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3731" r:id="rId2"/>
  </p:sldMasterIdLst>
  <p:notesMasterIdLst>
    <p:notesMasterId r:id="rId32"/>
  </p:notesMasterIdLst>
  <p:handoutMasterIdLst>
    <p:handoutMasterId r:id="rId33"/>
  </p:handoutMasterIdLst>
  <p:sldIdLst>
    <p:sldId id="505" r:id="rId3"/>
    <p:sldId id="508" r:id="rId4"/>
    <p:sldId id="489" r:id="rId5"/>
    <p:sldId id="475" r:id="rId6"/>
    <p:sldId id="506" r:id="rId7"/>
    <p:sldId id="514" r:id="rId8"/>
    <p:sldId id="394" r:id="rId9"/>
    <p:sldId id="512" r:id="rId10"/>
    <p:sldId id="516" r:id="rId11"/>
    <p:sldId id="517" r:id="rId12"/>
    <p:sldId id="511" r:id="rId13"/>
    <p:sldId id="456" r:id="rId14"/>
    <p:sldId id="519" r:id="rId15"/>
    <p:sldId id="455" r:id="rId16"/>
    <p:sldId id="526" r:id="rId17"/>
    <p:sldId id="483" r:id="rId18"/>
    <p:sldId id="504" r:id="rId19"/>
    <p:sldId id="524" r:id="rId20"/>
    <p:sldId id="527" r:id="rId21"/>
    <p:sldId id="510" r:id="rId22"/>
    <p:sldId id="494" r:id="rId23"/>
    <p:sldId id="495" r:id="rId24"/>
    <p:sldId id="410" r:id="rId25"/>
    <p:sldId id="468" r:id="rId26"/>
    <p:sldId id="518" r:id="rId27"/>
    <p:sldId id="498" r:id="rId28"/>
    <p:sldId id="522" r:id="rId29"/>
    <p:sldId id="488" r:id="rId30"/>
    <p:sldId id="257" r:id="rId31"/>
  </p:sldIdLst>
  <p:sldSz cx="9144000" cy="6858000" type="screen4x3"/>
  <p:notesSz cx="6797675" cy="987425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20BB17"/>
    <a:srgbClr val="FFDFA4"/>
    <a:srgbClr val="FFD273"/>
    <a:srgbClr val="106939"/>
    <a:srgbClr val="004C34"/>
    <a:srgbClr val="009D47"/>
    <a:srgbClr val="009051"/>
    <a:srgbClr val="00BABE"/>
    <a:srgbClr val="05D6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1" autoAdjust="0"/>
    <p:restoredTop sz="95228" autoAdjust="0"/>
  </p:normalViewPr>
  <p:slideViewPr>
    <p:cSldViewPr snapToGrid="0">
      <p:cViewPr varScale="1">
        <p:scale>
          <a:sx n="84" d="100"/>
          <a:sy n="84" d="100"/>
        </p:scale>
        <p:origin x="852" y="40"/>
      </p:cViewPr>
      <p:guideLst/>
    </p:cSldViewPr>
  </p:slideViewPr>
  <p:notesTextViewPr>
    <p:cViewPr>
      <p:scale>
        <a:sx n="1" d="1"/>
        <a:sy n="1" d="1"/>
      </p:scale>
      <p:origin x="0" y="0"/>
    </p:cViewPr>
  </p:notesTextViewPr>
  <p:sorterViewPr>
    <p:cViewPr>
      <p:scale>
        <a:sx n="82" d="100"/>
        <a:sy n="82" d="100"/>
      </p:scale>
      <p:origin x="0" y="-11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Pei-Ru_2018\&#20126;&#30717;&#35336;&#30059;\&#20126;&#30717;&#35336;&#30059;&#30446;&#27161;&#36948;&#25104;&#30456;&#38364;&#36039;&#26009;\&#20419;&#25104;&#26032;&#21109;&#20107;&#26989;&#25104;&#21151;&#32113;&#35336;.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工作表8!$H$27</c:f>
              <c:strCache>
                <c:ptCount val="1"/>
                <c:pt idx="0">
                  <c:v>加總 - 家數</c:v>
                </c:pt>
              </c:strCache>
            </c:strRef>
          </c:tx>
          <c:spPr>
            <a:gradFill flip="none" rotWithShape="1">
              <a:gsLst>
                <a:gs pos="0">
                  <a:srgbClr val="00BABE"/>
                </a:gs>
                <a:gs pos="100000">
                  <a:srgbClr val="05D69F"/>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工作表8!$G$28:$G$30</c:f>
              <c:strCache>
                <c:ptCount val="3"/>
                <c:pt idx="0">
                  <c:v>6,000萬~1億</c:v>
                </c:pt>
                <c:pt idx="1">
                  <c:v>1億(含)~3億</c:v>
                </c:pt>
                <c:pt idx="2">
                  <c:v>3億(含)以上</c:v>
                </c:pt>
              </c:strCache>
            </c:strRef>
          </c:cat>
          <c:val>
            <c:numRef>
              <c:f>工作表8!$H$28:$H$30</c:f>
              <c:numCache>
                <c:formatCode>General</c:formatCode>
                <c:ptCount val="3"/>
                <c:pt idx="0">
                  <c:v>15</c:v>
                </c:pt>
                <c:pt idx="1">
                  <c:v>11</c:v>
                </c:pt>
                <c:pt idx="2">
                  <c:v>7</c:v>
                </c:pt>
              </c:numCache>
            </c:numRef>
          </c:val>
          <c:extLst xmlns:c16r2="http://schemas.microsoft.com/office/drawing/2015/06/chart">
            <c:ext xmlns:c16="http://schemas.microsoft.com/office/drawing/2014/chart" uri="{C3380CC4-5D6E-409C-BE32-E72D297353CC}">
              <c16:uniqueId val="{00000000-3409-1B4F-B476-C4708287925D}"/>
            </c:ext>
          </c:extLst>
        </c:ser>
        <c:dLbls>
          <c:showLegendKey val="0"/>
          <c:showVal val="0"/>
          <c:showCatName val="0"/>
          <c:showSerName val="0"/>
          <c:showPercent val="0"/>
          <c:showBubbleSize val="0"/>
        </c:dLbls>
        <c:gapWidth val="355"/>
        <c:overlap val="-70"/>
        <c:axId val="-534256912"/>
        <c:axId val="-534248752"/>
      </c:barChart>
      <c:catAx>
        <c:axId val="-53425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bg1"/>
                </a:solidFill>
                <a:latin typeface="Microsoft JhengHei" panose="020B0604030504040204" pitchFamily="34" charset="-120"/>
                <a:ea typeface="Microsoft JhengHei" panose="020B0604030504040204" pitchFamily="34" charset="-120"/>
                <a:cs typeface="+mn-cs"/>
              </a:defRPr>
            </a:pPr>
            <a:endParaRPr lang="zh-TW"/>
          </a:p>
        </c:txPr>
        <c:crossAx val="-534248752"/>
        <c:crosses val="autoZero"/>
        <c:auto val="1"/>
        <c:lblAlgn val="ctr"/>
        <c:lblOffset val="100"/>
        <c:noMultiLvlLbl val="0"/>
      </c:catAx>
      <c:valAx>
        <c:axId val="-5342487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534256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pivotSource>
    <c:name>[促成新創事業成功統計.xlsx]工作表6!樞紐分析表1</c:name>
    <c:fmtId val="3"/>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1"/>
          <c:showBubbleSize val="0"/>
          <c:extLst xmlns:c16r2="http://schemas.microsoft.com/office/drawing/2015/06/chart">
            <c:ext xmlns:c15="http://schemas.microsoft.com/office/drawing/2012/chart" uri="{CE6537A1-D6FC-4f65-9D91-7224C49458BB}"/>
          </c:extLst>
        </c:dLbl>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s>
    <c:plotArea>
      <c:layout/>
      <c:doughnutChart>
        <c:varyColors val="1"/>
        <c:ser>
          <c:idx val="0"/>
          <c:order val="0"/>
          <c:tx>
            <c:strRef>
              <c:f>工作表6!$B$3</c:f>
              <c:strCache>
                <c:ptCount val="1"/>
                <c:pt idx="0">
                  <c:v>合計</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8910-C647-B40E-3B6FD94C627B}"/>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8910-C647-B40E-3B6FD94C627B}"/>
              </c:ext>
            </c:extLst>
          </c:dPt>
          <c:dLbls>
            <c:dLbl>
              <c:idx val="0"/>
              <c:tx>
                <c:rich>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微軟正黑體" panose="020B0604030504040204" pitchFamily="34" charset="-120"/>
                        <a:ea typeface="微軟正黑體" panose="020B0604030504040204" pitchFamily="34" charset="-120"/>
                        <a:cs typeface="+mn-cs"/>
                      </a:defRPr>
                    </a:pPr>
                    <a:r>
                      <a:rPr lang="en-US" altLang="zh-TW" sz="1400" dirty="0" smtClean="0">
                        <a:latin typeface="微軟正黑體" panose="020B0604030504040204" pitchFamily="34" charset="-120"/>
                        <a:ea typeface="微軟正黑體" panose="020B0604030504040204" pitchFamily="34" charset="-120"/>
                      </a:rPr>
                      <a:t>40.2</a:t>
                    </a:r>
                    <a:r>
                      <a:rPr lang="zh-TW" altLang="en-US" sz="1400" dirty="0" smtClean="0">
                        <a:latin typeface="微軟正黑體" panose="020B0604030504040204" pitchFamily="34" charset="-120"/>
                        <a:ea typeface="微軟正黑體" panose="020B0604030504040204" pitchFamily="34" charset="-120"/>
                      </a:rPr>
                      <a:t>億元</a:t>
                    </a:r>
                    <a:r>
                      <a:rPr lang="en-US" altLang="zh-TW" sz="1400" baseline="0" dirty="0" smtClean="0">
                        <a:latin typeface="微軟正黑體" panose="020B0604030504040204" pitchFamily="34" charset="-120"/>
                        <a:ea typeface="微軟正黑體" panose="020B0604030504040204" pitchFamily="34" charset="-120"/>
                      </a:rPr>
                      <a:t>, </a:t>
                    </a:r>
                    <a:fld id="{A5584075-E875-46EC-B17E-C4432ABEF120}" type="PERCENTAGE">
                      <a:rPr lang="en-US" altLang="zh-TW" sz="1400" baseline="0">
                        <a:latin typeface="微軟正黑體" panose="020B0604030504040204" pitchFamily="34" charset="-120"/>
                        <a:ea typeface="微軟正黑體" panose="020B0604030504040204" pitchFamily="34" charset="-120"/>
                      </a:rPr>
                      <a:pPr>
                        <a:defRPr sz="1400">
                          <a:latin typeface="微軟正黑體" panose="020B0604030504040204" pitchFamily="34" charset="-120"/>
                          <a:ea typeface="微軟正黑體" panose="020B0604030504040204" pitchFamily="34" charset="-120"/>
                        </a:defRPr>
                      </a:pPr>
                      <a:t>[百分比]</a:t>
                    </a:fld>
                    <a:endParaRPr lang="en-US" altLang="zh-TW" sz="1400" baseline="0" dirty="0" smtClean="0">
                      <a:latin typeface="微軟正黑體" panose="020B0604030504040204" pitchFamily="34" charset="-120"/>
                      <a:ea typeface="微軟正黑體" panose="020B0604030504040204" pitchFamily="34" charset="-120"/>
                    </a:endParaRPr>
                  </a:p>
                </c:rich>
              </c:tx>
              <c:spPr>
                <a:solidFill>
                  <a:schemeClr val="tx1">
                    <a:lumMod val="65000"/>
                    <a:lumOff val="35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微軟正黑體" panose="020B0604030504040204" pitchFamily="34" charset="-120"/>
                      <a:ea typeface="微軟正黑體" panose="020B0604030504040204" pitchFamily="34" charset="-120"/>
                      <a:cs typeface="+mn-cs"/>
                    </a:defRPr>
                  </a:pPr>
                  <a:endParaRPr lang="zh-TW"/>
                </a:p>
              </c:txPr>
              <c:showLegendKey val="0"/>
              <c:showVal val="1"/>
              <c:showCatName val="0"/>
              <c:showSerName val="0"/>
              <c:showPercent val="1"/>
              <c:showBubbleSize val="0"/>
              <c:extLst>
                <c:ext xmlns:c15="http://schemas.microsoft.com/office/drawing/2012/chart" uri="{CE6537A1-D6FC-4f65-9D91-7224C49458BB}">
                  <c15:dlblFieldTable/>
                  <c15:showDataLabelsRange val="0"/>
                </c:ext>
              </c:extLst>
            </c:dLbl>
            <c:dLbl>
              <c:idx val="1"/>
              <c:tx>
                <c:rich>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微軟正黑體" panose="020B0604030504040204" pitchFamily="34" charset="-120"/>
                        <a:ea typeface="微軟正黑體" panose="020B0604030504040204" pitchFamily="34" charset="-120"/>
                        <a:cs typeface="+mn-cs"/>
                      </a:defRPr>
                    </a:pPr>
                    <a:r>
                      <a:rPr lang="en-US" altLang="zh-TW" sz="1400" dirty="0" smtClean="0">
                        <a:latin typeface="微軟正黑體" panose="020B0604030504040204" pitchFamily="34" charset="-120"/>
                        <a:ea typeface="微軟正黑體" panose="020B0604030504040204" pitchFamily="34" charset="-120"/>
                      </a:rPr>
                      <a:t>23.5</a:t>
                    </a:r>
                    <a:r>
                      <a:rPr lang="zh-TW" altLang="en-US" sz="1400" dirty="0" smtClean="0">
                        <a:latin typeface="微軟正黑體" panose="020B0604030504040204" pitchFamily="34" charset="-120"/>
                        <a:ea typeface="微軟正黑體" panose="020B0604030504040204" pitchFamily="34" charset="-120"/>
                      </a:rPr>
                      <a:t>億元</a:t>
                    </a:r>
                    <a:r>
                      <a:rPr lang="en-US" altLang="zh-TW" sz="1400" baseline="0" dirty="0" smtClean="0">
                        <a:latin typeface="微軟正黑體" panose="020B0604030504040204" pitchFamily="34" charset="-120"/>
                        <a:ea typeface="微軟正黑體" panose="020B0604030504040204" pitchFamily="34" charset="-120"/>
                      </a:rPr>
                      <a:t>, </a:t>
                    </a:r>
                    <a:fld id="{B32D6124-ED77-47F5-A4F8-1BD499C872C9}" type="PERCENTAGE">
                      <a:rPr lang="en-US" altLang="zh-TW" sz="1400" baseline="0">
                        <a:latin typeface="微軟正黑體" panose="020B0604030504040204" pitchFamily="34" charset="-120"/>
                        <a:ea typeface="微軟正黑體" panose="020B0604030504040204" pitchFamily="34" charset="-120"/>
                      </a:rPr>
                      <a:pPr>
                        <a:defRPr sz="1400">
                          <a:latin typeface="微軟正黑體" panose="020B0604030504040204" pitchFamily="34" charset="-120"/>
                          <a:ea typeface="微軟正黑體" panose="020B0604030504040204" pitchFamily="34" charset="-120"/>
                        </a:defRPr>
                      </a:pPr>
                      <a:t>[百分比]</a:t>
                    </a:fld>
                    <a:endParaRPr lang="en-US" altLang="zh-TW" sz="1400" baseline="0" dirty="0" smtClean="0">
                      <a:latin typeface="微軟正黑體" panose="020B0604030504040204" pitchFamily="34" charset="-120"/>
                      <a:ea typeface="微軟正黑體" panose="020B0604030504040204" pitchFamily="34" charset="-120"/>
                    </a:endParaRPr>
                  </a:p>
                </c:rich>
              </c:tx>
              <c:spPr>
                <a:solidFill>
                  <a:schemeClr val="tx1">
                    <a:lumMod val="65000"/>
                    <a:lumOff val="35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微軟正黑體" panose="020B0604030504040204" pitchFamily="34" charset="-120"/>
                      <a:ea typeface="微軟正黑體" panose="020B0604030504040204" pitchFamily="34" charset="-120"/>
                      <a:cs typeface="+mn-cs"/>
                    </a:defRPr>
                  </a:pPr>
                  <a:endParaRPr lang="zh-TW"/>
                </a:p>
              </c:txPr>
              <c:showLegendKey val="0"/>
              <c:showVal val="1"/>
              <c:showCatName val="0"/>
              <c:showSerName val="0"/>
              <c:showPercent val="1"/>
              <c:showBubbleSize val="0"/>
              <c:extLst>
                <c:ext xmlns:c15="http://schemas.microsoft.com/office/drawing/2012/chart" uri="{CE6537A1-D6FC-4f65-9D91-7224C49458BB}">
                  <c15:dlblFieldTable/>
                  <c15:showDataLabelsRange val="0"/>
                </c:ext>
              </c:extLst>
            </c:dLbl>
            <c:spPr>
              <a:solidFill>
                <a:schemeClr val="tx1">
                  <a:lumMod val="65000"/>
                  <a:lumOff val="35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zh-TW"/>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工作表6!$A$4:$A$6</c:f>
              <c:strCache>
                <c:ptCount val="2"/>
                <c:pt idx="0">
                  <c:v>促成商機媒合</c:v>
                </c:pt>
                <c:pt idx="1">
                  <c:v>獲政府直接投資</c:v>
                </c:pt>
              </c:strCache>
            </c:strRef>
          </c:cat>
          <c:val>
            <c:numRef>
              <c:f>工作表6!$B$4:$B$6</c:f>
              <c:numCache>
                <c:formatCode>General</c:formatCode>
                <c:ptCount val="2"/>
                <c:pt idx="0">
                  <c:v>402132</c:v>
                </c:pt>
                <c:pt idx="1">
                  <c:v>235340</c:v>
                </c:pt>
              </c:numCache>
            </c:numRef>
          </c:val>
          <c:extLst xmlns:c16r2="http://schemas.microsoft.com/office/drawing/2015/06/chart">
            <c:ext xmlns:c16="http://schemas.microsoft.com/office/drawing/2014/chart" uri="{C3380CC4-5D6E-409C-BE32-E72D297353CC}">
              <c16:uniqueId val="{00000004-8910-C647-B40E-3B6FD94C627B}"/>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1121842119077183"/>
          <c:y val="0.37257171074146883"/>
          <c:w val="0.27967413419755094"/>
          <c:h val="0.31597942895150555"/>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icrosoft JhengHei" panose="020B0604030504040204" pitchFamily="34" charset="-120"/>
              <a:ea typeface="Microsoft JhengHei" panose="020B0604030504040204" pitchFamily="34" charset="-120"/>
              <a:cs typeface="+mn-cs"/>
            </a:defRPr>
          </a:pPr>
          <a:endParaRPr lang="zh-TW"/>
        </a:p>
      </c:txPr>
    </c:legend>
    <c:plotVisOnly val="1"/>
    <c:dispBlanksAs val="gap"/>
    <c:showDLblsOverMax val="0"/>
  </c:chart>
  <c:spPr>
    <a:noFill/>
    <a:ln w="9525" cap="flat" cmpd="sng" algn="ctr">
      <a:noFill/>
      <a:round/>
    </a:ln>
    <a:effectLst/>
  </c:spPr>
  <c:txPr>
    <a:bodyPr/>
    <a:lstStyle/>
    <a:p>
      <a:pPr>
        <a:defRPr/>
      </a:pPr>
      <a:endParaRPr lang="zh-TW"/>
    </a:p>
  </c:txPr>
  <c:externalData r:id="rId3">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5A9518-3089-43EA-988D-5126F5E27045}"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TW" altLang="en-US"/>
        </a:p>
      </dgm:t>
    </dgm:pt>
    <dgm:pt modelId="{4395ECF3-3C2B-49D3-A509-4679DDA2B6CE}">
      <dgm:prSet phldrT="[文字]" custT="1"/>
      <dgm:spPr>
        <a:solidFill>
          <a:schemeClr val="accent5"/>
        </a:solidFill>
      </dgm:spPr>
      <dgm:t>
        <a:bodyPr/>
        <a:lstStyle/>
        <a:p>
          <a:r>
            <a:rPr lang="zh-TW" altLang="en-US" sz="1600" b="1" dirty="0">
              <a:latin typeface="微軟正黑體" panose="020B0604030504040204" pitchFamily="34" charset="-120"/>
              <a:ea typeface="微軟正黑體" panose="020B0604030504040204" pitchFamily="34" charset="-120"/>
              <a:cs typeface="Arial" panose="020B0604020202020204" pitchFamily="34" charset="0"/>
            </a:rPr>
            <a:t>積極爭取國際優秀學生</a:t>
          </a:r>
          <a:endParaRPr lang="zh-TW" altLang="en-US" sz="1600" b="1" dirty="0">
            <a:latin typeface="微軟正黑體" panose="020B0604030504040204" pitchFamily="34" charset="-120"/>
            <a:ea typeface="微軟正黑體" panose="020B0604030504040204" pitchFamily="34" charset="-120"/>
          </a:endParaRPr>
        </a:p>
      </dgm:t>
    </dgm:pt>
    <dgm:pt modelId="{AE82EE8B-F58A-4D26-B58C-B82BC210026A}" type="parTrans" cxnId="{8B8E9DB7-D2A2-4A70-95F8-92B0D0F6120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AAFCC500-A0B4-4D43-AA8F-8AFA4C2DB690}" type="sibTrans" cxnId="{8B8E9DB7-D2A2-4A70-95F8-92B0D0F6120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AA3EC3AE-57C7-4C25-960C-893190976118}">
      <dgm:prSet phldrT="[文字]" custT="1"/>
      <dgm:spPr>
        <a:solidFill>
          <a:srgbClr val="00B050"/>
        </a:solidFill>
      </dgm:spPr>
      <dgm:t>
        <a:bodyPr/>
        <a:lstStyle/>
        <a:p>
          <a:r>
            <a:rPr lang="zh-TW" altLang="en-US" sz="1600" b="1" dirty="0">
              <a:latin typeface="微軟正黑體" panose="020B0604030504040204" pitchFamily="34" charset="-120"/>
              <a:ea typeface="微軟正黑體" panose="020B0604030504040204" pitchFamily="34" charset="-120"/>
            </a:rPr>
            <a:t>加強推動民間參與及地方連結</a:t>
          </a:r>
        </a:p>
      </dgm:t>
    </dgm:pt>
    <dgm:pt modelId="{D6085D38-760D-442F-8D56-5BA81BE45B8F}" type="parTrans" cxnId="{86E79B4C-ABF2-4E15-BD44-4DE206045933}">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A0B87382-BB94-491E-A414-B03E4222707D}" type="sibTrans" cxnId="{86E79B4C-ABF2-4E15-BD44-4DE206045933}">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26DBE380-482C-4C8F-8128-1476627D992E}">
      <dgm:prSet phldrT="[文字]" custT="1"/>
      <dgm:spPr>
        <a:ln>
          <a:solidFill>
            <a:schemeClr val="accent5"/>
          </a:solidFill>
        </a:ln>
      </dgm:spPr>
      <dgm:t>
        <a:bodyPr/>
        <a:lstStyle/>
        <a:p>
          <a:r>
            <a:rPr lang="zh-TW" altLang="en-US" sz="1200" b="1" dirty="0">
              <a:latin typeface="微軟正黑體" panose="020B0604030504040204" pitchFamily="34" charset="-120"/>
              <a:ea typeface="微軟正黑體" panose="020B0604030504040204" pitchFamily="34" charset="-120"/>
              <a:cs typeface="Arial" panose="020B0604020202020204" pitchFamily="34" charset="0"/>
            </a:rPr>
            <a:t>多元人才交流有助於產業創新與研發，台灣應效法美國、韓國及新加坡等國家作法，積極爭取國際優秀學生來台就學，以加速高教體系的國際化。</a:t>
          </a:r>
          <a:endParaRPr lang="zh-TW" altLang="en-US" sz="1200" b="1" dirty="0">
            <a:latin typeface="微軟正黑體" panose="020B0604030504040204" pitchFamily="34" charset="-120"/>
            <a:ea typeface="微軟正黑體" panose="020B0604030504040204" pitchFamily="34" charset="-120"/>
          </a:endParaRPr>
        </a:p>
      </dgm:t>
    </dgm:pt>
    <dgm:pt modelId="{44E6E9A3-4336-4EA2-AB96-B0E03B5603D9}" type="parTrans" cxnId="{7C27D209-78A8-4991-B79E-69C3CF4BD84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5C6BC3B-C693-415A-A7ED-C197F539ED5F}" type="sibTrans" cxnId="{7C27D209-78A8-4991-B79E-69C3CF4BD84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C0A83E8-3357-4D5C-AFA5-947D9BA8116E}">
      <dgm:prSet phldrT="[文字]" custT="1"/>
      <dgm:spPr/>
      <dgm:t>
        <a:bodyPr/>
        <a:lstStyle/>
        <a:p>
          <a:pPr algn="just"/>
          <a:r>
            <a:rPr lang="zh-TW" altLang="en-US" sz="1200" b="1" dirty="0">
              <a:latin typeface="微軟正黑體" panose="020B0604030504040204" pitchFamily="34" charset="-120"/>
              <a:ea typeface="微軟正黑體" panose="020B0604030504040204" pitchFamily="34" charset="-120"/>
              <a:cs typeface="Arial" panose="020B0604020202020204" pitchFamily="34" charset="0"/>
            </a:rPr>
            <a:t>大數據為發展</a:t>
          </a:r>
          <a:r>
            <a:rPr lang="en-US" altLang="zh-TW" sz="1200" b="1" dirty="0" err="1">
              <a:latin typeface="微軟正黑體" panose="020B0604030504040204" pitchFamily="34" charset="-120"/>
              <a:ea typeface="微軟正黑體" panose="020B0604030504040204" pitchFamily="34" charset="-120"/>
              <a:cs typeface="Arial" panose="020B0604020202020204" pitchFamily="34" charset="0"/>
            </a:rPr>
            <a:t>AIoT</a:t>
          </a:r>
          <a:r>
            <a:rPr lang="zh-TW" altLang="en-US" sz="1200" b="1" dirty="0">
              <a:latin typeface="微軟正黑體" panose="020B0604030504040204" pitchFamily="34" charset="-120"/>
              <a:ea typeface="微軟正黑體" panose="020B0604030504040204" pitchFamily="34" charset="-120"/>
              <a:cs typeface="Arial" panose="020B0604020202020204" pitchFamily="34" charset="0"/>
            </a:rPr>
            <a:t>的重要基礎，政府應強化開放資料的處理程序與分級管理，以提升資料的應用價值並兼顧個人資料保護。</a:t>
          </a:r>
          <a:endParaRPr lang="zh-TW" altLang="en-US" sz="1200" b="1" dirty="0">
            <a:latin typeface="微軟正黑體" panose="020B0604030504040204" pitchFamily="34" charset="-120"/>
            <a:ea typeface="微軟正黑體" panose="020B0604030504040204" pitchFamily="34" charset="-120"/>
          </a:endParaRPr>
        </a:p>
      </dgm:t>
    </dgm:pt>
    <dgm:pt modelId="{8C84E349-C6AF-4E16-891D-818367A5D59F}" type="parTrans" cxnId="{21BD92F9-8CE2-41A4-9968-9470E0A1379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B38DF05B-64F7-485D-A0FE-29CEFA2E463D}" type="sibTrans" cxnId="{21BD92F9-8CE2-41A4-9968-9470E0A1379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5E645BC5-58BA-49AF-8227-FE0303F48D10}">
      <dgm:prSet custT="1"/>
      <dgm:spPr/>
      <dgm:t>
        <a:bodyPr/>
        <a:lstStyle/>
        <a:p>
          <a:pPr algn="just"/>
          <a:r>
            <a:rPr lang="zh-TW" altLang="en-US" sz="1200" b="1" dirty="0">
              <a:latin typeface="微軟正黑體" panose="020B0604030504040204" pitchFamily="34" charset="-120"/>
              <a:ea typeface="微軟正黑體" panose="020B0604030504040204" pitchFamily="34" charset="-120"/>
              <a:cs typeface="Arial" panose="020B0604020202020204" pitchFamily="34" charset="0"/>
            </a:rPr>
            <a:t>政府在公共建設、科技政策、人才政策及產業發展政策等四個面向，應整合各部會資源，並提出明確的策略主軸與推動作法。</a:t>
          </a:r>
          <a:endParaRPr lang="en-US" altLang="zh-TW" sz="1200" b="1" dirty="0">
            <a:latin typeface="微軟正黑體" panose="020B0604030504040204" pitchFamily="34" charset="-120"/>
            <a:ea typeface="微軟正黑體" panose="020B0604030504040204" pitchFamily="34" charset="-120"/>
            <a:cs typeface="Arial" panose="020B0604020202020204" pitchFamily="34" charset="0"/>
          </a:endParaRPr>
        </a:p>
      </dgm:t>
    </dgm:pt>
    <dgm:pt modelId="{EA2D09DF-72BD-4482-9859-3AB927B6F9DB}" type="parTrans" cxnId="{F058CD0C-4DF1-4C2F-9E93-1002E8B96351}">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CE176494-E0F6-4E34-8B6F-63FDE3FA07AA}" type="sibTrans" cxnId="{F058CD0C-4DF1-4C2F-9E93-1002E8B96351}">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AD0CA6F-0E8D-442E-8C56-08E0498A9AA8}">
      <dgm:prSet custT="1"/>
      <dgm:spPr/>
      <dgm:t>
        <a:bodyPr/>
        <a:lstStyle/>
        <a:p>
          <a:pPr algn="just"/>
          <a:r>
            <a:rPr lang="zh-TW" altLang="en-US" sz="1200" b="1" dirty="0">
              <a:latin typeface="微軟正黑體" panose="020B0604030504040204" pitchFamily="34" charset="-120"/>
              <a:ea typeface="微軟正黑體" panose="020B0604030504040204" pitchFamily="34" charset="-120"/>
              <a:cs typeface="Arial" panose="020B0604020202020204" pitchFamily="34" charset="0"/>
            </a:rPr>
            <a:t>由大企業提供開發平台與新創企業合作是值得鼓勵的作法，如台積電與</a:t>
          </a:r>
          <a:r>
            <a:rPr lang="en-US" altLang="zh-TW" sz="1200" b="1" dirty="0">
              <a:latin typeface="微軟正黑體" panose="020B0604030504040204" pitchFamily="34" charset="-120"/>
              <a:ea typeface="微軟正黑體" panose="020B0604030504040204" pitchFamily="34" charset="-120"/>
              <a:cs typeface="Arial" panose="020B0604020202020204" pitchFamily="34" charset="0"/>
            </a:rPr>
            <a:t>NVIDIA</a:t>
          </a:r>
          <a:r>
            <a:rPr lang="zh-TW" altLang="en-US" sz="1200" b="1" dirty="0">
              <a:latin typeface="微軟正黑體" panose="020B0604030504040204" pitchFamily="34" charset="-120"/>
              <a:ea typeface="微軟正黑體" panose="020B0604030504040204" pitchFamily="34" charset="-120"/>
              <a:cs typeface="Arial" panose="020B0604020202020204" pitchFamily="34" charset="0"/>
            </a:rPr>
            <a:t>，也應鼓勵更多的企業投入，以加速國內新創企業的發展。</a:t>
          </a:r>
          <a:endParaRPr lang="en-US" altLang="zh-TW" sz="1200" b="1" dirty="0">
            <a:latin typeface="微軟正黑體" panose="020B0604030504040204" pitchFamily="34" charset="-120"/>
            <a:ea typeface="微軟正黑體" panose="020B0604030504040204" pitchFamily="34" charset="-120"/>
            <a:cs typeface="Arial" panose="020B0604020202020204" pitchFamily="34" charset="0"/>
          </a:endParaRPr>
        </a:p>
      </dgm:t>
    </dgm:pt>
    <dgm:pt modelId="{7A07FBFF-AE82-4E49-8F42-1D4D97435D16}" type="parTrans" cxnId="{7AF5B926-1FAC-440D-A828-C90CC7104FB2}">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501EF3B-9C17-48AB-8E58-6575170BD71E}" type="sibTrans" cxnId="{7AF5B926-1FAC-440D-A828-C90CC7104FB2}">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32859FE-0823-4555-BE13-7B8E1CE779F7}">
      <dgm:prSet custT="1"/>
      <dgm:spPr/>
      <dgm:t>
        <a:bodyPr/>
        <a:lstStyle/>
        <a:p>
          <a:pPr algn="just"/>
          <a:r>
            <a:rPr lang="zh-TW" altLang="en-US" sz="1200" b="1" dirty="0">
              <a:latin typeface="微軟正黑體" panose="020B0604030504040204" pitchFamily="34" charset="-120"/>
              <a:ea typeface="微軟正黑體" panose="020B0604030504040204" pitchFamily="34" charset="-120"/>
              <a:cs typeface="Arial" panose="020B0604020202020204" pitchFamily="34" charset="0"/>
            </a:rPr>
            <a:t>亞洲矽谷計畫應積極連結台灣已退休的成功企業家，在國內形塑這樣的環境與氛圍，鼓勵更多成功或退休企業家成為天使投資人，以促成民間資金投資早期新創。</a:t>
          </a:r>
          <a:endParaRPr lang="zh-TW" altLang="en-US" sz="1200" b="1" dirty="0">
            <a:latin typeface="微軟正黑體" panose="020B0604030504040204" pitchFamily="34" charset="-120"/>
            <a:ea typeface="微軟正黑體" panose="020B0604030504040204" pitchFamily="34" charset="-120"/>
          </a:endParaRPr>
        </a:p>
      </dgm:t>
    </dgm:pt>
    <dgm:pt modelId="{BEFF77D8-931D-44F2-A4B4-770009DA5FBE}" type="parTrans" cxnId="{3F323483-E8A0-47F0-B55C-058A29B86F1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43CC751E-C827-470F-AAD7-87620D28187D}" type="sibTrans" cxnId="{3F323483-E8A0-47F0-B55C-058A29B86F1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22EBC967-9F61-40A0-942D-AFC27E4116A3}">
      <dgm:prSet phldrT="[文字]" custT="1"/>
      <dgm:spPr>
        <a:ln>
          <a:solidFill>
            <a:srgbClr val="00B050"/>
          </a:solidFill>
        </a:ln>
      </dgm:spPr>
      <dgm:t>
        <a:bodyPr/>
        <a:lstStyle/>
        <a:p>
          <a:r>
            <a:rPr lang="zh-TW" altLang="en-US" sz="1200" b="1" dirty="0">
              <a:latin typeface="微軟正黑體" panose="020B0604030504040204" pitchFamily="34" charset="-120"/>
              <a:ea typeface="微軟正黑體" panose="020B0604030504040204" pitchFamily="34" charset="-120"/>
              <a:cs typeface="Arial" panose="020B0604020202020204" pitchFamily="34" charset="0"/>
            </a:rPr>
            <a:t>新科技快速發展可能造成北部與中南部的數位落差、擴大城鄉差距，建議政府可透過舉辦數位創新活動、召開相關會議串連在地等方式，協助中南部中小企業掌握產業未來發展趨勢，加速數位轉型。</a:t>
          </a:r>
        </a:p>
      </dgm:t>
    </dgm:pt>
    <dgm:pt modelId="{F1C3A927-2C58-44FD-8732-F5F91B0CA6AB}" type="parTrans" cxnId="{376D7810-C778-48C3-8635-41060B683E25}">
      <dgm:prSet/>
      <dgm:spPr/>
      <dgm:t>
        <a:bodyPr/>
        <a:lstStyle/>
        <a:p>
          <a:endParaRPr lang="zh-TW" altLang="en-US"/>
        </a:p>
      </dgm:t>
    </dgm:pt>
    <dgm:pt modelId="{E32DE1C9-DBE0-4CF8-BDBC-A0AAD3B442EA}" type="sibTrans" cxnId="{376D7810-C778-48C3-8635-41060B683E25}">
      <dgm:prSet/>
      <dgm:spPr/>
      <dgm:t>
        <a:bodyPr/>
        <a:lstStyle/>
        <a:p>
          <a:endParaRPr lang="zh-TW" altLang="en-US"/>
        </a:p>
      </dgm:t>
    </dgm:pt>
    <dgm:pt modelId="{CBAA0FE8-11BC-4B12-83C3-9858411C1D2B}">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強化政府政策及資源整合</a:t>
          </a:r>
          <a:endParaRPr lang="zh-TW" altLang="en-US" dirty="0"/>
        </a:p>
      </dgm:t>
    </dgm:pt>
    <dgm:pt modelId="{17B928FA-B603-4D3D-B2A1-0DBF6FF58964}" type="parTrans" cxnId="{FD40F974-7FD9-42B9-8A09-41CD5E1AC196}">
      <dgm:prSet/>
      <dgm:spPr/>
      <dgm:t>
        <a:bodyPr/>
        <a:lstStyle/>
        <a:p>
          <a:endParaRPr lang="zh-TW" altLang="en-US"/>
        </a:p>
      </dgm:t>
    </dgm:pt>
    <dgm:pt modelId="{5ADFC2C0-5125-4EFC-A12E-E7BBD135B485}" type="sibTrans" cxnId="{FD40F974-7FD9-42B9-8A09-41CD5E1AC196}">
      <dgm:prSet/>
      <dgm:spPr/>
      <dgm:t>
        <a:bodyPr/>
        <a:lstStyle/>
        <a:p>
          <a:endParaRPr lang="zh-TW" altLang="en-US"/>
        </a:p>
      </dgm:t>
    </dgm:pt>
    <dgm:pt modelId="{9BAF9CF8-5CE1-47FC-8EE5-FE01A5F65656}" type="pres">
      <dgm:prSet presAssocID="{405A9518-3089-43EA-988D-5126F5E27045}" presName="linear" presStyleCnt="0">
        <dgm:presLayoutVars>
          <dgm:dir/>
          <dgm:animLvl val="lvl"/>
          <dgm:resizeHandles val="exact"/>
        </dgm:presLayoutVars>
      </dgm:prSet>
      <dgm:spPr/>
      <dgm:t>
        <a:bodyPr/>
        <a:lstStyle/>
        <a:p>
          <a:endParaRPr lang="zh-TW" altLang="en-US"/>
        </a:p>
      </dgm:t>
    </dgm:pt>
    <dgm:pt modelId="{69F5EE59-1FC0-4637-BB94-0ABA2B067D52}" type="pres">
      <dgm:prSet presAssocID="{4395ECF3-3C2B-49D3-A509-4679DDA2B6CE}" presName="parentLin" presStyleCnt="0"/>
      <dgm:spPr/>
    </dgm:pt>
    <dgm:pt modelId="{7ABDBF42-6710-4C1D-B024-D8783879780C}" type="pres">
      <dgm:prSet presAssocID="{4395ECF3-3C2B-49D3-A509-4679DDA2B6CE}" presName="parentLeftMargin" presStyleLbl="node1" presStyleIdx="0" presStyleCnt="3"/>
      <dgm:spPr/>
      <dgm:t>
        <a:bodyPr/>
        <a:lstStyle/>
        <a:p>
          <a:endParaRPr lang="zh-TW" altLang="en-US"/>
        </a:p>
      </dgm:t>
    </dgm:pt>
    <dgm:pt modelId="{D4CF7FE5-4D6F-4469-A15C-3BE8631168F3}" type="pres">
      <dgm:prSet presAssocID="{4395ECF3-3C2B-49D3-A509-4679DDA2B6CE}" presName="parentText" presStyleLbl="node1" presStyleIdx="0" presStyleCnt="3">
        <dgm:presLayoutVars>
          <dgm:chMax val="0"/>
          <dgm:bulletEnabled val="1"/>
        </dgm:presLayoutVars>
      </dgm:prSet>
      <dgm:spPr/>
      <dgm:t>
        <a:bodyPr/>
        <a:lstStyle/>
        <a:p>
          <a:endParaRPr lang="zh-TW" altLang="en-US"/>
        </a:p>
      </dgm:t>
    </dgm:pt>
    <dgm:pt modelId="{1E7A1859-B4AD-4B2D-BD02-028A8B9220E4}" type="pres">
      <dgm:prSet presAssocID="{4395ECF3-3C2B-49D3-A509-4679DDA2B6CE}" presName="negativeSpace" presStyleCnt="0"/>
      <dgm:spPr/>
    </dgm:pt>
    <dgm:pt modelId="{73035261-13F3-43FD-A3E5-CEA04551A4D6}" type="pres">
      <dgm:prSet presAssocID="{4395ECF3-3C2B-49D3-A509-4679DDA2B6CE}" presName="childText" presStyleLbl="conFgAcc1" presStyleIdx="0" presStyleCnt="3">
        <dgm:presLayoutVars>
          <dgm:bulletEnabled val="1"/>
        </dgm:presLayoutVars>
      </dgm:prSet>
      <dgm:spPr/>
      <dgm:t>
        <a:bodyPr/>
        <a:lstStyle/>
        <a:p>
          <a:endParaRPr lang="zh-TW" altLang="en-US"/>
        </a:p>
      </dgm:t>
    </dgm:pt>
    <dgm:pt modelId="{AC2E93DB-DCE2-4EA5-BAEC-13A0A928078A}" type="pres">
      <dgm:prSet presAssocID="{AAFCC500-A0B4-4D43-AA8F-8AFA4C2DB690}" presName="spaceBetweenRectangles" presStyleCnt="0"/>
      <dgm:spPr/>
    </dgm:pt>
    <dgm:pt modelId="{A27D2A16-397A-4D53-95AB-27C391A5ED30}" type="pres">
      <dgm:prSet presAssocID="{AA3EC3AE-57C7-4C25-960C-893190976118}" presName="parentLin" presStyleCnt="0"/>
      <dgm:spPr/>
    </dgm:pt>
    <dgm:pt modelId="{B707ADFA-0190-4488-B3D0-E109F493DFD5}" type="pres">
      <dgm:prSet presAssocID="{AA3EC3AE-57C7-4C25-960C-893190976118}" presName="parentLeftMargin" presStyleLbl="node1" presStyleIdx="0" presStyleCnt="3"/>
      <dgm:spPr/>
      <dgm:t>
        <a:bodyPr/>
        <a:lstStyle/>
        <a:p>
          <a:endParaRPr lang="zh-TW" altLang="en-US"/>
        </a:p>
      </dgm:t>
    </dgm:pt>
    <dgm:pt modelId="{585011F6-05DD-487F-9166-B345344E8411}" type="pres">
      <dgm:prSet presAssocID="{AA3EC3AE-57C7-4C25-960C-893190976118}" presName="parentText" presStyleLbl="node1" presStyleIdx="1" presStyleCnt="3" custLinFactNeighborY="7476">
        <dgm:presLayoutVars>
          <dgm:chMax val="0"/>
          <dgm:bulletEnabled val="1"/>
        </dgm:presLayoutVars>
      </dgm:prSet>
      <dgm:spPr/>
      <dgm:t>
        <a:bodyPr/>
        <a:lstStyle/>
        <a:p>
          <a:endParaRPr lang="zh-TW" altLang="en-US"/>
        </a:p>
      </dgm:t>
    </dgm:pt>
    <dgm:pt modelId="{20A4324D-4068-45E4-B480-7E5B083AC532}" type="pres">
      <dgm:prSet presAssocID="{AA3EC3AE-57C7-4C25-960C-893190976118}" presName="negativeSpace" presStyleCnt="0"/>
      <dgm:spPr/>
    </dgm:pt>
    <dgm:pt modelId="{32D1E2B8-022F-4306-A3D4-4E6CD2F4562E}" type="pres">
      <dgm:prSet presAssocID="{AA3EC3AE-57C7-4C25-960C-893190976118}" presName="childText" presStyleLbl="conFgAcc1" presStyleIdx="1" presStyleCnt="3" custScaleY="106224" custLinFactNeighborY="29499">
        <dgm:presLayoutVars>
          <dgm:bulletEnabled val="1"/>
        </dgm:presLayoutVars>
      </dgm:prSet>
      <dgm:spPr/>
      <dgm:t>
        <a:bodyPr/>
        <a:lstStyle/>
        <a:p>
          <a:endParaRPr lang="zh-TW" altLang="en-US"/>
        </a:p>
      </dgm:t>
    </dgm:pt>
    <dgm:pt modelId="{037DC7DB-7D9C-4AA9-873F-5C2BAE59A534}" type="pres">
      <dgm:prSet presAssocID="{A0B87382-BB94-491E-A414-B03E4222707D}" presName="spaceBetweenRectangles" presStyleCnt="0"/>
      <dgm:spPr/>
    </dgm:pt>
    <dgm:pt modelId="{5CF20AD7-4A20-4B15-98C7-AF4C51408948}" type="pres">
      <dgm:prSet presAssocID="{CBAA0FE8-11BC-4B12-83C3-9858411C1D2B}" presName="parentLin" presStyleCnt="0"/>
      <dgm:spPr/>
    </dgm:pt>
    <dgm:pt modelId="{8AF8D93E-F119-4997-8AA1-3C729BB511F1}" type="pres">
      <dgm:prSet presAssocID="{CBAA0FE8-11BC-4B12-83C3-9858411C1D2B}" presName="parentLeftMargin" presStyleLbl="node1" presStyleIdx="1" presStyleCnt="3"/>
      <dgm:spPr/>
      <dgm:t>
        <a:bodyPr/>
        <a:lstStyle/>
        <a:p>
          <a:endParaRPr lang="zh-TW" altLang="en-US"/>
        </a:p>
      </dgm:t>
    </dgm:pt>
    <dgm:pt modelId="{A5C76778-8E3D-4A71-9ECC-F28D74151FAF}" type="pres">
      <dgm:prSet presAssocID="{CBAA0FE8-11BC-4B12-83C3-9858411C1D2B}" presName="parentText" presStyleLbl="node1" presStyleIdx="2" presStyleCnt="3">
        <dgm:presLayoutVars>
          <dgm:chMax val="0"/>
          <dgm:bulletEnabled val="1"/>
        </dgm:presLayoutVars>
      </dgm:prSet>
      <dgm:spPr/>
      <dgm:t>
        <a:bodyPr/>
        <a:lstStyle/>
        <a:p>
          <a:endParaRPr lang="zh-TW" altLang="en-US"/>
        </a:p>
      </dgm:t>
    </dgm:pt>
    <dgm:pt modelId="{F0F25E4E-D95B-4D40-B9E8-E19A007A7DFD}" type="pres">
      <dgm:prSet presAssocID="{CBAA0FE8-11BC-4B12-83C3-9858411C1D2B}" presName="negativeSpace" presStyleCnt="0"/>
      <dgm:spPr/>
    </dgm:pt>
    <dgm:pt modelId="{5A55293D-6D3C-4B47-81B0-B8999C20C321}" type="pres">
      <dgm:prSet presAssocID="{CBAA0FE8-11BC-4B12-83C3-9858411C1D2B}" presName="childText" presStyleLbl="conFgAcc1" presStyleIdx="2" presStyleCnt="3">
        <dgm:presLayoutVars>
          <dgm:bulletEnabled val="1"/>
        </dgm:presLayoutVars>
      </dgm:prSet>
      <dgm:spPr/>
      <dgm:t>
        <a:bodyPr/>
        <a:lstStyle/>
        <a:p>
          <a:endParaRPr lang="zh-TW" altLang="en-US"/>
        </a:p>
      </dgm:t>
    </dgm:pt>
  </dgm:ptLst>
  <dgm:cxnLst>
    <dgm:cxn modelId="{7C27D209-78A8-4991-B79E-69C3CF4BD840}" srcId="{4395ECF3-3C2B-49D3-A509-4679DDA2B6CE}" destId="{26DBE380-482C-4C8F-8128-1476627D992E}" srcOrd="0" destOrd="0" parTransId="{44E6E9A3-4336-4EA2-AB96-B0E03B5603D9}" sibTransId="{75C6BC3B-C693-415A-A7ED-C197F539ED5F}"/>
    <dgm:cxn modelId="{FD40F974-7FD9-42B9-8A09-41CD5E1AC196}" srcId="{405A9518-3089-43EA-988D-5126F5E27045}" destId="{CBAA0FE8-11BC-4B12-83C3-9858411C1D2B}" srcOrd="2" destOrd="0" parTransId="{17B928FA-B603-4D3D-B2A1-0DBF6FF58964}" sibTransId="{5ADFC2C0-5125-4EFC-A12E-E7BBD135B485}"/>
    <dgm:cxn modelId="{5E39AD0A-2518-4FF4-BB84-1226027FAF67}" type="presOf" srcId="{1C0A83E8-3357-4D5C-AFA5-947D9BA8116E}" destId="{5A55293D-6D3C-4B47-81B0-B8999C20C321}" srcOrd="0" destOrd="0" presId="urn:microsoft.com/office/officeart/2005/8/layout/list1"/>
    <dgm:cxn modelId="{86E79B4C-ABF2-4E15-BD44-4DE206045933}" srcId="{405A9518-3089-43EA-988D-5126F5E27045}" destId="{AA3EC3AE-57C7-4C25-960C-893190976118}" srcOrd="1" destOrd="0" parTransId="{D6085D38-760D-442F-8D56-5BA81BE45B8F}" sibTransId="{A0B87382-BB94-491E-A414-B03E4222707D}"/>
    <dgm:cxn modelId="{F9051705-BA21-42DB-9688-69ADBF7BC051}" type="presOf" srcId="{26DBE380-482C-4C8F-8128-1476627D992E}" destId="{73035261-13F3-43FD-A3E5-CEA04551A4D6}" srcOrd="0" destOrd="0" presId="urn:microsoft.com/office/officeart/2005/8/layout/list1"/>
    <dgm:cxn modelId="{3E631B4E-CE8C-45F0-A792-AAE5A08BA03B}" type="presOf" srcId="{032859FE-0823-4555-BE13-7B8E1CE779F7}" destId="{5A55293D-6D3C-4B47-81B0-B8999C20C321}" srcOrd="0" destOrd="3" presId="urn:microsoft.com/office/officeart/2005/8/layout/list1"/>
    <dgm:cxn modelId="{945C2F11-2125-4ED8-8FB1-CCDBD073BFAC}" type="presOf" srcId="{AA3EC3AE-57C7-4C25-960C-893190976118}" destId="{585011F6-05DD-487F-9166-B345344E8411}" srcOrd="1" destOrd="0" presId="urn:microsoft.com/office/officeart/2005/8/layout/list1"/>
    <dgm:cxn modelId="{F058CD0C-4DF1-4C2F-9E93-1002E8B96351}" srcId="{CBAA0FE8-11BC-4B12-83C3-9858411C1D2B}" destId="{5E645BC5-58BA-49AF-8227-FE0303F48D10}" srcOrd="1" destOrd="0" parTransId="{EA2D09DF-72BD-4482-9859-3AB927B6F9DB}" sibTransId="{CE176494-E0F6-4E34-8B6F-63FDE3FA07AA}"/>
    <dgm:cxn modelId="{2CFBC7E8-78A3-49A1-A093-9C1BA70CB125}" type="presOf" srcId="{5E645BC5-58BA-49AF-8227-FE0303F48D10}" destId="{5A55293D-6D3C-4B47-81B0-B8999C20C321}" srcOrd="0" destOrd="1" presId="urn:microsoft.com/office/officeart/2005/8/layout/list1"/>
    <dgm:cxn modelId="{8B8E9DB7-D2A2-4A70-95F8-92B0D0F61200}" srcId="{405A9518-3089-43EA-988D-5126F5E27045}" destId="{4395ECF3-3C2B-49D3-A509-4679DDA2B6CE}" srcOrd="0" destOrd="0" parTransId="{AE82EE8B-F58A-4D26-B58C-B82BC210026A}" sibTransId="{AAFCC500-A0B4-4D43-AA8F-8AFA4C2DB690}"/>
    <dgm:cxn modelId="{C0C3DC07-FD12-4CD7-AA74-5C72036F03E5}" type="presOf" srcId="{CBAA0FE8-11BC-4B12-83C3-9858411C1D2B}" destId="{A5C76778-8E3D-4A71-9ECC-F28D74151FAF}" srcOrd="1" destOrd="0" presId="urn:microsoft.com/office/officeart/2005/8/layout/list1"/>
    <dgm:cxn modelId="{7AF5B926-1FAC-440D-A828-C90CC7104FB2}" srcId="{CBAA0FE8-11BC-4B12-83C3-9858411C1D2B}" destId="{1AD0CA6F-0E8D-442E-8C56-08E0498A9AA8}" srcOrd="2" destOrd="0" parTransId="{7A07FBFF-AE82-4E49-8F42-1D4D97435D16}" sibTransId="{7501EF3B-9C17-48AB-8E58-6575170BD71E}"/>
    <dgm:cxn modelId="{21BD92F9-8CE2-41A4-9968-9470E0A13799}" srcId="{CBAA0FE8-11BC-4B12-83C3-9858411C1D2B}" destId="{1C0A83E8-3357-4D5C-AFA5-947D9BA8116E}" srcOrd="0" destOrd="0" parTransId="{8C84E349-C6AF-4E16-891D-818367A5D59F}" sibTransId="{B38DF05B-64F7-485D-A0FE-29CEFA2E463D}"/>
    <dgm:cxn modelId="{FB6C99E1-6A19-4CE3-9A1E-F48DB713A1C7}" type="presOf" srcId="{AA3EC3AE-57C7-4C25-960C-893190976118}" destId="{B707ADFA-0190-4488-B3D0-E109F493DFD5}" srcOrd="0" destOrd="0" presId="urn:microsoft.com/office/officeart/2005/8/layout/list1"/>
    <dgm:cxn modelId="{CD0B044F-BC97-4555-9BCF-353CB1732A79}" type="presOf" srcId="{4395ECF3-3C2B-49D3-A509-4679DDA2B6CE}" destId="{7ABDBF42-6710-4C1D-B024-D8783879780C}" srcOrd="0" destOrd="0" presId="urn:microsoft.com/office/officeart/2005/8/layout/list1"/>
    <dgm:cxn modelId="{3F323483-E8A0-47F0-B55C-058A29B86F19}" srcId="{CBAA0FE8-11BC-4B12-83C3-9858411C1D2B}" destId="{032859FE-0823-4555-BE13-7B8E1CE779F7}" srcOrd="3" destOrd="0" parTransId="{BEFF77D8-931D-44F2-A4B4-770009DA5FBE}" sibTransId="{43CC751E-C827-470F-AAD7-87620D28187D}"/>
    <dgm:cxn modelId="{8EE7D76B-D958-4213-A70C-03F6CA0C1909}" type="presOf" srcId="{405A9518-3089-43EA-988D-5126F5E27045}" destId="{9BAF9CF8-5CE1-47FC-8EE5-FE01A5F65656}" srcOrd="0" destOrd="0" presId="urn:microsoft.com/office/officeart/2005/8/layout/list1"/>
    <dgm:cxn modelId="{CA026D2D-E0AA-4FCB-A5B3-A3AACBCF0F1A}" type="presOf" srcId="{22EBC967-9F61-40A0-942D-AFC27E4116A3}" destId="{32D1E2B8-022F-4306-A3D4-4E6CD2F4562E}" srcOrd="0" destOrd="0" presId="urn:microsoft.com/office/officeart/2005/8/layout/list1"/>
    <dgm:cxn modelId="{5C2D191E-251E-4DAB-9057-31A062A1E6DB}" type="presOf" srcId="{4395ECF3-3C2B-49D3-A509-4679DDA2B6CE}" destId="{D4CF7FE5-4D6F-4469-A15C-3BE8631168F3}" srcOrd="1" destOrd="0" presId="urn:microsoft.com/office/officeart/2005/8/layout/list1"/>
    <dgm:cxn modelId="{376D7810-C778-48C3-8635-41060B683E25}" srcId="{AA3EC3AE-57C7-4C25-960C-893190976118}" destId="{22EBC967-9F61-40A0-942D-AFC27E4116A3}" srcOrd="0" destOrd="0" parTransId="{F1C3A927-2C58-44FD-8732-F5F91B0CA6AB}" sibTransId="{E32DE1C9-DBE0-4CF8-BDBC-A0AAD3B442EA}"/>
    <dgm:cxn modelId="{F330D89D-29E8-4282-A5DA-C2D68A8AFFC5}" type="presOf" srcId="{1AD0CA6F-0E8D-442E-8C56-08E0498A9AA8}" destId="{5A55293D-6D3C-4B47-81B0-B8999C20C321}" srcOrd="0" destOrd="2" presId="urn:microsoft.com/office/officeart/2005/8/layout/list1"/>
    <dgm:cxn modelId="{885E4B82-785E-4F0A-9896-143A66D175B8}" type="presOf" srcId="{CBAA0FE8-11BC-4B12-83C3-9858411C1D2B}" destId="{8AF8D93E-F119-4997-8AA1-3C729BB511F1}" srcOrd="0" destOrd="0" presId="urn:microsoft.com/office/officeart/2005/8/layout/list1"/>
    <dgm:cxn modelId="{EE143AF0-263A-4690-97B6-B45360A7053F}" type="presParOf" srcId="{9BAF9CF8-5CE1-47FC-8EE5-FE01A5F65656}" destId="{69F5EE59-1FC0-4637-BB94-0ABA2B067D52}" srcOrd="0" destOrd="0" presId="urn:microsoft.com/office/officeart/2005/8/layout/list1"/>
    <dgm:cxn modelId="{E0FCFAEA-33FF-4E42-91DA-63CB1E8F748C}" type="presParOf" srcId="{69F5EE59-1FC0-4637-BB94-0ABA2B067D52}" destId="{7ABDBF42-6710-4C1D-B024-D8783879780C}" srcOrd="0" destOrd="0" presId="urn:microsoft.com/office/officeart/2005/8/layout/list1"/>
    <dgm:cxn modelId="{186697F6-8ABC-47A3-A824-8E9136A579CD}" type="presParOf" srcId="{69F5EE59-1FC0-4637-BB94-0ABA2B067D52}" destId="{D4CF7FE5-4D6F-4469-A15C-3BE8631168F3}" srcOrd="1" destOrd="0" presId="urn:microsoft.com/office/officeart/2005/8/layout/list1"/>
    <dgm:cxn modelId="{31F56EB6-75F2-4846-88DB-FCC67EDC6201}" type="presParOf" srcId="{9BAF9CF8-5CE1-47FC-8EE5-FE01A5F65656}" destId="{1E7A1859-B4AD-4B2D-BD02-028A8B9220E4}" srcOrd="1" destOrd="0" presId="urn:microsoft.com/office/officeart/2005/8/layout/list1"/>
    <dgm:cxn modelId="{92898222-8F83-44F6-8E9A-0FEC12AFB260}" type="presParOf" srcId="{9BAF9CF8-5CE1-47FC-8EE5-FE01A5F65656}" destId="{73035261-13F3-43FD-A3E5-CEA04551A4D6}" srcOrd="2" destOrd="0" presId="urn:microsoft.com/office/officeart/2005/8/layout/list1"/>
    <dgm:cxn modelId="{723C0313-425D-4539-AEC5-03BDA85B9FF7}" type="presParOf" srcId="{9BAF9CF8-5CE1-47FC-8EE5-FE01A5F65656}" destId="{AC2E93DB-DCE2-4EA5-BAEC-13A0A928078A}" srcOrd="3" destOrd="0" presId="urn:microsoft.com/office/officeart/2005/8/layout/list1"/>
    <dgm:cxn modelId="{4074B9DB-5DA1-4470-B0BF-E503A3C036DA}" type="presParOf" srcId="{9BAF9CF8-5CE1-47FC-8EE5-FE01A5F65656}" destId="{A27D2A16-397A-4D53-95AB-27C391A5ED30}" srcOrd="4" destOrd="0" presId="urn:microsoft.com/office/officeart/2005/8/layout/list1"/>
    <dgm:cxn modelId="{49FC6FFA-9CBC-42BF-BB89-B60606B29AC4}" type="presParOf" srcId="{A27D2A16-397A-4D53-95AB-27C391A5ED30}" destId="{B707ADFA-0190-4488-B3D0-E109F493DFD5}" srcOrd="0" destOrd="0" presId="urn:microsoft.com/office/officeart/2005/8/layout/list1"/>
    <dgm:cxn modelId="{A431B06C-DE80-4891-BBB5-E0D77EA9BBE9}" type="presParOf" srcId="{A27D2A16-397A-4D53-95AB-27C391A5ED30}" destId="{585011F6-05DD-487F-9166-B345344E8411}" srcOrd="1" destOrd="0" presId="urn:microsoft.com/office/officeart/2005/8/layout/list1"/>
    <dgm:cxn modelId="{48D45EC9-DF3F-4D2E-A841-12AE4ED2711B}" type="presParOf" srcId="{9BAF9CF8-5CE1-47FC-8EE5-FE01A5F65656}" destId="{20A4324D-4068-45E4-B480-7E5B083AC532}" srcOrd="5" destOrd="0" presId="urn:microsoft.com/office/officeart/2005/8/layout/list1"/>
    <dgm:cxn modelId="{0B2AD716-624D-446E-B7D5-2CC68BF8509D}" type="presParOf" srcId="{9BAF9CF8-5CE1-47FC-8EE5-FE01A5F65656}" destId="{32D1E2B8-022F-4306-A3D4-4E6CD2F4562E}" srcOrd="6" destOrd="0" presId="urn:microsoft.com/office/officeart/2005/8/layout/list1"/>
    <dgm:cxn modelId="{78E64790-E2C8-463D-9E45-D5ED9515C150}" type="presParOf" srcId="{9BAF9CF8-5CE1-47FC-8EE5-FE01A5F65656}" destId="{037DC7DB-7D9C-4AA9-873F-5C2BAE59A534}" srcOrd="7" destOrd="0" presId="urn:microsoft.com/office/officeart/2005/8/layout/list1"/>
    <dgm:cxn modelId="{396D4C94-A4C1-4D38-8754-B3354537D11D}" type="presParOf" srcId="{9BAF9CF8-5CE1-47FC-8EE5-FE01A5F65656}" destId="{5CF20AD7-4A20-4B15-98C7-AF4C51408948}" srcOrd="8" destOrd="0" presId="urn:microsoft.com/office/officeart/2005/8/layout/list1"/>
    <dgm:cxn modelId="{C3FE6E12-ED10-4141-86E7-7D16536339E8}" type="presParOf" srcId="{5CF20AD7-4A20-4B15-98C7-AF4C51408948}" destId="{8AF8D93E-F119-4997-8AA1-3C729BB511F1}" srcOrd="0" destOrd="0" presId="urn:microsoft.com/office/officeart/2005/8/layout/list1"/>
    <dgm:cxn modelId="{67F377DC-95FA-4BCA-8639-2A5379B0B614}" type="presParOf" srcId="{5CF20AD7-4A20-4B15-98C7-AF4C51408948}" destId="{A5C76778-8E3D-4A71-9ECC-F28D74151FAF}" srcOrd="1" destOrd="0" presId="urn:microsoft.com/office/officeart/2005/8/layout/list1"/>
    <dgm:cxn modelId="{983F815F-BB14-4658-BDE6-F5B7F3CED233}" type="presParOf" srcId="{9BAF9CF8-5CE1-47FC-8EE5-FE01A5F65656}" destId="{F0F25E4E-D95B-4D40-B9E8-E19A007A7DFD}" srcOrd="9" destOrd="0" presId="urn:microsoft.com/office/officeart/2005/8/layout/list1"/>
    <dgm:cxn modelId="{AFC0B1DC-3047-4968-A538-A0F50C386263}" type="presParOf" srcId="{9BAF9CF8-5CE1-47FC-8EE5-FE01A5F65656}" destId="{5A55293D-6D3C-4B47-81B0-B8999C20C32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6400" cy="49576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1"/>
            <a:ext cx="2946400" cy="495765"/>
          </a:xfrm>
          <a:prstGeom prst="rect">
            <a:avLst/>
          </a:prstGeom>
        </p:spPr>
        <p:txBody>
          <a:bodyPr vert="horz" lIns="91440" tIns="45720" rIns="91440" bIns="45720" rtlCol="0"/>
          <a:lstStyle>
            <a:lvl1pPr algn="r">
              <a:defRPr sz="1200"/>
            </a:lvl1pPr>
          </a:lstStyle>
          <a:p>
            <a:fld id="{C7D4D609-3F84-44F2-9426-CC1791A750B0}" type="datetimeFigureOut">
              <a:rPr lang="zh-TW" altLang="en-US" smtClean="0"/>
              <a:t>2018/12/11</a:t>
            </a:fld>
            <a:endParaRPr lang="zh-TW" altLang="en-US"/>
          </a:p>
        </p:txBody>
      </p:sp>
      <p:sp>
        <p:nvSpPr>
          <p:cNvPr id="4" name="頁尾版面配置區 3"/>
          <p:cNvSpPr>
            <a:spLocks noGrp="1"/>
          </p:cNvSpPr>
          <p:nvPr>
            <p:ph type="ftr" sz="quarter" idx="2"/>
          </p:nvPr>
        </p:nvSpPr>
        <p:spPr>
          <a:xfrm>
            <a:off x="0" y="9378485"/>
            <a:ext cx="2946400" cy="49576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378485"/>
            <a:ext cx="2946400" cy="495765"/>
          </a:xfrm>
          <a:prstGeom prst="rect">
            <a:avLst/>
          </a:prstGeom>
        </p:spPr>
        <p:txBody>
          <a:bodyPr vert="horz" lIns="91440" tIns="45720" rIns="91440" bIns="45720" rtlCol="0" anchor="b"/>
          <a:lstStyle>
            <a:lvl1pPr algn="r">
              <a:defRPr sz="1200"/>
            </a:lvl1pPr>
          </a:lstStyle>
          <a:p>
            <a:fld id="{919F98F2-6F32-45B7-B491-56B40DEECF4B}" type="slidenum">
              <a:rPr lang="zh-TW" altLang="en-US" smtClean="0"/>
              <a:t>‹#›</a:t>
            </a:fld>
            <a:endParaRPr lang="zh-TW" altLang="en-US"/>
          </a:p>
        </p:txBody>
      </p:sp>
    </p:spTree>
    <p:extLst>
      <p:ext uri="{BB962C8B-B14F-4D97-AF65-F5344CB8AC3E}">
        <p14:creationId xmlns:p14="http://schemas.microsoft.com/office/powerpoint/2010/main" val="2248935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542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4" y="0"/>
            <a:ext cx="2945659" cy="495427"/>
          </a:xfrm>
          <a:prstGeom prst="rect">
            <a:avLst/>
          </a:prstGeom>
        </p:spPr>
        <p:txBody>
          <a:bodyPr vert="horz" lIns="91440" tIns="45720" rIns="91440" bIns="45720" rtlCol="0"/>
          <a:lstStyle>
            <a:lvl1pPr algn="r">
              <a:defRPr sz="1200"/>
            </a:lvl1pPr>
          </a:lstStyle>
          <a:p>
            <a:fld id="{FDAC76E8-F7E8-417B-B613-62AA8963FD02}" type="datetimeFigureOut">
              <a:rPr lang="zh-TW" altLang="en-US" smtClean="0"/>
              <a:t>2018/12/11</a:t>
            </a:fld>
            <a:endParaRPr lang="zh-TW" altLang="en-US"/>
          </a:p>
        </p:txBody>
      </p:sp>
      <p:sp>
        <p:nvSpPr>
          <p:cNvPr id="4" name="投影片圖像版面配置區 3"/>
          <p:cNvSpPr>
            <a:spLocks noGrp="1" noRot="1" noChangeAspect="1"/>
          </p:cNvSpPr>
          <p:nvPr>
            <p:ph type="sldImg" idx="2"/>
          </p:nvPr>
        </p:nvSpPr>
        <p:spPr>
          <a:xfrm>
            <a:off x="1177925" y="1235075"/>
            <a:ext cx="4441825" cy="333057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9378824"/>
            <a:ext cx="2945659" cy="495426"/>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4" y="9378824"/>
            <a:ext cx="2945659" cy="495426"/>
          </a:xfrm>
          <a:prstGeom prst="rect">
            <a:avLst/>
          </a:prstGeom>
        </p:spPr>
        <p:txBody>
          <a:bodyPr vert="horz" lIns="91440" tIns="45720" rIns="91440" bIns="45720" rtlCol="0" anchor="b"/>
          <a:lstStyle>
            <a:lvl1pPr algn="r">
              <a:defRPr sz="1200"/>
            </a:lvl1pPr>
          </a:lstStyle>
          <a:p>
            <a:fld id="{036787E8-B9B5-436D-BB2E-902672275D1D}" type="slidenum">
              <a:rPr lang="zh-TW" altLang="en-US" smtClean="0"/>
              <a:t>‹#›</a:t>
            </a:fld>
            <a:endParaRPr lang="zh-TW" altLang="en-US"/>
          </a:p>
        </p:txBody>
      </p:sp>
    </p:spTree>
    <p:extLst>
      <p:ext uri="{BB962C8B-B14F-4D97-AF65-F5344CB8AC3E}">
        <p14:creationId xmlns:p14="http://schemas.microsoft.com/office/powerpoint/2010/main" val="2470593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pPr>
              <a:defRPr/>
            </a:pPr>
            <a:fld id="{9618520D-D788-4A1A-911D-058D892CACB9}" type="slidenum">
              <a:rPr lang="en-US" altLang="zh-TW" smtClean="0">
                <a:solidFill>
                  <a:prstClr val="black"/>
                </a:solidFill>
              </a:rPr>
              <a:pPr>
                <a:defRPr/>
              </a:pPr>
              <a:t>3</a:t>
            </a:fld>
            <a:endParaRPr lang="en-US" altLang="zh-TW" dirty="0">
              <a:solidFill>
                <a:prstClr val="black"/>
              </a:solidFill>
            </a:endParaRPr>
          </a:p>
        </p:txBody>
      </p:sp>
    </p:spTree>
    <p:extLst>
      <p:ext uri="{BB962C8B-B14F-4D97-AF65-F5344CB8AC3E}">
        <p14:creationId xmlns:p14="http://schemas.microsoft.com/office/powerpoint/2010/main" val="3764961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7CD6A8D-45DE-4ADD-AB50-96BC3014F194}" type="slidenum">
              <a:rPr lang="zh-TW" altLang="en-US" smtClean="0"/>
              <a:t>23</a:t>
            </a:fld>
            <a:endParaRPr lang="zh-TW" altLang="en-US"/>
          </a:p>
        </p:txBody>
      </p:sp>
    </p:spTree>
    <p:extLst>
      <p:ext uri="{BB962C8B-B14F-4D97-AF65-F5344CB8AC3E}">
        <p14:creationId xmlns:p14="http://schemas.microsoft.com/office/powerpoint/2010/main" val="4289898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pPr>
              <a:defRPr/>
            </a:pPr>
            <a:fld id="{9618520D-D788-4A1A-911D-058D892CACB9}" type="slidenum">
              <a:rPr lang="en-US" altLang="zh-TW" smtClean="0"/>
              <a:pPr>
                <a:defRPr/>
              </a:pPr>
              <a:t>24</a:t>
            </a:fld>
            <a:endParaRPr lang="en-US" altLang="zh-TW" dirty="0"/>
          </a:p>
        </p:txBody>
      </p:sp>
    </p:spTree>
    <p:extLst>
      <p:ext uri="{BB962C8B-B14F-4D97-AF65-F5344CB8AC3E}">
        <p14:creationId xmlns:p14="http://schemas.microsoft.com/office/powerpoint/2010/main" val="2316571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618520D-D788-4A1A-911D-058D892CACB9}" type="slidenum">
              <a:rPr lang="en-US" altLang="zh-TW" smtClean="0"/>
              <a:pPr>
                <a:defRPr/>
              </a:pPr>
              <a:t>25</a:t>
            </a:fld>
            <a:endParaRPr lang="en-US" altLang="zh-TW" dirty="0"/>
          </a:p>
        </p:txBody>
      </p:sp>
    </p:spTree>
    <p:extLst>
      <p:ext uri="{BB962C8B-B14F-4D97-AF65-F5344CB8AC3E}">
        <p14:creationId xmlns:p14="http://schemas.microsoft.com/office/powerpoint/2010/main" val="4064349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79769" y="4715152"/>
            <a:ext cx="5438139" cy="4466987"/>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704826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79769" y="4715152"/>
            <a:ext cx="5438139" cy="4466987"/>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286622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6787E8-B9B5-436D-BB2E-902672275D1D}" type="slidenum">
              <a:rPr lang="zh-TW" altLang="en-US" smtClean="0"/>
              <a:t>28</a:t>
            </a:fld>
            <a:endParaRPr lang="zh-TW" altLang="en-US"/>
          </a:p>
        </p:txBody>
      </p:sp>
    </p:spTree>
    <p:extLst>
      <p:ext uri="{BB962C8B-B14F-4D97-AF65-F5344CB8AC3E}">
        <p14:creationId xmlns:p14="http://schemas.microsoft.com/office/powerpoint/2010/main" val="10746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618520D-D788-4A1A-911D-058D892CACB9}" type="slidenum">
              <a:rPr lang="en-US" altLang="zh-TW" smtClean="0"/>
              <a:pPr>
                <a:defRPr/>
              </a:pPr>
              <a:t>4</a:t>
            </a:fld>
            <a:endParaRPr lang="en-US" altLang="zh-TW" dirty="0"/>
          </a:p>
        </p:txBody>
      </p:sp>
    </p:spTree>
    <p:extLst>
      <p:ext uri="{BB962C8B-B14F-4D97-AF65-F5344CB8AC3E}">
        <p14:creationId xmlns:p14="http://schemas.microsoft.com/office/powerpoint/2010/main" val="209683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42900" indent="-342900" algn="just">
              <a:lnSpc>
                <a:spcPts val="2300"/>
              </a:lnSpc>
              <a:buClr>
                <a:srgbClr val="13A44E"/>
              </a:buClr>
              <a:buFont typeface="Wingdings" panose="05000000000000000000" pitchFamily="2" charset="2"/>
              <a:buChar char="Ø"/>
            </a:pPr>
            <a:r>
              <a:rPr lang="en-US" altLang="zh-TW" sz="1200" b="1" dirty="0">
                <a:solidFill>
                  <a:srgbClr val="FF0000"/>
                </a:solidFill>
                <a:effectLst>
                  <a:glow rad="101600">
                    <a:srgbClr val="FFFFFF"/>
                  </a:glow>
                </a:effectLst>
                <a:latin typeface="微軟正黑體" panose="020B0604030504040204" pitchFamily="34" charset="-120"/>
                <a:ea typeface="微軟正黑體" panose="020B0604030504040204" pitchFamily="34" charset="-120"/>
              </a:rPr>
              <a:t>2017/11/17</a:t>
            </a:r>
            <a:r>
              <a:rPr lang="zh-TW" altLang="en-US" sz="1200" b="1" dirty="0">
                <a:solidFill>
                  <a:srgbClr val="FF0000"/>
                </a:solidFill>
                <a:effectLst>
                  <a:glow rad="101600">
                    <a:srgbClr val="FFFFFF"/>
                  </a:glow>
                </a:effectLst>
                <a:latin typeface="微軟正黑體" panose="020B0604030504040204" pitchFamily="34" charset="-120"/>
                <a:ea typeface="微軟正黑體" panose="020B0604030504040204" pitchFamily="34" charset="-120"/>
              </a:rPr>
              <a:t>正式上線</a:t>
            </a:r>
            <a:r>
              <a:rPr lang="zh-TW" altLang="en-US" dirty="0">
                <a:solidFill>
                  <a:prstClr val="black"/>
                </a:solidFill>
                <a:latin typeface="微軟正黑體" panose="020B0604030504040204" pitchFamily="34" charset="-120"/>
                <a:ea typeface="微軟正黑體" panose="020B0604030504040204" pitchFamily="34" charset="-120"/>
              </a:rPr>
              <a:t>，由教育部所屬計畫及</a:t>
            </a:r>
            <a:r>
              <a:rPr lang="en-US" altLang="zh-TW" b="1" dirty="0">
                <a:solidFill>
                  <a:srgbClr val="FF0000"/>
                </a:solidFill>
                <a:latin typeface="微軟正黑體" panose="020B0604030504040204" pitchFamily="34" charset="-120"/>
                <a:ea typeface="微軟正黑體" panose="020B0604030504040204" pitchFamily="34" charset="-120"/>
              </a:rPr>
              <a:t>15</a:t>
            </a:r>
            <a:r>
              <a:rPr lang="zh-TW" altLang="en-US" b="1" dirty="0">
                <a:solidFill>
                  <a:srgbClr val="FF0000"/>
                </a:solidFill>
                <a:latin typeface="微軟正黑體" panose="020B0604030504040204" pitchFamily="34" charset="-120"/>
                <a:ea typeface="微軟正黑體" panose="020B0604030504040204" pitchFamily="34" charset="-120"/>
              </a:rPr>
              <a:t>個</a:t>
            </a:r>
            <a:r>
              <a:rPr lang="zh-TW" altLang="en-US" dirty="0">
                <a:latin typeface="微軟正黑體" panose="020B0604030504040204" pitchFamily="34" charset="-120"/>
                <a:ea typeface="微軟正黑體" panose="020B0604030504040204" pitchFamily="34" charset="-120"/>
              </a:rPr>
              <a:t>合作夥伴合作，</a:t>
            </a:r>
            <a:r>
              <a:rPr kumimoji="0" lang="zh-TW" altLang="en-US" sz="1200" dirty="0">
                <a:solidFill>
                  <a:prstClr val="black"/>
                </a:solidFill>
                <a:latin typeface="微軟正黑體" panose="020B0604030504040204" pitchFamily="34" charset="-120"/>
                <a:ea typeface="微軟正黑體" panose="020B0604030504040204" pitchFamily="34" charset="-120"/>
              </a:rPr>
              <a:t>提供線上免費學習資源，為物聯網產業人才培育積蓄豐沛能量。</a:t>
            </a:r>
          </a:p>
          <a:p>
            <a:pPr marL="342900" indent="-342900" algn="just">
              <a:lnSpc>
                <a:spcPts val="2300"/>
              </a:lnSpc>
              <a:buClr>
                <a:srgbClr val="13A44E"/>
              </a:buClr>
              <a:buFont typeface="Wingdings" panose="05000000000000000000" pitchFamily="2" charset="2"/>
              <a:buChar char="Ø"/>
            </a:pPr>
            <a:r>
              <a:rPr kumimoji="0" lang="en-US" altLang="zh-TW" sz="1200" dirty="0">
                <a:solidFill>
                  <a:prstClr val="black"/>
                </a:solidFill>
                <a:latin typeface="微軟正黑體" panose="020B0604030504040204" pitchFamily="34" charset="-120"/>
                <a:ea typeface="微軟正黑體" panose="020B0604030504040204" pitchFamily="34" charset="-120"/>
              </a:rPr>
              <a:t>2018</a:t>
            </a:r>
            <a:r>
              <a:rPr kumimoji="0" lang="zh-CN" altLang="en-US" sz="1200" dirty="0">
                <a:solidFill>
                  <a:prstClr val="black"/>
                </a:solidFill>
                <a:latin typeface="微軟正黑體" panose="020B0604030504040204" pitchFamily="34" charset="-120"/>
                <a:ea typeface="微軟正黑體" panose="020B0604030504040204" pitchFamily="34" charset="-120"/>
              </a:rPr>
              <a:t>年新增人工智慧與創新創業課程，目前共計</a:t>
            </a:r>
            <a:r>
              <a:rPr lang="zh-TW" altLang="en-US" dirty="0">
                <a:latin typeface="微軟正黑體" panose="020B0604030504040204" pitchFamily="34" charset="-120"/>
                <a:ea typeface="微軟正黑體" panose="020B0604030504040204" pitchFamily="34" charset="-120"/>
              </a:rPr>
              <a:t>共有</a:t>
            </a:r>
            <a:r>
              <a:rPr lang="en-US" altLang="zh-TW" b="1" dirty="0">
                <a:solidFill>
                  <a:srgbClr val="FF0000"/>
                </a:solidFill>
                <a:latin typeface="微軟正黑體" panose="020B0604030504040204" pitchFamily="34" charset="-120"/>
                <a:ea typeface="微軟正黑體" panose="020B0604030504040204" pitchFamily="34" charset="-120"/>
              </a:rPr>
              <a:t>273</a:t>
            </a:r>
            <a:r>
              <a:rPr lang="zh-TW" altLang="en-US" b="1" dirty="0">
                <a:solidFill>
                  <a:srgbClr val="FF0000"/>
                </a:solidFill>
                <a:latin typeface="微軟正黑體" panose="020B0604030504040204" pitchFamily="34" charset="-120"/>
                <a:ea typeface="微軟正黑體" panose="020B0604030504040204" pitchFamily="34" charset="-120"/>
              </a:rPr>
              <a:t>門</a:t>
            </a:r>
            <a:r>
              <a:rPr lang="zh-TW" altLang="en-US" dirty="0">
                <a:solidFill>
                  <a:prstClr val="black"/>
                </a:solidFill>
                <a:latin typeface="微軟正黑體" panose="020B0604030504040204" pitchFamily="34" charset="-120"/>
                <a:ea typeface="微軟正黑體" panose="020B0604030504040204" pitchFamily="34" charset="-120"/>
              </a:rPr>
              <a:t>課程，使用人次超過</a:t>
            </a:r>
            <a:r>
              <a:rPr lang="en-US" altLang="zh-TW" b="1" dirty="0">
                <a:solidFill>
                  <a:srgbClr val="FF0000"/>
                </a:solidFill>
                <a:latin typeface="微軟正黑體" panose="020B0604030504040204" pitchFamily="34" charset="-120"/>
                <a:ea typeface="微軟正黑體" panose="020B0604030504040204" pitchFamily="34" charset="-120"/>
              </a:rPr>
              <a:t>7</a:t>
            </a:r>
            <a:r>
              <a:rPr lang="zh-TW" altLang="en-US" b="1" dirty="0">
                <a:solidFill>
                  <a:srgbClr val="FF0000"/>
                </a:solidFill>
                <a:latin typeface="微軟正黑體" panose="020B0604030504040204" pitchFamily="34" charset="-120"/>
                <a:ea typeface="微軟正黑體" panose="020B0604030504040204" pitchFamily="34" charset="-120"/>
              </a:rPr>
              <a:t>萬人次</a:t>
            </a:r>
            <a:r>
              <a:rPr lang="zh-TW" altLang="en-US" dirty="0">
                <a:solidFill>
                  <a:prstClr val="black"/>
                </a:solidFill>
                <a:latin typeface="微軟正黑體" panose="020B0604030504040204" pitchFamily="34" charset="-120"/>
                <a:ea typeface="微軟正黑體" panose="020B0604030504040204" pitchFamily="34" charset="-120"/>
              </a:rPr>
              <a:t>以上。並與資策會、工研院產業學院共同舉辦「</a:t>
            </a:r>
            <a:r>
              <a:rPr lang="zh-TW" altLang="en-US" b="1" dirty="0">
                <a:solidFill>
                  <a:srgbClr val="FF0000"/>
                </a:solidFill>
                <a:latin typeface="微軟正黑體" panose="020B0604030504040204" pitchFamily="34" charset="-120"/>
                <a:ea typeface="微軟正黑體" panose="020B0604030504040204" pitchFamily="34" charset="-120"/>
              </a:rPr>
              <a:t>數位轉型講座</a:t>
            </a:r>
            <a:r>
              <a:rPr lang="zh-TW" altLang="en-US" dirty="0">
                <a:solidFill>
                  <a:prstClr val="black"/>
                </a:solidFill>
                <a:latin typeface="微軟正黑體" panose="020B0604030504040204" pitchFamily="34" charset="-120"/>
                <a:ea typeface="微軟正黑體" panose="020B0604030504040204" pitchFamily="34" charset="-120"/>
              </a:rPr>
              <a:t>」系列課程，激勵產業數位轉型，加速整體產業升級。</a:t>
            </a:r>
            <a:endParaRPr kumimoji="0" lang="en-US" altLang="zh-TW" sz="1200" dirty="0">
              <a:solidFill>
                <a:prstClr val="black"/>
              </a:solidFill>
              <a:latin typeface="微軟正黑體" panose="020B0604030504040204" pitchFamily="34" charset="-120"/>
              <a:ea typeface="微軟正黑體" panose="020B0604030504040204" pitchFamily="34" charset="-120"/>
            </a:endParaRPr>
          </a:p>
          <a:p>
            <a:pPr marL="342900" indent="-342900" algn="just" eaLnBrk="1" fontAlgn="auto" hangingPunct="1">
              <a:lnSpc>
                <a:spcPts val="2300"/>
              </a:lnSpc>
              <a:spcBef>
                <a:spcPts val="0"/>
              </a:spcBef>
              <a:spcAft>
                <a:spcPts val="0"/>
              </a:spcAft>
              <a:buClr>
                <a:srgbClr val="13A44E"/>
              </a:buClr>
              <a:buFont typeface="Wingdings" panose="05000000000000000000" pitchFamily="2" charset="2"/>
              <a:buChar char="Ø"/>
            </a:pPr>
            <a:r>
              <a:rPr kumimoji="0" lang="zh-TW" altLang="en-US" sz="1200" dirty="0">
                <a:solidFill>
                  <a:prstClr val="black"/>
                </a:solidFill>
                <a:latin typeface="微軟正黑體" panose="020B0604030504040204" pitchFamily="34" charset="-120"/>
                <a:ea typeface="微軟正黑體" panose="020B0604030504040204" pitchFamily="34" charset="-120"/>
              </a:rPr>
              <a:t>本年度與</a:t>
            </a:r>
            <a:r>
              <a:rPr kumimoji="0" lang="zh-TW" altLang="en-US" sz="1200" b="1" dirty="0">
                <a:solidFill>
                  <a:prstClr val="black"/>
                </a:solidFill>
                <a:latin typeface="微軟正黑體" panose="020B0604030504040204" pitchFamily="34" charset="-120"/>
                <a:ea typeface="微軟正黑體" panose="020B0604030504040204" pitchFamily="34" charset="-120"/>
              </a:rPr>
              <a:t>交大</a:t>
            </a:r>
            <a:r>
              <a:rPr kumimoji="0" lang="en-US" altLang="zh-TW" sz="1200" b="1" dirty="0">
                <a:solidFill>
                  <a:prstClr val="black"/>
                </a:solidFill>
                <a:latin typeface="微軟正黑體" panose="020B0604030504040204" pitchFamily="34" charset="-120"/>
                <a:ea typeface="微軟正黑體" panose="020B0604030504040204" pitchFamily="34" charset="-120"/>
              </a:rPr>
              <a:t>-IBM</a:t>
            </a:r>
            <a:r>
              <a:rPr kumimoji="0" lang="zh-TW" altLang="en-US" sz="1200" b="1" dirty="0">
                <a:solidFill>
                  <a:prstClr val="black"/>
                </a:solidFill>
                <a:latin typeface="微軟正黑體" panose="020B0604030504040204" pitchFamily="34" charset="-120"/>
                <a:ea typeface="微軟正黑體" panose="020B0604030504040204" pitchFamily="34" charset="-120"/>
              </a:rPr>
              <a:t>中心</a:t>
            </a:r>
            <a:r>
              <a:rPr kumimoji="0" lang="zh-TW" altLang="en-US" sz="1200" dirty="0">
                <a:solidFill>
                  <a:prstClr val="black"/>
                </a:solidFill>
                <a:latin typeface="微軟正黑體" panose="020B0604030504040204" pitchFamily="34" charset="-120"/>
                <a:ea typeface="微軟正黑體" panose="020B0604030504040204" pitchFamily="34" charset="-120"/>
              </a:rPr>
              <a:t>合辦實體工作坊「</a:t>
            </a:r>
            <a:r>
              <a:rPr kumimoji="0" lang="zh-TW" altLang="en-US" sz="1200" b="1" dirty="0">
                <a:solidFill>
                  <a:prstClr val="black"/>
                </a:solidFill>
                <a:latin typeface="微軟正黑體" panose="020B0604030504040204" pitchFamily="34" charset="-120"/>
                <a:ea typeface="微軟正黑體" panose="020B0604030504040204" pitchFamily="34" charset="-120"/>
              </a:rPr>
              <a:t>巨量資料分析運算平台課程</a:t>
            </a:r>
            <a:r>
              <a:rPr kumimoji="0" lang="zh-TW" altLang="en-US" sz="1200" dirty="0">
                <a:solidFill>
                  <a:prstClr val="black"/>
                </a:solidFill>
                <a:latin typeface="微軟正黑體" panose="020B0604030504040204" pitchFamily="34" charset="-120"/>
                <a:ea typeface="微軟正黑體" panose="020B0604030504040204" pitchFamily="34" charset="-120"/>
              </a:rPr>
              <a:t>」、「</a:t>
            </a:r>
            <a:r>
              <a:rPr kumimoji="0" lang="zh-TW" altLang="en-US" sz="1200" b="1" dirty="0">
                <a:solidFill>
                  <a:prstClr val="black"/>
                </a:solidFill>
                <a:latin typeface="微軟正黑體" panose="020B0604030504040204" pitchFamily="34" charset="-120"/>
                <a:ea typeface="微軟正黑體" panose="020B0604030504040204" pitchFamily="34" charset="-120"/>
              </a:rPr>
              <a:t>人工智慧巨量資料分析工作坊</a:t>
            </a:r>
            <a:r>
              <a:rPr kumimoji="0" lang="zh-TW" altLang="en-US" sz="1200" dirty="0">
                <a:solidFill>
                  <a:prstClr val="black"/>
                </a:solidFill>
                <a:latin typeface="微軟正黑體" panose="020B0604030504040204" pitchFamily="34" charset="-120"/>
                <a:ea typeface="微軟正黑體" panose="020B0604030504040204" pitchFamily="34" charset="-120"/>
              </a:rPr>
              <a:t>」等，共</a:t>
            </a:r>
            <a:r>
              <a:rPr kumimoji="0" lang="en-US" altLang="zh-TW" sz="1200" b="1" dirty="0">
                <a:solidFill>
                  <a:srgbClr val="FF0000"/>
                </a:solidFill>
                <a:latin typeface="微軟正黑體" panose="020B0604030504040204" pitchFamily="34" charset="-120"/>
                <a:ea typeface="微軟正黑體" panose="020B0604030504040204" pitchFamily="34" charset="-120"/>
              </a:rPr>
              <a:t>111</a:t>
            </a:r>
            <a:r>
              <a:rPr kumimoji="0" lang="zh-TW" altLang="en-US" sz="1200" b="1" dirty="0">
                <a:solidFill>
                  <a:srgbClr val="FF0000"/>
                </a:solidFill>
                <a:latin typeface="微軟正黑體" panose="020B0604030504040204" pitchFamily="34" charset="-120"/>
                <a:ea typeface="微軟正黑體" panose="020B0604030504040204" pitchFamily="34" charset="-120"/>
              </a:rPr>
              <a:t>位</a:t>
            </a:r>
            <a:r>
              <a:rPr kumimoji="0" lang="zh-TW" altLang="en-US" sz="1200" dirty="0">
                <a:solidFill>
                  <a:prstClr val="black"/>
                </a:solidFill>
                <a:latin typeface="微軟正黑體" panose="020B0604030504040204" pitchFamily="34" charset="-120"/>
                <a:ea typeface="微軟正黑體" panose="020B0604030504040204" pitchFamily="34" charset="-120"/>
              </a:rPr>
              <a:t>學員完訓取得證書。</a:t>
            </a:r>
            <a:endParaRPr kumimoji="0" lang="en-US" altLang="zh-TW" sz="1200" dirty="0">
              <a:solidFill>
                <a:prstClr val="black"/>
              </a:solidFill>
              <a:latin typeface="微軟正黑體" panose="020B0604030504040204" pitchFamily="34" charset="-120"/>
              <a:ea typeface="微軟正黑體" panose="020B0604030504040204" pitchFamily="34" charset="-120"/>
            </a:endParaRPr>
          </a:p>
          <a:p>
            <a:pPr marL="342900" indent="-342900" algn="just" eaLnBrk="1" fontAlgn="auto" hangingPunct="1">
              <a:lnSpc>
                <a:spcPts val="2300"/>
              </a:lnSpc>
              <a:spcBef>
                <a:spcPts val="0"/>
              </a:spcBef>
              <a:spcAft>
                <a:spcPts val="0"/>
              </a:spcAft>
              <a:buClr>
                <a:srgbClr val="13A44E"/>
              </a:buClr>
              <a:buFont typeface="Wingdings" panose="05000000000000000000" pitchFamily="2" charset="2"/>
              <a:buChar char="Ø"/>
            </a:pPr>
            <a:r>
              <a:rPr lang="zh-TW" altLang="en-US" sz="1200" dirty="0">
                <a:solidFill>
                  <a:prstClr val="black"/>
                </a:solidFill>
                <a:latin typeface="微軟正黑體" panose="020B0604030504040204" pitchFamily="34" charset="-120"/>
                <a:ea typeface="微軟正黑體" panose="020B0604030504040204" pitchFamily="34" charset="-120"/>
              </a:rPr>
              <a:t>與交大電子人才培訓中心合辦「</a:t>
            </a:r>
            <a:r>
              <a:rPr lang="zh-TW" altLang="en-US" sz="1200" b="1" dirty="0">
                <a:solidFill>
                  <a:prstClr val="black"/>
                </a:solidFill>
                <a:latin typeface="微軟正黑體" panose="020B0604030504040204" pitchFamily="34" charset="-120"/>
                <a:ea typeface="微軟正黑體" panose="020B0604030504040204" pitchFamily="34" charset="-120"/>
              </a:rPr>
              <a:t>應用於</a:t>
            </a:r>
            <a:r>
              <a:rPr lang="en-US" altLang="zh-TW" sz="1200" b="1" dirty="0">
                <a:solidFill>
                  <a:prstClr val="black"/>
                </a:solidFill>
                <a:latin typeface="微軟正黑體" panose="020B0604030504040204" pitchFamily="34" charset="-120"/>
                <a:ea typeface="微軟正黑體" panose="020B0604030504040204" pitchFamily="34" charset="-120"/>
              </a:rPr>
              <a:t>ADAS</a:t>
            </a:r>
            <a:r>
              <a:rPr lang="zh-TW" altLang="en-US" sz="1200" b="1" dirty="0">
                <a:solidFill>
                  <a:prstClr val="black"/>
                </a:solidFill>
                <a:latin typeface="微軟正黑體" panose="020B0604030504040204" pitchFamily="34" charset="-120"/>
                <a:ea typeface="微軟正黑體" panose="020B0604030504040204" pitchFamily="34" charset="-120"/>
              </a:rPr>
              <a:t>之深度學習物件辨識技術</a:t>
            </a:r>
            <a:r>
              <a:rPr lang="zh-TW" altLang="en-US" sz="1200" dirty="0">
                <a:solidFill>
                  <a:prstClr val="black"/>
                </a:solidFill>
                <a:latin typeface="微軟正黑體" panose="020B0604030504040204" pitchFamily="34" charset="-120"/>
                <a:ea typeface="微軟正黑體" panose="020B0604030504040204" pitchFamily="34" charset="-120"/>
              </a:rPr>
              <a:t>」等課程，共</a:t>
            </a:r>
            <a:r>
              <a:rPr lang="en-US" altLang="zh-TW" sz="1200" b="1" dirty="0">
                <a:solidFill>
                  <a:srgbClr val="FF0000"/>
                </a:solidFill>
                <a:latin typeface="微軟正黑體" panose="020B0604030504040204" pitchFamily="34" charset="-120"/>
                <a:ea typeface="微軟正黑體" panose="020B0604030504040204" pitchFamily="34" charset="-120"/>
              </a:rPr>
              <a:t>70</a:t>
            </a:r>
            <a:r>
              <a:rPr lang="zh-TW" altLang="en-US" sz="1200" b="1" dirty="0">
                <a:solidFill>
                  <a:srgbClr val="FF0000"/>
                </a:solidFill>
                <a:latin typeface="微軟正黑體" panose="020B0604030504040204" pitchFamily="34" charset="-120"/>
                <a:ea typeface="微軟正黑體" panose="020B0604030504040204" pitchFamily="34" charset="-120"/>
              </a:rPr>
              <a:t>位</a:t>
            </a:r>
            <a:r>
              <a:rPr lang="zh-TW" altLang="en-US" sz="1200" dirty="0">
                <a:solidFill>
                  <a:prstClr val="black"/>
                </a:solidFill>
                <a:latin typeface="微軟正黑體" panose="020B0604030504040204" pitchFamily="34" charset="-120"/>
                <a:ea typeface="微軟正黑體" panose="020B0604030504040204" pitchFamily="34" charset="-120"/>
              </a:rPr>
              <a:t>學員完訓取得證書。</a:t>
            </a:r>
            <a:endParaRPr lang="en-US" altLang="zh-TW" sz="1200" dirty="0">
              <a:solidFill>
                <a:prstClr val="black"/>
              </a:solidFill>
              <a:latin typeface="微軟正黑體" panose="020B0604030504040204" pitchFamily="34" charset="-120"/>
              <a:ea typeface="微軟正黑體" panose="020B0604030504040204" pitchFamily="34" charset="-120"/>
            </a:endParaRPr>
          </a:p>
          <a:p>
            <a:pPr marL="342900" indent="-342900" algn="just" eaLnBrk="1" fontAlgn="auto" hangingPunct="1">
              <a:lnSpc>
                <a:spcPts val="2300"/>
              </a:lnSpc>
              <a:spcBef>
                <a:spcPts val="0"/>
              </a:spcBef>
              <a:spcAft>
                <a:spcPts val="0"/>
              </a:spcAft>
              <a:buClr>
                <a:srgbClr val="13A44E"/>
              </a:buClr>
              <a:buFont typeface="Wingdings" panose="05000000000000000000" pitchFamily="2" charset="2"/>
              <a:buChar char="Ø"/>
            </a:pPr>
            <a:r>
              <a:rPr lang="en-US" altLang="zh-TW" sz="1200" b="1" dirty="0">
                <a:solidFill>
                  <a:srgbClr val="FF0000"/>
                </a:solidFill>
                <a:latin typeface="微軟正黑體" panose="020B0604030504040204" pitchFamily="34" charset="-120"/>
                <a:ea typeface="微軟正黑體" panose="020B0604030504040204" pitchFamily="34" charset="-120"/>
              </a:rPr>
              <a:t>2019 </a:t>
            </a:r>
            <a:r>
              <a:rPr lang="zh-CN" altLang="en-US" sz="1200" b="1" dirty="0">
                <a:solidFill>
                  <a:srgbClr val="FF0000"/>
                </a:solidFill>
                <a:latin typeface="微軟正黑體" panose="020B0604030504040204" pitchFamily="34" charset="-120"/>
                <a:ea typeface="微軟正黑體" panose="020B0604030504040204" pitchFamily="34" charset="-120"/>
              </a:rPr>
              <a:t>擬導入學程認證機制</a:t>
            </a:r>
            <a:r>
              <a:rPr lang="zh-CN" altLang="en-US" sz="1200" b="1" dirty="0">
                <a:solidFill>
                  <a:prstClr val="black"/>
                </a:solidFill>
                <a:latin typeface="微軟正黑體" panose="020B0604030504040204" pitchFamily="34" charset="-120"/>
                <a:ea typeface="微軟正黑體" panose="020B0604030504040204" pitchFamily="34" charset="-120"/>
              </a:rPr>
              <a:t>，確實掌握</a:t>
            </a:r>
            <a:r>
              <a:rPr lang="en-US" altLang="zh-CN" sz="1200" b="1" dirty="0">
                <a:solidFill>
                  <a:prstClr val="black"/>
                </a:solidFill>
                <a:latin typeface="微軟正黑體" panose="020B0604030504040204" pitchFamily="34" charset="-120"/>
                <a:ea typeface="微軟正黑體" panose="020B0604030504040204" pitchFamily="34" charset="-120"/>
              </a:rPr>
              <a:t>AIOT</a:t>
            </a:r>
            <a:r>
              <a:rPr lang="zh-CN" altLang="en-US" sz="1200" b="1" dirty="0">
                <a:solidFill>
                  <a:prstClr val="black"/>
                </a:solidFill>
                <a:latin typeface="微軟正黑體" panose="020B0604030504040204" pitchFamily="34" charset="-120"/>
                <a:ea typeface="微軟正黑體" panose="020B0604030504040204" pitchFamily="34" charset="-120"/>
              </a:rPr>
              <a:t>人才資料庫。</a:t>
            </a:r>
            <a:endParaRPr lang="en-US" altLang="zh-TW" sz="1200" b="1" dirty="0">
              <a:solidFill>
                <a:prstClr val="black"/>
              </a:solidFill>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036787E8-B9B5-436D-BB2E-902672275D1D}" type="slidenum">
              <a:rPr lang="zh-TW" altLang="en-US" smtClean="0"/>
              <a:t>7</a:t>
            </a:fld>
            <a:endParaRPr lang="zh-TW" altLang="en-US"/>
          </a:p>
        </p:txBody>
      </p:sp>
    </p:spTree>
    <p:extLst>
      <p:ext uri="{BB962C8B-B14F-4D97-AF65-F5344CB8AC3E}">
        <p14:creationId xmlns:p14="http://schemas.microsoft.com/office/powerpoint/2010/main" val="1360164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lnSpc>
                <a:spcPts val="2400"/>
              </a:lnSpc>
              <a:spcBef>
                <a:spcPts val="0"/>
              </a:spcBef>
              <a:buFont typeface="Arial" panose="020B0604020202020204" pitchFamily="34" charset="0"/>
              <a:buNone/>
              <a:defRPr/>
            </a:pPr>
            <a:endParaRPr lang="en-US" altLang="zh-TW" sz="12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036787E8-B9B5-436D-BB2E-902672275D1D}" type="slidenum">
              <a:rPr lang="zh-TW" altLang="en-US" smtClean="0"/>
              <a:t>12</a:t>
            </a:fld>
            <a:endParaRPr lang="zh-TW" altLang="en-US"/>
          </a:p>
        </p:txBody>
      </p:sp>
    </p:spTree>
    <p:extLst>
      <p:ext uri="{BB962C8B-B14F-4D97-AF65-F5344CB8AC3E}">
        <p14:creationId xmlns:p14="http://schemas.microsoft.com/office/powerpoint/2010/main" val="2522451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a:solidFill>
                  <a:srgbClr val="FF0000"/>
                </a:solidFill>
              </a:rPr>
              <a:t>（資本額超過</a:t>
            </a:r>
            <a:r>
              <a:rPr lang="en-US" altLang="zh-TW" sz="1200" b="1" dirty="0">
                <a:solidFill>
                  <a:srgbClr val="FF0000"/>
                </a:solidFill>
              </a:rPr>
              <a:t>10</a:t>
            </a:r>
            <a:r>
              <a:rPr lang="zh-TW" altLang="en-US" sz="1200" b="1" dirty="0">
                <a:solidFill>
                  <a:srgbClr val="FF0000"/>
                </a:solidFill>
              </a:rPr>
              <a:t>億</a:t>
            </a:r>
            <a:r>
              <a:rPr lang="en-US" altLang="zh-TW" sz="1200" b="1" dirty="0">
                <a:solidFill>
                  <a:srgbClr val="FF0000"/>
                </a:solidFill>
              </a:rPr>
              <a:t>NTD</a:t>
            </a:r>
            <a:r>
              <a:rPr lang="zh-TW" altLang="en-US" sz="1200" b="1" dirty="0">
                <a:solidFill>
                  <a:srgbClr val="FF0000"/>
                </a:solidFill>
              </a:rPr>
              <a:t>、年營業額大於</a:t>
            </a:r>
            <a:r>
              <a:rPr lang="en-US" altLang="zh-TW" sz="1200" b="1" dirty="0">
                <a:solidFill>
                  <a:srgbClr val="FF0000"/>
                </a:solidFill>
              </a:rPr>
              <a:t>50</a:t>
            </a:r>
            <a:r>
              <a:rPr lang="zh-TW" altLang="en-US" sz="1200" b="1" dirty="0">
                <a:solidFill>
                  <a:srgbClr val="FF0000"/>
                </a:solidFill>
              </a:rPr>
              <a:t>億</a:t>
            </a:r>
            <a:r>
              <a:rPr lang="en-US" altLang="zh-TW" sz="1200" b="1" dirty="0">
                <a:solidFill>
                  <a:srgbClr val="FF0000"/>
                </a:solidFill>
              </a:rPr>
              <a:t>NTD</a:t>
            </a:r>
            <a:r>
              <a:rPr lang="zh-TW" altLang="en-US" sz="1200" b="1" dirty="0">
                <a:solidFill>
                  <a:srgbClr val="FF0000"/>
                </a:solidFill>
              </a:rPr>
              <a:t>、集團具備海外商機開拓經驗）</a:t>
            </a:r>
            <a:endParaRPr lang="en-US" altLang="zh-TW" sz="1200" b="1" dirty="0">
              <a:solidFill>
                <a:srgbClr val="FF0000"/>
              </a:solidFill>
            </a:endParaRPr>
          </a:p>
          <a:p>
            <a:r>
              <a:rPr lang="zh-TW" altLang="en-US" sz="1200" b="1" dirty="0">
                <a:solidFill>
                  <a:srgbClr val="FF0000"/>
                </a:solidFill>
              </a:rPr>
              <a:t>中華電信、遠傳電信、亞太電信、光寶、凌群、英業達集團（無敵團隊）、興農集團、華碩集團、宏碁集團、</a:t>
            </a:r>
            <a:r>
              <a:rPr lang="zh-TW" altLang="en-US" sz="1200" dirty="0">
                <a:solidFill>
                  <a:srgbClr val="FF0000"/>
                </a:solidFill>
              </a:rPr>
              <a:t>中強光電集團、</a:t>
            </a:r>
            <a:r>
              <a:rPr lang="zh-TW" altLang="en-US" sz="1200" b="1" dirty="0">
                <a:solidFill>
                  <a:srgbClr val="FF0000"/>
                </a:solidFill>
              </a:rPr>
              <a:t>台灣新光保全、大同公司、亞旭電腦、威剛科技、</a:t>
            </a:r>
            <a:r>
              <a:rPr lang="zh-TW" altLang="zh-TW" sz="1200" dirty="0">
                <a:solidFill>
                  <a:srgbClr val="FF0000"/>
                </a:solidFill>
              </a:rPr>
              <a:t>緯創資通</a:t>
            </a:r>
            <a:r>
              <a:rPr lang="zh-TW" altLang="en-US" sz="1200" dirty="0">
                <a:solidFill>
                  <a:srgbClr val="FF0000"/>
                </a:solidFill>
              </a:rPr>
              <a:t>、</a:t>
            </a:r>
            <a:r>
              <a:rPr lang="zh-TW" altLang="zh-TW" sz="1200" dirty="0">
                <a:solidFill>
                  <a:srgbClr val="FF0000"/>
                </a:solidFill>
              </a:rPr>
              <a:t>仁寶電腦</a:t>
            </a:r>
            <a:r>
              <a:rPr lang="zh-TW" altLang="en-US" sz="1200" dirty="0">
                <a:solidFill>
                  <a:srgbClr val="FF0000"/>
                </a:solidFill>
                <a:latin typeface="微軟正黑體" panose="020B0604030504040204" pitchFamily="34" charset="-120"/>
                <a:ea typeface="微軟正黑體" panose="020B0604030504040204" pitchFamily="34" charset="-120"/>
              </a:rPr>
              <a:t>、敏勝醫院及豐榮自駕車團隊</a:t>
            </a:r>
            <a:endParaRPr lang="en-US" altLang="zh-TW" sz="1200" b="1" dirty="0">
              <a:solidFill>
                <a:srgbClr val="FF0000"/>
              </a:solidFill>
            </a:endParaRPr>
          </a:p>
        </p:txBody>
      </p:sp>
      <p:sp>
        <p:nvSpPr>
          <p:cNvPr id="4" name="投影片編號版面配置區 3"/>
          <p:cNvSpPr>
            <a:spLocks noGrp="1"/>
          </p:cNvSpPr>
          <p:nvPr>
            <p:ph type="sldNum" sz="quarter" idx="10"/>
          </p:nvPr>
        </p:nvSpPr>
        <p:spPr/>
        <p:txBody>
          <a:bodyPr/>
          <a:lstStyle/>
          <a:p>
            <a:fld id="{036787E8-B9B5-436D-BB2E-902672275D1D}" type="slidenum">
              <a:rPr lang="zh-TW" altLang="en-US" smtClean="0"/>
              <a:t>13</a:t>
            </a:fld>
            <a:endParaRPr lang="zh-TW" altLang="en-US"/>
          </a:p>
        </p:txBody>
      </p:sp>
    </p:spTree>
    <p:extLst>
      <p:ext uri="{BB962C8B-B14F-4D97-AF65-F5344CB8AC3E}">
        <p14:creationId xmlns:p14="http://schemas.microsoft.com/office/powerpoint/2010/main" val="359728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6787E8-B9B5-436D-BB2E-902672275D1D}" type="slidenum">
              <a:rPr lang="zh-TW" altLang="en-US" smtClean="0"/>
              <a:t>14</a:t>
            </a:fld>
            <a:endParaRPr lang="zh-TW" altLang="en-US"/>
          </a:p>
        </p:txBody>
      </p:sp>
    </p:spTree>
    <p:extLst>
      <p:ext uri="{BB962C8B-B14F-4D97-AF65-F5344CB8AC3E}">
        <p14:creationId xmlns:p14="http://schemas.microsoft.com/office/powerpoint/2010/main" val="1988135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6787E8-B9B5-436D-BB2E-902672275D1D}" type="slidenum">
              <a:rPr lang="zh-TW" altLang="en-US" smtClean="0"/>
              <a:t>17</a:t>
            </a:fld>
            <a:endParaRPr lang="zh-TW" altLang="en-US"/>
          </a:p>
        </p:txBody>
      </p:sp>
    </p:spTree>
    <p:extLst>
      <p:ext uri="{BB962C8B-B14F-4D97-AF65-F5344CB8AC3E}">
        <p14:creationId xmlns:p14="http://schemas.microsoft.com/office/powerpoint/2010/main" val="1684343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匯率</a:t>
            </a:r>
            <a:r>
              <a:rPr lang="en-US" altLang="zh-TW" dirty="0"/>
              <a:t>:29.7</a:t>
            </a:r>
            <a:endParaRPr lang="zh-TW" altLang="en-US" dirty="0"/>
          </a:p>
        </p:txBody>
      </p:sp>
      <p:sp>
        <p:nvSpPr>
          <p:cNvPr id="4" name="投影片編號版面配置區 3"/>
          <p:cNvSpPr>
            <a:spLocks noGrp="1"/>
          </p:cNvSpPr>
          <p:nvPr>
            <p:ph type="sldNum" sz="quarter" idx="10"/>
          </p:nvPr>
        </p:nvSpPr>
        <p:spPr/>
        <p:txBody>
          <a:bodyPr/>
          <a:lstStyle/>
          <a:p>
            <a:fld id="{37CD6A8D-45DE-4ADD-AB50-96BC3014F194}" type="slidenum">
              <a:rPr lang="zh-TW" altLang="en-US" smtClean="0"/>
              <a:t>21</a:t>
            </a:fld>
            <a:endParaRPr lang="zh-TW" altLang="en-US"/>
          </a:p>
        </p:txBody>
      </p:sp>
    </p:spTree>
    <p:extLst>
      <p:ext uri="{BB962C8B-B14F-4D97-AF65-F5344CB8AC3E}">
        <p14:creationId xmlns:p14="http://schemas.microsoft.com/office/powerpoint/2010/main" val="3692901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匯率</a:t>
            </a:r>
            <a:r>
              <a:rPr lang="en-US" altLang="zh-TW" dirty="0"/>
              <a:t>:29.7</a:t>
            </a:r>
          </a:p>
          <a:p>
            <a:pPr marL="342000" indent="-342000">
              <a:buFont typeface="Arial" panose="020B0604020202020204" pitchFamily="34" charset="0"/>
              <a:buChar char="•"/>
            </a:pPr>
            <a:r>
              <a:rPr lang="en-US" altLang="zh-TW" sz="1700" dirty="0">
                <a:latin typeface="微軟正黑體" panose="020B0604030504040204" pitchFamily="34" charset="-120"/>
                <a:ea typeface="微軟正黑體" panose="020B0604030504040204" pitchFamily="34" charset="-120"/>
              </a:rPr>
              <a:t>107</a:t>
            </a:r>
            <a:r>
              <a:rPr lang="zh-TW" altLang="en-US" sz="1700" dirty="0">
                <a:latin typeface="微軟正黑體" panose="020B0604030504040204" pitchFamily="34" charset="-120"/>
                <a:ea typeface="微軟正黑體" panose="020B0604030504040204" pitchFamily="34" charset="-120"/>
              </a:rPr>
              <a:t>年各層發展概況：</a:t>
            </a:r>
            <a:endParaRPr lang="en-US" altLang="zh-TW" sz="1700" dirty="0">
              <a:latin typeface="微軟正黑體" panose="020B0604030504040204" pitchFamily="34" charset="-120"/>
              <a:ea typeface="微軟正黑體" panose="020B0604030504040204" pitchFamily="34" charset="-120"/>
            </a:endParaRPr>
          </a:p>
          <a:p>
            <a:pPr marL="342000" lvl="1" indent="-342000">
              <a:buFont typeface="Wingdings" panose="05000000000000000000" pitchFamily="2" charset="2"/>
              <a:buChar char="ü"/>
            </a:pPr>
            <a:r>
              <a:rPr lang="zh-TW" altLang="en-US" sz="1400" b="1" dirty="0">
                <a:latin typeface="微軟正黑體" panose="020B0604030504040204" pitchFamily="34" charset="-120"/>
                <a:ea typeface="微軟正黑體" panose="020B0604030504040204" pitchFamily="34" charset="-120"/>
              </a:rPr>
              <a:t>感知層</a:t>
            </a:r>
            <a:r>
              <a:rPr lang="zh-TW" altLang="en-US" sz="1400" dirty="0">
                <a:latin typeface="微軟正黑體" panose="020B0604030504040204" pitchFamily="34" charset="-120"/>
                <a:ea typeface="微軟正黑體" panose="020B0604030504040204" pitchFamily="34" charset="-120"/>
              </a:rPr>
              <a:t>：隨著產業及生活各層面都朝智慧化發展，</a:t>
            </a:r>
            <a:r>
              <a:rPr lang="zh-TW" altLang="en-US" sz="1400" b="1" dirty="0">
                <a:solidFill>
                  <a:srgbClr val="0070C0"/>
                </a:solidFill>
                <a:latin typeface="微軟正黑體" panose="020B0604030504040204" pitchFamily="34" charset="-120"/>
                <a:ea typeface="微軟正黑體" panose="020B0604030504040204" pitchFamily="34" charset="-120"/>
              </a:rPr>
              <a:t>智慧家庭、工業聯網、自駕車和車聯網</a:t>
            </a:r>
            <a:r>
              <a:rPr lang="zh-TW" altLang="en-US" sz="1400" dirty="0">
                <a:latin typeface="微軟正黑體" panose="020B0604030504040204" pitchFamily="34" charset="-120"/>
                <a:ea typeface="微軟正黑體" panose="020B0604030504040204" pitchFamily="34" charset="-120"/>
              </a:rPr>
              <a:t>的應用擴大，半導體及關鍵零組件產值持續提高</a:t>
            </a:r>
            <a:endParaRPr lang="en-US" altLang="zh-TW" sz="1400" dirty="0">
              <a:latin typeface="微軟正黑體" panose="020B0604030504040204" pitchFamily="34" charset="-120"/>
              <a:ea typeface="微軟正黑體" panose="020B0604030504040204" pitchFamily="34" charset="-120"/>
            </a:endParaRPr>
          </a:p>
          <a:p>
            <a:pPr marL="342000" lvl="1" indent="-342000">
              <a:buFont typeface="Wingdings" panose="05000000000000000000" pitchFamily="2" charset="2"/>
              <a:buChar char="ü"/>
            </a:pPr>
            <a:r>
              <a:rPr lang="zh-TW" altLang="en-US" sz="1400" b="1" dirty="0">
                <a:latin typeface="微軟正黑體" panose="020B0604030504040204" pitchFamily="34" charset="-120"/>
                <a:ea typeface="微軟正黑體" panose="020B0604030504040204" pitchFamily="34" charset="-120"/>
              </a:rPr>
              <a:t>網路傳輸</a:t>
            </a:r>
            <a:r>
              <a:rPr lang="zh-TW" altLang="en-US" sz="1400" dirty="0">
                <a:latin typeface="微軟正黑體" panose="020B0604030504040204" pitchFamily="34" charset="-120"/>
                <a:ea typeface="微軟正黑體" panose="020B0604030504040204" pitchFamily="34" charset="-120"/>
              </a:rPr>
              <a:t>：電信業打造「</a:t>
            </a:r>
            <a:r>
              <a:rPr lang="zh-TW" altLang="en-US" sz="1400" b="1" dirty="0">
                <a:solidFill>
                  <a:srgbClr val="0070C0"/>
                </a:solidFill>
                <a:latin typeface="微軟正黑體" panose="020B0604030504040204" pitchFamily="34" charset="-120"/>
                <a:ea typeface="微軟正黑體" panose="020B0604030504040204" pitchFamily="34" charset="-120"/>
              </a:rPr>
              <a:t>物聯網生態圈</a:t>
            </a:r>
            <a:r>
              <a:rPr lang="zh-TW" altLang="en-US" sz="1400" dirty="0">
                <a:latin typeface="微軟正黑體" panose="020B0604030504040204" pitchFamily="34" charset="-120"/>
                <a:ea typeface="微軟正黑體" panose="020B0604030504040204" pitchFamily="34" charset="-120"/>
              </a:rPr>
              <a:t>」，低功耗廣域網路技術持續進展，讓物聯網應用範圍將進一步擴大，引爆智慧連網商機</a:t>
            </a:r>
            <a:endParaRPr lang="en-US" altLang="zh-TW" sz="1400" dirty="0">
              <a:latin typeface="微軟正黑體" panose="020B0604030504040204" pitchFamily="34" charset="-120"/>
              <a:ea typeface="微軟正黑體" panose="020B0604030504040204" pitchFamily="34" charset="-120"/>
            </a:endParaRPr>
          </a:p>
          <a:p>
            <a:pPr marL="342000" lvl="1" indent="-342000">
              <a:buFont typeface="Wingdings" panose="05000000000000000000" pitchFamily="2" charset="2"/>
              <a:buChar char="ü"/>
            </a:pPr>
            <a:r>
              <a:rPr lang="zh-TW" altLang="en-US" sz="1400" b="1" dirty="0">
                <a:latin typeface="微軟正黑體" panose="020B0604030504040204" pitchFamily="34" charset="-120"/>
                <a:ea typeface="微軟正黑體" panose="020B0604030504040204" pitchFamily="34" charset="-120"/>
              </a:rPr>
              <a:t>系統整合</a:t>
            </a:r>
            <a:r>
              <a:rPr lang="zh-TW" altLang="en-US" sz="1400" dirty="0">
                <a:latin typeface="微軟正黑體" panose="020B0604030504040204" pitchFamily="34" charset="-120"/>
                <a:ea typeface="微軟正黑體" panose="020B0604030504040204" pitchFamily="34" charset="-120"/>
              </a:rPr>
              <a:t>：國內系統整合大廠投入</a:t>
            </a:r>
            <a:r>
              <a:rPr lang="zh-TW" altLang="en-US" sz="1400" b="1" dirty="0">
                <a:solidFill>
                  <a:srgbClr val="0070C0"/>
                </a:solidFill>
                <a:latin typeface="微軟正黑體" panose="020B0604030504040204" pitchFamily="34" charset="-120"/>
                <a:ea typeface="微軟正黑體" panose="020B0604030504040204" pitchFamily="34" charset="-120"/>
              </a:rPr>
              <a:t>雲端平台研發</a:t>
            </a:r>
            <a:r>
              <a:rPr lang="zh-TW" altLang="en-US" sz="1400" dirty="0">
                <a:latin typeface="微軟正黑體" panose="020B0604030504040204" pitchFamily="34" charset="-120"/>
                <a:ea typeface="微軟正黑體" panose="020B0604030504040204" pitchFamily="34" charset="-120"/>
              </a:rPr>
              <a:t>，以行業需求導向為出發建構產業生態系，結合</a:t>
            </a:r>
            <a:r>
              <a:rPr lang="zh-TW" altLang="en-US" sz="1400" b="1" dirty="0">
                <a:solidFill>
                  <a:srgbClr val="0070C0"/>
                </a:solidFill>
                <a:latin typeface="微軟正黑體" panose="020B0604030504040204" pitchFamily="34" charset="-120"/>
                <a:ea typeface="微軟正黑體" panose="020B0604030504040204" pitchFamily="34" charset="-120"/>
              </a:rPr>
              <a:t>人工智慧與軟硬體解決方案</a:t>
            </a:r>
            <a:r>
              <a:rPr lang="zh-TW" altLang="en-US" sz="1400" dirty="0">
                <a:latin typeface="微軟正黑體" panose="020B0604030504040204" pitchFamily="34" charset="-120"/>
                <a:ea typeface="微軟正黑體" panose="020B0604030504040204" pitchFamily="34" charset="-120"/>
              </a:rPr>
              <a:t>搶進家庭、照護、交通等垂直應用市場</a:t>
            </a:r>
            <a:endParaRPr lang="en-US" altLang="zh-TW" sz="1400" dirty="0">
              <a:latin typeface="微軟正黑體" panose="020B0604030504040204" pitchFamily="34" charset="-120"/>
              <a:ea typeface="微軟正黑體" panose="020B0604030504040204" pitchFamily="34" charset="-120"/>
            </a:endParaRPr>
          </a:p>
          <a:p>
            <a:pPr marL="342000" lvl="1" indent="-342000">
              <a:buFont typeface="Wingdings" panose="05000000000000000000" pitchFamily="2" charset="2"/>
              <a:buChar char="ü"/>
            </a:pPr>
            <a:r>
              <a:rPr lang="zh-TW" altLang="en-US" sz="1400" b="1" dirty="0">
                <a:latin typeface="微軟正黑體" panose="020B0604030504040204" pitchFamily="34" charset="-120"/>
                <a:ea typeface="微軟正黑體" panose="020B0604030504040204" pitchFamily="34" charset="-120"/>
              </a:rPr>
              <a:t>應用服務</a:t>
            </a:r>
            <a:r>
              <a:rPr lang="zh-TW" altLang="en-US" sz="1400" dirty="0">
                <a:latin typeface="微軟正黑體" panose="020B0604030504040204" pitchFamily="34" charset="-120"/>
                <a:ea typeface="微軟正黑體" panose="020B0604030504040204" pitchFamily="34" charset="-120"/>
              </a:rPr>
              <a:t>：應用服務業者整合</a:t>
            </a:r>
            <a:r>
              <a:rPr lang="zh-TW" altLang="en-US" sz="1400" b="1" dirty="0">
                <a:solidFill>
                  <a:srgbClr val="0070C0"/>
                </a:solidFill>
                <a:latin typeface="微軟正黑體" panose="020B0604030504040204" pitchFamily="34" charset="-120"/>
                <a:ea typeface="微軟正黑體" panose="020B0604030504040204" pitchFamily="34" charset="-120"/>
              </a:rPr>
              <a:t>人工智慧</a:t>
            </a:r>
            <a:r>
              <a:rPr lang="zh-TW" altLang="en-US" sz="1400" dirty="0">
                <a:latin typeface="微軟正黑體" panose="020B0604030504040204" pitchFamily="34" charset="-120"/>
                <a:ea typeface="微軟正黑體" panose="020B0604030504040204" pitchFamily="34" charset="-120"/>
              </a:rPr>
              <a:t>，驅動</a:t>
            </a:r>
            <a:r>
              <a:rPr lang="zh-TW" altLang="en-US" sz="1400" b="1" dirty="0">
                <a:solidFill>
                  <a:srgbClr val="0070C0"/>
                </a:solidFill>
                <a:latin typeface="微軟正黑體" panose="020B0604030504040204" pitchFamily="34" charset="-120"/>
                <a:ea typeface="微軟正黑體" panose="020B0604030504040204" pitchFamily="34" charset="-120"/>
              </a:rPr>
              <a:t>數據服務</a:t>
            </a:r>
            <a:r>
              <a:rPr lang="zh-TW" altLang="en-US" sz="1400" dirty="0">
                <a:latin typeface="微軟正黑體" panose="020B0604030504040204" pitchFamily="34" charset="-120"/>
                <a:ea typeface="微軟正黑體" panose="020B0604030504040204" pitchFamily="34" charset="-120"/>
              </a:rPr>
              <a:t>創新</a:t>
            </a:r>
            <a:endParaRPr lang="en-US" altLang="zh-TW" sz="1400" dirty="0">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37CD6A8D-45DE-4ADD-AB50-96BC3014F194}" type="slidenum">
              <a:rPr lang="zh-TW" altLang="en-US" smtClean="0"/>
              <a:t>22</a:t>
            </a:fld>
            <a:endParaRPr lang="zh-TW" altLang="en-US"/>
          </a:p>
        </p:txBody>
      </p:sp>
    </p:spTree>
    <p:extLst>
      <p:ext uri="{BB962C8B-B14F-4D97-AF65-F5344CB8AC3E}">
        <p14:creationId xmlns:p14="http://schemas.microsoft.com/office/powerpoint/2010/main" val="1085233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a:xfrm>
            <a:off x="628650" y="6356350"/>
            <a:ext cx="20574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5" name="頁尾版面配置區 4"/>
          <p:cNvSpPr>
            <a:spLocks noGrp="1"/>
          </p:cNvSpPr>
          <p:nvPr>
            <p:ph type="ftr" sz="quarter" idx="11"/>
          </p:nvPr>
        </p:nvSpPr>
        <p:spPr>
          <a:xfrm>
            <a:off x="3028950" y="6356350"/>
            <a:ext cx="30861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6" name="投影片編號版面配置區 5"/>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a:t>
            </a:fld>
            <a:endParaRPr lang="zh-TW" altLang="en-US">
              <a:solidFill>
                <a:prstClr val="black">
                  <a:tint val="75000"/>
                </a:prstClr>
              </a:solidFill>
            </a:endParaRPr>
          </a:p>
        </p:txBody>
      </p:sp>
      <p:pic>
        <p:nvPicPr>
          <p:cNvPr id="7" name="圖片 6">
            <a:extLst>
              <a:ext uri="{FF2B5EF4-FFF2-40B4-BE49-F238E27FC236}">
                <a16:creationId xmlns:a16="http://schemas.microsoft.com/office/drawing/2014/main" xmlns="" id="{FE97453A-B502-0046-B9FD-7BB22D8E32A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2519"/>
          <a:stretch/>
        </p:blipFill>
        <p:spPr>
          <a:xfrm>
            <a:off x="0" y="-92530"/>
            <a:ext cx="9158184" cy="6319157"/>
          </a:xfrm>
          <a:prstGeom prst="rect">
            <a:avLst/>
          </a:prstGeom>
        </p:spPr>
      </p:pic>
    </p:spTree>
    <p:extLst>
      <p:ext uri="{BB962C8B-B14F-4D97-AF65-F5344CB8AC3E}">
        <p14:creationId xmlns:p14="http://schemas.microsoft.com/office/powerpoint/2010/main" val="59644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a:xfrm>
            <a:off x="628650" y="6356350"/>
            <a:ext cx="20574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5" name="頁尾版面配置區 4"/>
          <p:cNvSpPr>
            <a:spLocks noGrp="1"/>
          </p:cNvSpPr>
          <p:nvPr>
            <p:ph type="ftr" sz="quarter" idx="11"/>
          </p:nvPr>
        </p:nvSpPr>
        <p:spPr>
          <a:xfrm>
            <a:off x="3028950" y="6356350"/>
            <a:ext cx="30861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6" name="投影片編號版面配置區 5"/>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498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0" y="365125"/>
            <a:ext cx="57626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a:xfrm>
            <a:off x="628650" y="6356350"/>
            <a:ext cx="20574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5" name="頁尾版面配置區 4"/>
          <p:cNvSpPr>
            <a:spLocks noGrp="1"/>
          </p:cNvSpPr>
          <p:nvPr>
            <p:ph type="ftr" sz="quarter" idx="11"/>
          </p:nvPr>
        </p:nvSpPr>
        <p:spPr>
          <a:xfrm>
            <a:off x="3028950" y="6356350"/>
            <a:ext cx="30861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6" name="投影片編號版面配置區 5"/>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2440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Title 1"/>
          <p:cNvSpPr>
            <a:spLocks noGrp="1"/>
          </p:cNvSpPr>
          <p:nvPr>
            <p:ph type="title"/>
          </p:nvPr>
        </p:nvSpPr>
        <p:spPr>
          <a:xfrm>
            <a:off x="1288952" y="1056532"/>
            <a:ext cx="7422509" cy="1299173"/>
          </a:xfrm>
        </p:spPr>
        <p:txBody>
          <a:bodyPr anchor="b"/>
          <a:lstStyle>
            <a:lvl1pPr algn="l">
              <a:defRPr sz="4050" b="1" i="0" cap="none">
                <a:latin typeface="Arial" charset="0"/>
                <a:ea typeface="Arial" charset="0"/>
                <a:cs typeface="Arial" charset="0"/>
              </a:defRPr>
            </a:lvl1pPr>
          </a:lstStyle>
          <a:p>
            <a:r>
              <a:rPr lang="en-US" dirty="0"/>
              <a:t>Click to edit Master title style</a:t>
            </a:r>
          </a:p>
        </p:txBody>
      </p:sp>
      <p:sp>
        <p:nvSpPr>
          <p:cNvPr id="10" name="Text Placeholder 2"/>
          <p:cNvSpPr>
            <a:spLocks noGrp="1"/>
          </p:cNvSpPr>
          <p:nvPr>
            <p:ph type="body" idx="1"/>
          </p:nvPr>
        </p:nvSpPr>
        <p:spPr>
          <a:xfrm>
            <a:off x="1288950" y="2355701"/>
            <a:ext cx="6619244" cy="860400"/>
          </a:xfrm>
        </p:spPr>
        <p:txBody>
          <a:bodyPr anchor="t"/>
          <a:lstStyle>
            <a:lvl1pPr marL="0" indent="0" algn="l">
              <a:buNone/>
              <a:defRPr sz="1500" b="1" cap="all">
                <a:solidFill>
                  <a:schemeClr val="tx1"/>
                </a:solidFill>
              </a:defRPr>
            </a:lvl1pPr>
            <a:lvl2pPr marL="342884" indent="0">
              <a:buNone/>
              <a:defRPr sz="1350">
                <a:solidFill>
                  <a:schemeClr val="tx1">
                    <a:tint val="75000"/>
                  </a:schemeClr>
                </a:solidFill>
              </a:defRPr>
            </a:lvl2pPr>
            <a:lvl3pPr marL="685766"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7"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r>
              <a:rPr lang="en-US" dirty="0"/>
              <a:t>Click to edit Master text styles</a:t>
            </a:r>
          </a:p>
        </p:txBody>
      </p:sp>
      <p:pic>
        <p:nvPicPr>
          <p:cNvPr id="8" name="圖片 7">
            <a:extLst>
              <a:ext uri="{FF2B5EF4-FFF2-40B4-BE49-F238E27FC236}">
                <a16:creationId xmlns:a16="http://schemas.microsoft.com/office/drawing/2014/main" xmlns="" id="{A2A1487E-7021-F143-86E4-006F735DF7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672"/>
          <a:stretch/>
        </p:blipFill>
        <p:spPr>
          <a:xfrm>
            <a:off x="0" y="0"/>
            <a:ext cx="9144000" cy="6224379"/>
          </a:xfrm>
          <a:prstGeom prst="rect">
            <a:avLst/>
          </a:prstGeom>
        </p:spPr>
      </p:pic>
    </p:spTree>
    <p:extLst>
      <p:ext uri="{BB962C8B-B14F-4D97-AF65-F5344CB8AC3E}">
        <p14:creationId xmlns:p14="http://schemas.microsoft.com/office/powerpoint/2010/main" val="76986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0" y="208800"/>
            <a:ext cx="9144000" cy="1008000"/>
          </a:xfrm>
        </p:spPr>
        <p:txBody>
          <a:bodyPr anchor="t" anchorCtr="0">
            <a:noAutofit/>
          </a:bodyPr>
          <a:lstStyle>
            <a:lvl1pPr>
              <a:defRPr sz="3200"/>
            </a:lvl1pPr>
          </a:lstStyle>
          <a:p>
            <a:r>
              <a:rPr lang="zh-TW" altLang="en-US"/>
              <a:t>按一下以編輯母片標題樣式</a:t>
            </a:r>
          </a:p>
        </p:txBody>
      </p:sp>
      <p:sp>
        <p:nvSpPr>
          <p:cNvPr id="23" name="文字版面配置區 8"/>
          <p:cNvSpPr>
            <a:spLocks noGrp="1"/>
          </p:cNvSpPr>
          <p:nvPr>
            <p:ph type="body" sz="quarter" idx="13"/>
          </p:nvPr>
        </p:nvSpPr>
        <p:spPr>
          <a:xfrm>
            <a:off x="115543" y="6310656"/>
            <a:ext cx="3311972" cy="188641"/>
          </a:xfrm>
        </p:spPr>
        <p:txBody>
          <a:bodyPr lIns="0" tIns="0" rIns="0" bIns="0" anchor="ctr" anchorCtr="0">
            <a:normAutofit/>
          </a:bodyPr>
          <a:lstStyle>
            <a:lvl1pPr marL="0" indent="0">
              <a:buFontTx/>
              <a:buNone/>
              <a:defRPr sz="1200" b="0" i="0">
                <a:solidFill>
                  <a:schemeClr val="tx1"/>
                </a:solidFill>
              </a:defRPr>
            </a:lvl1pPr>
          </a:lstStyle>
          <a:p>
            <a:pPr lvl="0"/>
            <a:r>
              <a:rPr lang="zh-TW" altLang="en-US"/>
              <a:t>按一下以編輯母片文字樣式</a:t>
            </a:r>
          </a:p>
        </p:txBody>
      </p:sp>
    </p:spTree>
    <p:extLst>
      <p:ext uri="{BB962C8B-B14F-4D97-AF65-F5344CB8AC3E}">
        <p14:creationId xmlns:p14="http://schemas.microsoft.com/office/powerpoint/2010/main" val="39797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atin typeface="Times New Roman" pitchFamily="18" charset="0"/>
              </a:defRPr>
            </a:lvl1pPr>
          </a:lstStyle>
          <a:p>
            <a:r>
              <a:rPr lang="zh-TW" altLang="en-US" dirty="0"/>
              <a:t>按一下以編輯母片標題樣式</a:t>
            </a:r>
          </a:p>
        </p:txBody>
      </p:sp>
      <p:sp>
        <p:nvSpPr>
          <p:cNvPr id="3" name="Rectangle 1"/>
          <p:cNvSpPr>
            <a:spLocks noGrp="1" noChangeArrowheads="1"/>
          </p:cNvSpPr>
          <p:nvPr>
            <p:ph type="dt" idx="10"/>
          </p:nvPr>
        </p:nvSpPr>
        <p:spPr>
          <a:xfrm>
            <a:off x="457200" y="6356350"/>
            <a:ext cx="2133600" cy="365125"/>
          </a:xfrm>
          <a:prstGeom prst="rect">
            <a:avLst/>
          </a:prstGeom>
        </p:spPr>
        <p:txBody>
          <a:bodyPr/>
          <a:lstStyle>
            <a:lvl1pPr>
              <a:defRPr>
                <a:latin typeface="Times New Roman" pitchFamily="18" charset="0"/>
              </a:defRPr>
            </a:lvl1pPr>
          </a:lstStyle>
          <a:p>
            <a:pPr>
              <a:defRPr/>
            </a:pPr>
            <a:endParaRPr lang="en-US"/>
          </a:p>
        </p:txBody>
      </p:sp>
      <p:sp>
        <p:nvSpPr>
          <p:cNvPr id="4" name="Rectangle 3"/>
          <p:cNvSpPr>
            <a:spLocks noGrp="1" noChangeArrowheads="1"/>
          </p:cNvSpPr>
          <p:nvPr>
            <p:ph type="sldNum" idx="11"/>
          </p:nvPr>
        </p:nvSpPr>
        <p:spPr/>
        <p:txBody>
          <a:bodyPr/>
          <a:lstStyle>
            <a:lvl1pPr>
              <a:defRPr>
                <a:latin typeface="Times New Roman" pitchFamily="18" charset="0"/>
              </a:defRPr>
            </a:lvl1pPr>
          </a:lstStyle>
          <a:p>
            <a:pPr>
              <a:defRPr/>
            </a:pPr>
            <a:fld id="{9710C0FF-7E2A-46F3-9327-59D38D0DE55D}" type="slidenum">
              <a:rPr lang="en-US" altLang="zh-TW"/>
              <a:pPr>
                <a:defRPr/>
              </a:pPr>
              <a:t>‹#›</a:t>
            </a:fld>
            <a:endParaRPr lang="en-US" altLang="zh-TW" dirty="0"/>
          </a:p>
        </p:txBody>
      </p:sp>
    </p:spTree>
    <p:extLst>
      <p:ext uri="{BB962C8B-B14F-4D97-AF65-F5344CB8AC3E}">
        <p14:creationId xmlns:p14="http://schemas.microsoft.com/office/powerpoint/2010/main" val="72934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893700" y="274650"/>
            <a:ext cx="64626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0" name="Shape 30"/>
          <p:cNvSpPr txBox="1">
            <a:spLocks noGrp="1"/>
          </p:cNvSpPr>
          <p:nvPr>
            <p:ph type="body" idx="1"/>
          </p:nvPr>
        </p:nvSpPr>
        <p:spPr>
          <a:xfrm>
            <a:off x="893700" y="1831450"/>
            <a:ext cx="6462600" cy="4736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 name="投影片編號版面配置區 5"/>
          <p:cNvSpPr>
            <a:spLocks noGrp="1"/>
          </p:cNvSpPr>
          <p:nvPr>
            <p:ph type="sldNum" sz="quarter" idx="4"/>
          </p:nvPr>
        </p:nvSpPr>
        <p:spPr>
          <a:xfrm>
            <a:off x="6997419" y="649725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BEF42-55D4-405D-879A-39DD27EC09B4}" type="slidenum">
              <a:rPr lang="zh-TW" altLang="en-US" smtClean="0"/>
              <a:pPr/>
              <a:t>‹#›</a:t>
            </a:fld>
            <a:endParaRPr lang="zh-TW" altLang="en-US" dirty="0"/>
          </a:p>
        </p:txBody>
      </p:sp>
    </p:spTree>
    <p:extLst>
      <p:ext uri="{BB962C8B-B14F-4D97-AF65-F5344CB8AC3E}">
        <p14:creationId xmlns:p14="http://schemas.microsoft.com/office/powerpoint/2010/main" val="256156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28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xmlns="" id="{C8D75B4D-4F88-1943-9D81-BB2F265E27EF}"/>
              </a:ext>
            </a:extLst>
          </p:cNvPr>
          <p:cNvSpPr>
            <a:spLocks noGrp="1"/>
          </p:cNvSpPr>
          <p:nvPr>
            <p:ph type="subTitle" idx="1"/>
          </p:nvPr>
        </p:nvSpPr>
        <p:spPr>
          <a:xfrm>
            <a:off x="1143000" y="3602038"/>
            <a:ext cx="6858000" cy="1655762"/>
          </a:xfrm>
        </p:spPr>
        <p:txBody>
          <a:bodyPr/>
          <a:lstStyle>
            <a:lvl1pPr marL="0" indent="0" algn="ctr">
              <a:buNone/>
              <a:defRPr sz="1800"/>
            </a:lvl1pPr>
            <a:lvl2pPr marL="342909" indent="0" algn="ctr">
              <a:buNone/>
              <a:defRPr sz="1500"/>
            </a:lvl2pPr>
            <a:lvl3pPr marL="685817" indent="0" algn="ctr">
              <a:buNone/>
              <a:defRPr sz="1350"/>
            </a:lvl3pPr>
            <a:lvl4pPr marL="1028726" indent="0" algn="ctr">
              <a:buNone/>
              <a:defRPr sz="1200"/>
            </a:lvl4pPr>
            <a:lvl5pPr marL="1371634" indent="0" algn="ctr">
              <a:buNone/>
              <a:defRPr sz="1200"/>
            </a:lvl5pPr>
            <a:lvl6pPr marL="1714543" indent="0" algn="ctr">
              <a:buNone/>
              <a:defRPr sz="1200"/>
            </a:lvl6pPr>
            <a:lvl7pPr marL="2057451" indent="0" algn="ctr">
              <a:buNone/>
              <a:defRPr sz="1200"/>
            </a:lvl7pPr>
            <a:lvl8pPr marL="2400360" indent="0" algn="ctr">
              <a:buNone/>
              <a:defRPr sz="1200"/>
            </a:lvl8pPr>
            <a:lvl9pPr marL="2743269" indent="0" algn="ctr">
              <a:buNone/>
              <a:defRPr sz="1200"/>
            </a:lvl9pPr>
          </a:lstStyle>
          <a:p>
            <a:r>
              <a:rPr kumimoji="1" lang="zh-TW" altLang="en-US"/>
              <a:t>按一下以編輯母片副標題樣式</a:t>
            </a:r>
          </a:p>
        </p:txBody>
      </p:sp>
      <p:sp>
        <p:nvSpPr>
          <p:cNvPr id="4" name="日期預留位置 3">
            <a:extLst>
              <a:ext uri="{FF2B5EF4-FFF2-40B4-BE49-F238E27FC236}">
                <a16:creationId xmlns:a16="http://schemas.microsoft.com/office/drawing/2014/main" xmlns="" id="{7BE3DDFE-B081-0C42-B885-13370823AEA2}"/>
              </a:ext>
            </a:extLst>
          </p:cNvPr>
          <p:cNvSpPr>
            <a:spLocks noGrp="1"/>
          </p:cNvSpPr>
          <p:nvPr>
            <p:ph type="dt" sz="half" idx="10"/>
          </p:nvPr>
        </p:nvSpPr>
        <p:spPr>
          <a:xfrm>
            <a:off x="628650" y="6356353"/>
            <a:ext cx="2057400" cy="365125"/>
          </a:xfrm>
          <a:prstGeom prst="rect">
            <a:avLst/>
          </a:prstGeom>
        </p:spPr>
        <p:txBody>
          <a:bodyPr/>
          <a:lstStyle/>
          <a:p>
            <a:fld id="{ED1C5200-332A-814B-BCB7-BC1EB4C8E959}" type="datetimeFigureOut">
              <a:rPr kumimoji="1" lang="zh-TW" altLang="en-US" smtClean="0"/>
              <a:t>2018/12/11</a:t>
            </a:fld>
            <a:endParaRPr kumimoji="1" lang="zh-TW" altLang="en-US"/>
          </a:p>
        </p:txBody>
      </p:sp>
      <p:sp>
        <p:nvSpPr>
          <p:cNvPr id="5" name="頁尾預留位置 4">
            <a:extLst>
              <a:ext uri="{FF2B5EF4-FFF2-40B4-BE49-F238E27FC236}">
                <a16:creationId xmlns:a16="http://schemas.microsoft.com/office/drawing/2014/main" xmlns="" id="{D3AEE5FF-DF9D-0840-9374-630D4B0B3B44}"/>
              </a:ext>
            </a:extLst>
          </p:cNvPr>
          <p:cNvSpPr>
            <a:spLocks noGrp="1"/>
          </p:cNvSpPr>
          <p:nvPr>
            <p:ph type="ftr" sz="quarter" idx="11"/>
          </p:nvPr>
        </p:nvSpPr>
        <p:spPr>
          <a:xfrm>
            <a:off x="3028951" y="6356353"/>
            <a:ext cx="3086100" cy="365125"/>
          </a:xfrm>
          <a:prstGeom prst="rect">
            <a:avLst/>
          </a:prstGeom>
        </p:spPr>
        <p:txBody>
          <a:bodyPr/>
          <a:lstStyle/>
          <a:p>
            <a:endParaRPr kumimoji="1" lang="zh-TW" altLang="en-US"/>
          </a:p>
        </p:txBody>
      </p:sp>
      <p:sp>
        <p:nvSpPr>
          <p:cNvPr id="6" name="投影片編號預留位置 5">
            <a:extLst>
              <a:ext uri="{FF2B5EF4-FFF2-40B4-BE49-F238E27FC236}">
                <a16:creationId xmlns:a16="http://schemas.microsoft.com/office/drawing/2014/main" xmlns="" id="{06C56CEB-E245-2443-B9CA-5C0F452E1344}"/>
              </a:ext>
            </a:extLst>
          </p:cNvPr>
          <p:cNvSpPr>
            <a:spLocks noGrp="1"/>
          </p:cNvSpPr>
          <p:nvPr>
            <p:ph type="sldNum" sz="quarter" idx="12"/>
          </p:nvPr>
        </p:nvSpPr>
        <p:spPr>
          <a:xfrm>
            <a:off x="6457950" y="6400416"/>
            <a:ext cx="2057400" cy="276999"/>
          </a:xfrm>
          <a:prstGeom prst="rect">
            <a:avLst/>
          </a:prstGeom>
        </p:spPr>
        <p:txBody>
          <a:bodyPr/>
          <a:lstStyle/>
          <a:p>
            <a:fld id="{BA0D9D18-C594-7449-AA03-8CD95B457095}" type="slidenum">
              <a:rPr kumimoji="1" lang="zh-TW" altLang="en-US" smtClean="0"/>
              <a:t>‹#›</a:t>
            </a:fld>
            <a:endParaRPr kumimoji="1" lang="zh-TW" altLang="en-US"/>
          </a:p>
        </p:txBody>
      </p:sp>
    </p:spTree>
    <p:extLst>
      <p:ext uri="{BB962C8B-B14F-4D97-AF65-F5344CB8AC3E}">
        <p14:creationId xmlns:p14="http://schemas.microsoft.com/office/powerpoint/2010/main" val="392106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47"/>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vl1pPr>
          </a:lstStyle>
          <a:p>
            <a:pPr>
              <a:defRPr/>
            </a:pPr>
            <a:endParaRPr lang="en-US" altLang="zh-TW"/>
          </a:p>
        </p:txBody>
      </p:sp>
      <p:sp>
        <p:nvSpPr>
          <p:cNvPr id="5" name="Rectangle 5"/>
          <p:cNvSpPr>
            <a:spLocks noGrp="1" noChangeArrowheads="1"/>
          </p:cNvSpPr>
          <p:nvPr>
            <p:ph type="ftr" sz="quarter" idx="11"/>
          </p:nvPr>
        </p:nvSpPr>
        <p:spPr/>
        <p:txBody>
          <a:bodyPr/>
          <a:lstStyle>
            <a:lvl1pPr fontAlgn="auto">
              <a:spcBef>
                <a:spcPts val="0"/>
              </a:spcBef>
              <a:spcAft>
                <a:spcPts val="0"/>
              </a:spcAft>
              <a:defRPr kumimoji="0"/>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kumimoji="0"/>
            </a:lvl1pPr>
          </a:lstStyle>
          <a:p>
            <a:pPr>
              <a:defRPr/>
            </a:pPr>
            <a:fld id="{6A5F5433-E725-4BA5-BE51-04935384FA6D}" type="slidenum">
              <a:rPr lang="en-US" altLang="zh-TW"/>
              <a:pPr>
                <a:defRPr/>
              </a:pPr>
              <a:t>‹#›</a:t>
            </a:fld>
            <a:endParaRPr lang="en-US" altLang="zh-TW"/>
          </a:p>
        </p:txBody>
      </p:sp>
    </p:spTree>
    <p:extLst>
      <p:ext uri="{BB962C8B-B14F-4D97-AF65-F5344CB8AC3E}">
        <p14:creationId xmlns:p14="http://schemas.microsoft.com/office/powerpoint/2010/main" val="135334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vl1pPr>
          </a:lstStyle>
          <a:p>
            <a:pPr>
              <a:defRPr/>
            </a:pPr>
            <a:endParaRPr lang="en-US" altLang="zh-TW"/>
          </a:p>
        </p:txBody>
      </p:sp>
      <p:sp>
        <p:nvSpPr>
          <p:cNvPr id="5" name="Rectangle 5"/>
          <p:cNvSpPr>
            <a:spLocks noGrp="1" noChangeArrowheads="1"/>
          </p:cNvSpPr>
          <p:nvPr>
            <p:ph type="ftr" sz="quarter" idx="11"/>
          </p:nvPr>
        </p:nvSpPr>
        <p:spPr/>
        <p:txBody>
          <a:bodyPr/>
          <a:lstStyle>
            <a:lvl1pPr fontAlgn="auto">
              <a:spcBef>
                <a:spcPts val="0"/>
              </a:spcBef>
              <a:spcAft>
                <a:spcPts val="0"/>
              </a:spcAft>
              <a:defRPr kumimoji="0"/>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kumimoji="0"/>
            </a:lvl1pPr>
          </a:lstStyle>
          <a:p>
            <a:pPr>
              <a:defRPr/>
            </a:pPr>
            <a:fld id="{5AFB56A5-E307-4D65-B792-E35811AADEA8}" type="slidenum">
              <a:rPr lang="en-US" altLang="zh-TW"/>
              <a:pPr>
                <a:defRPr/>
              </a:pPr>
              <a:t>‹#›</a:t>
            </a:fld>
            <a:endParaRPr lang="en-US" altLang="zh-TW"/>
          </a:p>
        </p:txBody>
      </p:sp>
    </p:spTree>
    <p:extLst>
      <p:ext uri="{BB962C8B-B14F-4D97-AF65-F5344CB8AC3E}">
        <p14:creationId xmlns:p14="http://schemas.microsoft.com/office/powerpoint/2010/main" val="72608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a:xfrm>
            <a:off x="628650" y="6356350"/>
            <a:ext cx="20574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5" name="頁尾版面配置區 4"/>
          <p:cNvSpPr>
            <a:spLocks noGrp="1"/>
          </p:cNvSpPr>
          <p:nvPr>
            <p:ph type="ftr" sz="quarter" idx="11"/>
          </p:nvPr>
        </p:nvSpPr>
        <p:spPr>
          <a:xfrm>
            <a:off x="3028950" y="6356350"/>
            <a:ext cx="30861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6" name="投影片編號版面配置區 5"/>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9122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22"/>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vl1pPr>
          </a:lstStyle>
          <a:p>
            <a:pPr>
              <a:defRPr/>
            </a:pPr>
            <a:endParaRPr lang="en-US" altLang="zh-TW"/>
          </a:p>
        </p:txBody>
      </p:sp>
      <p:sp>
        <p:nvSpPr>
          <p:cNvPr id="5" name="Rectangle 5"/>
          <p:cNvSpPr>
            <a:spLocks noGrp="1" noChangeArrowheads="1"/>
          </p:cNvSpPr>
          <p:nvPr>
            <p:ph type="ftr" sz="quarter" idx="11"/>
          </p:nvPr>
        </p:nvSpPr>
        <p:spPr/>
        <p:txBody>
          <a:bodyPr/>
          <a:lstStyle>
            <a:lvl1pPr fontAlgn="auto">
              <a:spcBef>
                <a:spcPts val="0"/>
              </a:spcBef>
              <a:spcAft>
                <a:spcPts val="0"/>
              </a:spcAft>
              <a:defRPr kumimoji="0"/>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kumimoji="0"/>
            </a:lvl1pPr>
          </a:lstStyle>
          <a:p>
            <a:pPr>
              <a:defRPr/>
            </a:pPr>
            <a:fld id="{0BB0EA98-623D-45DF-AF93-EA49C5612FE1}" type="slidenum">
              <a:rPr lang="en-US" altLang="zh-TW"/>
              <a:pPr>
                <a:defRPr/>
              </a:pPr>
              <a:t>‹#›</a:t>
            </a:fld>
            <a:endParaRPr lang="en-US" altLang="zh-TW"/>
          </a:p>
        </p:txBody>
      </p:sp>
    </p:spTree>
    <p:extLst>
      <p:ext uri="{BB962C8B-B14F-4D97-AF65-F5344CB8AC3E}">
        <p14:creationId xmlns:p14="http://schemas.microsoft.com/office/powerpoint/2010/main" val="15476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p:txBody>
          <a:bodyPr/>
          <a:lstStyle>
            <a:lvl1pPr fontAlgn="auto">
              <a:spcBef>
                <a:spcPts val="0"/>
              </a:spcBef>
              <a:spcAft>
                <a:spcPts val="0"/>
              </a:spcAft>
              <a:defRPr kumimoji="0"/>
            </a:lvl1pPr>
          </a:lstStyle>
          <a:p>
            <a:pPr>
              <a:defRPr/>
            </a:pPr>
            <a:endParaRPr lang="en-US" altLang="zh-TW"/>
          </a:p>
        </p:txBody>
      </p:sp>
      <p:sp>
        <p:nvSpPr>
          <p:cNvPr id="6" name="Rectangle 5"/>
          <p:cNvSpPr>
            <a:spLocks noGrp="1" noChangeArrowheads="1"/>
          </p:cNvSpPr>
          <p:nvPr>
            <p:ph type="ftr" sz="quarter" idx="11"/>
          </p:nvPr>
        </p:nvSpPr>
        <p:spPr/>
        <p:txBody>
          <a:bodyPr/>
          <a:lstStyle>
            <a:lvl1pPr fontAlgn="auto">
              <a:spcBef>
                <a:spcPts val="0"/>
              </a:spcBef>
              <a:spcAft>
                <a:spcPts val="0"/>
              </a:spcAft>
              <a:defRPr kumimoji="0"/>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kumimoji="0"/>
            </a:lvl1pPr>
          </a:lstStyle>
          <a:p>
            <a:pPr>
              <a:defRPr/>
            </a:pPr>
            <a:fld id="{D6C886EE-7AE4-4307-AE4E-5664069AA360}" type="slidenum">
              <a:rPr lang="en-US" altLang="zh-TW"/>
              <a:pPr>
                <a:defRPr/>
              </a:pPr>
              <a:t>‹#›</a:t>
            </a:fld>
            <a:endParaRPr lang="en-US" altLang="zh-TW"/>
          </a:p>
        </p:txBody>
      </p:sp>
    </p:spTree>
    <p:extLst>
      <p:ext uri="{BB962C8B-B14F-4D97-AF65-F5344CB8AC3E}">
        <p14:creationId xmlns:p14="http://schemas.microsoft.com/office/powerpoint/2010/main" val="173595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p:txBody>
          <a:bodyPr/>
          <a:lstStyle>
            <a:lvl1pPr fontAlgn="auto">
              <a:spcBef>
                <a:spcPts val="0"/>
              </a:spcBef>
              <a:spcAft>
                <a:spcPts val="0"/>
              </a:spcAft>
              <a:defRPr kumimoji="0"/>
            </a:lvl1pPr>
          </a:lstStyle>
          <a:p>
            <a:pPr>
              <a:defRPr/>
            </a:pPr>
            <a:endParaRPr lang="en-US" altLang="zh-TW"/>
          </a:p>
        </p:txBody>
      </p:sp>
      <p:sp>
        <p:nvSpPr>
          <p:cNvPr id="8" name="Rectangle 5"/>
          <p:cNvSpPr>
            <a:spLocks noGrp="1" noChangeArrowheads="1"/>
          </p:cNvSpPr>
          <p:nvPr>
            <p:ph type="ftr" sz="quarter" idx="11"/>
          </p:nvPr>
        </p:nvSpPr>
        <p:spPr/>
        <p:txBody>
          <a:bodyPr/>
          <a:lstStyle>
            <a:lvl1pPr fontAlgn="auto">
              <a:spcBef>
                <a:spcPts val="0"/>
              </a:spcBef>
              <a:spcAft>
                <a:spcPts val="0"/>
              </a:spcAft>
              <a:defRPr kumimoji="0"/>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kumimoji="0"/>
            </a:lvl1pPr>
          </a:lstStyle>
          <a:p>
            <a:pPr>
              <a:defRPr/>
            </a:pPr>
            <a:fld id="{36DEFC86-0A23-46AA-B3CC-BC662F158605}" type="slidenum">
              <a:rPr lang="en-US" altLang="zh-TW"/>
              <a:pPr>
                <a:defRPr/>
              </a:pPr>
              <a:t>‹#›</a:t>
            </a:fld>
            <a:endParaRPr lang="en-US" altLang="zh-TW"/>
          </a:p>
        </p:txBody>
      </p:sp>
    </p:spTree>
    <p:extLst>
      <p:ext uri="{BB962C8B-B14F-4D97-AF65-F5344CB8AC3E}">
        <p14:creationId xmlns:p14="http://schemas.microsoft.com/office/powerpoint/2010/main" val="166499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p:txBody>
          <a:bodyPr/>
          <a:lstStyle>
            <a:lvl1pPr fontAlgn="auto">
              <a:spcBef>
                <a:spcPts val="0"/>
              </a:spcBef>
              <a:spcAft>
                <a:spcPts val="0"/>
              </a:spcAft>
              <a:defRPr kumimoji="0"/>
            </a:lvl1pPr>
          </a:lstStyle>
          <a:p>
            <a:pPr>
              <a:defRPr/>
            </a:pPr>
            <a:endParaRPr lang="en-US" altLang="zh-TW"/>
          </a:p>
        </p:txBody>
      </p:sp>
      <p:sp>
        <p:nvSpPr>
          <p:cNvPr id="4" name="Rectangle 5"/>
          <p:cNvSpPr>
            <a:spLocks noGrp="1" noChangeArrowheads="1"/>
          </p:cNvSpPr>
          <p:nvPr>
            <p:ph type="ftr" sz="quarter" idx="11"/>
          </p:nvPr>
        </p:nvSpPr>
        <p:spPr/>
        <p:txBody>
          <a:bodyPr/>
          <a:lstStyle>
            <a:lvl1pPr fontAlgn="auto">
              <a:spcBef>
                <a:spcPts val="0"/>
              </a:spcBef>
              <a:spcAft>
                <a:spcPts val="0"/>
              </a:spcAft>
              <a:defRPr kumimoji="0"/>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kumimoji="0"/>
            </a:lvl1pPr>
          </a:lstStyle>
          <a:p>
            <a:pPr>
              <a:defRPr/>
            </a:pPr>
            <a:fld id="{2083F1F5-20D0-42B0-A932-E8AE899DE3B4}" type="slidenum">
              <a:rPr lang="en-US" altLang="zh-TW"/>
              <a:pPr>
                <a:defRPr/>
              </a:pPr>
              <a:t>‹#›</a:t>
            </a:fld>
            <a:endParaRPr lang="en-US" altLang="zh-TW"/>
          </a:p>
        </p:txBody>
      </p:sp>
    </p:spTree>
    <p:extLst>
      <p:ext uri="{BB962C8B-B14F-4D97-AF65-F5344CB8AC3E}">
        <p14:creationId xmlns:p14="http://schemas.microsoft.com/office/powerpoint/2010/main" val="333935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kumimoji="0"/>
            </a:lvl1pPr>
          </a:lstStyle>
          <a:p>
            <a:pPr>
              <a:defRPr/>
            </a:pPr>
            <a:endParaRPr lang="en-US" altLang="zh-TW"/>
          </a:p>
        </p:txBody>
      </p:sp>
      <p:sp>
        <p:nvSpPr>
          <p:cNvPr id="3" name="Rectangle 5"/>
          <p:cNvSpPr>
            <a:spLocks noGrp="1" noChangeArrowheads="1"/>
          </p:cNvSpPr>
          <p:nvPr>
            <p:ph type="ftr" sz="quarter" idx="11"/>
          </p:nvPr>
        </p:nvSpPr>
        <p:spPr/>
        <p:txBody>
          <a:bodyPr/>
          <a:lstStyle>
            <a:lvl1pPr fontAlgn="auto">
              <a:spcBef>
                <a:spcPts val="0"/>
              </a:spcBef>
              <a:spcAft>
                <a:spcPts val="0"/>
              </a:spcAft>
              <a:defRPr kumimoji="0"/>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kumimoji="0"/>
            </a:lvl1pPr>
          </a:lstStyle>
          <a:p>
            <a:pPr>
              <a:defRPr/>
            </a:pPr>
            <a:fld id="{0BFED369-A328-4A9F-B8C2-9E59A7449668}" type="slidenum">
              <a:rPr lang="en-US" altLang="zh-TW"/>
              <a:pPr>
                <a:defRPr/>
              </a:pPr>
              <a:t>‹#›</a:t>
            </a:fld>
            <a:endParaRPr lang="en-US" altLang="zh-TW"/>
          </a:p>
        </p:txBody>
      </p:sp>
    </p:spTree>
    <p:extLst>
      <p:ext uri="{BB962C8B-B14F-4D97-AF65-F5344CB8AC3E}">
        <p14:creationId xmlns:p14="http://schemas.microsoft.com/office/powerpoint/2010/main" val="80242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1"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kumimoji="0"/>
            </a:lvl1pPr>
          </a:lstStyle>
          <a:p>
            <a:pPr>
              <a:defRPr/>
            </a:pPr>
            <a:endParaRPr lang="en-US" altLang="zh-TW"/>
          </a:p>
        </p:txBody>
      </p:sp>
      <p:sp>
        <p:nvSpPr>
          <p:cNvPr id="6" name="Rectangle 5"/>
          <p:cNvSpPr>
            <a:spLocks noGrp="1" noChangeArrowheads="1"/>
          </p:cNvSpPr>
          <p:nvPr>
            <p:ph type="ftr" sz="quarter" idx="11"/>
          </p:nvPr>
        </p:nvSpPr>
        <p:spPr/>
        <p:txBody>
          <a:bodyPr/>
          <a:lstStyle>
            <a:lvl1pPr fontAlgn="auto">
              <a:spcBef>
                <a:spcPts val="0"/>
              </a:spcBef>
              <a:spcAft>
                <a:spcPts val="0"/>
              </a:spcAft>
              <a:defRPr kumimoji="0"/>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kumimoji="0"/>
            </a:lvl1pPr>
          </a:lstStyle>
          <a:p>
            <a:pPr>
              <a:defRPr/>
            </a:pPr>
            <a:fld id="{520F111D-E2A6-4EBC-9C3C-AE041EAE6F26}" type="slidenum">
              <a:rPr lang="en-US" altLang="zh-TW"/>
              <a:pPr>
                <a:defRPr/>
              </a:pPr>
              <a:t>‹#›</a:t>
            </a:fld>
            <a:endParaRPr lang="en-US" altLang="zh-TW"/>
          </a:p>
        </p:txBody>
      </p:sp>
    </p:spTree>
    <p:extLst>
      <p:ext uri="{BB962C8B-B14F-4D97-AF65-F5344CB8AC3E}">
        <p14:creationId xmlns:p14="http://schemas.microsoft.com/office/powerpoint/2010/main" val="31717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kumimoji="0"/>
            </a:lvl1pPr>
          </a:lstStyle>
          <a:p>
            <a:pPr>
              <a:defRPr/>
            </a:pPr>
            <a:endParaRPr lang="en-US" altLang="zh-TW"/>
          </a:p>
        </p:txBody>
      </p:sp>
      <p:sp>
        <p:nvSpPr>
          <p:cNvPr id="6" name="Rectangle 5"/>
          <p:cNvSpPr>
            <a:spLocks noGrp="1" noChangeArrowheads="1"/>
          </p:cNvSpPr>
          <p:nvPr>
            <p:ph type="ftr" sz="quarter" idx="11"/>
          </p:nvPr>
        </p:nvSpPr>
        <p:spPr/>
        <p:txBody>
          <a:bodyPr/>
          <a:lstStyle>
            <a:lvl1pPr fontAlgn="auto">
              <a:spcBef>
                <a:spcPts val="0"/>
              </a:spcBef>
              <a:spcAft>
                <a:spcPts val="0"/>
              </a:spcAft>
              <a:defRPr kumimoji="0"/>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kumimoji="0"/>
            </a:lvl1pPr>
          </a:lstStyle>
          <a:p>
            <a:pPr>
              <a:defRPr/>
            </a:pPr>
            <a:fld id="{69A6A0D1-B70B-4B18-B09C-F560BBA5C281}" type="slidenum">
              <a:rPr lang="en-US" altLang="zh-TW"/>
              <a:pPr>
                <a:defRPr/>
              </a:pPr>
              <a:t>‹#›</a:t>
            </a:fld>
            <a:endParaRPr lang="en-US" altLang="zh-TW"/>
          </a:p>
        </p:txBody>
      </p:sp>
    </p:spTree>
    <p:extLst>
      <p:ext uri="{BB962C8B-B14F-4D97-AF65-F5344CB8AC3E}">
        <p14:creationId xmlns:p14="http://schemas.microsoft.com/office/powerpoint/2010/main" val="90016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vl1pPr>
          </a:lstStyle>
          <a:p>
            <a:pPr>
              <a:defRPr/>
            </a:pPr>
            <a:endParaRPr lang="en-US" altLang="zh-TW"/>
          </a:p>
        </p:txBody>
      </p:sp>
      <p:sp>
        <p:nvSpPr>
          <p:cNvPr id="5" name="Rectangle 5"/>
          <p:cNvSpPr>
            <a:spLocks noGrp="1" noChangeArrowheads="1"/>
          </p:cNvSpPr>
          <p:nvPr>
            <p:ph type="ftr" sz="quarter" idx="11"/>
          </p:nvPr>
        </p:nvSpPr>
        <p:spPr/>
        <p:txBody>
          <a:bodyPr/>
          <a:lstStyle>
            <a:lvl1pPr fontAlgn="auto">
              <a:spcBef>
                <a:spcPts val="0"/>
              </a:spcBef>
              <a:spcAft>
                <a:spcPts val="0"/>
              </a:spcAft>
              <a:defRPr kumimoji="0"/>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kumimoji="0"/>
            </a:lvl1pPr>
          </a:lstStyle>
          <a:p>
            <a:pPr>
              <a:defRPr/>
            </a:pPr>
            <a:fld id="{C3CCEF1D-E1ED-4B93-8214-7FEED1E66FD3}" type="slidenum">
              <a:rPr lang="en-US" altLang="zh-TW"/>
              <a:pPr>
                <a:defRPr/>
              </a:pPr>
              <a:t>‹#›</a:t>
            </a:fld>
            <a:endParaRPr lang="en-US" altLang="zh-TW"/>
          </a:p>
        </p:txBody>
      </p:sp>
    </p:spTree>
    <p:extLst>
      <p:ext uri="{BB962C8B-B14F-4D97-AF65-F5344CB8AC3E}">
        <p14:creationId xmlns:p14="http://schemas.microsoft.com/office/powerpoint/2010/main" val="130746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3"/>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3"/>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vl1pPr>
          </a:lstStyle>
          <a:p>
            <a:pPr>
              <a:defRPr/>
            </a:pPr>
            <a:endParaRPr lang="en-US" altLang="zh-TW"/>
          </a:p>
        </p:txBody>
      </p:sp>
      <p:sp>
        <p:nvSpPr>
          <p:cNvPr id="5" name="Rectangle 5"/>
          <p:cNvSpPr>
            <a:spLocks noGrp="1" noChangeArrowheads="1"/>
          </p:cNvSpPr>
          <p:nvPr>
            <p:ph type="ftr" sz="quarter" idx="11"/>
          </p:nvPr>
        </p:nvSpPr>
        <p:spPr/>
        <p:txBody>
          <a:bodyPr/>
          <a:lstStyle>
            <a:lvl1pPr fontAlgn="auto">
              <a:spcBef>
                <a:spcPts val="0"/>
              </a:spcBef>
              <a:spcAft>
                <a:spcPts val="0"/>
              </a:spcAft>
              <a:defRPr kumimoji="0"/>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kumimoji="0"/>
            </a:lvl1pPr>
          </a:lstStyle>
          <a:p>
            <a:pPr>
              <a:defRPr/>
            </a:pPr>
            <a:fld id="{B71AAB87-9A51-4C26-B0FD-F1A60C02BBE9}" type="slidenum">
              <a:rPr lang="en-US" altLang="zh-TW"/>
              <a:pPr>
                <a:defRPr/>
              </a:pPr>
              <a:t>‹#›</a:t>
            </a:fld>
            <a:endParaRPr lang="en-US" altLang="zh-TW"/>
          </a:p>
        </p:txBody>
      </p:sp>
    </p:spTree>
    <p:extLst>
      <p:ext uri="{BB962C8B-B14F-4D97-AF65-F5344CB8AC3E}">
        <p14:creationId xmlns:p14="http://schemas.microsoft.com/office/powerpoint/2010/main" val="405585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a:t>按一下以編輯母片標題樣式</a:t>
            </a:r>
          </a:p>
        </p:txBody>
      </p:sp>
      <p:sp>
        <p:nvSpPr>
          <p:cNvPr id="3" name="內容版面配置區 2"/>
          <p:cNvSpPr>
            <a:spLocks noGrp="1"/>
          </p:cNvSpPr>
          <p:nvPr>
            <p:ph idx="1"/>
          </p:nvPr>
        </p:nvSpPr>
        <p:spPr/>
        <p:txBody>
          <a:bodyPr/>
          <a:lstStyle>
            <a:lvl1pPr>
              <a:buFont typeface="Arial" pitchFamily="34" charset="0"/>
              <a:buChar cha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kumimoji="1" lang="zh-TW" altLang="en-US" sz="1800" b="0" dirty="0" smtClean="0">
                <a:solidFill>
                  <a:schemeClr val="tx1"/>
                </a:solidFill>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p:txBody>
      </p:sp>
      <p:sp>
        <p:nvSpPr>
          <p:cNvPr id="4" name="Rectangle 11"/>
          <p:cNvSpPr>
            <a:spLocks noGrp="1" noChangeArrowheads="1"/>
          </p:cNvSpPr>
          <p:nvPr>
            <p:ph type="sldNum" sz="quarter" idx="10"/>
          </p:nvPr>
        </p:nvSpPr>
        <p:spPr/>
        <p:txBody>
          <a:bodyPr/>
          <a:lstStyle>
            <a:lvl1pPr>
              <a:defRPr kumimoji="0"/>
            </a:lvl1pPr>
          </a:lstStyle>
          <a:p>
            <a:pPr>
              <a:defRPr/>
            </a:pPr>
            <a:fld id="{EC040390-0647-45BB-8674-176AA28D37E9}" type="slidenum">
              <a:rPr lang="zh-TW" altLang="en-US"/>
              <a:pPr>
                <a:defRPr/>
              </a:pPr>
              <a:t>‹#›</a:t>
            </a:fld>
            <a:endParaRPr lang="en-US" altLang="zh-TW"/>
          </a:p>
        </p:txBody>
      </p:sp>
    </p:spTree>
    <p:extLst>
      <p:ext uri="{BB962C8B-B14F-4D97-AF65-F5344CB8AC3E}">
        <p14:creationId xmlns:p14="http://schemas.microsoft.com/office/powerpoint/2010/main" val="250025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a:xfrm>
            <a:off x="628650" y="6356350"/>
            <a:ext cx="20574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5" name="頁尾版面配置區 4"/>
          <p:cNvSpPr>
            <a:spLocks noGrp="1"/>
          </p:cNvSpPr>
          <p:nvPr>
            <p:ph type="ftr" sz="quarter" idx="11"/>
          </p:nvPr>
        </p:nvSpPr>
        <p:spPr>
          <a:xfrm>
            <a:off x="3028950" y="6356350"/>
            <a:ext cx="30861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6" name="投影片編號版面配置區 5"/>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6829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a:t>按一下以編輯母片標題樣式</a:t>
            </a:r>
          </a:p>
        </p:txBody>
      </p:sp>
      <p:sp>
        <p:nvSpPr>
          <p:cNvPr id="3" name="內容版面配置區 2"/>
          <p:cNvSpPr>
            <a:spLocks noGrp="1"/>
          </p:cNvSpPr>
          <p:nvPr>
            <p:ph idx="1"/>
          </p:nvPr>
        </p:nvSpPr>
        <p:spPr/>
        <p:txBody>
          <a:bodyPr/>
          <a:lstStyle>
            <a:lvl1pPr>
              <a:buFont typeface="Arial" pitchFamily="34" charset="0"/>
              <a:buChar cha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kumimoji="1" lang="zh-TW" altLang="en-US" sz="1800" b="0" dirty="0" smtClean="0">
                <a:solidFill>
                  <a:schemeClr val="tx1"/>
                </a:solidFill>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p:txBody>
      </p:sp>
      <p:sp>
        <p:nvSpPr>
          <p:cNvPr id="4" name="Rectangle 11"/>
          <p:cNvSpPr>
            <a:spLocks noGrp="1" noChangeArrowheads="1"/>
          </p:cNvSpPr>
          <p:nvPr>
            <p:ph type="sldNum" sz="quarter" idx="10"/>
          </p:nvPr>
        </p:nvSpPr>
        <p:spPr/>
        <p:txBody>
          <a:bodyPr/>
          <a:lstStyle>
            <a:lvl1pPr>
              <a:defRPr kumimoji="0"/>
            </a:lvl1pPr>
          </a:lstStyle>
          <a:p>
            <a:pPr>
              <a:defRPr/>
            </a:pPr>
            <a:fld id="{129C75F5-9642-4D92-810F-0D85F38B229C}" type="slidenum">
              <a:rPr lang="zh-TW" altLang="en-US"/>
              <a:pPr>
                <a:defRPr/>
              </a:pPr>
              <a:t>‹#›</a:t>
            </a:fld>
            <a:endParaRPr lang="en-US" altLang="zh-TW"/>
          </a:p>
        </p:txBody>
      </p:sp>
    </p:spTree>
    <p:extLst>
      <p:ext uri="{BB962C8B-B14F-4D97-AF65-F5344CB8AC3E}">
        <p14:creationId xmlns:p14="http://schemas.microsoft.com/office/powerpoint/2010/main" val="422430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11"/>
          </p:nvPr>
        </p:nvSpPr>
        <p:spPr>
          <a:xfrm>
            <a:off x="10001250" y="4357688"/>
            <a:ext cx="914400" cy="914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1"/>
          <p:cNvSpPr>
            <a:spLocks noGrp="1" noChangeArrowheads="1"/>
          </p:cNvSpPr>
          <p:nvPr>
            <p:ph type="sldNum" sz="quarter" idx="12"/>
          </p:nvPr>
        </p:nvSpPr>
        <p:spPr/>
        <p:txBody>
          <a:bodyPr/>
          <a:lstStyle>
            <a:lvl1pPr>
              <a:defRPr kumimoji="0"/>
            </a:lvl1pPr>
          </a:lstStyle>
          <a:p>
            <a:pPr>
              <a:defRPr/>
            </a:pPr>
            <a:fld id="{41458E16-88D3-4FF7-8FBE-104B24E33255}" type="slidenum">
              <a:rPr lang="zh-TW" altLang="en-US"/>
              <a:pPr>
                <a:defRPr/>
              </a:pPr>
              <a:t>‹#›</a:t>
            </a:fld>
            <a:endParaRPr lang="en-US" altLang="zh-TW"/>
          </a:p>
        </p:txBody>
      </p:sp>
    </p:spTree>
    <p:extLst>
      <p:ext uri="{BB962C8B-B14F-4D97-AF65-F5344CB8AC3E}">
        <p14:creationId xmlns:p14="http://schemas.microsoft.com/office/powerpoint/2010/main" val="421110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a:t>按一下以編輯母片標題樣式</a:t>
            </a:r>
          </a:p>
        </p:txBody>
      </p:sp>
      <p:sp>
        <p:nvSpPr>
          <p:cNvPr id="3" name="內容版面配置區 2"/>
          <p:cNvSpPr>
            <a:spLocks noGrp="1"/>
          </p:cNvSpPr>
          <p:nvPr>
            <p:ph idx="1"/>
          </p:nvPr>
        </p:nvSpPr>
        <p:spPr/>
        <p:txBody>
          <a:bodyPr/>
          <a:lstStyle>
            <a:lvl1pPr>
              <a:buFont typeface="Arial" pitchFamily="34" charset="0"/>
              <a:buChar cha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kumimoji="1" lang="zh-TW" altLang="en-US" sz="1800" b="0" dirty="0" smtClean="0">
                <a:solidFill>
                  <a:schemeClr val="tx1"/>
                </a:solidFill>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p:txBody>
      </p:sp>
      <p:sp>
        <p:nvSpPr>
          <p:cNvPr id="4" name="Rectangle 11"/>
          <p:cNvSpPr>
            <a:spLocks noGrp="1" noChangeArrowheads="1"/>
          </p:cNvSpPr>
          <p:nvPr>
            <p:ph type="sldNum" sz="quarter" idx="10"/>
          </p:nvPr>
        </p:nvSpPr>
        <p:spPr/>
        <p:txBody>
          <a:bodyPr/>
          <a:lstStyle>
            <a:lvl1pPr>
              <a:defRPr kumimoji="0"/>
            </a:lvl1pPr>
          </a:lstStyle>
          <a:p>
            <a:pPr>
              <a:defRPr/>
            </a:pPr>
            <a:fld id="{9D218561-6FFF-43E2-8458-042C9AE83D4D}" type="slidenum">
              <a:rPr lang="zh-TW" altLang="en-US"/>
              <a:pPr>
                <a:defRPr/>
              </a:pPr>
              <a:t>‹#›</a:t>
            </a:fld>
            <a:endParaRPr lang="en-US" altLang="zh-TW"/>
          </a:p>
        </p:txBody>
      </p:sp>
    </p:spTree>
    <p:extLst>
      <p:ext uri="{BB962C8B-B14F-4D97-AF65-F5344CB8AC3E}">
        <p14:creationId xmlns:p14="http://schemas.microsoft.com/office/powerpoint/2010/main" val="304135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自訂版面配置">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zh-TW" dirty="0"/>
          </a:p>
        </p:txBody>
      </p:sp>
      <p:sp>
        <p:nvSpPr>
          <p:cNvPr id="3" name="頁尾版面配置區 4"/>
          <p:cNvSpPr>
            <a:spLocks noGrp="1"/>
          </p:cNvSpPr>
          <p:nvPr>
            <p:ph type="ftr" sz="quarter" idx="11"/>
          </p:nvPr>
        </p:nvSpPr>
        <p:spPr/>
        <p:txBody>
          <a:bodyPr/>
          <a:lstStyle>
            <a:lvl1pPr>
              <a:defRPr/>
            </a:lvl1pPr>
          </a:lstStyle>
          <a:p>
            <a:pPr>
              <a:defRPr/>
            </a:pPr>
            <a:endParaRPr lang="en-US" altLang="zh-TW" dirty="0"/>
          </a:p>
        </p:txBody>
      </p:sp>
      <p:sp>
        <p:nvSpPr>
          <p:cNvPr id="4" name="投影片編號版面配置區 5"/>
          <p:cNvSpPr>
            <a:spLocks noGrp="1"/>
          </p:cNvSpPr>
          <p:nvPr>
            <p:ph type="sldNum" sz="quarter" idx="12"/>
          </p:nvPr>
        </p:nvSpPr>
        <p:spPr/>
        <p:txBody>
          <a:bodyPr/>
          <a:lstStyle>
            <a:lvl1pPr>
              <a:defRPr/>
            </a:lvl1pPr>
          </a:lstStyle>
          <a:p>
            <a:pPr>
              <a:defRPr/>
            </a:pPr>
            <a:fld id="{842B2774-569C-3B4F-8E43-B6085CB67782}" type="slidenum">
              <a:rPr lang="en-US" altLang="zh-TW"/>
              <a:pPr>
                <a:defRPr/>
              </a:pPr>
              <a:t>‹#›</a:t>
            </a:fld>
            <a:endParaRPr lang="en-US" altLang="zh-TW" dirty="0"/>
          </a:p>
        </p:txBody>
      </p:sp>
    </p:spTree>
    <p:extLst>
      <p:ext uri="{BB962C8B-B14F-4D97-AF65-F5344CB8AC3E}">
        <p14:creationId xmlns:p14="http://schemas.microsoft.com/office/powerpoint/2010/main" val="205617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5"/>
            <a:ext cx="7886700" cy="1325563"/>
          </a:xfrm>
          <a:prstGeom prst="rect">
            <a:avLst/>
          </a:prstGeom>
        </p:spPr>
        <p:txBody>
          <a:bodyPr/>
          <a:lstStyle>
            <a:lvl1pPr>
              <a:defRPr>
                <a:solidFill>
                  <a:srgbClr val="003300"/>
                </a:solidFill>
              </a:defRPr>
            </a:lvl1pPr>
          </a:lstStyle>
          <a:p>
            <a:r>
              <a:rPr lang="zh-TW" altLang="en-US" dirty="0"/>
              <a:t>按一下以編輯母片標題樣式</a:t>
            </a:r>
          </a:p>
        </p:txBody>
      </p:sp>
      <p:sp>
        <p:nvSpPr>
          <p:cNvPr id="3" name="直排文字版面配置區 2"/>
          <p:cNvSpPr>
            <a:spLocks noGrp="1"/>
          </p:cNvSpPr>
          <p:nvPr>
            <p:ph type="body" orient="vert" idx="1"/>
          </p:nvPr>
        </p:nvSpPr>
        <p:spPr/>
        <p:txBody>
          <a:bodyPr vert="horz"/>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內容版面配置區 4"/>
          <p:cNvSpPr>
            <a:spLocks noGrp="1"/>
          </p:cNvSpPr>
          <p:nvPr>
            <p:ph sz="quarter" idx="10"/>
          </p:nvPr>
        </p:nvSpPr>
        <p:spPr>
          <a:xfrm>
            <a:off x="250825" y="188913"/>
            <a:ext cx="914400" cy="914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68643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671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825625"/>
            <a:ext cx="38671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628650" y="6356350"/>
            <a:ext cx="20574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6" name="頁尾版面配置區 5"/>
          <p:cNvSpPr>
            <a:spLocks noGrp="1"/>
          </p:cNvSpPr>
          <p:nvPr>
            <p:ph type="ftr" sz="quarter" idx="11"/>
          </p:nvPr>
        </p:nvSpPr>
        <p:spPr>
          <a:xfrm>
            <a:off x="3028950" y="6356350"/>
            <a:ext cx="30861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7" name="投影片編號版面配置區 6"/>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6371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a:xfrm>
            <a:off x="628650" y="6356350"/>
            <a:ext cx="20574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8" name="頁尾版面配置區 7"/>
          <p:cNvSpPr>
            <a:spLocks noGrp="1"/>
          </p:cNvSpPr>
          <p:nvPr>
            <p:ph type="ftr" sz="quarter" idx="11"/>
          </p:nvPr>
        </p:nvSpPr>
        <p:spPr>
          <a:xfrm>
            <a:off x="3028950" y="6356350"/>
            <a:ext cx="30861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9" name="投影片編號版面配置區 8"/>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002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a:xfrm>
            <a:off x="628650" y="6356350"/>
            <a:ext cx="20574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4" name="頁尾版面配置區 3"/>
          <p:cNvSpPr>
            <a:spLocks noGrp="1"/>
          </p:cNvSpPr>
          <p:nvPr>
            <p:ph type="ftr" sz="quarter" idx="11"/>
          </p:nvPr>
        </p:nvSpPr>
        <p:spPr>
          <a:xfrm>
            <a:off x="3028950" y="6356350"/>
            <a:ext cx="30861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5" name="投影片編號版面配置區 4"/>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7854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628650" y="6356350"/>
            <a:ext cx="20574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3" name="頁尾版面配置區 2"/>
          <p:cNvSpPr>
            <a:spLocks noGrp="1"/>
          </p:cNvSpPr>
          <p:nvPr>
            <p:ph type="ftr" sz="quarter" idx="11"/>
          </p:nvPr>
        </p:nvSpPr>
        <p:spPr>
          <a:xfrm>
            <a:off x="3028950" y="6356350"/>
            <a:ext cx="30861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4" name="投影片編號版面配置區 3"/>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126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a:xfrm>
            <a:off x="628650" y="6356350"/>
            <a:ext cx="20574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6" name="頁尾版面配置區 5"/>
          <p:cNvSpPr>
            <a:spLocks noGrp="1"/>
          </p:cNvSpPr>
          <p:nvPr>
            <p:ph type="ftr" sz="quarter" idx="11"/>
          </p:nvPr>
        </p:nvSpPr>
        <p:spPr>
          <a:xfrm>
            <a:off x="3028950" y="6356350"/>
            <a:ext cx="30861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7" name="投影片編號版面配置區 6"/>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2103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a:xfrm>
            <a:off x="628650" y="6356350"/>
            <a:ext cx="20574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6" name="頁尾版面配置區 5"/>
          <p:cNvSpPr>
            <a:spLocks noGrp="1"/>
          </p:cNvSpPr>
          <p:nvPr>
            <p:ph type="ftr" sz="quarter" idx="11"/>
          </p:nvPr>
        </p:nvSpPr>
        <p:spPr>
          <a:xfrm>
            <a:off x="3028950" y="6356350"/>
            <a:ext cx="30861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7" name="投影片編號版面配置區 6"/>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7572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5.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4.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投影片編號版面配置區 5"/>
          <p:cNvSpPr>
            <a:spLocks noGrp="1"/>
          </p:cNvSpPr>
          <p:nvPr>
            <p:ph type="sldNum" sz="quarter" idx="4"/>
          </p:nvPr>
        </p:nvSpPr>
        <p:spPr>
          <a:xfrm>
            <a:off x="8771783" y="6581001"/>
            <a:ext cx="372217" cy="276999"/>
          </a:xfrm>
          <a:prstGeom prst="rect">
            <a:avLst/>
          </a:prstGeom>
        </p:spPr>
        <p:txBody>
          <a:bodyPr vert="horz" wrap="square" lIns="91440" tIns="45720" rIns="91440" bIns="45720" rtlCol="0" anchor="ctr">
            <a:spAutoFit/>
          </a:bodyPr>
          <a:lstStyle>
            <a:lvl1pPr algn="r">
              <a:defRPr sz="1200">
                <a:solidFill>
                  <a:schemeClr val="tx1">
                    <a:tint val="75000"/>
                  </a:schemeClr>
                </a:solidFill>
              </a:defRPr>
            </a:lvl1pPr>
          </a:lstStyle>
          <a:p>
            <a:pPr eaLnBrk="0" fontAlgn="base" hangingPunct="0">
              <a:spcBef>
                <a:spcPct val="0"/>
              </a:spcBef>
              <a:spcAft>
                <a:spcPct val="0"/>
              </a:spcAft>
            </a:pPr>
            <a:fld id="{4BD6A9F6-047A-440A-87C0-AFD3AB3D6E6D}" type="slidenum">
              <a:rPr kumimoji="1" lang="zh-TW" altLang="en-US" smtClean="0">
                <a:solidFill>
                  <a:prstClr val="black">
                    <a:tint val="75000"/>
                  </a:prstClr>
                </a:solidFill>
                <a:latin typeface="Arial" panose="020B0604020202020204" pitchFamily="34" charset="0"/>
              </a:rPr>
              <a:pPr eaLnBrk="0" fontAlgn="base" hangingPunct="0">
                <a:spcBef>
                  <a:spcPct val="0"/>
                </a:spcBef>
                <a:spcAft>
                  <a:spcPct val="0"/>
                </a:spcAft>
              </a:pPr>
              <a:t>‹#›</a:t>
            </a:fld>
            <a:endParaRPr kumimoji="1" lang="zh-TW" altLang="en-US">
              <a:solidFill>
                <a:prstClr val="black">
                  <a:tint val="75000"/>
                </a:prstClr>
              </a:solidFill>
              <a:latin typeface="Arial" panose="020B0604020202020204" pitchFamily="34" charset="0"/>
            </a:endParaRPr>
          </a:p>
        </p:txBody>
      </p:sp>
      <p:pic>
        <p:nvPicPr>
          <p:cNvPr id="7" name="Picture 3" descr="D:\000-創業創投\0000-亞洲矽谷 2017\ASVDA logo-small.jpg"/>
          <p:cNvPicPr>
            <a:picLocks noChangeAspect="1" noChangeArrowheads="1"/>
          </p:cNvPicPr>
          <p:nvPr userDrawn="1"/>
        </p:nvPicPr>
        <p:blipFill>
          <a:blip r:embed="rId19">
            <a:extLst>
              <a:ext uri="{28A0092B-C50C-407E-A947-70E740481C1C}">
                <a14:useLocalDpi xmlns:a14="http://schemas.microsoft.com/office/drawing/2010/main"/>
              </a:ext>
            </a:extLst>
          </a:blip>
          <a:srcRect/>
          <a:stretch>
            <a:fillRect/>
          </a:stretch>
        </p:blipFill>
        <p:spPr bwMode="auto">
          <a:xfrm>
            <a:off x="7401398" y="5760"/>
            <a:ext cx="1742602" cy="598604"/>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6"/>
          <p:cNvSpPr txBox="1">
            <a:spLocks/>
          </p:cNvSpPr>
          <p:nvPr userDrawn="1"/>
        </p:nvSpPr>
        <p:spPr>
          <a:xfrm>
            <a:off x="-42772" y="6622042"/>
            <a:ext cx="4680960" cy="239636"/>
          </a:xfrm>
          <a:prstGeom prst="rect">
            <a:avLst/>
          </a:prstGeom>
        </p:spPr>
        <p:txBody>
          <a:bodyPr vert="horz" lIns="91440" tIns="45720" rIns="91440" bIns="45720" rtlCol="0" anchor="ctr"/>
          <a:lstStyle>
            <a:defPPr>
              <a:defRPr lang="zh-TW"/>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kumimoji="1" lang="en-US" dirty="0">
                <a:solidFill>
                  <a:prstClr val="black">
                    <a:lumMod val="65000"/>
                    <a:lumOff val="35000"/>
                  </a:prstClr>
                </a:solidFill>
              </a:rPr>
              <a:t>Copyright 201</a:t>
            </a:r>
            <a:r>
              <a:rPr kumimoji="1" lang="en-US" altLang="zh-TW" dirty="0">
                <a:solidFill>
                  <a:prstClr val="black">
                    <a:lumMod val="65000"/>
                    <a:lumOff val="35000"/>
                  </a:prstClr>
                </a:solidFill>
              </a:rPr>
              <a:t>8</a:t>
            </a:r>
            <a:r>
              <a:rPr kumimoji="1" lang="en-US" dirty="0">
                <a:solidFill>
                  <a:prstClr val="black">
                    <a:lumMod val="65000"/>
                    <a:lumOff val="35000"/>
                  </a:prstClr>
                </a:solidFill>
              </a:rPr>
              <a:t> Asia Silicon Valley Development Agency</a:t>
            </a:r>
          </a:p>
        </p:txBody>
      </p:sp>
    </p:spTree>
    <p:extLst>
      <p:ext uri="{BB962C8B-B14F-4D97-AF65-F5344CB8AC3E}">
        <p14:creationId xmlns:p14="http://schemas.microsoft.com/office/powerpoint/2010/main" val="309687002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49" r:id="rId14"/>
    <p:sldLayoutId id="2147483750" r:id="rId15"/>
    <p:sldLayoutId id="2147483751" r:id="rId16"/>
    <p:sldLayoutId id="214748375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400" b="0">
                <a:solidFill>
                  <a:prstClr val="black"/>
                </a:solidFill>
                <a:latin typeface="+mn-lt"/>
                <a:ea typeface="新細明體" pitchFamily="18" charset="-120"/>
              </a:defRPr>
            </a:lvl1pPr>
          </a:lstStyle>
          <a:p>
            <a:pPr fontAlgn="base">
              <a:spcBef>
                <a:spcPct val="0"/>
              </a:spcBef>
              <a:spcAft>
                <a:spcPct val="0"/>
              </a:spcAft>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b="0">
                <a:solidFill>
                  <a:prstClr val="black"/>
                </a:solidFill>
                <a:latin typeface="+mn-lt"/>
                <a:ea typeface="新細明體" pitchFamily="18" charset="-120"/>
              </a:defRPr>
            </a:lvl1pPr>
          </a:lstStyle>
          <a:p>
            <a:pPr fontAlgn="base">
              <a:spcBef>
                <a:spcPct val="0"/>
              </a:spcBef>
              <a:spcAft>
                <a:spcPct val="0"/>
              </a:spcAft>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000000"/>
                </a:solidFill>
              </a:defRPr>
            </a:lvl1pPr>
          </a:lstStyle>
          <a:p>
            <a:pPr fontAlgn="base">
              <a:spcBef>
                <a:spcPct val="0"/>
              </a:spcBef>
              <a:spcAft>
                <a:spcPct val="0"/>
              </a:spcAft>
              <a:defRPr/>
            </a:pPr>
            <a:fld id="{AB58F702-E5F3-4BDC-84ED-E2335FC1172D}" type="slidenum">
              <a:rPr lang="en-US" altLang="zh-TW"/>
              <a:pPr fontAlgn="base">
                <a:spcBef>
                  <a:spcPct val="0"/>
                </a:spcBef>
                <a:spcAft>
                  <a:spcPct val="0"/>
                </a:spcAft>
                <a:defRPr/>
              </a:pPr>
              <a:t>‹#›</a:t>
            </a:fld>
            <a:endParaRPr lang="en-US" altLang="zh-TW"/>
          </a:p>
        </p:txBody>
      </p:sp>
      <p:sp>
        <p:nvSpPr>
          <p:cNvPr id="1031" name="Text Box 7"/>
          <p:cNvSpPr txBox="1">
            <a:spLocks noChangeArrowheads="1"/>
          </p:cNvSpPr>
          <p:nvPr/>
        </p:nvSpPr>
        <p:spPr bwMode="auto">
          <a:xfrm>
            <a:off x="4408488" y="6597650"/>
            <a:ext cx="371475" cy="276225"/>
          </a:xfrm>
          <a:prstGeom prst="rect">
            <a:avLst/>
          </a:prstGeom>
          <a:noFill/>
          <a:ln>
            <a:noFill/>
          </a:ln>
          <a:extLst/>
        </p:spPr>
        <p:txBody>
          <a:bodyPr wrap="none">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fontAlgn="base">
              <a:spcBef>
                <a:spcPct val="0"/>
              </a:spcBef>
              <a:spcAft>
                <a:spcPct val="0"/>
              </a:spcAft>
              <a:defRPr>
                <a:solidFill>
                  <a:schemeClr val="tx1"/>
                </a:solidFill>
                <a:latin typeface="Arial" charset="0"/>
                <a:ea typeface="新細明體" charset="-120"/>
              </a:defRPr>
            </a:lvl6pPr>
            <a:lvl7pPr marL="2971800" indent="-228600" fontAlgn="base">
              <a:spcBef>
                <a:spcPct val="0"/>
              </a:spcBef>
              <a:spcAft>
                <a:spcPct val="0"/>
              </a:spcAft>
              <a:defRPr>
                <a:solidFill>
                  <a:schemeClr val="tx1"/>
                </a:solidFill>
                <a:latin typeface="Arial" charset="0"/>
                <a:ea typeface="新細明體" charset="-120"/>
              </a:defRPr>
            </a:lvl7pPr>
            <a:lvl8pPr marL="3429000" indent="-228600" fontAlgn="base">
              <a:spcBef>
                <a:spcPct val="0"/>
              </a:spcBef>
              <a:spcAft>
                <a:spcPct val="0"/>
              </a:spcAft>
              <a:defRPr>
                <a:solidFill>
                  <a:schemeClr val="tx1"/>
                </a:solidFill>
                <a:latin typeface="Arial" charset="0"/>
                <a:ea typeface="新細明體" charset="-120"/>
              </a:defRPr>
            </a:lvl8pPr>
            <a:lvl9pPr marL="3886200" indent="-228600" fontAlgn="base">
              <a:spcBef>
                <a:spcPct val="0"/>
              </a:spcBef>
              <a:spcAft>
                <a:spcPct val="0"/>
              </a:spcAft>
              <a:defRPr>
                <a:solidFill>
                  <a:schemeClr val="tx1"/>
                </a:solidFill>
                <a:latin typeface="Arial" charset="0"/>
                <a:ea typeface="新細明體" charset="-120"/>
              </a:defRPr>
            </a:lvl9pPr>
          </a:lstStyle>
          <a:p>
            <a:pPr fontAlgn="base">
              <a:spcBef>
                <a:spcPct val="0"/>
              </a:spcBef>
              <a:spcAft>
                <a:spcPct val="0"/>
              </a:spcAft>
              <a:defRPr/>
            </a:pPr>
            <a:fld id="{80F33614-EC9B-4570-8818-290725C7015E}" type="slidenum">
              <a:rPr kumimoji="1" lang="en-US" altLang="zh-TW" sz="1200" smtClean="0">
                <a:solidFill>
                  <a:srgbClr val="000000"/>
                </a:solidFill>
              </a:rPr>
              <a:pPr fontAlgn="base">
                <a:spcBef>
                  <a:spcPct val="0"/>
                </a:spcBef>
                <a:spcAft>
                  <a:spcPct val="0"/>
                </a:spcAft>
                <a:defRPr/>
              </a:pPr>
              <a:t>‹#›</a:t>
            </a:fld>
            <a:endParaRPr kumimoji="1" lang="en-US" altLang="zh-TW" sz="1200">
              <a:solidFill>
                <a:srgbClr val="000000"/>
              </a:solidFill>
            </a:endParaRPr>
          </a:p>
        </p:txBody>
      </p:sp>
      <p:pic>
        <p:nvPicPr>
          <p:cNvPr id="1032" name="Picture 10" descr="itri_CEL_A"/>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0" y="0"/>
            <a:ext cx="195103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42"/>
          <p:cNvSpPr>
            <a:spLocks noChangeArrowheads="1"/>
          </p:cNvSpPr>
          <p:nvPr userDrawn="1"/>
        </p:nvSpPr>
        <p:spPr bwMode="auto">
          <a:xfrm>
            <a:off x="0" y="6618288"/>
            <a:ext cx="9144000" cy="239712"/>
          </a:xfrm>
          <a:prstGeom prst="rect">
            <a:avLst/>
          </a:prstGeom>
          <a:solidFill>
            <a:srgbClr val="009F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fontAlgn="base">
              <a:spcBef>
                <a:spcPct val="0"/>
              </a:spcBef>
              <a:spcAft>
                <a:spcPct val="0"/>
              </a:spcAft>
              <a:defRPr>
                <a:solidFill>
                  <a:schemeClr val="tx1"/>
                </a:solidFill>
                <a:latin typeface="Arial" charset="0"/>
                <a:ea typeface="新細明體" charset="-120"/>
              </a:defRPr>
            </a:lvl6pPr>
            <a:lvl7pPr marL="2971800" indent="-228600" fontAlgn="base">
              <a:spcBef>
                <a:spcPct val="0"/>
              </a:spcBef>
              <a:spcAft>
                <a:spcPct val="0"/>
              </a:spcAft>
              <a:defRPr>
                <a:solidFill>
                  <a:schemeClr val="tx1"/>
                </a:solidFill>
                <a:latin typeface="Arial" charset="0"/>
                <a:ea typeface="新細明體" charset="-120"/>
              </a:defRPr>
            </a:lvl7pPr>
            <a:lvl8pPr marL="3429000" indent="-228600" fontAlgn="base">
              <a:spcBef>
                <a:spcPct val="0"/>
              </a:spcBef>
              <a:spcAft>
                <a:spcPct val="0"/>
              </a:spcAft>
              <a:defRPr>
                <a:solidFill>
                  <a:schemeClr val="tx1"/>
                </a:solidFill>
                <a:latin typeface="Arial" charset="0"/>
                <a:ea typeface="新細明體" charset="-120"/>
              </a:defRPr>
            </a:lvl8pPr>
            <a:lvl9pPr marL="3886200" indent="-228600" fontAlgn="base">
              <a:spcBef>
                <a:spcPct val="0"/>
              </a:spcBef>
              <a:spcAft>
                <a:spcPct val="0"/>
              </a:spcAft>
              <a:defRPr>
                <a:solidFill>
                  <a:schemeClr val="tx1"/>
                </a:solidFill>
                <a:latin typeface="Arial" charset="0"/>
                <a:ea typeface="新細明體" charset="-120"/>
              </a:defRPr>
            </a:lvl9pPr>
          </a:lstStyle>
          <a:p>
            <a:pPr algn="ctr" fontAlgn="base">
              <a:spcBef>
                <a:spcPct val="0"/>
              </a:spcBef>
              <a:spcAft>
                <a:spcPct val="0"/>
              </a:spcAft>
              <a:defRPr/>
            </a:pPr>
            <a:endParaRPr kumimoji="1" lang="zh-TW" altLang="zh-TW">
              <a:solidFill>
                <a:srgbClr val="000000"/>
              </a:solidFill>
              <a:latin typeface="Times New Roman" pitchFamily="18" charset="0"/>
              <a:ea typeface="標楷體" pitchFamily="65" charset="-120"/>
            </a:endParaRPr>
          </a:p>
        </p:txBody>
      </p:sp>
      <p:sp>
        <p:nvSpPr>
          <p:cNvPr id="1034" name="Rectangle 45"/>
          <p:cNvSpPr>
            <a:spLocks noChangeArrowheads="1"/>
          </p:cNvSpPr>
          <p:nvPr/>
        </p:nvSpPr>
        <p:spPr bwMode="auto">
          <a:xfrm>
            <a:off x="6605588" y="6619875"/>
            <a:ext cx="18002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fontAlgn="base">
              <a:spcBef>
                <a:spcPct val="0"/>
              </a:spcBef>
              <a:spcAft>
                <a:spcPct val="0"/>
              </a:spcAft>
              <a:defRPr>
                <a:solidFill>
                  <a:schemeClr val="tx1"/>
                </a:solidFill>
                <a:latin typeface="Arial" charset="0"/>
                <a:ea typeface="新細明體" charset="-120"/>
              </a:defRPr>
            </a:lvl6pPr>
            <a:lvl7pPr marL="2971800" indent="-228600" fontAlgn="base">
              <a:spcBef>
                <a:spcPct val="0"/>
              </a:spcBef>
              <a:spcAft>
                <a:spcPct val="0"/>
              </a:spcAft>
              <a:defRPr>
                <a:solidFill>
                  <a:schemeClr val="tx1"/>
                </a:solidFill>
                <a:latin typeface="Arial" charset="0"/>
                <a:ea typeface="新細明體" charset="-120"/>
              </a:defRPr>
            </a:lvl7pPr>
            <a:lvl8pPr marL="3429000" indent="-228600" fontAlgn="base">
              <a:spcBef>
                <a:spcPct val="0"/>
              </a:spcBef>
              <a:spcAft>
                <a:spcPct val="0"/>
              </a:spcAft>
              <a:defRPr>
                <a:solidFill>
                  <a:schemeClr val="tx1"/>
                </a:solidFill>
                <a:latin typeface="Arial" charset="0"/>
                <a:ea typeface="新細明體" charset="-120"/>
              </a:defRPr>
            </a:lvl8pPr>
            <a:lvl9pPr marL="3886200" indent="-228600" fontAlgn="base">
              <a:spcBef>
                <a:spcPct val="0"/>
              </a:spcBef>
              <a:spcAft>
                <a:spcPct val="0"/>
              </a:spcAft>
              <a:defRPr>
                <a:solidFill>
                  <a:schemeClr val="tx1"/>
                </a:solidFill>
                <a:latin typeface="Arial" charset="0"/>
                <a:ea typeface="新細明體" charset="-120"/>
              </a:defRPr>
            </a:lvl9pPr>
          </a:lstStyle>
          <a:p>
            <a:pPr fontAlgn="base">
              <a:spcBef>
                <a:spcPct val="0"/>
              </a:spcBef>
              <a:spcAft>
                <a:spcPct val="0"/>
              </a:spcAft>
              <a:defRPr/>
            </a:pPr>
            <a:endParaRPr kumimoji="1" lang="en-US" altLang="zh-TW" sz="1200">
              <a:solidFill>
                <a:srgbClr val="FFFFFF"/>
              </a:solidFill>
              <a:latin typeface="Times New Roman" pitchFamily="18" charset="0"/>
              <a:ea typeface="標楷體" pitchFamily="65" charset="-120"/>
            </a:endParaRPr>
          </a:p>
        </p:txBody>
      </p:sp>
      <p:sp>
        <p:nvSpPr>
          <p:cNvPr id="1035" name="Rectangle 47"/>
          <p:cNvSpPr>
            <a:spLocks noChangeArrowheads="1"/>
          </p:cNvSpPr>
          <p:nvPr userDrawn="1"/>
        </p:nvSpPr>
        <p:spPr bwMode="auto">
          <a:xfrm>
            <a:off x="8572500" y="6619875"/>
            <a:ext cx="571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fontAlgn="base">
              <a:spcBef>
                <a:spcPct val="0"/>
              </a:spcBef>
              <a:spcAft>
                <a:spcPct val="0"/>
              </a:spcAft>
              <a:defRPr>
                <a:solidFill>
                  <a:schemeClr val="tx1"/>
                </a:solidFill>
                <a:latin typeface="Arial" charset="0"/>
                <a:ea typeface="新細明體" charset="-120"/>
              </a:defRPr>
            </a:lvl6pPr>
            <a:lvl7pPr marL="2971800" indent="-228600" fontAlgn="base">
              <a:spcBef>
                <a:spcPct val="0"/>
              </a:spcBef>
              <a:spcAft>
                <a:spcPct val="0"/>
              </a:spcAft>
              <a:defRPr>
                <a:solidFill>
                  <a:schemeClr val="tx1"/>
                </a:solidFill>
                <a:latin typeface="Arial" charset="0"/>
                <a:ea typeface="新細明體" charset="-120"/>
              </a:defRPr>
            </a:lvl7pPr>
            <a:lvl8pPr marL="3429000" indent="-228600" fontAlgn="base">
              <a:spcBef>
                <a:spcPct val="0"/>
              </a:spcBef>
              <a:spcAft>
                <a:spcPct val="0"/>
              </a:spcAft>
              <a:defRPr>
                <a:solidFill>
                  <a:schemeClr val="tx1"/>
                </a:solidFill>
                <a:latin typeface="Arial" charset="0"/>
                <a:ea typeface="新細明體" charset="-120"/>
              </a:defRPr>
            </a:lvl8pPr>
            <a:lvl9pPr marL="3886200" indent="-228600" fontAlgn="base">
              <a:spcBef>
                <a:spcPct val="0"/>
              </a:spcBef>
              <a:spcAft>
                <a:spcPct val="0"/>
              </a:spcAft>
              <a:defRPr>
                <a:solidFill>
                  <a:schemeClr val="tx1"/>
                </a:solidFill>
                <a:latin typeface="Arial" charset="0"/>
                <a:ea typeface="新細明體" charset="-120"/>
              </a:defRPr>
            </a:lvl9pPr>
          </a:lstStyle>
          <a:p>
            <a:pPr algn="r" fontAlgn="ctr">
              <a:spcBef>
                <a:spcPct val="0"/>
              </a:spcBef>
              <a:spcAft>
                <a:spcPct val="0"/>
              </a:spcAft>
              <a:defRPr/>
            </a:pPr>
            <a:fld id="{39C50353-4843-489D-B069-3CCDA14CEB99}" type="slidenum">
              <a:rPr kumimoji="1" lang="en-US" altLang="zh-TW" sz="1200" smtClean="0">
                <a:solidFill>
                  <a:srgbClr val="FFFFFF"/>
                </a:solidFill>
                <a:latin typeface="Times New Roman" pitchFamily="18" charset="0"/>
                <a:ea typeface="標楷體" pitchFamily="65" charset="-120"/>
              </a:rPr>
              <a:pPr algn="r" fontAlgn="ctr">
                <a:spcBef>
                  <a:spcPct val="0"/>
                </a:spcBef>
                <a:spcAft>
                  <a:spcPct val="0"/>
                </a:spcAft>
                <a:defRPr/>
              </a:pPr>
              <a:t>‹#›</a:t>
            </a:fld>
            <a:endParaRPr kumimoji="1" lang="en-US" altLang="zh-TW" sz="1200">
              <a:solidFill>
                <a:srgbClr val="FFFFFF"/>
              </a:solidFill>
              <a:latin typeface="Times New Roman" pitchFamily="18" charset="0"/>
              <a:ea typeface="標楷體" pitchFamily="65" charset="-120"/>
            </a:endParaRPr>
          </a:p>
        </p:txBody>
      </p:sp>
      <p:sp>
        <p:nvSpPr>
          <p:cNvPr id="1036" name="Text Box 12"/>
          <p:cNvSpPr txBox="1">
            <a:spLocks noChangeArrowheads="1"/>
          </p:cNvSpPr>
          <p:nvPr userDrawn="1"/>
        </p:nvSpPr>
        <p:spPr bwMode="auto">
          <a:xfrm>
            <a:off x="-14288" y="6491288"/>
            <a:ext cx="6594476" cy="369887"/>
          </a:xfrm>
          <a:prstGeom prst="rect">
            <a:avLst/>
          </a:prstGeom>
          <a:noFill/>
          <a:ln>
            <a:noFill/>
          </a:ln>
          <a:effectLs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fontAlgn="base" hangingPunct="1">
              <a:spcBef>
                <a:spcPct val="0"/>
              </a:spcBef>
              <a:spcAft>
                <a:spcPct val="0"/>
              </a:spcAft>
              <a:defRPr/>
            </a:pPr>
            <a:r>
              <a:rPr lang="zh-TW" altLang="en-US" sz="900">
                <a:solidFill>
                  <a:prstClr val="white"/>
                </a:solidFill>
                <a:latin typeface="Times New Roman" pitchFamily="18" charset="0"/>
                <a:ea typeface="標楷體" pitchFamily="65" charset="-120"/>
              </a:rPr>
              <a:t>工業技術研究院機密資料 禁止複製、轉載、外流    │ </a:t>
            </a:r>
            <a:r>
              <a:rPr lang="en-US" altLang="zh-TW" sz="900">
                <a:solidFill>
                  <a:prstClr val="white"/>
                </a:solidFill>
                <a:latin typeface="Times New Roman" pitchFamily="18" charset="0"/>
                <a:ea typeface="標楷體" pitchFamily="65" charset="-120"/>
              </a:rPr>
              <a:t>ITRI  CONFIDENTIAL  DOCUMENT  DO  NOT  COPY  OR  DISTRIBUTE</a:t>
            </a:r>
            <a:r>
              <a:rPr lang="en-US" altLang="zh-TW">
                <a:solidFill>
                  <a:prstClr val="white"/>
                </a:solidFill>
                <a:latin typeface="Times New Roman" pitchFamily="18" charset="0"/>
                <a:ea typeface="標楷體" pitchFamily="65" charset="-120"/>
              </a:rPr>
              <a:t> </a:t>
            </a:r>
          </a:p>
        </p:txBody>
      </p:sp>
      <p:pic>
        <p:nvPicPr>
          <p:cNvPr id="1037" name="Picture 13" descr="限閱"/>
          <p:cNvPicPr>
            <a:picLocks noChangeAspect="1" noChangeArrowheads="1"/>
          </p:cNvPicPr>
          <p:nvPr userDrawn="1"/>
        </p:nvPicPr>
        <p:blipFill>
          <a:blip r:embed="rId20">
            <a:extLst>
              <a:ext uri="{28A0092B-C50C-407E-A947-70E740481C1C}">
                <a14:useLocalDpi xmlns:a14="http://schemas.microsoft.com/office/drawing/2010/main"/>
              </a:ext>
            </a:extLst>
          </a:blip>
          <a:srcRect/>
          <a:stretch>
            <a:fillRect/>
          </a:stretch>
        </p:blipFill>
        <p:spPr bwMode="auto">
          <a:xfrm>
            <a:off x="8269288" y="44450"/>
            <a:ext cx="860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06771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0" fontAlgn="base" hangingPunct="0">
        <a:spcBef>
          <a:spcPct val="0"/>
        </a:spcBef>
        <a:spcAft>
          <a:spcPct val="0"/>
        </a:spcAft>
        <a:defRPr kumimoji="1" sz="4400">
          <a:solidFill>
            <a:srgbClr val="0000FF"/>
          </a:solidFill>
          <a:latin typeface="+mj-lt"/>
          <a:ea typeface="+mj-ea"/>
          <a:cs typeface="+mj-cs"/>
        </a:defRPr>
      </a:lvl1pPr>
      <a:lvl2pPr algn="ctr" rtl="0" eaLnBrk="0" fontAlgn="base" hangingPunct="0">
        <a:spcBef>
          <a:spcPct val="0"/>
        </a:spcBef>
        <a:spcAft>
          <a:spcPct val="0"/>
        </a:spcAft>
        <a:defRPr kumimoji="1" sz="4400">
          <a:solidFill>
            <a:srgbClr val="0000FF"/>
          </a:solidFill>
          <a:latin typeface="Arial" charset="0"/>
          <a:ea typeface="新細明體" pitchFamily="18" charset="-120"/>
        </a:defRPr>
      </a:lvl2pPr>
      <a:lvl3pPr algn="ctr" rtl="0" eaLnBrk="0" fontAlgn="base" hangingPunct="0">
        <a:spcBef>
          <a:spcPct val="0"/>
        </a:spcBef>
        <a:spcAft>
          <a:spcPct val="0"/>
        </a:spcAft>
        <a:defRPr kumimoji="1" sz="4400">
          <a:solidFill>
            <a:srgbClr val="0000FF"/>
          </a:solidFill>
          <a:latin typeface="Arial" charset="0"/>
          <a:ea typeface="新細明體" pitchFamily="18" charset="-120"/>
        </a:defRPr>
      </a:lvl3pPr>
      <a:lvl4pPr algn="ctr" rtl="0" eaLnBrk="0" fontAlgn="base" hangingPunct="0">
        <a:spcBef>
          <a:spcPct val="0"/>
        </a:spcBef>
        <a:spcAft>
          <a:spcPct val="0"/>
        </a:spcAft>
        <a:defRPr kumimoji="1" sz="4400">
          <a:solidFill>
            <a:srgbClr val="0000FF"/>
          </a:solidFill>
          <a:latin typeface="Arial" charset="0"/>
          <a:ea typeface="新細明體" pitchFamily="18" charset="-120"/>
        </a:defRPr>
      </a:lvl4pPr>
      <a:lvl5pPr algn="ctr" rtl="0" eaLnBrk="0" fontAlgn="base" hangingPunct="0">
        <a:spcBef>
          <a:spcPct val="0"/>
        </a:spcBef>
        <a:spcAft>
          <a:spcPct val="0"/>
        </a:spcAft>
        <a:defRPr kumimoji="1" sz="4400">
          <a:solidFill>
            <a:srgbClr val="0000FF"/>
          </a:solidFill>
          <a:latin typeface="Arial" charset="0"/>
          <a:ea typeface="新細明體" pitchFamily="18" charset="-120"/>
        </a:defRPr>
      </a:lvl5pPr>
      <a:lvl6pPr marL="457200" algn="ctr" rtl="0" fontAlgn="base">
        <a:spcBef>
          <a:spcPct val="0"/>
        </a:spcBef>
        <a:spcAft>
          <a:spcPct val="0"/>
        </a:spcAft>
        <a:defRPr kumimoji="1" sz="4400">
          <a:solidFill>
            <a:srgbClr val="0000FF"/>
          </a:solidFill>
          <a:latin typeface="Arial" charset="0"/>
          <a:ea typeface="新細明體" pitchFamily="18" charset="-120"/>
        </a:defRPr>
      </a:lvl6pPr>
      <a:lvl7pPr marL="914400" algn="ctr" rtl="0" fontAlgn="base">
        <a:spcBef>
          <a:spcPct val="0"/>
        </a:spcBef>
        <a:spcAft>
          <a:spcPct val="0"/>
        </a:spcAft>
        <a:defRPr kumimoji="1" sz="4400">
          <a:solidFill>
            <a:srgbClr val="0000FF"/>
          </a:solidFill>
          <a:latin typeface="Arial" charset="0"/>
          <a:ea typeface="新細明體" pitchFamily="18" charset="-120"/>
        </a:defRPr>
      </a:lvl7pPr>
      <a:lvl8pPr marL="1371600" algn="ctr" rtl="0" fontAlgn="base">
        <a:spcBef>
          <a:spcPct val="0"/>
        </a:spcBef>
        <a:spcAft>
          <a:spcPct val="0"/>
        </a:spcAft>
        <a:defRPr kumimoji="1" sz="4400">
          <a:solidFill>
            <a:srgbClr val="0000FF"/>
          </a:solidFill>
          <a:latin typeface="Arial" charset="0"/>
          <a:ea typeface="新細明體" pitchFamily="18" charset="-120"/>
        </a:defRPr>
      </a:lvl8pPr>
      <a:lvl9pPr marL="1828800" algn="ctr" rtl="0" fontAlgn="base">
        <a:spcBef>
          <a:spcPct val="0"/>
        </a:spcBef>
        <a:spcAft>
          <a:spcPct val="0"/>
        </a:spcAft>
        <a:defRPr kumimoji="1" sz="4400">
          <a:solidFill>
            <a:srgbClr val="0000FF"/>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46.emf"/></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emf"/></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jpeg"/><Relationship Id="rId11" Type="http://schemas.openxmlformats.org/officeDocument/2006/relationships/image" Target="../media/image59.png"/><Relationship Id="rId5" Type="http://schemas.openxmlformats.org/officeDocument/2006/relationships/image" Target="../media/image54.png"/><Relationship Id="rId10" Type="http://schemas.microsoft.com/office/2007/relationships/hdphoto" Target="../media/hdphoto4.wdp"/><Relationship Id="rId4" Type="http://schemas.openxmlformats.org/officeDocument/2006/relationships/image" Target="../media/image53.jpeg"/><Relationship Id="rId9"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s>
</file>

<file path=ppt/slides/_rels/slide27.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0.png"/><Relationship Id="rId3" Type="http://schemas.openxmlformats.org/officeDocument/2006/relationships/image" Target="../media/image9.png"/><Relationship Id="rId21" Type="http://schemas.microsoft.com/office/2007/relationships/hdphoto" Target="../media/hdphoto2.wdp"/><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jpeg"/><Relationship Id="rId25"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22.png"/><Relationship Id="rId20" Type="http://schemas.openxmlformats.org/officeDocument/2006/relationships/image" Target="../media/image25.png"/><Relationship Id="rId1" Type="http://schemas.openxmlformats.org/officeDocument/2006/relationships/slideLayout" Target="../slideLayouts/slideLayout16.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28.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7.png"/><Relationship Id="rId10" Type="http://schemas.openxmlformats.org/officeDocument/2006/relationships/image" Target="../media/image16.png"/><Relationship Id="rId19"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tiff"/><Relationship Id="rId7" Type="http://schemas.openxmlformats.org/officeDocument/2006/relationships/image" Target="../media/image36.jpeg"/><Relationship Id="rId2" Type="http://schemas.openxmlformats.org/officeDocument/2006/relationships/image" Target="../media/image31.tiff"/><Relationship Id="rId1" Type="http://schemas.openxmlformats.org/officeDocument/2006/relationships/slideLayout" Target="../slideLayouts/slideLayout2.xml"/><Relationship Id="rId6" Type="http://schemas.openxmlformats.org/officeDocument/2006/relationships/image" Target="../media/image35.jpeg"/><Relationship Id="rId11" Type="http://schemas.microsoft.com/office/2007/relationships/hdphoto" Target="../media/hdphoto3.wdp"/><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918907F2-E839-C844-BF1E-67C933520237}"/>
              </a:ext>
            </a:extLst>
          </p:cNvPr>
          <p:cNvSpPr txBox="1">
            <a:spLocks/>
          </p:cNvSpPr>
          <p:nvPr/>
        </p:nvSpPr>
        <p:spPr>
          <a:xfrm>
            <a:off x="222249" y="3822725"/>
            <a:ext cx="9438586" cy="179727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6000" b="1" i="0" kern="1200" cap="none">
                <a:gradFill>
                  <a:gsLst>
                    <a:gs pos="87000">
                      <a:srgbClr val="C69039"/>
                    </a:gs>
                    <a:gs pos="0">
                      <a:srgbClr val="D79B2F"/>
                    </a:gs>
                    <a:gs pos="100000">
                      <a:srgbClr val="945200"/>
                    </a:gs>
                    <a:gs pos="32000">
                      <a:srgbClr val="FFD579"/>
                    </a:gs>
                  </a:gsLst>
                  <a:lin ang="4200000" scaled="0"/>
                </a:gradFill>
                <a:effectLst>
                  <a:outerShdw blurRad="63500" dist="38100" dir="2700000" algn="tl" rotWithShape="0">
                    <a:prstClr val="black">
                      <a:alpha val="80000"/>
                    </a:prstClr>
                  </a:outerShdw>
                </a:effectLst>
                <a:latin typeface="Arial" charset="0"/>
                <a:ea typeface="Arial" charset="0"/>
                <a:cs typeface="Arial" charset="0"/>
              </a:defRPr>
            </a:lvl1pPr>
          </a:lstStyle>
          <a:p>
            <a:r>
              <a:rPr lang="zh-TW" altLang="en-US" sz="4800" dirty="0"/>
              <a:t>亞洲</a:t>
            </a:r>
            <a:r>
              <a:rPr lang="en-US" altLang="zh-TW" sz="4800" dirty="0"/>
              <a:t>·</a:t>
            </a:r>
            <a:r>
              <a:rPr lang="zh-TW" altLang="en-US" sz="4800" dirty="0"/>
              <a:t>矽谷計畫</a:t>
            </a:r>
          </a:p>
          <a:p>
            <a:endParaRPr lang="zh-TW" altLang="en-US" sz="4800" dirty="0"/>
          </a:p>
          <a:p>
            <a:r>
              <a:rPr lang="zh-TW" altLang="en-US" sz="4800" dirty="0"/>
              <a:t>目標達成情形及</a:t>
            </a:r>
            <a:r>
              <a:rPr lang="en-US" altLang="zh-TW" sz="4800" dirty="0"/>
              <a:t>108</a:t>
            </a:r>
            <a:r>
              <a:rPr lang="zh-TW" altLang="en-US" sz="4800" dirty="0"/>
              <a:t>年重點工作</a:t>
            </a:r>
          </a:p>
          <a:p>
            <a:endParaRPr lang="zh-TW" altLang="en-US" sz="4800" dirty="0"/>
          </a:p>
        </p:txBody>
      </p:sp>
      <p:sp>
        <p:nvSpPr>
          <p:cNvPr id="6" name="Subtitle 2">
            <a:extLst>
              <a:ext uri="{FF2B5EF4-FFF2-40B4-BE49-F238E27FC236}">
                <a16:creationId xmlns:a16="http://schemas.microsoft.com/office/drawing/2014/main" xmlns="" id="{130E62EB-E59A-6045-9F9C-A5A59B8D60E2}"/>
              </a:ext>
            </a:extLst>
          </p:cNvPr>
          <p:cNvSpPr txBox="1">
            <a:spLocks/>
          </p:cNvSpPr>
          <p:nvPr/>
        </p:nvSpPr>
        <p:spPr>
          <a:xfrm>
            <a:off x="222249" y="5693229"/>
            <a:ext cx="7429500" cy="941146"/>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cap="all">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zh-TW" altLang="en-US" sz="2800" spc="300" dirty="0">
                <a:solidFill>
                  <a:srgbClr val="106939"/>
                </a:solidFill>
                <a:latin typeface="Microsoft JhengHei" panose="020B0604030504040204" pitchFamily="34" charset="-120"/>
                <a:ea typeface="Microsoft JhengHei" panose="020B0604030504040204" pitchFamily="34" charset="-120"/>
              </a:rPr>
              <a:t>亞洲</a:t>
            </a:r>
            <a:r>
              <a:rPr lang="en-US" altLang="zh-TW" sz="3200" spc="300" dirty="0">
                <a:solidFill>
                  <a:srgbClr val="106939"/>
                </a:solidFill>
              </a:rPr>
              <a:t>·</a:t>
            </a:r>
            <a:r>
              <a:rPr lang="zh-TW" altLang="en-US" sz="2800" spc="300" dirty="0">
                <a:solidFill>
                  <a:srgbClr val="106939"/>
                </a:solidFill>
                <a:latin typeface="Microsoft JhengHei" panose="020B0604030504040204" pitchFamily="34" charset="-120"/>
                <a:ea typeface="Microsoft JhengHei" panose="020B0604030504040204" pitchFamily="34" charset="-120"/>
              </a:rPr>
              <a:t>矽谷計畫執行中心</a:t>
            </a:r>
            <a:endParaRPr lang="en-US" altLang="zh-TW" sz="2800" spc="300" dirty="0">
              <a:solidFill>
                <a:srgbClr val="106939"/>
              </a:solidFill>
              <a:latin typeface="Microsoft JhengHei" panose="020B0604030504040204" pitchFamily="34" charset="-120"/>
              <a:ea typeface="Microsoft JhengHei" panose="020B0604030504040204" pitchFamily="34" charset="-120"/>
            </a:endParaRPr>
          </a:p>
          <a:p>
            <a:r>
              <a:rPr lang="en-US" altLang="zh-TW" sz="2800" dirty="0">
                <a:solidFill>
                  <a:schemeClr val="tx1">
                    <a:lumMod val="65000"/>
                    <a:lumOff val="35000"/>
                  </a:schemeClr>
                </a:solidFill>
                <a:latin typeface="Arial" panose="020B0604020202020204" pitchFamily="34" charset="0"/>
                <a:ea typeface="Microsoft JhengHei" panose="020B0604030504040204" pitchFamily="34" charset="-120"/>
                <a:cs typeface="Arial" panose="020B0604020202020204" pitchFamily="34" charset="0"/>
              </a:rPr>
              <a:t>107 </a:t>
            </a:r>
            <a:r>
              <a:rPr lang="zh-TW" altLang="en-US" sz="2800" dirty="0">
                <a:solidFill>
                  <a:schemeClr val="tx1">
                    <a:lumMod val="65000"/>
                    <a:lumOff val="35000"/>
                  </a:schemeClr>
                </a:solidFill>
                <a:latin typeface="Arial" panose="020B0604020202020204" pitchFamily="34" charset="0"/>
                <a:ea typeface="Microsoft JhengHei" panose="020B0604030504040204" pitchFamily="34" charset="-120"/>
                <a:cs typeface="Arial" panose="020B0604020202020204" pitchFamily="34" charset="0"/>
              </a:rPr>
              <a:t>年 </a:t>
            </a:r>
            <a:r>
              <a:rPr lang="en-US" altLang="zh-TW" sz="2800" dirty="0">
                <a:solidFill>
                  <a:schemeClr val="tx1">
                    <a:lumMod val="65000"/>
                    <a:lumOff val="35000"/>
                  </a:schemeClr>
                </a:solidFill>
                <a:latin typeface="Arial" panose="020B0604020202020204" pitchFamily="34" charset="0"/>
                <a:ea typeface="Microsoft JhengHei" panose="020B0604030504040204" pitchFamily="34" charset="-120"/>
                <a:cs typeface="Arial" panose="020B0604020202020204" pitchFamily="34" charset="0"/>
              </a:rPr>
              <a:t>12 </a:t>
            </a:r>
            <a:r>
              <a:rPr lang="zh-TW" altLang="en-US" sz="2800" dirty="0">
                <a:solidFill>
                  <a:schemeClr val="tx1">
                    <a:lumMod val="65000"/>
                    <a:lumOff val="35000"/>
                  </a:schemeClr>
                </a:solidFill>
                <a:latin typeface="Arial" panose="020B0604020202020204" pitchFamily="34" charset="0"/>
                <a:ea typeface="Microsoft JhengHei" panose="020B0604030504040204" pitchFamily="34" charset="-120"/>
                <a:cs typeface="Arial" panose="020B0604020202020204" pitchFamily="34" charset="0"/>
              </a:rPr>
              <a:t>月 </a:t>
            </a:r>
            <a:r>
              <a:rPr lang="en-US" altLang="zh-TW" sz="2800" dirty="0">
                <a:solidFill>
                  <a:schemeClr val="tx1">
                    <a:lumMod val="65000"/>
                    <a:lumOff val="35000"/>
                  </a:schemeClr>
                </a:solidFill>
                <a:latin typeface="Arial" panose="020B0604020202020204" pitchFamily="34" charset="0"/>
                <a:ea typeface="Microsoft JhengHei" panose="020B0604030504040204" pitchFamily="34" charset="-120"/>
                <a:cs typeface="Arial" panose="020B0604020202020204" pitchFamily="34" charset="0"/>
              </a:rPr>
              <a:t>12 </a:t>
            </a:r>
            <a:r>
              <a:rPr lang="zh-TW" altLang="en-US" sz="2800" dirty="0">
                <a:solidFill>
                  <a:schemeClr val="tx1">
                    <a:lumMod val="65000"/>
                    <a:lumOff val="35000"/>
                  </a:schemeClr>
                </a:solidFill>
                <a:latin typeface="Arial" panose="020B0604020202020204" pitchFamily="34" charset="0"/>
                <a:ea typeface="Microsoft JhengHei" panose="020B0604030504040204" pitchFamily="34" charset="-120"/>
                <a:cs typeface="Arial" panose="020B0604020202020204" pitchFamily="34" charset="0"/>
              </a:rPr>
              <a:t>日</a:t>
            </a:r>
          </a:p>
          <a:p>
            <a:endParaRPr lang="zh-TW" altLang="en-US" dirty="0"/>
          </a:p>
        </p:txBody>
      </p:sp>
      <p:sp>
        <p:nvSpPr>
          <p:cNvPr id="8" name="文字方塊 3">
            <a:extLst>
              <a:ext uri="{FF2B5EF4-FFF2-40B4-BE49-F238E27FC236}">
                <a16:creationId xmlns:a16="http://schemas.microsoft.com/office/drawing/2014/main" xmlns="" id="{A00085A4-DE1F-8948-9B34-6290F9A42B01}"/>
              </a:ext>
            </a:extLst>
          </p:cNvPr>
          <p:cNvSpPr txBox="1"/>
          <p:nvPr/>
        </p:nvSpPr>
        <p:spPr>
          <a:xfrm>
            <a:off x="2939143" y="16910"/>
            <a:ext cx="6204857" cy="33855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TW" altLang="zh-TW" sz="1600" b="1" spc="300" dirty="0">
                <a:solidFill>
                  <a:srgbClr val="FFDFA4"/>
                </a:solidFill>
                <a:latin typeface="微軟正黑體" panose="020B0604030504040204" pitchFamily="34" charset="-120"/>
                <a:ea typeface="微軟正黑體" panose="020B0604030504040204" pitchFamily="34" charset="-120"/>
              </a:rPr>
              <a:t>亞洲·矽谷</a:t>
            </a:r>
            <a:r>
              <a:rPr lang="zh-TW" altLang="en-US" sz="1600" b="1" spc="300" dirty="0">
                <a:solidFill>
                  <a:srgbClr val="FFDFA4"/>
                </a:solidFill>
                <a:latin typeface="微軟正黑體" panose="020B0604030504040204" pitchFamily="34" charset="-120"/>
                <a:ea typeface="微軟正黑體" panose="020B0604030504040204" pitchFamily="34" charset="-120"/>
              </a:rPr>
              <a:t>計畫民間諮詢委員會</a:t>
            </a:r>
            <a:r>
              <a:rPr lang="zh-TW" altLang="zh-TW" sz="1600" b="1" spc="300" dirty="0">
                <a:solidFill>
                  <a:srgbClr val="FFDFA4"/>
                </a:solidFill>
                <a:latin typeface="微軟正黑體" panose="020B0604030504040204" pitchFamily="34" charset="-120"/>
                <a:ea typeface="微軟正黑體" panose="020B0604030504040204" pitchFamily="34" charset="-120"/>
              </a:rPr>
              <a:t>第</a:t>
            </a:r>
            <a:r>
              <a:rPr lang="en-US" altLang="zh-TW" sz="1600" b="1" spc="300" dirty="0">
                <a:solidFill>
                  <a:srgbClr val="FFDFA4"/>
                </a:solidFill>
                <a:latin typeface="微軟正黑體" panose="020B0604030504040204" pitchFamily="34" charset="-120"/>
                <a:ea typeface="微軟正黑體" panose="020B0604030504040204" pitchFamily="34" charset="-120"/>
              </a:rPr>
              <a:t>4</a:t>
            </a:r>
            <a:r>
              <a:rPr lang="zh-TW" altLang="zh-TW" sz="1600" b="1" spc="300" dirty="0">
                <a:solidFill>
                  <a:srgbClr val="FFDFA4"/>
                </a:solidFill>
                <a:latin typeface="微軟正黑體" panose="020B0604030504040204" pitchFamily="34" charset="-120"/>
                <a:ea typeface="微軟正黑體" panose="020B0604030504040204" pitchFamily="34" charset="-120"/>
              </a:rPr>
              <a:t>次會議</a:t>
            </a:r>
            <a:r>
              <a:rPr lang="en-US" altLang="zh-TW" sz="1600" b="1" spc="300" dirty="0">
                <a:solidFill>
                  <a:srgbClr val="FFDFA4"/>
                </a:solidFill>
                <a:latin typeface="微軟正黑體" panose="020B0604030504040204" pitchFamily="34" charset="-120"/>
                <a:ea typeface="微軟正黑體" panose="020B0604030504040204" pitchFamily="34" charset="-120"/>
              </a:rPr>
              <a:t> </a:t>
            </a:r>
            <a:r>
              <a:rPr lang="zh-TW" altLang="en-US" sz="1600" b="1" spc="300" dirty="0">
                <a:solidFill>
                  <a:srgbClr val="FFDFA4"/>
                </a:solidFill>
                <a:latin typeface="微軟正黑體" panose="020B0604030504040204" pitchFamily="34" charset="-120"/>
                <a:ea typeface="微軟正黑體" panose="020B0604030504040204" pitchFamily="34" charset="-120"/>
              </a:rPr>
              <a:t>報告案</a:t>
            </a:r>
            <a:r>
              <a:rPr lang="en-US" altLang="zh-TW" sz="1600" b="1" spc="300" dirty="0">
                <a:solidFill>
                  <a:srgbClr val="FFDFA4"/>
                </a:solidFill>
                <a:latin typeface="微軟正黑體" panose="020B0604030504040204" pitchFamily="34" charset="-120"/>
                <a:ea typeface="微軟正黑體" panose="020B0604030504040204" pitchFamily="34" charset="-120"/>
              </a:rPr>
              <a:t>1</a:t>
            </a:r>
            <a:endParaRPr lang="zh-TW" altLang="en-US" sz="1600" spc="300" dirty="0">
              <a:solidFill>
                <a:srgbClr val="FFDFA4"/>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72520438"/>
      </p:ext>
    </p:extLst>
  </p:cSld>
  <p:clrMapOvr>
    <a:masterClrMapping/>
  </p:clrMapOvr>
  <p:transition spd="slow">
    <p:strips dir="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2">
            <a:extLst>
              <a:ext uri="{FF2B5EF4-FFF2-40B4-BE49-F238E27FC236}">
                <a16:creationId xmlns:a16="http://schemas.microsoft.com/office/drawing/2014/main" xmlns="" id="{5B277F19-A512-EA46-B028-9FB10712B891}"/>
              </a:ext>
            </a:extLst>
          </p:cNvPr>
          <p:cNvSpPr/>
          <p:nvPr/>
        </p:nvSpPr>
        <p:spPr>
          <a:xfrm>
            <a:off x="251460" y="1028417"/>
            <a:ext cx="8654890" cy="5552583"/>
          </a:xfrm>
          <a:prstGeom prst="roundRect">
            <a:avLst>
              <a:gd name="adj" fmla="val 3399"/>
            </a:avLst>
          </a:prstGeom>
          <a:solidFill>
            <a:schemeClr val="bg1">
              <a:alpha val="50000"/>
            </a:schemeClr>
          </a:solid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75000"/>
                  <a:lumOff val="25000"/>
                </a:schemeClr>
              </a:solidFill>
            </a:endParaRPr>
          </a:p>
        </p:txBody>
      </p:sp>
      <p:sp>
        <p:nvSpPr>
          <p:cNvPr id="7" name="Rounded Rectangle 4">
            <a:extLst>
              <a:ext uri="{FF2B5EF4-FFF2-40B4-BE49-F238E27FC236}">
                <a16:creationId xmlns:a16="http://schemas.microsoft.com/office/drawing/2014/main" xmlns="" id="{1324DFA8-C88D-A549-8D52-1C5062483D75}"/>
              </a:ext>
            </a:extLst>
          </p:cNvPr>
          <p:cNvSpPr/>
          <p:nvPr/>
        </p:nvSpPr>
        <p:spPr>
          <a:xfrm>
            <a:off x="675392" y="940003"/>
            <a:ext cx="5058515" cy="37258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1" name="TextBox 23">
            <a:extLst>
              <a:ext uri="{FF2B5EF4-FFF2-40B4-BE49-F238E27FC236}">
                <a16:creationId xmlns:a16="http://schemas.microsoft.com/office/drawing/2014/main" xmlns="" id="{ECF401B2-F404-614B-93B5-AD0B3B8136EE}"/>
              </a:ext>
            </a:extLst>
          </p:cNvPr>
          <p:cNvSpPr txBox="1"/>
          <p:nvPr/>
        </p:nvSpPr>
        <p:spPr>
          <a:xfrm>
            <a:off x="754602" y="950243"/>
            <a:ext cx="4931177" cy="369332"/>
          </a:xfrm>
          <a:prstGeom prst="rect">
            <a:avLst/>
          </a:prstGeom>
          <a:noFill/>
        </p:spPr>
        <p:txBody>
          <a:bodyPr wrap="square" rtlCol="0">
            <a:spAutoFit/>
          </a:bodyPr>
          <a:lstStyle/>
          <a:p>
            <a:r>
              <a:rPr lang="zh-TW" altLang="en-US" b="1" dirty="0">
                <a:solidFill>
                  <a:schemeClr val="bg1"/>
                </a:solidFill>
                <a:latin typeface="Microsoft JhengHei" panose="020B0604030504040204" pitchFamily="34" charset="-120"/>
                <a:ea typeface="Microsoft JhengHei" panose="020B0604030504040204" pitchFamily="34" charset="-120"/>
                <a:cs typeface="Arial" pitchFamily="34" charset="0"/>
              </a:rPr>
              <a:t>台灣成為</a:t>
            </a:r>
            <a:r>
              <a:rPr lang="en-US" altLang="zh-TW" b="1" dirty="0">
                <a:solidFill>
                  <a:schemeClr val="bg1"/>
                </a:solidFill>
                <a:latin typeface="Microsoft JhengHei" panose="020B0604030504040204" pitchFamily="34" charset="-120"/>
                <a:ea typeface="Microsoft JhengHei" panose="020B0604030504040204" pitchFamily="34" charset="-120"/>
                <a:cs typeface="Arial" pitchFamily="34" charset="0"/>
              </a:rPr>
              <a:t>Google</a:t>
            </a:r>
            <a:r>
              <a:rPr lang="zh-TW" altLang="en-US" b="1" dirty="0">
                <a:solidFill>
                  <a:schemeClr val="bg1"/>
                </a:solidFill>
                <a:latin typeface="Microsoft JhengHei" panose="020B0604030504040204" pitchFamily="34" charset="-120"/>
                <a:ea typeface="Microsoft JhengHei" panose="020B0604030504040204" pitchFamily="34" charset="-120"/>
                <a:cs typeface="Arial" pitchFamily="34" charset="0"/>
              </a:rPr>
              <a:t>亞太最大資料中心與研發中心</a:t>
            </a:r>
          </a:p>
        </p:txBody>
      </p:sp>
      <p:sp>
        <p:nvSpPr>
          <p:cNvPr id="30" name="矩形 6">
            <a:extLst>
              <a:ext uri="{FF2B5EF4-FFF2-40B4-BE49-F238E27FC236}">
                <a16:creationId xmlns:a16="http://schemas.microsoft.com/office/drawing/2014/main" xmlns="" id="{97A6663E-D43A-FC42-B3B9-18294558B3E9}"/>
              </a:ext>
            </a:extLst>
          </p:cNvPr>
          <p:cNvSpPr>
            <a:spLocks noChangeArrowheads="1"/>
          </p:cNvSpPr>
          <p:nvPr/>
        </p:nvSpPr>
        <p:spPr bwMode="auto">
          <a:xfrm>
            <a:off x="5045490" y="1913682"/>
            <a:ext cx="3934696" cy="1293971"/>
          </a:xfrm>
          <a:prstGeom prst="round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82550" indent="-82550" algn="just">
              <a:buFont typeface="Arial" pitchFamily="34" charset="0"/>
              <a:buChar char="•"/>
              <a:tabLst>
                <a:tab pos="628650" algn="l"/>
              </a:tabLst>
            </a:pPr>
            <a:r>
              <a:rPr lang="zh-TW" altLang="en-US" sz="1400" b="1" dirty="0">
                <a:latin typeface="微軟正黑體" panose="020B0604030504040204" pitchFamily="34" charset="-120"/>
                <a:ea typeface="微軟正黑體" panose="020B0604030504040204" pitchFamily="34" charset="-120"/>
                <a:cs typeface="Times New Roman" pitchFamily="18" charset="0"/>
              </a:rPr>
              <a:t>人才：</a:t>
            </a:r>
            <a:r>
              <a:rPr lang="zh-TW" altLang="en-US" sz="1400" dirty="0">
                <a:latin typeface="微軟正黑體" panose="020B0604030504040204" pitchFamily="34" charset="-120"/>
                <a:ea typeface="微軟正黑體" panose="020B0604030504040204" pitchFamily="34" charset="-120"/>
                <a:cs typeface="Times New Roman" pitchFamily="18" charset="0"/>
              </a:rPr>
              <a:t>已開出逾</a:t>
            </a:r>
            <a:r>
              <a:rPr lang="en-US" altLang="zh-TW" sz="1400" dirty="0">
                <a:latin typeface="微軟正黑體" panose="020B0604030504040204" pitchFamily="34" charset="-120"/>
                <a:ea typeface="微軟正黑體" panose="020B0604030504040204" pitchFamily="34" charset="-120"/>
                <a:cs typeface="Times New Roman" pitchFamily="18" charset="0"/>
              </a:rPr>
              <a:t>100 </a:t>
            </a:r>
            <a:r>
              <a:rPr lang="zh-TW" altLang="en-US" sz="1400" dirty="0">
                <a:latin typeface="微軟正黑體" panose="020B0604030504040204" pitchFamily="34" charset="-120"/>
                <a:ea typeface="微軟正黑體" panose="020B0604030504040204" pitchFamily="34" charset="-120"/>
                <a:cs typeface="Times New Roman" pitchFamily="18" charset="0"/>
              </a:rPr>
              <a:t>種研發</a:t>
            </a:r>
            <a:r>
              <a:rPr lang="en-US" altLang="zh-TW" sz="1400" dirty="0">
                <a:latin typeface="微軟正黑體" panose="020B0604030504040204" pitchFamily="34" charset="-120"/>
                <a:ea typeface="微軟正黑體" panose="020B0604030504040204" pitchFamily="34" charset="-120"/>
                <a:cs typeface="Times New Roman" pitchFamily="18" charset="0"/>
              </a:rPr>
              <a:t>(</a:t>
            </a:r>
            <a:r>
              <a:rPr lang="zh-TW" altLang="en-US" sz="1400" dirty="0">
                <a:latin typeface="微軟正黑體" panose="020B0604030504040204" pitchFamily="34" charset="-120"/>
                <a:ea typeface="微軟正黑體" panose="020B0604030504040204" pitchFamily="34" charset="-120"/>
                <a:cs typeface="Times New Roman" pitchFamily="18" charset="0"/>
              </a:rPr>
              <a:t>含</a:t>
            </a:r>
            <a:r>
              <a:rPr lang="en-US" altLang="zh-TW" sz="1400" dirty="0">
                <a:latin typeface="微軟正黑體" panose="020B0604030504040204" pitchFamily="34" charset="-120"/>
                <a:ea typeface="微軟正黑體" panose="020B0604030504040204" pitchFamily="34" charset="-120"/>
                <a:cs typeface="Times New Roman" pitchFamily="18" charset="0"/>
              </a:rPr>
              <a:t>AI</a:t>
            </a:r>
            <a:r>
              <a:rPr lang="zh-TW" altLang="en-US" sz="1400" dirty="0">
                <a:latin typeface="微軟正黑體" panose="020B0604030504040204" pitchFamily="34" charset="-120"/>
                <a:ea typeface="微軟正黑體" panose="020B0604030504040204" pitchFamily="34" charset="-120"/>
                <a:cs typeface="Times New Roman" pitchFamily="18" charset="0"/>
              </a:rPr>
              <a:t>、智慧家庭 </a:t>
            </a:r>
            <a:r>
              <a:rPr lang="en-US" altLang="zh-TW" sz="1400" dirty="0">
                <a:latin typeface="微軟正黑體" panose="020B0604030504040204" pitchFamily="34" charset="-120"/>
                <a:ea typeface="微軟正黑體" panose="020B0604030504040204" pitchFamily="34" charset="-120"/>
                <a:cs typeface="Times New Roman" pitchFamily="18" charset="0"/>
              </a:rPr>
              <a:t>)</a:t>
            </a:r>
            <a:r>
              <a:rPr lang="zh-TW" altLang="en-US" sz="1400" dirty="0">
                <a:latin typeface="微軟正黑體" panose="020B0604030504040204" pitchFamily="34" charset="-120"/>
                <a:ea typeface="微軟正黑體" panose="020B0604030504040204" pitchFamily="34" charset="-120"/>
                <a:cs typeface="Times New Roman" pitchFamily="18" charset="0"/>
              </a:rPr>
              <a:t>職缺</a:t>
            </a:r>
            <a:endParaRPr lang="en-US" altLang="zh-TW" sz="1400" dirty="0">
              <a:latin typeface="微軟正黑體" panose="020B0604030504040204" pitchFamily="34" charset="-120"/>
              <a:ea typeface="微軟正黑體" panose="020B0604030504040204" pitchFamily="34" charset="-120"/>
              <a:cs typeface="Times New Roman" pitchFamily="18" charset="0"/>
            </a:endParaRPr>
          </a:p>
          <a:p>
            <a:pPr algn="just">
              <a:tabLst>
                <a:tab pos="628650" algn="l"/>
              </a:tabLst>
            </a:pPr>
            <a:endParaRPr lang="zh-TW" altLang="en-US" sz="1400" dirty="0">
              <a:latin typeface="微軟正黑體" panose="020B0604030504040204" pitchFamily="34" charset="-120"/>
              <a:ea typeface="微軟正黑體" panose="020B0604030504040204" pitchFamily="34" charset="-120"/>
              <a:cs typeface="Times New Roman" pitchFamily="18" charset="0"/>
            </a:endParaRPr>
          </a:p>
          <a:p>
            <a:pPr marL="82550" indent="-82550" algn="just">
              <a:buFont typeface="Arial" pitchFamily="34" charset="0"/>
              <a:buChar char="•"/>
            </a:pPr>
            <a:r>
              <a:rPr lang="zh-TW" altLang="en-US" sz="1400" b="1" dirty="0">
                <a:latin typeface="微軟正黑體" panose="020B0604030504040204" pitchFamily="34" charset="-120"/>
                <a:ea typeface="微軟正黑體" panose="020B0604030504040204" pitchFamily="34" charset="-120"/>
                <a:cs typeface="Times New Roman" pitchFamily="18" charset="0"/>
              </a:rPr>
              <a:t>產業：</a:t>
            </a:r>
            <a:r>
              <a:rPr lang="zh-TW" altLang="zh-TW" sz="1400" dirty="0">
                <a:latin typeface="微軟正黑體" panose="020B0604030504040204" pitchFamily="34" charset="-120"/>
                <a:ea typeface="微軟正黑體" panose="020B0604030504040204" pitchFamily="34" charset="-120"/>
                <a:cs typeface="Times New Roman" pitchFamily="18" charset="0"/>
              </a:rPr>
              <a:t>深化</a:t>
            </a:r>
            <a:r>
              <a:rPr lang="zh-TW" altLang="en-US" sz="1400" dirty="0">
                <a:latin typeface="微軟正黑體" panose="020B0604030504040204" pitchFamily="34" charset="-120"/>
                <a:ea typeface="微軟正黑體" panose="020B0604030504040204" pitchFamily="34" charset="-120"/>
                <a:cs typeface="Times New Roman" pitchFamily="18" charset="0"/>
              </a:rPr>
              <a:t>台</a:t>
            </a:r>
            <a:r>
              <a:rPr lang="en-US" altLang="zh-TW" sz="1400" dirty="0">
                <a:latin typeface="微軟正黑體" panose="020B0604030504040204" pitchFamily="34" charset="-120"/>
                <a:ea typeface="微軟正黑體" panose="020B0604030504040204" pitchFamily="34" charset="-120"/>
                <a:cs typeface="Times New Roman" pitchFamily="18" charset="0"/>
              </a:rPr>
              <a:t>ODM/OEM/</a:t>
            </a:r>
            <a:r>
              <a:rPr lang="zh-TW" altLang="en-US" sz="1400" dirty="0">
                <a:latin typeface="微軟正黑體" panose="020B0604030504040204" pitchFamily="34" charset="-120"/>
                <a:ea typeface="微軟正黑體" panose="020B0604030504040204" pitchFamily="34" charset="-120"/>
                <a:cs typeface="Times New Roman" pitchFamily="18" charset="0"/>
              </a:rPr>
              <a:t>半導體</a:t>
            </a:r>
            <a:r>
              <a:rPr lang="zh-TW" altLang="zh-TW" sz="1400" dirty="0">
                <a:latin typeface="微軟正黑體" panose="020B0604030504040204" pitchFamily="34" charset="-120"/>
                <a:ea typeface="微軟正黑體" panose="020B0604030504040204" pitchFamily="34" charset="-120"/>
                <a:cs typeface="Times New Roman" pitchFamily="18" charset="0"/>
              </a:rPr>
              <a:t>合作關係，擴展到汽車、穿戴、電視、居家</a:t>
            </a:r>
            <a:r>
              <a:rPr lang="zh-TW" altLang="en-US" sz="1400" dirty="0">
                <a:latin typeface="微軟正黑體" panose="020B0604030504040204" pitchFamily="34" charset="-120"/>
                <a:ea typeface="微軟正黑體" panose="020B0604030504040204" pitchFamily="34" charset="-120"/>
                <a:cs typeface="Times New Roman" pitchFamily="18" charset="0"/>
              </a:rPr>
              <a:t>等</a:t>
            </a:r>
            <a:r>
              <a:rPr lang="zh-TW" altLang="zh-TW" sz="1400" dirty="0">
                <a:latin typeface="微軟正黑體" panose="020B0604030504040204" pitchFamily="34" charset="-120"/>
                <a:ea typeface="微軟正黑體" panose="020B0604030504040204" pitchFamily="34" charset="-120"/>
                <a:cs typeface="Times New Roman" pitchFamily="18" charset="0"/>
              </a:rPr>
              <a:t>領域</a:t>
            </a:r>
            <a:endParaRPr lang="zh-TW" altLang="en-US" sz="1400" dirty="0">
              <a:latin typeface="微軟正黑體" panose="020B0604030504040204" pitchFamily="34" charset="-120"/>
              <a:ea typeface="微軟正黑體" panose="020B0604030504040204" pitchFamily="34" charset="-120"/>
              <a:cs typeface="Times New Roman" pitchFamily="18" charset="0"/>
            </a:endParaRPr>
          </a:p>
        </p:txBody>
      </p:sp>
      <p:sp>
        <p:nvSpPr>
          <p:cNvPr id="31" name="五邊形 30">
            <a:extLst>
              <a:ext uri="{FF2B5EF4-FFF2-40B4-BE49-F238E27FC236}">
                <a16:creationId xmlns:a16="http://schemas.microsoft.com/office/drawing/2014/main" xmlns="" id="{6948E602-88C6-2549-AB05-9510FD570348}"/>
              </a:ext>
            </a:extLst>
          </p:cNvPr>
          <p:cNvSpPr/>
          <p:nvPr/>
        </p:nvSpPr>
        <p:spPr>
          <a:xfrm>
            <a:off x="4644308" y="1612581"/>
            <a:ext cx="485839" cy="1727126"/>
          </a:xfrm>
          <a:prstGeom prst="homePlate">
            <a:avLst>
              <a:gd name="adj" fmla="val 45407"/>
            </a:avLst>
          </a:prstGeom>
          <a:solidFill>
            <a:schemeClr val="accent6"/>
          </a:solidFill>
          <a:ln>
            <a:no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eaVert" anchor="ctr"/>
          <a:lstStyle/>
          <a:p>
            <a:pPr algn="ctr">
              <a:defRPr/>
            </a:pPr>
            <a:r>
              <a:rPr lang="zh-TW" altLang="en-US" b="1" dirty="0">
                <a:solidFill>
                  <a:schemeClr val="bg1"/>
                </a:solidFill>
                <a:latin typeface="微軟正黑體" panose="020B0604030504040204" pitchFamily="34" charset="-120"/>
                <a:ea typeface="微軟正黑體" panose="020B0604030504040204" pitchFamily="34" charset="-120"/>
                <a:cs typeface="Times New Roman" pitchFamily="18" charset="0"/>
              </a:rPr>
              <a:t>投資擴大</a:t>
            </a:r>
          </a:p>
        </p:txBody>
      </p:sp>
      <p:sp>
        <p:nvSpPr>
          <p:cNvPr id="38" name="Rectangle 2">
            <a:extLst>
              <a:ext uri="{FF2B5EF4-FFF2-40B4-BE49-F238E27FC236}">
                <a16:creationId xmlns:a16="http://schemas.microsoft.com/office/drawing/2014/main" xmlns="" id="{EA4725D9-E959-0542-B13F-E32D1873C350}"/>
              </a:ext>
            </a:extLst>
          </p:cNvPr>
          <p:cNvSpPr txBox="1">
            <a:spLocks noChangeArrowheads="1"/>
          </p:cNvSpPr>
          <p:nvPr/>
        </p:nvSpPr>
        <p:spPr>
          <a:xfrm>
            <a:off x="-43882" y="-11435"/>
            <a:ext cx="9236918" cy="1048871"/>
          </a:xfrm>
          <a:prstGeom prst="rect">
            <a:avLst/>
          </a:prstGeom>
          <a:ln>
            <a:miter lim="800000"/>
            <a:headEnd/>
            <a:tailEnd/>
          </a:ln>
          <a:extLst>
            <a:ext uri="{91240B29-F687-4F45-9708-019B960494DF}">
              <a14:hiddenLine xmlns:a14="http://schemas.microsoft.com/office/drawing/2010/main" w="9525">
                <a:solidFill>
                  <a:srgbClr val="3465A4"/>
                </a:solidFill>
                <a:round/>
                <a:headEnd/>
                <a:tailEnd/>
              </a14:hiddenLine>
            </a:ext>
          </a:extLst>
        </p:spPr>
        <p:txBody>
          <a:bodyPr vert="horz" lIns="0" tIns="46038" rIns="0" bIns="108000" rtlCol="0" anchor="ctr">
            <a:noAutofit/>
          </a:bodyPr>
          <a:lstStyle>
            <a:lvl1pPr algn="l" defTabSz="914400" rtl="0" eaLnBrk="1" latinLnBrk="0" hangingPunct="1">
              <a:lnSpc>
                <a:spcPct val="90000"/>
              </a:lnSpc>
              <a:spcBef>
                <a:spcPct val="0"/>
              </a:spcBef>
              <a:buNone/>
              <a:defRPr sz="4400" kern="1200">
                <a:solidFill>
                  <a:schemeClr val="tx1"/>
                </a:solidFill>
                <a:latin typeface="Times New Roman" pitchFamily="18" charset="0"/>
                <a:ea typeface="+mj-ea"/>
                <a:cs typeface="+mj-cs"/>
              </a:defRPr>
            </a:lvl1pPr>
          </a:lstStyle>
          <a:p>
            <a:pPr algn="ctr">
              <a:defRPr/>
            </a:pPr>
            <a:r>
              <a:rPr lang="zh-TW" altLang="en-US" sz="36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促成國際級廠商在台灣投資</a:t>
            </a:r>
            <a:r>
              <a:rPr lang="en-US" altLang="zh-TW" sz="36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-2</a:t>
            </a:r>
          </a:p>
        </p:txBody>
      </p:sp>
      <p:sp>
        <p:nvSpPr>
          <p:cNvPr id="48" name="投影片編號版面配置區 2">
            <a:extLst>
              <a:ext uri="{FF2B5EF4-FFF2-40B4-BE49-F238E27FC236}">
                <a16:creationId xmlns:a16="http://schemas.microsoft.com/office/drawing/2014/main" xmlns="" id="{B9640BCE-FE02-5847-ACCD-C7C51519E208}"/>
              </a:ext>
            </a:extLst>
          </p:cNvPr>
          <p:cNvSpPr>
            <a:spLocks noGrp="1"/>
          </p:cNvSpPr>
          <p:nvPr>
            <p:ph type="sldNum" sz="quarter" idx="12"/>
          </p:nvPr>
        </p:nvSpPr>
        <p:spPr>
          <a:xfrm>
            <a:off x="8771783" y="6581001"/>
            <a:ext cx="372217" cy="276999"/>
          </a:xfrm>
        </p:spPr>
        <p:txBody>
          <a:bodyPr/>
          <a:lstStyle/>
          <a:p>
            <a:fld id="{4BD6A9F6-047A-440A-87C0-AFD3AB3D6E6D}" type="slidenum">
              <a:rPr lang="zh-TW" altLang="en-US" smtClean="0">
                <a:solidFill>
                  <a:prstClr val="black">
                    <a:tint val="75000"/>
                  </a:prstClr>
                </a:solidFill>
              </a:rPr>
              <a:pPr/>
              <a:t>10</a:t>
            </a:fld>
            <a:endParaRPr lang="zh-TW" altLang="en-US" dirty="0">
              <a:solidFill>
                <a:prstClr val="black">
                  <a:tint val="75000"/>
                </a:prstClr>
              </a:solidFill>
            </a:endParaRPr>
          </a:p>
        </p:txBody>
      </p:sp>
      <p:pic>
        <p:nvPicPr>
          <p:cNvPr id="29" name="Picture 7">
            <a:extLst>
              <a:ext uri="{FF2B5EF4-FFF2-40B4-BE49-F238E27FC236}">
                <a16:creationId xmlns:a16="http://schemas.microsoft.com/office/drawing/2014/main" xmlns="" id="{E098C01F-9C88-304B-9449-C6D1770D691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1861" y="1723928"/>
            <a:ext cx="2364775" cy="1504431"/>
          </a:xfrm>
          <a:prstGeom prst="roundRect">
            <a:avLst>
              <a:gd name="adj" fmla="val 9069"/>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矩形 39">
            <a:extLst>
              <a:ext uri="{FF2B5EF4-FFF2-40B4-BE49-F238E27FC236}">
                <a16:creationId xmlns:a16="http://schemas.microsoft.com/office/drawing/2014/main" xmlns="" id="{BE33B895-08F4-644E-BF01-4811A99AA2A8}"/>
              </a:ext>
            </a:extLst>
          </p:cNvPr>
          <p:cNvSpPr/>
          <p:nvPr/>
        </p:nvSpPr>
        <p:spPr>
          <a:xfrm>
            <a:off x="456694" y="3629288"/>
            <a:ext cx="7013938" cy="2751522"/>
          </a:xfrm>
          <a:prstGeom prst="rect">
            <a:avLst/>
          </a:prstGeom>
        </p:spPr>
        <p:txBody>
          <a:bodyPr wrap="square">
            <a:spAutoFit/>
          </a:bodyPr>
          <a:lstStyle/>
          <a:p>
            <a:pPr marL="285750" indent="-285750">
              <a:lnSpc>
                <a:spcPct val="120000"/>
              </a:lnSpc>
              <a:spcBef>
                <a:spcPts val="0"/>
              </a:spcBef>
              <a:buFont typeface="Arial" panose="020B0604020202020204" pitchFamily="34" charset="0"/>
              <a:buChar char="•"/>
            </a:pPr>
            <a:r>
              <a:rPr lang="en-US" altLang="zh-TW" sz="1600" dirty="0">
                <a:ea typeface="微軟正黑體" panose="020B0604030504040204" pitchFamily="34" charset="-120"/>
                <a:cs typeface="Times New Roman" panose="02020603050405020304" pitchFamily="18" charset="0"/>
              </a:rPr>
              <a:t>107</a:t>
            </a:r>
            <a:r>
              <a:rPr lang="zh-TW" altLang="en-US" sz="1600" dirty="0">
                <a:ea typeface="微軟正黑體" panose="020B0604030504040204" pitchFamily="34" charset="-120"/>
                <a:cs typeface="Times New Roman" panose="02020603050405020304" pitchFamily="18" charset="0"/>
              </a:rPr>
              <a:t>年</a:t>
            </a:r>
            <a:r>
              <a:rPr lang="en-US" altLang="zh-TW" sz="1600" dirty="0">
                <a:ea typeface="微軟正黑體" panose="020B0604030504040204" pitchFamily="34" charset="-120"/>
                <a:cs typeface="Times New Roman" panose="02020603050405020304" pitchFamily="18" charset="0"/>
              </a:rPr>
              <a:t>3</a:t>
            </a:r>
            <a:r>
              <a:rPr lang="zh-TW" altLang="en-US" sz="1600" dirty="0">
                <a:ea typeface="微軟正黑體" panose="020B0604030504040204" pitchFamily="34" charset="-120"/>
                <a:cs typeface="Times New Roman" panose="02020603050405020304" pitchFamily="18" charset="0"/>
              </a:rPr>
              <a:t>月</a:t>
            </a:r>
            <a:r>
              <a:rPr lang="en-US" altLang="zh-TW" sz="1600" dirty="0">
                <a:ea typeface="微軟正黑體" panose="020B0604030504040204" pitchFamily="34" charset="-120"/>
                <a:cs typeface="Times New Roman" panose="02020603050405020304" pitchFamily="18" charset="0"/>
              </a:rPr>
              <a:t>21</a:t>
            </a:r>
            <a:r>
              <a:rPr lang="zh-TW" altLang="en-US" sz="1600" dirty="0">
                <a:ea typeface="微軟正黑體" panose="020B0604030504040204" pitchFamily="34" charset="-120"/>
                <a:cs typeface="Times New Roman" panose="02020603050405020304" pitchFamily="18" charset="0"/>
              </a:rPr>
              <a:t>日啟動「</a:t>
            </a:r>
            <a:r>
              <a:rPr lang="en-US" altLang="zh-TW" sz="1600" dirty="0">
                <a:ea typeface="微軟正黑體" panose="020B0604030504040204" pitchFamily="34" charset="-120"/>
                <a:cs typeface="Times New Roman" panose="02020603050405020304" pitchFamily="18" charset="0"/>
              </a:rPr>
              <a:t>Google</a:t>
            </a:r>
            <a:r>
              <a:rPr lang="zh-TW" altLang="en-US" sz="1600" dirty="0">
                <a:ea typeface="微軟正黑體" panose="020B0604030504040204" pitchFamily="34" charset="-120"/>
                <a:cs typeface="Times New Roman" panose="02020603050405020304" pitchFamily="18" charset="0"/>
              </a:rPr>
              <a:t>智慧台灣計畫」</a:t>
            </a:r>
          </a:p>
          <a:p>
            <a:pPr marL="742950" lvl="1" indent="-285750">
              <a:lnSpc>
                <a:spcPct val="120000"/>
              </a:lnSpc>
              <a:spcBef>
                <a:spcPts val="0"/>
              </a:spcBef>
              <a:buFont typeface="Wingdings" panose="05000000000000000000" pitchFamily="2" charset="2"/>
              <a:buChar char="ü"/>
            </a:pPr>
            <a:r>
              <a:rPr lang="zh-TW" altLang="en-US" sz="1600" dirty="0">
                <a:ea typeface="微軟正黑體" panose="020B0604030504040204" pitchFamily="34" charset="-120"/>
                <a:cs typeface="Times New Roman" panose="02020603050405020304" pitchFamily="18" charset="0"/>
              </a:rPr>
              <a:t>促成</a:t>
            </a:r>
            <a:r>
              <a:rPr lang="en-US" altLang="zh-TW" sz="1600" dirty="0">
                <a:ea typeface="微軟正黑體" panose="020B0604030504040204" pitchFamily="34" charset="-120"/>
                <a:cs typeface="Times New Roman" panose="02020603050405020304" pitchFamily="18" charset="0"/>
              </a:rPr>
              <a:t>Google</a:t>
            </a:r>
            <a:r>
              <a:rPr lang="zh-TW" altLang="en-US" sz="1600" dirty="0">
                <a:ea typeface="微軟正黑體" panose="020B0604030504040204" pitchFamily="34" charset="-120"/>
                <a:cs typeface="Times New Roman" panose="02020603050405020304" pitchFamily="18" charset="0"/>
              </a:rPr>
              <a:t>啟動三年在台人才、經濟、生態系等多面向投資與合作，攜手經濟部啟動在台之智慧化人才培育計畫。預計一年內訓練超過</a:t>
            </a:r>
            <a:r>
              <a:rPr lang="en-US" altLang="zh-TW" sz="1600" dirty="0">
                <a:ea typeface="微軟正黑體" panose="020B0604030504040204" pitchFamily="34" charset="-120"/>
                <a:cs typeface="Times New Roman" panose="02020603050405020304" pitchFamily="18" charset="0"/>
              </a:rPr>
              <a:t>5,000</a:t>
            </a:r>
            <a:r>
              <a:rPr lang="zh-TW" altLang="en-US" sz="1600" dirty="0">
                <a:ea typeface="微軟正黑體" panose="020B0604030504040204" pitchFamily="34" charset="-120"/>
                <a:cs typeface="Times New Roman" panose="02020603050405020304" pitchFamily="18" charset="0"/>
              </a:rPr>
              <a:t>名的</a:t>
            </a:r>
            <a:r>
              <a:rPr lang="en-US" altLang="zh-TW" sz="1600" dirty="0">
                <a:ea typeface="微軟正黑體" panose="020B0604030504040204" pitchFamily="34" charset="-120"/>
                <a:cs typeface="Times New Roman" panose="02020603050405020304" pitchFamily="18" charset="0"/>
              </a:rPr>
              <a:t>AI</a:t>
            </a:r>
            <a:r>
              <a:rPr lang="zh-TW" altLang="en-US" sz="1600" dirty="0">
                <a:ea typeface="微軟正黑體" panose="020B0604030504040204" pitchFamily="34" charset="-120"/>
                <a:cs typeface="Times New Roman" panose="02020603050405020304" pitchFamily="18" charset="0"/>
              </a:rPr>
              <a:t>人才、以及逾</a:t>
            </a:r>
            <a:r>
              <a:rPr lang="en-US" altLang="zh-TW" sz="1600" dirty="0">
                <a:ea typeface="微軟正黑體" panose="020B0604030504040204" pitchFamily="34" charset="-120"/>
                <a:cs typeface="Times New Roman" panose="02020603050405020304" pitchFamily="18" charset="0"/>
              </a:rPr>
              <a:t>50,000</a:t>
            </a:r>
            <a:r>
              <a:rPr lang="zh-TW" altLang="en-US" sz="1600" dirty="0">
                <a:ea typeface="微軟正黑體" panose="020B0604030504040204" pitchFamily="34" charset="-120"/>
                <a:cs typeface="Times New Roman" panose="02020603050405020304" pitchFamily="18" charset="0"/>
              </a:rPr>
              <a:t>名的數位行銷人才。</a:t>
            </a:r>
          </a:p>
          <a:p>
            <a:pPr marL="742950" lvl="1" indent="-285750">
              <a:lnSpc>
                <a:spcPct val="120000"/>
              </a:lnSpc>
              <a:buFont typeface="Wingdings" panose="05000000000000000000" pitchFamily="2" charset="2"/>
              <a:buChar char="ü"/>
            </a:pPr>
            <a:r>
              <a:rPr lang="zh-TW" altLang="en-US" sz="1600" dirty="0">
                <a:ea typeface="微軟正黑體" panose="020B0604030504040204" pitchFamily="34" charset="-120"/>
                <a:cs typeface="Times New Roman" panose="02020603050405020304" pitchFamily="18" charset="0"/>
              </a:rPr>
              <a:t>跨單位協商促成</a:t>
            </a:r>
            <a:r>
              <a:rPr lang="en-US" altLang="zh-TW" sz="1600" dirty="0">
                <a:ea typeface="微軟正黑體" panose="020B0604030504040204" pitchFamily="34" charset="-120"/>
                <a:cs typeface="Times New Roman" panose="02020603050405020304" pitchFamily="18" charset="0"/>
              </a:rPr>
              <a:t>Google</a:t>
            </a:r>
            <a:r>
              <a:rPr lang="zh-TW" altLang="en-US" sz="1600" dirty="0">
                <a:ea typeface="微軟正黑體" panose="020B0604030504040204" pitchFamily="34" charset="-120"/>
                <a:cs typeface="Times New Roman" panose="02020603050405020304" pitchFamily="18" charset="0"/>
              </a:rPr>
              <a:t>在台資料中心及研發中心投資案，帶動對台採購、在台研發以及與我國軟硬體產業生態系合作。</a:t>
            </a:r>
            <a:endParaRPr lang="en-US" altLang="zh-TW" sz="1600" dirty="0">
              <a:ea typeface="微軟正黑體" panose="020B0604030504040204" pitchFamily="34" charset="-120"/>
              <a:cs typeface="Times New Roman" panose="02020603050405020304" pitchFamily="18" charset="0"/>
            </a:endParaRPr>
          </a:p>
          <a:p>
            <a:pPr marL="742950" lvl="1" indent="-285750">
              <a:lnSpc>
                <a:spcPct val="120000"/>
              </a:lnSpc>
              <a:buFont typeface="Wingdings" panose="05000000000000000000" pitchFamily="2" charset="2"/>
              <a:buChar char="ü"/>
            </a:pPr>
            <a:r>
              <a:rPr lang="zh-TW" altLang="en-US" sz="1600" dirty="0">
                <a:ea typeface="微軟正黑體" panose="020B0604030504040204" pitchFamily="34" charset="-120"/>
                <a:cs typeface="Times New Roman" panose="02020603050405020304" pitchFamily="18" charset="0"/>
              </a:rPr>
              <a:t>啟動</a:t>
            </a:r>
            <a:r>
              <a:rPr lang="en-US" altLang="zh-TW" sz="1600" dirty="0">
                <a:ea typeface="微軟正黑體" panose="020B0604030504040204" pitchFamily="34" charset="-120"/>
                <a:cs typeface="Times New Roman" panose="02020603050405020304" pitchFamily="18" charset="0"/>
              </a:rPr>
              <a:t>Google </a:t>
            </a:r>
            <a:r>
              <a:rPr lang="zh-TW" altLang="en-US" sz="1600" dirty="0">
                <a:ea typeface="微軟正黑體" panose="020B0604030504040204" pitchFamily="34" charset="-120"/>
                <a:cs typeface="Times New Roman" panose="02020603050405020304" pitchFamily="18" charset="0"/>
              </a:rPr>
              <a:t>台灣彰濱資料中心第四期投資計畫。</a:t>
            </a:r>
            <a:endParaRPr lang="en-US" altLang="zh-TW" sz="1600" dirty="0">
              <a:ea typeface="微軟正黑體" panose="020B0604030504040204" pitchFamily="34" charset="-120"/>
              <a:cs typeface="Times New Roman" panose="02020603050405020304" pitchFamily="18" charset="0"/>
            </a:endParaRPr>
          </a:p>
          <a:p>
            <a:pPr marL="285750" indent="-285750">
              <a:lnSpc>
                <a:spcPct val="120000"/>
              </a:lnSpc>
              <a:buFont typeface="Arial" panose="020B0604020202020204" pitchFamily="34" charset="0"/>
              <a:buChar char="•"/>
            </a:pPr>
            <a:r>
              <a:rPr lang="en-US" altLang="zh-TW" sz="1600" dirty="0">
                <a:ea typeface="微軟正黑體" panose="020B0604030504040204" pitchFamily="34" charset="-120"/>
                <a:cs typeface="Times New Roman" panose="02020603050405020304" pitchFamily="18" charset="0"/>
              </a:rPr>
              <a:t>107</a:t>
            </a:r>
            <a:r>
              <a:rPr lang="zh-TW" altLang="en-US" sz="1600" dirty="0">
                <a:ea typeface="微軟正黑體" panose="020B0604030504040204" pitchFamily="34" charset="-120"/>
                <a:cs typeface="Times New Roman" panose="02020603050405020304" pitchFamily="18" charset="0"/>
              </a:rPr>
              <a:t>年</a:t>
            </a:r>
            <a:r>
              <a:rPr lang="en-US" altLang="zh-TW" sz="1600" dirty="0">
                <a:ea typeface="微軟正黑體" panose="020B0604030504040204" pitchFamily="34" charset="-120"/>
                <a:cs typeface="Times New Roman" panose="02020603050405020304" pitchFamily="18" charset="0"/>
              </a:rPr>
              <a:t>5</a:t>
            </a:r>
            <a:r>
              <a:rPr lang="zh-TW" altLang="en-US" sz="1600" dirty="0">
                <a:ea typeface="微軟正黑體" panose="020B0604030504040204" pitchFamily="34" charset="-120"/>
                <a:cs typeface="Times New Roman" panose="02020603050405020304" pitchFamily="18" charset="0"/>
              </a:rPr>
              <a:t>月</a:t>
            </a:r>
            <a:r>
              <a:rPr lang="en-US" altLang="zh-TW" sz="1600" dirty="0">
                <a:ea typeface="微軟正黑體" panose="020B0604030504040204" pitchFamily="34" charset="-120"/>
                <a:cs typeface="Times New Roman" panose="02020603050405020304" pitchFamily="18" charset="0"/>
              </a:rPr>
              <a:t>19</a:t>
            </a:r>
            <a:r>
              <a:rPr lang="zh-TW" altLang="en-US" sz="1600" dirty="0">
                <a:ea typeface="微軟正黑體" panose="020B0604030504040204" pitchFamily="34" charset="-120"/>
                <a:cs typeface="Times New Roman" panose="02020603050405020304" pitchFamily="18" charset="0"/>
              </a:rPr>
              <a:t>日，台南完成設立數位學程實體基地。</a:t>
            </a:r>
            <a:endParaRPr lang="en-US" altLang="zh-TW" sz="1600" dirty="0">
              <a:ea typeface="微軟正黑體" panose="020B0604030504040204" pitchFamily="34" charset="-120"/>
              <a:cs typeface="Times New Roman" panose="02020603050405020304" pitchFamily="18" charset="0"/>
            </a:endParaRPr>
          </a:p>
          <a:p>
            <a:pPr marL="285750" indent="-285750">
              <a:lnSpc>
                <a:spcPct val="120000"/>
              </a:lnSpc>
              <a:buFont typeface="Arial" panose="020B0604020202020204" pitchFamily="34" charset="0"/>
              <a:buChar char="•"/>
            </a:pPr>
            <a:r>
              <a:rPr lang="en-US" altLang="zh-TW" sz="1600" b="1" dirty="0">
                <a:solidFill>
                  <a:srgbClr val="C00000"/>
                </a:solidFill>
                <a:ea typeface="微軟正黑體" panose="020B0604030504040204" pitchFamily="34" charset="-120"/>
                <a:cs typeface="Times New Roman" panose="02020603050405020304" pitchFamily="18" charset="0"/>
              </a:rPr>
              <a:t>107</a:t>
            </a:r>
            <a:r>
              <a:rPr lang="zh-TW" altLang="en-US" sz="1600" b="1" dirty="0">
                <a:solidFill>
                  <a:srgbClr val="C00000"/>
                </a:solidFill>
                <a:ea typeface="微軟正黑體" panose="020B0604030504040204" pitchFamily="34" charset="-120"/>
                <a:cs typeface="Times New Roman" panose="02020603050405020304" pitchFamily="18" charset="0"/>
              </a:rPr>
              <a:t>年</a:t>
            </a:r>
            <a:r>
              <a:rPr lang="en-US" altLang="zh-TW" sz="1600" b="1" dirty="0">
                <a:solidFill>
                  <a:srgbClr val="C00000"/>
                </a:solidFill>
                <a:ea typeface="微軟正黑體" panose="020B0604030504040204" pitchFamily="34" charset="-120"/>
                <a:cs typeface="Times New Roman" panose="02020603050405020304" pitchFamily="18" charset="0"/>
              </a:rPr>
              <a:t>7</a:t>
            </a:r>
            <a:r>
              <a:rPr lang="zh-TW" altLang="en-US" sz="1600" b="1" dirty="0">
                <a:solidFill>
                  <a:srgbClr val="C00000"/>
                </a:solidFill>
                <a:ea typeface="微軟正黑體" panose="020B0604030504040204" pitchFamily="34" charset="-120"/>
                <a:cs typeface="Times New Roman" panose="02020603050405020304" pitchFamily="18" charset="0"/>
              </a:rPr>
              <a:t>月</a:t>
            </a:r>
            <a:r>
              <a:rPr lang="en-US" altLang="zh-TW" sz="1600" b="1" dirty="0">
                <a:solidFill>
                  <a:srgbClr val="C00000"/>
                </a:solidFill>
                <a:ea typeface="微軟正黑體" panose="020B0604030504040204" pitchFamily="34" charset="-120"/>
                <a:cs typeface="Times New Roman" panose="02020603050405020304" pitchFamily="18" charset="0"/>
              </a:rPr>
              <a:t>4</a:t>
            </a:r>
            <a:r>
              <a:rPr lang="zh-TW" altLang="en-US" sz="1600" b="1" dirty="0">
                <a:solidFill>
                  <a:srgbClr val="C00000"/>
                </a:solidFill>
                <a:ea typeface="微軟正黑體" panose="020B0604030504040204" pitchFamily="34" charset="-120"/>
                <a:cs typeface="Times New Roman" panose="02020603050405020304" pitchFamily="18" charset="0"/>
              </a:rPr>
              <a:t>日，展開</a:t>
            </a:r>
            <a:r>
              <a:rPr lang="en-US" altLang="zh-TW" sz="1600" b="1" dirty="0">
                <a:solidFill>
                  <a:srgbClr val="C00000"/>
                </a:solidFill>
                <a:ea typeface="微軟正黑體" panose="020B0604030504040204" pitchFamily="34" charset="-120"/>
                <a:cs typeface="Times New Roman" panose="02020603050405020304" pitchFamily="18" charset="0"/>
              </a:rPr>
              <a:t>Google AI</a:t>
            </a:r>
            <a:r>
              <a:rPr lang="zh-TW" altLang="en-US" sz="1600" b="1" dirty="0">
                <a:solidFill>
                  <a:srgbClr val="C00000"/>
                </a:solidFill>
                <a:ea typeface="微軟正黑體" panose="020B0604030504040204" pitchFamily="34" charset="-120"/>
                <a:cs typeface="Times New Roman" panose="02020603050405020304" pitchFamily="18" charset="0"/>
              </a:rPr>
              <a:t>創新研究營，促進台灣</a:t>
            </a:r>
            <a:r>
              <a:rPr lang="en-US" altLang="zh-TW" sz="1600" b="1" dirty="0">
                <a:solidFill>
                  <a:srgbClr val="C00000"/>
                </a:solidFill>
                <a:ea typeface="微軟正黑體" panose="020B0604030504040204" pitchFamily="34" charset="-120"/>
                <a:cs typeface="Times New Roman" panose="02020603050405020304" pitchFamily="18" charset="0"/>
              </a:rPr>
              <a:t>AI</a:t>
            </a:r>
            <a:r>
              <a:rPr lang="zh-TW" altLang="en-US" sz="1600" b="1" dirty="0">
                <a:solidFill>
                  <a:srgbClr val="C00000"/>
                </a:solidFill>
                <a:ea typeface="微軟正黑體" panose="020B0604030504040204" pitchFamily="34" charset="-120"/>
                <a:cs typeface="Times New Roman" panose="02020603050405020304" pitchFamily="18" charset="0"/>
              </a:rPr>
              <a:t>研究人才培育。</a:t>
            </a:r>
            <a:endParaRPr lang="en-US" altLang="zh-TW" sz="16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cxnSp>
        <p:nvCxnSpPr>
          <p:cNvPr id="41" name="Straight Connector 12">
            <a:extLst>
              <a:ext uri="{FF2B5EF4-FFF2-40B4-BE49-F238E27FC236}">
                <a16:creationId xmlns:a16="http://schemas.microsoft.com/office/drawing/2014/main" xmlns="" id="{456EFFAE-2A58-FD41-9E5D-7F5EBD19213E}"/>
              </a:ext>
            </a:extLst>
          </p:cNvPr>
          <p:cNvCxnSpPr>
            <a:cxnSpLocks/>
          </p:cNvCxnSpPr>
          <p:nvPr/>
        </p:nvCxnSpPr>
        <p:spPr>
          <a:xfrm>
            <a:off x="567227" y="3517861"/>
            <a:ext cx="8070146" cy="0"/>
          </a:xfrm>
          <a:prstGeom prst="line">
            <a:avLst/>
          </a:prstGeom>
          <a:ln w="12700">
            <a:solidFill>
              <a:schemeClr val="accent6"/>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4" name="圖片 3">
            <a:extLst>
              <a:ext uri="{FF2B5EF4-FFF2-40B4-BE49-F238E27FC236}">
                <a16:creationId xmlns:a16="http://schemas.microsoft.com/office/drawing/2014/main" xmlns="" id="{0F0D7807-635D-B24B-B02C-A85FA8A98EE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3392" y="2875686"/>
            <a:ext cx="1351783" cy="445230"/>
          </a:xfrm>
          <a:prstGeom prst="rect">
            <a:avLst/>
          </a:prstGeom>
        </p:spPr>
      </p:pic>
      <p:pic>
        <p:nvPicPr>
          <p:cNvPr id="43" name="圖片 42">
            <a:extLst>
              <a:ext uri="{FF2B5EF4-FFF2-40B4-BE49-F238E27FC236}">
                <a16:creationId xmlns:a16="http://schemas.microsoft.com/office/drawing/2014/main" xmlns="" id="{14377C58-E882-B043-B286-5D38888CC1FA}"/>
              </a:ext>
            </a:extLst>
          </p:cNvPr>
          <p:cNvPicPr>
            <a:picLocks noChangeAspect="1"/>
          </p:cNvPicPr>
          <p:nvPr/>
        </p:nvPicPr>
        <p:blipFill>
          <a:blip r:embed="rId4" cstate="print">
            <a:extLst>
              <a:ext uri="{BEBA8EAE-BF5A-486C-A8C5-ECC9F3942E4B}">
                <a14:imgProps xmlns:a14="http://schemas.microsoft.com/office/drawing/2010/main">
                  <a14:imgLayer>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544468" y="3696016"/>
            <a:ext cx="1141663" cy="1485091"/>
          </a:xfrm>
          <a:prstGeom prst="roundRect">
            <a:avLst>
              <a:gd name="adj" fmla="val 8594"/>
            </a:avLst>
          </a:prstGeom>
          <a:solidFill>
            <a:srgbClr val="FFFFFF">
              <a:shade val="85000"/>
            </a:srgbClr>
          </a:solidFill>
          <a:ln>
            <a:noFill/>
          </a:ln>
          <a:effectLst/>
        </p:spPr>
      </p:pic>
      <p:pic>
        <p:nvPicPr>
          <p:cNvPr id="44" name="圖片 43">
            <a:extLst>
              <a:ext uri="{FF2B5EF4-FFF2-40B4-BE49-F238E27FC236}">
                <a16:creationId xmlns:a16="http://schemas.microsoft.com/office/drawing/2014/main" xmlns="" id="{DBA75161-30E5-6842-8C49-1C2BE113CDA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6917" y="5282258"/>
            <a:ext cx="1383893" cy="1147666"/>
          </a:xfrm>
          <a:prstGeom prst="roundRect">
            <a:avLst>
              <a:gd name="adj" fmla="val 8594"/>
            </a:avLst>
          </a:prstGeom>
          <a:solidFill>
            <a:srgbClr val="FFFFFF">
              <a:shade val="85000"/>
            </a:srgbClr>
          </a:solidFill>
          <a:ln>
            <a:noFill/>
          </a:ln>
          <a:effectLst/>
        </p:spPr>
      </p:pic>
      <p:pic>
        <p:nvPicPr>
          <p:cNvPr id="45" name="圖片 44">
            <a:extLst>
              <a:ext uri="{FF2B5EF4-FFF2-40B4-BE49-F238E27FC236}">
                <a16:creationId xmlns:a16="http://schemas.microsoft.com/office/drawing/2014/main" xmlns="" id="{A33CE2DC-0A55-7246-A0B2-4ED619E5BC6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b="-921"/>
          <a:stretch/>
        </p:blipFill>
        <p:spPr>
          <a:xfrm>
            <a:off x="493392" y="1752954"/>
            <a:ext cx="1415751" cy="1050395"/>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314002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xmlns="" id="{CD51E5C9-B021-E24B-AFF6-81C70A1E40C2}"/>
              </a:ext>
            </a:extLst>
          </p:cNvPr>
          <p:cNvSpPr/>
          <p:nvPr/>
        </p:nvSpPr>
        <p:spPr>
          <a:xfrm>
            <a:off x="3066273" y="3252593"/>
            <a:ext cx="4314896" cy="469787"/>
          </a:xfrm>
          <a:prstGeom prst="rect">
            <a:avLst/>
          </a:prstGeom>
          <a:gradFill>
            <a:gsLst>
              <a:gs pos="100000">
                <a:srgbClr val="06D8A1"/>
              </a:gs>
              <a:gs pos="27000">
                <a:srgbClr val="00BFC3">
                  <a:satMod val="110000"/>
                  <a:lumMod val="100000"/>
                  <a:shade val="100000"/>
                </a:srgbClr>
              </a:gs>
              <a:gs pos="0">
                <a:srgbClr val="00BFC3">
                  <a:lumMod val="99000"/>
                  <a:satMod val="120000"/>
                  <a:shade val="7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5" name="矩形 24">
            <a:extLst>
              <a:ext uri="{FF2B5EF4-FFF2-40B4-BE49-F238E27FC236}">
                <a16:creationId xmlns:a16="http://schemas.microsoft.com/office/drawing/2014/main" xmlns="" id="{1EA99730-91C4-3540-B006-05D6ADF97013}"/>
              </a:ext>
            </a:extLst>
          </p:cNvPr>
          <p:cNvSpPr/>
          <p:nvPr/>
        </p:nvSpPr>
        <p:spPr>
          <a:xfrm>
            <a:off x="3021712" y="4716602"/>
            <a:ext cx="4359457" cy="469787"/>
          </a:xfrm>
          <a:prstGeom prst="rect">
            <a:avLst/>
          </a:prstGeom>
          <a:gradFill>
            <a:gsLst>
              <a:gs pos="0">
                <a:srgbClr val="939393"/>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3" name="矩形 52">
            <a:extLst>
              <a:ext uri="{FF2B5EF4-FFF2-40B4-BE49-F238E27FC236}">
                <a16:creationId xmlns:a16="http://schemas.microsoft.com/office/drawing/2014/main" xmlns="" id="{D88CE3FB-5A0C-C548-BD45-851CE7A653B4}"/>
              </a:ext>
            </a:extLst>
          </p:cNvPr>
          <p:cNvSpPr/>
          <p:nvPr/>
        </p:nvSpPr>
        <p:spPr>
          <a:xfrm>
            <a:off x="3065655" y="3982114"/>
            <a:ext cx="4314896" cy="469787"/>
          </a:xfrm>
          <a:prstGeom prst="rect">
            <a:avLst/>
          </a:prstGeom>
          <a:gradFill>
            <a:gsLst>
              <a:gs pos="0">
                <a:srgbClr val="939393"/>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5" name="矩形 54">
            <a:extLst>
              <a:ext uri="{FF2B5EF4-FFF2-40B4-BE49-F238E27FC236}">
                <a16:creationId xmlns:a16="http://schemas.microsoft.com/office/drawing/2014/main" xmlns="" id="{94F740C8-CA7C-4C48-A287-6A944535C68E}"/>
              </a:ext>
            </a:extLst>
          </p:cNvPr>
          <p:cNvSpPr/>
          <p:nvPr/>
        </p:nvSpPr>
        <p:spPr>
          <a:xfrm>
            <a:off x="3021710" y="2513138"/>
            <a:ext cx="4359459" cy="469787"/>
          </a:xfrm>
          <a:prstGeom prst="rect">
            <a:avLst/>
          </a:prstGeom>
          <a:gradFill>
            <a:gsLst>
              <a:gs pos="0">
                <a:srgbClr val="939393"/>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6" name="矩形 55">
            <a:extLst>
              <a:ext uri="{FF2B5EF4-FFF2-40B4-BE49-F238E27FC236}">
                <a16:creationId xmlns:a16="http://schemas.microsoft.com/office/drawing/2014/main" xmlns="" id="{EAA47055-3060-C645-8D7C-CAF9B121398F}"/>
              </a:ext>
            </a:extLst>
          </p:cNvPr>
          <p:cNvSpPr/>
          <p:nvPr/>
        </p:nvSpPr>
        <p:spPr>
          <a:xfrm>
            <a:off x="3021712" y="1778650"/>
            <a:ext cx="4359457" cy="469787"/>
          </a:xfrm>
          <a:prstGeom prst="rect">
            <a:avLst/>
          </a:prstGeom>
          <a:gradFill>
            <a:gsLst>
              <a:gs pos="0">
                <a:srgbClr val="939393"/>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投影片編號預留位置 3">
            <a:extLst>
              <a:ext uri="{FF2B5EF4-FFF2-40B4-BE49-F238E27FC236}">
                <a16:creationId xmlns:a16="http://schemas.microsoft.com/office/drawing/2014/main" xmlns="" id="{46E0DC68-E17F-464E-9765-DF6CCF661F93}"/>
              </a:ext>
            </a:extLst>
          </p:cNvPr>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11</a:t>
            </a:fld>
            <a:endParaRPr lang="zh-TW" altLang="en-US">
              <a:solidFill>
                <a:prstClr val="black">
                  <a:tint val="75000"/>
                </a:prstClr>
              </a:solidFill>
            </a:endParaRPr>
          </a:p>
        </p:txBody>
      </p:sp>
      <p:grpSp>
        <p:nvGrpSpPr>
          <p:cNvPr id="86" name="群組 85">
            <a:extLst>
              <a:ext uri="{FF2B5EF4-FFF2-40B4-BE49-F238E27FC236}">
                <a16:creationId xmlns:a16="http://schemas.microsoft.com/office/drawing/2014/main" xmlns="" id="{3041FA46-AA42-184E-B3A8-D7CD4C759486}"/>
              </a:ext>
            </a:extLst>
          </p:cNvPr>
          <p:cNvGrpSpPr/>
          <p:nvPr/>
        </p:nvGrpSpPr>
        <p:grpSpPr>
          <a:xfrm>
            <a:off x="295477" y="1549944"/>
            <a:ext cx="3922169" cy="3922169"/>
            <a:chOff x="395493" y="1549944"/>
            <a:chExt cx="3922169" cy="3922169"/>
          </a:xfrm>
        </p:grpSpPr>
        <p:grpSp>
          <p:nvGrpSpPr>
            <p:cNvPr id="33" name="群組 32">
              <a:extLst>
                <a:ext uri="{FF2B5EF4-FFF2-40B4-BE49-F238E27FC236}">
                  <a16:creationId xmlns:a16="http://schemas.microsoft.com/office/drawing/2014/main" xmlns="" id="{B5B8DA5E-10A9-9040-A84D-A5C0171C8857}"/>
                </a:ext>
              </a:extLst>
            </p:cNvPr>
            <p:cNvGrpSpPr/>
            <p:nvPr/>
          </p:nvGrpSpPr>
          <p:grpSpPr>
            <a:xfrm>
              <a:off x="395493" y="1549944"/>
              <a:ext cx="3922169" cy="3922169"/>
              <a:chOff x="3187930" y="1148294"/>
              <a:chExt cx="3071408" cy="3071408"/>
            </a:xfrm>
          </p:grpSpPr>
          <p:sp>
            <p:nvSpPr>
              <p:cNvPr id="40" name="橢圓 39">
                <a:extLst>
                  <a:ext uri="{FF2B5EF4-FFF2-40B4-BE49-F238E27FC236}">
                    <a16:creationId xmlns:a16="http://schemas.microsoft.com/office/drawing/2014/main" xmlns="" id="{A7A960E2-B72C-EE4E-B883-4753FA9CBEE6}"/>
                  </a:ext>
                </a:extLst>
              </p:cNvPr>
              <p:cNvSpPr/>
              <p:nvPr/>
            </p:nvSpPr>
            <p:spPr>
              <a:xfrm>
                <a:off x="3187930" y="1148294"/>
                <a:ext cx="3071408" cy="3071408"/>
              </a:xfrm>
              <a:prstGeom prst="ellipse">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1" name="橢圓 40">
                <a:extLst>
                  <a:ext uri="{FF2B5EF4-FFF2-40B4-BE49-F238E27FC236}">
                    <a16:creationId xmlns:a16="http://schemas.microsoft.com/office/drawing/2014/main" xmlns="" id="{9D0B23FF-FD04-9C47-8059-65728DA315A6}"/>
                  </a:ext>
                </a:extLst>
              </p:cNvPr>
              <p:cNvSpPr/>
              <p:nvPr/>
            </p:nvSpPr>
            <p:spPr>
              <a:xfrm>
                <a:off x="3278897" y="1239261"/>
                <a:ext cx="2889474" cy="2889474"/>
              </a:xfrm>
              <a:prstGeom prst="ellipse">
                <a:avLst/>
              </a:prstGeom>
              <a:gradFill flip="none" rotWithShape="1">
                <a:gsLst>
                  <a:gs pos="0">
                    <a:schemeClr val="bg1">
                      <a:lumMod val="95000"/>
                    </a:schemeClr>
                  </a:gs>
                  <a:gs pos="100000">
                    <a:schemeClr val="bg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42" name="圖片 41">
                <a:extLst>
                  <a:ext uri="{FF2B5EF4-FFF2-40B4-BE49-F238E27FC236}">
                    <a16:creationId xmlns:a16="http://schemas.microsoft.com/office/drawing/2014/main" xmlns="" id="{01BB697C-C3E0-D442-9456-776C534663C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11830" y="1407146"/>
                <a:ext cx="1321918" cy="1124618"/>
              </a:xfrm>
              <a:prstGeom prst="rect">
                <a:avLst/>
              </a:prstGeom>
              <a:effectLst>
                <a:glow rad="139700">
                  <a:schemeClr val="bg1"/>
                </a:glow>
              </a:effectLst>
            </p:spPr>
          </p:pic>
        </p:grpSp>
        <p:sp>
          <p:nvSpPr>
            <p:cNvPr id="31" name="矩形 30">
              <a:extLst>
                <a:ext uri="{FF2B5EF4-FFF2-40B4-BE49-F238E27FC236}">
                  <a16:creationId xmlns:a16="http://schemas.microsoft.com/office/drawing/2014/main" xmlns="" id="{EDD6E0CC-0F73-0248-91C7-E21E9706FDA7}"/>
                </a:ext>
              </a:extLst>
            </p:cNvPr>
            <p:cNvSpPr/>
            <p:nvPr/>
          </p:nvSpPr>
          <p:spPr>
            <a:xfrm>
              <a:off x="1322344" y="3511028"/>
              <a:ext cx="2059541" cy="1631216"/>
            </a:xfrm>
            <a:prstGeom prst="rect">
              <a:avLst/>
            </a:prstGeom>
            <a:effectLst/>
          </p:spPr>
          <p:txBody>
            <a:bodyPr wrap="square">
              <a:spAutoFit/>
            </a:bodyPr>
            <a:lstStyle/>
            <a:p>
              <a:pPr algn="ctr"/>
              <a:r>
                <a:rPr lang="zh-TW" altLang="en-US" sz="2000" b="1" dirty="0">
                  <a:solidFill>
                    <a:srgbClr val="00B050"/>
                  </a:solidFill>
                  <a:latin typeface="微軟正黑體" panose="020B0604030504040204" pitchFamily="34" charset="-120"/>
                  <a:ea typeface="微軟正黑體" panose="020B0604030504040204" pitchFamily="34" charset="-120"/>
                  <a:cs typeface="Aharoni" panose="02010803020104030203" pitchFamily="2" charset="-79"/>
                </a:rPr>
                <a:t>推動物聯網產業</a:t>
              </a:r>
              <a:endParaRPr lang="en-US" altLang="zh-TW" sz="2000" b="1" dirty="0">
                <a:solidFill>
                  <a:srgbClr val="00B050"/>
                </a:solidFill>
                <a:latin typeface="微軟正黑體" panose="020B0604030504040204" pitchFamily="34" charset="-120"/>
                <a:ea typeface="微軟正黑體" panose="020B0604030504040204" pitchFamily="34" charset="-120"/>
                <a:cs typeface="Aharoni" panose="02010803020104030203" pitchFamily="2" charset="-79"/>
              </a:endParaRPr>
            </a:p>
            <a:p>
              <a:pPr algn="ctr"/>
              <a:r>
                <a:rPr lang="zh-TW" altLang="en-US" sz="2000" b="1" dirty="0">
                  <a:solidFill>
                    <a:srgbClr val="00B050"/>
                  </a:solidFill>
                  <a:latin typeface="微軟正黑體" panose="020B0604030504040204" pitchFamily="34" charset="-120"/>
                  <a:ea typeface="微軟正黑體" panose="020B0604030504040204" pitchFamily="34" charset="-120"/>
                  <a:cs typeface="Aharoni" panose="02010803020104030203" pitchFamily="2" charset="-79"/>
                </a:rPr>
                <a:t>創新研發</a:t>
              </a:r>
              <a:endParaRPr lang="en-US" altLang="zh-TW" sz="2000" b="1" dirty="0">
                <a:solidFill>
                  <a:srgbClr val="00B050"/>
                </a:solidFill>
                <a:latin typeface="微軟正黑體" panose="020B0604030504040204" pitchFamily="34" charset="-120"/>
                <a:ea typeface="微軟正黑體" panose="020B0604030504040204" pitchFamily="34" charset="-120"/>
                <a:cs typeface="Aharoni" panose="02010803020104030203" pitchFamily="2" charset="-79"/>
              </a:endParaRPr>
            </a:p>
            <a:p>
              <a:pPr algn="ctr"/>
              <a:r>
                <a:rPr lang="zh-TW" altLang="en-US" sz="2000" b="1" dirty="0">
                  <a:solidFill>
                    <a:schemeClr val="tx1">
                      <a:lumMod val="50000"/>
                      <a:lumOff val="50000"/>
                    </a:schemeClr>
                  </a:solidFill>
                  <a:latin typeface="微軟正黑體" panose="020B0604030504040204" pitchFamily="34" charset="-120"/>
                  <a:ea typeface="微軟正黑體" panose="020B0604030504040204" pitchFamily="34" charset="-120"/>
                  <a:cs typeface="Aharoni" panose="02010803020104030203" pitchFamily="2" charset="-79"/>
                </a:rPr>
                <a:t>＆</a:t>
              </a:r>
              <a:endParaRPr lang="en-US" altLang="zh-TW" sz="2000" b="1" dirty="0">
                <a:solidFill>
                  <a:schemeClr val="tx1">
                    <a:lumMod val="50000"/>
                    <a:lumOff val="50000"/>
                  </a:schemeClr>
                </a:solidFill>
                <a:latin typeface="微軟正黑體" panose="020B0604030504040204" pitchFamily="34" charset="-120"/>
                <a:ea typeface="微軟正黑體" panose="020B0604030504040204" pitchFamily="34" charset="-120"/>
                <a:cs typeface="Aharoni" panose="02010803020104030203" pitchFamily="2" charset="-79"/>
              </a:endParaRPr>
            </a:p>
            <a:p>
              <a:pPr algn="ctr"/>
              <a:r>
                <a:rPr lang="zh-TW" altLang="en-US" sz="2000" b="1" dirty="0">
                  <a:solidFill>
                    <a:schemeClr val="accent6"/>
                  </a:solidFill>
                  <a:latin typeface="微軟正黑體" panose="020B0604030504040204" pitchFamily="34" charset="-120"/>
                  <a:ea typeface="微軟正黑體" panose="020B0604030504040204" pitchFamily="34" charset="-120"/>
                  <a:cs typeface="Aharoni" panose="02010803020104030203" pitchFamily="2" charset="-79"/>
                </a:rPr>
                <a:t>強化創新創業</a:t>
              </a:r>
              <a:endParaRPr lang="en-US" altLang="zh-TW" sz="2000" b="1" dirty="0">
                <a:solidFill>
                  <a:schemeClr val="accent6"/>
                </a:solidFill>
                <a:latin typeface="微軟正黑體" panose="020B0604030504040204" pitchFamily="34" charset="-120"/>
                <a:ea typeface="微軟正黑體" panose="020B0604030504040204" pitchFamily="34" charset="-120"/>
                <a:cs typeface="Aharoni" panose="02010803020104030203" pitchFamily="2" charset="-79"/>
              </a:endParaRPr>
            </a:p>
            <a:p>
              <a:pPr marL="177800" algn="ctr">
                <a:spcBef>
                  <a:spcPts val="0"/>
                </a:spcBef>
              </a:pPr>
              <a:r>
                <a:rPr lang="zh-TW" altLang="en-US" sz="2000" b="1" dirty="0">
                  <a:solidFill>
                    <a:schemeClr val="accent6"/>
                  </a:solidFill>
                  <a:latin typeface="微軟正黑體" panose="020B0604030504040204" pitchFamily="34" charset="-120"/>
                  <a:ea typeface="微軟正黑體" panose="020B0604030504040204" pitchFamily="34" charset="-120"/>
                  <a:cs typeface="Aharoni" panose="02010803020104030203" pitchFamily="2" charset="-79"/>
                </a:rPr>
                <a:t>生態系</a:t>
              </a:r>
              <a:endParaRPr lang="en-US" altLang="zh-TW" sz="2000" b="1" dirty="0">
                <a:solidFill>
                  <a:schemeClr val="accent6"/>
                </a:solidFill>
                <a:latin typeface="微軟正黑體" panose="020B0604030504040204" pitchFamily="34" charset="-120"/>
                <a:ea typeface="微軟正黑體" panose="020B0604030504040204" pitchFamily="34" charset="-120"/>
                <a:cs typeface="Aharoni" panose="02010803020104030203" pitchFamily="2" charset="-79"/>
              </a:endParaRPr>
            </a:p>
          </p:txBody>
        </p:sp>
      </p:grpSp>
      <p:sp>
        <p:nvSpPr>
          <p:cNvPr id="61" name="矩形 60">
            <a:extLst>
              <a:ext uri="{FF2B5EF4-FFF2-40B4-BE49-F238E27FC236}">
                <a16:creationId xmlns:a16="http://schemas.microsoft.com/office/drawing/2014/main" xmlns="" id="{59255369-2564-C844-8A0D-2D8CF99D6D5C}"/>
              </a:ext>
            </a:extLst>
          </p:cNvPr>
          <p:cNvSpPr/>
          <p:nvPr/>
        </p:nvSpPr>
        <p:spPr>
          <a:xfrm>
            <a:off x="5477235" y="4766644"/>
            <a:ext cx="1800493" cy="369332"/>
          </a:xfrm>
          <a:prstGeom prst="rect">
            <a:avLst/>
          </a:prstGeom>
        </p:spPr>
        <p:txBody>
          <a:bodyPr wrap="none">
            <a:spAutoFit/>
          </a:bodyPr>
          <a:lstStyle/>
          <a:p>
            <a:pPr lvl="0" algn="ctr" defTabSz="622300">
              <a:spcBef>
                <a:spcPct val="0"/>
              </a:spcBef>
            </a:pPr>
            <a:r>
              <a:rPr lang="zh-CN" altLang="en-US" b="1" dirty="0">
                <a:solidFill>
                  <a:schemeClr val="bg1"/>
                </a:solidFill>
                <a:latin typeface="微軟正黑體" panose="020B0604030504040204" pitchFamily="34" charset="-120"/>
                <a:ea typeface="微軟正黑體" panose="020B0604030504040204" pitchFamily="34" charset="-120"/>
              </a:rPr>
              <a:t>佔全球經濟規模</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63" name="矩形 62">
            <a:extLst>
              <a:ext uri="{FF2B5EF4-FFF2-40B4-BE49-F238E27FC236}">
                <a16:creationId xmlns:a16="http://schemas.microsoft.com/office/drawing/2014/main" xmlns="" id="{D2E9AD81-7DCB-1549-B72F-8C4F4B0AC0E8}"/>
              </a:ext>
            </a:extLst>
          </p:cNvPr>
          <p:cNvSpPr/>
          <p:nvPr/>
        </p:nvSpPr>
        <p:spPr>
          <a:xfrm>
            <a:off x="4387796" y="4044266"/>
            <a:ext cx="2954655" cy="369332"/>
          </a:xfrm>
          <a:prstGeom prst="rect">
            <a:avLst/>
          </a:prstGeom>
        </p:spPr>
        <p:txBody>
          <a:bodyPr wrap="none">
            <a:spAutoFit/>
          </a:bodyPr>
          <a:lstStyle/>
          <a:p>
            <a:pPr lvl="0" defTabSz="622300">
              <a:spcBef>
                <a:spcPct val="0"/>
              </a:spcBef>
            </a:pPr>
            <a:r>
              <a:rPr lang="zh-TW" altLang="en-US" b="1" dirty="0">
                <a:solidFill>
                  <a:schemeClr val="bg1"/>
                </a:solidFill>
                <a:latin typeface="微軟正黑體" panose="020B0604030504040204" pitchFamily="34" charset="-120"/>
                <a:ea typeface="微軟正黑體" panose="020B0604030504040204" pitchFamily="34" charset="-120"/>
              </a:rPr>
              <a:t>新創事業成功或研發中心數</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sp>
        <p:nvSpPr>
          <p:cNvPr id="64" name="矩形 63">
            <a:extLst>
              <a:ext uri="{FF2B5EF4-FFF2-40B4-BE49-F238E27FC236}">
                <a16:creationId xmlns:a16="http://schemas.microsoft.com/office/drawing/2014/main" xmlns="" id="{FEB14D54-4E45-3E45-A966-731C8F4B9E98}"/>
              </a:ext>
            </a:extLst>
          </p:cNvPr>
          <p:cNvSpPr/>
          <p:nvPr/>
        </p:nvSpPr>
        <p:spPr>
          <a:xfrm>
            <a:off x="4359593" y="3307956"/>
            <a:ext cx="2979095" cy="369332"/>
          </a:xfrm>
          <a:prstGeom prst="rect">
            <a:avLst/>
          </a:prstGeom>
        </p:spPr>
        <p:txBody>
          <a:bodyPr wrap="square">
            <a:spAutoFit/>
          </a:bodyPr>
          <a:lstStyle/>
          <a:p>
            <a:pPr lvl="0" defTabSz="622300">
              <a:spcBef>
                <a:spcPct val="0"/>
              </a:spcBef>
            </a:pPr>
            <a:r>
              <a:rPr lang="zh-TW" altLang="en-US" b="1" dirty="0">
                <a:solidFill>
                  <a:schemeClr val="bg1"/>
                </a:solidFill>
                <a:latin typeface="微軟正黑體" panose="020B0604030504040204" pitchFamily="34" charset="-120"/>
                <a:ea typeface="微軟正黑體" panose="020B0604030504040204" pitchFamily="34" charset="-120"/>
              </a:rPr>
              <a:t>成立國際級系統整合公司數</a:t>
            </a:r>
          </a:p>
        </p:txBody>
      </p:sp>
      <p:sp>
        <p:nvSpPr>
          <p:cNvPr id="65" name="矩形 64">
            <a:extLst>
              <a:ext uri="{FF2B5EF4-FFF2-40B4-BE49-F238E27FC236}">
                <a16:creationId xmlns:a16="http://schemas.microsoft.com/office/drawing/2014/main" xmlns="" id="{7A3F0FF1-1C9A-5447-97F7-CCCEB3F26DF4}"/>
              </a:ext>
            </a:extLst>
          </p:cNvPr>
          <p:cNvSpPr/>
          <p:nvPr/>
        </p:nvSpPr>
        <p:spPr>
          <a:xfrm>
            <a:off x="4343657" y="2583471"/>
            <a:ext cx="2934071" cy="369332"/>
          </a:xfrm>
          <a:prstGeom prst="rect">
            <a:avLst/>
          </a:prstGeom>
        </p:spPr>
        <p:txBody>
          <a:bodyPr wrap="square">
            <a:spAutoFit/>
          </a:bodyPr>
          <a:lstStyle/>
          <a:p>
            <a:pPr lvl="0" algn="r" defTabSz="622300">
              <a:spcBef>
                <a:spcPct val="0"/>
              </a:spcBef>
            </a:pPr>
            <a:r>
              <a:rPr lang="zh-CN" altLang="en-US" b="1" dirty="0">
                <a:solidFill>
                  <a:schemeClr val="bg1"/>
                </a:solidFill>
                <a:latin typeface="微軟正黑體" panose="020B0604030504040204" pitchFamily="34" charset="-120"/>
                <a:ea typeface="微軟正黑體" panose="020B0604030504040204" pitchFamily="34" charset="-120"/>
              </a:rPr>
              <a:t>在台投資數</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66" name="矩形 65">
            <a:extLst>
              <a:ext uri="{FF2B5EF4-FFF2-40B4-BE49-F238E27FC236}">
                <a16:creationId xmlns:a16="http://schemas.microsoft.com/office/drawing/2014/main" xmlns="" id="{B5A7C9C4-E7C8-D04D-80C0-3319A0782A79}"/>
              </a:ext>
            </a:extLst>
          </p:cNvPr>
          <p:cNvSpPr/>
          <p:nvPr/>
        </p:nvSpPr>
        <p:spPr>
          <a:xfrm>
            <a:off x="5477235" y="1841668"/>
            <a:ext cx="1800493" cy="369332"/>
          </a:xfrm>
          <a:prstGeom prst="rect">
            <a:avLst/>
          </a:prstGeom>
        </p:spPr>
        <p:txBody>
          <a:bodyPr wrap="none">
            <a:spAutoFit/>
          </a:bodyPr>
          <a:lstStyle/>
          <a:p>
            <a:pPr lvl="0" algn="ctr" defTabSz="622300">
              <a:spcBef>
                <a:spcPct val="0"/>
              </a:spcBef>
            </a:pPr>
            <a:r>
              <a:rPr lang="zh-CN" altLang="en-US" b="1" dirty="0">
                <a:solidFill>
                  <a:schemeClr val="bg1"/>
                </a:solidFill>
                <a:latin typeface="微軟正黑體" panose="020B0604030504040204" pitchFamily="34" charset="-120"/>
                <a:ea typeface="微軟正黑體" panose="020B0604030504040204" pitchFamily="34" charset="-120"/>
              </a:rPr>
              <a:t>建立虛擬學院數</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grpSp>
        <p:nvGrpSpPr>
          <p:cNvPr id="2" name="群組 1">
            <a:extLst>
              <a:ext uri="{FF2B5EF4-FFF2-40B4-BE49-F238E27FC236}">
                <a16:creationId xmlns:a16="http://schemas.microsoft.com/office/drawing/2014/main" xmlns="" id="{EA6525E6-67EE-7740-97BD-5F641C95EF00}"/>
              </a:ext>
            </a:extLst>
          </p:cNvPr>
          <p:cNvGrpSpPr/>
          <p:nvPr/>
        </p:nvGrpSpPr>
        <p:grpSpPr>
          <a:xfrm>
            <a:off x="7258449" y="2995780"/>
            <a:ext cx="744314" cy="849112"/>
            <a:chOff x="7258449" y="2995780"/>
            <a:chExt cx="744314" cy="849112"/>
          </a:xfrm>
        </p:grpSpPr>
        <p:sp>
          <p:nvSpPr>
            <p:cNvPr id="28" name="手繪多邊形 27">
              <a:extLst>
                <a:ext uri="{FF2B5EF4-FFF2-40B4-BE49-F238E27FC236}">
                  <a16:creationId xmlns:a16="http://schemas.microsoft.com/office/drawing/2014/main" xmlns="" id="{A56DEB00-2B10-F645-9388-57AC5C75ADB1}"/>
                </a:ext>
              </a:extLst>
            </p:cNvPr>
            <p:cNvSpPr/>
            <p:nvPr/>
          </p:nvSpPr>
          <p:spPr>
            <a:xfrm>
              <a:off x="7258449" y="3100579"/>
              <a:ext cx="744314" cy="744313"/>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gradFill>
              <a:gsLst>
                <a:gs pos="100000">
                  <a:srgbClr val="06D8A1"/>
                </a:gs>
                <a:gs pos="27000">
                  <a:srgbClr val="00BFC3">
                    <a:satMod val="110000"/>
                    <a:lumMod val="100000"/>
                    <a:shade val="100000"/>
                  </a:srgbClr>
                </a:gs>
                <a:gs pos="0">
                  <a:srgbClr val="00BFC3">
                    <a:lumMod val="99000"/>
                    <a:satMod val="120000"/>
                    <a:shade val="78000"/>
                  </a:srgbClr>
                </a:gs>
              </a:gsLst>
              <a:lin ang="10800000" scaled="0"/>
            </a:gradFill>
            <a:ln w="28575">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78723" rIns="362498" bIns="278723"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cs typeface="+mn-cs"/>
              </a:endParaRPr>
            </a:p>
            <a:p>
              <a:pPr marL="0" lvl="0" indent="0" algn="ctr" defTabSz="533400">
                <a:lnSpc>
                  <a:spcPts val="1400"/>
                </a:lnSpc>
                <a:spcBef>
                  <a:spcPct val="0"/>
                </a:spcBef>
                <a:spcAft>
                  <a:spcPts val="0"/>
                </a:spcAft>
                <a:buNone/>
              </a:pPr>
              <a:endParaRPr lang="zh-TW" altLang="en-US" sz="5400" kern="1200" dirty="0">
                <a:latin typeface="Calibri"/>
                <a:ea typeface="新細明體"/>
                <a:cs typeface="+mn-cs"/>
              </a:endParaRPr>
            </a:p>
          </p:txBody>
        </p:sp>
        <p:sp>
          <p:nvSpPr>
            <p:cNvPr id="43" name="矩形 42">
              <a:extLst>
                <a:ext uri="{FF2B5EF4-FFF2-40B4-BE49-F238E27FC236}">
                  <a16:creationId xmlns:a16="http://schemas.microsoft.com/office/drawing/2014/main" xmlns="" id="{1BDEC130-A0E3-5B4B-A74B-1A4D8A1BEFAB}"/>
                </a:ext>
              </a:extLst>
            </p:cNvPr>
            <p:cNvSpPr/>
            <p:nvPr/>
          </p:nvSpPr>
          <p:spPr>
            <a:xfrm>
              <a:off x="7424450" y="2995780"/>
              <a:ext cx="412292" cy="762838"/>
            </a:xfrm>
            <a:prstGeom prst="rect">
              <a:avLst/>
            </a:prstGeom>
          </p:spPr>
          <p:txBody>
            <a:bodyPr wrap="none">
              <a:spAutoFit/>
            </a:bodyPr>
            <a:lstStyle/>
            <a:p>
              <a:pPr lvl="0" algn="ctr" defTabSz="622300">
                <a:lnSpc>
                  <a:spcPts val="6000"/>
                </a:lnSpc>
                <a:spcBef>
                  <a:spcPct val="0"/>
                </a:spcBef>
              </a:pPr>
              <a:r>
                <a:rPr lang="en-US" altLang="zh-TW" sz="3200" b="1" dirty="0">
                  <a:solidFill>
                    <a:schemeClr val="bg1"/>
                  </a:solidFill>
                  <a:latin typeface="Arial" panose="020B0604020202020204" pitchFamily="34" charset="0"/>
                  <a:cs typeface="Arial" panose="020B0604020202020204" pitchFamily="34" charset="0"/>
                </a:rPr>
                <a:t>3</a:t>
              </a:r>
              <a:endParaRPr lang="zh-TW" altLang="en-US" sz="1000" b="1" dirty="0">
                <a:solidFill>
                  <a:schemeClr val="bg1"/>
                </a:solidFill>
                <a:latin typeface="Arial" panose="020B0604020202020204" pitchFamily="34" charset="0"/>
                <a:cs typeface="Arial" panose="020B0604020202020204" pitchFamily="34" charset="0"/>
              </a:endParaRPr>
            </a:p>
          </p:txBody>
        </p:sp>
      </p:grpSp>
      <p:grpSp>
        <p:nvGrpSpPr>
          <p:cNvPr id="29" name="群組 28">
            <a:extLst>
              <a:ext uri="{FF2B5EF4-FFF2-40B4-BE49-F238E27FC236}">
                <a16:creationId xmlns:a16="http://schemas.microsoft.com/office/drawing/2014/main" xmlns="" id="{F492329B-D831-2146-BA1E-D2835760232A}"/>
              </a:ext>
            </a:extLst>
          </p:cNvPr>
          <p:cNvGrpSpPr/>
          <p:nvPr/>
        </p:nvGrpSpPr>
        <p:grpSpPr>
          <a:xfrm>
            <a:off x="7258441" y="2252445"/>
            <a:ext cx="744313" cy="830589"/>
            <a:chOff x="7258441" y="4513787"/>
            <a:chExt cx="744313" cy="830589"/>
          </a:xfrm>
        </p:grpSpPr>
        <p:sp>
          <p:nvSpPr>
            <p:cNvPr id="30" name="手繪多邊形 29">
              <a:extLst>
                <a:ext uri="{FF2B5EF4-FFF2-40B4-BE49-F238E27FC236}">
                  <a16:creationId xmlns:a16="http://schemas.microsoft.com/office/drawing/2014/main" xmlns="" id="{2BE703B7-4D37-4248-97AA-8182E2B9C388}"/>
                </a:ext>
              </a:extLst>
            </p:cNvPr>
            <p:cNvSpPr/>
            <p:nvPr/>
          </p:nvSpPr>
          <p:spPr>
            <a:xfrm>
              <a:off x="7258441" y="4600063"/>
              <a:ext cx="744313" cy="744313"/>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gradFill>
              <a:gsLst>
                <a:gs pos="100000">
                  <a:schemeClr val="bg1">
                    <a:lumMod val="85000"/>
                  </a:schemeClr>
                </a:gs>
                <a:gs pos="0">
                  <a:schemeClr val="bg1">
                    <a:lumMod val="65000"/>
                  </a:schemeClr>
                </a:gs>
              </a:gsLst>
              <a:lin ang="0" scaled="0"/>
            </a:gradFill>
            <a:ln w="28575">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78723" rIns="362498" bIns="278723"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cs typeface="+mn-cs"/>
              </a:endParaRPr>
            </a:p>
            <a:p>
              <a:pPr marL="0" lvl="0" indent="0" algn="ctr" defTabSz="533400">
                <a:lnSpc>
                  <a:spcPts val="1400"/>
                </a:lnSpc>
                <a:spcBef>
                  <a:spcPct val="0"/>
                </a:spcBef>
                <a:spcAft>
                  <a:spcPts val="0"/>
                </a:spcAft>
                <a:buNone/>
              </a:pPr>
              <a:endParaRPr lang="zh-TW" altLang="en-US" sz="5400" kern="1200" dirty="0">
                <a:latin typeface="Calibri"/>
                <a:ea typeface="新細明體"/>
                <a:cs typeface="+mn-cs"/>
              </a:endParaRPr>
            </a:p>
          </p:txBody>
        </p:sp>
        <p:sp>
          <p:nvSpPr>
            <p:cNvPr id="32" name="矩形 31">
              <a:extLst>
                <a:ext uri="{FF2B5EF4-FFF2-40B4-BE49-F238E27FC236}">
                  <a16:creationId xmlns:a16="http://schemas.microsoft.com/office/drawing/2014/main" xmlns="" id="{311351DD-C1E5-584B-B5C8-78556C9FD673}"/>
                </a:ext>
              </a:extLst>
            </p:cNvPr>
            <p:cNvSpPr/>
            <p:nvPr/>
          </p:nvSpPr>
          <p:spPr>
            <a:xfrm>
              <a:off x="7424451" y="4513787"/>
              <a:ext cx="412292" cy="762838"/>
            </a:xfrm>
            <a:prstGeom prst="rect">
              <a:avLst/>
            </a:prstGeom>
            <a:noFill/>
          </p:spPr>
          <p:txBody>
            <a:bodyPr wrap="none">
              <a:spAutoFit/>
            </a:bodyPr>
            <a:lstStyle/>
            <a:p>
              <a:pPr lvl="0" algn="ctr" defTabSz="622300">
                <a:lnSpc>
                  <a:spcPts val="6000"/>
                </a:lnSpc>
                <a:spcBef>
                  <a:spcPct val="0"/>
                </a:spcBef>
              </a:pPr>
              <a:r>
                <a:rPr lang="en-US" altLang="zh-TW" sz="3200" b="1" dirty="0">
                  <a:solidFill>
                    <a:schemeClr val="bg1"/>
                  </a:solidFill>
                  <a:latin typeface="Arial" panose="020B0604020202020204" pitchFamily="34" charset="0"/>
                  <a:ea typeface="新細明體"/>
                  <a:cs typeface="Arial" panose="020B0604020202020204" pitchFamily="34" charset="0"/>
                </a:rPr>
                <a:t>2</a:t>
              </a:r>
              <a:endParaRPr lang="zh-TW" altLang="en-US" sz="1000" b="1" dirty="0">
                <a:solidFill>
                  <a:schemeClr val="bg1"/>
                </a:solidFill>
                <a:latin typeface="Arial" panose="020B0604020202020204" pitchFamily="34" charset="0"/>
                <a:cs typeface="Arial" panose="020B0604020202020204" pitchFamily="34" charset="0"/>
              </a:endParaRPr>
            </a:p>
          </p:txBody>
        </p:sp>
      </p:grpSp>
      <p:grpSp>
        <p:nvGrpSpPr>
          <p:cNvPr id="34" name="群組 33">
            <a:extLst>
              <a:ext uri="{FF2B5EF4-FFF2-40B4-BE49-F238E27FC236}">
                <a16:creationId xmlns:a16="http://schemas.microsoft.com/office/drawing/2014/main" xmlns="" id="{EE0BBF0D-5A47-214F-8E4E-50E2DD0536FE}"/>
              </a:ext>
            </a:extLst>
          </p:cNvPr>
          <p:cNvGrpSpPr/>
          <p:nvPr/>
        </p:nvGrpSpPr>
        <p:grpSpPr>
          <a:xfrm>
            <a:off x="7258449" y="1476086"/>
            <a:ext cx="744314" cy="849113"/>
            <a:chOff x="7258449" y="3737428"/>
            <a:chExt cx="744314" cy="849113"/>
          </a:xfrm>
        </p:grpSpPr>
        <p:sp>
          <p:nvSpPr>
            <p:cNvPr id="35" name="手繪多邊形 34">
              <a:extLst>
                <a:ext uri="{FF2B5EF4-FFF2-40B4-BE49-F238E27FC236}">
                  <a16:creationId xmlns:a16="http://schemas.microsoft.com/office/drawing/2014/main" xmlns="" id="{300C1D9C-763C-EA41-8371-CAA6F89618DF}"/>
                </a:ext>
              </a:extLst>
            </p:cNvPr>
            <p:cNvSpPr/>
            <p:nvPr/>
          </p:nvSpPr>
          <p:spPr>
            <a:xfrm>
              <a:off x="7258449" y="3842228"/>
              <a:ext cx="744314" cy="744313"/>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gradFill>
              <a:gsLst>
                <a:gs pos="0">
                  <a:schemeClr val="bg1">
                    <a:lumMod val="65000"/>
                  </a:schemeClr>
                </a:gs>
                <a:gs pos="100000">
                  <a:schemeClr val="bg1">
                    <a:lumMod val="85000"/>
                  </a:schemeClr>
                </a:gs>
              </a:gsLst>
              <a:lin ang="0" scaled="0"/>
            </a:gradFill>
            <a:ln w="28575">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78723" rIns="362498" bIns="278723"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cs typeface="+mn-cs"/>
              </a:endParaRPr>
            </a:p>
            <a:p>
              <a:pPr marL="0" lvl="0" indent="0" algn="ctr" defTabSz="533400">
                <a:lnSpc>
                  <a:spcPts val="1400"/>
                </a:lnSpc>
                <a:spcBef>
                  <a:spcPct val="0"/>
                </a:spcBef>
                <a:spcAft>
                  <a:spcPts val="0"/>
                </a:spcAft>
                <a:buNone/>
              </a:pPr>
              <a:endParaRPr lang="zh-TW" altLang="en-US" sz="5400" kern="1200" dirty="0">
                <a:latin typeface="Calibri"/>
                <a:ea typeface="新細明體"/>
                <a:cs typeface="+mn-cs"/>
              </a:endParaRPr>
            </a:p>
          </p:txBody>
        </p:sp>
        <p:sp>
          <p:nvSpPr>
            <p:cNvPr id="36" name="矩形 35">
              <a:extLst>
                <a:ext uri="{FF2B5EF4-FFF2-40B4-BE49-F238E27FC236}">
                  <a16:creationId xmlns:a16="http://schemas.microsoft.com/office/drawing/2014/main" xmlns="" id="{B32FF411-65DA-2943-B8C1-F286956D15B8}"/>
                </a:ext>
              </a:extLst>
            </p:cNvPr>
            <p:cNvSpPr/>
            <p:nvPr/>
          </p:nvSpPr>
          <p:spPr>
            <a:xfrm>
              <a:off x="7424462" y="3737428"/>
              <a:ext cx="412292" cy="762838"/>
            </a:xfrm>
            <a:prstGeom prst="rect">
              <a:avLst/>
            </a:prstGeom>
            <a:noFill/>
          </p:spPr>
          <p:txBody>
            <a:bodyPr wrap="none">
              <a:spAutoFit/>
            </a:bodyPr>
            <a:lstStyle/>
            <a:p>
              <a:pPr lvl="0" algn="ctr" defTabSz="622300">
                <a:lnSpc>
                  <a:spcPts val="6000"/>
                </a:lnSpc>
                <a:spcBef>
                  <a:spcPct val="0"/>
                </a:spcBef>
              </a:pPr>
              <a:r>
                <a:rPr lang="en-US" altLang="zh-TW" sz="3200" b="1" dirty="0">
                  <a:solidFill>
                    <a:schemeClr val="bg1"/>
                  </a:solidFill>
                  <a:latin typeface="Arial" panose="020B0604020202020204" pitchFamily="34" charset="0"/>
                  <a:cs typeface="Arial" panose="020B0604020202020204" pitchFamily="34" charset="0"/>
                </a:rPr>
                <a:t>1</a:t>
              </a:r>
              <a:endParaRPr lang="zh-TW" altLang="en-US" sz="10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29631838"/>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idx="11"/>
          </p:nvPr>
        </p:nvSpPr>
        <p:spPr/>
        <p:txBody>
          <a:bodyPr/>
          <a:lstStyle/>
          <a:p>
            <a:pPr>
              <a:defRPr/>
            </a:pPr>
            <a:fld id="{9710C0FF-7E2A-46F3-9327-59D38D0DE55D}" type="slidenum">
              <a:rPr lang="en-US" altLang="zh-TW" smtClean="0"/>
              <a:pPr>
                <a:defRPr/>
              </a:pPr>
              <a:t>12</a:t>
            </a:fld>
            <a:endParaRPr lang="en-US" altLang="zh-TW" dirty="0"/>
          </a:p>
        </p:txBody>
      </p:sp>
      <p:sp>
        <p:nvSpPr>
          <p:cNvPr id="6" name="AutoShape 2" descr="ãæç§ç¶²è·¯å­¸æãçåçæå°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 name="內容版面配置區 4"/>
          <p:cNvSpPr txBox="1">
            <a:spLocks/>
          </p:cNvSpPr>
          <p:nvPr/>
        </p:nvSpPr>
        <p:spPr>
          <a:xfrm>
            <a:off x="2656167" y="3172107"/>
            <a:ext cx="6079985" cy="30947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Bef>
                <a:spcPts val="0"/>
              </a:spcBef>
              <a:buFont typeface="Arial" panose="020B0604020202020204" pitchFamily="34" charset="0"/>
              <a:buNone/>
              <a:defRPr/>
            </a:pPr>
            <a:endParaRPr lang="en-US" altLang="zh-TW" sz="1800" b="1" u="sng"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000" indent="-342000" algn="just">
              <a:lnSpc>
                <a:spcPts val="2500"/>
              </a:lnSpc>
              <a:spcBef>
                <a:spcPts val="0"/>
              </a:spcBef>
              <a:buClr>
                <a:srgbClr val="00B0F0"/>
              </a:buClr>
              <a:buSzPct val="150000"/>
              <a:defRPr/>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於</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105.12.25</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啟動物聯網產業大聯盟，由宏碁、聯發科、研華等產業龍頭、國內物聯網聯盟、國內外企業、新創社群、學研單位共同組成，已有逾</a:t>
            </a:r>
            <a:r>
              <a:rPr lang="en-US" altLang="zh-TW" sz="1800" b="1"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380</a:t>
            </a:r>
            <a:r>
              <a:rPr lang="zh-TW" altLang="en-US" sz="1800" b="1"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個單位</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加入。</a:t>
            </a:r>
            <a:endPar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marL="342000" indent="-342000" algn="just">
              <a:lnSpc>
                <a:spcPts val="2500"/>
              </a:lnSpc>
              <a:spcBef>
                <a:spcPts val="0"/>
              </a:spcBef>
              <a:buClr>
                <a:srgbClr val="00B0F0"/>
              </a:buClr>
              <a:buSzPct val="150000"/>
              <a:defRPr/>
            </a:pPr>
            <a:endPar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marL="342000" indent="-342000" algn="just">
              <a:lnSpc>
                <a:spcPts val="2500"/>
              </a:lnSpc>
              <a:spcBef>
                <a:spcPts val="0"/>
              </a:spcBef>
              <a:buClr>
                <a:srgbClr val="00B0F0"/>
              </a:buClr>
              <a:buSzPct val="150000"/>
              <a:defRPr/>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執行中心在推動物聯網產業大聯盟基礎上，結合國發會與經濟部工業局智慧城鄉徵案，持續輔導與培育國內物聯網廠商共組團隊提出解決方案，已</a:t>
            </a:r>
            <a:r>
              <a:rPr lang="zh-TW" altLang="en-US" sz="1800" b="1"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促成</a:t>
            </a:r>
            <a:r>
              <a:rPr lang="en-US" altLang="zh-TW" sz="1800" b="1"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92</a:t>
            </a:r>
            <a:r>
              <a:rPr lang="zh-TW" altLang="en-US" sz="1800" b="1"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案獲推薦</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。從中掌握挑選具潛力的潛在國際級旗艦隊，培育成立國際級系統整合公司。</a:t>
            </a:r>
          </a:p>
        </p:txBody>
      </p:sp>
      <p:sp>
        <p:nvSpPr>
          <p:cNvPr id="8" name="標題 1"/>
          <p:cNvSpPr>
            <a:spLocks noGrp="1"/>
          </p:cNvSpPr>
          <p:nvPr>
            <p:ph type="title"/>
          </p:nvPr>
        </p:nvSpPr>
        <p:spPr>
          <a:xfrm>
            <a:off x="0" y="13447"/>
            <a:ext cx="9144000" cy="955531"/>
          </a:xfrm>
        </p:spPr>
        <p:txBody>
          <a:bodyPr>
            <a:noAutofit/>
          </a:bodyPr>
          <a:lstStyle/>
          <a:p>
            <a:pPr algn="ctr"/>
            <a:r>
              <a:rPr lang="zh-TW" altLang="en-US" sz="36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培育成立國際級系統整合公司</a:t>
            </a:r>
            <a:endParaRPr lang="zh-TW" altLang="en-US" sz="1800" dirty="0">
              <a:solidFill>
                <a:srgbClr val="FF0000"/>
              </a:solidFill>
            </a:endParaRPr>
          </a:p>
        </p:txBody>
      </p:sp>
      <p:sp>
        <p:nvSpPr>
          <p:cNvPr id="137" name="橢圓 136">
            <a:extLst>
              <a:ext uri="{FF2B5EF4-FFF2-40B4-BE49-F238E27FC236}">
                <a16:creationId xmlns:a16="http://schemas.microsoft.com/office/drawing/2014/main" xmlns="" id="{649827D0-3A1A-324B-B2D4-525E8FBC625D}"/>
              </a:ext>
            </a:extLst>
          </p:cNvPr>
          <p:cNvSpPr/>
          <p:nvPr/>
        </p:nvSpPr>
        <p:spPr>
          <a:xfrm>
            <a:off x="522007" y="3507414"/>
            <a:ext cx="1780317" cy="1780317"/>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rgbClr val="00B0F0"/>
              </a:solidFill>
            </a:endParaRPr>
          </a:p>
        </p:txBody>
      </p:sp>
      <p:sp>
        <p:nvSpPr>
          <p:cNvPr id="139" name="矩形 138">
            <a:extLst>
              <a:ext uri="{FF2B5EF4-FFF2-40B4-BE49-F238E27FC236}">
                <a16:creationId xmlns:a16="http://schemas.microsoft.com/office/drawing/2014/main" xmlns="" id="{814FDEFC-A01C-9C41-9129-B7E245D11C40}"/>
              </a:ext>
            </a:extLst>
          </p:cNvPr>
          <p:cNvSpPr/>
          <p:nvPr/>
        </p:nvSpPr>
        <p:spPr>
          <a:xfrm>
            <a:off x="1060146" y="4589084"/>
            <a:ext cx="758759" cy="497444"/>
          </a:xfrm>
          <a:prstGeom prst="rect">
            <a:avLst/>
          </a:prstGeom>
        </p:spPr>
        <p:txBody>
          <a:bodyPr wrap="square">
            <a:spAutoFit/>
          </a:bodyPr>
          <a:lstStyle/>
          <a:p>
            <a:pPr algn="ctr">
              <a:lnSpc>
                <a:spcPct val="150000"/>
              </a:lnSpc>
            </a:pPr>
            <a:r>
              <a:rPr lang="zh-TW" altLang="en-US" sz="2000" b="1"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成</a:t>
            </a:r>
            <a:r>
              <a:rPr lang="zh-Hant" altLang="en-US" sz="2000" b="1"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000" b="1"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果</a:t>
            </a:r>
          </a:p>
        </p:txBody>
      </p:sp>
      <p:sp>
        <p:nvSpPr>
          <p:cNvPr id="140" name="矩形 139">
            <a:extLst>
              <a:ext uri="{FF2B5EF4-FFF2-40B4-BE49-F238E27FC236}">
                <a16:creationId xmlns:a16="http://schemas.microsoft.com/office/drawing/2014/main" xmlns="" id="{C57A6D00-BC71-0B4F-8BE9-E12DE28FB15E}"/>
              </a:ext>
            </a:extLst>
          </p:cNvPr>
          <p:cNvSpPr/>
          <p:nvPr/>
        </p:nvSpPr>
        <p:spPr>
          <a:xfrm>
            <a:off x="2636558" y="1591105"/>
            <a:ext cx="6099594" cy="1026948"/>
          </a:xfrm>
          <a:prstGeom prst="rect">
            <a:avLst/>
          </a:prstGeom>
        </p:spPr>
        <p:txBody>
          <a:bodyPr wrap="square">
            <a:spAutoFit/>
          </a:bodyPr>
          <a:lstStyle/>
          <a:p>
            <a:pPr marL="342000" indent="-342000">
              <a:lnSpc>
                <a:spcPts val="2500"/>
              </a:lnSpc>
              <a:spcBef>
                <a:spcPts val="0"/>
              </a:spcBef>
              <a:buClr>
                <a:srgbClr val="00B050"/>
              </a:buClr>
              <a:buSzPct val="15000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全面啟動政府資源，提供有利發展條件，</a:t>
            </a:r>
            <a:r>
              <a:rPr lang="zh-TW" altLang="en-US"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積極培育國內廠商組成旗艦隊</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，在國內場域試煉樹立標竿，協助鏈結完整解決方案之出海口，以複製擴散進軍國際市場</a:t>
            </a:r>
          </a:p>
        </p:txBody>
      </p:sp>
      <p:grpSp>
        <p:nvGrpSpPr>
          <p:cNvPr id="144" name="群組 143">
            <a:extLst>
              <a:ext uri="{FF2B5EF4-FFF2-40B4-BE49-F238E27FC236}">
                <a16:creationId xmlns:a16="http://schemas.microsoft.com/office/drawing/2014/main" xmlns="" id="{5C5E372F-37BA-2B48-ACD9-899B902E94D3}"/>
              </a:ext>
            </a:extLst>
          </p:cNvPr>
          <p:cNvGrpSpPr/>
          <p:nvPr/>
        </p:nvGrpSpPr>
        <p:grpSpPr>
          <a:xfrm>
            <a:off x="522007" y="1214420"/>
            <a:ext cx="1780317" cy="1780317"/>
            <a:chOff x="522007" y="1472524"/>
            <a:chExt cx="1780317" cy="1780317"/>
          </a:xfrm>
        </p:grpSpPr>
        <p:sp>
          <p:nvSpPr>
            <p:cNvPr id="136" name="橢圓 135">
              <a:extLst>
                <a:ext uri="{FF2B5EF4-FFF2-40B4-BE49-F238E27FC236}">
                  <a16:creationId xmlns:a16="http://schemas.microsoft.com/office/drawing/2014/main" xmlns="" id="{96C67A00-478A-3F41-B0FB-12A1DA455DDE}"/>
                </a:ext>
              </a:extLst>
            </p:cNvPr>
            <p:cNvSpPr/>
            <p:nvPr/>
          </p:nvSpPr>
          <p:spPr>
            <a:xfrm>
              <a:off x="522007" y="1472524"/>
              <a:ext cx="1780317" cy="1780317"/>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38" name="矩形 137">
              <a:extLst>
                <a:ext uri="{FF2B5EF4-FFF2-40B4-BE49-F238E27FC236}">
                  <a16:creationId xmlns:a16="http://schemas.microsoft.com/office/drawing/2014/main" xmlns="" id="{E7303EDD-D0F3-A747-B170-5DF28C0017E5}"/>
                </a:ext>
              </a:extLst>
            </p:cNvPr>
            <p:cNvSpPr/>
            <p:nvPr/>
          </p:nvSpPr>
          <p:spPr>
            <a:xfrm>
              <a:off x="776364" y="2493646"/>
              <a:ext cx="1271603" cy="497444"/>
            </a:xfrm>
            <a:prstGeom prst="rect">
              <a:avLst/>
            </a:prstGeom>
          </p:spPr>
          <p:txBody>
            <a:bodyPr wrap="square">
              <a:spAutoFit/>
            </a:bodyPr>
            <a:lstStyle/>
            <a:p>
              <a:pPr algn="ctr">
                <a:lnSpc>
                  <a:spcPct val="150000"/>
                </a:lnSpc>
              </a:pPr>
              <a:r>
                <a:rPr lang="zh-TW" altLang="en-US" sz="2000"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推動策略</a:t>
              </a:r>
            </a:p>
          </p:txBody>
        </p:sp>
        <p:pic>
          <p:nvPicPr>
            <p:cNvPr id="143" name="圖片 142">
              <a:extLst>
                <a:ext uri="{FF2B5EF4-FFF2-40B4-BE49-F238E27FC236}">
                  <a16:creationId xmlns:a16="http://schemas.microsoft.com/office/drawing/2014/main" xmlns="" id="{0586D7D5-1364-5241-821A-925C6C6E1A6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4076" y="1672724"/>
              <a:ext cx="976178" cy="895227"/>
            </a:xfrm>
            <a:prstGeom prst="rect">
              <a:avLst/>
            </a:prstGeom>
          </p:spPr>
        </p:pic>
      </p:grpSp>
      <p:pic>
        <p:nvPicPr>
          <p:cNvPr id="145" name="圖片 144">
            <a:extLst>
              <a:ext uri="{FF2B5EF4-FFF2-40B4-BE49-F238E27FC236}">
                <a16:creationId xmlns:a16="http://schemas.microsoft.com/office/drawing/2014/main" xmlns="" id="{F87A4377-4EB2-4940-AF7D-37FD18A3810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4076" y="3754108"/>
            <a:ext cx="972875" cy="972875"/>
          </a:xfrm>
          <a:prstGeom prst="rect">
            <a:avLst/>
          </a:prstGeom>
        </p:spPr>
      </p:pic>
    </p:spTree>
    <p:extLst>
      <p:ext uri="{BB962C8B-B14F-4D97-AF65-F5344CB8AC3E}">
        <p14:creationId xmlns:p14="http://schemas.microsoft.com/office/powerpoint/2010/main" val="322327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7763"/>
            <a:ext cx="9144000" cy="944727"/>
          </a:xfrm>
        </p:spPr>
        <p:txBody>
          <a:bodyPr>
            <a:normAutofit/>
          </a:bodyPr>
          <a:lstStyle/>
          <a:p>
            <a:pPr algn="ctr"/>
            <a:r>
              <a:rPr lang="zh-TW" altLang="en-US" sz="36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智慧城鄉徵案推動成果與潛在國際級旗艦隊</a:t>
            </a:r>
          </a:p>
        </p:txBody>
      </p:sp>
      <p:sp>
        <p:nvSpPr>
          <p:cNvPr id="3" name="內容版面配置區 2"/>
          <p:cNvSpPr>
            <a:spLocks noGrp="1"/>
          </p:cNvSpPr>
          <p:nvPr>
            <p:ph idx="1"/>
          </p:nvPr>
        </p:nvSpPr>
        <p:spPr>
          <a:xfrm>
            <a:off x="507876" y="823417"/>
            <a:ext cx="8503602" cy="524936"/>
          </a:xfrm>
        </p:spPr>
        <p:txBody>
          <a:bodyPr>
            <a:noAutofit/>
          </a:bodyPr>
          <a:lstStyle/>
          <a:p>
            <a:pPr marL="0" indent="0" algn="just">
              <a:buNone/>
            </a:pPr>
            <a:r>
              <a:rPr kumimoji="1" lang="zh-TW" altLang="en-US" sz="1800" dirty="0">
                <a:latin typeface="微軟正黑體" panose="020B0604030504040204" pitchFamily="34" charset="-120"/>
                <a:ea typeface="微軟正黑體" panose="020B0604030504040204" pitchFamily="34" charset="-120"/>
                <a:cs typeface="Microsoft JhengHei" charset="-120"/>
              </a:rPr>
              <a:t>自</a:t>
            </a:r>
            <a:r>
              <a:rPr kumimoji="1" lang="en-US" altLang="zh-TW" sz="1800" dirty="0">
                <a:latin typeface="微軟正黑體" panose="020B0604030504040204" pitchFamily="34" charset="-120"/>
                <a:ea typeface="微軟正黑體" panose="020B0604030504040204" pitchFamily="34" charset="-120"/>
                <a:cs typeface="Microsoft JhengHei" charset="-120"/>
              </a:rPr>
              <a:t>106</a:t>
            </a:r>
            <a:r>
              <a:rPr kumimoji="1" lang="zh-TW" altLang="en-US" sz="1800" dirty="0">
                <a:latin typeface="微軟正黑體" panose="020B0604030504040204" pitchFamily="34" charset="-120"/>
                <a:ea typeface="微軟正黑體" panose="020B0604030504040204" pitchFamily="34" charset="-120"/>
                <a:cs typeface="Microsoft JhengHei" charset="-120"/>
              </a:rPr>
              <a:t>年</a:t>
            </a:r>
            <a:r>
              <a:rPr kumimoji="1" lang="en-US" altLang="zh-TW" sz="1800" dirty="0">
                <a:latin typeface="微軟正黑體" panose="020B0604030504040204" pitchFamily="34" charset="-120"/>
                <a:ea typeface="微軟正黑體" panose="020B0604030504040204" pitchFamily="34" charset="-120"/>
                <a:cs typeface="Microsoft JhengHei" charset="-120"/>
              </a:rPr>
              <a:t>4</a:t>
            </a:r>
            <a:r>
              <a:rPr kumimoji="1" lang="zh-TW" altLang="en-US" sz="1800" dirty="0">
                <a:latin typeface="微軟正黑體" panose="020B0604030504040204" pitchFamily="34" charset="-120"/>
                <a:ea typeface="微軟正黑體" panose="020B0604030504040204" pitchFamily="34" charset="-120"/>
                <a:cs typeface="Microsoft JhengHei" charset="-120"/>
              </a:rPr>
              <a:t>月起已舉辦</a:t>
            </a:r>
            <a:r>
              <a:rPr kumimoji="1" lang="en-US" altLang="zh-TW" sz="1800" dirty="0">
                <a:latin typeface="微軟正黑體" panose="020B0604030504040204" pitchFamily="34" charset="-120"/>
                <a:ea typeface="微軟正黑體" panose="020B0604030504040204" pitchFamily="34" charset="-120"/>
                <a:cs typeface="Microsoft JhengHei" charset="-120"/>
              </a:rPr>
              <a:t>5</a:t>
            </a:r>
            <a:r>
              <a:rPr kumimoji="1" lang="zh-TW" altLang="en-US" sz="1800" dirty="0">
                <a:latin typeface="微軟正黑體" panose="020B0604030504040204" pitchFamily="34" charset="-120"/>
                <a:ea typeface="微軟正黑體" panose="020B0604030504040204" pitchFamily="34" charset="-120"/>
                <a:cs typeface="Microsoft JhengHei" charset="-120"/>
              </a:rPr>
              <a:t>次智慧城鄉徵案，聚焦</a:t>
            </a:r>
            <a:r>
              <a:rPr kumimoji="1" lang="zh-TW" altLang="en-US" sz="1800" b="1" dirty="0">
                <a:solidFill>
                  <a:srgbClr val="C00000"/>
                </a:solidFill>
                <a:latin typeface="微軟正黑體" panose="020B0604030504040204" pitchFamily="34" charset="-120"/>
                <a:ea typeface="微軟正黑體" panose="020B0604030504040204" pitchFamily="34" charset="-120"/>
                <a:cs typeface="Microsoft JhengHei" charset="-120"/>
              </a:rPr>
              <a:t>智慧交通、智慧醫療、物聯網應用、人工智慧</a:t>
            </a:r>
            <a:r>
              <a:rPr kumimoji="1" lang="zh-TW" altLang="en-US" sz="1800" dirty="0">
                <a:latin typeface="微軟正黑體" panose="020B0604030504040204" pitchFamily="34" charset="-120"/>
                <a:ea typeface="微軟正黑體" panose="020B0604030504040204" pitchFamily="34" charset="-120"/>
                <a:cs typeface="Microsoft JhengHei" charset="-120"/>
              </a:rPr>
              <a:t>等主題。至</a:t>
            </a:r>
            <a:r>
              <a:rPr kumimoji="1" lang="en-US" altLang="zh-TW" sz="1800" b="1" dirty="0">
                <a:solidFill>
                  <a:srgbClr val="C00000"/>
                </a:solidFill>
                <a:latin typeface="微軟正黑體" panose="020B0604030504040204" pitchFamily="34" charset="-120"/>
                <a:ea typeface="微軟正黑體" panose="020B0604030504040204" pitchFamily="34" charset="-120"/>
                <a:cs typeface="Microsoft JhengHei" charset="-120"/>
              </a:rPr>
              <a:t>107</a:t>
            </a:r>
            <a:r>
              <a:rPr kumimoji="1" lang="zh-TW" altLang="en-US" sz="1800" b="1" dirty="0">
                <a:solidFill>
                  <a:srgbClr val="C00000"/>
                </a:solidFill>
                <a:latin typeface="微軟正黑體" panose="020B0604030504040204" pitchFamily="34" charset="-120"/>
                <a:ea typeface="微軟正黑體" panose="020B0604030504040204" pitchFamily="34" charset="-120"/>
                <a:cs typeface="Microsoft JhengHei" charset="-120"/>
              </a:rPr>
              <a:t>年</a:t>
            </a:r>
            <a:r>
              <a:rPr kumimoji="1" lang="en-US" altLang="zh-TW" sz="1800" b="1" dirty="0">
                <a:solidFill>
                  <a:srgbClr val="C00000"/>
                </a:solidFill>
                <a:latin typeface="微軟正黑體" panose="020B0604030504040204" pitchFamily="34" charset="-120"/>
                <a:ea typeface="微軟正黑體" panose="020B0604030504040204" pitchFamily="34" charset="-120"/>
                <a:cs typeface="Microsoft JhengHei" charset="-120"/>
              </a:rPr>
              <a:t>11</a:t>
            </a:r>
            <a:r>
              <a:rPr kumimoji="1" lang="zh-TW" altLang="en-US" sz="1800" b="1" dirty="0">
                <a:solidFill>
                  <a:srgbClr val="C00000"/>
                </a:solidFill>
                <a:latin typeface="微軟正黑體" panose="020B0604030504040204" pitchFamily="34" charset="-120"/>
                <a:ea typeface="微軟正黑體" panose="020B0604030504040204" pitchFamily="34" charset="-120"/>
                <a:cs typeface="Microsoft JhengHei" charset="-120"/>
              </a:rPr>
              <a:t>月底已有</a:t>
            </a:r>
            <a:r>
              <a:rPr kumimoji="1" lang="en-US" altLang="zh-TW" sz="1800" b="1" dirty="0">
                <a:solidFill>
                  <a:srgbClr val="C00000"/>
                </a:solidFill>
                <a:latin typeface="微軟正黑體" panose="020B0604030504040204" pitchFamily="34" charset="-120"/>
                <a:ea typeface="微軟正黑體" panose="020B0604030504040204" pitchFamily="34" charset="-120"/>
                <a:cs typeface="Microsoft JhengHei" charset="-120"/>
              </a:rPr>
              <a:t>92</a:t>
            </a:r>
            <a:r>
              <a:rPr kumimoji="1" lang="zh-TW" altLang="en-US" sz="1800" b="1" dirty="0">
                <a:solidFill>
                  <a:srgbClr val="C00000"/>
                </a:solidFill>
                <a:latin typeface="微軟正黑體" panose="020B0604030504040204" pitchFamily="34" charset="-120"/>
                <a:ea typeface="微軟正黑體" panose="020B0604030504040204" pitchFamily="34" charset="-120"/>
                <a:cs typeface="Microsoft JhengHei" charset="-120"/>
              </a:rPr>
              <a:t>案審查通過</a:t>
            </a:r>
            <a:r>
              <a:rPr kumimoji="1" lang="zh-TW" altLang="en-US" sz="1800" dirty="0">
                <a:latin typeface="微軟正黑體" panose="020B0604030504040204" pitchFamily="34" charset="-120"/>
                <a:ea typeface="微軟正黑體" panose="020B0604030504040204" pitchFamily="34" charset="-120"/>
                <a:cs typeface="Microsoft JhengHei" charset="-120"/>
              </a:rPr>
              <a:t>，試驗場域涵蓋全台諸多縣市。</a:t>
            </a:r>
            <a:endParaRPr kumimoji="1" lang="en-US" altLang="zh-TW" sz="1800" dirty="0">
              <a:latin typeface="微軟正黑體" panose="020B0604030504040204" pitchFamily="34" charset="-120"/>
              <a:ea typeface="微軟正黑體" panose="020B0604030504040204" pitchFamily="34" charset="-120"/>
              <a:cs typeface="Microsoft JhengHei" charset="-120"/>
            </a:endParaRPr>
          </a:p>
        </p:txBody>
      </p:sp>
      <p:sp>
        <p:nvSpPr>
          <p:cNvPr id="114" name="投影片編號版面配置區 1"/>
          <p:cNvSpPr>
            <a:spLocks noGrp="1"/>
          </p:cNvSpPr>
          <p:nvPr>
            <p:ph type="sldNum" sz="quarter" idx="12"/>
          </p:nvPr>
        </p:nvSpPr>
        <p:spPr>
          <a:xfrm>
            <a:off x="8771783" y="6581001"/>
            <a:ext cx="372217" cy="276999"/>
          </a:xfrm>
        </p:spPr>
        <p:txBody>
          <a:bodyPr/>
          <a:lstStyle/>
          <a:p>
            <a:pPr>
              <a:defRPr/>
            </a:pPr>
            <a:fld id="{F71B2CC7-3608-41C4-B3ED-B67F6063EFD8}" type="slidenum">
              <a:rPr lang="zh-TW" altLang="en-US" smtClean="0"/>
              <a:pPr>
                <a:defRPr/>
              </a:pPr>
              <a:t>13</a:t>
            </a:fld>
            <a:endParaRPr lang="zh-TW" altLang="en-US" dirty="0"/>
          </a:p>
        </p:txBody>
      </p:sp>
      <p:pic>
        <p:nvPicPr>
          <p:cNvPr id="4" name="圖片 3"/>
          <p:cNvPicPr>
            <a:picLocks noChangeAspect="1"/>
          </p:cNvPicPr>
          <p:nvPr/>
        </p:nvPicPr>
        <p:blipFill>
          <a:blip r:embed="rId3"/>
          <a:stretch>
            <a:fillRect/>
          </a:stretch>
        </p:blipFill>
        <p:spPr>
          <a:xfrm>
            <a:off x="1207622" y="2633947"/>
            <a:ext cx="7104109" cy="3805613"/>
          </a:xfrm>
          <a:prstGeom prst="rect">
            <a:avLst/>
          </a:prstGeom>
        </p:spPr>
      </p:pic>
      <p:sp>
        <p:nvSpPr>
          <p:cNvPr id="5" name="矩形 4">
            <a:extLst>
              <a:ext uri="{FF2B5EF4-FFF2-40B4-BE49-F238E27FC236}">
                <a16:creationId xmlns:a16="http://schemas.microsoft.com/office/drawing/2014/main" xmlns="" id="{05FF2773-430B-9948-83E9-6980C0EDD071}"/>
              </a:ext>
            </a:extLst>
          </p:cNvPr>
          <p:cNvSpPr/>
          <p:nvPr/>
        </p:nvSpPr>
        <p:spPr>
          <a:xfrm>
            <a:off x="507876" y="1414069"/>
            <a:ext cx="8178923" cy="1154162"/>
          </a:xfrm>
          <a:prstGeom prst="rect">
            <a:avLst/>
          </a:prstGeom>
        </p:spPr>
        <p:txBody>
          <a:bodyPr wrap="square">
            <a:spAutoFit/>
          </a:bodyPr>
          <a:lstStyle/>
          <a:p>
            <a:pPr algn="just">
              <a:lnSpc>
                <a:spcPct val="150000"/>
              </a:lnSpc>
            </a:pPr>
            <a:r>
              <a:rPr kumimoji="1" lang="zh-TW" altLang="en-US" b="1" dirty="0">
                <a:solidFill>
                  <a:srgbClr val="C00000"/>
                </a:solidFill>
                <a:latin typeface="微軟正黑體" panose="020B0604030504040204" pitchFamily="34" charset="-120"/>
                <a:ea typeface="微軟正黑體" panose="020B0604030504040204" pitchFamily="34" charset="-120"/>
                <a:cs typeface="Microsoft JhengHei" charset="-120"/>
              </a:rPr>
              <a:t>潛在國際級旗艦隊</a:t>
            </a:r>
            <a:r>
              <a:rPr kumimoji="1" lang="en-US" altLang="zh-TW" b="1" dirty="0">
                <a:solidFill>
                  <a:srgbClr val="C00000"/>
                </a:solidFill>
                <a:latin typeface="微軟正黑體" panose="020B0604030504040204" pitchFamily="34" charset="-120"/>
                <a:ea typeface="微軟正黑體" panose="020B0604030504040204" pitchFamily="34" charset="-120"/>
                <a:cs typeface="Microsoft JhengHei" charset="-120"/>
              </a:rPr>
              <a:t>18</a:t>
            </a:r>
            <a:r>
              <a:rPr kumimoji="1" lang="zh-TW" altLang="en-US" b="1" dirty="0">
                <a:solidFill>
                  <a:srgbClr val="C00000"/>
                </a:solidFill>
                <a:latin typeface="微軟正黑體" panose="020B0604030504040204" pitchFamily="34" charset="-120"/>
                <a:ea typeface="微軟正黑體" panose="020B0604030504040204" pitchFamily="34" charset="-120"/>
                <a:cs typeface="Microsoft JhengHei" charset="-120"/>
              </a:rPr>
              <a:t>家</a:t>
            </a:r>
            <a:endParaRPr kumimoji="1" lang="en-US" altLang="zh-TW" b="1" dirty="0">
              <a:solidFill>
                <a:srgbClr val="C00000"/>
              </a:solidFill>
              <a:latin typeface="微軟正黑體" panose="020B0604030504040204" pitchFamily="34" charset="-120"/>
              <a:ea typeface="微軟正黑體" panose="020B0604030504040204" pitchFamily="34" charset="-120"/>
              <a:cs typeface="Microsoft JhengHei" charset="-120"/>
            </a:endParaRPr>
          </a:p>
          <a:p>
            <a:pPr algn="just"/>
            <a:r>
              <a:rPr kumimoji="1" lang="zh-TW" altLang="en-US" sz="1400" dirty="0">
                <a:latin typeface="微軟正黑體" panose="020B0604030504040204" pitchFamily="34" charset="-120"/>
                <a:ea typeface="微軟正黑體" panose="020B0604030504040204" pitchFamily="34" charset="-120"/>
                <a:cs typeface="Microsoft JhengHei" charset="-120"/>
              </a:rPr>
              <a:t>如中華電信、遠傳電信、亞太電信、光寶、凌群、英業達集團（無敵科技）、興農集團、華碩集團、宏碁集團、緯創資通、仁寶電腦、中強光電集團、台灣新光保全、大同公司、亞旭電腦、威剛科技、敏盛醫院集團及豐榮等團隊，以大公司主導組成系統整合方案團隊，同時佈局海外市場。</a:t>
            </a:r>
            <a:endParaRPr kumimoji="1" lang="zh-TW" altLang="en-US" dirty="0">
              <a:latin typeface="微軟正黑體" panose="020B0604030504040204" pitchFamily="34" charset="-120"/>
              <a:ea typeface="微軟正黑體" panose="020B0604030504040204" pitchFamily="34" charset="-120"/>
              <a:cs typeface="Microsoft JhengHei" charset="-120"/>
            </a:endParaRPr>
          </a:p>
        </p:txBody>
      </p:sp>
      <p:sp>
        <p:nvSpPr>
          <p:cNvPr id="10" name="文字方塊 9">
            <a:extLst>
              <a:ext uri="{FF2B5EF4-FFF2-40B4-BE49-F238E27FC236}">
                <a16:creationId xmlns:a16="http://schemas.microsoft.com/office/drawing/2014/main" xmlns="" id="{31966834-A522-7D40-AD9A-A697F9ACF323}"/>
              </a:ext>
            </a:extLst>
          </p:cNvPr>
          <p:cNvSpPr txBox="1"/>
          <p:nvPr/>
        </p:nvSpPr>
        <p:spPr>
          <a:xfrm>
            <a:off x="3891647" y="6415452"/>
            <a:ext cx="4644220" cy="400110"/>
          </a:xfrm>
          <a:prstGeom prst="rect">
            <a:avLst/>
          </a:prstGeom>
          <a:noFill/>
        </p:spPr>
        <p:txBody>
          <a:bodyPr wrap="none" rtlCol="0">
            <a:spAutoFit/>
          </a:bodyPr>
          <a:lstStyle/>
          <a:p>
            <a:pPr marL="444500" indent="-444500" algn="just">
              <a:lnSpc>
                <a:spcPct val="100000"/>
              </a:lnSpc>
              <a:buNone/>
            </a:pPr>
            <a:r>
              <a:rPr kumimoji="1" lang="zh-TW" altLang="en-US" sz="1000" b="1" dirty="0">
                <a:solidFill>
                  <a:schemeClr val="bg1">
                    <a:lumMod val="50000"/>
                  </a:schemeClr>
                </a:solidFill>
                <a:latin typeface="微軟正黑體" panose="020B0604030504040204" pitchFamily="34" charset="-120"/>
                <a:ea typeface="微軟正黑體" panose="020B0604030504040204" pitchFamily="34" charset="-120"/>
                <a:cs typeface="Microsoft JhengHei" charset="-120"/>
              </a:rPr>
              <a:t>潛在國際級旗艦隊篩選條件：</a:t>
            </a:r>
            <a:endParaRPr kumimoji="1" lang="en-US" altLang="zh-TW" sz="1000" b="1" dirty="0">
              <a:solidFill>
                <a:schemeClr val="bg1">
                  <a:lumMod val="50000"/>
                </a:schemeClr>
              </a:solidFill>
              <a:latin typeface="微軟正黑體" panose="020B0604030504040204" pitchFamily="34" charset="-120"/>
              <a:ea typeface="微軟正黑體" panose="020B0604030504040204" pitchFamily="34" charset="-120"/>
              <a:cs typeface="Microsoft JhengHei" charset="-120"/>
            </a:endParaRPr>
          </a:p>
          <a:p>
            <a:pPr marL="444500" indent="-444500" algn="just">
              <a:lnSpc>
                <a:spcPct val="100000"/>
              </a:lnSpc>
              <a:buNone/>
            </a:pPr>
            <a:r>
              <a:rPr lang="zh-TW" altLang="en-US" sz="1000" b="1" dirty="0">
                <a:solidFill>
                  <a:schemeClr val="bg1">
                    <a:lumMod val="50000"/>
                  </a:schemeClr>
                </a:solidFill>
                <a:latin typeface="微軟正黑體" panose="020B0604030504040204" pitchFamily="34" charset="-120"/>
                <a:ea typeface="微軟正黑體" panose="020B0604030504040204" pitchFamily="34" charset="-120"/>
              </a:rPr>
              <a:t>資本額超過</a:t>
            </a:r>
            <a:r>
              <a:rPr lang="en-US" altLang="zh-TW" sz="1000" b="1" dirty="0">
                <a:solidFill>
                  <a:schemeClr val="bg1">
                    <a:lumMod val="50000"/>
                  </a:schemeClr>
                </a:solidFill>
                <a:latin typeface="微軟正黑體" panose="020B0604030504040204" pitchFamily="34" charset="-120"/>
                <a:ea typeface="微軟正黑體" panose="020B0604030504040204" pitchFamily="34" charset="-120"/>
              </a:rPr>
              <a:t>10</a:t>
            </a:r>
            <a:r>
              <a:rPr lang="zh-TW" altLang="en-US" sz="1000" b="1" dirty="0">
                <a:solidFill>
                  <a:schemeClr val="bg1">
                    <a:lumMod val="50000"/>
                  </a:schemeClr>
                </a:solidFill>
                <a:latin typeface="微軟正黑體" panose="020B0604030504040204" pitchFamily="34" charset="-120"/>
                <a:ea typeface="微軟正黑體" panose="020B0604030504040204" pitchFamily="34" charset="-120"/>
              </a:rPr>
              <a:t>億</a:t>
            </a:r>
            <a:r>
              <a:rPr lang="en-US" altLang="zh-TW" sz="1000" b="1" dirty="0">
                <a:solidFill>
                  <a:schemeClr val="bg1">
                    <a:lumMod val="50000"/>
                  </a:schemeClr>
                </a:solidFill>
                <a:latin typeface="微軟正黑體" panose="020B0604030504040204" pitchFamily="34" charset="-120"/>
                <a:ea typeface="微軟正黑體" panose="020B0604030504040204" pitchFamily="34" charset="-120"/>
              </a:rPr>
              <a:t>NTD</a:t>
            </a:r>
            <a:r>
              <a:rPr lang="zh-TW" altLang="en-US" sz="1000" b="1" dirty="0">
                <a:solidFill>
                  <a:schemeClr val="bg1">
                    <a:lumMod val="50000"/>
                  </a:schemeClr>
                </a:solidFill>
                <a:latin typeface="微軟正黑體" panose="020B0604030504040204" pitchFamily="34" charset="-120"/>
                <a:ea typeface="微軟正黑體" panose="020B0604030504040204" pitchFamily="34" charset="-120"/>
              </a:rPr>
              <a:t>、年營業額大於</a:t>
            </a:r>
            <a:r>
              <a:rPr lang="en-US" altLang="zh-TW" sz="1000" b="1" dirty="0">
                <a:solidFill>
                  <a:schemeClr val="bg1">
                    <a:lumMod val="50000"/>
                  </a:schemeClr>
                </a:solidFill>
                <a:latin typeface="微軟正黑體" panose="020B0604030504040204" pitchFamily="34" charset="-120"/>
                <a:ea typeface="微軟正黑體" panose="020B0604030504040204" pitchFamily="34" charset="-120"/>
              </a:rPr>
              <a:t>50</a:t>
            </a:r>
            <a:r>
              <a:rPr lang="zh-TW" altLang="en-US" sz="1000" b="1" dirty="0">
                <a:solidFill>
                  <a:schemeClr val="bg1">
                    <a:lumMod val="50000"/>
                  </a:schemeClr>
                </a:solidFill>
                <a:latin typeface="微軟正黑體" panose="020B0604030504040204" pitchFamily="34" charset="-120"/>
                <a:ea typeface="微軟正黑體" panose="020B0604030504040204" pitchFamily="34" charset="-120"/>
              </a:rPr>
              <a:t>億</a:t>
            </a:r>
            <a:r>
              <a:rPr lang="en-US" altLang="zh-TW" sz="1000" b="1" dirty="0">
                <a:solidFill>
                  <a:schemeClr val="bg1">
                    <a:lumMod val="50000"/>
                  </a:schemeClr>
                </a:solidFill>
                <a:latin typeface="微軟正黑體" panose="020B0604030504040204" pitchFamily="34" charset="-120"/>
                <a:ea typeface="微軟正黑體" panose="020B0604030504040204" pitchFamily="34" charset="-120"/>
              </a:rPr>
              <a:t>NTD</a:t>
            </a:r>
            <a:r>
              <a:rPr lang="zh-TW" altLang="en-US" sz="1000" b="1" dirty="0">
                <a:solidFill>
                  <a:schemeClr val="bg1">
                    <a:lumMod val="50000"/>
                  </a:schemeClr>
                </a:solidFill>
                <a:latin typeface="微軟正黑體" panose="020B0604030504040204" pitchFamily="34" charset="-120"/>
                <a:ea typeface="微軟正黑體" panose="020B0604030504040204" pitchFamily="34" charset="-120"/>
              </a:rPr>
              <a:t>、集團具備海外商機開拓經驗。</a:t>
            </a:r>
            <a:endParaRPr kumimoji="1" lang="zh-TW" altLang="en-US" sz="1000" b="1" dirty="0">
              <a:solidFill>
                <a:schemeClr val="bg1">
                  <a:lumMod val="50000"/>
                </a:schemeClr>
              </a:solidFill>
              <a:latin typeface="微軟正黑體" panose="020B0604030504040204" pitchFamily="34" charset="-120"/>
              <a:ea typeface="微軟正黑體" panose="020B0604030504040204" pitchFamily="34" charset="-120"/>
              <a:cs typeface="Microsoft JhengHei" charset="-120"/>
            </a:endParaRPr>
          </a:p>
        </p:txBody>
      </p:sp>
      <p:sp>
        <p:nvSpPr>
          <p:cNvPr id="11" name="＞形箭號 10">
            <a:extLst>
              <a:ext uri="{FF2B5EF4-FFF2-40B4-BE49-F238E27FC236}">
                <a16:creationId xmlns:a16="http://schemas.microsoft.com/office/drawing/2014/main" xmlns="" id="{5F56C7C1-A17C-084A-AAB5-1457C2EAC67E}"/>
              </a:ext>
            </a:extLst>
          </p:cNvPr>
          <p:cNvSpPr/>
          <p:nvPr/>
        </p:nvSpPr>
        <p:spPr>
          <a:xfrm>
            <a:off x="269310" y="1557024"/>
            <a:ext cx="238567" cy="25407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rgbClr val="00B050"/>
              </a:solidFill>
            </a:endParaRPr>
          </a:p>
        </p:txBody>
      </p:sp>
      <p:sp>
        <p:nvSpPr>
          <p:cNvPr id="13" name="＞形箭號 12">
            <a:extLst>
              <a:ext uri="{FF2B5EF4-FFF2-40B4-BE49-F238E27FC236}">
                <a16:creationId xmlns:a16="http://schemas.microsoft.com/office/drawing/2014/main" xmlns="" id="{6F2B7B7F-297F-E54D-AD94-4CAE9E499605}"/>
              </a:ext>
            </a:extLst>
          </p:cNvPr>
          <p:cNvSpPr/>
          <p:nvPr/>
        </p:nvSpPr>
        <p:spPr>
          <a:xfrm>
            <a:off x="269310" y="889133"/>
            <a:ext cx="238567" cy="25407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rgbClr val="00B050"/>
              </a:solidFill>
            </a:endParaRPr>
          </a:p>
        </p:txBody>
      </p:sp>
    </p:spTree>
    <p:extLst>
      <p:ext uri="{BB962C8B-B14F-4D97-AF65-F5344CB8AC3E}">
        <p14:creationId xmlns:p14="http://schemas.microsoft.com/office/powerpoint/2010/main" val="251822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72008" y="161365"/>
            <a:ext cx="9143999" cy="892736"/>
          </a:xfrm>
        </p:spPr>
        <p:txBody>
          <a:bodyPr>
            <a:noAutofit/>
          </a:bodyPr>
          <a:lstStyle/>
          <a:p>
            <a:pPr algn="ctr"/>
            <a:r>
              <a:rPr lang="zh-TW" altLang="en-US" sz="36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潛在國際級旗艦隊</a:t>
            </a:r>
            <a:r>
              <a:rPr lang="en-US" altLang="zh-TW" sz="36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a:t>
            </a:r>
            <a:r>
              <a:rPr lang="zh-TW" altLang="en-US" sz="36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案例</a:t>
            </a:r>
            <a:r>
              <a:rPr lang="en-US" altLang="zh-TW" sz="36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a:t>
            </a:r>
            <a:endParaRPr lang="zh-TW" altLang="en-US" sz="36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endParaRPr>
          </a:p>
        </p:txBody>
      </p:sp>
      <p:sp>
        <p:nvSpPr>
          <p:cNvPr id="5" name="投影片編號版面配置區 1"/>
          <p:cNvSpPr>
            <a:spLocks noGrp="1"/>
          </p:cNvSpPr>
          <p:nvPr>
            <p:ph type="sldNum" sz="quarter" idx="12"/>
          </p:nvPr>
        </p:nvSpPr>
        <p:spPr>
          <a:xfrm>
            <a:off x="8771783" y="6581001"/>
            <a:ext cx="372217" cy="276999"/>
          </a:xfrm>
        </p:spPr>
        <p:txBody>
          <a:bodyPr/>
          <a:lstStyle/>
          <a:p>
            <a:pPr>
              <a:defRPr/>
            </a:pPr>
            <a:fld id="{F71B2CC7-3608-41C4-B3ED-B67F6063EFD8}" type="slidenum">
              <a:rPr lang="zh-TW" altLang="en-US" smtClean="0"/>
              <a:pPr>
                <a:defRPr/>
              </a:pPr>
              <a:t>14</a:t>
            </a:fld>
            <a:endParaRPr lang="zh-TW" altLang="en-US" dirty="0"/>
          </a:p>
        </p:txBody>
      </p:sp>
      <p:grpSp>
        <p:nvGrpSpPr>
          <p:cNvPr id="47" name="群組 46">
            <a:extLst>
              <a:ext uri="{FF2B5EF4-FFF2-40B4-BE49-F238E27FC236}">
                <a16:creationId xmlns:a16="http://schemas.microsoft.com/office/drawing/2014/main" xmlns="" id="{FF99A7E0-2EAA-1844-8F52-3F235A5A3486}"/>
              </a:ext>
            </a:extLst>
          </p:cNvPr>
          <p:cNvGrpSpPr/>
          <p:nvPr/>
        </p:nvGrpSpPr>
        <p:grpSpPr>
          <a:xfrm>
            <a:off x="3226905" y="1245704"/>
            <a:ext cx="2697388" cy="5009322"/>
            <a:chOff x="304800" y="1245704"/>
            <a:chExt cx="2697388" cy="5009322"/>
          </a:xfrm>
        </p:grpSpPr>
        <p:sp>
          <p:nvSpPr>
            <p:cNvPr id="6" name="圓角矩形 5">
              <a:extLst>
                <a:ext uri="{FF2B5EF4-FFF2-40B4-BE49-F238E27FC236}">
                  <a16:creationId xmlns:a16="http://schemas.microsoft.com/office/drawing/2014/main" xmlns="" id="{2B5F573F-635A-4E42-9CD8-B3595B1903D8}"/>
                </a:ext>
              </a:extLst>
            </p:cNvPr>
            <p:cNvSpPr/>
            <p:nvPr/>
          </p:nvSpPr>
          <p:spPr>
            <a:xfrm>
              <a:off x="442539" y="1363344"/>
              <a:ext cx="2421910" cy="1866597"/>
            </a:xfrm>
            <a:prstGeom prst="roundRect">
              <a:avLst>
                <a:gd name="adj" fmla="val 10000"/>
              </a:avLst>
            </a:prstGeom>
            <a:blipFill>
              <a:blip r:embed="rId3" cstate="print">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16" name="矩形 15">
              <a:extLst>
                <a:ext uri="{FF2B5EF4-FFF2-40B4-BE49-F238E27FC236}">
                  <a16:creationId xmlns:a16="http://schemas.microsoft.com/office/drawing/2014/main" xmlns="" id="{DB2EDDC2-B8D9-D445-8D80-FE51F6DBB62C}"/>
                </a:ext>
              </a:extLst>
            </p:cNvPr>
            <p:cNvSpPr/>
            <p:nvPr/>
          </p:nvSpPr>
          <p:spPr>
            <a:xfrm>
              <a:off x="881478" y="3360444"/>
              <a:ext cx="1544032" cy="754053"/>
            </a:xfrm>
            <a:prstGeom prst="rect">
              <a:avLst/>
            </a:prstGeom>
          </p:spPr>
          <p:txBody>
            <a:bodyPr wrap="square">
              <a:spAutoFit/>
            </a:bodyPr>
            <a:lstStyle/>
            <a:p>
              <a:pPr lvl="0" algn="ctr" defTabSz="977900">
                <a:lnSpc>
                  <a:spcPct val="90000"/>
                </a:lnSpc>
                <a:spcBef>
                  <a:spcPct val="0"/>
                </a:spcBef>
                <a:spcAft>
                  <a:spcPct val="35000"/>
                </a:spcAft>
              </a:pPr>
              <a:r>
                <a:rPr kumimoji="1" lang="zh-TW" altLang="en-US" sz="2000" b="1" u="sng" dirty="0">
                  <a:solidFill>
                    <a:schemeClr val="accent4"/>
                  </a:solidFill>
                  <a:latin typeface="Microsoft JhengHei" charset="-120"/>
                  <a:ea typeface="Microsoft JhengHei" charset="-120"/>
                  <a:cs typeface="Microsoft JhengHei" charset="-120"/>
                </a:rPr>
                <a:t>智慧照明</a:t>
              </a:r>
              <a:endParaRPr kumimoji="1" lang="en-US" altLang="zh-TW" sz="2000" b="1" u="sng" dirty="0">
                <a:solidFill>
                  <a:schemeClr val="accent4"/>
                </a:solidFill>
                <a:latin typeface="Microsoft JhengHei" charset="-120"/>
                <a:ea typeface="Microsoft JhengHei" charset="-120"/>
                <a:cs typeface="Microsoft JhengHei" charset="-120"/>
              </a:endParaRPr>
            </a:p>
            <a:p>
              <a:pPr lvl="0" algn="ctr" defTabSz="977900">
                <a:lnSpc>
                  <a:spcPct val="90000"/>
                </a:lnSpc>
                <a:spcBef>
                  <a:spcPct val="0"/>
                </a:spcBef>
                <a:spcAft>
                  <a:spcPct val="35000"/>
                </a:spcAft>
              </a:pPr>
              <a:r>
                <a:rPr kumimoji="1" lang="zh-TW" altLang="en-US" sz="2000" b="1" dirty="0">
                  <a:solidFill>
                    <a:schemeClr val="tx1">
                      <a:lumMod val="75000"/>
                      <a:lumOff val="25000"/>
                    </a:schemeClr>
                  </a:solidFill>
                  <a:latin typeface="Microsoft JhengHei" charset="-120"/>
                  <a:ea typeface="Microsoft JhengHei" charset="-120"/>
                  <a:cs typeface="Microsoft JhengHei" charset="-120"/>
                </a:rPr>
                <a:t>光寶團隊</a:t>
              </a:r>
            </a:p>
          </p:txBody>
        </p:sp>
        <p:sp>
          <p:nvSpPr>
            <p:cNvPr id="21" name="矩形 20">
              <a:extLst>
                <a:ext uri="{FF2B5EF4-FFF2-40B4-BE49-F238E27FC236}">
                  <a16:creationId xmlns:a16="http://schemas.microsoft.com/office/drawing/2014/main" xmlns="" id="{148E33C6-3E5E-8045-9A41-50243B1BE01D}"/>
                </a:ext>
              </a:extLst>
            </p:cNvPr>
            <p:cNvSpPr/>
            <p:nvPr/>
          </p:nvSpPr>
          <p:spPr>
            <a:xfrm>
              <a:off x="392034" y="4601311"/>
              <a:ext cx="2522920" cy="1569660"/>
            </a:xfrm>
            <a:prstGeom prst="rect">
              <a:avLst/>
            </a:prstGeom>
          </p:spPr>
          <p:txBody>
            <a:bodyPr wrap="square">
              <a:spAutoFit/>
            </a:bodyPr>
            <a:lstStyle/>
            <a:p>
              <a:pPr lvl="0" defTabSz="977900">
                <a:spcBef>
                  <a:spcPct val="0"/>
                </a:spcBef>
                <a:spcAft>
                  <a:spcPct val="35000"/>
                </a:spcAft>
              </a:pPr>
              <a:r>
                <a:rPr kumimoji="1" lang="zh-TW" altLang="en-US" sz="1600" dirty="0">
                  <a:solidFill>
                    <a:prstClr val="black"/>
                  </a:solidFill>
                  <a:latin typeface="Microsoft JhengHei" charset="-120"/>
                  <a:ea typeface="Microsoft JhengHei" charset="-120"/>
                  <a:cs typeface="Microsoft JhengHei" charset="-120"/>
                </a:rPr>
                <a:t>藉由智慧城市切入，已在全球取得</a:t>
              </a:r>
              <a:r>
                <a:rPr kumimoji="1" lang="en-US" altLang="zh-TW" sz="1600" dirty="0">
                  <a:solidFill>
                    <a:prstClr val="black"/>
                  </a:solidFill>
                  <a:latin typeface="Microsoft JhengHei" charset="-120"/>
                  <a:ea typeface="Microsoft JhengHei" charset="-120"/>
                  <a:cs typeface="Microsoft JhengHei" charset="-120"/>
                </a:rPr>
                <a:t>200</a:t>
              </a:r>
              <a:r>
                <a:rPr kumimoji="1" lang="zh-TW" altLang="en-US" sz="1600" dirty="0">
                  <a:solidFill>
                    <a:prstClr val="black"/>
                  </a:solidFill>
                  <a:latin typeface="Microsoft JhengHei" charset="-120"/>
                  <a:ea typeface="Microsoft JhengHei" charset="-120"/>
                  <a:cs typeface="Microsoft JhengHei" charset="-120"/>
                </a:rPr>
                <a:t>萬盞智慧路燈建置案，透過亞矽計畫合作健全生態系，提出有效促進能源管理、安全防護與交通監控等。</a:t>
              </a:r>
              <a:endParaRPr lang="zh-TW" altLang="en-US" sz="1600" dirty="0">
                <a:solidFill>
                  <a:prstClr val="black"/>
                </a:solidFill>
              </a:endParaRPr>
            </a:p>
          </p:txBody>
        </p:sp>
        <p:cxnSp>
          <p:nvCxnSpPr>
            <p:cNvPr id="26" name="Straight Connector 12">
              <a:extLst>
                <a:ext uri="{FF2B5EF4-FFF2-40B4-BE49-F238E27FC236}">
                  <a16:creationId xmlns:a16="http://schemas.microsoft.com/office/drawing/2014/main" xmlns="" id="{C0016F20-923C-3647-BC83-46ECE8C567F6}"/>
                </a:ext>
              </a:extLst>
            </p:cNvPr>
            <p:cNvCxnSpPr>
              <a:cxnSpLocks/>
            </p:cNvCxnSpPr>
            <p:nvPr/>
          </p:nvCxnSpPr>
          <p:spPr>
            <a:xfrm>
              <a:off x="540677" y="4431912"/>
              <a:ext cx="2225635" cy="0"/>
            </a:xfrm>
            <a:prstGeom prst="line">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6" name="圓角矩形 35">
              <a:extLst>
                <a:ext uri="{FF2B5EF4-FFF2-40B4-BE49-F238E27FC236}">
                  <a16:creationId xmlns:a16="http://schemas.microsoft.com/office/drawing/2014/main" xmlns="" id="{80FD32C6-0739-8841-BC49-63350CBA5F1B}"/>
                </a:ext>
              </a:extLst>
            </p:cNvPr>
            <p:cNvSpPr/>
            <p:nvPr/>
          </p:nvSpPr>
          <p:spPr>
            <a:xfrm>
              <a:off x="304800" y="1245704"/>
              <a:ext cx="2697388" cy="5009322"/>
            </a:xfrm>
            <a:prstGeom prst="roundRect">
              <a:avLst>
                <a:gd name="adj" fmla="val 10592"/>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48" name="群組 47">
            <a:extLst>
              <a:ext uri="{FF2B5EF4-FFF2-40B4-BE49-F238E27FC236}">
                <a16:creationId xmlns:a16="http://schemas.microsoft.com/office/drawing/2014/main" xmlns="" id="{A2784004-838F-DB42-B005-EED20DF0554B}"/>
              </a:ext>
            </a:extLst>
          </p:cNvPr>
          <p:cNvGrpSpPr/>
          <p:nvPr/>
        </p:nvGrpSpPr>
        <p:grpSpPr>
          <a:xfrm>
            <a:off x="293641" y="1245704"/>
            <a:ext cx="2697388" cy="5009322"/>
            <a:chOff x="3274254" y="1245704"/>
            <a:chExt cx="2697388" cy="5009322"/>
          </a:xfrm>
        </p:grpSpPr>
        <p:sp>
          <p:nvSpPr>
            <p:cNvPr id="8" name="圓角矩形 7">
              <a:extLst>
                <a:ext uri="{FF2B5EF4-FFF2-40B4-BE49-F238E27FC236}">
                  <a16:creationId xmlns:a16="http://schemas.microsoft.com/office/drawing/2014/main" xmlns="" id="{BA4F4C91-DC12-2743-81BD-4DF09DB47126}"/>
                </a:ext>
              </a:extLst>
            </p:cNvPr>
            <p:cNvSpPr/>
            <p:nvPr/>
          </p:nvSpPr>
          <p:spPr>
            <a:xfrm>
              <a:off x="3410301" y="1381805"/>
              <a:ext cx="2425294" cy="1825774"/>
            </a:xfrm>
            <a:prstGeom prst="roundRect">
              <a:avLst>
                <a:gd name="adj" fmla="val 10000"/>
              </a:avLst>
            </a:prstGeom>
            <a:blipFill rotWithShape="1">
              <a:blip r:embed="rId4" cstate="print">
                <a:extLst>
                  <a:ext uri="{28A0092B-C50C-407E-A947-70E740481C1C}">
                    <a14:useLocalDpi xmlns:a14="http://schemas.microsoft.com/office/drawing/2010/main"/>
                  </a:ext>
                </a:extLst>
              </a:blip>
              <a:stretch>
                <a:fillRect/>
              </a:stretch>
            </a:blipFill>
          </p:spPr>
          <p:style>
            <a:lnRef idx="0">
              <a:schemeClr val="lt1">
                <a:hueOff val="0"/>
                <a:satOff val="0"/>
                <a:lumOff val="0"/>
                <a:alphaOff val="0"/>
              </a:schemeClr>
            </a:lnRef>
            <a:fillRef idx="1">
              <a:scrgbClr r="0" g="0" b="0"/>
            </a:fillRef>
            <a:effectRef idx="2">
              <a:schemeClr val="accent3">
                <a:tint val="50000"/>
                <a:hueOff val="0"/>
                <a:satOff val="0"/>
                <a:lumOff val="0"/>
                <a:alphaOff val="0"/>
              </a:schemeClr>
            </a:effectRef>
            <a:fontRef idx="minor">
              <a:schemeClr val="lt1">
                <a:hueOff val="0"/>
                <a:satOff val="0"/>
                <a:lumOff val="0"/>
                <a:alphaOff val="0"/>
              </a:schemeClr>
            </a:fontRef>
          </p:style>
          <p:txBody>
            <a:bodyPr/>
            <a:lstStyle/>
            <a:p>
              <a:endParaRPr lang="zh-TW" altLang="en-US"/>
            </a:p>
          </p:txBody>
        </p:sp>
        <p:sp>
          <p:nvSpPr>
            <p:cNvPr id="17" name="矩形 16">
              <a:extLst>
                <a:ext uri="{FF2B5EF4-FFF2-40B4-BE49-F238E27FC236}">
                  <a16:creationId xmlns:a16="http://schemas.microsoft.com/office/drawing/2014/main" xmlns="" id="{93113CB1-CEEB-5A48-A08B-A1721EA1CE24}"/>
                </a:ext>
              </a:extLst>
            </p:cNvPr>
            <p:cNvSpPr/>
            <p:nvPr/>
          </p:nvSpPr>
          <p:spPr>
            <a:xfrm>
              <a:off x="3743227" y="3352144"/>
              <a:ext cx="1729126" cy="1027974"/>
            </a:xfrm>
            <a:prstGeom prst="rect">
              <a:avLst/>
            </a:prstGeom>
          </p:spPr>
          <p:txBody>
            <a:bodyPr wrap="square">
              <a:spAutoFit/>
            </a:bodyPr>
            <a:lstStyle/>
            <a:p>
              <a:pPr lvl="0" algn="ctr" defTabSz="977900">
                <a:lnSpc>
                  <a:spcPct val="90000"/>
                </a:lnSpc>
                <a:spcBef>
                  <a:spcPct val="0"/>
                </a:spcBef>
                <a:spcAft>
                  <a:spcPct val="35000"/>
                </a:spcAft>
              </a:pPr>
              <a:r>
                <a:rPr kumimoji="1" lang="zh-TW" altLang="en-US" sz="2000" b="1" u="sng" dirty="0">
                  <a:solidFill>
                    <a:srgbClr val="00B050"/>
                  </a:solidFill>
                  <a:latin typeface="Microsoft JhengHei" charset="-120"/>
                  <a:ea typeface="Microsoft JhengHei" charset="-120"/>
                  <a:cs typeface="Microsoft JhengHei" charset="-120"/>
                </a:rPr>
                <a:t>智慧</a:t>
              </a:r>
              <a:r>
                <a:rPr kumimoji="1" lang="zh-CN" altLang="en-US" sz="2000" b="1" u="sng" dirty="0">
                  <a:solidFill>
                    <a:srgbClr val="00B050"/>
                  </a:solidFill>
                  <a:latin typeface="Microsoft JhengHei" charset="-120"/>
                  <a:ea typeface="Microsoft JhengHei" charset="-120"/>
                  <a:cs typeface="Microsoft JhengHei" charset="-120"/>
                </a:rPr>
                <a:t>農業</a:t>
              </a:r>
              <a:endParaRPr kumimoji="1" lang="en-US" altLang="zh-TW" sz="2000" b="1" u="sng" dirty="0">
                <a:solidFill>
                  <a:srgbClr val="00B050"/>
                </a:solidFill>
                <a:latin typeface="Microsoft JhengHei" charset="-120"/>
                <a:ea typeface="Microsoft JhengHei" charset="-120"/>
                <a:cs typeface="Microsoft JhengHei" charset="-120"/>
              </a:endParaRPr>
            </a:p>
            <a:p>
              <a:pPr lvl="0" algn="ctr" defTabSz="977900">
                <a:lnSpc>
                  <a:spcPct val="90000"/>
                </a:lnSpc>
                <a:spcBef>
                  <a:spcPct val="0"/>
                </a:spcBef>
                <a:spcAft>
                  <a:spcPct val="35000"/>
                </a:spcAft>
              </a:pPr>
              <a:r>
                <a:rPr kumimoji="1" lang="zh-TW" altLang="en-US" sz="2000" b="1" dirty="0">
                  <a:solidFill>
                    <a:schemeClr val="tx1">
                      <a:lumMod val="75000"/>
                      <a:lumOff val="25000"/>
                    </a:schemeClr>
                  </a:solidFill>
                  <a:latin typeface="Microsoft JhengHei" charset="-120"/>
                  <a:ea typeface="Microsoft JhengHei" charset="-120"/>
                  <a:cs typeface="Microsoft JhengHei" charset="-120"/>
                </a:rPr>
                <a:t>興農團隊</a:t>
              </a:r>
            </a:p>
            <a:p>
              <a:pPr lvl="0" algn="ctr" defTabSz="977900">
                <a:lnSpc>
                  <a:spcPct val="90000"/>
                </a:lnSpc>
                <a:spcBef>
                  <a:spcPct val="0"/>
                </a:spcBef>
                <a:spcAft>
                  <a:spcPct val="35000"/>
                </a:spcAft>
              </a:pPr>
              <a:r>
                <a:rPr kumimoji="1" lang="zh-TW" altLang="en-US" sz="1200" b="1" dirty="0">
                  <a:solidFill>
                    <a:schemeClr val="tx1">
                      <a:lumMod val="75000"/>
                      <a:lumOff val="25000"/>
                    </a:schemeClr>
                  </a:solidFill>
                  <a:latin typeface="Microsoft JhengHei" charset="-120"/>
                  <a:ea typeface="Microsoft JhengHei" charset="-120"/>
                  <a:cs typeface="Microsoft JhengHei" charset="-120"/>
                </a:rPr>
                <a:t>（國興、玉美、華苓）</a:t>
              </a:r>
              <a:endParaRPr kumimoji="1" lang="en-US" altLang="zh-TW" b="1" dirty="0">
                <a:solidFill>
                  <a:schemeClr val="tx1">
                    <a:lumMod val="75000"/>
                    <a:lumOff val="25000"/>
                  </a:schemeClr>
                </a:solidFill>
                <a:latin typeface="Microsoft JhengHei" charset="-120"/>
                <a:ea typeface="Microsoft JhengHei" charset="-120"/>
                <a:cs typeface="Microsoft JhengHei" charset="-120"/>
              </a:endParaRPr>
            </a:p>
          </p:txBody>
        </p:sp>
        <p:sp>
          <p:nvSpPr>
            <p:cNvPr id="23" name="矩形 22">
              <a:extLst>
                <a:ext uri="{FF2B5EF4-FFF2-40B4-BE49-F238E27FC236}">
                  <a16:creationId xmlns:a16="http://schemas.microsoft.com/office/drawing/2014/main" xmlns="" id="{E433EA2D-F37D-AF42-8846-C0B48CAABAC3}"/>
                </a:ext>
              </a:extLst>
            </p:cNvPr>
            <p:cNvSpPr/>
            <p:nvPr/>
          </p:nvSpPr>
          <p:spPr>
            <a:xfrm>
              <a:off x="3354016" y="4607978"/>
              <a:ext cx="2537865" cy="1323439"/>
            </a:xfrm>
            <a:prstGeom prst="rect">
              <a:avLst/>
            </a:prstGeom>
          </p:spPr>
          <p:txBody>
            <a:bodyPr wrap="square">
              <a:spAutoFit/>
            </a:bodyPr>
            <a:lstStyle/>
            <a:p>
              <a:pPr lvl="0" defTabSz="977900">
                <a:spcBef>
                  <a:spcPct val="0"/>
                </a:spcBef>
                <a:spcAft>
                  <a:spcPct val="35000"/>
                </a:spcAft>
              </a:pPr>
              <a:r>
                <a:rPr kumimoji="1" lang="zh-TW" altLang="en-US" sz="1600" dirty="0">
                  <a:solidFill>
                    <a:prstClr val="black"/>
                  </a:solidFill>
                  <a:latin typeface="Microsoft JhengHei" charset="-120"/>
                  <a:ea typeface="Microsoft JhengHei" charset="-120"/>
                  <a:cs typeface="Microsoft JhengHei" charset="-120"/>
                </a:rPr>
                <a:t>透過國際契作機制， 連結產業鏈相關業者，配合政府新南向政策將技術輸出海外，推動智慧農業產業鏈共同獲利。</a:t>
              </a:r>
            </a:p>
          </p:txBody>
        </p:sp>
        <p:sp>
          <p:nvSpPr>
            <p:cNvPr id="38" name="圓角矩形 37">
              <a:extLst>
                <a:ext uri="{FF2B5EF4-FFF2-40B4-BE49-F238E27FC236}">
                  <a16:creationId xmlns:a16="http://schemas.microsoft.com/office/drawing/2014/main" xmlns="" id="{4C3361DD-9FE7-1543-85D2-655F6CCBD8B8}"/>
                </a:ext>
              </a:extLst>
            </p:cNvPr>
            <p:cNvSpPr/>
            <p:nvPr/>
          </p:nvSpPr>
          <p:spPr>
            <a:xfrm>
              <a:off x="3274254" y="1245704"/>
              <a:ext cx="2697388" cy="5009322"/>
            </a:xfrm>
            <a:prstGeom prst="roundRect">
              <a:avLst>
                <a:gd name="adj" fmla="val 10592"/>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cxnSp>
          <p:nvCxnSpPr>
            <p:cNvPr id="43" name="Straight Connector 12">
              <a:extLst>
                <a:ext uri="{FF2B5EF4-FFF2-40B4-BE49-F238E27FC236}">
                  <a16:creationId xmlns:a16="http://schemas.microsoft.com/office/drawing/2014/main" xmlns="" id="{4183F8B7-C8A2-5A4F-BEEF-C4D4130F40C2}"/>
                </a:ext>
              </a:extLst>
            </p:cNvPr>
            <p:cNvCxnSpPr>
              <a:cxnSpLocks/>
            </p:cNvCxnSpPr>
            <p:nvPr/>
          </p:nvCxnSpPr>
          <p:spPr>
            <a:xfrm>
              <a:off x="3510131" y="4431912"/>
              <a:ext cx="2225635" cy="0"/>
            </a:xfrm>
            <a:prstGeom prst="line">
              <a:avLst/>
            </a:prstGeom>
            <a:ln w="12700">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群組 48">
            <a:extLst>
              <a:ext uri="{FF2B5EF4-FFF2-40B4-BE49-F238E27FC236}">
                <a16:creationId xmlns:a16="http://schemas.microsoft.com/office/drawing/2014/main" xmlns="" id="{285C0450-D2CD-2141-B38F-2E3B9CE60357}"/>
              </a:ext>
            </a:extLst>
          </p:cNvPr>
          <p:cNvGrpSpPr/>
          <p:nvPr/>
        </p:nvGrpSpPr>
        <p:grpSpPr>
          <a:xfrm>
            <a:off x="6188766" y="1245704"/>
            <a:ext cx="2697388" cy="5009322"/>
            <a:chOff x="6228522" y="1245704"/>
            <a:chExt cx="2697388" cy="5009322"/>
          </a:xfrm>
        </p:grpSpPr>
        <p:sp>
          <p:nvSpPr>
            <p:cNvPr id="9" name="圓角矩形 8">
              <a:extLst>
                <a:ext uri="{FF2B5EF4-FFF2-40B4-BE49-F238E27FC236}">
                  <a16:creationId xmlns:a16="http://schemas.microsoft.com/office/drawing/2014/main" xmlns="" id="{B5435FA6-2CCC-B949-AFD7-0BF406AC1185}"/>
                </a:ext>
              </a:extLst>
            </p:cNvPr>
            <p:cNvSpPr/>
            <p:nvPr/>
          </p:nvSpPr>
          <p:spPr>
            <a:xfrm>
              <a:off x="6408005" y="1363344"/>
              <a:ext cx="2338422" cy="1844235"/>
            </a:xfrm>
            <a:prstGeom prst="roundRect">
              <a:avLst>
                <a:gd name="adj" fmla="val 10000"/>
              </a:avLst>
            </a:prstGeom>
            <a:blipFill>
              <a:blip r:embed="rId5" cstate="print">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1">
              <a:scrgbClr r="0" g="0" b="0"/>
            </a:fillRef>
            <a:effectRef idx="2">
              <a:schemeClr val="accent4">
                <a:tint val="50000"/>
                <a:hueOff val="0"/>
                <a:satOff val="0"/>
                <a:lumOff val="0"/>
                <a:alphaOff val="0"/>
              </a:schemeClr>
            </a:effectRef>
            <a:fontRef idx="minor">
              <a:schemeClr val="lt1">
                <a:hueOff val="0"/>
                <a:satOff val="0"/>
                <a:lumOff val="0"/>
                <a:alphaOff val="0"/>
              </a:schemeClr>
            </a:fontRef>
          </p:style>
        </p:sp>
        <p:sp>
          <p:nvSpPr>
            <p:cNvPr id="18" name="矩形 17">
              <a:extLst>
                <a:ext uri="{FF2B5EF4-FFF2-40B4-BE49-F238E27FC236}">
                  <a16:creationId xmlns:a16="http://schemas.microsoft.com/office/drawing/2014/main" xmlns="" id="{9E91986E-778F-1147-917C-EA1325F0B572}"/>
                </a:ext>
              </a:extLst>
            </p:cNvPr>
            <p:cNvSpPr/>
            <p:nvPr/>
          </p:nvSpPr>
          <p:spPr>
            <a:xfrm>
              <a:off x="6638327" y="3352144"/>
              <a:ext cx="1877779" cy="1027974"/>
            </a:xfrm>
            <a:prstGeom prst="rect">
              <a:avLst/>
            </a:prstGeom>
          </p:spPr>
          <p:txBody>
            <a:bodyPr wrap="square">
              <a:spAutoFit/>
            </a:bodyPr>
            <a:lstStyle/>
            <a:p>
              <a:pPr lvl="0" algn="ctr" defTabSz="977900">
                <a:lnSpc>
                  <a:spcPct val="90000"/>
                </a:lnSpc>
                <a:spcBef>
                  <a:spcPct val="0"/>
                </a:spcBef>
                <a:spcAft>
                  <a:spcPct val="35000"/>
                </a:spcAft>
              </a:pPr>
              <a:r>
                <a:rPr kumimoji="1" lang="zh-TW" altLang="en-US" sz="2000" b="1" u="sng" dirty="0">
                  <a:solidFill>
                    <a:srgbClr val="0070C0"/>
                  </a:solidFill>
                  <a:latin typeface="Microsoft JhengHei" charset="-120"/>
                  <a:ea typeface="Microsoft JhengHei" charset="-120"/>
                  <a:cs typeface="Microsoft JhengHei" charset="-120"/>
                </a:rPr>
                <a:t>智慧</a:t>
              </a:r>
              <a:r>
                <a:rPr kumimoji="1" lang="zh-CN" altLang="en-US" sz="2000" b="1" u="sng" dirty="0">
                  <a:solidFill>
                    <a:srgbClr val="0070C0"/>
                  </a:solidFill>
                  <a:latin typeface="Microsoft JhengHei" charset="-120"/>
                  <a:ea typeface="Microsoft JhengHei" charset="-120"/>
                  <a:cs typeface="Microsoft JhengHei" charset="-120"/>
                </a:rPr>
                <a:t>監控</a:t>
              </a:r>
              <a:endParaRPr kumimoji="1" lang="en-US" altLang="zh-TW" sz="2000" b="1" u="sng" dirty="0">
                <a:solidFill>
                  <a:srgbClr val="0070C0"/>
                </a:solidFill>
                <a:latin typeface="Microsoft JhengHei" charset="-120"/>
                <a:ea typeface="Microsoft JhengHei" charset="-120"/>
                <a:cs typeface="Microsoft JhengHei" charset="-120"/>
              </a:endParaRPr>
            </a:p>
            <a:p>
              <a:pPr lvl="0" algn="ctr" defTabSz="977900">
                <a:lnSpc>
                  <a:spcPct val="90000"/>
                </a:lnSpc>
                <a:spcBef>
                  <a:spcPct val="0"/>
                </a:spcBef>
                <a:spcAft>
                  <a:spcPct val="35000"/>
                </a:spcAft>
              </a:pPr>
              <a:r>
                <a:rPr kumimoji="1" lang="zh-TW" altLang="en-US" sz="2000" b="1" dirty="0">
                  <a:solidFill>
                    <a:schemeClr val="tx1">
                      <a:lumMod val="75000"/>
                      <a:lumOff val="25000"/>
                    </a:schemeClr>
                  </a:solidFill>
                  <a:latin typeface="Microsoft JhengHei" charset="-120"/>
                  <a:ea typeface="Microsoft JhengHei" charset="-120"/>
                  <a:cs typeface="Microsoft JhengHei" charset="-120"/>
                </a:rPr>
                <a:t>新光團隊</a:t>
              </a:r>
              <a:endParaRPr kumimoji="1" lang="en-US" altLang="zh-TW" sz="2000" b="1" dirty="0">
                <a:solidFill>
                  <a:schemeClr val="tx1">
                    <a:lumMod val="75000"/>
                    <a:lumOff val="25000"/>
                  </a:schemeClr>
                </a:solidFill>
                <a:latin typeface="Microsoft JhengHei" charset="-120"/>
                <a:ea typeface="Microsoft JhengHei" charset="-120"/>
                <a:cs typeface="Microsoft JhengHei" charset="-120"/>
              </a:endParaRPr>
            </a:p>
            <a:p>
              <a:pPr lvl="0" algn="ctr" defTabSz="977900">
                <a:lnSpc>
                  <a:spcPct val="90000"/>
                </a:lnSpc>
                <a:spcBef>
                  <a:spcPct val="0"/>
                </a:spcBef>
                <a:spcAft>
                  <a:spcPct val="35000"/>
                </a:spcAft>
              </a:pPr>
              <a:r>
                <a:rPr kumimoji="1" lang="zh-TW" altLang="en-US" sz="1200" b="1" dirty="0">
                  <a:solidFill>
                    <a:schemeClr val="tx1">
                      <a:lumMod val="75000"/>
                      <a:lumOff val="25000"/>
                    </a:schemeClr>
                  </a:solidFill>
                  <a:latin typeface="Microsoft JhengHei" charset="-120"/>
                  <a:ea typeface="Microsoft JhengHei" charset="-120"/>
                  <a:cs typeface="Microsoft JhengHei" charset="-120"/>
                </a:rPr>
                <a:t>（盾心科技、新堡科技）</a:t>
              </a:r>
              <a:endParaRPr kumimoji="1" lang="en-US" altLang="zh-TW" b="1" dirty="0">
                <a:solidFill>
                  <a:schemeClr val="tx1">
                    <a:lumMod val="75000"/>
                    <a:lumOff val="25000"/>
                  </a:schemeClr>
                </a:solidFill>
                <a:latin typeface="Microsoft JhengHei" charset="-120"/>
                <a:ea typeface="Microsoft JhengHei" charset="-120"/>
                <a:cs typeface="Microsoft JhengHei" charset="-120"/>
              </a:endParaRPr>
            </a:p>
          </p:txBody>
        </p:sp>
        <p:sp>
          <p:nvSpPr>
            <p:cNvPr id="25" name="矩形 24">
              <a:extLst>
                <a:ext uri="{FF2B5EF4-FFF2-40B4-BE49-F238E27FC236}">
                  <a16:creationId xmlns:a16="http://schemas.microsoft.com/office/drawing/2014/main" xmlns="" id="{7546B1A5-E3C3-6142-B686-CC44F9295D36}"/>
                </a:ext>
              </a:extLst>
            </p:cNvPr>
            <p:cNvSpPr/>
            <p:nvPr/>
          </p:nvSpPr>
          <p:spPr>
            <a:xfrm>
              <a:off x="6408005" y="4686672"/>
              <a:ext cx="2338422" cy="1323439"/>
            </a:xfrm>
            <a:prstGeom prst="rect">
              <a:avLst/>
            </a:prstGeom>
          </p:spPr>
          <p:txBody>
            <a:bodyPr wrap="square">
              <a:spAutoFit/>
            </a:bodyPr>
            <a:lstStyle/>
            <a:p>
              <a:pPr lvl="0" defTabSz="977900">
                <a:spcBef>
                  <a:spcPct val="0"/>
                </a:spcBef>
                <a:spcAft>
                  <a:spcPct val="35000"/>
                </a:spcAft>
              </a:pPr>
              <a:r>
                <a:rPr kumimoji="1" lang="zh-TW" altLang="en-US" sz="1600" dirty="0">
                  <a:solidFill>
                    <a:prstClr val="black"/>
                  </a:solidFill>
                  <a:latin typeface="Microsoft JhengHei" charset="-120"/>
                  <a:ea typeface="Microsoft JhengHei" charset="-120"/>
                  <a:cs typeface="Microsoft JhengHei" charset="-120"/>
                </a:rPr>
                <a:t>以人工智慧智能影像監控分析核心模組取代傳統保全以人力為主模式，未來將能釋放人力發揮更有價值運用。</a:t>
              </a:r>
            </a:p>
          </p:txBody>
        </p:sp>
        <p:sp>
          <p:nvSpPr>
            <p:cNvPr id="39" name="圓角矩形 38">
              <a:extLst>
                <a:ext uri="{FF2B5EF4-FFF2-40B4-BE49-F238E27FC236}">
                  <a16:creationId xmlns:a16="http://schemas.microsoft.com/office/drawing/2014/main" xmlns="" id="{14D5DE7A-450C-0B48-9EBB-18C1CBB7EF08}"/>
                </a:ext>
              </a:extLst>
            </p:cNvPr>
            <p:cNvSpPr/>
            <p:nvPr/>
          </p:nvSpPr>
          <p:spPr>
            <a:xfrm>
              <a:off x="6228522" y="1245704"/>
              <a:ext cx="2697388" cy="5009322"/>
            </a:xfrm>
            <a:prstGeom prst="roundRect">
              <a:avLst>
                <a:gd name="adj" fmla="val 10592"/>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cxnSp>
          <p:nvCxnSpPr>
            <p:cNvPr id="44" name="Straight Connector 12">
              <a:extLst>
                <a:ext uri="{FF2B5EF4-FFF2-40B4-BE49-F238E27FC236}">
                  <a16:creationId xmlns:a16="http://schemas.microsoft.com/office/drawing/2014/main" xmlns="" id="{195003F7-56F1-2046-A025-B5A51CE4FEEC}"/>
                </a:ext>
              </a:extLst>
            </p:cNvPr>
            <p:cNvCxnSpPr>
              <a:cxnSpLocks/>
            </p:cNvCxnSpPr>
            <p:nvPr/>
          </p:nvCxnSpPr>
          <p:spPr>
            <a:xfrm>
              <a:off x="6464399" y="4431912"/>
              <a:ext cx="2225635" cy="0"/>
            </a:xfrm>
            <a:prstGeom prst="line">
              <a:avLst/>
            </a:prstGeom>
            <a:ln w="12700">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037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D88CE3FB-5A0C-C548-BD45-851CE7A653B4}"/>
              </a:ext>
            </a:extLst>
          </p:cNvPr>
          <p:cNvSpPr/>
          <p:nvPr/>
        </p:nvSpPr>
        <p:spPr>
          <a:xfrm>
            <a:off x="3065655" y="3982114"/>
            <a:ext cx="4314896" cy="469787"/>
          </a:xfrm>
          <a:prstGeom prst="rect">
            <a:avLst/>
          </a:prstGeom>
          <a:gradFill>
            <a:gsLst>
              <a:gs pos="100000">
                <a:srgbClr val="06D8A1"/>
              </a:gs>
              <a:gs pos="27000">
                <a:srgbClr val="00BFC3">
                  <a:satMod val="110000"/>
                  <a:lumMod val="100000"/>
                  <a:shade val="100000"/>
                </a:srgbClr>
              </a:gs>
              <a:gs pos="0">
                <a:srgbClr val="00BFC3">
                  <a:lumMod val="99000"/>
                  <a:satMod val="120000"/>
                  <a:shade val="7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5" name="矩形 24">
            <a:extLst>
              <a:ext uri="{FF2B5EF4-FFF2-40B4-BE49-F238E27FC236}">
                <a16:creationId xmlns:a16="http://schemas.microsoft.com/office/drawing/2014/main" xmlns="" id="{1EA99730-91C4-3540-B006-05D6ADF97013}"/>
              </a:ext>
            </a:extLst>
          </p:cNvPr>
          <p:cNvSpPr/>
          <p:nvPr/>
        </p:nvSpPr>
        <p:spPr>
          <a:xfrm>
            <a:off x="3021712" y="4716602"/>
            <a:ext cx="4359457" cy="469787"/>
          </a:xfrm>
          <a:prstGeom prst="rect">
            <a:avLst/>
          </a:prstGeom>
          <a:gradFill>
            <a:gsLst>
              <a:gs pos="0">
                <a:srgbClr val="939393"/>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3" name="矩形 52">
            <a:extLst>
              <a:ext uri="{FF2B5EF4-FFF2-40B4-BE49-F238E27FC236}">
                <a16:creationId xmlns:a16="http://schemas.microsoft.com/office/drawing/2014/main" xmlns="" id="{D88CE3FB-5A0C-C548-BD45-851CE7A653B4}"/>
              </a:ext>
            </a:extLst>
          </p:cNvPr>
          <p:cNvSpPr/>
          <p:nvPr/>
        </p:nvSpPr>
        <p:spPr>
          <a:xfrm>
            <a:off x="3065655" y="3242974"/>
            <a:ext cx="4314896" cy="469787"/>
          </a:xfrm>
          <a:prstGeom prst="rect">
            <a:avLst/>
          </a:prstGeom>
          <a:gradFill>
            <a:gsLst>
              <a:gs pos="0">
                <a:srgbClr val="939393"/>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5" name="矩形 54">
            <a:extLst>
              <a:ext uri="{FF2B5EF4-FFF2-40B4-BE49-F238E27FC236}">
                <a16:creationId xmlns:a16="http://schemas.microsoft.com/office/drawing/2014/main" xmlns="" id="{94F740C8-CA7C-4C48-A287-6A944535C68E}"/>
              </a:ext>
            </a:extLst>
          </p:cNvPr>
          <p:cNvSpPr/>
          <p:nvPr/>
        </p:nvSpPr>
        <p:spPr>
          <a:xfrm>
            <a:off x="3021710" y="2513138"/>
            <a:ext cx="4359459" cy="469787"/>
          </a:xfrm>
          <a:prstGeom prst="rect">
            <a:avLst/>
          </a:prstGeom>
          <a:gradFill>
            <a:gsLst>
              <a:gs pos="0">
                <a:srgbClr val="939393"/>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6" name="矩形 55">
            <a:extLst>
              <a:ext uri="{FF2B5EF4-FFF2-40B4-BE49-F238E27FC236}">
                <a16:creationId xmlns:a16="http://schemas.microsoft.com/office/drawing/2014/main" xmlns="" id="{EAA47055-3060-C645-8D7C-CAF9B121398F}"/>
              </a:ext>
            </a:extLst>
          </p:cNvPr>
          <p:cNvSpPr/>
          <p:nvPr/>
        </p:nvSpPr>
        <p:spPr>
          <a:xfrm>
            <a:off x="3021712" y="1778650"/>
            <a:ext cx="4359457" cy="469787"/>
          </a:xfrm>
          <a:prstGeom prst="rect">
            <a:avLst/>
          </a:prstGeom>
          <a:gradFill>
            <a:gsLst>
              <a:gs pos="0">
                <a:srgbClr val="939393"/>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投影片編號預留位置 3">
            <a:extLst>
              <a:ext uri="{FF2B5EF4-FFF2-40B4-BE49-F238E27FC236}">
                <a16:creationId xmlns:a16="http://schemas.microsoft.com/office/drawing/2014/main" xmlns="" id="{46E0DC68-E17F-464E-9765-DF6CCF661F93}"/>
              </a:ext>
            </a:extLst>
          </p:cNvPr>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15</a:t>
            </a:fld>
            <a:endParaRPr lang="zh-TW" altLang="en-US">
              <a:solidFill>
                <a:prstClr val="black">
                  <a:tint val="75000"/>
                </a:prstClr>
              </a:solidFill>
            </a:endParaRPr>
          </a:p>
        </p:txBody>
      </p:sp>
      <p:grpSp>
        <p:nvGrpSpPr>
          <p:cNvPr id="86" name="群組 85">
            <a:extLst>
              <a:ext uri="{FF2B5EF4-FFF2-40B4-BE49-F238E27FC236}">
                <a16:creationId xmlns:a16="http://schemas.microsoft.com/office/drawing/2014/main" xmlns="" id="{3041FA46-AA42-184E-B3A8-D7CD4C759486}"/>
              </a:ext>
            </a:extLst>
          </p:cNvPr>
          <p:cNvGrpSpPr/>
          <p:nvPr/>
        </p:nvGrpSpPr>
        <p:grpSpPr>
          <a:xfrm>
            <a:off x="295477" y="1549944"/>
            <a:ext cx="3922169" cy="3922169"/>
            <a:chOff x="395493" y="1549944"/>
            <a:chExt cx="3922169" cy="3922169"/>
          </a:xfrm>
        </p:grpSpPr>
        <p:grpSp>
          <p:nvGrpSpPr>
            <p:cNvPr id="33" name="群組 32">
              <a:extLst>
                <a:ext uri="{FF2B5EF4-FFF2-40B4-BE49-F238E27FC236}">
                  <a16:creationId xmlns:a16="http://schemas.microsoft.com/office/drawing/2014/main" xmlns="" id="{B5B8DA5E-10A9-9040-A84D-A5C0171C8857}"/>
                </a:ext>
              </a:extLst>
            </p:cNvPr>
            <p:cNvGrpSpPr/>
            <p:nvPr/>
          </p:nvGrpSpPr>
          <p:grpSpPr>
            <a:xfrm>
              <a:off x="395493" y="1549944"/>
              <a:ext cx="3922169" cy="3922169"/>
              <a:chOff x="3187930" y="1148294"/>
              <a:chExt cx="3071408" cy="3071408"/>
            </a:xfrm>
          </p:grpSpPr>
          <p:sp>
            <p:nvSpPr>
              <p:cNvPr id="40" name="橢圓 39">
                <a:extLst>
                  <a:ext uri="{FF2B5EF4-FFF2-40B4-BE49-F238E27FC236}">
                    <a16:creationId xmlns:a16="http://schemas.microsoft.com/office/drawing/2014/main" xmlns="" id="{A7A960E2-B72C-EE4E-B883-4753FA9CBEE6}"/>
                  </a:ext>
                </a:extLst>
              </p:cNvPr>
              <p:cNvSpPr/>
              <p:nvPr/>
            </p:nvSpPr>
            <p:spPr>
              <a:xfrm>
                <a:off x="3187930" y="1148294"/>
                <a:ext cx="3071408" cy="3071408"/>
              </a:xfrm>
              <a:prstGeom prst="ellipse">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1" name="橢圓 40">
                <a:extLst>
                  <a:ext uri="{FF2B5EF4-FFF2-40B4-BE49-F238E27FC236}">
                    <a16:creationId xmlns:a16="http://schemas.microsoft.com/office/drawing/2014/main" xmlns="" id="{9D0B23FF-FD04-9C47-8059-65728DA315A6}"/>
                  </a:ext>
                </a:extLst>
              </p:cNvPr>
              <p:cNvSpPr/>
              <p:nvPr/>
            </p:nvSpPr>
            <p:spPr>
              <a:xfrm>
                <a:off x="3278897" y="1239261"/>
                <a:ext cx="2889474" cy="2889474"/>
              </a:xfrm>
              <a:prstGeom prst="ellipse">
                <a:avLst/>
              </a:prstGeom>
              <a:gradFill flip="none" rotWithShape="1">
                <a:gsLst>
                  <a:gs pos="0">
                    <a:schemeClr val="bg1">
                      <a:lumMod val="95000"/>
                    </a:schemeClr>
                  </a:gs>
                  <a:gs pos="100000">
                    <a:schemeClr val="bg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42" name="圖片 41">
                <a:extLst>
                  <a:ext uri="{FF2B5EF4-FFF2-40B4-BE49-F238E27FC236}">
                    <a16:creationId xmlns:a16="http://schemas.microsoft.com/office/drawing/2014/main" xmlns="" id="{01BB697C-C3E0-D442-9456-776C534663C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11830" y="1407146"/>
                <a:ext cx="1321918" cy="1124618"/>
              </a:xfrm>
              <a:prstGeom prst="rect">
                <a:avLst/>
              </a:prstGeom>
              <a:effectLst>
                <a:glow rad="139700">
                  <a:schemeClr val="bg1"/>
                </a:glow>
              </a:effectLst>
            </p:spPr>
          </p:pic>
        </p:grpSp>
        <p:sp>
          <p:nvSpPr>
            <p:cNvPr id="31" name="矩形 30">
              <a:extLst>
                <a:ext uri="{FF2B5EF4-FFF2-40B4-BE49-F238E27FC236}">
                  <a16:creationId xmlns:a16="http://schemas.microsoft.com/office/drawing/2014/main" xmlns="" id="{EDD6E0CC-0F73-0248-91C7-E21E9706FDA7}"/>
                </a:ext>
              </a:extLst>
            </p:cNvPr>
            <p:cNvSpPr/>
            <p:nvPr/>
          </p:nvSpPr>
          <p:spPr>
            <a:xfrm>
              <a:off x="1322344" y="3511028"/>
              <a:ext cx="2059541" cy="1631216"/>
            </a:xfrm>
            <a:prstGeom prst="rect">
              <a:avLst/>
            </a:prstGeom>
            <a:effectLst/>
          </p:spPr>
          <p:txBody>
            <a:bodyPr wrap="square">
              <a:spAutoFit/>
            </a:bodyPr>
            <a:lstStyle/>
            <a:p>
              <a:pPr algn="ctr"/>
              <a:r>
                <a:rPr lang="zh-TW" altLang="en-US" sz="2000" b="1" dirty="0">
                  <a:solidFill>
                    <a:srgbClr val="00B050"/>
                  </a:solidFill>
                  <a:latin typeface="微軟正黑體" panose="020B0604030504040204" pitchFamily="34" charset="-120"/>
                  <a:ea typeface="微軟正黑體" panose="020B0604030504040204" pitchFamily="34" charset="-120"/>
                  <a:cs typeface="Aharoni" panose="02010803020104030203" pitchFamily="2" charset="-79"/>
                </a:rPr>
                <a:t>推動物聯網產業</a:t>
              </a:r>
              <a:endParaRPr lang="en-US" altLang="zh-TW" sz="2000" b="1" dirty="0">
                <a:solidFill>
                  <a:srgbClr val="00B050"/>
                </a:solidFill>
                <a:latin typeface="微軟正黑體" panose="020B0604030504040204" pitchFamily="34" charset="-120"/>
                <a:ea typeface="微軟正黑體" panose="020B0604030504040204" pitchFamily="34" charset="-120"/>
                <a:cs typeface="Aharoni" panose="02010803020104030203" pitchFamily="2" charset="-79"/>
              </a:endParaRPr>
            </a:p>
            <a:p>
              <a:pPr algn="ctr"/>
              <a:r>
                <a:rPr lang="zh-TW" altLang="en-US" sz="2000" b="1" dirty="0">
                  <a:solidFill>
                    <a:srgbClr val="00B050"/>
                  </a:solidFill>
                  <a:latin typeface="微軟正黑體" panose="020B0604030504040204" pitchFamily="34" charset="-120"/>
                  <a:ea typeface="微軟正黑體" panose="020B0604030504040204" pitchFamily="34" charset="-120"/>
                  <a:cs typeface="Aharoni" panose="02010803020104030203" pitchFamily="2" charset="-79"/>
                </a:rPr>
                <a:t>創新研發</a:t>
              </a:r>
              <a:endParaRPr lang="en-US" altLang="zh-TW" sz="2000" b="1" dirty="0">
                <a:solidFill>
                  <a:srgbClr val="00B050"/>
                </a:solidFill>
                <a:latin typeface="微軟正黑體" panose="020B0604030504040204" pitchFamily="34" charset="-120"/>
                <a:ea typeface="微軟正黑體" panose="020B0604030504040204" pitchFamily="34" charset="-120"/>
                <a:cs typeface="Aharoni" panose="02010803020104030203" pitchFamily="2" charset="-79"/>
              </a:endParaRPr>
            </a:p>
            <a:p>
              <a:pPr algn="ctr"/>
              <a:r>
                <a:rPr lang="zh-TW" altLang="en-US" sz="2000" b="1" dirty="0">
                  <a:solidFill>
                    <a:schemeClr val="tx1">
                      <a:lumMod val="50000"/>
                      <a:lumOff val="50000"/>
                    </a:schemeClr>
                  </a:solidFill>
                  <a:latin typeface="微軟正黑體" panose="020B0604030504040204" pitchFamily="34" charset="-120"/>
                  <a:ea typeface="微軟正黑體" panose="020B0604030504040204" pitchFamily="34" charset="-120"/>
                  <a:cs typeface="Aharoni" panose="02010803020104030203" pitchFamily="2" charset="-79"/>
                </a:rPr>
                <a:t>＆</a:t>
              </a:r>
              <a:endParaRPr lang="en-US" altLang="zh-TW" sz="2000" b="1" dirty="0">
                <a:solidFill>
                  <a:schemeClr val="tx1">
                    <a:lumMod val="50000"/>
                    <a:lumOff val="50000"/>
                  </a:schemeClr>
                </a:solidFill>
                <a:latin typeface="微軟正黑體" panose="020B0604030504040204" pitchFamily="34" charset="-120"/>
                <a:ea typeface="微軟正黑體" panose="020B0604030504040204" pitchFamily="34" charset="-120"/>
                <a:cs typeface="Aharoni" panose="02010803020104030203" pitchFamily="2" charset="-79"/>
              </a:endParaRPr>
            </a:p>
            <a:p>
              <a:pPr algn="ctr"/>
              <a:r>
                <a:rPr lang="zh-TW" altLang="en-US" sz="2000" b="1" dirty="0">
                  <a:solidFill>
                    <a:schemeClr val="accent6"/>
                  </a:solidFill>
                  <a:latin typeface="微軟正黑體" panose="020B0604030504040204" pitchFamily="34" charset="-120"/>
                  <a:ea typeface="微軟正黑體" panose="020B0604030504040204" pitchFamily="34" charset="-120"/>
                  <a:cs typeface="Aharoni" panose="02010803020104030203" pitchFamily="2" charset="-79"/>
                </a:rPr>
                <a:t>強化創新創業</a:t>
              </a:r>
              <a:endParaRPr lang="en-US" altLang="zh-TW" sz="2000" b="1" dirty="0">
                <a:solidFill>
                  <a:schemeClr val="accent6"/>
                </a:solidFill>
                <a:latin typeface="微軟正黑體" panose="020B0604030504040204" pitchFamily="34" charset="-120"/>
                <a:ea typeface="微軟正黑體" panose="020B0604030504040204" pitchFamily="34" charset="-120"/>
                <a:cs typeface="Aharoni" panose="02010803020104030203" pitchFamily="2" charset="-79"/>
              </a:endParaRPr>
            </a:p>
            <a:p>
              <a:pPr marL="177800" algn="ctr">
                <a:spcBef>
                  <a:spcPts val="0"/>
                </a:spcBef>
              </a:pPr>
              <a:r>
                <a:rPr lang="zh-TW" altLang="en-US" sz="2000" b="1" dirty="0">
                  <a:solidFill>
                    <a:schemeClr val="accent6"/>
                  </a:solidFill>
                  <a:latin typeface="微軟正黑體" panose="020B0604030504040204" pitchFamily="34" charset="-120"/>
                  <a:ea typeface="微軟正黑體" panose="020B0604030504040204" pitchFamily="34" charset="-120"/>
                  <a:cs typeface="Aharoni" panose="02010803020104030203" pitchFamily="2" charset="-79"/>
                </a:rPr>
                <a:t>生態系</a:t>
              </a:r>
              <a:endParaRPr lang="en-US" altLang="zh-TW" sz="2000" b="1" dirty="0">
                <a:solidFill>
                  <a:schemeClr val="accent6"/>
                </a:solidFill>
                <a:latin typeface="微軟正黑體" panose="020B0604030504040204" pitchFamily="34" charset="-120"/>
                <a:ea typeface="微軟正黑體" panose="020B0604030504040204" pitchFamily="34" charset="-120"/>
                <a:cs typeface="Aharoni" panose="02010803020104030203" pitchFamily="2" charset="-79"/>
              </a:endParaRPr>
            </a:p>
          </p:txBody>
        </p:sp>
      </p:grpSp>
      <p:sp>
        <p:nvSpPr>
          <p:cNvPr id="61" name="矩形 60">
            <a:extLst>
              <a:ext uri="{FF2B5EF4-FFF2-40B4-BE49-F238E27FC236}">
                <a16:creationId xmlns:a16="http://schemas.microsoft.com/office/drawing/2014/main" xmlns="" id="{59255369-2564-C844-8A0D-2D8CF99D6D5C}"/>
              </a:ext>
            </a:extLst>
          </p:cNvPr>
          <p:cNvSpPr/>
          <p:nvPr/>
        </p:nvSpPr>
        <p:spPr>
          <a:xfrm>
            <a:off x="5477235" y="4766644"/>
            <a:ext cx="1800493" cy="369332"/>
          </a:xfrm>
          <a:prstGeom prst="rect">
            <a:avLst/>
          </a:prstGeom>
        </p:spPr>
        <p:txBody>
          <a:bodyPr wrap="none">
            <a:spAutoFit/>
          </a:bodyPr>
          <a:lstStyle/>
          <a:p>
            <a:pPr lvl="0" algn="ctr" defTabSz="622300">
              <a:spcBef>
                <a:spcPct val="0"/>
              </a:spcBef>
            </a:pPr>
            <a:r>
              <a:rPr lang="zh-CN" altLang="en-US" b="1" dirty="0">
                <a:solidFill>
                  <a:schemeClr val="bg1"/>
                </a:solidFill>
                <a:latin typeface="微軟正黑體" panose="020B0604030504040204" pitchFamily="34" charset="-120"/>
                <a:ea typeface="微軟正黑體" panose="020B0604030504040204" pitchFamily="34" charset="-120"/>
              </a:rPr>
              <a:t>佔全球經濟規模</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63" name="矩形 62">
            <a:extLst>
              <a:ext uri="{FF2B5EF4-FFF2-40B4-BE49-F238E27FC236}">
                <a16:creationId xmlns:a16="http://schemas.microsoft.com/office/drawing/2014/main" xmlns="" id="{D2E9AD81-7DCB-1549-B72F-8C4F4B0AC0E8}"/>
              </a:ext>
            </a:extLst>
          </p:cNvPr>
          <p:cNvSpPr/>
          <p:nvPr/>
        </p:nvSpPr>
        <p:spPr>
          <a:xfrm>
            <a:off x="4387796" y="4044266"/>
            <a:ext cx="2954655" cy="369332"/>
          </a:xfrm>
          <a:prstGeom prst="rect">
            <a:avLst/>
          </a:prstGeom>
        </p:spPr>
        <p:txBody>
          <a:bodyPr wrap="none">
            <a:spAutoFit/>
          </a:bodyPr>
          <a:lstStyle/>
          <a:p>
            <a:pPr lvl="0" defTabSz="622300">
              <a:spcBef>
                <a:spcPct val="0"/>
              </a:spcBef>
            </a:pPr>
            <a:r>
              <a:rPr lang="zh-TW" altLang="en-US" b="1" dirty="0">
                <a:solidFill>
                  <a:schemeClr val="bg1"/>
                </a:solidFill>
                <a:latin typeface="微軟正黑體" panose="020B0604030504040204" pitchFamily="34" charset="-120"/>
                <a:ea typeface="微軟正黑體" panose="020B0604030504040204" pitchFamily="34" charset="-120"/>
              </a:rPr>
              <a:t>新創事業成功或研發中心數</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sp>
        <p:nvSpPr>
          <p:cNvPr id="64" name="矩形 63">
            <a:extLst>
              <a:ext uri="{FF2B5EF4-FFF2-40B4-BE49-F238E27FC236}">
                <a16:creationId xmlns:a16="http://schemas.microsoft.com/office/drawing/2014/main" xmlns="" id="{FEB14D54-4E45-3E45-A966-731C8F4B9E98}"/>
              </a:ext>
            </a:extLst>
          </p:cNvPr>
          <p:cNvSpPr/>
          <p:nvPr/>
        </p:nvSpPr>
        <p:spPr>
          <a:xfrm>
            <a:off x="4359593" y="3307956"/>
            <a:ext cx="2979095" cy="369332"/>
          </a:xfrm>
          <a:prstGeom prst="rect">
            <a:avLst/>
          </a:prstGeom>
        </p:spPr>
        <p:txBody>
          <a:bodyPr wrap="square">
            <a:spAutoFit/>
          </a:bodyPr>
          <a:lstStyle/>
          <a:p>
            <a:pPr lvl="0" defTabSz="622300">
              <a:spcBef>
                <a:spcPct val="0"/>
              </a:spcBef>
            </a:pPr>
            <a:r>
              <a:rPr lang="zh-TW" altLang="en-US" b="1" dirty="0">
                <a:solidFill>
                  <a:schemeClr val="bg1"/>
                </a:solidFill>
                <a:latin typeface="微軟正黑體" panose="020B0604030504040204" pitchFamily="34" charset="-120"/>
                <a:ea typeface="微軟正黑體" panose="020B0604030504040204" pitchFamily="34" charset="-120"/>
              </a:rPr>
              <a:t>成立國際級系統整合公司數</a:t>
            </a:r>
          </a:p>
        </p:txBody>
      </p:sp>
      <p:sp>
        <p:nvSpPr>
          <p:cNvPr id="65" name="矩形 64">
            <a:extLst>
              <a:ext uri="{FF2B5EF4-FFF2-40B4-BE49-F238E27FC236}">
                <a16:creationId xmlns:a16="http://schemas.microsoft.com/office/drawing/2014/main" xmlns="" id="{7A3F0FF1-1C9A-5447-97F7-CCCEB3F26DF4}"/>
              </a:ext>
            </a:extLst>
          </p:cNvPr>
          <p:cNvSpPr/>
          <p:nvPr/>
        </p:nvSpPr>
        <p:spPr>
          <a:xfrm>
            <a:off x="4343657" y="2583471"/>
            <a:ext cx="2934071" cy="369332"/>
          </a:xfrm>
          <a:prstGeom prst="rect">
            <a:avLst/>
          </a:prstGeom>
        </p:spPr>
        <p:txBody>
          <a:bodyPr wrap="square">
            <a:spAutoFit/>
          </a:bodyPr>
          <a:lstStyle/>
          <a:p>
            <a:pPr lvl="0" algn="r" defTabSz="622300">
              <a:spcBef>
                <a:spcPct val="0"/>
              </a:spcBef>
            </a:pPr>
            <a:r>
              <a:rPr lang="zh-CN" altLang="en-US" b="1" dirty="0">
                <a:solidFill>
                  <a:schemeClr val="bg1"/>
                </a:solidFill>
                <a:latin typeface="微軟正黑體" panose="020B0604030504040204" pitchFamily="34" charset="-120"/>
                <a:ea typeface="微軟正黑體" panose="020B0604030504040204" pitchFamily="34" charset="-120"/>
              </a:rPr>
              <a:t>在台投資數</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66" name="矩形 65">
            <a:extLst>
              <a:ext uri="{FF2B5EF4-FFF2-40B4-BE49-F238E27FC236}">
                <a16:creationId xmlns:a16="http://schemas.microsoft.com/office/drawing/2014/main" xmlns="" id="{B5A7C9C4-E7C8-D04D-80C0-3319A0782A79}"/>
              </a:ext>
            </a:extLst>
          </p:cNvPr>
          <p:cNvSpPr/>
          <p:nvPr/>
        </p:nvSpPr>
        <p:spPr>
          <a:xfrm>
            <a:off x="5477235" y="1841668"/>
            <a:ext cx="1800493" cy="369332"/>
          </a:xfrm>
          <a:prstGeom prst="rect">
            <a:avLst/>
          </a:prstGeom>
        </p:spPr>
        <p:txBody>
          <a:bodyPr wrap="none">
            <a:spAutoFit/>
          </a:bodyPr>
          <a:lstStyle/>
          <a:p>
            <a:pPr lvl="0" algn="ctr" defTabSz="622300">
              <a:spcBef>
                <a:spcPct val="0"/>
              </a:spcBef>
            </a:pPr>
            <a:r>
              <a:rPr lang="zh-CN" altLang="en-US" b="1" dirty="0">
                <a:solidFill>
                  <a:schemeClr val="bg1"/>
                </a:solidFill>
                <a:latin typeface="微軟正黑體" panose="020B0604030504040204" pitchFamily="34" charset="-120"/>
                <a:ea typeface="微軟正黑體" panose="020B0604030504040204" pitchFamily="34" charset="-120"/>
              </a:rPr>
              <a:t>建立虛擬學院數</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grpSp>
        <p:nvGrpSpPr>
          <p:cNvPr id="29" name="群組 28">
            <a:extLst>
              <a:ext uri="{FF2B5EF4-FFF2-40B4-BE49-F238E27FC236}">
                <a16:creationId xmlns:a16="http://schemas.microsoft.com/office/drawing/2014/main" xmlns="" id="{F492329B-D831-2146-BA1E-D2835760232A}"/>
              </a:ext>
            </a:extLst>
          </p:cNvPr>
          <p:cNvGrpSpPr/>
          <p:nvPr/>
        </p:nvGrpSpPr>
        <p:grpSpPr>
          <a:xfrm>
            <a:off x="7258441" y="2252445"/>
            <a:ext cx="744313" cy="830589"/>
            <a:chOff x="7258441" y="4513787"/>
            <a:chExt cx="744313" cy="830589"/>
          </a:xfrm>
        </p:grpSpPr>
        <p:sp>
          <p:nvSpPr>
            <p:cNvPr id="30" name="手繪多邊形 29">
              <a:extLst>
                <a:ext uri="{FF2B5EF4-FFF2-40B4-BE49-F238E27FC236}">
                  <a16:creationId xmlns:a16="http://schemas.microsoft.com/office/drawing/2014/main" xmlns="" id="{2BE703B7-4D37-4248-97AA-8182E2B9C388}"/>
                </a:ext>
              </a:extLst>
            </p:cNvPr>
            <p:cNvSpPr/>
            <p:nvPr/>
          </p:nvSpPr>
          <p:spPr>
            <a:xfrm>
              <a:off x="7258441" y="4600063"/>
              <a:ext cx="744313" cy="744313"/>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gradFill>
              <a:gsLst>
                <a:gs pos="100000">
                  <a:schemeClr val="bg1">
                    <a:lumMod val="85000"/>
                  </a:schemeClr>
                </a:gs>
                <a:gs pos="0">
                  <a:schemeClr val="bg1">
                    <a:lumMod val="65000"/>
                  </a:schemeClr>
                </a:gs>
              </a:gsLst>
              <a:lin ang="0" scaled="0"/>
            </a:gradFill>
            <a:ln w="28575">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78723" rIns="362498" bIns="278723"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cs typeface="+mn-cs"/>
              </a:endParaRPr>
            </a:p>
            <a:p>
              <a:pPr marL="0" lvl="0" indent="0" algn="ctr" defTabSz="533400">
                <a:lnSpc>
                  <a:spcPts val="1400"/>
                </a:lnSpc>
                <a:spcBef>
                  <a:spcPct val="0"/>
                </a:spcBef>
                <a:spcAft>
                  <a:spcPts val="0"/>
                </a:spcAft>
                <a:buNone/>
              </a:pPr>
              <a:endParaRPr lang="zh-TW" altLang="en-US" sz="5400" kern="1200" dirty="0">
                <a:latin typeface="Calibri"/>
                <a:ea typeface="新細明體"/>
                <a:cs typeface="+mn-cs"/>
              </a:endParaRPr>
            </a:p>
          </p:txBody>
        </p:sp>
        <p:sp>
          <p:nvSpPr>
            <p:cNvPr id="32" name="矩形 31">
              <a:extLst>
                <a:ext uri="{FF2B5EF4-FFF2-40B4-BE49-F238E27FC236}">
                  <a16:creationId xmlns:a16="http://schemas.microsoft.com/office/drawing/2014/main" xmlns="" id="{311351DD-C1E5-584B-B5C8-78556C9FD673}"/>
                </a:ext>
              </a:extLst>
            </p:cNvPr>
            <p:cNvSpPr/>
            <p:nvPr/>
          </p:nvSpPr>
          <p:spPr>
            <a:xfrm>
              <a:off x="7424451" y="4513787"/>
              <a:ext cx="412292" cy="762838"/>
            </a:xfrm>
            <a:prstGeom prst="rect">
              <a:avLst/>
            </a:prstGeom>
            <a:noFill/>
          </p:spPr>
          <p:txBody>
            <a:bodyPr wrap="none">
              <a:spAutoFit/>
            </a:bodyPr>
            <a:lstStyle/>
            <a:p>
              <a:pPr lvl="0" algn="ctr" defTabSz="622300">
                <a:lnSpc>
                  <a:spcPts val="6000"/>
                </a:lnSpc>
                <a:spcBef>
                  <a:spcPct val="0"/>
                </a:spcBef>
              </a:pPr>
              <a:r>
                <a:rPr lang="en-US" altLang="zh-TW" sz="3200" b="1" dirty="0">
                  <a:solidFill>
                    <a:schemeClr val="bg1"/>
                  </a:solidFill>
                  <a:latin typeface="Arial" panose="020B0604020202020204" pitchFamily="34" charset="0"/>
                  <a:ea typeface="新細明體"/>
                  <a:cs typeface="Arial" panose="020B0604020202020204" pitchFamily="34" charset="0"/>
                </a:rPr>
                <a:t>2</a:t>
              </a:r>
              <a:endParaRPr lang="zh-TW" altLang="en-US" sz="1000" b="1" dirty="0">
                <a:solidFill>
                  <a:schemeClr val="bg1"/>
                </a:solidFill>
                <a:latin typeface="Arial" panose="020B0604020202020204" pitchFamily="34" charset="0"/>
                <a:cs typeface="Arial" panose="020B0604020202020204" pitchFamily="34" charset="0"/>
              </a:endParaRPr>
            </a:p>
          </p:txBody>
        </p:sp>
      </p:grpSp>
      <p:grpSp>
        <p:nvGrpSpPr>
          <p:cNvPr id="34" name="群組 33">
            <a:extLst>
              <a:ext uri="{FF2B5EF4-FFF2-40B4-BE49-F238E27FC236}">
                <a16:creationId xmlns:a16="http://schemas.microsoft.com/office/drawing/2014/main" xmlns="" id="{EE0BBF0D-5A47-214F-8E4E-50E2DD0536FE}"/>
              </a:ext>
            </a:extLst>
          </p:cNvPr>
          <p:cNvGrpSpPr/>
          <p:nvPr/>
        </p:nvGrpSpPr>
        <p:grpSpPr>
          <a:xfrm>
            <a:off x="7258449" y="1476086"/>
            <a:ext cx="744314" cy="849113"/>
            <a:chOff x="7258449" y="3737428"/>
            <a:chExt cx="744314" cy="849113"/>
          </a:xfrm>
        </p:grpSpPr>
        <p:sp>
          <p:nvSpPr>
            <p:cNvPr id="35" name="手繪多邊形 34">
              <a:extLst>
                <a:ext uri="{FF2B5EF4-FFF2-40B4-BE49-F238E27FC236}">
                  <a16:creationId xmlns:a16="http://schemas.microsoft.com/office/drawing/2014/main" xmlns="" id="{300C1D9C-763C-EA41-8371-CAA6F89618DF}"/>
                </a:ext>
              </a:extLst>
            </p:cNvPr>
            <p:cNvSpPr/>
            <p:nvPr/>
          </p:nvSpPr>
          <p:spPr>
            <a:xfrm>
              <a:off x="7258449" y="3842228"/>
              <a:ext cx="744314" cy="744313"/>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gradFill>
              <a:gsLst>
                <a:gs pos="0">
                  <a:schemeClr val="bg1">
                    <a:lumMod val="65000"/>
                  </a:schemeClr>
                </a:gs>
                <a:gs pos="100000">
                  <a:schemeClr val="bg1">
                    <a:lumMod val="85000"/>
                  </a:schemeClr>
                </a:gs>
              </a:gsLst>
              <a:lin ang="0" scaled="0"/>
            </a:gradFill>
            <a:ln w="28575">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78723" rIns="362498" bIns="278723"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cs typeface="+mn-cs"/>
              </a:endParaRPr>
            </a:p>
            <a:p>
              <a:pPr marL="0" lvl="0" indent="0" algn="ctr" defTabSz="533400">
                <a:lnSpc>
                  <a:spcPts val="1400"/>
                </a:lnSpc>
                <a:spcBef>
                  <a:spcPct val="0"/>
                </a:spcBef>
                <a:spcAft>
                  <a:spcPts val="0"/>
                </a:spcAft>
                <a:buNone/>
              </a:pPr>
              <a:endParaRPr lang="zh-TW" altLang="en-US" sz="5400" kern="1200" dirty="0">
                <a:latin typeface="Calibri"/>
                <a:ea typeface="新細明體"/>
                <a:cs typeface="+mn-cs"/>
              </a:endParaRPr>
            </a:p>
          </p:txBody>
        </p:sp>
        <p:sp>
          <p:nvSpPr>
            <p:cNvPr id="36" name="矩形 35">
              <a:extLst>
                <a:ext uri="{FF2B5EF4-FFF2-40B4-BE49-F238E27FC236}">
                  <a16:creationId xmlns:a16="http://schemas.microsoft.com/office/drawing/2014/main" xmlns="" id="{B32FF411-65DA-2943-B8C1-F286956D15B8}"/>
                </a:ext>
              </a:extLst>
            </p:cNvPr>
            <p:cNvSpPr/>
            <p:nvPr/>
          </p:nvSpPr>
          <p:spPr>
            <a:xfrm>
              <a:off x="7424462" y="3737428"/>
              <a:ext cx="412292" cy="762838"/>
            </a:xfrm>
            <a:prstGeom prst="rect">
              <a:avLst/>
            </a:prstGeom>
            <a:noFill/>
          </p:spPr>
          <p:txBody>
            <a:bodyPr wrap="none">
              <a:spAutoFit/>
            </a:bodyPr>
            <a:lstStyle/>
            <a:p>
              <a:pPr lvl="0" algn="ctr" defTabSz="622300">
                <a:lnSpc>
                  <a:spcPts val="6000"/>
                </a:lnSpc>
                <a:spcBef>
                  <a:spcPct val="0"/>
                </a:spcBef>
              </a:pPr>
              <a:r>
                <a:rPr lang="en-US" altLang="zh-TW" sz="3200" b="1" dirty="0">
                  <a:solidFill>
                    <a:schemeClr val="bg1"/>
                  </a:solidFill>
                  <a:latin typeface="Arial" panose="020B0604020202020204" pitchFamily="34" charset="0"/>
                  <a:cs typeface="Arial" panose="020B0604020202020204" pitchFamily="34" charset="0"/>
                </a:rPr>
                <a:t>1</a:t>
              </a:r>
              <a:endParaRPr lang="zh-TW" altLang="en-US" sz="1000" b="1" dirty="0">
                <a:solidFill>
                  <a:schemeClr val="bg1"/>
                </a:solidFill>
                <a:latin typeface="Arial" panose="020B0604020202020204" pitchFamily="34" charset="0"/>
                <a:cs typeface="Arial" panose="020B0604020202020204" pitchFamily="34" charset="0"/>
              </a:endParaRPr>
            </a:p>
          </p:txBody>
        </p:sp>
      </p:grpSp>
      <p:grpSp>
        <p:nvGrpSpPr>
          <p:cNvPr id="38" name="群組 37">
            <a:extLst>
              <a:ext uri="{FF2B5EF4-FFF2-40B4-BE49-F238E27FC236}">
                <a16:creationId xmlns:a16="http://schemas.microsoft.com/office/drawing/2014/main" xmlns="" id="{EA6525E6-67EE-7740-97BD-5F641C95EF00}"/>
              </a:ext>
            </a:extLst>
          </p:cNvPr>
          <p:cNvGrpSpPr/>
          <p:nvPr/>
        </p:nvGrpSpPr>
        <p:grpSpPr>
          <a:xfrm>
            <a:off x="7237700" y="3734920"/>
            <a:ext cx="785793" cy="849112"/>
            <a:chOff x="7237700" y="2995780"/>
            <a:chExt cx="785793" cy="849112"/>
          </a:xfrm>
        </p:grpSpPr>
        <p:sp>
          <p:nvSpPr>
            <p:cNvPr id="39" name="手繪多邊形 38">
              <a:extLst>
                <a:ext uri="{FF2B5EF4-FFF2-40B4-BE49-F238E27FC236}">
                  <a16:creationId xmlns:a16="http://schemas.microsoft.com/office/drawing/2014/main" xmlns="" id="{A56DEB00-2B10-F645-9388-57AC5C75ADB1}"/>
                </a:ext>
              </a:extLst>
            </p:cNvPr>
            <p:cNvSpPr/>
            <p:nvPr/>
          </p:nvSpPr>
          <p:spPr>
            <a:xfrm>
              <a:off x="7258449" y="3100579"/>
              <a:ext cx="744314" cy="744313"/>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gradFill>
              <a:gsLst>
                <a:gs pos="100000">
                  <a:srgbClr val="06D8A1"/>
                </a:gs>
                <a:gs pos="27000">
                  <a:srgbClr val="00BFC3">
                    <a:satMod val="110000"/>
                    <a:lumMod val="100000"/>
                    <a:shade val="100000"/>
                  </a:srgbClr>
                </a:gs>
                <a:gs pos="0">
                  <a:srgbClr val="00BFC3">
                    <a:lumMod val="99000"/>
                    <a:satMod val="120000"/>
                    <a:shade val="78000"/>
                  </a:srgbClr>
                </a:gs>
              </a:gsLst>
              <a:lin ang="10800000" scaled="0"/>
            </a:gradFill>
            <a:ln w="28575">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78723" rIns="362498" bIns="278723"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cs typeface="+mn-cs"/>
              </a:endParaRPr>
            </a:p>
            <a:p>
              <a:pPr marL="0" lvl="0" indent="0" algn="ctr" defTabSz="533400">
                <a:lnSpc>
                  <a:spcPts val="1400"/>
                </a:lnSpc>
                <a:spcBef>
                  <a:spcPct val="0"/>
                </a:spcBef>
                <a:spcAft>
                  <a:spcPts val="0"/>
                </a:spcAft>
                <a:buNone/>
              </a:pPr>
              <a:endParaRPr lang="zh-TW" altLang="en-US" sz="5400" kern="1200" dirty="0">
                <a:latin typeface="Calibri"/>
                <a:ea typeface="新細明體"/>
                <a:cs typeface="+mn-cs"/>
              </a:endParaRPr>
            </a:p>
          </p:txBody>
        </p:sp>
        <p:sp>
          <p:nvSpPr>
            <p:cNvPr id="44" name="矩形 43">
              <a:extLst>
                <a:ext uri="{FF2B5EF4-FFF2-40B4-BE49-F238E27FC236}">
                  <a16:creationId xmlns:a16="http://schemas.microsoft.com/office/drawing/2014/main" xmlns="" id="{1BDEC130-A0E3-5B4B-A74B-1A4D8A1BEFAB}"/>
                </a:ext>
              </a:extLst>
            </p:cNvPr>
            <p:cNvSpPr/>
            <p:nvPr/>
          </p:nvSpPr>
          <p:spPr>
            <a:xfrm>
              <a:off x="7237700" y="2995780"/>
              <a:ext cx="785793" cy="751168"/>
            </a:xfrm>
            <a:prstGeom prst="rect">
              <a:avLst/>
            </a:prstGeom>
          </p:spPr>
          <p:txBody>
            <a:bodyPr wrap="none">
              <a:spAutoFit/>
            </a:bodyPr>
            <a:lstStyle/>
            <a:p>
              <a:pPr lvl="0" algn="ctr" defTabSz="622300">
                <a:lnSpc>
                  <a:spcPts val="6000"/>
                </a:lnSpc>
                <a:spcBef>
                  <a:spcPct val="0"/>
                </a:spcBef>
              </a:pPr>
              <a:r>
                <a:rPr lang="en-US" altLang="zh-TW" sz="2800" b="1" dirty="0">
                  <a:solidFill>
                    <a:schemeClr val="bg1"/>
                  </a:solidFill>
                  <a:latin typeface="Arial" panose="020B0604020202020204" pitchFamily="34" charset="0"/>
                  <a:cs typeface="Arial" panose="020B0604020202020204" pitchFamily="34" charset="0"/>
                </a:rPr>
                <a:t>100</a:t>
              </a:r>
              <a:endParaRPr lang="zh-TW" altLang="en-US" sz="900" b="1" dirty="0">
                <a:solidFill>
                  <a:schemeClr val="bg1"/>
                </a:solidFill>
                <a:latin typeface="Arial" panose="020B0604020202020204" pitchFamily="34" charset="0"/>
                <a:cs typeface="Arial" panose="020B0604020202020204" pitchFamily="34" charset="0"/>
              </a:endParaRPr>
            </a:p>
          </p:txBody>
        </p:sp>
      </p:grpSp>
      <p:grpSp>
        <p:nvGrpSpPr>
          <p:cNvPr id="45" name="群組 44">
            <a:extLst>
              <a:ext uri="{FF2B5EF4-FFF2-40B4-BE49-F238E27FC236}">
                <a16:creationId xmlns:a16="http://schemas.microsoft.com/office/drawing/2014/main" xmlns="" id="{F492329B-D831-2146-BA1E-D2835760232A}"/>
              </a:ext>
            </a:extLst>
          </p:cNvPr>
          <p:cNvGrpSpPr/>
          <p:nvPr/>
        </p:nvGrpSpPr>
        <p:grpSpPr>
          <a:xfrm>
            <a:off x="7266061" y="3006825"/>
            <a:ext cx="744313" cy="830589"/>
            <a:chOff x="7258441" y="4513787"/>
            <a:chExt cx="744313" cy="830589"/>
          </a:xfrm>
        </p:grpSpPr>
        <p:sp>
          <p:nvSpPr>
            <p:cNvPr id="46" name="手繪多邊形 45">
              <a:extLst>
                <a:ext uri="{FF2B5EF4-FFF2-40B4-BE49-F238E27FC236}">
                  <a16:creationId xmlns:a16="http://schemas.microsoft.com/office/drawing/2014/main" xmlns="" id="{2BE703B7-4D37-4248-97AA-8182E2B9C388}"/>
                </a:ext>
              </a:extLst>
            </p:cNvPr>
            <p:cNvSpPr/>
            <p:nvPr/>
          </p:nvSpPr>
          <p:spPr>
            <a:xfrm>
              <a:off x="7258441" y="4600063"/>
              <a:ext cx="744313" cy="744313"/>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gradFill>
              <a:gsLst>
                <a:gs pos="100000">
                  <a:schemeClr val="bg1">
                    <a:lumMod val="85000"/>
                  </a:schemeClr>
                </a:gs>
                <a:gs pos="0">
                  <a:schemeClr val="bg1">
                    <a:lumMod val="65000"/>
                  </a:schemeClr>
                </a:gs>
              </a:gsLst>
              <a:lin ang="0" scaled="0"/>
            </a:gradFill>
            <a:ln w="28575">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78723" rIns="362498" bIns="278723"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cs typeface="+mn-cs"/>
              </a:endParaRPr>
            </a:p>
            <a:p>
              <a:pPr marL="0" lvl="0" indent="0" algn="ctr" defTabSz="533400">
                <a:lnSpc>
                  <a:spcPts val="1400"/>
                </a:lnSpc>
                <a:spcBef>
                  <a:spcPct val="0"/>
                </a:spcBef>
                <a:spcAft>
                  <a:spcPts val="0"/>
                </a:spcAft>
                <a:buNone/>
              </a:pPr>
              <a:endParaRPr lang="zh-TW" altLang="en-US" sz="5400" kern="1200" dirty="0">
                <a:latin typeface="Calibri"/>
                <a:ea typeface="新細明體"/>
                <a:cs typeface="+mn-cs"/>
              </a:endParaRPr>
            </a:p>
          </p:txBody>
        </p:sp>
        <p:sp>
          <p:nvSpPr>
            <p:cNvPr id="47" name="矩形 46">
              <a:extLst>
                <a:ext uri="{FF2B5EF4-FFF2-40B4-BE49-F238E27FC236}">
                  <a16:creationId xmlns:a16="http://schemas.microsoft.com/office/drawing/2014/main" xmlns="" id="{311351DD-C1E5-584B-B5C8-78556C9FD673}"/>
                </a:ext>
              </a:extLst>
            </p:cNvPr>
            <p:cNvSpPr/>
            <p:nvPr/>
          </p:nvSpPr>
          <p:spPr>
            <a:xfrm>
              <a:off x="7424451" y="4513787"/>
              <a:ext cx="412292" cy="762838"/>
            </a:xfrm>
            <a:prstGeom prst="rect">
              <a:avLst/>
            </a:prstGeom>
            <a:noFill/>
          </p:spPr>
          <p:txBody>
            <a:bodyPr wrap="none">
              <a:spAutoFit/>
            </a:bodyPr>
            <a:lstStyle/>
            <a:p>
              <a:pPr lvl="0" algn="ctr" defTabSz="622300">
                <a:lnSpc>
                  <a:spcPts val="6000"/>
                </a:lnSpc>
                <a:spcBef>
                  <a:spcPct val="0"/>
                </a:spcBef>
              </a:pPr>
              <a:r>
                <a:rPr lang="en-US" altLang="zh-TW" sz="3200" b="1" dirty="0">
                  <a:solidFill>
                    <a:schemeClr val="bg1"/>
                  </a:solidFill>
                  <a:latin typeface="Arial" panose="020B0604020202020204" pitchFamily="34" charset="0"/>
                  <a:ea typeface="新細明體"/>
                  <a:cs typeface="Arial" panose="020B0604020202020204" pitchFamily="34" charset="0"/>
                </a:rPr>
                <a:t>3</a:t>
              </a:r>
              <a:endParaRPr lang="zh-TW" altLang="en-US" sz="10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45618484"/>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預留位置 1">
            <a:extLst>
              <a:ext uri="{FF2B5EF4-FFF2-40B4-BE49-F238E27FC236}">
                <a16:creationId xmlns:a16="http://schemas.microsoft.com/office/drawing/2014/main" xmlns="" id="{4D53B8E2-862C-9445-9339-CDB3E3E478AF}"/>
              </a:ext>
            </a:extLst>
          </p:cNvPr>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16</a:t>
            </a:fld>
            <a:endParaRPr lang="zh-TW" altLang="en-US">
              <a:solidFill>
                <a:prstClr val="black">
                  <a:tint val="75000"/>
                </a:prstClr>
              </a:solidFill>
            </a:endParaRPr>
          </a:p>
        </p:txBody>
      </p:sp>
      <p:sp>
        <p:nvSpPr>
          <p:cNvPr id="3" name="矩形 2">
            <a:extLst>
              <a:ext uri="{FF2B5EF4-FFF2-40B4-BE49-F238E27FC236}">
                <a16:creationId xmlns:a16="http://schemas.microsoft.com/office/drawing/2014/main" xmlns="" id="{DA7DB4F0-DA62-1246-A815-255D57FBDB0D}"/>
              </a:ext>
            </a:extLst>
          </p:cNvPr>
          <p:cNvSpPr/>
          <p:nvPr/>
        </p:nvSpPr>
        <p:spPr>
          <a:xfrm>
            <a:off x="100509" y="968487"/>
            <a:ext cx="2223126" cy="788946"/>
          </a:xfrm>
          <a:prstGeom prst="rect">
            <a:avLst/>
          </a:prstGeom>
          <a:solidFill>
            <a:srgbClr val="465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a:extLst>
              <a:ext uri="{FF2B5EF4-FFF2-40B4-BE49-F238E27FC236}">
                <a16:creationId xmlns:a16="http://schemas.microsoft.com/office/drawing/2014/main" xmlns="" id="{213C98D6-44C4-5349-8391-05445AFEF902}"/>
              </a:ext>
            </a:extLst>
          </p:cNvPr>
          <p:cNvSpPr/>
          <p:nvPr/>
        </p:nvSpPr>
        <p:spPr>
          <a:xfrm>
            <a:off x="2317619" y="968489"/>
            <a:ext cx="2223126" cy="788946"/>
          </a:xfrm>
          <a:prstGeom prst="rect">
            <a:avLst/>
          </a:prstGeom>
          <a:solidFill>
            <a:srgbClr val="7E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a:extLst>
              <a:ext uri="{FF2B5EF4-FFF2-40B4-BE49-F238E27FC236}">
                <a16:creationId xmlns:a16="http://schemas.microsoft.com/office/drawing/2014/main" xmlns="" id="{5C95E6D8-8569-BE4E-A5E5-BFDB4DE48B86}"/>
              </a:ext>
            </a:extLst>
          </p:cNvPr>
          <p:cNvSpPr/>
          <p:nvPr/>
        </p:nvSpPr>
        <p:spPr>
          <a:xfrm>
            <a:off x="4534728" y="968487"/>
            <a:ext cx="2223126" cy="788946"/>
          </a:xfrm>
          <a:prstGeom prst="rect">
            <a:avLst/>
          </a:prstGeom>
          <a:solidFill>
            <a:srgbClr val="99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a:extLst>
              <a:ext uri="{FF2B5EF4-FFF2-40B4-BE49-F238E27FC236}">
                <a16:creationId xmlns:a16="http://schemas.microsoft.com/office/drawing/2014/main" xmlns="" id="{6A301DF1-1910-2044-A9BF-060CEB3C1C1D}"/>
              </a:ext>
            </a:extLst>
          </p:cNvPr>
          <p:cNvSpPr/>
          <p:nvPr/>
        </p:nvSpPr>
        <p:spPr>
          <a:xfrm>
            <a:off x="6757854" y="968487"/>
            <a:ext cx="2223126" cy="788946"/>
          </a:xfrm>
          <a:prstGeom prst="rect">
            <a:avLst/>
          </a:prstGeom>
          <a:solidFill>
            <a:srgbClr val="4A9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a:extLst>
              <a:ext uri="{FF2B5EF4-FFF2-40B4-BE49-F238E27FC236}">
                <a16:creationId xmlns:a16="http://schemas.microsoft.com/office/drawing/2014/main" xmlns="" id="{17EE20CC-56D2-584E-BAE7-307BC9EAECA2}"/>
              </a:ext>
            </a:extLst>
          </p:cNvPr>
          <p:cNvSpPr/>
          <p:nvPr/>
        </p:nvSpPr>
        <p:spPr>
          <a:xfrm>
            <a:off x="100508" y="1054175"/>
            <a:ext cx="2223127" cy="646331"/>
          </a:xfrm>
          <a:prstGeom prst="rect">
            <a:avLst/>
          </a:prstGeom>
        </p:spPr>
        <p:txBody>
          <a:bodyPr wrap="square">
            <a:spAutoFit/>
          </a:bodyPr>
          <a:lstStyle/>
          <a:p>
            <a:pPr algn="ctr">
              <a:defRPr/>
            </a:pPr>
            <a:r>
              <a:rPr lang="zh-TW" altLang="en-US" b="1" kern="0" dirty="0">
                <a:solidFill>
                  <a:prstClr val="white"/>
                </a:solidFill>
                <a:latin typeface="Microsoft JhengHei" panose="020B0604030504040204" pitchFamily="34" charset="-120"/>
                <a:ea typeface="Microsoft JhengHei" panose="020B0604030504040204" pitchFamily="34" charset="-120"/>
              </a:rPr>
              <a:t>強化新創事業</a:t>
            </a:r>
            <a:endParaRPr lang="en-US" altLang="zh-TW" b="1" kern="0" dirty="0">
              <a:solidFill>
                <a:prstClr val="white"/>
              </a:solidFill>
              <a:latin typeface="Microsoft JhengHei" panose="020B0604030504040204" pitchFamily="34" charset="-120"/>
              <a:ea typeface="Microsoft JhengHei" panose="020B0604030504040204" pitchFamily="34" charset="-120"/>
            </a:endParaRPr>
          </a:p>
          <a:p>
            <a:pPr algn="ctr">
              <a:defRPr/>
            </a:pPr>
            <a:r>
              <a:rPr lang="zh-TW" altLang="en-US" b="1" kern="0" dirty="0">
                <a:solidFill>
                  <a:prstClr val="white"/>
                </a:solidFill>
                <a:latin typeface="Microsoft JhengHei" panose="020B0604030504040204" pitchFamily="34" charset="-120"/>
                <a:ea typeface="Microsoft JhengHei" panose="020B0604030504040204" pitchFamily="34" charset="-120"/>
              </a:rPr>
              <a:t>國際連結推動</a:t>
            </a:r>
          </a:p>
        </p:txBody>
      </p:sp>
      <p:sp>
        <p:nvSpPr>
          <p:cNvPr id="12" name="矩形 11">
            <a:extLst>
              <a:ext uri="{FF2B5EF4-FFF2-40B4-BE49-F238E27FC236}">
                <a16:creationId xmlns:a16="http://schemas.microsoft.com/office/drawing/2014/main" xmlns="" id="{F7957D89-B110-1C4D-9EFD-EA2E585BF777}"/>
              </a:ext>
            </a:extLst>
          </p:cNvPr>
          <p:cNvSpPr/>
          <p:nvPr/>
        </p:nvSpPr>
        <p:spPr>
          <a:xfrm>
            <a:off x="2305918" y="1054175"/>
            <a:ext cx="2223127" cy="646331"/>
          </a:xfrm>
          <a:prstGeom prst="rect">
            <a:avLst/>
          </a:prstGeom>
        </p:spPr>
        <p:txBody>
          <a:bodyPr wrap="square">
            <a:spAutoFit/>
          </a:bodyPr>
          <a:lstStyle/>
          <a:p>
            <a:pPr algn="ctr"/>
            <a:r>
              <a:rPr lang="zh-TW" altLang="en-US" b="1" kern="0" dirty="0">
                <a:solidFill>
                  <a:prstClr val="white"/>
                </a:solidFill>
                <a:latin typeface="Microsoft JhengHei" panose="020B0604030504040204" pitchFamily="34" charset="-120"/>
                <a:ea typeface="Microsoft JhengHei" panose="020B0604030504040204" pitchFamily="34" charset="-120"/>
              </a:rPr>
              <a:t>打造國際級</a:t>
            </a:r>
            <a:endParaRPr lang="en-US" altLang="zh-TW" b="1" kern="0" dirty="0">
              <a:solidFill>
                <a:prstClr val="white"/>
              </a:solidFill>
              <a:latin typeface="Microsoft JhengHei" panose="020B0604030504040204" pitchFamily="34" charset="-120"/>
              <a:ea typeface="Microsoft JhengHei" panose="020B0604030504040204" pitchFamily="34" charset="-120"/>
            </a:endParaRPr>
          </a:p>
          <a:p>
            <a:pPr algn="ctr"/>
            <a:r>
              <a:rPr lang="zh-TW" altLang="en-US" b="1" kern="0" dirty="0">
                <a:solidFill>
                  <a:prstClr val="white"/>
                </a:solidFill>
                <a:latin typeface="Microsoft JhengHei" panose="020B0604030504040204" pitchFamily="34" charset="-120"/>
                <a:ea typeface="Microsoft JhengHei" panose="020B0604030504040204" pitchFamily="34" charset="-120"/>
              </a:rPr>
              <a:t>新創聚落</a:t>
            </a:r>
            <a:endParaRPr lang="en-US" altLang="zh-TW" b="1" kern="0" dirty="0">
              <a:solidFill>
                <a:prstClr val="white"/>
              </a:solidFill>
              <a:latin typeface="Microsoft JhengHei" panose="020B0604030504040204" pitchFamily="34" charset="-120"/>
              <a:ea typeface="Microsoft JhengHei" panose="020B0604030504040204" pitchFamily="34" charset="-120"/>
            </a:endParaRPr>
          </a:p>
        </p:txBody>
      </p:sp>
      <p:sp>
        <p:nvSpPr>
          <p:cNvPr id="13" name="矩形 12">
            <a:extLst>
              <a:ext uri="{FF2B5EF4-FFF2-40B4-BE49-F238E27FC236}">
                <a16:creationId xmlns:a16="http://schemas.microsoft.com/office/drawing/2014/main" xmlns="" id="{E2A3CBAB-ABAD-3743-97A4-1777A647D28D}"/>
              </a:ext>
            </a:extLst>
          </p:cNvPr>
          <p:cNvSpPr/>
          <p:nvPr/>
        </p:nvSpPr>
        <p:spPr>
          <a:xfrm>
            <a:off x="4479854" y="1054175"/>
            <a:ext cx="2332874" cy="646331"/>
          </a:xfrm>
          <a:prstGeom prst="rect">
            <a:avLst/>
          </a:prstGeom>
        </p:spPr>
        <p:txBody>
          <a:bodyPr wrap="square">
            <a:spAutoFit/>
          </a:bodyPr>
          <a:lstStyle/>
          <a:p>
            <a:pPr algn="ctr"/>
            <a:r>
              <a:rPr lang="zh-TW" altLang="en-US" b="1" kern="0" dirty="0">
                <a:solidFill>
                  <a:prstClr val="white"/>
                </a:solidFill>
                <a:latin typeface="Microsoft JhengHei" panose="020B0604030504040204" pitchFamily="34" charset="-120"/>
                <a:ea typeface="Microsoft JhengHei" panose="020B0604030504040204" pitchFamily="34" charset="-120"/>
              </a:rPr>
              <a:t>矽谷臺灣幫</a:t>
            </a:r>
            <a:endParaRPr lang="en-US" altLang="zh-TW" b="1" kern="0" dirty="0">
              <a:solidFill>
                <a:prstClr val="white"/>
              </a:solidFill>
              <a:latin typeface="Microsoft JhengHei" panose="020B0604030504040204" pitchFamily="34" charset="-120"/>
              <a:ea typeface="Microsoft JhengHei" panose="020B0604030504040204" pitchFamily="34" charset="-120"/>
            </a:endParaRPr>
          </a:p>
          <a:p>
            <a:pPr algn="ctr"/>
            <a:r>
              <a:rPr lang="zh-TW" altLang="en-US" b="1" kern="0" dirty="0">
                <a:solidFill>
                  <a:prstClr val="white"/>
                </a:solidFill>
                <a:latin typeface="Microsoft JhengHei" panose="020B0604030504040204" pitchFamily="34" charset="-120"/>
                <a:ea typeface="Microsoft JhengHei" panose="020B0604030504040204" pitchFamily="34" charset="-120"/>
              </a:rPr>
              <a:t>創業人才交流與推動</a:t>
            </a:r>
            <a:endParaRPr lang="en-US" altLang="zh-TW" b="1" kern="0" dirty="0">
              <a:solidFill>
                <a:prstClr val="white"/>
              </a:solidFill>
              <a:latin typeface="Microsoft JhengHei" panose="020B0604030504040204" pitchFamily="34" charset="-120"/>
              <a:ea typeface="Microsoft JhengHei" panose="020B0604030504040204" pitchFamily="34" charset="-120"/>
            </a:endParaRPr>
          </a:p>
        </p:txBody>
      </p:sp>
      <p:sp>
        <p:nvSpPr>
          <p:cNvPr id="14" name="矩形 13">
            <a:extLst>
              <a:ext uri="{FF2B5EF4-FFF2-40B4-BE49-F238E27FC236}">
                <a16:creationId xmlns:a16="http://schemas.microsoft.com/office/drawing/2014/main" xmlns="" id="{A4733805-33B1-5C4E-9BA2-4BB745FC9AAA}"/>
              </a:ext>
            </a:extLst>
          </p:cNvPr>
          <p:cNvSpPr/>
          <p:nvPr/>
        </p:nvSpPr>
        <p:spPr>
          <a:xfrm>
            <a:off x="6740905" y="1054175"/>
            <a:ext cx="2223127" cy="646331"/>
          </a:xfrm>
          <a:prstGeom prst="rect">
            <a:avLst/>
          </a:prstGeom>
        </p:spPr>
        <p:txBody>
          <a:bodyPr wrap="square">
            <a:spAutoFit/>
          </a:bodyPr>
          <a:lstStyle/>
          <a:p>
            <a:pPr algn="ctr"/>
            <a:r>
              <a:rPr lang="zh-TW" altLang="en-US" b="1" kern="0" dirty="0">
                <a:solidFill>
                  <a:prstClr val="white"/>
                </a:solidFill>
                <a:latin typeface="Microsoft JhengHei" panose="020B0604030504040204" pitchFamily="34" charset="-120"/>
                <a:ea typeface="Microsoft JhengHei" panose="020B0604030504040204" pitchFamily="34" charset="-120"/>
              </a:rPr>
              <a:t>鏈結國際</a:t>
            </a:r>
            <a:endParaRPr lang="en-US" altLang="zh-TW" b="1" kern="0" dirty="0">
              <a:solidFill>
                <a:prstClr val="white"/>
              </a:solidFill>
              <a:latin typeface="Microsoft JhengHei" panose="020B0604030504040204" pitchFamily="34" charset="-120"/>
              <a:ea typeface="Microsoft JhengHei" panose="020B0604030504040204" pitchFamily="34" charset="-120"/>
            </a:endParaRPr>
          </a:p>
          <a:p>
            <a:pPr algn="ctr"/>
            <a:r>
              <a:rPr lang="zh-TW" altLang="en-US" b="1" kern="0" dirty="0">
                <a:solidFill>
                  <a:prstClr val="white"/>
                </a:solidFill>
                <a:latin typeface="Microsoft JhengHei" panose="020B0604030504040204" pitchFamily="34" charset="-120"/>
                <a:ea typeface="Microsoft JhengHei" panose="020B0604030504040204" pitchFamily="34" charset="-120"/>
              </a:rPr>
              <a:t>推動新創人才培育</a:t>
            </a:r>
            <a:endParaRPr lang="en-US" altLang="zh-TW" b="1" kern="0" dirty="0">
              <a:solidFill>
                <a:prstClr val="white"/>
              </a:solidFill>
              <a:latin typeface="Microsoft JhengHei" panose="020B0604030504040204" pitchFamily="34" charset="-120"/>
              <a:ea typeface="Microsoft JhengHei" panose="020B0604030504040204" pitchFamily="34" charset="-120"/>
            </a:endParaRPr>
          </a:p>
        </p:txBody>
      </p:sp>
      <p:sp>
        <p:nvSpPr>
          <p:cNvPr id="24" name="矩形 23">
            <a:extLst>
              <a:ext uri="{FF2B5EF4-FFF2-40B4-BE49-F238E27FC236}">
                <a16:creationId xmlns:a16="http://schemas.microsoft.com/office/drawing/2014/main" xmlns="" id="{1F6B2954-4F54-BD45-BB45-1BE7A2AD23D7}"/>
              </a:ext>
            </a:extLst>
          </p:cNvPr>
          <p:cNvSpPr/>
          <p:nvPr/>
        </p:nvSpPr>
        <p:spPr>
          <a:xfrm>
            <a:off x="29578" y="1889645"/>
            <a:ext cx="2223439" cy="3631763"/>
          </a:xfrm>
          <a:prstGeom prst="rect">
            <a:avLst/>
          </a:prstGeom>
        </p:spPr>
        <p:txBody>
          <a:bodyPr wrap="square">
            <a:spAutoFit/>
          </a:bodyPr>
          <a:lstStyle/>
          <a:p>
            <a:pPr marL="214313" indent="-214313" algn="just">
              <a:spcBef>
                <a:spcPts val="1200"/>
              </a:spcBef>
              <a:buFont typeface="Wingdings" panose="05000000000000000000" pitchFamily="2" charset="2"/>
              <a:buChar char="ü"/>
            </a:pPr>
            <a:r>
              <a:rPr lang="en-US" altLang="zh-TW" sz="1400" b="1" dirty="0">
                <a:latin typeface="微軟正黑體" panose="020B0604030504040204" pitchFamily="34" charset="-120"/>
                <a:ea typeface="微軟正黑體" panose="020B0604030504040204" pitchFamily="34" charset="-120"/>
                <a:cs typeface="Times New Roman" panose="02020603050405020304" pitchFamily="18" charset="0"/>
              </a:rPr>
              <a:t>107.5.</a:t>
            </a:r>
            <a: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2018 Smart City Conference &amp; Expo</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台灣館展現台灣科技創意與實力，獲得新創競賽最佳人氣獎。</a:t>
            </a:r>
            <a:endParaRPr lang="en-US" altLang="zh-TW"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14313" indent="-214313">
              <a:spcBef>
                <a:spcPts val="1200"/>
              </a:spcBef>
              <a:buFont typeface="Wingdings" panose="05000000000000000000" pitchFamily="2" charset="2"/>
              <a:buChar char="ü"/>
            </a:pPr>
            <a:r>
              <a:rPr lang="en-US" altLang="zh-TW" sz="1400" b="1" dirty="0">
                <a:latin typeface="微軟正黑體" panose="020B0604030504040204" pitchFamily="34" charset="-120"/>
                <a:ea typeface="微軟正黑體" panose="020B0604030504040204" pitchFamily="34" charset="-120"/>
                <a:cs typeface="Times New Roman" panose="02020603050405020304" pitchFamily="18" charset="0"/>
              </a:rPr>
              <a:t>107.5.</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Startup Thailand2018</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帶領</a:t>
            </a:r>
            <a:r>
              <a:rPr lang="en-US" altLang="zh-TW"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家新創公司拓展東南亞業務</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，畢士大生技獲得國際創業競賽冠軍。</a:t>
            </a: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a:p>
            <a:pPr marL="214313" indent="-214313" algn="just">
              <a:spcBef>
                <a:spcPts val="1200"/>
              </a:spcBef>
              <a:buFont typeface="Wingdings" panose="05000000000000000000" pitchFamily="2" charset="2"/>
              <a:buChar char="ü"/>
            </a:pPr>
            <a:r>
              <a:rPr lang="en-US" altLang="zh-TW" sz="1400" b="1" dirty="0">
                <a:latin typeface="微軟正黑體" panose="020B0604030504040204" pitchFamily="34" charset="-120"/>
                <a:ea typeface="微軟正黑體" panose="020B0604030504040204" pitchFamily="34" charset="-120"/>
                <a:cs typeface="Times New Roman" panose="02020603050405020304" pitchFamily="18" charset="0"/>
              </a:rPr>
              <a:t>107.8.</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 於曼谷辦理「亞洲･矽谷物聯網論壇」共</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11</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家新創企業分享台灣物聯網創新應用，</a:t>
            </a:r>
            <a:r>
              <a:rPr lang="zh-TW" altLang="en-US"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積極鏈結台泰資源</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5" name="矩形 24">
            <a:extLst>
              <a:ext uri="{FF2B5EF4-FFF2-40B4-BE49-F238E27FC236}">
                <a16:creationId xmlns:a16="http://schemas.microsoft.com/office/drawing/2014/main" xmlns="" id="{1F5CF181-4C23-4946-9B8C-F80F030A2938}"/>
              </a:ext>
            </a:extLst>
          </p:cNvPr>
          <p:cNvSpPr/>
          <p:nvPr/>
        </p:nvSpPr>
        <p:spPr>
          <a:xfrm>
            <a:off x="2317618" y="1889645"/>
            <a:ext cx="2162235" cy="3200876"/>
          </a:xfrm>
          <a:prstGeom prst="rect">
            <a:avLst/>
          </a:prstGeom>
        </p:spPr>
        <p:txBody>
          <a:bodyPr wrap="square">
            <a:spAutoFit/>
          </a:bodyPr>
          <a:lstStyle/>
          <a:p>
            <a:pPr marL="214313" indent="-214313" algn="just">
              <a:spcBef>
                <a:spcPts val="600"/>
              </a:spcBef>
              <a:buFont typeface="Wingdings" panose="05000000000000000000" pitchFamily="2" charset="2"/>
              <a:buChar char="ü"/>
            </a:pPr>
            <a:r>
              <a:rPr lang="en-US" altLang="zh-TW" sz="1400" b="1" dirty="0">
                <a:latin typeface="微軟正黑體" panose="020B0604030504040204" pitchFamily="34" charset="-120"/>
                <a:ea typeface="微軟正黑體" panose="020B0604030504040204" pitchFamily="34" charset="-120"/>
                <a:cs typeface="Times New Roman" panose="02020603050405020304" pitchFamily="18" charset="0"/>
              </a:rPr>
              <a:t>107.6.5.</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 科技部</a:t>
            </a:r>
            <a:r>
              <a:rPr lang="en-US" altLang="zh-TW"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Taiwan Tech Arena</a:t>
            </a:r>
            <a:r>
              <a:rPr lang="zh-TW" altLang="en-US"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小巨蛋基地</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正式開幕，為科技新創鏈結國際資源。</a:t>
            </a: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a:p>
            <a:pPr marL="214313" indent="-214313" algn="just">
              <a:spcBef>
                <a:spcPts val="600"/>
              </a:spcBef>
              <a:buFont typeface="Wingdings" panose="05000000000000000000" pitchFamily="2" charset="2"/>
              <a:buChar char="ü"/>
            </a:pP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600"/>
              </a:spcBef>
            </a:pP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600"/>
              </a:spcBef>
            </a:pP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a:p>
            <a:pPr marL="214313" indent="-214313" algn="just">
              <a:spcBef>
                <a:spcPts val="600"/>
              </a:spcBef>
              <a:buFont typeface="Wingdings" panose="05000000000000000000" pitchFamily="2" charset="2"/>
              <a:buChar char="ü"/>
            </a:pPr>
            <a:r>
              <a:rPr lang="en-US" altLang="zh-TW" sz="1400" b="1" dirty="0">
                <a:latin typeface="微軟正黑體" panose="020B0604030504040204" pitchFamily="34" charset="-120"/>
                <a:ea typeface="微軟正黑體" panose="020B0604030504040204" pitchFamily="34" charset="-120"/>
                <a:cs typeface="Times New Roman" panose="02020603050405020304" pitchFamily="18" charset="0"/>
              </a:rPr>
              <a:t>107.9.18.</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 經濟部</a:t>
            </a:r>
            <a:r>
              <a:rPr lang="zh-TW" altLang="en-US"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林口新創園（</a:t>
            </a:r>
            <a:r>
              <a:rPr lang="en-US" altLang="zh-TW"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Startup Terrace</a:t>
            </a:r>
            <a:r>
              <a:rPr lang="zh-TW" altLang="en-US"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正式揭幕，定位為台灣國際創業聚落典範。</a:t>
            </a: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6" name="文字方塊 25">
            <a:extLst>
              <a:ext uri="{FF2B5EF4-FFF2-40B4-BE49-F238E27FC236}">
                <a16:creationId xmlns:a16="http://schemas.microsoft.com/office/drawing/2014/main" xmlns="" id="{FAE4EE25-6F67-954D-ABB7-E0E3660951AE}"/>
              </a:ext>
            </a:extLst>
          </p:cNvPr>
          <p:cNvSpPr txBox="1"/>
          <p:nvPr/>
        </p:nvSpPr>
        <p:spPr>
          <a:xfrm>
            <a:off x="4523027" y="1889645"/>
            <a:ext cx="2211413" cy="1384995"/>
          </a:xfrm>
          <a:prstGeom prst="rect">
            <a:avLst/>
          </a:prstGeom>
          <a:noFill/>
        </p:spPr>
        <p:txBody>
          <a:bodyPr wrap="square" rtlCol="0">
            <a:spAutoFit/>
          </a:bodyPr>
          <a:lstStyle/>
          <a:p>
            <a:pPr marL="214313" indent="-214313">
              <a:spcBef>
                <a:spcPts val="1200"/>
              </a:spcBef>
              <a:buFont typeface="Wingdings" panose="05000000000000000000" pitchFamily="2" charset="2"/>
              <a:buChar char="ü"/>
            </a:pP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鏈結</a:t>
            </a:r>
            <a:r>
              <a:rPr lang="en-US" altLang="zh-TW"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50</a:t>
            </a:r>
            <a:r>
              <a:rPr lang="zh-TW" altLang="en-US"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位美國矽谷地區之台裔創業家、創投業者、天使投資人、科技巨頭高階主管或資深工程師</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等，推動矽谷臺灣幫創業人才交流平台。</a:t>
            </a:r>
          </a:p>
        </p:txBody>
      </p:sp>
      <p:sp>
        <p:nvSpPr>
          <p:cNvPr id="27" name="文字方塊 26">
            <a:extLst>
              <a:ext uri="{FF2B5EF4-FFF2-40B4-BE49-F238E27FC236}">
                <a16:creationId xmlns:a16="http://schemas.microsoft.com/office/drawing/2014/main" xmlns="" id="{E593FF8D-0F71-284F-8E13-EC13AF5A5C59}"/>
              </a:ext>
            </a:extLst>
          </p:cNvPr>
          <p:cNvSpPr txBox="1"/>
          <p:nvPr/>
        </p:nvSpPr>
        <p:spPr>
          <a:xfrm>
            <a:off x="6765912" y="1889645"/>
            <a:ext cx="2215067" cy="2831544"/>
          </a:xfrm>
          <a:prstGeom prst="rect">
            <a:avLst/>
          </a:prstGeom>
          <a:noFill/>
        </p:spPr>
        <p:txBody>
          <a:bodyPr wrap="square" rtlCol="0">
            <a:spAutoFit/>
          </a:bodyPr>
          <a:lstStyle/>
          <a:p>
            <a:pPr marL="214313" indent="-214313">
              <a:spcBef>
                <a:spcPts val="1200"/>
              </a:spcBef>
              <a:buFont typeface="Wingdings" panose="05000000000000000000" pitchFamily="2" charset="2"/>
              <a:buChar char="ü"/>
            </a:pPr>
            <a:r>
              <a:rPr lang="en-US" altLang="zh-TW" sz="1400" b="1" dirty="0">
                <a:latin typeface="微軟正黑體" panose="020B0604030504040204" pitchFamily="34" charset="-120"/>
                <a:ea typeface="微軟正黑體" panose="020B0604030504040204" pitchFamily="34" charset="-120"/>
                <a:cs typeface="Times New Roman" panose="02020603050405020304" pitchFamily="18" charset="0"/>
              </a:rPr>
              <a:t>107.8.</a:t>
            </a:r>
            <a: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甄選</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名優秀新創公司代表，共同前往</a:t>
            </a:r>
            <a:r>
              <a:rPr lang="en-US" altLang="zh-TW"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Draper University</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接受</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天</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夜創業震撼教育，並向</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Draper VC</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簡報爭取投資。</a:t>
            </a: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a:p>
            <a:pPr marL="214313" indent="-214313">
              <a:spcBef>
                <a:spcPts val="1200"/>
              </a:spcBef>
              <a:buFont typeface="Wingdings" panose="05000000000000000000" pitchFamily="2" charset="2"/>
              <a:buChar char="ü"/>
            </a:pPr>
            <a:r>
              <a:rPr lang="en-US" altLang="zh-TW" sz="1400" b="1" dirty="0">
                <a:latin typeface="微軟正黑體" panose="020B0604030504040204" pitchFamily="34" charset="-120"/>
                <a:ea typeface="微軟正黑體" panose="020B0604030504040204" pitchFamily="34" charset="-120"/>
                <a:cs typeface="Times New Roman" panose="02020603050405020304" pitchFamily="18" charset="0"/>
              </a:rPr>
              <a:t>107.9.</a:t>
            </a:r>
            <a:r>
              <a:rPr lang="zh-TW" altLang="en-US"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執行中心與</a:t>
            </a:r>
            <a:r>
              <a:rPr lang="en-US" altLang="zh-TW"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Draper University</a:t>
            </a:r>
            <a:r>
              <a:rPr lang="zh-TW" altLang="en-US"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簽署合作備忘錄</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，甄選</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名具創業潛力青年代表，接受</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週訓練課程及</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週創業準備</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(9/16-12/12)</a:t>
            </a:r>
            <a:endPar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9" name="圖片 28">
            <a:extLst>
              <a:ext uri="{FF2B5EF4-FFF2-40B4-BE49-F238E27FC236}">
                <a16:creationId xmlns:a16="http://schemas.microsoft.com/office/drawing/2014/main" xmlns="" id="{4390D718-C64F-E34E-A397-1036BAF5AA9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544292" y="5564242"/>
            <a:ext cx="1280769" cy="822319"/>
          </a:xfrm>
          <a:prstGeom prst="rect">
            <a:avLst/>
          </a:prstGeom>
          <a:ln>
            <a:noFill/>
          </a:ln>
          <a:effectLst>
            <a:outerShdw blurRad="63500" dist="50800" dir="2700000" algn="tl" rotWithShape="0">
              <a:prstClr val="black">
                <a:alpha val="30000"/>
              </a:prstClr>
            </a:outerShdw>
          </a:effectLst>
          <a:scene3d>
            <a:camera prst="perspectiveHeroicExtremeLeftFacing"/>
            <a:lightRig rig="threePt" dir="t"/>
          </a:scene3d>
        </p:spPr>
      </p:pic>
      <p:pic>
        <p:nvPicPr>
          <p:cNvPr id="30" name="圖片 29">
            <a:extLst>
              <a:ext uri="{FF2B5EF4-FFF2-40B4-BE49-F238E27FC236}">
                <a16:creationId xmlns:a16="http://schemas.microsoft.com/office/drawing/2014/main" xmlns="" id="{A40DA730-FAD7-3644-9BD9-2F3047C8E7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2762" y="5659714"/>
            <a:ext cx="1217414" cy="805543"/>
          </a:xfrm>
          <a:prstGeom prst="rect">
            <a:avLst/>
          </a:prstGeom>
          <a:effectLst>
            <a:outerShdw blurRad="63500" dist="50800" dir="2700000" algn="tl" rotWithShape="0">
              <a:prstClr val="black">
                <a:alpha val="30000"/>
              </a:prstClr>
            </a:outerShdw>
          </a:effectLst>
          <a:scene3d>
            <a:camera prst="perspectiveHeroicExtremeLeftFacing"/>
            <a:lightRig rig="threePt" dir="t"/>
          </a:scene3d>
        </p:spPr>
      </p:pic>
      <p:pic>
        <p:nvPicPr>
          <p:cNvPr id="31" name="圖片 30">
            <a:extLst>
              <a:ext uri="{FF2B5EF4-FFF2-40B4-BE49-F238E27FC236}">
                <a16:creationId xmlns:a16="http://schemas.microsoft.com/office/drawing/2014/main" xmlns="" id="{B7361CD5-1082-7149-B65C-E57966656F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193" y="5755322"/>
            <a:ext cx="1239042" cy="826028"/>
          </a:xfrm>
          <a:prstGeom prst="rect">
            <a:avLst/>
          </a:prstGeom>
          <a:effectLst>
            <a:outerShdw blurRad="63500" dist="50800" dir="2700000" algn="tl" rotWithShape="0">
              <a:prstClr val="black">
                <a:alpha val="30000"/>
              </a:prstClr>
            </a:outerShdw>
          </a:effectLst>
          <a:scene3d>
            <a:camera prst="perspectiveHeroicExtremeLeftFacing"/>
            <a:lightRig rig="threePt" dir="t"/>
          </a:scene3d>
        </p:spPr>
      </p:pic>
      <p:cxnSp>
        <p:nvCxnSpPr>
          <p:cNvPr id="33" name="直線接點 32">
            <a:extLst>
              <a:ext uri="{FF2B5EF4-FFF2-40B4-BE49-F238E27FC236}">
                <a16:creationId xmlns:a16="http://schemas.microsoft.com/office/drawing/2014/main" xmlns="" id="{561FEAD2-62F1-5546-BA47-29EFE822BFE1}"/>
              </a:ext>
            </a:extLst>
          </p:cNvPr>
          <p:cNvCxnSpPr>
            <a:cxnSpLocks/>
          </p:cNvCxnSpPr>
          <p:nvPr/>
        </p:nvCxnSpPr>
        <p:spPr>
          <a:xfrm flipH="1">
            <a:off x="6765808" y="1903614"/>
            <a:ext cx="1" cy="4561643"/>
          </a:xfrm>
          <a:prstGeom prst="line">
            <a:avLst/>
          </a:prstGeom>
          <a:ln>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cxnSp>
        <p:nvCxnSpPr>
          <p:cNvPr id="35" name="直線接點 34">
            <a:extLst>
              <a:ext uri="{FF2B5EF4-FFF2-40B4-BE49-F238E27FC236}">
                <a16:creationId xmlns:a16="http://schemas.microsoft.com/office/drawing/2014/main" xmlns="" id="{40E89B42-8087-9D45-B1DE-7590FB7B2F9F}"/>
              </a:ext>
            </a:extLst>
          </p:cNvPr>
          <p:cNvCxnSpPr>
            <a:cxnSpLocks/>
          </p:cNvCxnSpPr>
          <p:nvPr/>
        </p:nvCxnSpPr>
        <p:spPr>
          <a:xfrm flipH="1">
            <a:off x="4526209" y="1903614"/>
            <a:ext cx="1" cy="4561643"/>
          </a:xfrm>
          <a:prstGeom prst="line">
            <a:avLst/>
          </a:prstGeom>
          <a:ln>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cxnSp>
        <p:nvCxnSpPr>
          <p:cNvPr id="36" name="直線接點 35">
            <a:extLst>
              <a:ext uri="{FF2B5EF4-FFF2-40B4-BE49-F238E27FC236}">
                <a16:creationId xmlns:a16="http://schemas.microsoft.com/office/drawing/2014/main" xmlns="" id="{3B67D73B-8FEF-AC48-AC8E-E4E2EE60BBE3}"/>
              </a:ext>
            </a:extLst>
          </p:cNvPr>
          <p:cNvCxnSpPr>
            <a:cxnSpLocks/>
          </p:cNvCxnSpPr>
          <p:nvPr/>
        </p:nvCxnSpPr>
        <p:spPr>
          <a:xfrm flipH="1">
            <a:off x="2299373" y="1903614"/>
            <a:ext cx="1" cy="3551164"/>
          </a:xfrm>
          <a:prstGeom prst="line">
            <a:avLst/>
          </a:prstGeom>
          <a:ln>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pic>
        <p:nvPicPr>
          <p:cNvPr id="37" name="圖片 36">
            <a:extLst>
              <a:ext uri="{FF2B5EF4-FFF2-40B4-BE49-F238E27FC236}">
                <a16:creationId xmlns:a16="http://schemas.microsoft.com/office/drawing/2014/main" xmlns="" id="{E4EE6BA6-6CC1-3A48-88B8-7B3D7EA67EA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28787" y="3040998"/>
            <a:ext cx="1381882" cy="781207"/>
          </a:xfrm>
          <a:prstGeom prst="rect">
            <a:avLst/>
          </a:prstGeom>
          <a:effectLst>
            <a:outerShdw blurRad="63500" dist="50800" dir="2700000" algn="tl" rotWithShape="0">
              <a:prstClr val="black">
                <a:alpha val="30000"/>
              </a:prstClr>
            </a:outerShdw>
          </a:effectLst>
        </p:spPr>
      </p:pic>
      <p:pic>
        <p:nvPicPr>
          <p:cNvPr id="38" name="圖片 37">
            <a:extLst>
              <a:ext uri="{FF2B5EF4-FFF2-40B4-BE49-F238E27FC236}">
                <a16:creationId xmlns:a16="http://schemas.microsoft.com/office/drawing/2014/main" xmlns="" id="{5EA8B781-E339-2549-82B0-914F096BD36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55596" y="5041728"/>
            <a:ext cx="1376627" cy="887636"/>
          </a:xfrm>
          <a:prstGeom prst="rect">
            <a:avLst/>
          </a:prstGeom>
          <a:effectLst>
            <a:outerShdw blurRad="63500" dist="50800" dir="2700000" algn="tl" rotWithShape="0">
              <a:prstClr val="black">
                <a:alpha val="30000"/>
              </a:prstClr>
            </a:outerShdw>
          </a:effectLst>
        </p:spPr>
      </p:pic>
      <p:pic>
        <p:nvPicPr>
          <p:cNvPr id="40" name="圖片 39">
            <a:extLst>
              <a:ext uri="{FF2B5EF4-FFF2-40B4-BE49-F238E27FC236}">
                <a16:creationId xmlns:a16="http://schemas.microsoft.com/office/drawing/2014/main" xmlns="" id="{F0B9D703-B6D8-934C-A907-9DB513C277E7}"/>
              </a:ext>
            </a:extLst>
          </p:cNvPr>
          <p:cNvPicPr>
            <a:picLocks noChangeAspect="1"/>
          </p:cNvPicPr>
          <p:nvPr/>
        </p:nvPicPr>
        <p:blipFill>
          <a:blip r:embed="rId7" cstate="print">
            <a:extLst>
              <a:ext uri="{BEBA8EAE-BF5A-486C-A8C5-ECC9F3942E4B}">
                <a14:imgProps xmlns:a14="http://schemas.microsoft.com/office/drawing/2010/main">
                  <a14:imgLayer>
                    <a14:imgEffect>
                      <a14:brightnessContrast bright="20000"/>
                    </a14:imgEffect>
                  </a14:imgLayer>
                </a14:imgProps>
              </a:ext>
              <a:ext uri="{28A0092B-C50C-407E-A947-70E740481C1C}">
                <a14:useLocalDpi xmlns:a14="http://schemas.microsoft.com/office/drawing/2010/main"/>
              </a:ext>
            </a:extLst>
          </a:blip>
          <a:stretch>
            <a:fillRect/>
          </a:stretch>
        </p:blipFill>
        <p:spPr>
          <a:xfrm>
            <a:off x="4896242" y="4099086"/>
            <a:ext cx="1464983" cy="1098242"/>
          </a:xfrm>
          <a:prstGeom prst="rect">
            <a:avLst/>
          </a:prstGeom>
          <a:effectLst>
            <a:outerShdw blurRad="63500" dist="50800" dir="2700000" algn="tl" rotWithShape="0">
              <a:prstClr val="black">
                <a:alpha val="30000"/>
              </a:prstClr>
            </a:outerShdw>
          </a:effectLst>
        </p:spPr>
      </p:pic>
      <p:pic>
        <p:nvPicPr>
          <p:cNvPr id="41" name="圖片 40">
            <a:extLst>
              <a:ext uri="{FF2B5EF4-FFF2-40B4-BE49-F238E27FC236}">
                <a16:creationId xmlns:a16="http://schemas.microsoft.com/office/drawing/2014/main" xmlns="" id="{AC4A6F4B-F603-B747-A25E-BA4BF032BE8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39309" y="4734515"/>
            <a:ext cx="1335577" cy="907272"/>
          </a:xfrm>
          <a:prstGeom prst="rect">
            <a:avLst/>
          </a:prstGeom>
          <a:effectLst>
            <a:outerShdw blurRad="63500" dist="50800" dir="2700000" algn="tl" rotWithShape="0">
              <a:prstClr val="black">
                <a:alpha val="30000"/>
              </a:prstClr>
            </a:outerShdw>
          </a:effectLst>
        </p:spPr>
      </p:pic>
      <p:pic>
        <p:nvPicPr>
          <p:cNvPr id="42" name="圖片 41">
            <a:extLst>
              <a:ext uri="{FF2B5EF4-FFF2-40B4-BE49-F238E27FC236}">
                <a16:creationId xmlns:a16="http://schemas.microsoft.com/office/drawing/2014/main" xmlns="" id="{8C7D589B-2BB5-5E46-A1CB-6E40185E8AFA}"/>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7683128" y="5526584"/>
            <a:ext cx="1254546" cy="938673"/>
          </a:xfrm>
          <a:prstGeom prst="rect">
            <a:avLst/>
          </a:prstGeom>
          <a:effectLst>
            <a:outerShdw blurRad="63500" dist="50800" dir="2700000" algn="tl" rotWithShape="0">
              <a:prstClr val="black">
                <a:alpha val="30000"/>
              </a:prstClr>
            </a:outerShdw>
          </a:effectLst>
        </p:spPr>
      </p:pic>
      <p:pic>
        <p:nvPicPr>
          <p:cNvPr id="39" name="圖片 38">
            <a:extLst>
              <a:ext uri="{FF2B5EF4-FFF2-40B4-BE49-F238E27FC236}">
                <a16:creationId xmlns:a16="http://schemas.microsoft.com/office/drawing/2014/main" xmlns="" id="{1D2C6B17-3C29-2340-8A35-EC45AE7CB878}"/>
              </a:ext>
            </a:extLst>
          </p:cNvPr>
          <p:cNvPicPr>
            <a:picLocks noChangeAspect="1"/>
          </p:cNvPicPr>
          <p:nvPr/>
        </p:nvPicPr>
        <p:blipFill>
          <a:blip r:embed="rId11"/>
          <a:stretch>
            <a:fillRect/>
          </a:stretch>
        </p:blipFill>
        <p:spPr>
          <a:xfrm>
            <a:off x="4896242" y="5371483"/>
            <a:ext cx="1464983" cy="1095314"/>
          </a:xfrm>
          <a:prstGeom prst="rect">
            <a:avLst/>
          </a:prstGeom>
          <a:effectLst>
            <a:outerShdw blurRad="63500" dist="50800" dir="2700000" algn="tl" rotWithShape="0">
              <a:prstClr val="black">
                <a:alpha val="30000"/>
              </a:prstClr>
            </a:outerShdw>
          </a:effectLst>
        </p:spPr>
      </p:pic>
      <p:sp>
        <p:nvSpPr>
          <p:cNvPr id="32" name="標題 1">
            <a:extLst>
              <a:ext uri="{FF2B5EF4-FFF2-40B4-BE49-F238E27FC236}">
                <a16:creationId xmlns:a16="http://schemas.microsoft.com/office/drawing/2014/main" xmlns="" id="{68405406-C917-D148-8D8C-CF1273DF53A2}"/>
              </a:ext>
            </a:extLst>
          </p:cNvPr>
          <p:cNvSpPr txBox="1">
            <a:spLocks/>
          </p:cNvSpPr>
          <p:nvPr/>
        </p:nvSpPr>
        <p:spPr>
          <a:xfrm>
            <a:off x="17418" y="7005"/>
            <a:ext cx="9143999" cy="1007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強化創新創業生態系</a:t>
            </a:r>
          </a:p>
        </p:txBody>
      </p:sp>
    </p:spTree>
    <p:extLst>
      <p:ext uri="{BB962C8B-B14F-4D97-AF65-F5344CB8AC3E}">
        <p14:creationId xmlns:p14="http://schemas.microsoft.com/office/powerpoint/2010/main" val="123919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圓角矩形 21">
            <a:extLst>
              <a:ext uri="{FF2B5EF4-FFF2-40B4-BE49-F238E27FC236}">
                <a16:creationId xmlns:a16="http://schemas.microsoft.com/office/drawing/2014/main" xmlns="" id="{BD23A4CC-E9B9-B34F-B624-BC349E0A23D8}"/>
              </a:ext>
            </a:extLst>
          </p:cNvPr>
          <p:cNvSpPr/>
          <p:nvPr/>
        </p:nvSpPr>
        <p:spPr>
          <a:xfrm>
            <a:off x="5810915" y="5398614"/>
            <a:ext cx="1563757" cy="714449"/>
          </a:xfrm>
          <a:prstGeom prst="roundRect">
            <a:avLst/>
          </a:prstGeom>
          <a:noFill/>
          <a:ln>
            <a:solidFill>
              <a:srgbClr val="05D6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3" name="矩形 22">
            <a:extLst>
              <a:ext uri="{FF2B5EF4-FFF2-40B4-BE49-F238E27FC236}">
                <a16:creationId xmlns:a16="http://schemas.microsoft.com/office/drawing/2014/main" xmlns="" id="{D71100B8-9068-FB47-A9BE-9B5EBF8C4483}"/>
              </a:ext>
            </a:extLst>
          </p:cNvPr>
          <p:cNvSpPr/>
          <p:nvPr/>
        </p:nvSpPr>
        <p:spPr>
          <a:xfrm>
            <a:off x="5810915" y="4914245"/>
            <a:ext cx="1563757" cy="587446"/>
          </a:xfrm>
          <a:prstGeom prst="rect">
            <a:avLst/>
          </a:prstGeom>
          <a:solidFill>
            <a:srgbClr val="05D69F"/>
          </a:solidFill>
          <a:ln>
            <a:solidFill>
              <a:srgbClr val="05D6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4" name="＞形箭號 23">
            <a:extLst>
              <a:ext uri="{FF2B5EF4-FFF2-40B4-BE49-F238E27FC236}">
                <a16:creationId xmlns:a16="http://schemas.microsoft.com/office/drawing/2014/main" xmlns="" id="{5F689710-9082-E747-8650-000A5D66049A}"/>
              </a:ext>
            </a:extLst>
          </p:cNvPr>
          <p:cNvSpPr/>
          <p:nvPr/>
        </p:nvSpPr>
        <p:spPr>
          <a:xfrm rot="5400000">
            <a:off x="6480151" y="5202540"/>
            <a:ext cx="225287" cy="499594"/>
          </a:xfrm>
          <a:prstGeom prst="chevron">
            <a:avLst/>
          </a:prstGeom>
          <a:solidFill>
            <a:srgbClr val="05D69F"/>
          </a:solidFill>
          <a:ln>
            <a:solidFill>
              <a:srgbClr val="05D6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19" name="圓角矩形 18">
            <a:extLst>
              <a:ext uri="{FF2B5EF4-FFF2-40B4-BE49-F238E27FC236}">
                <a16:creationId xmlns:a16="http://schemas.microsoft.com/office/drawing/2014/main" xmlns="" id="{551379CA-9797-224D-A3CD-FED55CE030A9}"/>
              </a:ext>
            </a:extLst>
          </p:cNvPr>
          <p:cNvSpPr/>
          <p:nvPr/>
        </p:nvSpPr>
        <p:spPr>
          <a:xfrm>
            <a:off x="3892663" y="5398614"/>
            <a:ext cx="1563757" cy="714449"/>
          </a:xfrm>
          <a:prstGeom prst="roundRect">
            <a:avLst/>
          </a:prstGeom>
          <a:noFill/>
          <a:ln>
            <a:solidFill>
              <a:srgbClr val="00BA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0" name="矩形 19">
            <a:extLst>
              <a:ext uri="{FF2B5EF4-FFF2-40B4-BE49-F238E27FC236}">
                <a16:creationId xmlns:a16="http://schemas.microsoft.com/office/drawing/2014/main" xmlns="" id="{0B1290FA-39AA-E441-AAFF-0EA307402BD6}"/>
              </a:ext>
            </a:extLst>
          </p:cNvPr>
          <p:cNvSpPr/>
          <p:nvPr/>
        </p:nvSpPr>
        <p:spPr>
          <a:xfrm>
            <a:off x="3892663" y="4914245"/>
            <a:ext cx="1563757" cy="587446"/>
          </a:xfrm>
          <a:prstGeom prst="rect">
            <a:avLst/>
          </a:prstGeom>
          <a:solidFill>
            <a:srgbClr val="00BABE"/>
          </a:solidFill>
          <a:ln>
            <a:solidFill>
              <a:srgbClr val="00BA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1" name="＞形箭號 20">
            <a:extLst>
              <a:ext uri="{FF2B5EF4-FFF2-40B4-BE49-F238E27FC236}">
                <a16:creationId xmlns:a16="http://schemas.microsoft.com/office/drawing/2014/main" xmlns="" id="{E32611F1-3FCD-1746-933E-9EA25BD001F5}"/>
              </a:ext>
            </a:extLst>
          </p:cNvPr>
          <p:cNvSpPr/>
          <p:nvPr/>
        </p:nvSpPr>
        <p:spPr>
          <a:xfrm rot="5400000">
            <a:off x="4561899" y="5202540"/>
            <a:ext cx="225287" cy="499594"/>
          </a:xfrm>
          <a:prstGeom prst="chevron">
            <a:avLst/>
          </a:prstGeom>
          <a:solidFill>
            <a:srgbClr val="00BABE"/>
          </a:solidFill>
          <a:ln>
            <a:solidFill>
              <a:srgbClr val="00BA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14" name="圓角矩形 13">
            <a:extLst>
              <a:ext uri="{FF2B5EF4-FFF2-40B4-BE49-F238E27FC236}">
                <a16:creationId xmlns:a16="http://schemas.microsoft.com/office/drawing/2014/main" xmlns="" id="{09B394C1-8E64-1948-9243-528CEEE9D3E2}"/>
              </a:ext>
            </a:extLst>
          </p:cNvPr>
          <p:cNvSpPr/>
          <p:nvPr/>
        </p:nvSpPr>
        <p:spPr>
          <a:xfrm>
            <a:off x="2053924" y="5398614"/>
            <a:ext cx="1563757" cy="714449"/>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8" name="矩形 17">
            <a:extLst>
              <a:ext uri="{FF2B5EF4-FFF2-40B4-BE49-F238E27FC236}">
                <a16:creationId xmlns:a16="http://schemas.microsoft.com/office/drawing/2014/main" xmlns="" id="{160EE4A5-470C-ED48-A0C7-0EEAED8D49BC}"/>
              </a:ext>
            </a:extLst>
          </p:cNvPr>
          <p:cNvSpPr/>
          <p:nvPr/>
        </p:nvSpPr>
        <p:spPr>
          <a:xfrm>
            <a:off x="2053924" y="4914245"/>
            <a:ext cx="1563757" cy="58744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1" name="文字方塊 10"/>
          <p:cNvSpPr txBox="1"/>
          <p:nvPr/>
        </p:nvSpPr>
        <p:spPr>
          <a:xfrm>
            <a:off x="1239145" y="6242447"/>
            <a:ext cx="6870792" cy="338554"/>
          </a:xfrm>
          <a:prstGeom prst="rect">
            <a:avLst/>
          </a:prstGeom>
          <a:noFill/>
        </p:spPr>
        <p:txBody>
          <a:bodyPr wrap="none" rtlCol="0">
            <a:spAutoFit/>
          </a:bodyPr>
          <a:lstStyle/>
          <a:p>
            <a:r>
              <a:rPr lang="zh-TW" altLang="en-US" sz="1600" b="1" dirty="0">
                <a:solidFill>
                  <a:srgbClr val="C00000"/>
                </a:solidFill>
                <a:latin typeface="微軟正黑體" panose="020B0604030504040204" pitchFamily="34" charset="-120"/>
                <a:ea typeface="微軟正黑體" panose="020B0604030504040204" pitchFamily="34" charset="-120"/>
              </a:rPr>
              <a:t>*促成新創事業成功以協助累計獲投</a:t>
            </a:r>
            <a:r>
              <a:rPr lang="en-US" altLang="zh-TW" sz="1600" b="1" dirty="0">
                <a:solidFill>
                  <a:srgbClr val="C00000"/>
                </a:solidFill>
                <a:latin typeface="微軟正黑體" panose="020B0604030504040204" pitchFamily="34" charset="-120"/>
                <a:ea typeface="微軟正黑體" panose="020B0604030504040204" pitchFamily="34" charset="-120"/>
              </a:rPr>
              <a:t>200</a:t>
            </a:r>
            <a:r>
              <a:rPr lang="zh-TW" altLang="en-US" sz="1600" b="1" dirty="0">
                <a:solidFill>
                  <a:srgbClr val="C00000"/>
                </a:solidFill>
                <a:latin typeface="微軟正黑體" panose="020B0604030504040204" pitchFamily="34" charset="-120"/>
                <a:ea typeface="微軟正黑體" panose="020B0604030504040204" pitchFamily="34" charset="-120"/>
              </a:rPr>
              <a:t>萬元美金</a:t>
            </a:r>
            <a:r>
              <a:rPr lang="en-US" altLang="zh-TW" sz="1600" b="1" dirty="0">
                <a:solidFill>
                  <a:srgbClr val="C00000"/>
                </a:solidFill>
                <a:latin typeface="微軟正黑體" panose="020B0604030504040204" pitchFamily="34" charset="-120"/>
                <a:ea typeface="微軟正黑體" panose="020B0604030504040204" pitchFamily="34" charset="-120"/>
              </a:rPr>
              <a:t>(6,000</a:t>
            </a:r>
            <a:r>
              <a:rPr lang="zh-TW" altLang="en-US" sz="1600" b="1" dirty="0">
                <a:solidFill>
                  <a:srgbClr val="C00000"/>
                </a:solidFill>
                <a:latin typeface="微軟正黑體" panose="020B0604030504040204" pitchFamily="34" charset="-120"/>
                <a:ea typeface="微軟正黑體" panose="020B0604030504040204" pitchFamily="34" charset="-120"/>
              </a:rPr>
              <a:t>萬台幣</a:t>
            </a:r>
            <a:r>
              <a:rPr lang="en-US" altLang="zh-TW" sz="1600" b="1" dirty="0">
                <a:solidFill>
                  <a:srgbClr val="C00000"/>
                </a:solidFill>
                <a:latin typeface="微軟正黑體" panose="020B0604030504040204" pitchFamily="34" charset="-120"/>
                <a:ea typeface="微軟正黑體" panose="020B0604030504040204" pitchFamily="34" charset="-120"/>
              </a:rPr>
              <a:t>)</a:t>
            </a:r>
            <a:r>
              <a:rPr lang="zh-TW" altLang="en-US" sz="1600" b="1" dirty="0">
                <a:solidFill>
                  <a:srgbClr val="C00000"/>
                </a:solidFill>
                <a:latin typeface="微軟正黑體" panose="020B0604030504040204" pitchFamily="34" charset="-120"/>
                <a:ea typeface="微軟正黑體" panose="020B0604030504040204" pitchFamily="34" charset="-120"/>
              </a:rPr>
              <a:t>以上計算</a:t>
            </a:r>
          </a:p>
        </p:txBody>
      </p:sp>
      <p:sp>
        <p:nvSpPr>
          <p:cNvPr id="16" name="文字方塊 15"/>
          <p:cNvSpPr txBox="1"/>
          <p:nvPr/>
        </p:nvSpPr>
        <p:spPr>
          <a:xfrm>
            <a:off x="1160179" y="5460172"/>
            <a:ext cx="389850" cy="584775"/>
          </a:xfrm>
          <a:prstGeom prst="rect">
            <a:avLst/>
          </a:prstGeom>
          <a:noFill/>
        </p:spPr>
        <p:txBody>
          <a:bodyPr wrap="none" rtlCol="0">
            <a:spAutoFit/>
          </a:bodyPr>
          <a:lstStyle/>
          <a:p>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案</a:t>
            </a:r>
            <a:endParaRPr lang="en-US" altLang="zh-TW" sz="16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例</a:t>
            </a:r>
          </a:p>
        </p:txBody>
      </p:sp>
      <p:sp>
        <p:nvSpPr>
          <p:cNvPr id="4" name="投影片編號版面配置區 3"/>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17</a:t>
            </a:fld>
            <a:endParaRPr lang="zh-TW" altLang="en-US">
              <a:solidFill>
                <a:prstClr val="black">
                  <a:tint val="75000"/>
                </a:prstClr>
              </a:solidFill>
            </a:endParaRPr>
          </a:p>
        </p:txBody>
      </p:sp>
      <p:sp>
        <p:nvSpPr>
          <p:cNvPr id="8" name="標題 1"/>
          <p:cNvSpPr>
            <a:spLocks noGrp="1"/>
          </p:cNvSpPr>
          <p:nvPr>
            <p:ph type="title"/>
          </p:nvPr>
        </p:nvSpPr>
        <p:spPr>
          <a:xfrm>
            <a:off x="699670" y="169817"/>
            <a:ext cx="7886700" cy="629174"/>
          </a:xfrm>
        </p:spPr>
        <p:txBody>
          <a:bodyPr>
            <a:normAutofit/>
          </a:bodyPr>
          <a:lstStyle/>
          <a:p>
            <a:pPr algn="ctr"/>
            <a:r>
              <a:rPr lang="zh-TW" altLang="en-US" sz="36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促成新創事業成功成果統計</a:t>
            </a:r>
          </a:p>
        </p:txBody>
      </p:sp>
      <p:sp>
        <p:nvSpPr>
          <p:cNvPr id="9" name="文字方塊 8"/>
          <p:cNvSpPr txBox="1"/>
          <p:nvPr/>
        </p:nvSpPr>
        <p:spPr>
          <a:xfrm>
            <a:off x="7495417" y="4678343"/>
            <a:ext cx="1377379" cy="338554"/>
          </a:xfrm>
          <a:prstGeom prst="rect">
            <a:avLst/>
          </a:prstGeom>
          <a:noFill/>
          <a:ln>
            <a:noFill/>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獲投資金額</a:t>
            </a:r>
          </a:p>
        </p:txBody>
      </p:sp>
      <p:sp>
        <p:nvSpPr>
          <p:cNvPr id="2" name="文字方塊 1"/>
          <p:cNvSpPr txBox="1"/>
          <p:nvPr/>
        </p:nvSpPr>
        <p:spPr>
          <a:xfrm>
            <a:off x="650883" y="889706"/>
            <a:ext cx="8120900" cy="646331"/>
          </a:xfrm>
          <a:prstGeom prst="rect">
            <a:avLst/>
          </a:prstGeom>
          <a:noFill/>
        </p:spPr>
        <p:txBody>
          <a:bodyPr wrap="square" rtlCol="0">
            <a:spAutoFit/>
          </a:bodyPr>
          <a:lstStyle/>
          <a:p>
            <a:r>
              <a:rPr lang="zh-TW" altLang="en-US" sz="2400" b="1" dirty="0">
                <a:solidFill>
                  <a:srgbClr val="00B050"/>
                </a:solidFill>
                <a:latin typeface="微軟正黑體" panose="020B0604030504040204" pitchFamily="34" charset="-120"/>
                <a:ea typeface="微軟正黑體" panose="020B0604030504040204" pitchFamily="34" charset="-120"/>
              </a:rPr>
              <a:t>科技部、經濟部、國發會共促成新創事業成功家數</a:t>
            </a:r>
            <a:r>
              <a:rPr lang="en-US" altLang="zh-TW" sz="2400" b="1" dirty="0">
                <a:solidFill>
                  <a:srgbClr val="00B050"/>
                </a:solidFill>
                <a:latin typeface="微軟正黑體" panose="020B0604030504040204" pitchFamily="34" charset="-120"/>
                <a:ea typeface="微軟正黑體" panose="020B0604030504040204" pitchFamily="34" charset="-120"/>
              </a:rPr>
              <a:t>：</a:t>
            </a:r>
            <a:r>
              <a:rPr lang="en-US" altLang="zh-TW" sz="3600" b="1" dirty="0">
                <a:solidFill>
                  <a:srgbClr val="00B050"/>
                </a:solidFill>
                <a:latin typeface="微軟正黑體" panose="020B0604030504040204" pitchFamily="34" charset="-120"/>
                <a:ea typeface="微軟正黑體" panose="020B0604030504040204" pitchFamily="34" charset="-120"/>
              </a:rPr>
              <a:t>33</a:t>
            </a:r>
            <a:r>
              <a:rPr lang="zh-TW" altLang="en-US" sz="2400" b="1" dirty="0">
                <a:solidFill>
                  <a:srgbClr val="00B050"/>
                </a:solidFill>
                <a:latin typeface="微軟正黑體" panose="020B0604030504040204" pitchFamily="34" charset="-120"/>
                <a:ea typeface="微軟正黑體" panose="020B0604030504040204" pitchFamily="34" charset="-120"/>
              </a:rPr>
              <a:t>家</a:t>
            </a:r>
          </a:p>
        </p:txBody>
      </p:sp>
      <p:graphicFrame>
        <p:nvGraphicFramePr>
          <p:cNvPr id="13" name="圖表 12"/>
          <p:cNvGraphicFramePr>
            <a:graphicFrameLocks/>
          </p:cNvGraphicFramePr>
          <p:nvPr>
            <p:extLst>
              <p:ext uri="{D42A27DB-BD31-4B8C-83A1-F6EECF244321}">
                <p14:modId xmlns:p14="http://schemas.microsoft.com/office/powerpoint/2010/main" val="775440534"/>
              </p:ext>
            </p:extLst>
          </p:nvPr>
        </p:nvGraphicFramePr>
        <p:xfrm>
          <a:off x="1553672" y="1469355"/>
          <a:ext cx="6117578" cy="3990817"/>
        </p:xfrm>
        <a:graphic>
          <a:graphicData uri="http://schemas.openxmlformats.org/drawingml/2006/chart">
            <c:chart xmlns:c="http://schemas.openxmlformats.org/drawingml/2006/chart" xmlns:r="http://schemas.openxmlformats.org/officeDocument/2006/relationships" r:id="rId3"/>
          </a:graphicData>
        </a:graphic>
      </p:graphicFrame>
      <p:sp>
        <p:nvSpPr>
          <p:cNvPr id="17" name="文字方塊 16"/>
          <p:cNvSpPr txBox="1"/>
          <p:nvPr/>
        </p:nvSpPr>
        <p:spPr>
          <a:xfrm>
            <a:off x="1160179" y="2892506"/>
            <a:ext cx="389850" cy="584775"/>
          </a:xfrm>
          <a:prstGeom prst="rect">
            <a:avLst/>
          </a:prstGeom>
          <a:noFill/>
        </p:spPr>
        <p:txBody>
          <a:bodyPr wrap="none" rtlCol="0">
            <a:spAutoFit/>
          </a:bodyPr>
          <a:lstStyle/>
          <a:p>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家</a:t>
            </a:r>
            <a:endParaRPr lang="en-US" altLang="zh-TW" sz="16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數</a:t>
            </a:r>
          </a:p>
        </p:txBody>
      </p:sp>
      <p:sp>
        <p:nvSpPr>
          <p:cNvPr id="6" name="矩形 5">
            <a:extLst>
              <a:ext uri="{FF2B5EF4-FFF2-40B4-BE49-F238E27FC236}">
                <a16:creationId xmlns:a16="http://schemas.microsoft.com/office/drawing/2014/main" xmlns="" id="{8C4B6A12-AA09-B34B-82D0-339A5CFC89FA}"/>
              </a:ext>
            </a:extLst>
          </p:cNvPr>
          <p:cNvSpPr/>
          <p:nvPr/>
        </p:nvSpPr>
        <p:spPr>
          <a:xfrm>
            <a:off x="2230508" y="5546634"/>
            <a:ext cx="1210588" cy="584775"/>
          </a:xfrm>
          <a:prstGeom prst="rect">
            <a:avLst/>
          </a:prstGeom>
        </p:spPr>
        <p:txBody>
          <a:bodyPr wrap="none">
            <a:spAutoFit/>
          </a:bodyPr>
          <a:lstStyle/>
          <a:p>
            <a:pPr lvl="0" algn="ctr"/>
            <a:r>
              <a:rPr lang="zh-TW" altLang="zh-TW" sz="1600" b="1" dirty="0">
                <a:solidFill>
                  <a:schemeClr val="tx1">
                    <a:lumMod val="85000"/>
                    <a:lumOff val="15000"/>
                  </a:schemeClr>
                </a:solidFill>
                <a:latin typeface="微軟正黑體" panose="020B0604030504040204" pitchFamily="34" charset="-120"/>
                <a:ea typeface="微軟正黑體" panose="020B0604030504040204" pitchFamily="34" charset="-120"/>
              </a:rPr>
              <a:t>普瑞博生技</a:t>
            </a:r>
            <a:endParaRPr lang="en-US" altLang="zh-TW" sz="16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lvl="0" algn="ctr"/>
            <a:r>
              <a:rPr lang="zh-TW" altLang="zh-TW" sz="1600" b="1" dirty="0">
                <a:solidFill>
                  <a:schemeClr val="tx1">
                    <a:lumMod val="85000"/>
                    <a:lumOff val="15000"/>
                  </a:schemeClr>
                </a:solidFill>
                <a:latin typeface="微軟正黑體" panose="020B0604030504040204" pitchFamily="34" charset="-120"/>
                <a:ea typeface="微軟正黑體" panose="020B0604030504040204" pitchFamily="34" charset="-120"/>
              </a:rPr>
              <a:t>行動貝果</a:t>
            </a:r>
            <a:endParaRPr lang="zh-TW" altLang="en-US" sz="1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xmlns="" id="{9E94484D-380A-0845-9541-3861E8640538}"/>
              </a:ext>
            </a:extLst>
          </p:cNvPr>
          <p:cNvSpPr/>
          <p:nvPr/>
        </p:nvSpPr>
        <p:spPr>
          <a:xfrm>
            <a:off x="4069247" y="5546634"/>
            <a:ext cx="1210588" cy="584775"/>
          </a:xfrm>
          <a:prstGeom prst="rect">
            <a:avLst/>
          </a:prstGeom>
          <a:noFill/>
          <a:ln>
            <a:noFill/>
          </a:ln>
        </p:spPr>
        <p:txBody>
          <a:bodyPr wrap="none">
            <a:spAutoFit/>
          </a:bodyPr>
          <a:lstStyle/>
          <a:p>
            <a:pPr lvl="0"/>
            <a:r>
              <a:rPr lang="zh-TW" altLang="en-US" sz="1600" b="1" dirty="0">
                <a:solidFill>
                  <a:schemeClr val="tx1">
                    <a:lumMod val="85000"/>
                    <a:lumOff val="15000"/>
                  </a:schemeClr>
                </a:solidFill>
                <a:latin typeface="微軟正黑體" panose="020B0604030504040204" pitchFamily="34" charset="-120"/>
                <a:ea typeface="微軟正黑體" panose="020B0604030504040204" pitchFamily="34" charset="-120"/>
              </a:rPr>
              <a:t>思納捷科技</a:t>
            </a:r>
            <a:endParaRPr lang="en-US" altLang="zh-TW" sz="16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lvl="0"/>
            <a:r>
              <a:rPr lang="zh-TW" altLang="en-US" sz="1600" b="1" dirty="0">
                <a:solidFill>
                  <a:schemeClr val="tx1">
                    <a:lumMod val="85000"/>
                    <a:lumOff val="15000"/>
                  </a:schemeClr>
                </a:solidFill>
                <a:latin typeface="微軟正黑體" panose="020B0604030504040204" pitchFamily="34" charset="-120"/>
                <a:ea typeface="微軟正黑體" panose="020B0604030504040204" pitchFamily="34" charset="-120"/>
              </a:rPr>
              <a:t>關鍵評論網</a:t>
            </a:r>
            <a:endParaRPr lang="zh-TW" altLang="en-US" sz="1600" dirty="0">
              <a:solidFill>
                <a:schemeClr val="tx1">
                  <a:lumMod val="85000"/>
                  <a:lumOff val="15000"/>
                </a:schemeClr>
              </a:solidFill>
            </a:endParaRPr>
          </a:p>
        </p:txBody>
      </p:sp>
      <p:sp>
        <p:nvSpPr>
          <p:cNvPr id="10" name="矩形 9">
            <a:extLst>
              <a:ext uri="{FF2B5EF4-FFF2-40B4-BE49-F238E27FC236}">
                <a16:creationId xmlns:a16="http://schemas.microsoft.com/office/drawing/2014/main" xmlns="" id="{28968594-9BDF-CF44-8B06-A90FC4413074}"/>
              </a:ext>
            </a:extLst>
          </p:cNvPr>
          <p:cNvSpPr/>
          <p:nvPr/>
        </p:nvSpPr>
        <p:spPr>
          <a:xfrm>
            <a:off x="5797944" y="5546634"/>
            <a:ext cx="1620957" cy="584775"/>
          </a:xfrm>
          <a:prstGeom prst="rect">
            <a:avLst/>
          </a:prstGeom>
        </p:spPr>
        <p:txBody>
          <a:bodyPr wrap="none">
            <a:spAutoFit/>
          </a:bodyPr>
          <a:lstStyle/>
          <a:p>
            <a:pPr lvl="0" algn="ctr"/>
            <a:r>
              <a:rPr lang="zh-TW" altLang="en-US" sz="1600" b="1" dirty="0">
                <a:solidFill>
                  <a:schemeClr val="tx1">
                    <a:lumMod val="85000"/>
                    <a:lumOff val="15000"/>
                  </a:schemeClr>
                </a:solidFill>
                <a:latin typeface="微軟正黑體" panose="020B0604030504040204" pitchFamily="34" charset="-120"/>
                <a:ea typeface="微軟正黑體" panose="020B0604030504040204" pitchFamily="34" charset="-120"/>
              </a:rPr>
              <a:t>地天泰農業生技</a:t>
            </a:r>
            <a:endParaRPr lang="en-US" altLang="zh-TW" sz="16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lvl="0" algn="ctr"/>
            <a:r>
              <a:rPr lang="en-US" altLang="zh-TW" sz="1600" b="1" dirty="0" err="1">
                <a:solidFill>
                  <a:schemeClr val="tx1">
                    <a:lumMod val="85000"/>
                    <a:lumOff val="15000"/>
                  </a:schemeClr>
                </a:solidFill>
                <a:latin typeface="微軟正黑體" panose="020B0604030504040204" pitchFamily="34" charset="-120"/>
                <a:ea typeface="微軟正黑體" panose="020B0604030504040204" pitchFamily="34" charset="-120"/>
              </a:rPr>
              <a:t>Viscovery</a:t>
            </a:r>
            <a:endParaRPr lang="zh-TW" altLang="en-US" sz="1600" dirty="0">
              <a:solidFill>
                <a:schemeClr val="tx1">
                  <a:lumMod val="85000"/>
                  <a:lumOff val="15000"/>
                </a:schemeClr>
              </a:solidFill>
            </a:endParaRPr>
          </a:p>
        </p:txBody>
      </p:sp>
      <p:sp>
        <p:nvSpPr>
          <p:cNvPr id="15" name="＞形箭號 14">
            <a:extLst>
              <a:ext uri="{FF2B5EF4-FFF2-40B4-BE49-F238E27FC236}">
                <a16:creationId xmlns:a16="http://schemas.microsoft.com/office/drawing/2014/main" xmlns="" id="{E10D3048-D91B-174B-870D-A1845B3E408A}"/>
              </a:ext>
            </a:extLst>
          </p:cNvPr>
          <p:cNvSpPr/>
          <p:nvPr/>
        </p:nvSpPr>
        <p:spPr>
          <a:xfrm rot="5400000">
            <a:off x="2723160" y="5202540"/>
            <a:ext cx="225287" cy="499594"/>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Tree>
    <p:extLst>
      <p:ext uri="{BB962C8B-B14F-4D97-AF65-F5344CB8AC3E}">
        <p14:creationId xmlns:p14="http://schemas.microsoft.com/office/powerpoint/2010/main" val="257347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18</a:t>
            </a:fld>
            <a:endParaRPr lang="zh-TW" altLang="en-US">
              <a:solidFill>
                <a:prstClr val="black">
                  <a:tint val="75000"/>
                </a:prstClr>
              </a:solidFill>
            </a:endParaRPr>
          </a:p>
        </p:txBody>
      </p:sp>
      <p:sp>
        <p:nvSpPr>
          <p:cNvPr id="8" name="標題 1"/>
          <p:cNvSpPr>
            <a:spLocks noGrp="1"/>
          </p:cNvSpPr>
          <p:nvPr>
            <p:ph type="title"/>
          </p:nvPr>
        </p:nvSpPr>
        <p:spPr>
          <a:xfrm>
            <a:off x="699670" y="169817"/>
            <a:ext cx="7886700" cy="629174"/>
          </a:xfrm>
        </p:spPr>
        <p:txBody>
          <a:bodyPr>
            <a:normAutofit/>
          </a:bodyPr>
          <a:lstStyle/>
          <a:p>
            <a:pPr algn="ctr"/>
            <a:r>
              <a:rPr lang="zh-TW" altLang="en-US" sz="3600" b="1" dirty="0" smtClean="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促成</a:t>
            </a:r>
            <a:r>
              <a:rPr lang="zh-TW" altLang="en-US" sz="36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新創事業</a:t>
            </a:r>
            <a:r>
              <a:rPr lang="zh-TW" altLang="en-US" sz="3600" b="1" dirty="0" smtClean="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成功分析</a:t>
            </a:r>
            <a:endParaRPr lang="zh-TW" altLang="en-US" sz="36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endParaRPr>
          </a:p>
        </p:txBody>
      </p:sp>
      <p:sp>
        <p:nvSpPr>
          <p:cNvPr id="13" name="文字方塊 12"/>
          <p:cNvSpPr txBox="1"/>
          <p:nvPr/>
        </p:nvSpPr>
        <p:spPr>
          <a:xfrm>
            <a:off x="406400" y="5257990"/>
            <a:ext cx="8365383" cy="1200329"/>
          </a:xfrm>
          <a:prstGeom prst="rect">
            <a:avLst/>
          </a:prstGeom>
          <a:noFill/>
        </p:spPr>
        <p:txBody>
          <a:bodyPr wrap="square" rtlCol="0">
            <a:spAutoFit/>
          </a:bodyPr>
          <a:lstStyle/>
          <a:p>
            <a:pPr marL="285750" indent="-285750" algn="just">
              <a:buClr>
                <a:srgbClr val="00B050"/>
              </a:buClr>
              <a:buSzPct val="15000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獲政府直接投資，如易能電網</a:t>
            </a:r>
            <a:r>
              <a:rPr lang="zh-TW" altLang="en-US" b="1" dirty="0" smtClean="0">
                <a:latin typeface="微軟正黑體" panose="020B0604030504040204" pitchFamily="34" charset="-120"/>
                <a:ea typeface="微軟正黑體" panose="020B0604030504040204" pitchFamily="34" charset="-120"/>
              </a:rPr>
              <a:t>科技、</a:t>
            </a:r>
            <a:r>
              <a:rPr lang="zh-TW" altLang="en-US" b="1" dirty="0">
                <a:latin typeface="微軟正黑體" panose="020B0604030504040204" pitchFamily="34" charset="-120"/>
                <a:ea typeface="微軟正黑體" panose="020B0604030504040204" pitchFamily="34" charset="-120"/>
              </a:rPr>
              <a:t>研廣無線物聯</a:t>
            </a:r>
            <a:r>
              <a:rPr lang="en-US" altLang="zh-TW" b="1" dirty="0">
                <a:latin typeface="微軟正黑體" panose="020B0604030504040204" pitchFamily="34" charset="-120"/>
                <a:ea typeface="微軟正黑體" panose="020B0604030504040204" pitchFamily="34" charset="-120"/>
              </a:rPr>
              <a:t>…</a:t>
            </a:r>
            <a:endParaRPr lang="zh-TW" altLang="en-US" b="1" dirty="0" smtClean="0">
              <a:latin typeface="微軟正黑體" panose="020B0604030504040204" pitchFamily="34" charset="-120"/>
              <a:ea typeface="微軟正黑體" panose="020B0604030504040204" pitchFamily="34" charset="-120"/>
            </a:endParaRPr>
          </a:p>
          <a:p>
            <a:pPr marL="285750" indent="-285750" algn="just">
              <a:buClr>
                <a:srgbClr val="00B050"/>
              </a:buClr>
              <a:buSzPct val="15000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間接</a:t>
            </a:r>
            <a:r>
              <a:rPr lang="zh-TW" altLang="en-US" b="1" dirty="0" smtClean="0">
                <a:latin typeface="微軟正黑體" panose="020B0604030504040204" pitchFamily="34" charset="-120"/>
                <a:ea typeface="微軟正黑體" panose="020B0604030504040204" pitchFamily="34" charset="-120"/>
              </a:rPr>
              <a:t>促成新創事業成功，包含協助投資媒合、拓展業務，</a:t>
            </a:r>
            <a:r>
              <a:rPr lang="zh-TW" altLang="en-US" b="1" dirty="0">
                <a:latin typeface="微軟正黑體" panose="020B0604030504040204" pitchFamily="34" charset="-120"/>
                <a:ea typeface="微軟正黑體" panose="020B0604030504040204" pitchFamily="34" charset="-120"/>
              </a:rPr>
              <a:t>如：創意引</a:t>
            </a:r>
            <a:r>
              <a:rPr lang="zh-TW" altLang="en-US" b="1" dirty="0" smtClean="0">
                <a:latin typeface="微軟正黑體" panose="020B0604030504040204" pitchFamily="34" charset="-120"/>
                <a:ea typeface="微軟正黑體" panose="020B0604030504040204" pitchFamily="34" charset="-120"/>
              </a:rPr>
              <a:t>晴</a:t>
            </a:r>
            <a:r>
              <a:rPr lang="en-US" altLang="zh-TW" b="1" dirty="0" smtClean="0">
                <a:latin typeface="微軟正黑體" panose="020B0604030504040204" pitchFamily="34" charset="-120"/>
                <a:ea typeface="微軟正黑體" panose="020B0604030504040204" pitchFamily="34" charset="-120"/>
              </a:rPr>
              <a:t>(</a:t>
            </a:r>
            <a:r>
              <a:rPr lang="en-US" altLang="zh-TW" b="1" dirty="0" err="1" smtClean="0">
                <a:latin typeface="微軟正黑體" panose="020B0604030504040204" pitchFamily="34" charset="-120"/>
                <a:ea typeface="微軟正黑體" panose="020B0604030504040204" pitchFamily="34" charset="-120"/>
              </a:rPr>
              <a:t>Viscovery</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關鍵評論網</a:t>
            </a:r>
            <a:r>
              <a:rPr lang="en-US" altLang="zh-TW" b="1" dirty="0">
                <a:latin typeface="微軟正黑體" panose="020B0604030504040204" pitchFamily="34" charset="-120"/>
                <a:ea typeface="微軟正黑體" panose="020B0604030504040204" pitchFamily="34" charset="-120"/>
              </a:rPr>
              <a:t>(The News Lens) </a:t>
            </a:r>
            <a:r>
              <a:rPr lang="zh-TW" altLang="en-US" b="1" dirty="0">
                <a:latin typeface="微軟正黑體" panose="020B0604030504040204" pitchFamily="34" charset="-120"/>
                <a:ea typeface="微軟正黑體" panose="020B0604030504040204" pitchFamily="34" charset="-120"/>
              </a:rPr>
              <a:t>、諦諾科技</a:t>
            </a:r>
            <a:r>
              <a:rPr lang="en-US" altLang="zh-TW" b="1" dirty="0">
                <a:latin typeface="微軟正黑體" panose="020B0604030504040204" pitchFamily="34" charset="-120"/>
                <a:ea typeface="微軟正黑體" panose="020B0604030504040204" pitchFamily="34" charset="-120"/>
              </a:rPr>
              <a:t>(</a:t>
            </a:r>
            <a:r>
              <a:rPr lang="en-US" altLang="zh-TW" b="1" dirty="0" err="1">
                <a:latin typeface="微軟正黑體" panose="020B0604030504040204" pitchFamily="34" charset="-120"/>
                <a:ea typeface="微軟正黑體" panose="020B0604030504040204" pitchFamily="34" charset="-120"/>
              </a:rPr>
              <a:t>Adenovo</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、行動貝果</a:t>
            </a:r>
            <a:r>
              <a:rPr lang="en-US" altLang="zh-TW" b="1" dirty="0">
                <a:latin typeface="微軟正黑體" panose="020B0604030504040204" pitchFamily="34" charset="-120"/>
                <a:ea typeface="微軟正黑體" panose="020B0604030504040204" pitchFamily="34" charset="-120"/>
              </a:rPr>
              <a:t>(</a:t>
            </a:r>
            <a:r>
              <a:rPr lang="en-US" altLang="zh-TW" b="1" dirty="0" err="1">
                <a:latin typeface="微軟正黑體" panose="020B0604030504040204" pitchFamily="34" charset="-120"/>
                <a:ea typeface="微軟正黑體" panose="020B0604030504040204" pitchFamily="34" charset="-120"/>
              </a:rPr>
              <a:t>MoBagel</a:t>
            </a:r>
            <a:r>
              <a:rPr lang="en-US" altLang="zh-TW" b="1" dirty="0">
                <a:latin typeface="微軟正黑體" panose="020B0604030504040204" pitchFamily="34" charset="-120"/>
                <a:ea typeface="微軟正黑體" panose="020B0604030504040204" pitchFamily="34" charset="-120"/>
              </a:rPr>
              <a:t>)…</a:t>
            </a:r>
          </a:p>
        </p:txBody>
      </p:sp>
      <p:graphicFrame>
        <p:nvGraphicFramePr>
          <p:cNvPr id="20" name="圖表 19"/>
          <p:cNvGraphicFramePr>
            <a:graphicFrameLocks/>
          </p:cNvGraphicFramePr>
          <p:nvPr>
            <p:extLst>
              <p:ext uri="{D42A27DB-BD31-4B8C-83A1-F6EECF244321}">
                <p14:modId xmlns:p14="http://schemas.microsoft.com/office/powerpoint/2010/main" val="2729381990"/>
              </p:ext>
            </p:extLst>
          </p:nvPr>
        </p:nvGraphicFramePr>
        <p:xfrm>
          <a:off x="807936" y="1118356"/>
          <a:ext cx="6972318" cy="4155549"/>
        </p:xfrm>
        <a:graphic>
          <a:graphicData uri="http://schemas.openxmlformats.org/drawingml/2006/chart">
            <c:chart xmlns:c="http://schemas.openxmlformats.org/drawingml/2006/chart" xmlns:r="http://schemas.openxmlformats.org/officeDocument/2006/relationships" r:id="rId2"/>
          </a:graphicData>
        </a:graphic>
      </p:graphicFrame>
      <p:sp>
        <p:nvSpPr>
          <p:cNvPr id="2" name="文字方塊 1"/>
          <p:cNvSpPr txBox="1"/>
          <p:nvPr/>
        </p:nvSpPr>
        <p:spPr>
          <a:xfrm>
            <a:off x="7574280" y="3444240"/>
            <a:ext cx="779381" cy="369332"/>
          </a:xfrm>
          <a:prstGeom prst="rect">
            <a:avLst/>
          </a:prstGeom>
          <a:no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9</a:t>
            </a:r>
            <a:r>
              <a:rPr lang="zh-TW" altLang="en-US" b="1" dirty="0" smtClean="0">
                <a:latin typeface="微軟正黑體" panose="020B0604030504040204" pitchFamily="34" charset="-120"/>
                <a:ea typeface="微軟正黑體" panose="020B0604030504040204" pitchFamily="34" charset="-120"/>
              </a:rPr>
              <a:t>家</a:t>
            </a:r>
            <a:endParaRPr lang="zh-TW" altLang="en-US" b="1"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5980863" y="2813291"/>
            <a:ext cx="2768707" cy="369332"/>
          </a:xfrm>
          <a:prstGeom prst="rect">
            <a:avLst/>
          </a:prstGeom>
          <a:solidFill>
            <a:schemeClr val="bg1"/>
          </a:solid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間接促成新創成功：</a:t>
            </a:r>
            <a:r>
              <a:rPr lang="en-US" altLang="zh-TW" b="1" dirty="0" smtClean="0">
                <a:latin typeface="微軟正黑體" panose="020B0604030504040204" pitchFamily="34" charset="-120"/>
                <a:ea typeface="微軟正黑體" panose="020B0604030504040204" pitchFamily="34" charset="-120"/>
              </a:rPr>
              <a:t>24</a:t>
            </a:r>
            <a:r>
              <a:rPr lang="zh-TW" altLang="en-US" b="1" dirty="0" smtClean="0">
                <a:latin typeface="微軟正黑體" panose="020B0604030504040204" pitchFamily="34" charset="-120"/>
                <a:ea typeface="微軟正黑體" panose="020B0604030504040204" pitchFamily="34" charset="-120"/>
              </a:rPr>
              <a:t>家</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9927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19</a:t>
            </a:fld>
            <a:endParaRPr lang="zh-TW" altLang="en-US">
              <a:solidFill>
                <a:prstClr val="black">
                  <a:tint val="75000"/>
                </a:prstClr>
              </a:solidFill>
            </a:endParaRPr>
          </a:p>
        </p:txBody>
      </p:sp>
      <p:sp>
        <p:nvSpPr>
          <p:cNvPr id="8" name="標題 1"/>
          <p:cNvSpPr>
            <a:spLocks noGrp="1"/>
          </p:cNvSpPr>
          <p:nvPr>
            <p:ph type="title"/>
          </p:nvPr>
        </p:nvSpPr>
        <p:spPr>
          <a:xfrm>
            <a:off x="699670" y="169817"/>
            <a:ext cx="7886700" cy="629174"/>
          </a:xfrm>
        </p:spPr>
        <p:txBody>
          <a:bodyPr>
            <a:normAutofit/>
          </a:bodyPr>
          <a:lstStyle/>
          <a:p>
            <a:pPr algn="ctr"/>
            <a:r>
              <a:rPr lang="zh-TW" altLang="en-US" sz="36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促成新創事業成功之產業別</a:t>
            </a:r>
          </a:p>
        </p:txBody>
      </p:sp>
      <p:sp>
        <p:nvSpPr>
          <p:cNvPr id="13" name="文字方塊 12"/>
          <p:cNvSpPr txBox="1"/>
          <p:nvPr/>
        </p:nvSpPr>
        <p:spPr>
          <a:xfrm>
            <a:off x="406400" y="5566256"/>
            <a:ext cx="8365383" cy="923330"/>
          </a:xfrm>
          <a:prstGeom prst="rect">
            <a:avLst/>
          </a:prstGeom>
          <a:noFill/>
        </p:spPr>
        <p:txBody>
          <a:bodyPr wrap="square" rtlCol="0">
            <a:spAutoFit/>
          </a:bodyPr>
          <a:lstStyle/>
          <a:p>
            <a:pPr marL="285750" indent="-285750" algn="just">
              <a:buClr>
                <a:srgbClr val="00B050"/>
              </a:buClr>
              <a:buSzPct val="15000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成功新創事業中，有</a:t>
            </a:r>
            <a:r>
              <a:rPr lang="en-US" altLang="zh-TW" b="1" dirty="0">
                <a:solidFill>
                  <a:srgbClr val="009051"/>
                </a:solidFill>
                <a:latin typeface="微軟正黑體" panose="020B0604030504040204" pitchFamily="34" charset="-120"/>
                <a:ea typeface="微軟正黑體" panose="020B0604030504040204" pitchFamily="34" charset="-120"/>
              </a:rPr>
              <a:t>70%</a:t>
            </a:r>
            <a:r>
              <a:rPr lang="zh-TW" altLang="en-US" b="1" dirty="0">
                <a:solidFill>
                  <a:srgbClr val="009051"/>
                </a:solidFill>
                <a:latin typeface="微軟正黑體" panose="020B0604030504040204" pitchFamily="34" charset="-120"/>
                <a:ea typeface="微軟正黑體" panose="020B0604030504040204" pitchFamily="34" charset="-120"/>
              </a:rPr>
              <a:t>廠商或團隊，係以物聯網各層技術</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如感測及應用服務層</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進行新創發展；另有</a:t>
            </a:r>
            <a:r>
              <a:rPr lang="en-US" altLang="zh-TW" b="1" dirty="0">
                <a:solidFill>
                  <a:srgbClr val="009051"/>
                </a:solidFill>
                <a:latin typeface="微軟正黑體" panose="020B0604030504040204" pitchFamily="34" charset="-120"/>
                <a:ea typeface="微軟正黑體" panose="020B0604030504040204" pitchFamily="34" charset="-120"/>
              </a:rPr>
              <a:t>30%</a:t>
            </a:r>
            <a:r>
              <a:rPr lang="zh-TW" altLang="en-US" b="1" dirty="0">
                <a:solidFill>
                  <a:srgbClr val="009051"/>
                </a:solidFill>
                <a:latin typeface="微軟正黑體" panose="020B0604030504040204" pitchFamily="34" charset="-120"/>
                <a:ea typeface="微軟正黑體" panose="020B0604030504040204" pitchFamily="34" charset="-120"/>
              </a:rPr>
              <a:t>屬於產業創新的新創服務</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如醫療、農業、文創及社群媒體等</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grpSp>
        <p:nvGrpSpPr>
          <p:cNvPr id="5" name="群組 4">
            <a:extLst>
              <a:ext uri="{FF2B5EF4-FFF2-40B4-BE49-F238E27FC236}">
                <a16:creationId xmlns:a16="http://schemas.microsoft.com/office/drawing/2014/main" xmlns="" id="{74F5F25F-11BC-8F4A-8A95-19839C9BAC32}"/>
              </a:ext>
            </a:extLst>
          </p:cNvPr>
          <p:cNvGrpSpPr/>
          <p:nvPr/>
        </p:nvGrpSpPr>
        <p:grpSpPr>
          <a:xfrm>
            <a:off x="365259" y="686777"/>
            <a:ext cx="8568584" cy="4833772"/>
            <a:chOff x="365259" y="686777"/>
            <a:chExt cx="8568584" cy="4833772"/>
          </a:xfrm>
        </p:grpSpPr>
        <p:grpSp>
          <p:nvGrpSpPr>
            <p:cNvPr id="12" name="群組 11">
              <a:extLst>
                <a:ext uri="{FF2B5EF4-FFF2-40B4-BE49-F238E27FC236}">
                  <a16:creationId xmlns:a16="http://schemas.microsoft.com/office/drawing/2014/main" xmlns="" id="{F1367508-1448-EC48-AB79-B76178CEDE3E}"/>
                </a:ext>
              </a:extLst>
            </p:cNvPr>
            <p:cNvGrpSpPr/>
            <p:nvPr/>
          </p:nvGrpSpPr>
          <p:grpSpPr>
            <a:xfrm>
              <a:off x="365259" y="686777"/>
              <a:ext cx="8568584" cy="4833772"/>
              <a:chOff x="490907" y="732484"/>
              <a:chExt cx="8568584" cy="4833772"/>
            </a:xfrm>
          </p:grpSpPr>
          <p:pic>
            <p:nvPicPr>
              <p:cNvPr id="9" name="圖片 8">
                <a:extLst>
                  <a:ext uri="{FF2B5EF4-FFF2-40B4-BE49-F238E27FC236}">
                    <a16:creationId xmlns:a16="http://schemas.microsoft.com/office/drawing/2014/main" xmlns="" id="{4CE1A343-5CF3-FF41-B18C-2679F63A99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0907" y="732484"/>
                <a:ext cx="8568584" cy="4833772"/>
              </a:xfrm>
              <a:prstGeom prst="rect">
                <a:avLst/>
              </a:prstGeom>
            </p:spPr>
          </p:pic>
          <p:sp>
            <p:nvSpPr>
              <p:cNvPr id="11" name="文字方塊 10">
                <a:extLst>
                  <a:ext uri="{FF2B5EF4-FFF2-40B4-BE49-F238E27FC236}">
                    <a16:creationId xmlns:a16="http://schemas.microsoft.com/office/drawing/2014/main" xmlns="" id="{460E56C0-70E7-9A4D-9CD1-4DB4E502B2D8}"/>
                  </a:ext>
                </a:extLst>
              </p:cNvPr>
              <p:cNvSpPr txBox="1"/>
              <p:nvPr/>
            </p:nvSpPr>
            <p:spPr>
              <a:xfrm>
                <a:off x="4838263" y="1377424"/>
                <a:ext cx="646331" cy="369332"/>
              </a:xfrm>
              <a:prstGeom prst="rect">
                <a:avLst/>
              </a:prstGeom>
              <a:noFill/>
            </p:spPr>
            <p:txBody>
              <a:bodyPr wrap="none" rtlCol="0">
                <a:spAutoFit/>
              </a:bodyPr>
              <a:lstStyle/>
              <a:p>
                <a:r>
                  <a:rPr kumimoji="1" lang="en-US" altLang="zh-TW" dirty="0">
                    <a:solidFill>
                      <a:schemeClr val="accent1"/>
                    </a:solidFill>
                    <a:latin typeface="Arial" panose="020B0604020202020204" pitchFamily="34" charset="0"/>
                    <a:cs typeface="Arial" panose="020B0604020202020204" pitchFamily="34" charset="0"/>
                  </a:rPr>
                  <a:t>30%</a:t>
                </a:r>
                <a:endParaRPr kumimoji="1" lang="zh-TW" altLang="en-US" dirty="0">
                  <a:solidFill>
                    <a:schemeClr val="accent1"/>
                  </a:solidFill>
                  <a:latin typeface="Arial" panose="020B0604020202020204" pitchFamily="34" charset="0"/>
                  <a:cs typeface="Arial" panose="020B0604020202020204" pitchFamily="34" charset="0"/>
                </a:endParaRPr>
              </a:p>
            </p:txBody>
          </p:sp>
          <p:sp>
            <p:nvSpPr>
              <p:cNvPr id="14" name="文字方塊 13">
                <a:extLst>
                  <a:ext uri="{FF2B5EF4-FFF2-40B4-BE49-F238E27FC236}">
                    <a16:creationId xmlns:a16="http://schemas.microsoft.com/office/drawing/2014/main" xmlns="" id="{8D6C94ED-9ED4-8342-925C-45215951A4C9}"/>
                  </a:ext>
                </a:extLst>
              </p:cNvPr>
              <p:cNvSpPr txBox="1"/>
              <p:nvPr/>
            </p:nvSpPr>
            <p:spPr>
              <a:xfrm>
                <a:off x="4838263" y="2071107"/>
                <a:ext cx="646331" cy="369332"/>
              </a:xfrm>
              <a:prstGeom prst="rect">
                <a:avLst/>
              </a:prstGeom>
              <a:noFill/>
            </p:spPr>
            <p:txBody>
              <a:bodyPr wrap="none" rtlCol="0">
                <a:spAutoFit/>
              </a:bodyPr>
              <a:lstStyle/>
              <a:p>
                <a:r>
                  <a:rPr kumimoji="1" lang="en-US" altLang="zh-TW" dirty="0">
                    <a:solidFill>
                      <a:schemeClr val="accent2"/>
                    </a:solidFill>
                    <a:latin typeface="Arial" panose="020B0604020202020204" pitchFamily="34" charset="0"/>
                    <a:cs typeface="Arial" panose="020B0604020202020204" pitchFamily="34" charset="0"/>
                  </a:rPr>
                  <a:t>40%</a:t>
                </a:r>
                <a:endParaRPr kumimoji="1" lang="zh-TW" altLang="en-US" dirty="0">
                  <a:solidFill>
                    <a:schemeClr val="accent2"/>
                  </a:solidFill>
                  <a:latin typeface="Arial" panose="020B0604020202020204" pitchFamily="34" charset="0"/>
                  <a:cs typeface="Arial" panose="020B0604020202020204" pitchFamily="34" charset="0"/>
                </a:endParaRPr>
              </a:p>
            </p:txBody>
          </p:sp>
          <p:sp>
            <p:nvSpPr>
              <p:cNvPr id="16" name="文字方塊 15">
                <a:extLst>
                  <a:ext uri="{FF2B5EF4-FFF2-40B4-BE49-F238E27FC236}">
                    <a16:creationId xmlns:a16="http://schemas.microsoft.com/office/drawing/2014/main" xmlns="" id="{B5CA13A9-5E10-004D-AD83-58F39EF7CAF9}"/>
                  </a:ext>
                </a:extLst>
              </p:cNvPr>
              <p:cNvSpPr txBox="1"/>
              <p:nvPr/>
            </p:nvSpPr>
            <p:spPr>
              <a:xfrm>
                <a:off x="4966503" y="2796320"/>
                <a:ext cx="518091" cy="369332"/>
              </a:xfrm>
              <a:prstGeom prst="rect">
                <a:avLst/>
              </a:prstGeom>
              <a:noFill/>
            </p:spPr>
            <p:txBody>
              <a:bodyPr wrap="none" rtlCol="0">
                <a:spAutoFit/>
              </a:bodyPr>
              <a:lstStyle/>
              <a:p>
                <a:r>
                  <a:rPr kumimoji="1" lang="en-US" altLang="zh-TW" dirty="0">
                    <a:solidFill>
                      <a:schemeClr val="accent3"/>
                    </a:solidFill>
                    <a:latin typeface="Arial" panose="020B0604020202020204" pitchFamily="34" charset="0"/>
                    <a:cs typeface="Arial" panose="020B0604020202020204" pitchFamily="34" charset="0"/>
                  </a:rPr>
                  <a:t>6%</a:t>
                </a:r>
                <a:endParaRPr kumimoji="1" lang="zh-TW" altLang="en-US" dirty="0">
                  <a:solidFill>
                    <a:schemeClr val="accent3"/>
                  </a:solidFill>
                  <a:latin typeface="Arial" panose="020B0604020202020204" pitchFamily="34" charset="0"/>
                  <a:cs typeface="Arial" panose="020B0604020202020204" pitchFamily="34" charset="0"/>
                </a:endParaRPr>
              </a:p>
            </p:txBody>
          </p:sp>
          <p:sp>
            <p:nvSpPr>
              <p:cNvPr id="17" name="文字方塊 16">
                <a:extLst>
                  <a:ext uri="{FF2B5EF4-FFF2-40B4-BE49-F238E27FC236}">
                    <a16:creationId xmlns:a16="http://schemas.microsoft.com/office/drawing/2014/main" xmlns="" id="{49E48073-4B9D-8441-85D6-11A7E488DB4D}"/>
                  </a:ext>
                </a:extLst>
              </p:cNvPr>
              <p:cNvSpPr txBox="1"/>
              <p:nvPr/>
            </p:nvSpPr>
            <p:spPr>
              <a:xfrm>
                <a:off x="4966503" y="3505770"/>
                <a:ext cx="518091" cy="369332"/>
              </a:xfrm>
              <a:prstGeom prst="rect">
                <a:avLst/>
              </a:prstGeom>
              <a:noFill/>
            </p:spPr>
            <p:txBody>
              <a:bodyPr wrap="none" rtlCol="0">
                <a:spAutoFit/>
              </a:bodyPr>
              <a:lstStyle/>
              <a:p>
                <a:r>
                  <a:rPr kumimoji="1" lang="en-US" altLang="zh-TW" dirty="0">
                    <a:solidFill>
                      <a:schemeClr val="accent4"/>
                    </a:solidFill>
                    <a:latin typeface="Arial" panose="020B0604020202020204" pitchFamily="34" charset="0"/>
                    <a:cs typeface="Arial" panose="020B0604020202020204" pitchFamily="34" charset="0"/>
                  </a:rPr>
                  <a:t>9%</a:t>
                </a:r>
                <a:endParaRPr kumimoji="1" lang="zh-TW" altLang="en-US" dirty="0">
                  <a:solidFill>
                    <a:schemeClr val="accent4"/>
                  </a:solidFill>
                  <a:latin typeface="Arial" panose="020B0604020202020204" pitchFamily="34" charset="0"/>
                  <a:cs typeface="Arial" panose="020B0604020202020204" pitchFamily="34" charset="0"/>
                </a:endParaRPr>
              </a:p>
            </p:txBody>
          </p:sp>
          <p:sp>
            <p:nvSpPr>
              <p:cNvPr id="18" name="文字方塊 17">
                <a:extLst>
                  <a:ext uri="{FF2B5EF4-FFF2-40B4-BE49-F238E27FC236}">
                    <a16:creationId xmlns:a16="http://schemas.microsoft.com/office/drawing/2014/main" xmlns="" id="{60D2E17E-B5A8-0449-9C44-CA47770EF907}"/>
                  </a:ext>
                </a:extLst>
              </p:cNvPr>
              <p:cNvSpPr txBox="1"/>
              <p:nvPr/>
            </p:nvSpPr>
            <p:spPr>
              <a:xfrm>
                <a:off x="4966503" y="4183687"/>
                <a:ext cx="518091" cy="369332"/>
              </a:xfrm>
              <a:prstGeom prst="rect">
                <a:avLst/>
              </a:prstGeom>
              <a:noFill/>
            </p:spPr>
            <p:txBody>
              <a:bodyPr wrap="none" rtlCol="0">
                <a:spAutoFit/>
              </a:bodyPr>
              <a:lstStyle/>
              <a:p>
                <a:r>
                  <a:rPr kumimoji="1" lang="en-US" altLang="zh-TW" dirty="0">
                    <a:solidFill>
                      <a:schemeClr val="accent5"/>
                    </a:solidFill>
                    <a:latin typeface="Arial" panose="020B0604020202020204" pitchFamily="34" charset="0"/>
                    <a:cs typeface="Arial" panose="020B0604020202020204" pitchFamily="34" charset="0"/>
                  </a:rPr>
                  <a:t>6%</a:t>
                </a:r>
                <a:endParaRPr kumimoji="1" lang="zh-TW" altLang="en-US" dirty="0">
                  <a:solidFill>
                    <a:schemeClr val="accent5"/>
                  </a:solidFill>
                  <a:latin typeface="Arial" panose="020B0604020202020204" pitchFamily="34" charset="0"/>
                  <a:cs typeface="Arial" panose="020B0604020202020204" pitchFamily="34" charset="0"/>
                </a:endParaRPr>
              </a:p>
            </p:txBody>
          </p:sp>
          <p:sp>
            <p:nvSpPr>
              <p:cNvPr id="19" name="文字方塊 18">
                <a:extLst>
                  <a:ext uri="{FF2B5EF4-FFF2-40B4-BE49-F238E27FC236}">
                    <a16:creationId xmlns:a16="http://schemas.microsoft.com/office/drawing/2014/main" xmlns="" id="{13E48A9B-C7D8-6B45-B237-AA8E8F15F793}"/>
                  </a:ext>
                </a:extLst>
              </p:cNvPr>
              <p:cNvSpPr txBox="1"/>
              <p:nvPr/>
            </p:nvSpPr>
            <p:spPr>
              <a:xfrm>
                <a:off x="4966503" y="4908900"/>
                <a:ext cx="518091" cy="369332"/>
              </a:xfrm>
              <a:prstGeom prst="rect">
                <a:avLst/>
              </a:prstGeom>
              <a:noFill/>
            </p:spPr>
            <p:txBody>
              <a:bodyPr wrap="none" rtlCol="0">
                <a:spAutoFit/>
              </a:bodyPr>
              <a:lstStyle/>
              <a:p>
                <a:r>
                  <a:rPr kumimoji="1" lang="en-US" altLang="zh-TW" dirty="0">
                    <a:solidFill>
                      <a:schemeClr val="accent6"/>
                    </a:solidFill>
                    <a:latin typeface="Arial" panose="020B0604020202020204" pitchFamily="34" charset="0"/>
                    <a:cs typeface="Arial" panose="020B0604020202020204" pitchFamily="34" charset="0"/>
                  </a:rPr>
                  <a:t>9%</a:t>
                </a:r>
                <a:endParaRPr kumimoji="1" lang="zh-TW" altLang="en-US" dirty="0">
                  <a:solidFill>
                    <a:schemeClr val="accent6"/>
                  </a:solidFill>
                  <a:latin typeface="Arial" panose="020B0604020202020204" pitchFamily="34" charset="0"/>
                  <a:cs typeface="Arial" panose="020B0604020202020204" pitchFamily="34" charset="0"/>
                </a:endParaRPr>
              </a:p>
            </p:txBody>
          </p:sp>
        </p:grpSp>
        <p:grpSp>
          <p:nvGrpSpPr>
            <p:cNvPr id="3" name="群組 2">
              <a:extLst>
                <a:ext uri="{FF2B5EF4-FFF2-40B4-BE49-F238E27FC236}">
                  <a16:creationId xmlns:a16="http://schemas.microsoft.com/office/drawing/2014/main" xmlns="" id="{2A2A3BD2-6D14-DB43-A764-BE7A46CE90B1}"/>
                </a:ext>
              </a:extLst>
            </p:cNvPr>
            <p:cNvGrpSpPr/>
            <p:nvPr/>
          </p:nvGrpSpPr>
          <p:grpSpPr>
            <a:xfrm>
              <a:off x="5411699" y="2066192"/>
              <a:ext cx="3450947" cy="560050"/>
              <a:chOff x="5411699" y="2066192"/>
              <a:chExt cx="3450947" cy="560050"/>
            </a:xfrm>
          </p:grpSpPr>
          <p:sp>
            <p:nvSpPr>
              <p:cNvPr id="15" name="矩形 14">
                <a:extLst>
                  <a:ext uri="{FF2B5EF4-FFF2-40B4-BE49-F238E27FC236}">
                    <a16:creationId xmlns:a16="http://schemas.microsoft.com/office/drawing/2014/main" xmlns="" id="{2915724B-B876-CB49-8FD9-3C8706ECCECF}"/>
                  </a:ext>
                </a:extLst>
              </p:cNvPr>
              <p:cNvSpPr/>
              <p:nvPr/>
            </p:nvSpPr>
            <p:spPr>
              <a:xfrm>
                <a:off x="5411699" y="2310771"/>
                <a:ext cx="3142207" cy="315471"/>
              </a:xfrm>
              <a:prstGeom prst="rect">
                <a:avLst/>
              </a:prstGeom>
            </p:spPr>
            <p:txBody>
              <a:bodyPr wrap="none">
                <a:spAutoFit/>
              </a:bodyPr>
              <a:lstStyle/>
              <a:p>
                <a:r>
                  <a:rPr lang="zh-CN" altLang="en-US" sz="1450" b="1" dirty="0">
                    <a:solidFill>
                      <a:srgbClr val="575757"/>
                    </a:solidFill>
                    <a:latin typeface="Microsoft JhengHei" panose="020B0604030504040204" pitchFamily="34" charset="-120"/>
                    <a:ea typeface="Microsoft JhengHei" panose="020B0604030504040204" pitchFamily="34" charset="-120"/>
                  </a:rPr>
                  <a:t>例</a:t>
                </a:r>
                <a:r>
                  <a:rPr lang="en-US" altLang="zh-CN" sz="1450" b="1" dirty="0">
                    <a:solidFill>
                      <a:srgbClr val="575757"/>
                    </a:solidFill>
                    <a:latin typeface="Microsoft JhengHei" panose="020B0604030504040204" pitchFamily="34" charset="-120"/>
                    <a:ea typeface="Microsoft JhengHei" panose="020B0604030504040204" pitchFamily="34" charset="-120"/>
                  </a:rPr>
                  <a:t>:</a:t>
                </a:r>
                <a:r>
                  <a:rPr lang="zh-CN" altLang="en-US" sz="1450" b="1" dirty="0">
                    <a:solidFill>
                      <a:srgbClr val="575757"/>
                    </a:solidFill>
                    <a:latin typeface="Microsoft JhengHei" panose="020B0604030504040204" pitchFamily="34" charset="-120"/>
                    <a:ea typeface="Microsoft JhengHei" panose="020B0604030504040204" pitchFamily="34" charset="-120"/>
                  </a:rPr>
                  <a:t>盾心科技、</a:t>
                </a:r>
                <a:r>
                  <a:rPr lang="zh-TW" altLang="en-US" sz="1450" b="1" dirty="0">
                    <a:solidFill>
                      <a:srgbClr val="575757"/>
                    </a:solidFill>
                    <a:latin typeface="Microsoft JhengHei" panose="020B0604030504040204" pitchFamily="34" charset="-120"/>
                    <a:ea typeface="Microsoft JhengHei" panose="020B0604030504040204" pitchFamily="34" charset="-120"/>
                  </a:rPr>
                  <a:t>學悅科技、Viscovery</a:t>
                </a:r>
              </a:p>
            </p:txBody>
          </p:sp>
          <p:sp>
            <p:nvSpPr>
              <p:cNvPr id="2" name="矩形 1">
                <a:extLst>
                  <a:ext uri="{FF2B5EF4-FFF2-40B4-BE49-F238E27FC236}">
                    <a16:creationId xmlns:a16="http://schemas.microsoft.com/office/drawing/2014/main" xmlns="" id="{665326AE-AC00-9F4E-AF1E-DD89C0850340}"/>
                  </a:ext>
                </a:extLst>
              </p:cNvPr>
              <p:cNvSpPr/>
              <p:nvPr/>
            </p:nvSpPr>
            <p:spPr>
              <a:xfrm>
                <a:off x="7728438" y="2066192"/>
                <a:ext cx="1134208" cy="307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spTree>
    <p:extLst>
      <p:ext uri="{BB962C8B-B14F-4D97-AF65-F5344CB8AC3E}">
        <p14:creationId xmlns:p14="http://schemas.microsoft.com/office/powerpoint/2010/main" val="123936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xmlns="" id="{C302E342-F194-CE48-99B9-3C7D4DC4E315}"/>
              </a:ext>
            </a:extLst>
          </p:cNvPr>
          <p:cNvSpPr/>
          <p:nvPr/>
        </p:nvSpPr>
        <p:spPr>
          <a:xfrm>
            <a:off x="5186062" y="3852000"/>
            <a:ext cx="3747600" cy="28512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21" name="矩形 20">
            <a:extLst>
              <a:ext uri="{FF2B5EF4-FFF2-40B4-BE49-F238E27FC236}">
                <a16:creationId xmlns:a16="http://schemas.microsoft.com/office/drawing/2014/main" xmlns="" id="{4711AC36-1E1D-DD4B-9B17-29CE8D9B7163}"/>
              </a:ext>
            </a:extLst>
          </p:cNvPr>
          <p:cNvSpPr/>
          <p:nvPr/>
        </p:nvSpPr>
        <p:spPr>
          <a:xfrm>
            <a:off x="5195087" y="2286000"/>
            <a:ext cx="3746809" cy="136044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 name="矩形 2">
            <a:extLst>
              <a:ext uri="{FF2B5EF4-FFF2-40B4-BE49-F238E27FC236}">
                <a16:creationId xmlns:a16="http://schemas.microsoft.com/office/drawing/2014/main" xmlns="" id="{41A92A05-2FD9-514D-9A4B-498C08164E3B}"/>
              </a:ext>
            </a:extLst>
          </p:cNvPr>
          <p:cNvSpPr/>
          <p:nvPr/>
        </p:nvSpPr>
        <p:spPr>
          <a:xfrm>
            <a:off x="5195087" y="1014761"/>
            <a:ext cx="3746809" cy="103706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投影片編號版面配置區 3"/>
          <p:cNvSpPr>
            <a:spLocks noGrp="1"/>
          </p:cNvSpPr>
          <p:nvPr>
            <p:ph type="sldNum" sz="quarter" idx="12"/>
          </p:nvPr>
        </p:nvSpPr>
        <p:spPr>
          <a:xfrm>
            <a:off x="8771783" y="6581001"/>
            <a:ext cx="372217" cy="276999"/>
          </a:xfrm>
        </p:spPr>
        <p:txBody>
          <a:bodyPr/>
          <a:lstStyle/>
          <a:p>
            <a:fld id="{4BD6A9F6-047A-440A-87C0-AFD3AB3D6E6D}" type="slidenum">
              <a:rPr lang="zh-TW" altLang="en-US" smtClean="0">
                <a:solidFill>
                  <a:prstClr val="black">
                    <a:tint val="75000"/>
                  </a:prstClr>
                </a:solidFill>
              </a:rPr>
              <a:pPr/>
              <a:t>2</a:t>
            </a:fld>
            <a:endParaRPr lang="zh-TW" altLang="en-US" dirty="0">
              <a:solidFill>
                <a:prstClr val="black">
                  <a:tint val="75000"/>
                </a:prstClr>
              </a:solidFill>
            </a:endParaRPr>
          </a:p>
        </p:txBody>
      </p:sp>
      <p:graphicFrame>
        <p:nvGraphicFramePr>
          <p:cNvPr id="6" name="資料庫圖表 5"/>
          <p:cNvGraphicFramePr/>
          <p:nvPr>
            <p:extLst>
              <p:ext uri="{D42A27DB-BD31-4B8C-83A1-F6EECF244321}">
                <p14:modId xmlns:p14="http://schemas.microsoft.com/office/powerpoint/2010/main" val="2653363250"/>
              </p:ext>
            </p:extLst>
          </p:nvPr>
        </p:nvGraphicFramePr>
        <p:xfrm>
          <a:off x="97104" y="826323"/>
          <a:ext cx="5097983" cy="5893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Box 14"/>
          <p:cNvSpPr txBox="1">
            <a:spLocks noChangeArrowheads="1"/>
          </p:cNvSpPr>
          <p:nvPr/>
        </p:nvSpPr>
        <p:spPr bwMode="gray">
          <a:xfrm>
            <a:off x="5671193" y="1397879"/>
            <a:ext cx="3178389" cy="29238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88900" indent="-88900">
              <a:spcBef>
                <a:spcPct val="50000"/>
              </a:spcBef>
              <a:buFontTx/>
              <a:buChar char="•"/>
            </a:pPr>
            <a:r>
              <a:rPr lang="zh-TW" altLang="en-US" sz="13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已納入此次會議之教育部報告案辦理</a:t>
            </a:r>
            <a:endParaRPr lang="en-US" altLang="zh-TW" sz="13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3" name="Text Box 18"/>
          <p:cNvSpPr txBox="1">
            <a:spLocks noChangeArrowheads="1"/>
          </p:cNvSpPr>
          <p:nvPr/>
        </p:nvSpPr>
        <p:spPr bwMode="gray">
          <a:xfrm>
            <a:off x="5658614" y="4107566"/>
            <a:ext cx="3291573" cy="12405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88900" indent="-88900">
              <a:lnSpc>
                <a:spcPts val="2080"/>
              </a:lnSpc>
              <a:spcBef>
                <a:spcPct val="50000"/>
              </a:spcBef>
              <a:buFontTx/>
              <a:buChar char="•"/>
            </a:pPr>
            <a:r>
              <a:rPr lang="zh-TW" altLang="en-US" sz="13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已納入亞洲．矽谷推動方案後續執行參考</a:t>
            </a:r>
            <a:endParaRPr lang="en-US" altLang="zh-TW" sz="13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p>
            <a:pPr marL="88900" indent="-88900">
              <a:lnSpc>
                <a:spcPts val="2080"/>
              </a:lnSpc>
              <a:spcBef>
                <a:spcPct val="50000"/>
              </a:spcBef>
              <a:buFontTx/>
              <a:buChar char="•"/>
            </a:pPr>
            <a:r>
              <a:rPr lang="zh-TW" altLang="en-US" sz="13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將視議題重要性，納入後續例行性會議討論，也將視情況邀請民諮會委員參加相關會議與活動</a:t>
            </a:r>
            <a:endParaRPr lang="en-US" altLang="zh-TW" sz="13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5" name="Text Box 20"/>
          <p:cNvSpPr txBox="1">
            <a:spLocks noChangeArrowheads="1"/>
          </p:cNvSpPr>
          <p:nvPr/>
        </p:nvSpPr>
        <p:spPr bwMode="gray">
          <a:xfrm>
            <a:off x="5595203" y="2381791"/>
            <a:ext cx="3354984" cy="129266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88900" indent="-88900">
              <a:buFontTx/>
              <a:buChar char="•"/>
            </a:pPr>
            <a:r>
              <a:rPr lang="zh-TW" altLang="en-US" sz="13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藉由智慧城鄉徵案地方創新類，由各縣市政府出題，民間解題，促成跨區域整合、在地學研及新創共同參與</a:t>
            </a:r>
            <a:endParaRPr lang="en-US" altLang="zh-TW" sz="13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p>
            <a:pPr marL="88900" indent="-88900">
              <a:buFontTx/>
              <a:buChar char="•"/>
            </a:pPr>
            <a:r>
              <a:rPr lang="zh-TW" altLang="en-US" sz="13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辦理五場智慧城鄉交流會</a:t>
            </a:r>
            <a:r>
              <a:rPr lang="en-US" altLang="zh-TW" sz="13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3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桃園、屏東、台東、嘉義、台南</a:t>
            </a:r>
            <a:r>
              <a:rPr lang="en-US" altLang="zh-TW" sz="13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3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及智慧城市展，推動民間與地方連結</a:t>
            </a:r>
            <a:endParaRPr lang="en-US" altLang="zh-TW" sz="1300" b="1" dirty="0">
              <a:solidFill>
                <a:schemeClr val="bg1"/>
              </a:solidFill>
              <a:latin typeface="微軟正黑體" panose="020B0604030504040204" pitchFamily="34" charset="-120"/>
              <a:ea typeface="微軟正黑體" panose="020B0604030504040204" pitchFamily="34" charset="-120"/>
            </a:endParaRPr>
          </a:p>
        </p:txBody>
      </p:sp>
      <p:sp>
        <p:nvSpPr>
          <p:cNvPr id="16" name="AutoShape 21"/>
          <p:cNvSpPr>
            <a:spLocks noChangeArrowheads="1"/>
          </p:cNvSpPr>
          <p:nvPr/>
        </p:nvSpPr>
        <p:spPr bwMode="gray">
          <a:xfrm>
            <a:off x="5207665" y="1342792"/>
            <a:ext cx="459039" cy="381000"/>
          </a:xfrm>
          <a:prstGeom prst="rightArrow">
            <a:avLst>
              <a:gd name="adj1" fmla="val 50000"/>
              <a:gd name="adj2" fmla="val 58333"/>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 name="AutoShape 22"/>
          <p:cNvSpPr>
            <a:spLocks noChangeArrowheads="1"/>
          </p:cNvSpPr>
          <p:nvPr/>
        </p:nvSpPr>
        <p:spPr bwMode="gray">
          <a:xfrm>
            <a:off x="5195087" y="4079562"/>
            <a:ext cx="459039" cy="381000"/>
          </a:xfrm>
          <a:prstGeom prst="rightArrow">
            <a:avLst>
              <a:gd name="adj1" fmla="val 50000"/>
              <a:gd name="adj2" fmla="val 58333"/>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8" name="AutoShape 23"/>
          <p:cNvSpPr>
            <a:spLocks noChangeArrowheads="1"/>
          </p:cNvSpPr>
          <p:nvPr/>
        </p:nvSpPr>
        <p:spPr bwMode="gray">
          <a:xfrm>
            <a:off x="5207665" y="2408384"/>
            <a:ext cx="459039" cy="381000"/>
          </a:xfrm>
          <a:prstGeom prst="rightArrow">
            <a:avLst>
              <a:gd name="adj1" fmla="val 50000"/>
              <a:gd name="adj2" fmla="val 58333"/>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 name="圓角矩形 4">
            <a:extLst>
              <a:ext uri="{FF2B5EF4-FFF2-40B4-BE49-F238E27FC236}">
                <a16:creationId xmlns:a16="http://schemas.microsoft.com/office/drawing/2014/main" xmlns="" id="{9A4E5605-86F3-024A-98A1-A7D9064F6E4B}"/>
              </a:ext>
            </a:extLst>
          </p:cNvPr>
          <p:cNvSpPr/>
          <p:nvPr/>
        </p:nvSpPr>
        <p:spPr>
          <a:xfrm>
            <a:off x="6359021" y="841235"/>
            <a:ext cx="1358346" cy="398939"/>
          </a:xfrm>
          <a:prstGeom prst="round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9" name="標題 1">
            <a:extLst>
              <a:ext uri="{FF2B5EF4-FFF2-40B4-BE49-F238E27FC236}">
                <a16:creationId xmlns:a16="http://schemas.microsoft.com/office/drawing/2014/main" xmlns="" id="{30D48B83-5050-8240-894B-8C8B0361DC00}"/>
              </a:ext>
            </a:extLst>
          </p:cNvPr>
          <p:cNvSpPr txBox="1">
            <a:spLocks/>
          </p:cNvSpPr>
          <p:nvPr/>
        </p:nvSpPr>
        <p:spPr>
          <a:xfrm>
            <a:off x="0" y="-84161"/>
            <a:ext cx="9143999" cy="1007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20000"/>
              </a:lnSpc>
              <a:spcAft>
                <a:spcPct val="0"/>
              </a:spcAft>
            </a:pPr>
            <a:r>
              <a:rPr kumimoji="1" lang="zh-TW" altLang="en-US" sz="3600" b="1" dirty="0">
                <a:solidFill>
                  <a:srgbClr val="008000"/>
                </a:solidFill>
                <a:effectLst>
                  <a:glow rad="101600">
                    <a:schemeClr val="bg1"/>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前次會議建議事項辦理情形</a:t>
            </a:r>
          </a:p>
        </p:txBody>
      </p:sp>
      <p:sp>
        <p:nvSpPr>
          <p:cNvPr id="20" name="文字方塊 19">
            <a:extLst>
              <a:ext uri="{FF2B5EF4-FFF2-40B4-BE49-F238E27FC236}">
                <a16:creationId xmlns:a16="http://schemas.microsoft.com/office/drawing/2014/main" xmlns="" id="{C9B128C6-028F-5C43-AD1A-D7793138EB86}"/>
              </a:ext>
            </a:extLst>
          </p:cNvPr>
          <p:cNvSpPr txBox="1"/>
          <p:nvPr/>
        </p:nvSpPr>
        <p:spPr>
          <a:xfrm flipH="1">
            <a:off x="6446309" y="848269"/>
            <a:ext cx="1285126" cy="400110"/>
          </a:xfrm>
          <a:prstGeom prst="rect">
            <a:avLst/>
          </a:prstGeom>
          <a:noFill/>
        </p:spPr>
        <p:txBody>
          <a:bodyPr wrap="square" rtlCol="0">
            <a:spAutoFit/>
          </a:bodyPr>
          <a:lstStyle/>
          <a:p>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辦理情形</a:t>
            </a:r>
          </a:p>
        </p:txBody>
      </p:sp>
    </p:spTree>
    <p:extLst>
      <p:ext uri="{BB962C8B-B14F-4D97-AF65-F5344CB8AC3E}">
        <p14:creationId xmlns:p14="http://schemas.microsoft.com/office/powerpoint/2010/main" val="103481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預留位置 3">
            <a:extLst>
              <a:ext uri="{FF2B5EF4-FFF2-40B4-BE49-F238E27FC236}">
                <a16:creationId xmlns:a16="http://schemas.microsoft.com/office/drawing/2014/main" xmlns="" id="{46E0DC68-E17F-464E-9765-DF6CCF661F93}"/>
              </a:ext>
            </a:extLst>
          </p:cNvPr>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20</a:t>
            </a:fld>
            <a:endParaRPr lang="zh-TW" altLang="en-US" dirty="0">
              <a:solidFill>
                <a:prstClr val="black">
                  <a:tint val="75000"/>
                </a:prstClr>
              </a:solidFill>
            </a:endParaRPr>
          </a:p>
        </p:txBody>
      </p:sp>
      <p:grpSp>
        <p:nvGrpSpPr>
          <p:cNvPr id="3" name="群組 2">
            <a:extLst>
              <a:ext uri="{FF2B5EF4-FFF2-40B4-BE49-F238E27FC236}">
                <a16:creationId xmlns:a16="http://schemas.microsoft.com/office/drawing/2014/main" xmlns="" id="{2C3A8F1A-58AD-9049-A62C-DFD90E74B0E9}"/>
              </a:ext>
            </a:extLst>
          </p:cNvPr>
          <p:cNvGrpSpPr/>
          <p:nvPr/>
        </p:nvGrpSpPr>
        <p:grpSpPr>
          <a:xfrm>
            <a:off x="295477" y="1549944"/>
            <a:ext cx="7707277" cy="3922169"/>
            <a:chOff x="295477" y="1549944"/>
            <a:chExt cx="7707277" cy="3922169"/>
          </a:xfrm>
        </p:grpSpPr>
        <p:sp>
          <p:nvSpPr>
            <p:cNvPr id="50" name="矩形 49">
              <a:extLst>
                <a:ext uri="{FF2B5EF4-FFF2-40B4-BE49-F238E27FC236}">
                  <a16:creationId xmlns:a16="http://schemas.microsoft.com/office/drawing/2014/main" xmlns="" id="{567EB2AE-EED0-1B47-8441-28069C42454D}"/>
                </a:ext>
              </a:extLst>
            </p:cNvPr>
            <p:cNvSpPr/>
            <p:nvPr/>
          </p:nvSpPr>
          <p:spPr>
            <a:xfrm>
              <a:off x="3215535" y="4716602"/>
              <a:ext cx="4194490" cy="469787"/>
            </a:xfrm>
            <a:prstGeom prst="rect">
              <a:avLst/>
            </a:prstGeom>
            <a:gradFill>
              <a:gsLst>
                <a:gs pos="100000">
                  <a:srgbClr val="06D8A1"/>
                </a:gs>
                <a:gs pos="27000">
                  <a:srgbClr val="00BFC3">
                    <a:satMod val="110000"/>
                    <a:lumMod val="100000"/>
                    <a:shade val="100000"/>
                  </a:srgbClr>
                </a:gs>
                <a:gs pos="0">
                  <a:srgbClr val="00BFC3">
                    <a:lumMod val="99000"/>
                    <a:satMod val="120000"/>
                    <a:shade val="7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53" name="矩形 52">
              <a:extLst>
                <a:ext uri="{FF2B5EF4-FFF2-40B4-BE49-F238E27FC236}">
                  <a16:creationId xmlns:a16="http://schemas.microsoft.com/office/drawing/2014/main" xmlns="" id="{D88CE3FB-5A0C-C548-BD45-851CE7A653B4}"/>
                </a:ext>
              </a:extLst>
            </p:cNvPr>
            <p:cNvSpPr/>
            <p:nvPr/>
          </p:nvSpPr>
          <p:spPr>
            <a:xfrm>
              <a:off x="3065655" y="3982114"/>
              <a:ext cx="4314896" cy="469787"/>
            </a:xfrm>
            <a:prstGeom prst="rect">
              <a:avLst/>
            </a:prstGeom>
            <a:gradFill>
              <a:gsLst>
                <a:gs pos="0">
                  <a:srgbClr val="939393"/>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4" name="矩形 53">
              <a:extLst>
                <a:ext uri="{FF2B5EF4-FFF2-40B4-BE49-F238E27FC236}">
                  <a16:creationId xmlns:a16="http://schemas.microsoft.com/office/drawing/2014/main" xmlns="" id="{62B73DE8-84D7-CB4D-BF11-CE594227F750}"/>
                </a:ext>
              </a:extLst>
            </p:cNvPr>
            <p:cNvSpPr/>
            <p:nvPr/>
          </p:nvSpPr>
          <p:spPr>
            <a:xfrm>
              <a:off x="3021712" y="3247626"/>
              <a:ext cx="4359457" cy="469787"/>
            </a:xfrm>
            <a:prstGeom prst="rect">
              <a:avLst/>
            </a:prstGeom>
            <a:gradFill>
              <a:gsLst>
                <a:gs pos="0">
                  <a:srgbClr val="939393"/>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5" name="矩形 54">
              <a:extLst>
                <a:ext uri="{FF2B5EF4-FFF2-40B4-BE49-F238E27FC236}">
                  <a16:creationId xmlns:a16="http://schemas.microsoft.com/office/drawing/2014/main" xmlns="" id="{94F740C8-CA7C-4C48-A287-6A944535C68E}"/>
                </a:ext>
              </a:extLst>
            </p:cNvPr>
            <p:cNvSpPr/>
            <p:nvPr/>
          </p:nvSpPr>
          <p:spPr>
            <a:xfrm>
              <a:off x="3021710" y="2513138"/>
              <a:ext cx="4359459" cy="469787"/>
            </a:xfrm>
            <a:prstGeom prst="rect">
              <a:avLst/>
            </a:prstGeom>
            <a:gradFill>
              <a:gsLst>
                <a:gs pos="0">
                  <a:srgbClr val="939393"/>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6" name="矩形 55">
              <a:extLst>
                <a:ext uri="{FF2B5EF4-FFF2-40B4-BE49-F238E27FC236}">
                  <a16:creationId xmlns:a16="http://schemas.microsoft.com/office/drawing/2014/main" xmlns="" id="{EAA47055-3060-C645-8D7C-CAF9B121398F}"/>
                </a:ext>
              </a:extLst>
            </p:cNvPr>
            <p:cNvSpPr/>
            <p:nvPr/>
          </p:nvSpPr>
          <p:spPr>
            <a:xfrm>
              <a:off x="3021712" y="1778650"/>
              <a:ext cx="4359457" cy="469787"/>
            </a:xfrm>
            <a:prstGeom prst="rect">
              <a:avLst/>
            </a:prstGeom>
            <a:gradFill>
              <a:gsLst>
                <a:gs pos="0">
                  <a:srgbClr val="939393"/>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nvGrpSpPr>
            <p:cNvPr id="86" name="群組 85">
              <a:extLst>
                <a:ext uri="{FF2B5EF4-FFF2-40B4-BE49-F238E27FC236}">
                  <a16:creationId xmlns:a16="http://schemas.microsoft.com/office/drawing/2014/main" xmlns="" id="{3041FA46-AA42-184E-B3A8-D7CD4C759486}"/>
                </a:ext>
              </a:extLst>
            </p:cNvPr>
            <p:cNvGrpSpPr/>
            <p:nvPr/>
          </p:nvGrpSpPr>
          <p:grpSpPr>
            <a:xfrm>
              <a:off x="295477" y="1549944"/>
              <a:ext cx="3922169" cy="3922169"/>
              <a:chOff x="395493" y="1549944"/>
              <a:chExt cx="3922169" cy="3922169"/>
            </a:xfrm>
          </p:grpSpPr>
          <p:grpSp>
            <p:nvGrpSpPr>
              <p:cNvPr id="33" name="群組 32">
                <a:extLst>
                  <a:ext uri="{FF2B5EF4-FFF2-40B4-BE49-F238E27FC236}">
                    <a16:creationId xmlns:a16="http://schemas.microsoft.com/office/drawing/2014/main" xmlns="" id="{B5B8DA5E-10A9-9040-A84D-A5C0171C8857}"/>
                  </a:ext>
                </a:extLst>
              </p:cNvPr>
              <p:cNvGrpSpPr/>
              <p:nvPr/>
            </p:nvGrpSpPr>
            <p:grpSpPr>
              <a:xfrm>
                <a:off x="395493" y="1549944"/>
                <a:ext cx="3922169" cy="3922169"/>
                <a:chOff x="3187930" y="1148294"/>
                <a:chExt cx="3071408" cy="3071408"/>
              </a:xfrm>
            </p:grpSpPr>
            <p:sp>
              <p:nvSpPr>
                <p:cNvPr id="40" name="橢圓 39">
                  <a:extLst>
                    <a:ext uri="{FF2B5EF4-FFF2-40B4-BE49-F238E27FC236}">
                      <a16:creationId xmlns:a16="http://schemas.microsoft.com/office/drawing/2014/main" xmlns="" id="{A7A960E2-B72C-EE4E-B883-4753FA9CBEE6}"/>
                    </a:ext>
                  </a:extLst>
                </p:cNvPr>
                <p:cNvSpPr/>
                <p:nvPr/>
              </p:nvSpPr>
              <p:spPr>
                <a:xfrm>
                  <a:off x="3187930" y="1148294"/>
                  <a:ext cx="3071408" cy="3071408"/>
                </a:xfrm>
                <a:prstGeom prst="ellipse">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1" name="橢圓 40">
                  <a:extLst>
                    <a:ext uri="{FF2B5EF4-FFF2-40B4-BE49-F238E27FC236}">
                      <a16:creationId xmlns:a16="http://schemas.microsoft.com/office/drawing/2014/main" xmlns="" id="{9D0B23FF-FD04-9C47-8059-65728DA315A6}"/>
                    </a:ext>
                  </a:extLst>
                </p:cNvPr>
                <p:cNvSpPr/>
                <p:nvPr/>
              </p:nvSpPr>
              <p:spPr>
                <a:xfrm>
                  <a:off x="3278897" y="1239261"/>
                  <a:ext cx="2889474" cy="2889474"/>
                </a:xfrm>
                <a:prstGeom prst="ellipse">
                  <a:avLst/>
                </a:prstGeom>
                <a:gradFill flip="none" rotWithShape="1">
                  <a:gsLst>
                    <a:gs pos="0">
                      <a:schemeClr val="bg1">
                        <a:lumMod val="95000"/>
                      </a:schemeClr>
                    </a:gs>
                    <a:gs pos="100000">
                      <a:schemeClr val="bg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42" name="圖片 41">
                  <a:extLst>
                    <a:ext uri="{FF2B5EF4-FFF2-40B4-BE49-F238E27FC236}">
                      <a16:creationId xmlns:a16="http://schemas.microsoft.com/office/drawing/2014/main" xmlns="" id="{01BB697C-C3E0-D442-9456-776C534663C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11830" y="1407146"/>
                  <a:ext cx="1321918" cy="1124618"/>
                </a:xfrm>
                <a:prstGeom prst="rect">
                  <a:avLst/>
                </a:prstGeom>
                <a:effectLst>
                  <a:glow rad="139700">
                    <a:schemeClr val="bg1"/>
                  </a:glow>
                </a:effectLst>
              </p:spPr>
            </p:pic>
          </p:grpSp>
          <p:sp>
            <p:nvSpPr>
              <p:cNvPr id="31" name="矩形 30">
                <a:extLst>
                  <a:ext uri="{FF2B5EF4-FFF2-40B4-BE49-F238E27FC236}">
                    <a16:creationId xmlns:a16="http://schemas.microsoft.com/office/drawing/2014/main" xmlns="" id="{EDD6E0CC-0F73-0248-91C7-E21E9706FDA7}"/>
                  </a:ext>
                </a:extLst>
              </p:cNvPr>
              <p:cNvSpPr/>
              <p:nvPr/>
            </p:nvSpPr>
            <p:spPr>
              <a:xfrm>
                <a:off x="1322344" y="3511028"/>
                <a:ext cx="2059541" cy="1631216"/>
              </a:xfrm>
              <a:prstGeom prst="rect">
                <a:avLst/>
              </a:prstGeom>
              <a:effectLst/>
            </p:spPr>
            <p:txBody>
              <a:bodyPr wrap="square">
                <a:spAutoFit/>
              </a:bodyPr>
              <a:lstStyle/>
              <a:p>
                <a:pPr algn="ctr"/>
                <a:r>
                  <a:rPr lang="zh-TW" altLang="en-US" sz="2000" b="1" dirty="0">
                    <a:solidFill>
                      <a:srgbClr val="00B050"/>
                    </a:solidFill>
                    <a:latin typeface="微軟正黑體" panose="020B0604030504040204" pitchFamily="34" charset="-120"/>
                    <a:ea typeface="微軟正黑體" panose="020B0604030504040204" pitchFamily="34" charset="-120"/>
                    <a:cs typeface="Aharoni" panose="02010803020104030203" pitchFamily="2" charset="-79"/>
                  </a:rPr>
                  <a:t>推動物聯網產業</a:t>
                </a:r>
                <a:endParaRPr lang="en-US" altLang="zh-TW" sz="2000" b="1" dirty="0">
                  <a:solidFill>
                    <a:srgbClr val="00B050"/>
                  </a:solidFill>
                  <a:latin typeface="微軟正黑體" panose="020B0604030504040204" pitchFamily="34" charset="-120"/>
                  <a:ea typeface="微軟正黑體" panose="020B0604030504040204" pitchFamily="34" charset="-120"/>
                  <a:cs typeface="Aharoni" panose="02010803020104030203" pitchFamily="2" charset="-79"/>
                </a:endParaRPr>
              </a:p>
              <a:p>
                <a:pPr algn="ctr"/>
                <a:r>
                  <a:rPr lang="zh-TW" altLang="en-US" sz="2000" b="1" dirty="0">
                    <a:solidFill>
                      <a:srgbClr val="00B050"/>
                    </a:solidFill>
                    <a:latin typeface="微軟正黑體" panose="020B0604030504040204" pitchFamily="34" charset="-120"/>
                    <a:ea typeface="微軟正黑體" panose="020B0604030504040204" pitchFamily="34" charset="-120"/>
                    <a:cs typeface="Aharoni" panose="02010803020104030203" pitchFamily="2" charset="-79"/>
                  </a:rPr>
                  <a:t>創新研發</a:t>
                </a:r>
                <a:endParaRPr lang="en-US" altLang="zh-TW" sz="2000" b="1" dirty="0">
                  <a:solidFill>
                    <a:srgbClr val="00B050"/>
                  </a:solidFill>
                  <a:latin typeface="微軟正黑體" panose="020B0604030504040204" pitchFamily="34" charset="-120"/>
                  <a:ea typeface="微軟正黑體" panose="020B0604030504040204" pitchFamily="34" charset="-120"/>
                  <a:cs typeface="Aharoni" panose="02010803020104030203" pitchFamily="2" charset="-79"/>
                </a:endParaRPr>
              </a:p>
              <a:p>
                <a:pPr algn="ctr"/>
                <a:r>
                  <a:rPr lang="zh-TW" altLang="en-US" sz="2000" b="1" dirty="0">
                    <a:solidFill>
                      <a:schemeClr val="tx1">
                        <a:lumMod val="50000"/>
                        <a:lumOff val="50000"/>
                      </a:schemeClr>
                    </a:solidFill>
                    <a:latin typeface="微軟正黑體" panose="020B0604030504040204" pitchFamily="34" charset="-120"/>
                    <a:ea typeface="微軟正黑體" panose="020B0604030504040204" pitchFamily="34" charset="-120"/>
                    <a:cs typeface="Aharoni" panose="02010803020104030203" pitchFamily="2" charset="-79"/>
                  </a:rPr>
                  <a:t>＆</a:t>
                </a:r>
                <a:endParaRPr lang="en-US" altLang="zh-TW" sz="2000" b="1" dirty="0">
                  <a:solidFill>
                    <a:schemeClr val="tx1">
                      <a:lumMod val="50000"/>
                      <a:lumOff val="50000"/>
                    </a:schemeClr>
                  </a:solidFill>
                  <a:latin typeface="微軟正黑體" panose="020B0604030504040204" pitchFamily="34" charset="-120"/>
                  <a:ea typeface="微軟正黑體" panose="020B0604030504040204" pitchFamily="34" charset="-120"/>
                  <a:cs typeface="Aharoni" panose="02010803020104030203" pitchFamily="2" charset="-79"/>
                </a:endParaRPr>
              </a:p>
              <a:p>
                <a:pPr algn="ctr"/>
                <a:r>
                  <a:rPr lang="zh-TW" altLang="en-US" sz="2000" b="1" dirty="0">
                    <a:solidFill>
                      <a:schemeClr val="accent6"/>
                    </a:solidFill>
                    <a:latin typeface="微軟正黑體" panose="020B0604030504040204" pitchFamily="34" charset="-120"/>
                    <a:ea typeface="微軟正黑體" panose="020B0604030504040204" pitchFamily="34" charset="-120"/>
                    <a:cs typeface="Aharoni" panose="02010803020104030203" pitchFamily="2" charset="-79"/>
                  </a:rPr>
                  <a:t>強化創新創業</a:t>
                </a:r>
                <a:endParaRPr lang="en-US" altLang="zh-TW" sz="2000" b="1" dirty="0">
                  <a:solidFill>
                    <a:schemeClr val="accent6"/>
                  </a:solidFill>
                  <a:latin typeface="微軟正黑體" panose="020B0604030504040204" pitchFamily="34" charset="-120"/>
                  <a:ea typeface="微軟正黑體" panose="020B0604030504040204" pitchFamily="34" charset="-120"/>
                  <a:cs typeface="Aharoni" panose="02010803020104030203" pitchFamily="2" charset="-79"/>
                </a:endParaRPr>
              </a:p>
              <a:p>
                <a:pPr marL="177800" algn="ctr">
                  <a:spcBef>
                    <a:spcPts val="0"/>
                  </a:spcBef>
                </a:pPr>
                <a:r>
                  <a:rPr lang="zh-TW" altLang="en-US" sz="2000" b="1" dirty="0">
                    <a:solidFill>
                      <a:schemeClr val="accent6"/>
                    </a:solidFill>
                    <a:latin typeface="微軟正黑體" panose="020B0604030504040204" pitchFamily="34" charset="-120"/>
                    <a:ea typeface="微軟正黑體" panose="020B0604030504040204" pitchFamily="34" charset="-120"/>
                    <a:cs typeface="Aharoni" panose="02010803020104030203" pitchFamily="2" charset="-79"/>
                  </a:rPr>
                  <a:t>生態系</a:t>
                </a:r>
                <a:endParaRPr lang="en-US" altLang="zh-TW" sz="2000" b="1" dirty="0">
                  <a:solidFill>
                    <a:schemeClr val="accent6"/>
                  </a:solidFill>
                  <a:latin typeface="微軟正黑體" panose="020B0604030504040204" pitchFamily="34" charset="-120"/>
                  <a:ea typeface="微軟正黑體" panose="020B0604030504040204" pitchFamily="34" charset="-120"/>
                  <a:cs typeface="Aharoni" panose="02010803020104030203" pitchFamily="2" charset="-79"/>
                </a:endParaRPr>
              </a:p>
            </p:txBody>
          </p:sp>
        </p:grpSp>
        <p:sp>
          <p:nvSpPr>
            <p:cNvPr id="61" name="矩形 60">
              <a:extLst>
                <a:ext uri="{FF2B5EF4-FFF2-40B4-BE49-F238E27FC236}">
                  <a16:creationId xmlns:a16="http://schemas.microsoft.com/office/drawing/2014/main" xmlns="" id="{59255369-2564-C844-8A0D-2D8CF99D6D5C}"/>
                </a:ext>
              </a:extLst>
            </p:cNvPr>
            <p:cNvSpPr/>
            <p:nvPr/>
          </p:nvSpPr>
          <p:spPr>
            <a:xfrm>
              <a:off x="5477235" y="4766644"/>
              <a:ext cx="1800493" cy="369332"/>
            </a:xfrm>
            <a:prstGeom prst="rect">
              <a:avLst/>
            </a:prstGeom>
          </p:spPr>
          <p:txBody>
            <a:bodyPr wrap="none">
              <a:spAutoFit/>
            </a:bodyPr>
            <a:lstStyle/>
            <a:p>
              <a:pPr lvl="0" algn="ctr" defTabSz="622300">
                <a:spcBef>
                  <a:spcPct val="0"/>
                </a:spcBef>
              </a:pPr>
              <a:r>
                <a:rPr lang="zh-CN" altLang="en-US" b="1" dirty="0">
                  <a:solidFill>
                    <a:schemeClr val="bg1"/>
                  </a:solidFill>
                  <a:latin typeface="微軟正黑體" panose="020B0604030504040204" pitchFamily="34" charset="-120"/>
                  <a:ea typeface="微軟正黑體" panose="020B0604030504040204" pitchFamily="34" charset="-120"/>
                </a:rPr>
                <a:t>佔全球經濟規模</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63" name="矩形 62">
              <a:extLst>
                <a:ext uri="{FF2B5EF4-FFF2-40B4-BE49-F238E27FC236}">
                  <a16:creationId xmlns:a16="http://schemas.microsoft.com/office/drawing/2014/main" xmlns="" id="{D2E9AD81-7DCB-1549-B72F-8C4F4B0AC0E8}"/>
                </a:ext>
              </a:extLst>
            </p:cNvPr>
            <p:cNvSpPr/>
            <p:nvPr/>
          </p:nvSpPr>
          <p:spPr>
            <a:xfrm>
              <a:off x="4300600" y="4030254"/>
              <a:ext cx="2954655" cy="369332"/>
            </a:xfrm>
            <a:prstGeom prst="rect">
              <a:avLst/>
            </a:prstGeom>
          </p:spPr>
          <p:txBody>
            <a:bodyPr wrap="none">
              <a:spAutoFit/>
            </a:bodyPr>
            <a:lstStyle/>
            <a:p>
              <a:pPr lvl="0" defTabSz="622300">
                <a:spcBef>
                  <a:spcPct val="0"/>
                </a:spcBef>
              </a:pPr>
              <a:r>
                <a:rPr lang="zh-TW" altLang="en-US" b="1" dirty="0">
                  <a:solidFill>
                    <a:schemeClr val="bg1"/>
                  </a:solidFill>
                  <a:latin typeface="微軟正黑體" panose="020B0604030504040204" pitchFamily="34" charset="-120"/>
                  <a:ea typeface="微軟正黑體" panose="020B0604030504040204" pitchFamily="34" charset="-120"/>
                </a:rPr>
                <a:t>新創事業成功或研發中心數</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sp>
          <p:nvSpPr>
            <p:cNvPr id="64" name="矩形 63">
              <a:extLst>
                <a:ext uri="{FF2B5EF4-FFF2-40B4-BE49-F238E27FC236}">
                  <a16:creationId xmlns:a16="http://schemas.microsoft.com/office/drawing/2014/main" xmlns="" id="{FEB14D54-4E45-3E45-A966-731C8F4B9E98}"/>
                </a:ext>
              </a:extLst>
            </p:cNvPr>
            <p:cNvSpPr/>
            <p:nvPr/>
          </p:nvSpPr>
          <p:spPr>
            <a:xfrm>
              <a:off x="4298633" y="3291482"/>
              <a:ext cx="2979095" cy="369332"/>
            </a:xfrm>
            <a:prstGeom prst="rect">
              <a:avLst/>
            </a:prstGeom>
          </p:spPr>
          <p:txBody>
            <a:bodyPr wrap="square">
              <a:spAutoFit/>
            </a:bodyPr>
            <a:lstStyle/>
            <a:p>
              <a:pPr lvl="0" defTabSz="622300">
                <a:spcBef>
                  <a:spcPct val="0"/>
                </a:spcBef>
              </a:pPr>
              <a:r>
                <a:rPr lang="zh-TW" altLang="en-US" b="1" dirty="0">
                  <a:solidFill>
                    <a:schemeClr val="bg1"/>
                  </a:solidFill>
                  <a:latin typeface="微軟正黑體" panose="020B0604030504040204" pitchFamily="34" charset="-120"/>
                  <a:ea typeface="微軟正黑體" panose="020B0604030504040204" pitchFamily="34" charset="-120"/>
                </a:rPr>
                <a:t>成立國際級系統整合公司數</a:t>
              </a:r>
            </a:p>
          </p:txBody>
        </p:sp>
        <p:sp>
          <p:nvSpPr>
            <p:cNvPr id="65" name="矩形 64">
              <a:extLst>
                <a:ext uri="{FF2B5EF4-FFF2-40B4-BE49-F238E27FC236}">
                  <a16:creationId xmlns:a16="http://schemas.microsoft.com/office/drawing/2014/main" xmlns="" id="{7A3F0FF1-1C9A-5447-97F7-CCCEB3F26DF4}"/>
                </a:ext>
              </a:extLst>
            </p:cNvPr>
            <p:cNvSpPr/>
            <p:nvPr/>
          </p:nvSpPr>
          <p:spPr>
            <a:xfrm>
              <a:off x="4343657" y="2583471"/>
              <a:ext cx="2934071" cy="369332"/>
            </a:xfrm>
            <a:prstGeom prst="rect">
              <a:avLst/>
            </a:prstGeom>
          </p:spPr>
          <p:txBody>
            <a:bodyPr wrap="square">
              <a:spAutoFit/>
            </a:bodyPr>
            <a:lstStyle/>
            <a:p>
              <a:pPr lvl="0" algn="r" defTabSz="622300">
                <a:spcBef>
                  <a:spcPct val="0"/>
                </a:spcBef>
              </a:pPr>
              <a:r>
                <a:rPr lang="zh-CN" altLang="en-US" b="1" dirty="0">
                  <a:solidFill>
                    <a:schemeClr val="bg1"/>
                  </a:solidFill>
                  <a:latin typeface="微軟正黑體" panose="020B0604030504040204" pitchFamily="34" charset="-120"/>
                  <a:ea typeface="微軟正黑體" panose="020B0604030504040204" pitchFamily="34" charset="-120"/>
                </a:rPr>
                <a:t>在台投資數</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66" name="矩形 65">
              <a:extLst>
                <a:ext uri="{FF2B5EF4-FFF2-40B4-BE49-F238E27FC236}">
                  <a16:creationId xmlns:a16="http://schemas.microsoft.com/office/drawing/2014/main" xmlns="" id="{B5A7C9C4-E7C8-D04D-80C0-3319A0782A79}"/>
                </a:ext>
              </a:extLst>
            </p:cNvPr>
            <p:cNvSpPr/>
            <p:nvPr/>
          </p:nvSpPr>
          <p:spPr>
            <a:xfrm>
              <a:off x="5477235" y="1841668"/>
              <a:ext cx="1800493" cy="369332"/>
            </a:xfrm>
            <a:prstGeom prst="rect">
              <a:avLst/>
            </a:prstGeom>
          </p:spPr>
          <p:txBody>
            <a:bodyPr wrap="none">
              <a:spAutoFit/>
            </a:bodyPr>
            <a:lstStyle/>
            <a:p>
              <a:pPr lvl="0" algn="ctr" defTabSz="622300">
                <a:spcBef>
                  <a:spcPct val="0"/>
                </a:spcBef>
              </a:pPr>
              <a:r>
                <a:rPr lang="zh-CN" altLang="en-US" b="1" dirty="0">
                  <a:solidFill>
                    <a:schemeClr val="bg1"/>
                  </a:solidFill>
                  <a:latin typeface="微軟正黑體" panose="020B0604030504040204" pitchFamily="34" charset="-120"/>
                  <a:ea typeface="微軟正黑體" panose="020B0604030504040204" pitchFamily="34" charset="-120"/>
                </a:rPr>
                <a:t>建立虛擬學院數</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grpSp>
          <p:nvGrpSpPr>
            <p:cNvPr id="25" name="群組 24">
              <a:extLst>
                <a:ext uri="{FF2B5EF4-FFF2-40B4-BE49-F238E27FC236}">
                  <a16:creationId xmlns:a16="http://schemas.microsoft.com/office/drawing/2014/main" xmlns="" id="{DBF3A2C0-95D9-ED46-8FDC-8D5ADA76E1F9}"/>
                </a:ext>
              </a:extLst>
            </p:cNvPr>
            <p:cNvGrpSpPr/>
            <p:nvPr/>
          </p:nvGrpSpPr>
          <p:grpSpPr>
            <a:xfrm>
              <a:off x="7258441" y="4528635"/>
              <a:ext cx="744313" cy="861774"/>
              <a:chOff x="7596850" y="3749629"/>
              <a:chExt cx="965160" cy="1117472"/>
            </a:xfrm>
            <a:gradFill>
              <a:gsLst>
                <a:gs pos="100000">
                  <a:srgbClr val="06D8A1"/>
                </a:gs>
                <a:gs pos="27000">
                  <a:srgbClr val="00BFC3">
                    <a:satMod val="110000"/>
                    <a:lumMod val="100000"/>
                    <a:shade val="100000"/>
                  </a:srgbClr>
                </a:gs>
                <a:gs pos="0">
                  <a:srgbClr val="00BFC3">
                    <a:lumMod val="99000"/>
                    <a:satMod val="120000"/>
                    <a:shade val="78000"/>
                  </a:srgbClr>
                </a:gs>
              </a:gsLst>
              <a:lin ang="10800000" scaled="0"/>
            </a:gradFill>
          </p:grpSpPr>
          <p:sp>
            <p:nvSpPr>
              <p:cNvPr id="26" name="手繪多邊形 25">
                <a:extLst>
                  <a:ext uri="{FF2B5EF4-FFF2-40B4-BE49-F238E27FC236}">
                    <a16:creationId xmlns:a16="http://schemas.microsoft.com/office/drawing/2014/main" xmlns="" id="{F46B29B3-7B1F-344C-9AB7-7EE40C5717F6}"/>
                  </a:ext>
                </a:extLst>
              </p:cNvPr>
              <p:cNvSpPr/>
              <p:nvPr/>
            </p:nvSpPr>
            <p:spPr>
              <a:xfrm>
                <a:off x="7596850" y="3842255"/>
                <a:ext cx="965160" cy="965160"/>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grpFill/>
              <a:ln w="28575">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78723" rIns="362498" bIns="278723"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cs typeface="+mn-cs"/>
                </a:endParaRPr>
              </a:p>
              <a:p>
                <a:pPr marL="0" lvl="0" indent="0" algn="ctr" defTabSz="533400">
                  <a:lnSpc>
                    <a:spcPts val="1400"/>
                  </a:lnSpc>
                  <a:spcBef>
                    <a:spcPct val="0"/>
                  </a:spcBef>
                  <a:spcAft>
                    <a:spcPts val="0"/>
                  </a:spcAft>
                  <a:buNone/>
                </a:pPr>
                <a:endParaRPr lang="zh-TW" altLang="en-US" sz="5400" kern="1200" dirty="0">
                  <a:latin typeface="Calibri"/>
                  <a:ea typeface="新細明體"/>
                  <a:cs typeface="+mn-cs"/>
                </a:endParaRPr>
              </a:p>
            </p:txBody>
          </p:sp>
          <p:sp>
            <p:nvSpPr>
              <p:cNvPr id="27" name="矩形 26">
                <a:extLst>
                  <a:ext uri="{FF2B5EF4-FFF2-40B4-BE49-F238E27FC236}">
                    <a16:creationId xmlns:a16="http://schemas.microsoft.com/office/drawing/2014/main" xmlns="" id="{BFA4C8E2-D3E0-DA41-BB23-96571DE34948}"/>
                  </a:ext>
                </a:extLst>
              </p:cNvPr>
              <p:cNvSpPr/>
              <p:nvPr/>
            </p:nvSpPr>
            <p:spPr>
              <a:xfrm>
                <a:off x="7674924" y="3749629"/>
                <a:ext cx="809005" cy="1117472"/>
              </a:xfrm>
              <a:prstGeom prst="rect">
                <a:avLst/>
              </a:prstGeom>
              <a:noFill/>
            </p:spPr>
            <p:txBody>
              <a:bodyPr wrap="none">
                <a:spAutoFit/>
              </a:bodyPr>
              <a:lstStyle/>
              <a:p>
                <a:pPr lvl="0" algn="ctr" defTabSz="622300">
                  <a:lnSpc>
                    <a:spcPts val="6000"/>
                  </a:lnSpc>
                  <a:spcBef>
                    <a:spcPct val="0"/>
                  </a:spcBef>
                </a:pPr>
                <a:r>
                  <a:rPr lang="en-US" altLang="zh-TW" sz="3600" b="1" dirty="0">
                    <a:solidFill>
                      <a:schemeClr val="bg1"/>
                    </a:solidFill>
                    <a:latin typeface="Arial" panose="020B0604020202020204" pitchFamily="34" charset="0"/>
                    <a:ea typeface="新細明體"/>
                    <a:cs typeface="Arial" panose="020B0604020202020204" pitchFamily="34" charset="0"/>
                  </a:rPr>
                  <a:t>5</a:t>
                </a:r>
                <a:r>
                  <a:rPr lang="en-US" altLang="zh-TW" sz="1600" b="1" dirty="0">
                    <a:solidFill>
                      <a:schemeClr val="bg1"/>
                    </a:solidFill>
                    <a:latin typeface="Arial" panose="020B0604020202020204" pitchFamily="34" charset="0"/>
                    <a:cs typeface="Arial" panose="020B0604020202020204" pitchFamily="34" charset="0"/>
                  </a:rPr>
                  <a:t>%</a:t>
                </a:r>
                <a:endParaRPr lang="zh-TW" altLang="en-US" sz="3600" b="1" dirty="0">
                  <a:solidFill>
                    <a:schemeClr val="bg1"/>
                  </a:solidFill>
                  <a:latin typeface="Arial" panose="020B0604020202020204" pitchFamily="34" charset="0"/>
                  <a:cs typeface="Arial" panose="020B0604020202020204" pitchFamily="34" charset="0"/>
                </a:endParaRPr>
              </a:p>
            </p:txBody>
          </p:sp>
        </p:grpSp>
      </p:grpSp>
      <p:grpSp>
        <p:nvGrpSpPr>
          <p:cNvPr id="23" name="群組 22">
            <a:extLst>
              <a:ext uri="{FF2B5EF4-FFF2-40B4-BE49-F238E27FC236}">
                <a16:creationId xmlns:a16="http://schemas.microsoft.com/office/drawing/2014/main" xmlns="" id="{D0A6CD91-4BC5-7B42-8564-D769E4526804}"/>
              </a:ext>
            </a:extLst>
          </p:cNvPr>
          <p:cNvGrpSpPr/>
          <p:nvPr/>
        </p:nvGrpSpPr>
        <p:grpSpPr>
          <a:xfrm>
            <a:off x="7237701" y="3774647"/>
            <a:ext cx="785793" cy="830591"/>
            <a:chOff x="7237701" y="4513787"/>
            <a:chExt cx="785793" cy="830591"/>
          </a:xfrm>
        </p:grpSpPr>
        <p:sp>
          <p:nvSpPr>
            <p:cNvPr id="24" name="手繪多邊形 23">
              <a:extLst>
                <a:ext uri="{FF2B5EF4-FFF2-40B4-BE49-F238E27FC236}">
                  <a16:creationId xmlns:a16="http://schemas.microsoft.com/office/drawing/2014/main" xmlns="" id="{2BE703B7-4D37-4248-97AA-8182E2B9C388}"/>
                </a:ext>
              </a:extLst>
            </p:cNvPr>
            <p:cNvSpPr/>
            <p:nvPr/>
          </p:nvSpPr>
          <p:spPr>
            <a:xfrm>
              <a:off x="7258441" y="4600064"/>
              <a:ext cx="744313" cy="744314"/>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gradFill>
              <a:gsLst>
                <a:gs pos="100000">
                  <a:schemeClr val="bg1">
                    <a:lumMod val="85000"/>
                  </a:schemeClr>
                </a:gs>
                <a:gs pos="0">
                  <a:schemeClr val="bg1">
                    <a:lumMod val="65000"/>
                  </a:schemeClr>
                </a:gs>
              </a:gsLst>
              <a:lin ang="0" scaled="0"/>
            </a:gradFill>
            <a:ln w="28575">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78723" rIns="362498" bIns="278723"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cs typeface="+mn-cs"/>
              </a:endParaRPr>
            </a:p>
            <a:p>
              <a:pPr marL="0" lvl="0" indent="0" algn="ctr" defTabSz="533400">
                <a:lnSpc>
                  <a:spcPts val="1400"/>
                </a:lnSpc>
                <a:spcBef>
                  <a:spcPct val="0"/>
                </a:spcBef>
                <a:spcAft>
                  <a:spcPts val="0"/>
                </a:spcAft>
                <a:buNone/>
              </a:pPr>
              <a:endParaRPr lang="zh-TW" altLang="en-US" sz="5400" kern="1200" dirty="0">
                <a:latin typeface="Calibri"/>
                <a:ea typeface="新細明體"/>
                <a:cs typeface="+mn-cs"/>
              </a:endParaRPr>
            </a:p>
          </p:txBody>
        </p:sp>
        <p:sp>
          <p:nvSpPr>
            <p:cNvPr id="28" name="矩形 27">
              <a:extLst>
                <a:ext uri="{FF2B5EF4-FFF2-40B4-BE49-F238E27FC236}">
                  <a16:creationId xmlns:a16="http://schemas.microsoft.com/office/drawing/2014/main" xmlns="" id="{229236AF-A0FA-7644-BDED-70901E808835}"/>
                </a:ext>
              </a:extLst>
            </p:cNvPr>
            <p:cNvSpPr/>
            <p:nvPr/>
          </p:nvSpPr>
          <p:spPr>
            <a:xfrm>
              <a:off x="7237701" y="4513787"/>
              <a:ext cx="785793" cy="751168"/>
            </a:xfrm>
            <a:prstGeom prst="rect">
              <a:avLst/>
            </a:prstGeom>
            <a:noFill/>
          </p:spPr>
          <p:txBody>
            <a:bodyPr wrap="none">
              <a:spAutoFit/>
            </a:bodyPr>
            <a:lstStyle/>
            <a:p>
              <a:pPr lvl="0" algn="ctr" defTabSz="622300">
                <a:lnSpc>
                  <a:spcPts val="6000"/>
                </a:lnSpc>
                <a:spcBef>
                  <a:spcPct val="0"/>
                </a:spcBef>
              </a:pPr>
              <a:r>
                <a:rPr lang="en-US" altLang="zh-TW" sz="2800" b="1" dirty="0">
                  <a:solidFill>
                    <a:schemeClr val="bg1"/>
                  </a:solidFill>
                  <a:latin typeface="Arial" panose="020B0604020202020204" pitchFamily="34" charset="0"/>
                  <a:ea typeface="新細明體"/>
                  <a:cs typeface="Arial" panose="020B0604020202020204" pitchFamily="34" charset="0"/>
                </a:rPr>
                <a:t>100</a:t>
              </a:r>
              <a:endParaRPr lang="zh-TW" altLang="en-US" sz="900" b="1" dirty="0">
                <a:solidFill>
                  <a:schemeClr val="bg1"/>
                </a:solidFill>
                <a:latin typeface="Arial" panose="020B0604020202020204" pitchFamily="34" charset="0"/>
                <a:cs typeface="Arial" panose="020B0604020202020204" pitchFamily="34" charset="0"/>
              </a:endParaRPr>
            </a:p>
          </p:txBody>
        </p:sp>
      </p:grpSp>
      <p:grpSp>
        <p:nvGrpSpPr>
          <p:cNvPr id="29" name="群組 28">
            <a:extLst>
              <a:ext uri="{FF2B5EF4-FFF2-40B4-BE49-F238E27FC236}">
                <a16:creationId xmlns:a16="http://schemas.microsoft.com/office/drawing/2014/main" xmlns="" id="{B1D83F8D-875E-C44B-8397-00AFDB9E32A0}"/>
              </a:ext>
            </a:extLst>
          </p:cNvPr>
          <p:cNvGrpSpPr/>
          <p:nvPr/>
        </p:nvGrpSpPr>
        <p:grpSpPr>
          <a:xfrm>
            <a:off x="7258448" y="2998288"/>
            <a:ext cx="744314" cy="849116"/>
            <a:chOff x="7258448" y="3737428"/>
            <a:chExt cx="744314" cy="849116"/>
          </a:xfrm>
        </p:grpSpPr>
        <p:sp>
          <p:nvSpPr>
            <p:cNvPr id="30" name="手繪多邊形 29">
              <a:extLst>
                <a:ext uri="{FF2B5EF4-FFF2-40B4-BE49-F238E27FC236}">
                  <a16:creationId xmlns:a16="http://schemas.microsoft.com/office/drawing/2014/main" xmlns="" id="{300C1D9C-763C-EA41-8371-CAA6F89618DF}"/>
                </a:ext>
              </a:extLst>
            </p:cNvPr>
            <p:cNvSpPr/>
            <p:nvPr/>
          </p:nvSpPr>
          <p:spPr>
            <a:xfrm>
              <a:off x="7258448" y="3842230"/>
              <a:ext cx="744314" cy="744314"/>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gradFill>
              <a:gsLst>
                <a:gs pos="0">
                  <a:schemeClr val="bg1">
                    <a:lumMod val="65000"/>
                  </a:schemeClr>
                </a:gs>
                <a:gs pos="100000">
                  <a:schemeClr val="bg1">
                    <a:lumMod val="85000"/>
                  </a:schemeClr>
                </a:gs>
              </a:gsLst>
              <a:lin ang="0" scaled="0"/>
            </a:gradFill>
            <a:ln w="28575">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78723" rIns="362498" bIns="278723"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cs typeface="+mn-cs"/>
              </a:endParaRPr>
            </a:p>
            <a:p>
              <a:pPr marL="0" lvl="0" indent="0" algn="ctr" defTabSz="533400">
                <a:lnSpc>
                  <a:spcPts val="1400"/>
                </a:lnSpc>
                <a:spcBef>
                  <a:spcPct val="0"/>
                </a:spcBef>
                <a:spcAft>
                  <a:spcPts val="0"/>
                </a:spcAft>
                <a:buNone/>
              </a:pPr>
              <a:endParaRPr lang="zh-TW" altLang="en-US" sz="5400" kern="1200" dirty="0">
                <a:latin typeface="Calibri"/>
                <a:ea typeface="新細明體"/>
                <a:cs typeface="+mn-cs"/>
              </a:endParaRPr>
            </a:p>
          </p:txBody>
        </p:sp>
        <p:sp>
          <p:nvSpPr>
            <p:cNvPr id="32" name="矩形 31">
              <a:extLst>
                <a:ext uri="{FF2B5EF4-FFF2-40B4-BE49-F238E27FC236}">
                  <a16:creationId xmlns:a16="http://schemas.microsoft.com/office/drawing/2014/main" xmlns="" id="{75C2B2F9-CB1C-094C-BE1D-D8787D172C1A}"/>
                </a:ext>
              </a:extLst>
            </p:cNvPr>
            <p:cNvSpPr/>
            <p:nvPr/>
          </p:nvSpPr>
          <p:spPr>
            <a:xfrm>
              <a:off x="7424462" y="3737428"/>
              <a:ext cx="412292" cy="762838"/>
            </a:xfrm>
            <a:prstGeom prst="rect">
              <a:avLst/>
            </a:prstGeom>
            <a:noFill/>
          </p:spPr>
          <p:txBody>
            <a:bodyPr wrap="none">
              <a:spAutoFit/>
            </a:bodyPr>
            <a:lstStyle/>
            <a:p>
              <a:pPr lvl="0" algn="ctr" defTabSz="622300">
                <a:lnSpc>
                  <a:spcPts val="6000"/>
                </a:lnSpc>
                <a:spcBef>
                  <a:spcPct val="0"/>
                </a:spcBef>
              </a:pPr>
              <a:r>
                <a:rPr lang="en-US" altLang="zh-TW" sz="3200" b="1" dirty="0">
                  <a:solidFill>
                    <a:schemeClr val="bg1"/>
                  </a:solidFill>
                  <a:latin typeface="Arial" panose="020B0604020202020204" pitchFamily="34" charset="0"/>
                  <a:cs typeface="Arial" panose="020B0604020202020204" pitchFamily="34" charset="0"/>
                </a:rPr>
                <a:t>3</a:t>
              </a:r>
              <a:endParaRPr lang="zh-TW" altLang="en-US" sz="1000" b="1" dirty="0">
                <a:solidFill>
                  <a:schemeClr val="bg1"/>
                </a:solidFill>
                <a:latin typeface="Arial" panose="020B0604020202020204" pitchFamily="34" charset="0"/>
                <a:cs typeface="Arial" panose="020B0604020202020204" pitchFamily="34" charset="0"/>
              </a:endParaRPr>
            </a:p>
          </p:txBody>
        </p:sp>
      </p:grpSp>
      <p:grpSp>
        <p:nvGrpSpPr>
          <p:cNvPr id="34" name="群組 33">
            <a:extLst>
              <a:ext uri="{FF2B5EF4-FFF2-40B4-BE49-F238E27FC236}">
                <a16:creationId xmlns:a16="http://schemas.microsoft.com/office/drawing/2014/main" xmlns="" id="{B76EE383-506A-844F-9B78-63D19AA43B2D}"/>
              </a:ext>
            </a:extLst>
          </p:cNvPr>
          <p:cNvGrpSpPr/>
          <p:nvPr/>
        </p:nvGrpSpPr>
        <p:grpSpPr>
          <a:xfrm>
            <a:off x="7258449" y="2256640"/>
            <a:ext cx="744314" cy="849112"/>
            <a:chOff x="7258449" y="2995780"/>
            <a:chExt cx="744314" cy="849112"/>
          </a:xfrm>
        </p:grpSpPr>
        <p:sp>
          <p:nvSpPr>
            <p:cNvPr id="35" name="手繪多邊形 34">
              <a:extLst>
                <a:ext uri="{FF2B5EF4-FFF2-40B4-BE49-F238E27FC236}">
                  <a16:creationId xmlns:a16="http://schemas.microsoft.com/office/drawing/2014/main" xmlns="" id="{A56DEB00-2B10-F645-9388-57AC5C75ADB1}"/>
                </a:ext>
              </a:extLst>
            </p:cNvPr>
            <p:cNvSpPr/>
            <p:nvPr/>
          </p:nvSpPr>
          <p:spPr>
            <a:xfrm>
              <a:off x="7258449" y="3100579"/>
              <a:ext cx="744314" cy="744313"/>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gradFill>
              <a:gsLst>
                <a:gs pos="100000">
                  <a:schemeClr val="bg1">
                    <a:lumMod val="85000"/>
                  </a:schemeClr>
                </a:gs>
                <a:gs pos="0">
                  <a:schemeClr val="bg1">
                    <a:lumMod val="65000"/>
                  </a:schemeClr>
                </a:gs>
              </a:gsLst>
              <a:lin ang="0" scaled="0"/>
            </a:gradFill>
            <a:ln w="28575">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78723" rIns="362498" bIns="278723"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cs typeface="+mn-cs"/>
              </a:endParaRPr>
            </a:p>
            <a:p>
              <a:pPr marL="0" lvl="0" indent="0" algn="ctr" defTabSz="533400">
                <a:lnSpc>
                  <a:spcPts val="1400"/>
                </a:lnSpc>
                <a:spcBef>
                  <a:spcPct val="0"/>
                </a:spcBef>
                <a:spcAft>
                  <a:spcPts val="0"/>
                </a:spcAft>
                <a:buNone/>
              </a:pPr>
              <a:endParaRPr lang="zh-TW" altLang="en-US" sz="5400" kern="1200" dirty="0">
                <a:latin typeface="Calibri"/>
                <a:ea typeface="新細明體"/>
                <a:cs typeface="+mn-cs"/>
              </a:endParaRPr>
            </a:p>
          </p:txBody>
        </p:sp>
        <p:sp>
          <p:nvSpPr>
            <p:cNvPr id="36" name="矩形 35">
              <a:extLst>
                <a:ext uri="{FF2B5EF4-FFF2-40B4-BE49-F238E27FC236}">
                  <a16:creationId xmlns:a16="http://schemas.microsoft.com/office/drawing/2014/main" xmlns="" id="{610DCFFA-B7C4-F34D-9364-881C62007331}"/>
                </a:ext>
              </a:extLst>
            </p:cNvPr>
            <p:cNvSpPr/>
            <p:nvPr/>
          </p:nvSpPr>
          <p:spPr>
            <a:xfrm>
              <a:off x="7424450" y="2995780"/>
              <a:ext cx="412292" cy="762838"/>
            </a:xfrm>
            <a:prstGeom prst="rect">
              <a:avLst/>
            </a:prstGeom>
          </p:spPr>
          <p:txBody>
            <a:bodyPr wrap="none">
              <a:spAutoFit/>
            </a:bodyPr>
            <a:lstStyle/>
            <a:p>
              <a:pPr lvl="0" algn="ctr" defTabSz="622300">
                <a:lnSpc>
                  <a:spcPts val="6000"/>
                </a:lnSpc>
                <a:spcBef>
                  <a:spcPct val="0"/>
                </a:spcBef>
              </a:pPr>
              <a:r>
                <a:rPr lang="en-US" altLang="zh-TW" sz="3200" b="1" dirty="0">
                  <a:solidFill>
                    <a:schemeClr val="bg1"/>
                  </a:solidFill>
                  <a:latin typeface="Arial" panose="020B0604020202020204" pitchFamily="34" charset="0"/>
                  <a:cs typeface="Arial" panose="020B0604020202020204" pitchFamily="34" charset="0"/>
                </a:rPr>
                <a:t>2</a:t>
              </a:r>
              <a:endParaRPr lang="zh-TW" altLang="en-US" sz="1000" b="1" dirty="0">
                <a:solidFill>
                  <a:schemeClr val="bg1"/>
                </a:solidFill>
                <a:latin typeface="Arial" panose="020B0604020202020204" pitchFamily="34" charset="0"/>
                <a:cs typeface="Arial" panose="020B0604020202020204" pitchFamily="34" charset="0"/>
              </a:endParaRPr>
            </a:p>
          </p:txBody>
        </p:sp>
      </p:grpSp>
      <p:grpSp>
        <p:nvGrpSpPr>
          <p:cNvPr id="37" name="群組 36">
            <a:extLst>
              <a:ext uri="{FF2B5EF4-FFF2-40B4-BE49-F238E27FC236}">
                <a16:creationId xmlns:a16="http://schemas.microsoft.com/office/drawing/2014/main" xmlns="" id="{670E1B4A-68DE-064D-B156-FC2E4F8DDF87}"/>
              </a:ext>
            </a:extLst>
          </p:cNvPr>
          <p:cNvGrpSpPr/>
          <p:nvPr/>
        </p:nvGrpSpPr>
        <p:grpSpPr>
          <a:xfrm>
            <a:off x="7258453" y="1501760"/>
            <a:ext cx="744314" cy="862343"/>
            <a:chOff x="7258453" y="2240900"/>
            <a:chExt cx="744314" cy="862343"/>
          </a:xfrm>
        </p:grpSpPr>
        <p:sp>
          <p:nvSpPr>
            <p:cNvPr id="38" name="手繪多邊形 37">
              <a:extLst>
                <a:ext uri="{FF2B5EF4-FFF2-40B4-BE49-F238E27FC236}">
                  <a16:creationId xmlns:a16="http://schemas.microsoft.com/office/drawing/2014/main" xmlns="" id="{EA15F3D3-F069-9A48-ABF6-44F295E1C6F7}"/>
                </a:ext>
              </a:extLst>
            </p:cNvPr>
            <p:cNvSpPr/>
            <p:nvPr/>
          </p:nvSpPr>
          <p:spPr>
            <a:xfrm>
              <a:off x="7258453" y="2358930"/>
              <a:ext cx="744314" cy="744313"/>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gradFill>
              <a:gsLst>
                <a:gs pos="100000">
                  <a:schemeClr val="bg1">
                    <a:lumMod val="85000"/>
                  </a:schemeClr>
                </a:gs>
                <a:gs pos="0">
                  <a:schemeClr val="bg1">
                    <a:lumMod val="65000"/>
                  </a:schemeClr>
                </a:gs>
              </a:gsLst>
              <a:lin ang="0" scaled="0"/>
            </a:gradFill>
            <a:ln w="28575">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78723" rIns="362498" bIns="278723"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cs typeface="+mn-cs"/>
              </a:endParaRPr>
            </a:p>
            <a:p>
              <a:pPr marL="0" lvl="0" indent="0" algn="ctr" defTabSz="533400">
                <a:lnSpc>
                  <a:spcPts val="1400"/>
                </a:lnSpc>
                <a:spcBef>
                  <a:spcPct val="0"/>
                </a:spcBef>
                <a:spcAft>
                  <a:spcPts val="0"/>
                </a:spcAft>
                <a:buNone/>
              </a:pPr>
              <a:endParaRPr lang="zh-TW" altLang="en-US" sz="5400" kern="1200" dirty="0">
                <a:latin typeface="Calibri"/>
                <a:ea typeface="新細明體"/>
                <a:cs typeface="+mn-cs"/>
              </a:endParaRPr>
            </a:p>
          </p:txBody>
        </p:sp>
        <p:sp>
          <p:nvSpPr>
            <p:cNvPr id="39" name="矩形 38">
              <a:extLst>
                <a:ext uri="{FF2B5EF4-FFF2-40B4-BE49-F238E27FC236}">
                  <a16:creationId xmlns:a16="http://schemas.microsoft.com/office/drawing/2014/main" xmlns="" id="{96BD3BA1-B74E-D24F-B0BD-E8BF51885690}"/>
                </a:ext>
              </a:extLst>
            </p:cNvPr>
            <p:cNvSpPr/>
            <p:nvPr/>
          </p:nvSpPr>
          <p:spPr>
            <a:xfrm>
              <a:off x="7452507" y="2240900"/>
              <a:ext cx="356187" cy="739946"/>
            </a:xfrm>
            <a:prstGeom prst="rect">
              <a:avLst/>
            </a:prstGeom>
          </p:spPr>
          <p:txBody>
            <a:bodyPr wrap="none">
              <a:spAutoFit/>
            </a:bodyPr>
            <a:lstStyle/>
            <a:p>
              <a:pPr lvl="0" algn="ctr" defTabSz="622300">
                <a:lnSpc>
                  <a:spcPts val="6000"/>
                </a:lnSpc>
                <a:spcBef>
                  <a:spcPct val="0"/>
                </a:spcBef>
              </a:pPr>
              <a:r>
                <a:rPr lang="en-US" altLang="zh-TW" sz="2400" b="1" dirty="0">
                  <a:solidFill>
                    <a:schemeClr val="bg1"/>
                  </a:solidFill>
                  <a:latin typeface="Arial" panose="020B0604020202020204" pitchFamily="34" charset="0"/>
                  <a:cs typeface="Arial" panose="020B0604020202020204" pitchFamily="34" charset="0"/>
                </a:rPr>
                <a:t>1</a:t>
              </a:r>
              <a:endParaRPr lang="zh-TW" altLang="en-US" sz="2400" b="1" dirty="0">
                <a:solidFill>
                  <a:schemeClr val="bg1"/>
                </a:solidFill>
                <a:latin typeface="Microsoft JhengHei" panose="020B0604030504040204" pitchFamily="34" charset="-120"/>
                <a:ea typeface="Microsoft JhengHei"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3258661889"/>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227732" y="995608"/>
            <a:ext cx="8916268" cy="661463"/>
          </a:xfrm>
          <a:prstGeom prst="rect">
            <a:avLst/>
          </a:prstGeom>
          <a:noFill/>
        </p:spPr>
        <p:txBody>
          <a:bodyPr wrap="square" rtlCol="0">
            <a:spAutoFit/>
          </a:bodyPr>
          <a:lstStyle/>
          <a:p>
            <a:pPr marL="342000" indent="-342000">
              <a:lnSpc>
                <a:spcPts val="2300"/>
              </a:lnSpc>
              <a:buFont typeface="Arial" panose="020B0604020202020204" pitchFamily="34" charset="0"/>
              <a:buChar char="•"/>
            </a:pPr>
            <a:r>
              <a:rPr lang="en-US" altLang="zh-TW" b="1" dirty="0">
                <a:solidFill>
                  <a:srgbClr val="00B050"/>
                </a:solidFill>
                <a:latin typeface="微軟正黑體" panose="020B0604030504040204" pitchFamily="34" charset="-120"/>
                <a:ea typeface="微軟正黑體" panose="020B0604030504040204" pitchFamily="34" charset="-120"/>
              </a:rPr>
              <a:t>107</a:t>
            </a:r>
            <a:r>
              <a:rPr lang="zh-TW" altLang="en-US" b="1" dirty="0">
                <a:solidFill>
                  <a:srgbClr val="00B050"/>
                </a:solidFill>
                <a:latin typeface="微軟正黑體" panose="020B0604030504040204" pitchFamily="34" charset="-120"/>
                <a:ea typeface="微軟正黑體" panose="020B0604030504040204" pitchFamily="34" charset="-120"/>
              </a:rPr>
              <a:t>年</a:t>
            </a:r>
            <a:r>
              <a:rPr lang="en-US" altLang="zh-TW" b="1" dirty="0">
                <a:solidFill>
                  <a:srgbClr val="00B050"/>
                </a:solidFill>
                <a:latin typeface="微軟正黑體" panose="020B0604030504040204" pitchFamily="34" charset="-120"/>
                <a:ea typeface="微軟正黑體" panose="020B0604030504040204" pitchFamily="34" charset="-120"/>
              </a:rPr>
              <a:t>10</a:t>
            </a:r>
            <a:r>
              <a:rPr lang="zh-TW" altLang="en-US" b="1" dirty="0">
                <a:solidFill>
                  <a:srgbClr val="00B050"/>
                </a:solidFill>
                <a:latin typeface="微軟正黑體" panose="020B0604030504040204" pitchFamily="34" charset="-120"/>
                <a:ea typeface="微軟正黑體" panose="020B0604030504040204" pitchFamily="34" charset="-120"/>
              </a:rPr>
              <a:t>月</a:t>
            </a:r>
            <a:r>
              <a:rPr lang="en-US" altLang="zh-TW" b="1" dirty="0">
                <a:solidFill>
                  <a:srgbClr val="00B050"/>
                </a:solidFill>
                <a:latin typeface="微軟正黑體" panose="020B0604030504040204" pitchFamily="34" charset="-120"/>
                <a:ea typeface="微軟正黑體" panose="020B0604030504040204" pitchFamily="34" charset="-120"/>
              </a:rPr>
              <a:t>12</a:t>
            </a:r>
            <a:r>
              <a:rPr lang="zh-TW" altLang="en-US" b="1" dirty="0">
                <a:solidFill>
                  <a:srgbClr val="00B050"/>
                </a:solidFill>
                <a:latin typeface="微軟正黑體" panose="020B0604030504040204" pitchFamily="34" charset="-120"/>
                <a:ea typeface="微軟正黑體" panose="020B0604030504040204" pitchFamily="34" charset="-120"/>
              </a:rPr>
              <a:t>日召開「台灣物聯網產業範疇與產值估算方式座談會」</a:t>
            </a:r>
            <a:r>
              <a:rPr lang="zh-TW" altLang="en-US" b="1"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由</a:t>
            </a:r>
            <a:r>
              <a:rPr lang="zh-TW" altLang="en-US" b="1" dirty="0">
                <a:latin typeface="微軟正黑體" panose="020B0604030504040204" pitchFamily="34" charset="-120"/>
                <a:ea typeface="微軟正黑體" panose="020B0604030504040204" pitchFamily="34" charset="-120"/>
              </a:rPr>
              <a:t>工研院產科國際所</a:t>
            </a:r>
            <a:r>
              <a:rPr lang="zh-TW" altLang="en-US" dirty="0">
                <a:latin typeface="微軟正黑體" panose="020B0604030504040204" pitchFamily="34" charset="-120"/>
                <a:ea typeface="微軟正黑體" panose="020B0604030504040204" pitchFamily="34" charset="-120"/>
              </a:rPr>
              <a:t>進行報告，報告獲得各界之肯定與迴響，並形成未來政策推動參考依據。</a:t>
            </a:r>
            <a:endParaRPr lang="en-US" altLang="zh-TW" dirty="0">
              <a:latin typeface="微軟正黑體" panose="020B0604030504040204" pitchFamily="34" charset="-120"/>
              <a:ea typeface="微軟正黑體" panose="020B0604030504040204" pitchFamily="34" charset="-120"/>
            </a:endParaRPr>
          </a:p>
        </p:txBody>
      </p:sp>
      <p:sp>
        <p:nvSpPr>
          <p:cNvPr id="8" name="標題 1"/>
          <p:cNvSpPr txBox="1">
            <a:spLocks/>
          </p:cNvSpPr>
          <p:nvPr/>
        </p:nvSpPr>
        <p:spPr>
          <a:xfrm>
            <a:off x="1" y="228987"/>
            <a:ext cx="9143999" cy="7696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zh-TW" altLang="en-US" sz="36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召開物聯網產值專家座談會</a:t>
            </a:r>
          </a:p>
        </p:txBody>
      </p:sp>
      <p:grpSp>
        <p:nvGrpSpPr>
          <p:cNvPr id="2" name="群組 1"/>
          <p:cNvGrpSpPr/>
          <p:nvPr/>
        </p:nvGrpSpPr>
        <p:grpSpPr>
          <a:xfrm>
            <a:off x="1176874" y="1936470"/>
            <a:ext cx="6790249" cy="3900640"/>
            <a:chOff x="1260628" y="3421431"/>
            <a:chExt cx="6743598" cy="3188675"/>
          </a:xfrm>
          <a:effectLst>
            <a:outerShdw blurRad="50800" dist="38100" dir="2700000" algn="tl" rotWithShape="0">
              <a:prstClr val="black">
                <a:alpha val="40000"/>
              </a:prstClr>
            </a:outerShdw>
          </a:effectLst>
        </p:grpSpPr>
        <p:pic>
          <p:nvPicPr>
            <p:cNvPr id="3" name="圖片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60628" y="5104454"/>
              <a:ext cx="3246057" cy="1493920"/>
            </a:xfrm>
            <a:prstGeom prst="rect">
              <a:avLst/>
            </a:prstGeom>
            <a:ln>
              <a:noFill/>
            </a:ln>
            <a:effectLst/>
          </p:spPr>
        </p:pic>
        <p:pic>
          <p:nvPicPr>
            <p:cNvPr id="5" name="圖片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60628" y="3421431"/>
              <a:ext cx="3246057" cy="1493920"/>
            </a:xfrm>
            <a:prstGeom prst="rect">
              <a:avLst/>
            </a:prstGeom>
            <a:ln>
              <a:noFill/>
            </a:ln>
            <a:effectLst/>
          </p:spPr>
        </p:pic>
        <p:pic>
          <p:nvPicPr>
            <p:cNvPr id="10" name="圖片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07183" y="5092722"/>
              <a:ext cx="3297043" cy="1517384"/>
            </a:xfrm>
            <a:prstGeom prst="rect">
              <a:avLst/>
            </a:prstGeom>
            <a:ln>
              <a:noFill/>
            </a:ln>
            <a:effectLst/>
          </p:spPr>
        </p:pic>
        <p:pic>
          <p:nvPicPr>
            <p:cNvPr id="11" name="圖片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07183" y="3421431"/>
              <a:ext cx="3297040" cy="1518069"/>
            </a:xfrm>
            <a:prstGeom prst="rect">
              <a:avLst/>
            </a:prstGeom>
            <a:ln>
              <a:noFill/>
            </a:ln>
            <a:effectLst/>
          </p:spPr>
        </p:pic>
      </p:grpSp>
      <p:sp>
        <p:nvSpPr>
          <p:cNvPr id="7" name="矩形 6"/>
          <p:cNvSpPr/>
          <p:nvPr/>
        </p:nvSpPr>
        <p:spPr>
          <a:xfrm>
            <a:off x="751102" y="6107976"/>
            <a:ext cx="8476143" cy="523220"/>
          </a:xfrm>
          <a:prstGeom prst="rect">
            <a:avLst/>
          </a:prstGeom>
        </p:spPr>
        <p:txBody>
          <a:bodyPr wrap="square">
            <a:spAutoFit/>
          </a:bodyPr>
          <a:lstStyle/>
          <a:p>
            <a:pPr marL="285750" indent="-285750">
              <a:buClr>
                <a:srgbClr val="00B050"/>
              </a:buClr>
              <a:buSzPct val="150000"/>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產業界：聯發科梁伯嵩處長、中華電馬宏燦總經理、神達雷智傑總監、中興保全練文旭協理。</a:t>
            </a:r>
          </a:p>
          <a:p>
            <a:pPr marL="285750" indent="-285750">
              <a:buClr>
                <a:srgbClr val="00B050"/>
              </a:buClr>
              <a:buSzPct val="150000"/>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智庫：台經院張建一所長、台灣</a:t>
            </a:r>
            <a:r>
              <a:rPr lang="en-US" altLang="zh-TW" sz="1400" dirty="0">
                <a:latin typeface="微軟正黑體" panose="020B0604030504040204" pitchFamily="34" charset="-120"/>
                <a:ea typeface="微軟正黑體" panose="020B0604030504040204" pitchFamily="34" charset="-120"/>
              </a:rPr>
              <a:t>IDC</a:t>
            </a:r>
            <a:r>
              <a:rPr lang="zh-TW" altLang="en-US" sz="1400" dirty="0">
                <a:latin typeface="微軟正黑體" panose="020B0604030504040204" pitchFamily="34" charset="-120"/>
                <a:ea typeface="微軟正黑體" panose="020B0604030504040204" pitchFamily="34" charset="-120"/>
              </a:rPr>
              <a:t>江芳韻總經理、資策會</a:t>
            </a:r>
            <a:r>
              <a:rPr lang="en-US" altLang="zh-TW" sz="1400" dirty="0">
                <a:latin typeface="微軟正黑體" panose="020B0604030504040204" pitchFamily="34" charset="-120"/>
                <a:ea typeface="微軟正黑體" panose="020B0604030504040204" pitchFamily="34" charset="-120"/>
              </a:rPr>
              <a:t>MIC</a:t>
            </a:r>
            <a:r>
              <a:rPr lang="zh-TW" altLang="en-US" sz="1400" dirty="0">
                <a:latin typeface="微軟正黑體" panose="020B0604030504040204" pitchFamily="34" charset="-120"/>
                <a:ea typeface="微軟正黑體" panose="020B0604030504040204" pitchFamily="34" charset="-120"/>
              </a:rPr>
              <a:t>林柏齊副主任。</a:t>
            </a:r>
          </a:p>
        </p:txBody>
      </p:sp>
      <p:sp>
        <p:nvSpPr>
          <p:cNvPr id="12" name="投影片編號預留位置 3">
            <a:extLst>
              <a:ext uri="{FF2B5EF4-FFF2-40B4-BE49-F238E27FC236}">
                <a16:creationId xmlns:a16="http://schemas.microsoft.com/office/drawing/2014/main" xmlns="" id="{B55AD23A-85BC-4544-BE00-24BF8AC2AF59}"/>
              </a:ext>
            </a:extLst>
          </p:cNvPr>
          <p:cNvSpPr>
            <a:spLocks noGrp="1"/>
          </p:cNvSpPr>
          <p:nvPr>
            <p:ph type="sldNum" sz="quarter" idx="12"/>
          </p:nvPr>
        </p:nvSpPr>
        <p:spPr>
          <a:xfrm>
            <a:off x="8771783" y="6581001"/>
            <a:ext cx="372217" cy="276999"/>
          </a:xfrm>
        </p:spPr>
        <p:txBody>
          <a:bodyPr/>
          <a:lstStyle/>
          <a:p>
            <a:fld id="{4BD6A9F6-047A-440A-87C0-AFD3AB3D6E6D}" type="slidenum">
              <a:rPr lang="zh-TW" altLang="en-US" smtClean="0">
                <a:solidFill>
                  <a:prstClr val="black">
                    <a:tint val="75000"/>
                  </a:prstClr>
                </a:solidFill>
              </a:rPr>
              <a:pPr/>
              <a:t>21</a:t>
            </a:fld>
            <a:endParaRPr lang="zh-TW" altLang="en-US">
              <a:solidFill>
                <a:prstClr val="black">
                  <a:tint val="75000"/>
                </a:prstClr>
              </a:solidFill>
            </a:endParaRPr>
          </a:p>
        </p:txBody>
      </p:sp>
    </p:spTree>
    <p:extLst>
      <p:ext uri="{BB962C8B-B14F-4D97-AF65-F5344CB8AC3E}">
        <p14:creationId xmlns:p14="http://schemas.microsoft.com/office/powerpoint/2010/main" val="396619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253808" y="1300898"/>
            <a:ext cx="8754012" cy="2145844"/>
          </a:xfrm>
          <a:prstGeom prst="rect">
            <a:avLst/>
          </a:prstGeom>
          <a:noFill/>
        </p:spPr>
        <p:txBody>
          <a:bodyPr wrap="square" rtlCol="0">
            <a:spAutoFit/>
          </a:bodyPr>
          <a:lstStyle/>
          <a:p>
            <a:pPr>
              <a:lnSpc>
                <a:spcPts val="2400"/>
              </a:lnSpc>
              <a:spcBef>
                <a:spcPts val="600"/>
              </a:spcBef>
            </a:pPr>
            <a:r>
              <a:rPr lang="zh-TW" altLang="en-US" dirty="0">
                <a:latin typeface="Microsoft JhengHei" panose="020B0604030504040204" pitchFamily="34" charset="-120"/>
                <a:ea typeface="Microsoft JhengHei" panose="020B0604030504040204" pitchFamily="34" charset="-120"/>
              </a:rPr>
              <a:t>經產、學、研，以及各部會代表，召開「</a:t>
            </a:r>
            <a:r>
              <a:rPr lang="zh-TW" altLang="en-US" b="1" dirty="0">
                <a:solidFill>
                  <a:srgbClr val="009051"/>
                </a:solidFill>
                <a:latin typeface="Microsoft JhengHei" panose="020B0604030504040204" pitchFamily="34" charset="-120"/>
                <a:ea typeface="Microsoft JhengHei" panose="020B0604030504040204" pitchFamily="34" charset="-120"/>
              </a:rPr>
              <a:t>物聯網產值專家座談會」</a:t>
            </a:r>
            <a:r>
              <a:rPr lang="en-US" altLang="zh-TW" sz="1400" dirty="0">
                <a:latin typeface="Microsoft JhengHei" panose="020B0604030504040204" pitchFamily="34" charset="-120"/>
                <a:ea typeface="Microsoft JhengHei" panose="020B0604030504040204" pitchFamily="34" charset="-120"/>
              </a:rPr>
              <a:t>(107.10.12)</a:t>
            </a:r>
            <a:r>
              <a:rPr lang="zh-TW" altLang="en-US" dirty="0">
                <a:latin typeface="Microsoft JhengHei" panose="020B0604030504040204" pitchFamily="34" charset="-120"/>
                <a:ea typeface="Microsoft JhengHei" panose="020B0604030504040204" pitchFamily="34" charset="-120"/>
              </a:rPr>
              <a:t>共同確認台灣物聯網產值計算基礎：</a:t>
            </a:r>
            <a:r>
              <a:rPr lang="en-US" altLang="zh-TW" dirty="0">
                <a:latin typeface="Microsoft JhengHei" panose="020B0604030504040204" pitchFamily="34" charset="-120"/>
                <a:ea typeface="Microsoft JhengHei" panose="020B0604030504040204" pitchFamily="34" charset="-120"/>
              </a:rPr>
              <a:t>(1)</a:t>
            </a:r>
            <a:r>
              <a:rPr lang="zh-TW" altLang="en-US" b="1" dirty="0">
                <a:solidFill>
                  <a:schemeClr val="accent6"/>
                </a:solidFill>
                <a:latin typeface="Microsoft JhengHei" panose="020B0604030504040204" pitchFamily="34" charset="-120"/>
                <a:ea typeface="Microsoft JhengHei" panose="020B0604030504040204" pitchFamily="34" charset="-120"/>
              </a:rPr>
              <a:t>感知層</a:t>
            </a:r>
            <a:r>
              <a:rPr lang="zh-TW" altLang="en-US" dirty="0">
                <a:latin typeface="Microsoft JhengHei" panose="020B0604030504040204" pitchFamily="34" charset="-120"/>
                <a:ea typeface="Microsoft JhengHei" panose="020B0604030504040204" pitchFamily="34" charset="-120"/>
              </a:rPr>
              <a:t>；</a:t>
            </a:r>
            <a:r>
              <a:rPr lang="en-US" altLang="zh-TW" dirty="0">
                <a:latin typeface="Microsoft JhengHei" panose="020B0604030504040204" pitchFamily="34" charset="-120"/>
                <a:ea typeface="Microsoft JhengHei" panose="020B0604030504040204" pitchFamily="34" charset="-120"/>
              </a:rPr>
              <a:t>(2)</a:t>
            </a:r>
            <a:r>
              <a:rPr lang="zh-TW" altLang="en-US" b="1" dirty="0">
                <a:solidFill>
                  <a:schemeClr val="accent6"/>
                </a:solidFill>
                <a:latin typeface="Microsoft JhengHei" panose="020B0604030504040204" pitchFamily="34" charset="-120"/>
                <a:ea typeface="Microsoft JhengHei" panose="020B0604030504040204" pitchFamily="34" charset="-120"/>
              </a:rPr>
              <a:t>網路傳輸</a:t>
            </a:r>
            <a:r>
              <a:rPr lang="zh-TW" altLang="en-US" dirty="0">
                <a:latin typeface="Microsoft JhengHei" panose="020B0604030504040204" pitchFamily="34" charset="-120"/>
                <a:ea typeface="Microsoft JhengHei" panose="020B0604030504040204" pitchFamily="34" charset="-120"/>
              </a:rPr>
              <a:t>；</a:t>
            </a:r>
            <a:r>
              <a:rPr lang="en-US" altLang="zh-TW" dirty="0">
                <a:latin typeface="Microsoft JhengHei" panose="020B0604030504040204" pitchFamily="34" charset="-120"/>
                <a:ea typeface="Microsoft JhengHei" panose="020B0604030504040204" pitchFamily="34" charset="-120"/>
              </a:rPr>
              <a:t>(3)</a:t>
            </a:r>
            <a:r>
              <a:rPr lang="zh-TW" altLang="en-US" b="1" dirty="0">
                <a:solidFill>
                  <a:schemeClr val="accent6"/>
                </a:solidFill>
                <a:latin typeface="Microsoft JhengHei" panose="020B0604030504040204" pitchFamily="34" charset="-120"/>
                <a:ea typeface="Microsoft JhengHei" panose="020B0604030504040204" pitchFamily="34" charset="-120"/>
              </a:rPr>
              <a:t>系統整合</a:t>
            </a:r>
            <a:r>
              <a:rPr lang="zh-TW" altLang="en-US" dirty="0">
                <a:latin typeface="Microsoft JhengHei" panose="020B0604030504040204" pitchFamily="34" charset="-120"/>
                <a:ea typeface="Microsoft JhengHei" panose="020B0604030504040204" pitchFamily="34" charset="-120"/>
              </a:rPr>
              <a:t>；</a:t>
            </a:r>
            <a:r>
              <a:rPr lang="en-US" altLang="zh-TW" dirty="0">
                <a:latin typeface="Microsoft JhengHei" panose="020B0604030504040204" pitchFamily="34" charset="-120"/>
                <a:ea typeface="Microsoft JhengHei" panose="020B0604030504040204" pitchFamily="34" charset="-120"/>
              </a:rPr>
              <a:t>(4)</a:t>
            </a:r>
            <a:r>
              <a:rPr lang="zh-TW" altLang="en-US" b="1" dirty="0">
                <a:solidFill>
                  <a:schemeClr val="accent6"/>
                </a:solidFill>
                <a:latin typeface="Microsoft JhengHei" panose="020B0604030504040204" pitchFamily="34" charset="-120"/>
                <a:ea typeface="Microsoft JhengHei" panose="020B0604030504040204" pitchFamily="34" charset="-120"/>
              </a:rPr>
              <a:t>應用服務</a:t>
            </a:r>
            <a:r>
              <a:rPr lang="zh-TW" altLang="en-US" dirty="0">
                <a:latin typeface="Microsoft JhengHei" panose="020B0604030504040204" pitchFamily="34" charset="-120"/>
                <a:ea typeface="Microsoft JhengHei" panose="020B0604030504040204" pitchFamily="34" charset="-120"/>
              </a:rPr>
              <a:t>。</a:t>
            </a:r>
            <a:endParaRPr lang="en-US" altLang="zh-TW" dirty="0">
              <a:latin typeface="Microsoft JhengHei" panose="020B0604030504040204" pitchFamily="34" charset="-120"/>
              <a:ea typeface="Microsoft JhengHei" panose="020B0604030504040204" pitchFamily="34" charset="-120"/>
            </a:endParaRPr>
          </a:p>
          <a:p>
            <a:pPr>
              <a:lnSpc>
                <a:spcPts val="2400"/>
              </a:lnSpc>
              <a:spcBef>
                <a:spcPts val="600"/>
              </a:spcBef>
            </a:pPr>
            <a:endParaRPr lang="en-US" altLang="zh-TW" b="1" dirty="0">
              <a:solidFill>
                <a:srgbClr val="0070C0"/>
              </a:solidFill>
              <a:latin typeface="Microsoft JhengHei" panose="020B0604030504040204" pitchFamily="34" charset="-120"/>
              <a:ea typeface="Microsoft JhengHei" panose="020B0604030504040204" pitchFamily="34" charset="-120"/>
            </a:endParaRPr>
          </a:p>
          <a:p>
            <a:pPr>
              <a:lnSpc>
                <a:spcPts val="2400"/>
              </a:lnSpc>
              <a:spcBef>
                <a:spcPts val="600"/>
              </a:spcBef>
            </a:pPr>
            <a:r>
              <a:rPr lang="en-US" altLang="zh-TW" b="1" dirty="0">
                <a:solidFill>
                  <a:srgbClr val="009051"/>
                </a:solidFill>
                <a:latin typeface="Microsoft JhengHei" panose="020B0604030504040204" pitchFamily="34" charset="-120"/>
                <a:ea typeface="Microsoft JhengHei" panose="020B0604030504040204" pitchFamily="34" charset="-120"/>
              </a:rPr>
              <a:t>107</a:t>
            </a:r>
            <a:r>
              <a:rPr lang="zh-TW" altLang="en-US" b="1" dirty="0">
                <a:solidFill>
                  <a:srgbClr val="009051"/>
                </a:solidFill>
                <a:latin typeface="Microsoft JhengHei" panose="020B0604030504040204" pitchFamily="34" charset="-120"/>
                <a:ea typeface="Microsoft JhengHei" panose="020B0604030504040204" pitchFamily="34" charset="-120"/>
              </a:rPr>
              <a:t>年我國物聯網產值約</a:t>
            </a:r>
            <a:r>
              <a:rPr lang="en-US" altLang="zh-TW" b="1" dirty="0">
                <a:solidFill>
                  <a:srgbClr val="009051"/>
                </a:solidFill>
                <a:latin typeface="Microsoft JhengHei" panose="020B0604030504040204" pitchFamily="34" charset="-120"/>
                <a:ea typeface="Microsoft JhengHei" panose="020B0604030504040204" pitchFamily="34" charset="-120"/>
              </a:rPr>
              <a:t>391</a:t>
            </a:r>
            <a:r>
              <a:rPr lang="zh-TW" altLang="en-US" b="1" dirty="0">
                <a:solidFill>
                  <a:srgbClr val="009051"/>
                </a:solidFill>
                <a:latin typeface="Microsoft JhengHei" panose="020B0604030504040204" pitchFamily="34" charset="-120"/>
                <a:ea typeface="Microsoft JhengHei" panose="020B0604030504040204" pitchFamily="34" charset="-120"/>
              </a:rPr>
              <a:t>億美元，占全球</a:t>
            </a:r>
            <a:r>
              <a:rPr lang="en-US" altLang="zh-TW" b="1" dirty="0">
                <a:solidFill>
                  <a:srgbClr val="009051"/>
                </a:solidFill>
                <a:latin typeface="Microsoft JhengHei" panose="020B0604030504040204" pitchFamily="34" charset="-120"/>
                <a:ea typeface="Microsoft JhengHei" panose="020B0604030504040204" pitchFamily="34" charset="-120"/>
              </a:rPr>
              <a:t>4.24%</a:t>
            </a:r>
            <a:r>
              <a:rPr lang="zh-TW" altLang="en-US" b="1" dirty="0">
                <a:solidFill>
                  <a:srgbClr val="009051"/>
                </a:solidFill>
                <a:latin typeface="Microsoft JhengHei" panose="020B0604030504040204" pitchFamily="34" charset="-120"/>
                <a:ea typeface="Microsoft JhengHei" panose="020B0604030504040204" pitchFamily="34" charset="-120"/>
              </a:rPr>
              <a:t>，較</a:t>
            </a:r>
            <a:r>
              <a:rPr lang="en-US" altLang="zh-TW" b="1" dirty="0">
                <a:solidFill>
                  <a:srgbClr val="009051"/>
                </a:solidFill>
                <a:latin typeface="Microsoft JhengHei" panose="020B0604030504040204" pitchFamily="34" charset="-120"/>
                <a:ea typeface="Microsoft JhengHei" panose="020B0604030504040204" pitchFamily="34" charset="-120"/>
              </a:rPr>
              <a:t>106</a:t>
            </a:r>
            <a:r>
              <a:rPr lang="zh-TW" altLang="en-US" b="1" dirty="0">
                <a:solidFill>
                  <a:srgbClr val="009051"/>
                </a:solidFill>
                <a:latin typeface="Microsoft JhengHei" panose="020B0604030504040204" pitchFamily="34" charset="-120"/>
                <a:ea typeface="Microsoft JhengHei" panose="020B0604030504040204" pitchFamily="34" charset="-120"/>
              </a:rPr>
              <a:t>年成長</a:t>
            </a:r>
            <a:r>
              <a:rPr lang="en-US" altLang="zh-TW" b="1" dirty="0">
                <a:solidFill>
                  <a:srgbClr val="009051"/>
                </a:solidFill>
                <a:latin typeface="Microsoft JhengHei" panose="020B0604030504040204" pitchFamily="34" charset="-120"/>
                <a:ea typeface="Microsoft JhengHei" panose="020B0604030504040204" pitchFamily="34" charset="-120"/>
              </a:rPr>
              <a:t>19.2%</a:t>
            </a:r>
            <a:r>
              <a:rPr lang="zh-TW" altLang="en-US" dirty="0">
                <a:latin typeface="Microsoft JhengHei" panose="020B0604030504040204" pitchFamily="34" charset="-120"/>
                <a:ea typeface="Microsoft JhengHei" panose="020B0604030504040204" pitchFamily="34" charset="-120"/>
              </a:rPr>
              <a:t>。</a:t>
            </a:r>
            <a:endParaRPr lang="en-US" altLang="zh-TW" dirty="0">
              <a:latin typeface="Microsoft JhengHei" panose="020B0604030504040204" pitchFamily="34" charset="-120"/>
              <a:ea typeface="Microsoft JhengHei" panose="020B0604030504040204" pitchFamily="34" charset="-120"/>
            </a:endParaRPr>
          </a:p>
          <a:p>
            <a:pPr>
              <a:lnSpc>
                <a:spcPts val="2400"/>
              </a:lnSpc>
              <a:spcBef>
                <a:spcPts val="600"/>
              </a:spcBef>
            </a:pPr>
            <a:r>
              <a:rPr lang="zh-TW" altLang="en-US" dirty="0">
                <a:latin typeface="Microsoft JhengHei" panose="020B0604030504040204" pitchFamily="34" charset="-120"/>
                <a:ea typeface="Microsoft JhengHei" panose="020B0604030504040204" pitchFamily="34" charset="-120"/>
              </a:rPr>
              <a:t>其中</a:t>
            </a:r>
            <a:r>
              <a:rPr lang="zh-TW" altLang="en-US" b="1" dirty="0">
                <a:solidFill>
                  <a:schemeClr val="accent6"/>
                </a:solidFill>
                <a:latin typeface="Microsoft JhengHei" panose="020B0604030504040204" pitchFamily="34" charset="-120"/>
                <a:ea typeface="Microsoft JhengHei" panose="020B0604030504040204" pitchFamily="34" charset="-120"/>
              </a:rPr>
              <a:t>感知層</a:t>
            </a:r>
            <a:r>
              <a:rPr lang="zh-TW" altLang="en-US" dirty="0">
                <a:latin typeface="Microsoft JhengHei" panose="020B0604030504040204" pitchFamily="34" charset="-120"/>
                <a:ea typeface="Microsoft JhengHei" panose="020B0604030504040204" pitchFamily="34" charset="-120"/>
              </a:rPr>
              <a:t>為主要貢獻者，然</a:t>
            </a:r>
            <a:r>
              <a:rPr lang="zh-TW" altLang="en-US" b="1" dirty="0">
                <a:solidFill>
                  <a:schemeClr val="accent6"/>
                </a:solidFill>
                <a:latin typeface="Microsoft JhengHei" panose="020B0604030504040204" pitchFamily="34" charset="-120"/>
                <a:ea typeface="Microsoft JhengHei" panose="020B0604030504040204" pitchFamily="34" charset="-120"/>
              </a:rPr>
              <a:t>系統整合</a:t>
            </a:r>
            <a:r>
              <a:rPr lang="zh-TW" altLang="en-US" b="1" dirty="0">
                <a:latin typeface="Microsoft JhengHei" panose="020B0604030504040204" pitchFamily="34" charset="-120"/>
                <a:ea typeface="Microsoft JhengHei" panose="020B0604030504040204" pitchFamily="34" charset="-120"/>
              </a:rPr>
              <a:t>、</a:t>
            </a:r>
            <a:r>
              <a:rPr lang="zh-TW" altLang="en-US" b="1" dirty="0">
                <a:solidFill>
                  <a:schemeClr val="accent6"/>
                </a:solidFill>
                <a:latin typeface="Microsoft JhengHei" panose="020B0604030504040204" pitchFamily="34" charset="-120"/>
                <a:ea typeface="Microsoft JhengHei" panose="020B0604030504040204" pitchFamily="34" charset="-120"/>
              </a:rPr>
              <a:t>應用服務</a:t>
            </a:r>
            <a:r>
              <a:rPr lang="zh-TW" altLang="en-US" dirty="0">
                <a:latin typeface="Microsoft JhengHei" panose="020B0604030504040204" pitchFamily="34" charset="-120"/>
                <a:ea typeface="Microsoft JhengHei" panose="020B0604030504040204" pitchFamily="34" charset="-120"/>
              </a:rPr>
              <a:t>，具備較高成長潛力，智慧家庭、智慧交通與智慧製造等將是產業佈局重點。</a:t>
            </a:r>
            <a:endParaRPr lang="en-US" altLang="zh-TW" sz="2000" b="1" dirty="0">
              <a:solidFill>
                <a:srgbClr val="FF0000"/>
              </a:solidFill>
              <a:latin typeface="Microsoft JhengHei" panose="020B0604030504040204" pitchFamily="34" charset="-120"/>
              <a:ea typeface="Microsoft JhengHei"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555392272"/>
              </p:ext>
            </p:extLst>
          </p:nvPr>
        </p:nvGraphicFramePr>
        <p:xfrm>
          <a:off x="253808" y="3863253"/>
          <a:ext cx="8666988" cy="2235688"/>
        </p:xfrm>
        <a:graphic>
          <a:graphicData uri="http://schemas.openxmlformats.org/drawingml/2006/table">
            <a:tbl>
              <a:tblPr firstRow="1" bandRow="1">
                <a:tableStyleId>{69012ECD-51FC-41F1-AA8D-1B2483CD663E}</a:tableStyleId>
              </a:tblPr>
              <a:tblGrid>
                <a:gridCol w="1444498">
                  <a:extLst>
                    <a:ext uri="{9D8B030D-6E8A-4147-A177-3AD203B41FA5}">
                      <a16:colId xmlns:a16="http://schemas.microsoft.com/office/drawing/2014/main" xmlns="" val="20000"/>
                    </a:ext>
                  </a:extLst>
                </a:gridCol>
                <a:gridCol w="1444498">
                  <a:extLst>
                    <a:ext uri="{9D8B030D-6E8A-4147-A177-3AD203B41FA5}">
                      <a16:colId xmlns:a16="http://schemas.microsoft.com/office/drawing/2014/main" xmlns="" val="20001"/>
                    </a:ext>
                  </a:extLst>
                </a:gridCol>
                <a:gridCol w="1444498">
                  <a:extLst>
                    <a:ext uri="{9D8B030D-6E8A-4147-A177-3AD203B41FA5}">
                      <a16:colId xmlns:a16="http://schemas.microsoft.com/office/drawing/2014/main" xmlns="" val="20002"/>
                    </a:ext>
                  </a:extLst>
                </a:gridCol>
                <a:gridCol w="1444498">
                  <a:extLst>
                    <a:ext uri="{9D8B030D-6E8A-4147-A177-3AD203B41FA5}">
                      <a16:colId xmlns:a16="http://schemas.microsoft.com/office/drawing/2014/main" xmlns="" val="1546603840"/>
                    </a:ext>
                  </a:extLst>
                </a:gridCol>
                <a:gridCol w="1444498">
                  <a:extLst>
                    <a:ext uri="{9D8B030D-6E8A-4147-A177-3AD203B41FA5}">
                      <a16:colId xmlns:a16="http://schemas.microsoft.com/office/drawing/2014/main" xmlns="" val="20004"/>
                    </a:ext>
                  </a:extLst>
                </a:gridCol>
                <a:gridCol w="1444498">
                  <a:extLst>
                    <a:ext uri="{9D8B030D-6E8A-4147-A177-3AD203B41FA5}">
                      <a16:colId xmlns:a16="http://schemas.microsoft.com/office/drawing/2014/main" xmlns="" val="20003"/>
                    </a:ext>
                  </a:extLst>
                </a:gridCol>
              </a:tblGrid>
              <a:tr h="463607">
                <a:tc>
                  <a:txBody>
                    <a:bodyPr/>
                    <a:lstStyle/>
                    <a:p>
                      <a:r>
                        <a:rPr lang="zh-TW" altLang="en-US" sz="1600" b="1" i="0" dirty="0">
                          <a:latin typeface="Microsoft JhengHei" panose="020B0604030504040204" pitchFamily="34" charset="-120"/>
                          <a:ea typeface="Microsoft JhengHei" panose="020B0604030504040204" pitchFamily="34" charset="-120"/>
                        </a:rPr>
                        <a:t>單位：億美元</a:t>
                      </a:r>
                    </a:p>
                  </a:txBody>
                  <a:tcPr anchor="ctr"/>
                </a:tc>
                <a:tc>
                  <a:txBody>
                    <a:bodyPr/>
                    <a:lstStyle/>
                    <a:p>
                      <a:pPr algn="ctr" fontAlgn="ctr"/>
                      <a:r>
                        <a:rPr lang="en-US" altLang="zh-TW" sz="1600" b="1" i="0" kern="1200" dirty="0">
                          <a:latin typeface="Microsoft JhengHei" panose="020B0604030504040204" pitchFamily="34" charset="-120"/>
                          <a:ea typeface="Microsoft JhengHei" panose="020B0604030504040204" pitchFamily="34" charset="-120"/>
                        </a:rPr>
                        <a:t>105</a:t>
                      </a:r>
                      <a:endParaRPr lang="en-US" altLang="zh-TW" sz="1600" b="1" i="0" kern="1200" dirty="0">
                        <a:solidFill>
                          <a:schemeClr val="lt1"/>
                        </a:solidFill>
                        <a:latin typeface="Microsoft JhengHei" panose="020B0604030504040204" pitchFamily="34" charset="-120"/>
                        <a:ea typeface="Microsoft JhengHei" panose="020B0604030504040204" pitchFamily="34" charset="-120"/>
                        <a:cs typeface="+mn-cs"/>
                      </a:endParaRPr>
                    </a:p>
                  </a:txBody>
                  <a:tcPr marL="9525" marR="9525" marT="9525" marB="0" anchor="ctr"/>
                </a:tc>
                <a:tc>
                  <a:txBody>
                    <a:bodyPr/>
                    <a:lstStyle/>
                    <a:p>
                      <a:pPr algn="ctr" fontAlgn="ctr"/>
                      <a:r>
                        <a:rPr lang="en-US" altLang="zh-TW" sz="1600" b="1" i="0" kern="1200" dirty="0">
                          <a:latin typeface="Microsoft JhengHei" panose="020B0604030504040204" pitchFamily="34" charset="-120"/>
                          <a:ea typeface="Microsoft JhengHei" panose="020B0604030504040204" pitchFamily="34" charset="-120"/>
                        </a:rPr>
                        <a:t>106</a:t>
                      </a:r>
                      <a:endParaRPr lang="en-US" altLang="zh-TW" sz="1600" b="1" i="0" kern="1200" dirty="0">
                        <a:solidFill>
                          <a:schemeClr val="lt1"/>
                        </a:solidFill>
                        <a:latin typeface="Microsoft JhengHei" panose="020B0604030504040204" pitchFamily="34" charset="-120"/>
                        <a:ea typeface="Microsoft JhengHei" panose="020B0604030504040204" pitchFamily="34" charset="-120"/>
                        <a:cs typeface="+mn-cs"/>
                      </a:endParaRPr>
                    </a:p>
                  </a:txBody>
                  <a:tcPr marL="9525" marR="9525" marT="9525" marB="0" anchor="ctr"/>
                </a:tc>
                <a:tc>
                  <a:txBody>
                    <a:bodyPr/>
                    <a:lstStyle/>
                    <a:p>
                      <a:pPr algn="ctr" fontAlgn="ctr"/>
                      <a:r>
                        <a:rPr lang="en-US" altLang="zh-TW" sz="1600" b="1" i="0" kern="1200" dirty="0">
                          <a:latin typeface="Microsoft JhengHei" panose="020B0604030504040204" pitchFamily="34" charset="-120"/>
                          <a:ea typeface="Microsoft JhengHei" panose="020B0604030504040204" pitchFamily="34" charset="-120"/>
                        </a:rPr>
                        <a:t>107(e)</a:t>
                      </a:r>
                      <a:endParaRPr lang="en-US" altLang="zh-TW" sz="1600" b="1" i="0" kern="1200" dirty="0">
                        <a:solidFill>
                          <a:schemeClr val="lt1"/>
                        </a:solidFill>
                        <a:latin typeface="Microsoft JhengHei" panose="020B0604030504040204" pitchFamily="34" charset="-120"/>
                        <a:ea typeface="Microsoft JhengHei" panose="020B0604030504040204" pitchFamily="34" charset="-120"/>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600" b="1" i="0" kern="1200" dirty="0">
                          <a:latin typeface="Microsoft JhengHei" panose="020B0604030504040204" pitchFamily="34" charset="-120"/>
                          <a:ea typeface="Microsoft JhengHei" panose="020B0604030504040204" pitchFamily="34" charset="-120"/>
                        </a:rPr>
                        <a:t>108(f)</a:t>
                      </a:r>
                      <a:endParaRPr lang="en-US" altLang="zh-TW" sz="1600" b="1" i="0" kern="1200" dirty="0">
                        <a:solidFill>
                          <a:schemeClr val="lt1"/>
                        </a:solidFill>
                        <a:latin typeface="Microsoft JhengHei" panose="020B0604030504040204" pitchFamily="34" charset="-120"/>
                        <a:ea typeface="Microsoft JhengHei" panose="020B0604030504040204" pitchFamily="34" charset="-120"/>
                        <a:cs typeface="+mn-cs"/>
                      </a:endParaRPr>
                    </a:p>
                  </a:txBody>
                  <a:tcPr marL="9525" marR="9525" marT="9525" marB="0" anchor="ctr"/>
                </a:tc>
                <a:tc>
                  <a:txBody>
                    <a:bodyPr/>
                    <a:lstStyle/>
                    <a:p>
                      <a:pPr algn="ctr" fontAlgn="ctr"/>
                      <a:r>
                        <a:rPr lang="en-US" altLang="zh-TW" sz="1600" b="1" i="0" kern="1200" dirty="0">
                          <a:latin typeface="Microsoft JhengHei" panose="020B0604030504040204" pitchFamily="34" charset="-120"/>
                          <a:ea typeface="Microsoft JhengHei" panose="020B0604030504040204" pitchFamily="34" charset="-120"/>
                        </a:rPr>
                        <a:t>109(f)</a:t>
                      </a:r>
                      <a:endParaRPr lang="en-US" altLang="zh-TW" sz="1600" b="1" i="0" kern="1200" dirty="0">
                        <a:solidFill>
                          <a:schemeClr val="lt1"/>
                        </a:solidFill>
                        <a:latin typeface="Microsoft JhengHei" panose="020B0604030504040204" pitchFamily="34" charset="-120"/>
                        <a:ea typeface="Microsoft JhengHei" panose="020B0604030504040204" pitchFamily="34" charset="-120"/>
                        <a:cs typeface="+mn-cs"/>
                      </a:endParaRPr>
                    </a:p>
                  </a:txBody>
                  <a:tcPr marL="9525" marR="9525" marT="9525" marB="0" anchor="ctr"/>
                </a:tc>
                <a:extLst>
                  <a:ext uri="{0D108BD9-81ED-4DB2-BD59-A6C34878D82A}">
                    <a16:rowId xmlns:a16="http://schemas.microsoft.com/office/drawing/2014/main" xmlns="" val="10000"/>
                  </a:ext>
                </a:extLst>
              </a:tr>
              <a:tr h="844867">
                <a:tc>
                  <a:txBody>
                    <a:bodyPr/>
                    <a:lstStyle/>
                    <a:p>
                      <a:pPr algn="ctr"/>
                      <a:r>
                        <a:rPr lang="zh-TW" altLang="en-US" sz="1400" b="1" i="0" dirty="0">
                          <a:latin typeface="Microsoft JhengHei" panose="020B0604030504040204" pitchFamily="34" charset="-120"/>
                          <a:ea typeface="Microsoft JhengHei" panose="020B0604030504040204" pitchFamily="34" charset="-120"/>
                        </a:rPr>
                        <a:t>全球產值</a:t>
                      </a:r>
                      <a:r>
                        <a:rPr lang="en-US" altLang="zh-TW" sz="1400" b="1" i="0" dirty="0">
                          <a:latin typeface="Microsoft JhengHei" panose="020B0604030504040204" pitchFamily="34" charset="-120"/>
                          <a:ea typeface="Microsoft JhengHei" panose="020B0604030504040204" pitchFamily="34" charset="-120"/>
                        </a:rPr>
                        <a:t/>
                      </a:r>
                      <a:br>
                        <a:rPr lang="en-US" altLang="zh-TW" sz="1400" b="1" i="0" dirty="0">
                          <a:latin typeface="Microsoft JhengHei" panose="020B0604030504040204" pitchFamily="34" charset="-120"/>
                          <a:ea typeface="Microsoft JhengHei" panose="020B0604030504040204" pitchFamily="34" charset="-120"/>
                        </a:rPr>
                      </a:br>
                      <a:r>
                        <a:rPr lang="en-US" altLang="zh-TW" sz="1400" b="1" i="0" dirty="0">
                          <a:latin typeface="Microsoft JhengHei" panose="020B0604030504040204" pitchFamily="34" charset="-120"/>
                          <a:ea typeface="Microsoft JhengHei" panose="020B0604030504040204" pitchFamily="34" charset="-120"/>
                        </a:rPr>
                        <a:t>(</a:t>
                      </a:r>
                      <a:r>
                        <a:rPr lang="zh-TW" altLang="en-US" sz="1400" b="1" i="0" dirty="0">
                          <a:latin typeface="Microsoft JhengHei" panose="020B0604030504040204" pitchFamily="34" charset="-120"/>
                          <a:ea typeface="Microsoft JhengHei" panose="020B0604030504040204" pitchFamily="34" charset="-120"/>
                        </a:rPr>
                        <a:t>終端計算模組價值</a:t>
                      </a:r>
                      <a:r>
                        <a:rPr lang="en-US" altLang="zh-TW" sz="1400" b="1" i="0" dirty="0">
                          <a:latin typeface="Microsoft JhengHei" panose="020B0604030504040204" pitchFamily="34" charset="-120"/>
                          <a:ea typeface="Microsoft JhengHei" panose="020B0604030504040204" pitchFamily="34" charset="-120"/>
                        </a:rPr>
                        <a:t>)</a:t>
                      </a:r>
                      <a:endParaRPr lang="zh-TW" altLang="en-US" sz="1400" b="1" i="0" dirty="0">
                        <a:latin typeface="Microsoft JhengHei" panose="020B0604030504040204" pitchFamily="34" charset="-120"/>
                        <a:ea typeface="Microsoft JhengHei" panose="020B0604030504040204" pitchFamily="34" charset="-120"/>
                      </a:endParaRPr>
                    </a:p>
                  </a:txBody>
                  <a:tcPr anchor="ctr"/>
                </a:tc>
                <a:tc>
                  <a:txBody>
                    <a:bodyPr/>
                    <a:lstStyle/>
                    <a:p>
                      <a:pPr algn="ctr"/>
                      <a:r>
                        <a:rPr lang="en-US" altLang="zh-TW" sz="1600" b="1" i="0" dirty="0">
                          <a:latin typeface="Microsoft JhengHei" panose="020B0604030504040204" pitchFamily="34" charset="-120"/>
                          <a:ea typeface="Microsoft JhengHei" panose="020B0604030504040204" pitchFamily="34" charset="-120"/>
                        </a:rPr>
                        <a:t>6,892</a:t>
                      </a:r>
                    </a:p>
                  </a:txBody>
                  <a:tcPr anchor="ctr"/>
                </a:tc>
                <a:tc>
                  <a:txBody>
                    <a:bodyPr/>
                    <a:lstStyle/>
                    <a:p>
                      <a:pPr algn="ctr"/>
                      <a:r>
                        <a:rPr lang="en-US" altLang="zh-TW" sz="1600" b="1" i="0" dirty="0">
                          <a:latin typeface="Microsoft JhengHei" panose="020B0604030504040204" pitchFamily="34" charset="-120"/>
                          <a:ea typeface="Microsoft JhengHei" panose="020B0604030504040204" pitchFamily="34" charset="-120"/>
                        </a:rPr>
                        <a:t>8,006</a:t>
                      </a:r>
                      <a:endParaRPr lang="zh-TW" altLang="en-US" sz="1600" b="1" i="0" dirty="0">
                        <a:latin typeface="Microsoft JhengHei" panose="020B0604030504040204" pitchFamily="34" charset="-120"/>
                        <a:ea typeface="Microsoft JhengHei" panose="020B0604030504040204" pitchFamily="34" charset="-120"/>
                      </a:endParaRPr>
                    </a:p>
                  </a:txBody>
                  <a:tcPr anchor="ctr"/>
                </a:tc>
                <a:tc>
                  <a:txBody>
                    <a:bodyPr/>
                    <a:lstStyle/>
                    <a:p>
                      <a:pPr algn="ctr"/>
                      <a:r>
                        <a:rPr lang="en-US" altLang="zh-TW" sz="1600" b="1" i="0" dirty="0">
                          <a:latin typeface="Microsoft JhengHei" panose="020B0604030504040204" pitchFamily="34" charset="-120"/>
                          <a:ea typeface="Microsoft JhengHei" panose="020B0604030504040204" pitchFamily="34" charset="-120"/>
                        </a:rPr>
                        <a:t>9,224</a:t>
                      </a:r>
                      <a:endParaRPr lang="zh-TW" altLang="en-US" sz="1600" b="1" i="0" dirty="0">
                        <a:latin typeface="Microsoft JhengHei" panose="020B0604030504040204" pitchFamily="34" charset="-120"/>
                        <a:ea typeface="Microsoft JhengHei" panose="020B0604030504040204" pitchFamily="34" charset="-120"/>
                      </a:endParaRPr>
                    </a:p>
                  </a:txBody>
                  <a:tcPr anchor="ctr"/>
                </a:tc>
                <a:tc>
                  <a:txBody>
                    <a:bodyPr/>
                    <a:lstStyle/>
                    <a:p>
                      <a:pPr algn="ctr"/>
                      <a:r>
                        <a:rPr lang="zh-TW" altLang="en-US" sz="1600" b="1" i="0" dirty="0">
                          <a:latin typeface="Microsoft JhengHei" panose="020B0604030504040204" pitchFamily="34" charset="-120"/>
                          <a:ea typeface="Microsoft JhengHei" panose="020B0604030504040204" pitchFamily="34" charset="-120"/>
                        </a:rPr>
                        <a:t> </a:t>
                      </a:r>
                      <a:r>
                        <a:rPr lang="en-US" altLang="zh-TW" sz="1600" b="1" i="0" dirty="0">
                          <a:latin typeface="Microsoft JhengHei" panose="020B0604030504040204" pitchFamily="34" charset="-120"/>
                          <a:ea typeface="Microsoft JhengHei" panose="020B0604030504040204" pitchFamily="34" charset="-120"/>
                        </a:rPr>
                        <a:t>10,568 </a:t>
                      </a:r>
                    </a:p>
                  </a:txBody>
                  <a:tcPr anchor="ctr"/>
                </a:tc>
                <a:tc>
                  <a:txBody>
                    <a:bodyPr/>
                    <a:lstStyle/>
                    <a:p>
                      <a:pPr algn="ctr"/>
                      <a:r>
                        <a:rPr lang="en-US" altLang="zh-TW" sz="1600" b="1" i="0" dirty="0">
                          <a:latin typeface="Microsoft JhengHei" panose="020B0604030504040204" pitchFamily="34" charset="-120"/>
                          <a:ea typeface="Microsoft JhengHei" panose="020B0604030504040204" pitchFamily="34" charset="-120"/>
                        </a:rPr>
                        <a:t>11, 991</a:t>
                      </a:r>
                      <a:endParaRPr lang="zh-TW" altLang="en-US" sz="1600" b="1" i="0" dirty="0">
                        <a:latin typeface="Microsoft JhengHei" panose="020B0604030504040204" pitchFamily="34" charset="-120"/>
                        <a:ea typeface="Microsoft JhengHei" panose="020B0604030504040204" pitchFamily="34" charset="-120"/>
                      </a:endParaRPr>
                    </a:p>
                  </a:txBody>
                  <a:tcPr anchor="ctr"/>
                </a:tc>
                <a:extLst>
                  <a:ext uri="{0D108BD9-81ED-4DB2-BD59-A6C34878D82A}">
                    <a16:rowId xmlns:a16="http://schemas.microsoft.com/office/drawing/2014/main" xmlns="" val="10001"/>
                  </a:ext>
                </a:extLst>
              </a:tr>
              <a:tr h="463607">
                <a:tc>
                  <a:txBody>
                    <a:bodyPr/>
                    <a:lstStyle/>
                    <a:p>
                      <a:pPr algn="ctr"/>
                      <a:r>
                        <a:rPr lang="zh-TW" altLang="en-US" sz="1400" b="1" i="0" dirty="0">
                          <a:latin typeface="Microsoft JhengHei" panose="020B0604030504040204" pitchFamily="34" charset="-120"/>
                          <a:ea typeface="Microsoft JhengHei" panose="020B0604030504040204" pitchFamily="34" charset="-120"/>
                        </a:rPr>
                        <a:t>台灣產值</a:t>
                      </a:r>
                    </a:p>
                  </a:txBody>
                  <a:tcPr anchor="ctr"/>
                </a:tc>
                <a:tc>
                  <a:txBody>
                    <a:bodyPr/>
                    <a:lstStyle/>
                    <a:p>
                      <a:pPr algn="ctr"/>
                      <a:r>
                        <a:rPr lang="en-US" altLang="zh-TW" sz="1600" b="1" i="0" dirty="0">
                          <a:latin typeface="Microsoft JhengHei" panose="020B0604030504040204" pitchFamily="34" charset="-120"/>
                          <a:ea typeface="Microsoft JhengHei" panose="020B0604030504040204" pitchFamily="34" charset="-120"/>
                        </a:rPr>
                        <a:t>277</a:t>
                      </a:r>
                    </a:p>
                  </a:txBody>
                  <a:tcPr anchor="ctr"/>
                </a:tc>
                <a:tc>
                  <a:txBody>
                    <a:bodyPr/>
                    <a:lstStyle/>
                    <a:p>
                      <a:pPr algn="ctr"/>
                      <a:r>
                        <a:rPr lang="en-US" altLang="zh-TW" sz="1600" b="1" i="0" dirty="0">
                          <a:latin typeface="Microsoft JhengHei" panose="020B0604030504040204" pitchFamily="34" charset="-120"/>
                          <a:ea typeface="Microsoft JhengHei" panose="020B0604030504040204" pitchFamily="34" charset="-120"/>
                        </a:rPr>
                        <a:t>328</a:t>
                      </a:r>
                    </a:p>
                  </a:txBody>
                  <a:tcPr anchor="ctr"/>
                </a:tc>
                <a:tc>
                  <a:txBody>
                    <a:bodyPr/>
                    <a:lstStyle/>
                    <a:p>
                      <a:pPr algn="ctr"/>
                      <a:r>
                        <a:rPr lang="en-US" altLang="zh-TW" sz="1600" b="1" i="0" dirty="0">
                          <a:latin typeface="Microsoft JhengHei" panose="020B0604030504040204" pitchFamily="34" charset="-120"/>
                          <a:ea typeface="Microsoft JhengHei" panose="020B0604030504040204" pitchFamily="34" charset="-120"/>
                        </a:rPr>
                        <a:t> 391 </a:t>
                      </a:r>
                    </a:p>
                  </a:txBody>
                  <a:tcPr anchor="ctr"/>
                </a:tc>
                <a:tc>
                  <a:txBody>
                    <a:bodyPr/>
                    <a:lstStyle/>
                    <a:p>
                      <a:pPr algn="ctr"/>
                      <a:r>
                        <a:rPr lang="en-US" altLang="zh-TW" sz="1600" b="1" i="0" dirty="0">
                          <a:latin typeface="Microsoft JhengHei" panose="020B0604030504040204" pitchFamily="34" charset="-120"/>
                          <a:ea typeface="Microsoft JhengHei" panose="020B0604030504040204" pitchFamily="34" charset="-120"/>
                        </a:rPr>
                        <a:t> 449</a:t>
                      </a:r>
                    </a:p>
                  </a:txBody>
                  <a:tcPr anchor="ctr"/>
                </a:tc>
                <a:tc>
                  <a:txBody>
                    <a:bodyPr/>
                    <a:lstStyle/>
                    <a:p>
                      <a:pPr algn="ctr"/>
                      <a:r>
                        <a:rPr lang="en-US" altLang="zh-TW" sz="1600" b="1" i="0" dirty="0">
                          <a:latin typeface="Microsoft JhengHei" panose="020B0604030504040204" pitchFamily="34" charset="-120"/>
                          <a:ea typeface="Microsoft JhengHei" panose="020B0604030504040204" pitchFamily="34" charset="-120"/>
                        </a:rPr>
                        <a:t> 510</a:t>
                      </a:r>
                    </a:p>
                  </a:txBody>
                  <a:tcPr anchor="ctr"/>
                </a:tc>
                <a:extLst>
                  <a:ext uri="{0D108BD9-81ED-4DB2-BD59-A6C34878D82A}">
                    <a16:rowId xmlns:a16="http://schemas.microsoft.com/office/drawing/2014/main" xmlns="" val="10002"/>
                  </a:ext>
                </a:extLst>
              </a:tr>
              <a:tr h="463607">
                <a:tc>
                  <a:txBody>
                    <a:bodyPr/>
                    <a:lstStyle/>
                    <a:p>
                      <a:pPr algn="ctr"/>
                      <a:r>
                        <a:rPr lang="zh-TW" altLang="en-US" sz="1400" b="1" i="0" dirty="0">
                          <a:latin typeface="Microsoft JhengHei" panose="020B0604030504040204" pitchFamily="34" charset="-120"/>
                          <a:ea typeface="Microsoft JhengHei" panose="020B0604030504040204" pitchFamily="34" charset="-120"/>
                        </a:rPr>
                        <a:t>台灣市佔率</a:t>
                      </a:r>
                    </a:p>
                  </a:txBody>
                  <a:tcPr anchor="ctr"/>
                </a:tc>
                <a:tc>
                  <a:txBody>
                    <a:bodyPr/>
                    <a:lstStyle/>
                    <a:p>
                      <a:pPr algn="ctr"/>
                      <a:r>
                        <a:rPr lang="en-US" altLang="zh-TW" sz="1600" b="1" i="0" dirty="0">
                          <a:latin typeface="Microsoft JhengHei" panose="020B0604030504040204" pitchFamily="34" charset="-120"/>
                          <a:ea typeface="Microsoft JhengHei" panose="020B0604030504040204" pitchFamily="34" charset="-120"/>
                        </a:rPr>
                        <a:t>4.02%</a:t>
                      </a:r>
                    </a:p>
                  </a:txBody>
                  <a:tcPr anchor="ctr"/>
                </a:tc>
                <a:tc>
                  <a:txBody>
                    <a:bodyPr/>
                    <a:lstStyle/>
                    <a:p>
                      <a:pPr algn="ctr"/>
                      <a:r>
                        <a:rPr lang="en-US" altLang="zh-TW" sz="1600" b="1" i="0" dirty="0">
                          <a:latin typeface="Microsoft JhengHei" panose="020B0604030504040204" pitchFamily="34" charset="-120"/>
                          <a:ea typeface="Microsoft JhengHei" panose="020B0604030504040204" pitchFamily="34" charset="-120"/>
                        </a:rPr>
                        <a:t>4.10%</a:t>
                      </a:r>
                      <a:endParaRPr lang="zh-TW" altLang="en-US" sz="1600" b="1" i="0" dirty="0">
                        <a:latin typeface="Microsoft JhengHei" panose="020B0604030504040204" pitchFamily="34" charset="-120"/>
                        <a:ea typeface="Microsoft JhengHei" panose="020B0604030504040204" pitchFamily="34" charset="-120"/>
                      </a:endParaRPr>
                    </a:p>
                  </a:txBody>
                  <a:tcPr anchor="ctr"/>
                </a:tc>
                <a:tc>
                  <a:txBody>
                    <a:bodyPr/>
                    <a:lstStyle/>
                    <a:p>
                      <a:pPr algn="ctr"/>
                      <a:r>
                        <a:rPr lang="en-US" altLang="zh-TW" sz="1600" b="1" i="0" dirty="0">
                          <a:latin typeface="Microsoft JhengHei" panose="020B0604030504040204" pitchFamily="34" charset="-120"/>
                          <a:ea typeface="Microsoft JhengHei" panose="020B0604030504040204" pitchFamily="34" charset="-120"/>
                        </a:rPr>
                        <a:t>4.24%</a:t>
                      </a:r>
                      <a:endParaRPr lang="zh-TW" altLang="en-US" sz="1600" b="1" i="0" dirty="0">
                        <a:latin typeface="Microsoft JhengHei" panose="020B0604030504040204" pitchFamily="34" charset="-120"/>
                        <a:ea typeface="Microsoft JhengHei"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icrosoft JhengHei" panose="020B0604030504040204" pitchFamily="34" charset="-120"/>
                          <a:ea typeface="Microsoft JhengHei" panose="020B0604030504040204" pitchFamily="34" charset="-120"/>
                        </a:rPr>
                        <a:t>4.25%</a:t>
                      </a:r>
                      <a:endParaRPr lang="zh-TW" altLang="en-US" sz="1600" b="1" i="0" dirty="0">
                        <a:latin typeface="Microsoft JhengHei" panose="020B0604030504040204" pitchFamily="34" charset="-120"/>
                        <a:ea typeface="Microsoft JhengHei" panose="020B0604030504040204" pitchFamily="34" charset="-120"/>
                      </a:endParaRPr>
                    </a:p>
                  </a:txBody>
                  <a:tcPr anchor="ctr"/>
                </a:tc>
                <a:tc>
                  <a:txBody>
                    <a:bodyPr/>
                    <a:lstStyle/>
                    <a:p>
                      <a:pPr algn="ctr"/>
                      <a:r>
                        <a:rPr lang="en-US" altLang="zh-TW" sz="1600" b="1" i="0" dirty="0">
                          <a:latin typeface="Microsoft JhengHei" panose="020B0604030504040204" pitchFamily="34" charset="-120"/>
                          <a:ea typeface="Microsoft JhengHei" panose="020B0604030504040204" pitchFamily="34" charset="-120"/>
                        </a:rPr>
                        <a:t>4.25%</a:t>
                      </a:r>
                      <a:endParaRPr lang="zh-TW" altLang="en-US" sz="1600" b="1" i="0" dirty="0">
                        <a:latin typeface="Microsoft JhengHei" panose="020B0604030504040204" pitchFamily="34" charset="-120"/>
                        <a:ea typeface="Microsoft JhengHei" panose="020B0604030504040204" pitchFamily="34" charset="-120"/>
                      </a:endParaRPr>
                    </a:p>
                  </a:txBody>
                  <a:tcPr anchor="ctr"/>
                </a:tc>
                <a:extLst>
                  <a:ext uri="{0D108BD9-81ED-4DB2-BD59-A6C34878D82A}">
                    <a16:rowId xmlns:a16="http://schemas.microsoft.com/office/drawing/2014/main" xmlns="" val="10003"/>
                  </a:ext>
                </a:extLst>
              </a:tr>
            </a:tbl>
          </a:graphicData>
        </a:graphic>
      </p:graphicFrame>
      <p:sp>
        <p:nvSpPr>
          <p:cNvPr id="2" name="文字方塊 1"/>
          <p:cNvSpPr txBox="1"/>
          <p:nvPr/>
        </p:nvSpPr>
        <p:spPr>
          <a:xfrm>
            <a:off x="2175029" y="3518389"/>
            <a:ext cx="4911571" cy="338554"/>
          </a:xfrm>
          <a:prstGeom prst="rect">
            <a:avLst/>
          </a:prstGeom>
          <a:noFill/>
        </p:spPr>
        <p:txBody>
          <a:bodyPr wrap="square" rtlCol="0">
            <a:spAutoFit/>
          </a:bodyPr>
          <a:lstStyle/>
          <a:p>
            <a:r>
              <a:rPr lang="zh-TW" altLang="en-US" sz="1600" b="1" u="sng" dirty="0">
                <a:solidFill>
                  <a:schemeClr val="tx1">
                    <a:lumMod val="85000"/>
                    <a:lumOff val="15000"/>
                  </a:schemeClr>
                </a:solidFill>
                <a:latin typeface="Microsoft JhengHei" panose="020B0604030504040204" pitchFamily="34" charset="-120"/>
                <a:ea typeface="Microsoft JhengHei" panose="020B0604030504040204" pitchFamily="34" charset="-120"/>
              </a:rPr>
              <a:t>全球、台灣物聯網產值及市佔率預估</a:t>
            </a:r>
            <a:r>
              <a:rPr lang="en-US" altLang="zh-TW" sz="1600" b="1" u="sng" dirty="0">
                <a:solidFill>
                  <a:schemeClr val="tx1">
                    <a:lumMod val="85000"/>
                    <a:lumOff val="15000"/>
                  </a:schemeClr>
                </a:solidFill>
                <a:latin typeface="Microsoft JhengHei" panose="020B0604030504040204" pitchFamily="34" charset="-120"/>
                <a:ea typeface="Microsoft JhengHei" panose="020B0604030504040204" pitchFamily="34" charset="-120"/>
              </a:rPr>
              <a:t>, </a:t>
            </a:r>
            <a:r>
              <a:rPr lang="en-US" altLang="zh-TW" sz="1600" b="1" u="sng" dirty="0">
                <a:solidFill>
                  <a:schemeClr val="tx1">
                    <a:lumMod val="85000"/>
                    <a:lumOff val="15000"/>
                  </a:schemeClr>
                </a:solidFill>
                <a:latin typeface="Microsoft JhengHei" panose="020B0604030504040204" pitchFamily="34" charset="-120"/>
                <a:ea typeface="Microsoft JhengHei" panose="020B0604030504040204" pitchFamily="34" charset="-120"/>
                <a:cs typeface="Arial" panose="020B0604020202020204" pitchFamily="34" charset="0"/>
              </a:rPr>
              <a:t>105~109</a:t>
            </a:r>
            <a:r>
              <a:rPr lang="zh-TW" altLang="en-US" sz="1600" b="1" u="sng" dirty="0">
                <a:solidFill>
                  <a:schemeClr val="tx1">
                    <a:lumMod val="85000"/>
                    <a:lumOff val="15000"/>
                  </a:schemeClr>
                </a:solidFill>
                <a:latin typeface="Microsoft JhengHei" panose="020B0604030504040204" pitchFamily="34" charset="-120"/>
                <a:ea typeface="Microsoft JhengHei" panose="020B0604030504040204" pitchFamily="34" charset="-120"/>
              </a:rPr>
              <a:t>年</a:t>
            </a:r>
          </a:p>
        </p:txBody>
      </p:sp>
      <p:sp>
        <p:nvSpPr>
          <p:cNvPr id="9" name="頁尾版面配置區 3"/>
          <p:cNvSpPr>
            <a:spLocks noGrp="1"/>
          </p:cNvSpPr>
          <p:nvPr>
            <p:ph type="ftr" sz="quarter" idx="4294967295"/>
          </p:nvPr>
        </p:nvSpPr>
        <p:spPr>
          <a:xfrm>
            <a:off x="6102178" y="6186915"/>
            <a:ext cx="3577942" cy="219858"/>
          </a:xfrm>
          <a:prstGeom prst="rect">
            <a:avLst/>
          </a:prstGeom>
        </p:spPr>
        <p:txBody>
          <a:bodyPr/>
          <a:lstStyle/>
          <a:p>
            <a:r>
              <a:rPr lang="zh-TW" altLang="en-US" sz="1200" dirty="0">
                <a:solidFill>
                  <a:prstClr val="black"/>
                </a:solidFill>
                <a:latin typeface="Microsoft JhengHei" panose="020B0604030504040204" pitchFamily="34" charset="-120"/>
                <a:ea typeface="Microsoft JhengHei" panose="020B0604030504040204" pitchFamily="34" charset="-120"/>
              </a:rPr>
              <a:t>資料來源：工研院產科國際所</a:t>
            </a:r>
            <a:r>
              <a:rPr lang="en-US" altLang="zh-TW" sz="1200" dirty="0">
                <a:solidFill>
                  <a:prstClr val="black"/>
                </a:solidFill>
                <a:latin typeface="Microsoft JhengHei" panose="020B0604030504040204" pitchFamily="34" charset="-120"/>
                <a:ea typeface="Microsoft JhengHei" panose="020B0604030504040204" pitchFamily="34" charset="-120"/>
              </a:rPr>
              <a:t> (2018/12)</a:t>
            </a:r>
            <a:endParaRPr lang="zh-TW" altLang="en-US" sz="1200" dirty="0">
              <a:solidFill>
                <a:prstClr val="black"/>
              </a:solidFill>
              <a:latin typeface="Microsoft JhengHei" panose="020B0604030504040204" pitchFamily="34" charset="-120"/>
              <a:ea typeface="Microsoft JhengHei" panose="020B0604030504040204" pitchFamily="34" charset="-120"/>
            </a:endParaRPr>
          </a:p>
        </p:txBody>
      </p:sp>
      <p:sp>
        <p:nvSpPr>
          <p:cNvPr id="10" name="矩形 9"/>
          <p:cNvSpPr/>
          <p:nvPr/>
        </p:nvSpPr>
        <p:spPr>
          <a:xfrm>
            <a:off x="166782" y="6161340"/>
            <a:ext cx="8476143" cy="461665"/>
          </a:xfrm>
          <a:prstGeom prst="rect">
            <a:avLst/>
          </a:prstGeom>
        </p:spPr>
        <p:txBody>
          <a:bodyPr wrap="square">
            <a:spAutoFit/>
          </a:bodyPr>
          <a:lstStyle/>
          <a:p>
            <a:pPr marL="285750" indent="-285750">
              <a:buClr>
                <a:srgbClr val="00B050"/>
              </a:buClr>
              <a:buSzPct val="150000"/>
              <a:buFont typeface="Arial" panose="020B0604020202020204" pitchFamily="34" charset="0"/>
              <a:buChar char="•"/>
            </a:pPr>
            <a:r>
              <a:rPr lang="zh-TW" altLang="en-US" sz="1200" dirty="0">
                <a:latin typeface="Microsoft JhengHei" panose="020B0604030504040204" pitchFamily="34" charset="-120"/>
                <a:ea typeface="Microsoft JhengHei" panose="020B0604030504040204" pitchFamily="34" charset="-120"/>
              </a:rPr>
              <a:t>感知層</a:t>
            </a:r>
            <a:r>
              <a:rPr lang="en-US" altLang="zh-TW" sz="1200" dirty="0">
                <a:latin typeface="Microsoft JhengHei" panose="020B0604030504040204" pitchFamily="34" charset="-120"/>
                <a:ea typeface="Microsoft JhengHei" panose="020B0604030504040204" pitchFamily="34" charset="-120"/>
              </a:rPr>
              <a:t>(</a:t>
            </a:r>
            <a:r>
              <a:rPr lang="zh-TW" altLang="en-US" sz="1200" dirty="0">
                <a:latin typeface="Microsoft JhengHei" panose="020B0604030504040204" pitchFamily="34" charset="-120"/>
                <a:ea typeface="Microsoft JhengHei" panose="020B0604030504040204" pitchFamily="34" charset="-120"/>
              </a:rPr>
              <a:t>含半導體、關鍵零組件、聯網模組、伺服器</a:t>
            </a:r>
            <a:r>
              <a:rPr lang="en-US" altLang="zh-TW" sz="1200" dirty="0">
                <a:latin typeface="Microsoft JhengHei" panose="020B0604030504040204" pitchFamily="34" charset="-120"/>
                <a:ea typeface="Microsoft JhengHei" panose="020B0604030504040204" pitchFamily="34" charset="-120"/>
              </a:rPr>
              <a:t>)</a:t>
            </a:r>
          </a:p>
          <a:p>
            <a:pPr marL="285750" indent="-285750">
              <a:buClr>
                <a:srgbClr val="00B050"/>
              </a:buClr>
              <a:buSzPct val="150000"/>
              <a:buFont typeface="Arial" panose="020B0604020202020204" pitchFamily="34" charset="0"/>
              <a:buChar char="•"/>
            </a:pPr>
            <a:r>
              <a:rPr lang="zh-TW" altLang="en-US" sz="1200" dirty="0">
                <a:latin typeface="Microsoft JhengHei" panose="020B0604030504040204" pitchFamily="34" charset="-120"/>
                <a:ea typeface="Microsoft JhengHei" panose="020B0604030504040204" pitchFamily="34" charset="-120"/>
              </a:rPr>
              <a:t>系統整合</a:t>
            </a:r>
            <a:r>
              <a:rPr lang="en-US" altLang="zh-TW" sz="1200" dirty="0">
                <a:latin typeface="Microsoft JhengHei" panose="020B0604030504040204" pitchFamily="34" charset="-120"/>
                <a:ea typeface="Microsoft JhengHei" panose="020B0604030504040204" pitchFamily="34" charset="-120"/>
              </a:rPr>
              <a:t>(</a:t>
            </a:r>
            <a:r>
              <a:rPr lang="zh-TW" altLang="en-US" sz="1200" dirty="0">
                <a:latin typeface="Microsoft JhengHei" panose="020B0604030504040204" pitchFamily="34" charset="-120"/>
                <a:ea typeface="Microsoft JhengHei" panose="020B0604030504040204" pitchFamily="34" charset="-120"/>
              </a:rPr>
              <a:t>含：物聯網與雲端平台</a:t>
            </a:r>
            <a:r>
              <a:rPr lang="en-US" altLang="zh-TW" sz="1200" dirty="0">
                <a:latin typeface="Microsoft JhengHei" panose="020B0604030504040204" pitchFamily="34" charset="-120"/>
                <a:ea typeface="Microsoft JhengHei" panose="020B0604030504040204" pitchFamily="34" charset="-120"/>
              </a:rPr>
              <a:t>)</a:t>
            </a:r>
            <a:endParaRPr lang="zh-TW" altLang="en-US" sz="1200" dirty="0">
              <a:latin typeface="Microsoft JhengHei" panose="020B0604030504040204" pitchFamily="34" charset="-120"/>
              <a:ea typeface="Microsoft JhengHei" panose="020B0604030504040204" pitchFamily="34" charset="-120"/>
            </a:endParaRPr>
          </a:p>
        </p:txBody>
      </p:sp>
      <p:sp>
        <p:nvSpPr>
          <p:cNvPr id="11" name="標題 1">
            <a:extLst>
              <a:ext uri="{FF2B5EF4-FFF2-40B4-BE49-F238E27FC236}">
                <a16:creationId xmlns:a16="http://schemas.microsoft.com/office/drawing/2014/main" xmlns="" id="{A6BA01EC-1768-964D-9950-937E87CA795D}"/>
              </a:ext>
            </a:extLst>
          </p:cNvPr>
          <p:cNvSpPr txBox="1">
            <a:spLocks/>
          </p:cNvSpPr>
          <p:nvPr/>
        </p:nvSpPr>
        <p:spPr>
          <a:xfrm>
            <a:off x="17418" y="7005"/>
            <a:ext cx="9143999" cy="1007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b="1" dirty="0">
                <a:solidFill>
                  <a:srgbClr val="006600"/>
                </a:solidFill>
                <a:effectLst>
                  <a:glow rad="101600">
                    <a:srgbClr val="FFFFFF"/>
                  </a:glow>
                  <a:outerShdw blurRad="50800" dist="38100" dir="2700000" algn="tl" rotWithShape="0">
                    <a:prstClr val="black">
                      <a:alpha val="40000"/>
                    </a:prstClr>
                  </a:outerShdw>
                </a:effectLst>
                <a:latin typeface="Microsoft JhengHei" panose="020B0604030504040204" pitchFamily="34" charset="-120"/>
                <a:ea typeface="Microsoft JhengHei" panose="020B0604030504040204" pitchFamily="34" charset="-120"/>
                <a:cs typeface="Lato"/>
              </a:rPr>
              <a:t>提升台灣物聯網產值佔全球經濟規模</a:t>
            </a:r>
          </a:p>
        </p:txBody>
      </p:sp>
      <p:sp>
        <p:nvSpPr>
          <p:cNvPr id="3" name="圓角矩形 2">
            <a:extLst>
              <a:ext uri="{FF2B5EF4-FFF2-40B4-BE49-F238E27FC236}">
                <a16:creationId xmlns:a16="http://schemas.microsoft.com/office/drawing/2014/main" xmlns="" id="{0D3FA8D0-8ABD-AA49-B70B-AC4297512C6A}"/>
              </a:ext>
            </a:extLst>
          </p:cNvPr>
          <p:cNvSpPr/>
          <p:nvPr/>
        </p:nvSpPr>
        <p:spPr>
          <a:xfrm>
            <a:off x="253808" y="1176714"/>
            <a:ext cx="8666986" cy="977550"/>
          </a:xfrm>
          <a:prstGeom prst="roundRect">
            <a:avLst>
              <a:gd name="adj" fmla="val 0"/>
            </a:avLst>
          </a:prstGeom>
          <a:noFill/>
          <a:ln>
            <a:solidFill>
              <a:srgbClr val="00BA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latin typeface="Microsoft JhengHei" panose="020B0604030504040204" pitchFamily="34" charset="-120"/>
              <a:ea typeface="Microsoft JhengHei" panose="020B0604030504040204" pitchFamily="34" charset="-120"/>
            </a:endParaRPr>
          </a:p>
        </p:txBody>
      </p:sp>
      <p:sp>
        <p:nvSpPr>
          <p:cNvPr id="5" name="圓角化同側角落矩形 4">
            <a:extLst>
              <a:ext uri="{FF2B5EF4-FFF2-40B4-BE49-F238E27FC236}">
                <a16:creationId xmlns:a16="http://schemas.microsoft.com/office/drawing/2014/main" xmlns="" id="{5366B03C-701B-ED4E-83CB-600CD6977E4E}"/>
              </a:ext>
            </a:extLst>
          </p:cNvPr>
          <p:cNvSpPr/>
          <p:nvPr/>
        </p:nvSpPr>
        <p:spPr>
          <a:xfrm>
            <a:off x="253808" y="840199"/>
            <a:ext cx="2473894" cy="336515"/>
          </a:xfrm>
          <a:prstGeom prst="round2SameRect">
            <a:avLst/>
          </a:prstGeom>
          <a:solidFill>
            <a:srgbClr val="00BABE"/>
          </a:solidFill>
          <a:ln>
            <a:solidFill>
              <a:srgbClr val="00BA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latin typeface="Microsoft JhengHei" panose="020B0604030504040204" pitchFamily="34" charset="-120"/>
              <a:ea typeface="Microsoft JhengHei" panose="020B0604030504040204" pitchFamily="34" charset="-120"/>
            </a:endParaRPr>
          </a:p>
        </p:txBody>
      </p:sp>
      <p:sp>
        <p:nvSpPr>
          <p:cNvPr id="12" name="矩形 11">
            <a:extLst>
              <a:ext uri="{FF2B5EF4-FFF2-40B4-BE49-F238E27FC236}">
                <a16:creationId xmlns:a16="http://schemas.microsoft.com/office/drawing/2014/main" xmlns="" id="{5F2A0946-1029-3344-9A42-90553FCB8B08}"/>
              </a:ext>
            </a:extLst>
          </p:cNvPr>
          <p:cNvSpPr/>
          <p:nvPr/>
        </p:nvSpPr>
        <p:spPr>
          <a:xfrm>
            <a:off x="359676" y="850586"/>
            <a:ext cx="2262158" cy="369332"/>
          </a:xfrm>
          <a:prstGeom prst="rect">
            <a:avLst/>
          </a:prstGeom>
        </p:spPr>
        <p:txBody>
          <a:bodyPr wrap="none">
            <a:spAutoFit/>
          </a:bodyPr>
          <a:lstStyle/>
          <a:p>
            <a:r>
              <a:rPr lang="zh-TW" altLang="en-US" b="1" dirty="0">
                <a:solidFill>
                  <a:schemeClr val="bg1"/>
                </a:solidFill>
                <a:latin typeface="Microsoft JhengHei" panose="020B0604030504040204" pitchFamily="34" charset="-120"/>
                <a:ea typeface="Microsoft JhengHei" panose="020B0604030504040204" pitchFamily="34" charset="-120"/>
              </a:rPr>
              <a:t>台灣物聯網產值範圍</a:t>
            </a:r>
            <a:endParaRPr lang="zh-TW" altLang="en-US" dirty="0">
              <a:solidFill>
                <a:schemeClr val="bg1"/>
              </a:solidFill>
              <a:latin typeface="Microsoft JhengHei" panose="020B0604030504040204" pitchFamily="34" charset="-120"/>
              <a:ea typeface="Microsoft JhengHei" panose="020B0604030504040204" pitchFamily="34" charset="-120"/>
            </a:endParaRPr>
          </a:p>
        </p:txBody>
      </p:sp>
      <p:sp>
        <p:nvSpPr>
          <p:cNvPr id="13" name="圓角矩形 12">
            <a:extLst>
              <a:ext uri="{FF2B5EF4-FFF2-40B4-BE49-F238E27FC236}">
                <a16:creationId xmlns:a16="http://schemas.microsoft.com/office/drawing/2014/main" xmlns="" id="{0D3FC956-61A5-3443-98BF-0A06CCF2D642}"/>
              </a:ext>
            </a:extLst>
          </p:cNvPr>
          <p:cNvSpPr/>
          <p:nvPr/>
        </p:nvSpPr>
        <p:spPr>
          <a:xfrm>
            <a:off x="253808" y="2361078"/>
            <a:ext cx="8666986" cy="1070811"/>
          </a:xfrm>
          <a:prstGeom prst="roundRect">
            <a:avLst>
              <a:gd name="adj" fmla="val 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latin typeface="Microsoft JhengHei" panose="020B0604030504040204" pitchFamily="34" charset="-120"/>
              <a:ea typeface="Microsoft JhengHei" panose="020B0604030504040204" pitchFamily="34" charset="-120"/>
            </a:endParaRPr>
          </a:p>
        </p:txBody>
      </p:sp>
      <p:sp>
        <p:nvSpPr>
          <p:cNvPr id="14" name="圓角化同側角落矩形 13">
            <a:extLst>
              <a:ext uri="{FF2B5EF4-FFF2-40B4-BE49-F238E27FC236}">
                <a16:creationId xmlns:a16="http://schemas.microsoft.com/office/drawing/2014/main" xmlns="" id="{2AF39448-714D-F045-95A2-AE9D23C4FBC0}"/>
              </a:ext>
            </a:extLst>
          </p:cNvPr>
          <p:cNvSpPr/>
          <p:nvPr/>
        </p:nvSpPr>
        <p:spPr>
          <a:xfrm>
            <a:off x="253808" y="2024564"/>
            <a:ext cx="2473894" cy="336515"/>
          </a:xfrm>
          <a:prstGeom prst="round2Same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latin typeface="Microsoft JhengHei" panose="020B0604030504040204" pitchFamily="34" charset="-120"/>
              <a:ea typeface="Microsoft JhengHei" panose="020B0604030504040204" pitchFamily="34" charset="-120"/>
            </a:endParaRPr>
          </a:p>
        </p:txBody>
      </p:sp>
      <p:sp>
        <p:nvSpPr>
          <p:cNvPr id="15" name="矩形 14">
            <a:extLst>
              <a:ext uri="{FF2B5EF4-FFF2-40B4-BE49-F238E27FC236}">
                <a16:creationId xmlns:a16="http://schemas.microsoft.com/office/drawing/2014/main" xmlns="" id="{F53B2950-8196-DA47-BDDD-D480EE6DB3B8}"/>
              </a:ext>
            </a:extLst>
          </p:cNvPr>
          <p:cNvSpPr/>
          <p:nvPr/>
        </p:nvSpPr>
        <p:spPr>
          <a:xfrm>
            <a:off x="359676" y="2034951"/>
            <a:ext cx="2262158" cy="369332"/>
          </a:xfrm>
          <a:prstGeom prst="rect">
            <a:avLst/>
          </a:prstGeom>
        </p:spPr>
        <p:txBody>
          <a:bodyPr wrap="none">
            <a:spAutoFit/>
          </a:bodyPr>
          <a:lstStyle/>
          <a:p>
            <a:r>
              <a:rPr lang="zh-TW" altLang="en-US" b="1" dirty="0">
                <a:solidFill>
                  <a:schemeClr val="bg1"/>
                </a:solidFill>
                <a:latin typeface="Microsoft JhengHei" panose="020B0604030504040204" pitchFamily="34" charset="-120"/>
                <a:ea typeface="Microsoft JhengHei" panose="020B0604030504040204" pitchFamily="34" charset="-120"/>
              </a:rPr>
              <a:t>台灣物聯網產值預估</a:t>
            </a:r>
            <a:endParaRPr lang="zh-TW" altLang="en-US" dirty="0">
              <a:solidFill>
                <a:schemeClr val="bg1"/>
              </a:solidFill>
              <a:latin typeface="Microsoft JhengHei" panose="020B0604030504040204" pitchFamily="34" charset="-120"/>
              <a:ea typeface="Microsoft JhengHei" panose="020B0604030504040204" pitchFamily="34" charset="-120"/>
            </a:endParaRPr>
          </a:p>
        </p:txBody>
      </p:sp>
      <p:sp>
        <p:nvSpPr>
          <p:cNvPr id="16" name="投影片編號預留位置 3">
            <a:extLst>
              <a:ext uri="{FF2B5EF4-FFF2-40B4-BE49-F238E27FC236}">
                <a16:creationId xmlns:a16="http://schemas.microsoft.com/office/drawing/2014/main" xmlns="" id="{09F1CE05-CFC3-3740-8C42-39CF003D59D5}"/>
              </a:ext>
            </a:extLst>
          </p:cNvPr>
          <p:cNvSpPr>
            <a:spLocks noGrp="1"/>
          </p:cNvSpPr>
          <p:nvPr>
            <p:ph type="sldNum" sz="quarter" idx="12"/>
          </p:nvPr>
        </p:nvSpPr>
        <p:spPr>
          <a:xfrm>
            <a:off x="8771783" y="6581001"/>
            <a:ext cx="372217" cy="276999"/>
          </a:xfrm>
        </p:spPr>
        <p:txBody>
          <a:bodyPr/>
          <a:lstStyle/>
          <a:p>
            <a:fld id="{4BD6A9F6-047A-440A-87C0-AFD3AB3D6E6D}" type="slidenum">
              <a:rPr lang="zh-TW" altLang="en-US" smtClean="0">
                <a:solidFill>
                  <a:prstClr val="black">
                    <a:tint val="75000"/>
                  </a:prstClr>
                </a:solidFill>
              </a:rPr>
              <a:pPr/>
              <a:t>22</a:t>
            </a:fld>
            <a:endParaRPr lang="zh-TW" altLang="en-US">
              <a:solidFill>
                <a:prstClr val="black">
                  <a:tint val="75000"/>
                </a:prstClr>
              </a:solidFill>
            </a:endParaRPr>
          </a:p>
        </p:txBody>
      </p:sp>
    </p:spTree>
    <p:extLst>
      <p:ext uri="{BB962C8B-B14F-4D97-AF65-F5344CB8AC3E}">
        <p14:creationId xmlns:p14="http://schemas.microsoft.com/office/powerpoint/2010/main" val="192200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26943" y="3812639"/>
            <a:ext cx="1734934" cy="1818063"/>
          </a:xfrm>
          <a:prstGeom prst="rect">
            <a:avLst/>
          </a:prstGeom>
        </p:spPr>
        <p:txBody>
          <a:bodyPr wrap="square" lIns="90000" tIns="46800" rIns="90000" bIns="46800" anchor="t">
            <a:spAutoFit/>
          </a:bodyPr>
          <a:lstStyle/>
          <a:p>
            <a:r>
              <a:rPr lang="zh-TW" altLang="en-US" sz="1600" b="1" dirty="0">
                <a:latin typeface="微軟正黑體" panose="020B0604030504040204" pitchFamily="34" charset="-120"/>
                <a:ea typeface="微軟正黑體" panose="020B0604030504040204" pitchFamily="34" charset="-120"/>
              </a:rPr>
              <a:t>結合亞洲</a:t>
            </a:r>
            <a:r>
              <a:rPr lang="en-US" altLang="zh-TW" sz="1600"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矽谷及其他數位經濟相關計畫，台灣物聯網經濟商機佔全球規模</a:t>
            </a:r>
            <a:endParaRPr lang="en-US" altLang="zh-TW" sz="1600" b="1" dirty="0">
              <a:latin typeface="微軟正黑體" panose="020B0604030504040204" pitchFamily="34" charset="-120"/>
              <a:ea typeface="微軟正黑體" panose="020B0604030504040204" pitchFamily="34" charset="-120"/>
            </a:endParaRPr>
          </a:p>
          <a:p>
            <a:r>
              <a:rPr lang="zh-TW" altLang="en-US" sz="1600" b="1" dirty="0">
                <a:latin typeface="微軟正黑體" panose="020B0604030504040204" pitchFamily="34" charset="-120"/>
                <a:ea typeface="微軟正黑體" panose="020B0604030504040204" pitchFamily="34" charset="-120"/>
              </a:rPr>
              <a:t>由</a:t>
            </a:r>
            <a:r>
              <a:rPr lang="en-US" altLang="zh-TW" sz="1600" b="1" dirty="0">
                <a:latin typeface="微軟正黑體" panose="020B0604030504040204" pitchFamily="34" charset="-120"/>
                <a:ea typeface="微軟正黑體" panose="020B0604030504040204" pitchFamily="34" charset="-120"/>
              </a:rPr>
              <a:t>104</a:t>
            </a:r>
            <a:r>
              <a:rPr lang="zh-TW" altLang="en-US" sz="1600" b="1" dirty="0">
                <a:latin typeface="微軟正黑體" panose="020B0604030504040204" pitchFamily="34" charset="-120"/>
                <a:ea typeface="微軟正黑體" panose="020B0604030504040204" pitchFamily="34" charset="-120"/>
              </a:rPr>
              <a:t>年 3.8%，提升</a:t>
            </a:r>
            <a:r>
              <a:rPr lang="en-US" altLang="zh-TW" sz="1600" b="1" dirty="0">
                <a:solidFill>
                  <a:srgbClr val="FF0000"/>
                </a:solidFill>
                <a:latin typeface="微軟正黑體" panose="020B0604030504040204" pitchFamily="34" charset="-120"/>
                <a:ea typeface="微軟正黑體" panose="020B0604030504040204" pitchFamily="34" charset="-120"/>
              </a:rPr>
              <a:t>107</a:t>
            </a:r>
            <a:r>
              <a:rPr lang="zh-TW" altLang="en-US" sz="1600" b="1" dirty="0">
                <a:solidFill>
                  <a:srgbClr val="FF0000"/>
                </a:solidFill>
                <a:latin typeface="微軟正黑體" panose="020B0604030504040204" pitchFamily="34" charset="-120"/>
                <a:ea typeface="微軟正黑體" panose="020B0604030504040204" pitchFamily="34" charset="-120"/>
              </a:rPr>
              <a:t>年4.2%。</a:t>
            </a:r>
            <a:endParaRPr lang="en-US" altLang="zh-TW" sz="1600" b="1" dirty="0">
              <a:solidFill>
                <a:srgbClr val="FF0000"/>
              </a:solidFill>
              <a:latin typeface="微軟正黑體" panose="020B0604030504040204" pitchFamily="34" charset="-120"/>
              <a:ea typeface="微軟正黑體" panose="020B0604030504040204" pitchFamily="34" charset="-120"/>
            </a:endParaRPr>
          </a:p>
        </p:txBody>
      </p:sp>
      <p:sp>
        <p:nvSpPr>
          <p:cNvPr id="8" name="矩形 7"/>
          <p:cNvSpPr/>
          <p:nvPr/>
        </p:nvSpPr>
        <p:spPr>
          <a:xfrm>
            <a:off x="2299115" y="3812639"/>
            <a:ext cx="1512542" cy="1077218"/>
          </a:xfrm>
          <a:prstGeom prst="rect">
            <a:avLst/>
          </a:prstGeom>
        </p:spPr>
        <p:txBody>
          <a:bodyPr wrap="square" anchor="t">
            <a:spAutoFit/>
          </a:bodyPr>
          <a:lstStyle/>
          <a:p>
            <a:pPr algn="just"/>
            <a:r>
              <a:rPr lang="zh-TW" altLang="en-US" sz="1600" b="1" dirty="0">
                <a:latin typeface="微軟正黑體" panose="020B0604030504040204" pitchFamily="34" charset="-120"/>
                <a:ea typeface="微軟正黑體" panose="020B0604030504040204" pitchFamily="34" charset="-120"/>
              </a:rPr>
              <a:t>促成</a:t>
            </a:r>
            <a:r>
              <a:rPr lang="en-US" altLang="zh-TW" sz="1600" b="1" dirty="0">
                <a:solidFill>
                  <a:srgbClr val="FF0000"/>
                </a:solidFill>
                <a:latin typeface="微軟正黑體" panose="020B0604030504040204" pitchFamily="34" charset="-120"/>
                <a:ea typeface="微軟正黑體" panose="020B0604030504040204" pitchFamily="34" charset="-120"/>
              </a:rPr>
              <a:t>33</a:t>
            </a:r>
            <a:r>
              <a:rPr lang="zh-TW" altLang="en-US" sz="1600" b="1" dirty="0">
                <a:solidFill>
                  <a:srgbClr val="FF0000"/>
                </a:solidFill>
                <a:latin typeface="微軟正黑體" panose="020B0604030504040204" pitchFamily="34" charset="-120"/>
                <a:ea typeface="微軟正黑體" panose="020B0604030504040204" pitchFamily="34" charset="-120"/>
              </a:rPr>
              <a:t>家</a:t>
            </a:r>
            <a:r>
              <a:rPr lang="zh-TW" altLang="en-US" sz="1600" b="1" dirty="0">
                <a:latin typeface="微軟正黑體" panose="020B0604030504040204" pitchFamily="34" charset="-120"/>
                <a:ea typeface="微軟正黑體" panose="020B0604030504040204" pitchFamily="34" charset="-120"/>
              </a:rPr>
              <a:t>新創事業成功獲投</a:t>
            </a:r>
            <a:r>
              <a:rPr lang="en-US" altLang="zh-TW" sz="1600" b="1" dirty="0">
                <a:latin typeface="微軟正黑體" panose="020B0604030504040204" pitchFamily="34" charset="-120"/>
                <a:ea typeface="微軟正黑體" panose="020B0604030504040204" pitchFamily="34" charset="-120"/>
              </a:rPr>
              <a:t>200</a:t>
            </a:r>
            <a:r>
              <a:rPr lang="zh-TW" altLang="en-US" sz="1600" b="1" dirty="0">
                <a:latin typeface="微軟正黑體" panose="020B0604030504040204" pitchFamily="34" charset="-120"/>
                <a:ea typeface="微軟正黑體" panose="020B0604030504040204" pitchFamily="34" charset="-120"/>
              </a:rPr>
              <a:t>萬元美金以上</a:t>
            </a:r>
          </a:p>
        </p:txBody>
      </p:sp>
      <p:sp>
        <p:nvSpPr>
          <p:cNvPr id="9" name="矩形 8"/>
          <p:cNvSpPr/>
          <p:nvPr/>
        </p:nvSpPr>
        <p:spPr>
          <a:xfrm>
            <a:off x="3843205" y="3812639"/>
            <a:ext cx="1628284" cy="2554545"/>
          </a:xfrm>
          <a:prstGeom prst="rect">
            <a:avLst/>
          </a:prstGeom>
        </p:spPr>
        <p:txBody>
          <a:bodyPr wrap="square" anchor="t">
            <a:spAutoFit/>
          </a:bodyPr>
          <a:lstStyle/>
          <a:p>
            <a:r>
              <a:rPr lang="zh-TW" altLang="en-US" sz="1600" b="1" dirty="0">
                <a:latin typeface="微軟正黑體" panose="020B0604030504040204" pitchFamily="34" charset="-120"/>
                <a:ea typeface="微軟正黑體" panose="020B0604030504040204" pitchFamily="34" charset="-120"/>
              </a:rPr>
              <a:t>從</a:t>
            </a:r>
            <a:r>
              <a:rPr lang="zh-TW" altLang="zh-TW" sz="1600" b="1" dirty="0">
                <a:latin typeface="微軟正黑體" panose="020B0604030504040204" pitchFamily="34" charset="-120"/>
                <a:ea typeface="微軟正黑體" panose="020B0604030504040204" pitchFamily="34" charset="-120"/>
              </a:rPr>
              <a:t>推動物聯網產業大聯盟及智慧城鄉徵案基礎上，從中掌握挑選</a:t>
            </a:r>
            <a:r>
              <a:rPr lang="zh-TW" altLang="en-US" sz="1600" b="1" dirty="0">
                <a:solidFill>
                  <a:srgbClr val="FF0000"/>
                </a:solidFill>
                <a:latin typeface="微軟正黑體" panose="020B0604030504040204" pitchFamily="34" charset="-120"/>
                <a:ea typeface="微軟正黑體" panose="020B0604030504040204" pitchFamily="34" charset="-120"/>
              </a:rPr>
              <a:t>具潛在國際級旗艦隊共計</a:t>
            </a:r>
            <a:r>
              <a:rPr lang="en-US" altLang="zh-TW" sz="1600" b="1" dirty="0">
                <a:solidFill>
                  <a:srgbClr val="FF0000"/>
                </a:solidFill>
                <a:latin typeface="微軟正黑體" panose="020B0604030504040204" pitchFamily="34" charset="-120"/>
                <a:ea typeface="微軟正黑體" panose="020B0604030504040204" pitchFamily="34" charset="-120"/>
              </a:rPr>
              <a:t>18</a:t>
            </a:r>
            <a:r>
              <a:rPr lang="zh-TW" altLang="en-US" sz="1600" b="1" dirty="0">
                <a:solidFill>
                  <a:srgbClr val="FF0000"/>
                </a:solidFill>
                <a:latin typeface="微軟正黑體" panose="020B0604030504040204" pitchFamily="34" charset="-120"/>
                <a:ea typeface="微軟正黑體" panose="020B0604030504040204" pitchFamily="34" charset="-120"/>
              </a:rPr>
              <a:t>家，</a:t>
            </a:r>
            <a:r>
              <a:rPr lang="zh-TW" altLang="en-US" sz="1600" b="1" dirty="0">
                <a:latin typeface="微軟正黑體" panose="020B0604030504040204" pitchFamily="34" charset="-120"/>
                <a:ea typeface="微軟正黑體" panose="020B0604030504040204" pitchFamily="34" charset="-120"/>
              </a:rPr>
              <a:t>以持續培育為國際級系統整合公司。</a:t>
            </a:r>
          </a:p>
          <a:p>
            <a:pPr algn="just"/>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5551242" y="3812639"/>
            <a:ext cx="1498034" cy="830997"/>
          </a:xfrm>
          <a:prstGeom prst="rect">
            <a:avLst/>
          </a:prstGeom>
        </p:spPr>
        <p:txBody>
          <a:bodyPr wrap="square" anchor="t">
            <a:spAutoFit/>
          </a:bodyPr>
          <a:lstStyle/>
          <a:p>
            <a:r>
              <a:rPr lang="zh-TW" altLang="en-US" sz="1600" b="1" dirty="0">
                <a:latin typeface="微軟正黑體" panose="020B0604030504040204" pitchFamily="34" charset="-120"/>
                <a:ea typeface="微軟正黑體" panose="020B0604030504040204" pitchFamily="34" charset="-120"/>
              </a:rPr>
              <a:t>已促成</a:t>
            </a:r>
            <a:r>
              <a:rPr lang="zh-TW" altLang="en-US" sz="1600" b="1" dirty="0">
                <a:solidFill>
                  <a:srgbClr val="FF0000"/>
                </a:solidFill>
                <a:latin typeface="微軟正黑體" panose="020B0604030504040204" pitchFamily="34" charset="-120"/>
                <a:ea typeface="微軟正黑體" panose="020B0604030504040204" pitchFamily="34" charset="-120"/>
              </a:rPr>
              <a:t>３家</a:t>
            </a:r>
            <a:r>
              <a:rPr lang="zh-TW" altLang="en-US" sz="1600" b="1" dirty="0">
                <a:latin typeface="微軟正黑體" panose="020B0604030504040204" pitchFamily="34" charset="-120"/>
                <a:ea typeface="微軟正黑體" panose="020B0604030504040204" pitchFamily="34" charset="-120"/>
              </a:rPr>
              <a:t>國際級廠商在台灣投資</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7182384" y="3796024"/>
            <a:ext cx="1353584" cy="830997"/>
          </a:xfrm>
          <a:prstGeom prst="rect">
            <a:avLst/>
          </a:prstGeom>
        </p:spPr>
        <p:txBody>
          <a:bodyPr wrap="square" anchor="t">
            <a:spAutoFit/>
          </a:bodyPr>
          <a:lstStyle/>
          <a:p>
            <a:r>
              <a:rPr lang="zh-TW" altLang="en-US" sz="1600" b="1" dirty="0">
                <a:latin typeface="微軟正黑體" panose="020B0604030504040204" pitchFamily="34" charset="-120"/>
                <a:ea typeface="微軟正黑體" panose="020B0604030504040204" pitchFamily="34" charset="-120"/>
              </a:rPr>
              <a:t>已建立</a:t>
            </a:r>
            <a:r>
              <a:rPr lang="zh-TW" altLang="en-US" sz="1600" b="1" dirty="0">
                <a:solidFill>
                  <a:srgbClr val="FF0000"/>
                </a:solidFill>
                <a:latin typeface="微軟正黑體" panose="020B0604030504040204" pitchFamily="34" charset="-120"/>
                <a:ea typeface="微軟正黑體" panose="020B0604030504040204" pitchFamily="34" charset="-120"/>
              </a:rPr>
              <a:t>1個</a:t>
            </a:r>
            <a:endParaRPr lang="en-US" altLang="zh-TW" sz="1600" b="1" dirty="0">
              <a:solidFill>
                <a:srgbClr val="FF0000"/>
              </a:solidFill>
              <a:latin typeface="微軟正黑體" panose="020B0604030504040204" pitchFamily="34" charset="-120"/>
              <a:ea typeface="微軟正黑體" panose="020B0604030504040204" pitchFamily="34" charset="-120"/>
            </a:endParaRPr>
          </a:p>
          <a:p>
            <a:r>
              <a:rPr lang="zh-TW" altLang="en-US" sz="1600" b="1" dirty="0">
                <a:latin typeface="微軟正黑體" panose="020B0604030504040204" pitchFamily="34" charset="-120"/>
                <a:ea typeface="微軟正黑體" panose="020B0604030504040204" pitchFamily="34" charset="-120"/>
              </a:rPr>
              <a:t>亞洲．矽谷學院平台</a:t>
            </a:r>
          </a:p>
        </p:txBody>
      </p:sp>
      <p:sp>
        <p:nvSpPr>
          <p:cNvPr id="12" name="標題 1"/>
          <p:cNvSpPr txBox="1">
            <a:spLocks/>
          </p:cNvSpPr>
          <p:nvPr/>
        </p:nvSpPr>
        <p:spPr>
          <a:xfrm>
            <a:off x="17418" y="7005"/>
            <a:ext cx="9143999" cy="1007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五大關鍵量化目標達成情形</a:t>
            </a:r>
          </a:p>
        </p:txBody>
      </p:sp>
      <p:grpSp>
        <p:nvGrpSpPr>
          <p:cNvPr id="22" name="群組 21">
            <a:extLst>
              <a:ext uri="{FF2B5EF4-FFF2-40B4-BE49-F238E27FC236}">
                <a16:creationId xmlns:a16="http://schemas.microsoft.com/office/drawing/2014/main" xmlns="" id="{B309380A-D50C-BC48-BD33-FC5528FF7F7E}"/>
              </a:ext>
            </a:extLst>
          </p:cNvPr>
          <p:cNvGrpSpPr/>
          <p:nvPr/>
        </p:nvGrpSpPr>
        <p:grpSpPr>
          <a:xfrm>
            <a:off x="656976" y="1503209"/>
            <a:ext cx="7864882" cy="1828609"/>
            <a:chOff x="950529" y="3682783"/>
            <a:chExt cx="7978476" cy="1855021"/>
          </a:xfrm>
        </p:grpSpPr>
        <p:sp>
          <p:nvSpPr>
            <p:cNvPr id="27" name="橢圓 26">
              <a:extLst>
                <a:ext uri="{FF2B5EF4-FFF2-40B4-BE49-F238E27FC236}">
                  <a16:creationId xmlns:a16="http://schemas.microsoft.com/office/drawing/2014/main" xmlns="" id="{FC1789CA-C98A-E14B-829F-CF5F87D2E9D7}"/>
                </a:ext>
              </a:extLst>
            </p:cNvPr>
            <p:cNvSpPr/>
            <p:nvPr/>
          </p:nvSpPr>
          <p:spPr>
            <a:xfrm>
              <a:off x="7073984" y="3682783"/>
              <a:ext cx="1855021" cy="1855021"/>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8" name="橢圓 27">
              <a:extLst>
                <a:ext uri="{FF2B5EF4-FFF2-40B4-BE49-F238E27FC236}">
                  <a16:creationId xmlns:a16="http://schemas.microsoft.com/office/drawing/2014/main" xmlns="" id="{B6DA8CD9-E8CC-EB46-AFD3-C2FE8B9710F1}"/>
                </a:ext>
              </a:extLst>
            </p:cNvPr>
            <p:cNvSpPr/>
            <p:nvPr/>
          </p:nvSpPr>
          <p:spPr>
            <a:xfrm>
              <a:off x="950529" y="3682783"/>
              <a:ext cx="1855021" cy="1855021"/>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9" name="橢圓 28">
              <a:extLst>
                <a:ext uri="{FF2B5EF4-FFF2-40B4-BE49-F238E27FC236}">
                  <a16:creationId xmlns:a16="http://schemas.microsoft.com/office/drawing/2014/main" xmlns="" id="{56108B6A-9736-C148-847F-9E961F9A1482}"/>
                </a:ext>
              </a:extLst>
            </p:cNvPr>
            <p:cNvSpPr/>
            <p:nvPr/>
          </p:nvSpPr>
          <p:spPr>
            <a:xfrm>
              <a:off x="5543121" y="3682783"/>
              <a:ext cx="1855021" cy="185502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0" name="橢圓 29">
              <a:extLst>
                <a:ext uri="{FF2B5EF4-FFF2-40B4-BE49-F238E27FC236}">
                  <a16:creationId xmlns:a16="http://schemas.microsoft.com/office/drawing/2014/main" xmlns="" id="{111949D6-59D0-484B-A26A-1DB38AEA9D82}"/>
                </a:ext>
              </a:extLst>
            </p:cNvPr>
            <p:cNvSpPr/>
            <p:nvPr/>
          </p:nvSpPr>
          <p:spPr>
            <a:xfrm>
              <a:off x="4012257" y="3682783"/>
              <a:ext cx="1855021" cy="1855021"/>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1" name="橢圓 30">
              <a:extLst>
                <a:ext uri="{FF2B5EF4-FFF2-40B4-BE49-F238E27FC236}">
                  <a16:creationId xmlns:a16="http://schemas.microsoft.com/office/drawing/2014/main" xmlns="" id="{A978CFFF-EC88-2340-872E-400F49136C8A}"/>
                </a:ext>
              </a:extLst>
            </p:cNvPr>
            <p:cNvSpPr/>
            <p:nvPr/>
          </p:nvSpPr>
          <p:spPr>
            <a:xfrm>
              <a:off x="2481393" y="3682783"/>
              <a:ext cx="1855021" cy="1855021"/>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2" name="手繪多邊形 31">
              <a:extLst>
                <a:ext uri="{FF2B5EF4-FFF2-40B4-BE49-F238E27FC236}">
                  <a16:creationId xmlns:a16="http://schemas.microsoft.com/office/drawing/2014/main" xmlns="" id="{194D2F1D-5EC6-C844-B709-C07C3D41C3A2}"/>
                </a:ext>
              </a:extLst>
            </p:cNvPr>
            <p:cNvSpPr/>
            <p:nvPr/>
          </p:nvSpPr>
          <p:spPr>
            <a:xfrm>
              <a:off x="1029627" y="3769575"/>
              <a:ext cx="1696825" cy="1696825"/>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solidFill>
              <a:schemeClr val="accent5"/>
            </a:solidFill>
            <a:ln w="25400">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78723" rIns="362498" bIns="278723"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cs typeface="+mn-cs"/>
              </a:endParaRPr>
            </a:p>
            <a:p>
              <a:pPr marL="0" lvl="0" indent="0" algn="ctr" defTabSz="533400">
                <a:lnSpc>
                  <a:spcPts val="1400"/>
                </a:lnSpc>
                <a:spcBef>
                  <a:spcPct val="0"/>
                </a:spcBef>
                <a:spcAft>
                  <a:spcPts val="0"/>
                </a:spcAft>
                <a:buNone/>
              </a:pPr>
              <a:endParaRPr lang="zh-TW" altLang="en-US" sz="4800" kern="1200" dirty="0">
                <a:latin typeface="Calibri"/>
                <a:ea typeface="新細明體"/>
                <a:cs typeface="+mn-cs"/>
              </a:endParaRPr>
            </a:p>
          </p:txBody>
        </p:sp>
        <p:sp>
          <p:nvSpPr>
            <p:cNvPr id="33" name="手繪多邊形 32">
              <a:extLst>
                <a:ext uri="{FF2B5EF4-FFF2-40B4-BE49-F238E27FC236}">
                  <a16:creationId xmlns:a16="http://schemas.microsoft.com/office/drawing/2014/main" xmlns="" id="{1F92BAFF-972F-5341-B1F2-4FE292FA8667}"/>
                </a:ext>
              </a:extLst>
            </p:cNvPr>
            <p:cNvSpPr/>
            <p:nvPr/>
          </p:nvSpPr>
          <p:spPr>
            <a:xfrm>
              <a:off x="2564071" y="3769575"/>
              <a:ext cx="1696825" cy="1696825"/>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solidFill>
              <a:schemeClr val="accent6"/>
            </a:solidFill>
            <a:ln w="25400">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81263" rIns="362498" bIns="281263" numCol="1" spcCol="1270" anchor="ctr" anchorCtr="0">
              <a:noAutofit/>
            </a:bodyPr>
            <a:lstStyle/>
            <a:p>
              <a:pPr marL="0" lvl="0" indent="0" algn="ctr" defTabSz="622300">
                <a:lnSpc>
                  <a:spcPts val="1400"/>
                </a:lnSpc>
                <a:spcBef>
                  <a:spcPct val="0"/>
                </a:spcBef>
                <a:spcAft>
                  <a:spcPts val="0"/>
                </a:spcAft>
                <a:buNone/>
              </a:pPr>
              <a:endParaRPr lang="zh-TW" altLang="en-US" sz="4000" kern="1200" dirty="0">
                <a:latin typeface="Calibri"/>
                <a:ea typeface="新細明體"/>
                <a:cs typeface="+mn-cs"/>
              </a:endParaRPr>
            </a:p>
          </p:txBody>
        </p:sp>
        <p:sp>
          <p:nvSpPr>
            <p:cNvPr id="34" name="手繪多邊形 33">
              <a:extLst>
                <a:ext uri="{FF2B5EF4-FFF2-40B4-BE49-F238E27FC236}">
                  <a16:creationId xmlns:a16="http://schemas.microsoft.com/office/drawing/2014/main" xmlns="" id="{A72229D5-0C67-B741-9635-31F584D8C6D0}"/>
                </a:ext>
              </a:extLst>
            </p:cNvPr>
            <p:cNvSpPr/>
            <p:nvPr/>
          </p:nvSpPr>
          <p:spPr>
            <a:xfrm>
              <a:off x="4093742" y="3769575"/>
              <a:ext cx="1696825" cy="1696825"/>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solidFill>
              <a:srgbClr val="018689"/>
            </a:solidFill>
            <a:ln w="25400">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81263" rIns="362498" bIns="281263" numCol="1" spcCol="1270" anchor="ctr" anchorCtr="0">
              <a:noAutofit/>
            </a:bodyPr>
            <a:lstStyle/>
            <a:p>
              <a:pPr marL="0" lvl="0" indent="0" algn="ctr" defTabSz="622300">
                <a:lnSpc>
                  <a:spcPts val="1400"/>
                </a:lnSpc>
                <a:spcBef>
                  <a:spcPct val="0"/>
                </a:spcBef>
                <a:spcAft>
                  <a:spcPts val="0"/>
                </a:spcAft>
                <a:buNone/>
              </a:pPr>
              <a:endParaRPr lang="zh-TW" altLang="en-US" sz="5400" kern="1200" dirty="0">
                <a:latin typeface="Calibri"/>
                <a:ea typeface="新細明體"/>
                <a:cs typeface="+mn-cs"/>
              </a:endParaRPr>
            </a:p>
          </p:txBody>
        </p:sp>
        <p:sp>
          <p:nvSpPr>
            <p:cNvPr id="35" name="手繪多邊形 34">
              <a:extLst>
                <a:ext uri="{FF2B5EF4-FFF2-40B4-BE49-F238E27FC236}">
                  <a16:creationId xmlns:a16="http://schemas.microsoft.com/office/drawing/2014/main" xmlns="" id="{5D7A7C5F-F59E-044B-83C6-EF40172FB46D}"/>
                </a:ext>
              </a:extLst>
            </p:cNvPr>
            <p:cNvSpPr/>
            <p:nvPr/>
          </p:nvSpPr>
          <p:spPr>
            <a:xfrm>
              <a:off x="5623413" y="3769575"/>
              <a:ext cx="1696825" cy="1696825"/>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solidFill>
              <a:schemeClr val="accent1"/>
            </a:solidFill>
            <a:ln w="25400">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78723" rIns="362498" bIns="278723"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cs typeface="+mn-cs"/>
              </a:endParaRPr>
            </a:p>
            <a:p>
              <a:pPr marL="0" lvl="0" indent="0" algn="ctr" defTabSz="533400">
                <a:lnSpc>
                  <a:spcPts val="1400"/>
                </a:lnSpc>
                <a:spcBef>
                  <a:spcPct val="0"/>
                </a:spcBef>
                <a:spcAft>
                  <a:spcPts val="0"/>
                </a:spcAft>
                <a:buNone/>
              </a:pPr>
              <a:endParaRPr lang="zh-TW" altLang="en-US" sz="5400" kern="1200" dirty="0">
                <a:latin typeface="Calibri"/>
                <a:ea typeface="新細明體"/>
                <a:cs typeface="+mn-cs"/>
              </a:endParaRPr>
            </a:p>
          </p:txBody>
        </p:sp>
        <p:sp>
          <p:nvSpPr>
            <p:cNvPr id="36" name="手繪多邊形 35">
              <a:extLst>
                <a:ext uri="{FF2B5EF4-FFF2-40B4-BE49-F238E27FC236}">
                  <a16:creationId xmlns:a16="http://schemas.microsoft.com/office/drawing/2014/main" xmlns="" id="{8C5310DA-13F5-F249-AB39-DA9A2D8C8359}"/>
                </a:ext>
              </a:extLst>
            </p:cNvPr>
            <p:cNvSpPr/>
            <p:nvPr/>
          </p:nvSpPr>
          <p:spPr>
            <a:xfrm>
              <a:off x="7153082" y="3769575"/>
              <a:ext cx="1696825" cy="1696825"/>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solidFill>
              <a:srgbClr val="00B050"/>
            </a:solidFill>
            <a:ln w="25400">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78723" rIns="362498" bIns="278723"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cs typeface="+mn-cs"/>
              </a:endParaRPr>
            </a:p>
            <a:p>
              <a:pPr marL="0" lvl="0" indent="0" algn="ctr" defTabSz="533400">
                <a:lnSpc>
                  <a:spcPts val="1400"/>
                </a:lnSpc>
                <a:spcBef>
                  <a:spcPct val="0"/>
                </a:spcBef>
                <a:spcAft>
                  <a:spcPts val="0"/>
                </a:spcAft>
                <a:buNone/>
              </a:pPr>
              <a:endParaRPr lang="zh-TW" altLang="en-US" sz="5400" kern="1200" dirty="0">
                <a:latin typeface="Calibri"/>
                <a:ea typeface="新細明體"/>
                <a:cs typeface="+mn-cs"/>
              </a:endParaRPr>
            </a:p>
          </p:txBody>
        </p:sp>
        <p:sp>
          <p:nvSpPr>
            <p:cNvPr id="37" name="矩形 36">
              <a:extLst>
                <a:ext uri="{FF2B5EF4-FFF2-40B4-BE49-F238E27FC236}">
                  <a16:creationId xmlns:a16="http://schemas.microsoft.com/office/drawing/2014/main" xmlns="" id="{4D6BD45D-E6D3-C64F-B3F5-F3311CE6CF43}"/>
                </a:ext>
              </a:extLst>
            </p:cNvPr>
            <p:cNvSpPr/>
            <p:nvPr/>
          </p:nvSpPr>
          <p:spPr>
            <a:xfrm>
              <a:off x="2549443" y="4056606"/>
              <a:ext cx="1690078" cy="1271182"/>
            </a:xfrm>
            <a:prstGeom prst="rect">
              <a:avLst/>
            </a:prstGeom>
          </p:spPr>
          <p:txBody>
            <a:bodyPr wrap="square">
              <a:spAutoFit/>
            </a:bodyPr>
            <a:lstStyle/>
            <a:p>
              <a:pPr lvl="0" algn="ctr" defTabSz="622300">
                <a:spcBef>
                  <a:spcPct val="0"/>
                </a:spcBef>
              </a:pPr>
              <a:r>
                <a:rPr lang="zh-TW" altLang="en-US" sz="1400" b="1" dirty="0">
                  <a:solidFill>
                    <a:schemeClr val="bg1"/>
                  </a:solidFill>
                  <a:latin typeface="微軟正黑體" panose="020B0604030504040204" pitchFamily="34" charset="-120"/>
                  <a:ea typeface="微軟正黑體" panose="020B0604030504040204" pitchFamily="34" charset="-120"/>
                </a:rPr>
                <a:t>新創事業成功</a:t>
              </a:r>
              <a:endParaRPr lang="en-US" altLang="zh-TW" sz="1400" b="1" dirty="0">
                <a:solidFill>
                  <a:schemeClr val="bg1"/>
                </a:solidFill>
                <a:latin typeface="微軟正黑體" panose="020B0604030504040204" pitchFamily="34" charset="-120"/>
                <a:ea typeface="微軟正黑體" panose="020B0604030504040204" pitchFamily="34" charset="-120"/>
              </a:endParaRPr>
            </a:p>
            <a:p>
              <a:pPr lvl="0" algn="ctr" defTabSz="622300">
                <a:spcBef>
                  <a:spcPct val="0"/>
                </a:spcBef>
              </a:pPr>
              <a:r>
                <a:rPr lang="zh-TW" altLang="en-US" sz="1400" b="1" dirty="0">
                  <a:solidFill>
                    <a:schemeClr val="bg1"/>
                  </a:solidFill>
                  <a:latin typeface="微軟正黑體" panose="020B0604030504040204" pitchFamily="34" charset="-120"/>
                  <a:ea typeface="微軟正黑體" panose="020B0604030504040204" pitchFamily="34" charset="-120"/>
                </a:rPr>
                <a:t>或研發中心數</a:t>
              </a:r>
              <a:endParaRPr lang="en-US" altLang="zh-TW" sz="1400" b="1" dirty="0">
                <a:solidFill>
                  <a:schemeClr val="bg1"/>
                </a:solidFill>
                <a:latin typeface="微軟正黑體" panose="020B0604030504040204" pitchFamily="34" charset="-120"/>
                <a:ea typeface="微軟正黑體" panose="020B0604030504040204" pitchFamily="34" charset="-120"/>
              </a:endParaRPr>
            </a:p>
            <a:p>
              <a:pPr lvl="0" algn="ctr" defTabSz="622300">
                <a:lnSpc>
                  <a:spcPts val="6000"/>
                </a:lnSpc>
                <a:spcBef>
                  <a:spcPct val="0"/>
                </a:spcBef>
              </a:pPr>
              <a:r>
                <a:rPr lang="en-US" altLang="zh-TW" sz="4800" b="1" dirty="0">
                  <a:solidFill>
                    <a:schemeClr val="bg1"/>
                  </a:solidFill>
                  <a:latin typeface="Arial" panose="020B0604020202020204" pitchFamily="34" charset="0"/>
                  <a:ea typeface="新細明體"/>
                  <a:cs typeface="Arial" panose="020B0604020202020204" pitchFamily="34" charset="0"/>
                </a:rPr>
                <a:t>100</a:t>
              </a:r>
              <a:endParaRPr lang="zh-TW" altLang="en-US" b="1" dirty="0">
                <a:solidFill>
                  <a:schemeClr val="bg1"/>
                </a:solidFill>
                <a:latin typeface="Arial" panose="020B0604020202020204" pitchFamily="34" charset="0"/>
                <a:cs typeface="Arial" panose="020B0604020202020204" pitchFamily="34" charset="0"/>
              </a:endParaRPr>
            </a:p>
          </p:txBody>
        </p:sp>
        <p:sp>
          <p:nvSpPr>
            <p:cNvPr id="38" name="矩形 37">
              <a:extLst>
                <a:ext uri="{FF2B5EF4-FFF2-40B4-BE49-F238E27FC236}">
                  <a16:creationId xmlns:a16="http://schemas.microsoft.com/office/drawing/2014/main" xmlns="" id="{B22D4097-8555-B745-ABD4-7D1C9F372BB6}"/>
                </a:ext>
              </a:extLst>
            </p:cNvPr>
            <p:cNvSpPr/>
            <p:nvPr/>
          </p:nvSpPr>
          <p:spPr>
            <a:xfrm>
              <a:off x="4086239" y="4056606"/>
              <a:ext cx="1690078" cy="1271182"/>
            </a:xfrm>
            <a:prstGeom prst="rect">
              <a:avLst/>
            </a:prstGeom>
          </p:spPr>
          <p:txBody>
            <a:bodyPr wrap="square">
              <a:spAutoFit/>
            </a:bodyPr>
            <a:lstStyle/>
            <a:p>
              <a:pPr lvl="0" algn="ctr" defTabSz="622300">
                <a:spcBef>
                  <a:spcPct val="0"/>
                </a:spcBef>
              </a:pPr>
              <a:r>
                <a:rPr lang="zh-TW" altLang="en-US" sz="1400" b="1" dirty="0">
                  <a:solidFill>
                    <a:schemeClr val="bg1"/>
                  </a:solidFill>
                  <a:latin typeface="微軟正黑體" panose="020B0604030504040204" pitchFamily="34" charset="-120"/>
                  <a:ea typeface="微軟正黑體" panose="020B0604030504040204" pitchFamily="34" charset="-120"/>
                </a:rPr>
                <a:t>成立國際級</a:t>
              </a:r>
              <a:endParaRPr lang="en-US" altLang="zh-TW" sz="1400" b="1" dirty="0">
                <a:solidFill>
                  <a:schemeClr val="bg1"/>
                </a:solidFill>
                <a:latin typeface="微軟正黑體" panose="020B0604030504040204" pitchFamily="34" charset="-120"/>
                <a:ea typeface="微軟正黑體" panose="020B0604030504040204" pitchFamily="34" charset="-120"/>
              </a:endParaRPr>
            </a:p>
            <a:p>
              <a:pPr lvl="0" algn="ctr" defTabSz="622300">
                <a:spcBef>
                  <a:spcPct val="0"/>
                </a:spcBef>
              </a:pPr>
              <a:r>
                <a:rPr lang="zh-TW" altLang="en-US" sz="1400" b="1" dirty="0">
                  <a:solidFill>
                    <a:schemeClr val="bg1"/>
                  </a:solidFill>
                  <a:latin typeface="微軟正黑體" panose="020B0604030504040204" pitchFamily="34" charset="-120"/>
                  <a:ea typeface="微軟正黑體" panose="020B0604030504040204" pitchFamily="34" charset="-120"/>
                </a:rPr>
                <a:t>系統整合公司數</a:t>
              </a:r>
            </a:p>
            <a:p>
              <a:pPr lvl="0" algn="ctr" defTabSz="622300">
                <a:lnSpc>
                  <a:spcPts val="6000"/>
                </a:lnSpc>
                <a:spcBef>
                  <a:spcPct val="0"/>
                </a:spcBef>
              </a:pPr>
              <a:r>
                <a:rPr lang="en-US" altLang="zh-TW" sz="4800" b="1" dirty="0">
                  <a:solidFill>
                    <a:schemeClr val="bg1"/>
                  </a:solidFill>
                  <a:latin typeface="Arial" panose="020B0604020202020204" pitchFamily="34" charset="0"/>
                  <a:ea typeface="新細明體"/>
                  <a:cs typeface="Arial" panose="020B0604020202020204" pitchFamily="34" charset="0"/>
                </a:rPr>
                <a:t>3</a:t>
              </a:r>
              <a:endParaRPr lang="zh-TW" altLang="en-US" b="1" dirty="0">
                <a:solidFill>
                  <a:schemeClr val="bg1"/>
                </a:solidFill>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xmlns="" id="{2BBF3321-1F1B-5646-BB84-52EA704495DF}"/>
                </a:ext>
              </a:extLst>
            </p:cNvPr>
            <p:cNvSpPr/>
            <p:nvPr/>
          </p:nvSpPr>
          <p:spPr>
            <a:xfrm>
              <a:off x="5623035" y="4056606"/>
              <a:ext cx="1690078" cy="1271182"/>
            </a:xfrm>
            <a:prstGeom prst="rect">
              <a:avLst/>
            </a:prstGeom>
          </p:spPr>
          <p:txBody>
            <a:bodyPr wrap="square">
              <a:spAutoFit/>
            </a:bodyPr>
            <a:lstStyle/>
            <a:p>
              <a:pPr lvl="0" algn="ctr" defTabSz="622300">
                <a:spcBef>
                  <a:spcPct val="0"/>
                </a:spcBef>
              </a:pPr>
              <a:endParaRPr lang="en-US" altLang="zh-CN" sz="1500" b="1" dirty="0">
                <a:solidFill>
                  <a:schemeClr val="bg1"/>
                </a:solidFill>
                <a:latin typeface="微軟正黑體" panose="020B0604030504040204" pitchFamily="34" charset="-120"/>
                <a:ea typeface="微軟正黑體" panose="020B0604030504040204" pitchFamily="34" charset="-120"/>
              </a:endParaRPr>
            </a:p>
            <a:p>
              <a:pPr lvl="0" algn="ctr" defTabSz="622300">
                <a:spcBef>
                  <a:spcPct val="0"/>
                </a:spcBef>
              </a:pPr>
              <a:r>
                <a:rPr lang="zh-CN" altLang="en-US" sz="1400" b="1" dirty="0">
                  <a:solidFill>
                    <a:schemeClr val="bg1"/>
                  </a:solidFill>
                  <a:latin typeface="微軟正黑體" panose="020B0604030504040204" pitchFamily="34" charset="-120"/>
                  <a:ea typeface="微軟正黑體" panose="020B0604030504040204" pitchFamily="34" charset="-120"/>
                </a:rPr>
                <a:t>在台投資數</a:t>
              </a:r>
              <a:endParaRPr lang="zh-TW" altLang="en-US" sz="1400" b="1" dirty="0">
                <a:solidFill>
                  <a:schemeClr val="bg1"/>
                </a:solidFill>
                <a:latin typeface="微軟正黑體" panose="020B0604030504040204" pitchFamily="34" charset="-120"/>
                <a:ea typeface="微軟正黑體" panose="020B0604030504040204" pitchFamily="34" charset="-120"/>
              </a:endParaRPr>
            </a:p>
            <a:p>
              <a:pPr lvl="0" algn="ctr" defTabSz="622300">
                <a:lnSpc>
                  <a:spcPts val="6000"/>
                </a:lnSpc>
                <a:spcBef>
                  <a:spcPct val="0"/>
                </a:spcBef>
              </a:pPr>
              <a:r>
                <a:rPr lang="en-US" altLang="zh-TW" sz="4800" b="1" dirty="0">
                  <a:solidFill>
                    <a:schemeClr val="bg1"/>
                  </a:solidFill>
                  <a:latin typeface="Arial" panose="020B0604020202020204" pitchFamily="34" charset="0"/>
                  <a:ea typeface="新細明體"/>
                  <a:cs typeface="Arial" panose="020B0604020202020204" pitchFamily="34" charset="0"/>
                </a:rPr>
                <a:t>2</a:t>
              </a:r>
              <a:endParaRPr lang="zh-TW" altLang="en-US" b="1" dirty="0">
                <a:solidFill>
                  <a:schemeClr val="bg1"/>
                </a:solidFill>
                <a:latin typeface="Arial" panose="020B0604020202020204" pitchFamily="34" charset="0"/>
                <a:cs typeface="Arial" panose="020B0604020202020204" pitchFamily="34" charset="0"/>
              </a:endParaRPr>
            </a:p>
          </p:txBody>
        </p:sp>
        <p:sp>
          <p:nvSpPr>
            <p:cNvPr id="40" name="矩形 39">
              <a:extLst>
                <a:ext uri="{FF2B5EF4-FFF2-40B4-BE49-F238E27FC236}">
                  <a16:creationId xmlns:a16="http://schemas.microsoft.com/office/drawing/2014/main" xmlns="" id="{CB7757C2-9A51-664F-83D8-DD7DCA36779C}"/>
                </a:ext>
              </a:extLst>
            </p:cNvPr>
            <p:cNvSpPr/>
            <p:nvPr/>
          </p:nvSpPr>
          <p:spPr>
            <a:xfrm>
              <a:off x="7159829" y="4056606"/>
              <a:ext cx="1690078" cy="1271182"/>
            </a:xfrm>
            <a:prstGeom prst="rect">
              <a:avLst/>
            </a:prstGeom>
          </p:spPr>
          <p:txBody>
            <a:bodyPr wrap="square">
              <a:spAutoFit/>
            </a:bodyPr>
            <a:lstStyle/>
            <a:p>
              <a:pPr lvl="0" algn="ctr" defTabSz="622300">
                <a:spcBef>
                  <a:spcPct val="0"/>
                </a:spcBef>
              </a:pPr>
              <a:endParaRPr lang="en-US" altLang="zh-CN" sz="1500" b="1" dirty="0">
                <a:solidFill>
                  <a:schemeClr val="bg1"/>
                </a:solidFill>
                <a:latin typeface="微軟正黑體" panose="020B0604030504040204" pitchFamily="34" charset="-120"/>
                <a:ea typeface="微軟正黑體" panose="020B0604030504040204" pitchFamily="34" charset="-120"/>
              </a:endParaRPr>
            </a:p>
            <a:p>
              <a:pPr lvl="0" algn="ctr" defTabSz="622300">
                <a:spcBef>
                  <a:spcPct val="0"/>
                </a:spcBef>
              </a:pPr>
              <a:r>
                <a:rPr lang="zh-CN" altLang="en-US" sz="1400" b="1" dirty="0">
                  <a:solidFill>
                    <a:schemeClr val="bg1"/>
                  </a:solidFill>
                  <a:latin typeface="微軟正黑體" panose="020B0604030504040204" pitchFamily="34" charset="-120"/>
                  <a:ea typeface="微軟正黑體" panose="020B0604030504040204" pitchFamily="34" charset="-120"/>
                </a:rPr>
                <a:t>建立虛擬學院數</a:t>
              </a:r>
              <a:endParaRPr lang="zh-TW" altLang="en-US" sz="1400" b="1" dirty="0">
                <a:solidFill>
                  <a:schemeClr val="bg1"/>
                </a:solidFill>
                <a:latin typeface="微軟正黑體" panose="020B0604030504040204" pitchFamily="34" charset="-120"/>
                <a:ea typeface="微軟正黑體" panose="020B0604030504040204" pitchFamily="34" charset="-120"/>
              </a:endParaRPr>
            </a:p>
            <a:p>
              <a:pPr lvl="0" algn="ctr" defTabSz="622300">
                <a:lnSpc>
                  <a:spcPts val="6000"/>
                </a:lnSpc>
                <a:spcBef>
                  <a:spcPct val="0"/>
                </a:spcBef>
              </a:pPr>
              <a:r>
                <a:rPr lang="en-US" altLang="zh-TW" sz="4800" b="1" dirty="0">
                  <a:solidFill>
                    <a:schemeClr val="bg1"/>
                  </a:solidFill>
                  <a:latin typeface="Arial" panose="020B0604020202020204" pitchFamily="34" charset="0"/>
                  <a:ea typeface="新細明體"/>
                  <a:cs typeface="Arial" panose="020B0604020202020204" pitchFamily="34" charset="0"/>
                </a:rPr>
                <a:t>1</a:t>
              </a:r>
              <a:endParaRPr lang="zh-TW" altLang="en-US" b="1" dirty="0">
                <a:solidFill>
                  <a:schemeClr val="bg1"/>
                </a:solidFill>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xmlns="" id="{EC6C831B-C51D-DA41-81A1-AAEA5068E7E3}"/>
                </a:ext>
              </a:extLst>
            </p:cNvPr>
            <p:cNvSpPr/>
            <p:nvPr/>
          </p:nvSpPr>
          <p:spPr>
            <a:xfrm>
              <a:off x="1012647" y="4056606"/>
              <a:ext cx="1690078" cy="1258320"/>
            </a:xfrm>
            <a:prstGeom prst="rect">
              <a:avLst/>
            </a:prstGeom>
          </p:spPr>
          <p:txBody>
            <a:bodyPr wrap="square">
              <a:spAutoFit/>
            </a:bodyPr>
            <a:lstStyle/>
            <a:p>
              <a:pPr lvl="0" algn="ctr" defTabSz="622300">
                <a:spcBef>
                  <a:spcPct val="0"/>
                </a:spcBef>
              </a:pPr>
              <a:r>
                <a:rPr lang="zh-CN" altLang="en-US" sz="1400" b="1" dirty="0">
                  <a:solidFill>
                    <a:schemeClr val="bg1"/>
                  </a:solidFill>
                  <a:latin typeface="微軟正黑體" panose="020B0604030504040204" pitchFamily="34" charset="-120"/>
                  <a:ea typeface="微軟正黑體" panose="020B0604030504040204" pitchFamily="34" charset="-120"/>
                </a:rPr>
                <a:t>佔全球經濟規模</a:t>
              </a:r>
              <a:endParaRPr lang="en-US" altLang="zh-CN" sz="1400" b="1" dirty="0">
                <a:solidFill>
                  <a:schemeClr val="bg1"/>
                </a:solidFill>
                <a:latin typeface="微軟正黑體" panose="020B0604030504040204" pitchFamily="34" charset="-120"/>
                <a:ea typeface="微軟正黑體" panose="020B0604030504040204" pitchFamily="34" charset="-120"/>
              </a:endParaRPr>
            </a:p>
            <a:p>
              <a:pPr algn="ctr" defTabSz="622300">
                <a:spcBef>
                  <a:spcPct val="0"/>
                </a:spcBef>
              </a:pPr>
              <a:r>
                <a:rPr lang="en-US" altLang="zh-TW" sz="1400" b="1" dirty="0">
                  <a:solidFill>
                    <a:schemeClr val="bg1"/>
                  </a:solidFill>
                  <a:latin typeface="Arial" panose="020B0604020202020204" pitchFamily="34" charset="0"/>
                  <a:ea typeface="微軟正黑體" panose="020B0604030504040204" pitchFamily="34" charset="-120"/>
                  <a:cs typeface="Arial" panose="020B0604020202020204" pitchFamily="34" charset="0"/>
                </a:rPr>
                <a:t>(114</a:t>
              </a:r>
              <a:r>
                <a:rPr lang="zh-TW" altLang="en-US" sz="1400" b="1" dirty="0">
                  <a:solidFill>
                    <a:schemeClr val="bg1"/>
                  </a:solidFill>
                  <a:latin typeface="Arial" panose="020B0604020202020204" pitchFamily="34" charset="0"/>
                  <a:ea typeface="微軟正黑體" panose="020B0604030504040204" pitchFamily="34" charset="-120"/>
                  <a:cs typeface="Arial" panose="020B0604020202020204" pitchFamily="34" charset="0"/>
                </a:rPr>
                <a:t>年</a:t>
              </a:r>
              <a:r>
                <a:rPr lang="en-US" altLang="zh-TW" sz="1400" b="1" dirty="0">
                  <a:solidFill>
                    <a:schemeClr val="bg1"/>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4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lvl="0" algn="ctr" defTabSz="622300">
                <a:lnSpc>
                  <a:spcPts val="6000"/>
                </a:lnSpc>
                <a:spcBef>
                  <a:spcPct val="0"/>
                </a:spcBef>
              </a:pPr>
              <a:r>
                <a:rPr lang="zh-Hant" altLang="en-US" sz="4800" b="1" dirty="0">
                  <a:solidFill>
                    <a:schemeClr val="bg1"/>
                  </a:solidFill>
                  <a:latin typeface="Arial" panose="020B0604020202020204" pitchFamily="34" charset="0"/>
                  <a:ea typeface="新細明體"/>
                  <a:cs typeface="Arial" panose="020B0604020202020204" pitchFamily="34" charset="0"/>
                </a:rPr>
                <a:t> </a:t>
              </a:r>
              <a:r>
                <a:rPr lang="en-US" altLang="zh-TW" sz="4800" b="1" dirty="0">
                  <a:solidFill>
                    <a:schemeClr val="bg1"/>
                  </a:solidFill>
                  <a:latin typeface="Arial" panose="020B0604020202020204" pitchFamily="34" charset="0"/>
                  <a:ea typeface="新細明體"/>
                  <a:cs typeface="Arial" panose="020B0604020202020204" pitchFamily="34" charset="0"/>
                </a:rPr>
                <a:t>5</a:t>
              </a:r>
              <a:r>
                <a:rPr lang="en-US" altLang="zh-TW" sz="2800" b="1" dirty="0">
                  <a:solidFill>
                    <a:schemeClr val="bg1"/>
                  </a:solidFill>
                  <a:latin typeface="Arial" panose="020B0604020202020204" pitchFamily="34" charset="0"/>
                  <a:ea typeface="新細明體"/>
                  <a:cs typeface="Arial" panose="020B0604020202020204" pitchFamily="34" charset="0"/>
                </a:rPr>
                <a:t>%</a:t>
              </a:r>
              <a:endParaRPr lang="zh-TW" altLang="en-US" b="1" dirty="0">
                <a:solidFill>
                  <a:schemeClr val="bg1"/>
                </a:solidFill>
                <a:latin typeface="Arial" panose="020B0604020202020204" pitchFamily="34" charset="0"/>
                <a:cs typeface="Arial" panose="020B0604020202020204" pitchFamily="34" charset="0"/>
              </a:endParaRPr>
            </a:p>
          </p:txBody>
        </p:sp>
      </p:grpSp>
      <p:cxnSp>
        <p:nvCxnSpPr>
          <p:cNvPr id="25" name="直線接點 24">
            <a:extLst>
              <a:ext uri="{FF2B5EF4-FFF2-40B4-BE49-F238E27FC236}">
                <a16:creationId xmlns:a16="http://schemas.microsoft.com/office/drawing/2014/main" xmlns="" id="{0F28857F-EF6C-124D-A6DB-FE2FBDCD6D6F}"/>
              </a:ext>
            </a:extLst>
          </p:cNvPr>
          <p:cNvCxnSpPr>
            <a:cxnSpLocks/>
          </p:cNvCxnSpPr>
          <p:nvPr/>
        </p:nvCxnSpPr>
        <p:spPr>
          <a:xfrm>
            <a:off x="2251112" y="3706538"/>
            <a:ext cx="0" cy="2660646"/>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直線接點 43">
            <a:extLst>
              <a:ext uri="{FF2B5EF4-FFF2-40B4-BE49-F238E27FC236}">
                <a16:creationId xmlns:a16="http://schemas.microsoft.com/office/drawing/2014/main" xmlns="" id="{B240D68F-5868-CD4D-BC99-3CB8FA1F7185}"/>
              </a:ext>
            </a:extLst>
          </p:cNvPr>
          <p:cNvCxnSpPr>
            <a:cxnSpLocks/>
          </p:cNvCxnSpPr>
          <p:nvPr/>
        </p:nvCxnSpPr>
        <p:spPr>
          <a:xfrm>
            <a:off x="3828900" y="3706538"/>
            <a:ext cx="0" cy="2660646"/>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直線接點 44">
            <a:extLst>
              <a:ext uri="{FF2B5EF4-FFF2-40B4-BE49-F238E27FC236}">
                <a16:creationId xmlns:a16="http://schemas.microsoft.com/office/drawing/2014/main" xmlns="" id="{CCF3AEFF-B9C3-1841-B533-41EE2C2055CB}"/>
              </a:ext>
            </a:extLst>
          </p:cNvPr>
          <p:cNvCxnSpPr>
            <a:cxnSpLocks/>
          </p:cNvCxnSpPr>
          <p:nvPr/>
        </p:nvCxnSpPr>
        <p:spPr>
          <a:xfrm>
            <a:off x="5406688" y="3706538"/>
            <a:ext cx="0" cy="2660646"/>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直線接點 45">
            <a:extLst>
              <a:ext uri="{FF2B5EF4-FFF2-40B4-BE49-F238E27FC236}">
                <a16:creationId xmlns:a16="http://schemas.microsoft.com/office/drawing/2014/main" xmlns="" id="{58EA2661-D400-8B4E-996C-C8D465321056}"/>
              </a:ext>
            </a:extLst>
          </p:cNvPr>
          <p:cNvCxnSpPr>
            <a:cxnSpLocks/>
          </p:cNvCxnSpPr>
          <p:nvPr/>
        </p:nvCxnSpPr>
        <p:spPr>
          <a:xfrm>
            <a:off x="6984477" y="3706538"/>
            <a:ext cx="0" cy="2660646"/>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xmlns="" id="{5E436795-0CF5-FB4E-91F1-DC354E3C04B1}"/>
              </a:ext>
            </a:extLst>
          </p:cNvPr>
          <p:cNvSpPr/>
          <p:nvPr/>
        </p:nvSpPr>
        <p:spPr>
          <a:xfrm>
            <a:off x="5459426" y="4412803"/>
            <a:ext cx="1445298" cy="954107"/>
          </a:xfrm>
          <a:prstGeom prst="rect">
            <a:avLst/>
          </a:prstGeom>
        </p:spPr>
        <p:txBody>
          <a:bodyPr wrap="square">
            <a:spAutoFit/>
          </a:bodyPr>
          <a:lstStyle/>
          <a:p>
            <a:pPr marL="285750" indent="-285750">
              <a:buFont typeface="Wingdings" pitchFamily="2" charset="2"/>
              <a:buChar char="ü"/>
            </a:pPr>
            <a:endParaRPr lang="en-US" altLang="zh-TW" sz="1400" b="1" dirty="0">
              <a:solidFill>
                <a:srgbClr val="00B050"/>
              </a:solidFill>
              <a:latin typeface="微軟正黑體" panose="020B0604030504040204" pitchFamily="34" charset="-120"/>
              <a:ea typeface="微軟正黑體" panose="020B0604030504040204" pitchFamily="34" charset="-120"/>
            </a:endParaRPr>
          </a:p>
          <a:p>
            <a:pPr marL="393750" indent="-285750">
              <a:buClr>
                <a:srgbClr val="009D47"/>
              </a:buClr>
              <a:buFont typeface="Wingdings" pitchFamily="2" charset="2"/>
              <a:buChar char="ü"/>
            </a:pPr>
            <a:r>
              <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Google</a:t>
            </a:r>
          </a:p>
          <a:p>
            <a:pPr marL="393750" indent="-285750">
              <a:buClr>
                <a:srgbClr val="009D47"/>
              </a:buClr>
              <a:buFont typeface="Wingdings" pitchFamily="2" charset="2"/>
              <a:buChar char="ü"/>
            </a:pPr>
            <a:r>
              <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Microsoft</a:t>
            </a:r>
          </a:p>
          <a:p>
            <a:pPr marL="393750" indent="-285750">
              <a:buClr>
                <a:srgbClr val="009D47"/>
              </a:buClr>
              <a:buFont typeface="Wingdings" pitchFamily="2" charset="2"/>
              <a:buChar char="ü"/>
            </a:pPr>
            <a:r>
              <a:rPr lang="en-US" altLang="zh-TW" sz="1400" b="1" dirty="0">
                <a:solidFill>
                  <a:schemeClr val="tx1">
                    <a:lumMod val="85000"/>
                    <a:lumOff val="15000"/>
                  </a:schemeClr>
                </a:solidFill>
                <a:latin typeface="微軟正黑體" panose="020B0604030504040204" pitchFamily="34" charset="-120"/>
                <a:ea typeface="微軟正黑體" panose="020B0604030504040204" pitchFamily="34" charset="-120"/>
              </a:rPr>
              <a:t>Cisco</a:t>
            </a:r>
            <a:endParaRPr lang="zh-TW" altLang="en-US" sz="14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7" name="投影片編號預留位置 3">
            <a:extLst>
              <a:ext uri="{FF2B5EF4-FFF2-40B4-BE49-F238E27FC236}">
                <a16:creationId xmlns:a16="http://schemas.microsoft.com/office/drawing/2014/main" xmlns="" id="{7F19F476-3A83-7A4C-9006-8CA0A349BAA2}"/>
              </a:ext>
            </a:extLst>
          </p:cNvPr>
          <p:cNvSpPr>
            <a:spLocks noGrp="1"/>
          </p:cNvSpPr>
          <p:nvPr>
            <p:ph type="sldNum" sz="quarter" idx="12"/>
          </p:nvPr>
        </p:nvSpPr>
        <p:spPr>
          <a:xfrm>
            <a:off x="8771783" y="6581001"/>
            <a:ext cx="372217" cy="276999"/>
          </a:xfrm>
        </p:spPr>
        <p:txBody>
          <a:bodyPr/>
          <a:lstStyle/>
          <a:p>
            <a:fld id="{4BD6A9F6-047A-440A-87C0-AFD3AB3D6E6D}" type="slidenum">
              <a:rPr lang="zh-TW" altLang="en-US" smtClean="0">
                <a:solidFill>
                  <a:prstClr val="black">
                    <a:tint val="75000"/>
                  </a:prstClr>
                </a:solidFill>
              </a:rPr>
              <a:pPr/>
              <a:t>23</a:t>
            </a:fld>
            <a:endParaRPr lang="zh-TW" altLang="en-US">
              <a:solidFill>
                <a:prstClr val="black">
                  <a:tint val="75000"/>
                </a:prstClr>
              </a:solidFill>
            </a:endParaRPr>
          </a:p>
        </p:txBody>
      </p:sp>
    </p:spTree>
    <p:extLst>
      <p:ext uri="{BB962C8B-B14F-4D97-AF65-F5344CB8AC3E}">
        <p14:creationId xmlns:p14="http://schemas.microsoft.com/office/powerpoint/2010/main" val="217501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294967295"/>
          </p:nvPr>
        </p:nvSpPr>
        <p:spPr>
          <a:xfrm>
            <a:off x="8771783" y="6581001"/>
            <a:ext cx="372217" cy="276999"/>
          </a:xfrm>
          <a:prstGeom prst="rect">
            <a:avLst/>
          </a:prstGeom>
        </p:spPr>
        <p:txBody>
          <a:bodyPr/>
          <a:lstStyle/>
          <a:p>
            <a:fld id="{F71B2CC7-3608-41C4-B3ED-B67F6063EFD8}" type="slidenum">
              <a:rPr lang="zh-TW" altLang="en-US" smtClean="0"/>
              <a:t>24</a:t>
            </a:fld>
            <a:endParaRPr lang="zh-TW" altLang="en-US" dirty="0"/>
          </a:p>
        </p:txBody>
      </p:sp>
      <p:sp>
        <p:nvSpPr>
          <p:cNvPr id="14" name="文字方塊 13"/>
          <p:cNvSpPr txBox="1"/>
          <p:nvPr/>
        </p:nvSpPr>
        <p:spPr>
          <a:xfrm>
            <a:off x="408820" y="1118675"/>
            <a:ext cx="8264724" cy="4896597"/>
          </a:xfrm>
          <a:prstGeom prst="rect">
            <a:avLst/>
          </a:prstGeom>
          <a:noFill/>
        </p:spPr>
        <p:txBody>
          <a:bodyPr wrap="square" rtlCol="0">
            <a:spAutoFit/>
          </a:bodyPr>
          <a:lstStyle/>
          <a:p>
            <a:pPr marL="342900" indent="-342900" algn="just">
              <a:lnSpc>
                <a:spcPts val="3000"/>
              </a:lnSpc>
              <a:spcBef>
                <a:spcPts val="1200"/>
              </a:spcBef>
              <a:spcAft>
                <a:spcPts val="1200"/>
              </a:spcAft>
              <a:buFont typeface="Arial" panose="020B0604020202020204" pitchFamily="34" charset="0"/>
              <a:buChar char="•"/>
            </a:pP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已協助國際大廠消彌在台投資障礙，促成</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Google</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Microsoft</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Cisco</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在台成立研發中心，後續將持續吸引國際大廠在台投資，並</a:t>
            </a:r>
            <a:r>
              <a:rPr lang="zh-TW" altLang="en-US" b="1" dirty="0">
                <a:solidFill>
                  <a:srgbClr val="009051"/>
                </a:solidFill>
                <a:latin typeface="微軟正黑體" panose="020B0604030504040204" pitchFamily="34" charset="-120"/>
                <a:ea typeface="微軟正黑體" panose="020B0604030504040204" pitchFamily="34" charset="-120"/>
              </a:rPr>
              <a:t>以擴大國內產業效益為推動重點</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zh-TW" b="1" dirty="0">
                <a:solidFill>
                  <a:schemeClr val="tx1">
                    <a:lumMod val="75000"/>
                    <a:lumOff val="25000"/>
                  </a:schemeClr>
                </a:solidFill>
                <a:latin typeface="微軟正黑體" panose="020B0604030504040204" pitchFamily="34" charset="-120"/>
                <a:ea typeface="微軟正黑體" panose="020B0604030504040204" pitchFamily="34" charset="-120"/>
              </a:rPr>
              <a:t>取得</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國際大廠</a:t>
            </a:r>
            <a:r>
              <a:rPr lang="zh-TW" altLang="zh-TW" b="1" dirty="0">
                <a:solidFill>
                  <a:schemeClr val="tx1">
                    <a:lumMod val="75000"/>
                    <a:lumOff val="25000"/>
                  </a:schemeClr>
                </a:solidFill>
                <a:latin typeface="微軟正黑體" panose="020B0604030504040204" pitchFamily="34" charset="-120"/>
                <a:ea typeface="微軟正黑體" panose="020B0604030504040204" pitchFamily="34" charset="-120"/>
              </a:rPr>
              <a:t>資源，挹注我國</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創新研發能量接軌國際，</a:t>
            </a:r>
            <a:r>
              <a:rPr lang="zh-TW" altLang="en-US" b="1" dirty="0">
                <a:solidFill>
                  <a:srgbClr val="009051"/>
                </a:solidFill>
                <a:latin typeface="微軟正黑體" panose="020B0604030504040204" pitchFamily="34" charset="-120"/>
                <a:ea typeface="微軟正黑體" panose="020B0604030504040204" pitchFamily="34" charset="-120"/>
              </a:rPr>
              <a:t>共組</a:t>
            </a:r>
            <a:r>
              <a:rPr lang="zh-TW" altLang="zh-TW" b="1" dirty="0">
                <a:solidFill>
                  <a:srgbClr val="009051"/>
                </a:solidFill>
                <a:latin typeface="微軟正黑體" panose="020B0604030504040204" pitchFamily="34" charset="-120"/>
                <a:ea typeface="微軟正黑體" panose="020B0604030504040204" pitchFamily="34" charset="-120"/>
              </a:rPr>
              <a:t>物聯網生態鏈，協助台灣產品打入國際供應鏈</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42900" indent="-342900" algn="just">
              <a:lnSpc>
                <a:spcPts val="3000"/>
              </a:lnSpc>
              <a:spcBef>
                <a:spcPts val="1200"/>
              </a:spcBef>
              <a:spcAft>
                <a:spcPts val="1200"/>
              </a:spcAft>
              <a:buFont typeface="Arial" panose="020B0604020202020204" pitchFamily="34" charset="0"/>
              <a:buChar char="•"/>
            </a:pP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有鑑於國際物聯網產業發展趨勢以</a:t>
            </a:r>
            <a:r>
              <a:rPr lang="zh-TW" altLang="en-US" b="1" dirty="0">
                <a:solidFill>
                  <a:srgbClr val="009051"/>
                </a:solidFill>
                <a:latin typeface="微軟正黑體" panose="020B0604030504040204" pitchFamily="34" charset="-120"/>
                <a:ea typeface="微軟正黑體" panose="020B0604030504040204" pitchFamily="34" charset="-120"/>
              </a:rPr>
              <a:t>系統整合及應用服務</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具高成長潛力，雖台灣於物聯網產業感知層及網路層已有相對基礎，為強化我國於物聯網產業競爭力，國發會與經濟部已透過</a:t>
            </a:r>
            <a:r>
              <a:rPr lang="zh-TW" altLang="en-US" b="1" dirty="0">
                <a:solidFill>
                  <a:srgbClr val="009051"/>
                </a:solidFill>
                <a:latin typeface="微軟正黑體" panose="020B0604030504040204" pitchFamily="34" charset="-120"/>
                <a:ea typeface="微軟正黑體" panose="020B0604030504040204" pitchFamily="34" charset="-120"/>
              </a:rPr>
              <a:t>智慧城鄉徵案培育高潛力團隊，惟應持續完善垂直整合方案競爭力，以提昇國際能見度</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42900" indent="-342900" algn="just">
              <a:lnSpc>
                <a:spcPts val="3000"/>
              </a:lnSpc>
              <a:spcBef>
                <a:spcPts val="1200"/>
              </a:spcBef>
              <a:spcAft>
                <a:spcPts val="1200"/>
              </a:spcAft>
              <a:buFont typeface="Arial" panose="020B0604020202020204" pitchFamily="34" charset="0"/>
              <a:buChar char="•"/>
            </a:pP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持續營造友善創新創業環境，推動人才發展、場域試驗、資金協助、法規鬆綁，並</a:t>
            </a:r>
            <a:r>
              <a:rPr lang="zh-TW" altLang="en-US" b="1" dirty="0">
                <a:solidFill>
                  <a:srgbClr val="009051"/>
                </a:solidFill>
                <a:latin typeface="微軟正黑體" panose="020B0604030504040204" pitchFamily="34" charset="-120"/>
                <a:ea typeface="微軟正黑體" panose="020B0604030504040204" pitchFamily="34" charset="-120"/>
              </a:rPr>
              <a:t>將導引新創投入物聯網應用服務與國際大廠合作，敬</a:t>
            </a:r>
            <a:r>
              <a:rPr lang="zh-TW" altLang="zh-TW" b="1" dirty="0">
                <a:solidFill>
                  <a:srgbClr val="009051"/>
                </a:solidFill>
                <a:latin typeface="微軟正黑體" panose="020B0604030504040204" pitchFamily="34" charset="-120"/>
                <a:ea typeface="微軟正黑體" panose="020B0604030504040204" pitchFamily="34" charset="-120"/>
              </a:rPr>
              <a:t>請委員促成國內大廠透過其國際管道，協助國內中小型業者或新創公司鏈結海外商機</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b="1" u="sng" dirty="0">
              <a:solidFill>
                <a:schemeClr val="tx1">
                  <a:lumMod val="75000"/>
                  <a:lumOff val="25000"/>
                </a:schemeClr>
              </a:solidFill>
              <a:latin typeface="微軟正黑體" panose="020B0604030504040204" pitchFamily="34" charset="-120"/>
              <a:ea typeface="微軟正黑體" panose="020B0604030504040204" pitchFamily="34" charset="-120"/>
              <a:sym typeface="Arial"/>
            </a:endParaRPr>
          </a:p>
        </p:txBody>
      </p:sp>
      <p:sp>
        <p:nvSpPr>
          <p:cNvPr id="5" name="文字方塊 4">
            <a:extLst>
              <a:ext uri="{FF2B5EF4-FFF2-40B4-BE49-F238E27FC236}">
                <a16:creationId xmlns:a16="http://schemas.microsoft.com/office/drawing/2014/main" xmlns="" id="{BA47B3E8-207E-CA41-8E4C-26E775201B23}"/>
              </a:ext>
            </a:extLst>
          </p:cNvPr>
          <p:cNvSpPr txBox="1"/>
          <p:nvPr/>
        </p:nvSpPr>
        <p:spPr>
          <a:xfrm>
            <a:off x="3578765" y="267513"/>
            <a:ext cx="2031325" cy="646331"/>
          </a:xfrm>
          <a:prstGeom prst="rect">
            <a:avLst/>
          </a:prstGeom>
          <a:noFill/>
        </p:spPr>
        <p:txBody>
          <a:bodyPr wrap="none" rtlCol="0">
            <a:spAutoFit/>
          </a:bodyPr>
          <a:lstStyle/>
          <a:p>
            <a:pPr algn="ctr">
              <a:spcBef>
                <a:spcPct val="0"/>
              </a:spcBef>
              <a:buClr>
                <a:srgbClr val="97ABBC"/>
              </a:buClr>
              <a:buSzPct val="100000"/>
            </a:pPr>
            <a:r>
              <a:rPr lang="zh-TW" altLang="en-US" sz="36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執行檢討</a:t>
            </a:r>
          </a:p>
        </p:txBody>
      </p:sp>
    </p:spTree>
    <p:extLst>
      <p:ext uri="{BB962C8B-B14F-4D97-AF65-F5344CB8AC3E}">
        <p14:creationId xmlns:p14="http://schemas.microsoft.com/office/powerpoint/2010/main" val="385656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294967295"/>
          </p:nvPr>
        </p:nvSpPr>
        <p:spPr>
          <a:xfrm>
            <a:off x="8771783" y="6581001"/>
            <a:ext cx="372217" cy="276999"/>
          </a:xfrm>
          <a:prstGeom prst="rect">
            <a:avLst/>
          </a:prstGeom>
        </p:spPr>
        <p:txBody>
          <a:bodyPr/>
          <a:lstStyle/>
          <a:p>
            <a:fld id="{F71B2CC7-3608-41C4-B3ED-B67F6063EFD8}" type="slidenum">
              <a:rPr lang="zh-TW" altLang="en-US" smtClean="0"/>
              <a:t>25</a:t>
            </a:fld>
            <a:endParaRPr lang="zh-TW" altLang="en-US" dirty="0"/>
          </a:p>
        </p:txBody>
      </p:sp>
      <p:grpSp>
        <p:nvGrpSpPr>
          <p:cNvPr id="6" name="群組 5">
            <a:extLst>
              <a:ext uri="{FF2B5EF4-FFF2-40B4-BE49-F238E27FC236}">
                <a16:creationId xmlns:a16="http://schemas.microsoft.com/office/drawing/2014/main" xmlns="" id="{67C21418-7EDC-1548-87A4-34460E5438A9}"/>
              </a:ext>
            </a:extLst>
          </p:cNvPr>
          <p:cNvGrpSpPr/>
          <p:nvPr/>
        </p:nvGrpSpPr>
        <p:grpSpPr>
          <a:xfrm>
            <a:off x="756583" y="2484911"/>
            <a:ext cx="1316840" cy="1177815"/>
            <a:chOff x="951408" y="2260058"/>
            <a:chExt cx="1316840" cy="1177815"/>
          </a:xfrm>
        </p:grpSpPr>
        <p:sp>
          <p:nvSpPr>
            <p:cNvPr id="48" name="圓角矩形 47">
              <a:extLst>
                <a:ext uri="{FF2B5EF4-FFF2-40B4-BE49-F238E27FC236}">
                  <a16:creationId xmlns:a16="http://schemas.microsoft.com/office/drawing/2014/main" xmlns="" id="{E0AC2DCD-948F-DF4B-9F31-260256C13F0E}"/>
                </a:ext>
              </a:extLst>
            </p:cNvPr>
            <p:cNvSpPr/>
            <p:nvPr/>
          </p:nvSpPr>
          <p:spPr>
            <a:xfrm rot="2700000">
              <a:off x="1015064" y="2260058"/>
              <a:ext cx="1177815" cy="1177815"/>
            </a:xfrm>
            <a:prstGeom prst="roundRect">
              <a:avLst>
                <a:gd name="adj" fmla="val 6946"/>
              </a:avLst>
            </a:prstGeom>
            <a:solidFill>
              <a:srgbClr val="00B050"/>
            </a:solidFill>
            <a:ln>
              <a:noFill/>
            </a:ln>
            <a:effectLst>
              <a:outerShdw blurRad="152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solidFill>
                  <a:prstClr val="white"/>
                </a:solidFill>
              </a:endParaRPr>
            </a:p>
          </p:txBody>
        </p:sp>
        <p:sp>
          <p:nvSpPr>
            <p:cNvPr id="49" name="矩形 48">
              <a:extLst>
                <a:ext uri="{FF2B5EF4-FFF2-40B4-BE49-F238E27FC236}">
                  <a16:creationId xmlns:a16="http://schemas.microsoft.com/office/drawing/2014/main" xmlns="" id="{C7204802-022E-1542-9B72-3524E3C80652}"/>
                </a:ext>
              </a:extLst>
            </p:cNvPr>
            <p:cNvSpPr/>
            <p:nvPr/>
          </p:nvSpPr>
          <p:spPr>
            <a:xfrm>
              <a:off x="951408" y="2361149"/>
              <a:ext cx="1316840" cy="1015663"/>
            </a:xfrm>
            <a:prstGeom prst="rect">
              <a:avLst/>
            </a:prstGeom>
          </p:spPr>
          <p:txBody>
            <a:bodyPr wrap="square" anchor="ctr">
              <a:spAutoFit/>
            </a:bodyPr>
            <a:lstStyle/>
            <a:p>
              <a:pPr algn="ctr">
                <a:spcBef>
                  <a:spcPts val="600"/>
                </a:spcBef>
                <a:spcAft>
                  <a:spcPts val="600"/>
                </a:spcAft>
              </a:pPr>
              <a:r>
                <a:rPr lang="en-US" altLang="zh-TW" sz="6000" b="1" dirty="0">
                  <a:solidFill>
                    <a:schemeClr val="bg1"/>
                  </a:solidFill>
                  <a:latin typeface="Avenir Black" panose="02000503020000020003" pitchFamily="2" charset="0"/>
                </a:rPr>
                <a:t>2</a:t>
              </a:r>
              <a:endParaRPr lang="zh-TW" altLang="en-US" sz="6000" b="1" dirty="0">
                <a:solidFill>
                  <a:schemeClr val="bg1"/>
                </a:solidFill>
                <a:latin typeface="Avenir Black" panose="02000503020000020003" pitchFamily="2" charset="0"/>
              </a:endParaRPr>
            </a:p>
          </p:txBody>
        </p:sp>
      </p:grpSp>
      <p:grpSp>
        <p:nvGrpSpPr>
          <p:cNvPr id="50" name="群組 49">
            <a:extLst>
              <a:ext uri="{FF2B5EF4-FFF2-40B4-BE49-F238E27FC236}">
                <a16:creationId xmlns:a16="http://schemas.microsoft.com/office/drawing/2014/main" xmlns="" id="{561C29D8-0AD8-014D-97E5-04034582DF6C}"/>
              </a:ext>
            </a:extLst>
          </p:cNvPr>
          <p:cNvGrpSpPr/>
          <p:nvPr/>
        </p:nvGrpSpPr>
        <p:grpSpPr>
          <a:xfrm>
            <a:off x="2422266" y="2739890"/>
            <a:ext cx="6721734" cy="1323439"/>
            <a:chOff x="2617091" y="2515037"/>
            <a:chExt cx="6721734" cy="1323439"/>
          </a:xfrm>
        </p:grpSpPr>
        <p:sp>
          <p:nvSpPr>
            <p:cNvPr id="3" name="文字方塊 2"/>
            <p:cNvSpPr txBox="1"/>
            <p:nvPr/>
          </p:nvSpPr>
          <p:spPr>
            <a:xfrm>
              <a:off x="2617091" y="2515037"/>
              <a:ext cx="6721734" cy="1323439"/>
            </a:xfrm>
            <a:prstGeom prst="rect">
              <a:avLst/>
            </a:prstGeom>
            <a:noFill/>
          </p:spPr>
          <p:txBody>
            <a:bodyPr wrap="square" rtlCol="0">
              <a:spAutoFit/>
            </a:bodyPr>
            <a:lstStyle/>
            <a:p>
              <a:r>
                <a:rPr kumimoji="1" lang="en-US" altLang="zh-TW" sz="4000" b="1" spc="300" dirty="0">
                  <a:solidFill>
                    <a:srgbClr val="00B050"/>
                  </a:solidFill>
                  <a:latin typeface="Arial" panose="020B0604020202020204" pitchFamily="34" charset="0"/>
                  <a:ea typeface="Microsoft JhengHei" charset="0"/>
                  <a:cs typeface="Arial" panose="020B0604020202020204" pitchFamily="34" charset="0"/>
                </a:rPr>
                <a:t>108</a:t>
              </a:r>
              <a:r>
                <a:rPr kumimoji="1" lang="zh-TW" altLang="en-US" sz="4000" b="1" spc="300" dirty="0">
                  <a:solidFill>
                    <a:srgbClr val="00B050"/>
                  </a:solidFill>
                  <a:latin typeface="Microsoft JhengHei" charset="0"/>
                  <a:ea typeface="Microsoft JhengHei" charset="0"/>
                  <a:cs typeface="Microsoft JhengHei" charset="0"/>
                </a:rPr>
                <a:t>年度重點工作</a:t>
              </a:r>
            </a:p>
            <a:p>
              <a:endParaRPr kumimoji="1" lang="zh-TW" altLang="en-US" sz="4000" b="1" dirty="0">
                <a:solidFill>
                  <a:srgbClr val="00B050"/>
                </a:solidFill>
                <a:latin typeface="Microsoft JhengHei" charset="0"/>
                <a:ea typeface="Microsoft JhengHei" charset="0"/>
                <a:cs typeface="Microsoft JhengHei" charset="0"/>
              </a:endParaRPr>
            </a:p>
          </p:txBody>
        </p:sp>
        <p:sp>
          <p:nvSpPr>
            <p:cNvPr id="2" name="矩形 1">
              <a:extLst>
                <a:ext uri="{FF2B5EF4-FFF2-40B4-BE49-F238E27FC236}">
                  <a16:creationId xmlns:a16="http://schemas.microsoft.com/office/drawing/2014/main" xmlns="" id="{2F90155C-E115-7644-BC77-352142B7EA56}"/>
                </a:ext>
              </a:extLst>
            </p:cNvPr>
            <p:cNvSpPr/>
            <p:nvPr/>
          </p:nvSpPr>
          <p:spPr>
            <a:xfrm>
              <a:off x="2736369" y="3376812"/>
              <a:ext cx="5833641" cy="45719"/>
            </a:xfrm>
            <a:prstGeom prst="rect">
              <a:avLst/>
            </a:prstGeom>
            <a:gradFill flip="none" rotWithShape="1">
              <a:gsLst>
                <a:gs pos="100000">
                  <a:srgbClr val="FFFFFF">
                    <a:alpha val="0"/>
                  </a:srgbClr>
                </a:gs>
                <a:gs pos="0">
                  <a:srgbClr val="00B05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spTree>
    <p:extLst>
      <p:ext uri="{BB962C8B-B14F-4D97-AF65-F5344CB8AC3E}">
        <p14:creationId xmlns:p14="http://schemas.microsoft.com/office/powerpoint/2010/main" val="2831395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5" name="標題 1"/>
          <p:cNvSpPr txBox="1">
            <a:spLocks/>
          </p:cNvSpPr>
          <p:nvPr/>
        </p:nvSpPr>
        <p:spPr>
          <a:xfrm>
            <a:off x="649067" y="169706"/>
            <a:ext cx="7886700" cy="922152"/>
          </a:xfrm>
          <a:prstGeom prst="rect">
            <a:avLst/>
          </a:prstGeom>
        </p:spPr>
        <p:txBody>
          <a:bodyPr vert="horz" lIns="91440" tIns="45720" rIns="91440" bIns="45720" rtlCol="0" anchor="ctr">
            <a:noAutofit/>
          </a:bodyPr>
          <a:lstStyle>
            <a:lvl1pPr marL="360000" algn="ctr">
              <a:lnSpc>
                <a:spcPct val="100000"/>
              </a:lnSpc>
              <a:spcBef>
                <a:spcPct val="0"/>
              </a:spcBef>
              <a:buClr>
                <a:srgbClr val="97ABBC"/>
              </a:buClr>
              <a:buSzPct val="100000"/>
              <a:buNone/>
              <a:defRPr sz="4000" b="1">
                <a:solidFill>
                  <a:schemeClr val="accent3">
                    <a:lumMod val="75000"/>
                  </a:scheme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defRPr>
            </a:lvl1pPr>
          </a:lstStyle>
          <a:p>
            <a:pPr marL="0" lvl="0"/>
            <a:r>
              <a:rPr lang="zh-TW" altLang="en-US" sz="3600" dirty="0">
                <a:solidFill>
                  <a:srgbClr val="006600"/>
                </a:solidFill>
              </a:rPr>
              <a:t>亞洲</a:t>
            </a:r>
            <a:r>
              <a:rPr lang="zh-TW" altLang="zh-TW" sz="3600" dirty="0">
                <a:solidFill>
                  <a:srgbClr val="006600"/>
                </a:solidFill>
              </a:rPr>
              <a:t>∙</a:t>
            </a:r>
            <a:r>
              <a:rPr lang="zh-TW" altLang="en-US" sz="3600" dirty="0">
                <a:solidFill>
                  <a:srgbClr val="006600"/>
                </a:solidFill>
              </a:rPr>
              <a:t>矽谷計畫四大推動策略</a:t>
            </a:r>
            <a:endParaRPr lang="en-US" altLang="zh-TW" sz="3600" dirty="0">
              <a:solidFill>
                <a:srgbClr val="006600"/>
              </a:solidFill>
            </a:endParaRPr>
          </a:p>
          <a:p>
            <a:pPr marL="0" lvl="0"/>
            <a:r>
              <a:rPr lang="zh-TW" altLang="en-US" sz="3600" dirty="0">
                <a:solidFill>
                  <a:srgbClr val="006600"/>
                </a:solidFill>
              </a:rPr>
              <a:t>及</a:t>
            </a:r>
            <a:r>
              <a:rPr lang="en-US" altLang="zh-TW" sz="3600" dirty="0">
                <a:solidFill>
                  <a:srgbClr val="006600"/>
                </a:solidFill>
              </a:rPr>
              <a:t>108</a:t>
            </a:r>
            <a:r>
              <a:rPr lang="zh-TW" altLang="en-US" sz="3600" dirty="0">
                <a:solidFill>
                  <a:srgbClr val="006600"/>
                </a:solidFill>
              </a:rPr>
              <a:t>年度重點工作</a:t>
            </a:r>
            <a:r>
              <a:rPr lang="en-US" altLang="zh-TW" sz="3600" dirty="0">
                <a:solidFill>
                  <a:srgbClr val="006600"/>
                </a:solidFill>
              </a:rPr>
              <a:t>-1</a:t>
            </a:r>
          </a:p>
        </p:txBody>
      </p:sp>
      <p:sp>
        <p:nvSpPr>
          <p:cNvPr id="7" name="TextBox 24"/>
          <p:cNvSpPr txBox="1">
            <a:spLocks noChangeArrowheads="1"/>
          </p:cNvSpPr>
          <p:nvPr/>
        </p:nvSpPr>
        <p:spPr bwMode="auto">
          <a:xfrm>
            <a:off x="198001" y="4419420"/>
            <a:ext cx="8748291" cy="2323713"/>
          </a:xfrm>
          <a:prstGeom prst="rect">
            <a:avLst/>
          </a:prstGeom>
          <a:noFill/>
          <a:ln w="9525">
            <a:noFill/>
            <a:miter lim="800000"/>
            <a:headEnd/>
            <a:tailEnd/>
          </a:ln>
        </p:spPr>
        <p:txBody>
          <a:bodyPr wrap="square">
            <a:spAutoFit/>
          </a:bodyPr>
          <a:lstStyle>
            <a:lvl1pPr marL="228600" indent="-228600">
              <a:defRPr sz="2800">
                <a:solidFill>
                  <a:schemeClr val="tx1"/>
                </a:solidFill>
                <a:latin typeface="Times New Roman" pitchFamily="18" charset="0"/>
                <a:cs typeface="Times New Roman" pitchFamily="18" charset="0"/>
              </a:defRPr>
            </a:lvl1pPr>
            <a:lvl2pPr marL="742950" indent="-285750">
              <a:defRPr sz="2800">
                <a:solidFill>
                  <a:schemeClr val="tx1"/>
                </a:solidFill>
                <a:latin typeface="Times New Roman" pitchFamily="18" charset="0"/>
                <a:cs typeface="Times New Roman" pitchFamily="18" charset="0"/>
              </a:defRPr>
            </a:lvl2pPr>
            <a:lvl3pPr marL="1143000" indent="-228600">
              <a:defRPr sz="2800">
                <a:solidFill>
                  <a:schemeClr val="tx1"/>
                </a:solidFill>
                <a:latin typeface="Times New Roman" pitchFamily="18" charset="0"/>
                <a:cs typeface="Times New Roman" pitchFamily="18" charset="0"/>
              </a:defRPr>
            </a:lvl3pPr>
            <a:lvl4pPr marL="1600200" indent="-228600">
              <a:defRPr sz="2800">
                <a:solidFill>
                  <a:schemeClr val="tx1"/>
                </a:solidFill>
                <a:latin typeface="Times New Roman" pitchFamily="18" charset="0"/>
                <a:cs typeface="Times New Roman" pitchFamily="18" charset="0"/>
              </a:defRPr>
            </a:lvl4pPr>
            <a:lvl5pPr marL="2057400" indent="-228600">
              <a:defRPr sz="28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cs typeface="Times New Roman" pitchFamily="18" charset="0"/>
              </a:defRPr>
            </a:lvl9pPr>
          </a:lstStyle>
          <a:p>
            <a:pPr marL="472674" indent="-342900" algn="just">
              <a:spcBef>
                <a:spcPts val="600"/>
              </a:spcBef>
              <a:buClr>
                <a:srgbClr val="00B050"/>
              </a:buClr>
              <a:buFont typeface="Wingdings" pitchFamily="2" charset="2"/>
              <a:buChar char="l"/>
              <a:defRPr/>
            </a:pPr>
            <a:r>
              <a:rPr lang="zh-TW" altLang="en-US" sz="1800" b="1" dirty="0">
                <a:solidFill>
                  <a:srgbClr val="009051"/>
                </a:solidFill>
                <a:latin typeface="微軟正黑體" panose="020B0604030504040204" pitchFamily="34" charset="-120"/>
                <a:ea typeface="微軟正黑體" panose="020B0604030504040204" pitchFamily="34" charset="-120"/>
                <a:cs typeface="Browallia New" panose="020B0604020202020204" pitchFamily="34" charset="-34"/>
              </a:rPr>
              <a:t>聚焦創新創業與國際鏈結</a:t>
            </a:r>
          </a:p>
          <a:p>
            <a:pPr marL="534988" lvl="1" indent="-155575" algn="just">
              <a:spcBef>
                <a:spcPts val="600"/>
              </a:spcBef>
              <a:buFont typeface="Arial" panose="020B0604020202020204" pitchFamily="34" charset="0"/>
              <a:buChar char="•"/>
              <a:defRPr/>
            </a:pP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推動國家科技新創品牌</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a:t>
            </a: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國發會</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a:t>
            </a: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；創造國際級青年創新創業聚落</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a:t>
            </a: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如：科技部</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a:t>
            </a: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青年科技創業基地、經濟部</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a:t>
            </a: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林口新創園</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a:t>
            </a: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與人才培育</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a:t>
            </a: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如：經濟部、國發會</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-Draper University</a:t>
            </a: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；教育部、勞動部、國發會</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a:t>
            </a: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智慧聯網技術人才培育與亞矽學院實體認證</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a:t>
            </a:r>
          </a:p>
          <a:p>
            <a:pPr marL="534988" lvl="1" indent="-155575" algn="just">
              <a:spcBef>
                <a:spcPts val="600"/>
              </a:spcBef>
              <a:buFont typeface="Arial" panose="020B0604020202020204" pitchFamily="34" charset="0"/>
              <a:buChar char="•"/>
              <a:defRPr/>
            </a:pP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推動國際鏈結與新南向，包括：國際行銷與參展</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a:t>
            </a: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科技部、經濟部、國發會</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a:t>
            </a: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、完善跨境電商模式</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a:t>
            </a: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經濟部商業司</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a:t>
            </a: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、與國際加速器合作，引進國際新創團隊來台</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a:t>
            </a: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科技部、經濟部、國發會</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 </a:t>
            </a: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a:t>
            </a:r>
          </a:p>
          <a:p>
            <a:pPr marL="534988" lvl="1" indent="-155575" algn="just">
              <a:spcBef>
                <a:spcPts val="600"/>
              </a:spcBef>
              <a:buFont typeface="Arial" panose="020B0604020202020204" pitchFamily="34" charset="0"/>
              <a:buChar char="•"/>
              <a:defRPr/>
            </a:pPr>
            <a:endPar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endParaRPr>
          </a:p>
        </p:txBody>
      </p:sp>
      <p:sp>
        <p:nvSpPr>
          <p:cNvPr id="8" name="投影片編號版面配置區 1"/>
          <p:cNvSpPr>
            <a:spLocks noGrp="1"/>
          </p:cNvSpPr>
          <p:nvPr>
            <p:ph type="sldNum" sz="quarter" idx="4294967295"/>
          </p:nvPr>
        </p:nvSpPr>
        <p:spPr>
          <a:xfrm>
            <a:off x="8771783" y="6581001"/>
            <a:ext cx="372217" cy="276999"/>
          </a:xfrm>
          <a:prstGeom prst="rect">
            <a:avLst/>
          </a:prstGeom>
        </p:spPr>
        <p:txBody>
          <a:bodyPr vert="horz" lIns="91440" tIns="45720" rIns="91440" bIns="45720" rtlCol="0" anchor="ctr"/>
          <a:lstStyle/>
          <a:p>
            <a:fld id="{862BEF42-55D4-405D-879A-39DD27EC09B4}" type="slidenum">
              <a:rPr lang="zh-TW" altLang="en-US" sz="1200" kern="0">
                <a:solidFill>
                  <a:schemeClr val="tx1">
                    <a:lumMod val="50000"/>
                    <a:lumOff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pPr/>
              <a:t>26</a:t>
            </a:fld>
            <a:endParaRPr lang="zh-TW" altLang="en-US" sz="1200" kern="0" dirty="0">
              <a:solidFill>
                <a:schemeClr val="tx1">
                  <a:lumMod val="50000"/>
                  <a:lumOff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nvGrpSpPr>
          <p:cNvPr id="64" name="群組 63">
            <a:extLst>
              <a:ext uri="{FF2B5EF4-FFF2-40B4-BE49-F238E27FC236}">
                <a16:creationId xmlns:a16="http://schemas.microsoft.com/office/drawing/2014/main" xmlns="" id="{55E90383-9B1C-D64E-A8FB-5D0956F80E9D}"/>
              </a:ext>
            </a:extLst>
          </p:cNvPr>
          <p:cNvGrpSpPr/>
          <p:nvPr/>
        </p:nvGrpSpPr>
        <p:grpSpPr>
          <a:xfrm>
            <a:off x="509569" y="1371600"/>
            <a:ext cx="8289144" cy="2815871"/>
            <a:chOff x="509569" y="1371600"/>
            <a:chExt cx="8289144" cy="2815871"/>
          </a:xfrm>
        </p:grpSpPr>
        <p:sp>
          <p:nvSpPr>
            <p:cNvPr id="2" name="圓角矩形 1">
              <a:extLst>
                <a:ext uri="{FF2B5EF4-FFF2-40B4-BE49-F238E27FC236}">
                  <a16:creationId xmlns:a16="http://schemas.microsoft.com/office/drawing/2014/main" xmlns="" id="{B3633C94-9CBF-AD40-8B78-3CED35F3C493}"/>
                </a:ext>
              </a:extLst>
            </p:cNvPr>
            <p:cNvSpPr/>
            <p:nvPr/>
          </p:nvSpPr>
          <p:spPr>
            <a:xfrm>
              <a:off x="533954" y="1371600"/>
              <a:ext cx="1948804" cy="2815871"/>
            </a:xfrm>
            <a:prstGeom prst="roundRect">
              <a:avLst>
                <a:gd name="adj" fmla="val 7994"/>
              </a:avLst>
            </a:prstGeom>
            <a:solidFill>
              <a:schemeClr val="bg1"/>
            </a:solidFill>
            <a:ln w="25400">
              <a:solidFill>
                <a:srgbClr val="00BA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0" name="圓角矩形 9">
              <a:extLst>
                <a:ext uri="{FF2B5EF4-FFF2-40B4-BE49-F238E27FC236}">
                  <a16:creationId xmlns:a16="http://schemas.microsoft.com/office/drawing/2014/main" xmlns="" id="{3BF50BF9-5BFD-F541-BC60-BFF5606CA1BD}"/>
                </a:ext>
              </a:extLst>
            </p:cNvPr>
            <p:cNvSpPr/>
            <p:nvPr/>
          </p:nvSpPr>
          <p:spPr>
            <a:xfrm>
              <a:off x="2630296" y="1371600"/>
              <a:ext cx="1948804" cy="2815871"/>
            </a:xfrm>
            <a:prstGeom prst="roundRect">
              <a:avLst>
                <a:gd name="adj" fmla="val 7994"/>
              </a:avLst>
            </a:prstGeom>
            <a:solidFill>
              <a:schemeClr val="bg1"/>
            </a:solidFill>
            <a:ln w="254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1" name="圓角矩形 10">
              <a:extLst>
                <a:ext uri="{FF2B5EF4-FFF2-40B4-BE49-F238E27FC236}">
                  <a16:creationId xmlns:a16="http://schemas.microsoft.com/office/drawing/2014/main" xmlns="" id="{FCE5BF0B-424A-184C-8951-654977AC9132}"/>
                </a:ext>
              </a:extLst>
            </p:cNvPr>
            <p:cNvSpPr/>
            <p:nvPr/>
          </p:nvSpPr>
          <p:spPr>
            <a:xfrm>
              <a:off x="4726638" y="1371600"/>
              <a:ext cx="1948804" cy="2815871"/>
            </a:xfrm>
            <a:prstGeom prst="roundRect">
              <a:avLst>
                <a:gd name="adj" fmla="val 7994"/>
              </a:avLst>
            </a:prstGeom>
            <a:solidFill>
              <a:schemeClr val="bg1"/>
            </a:solidFill>
            <a:ln w="25400">
              <a:solidFill>
                <a:srgbClr val="00BA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4" name="矩形 53">
              <a:extLst>
                <a:ext uri="{FF2B5EF4-FFF2-40B4-BE49-F238E27FC236}">
                  <a16:creationId xmlns:a16="http://schemas.microsoft.com/office/drawing/2014/main" xmlns="" id="{4170A3AE-1415-8045-82BB-3D992208FB5F}"/>
                </a:ext>
              </a:extLst>
            </p:cNvPr>
            <p:cNvSpPr/>
            <p:nvPr/>
          </p:nvSpPr>
          <p:spPr>
            <a:xfrm>
              <a:off x="4726638" y="2288760"/>
              <a:ext cx="1948804" cy="690396"/>
            </a:xfrm>
            <a:prstGeom prst="rect">
              <a:avLst/>
            </a:prstGeom>
            <a:solidFill>
              <a:srgbClr val="00B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2" name="圓角矩形 11">
              <a:extLst>
                <a:ext uri="{FF2B5EF4-FFF2-40B4-BE49-F238E27FC236}">
                  <a16:creationId xmlns:a16="http://schemas.microsoft.com/office/drawing/2014/main" xmlns="" id="{B7D2537A-EC0A-C344-B799-B2D8C9CA8CA1}"/>
                </a:ext>
              </a:extLst>
            </p:cNvPr>
            <p:cNvSpPr/>
            <p:nvPr/>
          </p:nvSpPr>
          <p:spPr>
            <a:xfrm>
              <a:off x="6822979" y="1371600"/>
              <a:ext cx="1948804" cy="2815871"/>
            </a:xfrm>
            <a:prstGeom prst="roundRect">
              <a:avLst>
                <a:gd name="adj" fmla="val 7994"/>
              </a:avLst>
            </a:prstGeom>
            <a:solidFill>
              <a:schemeClr val="bg1"/>
            </a:solidFill>
            <a:ln w="254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2" name="矩形 51">
              <a:extLst>
                <a:ext uri="{FF2B5EF4-FFF2-40B4-BE49-F238E27FC236}">
                  <a16:creationId xmlns:a16="http://schemas.microsoft.com/office/drawing/2014/main" xmlns="" id="{3963E24A-84FA-364F-BC77-C616E2BA5AD6}"/>
                </a:ext>
              </a:extLst>
            </p:cNvPr>
            <p:cNvSpPr/>
            <p:nvPr/>
          </p:nvSpPr>
          <p:spPr>
            <a:xfrm>
              <a:off x="2630296" y="2298592"/>
              <a:ext cx="1948804" cy="6903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3" name="矩形 52">
              <a:extLst>
                <a:ext uri="{FF2B5EF4-FFF2-40B4-BE49-F238E27FC236}">
                  <a16:creationId xmlns:a16="http://schemas.microsoft.com/office/drawing/2014/main" xmlns="" id="{5E91FECB-BF9F-B241-BA66-E308DE67F771}"/>
                </a:ext>
              </a:extLst>
            </p:cNvPr>
            <p:cNvSpPr/>
            <p:nvPr/>
          </p:nvSpPr>
          <p:spPr>
            <a:xfrm>
              <a:off x="6822979" y="2298592"/>
              <a:ext cx="1948804" cy="6903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 name="矩形 2">
              <a:extLst>
                <a:ext uri="{FF2B5EF4-FFF2-40B4-BE49-F238E27FC236}">
                  <a16:creationId xmlns:a16="http://schemas.microsoft.com/office/drawing/2014/main" xmlns="" id="{9981CA15-894C-E64A-A1F6-68FED510C325}"/>
                </a:ext>
              </a:extLst>
            </p:cNvPr>
            <p:cNvSpPr/>
            <p:nvPr/>
          </p:nvSpPr>
          <p:spPr>
            <a:xfrm>
              <a:off x="611631" y="3055517"/>
              <a:ext cx="1793451" cy="1022268"/>
            </a:xfrm>
            <a:prstGeom prst="rect">
              <a:avLst/>
            </a:prstGeom>
          </p:spPr>
          <p:txBody>
            <a:bodyPr wrap="square">
              <a:spAutoFit/>
            </a:bodyPr>
            <a:lstStyle/>
            <a:p>
              <a:pPr lvl="0" algn="ctr" defTabSz="466725">
                <a:lnSpc>
                  <a:spcPct val="150000"/>
                </a:lnSpc>
                <a:spcBef>
                  <a:spcPct val="0"/>
                </a:spcBef>
              </a:pP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5</a:t>
              </a:r>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項計畫</a:t>
              </a:r>
              <a:endPar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a:p>
              <a:pPr lvl="0" algn="ctr" defTabSz="466725">
                <a:lnSpc>
                  <a:spcPct val="150000"/>
                </a:lnSpc>
                <a:spcBef>
                  <a:spcPct val="0"/>
                </a:spcBef>
              </a:pP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6.6</a:t>
              </a:r>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億元</a:t>
              </a:r>
              <a:endPar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a:p>
              <a:pPr lvl="0" algn="ctr" defTabSz="466725">
                <a:lnSpc>
                  <a:spcPct val="150000"/>
                </a:lnSpc>
                <a:spcBef>
                  <a:spcPct val="0"/>
                </a:spcBef>
              </a:pP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10%</a:t>
              </a:r>
              <a:endPar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sp>
          <p:nvSpPr>
            <p:cNvPr id="19" name="矩形 18">
              <a:extLst>
                <a:ext uri="{FF2B5EF4-FFF2-40B4-BE49-F238E27FC236}">
                  <a16:creationId xmlns:a16="http://schemas.microsoft.com/office/drawing/2014/main" xmlns="" id="{AFC7B7DE-94DB-9D45-8EB3-5302D8CC3ABF}"/>
                </a:ext>
              </a:extLst>
            </p:cNvPr>
            <p:cNvSpPr/>
            <p:nvPr/>
          </p:nvSpPr>
          <p:spPr>
            <a:xfrm>
              <a:off x="2770617" y="3055517"/>
              <a:ext cx="1668163" cy="1061829"/>
            </a:xfrm>
            <a:prstGeom prst="rect">
              <a:avLst/>
            </a:prstGeom>
          </p:spPr>
          <p:txBody>
            <a:bodyPr wrap="square">
              <a:spAutoFit/>
            </a:bodyPr>
            <a:lstStyle/>
            <a:p>
              <a:pPr algn="ctr" defTabSz="466725">
                <a:lnSpc>
                  <a:spcPct val="150000"/>
                </a:lnSpc>
                <a:spcBef>
                  <a:spcPct val="0"/>
                </a:spcBef>
              </a:pPr>
              <a:r>
                <a:rPr lang="en-US" altLang="zh-TW" sz="1400" b="1" dirty="0" smtClean="0">
                  <a:solidFill>
                    <a:schemeClr val="tx1">
                      <a:lumMod val="85000"/>
                      <a:lumOff val="15000"/>
                    </a:schemeClr>
                  </a:solidFill>
                  <a:latin typeface="Microsoft JhengHei" panose="020B0604030504040204" pitchFamily="34" charset="-120"/>
                  <a:ea typeface="Microsoft JhengHei" panose="020B0604030504040204" pitchFamily="34" charset="-120"/>
                </a:rPr>
                <a:t>4</a:t>
              </a:r>
              <a:r>
                <a:rPr lang="zh-TW" altLang="en-US" sz="1400" b="1" dirty="0" smtClean="0">
                  <a:solidFill>
                    <a:schemeClr val="tx1">
                      <a:lumMod val="85000"/>
                      <a:lumOff val="15000"/>
                    </a:schemeClr>
                  </a:solidFill>
                  <a:latin typeface="Microsoft JhengHei" panose="020B0604030504040204" pitchFamily="34" charset="-120"/>
                  <a:ea typeface="Microsoft JhengHei" panose="020B0604030504040204" pitchFamily="34" charset="-120"/>
                </a:rPr>
                <a:t>項</a:t>
              </a:r>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計畫</a:t>
              </a:r>
              <a:endPar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a:p>
              <a:pPr algn="ctr" defTabSz="466725">
                <a:lnSpc>
                  <a:spcPct val="150000"/>
                </a:lnSpc>
                <a:spcBef>
                  <a:spcPct val="0"/>
                </a:spcBef>
              </a:pP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3.67</a:t>
              </a:r>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億元</a:t>
              </a:r>
              <a:endPar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a:p>
              <a:pPr algn="ctr" defTabSz="466725">
                <a:lnSpc>
                  <a:spcPct val="150000"/>
                </a:lnSpc>
                <a:spcBef>
                  <a:spcPct val="0"/>
                </a:spcBef>
              </a:pP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5%</a:t>
              </a:r>
            </a:p>
          </p:txBody>
        </p:sp>
        <p:sp>
          <p:nvSpPr>
            <p:cNvPr id="21" name="矩形 20">
              <a:extLst>
                <a:ext uri="{FF2B5EF4-FFF2-40B4-BE49-F238E27FC236}">
                  <a16:creationId xmlns:a16="http://schemas.microsoft.com/office/drawing/2014/main" xmlns="" id="{FF356B2F-33ED-914D-BAEB-8F54F59BE39E}"/>
                </a:ext>
              </a:extLst>
            </p:cNvPr>
            <p:cNvSpPr/>
            <p:nvPr/>
          </p:nvSpPr>
          <p:spPr>
            <a:xfrm>
              <a:off x="4866959" y="3055517"/>
              <a:ext cx="1668163" cy="1061829"/>
            </a:xfrm>
            <a:prstGeom prst="rect">
              <a:avLst/>
            </a:prstGeom>
          </p:spPr>
          <p:txBody>
            <a:bodyPr wrap="square">
              <a:spAutoFit/>
            </a:bodyPr>
            <a:lstStyle/>
            <a:p>
              <a:pPr lvl="0" algn="ctr" defTabSz="466725">
                <a:lnSpc>
                  <a:spcPct val="150000"/>
                </a:lnSpc>
                <a:spcBef>
                  <a:spcPct val="0"/>
                </a:spcBef>
              </a:pP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15</a:t>
              </a:r>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項</a:t>
              </a:r>
              <a:r>
                <a:rPr lang="zh-TW" altLang="en-US" sz="1400" b="1" dirty="0" smtClean="0">
                  <a:solidFill>
                    <a:schemeClr val="tx1">
                      <a:lumMod val="85000"/>
                      <a:lumOff val="15000"/>
                    </a:schemeClr>
                  </a:solidFill>
                  <a:latin typeface="Microsoft JhengHei" panose="020B0604030504040204" pitchFamily="34" charset="-120"/>
                  <a:ea typeface="Microsoft JhengHei" panose="020B0604030504040204" pitchFamily="34" charset="-120"/>
                </a:rPr>
                <a:t>計</a:t>
              </a:r>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畫</a:t>
              </a:r>
              <a:endPar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a:p>
              <a:pPr lvl="0" algn="ctr" defTabSz="466725">
                <a:lnSpc>
                  <a:spcPct val="150000"/>
                </a:lnSpc>
                <a:spcBef>
                  <a:spcPct val="0"/>
                </a:spcBef>
              </a:pP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34.09</a:t>
              </a:r>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億</a:t>
              </a:r>
              <a:r>
                <a:rPr lang="zh-CN"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元</a:t>
              </a:r>
              <a:endPar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a:p>
              <a:pPr lvl="0" algn="ctr" defTabSz="466725">
                <a:lnSpc>
                  <a:spcPct val="150000"/>
                </a:lnSpc>
                <a:spcBef>
                  <a:spcPct val="0"/>
                </a:spcBef>
              </a:pP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51%</a:t>
              </a:r>
            </a:p>
          </p:txBody>
        </p:sp>
        <p:sp>
          <p:nvSpPr>
            <p:cNvPr id="22" name="矩形 21">
              <a:extLst>
                <a:ext uri="{FF2B5EF4-FFF2-40B4-BE49-F238E27FC236}">
                  <a16:creationId xmlns:a16="http://schemas.microsoft.com/office/drawing/2014/main" xmlns="" id="{01D3E125-DC8A-E649-B3E9-9CCE7DD6263D}"/>
                </a:ext>
              </a:extLst>
            </p:cNvPr>
            <p:cNvSpPr/>
            <p:nvPr/>
          </p:nvSpPr>
          <p:spPr>
            <a:xfrm>
              <a:off x="6937688" y="3055517"/>
              <a:ext cx="1719386" cy="1061829"/>
            </a:xfrm>
            <a:prstGeom prst="rect">
              <a:avLst/>
            </a:prstGeom>
          </p:spPr>
          <p:txBody>
            <a:bodyPr wrap="square">
              <a:spAutoFit/>
            </a:bodyPr>
            <a:lstStyle/>
            <a:p>
              <a:pPr lvl="0" algn="ctr" defTabSz="466725">
                <a:lnSpc>
                  <a:spcPct val="150000"/>
                </a:lnSpc>
                <a:spcBef>
                  <a:spcPct val="0"/>
                </a:spcBef>
              </a:pPr>
              <a:r>
                <a:rPr lang="en-US" altLang="zh-TW" sz="1400" b="1" dirty="0" smtClean="0">
                  <a:solidFill>
                    <a:schemeClr val="tx1">
                      <a:lumMod val="85000"/>
                      <a:lumOff val="15000"/>
                    </a:schemeClr>
                  </a:solidFill>
                  <a:latin typeface="Microsoft JhengHei" panose="020B0604030504040204" pitchFamily="34" charset="-120"/>
                  <a:ea typeface="Microsoft JhengHei" panose="020B0604030504040204" pitchFamily="34" charset="-120"/>
                </a:rPr>
                <a:t>11</a:t>
              </a:r>
              <a:r>
                <a:rPr lang="zh-TW" altLang="en-US" sz="1400" b="1" dirty="0" smtClean="0">
                  <a:solidFill>
                    <a:schemeClr val="tx1">
                      <a:lumMod val="85000"/>
                      <a:lumOff val="15000"/>
                    </a:schemeClr>
                  </a:solidFill>
                  <a:latin typeface="Microsoft JhengHei" panose="020B0604030504040204" pitchFamily="34" charset="-120"/>
                  <a:ea typeface="Microsoft JhengHei" panose="020B0604030504040204" pitchFamily="34" charset="-120"/>
                </a:rPr>
                <a:t>項</a:t>
              </a:r>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計畫</a:t>
              </a:r>
              <a:endPar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a:p>
              <a:pPr lvl="0" algn="ctr" defTabSz="466725">
                <a:lnSpc>
                  <a:spcPct val="150000"/>
                </a:lnSpc>
                <a:spcBef>
                  <a:spcPct val="0"/>
                </a:spcBef>
              </a:pP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22.48</a:t>
              </a:r>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億元</a:t>
              </a:r>
              <a:endPar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a:p>
              <a:pPr lvl="0" algn="ctr" defTabSz="466725">
                <a:lnSpc>
                  <a:spcPct val="150000"/>
                </a:lnSpc>
                <a:spcBef>
                  <a:spcPct val="0"/>
                </a:spcBef>
              </a:pP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34% </a:t>
              </a:r>
            </a:p>
          </p:txBody>
        </p:sp>
        <p:cxnSp>
          <p:nvCxnSpPr>
            <p:cNvPr id="43" name="直線接點 42">
              <a:extLst>
                <a:ext uri="{FF2B5EF4-FFF2-40B4-BE49-F238E27FC236}">
                  <a16:creationId xmlns:a16="http://schemas.microsoft.com/office/drawing/2014/main" xmlns="" id="{66F463AD-1F61-6541-ADF8-1BC4C7B36E5C}"/>
                </a:ext>
              </a:extLst>
            </p:cNvPr>
            <p:cNvCxnSpPr/>
            <p:nvPr/>
          </p:nvCxnSpPr>
          <p:spPr>
            <a:xfrm>
              <a:off x="827999" y="2478953"/>
              <a:ext cx="1360715" cy="0"/>
            </a:xfrm>
            <a:prstGeom prst="line">
              <a:avLst/>
            </a:prstGeom>
            <a:ln>
              <a:solidFill>
                <a:srgbClr val="00BABE"/>
              </a:solidFill>
            </a:ln>
          </p:spPr>
          <p:style>
            <a:lnRef idx="1">
              <a:schemeClr val="accent1"/>
            </a:lnRef>
            <a:fillRef idx="0">
              <a:schemeClr val="accent1"/>
            </a:fillRef>
            <a:effectRef idx="0">
              <a:schemeClr val="accent1"/>
            </a:effectRef>
            <a:fontRef idx="minor">
              <a:schemeClr val="tx1"/>
            </a:fontRef>
          </p:style>
        </p:cxnSp>
        <p:sp>
          <p:nvSpPr>
            <p:cNvPr id="50" name="矩形 49">
              <a:extLst>
                <a:ext uri="{FF2B5EF4-FFF2-40B4-BE49-F238E27FC236}">
                  <a16:creationId xmlns:a16="http://schemas.microsoft.com/office/drawing/2014/main" xmlns="" id="{40DABED8-8564-9947-9258-59AD39B19546}"/>
                </a:ext>
              </a:extLst>
            </p:cNvPr>
            <p:cNvSpPr/>
            <p:nvPr/>
          </p:nvSpPr>
          <p:spPr>
            <a:xfrm>
              <a:off x="527768" y="2288760"/>
              <a:ext cx="1948804" cy="690396"/>
            </a:xfrm>
            <a:prstGeom prst="rect">
              <a:avLst/>
            </a:prstGeom>
            <a:solidFill>
              <a:srgbClr val="00B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1" name="矩形 50">
              <a:extLst>
                <a:ext uri="{FF2B5EF4-FFF2-40B4-BE49-F238E27FC236}">
                  <a16:creationId xmlns:a16="http://schemas.microsoft.com/office/drawing/2014/main" xmlns="" id="{6733FC8D-C4B3-894B-9994-0AF10E1051BA}"/>
                </a:ext>
              </a:extLst>
            </p:cNvPr>
            <p:cNvSpPr/>
            <p:nvPr/>
          </p:nvSpPr>
          <p:spPr>
            <a:xfrm>
              <a:off x="509569" y="2363224"/>
              <a:ext cx="1967003" cy="553998"/>
            </a:xfrm>
            <a:prstGeom prst="rect">
              <a:avLst/>
            </a:prstGeom>
          </p:spPr>
          <p:txBody>
            <a:bodyPr wrap="square">
              <a:spAutoFit/>
            </a:bodyPr>
            <a:lstStyle/>
            <a:p>
              <a:pPr lvl="0" algn="ctr" defTabSz="466725">
                <a:spcBef>
                  <a:spcPct val="0"/>
                </a:spcBef>
              </a:pPr>
              <a:r>
                <a:rPr lang="zh-TW" altLang="en-US" sz="1500" b="1" dirty="0">
                  <a:solidFill>
                    <a:schemeClr val="bg1"/>
                  </a:solidFill>
                  <a:latin typeface="Microsoft JhengHei" panose="020B0604030504040204" pitchFamily="34" charset="-120"/>
                  <a:ea typeface="Microsoft JhengHei" panose="020B0604030504040204" pitchFamily="34" charset="-120"/>
                </a:rPr>
                <a:t>體現矽谷精神</a:t>
              </a:r>
              <a:endParaRPr lang="en-US" altLang="zh-TW" sz="1500" b="1" dirty="0">
                <a:solidFill>
                  <a:schemeClr val="bg1"/>
                </a:solidFill>
                <a:latin typeface="Microsoft JhengHei" panose="020B0604030504040204" pitchFamily="34" charset="-120"/>
                <a:ea typeface="Microsoft JhengHei" panose="020B0604030504040204" pitchFamily="34" charset="-120"/>
              </a:endParaRPr>
            </a:p>
            <a:p>
              <a:pPr lvl="0" algn="ctr" defTabSz="466725">
                <a:spcBef>
                  <a:spcPct val="0"/>
                </a:spcBef>
              </a:pPr>
              <a:r>
                <a:rPr lang="zh-TW" altLang="en-US" sz="1500" b="1" dirty="0">
                  <a:solidFill>
                    <a:schemeClr val="bg1"/>
                  </a:solidFill>
                  <a:latin typeface="Microsoft JhengHei" panose="020B0604030504040204" pitchFamily="34" charset="-120"/>
                  <a:ea typeface="Microsoft JhengHei" panose="020B0604030504040204" pitchFamily="34" charset="-120"/>
                </a:rPr>
                <a:t>健全創新創業生態系</a:t>
              </a:r>
              <a:endParaRPr lang="en-US" altLang="zh-TW" sz="1500" b="1" dirty="0">
                <a:solidFill>
                  <a:schemeClr val="bg1"/>
                </a:solidFill>
                <a:latin typeface="Microsoft JhengHei" panose="020B0604030504040204" pitchFamily="34" charset="-120"/>
                <a:ea typeface="Microsoft JhengHei" panose="020B0604030504040204" pitchFamily="34" charset="-120"/>
              </a:endParaRPr>
            </a:p>
          </p:txBody>
        </p:sp>
        <p:sp>
          <p:nvSpPr>
            <p:cNvPr id="55" name="矩形 54">
              <a:extLst>
                <a:ext uri="{FF2B5EF4-FFF2-40B4-BE49-F238E27FC236}">
                  <a16:creationId xmlns:a16="http://schemas.microsoft.com/office/drawing/2014/main" xmlns="" id="{293E1F02-2396-1B4E-A5A8-E94883B4FEE3}"/>
                </a:ext>
              </a:extLst>
            </p:cNvPr>
            <p:cNvSpPr/>
            <p:nvPr/>
          </p:nvSpPr>
          <p:spPr>
            <a:xfrm>
              <a:off x="2623504" y="2363224"/>
              <a:ext cx="1967003" cy="553998"/>
            </a:xfrm>
            <a:prstGeom prst="rect">
              <a:avLst/>
            </a:prstGeom>
          </p:spPr>
          <p:txBody>
            <a:bodyPr wrap="square">
              <a:spAutoFit/>
            </a:bodyPr>
            <a:lstStyle/>
            <a:p>
              <a:pPr lvl="0" algn="ctr" defTabSz="466725">
                <a:spcBef>
                  <a:spcPct val="0"/>
                </a:spcBef>
              </a:pPr>
              <a:r>
                <a:rPr lang="zh-TW" altLang="en-US" sz="1500" b="1" dirty="0">
                  <a:solidFill>
                    <a:schemeClr val="bg1"/>
                  </a:solidFill>
                  <a:latin typeface="Microsoft JhengHei" panose="020B0604030504040204" pitchFamily="34" charset="-120"/>
                  <a:ea typeface="Microsoft JhengHei" panose="020B0604030504040204" pitchFamily="34" charset="-120"/>
                </a:rPr>
                <a:t>連結國際研發能量</a:t>
              </a:r>
            </a:p>
            <a:p>
              <a:pPr lvl="0" algn="ctr" defTabSz="466725">
                <a:spcBef>
                  <a:spcPct val="0"/>
                </a:spcBef>
              </a:pPr>
              <a:r>
                <a:rPr lang="zh-TW" altLang="en-US" sz="1500" b="1" dirty="0">
                  <a:solidFill>
                    <a:schemeClr val="bg1"/>
                  </a:solidFill>
                  <a:latin typeface="Microsoft JhengHei" panose="020B0604030504040204" pitchFamily="34" charset="-120"/>
                  <a:ea typeface="Microsoft JhengHei" panose="020B0604030504040204" pitchFamily="34" charset="-120"/>
                </a:rPr>
                <a:t>建立創新研發基地</a:t>
              </a:r>
            </a:p>
          </p:txBody>
        </p:sp>
        <p:sp>
          <p:nvSpPr>
            <p:cNvPr id="56" name="矩形 55">
              <a:extLst>
                <a:ext uri="{FF2B5EF4-FFF2-40B4-BE49-F238E27FC236}">
                  <a16:creationId xmlns:a16="http://schemas.microsoft.com/office/drawing/2014/main" xmlns="" id="{9EBBD0C2-FE63-8D42-8BC4-32E346ED1E73}"/>
                </a:ext>
              </a:extLst>
            </p:cNvPr>
            <p:cNvSpPr/>
            <p:nvPr/>
          </p:nvSpPr>
          <p:spPr>
            <a:xfrm>
              <a:off x="4737439" y="2363224"/>
              <a:ext cx="1967003" cy="553998"/>
            </a:xfrm>
            <a:prstGeom prst="rect">
              <a:avLst/>
            </a:prstGeom>
          </p:spPr>
          <p:txBody>
            <a:bodyPr wrap="square">
              <a:spAutoFit/>
            </a:bodyPr>
            <a:lstStyle/>
            <a:p>
              <a:pPr lvl="0" algn="ctr" defTabSz="466725">
                <a:spcBef>
                  <a:spcPct val="0"/>
                </a:spcBef>
              </a:pPr>
              <a:r>
                <a:rPr lang="zh-TW" altLang="en-US" sz="1500" b="1" dirty="0">
                  <a:solidFill>
                    <a:schemeClr val="bg1"/>
                  </a:solidFill>
                  <a:latin typeface="Microsoft JhengHei" panose="020B0604030504040204" pitchFamily="34" charset="-120"/>
                  <a:ea typeface="Microsoft JhengHei" panose="020B0604030504040204" pitchFamily="34" charset="-120"/>
                </a:rPr>
                <a:t>軟硬互補</a:t>
              </a:r>
            </a:p>
            <a:p>
              <a:pPr lvl="0" algn="ctr" defTabSz="466725">
                <a:spcBef>
                  <a:spcPct val="0"/>
                </a:spcBef>
              </a:pPr>
              <a:r>
                <a:rPr lang="zh-TW" altLang="en-US" sz="1500" b="1" dirty="0">
                  <a:solidFill>
                    <a:schemeClr val="bg1"/>
                  </a:solidFill>
                  <a:latin typeface="Microsoft JhengHei" panose="020B0604030504040204" pitchFamily="34" charset="-120"/>
                  <a:ea typeface="Microsoft JhengHei" panose="020B0604030504040204" pitchFamily="34" charset="-120"/>
                </a:rPr>
                <a:t>建構物聯網供應鏈</a:t>
              </a:r>
            </a:p>
          </p:txBody>
        </p:sp>
        <p:sp>
          <p:nvSpPr>
            <p:cNvPr id="57" name="矩形 56">
              <a:extLst>
                <a:ext uri="{FF2B5EF4-FFF2-40B4-BE49-F238E27FC236}">
                  <a16:creationId xmlns:a16="http://schemas.microsoft.com/office/drawing/2014/main" xmlns="" id="{7FA77FE6-FE70-0948-AAA8-E85CDD15A992}"/>
                </a:ext>
              </a:extLst>
            </p:cNvPr>
            <p:cNvSpPr/>
            <p:nvPr/>
          </p:nvSpPr>
          <p:spPr>
            <a:xfrm>
              <a:off x="6831710" y="2363224"/>
              <a:ext cx="1967003" cy="553998"/>
            </a:xfrm>
            <a:prstGeom prst="rect">
              <a:avLst/>
            </a:prstGeom>
          </p:spPr>
          <p:txBody>
            <a:bodyPr wrap="square">
              <a:spAutoFit/>
            </a:bodyPr>
            <a:lstStyle/>
            <a:p>
              <a:pPr lvl="0" algn="ctr" defTabSz="466725">
                <a:spcBef>
                  <a:spcPct val="0"/>
                </a:spcBef>
              </a:pPr>
              <a:r>
                <a:rPr lang="zh-TW" altLang="en-US" sz="1500" b="1" dirty="0">
                  <a:solidFill>
                    <a:schemeClr val="bg1"/>
                  </a:solidFill>
                  <a:latin typeface="Microsoft JhengHei" panose="020B0604030504040204" pitchFamily="34" charset="-120"/>
                  <a:ea typeface="Microsoft JhengHei" panose="020B0604030504040204" pitchFamily="34" charset="-120"/>
                </a:rPr>
                <a:t>網實群聚</a:t>
              </a:r>
            </a:p>
            <a:p>
              <a:pPr lvl="0" algn="ctr" defTabSz="466725">
                <a:spcBef>
                  <a:spcPct val="0"/>
                </a:spcBef>
              </a:pPr>
              <a:r>
                <a:rPr lang="zh-TW" altLang="en-US" sz="1500" b="1" dirty="0">
                  <a:solidFill>
                    <a:schemeClr val="bg1"/>
                  </a:solidFill>
                  <a:latin typeface="Microsoft JhengHei" panose="020B0604030504040204" pitchFamily="34" charset="-120"/>
                  <a:ea typeface="Microsoft JhengHei" panose="020B0604030504040204" pitchFamily="34" charset="-120"/>
                </a:rPr>
                <a:t>提供多元示範場域</a:t>
              </a:r>
            </a:p>
          </p:txBody>
        </p:sp>
        <p:pic>
          <p:nvPicPr>
            <p:cNvPr id="60" name="圖片 59">
              <a:extLst>
                <a:ext uri="{FF2B5EF4-FFF2-40B4-BE49-F238E27FC236}">
                  <a16:creationId xmlns:a16="http://schemas.microsoft.com/office/drawing/2014/main" xmlns="" id="{EB8B1AB2-90DE-0941-B373-D63F3AEBCD8B}"/>
                </a:ext>
              </a:extLst>
            </p:cNvPr>
            <p:cNvPicPr>
              <a:picLocks noChangeAspect="1"/>
            </p:cNvPicPr>
            <p:nvPr/>
          </p:nvPicPr>
          <p:blipFill>
            <a:blip r:embed="rId3"/>
            <a:stretch>
              <a:fillRect/>
            </a:stretch>
          </p:blipFill>
          <p:spPr>
            <a:xfrm>
              <a:off x="3220936" y="1459301"/>
              <a:ext cx="767525" cy="767525"/>
            </a:xfrm>
            <a:prstGeom prst="rect">
              <a:avLst/>
            </a:prstGeom>
          </p:spPr>
        </p:pic>
        <p:pic>
          <p:nvPicPr>
            <p:cNvPr id="61" name="圖片 60">
              <a:extLst>
                <a:ext uri="{FF2B5EF4-FFF2-40B4-BE49-F238E27FC236}">
                  <a16:creationId xmlns:a16="http://schemas.microsoft.com/office/drawing/2014/main" xmlns="" id="{ABC2B6F7-A61B-4D4C-B72C-80B09630B40D}"/>
                </a:ext>
              </a:extLst>
            </p:cNvPr>
            <p:cNvPicPr>
              <a:picLocks noChangeAspect="1"/>
            </p:cNvPicPr>
            <p:nvPr/>
          </p:nvPicPr>
          <p:blipFill>
            <a:blip r:embed="rId4"/>
            <a:stretch>
              <a:fillRect/>
            </a:stretch>
          </p:blipFill>
          <p:spPr>
            <a:xfrm>
              <a:off x="1177697" y="1494124"/>
              <a:ext cx="661318" cy="661318"/>
            </a:xfrm>
            <a:prstGeom prst="rect">
              <a:avLst/>
            </a:prstGeom>
          </p:spPr>
        </p:pic>
        <p:pic>
          <p:nvPicPr>
            <p:cNvPr id="62" name="圖片 61">
              <a:extLst>
                <a:ext uri="{FF2B5EF4-FFF2-40B4-BE49-F238E27FC236}">
                  <a16:creationId xmlns:a16="http://schemas.microsoft.com/office/drawing/2014/main" xmlns="" id="{FA22D3F9-98D1-4249-BE2C-5543224166F9}"/>
                </a:ext>
              </a:extLst>
            </p:cNvPr>
            <p:cNvPicPr>
              <a:picLocks noChangeAspect="1"/>
            </p:cNvPicPr>
            <p:nvPr/>
          </p:nvPicPr>
          <p:blipFill>
            <a:blip r:embed="rId5"/>
            <a:stretch>
              <a:fillRect/>
            </a:stretch>
          </p:blipFill>
          <p:spPr>
            <a:xfrm>
              <a:off x="5384140" y="1521315"/>
              <a:ext cx="685584" cy="685584"/>
            </a:xfrm>
            <a:prstGeom prst="rect">
              <a:avLst/>
            </a:prstGeom>
          </p:spPr>
        </p:pic>
        <p:pic>
          <p:nvPicPr>
            <p:cNvPr id="63" name="圖片 62">
              <a:extLst>
                <a:ext uri="{FF2B5EF4-FFF2-40B4-BE49-F238E27FC236}">
                  <a16:creationId xmlns:a16="http://schemas.microsoft.com/office/drawing/2014/main" xmlns="" id="{DFF7C57E-9881-9C4A-A7DD-86B2DEEB1297}"/>
                </a:ext>
              </a:extLst>
            </p:cNvPr>
            <p:cNvPicPr>
              <a:picLocks noChangeAspect="1"/>
            </p:cNvPicPr>
            <p:nvPr/>
          </p:nvPicPr>
          <p:blipFill>
            <a:blip r:embed="rId6"/>
            <a:stretch>
              <a:fillRect/>
            </a:stretch>
          </p:blipFill>
          <p:spPr>
            <a:xfrm>
              <a:off x="7444837" y="1509940"/>
              <a:ext cx="705089" cy="705089"/>
            </a:xfrm>
            <a:prstGeom prst="rect">
              <a:avLst/>
            </a:prstGeom>
          </p:spPr>
        </p:pic>
      </p:grpSp>
    </p:spTree>
    <p:extLst>
      <p:ext uri="{BB962C8B-B14F-4D97-AF65-F5344CB8AC3E}">
        <p14:creationId xmlns:p14="http://schemas.microsoft.com/office/powerpoint/2010/main" val="232069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5" name="標題 1"/>
          <p:cNvSpPr txBox="1">
            <a:spLocks/>
          </p:cNvSpPr>
          <p:nvPr/>
        </p:nvSpPr>
        <p:spPr>
          <a:xfrm>
            <a:off x="649067" y="169706"/>
            <a:ext cx="7886700" cy="922152"/>
          </a:xfrm>
          <a:prstGeom prst="rect">
            <a:avLst/>
          </a:prstGeom>
        </p:spPr>
        <p:txBody>
          <a:bodyPr vert="horz" lIns="91440" tIns="45720" rIns="91440" bIns="45720" rtlCol="0" anchor="ctr">
            <a:noAutofit/>
          </a:bodyPr>
          <a:lstStyle>
            <a:lvl1pPr marL="360000" algn="ctr">
              <a:lnSpc>
                <a:spcPct val="100000"/>
              </a:lnSpc>
              <a:spcBef>
                <a:spcPct val="0"/>
              </a:spcBef>
              <a:buClr>
                <a:srgbClr val="97ABBC"/>
              </a:buClr>
              <a:buSzPct val="100000"/>
              <a:buNone/>
              <a:defRPr sz="4000" b="1">
                <a:solidFill>
                  <a:schemeClr val="accent3">
                    <a:lumMod val="75000"/>
                  </a:scheme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defRPr>
            </a:lvl1pPr>
          </a:lstStyle>
          <a:p>
            <a:pPr marL="0" lvl="0"/>
            <a:r>
              <a:rPr lang="zh-TW" altLang="en-US" sz="3600" dirty="0">
                <a:solidFill>
                  <a:srgbClr val="006600"/>
                </a:solidFill>
              </a:rPr>
              <a:t>亞洲</a:t>
            </a:r>
            <a:r>
              <a:rPr lang="zh-TW" altLang="zh-TW" sz="3600" dirty="0">
                <a:solidFill>
                  <a:srgbClr val="006600"/>
                </a:solidFill>
              </a:rPr>
              <a:t>∙</a:t>
            </a:r>
            <a:r>
              <a:rPr lang="zh-TW" altLang="en-US" sz="3600" dirty="0">
                <a:solidFill>
                  <a:srgbClr val="006600"/>
                </a:solidFill>
              </a:rPr>
              <a:t>矽谷計畫四大推動策略</a:t>
            </a:r>
            <a:endParaRPr lang="en-US" altLang="zh-TW" sz="3600" dirty="0">
              <a:solidFill>
                <a:srgbClr val="006600"/>
              </a:solidFill>
            </a:endParaRPr>
          </a:p>
          <a:p>
            <a:pPr marL="0" lvl="0"/>
            <a:r>
              <a:rPr lang="zh-TW" altLang="en-US" sz="3600" dirty="0">
                <a:solidFill>
                  <a:srgbClr val="006600"/>
                </a:solidFill>
              </a:rPr>
              <a:t>及</a:t>
            </a:r>
            <a:r>
              <a:rPr lang="en-US" altLang="zh-TW" sz="3600" dirty="0">
                <a:solidFill>
                  <a:srgbClr val="006600"/>
                </a:solidFill>
              </a:rPr>
              <a:t>108</a:t>
            </a:r>
            <a:r>
              <a:rPr lang="zh-TW" altLang="en-US" sz="3600" dirty="0">
                <a:solidFill>
                  <a:srgbClr val="006600"/>
                </a:solidFill>
              </a:rPr>
              <a:t>年度重點工作</a:t>
            </a:r>
            <a:r>
              <a:rPr lang="en-US" altLang="zh-TW" sz="3600" dirty="0">
                <a:solidFill>
                  <a:srgbClr val="006600"/>
                </a:solidFill>
              </a:rPr>
              <a:t>-2</a:t>
            </a:r>
          </a:p>
        </p:txBody>
      </p:sp>
      <p:sp>
        <p:nvSpPr>
          <p:cNvPr id="7" name="TextBox 24"/>
          <p:cNvSpPr txBox="1">
            <a:spLocks noChangeArrowheads="1"/>
          </p:cNvSpPr>
          <p:nvPr/>
        </p:nvSpPr>
        <p:spPr bwMode="auto">
          <a:xfrm>
            <a:off x="198001" y="4419420"/>
            <a:ext cx="8748291" cy="2154436"/>
          </a:xfrm>
          <a:prstGeom prst="rect">
            <a:avLst/>
          </a:prstGeom>
          <a:noFill/>
          <a:ln w="9525">
            <a:noFill/>
            <a:miter lim="800000"/>
            <a:headEnd/>
            <a:tailEnd/>
          </a:ln>
        </p:spPr>
        <p:txBody>
          <a:bodyPr wrap="square">
            <a:spAutoFit/>
          </a:bodyPr>
          <a:lstStyle>
            <a:lvl1pPr marL="228600" indent="-228600">
              <a:defRPr sz="2800">
                <a:solidFill>
                  <a:schemeClr val="tx1"/>
                </a:solidFill>
                <a:latin typeface="Times New Roman" pitchFamily="18" charset="0"/>
                <a:cs typeface="Times New Roman" pitchFamily="18" charset="0"/>
              </a:defRPr>
            </a:lvl1pPr>
            <a:lvl2pPr marL="742950" indent="-285750">
              <a:defRPr sz="2800">
                <a:solidFill>
                  <a:schemeClr val="tx1"/>
                </a:solidFill>
                <a:latin typeface="Times New Roman" pitchFamily="18" charset="0"/>
                <a:cs typeface="Times New Roman" pitchFamily="18" charset="0"/>
              </a:defRPr>
            </a:lvl2pPr>
            <a:lvl3pPr marL="1143000" indent="-228600">
              <a:defRPr sz="2800">
                <a:solidFill>
                  <a:schemeClr val="tx1"/>
                </a:solidFill>
                <a:latin typeface="Times New Roman" pitchFamily="18" charset="0"/>
                <a:cs typeface="Times New Roman" pitchFamily="18" charset="0"/>
              </a:defRPr>
            </a:lvl3pPr>
            <a:lvl4pPr marL="1600200" indent="-228600">
              <a:defRPr sz="2800">
                <a:solidFill>
                  <a:schemeClr val="tx1"/>
                </a:solidFill>
                <a:latin typeface="Times New Roman" pitchFamily="18" charset="0"/>
                <a:cs typeface="Times New Roman" pitchFamily="18" charset="0"/>
              </a:defRPr>
            </a:lvl4pPr>
            <a:lvl5pPr marL="2057400" indent="-228600">
              <a:defRPr sz="28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cs typeface="Times New Roman" pitchFamily="18" charset="0"/>
              </a:defRPr>
            </a:lvl9pPr>
          </a:lstStyle>
          <a:p>
            <a:pPr marL="472674" indent="-342900" algn="just">
              <a:spcBef>
                <a:spcPts val="600"/>
              </a:spcBef>
              <a:buClr>
                <a:srgbClr val="00B050"/>
              </a:buClr>
              <a:buFont typeface="Wingdings" pitchFamily="2" charset="2"/>
              <a:buChar char="l"/>
              <a:defRPr/>
            </a:pPr>
            <a:r>
              <a:rPr lang="zh-TW" altLang="en-US" sz="1800" b="1" dirty="0">
                <a:solidFill>
                  <a:srgbClr val="009051"/>
                </a:solidFill>
                <a:latin typeface="微軟正黑體" panose="020B0604030504040204" pitchFamily="34" charset="-120"/>
                <a:ea typeface="微軟正黑體" panose="020B0604030504040204" pitchFamily="34" charset="-120"/>
                <a:cs typeface="Browallia New" panose="020B0604020202020204" pitchFamily="34" charset="-34"/>
              </a:rPr>
              <a:t>聚焦產業關鍵技術缺口與物聯網垂直應用服務</a:t>
            </a:r>
            <a:endParaRPr lang="en-US" altLang="zh-TW" sz="1800" b="1" dirty="0">
              <a:solidFill>
                <a:srgbClr val="009051"/>
              </a:solidFill>
              <a:latin typeface="微軟正黑體" panose="020B0604030504040204" pitchFamily="34" charset="-120"/>
              <a:ea typeface="微軟正黑體" panose="020B0604030504040204" pitchFamily="34" charset="-120"/>
              <a:cs typeface="Browallia New" panose="020B0604020202020204" pitchFamily="34" charset="-34"/>
            </a:endParaRPr>
          </a:p>
          <a:p>
            <a:pPr marL="534988" lvl="1" indent="-155575" algn="just">
              <a:spcBef>
                <a:spcPts val="600"/>
              </a:spcBef>
              <a:buFont typeface="Arial" panose="020B0604020202020204" pitchFamily="34" charset="0"/>
              <a:buChar char="•"/>
              <a:defRPr/>
            </a:pP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透過地方創生計畫將科技導入智慧城鄉；</a:t>
            </a:r>
            <a:r>
              <a:rPr lang="zh-TW" altLang="zh-TW" sz="1600" dirty="0">
                <a:latin typeface="微軟正黑體" panose="020B0604030504040204" pitchFamily="34" charset="-120"/>
                <a:ea typeface="微軟正黑體" panose="020B0604030504040204" pitchFamily="34" charset="-120"/>
                <a:cs typeface="Browallia New" panose="020B0604020202020204" pitchFamily="34" charset="-34"/>
              </a:rPr>
              <a:t>藉由地方型</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SBIR</a:t>
            </a:r>
            <a:r>
              <a:rPr lang="zh-TW" altLang="zh-TW" sz="1600" dirty="0">
                <a:latin typeface="微軟正黑體" panose="020B0604030504040204" pitchFamily="34" charset="-120"/>
                <a:ea typeface="微軟正黑體" panose="020B0604030504040204" pitchFamily="34" charset="-120"/>
                <a:cs typeface="Browallia New" panose="020B0604020202020204" pitchFamily="34" charset="-34"/>
              </a:rPr>
              <a:t>發展出具備地方產業特色將地方的優勢產品或技術予以加值</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a:t>
            </a: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國發會、經濟部</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a:t>
            </a:r>
          </a:p>
          <a:p>
            <a:pPr marL="534988" lvl="1" indent="-155575" algn="just">
              <a:spcBef>
                <a:spcPts val="600"/>
              </a:spcBef>
              <a:buFont typeface="Arial" panose="020B0604020202020204" pitchFamily="34" charset="0"/>
              <a:buChar char="•"/>
              <a:defRPr/>
            </a:pP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由點到面，推動自駕車高精度地圖、中控平台整合、</a:t>
            </a:r>
            <a:r>
              <a:rPr lang="zh-TW" altLang="zh-TW" sz="1600" dirty="0">
                <a:latin typeface="微軟正黑體" panose="020B0604030504040204" pitchFamily="34" charset="-120"/>
                <a:ea typeface="微軟正黑體" panose="020B0604030504040204" pitchFamily="34" charset="-120"/>
                <a:cs typeface="Browallia New" panose="020B0604020202020204" pitchFamily="34" charset="-34"/>
              </a:rPr>
              <a:t>自駕車沙崙測試場域服務管理模式</a:t>
            </a: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Lv3</a:t>
            </a:r>
            <a:r>
              <a:rPr lang="zh-TW" altLang="zh-TW" sz="1600" dirty="0">
                <a:latin typeface="微軟正黑體" panose="020B0604030504040204" pitchFamily="34" charset="-120"/>
                <a:ea typeface="微軟正黑體" panose="020B0604030504040204" pitchFamily="34" charset="-120"/>
                <a:cs typeface="Browallia New" panose="020B0604020202020204" pitchFamily="34" charset="-34"/>
              </a:rPr>
              <a:t>以上自駕車的車路協同運行環境</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a:t>
            </a: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經濟部技術處、科技部、內政部、國發會</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a:t>
            </a:r>
          </a:p>
          <a:p>
            <a:pPr marL="534988" lvl="1" indent="-155575" algn="just">
              <a:spcBef>
                <a:spcPts val="600"/>
              </a:spcBef>
              <a:buFont typeface="Arial" panose="020B0604020202020204" pitchFamily="34" charset="0"/>
              <a:buChar char="•"/>
              <a:defRPr/>
            </a:pP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結合人工智慧以及邊緣運算，打造</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5G</a:t>
            </a: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專網系統，成為國際大廠關鍵夥伴</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a:t>
            </a: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經濟部技術處</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a:t>
            </a:r>
          </a:p>
          <a:p>
            <a:pPr marL="534988" lvl="1" indent="-155575" algn="just">
              <a:spcBef>
                <a:spcPts val="600"/>
              </a:spcBef>
              <a:buFont typeface="Arial" panose="020B0604020202020204" pitchFamily="34" charset="0"/>
              <a:buChar char="•"/>
              <a:defRPr/>
            </a:pP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擴大系統平台整合服務、商業模式與各類型場域應用</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a:t>
            </a:r>
            <a:r>
              <a:rPr lang="zh-TW" altLang="en-US" sz="1600" dirty="0">
                <a:latin typeface="微軟正黑體" panose="020B0604030504040204" pitchFamily="34" charset="-120"/>
                <a:ea typeface="微軟正黑體" panose="020B0604030504040204" pitchFamily="34" charset="-120"/>
                <a:cs typeface="Browallia New" panose="020B0604020202020204" pitchFamily="34" charset="-34"/>
              </a:rPr>
              <a:t>經濟部商業司、中小企業處與工業局</a:t>
            </a:r>
            <a:r>
              <a:rPr lang="en-US" altLang="zh-TW" sz="1600" dirty="0">
                <a:latin typeface="微軟正黑體" panose="020B0604030504040204" pitchFamily="34" charset="-120"/>
                <a:ea typeface="微軟正黑體" panose="020B0604030504040204" pitchFamily="34" charset="-120"/>
                <a:cs typeface="Browallia New" panose="020B0604020202020204" pitchFamily="34" charset="-34"/>
              </a:rPr>
              <a:t>)</a:t>
            </a:r>
            <a:endParaRPr lang="en-US" altLang="zh-TW" sz="1600" dirty="0">
              <a:latin typeface="微軟正黑體" panose="020B0604030504040204" pitchFamily="34" charset="-120"/>
              <a:ea typeface="微軟正黑體" panose="020B0604030504040204" pitchFamily="34" charset="-120"/>
            </a:endParaRPr>
          </a:p>
        </p:txBody>
      </p:sp>
      <p:sp>
        <p:nvSpPr>
          <p:cNvPr id="8" name="投影片編號版面配置區 1"/>
          <p:cNvSpPr>
            <a:spLocks noGrp="1"/>
          </p:cNvSpPr>
          <p:nvPr>
            <p:ph type="sldNum" sz="quarter" idx="4294967295"/>
          </p:nvPr>
        </p:nvSpPr>
        <p:spPr>
          <a:xfrm>
            <a:off x="8771783" y="6581001"/>
            <a:ext cx="372217" cy="276999"/>
          </a:xfrm>
          <a:prstGeom prst="rect">
            <a:avLst/>
          </a:prstGeom>
        </p:spPr>
        <p:txBody>
          <a:bodyPr vert="horz" lIns="91440" tIns="45720" rIns="91440" bIns="45720" rtlCol="0" anchor="ctr"/>
          <a:lstStyle/>
          <a:p>
            <a:fld id="{862BEF42-55D4-405D-879A-39DD27EC09B4}" type="slidenum">
              <a:rPr lang="zh-TW" altLang="en-US" sz="1200" kern="0">
                <a:solidFill>
                  <a:schemeClr val="tx1">
                    <a:lumMod val="50000"/>
                    <a:lumOff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pPr/>
              <a:t>27</a:t>
            </a:fld>
            <a:endParaRPr lang="zh-TW" altLang="en-US" sz="1200" kern="0" dirty="0">
              <a:solidFill>
                <a:schemeClr val="tx1">
                  <a:lumMod val="50000"/>
                  <a:lumOff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nvGrpSpPr>
          <p:cNvPr id="17" name="群組 16">
            <a:extLst>
              <a:ext uri="{FF2B5EF4-FFF2-40B4-BE49-F238E27FC236}">
                <a16:creationId xmlns:a16="http://schemas.microsoft.com/office/drawing/2014/main" xmlns="" id="{2D054D56-B358-1446-B6EB-C2704A2F0C1D}"/>
              </a:ext>
            </a:extLst>
          </p:cNvPr>
          <p:cNvGrpSpPr/>
          <p:nvPr/>
        </p:nvGrpSpPr>
        <p:grpSpPr>
          <a:xfrm>
            <a:off x="509569" y="1371600"/>
            <a:ext cx="8289144" cy="2815871"/>
            <a:chOff x="509569" y="1371600"/>
            <a:chExt cx="8289144" cy="2815871"/>
          </a:xfrm>
        </p:grpSpPr>
        <p:sp>
          <p:nvSpPr>
            <p:cNvPr id="18" name="圓角矩形 17">
              <a:extLst>
                <a:ext uri="{FF2B5EF4-FFF2-40B4-BE49-F238E27FC236}">
                  <a16:creationId xmlns:a16="http://schemas.microsoft.com/office/drawing/2014/main" xmlns="" id="{BC5FE768-D7B9-154C-A987-04A593F15C38}"/>
                </a:ext>
              </a:extLst>
            </p:cNvPr>
            <p:cNvSpPr/>
            <p:nvPr/>
          </p:nvSpPr>
          <p:spPr>
            <a:xfrm>
              <a:off x="533954" y="1371600"/>
              <a:ext cx="1948804" cy="2815871"/>
            </a:xfrm>
            <a:prstGeom prst="roundRect">
              <a:avLst>
                <a:gd name="adj" fmla="val 7994"/>
              </a:avLst>
            </a:prstGeom>
            <a:solidFill>
              <a:schemeClr val="bg1"/>
            </a:solidFill>
            <a:ln w="25400">
              <a:solidFill>
                <a:srgbClr val="00BA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0" name="圓角矩形 19">
              <a:extLst>
                <a:ext uri="{FF2B5EF4-FFF2-40B4-BE49-F238E27FC236}">
                  <a16:creationId xmlns:a16="http://schemas.microsoft.com/office/drawing/2014/main" xmlns="" id="{986583D6-67BA-E544-9FF4-C2AA1A6318F0}"/>
                </a:ext>
              </a:extLst>
            </p:cNvPr>
            <p:cNvSpPr/>
            <p:nvPr/>
          </p:nvSpPr>
          <p:spPr>
            <a:xfrm>
              <a:off x="2630296" y="1371600"/>
              <a:ext cx="1948804" cy="2815871"/>
            </a:xfrm>
            <a:prstGeom prst="roundRect">
              <a:avLst>
                <a:gd name="adj" fmla="val 7994"/>
              </a:avLst>
            </a:prstGeom>
            <a:solidFill>
              <a:schemeClr val="bg1"/>
            </a:solidFill>
            <a:ln w="254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3" name="圓角矩形 22">
              <a:extLst>
                <a:ext uri="{FF2B5EF4-FFF2-40B4-BE49-F238E27FC236}">
                  <a16:creationId xmlns:a16="http://schemas.microsoft.com/office/drawing/2014/main" xmlns="" id="{417A108D-40B6-B94E-937C-80BDFC88A5C3}"/>
                </a:ext>
              </a:extLst>
            </p:cNvPr>
            <p:cNvSpPr/>
            <p:nvPr/>
          </p:nvSpPr>
          <p:spPr>
            <a:xfrm>
              <a:off x="4726638" y="1371600"/>
              <a:ext cx="1948804" cy="2815871"/>
            </a:xfrm>
            <a:prstGeom prst="roundRect">
              <a:avLst>
                <a:gd name="adj" fmla="val 7994"/>
              </a:avLst>
            </a:prstGeom>
            <a:solidFill>
              <a:schemeClr val="bg1"/>
            </a:solidFill>
            <a:ln w="25400">
              <a:solidFill>
                <a:srgbClr val="00BA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4" name="矩形 23">
              <a:extLst>
                <a:ext uri="{FF2B5EF4-FFF2-40B4-BE49-F238E27FC236}">
                  <a16:creationId xmlns:a16="http://schemas.microsoft.com/office/drawing/2014/main" xmlns="" id="{FA11BAC5-4D10-2145-9600-77BB2AFD5B3D}"/>
                </a:ext>
              </a:extLst>
            </p:cNvPr>
            <p:cNvSpPr/>
            <p:nvPr/>
          </p:nvSpPr>
          <p:spPr>
            <a:xfrm>
              <a:off x="4726638" y="2288760"/>
              <a:ext cx="1948804" cy="690396"/>
            </a:xfrm>
            <a:prstGeom prst="rect">
              <a:avLst/>
            </a:prstGeom>
            <a:solidFill>
              <a:srgbClr val="00B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5" name="圓角矩形 24">
              <a:extLst>
                <a:ext uri="{FF2B5EF4-FFF2-40B4-BE49-F238E27FC236}">
                  <a16:creationId xmlns:a16="http://schemas.microsoft.com/office/drawing/2014/main" xmlns="" id="{ACFB4498-8E5D-4C40-9603-5B7E797D99ED}"/>
                </a:ext>
              </a:extLst>
            </p:cNvPr>
            <p:cNvSpPr/>
            <p:nvPr/>
          </p:nvSpPr>
          <p:spPr>
            <a:xfrm>
              <a:off x="6822979" y="1371600"/>
              <a:ext cx="1948804" cy="2815871"/>
            </a:xfrm>
            <a:prstGeom prst="roundRect">
              <a:avLst>
                <a:gd name="adj" fmla="val 7994"/>
              </a:avLst>
            </a:prstGeom>
            <a:solidFill>
              <a:schemeClr val="bg1"/>
            </a:solidFill>
            <a:ln w="254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6" name="矩形 25">
              <a:extLst>
                <a:ext uri="{FF2B5EF4-FFF2-40B4-BE49-F238E27FC236}">
                  <a16:creationId xmlns:a16="http://schemas.microsoft.com/office/drawing/2014/main" xmlns="" id="{09BAB805-30EF-DA4B-8CF7-D9E849566ABF}"/>
                </a:ext>
              </a:extLst>
            </p:cNvPr>
            <p:cNvSpPr/>
            <p:nvPr/>
          </p:nvSpPr>
          <p:spPr>
            <a:xfrm>
              <a:off x="2630296" y="2298592"/>
              <a:ext cx="1948804" cy="6903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7" name="矩形 26">
              <a:extLst>
                <a:ext uri="{FF2B5EF4-FFF2-40B4-BE49-F238E27FC236}">
                  <a16:creationId xmlns:a16="http://schemas.microsoft.com/office/drawing/2014/main" xmlns="" id="{19725EC4-3E67-994F-AC6B-F93D0C1BE260}"/>
                </a:ext>
              </a:extLst>
            </p:cNvPr>
            <p:cNvSpPr/>
            <p:nvPr/>
          </p:nvSpPr>
          <p:spPr>
            <a:xfrm>
              <a:off x="6822979" y="2298592"/>
              <a:ext cx="1948804" cy="6903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8" name="矩形 27">
              <a:extLst>
                <a:ext uri="{FF2B5EF4-FFF2-40B4-BE49-F238E27FC236}">
                  <a16:creationId xmlns:a16="http://schemas.microsoft.com/office/drawing/2014/main" xmlns="" id="{CCC533FB-3300-5C4F-8967-EB5B7D9D0B81}"/>
                </a:ext>
              </a:extLst>
            </p:cNvPr>
            <p:cNvSpPr/>
            <p:nvPr/>
          </p:nvSpPr>
          <p:spPr>
            <a:xfrm>
              <a:off x="611631" y="3055517"/>
              <a:ext cx="1793451" cy="1022268"/>
            </a:xfrm>
            <a:prstGeom prst="rect">
              <a:avLst/>
            </a:prstGeom>
          </p:spPr>
          <p:txBody>
            <a:bodyPr wrap="square">
              <a:spAutoFit/>
            </a:bodyPr>
            <a:lstStyle/>
            <a:p>
              <a:pPr lvl="0" algn="ctr" defTabSz="466725">
                <a:lnSpc>
                  <a:spcPct val="150000"/>
                </a:lnSpc>
                <a:spcBef>
                  <a:spcPct val="0"/>
                </a:spcBef>
              </a:pP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5</a:t>
              </a:r>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項計畫</a:t>
              </a:r>
              <a:endPar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a:p>
              <a:pPr lvl="0" algn="ctr" defTabSz="466725">
                <a:lnSpc>
                  <a:spcPct val="150000"/>
                </a:lnSpc>
                <a:spcBef>
                  <a:spcPct val="0"/>
                </a:spcBef>
              </a:pP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6.6</a:t>
              </a:r>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億元</a:t>
              </a:r>
              <a:endPar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a:p>
              <a:pPr lvl="0" algn="ctr" defTabSz="466725">
                <a:lnSpc>
                  <a:spcPct val="150000"/>
                </a:lnSpc>
                <a:spcBef>
                  <a:spcPct val="0"/>
                </a:spcBef>
              </a:pP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10%</a:t>
              </a:r>
              <a:endPar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sp>
          <p:nvSpPr>
            <p:cNvPr id="29" name="矩形 28">
              <a:extLst>
                <a:ext uri="{FF2B5EF4-FFF2-40B4-BE49-F238E27FC236}">
                  <a16:creationId xmlns:a16="http://schemas.microsoft.com/office/drawing/2014/main" xmlns="" id="{096FDA5A-C64C-7A48-AB17-53E59E0E146A}"/>
                </a:ext>
              </a:extLst>
            </p:cNvPr>
            <p:cNvSpPr/>
            <p:nvPr/>
          </p:nvSpPr>
          <p:spPr>
            <a:xfrm>
              <a:off x="2770617" y="3055517"/>
              <a:ext cx="1668163" cy="1061829"/>
            </a:xfrm>
            <a:prstGeom prst="rect">
              <a:avLst/>
            </a:prstGeom>
          </p:spPr>
          <p:txBody>
            <a:bodyPr wrap="square">
              <a:spAutoFit/>
            </a:bodyPr>
            <a:lstStyle/>
            <a:p>
              <a:pPr algn="ctr" defTabSz="466725">
                <a:lnSpc>
                  <a:spcPct val="150000"/>
                </a:lnSpc>
                <a:spcBef>
                  <a:spcPct val="0"/>
                </a:spcBef>
              </a:pP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4</a:t>
              </a:r>
              <a:r>
                <a:rPr lang="zh-TW" altLang="en-US" sz="1400" b="1" dirty="0" smtClean="0">
                  <a:solidFill>
                    <a:schemeClr val="tx1">
                      <a:lumMod val="85000"/>
                      <a:lumOff val="15000"/>
                    </a:schemeClr>
                  </a:solidFill>
                  <a:latin typeface="Microsoft JhengHei" panose="020B0604030504040204" pitchFamily="34" charset="-120"/>
                  <a:ea typeface="Microsoft JhengHei" panose="020B0604030504040204" pitchFamily="34" charset="-120"/>
                </a:rPr>
                <a:t>項</a:t>
              </a:r>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計畫</a:t>
              </a:r>
              <a:endPar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a:p>
              <a:pPr algn="ctr" defTabSz="466725">
                <a:lnSpc>
                  <a:spcPct val="150000"/>
                </a:lnSpc>
                <a:spcBef>
                  <a:spcPct val="0"/>
                </a:spcBef>
              </a:pP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3.67</a:t>
              </a:r>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億元</a:t>
              </a:r>
              <a:endPar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a:p>
              <a:pPr algn="ctr" defTabSz="466725">
                <a:lnSpc>
                  <a:spcPct val="150000"/>
                </a:lnSpc>
                <a:spcBef>
                  <a:spcPct val="0"/>
                </a:spcBef>
              </a:pP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5%</a:t>
              </a:r>
            </a:p>
          </p:txBody>
        </p:sp>
        <p:sp>
          <p:nvSpPr>
            <p:cNvPr id="30" name="矩形 29">
              <a:extLst>
                <a:ext uri="{FF2B5EF4-FFF2-40B4-BE49-F238E27FC236}">
                  <a16:creationId xmlns:a16="http://schemas.microsoft.com/office/drawing/2014/main" xmlns="" id="{19A37076-20DF-D345-A7E8-B2FCCFEC66AF}"/>
                </a:ext>
              </a:extLst>
            </p:cNvPr>
            <p:cNvSpPr/>
            <p:nvPr/>
          </p:nvSpPr>
          <p:spPr>
            <a:xfrm>
              <a:off x="4866959" y="3055517"/>
              <a:ext cx="1668163" cy="1061829"/>
            </a:xfrm>
            <a:prstGeom prst="rect">
              <a:avLst/>
            </a:prstGeom>
          </p:spPr>
          <p:txBody>
            <a:bodyPr wrap="square">
              <a:spAutoFit/>
            </a:bodyPr>
            <a:lstStyle/>
            <a:p>
              <a:pPr lvl="0" algn="ctr" defTabSz="466725">
                <a:lnSpc>
                  <a:spcPct val="150000"/>
                </a:lnSpc>
                <a:spcBef>
                  <a:spcPct val="0"/>
                </a:spcBef>
              </a:pP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15</a:t>
              </a:r>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項</a:t>
              </a:r>
              <a:r>
                <a:rPr lang="zh-TW" altLang="en-US" sz="1400" b="1" dirty="0" smtClean="0">
                  <a:solidFill>
                    <a:schemeClr val="tx1">
                      <a:lumMod val="85000"/>
                      <a:lumOff val="15000"/>
                    </a:schemeClr>
                  </a:solidFill>
                  <a:latin typeface="Microsoft JhengHei" panose="020B0604030504040204" pitchFamily="34" charset="-120"/>
                  <a:ea typeface="Microsoft JhengHei" panose="020B0604030504040204" pitchFamily="34" charset="-120"/>
                </a:rPr>
                <a:t>計畫</a:t>
              </a:r>
              <a:endPar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a:p>
              <a:pPr lvl="0" algn="ctr" defTabSz="466725">
                <a:lnSpc>
                  <a:spcPct val="150000"/>
                </a:lnSpc>
                <a:spcBef>
                  <a:spcPct val="0"/>
                </a:spcBef>
              </a:pP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34.09</a:t>
              </a:r>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億</a:t>
              </a:r>
              <a:r>
                <a:rPr lang="zh-CN"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元</a:t>
              </a:r>
              <a:endPar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a:p>
              <a:pPr lvl="0" algn="ctr" defTabSz="466725">
                <a:lnSpc>
                  <a:spcPct val="150000"/>
                </a:lnSpc>
                <a:spcBef>
                  <a:spcPct val="0"/>
                </a:spcBef>
              </a:pP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51%</a:t>
              </a:r>
            </a:p>
          </p:txBody>
        </p:sp>
        <p:sp>
          <p:nvSpPr>
            <p:cNvPr id="31" name="矩形 30">
              <a:extLst>
                <a:ext uri="{FF2B5EF4-FFF2-40B4-BE49-F238E27FC236}">
                  <a16:creationId xmlns:a16="http://schemas.microsoft.com/office/drawing/2014/main" xmlns="" id="{6A6820CD-40A0-4048-9983-7EC2F7C1C1AF}"/>
                </a:ext>
              </a:extLst>
            </p:cNvPr>
            <p:cNvSpPr/>
            <p:nvPr/>
          </p:nvSpPr>
          <p:spPr>
            <a:xfrm>
              <a:off x="6937688" y="3055517"/>
              <a:ext cx="1719386" cy="1061829"/>
            </a:xfrm>
            <a:prstGeom prst="rect">
              <a:avLst/>
            </a:prstGeom>
          </p:spPr>
          <p:txBody>
            <a:bodyPr wrap="square">
              <a:spAutoFit/>
            </a:bodyPr>
            <a:lstStyle/>
            <a:p>
              <a:pPr lvl="0" algn="ctr" defTabSz="466725">
                <a:lnSpc>
                  <a:spcPct val="150000"/>
                </a:lnSpc>
                <a:spcBef>
                  <a:spcPct val="0"/>
                </a:spcBef>
              </a:pPr>
              <a:r>
                <a:rPr lang="en-US" altLang="zh-TW" sz="1400" b="1" dirty="0" smtClean="0">
                  <a:solidFill>
                    <a:schemeClr val="tx1">
                      <a:lumMod val="85000"/>
                      <a:lumOff val="15000"/>
                    </a:schemeClr>
                  </a:solidFill>
                  <a:latin typeface="Microsoft JhengHei" panose="020B0604030504040204" pitchFamily="34" charset="-120"/>
                  <a:ea typeface="Microsoft JhengHei" panose="020B0604030504040204" pitchFamily="34" charset="-120"/>
                </a:rPr>
                <a:t>11</a:t>
              </a:r>
              <a:r>
                <a:rPr lang="zh-TW" altLang="en-US" sz="1400" b="1" dirty="0" smtClean="0">
                  <a:solidFill>
                    <a:schemeClr val="tx1">
                      <a:lumMod val="85000"/>
                      <a:lumOff val="15000"/>
                    </a:schemeClr>
                  </a:solidFill>
                  <a:latin typeface="Microsoft JhengHei" panose="020B0604030504040204" pitchFamily="34" charset="-120"/>
                  <a:ea typeface="Microsoft JhengHei" panose="020B0604030504040204" pitchFamily="34" charset="-120"/>
                </a:rPr>
                <a:t>項</a:t>
              </a:r>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計畫</a:t>
              </a:r>
              <a:endPar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a:p>
              <a:pPr lvl="0" algn="ctr" defTabSz="466725">
                <a:lnSpc>
                  <a:spcPct val="150000"/>
                </a:lnSpc>
                <a:spcBef>
                  <a:spcPct val="0"/>
                </a:spcBef>
              </a:pP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22.48</a:t>
              </a:r>
              <a:r>
                <a:rPr lang="zh-TW" altLang="en-US" sz="1400" b="1" dirty="0">
                  <a:solidFill>
                    <a:schemeClr val="tx1">
                      <a:lumMod val="85000"/>
                      <a:lumOff val="15000"/>
                    </a:schemeClr>
                  </a:solidFill>
                  <a:latin typeface="Microsoft JhengHei" panose="020B0604030504040204" pitchFamily="34" charset="-120"/>
                  <a:ea typeface="Microsoft JhengHei" panose="020B0604030504040204" pitchFamily="34" charset="-120"/>
                </a:rPr>
                <a:t>億元</a:t>
              </a:r>
              <a:endPar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endParaRPr>
            </a:p>
            <a:p>
              <a:pPr lvl="0" algn="ctr" defTabSz="466725">
                <a:lnSpc>
                  <a:spcPct val="150000"/>
                </a:lnSpc>
                <a:spcBef>
                  <a:spcPct val="0"/>
                </a:spcBef>
              </a:pPr>
              <a:r>
                <a:rPr lang="en-US" altLang="zh-TW" sz="1400" b="1" dirty="0">
                  <a:solidFill>
                    <a:schemeClr val="tx1">
                      <a:lumMod val="85000"/>
                      <a:lumOff val="15000"/>
                    </a:schemeClr>
                  </a:solidFill>
                  <a:latin typeface="Microsoft JhengHei" panose="020B0604030504040204" pitchFamily="34" charset="-120"/>
                  <a:ea typeface="Microsoft JhengHei" panose="020B0604030504040204" pitchFamily="34" charset="-120"/>
                </a:rPr>
                <a:t>34% </a:t>
              </a:r>
            </a:p>
          </p:txBody>
        </p:sp>
        <p:cxnSp>
          <p:nvCxnSpPr>
            <p:cNvPr id="32" name="直線接點 31">
              <a:extLst>
                <a:ext uri="{FF2B5EF4-FFF2-40B4-BE49-F238E27FC236}">
                  <a16:creationId xmlns:a16="http://schemas.microsoft.com/office/drawing/2014/main" xmlns="" id="{2629E412-996F-7E44-AA57-CC6D8B3DBBC4}"/>
                </a:ext>
              </a:extLst>
            </p:cNvPr>
            <p:cNvCxnSpPr/>
            <p:nvPr/>
          </p:nvCxnSpPr>
          <p:spPr>
            <a:xfrm>
              <a:off x="827999" y="2478953"/>
              <a:ext cx="1360715" cy="0"/>
            </a:xfrm>
            <a:prstGeom prst="line">
              <a:avLst/>
            </a:prstGeom>
            <a:ln>
              <a:solidFill>
                <a:srgbClr val="00BABE"/>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xmlns="" id="{E869BBFB-128F-E643-8AAC-172FC29C7B4A}"/>
                </a:ext>
              </a:extLst>
            </p:cNvPr>
            <p:cNvSpPr/>
            <p:nvPr/>
          </p:nvSpPr>
          <p:spPr>
            <a:xfrm>
              <a:off x="527768" y="2288760"/>
              <a:ext cx="1948804" cy="690396"/>
            </a:xfrm>
            <a:prstGeom prst="rect">
              <a:avLst/>
            </a:prstGeom>
            <a:solidFill>
              <a:srgbClr val="00B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4" name="矩形 33">
              <a:extLst>
                <a:ext uri="{FF2B5EF4-FFF2-40B4-BE49-F238E27FC236}">
                  <a16:creationId xmlns:a16="http://schemas.microsoft.com/office/drawing/2014/main" xmlns="" id="{33E62661-BAE1-3948-A67F-69D8E01607B3}"/>
                </a:ext>
              </a:extLst>
            </p:cNvPr>
            <p:cNvSpPr/>
            <p:nvPr/>
          </p:nvSpPr>
          <p:spPr>
            <a:xfrm>
              <a:off x="509569" y="2363224"/>
              <a:ext cx="1967003" cy="553998"/>
            </a:xfrm>
            <a:prstGeom prst="rect">
              <a:avLst/>
            </a:prstGeom>
          </p:spPr>
          <p:txBody>
            <a:bodyPr wrap="square">
              <a:spAutoFit/>
            </a:bodyPr>
            <a:lstStyle/>
            <a:p>
              <a:pPr lvl="0" algn="ctr" defTabSz="466725">
                <a:spcBef>
                  <a:spcPct val="0"/>
                </a:spcBef>
              </a:pPr>
              <a:r>
                <a:rPr lang="zh-TW" altLang="en-US" sz="1500" b="1" dirty="0">
                  <a:solidFill>
                    <a:schemeClr val="bg1"/>
                  </a:solidFill>
                  <a:latin typeface="Microsoft JhengHei" panose="020B0604030504040204" pitchFamily="34" charset="-120"/>
                  <a:ea typeface="Microsoft JhengHei" panose="020B0604030504040204" pitchFamily="34" charset="-120"/>
                </a:rPr>
                <a:t>體現矽谷精神</a:t>
              </a:r>
              <a:endParaRPr lang="en-US" altLang="zh-TW" sz="1500" b="1" dirty="0">
                <a:solidFill>
                  <a:schemeClr val="bg1"/>
                </a:solidFill>
                <a:latin typeface="Microsoft JhengHei" panose="020B0604030504040204" pitchFamily="34" charset="-120"/>
                <a:ea typeface="Microsoft JhengHei" panose="020B0604030504040204" pitchFamily="34" charset="-120"/>
              </a:endParaRPr>
            </a:p>
            <a:p>
              <a:pPr lvl="0" algn="ctr" defTabSz="466725">
                <a:spcBef>
                  <a:spcPct val="0"/>
                </a:spcBef>
              </a:pPr>
              <a:r>
                <a:rPr lang="zh-TW" altLang="en-US" sz="1500" b="1" dirty="0">
                  <a:solidFill>
                    <a:schemeClr val="bg1"/>
                  </a:solidFill>
                  <a:latin typeface="Microsoft JhengHei" panose="020B0604030504040204" pitchFamily="34" charset="-120"/>
                  <a:ea typeface="Microsoft JhengHei" panose="020B0604030504040204" pitchFamily="34" charset="-120"/>
                </a:rPr>
                <a:t>健全創新創業生態系</a:t>
              </a:r>
              <a:endParaRPr lang="en-US" altLang="zh-TW" sz="1500" b="1" dirty="0">
                <a:solidFill>
                  <a:schemeClr val="bg1"/>
                </a:solidFill>
                <a:latin typeface="Microsoft JhengHei" panose="020B0604030504040204" pitchFamily="34" charset="-120"/>
                <a:ea typeface="Microsoft JhengHei" panose="020B0604030504040204" pitchFamily="34" charset="-120"/>
              </a:endParaRPr>
            </a:p>
          </p:txBody>
        </p:sp>
        <p:sp>
          <p:nvSpPr>
            <p:cNvPr id="35" name="矩形 34">
              <a:extLst>
                <a:ext uri="{FF2B5EF4-FFF2-40B4-BE49-F238E27FC236}">
                  <a16:creationId xmlns:a16="http://schemas.microsoft.com/office/drawing/2014/main" xmlns="" id="{C86B240F-0F23-7141-B655-07A19F42254E}"/>
                </a:ext>
              </a:extLst>
            </p:cNvPr>
            <p:cNvSpPr/>
            <p:nvPr/>
          </p:nvSpPr>
          <p:spPr>
            <a:xfrm>
              <a:off x="2623504" y="2363224"/>
              <a:ext cx="1967003" cy="553998"/>
            </a:xfrm>
            <a:prstGeom prst="rect">
              <a:avLst/>
            </a:prstGeom>
          </p:spPr>
          <p:txBody>
            <a:bodyPr wrap="square">
              <a:spAutoFit/>
            </a:bodyPr>
            <a:lstStyle/>
            <a:p>
              <a:pPr lvl="0" algn="ctr" defTabSz="466725">
                <a:spcBef>
                  <a:spcPct val="0"/>
                </a:spcBef>
              </a:pPr>
              <a:r>
                <a:rPr lang="zh-TW" altLang="en-US" sz="1500" b="1" dirty="0">
                  <a:solidFill>
                    <a:schemeClr val="bg1"/>
                  </a:solidFill>
                  <a:latin typeface="Microsoft JhengHei" panose="020B0604030504040204" pitchFamily="34" charset="-120"/>
                  <a:ea typeface="Microsoft JhengHei" panose="020B0604030504040204" pitchFamily="34" charset="-120"/>
                </a:rPr>
                <a:t>連結國際研發能量</a:t>
              </a:r>
            </a:p>
            <a:p>
              <a:pPr lvl="0" algn="ctr" defTabSz="466725">
                <a:spcBef>
                  <a:spcPct val="0"/>
                </a:spcBef>
              </a:pPr>
              <a:r>
                <a:rPr lang="zh-TW" altLang="en-US" sz="1500" b="1" dirty="0">
                  <a:solidFill>
                    <a:schemeClr val="bg1"/>
                  </a:solidFill>
                  <a:latin typeface="Microsoft JhengHei" panose="020B0604030504040204" pitchFamily="34" charset="-120"/>
                  <a:ea typeface="Microsoft JhengHei" panose="020B0604030504040204" pitchFamily="34" charset="-120"/>
                </a:rPr>
                <a:t>建立創新研發基地</a:t>
              </a:r>
            </a:p>
          </p:txBody>
        </p:sp>
        <p:sp>
          <p:nvSpPr>
            <p:cNvPr id="36" name="矩形 35">
              <a:extLst>
                <a:ext uri="{FF2B5EF4-FFF2-40B4-BE49-F238E27FC236}">
                  <a16:creationId xmlns:a16="http://schemas.microsoft.com/office/drawing/2014/main" xmlns="" id="{2C69B389-FEA1-8E42-A4D4-2A3407FF8DCC}"/>
                </a:ext>
              </a:extLst>
            </p:cNvPr>
            <p:cNvSpPr/>
            <p:nvPr/>
          </p:nvSpPr>
          <p:spPr>
            <a:xfrm>
              <a:off x="4737439" y="2363224"/>
              <a:ext cx="1967003" cy="553998"/>
            </a:xfrm>
            <a:prstGeom prst="rect">
              <a:avLst/>
            </a:prstGeom>
          </p:spPr>
          <p:txBody>
            <a:bodyPr wrap="square">
              <a:spAutoFit/>
            </a:bodyPr>
            <a:lstStyle/>
            <a:p>
              <a:pPr lvl="0" algn="ctr" defTabSz="466725">
                <a:spcBef>
                  <a:spcPct val="0"/>
                </a:spcBef>
              </a:pPr>
              <a:r>
                <a:rPr lang="zh-TW" altLang="en-US" sz="1500" b="1" dirty="0">
                  <a:solidFill>
                    <a:schemeClr val="bg1"/>
                  </a:solidFill>
                  <a:latin typeface="Microsoft JhengHei" panose="020B0604030504040204" pitchFamily="34" charset="-120"/>
                  <a:ea typeface="Microsoft JhengHei" panose="020B0604030504040204" pitchFamily="34" charset="-120"/>
                </a:rPr>
                <a:t>軟硬互補</a:t>
              </a:r>
            </a:p>
            <a:p>
              <a:pPr lvl="0" algn="ctr" defTabSz="466725">
                <a:spcBef>
                  <a:spcPct val="0"/>
                </a:spcBef>
              </a:pPr>
              <a:r>
                <a:rPr lang="zh-TW" altLang="en-US" sz="1500" b="1" dirty="0">
                  <a:solidFill>
                    <a:schemeClr val="bg1"/>
                  </a:solidFill>
                  <a:latin typeface="Microsoft JhengHei" panose="020B0604030504040204" pitchFamily="34" charset="-120"/>
                  <a:ea typeface="Microsoft JhengHei" panose="020B0604030504040204" pitchFamily="34" charset="-120"/>
                </a:rPr>
                <a:t>建構物聯網供應鏈</a:t>
              </a:r>
            </a:p>
          </p:txBody>
        </p:sp>
        <p:sp>
          <p:nvSpPr>
            <p:cNvPr id="37" name="矩形 36">
              <a:extLst>
                <a:ext uri="{FF2B5EF4-FFF2-40B4-BE49-F238E27FC236}">
                  <a16:creationId xmlns:a16="http://schemas.microsoft.com/office/drawing/2014/main" xmlns="" id="{6625FD32-F3A4-AB44-A4B9-25B201CBAA81}"/>
                </a:ext>
              </a:extLst>
            </p:cNvPr>
            <p:cNvSpPr/>
            <p:nvPr/>
          </p:nvSpPr>
          <p:spPr>
            <a:xfrm>
              <a:off x="6831710" y="2363224"/>
              <a:ext cx="1967003" cy="553998"/>
            </a:xfrm>
            <a:prstGeom prst="rect">
              <a:avLst/>
            </a:prstGeom>
          </p:spPr>
          <p:txBody>
            <a:bodyPr wrap="square">
              <a:spAutoFit/>
            </a:bodyPr>
            <a:lstStyle/>
            <a:p>
              <a:pPr lvl="0" algn="ctr" defTabSz="466725">
                <a:spcBef>
                  <a:spcPct val="0"/>
                </a:spcBef>
              </a:pPr>
              <a:r>
                <a:rPr lang="zh-TW" altLang="en-US" sz="1500" b="1" dirty="0">
                  <a:solidFill>
                    <a:schemeClr val="bg1"/>
                  </a:solidFill>
                  <a:latin typeface="Microsoft JhengHei" panose="020B0604030504040204" pitchFamily="34" charset="-120"/>
                  <a:ea typeface="Microsoft JhengHei" panose="020B0604030504040204" pitchFamily="34" charset="-120"/>
                </a:rPr>
                <a:t>網實群聚</a:t>
              </a:r>
            </a:p>
            <a:p>
              <a:pPr lvl="0" algn="ctr" defTabSz="466725">
                <a:spcBef>
                  <a:spcPct val="0"/>
                </a:spcBef>
              </a:pPr>
              <a:r>
                <a:rPr lang="zh-TW" altLang="en-US" sz="1500" b="1" dirty="0">
                  <a:solidFill>
                    <a:schemeClr val="bg1"/>
                  </a:solidFill>
                  <a:latin typeface="Microsoft JhengHei" panose="020B0604030504040204" pitchFamily="34" charset="-120"/>
                  <a:ea typeface="Microsoft JhengHei" panose="020B0604030504040204" pitchFamily="34" charset="-120"/>
                </a:rPr>
                <a:t>提供多元示範場域</a:t>
              </a:r>
            </a:p>
          </p:txBody>
        </p:sp>
        <p:pic>
          <p:nvPicPr>
            <p:cNvPr id="38" name="圖片 37">
              <a:extLst>
                <a:ext uri="{FF2B5EF4-FFF2-40B4-BE49-F238E27FC236}">
                  <a16:creationId xmlns:a16="http://schemas.microsoft.com/office/drawing/2014/main" xmlns="" id="{F084DDFB-F94F-1140-957D-A9769B483E44}"/>
                </a:ext>
              </a:extLst>
            </p:cNvPr>
            <p:cNvPicPr>
              <a:picLocks noChangeAspect="1"/>
            </p:cNvPicPr>
            <p:nvPr/>
          </p:nvPicPr>
          <p:blipFill>
            <a:blip r:embed="rId3"/>
            <a:stretch>
              <a:fillRect/>
            </a:stretch>
          </p:blipFill>
          <p:spPr>
            <a:xfrm>
              <a:off x="3220936" y="1459301"/>
              <a:ext cx="767525" cy="767525"/>
            </a:xfrm>
            <a:prstGeom prst="rect">
              <a:avLst/>
            </a:prstGeom>
          </p:spPr>
        </p:pic>
        <p:pic>
          <p:nvPicPr>
            <p:cNvPr id="39" name="圖片 38">
              <a:extLst>
                <a:ext uri="{FF2B5EF4-FFF2-40B4-BE49-F238E27FC236}">
                  <a16:creationId xmlns:a16="http://schemas.microsoft.com/office/drawing/2014/main" xmlns="" id="{166E0BE5-AB55-9A48-A906-53E26B28730F}"/>
                </a:ext>
              </a:extLst>
            </p:cNvPr>
            <p:cNvPicPr>
              <a:picLocks noChangeAspect="1"/>
            </p:cNvPicPr>
            <p:nvPr/>
          </p:nvPicPr>
          <p:blipFill>
            <a:blip r:embed="rId4"/>
            <a:stretch>
              <a:fillRect/>
            </a:stretch>
          </p:blipFill>
          <p:spPr>
            <a:xfrm>
              <a:off x="1177697" y="1494124"/>
              <a:ext cx="661318" cy="661318"/>
            </a:xfrm>
            <a:prstGeom prst="rect">
              <a:avLst/>
            </a:prstGeom>
          </p:spPr>
        </p:pic>
        <p:pic>
          <p:nvPicPr>
            <p:cNvPr id="40" name="圖片 39">
              <a:extLst>
                <a:ext uri="{FF2B5EF4-FFF2-40B4-BE49-F238E27FC236}">
                  <a16:creationId xmlns:a16="http://schemas.microsoft.com/office/drawing/2014/main" xmlns="" id="{279219A5-B466-1D45-8282-EA5D3CD4EE94}"/>
                </a:ext>
              </a:extLst>
            </p:cNvPr>
            <p:cNvPicPr>
              <a:picLocks noChangeAspect="1"/>
            </p:cNvPicPr>
            <p:nvPr/>
          </p:nvPicPr>
          <p:blipFill>
            <a:blip r:embed="rId5"/>
            <a:stretch>
              <a:fillRect/>
            </a:stretch>
          </p:blipFill>
          <p:spPr>
            <a:xfrm>
              <a:off x="5384140" y="1521315"/>
              <a:ext cx="685584" cy="685584"/>
            </a:xfrm>
            <a:prstGeom prst="rect">
              <a:avLst/>
            </a:prstGeom>
          </p:spPr>
        </p:pic>
        <p:pic>
          <p:nvPicPr>
            <p:cNvPr id="41" name="圖片 40">
              <a:extLst>
                <a:ext uri="{FF2B5EF4-FFF2-40B4-BE49-F238E27FC236}">
                  <a16:creationId xmlns:a16="http://schemas.microsoft.com/office/drawing/2014/main" xmlns="" id="{121A48CC-BA49-EC43-8FDD-F6FCA70A0AA8}"/>
                </a:ext>
              </a:extLst>
            </p:cNvPr>
            <p:cNvPicPr>
              <a:picLocks noChangeAspect="1"/>
            </p:cNvPicPr>
            <p:nvPr/>
          </p:nvPicPr>
          <p:blipFill>
            <a:blip r:embed="rId6"/>
            <a:stretch>
              <a:fillRect/>
            </a:stretch>
          </p:blipFill>
          <p:spPr>
            <a:xfrm>
              <a:off x="7444837" y="1509940"/>
              <a:ext cx="705089" cy="705089"/>
            </a:xfrm>
            <a:prstGeom prst="rect">
              <a:avLst/>
            </a:prstGeom>
          </p:spPr>
        </p:pic>
      </p:grpSp>
    </p:spTree>
    <p:extLst>
      <p:ext uri="{BB962C8B-B14F-4D97-AF65-F5344CB8AC3E}">
        <p14:creationId xmlns:p14="http://schemas.microsoft.com/office/powerpoint/2010/main" val="317542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3347933" y="267513"/>
            <a:ext cx="2492990" cy="646331"/>
          </a:xfrm>
          <a:prstGeom prst="rect">
            <a:avLst/>
          </a:prstGeom>
          <a:noFill/>
        </p:spPr>
        <p:txBody>
          <a:bodyPr wrap="none" rtlCol="0">
            <a:spAutoFit/>
          </a:bodyPr>
          <a:lstStyle/>
          <a:p>
            <a:pPr algn="ctr">
              <a:spcBef>
                <a:spcPct val="0"/>
              </a:spcBef>
              <a:buClr>
                <a:srgbClr val="97ABBC"/>
              </a:buClr>
              <a:buSzPct val="100000"/>
            </a:pPr>
            <a:r>
              <a:rPr lang="zh-TW" altLang="en-US" sz="36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結論與展望</a:t>
            </a:r>
          </a:p>
        </p:txBody>
      </p:sp>
      <p:sp>
        <p:nvSpPr>
          <p:cNvPr id="6" name="投影片編號版面配置區 1"/>
          <p:cNvSpPr>
            <a:spLocks noGrp="1"/>
          </p:cNvSpPr>
          <p:nvPr>
            <p:ph type="sldNum" sz="quarter" idx="12"/>
          </p:nvPr>
        </p:nvSpPr>
        <p:spPr>
          <a:xfrm>
            <a:off x="8771783" y="6581001"/>
            <a:ext cx="372217" cy="276999"/>
          </a:xfrm>
        </p:spPr>
        <p:txBody>
          <a:bodyPr vert="horz" lIns="91440" tIns="45720" rIns="91440" bIns="45720" rtlCol="0" anchor="ctr"/>
          <a:lstStyle/>
          <a:p>
            <a:fld id="{862BEF42-55D4-405D-879A-39DD27EC09B4}" type="slidenum">
              <a:rPr lang="zh-TW" altLang="en-US" kern="0">
                <a:solidFill>
                  <a:schemeClr val="tx1">
                    <a:lumMod val="50000"/>
                    <a:lumOff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pPr/>
              <a:t>28</a:t>
            </a:fld>
            <a:endParaRPr lang="zh-TW" altLang="en-US" kern="0" dirty="0">
              <a:solidFill>
                <a:schemeClr val="tx1">
                  <a:lumMod val="50000"/>
                  <a:lumOff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7" name="文字方塊 6">
            <a:extLst>
              <a:ext uri="{FF2B5EF4-FFF2-40B4-BE49-F238E27FC236}">
                <a16:creationId xmlns:a16="http://schemas.microsoft.com/office/drawing/2014/main" xmlns="" id="{43A588FD-210A-9548-B57F-7D6AC1B84BF9}"/>
              </a:ext>
            </a:extLst>
          </p:cNvPr>
          <p:cNvSpPr txBox="1"/>
          <p:nvPr/>
        </p:nvSpPr>
        <p:spPr>
          <a:xfrm>
            <a:off x="408820" y="1263007"/>
            <a:ext cx="8264724" cy="5210272"/>
          </a:xfrm>
          <a:prstGeom prst="rect">
            <a:avLst/>
          </a:prstGeom>
          <a:noFill/>
        </p:spPr>
        <p:txBody>
          <a:bodyPr wrap="square" rtlCol="0">
            <a:spAutoFit/>
          </a:bodyPr>
          <a:lstStyle/>
          <a:p>
            <a:pPr marL="342900" indent="-342900" algn="just">
              <a:lnSpc>
                <a:spcPts val="3000"/>
              </a:lnSpc>
              <a:spcBef>
                <a:spcPts val="1200"/>
              </a:spcBef>
              <a:spcAft>
                <a:spcPts val="1200"/>
              </a:spcAft>
              <a:buFont typeface="Arial" panose="020B0604020202020204" pitchFamily="34" charset="0"/>
              <a:buChar char="•"/>
            </a:pP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在促成培育成立 </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3 </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家台灣國際級系統整合公司部分，經執行中心與各部會共同推動後，已促成</a:t>
            </a:r>
            <a:r>
              <a:rPr lang="zh-TW" altLang="en-US" b="1" dirty="0">
                <a:solidFill>
                  <a:srgbClr val="009D47"/>
                </a:solidFill>
                <a:latin typeface="微軟正黑體" panose="020B0604030504040204" pitchFamily="34" charset="-120"/>
                <a:ea typeface="微軟正黑體" panose="020B0604030504040204" pitchFamily="34" charset="-120"/>
              </a:rPr>
              <a:t>具潛在國際級旗艦隊共計</a:t>
            </a:r>
            <a:r>
              <a:rPr lang="en-US" altLang="zh-TW" b="1" dirty="0">
                <a:solidFill>
                  <a:srgbClr val="009D47"/>
                </a:solidFill>
                <a:latin typeface="微軟正黑體" panose="020B0604030504040204" pitchFamily="34" charset="-120"/>
                <a:ea typeface="微軟正黑體" panose="020B0604030504040204" pitchFamily="34" charset="-120"/>
              </a:rPr>
              <a:t>18</a:t>
            </a:r>
            <a:r>
              <a:rPr lang="zh-TW" altLang="en-US" b="1" dirty="0">
                <a:solidFill>
                  <a:srgbClr val="009D47"/>
                </a:solidFill>
                <a:latin typeface="微軟正黑體" panose="020B0604030504040204" pitchFamily="34" charset="-120"/>
                <a:ea typeface="微軟正黑體" panose="020B0604030504040204" pitchFamily="34" charset="-120"/>
              </a:rPr>
              <a:t>家團隊，未來將結合跨部會國際鏈結能量、推動物聯網創新研發補足產業關鍵技術缺口及物聯網垂直應用服務，共同加速育成國際級系統整合公司。</a:t>
            </a:r>
          </a:p>
          <a:p>
            <a:pPr marL="342900" indent="-342900" algn="just">
              <a:lnSpc>
                <a:spcPts val="3000"/>
              </a:lnSpc>
              <a:spcBef>
                <a:spcPts val="1200"/>
              </a:spcBef>
              <a:spcAft>
                <a:spcPts val="1200"/>
              </a:spcAft>
              <a:buFont typeface="Arial" panose="020B0604020202020204" pitchFamily="34" charset="0"/>
              <a:buChar char="•"/>
            </a:pP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在促成新創事業成功部分，亞洲・矽谷計畫已建構完整的創新創業生態系，</a:t>
            </a:r>
            <a:r>
              <a:rPr lang="zh-TW" altLang="en-US" b="1" dirty="0">
                <a:solidFill>
                  <a:srgbClr val="009D47"/>
                </a:solidFill>
                <a:latin typeface="微軟正黑體" panose="020B0604030504040204" pitchFamily="34" charset="-120"/>
                <a:ea typeface="微軟正黑體" panose="020B0604030504040204" pitchFamily="34" charset="-120"/>
              </a:rPr>
              <a:t>未來將持續強化連結國際新創人才、資金與研發資源合作，加速育成與擴大新創成功家數</a:t>
            </a:r>
            <a:r>
              <a:rPr lang="zh-TW" altLang="en-US" b="1" dirty="0">
                <a:solidFill>
                  <a:schemeClr val="tx1">
                    <a:lumMod val="85000"/>
                    <a:lumOff val="15000"/>
                  </a:schemeClr>
                </a:solidFill>
                <a:latin typeface="微軟正黑體" panose="020B0604030504040204" pitchFamily="34" charset="-120"/>
                <a:ea typeface="微軟正黑體" panose="020B0604030504040204" pitchFamily="34" charset="-120"/>
              </a:rPr>
              <a:t>。</a:t>
            </a:r>
          </a:p>
          <a:p>
            <a:pPr marL="342900" indent="-342900" algn="just">
              <a:lnSpc>
                <a:spcPts val="3000"/>
              </a:lnSpc>
              <a:spcBef>
                <a:spcPts val="1200"/>
              </a:spcBef>
              <a:spcAft>
                <a:spcPts val="1200"/>
              </a:spcAft>
              <a:buFont typeface="Arial" panose="020B0604020202020204" pitchFamily="34" charset="0"/>
              <a:buChar char="•"/>
            </a:pP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107</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年我國物聯網產值約新台幣</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1.17</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兆元</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(391</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億美元</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，占全球</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4.2%</a:t>
            </a: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，惟在物聯網系統整合、應用服務布局相對不足，未來各部會計畫將持續聚焦資源在此產業缺口，共同建構更具國際競爭力之物聯網產業鏈。</a:t>
            </a:r>
          </a:p>
          <a:p>
            <a:pPr marL="342900" indent="-342900" algn="just">
              <a:lnSpc>
                <a:spcPts val="3000"/>
              </a:lnSpc>
              <a:spcBef>
                <a:spcPts val="1200"/>
              </a:spcBef>
              <a:spcAft>
                <a:spcPts val="1200"/>
              </a:spcAft>
              <a:buFont typeface="Arial" panose="020B0604020202020204" pitchFamily="34" charset="0"/>
              <a:buChar char="•"/>
            </a:pPr>
            <a:endPar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2035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xmlns="" id="{1F1F0A07-CEEB-3642-935E-B9CE2DEF88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736"/>
          <a:stretch/>
        </p:blipFill>
        <p:spPr>
          <a:xfrm>
            <a:off x="0" y="0"/>
            <a:ext cx="9144000" cy="5703259"/>
          </a:xfrm>
          <a:prstGeom prst="rect">
            <a:avLst/>
          </a:prstGeom>
        </p:spPr>
      </p:pic>
      <p:sp>
        <p:nvSpPr>
          <p:cNvPr id="3" name="矩形 2">
            <a:extLst>
              <a:ext uri="{FF2B5EF4-FFF2-40B4-BE49-F238E27FC236}">
                <a16:creationId xmlns:a16="http://schemas.microsoft.com/office/drawing/2014/main" xmlns="" id="{61F08618-1834-FC49-9A9F-7CBAE98C77E5}"/>
              </a:ext>
            </a:extLst>
          </p:cNvPr>
          <p:cNvSpPr/>
          <p:nvPr/>
        </p:nvSpPr>
        <p:spPr>
          <a:xfrm>
            <a:off x="426226" y="3887377"/>
            <a:ext cx="5296148" cy="1815882"/>
          </a:xfrm>
          <a:prstGeom prst="rect">
            <a:avLst/>
          </a:prstGeom>
          <a:effectLst/>
        </p:spPr>
        <p:txBody>
          <a:bodyPr wrap="square">
            <a:spAutoFit/>
          </a:bodyPr>
          <a:lstStyle/>
          <a:p>
            <a:pPr algn="ctr"/>
            <a:r>
              <a:rPr lang="en-US" altLang="zh-CN" sz="7200" b="1" dirty="0">
                <a:gradFill flip="none" rotWithShape="1">
                  <a:gsLst>
                    <a:gs pos="88000">
                      <a:srgbClr val="C88613"/>
                    </a:gs>
                    <a:gs pos="0">
                      <a:srgbClr val="C88613"/>
                    </a:gs>
                    <a:gs pos="55000">
                      <a:srgbClr val="FFD579"/>
                    </a:gs>
                  </a:gsLst>
                  <a:lin ang="15600000" scaled="0"/>
                  <a:tileRect/>
                </a:gradFill>
                <a:effectLst>
                  <a:outerShdw blurRad="50800" dist="38100" dir="2700000" algn="tl" rotWithShape="0">
                    <a:prstClr val="black">
                      <a:alpha val="70000"/>
                    </a:prstClr>
                  </a:outerShdw>
                </a:effectLst>
              </a:rPr>
              <a:t>THANK YOU </a:t>
            </a:r>
          </a:p>
          <a:p>
            <a:pPr algn="ctr"/>
            <a:r>
              <a:rPr lang="zh-CN" altLang="en-US" sz="4000" b="1" dirty="0">
                <a:solidFill>
                  <a:schemeClr val="tx1">
                    <a:lumMod val="75000"/>
                    <a:lumOff val="25000"/>
                  </a:schemeClr>
                </a:solidFill>
                <a:latin typeface="Microsoft JhengHei" panose="020B0604030504040204" pitchFamily="34" charset="-120"/>
                <a:ea typeface="Microsoft JhengHei" panose="020B0604030504040204" pitchFamily="34" charset="-120"/>
              </a:rPr>
              <a:t>簡報結束・敬請指教</a:t>
            </a:r>
            <a:endParaRPr lang="en-US" altLang="zh-CN" sz="4000" b="1" dirty="0">
              <a:solidFill>
                <a:schemeClr val="tx1">
                  <a:lumMod val="75000"/>
                  <a:lumOff val="25000"/>
                </a:schemeClr>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803813510"/>
      </p:ext>
    </p:extLst>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045397" y="4033268"/>
            <a:ext cx="7631059" cy="10835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solidFill>
                <a:prstClr val="white"/>
              </a:solidFill>
            </a:endParaRPr>
          </a:p>
        </p:txBody>
      </p:sp>
      <p:sp>
        <p:nvSpPr>
          <p:cNvPr id="9" name="矩形 8"/>
          <p:cNvSpPr/>
          <p:nvPr/>
        </p:nvSpPr>
        <p:spPr>
          <a:xfrm>
            <a:off x="1045397" y="2055377"/>
            <a:ext cx="7631059" cy="10679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solidFill>
                <a:prstClr val="white"/>
              </a:solidFill>
            </a:endParaRPr>
          </a:p>
        </p:txBody>
      </p:sp>
      <p:sp>
        <p:nvSpPr>
          <p:cNvPr id="2" name="標題 1"/>
          <p:cNvSpPr>
            <a:spLocks noGrp="1"/>
          </p:cNvSpPr>
          <p:nvPr>
            <p:ph type="title"/>
          </p:nvPr>
        </p:nvSpPr>
        <p:spPr>
          <a:xfrm>
            <a:off x="673616" y="39429"/>
            <a:ext cx="7886700" cy="1052736"/>
          </a:xfrm>
        </p:spPr>
        <p:txBody>
          <a:bodyPr vert="horz" lIns="91440" tIns="45720" rIns="91440" bIns="45720" rtlCol="0" anchor="ctr">
            <a:noAutofit/>
          </a:bodyPr>
          <a:lstStyle/>
          <a:p>
            <a:pPr algn="ctr" fontAlgn="base">
              <a:lnSpc>
                <a:spcPct val="120000"/>
              </a:lnSpc>
              <a:spcAft>
                <a:spcPct val="0"/>
              </a:spcAft>
            </a:pPr>
            <a:r>
              <a:rPr kumimoji="1" lang="zh-TW" altLang="en-US" sz="3600" b="1" dirty="0">
                <a:solidFill>
                  <a:srgbClr val="008000"/>
                </a:solidFill>
                <a:effectLst>
                  <a:glow rad="101600">
                    <a:schemeClr val="bg1"/>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大</a:t>
            </a:r>
            <a:r>
              <a:rPr kumimoji="1" lang="zh-Hant" altLang="en-US" sz="3600" b="1" dirty="0">
                <a:solidFill>
                  <a:srgbClr val="008000"/>
                </a:solidFill>
                <a:effectLst>
                  <a:glow rad="101600">
                    <a:schemeClr val="bg1"/>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 </a:t>
            </a:r>
            <a:r>
              <a:rPr kumimoji="1" lang="en-US" altLang="zh-Hant" sz="3600" b="1" dirty="0">
                <a:solidFill>
                  <a:srgbClr val="008000"/>
                </a:solidFill>
                <a:effectLst>
                  <a:glow rad="101600">
                    <a:schemeClr val="bg1"/>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 </a:t>
            </a:r>
            <a:r>
              <a:rPr kumimoji="1" lang="zh-TW" altLang="en-US" sz="3600" b="1" dirty="0">
                <a:solidFill>
                  <a:srgbClr val="008000"/>
                </a:solidFill>
                <a:effectLst>
                  <a:glow rad="101600">
                    <a:schemeClr val="bg1"/>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綱</a:t>
            </a:r>
          </a:p>
        </p:txBody>
      </p:sp>
      <p:sp>
        <p:nvSpPr>
          <p:cNvPr id="4" name="投影片編號版面配置區 3"/>
          <p:cNvSpPr>
            <a:spLocks noGrp="1"/>
          </p:cNvSpPr>
          <p:nvPr>
            <p:ph type="sldNum" sz="quarter" idx="4294967295"/>
          </p:nvPr>
        </p:nvSpPr>
        <p:spPr>
          <a:xfrm>
            <a:off x="8771783" y="6581001"/>
            <a:ext cx="372217" cy="276999"/>
          </a:xfrm>
          <a:prstGeom prst="rect">
            <a:avLst/>
          </a:prstGeom>
        </p:spPr>
        <p:txBody>
          <a:bodyPr/>
          <a:lstStyle/>
          <a:p>
            <a:fld id="{F71B2CC7-3608-41C4-B3ED-B67F6063EFD8}" type="slidenum">
              <a:rPr lang="zh-TW" altLang="en-US" smtClean="0">
                <a:solidFill>
                  <a:prstClr val="black">
                    <a:tint val="75000"/>
                  </a:prstClr>
                </a:solidFill>
              </a:rPr>
              <a:pPr/>
              <a:t>3</a:t>
            </a:fld>
            <a:endParaRPr lang="zh-TW" altLang="en-US" dirty="0">
              <a:solidFill>
                <a:prstClr val="black">
                  <a:tint val="75000"/>
                </a:prstClr>
              </a:solidFill>
            </a:endParaRPr>
          </a:p>
        </p:txBody>
      </p:sp>
      <p:sp>
        <p:nvSpPr>
          <p:cNvPr id="5" name="圓角矩形 4"/>
          <p:cNvSpPr/>
          <p:nvPr/>
        </p:nvSpPr>
        <p:spPr>
          <a:xfrm rot="2700000">
            <a:off x="737272" y="1992832"/>
            <a:ext cx="1177815" cy="1177815"/>
          </a:xfrm>
          <a:prstGeom prst="roundRect">
            <a:avLst>
              <a:gd name="adj" fmla="val 6946"/>
            </a:avLst>
          </a:prstGeom>
          <a:solidFill>
            <a:srgbClr val="00B050"/>
          </a:solidFill>
          <a:ln>
            <a:noFill/>
          </a:ln>
          <a:effectLst>
            <a:outerShdw blurRad="152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solidFill>
                <a:prstClr val="white"/>
              </a:solidFill>
            </a:endParaRPr>
          </a:p>
        </p:txBody>
      </p:sp>
      <p:sp>
        <p:nvSpPr>
          <p:cNvPr id="7" name="矩形 6"/>
          <p:cNvSpPr/>
          <p:nvPr/>
        </p:nvSpPr>
        <p:spPr>
          <a:xfrm>
            <a:off x="643136" y="2078683"/>
            <a:ext cx="1316840" cy="1015663"/>
          </a:xfrm>
          <a:prstGeom prst="rect">
            <a:avLst/>
          </a:prstGeom>
        </p:spPr>
        <p:txBody>
          <a:bodyPr wrap="square" anchor="ctr">
            <a:spAutoFit/>
          </a:bodyPr>
          <a:lstStyle/>
          <a:p>
            <a:pPr algn="ctr">
              <a:spcBef>
                <a:spcPts val="600"/>
              </a:spcBef>
              <a:spcAft>
                <a:spcPts val="600"/>
              </a:spcAft>
            </a:pPr>
            <a:r>
              <a:rPr lang="en-US" altLang="zh-TW" sz="6000" b="1" dirty="0">
                <a:solidFill>
                  <a:schemeClr val="bg1"/>
                </a:solidFill>
                <a:latin typeface="Avenir Black" panose="02000503020000020003" pitchFamily="2" charset="0"/>
              </a:rPr>
              <a:t>1</a:t>
            </a:r>
            <a:endParaRPr lang="zh-TW" altLang="en-US" sz="6000" b="1" dirty="0">
              <a:solidFill>
                <a:schemeClr val="bg1"/>
              </a:solidFill>
              <a:latin typeface="Avenir Black" panose="02000503020000020003" pitchFamily="2" charset="0"/>
            </a:endParaRPr>
          </a:p>
        </p:txBody>
      </p:sp>
      <p:sp>
        <p:nvSpPr>
          <p:cNvPr id="10" name="文字方塊 9"/>
          <p:cNvSpPr txBox="1"/>
          <p:nvPr/>
        </p:nvSpPr>
        <p:spPr>
          <a:xfrm>
            <a:off x="2470211" y="2373916"/>
            <a:ext cx="4339650" cy="461665"/>
          </a:xfrm>
          <a:prstGeom prst="rect">
            <a:avLst/>
          </a:prstGeom>
          <a:noFill/>
        </p:spPr>
        <p:txBody>
          <a:bodyPr wrap="none" rtlCol="0">
            <a:spAutoFit/>
          </a:bodyPr>
          <a:lstStyle/>
          <a:p>
            <a:r>
              <a:rPr lang="zh-TW" altLang="en-US" sz="2400" b="1" spc="300" dirty="0">
                <a:solidFill>
                  <a:prstClr val="black">
                    <a:lumMod val="65000"/>
                    <a:lumOff val="35000"/>
                  </a:prstClr>
                </a:solidFill>
                <a:latin typeface="微軟正黑體" panose="020B0604030504040204" pitchFamily="34" charset="-120"/>
                <a:ea typeface="微軟正黑體" panose="020B0604030504040204" pitchFamily="34" charset="-120"/>
              </a:rPr>
              <a:t>五大關鍵量化目標達成情形</a:t>
            </a:r>
          </a:p>
        </p:txBody>
      </p:sp>
      <p:sp>
        <p:nvSpPr>
          <p:cNvPr id="13" name="文字方塊 12"/>
          <p:cNvSpPr txBox="1"/>
          <p:nvPr/>
        </p:nvSpPr>
        <p:spPr>
          <a:xfrm>
            <a:off x="2538007" y="4359594"/>
            <a:ext cx="6032421" cy="461665"/>
          </a:xfrm>
          <a:prstGeom prst="rect">
            <a:avLst/>
          </a:prstGeom>
          <a:noFill/>
        </p:spPr>
        <p:txBody>
          <a:bodyPr wrap="square" rtlCol="0">
            <a:spAutoFit/>
          </a:bodyPr>
          <a:lstStyle/>
          <a:p>
            <a:r>
              <a:rPr lang="en-US" altLang="zh-TW" sz="2400" b="1" spc="300" dirty="0">
                <a:solidFill>
                  <a:prstClr val="black">
                    <a:lumMod val="65000"/>
                    <a:lumOff val="35000"/>
                  </a:prstClr>
                </a:solidFill>
                <a:latin typeface="微軟正黑體" panose="020B0604030504040204" pitchFamily="34" charset="-120"/>
                <a:ea typeface="微軟正黑體" panose="020B0604030504040204" pitchFamily="34" charset="-120"/>
              </a:rPr>
              <a:t>108</a:t>
            </a:r>
            <a:r>
              <a:rPr lang="zh-TW" altLang="en-US" sz="2400" b="1" spc="300" dirty="0">
                <a:solidFill>
                  <a:prstClr val="black">
                    <a:lumMod val="65000"/>
                    <a:lumOff val="35000"/>
                  </a:prstClr>
                </a:solidFill>
                <a:latin typeface="微軟正黑體" panose="020B0604030504040204" pitchFamily="34" charset="-120"/>
                <a:ea typeface="微軟正黑體" panose="020B0604030504040204" pitchFamily="34" charset="-120"/>
              </a:rPr>
              <a:t>年度重點工作</a:t>
            </a:r>
          </a:p>
        </p:txBody>
      </p:sp>
      <p:sp>
        <p:nvSpPr>
          <p:cNvPr id="12" name="圓角矩形 11"/>
          <p:cNvSpPr/>
          <p:nvPr/>
        </p:nvSpPr>
        <p:spPr>
          <a:xfrm rot="2700000">
            <a:off x="737272" y="3988299"/>
            <a:ext cx="1177815" cy="1177815"/>
          </a:xfrm>
          <a:prstGeom prst="roundRect">
            <a:avLst>
              <a:gd name="adj" fmla="val 6946"/>
            </a:avLst>
          </a:prstGeom>
          <a:solidFill>
            <a:srgbClr val="00B050"/>
          </a:solidFill>
          <a:ln>
            <a:noFill/>
          </a:ln>
          <a:effectLst>
            <a:outerShdw blurRad="152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solidFill>
                <a:prstClr val="white"/>
              </a:solidFill>
            </a:endParaRPr>
          </a:p>
        </p:txBody>
      </p:sp>
      <p:sp>
        <p:nvSpPr>
          <p:cNvPr id="14" name="矩形 13"/>
          <p:cNvSpPr/>
          <p:nvPr/>
        </p:nvSpPr>
        <p:spPr>
          <a:xfrm>
            <a:off x="643136" y="4074150"/>
            <a:ext cx="1316840" cy="1015663"/>
          </a:xfrm>
          <a:prstGeom prst="rect">
            <a:avLst/>
          </a:prstGeom>
        </p:spPr>
        <p:txBody>
          <a:bodyPr wrap="square" anchor="ctr">
            <a:spAutoFit/>
          </a:bodyPr>
          <a:lstStyle/>
          <a:p>
            <a:pPr algn="ctr">
              <a:spcBef>
                <a:spcPts val="600"/>
              </a:spcBef>
              <a:spcAft>
                <a:spcPts val="600"/>
              </a:spcAft>
            </a:pPr>
            <a:r>
              <a:rPr lang="en-US" altLang="zh-TW" sz="6000" b="1" dirty="0" smtClean="0">
                <a:solidFill>
                  <a:schemeClr val="bg1"/>
                </a:solidFill>
                <a:latin typeface="Avenir Black" panose="02000503020000020003" pitchFamily="2" charset="0"/>
              </a:rPr>
              <a:t>2</a:t>
            </a:r>
            <a:endParaRPr lang="zh-TW" altLang="en-US" sz="6000" b="1" dirty="0">
              <a:solidFill>
                <a:schemeClr val="bg1"/>
              </a:solidFill>
              <a:latin typeface="Avenir Black" panose="02000503020000020003" pitchFamily="2" charset="0"/>
            </a:endParaRPr>
          </a:p>
        </p:txBody>
      </p:sp>
    </p:spTree>
    <p:extLst>
      <p:ext uri="{BB962C8B-B14F-4D97-AF65-F5344CB8AC3E}">
        <p14:creationId xmlns:p14="http://schemas.microsoft.com/office/powerpoint/2010/main" val="311976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8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3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8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3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2800"/>
                            </p:stCondLst>
                            <p:childTnLst>
                              <p:par>
                                <p:cTn id="31" presetID="49" presetClass="entr" presetSubtype="0" decel="10000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5" grpId="0" animBg="1"/>
      <p:bldP spid="7" grpId="0"/>
      <p:bldP spid="10" grpId="0"/>
      <p:bldP spid="13" grpId="0"/>
      <p:bldP spid="12"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294967295"/>
          </p:nvPr>
        </p:nvSpPr>
        <p:spPr>
          <a:xfrm>
            <a:off x="8771783" y="6581001"/>
            <a:ext cx="372217" cy="276999"/>
          </a:xfrm>
          <a:prstGeom prst="rect">
            <a:avLst/>
          </a:prstGeom>
        </p:spPr>
        <p:txBody>
          <a:bodyPr/>
          <a:lstStyle/>
          <a:p>
            <a:fld id="{F71B2CC7-3608-41C4-B3ED-B67F6063EFD8}" type="slidenum">
              <a:rPr lang="zh-TW" altLang="en-US" smtClean="0"/>
              <a:t>4</a:t>
            </a:fld>
            <a:endParaRPr lang="zh-TW" altLang="en-US"/>
          </a:p>
        </p:txBody>
      </p:sp>
      <p:grpSp>
        <p:nvGrpSpPr>
          <p:cNvPr id="6" name="群組 5">
            <a:extLst>
              <a:ext uri="{FF2B5EF4-FFF2-40B4-BE49-F238E27FC236}">
                <a16:creationId xmlns:a16="http://schemas.microsoft.com/office/drawing/2014/main" xmlns="" id="{67C21418-7EDC-1548-87A4-34460E5438A9}"/>
              </a:ext>
            </a:extLst>
          </p:cNvPr>
          <p:cNvGrpSpPr/>
          <p:nvPr/>
        </p:nvGrpSpPr>
        <p:grpSpPr>
          <a:xfrm>
            <a:off x="718483" y="2484911"/>
            <a:ext cx="1316840" cy="1177815"/>
            <a:chOff x="913308" y="2260058"/>
            <a:chExt cx="1316840" cy="1177815"/>
          </a:xfrm>
        </p:grpSpPr>
        <p:sp>
          <p:nvSpPr>
            <p:cNvPr id="48" name="圓角矩形 47">
              <a:extLst>
                <a:ext uri="{FF2B5EF4-FFF2-40B4-BE49-F238E27FC236}">
                  <a16:creationId xmlns:a16="http://schemas.microsoft.com/office/drawing/2014/main" xmlns="" id="{E0AC2DCD-948F-DF4B-9F31-260256C13F0E}"/>
                </a:ext>
              </a:extLst>
            </p:cNvPr>
            <p:cNvSpPr/>
            <p:nvPr/>
          </p:nvSpPr>
          <p:spPr>
            <a:xfrm rot="2700000">
              <a:off x="1015064" y="2260058"/>
              <a:ext cx="1177815" cy="1177815"/>
            </a:xfrm>
            <a:prstGeom prst="roundRect">
              <a:avLst>
                <a:gd name="adj" fmla="val 6946"/>
              </a:avLst>
            </a:prstGeom>
            <a:solidFill>
              <a:srgbClr val="00B050"/>
            </a:solidFill>
            <a:ln>
              <a:noFill/>
            </a:ln>
            <a:effectLst>
              <a:outerShdw blurRad="152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solidFill>
                  <a:prstClr val="white"/>
                </a:solidFill>
              </a:endParaRPr>
            </a:p>
          </p:txBody>
        </p:sp>
        <p:sp>
          <p:nvSpPr>
            <p:cNvPr id="49" name="矩形 48">
              <a:extLst>
                <a:ext uri="{FF2B5EF4-FFF2-40B4-BE49-F238E27FC236}">
                  <a16:creationId xmlns:a16="http://schemas.microsoft.com/office/drawing/2014/main" xmlns="" id="{C7204802-022E-1542-9B72-3524E3C80652}"/>
                </a:ext>
              </a:extLst>
            </p:cNvPr>
            <p:cNvSpPr/>
            <p:nvPr/>
          </p:nvSpPr>
          <p:spPr>
            <a:xfrm>
              <a:off x="913308" y="2338289"/>
              <a:ext cx="1316840" cy="1015663"/>
            </a:xfrm>
            <a:prstGeom prst="rect">
              <a:avLst/>
            </a:prstGeom>
          </p:spPr>
          <p:txBody>
            <a:bodyPr wrap="square" anchor="ctr">
              <a:spAutoFit/>
            </a:bodyPr>
            <a:lstStyle/>
            <a:p>
              <a:pPr algn="ctr">
                <a:spcBef>
                  <a:spcPts val="600"/>
                </a:spcBef>
                <a:spcAft>
                  <a:spcPts val="600"/>
                </a:spcAft>
              </a:pPr>
              <a:r>
                <a:rPr lang="en-US" altLang="zh-TW" sz="6000" b="1" dirty="0">
                  <a:solidFill>
                    <a:schemeClr val="bg1"/>
                  </a:solidFill>
                  <a:latin typeface="Avenir Black" panose="02000503020000020003" pitchFamily="2" charset="0"/>
                </a:rPr>
                <a:t>1</a:t>
              </a:r>
              <a:endParaRPr lang="zh-TW" altLang="en-US" sz="6000" b="1" dirty="0">
                <a:solidFill>
                  <a:schemeClr val="bg1"/>
                </a:solidFill>
                <a:latin typeface="Avenir Black" panose="02000503020000020003" pitchFamily="2" charset="0"/>
              </a:endParaRPr>
            </a:p>
          </p:txBody>
        </p:sp>
      </p:grpSp>
      <p:grpSp>
        <p:nvGrpSpPr>
          <p:cNvPr id="50" name="群組 49">
            <a:extLst>
              <a:ext uri="{FF2B5EF4-FFF2-40B4-BE49-F238E27FC236}">
                <a16:creationId xmlns:a16="http://schemas.microsoft.com/office/drawing/2014/main" xmlns="" id="{561C29D8-0AD8-014D-97E5-04034582DF6C}"/>
              </a:ext>
            </a:extLst>
          </p:cNvPr>
          <p:cNvGrpSpPr/>
          <p:nvPr/>
        </p:nvGrpSpPr>
        <p:grpSpPr>
          <a:xfrm>
            <a:off x="2422266" y="2739890"/>
            <a:ext cx="6721734" cy="907494"/>
            <a:chOff x="2617091" y="2515037"/>
            <a:chExt cx="6721734" cy="907494"/>
          </a:xfrm>
        </p:grpSpPr>
        <p:sp>
          <p:nvSpPr>
            <p:cNvPr id="3" name="文字方塊 2"/>
            <p:cNvSpPr txBox="1"/>
            <p:nvPr/>
          </p:nvSpPr>
          <p:spPr>
            <a:xfrm>
              <a:off x="2617091" y="2515037"/>
              <a:ext cx="6721734" cy="707886"/>
            </a:xfrm>
            <a:prstGeom prst="rect">
              <a:avLst/>
            </a:prstGeom>
            <a:noFill/>
          </p:spPr>
          <p:txBody>
            <a:bodyPr wrap="square" rtlCol="0">
              <a:spAutoFit/>
            </a:bodyPr>
            <a:lstStyle/>
            <a:p>
              <a:r>
                <a:rPr kumimoji="1" lang="zh-TW" altLang="en-US" sz="4000" b="1" dirty="0">
                  <a:solidFill>
                    <a:srgbClr val="00B050"/>
                  </a:solidFill>
                  <a:latin typeface="Microsoft JhengHei" charset="0"/>
                  <a:ea typeface="Microsoft JhengHei" charset="0"/>
                  <a:cs typeface="Microsoft JhengHei" charset="0"/>
                </a:rPr>
                <a:t>五大關鍵量化目標達成情形</a:t>
              </a:r>
            </a:p>
          </p:txBody>
        </p:sp>
        <p:sp>
          <p:nvSpPr>
            <p:cNvPr id="2" name="矩形 1">
              <a:extLst>
                <a:ext uri="{FF2B5EF4-FFF2-40B4-BE49-F238E27FC236}">
                  <a16:creationId xmlns:a16="http://schemas.microsoft.com/office/drawing/2014/main" xmlns="" id="{2F90155C-E115-7644-BC77-352142B7EA56}"/>
                </a:ext>
              </a:extLst>
            </p:cNvPr>
            <p:cNvSpPr/>
            <p:nvPr/>
          </p:nvSpPr>
          <p:spPr>
            <a:xfrm>
              <a:off x="2736369" y="3376812"/>
              <a:ext cx="5833641" cy="45719"/>
            </a:xfrm>
            <a:prstGeom prst="rect">
              <a:avLst/>
            </a:prstGeom>
            <a:gradFill flip="none" rotWithShape="1">
              <a:gsLst>
                <a:gs pos="100000">
                  <a:srgbClr val="FFFFFF">
                    <a:alpha val="0"/>
                  </a:srgbClr>
                </a:gs>
                <a:gs pos="0">
                  <a:srgbClr val="00B05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spTree>
    <p:extLst>
      <p:ext uri="{BB962C8B-B14F-4D97-AF65-F5344CB8AC3E}">
        <p14:creationId xmlns:p14="http://schemas.microsoft.com/office/powerpoint/2010/main" val="4164932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群組 29">
            <a:extLst>
              <a:ext uri="{FF2B5EF4-FFF2-40B4-BE49-F238E27FC236}">
                <a16:creationId xmlns:a16="http://schemas.microsoft.com/office/drawing/2014/main" xmlns="" id="{6691E168-3C25-F94E-B942-A541E915B5B9}"/>
              </a:ext>
            </a:extLst>
          </p:cNvPr>
          <p:cNvGrpSpPr/>
          <p:nvPr/>
        </p:nvGrpSpPr>
        <p:grpSpPr>
          <a:xfrm>
            <a:off x="990002" y="1086483"/>
            <a:ext cx="7300138" cy="2516389"/>
            <a:chOff x="990002" y="1239505"/>
            <a:chExt cx="7300138" cy="2516389"/>
          </a:xfrm>
        </p:grpSpPr>
        <p:sp>
          <p:nvSpPr>
            <p:cNvPr id="18" name="橢圓 17"/>
            <p:cNvSpPr>
              <a:spLocks noChangeAspect="1"/>
            </p:cNvSpPr>
            <p:nvPr/>
          </p:nvSpPr>
          <p:spPr>
            <a:xfrm>
              <a:off x="6608406" y="1606455"/>
              <a:ext cx="1681734" cy="1681734"/>
            </a:xfrm>
            <a:prstGeom prst="ellipse">
              <a:avLst/>
            </a:prstGeom>
            <a:gradFill flip="none" rotWithShape="1">
              <a:gsLst>
                <a:gs pos="0">
                  <a:srgbClr val="73AB1D"/>
                </a:gs>
                <a:gs pos="100000">
                  <a:srgbClr val="036F11"/>
                </a:gs>
              </a:gsLst>
              <a:lin ang="2700000" scaled="1"/>
              <a:tileRect/>
            </a:gra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4" name="橢圓 33"/>
            <p:cNvSpPr>
              <a:spLocks/>
            </p:cNvSpPr>
            <p:nvPr/>
          </p:nvSpPr>
          <p:spPr>
            <a:xfrm>
              <a:off x="990002" y="1622644"/>
              <a:ext cx="1681734" cy="1681734"/>
            </a:xfrm>
            <a:prstGeom prst="ellipse">
              <a:avLst/>
            </a:prstGeom>
            <a:gradFill>
              <a:gsLst>
                <a:gs pos="0">
                  <a:srgbClr val="1CAAE3"/>
                </a:gs>
                <a:gs pos="100000">
                  <a:srgbClr val="0076B4"/>
                </a:gs>
              </a:gsLst>
              <a:lin ang="2700000" scaled="1"/>
            </a:gra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3" name="矩形 32"/>
            <p:cNvSpPr/>
            <p:nvPr/>
          </p:nvSpPr>
          <p:spPr>
            <a:xfrm>
              <a:off x="992383" y="2447322"/>
              <a:ext cx="1669238" cy="646331"/>
            </a:xfrm>
            <a:prstGeom prst="rect">
              <a:avLst/>
            </a:prstGeom>
            <a:effectLst/>
          </p:spPr>
          <p:txBody>
            <a:bodyPr wrap="square">
              <a:spAutoFit/>
            </a:bodyPr>
            <a:lstStyle/>
            <a:p>
              <a:pPr algn="ctr">
                <a:spcBef>
                  <a:spcPct val="50000"/>
                </a:spcBef>
              </a:pPr>
              <a:r>
                <a:rPr lang="zh-TW" altLang="en-US" b="1" dirty="0">
                  <a:solidFill>
                    <a:schemeClr val="bg1"/>
                  </a:solidFill>
                  <a:effectLst>
                    <a:outerShdw blurRad="317500" sx="102000" sy="102000" algn="ctr" rotWithShape="0">
                      <a:prstClr val="black">
                        <a:alpha val="40000"/>
                      </a:prstClr>
                    </a:outerShdw>
                  </a:effectLst>
                  <a:latin typeface="微軟正黑體" panose="020B0604030504040204" pitchFamily="34" charset="-120"/>
                  <a:ea typeface="微軟正黑體" panose="020B0604030504040204" pitchFamily="34" charset="-120"/>
                  <a:sym typeface="Arial"/>
                </a:rPr>
                <a:t>健全創新創業生態系</a:t>
              </a:r>
            </a:p>
          </p:txBody>
        </p:sp>
        <p:sp>
          <p:nvSpPr>
            <p:cNvPr id="22" name="矩形 21"/>
            <p:cNvSpPr/>
            <p:nvPr/>
          </p:nvSpPr>
          <p:spPr>
            <a:xfrm>
              <a:off x="6736507" y="2411170"/>
              <a:ext cx="1493092" cy="646331"/>
            </a:xfrm>
            <a:prstGeom prst="rect">
              <a:avLst/>
            </a:prstGeom>
            <a:effectLst/>
          </p:spPr>
          <p:txBody>
            <a:bodyPr wrap="square">
              <a:spAutoFit/>
            </a:bodyPr>
            <a:lstStyle/>
            <a:p>
              <a:pPr algn="ctr">
                <a:spcBef>
                  <a:spcPct val="50000"/>
                </a:spcBef>
              </a:pPr>
              <a:r>
                <a:rPr lang="zh-TW" altLang="en-US" b="1" dirty="0">
                  <a:solidFill>
                    <a:schemeClr val="bg1"/>
                  </a:solidFill>
                  <a:effectLst>
                    <a:outerShdw blurRad="317500" sx="102000" sy="102000" algn="ctr" rotWithShape="0">
                      <a:prstClr val="black">
                        <a:alpha val="40000"/>
                      </a:prstClr>
                    </a:outerShdw>
                  </a:effectLst>
                  <a:latin typeface="微軟正黑體" panose="020B0604030504040204" pitchFamily="34" charset="-120"/>
                  <a:ea typeface="微軟正黑體" panose="020B0604030504040204" pitchFamily="34" charset="-120"/>
                  <a:sym typeface="Arial"/>
                </a:rPr>
                <a:t>推動物聯網創新研發</a:t>
              </a:r>
            </a:p>
          </p:txBody>
        </p:sp>
        <p:grpSp>
          <p:nvGrpSpPr>
            <p:cNvPr id="3" name="群組 2"/>
            <p:cNvGrpSpPr/>
            <p:nvPr/>
          </p:nvGrpSpPr>
          <p:grpSpPr>
            <a:xfrm>
              <a:off x="3557762" y="1325667"/>
              <a:ext cx="2207390" cy="2207390"/>
              <a:chOff x="3187930" y="1148294"/>
              <a:chExt cx="3071408" cy="3071408"/>
            </a:xfrm>
          </p:grpSpPr>
          <p:sp>
            <p:nvSpPr>
              <p:cNvPr id="2" name="橢圓 1"/>
              <p:cNvSpPr/>
              <p:nvPr/>
            </p:nvSpPr>
            <p:spPr>
              <a:xfrm>
                <a:off x="3187930" y="1148294"/>
                <a:ext cx="3071408" cy="3071408"/>
              </a:xfrm>
              <a:prstGeom prst="ellipse">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4" name="橢圓 23"/>
              <p:cNvSpPr/>
              <p:nvPr/>
            </p:nvSpPr>
            <p:spPr>
              <a:xfrm>
                <a:off x="3278897" y="1239261"/>
                <a:ext cx="2889474" cy="2889474"/>
              </a:xfrm>
              <a:prstGeom prst="ellipse">
                <a:avLst/>
              </a:prstGeom>
              <a:gradFill flip="none" rotWithShape="1">
                <a:gsLst>
                  <a:gs pos="0">
                    <a:schemeClr val="bg1">
                      <a:lumMod val="95000"/>
                    </a:schemeClr>
                  </a:gs>
                  <a:gs pos="100000">
                    <a:schemeClr val="bg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41" name="圖片 4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96379" y="1427768"/>
                <a:ext cx="2054510" cy="1747868"/>
              </a:xfrm>
              <a:prstGeom prst="rect">
                <a:avLst/>
              </a:prstGeom>
              <a:effectLst>
                <a:glow rad="139700">
                  <a:schemeClr val="bg1"/>
                </a:glow>
              </a:effectLst>
            </p:spPr>
          </p:pic>
        </p:grpSp>
        <p:sp>
          <p:nvSpPr>
            <p:cNvPr id="37" name="橢圓 36"/>
            <p:cNvSpPr/>
            <p:nvPr/>
          </p:nvSpPr>
          <p:spPr>
            <a:xfrm>
              <a:off x="3442213" y="1239505"/>
              <a:ext cx="2438488" cy="2438488"/>
            </a:xfrm>
            <a:prstGeom prst="ellipse">
              <a:avLst/>
            </a:prstGeom>
            <a:noFill/>
            <a:ln w="57150">
              <a:gradFill flip="none" rotWithShape="1">
                <a:gsLst>
                  <a:gs pos="0">
                    <a:srgbClr val="1CAAE3"/>
                  </a:gs>
                  <a:gs pos="100000">
                    <a:srgbClr val="73AB1D"/>
                  </a:gs>
                </a:gsLst>
                <a:lin ang="0" scaled="1"/>
                <a:tileRect/>
              </a:grad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cxnSp>
          <p:nvCxnSpPr>
            <p:cNvPr id="9" name="直線箭頭接點 8"/>
            <p:cNvCxnSpPr>
              <a:stCxn id="37" idx="6"/>
            </p:cNvCxnSpPr>
            <p:nvPr/>
          </p:nvCxnSpPr>
          <p:spPr>
            <a:xfrm flipV="1">
              <a:off x="5880701" y="2447322"/>
              <a:ext cx="616918" cy="11427"/>
            </a:xfrm>
            <a:prstGeom prst="straightConnector1">
              <a:avLst/>
            </a:prstGeom>
            <a:ln w="50800" cap="rnd">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8" name="直線箭頭接點 37"/>
            <p:cNvCxnSpPr/>
            <p:nvPr/>
          </p:nvCxnSpPr>
          <p:spPr>
            <a:xfrm flipH="1" flipV="1">
              <a:off x="2821756" y="2458749"/>
              <a:ext cx="616918" cy="11427"/>
            </a:xfrm>
            <a:prstGeom prst="straightConnector1">
              <a:avLst/>
            </a:prstGeom>
            <a:ln w="50800" cap="rnd">
              <a:solidFill>
                <a:srgbClr val="1CAAE3"/>
              </a:solidFill>
              <a:headEnd type="oval"/>
              <a:tailEnd type="triangle"/>
            </a:ln>
          </p:spPr>
          <p:style>
            <a:lnRef idx="1">
              <a:schemeClr val="accent1"/>
            </a:lnRef>
            <a:fillRef idx="0">
              <a:schemeClr val="accent1"/>
            </a:fillRef>
            <a:effectRef idx="0">
              <a:schemeClr val="accent1"/>
            </a:effectRef>
            <a:fontRef idx="minor">
              <a:schemeClr val="tx1"/>
            </a:fontRef>
          </p:style>
        </p:cxnSp>
        <p:pic>
          <p:nvPicPr>
            <p:cNvPr id="4" name="圖片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80430" y="1768776"/>
              <a:ext cx="693144" cy="693144"/>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86436" y="1763983"/>
              <a:ext cx="612000" cy="612000"/>
            </a:xfrm>
            <a:prstGeom prst="rect">
              <a:avLst/>
            </a:prstGeom>
          </p:spPr>
        </p:pic>
        <p:sp>
          <p:nvSpPr>
            <p:cNvPr id="8" name="矩形 7"/>
            <p:cNvSpPr/>
            <p:nvPr/>
          </p:nvSpPr>
          <p:spPr>
            <a:xfrm>
              <a:off x="4090426" y="2832564"/>
              <a:ext cx="1153396" cy="923330"/>
            </a:xfrm>
            <a:prstGeom prst="rect">
              <a:avLst/>
            </a:prstGeom>
          </p:spPr>
          <p:txBody>
            <a:bodyPr wrap="square">
              <a:spAutoFit/>
            </a:bodyPr>
            <a:lstStyle/>
            <a:p>
              <a:pPr algn="ctr"/>
              <a:r>
                <a:rPr lang="zh-TW" altLang="en-US" b="1" dirty="0">
                  <a:solidFill>
                    <a:schemeClr val="accent4"/>
                  </a:solidFill>
                  <a:latin typeface="微軟正黑體" panose="020B0604030504040204" pitchFamily="34" charset="-120"/>
                  <a:ea typeface="微軟正黑體" panose="020B0604030504040204" pitchFamily="34" charset="-120"/>
                </a:rPr>
                <a:t>連結國際</a:t>
              </a:r>
              <a:endParaRPr lang="en-US" altLang="zh-TW" b="1" dirty="0">
                <a:solidFill>
                  <a:schemeClr val="accent4"/>
                </a:solidFill>
                <a:latin typeface="微軟正黑體" panose="020B0604030504040204" pitchFamily="34" charset="-120"/>
                <a:ea typeface="微軟正黑體" panose="020B0604030504040204" pitchFamily="34" charset="-120"/>
              </a:endParaRPr>
            </a:p>
            <a:p>
              <a:pPr algn="ct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連結矽谷</a:t>
              </a:r>
              <a:endParaRPr lang="en-US" altLang="zh-TW" b="1" dirty="0">
                <a:solidFill>
                  <a:schemeClr val="accent4">
                    <a:lumMod val="75000"/>
                  </a:schemeClr>
                </a:solidFill>
                <a:latin typeface="微軟正黑體" panose="020B0604030504040204" pitchFamily="34" charset="-120"/>
                <a:ea typeface="微軟正黑體" panose="020B0604030504040204" pitchFamily="34" charset="-120"/>
              </a:endParaRPr>
            </a:p>
            <a:p>
              <a:pPr algn="ctr"/>
              <a:endParaRPr lang="zh-TW" altLang="en-US" dirty="0">
                <a:solidFill>
                  <a:schemeClr val="tx1">
                    <a:lumMod val="85000"/>
                    <a:lumOff val="15000"/>
                  </a:schemeClr>
                </a:solidFill>
              </a:endParaRPr>
            </a:p>
          </p:txBody>
        </p:sp>
      </p:grpSp>
      <p:sp>
        <p:nvSpPr>
          <p:cNvPr id="26" name="標題 1"/>
          <p:cNvSpPr txBox="1">
            <a:spLocks/>
          </p:cNvSpPr>
          <p:nvPr/>
        </p:nvSpPr>
        <p:spPr>
          <a:xfrm>
            <a:off x="0" y="7005"/>
            <a:ext cx="9143999" cy="1007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20000"/>
              </a:lnSpc>
              <a:spcAft>
                <a:spcPct val="0"/>
              </a:spcAft>
            </a:pPr>
            <a:r>
              <a:rPr kumimoji="1" lang="zh-TW" altLang="en-US" sz="3600" b="1" dirty="0">
                <a:solidFill>
                  <a:srgbClr val="008000"/>
                </a:solidFill>
                <a:effectLst>
                  <a:glow rad="101600">
                    <a:schemeClr val="bg1"/>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五大關鍵量化目標</a:t>
            </a:r>
          </a:p>
        </p:txBody>
      </p:sp>
      <p:sp>
        <p:nvSpPr>
          <p:cNvPr id="25" name="投影片編號版面配置區 1"/>
          <p:cNvSpPr>
            <a:spLocks noGrp="1"/>
          </p:cNvSpPr>
          <p:nvPr>
            <p:ph type="sldNum" sz="quarter" idx="12"/>
          </p:nvPr>
        </p:nvSpPr>
        <p:spPr>
          <a:xfrm>
            <a:off x="8771783" y="6581001"/>
            <a:ext cx="372217" cy="276999"/>
          </a:xfrm>
        </p:spPr>
        <p:txBody>
          <a:bodyPr/>
          <a:lstStyle/>
          <a:p>
            <a:pPr>
              <a:defRPr/>
            </a:pPr>
            <a:fld id="{F71B2CC7-3608-41C4-B3ED-B67F6063EFD8}" type="slidenum">
              <a:rPr lang="zh-TW" altLang="en-US" smtClean="0"/>
              <a:pPr>
                <a:defRPr/>
              </a:pPr>
              <a:t>5</a:t>
            </a:fld>
            <a:endParaRPr lang="zh-TW" altLang="en-US" dirty="0"/>
          </a:p>
        </p:txBody>
      </p:sp>
      <p:grpSp>
        <p:nvGrpSpPr>
          <p:cNvPr id="72" name="群組 71">
            <a:extLst>
              <a:ext uri="{FF2B5EF4-FFF2-40B4-BE49-F238E27FC236}">
                <a16:creationId xmlns:a16="http://schemas.microsoft.com/office/drawing/2014/main" xmlns="" id="{A0369525-9574-C144-AF1E-EB30B81F9DEA}"/>
              </a:ext>
            </a:extLst>
          </p:cNvPr>
          <p:cNvGrpSpPr/>
          <p:nvPr/>
        </p:nvGrpSpPr>
        <p:grpSpPr>
          <a:xfrm>
            <a:off x="-128117" y="3766346"/>
            <a:ext cx="9055346" cy="2871807"/>
            <a:chOff x="-128117" y="3709194"/>
            <a:chExt cx="9055346" cy="2871807"/>
          </a:xfrm>
        </p:grpSpPr>
        <p:grpSp>
          <p:nvGrpSpPr>
            <p:cNvPr id="71" name="群組 70">
              <a:extLst>
                <a:ext uri="{FF2B5EF4-FFF2-40B4-BE49-F238E27FC236}">
                  <a16:creationId xmlns:a16="http://schemas.microsoft.com/office/drawing/2014/main" xmlns="" id="{D15D95E0-73DF-5849-963F-828540C38042}"/>
                </a:ext>
              </a:extLst>
            </p:cNvPr>
            <p:cNvGrpSpPr/>
            <p:nvPr/>
          </p:nvGrpSpPr>
          <p:grpSpPr>
            <a:xfrm>
              <a:off x="-128117" y="4216842"/>
              <a:ext cx="1037353" cy="880068"/>
              <a:chOff x="-128117" y="4216842"/>
              <a:chExt cx="1037353" cy="880068"/>
            </a:xfrm>
          </p:grpSpPr>
          <p:sp>
            <p:nvSpPr>
              <p:cNvPr id="69" name="五邊形 68">
                <a:extLst>
                  <a:ext uri="{FF2B5EF4-FFF2-40B4-BE49-F238E27FC236}">
                    <a16:creationId xmlns:a16="http://schemas.microsoft.com/office/drawing/2014/main" xmlns="" id="{FBA3334B-77CA-E04C-88AE-DD26959EDBA7}"/>
                  </a:ext>
                </a:extLst>
              </p:cNvPr>
              <p:cNvSpPr/>
              <p:nvPr/>
            </p:nvSpPr>
            <p:spPr>
              <a:xfrm>
                <a:off x="-14385" y="4216842"/>
                <a:ext cx="923621" cy="880068"/>
              </a:xfrm>
              <a:prstGeom prst="homePlate">
                <a:avLst>
                  <a:gd name="adj" fmla="val 30459"/>
                </a:avLst>
              </a:prstGeom>
              <a:gradFill flip="none" rotWithShape="1">
                <a:gsLst>
                  <a:gs pos="100000">
                    <a:srgbClr val="CACACA"/>
                  </a:gs>
                  <a:gs pos="0">
                    <a:schemeClr val="bg1">
                      <a:lumMod val="6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5" name="文字方塊 8"/>
              <p:cNvSpPr txBox="1">
                <a:spLocks noChangeArrowheads="1"/>
              </p:cNvSpPr>
              <p:nvPr/>
            </p:nvSpPr>
            <p:spPr bwMode="auto">
              <a:xfrm>
                <a:off x="-128117" y="4333710"/>
                <a:ext cx="10229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algn="ctr" eaLnBrk="1" fontAlgn="base" hangingPunct="1">
                  <a:spcBef>
                    <a:spcPct val="0"/>
                  </a:spcBef>
                  <a:spcAft>
                    <a:spcPct val="0"/>
                  </a:spcAft>
                </a:pPr>
                <a:r>
                  <a:rPr kumimoji="0" lang="zh-TW" altLang="en-US" b="1" dirty="0">
                    <a:solidFill>
                      <a:schemeClr val="bg1"/>
                    </a:solidFill>
                    <a:latin typeface="微軟正黑體" panose="020B0604030504040204" pitchFamily="34" charset="-120"/>
                    <a:ea typeface="微軟正黑體" panose="020B0604030504040204" pitchFamily="34" charset="-120"/>
                    <a:cs typeface="Times New Roman" pitchFamily="18" charset="0"/>
                  </a:rPr>
                  <a:t>計畫</a:t>
                </a:r>
                <a:endParaRPr kumimoji="0" lang="en-US" altLang="zh-TW" b="1"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eaLnBrk="1" fontAlgn="base" hangingPunct="1">
                  <a:spcBef>
                    <a:spcPct val="0"/>
                  </a:spcBef>
                  <a:spcAft>
                    <a:spcPct val="0"/>
                  </a:spcAft>
                </a:pPr>
                <a:r>
                  <a:rPr kumimoji="0" lang="zh-TW" altLang="en-US" b="1" dirty="0">
                    <a:solidFill>
                      <a:schemeClr val="bg1"/>
                    </a:solidFill>
                    <a:latin typeface="微軟正黑體" panose="020B0604030504040204" pitchFamily="34" charset="-120"/>
                    <a:ea typeface="微軟正黑體" panose="020B0604030504040204" pitchFamily="34" charset="-120"/>
                    <a:cs typeface="Times New Roman" pitchFamily="18" charset="0"/>
                  </a:rPr>
                  <a:t>目標</a:t>
                </a:r>
              </a:p>
            </p:txBody>
          </p:sp>
        </p:grpSp>
        <p:sp>
          <p:nvSpPr>
            <p:cNvPr id="16" name="矩形 12"/>
            <p:cNvSpPr>
              <a:spLocks noChangeArrowheads="1"/>
            </p:cNvSpPr>
            <p:nvPr/>
          </p:nvSpPr>
          <p:spPr bwMode="auto">
            <a:xfrm>
              <a:off x="972958" y="5682740"/>
              <a:ext cx="1729767"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spAutoFit/>
            </a:bodyPr>
            <a:lstStyle/>
            <a:p>
              <a:pPr algn="just" fontAlgn="base">
                <a:spcBef>
                  <a:spcPct val="0"/>
                </a:spcBef>
                <a:spcAft>
                  <a:spcPct val="0"/>
                </a:spcAft>
              </a:pPr>
              <a:r>
                <a:rPr lang="zh-TW" altLang="en-US" sz="1200" b="1" dirty="0">
                  <a:solidFill>
                    <a:prstClr val="black"/>
                  </a:solidFill>
                  <a:latin typeface="微軟正黑體" panose="020B0604030504040204" pitchFamily="34" charset="-120"/>
                  <a:ea typeface="微軟正黑體" panose="020B0604030504040204" pitchFamily="34" charset="-120"/>
                  <a:cs typeface="Times New Roman" pitchFamily="18" charset="0"/>
                </a:rPr>
                <a:t>台灣物聯網經濟商機占全球規模，由</a:t>
              </a:r>
              <a:r>
                <a:rPr lang="en-US" altLang="zh-TW" sz="1200" b="1" dirty="0">
                  <a:solidFill>
                    <a:prstClr val="black"/>
                  </a:solidFill>
                  <a:latin typeface="微軟正黑體" panose="020B0604030504040204" pitchFamily="34" charset="-120"/>
                  <a:ea typeface="微軟正黑體" panose="020B0604030504040204" pitchFamily="34" charset="-120"/>
                  <a:cs typeface="Times New Roman" pitchFamily="18" charset="0"/>
                </a:rPr>
                <a:t>104</a:t>
              </a:r>
              <a:r>
                <a:rPr lang="zh-TW" altLang="en-US" sz="1200" b="1" dirty="0">
                  <a:solidFill>
                    <a:prstClr val="black"/>
                  </a:solidFill>
                  <a:latin typeface="微軟正黑體" panose="020B0604030504040204" pitchFamily="34" charset="-120"/>
                  <a:ea typeface="微軟正黑體" panose="020B0604030504040204" pitchFamily="34" charset="-120"/>
                  <a:cs typeface="Times New Roman" pitchFamily="18" charset="0"/>
                </a:rPr>
                <a:t>年 </a:t>
              </a:r>
              <a:r>
                <a:rPr lang="en-US" altLang="zh-TW" sz="1200" b="1" dirty="0">
                  <a:solidFill>
                    <a:prstClr val="black"/>
                  </a:solidFill>
                  <a:latin typeface="微軟正黑體" panose="020B0604030504040204" pitchFamily="34" charset="-120"/>
                  <a:ea typeface="微軟正黑體" panose="020B0604030504040204" pitchFamily="34" charset="-120"/>
                  <a:cs typeface="Times New Roman" pitchFamily="18" charset="0"/>
                </a:rPr>
                <a:t>3.8</a:t>
              </a:r>
              <a:r>
                <a:rPr lang="zh-TW" altLang="en-US" sz="1200" b="1" dirty="0">
                  <a:solidFill>
                    <a:prstClr val="black"/>
                  </a:solidFill>
                  <a:latin typeface="微軟正黑體" panose="020B0604030504040204" pitchFamily="34" charset="-120"/>
                  <a:ea typeface="微軟正黑體" panose="020B0604030504040204" pitchFamily="34" charset="-120"/>
                  <a:cs typeface="Times New Roman" pitchFamily="18" charset="0"/>
                </a:rPr>
                <a:t>%，提升至</a:t>
              </a:r>
              <a:r>
                <a:rPr lang="en-US" altLang="zh-TW" sz="1200" b="1" dirty="0">
                  <a:solidFill>
                    <a:srgbClr val="FF0000"/>
                  </a:solidFill>
                  <a:latin typeface="微軟正黑體" panose="020B0604030504040204" pitchFamily="34" charset="-120"/>
                  <a:ea typeface="微軟正黑體" panose="020B0604030504040204" pitchFamily="34" charset="-120"/>
                  <a:cs typeface="Times New Roman" pitchFamily="18" charset="0"/>
                </a:rPr>
                <a:t>109</a:t>
              </a:r>
              <a:r>
                <a:rPr lang="zh-TW" altLang="en-US" sz="1200" b="1" dirty="0">
                  <a:solidFill>
                    <a:srgbClr val="FF0000"/>
                  </a:solidFill>
                  <a:latin typeface="微軟正黑體" panose="020B0604030504040204" pitchFamily="34" charset="-120"/>
                  <a:ea typeface="微軟正黑體" panose="020B0604030504040204" pitchFamily="34" charset="-120"/>
                  <a:cs typeface="Times New Roman" pitchFamily="18" charset="0"/>
                </a:rPr>
                <a:t>年4.2%與</a:t>
              </a:r>
              <a:r>
                <a:rPr lang="en-US" altLang="zh-TW" sz="1200" b="1" dirty="0">
                  <a:solidFill>
                    <a:srgbClr val="FF0000"/>
                  </a:solidFill>
                  <a:latin typeface="微軟正黑體" panose="020B0604030504040204" pitchFamily="34" charset="-120"/>
                  <a:ea typeface="微軟正黑體" panose="020B0604030504040204" pitchFamily="34" charset="-120"/>
                  <a:cs typeface="Times New Roman" pitchFamily="18" charset="0"/>
                </a:rPr>
                <a:t>114</a:t>
              </a:r>
              <a:r>
                <a:rPr lang="zh-TW" altLang="en-US" sz="1200" b="1" dirty="0">
                  <a:solidFill>
                    <a:srgbClr val="FF0000"/>
                  </a:solidFill>
                  <a:latin typeface="微軟正黑體" panose="020B0604030504040204" pitchFamily="34" charset="-120"/>
                  <a:ea typeface="微軟正黑體" panose="020B0604030504040204" pitchFamily="34" charset="-120"/>
                  <a:cs typeface="Times New Roman" pitchFamily="18" charset="0"/>
                </a:rPr>
                <a:t>年5% </a:t>
              </a:r>
              <a:endParaRPr lang="en-US" altLang="zh-TW" sz="1200" b="1" dirty="0">
                <a:solidFill>
                  <a:srgbClr val="FF0000"/>
                </a:solidFill>
                <a:latin typeface="微軟正黑體" panose="020B0604030504040204" pitchFamily="34" charset="-120"/>
                <a:ea typeface="微軟正黑體" panose="020B0604030504040204" pitchFamily="34" charset="-120"/>
                <a:cs typeface="Times New Roman" pitchFamily="18" charset="0"/>
              </a:endParaRPr>
            </a:p>
          </p:txBody>
        </p:sp>
        <p:sp>
          <p:nvSpPr>
            <p:cNvPr id="17" name="矩形 7"/>
            <p:cNvSpPr>
              <a:spLocks noChangeArrowheads="1"/>
            </p:cNvSpPr>
            <p:nvPr/>
          </p:nvSpPr>
          <p:spPr bwMode="auto">
            <a:xfrm>
              <a:off x="2706152" y="5682740"/>
              <a:ext cx="16485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fontAlgn="base">
                <a:spcBef>
                  <a:spcPct val="0"/>
                </a:spcBef>
                <a:spcAft>
                  <a:spcPct val="0"/>
                </a:spcAft>
              </a:pPr>
              <a:r>
                <a:rPr lang="zh-TW" altLang="en-US" sz="1200" b="1" dirty="0">
                  <a:solidFill>
                    <a:prstClr val="black"/>
                  </a:solidFill>
                  <a:latin typeface="微軟正黑體" panose="020B0604030504040204" pitchFamily="34" charset="-120"/>
                  <a:ea typeface="微軟正黑體" panose="020B0604030504040204" pitchFamily="34" charset="-120"/>
                  <a:cs typeface="Times New Roman" pitchFamily="18" charset="0"/>
                </a:rPr>
                <a:t>促成 </a:t>
              </a:r>
              <a:r>
                <a:rPr lang="zh-TW" altLang="en-US" sz="1200" b="1" dirty="0">
                  <a:solidFill>
                    <a:srgbClr val="FF0000"/>
                  </a:solidFill>
                  <a:latin typeface="微軟正黑體" panose="020B0604030504040204" pitchFamily="34" charset="-120"/>
                  <a:ea typeface="微軟正黑體" panose="020B0604030504040204" pitchFamily="34" charset="-120"/>
                  <a:cs typeface="Times New Roman" pitchFamily="18" charset="0"/>
                </a:rPr>
                <a:t>100 家</a:t>
              </a:r>
              <a:r>
                <a:rPr lang="zh-TW" altLang="en-US" sz="1200" b="1" dirty="0">
                  <a:solidFill>
                    <a:prstClr val="black"/>
                  </a:solidFill>
                  <a:latin typeface="微軟正黑體" panose="020B0604030504040204" pitchFamily="34" charset="-120"/>
                  <a:ea typeface="微軟正黑體" panose="020B0604030504040204" pitchFamily="34" charset="-120"/>
                  <a:cs typeface="Times New Roman" pitchFamily="18" charset="0"/>
                </a:rPr>
                <a:t>新創事業成功</a:t>
              </a:r>
              <a:r>
                <a:rPr lang="en-US" altLang="zh-TW" sz="1200" b="1" dirty="0">
                  <a:solidFill>
                    <a:prstClr val="black"/>
                  </a:solidFill>
                  <a:latin typeface="微軟正黑體" panose="020B0604030504040204" pitchFamily="34" charset="-120"/>
                  <a:ea typeface="微軟正黑體" panose="020B0604030504040204" pitchFamily="34" charset="-120"/>
                  <a:cs typeface="Times New Roman" pitchFamily="18" charset="0"/>
                </a:rPr>
                <a:t>(</a:t>
              </a:r>
              <a:r>
                <a:rPr lang="zh-TW" altLang="en-US" sz="1200" b="1" dirty="0">
                  <a:solidFill>
                    <a:prstClr val="black"/>
                  </a:solidFill>
                  <a:latin typeface="微軟正黑體" panose="020B0604030504040204" pitchFamily="34" charset="-120"/>
                  <a:ea typeface="微軟正黑體" panose="020B0604030504040204" pitchFamily="34" charset="-120"/>
                  <a:cs typeface="Times New Roman" pitchFamily="18" charset="0"/>
                </a:rPr>
                <a:t>以協助累計獲投</a:t>
              </a:r>
              <a:r>
                <a:rPr lang="en-US" altLang="zh-TW" sz="1200" b="1" dirty="0">
                  <a:solidFill>
                    <a:prstClr val="black"/>
                  </a:solidFill>
                  <a:latin typeface="微軟正黑體" panose="020B0604030504040204" pitchFamily="34" charset="-120"/>
                  <a:ea typeface="微軟正黑體" panose="020B0604030504040204" pitchFamily="34" charset="-120"/>
                  <a:cs typeface="Times New Roman" pitchFamily="18" charset="0"/>
                </a:rPr>
                <a:t>200</a:t>
              </a:r>
              <a:r>
                <a:rPr lang="zh-TW" altLang="en-US" sz="1200" b="1" dirty="0">
                  <a:solidFill>
                    <a:prstClr val="black"/>
                  </a:solidFill>
                  <a:latin typeface="微軟正黑體" panose="020B0604030504040204" pitchFamily="34" charset="-120"/>
                  <a:ea typeface="微軟正黑體" panose="020B0604030504040204" pitchFamily="34" charset="-120"/>
                  <a:cs typeface="Times New Roman" pitchFamily="18" charset="0"/>
                </a:rPr>
                <a:t>萬元美金</a:t>
              </a:r>
              <a:r>
                <a:rPr lang="en-US" altLang="zh-TW" sz="1200" b="1" dirty="0">
                  <a:solidFill>
                    <a:prstClr val="black"/>
                  </a:solidFill>
                  <a:latin typeface="微軟正黑體" panose="020B0604030504040204" pitchFamily="34" charset="-120"/>
                  <a:ea typeface="微軟正黑體" panose="020B0604030504040204" pitchFamily="34" charset="-120"/>
                  <a:cs typeface="Times New Roman" pitchFamily="18" charset="0"/>
                </a:rPr>
                <a:t>)</a:t>
              </a:r>
              <a:r>
                <a:rPr lang="zh-TW" altLang="en-US" sz="1200" b="1" dirty="0">
                  <a:solidFill>
                    <a:prstClr val="black"/>
                  </a:solidFill>
                  <a:latin typeface="微軟正黑體" panose="020B0604030504040204" pitchFamily="34" charset="-120"/>
                  <a:ea typeface="微軟正黑體" panose="020B0604030504040204" pitchFamily="34" charset="-120"/>
                  <a:cs typeface="Times New Roman" pitchFamily="18" charset="0"/>
                </a:rPr>
                <a:t>或企業在台灣設立研發中心</a:t>
              </a:r>
              <a:endParaRPr lang="en-US" altLang="zh-TW" sz="1200" b="1" dirty="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sp>
          <p:nvSpPr>
            <p:cNvPr id="19" name="矩形 8"/>
            <p:cNvSpPr>
              <a:spLocks noChangeArrowheads="1"/>
            </p:cNvSpPr>
            <p:nvPr/>
          </p:nvSpPr>
          <p:spPr bwMode="auto">
            <a:xfrm>
              <a:off x="4358109" y="5682740"/>
              <a:ext cx="13870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fontAlgn="base">
                <a:spcBef>
                  <a:spcPct val="0"/>
                </a:spcBef>
                <a:spcAft>
                  <a:spcPct val="0"/>
                </a:spcAft>
              </a:pPr>
              <a:r>
                <a:rPr lang="zh-TW" altLang="en-US" sz="1200" b="1" dirty="0">
                  <a:solidFill>
                    <a:prstClr val="black"/>
                  </a:solidFill>
                  <a:latin typeface="微軟正黑體" panose="020B0604030504040204" pitchFamily="34" charset="-120"/>
                  <a:ea typeface="微軟正黑體" panose="020B0604030504040204" pitchFamily="34" charset="-120"/>
                  <a:cs typeface="Times New Roman" pitchFamily="18" charset="0"/>
                </a:rPr>
                <a:t>培育成立 </a:t>
              </a:r>
              <a:r>
                <a:rPr lang="en-US" altLang="zh-TW" sz="1200" b="1" dirty="0">
                  <a:solidFill>
                    <a:srgbClr val="FF0000"/>
                  </a:solidFill>
                  <a:latin typeface="微軟正黑體" panose="020B0604030504040204" pitchFamily="34" charset="-120"/>
                  <a:ea typeface="微軟正黑體" panose="020B0604030504040204" pitchFamily="34" charset="-120"/>
                  <a:cs typeface="Times New Roman" pitchFamily="18" charset="0"/>
                </a:rPr>
                <a:t>3 </a:t>
              </a:r>
              <a:r>
                <a:rPr lang="zh-TW" altLang="en-US" sz="1200" b="1" dirty="0">
                  <a:solidFill>
                    <a:srgbClr val="FF0000"/>
                  </a:solidFill>
                  <a:latin typeface="微軟正黑體" panose="020B0604030504040204" pitchFamily="34" charset="-120"/>
                  <a:ea typeface="微軟正黑體" panose="020B0604030504040204" pitchFamily="34" charset="-120"/>
                  <a:cs typeface="Times New Roman" pitchFamily="18" charset="0"/>
                </a:rPr>
                <a:t>家</a:t>
              </a:r>
              <a:endParaRPr lang="en-US" altLang="zh-TW" sz="1200" b="1" dirty="0">
                <a:solidFill>
                  <a:srgbClr val="FF0000"/>
                </a:solidFill>
                <a:latin typeface="微軟正黑體" panose="020B0604030504040204" pitchFamily="34" charset="-120"/>
                <a:ea typeface="微軟正黑體" panose="020B0604030504040204" pitchFamily="34" charset="-120"/>
                <a:cs typeface="Times New Roman" pitchFamily="18" charset="0"/>
              </a:endParaRPr>
            </a:p>
            <a:p>
              <a:pPr algn="just" fontAlgn="base">
                <a:spcBef>
                  <a:spcPct val="0"/>
                </a:spcBef>
                <a:spcAft>
                  <a:spcPct val="0"/>
                </a:spcAft>
              </a:pPr>
              <a:r>
                <a:rPr lang="zh-TW" altLang="en-US" sz="1200" b="1" dirty="0">
                  <a:solidFill>
                    <a:prstClr val="black"/>
                  </a:solidFill>
                  <a:latin typeface="微軟正黑體" panose="020B0604030504040204" pitchFamily="34" charset="-120"/>
                  <a:ea typeface="微軟正黑體" panose="020B0604030504040204" pitchFamily="34" charset="-120"/>
                  <a:cs typeface="Times New Roman" pitchFamily="18" charset="0"/>
                </a:rPr>
                <a:t>台灣國際級</a:t>
              </a:r>
              <a:r>
                <a:rPr lang="en-US" altLang="zh-TW" sz="1200" b="1" dirty="0">
                  <a:solidFill>
                    <a:prstClr val="black"/>
                  </a:solidFill>
                  <a:latin typeface="微軟正黑體" panose="020B0604030504040204" pitchFamily="34" charset="-120"/>
                  <a:ea typeface="微軟正黑體" panose="020B0604030504040204" pitchFamily="34" charset="-120"/>
                  <a:cs typeface="Times New Roman" pitchFamily="18" charset="0"/>
                </a:rPr>
                <a:t>SI</a:t>
              </a:r>
              <a:r>
                <a:rPr lang="zh-TW" altLang="en-US" sz="1200" b="1" dirty="0">
                  <a:solidFill>
                    <a:prstClr val="black"/>
                  </a:solidFill>
                  <a:latin typeface="微軟正黑體" panose="020B0604030504040204" pitchFamily="34" charset="-120"/>
                  <a:ea typeface="微軟正黑體" panose="020B0604030504040204" pitchFamily="34" charset="-120"/>
                  <a:cs typeface="Times New Roman" pitchFamily="18" charset="0"/>
                </a:rPr>
                <a:t>公司</a:t>
              </a:r>
              <a:endParaRPr lang="en-US" altLang="zh-TW" sz="1200" b="1" dirty="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sp>
          <p:nvSpPr>
            <p:cNvPr id="20" name="矩形 9"/>
            <p:cNvSpPr>
              <a:spLocks noChangeArrowheads="1"/>
            </p:cNvSpPr>
            <p:nvPr/>
          </p:nvSpPr>
          <p:spPr bwMode="auto">
            <a:xfrm>
              <a:off x="5830924" y="5682740"/>
              <a:ext cx="1385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fontAlgn="base">
                <a:spcBef>
                  <a:spcPct val="0"/>
                </a:spcBef>
                <a:spcAft>
                  <a:spcPct val="0"/>
                </a:spcAft>
              </a:pPr>
              <a:r>
                <a:rPr lang="zh-TW" altLang="en-US" sz="1200" b="1" dirty="0">
                  <a:solidFill>
                    <a:prstClr val="black"/>
                  </a:solidFill>
                  <a:latin typeface="微軟正黑體" panose="020B0604030504040204" pitchFamily="34" charset="-120"/>
                  <a:ea typeface="微軟正黑體" panose="020B0604030504040204" pitchFamily="34" charset="-120"/>
                  <a:cs typeface="Times New Roman" pitchFamily="18" charset="0"/>
                </a:rPr>
                <a:t>促成 </a:t>
              </a:r>
              <a:r>
                <a:rPr lang="en-US" altLang="zh-TW" sz="1200" b="1" dirty="0">
                  <a:solidFill>
                    <a:srgbClr val="FF0000"/>
                  </a:solidFill>
                  <a:latin typeface="微軟正黑體" panose="020B0604030504040204" pitchFamily="34" charset="-120"/>
                  <a:ea typeface="微軟正黑體" panose="020B0604030504040204" pitchFamily="34" charset="-120"/>
                  <a:cs typeface="Times New Roman" pitchFamily="18" charset="0"/>
                </a:rPr>
                <a:t>2 </a:t>
              </a:r>
              <a:r>
                <a:rPr lang="zh-TW" altLang="en-US" sz="1200" b="1" dirty="0">
                  <a:solidFill>
                    <a:srgbClr val="FF0000"/>
                  </a:solidFill>
                  <a:latin typeface="微軟正黑體" panose="020B0604030504040204" pitchFamily="34" charset="-120"/>
                  <a:ea typeface="微軟正黑體" panose="020B0604030504040204" pitchFamily="34" charset="-120"/>
                  <a:cs typeface="Times New Roman" pitchFamily="18" charset="0"/>
                </a:rPr>
                <a:t>家</a:t>
              </a:r>
              <a:r>
                <a:rPr lang="zh-TW" altLang="en-US" sz="1200" b="1" dirty="0">
                  <a:solidFill>
                    <a:prstClr val="black"/>
                  </a:solidFill>
                  <a:latin typeface="微軟正黑體" panose="020B0604030504040204" pitchFamily="34" charset="-120"/>
                  <a:ea typeface="微軟正黑體" panose="020B0604030504040204" pitchFamily="34" charset="-120"/>
                  <a:cs typeface="Times New Roman" pitchFamily="18" charset="0"/>
                </a:rPr>
                <a:t>國際級廠商在台灣投資</a:t>
              </a:r>
              <a:endParaRPr lang="en-US" altLang="zh-TW" sz="1200" b="1" dirty="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sp>
          <p:nvSpPr>
            <p:cNvPr id="21" name="矩形 10"/>
            <p:cNvSpPr>
              <a:spLocks noChangeArrowheads="1"/>
            </p:cNvSpPr>
            <p:nvPr/>
          </p:nvSpPr>
          <p:spPr bwMode="auto">
            <a:xfrm>
              <a:off x="7263103" y="5682740"/>
              <a:ext cx="1664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fontAlgn="base">
                <a:spcBef>
                  <a:spcPct val="0"/>
                </a:spcBef>
                <a:spcAft>
                  <a:spcPct val="0"/>
                </a:spcAft>
              </a:pPr>
              <a:r>
                <a:rPr lang="zh-TW" altLang="en-US" sz="1200" b="1" dirty="0">
                  <a:solidFill>
                    <a:prstClr val="black"/>
                  </a:solidFill>
                  <a:latin typeface="微軟正黑體" panose="020B0604030504040204" pitchFamily="34" charset="-120"/>
                  <a:ea typeface="微軟正黑體" panose="020B0604030504040204" pitchFamily="34" charset="-120"/>
                  <a:cs typeface="Times New Roman" pitchFamily="18" charset="0"/>
                </a:rPr>
                <a:t>建立 </a:t>
              </a:r>
              <a:r>
                <a:rPr lang="zh-TW" altLang="en-US" sz="1200" b="1" dirty="0">
                  <a:solidFill>
                    <a:srgbClr val="FF0000"/>
                  </a:solidFill>
                  <a:latin typeface="微軟正黑體" panose="020B0604030504040204" pitchFamily="34" charset="-120"/>
                  <a:ea typeface="微軟正黑體" panose="020B0604030504040204" pitchFamily="34" charset="-120"/>
                  <a:cs typeface="Times New Roman" pitchFamily="18" charset="0"/>
                </a:rPr>
                <a:t>1 個</a:t>
              </a:r>
              <a:r>
                <a:rPr lang="zh-TW" altLang="en-US" sz="1200" b="1" dirty="0">
                  <a:solidFill>
                    <a:prstClr val="black"/>
                  </a:solidFill>
                  <a:latin typeface="微軟正黑體" panose="020B0604030504040204" pitchFamily="34" charset="-120"/>
                  <a:ea typeface="微軟正黑體" panose="020B0604030504040204" pitchFamily="34" charset="-120"/>
                  <a:cs typeface="Times New Roman" pitchFamily="18" charset="0"/>
                </a:rPr>
                <a:t>物聯網產業虛擬教學學院平台</a:t>
              </a:r>
              <a:endParaRPr lang="en-US" altLang="zh-TW" sz="1200" b="1" dirty="0">
                <a:solidFill>
                  <a:prstClr val="black"/>
                </a:solidFill>
                <a:latin typeface="微軟正黑體" panose="020B0604030504040204" pitchFamily="34" charset="-120"/>
                <a:ea typeface="微軟正黑體" panose="020B0604030504040204" pitchFamily="34" charset="-120"/>
                <a:cs typeface="Times New Roman" pitchFamily="18" charset="0"/>
              </a:endParaRPr>
            </a:p>
          </p:txBody>
        </p:sp>
        <p:grpSp>
          <p:nvGrpSpPr>
            <p:cNvPr id="50" name="群組 49">
              <a:extLst>
                <a:ext uri="{FF2B5EF4-FFF2-40B4-BE49-F238E27FC236}">
                  <a16:creationId xmlns:a16="http://schemas.microsoft.com/office/drawing/2014/main" xmlns="" id="{047CC02E-2C11-1E42-A80C-2E33B31098F8}"/>
                </a:ext>
              </a:extLst>
            </p:cNvPr>
            <p:cNvGrpSpPr/>
            <p:nvPr/>
          </p:nvGrpSpPr>
          <p:grpSpPr>
            <a:xfrm>
              <a:off x="950529" y="3709194"/>
              <a:ext cx="7864882" cy="1828610"/>
              <a:chOff x="950529" y="3682783"/>
              <a:chExt cx="7978476" cy="1855021"/>
            </a:xfrm>
          </p:grpSpPr>
          <p:sp>
            <p:nvSpPr>
              <p:cNvPr id="35" name="橢圓 34">
                <a:extLst>
                  <a:ext uri="{FF2B5EF4-FFF2-40B4-BE49-F238E27FC236}">
                    <a16:creationId xmlns:a16="http://schemas.microsoft.com/office/drawing/2014/main" xmlns="" id="{6C6B0BBC-5CD5-AA48-9DE6-44C0B68DBD9D}"/>
                  </a:ext>
                </a:extLst>
              </p:cNvPr>
              <p:cNvSpPr/>
              <p:nvPr/>
            </p:nvSpPr>
            <p:spPr>
              <a:xfrm>
                <a:off x="7073984" y="3682783"/>
                <a:ext cx="1855021" cy="1855021"/>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7" name="橢圓 6">
                <a:extLst>
                  <a:ext uri="{FF2B5EF4-FFF2-40B4-BE49-F238E27FC236}">
                    <a16:creationId xmlns:a16="http://schemas.microsoft.com/office/drawing/2014/main" xmlns="" id="{618A0243-4F17-394D-AD8C-28647D8460A2}"/>
                  </a:ext>
                </a:extLst>
              </p:cNvPr>
              <p:cNvSpPr/>
              <p:nvPr/>
            </p:nvSpPr>
            <p:spPr>
              <a:xfrm>
                <a:off x="950529" y="3682783"/>
                <a:ext cx="1855021" cy="1855021"/>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6" name="橢圓 35">
                <a:extLst>
                  <a:ext uri="{FF2B5EF4-FFF2-40B4-BE49-F238E27FC236}">
                    <a16:creationId xmlns:a16="http://schemas.microsoft.com/office/drawing/2014/main" xmlns="" id="{173181AE-DD50-7A47-A51A-BF727BC111B5}"/>
                  </a:ext>
                </a:extLst>
              </p:cNvPr>
              <p:cNvSpPr/>
              <p:nvPr/>
            </p:nvSpPr>
            <p:spPr>
              <a:xfrm>
                <a:off x="5543121" y="3682783"/>
                <a:ext cx="1855021" cy="185502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9" name="橢圓 38">
                <a:extLst>
                  <a:ext uri="{FF2B5EF4-FFF2-40B4-BE49-F238E27FC236}">
                    <a16:creationId xmlns:a16="http://schemas.microsoft.com/office/drawing/2014/main" xmlns="" id="{07D51BBD-FC25-D544-9557-1BBB7DB33370}"/>
                  </a:ext>
                </a:extLst>
              </p:cNvPr>
              <p:cNvSpPr/>
              <p:nvPr/>
            </p:nvSpPr>
            <p:spPr>
              <a:xfrm>
                <a:off x="4012257" y="3682783"/>
                <a:ext cx="1855021" cy="1855021"/>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0" name="橢圓 39">
                <a:extLst>
                  <a:ext uri="{FF2B5EF4-FFF2-40B4-BE49-F238E27FC236}">
                    <a16:creationId xmlns:a16="http://schemas.microsoft.com/office/drawing/2014/main" xmlns="" id="{9E8CAD47-222B-5343-ABAE-60705733D915}"/>
                  </a:ext>
                </a:extLst>
              </p:cNvPr>
              <p:cNvSpPr/>
              <p:nvPr/>
            </p:nvSpPr>
            <p:spPr>
              <a:xfrm>
                <a:off x="2481393" y="3682783"/>
                <a:ext cx="1855021" cy="1855021"/>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1" name="手繪多邊形 10">
                <a:extLst>
                  <a:ext uri="{FF2B5EF4-FFF2-40B4-BE49-F238E27FC236}">
                    <a16:creationId xmlns:a16="http://schemas.microsoft.com/office/drawing/2014/main" xmlns="" id="{21633477-7051-1541-B8C2-46407E234E6B}"/>
                  </a:ext>
                </a:extLst>
              </p:cNvPr>
              <p:cNvSpPr/>
              <p:nvPr/>
            </p:nvSpPr>
            <p:spPr>
              <a:xfrm>
                <a:off x="1029627" y="3769575"/>
                <a:ext cx="1696825" cy="1696825"/>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solidFill>
                <a:schemeClr val="accent5"/>
              </a:solidFill>
              <a:ln w="25400">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78723" rIns="362498" bIns="278723"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cs typeface="+mn-cs"/>
                </a:endParaRPr>
              </a:p>
              <a:p>
                <a:pPr marL="0" lvl="0" indent="0" algn="ctr" defTabSz="533400">
                  <a:lnSpc>
                    <a:spcPts val="1400"/>
                  </a:lnSpc>
                  <a:spcBef>
                    <a:spcPct val="0"/>
                  </a:spcBef>
                  <a:spcAft>
                    <a:spcPts val="0"/>
                  </a:spcAft>
                  <a:buNone/>
                </a:pPr>
                <a:endParaRPr lang="zh-TW" altLang="en-US" sz="4800" kern="1200" dirty="0">
                  <a:latin typeface="Calibri"/>
                  <a:ea typeface="新細明體"/>
                  <a:cs typeface="+mn-cs"/>
                </a:endParaRPr>
              </a:p>
            </p:txBody>
          </p:sp>
          <p:sp>
            <p:nvSpPr>
              <p:cNvPr id="12" name="手繪多邊形 11">
                <a:extLst>
                  <a:ext uri="{FF2B5EF4-FFF2-40B4-BE49-F238E27FC236}">
                    <a16:creationId xmlns:a16="http://schemas.microsoft.com/office/drawing/2014/main" xmlns="" id="{2BCC5965-AD24-8040-B003-6E4A7B7BCF16}"/>
                  </a:ext>
                </a:extLst>
              </p:cNvPr>
              <p:cNvSpPr/>
              <p:nvPr/>
            </p:nvSpPr>
            <p:spPr>
              <a:xfrm>
                <a:off x="2564071" y="3769575"/>
                <a:ext cx="1696825" cy="1696825"/>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solidFill>
                <a:schemeClr val="accent6"/>
              </a:solidFill>
              <a:ln w="25400">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81263" rIns="362498" bIns="281263" numCol="1" spcCol="1270" anchor="ctr" anchorCtr="0">
                <a:noAutofit/>
              </a:bodyPr>
              <a:lstStyle/>
              <a:p>
                <a:pPr marL="0" lvl="0" indent="0" algn="ctr" defTabSz="622300">
                  <a:lnSpc>
                    <a:spcPts val="1400"/>
                  </a:lnSpc>
                  <a:spcBef>
                    <a:spcPct val="0"/>
                  </a:spcBef>
                  <a:spcAft>
                    <a:spcPts val="0"/>
                  </a:spcAft>
                  <a:buNone/>
                </a:pPr>
                <a:endParaRPr lang="zh-TW" altLang="en-US" sz="4000" kern="1200" dirty="0">
                  <a:latin typeface="Calibri"/>
                  <a:ea typeface="新細明體"/>
                  <a:cs typeface="+mn-cs"/>
                </a:endParaRPr>
              </a:p>
            </p:txBody>
          </p:sp>
          <p:sp>
            <p:nvSpPr>
              <p:cNvPr id="13" name="手繪多邊形 12">
                <a:extLst>
                  <a:ext uri="{FF2B5EF4-FFF2-40B4-BE49-F238E27FC236}">
                    <a16:creationId xmlns:a16="http://schemas.microsoft.com/office/drawing/2014/main" xmlns="" id="{6CE665AE-1F65-124C-B3ED-EACB1CD9E70C}"/>
                  </a:ext>
                </a:extLst>
              </p:cNvPr>
              <p:cNvSpPr/>
              <p:nvPr/>
            </p:nvSpPr>
            <p:spPr>
              <a:xfrm>
                <a:off x="4093742" y="3769575"/>
                <a:ext cx="1696825" cy="1696825"/>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solidFill>
                <a:srgbClr val="018689"/>
              </a:solidFill>
              <a:ln w="25400">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81263" rIns="362498" bIns="281263" numCol="1" spcCol="1270" anchor="ctr" anchorCtr="0">
                <a:noAutofit/>
              </a:bodyPr>
              <a:lstStyle/>
              <a:p>
                <a:pPr marL="0" lvl="0" indent="0" algn="ctr" defTabSz="622300">
                  <a:lnSpc>
                    <a:spcPts val="1400"/>
                  </a:lnSpc>
                  <a:spcBef>
                    <a:spcPct val="0"/>
                  </a:spcBef>
                  <a:spcAft>
                    <a:spcPts val="0"/>
                  </a:spcAft>
                  <a:buNone/>
                </a:pPr>
                <a:endParaRPr lang="zh-TW" altLang="en-US" sz="5400" kern="1200" dirty="0">
                  <a:latin typeface="Calibri"/>
                  <a:ea typeface="新細明體"/>
                  <a:cs typeface="+mn-cs"/>
                </a:endParaRPr>
              </a:p>
            </p:txBody>
          </p:sp>
          <p:sp>
            <p:nvSpPr>
              <p:cNvPr id="23" name="手繪多邊形 22">
                <a:extLst>
                  <a:ext uri="{FF2B5EF4-FFF2-40B4-BE49-F238E27FC236}">
                    <a16:creationId xmlns:a16="http://schemas.microsoft.com/office/drawing/2014/main" xmlns="" id="{B986A002-B640-E24B-95B0-576A53C2A713}"/>
                  </a:ext>
                </a:extLst>
              </p:cNvPr>
              <p:cNvSpPr/>
              <p:nvPr/>
            </p:nvSpPr>
            <p:spPr>
              <a:xfrm>
                <a:off x="5623413" y="3769575"/>
                <a:ext cx="1696825" cy="1696825"/>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solidFill>
                <a:schemeClr val="accent1"/>
              </a:solidFill>
              <a:ln w="25400">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78723" rIns="362498" bIns="278723"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cs typeface="+mn-cs"/>
                </a:endParaRPr>
              </a:p>
              <a:p>
                <a:pPr marL="0" lvl="0" indent="0" algn="ctr" defTabSz="533400">
                  <a:lnSpc>
                    <a:spcPts val="1400"/>
                  </a:lnSpc>
                  <a:spcBef>
                    <a:spcPct val="0"/>
                  </a:spcBef>
                  <a:spcAft>
                    <a:spcPts val="0"/>
                  </a:spcAft>
                  <a:buNone/>
                </a:pPr>
                <a:endParaRPr lang="zh-TW" altLang="en-US" sz="5400" kern="1200" dirty="0">
                  <a:latin typeface="Calibri"/>
                  <a:ea typeface="新細明體"/>
                  <a:cs typeface="+mn-cs"/>
                </a:endParaRPr>
              </a:p>
            </p:txBody>
          </p:sp>
          <p:sp>
            <p:nvSpPr>
              <p:cNvPr id="27" name="手繪多邊形 26">
                <a:extLst>
                  <a:ext uri="{FF2B5EF4-FFF2-40B4-BE49-F238E27FC236}">
                    <a16:creationId xmlns:a16="http://schemas.microsoft.com/office/drawing/2014/main" xmlns="" id="{9275A589-9E85-5346-BD05-BFF28F5AE797}"/>
                  </a:ext>
                </a:extLst>
              </p:cNvPr>
              <p:cNvSpPr/>
              <p:nvPr/>
            </p:nvSpPr>
            <p:spPr>
              <a:xfrm>
                <a:off x="7153082" y="3769575"/>
                <a:ext cx="1696825" cy="1696825"/>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solidFill>
                <a:srgbClr val="00B050"/>
              </a:solidFill>
              <a:ln w="25400">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78723" rIns="362498" bIns="278723"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cs typeface="+mn-cs"/>
                </a:endParaRPr>
              </a:p>
              <a:p>
                <a:pPr marL="0" lvl="0" indent="0" algn="ctr" defTabSz="533400">
                  <a:lnSpc>
                    <a:spcPts val="1400"/>
                  </a:lnSpc>
                  <a:spcBef>
                    <a:spcPct val="0"/>
                  </a:spcBef>
                  <a:spcAft>
                    <a:spcPts val="0"/>
                  </a:spcAft>
                  <a:buNone/>
                </a:pPr>
                <a:endParaRPr lang="zh-TW" altLang="en-US" sz="5400" kern="1200" dirty="0">
                  <a:latin typeface="Calibri"/>
                  <a:ea typeface="新細明體"/>
                  <a:cs typeface="+mn-cs"/>
                </a:endParaRPr>
              </a:p>
            </p:txBody>
          </p:sp>
          <p:sp>
            <p:nvSpPr>
              <p:cNvPr id="28" name="矩形 27">
                <a:extLst>
                  <a:ext uri="{FF2B5EF4-FFF2-40B4-BE49-F238E27FC236}">
                    <a16:creationId xmlns:a16="http://schemas.microsoft.com/office/drawing/2014/main" xmlns="" id="{5C99818A-122E-314C-B0CD-C38D65B03504}"/>
                  </a:ext>
                </a:extLst>
              </p:cNvPr>
              <p:cNvSpPr/>
              <p:nvPr/>
            </p:nvSpPr>
            <p:spPr>
              <a:xfrm>
                <a:off x="2549443" y="4056606"/>
                <a:ext cx="1690078" cy="1271182"/>
              </a:xfrm>
              <a:prstGeom prst="rect">
                <a:avLst/>
              </a:prstGeom>
            </p:spPr>
            <p:txBody>
              <a:bodyPr wrap="square">
                <a:spAutoFit/>
              </a:bodyPr>
              <a:lstStyle/>
              <a:p>
                <a:pPr lvl="0" algn="ctr" defTabSz="622300">
                  <a:spcBef>
                    <a:spcPct val="0"/>
                  </a:spcBef>
                </a:pPr>
                <a:r>
                  <a:rPr lang="zh-TW" altLang="en-US" sz="1400" b="1" dirty="0">
                    <a:solidFill>
                      <a:schemeClr val="bg1"/>
                    </a:solidFill>
                    <a:latin typeface="微軟正黑體" panose="020B0604030504040204" pitchFamily="34" charset="-120"/>
                    <a:ea typeface="微軟正黑體" panose="020B0604030504040204" pitchFamily="34" charset="-120"/>
                  </a:rPr>
                  <a:t>新創事業成功</a:t>
                </a:r>
                <a:endParaRPr lang="en-US" altLang="zh-TW" sz="1400" b="1" dirty="0">
                  <a:solidFill>
                    <a:schemeClr val="bg1"/>
                  </a:solidFill>
                  <a:latin typeface="微軟正黑體" panose="020B0604030504040204" pitchFamily="34" charset="-120"/>
                  <a:ea typeface="微軟正黑體" panose="020B0604030504040204" pitchFamily="34" charset="-120"/>
                </a:endParaRPr>
              </a:p>
              <a:p>
                <a:pPr lvl="0" algn="ctr" defTabSz="622300">
                  <a:spcBef>
                    <a:spcPct val="0"/>
                  </a:spcBef>
                </a:pPr>
                <a:r>
                  <a:rPr lang="zh-TW" altLang="en-US" sz="1400" b="1" dirty="0">
                    <a:solidFill>
                      <a:schemeClr val="bg1"/>
                    </a:solidFill>
                    <a:latin typeface="微軟正黑體" panose="020B0604030504040204" pitchFamily="34" charset="-120"/>
                    <a:ea typeface="微軟正黑體" panose="020B0604030504040204" pitchFamily="34" charset="-120"/>
                  </a:rPr>
                  <a:t>或研發中心數</a:t>
                </a:r>
                <a:endParaRPr lang="en-US" altLang="zh-TW" sz="1400" b="1" dirty="0">
                  <a:solidFill>
                    <a:schemeClr val="bg1"/>
                  </a:solidFill>
                  <a:latin typeface="微軟正黑體" panose="020B0604030504040204" pitchFamily="34" charset="-120"/>
                  <a:ea typeface="微軟正黑體" panose="020B0604030504040204" pitchFamily="34" charset="-120"/>
                </a:endParaRPr>
              </a:p>
              <a:p>
                <a:pPr lvl="0" algn="ctr" defTabSz="622300">
                  <a:lnSpc>
                    <a:spcPts val="6000"/>
                  </a:lnSpc>
                  <a:spcBef>
                    <a:spcPct val="0"/>
                  </a:spcBef>
                </a:pPr>
                <a:r>
                  <a:rPr lang="en-US" altLang="zh-TW" sz="4800" b="1" dirty="0">
                    <a:solidFill>
                      <a:schemeClr val="bg1"/>
                    </a:solidFill>
                    <a:latin typeface="Arial" panose="020B0604020202020204" pitchFamily="34" charset="0"/>
                    <a:ea typeface="新細明體"/>
                    <a:cs typeface="Arial" panose="020B0604020202020204" pitchFamily="34" charset="0"/>
                  </a:rPr>
                  <a:t>100</a:t>
                </a:r>
                <a:endParaRPr lang="zh-TW" altLang="en-US" b="1" dirty="0">
                  <a:solidFill>
                    <a:schemeClr val="bg1"/>
                  </a:solidFill>
                  <a:latin typeface="Arial" panose="020B0604020202020204" pitchFamily="34" charset="0"/>
                  <a:cs typeface="Arial" panose="020B0604020202020204" pitchFamily="34" charset="0"/>
                </a:endParaRPr>
              </a:p>
            </p:txBody>
          </p:sp>
          <p:sp>
            <p:nvSpPr>
              <p:cNvPr id="42" name="矩形 41">
                <a:extLst>
                  <a:ext uri="{FF2B5EF4-FFF2-40B4-BE49-F238E27FC236}">
                    <a16:creationId xmlns:a16="http://schemas.microsoft.com/office/drawing/2014/main" xmlns="" id="{23B222BD-7F98-9B49-9689-48C1DAD100EA}"/>
                  </a:ext>
                </a:extLst>
              </p:cNvPr>
              <p:cNvSpPr/>
              <p:nvPr/>
            </p:nvSpPr>
            <p:spPr>
              <a:xfrm>
                <a:off x="4086239" y="4056606"/>
                <a:ext cx="1690078" cy="1271182"/>
              </a:xfrm>
              <a:prstGeom prst="rect">
                <a:avLst/>
              </a:prstGeom>
            </p:spPr>
            <p:txBody>
              <a:bodyPr wrap="square">
                <a:spAutoFit/>
              </a:bodyPr>
              <a:lstStyle/>
              <a:p>
                <a:pPr lvl="0" algn="ctr" defTabSz="622300">
                  <a:spcBef>
                    <a:spcPct val="0"/>
                  </a:spcBef>
                </a:pPr>
                <a:r>
                  <a:rPr lang="zh-TW" altLang="en-US" sz="1400" b="1" dirty="0">
                    <a:solidFill>
                      <a:schemeClr val="bg1"/>
                    </a:solidFill>
                    <a:latin typeface="微軟正黑體" panose="020B0604030504040204" pitchFamily="34" charset="-120"/>
                    <a:ea typeface="微軟正黑體" panose="020B0604030504040204" pitchFamily="34" charset="-120"/>
                  </a:rPr>
                  <a:t>成立國際級</a:t>
                </a:r>
                <a:endParaRPr lang="en-US" altLang="zh-TW" sz="1400" b="1" dirty="0">
                  <a:solidFill>
                    <a:schemeClr val="bg1"/>
                  </a:solidFill>
                  <a:latin typeface="微軟正黑體" panose="020B0604030504040204" pitchFamily="34" charset="-120"/>
                  <a:ea typeface="微軟正黑體" panose="020B0604030504040204" pitchFamily="34" charset="-120"/>
                </a:endParaRPr>
              </a:p>
              <a:p>
                <a:pPr lvl="0" algn="ctr" defTabSz="622300">
                  <a:spcBef>
                    <a:spcPct val="0"/>
                  </a:spcBef>
                </a:pPr>
                <a:r>
                  <a:rPr lang="zh-TW" altLang="en-US" sz="1400" b="1" dirty="0">
                    <a:solidFill>
                      <a:schemeClr val="bg1"/>
                    </a:solidFill>
                    <a:latin typeface="微軟正黑體" panose="020B0604030504040204" pitchFamily="34" charset="-120"/>
                    <a:ea typeface="微軟正黑體" panose="020B0604030504040204" pitchFamily="34" charset="-120"/>
                  </a:rPr>
                  <a:t>系統整合公司數</a:t>
                </a:r>
              </a:p>
              <a:p>
                <a:pPr lvl="0" algn="ctr" defTabSz="622300">
                  <a:lnSpc>
                    <a:spcPts val="6000"/>
                  </a:lnSpc>
                  <a:spcBef>
                    <a:spcPct val="0"/>
                  </a:spcBef>
                </a:pPr>
                <a:r>
                  <a:rPr lang="en-US" altLang="zh-TW" sz="4800" b="1" dirty="0">
                    <a:solidFill>
                      <a:schemeClr val="bg1"/>
                    </a:solidFill>
                    <a:latin typeface="Arial" panose="020B0604020202020204" pitchFamily="34" charset="0"/>
                    <a:ea typeface="新細明體"/>
                    <a:cs typeface="Arial" panose="020B0604020202020204" pitchFamily="34" charset="0"/>
                  </a:rPr>
                  <a:t>3</a:t>
                </a:r>
                <a:endParaRPr lang="zh-TW" altLang="en-US" b="1" dirty="0">
                  <a:solidFill>
                    <a:schemeClr val="bg1"/>
                  </a:solidFill>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xmlns="" id="{8EBF87E9-B31B-D649-8097-D5DAFC80B3FB}"/>
                  </a:ext>
                </a:extLst>
              </p:cNvPr>
              <p:cNvSpPr/>
              <p:nvPr/>
            </p:nvSpPr>
            <p:spPr>
              <a:xfrm>
                <a:off x="5623035" y="4056606"/>
                <a:ext cx="1690078" cy="1271182"/>
              </a:xfrm>
              <a:prstGeom prst="rect">
                <a:avLst/>
              </a:prstGeom>
            </p:spPr>
            <p:txBody>
              <a:bodyPr wrap="square">
                <a:spAutoFit/>
              </a:bodyPr>
              <a:lstStyle/>
              <a:p>
                <a:pPr lvl="0" algn="ctr" defTabSz="622300">
                  <a:spcBef>
                    <a:spcPct val="0"/>
                  </a:spcBef>
                </a:pPr>
                <a:endParaRPr lang="en-US" altLang="zh-CN" sz="1500" b="1" dirty="0">
                  <a:solidFill>
                    <a:schemeClr val="bg1"/>
                  </a:solidFill>
                  <a:latin typeface="微軟正黑體" panose="020B0604030504040204" pitchFamily="34" charset="-120"/>
                  <a:ea typeface="微軟正黑體" panose="020B0604030504040204" pitchFamily="34" charset="-120"/>
                </a:endParaRPr>
              </a:p>
              <a:p>
                <a:pPr lvl="0" algn="ctr" defTabSz="622300">
                  <a:spcBef>
                    <a:spcPct val="0"/>
                  </a:spcBef>
                </a:pPr>
                <a:r>
                  <a:rPr lang="zh-CN" altLang="en-US" sz="1400" b="1" dirty="0">
                    <a:solidFill>
                      <a:schemeClr val="bg1"/>
                    </a:solidFill>
                    <a:latin typeface="微軟正黑體" panose="020B0604030504040204" pitchFamily="34" charset="-120"/>
                    <a:ea typeface="微軟正黑體" panose="020B0604030504040204" pitchFamily="34" charset="-120"/>
                  </a:rPr>
                  <a:t>在台投資數</a:t>
                </a:r>
                <a:endParaRPr lang="zh-TW" altLang="en-US" sz="1400" b="1" dirty="0">
                  <a:solidFill>
                    <a:schemeClr val="bg1"/>
                  </a:solidFill>
                  <a:latin typeface="微軟正黑體" panose="020B0604030504040204" pitchFamily="34" charset="-120"/>
                  <a:ea typeface="微軟正黑體" panose="020B0604030504040204" pitchFamily="34" charset="-120"/>
                </a:endParaRPr>
              </a:p>
              <a:p>
                <a:pPr lvl="0" algn="ctr" defTabSz="622300">
                  <a:lnSpc>
                    <a:spcPts val="6000"/>
                  </a:lnSpc>
                  <a:spcBef>
                    <a:spcPct val="0"/>
                  </a:spcBef>
                </a:pPr>
                <a:r>
                  <a:rPr lang="en-US" altLang="zh-TW" sz="4800" b="1" dirty="0">
                    <a:solidFill>
                      <a:schemeClr val="bg1"/>
                    </a:solidFill>
                    <a:latin typeface="Arial" panose="020B0604020202020204" pitchFamily="34" charset="0"/>
                    <a:ea typeface="新細明體"/>
                    <a:cs typeface="Arial" panose="020B0604020202020204" pitchFamily="34" charset="0"/>
                  </a:rPr>
                  <a:t>2</a:t>
                </a:r>
                <a:endParaRPr lang="zh-TW" altLang="en-US" b="1" dirty="0">
                  <a:solidFill>
                    <a:schemeClr val="bg1"/>
                  </a:solidFill>
                  <a:latin typeface="Arial" panose="020B0604020202020204" pitchFamily="34" charset="0"/>
                  <a:cs typeface="Arial" panose="020B0604020202020204" pitchFamily="34" charset="0"/>
                </a:endParaRPr>
              </a:p>
            </p:txBody>
          </p:sp>
          <p:sp>
            <p:nvSpPr>
              <p:cNvPr id="44" name="矩形 43">
                <a:extLst>
                  <a:ext uri="{FF2B5EF4-FFF2-40B4-BE49-F238E27FC236}">
                    <a16:creationId xmlns:a16="http://schemas.microsoft.com/office/drawing/2014/main" xmlns="" id="{84CFBE8C-F570-0640-A3F8-2E547AC55214}"/>
                  </a:ext>
                </a:extLst>
              </p:cNvPr>
              <p:cNvSpPr/>
              <p:nvPr/>
            </p:nvSpPr>
            <p:spPr>
              <a:xfrm>
                <a:off x="7159829" y="4056606"/>
                <a:ext cx="1690078" cy="1271182"/>
              </a:xfrm>
              <a:prstGeom prst="rect">
                <a:avLst/>
              </a:prstGeom>
            </p:spPr>
            <p:txBody>
              <a:bodyPr wrap="square">
                <a:spAutoFit/>
              </a:bodyPr>
              <a:lstStyle/>
              <a:p>
                <a:pPr lvl="0" algn="ctr" defTabSz="622300">
                  <a:spcBef>
                    <a:spcPct val="0"/>
                  </a:spcBef>
                </a:pPr>
                <a:endParaRPr lang="en-US" altLang="zh-CN" sz="1500" b="1" dirty="0">
                  <a:solidFill>
                    <a:schemeClr val="bg1"/>
                  </a:solidFill>
                  <a:latin typeface="微軟正黑體" panose="020B0604030504040204" pitchFamily="34" charset="-120"/>
                  <a:ea typeface="微軟正黑體" panose="020B0604030504040204" pitchFamily="34" charset="-120"/>
                </a:endParaRPr>
              </a:p>
              <a:p>
                <a:pPr lvl="0" algn="ctr" defTabSz="622300">
                  <a:spcBef>
                    <a:spcPct val="0"/>
                  </a:spcBef>
                </a:pPr>
                <a:r>
                  <a:rPr lang="zh-CN" altLang="en-US" sz="1400" b="1" dirty="0">
                    <a:solidFill>
                      <a:schemeClr val="bg1"/>
                    </a:solidFill>
                    <a:latin typeface="微軟正黑體" panose="020B0604030504040204" pitchFamily="34" charset="-120"/>
                    <a:ea typeface="微軟正黑體" panose="020B0604030504040204" pitchFamily="34" charset="-120"/>
                  </a:rPr>
                  <a:t>建立虛擬學院數</a:t>
                </a:r>
                <a:endParaRPr lang="zh-TW" altLang="en-US" sz="1400" b="1" dirty="0">
                  <a:solidFill>
                    <a:schemeClr val="bg1"/>
                  </a:solidFill>
                  <a:latin typeface="微軟正黑體" panose="020B0604030504040204" pitchFamily="34" charset="-120"/>
                  <a:ea typeface="微軟正黑體" panose="020B0604030504040204" pitchFamily="34" charset="-120"/>
                </a:endParaRPr>
              </a:p>
              <a:p>
                <a:pPr lvl="0" algn="ctr" defTabSz="622300">
                  <a:lnSpc>
                    <a:spcPts val="6000"/>
                  </a:lnSpc>
                  <a:spcBef>
                    <a:spcPct val="0"/>
                  </a:spcBef>
                </a:pPr>
                <a:r>
                  <a:rPr lang="en-US" altLang="zh-TW" sz="4800" b="1" dirty="0">
                    <a:solidFill>
                      <a:schemeClr val="bg1"/>
                    </a:solidFill>
                    <a:latin typeface="Arial" panose="020B0604020202020204" pitchFamily="34" charset="0"/>
                    <a:ea typeface="新細明體"/>
                    <a:cs typeface="Arial" panose="020B0604020202020204" pitchFamily="34" charset="0"/>
                  </a:rPr>
                  <a:t>1</a:t>
                </a:r>
                <a:endParaRPr lang="zh-TW" altLang="en-US" b="1" dirty="0">
                  <a:solidFill>
                    <a:schemeClr val="bg1"/>
                  </a:solidFill>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xmlns="" id="{BC972A12-5CFF-FA42-BDDD-3F43C92DB155}"/>
                  </a:ext>
                </a:extLst>
              </p:cNvPr>
              <p:cNvSpPr/>
              <p:nvPr/>
            </p:nvSpPr>
            <p:spPr>
              <a:xfrm>
                <a:off x="1012647" y="4056606"/>
                <a:ext cx="1690078" cy="1271182"/>
              </a:xfrm>
              <a:prstGeom prst="rect">
                <a:avLst/>
              </a:prstGeom>
            </p:spPr>
            <p:txBody>
              <a:bodyPr wrap="square">
                <a:spAutoFit/>
              </a:bodyPr>
              <a:lstStyle/>
              <a:p>
                <a:pPr lvl="0" algn="ctr" defTabSz="622300">
                  <a:spcBef>
                    <a:spcPct val="0"/>
                  </a:spcBef>
                </a:pPr>
                <a:endParaRPr lang="en-US" altLang="zh-CN" sz="1500" b="1" dirty="0">
                  <a:solidFill>
                    <a:schemeClr val="bg1"/>
                  </a:solidFill>
                  <a:latin typeface="微軟正黑體" panose="020B0604030504040204" pitchFamily="34" charset="-120"/>
                  <a:ea typeface="微軟正黑體" panose="020B0604030504040204" pitchFamily="34" charset="-120"/>
                </a:endParaRPr>
              </a:p>
              <a:p>
                <a:pPr lvl="0" algn="ctr" defTabSz="622300">
                  <a:spcBef>
                    <a:spcPct val="0"/>
                  </a:spcBef>
                </a:pPr>
                <a:r>
                  <a:rPr lang="zh-CN" altLang="en-US" sz="1400" b="1" dirty="0">
                    <a:solidFill>
                      <a:schemeClr val="bg1"/>
                    </a:solidFill>
                    <a:latin typeface="微軟正黑體" panose="020B0604030504040204" pitchFamily="34" charset="-120"/>
                    <a:ea typeface="微軟正黑體" panose="020B0604030504040204" pitchFamily="34" charset="-120"/>
                  </a:rPr>
                  <a:t>佔全球經濟規模</a:t>
                </a:r>
                <a:endParaRPr lang="zh-TW" altLang="en-US" sz="1400" b="1" dirty="0">
                  <a:solidFill>
                    <a:schemeClr val="bg1"/>
                  </a:solidFill>
                  <a:latin typeface="微軟正黑體" panose="020B0604030504040204" pitchFamily="34" charset="-120"/>
                  <a:ea typeface="微軟正黑體" panose="020B0604030504040204" pitchFamily="34" charset="-120"/>
                </a:endParaRPr>
              </a:p>
              <a:p>
                <a:pPr lvl="0" algn="ctr" defTabSz="622300">
                  <a:lnSpc>
                    <a:spcPts val="6000"/>
                  </a:lnSpc>
                  <a:spcBef>
                    <a:spcPct val="0"/>
                  </a:spcBef>
                </a:pPr>
                <a:r>
                  <a:rPr lang="zh-Hant" altLang="en-US" sz="4800" b="1" dirty="0">
                    <a:solidFill>
                      <a:schemeClr val="bg1"/>
                    </a:solidFill>
                    <a:latin typeface="Arial" panose="020B0604020202020204" pitchFamily="34" charset="0"/>
                    <a:ea typeface="新細明體"/>
                    <a:cs typeface="Arial" panose="020B0604020202020204" pitchFamily="34" charset="0"/>
                  </a:rPr>
                  <a:t> </a:t>
                </a:r>
                <a:r>
                  <a:rPr lang="en-US" altLang="zh-TW" sz="4800" b="1" dirty="0">
                    <a:solidFill>
                      <a:schemeClr val="bg1"/>
                    </a:solidFill>
                    <a:latin typeface="Arial" panose="020B0604020202020204" pitchFamily="34" charset="0"/>
                    <a:ea typeface="新細明體"/>
                    <a:cs typeface="Arial" panose="020B0604020202020204" pitchFamily="34" charset="0"/>
                  </a:rPr>
                  <a:t>5</a:t>
                </a:r>
                <a:r>
                  <a:rPr lang="en-US" altLang="zh-TW" sz="2800" b="1" dirty="0">
                    <a:solidFill>
                      <a:schemeClr val="bg1"/>
                    </a:solidFill>
                    <a:latin typeface="Arial" panose="020B0604020202020204" pitchFamily="34" charset="0"/>
                    <a:ea typeface="新細明體"/>
                    <a:cs typeface="Arial" panose="020B0604020202020204" pitchFamily="34" charset="0"/>
                  </a:rPr>
                  <a:t>%</a:t>
                </a:r>
                <a:endParaRPr lang="zh-TW" altLang="en-US" b="1" dirty="0">
                  <a:solidFill>
                    <a:schemeClr val="bg1"/>
                  </a:solidFill>
                  <a:latin typeface="Arial" panose="020B0604020202020204" pitchFamily="34" charset="0"/>
                  <a:cs typeface="Arial" panose="020B0604020202020204" pitchFamily="34" charset="0"/>
                </a:endParaRPr>
              </a:p>
            </p:txBody>
          </p:sp>
        </p:grpSp>
        <p:cxnSp>
          <p:nvCxnSpPr>
            <p:cNvPr id="46" name="直線接點 45">
              <a:extLst>
                <a:ext uri="{FF2B5EF4-FFF2-40B4-BE49-F238E27FC236}">
                  <a16:creationId xmlns:a16="http://schemas.microsoft.com/office/drawing/2014/main" xmlns="" id="{F98DD751-BB06-2744-A43F-355EC5C2FF70}"/>
                </a:ext>
              </a:extLst>
            </p:cNvPr>
            <p:cNvCxnSpPr/>
            <p:nvPr/>
          </p:nvCxnSpPr>
          <p:spPr>
            <a:xfrm>
              <a:off x="2671736" y="5537804"/>
              <a:ext cx="0" cy="1043197"/>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直線接點 46">
              <a:extLst>
                <a:ext uri="{FF2B5EF4-FFF2-40B4-BE49-F238E27FC236}">
                  <a16:creationId xmlns:a16="http://schemas.microsoft.com/office/drawing/2014/main" xmlns="" id="{AFEAEB5F-3C12-7E4D-9101-20FA3D715018}"/>
                </a:ext>
              </a:extLst>
            </p:cNvPr>
            <p:cNvCxnSpPr/>
            <p:nvPr/>
          </p:nvCxnSpPr>
          <p:spPr>
            <a:xfrm>
              <a:off x="4343374" y="5537804"/>
              <a:ext cx="0" cy="1043197"/>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直線接點 47">
              <a:extLst>
                <a:ext uri="{FF2B5EF4-FFF2-40B4-BE49-F238E27FC236}">
                  <a16:creationId xmlns:a16="http://schemas.microsoft.com/office/drawing/2014/main" xmlns="" id="{696A2E72-B12C-3D46-9ED0-90BA22AFC09F}"/>
                </a:ext>
              </a:extLst>
            </p:cNvPr>
            <p:cNvCxnSpPr/>
            <p:nvPr/>
          </p:nvCxnSpPr>
          <p:spPr>
            <a:xfrm>
              <a:off x="5772124" y="5537804"/>
              <a:ext cx="0" cy="1043197"/>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直線接點 48">
              <a:extLst>
                <a:ext uri="{FF2B5EF4-FFF2-40B4-BE49-F238E27FC236}">
                  <a16:creationId xmlns:a16="http://schemas.microsoft.com/office/drawing/2014/main" xmlns="" id="{53FF8543-B0F9-CD43-A4F4-FC4EA8C2BC82}"/>
                </a:ext>
              </a:extLst>
            </p:cNvPr>
            <p:cNvCxnSpPr/>
            <p:nvPr/>
          </p:nvCxnSpPr>
          <p:spPr>
            <a:xfrm>
              <a:off x="7243737" y="5537804"/>
              <a:ext cx="0" cy="1043197"/>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868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a:extLst>
              <a:ext uri="{FF2B5EF4-FFF2-40B4-BE49-F238E27FC236}">
                <a16:creationId xmlns:a16="http://schemas.microsoft.com/office/drawing/2014/main" xmlns="" id="{41720979-653B-C646-9949-515B87E36B42}"/>
              </a:ext>
            </a:extLst>
          </p:cNvPr>
          <p:cNvSpPr/>
          <p:nvPr/>
        </p:nvSpPr>
        <p:spPr>
          <a:xfrm>
            <a:off x="3021710" y="2513138"/>
            <a:ext cx="4359459" cy="469787"/>
          </a:xfrm>
          <a:prstGeom prst="rect">
            <a:avLst/>
          </a:prstGeom>
          <a:gradFill>
            <a:gsLst>
              <a:gs pos="0">
                <a:srgbClr val="939393"/>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8" name="矩形 37">
            <a:extLst>
              <a:ext uri="{FF2B5EF4-FFF2-40B4-BE49-F238E27FC236}">
                <a16:creationId xmlns:a16="http://schemas.microsoft.com/office/drawing/2014/main" xmlns="" id="{60118867-AA52-CA4C-A32F-3CD4701B044C}"/>
              </a:ext>
            </a:extLst>
          </p:cNvPr>
          <p:cNvSpPr/>
          <p:nvPr/>
        </p:nvSpPr>
        <p:spPr>
          <a:xfrm>
            <a:off x="3021710" y="1778650"/>
            <a:ext cx="4314896" cy="469787"/>
          </a:xfrm>
          <a:prstGeom prst="rect">
            <a:avLst/>
          </a:prstGeom>
          <a:gradFill>
            <a:gsLst>
              <a:gs pos="100000">
                <a:srgbClr val="06D8A1"/>
              </a:gs>
              <a:gs pos="27000">
                <a:srgbClr val="00BFC3">
                  <a:satMod val="110000"/>
                  <a:lumMod val="100000"/>
                  <a:shade val="100000"/>
                </a:srgbClr>
              </a:gs>
              <a:gs pos="0">
                <a:srgbClr val="00BFC3">
                  <a:lumMod val="99000"/>
                  <a:satMod val="120000"/>
                  <a:shade val="7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9" name="矩形 38">
            <a:extLst>
              <a:ext uri="{FF2B5EF4-FFF2-40B4-BE49-F238E27FC236}">
                <a16:creationId xmlns:a16="http://schemas.microsoft.com/office/drawing/2014/main" xmlns="" id="{B83AF4DB-C996-3B40-8172-AE010DE3BA18}"/>
              </a:ext>
            </a:extLst>
          </p:cNvPr>
          <p:cNvSpPr/>
          <p:nvPr/>
        </p:nvSpPr>
        <p:spPr>
          <a:xfrm>
            <a:off x="3066273" y="3252593"/>
            <a:ext cx="4314896" cy="469787"/>
          </a:xfrm>
          <a:prstGeom prst="rect">
            <a:avLst/>
          </a:prstGeom>
          <a:gradFill>
            <a:gsLst>
              <a:gs pos="0">
                <a:srgbClr val="939393"/>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5" name="矩形 24">
            <a:extLst>
              <a:ext uri="{FF2B5EF4-FFF2-40B4-BE49-F238E27FC236}">
                <a16:creationId xmlns:a16="http://schemas.microsoft.com/office/drawing/2014/main" xmlns="" id="{1EA99730-91C4-3540-B006-05D6ADF97013}"/>
              </a:ext>
            </a:extLst>
          </p:cNvPr>
          <p:cNvSpPr/>
          <p:nvPr/>
        </p:nvSpPr>
        <p:spPr>
          <a:xfrm>
            <a:off x="3021712" y="4716602"/>
            <a:ext cx="4359457" cy="469787"/>
          </a:xfrm>
          <a:prstGeom prst="rect">
            <a:avLst/>
          </a:prstGeom>
          <a:gradFill>
            <a:gsLst>
              <a:gs pos="0">
                <a:srgbClr val="939393"/>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3" name="矩形 52">
            <a:extLst>
              <a:ext uri="{FF2B5EF4-FFF2-40B4-BE49-F238E27FC236}">
                <a16:creationId xmlns:a16="http://schemas.microsoft.com/office/drawing/2014/main" xmlns="" id="{D88CE3FB-5A0C-C548-BD45-851CE7A653B4}"/>
              </a:ext>
            </a:extLst>
          </p:cNvPr>
          <p:cNvSpPr/>
          <p:nvPr/>
        </p:nvSpPr>
        <p:spPr>
          <a:xfrm>
            <a:off x="3065655" y="3982114"/>
            <a:ext cx="4314896" cy="469787"/>
          </a:xfrm>
          <a:prstGeom prst="rect">
            <a:avLst/>
          </a:prstGeom>
          <a:gradFill>
            <a:gsLst>
              <a:gs pos="0">
                <a:srgbClr val="939393"/>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投影片編號預留位置 3">
            <a:extLst>
              <a:ext uri="{FF2B5EF4-FFF2-40B4-BE49-F238E27FC236}">
                <a16:creationId xmlns:a16="http://schemas.microsoft.com/office/drawing/2014/main" xmlns="" id="{46E0DC68-E17F-464E-9765-DF6CCF661F93}"/>
              </a:ext>
            </a:extLst>
          </p:cNvPr>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6</a:t>
            </a:fld>
            <a:endParaRPr lang="zh-TW" altLang="en-US">
              <a:solidFill>
                <a:prstClr val="black">
                  <a:tint val="75000"/>
                </a:prstClr>
              </a:solidFill>
            </a:endParaRPr>
          </a:p>
        </p:txBody>
      </p:sp>
      <p:grpSp>
        <p:nvGrpSpPr>
          <p:cNvPr id="86" name="群組 85">
            <a:extLst>
              <a:ext uri="{FF2B5EF4-FFF2-40B4-BE49-F238E27FC236}">
                <a16:creationId xmlns:a16="http://schemas.microsoft.com/office/drawing/2014/main" xmlns="" id="{3041FA46-AA42-184E-B3A8-D7CD4C759486}"/>
              </a:ext>
            </a:extLst>
          </p:cNvPr>
          <p:cNvGrpSpPr/>
          <p:nvPr/>
        </p:nvGrpSpPr>
        <p:grpSpPr>
          <a:xfrm>
            <a:off x="295477" y="1549944"/>
            <a:ext cx="3922169" cy="3922169"/>
            <a:chOff x="395493" y="1549944"/>
            <a:chExt cx="3922169" cy="3922169"/>
          </a:xfrm>
        </p:grpSpPr>
        <p:grpSp>
          <p:nvGrpSpPr>
            <p:cNvPr id="33" name="群組 32">
              <a:extLst>
                <a:ext uri="{FF2B5EF4-FFF2-40B4-BE49-F238E27FC236}">
                  <a16:creationId xmlns:a16="http://schemas.microsoft.com/office/drawing/2014/main" xmlns="" id="{B5B8DA5E-10A9-9040-A84D-A5C0171C8857}"/>
                </a:ext>
              </a:extLst>
            </p:cNvPr>
            <p:cNvGrpSpPr/>
            <p:nvPr/>
          </p:nvGrpSpPr>
          <p:grpSpPr>
            <a:xfrm>
              <a:off x="395493" y="1549944"/>
              <a:ext cx="3922169" cy="3922169"/>
              <a:chOff x="3187930" y="1148294"/>
              <a:chExt cx="3071408" cy="3071408"/>
            </a:xfrm>
          </p:grpSpPr>
          <p:sp>
            <p:nvSpPr>
              <p:cNvPr id="40" name="橢圓 39">
                <a:extLst>
                  <a:ext uri="{FF2B5EF4-FFF2-40B4-BE49-F238E27FC236}">
                    <a16:creationId xmlns:a16="http://schemas.microsoft.com/office/drawing/2014/main" xmlns="" id="{A7A960E2-B72C-EE4E-B883-4753FA9CBEE6}"/>
                  </a:ext>
                </a:extLst>
              </p:cNvPr>
              <p:cNvSpPr/>
              <p:nvPr/>
            </p:nvSpPr>
            <p:spPr>
              <a:xfrm>
                <a:off x="3187930" y="1148294"/>
                <a:ext cx="3071408" cy="3071408"/>
              </a:xfrm>
              <a:prstGeom prst="ellipse">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1" name="橢圓 40">
                <a:extLst>
                  <a:ext uri="{FF2B5EF4-FFF2-40B4-BE49-F238E27FC236}">
                    <a16:creationId xmlns:a16="http://schemas.microsoft.com/office/drawing/2014/main" xmlns="" id="{9D0B23FF-FD04-9C47-8059-65728DA315A6}"/>
                  </a:ext>
                </a:extLst>
              </p:cNvPr>
              <p:cNvSpPr/>
              <p:nvPr/>
            </p:nvSpPr>
            <p:spPr>
              <a:xfrm>
                <a:off x="3278897" y="1239261"/>
                <a:ext cx="2889474" cy="2889474"/>
              </a:xfrm>
              <a:prstGeom prst="ellipse">
                <a:avLst/>
              </a:prstGeom>
              <a:gradFill flip="none" rotWithShape="1">
                <a:gsLst>
                  <a:gs pos="0">
                    <a:schemeClr val="bg1">
                      <a:lumMod val="95000"/>
                    </a:schemeClr>
                  </a:gs>
                  <a:gs pos="100000">
                    <a:schemeClr val="bg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42" name="圖片 41">
                <a:extLst>
                  <a:ext uri="{FF2B5EF4-FFF2-40B4-BE49-F238E27FC236}">
                    <a16:creationId xmlns:a16="http://schemas.microsoft.com/office/drawing/2014/main" xmlns="" id="{01BB697C-C3E0-D442-9456-776C534663C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11830" y="1407146"/>
                <a:ext cx="1321918" cy="1124618"/>
              </a:xfrm>
              <a:prstGeom prst="rect">
                <a:avLst/>
              </a:prstGeom>
              <a:effectLst>
                <a:glow rad="139700">
                  <a:schemeClr val="bg1"/>
                </a:glow>
              </a:effectLst>
            </p:spPr>
          </p:pic>
        </p:grpSp>
        <p:sp>
          <p:nvSpPr>
            <p:cNvPr id="31" name="矩形 30">
              <a:extLst>
                <a:ext uri="{FF2B5EF4-FFF2-40B4-BE49-F238E27FC236}">
                  <a16:creationId xmlns:a16="http://schemas.microsoft.com/office/drawing/2014/main" xmlns="" id="{EDD6E0CC-0F73-0248-91C7-E21E9706FDA7}"/>
                </a:ext>
              </a:extLst>
            </p:cNvPr>
            <p:cNvSpPr/>
            <p:nvPr/>
          </p:nvSpPr>
          <p:spPr>
            <a:xfrm>
              <a:off x="1322344" y="3511028"/>
              <a:ext cx="2059541" cy="1631216"/>
            </a:xfrm>
            <a:prstGeom prst="rect">
              <a:avLst/>
            </a:prstGeom>
            <a:effectLst/>
          </p:spPr>
          <p:txBody>
            <a:bodyPr wrap="square">
              <a:spAutoFit/>
            </a:bodyPr>
            <a:lstStyle/>
            <a:p>
              <a:pPr algn="ctr"/>
              <a:r>
                <a:rPr lang="zh-TW" altLang="en-US" sz="2000" b="1" dirty="0">
                  <a:solidFill>
                    <a:srgbClr val="00B050"/>
                  </a:solidFill>
                  <a:latin typeface="微軟正黑體" panose="020B0604030504040204" pitchFamily="34" charset="-120"/>
                  <a:ea typeface="微軟正黑體" panose="020B0604030504040204" pitchFamily="34" charset="-120"/>
                  <a:cs typeface="Aharoni" panose="02010803020104030203" pitchFamily="2" charset="-79"/>
                </a:rPr>
                <a:t>推動物聯網產業</a:t>
              </a:r>
              <a:endParaRPr lang="en-US" altLang="zh-TW" sz="2000" b="1" dirty="0">
                <a:solidFill>
                  <a:srgbClr val="00B050"/>
                </a:solidFill>
                <a:latin typeface="微軟正黑體" panose="020B0604030504040204" pitchFamily="34" charset="-120"/>
                <a:ea typeface="微軟正黑體" panose="020B0604030504040204" pitchFamily="34" charset="-120"/>
                <a:cs typeface="Aharoni" panose="02010803020104030203" pitchFamily="2" charset="-79"/>
              </a:endParaRPr>
            </a:p>
            <a:p>
              <a:pPr algn="ctr"/>
              <a:r>
                <a:rPr lang="zh-TW" altLang="en-US" sz="2000" b="1" dirty="0">
                  <a:solidFill>
                    <a:srgbClr val="00B050"/>
                  </a:solidFill>
                  <a:latin typeface="微軟正黑體" panose="020B0604030504040204" pitchFamily="34" charset="-120"/>
                  <a:ea typeface="微軟正黑體" panose="020B0604030504040204" pitchFamily="34" charset="-120"/>
                  <a:cs typeface="Aharoni" panose="02010803020104030203" pitchFamily="2" charset="-79"/>
                </a:rPr>
                <a:t>創新研發</a:t>
              </a:r>
              <a:endParaRPr lang="en-US" altLang="zh-TW" sz="2000" b="1" dirty="0">
                <a:solidFill>
                  <a:srgbClr val="00B050"/>
                </a:solidFill>
                <a:latin typeface="微軟正黑體" panose="020B0604030504040204" pitchFamily="34" charset="-120"/>
                <a:ea typeface="微軟正黑體" panose="020B0604030504040204" pitchFamily="34" charset="-120"/>
                <a:cs typeface="Aharoni" panose="02010803020104030203" pitchFamily="2" charset="-79"/>
              </a:endParaRPr>
            </a:p>
            <a:p>
              <a:pPr algn="ctr"/>
              <a:r>
                <a:rPr lang="zh-TW" altLang="en-US" sz="2000" b="1" dirty="0">
                  <a:solidFill>
                    <a:schemeClr val="tx1">
                      <a:lumMod val="50000"/>
                      <a:lumOff val="50000"/>
                    </a:schemeClr>
                  </a:solidFill>
                  <a:latin typeface="微軟正黑體" panose="020B0604030504040204" pitchFamily="34" charset="-120"/>
                  <a:ea typeface="微軟正黑體" panose="020B0604030504040204" pitchFamily="34" charset="-120"/>
                  <a:cs typeface="Aharoni" panose="02010803020104030203" pitchFamily="2" charset="-79"/>
                </a:rPr>
                <a:t>＆</a:t>
              </a:r>
              <a:endParaRPr lang="en-US" altLang="zh-TW" sz="2000" b="1" dirty="0">
                <a:solidFill>
                  <a:schemeClr val="tx1">
                    <a:lumMod val="50000"/>
                    <a:lumOff val="50000"/>
                  </a:schemeClr>
                </a:solidFill>
                <a:latin typeface="微軟正黑體" panose="020B0604030504040204" pitchFamily="34" charset="-120"/>
                <a:ea typeface="微軟正黑體" panose="020B0604030504040204" pitchFamily="34" charset="-120"/>
                <a:cs typeface="Aharoni" panose="02010803020104030203" pitchFamily="2" charset="-79"/>
              </a:endParaRPr>
            </a:p>
            <a:p>
              <a:pPr algn="ctr"/>
              <a:r>
                <a:rPr lang="zh-TW" altLang="en-US" sz="2000" b="1" dirty="0">
                  <a:solidFill>
                    <a:schemeClr val="accent6"/>
                  </a:solidFill>
                  <a:latin typeface="微軟正黑體" panose="020B0604030504040204" pitchFamily="34" charset="-120"/>
                  <a:ea typeface="微軟正黑體" panose="020B0604030504040204" pitchFamily="34" charset="-120"/>
                  <a:cs typeface="Aharoni" panose="02010803020104030203" pitchFamily="2" charset="-79"/>
                </a:rPr>
                <a:t>強化創新創業</a:t>
              </a:r>
              <a:endParaRPr lang="en-US" altLang="zh-TW" sz="2000" b="1" dirty="0">
                <a:solidFill>
                  <a:schemeClr val="accent6"/>
                </a:solidFill>
                <a:latin typeface="微軟正黑體" panose="020B0604030504040204" pitchFamily="34" charset="-120"/>
                <a:ea typeface="微軟正黑體" panose="020B0604030504040204" pitchFamily="34" charset="-120"/>
                <a:cs typeface="Aharoni" panose="02010803020104030203" pitchFamily="2" charset="-79"/>
              </a:endParaRPr>
            </a:p>
            <a:p>
              <a:pPr marL="177800" algn="ctr">
                <a:spcBef>
                  <a:spcPts val="0"/>
                </a:spcBef>
              </a:pPr>
              <a:r>
                <a:rPr lang="zh-TW" altLang="en-US" sz="2000" b="1" dirty="0">
                  <a:solidFill>
                    <a:schemeClr val="accent6"/>
                  </a:solidFill>
                  <a:latin typeface="微軟正黑體" panose="020B0604030504040204" pitchFamily="34" charset="-120"/>
                  <a:ea typeface="微軟正黑體" panose="020B0604030504040204" pitchFamily="34" charset="-120"/>
                  <a:cs typeface="Aharoni" panose="02010803020104030203" pitchFamily="2" charset="-79"/>
                </a:rPr>
                <a:t>生態系</a:t>
              </a:r>
              <a:endParaRPr lang="en-US" altLang="zh-TW" sz="2000" b="1" dirty="0">
                <a:solidFill>
                  <a:schemeClr val="accent6"/>
                </a:solidFill>
                <a:latin typeface="微軟正黑體" panose="020B0604030504040204" pitchFamily="34" charset="-120"/>
                <a:ea typeface="微軟正黑體" panose="020B0604030504040204" pitchFamily="34" charset="-120"/>
                <a:cs typeface="Aharoni" panose="02010803020104030203" pitchFamily="2" charset="-79"/>
              </a:endParaRPr>
            </a:p>
          </p:txBody>
        </p:sp>
      </p:grpSp>
      <p:sp>
        <p:nvSpPr>
          <p:cNvPr id="61" name="矩形 60">
            <a:extLst>
              <a:ext uri="{FF2B5EF4-FFF2-40B4-BE49-F238E27FC236}">
                <a16:creationId xmlns:a16="http://schemas.microsoft.com/office/drawing/2014/main" xmlns="" id="{59255369-2564-C844-8A0D-2D8CF99D6D5C}"/>
              </a:ext>
            </a:extLst>
          </p:cNvPr>
          <p:cNvSpPr/>
          <p:nvPr/>
        </p:nvSpPr>
        <p:spPr>
          <a:xfrm>
            <a:off x="5477235" y="4766644"/>
            <a:ext cx="1800493" cy="369332"/>
          </a:xfrm>
          <a:prstGeom prst="rect">
            <a:avLst/>
          </a:prstGeom>
        </p:spPr>
        <p:txBody>
          <a:bodyPr wrap="none">
            <a:spAutoFit/>
          </a:bodyPr>
          <a:lstStyle/>
          <a:p>
            <a:pPr lvl="0" algn="ctr" defTabSz="622300">
              <a:spcBef>
                <a:spcPct val="0"/>
              </a:spcBef>
            </a:pPr>
            <a:r>
              <a:rPr lang="zh-CN" altLang="en-US" b="1" dirty="0">
                <a:solidFill>
                  <a:schemeClr val="bg1"/>
                </a:solidFill>
                <a:latin typeface="微軟正黑體" panose="020B0604030504040204" pitchFamily="34" charset="-120"/>
                <a:ea typeface="微軟正黑體" panose="020B0604030504040204" pitchFamily="34" charset="-120"/>
              </a:rPr>
              <a:t>佔全球經濟規模</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63" name="矩形 62">
            <a:extLst>
              <a:ext uri="{FF2B5EF4-FFF2-40B4-BE49-F238E27FC236}">
                <a16:creationId xmlns:a16="http://schemas.microsoft.com/office/drawing/2014/main" xmlns="" id="{D2E9AD81-7DCB-1549-B72F-8C4F4B0AC0E8}"/>
              </a:ext>
            </a:extLst>
          </p:cNvPr>
          <p:cNvSpPr/>
          <p:nvPr/>
        </p:nvSpPr>
        <p:spPr>
          <a:xfrm>
            <a:off x="4300600" y="4030254"/>
            <a:ext cx="2954655" cy="369332"/>
          </a:xfrm>
          <a:prstGeom prst="rect">
            <a:avLst/>
          </a:prstGeom>
        </p:spPr>
        <p:txBody>
          <a:bodyPr wrap="none">
            <a:spAutoFit/>
          </a:bodyPr>
          <a:lstStyle/>
          <a:p>
            <a:pPr lvl="0" defTabSz="622300">
              <a:spcBef>
                <a:spcPct val="0"/>
              </a:spcBef>
            </a:pPr>
            <a:r>
              <a:rPr lang="zh-TW" altLang="en-US" b="1" dirty="0">
                <a:solidFill>
                  <a:schemeClr val="bg1"/>
                </a:solidFill>
                <a:latin typeface="微軟正黑體" panose="020B0604030504040204" pitchFamily="34" charset="-120"/>
                <a:ea typeface="微軟正黑體" panose="020B0604030504040204" pitchFamily="34" charset="-120"/>
              </a:rPr>
              <a:t>新創事業成功或研發中心數</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sp>
        <p:nvSpPr>
          <p:cNvPr id="64" name="矩形 63">
            <a:extLst>
              <a:ext uri="{FF2B5EF4-FFF2-40B4-BE49-F238E27FC236}">
                <a16:creationId xmlns:a16="http://schemas.microsoft.com/office/drawing/2014/main" xmlns="" id="{FEB14D54-4E45-3E45-A966-731C8F4B9E98}"/>
              </a:ext>
            </a:extLst>
          </p:cNvPr>
          <p:cNvSpPr/>
          <p:nvPr/>
        </p:nvSpPr>
        <p:spPr>
          <a:xfrm>
            <a:off x="4298633" y="3307956"/>
            <a:ext cx="2979095" cy="369332"/>
          </a:xfrm>
          <a:prstGeom prst="rect">
            <a:avLst/>
          </a:prstGeom>
        </p:spPr>
        <p:txBody>
          <a:bodyPr wrap="square">
            <a:spAutoFit/>
          </a:bodyPr>
          <a:lstStyle/>
          <a:p>
            <a:pPr lvl="0" defTabSz="622300">
              <a:spcBef>
                <a:spcPct val="0"/>
              </a:spcBef>
            </a:pPr>
            <a:r>
              <a:rPr lang="zh-TW" altLang="en-US" b="1" dirty="0">
                <a:solidFill>
                  <a:schemeClr val="bg1"/>
                </a:solidFill>
                <a:latin typeface="微軟正黑體" panose="020B0604030504040204" pitchFamily="34" charset="-120"/>
                <a:ea typeface="微軟正黑體" panose="020B0604030504040204" pitchFamily="34" charset="-120"/>
              </a:rPr>
              <a:t>成立國際級系統整合公司數</a:t>
            </a:r>
          </a:p>
        </p:txBody>
      </p:sp>
      <p:sp>
        <p:nvSpPr>
          <p:cNvPr id="65" name="矩形 64">
            <a:extLst>
              <a:ext uri="{FF2B5EF4-FFF2-40B4-BE49-F238E27FC236}">
                <a16:creationId xmlns:a16="http://schemas.microsoft.com/office/drawing/2014/main" xmlns="" id="{7A3F0FF1-1C9A-5447-97F7-CCCEB3F26DF4}"/>
              </a:ext>
            </a:extLst>
          </p:cNvPr>
          <p:cNvSpPr/>
          <p:nvPr/>
        </p:nvSpPr>
        <p:spPr>
          <a:xfrm>
            <a:off x="4320797" y="2575851"/>
            <a:ext cx="2934071" cy="369332"/>
          </a:xfrm>
          <a:prstGeom prst="rect">
            <a:avLst/>
          </a:prstGeom>
        </p:spPr>
        <p:txBody>
          <a:bodyPr wrap="square">
            <a:spAutoFit/>
          </a:bodyPr>
          <a:lstStyle/>
          <a:p>
            <a:pPr lvl="0" algn="r" defTabSz="622300">
              <a:spcBef>
                <a:spcPct val="0"/>
              </a:spcBef>
            </a:pPr>
            <a:r>
              <a:rPr lang="zh-CN" altLang="en-US" b="1" dirty="0">
                <a:solidFill>
                  <a:schemeClr val="bg1"/>
                </a:solidFill>
                <a:latin typeface="微軟正黑體" panose="020B0604030504040204" pitchFamily="34" charset="-120"/>
                <a:ea typeface="微軟正黑體" panose="020B0604030504040204" pitchFamily="34" charset="-120"/>
              </a:rPr>
              <a:t>在台投資數</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66" name="矩形 65">
            <a:extLst>
              <a:ext uri="{FF2B5EF4-FFF2-40B4-BE49-F238E27FC236}">
                <a16:creationId xmlns:a16="http://schemas.microsoft.com/office/drawing/2014/main" xmlns="" id="{B5A7C9C4-E7C8-D04D-80C0-3319A0782A79}"/>
              </a:ext>
            </a:extLst>
          </p:cNvPr>
          <p:cNvSpPr/>
          <p:nvPr/>
        </p:nvSpPr>
        <p:spPr>
          <a:xfrm>
            <a:off x="5477235" y="1841668"/>
            <a:ext cx="1800493" cy="369332"/>
          </a:xfrm>
          <a:prstGeom prst="rect">
            <a:avLst/>
          </a:prstGeom>
        </p:spPr>
        <p:txBody>
          <a:bodyPr wrap="none">
            <a:spAutoFit/>
          </a:bodyPr>
          <a:lstStyle/>
          <a:p>
            <a:pPr lvl="0" algn="ctr" defTabSz="622300">
              <a:spcBef>
                <a:spcPct val="0"/>
              </a:spcBef>
            </a:pPr>
            <a:r>
              <a:rPr lang="zh-CN" altLang="en-US" b="1" dirty="0">
                <a:solidFill>
                  <a:schemeClr val="bg1"/>
                </a:solidFill>
                <a:latin typeface="微軟正黑體" panose="020B0604030504040204" pitchFamily="34" charset="-120"/>
                <a:ea typeface="微軟正黑體" panose="020B0604030504040204" pitchFamily="34" charset="-120"/>
              </a:rPr>
              <a:t>建立虛擬學院數</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grpSp>
        <p:nvGrpSpPr>
          <p:cNvPr id="7" name="群組 6">
            <a:extLst>
              <a:ext uri="{FF2B5EF4-FFF2-40B4-BE49-F238E27FC236}">
                <a16:creationId xmlns:a16="http://schemas.microsoft.com/office/drawing/2014/main" xmlns="" id="{0399B412-B441-E343-8A67-88FB07285740}"/>
              </a:ext>
            </a:extLst>
          </p:cNvPr>
          <p:cNvGrpSpPr/>
          <p:nvPr/>
        </p:nvGrpSpPr>
        <p:grpSpPr>
          <a:xfrm>
            <a:off x="7258449" y="1525856"/>
            <a:ext cx="744314" cy="826114"/>
            <a:chOff x="7258449" y="1525856"/>
            <a:chExt cx="744314" cy="826114"/>
          </a:xfrm>
        </p:grpSpPr>
        <p:sp>
          <p:nvSpPr>
            <p:cNvPr id="34" name="手繪多邊形 33">
              <a:extLst>
                <a:ext uri="{FF2B5EF4-FFF2-40B4-BE49-F238E27FC236}">
                  <a16:creationId xmlns:a16="http://schemas.microsoft.com/office/drawing/2014/main" xmlns="" id="{17B4DEFE-6DA7-1245-B91E-A9DE3315C9C0}"/>
                </a:ext>
              </a:extLst>
            </p:cNvPr>
            <p:cNvSpPr/>
            <p:nvPr/>
          </p:nvSpPr>
          <p:spPr>
            <a:xfrm>
              <a:off x="7258449" y="1607657"/>
              <a:ext cx="744314" cy="744313"/>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gradFill>
              <a:gsLst>
                <a:gs pos="100000">
                  <a:srgbClr val="06D8A1"/>
                </a:gs>
                <a:gs pos="27000">
                  <a:srgbClr val="00BFC3">
                    <a:satMod val="110000"/>
                    <a:lumMod val="100000"/>
                    <a:shade val="100000"/>
                  </a:srgbClr>
                </a:gs>
                <a:gs pos="0">
                  <a:srgbClr val="00BFC3">
                    <a:lumMod val="99000"/>
                    <a:satMod val="120000"/>
                    <a:shade val="78000"/>
                  </a:srgbClr>
                </a:gs>
              </a:gsLst>
              <a:lin ang="10800000" scaled="0"/>
            </a:gradFill>
            <a:ln w="28575">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78723" rIns="362498" bIns="278723"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cs typeface="+mn-cs"/>
              </a:endParaRPr>
            </a:p>
            <a:p>
              <a:pPr marL="0" lvl="0" indent="0" algn="ctr" defTabSz="533400">
                <a:lnSpc>
                  <a:spcPts val="1400"/>
                </a:lnSpc>
                <a:spcBef>
                  <a:spcPct val="0"/>
                </a:spcBef>
                <a:spcAft>
                  <a:spcPts val="0"/>
                </a:spcAft>
                <a:buNone/>
              </a:pPr>
              <a:endParaRPr lang="zh-TW" altLang="en-US" sz="5400" kern="1200" dirty="0">
                <a:latin typeface="Calibri"/>
                <a:ea typeface="新細明體"/>
                <a:cs typeface="+mn-cs"/>
              </a:endParaRPr>
            </a:p>
          </p:txBody>
        </p:sp>
        <p:sp>
          <p:nvSpPr>
            <p:cNvPr id="43" name="矩形 42">
              <a:extLst>
                <a:ext uri="{FF2B5EF4-FFF2-40B4-BE49-F238E27FC236}">
                  <a16:creationId xmlns:a16="http://schemas.microsoft.com/office/drawing/2014/main" xmlns="" id="{FDEFF103-C078-CB4E-82DF-45EC23D9477F}"/>
                </a:ext>
              </a:extLst>
            </p:cNvPr>
            <p:cNvSpPr/>
            <p:nvPr/>
          </p:nvSpPr>
          <p:spPr>
            <a:xfrm>
              <a:off x="7424449" y="1525856"/>
              <a:ext cx="412292" cy="762838"/>
            </a:xfrm>
            <a:prstGeom prst="rect">
              <a:avLst/>
            </a:prstGeom>
          </p:spPr>
          <p:txBody>
            <a:bodyPr wrap="none">
              <a:spAutoFit/>
            </a:bodyPr>
            <a:lstStyle/>
            <a:p>
              <a:pPr lvl="0" algn="ctr" defTabSz="622300">
                <a:lnSpc>
                  <a:spcPts val="6000"/>
                </a:lnSpc>
                <a:spcBef>
                  <a:spcPct val="0"/>
                </a:spcBef>
              </a:pPr>
              <a:r>
                <a:rPr lang="en-US" altLang="zh-TW" sz="3200" b="1" dirty="0">
                  <a:solidFill>
                    <a:schemeClr val="bg1"/>
                  </a:solidFill>
                  <a:latin typeface="Arial" panose="020B0604020202020204" pitchFamily="34" charset="0"/>
                  <a:cs typeface="Arial" panose="020B0604020202020204" pitchFamily="34" charset="0"/>
                </a:rPr>
                <a:t>1</a:t>
              </a:r>
              <a:endParaRPr lang="zh-TW" altLang="en-US" sz="32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2371555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標題 3">
            <a:extLst>
              <a:ext uri="{FF2B5EF4-FFF2-40B4-BE49-F238E27FC236}">
                <a16:creationId xmlns:a16="http://schemas.microsoft.com/office/drawing/2014/main" xmlns="" id="{46211A3F-D6DA-D349-A8F1-3D80F7D34339}"/>
              </a:ext>
            </a:extLst>
          </p:cNvPr>
          <p:cNvSpPr txBox="1">
            <a:spLocks/>
          </p:cNvSpPr>
          <p:nvPr/>
        </p:nvSpPr>
        <p:spPr>
          <a:xfrm>
            <a:off x="803588" y="21305"/>
            <a:ext cx="7870474" cy="119974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TW" altLang="en-US" sz="36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建立亞洲．矽谷學院</a:t>
            </a:r>
            <a:r>
              <a:rPr lang="en-US" altLang="zh-TW" sz="32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
            </a:r>
            <a:br>
              <a:rPr lang="en-US" altLang="zh-TW" sz="32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br>
            <a:r>
              <a:rPr lang="zh-TW" altLang="en-US" sz="24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培育國內外物聯網及數位創新人才</a:t>
            </a:r>
          </a:p>
        </p:txBody>
      </p:sp>
      <p:grpSp>
        <p:nvGrpSpPr>
          <p:cNvPr id="41" name="群組 40">
            <a:extLst>
              <a:ext uri="{FF2B5EF4-FFF2-40B4-BE49-F238E27FC236}">
                <a16:creationId xmlns:a16="http://schemas.microsoft.com/office/drawing/2014/main" xmlns="" id="{A615D5E4-FDE4-5246-B4DE-E63824420EDB}"/>
              </a:ext>
            </a:extLst>
          </p:cNvPr>
          <p:cNvGrpSpPr/>
          <p:nvPr/>
        </p:nvGrpSpPr>
        <p:grpSpPr>
          <a:xfrm>
            <a:off x="6522329" y="5327452"/>
            <a:ext cx="2528813" cy="1438554"/>
            <a:chOff x="964409" y="3562350"/>
            <a:chExt cx="6770807" cy="2971499"/>
          </a:xfrm>
        </p:grpSpPr>
        <p:pic>
          <p:nvPicPr>
            <p:cNvPr id="42" name="圖片 41">
              <a:extLst>
                <a:ext uri="{FF2B5EF4-FFF2-40B4-BE49-F238E27FC236}">
                  <a16:creationId xmlns:a16="http://schemas.microsoft.com/office/drawing/2014/main" xmlns="" id="{C6DD0731-494D-0448-A862-76C5AA7164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56661" y="4074869"/>
              <a:ext cx="665673" cy="554390"/>
            </a:xfrm>
            <a:prstGeom prst="rect">
              <a:avLst/>
            </a:prstGeom>
          </p:spPr>
        </p:pic>
        <p:pic>
          <p:nvPicPr>
            <p:cNvPr id="43" name="圖片 42">
              <a:extLst>
                <a:ext uri="{FF2B5EF4-FFF2-40B4-BE49-F238E27FC236}">
                  <a16:creationId xmlns:a16="http://schemas.microsoft.com/office/drawing/2014/main" xmlns="" id="{2319B9EC-323C-AE49-AF05-718A8ACF2B9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4409" y="5192881"/>
              <a:ext cx="1330393" cy="526176"/>
            </a:xfrm>
            <a:prstGeom prst="rect">
              <a:avLst/>
            </a:prstGeom>
          </p:spPr>
        </p:pic>
        <p:pic>
          <p:nvPicPr>
            <p:cNvPr id="44" name="圖片 43">
              <a:extLst>
                <a:ext uri="{FF2B5EF4-FFF2-40B4-BE49-F238E27FC236}">
                  <a16:creationId xmlns:a16="http://schemas.microsoft.com/office/drawing/2014/main" xmlns="" id="{9DF969B9-604E-5549-ACA6-A9C2B1DD266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27745" y="4301885"/>
              <a:ext cx="691837" cy="372003"/>
            </a:xfrm>
            <a:prstGeom prst="rect">
              <a:avLst/>
            </a:prstGeom>
          </p:spPr>
        </p:pic>
        <p:grpSp>
          <p:nvGrpSpPr>
            <p:cNvPr id="45" name="群組 44">
              <a:extLst>
                <a:ext uri="{FF2B5EF4-FFF2-40B4-BE49-F238E27FC236}">
                  <a16:creationId xmlns:a16="http://schemas.microsoft.com/office/drawing/2014/main" xmlns="" id="{FA3A0BCA-2AB5-3943-826D-296D6E48FCF8}"/>
                </a:ext>
              </a:extLst>
            </p:cNvPr>
            <p:cNvGrpSpPr/>
            <p:nvPr/>
          </p:nvGrpSpPr>
          <p:grpSpPr>
            <a:xfrm>
              <a:off x="2394695" y="3562350"/>
              <a:ext cx="3777505" cy="2798796"/>
              <a:chOff x="2394695" y="2808477"/>
              <a:chExt cx="4516004" cy="3552669"/>
            </a:xfrm>
          </p:grpSpPr>
          <p:pic>
            <p:nvPicPr>
              <p:cNvPr id="50" name="圖片 49">
                <a:extLst>
                  <a:ext uri="{FF2B5EF4-FFF2-40B4-BE49-F238E27FC236}">
                    <a16:creationId xmlns:a16="http://schemas.microsoft.com/office/drawing/2014/main" xmlns="" id="{B13A8D4C-F19F-2941-896D-30E22FC6ECB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14441" y="5572478"/>
                <a:ext cx="832861" cy="393069"/>
              </a:xfrm>
              <a:prstGeom prst="rect">
                <a:avLst/>
              </a:prstGeom>
            </p:spPr>
          </p:pic>
          <p:pic>
            <p:nvPicPr>
              <p:cNvPr id="51" name="圖片 50">
                <a:extLst>
                  <a:ext uri="{FF2B5EF4-FFF2-40B4-BE49-F238E27FC236}">
                    <a16:creationId xmlns:a16="http://schemas.microsoft.com/office/drawing/2014/main" xmlns="" id="{CFD1056C-D2C6-E84A-AFF7-5B924337723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997373" y="4815086"/>
                <a:ext cx="603980" cy="723585"/>
              </a:xfrm>
              <a:prstGeom prst="rect">
                <a:avLst/>
              </a:prstGeom>
            </p:spPr>
          </p:pic>
          <p:pic>
            <p:nvPicPr>
              <p:cNvPr id="52" name="圖片 51">
                <a:extLst>
                  <a:ext uri="{FF2B5EF4-FFF2-40B4-BE49-F238E27FC236}">
                    <a16:creationId xmlns:a16="http://schemas.microsoft.com/office/drawing/2014/main" xmlns="" id="{CD1B495E-6948-6448-A1BF-1AB208DBB29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397078" y="3830693"/>
                <a:ext cx="1288597" cy="295556"/>
              </a:xfrm>
              <a:prstGeom prst="rect">
                <a:avLst/>
              </a:prstGeom>
            </p:spPr>
          </p:pic>
          <p:pic>
            <p:nvPicPr>
              <p:cNvPr id="53" name="圖片 52">
                <a:extLst>
                  <a:ext uri="{FF2B5EF4-FFF2-40B4-BE49-F238E27FC236}">
                    <a16:creationId xmlns:a16="http://schemas.microsoft.com/office/drawing/2014/main" xmlns="" id="{373007A6-5F7F-094C-A46B-4CEF1461623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397086" y="4946138"/>
                <a:ext cx="1288594" cy="319583"/>
              </a:xfrm>
              <a:prstGeom prst="rect">
                <a:avLst/>
              </a:prstGeom>
            </p:spPr>
          </p:pic>
          <p:sp>
            <p:nvSpPr>
              <p:cNvPr id="54" name="流程圖: 準備作業 39">
                <a:extLst>
                  <a:ext uri="{FF2B5EF4-FFF2-40B4-BE49-F238E27FC236}">
                    <a16:creationId xmlns:a16="http://schemas.microsoft.com/office/drawing/2014/main" xmlns="" id="{E18FA949-6A3B-E548-8D73-D557CF7B2E11}"/>
                  </a:ext>
                </a:extLst>
              </p:cNvPr>
              <p:cNvSpPr/>
              <p:nvPr/>
            </p:nvSpPr>
            <p:spPr>
              <a:xfrm>
                <a:off x="2394695" y="3400610"/>
                <a:ext cx="1736806" cy="1184136"/>
              </a:xfrm>
              <a:prstGeom prst="flowChartPreparation">
                <a:avLst/>
              </a:prstGeom>
              <a:noFill/>
              <a:ln w="57150">
                <a:solidFill>
                  <a:schemeClr val="tx1">
                    <a:lumMod val="65000"/>
                    <a:lumOff val="35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400" b="1" dirty="0">
                  <a:effectLst>
                    <a:outerShdw blurRad="38100" dist="38100" dir="2700000" algn="tl">
                      <a:srgbClr val="000000">
                        <a:alpha val="43137"/>
                      </a:srgbClr>
                    </a:outerShdw>
                  </a:effectLst>
                  <a:latin typeface="+mn-ea"/>
                </a:endParaRPr>
              </a:p>
            </p:txBody>
          </p:sp>
          <p:sp>
            <p:nvSpPr>
              <p:cNvPr id="55" name="流程圖: 準備作業 40">
                <a:extLst>
                  <a:ext uri="{FF2B5EF4-FFF2-40B4-BE49-F238E27FC236}">
                    <a16:creationId xmlns:a16="http://schemas.microsoft.com/office/drawing/2014/main" xmlns="" id="{E06D7ED2-CF4A-1E4E-A678-24A574ECD45A}"/>
                  </a:ext>
                </a:extLst>
              </p:cNvPr>
              <p:cNvSpPr/>
              <p:nvPr/>
            </p:nvSpPr>
            <p:spPr>
              <a:xfrm>
                <a:off x="3784294" y="2808477"/>
                <a:ext cx="1736806" cy="1184136"/>
              </a:xfrm>
              <a:prstGeom prst="flowChartPreparation">
                <a:avLst/>
              </a:prstGeom>
              <a:no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zh-TW" sz="2400" b="1" dirty="0">
                  <a:effectLst>
                    <a:outerShdw blurRad="38100" dist="38100" dir="2700000" algn="tl">
                      <a:srgbClr val="000000">
                        <a:alpha val="43137"/>
                      </a:srgbClr>
                    </a:outerShdw>
                  </a:effectLst>
                  <a:latin typeface="+mn-ea"/>
                </a:endParaRPr>
              </a:p>
            </p:txBody>
          </p:sp>
          <p:sp>
            <p:nvSpPr>
              <p:cNvPr id="56" name="流程圖: 準備作業 41">
                <a:extLst>
                  <a:ext uri="{FF2B5EF4-FFF2-40B4-BE49-F238E27FC236}">
                    <a16:creationId xmlns:a16="http://schemas.microsoft.com/office/drawing/2014/main" xmlns="" id="{44853029-4A5E-6143-9865-40C0230F0DF4}"/>
                  </a:ext>
                </a:extLst>
              </p:cNvPr>
              <p:cNvSpPr/>
              <p:nvPr/>
            </p:nvSpPr>
            <p:spPr>
              <a:xfrm>
                <a:off x="2394695" y="4584877"/>
                <a:ext cx="1736806" cy="1184136"/>
              </a:xfrm>
              <a:prstGeom prst="flowChartPreparation">
                <a:avLst/>
              </a:prstGeom>
              <a:noFill/>
              <a:ln w="57150">
                <a:solidFill>
                  <a:schemeClr val="tx1">
                    <a:lumMod val="65000"/>
                    <a:lumOff val="35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zh-TW" sz="2400" b="1" dirty="0">
                  <a:effectLst>
                    <a:outerShdw blurRad="38100" dist="38100" dir="2700000" algn="tl">
                      <a:srgbClr val="000000">
                        <a:alpha val="43137"/>
                      </a:srgbClr>
                    </a:outerShdw>
                  </a:effectLst>
                  <a:latin typeface="+mn-ea"/>
                </a:endParaRPr>
              </a:p>
            </p:txBody>
          </p:sp>
          <p:sp>
            <p:nvSpPr>
              <p:cNvPr id="57" name="流程圖: 準備作業 42">
                <a:extLst>
                  <a:ext uri="{FF2B5EF4-FFF2-40B4-BE49-F238E27FC236}">
                    <a16:creationId xmlns:a16="http://schemas.microsoft.com/office/drawing/2014/main" xmlns="" id="{3DD799F8-8AFC-994D-9CB9-60CB4E312794}"/>
                  </a:ext>
                </a:extLst>
              </p:cNvPr>
              <p:cNvSpPr/>
              <p:nvPr/>
            </p:nvSpPr>
            <p:spPr>
              <a:xfrm>
                <a:off x="3784294" y="5177010"/>
                <a:ext cx="1736806" cy="1184136"/>
              </a:xfrm>
              <a:prstGeom prst="flowChartPreparation">
                <a:avLst/>
              </a:prstGeom>
              <a:noFill/>
              <a:ln w="57150">
                <a:solidFill>
                  <a:schemeClr val="tx1">
                    <a:lumMod val="65000"/>
                    <a:lumOff val="35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zh-TW" sz="2400" b="1" dirty="0">
                  <a:effectLst>
                    <a:outerShdw blurRad="38100" dist="38100" dir="2700000" algn="tl">
                      <a:srgbClr val="000000">
                        <a:alpha val="43137"/>
                      </a:srgbClr>
                    </a:outerShdw>
                  </a:effectLst>
                  <a:latin typeface="+mn-ea"/>
                </a:endParaRPr>
              </a:p>
            </p:txBody>
          </p:sp>
          <p:sp>
            <p:nvSpPr>
              <p:cNvPr id="58" name="流程圖: 準備作業 43">
                <a:extLst>
                  <a:ext uri="{FF2B5EF4-FFF2-40B4-BE49-F238E27FC236}">
                    <a16:creationId xmlns:a16="http://schemas.microsoft.com/office/drawing/2014/main" xmlns="" id="{D8C01051-E9D8-2843-A49F-1A4C984D3411}"/>
                  </a:ext>
                </a:extLst>
              </p:cNvPr>
              <p:cNvSpPr/>
              <p:nvPr/>
            </p:nvSpPr>
            <p:spPr>
              <a:xfrm>
                <a:off x="5173893" y="3400610"/>
                <a:ext cx="1736806" cy="1184136"/>
              </a:xfrm>
              <a:prstGeom prst="flowChartPreparation">
                <a:avLst/>
              </a:prstGeom>
              <a:no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zh-TW" sz="2400" b="1" dirty="0">
                  <a:effectLst>
                    <a:outerShdw blurRad="38100" dist="38100" dir="2700000" algn="tl">
                      <a:srgbClr val="000000">
                        <a:alpha val="43137"/>
                      </a:srgbClr>
                    </a:outerShdw>
                  </a:effectLst>
                  <a:latin typeface="+mn-ea"/>
                </a:endParaRPr>
              </a:p>
            </p:txBody>
          </p:sp>
          <p:sp>
            <p:nvSpPr>
              <p:cNvPr id="59" name="流程圖: 準備作業 44">
                <a:extLst>
                  <a:ext uri="{FF2B5EF4-FFF2-40B4-BE49-F238E27FC236}">
                    <a16:creationId xmlns:a16="http://schemas.microsoft.com/office/drawing/2014/main" xmlns="" id="{B975BAD0-FC8B-0748-AE7E-7D464B393D86}"/>
                  </a:ext>
                </a:extLst>
              </p:cNvPr>
              <p:cNvSpPr/>
              <p:nvPr/>
            </p:nvSpPr>
            <p:spPr>
              <a:xfrm>
                <a:off x="5173893" y="4584877"/>
                <a:ext cx="1736806" cy="1184136"/>
              </a:xfrm>
              <a:prstGeom prst="flowChartPreparation">
                <a:avLst/>
              </a:prstGeom>
              <a:noFill/>
              <a:ln w="57150">
                <a:solidFill>
                  <a:schemeClr val="tx1">
                    <a:lumMod val="65000"/>
                    <a:lumOff val="35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zh-TW" sz="2400" b="1" dirty="0">
                  <a:effectLst>
                    <a:outerShdw blurRad="38100" dist="38100" dir="2700000" algn="tl">
                      <a:srgbClr val="000000">
                        <a:alpha val="43137"/>
                      </a:srgbClr>
                    </a:outerShdw>
                  </a:effectLst>
                  <a:latin typeface="+mn-ea"/>
                </a:endParaRPr>
              </a:p>
            </p:txBody>
          </p:sp>
          <p:sp>
            <p:nvSpPr>
              <p:cNvPr id="60" name="矩形 59">
                <a:extLst>
                  <a:ext uri="{FF2B5EF4-FFF2-40B4-BE49-F238E27FC236}">
                    <a16:creationId xmlns:a16="http://schemas.microsoft.com/office/drawing/2014/main" xmlns="" id="{00B52720-4637-3843-B27F-54769398EFB2}"/>
                  </a:ext>
                </a:extLst>
              </p:cNvPr>
              <p:cNvSpPr/>
              <p:nvPr/>
            </p:nvSpPr>
            <p:spPr>
              <a:xfrm>
                <a:off x="4556193" y="4088606"/>
                <a:ext cx="160719" cy="430323"/>
              </a:xfrm>
              <a:prstGeom prst="rect">
                <a:avLst/>
              </a:prstGeom>
            </p:spPr>
            <p:txBody>
              <a:bodyPr wrap="none">
                <a:spAutoFit/>
              </a:bodyPr>
              <a:lstStyle/>
              <a:p>
                <a:pPr algn="ct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ea"/>
                </a:endParaRPr>
              </a:p>
            </p:txBody>
          </p:sp>
          <p:pic>
            <p:nvPicPr>
              <p:cNvPr id="61" name="圖片 60">
                <a:extLst>
                  <a:ext uri="{FF2B5EF4-FFF2-40B4-BE49-F238E27FC236}">
                    <a16:creationId xmlns:a16="http://schemas.microsoft.com/office/drawing/2014/main" xmlns="" id="{90D395C5-646E-234D-ACFF-F649889D6BE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993176" y="3259121"/>
                <a:ext cx="1220964" cy="199924"/>
              </a:xfrm>
              <a:prstGeom prst="rect">
                <a:avLst/>
              </a:prstGeom>
            </p:spPr>
          </p:pic>
          <p:pic>
            <p:nvPicPr>
              <p:cNvPr id="62" name="圖片 61">
                <a:extLst>
                  <a:ext uri="{FF2B5EF4-FFF2-40B4-BE49-F238E27FC236}">
                    <a16:creationId xmlns:a16="http://schemas.microsoft.com/office/drawing/2014/main" xmlns="" id="{012EC422-3940-8748-BD47-98AACF935063}"/>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677847" y="3834794"/>
                <a:ext cx="1243028" cy="283747"/>
              </a:xfrm>
              <a:prstGeom prst="rect">
                <a:avLst/>
              </a:prstGeom>
            </p:spPr>
          </p:pic>
          <p:pic>
            <p:nvPicPr>
              <p:cNvPr id="63" name="圖片 62">
                <a:extLst>
                  <a:ext uri="{FF2B5EF4-FFF2-40B4-BE49-F238E27FC236}">
                    <a16:creationId xmlns:a16="http://schemas.microsoft.com/office/drawing/2014/main" xmlns="" id="{B3AF2753-59A9-BC46-B805-4D6DEFA54C5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141116" y="4276859"/>
                <a:ext cx="1007374" cy="658844"/>
              </a:xfrm>
              <a:prstGeom prst="rect">
                <a:avLst/>
              </a:prstGeom>
            </p:spPr>
          </p:pic>
        </p:grpSp>
        <p:pic>
          <p:nvPicPr>
            <p:cNvPr id="46" name="圖片 45">
              <a:extLst>
                <a:ext uri="{FF2B5EF4-FFF2-40B4-BE49-F238E27FC236}">
                  <a16:creationId xmlns:a16="http://schemas.microsoft.com/office/drawing/2014/main" xmlns="" id="{55B1BF39-DFA1-E64F-8A23-BAD34F921688}"/>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527072" y="6206457"/>
              <a:ext cx="2029982" cy="285126"/>
            </a:xfrm>
            <a:prstGeom prst="rect">
              <a:avLst/>
            </a:prstGeom>
          </p:spPr>
        </p:pic>
        <p:pic>
          <p:nvPicPr>
            <p:cNvPr id="47" name="圖片 46">
              <a:extLst>
                <a:ext uri="{FF2B5EF4-FFF2-40B4-BE49-F238E27FC236}">
                  <a16:creationId xmlns:a16="http://schemas.microsoft.com/office/drawing/2014/main" xmlns="" id="{48FBB33D-1898-4543-B655-79E4F3CE0A1E}"/>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5009841" y="6237534"/>
              <a:ext cx="1855400" cy="296315"/>
            </a:xfrm>
            <a:prstGeom prst="rect">
              <a:avLst/>
            </a:prstGeom>
          </p:spPr>
        </p:pic>
        <p:pic>
          <p:nvPicPr>
            <p:cNvPr id="48" name="圖片 47">
              <a:extLst>
                <a:ext uri="{FF2B5EF4-FFF2-40B4-BE49-F238E27FC236}">
                  <a16:creationId xmlns:a16="http://schemas.microsoft.com/office/drawing/2014/main" xmlns="" id="{B30C4C71-FA62-EF45-9238-62A148263EF6}"/>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479040" y="4843961"/>
              <a:ext cx="643294" cy="549130"/>
            </a:xfrm>
            <a:prstGeom prst="rect">
              <a:avLst/>
            </a:prstGeom>
          </p:spPr>
        </p:pic>
        <p:pic>
          <p:nvPicPr>
            <p:cNvPr id="49" name="圖片 48">
              <a:extLst>
                <a:ext uri="{FF2B5EF4-FFF2-40B4-BE49-F238E27FC236}">
                  <a16:creationId xmlns:a16="http://schemas.microsoft.com/office/drawing/2014/main" xmlns="" id="{9CB12FF3-922C-0847-B322-39281608CF99}"/>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6194443" y="5637739"/>
              <a:ext cx="1540773" cy="369321"/>
            </a:xfrm>
            <a:prstGeom prst="rect">
              <a:avLst/>
            </a:prstGeom>
            <a:ln>
              <a:noFill/>
            </a:ln>
          </p:spPr>
        </p:pic>
      </p:grpSp>
      <p:pic>
        <p:nvPicPr>
          <p:cNvPr id="64" name="圖片 63">
            <a:extLst>
              <a:ext uri="{FF2B5EF4-FFF2-40B4-BE49-F238E27FC236}">
                <a16:creationId xmlns:a16="http://schemas.microsoft.com/office/drawing/2014/main" xmlns="" id="{BACE3479-A4AC-EA49-BFDB-7B20FF073816}"/>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372533" y="5368161"/>
            <a:ext cx="1736529" cy="1301156"/>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5" name="圖片 64">
            <a:extLst>
              <a:ext uri="{FF2B5EF4-FFF2-40B4-BE49-F238E27FC236}">
                <a16:creationId xmlns:a16="http://schemas.microsoft.com/office/drawing/2014/main" xmlns="" id="{CF8437F2-8F62-B84F-9D0A-55CC17E46844}"/>
              </a:ext>
            </a:extLst>
          </p:cNvPr>
          <p:cNvPicPr>
            <a:picLocks noChangeAspect="1"/>
          </p:cNvPicPr>
          <p:nvPr/>
        </p:nvPicPr>
        <p:blipFill>
          <a:blip r:embed="rId18" cstate="print">
            <a:extLst>
              <a:ext uri="{BEBA8EAE-BF5A-486C-A8C5-ECC9F3942E4B}">
                <a14:imgProps xmlns:a14="http://schemas.microsoft.com/office/drawing/2010/main">
                  <a14:imgLayer r:embed="rId19">
                    <a14:imgEffect>
                      <a14:brightnessContrast bright="20000"/>
                    </a14:imgEffect>
                  </a14:imgLayer>
                </a14:imgProps>
              </a:ext>
              <a:ext uri="{28A0092B-C50C-407E-A947-70E740481C1C}">
                <a14:useLocalDpi xmlns:a14="http://schemas.microsoft.com/office/drawing/2010/main"/>
              </a:ext>
            </a:extLst>
          </a:blip>
          <a:stretch>
            <a:fillRect/>
          </a:stretch>
        </p:blipFill>
        <p:spPr>
          <a:xfrm>
            <a:off x="2388366" y="5368161"/>
            <a:ext cx="1734874" cy="1301156"/>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6" name="圖片 65">
            <a:extLst>
              <a:ext uri="{FF2B5EF4-FFF2-40B4-BE49-F238E27FC236}">
                <a16:creationId xmlns:a16="http://schemas.microsoft.com/office/drawing/2014/main" xmlns="" id="{FDF02095-460B-3648-8BDE-9CD148DDF311}"/>
              </a:ext>
            </a:extLst>
          </p:cNvPr>
          <p:cNvPicPr>
            <a:picLocks noChangeAspect="1"/>
          </p:cNvPicPr>
          <p:nvPr/>
        </p:nvPicPr>
        <p:blipFill>
          <a:blip r:embed="rId20" cstate="print">
            <a:extLst>
              <a:ext uri="{BEBA8EAE-BF5A-486C-A8C5-ECC9F3942E4B}">
                <a14:imgProps xmlns:a14="http://schemas.microsoft.com/office/drawing/2010/main">
                  <a14:imgLayer r:embed="rId21">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4407379" y="5378392"/>
            <a:ext cx="1908042" cy="1280103"/>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9" name="燕尾形 9">
            <a:extLst>
              <a:ext uri="{FF2B5EF4-FFF2-40B4-BE49-F238E27FC236}">
                <a16:creationId xmlns:a16="http://schemas.microsoft.com/office/drawing/2014/main" xmlns="" id="{EAF5669A-11E8-7340-AFE6-0B78B39D988A}"/>
              </a:ext>
            </a:extLst>
          </p:cNvPr>
          <p:cNvSpPr/>
          <p:nvPr/>
        </p:nvSpPr>
        <p:spPr>
          <a:xfrm>
            <a:off x="6084918" y="4660299"/>
            <a:ext cx="2716819" cy="332053"/>
          </a:xfrm>
          <a:prstGeom prst="chevron">
            <a:avLst/>
          </a:prstGeom>
          <a:solidFill>
            <a:srgbClr val="007A3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21" name="矩形 120">
            <a:extLst>
              <a:ext uri="{FF2B5EF4-FFF2-40B4-BE49-F238E27FC236}">
                <a16:creationId xmlns:a16="http://schemas.microsoft.com/office/drawing/2014/main" xmlns="" id="{9971731F-DA37-A743-B7BB-8026F483C0DC}"/>
              </a:ext>
            </a:extLst>
          </p:cNvPr>
          <p:cNvSpPr/>
          <p:nvPr/>
        </p:nvSpPr>
        <p:spPr>
          <a:xfrm>
            <a:off x="6632849" y="4692667"/>
            <a:ext cx="1620957" cy="307777"/>
          </a:xfrm>
          <a:prstGeom prst="rect">
            <a:avLst/>
          </a:prstGeom>
        </p:spPr>
        <p:txBody>
          <a:bodyPr wrap="none">
            <a:spAutoFit/>
          </a:bodyPr>
          <a:lstStyle/>
          <a:p>
            <a:pPr algn="ctr" eaLnBrk="1" fontAlgn="auto" hangingPunct="1">
              <a:spcBef>
                <a:spcPts val="0"/>
              </a:spcBef>
              <a:spcAft>
                <a:spcPts val="0"/>
              </a:spcAft>
            </a:pPr>
            <a:r>
              <a:rPr kumimoji="0" lang="zh-TW" altLang="en-US" sz="1400" b="1" dirty="0">
                <a:solidFill>
                  <a:prstClr val="white"/>
                </a:solidFill>
                <a:latin typeface="微軟正黑體" panose="020B0604030504040204" pitchFamily="34" charset="-120"/>
                <a:ea typeface="微軟正黑體" panose="020B0604030504040204" pitchFamily="34" charset="-120"/>
              </a:rPr>
              <a:t>交大工作坊、認證</a:t>
            </a:r>
          </a:p>
        </p:txBody>
      </p:sp>
      <p:sp>
        <p:nvSpPr>
          <p:cNvPr id="122" name="燕尾形 8">
            <a:extLst>
              <a:ext uri="{FF2B5EF4-FFF2-40B4-BE49-F238E27FC236}">
                <a16:creationId xmlns:a16="http://schemas.microsoft.com/office/drawing/2014/main" xmlns="" id="{0106C88A-0F18-744B-B5BF-4C42A1CDB996}"/>
              </a:ext>
            </a:extLst>
          </p:cNvPr>
          <p:cNvSpPr/>
          <p:nvPr/>
        </p:nvSpPr>
        <p:spPr>
          <a:xfrm>
            <a:off x="2197838" y="4660299"/>
            <a:ext cx="1886692" cy="333510"/>
          </a:xfrm>
          <a:prstGeom prst="chevron">
            <a:avLst/>
          </a:prstGeom>
          <a:solidFill>
            <a:srgbClr val="00AC4E"/>
          </a:solidFill>
          <a:ln>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124" name="矩形 123">
            <a:extLst>
              <a:ext uri="{FF2B5EF4-FFF2-40B4-BE49-F238E27FC236}">
                <a16:creationId xmlns:a16="http://schemas.microsoft.com/office/drawing/2014/main" xmlns="" id="{78BFA359-03B0-BE40-AAC5-B6456947BE5D}"/>
              </a:ext>
            </a:extLst>
          </p:cNvPr>
          <p:cNvSpPr/>
          <p:nvPr/>
        </p:nvSpPr>
        <p:spPr>
          <a:xfrm>
            <a:off x="2357248" y="4692667"/>
            <a:ext cx="1586476" cy="307777"/>
          </a:xfrm>
          <a:prstGeom prst="rect">
            <a:avLst/>
          </a:prstGeom>
        </p:spPr>
        <p:txBody>
          <a:bodyPr wrap="square">
            <a:spAutoFit/>
          </a:bodyPr>
          <a:lstStyle/>
          <a:p>
            <a:pPr algn="ctr"/>
            <a:r>
              <a:rPr lang="zh-TW" altLang="en-US" sz="1400" b="1" dirty="0">
                <a:solidFill>
                  <a:schemeClr val="bg1"/>
                </a:solidFill>
                <a:latin typeface="微軟正黑體" panose="020B0604030504040204" pitchFamily="34" charset="-120"/>
                <a:ea typeface="微軟正黑體" panose="020B0604030504040204" pitchFamily="34" charset="-120"/>
              </a:rPr>
              <a:t>微軟</a:t>
            </a:r>
            <a:r>
              <a:rPr lang="en-US" altLang="zh-TW" sz="1400" b="1" dirty="0">
                <a:solidFill>
                  <a:schemeClr val="bg1"/>
                </a:solidFill>
                <a:latin typeface="微軟正黑體" panose="020B0604030504040204" pitchFamily="34" charset="-120"/>
                <a:ea typeface="微軟正黑體" panose="020B0604030504040204" pitchFamily="34" charset="-120"/>
              </a:rPr>
              <a:t>-</a:t>
            </a:r>
            <a:r>
              <a:rPr lang="zh-TW" altLang="en-US" sz="1400" b="1" dirty="0">
                <a:solidFill>
                  <a:schemeClr val="bg1"/>
                </a:solidFill>
                <a:latin typeface="微軟正黑體" panose="020B0604030504040204" pitchFamily="34" charset="-120"/>
                <a:ea typeface="微軟正黑體" panose="020B0604030504040204" pitchFamily="34" charset="-120"/>
              </a:rPr>
              <a:t>人工智慧</a:t>
            </a:r>
          </a:p>
        </p:txBody>
      </p:sp>
      <p:sp>
        <p:nvSpPr>
          <p:cNvPr id="125" name="燕尾形 6">
            <a:extLst>
              <a:ext uri="{FF2B5EF4-FFF2-40B4-BE49-F238E27FC236}">
                <a16:creationId xmlns:a16="http://schemas.microsoft.com/office/drawing/2014/main" xmlns="" id="{BC45056D-3206-CB44-A3FE-39F70D643DC3}"/>
              </a:ext>
            </a:extLst>
          </p:cNvPr>
          <p:cNvSpPr/>
          <p:nvPr/>
        </p:nvSpPr>
        <p:spPr>
          <a:xfrm>
            <a:off x="372533" y="4660299"/>
            <a:ext cx="1893434" cy="337612"/>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127" name="矩形 126">
            <a:extLst>
              <a:ext uri="{FF2B5EF4-FFF2-40B4-BE49-F238E27FC236}">
                <a16:creationId xmlns:a16="http://schemas.microsoft.com/office/drawing/2014/main" xmlns="" id="{DF271EC1-5D06-B546-807F-8D3CE8D89E94}"/>
              </a:ext>
            </a:extLst>
          </p:cNvPr>
          <p:cNvSpPr/>
          <p:nvPr/>
        </p:nvSpPr>
        <p:spPr>
          <a:xfrm>
            <a:off x="957613" y="4684575"/>
            <a:ext cx="723275" cy="307777"/>
          </a:xfrm>
          <a:prstGeom prst="rect">
            <a:avLst/>
          </a:prstGeom>
        </p:spPr>
        <p:txBody>
          <a:bodyPr wrap="none">
            <a:spAutoFit/>
          </a:bodyPr>
          <a:lstStyle/>
          <a:p>
            <a:pPr algn="ctr"/>
            <a:r>
              <a:rPr lang="zh-TW" altLang="en-US" sz="1400" b="1" dirty="0">
                <a:solidFill>
                  <a:schemeClr val="bg1"/>
                </a:solidFill>
                <a:latin typeface="微軟正黑體" panose="020B0604030504040204" pitchFamily="34" charset="-120"/>
                <a:ea typeface="微軟正黑體" panose="020B0604030504040204" pitchFamily="34" charset="-120"/>
              </a:rPr>
              <a:t>物聯網</a:t>
            </a:r>
          </a:p>
        </p:txBody>
      </p:sp>
      <p:sp>
        <p:nvSpPr>
          <p:cNvPr id="128" name="燕尾形 7">
            <a:extLst>
              <a:ext uri="{FF2B5EF4-FFF2-40B4-BE49-F238E27FC236}">
                <a16:creationId xmlns:a16="http://schemas.microsoft.com/office/drawing/2014/main" xmlns="" id="{57948DEF-8966-4A45-A580-C9772BB0F852}"/>
              </a:ext>
            </a:extLst>
          </p:cNvPr>
          <p:cNvSpPr/>
          <p:nvPr/>
        </p:nvSpPr>
        <p:spPr>
          <a:xfrm>
            <a:off x="4034248" y="4660299"/>
            <a:ext cx="2118404" cy="332053"/>
          </a:xfrm>
          <a:prstGeom prst="chevron">
            <a:avLst/>
          </a:prstGeom>
          <a:solidFill>
            <a:srgbClr val="549E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0" name="矩形 129">
            <a:extLst>
              <a:ext uri="{FF2B5EF4-FFF2-40B4-BE49-F238E27FC236}">
                <a16:creationId xmlns:a16="http://schemas.microsoft.com/office/drawing/2014/main" xmlns="" id="{2892E455-517D-4742-A1C9-5ACEF5EDB41C}"/>
              </a:ext>
            </a:extLst>
          </p:cNvPr>
          <p:cNvSpPr/>
          <p:nvPr/>
        </p:nvSpPr>
        <p:spPr>
          <a:xfrm>
            <a:off x="4274688" y="4692667"/>
            <a:ext cx="1614545" cy="307777"/>
          </a:xfrm>
          <a:prstGeom prst="rect">
            <a:avLst/>
          </a:prstGeom>
        </p:spPr>
        <p:txBody>
          <a:bodyPr wrap="none">
            <a:spAutoFit/>
          </a:bodyPr>
          <a:lstStyle/>
          <a:p>
            <a:pPr algn="ctr" eaLnBrk="1" fontAlgn="auto" hangingPunct="1">
              <a:spcBef>
                <a:spcPts val="0"/>
              </a:spcBef>
              <a:spcAft>
                <a:spcPts val="0"/>
              </a:spcAft>
            </a:pPr>
            <a:r>
              <a:rPr kumimoji="0" lang="en-US" altLang="zh-TW" sz="1400" b="1" dirty="0">
                <a:solidFill>
                  <a:prstClr val="white"/>
                </a:solidFill>
                <a:latin typeface="微軟正黑體" panose="020B0604030504040204" pitchFamily="34" charset="-120"/>
                <a:ea typeface="微軟正黑體" panose="020B0604030504040204" pitchFamily="34" charset="-120"/>
              </a:rPr>
              <a:t>Google-</a:t>
            </a:r>
            <a:r>
              <a:rPr kumimoji="0" lang="zh-TW" altLang="en-US" sz="1400" b="1" dirty="0">
                <a:solidFill>
                  <a:prstClr val="white"/>
                </a:solidFill>
                <a:latin typeface="微軟正黑體" panose="020B0604030504040204" pitchFamily="34" charset="-120"/>
                <a:ea typeface="微軟正黑體" panose="020B0604030504040204" pitchFamily="34" charset="-120"/>
              </a:rPr>
              <a:t>創新創業</a:t>
            </a:r>
          </a:p>
        </p:txBody>
      </p:sp>
      <p:sp>
        <p:nvSpPr>
          <p:cNvPr id="131" name="文本框 13">
            <a:extLst>
              <a:ext uri="{FF2B5EF4-FFF2-40B4-BE49-F238E27FC236}">
                <a16:creationId xmlns:a16="http://schemas.microsoft.com/office/drawing/2014/main" xmlns="" id="{8C2BA52C-C470-CE4E-B02A-1C6C3A7AD516}"/>
              </a:ext>
            </a:extLst>
          </p:cNvPr>
          <p:cNvSpPr txBox="1"/>
          <p:nvPr/>
        </p:nvSpPr>
        <p:spPr>
          <a:xfrm>
            <a:off x="7136993" y="4965656"/>
            <a:ext cx="612668" cy="400110"/>
          </a:xfrm>
          <a:prstGeom prst="rect">
            <a:avLst/>
          </a:prstGeom>
          <a:noFill/>
        </p:spPr>
        <p:txBody>
          <a:bodyPr wrap="none" rtlCol="0">
            <a:spAutoFit/>
          </a:bodyPr>
          <a:lstStyle/>
          <a:p>
            <a:pPr algn="ctr" eaLnBrk="1" fontAlgn="auto" hangingPunct="1">
              <a:spcBef>
                <a:spcPts val="0"/>
              </a:spcBef>
              <a:spcAft>
                <a:spcPts val="0"/>
              </a:spcAft>
            </a:pPr>
            <a:r>
              <a:rPr kumimoji="0" lang="en-US" altLang="zh-TW" sz="2000" b="1" dirty="0">
                <a:solidFill>
                  <a:srgbClr val="007A37"/>
                </a:solidFill>
                <a:latin typeface="Arial" panose="020B0604020202020204" pitchFamily="34" charset="0"/>
                <a:ea typeface="宋体" panose="02010600030101010101" pitchFamily="2" charset="-122"/>
                <a:cs typeface="Arial" panose="020B0604020202020204" pitchFamily="34" charset="0"/>
              </a:rPr>
              <a:t>108</a:t>
            </a:r>
            <a:endParaRPr kumimoji="0" lang="zh-CN" altLang="en-US" sz="2000" b="1" dirty="0">
              <a:solidFill>
                <a:srgbClr val="007A37"/>
              </a:solidFill>
              <a:latin typeface="Arial" panose="020B0604020202020204" pitchFamily="34" charset="0"/>
              <a:ea typeface="宋体" panose="02010600030101010101" pitchFamily="2" charset="-122"/>
              <a:cs typeface="Arial" panose="020B0604020202020204" pitchFamily="34" charset="0"/>
            </a:endParaRPr>
          </a:p>
        </p:txBody>
      </p:sp>
      <p:sp>
        <p:nvSpPr>
          <p:cNvPr id="132" name="文本框 12">
            <a:extLst>
              <a:ext uri="{FF2B5EF4-FFF2-40B4-BE49-F238E27FC236}">
                <a16:creationId xmlns:a16="http://schemas.microsoft.com/office/drawing/2014/main" xmlns="" id="{179834AA-05B1-DB4A-A663-8BEDA769405D}"/>
              </a:ext>
            </a:extLst>
          </p:cNvPr>
          <p:cNvSpPr txBox="1"/>
          <p:nvPr/>
        </p:nvSpPr>
        <p:spPr>
          <a:xfrm>
            <a:off x="2728250" y="4965656"/>
            <a:ext cx="825868" cy="400110"/>
          </a:xfrm>
          <a:prstGeom prst="rect">
            <a:avLst/>
          </a:prstGeom>
          <a:noFill/>
        </p:spPr>
        <p:txBody>
          <a:bodyPr wrap="none" rtlCol="0">
            <a:spAutoFit/>
          </a:bodyPr>
          <a:lstStyle/>
          <a:p>
            <a:pPr algn="ctr"/>
            <a:r>
              <a:rPr lang="en-US" altLang="zh-TW" sz="2000" b="1" dirty="0">
                <a:solidFill>
                  <a:srgbClr val="00AC4E"/>
                </a:solidFill>
                <a:latin typeface="Arial" panose="020B0604020202020204" pitchFamily="34" charset="0"/>
                <a:cs typeface="Arial" panose="020B0604020202020204" pitchFamily="34" charset="0"/>
              </a:rPr>
              <a:t>107/2</a:t>
            </a:r>
            <a:endParaRPr lang="zh-CN" altLang="en-US" sz="2000" b="1" dirty="0">
              <a:solidFill>
                <a:srgbClr val="00AC4E"/>
              </a:solidFill>
              <a:latin typeface="Arial" panose="020B0604020202020204" pitchFamily="34" charset="0"/>
              <a:cs typeface="Arial" panose="020B0604020202020204" pitchFamily="34" charset="0"/>
            </a:endParaRPr>
          </a:p>
        </p:txBody>
      </p:sp>
      <p:sp>
        <p:nvSpPr>
          <p:cNvPr id="133" name="文本框 10">
            <a:extLst>
              <a:ext uri="{FF2B5EF4-FFF2-40B4-BE49-F238E27FC236}">
                <a16:creationId xmlns:a16="http://schemas.microsoft.com/office/drawing/2014/main" xmlns="" id="{F89A42BC-6F1B-2141-B5CB-14CB8910F9E2}"/>
              </a:ext>
            </a:extLst>
          </p:cNvPr>
          <p:cNvSpPr txBox="1"/>
          <p:nvPr/>
        </p:nvSpPr>
        <p:spPr>
          <a:xfrm>
            <a:off x="813648" y="4965656"/>
            <a:ext cx="954364" cy="400110"/>
          </a:xfrm>
          <a:prstGeom prst="rect">
            <a:avLst/>
          </a:prstGeom>
          <a:noFill/>
        </p:spPr>
        <p:txBody>
          <a:bodyPr wrap="none" rtlCol="0">
            <a:spAutoFit/>
          </a:bodyPr>
          <a:lstStyle/>
          <a:p>
            <a:pPr algn="ctr"/>
            <a:r>
              <a:rPr lang="en-US" altLang="zh-TW" sz="2000" b="1" dirty="0">
                <a:solidFill>
                  <a:schemeClr val="accent5"/>
                </a:solidFill>
                <a:latin typeface="Arial" panose="020B0604020202020204" pitchFamily="34" charset="0"/>
                <a:cs typeface="Arial" panose="020B0604020202020204" pitchFamily="34" charset="0"/>
              </a:rPr>
              <a:t>106</a:t>
            </a:r>
            <a:r>
              <a:rPr lang="en-US" altLang="zh-CN" sz="2000" b="1" dirty="0">
                <a:solidFill>
                  <a:schemeClr val="accent5"/>
                </a:solidFill>
                <a:latin typeface="Arial" panose="020B0604020202020204" pitchFamily="34" charset="0"/>
                <a:cs typeface="Arial" panose="020B0604020202020204" pitchFamily="34" charset="0"/>
              </a:rPr>
              <a:t>/1</a:t>
            </a:r>
            <a:r>
              <a:rPr lang="en-US" altLang="zh-TW" sz="2000" b="1" dirty="0">
                <a:solidFill>
                  <a:schemeClr val="accent5"/>
                </a:solidFill>
                <a:latin typeface="Arial" panose="020B0604020202020204" pitchFamily="34" charset="0"/>
                <a:cs typeface="Arial" panose="020B0604020202020204" pitchFamily="34" charset="0"/>
              </a:rPr>
              <a:t>1</a:t>
            </a:r>
            <a:endParaRPr lang="zh-CN" altLang="en-US" sz="2000" b="1" dirty="0">
              <a:solidFill>
                <a:schemeClr val="accent5"/>
              </a:solidFill>
              <a:latin typeface="Arial" panose="020B0604020202020204" pitchFamily="34" charset="0"/>
              <a:cs typeface="Arial" panose="020B0604020202020204" pitchFamily="34" charset="0"/>
            </a:endParaRPr>
          </a:p>
        </p:txBody>
      </p:sp>
      <p:sp>
        <p:nvSpPr>
          <p:cNvPr id="134" name="文本框 11">
            <a:extLst>
              <a:ext uri="{FF2B5EF4-FFF2-40B4-BE49-F238E27FC236}">
                <a16:creationId xmlns:a16="http://schemas.microsoft.com/office/drawing/2014/main" xmlns="" id="{F2F8C230-1AF9-3F4F-9046-29425899F5D9}"/>
              </a:ext>
            </a:extLst>
          </p:cNvPr>
          <p:cNvSpPr txBox="1"/>
          <p:nvPr/>
        </p:nvSpPr>
        <p:spPr>
          <a:xfrm>
            <a:off x="4680516" y="4965656"/>
            <a:ext cx="825868" cy="400110"/>
          </a:xfrm>
          <a:prstGeom prst="rect">
            <a:avLst/>
          </a:prstGeom>
          <a:noFill/>
        </p:spPr>
        <p:txBody>
          <a:bodyPr wrap="none" rtlCol="0">
            <a:spAutoFit/>
          </a:bodyPr>
          <a:lstStyle/>
          <a:p>
            <a:pPr algn="ctr" eaLnBrk="1" fontAlgn="auto" hangingPunct="1">
              <a:spcBef>
                <a:spcPts val="0"/>
              </a:spcBef>
              <a:spcAft>
                <a:spcPts val="0"/>
              </a:spcAft>
            </a:pPr>
            <a:r>
              <a:rPr kumimoji="0" lang="en-US" altLang="zh-TW" sz="2000" b="1" dirty="0">
                <a:solidFill>
                  <a:srgbClr val="549E39"/>
                </a:solidFill>
                <a:latin typeface="Arial" panose="020B0604020202020204" pitchFamily="34" charset="0"/>
                <a:ea typeface="宋体" panose="02010600030101010101" pitchFamily="2" charset="-122"/>
                <a:cs typeface="Arial" panose="020B0604020202020204" pitchFamily="34" charset="0"/>
              </a:rPr>
              <a:t>107</a:t>
            </a:r>
            <a:r>
              <a:rPr kumimoji="0" lang="en-US" altLang="zh-CN" sz="2000" b="1" dirty="0">
                <a:solidFill>
                  <a:srgbClr val="549E39"/>
                </a:solidFill>
                <a:latin typeface="Arial" panose="020B0604020202020204" pitchFamily="34" charset="0"/>
                <a:ea typeface="宋体" panose="02010600030101010101" pitchFamily="2" charset="-122"/>
                <a:cs typeface="Arial" panose="020B0604020202020204" pitchFamily="34" charset="0"/>
              </a:rPr>
              <a:t>/</a:t>
            </a:r>
            <a:r>
              <a:rPr kumimoji="0" lang="en-US" altLang="zh-TW" sz="2000" b="1" dirty="0">
                <a:solidFill>
                  <a:srgbClr val="549E39"/>
                </a:solidFill>
                <a:latin typeface="Arial" panose="020B0604020202020204" pitchFamily="34" charset="0"/>
                <a:ea typeface="宋体" panose="02010600030101010101" pitchFamily="2" charset="-122"/>
                <a:cs typeface="Arial" panose="020B0604020202020204" pitchFamily="34" charset="0"/>
              </a:rPr>
              <a:t>6</a:t>
            </a:r>
            <a:endParaRPr kumimoji="0" lang="zh-CN" altLang="en-US" sz="2000" b="1" dirty="0">
              <a:solidFill>
                <a:srgbClr val="549E39"/>
              </a:solidFill>
              <a:latin typeface="Arial" panose="020B0604020202020204" pitchFamily="34" charset="0"/>
              <a:ea typeface="宋体" panose="02010600030101010101" pitchFamily="2" charset="-122"/>
              <a:cs typeface="Arial" panose="020B0604020202020204" pitchFamily="34" charset="0"/>
            </a:endParaRPr>
          </a:p>
        </p:txBody>
      </p:sp>
      <p:sp>
        <p:nvSpPr>
          <p:cNvPr id="6" name="Chevron 13">
            <a:extLst>
              <a:ext uri="{FF2B5EF4-FFF2-40B4-BE49-F238E27FC236}">
                <a16:creationId xmlns:a16="http://schemas.microsoft.com/office/drawing/2014/main" xmlns="" id="{0DBAC486-DAC0-48A6-A795-6C262753228E}"/>
              </a:ext>
            </a:extLst>
          </p:cNvPr>
          <p:cNvSpPr/>
          <p:nvPr/>
        </p:nvSpPr>
        <p:spPr>
          <a:xfrm>
            <a:off x="1419600" y="1103907"/>
            <a:ext cx="313208" cy="398222"/>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3" name="Chevron 21">
            <a:extLst>
              <a:ext uri="{FF2B5EF4-FFF2-40B4-BE49-F238E27FC236}">
                <a16:creationId xmlns:a16="http://schemas.microsoft.com/office/drawing/2014/main" xmlns="" id="{B54A833F-E6CC-4EF9-B403-CFF39E2ECC74}"/>
              </a:ext>
            </a:extLst>
          </p:cNvPr>
          <p:cNvSpPr/>
          <p:nvPr/>
        </p:nvSpPr>
        <p:spPr>
          <a:xfrm>
            <a:off x="1419600" y="1809769"/>
            <a:ext cx="313208" cy="398222"/>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0" name="Chevron 29">
            <a:extLst>
              <a:ext uri="{FF2B5EF4-FFF2-40B4-BE49-F238E27FC236}">
                <a16:creationId xmlns:a16="http://schemas.microsoft.com/office/drawing/2014/main" xmlns="" id="{E0E29C09-8F37-4642-A50D-6D9685DE112D}"/>
              </a:ext>
            </a:extLst>
          </p:cNvPr>
          <p:cNvSpPr/>
          <p:nvPr/>
        </p:nvSpPr>
        <p:spPr>
          <a:xfrm>
            <a:off x="1419600" y="2773176"/>
            <a:ext cx="313208" cy="398222"/>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7" name="Chevron 37">
            <a:extLst>
              <a:ext uri="{FF2B5EF4-FFF2-40B4-BE49-F238E27FC236}">
                <a16:creationId xmlns:a16="http://schemas.microsoft.com/office/drawing/2014/main" xmlns="" id="{C4D69F08-4611-45E7-AC0E-C5D7B0B09D91}"/>
              </a:ext>
            </a:extLst>
          </p:cNvPr>
          <p:cNvSpPr/>
          <p:nvPr/>
        </p:nvSpPr>
        <p:spPr>
          <a:xfrm>
            <a:off x="1419600" y="3457726"/>
            <a:ext cx="313208" cy="398222"/>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 name="矩形 1">
            <a:extLst>
              <a:ext uri="{FF2B5EF4-FFF2-40B4-BE49-F238E27FC236}">
                <a16:creationId xmlns:a16="http://schemas.microsoft.com/office/drawing/2014/main" xmlns="" id="{6C3D2C70-32AC-0D4E-810B-6B776E6C423E}"/>
              </a:ext>
            </a:extLst>
          </p:cNvPr>
          <p:cNvSpPr/>
          <p:nvPr/>
        </p:nvSpPr>
        <p:spPr>
          <a:xfrm>
            <a:off x="1756678" y="1007343"/>
            <a:ext cx="6936515" cy="682294"/>
          </a:xfrm>
          <a:prstGeom prst="rect">
            <a:avLst/>
          </a:prstGeom>
        </p:spPr>
        <p:txBody>
          <a:bodyPr wrap="square">
            <a:spAutoFit/>
          </a:bodyPr>
          <a:lstStyle/>
          <a:p>
            <a:pPr algn="just">
              <a:lnSpc>
                <a:spcPts val="2300"/>
              </a:lnSpc>
              <a:buClr>
                <a:srgbClr val="13A44E"/>
              </a:buClr>
            </a:pPr>
            <a:r>
              <a:rPr lang="en-US" altLang="zh-TW" sz="1700" b="1" dirty="0">
                <a:solidFill>
                  <a:srgbClr val="009D47"/>
                </a:solidFill>
                <a:latin typeface="微軟正黑體" panose="020B0604030504040204" pitchFamily="34" charset="-120"/>
                <a:ea typeface="微軟正黑體" panose="020B0604030504040204" pitchFamily="34" charset="-120"/>
                <a:cs typeface="Arial" panose="020B0604020202020204" pitchFamily="34" charset="0"/>
              </a:rPr>
              <a:t>106</a:t>
            </a:r>
            <a:r>
              <a:rPr lang="zh-TW" altLang="en-US" sz="1700" b="1" dirty="0">
                <a:solidFill>
                  <a:srgbClr val="009D47"/>
                </a:solidFill>
                <a:latin typeface="微軟正黑體" panose="020B0604030504040204" pitchFamily="34" charset="-120"/>
                <a:ea typeface="微軟正黑體" panose="020B0604030504040204" pitchFamily="34" charset="-120"/>
                <a:cs typeface="Arial" panose="020B0604020202020204" pitchFamily="34" charset="0"/>
              </a:rPr>
              <a:t>年</a:t>
            </a:r>
            <a:r>
              <a:rPr lang="en-US" altLang="zh-TW" sz="1700" b="1" dirty="0">
                <a:solidFill>
                  <a:srgbClr val="009D47"/>
                </a:solidFill>
                <a:latin typeface="微軟正黑體" panose="020B0604030504040204" pitchFamily="34" charset="-120"/>
                <a:ea typeface="微軟正黑體" panose="020B0604030504040204" pitchFamily="34" charset="-120"/>
                <a:cs typeface="Arial" panose="020B0604020202020204" pitchFamily="34" charset="0"/>
              </a:rPr>
              <a:t>11</a:t>
            </a:r>
            <a:r>
              <a:rPr lang="zh-TW" altLang="en-US" sz="1700" b="1" dirty="0">
                <a:solidFill>
                  <a:srgbClr val="009D47"/>
                </a:solidFill>
                <a:latin typeface="微軟正黑體" panose="020B0604030504040204" pitchFamily="34" charset="-120"/>
                <a:ea typeface="微軟正黑體" panose="020B0604030504040204" pitchFamily="34" charset="-120"/>
                <a:cs typeface="Arial" panose="020B0604020202020204" pitchFamily="34" charset="0"/>
              </a:rPr>
              <a:t>月</a:t>
            </a:r>
            <a:r>
              <a:rPr lang="en-US" altLang="zh-TW" sz="1700" b="1" dirty="0">
                <a:solidFill>
                  <a:srgbClr val="009D47"/>
                </a:solidFill>
                <a:latin typeface="微軟正黑體" panose="020B0604030504040204" pitchFamily="34" charset="-120"/>
                <a:ea typeface="微軟正黑體" panose="020B0604030504040204" pitchFamily="34" charset="-120"/>
                <a:cs typeface="Arial" panose="020B0604020202020204" pitchFamily="34" charset="0"/>
              </a:rPr>
              <a:t>17</a:t>
            </a:r>
            <a:r>
              <a:rPr lang="zh-TW" altLang="en-US" sz="1700" b="1" dirty="0">
                <a:solidFill>
                  <a:srgbClr val="009D47"/>
                </a:solidFill>
                <a:latin typeface="微軟正黑體" panose="020B0604030504040204" pitchFamily="34" charset="-120"/>
                <a:ea typeface="微軟正黑體" panose="020B0604030504040204" pitchFamily="34" charset="-120"/>
                <a:cs typeface="Arial" panose="020B0604020202020204" pitchFamily="34" charset="0"/>
              </a:rPr>
              <a:t>日正式上線</a:t>
            </a:r>
            <a:r>
              <a:rPr lang="zh-TW" altLang="en-US" sz="1600" dirty="0">
                <a:solidFill>
                  <a:prstClr val="black"/>
                </a:solidFill>
                <a:latin typeface="微軟正黑體" panose="020B0604030504040204" pitchFamily="34" charset="-120"/>
                <a:ea typeface="微軟正黑體" panose="020B0604030504040204" pitchFamily="34" charset="-120"/>
              </a:rPr>
              <a:t>，由教育部所屬計畫及</a:t>
            </a:r>
            <a:r>
              <a:rPr lang="en-US" altLang="zh-TW" sz="1700" b="1"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15</a:t>
            </a:r>
            <a:r>
              <a:rPr lang="zh-TW" altLang="en-US" sz="1700" b="1"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個</a:t>
            </a:r>
            <a:r>
              <a:rPr lang="zh-TW" altLang="en-US" sz="1600" dirty="0">
                <a:latin typeface="微軟正黑體" panose="020B0604030504040204" pitchFamily="34" charset="-120"/>
                <a:ea typeface="微軟正黑體" panose="020B0604030504040204" pitchFamily="34" charset="-120"/>
              </a:rPr>
              <a:t>合作夥伴合作，</a:t>
            </a:r>
            <a:r>
              <a:rPr lang="zh-TW" altLang="en-US" sz="1600" dirty="0">
                <a:solidFill>
                  <a:prstClr val="black"/>
                </a:solidFill>
                <a:latin typeface="微軟正黑體" panose="020B0604030504040204" pitchFamily="34" charset="-120"/>
                <a:ea typeface="微軟正黑體" panose="020B0604030504040204" pitchFamily="34" charset="-120"/>
              </a:rPr>
              <a:t>提供線上免費學習資源，為物聯網產業人才培育積蓄豐沛能量。</a:t>
            </a:r>
          </a:p>
        </p:txBody>
      </p:sp>
      <p:sp>
        <p:nvSpPr>
          <p:cNvPr id="37" name="矩形 36">
            <a:extLst>
              <a:ext uri="{FF2B5EF4-FFF2-40B4-BE49-F238E27FC236}">
                <a16:creationId xmlns:a16="http://schemas.microsoft.com/office/drawing/2014/main" xmlns="" id="{5FA78D4D-BE9B-3E4D-83BD-98BB0B961E66}"/>
              </a:ext>
            </a:extLst>
          </p:cNvPr>
          <p:cNvSpPr/>
          <p:nvPr/>
        </p:nvSpPr>
        <p:spPr>
          <a:xfrm>
            <a:off x="1767926" y="1695273"/>
            <a:ext cx="6936514" cy="977271"/>
          </a:xfrm>
          <a:prstGeom prst="rect">
            <a:avLst/>
          </a:prstGeom>
        </p:spPr>
        <p:txBody>
          <a:bodyPr wrap="square">
            <a:spAutoFit/>
          </a:bodyPr>
          <a:lstStyle/>
          <a:p>
            <a:pPr algn="just">
              <a:lnSpc>
                <a:spcPts val="2300"/>
              </a:lnSpc>
              <a:buClr>
                <a:srgbClr val="13A44E"/>
              </a:buClr>
            </a:pPr>
            <a:r>
              <a:rPr lang="en-US" altLang="zh-TW" sz="1600" dirty="0">
                <a:solidFill>
                  <a:prstClr val="black"/>
                </a:solidFill>
                <a:latin typeface="微軟正黑體" panose="020B0604030504040204" pitchFamily="34" charset="-120"/>
                <a:ea typeface="微軟正黑體" panose="020B0604030504040204" pitchFamily="34" charset="-120"/>
              </a:rPr>
              <a:t>107</a:t>
            </a:r>
            <a:r>
              <a:rPr lang="zh-TW" altLang="en-US" sz="1600" dirty="0">
                <a:solidFill>
                  <a:prstClr val="black"/>
                </a:solidFill>
                <a:latin typeface="微軟正黑體" panose="020B0604030504040204" pitchFamily="34" charset="-120"/>
                <a:ea typeface="微軟正黑體" panose="020B0604030504040204" pitchFamily="34" charset="-120"/>
              </a:rPr>
              <a:t>年</a:t>
            </a:r>
            <a:r>
              <a:rPr lang="zh-CN" altLang="en-US" sz="1600" dirty="0">
                <a:solidFill>
                  <a:prstClr val="black"/>
                </a:solidFill>
                <a:latin typeface="微軟正黑體" panose="020B0604030504040204" pitchFamily="34" charset="-120"/>
                <a:ea typeface="微軟正黑體" panose="020B0604030504040204" pitchFamily="34" charset="-120"/>
              </a:rPr>
              <a:t>新增人工智慧與創新創業課程，目前共計</a:t>
            </a:r>
            <a:r>
              <a:rPr lang="zh-TW" altLang="en-US" sz="1600" dirty="0">
                <a:latin typeface="微軟正黑體" panose="020B0604030504040204" pitchFamily="34" charset="-120"/>
                <a:ea typeface="微軟正黑體" panose="020B0604030504040204" pitchFamily="34" charset="-120"/>
              </a:rPr>
              <a:t>共有</a:t>
            </a:r>
            <a:r>
              <a:rPr lang="en-US" altLang="zh-TW" sz="1700" b="1"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273</a:t>
            </a:r>
            <a:r>
              <a:rPr lang="zh-TW" altLang="en-US" sz="1700" b="1"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門</a:t>
            </a:r>
            <a:r>
              <a:rPr lang="zh-TW" altLang="en-US" sz="1600" dirty="0">
                <a:solidFill>
                  <a:prstClr val="black"/>
                </a:solidFill>
                <a:latin typeface="微軟正黑體" panose="020B0604030504040204" pitchFamily="34" charset="-120"/>
                <a:ea typeface="微軟正黑體" panose="020B0604030504040204" pitchFamily="34" charset="-120"/>
              </a:rPr>
              <a:t>課程，使用人次超過</a:t>
            </a:r>
            <a:r>
              <a:rPr lang="en-US" altLang="zh-TW" sz="1700" b="1"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7</a:t>
            </a:r>
            <a:r>
              <a:rPr lang="zh-TW" altLang="en-US" sz="1700" b="1"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萬人次</a:t>
            </a:r>
            <a:r>
              <a:rPr lang="zh-TW" altLang="en-US" sz="1600" dirty="0">
                <a:solidFill>
                  <a:prstClr val="black"/>
                </a:solidFill>
                <a:latin typeface="微軟正黑體" panose="020B0604030504040204" pitchFamily="34" charset="-120"/>
                <a:ea typeface="微軟正黑體" panose="020B0604030504040204" pitchFamily="34" charset="-120"/>
              </a:rPr>
              <a:t>以上。並與資策會、工研院產業學院共同舉辦「</a:t>
            </a:r>
            <a:r>
              <a:rPr lang="zh-TW" altLang="en-US" sz="1700" b="1"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數位轉型講座</a:t>
            </a:r>
            <a:r>
              <a:rPr lang="zh-TW" altLang="en-US" sz="1600" dirty="0">
                <a:solidFill>
                  <a:prstClr val="black"/>
                </a:solidFill>
                <a:latin typeface="微軟正黑體" panose="020B0604030504040204" pitchFamily="34" charset="-120"/>
                <a:ea typeface="微軟正黑體" panose="020B0604030504040204" pitchFamily="34" charset="-120"/>
              </a:rPr>
              <a:t>」系列課程，激勵產業數位轉型，加速整體產業升級。</a:t>
            </a:r>
            <a:endParaRPr lang="en-US" altLang="zh-TW" sz="1600" dirty="0">
              <a:solidFill>
                <a:prstClr val="black"/>
              </a:solidFill>
              <a:latin typeface="微軟正黑體" panose="020B0604030504040204" pitchFamily="34" charset="-120"/>
              <a:ea typeface="微軟正黑體" panose="020B0604030504040204" pitchFamily="34" charset="-120"/>
            </a:endParaRPr>
          </a:p>
        </p:txBody>
      </p:sp>
      <p:sp>
        <p:nvSpPr>
          <p:cNvPr id="38" name="矩形 37">
            <a:extLst>
              <a:ext uri="{FF2B5EF4-FFF2-40B4-BE49-F238E27FC236}">
                <a16:creationId xmlns:a16="http://schemas.microsoft.com/office/drawing/2014/main" xmlns="" id="{EC32F121-EF6A-3D4E-ABFE-89B497929A95}"/>
              </a:ext>
            </a:extLst>
          </p:cNvPr>
          <p:cNvSpPr/>
          <p:nvPr/>
        </p:nvSpPr>
        <p:spPr>
          <a:xfrm>
            <a:off x="1766453" y="2660424"/>
            <a:ext cx="6937988" cy="682294"/>
          </a:xfrm>
          <a:prstGeom prst="rect">
            <a:avLst/>
          </a:prstGeom>
        </p:spPr>
        <p:txBody>
          <a:bodyPr wrap="square">
            <a:spAutoFit/>
          </a:bodyPr>
          <a:lstStyle/>
          <a:p>
            <a:pPr algn="just">
              <a:lnSpc>
                <a:spcPts val="2300"/>
              </a:lnSpc>
              <a:buClr>
                <a:srgbClr val="13A44E"/>
              </a:buClr>
            </a:pPr>
            <a:r>
              <a:rPr lang="zh-TW" altLang="en-US" sz="1600" dirty="0">
                <a:solidFill>
                  <a:prstClr val="black"/>
                </a:solidFill>
                <a:latin typeface="微軟正黑體" panose="020B0604030504040204" pitchFamily="34" charset="-120"/>
                <a:ea typeface="微軟正黑體" panose="020B0604030504040204" pitchFamily="34" charset="-120"/>
              </a:rPr>
              <a:t>本年度與</a:t>
            </a:r>
            <a:r>
              <a:rPr lang="zh-TW" altLang="en-US" sz="1700" b="1"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交大</a:t>
            </a:r>
            <a:r>
              <a:rPr lang="en-US" altLang="zh-TW" sz="1700" b="1"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-IBM</a:t>
            </a:r>
            <a:r>
              <a:rPr lang="zh-TW" altLang="en-US" sz="1700" b="1"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中心</a:t>
            </a:r>
            <a:r>
              <a:rPr lang="zh-TW" altLang="en-US" sz="1600" dirty="0">
                <a:solidFill>
                  <a:prstClr val="black"/>
                </a:solidFill>
                <a:latin typeface="微軟正黑體" panose="020B0604030504040204" pitchFamily="34" charset="-120"/>
                <a:ea typeface="微軟正黑體" panose="020B0604030504040204" pitchFamily="34" charset="-120"/>
              </a:rPr>
              <a:t>合辦實體工作坊「</a:t>
            </a:r>
            <a:r>
              <a:rPr lang="zh-TW" altLang="en-US" sz="1700" b="1"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巨量資料分析運算平台課程」、「人工智慧巨量資料分析工作坊」</a:t>
            </a:r>
            <a:r>
              <a:rPr lang="zh-TW" altLang="en-US" sz="1600" dirty="0">
                <a:solidFill>
                  <a:prstClr val="black"/>
                </a:solidFill>
                <a:latin typeface="微軟正黑體" panose="020B0604030504040204" pitchFamily="34" charset="-120"/>
                <a:ea typeface="微軟正黑體" panose="020B0604030504040204" pitchFamily="34" charset="-120"/>
              </a:rPr>
              <a:t>等，共</a:t>
            </a:r>
            <a:r>
              <a:rPr lang="en-US" altLang="zh-TW" sz="1700" b="1"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111</a:t>
            </a:r>
            <a:r>
              <a:rPr lang="zh-TW" altLang="en-US" sz="1700" b="1"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位</a:t>
            </a:r>
            <a:r>
              <a:rPr lang="zh-TW" altLang="en-US" sz="1600" dirty="0">
                <a:solidFill>
                  <a:prstClr val="black"/>
                </a:solidFill>
                <a:latin typeface="微軟正黑體" panose="020B0604030504040204" pitchFamily="34" charset="-120"/>
                <a:ea typeface="微軟正黑體" panose="020B0604030504040204" pitchFamily="34" charset="-120"/>
              </a:rPr>
              <a:t>學員完訓取得證書。</a:t>
            </a:r>
            <a:endParaRPr lang="en-US" altLang="zh-TW" sz="1600" dirty="0">
              <a:solidFill>
                <a:prstClr val="black"/>
              </a:solidFill>
              <a:latin typeface="微軟正黑體" panose="020B0604030504040204" pitchFamily="34" charset="-120"/>
              <a:ea typeface="微軟正黑體" panose="020B0604030504040204" pitchFamily="34" charset="-120"/>
            </a:endParaRPr>
          </a:p>
        </p:txBody>
      </p:sp>
      <p:sp>
        <p:nvSpPr>
          <p:cNvPr id="40" name="矩形 39">
            <a:extLst>
              <a:ext uri="{FF2B5EF4-FFF2-40B4-BE49-F238E27FC236}">
                <a16:creationId xmlns:a16="http://schemas.microsoft.com/office/drawing/2014/main" xmlns="" id="{36619E79-047D-6B44-ACD8-9BAD5FD69E07}"/>
              </a:ext>
            </a:extLst>
          </p:cNvPr>
          <p:cNvSpPr/>
          <p:nvPr/>
        </p:nvSpPr>
        <p:spPr>
          <a:xfrm>
            <a:off x="1779735" y="3339477"/>
            <a:ext cx="6936515" cy="678309"/>
          </a:xfrm>
          <a:prstGeom prst="rect">
            <a:avLst/>
          </a:prstGeom>
        </p:spPr>
        <p:txBody>
          <a:bodyPr wrap="square">
            <a:spAutoFit/>
          </a:bodyPr>
          <a:lstStyle/>
          <a:p>
            <a:pPr algn="just">
              <a:lnSpc>
                <a:spcPts val="2300"/>
              </a:lnSpc>
              <a:buClr>
                <a:srgbClr val="13A44E"/>
              </a:buClr>
            </a:pPr>
            <a:r>
              <a:rPr lang="zh-TW" altLang="en-US" sz="1600" dirty="0">
                <a:solidFill>
                  <a:prstClr val="black"/>
                </a:solidFill>
                <a:latin typeface="微軟正黑體" panose="020B0604030504040204" pitchFamily="34" charset="-120"/>
                <a:ea typeface="微軟正黑體" panose="020B0604030504040204" pitchFamily="34" charset="-120"/>
              </a:rPr>
              <a:t>與交大電子人才培訓中心合辦</a:t>
            </a:r>
            <a:r>
              <a:rPr lang="zh-TW" altLang="en-US" sz="1700" b="1"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「應用於</a:t>
            </a:r>
            <a:r>
              <a:rPr lang="en-US" altLang="zh-TW" sz="1700" b="1"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ADAS</a:t>
            </a:r>
            <a:r>
              <a:rPr lang="zh-TW" altLang="en-US" sz="1700" b="1"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之深度學習物件辨識技術」</a:t>
            </a:r>
            <a:r>
              <a:rPr lang="zh-TW" altLang="en-US" sz="1600" dirty="0">
                <a:solidFill>
                  <a:prstClr val="black"/>
                </a:solidFill>
                <a:latin typeface="微軟正黑體" panose="020B0604030504040204" pitchFamily="34" charset="-120"/>
                <a:ea typeface="微軟正黑體" panose="020B0604030504040204" pitchFamily="34" charset="-120"/>
              </a:rPr>
              <a:t>等課程，共</a:t>
            </a:r>
            <a:r>
              <a:rPr lang="en-US" altLang="zh-TW" sz="1700" b="1"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70</a:t>
            </a:r>
            <a:r>
              <a:rPr lang="zh-CN" altLang="en-US" sz="1700" b="1"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位</a:t>
            </a:r>
            <a:r>
              <a:rPr lang="zh-TW" altLang="en-US" sz="1600" dirty="0">
                <a:solidFill>
                  <a:prstClr val="black"/>
                </a:solidFill>
                <a:latin typeface="微軟正黑體" panose="020B0604030504040204" pitchFamily="34" charset="-120"/>
                <a:ea typeface="微軟正黑體" panose="020B0604030504040204" pitchFamily="34" charset="-120"/>
              </a:rPr>
              <a:t>學員完訓取得證書。</a:t>
            </a:r>
            <a:endParaRPr lang="en-US" altLang="zh-TW" sz="1700" b="1"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12" name="群組 11">
            <a:extLst>
              <a:ext uri="{FF2B5EF4-FFF2-40B4-BE49-F238E27FC236}">
                <a16:creationId xmlns:a16="http://schemas.microsoft.com/office/drawing/2014/main" xmlns="" id="{6D481F71-ED03-EF47-9BC0-FD2C2FF971A9}"/>
              </a:ext>
            </a:extLst>
          </p:cNvPr>
          <p:cNvGrpSpPr/>
          <p:nvPr/>
        </p:nvGrpSpPr>
        <p:grpSpPr>
          <a:xfrm>
            <a:off x="579120" y="2666624"/>
            <a:ext cx="604221" cy="599117"/>
            <a:chOff x="579120" y="2666624"/>
            <a:chExt cx="604221" cy="599117"/>
          </a:xfrm>
        </p:grpSpPr>
        <p:sp>
          <p:nvSpPr>
            <p:cNvPr id="17" name="Oval 26">
              <a:extLst>
                <a:ext uri="{FF2B5EF4-FFF2-40B4-BE49-F238E27FC236}">
                  <a16:creationId xmlns:a16="http://schemas.microsoft.com/office/drawing/2014/main" xmlns="" id="{5920BD98-1BD0-49ED-9535-476D11E0D64F}"/>
                </a:ext>
              </a:extLst>
            </p:cNvPr>
            <p:cNvSpPr/>
            <p:nvPr/>
          </p:nvSpPr>
          <p:spPr>
            <a:xfrm>
              <a:off x="579120" y="2666624"/>
              <a:ext cx="604221" cy="5991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136" name="圖片 135">
              <a:extLst>
                <a:ext uri="{FF2B5EF4-FFF2-40B4-BE49-F238E27FC236}">
                  <a16:creationId xmlns:a16="http://schemas.microsoft.com/office/drawing/2014/main" xmlns="" id="{7ECF387A-C8AC-4A4E-B94B-8AD74B34086E}"/>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691864" y="2800174"/>
              <a:ext cx="388182" cy="384903"/>
            </a:xfrm>
            <a:prstGeom prst="rect">
              <a:avLst/>
            </a:prstGeom>
          </p:spPr>
        </p:pic>
      </p:grpSp>
      <p:grpSp>
        <p:nvGrpSpPr>
          <p:cNvPr id="11" name="群組 10">
            <a:extLst>
              <a:ext uri="{FF2B5EF4-FFF2-40B4-BE49-F238E27FC236}">
                <a16:creationId xmlns:a16="http://schemas.microsoft.com/office/drawing/2014/main" xmlns="" id="{CFC64407-7E49-804E-AE88-E45080698EA6}"/>
              </a:ext>
            </a:extLst>
          </p:cNvPr>
          <p:cNvGrpSpPr/>
          <p:nvPr/>
        </p:nvGrpSpPr>
        <p:grpSpPr>
          <a:xfrm>
            <a:off x="579120" y="3328331"/>
            <a:ext cx="604221" cy="599117"/>
            <a:chOff x="579120" y="3328331"/>
            <a:chExt cx="604221" cy="599117"/>
          </a:xfrm>
        </p:grpSpPr>
        <p:sp>
          <p:nvSpPr>
            <p:cNvPr id="24" name="Oval 34">
              <a:extLst>
                <a:ext uri="{FF2B5EF4-FFF2-40B4-BE49-F238E27FC236}">
                  <a16:creationId xmlns:a16="http://schemas.microsoft.com/office/drawing/2014/main" xmlns="" id="{D4C755BA-D145-48FF-8E0F-F5ADD9CBDB69}"/>
                </a:ext>
              </a:extLst>
            </p:cNvPr>
            <p:cNvSpPr/>
            <p:nvPr/>
          </p:nvSpPr>
          <p:spPr>
            <a:xfrm>
              <a:off x="579120" y="3328331"/>
              <a:ext cx="604221" cy="5991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138" name="圖片 137">
              <a:extLst>
                <a:ext uri="{FF2B5EF4-FFF2-40B4-BE49-F238E27FC236}">
                  <a16:creationId xmlns:a16="http://schemas.microsoft.com/office/drawing/2014/main" xmlns="" id="{A56CE1E7-E52F-8444-B376-2CEA1CD7E860}"/>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710771" y="3430327"/>
              <a:ext cx="388182" cy="384903"/>
            </a:xfrm>
            <a:prstGeom prst="rect">
              <a:avLst/>
            </a:prstGeom>
          </p:spPr>
        </p:pic>
      </p:grpSp>
      <p:grpSp>
        <p:nvGrpSpPr>
          <p:cNvPr id="15" name="群組 14">
            <a:extLst>
              <a:ext uri="{FF2B5EF4-FFF2-40B4-BE49-F238E27FC236}">
                <a16:creationId xmlns:a16="http://schemas.microsoft.com/office/drawing/2014/main" xmlns="" id="{ABD3ABFC-60A7-B044-8AA1-BE6DF76E04BF}"/>
              </a:ext>
            </a:extLst>
          </p:cNvPr>
          <p:cNvGrpSpPr/>
          <p:nvPr/>
        </p:nvGrpSpPr>
        <p:grpSpPr>
          <a:xfrm>
            <a:off x="579120" y="1023506"/>
            <a:ext cx="604221" cy="599117"/>
            <a:chOff x="579120" y="1023506"/>
            <a:chExt cx="604221" cy="599117"/>
          </a:xfrm>
        </p:grpSpPr>
        <p:sp>
          <p:nvSpPr>
            <p:cNvPr id="3" name="Oval 3">
              <a:extLst>
                <a:ext uri="{FF2B5EF4-FFF2-40B4-BE49-F238E27FC236}">
                  <a16:creationId xmlns:a16="http://schemas.microsoft.com/office/drawing/2014/main" xmlns="" id="{63EEC004-C9F0-47BF-83ED-1471F76DEF5F}"/>
                </a:ext>
              </a:extLst>
            </p:cNvPr>
            <p:cNvSpPr/>
            <p:nvPr/>
          </p:nvSpPr>
          <p:spPr>
            <a:xfrm>
              <a:off x="579120" y="1023506"/>
              <a:ext cx="604221" cy="5991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pic>
          <p:nvPicPr>
            <p:cNvPr id="142" name="圖片 141">
              <a:extLst>
                <a:ext uri="{FF2B5EF4-FFF2-40B4-BE49-F238E27FC236}">
                  <a16:creationId xmlns:a16="http://schemas.microsoft.com/office/drawing/2014/main" xmlns="" id="{71842198-8EDF-3C4D-BC96-E12F67A5BD29}"/>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692523" y="1144531"/>
              <a:ext cx="397648" cy="394289"/>
            </a:xfrm>
            <a:prstGeom prst="rect">
              <a:avLst/>
            </a:prstGeom>
          </p:spPr>
        </p:pic>
      </p:grpSp>
      <p:grpSp>
        <p:nvGrpSpPr>
          <p:cNvPr id="14" name="群組 13">
            <a:extLst>
              <a:ext uri="{FF2B5EF4-FFF2-40B4-BE49-F238E27FC236}">
                <a16:creationId xmlns:a16="http://schemas.microsoft.com/office/drawing/2014/main" xmlns="" id="{33C1D89E-417E-A342-A0E2-10120B2C6469}"/>
              </a:ext>
            </a:extLst>
          </p:cNvPr>
          <p:cNvGrpSpPr/>
          <p:nvPr/>
        </p:nvGrpSpPr>
        <p:grpSpPr>
          <a:xfrm>
            <a:off x="579120" y="1721940"/>
            <a:ext cx="604221" cy="599117"/>
            <a:chOff x="579120" y="1721940"/>
            <a:chExt cx="604221" cy="599117"/>
          </a:xfrm>
        </p:grpSpPr>
        <p:sp>
          <p:nvSpPr>
            <p:cNvPr id="10" name="Oval 18">
              <a:extLst>
                <a:ext uri="{FF2B5EF4-FFF2-40B4-BE49-F238E27FC236}">
                  <a16:creationId xmlns:a16="http://schemas.microsoft.com/office/drawing/2014/main" xmlns="" id="{E2EE9A53-FE6A-4BB0-BA0C-B89ED98FB9A4}"/>
                </a:ext>
              </a:extLst>
            </p:cNvPr>
            <p:cNvSpPr/>
            <p:nvPr/>
          </p:nvSpPr>
          <p:spPr>
            <a:xfrm>
              <a:off x="579120" y="1721940"/>
              <a:ext cx="604221" cy="5991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pic>
          <p:nvPicPr>
            <p:cNvPr id="144" name="圖片 143">
              <a:extLst>
                <a:ext uri="{FF2B5EF4-FFF2-40B4-BE49-F238E27FC236}">
                  <a16:creationId xmlns:a16="http://schemas.microsoft.com/office/drawing/2014/main" xmlns="" id="{DF60B71C-49FD-4D48-880D-2843A083F41E}"/>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681192" y="1823798"/>
              <a:ext cx="397672" cy="394312"/>
            </a:xfrm>
            <a:prstGeom prst="rect">
              <a:avLst/>
            </a:prstGeom>
          </p:spPr>
        </p:pic>
      </p:grpSp>
      <p:sp>
        <p:nvSpPr>
          <p:cNvPr id="150" name="投影片編號預留位置 3">
            <a:extLst>
              <a:ext uri="{FF2B5EF4-FFF2-40B4-BE49-F238E27FC236}">
                <a16:creationId xmlns:a16="http://schemas.microsoft.com/office/drawing/2014/main" xmlns="" id="{A2E6C034-7BE6-8F49-B313-F5D6EC458D6E}"/>
              </a:ext>
            </a:extLst>
          </p:cNvPr>
          <p:cNvSpPr txBox="1">
            <a:spLocks/>
          </p:cNvSpPr>
          <p:nvPr/>
        </p:nvSpPr>
        <p:spPr>
          <a:xfrm>
            <a:off x="8771783" y="6581001"/>
            <a:ext cx="372217" cy="276999"/>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D6A9F6-047A-440A-87C0-AFD3AB3D6E6D}" type="slidenum">
              <a:rPr lang="zh-TW" altLang="en-US" sz="1200" smtClean="0">
                <a:solidFill>
                  <a:prstClr val="black">
                    <a:tint val="75000"/>
                  </a:prstClr>
                </a:solidFill>
              </a:rPr>
              <a:pPr algn="r"/>
              <a:t>7</a:t>
            </a:fld>
            <a:endParaRPr lang="zh-TW" altLang="en-US" sz="1200">
              <a:solidFill>
                <a:prstClr val="black">
                  <a:tint val="75000"/>
                </a:prstClr>
              </a:solidFill>
            </a:endParaRPr>
          </a:p>
        </p:txBody>
      </p:sp>
      <p:sp>
        <p:nvSpPr>
          <p:cNvPr id="67" name="矩形 66">
            <a:extLst>
              <a:ext uri="{FF2B5EF4-FFF2-40B4-BE49-F238E27FC236}">
                <a16:creationId xmlns:a16="http://schemas.microsoft.com/office/drawing/2014/main" xmlns="" id="{36619E79-047D-6B44-ACD8-9BAD5FD69E07}"/>
              </a:ext>
            </a:extLst>
          </p:cNvPr>
          <p:cNvSpPr/>
          <p:nvPr/>
        </p:nvSpPr>
        <p:spPr>
          <a:xfrm>
            <a:off x="1796701" y="4098405"/>
            <a:ext cx="6877360" cy="363561"/>
          </a:xfrm>
          <a:prstGeom prst="rect">
            <a:avLst/>
          </a:prstGeom>
        </p:spPr>
        <p:txBody>
          <a:bodyPr wrap="square">
            <a:spAutoFit/>
          </a:bodyPr>
          <a:lstStyle/>
          <a:p>
            <a:pPr algn="just">
              <a:lnSpc>
                <a:spcPts val="2300"/>
              </a:lnSpc>
              <a:buClr>
                <a:srgbClr val="13A44E"/>
              </a:buClr>
            </a:pPr>
            <a:r>
              <a:rPr lang="en-US" altLang="zh-TW" sz="1700" b="1"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108</a:t>
            </a:r>
            <a:r>
              <a:rPr lang="zh-TW" altLang="en-US" sz="1700" b="1"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年</a:t>
            </a:r>
            <a:r>
              <a:rPr lang="zh-CN" altLang="en-US" sz="1700" b="1" dirty="0">
                <a:solidFill>
                  <a:srgbClr val="00B050"/>
                </a:solidFill>
                <a:latin typeface="微軟正黑體" panose="020B0604030504040204" pitchFamily="34" charset="-120"/>
                <a:ea typeface="微軟正黑體" panose="020B0604030504040204" pitchFamily="34" charset="-120"/>
                <a:cs typeface="Arial" panose="020B0604020202020204" pitchFamily="34" charset="0"/>
              </a:rPr>
              <a:t>擬導入學程認證機制</a:t>
            </a:r>
            <a:r>
              <a:rPr lang="zh-CN" altLang="en-US" sz="1700" dirty="0">
                <a:solidFill>
                  <a:schemeClr val="tx1">
                    <a:lumMod val="75000"/>
                    <a:lumOff val="25000"/>
                  </a:schemeClr>
                </a:solidFill>
                <a:latin typeface="微軟正黑體" panose="020B0604030504040204" pitchFamily="34" charset="-120"/>
                <a:ea typeface="微軟正黑體" panose="020B0604030504040204" pitchFamily="34" charset="-120"/>
                <a:cs typeface="Arial" panose="020B0604020202020204" pitchFamily="34" charset="0"/>
              </a:rPr>
              <a:t>，確實掌握</a:t>
            </a:r>
            <a:r>
              <a:rPr lang="en-US" altLang="zh-CN" sz="1700" dirty="0">
                <a:solidFill>
                  <a:schemeClr val="tx1">
                    <a:lumMod val="75000"/>
                    <a:lumOff val="25000"/>
                  </a:schemeClr>
                </a:solidFill>
                <a:latin typeface="微軟正黑體" panose="020B0604030504040204" pitchFamily="34" charset="-120"/>
                <a:ea typeface="微軟正黑體" panose="020B0604030504040204" pitchFamily="34" charset="-120"/>
                <a:cs typeface="Arial" panose="020B0604020202020204" pitchFamily="34" charset="0"/>
              </a:rPr>
              <a:t>AIOT</a:t>
            </a:r>
            <a:r>
              <a:rPr lang="zh-CN" altLang="en-US" sz="1700" dirty="0">
                <a:solidFill>
                  <a:schemeClr val="tx1">
                    <a:lumMod val="75000"/>
                    <a:lumOff val="25000"/>
                  </a:schemeClr>
                </a:solidFill>
                <a:latin typeface="微軟正黑體" panose="020B0604030504040204" pitchFamily="34" charset="-120"/>
                <a:ea typeface="微軟正黑體" panose="020B0604030504040204" pitchFamily="34" charset="-120"/>
                <a:cs typeface="Arial" panose="020B0604020202020204" pitchFamily="34" charset="0"/>
              </a:rPr>
              <a:t>人才資料庫。</a:t>
            </a:r>
            <a:endParaRPr lang="en-US" altLang="zh-TW" sz="1700" dirty="0">
              <a:solidFill>
                <a:schemeClr val="tx1">
                  <a:lumMod val="75000"/>
                  <a:lumOff val="25000"/>
                </a:schemeClr>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68" name="Chevron 37">
            <a:extLst>
              <a:ext uri="{FF2B5EF4-FFF2-40B4-BE49-F238E27FC236}">
                <a16:creationId xmlns:a16="http://schemas.microsoft.com/office/drawing/2014/main" xmlns="" id="{C4D69F08-4611-45E7-AC0E-C5D7B0B09D91}"/>
              </a:ext>
            </a:extLst>
          </p:cNvPr>
          <p:cNvSpPr/>
          <p:nvPr/>
        </p:nvSpPr>
        <p:spPr>
          <a:xfrm>
            <a:off x="1436478" y="4091989"/>
            <a:ext cx="310537" cy="39818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5" name="直線接點 4">
            <a:extLst>
              <a:ext uri="{FF2B5EF4-FFF2-40B4-BE49-F238E27FC236}">
                <a16:creationId xmlns:a16="http://schemas.microsoft.com/office/drawing/2014/main" xmlns="" id="{93E20A1F-0574-B74C-BFE2-D04E2440D348}"/>
              </a:ext>
            </a:extLst>
          </p:cNvPr>
          <p:cNvCxnSpPr/>
          <p:nvPr/>
        </p:nvCxnSpPr>
        <p:spPr>
          <a:xfrm>
            <a:off x="1436478" y="1689637"/>
            <a:ext cx="723758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直線接點 70">
            <a:extLst>
              <a:ext uri="{FF2B5EF4-FFF2-40B4-BE49-F238E27FC236}">
                <a16:creationId xmlns:a16="http://schemas.microsoft.com/office/drawing/2014/main" xmlns="" id="{34ABEDE3-3F48-3745-868B-1C3DC9B736A5}"/>
              </a:ext>
            </a:extLst>
          </p:cNvPr>
          <p:cNvCxnSpPr/>
          <p:nvPr/>
        </p:nvCxnSpPr>
        <p:spPr>
          <a:xfrm>
            <a:off x="1436478" y="2648425"/>
            <a:ext cx="723758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直線接點 71">
            <a:extLst>
              <a:ext uri="{FF2B5EF4-FFF2-40B4-BE49-F238E27FC236}">
                <a16:creationId xmlns:a16="http://schemas.microsoft.com/office/drawing/2014/main" xmlns="" id="{613747BA-5800-8D45-A9C0-645662EC433C}"/>
              </a:ext>
            </a:extLst>
          </p:cNvPr>
          <p:cNvCxnSpPr/>
          <p:nvPr/>
        </p:nvCxnSpPr>
        <p:spPr>
          <a:xfrm>
            <a:off x="1436478" y="3323128"/>
            <a:ext cx="723758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直線接點 72">
            <a:extLst>
              <a:ext uri="{FF2B5EF4-FFF2-40B4-BE49-F238E27FC236}">
                <a16:creationId xmlns:a16="http://schemas.microsoft.com/office/drawing/2014/main" xmlns="" id="{21F2642E-CF75-4741-B011-602D45C95032}"/>
              </a:ext>
            </a:extLst>
          </p:cNvPr>
          <p:cNvCxnSpPr/>
          <p:nvPr/>
        </p:nvCxnSpPr>
        <p:spPr>
          <a:xfrm>
            <a:off x="1436478" y="3980076"/>
            <a:ext cx="723758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9" name="群組 8">
            <a:extLst>
              <a:ext uri="{FF2B5EF4-FFF2-40B4-BE49-F238E27FC236}">
                <a16:creationId xmlns:a16="http://schemas.microsoft.com/office/drawing/2014/main" xmlns="" id="{EDB438A8-FEFA-724E-ADC5-729FE97796C2}"/>
              </a:ext>
            </a:extLst>
          </p:cNvPr>
          <p:cNvGrpSpPr/>
          <p:nvPr/>
        </p:nvGrpSpPr>
        <p:grpSpPr>
          <a:xfrm>
            <a:off x="579120" y="3990038"/>
            <a:ext cx="604221" cy="599117"/>
            <a:chOff x="579120" y="3990038"/>
            <a:chExt cx="604221" cy="599117"/>
          </a:xfrm>
        </p:grpSpPr>
        <p:sp>
          <p:nvSpPr>
            <p:cNvPr id="69" name="Oval 34">
              <a:extLst>
                <a:ext uri="{FF2B5EF4-FFF2-40B4-BE49-F238E27FC236}">
                  <a16:creationId xmlns:a16="http://schemas.microsoft.com/office/drawing/2014/main" xmlns="" id="{34FECA78-A815-6E4E-A401-561D0180D3A6}"/>
                </a:ext>
              </a:extLst>
            </p:cNvPr>
            <p:cNvSpPr/>
            <p:nvPr/>
          </p:nvSpPr>
          <p:spPr>
            <a:xfrm>
              <a:off x="579120" y="3990038"/>
              <a:ext cx="604221" cy="59911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8" name="圖片 7">
              <a:extLst>
                <a:ext uri="{FF2B5EF4-FFF2-40B4-BE49-F238E27FC236}">
                  <a16:creationId xmlns:a16="http://schemas.microsoft.com/office/drawing/2014/main" xmlns="" id="{BAF42A84-7E6A-8141-97F8-EC3A1B4FE086}"/>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77576" y="4082838"/>
              <a:ext cx="413516" cy="413516"/>
            </a:xfrm>
            <a:prstGeom prst="rect">
              <a:avLst/>
            </a:prstGeom>
          </p:spPr>
        </p:pic>
      </p:grpSp>
    </p:spTree>
    <p:extLst>
      <p:ext uri="{BB962C8B-B14F-4D97-AF65-F5344CB8AC3E}">
        <p14:creationId xmlns:p14="http://schemas.microsoft.com/office/powerpoint/2010/main" val="145436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xmlns="" id="{60118867-AA52-CA4C-A32F-3CD4701B044C}"/>
              </a:ext>
            </a:extLst>
          </p:cNvPr>
          <p:cNvSpPr/>
          <p:nvPr/>
        </p:nvSpPr>
        <p:spPr>
          <a:xfrm>
            <a:off x="3021710" y="2513138"/>
            <a:ext cx="4314896" cy="469787"/>
          </a:xfrm>
          <a:prstGeom prst="rect">
            <a:avLst/>
          </a:prstGeom>
          <a:gradFill>
            <a:gsLst>
              <a:gs pos="100000">
                <a:srgbClr val="06D8A1"/>
              </a:gs>
              <a:gs pos="27000">
                <a:srgbClr val="00BFC3">
                  <a:satMod val="110000"/>
                  <a:lumMod val="100000"/>
                  <a:shade val="100000"/>
                </a:srgbClr>
              </a:gs>
              <a:gs pos="0">
                <a:srgbClr val="00BFC3">
                  <a:lumMod val="99000"/>
                  <a:satMod val="120000"/>
                  <a:shade val="7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9" name="矩形 38">
            <a:extLst>
              <a:ext uri="{FF2B5EF4-FFF2-40B4-BE49-F238E27FC236}">
                <a16:creationId xmlns:a16="http://schemas.microsoft.com/office/drawing/2014/main" xmlns="" id="{B83AF4DB-C996-3B40-8172-AE010DE3BA18}"/>
              </a:ext>
            </a:extLst>
          </p:cNvPr>
          <p:cNvSpPr/>
          <p:nvPr/>
        </p:nvSpPr>
        <p:spPr>
          <a:xfrm>
            <a:off x="3066273" y="3252593"/>
            <a:ext cx="4314896" cy="469787"/>
          </a:xfrm>
          <a:prstGeom prst="rect">
            <a:avLst/>
          </a:prstGeom>
          <a:gradFill>
            <a:gsLst>
              <a:gs pos="0">
                <a:srgbClr val="939393"/>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5" name="矩形 24">
            <a:extLst>
              <a:ext uri="{FF2B5EF4-FFF2-40B4-BE49-F238E27FC236}">
                <a16:creationId xmlns:a16="http://schemas.microsoft.com/office/drawing/2014/main" xmlns="" id="{1EA99730-91C4-3540-B006-05D6ADF97013}"/>
              </a:ext>
            </a:extLst>
          </p:cNvPr>
          <p:cNvSpPr/>
          <p:nvPr/>
        </p:nvSpPr>
        <p:spPr>
          <a:xfrm>
            <a:off x="3021712" y="4716602"/>
            <a:ext cx="4359457" cy="469787"/>
          </a:xfrm>
          <a:prstGeom prst="rect">
            <a:avLst/>
          </a:prstGeom>
          <a:gradFill>
            <a:gsLst>
              <a:gs pos="0">
                <a:srgbClr val="939393"/>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3" name="矩形 52">
            <a:extLst>
              <a:ext uri="{FF2B5EF4-FFF2-40B4-BE49-F238E27FC236}">
                <a16:creationId xmlns:a16="http://schemas.microsoft.com/office/drawing/2014/main" xmlns="" id="{D88CE3FB-5A0C-C548-BD45-851CE7A653B4}"/>
              </a:ext>
            </a:extLst>
          </p:cNvPr>
          <p:cNvSpPr/>
          <p:nvPr/>
        </p:nvSpPr>
        <p:spPr>
          <a:xfrm>
            <a:off x="3065655" y="3982114"/>
            <a:ext cx="4314896" cy="469787"/>
          </a:xfrm>
          <a:prstGeom prst="rect">
            <a:avLst/>
          </a:prstGeom>
          <a:gradFill>
            <a:gsLst>
              <a:gs pos="0">
                <a:srgbClr val="939393"/>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6" name="矩形 55">
            <a:extLst>
              <a:ext uri="{FF2B5EF4-FFF2-40B4-BE49-F238E27FC236}">
                <a16:creationId xmlns:a16="http://schemas.microsoft.com/office/drawing/2014/main" xmlns="" id="{EAA47055-3060-C645-8D7C-CAF9B121398F}"/>
              </a:ext>
            </a:extLst>
          </p:cNvPr>
          <p:cNvSpPr/>
          <p:nvPr/>
        </p:nvSpPr>
        <p:spPr>
          <a:xfrm>
            <a:off x="3021712" y="1778650"/>
            <a:ext cx="4359457" cy="469787"/>
          </a:xfrm>
          <a:prstGeom prst="rect">
            <a:avLst/>
          </a:prstGeom>
          <a:gradFill>
            <a:gsLst>
              <a:gs pos="0">
                <a:srgbClr val="939393"/>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投影片編號預留位置 3">
            <a:extLst>
              <a:ext uri="{FF2B5EF4-FFF2-40B4-BE49-F238E27FC236}">
                <a16:creationId xmlns:a16="http://schemas.microsoft.com/office/drawing/2014/main" xmlns="" id="{46E0DC68-E17F-464E-9765-DF6CCF661F93}"/>
              </a:ext>
            </a:extLst>
          </p:cNvPr>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8</a:t>
            </a:fld>
            <a:endParaRPr lang="zh-TW" altLang="en-US">
              <a:solidFill>
                <a:prstClr val="black">
                  <a:tint val="75000"/>
                </a:prstClr>
              </a:solidFill>
            </a:endParaRPr>
          </a:p>
        </p:txBody>
      </p:sp>
      <p:grpSp>
        <p:nvGrpSpPr>
          <p:cNvPr id="86" name="群組 85">
            <a:extLst>
              <a:ext uri="{FF2B5EF4-FFF2-40B4-BE49-F238E27FC236}">
                <a16:creationId xmlns:a16="http://schemas.microsoft.com/office/drawing/2014/main" xmlns="" id="{3041FA46-AA42-184E-B3A8-D7CD4C759486}"/>
              </a:ext>
            </a:extLst>
          </p:cNvPr>
          <p:cNvGrpSpPr/>
          <p:nvPr/>
        </p:nvGrpSpPr>
        <p:grpSpPr>
          <a:xfrm>
            <a:off x="295477" y="1549944"/>
            <a:ext cx="3922169" cy="3922169"/>
            <a:chOff x="395493" y="1549944"/>
            <a:chExt cx="3922169" cy="3922169"/>
          </a:xfrm>
        </p:grpSpPr>
        <p:grpSp>
          <p:nvGrpSpPr>
            <p:cNvPr id="33" name="群組 32">
              <a:extLst>
                <a:ext uri="{FF2B5EF4-FFF2-40B4-BE49-F238E27FC236}">
                  <a16:creationId xmlns:a16="http://schemas.microsoft.com/office/drawing/2014/main" xmlns="" id="{B5B8DA5E-10A9-9040-A84D-A5C0171C8857}"/>
                </a:ext>
              </a:extLst>
            </p:cNvPr>
            <p:cNvGrpSpPr/>
            <p:nvPr/>
          </p:nvGrpSpPr>
          <p:grpSpPr>
            <a:xfrm>
              <a:off x="395493" y="1549944"/>
              <a:ext cx="3922169" cy="3922169"/>
              <a:chOff x="3187930" y="1148294"/>
              <a:chExt cx="3071408" cy="3071408"/>
            </a:xfrm>
          </p:grpSpPr>
          <p:sp>
            <p:nvSpPr>
              <p:cNvPr id="40" name="橢圓 39">
                <a:extLst>
                  <a:ext uri="{FF2B5EF4-FFF2-40B4-BE49-F238E27FC236}">
                    <a16:creationId xmlns:a16="http://schemas.microsoft.com/office/drawing/2014/main" xmlns="" id="{A7A960E2-B72C-EE4E-B883-4753FA9CBEE6}"/>
                  </a:ext>
                </a:extLst>
              </p:cNvPr>
              <p:cNvSpPr/>
              <p:nvPr/>
            </p:nvSpPr>
            <p:spPr>
              <a:xfrm>
                <a:off x="3187930" y="1148294"/>
                <a:ext cx="3071408" cy="3071408"/>
              </a:xfrm>
              <a:prstGeom prst="ellipse">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1" name="橢圓 40">
                <a:extLst>
                  <a:ext uri="{FF2B5EF4-FFF2-40B4-BE49-F238E27FC236}">
                    <a16:creationId xmlns:a16="http://schemas.microsoft.com/office/drawing/2014/main" xmlns="" id="{9D0B23FF-FD04-9C47-8059-65728DA315A6}"/>
                  </a:ext>
                </a:extLst>
              </p:cNvPr>
              <p:cNvSpPr/>
              <p:nvPr/>
            </p:nvSpPr>
            <p:spPr>
              <a:xfrm>
                <a:off x="3278897" y="1239261"/>
                <a:ext cx="2889474" cy="2889474"/>
              </a:xfrm>
              <a:prstGeom prst="ellipse">
                <a:avLst/>
              </a:prstGeom>
              <a:gradFill flip="none" rotWithShape="1">
                <a:gsLst>
                  <a:gs pos="0">
                    <a:schemeClr val="bg1">
                      <a:lumMod val="95000"/>
                    </a:schemeClr>
                  </a:gs>
                  <a:gs pos="100000">
                    <a:schemeClr val="bg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42" name="圖片 41">
                <a:extLst>
                  <a:ext uri="{FF2B5EF4-FFF2-40B4-BE49-F238E27FC236}">
                    <a16:creationId xmlns:a16="http://schemas.microsoft.com/office/drawing/2014/main" xmlns="" id="{01BB697C-C3E0-D442-9456-776C534663C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11830" y="1407146"/>
                <a:ext cx="1321918" cy="1124618"/>
              </a:xfrm>
              <a:prstGeom prst="rect">
                <a:avLst/>
              </a:prstGeom>
              <a:effectLst>
                <a:glow rad="139700">
                  <a:schemeClr val="bg1"/>
                </a:glow>
              </a:effectLst>
            </p:spPr>
          </p:pic>
        </p:grpSp>
        <p:sp>
          <p:nvSpPr>
            <p:cNvPr id="31" name="矩形 30">
              <a:extLst>
                <a:ext uri="{FF2B5EF4-FFF2-40B4-BE49-F238E27FC236}">
                  <a16:creationId xmlns:a16="http://schemas.microsoft.com/office/drawing/2014/main" xmlns="" id="{EDD6E0CC-0F73-0248-91C7-E21E9706FDA7}"/>
                </a:ext>
              </a:extLst>
            </p:cNvPr>
            <p:cNvSpPr/>
            <p:nvPr/>
          </p:nvSpPr>
          <p:spPr>
            <a:xfrm>
              <a:off x="1322344" y="3511028"/>
              <a:ext cx="2059541" cy="1631216"/>
            </a:xfrm>
            <a:prstGeom prst="rect">
              <a:avLst/>
            </a:prstGeom>
            <a:effectLst/>
          </p:spPr>
          <p:txBody>
            <a:bodyPr wrap="square">
              <a:spAutoFit/>
            </a:bodyPr>
            <a:lstStyle/>
            <a:p>
              <a:pPr algn="ctr"/>
              <a:r>
                <a:rPr lang="zh-TW" altLang="en-US" sz="2000" b="1" dirty="0">
                  <a:solidFill>
                    <a:srgbClr val="00B050"/>
                  </a:solidFill>
                  <a:latin typeface="微軟正黑體" panose="020B0604030504040204" pitchFamily="34" charset="-120"/>
                  <a:ea typeface="微軟正黑體" panose="020B0604030504040204" pitchFamily="34" charset="-120"/>
                  <a:cs typeface="Aharoni" panose="02010803020104030203" pitchFamily="2" charset="-79"/>
                </a:rPr>
                <a:t>推動物聯網產業</a:t>
              </a:r>
              <a:endParaRPr lang="en-US" altLang="zh-TW" sz="2000" b="1" dirty="0">
                <a:solidFill>
                  <a:srgbClr val="00B050"/>
                </a:solidFill>
                <a:latin typeface="微軟正黑體" panose="020B0604030504040204" pitchFamily="34" charset="-120"/>
                <a:ea typeface="微軟正黑體" panose="020B0604030504040204" pitchFamily="34" charset="-120"/>
                <a:cs typeface="Aharoni" panose="02010803020104030203" pitchFamily="2" charset="-79"/>
              </a:endParaRPr>
            </a:p>
            <a:p>
              <a:pPr algn="ctr"/>
              <a:r>
                <a:rPr lang="zh-TW" altLang="en-US" sz="2000" b="1" dirty="0">
                  <a:solidFill>
                    <a:srgbClr val="00B050"/>
                  </a:solidFill>
                  <a:latin typeface="微軟正黑體" panose="020B0604030504040204" pitchFamily="34" charset="-120"/>
                  <a:ea typeface="微軟正黑體" panose="020B0604030504040204" pitchFamily="34" charset="-120"/>
                  <a:cs typeface="Aharoni" panose="02010803020104030203" pitchFamily="2" charset="-79"/>
                </a:rPr>
                <a:t>創新研發</a:t>
              </a:r>
              <a:endParaRPr lang="en-US" altLang="zh-TW" sz="2000" b="1" dirty="0">
                <a:solidFill>
                  <a:srgbClr val="00B050"/>
                </a:solidFill>
                <a:latin typeface="微軟正黑體" panose="020B0604030504040204" pitchFamily="34" charset="-120"/>
                <a:ea typeface="微軟正黑體" panose="020B0604030504040204" pitchFamily="34" charset="-120"/>
                <a:cs typeface="Aharoni" panose="02010803020104030203" pitchFamily="2" charset="-79"/>
              </a:endParaRPr>
            </a:p>
            <a:p>
              <a:pPr algn="ctr"/>
              <a:r>
                <a:rPr lang="zh-TW" altLang="en-US" sz="2000" b="1" dirty="0">
                  <a:solidFill>
                    <a:schemeClr val="tx1">
                      <a:lumMod val="50000"/>
                      <a:lumOff val="50000"/>
                    </a:schemeClr>
                  </a:solidFill>
                  <a:latin typeface="微軟正黑體" panose="020B0604030504040204" pitchFamily="34" charset="-120"/>
                  <a:ea typeface="微軟正黑體" panose="020B0604030504040204" pitchFamily="34" charset="-120"/>
                  <a:cs typeface="Aharoni" panose="02010803020104030203" pitchFamily="2" charset="-79"/>
                </a:rPr>
                <a:t>＆</a:t>
              </a:r>
              <a:endParaRPr lang="en-US" altLang="zh-TW" sz="2000" b="1" dirty="0">
                <a:solidFill>
                  <a:schemeClr val="tx1">
                    <a:lumMod val="50000"/>
                    <a:lumOff val="50000"/>
                  </a:schemeClr>
                </a:solidFill>
                <a:latin typeface="微軟正黑體" panose="020B0604030504040204" pitchFamily="34" charset="-120"/>
                <a:ea typeface="微軟正黑體" panose="020B0604030504040204" pitchFamily="34" charset="-120"/>
                <a:cs typeface="Aharoni" panose="02010803020104030203" pitchFamily="2" charset="-79"/>
              </a:endParaRPr>
            </a:p>
            <a:p>
              <a:pPr algn="ctr"/>
              <a:r>
                <a:rPr lang="zh-TW" altLang="en-US" sz="2000" b="1" dirty="0">
                  <a:solidFill>
                    <a:schemeClr val="accent6"/>
                  </a:solidFill>
                  <a:latin typeface="微軟正黑體" panose="020B0604030504040204" pitchFamily="34" charset="-120"/>
                  <a:ea typeface="微軟正黑體" panose="020B0604030504040204" pitchFamily="34" charset="-120"/>
                  <a:cs typeface="Aharoni" panose="02010803020104030203" pitchFamily="2" charset="-79"/>
                </a:rPr>
                <a:t>強化創新創業</a:t>
              </a:r>
              <a:endParaRPr lang="en-US" altLang="zh-TW" sz="2000" b="1" dirty="0">
                <a:solidFill>
                  <a:schemeClr val="accent6"/>
                </a:solidFill>
                <a:latin typeface="微軟正黑體" panose="020B0604030504040204" pitchFamily="34" charset="-120"/>
                <a:ea typeface="微軟正黑體" panose="020B0604030504040204" pitchFamily="34" charset="-120"/>
                <a:cs typeface="Aharoni" panose="02010803020104030203" pitchFamily="2" charset="-79"/>
              </a:endParaRPr>
            </a:p>
            <a:p>
              <a:pPr marL="177800" algn="ctr">
                <a:spcBef>
                  <a:spcPts val="0"/>
                </a:spcBef>
              </a:pPr>
              <a:r>
                <a:rPr lang="zh-TW" altLang="en-US" sz="2000" b="1" dirty="0">
                  <a:solidFill>
                    <a:schemeClr val="accent6"/>
                  </a:solidFill>
                  <a:latin typeface="微軟正黑體" panose="020B0604030504040204" pitchFamily="34" charset="-120"/>
                  <a:ea typeface="微軟正黑體" panose="020B0604030504040204" pitchFamily="34" charset="-120"/>
                  <a:cs typeface="Aharoni" panose="02010803020104030203" pitchFamily="2" charset="-79"/>
                </a:rPr>
                <a:t>生態系</a:t>
              </a:r>
              <a:endParaRPr lang="en-US" altLang="zh-TW" sz="2000" b="1" dirty="0">
                <a:solidFill>
                  <a:schemeClr val="accent6"/>
                </a:solidFill>
                <a:latin typeface="微軟正黑體" panose="020B0604030504040204" pitchFamily="34" charset="-120"/>
                <a:ea typeface="微軟正黑體" panose="020B0604030504040204" pitchFamily="34" charset="-120"/>
                <a:cs typeface="Aharoni" panose="02010803020104030203" pitchFamily="2" charset="-79"/>
              </a:endParaRPr>
            </a:p>
          </p:txBody>
        </p:sp>
      </p:grpSp>
      <p:sp>
        <p:nvSpPr>
          <p:cNvPr id="61" name="矩形 60">
            <a:extLst>
              <a:ext uri="{FF2B5EF4-FFF2-40B4-BE49-F238E27FC236}">
                <a16:creationId xmlns:a16="http://schemas.microsoft.com/office/drawing/2014/main" xmlns="" id="{59255369-2564-C844-8A0D-2D8CF99D6D5C}"/>
              </a:ext>
            </a:extLst>
          </p:cNvPr>
          <p:cNvSpPr/>
          <p:nvPr/>
        </p:nvSpPr>
        <p:spPr>
          <a:xfrm>
            <a:off x="5477235" y="4766644"/>
            <a:ext cx="1800493" cy="369332"/>
          </a:xfrm>
          <a:prstGeom prst="rect">
            <a:avLst/>
          </a:prstGeom>
        </p:spPr>
        <p:txBody>
          <a:bodyPr wrap="none">
            <a:spAutoFit/>
          </a:bodyPr>
          <a:lstStyle/>
          <a:p>
            <a:pPr lvl="0" algn="ctr" defTabSz="622300">
              <a:spcBef>
                <a:spcPct val="0"/>
              </a:spcBef>
            </a:pPr>
            <a:r>
              <a:rPr lang="zh-CN" altLang="en-US" b="1" dirty="0">
                <a:solidFill>
                  <a:schemeClr val="bg1"/>
                </a:solidFill>
                <a:latin typeface="微軟正黑體" panose="020B0604030504040204" pitchFamily="34" charset="-120"/>
                <a:ea typeface="微軟正黑體" panose="020B0604030504040204" pitchFamily="34" charset="-120"/>
              </a:rPr>
              <a:t>佔全球經濟規模</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63" name="矩形 62">
            <a:extLst>
              <a:ext uri="{FF2B5EF4-FFF2-40B4-BE49-F238E27FC236}">
                <a16:creationId xmlns:a16="http://schemas.microsoft.com/office/drawing/2014/main" xmlns="" id="{D2E9AD81-7DCB-1549-B72F-8C4F4B0AC0E8}"/>
              </a:ext>
            </a:extLst>
          </p:cNvPr>
          <p:cNvSpPr/>
          <p:nvPr/>
        </p:nvSpPr>
        <p:spPr>
          <a:xfrm>
            <a:off x="4353940" y="4037874"/>
            <a:ext cx="2954655" cy="369332"/>
          </a:xfrm>
          <a:prstGeom prst="rect">
            <a:avLst/>
          </a:prstGeom>
        </p:spPr>
        <p:txBody>
          <a:bodyPr wrap="none">
            <a:spAutoFit/>
          </a:bodyPr>
          <a:lstStyle/>
          <a:p>
            <a:pPr lvl="0" defTabSz="622300">
              <a:spcBef>
                <a:spcPct val="0"/>
              </a:spcBef>
            </a:pPr>
            <a:r>
              <a:rPr lang="zh-TW" altLang="en-US" b="1" dirty="0">
                <a:solidFill>
                  <a:schemeClr val="bg1"/>
                </a:solidFill>
                <a:latin typeface="微軟正黑體" panose="020B0604030504040204" pitchFamily="34" charset="-120"/>
                <a:ea typeface="微軟正黑體" panose="020B0604030504040204" pitchFamily="34" charset="-120"/>
              </a:rPr>
              <a:t>新創事業成功或研發中心數</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sp>
        <p:nvSpPr>
          <p:cNvPr id="64" name="矩形 63">
            <a:extLst>
              <a:ext uri="{FF2B5EF4-FFF2-40B4-BE49-F238E27FC236}">
                <a16:creationId xmlns:a16="http://schemas.microsoft.com/office/drawing/2014/main" xmlns="" id="{FEB14D54-4E45-3E45-A966-731C8F4B9E98}"/>
              </a:ext>
            </a:extLst>
          </p:cNvPr>
          <p:cNvSpPr/>
          <p:nvPr/>
        </p:nvSpPr>
        <p:spPr>
          <a:xfrm>
            <a:off x="4336733" y="3315576"/>
            <a:ext cx="2979095" cy="369332"/>
          </a:xfrm>
          <a:prstGeom prst="rect">
            <a:avLst/>
          </a:prstGeom>
        </p:spPr>
        <p:txBody>
          <a:bodyPr wrap="square">
            <a:spAutoFit/>
          </a:bodyPr>
          <a:lstStyle/>
          <a:p>
            <a:pPr lvl="0" defTabSz="622300">
              <a:spcBef>
                <a:spcPct val="0"/>
              </a:spcBef>
            </a:pPr>
            <a:r>
              <a:rPr lang="zh-TW" altLang="en-US" b="1" dirty="0">
                <a:solidFill>
                  <a:schemeClr val="bg1"/>
                </a:solidFill>
                <a:latin typeface="微軟正黑體" panose="020B0604030504040204" pitchFamily="34" charset="-120"/>
                <a:ea typeface="微軟正黑體" panose="020B0604030504040204" pitchFamily="34" charset="-120"/>
              </a:rPr>
              <a:t>成立國際級系統整合公司數</a:t>
            </a:r>
          </a:p>
        </p:txBody>
      </p:sp>
      <p:sp>
        <p:nvSpPr>
          <p:cNvPr id="65" name="矩形 64">
            <a:extLst>
              <a:ext uri="{FF2B5EF4-FFF2-40B4-BE49-F238E27FC236}">
                <a16:creationId xmlns:a16="http://schemas.microsoft.com/office/drawing/2014/main" xmlns="" id="{7A3F0FF1-1C9A-5447-97F7-CCCEB3F26DF4}"/>
              </a:ext>
            </a:extLst>
          </p:cNvPr>
          <p:cNvSpPr/>
          <p:nvPr/>
        </p:nvSpPr>
        <p:spPr>
          <a:xfrm>
            <a:off x="4343657" y="2583471"/>
            <a:ext cx="2934071" cy="369332"/>
          </a:xfrm>
          <a:prstGeom prst="rect">
            <a:avLst/>
          </a:prstGeom>
        </p:spPr>
        <p:txBody>
          <a:bodyPr wrap="square">
            <a:spAutoFit/>
          </a:bodyPr>
          <a:lstStyle/>
          <a:p>
            <a:pPr lvl="0" algn="r" defTabSz="622300">
              <a:spcBef>
                <a:spcPct val="0"/>
              </a:spcBef>
            </a:pPr>
            <a:r>
              <a:rPr lang="zh-CN" altLang="en-US" b="1" dirty="0">
                <a:solidFill>
                  <a:schemeClr val="bg1"/>
                </a:solidFill>
                <a:latin typeface="微軟正黑體" panose="020B0604030504040204" pitchFamily="34" charset="-120"/>
                <a:ea typeface="微軟正黑體" panose="020B0604030504040204" pitchFamily="34" charset="-120"/>
              </a:rPr>
              <a:t>在台投資數</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66" name="矩形 65">
            <a:extLst>
              <a:ext uri="{FF2B5EF4-FFF2-40B4-BE49-F238E27FC236}">
                <a16:creationId xmlns:a16="http://schemas.microsoft.com/office/drawing/2014/main" xmlns="" id="{B5A7C9C4-E7C8-D04D-80C0-3319A0782A79}"/>
              </a:ext>
            </a:extLst>
          </p:cNvPr>
          <p:cNvSpPr/>
          <p:nvPr/>
        </p:nvSpPr>
        <p:spPr>
          <a:xfrm>
            <a:off x="5477235" y="1841668"/>
            <a:ext cx="1800493" cy="369332"/>
          </a:xfrm>
          <a:prstGeom prst="rect">
            <a:avLst/>
          </a:prstGeom>
        </p:spPr>
        <p:txBody>
          <a:bodyPr wrap="none">
            <a:spAutoFit/>
          </a:bodyPr>
          <a:lstStyle/>
          <a:p>
            <a:pPr lvl="0" algn="ctr" defTabSz="622300">
              <a:spcBef>
                <a:spcPct val="0"/>
              </a:spcBef>
            </a:pPr>
            <a:r>
              <a:rPr lang="zh-CN" altLang="en-US" b="1" dirty="0">
                <a:solidFill>
                  <a:schemeClr val="bg1"/>
                </a:solidFill>
                <a:latin typeface="微軟正黑體" panose="020B0604030504040204" pitchFamily="34" charset="-120"/>
                <a:ea typeface="微軟正黑體" panose="020B0604030504040204" pitchFamily="34" charset="-120"/>
              </a:rPr>
              <a:t>建立虛擬學院數</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36" name="手繪多邊形 35">
            <a:extLst>
              <a:ext uri="{FF2B5EF4-FFF2-40B4-BE49-F238E27FC236}">
                <a16:creationId xmlns:a16="http://schemas.microsoft.com/office/drawing/2014/main" xmlns="" id="{EA15F3D3-F069-9A48-ABF6-44F295E1C6F7}"/>
              </a:ext>
            </a:extLst>
          </p:cNvPr>
          <p:cNvSpPr/>
          <p:nvPr/>
        </p:nvSpPr>
        <p:spPr>
          <a:xfrm>
            <a:off x="7258449" y="2358930"/>
            <a:ext cx="744314" cy="744313"/>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gradFill>
            <a:gsLst>
              <a:gs pos="100000">
                <a:srgbClr val="06D8A1"/>
              </a:gs>
              <a:gs pos="27000">
                <a:srgbClr val="00BFC3">
                  <a:satMod val="110000"/>
                  <a:lumMod val="100000"/>
                  <a:shade val="100000"/>
                </a:srgbClr>
              </a:gs>
              <a:gs pos="0">
                <a:srgbClr val="00BFC3">
                  <a:lumMod val="99000"/>
                  <a:satMod val="120000"/>
                  <a:shade val="78000"/>
                </a:srgbClr>
              </a:gs>
            </a:gsLst>
            <a:lin ang="10800000" scaled="0"/>
          </a:gradFill>
          <a:ln w="28575">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78723" rIns="362498" bIns="278723"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cs typeface="+mn-cs"/>
            </a:endParaRPr>
          </a:p>
          <a:p>
            <a:pPr marL="0" lvl="0" indent="0" algn="ctr" defTabSz="533400">
              <a:lnSpc>
                <a:spcPts val="1400"/>
              </a:lnSpc>
              <a:spcBef>
                <a:spcPct val="0"/>
              </a:spcBef>
              <a:spcAft>
                <a:spcPts val="0"/>
              </a:spcAft>
              <a:buNone/>
            </a:pPr>
            <a:endParaRPr lang="zh-TW" altLang="en-US" sz="5400" kern="1200" dirty="0">
              <a:latin typeface="Calibri"/>
              <a:ea typeface="新細明體"/>
              <a:cs typeface="+mn-cs"/>
            </a:endParaRPr>
          </a:p>
        </p:txBody>
      </p:sp>
      <p:sp>
        <p:nvSpPr>
          <p:cNvPr id="46" name="矩形 45">
            <a:extLst>
              <a:ext uri="{FF2B5EF4-FFF2-40B4-BE49-F238E27FC236}">
                <a16:creationId xmlns:a16="http://schemas.microsoft.com/office/drawing/2014/main" xmlns="" id="{FF3F1FC1-9BF7-644A-980B-9D3638EF72F4}"/>
              </a:ext>
            </a:extLst>
          </p:cNvPr>
          <p:cNvSpPr/>
          <p:nvPr/>
        </p:nvSpPr>
        <p:spPr>
          <a:xfrm>
            <a:off x="7446897" y="2240900"/>
            <a:ext cx="367408" cy="740074"/>
          </a:xfrm>
          <a:prstGeom prst="rect">
            <a:avLst/>
          </a:prstGeom>
        </p:spPr>
        <p:txBody>
          <a:bodyPr wrap="none">
            <a:spAutoFit/>
          </a:bodyPr>
          <a:lstStyle/>
          <a:p>
            <a:pPr lvl="0" algn="ctr" defTabSz="622300">
              <a:lnSpc>
                <a:spcPts val="6000"/>
              </a:lnSpc>
              <a:spcBef>
                <a:spcPct val="0"/>
              </a:spcBef>
            </a:pPr>
            <a:r>
              <a:rPr lang="en-US" altLang="zh-TW" sz="2400" b="1" dirty="0">
                <a:solidFill>
                  <a:schemeClr val="bg1"/>
                </a:solidFill>
                <a:latin typeface="Microsoft JhengHei" panose="020B0604030504040204" pitchFamily="34" charset="-120"/>
                <a:ea typeface="Microsoft JhengHei" panose="020B0604030504040204" pitchFamily="34" charset="-120"/>
                <a:cs typeface="Arial" panose="020B0604020202020204" pitchFamily="34" charset="0"/>
              </a:rPr>
              <a:t>2</a:t>
            </a:r>
            <a:endParaRPr lang="zh-TW" altLang="en-US" sz="2400" b="1" dirty="0">
              <a:solidFill>
                <a:schemeClr val="bg1"/>
              </a:solidFill>
              <a:latin typeface="Microsoft JhengHei" panose="020B0604030504040204" pitchFamily="34" charset="-120"/>
              <a:ea typeface="Microsoft JhengHei" panose="020B0604030504040204" pitchFamily="34" charset="-120"/>
              <a:cs typeface="Arial" panose="020B0604020202020204" pitchFamily="34" charset="0"/>
            </a:endParaRPr>
          </a:p>
        </p:txBody>
      </p:sp>
      <p:grpSp>
        <p:nvGrpSpPr>
          <p:cNvPr id="30" name="群組 29">
            <a:extLst>
              <a:ext uri="{FF2B5EF4-FFF2-40B4-BE49-F238E27FC236}">
                <a16:creationId xmlns:a16="http://schemas.microsoft.com/office/drawing/2014/main" xmlns="" id="{01CA9B19-36BA-034D-A6E1-3B51F7634494}"/>
              </a:ext>
            </a:extLst>
          </p:cNvPr>
          <p:cNvGrpSpPr/>
          <p:nvPr/>
        </p:nvGrpSpPr>
        <p:grpSpPr>
          <a:xfrm>
            <a:off x="7235903" y="1486536"/>
            <a:ext cx="744313" cy="830589"/>
            <a:chOff x="7258441" y="4513787"/>
            <a:chExt cx="744313" cy="830589"/>
          </a:xfrm>
        </p:grpSpPr>
        <p:sp>
          <p:nvSpPr>
            <p:cNvPr id="32" name="手繪多邊形 31">
              <a:extLst>
                <a:ext uri="{FF2B5EF4-FFF2-40B4-BE49-F238E27FC236}">
                  <a16:creationId xmlns:a16="http://schemas.microsoft.com/office/drawing/2014/main" xmlns="" id="{2BE703B7-4D37-4248-97AA-8182E2B9C388}"/>
                </a:ext>
              </a:extLst>
            </p:cNvPr>
            <p:cNvSpPr/>
            <p:nvPr/>
          </p:nvSpPr>
          <p:spPr>
            <a:xfrm>
              <a:off x="7258441" y="4600063"/>
              <a:ext cx="744313" cy="744313"/>
            </a:xfrm>
            <a:custGeom>
              <a:avLst/>
              <a:gdLst>
                <a:gd name="connsiteX0" fmla="*/ 0 w 1799175"/>
                <a:gd name="connsiteY0" fmla="*/ 899588 h 1799175"/>
                <a:gd name="connsiteX1" fmla="*/ 899588 w 1799175"/>
                <a:gd name="connsiteY1" fmla="*/ 0 h 1799175"/>
                <a:gd name="connsiteX2" fmla="*/ 1799176 w 1799175"/>
                <a:gd name="connsiteY2" fmla="*/ 899588 h 1799175"/>
                <a:gd name="connsiteX3" fmla="*/ 899588 w 1799175"/>
                <a:gd name="connsiteY3" fmla="*/ 1799176 h 1799175"/>
                <a:gd name="connsiteX4" fmla="*/ 0 w 1799175"/>
                <a:gd name="connsiteY4" fmla="*/ 899588 h 179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75" h="1799175">
                  <a:moveTo>
                    <a:pt x="0" y="899588"/>
                  </a:moveTo>
                  <a:cubicBezTo>
                    <a:pt x="0" y="402759"/>
                    <a:pt x="402759" y="0"/>
                    <a:pt x="899588" y="0"/>
                  </a:cubicBezTo>
                  <a:cubicBezTo>
                    <a:pt x="1396417" y="0"/>
                    <a:pt x="1799176" y="402759"/>
                    <a:pt x="1799176" y="899588"/>
                  </a:cubicBezTo>
                  <a:cubicBezTo>
                    <a:pt x="1799176" y="1396417"/>
                    <a:pt x="1396417" y="1799176"/>
                    <a:pt x="899588" y="1799176"/>
                  </a:cubicBezTo>
                  <a:cubicBezTo>
                    <a:pt x="402759" y="1799176"/>
                    <a:pt x="0" y="1396417"/>
                    <a:pt x="0" y="899588"/>
                  </a:cubicBezTo>
                  <a:close/>
                </a:path>
              </a:pathLst>
            </a:custGeom>
            <a:gradFill>
              <a:gsLst>
                <a:gs pos="100000">
                  <a:schemeClr val="bg1">
                    <a:lumMod val="85000"/>
                  </a:schemeClr>
                </a:gs>
                <a:gs pos="0">
                  <a:schemeClr val="bg1">
                    <a:lumMod val="65000"/>
                  </a:schemeClr>
                </a:gs>
              </a:gsLst>
              <a:lin ang="0" scaled="0"/>
            </a:gradFill>
            <a:ln w="28575">
              <a:solidFill>
                <a:srgbClr val="FFFFFF"/>
              </a:solidFill>
            </a:ln>
          </p:spPr>
          <p:style>
            <a:lnRef idx="3">
              <a:scrgbClr r="0" g="0" b="0"/>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62498" tIns="278723" rIns="362498" bIns="278723"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cs typeface="+mn-cs"/>
              </a:endParaRPr>
            </a:p>
            <a:p>
              <a:pPr marL="0" lvl="0" indent="0" algn="ctr" defTabSz="533400">
                <a:lnSpc>
                  <a:spcPts val="1400"/>
                </a:lnSpc>
                <a:spcBef>
                  <a:spcPct val="0"/>
                </a:spcBef>
                <a:spcAft>
                  <a:spcPts val="0"/>
                </a:spcAft>
                <a:buNone/>
              </a:pPr>
              <a:endParaRPr lang="zh-TW" altLang="en-US" sz="5400" kern="1200" dirty="0">
                <a:latin typeface="Calibri"/>
                <a:ea typeface="新細明體"/>
                <a:cs typeface="+mn-cs"/>
              </a:endParaRPr>
            </a:p>
          </p:txBody>
        </p:sp>
        <p:sp>
          <p:nvSpPr>
            <p:cNvPr id="34" name="矩形 33">
              <a:extLst>
                <a:ext uri="{FF2B5EF4-FFF2-40B4-BE49-F238E27FC236}">
                  <a16:creationId xmlns:a16="http://schemas.microsoft.com/office/drawing/2014/main" xmlns="" id="{51A96335-A379-314A-A4BE-6D71E401EE53}"/>
                </a:ext>
              </a:extLst>
            </p:cNvPr>
            <p:cNvSpPr/>
            <p:nvPr/>
          </p:nvSpPr>
          <p:spPr>
            <a:xfrm>
              <a:off x="7424451" y="4513787"/>
              <a:ext cx="412292" cy="762838"/>
            </a:xfrm>
            <a:prstGeom prst="rect">
              <a:avLst/>
            </a:prstGeom>
            <a:noFill/>
          </p:spPr>
          <p:txBody>
            <a:bodyPr wrap="none">
              <a:spAutoFit/>
            </a:bodyPr>
            <a:lstStyle/>
            <a:p>
              <a:pPr lvl="0" algn="ctr" defTabSz="622300">
                <a:lnSpc>
                  <a:spcPts val="6000"/>
                </a:lnSpc>
                <a:spcBef>
                  <a:spcPct val="0"/>
                </a:spcBef>
              </a:pPr>
              <a:r>
                <a:rPr lang="en-US" altLang="zh-TW" sz="3200" b="1" dirty="0">
                  <a:solidFill>
                    <a:schemeClr val="bg1"/>
                  </a:solidFill>
                  <a:latin typeface="Arial" panose="020B0604020202020204" pitchFamily="34" charset="0"/>
                  <a:ea typeface="新細明體"/>
                  <a:cs typeface="Arial" panose="020B0604020202020204" pitchFamily="34" charset="0"/>
                </a:rPr>
                <a:t>1</a:t>
              </a:r>
              <a:endParaRPr lang="zh-TW" altLang="en-US" sz="10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82424353"/>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2">
            <a:extLst>
              <a:ext uri="{FF2B5EF4-FFF2-40B4-BE49-F238E27FC236}">
                <a16:creationId xmlns:a16="http://schemas.microsoft.com/office/drawing/2014/main" xmlns="" id="{5B277F19-A512-EA46-B028-9FB10712B891}"/>
              </a:ext>
            </a:extLst>
          </p:cNvPr>
          <p:cNvSpPr/>
          <p:nvPr/>
        </p:nvSpPr>
        <p:spPr>
          <a:xfrm>
            <a:off x="251460" y="1028418"/>
            <a:ext cx="8654890" cy="2470740"/>
          </a:xfrm>
          <a:prstGeom prst="roundRect">
            <a:avLst>
              <a:gd name="adj" fmla="val 7849"/>
            </a:avLst>
          </a:prstGeom>
          <a:solidFill>
            <a:schemeClr val="bg1">
              <a:alpha val="50000"/>
            </a:schemeClr>
          </a:solid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75000"/>
                  <a:lumOff val="25000"/>
                </a:schemeClr>
              </a:solidFill>
            </a:endParaRPr>
          </a:p>
        </p:txBody>
      </p:sp>
      <p:sp>
        <p:nvSpPr>
          <p:cNvPr id="7" name="Rounded Rectangle 4">
            <a:extLst>
              <a:ext uri="{FF2B5EF4-FFF2-40B4-BE49-F238E27FC236}">
                <a16:creationId xmlns:a16="http://schemas.microsoft.com/office/drawing/2014/main" xmlns="" id="{1324DFA8-C88D-A549-8D52-1C5062483D75}"/>
              </a:ext>
            </a:extLst>
          </p:cNvPr>
          <p:cNvSpPr/>
          <p:nvPr/>
        </p:nvSpPr>
        <p:spPr>
          <a:xfrm>
            <a:off x="675392" y="940003"/>
            <a:ext cx="5096617" cy="37258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1" name="TextBox 23">
            <a:extLst>
              <a:ext uri="{FF2B5EF4-FFF2-40B4-BE49-F238E27FC236}">
                <a16:creationId xmlns:a16="http://schemas.microsoft.com/office/drawing/2014/main" xmlns="" id="{ECF401B2-F404-614B-93B5-AD0B3B8136EE}"/>
              </a:ext>
            </a:extLst>
          </p:cNvPr>
          <p:cNvSpPr txBox="1"/>
          <p:nvPr/>
        </p:nvSpPr>
        <p:spPr>
          <a:xfrm>
            <a:off x="754602" y="950243"/>
            <a:ext cx="5254187" cy="369332"/>
          </a:xfrm>
          <a:prstGeom prst="rect">
            <a:avLst/>
          </a:prstGeom>
          <a:noFill/>
        </p:spPr>
        <p:txBody>
          <a:bodyPr wrap="square" rtlCol="0">
            <a:spAutoFit/>
          </a:bodyPr>
          <a:lstStyle/>
          <a:p>
            <a:r>
              <a:rPr lang="zh-TW" altLang="en-US" b="1" dirty="0">
                <a:solidFill>
                  <a:schemeClr val="bg1"/>
                </a:solidFill>
                <a:latin typeface="Microsoft JhengHei" panose="020B0604030504040204" pitchFamily="34" charset="-120"/>
                <a:ea typeface="Microsoft JhengHei" panose="020B0604030504040204" pitchFamily="34" charset="-120"/>
                <a:cs typeface="Arial" pitchFamily="34" charset="0"/>
              </a:rPr>
              <a:t>思科在台設立創新中心、共同形塑物聯網生態系</a:t>
            </a:r>
          </a:p>
        </p:txBody>
      </p:sp>
      <p:sp>
        <p:nvSpPr>
          <p:cNvPr id="12" name="Rounded Rectangle 9">
            <a:extLst>
              <a:ext uri="{FF2B5EF4-FFF2-40B4-BE49-F238E27FC236}">
                <a16:creationId xmlns:a16="http://schemas.microsoft.com/office/drawing/2014/main" xmlns="" id="{6A3EC474-78ED-844C-91EA-F5E8BD52734C}"/>
              </a:ext>
            </a:extLst>
          </p:cNvPr>
          <p:cNvSpPr/>
          <p:nvPr/>
        </p:nvSpPr>
        <p:spPr>
          <a:xfrm>
            <a:off x="251460" y="3747191"/>
            <a:ext cx="8654890" cy="2845601"/>
          </a:xfrm>
          <a:prstGeom prst="roundRect">
            <a:avLst>
              <a:gd name="adj" fmla="val 7849"/>
            </a:avLst>
          </a:prstGeom>
          <a:solidFill>
            <a:schemeClr val="bg1">
              <a:alpha val="50000"/>
            </a:scheme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4" name="Rounded Rectangle 11">
            <a:extLst>
              <a:ext uri="{FF2B5EF4-FFF2-40B4-BE49-F238E27FC236}">
                <a16:creationId xmlns:a16="http://schemas.microsoft.com/office/drawing/2014/main" xmlns="" id="{80C246FC-6607-4E43-AF9B-712CF74037DA}"/>
              </a:ext>
            </a:extLst>
          </p:cNvPr>
          <p:cNvSpPr/>
          <p:nvPr/>
        </p:nvSpPr>
        <p:spPr>
          <a:xfrm>
            <a:off x="675391" y="3658778"/>
            <a:ext cx="6778705" cy="372583"/>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30" name="矩形 6">
            <a:extLst>
              <a:ext uri="{FF2B5EF4-FFF2-40B4-BE49-F238E27FC236}">
                <a16:creationId xmlns:a16="http://schemas.microsoft.com/office/drawing/2014/main" xmlns="" id="{97A6663E-D43A-FC42-B3B9-18294558B3E9}"/>
              </a:ext>
            </a:extLst>
          </p:cNvPr>
          <p:cNvSpPr>
            <a:spLocks noChangeArrowheads="1"/>
          </p:cNvSpPr>
          <p:nvPr/>
        </p:nvSpPr>
        <p:spPr bwMode="auto">
          <a:xfrm>
            <a:off x="4971654" y="1380870"/>
            <a:ext cx="3934696" cy="2088515"/>
          </a:xfrm>
          <a:prstGeom prst="round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82550" indent="-82550" algn="just">
              <a:lnSpc>
                <a:spcPts val="2000"/>
              </a:lnSpc>
              <a:spcBef>
                <a:spcPts val="0"/>
              </a:spcBef>
              <a:buFont typeface="Arial" pitchFamily="34" charset="0"/>
              <a:buChar char="•"/>
            </a:pPr>
            <a:r>
              <a:rPr lang="zh-TW" altLang="en-US" sz="1400" b="1" dirty="0">
                <a:latin typeface="微軟正黑體" panose="020B0604030504040204" pitchFamily="34" charset="-120"/>
                <a:ea typeface="微軟正黑體" panose="020B0604030504040204" pitchFamily="34" charset="-120"/>
                <a:cs typeface="Times New Roman" pitchFamily="18" charset="0"/>
              </a:rPr>
              <a:t>投資：</a:t>
            </a:r>
            <a:r>
              <a:rPr lang="en-US" altLang="zh-TW" sz="1400" dirty="0">
                <a:latin typeface="微軟正黑體" panose="020B0604030504040204" pitchFamily="34" charset="-120"/>
                <a:ea typeface="微軟正黑體" panose="020B0604030504040204" pitchFamily="34" charset="-120"/>
                <a:cs typeface="Times New Roman" pitchFamily="18" charset="0"/>
              </a:rPr>
              <a:t>Cisco</a:t>
            </a:r>
            <a:r>
              <a:rPr lang="zh-TW" altLang="en-US" sz="1400" dirty="0">
                <a:latin typeface="微軟正黑體" panose="020B0604030504040204" pitchFamily="34" charset="-120"/>
                <a:ea typeface="微軟正黑體" panose="020B0604030504040204" pitchFamily="34" charset="-120"/>
                <a:cs typeface="Times New Roman" pitchFamily="18" charset="0"/>
              </a:rPr>
              <a:t>將於</a:t>
            </a:r>
            <a:r>
              <a:rPr lang="en-US" altLang="zh-TW" sz="1400" dirty="0">
                <a:latin typeface="微軟正黑體" panose="020B0604030504040204" pitchFamily="34" charset="-120"/>
                <a:ea typeface="微軟正黑體" panose="020B0604030504040204" pitchFamily="34" charset="-120"/>
                <a:cs typeface="Times New Roman" pitchFamily="18" charset="0"/>
              </a:rPr>
              <a:t>108</a:t>
            </a:r>
            <a:r>
              <a:rPr lang="zh-TW" altLang="en-US" sz="1400" dirty="0">
                <a:latin typeface="微軟正黑體" panose="020B0604030504040204" pitchFamily="34" charset="-120"/>
                <a:ea typeface="微軟正黑體" panose="020B0604030504040204" pitchFamily="34" charset="-120"/>
                <a:cs typeface="Times New Roman" pitchFamily="18" charset="0"/>
              </a:rPr>
              <a:t>年於亞洲．矽谷計畫</a:t>
            </a:r>
            <a:r>
              <a:rPr lang="zh-TW" altLang="zh-TW" sz="1400" dirty="0">
                <a:latin typeface="微軟正黑體" panose="020B0604030504040204" pitchFamily="34" charset="-120"/>
                <a:ea typeface="微軟正黑體" panose="020B0604030504040204" pitchFamily="34" charset="-120"/>
                <a:cs typeface="Times New Roman" pitchFamily="18" charset="0"/>
              </a:rPr>
              <a:t>執行中心</a:t>
            </a:r>
            <a:r>
              <a:rPr lang="zh-TW" altLang="en-US" sz="1400" dirty="0">
                <a:latin typeface="微軟正黑體" panose="020B0604030504040204" pitchFamily="34" charset="-120"/>
                <a:ea typeface="微軟正黑體" panose="020B0604030504040204" pitchFamily="34" charset="-120"/>
                <a:cs typeface="Times New Roman" pitchFamily="18" charset="0"/>
              </a:rPr>
              <a:t>桃園辦公大樓</a:t>
            </a:r>
            <a:r>
              <a:rPr lang="en-US" altLang="zh-TW" sz="1400" dirty="0">
                <a:latin typeface="微軟正黑體" panose="020B0604030504040204" pitchFamily="34" charset="-120"/>
                <a:ea typeface="微軟正黑體" panose="020B0604030504040204" pitchFamily="34" charset="-120"/>
                <a:cs typeface="Times New Roman" pitchFamily="18" charset="0"/>
              </a:rPr>
              <a:t>2</a:t>
            </a:r>
            <a:r>
              <a:rPr lang="zh-TW" altLang="en-US" sz="1400" dirty="0">
                <a:latin typeface="微軟正黑體" panose="020B0604030504040204" pitchFamily="34" charset="-120"/>
                <a:ea typeface="微軟正黑體" panose="020B0604030504040204" pitchFamily="34" charset="-120"/>
                <a:cs typeface="Times New Roman" pitchFamily="18" charset="0"/>
              </a:rPr>
              <a:t>樓設立思科創新中心。</a:t>
            </a:r>
            <a:endParaRPr lang="en-US" altLang="zh-TW" sz="1400" dirty="0">
              <a:latin typeface="微軟正黑體" panose="020B0604030504040204" pitchFamily="34" charset="-120"/>
              <a:ea typeface="微軟正黑體" panose="020B0604030504040204" pitchFamily="34" charset="-120"/>
              <a:cs typeface="Times New Roman" pitchFamily="18" charset="0"/>
            </a:endParaRPr>
          </a:p>
          <a:p>
            <a:pPr marL="82550" indent="-82550" algn="just">
              <a:lnSpc>
                <a:spcPts val="2000"/>
              </a:lnSpc>
              <a:spcBef>
                <a:spcPts val="0"/>
              </a:spcBef>
              <a:buFont typeface="Arial" pitchFamily="34" charset="0"/>
              <a:buChar char="•"/>
            </a:pPr>
            <a:r>
              <a:rPr lang="zh-TW" altLang="en-US" sz="1400" b="1" dirty="0">
                <a:latin typeface="微軟正黑體" panose="020B0604030504040204" pitchFamily="34" charset="-120"/>
                <a:ea typeface="微軟正黑體" panose="020B0604030504040204" pitchFamily="34" charset="-120"/>
                <a:cs typeface="Times New Roman" pitchFamily="18" charset="0"/>
              </a:rPr>
              <a:t>合作：</a:t>
            </a:r>
            <a:r>
              <a:rPr lang="zh-TW" altLang="en-US" sz="1400" b="1" dirty="0">
                <a:solidFill>
                  <a:srgbClr val="C00000"/>
                </a:solidFill>
                <a:latin typeface="微軟正黑體" panose="020B0604030504040204" pitchFamily="34" charset="-120"/>
                <a:ea typeface="微軟正黑體" panose="020B0604030504040204" pitchFamily="34" charset="-120"/>
                <a:cs typeface="Times New Roman" pitchFamily="18" charset="0"/>
              </a:rPr>
              <a:t>桃園市政府與思科（</a:t>
            </a:r>
            <a:r>
              <a:rPr lang="en-US" altLang="zh-TW" sz="1400" b="1" dirty="0">
                <a:solidFill>
                  <a:srgbClr val="C00000"/>
                </a:solidFill>
                <a:latin typeface="微軟正黑體" panose="020B0604030504040204" pitchFamily="34" charset="-120"/>
                <a:ea typeface="微軟正黑體" panose="020B0604030504040204" pitchFamily="34" charset="-120"/>
                <a:cs typeface="Times New Roman" pitchFamily="18" charset="0"/>
              </a:rPr>
              <a:t>Cisco</a:t>
            </a:r>
            <a:r>
              <a:rPr lang="zh-TW" altLang="en-US" sz="1400" b="1" dirty="0">
                <a:solidFill>
                  <a:srgbClr val="C00000"/>
                </a:solidFill>
                <a:latin typeface="微軟正黑體" panose="020B0604030504040204" pitchFamily="34" charset="-120"/>
                <a:ea typeface="微軟正黑體" panose="020B0604030504040204" pitchFamily="34" charset="-120"/>
                <a:cs typeface="Times New Roman" pitchFamily="18" charset="0"/>
              </a:rPr>
              <a:t>）簽署合作意向書</a:t>
            </a:r>
            <a:r>
              <a:rPr lang="zh-TW" altLang="en-US" sz="1400" dirty="0">
                <a:latin typeface="微軟正黑體" panose="020B0604030504040204" pitchFamily="34" charset="-120"/>
                <a:ea typeface="微軟正黑體" panose="020B0604030504040204" pitchFamily="34" charset="-120"/>
                <a:cs typeface="Times New Roman" pitchFamily="18" charset="0"/>
              </a:rPr>
              <a:t>，共同推動人工智慧、物聯網與</a:t>
            </a:r>
            <a:r>
              <a:rPr lang="en-US" altLang="zh-TW" sz="1400" dirty="0">
                <a:latin typeface="微軟正黑體" panose="020B0604030504040204" pitchFamily="34" charset="-120"/>
                <a:ea typeface="微軟正黑體" panose="020B0604030504040204" pitchFamily="34" charset="-120"/>
                <a:cs typeface="Times New Roman" pitchFamily="18" charset="0"/>
              </a:rPr>
              <a:t>5G</a:t>
            </a:r>
            <a:r>
              <a:rPr lang="zh-TW" altLang="en-US" sz="1400" dirty="0">
                <a:latin typeface="微軟正黑體" panose="020B0604030504040204" pitchFamily="34" charset="-120"/>
                <a:ea typeface="微軟正黑體" panose="020B0604030504040204" pitchFamily="34" charset="-120"/>
                <a:cs typeface="Times New Roman" pitchFamily="18" charset="0"/>
              </a:rPr>
              <a:t>示範應用與實證平台</a:t>
            </a:r>
            <a:endParaRPr lang="en-US" altLang="zh-TW" sz="1400" dirty="0">
              <a:latin typeface="微軟正黑體" panose="020B0604030504040204" pitchFamily="34" charset="-120"/>
              <a:ea typeface="微軟正黑體" panose="020B0604030504040204" pitchFamily="34" charset="-120"/>
              <a:cs typeface="Times New Roman" pitchFamily="18" charset="0"/>
            </a:endParaRPr>
          </a:p>
          <a:p>
            <a:pPr marL="82550" indent="-82550" algn="just">
              <a:lnSpc>
                <a:spcPts val="2000"/>
              </a:lnSpc>
              <a:spcBef>
                <a:spcPts val="0"/>
              </a:spcBef>
              <a:buFont typeface="Arial" pitchFamily="34" charset="0"/>
              <a:buChar char="•"/>
            </a:pPr>
            <a:r>
              <a:rPr lang="zh-TW" altLang="en-US" sz="1400" b="1" dirty="0">
                <a:latin typeface="微軟正黑體" panose="020B0604030504040204" pitchFamily="34" charset="-120"/>
                <a:ea typeface="微軟正黑體" panose="020B0604030504040204" pitchFamily="34" charset="-120"/>
                <a:cs typeface="Times New Roman" pitchFamily="18" charset="0"/>
              </a:rPr>
              <a:t>研發：</a:t>
            </a:r>
            <a:r>
              <a:rPr lang="zh-TW" altLang="en-US" sz="1400" dirty="0">
                <a:latin typeface="微軟正黑體" panose="020B0604030504040204" pitchFamily="34" charset="-120"/>
                <a:ea typeface="微軟正黑體" panose="020B0604030504040204" pitchFamily="34" charset="-120"/>
                <a:cs typeface="Times New Roman" pitchFamily="18" charset="0"/>
              </a:rPr>
              <a:t>例如：與中華電信發展智慧城市方案；</a:t>
            </a:r>
            <a:r>
              <a:rPr lang="zh-TW" altLang="zh-TW" sz="1400" dirty="0">
                <a:latin typeface="微軟正黑體" panose="020B0604030504040204" pitchFamily="34" charset="-120"/>
                <a:ea typeface="微軟正黑體" panose="020B0604030504040204" pitchFamily="34" charset="-120"/>
                <a:cs typeface="Times New Roman" pitchFamily="18" charset="0"/>
              </a:rPr>
              <a:t>與聯發科合作</a:t>
            </a:r>
            <a:r>
              <a:rPr lang="zh-TW" altLang="en-US" sz="1400" dirty="0">
                <a:latin typeface="微軟正黑體" panose="020B0604030504040204" pitchFamily="34" charset="-120"/>
                <a:ea typeface="微軟正黑體" panose="020B0604030504040204" pitchFamily="34" charset="-120"/>
                <a:cs typeface="Times New Roman" pitchFamily="18" charset="0"/>
              </a:rPr>
              <a:t>晶片設計與應用。</a:t>
            </a:r>
          </a:p>
        </p:txBody>
      </p:sp>
      <p:sp>
        <p:nvSpPr>
          <p:cNvPr id="31" name="五邊形 30">
            <a:extLst>
              <a:ext uri="{FF2B5EF4-FFF2-40B4-BE49-F238E27FC236}">
                <a16:creationId xmlns:a16="http://schemas.microsoft.com/office/drawing/2014/main" xmlns="" id="{6948E602-88C6-2549-AB05-9510FD570348}"/>
              </a:ext>
            </a:extLst>
          </p:cNvPr>
          <p:cNvSpPr/>
          <p:nvPr/>
        </p:nvSpPr>
        <p:spPr>
          <a:xfrm>
            <a:off x="4644308" y="1526047"/>
            <a:ext cx="485839" cy="1727126"/>
          </a:xfrm>
          <a:prstGeom prst="homePlate">
            <a:avLst>
              <a:gd name="adj" fmla="val 45407"/>
            </a:avLst>
          </a:prstGeom>
          <a:solidFill>
            <a:schemeClr val="accent6"/>
          </a:solidFill>
          <a:ln>
            <a:no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eaVert" anchor="ctr"/>
          <a:lstStyle/>
          <a:p>
            <a:pPr algn="ctr">
              <a:defRPr/>
            </a:pPr>
            <a:r>
              <a:rPr lang="zh-TW" altLang="en-US" b="1" dirty="0">
                <a:solidFill>
                  <a:schemeClr val="bg1"/>
                </a:solidFill>
                <a:latin typeface="微軟正黑體" panose="020B0604030504040204" pitchFamily="34" charset="-120"/>
                <a:ea typeface="微軟正黑體" panose="020B0604030504040204" pitchFamily="34" charset="-120"/>
                <a:cs typeface="Times New Roman" pitchFamily="18" charset="0"/>
              </a:rPr>
              <a:t>投資擴大</a:t>
            </a:r>
          </a:p>
        </p:txBody>
      </p:sp>
      <p:grpSp>
        <p:nvGrpSpPr>
          <p:cNvPr id="32" name="群組 31">
            <a:extLst>
              <a:ext uri="{FF2B5EF4-FFF2-40B4-BE49-F238E27FC236}">
                <a16:creationId xmlns:a16="http://schemas.microsoft.com/office/drawing/2014/main" xmlns="" id="{2A2151E7-A96A-EA49-8736-C96E3EAD3621}"/>
              </a:ext>
            </a:extLst>
          </p:cNvPr>
          <p:cNvGrpSpPr/>
          <p:nvPr/>
        </p:nvGrpSpPr>
        <p:grpSpPr>
          <a:xfrm>
            <a:off x="304755" y="1422760"/>
            <a:ext cx="1880152" cy="1830414"/>
            <a:chOff x="2876014" y="1399431"/>
            <a:chExt cx="1501006" cy="1424449"/>
          </a:xfrm>
        </p:grpSpPr>
        <p:sp>
          <p:nvSpPr>
            <p:cNvPr id="33" name="圓形箭號 32">
              <a:extLst>
                <a:ext uri="{FF2B5EF4-FFF2-40B4-BE49-F238E27FC236}">
                  <a16:creationId xmlns:a16="http://schemas.microsoft.com/office/drawing/2014/main" xmlns="" id="{14A59A89-71A2-CD45-A7F1-5329031800FB}"/>
                </a:ext>
              </a:extLst>
            </p:cNvPr>
            <p:cNvSpPr/>
            <p:nvPr/>
          </p:nvSpPr>
          <p:spPr>
            <a:xfrm rot="6516728">
              <a:off x="2914292" y="1361153"/>
              <a:ext cx="1424449" cy="1501006"/>
            </a:xfrm>
            <a:prstGeom prst="circularArrow">
              <a:avLst>
                <a:gd name="adj1" fmla="val 5856"/>
                <a:gd name="adj2" fmla="val 955072"/>
                <a:gd name="adj3" fmla="val 8031825"/>
                <a:gd name="adj4" fmla="val 11660607"/>
                <a:gd name="adj5" fmla="val 7756"/>
              </a:avLst>
            </a:prstGeom>
            <a:gradFill flip="none" rotWithShape="1">
              <a:gsLst>
                <a:gs pos="4000">
                  <a:schemeClr val="accent5">
                    <a:lumMod val="0"/>
                    <a:lumOff val="100000"/>
                  </a:schemeClr>
                </a:gs>
                <a:gs pos="19000">
                  <a:schemeClr val="accent5">
                    <a:lumMod val="0"/>
                    <a:lumOff val="100000"/>
                  </a:schemeClr>
                </a:gs>
                <a:gs pos="80000">
                  <a:schemeClr val="bg1">
                    <a:lumMod val="75000"/>
                  </a:schemeClr>
                </a:gs>
                <a:gs pos="10000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solidFill>
                  <a:schemeClr val="tx1"/>
                </a:solidFill>
              </a:endParaRPr>
            </a:p>
          </p:txBody>
        </p:sp>
        <p:pic>
          <p:nvPicPr>
            <p:cNvPr id="34" name="圖片 33">
              <a:extLst>
                <a:ext uri="{FF2B5EF4-FFF2-40B4-BE49-F238E27FC236}">
                  <a16:creationId xmlns:a16="http://schemas.microsoft.com/office/drawing/2014/main" xmlns="" id="{F7FAB976-D740-A446-A92B-3EAFA31622B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86719" y="1504895"/>
              <a:ext cx="643216" cy="323158"/>
            </a:xfrm>
            <a:prstGeom prst="rect">
              <a:avLst/>
            </a:prstGeom>
            <a:effectLst>
              <a:glow rad="63500">
                <a:schemeClr val="bg1">
                  <a:alpha val="72000"/>
                </a:schemeClr>
              </a:glow>
            </a:effectLst>
          </p:spPr>
        </p:pic>
        <p:pic>
          <p:nvPicPr>
            <p:cNvPr id="35" name="圖片 34">
              <a:extLst>
                <a:ext uri="{FF2B5EF4-FFF2-40B4-BE49-F238E27FC236}">
                  <a16:creationId xmlns:a16="http://schemas.microsoft.com/office/drawing/2014/main" xmlns="" id="{88039FCB-1F19-3845-B9AA-D362E066A39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54759" y="1947272"/>
              <a:ext cx="1015065" cy="212101"/>
            </a:xfrm>
            <a:prstGeom prst="rect">
              <a:avLst/>
            </a:prstGeom>
            <a:effectLst>
              <a:glow rad="63500">
                <a:schemeClr val="bg1">
                  <a:alpha val="69000"/>
                </a:schemeClr>
              </a:glow>
            </a:effectLst>
          </p:spPr>
        </p:pic>
        <p:pic>
          <p:nvPicPr>
            <p:cNvPr id="36" name="圖片 35">
              <a:extLst>
                <a:ext uri="{FF2B5EF4-FFF2-40B4-BE49-F238E27FC236}">
                  <a16:creationId xmlns:a16="http://schemas.microsoft.com/office/drawing/2014/main" xmlns="" id="{BF6935FA-D234-EE47-B461-B9C366B6E2D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54759" y="2308417"/>
              <a:ext cx="1041255" cy="228534"/>
            </a:xfrm>
            <a:prstGeom prst="rect">
              <a:avLst/>
            </a:prstGeom>
          </p:spPr>
        </p:pic>
      </p:grpSp>
      <p:pic>
        <p:nvPicPr>
          <p:cNvPr id="37" name="圖片 36">
            <a:extLst>
              <a:ext uri="{FF2B5EF4-FFF2-40B4-BE49-F238E27FC236}">
                <a16:creationId xmlns:a16="http://schemas.microsoft.com/office/drawing/2014/main" xmlns="" id="{117E8F1C-CBA9-F540-8DDB-7767D3A8D5E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192699" y="1591447"/>
            <a:ext cx="2332766" cy="1541455"/>
          </a:xfrm>
          <a:prstGeom prst="rect">
            <a:avLst/>
          </a:prstGeom>
          <a:ln>
            <a:noFill/>
          </a:ln>
          <a:effectLst/>
        </p:spPr>
      </p:pic>
      <p:sp>
        <p:nvSpPr>
          <p:cNvPr id="38" name="Rectangle 2">
            <a:extLst>
              <a:ext uri="{FF2B5EF4-FFF2-40B4-BE49-F238E27FC236}">
                <a16:creationId xmlns:a16="http://schemas.microsoft.com/office/drawing/2014/main" xmlns="" id="{EA4725D9-E959-0542-B13F-E32D1873C350}"/>
              </a:ext>
            </a:extLst>
          </p:cNvPr>
          <p:cNvSpPr txBox="1">
            <a:spLocks noChangeArrowheads="1"/>
          </p:cNvSpPr>
          <p:nvPr/>
        </p:nvSpPr>
        <p:spPr>
          <a:xfrm>
            <a:off x="-43882" y="-11435"/>
            <a:ext cx="9236918" cy="1048871"/>
          </a:xfrm>
          <a:prstGeom prst="rect">
            <a:avLst/>
          </a:prstGeom>
          <a:ln>
            <a:miter lim="800000"/>
            <a:headEnd/>
            <a:tailEnd/>
          </a:ln>
          <a:extLst>
            <a:ext uri="{91240B29-F687-4F45-9708-019B960494DF}">
              <a14:hiddenLine xmlns:a14="http://schemas.microsoft.com/office/drawing/2010/main" w="9525">
                <a:solidFill>
                  <a:srgbClr val="3465A4"/>
                </a:solidFill>
                <a:round/>
                <a:headEnd/>
                <a:tailEnd/>
              </a14:hiddenLine>
            </a:ext>
          </a:extLst>
        </p:spPr>
        <p:txBody>
          <a:bodyPr vert="horz" lIns="0" tIns="46038" rIns="0" bIns="108000" rtlCol="0" anchor="ctr">
            <a:noAutofit/>
          </a:bodyPr>
          <a:lstStyle>
            <a:lvl1pPr algn="l" defTabSz="914400" rtl="0" eaLnBrk="1" latinLnBrk="0" hangingPunct="1">
              <a:lnSpc>
                <a:spcPct val="90000"/>
              </a:lnSpc>
              <a:spcBef>
                <a:spcPct val="0"/>
              </a:spcBef>
              <a:buNone/>
              <a:defRPr sz="4400" kern="1200">
                <a:solidFill>
                  <a:schemeClr val="tx1"/>
                </a:solidFill>
                <a:latin typeface="Times New Roman" pitchFamily="18" charset="0"/>
                <a:ea typeface="+mj-ea"/>
                <a:cs typeface="+mj-cs"/>
              </a:defRPr>
            </a:lvl1pPr>
          </a:lstStyle>
          <a:p>
            <a:pPr algn="ctr">
              <a:defRPr/>
            </a:pPr>
            <a:r>
              <a:rPr lang="zh-TW" altLang="en-US" sz="36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促成國際級廠商在台灣投資</a:t>
            </a:r>
            <a:r>
              <a:rPr lang="en-US" altLang="zh-TW" sz="3600" b="1" dirty="0">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-1</a:t>
            </a:r>
          </a:p>
        </p:txBody>
      </p:sp>
      <p:sp>
        <p:nvSpPr>
          <p:cNvPr id="39" name="TextBox 23">
            <a:extLst>
              <a:ext uri="{FF2B5EF4-FFF2-40B4-BE49-F238E27FC236}">
                <a16:creationId xmlns:a16="http://schemas.microsoft.com/office/drawing/2014/main" xmlns="" id="{5B05C9B6-02C3-FD49-92BC-5D42EE02BBFD}"/>
              </a:ext>
            </a:extLst>
          </p:cNvPr>
          <p:cNvSpPr txBox="1"/>
          <p:nvPr/>
        </p:nvSpPr>
        <p:spPr>
          <a:xfrm>
            <a:off x="754602" y="3660394"/>
            <a:ext cx="6803666" cy="369332"/>
          </a:xfrm>
          <a:prstGeom prst="rect">
            <a:avLst/>
          </a:prstGeom>
          <a:noFill/>
        </p:spPr>
        <p:txBody>
          <a:bodyPr wrap="square" rtlCol="0">
            <a:spAutoFit/>
          </a:bodyPr>
          <a:lstStyle/>
          <a:p>
            <a:r>
              <a:rPr lang="en-US" altLang="zh-TW" b="1" dirty="0">
                <a:solidFill>
                  <a:schemeClr val="bg1"/>
                </a:solidFill>
                <a:latin typeface="Microsoft JhengHei" panose="020B0604030504040204" pitchFamily="34" charset="-120"/>
                <a:ea typeface="Microsoft JhengHei" panose="020B0604030504040204" pitchFamily="34" charset="-120"/>
                <a:cs typeface="Arial" pitchFamily="34" charset="0"/>
              </a:rPr>
              <a:t>Microsoft</a:t>
            </a:r>
            <a:r>
              <a:rPr lang="zh-TW" altLang="en-US" b="1" dirty="0">
                <a:solidFill>
                  <a:schemeClr val="bg1"/>
                </a:solidFill>
                <a:latin typeface="Microsoft JhengHei" panose="020B0604030504040204" pitchFamily="34" charset="-120"/>
                <a:ea typeface="Microsoft JhengHei" panose="020B0604030504040204" pitchFamily="34" charset="-120"/>
                <a:cs typeface="Arial" pitchFamily="34" charset="0"/>
              </a:rPr>
              <a:t>在台打造</a:t>
            </a:r>
            <a:r>
              <a:rPr lang="en-US" altLang="zh-TW" b="1" dirty="0">
                <a:solidFill>
                  <a:schemeClr val="bg1"/>
                </a:solidFill>
                <a:latin typeface="Microsoft JhengHei" panose="020B0604030504040204" pitchFamily="34" charset="-120"/>
                <a:ea typeface="Microsoft JhengHei" panose="020B0604030504040204" pitchFamily="34" charset="-120"/>
                <a:cs typeface="Arial" pitchFamily="34" charset="0"/>
              </a:rPr>
              <a:t>IoT</a:t>
            </a:r>
            <a:r>
              <a:rPr lang="zh-TW" altLang="en-US" b="1" dirty="0">
                <a:solidFill>
                  <a:schemeClr val="bg1"/>
                </a:solidFill>
                <a:latin typeface="Microsoft JhengHei" panose="020B0604030504040204" pitchFamily="34" charset="-120"/>
                <a:ea typeface="Microsoft JhengHei" panose="020B0604030504040204" pitchFamily="34" charset="-120"/>
                <a:cs typeface="Arial" pitchFamily="34" charset="0"/>
              </a:rPr>
              <a:t>創新中心、</a:t>
            </a:r>
            <a:r>
              <a:rPr lang="en-US" altLang="zh-TW" b="1" dirty="0">
                <a:solidFill>
                  <a:schemeClr val="bg1"/>
                </a:solidFill>
                <a:latin typeface="Microsoft JhengHei" panose="020B0604030504040204" pitchFamily="34" charset="-120"/>
                <a:ea typeface="Microsoft JhengHei" panose="020B0604030504040204" pitchFamily="34" charset="-120"/>
                <a:cs typeface="Arial" pitchFamily="34" charset="0"/>
              </a:rPr>
              <a:t>AI</a:t>
            </a:r>
            <a:r>
              <a:rPr lang="zh-TW" altLang="en-US" b="1" dirty="0">
                <a:solidFill>
                  <a:schemeClr val="bg1"/>
                </a:solidFill>
                <a:latin typeface="Microsoft JhengHei" panose="020B0604030504040204" pitchFamily="34" charset="-120"/>
                <a:ea typeface="Microsoft JhengHei" panose="020B0604030504040204" pitchFamily="34" charset="-120"/>
                <a:cs typeface="Arial" pitchFamily="34" charset="0"/>
              </a:rPr>
              <a:t>研發中心及啟動新創加速器</a:t>
            </a:r>
          </a:p>
        </p:txBody>
      </p:sp>
      <p:sp>
        <p:nvSpPr>
          <p:cNvPr id="48" name="投影片編號版面配置區 2">
            <a:extLst>
              <a:ext uri="{FF2B5EF4-FFF2-40B4-BE49-F238E27FC236}">
                <a16:creationId xmlns:a16="http://schemas.microsoft.com/office/drawing/2014/main" xmlns="" id="{B9640BCE-FE02-5847-ACCD-C7C51519E208}"/>
              </a:ext>
            </a:extLst>
          </p:cNvPr>
          <p:cNvSpPr>
            <a:spLocks noGrp="1"/>
          </p:cNvSpPr>
          <p:nvPr>
            <p:ph type="sldNum" sz="quarter" idx="12"/>
          </p:nvPr>
        </p:nvSpPr>
        <p:spPr>
          <a:xfrm>
            <a:off x="8771783" y="6581001"/>
            <a:ext cx="372217" cy="276999"/>
          </a:xfrm>
        </p:spPr>
        <p:txBody>
          <a:bodyPr/>
          <a:lstStyle/>
          <a:p>
            <a:fld id="{4BD6A9F6-047A-440A-87C0-AFD3AB3D6E6D}" type="slidenum">
              <a:rPr lang="zh-TW" altLang="en-US" smtClean="0">
                <a:solidFill>
                  <a:prstClr val="black">
                    <a:tint val="75000"/>
                  </a:prstClr>
                </a:solidFill>
              </a:rPr>
              <a:pPr/>
              <a:t>9</a:t>
            </a:fld>
            <a:endParaRPr lang="zh-TW" altLang="en-US" dirty="0">
              <a:solidFill>
                <a:prstClr val="black">
                  <a:tint val="75000"/>
                </a:prstClr>
              </a:solidFill>
            </a:endParaRPr>
          </a:p>
        </p:txBody>
      </p:sp>
      <p:pic>
        <p:nvPicPr>
          <p:cNvPr id="49" name="Picture 3">
            <a:extLst>
              <a:ext uri="{FF2B5EF4-FFF2-40B4-BE49-F238E27FC236}">
                <a16:creationId xmlns:a16="http://schemas.microsoft.com/office/drawing/2014/main" xmlns="" id="{3B4647B6-08C5-7742-988B-06FC0A923BF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97764" y="4164843"/>
            <a:ext cx="2012144" cy="1181191"/>
          </a:xfrm>
          <a:prstGeom prst="roundRect">
            <a:avLst>
              <a:gd name="adj" fmla="val 16667"/>
            </a:avLst>
          </a:prstGeom>
          <a:ln w="28575">
            <a:solidFill>
              <a:schemeClr val="bg1">
                <a:lumMod val="65000"/>
              </a:schemeClr>
            </a:solidFill>
            <a:miter lim="800000"/>
            <a:headEnd/>
            <a:tailEnd/>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pic>
        <p:nvPicPr>
          <p:cNvPr id="50" name="圖片 49">
            <a:extLst>
              <a:ext uri="{FF2B5EF4-FFF2-40B4-BE49-F238E27FC236}">
                <a16:creationId xmlns:a16="http://schemas.microsoft.com/office/drawing/2014/main" xmlns="" id="{A04C5C4E-137A-4B44-856D-45FC0D12BD4F}"/>
              </a:ext>
            </a:extLst>
          </p:cNvPr>
          <p:cNvPicPr/>
          <p:nvPr/>
        </p:nvPicPr>
        <p:blipFill>
          <a:blip r:embed="rId7" cstate="print">
            <a:extLst>
              <a:ext uri="{28A0092B-C50C-407E-A947-70E740481C1C}">
                <a14:useLocalDpi xmlns:a14="http://schemas.microsoft.com/office/drawing/2010/main"/>
              </a:ext>
            </a:extLst>
          </a:blip>
          <a:srcRect/>
          <a:stretch>
            <a:fillRect/>
          </a:stretch>
        </p:blipFill>
        <p:spPr bwMode="auto">
          <a:xfrm>
            <a:off x="2056634" y="4164843"/>
            <a:ext cx="1807836" cy="1181191"/>
          </a:xfrm>
          <a:prstGeom prst="roundRect">
            <a:avLst>
              <a:gd name="adj" fmla="val 16667"/>
            </a:avLst>
          </a:prstGeom>
          <a:ln w="28575">
            <a:solidFill>
              <a:schemeClr val="bg1">
                <a:lumMod val="65000"/>
              </a:schemeClr>
            </a:solid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51" name="圖片 50">
            <a:extLst>
              <a:ext uri="{FF2B5EF4-FFF2-40B4-BE49-F238E27FC236}">
                <a16:creationId xmlns:a16="http://schemas.microsoft.com/office/drawing/2014/main" xmlns="" id="{33894560-4135-9A40-9C78-5D10626439DD}"/>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544004" y="4164843"/>
            <a:ext cx="1971346" cy="1129536"/>
          </a:xfrm>
          <a:prstGeom prst="roundRect">
            <a:avLst/>
          </a:prstGeom>
          <a:ln w="28575">
            <a:solidFill>
              <a:schemeClr val="bg1">
                <a:lumMod val="65000"/>
              </a:schemeClr>
            </a:solidFill>
          </a:ln>
          <a:effectLst/>
        </p:spPr>
      </p:pic>
      <p:sp>
        <p:nvSpPr>
          <p:cNvPr id="52" name="矩形 19">
            <a:extLst>
              <a:ext uri="{FF2B5EF4-FFF2-40B4-BE49-F238E27FC236}">
                <a16:creationId xmlns:a16="http://schemas.microsoft.com/office/drawing/2014/main" xmlns="" id="{F90A24DD-9A81-CA4E-801E-6C635812A968}"/>
              </a:ext>
            </a:extLst>
          </p:cNvPr>
          <p:cNvSpPr>
            <a:spLocks noChangeArrowheads="1"/>
          </p:cNvSpPr>
          <p:nvPr/>
        </p:nvSpPr>
        <p:spPr bwMode="auto">
          <a:xfrm>
            <a:off x="2045204" y="5406062"/>
            <a:ext cx="17331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TW" sz="1600" b="1" dirty="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rPr>
              <a:t>106</a:t>
            </a:r>
            <a:r>
              <a:rPr lang="zh-TW" altLang="en-US" sz="1600" b="1" dirty="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rPr>
              <a:t>年</a:t>
            </a:r>
            <a:r>
              <a:rPr lang="en-US" altLang="zh-TW" sz="1600" b="1" dirty="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rPr>
              <a:t>5</a:t>
            </a:r>
            <a:r>
              <a:rPr lang="zh-TW" altLang="zh-TW" sz="1600" b="1" dirty="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rPr>
              <a:t>月</a:t>
            </a:r>
            <a:r>
              <a:rPr lang="en-US" altLang="zh-TW" sz="1600" b="1" dirty="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rPr>
              <a:t>25</a:t>
            </a:r>
            <a:r>
              <a:rPr lang="zh-TW" altLang="zh-TW" sz="1600" b="1" dirty="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rPr>
              <a:t>日</a:t>
            </a:r>
            <a:endParaRPr lang="zh-TW" altLang="en-US" b="1" u="sng" dirty="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3" name="矩形 19">
            <a:extLst>
              <a:ext uri="{FF2B5EF4-FFF2-40B4-BE49-F238E27FC236}">
                <a16:creationId xmlns:a16="http://schemas.microsoft.com/office/drawing/2014/main" xmlns="" id="{66B2C6A6-364F-BD45-879E-B78B2079F9C1}"/>
              </a:ext>
            </a:extLst>
          </p:cNvPr>
          <p:cNvSpPr>
            <a:spLocks noChangeArrowheads="1"/>
          </p:cNvSpPr>
          <p:nvPr/>
        </p:nvSpPr>
        <p:spPr bwMode="auto">
          <a:xfrm>
            <a:off x="4295374" y="5358502"/>
            <a:ext cx="1816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TW" sz="1600" b="1" dirty="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rPr>
              <a:t>107</a:t>
            </a:r>
            <a:r>
              <a:rPr lang="zh-TW" altLang="en-US" sz="1600" b="1" dirty="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rPr>
              <a:t>年</a:t>
            </a:r>
            <a:r>
              <a:rPr lang="en-US" altLang="zh-TW" sz="1600" b="1" dirty="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rPr>
              <a:t>1</a:t>
            </a:r>
            <a:r>
              <a:rPr lang="zh-TW" altLang="zh-TW" sz="1600" b="1" dirty="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rPr>
              <a:t>月</a:t>
            </a:r>
            <a:r>
              <a:rPr lang="en-US" altLang="zh-TW" sz="1600" b="1" dirty="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rPr>
              <a:t>10</a:t>
            </a:r>
            <a:r>
              <a:rPr lang="zh-TW" altLang="zh-TW" sz="1600" b="1" dirty="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rPr>
              <a:t>日</a:t>
            </a:r>
            <a:endParaRPr lang="zh-TW" altLang="en-US" b="1" u="sng" dirty="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4" name="矩形 19">
            <a:extLst>
              <a:ext uri="{FF2B5EF4-FFF2-40B4-BE49-F238E27FC236}">
                <a16:creationId xmlns:a16="http://schemas.microsoft.com/office/drawing/2014/main" xmlns="" id="{2830FA79-22EE-844A-B974-48E743E09760}"/>
              </a:ext>
            </a:extLst>
          </p:cNvPr>
          <p:cNvSpPr>
            <a:spLocks noChangeArrowheads="1"/>
          </p:cNvSpPr>
          <p:nvPr/>
        </p:nvSpPr>
        <p:spPr bwMode="auto">
          <a:xfrm>
            <a:off x="6598245" y="5374190"/>
            <a:ext cx="19208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TW"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107</a:t>
            </a:r>
            <a:r>
              <a:rPr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11</a:t>
            </a:r>
            <a:r>
              <a:rPr lang="zh-TW" altLang="zh-TW"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19</a:t>
            </a:r>
            <a:r>
              <a:rPr lang="zh-TW" altLang="zh-TW"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日</a:t>
            </a:r>
            <a:endParaRPr lang="zh-TW" altLang="en-US" b="1" u="sng" dirty="0">
              <a:solidFill>
                <a:srgbClr val="C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5" name="矩形 7">
            <a:extLst>
              <a:ext uri="{FF2B5EF4-FFF2-40B4-BE49-F238E27FC236}">
                <a16:creationId xmlns:a16="http://schemas.microsoft.com/office/drawing/2014/main" xmlns="" id="{4A83257C-E875-E94C-8F28-B05A7BCA35D0}"/>
              </a:ext>
            </a:extLst>
          </p:cNvPr>
          <p:cNvSpPr>
            <a:spLocks noChangeArrowheads="1"/>
          </p:cNvSpPr>
          <p:nvPr/>
        </p:nvSpPr>
        <p:spPr bwMode="auto">
          <a:xfrm>
            <a:off x="1839233" y="5666754"/>
            <a:ext cx="2324430" cy="817245"/>
          </a:xfrm>
          <a:prstGeom prst="round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82550" indent="-82550">
              <a:buFont typeface="Arial" pitchFamily="34" charset="0"/>
              <a:buChar char="•"/>
            </a:pPr>
            <a:r>
              <a:rPr lang="zh-TW" altLang="en-US" sz="1400" b="1" dirty="0">
                <a:latin typeface="微軟正黑體" panose="020B0604030504040204" pitchFamily="34" charset="-120"/>
                <a:ea typeface="微軟正黑體" panose="020B0604030504040204" pitchFamily="34" charset="-120"/>
                <a:cs typeface="Times New Roman" pitchFamily="18" charset="0"/>
              </a:rPr>
              <a:t>投資：</a:t>
            </a:r>
            <a:r>
              <a:rPr lang="zh-TW" altLang="en-US" sz="1400" dirty="0">
                <a:latin typeface="微軟正黑體" panose="020B0604030504040204" pitchFamily="34" charset="-120"/>
                <a:ea typeface="微軟正黑體" panose="020B0604030504040204" pitchFamily="34" charset="-120"/>
                <a:cs typeface="Times New Roman" pitchFamily="18" charset="0"/>
              </a:rPr>
              <a:t>新增投資</a:t>
            </a:r>
            <a:r>
              <a:rPr lang="en-US" altLang="zh-TW" sz="1400" dirty="0">
                <a:latin typeface="微軟正黑體" panose="020B0604030504040204" pitchFamily="34" charset="-120"/>
                <a:ea typeface="微軟正黑體" panose="020B0604030504040204" pitchFamily="34" charset="-120"/>
                <a:cs typeface="Times New Roman" pitchFamily="18" charset="0"/>
              </a:rPr>
              <a:t>10</a:t>
            </a:r>
            <a:r>
              <a:rPr lang="zh-TW" altLang="en-US" sz="1400" dirty="0">
                <a:latin typeface="微軟正黑體" panose="020B0604030504040204" pitchFamily="34" charset="-120"/>
                <a:ea typeface="微軟正黑體" panose="020B0604030504040204" pitchFamily="34" charset="-120"/>
                <a:cs typeface="Times New Roman" pitchFamily="18" charset="0"/>
              </a:rPr>
              <a:t>億元</a:t>
            </a:r>
            <a:endParaRPr lang="en-US" altLang="zh-TW" sz="1400" dirty="0">
              <a:latin typeface="微軟正黑體" panose="020B0604030504040204" pitchFamily="34" charset="-120"/>
              <a:ea typeface="微軟正黑體" panose="020B0604030504040204" pitchFamily="34" charset="-120"/>
              <a:cs typeface="Times New Roman" pitchFamily="18" charset="0"/>
            </a:endParaRPr>
          </a:p>
          <a:p>
            <a:pPr marL="82550" indent="-82550">
              <a:buFont typeface="Arial" pitchFamily="34" charset="0"/>
              <a:buChar char="•"/>
            </a:pPr>
            <a:r>
              <a:rPr lang="zh-TW" altLang="en-US" sz="1400" b="1" dirty="0">
                <a:latin typeface="微軟正黑體" panose="020B0604030504040204" pitchFamily="34" charset="-120"/>
                <a:ea typeface="微軟正黑體" panose="020B0604030504040204" pitchFamily="34" charset="-120"/>
                <a:cs typeface="Times New Roman" pitchFamily="18" charset="0"/>
              </a:rPr>
              <a:t>產業：</a:t>
            </a:r>
            <a:r>
              <a:rPr lang="zh-TW" altLang="en-US" sz="1400" dirty="0">
                <a:latin typeface="微軟正黑體" panose="020B0604030504040204" pitchFamily="34" charset="-120"/>
                <a:ea typeface="微軟正黑體" panose="020B0604030504040204" pitchFamily="34" charset="-120"/>
                <a:cs typeface="Times New Roman" pitchFamily="18" charset="0"/>
              </a:rPr>
              <a:t>帶動</a:t>
            </a:r>
            <a:r>
              <a:rPr lang="en-US" altLang="zh-TW" sz="1400" dirty="0">
                <a:latin typeface="微軟正黑體" panose="020B0604030504040204" pitchFamily="34" charset="-120"/>
                <a:ea typeface="微軟正黑體" panose="020B0604030504040204" pitchFamily="34" charset="-120"/>
                <a:cs typeface="Times New Roman" pitchFamily="18" charset="0"/>
              </a:rPr>
              <a:t>30</a:t>
            </a:r>
            <a:r>
              <a:rPr lang="zh-TW" altLang="en-US" sz="1400" dirty="0">
                <a:latin typeface="微軟正黑體" panose="020B0604030504040204" pitchFamily="34" charset="-120"/>
                <a:ea typeface="微軟正黑體" panose="020B0604030504040204" pitchFamily="34" charset="-120"/>
                <a:cs typeface="Times New Roman" pitchFamily="18" charset="0"/>
              </a:rPr>
              <a:t>家以上台灣夥伴發展</a:t>
            </a:r>
            <a:r>
              <a:rPr lang="en-US" altLang="zh-TW" sz="1400" dirty="0">
                <a:latin typeface="微軟正黑體" panose="020B0604030504040204" pitchFamily="34" charset="-120"/>
                <a:ea typeface="微軟正黑體" panose="020B0604030504040204" pitchFamily="34" charset="-120"/>
                <a:cs typeface="Times New Roman" pitchFamily="18" charset="0"/>
              </a:rPr>
              <a:t>IoT</a:t>
            </a:r>
            <a:r>
              <a:rPr lang="zh-TW" altLang="en-US" sz="1400" dirty="0">
                <a:latin typeface="微軟正黑體" panose="020B0604030504040204" pitchFamily="34" charset="-120"/>
                <a:ea typeface="微軟正黑體" panose="020B0604030504040204" pitchFamily="34" charset="-120"/>
                <a:cs typeface="Times New Roman" pitchFamily="18" charset="0"/>
              </a:rPr>
              <a:t>解決方案</a:t>
            </a:r>
          </a:p>
        </p:txBody>
      </p:sp>
      <p:sp>
        <p:nvSpPr>
          <p:cNvPr id="56" name="矩形 7">
            <a:extLst>
              <a:ext uri="{FF2B5EF4-FFF2-40B4-BE49-F238E27FC236}">
                <a16:creationId xmlns:a16="http://schemas.microsoft.com/office/drawing/2014/main" xmlns="" id="{BA9863FC-89A1-5B42-AFBE-124C1B08E57C}"/>
              </a:ext>
            </a:extLst>
          </p:cNvPr>
          <p:cNvSpPr>
            <a:spLocks noChangeArrowheads="1"/>
          </p:cNvSpPr>
          <p:nvPr/>
        </p:nvSpPr>
        <p:spPr bwMode="auto">
          <a:xfrm>
            <a:off x="6314667" y="5581121"/>
            <a:ext cx="2537126" cy="1055608"/>
          </a:xfrm>
          <a:prstGeom prst="round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82550" indent="-82550">
              <a:buFont typeface="Arial" pitchFamily="34" charset="0"/>
              <a:buChar char="•"/>
            </a:pPr>
            <a:r>
              <a:rPr lang="zh-TW" altLang="en-US" sz="1400" b="1" dirty="0">
                <a:latin typeface="微軟正黑體" panose="020B0604030504040204" pitchFamily="34" charset="-120"/>
                <a:ea typeface="微軟正黑體" panose="020B0604030504040204" pitchFamily="34" charset="-120"/>
                <a:cs typeface="Times New Roman" pitchFamily="18" charset="0"/>
              </a:rPr>
              <a:t>投資：</a:t>
            </a:r>
            <a:r>
              <a:rPr lang="zh-TW" altLang="en-US" sz="1400" dirty="0">
                <a:latin typeface="微軟正黑體" panose="020B0604030504040204" pitchFamily="34" charset="-120"/>
                <a:ea typeface="微軟正黑體" panose="020B0604030504040204" pitchFamily="34" charset="-120"/>
                <a:cs typeface="Times New Roman" pitchFamily="18" charset="0"/>
              </a:rPr>
              <a:t>提供諮詢服務、專業培訓、概念驗證環境等資源</a:t>
            </a:r>
            <a:endParaRPr lang="en-US" altLang="zh-TW" sz="1400" dirty="0">
              <a:latin typeface="微軟正黑體" panose="020B0604030504040204" pitchFamily="34" charset="-120"/>
              <a:ea typeface="微軟正黑體" panose="020B0604030504040204" pitchFamily="34" charset="-120"/>
              <a:cs typeface="Times New Roman" pitchFamily="18" charset="0"/>
            </a:endParaRPr>
          </a:p>
          <a:p>
            <a:pPr marL="82550" indent="-82550">
              <a:buFont typeface="Arial" pitchFamily="34" charset="0"/>
              <a:buChar char="•"/>
            </a:pPr>
            <a:r>
              <a:rPr lang="zh-TW" altLang="en-US" sz="1400" b="1" dirty="0">
                <a:latin typeface="微軟正黑體" panose="020B0604030504040204" pitchFamily="34" charset="-120"/>
                <a:ea typeface="微軟正黑體" panose="020B0604030504040204" pitchFamily="34" charset="-120"/>
                <a:cs typeface="Times New Roman" pitchFamily="18" charset="0"/>
              </a:rPr>
              <a:t>產業</a:t>
            </a:r>
            <a:r>
              <a:rPr lang="zh-TW" altLang="en-US" sz="1400" dirty="0">
                <a:latin typeface="微軟正黑體" panose="020B0604030504040204" pitchFamily="34" charset="-120"/>
                <a:ea typeface="微軟正黑體" panose="020B0604030504040204" pitchFamily="34" charset="-120"/>
                <a:cs typeface="Times New Roman" pitchFamily="18" charset="0"/>
              </a:rPr>
              <a:t>：</a:t>
            </a:r>
            <a:r>
              <a:rPr lang="en-US" altLang="zh-TW" sz="1400" b="1" dirty="0">
                <a:solidFill>
                  <a:srgbClr val="C00000"/>
                </a:solidFill>
                <a:latin typeface="微軟正黑體" panose="020B0604030504040204" pitchFamily="34" charset="-120"/>
                <a:ea typeface="微軟正黑體" panose="020B0604030504040204" pitchFamily="34" charset="-120"/>
                <a:cs typeface="Times New Roman" pitchFamily="18" charset="0"/>
              </a:rPr>
              <a:t>3</a:t>
            </a:r>
            <a:r>
              <a:rPr lang="zh-TW" altLang="en-US" sz="1400" b="1" dirty="0">
                <a:solidFill>
                  <a:srgbClr val="C00000"/>
                </a:solidFill>
                <a:latin typeface="微軟正黑體" panose="020B0604030504040204" pitchFamily="34" charset="-120"/>
                <a:ea typeface="微軟正黑體" panose="020B0604030504040204" pitchFamily="34" charset="-120"/>
                <a:cs typeface="Times New Roman" pitchFamily="18" charset="0"/>
              </a:rPr>
              <a:t>年內成功扶植</a:t>
            </a:r>
            <a:r>
              <a:rPr lang="en-US" altLang="zh-TW" sz="1400" b="1" dirty="0">
                <a:solidFill>
                  <a:srgbClr val="C00000"/>
                </a:solidFill>
                <a:latin typeface="微軟正黑體" panose="020B0604030504040204" pitchFamily="34" charset="-120"/>
                <a:ea typeface="微軟正黑體" panose="020B0604030504040204" pitchFamily="34" charset="-120"/>
                <a:cs typeface="Times New Roman" pitchFamily="18" charset="0"/>
              </a:rPr>
              <a:t>40</a:t>
            </a:r>
            <a:r>
              <a:rPr lang="zh-TW" altLang="en-US" sz="1400" b="1" dirty="0">
                <a:solidFill>
                  <a:srgbClr val="C00000"/>
                </a:solidFill>
                <a:latin typeface="微軟正黑體" panose="020B0604030504040204" pitchFamily="34" charset="-120"/>
                <a:ea typeface="微軟正黑體" panose="020B0604030504040204" pitchFamily="34" charset="-120"/>
                <a:cs typeface="Times New Roman" pitchFamily="18" charset="0"/>
              </a:rPr>
              <a:t>家企業接軌國際</a:t>
            </a:r>
          </a:p>
        </p:txBody>
      </p:sp>
      <p:sp>
        <p:nvSpPr>
          <p:cNvPr id="57" name="矩形 7">
            <a:extLst>
              <a:ext uri="{FF2B5EF4-FFF2-40B4-BE49-F238E27FC236}">
                <a16:creationId xmlns:a16="http://schemas.microsoft.com/office/drawing/2014/main" xmlns="" id="{050C7871-0EB9-7C44-8E32-CF950A3A20C8}"/>
              </a:ext>
            </a:extLst>
          </p:cNvPr>
          <p:cNvSpPr>
            <a:spLocks noChangeArrowheads="1"/>
          </p:cNvSpPr>
          <p:nvPr/>
        </p:nvSpPr>
        <p:spPr bwMode="auto">
          <a:xfrm>
            <a:off x="3930041" y="5637363"/>
            <a:ext cx="2547590" cy="817245"/>
          </a:xfrm>
          <a:prstGeom prst="round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82550" indent="-82550">
              <a:buFont typeface="Arial" pitchFamily="34" charset="0"/>
              <a:buChar char="•"/>
            </a:pPr>
            <a:r>
              <a:rPr lang="zh-TW" altLang="en-US" sz="1400" b="1" dirty="0">
                <a:latin typeface="微軟正黑體" panose="020B0604030504040204" pitchFamily="34" charset="-120"/>
                <a:ea typeface="微軟正黑體" panose="020B0604030504040204" pitchFamily="34" charset="-120"/>
                <a:cs typeface="Times New Roman" pitchFamily="18" charset="0"/>
              </a:rPr>
              <a:t>投資：</a:t>
            </a:r>
            <a:r>
              <a:rPr lang="zh-TW" altLang="en-US" sz="1400" dirty="0">
                <a:latin typeface="微軟正黑體" panose="020B0604030504040204" pitchFamily="34" charset="-120"/>
                <a:ea typeface="微軟正黑體" panose="020B0604030504040204" pitchFamily="34" charset="-120"/>
                <a:cs typeface="Times New Roman" pitchFamily="18" charset="0"/>
              </a:rPr>
              <a:t>新增</a:t>
            </a:r>
            <a:r>
              <a:rPr lang="en-US" altLang="zh-TW" sz="1400" dirty="0">
                <a:latin typeface="微軟正黑體" panose="020B0604030504040204" pitchFamily="34" charset="-120"/>
                <a:ea typeface="微軟正黑體" panose="020B0604030504040204" pitchFamily="34" charset="-120"/>
                <a:cs typeface="Times New Roman" pitchFamily="18" charset="0"/>
              </a:rPr>
              <a:t>10</a:t>
            </a:r>
            <a:r>
              <a:rPr lang="zh-TW" altLang="en-US" sz="1400" dirty="0">
                <a:latin typeface="微軟正黑體" panose="020B0604030504040204" pitchFamily="34" charset="-120"/>
                <a:ea typeface="微軟正黑體" panose="020B0604030504040204" pitchFamily="34" charset="-120"/>
                <a:cs typeface="Times New Roman" pitchFamily="18" charset="0"/>
              </a:rPr>
              <a:t>億元以上投資</a:t>
            </a:r>
            <a:endParaRPr lang="en-US" altLang="zh-TW" sz="1400" dirty="0">
              <a:latin typeface="微軟正黑體" panose="020B0604030504040204" pitchFamily="34" charset="-120"/>
              <a:ea typeface="微軟正黑體" panose="020B0604030504040204" pitchFamily="34" charset="-120"/>
              <a:cs typeface="Times New Roman" pitchFamily="18" charset="0"/>
            </a:endParaRPr>
          </a:p>
          <a:p>
            <a:pPr marL="82550" indent="-82550">
              <a:buFont typeface="Arial" pitchFamily="34" charset="0"/>
              <a:buChar char="•"/>
            </a:pPr>
            <a:r>
              <a:rPr lang="zh-TW" altLang="en-US" sz="1400" b="1" dirty="0">
                <a:latin typeface="微軟正黑體" panose="020B0604030504040204" pitchFamily="34" charset="-120"/>
                <a:ea typeface="微軟正黑體" panose="020B0604030504040204" pitchFamily="34" charset="-120"/>
                <a:cs typeface="Times New Roman" pitchFamily="18" charset="0"/>
              </a:rPr>
              <a:t>人才：</a:t>
            </a:r>
            <a:r>
              <a:rPr lang="zh-TW" altLang="en-US" sz="1400" dirty="0">
                <a:latin typeface="微軟正黑體" panose="020B0604030504040204" pitchFamily="34" charset="-120"/>
                <a:ea typeface="微軟正黑體" panose="020B0604030504040204" pitchFamily="34" charset="-120"/>
                <a:cs typeface="Times New Roman" pitchFamily="18" charset="0"/>
              </a:rPr>
              <a:t>打造</a:t>
            </a:r>
            <a:r>
              <a:rPr lang="en-US" altLang="zh-TW" sz="1400" dirty="0">
                <a:latin typeface="微軟正黑體" panose="020B0604030504040204" pitchFamily="34" charset="-120"/>
                <a:ea typeface="微軟正黑體" panose="020B0604030504040204" pitchFamily="34" charset="-120"/>
                <a:cs typeface="Times New Roman" pitchFamily="18" charset="0"/>
              </a:rPr>
              <a:t>200</a:t>
            </a:r>
            <a:r>
              <a:rPr lang="zh-TW" altLang="en-US" sz="1400" dirty="0">
                <a:latin typeface="微軟正黑體" panose="020B0604030504040204" pitchFamily="34" charset="-120"/>
                <a:ea typeface="微軟正黑體" panose="020B0604030504040204" pitchFamily="34" charset="-120"/>
                <a:cs typeface="Times New Roman" pitchFamily="18" charset="0"/>
              </a:rPr>
              <a:t>人研發團隊</a:t>
            </a:r>
            <a:endParaRPr lang="en-US" altLang="zh-TW" sz="1400" dirty="0">
              <a:latin typeface="微軟正黑體" panose="020B0604030504040204" pitchFamily="34" charset="-120"/>
              <a:ea typeface="微軟正黑體" panose="020B0604030504040204" pitchFamily="34" charset="-120"/>
              <a:cs typeface="Times New Roman" pitchFamily="18" charset="0"/>
            </a:endParaRPr>
          </a:p>
          <a:p>
            <a:pPr marL="82550" indent="-82550">
              <a:buFont typeface="Arial" pitchFamily="34" charset="0"/>
              <a:buChar char="•"/>
            </a:pPr>
            <a:r>
              <a:rPr lang="zh-TW" altLang="en-US" sz="1400" b="1" dirty="0">
                <a:latin typeface="微軟正黑體" panose="020B0604030504040204" pitchFamily="34" charset="-120"/>
                <a:ea typeface="微軟正黑體" panose="020B0604030504040204" pitchFamily="34" charset="-120"/>
                <a:cs typeface="Times New Roman" pitchFamily="18" charset="0"/>
              </a:rPr>
              <a:t>研發：</a:t>
            </a:r>
            <a:r>
              <a:rPr lang="zh-TW" altLang="en-US" sz="1400" dirty="0">
                <a:latin typeface="微軟正黑體" panose="020B0604030504040204" pitchFamily="34" charset="-120"/>
                <a:ea typeface="微軟正黑體" panose="020B0604030504040204" pitchFamily="34" charset="-120"/>
                <a:cs typeface="Times New Roman" pitchFamily="18" charset="0"/>
              </a:rPr>
              <a:t>聚焦三大</a:t>
            </a:r>
            <a:r>
              <a:rPr lang="en-US" altLang="zh-TW" sz="1400" dirty="0">
                <a:latin typeface="微軟正黑體" panose="020B0604030504040204" pitchFamily="34" charset="-120"/>
                <a:ea typeface="微軟正黑體" panose="020B0604030504040204" pitchFamily="34" charset="-120"/>
                <a:cs typeface="Times New Roman" pitchFamily="18" charset="0"/>
              </a:rPr>
              <a:t>AI</a:t>
            </a:r>
            <a:r>
              <a:rPr lang="zh-TW" altLang="en-US" sz="1400" dirty="0">
                <a:latin typeface="微軟正黑體" panose="020B0604030504040204" pitchFamily="34" charset="-120"/>
                <a:ea typeface="微軟正黑體" panose="020B0604030504040204" pitchFamily="34" charset="-120"/>
                <a:cs typeface="Times New Roman" pitchFamily="18" charset="0"/>
              </a:rPr>
              <a:t>研究項目</a:t>
            </a:r>
          </a:p>
        </p:txBody>
      </p:sp>
      <p:pic>
        <p:nvPicPr>
          <p:cNvPr id="60" name="圖片 59">
            <a:extLst>
              <a:ext uri="{FF2B5EF4-FFF2-40B4-BE49-F238E27FC236}">
                <a16:creationId xmlns:a16="http://schemas.microsoft.com/office/drawing/2014/main" xmlns="" id="{300E5D89-7B47-A949-B8CC-66848BFECE6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21858" y="5616051"/>
            <a:ext cx="1103033" cy="638243"/>
          </a:xfrm>
          <a:prstGeom prst="rect">
            <a:avLst/>
          </a:prstGeom>
        </p:spPr>
      </p:pic>
      <p:pic>
        <p:nvPicPr>
          <p:cNvPr id="62" name="圖片 61">
            <a:extLst>
              <a:ext uri="{FF2B5EF4-FFF2-40B4-BE49-F238E27FC236}">
                <a16:creationId xmlns:a16="http://schemas.microsoft.com/office/drawing/2014/main" xmlns="" id="{254F3FE8-A8FD-2B44-9853-50FEE0D82D22}"/>
              </a:ext>
            </a:extLst>
          </p:cNvPr>
          <p:cNvPicPr>
            <a:picLocks noChangeAspect="1"/>
          </p:cNvPicPr>
          <p:nvPr/>
        </p:nvPicPr>
        <p:blipFill>
          <a:blip r:embed="rId10" cstate="print">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a:ext>
            </a:extLst>
          </a:blip>
          <a:stretch>
            <a:fillRect/>
          </a:stretch>
        </p:blipFill>
        <p:spPr>
          <a:xfrm>
            <a:off x="409513" y="4236577"/>
            <a:ext cx="1379793" cy="1086592"/>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391068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自訂設計">
  <a:themeElements>
    <a:clrScheme name="綠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預設簡報設計">
  <a:themeElements>
    <a:clrScheme name="itri">
      <a:dk1>
        <a:srgbClr val="000000"/>
      </a:dk1>
      <a:lt1>
        <a:srgbClr val="FFFFFF"/>
      </a:lt1>
      <a:dk2>
        <a:srgbClr val="335A74"/>
      </a:dk2>
      <a:lt2>
        <a:srgbClr val="DDE1E4"/>
      </a:lt2>
      <a:accent1>
        <a:srgbClr val="1CABE3"/>
      </a:accent1>
      <a:accent2>
        <a:srgbClr val="2681C5"/>
      </a:accent2>
      <a:accent3>
        <a:srgbClr val="25CDD6"/>
      </a:accent3>
      <a:accent4>
        <a:srgbClr val="41B896"/>
      </a:accent4>
      <a:accent5>
        <a:srgbClr val="3C8652"/>
      </a:accent5>
      <a:accent6>
        <a:srgbClr val="61A19E"/>
      </a:accent6>
      <a:hlink>
        <a:srgbClr val="6A9E25"/>
      </a:hlink>
      <a:folHlink>
        <a:srgbClr val="B16B01"/>
      </a:folHlink>
    </a:clrScheme>
    <a:fontScheme name="1_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cene3d>
          <a:camera prst="orthographicFront">
            <a:rot lat="0" lon="0" rev="0"/>
          </a:camera>
          <a:lightRig rig="sunset" dir="t"/>
        </a:scene3d>
        <a:sp3d>
          <a:bevelT w="63500" h="25400"/>
        </a:sp3d>
      </a:spPr>
      <a:bodyPr wrap="none">
        <a:spAutoFit/>
      </a:bodyPr>
      <a:lstStyle>
        <a:defPPr>
          <a:defRPr dirty="0"/>
        </a:defPPr>
      </a:lstStyle>
      <a:style>
        <a:lnRef idx="0">
          <a:schemeClr val="accent6"/>
        </a:lnRef>
        <a:fillRef idx="3">
          <a:schemeClr val="accent6"/>
        </a:fillRef>
        <a:effectRef idx="3">
          <a:schemeClr val="accent6"/>
        </a:effectRef>
        <a:fontRef idx="minor">
          <a:schemeClr val="lt1"/>
        </a:fontRef>
      </a:style>
    </a:txDef>
  </a:objectDefaults>
  <a:extraClrSchemeLst>
    <a:extraClrScheme>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9026</TotalTime>
  <Words>4162</Words>
  <Application>Microsoft Office PowerPoint</Application>
  <PresentationFormat>如螢幕大小 (4:3)</PresentationFormat>
  <Paragraphs>425</Paragraphs>
  <Slides>29</Slides>
  <Notes>15</Notes>
  <HiddenSlides>0</HiddenSlides>
  <MMClips>0</MMClips>
  <ScaleCrop>false</ScaleCrop>
  <HeadingPairs>
    <vt:vector size="6" baseType="variant">
      <vt:variant>
        <vt:lpstr>使用字型</vt:lpstr>
      </vt:variant>
      <vt:variant>
        <vt:i4>16</vt:i4>
      </vt:variant>
      <vt:variant>
        <vt:lpstr>佈景主題</vt:lpstr>
      </vt:variant>
      <vt:variant>
        <vt:i4>2</vt:i4>
      </vt:variant>
      <vt:variant>
        <vt:lpstr>投影片標題</vt:lpstr>
      </vt:variant>
      <vt:variant>
        <vt:i4>29</vt:i4>
      </vt:variant>
    </vt:vector>
  </HeadingPairs>
  <TitlesOfParts>
    <vt:vector size="47" baseType="lpstr">
      <vt:lpstr>Aharoni</vt:lpstr>
      <vt:lpstr>Arial Unicode MS</vt:lpstr>
      <vt:lpstr>Avenir Black</vt:lpstr>
      <vt:lpstr>Browallia New</vt:lpstr>
      <vt:lpstr>Lato</vt:lpstr>
      <vt:lpstr>맑은 고딕</vt:lpstr>
      <vt:lpstr>宋体</vt:lpstr>
      <vt:lpstr>微軟正黑體</vt:lpstr>
      <vt:lpstr>微軟正黑體</vt:lpstr>
      <vt:lpstr>新細明體</vt:lpstr>
      <vt:lpstr>標楷體</vt:lpstr>
      <vt:lpstr>Arial</vt:lpstr>
      <vt:lpstr>Calibri</vt:lpstr>
      <vt:lpstr>Calibri Light</vt:lpstr>
      <vt:lpstr>Times New Roman</vt:lpstr>
      <vt:lpstr>Wingdings</vt:lpstr>
      <vt:lpstr>3_自訂設計</vt:lpstr>
      <vt:lpstr>1_預設簡報設計</vt:lpstr>
      <vt:lpstr>PowerPoint 簡報</vt:lpstr>
      <vt:lpstr>PowerPoint 簡報</vt:lpstr>
      <vt:lpstr>大  綱</vt:lpstr>
      <vt:lpstr>PowerPoint 簡報</vt:lpstr>
      <vt:lpstr>PowerPoint 簡報</vt:lpstr>
      <vt:lpstr>PowerPoint 簡報</vt:lpstr>
      <vt:lpstr>PowerPoint 簡報</vt:lpstr>
      <vt:lpstr>PowerPoint 簡報</vt:lpstr>
      <vt:lpstr>PowerPoint 簡報</vt:lpstr>
      <vt:lpstr>PowerPoint 簡報</vt:lpstr>
      <vt:lpstr>PowerPoint 簡報</vt:lpstr>
      <vt:lpstr>培育成立國際級系統整合公司</vt:lpstr>
      <vt:lpstr>智慧城鄉徵案推動成果與潛在國際級旗艦隊</vt:lpstr>
      <vt:lpstr>潛在國際級旗艦隊(案例)</vt:lpstr>
      <vt:lpstr>PowerPoint 簡報</vt:lpstr>
      <vt:lpstr>PowerPoint 簡報</vt:lpstr>
      <vt:lpstr>促成新創事業成功成果統計</vt:lpstr>
      <vt:lpstr>促成新創事業成功分析</vt:lpstr>
      <vt:lpstr>促成新創事業成功之產業別</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黃欣萍</dc:creator>
  <cp:lastModifiedBy>Pei-Ru Hsu</cp:lastModifiedBy>
  <cp:revision>584</cp:revision>
  <cp:lastPrinted>2018-10-08T08:52:15Z</cp:lastPrinted>
  <dcterms:created xsi:type="dcterms:W3CDTF">2018-06-22T09:37:23Z</dcterms:created>
  <dcterms:modified xsi:type="dcterms:W3CDTF">2018-12-11T09:18:45Z</dcterms:modified>
</cp:coreProperties>
</file>