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1"/>
  </p:notesMasterIdLst>
  <p:sldIdLst>
    <p:sldId id="267" r:id="rId3"/>
    <p:sldId id="389" r:id="rId4"/>
    <p:sldId id="369" r:id="rId5"/>
    <p:sldId id="321" r:id="rId6"/>
    <p:sldId id="320" r:id="rId7"/>
    <p:sldId id="333" r:id="rId8"/>
    <p:sldId id="368" r:id="rId9"/>
    <p:sldId id="385" r:id="rId10"/>
    <p:sldId id="387" r:id="rId11"/>
    <p:sldId id="390" r:id="rId12"/>
    <p:sldId id="379" r:id="rId13"/>
    <p:sldId id="365" r:id="rId14"/>
    <p:sldId id="393" r:id="rId15"/>
    <p:sldId id="332" r:id="rId16"/>
    <p:sldId id="381" r:id="rId17"/>
    <p:sldId id="361" r:id="rId18"/>
    <p:sldId id="391" r:id="rId19"/>
    <p:sldId id="392" r:id="rId20"/>
  </p:sldIdLst>
  <p:sldSz cx="9144000" cy="6858000" type="screen4x3"/>
  <p:notesSz cx="6797675" cy="9926638"/>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ABFFD1"/>
    <a:srgbClr val="66FF66"/>
    <a:srgbClr val="EAACE1"/>
    <a:srgbClr val="DF7DD1"/>
    <a:srgbClr val="0000FF"/>
    <a:srgbClr val="CCFFCC"/>
    <a:srgbClr val="00CCFF"/>
    <a:srgbClr val="FFFF00"/>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C083E6E3-FA7D-4D7B-A595-EF9225AFEA82}" styleName="淺色樣式 1 - 輔色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淺色樣式 2 - 輔色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01" autoAdjust="0"/>
    <p:restoredTop sz="99079" autoAdjust="0"/>
  </p:normalViewPr>
  <p:slideViewPr>
    <p:cSldViewPr>
      <p:cViewPr>
        <p:scale>
          <a:sx n="122" d="100"/>
          <a:sy n="122" d="100"/>
        </p:scale>
        <p:origin x="-58" y="-43"/>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___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7.6896867780974529E-2"/>
          <c:y val="0.10183070711650985"/>
          <c:w val="0.90637845794911676"/>
          <c:h val="0.66455104336527804"/>
        </c:manualLayout>
      </c:layout>
      <c:barChart>
        <c:barDir val="col"/>
        <c:grouping val="clustered"/>
        <c:varyColors val="0"/>
        <c:ser>
          <c:idx val="0"/>
          <c:order val="0"/>
          <c:tx>
            <c:strRef>
              <c:f>工作表1!$B$1</c:f>
              <c:strCache>
                <c:ptCount val="1"/>
                <c:pt idx="0">
                  <c:v>第一年</c:v>
                </c:pt>
              </c:strCache>
            </c:strRef>
          </c:tx>
          <c:invertIfNegative val="0"/>
          <c:dLbls>
            <c:dLbl>
              <c:idx val="0"/>
              <c:layout>
                <c:manualLayout>
                  <c:x val="-3.0408498672561284E-3"/>
                  <c:y val="-7.8386352133713533E-2"/>
                </c:manualLayout>
              </c:layout>
              <c:tx>
                <c:rich>
                  <a:bodyPr/>
                  <a:lstStyle/>
                  <a:p>
                    <a:r>
                      <a:rPr lang="en-US" altLang="en-US" b="1" smtClean="0">
                        <a:latin typeface="微軟正黑體" panose="020B0604030504040204" pitchFamily="34" charset="-120"/>
                        <a:ea typeface="微軟正黑體" panose="020B0604030504040204" pitchFamily="34" charset="-120"/>
                      </a:rPr>
                      <a:t>388</a:t>
                    </a:r>
                    <a:r>
                      <a:rPr lang="zh-TW" altLang="en-US" b="1" smtClean="0">
                        <a:latin typeface="微軟正黑體" panose="020B0604030504040204" pitchFamily="34" charset="-120"/>
                        <a:ea typeface="微軟正黑體" panose="020B0604030504040204" pitchFamily="34" charset="-120"/>
                      </a:rPr>
                      <a:t>項</a:t>
                    </a:r>
                    <a:endParaRPr lang="en-US" altLang="en-US"/>
                  </a:p>
                </c:rich>
              </c:tx>
              <c:showLegendKey val="0"/>
              <c:showVal val="1"/>
              <c:showCatName val="0"/>
              <c:showSerName val="0"/>
              <c:showPercent val="0"/>
              <c:showBubbleSize val="0"/>
            </c:dLbl>
            <c:txPr>
              <a:bodyPr/>
              <a:lstStyle/>
              <a:p>
                <a:pPr>
                  <a:defRPr sz="2800" b="1">
                    <a:latin typeface="微軟正黑體" panose="020B0604030504040204" pitchFamily="34" charset="-120"/>
                    <a:ea typeface="微軟正黑體" panose="020B0604030504040204" pitchFamily="34" charset="-120"/>
                  </a:defRPr>
                </a:pPr>
                <a:endParaRPr lang="zh-TW"/>
              </a:p>
            </c:txPr>
            <c:showLegendKey val="0"/>
            <c:showVal val="1"/>
            <c:showCatName val="0"/>
            <c:showSerName val="0"/>
            <c:showPercent val="0"/>
            <c:showBubbleSize val="0"/>
            <c:showLeaderLines val="0"/>
          </c:dLbls>
          <c:cat>
            <c:strRef>
              <c:f>工作表1!$A$2</c:f>
              <c:strCache>
                <c:ptCount val="1"/>
                <c:pt idx="0">
                  <c:v>類別 1</c:v>
                </c:pt>
              </c:strCache>
            </c:strRef>
          </c:cat>
          <c:val>
            <c:numRef>
              <c:f>工作表1!$B$2</c:f>
              <c:numCache>
                <c:formatCode>General</c:formatCode>
                <c:ptCount val="1"/>
                <c:pt idx="0">
                  <c:v>388</c:v>
                </c:pt>
              </c:numCache>
            </c:numRef>
          </c:val>
        </c:ser>
        <c:ser>
          <c:idx val="1"/>
          <c:order val="1"/>
          <c:tx>
            <c:strRef>
              <c:f>工作表1!$C$1</c:f>
              <c:strCache>
                <c:ptCount val="1"/>
                <c:pt idx="0">
                  <c:v>第二年</c:v>
                </c:pt>
              </c:strCache>
            </c:strRef>
          </c:tx>
          <c:invertIfNegative val="0"/>
          <c:dLbls>
            <c:dLbl>
              <c:idx val="0"/>
              <c:layout>
                <c:manualLayout>
                  <c:x val="-4.5615142378815591E-3"/>
                  <c:y val="-3.1009182312059087E-2"/>
                </c:manualLayout>
              </c:layout>
              <c:tx>
                <c:rich>
                  <a:bodyPr/>
                  <a:lstStyle/>
                  <a:p>
                    <a:r>
                      <a:rPr lang="en-US" altLang="en-US" b="1" dirty="0" smtClean="0">
                        <a:latin typeface="微軟正黑體" panose="020B0604030504040204" pitchFamily="34" charset="-120"/>
                        <a:ea typeface="微軟正黑體" panose="020B0604030504040204" pitchFamily="34" charset="-120"/>
                      </a:rPr>
                      <a:t>537</a:t>
                    </a:r>
                    <a:r>
                      <a:rPr lang="zh-TW" altLang="zh-TW" sz="2800" b="1" i="0" u="none" strike="noStrike" baseline="0" dirty="0" smtClean="0">
                        <a:effectLst/>
                        <a:latin typeface="微軟正黑體" panose="020B0604030504040204" pitchFamily="34" charset="-120"/>
                        <a:ea typeface="微軟正黑體" panose="020B0604030504040204" pitchFamily="34" charset="-120"/>
                      </a:rPr>
                      <a:t>項</a:t>
                    </a:r>
                    <a:endParaRPr lang="en-US" altLang="en-US" dirty="0"/>
                  </a:p>
                </c:rich>
              </c:tx>
              <c:showLegendKey val="0"/>
              <c:showVal val="1"/>
              <c:showCatName val="0"/>
              <c:showSerName val="0"/>
              <c:showPercent val="0"/>
              <c:showBubbleSize val="0"/>
            </c:dLbl>
            <c:txPr>
              <a:bodyPr/>
              <a:lstStyle/>
              <a:p>
                <a:pPr>
                  <a:defRPr sz="2800" b="1">
                    <a:latin typeface="微軟正黑體" panose="020B0604030504040204" pitchFamily="34" charset="-120"/>
                    <a:ea typeface="微軟正黑體" panose="020B0604030504040204" pitchFamily="34" charset="-120"/>
                  </a:defRPr>
                </a:pPr>
                <a:endParaRPr lang="zh-TW"/>
              </a:p>
            </c:txPr>
            <c:showLegendKey val="0"/>
            <c:showVal val="1"/>
            <c:showCatName val="0"/>
            <c:showSerName val="0"/>
            <c:showPercent val="0"/>
            <c:showBubbleSize val="0"/>
            <c:showLeaderLines val="0"/>
          </c:dLbls>
          <c:cat>
            <c:strRef>
              <c:f>工作表1!$A$2</c:f>
              <c:strCache>
                <c:ptCount val="1"/>
                <c:pt idx="0">
                  <c:v>類別 1</c:v>
                </c:pt>
              </c:strCache>
            </c:strRef>
          </c:cat>
          <c:val>
            <c:numRef>
              <c:f>工作表1!$C$2</c:f>
              <c:numCache>
                <c:formatCode>General</c:formatCode>
                <c:ptCount val="1"/>
                <c:pt idx="0">
                  <c:v>537</c:v>
                </c:pt>
              </c:numCache>
            </c:numRef>
          </c:val>
        </c:ser>
        <c:ser>
          <c:idx val="2"/>
          <c:order val="2"/>
          <c:tx>
            <c:strRef>
              <c:f>工作表1!$D$1</c:f>
              <c:strCache>
                <c:ptCount val="1"/>
                <c:pt idx="0">
                  <c:v>第三年</c:v>
                </c:pt>
              </c:strCache>
            </c:strRef>
          </c:tx>
          <c:invertIfNegative val="0"/>
          <c:dLbls>
            <c:dLbl>
              <c:idx val="0"/>
              <c:layout>
                <c:manualLayout>
                  <c:x val="4.5612748008840819E-3"/>
                  <c:y val="0"/>
                </c:manualLayout>
              </c:layout>
              <c:tx>
                <c:rich>
                  <a:bodyPr/>
                  <a:lstStyle/>
                  <a:p>
                    <a:r>
                      <a:rPr lang="en-US" altLang="zh-TW" sz="2800" b="1" i="0" u="none" strike="noStrike" baseline="0" dirty="0" smtClean="0">
                        <a:effectLst/>
                        <a:latin typeface="微軟正黑體" panose="020B0604030504040204" pitchFamily="34" charset="-120"/>
                        <a:ea typeface="微軟正黑體" panose="020B0604030504040204" pitchFamily="34" charset="-120"/>
                      </a:rPr>
                      <a:t>696</a:t>
                    </a:r>
                    <a:r>
                      <a:rPr lang="zh-TW" altLang="zh-TW" sz="2800" b="1" i="0" u="none" strike="noStrike" baseline="0" dirty="0" smtClean="0">
                        <a:effectLst/>
                        <a:latin typeface="微軟正黑體" panose="020B0604030504040204" pitchFamily="34" charset="-120"/>
                        <a:ea typeface="微軟正黑體" panose="020B0604030504040204" pitchFamily="34" charset="-120"/>
                      </a:rPr>
                      <a:t>項</a:t>
                    </a:r>
                    <a:endParaRPr lang="en-US" altLang="en-US" dirty="0"/>
                  </a:p>
                </c:rich>
              </c:tx>
              <c:showLegendKey val="0"/>
              <c:showVal val="1"/>
              <c:showCatName val="0"/>
              <c:showSerName val="0"/>
              <c:showPercent val="0"/>
              <c:showBubbleSize val="0"/>
            </c:dLbl>
            <c:txPr>
              <a:bodyPr/>
              <a:lstStyle/>
              <a:p>
                <a:pPr>
                  <a:defRPr sz="2800" b="1">
                    <a:latin typeface="微軟正黑體" panose="020B0604030504040204" pitchFamily="34" charset="-120"/>
                    <a:ea typeface="微軟正黑體" panose="020B0604030504040204" pitchFamily="34" charset="-120"/>
                  </a:defRPr>
                </a:pPr>
                <a:endParaRPr lang="zh-TW"/>
              </a:p>
            </c:txPr>
            <c:showLegendKey val="0"/>
            <c:showVal val="1"/>
            <c:showCatName val="0"/>
            <c:showSerName val="0"/>
            <c:showPercent val="0"/>
            <c:showBubbleSize val="0"/>
            <c:showLeaderLines val="0"/>
          </c:dLbls>
          <c:cat>
            <c:strRef>
              <c:f>工作表1!$A$2</c:f>
              <c:strCache>
                <c:ptCount val="1"/>
                <c:pt idx="0">
                  <c:v>類別 1</c:v>
                </c:pt>
              </c:strCache>
            </c:strRef>
          </c:cat>
          <c:val>
            <c:numRef>
              <c:f>工作表1!$D$2</c:f>
              <c:numCache>
                <c:formatCode>General</c:formatCode>
                <c:ptCount val="1"/>
                <c:pt idx="0">
                  <c:v>696</c:v>
                </c:pt>
              </c:numCache>
            </c:numRef>
          </c:val>
        </c:ser>
        <c:dLbls>
          <c:showLegendKey val="0"/>
          <c:showVal val="0"/>
          <c:showCatName val="0"/>
          <c:showSerName val="0"/>
          <c:showPercent val="0"/>
          <c:showBubbleSize val="0"/>
        </c:dLbls>
        <c:gapWidth val="75"/>
        <c:overlap val="-25"/>
        <c:axId val="81671168"/>
        <c:axId val="71444736"/>
      </c:barChart>
      <c:catAx>
        <c:axId val="81671168"/>
        <c:scaling>
          <c:orientation val="minMax"/>
        </c:scaling>
        <c:delete val="1"/>
        <c:axPos val="b"/>
        <c:majorTickMark val="none"/>
        <c:minorTickMark val="none"/>
        <c:tickLblPos val="nextTo"/>
        <c:crossAx val="71444736"/>
        <c:crosses val="autoZero"/>
        <c:auto val="1"/>
        <c:lblAlgn val="ctr"/>
        <c:lblOffset val="100"/>
        <c:noMultiLvlLbl val="0"/>
      </c:catAx>
      <c:valAx>
        <c:axId val="71444736"/>
        <c:scaling>
          <c:orientation val="minMax"/>
        </c:scaling>
        <c:delete val="0"/>
        <c:axPos val="l"/>
        <c:majorGridlines/>
        <c:numFmt formatCode="General" sourceLinked="1"/>
        <c:majorTickMark val="none"/>
        <c:minorTickMark val="none"/>
        <c:tickLblPos val="nextTo"/>
        <c:crossAx val="81671168"/>
        <c:crosses val="autoZero"/>
        <c:crossBetween val="between"/>
        <c:majorUnit val="200"/>
      </c:valAx>
    </c:plotArea>
    <c:legend>
      <c:legendPos val="b"/>
      <c:layout>
        <c:manualLayout>
          <c:xMode val="edge"/>
          <c:yMode val="edge"/>
          <c:x val="8.568420558635248E-2"/>
          <c:y val="0.77961579043748963"/>
          <c:w val="0.8453562630972038"/>
          <c:h val="0.13621737575974258"/>
        </c:manualLayout>
      </c:layout>
      <c:overlay val="0"/>
      <c:spPr>
        <a:ln cap="rnd"/>
      </c:spPr>
      <c:txPr>
        <a:bodyPr/>
        <a:lstStyle/>
        <a:p>
          <a:pPr>
            <a:defRPr sz="2000">
              <a:latin typeface="Adobe 黑体 Std R" pitchFamily="34" charset="-128"/>
              <a:ea typeface="Adobe 黑体 Std R" pitchFamily="34" charset="-128"/>
            </a:defRPr>
          </a:pPr>
          <a:endParaRPr lang="zh-TW"/>
        </a:p>
      </c:txPr>
    </c:legend>
    <c:plotVisOnly val="1"/>
    <c:dispBlanksAs val="gap"/>
    <c:showDLblsOverMax val="0"/>
  </c:chart>
  <c:txPr>
    <a:bodyPr/>
    <a:lstStyle/>
    <a:p>
      <a:pPr>
        <a:defRPr sz="1800"/>
      </a:pPr>
      <a:endParaRPr lang="zh-TW"/>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800"/>
            </a:pPr>
            <a:r>
              <a:rPr lang="zh-TW" altLang="en-US" dirty="0" smtClean="0"/>
              <a:t>累計</a:t>
            </a:r>
            <a:r>
              <a:rPr lang="en-US" altLang="zh-TW" dirty="0" smtClean="0"/>
              <a:t>696</a:t>
            </a:r>
            <a:r>
              <a:rPr lang="zh-TW" altLang="en-US" dirty="0" smtClean="0"/>
              <a:t>項</a:t>
            </a:r>
            <a:endParaRPr lang="zh-TW" altLang="en-US" dirty="0"/>
          </a:p>
        </c:rich>
      </c:tx>
      <c:layout>
        <c:manualLayout>
          <c:xMode val="edge"/>
          <c:yMode val="edge"/>
          <c:x val="0.15596866048699906"/>
          <c:y val="2.5195613185836494E-2"/>
        </c:manualLayout>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工作表1!$B$1</c:f>
              <c:strCache>
                <c:ptCount val="1"/>
                <c:pt idx="0">
                  <c:v>累計701項</c:v>
                </c:pt>
              </c:strCache>
            </c:strRef>
          </c:tx>
          <c:spPr>
            <a:scene3d>
              <a:camera prst="orthographicFront"/>
              <a:lightRig rig="threePt" dir="t"/>
            </a:scene3d>
            <a:sp3d>
              <a:bevelT w="127000"/>
            </a:sp3d>
          </c:spPr>
          <c:dPt>
            <c:idx val="3"/>
            <c:bubble3D val="0"/>
            <c:explosion val="10"/>
            <c:spPr>
              <a:scene3d>
                <a:camera prst="orthographicFront"/>
                <a:lightRig rig="threePt" dir="t"/>
              </a:scene3d>
              <a:sp3d>
                <a:bevelT w="127000" h="127000"/>
              </a:sp3d>
            </c:spPr>
          </c:dPt>
          <c:dLbls>
            <c:dLbl>
              <c:idx val="0"/>
              <c:layout>
                <c:manualLayout>
                  <c:x val="6.1345840800297547E-3"/>
                  <c:y val="1.9246426625040145E-17"/>
                </c:manualLayout>
              </c:layout>
              <c:tx>
                <c:rich>
                  <a:bodyPr/>
                  <a:lstStyle/>
                  <a:p>
                    <a:r>
                      <a:rPr lang="zh-TW" altLang="en-US" dirty="0" smtClean="0"/>
                      <a:t>財政部</a:t>
                    </a:r>
                    <a:r>
                      <a:rPr lang="zh-TW" altLang="en-US" dirty="0"/>
                      <a:t>
</a:t>
                    </a:r>
                    <a:r>
                      <a:rPr lang="en-US" altLang="zh-TW" dirty="0" smtClean="0"/>
                      <a:t>21.6%</a:t>
                    </a:r>
                    <a:endParaRPr lang="zh-TW" altLang="en-US" dirty="0"/>
                  </a:p>
                </c:rich>
              </c:tx>
              <c:dLblPos val="bestFit"/>
              <c:showLegendKey val="1"/>
              <c:showVal val="0"/>
              <c:showCatName val="1"/>
              <c:showSerName val="0"/>
              <c:showPercent val="1"/>
              <c:showBubbleSize val="0"/>
            </c:dLbl>
            <c:dLbl>
              <c:idx val="1"/>
              <c:layout>
                <c:manualLayout>
                  <c:x val="3.2206445660627081E-2"/>
                  <c:y val="-0.18056856116516154"/>
                </c:manualLayout>
              </c:layout>
              <c:tx>
                <c:rich>
                  <a:bodyPr/>
                  <a:lstStyle/>
                  <a:p>
                    <a:r>
                      <a:rPr lang="zh-TW" altLang="en-US" dirty="0" smtClean="0"/>
                      <a:t>金</a:t>
                    </a:r>
                    <a:r>
                      <a:rPr lang="zh-TW" altLang="en-US" dirty="0"/>
                      <a:t>管會
</a:t>
                    </a:r>
                    <a:r>
                      <a:rPr lang="en-US" altLang="zh-TW" dirty="0" smtClean="0"/>
                      <a:t>22.1%</a:t>
                    </a:r>
                    <a:endParaRPr lang="zh-TW" altLang="en-US" dirty="0"/>
                  </a:p>
                </c:rich>
              </c:tx>
              <c:dLblPos val="bestFit"/>
              <c:showLegendKey val="1"/>
              <c:showVal val="0"/>
              <c:showCatName val="1"/>
              <c:showSerName val="0"/>
              <c:showPercent val="1"/>
              <c:showBubbleSize val="0"/>
            </c:dLbl>
            <c:dLbl>
              <c:idx val="2"/>
              <c:layout>
                <c:manualLayout>
                  <c:x val="0.15489812726122207"/>
                  <c:y val="-3.0040974283280692E-2"/>
                </c:manualLayout>
              </c:layout>
              <c:tx>
                <c:rich>
                  <a:bodyPr/>
                  <a:lstStyle/>
                  <a:p>
                    <a:r>
                      <a:rPr lang="zh-TW" altLang="en-US" dirty="0" smtClean="0"/>
                      <a:t>經濟部</a:t>
                    </a:r>
                    <a:r>
                      <a:rPr lang="zh-TW" altLang="en-US" dirty="0"/>
                      <a:t>
</a:t>
                    </a:r>
                    <a:r>
                      <a:rPr lang="en-US" altLang="zh-TW" dirty="0" smtClean="0"/>
                      <a:t>10.2%</a:t>
                    </a:r>
                    <a:endParaRPr lang="zh-TW" altLang="en-US" dirty="0"/>
                  </a:p>
                </c:rich>
              </c:tx>
              <c:dLblPos val="bestFit"/>
              <c:showLegendKey val="1"/>
              <c:showVal val="0"/>
              <c:showCatName val="1"/>
              <c:showSerName val="0"/>
              <c:showPercent val="1"/>
              <c:showBubbleSize val="0"/>
            </c:dLbl>
            <c:dLbl>
              <c:idx val="3"/>
              <c:layout/>
              <c:tx>
                <c:rich>
                  <a:bodyPr/>
                  <a:lstStyle/>
                  <a:p>
                    <a:r>
                      <a:rPr lang="zh-TW" altLang="en-US" dirty="0"/>
                      <a:t>其他部會
</a:t>
                    </a:r>
                    <a:r>
                      <a:rPr lang="en-US" altLang="zh-TW" dirty="0" smtClean="0"/>
                      <a:t>46.1%</a:t>
                    </a:r>
                    <a:br>
                      <a:rPr lang="en-US" altLang="zh-TW" dirty="0" smtClean="0"/>
                    </a:br>
                    <a:r>
                      <a:rPr lang="en-US" altLang="zh-TW" dirty="0" smtClean="0"/>
                      <a:t>321</a:t>
                    </a:r>
                    <a:r>
                      <a:rPr lang="zh-TW" altLang="en-US" dirty="0" smtClean="0"/>
                      <a:t>項</a:t>
                    </a:r>
                    <a:endParaRPr lang="en-US" altLang="zh-TW" dirty="0"/>
                  </a:p>
                </c:rich>
              </c:tx>
              <c:dLblPos val="outEnd"/>
              <c:showLegendKey val="1"/>
              <c:showVal val="0"/>
              <c:showCatName val="1"/>
              <c:showSerName val="0"/>
              <c:showPercent val="1"/>
              <c:showBubbleSize val="0"/>
            </c:dLbl>
            <c:txPr>
              <a:bodyPr/>
              <a:lstStyle/>
              <a:p>
                <a:pPr>
                  <a:defRPr sz="1800" baseline="0">
                    <a:ea typeface="Adobe 黑体 Std R" pitchFamily="34" charset="-128"/>
                  </a:defRPr>
                </a:pPr>
                <a:endParaRPr lang="zh-TW"/>
              </a:p>
            </c:txPr>
            <c:dLblPos val="outEnd"/>
            <c:showLegendKey val="1"/>
            <c:showVal val="0"/>
            <c:showCatName val="1"/>
            <c:showSerName val="0"/>
            <c:showPercent val="1"/>
            <c:showBubbleSize val="0"/>
            <c:showLeaderLines val="0"/>
          </c:dLbls>
          <c:cat>
            <c:strRef>
              <c:f>工作表1!$A$2:$A$5</c:f>
              <c:strCache>
                <c:ptCount val="4"/>
                <c:pt idx="0">
                  <c:v>財政部</c:v>
                </c:pt>
                <c:pt idx="1">
                  <c:v>金管會</c:v>
                </c:pt>
                <c:pt idx="2">
                  <c:v>經濟部</c:v>
                </c:pt>
                <c:pt idx="3">
                  <c:v>其他部會</c:v>
                </c:pt>
              </c:strCache>
            </c:strRef>
          </c:cat>
          <c:val>
            <c:numRef>
              <c:f>工作表1!$B$2:$B$5</c:f>
              <c:numCache>
                <c:formatCode>General</c:formatCode>
                <c:ptCount val="4"/>
                <c:pt idx="0">
                  <c:v>21.6</c:v>
                </c:pt>
                <c:pt idx="1">
                  <c:v>22.1</c:v>
                </c:pt>
                <c:pt idx="2">
                  <c:v>10.199999999999999</c:v>
                </c:pt>
                <c:pt idx="3">
                  <c:v>46.1</c:v>
                </c:pt>
              </c:numCache>
            </c:numRef>
          </c:val>
        </c:ser>
        <c:dLbls>
          <c:showLegendKey val="0"/>
          <c:showVal val="0"/>
          <c:showCatName val="0"/>
          <c:showSerName val="0"/>
          <c:showPercent val="0"/>
          <c:showBubbleSize val="0"/>
          <c:showLeaderLines val="0"/>
        </c:dLbls>
      </c:pie3DChart>
    </c:plotArea>
    <c:legend>
      <c:legendPos val="r"/>
      <c:layout>
        <c:manualLayout>
          <c:xMode val="edge"/>
          <c:yMode val="edge"/>
          <c:x val="0.83398281833419474"/>
          <c:y val="0.42512736680051422"/>
          <c:w val="0.15068072146573086"/>
          <c:h val="0.47493664725083456"/>
        </c:manualLayout>
      </c:layout>
      <c:overlay val="0"/>
      <c:txPr>
        <a:bodyPr/>
        <a:lstStyle/>
        <a:p>
          <a:pPr>
            <a:defRPr>
              <a:latin typeface="Adobe 繁黑體 Std B" pitchFamily="34" charset="-120"/>
              <a:ea typeface="Adobe 繁黑體 Std B" pitchFamily="34" charset="-120"/>
            </a:defRPr>
          </a:pPr>
          <a:endParaRPr lang="zh-TW"/>
        </a:p>
      </c:txPr>
    </c:legend>
    <c:plotVisOnly val="1"/>
    <c:dispBlanksAs val="gap"/>
    <c:showDLblsOverMax val="0"/>
  </c:chart>
  <c:spPr>
    <a:effectLst>
      <a:glow rad="1905000">
        <a:schemeClr val="accent1">
          <a:alpha val="40000"/>
        </a:schemeClr>
      </a:glow>
    </a:effectLst>
  </c:spPr>
  <c:txPr>
    <a:bodyPr/>
    <a:lstStyle/>
    <a:p>
      <a:pPr>
        <a:defRPr sz="1800"/>
      </a:pPr>
      <a:endParaRPr lang="zh-TW"/>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0.50435</cdr:x>
      <cdr:y>0.11905</cdr:y>
    </cdr:from>
    <cdr:to>
      <cdr:x>0.75652</cdr:x>
      <cdr:y>0.97619</cdr:y>
    </cdr:to>
    <cdr:sp macro="" textlink="">
      <cdr:nvSpPr>
        <cdr:cNvPr id="2" name="圓角矩形 1"/>
        <cdr:cNvSpPr/>
      </cdr:nvSpPr>
      <cdr:spPr>
        <a:xfrm xmlns:a="http://schemas.openxmlformats.org/drawingml/2006/main">
          <a:off x="4176464" y="360040"/>
          <a:ext cx="2088232" cy="2592288"/>
        </a:xfrm>
        <a:prstGeom xmlns:a="http://schemas.openxmlformats.org/drawingml/2006/main" prst="roundRect">
          <a:avLst/>
        </a:prstGeom>
        <a:noFill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zh-TW"/>
        </a:p>
      </cdr:txBody>
    </cdr:sp>
  </cdr:relSizeAnchor>
  <cdr:relSizeAnchor xmlns:cdr="http://schemas.openxmlformats.org/drawingml/2006/chartDrawing">
    <cdr:from>
      <cdr:x>0.71304</cdr:x>
      <cdr:y>0.2381</cdr:y>
    </cdr:from>
    <cdr:to>
      <cdr:x>0.7913</cdr:x>
      <cdr:y>0.2381</cdr:y>
    </cdr:to>
    <cdr:cxnSp macro="">
      <cdr:nvCxnSpPr>
        <cdr:cNvPr id="4" name="直線接點 3"/>
        <cdr:cNvCxnSpPr/>
      </cdr:nvCxnSpPr>
      <cdr:spPr>
        <a:xfrm xmlns:a="http://schemas.openxmlformats.org/drawingml/2006/main">
          <a:off x="5904656" y="720080"/>
          <a:ext cx="648072" cy="0"/>
        </a:xfrm>
        <a:prstGeom xmlns:a="http://schemas.openxmlformats.org/drawingml/2006/main" prst="line">
          <a:avLst/>
        </a:prstGeom>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0.77391</cdr:x>
      <cdr:y>0.11905</cdr:y>
    </cdr:from>
    <cdr:to>
      <cdr:x>0.95178</cdr:x>
      <cdr:y>0.35714</cdr:y>
    </cdr:to>
    <cdr:sp macro="" textlink="">
      <cdr:nvSpPr>
        <cdr:cNvPr id="5" name="文字方塊 4"/>
        <cdr:cNvSpPr txBox="1"/>
      </cdr:nvSpPr>
      <cdr:spPr>
        <a:xfrm xmlns:a="http://schemas.openxmlformats.org/drawingml/2006/main">
          <a:off x="6408712" y="360040"/>
          <a:ext cx="1472876" cy="720080"/>
        </a:xfrm>
        <a:prstGeom xmlns:a="http://schemas.openxmlformats.org/drawingml/2006/main" prst="rect">
          <a:avLst/>
        </a:prstGeom>
      </cdr:spPr>
      <cdr:txBody>
        <a:bodyPr xmlns:a="http://schemas.openxmlformats.org/drawingml/2006/main" vertOverflow="clip" wrap="square" rtlCol="0" anchor="t"/>
        <a:lstStyle xmlns:a="http://schemas.openxmlformats.org/drawingml/2006/main"/>
        <a:p xmlns:a="http://schemas.openxmlformats.org/drawingml/2006/main">
          <a:pPr algn="ctr" rtl="0">
            <a:defRPr sz="1800" b="0" i="0" u="none" strike="noStrike" kern="1200" baseline="0">
              <a:solidFill>
                <a:prstClr val="black"/>
              </a:solidFill>
              <a:latin typeface="+mn-lt"/>
              <a:ea typeface="Adobe 黑体 Std R" pitchFamily="34" charset="-128"/>
              <a:cs typeface="+mn-cs"/>
            </a:defRPr>
          </a:pPr>
          <a:r>
            <a:rPr lang="zh-TW" altLang="en-US" sz="2000" kern="1200" dirty="0" smtClean="0">
              <a:solidFill>
                <a:prstClr val="black"/>
              </a:solidFill>
              <a:latin typeface="Adobe 黑体 Std R" pitchFamily="34" charset="-128"/>
              <a:ea typeface="Adobe 黑体 Std R" pitchFamily="34" charset="-128"/>
            </a:rPr>
            <a:t>合計</a:t>
          </a:r>
          <a:r>
            <a:rPr lang="en-US" altLang="zh-TW" sz="2000" kern="1200" dirty="0" smtClean="0">
              <a:solidFill>
                <a:prstClr val="black"/>
              </a:solidFill>
              <a:latin typeface="Adobe 黑体 Std R" pitchFamily="34" charset="-128"/>
              <a:ea typeface="Adobe 黑体 Std R" pitchFamily="34" charset="-128"/>
            </a:rPr>
            <a:t>53.9%</a:t>
          </a:r>
          <a:br>
            <a:rPr lang="en-US" altLang="zh-TW" sz="2000" kern="1200" dirty="0" smtClean="0">
              <a:solidFill>
                <a:prstClr val="black"/>
              </a:solidFill>
              <a:latin typeface="Adobe 黑体 Std R" pitchFamily="34" charset="-128"/>
              <a:ea typeface="Adobe 黑体 Std R" pitchFamily="34" charset="-128"/>
            </a:rPr>
          </a:br>
          <a:r>
            <a:rPr lang="en-US" altLang="zh-TW" sz="2000" kern="1200" dirty="0" smtClean="0">
              <a:solidFill>
                <a:prstClr val="black"/>
              </a:solidFill>
              <a:latin typeface="Adobe 黑体 Std R" pitchFamily="34" charset="-128"/>
              <a:ea typeface="Adobe 黑体 Std R" pitchFamily="34" charset="-128"/>
            </a:rPr>
            <a:t>375</a:t>
          </a:r>
          <a:r>
            <a:rPr lang="zh-TW" altLang="en-US" sz="2000" kern="1200" dirty="0" smtClean="0">
              <a:solidFill>
                <a:prstClr val="black"/>
              </a:solidFill>
              <a:latin typeface="Adobe 黑体 Std R" pitchFamily="34" charset="-128"/>
              <a:ea typeface="Adobe 黑体 Std R" pitchFamily="34" charset="-128"/>
            </a:rPr>
            <a:t>項</a:t>
          </a:r>
          <a:endParaRPr lang="zh-TW" altLang="en-US" sz="2000" kern="1200" dirty="0">
            <a:solidFill>
              <a:prstClr val="black"/>
            </a:solidFill>
            <a:latin typeface="Adobe 黑体 Std R" pitchFamily="34" charset="-128"/>
            <a:ea typeface="Adobe 黑体 Std R" pitchFamily="34" charset="-128"/>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8682F421-0147-4D2B-B002-E9060C65FF09}" type="datetimeFigureOut">
              <a:rPr lang="zh-TW" altLang="en-US" smtClean="0"/>
              <a:t>2020/11/25</a:t>
            </a:fld>
            <a:endParaRPr lang="zh-TW" altLang="en-US"/>
          </a:p>
        </p:txBody>
      </p:sp>
      <p:sp>
        <p:nvSpPr>
          <p:cNvPr id="4" name="投影片圖像版面配置區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F7725FEE-8AAE-47CD-92A5-C55E8F850F4A}" type="slidenum">
              <a:rPr lang="zh-TW" altLang="en-US" smtClean="0"/>
              <a:t>‹#›</a:t>
            </a:fld>
            <a:endParaRPr lang="zh-TW" altLang="en-US"/>
          </a:p>
        </p:txBody>
      </p:sp>
    </p:spTree>
    <p:extLst>
      <p:ext uri="{BB962C8B-B14F-4D97-AF65-F5344CB8AC3E}">
        <p14:creationId xmlns:p14="http://schemas.microsoft.com/office/powerpoint/2010/main" val="9861265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285750" indent="-285750">
              <a:buFont typeface="Arial" panose="020B0604020202020204" pitchFamily="34" charset="0"/>
              <a:buChar char="•"/>
            </a:pPr>
            <a:r>
              <a:rPr lang="en-US" altLang="zh-TW" dirty="0" smtClean="0">
                <a:latin typeface="微軟正黑體" panose="020B0604030504040204" pitchFamily="34" charset="-120"/>
                <a:ea typeface="微軟正黑體" panose="020B0604030504040204" pitchFamily="34" charset="-120"/>
              </a:rPr>
              <a:t>2017</a:t>
            </a:r>
            <a:r>
              <a:rPr lang="zh-TW" altLang="en-US" dirty="0" smtClean="0">
                <a:latin typeface="微軟正黑體" panose="020B0604030504040204" pitchFamily="34" charset="-120"/>
                <a:ea typeface="微軟正黑體" panose="020B0604030504040204" pitchFamily="34" charset="-120"/>
              </a:rPr>
              <a:t>年世界經濟論壇（</a:t>
            </a:r>
            <a:r>
              <a:rPr lang="en-US" altLang="zh-TW" dirty="0" smtClean="0">
                <a:latin typeface="微軟正黑體" panose="020B0604030504040204" pitchFamily="34" charset="-120"/>
                <a:ea typeface="微軟正黑體" panose="020B0604030504040204" pitchFamily="34" charset="-120"/>
              </a:rPr>
              <a:t>WEF</a:t>
            </a:r>
            <a:r>
              <a:rPr lang="zh-TW" altLang="en-US" dirty="0" smtClean="0">
                <a:latin typeface="微軟正黑體" panose="020B0604030504040204" pitchFamily="34" charset="-120"/>
                <a:ea typeface="微軟正黑體" panose="020B0604030504040204" pitchFamily="34" charset="-120"/>
              </a:rPr>
              <a:t>）全球競爭力報告顯示：我國在「行政法規之繁瑣程度」（第</a:t>
            </a:r>
            <a:r>
              <a:rPr lang="en-US" altLang="zh-TW" dirty="0" smtClean="0">
                <a:latin typeface="微軟正黑體" panose="020B0604030504040204" pitchFamily="34" charset="-120"/>
                <a:ea typeface="微軟正黑體" panose="020B0604030504040204" pitchFamily="34" charset="-120"/>
              </a:rPr>
              <a:t>30</a:t>
            </a:r>
            <a:r>
              <a:rPr lang="zh-TW" altLang="en-US" dirty="0" smtClean="0">
                <a:latin typeface="微軟正黑體" panose="020B0604030504040204" pitchFamily="34" charset="-120"/>
                <a:ea typeface="微軟正黑體" panose="020B0604030504040204" pitchFamily="34" charset="-120"/>
              </a:rPr>
              <a:t>名）及「法規鼓勵外人直接投資的程度」（第</a:t>
            </a:r>
            <a:r>
              <a:rPr lang="en-US" altLang="zh-TW" dirty="0" smtClean="0">
                <a:latin typeface="微軟正黑體" panose="020B0604030504040204" pitchFamily="34" charset="-120"/>
                <a:ea typeface="微軟正黑體" panose="020B0604030504040204" pitchFamily="34" charset="-120"/>
              </a:rPr>
              <a:t>79</a:t>
            </a:r>
            <a:r>
              <a:rPr lang="zh-TW" altLang="en-US" dirty="0" smtClean="0">
                <a:latin typeface="微軟正黑體" panose="020B0604030504040204" pitchFamily="34" charset="-120"/>
                <a:ea typeface="微軟正黑體" panose="020B0604030504040204" pitchFamily="34" charset="-120"/>
              </a:rPr>
              <a:t>名）表現不佳。</a:t>
            </a:r>
          </a:p>
          <a:p>
            <a:pPr marL="285750" indent="-285750">
              <a:buFont typeface="Arial" panose="020B0604020202020204" pitchFamily="34" charset="0"/>
              <a:buChar char="•"/>
            </a:pPr>
            <a:r>
              <a:rPr lang="zh-TW" altLang="en-US" dirty="0" smtClean="0">
                <a:latin typeface="微軟正黑體" panose="020B0604030504040204" pitchFamily="34" charset="-120"/>
                <a:ea typeface="微軟正黑體" panose="020B0604030504040204" pitchFamily="34" charset="-120"/>
              </a:rPr>
              <a:t>外國商會迭有反應我國法規鬆綁不足：</a:t>
            </a:r>
          </a:p>
          <a:p>
            <a:pPr marL="742950" lvl="1" indent="-285750">
              <a:buFont typeface="Arial" panose="020B0604020202020204" pitchFamily="34" charset="0"/>
              <a:buChar char="•"/>
            </a:pPr>
            <a:r>
              <a:rPr lang="zh-TW" altLang="en-US" dirty="0" smtClean="0">
                <a:latin typeface="微軟正黑體" panose="020B0604030504040204" pitchFamily="34" charset="-120"/>
                <a:ea typeface="微軟正黑體" panose="020B0604030504040204" pitchFamily="34" charset="-120"/>
              </a:rPr>
              <a:t>如 </a:t>
            </a:r>
            <a:r>
              <a:rPr lang="en-US" altLang="zh-TW" dirty="0" smtClean="0">
                <a:latin typeface="微軟正黑體" panose="020B0604030504040204" pitchFamily="34" charset="-120"/>
                <a:ea typeface="微軟正黑體" panose="020B0604030504040204" pitchFamily="34" charset="-120"/>
              </a:rPr>
              <a:t>2015</a:t>
            </a:r>
            <a:r>
              <a:rPr lang="zh-TW" altLang="en-US" dirty="0" smtClean="0">
                <a:latin typeface="微軟正黑體" panose="020B0604030504040204" pitchFamily="34" charset="-120"/>
                <a:ea typeface="微軟正黑體" panose="020B0604030504040204" pitchFamily="34" charset="-120"/>
              </a:rPr>
              <a:t>、</a:t>
            </a:r>
            <a:r>
              <a:rPr lang="en-US" altLang="zh-TW" dirty="0" smtClean="0">
                <a:latin typeface="微軟正黑體" panose="020B0604030504040204" pitchFamily="34" charset="-120"/>
                <a:ea typeface="微軟正黑體" panose="020B0604030504040204" pitchFamily="34" charset="-120"/>
              </a:rPr>
              <a:t>2016</a:t>
            </a:r>
            <a:r>
              <a:rPr lang="zh-TW" altLang="en-US" dirty="0" smtClean="0">
                <a:latin typeface="微軟正黑體" panose="020B0604030504040204" pitchFamily="34" charset="-120"/>
                <a:ea typeface="微軟正黑體" panose="020B0604030504040204" pitchFamily="34" charset="-120"/>
              </a:rPr>
              <a:t> 美商白皮書：投資環境面臨之挑戰包括法規障礙過多，法規立意良善但繁瑣複雜，致企業增加許多遵法成本。</a:t>
            </a:r>
          </a:p>
          <a:p>
            <a:pPr marL="742950" lvl="1" indent="-285750">
              <a:buFont typeface="Arial" panose="020B0604020202020204" pitchFamily="34" charset="0"/>
              <a:buChar char="•"/>
            </a:pPr>
            <a:r>
              <a:rPr lang="zh-TW" altLang="en-US" dirty="0" smtClean="0">
                <a:latin typeface="微軟正黑體" panose="020B0604030504040204" pitchFamily="34" charset="-120"/>
                <a:ea typeface="微軟正黑體" panose="020B0604030504040204" pitchFamily="34" charset="-120"/>
              </a:rPr>
              <a:t>如 </a:t>
            </a:r>
            <a:r>
              <a:rPr lang="en-US" altLang="zh-TW" dirty="0" smtClean="0">
                <a:latin typeface="微軟正黑體" panose="020B0604030504040204" pitchFamily="34" charset="-120"/>
                <a:ea typeface="微軟正黑體" panose="020B0604030504040204" pitchFamily="34" charset="-120"/>
              </a:rPr>
              <a:t>2016</a:t>
            </a:r>
            <a:r>
              <a:rPr lang="zh-TW" altLang="en-US" dirty="0" smtClean="0">
                <a:latin typeface="微軟正黑體" panose="020B0604030504040204" pitchFamily="34" charset="-120"/>
                <a:ea typeface="微軟正黑體" panose="020B0604030504040204" pitchFamily="34" charset="-120"/>
              </a:rPr>
              <a:t>、</a:t>
            </a:r>
            <a:r>
              <a:rPr lang="en-US" altLang="zh-TW" dirty="0" smtClean="0">
                <a:latin typeface="微軟正黑體" panose="020B0604030504040204" pitchFamily="34" charset="-120"/>
                <a:ea typeface="微軟正黑體" panose="020B0604030504040204" pitchFamily="34" charset="-120"/>
              </a:rPr>
              <a:t>2017</a:t>
            </a:r>
            <a:r>
              <a:rPr lang="zh-TW" altLang="en-US" dirty="0" smtClean="0">
                <a:latin typeface="微軟正黑體" panose="020B0604030504040204" pitchFamily="34" charset="-120"/>
                <a:ea typeface="微軟正黑體" panose="020B0604030504040204" pitchFamily="34" charset="-120"/>
              </a:rPr>
              <a:t>歐商白皮書：法規體制過度聚焦於事先掌控市場，與歐洲重視事後監督及產業自我規範之作法背道而馳。</a:t>
            </a:r>
          </a:p>
          <a:p>
            <a:endParaRPr lang="zh-TW" altLang="en-US" dirty="0"/>
          </a:p>
        </p:txBody>
      </p:sp>
      <p:sp>
        <p:nvSpPr>
          <p:cNvPr id="4" name="投影片編號版面配置區 3"/>
          <p:cNvSpPr>
            <a:spLocks noGrp="1"/>
          </p:cNvSpPr>
          <p:nvPr>
            <p:ph type="sldNum" sz="quarter" idx="10"/>
          </p:nvPr>
        </p:nvSpPr>
        <p:spPr/>
        <p:txBody>
          <a:bodyPr/>
          <a:lstStyle/>
          <a:p>
            <a:fld id="{F7725FEE-8AAE-47CD-92A5-C55E8F850F4A}" type="slidenum">
              <a:rPr lang="zh-TW" altLang="en-US" smtClean="0"/>
              <a:t>3</a:t>
            </a:fld>
            <a:endParaRPr lang="zh-TW" altLang="en-US"/>
          </a:p>
        </p:txBody>
      </p:sp>
    </p:spTree>
    <p:extLst>
      <p:ext uri="{BB962C8B-B14F-4D97-AF65-F5344CB8AC3E}">
        <p14:creationId xmlns:p14="http://schemas.microsoft.com/office/powerpoint/2010/main" val="23510376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285750" indent="-285750">
              <a:buFont typeface="Arial" panose="020B0604020202020204" pitchFamily="34" charset="0"/>
              <a:buChar char="•"/>
            </a:pPr>
            <a:r>
              <a:rPr lang="en-US" altLang="zh-TW" dirty="0" smtClean="0">
                <a:latin typeface="微軟正黑體" panose="020B0604030504040204" pitchFamily="34" charset="-120"/>
                <a:ea typeface="微軟正黑體" panose="020B0604030504040204" pitchFamily="34" charset="-120"/>
              </a:rPr>
              <a:t>2017</a:t>
            </a:r>
            <a:r>
              <a:rPr lang="zh-TW" altLang="en-US" dirty="0" smtClean="0">
                <a:latin typeface="微軟正黑體" panose="020B0604030504040204" pitchFamily="34" charset="-120"/>
                <a:ea typeface="微軟正黑體" panose="020B0604030504040204" pitchFamily="34" charset="-120"/>
              </a:rPr>
              <a:t>年世界經濟論壇（</a:t>
            </a:r>
            <a:r>
              <a:rPr lang="en-US" altLang="zh-TW" dirty="0" smtClean="0">
                <a:latin typeface="微軟正黑體" panose="020B0604030504040204" pitchFamily="34" charset="-120"/>
                <a:ea typeface="微軟正黑體" panose="020B0604030504040204" pitchFamily="34" charset="-120"/>
              </a:rPr>
              <a:t>WEF</a:t>
            </a:r>
            <a:r>
              <a:rPr lang="zh-TW" altLang="en-US" dirty="0" smtClean="0">
                <a:latin typeface="微軟正黑體" panose="020B0604030504040204" pitchFamily="34" charset="-120"/>
                <a:ea typeface="微軟正黑體" panose="020B0604030504040204" pitchFamily="34" charset="-120"/>
              </a:rPr>
              <a:t>）全球競爭力報告顯示：我國在「行政法規之繁瑣程度」（第</a:t>
            </a:r>
            <a:r>
              <a:rPr lang="en-US" altLang="zh-TW" dirty="0" smtClean="0">
                <a:latin typeface="微軟正黑體" panose="020B0604030504040204" pitchFamily="34" charset="-120"/>
                <a:ea typeface="微軟正黑體" panose="020B0604030504040204" pitchFamily="34" charset="-120"/>
              </a:rPr>
              <a:t>30</a:t>
            </a:r>
            <a:r>
              <a:rPr lang="zh-TW" altLang="en-US" dirty="0" smtClean="0">
                <a:latin typeface="微軟正黑體" panose="020B0604030504040204" pitchFamily="34" charset="-120"/>
                <a:ea typeface="微軟正黑體" panose="020B0604030504040204" pitchFamily="34" charset="-120"/>
              </a:rPr>
              <a:t>名）及「法規鼓勵外人直接投資的程度」（第</a:t>
            </a:r>
            <a:r>
              <a:rPr lang="en-US" altLang="zh-TW" dirty="0" smtClean="0">
                <a:latin typeface="微軟正黑體" panose="020B0604030504040204" pitchFamily="34" charset="-120"/>
                <a:ea typeface="微軟正黑體" panose="020B0604030504040204" pitchFamily="34" charset="-120"/>
              </a:rPr>
              <a:t>79</a:t>
            </a:r>
            <a:r>
              <a:rPr lang="zh-TW" altLang="en-US" dirty="0" smtClean="0">
                <a:latin typeface="微軟正黑體" panose="020B0604030504040204" pitchFamily="34" charset="-120"/>
                <a:ea typeface="微軟正黑體" panose="020B0604030504040204" pitchFamily="34" charset="-120"/>
              </a:rPr>
              <a:t>名）表現不佳。</a:t>
            </a:r>
          </a:p>
          <a:p>
            <a:pPr marL="285750" indent="-285750">
              <a:buFont typeface="Arial" panose="020B0604020202020204" pitchFamily="34" charset="0"/>
              <a:buChar char="•"/>
            </a:pPr>
            <a:r>
              <a:rPr lang="zh-TW" altLang="en-US" dirty="0" smtClean="0">
                <a:latin typeface="微軟正黑體" panose="020B0604030504040204" pitchFamily="34" charset="-120"/>
                <a:ea typeface="微軟正黑體" panose="020B0604030504040204" pitchFamily="34" charset="-120"/>
              </a:rPr>
              <a:t>外國商會迭有反應我國法規鬆綁不足：</a:t>
            </a:r>
          </a:p>
          <a:p>
            <a:pPr marL="742950" lvl="1" indent="-285750">
              <a:buFont typeface="Arial" panose="020B0604020202020204" pitchFamily="34" charset="0"/>
              <a:buChar char="•"/>
            </a:pPr>
            <a:r>
              <a:rPr lang="zh-TW" altLang="en-US" dirty="0" smtClean="0">
                <a:latin typeface="微軟正黑體" panose="020B0604030504040204" pitchFamily="34" charset="-120"/>
                <a:ea typeface="微軟正黑體" panose="020B0604030504040204" pitchFamily="34" charset="-120"/>
              </a:rPr>
              <a:t>如 </a:t>
            </a:r>
            <a:r>
              <a:rPr lang="en-US" altLang="zh-TW" dirty="0" smtClean="0">
                <a:latin typeface="微軟正黑體" panose="020B0604030504040204" pitchFamily="34" charset="-120"/>
                <a:ea typeface="微軟正黑體" panose="020B0604030504040204" pitchFamily="34" charset="-120"/>
              </a:rPr>
              <a:t>2015</a:t>
            </a:r>
            <a:r>
              <a:rPr lang="zh-TW" altLang="en-US" dirty="0" smtClean="0">
                <a:latin typeface="微軟正黑體" panose="020B0604030504040204" pitchFamily="34" charset="-120"/>
                <a:ea typeface="微軟正黑體" panose="020B0604030504040204" pitchFamily="34" charset="-120"/>
              </a:rPr>
              <a:t>、</a:t>
            </a:r>
            <a:r>
              <a:rPr lang="en-US" altLang="zh-TW" dirty="0" smtClean="0">
                <a:latin typeface="微軟正黑體" panose="020B0604030504040204" pitchFamily="34" charset="-120"/>
                <a:ea typeface="微軟正黑體" panose="020B0604030504040204" pitchFamily="34" charset="-120"/>
              </a:rPr>
              <a:t>2016</a:t>
            </a:r>
            <a:r>
              <a:rPr lang="zh-TW" altLang="en-US" dirty="0" smtClean="0">
                <a:latin typeface="微軟正黑體" panose="020B0604030504040204" pitchFamily="34" charset="-120"/>
                <a:ea typeface="微軟正黑體" panose="020B0604030504040204" pitchFamily="34" charset="-120"/>
              </a:rPr>
              <a:t> 美商白皮書：投資環境面臨之挑戰包括法規障礙過多，法規立意良善但繁瑣複雜，致企業增加許多遵法成本。</a:t>
            </a:r>
          </a:p>
          <a:p>
            <a:pPr marL="742950" lvl="1" indent="-285750">
              <a:buFont typeface="Arial" panose="020B0604020202020204" pitchFamily="34" charset="0"/>
              <a:buChar char="•"/>
            </a:pPr>
            <a:r>
              <a:rPr lang="zh-TW" altLang="en-US" dirty="0" smtClean="0">
                <a:latin typeface="微軟正黑體" panose="020B0604030504040204" pitchFamily="34" charset="-120"/>
                <a:ea typeface="微軟正黑體" panose="020B0604030504040204" pitchFamily="34" charset="-120"/>
              </a:rPr>
              <a:t>如 </a:t>
            </a:r>
            <a:r>
              <a:rPr lang="en-US" altLang="zh-TW" dirty="0" smtClean="0">
                <a:latin typeface="微軟正黑體" panose="020B0604030504040204" pitchFamily="34" charset="-120"/>
                <a:ea typeface="微軟正黑體" panose="020B0604030504040204" pitchFamily="34" charset="-120"/>
              </a:rPr>
              <a:t>2016</a:t>
            </a:r>
            <a:r>
              <a:rPr lang="zh-TW" altLang="en-US" dirty="0" smtClean="0">
                <a:latin typeface="微軟正黑體" panose="020B0604030504040204" pitchFamily="34" charset="-120"/>
                <a:ea typeface="微軟正黑體" panose="020B0604030504040204" pitchFamily="34" charset="-120"/>
              </a:rPr>
              <a:t>、</a:t>
            </a:r>
            <a:r>
              <a:rPr lang="en-US" altLang="zh-TW" dirty="0" smtClean="0">
                <a:latin typeface="微軟正黑體" panose="020B0604030504040204" pitchFamily="34" charset="-120"/>
                <a:ea typeface="微軟正黑體" panose="020B0604030504040204" pitchFamily="34" charset="-120"/>
              </a:rPr>
              <a:t>2017</a:t>
            </a:r>
            <a:r>
              <a:rPr lang="zh-TW" altLang="en-US" dirty="0" smtClean="0">
                <a:latin typeface="微軟正黑體" panose="020B0604030504040204" pitchFamily="34" charset="-120"/>
                <a:ea typeface="微軟正黑體" panose="020B0604030504040204" pitchFamily="34" charset="-120"/>
              </a:rPr>
              <a:t>歐商白皮書：法規體制過度聚焦於事先掌控市場，與歐洲重視事後監督及產業自我規範之作法背道而馳。</a:t>
            </a:r>
          </a:p>
          <a:p>
            <a:endParaRPr lang="zh-TW" altLang="en-US" dirty="0"/>
          </a:p>
        </p:txBody>
      </p:sp>
      <p:sp>
        <p:nvSpPr>
          <p:cNvPr id="4" name="投影片編號版面配置區 3"/>
          <p:cNvSpPr>
            <a:spLocks noGrp="1"/>
          </p:cNvSpPr>
          <p:nvPr>
            <p:ph type="sldNum" sz="quarter" idx="10"/>
          </p:nvPr>
        </p:nvSpPr>
        <p:spPr/>
        <p:txBody>
          <a:bodyPr/>
          <a:lstStyle/>
          <a:p>
            <a:fld id="{F7725FEE-8AAE-47CD-92A5-C55E8F850F4A}" type="slidenum">
              <a:rPr lang="zh-TW" altLang="en-US" smtClean="0"/>
              <a:t>4</a:t>
            </a:fld>
            <a:endParaRPr lang="zh-TW" altLang="en-US"/>
          </a:p>
        </p:txBody>
      </p:sp>
    </p:spTree>
    <p:extLst>
      <p:ext uri="{BB962C8B-B14F-4D97-AF65-F5344CB8AC3E}">
        <p14:creationId xmlns:p14="http://schemas.microsoft.com/office/powerpoint/2010/main" val="23510376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Wingdings" pitchFamily="2" charset="2"/>
              <a:buChar char="ü"/>
            </a:pPr>
            <a:r>
              <a:rPr lang="zh-TW" altLang="zh-TW" dirty="0"/>
              <a:t>隨著全球資通訊科技之日新月異，帶動新興商業模式與網路服務之蓬勃發展，部分新興服務係將原實體提供之服務，轉為透過網路平臺媒合需求者與供應者，並逐漸發展為以網路平臺、提供者與接受者三方為主體之平臺經濟型態</a:t>
            </a:r>
            <a:r>
              <a:rPr lang="zh-TW" altLang="zh-TW" dirty="0" smtClean="0"/>
              <a:t>。</a:t>
            </a:r>
            <a:endParaRPr lang="en-US" altLang="zh-TW" dirty="0" smtClean="0"/>
          </a:p>
          <a:p>
            <a:pPr marL="171450" indent="-171450">
              <a:buFont typeface="Wingdings" pitchFamily="2" charset="2"/>
              <a:buChar char="ü"/>
            </a:pPr>
            <a:r>
              <a:rPr lang="zh-TW" altLang="zh-TW" dirty="0" smtClean="0"/>
              <a:t>因應</a:t>
            </a:r>
            <a:r>
              <a:rPr lang="zh-TW" altLang="zh-TW" dirty="0"/>
              <a:t>平臺經濟型態之發展，政府除應落實消費者權益保障、個人資料保護、資訊安全維護，並應維持市場公平競爭秩序、維護租稅公平，與釐清相關權利義務關係，爰參考國際相關研究與歐盟二</a:t>
            </a:r>
            <a:r>
              <a:rPr lang="en-US" altLang="zh-TW" dirty="0"/>
              <a:t>○</a:t>
            </a:r>
            <a:r>
              <a:rPr lang="zh-TW" altLang="zh-TW" dirty="0"/>
              <a:t>一六年</a:t>
            </a:r>
            <a:r>
              <a:rPr lang="zh-TW" altLang="zh-TW" dirty="0" smtClean="0"/>
              <a:t>提出之</a:t>
            </a:r>
            <a:r>
              <a:rPr lang="zh-TW" altLang="zh-TW" dirty="0"/>
              <a:t>「協作經濟議程」</a:t>
            </a:r>
            <a:r>
              <a:rPr lang="en-US" altLang="zh-TW" dirty="0"/>
              <a:t>(A European agenda for the collaborative economy)</a:t>
            </a:r>
            <a:r>
              <a:rPr lang="zh-TW" altLang="zh-TW" dirty="0" smtClean="0"/>
              <a:t>，</a:t>
            </a:r>
            <a:r>
              <a:rPr lang="en-US" altLang="zh-TW" dirty="0"/>
              <a:t> </a:t>
            </a:r>
            <a:endParaRPr lang="zh-TW" altLang="zh-TW" dirty="0"/>
          </a:p>
          <a:p>
            <a:pPr marL="171450" indent="-171450">
              <a:buFont typeface="Wingdings" pitchFamily="2" charset="2"/>
              <a:buChar char="ü"/>
            </a:pPr>
            <a:r>
              <a:rPr lang="zh-TW" altLang="zh-TW" dirty="0"/>
              <a:t>訂</a:t>
            </a:r>
            <a:r>
              <a:rPr lang="zh-TW" altLang="zh-TW" dirty="0" smtClean="0"/>
              <a:t>定</a:t>
            </a:r>
            <a:r>
              <a:rPr lang="zh-TW" altLang="en-US" dirty="0" smtClean="0"/>
              <a:t>本原則</a:t>
            </a:r>
            <a:r>
              <a:rPr lang="zh-TW" altLang="zh-TW" dirty="0" smtClean="0"/>
              <a:t>，</a:t>
            </a:r>
            <a:r>
              <a:rPr lang="zh-TW" altLang="zh-TW" dirty="0"/>
              <a:t>促使各機關依主管業務，針對平臺經濟之新型態或新模式釐</a:t>
            </a:r>
            <a:r>
              <a:rPr lang="zh-TW" altLang="zh-TW" dirty="0" smtClean="0"/>
              <a:t>促使</a:t>
            </a:r>
            <a:r>
              <a:rPr lang="zh-TW" altLang="zh-TW" dirty="0"/>
              <a:t>各機關依主管業務，針對平臺經濟之新型態或新模式釐清相關爭議</a:t>
            </a:r>
            <a:r>
              <a:rPr lang="zh-TW" altLang="zh-TW" dirty="0" smtClean="0"/>
              <a:t>，得</a:t>
            </a:r>
            <a:r>
              <a:rPr lang="zh-TW" altLang="zh-TW" dirty="0"/>
              <a:t>採行分級管理，並應就個人資料保護、稅款繳納、消費者保護、保險機制及勞工權益保障等相關法規予以檢討修正</a:t>
            </a:r>
            <a:r>
              <a:rPr lang="zh-TW" altLang="zh-TW" dirty="0" smtClean="0"/>
              <a:t>相關法規</a:t>
            </a:r>
            <a:endParaRPr lang="en-US" altLang="zh-TW" dirty="0" smtClean="0"/>
          </a:p>
          <a:p>
            <a:pPr marL="342900" indent="-342900" algn="just">
              <a:lnSpc>
                <a:spcPts val="3000"/>
              </a:lnSpc>
              <a:spcBef>
                <a:spcPts val="300"/>
              </a:spcBef>
              <a:spcAft>
                <a:spcPts val="300"/>
              </a:spcAft>
              <a:buFont typeface="Wingdings" pitchFamily="2" charset="2"/>
              <a:buChar char="ü"/>
            </a:pPr>
            <a:r>
              <a:rPr lang="zh-TW" altLang="en-US" dirty="0" smtClean="0">
                <a:latin typeface="Adobe 繁黑體 Std B" pitchFamily="34" charset="-120"/>
                <a:ea typeface="Adobe 繁黑體 Std B" pitchFamily="34" charset="-120"/>
              </a:rPr>
              <a:t>協調</a:t>
            </a:r>
            <a:r>
              <a:rPr lang="zh-TW" altLang="en-US" dirty="0">
                <a:latin typeface="Adobe 繁黑體 Std B" pitchFamily="34" charset="-120"/>
                <a:ea typeface="Adobe 繁黑體 Std B" pitchFamily="34" charset="-120"/>
              </a:rPr>
              <a:t>主管機關因應數位發展趨勢，推動分級管理與法規鬆綁</a:t>
            </a:r>
            <a:r>
              <a:rPr lang="zh-TW" altLang="en-US" dirty="0" smtClean="0">
                <a:latin typeface="Adobe 繁黑體 Std B" pitchFamily="34" charset="-120"/>
                <a:ea typeface="Adobe 繁黑體 Std B" pitchFamily="34" charset="-120"/>
              </a:rPr>
              <a:t>。</a:t>
            </a:r>
            <a:endParaRPr lang="en-US" altLang="zh-TW" dirty="0" smtClean="0">
              <a:latin typeface="Adobe 繁黑體 Std B" pitchFamily="34" charset="-120"/>
              <a:ea typeface="Adobe 繁黑體 Std B" pitchFamily="34" charset="-120"/>
            </a:endParaRPr>
          </a:p>
          <a:p>
            <a:pPr marL="342900" indent="-342900" algn="just">
              <a:lnSpc>
                <a:spcPts val="3000"/>
              </a:lnSpc>
              <a:spcBef>
                <a:spcPts val="300"/>
              </a:spcBef>
              <a:spcAft>
                <a:spcPts val="300"/>
              </a:spcAft>
              <a:buFont typeface="Wingdings" pitchFamily="2" charset="2"/>
              <a:buChar char="ü"/>
            </a:pPr>
            <a:r>
              <a:rPr lang="zh-TW" altLang="zh-TW" dirty="0"/>
              <a:t>本平臺受理之案件類型，多數係因新創業者不熟稔相關規範與洽詢主管機關之管道而致生疑義或誤會，俟主管機關釐清後即可解決；部分案例則屬須經主管機關透過解釋或訂定行政規則方式予以放寬，倘主管機關認為該新興營運模式之實務運作對消費者權益之維護尚屬無虞，多持正面態度於分級管理上進行鬆綁。</a:t>
            </a:r>
            <a:endParaRPr lang="zh-TW" altLang="en-US" dirty="0">
              <a:latin typeface="Adobe 繁黑體 Std B" pitchFamily="34" charset="-120"/>
              <a:ea typeface="Adobe 繁黑體 Std B" pitchFamily="34" charset="-120"/>
            </a:endParaRPr>
          </a:p>
          <a:p>
            <a:endParaRPr lang="zh-TW" altLang="en-US" dirty="0"/>
          </a:p>
        </p:txBody>
      </p:sp>
      <p:sp>
        <p:nvSpPr>
          <p:cNvPr id="4" name="投影片編號版面配置區 3"/>
          <p:cNvSpPr>
            <a:spLocks noGrp="1"/>
          </p:cNvSpPr>
          <p:nvPr>
            <p:ph type="sldNum" sz="quarter" idx="10"/>
          </p:nvPr>
        </p:nvSpPr>
        <p:spPr/>
        <p:txBody>
          <a:bodyPr/>
          <a:lstStyle/>
          <a:p>
            <a:fld id="{F7725FEE-8AAE-47CD-92A5-C55E8F850F4A}" type="slidenum">
              <a:rPr lang="zh-TW" altLang="en-US" smtClean="0">
                <a:solidFill>
                  <a:prstClr val="black"/>
                </a:solidFill>
              </a:rPr>
              <a:pPr/>
              <a:t>6</a:t>
            </a:fld>
            <a:endParaRPr lang="zh-TW" altLang="en-US">
              <a:solidFill>
                <a:prstClr val="black"/>
              </a:solidFill>
            </a:endParaRPr>
          </a:p>
        </p:txBody>
      </p:sp>
    </p:spTree>
    <p:extLst>
      <p:ext uri="{BB962C8B-B14F-4D97-AF65-F5344CB8AC3E}">
        <p14:creationId xmlns:p14="http://schemas.microsoft.com/office/powerpoint/2010/main" val="23510376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8019B2E4-6138-4F4D-BF9D-4FCF89E13D60}" type="datetimeFigureOut">
              <a:rPr lang="zh-TW" altLang="en-US" smtClean="0"/>
              <a:t>2020/11/25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D04E113D-4FEE-407D-998C-D72460606DCB}" type="slidenum">
              <a:rPr lang="zh-TW" altLang="en-US" smtClean="0"/>
              <a:t>‹#›</a:t>
            </a:fld>
            <a:endParaRPr lang="zh-TW" altLang="en-US"/>
          </a:p>
        </p:txBody>
      </p:sp>
    </p:spTree>
    <p:extLst>
      <p:ext uri="{BB962C8B-B14F-4D97-AF65-F5344CB8AC3E}">
        <p14:creationId xmlns:p14="http://schemas.microsoft.com/office/powerpoint/2010/main" val="33014135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8019B2E4-6138-4F4D-BF9D-4FCF89E13D60}" type="datetimeFigureOut">
              <a:rPr lang="zh-TW" altLang="en-US" smtClean="0"/>
              <a:t>2020/11/25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D04E113D-4FEE-407D-998C-D72460606DCB}" type="slidenum">
              <a:rPr lang="zh-TW" altLang="en-US" smtClean="0"/>
              <a:t>‹#›</a:t>
            </a:fld>
            <a:endParaRPr lang="zh-TW" altLang="en-US"/>
          </a:p>
        </p:txBody>
      </p:sp>
    </p:spTree>
    <p:extLst>
      <p:ext uri="{BB962C8B-B14F-4D97-AF65-F5344CB8AC3E}">
        <p14:creationId xmlns:p14="http://schemas.microsoft.com/office/powerpoint/2010/main" val="3155958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8019B2E4-6138-4F4D-BF9D-4FCF89E13D60}" type="datetimeFigureOut">
              <a:rPr lang="zh-TW" altLang="en-US" smtClean="0"/>
              <a:t>2020/11/25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D04E113D-4FEE-407D-998C-D72460606DCB}" type="slidenum">
              <a:rPr lang="zh-TW" altLang="en-US" smtClean="0"/>
              <a:t>‹#›</a:t>
            </a:fld>
            <a:endParaRPr lang="zh-TW" altLang="en-US"/>
          </a:p>
        </p:txBody>
      </p:sp>
    </p:spTree>
    <p:extLst>
      <p:ext uri="{BB962C8B-B14F-4D97-AF65-F5344CB8AC3E}">
        <p14:creationId xmlns:p14="http://schemas.microsoft.com/office/powerpoint/2010/main" val="7564892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8019B2E4-6138-4F4D-BF9D-4FCF89E13D60}" type="datetimeFigureOut">
              <a:rPr lang="zh-TW" altLang="en-US" smtClean="0">
                <a:solidFill>
                  <a:prstClr val="black">
                    <a:tint val="75000"/>
                  </a:prstClr>
                </a:solidFill>
              </a:rPr>
              <a:pPr/>
              <a:t>2020/11/25</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D04E113D-4FEE-407D-998C-D72460606DCB}"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41383308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atin typeface="微軟正黑體" panose="020B0604030504040204" pitchFamily="34" charset="-120"/>
                <a:ea typeface="微軟正黑體" panose="020B0604030504040204" pitchFamily="34" charset="-120"/>
              </a:defRPr>
            </a:lvl1p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lvl1pPr>
              <a:defRPr>
                <a:latin typeface="微軟正黑體" panose="020B0604030504040204" pitchFamily="34" charset="-120"/>
                <a:ea typeface="微軟正黑體" panose="020B0604030504040204" pitchFamily="34" charset="-120"/>
              </a:defRPr>
            </a:lvl1pPr>
            <a:lvl2pPr>
              <a:defRPr>
                <a:latin typeface="微軟正黑體" panose="020B0604030504040204" pitchFamily="34" charset="-120"/>
                <a:ea typeface="微軟正黑體" panose="020B0604030504040204" pitchFamily="34" charset="-120"/>
              </a:defRPr>
            </a:lvl2pPr>
            <a:lvl3pPr>
              <a:defRPr>
                <a:latin typeface="微軟正黑體" panose="020B0604030504040204" pitchFamily="34" charset="-120"/>
                <a:ea typeface="微軟正黑體" panose="020B0604030504040204" pitchFamily="34" charset="-120"/>
              </a:defRPr>
            </a:lvl3pPr>
            <a:lvl4pPr>
              <a:defRPr>
                <a:latin typeface="微軟正黑體" panose="020B0604030504040204" pitchFamily="34" charset="-120"/>
                <a:ea typeface="微軟正黑體" panose="020B0604030504040204" pitchFamily="34" charset="-120"/>
              </a:defRPr>
            </a:lvl4pPr>
            <a:lvl5pPr>
              <a:defRPr>
                <a:latin typeface="微軟正黑體" panose="020B0604030504040204" pitchFamily="34" charset="-120"/>
                <a:ea typeface="微軟正黑體" panose="020B0604030504040204" pitchFamily="34" charset="-120"/>
              </a:defRPr>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8019B2E4-6138-4F4D-BF9D-4FCF89E13D60}" type="datetimeFigureOut">
              <a:rPr lang="zh-TW" altLang="en-US" smtClean="0">
                <a:solidFill>
                  <a:prstClr val="black">
                    <a:tint val="75000"/>
                  </a:prstClr>
                </a:solidFill>
              </a:rPr>
              <a:pPr/>
              <a:t>2020/11/25</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D04E113D-4FEE-407D-998C-D72460606DCB}" type="slidenum">
              <a:rPr lang="zh-TW" altLang="en-US" smtClean="0">
                <a:solidFill>
                  <a:prstClr val="black">
                    <a:tint val="75000"/>
                  </a:prstClr>
                </a:solidFill>
              </a:rPr>
              <a:pPr/>
              <a:t>‹#›</a:t>
            </a:fld>
            <a:endParaRPr lang="zh-TW" altLang="en-US">
              <a:solidFill>
                <a:prstClr val="black">
                  <a:tint val="75000"/>
                </a:prstClr>
              </a:solidFill>
            </a:endParaRPr>
          </a:p>
        </p:txBody>
      </p:sp>
      <p:sp>
        <p:nvSpPr>
          <p:cNvPr id="7" name="矩形 6"/>
          <p:cNvSpPr/>
          <p:nvPr userDrawn="1"/>
        </p:nvSpPr>
        <p:spPr>
          <a:xfrm>
            <a:off x="13715" y="6525384"/>
            <a:ext cx="9144000" cy="360000"/>
          </a:xfrm>
          <a:prstGeom prst="rect">
            <a:avLst/>
          </a:prstGeom>
          <a:gradFill flip="none" rotWithShape="1">
            <a:gsLst>
              <a:gs pos="0">
                <a:srgbClr val="00B050">
                  <a:tint val="66000"/>
                  <a:satMod val="160000"/>
                  <a:alpha val="30000"/>
                </a:srgbClr>
              </a:gs>
              <a:gs pos="18000">
                <a:srgbClr val="00B050">
                  <a:tint val="44500"/>
                  <a:satMod val="160000"/>
                  <a:alpha val="51000"/>
                </a:srgbClr>
              </a:gs>
              <a:gs pos="100000">
                <a:schemeClr val="bg1"/>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prstClr val="white"/>
              </a:solidFill>
            </a:endParaRPr>
          </a:p>
        </p:txBody>
      </p:sp>
      <p:pic>
        <p:nvPicPr>
          <p:cNvPr id="8" name="圖片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41" y="6552270"/>
            <a:ext cx="1320065" cy="288032"/>
          </a:xfrm>
          <a:prstGeom prst="rect">
            <a:avLst/>
          </a:prstGeom>
          <a:noFill/>
          <a:ln>
            <a:noFill/>
          </a:ln>
        </p:spPr>
      </p:pic>
      <p:sp>
        <p:nvSpPr>
          <p:cNvPr id="9" name="投影片編號版面配置區 5"/>
          <p:cNvSpPr txBox="1">
            <a:spLocks/>
          </p:cNvSpPr>
          <p:nvPr userDrawn="1"/>
        </p:nvSpPr>
        <p:spPr>
          <a:xfrm>
            <a:off x="7010400" y="6520259"/>
            <a:ext cx="2133600" cy="365125"/>
          </a:xfrm>
          <a:prstGeom prst="rect">
            <a:avLst/>
          </a:prstGeom>
        </p:spPr>
        <p:txBody>
          <a:bodyPr vert="horz" lIns="91440" tIns="45720" rIns="91440" bIns="45720" rtlCol="0" anchor="ctr"/>
          <a:lstStyle>
            <a:defPPr>
              <a:defRPr lang="zh-TW"/>
            </a:defPPr>
            <a:lvl1pPr marL="0" algn="r" defTabSz="914400" rtl="0" eaLnBrk="1" latinLnBrk="0" hangingPunct="1">
              <a:defRPr sz="1400" b="1" kern="1200">
                <a:solidFill>
                  <a:schemeClr val="bg1"/>
                </a:solidFill>
                <a:latin typeface="Arial Unicode MS" panose="020B0604020202020204" pitchFamily="34" charset="-120"/>
                <a:ea typeface="Arial Unicode MS" panose="020B0604020202020204" pitchFamily="34" charset="-120"/>
                <a:cs typeface="Arial Unicode MS" panose="020B0604020202020204" pitchFamily="34" charset="-12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80F489C-B45F-4920-AF54-AC1507EE971A}" type="slidenum">
              <a:rPr lang="zh-TW" altLang="en-US" smtClean="0">
                <a:solidFill>
                  <a:prstClr val="black"/>
                </a:solidFill>
              </a:rPr>
              <a:pPr/>
              <a:t>‹#›</a:t>
            </a:fld>
            <a:endParaRPr lang="zh-TW" altLang="en-US" dirty="0">
              <a:solidFill>
                <a:prstClr val="black"/>
              </a:solidFill>
            </a:endParaRPr>
          </a:p>
        </p:txBody>
      </p:sp>
    </p:spTree>
    <p:extLst>
      <p:ext uri="{BB962C8B-B14F-4D97-AF65-F5344CB8AC3E}">
        <p14:creationId xmlns:p14="http://schemas.microsoft.com/office/powerpoint/2010/main" val="28148920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8019B2E4-6138-4F4D-BF9D-4FCF89E13D60}" type="datetimeFigureOut">
              <a:rPr lang="zh-TW" altLang="en-US" smtClean="0">
                <a:solidFill>
                  <a:prstClr val="black">
                    <a:tint val="75000"/>
                  </a:prstClr>
                </a:solidFill>
              </a:rPr>
              <a:pPr/>
              <a:t>2020/11/25</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D04E113D-4FEE-407D-998C-D72460606DCB}"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42029125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8019B2E4-6138-4F4D-BF9D-4FCF89E13D60}" type="datetimeFigureOut">
              <a:rPr lang="zh-TW" altLang="en-US" smtClean="0">
                <a:solidFill>
                  <a:prstClr val="black">
                    <a:tint val="75000"/>
                  </a:prstClr>
                </a:solidFill>
              </a:rPr>
              <a:pPr/>
              <a:t>2020/11/25</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D04E113D-4FEE-407D-998C-D72460606DCB}" type="slidenum">
              <a:rPr lang="zh-TW" altLang="en-US" smtClean="0">
                <a:solidFill>
                  <a:prstClr val="black">
                    <a:tint val="75000"/>
                  </a:prstClr>
                </a:solidFill>
              </a:rPr>
              <a:pPr/>
              <a:t>‹#›</a:t>
            </a:fld>
            <a:endParaRPr lang="zh-TW" altLang="en-US">
              <a:solidFill>
                <a:prstClr val="black">
                  <a:tint val="75000"/>
                </a:prstClr>
              </a:solidFill>
            </a:endParaRPr>
          </a:p>
        </p:txBody>
      </p:sp>
      <p:sp>
        <p:nvSpPr>
          <p:cNvPr id="8" name="矩形 7"/>
          <p:cNvSpPr/>
          <p:nvPr userDrawn="1"/>
        </p:nvSpPr>
        <p:spPr>
          <a:xfrm>
            <a:off x="13715" y="6525384"/>
            <a:ext cx="9144000" cy="360000"/>
          </a:xfrm>
          <a:prstGeom prst="rect">
            <a:avLst/>
          </a:prstGeom>
          <a:gradFill flip="none" rotWithShape="1">
            <a:gsLst>
              <a:gs pos="0">
                <a:srgbClr val="00B050">
                  <a:tint val="66000"/>
                  <a:satMod val="160000"/>
                  <a:alpha val="30000"/>
                </a:srgbClr>
              </a:gs>
              <a:gs pos="18000">
                <a:srgbClr val="00B050">
                  <a:tint val="44500"/>
                  <a:satMod val="160000"/>
                  <a:alpha val="51000"/>
                </a:srgbClr>
              </a:gs>
              <a:gs pos="100000">
                <a:schemeClr val="bg1"/>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prstClr val="white"/>
              </a:solidFill>
            </a:endParaRPr>
          </a:p>
        </p:txBody>
      </p:sp>
      <p:pic>
        <p:nvPicPr>
          <p:cNvPr id="9" name="圖片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41" y="6552270"/>
            <a:ext cx="1320065" cy="288032"/>
          </a:xfrm>
          <a:prstGeom prst="rect">
            <a:avLst/>
          </a:prstGeom>
          <a:noFill/>
          <a:ln>
            <a:noFill/>
          </a:ln>
        </p:spPr>
      </p:pic>
      <p:sp>
        <p:nvSpPr>
          <p:cNvPr id="10" name="投影片編號版面配置區 5"/>
          <p:cNvSpPr txBox="1">
            <a:spLocks/>
          </p:cNvSpPr>
          <p:nvPr userDrawn="1"/>
        </p:nvSpPr>
        <p:spPr>
          <a:xfrm>
            <a:off x="7010400" y="6520259"/>
            <a:ext cx="2133600" cy="365125"/>
          </a:xfrm>
          <a:prstGeom prst="rect">
            <a:avLst/>
          </a:prstGeom>
        </p:spPr>
        <p:txBody>
          <a:bodyPr vert="horz" lIns="91440" tIns="45720" rIns="91440" bIns="45720" rtlCol="0" anchor="ctr"/>
          <a:lstStyle>
            <a:defPPr>
              <a:defRPr lang="zh-TW"/>
            </a:defPPr>
            <a:lvl1pPr marL="0" algn="r" defTabSz="914400" rtl="0" eaLnBrk="1" latinLnBrk="0" hangingPunct="1">
              <a:defRPr sz="1400" b="1" kern="1200">
                <a:solidFill>
                  <a:schemeClr val="bg1"/>
                </a:solidFill>
                <a:latin typeface="Arial Unicode MS" panose="020B0604020202020204" pitchFamily="34" charset="-120"/>
                <a:ea typeface="Arial Unicode MS" panose="020B0604020202020204" pitchFamily="34" charset="-120"/>
                <a:cs typeface="Arial Unicode MS" panose="020B0604020202020204" pitchFamily="34" charset="-12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80F489C-B45F-4920-AF54-AC1507EE971A}" type="slidenum">
              <a:rPr lang="zh-TW" altLang="en-US" smtClean="0">
                <a:solidFill>
                  <a:prstClr val="black"/>
                </a:solidFill>
              </a:rPr>
              <a:pPr/>
              <a:t>‹#›</a:t>
            </a:fld>
            <a:endParaRPr lang="zh-TW" altLang="en-US" dirty="0">
              <a:solidFill>
                <a:prstClr val="black"/>
              </a:solidFill>
            </a:endParaRPr>
          </a:p>
        </p:txBody>
      </p:sp>
    </p:spTree>
    <p:extLst>
      <p:ext uri="{BB962C8B-B14F-4D97-AF65-F5344CB8AC3E}">
        <p14:creationId xmlns:p14="http://schemas.microsoft.com/office/powerpoint/2010/main" val="2483289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8019B2E4-6138-4F4D-BF9D-4FCF89E13D60}" type="datetimeFigureOut">
              <a:rPr lang="zh-TW" altLang="en-US" smtClean="0">
                <a:solidFill>
                  <a:prstClr val="black">
                    <a:tint val="75000"/>
                  </a:prstClr>
                </a:solidFill>
              </a:rPr>
              <a:pPr/>
              <a:t>2020/11/25</a:t>
            </a:fld>
            <a:endParaRPr lang="zh-TW" altLang="en-US">
              <a:solidFill>
                <a:prstClr val="black">
                  <a:tint val="75000"/>
                </a:prstClr>
              </a:solidFill>
            </a:endParaRPr>
          </a:p>
        </p:txBody>
      </p:sp>
      <p:sp>
        <p:nvSpPr>
          <p:cNvPr id="8" name="頁尾版面配置區 7"/>
          <p:cNvSpPr>
            <a:spLocks noGrp="1"/>
          </p:cNvSpPr>
          <p:nvPr>
            <p:ph type="ftr" sz="quarter" idx="11"/>
          </p:nvPr>
        </p:nvSpPr>
        <p:spPr/>
        <p:txBody>
          <a:bodyPr/>
          <a:lstStyle/>
          <a:p>
            <a:endParaRPr lang="zh-TW" altLang="en-US">
              <a:solidFill>
                <a:prstClr val="black">
                  <a:tint val="75000"/>
                </a:prstClr>
              </a:solidFill>
            </a:endParaRPr>
          </a:p>
        </p:txBody>
      </p:sp>
      <p:sp>
        <p:nvSpPr>
          <p:cNvPr id="9" name="投影片編號版面配置區 8"/>
          <p:cNvSpPr>
            <a:spLocks noGrp="1"/>
          </p:cNvSpPr>
          <p:nvPr>
            <p:ph type="sldNum" sz="quarter" idx="12"/>
          </p:nvPr>
        </p:nvSpPr>
        <p:spPr/>
        <p:txBody>
          <a:bodyPr/>
          <a:lstStyle/>
          <a:p>
            <a:fld id="{D04E113D-4FEE-407D-998C-D72460606DCB}"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6195971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8019B2E4-6138-4F4D-BF9D-4FCF89E13D60}" type="datetimeFigureOut">
              <a:rPr lang="zh-TW" altLang="en-US" smtClean="0">
                <a:solidFill>
                  <a:prstClr val="black">
                    <a:tint val="75000"/>
                  </a:prstClr>
                </a:solidFill>
              </a:rPr>
              <a:pPr/>
              <a:t>2020/11/25</a:t>
            </a:fld>
            <a:endParaRPr lang="zh-TW" altLang="en-US">
              <a:solidFill>
                <a:prstClr val="black">
                  <a:tint val="75000"/>
                </a:prstClr>
              </a:solidFill>
            </a:endParaRPr>
          </a:p>
        </p:txBody>
      </p:sp>
      <p:sp>
        <p:nvSpPr>
          <p:cNvPr id="4" name="頁尾版面配置區 3"/>
          <p:cNvSpPr>
            <a:spLocks noGrp="1"/>
          </p:cNvSpPr>
          <p:nvPr>
            <p:ph type="ftr" sz="quarter" idx="11"/>
          </p:nvPr>
        </p:nvSpPr>
        <p:spPr/>
        <p:txBody>
          <a:bodyPr/>
          <a:lstStyle/>
          <a:p>
            <a:endParaRPr lang="zh-TW" altLang="en-US">
              <a:solidFill>
                <a:prstClr val="black">
                  <a:tint val="75000"/>
                </a:prstClr>
              </a:solidFill>
            </a:endParaRPr>
          </a:p>
        </p:txBody>
      </p:sp>
      <p:sp>
        <p:nvSpPr>
          <p:cNvPr id="5" name="投影片編號版面配置區 4"/>
          <p:cNvSpPr>
            <a:spLocks noGrp="1"/>
          </p:cNvSpPr>
          <p:nvPr>
            <p:ph type="sldNum" sz="quarter" idx="12"/>
          </p:nvPr>
        </p:nvSpPr>
        <p:spPr/>
        <p:txBody>
          <a:bodyPr/>
          <a:lstStyle/>
          <a:p>
            <a:fld id="{D04E113D-4FEE-407D-998C-D72460606DCB}"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6772974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8019B2E4-6138-4F4D-BF9D-4FCF89E13D60}" type="datetimeFigureOut">
              <a:rPr lang="zh-TW" altLang="en-US" smtClean="0">
                <a:solidFill>
                  <a:prstClr val="black">
                    <a:tint val="75000"/>
                  </a:prstClr>
                </a:solidFill>
              </a:rPr>
              <a:pPr/>
              <a:t>2020/11/25</a:t>
            </a:fld>
            <a:endParaRPr lang="zh-TW" altLang="en-US">
              <a:solidFill>
                <a:prstClr val="black">
                  <a:tint val="75000"/>
                </a:prstClr>
              </a:solidFill>
            </a:endParaRPr>
          </a:p>
        </p:txBody>
      </p:sp>
      <p:sp>
        <p:nvSpPr>
          <p:cNvPr id="3" name="頁尾版面配置區 2"/>
          <p:cNvSpPr>
            <a:spLocks noGrp="1"/>
          </p:cNvSpPr>
          <p:nvPr>
            <p:ph type="ftr" sz="quarter" idx="11"/>
          </p:nvPr>
        </p:nvSpPr>
        <p:spPr/>
        <p:txBody>
          <a:bodyPr/>
          <a:lstStyle/>
          <a:p>
            <a:endParaRPr lang="zh-TW" altLang="en-US">
              <a:solidFill>
                <a:prstClr val="black">
                  <a:tint val="75000"/>
                </a:prstClr>
              </a:solidFill>
            </a:endParaRPr>
          </a:p>
        </p:txBody>
      </p:sp>
      <p:sp>
        <p:nvSpPr>
          <p:cNvPr id="4" name="投影片編號版面配置區 3"/>
          <p:cNvSpPr>
            <a:spLocks noGrp="1"/>
          </p:cNvSpPr>
          <p:nvPr>
            <p:ph type="sldNum" sz="quarter" idx="12"/>
          </p:nvPr>
        </p:nvSpPr>
        <p:spPr/>
        <p:txBody>
          <a:bodyPr/>
          <a:lstStyle/>
          <a:p>
            <a:fld id="{D04E113D-4FEE-407D-998C-D72460606DCB}"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2900965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8019B2E4-6138-4F4D-BF9D-4FCF89E13D60}" type="datetimeFigureOut">
              <a:rPr lang="zh-TW" altLang="en-US" smtClean="0">
                <a:solidFill>
                  <a:prstClr val="black">
                    <a:tint val="75000"/>
                  </a:prstClr>
                </a:solidFill>
              </a:rPr>
              <a:pPr/>
              <a:t>2020/11/25</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D04E113D-4FEE-407D-998C-D72460606DCB}"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7055872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atin typeface="微軟正黑體" panose="020B0604030504040204" pitchFamily="34" charset="-120"/>
                <a:ea typeface="微軟正黑體" panose="020B0604030504040204" pitchFamily="34" charset="-120"/>
              </a:defRPr>
            </a:lvl1p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lvl1pPr>
              <a:defRPr>
                <a:latin typeface="微軟正黑體" panose="020B0604030504040204" pitchFamily="34" charset="-120"/>
                <a:ea typeface="微軟正黑體" panose="020B0604030504040204" pitchFamily="34" charset="-120"/>
              </a:defRPr>
            </a:lvl1pPr>
            <a:lvl2pPr>
              <a:defRPr>
                <a:latin typeface="微軟正黑體" panose="020B0604030504040204" pitchFamily="34" charset="-120"/>
                <a:ea typeface="微軟正黑體" panose="020B0604030504040204" pitchFamily="34" charset="-120"/>
              </a:defRPr>
            </a:lvl2pPr>
            <a:lvl3pPr>
              <a:defRPr>
                <a:latin typeface="微軟正黑體" panose="020B0604030504040204" pitchFamily="34" charset="-120"/>
                <a:ea typeface="微軟正黑體" panose="020B0604030504040204" pitchFamily="34" charset="-120"/>
              </a:defRPr>
            </a:lvl3pPr>
            <a:lvl4pPr>
              <a:defRPr>
                <a:latin typeface="微軟正黑體" panose="020B0604030504040204" pitchFamily="34" charset="-120"/>
                <a:ea typeface="微軟正黑體" panose="020B0604030504040204" pitchFamily="34" charset="-120"/>
              </a:defRPr>
            </a:lvl4pPr>
            <a:lvl5pPr>
              <a:defRPr>
                <a:latin typeface="微軟正黑體" panose="020B0604030504040204" pitchFamily="34" charset="-120"/>
                <a:ea typeface="微軟正黑體" panose="020B0604030504040204" pitchFamily="34" charset="-120"/>
              </a:defRPr>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8019B2E4-6138-4F4D-BF9D-4FCF89E13D60}" type="datetimeFigureOut">
              <a:rPr lang="zh-TW" altLang="en-US" smtClean="0"/>
              <a:t>2020/11/25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D04E113D-4FEE-407D-998C-D72460606DCB}" type="slidenum">
              <a:rPr lang="zh-TW" altLang="en-US" smtClean="0"/>
              <a:t>‹#›</a:t>
            </a:fld>
            <a:endParaRPr lang="zh-TW" altLang="en-US"/>
          </a:p>
        </p:txBody>
      </p:sp>
      <p:sp>
        <p:nvSpPr>
          <p:cNvPr id="7" name="矩形 6"/>
          <p:cNvSpPr/>
          <p:nvPr userDrawn="1"/>
        </p:nvSpPr>
        <p:spPr>
          <a:xfrm>
            <a:off x="13715" y="6525384"/>
            <a:ext cx="9144000" cy="360000"/>
          </a:xfrm>
          <a:prstGeom prst="rect">
            <a:avLst/>
          </a:prstGeom>
          <a:gradFill flip="none" rotWithShape="1">
            <a:gsLst>
              <a:gs pos="0">
                <a:srgbClr val="00B050">
                  <a:tint val="66000"/>
                  <a:satMod val="160000"/>
                  <a:alpha val="30000"/>
                </a:srgbClr>
              </a:gs>
              <a:gs pos="18000">
                <a:srgbClr val="00B050">
                  <a:tint val="44500"/>
                  <a:satMod val="160000"/>
                  <a:alpha val="51000"/>
                </a:srgbClr>
              </a:gs>
              <a:gs pos="100000">
                <a:schemeClr val="bg1"/>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8" name="圖片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41" y="6552270"/>
            <a:ext cx="1320065" cy="288032"/>
          </a:xfrm>
          <a:prstGeom prst="rect">
            <a:avLst/>
          </a:prstGeom>
          <a:noFill/>
          <a:ln>
            <a:noFill/>
          </a:ln>
        </p:spPr>
      </p:pic>
      <p:sp>
        <p:nvSpPr>
          <p:cNvPr id="9" name="投影片編號版面配置區 5"/>
          <p:cNvSpPr txBox="1">
            <a:spLocks/>
          </p:cNvSpPr>
          <p:nvPr userDrawn="1"/>
        </p:nvSpPr>
        <p:spPr>
          <a:xfrm>
            <a:off x="7010400" y="6520259"/>
            <a:ext cx="2133600" cy="365125"/>
          </a:xfrm>
          <a:prstGeom prst="rect">
            <a:avLst/>
          </a:prstGeom>
        </p:spPr>
        <p:txBody>
          <a:bodyPr vert="horz" lIns="91440" tIns="45720" rIns="91440" bIns="45720" rtlCol="0" anchor="ctr"/>
          <a:lstStyle>
            <a:defPPr>
              <a:defRPr lang="zh-TW"/>
            </a:defPPr>
            <a:lvl1pPr marL="0" algn="r" defTabSz="914400" rtl="0" eaLnBrk="1" latinLnBrk="0" hangingPunct="1">
              <a:defRPr sz="1400" b="1" kern="1200">
                <a:solidFill>
                  <a:schemeClr val="bg1"/>
                </a:solidFill>
                <a:latin typeface="Arial Unicode MS" panose="020B0604020202020204" pitchFamily="34" charset="-120"/>
                <a:ea typeface="Arial Unicode MS" panose="020B0604020202020204" pitchFamily="34" charset="-120"/>
                <a:cs typeface="Arial Unicode MS" panose="020B0604020202020204" pitchFamily="34" charset="-12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80F489C-B45F-4920-AF54-AC1507EE971A}" type="slidenum">
              <a:rPr lang="zh-TW" altLang="en-US" smtClean="0">
                <a:solidFill>
                  <a:schemeClr val="tx1"/>
                </a:solidFill>
              </a:rPr>
              <a:pPr/>
              <a:t>‹#›</a:t>
            </a:fld>
            <a:endParaRPr lang="zh-TW" altLang="en-US" dirty="0">
              <a:solidFill>
                <a:schemeClr val="tx1"/>
              </a:solidFill>
            </a:endParaRPr>
          </a:p>
        </p:txBody>
      </p:sp>
    </p:spTree>
    <p:extLst>
      <p:ext uri="{BB962C8B-B14F-4D97-AF65-F5344CB8AC3E}">
        <p14:creationId xmlns:p14="http://schemas.microsoft.com/office/powerpoint/2010/main" val="37043729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8019B2E4-6138-4F4D-BF9D-4FCF89E13D60}" type="datetimeFigureOut">
              <a:rPr lang="zh-TW" altLang="en-US" smtClean="0">
                <a:solidFill>
                  <a:prstClr val="black">
                    <a:tint val="75000"/>
                  </a:prstClr>
                </a:solidFill>
              </a:rPr>
              <a:pPr/>
              <a:t>2020/11/25</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D04E113D-4FEE-407D-998C-D72460606DCB}"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5164153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8019B2E4-6138-4F4D-BF9D-4FCF89E13D60}" type="datetimeFigureOut">
              <a:rPr lang="zh-TW" altLang="en-US" smtClean="0">
                <a:solidFill>
                  <a:prstClr val="black">
                    <a:tint val="75000"/>
                  </a:prstClr>
                </a:solidFill>
              </a:rPr>
              <a:pPr/>
              <a:t>2020/11/25</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D04E113D-4FEE-407D-998C-D72460606DCB}"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0315793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8019B2E4-6138-4F4D-BF9D-4FCF89E13D60}" type="datetimeFigureOut">
              <a:rPr lang="zh-TW" altLang="en-US" smtClean="0">
                <a:solidFill>
                  <a:prstClr val="black">
                    <a:tint val="75000"/>
                  </a:prstClr>
                </a:solidFill>
              </a:rPr>
              <a:pPr/>
              <a:t>2020/11/25</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D04E113D-4FEE-407D-998C-D72460606DCB}"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650598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8019B2E4-6138-4F4D-BF9D-4FCF89E13D60}" type="datetimeFigureOut">
              <a:rPr lang="zh-TW" altLang="en-US" smtClean="0"/>
              <a:t>2020/11/25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D04E113D-4FEE-407D-998C-D72460606DCB}" type="slidenum">
              <a:rPr lang="zh-TW" altLang="en-US" smtClean="0"/>
              <a:t>‹#›</a:t>
            </a:fld>
            <a:endParaRPr lang="zh-TW" altLang="en-US"/>
          </a:p>
        </p:txBody>
      </p:sp>
    </p:spTree>
    <p:extLst>
      <p:ext uri="{BB962C8B-B14F-4D97-AF65-F5344CB8AC3E}">
        <p14:creationId xmlns:p14="http://schemas.microsoft.com/office/powerpoint/2010/main" val="907360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8019B2E4-6138-4F4D-BF9D-4FCF89E13D60}" type="datetimeFigureOut">
              <a:rPr lang="zh-TW" altLang="en-US" smtClean="0"/>
              <a:t>2020/11/25</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D04E113D-4FEE-407D-998C-D72460606DCB}" type="slidenum">
              <a:rPr lang="zh-TW" altLang="en-US" smtClean="0"/>
              <a:t>‹#›</a:t>
            </a:fld>
            <a:endParaRPr lang="zh-TW" altLang="en-US"/>
          </a:p>
        </p:txBody>
      </p:sp>
      <p:sp>
        <p:nvSpPr>
          <p:cNvPr id="8" name="矩形 7"/>
          <p:cNvSpPr/>
          <p:nvPr userDrawn="1"/>
        </p:nvSpPr>
        <p:spPr>
          <a:xfrm>
            <a:off x="13715" y="6525384"/>
            <a:ext cx="9144000" cy="360000"/>
          </a:xfrm>
          <a:prstGeom prst="rect">
            <a:avLst/>
          </a:prstGeom>
          <a:gradFill flip="none" rotWithShape="1">
            <a:gsLst>
              <a:gs pos="0">
                <a:srgbClr val="00B050">
                  <a:tint val="66000"/>
                  <a:satMod val="160000"/>
                  <a:alpha val="30000"/>
                </a:srgbClr>
              </a:gs>
              <a:gs pos="18000">
                <a:srgbClr val="00B050">
                  <a:tint val="44500"/>
                  <a:satMod val="160000"/>
                  <a:alpha val="51000"/>
                </a:srgbClr>
              </a:gs>
              <a:gs pos="100000">
                <a:schemeClr val="bg1"/>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9" name="圖片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41" y="6552270"/>
            <a:ext cx="1320065" cy="288032"/>
          </a:xfrm>
          <a:prstGeom prst="rect">
            <a:avLst/>
          </a:prstGeom>
          <a:noFill/>
          <a:ln>
            <a:noFill/>
          </a:ln>
        </p:spPr>
      </p:pic>
      <p:sp>
        <p:nvSpPr>
          <p:cNvPr id="10" name="投影片編號版面配置區 5"/>
          <p:cNvSpPr txBox="1">
            <a:spLocks/>
          </p:cNvSpPr>
          <p:nvPr userDrawn="1"/>
        </p:nvSpPr>
        <p:spPr>
          <a:xfrm>
            <a:off x="7010400" y="6520259"/>
            <a:ext cx="2133600" cy="365125"/>
          </a:xfrm>
          <a:prstGeom prst="rect">
            <a:avLst/>
          </a:prstGeom>
        </p:spPr>
        <p:txBody>
          <a:bodyPr vert="horz" lIns="91440" tIns="45720" rIns="91440" bIns="45720" rtlCol="0" anchor="ctr"/>
          <a:lstStyle>
            <a:defPPr>
              <a:defRPr lang="zh-TW"/>
            </a:defPPr>
            <a:lvl1pPr marL="0" algn="r" defTabSz="914400" rtl="0" eaLnBrk="1" latinLnBrk="0" hangingPunct="1">
              <a:defRPr sz="1400" b="1" kern="1200">
                <a:solidFill>
                  <a:schemeClr val="bg1"/>
                </a:solidFill>
                <a:latin typeface="Arial Unicode MS" panose="020B0604020202020204" pitchFamily="34" charset="-120"/>
                <a:ea typeface="Arial Unicode MS" panose="020B0604020202020204" pitchFamily="34" charset="-120"/>
                <a:cs typeface="Arial Unicode MS" panose="020B0604020202020204" pitchFamily="34" charset="-12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80F489C-B45F-4920-AF54-AC1507EE971A}" type="slidenum">
              <a:rPr lang="zh-TW" altLang="en-US" smtClean="0">
                <a:solidFill>
                  <a:schemeClr val="tx1"/>
                </a:solidFill>
              </a:rPr>
              <a:pPr/>
              <a:t>‹#›</a:t>
            </a:fld>
            <a:endParaRPr lang="zh-TW" altLang="en-US" dirty="0">
              <a:solidFill>
                <a:schemeClr val="tx1"/>
              </a:solidFill>
            </a:endParaRPr>
          </a:p>
        </p:txBody>
      </p:sp>
    </p:spTree>
    <p:extLst>
      <p:ext uri="{BB962C8B-B14F-4D97-AF65-F5344CB8AC3E}">
        <p14:creationId xmlns:p14="http://schemas.microsoft.com/office/powerpoint/2010/main" val="1008357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8019B2E4-6138-4F4D-BF9D-4FCF89E13D60}" type="datetimeFigureOut">
              <a:rPr lang="zh-TW" altLang="en-US" smtClean="0"/>
              <a:t>2020/11/25</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D04E113D-4FEE-407D-998C-D72460606DCB}" type="slidenum">
              <a:rPr lang="zh-TW" altLang="en-US" smtClean="0"/>
              <a:t>‹#›</a:t>
            </a:fld>
            <a:endParaRPr lang="zh-TW" altLang="en-US"/>
          </a:p>
        </p:txBody>
      </p:sp>
    </p:spTree>
    <p:extLst>
      <p:ext uri="{BB962C8B-B14F-4D97-AF65-F5344CB8AC3E}">
        <p14:creationId xmlns:p14="http://schemas.microsoft.com/office/powerpoint/2010/main" val="2327903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8019B2E4-6138-4F4D-BF9D-4FCF89E13D60}" type="datetimeFigureOut">
              <a:rPr lang="zh-TW" altLang="en-US" smtClean="0"/>
              <a:t>2020/11/25</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D04E113D-4FEE-407D-998C-D72460606DCB}" type="slidenum">
              <a:rPr lang="zh-TW" altLang="en-US" smtClean="0"/>
              <a:t>‹#›</a:t>
            </a:fld>
            <a:endParaRPr lang="zh-TW" altLang="en-US"/>
          </a:p>
        </p:txBody>
      </p:sp>
    </p:spTree>
    <p:extLst>
      <p:ext uri="{BB962C8B-B14F-4D97-AF65-F5344CB8AC3E}">
        <p14:creationId xmlns:p14="http://schemas.microsoft.com/office/powerpoint/2010/main" val="3218010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8019B2E4-6138-4F4D-BF9D-4FCF89E13D60}" type="datetimeFigureOut">
              <a:rPr lang="zh-TW" altLang="en-US" smtClean="0"/>
              <a:t>2020/11/25</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D04E113D-4FEE-407D-998C-D72460606DCB}" type="slidenum">
              <a:rPr lang="zh-TW" altLang="en-US" smtClean="0"/>
              <a:t>‹#›</a:t>
            </a:fld>
            <a:endParaRPr lang="zh-TW" altLang="en-US"/>
          </a:p>
        </p:txBody>
      </p:sp>
    </p:spTree>
    <p:extLst>
      <p:ext uri="{BB962C8B-B14F-4D97-AF65-F5344CB8AC3E}">
        <p14:creationId xmlns:p14="http://schemas.microsoft.com/office/powerpoint/2010/main" val="2088383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8019B2E4-6138-4F4D-BF9D-4FCF89E13D60}" type="datetimeFigureOut">
              <a:rPr lang="zh-TW" altLang="en-US" smtClean="0"/>
              <a:t>2020/11/25</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D04E113D-4FEE-407D-998C-D72460606DCB}" type="slidenum">
              <a:rPr lang="zh-TW" altLang="en-US" smtClean="0"/>
              <a:t>‹#›</a:t>
            </a:fld>
            <a:endParaRPr lang="zh-TW" altLang="en-US"/>
          </a:p>
        </p:txBody>
      </p:sp>
    </p:spTree>
    <p:extLst>
      <p:ext uri="{BB962C8B-B14F-4D97-AF65-F5344CB8AC3E}">
        <p14:creationId xmlns:p14="http://schemas.microsoft.com/office/powerpoint/2010/main" val="11064502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8019B2E4-6138-4F4D-BF9D-4FCF89E13D60}" type="datetimeFigureOut">
              <a:rPr lang="zh-TW" altLang="en-US" smtClean="0"/>
              <a:t>2020/11/25</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D04E113D-4FEE-407D-998C-D72460606DCB}" type="slidenum">
              <a:rPr lang="zh-TW" altLang="en-US" smtClean="0"/>
              <a:t>‹#›</a:t>
            </a:fld>
            <a:endParaRPr lang="zh-TW" altLang="en-US"/>
          </a:p>
        </p:txBody>
      </p:sp>
    </p:spTree>
    <p:extLst>
      <p:ext uri="{BB962C8B-B14F-4D97-AF65-F5344CB8AC3E}">
        <p14:creationId xmlns:p14="http://schemas.microsoft.com/office/powerpoint/2010/main" val="14232891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19B2E4-6138-4F4D-BF9D-4FCF89E13D60}" type="datetimeFigureOut">
              <a:rPr lang="zh-TW" altLang="en-US" smtClean="0"/>
              <a:t>2020/11/25</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4E113D-4FEE-407D-998C-D72460606DCB}" type="slidenum">
              <a:rPr lang="zh-TW" altLang="en-US" smtClean="0"/>
              <a:t>‹#›</a:t>
            </a:fld>
            <a:endParaRPr lang="zh-TW" altLang="en-US"/>
          </a:p>
        </p:txBody>
      </p:sp>
    </p:spTree>
    <p:extLst>
      <p:ext uri="{BB962C8B-B14F-4D97-AF65-F5344CB8AC3E}">
        <p14:creationId xmlns:p14="http://schemas.microsoft.com/office/powerpoint/2010/main" val="40513386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19B2E4-6138-4F4D-BF9D-4FCF89E13D60}" type="datetimeFigureOut">
              <a:rPr lang="zh-TW" altLang="en-US" smtClean="0">
                <a:solidFill>
                  <a:prstClr val="black">
                    <a:tint val="75000"/>
                  </a:prstClr>
                </a:solidFill>
              </a:rPr>
              <a:pPr/>
              <a:t>2020/11/25</a:t>
            </a:fld>
            <a:endParaRPr lang="zh-TW" altLang="en-US">
              <a:solidFill>
                <a:prstClr val="black">
                  <a:tint val="75000"/>
                </a:prstClr>
              </a:solidFill>
            </a:endParaRPr>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solidFill>
                <a:prstClr val="black">
                  <a:tint val="75000"/>
                </a:prstClr>
              </a:solidFill>
            </a:endParaRPr>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4E113D-4FEE-407D-998C-D72460606DCB}"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2075222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2.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1.png"/><Relationship Id="rId5" Type="http://schemas.microsoft.com/office/2007/relationships/hdphoto" Target="../media/hdphoto7.wdp"/><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4.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png"/><Relationship Id="rId11" Type="http://schemas.openxmlformats.org/officeDocument/2006/relationships/image" Target="../media/image33.png"/><Relationship Id="rId5" Type="http://schemas.openxmlformats.org/officeDocument/2006/relationships/image" Target="../media/image28.png"/><Relationship Id="rId10" Type="http://schemas.microsoft.com/office/2007/relationships/hdphoto" Target="../media/hdphoto8.wdp"/><Relationship Id="rId4" Type="http://schemas.openxmlformats.org/officeDocument/2006/relationships/image" Target="../media/image27.png"/><Relationship Id="rId9"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1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gif"/><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1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48.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10.png"/><Relationship Id="rId4" Type="http://schemas.microsoft.com/office/2007/relationships/hdphoto" Target="../media/hdphoto3.wdp"/><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6.jpeg"/><Relationship Id="rId2" Type="http://schemas.openxmlformats.org/officeDocument/2006/relationships/hyperlink" Target="https://law.ndc.gov.tw/" TargetMode="External"/><Relationship Id="rId1" Type="http://schemas.openxmlformats.org/officeDocument/2006/relationships/slideLayout" Target="../slideLayouts/slideLayout2.xml"/><Relationship Id="rId6" Type="http://schemas.microsoft.com/office/2007/relationships/hdphoto" Target="../media/hdphoto6.wdp"/><Relationship Id="rId5" Type="http://schemas.openxmlformats.org/officeDocument/2006/relationships/image" Target="../media/image15.pn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611560" y="764704"/>
            <a:ext cx="7992888" cy="2016224"/>
          </a:xfrm>
        </p:spPr>
        <p:txBody>
          <a:bodyPr>
            <a:normAutofit/>
          </a:bodyPr>
          <a:lstStyle/>
          <a:p>
            <a:pPr>
              <a:spcBef>
                <a:spcPts val="1800"/>
              </a:spcBef>
            </a:pPr>
            <a:r>
              <a:rPr lang="zh-TW" altLang="en-US" sz="48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法規鬆綁重要成果</a:t>
            </a:r>
            <a:endParaRPr lang="zh-TW" altLang="en-US" sz="2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3" name="副標題 2"/>
          <p:cNvSpPr>
            <a:spLocks noGrp="1"/>
          </p:cNvSpPr>
          <p:nvPr>
            <p:ph type="subTitle" idx="1"/>
          </p:nvPr>
        </p:nvSpPr>
        <p:spPr>
          <a:xfrm>
            <a:off x="1371600" y="5229200"/>
            <a:ext cx="6400800" cy="985664"/>
          </a:xfrm>
        </p:spPr>
        <p:txBody>
          <a:bodyPr>
            <a:noAutofit/>
          </a:bodyPr>
          <a:lstStyle/>
          <a:p>
            <a:r>
              <a:rPr lang="zh-TW" altLang="en-US" sz="2200" b="1" dirty="0" smtClean="0">
                <a:solidFill>
                  <a:schemeClr val="tx1"/>
                </a:solidFill>
                <a:latin typeface="微軟正黑體" panose="020B0604030504040204" pitchFamily="34" charset="-120"/>
                <a:ea typeface="微軟正黑體" panose="020B0604030504040204" pitchFamily="34" charset="-120"/>
              </a:rPr>
              <a:t>國家發展委員會</a:t>
            </a:r>
            <a:endParaRPr lang="en-US" altLang="zh-TW" sz="2200" b="1" dirty="0" smtClean="0">
              <a:solidFill>
                <a:schemeClr val="tx1"/>
              </a:solidFill>
              <a:latin typeface="微軟正黑體" panose="020B0604030504040204" pitchFamily="34" charset="-120"/>
              <a:ea typeface="微軟正黑體" panose="020B0604030504040204" pitchFamily="34" charset="-120"/>
            </a:endParaRPr>
          </a:p>
          <a:p>
            <a:r>
              <a:rPr lang="en-US" altLang="zh-TW" sz="2200" b="1" dirty="0" smtClean="0">
                <a:solidFill>
                  <a:schemeClr val="tx1"/>
                </a:solidFill>
                <a:latin typeface="微軟正黑體" panose="020B0604030504040204" pitchFamily="34" charset="-120"/>
                <a:ea typeface="微軟正黑體" panose="020B0604030504040204" pitchFamily="34" charset="-120"/>
              </a:rPr>
              <a:t>109</a:t>
            </a:r>
            <a:r>
              <a:rPr lang="zh-TW" altLang="en-US" sz="2200" b="1" dirty="0" smtClean="0">
                <a:solidFill>
                  <a:schemeClr val="tx1"/>
                </a:solidFill>
                <a:latin typeface="微軟正黑體" panose="020B0604030504040204" pitchFamily="34" charset="-120"/>
                <a:ea typeface="微軟正黑體" panose="020B0604030504040204" pitchFamily="34" charset="-120"/>
              </a:rPr>
              <a:t> </a:t>
            </a:r>
            <a:r>
              <a:rPr lang="en-US" altLang="zh-TW" sz="2200" b="1" dirty="0" smtClean="0">
                <a:solidFill>
                  <a:schemeClr val="tx1"/>
                </a:solidFill>
                <a:latin typeface="微軟正黑體" panose="020B0604030504040204" pitchFamily="34" charset="-120"/>
                <a:ea typeface="微軟正黑體" panose="020B0604030504040204" pitchFamily="34" charset="-120"/>
              </a:rPr>
              <a:t>.</a:t>
            </a:r>
            <a:r>
              <a:rPr lang="zh-TW" altLang="en-US" sz="2200" b="1" dirty="0" smtClean="0">
                <a:solidFill>
                  <a:schemeClr val="tx1"/>
                </a:solidFill>
                <a:latin typeface="微軟正黑體" panose="020B0604030504040204" pitchFamily="34" charset="-120"/>
                <a:ea typeface="微軟正黑體" panose="020B0604030504040204" pitchFamily="34" charset="-120"/>
              </a:rPr>
              <a:t> </a:t>
            </a:r>
            <a:r>
              <a:rPr lang="en-US" altLang="zh-TW" sz="2200" b="1" dirty="0" smtClean="0">
                <a:solidFill>
                  <a:schemeClr val="tx1"/>
                </a:solidFill>
                <a:latin typeface="微軟正黑體" panose="020B0604030504040204" pitchFamily="34" charset="-120"/>
                <a:ea typeface="微軟正黑體" panose="020B0604030504040204" pitchFamily="34" charset="-120"/>
              </a:rPr>
              <a:t>11</a:t>
            </a:r>
            <a:r>
              <a:rPr lang="zh-TW" altLang="en-US" sz="2200" b="1" dirty="0">
                <a:solidFill>
                  <a:schemeClr val="tx1"/>
                </a:solidFill>
                <a:latin typeface="微軟正黑體" panose="020B0604030504040204" pitchFamily="34" charset="-120"/>
                <a:ea typeface="微軟正黑體" panose="020B0604030504040204" pitchFamily="34" charset="-120"/>
              </a:rPr>
              <a:t> </a:t>
            </a:r>
            <a:r>
              <a:rPr lang="en-US" altLang="zh-TW" sz="2200" b="1" dirty="0">
                <a:solidFill>
                  <a:schemeClr val="tx1"/>
                </a:solidFill>
                <a:latin typeface="微軟正黑體" panose="020B0604030504040204" pitchFamily="34" charset="-120"/>
                <a:ea typeface="微軟正黑體" panose="020B0604030504040204" pitchFamily="34" charset="-120"/>
              </a:rPr>
              <a:t>.</a:t>
            </a:r>
            <a:r>
              <a:rPr lang="zh-TW" altLang="en-US" sz="2200" b="1" dirty="0">
                <a:solidFill>
                  <a:schemeClr val="tx1"/>
                </a:solidFill>
                <a:latin typeface="微軟正黑體" panose="020B0604030504040204" pitchFamily="34" charset="-120"/>
                <a:ea typeface="微軟正黑體" panose="020B0604030504040204" pitchFamily="34" charset="-120"/>
              </a:rPr>
              <a:t> </a:t>
            </a:r>
            <a:r>
              <a:rPr lang="en-US" altLang="zh-TW" sz="2200" b="1" dirty="0" smtClean="0">
                <a:solidFill>
                  <a:schemeClr val="tx1"/>
                </a:solidFill>
                <a:latin typeface="微軟正黑體" panose="020B0604030504040204" pitchFamily="34" charset="-120"/>
                <a:ea typeface="微軟正黑體" panose="020B0604030504040204" pitchFamily="34" charset="-120"/>
              </a:rPr>
              <a:t>25</a:t>
            </a:r>
            <a:endParaRPr lang="zh-TW" altLang="en-US" sz="2200" b="1" dirty="0">
              <a:solidFill>
                <a:schemeClr val="tx1"/>
              </a:solidFill>
              <a:latin typeface="微軟正黑體" panose="020B0604030504040204" pitchFamily="34" charset="-120"/>
              <a:ea typeface="微軟正黑體" panose="020B0604030504040204" pitchFamily="34" charset="-120"/>
            </a:endParaRPr>
          </a:p>
        </p:txBody>
      </p:sp>
      <p:pic>
        <p:nvPicPr>
          <p:cNvPr id="5" name="圖片 4" descr="畫面剪輯"/>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3347864" y="2689643"/>
            <a:ext cx="2160240" cy="2035501"/>
          </a:xfrm>
          <a:prstGeom prst="rect">
            <a:avLst/>
          </a:prstGeom>
        </p:spPr>
      </p:pic>
    </p:spTree>
    <p:extLst>
      <p:ext uri="{BB962C8B-B14F-4D97-AF65-F5344CB8AC3E}">
        <p14:creationId xmlns:p14="http://schemas.microsoft.com/office/powerpoint/2010/main" val="19183786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92619" y="109648"/>
            <a:ext cx="8280920" cy="727064"/>
          </a:xfrm>
        </p:spPr>
        <p:txBody>
          <a:bodyPr>
            <a:noAutofit/>
          </a:bodyPr>
          <a:lstStyle/>
          <a:p>
            <a:r>
              <a:rPr lang="zh-TW" altLang="en-US" sz="2800" b="1" dirty="0"/>
              <a:t>解決產業缺</a:t>
            </a:r>
            <a:r>
              <a:rPr lang="zh-TW" altLang="en-US" sz="2800" b="1" dirty="0" smtClean="0"/>
              <a:t>工</a:t>
            </a:r>
            <a:r>
              <a:rPr lang="en-US" altLang="zh-TW" sz="2800" b="1" dirty="0" smtClean="0"/>
              <a:t>-</a:t>
            </a:r>
            <a:r>
              <a:rPr lang="zh-TW" altLang="en-US" sz="2800" b="1" dirty="0" smtClean="0"/>
              <a:t>鬆綁</a:t>
            </a:r>
            <a:r>
              <a:rPr lang="zh-TW" altLang="en-US" sz="2800" b="1" dirty="0"/>
              <a:t>進用外籍移工</a:t>
            </a:r>
            <a:r>
              <a:rPr lang="zh-TW" altLang="en-US" sz="2800" b="1" dirty="0" smtClean="0"/>
              <a:t>門檻</a:t>
            </a:r>
            <a:endParaRPr lang="zh-TW" altLang="en-US" sz="2800" b="1" dirty="0"/>
          </a:p>
        </p:txBody>
      </p:sp>
      <p:pic>
        <p:nvPicPr>
          <p:cNvPr id="9" name="圖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17705" y="1851333"/>
            <a:ext cx="782487" cy="782487"/>
          </a:xfrm>
          <a:prstGeom prst="rect">
            <a:avLst/>
          </a:prstGeom>
        </p:spPr>
      </p:pic>
      <p:sp>
        <p:nvSpPr>
          <p:cNvPr id="10" name="文字方塊 9"/>
          <p:cNvSpPr txBox="1"/>
          <p:nvPr/>
        </p:nvSpPr>
        <p:spPr>
          <a:xfrm>
            <a:off x="4050101" y="1669450"/>
            <a:ext cx="881939" cy="369332"/>
          </a:xfrm>
          <a:prstGeom prst="rect">
            <a:avLst/>
          </a:prstGeom>
          <a:noFill/>
        </p:spPr>
        <p:txBody>
          <a:bodyPr wrap="square" rtlCol="0">
            <a:spAutoFit/>
          </a:bodyPr>
          <a:lstStyle/>
          <a:p>
            <a:r>
              <a:rPr lang="zh-TW" altLang="en-US" dirty="0" smtClean="0">
                <a:latin typeface="Adobe 繁黑體 Std B" pitchFamily="34" charset="-120"/>
                <a:ea typeface="Adobe 繁黑體 Std B" pitchFamily="34" charset="-120"/>
              </a:rPr>
              <a:t>外國人</a:t>
            </a:r>
            <a:endParaRPr lang="zh-TW" altLang="en-US" dirty="0">
              <a:latin typeface="Adobe 繁黑體 Std B" pitchFamily="34" charset="-120"/>
              <a:ea typeface="Adobe 繁黑體 Std B" pitchFamily="34" charset="-120"/>
            </a:endParaRPr>
          </a:p>
        </p:txBody>
      </p:sp>
      <p:pic>
        <p:nvPicPr>
          <p:cNvPr id="22" name="圖片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0234" y="1514999"/>
            <a:ext cx="833881" cy="833881"/>
          </a:xfrm>
          <a:prstGeom prst="rect">
            <a:avLst/>
          </a:prstGeom>
        </p:spPr>
      </p:pic>
      <p:sp>
        <p:nvSpPr>
          <p:cNvPr id="25" name="五邊形 24"/>
          <p:cNvSpPr/>
          <p:nvPr/>
        </p:nvSpPr>
        <p:spPr>
          <a:xfrm>
            <a:off x="0" y="0"/>
            <a:ext cx="1331640" cy="692696"/>
          </a:xfrm>
          <a:prstGeom prst="homePlate">
            <a:avLst>
              <a:gd name="adj" fmla="val 18502"/>
            </a:avLst>
          </a:prstGeom>
          <a:ln/>
        </p:spPr>
        <p:style>
          <a:lnRef idx="1">
            <a:schemeClr val="accent1"/>
          </a:lnRef>
          <a:fillRef idx="2">
            <a:schemeClr val="accent1"/>
          </a:fillRef>
          <a:effectRef idx="1">
            <a:schemeClr val="accent1"/>
          </a:effectRef>
          <a:fontRef idx="minor">
            <a:schemeClr val="dk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TW" altLang="en-US" b="1" dirty="0" smtClean="0">
                <a:solidFill>
                  <a:prstClr val="black"/>
                </a:solidFill>
                <a:latin typeface="微軟正黑體" panose="020B0604030504040204" pitchFamily="34" charset="-120"/>
                <a:ea typeface="微軟正黑體" panose="020B0604030504040204" pitchFamily="34" charset="-120"/>
              </a:rPr>
              <a:t>產業有感</a:t>
            </a:r>
            <a:endParaRPr lang="zh-TW" altLang="en-US" b="1" dirty="0">
              <a:solidFill>
                <a:prstClr val="black"/>
              </a:solidFill>
              <a:latin typeface="微軟正黑體" panose="020B0604030504040204" pitchFamily="34" charset="-120"/>
              <a:ea typeface="微軟正黑體" panose="020B0604030504040204" pitchFamily="34" charset="-120"/>
            </a:endParaRPr>
          </a:p>
        </p:txBody>
      </p:sp>
      <p:sp>
        <p:nvSpPr>
          <p:cNvPr id="26" name="矩形 25"/>
          <p:cNvSpPr/>
          <p:nvPr/>
        </p:nvSpPr>
        <p:spPr>
          <a:xfrm>
            <a:off x="605552" y="4030262"/>
            <a:ext cx="8064897" cy="2135042"/>
          </a:xfrm>
          <a:prstGeom prst="rect">
            <a:avLst/>
          </a:prstGeom>
          <a:solidFill>
            <a:schemeClr val="bg1"/>
          </a:solidFill>
          <a:ln w="190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lstStyle/>
          <a:p>
            <a:pPr marL="179388" indent="-179388" algn="just" hangingPunct="0">
              <a:lnSpc>
                <a:spcPts val="2600"/>
              </a:lnSpc>
            </a:pPr>
            <a:r>
              <a:rPr lang="zh-TW" altLang="en-US" sz="2000" b="1" dirty="0" smtClean="0">
                <a:solidFill>
                  <a:prstClr val="black"/>
                </a:solidFill>
                <a:latin typeface="微軟正黑體" panose="020B0604030504040204" pitchFamily="34" charset="-120"/>
                <a:ea typeface="微軟正黑體" panose="020B0604030504040204" pitchFamily="34" charset="-120"/>
              </a:rPr>
              <a:t>勞動</a:t>
            </a:r>
            <a:r>
              <a:rPr lang="zh-TW" altLang="en-US" sz="2000" b="1" dirty="0">
                <a:solidFill>
                  <a:prstClr val="black"/>
                </a:solidFill>
                <a:latin typeface="微軟正黑體" panose="020B0604030504040204" pitchFamily="34" charset="-120"/>
                <a:ea typeface="微軟正黑體" panose="020B0604030504040204" pitchFamily="34" charset="-120"/>
              </a:rPr>
              <a:t>部</a:t>
            </a:r>
            <a:r>
              <a:rPr lang="zh-TW" altLang="en-US" sz="2000" b="1" dirty="0" smtClean="0">
                <a:solidFill>
                  <a:prstClr val="black"/>
                </a:solidFill>
                <a:latin typeface="微軟正黑體" panose="020B0604030504040204" pitchFamily="34" charset="-120"/>
                <a:ea typeface="微軟正黑體" panose="020B0604030504040204" pitchFamily="34" charset="-120"/>
              </a:rPr>
              <a:t>近年配合產業需求，鬆綁外籍移工門檻：</a:t>
            </a:r>
            <a:endParaRPr lang="en-US" altLang="zh-TW" sz="2000" b="1" dirty="0">
              <a:solidFill>
                <a:schemeClr val="tx1"/>
              </a:solidFill>
              <a:latin typeface="微軟正黑體" panose="020B0604030504040204" pitchFamily="34" charset="-120"/>
              <a:ea typeface="微軟正黑體" panose="020B0604030504040204" pitchFamily="34" charset="-120"/>
            </a:endParaRPr>
          </a:p>
          <a:p>
            <a:pPr marL="742950" lvl="1" indent="-285750" algn="just" hangingPunct="0">
              <a:lnSpc>
                <a:spcPts val="2600"/>
              </a:lnSpc>
              <a:buFont typeface="Arial" pitchFamily="34" charset="0"/>
              <a:buChar char="•"/>
            </a:pPr>
            <a:r>
              <a:rPr lang="en-US" altLang="zh-TW" dirty="0" smtClean="0">
                <a:solidFill>
                  <a:schemeClr val="tx1"/>
                </a:solidFill>
                <a:latin typeface="微軟正黑體" panose="020B0604030504040204" pitchFamily="34" charset="-120"/>
                <a:ea typeface="微軟正黑體" panose="020B0604030504040204" pitchFamily="34" charset="-120"/>
              </a:rPr>
              <a:t>108</a:t>
            </a:r>
            <a:r>
              <a:rPr lang="zh-TW" altLang="en-US" dirty="0">
                <a:solidFill>
                  <a:schemeClr val="tx1"/>
                </a:solidFill>
                <a:latin typeface="微軟正黑體" panose="020B0604030504040204" pitchFamily="34" charset="-120"/>
                <a:ea typeface="微軟正黑體" panose="020B0604030504040204" pitchFamily="34" charset="-120"/>
              </a:rPr>
              <a:t>年：開放乳牛飼育業與外展農務工作得聘僱外籍移工；台商回台投資方案業者聘僱外籍移工，得依現有 </a:t>
            </a:r>
            <a:r>
              <a:rPr lang="en-US" altLang="zh-TW" dirty="0">
                <a:solidFill>
                  <a:schemeClr val="tx1"/>
                </a:solidFill>
                <a:latin typeface="微軟正黑體" panose="020B0604030504040204" pitchFamily="34" charset="-120"/>
                <a:ea typeface="微軟正黑體" panose="020B0604030504040204" pitchFamily="34" charset="-120"/>
              </a:rPr>
              <a:t>Extra </a:t>
            </a:r>
            <a:r>
              <a:rPr lang="zh-TW" altLang="en-US" dirty="0">
                <a:solidFill>
                  <a:schemeClr val="tx1"/>
                </a:solidFill>
                <a:latin typeface="微軟正黑體" panose="020B0604030504040204" pitchFamily="34" charset="-120"/>
                <a:ea typeface="微軟正黑體" panose="020B0604030504040204" pitchFamily="34" charset="-120"/>
              </a:rPr>
              <a:t>制再提高核配比率 </a:t>
            </a:r>
            <a:r>
              <a:rPr lang="en-US" altLang="zh-TW" dirty="0">
                <a:solidFill>
                  <a:schemeClr val="tx1"/>
                </a:solidFill>
                <a:latin typeface="微軟正黑體" panose="020B0604030504040204" pitchFamily="34" charset="-120"/>
                <a:ea typeface="微軟正黑體" panose="020B0604030504040204" pitchFamily="34" charset="-120"/>
              </a:rPr>
              <a:t>15%</a:t>
            </a:r>
            <a:r>
              <a:rPr lang="zh-TW" altLang="en-US" dirty="0">
                <a:solidFill>
                  <a:schemeClr val="tx1"/>
                </a:solidFill>
                <a:latin typeface="微軟正黑體" panose="020B0604030504040204" pitchFamily="34" charset="-120"/>
                <a:ea typeface="微軟正黑體" panose="020B0604030504040204" pitchFamily="34" charset="-120"/>
              </a:rPr>
              <a:t>。</a:t>
            </a:r>
            <a:endParaRPr lang="en-US" altLang="zh-TW" dirty="0">
              <a:solidFill>
                <a:schemeClr val="tx1"/>
              </a:solidFill>
              <a:latin typeface="微軟正黑體" panose="020B0604030504040204" pitchFamily="34" charset="-120"/>
              <a:ea typeface="微軟正黑體" panose="020B0604030504040204" pitchFamily="34" charset="-120"/>
            </a:endParaRPr>
          </a:p>
          <a:p>
            <a:pPr marL="742950" lvl="1" indent="-285750" algn="just" hangingPunct="0">
              <a:lnSpc>
                <a:spcPts val="2600"/>
              </a:lnSpc>
              <a:buFont typeface="Arial" pitchFamily="34" charset="0"/>
              <a:buChar char="•"/>
            </a:pPr>
            <a:r>
              <a:rPr lang="en-US" altLang="zh-TW" dirty="0" smtClean="0">
                <a:solidFill>
                  <a:schemeClr val="tx1"/>
                </a:solidFill>
                <a:latin typeface="微軟正黑體" panose="020B0604030504040204" pitchFamily="34" charset="-120"/>
                <a:ea typeface="微軟正黑體" panose="020B0604030504040204" pitchFamily="34" charset="-120"/>
              </a:rPr>
              <a:t>109</a:t>
            </a:r>
            <a:r>
              <a:rPr lang="zh-TW" altLang="en-US" dirty="0" smtClean="0">
                <a:solidFill>
                  <a:schemeClr val="tx1"/>
                </a:solidFill>
                <a:latin typeface="微軟正黑體" panose="020B0604030504040204" pitchFamily="34" charset="-120"/>
                <a:ea typeface="微軟正黑體" panose="020B0604030504040204" pitchFamily="34" charset="-120"/>
              </a:rPr>
              <a:t>年：專案核定聘僱外籍營造工，屬政府計畫工程者，刪除計畫總經費須達</a:t>
            </a:r>
            <a:r>
              <a:rPr lang="en-US" altLang="zh-TW" dirty="0" smtClean="0">
                <a:solidFill>
                  <a:schemeClr val="tx1"/>
                </a:solidFill>
                <a:latin typeface="微軟正黑體" panose="020B0604030504040204" pitchFamily="34" charset="-120"/>
                <a:ea typeface="微軟正黑體" panose="020B0604030504040204" pitchFamily="34" charset="-120"/>
              </a:rPr>
              <a:t>100</a:t>
            </a:r>
            <a:r>
              <a:rPr lang="zh-TW" altLang="en-US" dirty="0" smtClean="0">
                <a:solidFill>
                  <a:schemeClr val="tx1"/>
                </a:solidFill>
                <a:latin typeface="微軟正黑體" panose="020B0604030504040204" pitchFamily="34" charset="-120"/>
                <a:ea typeface="微軟正黑體" panose="020B0604030504040204" pitchFamily="34" charset="-120"/>
              </a:rPr>
              <a:t>億元以上之規定；驗收留用人數比例上限由</a:t>
            </a:r>
            <a:r>
              <a:rPr lang="en-US" altLang="zh-TW" dirty="0" smtClean="0">
                <a:solidFill>
                  <a:schemeClr val="tx1"/>
                </a:solidFill>
                <a:latin typeface="微軟正黑體" panose="020B0604030504040204" pitchFamily="34" charset="-120"/>
                <a:ea typeface="微軟正黑體" panose="020B0604030504040204" pitchFamily="34" charset="-120"/>
              </a:rPr>
              <a:t>20%</a:t>
            </a:r>
            <a:r>
              <a:rPr lang="zh-TW" altLang="en-US" dirty="0" smtClean="0">
                <a:solidFill>
                  <a:schemeClr val="tx1"/>
                </a:solidFill>
                <a:latin typeface="微軟正黑體" panose="020B0604030504040204" pitchFamily="34" charset="-120"/>
                <a:ea typeface="微軟正黑體" panose="020B0604030504040204" pitchFamily="34" charset="-120"/>
              </a:rPr>
              <a:t>提高為</a:t>
            </a:r>
            <a:r>
              <a:rPr lang="en-US" altLang="zh-TW" dirty="0" smtClean="0">
                <a:solidFill>
                  <a:schemeClr val="tx1"/>
                </a:solidFill>
                <a:latin typeface="微軟正黑體" panose="020B0604030504040204" pitchFamily="34" charset="-120"/>
                <a:ea typeface="微軟正黑體" panose="020B0604030504040204" pitchFamily="34" charset="-120"/>
              </a:rPr>
              <a:t>50%</a:t>
            </a:r>
            <a:r>
              <a:rPr lang="zh-TW" altLang="en-US" dirty="0" smtClean="0">
                <a:solidFill>
                  <a:schemeClr val="tx1"/>
                </a:solidFill>
                <a:latin typeface="微軟正黑體" panose="020B0604030504040204" pitchFamily="34" charset="-120"/>
                <a:ea typeface="微軟正黑體" panose="020B0604030504040204" pitchFamily="34" charset="-120"/>
              </a:rPr>
              <a:t>。</a:t>
            </a:r>
            <a:endParaRPr lang="en-US" altLang="zh-TW" dirty="0" smtClean="0">
              <a:solidFill>
                <a:schemeClr val="tx1"/>
              </a:solidFill>
              <a:latin typeface="微軟正黑體" panose="020B0604030504040204" pitchFamily="34" charset="-120"/>
              <a:ea typeface="微軟正黑體" panose="020B0604030504040204" pitchFamily="34" charset="-120"/>
            </a:endParaRPr>
          </a:p>
        </p:txBody>
      </p:sp>
      <p:sp>
        <p:nvSpPr>
          <p:cNvPr id="15" name="文字方塊 14"/>
          <p:cNvSpPr txBox="1"/>
          <p:nvPr/>
        </p:nvSpPr>
        <p:spPr>
          <a:xfrm>
            <a:off x="1181787" y="692696"/>
            <a:ext cx="7494669" cy="646331"/>
          </a:xfrm>
          <a:prstGeom prst="rect">
            <a:avLst/>
          </a:prstGeom>
          <a:noFill/>
        </p:spPr>
        <p:txBody>
          <a:bodyPr wrap="square" rtlCol="0">
            <a:spAutoFit/>
          </a:bodyPr>
          <a:lstStyle/>
          <a:p>
            <a:r>
              <a:rPr lang="en-US" altLang="zh-TW" dirty="0">
                <a:latin typeface="Adobe 繁黑體 Std B" pitchFamily="34" charset="-120"/>
                <a:ea typeface="Adobe 繁黑體 Std B" pitchFamily="34" charset="-120"/>
              </a:rPr>
              <a:t>109.7.31</a:t>
            </a:r>
            <a:r>
              <a:rPr lang="zh-TW" altLang="en-US" dirty="0">
                <a:latin typeface="Adobe 繁黑體 Std B" pitchFamily="34" charset="-120"/>
                <a:ea typeface="Adobe 繁黑體 Std B" pitchFamily="34" charset="-120"/>
              </a:rPr>
              <a:t> 修正「外國人從事就業服務法第</a:t>
            </a:r>
            <a:r>
              <a:rPr lang="en-US" altLang="zh-TW" dirty="0">
                <a:latin typeface="Adobe 繁黑體 Std B" pitchFamily="34" charset="-120"/>
                <a:ea typeface="Adobe 繁黑體 Std B" pitchFamily="34" charset="-120"/>
              </a:rPr>
              <a:t>46</a:t>
            </a:r>
            <a:r>
              <a:rPr lang="zh-TW" altLang="en-US" dirty="0">
                <a:latin typeface="Adobe 繁黑體 Std B" pitchFamily="34" charset="-120"/>
                <a:ea typeface="Adobe 繁黑體 Std B" pitchFamily="34" charset="-120"/>
              </a:rPr>
              <a:t>條第</a:t>
            </a:r>
            <a:r>
              <a:rPr lang="en-US" altLang="zh-TW" dirty="0">
                <a:latin typeface="Adobe 繁黑體 Std B" pitchFamily="34" charset="-120"/>
                <a:ea typeface="Adobe 繁黑體 Std B" pitchFamily="34" charset="-120"/>
              </a:rPr>
              <a:t>1</a:t>
            </a:r>
            <a:r>
              <a:rPr lang="zh-TW" altLang="en-US" dirty="0">
                <a:latin typeface="Adobe 繁黑體 Std B" pitchFamily="34" charset="-120"/>
                <a:ea typeface="Adobe 繁黑體 Std B" pitchFamily="34" charset="-120"/>
              </a:rPr>
              <a:t>項第</a:t>
            </a:r>
            <a:r>
              <a:rPr lang="en-US" altLang="zh-TW" dirty="0">
                <a:latin typeface="Adobe 繁黑體 Std B" pitchFamily="34" charset="-120"/>
                <a:ea typeface="Adobe 繁黑體 Std B" pitchFamily="34" charset="-120"/>
              </a:rPr>
              <a:t>8</a:t>
            </a:r>
            <a:r>
              <a:rPr lang="zh-TW" altLang="en-US" dirty="0">
                <a:latin typeface="Adobe 繁黑體 Std B" pitchFamily="34" charset="-120"/>
                <a:ea typeface="Adobe 繁黑體 Std B" pitchFamily="34" charset="-120"/>
              </a:rPr>
              <a:t>款至第</a:t>
            </a:r>
            <a:r>
              <a:rPr lang="en-US" altLang="zh-TW" dirty="0">
                <a:latin typeface="Adobe 繁黑體 Std B" pitchFamily="34" charset="-120"/>
                <a:ea typeface="Adobe 繁黑體 Std B" pitchFamily="34" charset="-120"/>
              </a:rPr>
              <a:t>11</a:t>
            </a:r>
            <a:r>
              <a:rPr lang="zh-TW" altLang="en-US" dirty="0">
                <a:latin typeface="Adobe 繁黑體 Std B" pitchFamily="34" charset="-120"/>
                <a:ea typeface="Adobe 繁黑體 Std B" pitchFamily="34" charset="-120"/>
              </a:rPr>
              <a:t>款工作資格及審查標準</a:t>
            </a:r>
            <a:r>
              <a:rPr lang="zh-TW" altLang="en-US" dirty="0" smtClean="0">
                <a:latin typeface="Adobe 繁黑體 Std B" pitchFamily="34" charset="-120"/>
                <a:ea typeface="Adobe 繁黑體 Std B" pitchFamily="34" charset="-120"/>
              </a:rPr>
              <a:t>」</a:t>
            </a:r>
            <a:endParaRPr lang="zh-TW" altLang="en-US" dirty="0"/>
          </a:p>
        </p:txBody>
      </p:sp>
      <p:sp>
        <p:nvSpPr>
          <p:cNvPr id="13" name="文字方塊 12"/>
          <p:cNvSpPr txBox="1"/>
          <p:nvPr/>
        </p:nvSpPr>
        <p:spPr>
          <a:xfrm>
            <a:off x="9252520" y="1484784"/>
            <a:ext cx="1224136" cy="369332"/>
          </a:xfrm>
          <a:prstGeom prst="rect">
            <a:avLst/>
          </a:prstGeom>
          <a:noFill/>
        </p:spPr>
        <p:txBody>
          <a:bodyPr wrap="square" rtlCol="0">
            <a:spAutoFit/>
          </a:bodyPr>
          <a:lstStyle/>
          <a:p>
            <a:endParaRPr lang="zh-TW" altLang="en-US" dirty="0"/>
          </a:p>
        </p:txBody>
      </p:sp>
      <p:sp>
        <p:nvSpPr>
          <p:cNvPr id="21" name="文字方塊 20"/>
          <p:cNvSpPr txBox="1"/>
          <p:nvPr/>
        </p:nvSpPr>
        <p:spPr>
          <a:xfrm>
            <a:off x="6300192" y="1923460"/>
            <a:ext cx="2664296" cy="1505540"/>
          </a:xfrm>
          <a:prstGeom prst="rect">
            <a:avLst/>
          </a:prstGeom>
          <a:noFill/>
        </p:spPr>
        <p:txBody>
          <a:bodyPr wrap="square" rtlCol="0">
            <a:spAutoFit/>
          </a:bodyPr>
          <a:lstStyle/>
          <a:p>
            <a:pPr>
              <a:spcBef>
                <a:spcPts val="300"/>
              </a:spcBef>
              <a:spcAft>
                <a:spcPts val="300"/>
              </a:spcAft>
            </a:pPr>
            <a:r>
              <a:rPr lang="zh-TW" altLang="en-US" dirty="0">
                <a:solidFill>
                  <a:schemeClr val="accent6">
                    <a:lumMod val="50000"/>
                  </a:schemeClr>
                </a:solidFill>
                <a:latin typeface="微軟正黑體" panose="020B0604030504040204" pitchFamily="34" charset="-120"/>
                <a:ea typeface="微軟正黑體" panose="020B0604030504040204" pitchFamily="34" charset="-120"/>
              </a:rPr>
              <a:t>公共工程</a:t>
            </a:r>
            <a:endParaRPr lang="en-US" altLang="zh-TW" dirty="0">
              <a:solidFill>
                <a:schemeClr val="accent6">
                  <a:lumMod val="50000"/>
                </a:schemeClr>
              </a:solidFill>
              <a:latin typeface="微軟正黑體" panose="020B0604030504040204" pitchFamily="34" charset="-120"/>
              <a:ea typeface="微軟正黑體" panose="020B0604030504040204" pitchFamily="34" charset="-120"/>
            </a:endParaRPr>
          </a:p>
          <a:p>
            <a:pPr>
              <a:lnSpc>
                <a:spcPts val="2200"/>
              </a:lnSpc>
            </a:pPr>
            <a:r>
              <a:rPr lang="zh-TW" altLang="en-US" dirty="0">
                <a:latin typeface="微軟正黑體" panose="020B0604030504040204" pitchFamily="34" charset="-120"/>
                <a:ea typeface="微軟正黑體" panose="020B0604030504040204" pitchFamily="34" charset="-120"/>
              </a:rPr>
              <a:t>雇主資格條件：</a:t>
            </a:r>
            <a:endParaRPr lang="en-US" altLang="zh-TW" dirty="0">
              <a:latin typeface="微軟正黑體" panose="020B0604030504040204" pitchFamily="34" charset="-120"/>
              <a:ea typeface="微軟正黑體" panose="020B0604030504040204" pitchFamily="34" charset="-120"/>
            </a:endParaRPr>
          </a:p>
          <a:p>
            <a:pPr>
              <a:lnSpc>
                <a:spcPts val="2200"/>
              </a:lnSpc>
            </a:pPr>
            <a:r>
              <a:rPr lang="zh-TW" altLang="en-US" dirty="0">
                <a:solidFill>
                  <a:srgbClr val="FF0000"/>
                </a:solidFill>
                <a:latin typeface="微軟正黑體" panose="020B0604030504040204" pitchFamily="34" charset="-120"/>
                <a:ea typeface="微軟正黑體" panose="020B0604030504040204" pitchFamily="34" charset="-120"/>
              </a:rPr>
              <a:t>個別工程契約金額</a:t>
            </a:r>
            <a:r>
              <a:rPr lang="en-US" altLang="zh-TW" dirty="0">
                <a:solidFill>
                  <a:srgbClr val="FF0000"/>
                </a:solidFill>
                <a:latin typeface="微軟正黑體" panose="020B0604030504040204" pitchFamily="34" charset="-120"/>
                <a:ea typeface="微軟正黑體" panose="020B0604030504040204" pitchFamily="34" charset="-120"/>
              </a:rPr>
              <a:t>10</a:t>
            </a:r>
            <a:r>
              <a:rPr lang="zh-TW" altLang="en-US" dirty="0">
                <a:solidFill>
                  <a:srgbClr val="FF0000"/>
                </a:solidFill>
                <a:latin typeface="微軟正黑體" panose="020B0604030504040204" pitchFamily="34" charset="-120"/>
                <a:ea typeface="微軟正黑體" panose="020B0604030504040204" pitchFamily="34" charset="-120"/>
              </a:rPr>
              <a:t>億元修正為 </a:t>
            </a:r>
            <a:r>
              <a:rPr lang="en-US" altLang="zh-TW" dirty="0">
                <a:solidFill>
                  <a:srgbClr val="FF0000"/>
                </a:solidFill>
                <a:latin typeface="微軟正黑體" panose="020B0604030504040204" pitchFamily="34" charset="-120"/>
                <a:ea typeface="微軟正黑體" panose="020B0604030504040204" pitchFamily="34" charset="-120"/>
              </a:rPr>
              <a:t>1</a:t>
            </a:r>
            <a:r>
              <a:rPr lang="zh-TW" altLang="en-US" dirty="0">
                <a:solidFill>
                  <a:srgbClr val="FF0000"/>
                </a:solidFill>
                <a:latin typeface="微軟正黑體" panose="020B0604030504040204" pitchFamily="34" charset="-120"/>
                <a:ea typeface="微軟正黑體" panose="020B0604030504040204" pitchFamily="34" charset="-120"/>
              </a:rPr>
              <a:t> 億元</a:t>
            </a:r>
            <a:r>
              <a:rPr lang="en-US" altLang="zh-TW" dirty="0">
                <a:latin typeface="微軟正黑體" panose="020B0604030504040204" pitchFamily="34" charset="-120"/>
                <a:ea typeface="微軟正黑體" panose="020B0604030504040204" pitchFamily="34" charset="-120"/>
              </a:rPr>
              <a:t>(5</a:t>
            </a:r>
            <a:r>
              <a:rPr lang="zh-TW" altLang="en-US" dirty="0">
                <a:latin typeface="微軟正黑體" panose="020B0604030504040204" pitchFamily="34" charset="-120"/>
                <a:ea typeface="微軟正黑體" panose="020B0604030504040204" pitchFamily="34" charset="-120"/>
              </a:rPr>
              <a:t>千萬元以上工程可併計</a:t>
            </a:r>
            <a:r>
              <a:rPr lang="en-US" altLang="zh-TW" dirty="0">
                <a:latin typeface="微軟正黑體" panose="020B0604030504040204" pitchFamily="34" charset="-120"/>
                <a:ea typeface="微軟正黑體" panose="020B0604030504040204" pitchFamily="34" charset="-120"/>
              </a:rPr>
              <a:t>)</a:t>
            </a:r>
            <a:endParaRPr lang="zh-TW" altLang="en-US" dirty="0">
              <a:latin typeface="微軟正黑體" panose="020B0604030504040204" pitchFamily="34" charset="-120"/>
              <a:ea typeface="微軟正黑體" panose="020B0604030504040204" pitchFamily="34" charset="-120"/>
            </a:endParaRPr>
          </a:p>
        </p:txBody>
      </p:sp>
      <p:sp>
        <p:nvSpPr>
          <p:cNvPr id="27" name="文字方塊 26"/>
          <p:cNvSpPr txBox="1"/>
          <p:nvPr/>
        </p:nvSpPr>
        <p:spPr>
          <a:xfrm>
            <a:off x="467544" y="1497558"/>
            <a:ext cx="2232248" cy="923330"/>
          </a:xfrm>
          <a:prstGeom prst="rect">
            <a:avLst/>
          </a:prstGeom>
          <a:noFill/>
        </p:spPr>
        <p:txBody>
          <a:bodyPr wrap="square" rtlCol="0">
            <a:spAutoFit/>
          </a:bodyPr>
          <a:lstStyle/>
          <a:p>
            <a:r>
              <a:rPr lang="zh-TW" altLang="en-US" dirty="0">
                <a:solidFill>
                  <a:schemeClr val="accent6">
                    <a:lumMod val="50000"/>
                  </a:schemeClr>
                </a:solidFill>
                <a:latin typeface="微軟正黑體" panose="020B0604030504040204" pitchFamily="34" charset="-120"/>
                <a:ea typeface="微軟正黑體" panose="020B0604030504040204" pitchFamily="34" charset="-120"/>
              </a:rPr>
              <a:t>指定工業區</a:t>
            </a:r>
            <a:endParaRPr lang="en-US" altLang="zh-TW" dirty="0">
              <a:solidFill>
                <a:schemeClr val="accent6">
                  <a:lumMod val="50000"/>
                </a:schemeClr>
              </a:solidFill>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試辦聘僱外國人從事外展製造</a:t>
            </a:r>
            <a:r>
              <a:rPr lang="zh-TW" altLang="en-US" dirty="0" smtClean="0">
                <a:latin typeface="微軟正黑體" panose="020B0604030504040204" pitchFamily="34" charset="-120"/>
                <a:ea typeface="微軟正黑體" panose="020B0604030504040204" pitchFamily="34" charset="-120"/>
              </a:rPr>
              <a:t>工作</a:t>
            </a:r>
            <a:endParaRPr lang="en-US" altLang="zh-TW" dirty="0">
              <a:latin typeface="微軟正黑體" panose="020B0604030504040204" pitchFamily="34" charset="-120"/>
              <a:ea typeface="微軟正黑體" panose="020B0604030504040204" pitchFamily="34" charset="-120"/>
            </a:endParaRPr>
          </a:p>
        </p:txBody>
      </p:sp>
      <p:sp>
        <p:nvSpPr>
          <p:cNvPr id="28" name="文字方塊 27"/>
          <p:cNvSpPr txBox="1"/>
          <p:nvPr/>
        </p:nvSpPr>
        <p:spPr>
          <a:xfrm>
            <a:off x="467544" y="2636912"/>
            <a:ext cx="1800200" cy="369332"/>
          </a:xfrm>
          <a:prstGeom prst="rect">
            <a:avLst/>
          </a:prstGeom>
          <a:noFill/>
        </p:spPr>
        <p:txBody>
          <a:bodyPr wrap="square" rtlCol="0">
            <a:spAutoFit/>
          </a:bodyPr>
          <a:lstStyle/>
          <a:p>
            <a:r>
              <a:rPr lang="zh-TW" altLang="en-US" dirty="0">
                <a:solidFill>
                  <a:schemeClr val="accent6">
                    <a:lumMod val="50000"/>
                  </a:schemeClr>
                </a:solidFill>
                <a:latin typeface="微軟正黑體" panose="020B0604030504040204" pitchFamily="34" charset="-120"/>
                <a:ea typeface="微軟正黑體" panose="020B0604030504040204" pitchFamily="34" charset="-120"/>
              </a:rPr>
              <a:t>農糧或魚塭</a:t>
            </a:r>
            <a:r>
              <a:rPr lang="zh-TW" altLang="en-US" dirty="0" smtClean="0">
                <a:solidFill>
                  <a:schemeClr val="accent6">
                    <a:lumMod val="50000"/>
                  </a:schemeClr>
                </a:solidFill>
                <a:latin typeface="微軟正黑體" panose="020B0604030504040204" pitchFamily="34" charset="-120"/>
                <a:ea typeface="微軟正黑體" panose="020B0604030504040204" pitchFamily="34" charset="-120"/>
              </a:rPr>
              <a:t>養殖</a:t>
            </a:r>
            <a:endParaRPr lang="zh-TW" altLang="en-US" dirty="0">
              <a:latin typeface="微軟正黑體" panose="020B0604030504040204" pitchFamily="34" charset="-120"/>
              <a:ea typeface="微軟正黑體" panose="020B0604030504040204" pitchFamily="34" charset="-120"/>
            </a:endParaRPr>
          </a:p>
        </p:txBody>
      </p:sp>
      <p:sp>
        <p:nvSpPr>
          <p:cNvPr id="29" name="文字方塊 28"/>
          <p:cNvSpPr txBox="1"/>
          <p:nvPr/>
        </p:nvSpPr>
        <p:spPr>
          <a:xfrm>
            <a:off x="467544" y="3356992"/>
            <a:ext cx="1960754" cy="369332"/>
          </a:xfrm>
          <a:prstGeom prst="rect">
            <a:avLst/>
          </a:prstGeom>
          <a:noFill/>
        </p:spPr>
        <p:txBody>
          <a:bodyPr wrap="square" rtlCol="0">
            <a:spAutoFit/>
          </a:bodyPr>
          <a:lstStyle/>
          <a:p>
            <a:r>
              <a:rPr lang="zh-TW" altLang="en-US" dirty="0">
                <a:solidFill>
                  <a:schemeClr val="accent6">
                    <a:lumMod val="50000"/>
                  </a:schemeClr>
                </a:solidFill>
                <a:latin typeface="微軟正黑體" panose="020B0604030504040204" pitchFamily="34" charset="-120"/>
                <a:ea typeface="微軟正黑體" panose="020B0604030504040204" pitchFamily="34" charset="-120"/>
              </a:rPr>
              <a:t>乳牛以外之</a:t>
            </a:r>
            <a:r>
              <a:rPr lang="zh-TW" altLang="en-US" dirty="0" smtClean="0">
                <a:solidFill>
                  <a:schemeClr val="accent6">
                    <a:lumMod val="50000"/>
                  </a:schemeClr>
                </a:solidFill>
                <a:latin typeface="微軟正黑體" panose="020B0604030504040204" pitchFamily="34" charset="-120"/>
                <a:ea typeface="微軟正黑體" panose="020B0604030504040204" pitchFamily="34" charset="-120"/>
              </a:rPr>
              <a:t>畜牧</a:t>
            </a:r>
            <a:endParaRPr lang="en-US" altLang="zh-TW" dirty="0">
              <a:solidFill>
                <a:schemeClr val="accent6">
                  <a:lumMod val="50000"/>
                </a:schemeClr>
              </a:solidFill>
              <a:latin typeface="微軟正黑體" panose="020B0604030504040204" pitchFamily="34" charset="-120"/>
              <a:ea typeface="微軟正黑體" panose="020B0604030504040204" pitchFamily="34" charset="-120"/>
            </a:endParaRPr>
          </a:p>
        </p:txBody>
      </p:sp>
      <p:pic>
        <p:nvPicPr>
          <p:cNvPr id="1027" name="Picture 3" descr="D:\Users\hszh\Desktop\e9f11a897a6c6d032fb53388e325d279.pn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72308" l="0" r="100000"/>
                    </a14:imgEffect>
                  </a14:imgLayer>
                </a14:imgProps>
              </a:ext>
              <a:ext uri="{28A0092B-C50C-407E-A947-70E740481C1C}">
                <a14:useLocalDpi xmlns:a14="http://schemas.microsoft.com/office/drawing/2010/main" val="0"/>
              </a:ext>
            </a:extLst>
          </a:blip>
          <a:srcRect/>
          <a:stretch>
            <a:fillRect/>
          </a:stretch>
        </p:blipFill>
        <p:spPr bwMode="auto">
          <a:xfrm>
            <a:off x="2540234" y="3356991"/>
            <a:ext cx="890789" cy="673271"/>
          </a:xfrm>
          <a:prstGeom prst="rect">
            <a:avLst/>
          </a:prstGeom>
          <a:noFill/>
          <a:extLst>
            <a:ext uri="{909E8E84-426E-40DD-AFC4-6F175D3DCCD1}">
              <a14:hiddenFill xmlns:a14="http://schemas.microsoft.com/office/drawing/2010/main">
                <a:solidFill>
                  <a:srgbClr val="FFFFFF"/>
                </a:solidFill>
              </a14:hiddenFill>
            </a:ext>
          </a:extLst>
        </p:spPr>
      </p:pic>
      <p:grpSp>
        <p:nvGrpSpPr>
          <p:cNvPr id="30" name="群組 29"/>
          <p:cNvGrpSpPr/>
          <p:nvPr/>
        </p:nvGrpSpPr>
        <p:grpSpPr>
          <a:xfrm>
            <a:off x="4050101" y="1930786"/>
            <a:ext cx="864096" cy="1490879"/>
            <a:chOff x="3707904" y="2010129"/>
            <a:chExt cx="864096" cy="1490879"/>
          </a:xfrm>
        </p:grpSpPr>
        <p:pic>
          <p:nvPicPr>
            <p:cNvPr id="7" name="圖片 6"/>
            <p:cNvPicPr>
              <a:picLocks noChangeAspect="1"/>
            </p:cNvPicPr>
            <p:nvPr/>
          </p:nvPicPr>
          <p:blipFill rotWithShape="1">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t="33776" r="45987"/>
            <a:stretch/>
          </p:blipFill>
          <p:spPr>
            <a:xfrm>
              <a:off x="3707904" y="2441550"/>
              <a:ext cx="864096" cy="1059458"/>
            </a:xfrm>
            <a:prstGeom prst="rect">
              <a:avLst/>
            </a:prstGeom>
          </p:spPr>
        </p:pic>
        <p:pic>
          <p:nvPicPr>
            <p:cNvPr id="32" name="圖片 31"/>
            <p:cNvPicPr>
              <a:picLocks noChangeAspect="1"/>
            </p:cNvPicPr>
            <p:nvPr/>
          </p:nvPicPr>
          <p:blipFill rotWithShape="1">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r="45987" b="69823"/>
            <a:stretch/>
          </p:blipFill>
          <p:spPr>
            <a:xfrm>
              <a:off x="3707904" y="2010129"/>
              <a:ext cx="864096" cy="482767"/>
            </a:xfrm>
            <a:prstGeom prst="rect">
              <a:avLst/>
            </a:prstGeom>
          </p:spPr>
        </p:pic>
      </p:grpSp>
      <p:pic>
        <p:nvPicPr>
          <p:cNvPr id="1028" name="Picture 4" descr="D:\Users\hszh\Desktop\iconfinder_farm_rice_field_agriculture_plant_harvest_food_5296653.pn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27765"/>
          <a:stretch/>
        </p:blipFill>
        <p:spPr bwMode="auto">
          <a:xfrm>
            <a:off x="2540234" y="2416285"/>
            <a:ext cx="901242" cy="651013"/>
          </a:xfrm>
          <a:prstGeom prst="rect">
            <a:avLst/>
          </a:prstGeom>
          <a:noFill/>
          <a:extLst>
            <a:ext uri="{909E8E84-426E-40DD-AFC4-6F175D3DCCD1}">
              <a14:hiddenFill xmlns:a14="http://schemas.microsoft.com/office/drawing/2010/main">
                <a:solidFill>
                  <a:srgbClr val="FFFFFF"/>
                </a:solidFill>
              </a14:hiddenFill>
            </a:ext>
          </a:extLst>
        </p:spPr>
      </p:pic>
      <p:cxnSp>
        <p:nvCxnSpPr>
          <p:cNvPr id="6" name="直線接點 5"/>
          <p:cNvCxnSpPr/>
          <p:nvPr/>
        </p:nvCxnSpPr>
        <p:spPr>
          <a:xfrm>
            <a:off x="3563888" y="2172169"/>
            <a:ext cx="486213" cy="248719"/>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 name="直線接點 22"/>
          <p:cNvCxnSpPr/>
          <p:nvPr/>
        </p:nvCxnSpPr>
        <p:spPr>
          <a:xfrm flipV="1">
            <a:off x="3563888" y="2741791"/>
            <a:ext cx="486213" cy="79787"/>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 name="直線接點 30"/>
          <p:cNvCxnSpPr/>
          <p:nvPr/>
        </p:nvCxnSpPr>
        <p:spPr>
          <a:xfrm flipV="1">
            <a:off x="3563888" y="3212976"/>
            <a:ext cx="486213" cy="368576"/>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 name="直線接點 32"/>
          <p:cNvCxnSpPr/>
          <p:nvPr/>
        </p:nvCxnSpPr>
        <p:spPr>
          <a:xfrm flipV="1">
            <a:off x="5031492" y="2420888"/>
            <a:ext cx="486213" cy="288034"/>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19478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2875" y="144016"/>
            <a:ext cx="8229600" cy="764704"/>
          </a:xfrm>
        </p:spPr>
        <p:txBody>
          <a:bodyPr>
            <a:normAutofit/>
          </a:bodyPr>
          <a:lstStyle/>
          <a:p>
            <a:r>
              <a:rPr lang="zh-TW" altLang="en-US" sz="3600" b="1" dirty="0" smtClean="0"/>
              <a:t>新創有感</a:t>
            </a:r>
            <a:endParaRPr lang="zh-TW" altLang="en-US" sz="3600" b="1" dirty="0"/>
          </a:p>
        </p:txBody>
      </p:sp>
      <p:sp>
        <p:nvSpPr>
          <p:cNvPr id="22" name="投影片編號版面配置區 5"/>
          <p:cNvSpPr>
            <a:spLocks noGrp="1"/>
          </p:cNvSpPr>
          <p:nvPr>
            <p:ph type="sldNum" sz="quarter" idx="12"/>
          </p:nvPr>
        </p:nvSpPr>
        <p:spPr>
          <a:xfrm>
            <a:off x="7010400" y="6520259"/>
            <a:ext cx="2133600" cy="365125"/>
          </a:xfrm>
        </p:spPr>
        <p:txBody>
          <a:bodyPr/>
          <a:lstStyle>
            <a:lvl1pPr>
              <a:defRPr sz="1400" b="1">
                <a:solidFill>
                  <a:schemeClr val="bg1"/>
                </a:solidFill>
                <a:latin typeface="Arial Unicode MS" panose="020B0604020202020204" pitchFamily="34" charset="-120"/>
                <a:ea typeface="Arial Unicode MS" panose="020B0604020202020204" pitchFamily="34" charset="-120"/>
                <a:cs typeface="Arial Unicode MS" panose="020B0604020202020204" pitchFamily="34" charset="-120"/>
              </a:defRPr>
            </a:lvl1pPr>
          </a:lstStyle>
          <a:p>
            <a:fld id="{F2AA265B-B332-4A2C-B8D5-6CDE25482072}" type="slidenum">
              <a:rPr lang="zh-TW" altLang="en-US" smtClean="0">
                <a:solidFill>
                  <a:prstClr val="black"/>
                </a:solidFill>
              </a:rPr>
              <a:pPr/>
              <a:t>11</a:t>
            </a:fld>
            <a:endParaRPr lang="zh-TW" altLang="en-US" dirty="0">
              <a:solidFill>
                <a:prstClr val="black"/>
              </a:solidFill>
            </a:endParaRPr>
          </a:p>
        </p:txBody>
      </p:sp>
      <p:grpSp>
        <p:nvGrpSpPr>
          <p:cNvPr id="7" name="群組 6"/>
          <p:cNvGrpSpPr/>
          <p:nvPr/>
        </p:nvGrpSpPr>
        <p:grpSpPr>
          <a:xfrm>
            <a:off x="2260516" y="1489973"/>
            <a:ext cx="4842429" cy="3883243"/>
            <a:chOff x="2271230" y="1453106"/>
            <a:chExt cx="4842429" cy="3883243"/>
          </a:xfrm>
        </p:grpSpPr>
        <p:sp>
          <p:nvSpPr>
            <p:cNvPr id="8" name="手繪多邊形 7"/>
            <p:cNvSpPr/>
            <p:nvPr/>
          </p:nvSpPr>
          <p:spPr>
            <a:xfrm>
              <a:off x="4368800" y="2819399"/>
              <a:ext cx="2235200" cy="2235200"/>
            </a:xfrm>
            <a:custGeom>
              <a:avLst/>
              <a:gdLst>
                <a:gd name="connsiteX0" fmla="*/ 1586555 w 2235200"/>
                <a:gd name="connsiteY0" fmla="*/ 356377 h 2235200"/>
                <a:gd name="connsiteX1" fmla="*/ 1760418 w 2235200"/>
                <a:gd name="connsiteY1" fmla="*/ 210481 h 2235200"/>
                <a:gd name="connsiteX2" fmla="*/ 1899314 w 2235200"/>
                <a:gd name="connsiteY2" fmla="*/ 327029 h 2235200"/>
                <a:gd name="connsiteX3" fmla="*/ 1785825 w 2235200"/>
                <a:gd name="connsiteY3" fmla="*/ 523585 h 2235200"/>
                <a:gd name="connsiteX4" fmla="*/ 1966144 w 2235200"/>
                <a:gd name="connsiteY4" fmla="*/ 835907 h 2235200"/>
                <a:gd name="connsiteX5" fmla="*/ 2193112 w 2235200"/>
                <a:gd name="connsiteY5" fmla="*/ 835901 h 2235200"/>
                <a:gd name="connsiteX6" fmla="*/ 2224597 w 2235200"/>
                <a:gd name="connsiteY6" fmla="*/ 1014463 h 2235200"/>
                <a:gd name="connsiteX7" fmla="*/ 2011316 w 2235200"/>
                <a:gd name="connsiteY7" fmla="*/ 1092085 h 2235200"/>
                <a:gd name="connsiteX8" fmla="*/ 1948692 w 2235200"/>
                <a:gd name="connsiteY8" fmla="*/ 1447245 h 2235200"/>
                <a:gd name="connsiteX9" fmla="*/ 2122562 w 2235200"/>
                <a:gd name="connsiteY9" fmla="*/ 1593132 h 2235200"/>
                <a:gd name="connsiteX10" fmla="*/ 2031904 w 2235200"/>
                <a:gd name="connsiteY10" fmla="*/ 1750157 h 2235200"/>
                <a:gd name="connsiteX11" fmla="*/ 1818627 w 2235200"/>
                <a:gd name="connsiteY11" fmla="*/ 1672524 h 2235200"/>
                <a:gd name="connsiteX12" fmla="*/ 1542362 w 2235200"/>
                <a:gd name="connsiteY12" fmla="*/ 1904338 h 2235200"/>
                <a:gd name="connsiteX13" fmla="*/ 1581780 w 2235200"/>
                <a:gd name="connsiteY13" fmla="*/ 2127856 h 2235200"/>
                <a:gd name="connsiteX14" fmla="*/ 1411398 w 2235200"/>
                <a:gd name="connsiteY14" fmla="*/ 2189870 h 2235200"/>
                <a:gd name="connsiteX15" fmla="*/ 1297919 w 2235200"/>
                <a:gd name="connsiteY15" fmla="*/ 1993308 h 2235200"/>
                <a:gd name="connsiteX16" fmla="*/ 937280 w 2235200"/>
                <a:gd name="connsiteY16" fmla="*/ 1993308 h 2235200"/>
                <a:gd name="connsiteX17" fmla="*/ 823802 w 2235200"/>
                <a:gd name="connsiteY17" fmla="*/ 2189870 h 2235200"/>
                <a:gd name="connsiteX18" fmla="*/ 653420 w 2235200"/>
                <a:gd name="connsiteY18" fmla="*/ 2127856 h 2235200"/>
                <a:gd name="connsiteX19" fmla="*/ 692839 w 2235200"/>
                <a:gd name="connsiteY19" fmla="*/ 1904338 h 2235200"/>
                <a:gd name="connsiteX20" fmla="*/ 416574 w 2235200"/>
                <a:gd name="connsiteY20" fmla="*/ 1672524 h 2235200"/>
                <a:gd name="connsiteX21" fmla="*/ 203296 w 2235200"/>
                <a:gd name="connsiteY21" fmla="*/ 1750157 h 2235200"/>
                <a:gd name="connsiteX22" fmla="*/ 112638 w 2235200"/>
                <a:gd name="connsiteY22" fmla="*/ 1593132 h 2235200"/>
                <a:gd name="connsiteX23" fmla="*/ 286508 w 2235200"/>
                <a:gd name="connsiteY23" fmla="*/ 1447245 h 2235200"/>
                <a:gd name="connsiteX24" fmla="*/ 223884 w 2235200"/>
                <a:gd name="connsiteY24" fmla="*/ 1092085 h 2235200"/>
                <a:gd name="connsiteX25" fmla="*/ 10603 w 2235200"/>
                <a:gd name="connsiteY25" fmla="*/ 1014463 h 2235200"/>
                <a:gd name="connsiteX26" fmla="*/ 42088 w 2235200"/>
                <a:gd name="connsiteY26" fmla="*/ 835901 h 2235200"/>
                <a:gd name="connsiteX27" fmla="*/ 269055 w 2235200"/>
                <a:gd name="connsiteY27" fmla="*/ 835907 h 2235200"/>
                <a:gd name="connsiteX28" fmla="*/ 449374 w 2235200"/>
                <a:gd name="connsiteY28" fmla="*/ 523585 h 2235200"/>
                <a:gd name="connsiteX29" fmla="*/ 335886 w 2235200"/>
                <a:gd name="connsiteY29" fmla="*/ 327029 h 2235200"/>
                <a:gd name="connsiteX30" fmla="*/ 474782 w 2235200"/>
                <a:gd name="connsiteY30" fmla="*/ 210481 h 2235200"/>
                <a:gd name="connsiteX31" fmla="*/ 648645 w 2235200"/>
                <a:gd name="connsiteY31" fmla="*/ 356377 h 2235200"/>
                <a:gd name="connsiteX32" fmla="*/ 987535 w 2235200"/>
                <a:gd name="connsiteY32" fmla="*/ 233031 h 2235200"/>
                <a:gd name="connsiteX33" fmla="*/ 1026942 w 2235200"/>
                <a:gd name="connsiteY33" fmla="*/ 9511 h 2235200"/>
                <a:gd name="connsiteX34" fmla="*/ 1208258 w 2235200"/>
                <a:gd name="connsiteY34" fmla="*/ 9511 h 2235200"/>
                <a:gd name="connsiteX35" fmla="*/ 1247665 w 2235200"/>
                <a:gd name="connsiteY35" fmla="*/ 233031 h 2235200"/>
                <a:gd name="connsiteX36" fmla="*/ 1586555 w 2235200"/>
                <a:gd name="connsiteY36" fmla="*/ 356377 h 223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235200" h="2235200">
                  <a:moveTo>
                    <a:pt x="1586555" y="356377"/>
                  </a:moveTo>
                  <a:lnTo>
                    <a:pt x="1760418" y="210481"/>
                  </a:lnTo>
                  <a:lnTo>
                    <a:pt x="1899314" y="327029"/>
                  </a:lnTo>
                  <a:lnTo>
                    <a:pt x="1785825" y="523585"/>
                  </a:lnTo>
                  <a:cubicBezTo>
                    <a:pt x="1866522" y="614364"/>
                    <a:pt x="1927876" y="720632"/>
                    <a:pt x="1966144" y="835907"/>
                  </a:cubicBezTo>
                  <a:lnTo>
                    <a:pt x="2193112" y="835901"/>
                  </a:lnTo>
                  <a:lnTo>
                    <a:pt x="2224597" y="1014463"/>
                  </a:lnTo>
                  <a:lnTo>
                    <a:pt x="2011316" y="1092085"/>
                  </a:lnTo>
                  <a:cubicBezTo>
                    <a:pt x="2014782" y="1213496"/>
                    <a:pt x="1993474" y="1334341"/>
                    <a:pt x="1948692" y="1447245"/>
                  </a:cubicBezTo>
                  <a:lnTo>
                    <a:pt x="2122562" y="1593132"/>
                  </a:lnTo>
                  <a:lnTo>
                    <a:pt x="2031904" y="1750157"/>
                  </a:lnTo>
                  <a:lnTo>
                    <a:pt x="1818627" y="1672524"/>
                  </a:lnTo>
                  <a:cubicBezTo>
                    <a:pt x="1743241" y="1767759"/>
                    <a:pt x="1649240" y="1846634"/>
                    <a:pt x="1542362" y="1904338"/>
                  </a:cubicBezTo>
                  <a:lnTo>
                    <a:pt x="1581780" y="2127856"/>
                  </a:lnTo>
                  <a:lnTo>
                    <a:pt x="1411398" y="2189870"/>
                  </a:lnTo>
                  <a:lnTo>
                    <a:pt x="1297919" y="1993308"/>
                  </a:lnTo>
                  <a:cubicBezTo>
                    <a:pt x="1178954" y="2017804"/>
                    <a:pt x="1056245" y="2017804"/>
                    <a:pt x="937280" y="1993308"/>
                  </a:cubicBezTo>
                  <a:lnTo>
                    <a:pt x="823802" y="2189870"/>
                  </a:lnTo>
                  <a:lnTo>
                    <a:pt x="653420" y="2127856"/>
                  </a:lnTo>
                  <a:lnTo>
                    <a:pt x="692839" y="1904338"/>
                  </a:lnTo>
                  <a:cubicBezTo>
                    <a:pt x="585961" y="1846634"/>
                    <a:pt x="491960" y="1767758"/>
                    <a:pt x="416574" y="1672524"/>
                  </a:cubicBezTo>
                  <a:lnTo>
                    <a:pt x="203296" y="1750157"/>
                  </a:lnTo>
                  <a:lnTo>
                    <a:pt x="112638" y="1593132"/>
                  </a:lnTo>
                  <a:lnTo>
                    <a:pt x="286508" y="1447245"/>
                  </a:lnTo>
                  <a:cubicBezTo>
                    <a:pt x="241726" y="1334341"/>
                    <a:pt x="220417" y="1213496"/>
                    <a:pt x="223884" y="1092085"/>
                  </a:cubicBezTo>
                  <a:lnTo>
                    <a:pt x="10603" y="1014463"/>
                  </a:lnTo>
                  <a:lnTo>
                    <a:pt x="42088" y="835901"/>
                  </a:lnTo>
                  <a:lnTo>
                    <a:pt x="269055" y="835907"/>
                  </a:lnTo>
                  <a:cubicBezTo>
                    <a:pt x="307323" y="720632"/>
                    <a:pt x="368677" y="614363"/>
                    <a:pt x="449374" y="523585"/>
                  </a:cubicBezTo>
                  <a:lnTo>
                    <a:pt x="335886" y="327029"/>
                  </a:lnTo>
                  <a:lnTo>
                    <a:pt x="474782" y="210481"/>
                  </a:lnTo>
                  <a:lnTo>
                    <a:pt x="648645" y="356377"/>
                  </a:lnTo>
                  <a:cubicBezTo>
                    <a:pt x="752057" y="292669"/>
                    <a:pt x="867366" y="250701"/>
                    <a:pt x="987535" y="233031"/>
                  </a:cubicBezTo>
                  <a:lnTo>
                    <a:pt x="1026942" y="9511"/>
                  </a:lnTo>
                  <a:lnTo>
                    <a:pt x="1208258" y="9511"/>
                  </a:lnTo>
                  <a:lnTo>
                    <a:pt x="1247665" y="233031"/>
                  </a:lnTo>
                  <a:cubicBezTo>
                    <a:pt x="1367834" y="250700"/>
                    <a:pt x="1483142" y="292669"/>
                    <a:pt x="1586555" y="356377"/>
                  </a:cubicBezTo>
                  <a:close/>
                </a:path>
              </a:pathLst>
            </a:custGeom>
            <a:gradFill flip="none" rotWithShape="1">
              <a:gsLst>
                <a:gs pos="0">
                  <a:schemeClr val="accent5">
                    <a:hueOff val="0"/>
                    <a:satOff val="0"/>
                    <a:lumOff val="0"/>
                    <a:tint val="66000"/>
                    <a:satMod val="160000"/>
                  </a:schemeClr>
                </a:gs>
                <a:gs pos="50000">
                  <a:schemeClr val="accent5">
                    <a:hueOff val="0"/>
                    <a:satOff val="0"/>
                    <a:lumOff val="0"/>
                    <a:tint val="44500"/>
                    <a:satMod val="160000"/>
                  </a:schemeClr>
                </a:gs>
                <a:gs pos="100000">
                  <a:schemeClr val="accent5">
                    <a:hueOff val="0"/>
                    <a:satOff val="0"/>
                    <a:lumOff val="0"/>
                    <a:tint val="23500"/>
                    <a:satMod val="160000"/>
                  </a:schemeClr>
                </a:gs>
              </a:gsLst>
              <a:lin ang="2700000" scaled="1"/>
              <a:tileRect/>
            </a:gradFill>
          </p:spPr>
          <p:style>
            <a:lnRef idx="3">
              <a:schemeClr val="lt1">
                <a:hueOff val="0"/>
                <a:satOff val="0"/>
                <a:lumOff val="0"/>
                <a:alphaOff val="0"/>
              </a:schemeClr>
            </a:lnRef>
            <a:fillRef idx="1">
              <a:schemeClr val="accent5">
                <a:hueOff val="0"/>
                <a:satOff val="0"/>
                <a:lumOff val="0"/>
                <a:alphaOff val="0"/>
              </a:schemeClr>
            </a:fillRef>
            <a:effectRef idx="1">
              <a:schemeClr val="accent5">
                <a:hueOff val="0"/>
                <a:satOff val="0"/>
                <a:lumOff val="0"/>
                <a:alphaOff val="0"/>
              </a:schemeClr>
            </a:effectRef>
            <a:fontRef idx="minor">
              <a:schemeClr val="lt1"/>
            </a:fontRef>
          </p:style>
          <p:txBody>
            <a:bodyPr spcFirstLastPara="0" vert="horz" wrap="square" lIns="396000" tIns="612000" rIns="396000" bIns="504000" numCol="1" spcCol="1270" anchor="ctr" anchorCtr="0">
              <a:noAutofit/>
            </a:bodyPr>
            <a:lstStyle/>
            <a:p>
              <a:pPr lvl="0" algn="ctr" defTabSz="844550">
                <a:lnSpc>
                  <a:spcPts val="3200"/>
                </a:lnSpc>
                <a:spcBef>
                  <a:spcPct val="0"/>
                </a:spcBef>
              </a:pPr>
              <a:r>
                <a:rPr lang="zh-TW" altLang="en-US" sz="2600" kern="1200" dirty="0" smtClean="0">
                  <a:solidFill>
                    <a:schemeClr val="tx1"/>
                  </a:solidFill>
                  <a:latin typeface="微軟正黑體" panose="020B0604030504040204" pitchFamily="34" charset="-120"/>
                  <a:ea typeface="微軟正黑體" panose="020B0604030504040204" pitchFamily="34" charset="-120"/>
                </a:rPr>
                <a:t>協助新創籌資</a:t>
              </a:r>
              <a:endParaRPr lang="zh-TW" altLang="en-US" sz="2600" kern="1200" dirty="0">
                <a:solidFill>
                  <a:schemeClr val="tx1"/>
                </a:solidFill>
                <a:latin typeface="微軟正黑體" panose="020B0604030504040204" pitchFamily="34" charset="-120"/>
                <a:ea typeface="微軟正黑體" panose="020B0604030504040204" pitchFamily="34" charset="-120"/>
              </a:endParaRPr>
            </a:p>
          </p:txBody>
        </p:sp>
        <p:sp>
          <p:nvSpPr>
            <p:cNvPr id="9" name="手繪多邊形 8"/>
            <p:cNvSpPr>
              <a:spLocks noChangeAspect="1"/>
            </p:cNvSpPr>
            <p:nvPr/>
          </p:nvSpPr>
          <p:spPr>
            <a:xfrm>
              <a:off x="2699792" y="1909328"/>
              <a:ext cx="2016000" cy="2016000"/>
            </a:xfrm>
            <a:custGeom>
              <a:avLst/>
              <a:gdLst>
                <a:gd name="connsiteX0" fmla="*/ 1216350 w 1625600"/>
                <a:gd name="connsiteY0" fmla="*/ 411723 h 1625600"/>
                <a:gd name="connsiteX1" fmla="*/ 1456181 w 1625600"/>
                <a:gd name="connsiteY1" fmla="*/ 339443 h 1625600"/>
                <a:gd name="connsiteX2" fmla="*/ 1544430 w 1625600"/>
                <a:gd name="connsiteY2" fmla="*/ 492294 h 1625600"/>
                <a:gd name="connsiteX3" fmla="*/ 1361918 w 1625600"/>
                <a:gd name="connsiteY3" fmla="*/ 663854 h 1625600"/>
                <a:gd name="connsiteX4" fmla="*/ 1361918 w 1625600"/>
                <a:gd name="connsiteY4" fmla="*/ 961747 h 1625600"/>
                <a:gd name="connsiteX5" fmla="*/ 1544430 w 1625600"/>
                <a:gd name="connsiteY5" fmla="*/ 1133306 h 1625600"/>
                <a:gd name="connsiteX6" fmla="*/ 1456181 w 1625600"/>
                <a:gd name="connsiteY6" fmla="*/ 1286157 h 1625600"/>
                <a:gd name="connsiteX7" fmla="*/ 1216350 w 1625600"/>
                <a:gd name="connsiteY7" fmla="*/ 1213877 h 1625600"/>
                <a:gd name="connsiteX8" fmla="*/ 958367 w 1625600"/>
                <a:gd name="connsiteY8" fmla="*/ 1362823 h 1625600"/>
                <a:gd name="connsiteX9" fmla="*/ 901049 w 1625600"/>
                <a:gd name="connsiteY9" fmla="*/ 1606663 h 1625600"/>
                <a:gd name="connsiteX10" fmla="*/ 724551 w 1625600"/>
                <a:gd name="connsiteY10" fmla="*/ 1606663 h 1625600"/>
                <a:gd name="connsiteX11" fmla="*/ 667232 w 1625600"/>
                <a:gd name="connsiteY11" fmla="*/ 1362823 h 1625600"/>
                <a:gd name="connsiteX12" fmla="*/ 409249 w 1625600"/>
                <a:gd name="connsiteY12" fmla="*/ 1213877 h 1625600"/>
                <a:gd name="connsiteX13" fmla="*/ 169419 w 1625600"/>
                <a:gd name="connsiteY13" fmla="*/ 1286157 h 1625600"/>
                <a:gd name="connsiteX14" fmla="*/ 81170 w 1625600"/>
                <a:gd name="connsiteY14" fmla="*/ 1133306 h 1625600"/>
                <a:gd name="connsiteX15" fmla="*/ 263682 w 1625600"/>
                <a:gd name="connsiteY15" fmla="*/ 961746 h 1625600"/>
                <a:gd name="connsiteX16" fmla="*/ 263682 w 1625600"/>
                <a:gd name="connsiteY16" fmla="*/ 663853 h 1625600"/>
                <a:gd name="connsiteX17" fmla="*/ 81170 w 1625600"/>
                <a:gd name="connsiteY17" fmla="*/ 492294 h 1625600"/>
                <a:gd name="connsiteX18" fmla="*/ 169419 w 1625600"/>
                <a:gd name="connsiteY18" fmla="*/ 339443 h 1625600"/>
                <a:gd name="connsiteX19" fmla="*/ 409250 w 1625600"/>
                <a:gd name="connsiteY19" fmla="*/ 411723 h 1625600"/>
                <a:gd name="connsiteX20" fmla="*/ 667233 w 1625600"/>
                <a:gd name="connsiteY20" fmla="*/ 262777 h 1625600"/>
                <a:gd name="connsiteX21" fmla="*/ 724551 w 1625600"/>
                <a:gd name="connsiteY21" fmla="*/ 18937 h 1625600"/>
                <a:gd name="connsiteX22" fmla="*/ 901049 w 1625600"/>
                <a:gd name="connsiteY22" fmla="*/ 18937 h 1625600"/>
                <a:gd name="connsiteX23" fmla="*/ 958368 w 1625600"/>
                <a:gd name="connsiteY23" fmla="*/ 262777 h 1625600"/>
                <a:gd name="connsiteX24" fmla="*/ 1216351 w 1625600"/>
                <a:gd name="connsiteY24" fmla="*/ 411723 h 1625600"/>
                <a:gd name="connsiteX25" fmla="*/ 1216350 w 1625600"/>
                <a:gd name="connsiteY25" fmla="*/ 411723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625600" h="1625600">
                  <a:moveTo>
                    <a:pt x="1216350" y="411723"/>
                  </a:moveTo>
                  <a:lnTo>
                    <a:pt x="1456181" y="339443"/>
                  </a:lnTo>
                  <a:lnTo>
                    <a:pt x="1544430" y="492294"/>
                  </a:lnTo>
                  <a:lnTo>
                    <a:pt x="1361918" y="663854"/>
                  </a:lnTo>
                  <a:cubicBezTo>
                    <a:pt x="1388374" y="761389"/>
                    <a:pt x="1388374" y="864211"/>
                    <a:pt x="1361918" y="961747"/>
                  </a:cubicBezTo>
                  <a:lnTo>
                    <a:pt x="1544430" y="1133306"/>
                  </a:lnTo>
                  <a:lnTo>
                    <a:pt x="1456181" y="1286157"/>
                  </a:lnTo>
                  <a:lnTo>
                    <a:pt x="1216350" y="1213877"/>
                  </a:lnTo>
                  <a:cubicBezTo>
                    <a:pt x="1145110" y="1285556"/>
                    <a:pt x="1056063" y="1336967"/>
                    <a:pt x="958367" y="1362823"/>
                  </a:cubicBezTo>
                  <a:lnTo>
                    <a:pt x="901049" y="1606663"/>
                  </a:lnTo>
                  <a:lnTo>
                    <a:pt x="724551" y="1606663"/>
                  </a:lnTo>
                  <a:lnTo>
                    <a:pt x="667232" y="1362823"/>
                  </a:lnTo>
                  <a:cubicBezTo>
                    <a:pt x="569536" y="1336967"/>
                    <a:pt x="480489" y="1285556"/>
                    <a:pt x="409249" y="1213877"/>
                  </a:cubicBezTo>
                  <a:lnTo>
                    <a:pt x="169419" y="1286157"/>
                  </a:lnTo>
                  <a:lnTo>
                    <a:pt x="81170" y="1133306"/>
                  </a:lnTo>
                  <a:lnTo>
                    <a:pt x="263682" y="961746"/>
                  </a:lnTo>
                  <a:cubicBezTo>
                    <a:pt x="237226" y="864211"/>
                    <a:pt x="237226" y="761389"/>
                    <a:pt x="263682" y="663853"/>
                  </a:cubicBezTo>
                  <a:lnTo>
                    <a:pt x="81170" y="492294"/>
                  </a:lnTo>
                  <a:lnTo>
                    <a:pt x="169419" y="339443"/>
                  </a:lnTo>
                  <a:lnTo>
                    <a:pt x="409250" y="411723"/>
                  </a:lnTo>
                  <a:cubicBezTo>
                    <a:pt x="480490" y="340044"/>
                    <a:pt x="569537" y="288633"/>
                    <a:pt x="667233" y="262777"/>
                  </a:cubicBezTo>
                  <a:lnTo>
                    <a:pt x="724551" y="18937"/>
                  </a:lnTo>
                  <a:lnTo>
                    <a:pt x="901049" y="18937"/>
                  </a:lnTo>
                  <a:lnTo>
                    <a:pt x="958368" y="262777"/>
                  </a:lnTo>
                  <a:cubicBezTo>
                    <a:pt x="1056064" y="288633"/>
                    <a:pt x="1145111" y="340044"/>
                    <a:pt x="1216351" y="411723"/>
                  </a:cubicBezTo>
                  <a:lnTo>
                    <a:pt x="1216350" y="411723"/>
                  </a:lnTo>
                  <a:close/>
                </a:path>
              </a:pathLst>
            </a:custGeom>
            <a:gradFill flip="none" rotWithShape="1">
              <a:gsLst>
                <a:gs pos="0">
                  <a:schemeClr val="accent5">
                    <a:hueOff val="-9933876"/>
                    <a:satOff val="39811"/>
                    <a:lumOff val="8628"/>
                    <a:tint val="66000"/>
                    <a:satMod val="160000"/>
                  </a:schemeClr>
                </a:gs>
                <a:gs pos="50000">
                  <a:schemeClr val="accent5">
                    <a:hueOff val="-9933876"/>
                    <a:satOff val="39811"/>
                    <a:lumOff val="8628"/>
                    <a:tint val="44500"/>
                    <a:satMod val="160000"/>
                  </a:schemeClr>
                </a:gs>
                <a:gs pos="100000">
                  <a:schemeClr val="accent5">
                    <a:hueOff val="-9933876"/>
                    <a:satOff val="39811"/>
                    <a:lumOff val="8628"/>
                    <a:tint val="23500"/>
                    <a:satMod val="160000"/>
                  </a:schemeClr>
                </a:gs>
              </a:gsLst>
              <a:lin ang="2700000" scaled="1"/>
              <a:tileRect/>
            </a:gradFill>
          </p:spPr>
          <p:style>
            <a:lnRef idx="3">
              <a:schemeClr val="lt1">
                <a:hueOff val="0"/>
                <a:satOff val="0"/>
                <a:lumOff val="0"/>
                <a:alphaOff val="0"/>
              </a:schemeClr>
            </a:lnRef>
            <a:fillRef idx="1">
              <a:schemeClr val="accent5">
                <a:hueOff val="-9933876"/>
                <a:satOff val="39811"/>
                <a:lumOff val="8628"/>
                <a:alphaOff val="0"/>
              </a:schemeClr>
            </a:fillRef>
            <a:effectRef idx="1">
              <a:schemeClr val="accent5">
                <a:hueOff val="-9933876"/>
                <a:satOff val="39811"/>
                <a:lumOff val="8628"/>
                <a:alphaOff val="0"/>
              </a:schemeClr>
            </a:effectRef>
            <a:fontRef idx="minor">
              <a:schemeClr val="lt1"/>
            </a:fontRef>
          </p:style>
          <p:txBody>
            <a:bodyPr spcFirstLastPara="0" vert="horz" wrap="square" lIns="360000" tIns="432000" rIns="360000" bIns="360000" numCol="1" spcCol="1270" anchor="ctr" anchorCtr="0">
              <a:noAutofit/>
            </a:bodyPr>
            <a:lstStyle/>
            <a:p>
              <a:pPr lvl="0" algn="ctr" defTabSz="844550">
                <a:lnSpc>
                  <a:spcPts val="3100"/>
                </a:lnSpc>
                <a:spcBef>
                  <a:spcPct val="0"/>
                </a:spcBef>
              </a:pPr>
              <a:r>
                <a:rPr lang="zh-TW" altLang="en-US" sz="2400" kern="1200" dirty="0" smtClean="0">
                  <a:solidFill>
                    <a:schemeClr val="tx1"/>
                  </a:solidFill>
                  <a:latin typeface="微軟正黑體" panose="020B0604030504040204" pitchFamily="34" charset="-120"/>
                  <a:ea typeface="微軟正黑體" panose="020B0604030504040204" pitchFamily="34" charset="-120"/>
                </a:rPr>
                <a:t>新創法規調適</a:t>
              </a:r>
              <a:endParaRPr lang="zh-TW" altLang="en-US" sz="2400" kern="1200" dirty="0">
                <a:solidFill>
                  <a:schemeClr val="tx1"/>
                </a:solidFill>
                <a:latin typeface="微軟正黑體" panose="020B0604030504040204" pitchFamily="34" charset="-120"/>
                <a:ea typeface="微軟正黑體" panose="020B0604030504040204" pitchFamily="34" charset="-120"/>
              </a:endParaRPr>
            </a:p>
          </p:txBody>
        </p:sp>
        <p:sp>
          <p:nvSpPr>
            <p:cNvPr id="10" name="圓形箭號 9"/>
            <p:cNvSpPr/>
            <p:nvPr/>
          </p:nvSpPr>
          <p:spPr>
            <a:xfrm rot="1080791">
              <a:off x="4364363" y="2587053"/>
              <a:ext cx="2749296" cy="2749296"/>
            </a:xfrm>
            <a:prstGeom prst="circularArrow">
              <a:avLst>
                <a:gd name="adj1" fmla="val 4878"/>
                <a:gd name="adj2" fmla="val 312630"/>
                <a:gd name="adj3" fmla="val 3133259"/>
                <a:gd name="adj4" fmla="val 15234156"/>
                <a:gd name="adj5" fmla="val 5691"/>
              </a:avLst>
            </a:prstGeom>
            <a:solidFill>
              <a:schemeClr val="accent5">
                <a:lumMod val="60000"/>
                <a:lumOff val="40000"/>
              </a:schemeClr>
            </a:solidFill>
          </p:spPr>
          <p:style>
            <a:lnRef idx="0">
              <a:schemeClr val="lt1">
                <a:hueOff val="0"/>
                <a:satOff val="0"/>
                <a:lumOff val="0"/>
                <a:alphaOff val="0"/>
              </a:schemeClr>
            </a:lnRef>
            <a:fillRef idx="1">
              <a:schemeClr val="accent5">
                <a:hueOff val="0"/>
                <a:satOff val="0"/>
                <a:lumOff val="0"/>
                <a:alphaOff val="0"/>
              </a:schemeClr>
            </a:fillRef>
            <a:effectRef idx="1">
              <a:schemeClr val="accent5">
                <a:hueOff val="0"/>
                <a:satOff val="0"/>
                <a:lumOff val="0"/>
                <a:alphaOff val="0"/>
              </a:schemeClr>
            </a:effectRef>
            <a:fontRef idx="minor">
              <a:schemeClr val="lt1"/>
            </a:fontRef>
          </p:style>
        </p:sp>
        <p:sp>
          <p:nvSpPr>
            <p:cNvPr id="11" name="圖案 10"/>
            <p:cNvSpPr>
              <a:spLocks noChangeAspect="1"/>
            </p:cNvSpPr>
            <p:nvPr/>
          </p:nvSpPr>
          <p:spPr>
            <a:xfrm rot="1575058">
              <a:off x="2271230" y="1453106"/>
              <a:ext cx="2592000" cy="2592000"/>
            </a:xfrm>
            <a:prstGeom prst="leftCircularArrow">
              <a:avLst>
                <a:gd name="adj1" fmla="val 6452"/>
                <a:gd name="adj2" fmla="val 429999"/>
                <a:gd name="adj3" fmla="val 10489124"/>
                <a:gd name="adj4" fmla="val 14837806"/>
                <a:gd name="adj5" fmla="val 7527"/>
              </a:avLst>
            </a:prstGeom>
            <a:solidFill>
              <a:schemeClr val="accent6">
                <a:lumMod val="60000"/>
                <a:lumOff val="40000"/>
              </a:schemeClr>
            </a:solidFill>
          </p:spPr>
          <p:style>
            <a:lnRef idx="0">
              <a:schemeClr val="lt1">
                <a:hueOff val="0"/>
                <a:satOff val="0"/>
                <a:lumOff val="0"/>
                <a:alphaOff val="0"/>
              </a:schemeClr>
            </a:lnRef>
            <a:fillRef idx="1">
              <a:schemeClr val="accent5">
                <a:hueOff val="-9933876"/>
                <a:satOff val="39811"/>
                <a:lumOff val="8628"/>
                <a:alphaOff val="0"/>
              </a:schemeClr>
            </a:fillRef>
            <a:effectRef idx="1">
              <a:schemeClr val="accent5">
                <a:hueOff val="-9933876"/>
                <a:satOff val="39811"/>
                <a:lumOff val="8628"/>
                <a:alphaOff val="0"/>
              </a:schemeClr>
            </a:effectRef>
            <a:fontRef idx="minor">
              <a:schemeClr val="lt1"/>
            </a:fontRef>
          </p:style>
        </p:sp>
      </p:grpSp>
      <p:sp>
        <p:nvSpPr>
          <p:cNvPr id="12" name="直線圖說文字 1 11"/>
          <p:cNvSpPr/>
          <p:nvPr/>
        </p:nvSpPr>
        <p:spPr>
          <a:xfrm flipH="1">
            <a:off x="205078" y="4365104"/>
            <a:ext cx="4032448" cy="2088232"/>
          </a:xfrm>
          <a:prstGeom prst="borderCallout1">
            <a:avLst>
              <a:gd name="adj1" fmla="val -2823"/>
              <a:gd name="adj2" fmla="val 78102"/>
              <a:gd name="adj3" fmla="val -36988"/>
              <a:gd name="adj4" fmla="val 48004"/>
            </a:avLst>
          </a:prstGeom>
          <a:no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Bef>
                <a:spcPts val="200"/>
              </a:spcBef>
              <a:buFont typeface="Arial" pitchFamily="34" charset="0"/>
              <a:buChar char="•"/>
            </a:pPr>
            <a:r>
              <a:rPr lang="zh-TW" altLang="en-US" b="1" dirty="0">
                <a:solidFill>
                  <a:srgbClr val="FF0000"/>
                </a:solidFill>
                <a:latin typeface="微軟正黑體" panose="020B0604030504040204" pitchFamily="34" charset="-120"/>
                <a:ea typeface="微軟正黑體" panose="020B0604030504040204" pitchFamily="34" charset="-120"/>
              </a:rPr>
              <a:t>放寬</a:t>
            </a:r>
            <a:r>
              <a:rPr lang="zh-TW" altLang="en-US" b="1" dirty="0" smtClean="0">
                <a:solidFill>
                  <a:srgbClr val="FF0000"/>
                </a:solidFill>
                <a:latin typeface="微軟正黑體" panose="020B0604030504040204" pitchFamily="34" charset="-120"/>
                <a:ea typeface="微軟正黑體" panose="020B0604030504040204" pitchFamily="34" charset="-120"/>
              </a:rPr>
              <a:t>旅行業處所限制</a:t>
            </a:r>
            <a:endParaRPr lang="en-US" altLang="zh-TW" b="1" dirty="0">
              <a:solidFill>
                <a:srgbClr val="FF0000"/>
              </a:solidFill>
              <a:latin typeface="微軟正黑體" panose="020B0604030504040204" pitchFamily="34" charset="-120"/>
              <a:ea typeface="微軟正黑體" panose="020B0604030504040204" pitchFamily="34" charset="-120"/>
            </a:endParaRPr>
          </a:p>
          <a:p>
            <a:pPr marL="285750" indent="-285750">
              <a:spcBef>
                <a:spcPts val="200"/>
              </a:spcBef>
              <a:buFont typeface="Arial" pitchFamily="34" charset="0"/>
              <a:buChar char="•"/>
            </a:pPr>
            <a:r>
              <a:rPr lang="zh-TW" altLang="en-US" b="1" dirty="0">
                <a:solidFill>
                  <a:srgbClr val="FF0000"/>
                </a:solidFill>
                <a:latin typeface="微軟正黑體" panose="020B0604030504040204" pitchFamily="34" charset="-120"/>
                <a:ea typeface="微軟正黑體" panose="020B0604030504040204" pitchFamily="34" charset="-120"/>
              </a:rPr>
              <a:t>放寬設立乙種旅行業之門檻</a:t>
            </a:r>
            <a:endParaRPr lang="en-US" altLang="zh-TW" b="1" dirty="0">
              <a:solidFill>
                <a:srgbClr val="FF0000"/>
              </a:solidFill>
              <a:latin typeface="微軟正黑體" panose="020B0604030504040204" pitchFamily="34" charset="-120"/>
              <a:ea typeface="微軟正黑體" panose="020B0604030504040204" pitchFamily="34" charset="-120"/>
            </a:endParaRPr>
          </a:p>
          <a:p>
            <a:pPr marL="285750" indent="-285750">
              <a:spcBef>
                <a:spcPts val="200"/>
              </a:spcBef>
              <a:buFont typeface="Arial" pitchFamily="34" charset="0"/>
              <a:buChar char="•"/>
            </a:pPr>
            <a:r>
              <a:rPr lang="zh-TW" altLang="en-US" dirty="0" smtClean="0">
                <a:solidFill>
                  <a:schemeClr val="tx1"/>
                </a:solidFill>
                <a:latin typeface="微軟正黑體" panose="020B0604030504040204" pitchFamily="34" charset="-120"/>
                <a:ea typeface="微軟正黑體" panose="020B0604030504040204" pitchFamily="34" charset="-120"/>
              </a:rPr>
              <a:t>核</a:t>
            </a:r>
            <a:r>
              <a:rPr lang="zh-TW" altLang="en-US" dirty="0">
                <a:solidFill>
                  <a:schemeClr val="tx1"/>
                </a:solidFill>
                <a:latin typeface="微軟正黑體" panose="020B0604030504040204" pitchFamily="34" charset="-120"/>
                <a:ea typeface="微軟正黑體" panose="020B0604030504040204" pitchFamily="34" charset="-120"/>
              </a:rPr>
              <a:t>釋共享停車位得適用原</a:t>
            </a:r>
            <a:r>
              <a:rPr lang="zh-TW" altLang="en-US" dirty="0" smtClean="0">
                <a:solidFill>
                  <a:schemeClr val="tx1"/>
                </a:solidFill>
                <a:latin typeface="微軟正黑體" panose="020B0604030504040204" pitchFamily="34" charset="-120"/>
                <a:ea typeface="微軟正黑體" panose="020B0604030504040204" pitchFamily="34" charset="-120"/>
              </a:rPr>
              <a:t>稅率</a:t>
            </a:r>
            <a:endParaRPr lang="en-US" altLang="zh-TW" dirty="0" smtClean="0">
              <a:solidFill>
                <a:schemeClr val="tx1"/>
              </a:solidFill>
              <a:latin typeface="微軟正黑體" panose="020B0604030504040204" pitchFamily="34" charset="-120"/>
              <a:ea typeface="微軟正黑體" panose="020B0604030504040204" pitchFamily="34" charset="-120"/>
            </a:endParaRPr>
          </a:p>
          <a:p>
            <a:pPr marL="285750" indent="-285750">
              <a:spcBef>
                <a:spcPts val="200"/>
              </a:spcBef>
              <a:buFont typeface="Arial" pitchFamily="34" charset="0"/>
              <a:buChar char="•"/>
            </a:pPr>
            <a:r>
              <a:rPr lang="zh-TW" altLang="en-US" dirty="0" smtClean="0">
                <a:solidFill>
                  <a:schemeClr val="tx1"/>
                </a:solidFill>
                <a:latin typeface="微軟正黑體" panose="020B0604030504040204" pitchFamily="34" charset="-120"/>
                <a:ea typeface="微軟正黑體" panose="020B0604030504040204" pitchFamily="34" charset="-120"/>
              </a:rPr>
              <a:t>放寬</a:t>
            </a:r>
            <a:r>
              <a:rPr lang="zh-TW" altLang="en-US" dirty="0">
                <a:solidFill>
                  <a:schemeClr val="tx1"/>
                </a:solidFill>
                <a:latin typeface="微軟正黑體" panose="020B0604030504040204" pitchFamily="34" charset="-120"/>
                <a:ea typeface="微軟正黑體" panose="020B0604030504040204" pitchFamily="34" charset="-120"/>
              </a:rPr>
              <a:t>新創事業進駐加工出口區之申設</a:t>
            </a:r>
            <a:r>
              <a:rPr lang="zh-TW" altLang="en-US" dirty="0" smtClean="0">
                <a:solidFill>
                  <a:schemeClr val="tx1"/>
                </a:solidFill>
                <a:latin typeface="微軟正黑體" panose="020B0604030504040204" pitchFamily="34" charset="-120"/>
                <a:ea typeface="微軟正黑體" panose="020B0604030504040204" pitchFamily="34" charset="-120"/>
              </a:rPr>
              <a:t>門檻</a:t>
            </a:r>
            <a:endParaRPr lang="en-US" altLang="zh-TW" dirty="0" smtClean="0">
              <a:solidFill>
                <a:schemeClr val="tx1"/>
              </a:solidFill>
              <a:latin typeface="微軟正黑體" panose="020B0604030504040204" pitchFamily="34" charset="-120"/>
              <a:ea typeface="微軟正黑體" panose="020B0604030504040204" pitchFamily="34" charset="-120"/>
            </a:endParaRPr>
          </a:p>
        </p:txBody>
      </p:sp>
      <p:sp>
        <p:nvSpPr>
          <p:cNvPr id="13" name="直線圖說文字 1 12"/>
          <p:cNvSpPr/>
          <p:nvPr/>
        </p:nvSpPr>
        <p:spPr>
          <a:xfrm>
            <a:off x="5652120" y="764704"/>
            <a:ext cx="3128762" cy="1857315"/>
          </a:xfrm>
          <a:prstGeom prst="borderCallout1">
            <a:avLst>
              <a:gd name="adj1" fmla="val 61611"/>
              <a:gd name="adj2" fmla="val -2297"/>
              <a:gd name="adj3" fmla="val 129935"/>
              <a:gd name="adj4" fmla="val -22449"/>
            </a:avLst>
          </a:prstGeom>
          <a:no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Bef>
                <a:spcPts val="200"/>
              </a:spcBef>
              <a:buFont typeface="Arial" pitchFamily="34" charset="0"/>
              <a:buChar char="•"/>
            </a:pPr>
            <a:r>
              <a:rPr lang="zh-TW" altLang="en-US" b="1" dirty="0">
                <a:solidFill>
                  <a:srgbClr val="FF0000"/>
                </a:solidFill>
                <a:latin typeface="微軟正黑體" panose="020B0604030504040204" pitchFamily="34" charset="-120"/>
                <a:ea typeface="微軟正黑體" panose="020B0604030504040204" pitchFamily="34" charset="-120"/>
              </a:rPr>
              <a:t>放寬青年創業貸款規定</a:t>
            </a:r>
          </a:p>
          <a:p>
            <a:pPr marL="285750" indent="-285750">
              <a:spcBef>
                <a:spcPts val="200"/>
              </a:spcBef>
              <a:buFont typeface="Arial" pitchFamily="34" charset="0"/>
              <a:buChar char="•"/>
            </a:pPr>
            <a:r>
              <a:rPr lang="zh-TW" altLang="en-US" dirty="0" smtClean="0">
                <a:solidFill>
                  <a:schemeClr val="tx1"/>
                </a:solidFill>
                <a:latin typeface="微軟正黑體" panose="020B0604030504040204" pitchFamily="34" charset="-120"/>
                <a:ea typeface="微軟正黑體" panose="020B0604030504040204" pitchFamily="34" charset="-120"/>
              </a:rPr>
              <a:t>放寬</a:t>
            </a:r>
            <a:r>
              <a:rPr lang="zh-TW" altLang="en-US" dirty="0">
                <a:solidFill>
                  <a:schemeClr val="tx1"/>
                </a:solidFill>
                <a:latin typeface="微軟正黑體" panose="020B0604030504040204" pitchFamily="34" charset="-120"/>
                <a:ea typeface="微軟正黑體" panose="020B0604030504040204" pitchFamily="34" charset="-120"/>
              </a:rPr>
              <a:t>股份有限公司發行 </a:t>
            </a:r>
            <a:r>
              <a:rPr lang="en-US" altLang="zh-TW" dirty="0">
                <a:solidFill>
                  <a:schemeClr val="tx1"/>
                </a:solidFill>
                <a:latin typeface="微軟正黑體" panose="020B0604030504040204" pitchFamily="34" charset="-120"/>
                <a:ea typeface="微軟正黑體" panose="020B0604030504040204" pitchFamily="34" charset="-120"/>
              </a:rPr>
              <a:t>1 </a:t>
            </a:r>
            <a:r>
              <a:rPr lang="zh-TW" altLang="en-US" dirty="0">
                <a:solidFill>
                  <a:schemeClr val="tx1"/>
                </a:solidFill>
                <a:latin typeface="微軟正黑體" panose="020B0604030504040204" pitchFamily="34" charset="-120"/>
                <a:ea typeface="微軟正黑體" panose="020B0604030504040204" pitchFamily="34" charset="-120"/>
              </a:rPr>
              <a:t>元以下面額</a:t>
            </a:r>
            <a:r>
              <a:rPr lang="zh-TW" altLang="en-US" dirty="0" smtClean="0">
                <a:solidFill>
                  <a:schemeClr val="tx1"/>
                </a:solidFill>
                <a:latin typeface="微軟正黑體" panose="020B0604030504040204" pitchFamily="34" charset="-120"/>
                <a:ea typeface="微軟正黑體" panose="020B0604030504040204" pitchFamily="34" charset="-120"/>
              </a:rPr>
              <a:t>股</a:t>
            </a:r>
            <a:endParaRPr lang="zh-TW" altLang="en-US" dirty="0">
              <a:solidFill>
                <a:schemeClr val="tx1"/>
              </a:solidFill>
              <a:latin typeface="微軟正黑體" panose="020B0604030504040204" pitchFamily="34" charset="-120"/>
              <a:ea typeface="微軟正黑體" panose="020B0604030504040204" pitchFamily="34" charset="-120"/>
            </a:endParaRPr>
          </a:p>
          <a:p>
            <a:pPr marL="285750" indent="-285750">
              <a:spcBef>
                <a:spcPts val="200"/>
              </a:spcBef>
              <a:buFont typeface="Arial" pitchFamily="34" charset="0"/>
              <a:buChar char="•"/>
            </a:pPr>
            <a:r>
              <a:rPr lang="zh-TW" altLang="en-US" dirty="0" smtClean="0">
                <a:solidFill>
                  <a:schemeClr val="tx1"/>
                </a:solidFill>
                <a:latin typeface="微軟正黑體" panose="020B0604030504040204" pitchFamily="34" charset="-120"/>
                <a:ea typeface="微軟正黑體" panose="020B0604030504040204" pitchFamily="34" charset="-120"/>
              </a:rPr>
              <a:t>新增</a:t>
            </a:r>
            <a:r>
              <a:rPr lang="zh-TW" altLang="en-US" dirty="0">
                <a:solidFill>
                  <a:schemeClr val="tx1"/>
                </a:solidFill>
                <a:latin typeface="微軟正黑體" panose="020B0604030504040204" pitchFamily="34" charset="-120"/>
                <a:ea typeface="微軟正黑體" panose="020B0604030504040204" pitchFamily="34" charset="-120"/>
              </a:rPr>
              <a:t>「電子商務」為上櫃掛牌</a:t>
            </a:r>
            <a:r>
              <a:rPr lang="zh-TW" altLang="en-US" dirty="0" smtClean="0">
                <a:solidFill>
                  <a:schemeClr val="tx1"/>
                </a:solidFill>
                <a:latin typeface="微軟正黑體" panose="020B0604030504040204" pitchFamily="34" charset="-120"/>
                <a:ea typeface="微軟正黑體" panose="020B0604030504040204" pitchFamily="34" charset="-120"/>
              </a:rPr>
              <a:t>類別</a:t>
            </a:r>
            <a:endParaRPr lang="zh-TW" altLang="en-US" dirty="0">
              <a:solidFill>
                <a:schemeClr val="tx1"/>
              </a:solidFill>
              <a:latin typeface="微軟正黑體" panose="020B0604030504040204" pitchFamily="34" charset="-120"/>
              <a:ea typeface="微軟正黑體" panose="020B0604030504040204" pitchFamily="34" charset="-120"/>
            </a:endParaRPr>
          </a:p>
          <a:p>
            <a:pPr marL="285750" indent="-285750">
              <a:spcBef>
                <a:spcPts val="200"/>
              </a:spcBef>
              <a:buFont typeface="Arial" pitchFamily="34" charset="0"/>
              <a:buChar char="•"/>
            </a:pPr>
            <a:r>
              <a:rPr lang="zh-TW" altLang="en-US" dirty="0">
                <a:solidFill>
                  <a:schemeClr val="tx1"/>
                </a:solidFill>
                <a:latin typeface="微軟正黑體" panose="020B0604030504040204" pitchFamily="34" charset="-120"/>
                <a:ea typeface="微軟正黑體" panose="020B0604030504040204" pitchFamily="34" charset="-120"/>
              </a:rPr>
              <a:t>鬆綁創櫃板</a:t>
            </a:r>
            <a:r>
              <a:rPr lang="zh-TW" altLang="en-US" dirty="0" smtClean="0">
                <a:solidFill>
                  <a:schemeClr val="tx1"/>
                </a:solidFill>
                <a:latin typeface="微軟正黑體" panose="020B0604030504040204" pitchFamily="34" charset="-120"/>
                <a:ea typeface="微軟正黑體" panose="020B0604030504040204" pitchFamily="34" charset="-120"/>
              </a:rPr>
              <a:t>條件</a:t>
            </a:r>
            <a:endParaRPr lang="en-US" altLang="zh-TW" dirty="0" smtClean="0">
              <a:solidFill>
                <a:schemeClr val="tx1"/>
              </a:solidFill>
              <a:latin typeface="微軟正黑體" panose="020B0604030504040204" pitchFamily="34" charset="-120"/>
              <a:ea typeface="微軟正黑體" panose="020B0604030504040204" pitchFamily="34" charset="-120"/>
            </a:endParaRPr>
          </a:p>
        </p:txBody>
      </p:sp>
      <p:pic>
        <p:nvPicPr>
          <p:cNvPr id="3" name="圖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64288" y="2928708"/>
            <a:ext cx="1162562" cy="1162562"/>
          </a:xfrm>
          <a:prstGeom prst="rect">
            <a:avLst/>
          </a:prstGeom>
        </p:spPr>
      </p:pic>
      <p:pic>
        <p:nvPicPr>
          <p:cNvPr id="4" name="圖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080" y="2030908"/>
            <a:ext cx="1182222" cy="1182222"/>
          </a:xfrm>
          <a:prstGeom prst="rect">
            <a:avLst/>
          </a:prstGeom>
        </p:spPr>
      </p:pic>
    </p:spTree>
    <p:extLst>
      <p:ext uri="{BB962C8B-B14F-4D97-AF65-F5344CB8AC3E}">
        <p14:creationId xmlns:p14="http://schemas.microsoft.com/office/powerpoint/2010/main" val="20848672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65820" y="257044"/>
            <a:ext cx="8478180" cy="706090"/>
          </a:xfrm>
        </p:spPr>
        <p:txBody>
          <a:bodyPr>
            <a:noAutofit/>
          </a:bodyPr>
          <a:lstStyle/>
          <a:p>
            <a:r>
              <a:rPr lang="zh-TW" altLang="en-US" sz="2800" b="1" dirty="0" smtClean="0">
                <a:solidFill>
                  <a:prstClr val="black"/>
                </a:solidFill>
              </a:rPr>
              <a:t>因應新創商業模式</a:t>
            </a:r>
            <a:r>
              <a:rPr lang="en-US" altLang="zh-TW" sz="2800" b="1" dirty="0" smtClean="0">
                <a:solidFill>
                  <a:prstClr val="black"/>
                </a:solidFill>
              </a:rPr>
              <a:t>-</a:t>
            </a:r>
            <a:r>
              <a:rPr lang="zh-TW" altLang="en-US" sz="2800" b="1" dirty="0" smtClean="0">
                <a:solidFill>
                  <a:prstClr val="black"/>
                </a:solidFill>
              </a:rPr>
              <a:t>放寬旅行業相關限制</a:t>
            </a:r>
            <a:endParaRPr lang="zh-TW" altLang="en-US" sz="2800" b="1" dirty="0">
              <a:solidFill>
                <a:prstClr val="black"/>
              </a:solidFill>
            </a:endParaRPr>
          </a:p>
        </p:txBody>
      </p:sp>
      <p:pic>
        <p:nvPicPr>
          <p:cNvPr id="20" name="圖片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5792" y="2465924"/>
            <a:ext cx="981061" cy="652851"/>
          </a:xfrm>
          <a:prstGeom prst="rect">
            <a:avLst/>
          </a:prstGeom>
        </p:spPr>
      </p:pic>
      <p:pic>
        <p:nvPicPr>
          <p:cNvPr id="22" name="圖片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08940" y="2642916"/>
            <a:ext cx="677665" cy="677665"/>
          </a:xfrm>
          <a:prstGeom prst="rect">
            <a:avLst/>
          </a:prstGeom>
        </p:spPr>
      </p:pic>
      <p:pic>
        <p:nvPicPr>
          <p:cNvPr id="23" name="圖片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23244" y="2852936"/>
            <a:ext cx="797708" cy="579270"/>
          </a:xfrm>
          <a:prstGeom prst="rect">
            <a:avLst/>
          </a:prstGeom>
        </p:spPr>
      </p:pic>
      <p:pic>
        <p:nvPicPr>
          <p:cNvPr id="24" name="圖片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55773" y="2643194"/>
            <a:ext cx="686770" cy="686770"/>
          </a:xfrm>
          <a:prstGeom prst="rect">
            <a:avLst/>
          </a:prstGeom>
        </p:spPr>
      </p:pic>
      <p:sp>
        <p:nvSpPr>
          <p:cNvPr id="25" name="文字方塊 24"/>
          <p:cNvSpPr txBox="1"/>
          <p:nvPr/>
        </p:nvSpPr>
        <p:spPr>
          <a:xfrm>
            <a:off x="530962" y="1735390"/>
            <a:ext cx="1141049" cy="369332"/>
          </a:xfrm>
          <a:prstGeom prst="rect">
            <a:avLst/>
          </a:prstGeom>
          <a:noFill/>
        </p:spPr>
        <p:txBody>
          <a:bodyPr wrap="square" rtlCol="0">
            <a:spAutoFit/>
          </a:bodyPr>
          <a:lstStyle/>
          <a:p>
            <a:pPr algn="ctr"/>
            <a:r>
              <a:rPr lang="zh-TW" altLang="en-US" b="1" dirty="0">
                <a:latin typeface="微軟正黑體" panose="020B0604030504040204" pitchFamily="34" charset="-120"/>
                <a:ea typeface="微軟正黑體" panose="020B0604030504040204" pitchFamily="34" charset="-120"/>
              </a:rPr>
              <a:t>旅行業</a:t>
            </a:r>
          </a:p>
        </p:txBody>
      </p:sp>
      <p:sp>
        <p:nvSpPr>
          <p:cNvPr id="26" name="文字方塊 25"/>
          <p:cNvSpPr txBox="1"/>
          <p:nvPr/>
        </p:nvSpPr>
        <p:spPr>
          <a:xfrm>
            <a:off x="3788127" y="1743058"/>
            <a:ext cx="708833" cy="923330"/>
          </a:xfrm>
          <a:prstGeom prst="rect">
            <a:avLst/>
          </a:prstGeom>
          <a:noFill/>
        </p:spPr>
        <p:txBody>
          <a:bodyPr wrap="square" rtlCol="0">
            <a:spAutoFit/>
          </a:bodyPr>
          <a:lstStyle/>
          <a:p>
            <a:pPr algn="ctr"/>
            <a:r>
              <a:rPr lang="zh-TW" altLang="en-US" b="1" dirty="0">
                <a:latin typeface="微軟正黑體" panose="020B0604030504040204" pitchFamily="34" charset="-120"/>
                <a:ea typeface="微軟正黑體" panose="020B0604030504040204" pitchFamily="34" charset="-120"/>
              </a:rPr>
              <a:t>其他營利事業</a:t>
            </a:r>
          </a:p>
        </p:txBody>
      </p:sp>
      <p:cxnSp>
        <p:nvCxnSpPr>
          <p:cNvPr id="27" name="直線接點 26"/>
          <p:cNvCxnSpPr/>
          <p:nvPr/>
        </p:nvCxnSpPr>
        <p:spPr>
          <a:xfrm>
            <a:off x="1772640" y="2201940"/>
            <a:ext cx="495104" cy="0"/>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28" name="直線單箭頭接點 27"/>
          <p:cNvCxnSpPr/>
          <p:nvPr/>
        </p:nvCxnSpPr>
        <p:spPr>
          <a:xfrm flipH="1">
            <a:off x="2267743" y="2168111"/>
            <a:ext cx="1" cy="564574"/>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29" name="直線接點 28"/>
          <p:cNvCxnSpPr/>
          <p:nvPr/>
        </p:nvCxnSpPr>
        <p:spPr>
          <a:xfrm>
            <a:off x="2983576" y="2204723"/>
            <a:ext cx="771262" cy="0"/>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30" name="直線單箭頭接點 29"/>
          <p:cNvCxnSpPr/>
          <p:nvPr/>
        </p:nvCxnSpPr>
        <p:spPr>
          <a:xfrm>
            <a:off x="2983576" y="2201940"/>
            <a:ext cx="0" cy="520359"/>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
        <p:nvSpPr>
          <p:cNvPr id="31" name="文字方塊 30"/>
          <p:cNvSpPr txBox="1"/>
          <p:nvPr/>
        </p:nvSpPr>
        <p:spPr>
          <a:xfrm>
            <a:off x="2335504" y="1821226"/>
            <a:ext cx="648072" cy="369332"/>
          </a:xfrm>
          <a:prstGeom prst="rect">
            <a:avLst/>
          </a:prstGeom>
          <a:noFill/>
        </p:spPr>
        <p:txBody>
          <a:bodyPr wrap="square" rtlCol="0">
            <a:spAutoFit/>
          </a:bodyPr>
          <a:lstStyle/>
          <a:p>
            <a:pPr algn="ctr"/>
            <a:r>
              <a:rPr lang="zh-TW" altLang="en-US" b="1" dirty="0">
                <a:latin typeface="微軟正黑體" panose="020B0604030504040204" pitchFamily="34" charset="-120"/>
                <a:ea typeface="微軟正黑體" panose="020B0604030504040204" pitchFamily="34" charset="-120"/>
              </a:rPr>
              <a:t>共用</a:t>
            </a:r>
          </a:p>
        </p:txBody>
      </p:sp>
      <p:pic>
        <p:nvPicPr>
          <p:cNvPr id="32" name="圖片 3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35504" y="2204723"/>
            <a:ext cx="573189" cy="542458"/>
          </a:xfrm>
          <a:prstGeom prst="rect">
            <a:avLst/>
          </a:prstGeom>
        </p:spPr>
      </p:pic>
      <p:pic>
        <p:nvPicPr>
          <p:cNvPr id="33" name="圖片 3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54838" y="2862823"/>
            <a:ext cx="641524" cy="641524"/>
          </a:xfrm>
          <a:prstGeom prst="rect">
            <a:avLst/>
          </a:prstGeom>
        </p:spPr>
      </p:pic>
      <p:pic>
        <p:nvPicPr>
          <p:cNvPr id="34" name="圖片 3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51012" y="2047862"/>
            <a:ext cx="466402" cy="489689"/>
          </a:xfrm>
          <a:prstGeom prst="rect">
            <a:avLst/>
          </a:prstGeom>
        </p:spPr>
      </p:pic>
      <p:pic>
        <p:nvPicPr>
          <p:cNvPr id="35" name="圖片 34"/>
          <p:cNvPicPr>
            <a:picLocks noChangeAspect="1"/>
          </p:cNvPicPr>
          <p:nvPr/>
        </p:nvPicPr>
        <p:blipFill>
          <a:blip r:embed="rId9" cstate="print">
            <a:extLst>
              <a:ext uri="{BEBA8EAE-BF5A-486C-A8C5-ECC9F3942E4B}">
                <a14:imgProps xmlns:a14="http://schemas.microsoft.com/office/drawing/2010/main">
                  <a14:imgLayer r:embed="rId10">
                    <a14:imgEffect>
                      <a14:backgroundRemoval t="0" b="100000" l="0" r="100000"/>
                    </a14:imgEffect>
                    <a14:imgEffect>
                      <a14:sharpenSoften amount="100000"/>
                    </a14:imgEffect>
                    <a14:imgEffect>
                      <a14:saturation sat="40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438133" y="2584258"/>
            <a:ext cx="302086" cy="325847"/>
          </a:xfrm>
          <a:prstGeom prst="rect">
            <a:avLst/>
          </a:prstGeom>
        </p:spPr>
      </p:pic>
      <p:pic>
        <p:nvPicPr>
          <p:cNvPr id="38" name="圖片 3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562730" y="2792349"/>
            <a:ext cx="419821" cy="206676"/>
          </a:xfrm>
          <a:prstGeom prst="rect">
            <a:avLst/>
          </a:prstGeom>
        </p:spPr>
      </p:pic>
      <p:pic>
        <p:nvPicPr>
          <p:cNvPr id="44" name="圖片 4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47329" y="2062572"/>
            <a:ext cx="460268" cy="460268"/>
          </a:xfrm>
          <a:prstGeom prst="rect">
            <a:avLst/>
          </a:prstGeom>
        </p:spPr>
      </p:pic>
      <p:sp>
        <p:nvSpPr>
          <p:cNvPr id="36" name="五邊形 35"/>
          <p:cNvSpPr/>
          <p:nvPr/>
        </p:nvSpPr>
        <p:spPr>
          <a:xfrm>
            <a:off x="0" y="0"/>
            <a:ext cx="1331640" cy="692696"/>
          </a:xfrm>
          <a:prstGeom prst="homePlate">
            <a:avLst>
              <a:gd name="adj" fmla="val 18502"/>
            </a:avLst>
          </a:prstGeom>
          <a:ln/>
        </p:spPr>
        <p:style>
          <a:lnRef idx="1">
            <a:schemeClr val="accent3"/>
          </a:lnRef>
          <a:fillRef idx="2">
            <a:schemeClr val="accent3"/>
          </a:fillRef>
          <a:effectRef idx="1">
            <a:schemeClr val="accent3"/>
          </a:effectRef>
          <a:fontRef idx="minor">
            <a:schemeClr val="dk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TW" altLang="en-US" b="1" dirty="0" smtClean="0">
                <a:solidFill>
                  <a:prstClr val="black"/>
                </a:solidFill>
                <a:latin typeface="微軟正黑體" panose="020B0604030504040204" pitchFamily="34" charset="-120"/>
                <a:ea typeface="微軟正黑體" panose="020B0604030504040204" pitchFamily="34" charset="-120"/>
              </a:rPr>
              <a:t>新創有感</a:t>
            </a:r>
            <a:endParaRPr lang="zh-TW" altLang="en-US" b="1" dirty="0">
              <a:solidFill>
                <a:prstClr val="black"/>
              </a:solidFill>
              <a:latin typeface="微軟正黑體" panose="020B0604030504040204" pitchFamily="34" charset="-120"/>
              <a:ea typeface="微軟正黑體" panose="020B0604030504040204" pitchFamily="34" charset="-120"/>
            </a:endParaRPr>
          </a:p>
        </p:txBody>
      </p:sp>
      <p:sp>
        <p:nvSpPr>
          <p:cNvPr id="48" name="矩形 47"/>
          <p:cNvSpPr/>
          <p:nvPr/>
        </p:nvSpPr>
        <p:spPr>
          <a:xfrm>
            <a:off x="438133" y="4005064"/>
            <a:ext cx="8166316" cy="2088232"/>
          </a:xfrm>
          <a:prstGeom prst="rect">
            <a:avLst/>
          </a:prstGeom>
          <a:solidFill>
            <a:schemeClr val="bg1"/>
          </a:solid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lstStyle/>
          <a:p>
            <a:pPr algn="just" hangingPunct="0">
              <a:lnSpc>
                <a:spcPts val="2600"/>
              </a:lnSpc>
            </a:pPr>
            <a:r>
              <a:rPr lang="zh-TW" altLang="en-US" sz="2000" b="1" dirty="0" smtClean="0">
                <a:solidFill>
                  <a:prstClr val="black"/>
                </a:solidFill>
                <a:latin typeface="微軟正黑體" panose="020B0604030504040204" pitchFamily="34" charset="-120"/>
                <a:ea typeface="微軟正黑體" panose="020B0604030504040204" pitchFamily="34" charset="-120"/>
              </a:rPr>
              <a:t>鼓勵青年參與地方創生、放寬旅行業經營門檻</a:t>
            </a:r>
            <a:endParaRPr lang="en-US" altLang="zh-TW" sz="2000" b="1" dirty="0">
              <a:solidFill>
                <a:prstClr val="black"/>
              </a:solidFill>
              <a:latin typeface="微軟正黑體" panose="020B0604030504040204" pitchFamily="34" charset="-120"/>
              <a:ea typeface="微軟正黑體" panose="020B0604030504040204" pitchFamily="34" charset="-120"/>
            </a:endParaRPr>
          </a:p>
          <a:p>
            <a:pPr marL="800100" lvl="1" indent="-342900" algn="just" hangingPunct="0">
              <a:lnSpc>
                <a:spcPts val="2600"/>
              </a:lnSpc>
              <a:buFont typeface="Arial" pitchFamily="34" charset="0"/>
              <a:buChar char="•"/>
            </a:pPr>
            <a:r>
              <a:rPr lang="en-US" altLang="zh-TW" dirty="0">
                <a:solidFill>
                  <a:prstClr val="black"/>
                </a:solidFill>
                <a:latin typeface="微軟正黑體" panose="020B0604030504040204" pitchFamily="34" charset="-120"/>
                <a:ea typeface="微軟正黑體" panose="020B0604030504040204" pitchFamily="34" charset="-120"/>
              </a:rPr>
              <a:t>108</a:t>
            </a:r>
            <a:r>
              <a:rPr lang="zh-TW" altLang="en-US" dirty="0">
                <a:solidFill>
                  <a:prstClr val="black"/>
                </a:solidFill>
                <a:latin typeface="微軟正黑體" panose="020B0604030504040204" pitchFamily="34" charset="-120"/>
                <a:ea typeface="微軟正黑體" panose="020B0604030504040204" pitchFamily="34" charset="-120"/>
              </a:rPr>
              <a:t>年</a:t>
            </a:r>
            <a:r>
              <a:rPr lang="en-US" altLang="zh-TW" dirty="0">
                <a:solidFill>
                  <a:prstClr val="black"/>
                </a:solidFill>
                <a:latin typeface="微軟正黑體" panose="020B0604030504040204" pitchFamily="34" charset="-120"/>
                <a:ea typeface="微軟正黑體" panose="020B0604030504040204" pitchFamily="34" charset="-120"/>
              </a:rPr>
              <a:t>4</a:t>
            </a:r>
            <a:r>
              <a:rPr lang="zh-TW" altLang="en-US" dirty="0" smtClean="0">
                <a:solidFill>
                  <a:prstClr val="black"/>
                </a:solidFill>
                <a:latin typeface="微軟正黑體" panose="020B0604030504040204" pitchFamily="34" charset="-120"/>
                <a:ea typeface="微軟正黑體" panose="020B0604030504040204" pitchFamily="34" charset="-120"/>
              </a:rPr>
              <a:t>月</a:t>
            </a:r>
            <a:r>
              <a:rPr lang="zh-TW" altLang="en-US" dirty="0" smtClean="0">
                <a:solidFill>
                  <a:srgbClr val="FF0000"/>
                </a:solidFill>
                <a:latin typeface="微軟正黑體" panose="020B0604030504040204" pitchFamily="34" charset="-120"/>
                <a:ea typeface="微軟正黑體" panose="020B0604030504040204" pitchFamily="34" charset="-120"/>
              </a:rPr>
              <a:t>在</a:t>
            </a:r>
            <a:r>
              <a:rPr lang="zh-TW" altLang="en-US" dirty="0">
                <a:solidFill>
                  <a:srgbClr val="FF0000"/>
                </a:solidFill>
                <a:latin typeface="微軟正黑體" panose="020B0604030504040204" pitchFamily="34" charset="-120"/>
                <a:ea typeface="微軟正黑體" panose="020B0604030504040204" pitchFamily="34" charset="-120"/>
              </a:rPr>
              <a:t>地創生經營者</a:t>
            </a:r>
            <a:r>
              <a:rPr lang="zh-TW" altLang="en-US" dirty="0" smtClean="0">
                <a:solidFill>
                  <a:srgbClr val="FF0000"/>
                </a:solidFill>
                <a:latin typeface="微軟正黑體" panose="020B0604030504040204" pitchFamily="34" charset="-120"/>
                <a:ea typeface="微軟正黑體" panose="020B0604030504040204" pitchFamily="34" charset="-120"/>
              </a:rPr>
              <a:t>於</a:t>
            </a:r>
            <a:r>
              <a:rPr lang="zh-TW" altLang="en-US" dirty="0">
                <a:solidFill>
                  <a:srgbClr val="FF0000"/>
                </a:solidFill>
                <a:latin typeface="微軟正黑體" panose="020B0604030504040204" pitchFamily="34" charset="-120"/>
                <a:ea typeface="微軟正黑體" panose="020B0604030504040204" pitchFamily="34" charset="-120"/>
              </a:rPr>
              <a:t>其所屬場</a:t>
            </a:r>
            <a:r>
              <a:rPr lang="zh-TW" altLang="en-US" dirty="0" smtClean="0">
                <a:solidFill>
                  <a:srgbClr val="FF0000"/>
                </a:solidFill>
                <a:latin typeface="微軟正黑體" panose="020B0604030504040204" pitchFamily="34" charset="-120"/>
                <a:ea typeface="微軟正黑體" panose="020B0604030504040204" pitchFamily="34" charset="-120"/>
              </a:rPr>
              <a:t>域</a:t>
            </a:r>
            <a:r>
              <a:rPr lang="zh-TW" altLang="en-US" dirty="0" smtClean="0">
                <a:solidFill>
                  <a:prstClr val="black"/>
                </a:solidFill>
                <a:latin typeface="微軟正黑體" panose="020B0604030504040204" pitchFamily="34" charset="-120"/>
                <a:ea typeface="微軟正黑體" panose="020B0604030504040204" pitchFamily="34" charset="-120"/>
              </a:rPr>
              <a:t>得辦理生態、文化體驗或教育研習等活動。</a:t>
            </a:r>
            <a:endParaRPr lang="en-US" altLang="zh-TW" dirty="0" smtClean="0">
              <a:solidFill>
                <a:prstClr val="black"/>
              </a:solidFill>
              <a:latin typeface="微軟正黑體" panose="020B0604030504040204" pitchFamily="34" charset="-120"/>
              <a:ea typeface="微軟正黑體" panose="020B0604030504040204" pitchFamily="34" charset="-120"/>
            </a:endParaRPr>
          </a:p>
          <a:p>
            <a:pPr marL="800100" lvl="1" indent="-342900" algn="just" hangingPunct="0">
              <a:lnSpc>
                <a:spcPts val="2600"/>
              </a:lnSpc>
              <a:buFont typeface="Arial" pitchFamily="34" charset="0"/>
              <a:buChar char="•"/>
            </a:pPr>
            <a:r>
              <a:rPr lang="en-US" altLang="zh-TW" dirty="0" smtClean="0">
                <a:solidFill>
                  <a:prstClr val="black"/>
                </a:solidFill>
                <a:latin typeface="微軟正黑體" panose="020B0604030504040204" pitchFamily="34" charset="-120"/>
                <a:ea typeface="微軟正黑體" panose="020B0604030504040204" pitchFamily="34" charset="-120"/>
              </a:rPr>
              <a:t>108</a:t>
            </a:r>
            <a:r>
              <a:rPr lang="zh-TW" altLang="en-US" dirty="0" smtClean="0">
                <a:solidFill>
                  <a:prstClr val="black"/>
                </a:solidFill>
                <a:latin typeface="微軟正黑體" panose="020B0604030504040204" pitchFamily="34" charset="-120"/>
                <a:ea typeface="微軟正黑體" panose="020B0604030504040204" pitchFamily="34" charset="-120"/>
              </a:rPr>
              <a:t>年</a:t>
            </a:r>
            <a:r>
              <a:rPr lang="en-US" altLang="zh-TW" dirty="0" smtClean="0">
                <a:solidFill>
                  <a:prstClr val="black"/>
                </a:solidFill>
                <a:latin typeface="微軟正黑體" panose="020B0604030504040204" pitchFamily="34" charset="-120"/>
                <a:ea typeface="微軟正黑體" panose="020B0604030504040204" pitchFamily="34" charset="-120"/>
              </a:rPr>
              <a:t>9</a:t>
            </a:r>
            <a:r>
              <a:rPr lang="zh-TW" altLang="en-US" dirty="0" smtClean="0">
                <a:solidFill>
                  <a:prstClr val="black"/>
                </a:solidFill>
                <a:latin typeface="微軟正黑體" panose="020B0604030504040204" pitchFamily="34" charset="-120"/>
                <a:ea typeface="微軟正黑體" panose="020B0604030504040204" pitchFamily="34" charset="-120"/>
              </a:rPr>
              <a:t>月降低</a:t>
            </a:r>
            <a:r>
              <a:rPr lang="zh-TW" altLang="en-US" dirty="0" smtClean="0">
                <a:solidFill>
                  <a:srgbClr val="FF0000"/>
                </a:solidFill>
                <a:latin typeface="微軟正黑體" panose="020B0604030504040204" pitchFamily="34" charset="-120"/>
                <a:ea typeface="微軟正黑體" panose="020B0604030504040204" pitchFamily="34" charset="-120"/>
              </a:rPr>
              <a:t>乙種旅行業</a:t>
            </a:r>
            <a:r>
              <a:rPr lang="zh-TW" altLang="en-US" dirty="0" smtClean="0">
                <a:solidFill>
                  <a:prstClr val="black"/>
                </a:solidFill>
                <a:latin typeface="微軟正黑體" panose="020B0604030504040204" pitchFamily="34" charset="-120"/>
                <a:ea typeface="微軟正黑體" panose="020B0604030504040204" pitchFamily="34" charset="-120"/>
              </a:rPr>
              <a:t>實收資本額為</a:t>
            </a:r>
            <a:r>
              <a:rPr lang="en-US" altLang="zh-TW" dirty="0" smtClean="0">
                <a:solidFill>
                  <a:prstClr val="black"/>
                </a:solidFill>
                <a:latin typeface="微軟正黑體" panose="020B0604030504040204" pitchFamily="34" charset="-120"/>
                <a:ea typeface="微軟正黑體" panose="020B0604030504040204" pitchFamily="34" charset="-120"/>
              </a:rPr>
              <a:t>120</a:t>
            </a:r>
            <a:r>
              <a:rPr lang="zh-TW" altLang="en-US" dirty="0" smtClean="0">
                <a:solidFill>
                  <a:prstClr val="black"/>
                </a:solidFill>
                <a:latin typeface="微軟正黑體" panose="020B0604030504040204" pitchFamily="34" charset="-120"/>
                <a:ea typeface="微軟正黑體" panose="020B0604030504040204" pitchFamily="34" charset="-120"/>
              </a:rPr>
              <a:t>萬元；降低國內分公司增資門檻為</a:t>
            </a:r>
            <a:r>
              <a:rPr lang="en-US" altLang="zh-TW" dirty="0" smtClean="0">
                <a:solidFill>
                  <a:prstClr val="black"/>
                </a:solidFill>
                <a:latin typeface="微軟正黑體" panose="020B0604030504040204" pitchFamily="34" charset="-120"/>
                <a:ea typeface="微軟正黑體" panose="020B0604030504040204" pitchFamily="34" charset="-120"/>
              </a:rPr>
              <a:t>60</a:t>
            </a:r>
            <a:r>
              <a:rPr lang="zh-TW" altLang="en-US" dirty="0" smtClean="0">
                <a:solidFill>
                  <a:prstClr val="black"/>
                </a:solidFill>
                <a:latin typeface="微軟正黑體" panose="020B0604030504040204" pitchFamily="34" charset="-120"/>
                <a:ea typeface="微軟正黑體" panose="020B0604030504040204" pitchFamily="34" charset="-120"/>
              </a:rPr>
              <a:t>萬元，俾協助青年返鄉創業。</a:t>
            </a:r>
            <a:endParaRPr lang="en-US" altLang="zh-TW" dirty="0" smtClean="0">
              <a:solidFill>
                <a:prstClr val="black"/>
              </a:solidFill>
              <a:latin typeface="微軟正黑體" panose="020B0604030504040204" pitchFamily="34" charset="-120"/>
              <a:ea typeface="微軟正黑體" panose="020B0604030504040204" pitchFamily="34" charset="-120"/>
            </a:endParaRPr>
          </a:p>
        </p:txBody>
      </p:sp>
      <p:sp>
        <p:nvSpPr>
          <p:cNvPr id="3" name="文字方塊 2"/>
          <p:cNvSpPr txBox="1"/>
          <p:nvPr/>
        </p:nvSpPr>
        <p:spPr>
          <a:xfrm>
            <a:off x="759918" y="950512"/>
            <a:ext cx="2223658" cy="646331"/>
          </a:xfrm>
          <a:prstGeom prst="rect">
            <a:avLst/>
          </a:prstGeom>
          <a:noFill/>
        </p:spPr>
        <p:txBody>
          <a:bodyPr wrap="square" rtlCol="0">
            <a:spAutoFit/>
          </a:bodyPr>
          <a:lstStyle/>
          <a:p>
            <a:r>
              <a:rPr lang="en-US" altLang="zh-TW" dirty="0">
                <a:solidFill>
                  <a:prstClr val="black"/>
                </a:solidFill>
                <a:latin typeface="微軟正黑體" panose="020B0604030504040204" pitchFamily="34" charset="-120"/>
                <a:ea typeface="微軟正黑體" panose="020B0604030504040204" pitchFamily="34" charset="-120"/>
              </a:rPr>
              <a:t>109.10.31</a:t>
            </a:r>
            <a:r>
              <a:rPr lang="zh-TW" altLang="en-US" dirty="0">
                <a:solidFill>
                  <a:prstClr val="black"/>
                </a:solidFill>
                <a:latin typeface="微軟正黑體" panose="020B0604030504040204" pitchFamily="34" charset="-120"/>
                <a:ea typeface="微軟正黑體" panose="020B0604030504040204" pitchFamily="34" charset="-120"/>
              </a:rPr>
              <a:t>修正旅行業管理規則第</a:t>
            </a:r>
            <a:r>
              <a:rPr lang="en-US" altLang="zh-TW" dirty="0">
                <a:solidFill>
                  <a:prstClr val="black"/>
                </a:solidFill>
                <a:latin typeface="微軟正黑體" panose="020B0604030504040204" pitchFamily="34" charset="-120"/>
                <a:ea typeface="微軟正黑體" panose="020B0604030504040204" pitchFamily="34" charset="-120"/>
              </a:rPr>
              <a:t>16</a:t>
            </a:r>
            <a:r>
              <a:rPr lang="zh-TW" altLang="en-US" dirty="0" smtClean="0">
                <a:solidFill>
                  <a:prstClr val="black"/>
                </a:solidFill>
                <a:latin typeface="微軟正黑體" panose="020B0604030504040204" pitchFamily="34" charset="-120"/>
                <a:ea typeface="微軟正黑體" panose="020B0604030504040204" pitchFamily="34" charset="-120"/>
              </a:rPr>
              <a:t>條</a:t>
            </a:r>
            <a:endParaRPr lang="zh-TW" altLang="en-US" dirty="0"/>
          </a:p>
        </p:txBody>
      </p:sp>
      <p:sp>
        <p:nvSpPr>
          <p:cNvPr id="5" name="文字方塊 4"/>
          <p:cNvSpPr txBox="1"/>
          <p:nvPr/>
        </p:nvSpPr>
        <p:spPr>
          <a:xfrm>
            <a:off x="4859600" y="1277179"/>
            <a:ext cx="3744849" cy="2369880"/>
          </a:xfrm>
          <a:prstGeom prst="rect">
            <a:avLst/>
          </a:prstGeom>
          <a:noFill/>
        </p:spPr>
        <p:txBody>
          <a:bodyPr wrap="square" rtlCol="0">
            <a:spAutoFit/>
          </a:bodyPr>
          <a:lstStyle/>
          <a:p>
            <a:pPr marL="342900" indent="-342900" algn="just" hangingPunct="0">
              <a:lnSpc>
                <a:spcPts val="2600"/>
              </a:lnSpc>
              <a:buFont typeface="Arial" pitchFamily="34" charset="0"/>
              <a:buChar char="•"/>
            </a:pPr>
            <a:r>
              <a:rPr lang="zh-TW" altLang="zh-TW" dirty="0">
                <a:solidFill>
                  <a:prstClr val="black"/>
                </a:solidFill>
                <a:latin typeface="微軟正黑體" panose="020B0604030504040204" pitchFamily="34" charset="-120"/>
                <a:ea typeface="微軟正黑體" panose="020B0604030504040204" pitchFamily="34" charset="-120"/>
              </a:rPr>
              <a:t>新創旅遊多為招攬國外旅客且以網路交易為主</a:t>
            </a:r>
            <a:r>
              <a:rPr lang="zh-TW" altLang="en-US" dirty="0">
                <a:solidFill>
                  <a:prstClr val="black"/>
                </a:solidFill>
                <a:latin typeface="微軟正黑體" panose="020B0604030504040204" pitchFamily="34" charset="-120"/>
                <a:ea typeface="微軟正黑體" panose="020B0604030504040204" pitchFamily="34" charset="-120"/>
              </a:rPr>
              <a:t>，旅行業處所不得共用規定已不符實務需求</a:t>
            </a:r>
            <a:endParaRPr lang="en-US" altLang="zh-TW" dirty="0">
              <a:solidFill>
                <a:prstClr val="black"/>
              </a:solidFill>
              <a:latin typeface="微軟正黑體" panose="020B0604030504040204" pitchFamily="34" charset="-120"/>
              <a:ea typeface="微軟正黑體" panose="020B0604030504040204" pitchFamily="34" charset="-120"/>
            </a:endParaRPr>
          </a:p>
          <a:p>
            <a:pPr marL="342900" indent="-342900" algn="just" hangingPunct="0">
              <a:lnSpc>
                <a:spcPts val="2600"/>
              </a:lnSpc>
              <a:buFont typeface="Arial" pitchFamily="34" charset="0"/>
              <a:buChar char="•"/>
            </a:pPr>
            <a:r>
              <a:rPr lang="zh-TW" altLang="en-US" dirty="0">
                <a:solidFill>
                  <a:srgbClr val="FF0000"/>
                </a:solidFill>
                <a:latin typeface="微軟正黑體" panose="020B0604030504040204" pitchFamily="34" charset="-120"/>
                <a:ea typeface="微軟正黑體" panose="020B0604030504040204" pitchFamily="34" charset="-120"/>
              </a:rPr>
              <a:t>放寬旅行業得與其他營利事業，共同使用同一處所，</a:t>
            </a:r>
            <a:r>
              <a:rPr lang="zh-TW" altLang="en-US" dirty="0">
                <a:latin typeface="微軟正黑體" panose="020B0604030504040204" pitchFamily="34" charset="-120"/>
                <a:ea typeface="微軟正黑體" panose="020B0604030504040204" pitchFamily="34" charset="-120"/>
              </a:rPr>
              <a:t>可減輕業者經營成本並促進異業結盟</a:t>
            </a:r>
            <a:r>
              <a:rPr lang="zh-TW" altLang="en-US" dirty="0">
                <a:solidFill>
                  <a:prstClr val="black"/>
                </a:solidFill>
                <a:latin typeface="微軟正黑體" panose="020B0604030504040204" pitchFamily="34" charset="-120"/>
                <a:ea typeface="微軟正黑體" panose="020B0604030504040204" pitchFamily="34" charset="-120"/>
              </a:rPr>
              <a:t>。</a:t>
            </a:r>
            <a:endParaRPr lang="en-US" altLang="zh-TW" dirty="0">
              <a:solidFill>
                <a:prstClr val="black"/>
              </a:solidFill>
              <a:latin typeface="微軟正黑體" panose="020B0604030504040204" pitchFamily="34" charset="-120"/>
              <a:ea typeface="微軟正黑體" panose="020B0604030504040204" pitchFamily="34" charset="-120"/>
            </a:endParaRPr>
          </a:p>
          <a:p>
            <a:endParaRPr lang="zh-TW" altLang="en-US" dirty="0"/>
          </a:p>
        </p:txBody>
      </p:sp>
    </p:spTree>
    <p:extLst>
      <p:ext uri="{BB962C8B-B14F-4D97-AF65-F5344CB8AC3E}">
        <p14:creationId xmlns:p14="http://schemas.microsoft.com/office/powerpoint/2010/main" val="14562794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3" name="群組 112"/>
          <p:cNvGrpSpPr/>
          <p:nvPr/>
        </p:nvGrpSpPr>
        <p:grpSpPr>
          <a:xfrm>
            <a:off x="3145720" y="3167112"/>
            <a:ext cx="3146151" cy="1569660"/>
            <a:chOff x="3297702" y="2723285"/>
            <a:chExt cx="3146150" cy="1569660"/>
          </a:xfrm>
        </p:grpSpPr>
        <p:sp>
          <p:nvSpPr>
            <p:cNvPr id="76" name="文字方塊 75"/>
            <p:cNvSpPr txBox="1"/>
            <p:nvPr/>
          </p:nvSpPr>
          <p:spPr>
            <a:xfrm>
              <a:off x="3621913" y="2723285"/>
              <a:ext cx="2821939" cy="1569660"/>
            </a:xfrm>
            <a:prstGeom prst="rect">
              <a:avLst/>
            </a:prstGeom>
            <a:noFill/>
          </p:spPr>
          <p:txBody>
            <a:bodyPr wrap="square" rtlCol="0">
              <a:spAutoFit/>
            </a:bodyPr>
            <a:lstStyle/>
            <a:p>
              <a:r>
                <a:rPr lang="zh-TW" altLang="en-US" sz="1600" dirty="0" smtClean="0">
                  <a:latin typeface="微軟正黑體" panose="020B0604030504040204" pitchFamily="34" charset="-120"/>
                  <a:ea typeface="微軟正黑體" panose="020B0604030504040204" pitchFamily="34" charset="-120"/>
                </a:rPr>
                <a:t>貸款金額 </a:t>
              </a:r>
              <a:r>
                <a:rPr lang="en-US" altLang="zh-TW" sz="1600" dirty="0" smtClean="0">
                  <a:latin typeface="微軟正黑體" panose="020B0604030504040204" pitchFamily="34" charset="-120"/>
                  <a:ea typeface="微軟正黑體" panose="020B0604030504040204" pitchFamily="34" charset="-120"/>
                </a:rPr>
                <a:t>100</a:t>
              </a:r>
              <a:r>
                <a:rPr lang="zh-TW" altLang="en-US" sz="1600" dirty="0" smtClean="0">
                  <a:latin typeface="微軟正黑體" panose="020B0604030504040204" pitchFamily="34" charset="-120"/>
                  <a:ea typeface="微軟正黑體" panose="020B0604030504040204" pitchFamily="34" charset="-120"/>
                </a:rPr>
                <a:t> 萬元以下：</a:t>
              </a:r>
              <a:endParaRPr lang="en-US" altLang="zh-TW" sz="1600" dirty="0" smtClean="0">
                <a:latin typeface="微軟正黑體" panose="020B0604030504040204" pitchFamily="34" charset="-120"/>
                <a:ea typeface="微軟正黑體" panose="020B0604030504040204" pitchFamily="34" charset="-120"/>
              </a:endParaRPr>
            </a:p>
            <a:p>
              <a:pPr marL="285750" indent="-285750">
                <a:buFont typeface="Wingdings" panose="05000000000000000000" pitchFamily="2" charset="2"/>
                <a:buChar char="l"/>
              </a:pPr>
              <a:r>
                <a:rPr lang="zh-TW" altLang="en-US" sz="1600" dirty="0" smtClean="0">
                  <a:latin typeface="微軟正黑體" panose="020B0604030504040204" pitchFamily="34" charset="-120"/>
                  <a:ea typeface="微軟正黑體" panose="020B0604030504040204" pitchFamily="34" charset="-120"/>
                </a:rPr>
                <a:t>前 </a:t>
              </a:r>
              <a:r>
                <a:rPr lang="en-US" altLang="zh-TW" sz="1600" dirty="0" smtClean="0">
                  <a:latin typeface="微軟正黑體" panose="020B0604030504040204" pitchFamily="34" charset="-120"/>
                  <a:ea typeface="微軟正黑體" panose="020B0604030504040204" pitchFamily="34" charset="-120"/>
                </a:rPr>
                <a:t>5</a:t>
              </a:r>
              <a:r>
                <a:rPr lang="zh-TW" altLang="en-US" sz="1600" dirty="0" smtClean="0">
                  <a:latin typeface="微軟正黑體" panose="020B0604030504040204" pitchFamily="34" charset="-120"/>
                  <a:ea typeface="微軟正黑體" panose="020B0604030504040204" pitchFamily="34" charset="-120"/>
                </a:rPr>
                <a:t> 年利息全額補貼</a:t>
              </a:r>
              <a:endParaRPr lang="en-US" altLang="zh-TW" sz="1600" dirty="0" smtClean="0">
                <a:latin typeface="微軟正黑體" panose="020B0604030504040204" pitchFamily="34" charset="-120"/>
                <a:ea typeface="微軟正黑體" panose="020B0604030504040204" pitchFamily="34" charset="-120"/>
              </a:endParaRPr>
            </a:p>
            <a:p>
              <a:pPr marL="285750" indent="-285750">
                <a:buFont typeface="Wingdings" panose="05000000000000000000" pitchFamily="2" charset="2"/>
                <a:buChar char="l"/>
              </a:pPr>
              <a:r>
                <a:rPr lang="zh-TW" altLang="en-US" sz="1600" dirty="0" smtClean="0">
                  <a:latin typeface="微軟正黑體" panose="020B0604030504040204" pitchFamily="34" charset="-120"/>
                  <a:ea typeface="微軟正黑體" panose="020B0604030504040204" pitchFamily="34" charset="-120"/>
                </a:rPr>
                <a:t>信保基金最高 </a:t>
              </a:r>
              <a:r>
                <a:rPr lang="en-US" altLang="zh-TW" sz="1600" dirty="0" smtClean="0">
                  <a:latin typeface="微軟正黑體" panose="020B0604030504040204" pitchFamily="34" charset="-120"/>
                  <a:ea typeface="微軟正黑體" panose="020B0604030504040204" pitchFamily="34" charset="-120"/>
                </a:rPr>
                <a:t>10</a:t>
              </a:r>
              <a:r>
                <a:rPr lang="zh-TW" altLang="en-US" sz="1600" dirty="0" smtClean="0">
                  <a:latin typeface="微軟正黑體" panose="020B0604030504040204" pitchFamily="34" charset="-120"/>
                  <a:ea typeface="微軟正黑體" panose="020B0604030504040204" pitchFamily="34" charset="-120"/>
                </a:rPr>
                <a:t> 成融資保證</a:t>
              </a:r>
              <a:endParaRPr lang="en-US" altLang="zh-TW" sz="1600" dirty="0" smtClean="0">
                <a:latin typeface="微軟正黑體" panose="020B0604030504040204" pitchFamily="34" charset="-120"/>
                <a:ea typeface="微軟正黑體" panose="020B0604030504040204" pitchFamily="34" charset="-120"/>
              </a:endParaRPr>
            </a:p>
            <a:p>
              <a:pPr marL="285750" indent="-285750">
                <a:buFont typeface="Wingdings" panose="05000000000000000000" pitchFamily="2" charset="2"/>
                <a:buChar char="l"/>
              </a:pPr>
              <a:r>
                <a:rPr lang="zh-TW" altLang="en-US" sz="1600" dirty="0" smtClean="0">
                  <a:latin typeface="微軟正黑體" panose="020B0604030504040204" pitchFamily="34" charset="-120"/>
                  <a:ea typeface="微軟正黑體" panose="020B0604030504040204" pitchFamily="34" charset="-120"/>
                </a:rPr>
                <a:t>簡化程序，以申請表取代計畫書</a:t>
              </a:r>
              <a:endParaRPr lang="en-US" altLang="zh-TW" sz="1600" dirty="0" smtClean="0">
                <a:latin typeface="微軟正黑體" panose="020B0604030504040204" pitchFamily="34" charset="-120"/>
                <a:ea typeface="微軟正黑體" panose="020B0604030504040204" pitchFamily="34" charset="-120"/>
              </a:endParaRPr>
            </a:p>
          </p:txBody>
        </p:sp>
        <p:pic>
          <p:nvPicPr>
            <p:cNvPr id="75" name="圖片 7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97702" y="2723295"/>
              <a:ext cx="324212" cy="324212"/>
            </a:xfrm>
            <a:prstGeom prst="rect">
              <a:avLst/>
            </a:prstGeom>
          </p:spPr>
        </p:pic>
      </p:grpSp>
      <p:sp>
        <p:nvSpPr>
          <p:cNvPr id="2" name="標題 1"/>
          <p:cNvSpPr>
            <a:spLocks noGrp="1"/>
          </p:cNvSpPr>
          <p:nvPr>
            <p:ph type="title"/>
          </p:nvPr>
        </p:nvSpPr>
        <p:spPr>
          <a:xfrm>
            <a:off x="455516" y="188640"/>
            <a:ext cx="8280920" cy="727064"/>
          </a:xfrm>
        </p:spPr>
        <p:txBody>
          <a:bodyPr>
            <a:noAutofit/>
          </a:bodyPr>
          <a:lstStyle/>
          <a:p>
            <a:r>
              <a:rPr lang="zh-TW" altLang="en-US" sz="3200" b="1" dirty="0"/>
              <a:t>力挺青年</a:t>
            </a:r>
            <a:r>
              <a:rPr lang="zh-TW" altLang="en-US" sz="3200" b="1" dirty="0" smtClean="0"/>
              <a:t>創業</a:t>
            </a:r>
            <a:r>
              <a:rPr lang="en-US" altLang="zh-TW" sz="3200" b="1" dirty="0" smtClean="0"/>
              <a:t>-</a:t>
            </a:r>
            <a:r>
              <a:rPr lang="zh-TW" altLang="en-US" sz="3200" b="1" dirty="0" smtClean="0"/>
              <a:t>協助新創籌資</a:t>
            </a:r>
            <a:endParaRPr lang="zh-TW" altLang="en-US" sz="3200" b="1" dirty="0"/>
          </a:p>
        </p:txBody>
      </p:sp>
      <p:pic>
        <p:nvPicPr>
          <p:cNvPr id="33" name="圖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31837" y="2420888"/>
            <a:ext cx="816227" cy="625175"/>
          </a:xfrm>
          <a:prstGeom prst="rect">
            <a:avLst/>
          </a:prstGeom>
        </p:spPr>
      </p:pic>
      <p:sp>
        <p:nvSpPr>
          <p:cNvPr id="31" name="圓角矩形 30"/>
          <p:cNvSpPr/>
          <p:nvPr/>
        </p:nvSpPr>
        <p:spPr>
          <a:xfrm>
            <a:off x="3423418" y="1439307"/>
            <a:ext cx="2588741" cy="168578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grpSp>
        <p:nvGrpSpPr>
          <p:cNvPr id="10" name="群組 9"/>
          <p:cNvGrpSpPr/>
          <p:nvPr/>
        </p:nvGrpSpPr>
        <p:grpSpPr>
          <a:xfrm>
            <a:off x="2897762" y="1059861"/>
            <a:ext cx="1567060" cy="429258"/>
            <a:chOff x="2889693" y="996144"/>
            <a:chExt cx="1567060" cy="429258"/>
          </a:xfrm>
        </p:grpSpPr>
        <p:sp>
          <p:nvSpPr>
            <p:cNvPr id="82" name="矩形 81"/>
            <p:cNvSpPr/>
            <p:nvPr/>
          </p:nvSpPr>
          <p:spPr>
            <a:xfrm rot="20880000">
              <a:off x="2889693" y="996144"/>
              <a:ext cx="1567060" cy="429258"/>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83" name="文字方塊 82"/>
            <p:cNvSpPr txBox="1"/>
            <p:nvPr/>
          </p:nvSpPr>
          <p:spPr>
            <a:xfrm rot="20880000">
              <a:off x="2919378" y="1016362"/>
              <a:ext cx="1535655" cy="369332"/>
            </a:xfrm>
            <a:prstGeom prst="rect">
              <a:avLst/>
            </a:prstGeom>
            <a:solidFill>
              <a:schemeClr val="bg1"/>
            </a:solidFill>
          </p:spPr>
          <p:txBody>
            <a:bodyPr wrap="none" rtlCol="0">
              <a:spAutoFit/>
            </a:bodyPr>
            <a:lstStyle/>
            <a:p>
              <a:r>
                <a:rPr lang="zh-TW" altLang="en-US" dirty="0" smtClean="0">
                  <a:solidFill>
                    <a:srgbClr val="FF0000"/>
                  </a:solidFill>
                  <a:latin typeface="微軟正黑體" panose="020B0604030504040204" pitchFamily="34" charset="-120"/>
                  <a:ea typeface="微軟正黑體" panose="020B0604030504040204" pitchFamily="34" charset="-120"/>
                </a:rPr>
                <a:t>提供</a:t>
              </a:r>
              <a:r>
                <a:rPr lang="en-US" altLang="zh-TW" dirty="0" smtClean="0">
                  <a:solidFill>
                    <a:srgbClr val="FF0000"/>
                  </a:solidFill>
                  <a:latin typeface="微軟正黑體" panose="020B0604030504040204" pitchFamily="34" charset="-120"/>
                  <a:ea typeface="微軟正黑體" panose="020B0604030504040204" pitchFamily="34" charset="-120"/>
                </a:rPr>
                <a:t>350</a:t>
              </a:r>
              <a:r>
                <a:rPr lang="zh-TW" altLang="en-US" dirty="0" smtClean="0">
                  <a:solidFill>
                    <a:srgbClr val="FF0000"/>
                  </a:solidFill>
                  <a:latin typeface="微軟正黑體" panose="020B0604030504040204" pitchFamily="34" charset="-120"/>
                  <a:ea typeface="微軟正黑體" panose="020B0604030504040204" pitchFamily="34" charset="-120"/>
                </a:rPr>
                <a:t>億元</a:t>
              </a:r>
              <a:endParaRPr lang="zh-TW" altLang="en-US" dirty="0">
                <a:solidFill>
                  <a:srgbClr val="FF0000"/>
                </a:solidFill>
                <a:latin typeface="微軟正黑體" panose="020B0604030504040204" pitchFamily="34" charset="-120"/>
                <a:ea typeface="微軟正黑體" panose="020B0604030504040204" pitchFamily="34" charset="-120"/>
              </a:endParaRPr>
            </a:p>
          </p:txBody>
        </p:sp>
      </p:grpSp>
      <p:grpSp>
        <p:nvGrpSpPr>
          <p:cNvPr id="112" name="群組 111"/>
          <p:cNvGrpSpPr/>
          <p:nvPr/>
        </p:nvGrpSpPr>
        <p:grpSpPr>
          <a:xfrm>
            <a:off x="3139007" y="4736772"/>
            <a:ext cx="2974633" cy="584775"/>
            <a:chOff x="3253551" y="3866229"/>
            <a:chExt cx="2974633" cy="584775"/>
          </a:xfrm>
        </p:grpSpPr>
        <p:sp>
          <p:nvSpPr>
            <p:cNvPr id="65" name="文字方塊 64"/>
            <p:cNvSpPr txBox="1"/>
            <p:nvPr/>
          </p:nvSpPr>
          <p:spPr>
            <a:xfrm>
              <a:off x="3622395" y="3866229"/>
              <a:ext cx="2605789" cy="584775"/>
            </a:xfrm>
            <a:prstGeom prst="rect">
              <a:avLst/>
            </a:prstGeom>
            <a:noFill/>
          </p:spPr>
          <p:txBody>
            <a:bodyPr wrap="square" rtlCol="0">
              <a:spAutoFit/>
            </a:bodyPr>
            <a:lstStyle/>
            <a:p>
              <a:r>
                <a:rPr lang="zh-TW" altLang="en-US" sz="1600" dirty="0" smtClean="0">
                  <a:latin typeface="微軟正黑體" panose="020B0604030504040204" pitchFamily="34" charset="-120"/>
                  <a:ea typeface="微軟正黑體" panose="020B0604030504040204" pitchFamily="34" charset="-120"/>
                </a:rPr>
                <a:t>無須徵提保證人貸款歸戶門檻提高為 </a:t>
              </a:r>
              <a:r>
                <a:rPr lang="en-US" altLang="zh-TW" sz="1600" dirty="0" smtClean="0">
                  <a:latin typeface="微軟正黑體" panose="020B0604030504040204" pitchFamily="34" charset="-120"/>
                  <a:ea typeface="微軟正黑體" panose="020B0604030504040204" pitchFamily="34" charset="-120"/>
                </a:rPr>
                <a:t>100</a:t>
              </a:r>
              <a:r>
                <a:rPr lang="zh-TW" altLang="en-US" sz="1600" dirty="0" smtClean="0">
                  <a:latin typeface="微軟正黑體" panose="020B0604030504040204" pitchFamily="34" charset="-120"/>
                  <a:ea typeface="微軟正黑體" panose="020B0604030504040204" pitchFamily="34" charset="-120"/>
                </a:rPr>
                <a:t> 萬元以下</a:t>
              </a:r>
              <a:endParaRPr lang="en-US" altLang="zh-TW" sz="1600" dirty="0" smtClean="0">
                <a:latin typeface="微軟正黑體" panose="020B0604030504040204" pitchFamily="34" charset="-120"/>
                <a:ea typeface="微軟正黑體" panose="020B0604030504040204" pitchFamily="34" charset="-120"/>
              </a:endParaRPr>
            </a:p>
          </p:txBody>
        </p:sp>
        <p:pic>
          <p:nvPicPr>
            <p:cNvPr id="85" name="圖片 8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53551" y="3866229"/>
              <a:ext cx="324212" cy="324212"/>
            </a:xfrm>
            <a:prstGeom prst="rect">
              <a:avLst/>
            </a:prstGeom>
          </p:spPr>
        </p:pic>
      </p:grpSp>
      <p:grpSp>
        <p:nvGrpSpPr>
          <p:cNvPr id="111" name="群組 110"/>
          <p:cNvGrpSpPr/>
          <p:nvPr/>
        </p:nvGrpSpPr>
        <p:grpSpPr>
          <a:xfrm>
            <a:off x="3139007" y="5312897"/>
            <a:ext cx="2432014" cy="616600"/>
            <a:chOff x="3297702" y="4757886"/>
            <a:chExt cx="2432014" cy="616600"/>
          </a:xfrm>
        </p:grpSpPr>
        <p:sp>
          <p:nvSpPr>
            <p:cNvPr id="62" name="文字方塊 61"/>
            <p:cNvSpPr txBox="1"/>
            <p:nvPr/>
          </p:nvSpPr>
          <p:spPr>
            <a:xfrm>
              <a:off x="3641484" y="4789711"/>
              <a:ext cx="2088232" cy="584775"/>
            </a:xfrm>
            <a:prstGeom prst="rect">
              <a:avLst/>
            </a:prstGeom>
            <a:noFill/>
          </p:spPr>
          <p:txBody>
            <a:bodyPr wrap="square" rtlCol="0">
              <a:spAutoFit/>
            </a:bodyPr>
            <a:lstStyle/>
            <a:p>
              <a:r>
                <a:rPr lang="zh-TW" altLang="en-US" sz="1600" dirty="0" smtClean="0">
                  <a:latin typeface="微軟正黑體" panose="020B0604030504040204" pitchFamily="34" charset="-120"/>
                  <a:ea typeface="微軟正黑體" panose="020B0604030504040204" pitchFamily="34" charset="-120"/>
                </a:rPr>
                <a:t>週轉性支出貸款</a:t>
              </a:r>
              <a:r>
                <a:rPr lang="zh-TW" altLang="en-US" sz="1600" dirty="0">
                  <a:latin typeface="微軟正黑體" panose="020B0604030504040204" pitchFamily="34" charset="-120"/>
                  <a:ea typeface="微軟正黑體" panose="020B0604030504040204" pitchFamily="34" charset="-120"/>
                </a:rPr>
                <a:t>額度</a:t>
              </a:r>
              <a:r>
                <a:rPr lang="zh-TW" altLang="en-US" sz="1600" dirty="0" smtClean="0">
                  <a:latin typeface="微軟正黑體" panose="020B0604030504040204" pitchFamily="34" charset="-120"/>
                  <a:ea typeface="微軟正黑體" panose="020B0604030504040204" pitchFamily="34" charset="-120"/>
                </a:rPr>
                <a:t>提高為 </a:t>
              </a:r>
              <a:r>
                <a:rPr lang="en-US" altLang="zh-TW" sz="1600" dirty="0" smtClean="0">
                  <a:latin typeface="微軟正黑體" panose="020B0604030504040204" pitchFamily="34" charset="-120"/>
                  <a:ea typeface="微軟正黑體" panose="020B0604030504040204" pitchFamily="34" charset="-120"/>
                </a:rPr>
                <a:t>400</a:t>
              </a:r>
              <a:r>
                <a:rPr lang="zh-TW" altLang="en-US" sz="1600" dirty="0" smtClean="0">
                  <a:latin typeface="微軟正黑體" panose="020B0604030504040204" pitchFamily="34" charset="-120"/>
                  <a:ea typeface="微軟正黑體" panose="020B0604030504040204" pitchFamily="34" charset="-120"/>
                </a:rPr>
                <a:t> 萬元</a:t>
              </a:r>
              <a:endParaRPr lang="en-US" altLang="zh-TW" sz="1600" dirty="0" smtClean="0">
                <a:latin typeface="微軟正黑體" panose="020B0604030504040204" pitchFamily="34" charset="-120"/>
                <a:ea typeface="微軟正黑體" panose="020B0604030504040204" pitchFamily="34" charset="-120"/>
              </a:endParaRPr>
            </a:p>
          </p:txBody>
        </p:sp>
        <p:pic>
          <p:nvPicPr>
            <p:cNvPr id="86" name="圖片 8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97702" y="4757886"/>
              <a:ext cx="324212" cy="324212"/>
            </a:xfrm>
            <a:prstGeom prst="rect">
              <a:avLst/>
            </a:prstGeom>
          </p:spPr>
        </p:pic>
      </p:grpSp>
      <p:grpSp>
        <p:nvGrpSpPr>
          <p:cNvPr id="101" name="群組 100"/>
          <p:cNvGrpSpPr/>
          <p:nvPr/>
        </p:nvGrpSpPr>
        <p:grpSpPr>
          <a:xfrm>
            <a:off x="3145720" y="5946194"/>
            <a:ext cx="2425301" cy="584775"/>
            <a:chOff x="3304415" y="5621972"/>
            <a:chExt cx="2425301" cy="584775"/>
          </a:xfrm>
        </p:grpSpPr>
        <p:sp>
          <p:nvSpPr>
            <p:cNvPr id="69" name="文字方塊 68"/>
            <p:cNvSpPr txBox="1"/>
            <p:nvPr/>
          </p:nvSpPr>
          <p:spPr>
            <a:xfrm>
              <a:off x="3641484" y="5621972"/>
              <a:ext cx="2088232" cy="584775"/>
            </a:xfrm>
            <a:prstGeom prst="rect">
              <a:avLst/>
            </a:prstGeom>
            <a:noFill/>
          </p:spPr>
          <p:txBody>
            <a:bodyPr wrap="square" rtlCol="0">
              <a:spAutoFit/>
            </a:bodyPr>
            <a:lstStyle/>
            <a:p>
              <a:r>
                <a:rPr lang="zh-TW" altLang="en-US" sz="1600" dirty="0" smtClean="0">
                  <a:latin typeface="微軟正黑體" panose="020B0604030504040204" pitchFamily="34" charset="-120"/>
                  <a:ea typeface="微軟正黑體" panose="020B0604030504040204" pitchFamily="34" charset="-120"/>
                </a:rPr>
                <a:t>有限合夥事業組織</a:t>
              </a:r>
              <a:endParaRPr lang="en-US" altLang="zh-TW" sz="1600" dirty="0" smtClean="0">
                <a:latin typeface="微軟正黑體" panose="020B0604030504040204" pitchFamily="34" charset="-120"/>
                <a:ea typeface="微軟正黑體" panose="020B0604030504040204" pitchFamily="34" charset="-120"/>
              </a:endParaRPr>
            </a:p>
            <a:p>
              <a:r>
                <a:rPr lang="zh-TW" altLang="en-US" sz="1600" dirty="0" smtClean="0">
                  <a:latin typeface="微軟正黑體" panose="020B0604030504040204" pitchFamily="34" charset="-120"/>
                  <a:ea typeface="微軟正黑體" panose="020B0604030504040204" pitchFamily="34" charset="-120"/>
                </a:rPr>
                <a:t>增列為貸款對象</a:t>
              </a:r>
              <a:endParaRPr lang="en-US" altLang="zh-TW" sz="1600" dirty="0" smtClean="0">
                <a:latin typeface="微軟正黑體" panose="020B0604030504040204" pitchFamily="34" charset="-120"/>
                <a:ea typeface="微軟正黑體" panose="020B0604030504040204" pitchFamily="34" charset="-120"/>
              </a:endParaRPr>
            </a:p>
          </p:txBody>
        </p:sp>
        <p:pic>
          <p:nvPicPr>
            <p:cNvPr id="87" name="圖片 8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04415" y="5621972"/>
              <a:ext cx="324212" cy="324212"/>
            </a:xfrm>
            <a:prstGeom prst="rect">
              <a:avLst/>
            </a:prstGeom>
          </p:spPr>
        </p:pic>
      </p:grpSp>
      <p:sp>
        <p:nvSpPr>
          <p:cNvPr id="90" name="圓角矩形 89"/>
          <p:cNvSpPr/>
          <p:nvPr/>
        </p:nvSpPr>
        <p:spPr>
          <a:xfrm>
            <a:off x="369928" y="1456454"/>
            <a:ext cx="2401872" cy="166863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grpSp>
        <p:nvGrpSpPr>
          <p:cNvPr id="6" name="群組 5"/>
          <p:cNvGrpSpPr/>
          <p:nvPr/>
        </p:nvGrpSpPr>
        <p:grpSpPr>
          <a:xfrm>
            <a:off x="44924" y="996144"/>
            <a:ext cx="1875081" cy="429258"/>
            <a:chOff x="66406" y="907334"/>
            <a:chExt cx="1875081" cy="429258"/>
          </a:xfrm>
        </p:grpSpPr>
        <p:sp>
          <p:nvSpPr>
            <p:cNvPr id="94" name="矩形 93"/>
            <p:cNvSpPr/>
            <p:nvPr/>
          </p:nvSpPr>
          <p:spPr>
            <a:xfrm rot="20880000">
              <a:off x="66406" y="907334"/>
              <a:ext cx="1875081" cy="429258"/>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95" name="文字方塊 94"/>
            <p:cNvSpPr txBox="1"/>
            <p:nvPr/>
          </p:nvSpPr>
          <p:spPr>
            <a:xfrm rot="20880000">
              <a:off x="83477" y="947622"/>
              <a:ext cx="1823440" cy="369332"/>
            </a:xfrm>
            <a:prstGeom prst="rect">
              <a:avLst/>
            </a:prstGeom>
            <a:solidFill>
              <a:schemeClr val="bg1"/>
            </a:solidFill>
          </p:spPr>
          <p:txBody>
            <a:bodyPr wrap="square" rtlCol="0">
              <a:spAutoFit/>
            </a:bodyPr>
            <a:lstStyle/>
            <a:p>
              <a:r>
                <a:rPr lang="zh-TW" altLang="en-US" dirty="0" smtClean="0">
                  <a:solidFill>
                    <a:srgbClr val="FF0000"/>
                  </a:solidFill>
                  <a:latin typeface="微軟正黑體" panose="020B0604030504040204" pitchFamily="34" charset="-120"/>
                  <a:ea typeface="微軟正黑體" panose="020B0604030504040204" pitchFamily="34" charset="-120"/>
                </a:rPr>
                <a:t>用途、期限放寬</a:t>
              </a:r>
              <a:endParaRPr lang="zh-TW" altLang="en-US" dirty="0">
                <a:solidFill>
                  <a:srgbClr val="FF0000"/>
                </a:solidFill>
                <a:latin typeface="微軟正黑體" panose="020B0604030504040204" pitchFamily="34" charset="-120"/>
                <a:ea typeface="微軟正黑體" panose="020B0604030504040204" pitchFamily="34" charset="-120"/>
              </a:endParaRPr>
            </a:p>
          </p:txBody>
        </p:sp>
      </p:grpSp>
      <p:grpSp>
        <p:nvGrpSpPr>
          <p:cNvPr id="116" name="群組 115"/>
          <p:cNvGrpSpPr/>
          <p:nvPr/>
        </p:nvGrpSpPr>
        <p:grpSpPr>
          <a:xfrm>
            <a:off x="207822" y="3219541"/>
            <a:ext cx="2432279" cy="832634"/>
            <a:chOff x="336594" y="2883764"/>
            <a:chExt cx="2432279" cy="832634"/>
          </a:xfrm>
        </p:grpSpPr>
        <p:sp>
          <p:nvSpPr>
            <p:cNvPr id="99" name="文字方塊 98"/>
            <p:cNvSpPr txBox="1"/>
            <p:nvPr/>
          </p:nvSpPr>
          <p:spPr>
            <a:xfrm>
              <a:off x="660806" y="2885401"/>
              <a:ext cx="2108067" cy="830997"/>
            </a:xfrm>
            <a:prstGeom prst="rect">
              <a:avLst/>
            </a:prstGeom>
            <a:noFill/>
          </p:spPr>
          <p:txBody>
            <a:bodyPr wrap="square" rtlCol="0">
              <a:spAutoFit/>
            </a:bodyPr>
            <a:lstStyle/>
            <a:p>
              <a:r>
                <a:rPr lang="zh-TW" altLang="en-US" sz="1600" dirty="0" smtClean="0">
                  <a:latin typeface="微軟正黑體" panose="020B0604030504040204" pitchFamily="34" charset="-120"/>
                  <a:ea typeface="微軟正黑體" panose="020B0604030504040204" pitchFamily="34" charset="-120"/>
                </a:rPr>
                <a:t>貸款用途：</a:t>
              </a:r>
              <a:endParaRPr lang="en-US" altLang="zh-TW" sz="1600" dirty="0" smtClean="0">
                <a:latin typeface="微軟正黑體" panose="020B0604030504040204" pitchFamily="34" charset="-120"/>
                <a:ea typeface="微軟正黑體" panose="020B0604030504040204" pitchFamily="34" charset="-120"/>
              </a:endParaRPr>
            </a:p>
            <a:p>
              <a:r>
                <a:rPr lang="zh-TW" altLang="en-US" sz="1600" dirty="0" smtClean="0">
                  <a:latin typeface="微軟正黑體" panose="020B0604030504040204" pitchFamily="34" charset="-120"/>
                  <a:ea typeface="微軟正黑體" panose="020B0604030504040204" pitchFamily="34" charset="-120"/>
                </a:rPr>
                <a:t>增列「海洋漁撈」、「屠宰場」經營資金</a:t>
              </a:r>
              <a:endParaRPr lang="en-US" altLang="zh-TW" sz="1600" dirty="0" smtClean="0">
                <a:latin typeface="微軟正黑體" panose="020B0604030504040204" pitchFamily="34" charset="-120"/>
                <a:ea typeface="微軟正黑體" panose="020B0604030504040204" pitchFamily="34" charset="-120"/>
              </a:endParaRPr>
            </a:p>
          </p:txBody>
        </p:sp>
        <p:pic>
          <p:nvPicPr>
            <p:cNvPr id="102" name="圖片 10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6594" y="2883764"/>
              <a:ext cx="324212" cy="324212"/>
            </a:xfrm>
            <a:prstGeom prst="rect">
              <a:avLst/>
            </a:prstGeom>
          </p:spPr>
        </p:pic>
      </p:grpSp>
      <p:grpSp>
        <p:nvGrpSpPr>
          <p:cNvPr id="120" name="群組 119"/>
          <p:cNvGrpSpPr/>
          <p:nvPr/>
        </p:nvGrpSpPr>
        <p:grpSpPr>
          <a:xfrm>
            <a:off x="191739" y="4239188"/>
            <a:ext cx="2432279" cy="1078855"/>
            <a:chOff x="298068" y="3894205"/>
            <a:chExt cx="2432279" cy="1078855"/>
          </a:xfrm>
        </p:grpSpPr>
        <p:sp>
          <p:nvSpPr>
            <p:cNvPr id="103" name="文字方塊 102"/>
            <p:cNvSpPr txBox="1"/>
            <p:nvPr/>
          </p:nvSpPr>
          <p:spPr>
            <a:xfrm>
              <a:off x="622280" y="3895842"/>
              <a:ext cx="2108067" cy="1077218"/>
            </a:xfrm>
            <a:prstGeom prst="rect">
              <a:avLst/>
            </a:prstGeom>
            <a:noFill/>
          </p:spPr>
          <p:txBody>
            <a:bodyPr wrap="square" rtlCol="0">
              <a:spAutoFit/>
            </a:bodyPr>
            <a:lstStyle/>
            <a:p>
              <a:r>
                <a:rPr lang="zh-TW" altLang="en-US" sz="1600" dirty="0" smtClean="0">
                  <a:latin typeface="微軟正黑體" panose="020B0604030504040204" pitchFamily="34" charset="-120"/>
                  <a:ea typeface="微軟正黑體" panose="020B0604030504040204" pitchFamily="34" charset="-120"/>
                </a:rPr>
                <a:t>期限：</a:t>
              </a:r>
              <a:endParaRPr lang="en-US" altLang="zh-TW" sz="1600" dirty="0" smtClean="0">
                <a:latin typeface="微軟正黑體" panose="020B0604030504040204" pitchFamily="34" charset="-120"/>
                <a:ea typeface="微軟正黑體" panose="020B0604030504040204" pitchFamily="34" charset="-120"/>
              </a:endParaRPr>
            </a:p>
            <a:p>
              <a:r>
                <a:rPr lang="zh-TW" altLang="en-US" sz="1600" dirty="0">
                  <a:latin typeface="微軟正黑體" panose="020B0604030504040204" pitchFamily="34" charset="-120"/>
                  <a:ea typeface="微軟正黑體" panose="020B0604030504040204" pitchFamily="34" charset="-120"/>
                </a:rPr>
                <a:t>非循環動用週轉金本金寬緩期限 </a:t>
              </a:r>
              <a:r>
                <a:rPr lang="en-US" altLang="zh-TW" sz="1600" dirty="0">
                  <a:latin typeface="微軟正黑體" panose="020B0604030504040204" pitchFamily="34" charset="-120"/>
                  <a:ea typeface="微軟正黑體" panose="020B0604030504040204" pitchFamily="34" charset="-120"/>
                </a:rPr>
                <a:t>1 </a:t>
              </a:r>
              <a:r>
                <a:rPr lang="zh-TW" altLang="en-US" sz="1600" dirty="0">
                  <a:latin typeface="微軟正黑體" panose="020B0604030504040204" pitchFamily="34" charset="-120"/>
                  <a:ea typeface="微軟正黑體" panose="020B0604030504040204" pitchFamily="34" charset="-120"/>
                </a:rPr>
                <a:t>年延長為 </a:t>
              </a:r>
              <a:r>
                <a:rPr lang="en-US" altLang="zh-TW" sz="1600" dirty="0">
                  <a:latin typeface="微軟正黑體" panose="020B0604030504040204" pitchFamily="34" charset="-120"/>
                  <a:ea typeface="微軟正黑體" panose="020B0604030504040204" pitchFamily="34" charset="-120"/>
                </a:rPr>
                <a:t>2 </a:t>
              </a:r>
              <a:r>
                <a:rPr lang="zh-TW" altLang="en-US" sz="1600" dirty="0">
                  <a:latin typeface="微軟正黑體" panose="020B0604030504040204" pitchFamily="34" charset="-120"/>
                  <a:ea typeface="微軟正黑體" panose="020B0604030504040204" pitchFamily="34" charset="-120"/>
                </a:rPr>
                <a:t>年</a:t>
              </a:r>
            </a:p>
          </p:txBody>
        </p:sp>
        <p:pic>
          <p:nvPicPr>
            <p:cNvPr id="104" name="圖片 10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8068" y="3894205"/>
              <a:ext cx="324212" cy="324212"/>
            </a:xfrm>
            <a:prstGeom prst="rect">
              <a:avLst/>
            </a:prstGeom>
          </p:spPr>
        </p:pic>
      </p:grpSp>
      <p:pic>
        <p:nvPicPr>
          <p:cNvPr id="105" name="圖片 104"/>
          <p:cNvPicPr>
            <a:picLocks noChangeAspect="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899592" y="2429396"/>
            <a:ext cx="1255049" cy="639654"/>
          </a:xfrm>
          <a:prstGeom prst="rect">
            <a:avLst/>
          </a:prstGeom>
        </p:spPr>
      </p:pic>
      <p:sp>
        <p:nvSpPr>
          <p:cNvPr id="106" name="圓角矩形 105"/>
          <p:cNvSpPr/>
          <p:nvPr/>
        </p:nvSpPr>
        <p:spPr>
          <a:xfrm>
            <a:off x="6702711" y="1456454"/>
            <a:ext cx="2088232" cy="166532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grpSp>
        <p:nvGrpSpPr>
          <p:cNvPr id="9" name="群組 8"/>
          <p:cNvGrpSpPr/>
          <p:nvPr/>
        </p:nvGrpSpPr>
        <p:grpSpPr>
          <a:xfrm>
            <a:off x="6331374" y="1059861"/>
            <a:ext cx="1142984" cy="429258"/>
            <a:chOff x="6340776" y="911300"/>
            <a:chExt cx="1142984" cy="429258"/>
          </a:xfrm>
        </p:grpSpPr>
        <p:sp>
          <p:nvSpPr>
            <p:cNvPr id="117" name="矩形 116"/>
            <p:cNvSpPr/>
            <p:nvPr/>
          </p:nvSpPr>
          <p:spPr>
            <a:xfrm rot="20880000">
              <a:off x="6340776" y="911300"/>
              <a:ext cx="1142984" cy="429258"/>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118" name="文字方塊 117"/>
            <p:cNvSpPr txBox="1"/>
            <p:nvPr/>
          </p:nvSpPr>
          <p:spPr>
            <a:xfrm rot="20880000">
              <a:off x="6357725" y="950448"/>
              <a:ext cx="1102306" cy="369332"/>
            </a:xfrm>
            <a:prstGeom prst="rect">
              <a:avLst/>
            </a:prstGeom>
            <a:solidFill>
              <a:schemeClr val="bg1"/>
            </a:solidFill>
          </p:spPr>
          <p:txBody>
            <a:bodyPr wrap="square" rtlCol="0">
              <a:spAutoFit/>
            </a:bodyPr>
            <a:lstStyle/>
            <a:p>
              <a:r>
                <a:rPr lang="zh-TW" altLang="en-US" dirty="0" smtClean="0">
                  <a:solidFill>
                    <a:srgbClr val="FF0000"/>
                  </a:solidFill>
                  <a:latin typeface="微軟正黑體" panose="020B0604030504040204" pitchFamily="34" charset="-120"/>
                  <a:ea typeface="微軟正黑體" panose="020B0604030504040204" pitchFamily="34" charset="-120"/>
                </a:rPr>
                <a:t>認定放寬</a:t>
              </a:r>
              <a:endParaRPr lang="zh-TW" altLang="en-US" dirty="0">
                <a:solidFill>
                  <a:srgbClr val="FF0000"/>
                </a:solidFill>
                <a:latin typeface="微軟正黑體" panose="020B0604030504040204" pitchFamily="34" charset="-120"/>
                <a:ea typeface="微軟正黑體" panose="020B0604030504040204" pitchFamily="34" charset="-120"/>
              </a:endParaRPr>
            </a:p>
          </p:txBody>
        </p:sp>
      </p:grpSp>
      <p:pic>
        <p:nvPicPr>
          <p:cNvPr id="119" name="圖片 118"/>
          <p:cNvPicPr>
            <a:picLocks noChangeAspect="1"/>
          </p:cNvPicPr>
          <p:nvPr/>
        </p:nvPicPr>
        <p:blipFill>
          <a:blip r:embed="rId5">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7524328" y="2420978"/>
            <a:ext cx="648072" cy="648072"/>
          </a:xfrm>
          <a:prstGeom prst="rect">
            <a:avLst/>
          </a:prstGeom>
        </p:spPr>
      </p:pic>
      <p:grpSp>
        <p:nvGrpSpPr>
          <p:cNvPr id="122" name="群組 121"/>
          <p:cNvGrpSpPr/>
          <p:nvPr/>
        </p:nvGrpSpPr>
        <p:grpSpPr>
          <a:xfrm>
            <a:off x="6443782" y="3217904"/>
            <a:ext cx="2432279" cy="1427540"/>
            <a:chOff x="336594" y="2883764"/>
            <a:chExt cx="2432279" cy="1427540"/>
          </a:xfrm>
        </p:grpSpPr>
        <p:sp>
          <p:nvSpPr>
            <p:cNvPr id="123" name="文字方塊 122"/>
            <p:cNvSpPr txBox="1"/>
            <p:nvPr/>
          </p:nvSpPr>
          <p:spPr>
            <a:xfrm>
              <a:off x="660806" y="2885401"/>
              <a:ext cx="2108067" cy="1425903"/>
            </a:xfrm>
            <a:prstGeom prst="rect">
              <a:avLst/>
            </a:prstGeom>
            <a:noFill/>
          </p:spPr>
          <p:txBody>
            <a:bodyPr wrap="square" rtlCol="0">
              <a:spAutoFit/>
            </a:bodyPr>
            <a:lstStyle/>
            <a:p>
              <a:pPr marL="174625" indent="-174625">
                <a:lnSpc>
                  <a:spcPct val="110000"/>
                </a:lnSpc>
              </a:pPr>
              <a:r>
                <a:rPr lang="en-US" altLang="zh-TW" sz="1600" dirty="0" smtClean="0">
                  <a:latin typeface="微軟正黑體" panose="020B0604030504040204" pitchFamily="34" charset="-120"/>
                  <a:ea typeface="微軟正黑體" panose="020B0604030504040204" pitchFamily="34" charset="-120"/>
                </a:rPr>
                <a:t>1.</a:t>
              </a:r>
              <a:r>
                <a:rPr lang="zh-TW" altLang="en-US" sz="1600" dirty="0" smtClean="0">
                  <a:latin typeface="微軟正黑體" panose="020B0604030504040204" pitchFamily="34" charset="-120"/>
                  <a:ea typeface="微軟正黑體" panose="020B0604030504040204" pitchFamily="34" charset="-120"/>
                </a:rPr>
                <a:t>不分</a:t>
              </a:r>
              <a:r>
                <a:rPr lang="zh-TW" altLang="en-US" sz="1600" dirty="0">
                  <a:latin typeface="微軟正黑體" panose="020B0604030504040204" pitchFamily="34" charset="-120"/>
                  <a:ea typeface="微軟正黑體" panose="020B0604030504040204" pitchFamily="34" charset="-120"/>
                </a:rPr>
                <a:t>業別</a:t>
              </a:r>
              <a:r>
                <a:rPr lang="zh-TW" altLang="en-US" sz="1600" dirty="0" smtClean="0">
                  <a:latin typeface="微軟正黑體" panose="020B0604030504040204" pitchFamily="34" charset="-120"/>
                  <a:ea typeface="微軟正黑體" panose="020B0604030504040204" pitchFamily="34" charset="-120"/>
                </a:rPr>
                <a:t>，實</a:t>
              </a:r>
              <a:r>
                <a:rPr lang="zh-TW" altLang="en-US" sz="1600" dirty="0">
                  <a:latin typeface="微軟正黑體" panose="020B0604030504040204" pitchFamily="34" charset="-120"/>
                  <a:ea typeface="微軟正黑體" panose="020B0604030504040204" pitchFamily="34" charset="-120"/>
                </a:rPr>
                <a:t>收</a:t>
              </a:r>
              <a:r>
                <a:rPr lang="zh-TW" altLang="en-US" sz="1600" dirty="0" smtClean="0">
                  <a:latin typeface="微軟正黑體" panose="020B0604030504040204" pitchFamily="34" charset="-120"/>
                  <a:ea typeface="微軟正黑體" panose="020B0604030504040204" pitchFamily="34" charset="-120"/>
                </a:rPr>
                <a:t>資本額新</a:t>
              </a:r>
              <a:r>
                <a:rPr lang="zh-TW" altLang="en-US" sz="1600" dirty="0">
                  <a:latin typeface="微軟正黑體" panose="020B0604030504040204" pitchFamily="34" charset="-120"/>
                  <a:ea typeface="微軟正黑體" panose="020B0604030504040204" pitchFamily="34" charset="-120"/>
                </a:rPr>
                <a:t>臺幣 </a:t>
              </a:r>
              <a:r>
                <a:rPr lang="en-US" altLang="zh-TW" sz="1600" dirty="0">
                  <a:latin typeface="微軟正黑體" panose="020B0604030504040204" pitchFamily="34" charset="-120"/>
                  <a:ea typeface="微軟正黑體" panose="020B0604030504040204" pitchFamily="34" charset="-120"/>
                </a:rPr>
                <a:t>1 </a:t>
              </a:r>
              <a:r>
                <a:rPr lang="zh-TW" altLang="en-US" sz="1600" dirty="0">
                  <a:latin typeface="微軟正黑體" panose="020B0604030504040204" pitchFamily="34" charset="-120"/>
                  <a:ea typeface="微軟正黑體" panose="020B0604030504040204" pitchFamily="34" charset="-120"/>
                </a:rPr>
                <a:t>億元</a:t>
              </a:r>
              <a:r>
                <a:rPr lang="zh-TW" altLang="en-US" sz="1600" dirty="0" smtClean="0">
                  <a:latin typeface="微軟正黑體" panose="020B0604030504040204" pitchFamily="34" charset="-120"/>
                  <a:ea typeface="微軟正黑體" panose="020B0604030504040204" pitchFamily="34" charset="-120"/>
                </a:rPr>
                <a:t>以下；或</a:t>
              </a:r>
              <a:endParaRPr lang="en-US" altLang="zh-TW" sz="1600" dirty="0" smtClean="0">
                <a:latin typeface="微軟正黑體" panose="020B0604030504040204" pitchFamily="34" charset="-120"/>
                <a:ea typeface="微軟正黑體" panose="020B0604030504040204" pitchFamily="34" charset="-120"/>
              </a:endParaRPr>
            </a:p>
            <a:p>
              <a:pPr marL="174625" indent="-174625">
                <a:lnSpc>
                  <a:spcPct val="110000"/>
                </a:lnSpc>
              </a:pPr>
              <a:r>
                <a:rPr lang="en-US" altLang="zh-TW" sz="1600" dirty="0" smtClean="0">
                  <a:latin typeface="微軟正黑體" panose="020B0604030504040204" pitchFamily="34" charset="-120"/>
                  <a:ea typeface="微軟正黑體" panose="020B0604030504040204" pitchFamily="34" charset="-120"/>
                </a:rPr>
                <a:t>2.</a:t>
              </a:r>
              <a:r>
                <a:rPr lang="zh-TW" altLang="en-US" sz="1600" dirty="0">
                  <a:latin typeface="微軟正黑體" panose="020B0604030504040204" pitchFamily="34" charset="-120"/>
                  <a:ea typeface="微軟正黑體" panose="020B0604030504040204" pitchFamily="34" charset="-120"/>
                </a:rPr>
                <a:t>經常僱用員工人數未滿 </a:t>
              </a:r>
              <a:r>
                <a:rPr lang="en-US" altLang="zh-TW" sz="1600" dirty="0">
                  <a:latin typeface="微軟正黑體" panose="020B0604030504040204" pitchFamily="34" charset="-120"/>
                  <a:ea typeface="微軟正黑體" panose="020B0604030504040204" pitchFamily="34" charset="-120"/>
                </a:rPr>
                <a:t>200 </a:t>
              </a:r>
              <a:r>
                <a:rPr lang="zh-TW" altLang="en-US" sz="1600" dirty="0" smtClean="0">
                  <a:latin typeface="微軟正黑體" panose="020B0604030504040204" pitchFamily="34" charset="-120"/>
                  <a:ea typeface="微軟正黑體" panose="020B0604030504040204" pitchFamily="34" charset="-120"/>
                </a:rPr>
                <a:t>人</a:t>
              </a:r>
              <a:endParaRPr lang="en-US" altLang="zh-TW" sz="1600" dirty="0" smtClean="0">
                <a:latin typeface="微軟正黑體" panose="020B0604030504040204" pitchFamily="34" charset="-120"/>
                <a:ea typeface="微軟正黑體" panose="020B0604030504040204" pitchFamily="34" charset="-120"/>
              </a:endParaRPr>
            </a:p>
          </p:txBody>
        </p:sp>
        <p:pic>
          <p:nvPicPr>
            <p:cNvPr id="124" name="圖片 1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6594" y="2883764"/>
              <a:ext cx="324212" cy="324212"/>
            </a:xfrm>
            <a:prstGeom prst="rect">
              <a:avLst/>
            </a:prstGeom>
          </p:spPr>
        </p:pic>
      </p:grpSp>
      <p:grpSp>
        <p:nvGrpSpPr>
          <p:cNvPr id="125" name="群組 124"/>
          <p:cNvGrpSpPr/>
          <p:nvPr/>
        </p:nvGrpSpPr>
        <p:grpSpPr>
          <a:xfrm>
            <a:off x="6451880" y="4615261"/>
            <a:ext cx="2432279" cy="906500"/>
            <a:chOff x="298068" y="3894205"/>
            <a:chExt cx="2432279" cy="906500"/>
          </a:xfrm>
        </p:grpSpPr>
        <p:sp>
          <p:nvSpPr>
            <p:cNvPr id="126" name="文字方塊 125"/>
            <p:cNvSpPr txBox="1"/>
            <p:nvPr/>
          </p:nvSpPr>
          <p:spPr>
            <a:xfrm>
              <a:off x="622280" y="3895842"/>
              <a:ext cx="2108067" cy="904863"/>
            </a:xfrm>
            <a:prstGeom prst="rect">
              <a:avLst/>
            </a:prstGeom>
            <a:noFill/>
          </p:spPr>
          <p:txBody>
            <a:bodyPr wrap="square" rtlCol="0">
              <a:spAutoFit/>
            </a:bodyPr>
            <a:lstStyle/>
            <a:p>
              <a:pPr algn="just">
                <a:lnSpc>
                  <a:spcPct val="110000"/>
                </a:lnSpc>
              </a:pPr>
              <a:r>
                <a:rPr lang="zh-TW" altLang="en-US" sz="1600" dirty="0" smtClean="0">
                  <a:latin typeface="微軟正黑體" panose="020B0604030504040204" pitchFamily="34" charset="-120"/>
                  <a:ea typeface="微軟正黑體" panose="020B0604030504040204" pitchFamily="34" charset="-120"/>
                </a:rPr>
                <a:t>導入政府輔導資源，預估可嘉惠</a:t>
              </a:r>
              <a:r>
                <a:rPr lang="en-US" altLang="zh-TW" sz="1600" dirty="0" smtClean="0">
                  <a:latin typeface="微軟正黑體" panose="020B0604030504040204" pitchFamily="34" charset="-120"/>
                  <a:ea typeface="微軟正黑體" panose="020B0604030504040204" pitchFamily="34" charset="-120"/>
                </a:rPr>
                <a:t>1,752</a:t>
              </a:r>
              <a:r>
                <a:rPr lang="zh-TW" altLang="en-US" sz="1600" dirty="0" smtClean="0">
                  <a:latin typeface="微軟正黑體" panose="020B0604030504040204" pitchFamily="34" charset="-120"/>
                  <a:ea typeface="微軟正黑體" panose="020B0604030504040204" pitchFamily="34" charset="-120"/>
                </a:rPr>
                <a:t>家中小企業</a:t>
              </a:r>
              <a:endParaRPr lang="zh-TW" altLang="en-US" sz="1600" dirty="0">
                <a:latin typeface="微軟正黑體" panose="020B0604030504040204" pitchFamily="34" charset="-120"/>
                <a:ea typeface="微軟正黑體" panose="020B0604030504040204" pitchFamily="34" charset="-120"/>
              </a:endParaRPr>
            </a:p>
          </p:txBody>
        </p:sp>
        <p:pic>
          <p:nvPicPr>
            <p:cNvPr id="127" name="圖片 1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8068" y="3894205"/>
              <a:ext cx="324212" cy="324212"/>
            </a:xfrm>
            <a:prstGeom prst="rect">
              <a:avLst/>
            </a:prstGeom>
          </p:spPr>
        </p:pic>
      </p:grpSp>
      <p:sp>
        <p:nvSpPr>
          <p:cNvPr id="44" name="五邊形 43"/>
          <p:cNvSpPr/>
          <p:nvPr/>
        </p:nvSpPr>
        <p:spPr>
          <a:xfrm>
            <a:off x="0" y="0"/>
            <a:ext cx="1331640" cy="692696"/>
          </a:xfrm>
          <a:prstGeom prst="homePlate">
            <a:avLst>
              <a:gd name="adj" fmla="val 18502"/>
            </a:avLst>
          </a:prstGeom>
          <a:ln/>
        </p:spPr>
        <p:style>
          <a:lnRef idx="1">
            <a:schemeClr val="accent3"/>
          </a:lnRef>
          <a:fillRef idx="2">
            <a:schemeClr val="accent3"/>
          </a:fillRef>
          <a:effectRef idx="1">
            <a:schemeClr val="accent3"/>
          </a:effectRef>
          <a:fontRef idx="minor">
            <a:schemeClr val="dk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TW" altLang="en-US" b="1" dirty="0" smtClean="0">
                <a:solidFill>
                  <a:prstClr val="black"/>
                </a:solidFill>
                <a:latin typeface="微軟正黑體" panose="020B0604030504040204" pitchFamily="34" charset="-120"/>
                <a:ea typeface="微軟正黑體" panose="020B0604030504040204" pitchFamily="34" charset="-120"/>
              </a:rPr>
              <a:t>新創有感</a:t>
            </a:r>
            <a:endParaRPr lang="zh-TW" altLang="en-US" b="1" dirty="0">
              <a:solidFill>
                <a:prstClr val="black"/>
              </a:solidFill>
              <a:latin typeface="微軟正黑體" panose="020B0604030504040204" pitchFamily="34" charset="-120"/>
              <a:ea typeface="微軟正黑體" panose="020B0604030504040204" pitchFamily="34" charset="-120"/>
            </a:endParaRPr>
          </a:p>
        </p:txBody>
      </p:sp>
      <p:sp>
        <p:nvSpPr>
          <p:cNvPr id="3" name="文字方塊 2"/>
          <p:cNvSpPr txBox="1"/>
          <p:nvPr/>
        </p:nvSpPr>
        <p:spPr>
          <a:xfrm>
            <a:off x="353845" y="1677276"/>
            <a:ext cx="2516415" cy="630942"/>
          </a:xfrm>
          <a:prstGeom prst="rect">
            <a:avLst/>
          </a:prstGeom>
          <a:noFill/>
        </p:spPr>
        <p:txBody>
          <a:bodyPr wrap="square" rtlCol="0">
            <a:spAutoFit/>
          </a:bodyPr>
          <a:lstStyle/>
          <a:p>
            <a:r>
              <a:rPr lang="en-US" altLang="zh-TW" sz="1600" dirty="0" smtClean="0"/>
              <a:t>109.10.21</a:t>
            </a:r>
            <a:r>
              <a:rPr lang="zh-TW" altLang="en-US" sz="1600" dirty="0" smtClean="0"/>
              <a:t>修正</a:t>
            </a:r>
            <a:r>
              <a:rPr lang="en-US" altLang="zh-TW" dirty="0" smtClean="0"/>
              <a:t/>
            </a:r>
            <a:br>
              <a:rPr lang="en-US" altLang="zh-TW" dirty="0" smtClean="0"/>
            </a:br>
            <a:r>
              <a:rPr lang="zh-TW" altLang="zh-TW" b="1" dirty="0">
                <a:solidFill>
                  <a:schemeClr val="accent6">
                    <a:lumMod val="75000"/>
                  </a:schemeClr>
                </a:solidFill>
                <a:latin typeface="微軟正黑體" panose="020B0604030504040204" pitchFamily="34" charset="-120"/>
                <a:ea typeface="微軟正黑體" panose="020B0604030504040204" pitchFamily="34" charset="-120"/>
              </a:rPr>
              <a:t>青年從農創業貸款要點</a:t>
            </a:r>
            <a:endParaRPr lang="zh-TW" altLang="en-US" b="1" dirty="0">
              <a:solidFill>
                <a:schemeClr val="accent6">
                  <a:lumMod val="75000"/>
                </a:schemeClr>
              </a:solidFill>
              <a:latin typeface="微軟正黑體" panose="020B0604030504040204" pitchFamily="34" charset="-120"/>
              <a:ea typeface="微軟正黑體" panose="020B0604030504040204" pitchFamily="34" charset="-120"/>
            </a:endParaRPr>
          </a:p>
        </p:txBody>
      </p:sp>
      <p:sp>
        <p:nvSpPr>
          <p:cNvPr id="4" name="文字方塊 3"/>
          <p:cNvSpPr txBox="1"/>
          <p:nvPr/>
        </p:nvSpPr>
        <p:spPr>
          <a:xfrm>
            <a:off x="3423418" y="1697420"/>
            <a:ext cx="2690222" cy="584775"/>
          </a:xfrm>
          <a:prstGeom prst="rect">
            <a:avLst/>
          </a:prstGeom>
          <a:noFill/>
        </p:spPr>
        <p:txBody>
          <a:bodyPr wrap="square" rtlCol="0">
            <a:spAutoFit/>
          </a:bodyPr>
          <a:lstStyle/>
          <a:p>
            <a:r>
              <a:rPr lang="en-US" altLang="zh-TW" sz="1600" dirty="0" smtClean="0"/>
              <a:t>109.7.29</a:t>
            </a:r>
            <a:r>
              <a:rPr lang="zh-TW" altLang="en-US" sz="1600" dirty="0" smtClean="0"/>
              <a:t>修正</a:t>
            </a:r>
            <a:r>
              <a:rPr lang="en-US" altLang="zh-TW" dirty="0" smtClean="0"/>
              <a:t/>
            </a:r>
            <a:br>
              <a:rPr lang="en-US" altLang="zh-TW" dirty="0" smtClean="0"/>
            </a:br>
            <a:r>
              <a:rPr lang="zh-TW" altLang="zh-TW" sz="1600" b="1" dirty="0">
                <a:solidFill>
                  <a:schemeClr val="accent6">
                    <a:lumMod val="75000"/>
                  </a:schemeClr>
                </a:solidFill>
                <a:latin typeface="微軟正黑體" panose="020B0604030504040204" pitchFamily="34" charset="-120"/>
                <a:ea typeface="微軟正黑體" panose="020B0604030504040204" pitchFamily="34" charset="-120"/>
              </a:rPr>
              <a:t>青年創業及啟動金貸款要點</a:t>
            </a:r>
            <a:endParaRPr lang="en-US" altLang="zh-TW" sz="1600" b="1" dirty="0">
              <a:solidFill>
                <a:schemeClr val="accent6">
                  <a:lumMod val="75000"/>
                </a:schemeClr>
              </a:solidFill>
              <a:latin typeface="微軟正黑體" panose="020B0604030504040204" pitchFamily="34" charset="-120"/>
              <a:ea typeface="微軟正黑體" panose="020B0604030504040204" pitchFamily="34" charset="-120"/>
            </a:endParaRPr>
          </a:p>
        </p:txBody>
      </p:sp>
      <p:sp>
        <p:nvSpPr>
          <p:cNvPr id="5" name="文字方塊 4"/>
          <p:cNvSpPr txBox="1"/>
          <p:nvPr/>
        </p:nvSpPr>
        <p:spPr>
          <a:xfrm>
            <a:off x="6810847" y="1671173"/>
            <a:ext cx="2065214" cy="923330"/>
          </a:xfrm>
          <a:prstGeom prst="rect">
            <a:avLst/>
          </a:prstGeom>
          <a:noFill/>
        </p:spPr>
        <p:txBody>
          <a:bodyPr wrap="square" rtlCol="0">
            <a:spAutoFit/>
          </a:bodyPr>
          <a:lstStyle/>
          <a:p>
            <a:r>
              <a:rPr lang="en-US" altLang="zh-TW" sz="1600" dirty="0" smtClean="0"/>
              <a:t>109.6.24</a:t>
            </a:r>
            <a:r>
              <a:rPr lang="zh-TW" altLang="en-US" sz="1600" dirty="0" smtClean="0"/>
              <a:t>修正</a:t>
            </a:r>
            <a:endParaRPr lang="en-US" altLang="zh-TW" sz="1600" dirty="0" smtClean="0"/>
          </a:p>
          <a:p>
            <a:r>
              <a:rPr lang="zh-TW" altLang="en-US" b="1" dirty="0" smtClean="0">
                <a:solidFill>
                  <a:schemeClr val="accent6">
                    <a:lumMod val="75000"/>
                  </a:schemeClr>
                </a:solidFill>
                <a:latin typeface="微軟正黑體" panose="020B0604030504040204" pitchFamily="34" charset="-120"/>
                <a:ea typeface="微軟正黑體" panose="020B0604030504040204" pitchFamily="34" charset="-120"/>
              </a:rPr>
              <a:t>中小企業</a:t>
            </a:r>
            <a:r>
              <a:rPr lang="zh-TW" altLang="en-US" b="1" dirty="0">
                <a:solidFill>
                  <a:schemeClr val="accent6">
                    <a:lumMod val="75000"/>
                  </a:schemeClr>
                </a:solidFill>
                <a:latin typeface="微軟正黑體" panose="020B0604030504040204" pitchFamily="34" charset="-120"/>
                <a:ea typeface="微軟正黑體" panose="020B0604030504040204" pitchFamily="34" charset="-120"/>
              </a:rPr>
              <a:t>認定標準</a:t>
            </a:r>
          </a:p>
          <a:p>
            <a:endParaRPr lang="zh-TW" altLang="en-US" dirty="0"/>
          </a:p>
        </p:txBody>
      </p:sp>
    </p:spTree>
    <p:extLst>
      <p:ext uri="{BB962C8B-B14F-4D97-AF65-F5344CB8AC3E}">
        <p14:creationId xmlns:p14="http://schemas.microsoft.com/office/powerpoint/2010/main" val="31327070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260648"/>
            <a:ext cx="8229600" cy="764704"/>
          </a:xfrm>
        </p:spPr>
        <p:txBody>
          <a:bodyPr>
            <a:normAutofit/>
          </a:bodyPr>
          <a:lstStyle/>
          <a:p>
            <a:r>
              <a:rPr lang="zh-TW" altLang="en-US" sz="3600" b="1" dirty="0" smtClean="0"/>
              <a:t>民眾有感</a:t>
            </a:r>
            <a:endParaRPr lang="zh-TW" altLang="en-US" sz="3600" b="1" dirty="0"/>
          </a:p>
        </p:txBody>
      </p:sp>
      <p:sp>
        <p:nvSpPr>
          <p:cNvPr id="22" name="投影片編號版面配置區 5"/>
          <p:cNvSpPr>
            <a:spLocks noGrp="1"/>
          </p:cNvSpPr>
          <p:nvPr>
            <p:ph type="sldNum" sz="quarter" idx="12"/>
          </p:nvPr>
        </p:nvSpPr>
        <p:spPr>
          <a:xfrm>
            <a:off x="7010400" y="6520259"/>
            <a:ext cx="2133600" cy="365125"/>
          </a:xfrm>
        </p:spPr>
        <p:txBody>
          <a:bodyPr/>
          <a:lstStyle>
            <a:lvl1pPr>
              <a:defRPr sz="1400" b="1">
                <a:solidFill>
                  <a:schemeClr val="bg1"/>
                </a:solidFill>
                <a:latin typeface="Arial Unicode MS" panose="020B0604020202020204" pitchFamily="34" charset="-120"/>
                <a:ea typeface="Arial Unicode MS" panose="020B0604020202020204" pitchFamily="34" charset="-120"/>
                <a:cs typeface="Arial Unicode MS" panose="020B0604020202020204" pitchFamily="34" charset="-120"/>
              </a:defRPr>
            </a:lvl1pPr>
          </a:lstStyle>
          <a:p>
            <a:fld id="{F2AA265B-B332-4A2C-B8D5-6CDE25482072}" type="slidenum">
              <a:rPr lang="zh-TW" altLang="en-US" smtClean="0">
                <a:solidFill>
                  <a:prstClr val="black"/>
                </a:solidFill>
              </a:rPr>
              <a:pPr/>
              <a:t>14</a:t>
            </a:fld>
            <a:endParaRPr lang="zh-TW" altLang="en-US" dirty="0">
              <a:solidFill>
                <a:prstClr val="black"/>
              </a:solidFill>
            </a:endParaRPr>
          </a:p>
        </p:txBody>
      </p:sp>
      <p:grpSp>
        <p:nvGrpSpPr>
          <p:cNvPr id="3" name="群組 2"/>
          <p:cNvGrpSpPr/>
          <p:nvPr/>
        </p:nvGrpSpPr>
        <p:grpSpPr>
          <a:xfrm>
            <a:off x="1821740" y="1228112"/>
            <a:ext cx="5779333" cy="1887984"/>
            <a:chOff x="1550149" y="1340768"/>
            <a:chExt cx="5779333" cy="1887984"/>
          </a:xfrm>
        </p:grpSpPr>
        <p:sp>
          <p:nvSpPr>
            <p:cNvPr id="4" name="手繪多邊形 3"/>
            <p:cNvSpPr/>
            <p:nvPr/>
          </p:nvSpPr>
          <p:spPr>
            <a:xfrm>
              <a:off x="1550149" y="1340768"/>
              <a:ext cx="2846962" cy="1887984"/>
            </a:xfrm>
            <a:custGeom>
              <a:avLst/>
              <a:gdLst>
                <a:gd name="connsiteX0" fmla="*/ 0 w 2846962"/>
                <a:gd name="connsiteY0" fmla="*/ 188798 h 1887984"/>
                <a:gd name="connsiteX1" fmla="*/ 188798 w 2846962"/>
                <a:gd name="connsiteY1" fmla="*/ 0 h 1887984"/>
                <a:gd name="connsiteX2" fmla="*/ 2658164 w 2846962"/>
                <a:gd name="connsiteY2" fmla="*/ 0 h 1887984"/>
                <a:gd name="connsiteX3" fmla="*/ 2846962 w 2846962"/>
                <a:gd name="connsiteY3" fmla="*/ 188798 h 1887984"/>
                <a:gd name="connsiteX4" fmla="*/ 2846962 w 2846962"/>
                <a:gd name="connsiteY4" fmla="*/ 1699186 h 1887984"/>
                <a:gd name="connsiteX5" fmla="*/ 2658164 w 2846962"/>
                <a:gd name="connsiteY5" fmla="*/ 1887984 h 1887984"/>
                <a:gd name="connsiteX6" fmla="*/ 188798 w 2846962"/>
                <a:gd name="connsiteY6" fmla="*/ 1887984 h 1887984"/>
                <a:gd name="connsiteX7" fmla="*/ 0 w 2846962"/>
                <a:gd name="connsiteY7" fmla="*/ 1699186 h 1887984"/>
                <a:gd name="connsiteX8" fmla="*/ 0 w 2846962"/>
                <a:gd name="connsiteY8" fmla="*/ 188798 h 1887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46962" h="1887984">
                  <a:moveTo>
                    <a:pt x="0" y="188798"/>
                  </a:moveTo>
                  <a:cubicBezTo>
                    <a:pt x="0" y="84528"/>
                    <a:pt x="84528" y="0"/>
                    <a:pt x="188798" y="0"/>
                  </a:cubicBezTo>
                  <a:lnTo>
                    <a:pt x="2658164" y="0"/>
                  </a:lnTo>
                  <a:cubicBezTo>
                    <a:pt x="2762434" y="0"/>
                    <a:pt x="2846962" y="84528"/>
                    <a:pt x="2846962" y="188798"/>
                  </a:cubicBezTo>
                  <a:lnTo>
                    <a:pt x="2846962" y="1699186"/>
                  </a:lnTo>
                  <a:cubicBezTo>
                    <a:pt x="2846962" y="1803456"/>
                    <a:pt x="2762434" y="1887984"/>
                    <a:pt x="2658164" y="1887984"/>
                  </a:cubicBezTo>
                  <a:lnTo>
                    <a:pt x="188798" y="1887984"/>
                  </a:lnTo>
                  <a:cubicBezTo>
                    <a:pt x="84528" y="1887984"/>
                    <a:pt x="0" y="1803456"/>
                    <a:pt x="0" y="1699186"/>
                  </a:cubicBezTo>
                  <a:lnTo>
                    <a:pt x="0" y="188798"/>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0"/>
                <a:satOff val="0"/>
                <a:lumOff val="0"/>
                <a:alphaOff val="0"/>
              </a:schemeClr>
            </a:fillRef>
            <a:effectRef idx="1">
              <a:schemeClr val="accent5">
                <a:hueOff val="0"/>
                <a:satOff val="0"/>
                <a:lumOff val="0"/>
                <a:alphaOff val="0"/>
              </a:schemeClr>
            </a:effectRef>
            <a:fontRef idx="minor">
              <a:schemeClr val="dk1"/>
            </a:fontRef>
          </p:style>
          <p:txBody>
            <a:bodyPr spcFirstLastPara="0" vert="horz" wrap="square" lIns="177800" tIns="1296000" rIns="177800" bIns="555398" numCol="1" spcCol="1270" anchor="ctr" anchorCtr="0">
              <a:noAutofit/>
            </a:bodyPr>
            <a:lstStyle/>
            <a:p>
              <a:pPr lvl="0" algn="ctr" defTabSz="1111250">
                <a:lnSpc>
                  <a:spcPct val="90000"/>
                </a:lnSpc>
                <a:spcBef>
                  <a:spcPct val="0"/>
                </a:spcBef>
                <a:spcAft>
                  <a:spcPct val="35000"/>
                </a:spcAft>
              </a:pPr>
              <a:r>
                <a:rPr lang="zh-TW" altLang="en-US" sz="2500" dirty="0" smtClean="0">
                  <a:latin typeface="微軟正黑體" panose="020B0604030504040204" pitchFamily="34" charset="-120"/>
                  <a:ea typeface="微軟正黑體" panose="020B0604030504040204" pitchFamily="34" charset="-120"/>
                </a:rPr>
                <a:t>智慧</a:t>
              </a:r>
              <a:r>
                <a:rPr lang="zh-TW" altLang="en-US" sz="2500" kern="1200" dirty="0" smtClean="0">
                  <a:latin typeface="微軟正黑體" panose="020B0604030504040204" pitchFamily="34" charset="-120"/>
                  <a:ea typeface="微軟正黑體" panose="020B0604030504040204" pitchFamily="34" charset="-120"/>
                </a:rPr>
                <a:t>生活</a:t>
              </a:r>
              <a:endParaRPr lang="zh-TW" altLang="en-US" sz="2500" kern="1200" dirty="0">
                <a:latin typeface="微軟正黑體" panose="020B0604030504040204" pitchFamily="34" charset="-120"/>
                <a:ea typeface="微軟正黑體" panose="020B0604030504040204" pitchFamily="34" charset="-120"/>
              </a:endParaRPr>
            </a:p>
          </p:txBody>
        </p:sp>
        <p:sp>
          <p:nvSpPr>
            <p:cNvPr id="5" name="橢圓 4"/>
            <p:cNvSpPr>
              <a:spLocks noChangeAspect="1"/>
            </p:cNvSpPr>
            <p:nvPr/>
          </p:nvSpPr>
          <p:spPr>
            <a:xfrm>
              <a:off x="2483768" y="1412776"/>
              <a:ext cx="936000" cy="936000"/>
            </a:xfrm>
            <a:prstGeom prst="ellipse">
              <a:avLst/>
            </a:prstGeom>
          </p:spPr>
          <p:style>
            <a:lnRef idx="1">
              <a:schemeClr val="lt1">
                <a:hueOff val="0"/>
                <a:satOff val="0"/>
                <a:lumOff val="0"/>
                <a:alphaOff val="0"/>
              </a:schemeClr>
            </a:lnRef>
            <a:fillRef idx="1">
              <a:schemeClr val="accent5">
                <a:tint val="50000"/>
                <a:hueOff val="0"/>
                <a:satOff val="0"/>
                <a:lumOff val="0"/>
                <a:alphaOff val="0"/>
              </a:schemeClr>
            </a:fillRef>
            <a:effectRef idx="1">
              <a:schemeClr val="accent5">
                <a:tint val="50000"/>
                <a:hueOff val="0"/>
                <a:satOff val="0"/>
                <a:lumOff val="0"/>
                <a:alphaOff val="0"/>
              </a:schemeClr>
            </a:effectRef>
            <a:fontRef idx="minor">
              <a:schemeClr val="lt1">
                <a:hueOff val="0"/>
                <a:satOff val="0"/>
                <a:lumOff val="0"/>
                <a:alphaOff val="0"/>
              </a:schemeClr>
            </a:fontRef>
          </p:style>
        </p:sp>
        <p:sp>
          <p:nvSpPr>
            <p:cNvPr id="7" name="手繪多邊形 6"/>
            <p:cNvSpPr/>
            <p:nvPr/>
          </p:nvSpPr>
          <p:spPr>
            <a:xfrm>
              <a:off x="4482520" y="1340768"/>
              <a:ext cx="2846962" cy="1887984"/>
            </a:xfrm>
            <a:custGeom>
              <a:avLst/>
              <a:gdLst>
                <a:gd name="connsiteX0" fmla="*/ 0 w 2846962"/>
                <a:gd name="connsiteY0" fmla="*/ 188798 h 1887984"/>
                <a:gd name="connsiteX1" fmla="*/ 188798 w 2846962"/>
                <a:gd name="connsiteY1" fmla="*/ 0 h 1887984"/>
                <a:gd name="connsiteX2" fmla="*/ 2658164 w 2846962"/>
                <a:gd name="connsiteY2" fmla="*/ 0 h 1887984"/>
                <a:gd name="connsiteX3" fmla="*/ 2846962 w 2846962"/>
                <a:gd name="connsiteY3" fmla="*/ 188798 h 1887984"/>
                <a:gd name="connsiteX4" fmla="*/ 2846962 w 2846962"/>
                <a:gd name="connsiteY4" fmla="*/ 1699186 h 1887984"/>
                <a:gd name="connsiteX5" fmla="*/ 2658164 w 2846962"/>
                <a:gd name="connsiteY5" fmla="*/ 1887984 h 1887984"/>
                <a:gd name="connsiteX6" fmla="*/ 188798 w 2846962"/>
                <a:gd name="connsiteY6" fmla="*/ 1887984 h 1887984"/>
                <a:gd name="connsiteX7" fmla="*/ 0 w 2846962"/>
                <a:gd name="connsiteY7" fmla="*/ 1699186 h 1887984"/>
                <a:gd name="connsiteX8" fmla="*/ 0 w 2846962"/>
                <a:gd name="connsiteY8" fmla="*/ 188798 h 1887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46962" h="1887984">
                  <a:moveTo>
                    <a:pt x="0" y="188798"/>
                  </a:moveTo>
                  <a:cubicBezTo>
                    <a:pt x="0" y="84528"/>
                    <a:pt x="84528" y="0"/>
                    <a:pt x="188798" y="0"/>
                  </a:cubicBezTo>
                  <a:lnTo>
                    <a:pt x="2658164" y="0"/>
                  </a:lnTo>
                  <a:cubicBezTo>
                    <a:pt x="2762434" y="0"/>
                    <a:pt x="2846962" y="84528"/>
                    <a:pt x="2846962" y="188798"/>
                  </a:cubicBezTo>
                  <a:lnTo>
                    <a:pt x="2846962" y="1699186"/>
                  </a:lnTo>
                  <a:cubicBezTo>
                    <a:pt x="2846962" y="1803456"/>
                    <a:pt x="2762434" y="1887984"/>
                    <a:pt x="2658164" y="1887984"/>
                  </a:cubicBezTo>
                  <a:lnTo>
                    <a:pt x="188798" y="1887984"/>
                  </a:lnTo>
                  <a:cubicBezTo>
                    <a:pt x="84528" y="1887984"/>
                    <a:pt x="0" y="1803456"/>
                    <a:pt x="0" y="1699186"/>
                  </a:cubicBezTo>
                  <a:lnTo>
                    <a:pt x="0" y="188798"/>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9933876"/>
                <a:satOff val="39811"/>
                <a:lumOff val="8628"/>
                <a:alphaOff val="0"/>
              </a:schemeClr>
            </a:fillRef>
            <a:effectRef idx="1">
              <a:schemeClr val="accent5">
                <a:hueOff val="-9933876"/>
                <a:satOff val="39811"/>
                <a:lumOff val="8628"/>
                <a:alphaOff val="0"/>
              </a:schemeClr>
            </a:effectRef>
            <a:fontRef idx="minor">
              <a:schemeClr val="dk1"/>
            </a:fontRef>
          </p:style>
          <p:txBody>
            <a:bodyPr spcFirstLastPara="0" vert="horz" wrap="square" lIns="177800" tIns="1296000" rIns="177800" bIns="555398" numCol="1" spcCol="1270" anchor="ctr" anchorCtr="0">
              <a:noAutofit/>
            </a:bodyPr>
            <a:lstStyle/>
            <a:p>
              <a:pPr lvl="0" algn="ctr" defTabSz="1111250">
                <a:lnSpc>
                  <a:spcPct val="90000"/>
                </a:lnSpc>
                <a:spcBef>
                  <a:spcPct val="0"/>
                </a:spcBef>
                <a:spcAft>
                  <a:spcPct val="35000"/>
                </a:spcAft>
              </a:pPr>
              <a:r>
                <a:rPr lang="zh-TW" altLang="en-US" sz="2500" kern="1200" dirty="0" smtClean="0">
                  <a:latin typeface="微軟正黑體" panose="020B0604030504040204" pitchFamily="34" charset="-120"/>
                  <a:ea typeface="微軟正黑體" panose="020B0604030504040204" pitchFamily="34" charset="-120"/>
                </a:rPr>
                <a:t>便民服務</a:t>
              </a:r>
              <a:endParaRPr lang="zh-TW" altLang="en-US" sz="2500" kern="1200" dirty="0">
                <a:latin typeface="微軟正黑體" panose="020B0604030504040204" pitchFamily="34" charset="-120"/>
                <a:ea typeface="微軟正黑體" panose="020B0604030504040204" pitchFamily="34" charset="-120"/>
              </a:endParaRPr>
            </a:p>
          </p:txBody>
        </p:sp>
        <p:sp>
          <p:nvSpPr>
            <p:cNvPr id="8" name="橢圓 7"/>
            <p:cNvSpPr>
              <a:spLocks noChangeAspect="1"/>
            </p:cNvSpPr>
            <p:nvPr/>
          </p:nvSpPr>
          <p:spPr>
            <a:xfrm>
              <a:off x="5436096" y="1422715"/>
              <a:ext cx="936000" cy="936000"/>
            </a:xfrm>
            <a:prstGeom prst="ellipse">
              <a:avLst/>
            </a:prstGeom>
            <a:solidFill>
              <a:schemeClr val="accent6">
                <a:lumMod val="20000"/>
                <a:lumOff val="80000"/>
              </a:schemeClr>
            </a:solidFill>
          </p:spPr>
          <p:style>
            <a:lnRef idx="1">
              <a:schemeClr val="lt1">
                <a:hueOff val="0"/>
                <a:satOff val="0"/>
                <a:lumOff val="0"/>
                <a:alphaOff val="0"/>
              </a:schemeClr>
            </a:lnRef>
            <a:fillRef idx="1">
              <a:schemeClr val="accent5">
                <a:tint val="50000"/>
                <a:hueOff val="-10682366"/>
                <a:satOff val="47617"/>
                <a:lumOff val="4207"/>
                <a:alphaOff val="0"/>
              </a:schemeClr>
            </a:fillRef>
            <a:effectRef idx="1">
              <a:schemeClr val="accent5">
                <a:tint val="50000"/>
                <a:hueOff val="-10682366"/>
                <a:satOff val="47617"/>
                <a:lumOff val="4207"/>
                <a:alphaOff val="0"/>
              </a:schemeClr>
            </a:effectRef>
            <a:fontRef idx="minor">
              <a:schemeClr val="lt1">
                <a:hueOff val="0"/>
                <a:satOff val="0"/>
                <a:lumOff val="0"/>
                <a:alphaOff val="0"/>
              </a:schemeClr>
            </a:fontRef>
          </p:style>
        </p:sp>
        <p:sp>
          <p:nvSpPr>
            <p:cNvPr id="9" name="左-右雙向箭號 8"/>
            <p:cNvSpPr/>
            <p:nvPr/>
          </p:nvSpPr>
          <p:spPr>
            <a:xfrm>
              <a:off x="1779036" y="2851155"/>
              <a:ext cx="5321559" cy="283197"/>
            </a:xfrm>
            <a:prstGeom prst="leftRightArrow">
              <a:avLst/>
            </a:prstGeom>
            <a:scene3d>
              <a:camera prst="orthographicFront"/>
              <a:lightRig rig="flat" dir="t"/>
            </a:scene3d>
            <a:sp3d prstMaterial="dkEdge">
              <a:bevelT w="8200" h="38100"/>
            </a:sp3d>
          </p:spPr>
          <p:style>
            <a:lnRef idx="1">
              <a:schemeClr val="lt1">
                <a:hueOff val="0"/>
                <a:satOff val="0"/>
                <a:lumOff val="0"/>
                <a:alphaOff val="0"/>
              </a:schemeClr>
            </a:lnRef>
            <a:fillRef idx="2">
              <a:schemeClr val="accent5">
                <a:tint val="40000"/>
                <a:hueOff val="0"/>
                <a:satOff val="0"/>
                <a:lumOff val="0"/>
                <a:alphaOff val="0"/>
              </a:schemeClr>
            </a:fillRef>
            <a:effectRef idx="1">
              <a:schemeClr val="accent5">
                <a:tint val="40000"/>
                <a:hueOff val="0"/>
                <a:satOff val="0"/>
                <a:lumOff val="0"/>
                <a:alphaOff val="0"/>
              </a:schemeClr>
            </a:effectRef>
            <a:fontRef idx="minor">
              <a:schemeClr val="dk1">
                <a:hueOff val="0"/>
                <a:satOff val="0"/>
                <a:lumOff val="0"/>
                <a:alphaOff val="0"/>
              </a:schemeClr>
            </a:fontRef>
          </p:style>
        </p:sp>
      </p:grpSp>
      <p:pic>
        <p:nvPicPr>
          <p:cNvPr id="10" name="圖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9592" y="1390120"/>
            <a:ext cx="756000" cy="756000"/>
          </a:xfrm>
          <a:prstGeom prst="rect">
            <a:avLst/>
          </a:prstGeom>
        </p:spPr>
      </p:pic>
      <p:pic>
        <p:nvPicPr>
          <p:cNvPr id="11" name="圖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461475">
            <a:off x="3017292" y="1400321"/>
            <a:ext cx="468000" cy="748800"/>
          </a:xfrm>
          <a:prstGeom prst="rect">
            <a:avLst/>
          </a:prstGeom>
        </p:spPr>
      </p:pic>
      <p:sp>
        <p:nvSpPr>
          <p:cNvPr id="12" name="直線圖說文字 1 11"/>
          <p:cNvSpPr/>
          <p:nvPr/>
        </p:nvSpPr>
        <p:spPr>
          <a:xfrm>
            <a:off x="4783414" y="3652326"/>
            <a:ext cx="3965050" cy="2152938"/>
          </a:xfrm>
          <a:prstGeom prst="borderCallout1">
            <a:avLst>
              <a:gd name="adj1" fmla="val -1395"/>
              <a:gd name="adj2" fmla="val 40130"/>
              <a:gd name="adj3" fmla="val -17558"/>
              <a:gd name="adj4" fmla="val 29640"/>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08000" rtlCol="0" anchor="t" anchorCtr="0"/>
          <a:lstStyle/>
          <a:p>
            <a:pPr marL="285750" indent="-285750" algn="just" hangingPunct="0">
              <a:lnSpc>
                <a:spcPts val="2500"/>
              </a:lnSpc>
              <a:spcAft>
                <a:spcPts val="200"/>
              </a:spcAft>
              <a:buFont typeface="Arial" pitchFamily="34" charset="0"/>
              <a:buChar char="•"/>
            </a:pPr>
            <a:r>
              <a:rPr lang="zh-TW" altLang="en-US" sz="1900" b="1" dirty="0" smtClean="0">
                <a:solidFill>
                  <a:srgbClr val="FF0000"/>
                </a:solidFill>
                <a:latin typeface="微軟正黑體" panose="020B0604030504040204" pitchFamily="34" charset="-120"/>
                <a:ea typeface="微軟正黑體" panose="020B0604030504040204" pitchFamily="34" charset="-120"/>
              </a:rPr>
              <a:t>提供民眾一站式查詢金融遺產</a:t>
            </a:r>
          </a:p>
          <a:p>
            <a:pPr marL="285750" indent="-285750" algn="just" hangingPunct="0">
              <a:lnSpc>
                <a:spcPts val="2500"/>
              </a:lnSpc>
              <a:spcAft>
                <a:spcPts val="200"/>
              </a:spcAft>
              <a:buFont typeface="Arial" pitchFamily="34" charset="0"/>
              <a:buChar char="•"/>
            </a:pPr>
            <a:r>
              <a:rPr lang="zh-TW" altLang="en-US" sz="1900" dirty="0" smtClean="0">
                <a:solidFill>
                  <a:schemeClr val="tx1"/>
                </a:solidFill>
                <a:latin typeface="微軟正黑體" panose="020B0604030504040204" pitchFamily="34" charset="-120"/>
                <a:ea typeface="微軟正黑體" panose="020B0604030504040204" pitchFamily="34" charset="-120"/>
              </a:rPr>
              <a:t>放寬跨縣市申辦土地登記之項目</a:t>
            </a:r>
          </a:p>
          <a:p>
            <a:pPr marL="285750" indent="-285750" algn="just" hangingPunct="0">
              <a:lnSpc>
                <a:spcPts val="2500"/>
              </a:lnSpc>
              <a:spcAft>
                <a:spcPts val="200"/>
              </a:spcAft>
              <a:buFont typeface="Arial" pitchFamily="34" charset="0"/>
              <a:buChar char="•"/>
            </a:pPr>
            <a:r>
              <a:rPr lang="zh-TW" altLang="en-US" sz="1900" dirty="0" smtClean="0">
                <a:solidFill>
                  <a:schemeClr val="tx1"/>
                </a:solidFill>
                <a:latin typeface="微軟正黑體" panose="020B0604030504040204" pitchFamily="34" charset="-120"/>
                <a:ea typeface="微軟正黑體" panose="020B0604030504040204" pitchFamily="34" charset="-120"/>
              </a:rPr>
              <a:t>新增</a:t>
            </a:r>
            <a:r>
              <a:rPr lang="zh-TW" altLang="en-US" sz="1900" dirty="0">
                <a:solidFill>
                  <a:schemeClr val="tx1"/>
                </a:solidFill>
                <a:latin typeface="微軟正黑體" panose="020B0604030504040204" pitchFamily="34" charset="-120"/>
                <a:ea typeface="微軟正黑體" panose="020B0604030504040204" pitchFamily="34" charset="-120"/>
              </a:rPr>
              <a:t>不動產登記線上聲明，當事人免臨</a:t>
            </a:r>
            <a:r>
              <a:rPr lang="zh-TW" altLang="en-US" sz="1900" dirty="0" smtClean="0">
                <a:solidFill>
                  <a:schemeClr val="tx1"/>
                </a:solidFill>
                <a:latin typeface="微軟正黑體" panose="020B0604030504040204" pitchFamily="34" charset="-120"/>
                <a:ea typeface="微軟正黑體" panose="020B0604030504040204" pitchFamily="34" charset="-120"/>
              </a:rPr>
              <a:t>櫃</a:t>
            </a:r>
            <a:endParaRPr lang="zh-TW" altLang="en-US" sz="1900" dirty="0">
              <a:solidFill>
                <a:schemeClr val="tx1"/>
              </a:solidFill>
              <a:latin typeface="微軟正黑體" panose="020B0604030504040204" pitchFamily="34" charset="-120"/>
              <a:ea typeface="微軟正黑體" panose="020B0604030504040204" pitchFamily="34" charset="-120"/>
            </a:endParaRPr>
          </a:p>
          <a:p>
            <a:pPr marL="285750" indent="-285750" algn="just" hangingPunct="0">
              <a:lnSpc>
                <a:spcPts val="2500"/>
              </a:lnSpc>
              <a:spcAft>
                <a:spcPts val="200"/>
              </a:spcAft>
              <a:buFont typeface="Arial" pitchFamily="34" charset="0"/>
              <a:buChar char="•"/>
            </a:pPr>
            <a:r>
              <a:rPr lang="zh-TW" altLang="en-US" sz="1900" dirty="0">
                <a:solidFill>
                  <a:schemeClr val="tx1"/>
                </a:solidFill>
                <a:latin typeface="微軟正黑體" panose="020B0604030504040204" pitchFamily="34" charset="-120"/>
                <a:ea typeface="微軟正黑體" panose="020B0604030504040204" pitchFamily="34" charset="-120"/>
              </a:rPr>
              <a:t>修正首次申請護照</a:t>
            </a:r>
            <a:r>
              <a:rPr lang="zh-TW" altLang="en-US" sz="1900" dirty="0" smtClean="0">
                <a:solidFill>
                  <a:schemeClr val="tx1"/>
                </a:solidFill>
                <a:latin typeface="微軟正黑體" panose="020B0604030504040204" pitchFamily="34" charset="-120"/>
                <a:ea typeface="微軟正黑體" panose="020B0604030504040204" pitchFamily="34" charset="-120"/>
              </a:rPr>
              <a:t>措施</a:t>
            </a:r>
            <a:endParaRPr lang="en-US" altLang="zh-TW" sz="1900" dirty="0" smtClean="0">
              <a:solidFill>
                <a:schemeClr val="tx1"/>
              </a:solidFill>
              <a:latin typeface="微軟正黑體" panose="020B0604030504040204" pitchFamily="34" charset="-120"/>
              <a:ea typeface="微軟正黑體" panose="020B0604030504040204" pitchFamily="34" charset="-120"/>
            </a:endParaRPr>
          </a:p>
          <a:p>
            <a:pPr marL="285750" indent="-285750" algn="just" hangingPunct="0">
              <a:lnSpc>
                <a:spcPts val="2500"/>
              </a:lnSpc>
              <a:spcAft>
                <a:spcPts val="200"/>
              </a:spcAft>
              <a:buFont typeface="Arial" pitchFamily="34" charset="0"/>
              <a:buChar char="•"/>
            </a:pPr>
            <a:r>
              <a:rPr lang="zh-TW" altLang="en-US" sz="1900" dirty="0">
                <a:solidFill>
                  <a:schemeClr val="tx1"/>
                </a:solidFill>
                <a:latin typeface="微軟正黑體" panose="020B0604030504040204" pitchFamily="34" charset="-120"/>
                <a:ea typeface="微軟正黑體" panose="020B0604030504040204" pitchFamily="34" charset="-120"/>
              </a:rPr>
              <a:t>提供個人資料自主運用數位</a:t>
            </a:r>
            <a:r>
              <a:rPr lang="zh-TW" altLang="en-US" sz="1900" dirty="0" smtClean="0">
                <a:solidFill>
                  <a:schemeClr val="tx1"/>
                </a:solidFill>
                <a:latin typeface="微軟正黑體" panose="020B0604030504040204" pitchFamily="34" charset="-120"/>
                <a:ea typeface="微軟正黑體" panose="020B0604030504040204" pitchFamily="34" charset="-120"/>
              </a:rPr>
              <a:t>服務</a:t>
            </a:r>
            <a:endParaRPr lang="en-US" altLang="zh-TW" sz="1900" dirty="0" smtClean="0">
              <a:solidFill>
                <a:schemeClr val="tx1"/>
              </a:solidFill>
              <a:latin typeface="微軟正黑體" panose="020B0604030504040204" pitchFamily="34" charset="-120"/>
              <a:ea typeface="微軟正黑體" panose="020B0604030504040204" pitchFamily="34" charset="-120"/>
            </a:endParaRPr>
          </a:p>
        </p:txBody>
      </p:sp>
      <p:sp>
        <p:nvSpPr>
          <p:cNvPr id="14" name="直線圖說文字 1 13"/>
          <p:cNvSpPr/>
          <p:nvPr/>
        </p:nvSpPr>
        <p:spPr>
          <a:xfrm>
            <a:off x="323528" y="3652326"/>
            <a:ext cx="4032448" cy="2152938"/>
          </a:xfrm>
          <a:prstGeom prst="borderCallout1">
            <a:avLst>
              <a:gd name="adj1" fmla="val -1395"/>
              <a:gd name="adj2" fmla="val 40130"/>
              <a:gd name="adj3" fmla="val -17429"/>
              <a:gd name="adj4" fmla="val 55131"/>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08000" rtlCol="0" anchor="t"/>
          <a:lstStyle/>
          <a:p>
            <a:pPr marL="285750" indent="-285750" algn="just" hangingPunct="0">
              <a:lnSpc>
                <a:spcPts val="2700"/>
              </a:lnSpc>
              <a:spcAft>
                <a:spcPts val="300"/>
              </a:spcAft>
              <a:buFont typeface="Arial" pitchFamily="34" charset="0"/>
              <a:buChar char="•"/>
            </a:pPr>
            <a:r>
              <a:rPr lang="zh-TW" altLang="en-US" sz="1900" b="1" dirty="0">
                <a:solidFill>
                  <a:srgbClr val="FF0000"/>
                </a:solidFill>
                <a:latin typeface="微軟正黑體" panose="020B0604030504040204" pitchFamily="34" charset="-120"/>
                <a:ea typeface="微軟正黑體" panose="020B0604030504040204" pitchFamily="34" charset="-120"/>
              </a:rPr>
              <a:t>放寬電子支付之</a:t>
            </a:r>
            <a:r>
              <a:rPr lang="zh-TW" altLang="en-US" sz="1900" b="1" dirty="0" smtClean="0">
                <a:solidFill>
                  <a:srgbClr val="FF0000"/>
                </a:solidFill>
                <a:latin typeface="微軟正黑體" panose="020B0604030504040204" pitchFamily="34" charset="-120"/>
                <a:ea typeface="微軟正黑體" panose="020B0604030504040204" pitchFamily="34" charset="-120"/>
              </a:rPr>
              <a:t>用途</a:t>
            </a:r>
            <a:endParaRPr lang="zh-TW" altLang="en-US" sz="1900" b="1" dirty="0">
              <a:solidFill>
                <a:srgbClr val="FF0000"/>
              </a:solidFill>
              <a:latin typeface="微軟正黑體" panose="020B0604030504040204" pitchFamily="34" charset="-120"/>
              <a:ea typeface="微軟正黑體" panose="020B0604030504040204" pitchFamily="34" charset="-120"/>
            </a:endParaRPr>
          </a:p>
          <a:p>
            <a:pPr marL="285750" indent="-285750" algn="just" hangingPunct="0">
              <a:lnSpc>
                <a:spcPts val="2700"/>
              </a:lnSpc>
              <a:spcAft>
                <a:spcPts val="300"/>
              </a:spcAft>
              <a:buFont typeface="Arial" pitchFamily="34" charset="0"/>
              <a:buChar char="•"/>
            </a:pPr>
            <a:r>
              <a:rPr lang="zh-TW" altLang="en-US" sz="1900" dirty="0" smtClean="0">
                <a:solidFill>
                  <a:schemeClr val="tx1"/>
                </a:solidFill>
                <a:latin typeface="微軟正黑體" panose="020B0604030504040204" pitchFamily="34" charset="-120"/>
                <a:ea typeface="微軟正黑體" panose="020B0604030504040204" pitchFamily="34" charset="-120"/>
              </a:rPr>
              <a:t>鼓勵小規模</a:t>
            </a:r>
            <a:r>
              <a:rPr lang="zh-TW" altLang="en-US" sz="1900" dirty="0">
                <a:solidFill>
                  <a:schemeClr val="tx1"/>
                </a:solidFill>
                <a:latin typeface="微軟正黑體" panose="020B0604030504040204" pitchFamily="34" charset="-120"/>
                <a:ea typeface="微軟正黑體" panose="020B0604030504040204" pitchFamily="34" charset="-120"/>
              </a:rPr>
              <a:t>營業人導入行動</a:t>
            </a:r>
            <a:r>
              <a:rPr lang="zh-TW" altLang="en-US" sz="1900" dirty="0" smtClean="0">
                <a:solidFill>
                  <a:schemeClr val="tx1"/>
                </a:solidFill>
                <a:latin typeface="微軟正黑體" panose="020B0604030504040204" pitchFamily="34" charset="-120"/>
                <a:ea typeface="微軟正黑體" panose="020B0604030504040204" pitchFamily="34" charset="-120"/>
              </a:rPr>
              <a:t>支付</a:t>
            </a:r>
            <a:endParaRPr lang="zh-TW" altLang="en-US" sz="1900" dirty="0">
              <a:solidFill>
                <a:schemeClr val="tx1"/>
              </a:solidFill>
              <a:latin typeface="微軟正黑體" panose="020B0604030504040204" pitchFamily="34" charset="-120"/>
              <a:ea typeface="微軟正黑體" panose="020B0604030504040204" pitchFamily="34" charset="-120"/>
            </a:endParaRPr>
          </a:p>
          <a:p>
            <a:pPr marL="285750" indent="-285750" algn="just" hangingPunct="0">
              <a:lnSpc>
                <a:spcPts val="2700"/>
              </a:lnSpc>
              <a:spcAft>
                <a:spcPts val="300"/>
              </a:spcAft>
              <a:buFont typeface="Arial" pitchFamily="34" charset="0"/>
              <a:buChar char="•"/>
            </a:pPr>
            <a:r>
              <a:rPr lang="zh-TW" altLang="zh-TW" sz="1900" dirty="0" smtClean="0">
                <a:solidFill>
                  <a:schemeClr val="tx1"/>
                </a:solidFill>
                <a:latin typeface="微軟正黑體" panose="020B0604030504040204" pitchFamily="34" charset="-120"/>
                <a:ea typeface="微軟正黑體" panose="020B0604030504040204" pitchFamily="34" charset="-120"/>
              </a:rPr>
              <a:t>開放網路</a:t>
            </a:r>
            <a:r>
              <a:rPr lang="zh-TW" altLang="zh-TW" sz="1900" dirty="0">
                <a:solidFill>
                  <a:schemeClr val="tx1"/>
                </a:solidFill>
                <a:latin typeface="微軟正黑體" panose="020B0604030504040204" pitchFamily="34" charset="-120"/>
                <a:ea typeface="微軟正黑體" panose="020B0604030504040204" pitchFamily="34" charset="-120"/>
              </a:rPr>
              <a:t>投保微型險、長照</a:t>
            </a:r>
            <a:r>
              <a:rPr lang="zh-TW" altLang="zh-TW" sz="1900" dirty="0" smtClean="0">
                <a:solidFill>
                  <a:schemeClr val="tx1"/>
                </a:solidFill>
                <a:latin typeface="微軟正黑體" panose="020B0604030504040204" pitchFamily="34" charset="-120"/>
                <a:ea typeface="微軟正黑體" panose="020B0604030504040204" pitchFamily="34" charset="-120"/>
              </a:rPr>
              <a:t>險</a:t>
            </a:r>
            <a:r>
              <a:rPr lang="zh-TW" altLang="en-US" sz="1900" dirty="0" smtClean="0">
                <a:solidFill>
                  <a:schemeClr val="tx1"/>
                </a:solidFill>
                <a:latin typeface="微軟正黑體" panose="020B0604030504040204" pitchFamily="34" charset="-120"/>
                <a:ea typeface="微軟正黑體" panose="020B0604030504040204" pitchFamily="34" charset="-120"/>
              </a:rPr>
              <a:t>、</a:t>
            </a:r>
            <a:r>
              <a:rPr lang="zh-TW" altLang="zh-TW" sz="1900" dirty="0" smtClean="0">
                <a:solidFill>
                  <a:schemeClr val="tx1"/>
                </a:solidFill>
                <a:latin typeface="微軟正黑體" panose="020B0604030504040204" pitchFamily="34" charset="-120"/>
                <a:ea typeface="微軟正黑體" panose="020B0604030504040204" pitchFamily="34" charset="-120"/>
              </a:rPr>
              <a:t>健康險</a:t>
            </a:r>
            <a:r>
              <a:rPr lang="zh-TW" altLang="en-US" sz="1900" dirty="0" smtClean="0">
                <a:solidFill>
                  <a:schemeClr val="tx1"/>
                </a:solidFill>
                <a:latin typeface="微軟正黑體" panose="020B0604030504040204" pitchFamily="34" charset="-120"/>
                <a:ea typeface="微軟正黑體" panose="020B0604030504040204" pitchFamily="34" charset="-120"/>
              </a:rPr>
              <a:t>及</a:t>
            </a:r>
            <a:r>
              <a:rPr lang="zh-TW" altLang="zh-TW" sz="1900" dirty="0">
                <a:solidFill>
                  <a:schemeClr val="tx1"/>
                </a:solidFill>
                <a:latin typeface="微軟正黑體" panose="020B0604030504040204" pitchFamily="34" charset="-120"/>
                <a:ea typeface="微軟正黑體" panose="020B0604030504040204" pitchFamily="34" charset="-120"/>
              </a:rPr>
              <a:t>申請身故理賠</a:t>
            </a:r>
            <a:endParaRPr lang="zh-TW" altLang="en-US" sz="1900" dirty="0">
              <a:solidFill>
                <a:schemeClr val="tx1"/>
              </a:solidFill>
              <a:latin typeface="微軟正黑體" panose="020B0604030504040204" pitchFamily="34" charset="-120"/>
              <a:ea typeface="微軟正黑體" panose="020B0604030504040204" pitchFamily="34" charset="-120"/>
            </a:endParaRPr>
          </a:p>
          <a:p>
            <a:pPr marL="285750" indent="-285750" algn="just" hangingPunct="0">
              <a:lnSpc>
                <a:spcPts val="2700"/>
              </a:lnSpc>
              <a:spcAft>
                <a:spcPts val="300"/>
              </a:spcAft>
              <a:buFont typeface="Arial" pitchFamily="34" charset="0"/>
              <a:buChar char="•"/>
            </a:pPr>
            <a:r>
              <a:rPr lang="zh-TW" altLang="en-US" sz="1900" dirty="0" smtClean="0">
                <a:solidFill>
                  <a:schemeClr val="tx1"/>
                </a:solidFill>
                <a:latin typeface="微軟正黑體" panose="020B0604030504040204" pitchFamily="34" charset="-120"/>
                <a:ea typeface="微軟正黑體" panose="020B0604030504040204" pitchFamily="34" charset="-120"/>
              </a:rPr>
              <a:t>放寬</a:t>
            </a:r>
            <a:r>
              <a:rPr lang="zh-TW" altLang="en-US" sz="1900" dirty="0">
                <a:solidFill>
                  <a:schemeClr val="tx1"/>
                </a:solidFill>
                <a:latin typeface="微軟正黑體" panose="020B0604030504040204" pitchFamily="34" charset="-120"/>
                <a:ea typeface="微軟正黑體" panose="020B0604030504040204" pitchFamily="34" charset="-120"/>
              </a:rPr>
              <a:t>醫師得以</a:t>
            </a:r>
            <a:r>
              <a:rPr lang="zh-TW" altLang="en-US" sz="1900" dirty="0" smtClean="0">
                <a:solidFill>
                  <a:schemeClr val="tx1"/>
                </a:solidFill>
                <a:latin typeface="微軟正黑體" panose="020B0604030504040204" pitchFamily="34" charset="-120"/>
                <a:ea typeface="微軟正黑體" panose="020B0604030504040204" pitchFamily="34" charset="-120"/>
              </a:rPr>
              <a:t>通訊診療</a:t>
            </a:r>
            <a:endParaRPr lang="en-US" altLang="zh-TW" sz="1900" dirty="0">
              <a:solidFill>
                <a:schemeClr val="tx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5131727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55981" y="98479"/>
            <a:ext cx="6788427" cy="727064"/>
          </a:xfrm>
        </p:spPr>
        <p:txBody>
          <a:bodyPr>
            <a:noAutofit/>
          </a:bodyPr>
          <a:lstStyle/>
          <a:p>
            <a:r>
              <a:rPr lang="zh-TW" altLang="en-US" sz="2800" b="1" dirty="0" smtClean="0"/>
              <a:t>推動行動支付</a:t>
            </a:r>
            <a:r>
              <a:rPr lang="en-US" altLang="zh-TW" sz="2800" b="1" dirty="0" smtClean="0"/>
              <a:t>-</a:t>
            </a:r>
            <a:r>
              <a:rPr lang="zh-TW" altLang="en-US" sz="2800" b="1" dirty="0" smtClean="0"/>
              <a:t>提升民眾支付便利度</a:t>
            </a:r>
            <a:endParaRPr lang="zh-TW" altLang="en-US" sz="2800" b="1" dirty="0"/>
          </a:p>
        </p:txBody>
      </p:sp>
      <p:sp>
        <p:nvSpPr>
          <p:cNvPr id="26" name="五邊形 25"/>
          <p:cNvSpPr/>
          <p:nvPr/>
        </p:nvSpPr>
        <p:spPr>
          <a:xfrm>
            <a:off x="0" y="0"/>
            <a:ext cx="1331640" cy="692696"/>
          </a:xfrm>
          <a:prstGeom prst="homePlate">
            <a:avLst>
              <a:gd name="adj" fmla="val 18502"/>
            </a:avLst>
          </a:prstGeom>
          <a:ln/>
        </p:spPr>
        <p:style>
          <a:lnRef idx="1">
            <a:schemeClr val="accent6"/>
          </a:lnRef>
          <a:fillRef idx="2">
            <a:schemeClr val="accent6"/>
          </a:fillRef>
          <a:effectRef idx="1">
            <a:schemeClr val="accent6"/>
          </a:effectRef>
          <a:fontRef idx="minor">
            <a:schemeClr val="dk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TW" altLang="en-US" b="1" dirty="0" smtClean="0">
                <a:solidFill>
                  <a:prstClr val="black"/>
                </a:solidFill>
                <a:latin typeface="微軟正黑體" panose="020B0604030504040204" pitchFamily="34" charset="-120"/>
                <a:ea typeface="微軟正黑體" panose="020B0604030504040204" pitchFamily="34" charset="-120"/>
              </a:rPr>
              <a:t>民眾有感</a:t>
            </a:r>
            <a:endParaRPr lang="zh-TW" altLang="en-US" b="1" dirty="0">
              <a:solidFill>
                <a:prstClr val="black"/>
              </a:solidFill>
              <a:latin typeface="微軟正黑體" panose="020B0604030504040204" pitchFamily="34" charset="-120"/>
              <a:ea typeface="微軟正黑體" panose="020B0604030504040204" pitchFamily="34" charset="-120"/>
            </a:endParaRPr>
          </a:p>
        </p:txBody>
      </p:sp>
      <p:sp>
        <p:nvSpPr>
          <p:cNvPr id="33" name="文字方塊 32"/>
          <p:cNvSpPr txBox="1"/>
          <p:nvPr/>
        </p:nvSpPr>
        <p:spPr>
          <a:xfrm>
            <a:off x="2912229" y="1585628"/>
            <a:ext cx="695845" cy="369332"/>
          </a:xfrm>
          <a:prstGeom prst="rect">
            <a:avLst/>
          </a:prstGeom>
          <a:noFill/>
        </p:spPr>
        <p:txBody>
          <a:bodyPr wrap="square" rtlCol="0">
            <a:spAutoFit/>
          </a:bodyPr>
          <a:lstStyle/>
          <a:p>
            <a:r>
              <a:rPr lang="zh-TW" altLang="en-US" b="1" dirty="0">
                <a:latin typeface="微軟正黑體" panose="020B0604030504040204" pitchFamily="34" charset="-120"/>
                <a:ea typeface="微軟正黑體" panose="020B0604030504040204" pitchFamily="34" charset="-120"/>
              </a:rPr>
              <a:t>商店</a:t>
            </a:r>
          </a:p>
        </p:txBody>
      </p:sp>
      <p:pic>
        <p:nvPicPr>
          <p:cNvPr id="34" name="圖片 3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97920" y="2021334"/>
            <a:ext cx="788371" cy="788371"/>
          </a:xfrm>
          <a:prstGeom prst="rect">
            <a:avLst/>
          </a:prstGeom>
        </p:spPr>
      </p:pic>
      <p:sp>
        <p:nvSpPr>
          <p:cNvPr id="3" name="文字方塊 2"/>
          <p:cNvSpPr txBox="1"/>
          <p:nvPr/>
        </p:nvSpPr>
        <p:spPr>
          <a:xfrm>
            <a:off x="389234" y="3542124"/>
            <a:ext cx="8028892" cy="2308324"/>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just" hangingPunct="0"/>
            <a:r>
              <a:rPr lang="en-US" altLang="zh-TW" dirty="0">
                <a:latin typeface="微軟正黑體" panose="020B0604030504040204" pitchFamily="34" charset="-120"/>
                <a:ea typeface="微軟正黑體" panose="020B0604030504040204" pitchFamily="34" charset="-120"/>
              </a:rPr>
              <a:t>1. </a:t>
            </a:r>
            <a:r>
              <a:rPr lang="zh-TW" altLang="en-US" dirty="0" smtClean="0">
                <a:latin typeface="微軟正黑體" panose="020B0604030504040204" pitchFamily="34" charset="-120"/>
                <a:ea typeface="微軟正黑體" panose="020B0604030504040204" pitchFamily="34" charset="-120"/>
              </a:rPr>
              <a:t>放寬</a:t>
            </a:r>
            <a:r>
              <a:rPr lang="zh-TW" altLang="en-US" dirty="0">
                <a:latin typeface="微軟正黑體" panose="020B0604030504040204" pitchFamily="34" charset="-120"/>
                <a:ea typeface="微軟正黑體" panose="020B0604030504040204" pitchFamily="34" charset="-120"/>
              </a:rPr>
              <a:t>電子支付</a:t>
            </a:r>
            <a:r>
              <a:rPr lang="zh-TW" altLang="en-US">
                <a:latin typeface="微軟正黑體" panose="020B0604030504040204" pitchFamily="34" charset="-120"/>
                <a:ea typeface="微軟正黑體" panose="020B0604030504040204" pitchFamily="34" charset="-120"/>
              </a:rPr>
              <a:t>之</a:t>
            </a:r>
            <a:r>
              <a:rPr lang="zh-TW" altLang="en-US" smtClean="0">
                <a:latin typeface="微軟正黑體" panose="020B0604030504040204" pitchFamily="34" charset="-120"/>
                <a:ea typeface="微軟正黑體" panose="020B0604030504040204" pitchFamily="34" charset="-120"/>
              </a:rPr>
              <a:t>用途：</a:t>
            </a:r>
            <a:endParaRPr lang="en-US" altLang="zh-TW" dirty="0">
              <a:latin typeface="微軟正黑體" panose="020B0604030504040204" pitchFamily="34" charset="-120"/>
              <a:ea typeface="微軟正黑體" panose="020B0604030504040204" pitchFamily="34" charset="-120"/>
            </a:endParaRPr>
          </a:p>
          <a:p>
            <a:pPr marL="268288" indent="-268288" algn="just" hangingPunct="0"/>
            <a:r>
              <a:rPr lang="en-US" altLang="zh-TW" dirty="0">
                <a:latin typeface="微軟正黑體" panose="020B0604030504040204" pitchFamily="34" charset="-120"/>
                <a:ea typeface="微軟正黑體" panose="020B0604030504040204" pitchFamily="34" charset="-120"/>
              </a:rPr>
              <a:t> </a:t>
            </a:r>
            <a:r>
              <a:rPr lang="en-US" altLang="zh-TW" dirty="0" smtClean="0">
                <a:latin typeface="微軟正黑體" panose="020B0604030504040204" pitchFamily="34" charset="-120"/>
                <a:ea typeface="微軟正黑體" panose="020B0604030504040204" pitchFamily="34" charset="-120"/>
              </a:rPr>
              <a:t>   108</a:t>
            </a:r>
            <a:r>
              <a:rPr lang="zh-TW" altLang="en-US" dirty="0" smtClean="0">
                <a:latin typeface="微軟正黑體" panose="020B0604030504040204" pitchFamily="34" charset="-120"/>
                <a:ea typeface="微軟正黑體" panose="020B0604030504040204" pitchFamily="34" charset="-120"/>
              </a:rPr>
              <a:t>年開放於</a:t>
            </a:r>
            <a:r>
              <a:rPr lang="zh-TW" altLang="en-US" b="1" dirty="0" smtClean="0">
                <a:solidFill>
                  <a:srgbClr val="FF0000"/>
                </a:solidFill>
                <a:latin typeface="微軟正黑體" panose="020B0604030504040204" pitchFamily="34" charset="-120"/>
                <a:ea typeface="微軟正黑體" panose="020B0604030504040204" pitchFamily="34" charset="-120"/>
              </a:rPr>
              <a:t>境外以電</a:t>
            </a:r>
            <a:r>
              <a:rPr lang="zh-TW" altLang="en-US" b="1" dirty="0">
                <a:solidFill>
                  <a:srgbClr val="FF0000"/>
                </a:solidFill>
                <a:latin typeface="微軟正黑體" panose="020B0604030504040204" pitchFamily="34" charset="-120"/>
                <a:ea typeface="微軟正黑體" panose="020B0604030504040204" pitchFamily="34" charset="-120"/>
              </a:rPr>
              <a:t>支</a:t>
            </a:r>
            <a:r>
              <a:rPr lang="zh-TW" altLang="en-US" b="1" dirty="0" smtClean="0">
                <a:solidFill>
                  <a:srgbClr val="FF0000"/>
                </a:solidFill>
                <a:latin typeface="微軟正黑體" panose="020B0604030504040204" pitchFamily="34" charset="-120"/>
                <a:ea typeface="微軟正黑體" panose="020B0604030504040204" pitchFamily="34" charset="-120"/>
              </a:rPr>
              <a:t>帳戶</a:t>
            </a:r>
            <a:r>
              <a:rPr lang="zh-TW" altLang="en-US" dirty="0" smtClean="0">
                <a:latin typeface="微軟正黑體" panose="020B0604030504040204" pitchFamily="34" charset="-120"/>
                <a:ea typeface="微軟正黑體" panose="020B0604030504040204" pitchFamily="34" charset="-120"/>
              </a:rPr>
              <a:t>消費、</a:t>
            </a:r>
            <a:r>
              <a:rPr lang="zh-TW" altLang="en-US" dirty="0">
                <a:latin typeface="微軟正黑體" panose="020B0604030504040204" pitchFamily="34" charset="-120"/>
                <a:ea typeface="微軟正黑體" panose="020B0604030504040204" pitchFamily="34" charset="-120"/>
              </a:rPr>
              <a:t>於</a:t>
            </a:r>
            <a:r>
              <a:rPr lang="zh-TW" altLang="en-US" dirty="0" smtClean="0">
                <a:latin typeface="微軟正黑體" panose="020B0604030504040204" pitchFamily="34" charset="-120"/>
                <a:ea typeface="微軟正黑體" panose="020B0604030504040204" pitchFamily="34" charset="-120"/>
              </a:rPr>
              <a:t>國內超商繳交</a:t>
            </a:r>
            <a:r>
              <a:rPr lang="zh-TW" altLang="en-US" b="1" dirty="0" smtClean="0">
                <a:solidFill>
                  <a:srgbClr val="FF0000"/>
                </a:solidFill>
                <a:latin typeface="微軟正黑體" panose="020B0604030504040204" pitchFamily="34" charset="-120"/>
                <a:ea typeface="微軟正黑體" panose="020B0604030504040204" pitchFamily="34" charset="-120"/>
              </a:rPr>
              <a:t>稅費</a:t>
            </a:r>
            <a:r>
              <a:rPr lang="zh-TW" altLang="en-US" dirty="0" smtClean="0">
                <a:latin typeface="微軟正黑體" panose="020B0604030504040204" pitchFamily="34" charset="-120"/>
                <a:ea typeface="微軟正黑體" panose="020B0604030504040204" pitchFamily="34" charset="-120"/>
              </a:rPr>
              <a:t>、支付</a:t>
            </a:r>
            <a:r>
              <a:rPr lang="zh-TW" altLang="zh-TW" b="1" dirty="0" smtClean="0">
                <a:solidFill>
                  <a:srgbClr val="FF0000"/>
                </a:solidFill>
                <a:latin typeface="微軟正黑體" panose="020B0604030504040204" pitchFamily="34" charset="-120"/>
                <a:ea typeface="微軟正黑體" panose="020B0604030504040204" pitchFamily="34" charset="-120"/>
              </a:rPr>
              <a:t>保險</a:t>
            </a:r>
            <a:r>
              <a:rPr lang="zh-TW" altLang="zh-TW" b="1" dirty="0">
                <a:solidFill>
                  <a:srgbClr val="FF0000"/>
                </a:solidFill>
                <a:latin typeface="微軟正黑體" panose="020B0604030504040204" pitchFamily="34" charset="-120"/>
                <a:ea typeface="微軟正黑體" panose="020B0604030504040204" pitchFamily="34" charset="-120"/>
              </a:rPr>
              <a:t>商品</a:t>
            </a:r>
            <a:r>
              <a:rPr lang="zh-TW" altLang="en-US" b="1" dirty="0">
                <a:solidFill>
                  <a:srgbClr val="FF0000"/>
                </a:solidFill>
                <a:latin typeface="微軟正黑體" panose="020B0604030504040204" pitchFamily="34" charset="-120"/>
                <a:ea typeface="微軟正黑體" panose="020B0604030504040204" pitchFamily="34" charset="-120"/>
              </a:rPr>
              <a:t>及</a:t>
            </a:r>
            <a:r>
              <a:rPr lang="zh-TW" altLang="zh-TW" b="1" dirty="0">
                <a:solidFill>
                  <a:srgbClr val="FF0000"/>
                </a:solidFill>
                <a:latin typeface="微軟正黑體" panose="020B0604030504040204" pitchFamily="34" charset="-120"/>
                <a:ea typeface="微軟正黑體" panose="020B0604030504040204" pitchFamily="34" charset="-120"/>
              </a:rPr>
              <a:t>證券投資</a:t>
            </a:r>
            <a:r>
              <a:rPr lang="zh-TW" altLang="zh-TW" b="1" dirty="0" smtClean="0">
                <a:solidFill>
                  <a:srgbClr val="FF0000"/>
                </a:solidFill>
                <a:latin typeface="微軟正黑體" panose="020B0604030504040204" pitchFamily="34" charset="-120"/>
                <a:ea typeface="微軟正黑體" panose="020B0604030504040204" pitchFamily="34" charset="-120"/>
              </a:rPr>
              <a:t>信託基金</a:t>
            </a:r>
            <a:r>
              <a:rPr lang="zh-TW" altLang="en-US" b="1" dirty="0" smtClean="0">
                <a:solidFill>
                  <a:srgbClr val="FF0000"/>
                </a:solidFill>
                <a:latin typeface="微軟正黑體" panose="020B0604030504040204" pitchFamily="34" charset="-120"/>
                <a:ea typeface="微軟正黑體" panose="020B0604030504040204" pitchFamily="34" charset="-120"/>
              </a:rPr>
              <a:t>等。</a:t>
            </a:r>
            <a:endParaRPr lang="en-US" altLang="zh-TW" dirty="0" smtClean="0">
              <a:latin typeface="微軟正黑體" panose="020B0604030504040204" pitchFamily="34" charset="-120"/>
              <a:ea typeface="微軟正黑體" panose="020B0604030504040204" pitchFamily="34" charset="-120"/>
            </a:endParaRPr>
          </a:p>
          <a:p>
            <a:r>
              <a:rPr lang="en-US" altLang="zh-TW" dirty="0" smtClean="0">
                <a:latin typeface="微軟正黑體" panose="020B0604030504040204" pitchFamily="34" charset="-120"/>
                <a:ea typeface="微軟正黑體" panose="020B0604030504040204" pitchFamily="34" charset="-120"/>
              </a:rPr>
              <a:t>2.</a:t>
            </a:r>
            <a:r>
              <a:rPr lang="zh-TW" altLang="en-US" dirty="0" smtClean="0">
                <a:latin typeface="微軟正黑體" panose="020B0604030504040204" pitchFamily="34" charset="-120"/>
                <a:ea typeface="微軟正黑體" panose="020B0604030504040204" pitchFamily="34" charset="-120"/>
              </a:rPr>
              <a:t>鼓勵實體商店接受消費者使用電子支付及行動支付：</a:t>
            </a:r>
            <a:endParaRPr lang="en-US" altLang="zh-TW" dirty="0" smtClean="0">
              <a:latin typeface="微軟正黑體" panose="020B0604030504040204" pitchFamily="34" charset="-120"/>
              <a:ea typeface="微軟正黑體" panose="020B0604030504040204" pitchFamily="34" charset="-120"/>
            </a:endParaRPr>
          </a:p>
          <a:p>
            <a:pPr marL="360363" indent="-185738"/>
            <a:r>
              <a:rPr lang="en-US" altLang="zh-TW" dirty="0" smtClean="0">
                <a:latin typeface="微軟正黑體" panose="020B0604030504040204" pitchFamily="34" charset="-120"/>
                <a:ea typeface="微軟正黑體" panose="020B0604030504040204" pitchFamily="34" charset="-120"/>
              </a:rPr>
              <a:t>(1)106</a:t>
            </a:r>
            <a:r>
              <a:rPr lang="zh-TW" altLang="en-US" dirty="0" smtClean="0">
                <a:latin typeface="微軟正黑體" panose="020B0604030504040204" pitchFamily="34" charset="-120"/>
                <a:ea typeface="微軟正黑體" panose="020B0604030504040204" pitchFamily="34" charset="-120"/>
              </a:rPr>
              <a:t>年：開放</a:t>
            </a:r>
            <a:r>
              <a:rPr lang="zh-TW" altLang="zh-TW" dirty="0" smtClean="0">
                <a:latin typeface="微軟正黑體" panose="020B0604030504040204" pitchFamily="34" charset="-120"/>
                <a:ea typeface="微軟正黑體" panose="020B0604030504040204" pitchFamily="34" charset="-120"/>
              </a:rPr>
              <a:t>信用卡</a:t>
            </a:r>
            <a:r>
              <a:rPr lang="zh-TW" altLang="zh-TW" dirty="0">
                <a:latin typeface="微軟正黑體" panose="020B0604030504040204" pitchFamily="34" charset="-120"/>
                <a:ea typeface="微軟正黑體" panose="020B0604030504040204" pitchFamily="34" charset="-120"/>
              </a:rPr>
              <a:t>收單</a:t>
            </a:r>
            <a:r>
              <a:rPr lang="zh-TW" altLang="zh-TW" dirty="0" smtClean="0">
                <a:latin typeface="微軟正黑體" panose="020B0604030504040204" pitchFamily="34" charset="-120"/>
                <a:ea typeface="微軟正黑體" panose="020B0604030504040204" pitchFamily="34" charset="-120"/>
              </a:rPr>
              <a:t>機構提供</a:t>
            </a:r>
            <a:r>
              <a:rPr lang="zh-TW" altLang="zh-TW" dirty="0">
                <a:latin typeface="微軟正黑體" panose="020B0604030504040204" pitchFamily="34" charset="-120"/>
                <a:ea typeface="微軟正黑體" panose="020B0604030504040204" pitchFamily="34" charset="-120"/>
              </a:rPr>
              <a:t>訊息整合傳遞服務</a:t>
            </a:r>
            <a:r>
              <a:rPr lang="zh-TW" altLang="zh-TW" dirty="0" smtClean="0">
                <a:latin typeface="微軟正黑體" panose="020B0604030504040204" pitchFamily="34" charset="-120"/>
                <a:ea typeface="微軟正黑體" panose="020B0604030504040204" pitchFamily="34" charset="-120"/>
              </a:rPr>
              <a:t>，</a:t>
            </a:r>
            <a:r>
              <a:rPr lang="zh-TW" altLang="zh-TW" b="1" dirty="0" smtClean="0">
                <a:solidFill>
                  <a:srgbClr val="FF0000"/>
                </a:solidFill>
                <a:latin typeface="微軟正黑體" panose="020B0604030504040204" pitchFamily="34" charset="-120"/>
                <a:ea typeface="微軟正黑體" panose="020B0604030504040204" pitchFamily="34" charset="-120"/>
              </a:rPr>
              <a:t>降低</a:t>
            </a:r>
            <a:r>
              <a:rPr lang="zh-TW" altLang="zh-TW" b="1" dirty="0">
                <a:solidFill>
                  <a:srgbClr val="FF0000"/>
                </a:solidFill>
                <a:latin typeface="微軟正黑體" panose="020B0604030504040204" pitchFamily="34" charset="-120"/>
                <a:ea typeface="微軟正黑體" panose="020B0604030504040204" pitchFamily="34" charset="-120"/>
              </a:rPr>
              <a:t>特約商店介接系統之</a:t>
            </a:r>
            <a:r>
              <a:rPr lang="zh-TW" altLang="zh-TW" b="1" dirty="0" smtClean="0">
                <a:solidFill>
                  <a:srgbClr val="FF0000"/>
                </a:solidFill>
                <a:latin typeface="微軟正黑體" panose="020B0604030504040204" pitchFamily="34" charset="-120"/>
                <a:ea typeface="微軟正黑體" panose="020B0604030504040204" pitchFamily="34" charset="-120"/>
              </a:rPr>
              <a:t>成本</a:t>
            </a:r>
            <a:r>
              <a:rPr lang="zh-TW" altLang="en-US" dirty="0" smtClean="0">
                <a:latin typeface="微軟正黑體" panose="020B0604030504040204" pitchFamily="34" charset="-120"/>
                <a:ea typeface="微軟正黑體" panose="020B0604030504040204" pitchFamily="34" charset="-120"/>
              </a:rPr>
              <a:t>。</a:t>
            </a:r>
            <a:endParaRPr lang="en-US" altLang="zh-TW" dirty="0" smtClean="0">
              <a:latin typeface="微軟正黑體" panose="020B0604030504040204" pitchFamily="34" charset="-120"/>
              <a:ea typeface="微軟正黑體" panose="020B0604030504040204" pitchFamily="34" charset="-120"/>
            </a:endParaRPr>
          </a:p>
          <a:p>
            <a:pPr marL="360363" indent="-185738"/>
            <a:r>
              <a:rPr lang="en-US" altLang="zh-TW" dirty="0" smtClean="0">
                <a:latin typeface="微軟正黑體" panose="020B0604030504040204" pitchFamily="34" charset="-120"/>
                <a:ea typeface="微軟正黑體" panose="020B0604030504040204" pitchFamily="34" charset="-120"/>
              </a:rPr>
              <a:t>(2)107</a:t>
            </a:r>
            <a:r>
              <a:rPr lang="zh-TW" altLang="en-US" dirty="0" smtClean="0">
                <a:latin typeface="微軟正黑體" panose="020B0604030504040204" pitchFamily="34" charset="-120"/>
                <a:ea typeface="微軟正黑體" panose="020B0604030504040204" pitchFamily="34" charset="-120"/>
              </a:rPr>
              <a:t>年：</a:t>
            </a:r>
            <a:r>
              <a:rPr lang="zh-TW" altLang="zh-TW" dirty="0" smtClean="0">
                <a:latin typeface="微軟正黑體" panose="020B0604030504040204" pitchFamily="34" charset="-120"/>
                <a:ea typeface="微軟正黑體" panose="020B0604030504040204" pitchFamily="34" charset="-120"/>
              </a:rPr>
              <a:t>小規模</a:t>
            </a:r>
            <a:r>
              <a:rPr lang="zh-TW" altLang="zh-TW" dirty="0">
                <a:latin typeface="微軟正黑體" panose="020B0604030504040204" pitchFamily="34" charset="-120"/>
                <a:ea typeface="微軟正黑體" panose="020B0604030504040204" pitchFamily="34" charset="-120"/>
              </a:rPr>
              <a:t>營業</a:t>
            </a:r>
            <a:r>
              <a:rPr lang="zh-TW" altLang="zh-TW" dirty="0" smtClean="0">
                <a:latin typeface="微軟正黑體" panose="020B0604030504040204" pitchFamily="34" charset="-120"/>
                <a:ea typeface="微軟正黑體" panose="020B0604030504040204" pitchFamily="34" charset="-120"/>
              </a:rPr>
              <a:t>人</a:t>
            </a:r>
            <a:r>
              <a:rPr lang="zh-TW" altLang="en-US" dirty="0" smtClean="0">
                <a:latin typeface="微軟正黑體" panose="020B0604030504040204" pitchFamily="34" charset="-120"/>
                <a:ea typeface="微軟正黑體" panose="020B0604030504040204" pitchFamily="34" charset="-120"/>
              </a:rPr>
              <a:t>接受電子或行動支付，銷售額每月</a:t>
            </a:r>
            <a:r>
              <a:rPr lang="zh-TW" altLang="en-US" dirty="0">
                <a:latin typeface="微軟正黑體" panose="020B0604030504040204" pitchFamily="34" charset="-120"/>
                <a:ea typeface="微軟正黑體" panose="020B0604030504040204" pitchFamily="34" charset="-120"/>
              </a:rPr>
              <a:t>超過</a:t>
            </a:r>
            <a:r>
              <a:rPr lang="en-US" altLang="zh-TW" dirty="0">
                <a:latin typeface="微軟正黑體" panose="020B0604030504040204" pitchFamily="34" charset="-120"/>
                <a:ea typeface="微軟正黑體" panose="020B0604030504040204" pitchFamily="34" charset="-120"/>
              </a:rPr>
              <a:t>20</a:t>
            </a:r>
            <a:r>
              <a:rPr lang="zh-TW" altLang="en-US" dirty="0" smtClean="0">
                <a:latin typeface="微軟正黑體" panose="020B0604030504040204" pitchFamily="34" charset="-120"/>
                <a:ea typeface="微軟正黑體" panose="020B0604030504040204" pitchFamily="34" charset="-120"/>
              </a:rPr>
              <a:t>萬，可免</a:t>
            </a:r>
            <a:r>
              <a:rPr lang="zh-TW" altLang="en-US" dirty="0">
                <a:latin typeface="微軟正黑體" panose="020B0604030504040204" pitchFamily="34" charset="-120"/>
                <a:ea typeface="微軟正黑體" panose="020B0604030504040204" pitchFamily="34" charset="-120"/>
              </a:rPr>
              <a:t>開</a:t>
            </a:r>
            <a:r>
              <a:rPr lang="zh-TW" altLang="en-US" dirty="0" smtClean="0">
                <a:latin typeface="微軟正黑體" panose="020B0604030504040204" pitchFamily="34" charset="-120"/>
                <a:ea typeface="微軟正黑體" panose="020B0604030504040204" pitchFamily="34" charset="-120"/>
              </a:rPr>
              <a:t>發票且僅</a:t>
            </a:r>
            <a:r>
              <a:rPr lang="zh-TW" altLang="en-US" dirty="0">
                <a:latin typeface="微軟正黑體" panose="020B0604030504040204" pitchFamily="34" charset="-120"/>
                <a:ea typeface="微軟正黑體" panose="020B0604030504040204" pitchFamily="34" charset="-120"/>
              </a:rPr>
              <a:t>須繳</a:t>
            </a:r>
            <a:r>
              <a:rPr lang="en-US" altLang="zh-TW" dirty="0">
                <a:latin typeface="微軟正黑體" panose="020B0604030504040204" pitchFamily="34" charset="-120"/>
                <a:ea typeface="微軟正黑體" panose="020B0604030504040204" pitchFamily="34" charset="-120"/>
              </a:rPr>
              <a:t>1%</a:t>
            </a:r>
            <a:r>
              <a:rPr lang="zh-TW" altLang="en-US" dirty="0" smtClean="0">
                <a:latin typeface="微軟正黑體" panose="020B0604030504040204" pitchFamily="34" charset="-120"/>
                <a:ea typeface="微軟正黑體" panose="020B0604030504040204" pitchFamily="34" charset="-120"/>
              </a:rPr>
              <a:t>營業稅；至</a:t>
            </a:r>
            <a:r>
              <a:rPr lang="en-US" altLang="zh-TW" dirty="0" smtClean="0">
                <a:latin typeface="微軟正黑體" panose="020B0604030504040204" pitchFamily="34" charset="-120"/>
                <a:ea typeface="微軟正黑體" panose="020B0604030504040204" pitchFamily="34" charset="-120"/>
              </a:rPr>
              <a:t>109</a:t>
            </a:r>
            <a:r>
              <a:rPr lang="zh-TW" altLang="en-US" dirty="0" smtClean="0">
                <a:latin typeface="微軟正黑體" panose="020B0604030504040204" pitchFamily="34" charset="-120"/>
                <a:ea typeface="微軟正黑體" panose="020B0604030504040204" pitchFamily="34" charset="-120"/>
              </a:rPr>
              <a:t>年</a:t>
            </a:r>
            <a:r>
              <a:rPr lang="en-US" altLang="zh-TW" dirty="0" smtClean="0">
                <a:latin typeface="微軟正黑體" panose="020B0604030504040204" pitchFamily="34" charset="-120"/>
                <a:ea typeface="微軟正黑體" panose="020B0604030504040204" pitchFamily="34" charset="-120"/>
              </a:rPr>
              <a:t>10</a:t>
            </a:r>
            <a:r>
              <a:rPr lang="zh-TW" altLang="en-US" dirty="0" smtClean="0">
                <a:latin typeface="微軟正黑體" panose="020B0604030504040204" pitchFamily="34" charset="-120"/>
                <a:ea typeface="微軟正黑體" panose="020B0604030504040204" pitchFamily="34" charset="-120"/>
              </a:rPr>
              <a:t>月底已核准</a:t>
            </a:r>
            <a:r>
              <a:rPr lang="en-US" altLang="zh-TW" dirty="0" smtClean="0">
                <a:solidFill>
                  <a:srgbClr val="FF0000"/>
                </a:solidFill>
                <a:latin typeface="微軟正黑體" panose="020B0604030504040204" pitchFamily="34" charset="-120"/>
                <a:ea typeface="微軟正黑體" panose="020B0604030504040204" pitchFamily="34" charset="-120"/>
              </a:rPr>
              <a:t>8,846</a:t>
            </a:r>
            <a:r>
              <a:rPr lang="zh-TW" altLang="en-US" dirty="0" smtClean="0">
                <a:latin typeface="微軟正黑體" panose="020B0604030504040204" pitchFamily="34" charset="-120"/>
                <a:ea typeface="微軟正黑體" panose="020B0604030504040204" pitchFamily="34" charset="-120"/>
              </a:rPr>
              <a:t>家。</a:t>
            </a:r>
            <a:endParaRPr lang="zh-TW" altLang="en-US" dirty="0">
              <a:latin typeface="微軟正黑體" panose="020B0604030504040204" pitchFamily="34" charset="-120"/>
              <a:ea typeface="微軟正黑體" panose="020B0604030504040204" pitchFamily="34" charset="-120"/>
            </a:endParaRPr>
          </a:p>
        </p:txBody>
      </p:sp>
      <p:pic>
        <p:nvPicPr>
          <p:cNvPr id="44" name="圖片 4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248" y="1896929"/>
            <a:ext cx="979127" cy="1028015"/>
          </a:xfrm>
          <a:prstGeom prst="rect">
            <a:avLst/>
          </a:prstGeom>
        </p:spPr>
      </p:pic>
      <p:sp>
        <p:nvSpPr>
          <p:cNvPr id="45" name="文字方塊 44"/>
          <p:cNvSpPr txBox="1"/>
          <p:nvPr/>
        </p:nvSpPr>
        <p:spPr>
          <a:xfrm>
            <a:off x="197768" y="1556792"/>
            <a:ext cx="936104" cy="369332"/>
          </a:xfrm>
          <a:prstGeom prst="rect">
            <a:avLst/>
          </a:prstGeom>
          <a:noFill/>
        </p:spPr>
        <p:txBody>
          <a:bodyPr wrap="square" rtlCol="0">
            <a:spAutoFit/>
          </a:bodyPr>
          <a:lstStyle/>
          <a:p>
            <a:r>
              <a:rPr lang="zh-TW" altLang="en-US" b="1" dirty="0" smtClean="0">
                <a:latin typeface="微軟正黑體" panose="020B0604030504040204" pitchFamily="34" charset="-120"/>
                <a:ea typeface="微軟正黑體" panose="020B0604030504040204" pitchFamily="34" charset="-120"/>
              </a:rPr>
              <a:t>使用者</a:t>
            </a:r>
            <a:endParaRPr lang="zh-TW" altLang="en-US" b="1" dirty="0">
              <a:latin typeface="微軟正黑體" panose="020B0604030504040204" pitchFamily="34" charset="-120"/>
              <a:ea typeface="微軟正黑體" panose="020B0604030504040204" pitchFamily="34" charset="-120"/>
            </a:endParaRPr>
          </a:p>
        </p:txBody>
      </p:sp>
      <p:sp>
        <p:nvSpPr>
          <p:cNvPr id="47" name="弧形箭號 (下彎) 46"/>
          <p:cNvSpPr/>
          <p:nvPr/>
        </p:nvSpPr>
        <p:spPr>
          <a:xfrm rot="21169938">
            <a:off x="1164097" y="1868924"/>
            <a:ext cx="1617634" cy="585789"/>
          </a:xfrm>
          <a:prstGeom prst="curvedDownArrow">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pic>
        <p:nvPicPr>
          <p:cNvPr id="48" name="圖片 4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75656" y="1706768"/>
            <a:ext cx="966982" cy="966982"/>
          </a:xfrm>
          <a:prstGeom prst="rect">
            <a:avLst/>
          </a:prstGeom>
        </p:spPr>
      </p:pic>
      <p:sp>
        <p:nvSpPr>
          <p:cNvPr id="4" name="文字方塊 3"/>
          <p:cNvSpPr txBox="1"/>
          <p:nvPr/>
        </p:nvSpPr>
        <p:spPr>
          <a:xfrm>
            <a:off x="4067944" y="1521693"/>
            <a:ext cx="4104456" cy="1767150"/>
          </a:xfrm>
          <a:prstGeom prst="rect">
            <a:avLst/>
          </a:prstGeom>
          <a:noFill/>
        </p:spPr>
        <p:txBody>
          <a:bodyPr wrap="square" rtlCol="0">
            <a:spAutoFit/>
          </a:bodyPr>
          <a:lstStyle/>
          <a:p>
            <a:pPr algn="just" hangingPunct="0">
              <a:lnSpc>
                <a:spcPts val="2500"/>
              </a:lnSpc>
              <a:spcBef>
                <a:spcPts val="300"/>
              </a:spcBef>
              <a:spcAft>
                <a:spcPts val="300"/>
              </a:spcAft>
            </a:pPr>
            <a:r>
              <a:rPr lang="en-US" altLang="zh-TW" sz="2400" b="1" dirty="0">
                <a:latin typeface="微軟正黑體" panose="020B0604030504040204" pitchFamily="34" charset="-120"/>
                <a:ea typeface="微軟正黑體" panose="020B0604030504040204" pitchFamily="34" charset="-120"/>
              </a:rPr>
              <a:t>109.6.30</a:t>
            </a:r>
            <a:r>
              <a:rPr lang="zh-TW" altLang="en-US" sz="2400" b="1" dirty="0">
                <a:latin typeface="微軟正黑體" panose="020B0604030504040204" pitchFamily="34" charset="-120"/>
                <a:ea typeface="微軟正黑體" panose="020B0604030504040204" pitchFamily="34" charset="-120"/>
              </a:rPr>
              <a:t> 修正「保險業辦理電子商務應注意事項」</a:t>
            </a:r>
            <a:endParaRPr lang="en-US" altLang="zh-TW" sz="2400" dirty="0">
              <a:latin typeface="微軟正黑體" panose="020B0604030504040204" pitchFamily="34" charset="-120"/>
              <a:ea typeface="微軟正黑體" panose="020B0604030504040204" pitchFamily="34" charset="-120"/>
            </a:endParaRPr>
          </a:p>
          <a:p>
            <a:pPr algn="just" hangingPunct="0">
              <a:lnSpc>
                <a:spcPts val="2500"/>
              </a:lnSpc>
              <a:spcBef>
                <a:spcPts val="300"/>
              </a:spcBef>
              <a:spcAft>
                <a:spcPts val="300"/>
              </a:spcAft>
            </a:pPr>
            <a:r>
              <a:rPr lang="zh-TW" altLang="en-US" sz="2000" dirty="0">
                <a:latin typeface="微軟正黑體" panose="020B0604030504040204" pitchFamily="34" charset="-120"/>
                <a:ea typeface="微軟正黑體" panose="020B0604030504040204" pitchFamily="34" charset="-120"/>
              </a:rPr>
              <a:t>放寬保險公司與電子支付業者合作，繳交網路保險商品保費。</a:t>
            </a:r>
          </a:p>
          <a:p>
            <a:endParaRPr lang="zh-TW" altLang="en-US" dirty="0"/>
          </a:p>
        </p:txBody>
      </p:sp>
    </p:spTree>
    <p:extLst>
      <p:ext uri="{BB962C8B-B14F-4D97-AF65-F5344CB8AC3E}">
        <p14:creationId xmlns:p14="http://schemas.microsoft.com/office/powerpoint/2010/main" val="31393076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圖片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70871" y="2323033"/>
            <a:ext cx="694438" cy="1156928"/>
          </a:xfrm>
          <a:prstGeom prst="rect">
            <a:avLst/>
          </a:prstGeom>
        </p:spPr>
      </p:pic>
      <p:sp>
        <p:nvSpPr>
          <p:cNvPr id="2" name="標題 1"/>
          <p:cNvSpPr>
            <a:spLocks noGrp="1"/>
          </p:cNvSpPr>
          <p:nvPr>
            <p:ph type="title"/>
          </p:nvPr>
        </p:nvSpPr>
        <p:spPr>
          <a:xfrm>
            <a:off x="418762" y="258901"/>
            <a:ext cx="8280920" cy="727064"/>
          </a:xfrm>
        </p:spPr>
        <p:txBody>
          <a:bodyPr>
            <a:noAutofit/>
          </a:bodyPr>
          <a:lstStyle/>
          <a:p>
            <a:r>
              <a:rPr lang="zh-TW" altLang="en-US" sz="2800" b="1" dirty="0" smtClean="0"/>
              <a:t>一站式跨域查詢服務</a:t>
            </a:r>
            <a:endParaRPr lang="zh-TW" altLang="en-US" sz="2800" b="1" dirty="0"/>
          </a:p>
        </p:txBody>
      </p:sp>
      <p:sp>
        <p:nvSpPr>
          <p:cNvPr id="21" name="矩形 20"/>
          <p:cNvSpPr/>
          <p:nvPr/>
        </p:nvSpPr>
        <p:spPr>
          <a:xfrm>
            <a:off x="251521" y="4221088"/>
            <a:ext cx="8527284" cy="2304256"/>
          </a:xfrm>
          <a:prstGeom prst="rect">
            <a:avLst/>
          </a:prstGeom>
          <a:solidFill>
            <a:schemeClr val="bg1"/>
          </a:solidFill>
          <a:ln w="190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lstStyle/>
          <a:p>
            <a:pPr algn="just" hangingPunct="0">
              <a:lnSpc>
                <a:spcPts val="2500"/>
              </a:lnSpc>
              <a:spcBef>
                <a:spcPts val="300"/>
              </a:spcBef>
              <a:spcAft>
                <a:spcPts val="300"/>
              </a:spcAft>
            </a:pPr>
            <a:r>
              <a:rPr lang="zh-TW" altLang="en-US" sz="2000" dirty="0" smtClean="0">
                <a:solidFill>
                  <a:schemeClr val="tx1"/>
                </a:solidFill>
                <a:latin typeface="微軟正黑體" panose="020B0604030504040204" pitchFamily="34" charset="-120"/>
                <a:ea typeface="微軟正黑體" panose="020B0604030504040204" pitchFamily="34" charset="-120"/>
              </a:rPr>
              <a:t>政府為提升便民服務，持續精進跨</a:t>
            </a:r>
            <a:r>
              <a:rPr lang="zh-TW" altLang="en-US" sz="2000" dirty="0">
                <a:solidFill>
                  <a:schemeClr val="tx1"/>
                </a:solidFill>
                <a:latin typeface="微軟正黑體" panose="020B0604030504040204" pitchFamily="34" charset="-120"/>
                <a:ea typeface="微軟正黑體" panose="020B0604030504040204" pitchFamily="34" charset="-120"/>
              </a:rPr>
              <a:t>域</a:t>
            </a:r>
            <a:r>
              <a:rPr lang="zh-TW" altLang="en-US" sz="2000" dirty="0" smtClean="0">
                <a:solidFill>
                  <a:schemeClr val="tx1"/>
                </a:solidFill>
                <a:latin typeface="微軟正黑體" panose="020B0604030504040204" pitchFamily="34" charset="-120"/>
                <a:ea typeface="微軟正黑體" panose="020B0604030504040204" pitchFamily="34" charset="-120"/>
              </a:rPr>
              <a:t>服務，包括：</a:t>
            </a:r>
            <a:endParaRPr lang="en-US" altLang="zh-TW" sz="2000" dirty="0">
              <a:solidFill>
                <a:schemeClr val="tx1"/>
              </a:solidFill>
              <a:latin typeface="微軟正黑體" panose="020B0604030504040204" pitchFamily="34" charset="-120"/>
              <a:ea typeface="微軟正黑體" panose="020B0604030504040204" pitchFamily="34" charset="-120"/>
            </a:endParaRPr>
          </a:p>
          <a:p>
            <a:pPr marL="342900" indent="-342900" algn="just" hangingPunct="0">
              <a:lnSpc>
                <a:spcPts val="2500"/>
              </a:lnSpc>
              <a:spcBef>
                <a:spcPts val="300"/>
              </a:spcBef>
              <a:spcAft>
                <a:spcPts val="300"/>
              </a:spcAft>
              <a:buFont typeface="Arial" pitchFamily="34" charset="0"/>
              <a:buChar char="•"/>
            </a:pPr>
            <a:r>
              <a:rPr lang="en-US" altLang="zh-TW" sz="2000" dirty="0" smtClean="0">
                <a:solidFill>
                  <a:schemeClr val="tx1"/>
                </a:solidFill>
                <a:latin typeface="微軟正黑體" panose="020B0604030504040204" pitchFamily="34" charset="-120"/>
                <a:ea typeface="微軟正黑體" panose="020B0604030504040204" pitchFamily="34" charset="-120"/>
              </a:rPr>
              <a:t>109</a:t>
            </a:r>
            <a:r>
              <a:rPr lang="zh-TW" altLang="en-US" sz="2000" dirty="0" smtClean="0">
                <a:solidFill>
                  <a:schemeClr val="tx1"/>
                </a:solidFill>
                <a:latin typeface="微軟正黑體" panose="020B0604030504040204" pitchFamily="34" charset="-120"/>
                <a:ea typeface="微軟正黑體" panose="020B0604030504040204" pitchFamily="34" charset="-120"/>
              </a:rPr>
              <a:t>年</a:t>
            </a:r>
            <a:r>
              <a:rPr lang="en-US" altLang="zh-TW" sz="2000" dirty="0">
                <a:solidFill>
                  <a:schemeClr val="tx1"/>
                </a:solidFill>
                <a:latin typeface="微軟正黑體" panose="020B0604030504040204" pitchFamily="34" charset="-120"/>
                <a:ea typeface="微軟正黑體" panose="020B0604030504040204" pitchFamily="34" charset="-120"/>
              </a:rPr>
              <a:t>3</a:t>
            </a:r>
            <a:r>
              <a:rPr lang="zh-TW" altLang="en-US" sz="2000" dirty="0">
                <a:solidFill>
                  <a:schemeClr val="tx1"/>
                </a:solidFill>
                <a:latin typeface="微軟正黑體" panose="020B0604030504040204" pitchFamily="34" charset="-120"/>
                <a:ea typeface="微軟正黑體" panose="020B0604030504040204" pitchFamily="34" charset="-120"/>
              </a:rPr>
              <a:t>月</a:t>
            </a:r>
            <a:r>
              <a:rPr lang="zh-TW" altLang="en-US" sz="2000" dirty="0">
                <a:solidFill>
                  <a:srgbClr val="FF0000"/>
                </a:solidFill>
                <a:latin typeface="微軟正黑體" panose="020B0604030504040204" pitchFamily="34" charset="-120"/>
                <a:ea typeface="微軟正黑體" panose="020B0604030504040204" pitchFamily="34" charset="-120"/>
              </a:rPr>
              <a:t>簡化首次申請護照程序</a:t>
            </a:r>
            <a:r>
              <a:rPr lang="zh-TW" altLang="en-US" sz="2000" dirty="0">
                <a:solidFill>
                  <a:schemeClr val="tx1"/>
                </a:solidFill>
                <a:latin typeface="微軟正黑體" panose="020B0604030504040204" pitchFamily="34" charset="-120"/>
                <a:ea typeface="微軟正黑體" panose="020B0604030504040204" pitchFamily="34" charset="-120"/>
              </a:rPr>
              <a:t>，原民眾至戶政事務所辦理人別確認後，須再委託旅行社、親友等代向外交部申辦護照，放寬後</a:t>
            </a:r>
            <a:r>
              <a:rPr lang="zh-TW" altLang="en-US" sz="2000" dirty="0" smtClean="0">
                <a:solidFill>
                  <a:schemeClr val="tx1"/>
                </a:solidFill>
                <a:latin typeface="微軟正黑體" panose="020B0604030504040204" pitchFamily="34" charset="-120"/>
                <a:ea typeface="微軟正黑體" panose="020B0604030504040204" pitchFamily="34" charset="-120"/>
              </a:rPr>
              <a:t>，已可</a:t>
            </a:r>
            <a:r>
              <a:rPr lang="zh-TW" altLang="en-US" sz="2000" dirty="0">
                <a:solidFill>
                  <a:schemeClr val="tx1"/>
                </a:solidFill>
                <a:latin typeface="微軟正黑體" panose="020B0604030504040204" pitchFamily="34" charset="-120"/>
                <a:ea typeface="微軟正黑體" panose="020B0604030504040204" pitchFamily="34" charset="-120"/>
              </a:rPr>
              <a:t>於同一</a:t>
            </a:r>
            <a:r>
              <a:rPr lang="zh-TW" altLang="en-US" sz="2000" dirty="0" smtClean="0">
                <a:solidFill>
                  <a:schemeClr val="tx1"/>
                </a:solidFill>
                <a:latin typeface="微軟正黑體" panose="020B0604030504040204" pitchFamily="34" charset="-120"/>
                <a:ea typeface="微軟正黑體" panose="020B0604030504040204" pitchFamily="34" charset="-120"/>
              </a:rPr>
              <a:t>戶所</a:t>
            </a:r>
            <a:r>
              <a:rPr lang="zh-TW" altLang="en-US" sz="2000" dirty="0">
                <a:solidFill>
                  <a:schemeClr val="tx1"/>
                </a:solidFill>
                <a:latin typeface="微軟正黑體" panose="020B0604030504040204" pitchFamily="34" charset="-120"/>
                <a:ea typeface="微軟正黑體" panose="020B0604030504040204" pitchFamily="34" charset="-120"/>
              </a:rPr>
              <a:t>完成人別確認，送件申請及領取護照。</a:t>
            </a:r>
            <a:endParaRPr lang="en-US" altLang="zh-TW" sz="2000" dirty="0">
              <a:solidFill>
                <a:schemeClr val="tx1"/>
              </a:solidFill>
              <a:latin typeface="微軟正黑體" panose="020B0604030504040204" pitchFamily="34" charset="-120"/>
              <a:ea typeface="微軟正黑體" panose="020B0604030504040204" pitchFamily="34" charset="-120"/>
            </a:endParaRPr>
          </a:p>
          <a:p>
            <a:pPr marL="342900" indent="-342900" algn="just" hangingPunct="0">
              <a:lnSpc>
                <a:spcPts val="2500"/>
              </a:lnSpc>
              <a:spcBef>
                <a:spcPts val="300"/>
              </a:spcBef>
              <a:spcAft>
                <a:spcPts val="300"/>
              </a:spcAft>
              <a:buFont typeface="Arial" pitchFamily="34" charset="0"/>
              <a:buChar char="•"/>
            </a:pPr>
            <a:r>
              <a:rPr lang="en-US" altLang="zh-TW" sz="2000" dirty="0" smtClean="0">
                <a:solidFill>
                  <a:schemeClr val="tx1"/>
                </a:solidFill>
                <a:latin typeface="微軟正黑體" panose="020B0604030504040204" pitchFamily="34" charset="-120"/>
                <a:ea typeface="微軟正黑體" panose="020B0604030504040204" pitchFamily="34" charset="-120"/>
              </a:rPr>
              <a:t>109</a:t>
            </a:r>
            <a:r>
              <a:rPr lang="zh-TW" altLang="en-US" sz="2000" dirty="0">
                <a:solidFill>
                  <a:schemeClr val="tx1"/>
                </a:solidFill>
                <a:latin typeface="微軟正黑體" panose="020B0604030504040204" pitchFamily="34" charset="-120"/>
                <a:ea typeface="微軟正黑體" panose="020B0604030504040204" pitchFamily="34" charset="-120"/>
              </a:rPr>
              <a:t>年</a:t>
            </a:r>
            <a:r>
              <a:rPr lang="en-US" altLang="zh-TW" sz="2000" dirty="0">
                <a:solidFill>
                  <a:schemeClr val="tx1"/>
                </a:solidFill>
                <a:latin typeface="微軟正黑體" panose="020B0604030504040204" pitchFamily="34" charset="-120"/>
                <a:ea typeface="微軟正黑體" panose="020B0604030504040204" pitchFamily="34" charset="-120"/>
              </a:rPr>
              <a:t>5</a:t>
            </a:r>
            <a:r>
              <a:rPr lang="zh-TW" altLang="en-US" sz="2000" dirty="0" smtClean="0">
                <a:solidFill>
                  <a:schemeClr val="tx1"/>
                </a:solidFill>
                <a:latin typeface="微軟正黑體" panose="020B0604030504040204" pitchFamily="34" charset="-120"/>
                <a:ea typeface="微軟正黑體" panose="020B0604030504040204" pitchFamily="34" charset="-120"/>
              </a:rPr>
              <a:t>月</a:t>
            </a:r>
            <a:r>
              <a:rPr lang="zh-TW" altLang="en-US" sz="2000" dirty="0" smtClean="0">
                <a:solidFill>
                  <a:srgbClr val="FF0000"/>
                </a:solidFill>
                <a:latin typeface="微軟正黑體" panose="020B0604030504040204" pitchFamily="34" charset="-120"/>
                <a:ea typeface="微軟正黑體" panose="020B0604030504040204" pitchFamily="34" charset="-120"/>
              </a:rPr>
              <a:t>放寬可</a:t>
            </a:r>
            <a:r>
              <a:rPr lang="zh-TW" altLang="en-US" sz="2000" dirty="0">
                <a:solidFill>
                  <a:srgbClr val="FF0000"/>
                </a:solidFill>
                <a:latin typeface="微軟正黑體" panose="020B0604030504040204" pitchFamily="34" charset="-120"/>
                <a:ea typeface="微軟正黑體" panose="020B0604030504040204" pitchFamily="34" charset="-120"/>
              </a:rPr>
              <a:t>跨縣市申辦土地登記</a:t>
            </a:r>
            <a:r>
              <a:rPr lang="zh-TW" altLang="en-US" sz="2000" dirty="0" smtClean="0">
                <a:solidFill>
                  <a:srgbClr val="FF0000"/>
                </a:solidFill>
                <a:latin typeface="微軟正黑體" panose="020B0604030504040204" pitchFamily="34" charset="-120"/>
                <a:ea typeface="微軟正黑體" panose="020B0604030504040204" pitchFamily="34" charset="-120"/>
              </a:rPr>
              <a:t>項目</a:t>
            </a:r>
            <a:r>
              <a:rPr lang="en-US" altLang="zh-TW" sz="2000" dirty="0" smtClean="0">
                <a:solidFill>
                  <a:schemeClr val="tx1"/>
                </a:solidFill>
                <a:latin typeface="微軟正黑體" panose="020B0604030504040204" pitchFamily="34" charset="-120"/>
                <a:ea typeface="微軟正黑體" panose="020B0604030504040204" pitchFamily="34" charset="-120"/>
              </a:rPr>
              <a:t>(</a:t>
            </a:r>
            <a:r>
              <a:rPr lang="zh-TW" altLang="en-US" sz="2000" dirty="0" smtClean="0">
                <a:solidFill>
                  <a:schemeClr val="tx1"/>
                </a:solidFill>
                <a:latin typeface="微軟正黑體" panose="020B0604030504040204" pitchFamily="34" charset="-120"/>
                <a:ea typeface="微軟正黑體" panose="020B0604030504040204" pitchFamily="34" charset="-120"/>
              </a:rPr>
              <a:t>由</a:t>
            </a:r>
            <a:r>
              <a:rPr lang="en-US" altLang="zh-TW" sz="2000" dirty="0" smtClean="0">
                <a:solidFill>
                  <a:schemeClr val="tx1"/>
                </a:solidFill>
                <a:latin typeface="微軟正黑體" panose="020B0604030504040204" pitchFamily="34" charset="-120"/>
                <a:ea typeface="微軟正黑體" panose="020B0604030504040204" pitchFamily="34" charset="-120"/>
              </a:rPr>
              <a:t>7</a:t>
            </a:r>
            <a:r>
              <a:rPr lang="zh-TW" altLang="en-US" sz="2000" dirty="0" smtClean="0">
                <a:solidFill>
                  <a:schemeClr val="tx1"/>
                </a:solidFill>
                <a:latin typeface="微軟正黑體" panose="020B0604030504040204" pitchFamily="34" charset="-120"/>
                <a:ea typeface="微軟正黑體" panose="020B0604030504040204" pitchFamily="34" charset="-120"/>
              </a:rPr>
              <a:t> </a:t>
            </a:r>
            <a:r>
              <a:rPr lang="zh-TW" altLang="en-US" sz="2000" dirty="0">
                <a:solidFill>
                  <a:schemeClr val="tx1"/>
                </a:solidFill>
                <a:latin typeface="微軟正黑體" panose="020B0604030504040204" pitchFamily="34" charset="-120"/>
                <a:ea typeface="微軟正黑體" panose="020B0604030504040204" pitchFamily="34" charset="-120"/>
              </a:rPr>
              <a:t>項增為 </a:t>
            </a:r>
            <a:r>
              <a:rPr lang="en-US" altLang="zh-TW" sz="2000" dirty="0">
                <a:solidFill>
                  <a:schemeClr val="tx1"/>
                </a:solidFill>
                <a:latin typeface="微軟正黑體" panose="020B0604030504040204" pitchFamily="34" charset="-120"/>
                <a:ea typeface="微軟正黑體" panose="020B0604030504040204" pitchFamily="34" charset="-120"/>
              </a:rPr>
              <a:t>10</a:t>
            </a:r>
            <a:r>
              <a:rPr lang="zh-TW" altLang="en-US" sz="2000" dirty="0">
                <a:solidFill>
                  <a:schemeClr val="tx1"/>
                </a:solidFill>
                <a:latin typeface="微軟正黑體" panose="020B0604030504040204" pitchFamily="34" charset="-120"/>
                <a:ea typeface="微軟正黑體" panose="020B0604030504040204" pitchFamily="34" charset="-120"/>
              </a:rPr>
              <a:t> </a:t>
            </a:r>
            <a:r>
              <a:rPr lang="zh-TW" altLang="en-US" sz="2000" dirty="0" smtClean="0">
                <a:solidFill>
                  <a:schemeClr val="tx1"/>
                </a:solidFill>
                <a:latin typeface="微軟正黑體" panose="020B0604030504040204" pitchFamily="34" charset="-120"/>
                <a:ea typeface="微軟正黑體" panose="020B0604030504040204" pitchFamily="34" charset="-120"/>
              </a:rPr>
              <a:t>項</a:t>
            </a:r>
            <a:r>
              <a:rPr lang="en-US" altLang="zh-TW" sz="2000" dirty="0" smtClean="0">
                <a:solidFill>
                  <a:schemeClr val="tx1"/>
                </a:solidFill>
                <a:latin typeface="微軟正黑體" panose="020B0604030504040204" pitchFamily="34" charset="-120"/>
                <a:ea typeface="微軟正黑體" panose="020B0604030504040204" pitchFamily="34" charset="-120"/>
              </a:rPr>
              <a:t>)</a:t>
            </a:r>
            <a:r>
              <a:rPr lang="zh-TW" altLang="en-US" sz="2000" dirty="0" smtClean="0">
                <a:solidFill>
                  <a:schemeClr val="tx1"/>
                </a:solidFill>
                <a:latin typeface="微軟正黑體" panose="020B0604030504040204" pitchFamily="34" charset="-120"/>
                <a:ea typeface="微軟正黑體" panose="020B0604030504040204" pitchFamily="34" charset="-120"/>
              </a:rPr>
              <a:t>，新增：</a:t>
            </a:r>
            <a:r>
              <a:rPr lang="en-US" altLang="zh-TW" sz="2000" dirty="0">
                <a:solidFill>
                  <a:schemeClr val="tx1"/>
                </a:solidFill>
                <a:latin typeface="微軟正黑體" panose="020B0604030504040204" pitchFamily="34" charset="-120"/>
                <a:ea typeface="微軟正黑體" panose="020B0604030504040204" pitchFamily="34" charset="-120"/>
              </a:rPr>
              <a:t>1.</a:t>
            </a:r>
            <a:r>
              <a:rPr lang="zh-TW" altLang="en-US" sz="2000" dirty="0">
                <a:solidFill>
                  <a:schemeClr val="tx1"/>
                </a:solidFill>
                <a:latin typeface="微軟正黑體" panose="020B0604030504040204" pitchFamily="34" charset="-120"/>
                <a:ea typeface="微軟正黑體" panose="020B0604030504040204" pitchFamily="34" charset="-120"/>
              </a:rPr>
              <a:t>拍賣登記、</a:t>
            </a:r>
            <a:r>
              <a:rPr lang="en-US" altLang="zh-TW" sz="2000" dirty="0">
                <a:solidFill>
                  <a:schemeClr val="tx1"/>
                </a:solidFill>
                <a:latin typeface="微軟正黑體" panose="020B0604030504040204" pitchFamily="34" charset="-120"/>
                <a:ea typeface="微軟正黑體" panose="020B0604030504040204" pitchFamily="34" charset="-120"/>
              </a:rPr>
              <a:t>2.</a:t>
            </a:r>
            <a:r>
              <a:rPr lang="zh-TW" altLang="en-US" sz="2000" dirty="0">
                <a:solidFill>
                  <a:schemeClr val="tx1"/>
                </a:solidFill>
                <a:latin typeface="微軟正黑體" panose="020B0604030504040204" pitchFamily="34" charset="-120"/>
                <a:ea typeface="微軟正黑體" panose="020B0604030504040204" pitchFamily="34" charset="-120"/>
              </a:rPr>
              <a:t>抵押權塗銷</a:t>
            </a:r>
            <a:r>
              <a:rPr lang="zh-TW" altLang="en-US" sz="2000" dirty="0" smtClean="0">
                <a:solidFill>
                  <a:schemeClr val="tx1"/>
                </a:solidFill>
                <a:latin typeface="微軟正黑體" panose="020B0604030504040204" pitchFamily="34" charset="-120"/>
                <a:ea typeface="微軟正黑體" panose="020B0604030504040204" pitchFamily="34" charset="-120"/>
              </a:rPr>
              <a:t>登記、</a:t>
            </a:r>
            <a:r>
              <a:rPr lang="en-US" altLang="zh-TW" sz="2000" dirty="0" smtClean="0">
                <a:solidFill>
                  <a:schemeClr val="tx1"/>
                </a:solidFill>
                <a:latin typeface="微軟正黑體" panose="020B0604030504040204" pitchFamily="34" charset="-120"/>
                <a:ea typeface="微軟正黑體" panose="020B0604030504040204" pitchFamily="34" charset="-120"/>
              </a:rPr>
              <a:t>3</a:t>
            </a:r>
            <a:r>
              <a:rPr lang="en-US" altLang="zh-TW" sz="2000" dirty="0">
                <a:solidFill>
                  <a:schemeClr val="tx1"/>
                </a:solidFill>
                <a:latin typeface="微軟正黑體" panose="020B0604030504040204" pitchFamily="34" charset="-120"/>
                <a:ea typeface="微軟正黑體" panose="020B0604030504040204" pitchFamily="34" charset="-120"/>
              </a:rPr>
              <a:t>.</a:t>
            </a:r>
            <a:r>
              <a:rPr lang="zh-TW" altLang="en-US" sz="2000" dirty="0">
                <a:solidFill>
                  <a:schemeClr val="tx1"/>
                </a:solidFill>
                <a:latin typeface="微軟正黑體" panose="020B0604030504040204" pitchFamily="34" charset="-120"/>
                <a:ea typeface="微軟正黑體" panose="020B0604030504040204" pitchFamily="34" charset="-120"/>
              </a:rPr>
              <a:t>抵押權設定、內容變更及讓與登記</a:t>
            </a:r>
            <a:r>
              <a:rPr lang="zh-TW" altLang="en-US" sz="2000" dirty="0" smtClean="0">
                <a:solidFill>
                  <a:schemeClr val="tx1"/>
                </a:solidFill>
                <a:latin typeface="微軟正黑體" panose="020B0604030504040204" pitchFamily="34" charset="-120"/>
                <a:ea typeface="微軟正黑體" panose="020B0604030504040204" pitchFamily="34" charset="-120"/>
              </a:rPr>
              <a:t>。</a:t>
            </a:r>
            <a:endParaRPr lang="en-US" altLang="zh-TW" sz="2000" dirty="0" smtClean="0">
              <a:solidFill>
                <a:schemeClr val="tx1"/>
              </a:solidFill>
              <a:latin typeface="微軟正黑體" panose="020B0604030504040204" pitchFamily="34" charset="-120"/>
              <a:ea typeface="微軟正黑體" panose="020B0604030504040204" pitchFamily="34" charset="-120"/>
            </a:endParaRPr>
          </a:p>
          <a:p>
            <a:pPr marL="342900" indent="-342900" algn="just" hangingPunct="0">
              <a:lnSpc>
                <a:spcPts val="2500"/>
              </a:lnSpc>
              <a:spcBef>
                <a:spcPts val="300"/>
              </a:spcBef>
              <a:spcAft>
                <a:spcPts val="300"/>
              </a:spcAft>
              <a:buFont typeface="Arial" pitchFamily="34" charset="0"/>
              <a:buChar char="•"/>
            </a:pPr>
            <a:endParaRPr lang="en-US" altLang="zh-TW" sz="2000" dirty="0">
              <a:solidFill>
                <a:schemeClr val="tx1"/>
              </a:solidFill>
              <a:latin typeface="微軟正黑體" panose="020B0604030504040204" pitchFamily="34" charset="-120"/>
              <a:ea typeface="微軟正黑體" panose="020B0604030504040204" pitchFamily="34" charset="-120"/>
            </a:endParaRPr>
          </a:p>
          <a:p>
            <a:pPr marL="342900" indent="-342900" algn="just" hangingPunct="0">
              <a:lnSpc>
                <a:spcPts val="2500"/>
              </a:lnSpc>
              <a:spcBef>
                <a:spcPts val="300"/>
              </a:spcBef>
              <a:spcAft>
                <a:spcPts val="300"/>
              </a:spcAft>
              <a:buFont typeface="Arial" pitchFamily="34" charset="0"/>
              <a:buChar char="•"/>
            </a:pPr>
            <a:endParaRPr lang="en-US" altLang="zh-TW" sz="2000" dirty="0">
              <a:solidFill>
                <a:schemeClr val="tx1"/>
              </a:solidFill>
              <a:latin typeface="微軟正黑體" panose="020B0604030504040204" pitchFamily="34" charset="-120"/>
              <a:ea typeface="微軟正黑體" panose="020B0604030504040204" pitchFamily="34" charset="-120"/>
            </a:endParaRPr>
          </a:p>
        </p:txBody>
      </p:sp>
      <p:pic>
        <p:nvPicPr>
          <p:cNvPr id="3" name="圖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5800057" y="2471807"/>
            <a:ext cx="756084" cy="756084"/>
          </a:xfrm>
          <a:prstGeom prst="rect">
            <a:avLst/>
          </a:prstGeom>
        </p:spPr>
      </p:pic>
      <p:pic>
        <p:nvPicPr>
          <p:cNvPr id="5" name="圖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99627" y="1675869"/>
            <a:ext cx="804322" cy="891697"/>
          </a:xfrm>
          <a:prstGeom prst="rect">
            <a:avLst/>
          </a:prstGeom>
        </p:spPr>
      </p:pic>
      <p:sp>
        <p:nvSpPr>
          <p:cNvPr id="6" name="向右箭號 5"/>
          <p:cNvSpPr/>
          <p:nvPr/>
        </p:nvSpPr>
        <p:spPr>
          <a:xfrm flipH="1">
            <a:off x="5321446" y="2677984"/>
            <a:ext cx="500664" cy="268349"/>
          </a:xfrm>
          <a:prstGeom prst="rightArrow">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 name="向右箭號 24"/>
          <p:cNvSpPr/>
          <p:nvPr/>
        </p:nvSpPr>
        <p:spPr>
          <a:xfrm rot="8846423" flipH="1">
            <a:off x="6589007" y="2433391"/>
            <a:ext cx="500664" cy="268349"/>
          </a:xfrm>
          <a:prstGeom prst="rightArrow">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文字方塊 12"/>
          <p:cNvSpPr txBox="1"/>
          <p:nvPr/>
        </p:nvSpPr>
        <p:spPr>
          <a:xfrm flipH="1">
            <a:off x="5406027" y="1677422"/>
            <a:ext cx="1944217" cy="584775"/>
          </a:xfrm>
          <a:prstGeom prst="rect">
            <a:avLst/>
          </a:prstGeom>
          <a:noFill/>
        </p:spPr>
        <p:txBody>
          <a:bodyPr wrap="square" rtlCol="0">
            <a:spAutoFit/>
          </a:bodyPr>
          <a:lstStyle/>
          <a:p>
            <a:r>
              <a:rPr lang="zh-TW" altLang="en-US" sz="1600" dirty="0" smtClean="0">
                <a:latin typeface="微軟正黑體" panose="020B0604030504040204" pitchFamily="34" charset="-120"/>
                <a:ea typeface="微軟正黑體" panose="020B0604030504040204" pitchFamily="34" charset="-120"/>
              </a:rPr>
              <a:t>就近至任一國稅局查詢金融遺產資訊</a:t>
            </a:r>
            <a:endParaRPr lang="zh-TW" altLang="en-US" sz="1600" dirty="0">
              <a:latin typeface="微軟正黑體" panose="020B0604030504040204" pitchFamily="34" charset="-120"/>
              <a:ea typeface="微軟正黑體" panose="020B0604030504040204" pitchFamily="34" charset="-120"/>
            </a:endParaRPr>
          </a:p>
        </p:txBody>
      </p:sp>
      <p:pic>
        <p:nvPicPr>
          <p:cNvPr id="14" name="圖片 13"/>
          <p:cNvPicPr>
            <a:picLocks noChangeAspect="1"/>
          </p:cNvPicPr>
          <p:nvPr/>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flipH="1">
            <a:off x="7369548" y="3056582"/>
            <a:ext cx="785941" cy="785941"/>
          </a:xfrm>
          <a:prstGeom prst="rect">
            <a:avLst/>
          </a:prstGeom>
        </p:spPr>
      </p:pic>
      <p:sp>
        <p:nvSpPr>
          <p:cNvPr id="16" name="弧形箭號 (上彎) 15"/>
          <p:cNvSpPr/>
          <p:nvPr/>
        </p:nvSpPr>
        <p:spPr>
          <a:xfrm>
            <a:off x="4664767" y="3097083"/>
            <a:ext cx="2696211" cy="416576"/>
          </a:xfrm>
          <a:prstGeom prst="curvedUpArrow">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17" name="文字方塊 16"/>
          <p:cNvSpPr txBox="1"/>
          <p:nvPr/>
        </p:nvSpPr>
        <p:spPr>
          <a:xfrm flipH="1">
            <a:off x="4327439" y="1939817"/>
            <a:ext cx="1244338" cy="584775"/>
          </a:xfrm>
          <a:prstGeom prst="rect">
            <a:avLst/>
          </a:prstGeom>
          <a:noFill/>
        </p:spPr>
        <p:txBody>
          <a:bodyPr wrap="square" rtlCol="0">
            <a:spAutoFit/>
          </a:bodyPr>
          <a:lstStyle/>
          <a:p>
            <a:r>
              <a:rPr lang="zh-TW" altLang="en-US" sz="1600" dirty="0" smtClean="0">
                <a:latin typeface="微軟正黑體" panose="020B0604030504040204" pitchFamily="34" charset="-120"/>
                <a:ea typeface="微軟正黑體" panose="020B0604030504040204" pitchFamily="34" charset="-120"/>
              </a:rPr>
              <a:t>遺產稅</a:t>
            </a:r>
            <a:endParaRPr lang="en-US" altLang="zh-TW" sz="1600" dirty="0" smtClean="0">
              <a:latin typeface="微軟正黑體" panose="020B0604030504040204" pitchFamily="34" charset="-120"/>
              <a:ea typeface="微軟正黑體" panose="020B0604030504040204" pitchFamily="34" charset="-120"/>
            </a:endParaRPr>
          </a:p>
          <a:p>
            <a:r>
              <a:rPr lang="zh-TW" altLang="en-US" sz="1600" dirty="0" smtClean="0">
                <a:latin typeface="微軟正黑體" panose="020B0604030504040204" pitchFamily="34" charset="-120"/>
                <a:ea typeface="微軟正黑體" panose="020B0604030504040204" pitchFamily="34" charset="-120"/>
              </a:rPr>
              <a:t>納稅義務人</a:t>
            </a:r>
            <a:endParaRPr lang="zh-TW" altLang="en-US" sz="1600" dirty="0">
              <a:latin typeface="微軟正黑體" panose="020B0604030504040204" pitchFamily="34" charset="-120"/>
              <a:ea typeface="微軟正黑體" panose="020B0604030504040204" pitchFamily="34" charset="-120"/>
            </a:endParaRPr>
          </a:p>
        </p:txBody>
      </p:sp>
      <p:sp>
        <p:nvSpPr>
          <p:cNvPr id="20" name="文字方塊 19"/>
          <p:cNvSpPr txBox="1"/>
          <p:nvPr/>
        </p:nvSpPr>
        <p:spPr>
          <a:xfrm flipH="1">
            <a:off x="7112250" y="2471807"/>
            <a:ext cx="1666555" cy="584775"/>
          </a:xfrm>
          <a:prstGeom prst="rect">
            <a:avLst/>
          </a:prstGeom>
          <a:noFill/>
        </p:spPr>
        <p:txBody>
          <a:bodyPr wrap="square" rtlCol="0">
            <a:spAutoFit/>
          </a:bodyPr>
          <a:lstStyle/>
          <a:p>
            <a:r>
              <a:rPr lang="zh-TW" altLang="en-US" sz="1600" dirty="0" smtClean="0">
                <a:latin typeface="微軟正黑體" panose="020B0604030504040204" pitchFamily="34" charset="-120"/>
                <a:ea typeface="微軟正黑體" panose="020B0604030504040204" pitchFamily="34" charset="-120"/>
              </a:rPr>
              <a:t>金融機構直接回復查詢結果</a:t>
            </a:r>
            <a:endParaRPr lang="zh-TW" altLang="en-US" sz="1600" dirty="0">
              <a:latin typeface="微軟正黑體" panose="020B0604030504040204" pitchFamily="34" charset="-120"/>
              <a:ea typeface="微軟正黑體" panose="020B0604030504040204" pitchFamily="34" charset="-120"/>
            </a:endParaRPr>
          </a:p>
        </p:txBody>
      </p:sp>
      <p:pic>
        <p:nvPicPr>
          <p:cNvPr id="7" name="圖片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4300466" y="2235960"/>
            <a:ext cx="728602" cy="884047"/>
          </a:xfrm>
          <a:prstGeom prst="rect">
            <a:avLst/>
          </a:prstGeom>
        </p:spPr>
      </p:pic>
      <p:sp>
        <p:nvSpPr>
          <p:cNvPr id="18" name="五邊形 17"/>
          <p:cNvSpPr/>
          <p:nvPr/>
        </p:nvSpPr>
        <p:spPr>
          <a:xfrm>
            <a:off x="0" y="0"/>
            <a:ext cx="1331640" cy="692696"/>
          </a:xfrm>
          <a:prstGeom prst="homePlate">
            <a:avLst>
              <a:gd name="adj" fmla="val 18502"/>
            </a:avLst>
          </a:prstGeom>
          <a:ln/>
        </p:spPr>
        <p:style>
          <a:lnRef idx="1">
            <a:schemeClr val="accent6"/>
          </a:lnRef>
          <a:fillRef idx="2">
            <a:schemeClr val="accent6"/>
          </a:fillRef>
          <a:effectRef idx="1">
            <a:schemeClr val="accent6"/>
          </a:effectRef>
          <a:fontRef idx="minor">
            <a:schemeClr val="dk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TW" altLang="en-US" b="1" dirty="0" smtClean="0">
                <a:solidFill>
                  <a:prstClr val="black"/>
                </a:solidFill>
                <a:latin typeface="微軟正黑體" panose="020B0604030504040204" pitchFamily="34" charset="-120"/>
                <a:ea typeface="微軟正黑體" panose="020B0604030504040204" pitchFamily="34" charset="-120"/>
              </a:rPr>
              <a:t>民眾有感</a:t>
            </a:r>
            <a:endParaRPr lang="zh-TW" altLang="en-US" b="1" dirty="0">
              <a:solidFill>
                <a:prstClr val="black"/>
              </a:solidFill>
              <a:latin typeface="微軟正黑體" panose="020B0604030504040204" pitchFamily="34" charset="-120"/>
              <a:ea typeface="微軟正黑體" panose="020B0604030504040204" pitchFamily="34" charset="-120"/>
            </a:endParaRPr>
          </a:p>
        </p:txBody>
      </p:sp>
      <p:sp>
        <p:nvSpPr>
          <p:cNvPr id="8" name="文字方塊 7"/>
          <p:cNvSpPr txBox="1"/>
          <p:nvPr/>
        </p:nvSpPr>
        <p:spPr>
          <a:xfrm>
            <a:off x="389247" y="1981609"/>
            <a:ext cx="3240360" cy="1695336"/>
          </a:xfrm>
          <a:prstGeom prst="rect">
            <a:avLst/>
          </a:prstGeom>
          <a:noFill/>
        </p:spPr>
        <p:txBody>
          <a:bodyPr wrap="square" rtlCol="0">
            <a:spAutoFit/>
          </a:bodyPr>
          <a:lstStyle/>
          <a:p>
            <a:pPr lvl="1" algn="just" hangingPunct="0">
              <a:lnSpc>
                <a:spcPts val="2500"/>
              </a:lnSpc>
              <a:spcBef>
                <a:spcPts val="300"/>
              </a:spcBef>
              <a:spcAft>
                <a:spcPts val="300"/>
              </a:spcAft>
            </a:pPr>
            <a:r>
              <a:rPr lang="zh-TW" altLang="en-US" sz="2000" dirty="0">
                <a:latin typeface="微軟正黑體" panose="020B0604030504040204" pitchFamily="34" charset="-120"/>
                <a:ea typeface="微軟正黑體" panose="020B0604030504040204" pitchFamily="34" charset="-120"/>
              </a:rPr>
              <a:t>民眾申報遺產稅須按被繼產人金融遺產類別 </a:t>
            </a:r>
            <a:r>
              <a:rPr lang="en-US" altLang="zh-TW" sz="2000" dirty="0">
                <a:latin typeface="微軟正黑體" panose="020B0604030504040204" pitchFamily="34" charset="-120"/>
                <a:ea typeface="微軟正黑體" panose="020B0604030504040204" pitchFamily="34" charset="-120"/>
              </a:rPr>
              <a:t>(</a:t>
            </a:r>
            <a:r>
              <a:rPr lang="zh-TW" altLang="en-US" sz="2000" dirty="0">
                <a:latin typeface="微軟正黑體" panose="020B0604030504040204" pitchFamily="34" charset="-120"/>
                <a:ea typeface="微軟正黑體" panose="020B0604030504040204" pitchFamily="34" charset="-120"/>
              </a:rPr>
              <a:t> 如存款、股票等 </a:t>
            </a:r>
            <a:r>
              <a:rPr lang="en-US" altLang="zh-TW" sz="2000" dirty="0">
                <a:latin typeface="微軟正黑體" panose="020B0604030504040204" pitchFamily="34" charset="-120"/>
                <a:ea typeface="微軟正黑體" panose="020B0604030504040204" pitchFamily="34" charset="-120"/>
              </a:rPr>
              <a:t>)</a:t>
            </a:r>
            <a:r>
              <a:rPr lang="zh-TW" altLang="en-US" sz="2000" dirty="0">
                <a:latin typeface="微軟正黑體" panose="020B0604030504040204" pitchFamily="34" charset="-120"/>
                <a:ea typeface="微軟正黑體" panose="020B0604030504040204" pitchFamily="34" charset="-120"/>
              </a:rPr>
              <a:t>，向不同機構查詢，耗時費力。</a:t>
            </a:r>
            <a:endParaRPr lang="en-US" altLang="zh-TW" sz="2000" dirty="0">
              <a:latin typeface="微軟正黑體" panose="020B0604030504040204" pitchFamily="34" charset="-120"/>
              <a:ea typeface="微軟正黑體" panose="020B0604030504040204" pitchFamily="34" charset="-120"/>
            </a:endParaRPr>
          </a:p>
        </p:txBody>
      </p:sp>
      <p:sp>
        <p:nvSpPr>
          <p:cNvPr id="9" name="文字方塊 8"/>
          <p:cNvSpPr txBox="1"/>
          <p:nvPr/>
        </p:nvSpPr>
        <p:spPr>
          <a:xfrm>
            <a:off x="639248" y="973795"/>
            <a:ext cx="7938628" cy="707886"/>
          </a:xfrm>
          <a:prstGeom prst="rect">
            <a:avLst/>
          </a:prstGeom>
          <a:noFill/>
        </p:spPr>
        <p:txBody>
          <a:bodyPr wrap="square" rtlCol="0">
            <a:spAutoFit/>
          </a:bodyPr>
          <a:lstStyle/>
          <a:p>
            <a:r>
              <a:rPr lang="en-US" altLang="zh-TW" sz="2000" b="1" dirty="0">
                <a:latin typeface="微軟正黑體" panose="020B0604030504040204" pitchFamily="34" charset="-120"/>
                <a:ea typeface="微軟正黑體" panose="020B0604030504040204" pitchFamily="34" charset="-120"/>
              </a:rPr>
              <a:t>109.6.30</a:t>
            </a:r>
            <a:r>
              <a:rPr lang="zh-TW" altLang="en-US" sz="2000" b="1" dirty="0">
                <a:latin typeface="微軟正黑體" panose="020B0604030504040204" pitchFamily="34" charset="-120"/>
                <a:ea typeface="微軟正黑體" panose="020B0604030504040204" pitchFamily="34" charset="-120"/>
              </a:rPr>
              <a:t> 訂定「財政部各地區國稅局單一窗口受理跨局查詢被繼承人金融遺產資料作業要點</a:t>
            </a:r>
            <a:r>
              <a:rPr lang="zh-TW" altLang="en-US" sz="2000" b="1" dirty="0" smtClean="0">
                <a:latin typeface="微軟正黑體" panose="020B0604030504040204" pitchFamily="34" charset="-120"/>
                <a:ea typeface="微軟正黑體" panose="020B0604030504040204" pitchFamily="34" charset="-120"/>
              </a:rPr>
              <a:t>」</a:t>
            </a:r>
            <a:endParaRPr lang="zh-TW" altLang="en-US" sz="2000" dirty="0"/>
          </a:p>
        </p:txBody>
      </p:sp>
    </p:spTree>
    <p:extLst>
      <p:ext uri="{BB962C8B-B14F-4D97-AF65-F5344CB8AC3E}">
        <p14:creationId xmlns:p14="http://schemas.microsoft.com/office/powerpoint/2010/main" val="35614395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2"/>
          <p:cNvSpPr>
            <a:spLocks noGrp="1"/>
          </p:cNvSpPr>
          <p:nvPr>
            <p:ph idx="1"/>
          </p:nvPr>
        </p:nvSpPr>
        <p:spPr>
          <a:xfrm>
            <a:off x="574907" y="1988840"/>
            <a:ext cx="7920880" cy="3384376"/>
          </a:xfrm>
        </p:spPr>
        <p:txBody>
          <a:bodyPr vert="horz" lIns="91440" tIns="45720" rIns="91440" bIns="45720" rtlCol="0" anchor="ctr">
            <a:noAutofit/>
          </a:bodyPr>
          <a:lstStyle/>
          <a:p>
            <a:pPr algn="just" hangingPunct="0">
              <a:lnSpc>
                <a:spcPts val="4200"/>
              </a:lnSpc>
              <a:spcBef>
                <a:spcPts val="600"/>
              </a:spcBef>
              <a:spcAft>
                <a:spcPts val="600"/>
              </a:spcAft>
            </a:pPr>
            <a:r>
              <a:rPr lang="zh-TW" altLang="en-US" sz="2400" b="1" dirty="0" smtClean="0"/>
              <a:t>國發會將持續推動各部會法規鬆綁自主檢視機制，並加強法規鬆綁力道。</a:t>
            </a:r>
            <a:endParaRPr lang="en-US" altLang="zh-TW" sz="2400" b="1" dirty="0" smtClean="0"/>
          </a:p>
          <a:p>
            <a:pPr algn="just" hangingPunct="0">
              <a:lnSpc>
                <a:spcPts val="4200"/>
              </a:lnSpc>
              <a:spcBef>
                <a:spcPts val="600"/>
              </a:spcBef>
              <a:spcAft>
                <a:spcPts val="600"/>
              </a:spcAft>
            </a:pPr>
            <a:r>
              <a:rPr lang="zh-TW" altLang="en-US" sz="2400" b="1" dirty="0" smtClean="0"/>
              <a:t>因應我國整體社會經濟發展所需，主動蒐整各界包括歐、美、日、工總等國內外商會及新創業者之法規鬆綁建言，深入研析相關議題鬆綁可行性。</a:t>
            </a:r>
            <a:endParaRPr lang="en-US" altLang="zh-TW" sz="2400" dirty="0" smtClean="0">
              <a:latin typeface="Adobe 繁黑體 Std B" pitchFamily="34" charset="-120"/>
              <a:ea typeface="Adobe 繁黑體 Std B" pitchFamily="34" charset="-120"/>
            </a:endParaRPr>
          </a:p>
        </p:txBody>
      </p:sp>
      <p:sp>
        <p:nvSpPr>
          <p:cNvPr id="2" name="文字方塊 1"/>
          <p:cNvSpPr txBox="1"/>
          <p:nvPr/>
        </p:nvSpPr>
        <p:spPr>
          <a:xfrm>
            <a:off x="2701821" y="908720"/>
            <a:ext cx="3600400" cy="769441"/>
          </a:xfrm>
          <a:prstGeom prst="rect">
            <a:avLst/>
          </a:prstGeom>
          <a:noFill/>
        </p:spPr>
        <p:txBody>
          <a:bodyPr wrap="square" rtlCol="0">
            <a:spAutoFit/>
          </a:bodyPr>
          <a:lstStyle/>
          <a:p>
            <a:pPr algn="ctr"/>
            <a:r>
              <a:rPr lang="zh-TW" altLang="en-US" sz="4400" b="1" dirty="0" smtClean="0">
                <a:solidFill>
                  <a:prstClr val="black"/>
                </a:solidFill>
                <a:latin typeface="微軟正黑體" panose="020B0604030504040204" pitchFamily="34" charset="-120"/>
                <a:ea typeface="微軟正黑體" panose="020B0604030504040204" pitchFamily="34" charset="-120"/>
              </a:rPr>
              <a:t>結語</a:t>
            </a:r>
            <a:endParaRPr lang="en-US" altLang="zh-TW" sz="4400" dirty="0">
              <a:latin typeface="微軟正黑體" panose="020B0604030504040204" pitchFamily="34" charset="-120"/>
              <a:ea typeface="微軟正黑體" panose="020B0604030504040204" pitchFamily="34" charset="-120"/>
            </a:endParaRPr>
          </a:p>
        </p:txBody>
      </p:sp>
      <p:grpSp>
        <p:nvGrpSpPr>
          <p:cNvPr id="22" name="Group 111"/>
          <p:cNvGrpSpPr>
            <a:grpSpLocks/>
          </p:cNvGrpSpPr>
          <p:nvPr/>
        </p:nvGrpSpPr>
        <p:grpSpPr bwMode="auto">
          <a:xfrm>
            <a:off x="7164288" y="4941168"/>
            <a:ext cx="1485900" cy="1476375"/>
            <a:chOff x="1848" y="1056"/>
            <a:chExt cx="936" cy="930"/>
          </a:xfrm>
        </p:grpSpPr>
        <p:grpSp>
          <p:nvGrpSpPr>
            <p:cNvPr id="23" name="Group 104"/>
            <p:cNvGrpSpPr>
              <a:grpSpLocks/>
            </p:cNvGrpSpPr>
            <p:nvPr/>
          </p:nvGrpSpPr>
          <p:grpSpPr bwMode="auto">
            <a:xfrm>
              <a:off x="1866" y="1080"/>
              <a:ext cx="878" cy="888"/>
              <a:chOff x="653" y="1598"/>
              <a:chExt cx="966" cy="945"/>
            </a:xfrm>
          </p:grpSpPr>
          <p:sp>
            <p:nvSpPr>
              <p:cNvPr id="28" name="Oval 105" descr="Untitled-1 copy"/>
              <p:cNvSpPr>
                <a:spLocks noChangeArrowheads="1"/>
              </p:cNvSpPr>
              <p:nvPr/>
            </p:nvSpPr>
            <p:spPr bwMode="gray">
              <a:xfrm>
                <a:off x="653" y="1604"/>
                <a:ext cx="966" cy="939"/>
              </a:xfrm>
              <a:prstGeom prst="ellipse">
                <a:avLst/>
              </a:prstGeom>
              <a:blipFill dpi="0" rotWithShape="1">
                <a:blip r:embed="rId2"/>
                <a:srcRect/>
                <a:stretch>
                  <a:fillRect r="-40677"/>
                </a:stretch>
              </a:blipFill>
              <a:ln w="76200">
                <a:solidFill>
                  <a:srgbClr val="080808">
                    <a:alpha val="30000"/>
                  </a:srgbClr>
                </a:solidFill>
                <a:round/>
                <a:headEnd/>
                <a:tailEnd/>
              </a:ln>
              <a:effectLst/>
              <a:extLst>
                <a:ext uri="{AF507438-7753-43E0-B8FC-AC1667EBCBE1}">
                  <a14:hiddenEffects xmlns:a14="http://schemas.microsoft.com/office/drawing/2010/main">
                    <a:effectLst>
                      <a:outerShdw dist="35921" dir="2700000" algn="ctr" rotWithShape="0">
                        <a:schemeClr val="tx1"/>
                      </a:outerShdw>
                    </a:effectLst>
                  </a14:hiddenEffects>
                </a:ext>
              </a:extLst>
            </p:spPr>
            <p:txBody>
              <a:bodyPr wrap="none" anchor="ctr"/>
              <a:lstStyle/>
              <a:p>
                <a:endParaRPr lang="zh-TW" altLang="en-US"/>
              </a:p>
            </p:txBody>
          </p:sp>
          <p:pic>
            <p:nvPicPr>
              <p:cNvPr id="29" name="Picture 106" descr="Picture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733" y="1598"/>
                <a:ext cx="823" cy="350"/>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tx1"/>
                      </a:outerShdw>
                    </a:effectLst>
                  </a14:hiddenEffects>
                </a:ext>
              </a:extLst>
            </p:spPr>
          </p:pic>
        </p:grpSp>
        <p:grpSp>
          <p:nvGrpSpPr>
            <p:cNvPr id="24" name="Group 107"/>
            <p:cNvGrpSpPr>
              <a:grpSpLocks/>
            </p:cNvGrpSpPr>
            <p:nvPr/>
          </p:nvGrpSpPr>
          <p:grpSpPr bwMode="auto">
            <a:xfrm>
              <a:off x="1848" y="1056"/>
              <a:ext cx="936" cy="930"/>
              <a:chOff x="592" y="964"/>
              <a:chExt cx="903" cy="897"/>
            </a:xfrm>
          </p:grpSpPr>
          <p:pic>
            <p:nvPicPr>
              <p:cNvPr id="25" name="Picture 108" descr="trans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592" y="964"/>
                <a:ext cx="894" cy="894"/>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09" descr="trans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601" y="967"/>
                <a:ext cx="894" cy="894"/>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10" descr="gu"/>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598" y="983"/>
                <a:ext cx="869" cy="872"/>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6764021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2843808" y="2011487"/>
            <a:ext cx="3600400" cy="769441"/>
          </a:xfrm>
          <a:prstGeom prst="rect">
            <a:avLst/>
          </a:prstGeom>
          <a:noFill/>
        </p:spPr>
        <p:txBody>
          <a:bodyPr wrap="square" rtlCol="0">
            <a:spAutoFit/>
          </a:bodyPr>
          <a:lstStyle/>
          <a:p>
            <a:pPr algn="ctr"/>
            <a:r>
              <a:rPr lang="zh-TW" altLang="en-US" sz="4400" b="1" dirty="0" smtClean="0">
                <a:latin typeface="微軟正黑體" panose="020B0604030504040204" pitchFamily="34" charset="-120"/>
                <a:ea typeface="微軟正黑體" panose="020B0604030504040204" pitchFamily="34" charset="-120"/>
              </a:rPr>
              <a:t>簡報結束</a:t>
            </a:r>
            <a:endParaRPr lang="en-US" altLang="zh-TW" sz="4400" b="1" dirty="0">
              <a:latin typeface="微軟正黑體" panose="020B0604030504040204" pitchFamily="34" charset="-120"/>
              <a:ea typeface="微軟正黑體" panose="020B0604030504040204" pitchFamily="34" charset="-120"/>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3550319"/>
            <a:ext cx="7840985" cy="18949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761802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2"/>
          <p:cNvSpPr>
            <a:spLocks noGrp="1"/>
          </p:cNvSpPr>
          <p:nvPr>
            <p:ph idx="1"/>
          </p:nvPr>
        </p:nvSpPr>
        <p:spPr>
          <a:xfrm>
            <a:off x="1403647" y="1268760"/>
            <a:ext cx="6336705" cy="4608512"/>
          </a:xfrm>
        </p:spPr>
        <p:txBody>
          <a:bodyPr vert="horz" lIns="91440" tIns="45720" rIns="91440" bIns="45720" rtlCol="0" anchor="ctr">
            <a:noAutofit/>
          </a:bodyPr>
          <a:lstStyle/>
          <a:p>
            <a:pPr hangingPunct="0">
              <a:lnSpc>
                <a:spcPts val="3600"/>
              </a:lnSpc>
              <a:spcBef>
                <a:spcPts val="0"/>
              </a:spcBef>
            </a:pPr>
            <a:r>
              <a:rPr lang="zh-TW" altLang="en-US" sz="2200" b="1" dirty="0" smtClean="0"/>
              <a:t>法規鬆綁推動機制</a:t>
            </a:r>
            <a:endParaRPr lang="en-US" altLang="zh-TW" sz="2200" b="1" dirty="0" smtClean="0"/>
          </a:p>
          <a:p>
            <a:pPr lvl="1" hangingPunct="0">
              <a:lnSpc>
                <a:spcPts val="3600"/>
              </a:lnSpc>
              <a:spcBef>
                <a:spcPts val="0"/>
              </a:spcBef>
            </a:pPr>
            <a:r>
              <a:rPr lang="zh-TW" altLang="en-US" sz="2000" b="1" dirty="0"/>
              <a:t>各部會自主檢討</a:t>
            </a:r>
            <a:r>
              <a:rPr lang="zh-TW" altLang="en-US" sz="2000" b="1" dirty="0" smtClean="0"/>
              <a:t>行政法規</a:t>
            </a:r>
            <a:endParaRPr lang="en-US" altLang="zh-TW" sz="2000" b="1" dirty="0" smtClean="0"/>
          </a:p>
          <a:p>
            <a:pPr lvl="1" hangingPunct="0">
              <a:lnSpc>
                <a:spcPts val="3600"/>
              </a:lnSpc>
              <a:spcBef>
                <a:spcPts val="0"/>
              </a:spcBef>
            </a:pPr>
            <a:r>
              <a:rPr lang="zh-TW" altLang="en-US" sz="2000" b="1" dirty="0"/>
              <a:t>新創法規調適</a:t>
            </a:r>
            <a:r>
              <a:rPr lang="zh-TW" altLang="en-US" sz="2000" b="1" dirty="0" smtClean="0"/>
              <a:t>平台</a:t>
            </a:r>
            <a:endParaRPr lang="en-US" altLang="zh-TW" sz="2000" b="1" dirty="0" smtClean="0"/>
          </a:p>
          <a:p>
            <a:pPr hangingPunct="0">
              <a:lnSpc>
                <a:spcPts val="3600"/>
              </a:lnSpc>
              <a:spcBef>
                <a:spcPts val="0"/>
              </a:spcBef>
            </a:pPr>
            <a:r>
              <a:rPr lang="zh-TW" altLang="en-US" sz="2200" b="1" dirty="0" smtClean="0"/>
              <a:t>重要鬆綁成果</a:t>
            </a:r>
            <a:endParaRPr lang="en-US" altLang="zh-TW" sz="2200" b="1" dirty="0" smtClean="0"/>
          </a:p>
          <a:p>
            <a:pPr lvl="1" hangingPunct="0">
              <a:lnSpc>
                <a:spcPts val="3600"/>
              </a:lnSpc>
              <a:spcBef>
                <a:spcPts val="0"/>
              </a:spcBef>
            </a:pPr>
            <a:r>
              <a:rPr lang="zh-TW" altLang="en-US" sz="2000" b="1" dirty="0"/>
              <a:t>產業有</a:t>
            </a:r>
            <a:r>
              <a:rPr lang="zh-TW" altLang="en-US" sz="2000" b="1" dirty="0" smtClean="0"/>
              <a:t>感</a:t>
            </a:r>
            <a:endParaRPr lang="en-US" altLang="zh-TW" sz="2000" b="1" dirty="0" smtClean="0"/>
          </a:p>
          <a:p>
            <a:pPr lvl="1" hangingPunct="0">
              <a:lnSpc>
                <a:spcPts val="3600"/>
              </a:lnSpc>
              <a:spcBef>
                <a:spcPts val="0"/>
              </a:spcBef>
            </a:pPr>
            <a:r>
              <a:rPr lang="zh-TW" altLang="en-US" sz="2000" b="1" dirty="0" smtClean="0"/>
              <a:t>新創</a:t>
            </a:r>
            <a:r>
              <a:rPr lang="zh-TW" altLang="en-US" sz="2000" b="1" dirty="0"/>
              <a:t>有</a:t>
            </a:r>
            <a:r>
              <a:rPr lang="zh-TW" altLang="en-US" sz="2000" b="1" dirty="0" smtClean="0"/>
              <a:t>感</a:t>
            </a:r>
            <a:endParaRPr lang="en-US" altLang="zh-TW" sz="2000" b="1" dirty="0"/>
          </a:p>
          <a:p>
            <a:pPr lvl="1" hangingPunct="0">
              <a:lnSpc>
                <a:spcPts val="3600"/>
              </a:lnSpc>
              <a:spcBef>
                <a:spcPts val="0"/>
              </a:spcBef>
            </a:pPr>
            <a:r>
              <a:rPr lang="zh-TW" altLang="en-US" sz="2000" b="1" dirty="0" smtClean="0"/>
              <a:t>民眾有感</a:t>
            </a:r>
            <a:endParaRPr lang="en-US" altLang="zh-TW" sz="2000" b="1" dirty="0" smtClean="0"/>
          </a:p>
          <a:p>
            <a:pPr hangingPunct="0">
              <a:lnSpc>
                <a:spcPts val="3600"/>
              </a:lnSpc>
              <a:spcBef>
                <a:spcPts val="0"/>
              </a:spcBef>
            </a:pPr>
            <a:r>
              <a:rPr lang="zh-TW" altLang="en-US" sz="2200" b="1" dirty="0" smtClean="0"/>
              <a:t>結語</a:t>
            </a:r>
            <a:endParaRPr lang="en-US" altLang="zh-TW" sz="2200" b="1" dirty="0"/>
          </a:p>
        </p:txBody>
      </p:sp>
      <p:sp>
        <p:nvSpPr>
          <p:cNvPr id="2" name="文字方塊 1"/>
          <p:cNvSpPr txBox="1"/>
          <p:nvPr/>
        </p:nvSpPr>
        <p:spPr>
          <a:xfrm>
            <a:off x="2701821" y="188640"/>
            <a:ext cx="3600400" cy="769441"/>
          </a:xfrm>
          <a:prstGeom prst="rect">
            <a:avLst/>
          </a:prstGeom>
          <a:noFill/>
        </p:spPr>
        <p:txBody>
          <a:bodyPr wrap="square" rtlCol="0">
            <a:spAutoFit/>
          </a:bodyPr>
          <a:lstStyle/>
          <a:p>
            <a:pPr algn="ctr"/>
            <a:r>
              <a:rPr lang="zh-TW" altLang="en-US" sz="4400" b="1" dirty="0" smtClean="0">
                <a:latin typeface="微軟正黑體" panose="020B0604030504040204" pitchFamily="34" charset="-120"/>
                <a:ea typeface="微軟正黑體" panose="020B0604030504040204" pitchFamily="34" charset="-120"/>
              </a:rPr>
              <a:t>目錄</a:t>
            </a:r>
            <a:endParaRPr lang="en-US" altLang="zh-TW" sz="4400" b="1" dirty="0">
              <a:latin typeface="微軟正黑體" panose="020B0604030504040204" pitchFamily="34" charset="-120"/>
              <a:ea typeface="微軟正黑體" panose="020B0604030504040204" pitchFamily="34" charset="-120"/>
            </a:endParaRPr>
          </a:p>
        </p:txBody>
      </p:sp>
      <p:grpSp>
        <p:nvGrpSpPr>
          <p:cNvPr id="5" name="Group 113"/>
          <p:cNvGrpSpPr>
            <a:grpSpLocks/>
          </p:cNvGrpSpPr>
          <p:nvPr/>
        </p:nvGrpSpPr>
        <p:grpSpPr bwMode="auto">
          <a:xfrm>
            <a:off x="6948264" y="4869160"/>
            <a:ext cx="1485900" cy="1476375"/>
            <a:chOff x="1848" y="1056"/>
            <a:chExt cx="936" cy="930"/>
          </a:xfrm>
        </p:grpSpPr>
        <p:grpSp>
          <p:nvGrpSpPr>
            <p:cNvPr id="6" name="Group 96"/>
            <p:cNvGrpSpPr>
              <a:grpSpLocks/>
            </p:cNvGrpSpPr>
            <p:nvPr/>
          </p:nvGrpSpPr>
          <p:grpSpPr bwMode="auto">
            <a:xfrm>
              <a:off x="1866" y="1080"/>
              <a:ext cx="878" cy="888"/>
              <a:chOff x="653" y="1598"/>
              <a:chExt cx="966" cy="945"/>
            </a:xfrm>
          </p:grpSpPr>
          <p:sp>
            <p:nvSpPr>
              <p:cNvPr id="11" name="Oval 97" descr="wiz_gold02"/>
              <p:cNvSpPr>
                <a:spLocks noChangeArrowheads="1"/>
              </p:cNvSpPr>
              <p:nvPr/>
            </p:nvSpPr>
            <p:spPr bwMode="gray">
              <a:xfrm>
                <a:off x="653" y="1604"/>
                <a:ext cx="966" cy="939"/>
              </a:xfrm>
              <a:prstGeom prst="ellipse">
                <a:avLst/>
              </a:prstGeom>
              <a:blipFill dpi="0" rotWithShape="1">
                <a:blip r:embed="rId2"/>
                <a:srcRect/>
                <a:stretch>
                  <a:fillRect r="-22947"/>
                </a:stretch>
              </a:blipFill>
              <a:ln w="76200">
                <a:solidFill>
                  <a:srgbClr val="080808">
                    <a:alpha val="30000"/>
                  </a:srgbClr>
                </a:solidFill>
                <a:round/>
                <a:headEnd/>
                <a:tailEnd/>
              </a:ln>
              <a:effectLst/>
              <a:extLst>
                <a:ext uri="{AF507438-7753-43E0-B8FC-AC1667EBCBE1}">
                  <a14:hiddenEffects xmlns:a14="http://schemas.microsoft.com/office/drawing/2010/main">
                    <a:effectLst>
                      <a:outerShdw dist="35921" dir="2700000" algn="ctr" rotWithShape="0">
                        <a:schemeClr val="tx1"/>
                      </a:outerShdw>
                    </a:effectLst>
                  </a14:hiddenEffects>
                </a:ext>
              </a:extLst>
            </p:spPr>
            <p:txBody>
              <a:bodyPr wrap="none" anchor="ctr"/>
              <a:lstStyle/>
              <a:p>
                <a:endParaRPr lang="zh-TW" altLang="en-US"/>
              </a:p>
            </p:txBody>
          </p:sp>
          <p:pic>
            <p:nvPicPr>
              <p:cNvPr id="12" name="Picture 98" descr="Picture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733" y="1598"/>
                <a:ext cx="823" cy="350"/>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tx1"/>
                      </a:outerShdw>
                    </a:effectLst>
                  </a14:hiddenEffects>
                </a:ext>
              </a:extLst>
            </p:spPr>
          </p:pic>
        </p:grpSp>
        <p:grpSp>
          <p:nvGrpSpPr>
            <p:cNvPr id="7" name="Group 99"/>
            <p:cNvGrpSpPr>
              <a:grpSpLocks/>
            </p:cNvGrpSpPr>
            <p:nvPr/>
          </p:nvGrpSpPr>
          <p:grpSpPr bwMode="auto">
            <a:xfrm>
              <a:off x="1848" y="1056"/>
              <a:ext cx="936" cy="930"/>
              <a:chOff x="592" y="964"/>
              <a:chExt cx="903" cy="897"/>
            </a:xfrm>
          </p:grpSpPr>
          <p:pic>
            <p:nvPicPr>
              <p:cNvPr id="8" name="Picture 100" descr="trans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592" y="964"/>
                <a:ext cx="894" cy="89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01" descr="trans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601" y="967"/>
                <a:ext cx="894" cy="89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2" descr="gu"/>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598" y="983"/>
                <a:ext cx="869" cy="872"/>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38524373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1923"/>
          <p:cNvGrpSpPr>
            <a:grpSpLocks/>
          </p:cNvGrpSpPr>
          <p:nvPr/>
        </p:nvGrpSpPr>
        <p:grpSpPr bwMode="auto">
          <a:xfrm>
            <a:off x="1150938" y="1809298"/>
            <a:ext cx="2757487" cy="2587625"/>
            <a:chOff x="748" y="1797"/>
            <a:chExt cx="1737" cy="1630"/>
          </a:xfrm>
        </p:grpSpPr>
        <p:sp>
          <p:nvSpPr>
            <p:cNvPr id="90" name="AutoShape 1924"/>
            <p:cNvSpPr>
              <a:spLocks noChangeAspect="1" noChangeArrowheads="1"/>
            </p:cNvSpPr>
            <p:nvPr/>
          </p:nvSpPr>
          <p:spPr bwMode="gray">
            <a:xfrm flipH="1">
              <a:off x="1594" y="1797"/>
              <a:ext cx="891" cy="1630"/>
            </a:xfrm>
            <a:prstGeom prst="moon">
              <a:avLst>
                <a:gd name="adj" fmla="val 6667"/>
              </a:avLst>
            </a:prstGeom>
            <a:gradFill rotWithShape="1">
              <a:gsLst>
                <a:gs pos="0">
                  <a:srgbClr val="FFFFFF">
                    <a:alpha val="0"/>
                  </a:srgbClr>
                </a:gs>
                <a:gs pos="50000">
                  <a:srgbClr val="FFFFFF">
                    <a:gamma/>
                    <a:shade val="85882"/>
                    <a:invGamma/>
                  </a:srgbClr>
                </a:gs>
                <a:gs pos="100000">
                  <a:srgbClr val="FFFFFF">
                    <a:alpha val="0"/>
                  </a:srgbClr>
                </a:gs>
              </a:gsLst>
              <a:lin ang="540000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TW" altLang="en-US"/>
            </a:p>
          </p:txBody>
        </p:sp>
        <p:sp>
          <p:nvSpPr>
            <p:cNvPr id="91" name="AutoShape 1925"/>
            <p:cNvSpPr>
              <a:spLocks noChangeAspect="1" noChangeArrowheads="1"/>
            </p:cNvSpPr>
            <p:nvPr/>
          </p:nvSpPr>
          <p:spPr bwMode="gray">
            <a:xfrm>
              <a:off x="748" y="1797"/>
              <a:ext cx="891" cy="1630"/>
            </a:xfrm>
            <a:prstGeom prst="moon">
              <a:avLst>
                <a:gd name="adj" fmla="val 6667"/>
              </a:avLst>
            </a:prstGeom>
            <a:gradFill rotWithShape="1">
              <a:gsLst>
                <a:gs pos="0">
                  <a:srgbClr val="FFFFFF">
                    <a:alpha val="0"/>
                  </a:srgbClr>
                </a:gs>
                <a:gs pos="50000">
                  <a:srgbClr val="FFFFFF">
                    <a:gamma/>
                    <a:shade val="85882"/>
                    <a:invGamma/>
                  </a:srgbClr>
                </a:gs>
                <a:gs pos="100000">
                  <a:srgbClr val="FFFFFF">
                    <a:alpha val="0"/>
                  </a:srgbClr>
                </a:gs>
              </a:gsLst>
              <a:lin ang="540000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TW" altLang="en-US"/>
            </a:p>
          </p:txBody>
        </p:sp>
        <p:sp>
          <p:nvSpPr>
            <p:cNvPr id="92" name="Oval 1926"/>
            <p:cNvSpPr>
              <a:spLocks noChangeAspect="1" noChangeArrowheads="1"/>
            </p:cNvSpPr>
            <p:nvPr/>
          </p:nvSpPr>
          <p:spPr bwMode="gray">
            <a:xfrm>
              <a:off x="813" y="1824"/>
              <a:ext cx="1609" cy="1599"/>
            </a:xfrm>
            <a:prstGeom prst="ellipse">
              <a:avLst/>
            </a:prstGeom>
            <a:gradFill rotWithShape="1">
              <a:gsLst>
                <a:gs pos="0">
                  <a:srgbClr val="45A1ED"/>
                </a:gs>
                <a:gs pos="100000">
                  <a:srgbClr val="45A1ED">
                    <a:gamma/>
                    <a:shade val="82353"/>
                    <a:invGamma/>
                  </a:srgbClr>
                </a:gs>
              </a:gsLst>
              <a:lin ang="5400000" scaled="1"/>
            </a:gradFill>
            <a:ln w="9525" algn="ctr">
              <a:solidFill>
                <a:srgbClr val="2D95EB"/>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TW" altLang="en-US"/>
            </a:p>
          </p:txBody>
        </p:sp>
        <p:sp>
          <p:nvSpPr>
            <p:cNvPr id="93" name="Oval 1927"/>
            <p:cNvSpPr>
              <a:spLocks noChangeAspect="1" noChangeArrowheads="1"/>
            </p:cNvSpPr>
            <p:nvPr/>
          </p:nvSpPr>
          <p:spPr bwMode="gray">
            <a:xfrm>
              <a:off x="897" y="1907"/>
              <a:ext cx="1442" cy="1436"/>
            </a:xfrm>
            <a:prstGeom prst="ellipse">
              <a:avLst/>
            </a:prstGeom>
            <a:solidFill>
              <a:srgbClr val="FFFFFF"/>
            </a:solidFill>
            <a:ln>
              <a:noFill/>
            </a:ln>
            <a:effectLst>
              <a:prstShdw prst="shdw18" dist="17961" dir="13500000">
                <a:srgbClr val="FFFFFF">
                  <a:gamma/>
                  <a:shade val="60000"/>
                  <a:invGamma/>
                </a:srgbClr>
              </a:prstShdw>
            </a:effectLst>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zh-TW" altLang="en-US"/>
            </a:p>
          </p:txBody>
        </p:sp>
      </p:grpSp>
      <p:grpSp>
        <p:nvGrpSpPr>
          <p:cNvPr id="94" name="Group 1928"/>
          <p:cNvGrpSpPr>
            <a:grpSpLocks/>
          </p:cNvGrpSpPr>
          <p:nvPr/>
        </p:nvGrpSpPr>
        <p:grpSpPr bwMode="auto">
          <a:xfrm>
            <a:off x="5127625" y="1809298"/>
            <a:ext cx="2757488" cy="2587625"/>
            <a:chOff x="748" y="1797"/>
            <a:chExt cx="1737" cy="1630"/>
          </a:xfrm>
        </p:grpSpPr>
        <p:sp>
          <p:nvSpPr>
            <p:cNvPr id="95" name="AutoShape 1929"/>
            <p:cNvSpPr>
              <a:spLocks noChangeAspect="1" noChangeArrowheads="1"/>
            </p:cNvSpPr>
            <p:nvPr/>
          </p:nvSpPr>
          <p:spPr bwMode="gray">
            <a:xfrm flipH="1">
              <a:off x="1594" y="1797"/>
              <a:ext cx="891" cy="1630"/>
            </a:xfrm>
            <a:prstGeom prst="moon">
              <a:avLst>
                <a:gd name="adj" fmla="val 6667"/>
              </a:avLst>
            </a:prstGeom>
            <a:gradFill rotWithShape="1">
              <a:gsLst>
                <a:gs pos="0">
                  <a:srgbClr val="FFFFFF">
                    <a:alpha val="0"/>
                  </a:srgbClr>
                </a:gs>
                <a:gs pos="50000">
                  <a:srgbClr val="FFFFFF">
                    <a:gamma/>
                    <a:shade val="85882"/>
                    <a:invGamma/>
                  </a:srgbClr>
                </a:gs>
                <a:gs pos="100000">
                  <a:srgbClr val="FFFFFF">
                    <a:alpha val="0"/>
                  </a:srgbClr>
                </a:gs>
              </a:gsLst>
              <a:lin ang="540000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TW" altLang="en-US"/>
            </a:p>
          </p:txBody>
        </p:sp>
        <p:sp>
          <p:nvSpPr>
            <p:cNvPr id="96" name="AutoShape 1930"/>
            <p:cNvSpPr>
              <a:spLocks noChangeAspect="1" noChangeArrowheads="1"/>
            </p:cNvSpPr>
            <p:nvPr/>
          </p:nvSpPr>
          <p:spPr bwMode="gray">
            <a:xfrm>
              <a:off x="748" y="1797"/>
              <a:ext cx="891" cy="1630"/>
            </a:xfrm>
            <a:prstGeom prst="moon">
              <a:avLst>
                <a:gd name="adj" fmla="val 6667"/>
              </a:avLst>
            </a:prstGeom>
            <a:gradFill rotWithShape="1">
              <a:gsLst>
                <a:gs pos="0">
                  <a:srgbClr val="FFFFFF">
                    <a:alpha val="0"/>
                  </a:srgbClr>
                </a:gs>
                <a:gs pos="50000">
                  <a:srgbClr val="FFFFFF">
                    <a:gamma/>
                    <a:shade val="85882"/>
                    <a:invGamma/>
                  </a:srgbClr>
                </a:gs>
                <a:gs pos="100000">
                  <a:srgbClr val="FFFFFF">
                    <a:alpha val="0"/>
                  </a:srgbClr>
                </a:gs>
              </a:gsLst>
              <a:lin ang="540000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TW" altLang="en-US"/>
            </a:p>
          </p:txBody>
        </p:sp>
        <p:sp>
          <p:nvSpPr>
            <p:cNvPr id="97" name="Oval 1931"/>
            <p:cNvSpPr>
              <a:spLocks noChangeAspect="1" noChangeArrowheads="1"/>
            </p:cNvSpPr>
            <p:nvPr/>
          </p:nvSpPr>
          <p:spPr bwMode="gray">
            <a:xfrm>
              <a:off x="813" y="1824"/>
              <a:ext cx="1609" cy="1599"/>
            </a:xfrm>
            <a:prstGeom prst="ellipse">
              <a:avLst/>
            </a:prstGeom>
            <a:gradFill rotWithShape="1">
              <a:gsLst>
                <a:gs pos="0">
                  <a:srgbClr val="FF9933"/>
                </a:gs>
                <a:gs pos="100000">
                  <a:srgbClr val="FF9933">
                    <a:gamma/>
                    <a:shade val="82353"/>
                    <a:invGamma/>
                  </a:srgbClr>
                </a:gs>
              </a:gsLst>
              <a:lin ang="5400000" scaled="1"/>
            </a:gradFill>
            <a:ln w="9525" algn="ctr">
              <a:solidFill>
                <a:srgbClr val="FF8205"/>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TW" altLang="en-US"/>
            </a:p>
          </p:txBody>
        </p:sp>
        <p:sp>
          <p:nvSpPr>
            <p:cNvPr id="98" name="Oval 1932"/>
            <p:cNvSpPr>
              <a:spLocks noChangeAspect="1" noChangeArrowheads="1"/>
            </p:cNvSpPr>
            <p:nvPr/>
          </p:nvSpPr>
          <p:spPr bwMode="gray">
            <a:xfrm>
              <a:off x="897" y="1907"/>
              <a:ext cx="1442" cy="1436"/>
            </a:xfrm>
            <a:prstGeom prst="ellipse">
              <a:avLst/>
            </a:prstGeom>
            <a:solidFill>
              <a:srgbClr val="FFFFFF"/>
            </a:solidFill>
            <a:ln>
              <a:noFill/>
            </a:ln>
            <a:effectLst>
              <a:prstShdw prst="shdw18" dist="17961" dir="13500000">
                <a:srgbClr val="FFFFFF">
                  <a:gamma/>
                  <a:shade val="60000"/>
                  <a:invGamma/>
                </a:srgbClr>
              </a:prstShdw>
            </a:effectLst>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zh-TW" altLang="en-US"/>
            </a:p>
          </p:txBody>
        </p:sp>
      </p:grpSp>
      <p:sp>
        <p:nvSpPr>
          <p:cNvPr id="99" name="Rectangle 22"/>
          <p:cNvSpPr>
            <a:spLocks noChangeArrowheads="1"/>
          </p:cNvSpPr>
          <p:nvPr/>
        </p:nvSpPr>
        <p:spPr bwMode="auto">
          <a:xfrm>
            <a:off x="1509713" y="2410435"/>
            <a:ext cx="2046287" cy="1646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r>
              <a:rPr lang="zh-TW" altLang="en-US" sz="2400" b="1" dirty="0" smtClean="0">
                <a:solidFill>
                  <a:srgbClr val="2D95EB"/>
                </a:solidFill>
                <a:latin typeface="微軟正黑體" panose="020B0604030504040204" pitchFamily="34" charset="-120"/>
                <a:ea typeface="微軟正黑體" panose="020B0604030504040204" pitchFamily="34" charset="-120"/>
              </a:rPr>
              <a:t>各部會</a:t>
            </a:r>
            <a:endParaRPr lang="en-US" altLang="zh-TW" sz="2400" b="1" dirty="0" smtClean="0">
              <a:solidFill>
                <a:srgbClr val="2D95EB"/>
              </a:solidFill>
              <a:latin typeface="微軟正黑體" panose="020B0604030504040204" pitchFamily="34" charset="-120"/>
              <a:ea typeface="微軟正黑體" panose="020B0604030504040204" pitchFamily="34" charset="-120"/>
            </a:endParaRPr>
          </a:p>
          <a:p>
            <a:pPr algn="ctr"/>
            <a:r>
              <a:rPr lang="zh-TW" altLang="en-US" sz="2400" b="1" dirty="0" smtClean="0">
                <a:solidFill>
                  <a:srgbClr val="2D95EB"/>
                </a:solidFill>
                <a:latin typeface="微軟正黑體" panose="020B0604030504040204" pitchFamily="34" charset="-120"/>
                <a:ea typeface="微軟正黑體" panose="020B0604030504040204" pitchFamily="34" charset="-120"/>
              </a:rPr>
              <a:t>自主檢討行政法規</a:t>
            </a:r>
            <a:r>
              <a:rPr lang="en-US" altLang="zh-TW" sz="2400" b="1" dirty="0" smtClean="0">
                <a:solidFill>
                  <a:srgbClr val="2D95EB"/>
                </a:solidFill>
                <a:latin typeface="微軟正黑體" panose="020B0604030504040204" pitchFamily="34" charset="-120"/>
                <a:ea typeface="微軟正黑體" panose="020B0604030504040204" pitchFamily="34" charset="-120"/>
              </a:rPr>
              <a:t> </a:t>
            </a:r>
          </a:p>
          <a:p>
            <a:pPr algn="ctr">
              <a:spcBef>
                <a:spcPts val="600"/>
              </a:spcBef>
            </a:pPr>
            <a:r>
              <a:rPr lang="zh-TW" altLang="en-US" sz="2000" b="1" u="sng" dirty="0" smtClean="0">
                <a:latin typeface="微軟正黑體" panose="020B0604030504040204" pitchFamily="34" charset="-120"/>
                <a:ea typeface="微軟正黑體" panose="020B0604030504040204" pitchFamily="34" charset="-120"/>
              </a:rPr>
              <a:t>鬆綁管制</a:t>
            </a:r>
            <a:endParaRPr lang="en-US" altLang="zh-TW" sz="2000" b="1" u="sng" dirty="0">
              <a:latin typeface="微軟正黑體" panose="020B0604030504040204" pitchFamily="34" charset="-120"/>
              <a:ea typeface="微軟正黑體" panose="020B0604030504040204" pitchFamily="34" charset="-120"/>
            </a:endParaRPr>
          </a:p>
        </p:txBody>
      </p:sp>
      <p:sp>
        <p:nvSpPr>
          <p:cNvPr id="100" name="Rectangle 22"/>
          <p:cNvSpPr>
            <a:spLocks noChangeArrowheads="1"/>
          </p:cNvSpPr>
          <p:nvPr/>
        </p:nvSpPr>
        <p:spPr bwMode="auto">
          <a:xfrm>
            <a:off x="5495925" y="2683079"/>
            <a:ext cx="2046288" cy="1215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r>
              <a:rPr lang="zh-TW" altLang="en-US" sz="2400" b="1" dirty="0" smtClean="0">
                <a:solidFill>
                  <a:srgbClr val="FF8205"/>
                </a:solidFill>
                <a:latin typeface="微軟正黑體" panose="020B0604030504040204" pitchFamily="34" charset="-120"/>
                <a:ea typeface="微軟正黑體" panose="020B0604030504040204" pitchFamily="34" charset="-120"/>
              </a:rPr>
              <a:t>新創法規調適平台</a:t>
            </a:r>
            <a:endParaRPr lang="en-US" altLang="zh-TW" sz="2400" b="1" dirty="0" smtClean="0">
              <a:solidFill>
                <a:srgbClr val="FF8205"/>
              </a:solidFill>
              <a:latin typeface="微軟正黑體" panose="020B0604030504040204" pitchFamily="34" charset="-120"/>
              <a:ea typeface="微軟正黑體" panose="020B0604030504040204" pitchFamily="34" charset="-120"/>
            </a:endParaRPr>
          </a:p>
          <a:p>
            <a:pPr algn="ctr">
              <a:spcBef>
                <a:spcPts val="600"/>
              </a:spcBef>
            </a:pPr>
            <a:r>
              <a:rPr lang="zh-TW" altLang="en-US" sz="2000" b="1" u="sng" dirty="0" smtClean="0">
                <a:latin typeface="微軟正黑體" panose="020B0604030504040204" pitchFamily="34" charset="-120"/>
                <a:ea typeface="微軟正黑體" panose="020B0604030504040204" pitchFamily="34" charset="-120"/>
              </a:rPr>
              <a:t>排除障礙</a:t>
            </a:r>
            <a:endParaRPr lang="en-US" altLang="zh-TW" sz="2000" b="1" u="sng" dirty="0">
              <a:latin typeface="微軟正黑體" panose="020B0604030504040204" pitchFamily="34" charset="-120"/>
              <a:ea typeface="微軟正黑體" panose="020B0604030504040204" pitchFamily="34" charset="-120"/>
            </a:endParaRPr>
          </a:p>
        </p:txBody>
      </p:sp>
      <p:grpSp>
        <p:nvGrpSpPr>
          <p:cNvPr id="103" name="Group 1937"/>
          <p:cNvGrpSpPr>
            <a:grpSpLocks/>
          </p:cNvGrpSpPr>
          <p:nvPr/>
        </p:nvGrpSpPr>
        <p:grpSpPr bwMode="auto">
          <a:xfrm>
            <a:off x="1311275" y="4508048"/>
            <a:ext cx="2520950" cy="396000"/>
            <a:chOff x="589" y="2456"/>
            <a:chExt cx="1996" cy="233"/>
          </a:xfrm>
        </p:grpSpPr>
        <p:sp>
          <p:nvSpPr>
            <p:cNvPr id="104" name="AutoShape 1938"/>
            <p:cNvSpPr>
              <a:spLocks noChangeArrowheads="1"/>
            </p:cNvSpPr>
            <p:nvPr/>
          </p:nvSpPr>
          <p:spPr bwMode="gray">
            <a:xfrm>
              <a:off x="589" y="2456"/>
              <a:ext cx="1996" cy="233"/>
            </a:xfrm>
            <a:prstGeom prst="roundRect">
              <a:avLst>
                <a:gd name="adj" fmla="val 50000"/>
              </a:avLst>
            </a:prstGeom>
            <a:gradFill rotWithShape="1">
              <a:gsLst>
                <a:gs pos="0">
                  <a:srgbClr val="45A1ED">
                    <a:gamma/>
                    <a:shade val="95294"/>
                    <a:invGamma/>
                  </a:srgbClr>
                </a:gs>
                <a:gs pos="50000">
                  <a:srgbClr val="45A1ED"/>
                </a:gs>
                <a:gs pos="100000">
                  <a:srgbClr val="45A1ED">
                    <a:gamma/>
                    <a:shade val="95294"/>
                    <a:invGamma/>
                  </a:srgbClr>
                </a:gs>
              </a:gsLst>
              <a:lin ang="5400000" scaled="1"/>
            </a:gradFill>
            <a:ln>
              <a:noFill/>
            </a:ln>
            <a:effectLst/>
            <a:extLst>
              <a:ext uri="{91240B29-F687-4F45-9708-019B960494DF}">
                <a14:hiddenLine xmlns:a14="http://schemas.microsoft.com/office/drawing/2010/main" w="12700" algn="ctr">
                  <a:solidFill>
                    <a:srgbClr val="CF7007"/>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pic>
          <p:nvPicPr>
            <p:cNvPr id="105" name="Picture 1939" descr="Picture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621" y="2462"/>
              <a:ext cx="1949" cy="13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6" name="Group 1940"/>
          <p:cNvGrpSpPr>
            <a:grpSpLocks/>
          </p:cNvGrpSpPr>
          <p:nvPr/>
        </p:nvGrpSpPr>
        <p:grpSpPr bwMode="auto">
          <a:xfrm>
            <a:off x="5286375" y="4508048"/>
            <a:ext cx="2520950" cy="406400"/>
            <a:chOff x="589" y="2456"/>
            <a:chExt cx="1996" cy="233"/>
          </a:xfrm>
        </p:grpSpPr>
        <p:sp>
          <p:nvSpPr>
            <p:cNvPr id="107" name="AutoShape 1941"/>
            <p:cNvSpPr>
              <a:spLocks noChangeArrowheads="1"/>
            </p:cNvSpPr>
            <p:nvPr/>
          </p:nvSpPr>
          <p:spPr bwMode="gray">
            <a:xfrm>
              <a:off x="589" y="2456"/>
              <a:ext cx="1996" cy="233"/>
            </a:xfrm>
            <a:prstGeom prst="roundRect">
              <a:avLst>
                <a:gd name="adj" fmla="val 50000"/>
              </a:avLst>
            </a:prstGeom>
            <a:solidFill>
              <a:srgbClr val="FF9933"/>
            </a:solidFill>
            <a:ln>
              <a:noFill/>
            </a:ln>
            <a:effectLst/>
            <a:extLst>
              <a:ext uri="{91240B29-F687-4F45-9708-019B960494DF}">
                <a14:hiddenLine xmlns:a14="http://schemas.microsoft.com/office/drawing/2010/main" w="12700" algn="ctr">
                  <a:solidFill>
                    <a:srgbClr val="CF7007"/>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pic>
          <p:nvPicPr>
            <p:cNvPr id="108" name="Picture 1942" descr="Picture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621" y="2462"/>
              <a:ext cx="1949" cy="139"/>
            </a:xfrm>
            <a:prstGeom prst="rect">
              <a:avLst/>
            </a:prstGeom>
            <a:noFill/>
            <a:extLst>
              <a:ext uri="{909E8E84-426E-40DD-AFC4-6F175D3DCCD1}">
                <a14:hiddenFill xmlns:a14="http://schemas.microsoft.com/office/drawing/2010/main">
                  <a:solidFill>
                    <a:srgbClr val="FFFFFF"/>
                  </a:solidFill>
                </a14:hiddenFill>
              </a:ext>
            </a:extLst>
          </p:spPr>
        </p:pic>
      </p:grpSp>
      <p:sp>
        <p:nvSpPr>
          <p:cNvPr id="109" name="AutoShape 1943"/>
          <p:cNvSpPr>
            <a:spLocks noChangeArrowheads="1"/>
          </p:cNvSpPr>
          <p:nvPr/>
        </p:nvSpPr>
        <p:spPr bwMode="gray">
          <a:xfrm>
            <a:off x="4210050" y="2817361"/>
            <a:ext cx="612775" cy="612775"/>
          </a:xfrm>
          <a:prstGeom prst="plus">
            <a:avLst>
              <a:gd name="adj" fmla="val 36009"/>
            </a:avLst>
          </a:prstGeom>
          <a:solidFill>
            <a:srgbClr val="5F5F5F"/>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TW" altLang="en-US"/>
          </a:p>
        </p:txBody>
      </p:sp>
      <p:sp>
        <p:nvSpPr>
          <p:cNvPr id="110" name="Rectangle 22"/>
          <p:cNvSpPr>
            <a:spLocks noChangeArrowheads="1"/>
          </p:cNvSpPr>
          <p:nvPr/>
        </p:nvSpPr>
        <p:spPr bwMode="gray">
          <a:xfrm>
            <a:off x="1555750" y="4504873"/>
            <a:ext cx="20161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r>
              <a:rPr lang="zh-TW" altLang="en-US" sz="2400" b="1" dirty="0" smtClean="0">
                <a:solidFill>
                  <a:schemeClr val="bg1"/>
                </a:solidFill>
                <a:latin typeface="微軟正黑體" panose="020B0604030504040204" pitchFamily="34" charset="-120"/>
                <a:ea typeface="微軟正黑體" panose="020B0604030504040204" pitchFamily="34" charset="-120"/>
                <a:cs typeface="+mn-cs"/>
              </a:rPr>
              <a:t>統籌管考</a:t>
            </a:r>
            <a:r>
              <a:rPr lang="en-US" altLang="zh-TW" sz="2400" b="1" dirty="0" smtClean="0">
                <a:solidFill>
                  <a:schemeClr val="bg1"/>
                </a:solidFill>
                <a:latin typeface="微軟正黑體" panose="020B0604030504040204" pitchFamily="34" charset="-120"/>
                <a:ea typeface="微軟正黑體" panose="020B0604030504040204" pitchFamily="34" charset="-120"/>
                <a:cs typeface="+mn-cs"/>
              </a:rPr>
              <a:t> </a:t>
            </a:r>
            <a:endParaRPr lang="en-US" altLang="zh-TW" sz="2400" b="1" dirty="0">
              <a:solidFill>
                <a:schemeClr val="bg1"/>
              </a:solidFill>
              <a:latin typeface="微軟正黑體" panose="020B0604030504040204" pitchFamily="34" charset="-120"/>
              <a:ea typeface="微軟正黑體" panose="020B0604030504040204" pitchFamily="34" charset="-120"/>
              <a:cs typeface="+mn-cs"/>
            </a:endParaRPr>
          </a:p>
        </p:txBody>
      </p:sp>
      <p:sp>
        <p:nvSpPr>
          <p:cNvPr id="111" name="Rectangle 22"/>
          <p:cNvSpPr>
            <a:spLocks noChangeArrowheads="1"/>
          </p:cNvSpPr>
          <p:nvPr/>
        </p:nvSpPr>
        <p:spPr bwMode="gray">
          <a:xfrm>
            <a:off x="5543550" y="4504873"/>
            <a:ext cx="20161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r>
              <a:rPr lang="zh-TW" altLang="en-US" sz="2400" b="1" dirty="0" smtClean="0">
                <a:solidFill>
                  <a:srgbClr val="FFFFFF"/>
                </a:solidFill>
                <a:latin typeface="微軟正黑體" panose="020B0604030504040204" pitchFamily="34" charset="-120"/>
                <a:ea typeface="微軟正黑體" panose="020B0604030504040204" pitchFamily="34" charset="-120"/>
              </a:rPr>
              <a:t>跨部會協調</a:t>
            </a:r>
            <a:r>
              <a:rPr lang="en-US" altLang="zh-TW" sz="2400" b="1" dirty="0" smtClean="0">
                <a:solidFill>
                  <a:srgbClr val="FFFFFF"/>
                </a:solidFill>
                <a:latin typeface="微軟正黑體" panose="020B0604030504040204" pitchFamily="34" charset="-120"/>
                <a:ea typeface="微軟正黑體" panose="020B0604030504040204" pitchFamily="34" charset="-120"/>
              </a:rPr>
              <a:t> </a:t>
            </a:r>
            <a:endParaRPr lang="en-US" altLang="zh-TW" sz="2400" dirty="0">
              <a:solidFill>
                <a:srgbClr val="FFFFFF"/>
              </a:solidFill>
              <a:latin typeface="微軟正黑體" panose="020B0604030504040204" pitchFamily="34" charset="-120"/>
              <a:ea typeface="微軟正黑體" panose="020B0604030504040204" pitchFamily="34" charset="-120"/>
            </a:endParaRPr>
          </a:p>
        </p:txBody>
      </p:sp>
      <p:sp>
        <p:nvSpPr>
          <p:cNvPr id="121" name="Rectangle 22"/>
          <p:cNvSpPr>
            <a:spLocks noChangeArrowheads="1"/>
          </p:cNvSpPr>
          <p:nvPr/>
        </p:nvSpPr>
        <p:spPr bwMode="auto">
          <a:xfrm>
            <a:off x="3533825" y="5034662"/>
            <a:ext cx="204628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spcBef>
                <a:spcPts val="600"/>
              </a:spcBef>
            </a:pPr>
            <a:r>
              <a:rPr lang="zh-TW" altLang="en-US" sz="1600" b="1" u="sng" dirty="0" smtClean="0">
                <a:solidFill>
                  <a:srgbClr val="FF0000"/>
                </a:solidFill>
                <a:latin typeface="微軟正黑體" panose="020B0604030504040204" pitchFamily="34" charset="-120"/>
                <a:ea typeface="微軟正黑體" panose="020B0604030504040204" pitchFamily="34" charset="-120"/>
              </a:rPr>
              <a:t>自</a:t>
            </a:r>
            <a:r>
              <a:rPr lang="en-US" altLang="zh-TW" sz="1600" b="1" u="sng" dirty="0" smtClean="0">
                <a:solidFill>
                  <a:srgbClr val="FF0000"/>
                </a:solidFill>
                <a:latin typeface="微軟正黑體" panose="020B0604030504040204" pitchFamily="34" charset="-120"/>
                <a:ea typeface="微軟正黑體" panose="020B0604030504040204" pitchFamily="34" charset="-120"/>
              </a:rPr>
              <a:t>  106.10</a:t>
            </a:r>
            <a:r>
              <a:rPr lang="zh-TW" altLang="en-US" sz="1600" b="1" u="sng" dirty="0" smtClean="0">
                <a:solidFill>
                  <a:srgbClr val="FF0000"/>
                </a:solidFill>
                <a:latin typeface="微軟正黑體" panose="020B0604030504040204" pitchFamily="34" charset="-120"/>
                <a:ea typeface="微軟正黑體" panose="020B0604030504040204" pitchFamily="34" charset="-120"/>
              </a:rPr>
              <a:t>推動</a:t>
            </a:r>
            <a:endParaRPr lang="en-US" altLang="zh-TW" sz="1600" b="1" u="sng" dirty="0">
              <a:solidFill>
                <a:srgbClr val="FF0000"/>
              </a:solidFill>
              <a:latin typeface="微軟正黑體" panose="020B0604030504040204" pitchFamily="34" charset="-120"/>
              <a:ea typeface="微軟正黑體" panose="020B0604030504040204" pitchFamily="34" charset="-120"/>
            </a:endParaRPr>
          </a:p>
        </p:txBody>
      </p:sp>
      <p:sp>
        <p:nvSpPr>
          <p:cNvPr id="30" name="Freeform 1921"/>
          <p:cNvSpPr>
            <a:spLocks/>
          </p:cNvSpPr>
          <p:nvPr/>
        </p:nvSpPr>
        <p:spPr bwMode="gray">
          <a:xfrm>
            <a:off x="1665288" y="906403"/>
            <a:ext cx="5549900" cy="2460625"/>
          </a:xfrm>
          <a:custGeom>
            <a:avLst/>
            <a:gdLst>
              <a:gd name="T0" fmla="*/ 1809 w 3496"/>
              <a:gd name="T1" fmla="*/ 0 h 1550"/>
              <a:gd name="T2" fmla="*/ 1075 w 3496"/>
              <a:gd name="T3" fmla="*/ 467 h 1550"/>
              <a:gd name="T4" fmla="*/ 1428 w 3496"/>
              <a:gd name="T5" fmla="*/ 474 h 1550"/>
              <a:gd name="T6" fmla="*/ 0 w 3496"/>
              <a:gd name="T7" fmla="*/ 1539 h 1550"/>
              <a:gd name="T8" fmla="*/ 3496 w 3496"/>
              <a:gd name="T9" fmla="*/ 1550 h 1550"/>
              <a:gd name="T10" fmla="*/ 2261 w 3496"/>
              <a:gd name="T11" fmla="*/ 474 h 1550"/>
              <a:gd name="T12" fmla="*/ 2574 w 3496"/>
              <a:gd name="T13" fmla="*/ 474 h 1550"/>
              <a:gd name="T14" fmla="*/ 1809 w 3496"/>
              <a:gd name="T15" fmla="*/ 0 h 15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96" h="1550">
                <a:moveTo>
                  <a:pt x="1809" y="0"/>
                </a:moveTo>
                <a:lnTo>
                  <a:pt x="1075" y="467"/>
                </a:lnTo>
                <a:lnTo>
                  <a:pt x="1428" y="474"/>
                </a:lnTo>
                <a:lnTo>
                  <a:pt x="0" y="1539"/>
                </a:lnTo>
                <a:cubicBezTo>
                  <a:pt x="1362" y="1539"/>
                  <a:pt x="3496" y="1550"/>
                  <a:pt x="3496" y="1550"/>
                </a:cubicBezTo>
                <a:lnTo>
                  <a:pt x="2261" y="474"/>
                </a:lnTo>
                <a:lnTo>
                  <a:pt x="2574" y="474"/>
                </a:lnTo>
                <a:lnTo>
                  <a:pt x="1809" y="0"/>
                </a:lnTo>
                <a:close/>
              </a:path>
            </a:pathLst>
          </a:custGeom>
          <a:gradFill rotWithShape="1">
            <a:gsLst>
              <a:gs pos="0">
                <a:srgbClr val="4EA88A">
                  <a:alpha val="39999"/>
                </a:srgbClr>
              </a:gs>
              <a:gs pos="100000">
                <a:srgbClr val="4EA88A">
                  <a:gamma/>
                  <a:tint val="0"/>
                  <a:invGamma/>
                  <a:alpha val="0"/>
                </a:srgb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fontAlgn="base">
              <a:spcBef>
                <a:spcPct val="0"/>
              </a:spcBef>
              <a:spcAft>
                <a:spcPct val="0"/>
              </a:spcAft>
            </a:pPr>
            <a:endParaRPr lang="zh-TW" altLang="en-US" smtClean="0">
              <a:solidFill>
                <a:srgbClr val="000000"/>
              </a:solidFill>
              <a:latin typeface="Arial" charset="0"/>
              <a:cs typeface="Arial" charset="0"/>
            </a:endParaRPr>
          </a:p>
        </p:txBody>
      </p:sp>
      <p:sp>
        <p:nvSpPr>
          <p:cNvPr id="31" name="Freeform 1922"/>
          <p:cNvSpPr>
            <a:spLocks/>
          </p:cNvSpPr>
          <p:nvPr/>
        </p:nvSpPr>
        <p:spPr bwMode="gray">
          <a:xfrm>
            <a:off x="2578100" y="955616"/>
            <a:ext cx="3833813" cy="1941512"/>
          </a:xfrm>
          <a:custGeom>
            <a:avLst/>
            <a:gdLst>
              <a:gd name="T0" fmla="*/ 1235 w 2415"/>
              <a:gd name="T1" fmla="*/ 0 h 1187"/>
              <a:gd name="T2" fmla="*/ 624 w 2415"/>
              <a:gd name="T3" fmla="*/ 396 h 1187"/>
              <a:gd name="T4" fmla="*/ 937 w 2415"/>
              <a:gd name="T5" fmla="*/ 396 h 1187"/>
              <a:gd name="T6" fmla="*/ 0 w 2415"/>
              <a:gd name="T7" fmla="*/ 1166 h 1187"/>
              <a:gd name="T8" fmla="*/ 2415 w 2415"/>
              <a:gd name="T9" fmla="*/ 1187 h 1187"/>
              <a:gd name="T10" fmla="*/ 1603 w 2415"/>
              <a:gd name="T11" fmla="*/ 410 h 1187"/>
              <a:gd name="T12" fmla="*/ 1881 w 2415"/>
              <a:gd name="T13" fmla="*/ 403 h 1187"/>
              <a:gd name="T14" fmla="*/ 1235 w 2415"/>
              <a:gd name="T15" fmla="*/ 0 h 11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15" h="1187">
                <a:moveTo>
                  <a:pt x="1235" y="0"/>
                </a:moveTo>
                <a:lnTo>
                  <a:pt x="624" y="396"/>
                </a:lnTo>
                <a:lnTo>
                  <a:pt x="937" y="396"/>
                </a:lnTo>
                <a:lnTo>
                  <a:pt x="0" y="1166"/>
                </a:lnTo>
                <a:lnTo>
                  <a:pt x="2415" y="1187"/>
                </a:lnTo>
                <a:lnTo>
                  <a:pt x="1603" y="410"/>
                </a:lnTo>
                <a:lnTo>
                  <a:pt x="1881" y="403"/>
                </a:lnTo>
                <a:lnTo>
                  <a:pt x="1235" y="0"/>
                </a:lnTo>
                <a:close/>
              </a:path>
            </a:pathLst>
          </a:custGeom>
          <a:gradFill rotWithShape="1">
            <a:gsLst>
              <a:gs pos="0">
                <a:srgbClr val="F7FBF8">
                  <a:alpha val="50000"/>
                </a:srgbClr>
              </a:gs>
              <a:gs pos="100000">
                <a:srgbClr val="F7FBF8">
                  <a:gamma/>
                  <a:tint val="0"/>
                  <a:invGamma/>
                  <a:alpha val="0"/>
                </a:srgb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fontAlgn="base">
              <a:spcBef>
                <a:spcPct val="0"/>
              </a:spcBef>
              <a:spcAft>
                <a:spcPct val="0"/>
              </a:spcAft>
            </a:pPr>
            <a:endParaRPr lang="zh-TW" altLang="en-US" smtClean="0">
              <a:solidFill>
                <a:srgbClr val="000000"/>
              </a:solidFill>
              <a:latin typeface="Arial" charset="0"/>
              <a:cs typeface="Arial" charset="0"/>
            </a:endParaRPr>
          </a:p>
        </p:txBody>
      </p:sp>
      <p:sp>
        <p:nvSpPr>
          <p:cNvPr id="32" name="文字方塊 31"/>
          <p:cNvSpPr txBox="1"/>
          <p:nvPr/>
        </p:nvSpPr>
        <p:spPr>
          <a:xfrm>
            <a:off x="1254125" y="5589240"/>
            <a:ext cx="7602367" cy="707886"/>
          </a:xfrm>
          <a:prstGeom prst="rect">
            <a:avLst/>
          </a:prstGeom>
          <a:noFill/>
        </p:spPr>
        <p:txBody>
          <a:bodyPr wrap="square" rtlCol="0">
            <a:spAutoFit/>
          </a:bodyPr>
          <a:lstStyle/>
          <a:p>
            <a:pPr marL="285750" indent="-285750">
              <a:lnSpc>
                <a:spcPts val="2400"/>
              </a:lnSpc>
              <a:buFont typeface="Arial" panose="020B0604020202020204" pitchFamily="34" charset="0"/>
              <a:buChar char="•"/>
            </a:pPr>
            <a:r>
              <a:rPr lang="zh-TW" altLang="en-US" sz="2000" dirty="0" smtClean="0">
                <a:latin typeface="微軟正黑體" panose="020B0604030504040204" pitchFamily="34" charset="-120"/>
                <a:ea typeface="微軟正黑體" panose="020B0604030504040204" pitchFamily="34" charset="-120"/>
              </a:rPr>
              <a:t>法規過於繁瑣，企業法遵成本高。</a:t>
            </a:r>
            <a:endParaRPr lang="en-US" altLang="zh-TW" sz="2000" dirty="0" smtClean="0">
              <a:latin typeface="微軟正黑體" panose="020B0604030504040204" pitchFamily="34" charset="-120"/>
              <a:ea typeface="微軟正黑體" panose="020B0604030504040204" pitchFamily="34" charset="-120"/>
            </a:endParaRPr>
          </a:p>
          <a:p>
            <a:pPr marL="285750" indent="-285750">
              <a:lnSpc>
                <a:spcPts val="2400"/>
              </a:lnSpc>
              <a:buFont typeface="Arial" panose="020B0604020202020204" pitchFamily="34" charset="0"/>
              <a:buChar char="•"/>
            </a:pPr>
            <a:r>
              <a:rPr lang="zh-TW" altLang="en-US" sz="2000" dirty="0" smtClean="0">
                <a:latin typeface="微軟正黑體" panose="020B0604030504040204" pitchFamily="34" charset="-120"/>
                <a:ea typeface="微軟正黑體" panose="020B0604030504040204" pitchFamily="34" charset="-120"/>
              </a:rPr>
              <a:t>因應數位經濟發展，強化法規調適速度，以提升產業競爭力。</a:t>
            </a:r>
            <a:endParaRPr lang="en-US" altLang="zh-TW" sz="2000" dirty="0" smtClean="0">
              <a:latin typeface="微軟正黑體" panose="020B0604030504040204" pitchFamily="34" charset="-120"/>
              <a:ea typeface="微軟正黑體" panose="020B0604030504040204" pitchFamily="34" charset="-120"/>
            </a:endParaRPr>
          </a:p>
        </p:txBody>
      </p:sp>
      <p:pic>
        <p:nvPicPr>
          <p:cNvPr id="34" name="圖片 33"/>
          <p:cNvPicPr>
            <a:picLocks noChangeAspect="1"/>
          </p:cNvPicPr>
          <p:nvPr/>
        </p:nvPicPr>
        <p:blipFill>
          <a:blip r:embed="rId4" cstate="print">
            <a:biLevel thresh="75000"/>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290979" y="5589240"/>
            <a:ext cx="828000" cy="828000"/>
          </a:xfrm>
          <a:prstGeom prst="rect">
            <a:avLst/>
          </a:prstGeom>
        </p:spPr>
      </p:pic>
      <p:sp>
        <p:nvSpPr>
          <p:cNvPr id="35" name="文字方塊 34"/>
          <p:cNvSpPr txBox="1"/>
          <p:nvPr/>
        </p:nvSpPr>
        <p:spPr>
          <a:xfrm>
            <a:off x="1475656" y="313492"/>
            <a:ext cx="6048672" cy="615553"/>
          </a:xfrm>
          <a:prstGeom prst="rect">
            <a:avLst/>
          </a:prstGeom>
          <a:noFill/>
        </p:spPr>
        <p:txBody>
          <a:bodyPr wrap="square" rtlCol="0">
            <a:spAutoFit/>
          </a:bodyPr>
          <a:lstStyle/>
          <a:p>
            <a:pPr algn="ctr"/>
            <a:r>
              <a:rPr lang="zh-TW" altLang="en-US" sz="3400" b="1" dirty="0" smtClean="0">
                <a:latin typeface="微軟正黑體" panose="020B0604030504040204" pitchFamily="34" charset="-120"/>
                <a:ea typeface="微軟正黑體" panose="020B0604030504040204" pitchFamily="34" charset="-120"/>
              </a:rPr>
              <a:t>法規鬆綁推動機制</a:t>
            </a:r>
            <a:endParaRPr lang="zh-TW" altLang="en-US" sz="34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5709683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群組 31"/>
          <p:cNvGrpSpPr/>
          <p:nvPr/>
        </p:nvGrpSpPr>
        <p:grpSpPr>
          <a:xfrm>
            <a:off x="2406237" y="3501008"/>
            <a:ext cx="3245883" cy="2772803"/>
            <a:chOff x="2406237" y="3440750"/>
            <a:chExt cx="3245883" cy="2772803"/>
          </a:xfrm>
        </p:grpSpPr>
        <p:grpSp>
          <p:nvGrpSpPr>
            <p:cNvPr id="16" name="群組 15"/>
            <p:cNvGrpSpPr/>
            <p:nvPr/>
          </p:nvGrpSpPr>
          <p:grpSpPr>
            <a:xfrm>
              <a:off x="3295536" y="3789040"/>
              <a:ext cx="2191781" cy="2138346"/>
              <a:chOff x="3383140" y="4058509"/>
              <a:chExt cx="2191781" cy="2138346"/>
            </a:xfrm>
          </p:grpSpPr>
          <p:sp>
            <p:nvSpPr>
              <p:cNvPr id="17" name="手繪多邊形 16"/>
              <p:cNvSpPr/>
              <p:nvPr/>
            </p:nvSpPr>
            <p:spPr>
              <a:xfrm>
                <a:off x="3383140" y="5176477"/>
                <a:ext cx="1183494" cy="1020378"/>
              </a:xfrm>
              <a:custGeom>
                <a:avLst/>
                <a:gdLst>
                  <a:gd name="connsiteX0" fmla="*/ 0 w 1183494"/>
                  <a:gd name="connsiteY0" fmla="*/ 510189 h 1020378"/>
                  <a:gd name="connsiteX1" fmla="*/ 255095 w 1183494"/>
                  <a:gd name="connsiteY1" fmla="*/ 0 h 1020378"/>
                  <a:gd name="connsiteX2" fmla="*/ 928400 w 1183494"/>
                  <a:gd name="connsiteY2" fmla="*/ 0 h 1020378"/>
                  <a:gd name="connsiteX3" fmla="*/ 1183494 w 1183494"/>
                  <a:gd name="connsiteY3" fmla="*/ 510189 h 1020378"/>
                  <a:gd name="connsiteX4" fmla="*/ 928400 w 1183494"/>
                  <a:gd name="connsiteY4" fmla="*/ 1020378 h 1020378"/>
                  <a:gd name="connsiteX5" fmla="*/ 255095 w 1183494"/>
                  <a:gd name="connsiteY5" fmla="*/ 1020378 h 1020378"/>
                  <a:gd name="connsiteX6" fmla="*/ 0 w 1183494"/>
                  <a:gd name="connsiteY6" fmla="*/ 510189 h 1020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494" h="1020378">
                    <a:moveTo>
                      <a:pt x="0" y="510189"/>
                    </a:moveTo>
                    <a:lnTo>
                      <a:pt x="255095" y="0"/>
                    </a:lnTo>
                    <a:lnTo>
                      <a:pt x="928400" y="0"/>
                    </a:lnTo>
                    <a:lnTo>
                      <a:pt x="1183494" y="510189"/>
                    </a:lnTo>
                    <a:lnTo>
                      <a:pt x="928400" y="1020378"/>
                    </a:lnTo>
                    <a:lnTo>
                      <a:pt x="255095" y="1020378"/>
                    </a:lnTo>
                    <a:lnTo>
                      <a:pt x="0" y="510189"/>
                    </a:lnTo>
                    <a:close/>
                  </a:path>
                </a:pathLst>
              </a:custGeom>
              <a:solidFill>
                <a:schemeClr val="accent3">
                  <a:lumMod val="60000"/>
                  <a:lumOff val="40000"/>
                </a:schemeClr>
              </a:solidFill>
              <a:scene3d>
                <a:camera prst="orthographicFront"/>
                <a:lightRig rig="flat" dir="t"/>
              </a:scene3d>
              <a:sp3d prstMaterial="plastic">
                <a:bevelT w="120900" h="88900"/>
                <a:bevelB w="88900" h="31750" prst="angle"/>
              </a:sp3d>
            </p:spPr>
            <p:style>
              <a:lnRef idx="1">
                <a:schemeClr val="accent3">
                  <a:alpha val="90000"/>
                  <a:hueOff val="0"/>
                  <a:satOff val="0"/>
                  <a:lumOff val="0"/>
                  <a:alphaOff val="0"/>
                </a:schemeClr>
              </a:lnRef>
              <a:fillRef idx="3">
                <a:schemeClr val="accent3">
                  <a:alpha val="90000"/>
                  <a:hueOff val="0"/>
                  <a:satOff val="0"/>
                  <a:lumOff val="0"/>
                  <a:alphaOff val="0"/>
                </a:schemeClr>
              </a:fillRef>
              <a:effectRef idx="2">
                <a:schemeClr val="accent3">
                  <a:alpha val="90000"/>
                  <a:hueOff val="0"/>
                  <a:satOff val="0"/>
                  <a:lumOff val="0"/>
                  <a:alphaOff val="0"/>
                </a:schemeClr>
              </a:effectRef>
              <a:fontRef idx="minor">
                <a:schemeClr val="lt1"/>
              </a:fontRef>
            </p:style>
            <p:txBody>
              <a:bodyPr spcFirstLastPara="0" vert="horz" wrap="square" lIns="183656" tIns="185013" rIns="183656" bIns="185013" numCol="1" spcCol="1270" anchor="ctr" anchorCtr="0">
                <a:noAutofit/>
              </a:bodyPr>
              <a:lstStyle/>
              <a:p>
                <a:pPr lvl="0" algn="ctr" defTabSz="933450">
                  <a:lnSpc>
                    <a:spcPts val="2800"/>
                  </a:lnSpc>
                  <a:spcBef>
                    <a:spcPct val="0"/>
                  </a:spcBef>
                </a:pPr>
                <a:r>
                  <a:rPr lang="zh-TW" altLang="en-US" sz="2400" b="1" kern="1200" dirty="0" smtClean="0">
                    <a:solidFill>
                      <a:schemeClr val="tx1"/>
                    </a:solidFill>
                    <a:latin typeface="Adobe 繁黑體 Std B" pitchFamily="34" charset="-120"/>
                    <a:ea typeface="Adobe 繁黑體 Std B" pitchFamily="34" charset="-120"/>
                  </a:rPr>
                  <a:t>時間</a:t>
                </a:r>
                <a:endParaRPr lang="en-US" altLang="zh-TW" sz="2400" b="1" kern="1200" dirty="0" smtClean="0">
                  <a:solidFill>
                    <a:schemeClr val="tx1"/>
                  </a:solidFill>
                  <a:latin typeface="Adobe 繁黑體 Std B" pitchFamily="34" charset="-120"/>
                  <a:ea typeface="Adobe 繁黑體 Std B" pitchFamily="34" charset="-120"/>
                </a:endParaRPr>
              </a:p>
              <a:p>
                <a:pPr lvl="0" algn="ctr" defTabSz="933450">
                  <a:lnSpc>
                    <a:spcPts val="2800"/>
                  </a:lnSpc>
                  <a:spcBef>
                    <a:spcPct val="0"/>
                  </a:spcBef>
                </a:pPr>
                <a:r>
                  <a:rPr lang="zh-TW" altLang="en-US" sz="2400" b="1" kern="1200" dirty="0" smtClean="0">
                    <a:solidFill>
                      <a:schemeClr val="tx1"/>
                    </a:solidFill>
                    <a:latin typeface="Adobe 繁黑體 Std B" pitchFamily="34" charset="-120"/>
                    <a:ea typeface="Adobe 繁黑體 Std B" pitchFamily="34" charset="-120"/>
                  </a:rPr>
                  <a:t>管控</a:t>
                </a:r>
                <a:endParaRPr lang="zh-TW" altLang="en-US" sz="2400" b="1" kern="1200" dirty="0">
                  <a:solidFill>
                    <a:schemeClr val="tx1"/>
                  </a:solidFill>
                  <a:latin typeface="Adobe 繁黑體 Std B" pitchFamily="34" charset="-120"/>
                  <a:ea typeface="Adobe 繁黑體 Std B" pitchFamily="34" charset="-120"/>
                </a:endParaRPr>
              </a:p>
            </p:txBody>
          </p:sp>
          <p:sp>
            <p:nvSpPr>
              <p:cNvPr id="18" name="六邊形 17"/>
              <p:cNvSpPr/>
              <p:nvPr/>
            </p:nvSpPr>
            <p:spPr>
              <a:xfrm>
                <a:off x="3413886" y="5626953"/>
                <a:ext cx="138565" cy="119426"/>
              </a:xfrm>
              <a:prstGeom prst="hexagon">
                <a:avLst>
                  <a:gd name="adj" fmla="val 25000"/>
                  <a:gd name="vf" fmla="val 115470"/>
                </a:avLst>
              </a:prstGeom>
              <a:scene3d>
                <a:camera prst="orthographicFront"/>
                <a:lightRig rig="flat" dir="t"/>
              </a:scene3d>
              <a:sp3d extrusionH="12700" prstMaterial="plastic">
                <a:bevelT w="50800" h="50800"/>
              </a:sp3d>
            </p:spPr>
            <p:style>
              <a:lnRef idx="1">
                <a:schemeClr val="accent3">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21" name="手繪多邊形 20"/>
              <p:cNvSpPr/>
              <p:nvPr/>
            </p:nvSpPr>
            <p:spPr>
              <a:xfrm>
                <a:off x="4391427" y="4616280"/>
                <a:ext cx="1183494" cy="1020378"/>
              </a:xfrm>
              <a:custGeom>
                <a:avLst/>
                <a:gdLst>
                  <a:gd name="connsiteX0" fmla="*/ 0 w 1183494"/>
                  <a:gd name="connsiteY0" fmla="*/ 510189 h 1020378"/>
                  <a:gd name="connsiteX1" fmla="*/ 255095 w 1183494"/>
                  <a:gd name="connsiteY1" fmla="*/ 0 h 1020378"/>
                  <a:gd name="connsiteX2" fmla="*/ 928400 w 1183494"/>
                  <a:gd name="connsiteY2" fmla="*/ 0 h 1020378"/>
                  <a:gd name="connsiteX3" fmla="*/ 1183494 w 1183494"/>
                  <a:gd name="connsiteY3" fmla="*/ 510189 h 1020378"/>
                  <a:gd name="connsiteX4" fmla="*/ 928400 w 1183494"/>
                  <a:gd name="connsiteY4" fmla="*/ 1020378 h 1020378"/>
                  <a:gd name="connsiteX5" fmla="*/ 255095 w 1183494"/>
                  <a:gd name="connsiteY5" fmla="*/ 1020378 h 1020378"/>
                  <a:gd name="connsiteX6" fmla="*/ 0 w 1183494"/>
                  <a:gd name="connsiteY6" fmla="*/ 510189 h 1020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494" h="1020378">
                    <a:moveTo>
                      <a:pt x="0" y="510189"/>
                    </a:moveTo>
                    <a:lnTo>
                      <a:pt x="255095" y="0"/>
                    </a:lnTo>
                    <a:lnTo>
                      <a:pt x="928400" y="0"/>
                    </a:lnTo>
                    <a:lnTo>
                      <a:pt x="1183494" y="510189"/>
                    </a:lnTo>
                    <a:lnTo>
                      <a:pt x="928400" y="1020378"/>
                    </a:lnTo>
                    <a:lnTo>
                      <a:pt x="255095" y="1020378"/>
                    </a:lnTo>
                    <a:lnTo>
                      <a:pt x="0" y="510189"/>
                    </a:lnTo>
                    <a:close/>
                  </a:path>
                </a:pathLst>
              </a:custGeom>
              <a:solidFill>
                <a:schemeClr val="accent3">
                  <a:lumMod val="40000"/>
                  <a:lumOff val="60000"/>
                </a:schemeClr>
              </a:solidFill>
              <a:scene3d>
                <a:camera prst="orthographicFront"/>
                <a:lightRig rig="flat" dir="t"/>
              </a:scene3d>
              <a:sp3d prstMaterial="plastic">
                <a:bevelT w="120900" h="88900"/>
                <a:bevelB w="88900" h="31750" prst="angle"/>
              </a:sp3d>
            </p:spPr>
            <p:style>
              <a:lnRef idx="1">
                <a:schemeClr val="accent3">
                  <a:alpha val="90000"/>
                  <a:hueOff val="0"/>
                  <a:satOff val="0"/>
                  <a:lumOff val="0"/>
                  <a:alphaOff val="-20000"/>
                </a:schemeClr>
              </a:lnRef>
              <a:fillRef idx="3">
                <a:schemeClr val="accent3">
                  <a:alpha val="90000"/>
                  <a:hueOff val="0"/>
                  <a:satOff val="0"/>
                  <a:lumOff val="0"/>
                  <a:alphaOff val="-20000"/>
                </a:schemeClr>
              </a:fillRef>
              <a:effectRef idx="2">
                <a:schemeClr val="accent3">
                  <a:alpha val="90000"/>
                  <a:hueOff val="0"/>
                  <a:satOff val="0"/>
                  <a:lumOff val="0"/>
                  <a:alphaOff val="-20000"/>
                </a:schemeClr>
              </a:effectRef>
              <a:fontRef idx="minor">
                <a:schemeClr val="lt1"/>
              </a:fontRef>
            </p:style>
            <p:txBody>
              <a:bodyPr spcFirstLastPara="0" vert="horz" wrap="square" lIns="183656" tIns="185013" rIns="183656" bIns="185013" numCol="1" spcCol="1270" anchor="ctr" anchorCtr="0">
                <a:noAutofit/>
              </a:bodyPr>
              <a:lstStyle/>
              <a:p>
                <a:pPr lvl="0" algn="ctr" defTabSz="933450">
                  <a:lnSpc>
                    <a:spcPts val="2800"/>
                  </a:lnSpc>
                  <a:spcBef>
                    <a:spcPct val="0"/>
                  </a:spcBef>
                </a:pPr>
                <a:r>
                  <a:rPr lang="zh-TW" altLang="en-US" sz="2400" b="1" kern="1200" dirty="0" smtClean="0">
                    <a:solidFill>
                      <a:schemeClr val="tx1"/>
                    </a:solidFill>
                    <a:latin typeface="Adobe 繁黑體 Std B" pitchFamily="34" charset="-120"/>
                    <a:ea typeface="Adobe 繁黑體 Std B" pitchFamily="34" charset="-120"/>
                  </a:rPr>
                  <a:t>由外</a:t>
                </a:r>
                <a:endParaRPr lang="en-US" altLang="zh-TW" sz="2400" b="1" kern="1200" dirty="0" smtClean="0">
                  <a:solidFill>
                    <a:schemeClr val="tx1"/>
                  </a:solidFill>
                  <a:latin typeface="Adobe 繁黑體 Std B" pitchFamily="34" charset="-120"/>
                  <a:ea typeface="Adobe 繁黑體 Std B" pitchFamily="34" charset="-120"/>
                </a:endParaRPr>
              </a:p>
              <a:p>
                <a:pPr lvl="0" algn="ctr" defTabSz="933450">
                  <a:lnSpc>
                    <a:spcPts val="2800"/>
                  </a:lnSpc>
                  <a:spcBef>
                    <a:spcPct val="0"/>
                  </a:spcBef>
                </a:pPr>
                <a:r>
                  <a:rPr lang="zh-TW" altLang="en-US" sz="2400" b="1" kern="1200" dirty="0" smtClean="0">
                    <a:solidFill>
                      <a:schemeClr val="tx1"/>
                    </a:solidFill>
                    <a:latin typeface="Adobe 繁黑體 Std B" pitchFamily="34" charset="-120"/>
                    <a:ea typeface="Adobe 繁黑體 Std B" pitchFamily="34" charset="-120"/>
                  </a:rPr>
                  <a:t>而內</a:t>
                </a:r>
                <a:endParaRPr lang="zh-TW" altLang="en-US" sz="2400" b="1" kern="1200" dirty="0">
                  <a:solidFill>
                    <a:schemeClr val="tx1"/>
                  </a:solidFill>
                  <a:latin typeface="Adobe 繁黑體 Std B" pitchFamily="34" charset="-120"/>
                  <a:ea typeface="Adobe 繁黑體 Std B" pitchFamily="34" charset="-120"/>
                </a:endParaRPr>
              </a:p>
            </p:txBody>
          </p:sp>
          <p:sp>
            <p:nvSpPr>
              <p:cNvPr id="22" name="六邊形 21"/>
              <p:cNvSpPr/>
              <p:nvPr/>
            </p:nvSpPr>
            <p:spPr>
              <a:xfrm>
                <a:off x="5200499" y="5500788"/>
                <a:ext cx="138565" cy="119426"/>
              </a:xfrm>
              <a:prstGeom prst="hexagon">
                <a:avLst>
                  <a:gd name="adj" fmla="val 25000"/>
                  <a:gd name="vf" fmla="val 115470"/>
                </a:avLst>
              </a:prstGeom>
              <a:scene3d>
                <a:camera prst="orthographicFront"/>
                <a:lightRig rig="flat" dir="t"/>
              </a:scene3d>
              <a:sp3d extrusionH="12700" prstMaterial="plastic">
                <a:bevelT w="50800" h="50800"/>
              </a:sp3d>
            </p:spPr>
            <p:style>
              <a:lnRef idx="1">
                <a:schemeClr val="accent3">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25" name="手繪多邊形 24"/>
              <p:cNvSpPr/>
              <p:nvPr/>
            </p:nvSpPr>
            <p:spPr>
              <a:xfrm>
                <a:off x="3383140" y="4058509"/>
                <a:ext cx="1183494" cy="1008000"/>
              </a:xfrm>
              <a:custGeom>
                <a:avLst/>
                <a:gdLst>
                  <a:gd name="connsiteX0" fmla="*/ 0 w 1183494"/>
                  <a:gd name="connsiteY0" fmla="*/ 510189 h 1020378"/>
                  <a:gd name="connsiteX1" fmla="*/ 255095 w 1183494"/>
                  <a:gd name="connsiteY1" fmla="*/ 0 h 1020378"/>
                  <a:gd name="connsiteX2" fmla="*/ 928400 w 1183494"/>
                  <a:gd name="connsiteY2" fmla="*/ 0 h 1020378"/>
                  <a:gd name="connsiteX3" fmla="*/ 1183494 w 1183494"/>
                  <a:gd name="connsiteY3" fmla="*/ 510189 h 1020378"/>
                  <a:gd name="connsiteX4" fmla="*/ 928400 w 1183494"/>
                  <a:gd name="connsiteY4" fmla="*/ 1020378 h 1020378"/>
                  <a:gd name="connsiteX5" fmla="*/ 255095 w 1183494"/>
                  <a:gd name="connsiteY5" fmla="*/ 1020378 h 1020378"/>
                  <a:gd name="connsiteX6" fmla="*/ 0 w 1183494"/>
                  <a:gd name="connsiteY6" fmla="*/ 510189 h 1020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494" h="1020378">
                    <a:moveTo>
                      <a:pt x="0" y="510189"/>
                    </a:moveTo>
                    <a:lnTo>
                      <a:pt x="255095" y="0"/>
                    </a:lnTo>
                    <a:lnTo>
                      <a:pt x="928400" y="0"/>
                    </a:lnTo>
                    <a:lnTo>
                      <a:pt x="1183494" y="510189"/>
                    </a:lnTo>
                    <a:lnTo>
                      <a:pt x="928400" y="1020378"/>
                    </a:lnTo>
                    <a:lnTo>
                      <a:pt x="255095" y="1020378"/>
                    </a:lnTo>
                    <a:lnTo>
                      <a:pt x="0" y="510189"/>
                    </a:lnTo>
                    <a:close/>
                  </a:path>
                </a:pathLst>
              </a:custGeom>
              <a:solidFill>
                <a:schemeClr val="accent3">
                  <a:lumMod val="20000"/>
                  <a:lumOff val="80000"/>
                </a:schemeClr>
              </a:solidFill>
              <a:scene3d>
                <a:camera prst="orthographicFront"/>
                <a:lightRig rig="flat" dir="t"/>
              </a:scene3d>
              <a:sp3d prstMaterial="plastic">
                <a:bevelT w="120900" h="88900"/>
                <a:bevelB w="88900" h="31750" prst="angle"/>
              </a:sp3d>
            </p:spPr>
            <p:style>
              <a:lnRef idx="1">
                <a:schemeClr val="accent3">
                  <a:alpha val="90000"/>
                  <a:hueOff val="0"/>
                  <a:satOff val="0"/>
                  <a:lumOff val="0"/>
                  <a:alphaOff val="-40000"/>
                </a:schemeClr>
              </a:lnRef>
              <a:fillRef idx="3">
                <a:schemeClr val="accent3">
                  <a:alpha val="90000"/>
                  <a:hueOff val="0"/>
                  <a:satOff val="0"/>
                  <a:lumOff val="0"/>
                  <a:alphaOff val="-40000"/>
                </a:schemeClr>
              </a:fillRef>
              <a:effectRef idx="2">
                <a:schemeClr val="accent3">
                  <a:alpha val="90000"/>
                  <a:hueOff val="0"/>
                  <a:satOff val="0"/>
                  <a:lumOff val="0"/>
                  <a:alphaOff val="-40000"/>
                </a:schemeClr>
              </a:effectRef>
              <a:fontRef idx="minor">
                <a:schemeClr val="lt1"/>
              </a:fontRef>
            </p:style>
            <p:txBody>
              <a:bodyPr spcFirstLastPara="0" vert="horz" wrap="square" lIns="183656" tIns="252000" rIns="183656" bIns="185013" numCol="1" spcCol="1270" anchor="ctr" anchorCtr="0">
                <a:noAutofit/>
              </a:bodyPr>
              <a:lstStyle/>
              <a:p>
                <a:pPr lvl="0" algn="ctr" defTabSz="933450">
                  <a:lnSpc>
                    <a:spcPts val="2800"/>
                  </a:lnSpc>
                  <a:spcBef>
                    <a:spcPct val="0"/>
                  </a:spcBef>
                </a:pPr>
                <a:r>
                  <a:rPr lang="zh-TW" altLang="en-US" sz="2400" b="1" kern="1200" dirty="0" smtClean="0">
                    <a:solidFill>
                      <a:schemeClr val="tx1"/>
                    </a:solidFill>
                    <a:latin typeface="Adobe 繁黑體 Std B" pitchFamily="34" charset="-120"/>
                    <a:ea typeface="Adobe 繁黑體 Std B" pitchFamily="34" charset="-120"/>
                  </a:rPr>
                  <a:t>由下</a:t>
                </a:r>
                <a:endParaRPr lang="en-US" altLang="zh-TW" sz="2400" b="1" kern="1200" dirty="0" smtClean="0">
                  <a:solidFill>
                    <a:schemeClr val="tx1"/>
                  </a:solidFill>
                  <a:latin typeface="Adobe 繁黑體 Std B" pitchFamily="34" charset="-120"/>
                  <a:ea typeface="Adobe 繁黑體 Std B" pitchFamily="34" charset="-120"/>
                </a:endParaRPr>
              </a:p>
              <a:p>
                <a:pPr lvl="0" algn="ctr" defTabSz="933450">
                  <a:lnSpc>
                    <a:spcPts val="2800"/>
                  </a:lnSpc>
                  <a:spcBef>
                    <a:spcPct val="0"/>
                  </a:spcBef>
                </a:pPr>
                <a:r>
                  <a:rPr lang="zh-TW" altLang="en-US" sz="2400" b="1" kern="1200" dirty="0" smtClean="0">
                    <a:solidFill>
                      <a:schemeClr val="tx1"/>
                    </a:solidFill>
                    <a:latin typeface="Adobe 繁黑體 Std B" pitchFamily="34" charset="-120"/>
                    <a:ea typeface="Adobe 繁黑體 Std B" pitchFamily="34" charset="-120"/>
                  </a:rPr>
                  <a:t>而上</a:t>
                </a:r>
                <a:endParaRPr lang="zh-TW" altLang="en-US" sz="2400" b="1" kern="1200" dirty="0">
                  <a:solidFill>
                    <a:schemeClr val="tx1"/>
                  </a:solidFill>
                  <a:latin typeface="Adobe 繁黑體 Std B" pitchFamily="34" charset="-120"/>
                  <a:ea typeface="Adobe 繁黑體 Std B" pitchFamily="34" charset="-120"/>
                </a:endParaRPr>
              </a:p>
            </p:txBody>
          </p:sp>
          <p:sp>
            <p:nvSpPr>
              <p:cNvPr id="26" name="六邊形 25"/>
              <p:cNvSpPr/>
              <p:nvPr/>
            </p:nvSpPr>
            <p:spPr>
              <a:xfrm>
                <a:off x="4185474" y="4080615"/>
                <a:ext cx="138565" cy="119426"/>
              </a:xfrm>
              <a:prstGeom prst="hexagon">
                <a:avLst>
                  <a:gd name="adj" fmla="val 25000"/>
                  <a:gd name="vf" fmla="val 115470"/>
                </a:avLst>
              </a:prstGeom>
              <a:scene3d>
                <a:camera prst="orthographicFront"/>
                <a:lightRig rig="flat" dir="t"/>
              </a:scene3d>
              <a:sp3d extrusionH="12700" prstMaterial="plastic">
                <a:bevelT w="50800" h="50800"/>
              </a:sp3d>
            </p:spPr>
            <p:style>
              <a:lnRef idx="1">
                <a:schemeClr val="accent3">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grpSp>
        <p:pic>
          <p:nvPicPr>
            <p:cNvPr id="29" name="圖片 28"/>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98047">
                          <a14:foregroundMark x1="44141" y1="12109" x2="44141" y2="12109"/>
                          <a14:foregroundMark x1="6250" y1="84375" x2="6250" y2="84375"/>
                          <a14:foregroundMark x1="32422" y1="81641" x2="32422" y2="81641"/>
                          <a14:foregroundMark x1="48047" y1="84375" x2="48047" y2="84375"/>
                          <a14:foregroundMark x1="66406" y1="62109" x2="66406" y2="62109"/>
                          <a14:foregroundMark x1="73047" y1="89844" x2="73047" y2="89844"/>
                          <a14:foregroundMark x1="89063" y1="92188" x2="89063" y2="92188"/>
                        </a14:backgroundRemoval>
                      </a14:imgEffect>
                    </a14:imgLayer>
                  </a14:imgProps>
                </a:ext>
                <a:ext uri="{28A0092B-C50C-407E-A947-70E740481C1C}">
                  <a14:useLocalDpi xmlns:a14="http://schemas.microsoft.com/office/drawing/2010/main" val="0"/>
                </a:ext>
              </a:extLst>
            </a:blip>
            <a:stretch>
              <a:fillRect/>
            </a:stretch>
          </p:blipFill>
          <p:spPr>
            <a:xfrm>
              <a:off x="4526269" y="3440750"/>
              <a:ext cx="740792" cy="740792"/>
            </a:xfrm>
            <a:prstGeom prst="rect">
              <a:avLst/>
            </a:prstGeom>
          </p:spPr>
        </p:pic>
        <p:pic>
          <p:nvPicPr>
            <p:cNvPr id="30" name="圖片 29"/>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0" r="100000">
                          <a14:foregroundMark x1="51953" y1="59766" x2="51953" y2="59766"/>
                          <a14:foregroundMark x1="50391" y1="33984" x2="50391" y2="33984"/>
                          <a14:foregroundMark x1="37891" y1="40234" x2="37891" y2="40234"/>
                          <a14:foregroundMark x1="28516" y1="50391" x2="28516" y2="50391"/>
                          <a14:foregroundMark x1="25000" y1="60547" x2="25000" y2="60547"/>
                          <a14:foregroundMark x1="26172" y1="74219" x2="26172" y2="74219"/>
                          <a14:foregroundMark x1="37891" y1="83594" x2="37891" y2="83594"/>
                          <a14:foregroundMark x1="50000" y1="87891" x2="50000" y2="87891"/>
                          <a14:foregroundMark x1="63281" y1="84766" x2="63281" y2="84766"/>
                          <a14:foregroundMark x1="75000" y1="74609" x2="75000" y2="74609"/>
                          <a14:foregroundMark x1="78125" y1="60938" x2="78125" y2="60938"/>
                          <a14:foregroundMark x1="75781" y1="45313" x2="75781" y2="45313"/>
                          <a14:foregroundMark x1="71484" y1="49219" x2="71484" y2="49219"/>
                          <a14:foregroundMark x1="63672" y1="38281" x2="63672" y2="38281"/>
                        </a14:backgroundRemoval>
                      </a14:imgEffect>
                    </a14:imgLayer>
                  </a14:imgProps>
                </a:ext>
                <a:ext uri="{28A0092B-C50C-407E-A947-70E740481C1C}">
                  <a14:useLocalDpi xmlns:a14="http://schemas.microsoft.com/office/drawing/2010/main" val="0"/>
                </a:ext>
              </a:extLst>
            </a:blip>
            <a:stretch>
              <a:fillRect/>
            </a:stretch>
          </p:blipFill>
          <p:spPr>
            <a:xfrm>
              <a:off x="2406237" y="4181542"/>
              <a:ext cx="873058" cy="873058"/>
            </a:xfrm>
            <a:prstGeom prst="rect">
              <a:avLst/>
            </a:prstGeom>
          </p:spPr>
        </p:pic>
        <p:pic>
          <p:nvPicPr>
            <p:cNvPr id="31" name="圖片 30"/>
            <p:cNvPicPr>
              <a:picLocks noChangeAspect="1"/>
            </p:cNvPicPr>
            <p:nvPr/>
          </p:nvPicPr>
          <p:blipFill>
            <a:blip r:embed="rId7" cstate="print">
              <a:extLst>
                <a:ext uri="{BEBA8EAE-BF5A-486C-A8C5-ECC9F3942E4B}">
                  <a14:imgProps xmlns:a14="http://schemas.microsoft.com/office/drawing/2010/main">
                    <a14:imgLayer r:embed="rId8">
                      <a14:imgEffect>
                        <a14:backgroundRemoval t="0" b="89844" l="391" r="100000">
                          <a14:foregroundMark x1="59375" y1="26563" x2="59375" y2="26563"/>
                          <a14:foregroundMark x1="87891" y1="36328" x2="87891" y2="36328"/>
                          <a14:foregroundMark x1="87500" y1="63672" x2="87500" y2="63672"/>
                          <a14:foregroundMark x1="22266" y1="41016" x2="22266" y2="41016"/>
                          <a14:foregroundMark x1="15625" y1="69531" x2="15625" y2="69531"/>
                        </a14:backgroundRemoval>
                      </a14:imgEffect>
                    </a14:imgLayer>
                  </a14:imgProps>
                </a:ext>
                <a:ext uri="{28A0092B-C50C-407E-A947-70E740481C1C}">
                  <a14:useLocalDpi xmlns:a14="http://schemas.microsoft.com/office/drawing/2010/main" val="0"/>
                </a:ext>
              </a:extLst>
            </a:blip>
            <a:stretch>
              <a:fillRect/>
            </a:stretch>
          </p:blipFill>
          <p:spPr>
            <a:xfrm>
              <a:off x="4855764" y="5417197"/>
              <a:ext cx="796356" cy="796356"/>
            </a:xfrm>
            <a:prstGeom prst="rect">
              <a:avLst/>
            </a:prstGeom>
          </p:spPr>
        </p:pic>
      </p:grpSp>
      <p:cxnSp>
        <p:nvCxnSpPr>
          <p:cNvPr id="36" name="肘形接點 35"/>
          <p:cNvCxnSpPr/>
          <p:nvPr/>
        </p:nvCxnSpPr>
        <p:spPr>
          <a:xfrm>
            <a:off x="4647061" y="5477455"/>
            <a:ext cx="3957387" cy="796356"/>
          </a:xfrm>
          <a:prstGeom prst="bentConnector3">
            <a:avLst>
              <a:gd name="adj1" fmla="val -145"/>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肘形接點 38"/>
          <p:cNvCxnSpPr/>
          <p:nvPr/>
        </p:nvCxnSpPr>
        <p:spPr>
          <a:xfrm rot="10800000" flipV="1">
            <a:off x="179512" y="5073434"/>
            <a:ext cx="3240360" cy="616386"/>
          </a:xfrm>
          <a:prstGeom prst="bentConnector3">
            <a:avLst>
              <a:gd name="adj1" fmla="val 6771"/>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45" name="文字方塊 44"/>
          <p:cNvSpPr txBox="1"/>
          <p:nvPr/>
        </p:nvSpPr>
        <p:spPr>
          <a:xfrm>
            <a:off x="5923028" y="3503245"/>
            <a:ext cx="2816874" cy="1015663"/>
          </a:xfrm>
          <a:prstGeom prst="rect">
            <a:avLst/>
          </a:prstGeom>
          <a:noFill/>
        </p:spPr>
        <p:txBody>
          <a:bodyPr wrap="square" rtlCol="0">
            <a:spAutoFit/>
          </a:bodyPr>
          <a:lstStyle/>
          <a:p>
            <a:pPr algn="just" hangingPunct="0">
              <a:lnSpc>
                <a:spcPts val="2400"/>
              </a:lnSpc>
            </a:pPr>
            <a:r>
              <a:rPr lang="zh-TW" altLang="en-US" dirty="0" smtClean="0">
                <a:latin typeface="微軟正黑體" panose="020B0604030504040204" pitchFamily="34" charset="-120"/>
                <a:ea typeface="微軟正黑體" panose="020B0604030504040204" pitchFamily="34" charset="-120"/>
              </a:rPr>
              <a:t>部會自興利便民角度，檢視不合時宜之函釋、行政規則、法規命令</a:t>
            </a:r>
            <a:r>
              <a:rPr lang="zh-TW" altLang="en-US" dirty="0" smtClean="0">
                <a:latin typeface="Adobe 繁黑體 Std B" pitchFamily="34" charset="-120"/>
                <a:ea typeface="Adobe 繁黑體 Std B" pitchFamily="34" charset="-120"/>
              </a:rPr>
              <a:t>。</a:t>
            </a:r>
            <a:endParaRPr lang="zh-TW" altLang="en-US" dirty="0">
              <a:latin typeface="Adobe 繁黑體 Std B" pitchFamily="34" charset="-120"/>
              <a:ea typeface="Adobe 繁黑體 Std B" pitchFamily="34" charset="-120"/>
            </a:endParaRPr>
          </a:p>
        </p:txBody>
      </p:sp>
      <p:sp>
        <p:nvSpPr>
          <p:cNvPr id="46" name="文字方塊 45"/>
          <p:cNvSpPr txBox="1"/>
          <p:nvPr/>
        </p:nvSpPr>
        <p:spPr>
          <a:xfrm>
            <a:off x="5931590" y="5291577"/>
            <a:ext cx="2808312" cy="707886"/>
          </a:xfrm>
          <a:prstGeom prst="rect">
            <a:avLst/>
          </a:prstGeom>
          <a:noFill/>
        </p:spPr>
        <p:txBody>
          <a:bodyPr wrap="square" rtlCol="0">
            <a:spAutoFit/>
          </a:bodyPr>
          <a:lstStyle/>
          <a:p>
            <a:pPr algn="just" hangingPunct="0">
              <a:lnSpc>
                <a:spcPts val="2400"/>
              </a:lnSpc>
            </a:pPr>
            <a:r>
              <a:rPr lang="zh-TW" altLang="en-US" dirty="0" smtClean="0">
                <a:latin typeface="微軟正黑體" panose="020B0604030504040204" pitchFamily="34" charset="-120"/>
                <a:ea typeface="微軟正黑體" panose="020B0604030504040204" pitchFamily="34" charset="-120"/>
              </a:rPr>
              <a:t>部會蒐集企業及國內外商會鬆綁建言，主動檢討。</a:t>
            </a:r>
          </a:p>
        </p:txBody>
      </p:sp>
      <p:sp>
        <p:nvSpPr>
          <p:cNvPr id="47" name="文字方塊 46"/>
          <p:cNvSpPr txBox="1"/>
          <p:nvPr/>
        </p:nvSpPr>
        <p:spPr>
          <a:xfrm>
            <a:off x="336791" y="3528724"/>
            <a:ext cx="2132055" cy="2222788"/>
          </a:xfrm>
          <a:prstGeom prst="rect">
            <a:avLst/>
          </a:prstGeom>
          <a:noFill/>
        </p:spPr>
        <p:txBody>
          <a:bodyPr wrap="square" rtlCol="0">
            <a:spAutoFit/>
          </a:bodyPr>
          <a:lstStyle/>
          <a:p>
            <a:pPr marL="285750" indent="-285750" algn="just" hangingPunct="0">
              <a:lnSpc>
                <a:spcPts val="2400"/>
              </a:lnSpc>
              <a:buFont typeface="Arial" pitchFamily="34" charset="0"/>
              <a:buChar char="•"/>
            </a:pPr>
            <a:r>
              <a:rPr lang="zh-TW" altLang="en-US" dirty="0" smtClean="0">
                <a:solidFill>
                  <a:srgbClr val="F79646">
                    <a:lumMod val="50000"/>
                  </a:srgbClr>
                </a:solidFill>
                <a:latin typeface="微軟正黑體" panose="020B0604030504040204" pitchFamily="34" charset="-120"/>
                <a:ea typeface="微軟正黑體" panose="020B0604030504040204" pitchFamily="34" charset="-120"/>
              </a:rPr>
              <a:t>部會每</a:t>
            </a:r>
            <a:r>
              <a:rPr lang="zh-TW" altLang="en-US" dirty="0">
                <a:solidFill>
                  <a:srgbClr val="F79646">
                    <a:lumMod val="50000"/>
                  </a:srgbClr>
                </a:solidFill>
                <a:latin typeface="微軟正黑體" panose="020B0604030504040204" pitchFamily="34" charset="-120"/>
                <a:ea typeface="微軟正黑體" panose="020B0604030504040204" pitchFamily="34" charset="-120"/>
              </a:rPr>
              <a:t>季</a:t>
            </a:r>
            <a:r>
              <a:rPr lang="zh-TW" altLang="en-US" dirty="0">
                <a:solidFill>
                  <a:prstClr val="black"/>
                </a:solidFill>
                <a:latin typeface="微軟正黑體" panose="020B0604030504040204" pitchFamily="34" charset="-120"/>
                <a:ea typeface="微軟正黑體" panose="020B0604030504040204" pitchFamily="34" charset="-120"/>
              </a:rPr>
              <a:t>提報鬆綁</a:t>
            </a:r>
            <a:r>
              <a:rPr lang="zh-TW" altLang="en-US" dirty="0" smtClean="0">
                <a:solidFill>
                  <a:prstClr val="black"/>
                </a:solidFill>
                <a:latin typeface="微軟正黑體" panose="020B0604030504040204" pitchFamily="34" charset="-120"/>
                <a:ea typeface="微軟正黑體" panose="020B0604030504040204" pitchFamily="34" charset="-120"/>
              </a:rPr>
              <a:t>成果予</a:t>
            </a:r>
            <a:r>
              <a:rPr lang="zh-TW" altLang="en-US" dirty="0" smtClean="0">
                <a:latin typeface="微軟正黑體" panose="020B0604030504040204" pitchFamily="34" charset="-120"/>
                <a:ea typeface="微軟正黑體" panose="020B0604030504040204" pitchFamily="34" charset="-120"/>
              </a:rPr>
              <a:t>國發會。</a:t>
            </a:r>
            <a:endParaRPr lang="en-US" altLang="zh-TW" dirty="0" smtClean="0">
              <a:latin typeface="微軟正黑體" panose="020B0604030504040204" pitchFamily="34" charset="-120"/>
              <a:ea typeface="微軟正黑體" panose="020B0604030504040204" pitchFamily="34" charset="-120"/>
            </a:endParaRPr>
          </a:p>
          <a:p>
            <a:pPr marL="285750" indent="-285750" algn="just" hangingPunct="0">
              <a:lnSpc>
                <a:spcPts val="2400"/>
              </a:lnSpc>
              <a:buFont typeface="Arial" pitchFamily="34" charset="0"/>
              <a:buChar char="•"/>
            </a:pPr>
            <a:r>
              <a:rPr lang="zh-TW" altLang="en-US" dirty="0" smtClean="0">
                <a:solidFill>
                  <a:prstClr val="black"/>
                </a:solidFill>
                <a:latin typeface="微軟正黑體" panose="020B0604030504040204" pitchFamily="34" charset="-120"/>
                <a:ea typeface="微軟正黑體" panose="020B0604030504040204" pitchFamily="34" charset="-120"/>
              </a:rPr>
              <a:t>國發會彙</a:t>
            </a:r>
            <a:r>
              <a:rPr lang="zh-TW" altLang="en-US" dirty="0">
                <a:solidFill>
                  <a:prstClr val="black"/>
                </a:solidFill>
                <a:latin typeface="微軟正黑體" panose="020B0604030504040204" pitchFamily="34" charset="-120"/>
                <a:ea typeface="微軟正黑體" panose="020B0604030504040204" pitchFamily="34" charset="-120"/>
              </a:rPr>
              <a:t>整並篩選人民有感之</a:t>
            </a:r>
            <a:r>
              <a:rPr lang="zh-TW" altLang="en-US" dirty="0">
                <a:solidFill>
                  <a:srgbClr val="F79646">
                    <a:lumMod val="50000"/>
                  </a:srgbClr>
                </a:solidFill>
                <a:latin typeface="微軟正黑體" panose="020B0604030504040204" pitchFamily="34" charset="-120"/>
                <a:ea typeface="微軟正黑體" panose="020B0604030504040204" pitchFamily="34" charset="-120"/>
              </a:rPr>
              <a:t>重要成果公布於本會官網</a:t>
            </a:r>
            <a:r>
              <a:rPr lang="zh-TW" altLang="en-US" dirty="0" smtClean="0">
                <a:latin typeface="微軟正黑體" panose="020B0604030504040204" pitchFamily="34" charset="-120"/>
                <a:ea typeface="微軟正黑體" panose="020B0604030504040204" pitchFamily="34" charset="-120"/>
              </a:rPr>
              <a:t>。</a:t>
            </a:r>
            <a:endParaRPr lang="zh-TW" altLang="en-US" dirty="0">
              <a:latin typeface="微軟正黑體" panose="020B0604030504040204" pitchFamily="34" charset="-120"/>
              <a:ea typeface="微軟正黑體" panose="020B0604030504040204" pitchFamily="34" charset="-120"/>
            </a:endParaRPr>
          </a:p>
        </p:txBody>
      </p:sp>
      <p:cxnSp>
        <p:nvCxnSpPr>
          <p:cNvPr id="51" name="肘形接點 50"/>
          <p:cNvCxnSpPr/>
          <p:nvPr/>
        </p:nvCxnSpPr>
        <p:spPr>
          <a:xfrm>
            <a:off x="4526269" y="4359487"/>
            <a:ext cx="4213633" cy="318842"/>
          </a:xfrm>
          <a:prstGeom prst="bentConnector3">
            <a:avLst>
              <a:gd name="adj1" fmla="val 25990"/>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23" name="標題 1"/>
          <p:cNvSpPr>
            <a:spLocks noGrp="1"/>
          </p:cNvSpPr>
          <p:nvPr>
            <p:ph type="title"/>
          </p:nvPr>
        </p:nvSpPr>
        <p:spPr>
          <a:xfrm>
            <a:off x="1950284" y="260648"/>
            <a:ext cx="5151970" cy="926976"/>
          </a:xfrm>
        </p:spPr>
        <p:txBody>
          <a:bodyPr>
            <a:normAutofit/>
          </a:bodyPr>
          <a:lstStyle/>
          <a:p>
            <a:pPr algn="l"/>
            <a:r>
              <a:rPr lang="zh-TW" altLang="en-US" sz="3400" b="1" dirty="0" smtClean="0"/>
              <a:t>各部會自主</a:t>
            </a:r>
            <a:r>
              <a:rPr lang="zh-TW" altLang="en-US" sz="3400" b="1" dirty="0"/>
              <a:t>檢討行政法規 </a:t>
            </a:r>
          </a:p>
        </p:txBody>
      </p:sp>
      <p:sp>
        <p:nvSpPr>
          <p:cNvPr id="35" name="文字方塊 34"/>
          <p:cNvSpPr txBox="1"/>
          <p:nvPr/>
        </p:nvSpPr>
        <p:spPr>
          <a:xfrm>
            <a:off x="1592471" y="1556792"/>
            <a:ext cx="7317978" cy="1208023"/>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just" hangingPunct="0">
              <a:lnSpc>
                <a:spcPts val="2900"/>
              </a:lnSpc>
            </a:pPr>
            <a:r>
              <a:rPr lang="zh-TW" altLang="en-US" sz="2000" dirty="0" smtClean="0">
                <a:latin typeface="微軟正黑體" panose="020B0604030504040204" pitchFamily="34" charset="-120"/>
                <a:ea typeface="微軟正黑體" panose="020B0604030504040204" pitchFamily="34" charset="-120"/>
              </a:rPr>
              <a:t>行政院 </a:t>
            </a:r>
            <a:r>
              <a:rPr lang="en-US" altLang="zh-TW" sz="2000" dirty="0" smtClean="0">
                <a:latin typeface="微軟正黑體" panose="020B0604030504040204" pitchFamily="34" charset="-120"/>
                <a:ea typeface="微軟正黑體" panose="020B0604030504040204" pitchFamily="34" charset="-120"/>
              </a:rPr>
              <a:t>106</a:t>
            </a:r>
            <a:r>
              <a:rPr lang="zh-TW" altLang="en-US" sz="2000" dirty="0" smtClean="0">
                <a:latin typeface="微軟正黑體" panose="020B0604030504040204" pitchFamily="34" charset="-120"/>
                <a:ea typeface="微軟正黑體" panose="020B0604030504040204" pitchFamily="34" charset="-120"/>
              </a:rPr>
              <a:t> 年 </a:t>
            </a:r>
            <a:r>
              <a:rPr lang="en-US" altLang="zh-TW" sz="2000" dirty="0" smtClean="0">
                <a:latin typeface="微軟正黑體" panose="020B0604030504040204" pitchFamily="34" charset="-120"/>
                <a:ea typeface="微軟正黑體" panose="020B0604030504040204" pitchFamily="34" charset="-120"/>
              </a:rPr>
              <a:t>10</a:t>
            </a:r>
            <a:r>
              <a:rPr lang="zh-TW" altLang="en-US" sz="2000" dirty="0" smtClean="0">
                <a:latin typeface="微軟正黑體" panose="020B0604030504040204" pitchFamily="34" charset="-120"/>
                <a:ea typeface="微軟正黑體" panose="020B0604030504040204" pitchFamily="34" charset="-120"/>
              </a:rPr>
              <a:t> 月 </a:t>
            </a:r>
            <a:r>
              <a:rPr lang="en-US" altLang="zh-TW" sz="2000" dirty="0" smtClean="0">
                <a:latin typeface="微軟正黑體" panose="020B0604030504040204" pitchFamily="34" charset="-120"/>
                <a:ea typeface="微軟正黑體" panose="020B0604030504040204" pitchFamily="34" charset="-120"/>
              </a:rPr>
              <a:t>26</a:t>
            </a:r>
            <a:r>
              <a:rPr lang="zh-TW" altLang="en-US" sz="2000" dirty="0" smtClean="0">
                <a:latin typeface="微軟正黑體" panose="020B0604030504040204" pitchFamily="34" charset="-120"/>
                <a:ea typeface="微軟正黑體" panose="020B0604030504040204" pitchFamily="34" charset="-120"/>
              </a:rPr>
              <a:t> 日第 </a:t>
            </a:r>
            <a:r>
              <a:rPr lang="en-US" altLang="zh-TW" sz="2000" dirty="0" smtClean="0">
                <a:latin typeface="微軟正黑體" panose="020B0604030504040204" pitchFamily="34" charset="-120"/>
                <a:ea typeface="微軟正黑體" panose="020B0604030504040204" pitchFamily="34" charset="-120"/>
              </a:rPr>
              <a:t>3573</a:t>
            </a:r>
            <a:r>
              <a:rPr lang="zh-TW" altLang="en-US" sz="2000" dirty="0" smtClean="0">
                <a:latin typeface="微軟正黑體" panose="020B0604030504040204" pitchFamily="34" charset="-120"/>
                <a:ea typeface="微軟正黑體" panose="020B0604030504040204" pitchFamily="34" charset="-120"/>
              </a:rPr>
              <a:t> 次會議決議「</a:t>
            </a:r>
            <a:r>
              <a:rPr lang="zh-TW" altLang="en-US" sz="2000" dirty="0">
                <a:latin typeface="微軟正黑體" panose="020B0604030504040204" pitchFamily="34" charset="-120"/>
                <a:ea typeface="微軟正黑體" panose="020B0604030504040204" pitchFamily="34" charset="-120"/>
              </a:rPr>
              <a:t>啟動法規鬆綁</a:t>
            </a:r>
            <a:r>
              <a:rPr lang="en-US" altLang="zh-TW" sz="2000" dirty="0">
                <a:latin typeface="微軟正黑體" panose="020B0604030504040204" pitchFamily="34" charset="-120"/>
                <a:ea typeface="微軟正黑體" panose="020B0604030504040204" pitchFamily="34" charset="-120"/>
              </a:rPr>
              <a:t>-</a:t>
            </a:r>
            <a:r>
              <a:rPr lang="zh-TW" altLang="en-US" sz="2000" dirty="0">
                <a:latin typeface="微軟正黑體" panose="020B0604030504040204" pitchFamily="34" charset="-120"/>
                <a:ea typeface="微軟正黑體" panose="020B0604030504040204" pitchFamily="34" charset="-120"/>
              </a:rPr>
              <a:t>從函釋開始</a:t>
            </a:r>
            <a:r>
              <a:rPr lang="zh-TW" altLang="en-US" sz="2000" dirty="0" smtClean="0">
                <a:latin typeface="微軟正黑體" panose="020B0604030504040204" pitchFamily="34" charset="-120"/>
                <a:ea typeface="微軟正黑體" panose="020B0604030504040204" pitchFamily="34" charset="-120"/>
              </a:rPr>
              <a:t>」，推動</a:t>
            </a:r>
            <a:r>
              <a:rPr lang="zh-TW" altLang="en-US" sz="2000" dirty="0">
                <a:latin typeface="微軟正黑體" panose="020B0604030504040204" pitchFamily="34" charset="-120"/>
                <a:ea typeface="微軟正黑體" panose="020B0604030504040204" pitchFamily="34" charset="-120"/>
              </a:rPr>
              <a:t>人民有感的法規</a:t>
            </a:r>
            <a:r>
              <a:rPr lang="zh-TW" altLang="en-US" sz="2000" dirty="0" smtClean="0">
                <a:latin typeface="微軟正黑體" panose="020B0604030504040204" pitchFamily="34" charset="-120"/>
                <a:ea typeface="微軟正黑體" panose="020B0604030504040204" pitchFamily="34" charset="-120"/>
              </a:rPr>
              <a:t>鬆綁，</a:t>
            </a:r>
            <a:r>
              <a:rPr lang="zh-TW" altLang="en-US" sz="2000" dirty="0">
                <a:latin typeface="微軟正黑體" panose="020B0604030504040204" pitchFamily="34" charset="-120"/>
                <a:ea typeface="微軟正黑體" panose="020B0604030504040204" pitchFamily="34" charset="-120"/>
              </a:rPr>
              <a:t>務實解決企業投資障礙</a:t>
            </a:r>
            <a:r>
              <a:rPr lang="zh-TW" altLang="en-US" sz="2000" dirty="0" smtClean="0">
                <a:latin typeface="微軟正黑體" panose="020B0604030504040204" pitchFamily="34" charset="-120"/>
                <a:ea typeface="微軟正黑體" panose="020B0604030504040204" pitchFamily="34" charset="-120"/>
              </a:rPr>
              <a:t>，提升</a:t>
            </a:r>
            <a:r>
              <a:rPr lang="zh-TW" altLang="en-US" sz="2000" dirty="0">
                <a:latin typeface="微軟正黑體" panose="020B0604030504040204" pitchFamily="34" charset="-120"/>
                <a:ea typeface="微軟正黑體" panose="020B0604030504040204" pitchFamily="34" charset="-120"/>
              </a:rPr>
              <a:t>我國整體投資</a:t>
            </a:r>
            <a:r>
              <a:rPr lang="zh-TW" altLang="en-US" sz="2000" dirty="0" smtClean="0">
                <a:latin typeface="微軟正黑體" panose="020B0604030504040204" pitchFamily="34" charset="-120"/>
                <a:ea typeface="微軟正黑體" panose="020B0604030504040204" pitchFamily="34" charset="-120"/>
              </a:rPr>
              <a:t>環境。</a:t>
            </a:r>
            <a:endParaRPr lang="zh-TW" altLang="en-US" sz="2000" dirty="0">
              <a:latin typeface="微軟正黑體" panose="020B0604030504040204" pitchFamily="34" charset="-120"/>
              <a:ea typeface="微軟正黑體" panose="020B0604030504040204" pitchFamily="34" charset="-120"/>
            </a:endParaRPr>
          </a:p>
        </p:txBody>
      </p:sp>
      <p:pic>
        <p:nvPicPr>
          <p:cNvPr id="38" name="圖片 3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41659" y="1556792"/>
            <a:ext cx="1193349" cy="1193349"/>
          </a:xfrm>
          <a:prstGeom prst="rect">
            <a:avLst/>
          </a:prstGeom>
        </p:spPr>
        <p:style>
          <a:lnRef idx="1">
            <a:schemeClr val="accent5"/>
          </a:lnRef>
          <a:fillRef idx="2">
            <a:schemeClr val="accent5"/>
          </a:fillRef>
          <a:effectRef idx="1">
            <a:schemeClr val="accent5"/>
          </a:effectRef>
          <a:fontRef idx="minor">
            <a:schemeClr val="dk1"/>
          </a:fontRef>
        </p:style>
      </p:pic>
    </p:spTree>
    <p:extLst>
      <p:ext uri="{BB962C8B-B14F-4D97-AF65-F5344CB8AC3E}">
        <p14:creationId xmlns:p14="http://schemas.microsoft.com/office/powerpoint/2010/main" val="7948505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683568" y="3776357"/>
            <a:ext cx="2016224" cy="497716"/>
          </a:xfrm>
          <a:prstGeom prst="rect">
            <a:avLst/>
          </a:prstGeom>
          <a:solidFill>
            <a:schemeClr val="accent1">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smtClean="0">
                <a:solidFill>
                  <a:schemeClr val="tx1"/>
                </a:solidFill>
                <a:latin typeface="微軟正黑體" panose="020B0604030504040204" pitchFamily="34" charset="-120"/>
                <a:ea typeface="微軟正黑體" panose="020B0604030504040204" pitchFamily="34" charset="-120"/>
              </a:rPr>
              <a:t>新創業者提案</a:t>
            </a:r>
            <a:endParaRPr lang="zh-TW" altLang="en-US" sz="2000" b="1" dirty="0">
              <a:solidFill>
                <a:schemeClr val="tx1"/>
              </a:solidFill>
              <a:latin typeface="微軟正黑體" panose="020B0604030504040204" pitchFamily="34" charset="-120"/>
              <a:ea typeface="微軟正黑體" panose="020B0604030504040204" pitchFamily="34" charset="-120"/>
            </a:endParaRPr>
          </a:p>
        </p:txBody>
      </p:sp>
      <p:cxnSp>
        <p:nvCxnSpPr>
          <p:cNvPr id="6" name="直線單箭頭接點 5"/>
          <p:cNvCxnSpPr>
            <a:stCxn id="5" idx="3"/>
            <a:endCxn id="7" idx="1"/>
          </p:cNvCxnSpPr>
          <p:nvPr/>
        </p:nvCxnSpPr>
        <p:spPr>
          <a:xfrm>
            <a:off x="2699792" y="4025215"/>
            <a:ext cx="864096" cy="10174"/>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7" name="矩形 6"/>
          <p:cNvSpPr/>
          <p:nvPr/>
        </p:nvSpPr>
        <p:spPr>
          <a:xfrm>
            <a:off x="3563888" y="3776358"/>
            <a:ext cx="1793742" cy="518062"/>
          </a:xfrm>
          <a:prstGeom prst="rect">
            <a:avLst/>
          </a:prstGeom>
          <a:solidFill>
            <a:schemeClr val="accent1">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smtClean="0">
                <a:solidFill>
                  <a:schemeClr val="tx1"/>
                </a:solidFill>
                <a:latin typeface="微軟正黑體" panose="020B0604030504040204" pitchFamily="34" charset="-120"/>
                <a:ea typeface="微軟正黑體" panose="020B0604030504040204" pitchFamily="34" charset="-120"/>
              </a:rPr>
              <a:t>召開協調會</a:t>
            </a:r>
            <a:endParaRPr lang="zh-TW" altLang="en-US" sz="2000" b="1" dirty="0">
              <a:solidFill>
                <a:schemeClr val="tx1"/>
              </a:solidFill>
              <a:latin typeface="微軟正黑體" panose="020B0604030504040204" pitchFamily="34" charset="-120"/>
              <a:ea typeface="微軟正黑體" panose="020B0604030504040204" pitchFamily="34" charset="-120"/>
            </a:endParaRPr>
          </a:p>
        </p:txBody>
      </p:sp>
      <p:sp>
        <p:nvSpPr>
          <p:cNvPr id="8" name="矩形 7"/>
          <p:cNvSpPr/>
          <p:nvPr/>
        </p:nvSpPr>
        <p:spPr>
          <a:xfrm>
            <a:off x="6156176" y="3776359"/>
            <a:ext cx="2273246" cy="518062"/>
          </a:xfrm>
          <a:prstGeom prst="rect">
            <a:avLst/>
          </a:prstGeom>
          <a:solidFill>
            <a:schemeClr val="accent1">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smtClean="0">
                <a:solidFill>
                  <a:schemeClr val="tx1"/>
                </a:solidFill>
                <a:latin typeface="微軟正黑體" panose="020B0604030504040204" pitchFamily="34" charset="-120"/>
                <a:ea typeface="微軟正黑體" panose="020B0604030504040204" pitchFamily="34" charset="-120"/>
              </a:rPr>
              <a:t>確認法規適用關係</a:t>
            </a:r>
            <a:endParaRPr lang="zh-TW" altLang="en-US" sz="2000" b="1" dirty="0">
              <a:solidFill>
                <a:schemeClr val="tx1"/>
              </a:solidFill>
              <a:latin typeface="微軟正黑體" panose="020B0604030504040204" pitchFamily="34" charset="-120"/>
              <a:ea typeface="微軟正黑體" panose="020B0604030504040204" pitchFamily="34" charset="-120"/>
            </a:endParaRPr>
          </a:p>
        </p:txBody>
      </p:sp>
      <p:sp>
        <p:nvSpPr>
          <p:cNvPr id="10" name="圓角矩形 9"/>
          <p:cNvSpPr/>
          <p:nvPr/>
        </p:nvSpPr>
        <p:spPr>
          <a:xfrm>
            <a:off x="3237642" y="4280494"/>
            <a:ext cx="2448272" cy="1800000"/>
          </a:xfrm>
          <a:prstGeom prst="roundRect">
            <a:avLst/>
          </a:prstGeom>
          <a:ln>
            <a:solidFill>
              <a:schemeClr val="tx2">
                <a:lumMod val="20000"/>
                <a:lumOff val="80000"/>
              </a:schemeClr>
            </a:solidFill>
          </a:ln>
        </p:spPr>
        <p:style>
          <a:lnRef idx="2">
            <a:schemeClr val="accent6"/>
          </a:lnRef>
          <a:fillRef idx="1">
            <a:schemeClr val="lt1"/>
          </a:fillRef>
          <a:effectRef idx="0">
            <a:schemeClr val="accent6"/>
          </a:effectRef>
          <a:fontRef idx="minor">
            <a:schemeClr val="dk1"/>
          </a:fontRef>
        </p:style>
        <p:txBody>
          <a:bodyPr tIns="108000" bIns="72000" rtlCol="0" anchor="t"/>
          <a:lstStyle/>
          <a:p>
            <a:pPr algn="just" hangingPunct="0">
              <a:lnSpc>
                <a:spcPts val="2300"/>
              </a:lnSpc>
            </a:pPr>
            <a:r>
              <a:rPr lang="zh-TW" altLang="en-US" sz="2000" dirty="0" smtClean="0">
                <a:latin typeface="微軟正黑體" panose="020B0604030504040204" pitchFamily="34" charset="-120"/>
                <a:ea typeface="微軟正黑體" panose="020B0604030504040204" pitchFamily="34" charset="-120"/>
              </a:rPr>
              <a:t>主管機關與新創業者溝通，釐清法規適用疑義</a:t>
            </a:r>
            <a:endParaRPr lang="zh-TW" altLang="en-US" sz="2000" dirty="0">
              <a:latin typeface="Adobe 繁黑體 Std B" pitchFamily="34" charset="-120"/>
              <a:ea typeface="Adobe 繁黑體 Std B" pitchFamily="34" charset="-120"/>
            </a:endParaRPr>
          </a:p>
        </p:txBody>
      </p:sp>
      <p:sp>
        <p:nvSpPr>
          <p:cNvPr id="12" name="圓角矩形 11"/>
          <p:cNvSpPr/>
          <p:nvPr/>
        </p:nvSpPr>
        <p:spPr>
          <a:xfrm>
            <a:off x="434292" y="4280613"/>
            <a:ext cx="2448272" cy="1800000"/>
          </a:xfrm>
          <a:prstGeom prst="roundRect">
            <a:avLst/>
          </a:prstGeom>
          <a:ln>
            <a:solidFill>
              <a:schemeClr val="tx2">
                <a:lumMod val="20000"/>
                <a:lumOff val="80000"/>
              </a:schemeClr>
            </a:solidFill>
          </a:ln>
        </p:spPr>
        <p:style>
          <a:lnRef idx="2">
            <a:schemeClr val="accent6"/>
          </a:lnRef>
          <a:fillRef idx="1">
            <a:schemeClr val="lt1"/>
          </a:fillRef>
          <a:effectRef idx="0">
            <a:schemeClr val="accent6"/>
          </a:effectRef>
          <a:fontRef idx="minor">
            <a:schemeClr val="dk1"/>
          </a:fontRef>
        </p:style>
        <p:txBody>
          <a:bodyPr tIns="108000" bIns="72000" rtlCol="0" anchor="t"/>
          <a:lstStyle/>
          <a:p>
            <a:pPr algn="just">
              <a:lnSpc>
                <a:spcPts val="2600"/>
              </a:lnSpc>
            </a:pPr>
            <a:r>
              <a:rPr lang="zh-TW" altLang="en-US" sz="2000" dirty="0" smtClean="0">
                <a:latin typeface="微軟正黑體" panose="020B0604030504040204" pitchFamily="34" charset="-120"/>
                <a:ea typeface="微軟正黑體" panose="020B0604030504040204" pitchFamily="34" charset="-120"/>
              </a:rPr>
              <a:t>業者可於網站</a:t>
            </a:r>
            <a:r>
              <a:rPr lang="en-US" altLang="zh-TW" sz="2000" dirty="0" smtClean="0">
                <a:latin typeface="微軟正黑體" panose="020B0604030504040204" pitchFamily="34" charset="-120"/>
                <a:ea typeface="微軟正黑體" panose="020B0604030504040204" pitchFamily="34" charset="-120"/>
              </a:rPr>
              <a:t>(</a:t>
            </a:r>
            <a:r>
              <a:rPr lang="zh-TW" altLang="en-US" sz="2000" dirty="0" smtClean="0">
                <a:latin typeface="微軟正黑體" panose="020B0604030504040204" pitchFamily="34" charset="-120"/>
                <a:ea typeface="微軟正黑體" panose="020B0604030504040204" pitchFamily="34" charset="-120"/>
              </a:rPr>
              <a:t> </a:t>
            </a:r>
            <a:r>
              <a:rPr lang="en-US" altLang="zh-TW" sz="2000" dirty="0" smtClean="0">
                <a:latin typeface="微軟正黑體" panose="020B0604030504040204" pitchFamily="34" charset="-120"/>
                <a:ea typeface="微軟正黑體" panose="020B0604030504040204" pitchFamily="34" charset="-120"/>
                <a:hlinkClick r:id="rId2"/>
              </a:rPr>
              <a:t>https</a:t>
            </a:r>
            <a:r>
              <a:rPr lang="en-US" altLang="zh-TW" sz="2000" dirty="0">
                <a:latin typeface="微軟正黑體" panose="020B0604030504040204" pitchFamily="34" charset="-120"/>
                <a:ea typeface="微軟正黑體" panose="020B0604030504040204" pitchFamily="34" charset="-120"/>
                <a:hlinkClick r:id="rId2"/>
              </a:rPr>
              <a:t>://law.ndc.gov.tw</a:t>
            </a:r>
            <a:r>
              <a:rPr lang="en-US" altLang="zh-TW" sz="2000" dirty="0" smtClean="0">
                <a:latin typeface="微軟正黑體" panose="020B0604030504040204" pitchFamily="34" charset="-120"/>
                <a:ea typeface="微軟正黑體" panose="020B0604030504040204" pitchFamily="34" charset="-120"/>
                <a:hlinkClick r:id="rId2"/>
              </a:rPr>
              <a:t>/</a:t>
            </a:r>
            <a:r>
              <a:rPr lang="zh-TW" altLang="en-US" sz="2000" dirty="0" smtClean="0">
                <a:latin typeface="微軟正黑體" panose="020B0604030504040204" pitchFamily="34" charset="-120"/>
                <a:ea typeface="微軟正黑體" panose="020B0604030504040204" pitchFamily="34" charset="-120"/>
              </a:rPr>
              <a:t> </a:t>
            </a:r>
            <a:r>
              <a:rPr lang="en-US" altLang="zh-TW" sz="2000" dirty="0" smtClean="0">
                <a:latin typeface="微軟正黑體" panose="020B0604030504040204" pitchFamily="34" charset="-120"/>
                <a:ea typeface="微軟正黑體" panose="020B0604030504040204" pitchFamily="34" charset="-120"/>
              </a:rPr>
              <a:t>)</a:t>
            </a:r>
            <a:r>
              <a:rPr lang="zh-TW" altLang="en-US" sz="2000" dirty="0" smtClean="0">
                <a:latin typeface="微軟正黑體" panose="020B0604030504040204" pitchFamily="34" charset="-120"/>
                <a:ea typeface="微軟正黑體" panose="020B0604030504040204" pitchFamily="34" charset="-120"/>
              </a:rPr>
              <a:t>提案</a:t>
            </a:r>
            <a:endParaRPr lang="zh-TW" altLang="en-US" sz="2000" dirty="0">
              <a:latin typeface="Adobe 繁黑體 Std B" pitchFamily="34" charset="-120"/>
              <a:ea typeface="Adobe 繁黑體 Std B" pitchFamily="34" charset="-120"/>
            </a:endParaRPr>
          </a:p>
        </p:txBody>
      </p:sp>
      <p:cxnSp>
        <p:nvCxnSpPr>
          <p:cNvPr id="9" name="直線單箭頭接點 8"/>
          <p:cNvCxnSpPr>
            <a:stCxn id="7" idx="3"/>
            <a:endCxn id="8" idx="1"/>
          </p:cNvCxnSpPr>
          <p:nvPr/>
        </p:nvCxnSpPr>
        <p:spPr>
          <a:xfrm>
            <a:off x="5357630" y="4035389"/>
            <a:ext cx="798546" cy="1"/>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pic>
        <p:nvPicPr>
          <p:cNvPr id="11" name="圖片 10"/>
          <p:cNvPicPr>
            <a:picLocks noChangeAspect="1"/>
          </p:cNvPicPr>
          <p:nvPr/>
        </p:nvPicPr>
        <p:blipFill rotWithShape="1">
          <a:blip r:embed="rId3" cstate="print">
            <a:extLst>
              <a:ext uri="{28A0092B-C50C-407E-A947-70E740481C1C}">
                <a14:useLocalDpi xmlns:a14="http://schemas.microsoft.com/office/drawing/2010/main" val="0"/>
              </a:ext>
            </a:extLst>
          </a:blip>
          <a:srcRect l="5496" t="6689" r="4743" b="4748"/>
          <a:stretch/>
        </p:blipFill>
        <p:spPr>
          <a:xfrm>
            <a:off x="5224983" y="5726318"/>
            <a:ext cx="720000" cy="708589"/>
          </a:xfrm>
          <a:prstGeom prst="rect">
            <a:avLst/>
          </a:prstGeom>
          <a:noFill/>
        </p:spPr>
      </p:pic>
      <p:sp>
        <p:nvSpPr>
          <p:cNvPr id="13" name="圓角矩形 12"/>
          <p:cNvSpPr/>
          <p:nvPr/>
        </p:nvSpPr>
        <p:spPr>
          <a:xfrm>
            <a:off x="6050916" y="4247124"/>
            <a:ext cx="2556000" cy="1800000"/>
          </a:xfrm>
          <a:prstGeom prst="roundRect">
            <a:avLst/>
          </a:prstGeom>
          <a:ln>
            <a:solidFill>
              <a:schemeClr val="tx2">
                <a:lumMod val="20000"/>
                <a:lumOff val="80000"/>
              </a:schemeClr>
            </a:solidFill>
          </a:ln>
        </p:spPr>
        <p:style>
          <a:lnRef idx="2">
            <a:schemeClr val="accent6"/>
          </a:lnRef>
          <a:fillRef idx="1">
            <a:schemeClr val="lt1"/>
          </a:fillRef>
          <a:effectRef idx="0">
            <a:schemeClr val="accent6"/>
          </a:effectRef>
          <a:fontRef idx="minor">
            <a:schemeClr val="dk1"/>
          </a:fontRef>
        </p:style>
        <p:txBody>
          <a:bodyPr tIns="108000" bIns="72000" rtlCol="0" anchor="t"/>
          <a:lstStyle/>
          <a:p>
            <a:pPr marL="342900" indent="-342900" algn="just" hangingPunct="0">
              <a:lnSpc>
                <a:spcPts val="2300"/>
              </a:lnSpc>
              <a:buFont typeface="Arial" pitchFamily="34" charset="0"/>
              <a:buChar char="•"/>
            </a:pPr>
            <a:r>
              <a:rPr lang="zh-TW" altLang="en-US" sz="2000" dirty="0" smtClean="0">
                <a:latin typeface="微軟正黑體" panose="020B0604030504040204" pitchFamily="34" charset="-120"/>
                <a:ea typeface="微軟正黑體" panose="020B0604030504040204" pitchFamily="34" charset="-120"/>
              </a:rPr>
              <a:t>機關檢討鬆綁可行性</a:t>
            </a:r>
            <a:endParaRPr lang="en-US" altLang="zh-TW" sz="2000" dirty="0" smtClean="0">
              <a:latin typeface="微軟正黑體" panose="020B0604030504040204" pitchFamily="34" charset="-120"/>
              <a:ea typeface="微軟正黑體" panose="020B0604030504040204" pitchFamily="34" charset="-120"/>
            </a:endParaRPr>
          </a:p>
          <a:p>
            <a:pPr marL="342900" indent="-342900" algn="just" hangingPunct="0">
              <a:lnSpc>
                <a:spcPts val="2300"/>
              </a:lnSpc>
              <a:buFont typeface="Arial" pitchFamily="34" charset="0"/>
              <a:buChar char="•"/>
            </a:pPr>
            <a:r>
              <a:rPr lang="zh-TW" altLang="en-US" sz="2000" dirty="0" smtClean="0">
                <a:latin typeface="微軟正黑體" panose="020B0604030504040204" pitchFamily="34" charset="-120"/>
                <a:ea typeface="微軟正黑體" panose="020B0604030504040204" pitchFamily="34" charset="-120"/>
              </a:rPr>
              <a:t>提供新創業者法規適用意見</a:t>
            </a:r>
            <a:endParaRPr lang="zh-TW" altLang="en-US" sz="2000" dirty="0">
              <a:latin typeface="微軟正黑體" panose="020B0604030504040204" pitchFamily="34" charset="-120"/>
              <a:ea typeface="微軟正黑體" panose="020B0604030504040204" pitchFamily="34" charset="-120"/>
            </a:endParaRPr>
          </a:p>
        </p:txBody>
      </p:sp>
      <p:pic>
        <p:nvPicPr>
          <p:cNvPr id="15" name="Picture 6" descr="「shake hands digital icon」的圖片搜尋結果"/>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87422" y="5743235"/>
            <a:ext cx="684000" cy="684001"/>
          </a:xfrm>
          <a:prstGeom prst="rect">
            <a:avLst/>
          </a:prstGeom>
          <a:noFill/>
          <a:extLst>
            <a:ext uri="{909E8E84-426E-40DD-AFC4-6F175D3DCCD1}">
              <a14:hiddenFill xmlns:a14="http://schemas.microsoft.com/office/drawing/2010/main">
                <a:solidFill>
                  <a:srgbClr val="FFFFFF"/>
                </a:solidFill>
              </a14:hiddenFill>
            </a:ext>
          </a:extLst>
        </p:spPr>
      </p:pic>
      <p:sp>
        <p:nvSpPr>
          <p:cNvPr id="17" name="標題 1"/>
          <p:cNvSpPr txBox="1">
            <a:spLocks/>
          </p:cNvSpPr>
          <p:nvPr/>
        </p:nvSpPr>
        <p:spPr>
          <a:xfrm>
            <a:off x="2531494" y="0"/>
            <a:ext cx="4014922"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zh-TW" altLang="en-US" sz="3400" b="1" dirty="0" smtClean="0">
                <a:latin typeface="微軟正黑體" panose="020B0604030504040204" pitchFamily="34" charset="-120"/>
                <a:ea typeface="微軟正黑體" panose="020B0604030504040204" pitchFamily="34" charset="-120"/>
              </a:rPr>
              <a:t>新創法規調適平台</a:t>
            </a:r>
            <a:endParaRPr lang="zh-TW" altLang="en-US" sz="3400" b="1" dirty="0">
              <a:latin typeface="微軟正黑體" panose="020B0604030504040204" pitchFamily="34" charset="-120"/>
              <a:ea typeface="微軟正黑體" panose="020B0604030504040204" pitchFamily="34" charset="-120"/>
            </a:endParaRPr>
          </a:p>
        </p:txBody>
      </p:sp>
      <p:grpSp>
        <p:nvGrpSpPr>
          <p:cNvPr id="22" name="群組 21"/>
          <p:cNvGrpSpPr/>
          <p:nvPr/>
        </p:nvGrpSpPr>
        <p:grpSpPr>
          <a:xfrm>
            <a:off x="179512" y="994603"/>
            <a:ext cx="3108008" cy="2434397"/>
            <a:chOff x="474846" y="1484784"/>
            <a:chExt cx="4846443" cy="2397463"/>
          </a:xfrm>
        </p:grpSpPr>
        <p:pic>
          <p:nvPicPr>
            <p:cNvPr id="23" name="Picture 2"/>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sharpenSoften amount="100000"/>
                      </a14:imgEffect>
                    </a14:imgLayer>
                  </a14:imgProps>
                </a:ext>
                <a:ext uri="{28A0092B-C50C-407E-A947-70E740481C1C}">
                  <a14:useLocalDpi xmlns:a14="http://schemas.microsoft.com/office/drawing/2010/main" val="0"/>
                </a:ext>
              </a:extLst>
            </a:blip>
            <a:srcRect/>
            <a:stretch/>
          </p:blipFill>
          <p:spPr bwMode="auto">
            <a:xfrm>
              <a:off x="474846" y="1484784"/>
              <a:ext cx="4824536" cy="2397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橢圓 23"/>
            <p:cNvSpPr/>
            <p:nvPr/>
          </p:nvSpPr>
          <p:spPr>
            <a:xfrm>
              <a:off x="2873017" y="1484784"/>
              <a:ext cx="2448272" cy="1188132"/>
            </a:xfrm>
            <a:prstGeom prst="ellips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25" name="內容版面配置區 2"/>
          <p:cNvSpPr>
            <a:spLocks noGrp="1"/>
          </p:cNvSpPr>
          <p:nvPr>
            <p:ph idx="1"/>
          </p:nvPr>
        </p:nvSpPr>
        <p:spPr>
          <a:xfrm>
            <a:off x="3419872" y="908720"/>
            <a:ext cx="5112568" cy="2743039"/>
          </a:xfrm>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Autofit/>
          </a:bodyPr>
          <a:lstStyle/>
          <a:p>
            <a:pPr>
              <a:lnSpc>
                <a:spcPts val="2200"/>
              </a:lnSpc>
              <a:spcBef>
                <a:spcPts val="0"/>
              </a:spcBef>
            </a:pPr>
            <a:endParaRPr lang="en-US" altLang="zh-TW" sz="2000" b="1" dirty="0">
              <a:latin typeface="Adobe 繁黑體 Std B" pitchFamily="34" charset="-120"/>
              <a:ea typeface="Adobe 繁黑體 Std B" pitchFamily="34" charset="-120"/>
            </a:endParaRPr>
          </a:p>
          <a:p>
            <a:pPr algn="just" hangingPunct="0">
              <a:lnSpc>
                <a:spcPts val="3000"/>
              </a:lnSpc>
              <a:spcBef>
                <a:spcPts val="0"/>
              </a:spcBef>
            </a:pPr>
            <a:r>
              <a:rPr lang="zh-TW" altLang="en-US" sz="2400" b="1" dirty="0" smtClean="0"/>
              <a:t>強化跨部會協調，協助</a:t>
            </a:r>
            <a:r>
              <a:rPr lang="zh-TW" altLang="en-US" sz="2400" b="1" dirty="0"/>
              <a:t>新創業者釐清營運模式所涉法規適用</a:t>
            </a:r>
            <a:r>
              <a:rPr lang="zh-TW" altLang="en-US" sz="2400" b="1" dirty="0" smtClean="0"/>
              <a:t>疑義</a:t>
            </a:r>
            <a:endParaRPr lang="en-US" altLang="zh-TW" sz="2400" b="1" dirty="0" smtClean="0"/>
          </a:p>
          <a:p>
            <a:pPr algn="just" hangingPunct="0">
              <a:lnSpc>
                <a:spcPts val="3000"/>
              </a:lnSpc>
              <a:spcBef>
                <a:spcPts val="0"/>
              </a:spcBef>
            </a:pPr>
            <a:endParaRPr lang="en-US" altLang="zh-TW" sz="2400" b="1" dirty="0"/>
          </a:p>
          <a:p>
            <a:pPr algn="just" hangingPunct="0">
              <a:lnSpc>
                <a:spcPts val="3000"/>
              </a:lnSpc>
              <a:spcBef>
                <a:spcPts val="0"/>
              </a:spcBef>
            </a:pPr>
            <a:r>
              <a:rPr lang="zh-TW" altLang="en-US" sz="2400" b="1" dirty="0" smtClean="0"/>
              <a:t>賦予</a:t>
            </a:r>
            <a:r>
              <a:rPr lang="zh-TW" altLang="en-US" sz="2400" b="1" dirty="0"/>
              <a:t>新創產業發展</a:t>
            </a:r>
            <a:r>
              <a:rPr lang="zh-TW" altLang="en-US" sz="2400" b="1" dirty="0" smtClean="0"/>
              <a:t>空間，</a:t>
            </a:r>
            <a:r>
              <a:rPr lang="zh-TW" altLang="zh-TW" sz="2400" b="1" dirty="0" smtClean="0"/>
              <a:t>建</a:t>
            </a:r>
            <a:r>
              <a:rPr lang="zh-TW" altLang="zh-TW" sz="2400" b="1" dirty="0"/>
              <a:t>構</a:t>
            </a:r>
            <a:r>
              <a:rPr lang="zh-TW" altLang="zh-TW" sz="2400" b="1" dirty="0" smtClean="0"/>
              <a:t>友善新創</a:t>
            </a:r>
            <a:r>
              <a:rPr lang="zh-TW" altLang="en-US" sz="2400" b="1" dirty="0" smtClean="0"/>
              <a:t>法制</a:t>
            </a:r>
            <a:r>
              <a:rPr lang="zh-TW" altLang="zh-TW" sz="2400" b="1" dirty="0" smtClean="0"/>
              <a:t>環境</a:t>
            </a:r>
            <a:endParaRPr lang="en-US" altLang="zh-TW" sz="2400" b="1" dirty="0"/>
          </a:p>
          <a:p>
            <a:pPr>
              <a:lnSpc>
                <a:spcPts val="2200"/>
              </a:lnSpc>
              <a:spcBef>
                <a:spcPts val="0"/>
              </a:spcBef>
            </a:pPr>
            <a:endParaRPr lang="zh-TW" altLang="en-US" sz="2000" b="1" dirty="0">
              <a:latin typeface="Adobe 繁黑體 Std B" pitchFamily="34" charset="-120"/>
              <a:ea typeface="Adobe 繁黑體 Std B" pitchFamily="34" charset="-120"/>
            </a:endParaRPr>
          </a:p>
        </p:txBody>
      </p:sp>
      <p:pic>
        <p:nvPicPr>
          <p:cNvPr id="18" name="Picture 4" descr="https://banner2.cleanpng.com/20180703/kof/kisspng-computer-icons-map-clip-art-5b3bafa530db41.672662271530638245200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92200" y="5888373"/>
            <a:ext cx="763692" cy="564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38829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標題 1"/>
          <p:cNvSpPr txBox="1">
            <a:spLocks/>
          </p:cNvSpPr>
          <p:nvPr/>
        </p:nvSpPr>
        <p:spPr>
          <a:xfrm>
            <a:off x="970789" y="127985"/>
            <a:ext cx="7149480" cy="106876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TW" altLang="en-US" sz="3400" b="1" dirty="0" smtClean="0">
                <a:solidFill>
                  <a:prstClr val="black"/>
                </a:solidFill>
                <a:latin typeface="微軟正黑體" panose="020B0604030504040204" pitchFamily="34" charset="-120"/>
                <a:ea typeface="微軟正黑體" panose="020B0604030504040204" pitchFamily="34" charset="-120"/>
              </a:rPr>
              <a:t>迄今推動成果</a:t>
            </a:r>
            <a:endParaRPr lang="zh-TW" altLang="en-US" sz="3400" b="1" dirty="0">
              <a:solidFill>
                <a:prstClr val="black"/>
              </a:solidFill>
              <a:latin typeface="微軟正黑體" panose="020B0604030504040204" pitchFamily="34" charset="-120"/>
              <a:ea typeface="微軟正黑體" panose="020B0604030504040204" pitchFamily="34" charset="-120"/>
            </a:endParaRPr>
          </a:p>
        </p:txBody>
      </p:sp>
      <p:graphicFrame>
        <p:nvGraphicFramePr>
          <p:cNvPr id="22" name="圖表 21"/>
          <p:cNvGraphicFramePr/>
          <p:nvPr>
            <p:extLst>
              <p:ext uri="{D42A27DB-BD31-4B8C-83A1-F6EECF244321}">
                <p14:modId xmlns:p14="http://schemas.microsoft.com/office/powerpoint/2010/main" val="2136317053"/>
              </p:ext>
            </p:extLst>
          </p:nvPr>
        </p:nvGraphicFramePr>
        <p:xfrm>
          <a:off x="462987" y="836712"/>
          <a:ext cx="8352928" cy="2866925"/>
        </p:xfrm>
        <a:graphic>
          <a:graphicData uri="http://schemas.openxmlformats.org/drawingml/2006/chart">
            <c:chart xmlns:c="http://schemas.openxmlformats.org/drawingml/2006/chart" xmlns:r="http://schemas.openxmlformats.org/officeDocument/2006/relationships" r:id="rId3"/>
          </a:graphicData>
        </a:graphic>
      </p:graphicFrame>
      <p:cxnSp>
        <p:nvCxnSpPr>
          <p:cNvPr id="25" name="直線接點 24"/>
          <p:cNvCxnSpPr/>
          <p:nvPr/>
        </p:nvCxnSpPr>
        <p:spPr>
          <a:xfrm flipV="1">
            <a:off x="2627784" y="1700808"/>
            <a:ext cx="2304256" cy="360040"/>
          </a:xfrm>
          <a:prstGeom prst="line">
            <a:avLst/>
          </a:prstGeom>
        </p:spPr>
        <p:style>
          <a:lnRef idx="3">
            <a:schemeClr val="accent5"/>
          </a:lnRef>
          <a:fillRef idx="0">
            <a:schemeClr val="accent5"/>
          </a:fillRef>
          <a:effectRef idx="2">
            <a:schemeClr val="accent5"/>
          </a:effectRef>
          <a:fontRef idx="minor">
            <a:schemeClr val="tx1"/>
          </a:fontRef>
        </p:style>
      </p:cxnSp>
      <p:cxnSp>
        <p:nvCxnSpPr>
          <p:cNvPr id="27" name="直線接點 26"/>
          <p:cNvCxnSpPr>
            <a:endCxn id="28" idx="6"/>
          </p:cNvCxnSpPr>
          <p:nvPr/>
        </p:nvCxnSpPr>
        <p:spPr>
          <a:xfrm flipV="1">
            <a:off x="4955630" y="1336848"/>
            <a:ext cx="2280666" cy="363962"/>
          </a:xfrm>
          <a:prstGeom prst="line">
            <a:avLst/>
          </a:prstGeom>
        </p:spPr>
        <p:style>
          <a:lnRef idx="3">
            <a:schemeClr val="accent5"/>
          </a:lnRef>
          <a:fillRef idx="0">
            <a:schemeClr val="accent5"/>
          </a:fillRef>
          <a:effectRef idx="2">
            <a:schemeClr val="accent5"/>
          </a:effectRef>
          <a:fontRef idx="minor">
            <a:schemeClr val="tx1"/>
          </a:fontRef>
        </p:style>
      </p:cxnSp>
      <p:sp>
        <p:nvSpPr>
          <p:cNvPr id="28" name="橢圓 27"/>
          <p:cNvSpPr/>
          <p:nvPr/>
        </p:nvSpPr>
        <p:spPr>
          <a:xfrm>
            <a:off x="7092280" y="1268760"/>
            <a:ext cx="144016" cy="13617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prstClr val="white"/>
              </a:solidFill>
            </a:endParaRPr>
          </a:p>
        </p:txBody>
      </p:sp>
      <p:sp>
        <p:nvSpPr>
          <p:cNvPr id="45" name="橢圓 44"/>
          <p:cNvSpPr/>
          <p:nvPr/>
        </p:nvSpPr>
        <p:spPr>
          <a:xfrm>
            <a:off x="4860032" y="1632720"/>
            <a:ext cx="144016" cy="13617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prstClr val="white"/>
              </a:solidFill>
            </a:endParaRPr>
          </a:p>
        </p:txBody>
      </p:sp>
      <p:sp>
        <p:nvSpPr>
          <p:cNvPr id="46" name="橢圓 45"/>
          <p:cNvSpPr/>
          <p:nvPr/>
        </p:nvSpPr>
        <p:spPr>
          <a:xfrm>
            <a:off x="2518333" y="1992760"/>
            <a:ext cx="144016" cy="13617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prstClr val="white"/>
              </a:solidFill>
            </a:endParaRPr>
          </a:p>
        </p:txBody>
      </p:sp>
      <p:graphicFrame>
        <p:nvGraphicFramePr>
          <p:cNvPr id="29" name="圖表 28"/>
          <p:cNvGraphicFramePr/>
          <p:nvPr>
            <p:extLst>
              <p:ext uri="{D42A27DB-BD31-4B8C-83A1-F6EECF244321}">
                <p14:modId xmlns:p14="http://schemas.microsoft.com/office/powerpoint/2010/main" val="3901269531"/>
              </p:ext>
            </p:extLst>
          </p:nvPr>
        </p:nvGraphicFramePr>
        <p:xfrm>
          <a:off x="539552" y="3645024"/>
          <a:ext cx="8280920" cy="30243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761603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圓角矩形圖說文字 7"/>
          <p:cNvSpPr/>
          <p:nvPr/>
        </p:nvSpPr>
        <p:spPr>
          <a:xfrm>
            <a:off x="2182478" y="1772816"/>
            <a:ext cx="5760640" cy="1440160"/>
          </a:xfrm>
          <a:prstGeom prst="wedgeRoundRectCallout">
            <a:avLst>
              <a:gd name="adj1" fmla="val -43280"/>
              <a:gd name="adj2" fmla="val 61217"/>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sz="4000" b="1" dirty="0">
                <a:latin typeface="微軟正黑體" panose="020B0604030504040204" pitchFamily="34" charset="-120"/>
                <a:ea typeface="微軟正黑體" panose="020B0604030504040204" pitchFamily="34" charset="-120"/>
              </a:rPr>
              <a:t>重要鬆綁成果</a:t>
            </a:r>
            <a:endParaRPr lang="zh-TW" altLang="en-US" sz="4000" b="1" dirty="0">
              <a:solidFill>
                <a:prstClr val="white"/>
              </a:solidFill>
              <a:latin typeface="微軟正黑體" panose="020B0604030504040204" pitchFamily="34" charset="-120"/>
              <a:ea typeface="微軟正黑體" panose="020B0604030504040204" pitchFamily="34" charset="-120"/>
            </a:endParaRPr>
          </a:p>
        </p:txBody>
      </p:sp>
      <p:pic>
        <p:nvPicPr>
          <p:cNvPr id="2" name="圖片 1" descr="畫面剪輯"/>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755576" y="3085876"/>
            <a:ext cx="2038513" cy="1920803"/>
          </a:xfrm>
          <a:prstGeom prst="rect">
            <a:avLst/>
          </a:prstGeom>
        </p:spPr>
      </p:pic>
      <p:pic>
        <p:nvPicPr>
          <p:cNvPr id="6" name="圖片 5" descr="畫面剪輯"/>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88224" y="3717032"/>
            <a:ext cx="1318718" cy="1869943"/>
          </a:xfrm>
          <a:prstGeom prst="rect">
            <a:avLst/>
          </a:prstGeom>
        </p:spPr>
      </p:pic>
    </p:spTree>
    <p:extLst>
      <p:ext uri="{BB962C8B-B14F-4D97-AF65-F5344CB8AC3E}">
        <p14:creationId xmlns:p14="http://schemas.microsoft.com/office/powerpoint/2010/main" val="34130819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a:spLocks noGrp="1"/>
          </p:cNvSpPr>
          <p:nvPr>
            <p:ph type="title"/>
          </p:nvPr>
        </p:nvSpPr>
        <p:spPr>
          <a:xfrm>
            <a:off x="361866" y="260648"/>
            <a:ext cx="8229600" cy="850106"/>
          </a:xfrm>
        </p:spPr>
        <p:txBody>
          <a:bodyPr/>
          <a:lstStyle/>
          <a:p>
            <a:r>
              <a:rPr lang="zh-TW" altLang="en-US" sz="4400" b="1" dirty="0"/>
              <a:t>產業有感</a:t>
            </a:r>
            <a:endParaRPr lang="zh-TW" altLang="en-US" b="1" dirty="0"/>
          </a:p>
        </p:txBody>
      </p:sp>
      <p:sp>
        <p:nvSpPr>
          <p:cNvPr id="95" name="Freeform 3"/>
          <p:cNvSpPr>
            <a:spLocks/>
          </p:cNvSpPr>
          <p:nvPr/>
        </p:nvSpPr>
        <p:spPr bwMode="invGray">
          <a:xfrm>
            <a:off x="-20638" y="3594100"/>
            <a:ext cx="9205913" cy="3248025"/>
          </a:xfrm>
          <a:custGeom>
            <a:avLst/>
            <a:gdLst>
              <a:gd name="T0" fmla="*/ 0 w 5799"/>
              <a:gd name="T1" fmla="*/ 1457 h 2046"/>
              <a:gd name="T2" fmla="*/ 2979 w 5799"/>
              <a:gd name="T3" fmla="*/ 0 h 2046"/>
              <a:gd name="T4" fmla="*/ 5793 w 5799"/>
              <a:gd name="T5" fmla="*/ 1338 h 2046"/>
              <a:gd name="T6" fmla="*/ 5799 w 5799"/>
              <a:gd name="T7" fmla="*/ 2046 h 2046"/>
              <a:gd name="T8" fmla="*/ 19 w 5799"/>
              <a:gd name="T9" fmla="*/ 2046 h 2046"/>
              <a:gd name="T10" fmla="*/ 0 w 5799"/>
              <a:gd name="T11" fmla="*/ 1457 h 2046"/>
            </a:gdLst>
            <a:ahLst/>
            <a:cxnLst>
              <a:cxn ang="0">
                <a:pos x="T0" y="T1"/>
              </a:cxn>
              <a:cxn ang="0">
                <a:pos x="T2" y="T3"/>
              </a:cxn>
              <a:cxn ang="0">
                <a:pos x="T4" y="T5"/>
              </a:cxn>
              <a:cxn ang="0">
                <a:pos x="T6" y="T7"/>
              </a:cxn>
              <a:cxn ang="0">
                <a:pos x="T8" y="T9"/>
              </a:cxn>
              <a:cxn ang="0">
                <a:pos x="T10" y="T11"/>
              </a:cxn>
            </a:cxnLst>
            <a:rect l="0" t="0" r="r" b="b"/>
            <a:pathLst>
              <a:path w="5799" h="2046">
                <a:moveTo>
                  <a:pt x="0" y="1457"/>
                </a:moveTo>
                <a:lnTo>
                  <a:pt x="2979" y="0"/>
                </a:lnTo>
                <a:lnTo>
                  <a:pt x="5793" y="1338"/>
                </a:lnTo>
                <a:lnTo>
                  <a:pt x="5799" y="2046"/>
                </a:lnTo>
                <a:lnTo>
                  <a:pt x="19" y="2046"/>
                </a:lnTo>
                <a:lnTo>
                  <a:pt x="0" y="1457"/>
                </a:lnTo>
                <a:close/>
              </a:path>
            </a:pathLst>
          </a:custGeom>
          <a:gradFill rotWithShape="1">
            <a:gsLst>
              <a:gs pos="0">
                <a:srgbClr val="000000">
                  <a:alpha val="10001"/>
                </a:srgbClr>
              </a:gs>
              <a:gs pos="100000">
                <a:srgbClr val="000000">
                  <a:gamma/>
                  <a:shade val="46275"/>
                  <a:invGamma/>
                  <a:alpha val="0"/>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TW" altLang="en-US" smtClean="0">
              <a:solidFill>
                <a:srgbClr val="000000"/>
              </a:solidFill>
              <a:latin typeface="Arial" charset="0"/>
            </a:endParaRPr>
          </a:p>
        </p:txBody>
      </p:sp>
      <p:grpSp>
        <p:nvGrpSpPr>
          <p:cNvPr id="96" name="Group 87"/>
          <p:cNvGrpSpPr>
            <a:grpSpLocks/>
          </p:cNvGrpSpPr>
          <p:nvPr/>
        </p:nvGrpSpPr>
        <p:grpSpPr bwMode="auto">
          <a:xfrm>
            <a:off x="2189658" y="3664257"/>
            <a:ext cx="5143500" cy="3152775"/>
            <a:chOff x="1365" y="2175"/>
            <a:chExt cx="3240" cy="1986"/>
          </a:xfrm>
        </p:grpSpPr>
        <p:sp>
          <p:nvSpPr>
            <p:cNvPr id="97" name="Freeform 84"/>
            <p:cNvSpPr>
              <a:spLocks/>
            </p:cNvSpPr>
            <p:nvPr/>
          </p:nvSpPr>
          <p:spPr bwMode="gray">
            <a:xfrm>
              <a:off x="1368" y="2175"/>
              <a:ext cx="3231" cy="1731"/>
            </a:xfrm>
            <a:custGeom>
              <a:avLst/>
              <a:gdLst>
                <a:gd name="T0" fmla="*/ 1611 w 3231"/>
                <a:gd name="T1" fmla="*/ 0 h 1731"/>
                <a:gd name="T2" fmla="*/ 0 w 3231"/>
                <a:gd name="T3" fmla="*/ 618 h 1731"/>
                <a:gd name="T4" fmla="*/ 1614 w 3231"/>
                <a:gd name="T5" fmla="*/ 1731 h 1731"/>
                <a:gd name="T6" fmla="*/ 3231 w 3231"/>
                <a:gd name="T7" fmla="*/ 627 h 1731"/>
                <a:gd name="T8" fmla="*/ 1611 w 3231"/>
                <a:gd name="T9" fmla="*/ 0 h 1731"/>
              </a:gdLst>
              <a:ahLst/>
              <a:cxnLst>
                <a:cxn ang="0">
                  <a:pos x="T0" y="T1"/>
                </a:cxn>
                <a:cxn ang="0">
                  <a:pos x="T2" y="T3"/>
                </a:cxn>
                <a:cxn ang="0">
                  <a:pos x="T4" y="T5"/>
                </a:cxn>
                <a:cxn ang="0">
                  <a:pos x="T6" y="T7"/>
                </a:cxn>
                <a:cxn ang="0">
                  <a:pos x="T8" y="T9"/>
                </a:cxn>
              </a:cxnLst>
              <a:rect l="0" t="0" r="r" b="b"/>
              <a:pathLst>
                <a:path w="3231" h="1731">
                  <a:moveTo>
                    <a:pt x="1611" y="0"/>
                  </a:moveTo>
                  <a:lnTo>
                    <a:pt x="0" y="618"/>
                  </a:lnTo>
                  <a:lnTo>
                    <a:pt x="1614" y="1731"/>
                  </a:lnTo>
                  <a:lnTo>
                    <a:pt x="3231" y="627"/>
                  </a:lnTo>
                  <a:lnTo>
                    <a:pt x="1611" y="0"/>
                  </a:lnTo>
                  <a:close/>
                </a:path>
              </a:pathLst>
            </a:custGeom>
            <a:gradFill rotWithShape="1">
              <a:gsLst>
                <a:gs pos="0">
                  <a:srgbClr val="B3C1BD"/>
                </a:gs>
                <a:gs pos="100000">
                  <a:srgbClr val="B3C1BD">
                    <a:gamma/>
                    <a:tint val="37647"/>
                    <a:invGamma/>
                  </a:srgbClr>
                </a:gs>
              </a:gsLst>
              <a:lin ang="5400000" scaled="1"/>
            </a:gradFill>
            <a:ln>
              <a:noFill/>
            </a:ln>
            <a:effectLst>
              <a:outerShdw dist="50800" dir="5400000" algn="ctr" rotWithShape="0">
                <a:srgbClr val="000000">
                  <a:alpha val="30000"/>
                </a:srgbClr>
              </a:outerShdw>
            </a:effectLst>
            <a:extLst>
              <a:ext uri="{91240B29-F687-4F45-9708-019B960494DF}">
                <a14:hiddenLine xmlns:a14="http://schemas.microsoft.com/office/drawing/2010/main" w="9525">
                  <a:solidFill>
                    <a:schemeClr val="tx1"/>
                  </a:solidFill>
                  <a:round/>
                  <a:headEnd/>
                  <a:tailEnd/>
                </a14:hiddenLine>
              </a:ext>
            </a:extLst>
          </p:spPr>
          <p:txBody>
            <a:bodyPr/>
            <a:lstStyle/>
            <a:p>
              <a:pPr fontAlgn="base">
                <a:spcBef>
                  <a:spcPct val="0"/>
                </a:spcBef>
                <a:spcAft>
                  <a:spcPct val="0"/>
                </a:spcAft>
              </a:pPr>
              <a:endParaRPr lang="zh-TW" altLang="en-US" smtClean="0">
                <a:solidFill>
                  <a:srgbClr val="000000"/>
                </a:solidFill>
                <a:latin typeface="Arial" charset="0"/>
              </a:endParaRPr>
            </a:p>
          </p:txBody>
        </p:sp>
        <p:sp>
          <p:nvSpPr>
            <p:cNvPr id="98" name="Freeform 85"/>
            <p:cNvSpPr>
              <a:spLocks/>
            </p:cNvSpPr>
            <p:nvPr/>
          </p:nvSpPr>
          <p:spPr bwMode="gray">
            <a:xfrm>
              <a:off x="1365" y="2793"/>
              <a:ext cx="1620" cy="1368"/>
            </a:xfrm>
            <a:custGeom>
              <a:avLst/>
              <a:gdLst>
                <a:gd name="T0" fmla="*/ 0 w 1620"/>
                <a:gd name="T1" fmla="*/ 0 h 1368"/>
                <a:gd name="T2" fmla="*/ 39 w 1620"/>
                <a:gd name="T3" fmla="*/ 222 h 1368"/>
                <a:gd name="T4" fmla="*/ 1620 w 1620"/>
                <a:gd name="T5" fmla="*/ 1368 h 1368"/>
                <a:gd name="T6" fmla="*/ 1611 w 1620"/>
                <a:gd name="T7" fmla="*/ 1109 h 1368"/>
                <a:gd name="T8" fmla="*/ 0 w 1620"/>
                <a:gd name="T9" fmla="*/ 0 h 1368"/>
              </a:gdLst>
              <a:ahLst/>
              <a:cxnLst>
                <a:cxn ang="0">
                  <a:pos x="T0" y="T1"/>
                </a:cxn>
                <a:cxn ang="0">
                  <a:pos x="T2" y="T3"/>
                </a:cxn>
                <a:cxn ang="0">
                  <a:pos x="T4" y="T5"/>
                </a:cxn>
                <a:cxn ang="0">
                  <a:pos x="T6" y="T7"/>
                </a:cxn>
                <a:cxn ang="0">
                  <a:pos x="T8" y="T9"/>
                </a:cxn>
              </a:cxnLst>
              <a:rect l="0" t="0" r="r" b="b"/>
              <a:pathLst>
                <a:path w="1620" h="1368">
                  <a:moveTo>
                    <a:pt x="0" y="0"/>
                  </a:moveTo>
                  <a:lnTo>
                    <a:pt x="39" y="222"/>
                  </a:lnTo>
                  <a:lnTo>
                    <a:pt x="1620" y="1368"/>
                  </a:lnTo>
                  <a:lnTo>
                    <a:pt x="1611" y="1109"/>
                  </a:lnTo>
                  <a:lnTo>
                    <a:pt x="0" y="0"/>
                  </a:lnTo>
                  <a:close/>
                </a:path>
              </a:pathLst>
            </a:custGeom>
            <a:gradFill rotWithShape="1">
              <a:gsLst>
                <a:gs pos="0">
                  <a:srgbClr val="6A847D"/>
                </a:gs>
                <a:gs pos="100000">
                  <a:srgbClr val="6A847D">
                    <a:gamma/>
                    <a:shade val="43922"/>
                    <a:invGamma/>
                  </a:srgbClr>
                </a:gs>
              </a:gsLst>
              <a:lin ang="18900000" scaled="1"/>
            </a:gradFill>
            <a:ln>
              <a:noFill/>
            </a:ln>
            <a:effectLst>
              <a:outerShdw dist="50800" dir="5400000" algn="ctr" rotWithShape="0">
                <a:srgbClr val="000000">
                  <a:alpha val="30000"/>
                </a:srgbClr>
              </a:outerShdw>
            </a:effectLst>
            <a:extLst>
              <a:ext uri="{91240B29-F687-4F45-9708-019B960494DF}">
                <a14:hiddenLine xmlns:a14="http://schemas.microsoft.com/office/drawing/2010/main" w="9525">
                  <a:solidFill>
                    <a:schemeClr val="tx1"/>
                  </a:solidFill>
                  <a:round/>
                  <a:headEnd/>
                  <a:tailEnd/>
                </a14:hiddenLine>
              </a:ext>
            </a:extLst>
          </p:spPr>
          <p:txBody>
            <a:bodyPr/>
            <a:lstStyle/>
            <a:p>
              <a:pPr fontAlgn="base">
                <a:spcBef>
                  <a:spcPct val="0"/>
                </a:spcBef>
                <a:spcAft>
                  <a:spcPct val="0"/>
                </a:spcAft>
              </a:pPr>
              <a:endParaRPr lang="zh-TW" altLang="en-US" smtClean="0">
                <a:solidFill>
                  <a:srgbClr val="000000"/>
                </a:solidFill>
                <a:latin typeface="Arial" charset="0"/>
              </a:endParaRPr>
            </a:p>
          </p:txBody>
        </p:sp>
        <p:sp>
          <p:nvSpPr>
            <p:cNvPr id="99" name="Freeform 86"/>
            <p:cNvSpPr>
              <a:spLocks/>
            </p:cNvSpPr>
            <p:nvPr/>
          </p:nvSpPr>
          <p:spPr bwMode="gray">
            <a:xfrm>
              <a:off x="2976" y="2799"/>
              <a:ext cx="1629" cy="1356"/>
            </a:xfrm>
            <a:custGeom>
              <a:avLst/>
              <a:gdLst>
                <a:gd name="T0" fmla="*/ 0 w 1629"/>
                <a:gd name="T1" fmla="*/ 1105 h 1356"/>
                <a:gd name="T2" fmla="*/ 7 w 1629"/>
                <a:gd name="T3" fmla="*/ 1356 h 1356"/>
                <a:gd name="T4" fmla="*/ 1590 w 1629"/>
                <a:gd name="T5" fmla="*/ 207 h 1356"/>
                <a:gd name="T6" fmla="*/ 1629 w 1629"/>
                <a:gd name="T7" fmla="*/ 0 h 1356"/>
                <a:gd name="T8" fmla="*/ 0 w 1629"/>
                <a:gd name="T9" fmla="*/ 1105 h 1356"/>
              </a:gdLst>
              <a:ahLst/>
              <a:cxnLst>
                <a:cxn ang="0">
                  <a:pos x="T0" y="T1"/>
                </a:cxn>
                <a:cxn ang="0">
                  <a:pos x="T2" y="T3"/>
                </a:cxn>
                <a:cxn ang="0">
                  <a:pos x="T4" y="T5"/>
                </a:cxn>
                <a:cxn ang="0">
                  <a:pos x="T6" y="T7"/>
                </a:cxn>
                <a:cxn ang="0">
                  <a:pos x="T8" y="T9"/>
                </a:cxn>
              </a:cxnLst>
              <a:rect l="0" t="0" r="r" b="b"/>
              <a:pathLst>
                <a:path w="1629" h="1356">
                  <a:moveTo>
                    <a:pt x="0" y="1105"/>
                  </a:moveTo>
                  <a:lnTo>
                    <a:pt x="7" y="1356"/>
                  </a:lnTo>
                  <a:lnTo>
                    <a:pt x="1590" y="207"/>
                  </a:lnTo>
                  <a:lnTo>
                    <a:pt x="1629" y="0"/>
                  </a:lnTo>
                  <a:lnTo>
                    <a:pt x="0" y="1105"/>
                  </a:lnTo>
                  <a:close/>
                </a:path>
              </a:pathLst>
            </a:custGeom>
            <a:gradFill rotWithShape="1">
              <a:gsLst>
                <a:gs pos="0">
                  <a:srgbClr val="809891"/>
                </a:gs>
                <a:gs pos="100000">
                  <a:srgbClr val="809891">
                    <a:gamma/>
                    <a:shade val="56078"/>
                    <a:invGamma/>
                  </a:srgbClr>
                </a:gs>
              </a:gsLst>
              <a:lin ang="2700000" scaled="1"/>
            </a:gradFill>
            <a:ln>
              <a:noFill/>
            </a:ln>
            <a:effectLst>
              <a:outerShdw dist="50800" dir="5400000" algn="ctr" rotWithShape="0">
                <a:srgbClr val="000000">
                  <a:alpha val="30000"/>
                </a:srgbClr>
              </a:outerShdw>
            </a:effectLst>
            <a:extLst>
              <a:ext uri="{91240B29-F687-4F45-9708-019B960494DF}">
                <a14:hiddenLine xmlns:a14="http://schemas.microsoft.com/office/drawing/2010/main" w="9525">
                  <a:solidFill>
                    <a:schemeClr val="tx1"/>
                  </a:solidFill>
                  <a:round/>
                  <a:headEnd/>
                  <a:tailEnd/>
                </a14:hiddenLine>
              </a:ext>
            </a:extLst>
          </p:spPr>
          <p:txBody>
            <a:bodyPr/>
            <a:lstStyle/>
            <a:p>
              <a:pPr fontAlgn="base">
                <a:spcBef>
                  <a:spcPct val="0"/>
                </a:spcBef>
                <a:spcAft>
                  <a:spcPct val="0"/>
                </a:spcAft>
              </a:pPr>
              <a:endParaRPr lang="zh-TW" altLang="en-US" smtClean="0">
                <a:solidFill>
                  <a:srgbClr val="000000"/>
                </a:solidFill>
                <a:latin typeface="Arial" charset="0"/>
              </a:endParaRPr>
            </a:p>
          </p:txBody>
        </p:sp>
      </p:grpSp>
      <p:grpSp>
        <p:nvGrpSpPr>
          <p:cNvPr id="100" name="Group 96"/>
          <p:cNvGrpSpPr>
            <a:grpSpLocks/>
          </p:cNvGrpSpPr>
          <p:nvPr/>
        </p:nvGrpSpPr>
        <p:grpSpPr bwMode="auto">
          <a:xfrm>
            <a:off x="3843833" y="3443594"/>
            <a:ext cx="1771650" cy="1349375"/>
            <a:chOff x="2407" y="1910"/>
            <a:chExt cx="1116" cy="850"/>
          </a:xfrm>
        </p:grpSpPr>
        <p:grpSp>
          <p:nvGrpSpPr>
            <p:cNvPr id="101" name="Group 63"/>
            <p:cNvGrpSpPr>
              <a:grpSpLocks/>
            </p:cNvGrpSpPr>
            <p:nvPr/>
          </p:nvGrpSpPr>
          <p:grpSpPr bwMode="auto">
            <a:xfrm>
              <a:off x="2407" y="1910"/>
              <a:ext cx="1116" cy="850"/>
              <a:chOff x="2412" y="1888"/>
              <a:chExt cx="1116" cy="850"/>
            </a:xfrm>
          </p:grpSpPr>
          <p:sp>
            <p:nvSpPr>
              <p:cNvPr id="103" name="Freeform 64"/>
              <p:cNvSpPr>
                <a:spLocks/>
              </p:cNvSpPr>
              <p:nvPr/>
            </p:nvSpPr>
            <p:spPr bwMode="gray">
              <a:xfrm>
                <a:off x="2412" y="1888"/>
                <a:ext cx="1113" cy="500"/>
              </a:xfrm>
              <a:custGeom>
                <a:avLst/>
                <a:gdLst>
                  <a:gd name="T0" fmla="*/ 561 w 1113"/>
                  <a:gd name="T1" fmla="*/ 0 h 500"/>
                  <a:gd name="T2" fmla="*/ 0 w 1113"/>
                  <a:gd name="T3" fmla="*/ 227 h 500"/>
                  <a:gd name="T4" fmla="*/ 558 w 1113"/>
                  <a:gd name="T5" fmla="*/ 500 h 500"/>
                  <a:gd name="T6" fmla="*/ 1113 w 1113"/>
                  <a:gd name="T7" fmla="*/ 226 h 500"/>
                  <a:gd name="T8" fmla="*/ 561 w 1113"/>
                  <a:gd name="T9" fmla="*/ 0 h 500"/>
                </a:gdLst>
                <a:ahLst/>
                <a:cxnLst>
                  <a:cxn ang="0">
                    <a:pos x="T0" y="T1"/>
                  </a:cxn>
                  <a:cxn ang="0">
                    <a:pos x="T2" y="T3"/>
                  </a:cxn>
                  <a:cxn ang="0">
                    <a:pos x="T4" y="T5"/>
                  </a:cxn>
                  <a:cxn ang="0">
                    <a:pos x="T6" y="T7"/>
                  </a:cxn>
                  <a:cxn ang="0">
                    <a:pos x="T8" y="T9"/>
                  </a:cxn>
                </a:cxnLst>
                <a:rect l="0" t="0" r="r" b="b"/>
                <a:pathLst>
                  <a:path w="1113" h="500">
                    <a:moveTo>
                      <a:pt x="561" y="0"/>
                    </a:moveTo>
                    <a:lnTo>
                      <a:pt x="0" y="227"/>
                    </a:lnTo>
                    <a:lnTo>
                      <a:pt x="558" y="500"/>
                    </a:lnTo>
                    <a:lnTo>
                      <a:pt x="1113" y="226"/>
                    </a:lnTo>
                    <a:lnTo>
                      <a:pt x="561" y="0"/>
                    </a:lnTo>
                    <a:close/>
                  </a:path>
                </a:pathLst>
              </a:custGeom>
              <a:gradFill rotWithShape="1">
                <a:gsLst>
                  <a:gs pos="0">
                    <a:srgbClr val="FFBD5D">
                      <a:gamma/>
                      <a:tint val="47451"/>
                      <a:invGamma/>
                    </a:srgbClr>
                  </a:gs>
                  <a:gs pos="100000">
                    <a:srgbClr val="FFBD5D"/>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45791" dir="3378596" algn="ctr" rotWithShape="0">
                        <a:schemeClr val="bg2">
                          <a:alpha val="50000"/>
                        </a:schemeClr>
                      </a:outerShdw>
                    </a:effectLst>
                  </a14:hiddenEffects>
                </a:ext>
              </a:extLst>
            </p:spPr>
            <p:txBody>
              <a:bodyPr/>
              <a:lstStyle/>
              <a:p>
                <a:pPr fontAlgn="base">
                  <a:spcBef>
                    <a:spcPct val="0"/>
                  </a:spcBef>
                  <a:spcAft>
                    <a:spcPct val="0"/>
                  </a:spcAft>
                </a:pPr>
                <a:endParaRPr lang="zh-TW" altLang="en-US" smtClean="0">
                  <a:solidFill>
                    <a:srgbClr val="000000"/>
                  </a:solidFill>
                  <a:latin typeface="Arial" charset="0"/>
                </a:endParaRPr>
              </a:p>
            </p:txBody>
          </p:sp>
          <p:sp>
            <p:nvSpPr>
              <p:cNvPr id="104" name="Freeform 65"/>
              <p:cNvSpPr>
                <a:spLocks/>
              </p:cNvSpPr>
              <p:nvPr/>
            </p:nvSpPr>
            <p:spPr bwMode="gray">
              <a:xfrm>
                <a:off x="2418" y="2114"/>
                <a:ext cx="558" cy="624"/>
              </a:xfrm>
              <a:custGeom>
                <a:avLst/>
                <a:gdLst>
                  <a:gd name="T0" fmla="*/ 0 w 558"/>
                  <a:gd name="T1" fmla="*/ 0 h 624"/>
                  <a:gd name="T2" fmla="*/ 24 w 558"/>
                  <a:gd name="T3" fmla="*/ 336 h 624"/>
                  <a:gd name="T4" fmla="*/ 555 w 558"/>
                  <a:gd name="T5" fmla="*/ 624 h 624"/>
                  <a:gd name="T6" fmla="*/ 558 w 558"/>
                  <a:gd name="T7" fmla="*/ 271 h 624"/>
                  <a:gd name="T8" fmla="*/ 0 w 558"/>
                  <a:gd name="T9" fmla="*/ 0 h 624"/>
                </a:gdLst>
                <a:ahLst/>
                <a:cxnLst>
                  <a:cxn ang="0">
                    <a:pos x="T0" y="T1"/>
                  </a:cxn>
                  <a:cxn ang="0">
                    <a:pos x="T2" y="T3"/>
                  </a:cxn>
                  <a:cxn ang="0">
                    <a:pos x="T4" y="T5"/>
                  </a:cxn>
                  <a:cxn ang="0">
                    <a:pos x="T6" y="T7"/>
                  </a:cxn>
                  <a:cxn ang="0">
                    <a:pos x="T8" y="T9"/>
                  </a:cxn>
                </a:cxnLst>
                <a:rect l="0" t="0" r="r" b="b"/>
                <a:pathLst>
                  <a:path w="558" h="624">
                    <a:moveTo>
                      <a:pt x="0" y="0"/>
                    </a:moveTo>
                    <a:lnTo>
                      <a:pt x="24" y="336"/>
                    </a:lnTo>
                    <a:lnTo>
                      <a:pt x="555" y="624"/>
                    </a:lnTo>
                    <a:lnTo>
                      <a:pt x="558" y="271"/>
                    </a:lnTo>
                    <a:lnTo>
                      <a:pt x="0" y="0"/>
                    </a:lnTo>
                    <a:close/>
                  </a:path>
                </a:pathLst>
              </a:custGeom>
              <a:gradFill rotWithShape="1">
                <a:gsLst>
                  <a:gs pos="0">
                    <a:srgbClr val="C87700"/>
                  </a:gs>
                  <a:gs pos="100000">
                    <a:srgbClr val="C87700">
                      <a:gamma/>
                      <a:shade val="43922"/>
                      <a:invGamma/>
                    </a:srgbClr>
                  </a:gs>
                </a:gsLst>
                <a:lin ang="18900000" scaled="1"/>
              </a:gradFill>
              <a:ln>
                <a:noFill/>
              </a:ln>
              <a:effectLst>
                <a:outerShdw dist="38100" dir="5400000" algn="ctr" rotWithShape="0">
                  <a:srgbClr val="000000">
                    <a:alpha val="50000"/>
                  </a:srgbClr>
                </a:outerShdw>
              </a:effectLst>
              <a:extLst>
                <a:ext uri="{91240B29-F687-4F45-9708-019B960494DF}">
                  <a14:hiddenLine xmlns:a14="http://schemas.microsoft.com/office/drawing/2010/main" w="9525">
                    <a:solidFill>
                      <a:schemeClr val="tx1"/>
                    </a:solidFill>
                    <a:round/>
                    <a:headEnd/>
                    <a:tailEnd/>
                  </a14:hiddenLine>
                </a:ext>
              </a:extLst>
            </p:spPr>
            <p:txBody>
              <a:bodyPr/>
              <a:lstStyle/>
              <a:p>
                <a:pPr fontAlgn="base">
                  <a:spcBef>
                    <a:spcPct val="0"/>
                  </a:spcBef>
                  <a:spcAft>
                    <a:spcPct val="0"/>
                  </a:spcAft>
                </a:pPr>
                <a:endParaRPr lang="zh-TW" altLang="en-US" smtClean="0">
                  <a:solidFill>
                    <a:srgbClr val="000000"/>
                  </a:solidFill>
                  <a:latin typeface="Arial" charset="0"/>
                </a:endParaRPr>
              </a:p>
            </p:txBody>
          </p:sp>
          <p:sp>
            <p:nvSpPr>
              <p:cNvPr id="105" name="Freeform 66"/>
              <p:cNvSpPr>
                <a:spLocks/>
              </p:cNvSpPr>
              <p:nvPr/>
            </p:nvSpPr>
            <p:spPr bwMode="gray">
              <a:xfrm>
                <a:off x="2973" y="2111"/>
                <a:ext cx="555" cy="618"/>
              </a:xfrm>
              <a:custGeom>
                <a:avLst/>
                <a:gdLst>
                  <a:gd name="T0" fmla="*/ 0 w 555"/>
                  <a:gd name="T1" fmla="*/ 273 h 618"/>
                  <a:gd name="T2" fmla="*/ 0 w 555"/>
                  <a:gd name="T3" fmla="*/ 618 h 618"/>
                  <a:gd name="T4" fmla="*/ 528 w 555"/>
                  <a:gd name="T5" fmla="*/ 330 h 618"/>
                  <a:gd name="T6" fmla="*/ 555 w 555"/>
                  <a:gd name="T7" fmla="*/ 0 h 618"/>
                  <a:gd name="T8" fmla="*/ 0 w 555"/>
                  <a:gd name="T9" fmla="*/ 273 h 618"/>
                </a:gdLst>
                <a:ahLst/>
                <a:cxnLst>
                  <a:cxn ang="0">
                    <a:pos x="T0" y="T1"/>
                  </a:cxn>
                  <a:cxn ang="0">
                    <a:pos x="T2" y="T3"/>
                  </a:cxn>
                  <a:cxn ang="0">
                    <a:pos x="T4" y="T5"/>
                  </a:cxn>
                  <a:cxn ang="0">
                    <a:pos x="T6" y="T7"/>
                  </a:cxn>
                  <a:cxn ang="0">
                    <a:pos x="T8" y="T9"/>
                  </a:cxn>
                </a:cxnLst>
                <a:rect l="0" t="0" r="r" b="b"/>
                <a:pathLst>
                  <a:path w="555" h="618">
                    <a:moveTo>
                      <a:pt x="0" y="273"/>
                    </a:moveTo>
                    <a:lnTo>
                      <a:pt x="0" y="618"/>
                    </a:lnTo>
                    <a:lnTo>
                      <a:pt x="528" y="330"/>
                    </a:lnTo>
                    <a:lnTo>
                      <a:pt x="555" y="0"/>
                    </a:lnTo>
                    <a:lnTo>
                      <a:pt x="0" y="273"/>
                    </a:lnTo>
                    <a:close/>
                  </a:path>
                </a:pathLst>
              </a:custGeom>
              <a:gradFill rotWithShape="1">
                <a:gsLst>
                  <a:gs pos="0">
                    <a:srgbClr val="FF9900"/>
                  </a:gs>
                  <a:gs pos="100000">
                    <a:srgbClr val="FF9900">
                      <a:gamma/>
                      <a:shade val="56078"/>
                      <a:invGamma/>
                    </a:srgbClr>
                  </a:gs>
                </a:gsLst>
                <a:lin ang="2700000" scaled="1"/>
              </a:gradFill>
              <a:ln>
                <a:noFill/>
              </a:ln>
              <a:effectLst>
                <a:outerShdw dist="38100" dir="5400000" algn="ctr" rotWithShape="0">
                  <a:srgbClr val="000000">
                    <a:alpha val="50000"/>
                  </a:srgbClr>
                </a:outerShdw>
              </a:effectLst>
              <a:extLst>
                <a:ext uri="{91240B29-F687-4F45-9708-019B960494DF}">
                  <a14:hiddenLine xmlns:a14="http://schemas.microsoft.com/office/drawing/2010/main" w="9525">
                    <a:solidFill>
                      <a:schemeClr val="tx1"/>
                    </a:solidFill>
                    <a:round/>
                    <a:headEnd/>
                    <a:tailEnd/>
                  </a14:hiddenLine>
                </a:ext>
              </a:extLst>
            </p:spPr>
            <p:txBody>
              <a:bodyPr/>
              <a:lstStyle/>
              <a:p>
                <a:pPr fontAlgn="base">
                  <a:spcBef>
                    <a:spcPct val="0"/>
                  </a:spcBef>
                  <a:spcAft>
                    <a:spcPct val="0"/>
                  </a:spcAft>
                </a:pPr>
                <a:endParaRPr lang="zh-TW" altLang="en-US" smtClean="0">
                  <a:solidFill>
                    <a:srgbClr val="000000"/>
                  </a:solidFill>
                  <a:latin typeface="Arial" charset="0"/>
                </a:endParaRPr>
              </a:p>
            </p:txBody>
          </p:sp>
        </p:grpSp>
        <p:sp>
          <p:nvSpPr>
            <p:cNvPr id="102" name="Line 95"/>
            <p:cNvSpPr>
              <a:spLocks noChangeShapeType="1"/>
            </p:cNvSpPr>
            <p:nvPr/>
          </p:nvSpPr>
          <p:spPr bwMode="gray">
            <a:xfrm flipV="1">
              <a:off x="2969" y="2134"/>
              <a:ext cx="549" cy="266"/>
            </a:xfrm>
            <a:prstGeom prst="line">
              <a:avLst/>
            </a:prstGeom>
            <a:noFill/>
            <a:ln w="9525">
              <a:solidFill>
                <a:srgbClr val="FFFFFF">
                  <a:alpha val="30000"/>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TW" altLang="en-US" smtClean="0">
                <a:solidFill>
                  <a:srgbClr val="000000"/>
                </a:solidFill>
                <a:latin typeface="Arial" charset="0"/>
              </a:endParaRPr>
            </a:p>
          </p:txBody>
        </p:sp>
      </p:grpSp>
      <p:grpSp>
        <p:nvGrpSpPr>
          <p:cNvPr id="106" name="Group 94"/>
          <p:cNvGrpSpPr>
            <a:grpSpLocks/>
          </p:cNvGrpSpPr>
          <p:nvPr/>
        </p:nvGrpSpPr>
        <p:grpSpPr bwMode="auto">
          <a:xfrm>
            <a:off x="4715370" y="3789669"/>
            <a:ext cx="1966913" cy="1581150"/>
            <a:chOff x="2960" y="2134"/>
            <a:chExt cx="1239" cy="996"/>
          </a:xfrm>
        </p:grpSpPr>
        <p:grpSp>
          <p:nvGrpSpPr>
            <p:cNvPr id="107" name="Group 93"/>
            <p:cNvGrpSpPr>
              <a:grpSpLocks/>
            </p:cNvGrpSpPr>
            <p:nvPr/>
          </p:nvGrpSpPr>
          <p:grpSpPr bwMode="auto">
            <a:xfrm>
              <a:off x="2960" y="2134"/>
              <a:ext cx="1239" cy="996"/>
              <a:chOff x="2960" y="2134"/>
              <a:chExt cx="1239" cy="996"/>
            </a:xfrm>
          </p:grpSpPr>
          <p:sp>
            <p:nvSpPr>
              <p:cNvPr id="109" name="Freeform 68"/>
              <p:cNvSpPr>
                <a:spLocks/>
              </p:cNvSpPr>
              <p:nvPr/>
            </p:nvSpPr>
            <p:spPr bwMode="gray">
              <a:xfrm>
                <a:off x="2960" y="2134"/>
                <a:ext cx="1236" cy="618"/>
              </a:xfrm>
              <a:custGeom>
                <a:avLst/>
                <a:gdLst>
                  <a:gd name="T0" fmla="*/ 558 w 1236"/>
                  <a:gd name="T1" fmla="*/ 0 h 618"/>
                  <a:gd name="T2" fmla="*/ 0 w 1236"/>
                  <a:gd name="T3" fmla="*/ 273 h 618"/>
                  <a:gd name="T4" fmla="*/ 702 w 1236"/>
                  <a:gd name="T5" fmla="*/ 618 h 618"/>
                  <a:gd name="T6" fmla="*/ 1236 w 1236"/>
                  <a:gd name="T7" fmla="*/ 282 h 618"/>
                  <a:gd name="T8" fmla="*/ 558 w 1236"/>
                  <a:gd name="T9" fmla="*/ 0 h 618"/>
                </a:gdLst>
                <a:ahLst/>
                <a:cxnLst>
                  <a:cxn ang="0">
                    <a:pos x="T0" y="T1"/>
                  </a:cxn>
                  <a:cxn ang="0">
                    <a:pos x="T2" y="T3"/>
                  </a:cxn>
                  <a:cxn ang="0">
                    <a:pos x="T4" y="T5"/>
                  </a:cxn>
                  <a:cxn ang="0">
                    <a:pos x="T6" y="T7"/>
                  </a:cxn>
                  <a:cxn ang="0">
                    <a:pos x="T8" y="T9"/>
                  </a:cxn>
                </a:cxnLst>
                <a:rect l="0" t="0" r="r" b="b"/>
                <a:pathLst>
                  <a:path w="1236" h="618">
                    <a:moveTo>
                      <a:pt x="558" y="0"/>
                    </a:moveTo>
                    <a:lnTo>
                      <a:pt x="0" y="273"/>
                    </a:lnTo>
                    <a:lnTo>
                      <a:pt x="702" y="618"/>
                    </a:lnTo>
                    <a:lnTo>
                      <a:pt x="1236" y="282"/>
                    </a:lnTo>
                    <a:lnTo>
                      <a:pt x="558" y="0"/>
                    </a:lnTo>
                    <a:close/>
                  </a:path>
                </a:pathLst>
              </a:custGeom>
              <a:gradFill rotWithShape="1">
                <a:gsLst>
                  <a:gs pos="0">
                    <a:srgbClr val="82CED0">
                      <a:gamma/>
                      <a:tint val="44314"/>
                      <a:invGamma/>
                    </a:srgbClr>
                  </a:gs>
                  <a:gs pos="100000">
                    <a:srgbClr val="82CED0"/>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45791" dir="3378596" algn="ctr" rotWithShape="0">
                        <a:schemeClr val="bg2">
                          <a:alpha val="50000"/>
                        </a:schemeClr>
                      </a:outerShdw>
                    </a:effectLst>
                  </a14:hiddenEffects>
                </a:ext>
              </a:extLst>
            </p:spPr>
            <p:txBody>
              <a:bodyPr/>
              <a:lstStyle/>
              <a:p>
                <a:pPr fontAlgn="base">
                  <a:spcBef>
                    <a:spcPct val="0"/>
                  </a:spcBef>
                  <a:spcAft>
                    <a:spcPct val="0"/>
                  </a:spcAft>
                </a:pPr>
                <a:endParaRPr lang="zh-TW" altLang="en-US" smtClean="0">
                  <a:solidFill>
                    <a:srgbClr val="000000"/>
                  </a:solidFill>
                  <a:latin typeface="Arial" charset="0"/>
                </a:endParaRPr>
              </a:p>
            </p:txBody>
          </p:sp>
          <p:sp>
            <p:nvSpPr>
              <p:cNvPr id="110" name="Freeform 69"/>
              <p:cNvSpPr>
                <a:spLocks/>
              </p:cNvSpPr>
              <p:nvPr/>
            </p:nvSpPr>
            <p:spPr bwMode="gray">
              <a:xfrm>
                <a:off x="2964" y="2410"/>
                <a:ext cx="692" cy="714"/>
              </a:xfrm>
              <a:custGeom>
                <a:avLst/>
                <a:gdLst>
                  <a:gd name="T0" fmla="*/ 0 w 692"/>
                  <a:gd name="T1" fmla="*/ 0 h 714"/>
                  <a:gd name="T2" fmla="*/ 5 w 692"/>
                  <a:gd name="T3" fmla="*/ 357 h 714"/>
                  <a:gd name="T4" fmla="*/ 659 w 692"/>
                  <a:gd name="T5" fmla="*/ 714 h 714"/>
                  <a:gd name="T6" fmla="*/ 692 w 692"/>
                  <a:gd name="T7" fmla="*/ 339 h 714"/>
                  <a:gd name="T8" fmla="*/ 0 w 692"/>
                  <a:gd name="T9" fmla="*/ 0 h 714"/>
                </a:gdLst>
                <a:ahLst/>
                <a:cxnLst>
                  <a:cxn ang="0">
                    <a:pos x="T0" y="T1"/>
                  </a:cxn>
                  <a:cxn ang="0">
                    <a:pos x="T2" y="T3"/>
                  </a:cxn>
                  <a:cxn ang="0">
                    <a:pos x="T4" y="T5"/>
                  </a:cxn>
                  <a:cxn ang="0">
                    <a:pos x="T6" y="T7"/>
                  </a:cxn>
                  <a:cxn ang="0">
                    <a:pos x="T8" y="T9"/>
                  </a:cxn>
                </a:cxnLst>
                <a:rect l="0" t="0" r="r" b="b"/>
                <a:pathLst>
                  <a:path w="692" h="714">
                    <a:moveTo>
                      <a:pt x="0" y="0"/>
                    </a:moveTo>
                    <a:lnTo>
                      <a:pt x="5" y="357"/>
                    </a:lnTo>
                    <a:lnTo>
                      <a:pt x="659" y="714"/>
                    </a:lnTo>
                    <a:lnTo>
                      <a:pt x="692" y="339"/>
                    </a:lnTo>
                    <a:lnTo>
                      <a:pt x="0" y="0"/>
                    </a:lnTo>
                    <a:close/>
                  </a:path>
                </a:pathLst>
              </a:custGeom>
              <a:gradFill rotWithShape="1">
                <a:gsLst>
                  <a:gs pos="0">
                    <a:srgbClr val="2097A4"/>
                  </a:gs>
                  <a:gs pos="100000">
                    <a:srgbClr val="2097A4">
                      <a:gamma/>
                      <a:shade val="54118"/>
                      <a:invGamma/>
                    </a:srgbClr>
                  </a:gs>
                </a:gsLst>
                <a:lin ang="189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8100" dir="5400000" algn="ctr" rotWithShape="0">
                        <a:srgbClr val="000000">
                          <a:alpha val="50000"/>
                        </a:srgbClr>
                      </a:outerShdw>
                    </a:effectLst>
                  </a14:hiddenEffects>
                </a:ext>
              </a:extLst>
            </p:spPr>
            <p:txBody>
              <a:bodyPr/>
              <a:lstStyle/>
              <a:p>
                <a:pPr fontAlgn="base">
                  <a:spcBef>
                    <a:spcPct val="0"/>
                  </a:spcBef>
                  <a:spcAft>
                    <a:spcPct val="0"/>
                  </a:spcAft>
                </a:pPr>
                <a:endParaRPr lang="zh-TW" altLang="en-US" smtClean="0">
                  <a:solidFill>
                    <a:srgbClr val="000000"/>
                  </a:solidFill>
                  <a:latin typeface="Arial" charset="0"/>
                </a:endParaRPr>
              </a:p>
            </p:txBody>
          </p:sp>
          <p:sp>
            <p:nvSpPr>
              <p:cNvPr id="111" name="Freeform 70"/>
              <p:cNvSpPr>
                <a:spLocks/>
              </p:cNvSpPr>
              <p:nvPr/>
            </p:nvSpPr>
            <p:spPr bwMode="gray">
              <a:xfrm>
                <a:off x="3620" y="2416"/>
                <a:ext cx="579" cy="714"/>
              </a:xfrm>
              <a:custGeom>
                <a:avLst/>
                <a:gdLst>
                  <a:gd name="T0" fmla="*/ 36 w 579"/>
                  <a:gd name="T1" fmla="*/ 336 h 714"/>
                  <a:gd name="T2" fmla="*/ 0 w 579"/>
                  <a:gd name="T3" fmla="*/ 714 h 714"/>
                  <a:gd name="T4" fmla="*/ 531 w 579"/>
                  <a:gd name="T5" fmla="*/ 348 h 714"/>
                  <a:gd name="T6" fmla="*/ 579 w 579"/>
                  <a:gd name="T7" fmla="*/ 0 h 714"/>
                  <a:gd name="T8" fmla="*/ 36 w 579"/>
                  <a:gd name="T9" fmla="*/ 336 h 714"/>
                </a:gdLst>
                <a:ahLst/>
                <a:cxnLst>
                  <a:cxn ang="0">
                    <a:pos x="T0" y="T1"/>
                  </a:cxn>
                  <a:cxn ang="0">
                    <a:pos x="T2" y="T3"/>
                  </a:cxn>
                  <a:cxn ang="0">
                    <a:pos x="T4" y="T5"/>
                  </a:cxn>
                  <a:cxn ang="0">
                    <a:pos x="T6" y="T7"/>
                  </a:cxn>
                  <a:cxn ang="0">
                    <a:pos x="T8" y="T9"/>
                  </a:cxn>
                </a:cxnLst>
                <a:rect l="0" t="0" r="r" b="b"/>
                <a:pathLst>
                  <a:path w="579" h="714">
                    <a:moveTo>
                      <a:pt x="36" y="336"/>
                    </a:moveTo>
                    <a:lnTo>
                      <a:pt x="0" y="714"/>
                    </a:lnTo>
                    <a:lnTo>
                      <a:pt x="531" y="348"/>
                    </a:lnTo>
                    <a:lnTo>
                      <a:pt x="579" y="0"/>
                    </a:lnTo>
                    <a:lnTo>
                      <a:pt x="36" y="336"/>
                    </a:lnTo>
                    <a:close/>
                  </a:path>
                </a:pathLst>
              </a:custGeom>
              <a:gradFill rotWithShape="1">
                <a:gsLst>
                  <a:gs pos="0">
                    <a:srgbClr val="42ADB0"/>
                  </a:gs>
                  <a:gs pos="100000">
                    <a:srgbClr val="42ADB0">
                      <a:gamma/>
                      <a:shade val="56078"/>
                      <a:invGamma/>
                    </a:srgbClr>
                  </a:gs>
                </a:gsLst>
                <a:lin ang="2700000" scaled="1"/>
              </a:gradFill>
              <a:ln>
                <a:noFill/>
              </a:ln>
              <a:effectLst>
                <a:outerShdw dist="25400" dir="5400000" algn="ctr" rotWithShape="0">
                  <a:srgbClr val="000000">
                    <a:alpha val="50000"/>
                  </a:srgbClr>
                </a:outerShdw>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Lst>
            </p:spPr>
            <p:txBody>
              <a:bodyPr/>
              <a:lstStyle/>
              <a:p>
                <a:pPr fontAlgn="base">
                  <a:spcBef>
                    <a:spcPct val="0"/>
                  </a:spcBef>
                  <a:spcAft>
                    <a:spcPct val="0"/>
                  </a:spcAft>
                </a:pPr>
                <a:endParaRPr lang="zh-TW" altLang="en-US" smtClean="0">
                  <a:solidFill>
                    <a:srgbClr val="000000"/>
                  </a:solidFill>
                  <a:latin typeface="Arial" charset="0"/>
                </a:endParaRPr>
              </a:p>
            </p:txBody>
          </p:sp>
        </p:grpSp>
        <p:sp>
          <p:nvSpPr>
            <p:cNvPr id="108" name="Freeform 91"/>
            <p:cNvSpPr>
              <a:spLocks/>
            </p:cNvSpPr>
            <p:nvPr/>
          </p:nvSpPr>
          <p:spPr bwMode="gray">
            <a:xfrm>
              <a:off x="3658" y="2420"/>
              <a:ext cx="538" cy="326"/>
            </a:xfrm>
            <a:custGeom>
              <a:avLst/>
              <a:gdLst>
                <a:gd name="T0" fmla="*/ 0 w 538"/>
                <a:gd name="T1" fmla="*/ 326 h 326"/>
                <a:gd name="T2" fmla="*/ 538 w 538"/>
                <a:gd name="T3" fmla="*/ 0 h 326"/>
              </a:gdLst>
              <a:ahLst/>
              <a:cxnLst>
                <a:cxn ang="0">
                  <a:pos x="T0" y="T1"/>
                </a:cxn>
                <a:cxn ang="0">
                  <a:pos x="T2" y="T3"/>
                </a:cxn>
              </a:cxnLst>
              <a:rect l="0" t="0" r="r" b="b"/>
              <a:pathLst>
                <a:path w="538" h="326">
                  <a:moveTo>
                    <a:pt x="0" y="326"/>
                  </a:moveTo>
                  <a:lnTo>
                    <a:pt x="538" y="0"/>
                  </a:lnTo>
                </a:path>
              </a:pathLst>
            </a:custGeom>
            <a:noFill/>
            <a:ln w="9525">
              <a:solidFill>
                <a:srgbClr val="FFFFFF">
                  <a:alpha val="30000"/>
                </a:srgbClr>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TW" altLang="en-US" smtClean="0">
                <a:solidFill>
                  <a:srgbClr val="000000"/>
                </a:solidFill>
                <a:latin typeface="Arial" charset="0"/>
              </a:endParaRPr>
            </a:p>
          </p:txBody>
        </p:sp>
      </p:grpSp>
      <p:grpSp>
        <p:nvGrpSpPr>
          <p:cNvPr id="112" name="Group 103"/>
          <p:cNvGrpSpPr>
            <a:grpSpLocks/>
          </p:cNvGrpSpPr>
          <p:nvPr/>
        </p:nvGrpSpPr>
        <p:grpSpPr bwMode="auto">
          <a:xfrm>
            <a:off x="2770683" y="3802369"/>
            <a:ext cx="1966912" cy="1547813"/>
            <a:chOff x="1731" y="2136"/>
            <a:chExt cx="1239" cy="975"/>
          </a:xfrm>
        </p:grpSpPr>
        <p:grpSp>
          <p:nvGrpSpPr>
            <p:cNvPr id="113" name="Group 102"/>
            <p:cNvGrpSpPr>
              <a:grpSpLocks/>
            </p:cNvGrpSpPr>
            <p:nvPr/>
          </p:nvGrpSpPr>
          <p:grpSpPr bwMode="auto">
            <a:xfrm>
              <a:off x="1731" y="2136"/>
              <a:ext cx="1239" cy="975"/>
              <a:chOff x="1731" y="2136"/>
              <a:chExt cx="1239" cy="975"/>
            </a:xfrm>
          </p:grpSpPr>
          <p:sp>
            <p:nvSpPr>
              <p:cNvPr id="115" name="Freeform 72"/>
              <p:cNvSpPr>
                <a:spLocks/>
              </p:cNvSpPr>
              <p:nvPr/>
            </p:nvSpPr>
            <p:spPr bwMode="gray">
              <a:xfrm>
                <a:off x="1734" y="2136"/>
                <a:ext cx="1236" cy="606"/>
              </a:xfrm>
              <a:custGeom>
                <a:avLst/>
                <a:gdLst>
                  <a:gd name="T0" fmla="*/ 678 w 1236"/>
                  <a:gd name="T1" fmla="*/ 0 h 606"/>
                  <a:gd name="T2" fmla="*/ 0 w 1236"/>
                  <a:gd name="T3" fmla="*/ 282 h 606"/>
                  <a:gd name="T4" fmla="*/ 549 w 1236"/>
                  <a:gd name="T5" fmla="*/ 606 h 606"/>
                  <a:gd name="T6" fmla="*/ 1236 w 1236"/>
                  <a:gd name="T7" fmla="*/ 270 h 606"/>
                  <a:gd name="T8" fmla="*/ 678 w 1236"/>
                  <a:gd name="T9" fmla="*/ 0 h 606"/>
                </a:gdLst>
                <a:ahLst/>
                <a:cxnLst>
                  <a:cxn ang="0">
                    <a:pos x="T0" y="T1"/>
                  </a:cxn>
                  <a:cxn ang="0">
                    <a:pos x="T2" y="T3"/>
                  </a:cxn>
                  <a:cxn ang="0">
                    <a:pos x="T4" y="T5"/>
                  </a:cxn>
                  <a:cxn ang="0">
                    <a:pos x="T6" y="T7"/>
                  </a:cxn>
                  <a:cxn ang="0">
                    <a:pos x="T8" y="T9"/>
                  </a:cxn>
                </a:cxnLst>
                <a:rect l="0" t="0" r="r" b="b"/>
                <a:pathLst>
                  <a:path w="1236" h="606">
                    <a:moveTo>
                      <a:pt x="678" y="0"/>
                    </a:moveTo>
                    <a:lnTo>
                      <a:pt x="0" y="282"/>
                    </a:lnTo>
                    <a:lnTo>
                      <a:pt x="549" y="606"/>
                    </a:lnTo>
                    <a:lnTo>
                      <a:pt x="1236" y="270"/>
                    </a:lnTo>
                    <a:lnTo>
                      <a:pt x="678" y="0"/>
                    </a:lnTo>
                    <a:close/>
                  </a:path>
                </a:pathLst>
              </a:custGeom>
              <a:gradFill rotWithShape="1">
                <a:gsLst>
                  <a:gs pos="0">
                    <a:srgbClr val="B2CF83">
                      <a:gamma/>
                      <a:tint val="57255"/>
                      <a:invGamma/>
                    </a:srgbClr>
                  </a:gs>
                  <a:gs pos="100000">
                    <a:srgbClr val="B2CF83"/>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45791" dir="3378596" algn="ctr" rotWithShape="0">
                        <a:schemeClr val="bg2">
                          <a:alpha val="50000"/>
                        </a:schemeClr>
                      </a:outerShdw>
                    </a:effectLst>
                  </a14:hiddenEffects>
                </a:ext>
              </a:extLst>
            </p:spPr>
            <p:txBody>
              <a:bodyPr/>
              <a:lstStyle/>
              <a:p>
                <a:pPr fontAlgn="base">
                  <a:spcBef>
                    <a:spcPct val="0"/>
                  </a:spcBef>
                  <a:spcAft>
                    <a:spcPct val="0"/>
                  </a:spcAft>
                </a:pPr>
                <a:endParaRPr lang="zh-TW" altLang="en-US" smtClean="0">
                  <a:solidFill>
                    <a:srgbClr val="000000"/>
                  </a:solidFill>
                  <a:latin typeface="Arial" charset="0"/>
                </a:endParaRPr>
              </a:p>
            </p:txBody>
          </p:sp>
          <p:sp>
            <p:nvSpPr>
              <p:cNvPr id="116" name="Freeform 73"/>
              <p:cNvSpPr>
                <a:spLocks/>
              </p:cNvSpPr>
              <p:nvPr/>
            </p:nvSpPr>
            <p:spPr bwMode="gray">
              <a:xfrm>
                <a:off x="1731" y="2409"/>
                <a:ext cx="582" cy="702"/>
              </a:xfrm>
              <a:custGeom>
                <a:avLst/>
                <a:gdLst>
                  <a:gd name="T0" fmla="*/ 0 w 582"/>
                  <a:gd name="T1" fmla="*/ 0 h 702"/>
                  <a:gd name="T2" fmla="*/ 51 w 582"/>
                  <a:gd name="T3" fmla="*/ 336 h 702"/>
                  <a:gd name="T4" fmla="*/ 582 w 582"/>
                  <a:gd name="T5" fmla="*/ 702 h 702"/>
                  <a:gd name="T6" fmla="*/ 549 w 582"/>
                  <a:gd name="T7" fmla="*/ 327 h 702"/>
                  <a:gd name="T8" fmla="*/ 0 w 582"/>
                  <a:gd name="T9" fmla="*/ 0 h 702"/>
                </a:gdLst>
                <a:ahLst/>
                <a:cxnLst>
                  <a:cxn ang="0">
                    <a:pos x="T0" y="T1"/>
                  </a:cxn>
                  <a:cxn ang="0">
                    <a:pos x="T2" y="T3"/>
                  </a:cxn>
                  <a:cxn ang="0">
                    <a:pos x="T4" y="T5"/>
                  </a:cxn>
                  <a:cxn ang="0">
                    <a:pos x="T6" y="T7"/>
                  </a:cxn>
                  <a:cxn ang="0">
                    <a:pos x="T8" y="T9"/>
                  </a:cxn>
                </a:cxnLst>
                <a:rect l="0" t="0" r="r" b="b"/>
                <a:pathLst>
                  <a:path w="582" h="702">
                    <a:moveTo>
                      <a:pt x="0" y="0"/>
                    </a:moveTo>
                    <a:lnTo>
                      <a:pt x="51" y="336"/>
                    </a:lnTo>
                    <a:lnTo>
                      <a:pt x="582" y="702"/>
                    </a:lnTo>
                    <a:lnTo>
                      <a:pt x="549" y="327"/>
                    </a:lnTo>
                    <a:lnTo>
                      <a:pt x="0" y="0"/>
                    </a:lnTo>
                    <a:close/>
                  </a:path>
                </a:pathLst>
              </a:custGeom>
              <a:gradFill rotWithShape="1">
                <a:gsLst>
                  <a:gs pos="0">
                    <a:srgbClr val="5C842C"/>
                  </a:gs>
                  <a:gs pos="100000">
                    <a:srgbClr val="5C842C">
                      <a:gamma/>
                      <a:shade val="54118"/>
                      <a:invGamma/>
                    </a:srgbClr>
                  </a:gs>
                </a:gsLst>
                <a:lin ang="18900000" scaled="1"/>
              </a:gradFill>
              <a:ln>
                <a:noFill/>
              </a:ln>
              <a:effectLst>
                <a:outerShdw dist="38100" dir="5400000" algn="ctr" rotWithShape="0">
                  <a:srgbClr val="000000">
                    <a:alpha val="50000"/>
                  </a:srgbClr>
                </a:outerShdw>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Lst>
            </p:spPr>
            <p:txBody>
              <a:bodyPr/>
              <a:lstStyle/>
              <a:p>
                <a:pPr fontAlgn="base">
                  <a:spcBef>
                    <a:spcPct val="0"/>
                  </a:spcBef>
                  <a:spcAft>
                    <a:spcPct val="0"/>
                  </a:spcAft>
                </a:pPr>
                <a:endParaRPr lang="zh-TW" altLang="en-US" smtClean="0">
                  <a:solidFill>
                    <a:srgbClr val="000000"/>
                  </a:solidFill>
                  <a:latin typeface="Arial" charset="0"/>
                </a:endParaRPr>
              </a:p>
            </p:txBody>
          </p:sp>
          <p:sp>
            <p:nvSpPr>
              <p:cNvPr id="117" name="Freeform 74"/>
              <p:cNvSpPr>
                <a:spLocks/>
              </p:cNvSpPr>
              <p:nvPr/>
            </p:nvSpPr>
            <p:spPr bwMode="gray">
              <a:xfrm>
                <a:off x="2280" y="2404"/>
                <a:ext cx="686" cy="707"/>
              </a:xfrm>
              <a:custGeom>
                <a:avLst/>
                <a:gdLst>
                  <a:gd name="T0" fmla="*/ 0 w 686"/>
                  <a:gd name="T1" fmla="*/ 334 h 707"/>
                  <a:gd name="T2" fmla="*/ 30 w 686"/>
                  <a:gd name="T3" fmla="*/ 707 h 707"/>
                  <a:gd name="T4" fmla="*/ 686 w 686"/>
                  <a:gd name="T5" fmla="*/ 362 h 707"/>
                  <a:gd name="T6" fmla="*/ 684 w 686"/>
                  <a:gd name="T7" fmla="*/ 0 h 707"/>
                  <a:gd name="T8" fmla="*/ 0 w 686"/>
                  <a:gd name="T9" fmla="*/ 334 h 707"/>
                </a:gdLst>
                <a:ahLst/>
                <a:cxnLst>
                  <a:cxn ang="0">
                    <a:pos x="T0" y="T1"/>
                  </a:cxn>
                  <a:cxn ang="0">
                    <a:pos x="T2" y="T3"/>
                  </a:cxn>
                  <a:cxn ang="0">
                    <a:pos x="T4" y="T5"/>
                  </a:cxn>
                  <a:cxn ang="0">
                    <a:pos x="T6" y="T7"/>
                  </a:cxn>
                  <a:cxn ang="0">
                    <a:pos x="T8" y="T9"/>
                  </a:cxn>
                </a:cxnLst>
                <a:rect l="0" t="0" r="r" b="b"/>
                <a:pathLst>
                  <a:path w="686" h="707">
                    <a:moveTo>
                      <a:pt x="0" y="334"/>
                    </a:moveTo>
                    <a:lnTo>
                      <a:pt x="30" y="707"/>
                    </a:lnTo>
                    <a:lnTo>
                      <a:pt x="686" y="362"/>
                    </a:lnTo>
                    <a:lnTo>
                      <a:pt x="684" y="0"/>
                    </a:lnTo>
                    <a:lnTo>
                      <a:pt x="0" y="334"/>
                    </a:lnTo>
                    <a:close/>
                  </a:path>
                </a:pathLst>
              </a:custGeom>
              <a:gradFill rotWithShape="1">
                <a:gsLst>
                  <a:gs pos="0">
                    <a:srgbClr val="75B337"/>
                  </a:gs>
                  <a:gs pos="100000">
                    <a:srgbClr val="75B337">
                      <a:gamma/>
                      <a:shade val="56078"/>
                      <a:invGamma/>
                    </a:srgbClr>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8100" dir="5400000" algn="ctr" rotWithShape="0">
                        <a:srgbClr val="000000">
                          <a:alpha val="50000"/>
                        </a:srgbClr>
                      </a:outerShdw>
                    </a:effectLst>
                  </a14:hiddenEffects>
                </a:ext>
              </a:extLst>
            </p:spPr>
            <p:txBody>
              <a:bodyPr/>
              <a:lstStyle/>
              <a:p>
                <a:pPr fontAlgn="base">
                  <a:spcBef>
                    <a:spcPct val="0"/>
                  </a:spcBef>
                  <a:spcAft>
                    <a:spcPct val="0"/>
                  </a:spcAft>
                </a:pPr>
                <a:endParaRPr lang="zh-TW" altLang="en-US" smtClean="0">
                  <a:solidFill>
                    <a:srgbClr val="000000"/>
                  </a:solidFill>
                  <a:latin typeface="Arial" charset="0"/>
                </a:endParaRPr>
              </a:p>
            </p:txBody>
          </p:sp>
        </p:grpSp>
        <p:sp>
          <p:nvSpPr>
            <p:cNvPr id="114" name="Line 97"/>
            <p:cNvSpPr>
              <a:spLocks noChangeShapeType="1"/>
            </p:cNvSpPr>
            <p:nvPr/>
          </p:nvSpPr>
          <p:spPr bwMode="gray">
            <a:xfrm flipV="1">
              <a:off x="2281" y="2402"/>
              <a:ext cx="679" cy="334"/>
            </a:xfrm>
            <a:prstGeom prst="line">
              <a:avLst/>
            </a:prstGeom>
            <a:noFill/>
            <a:ln w="9525">
              <a:solidFill>
                <a:srgbClr val="FFFFFF">
                  <a:alpha val="30000"/>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TW" altLang="en-US" smtClean="0">
                <a:solidFill>
                  <a:srgbClr val="000000"/>
                </a:solidFill>
                <a:latin typeface="Arial" charset="0"/>
              </a:endParaRPr>
            </a:p>
          </p:txBody>
        </p:sp>
      </p:grpSp>
      <p:grpSp>
        <p:nvGrpSpPr>
          <p:cNvPr id="118" name="Group 99"/>
          <p:cNvGrpSpPr>
            <a:grpSpLocks/>
          </p:cNvGrpSpPr>
          <p:nvPr/>
        </p:nvGrpSpPr>
        <p:grpSpPr bwMode="auto">
          <a:xfrm>
            <a:off x="3629520" y="4226232"/>
            <a:ext cx="2200275" cy="1838325"/>
            <a:chOff x="2282" y="2405"/>
            <a:chExt cx="1386" cy="1158"/>
          </a:xfrm>
        </p:grpSpPr>
        <p:grpSp>
          <p:nvGrpSpPr>
            <p:cNvPr id="119" name="Group 80"/>
            <p:cNvGrpSpPr>
              <a:grpSpLocks/>
            </p:cNvGrpSpPr>
            <p:nvPr/>
          </p:nvGrpSpPr>
          <p:grpSpPr bwMode="auto">
            <a:xfrm>
              <a:off x="2282" y="2405"/>
              <a:ext cx="1386" cy="1158"/>
              <a:chOff x="3248" y="830"/>
              <a:chExt cx="1386" cy="1158"/>
            </a:xfrm>
          </p:grpSpPr>
          <p:sp>
            <p:nvSpPr>
              <p:cNvPr id="121" name="Freeform 76"/>
              <p:cNvSpPr>
                <a:spLocks/>
              </p:cNvSpPr>
              <p:nvPr/>
            </p:nvSpPr>
            <p:spPr bwMode="gray">
              <a:xfrm>
                <a:off x="3248" y="830"/>
                <a:ext cx="1386" cy="756"/>
              </a:xfrm>
              <a:custGeom>
                <a:avLst/>
                <a:gdLst>
                  <a:gd name="T0" fmla="*/ 687 w 1386"/>
                  <a:gd name="T1" fmla="*/ 0 h 756"/>
                  <a:gd name="T2" fmla="*/ 0 w 1386"/>
                  <a:gd name="T3" fmla="*/ 336 h 756"/>
                  <a:gd name="T4" fmla="*/ 696 w 1386"/>
                  <a:gd name="T5" fmla="*/ 756 h 756"/>
                  <a:gd name="T6" fmla="*/ 1386 w 1386"/>
                  <a:gd name="T7" fmla="*/ 342 h 756"/>
                  <a:gd name="T8" fmla="*/ 687 w 1386"/>
                  <a:gd name="T9" fmla="*/ 0 h 756"/>
                </a:gdLst>
                <a:ahLst/>
                <a:cxnLst>
                  <a:cxn ang="0">
                    <a:pos x="T0" y="T1"/>
                  </a:cxn>
                  <a:cxn ang="0">
                    <a:pos x="T2" y="T3"/>
                  </a:cxn>
                  <a:cxn ang="0">
                    <a:pos x="T4" y="T5"/>
                  </a:cxn>
                  <a:cxn ang="0">
                    <a:pos x="T6" y="T7"/>
                  </a:cxn>
                  <a:cxn ang="0">
                    <a:pos x="T8" y="T9"/>
                  </a:cxn>
                </a:cxnLst>
                <a:rect l="0" t="0" r="r" b="b"/>
                <a:pathLst>
                  <a:path w="1386" h="756">
                    <a:moveTo>
                      <a:pt x="687" y="0"/>
                    </a:moveTo>
                    <a:lnTo>
                      <a:pt x="0" y="336"/>
                    </a:lnTo>
                    <a:lnTo>
                      <a:pt x="696" y="756"/>
                    </a:lnTo>
                    <a:lnTo>
                      <a:pt x="1386" y="342"/>
                    </a:lnTo>
                    <a:lnTo>
                      <a:pt x="687" y="0"/>
                    </a:lnTo>
                    <a:close/>
                  </a:path>
                </a:pathLst>
              </a:custGeom>
              <a:gradFill rotWithShape="1">
                <a:gsLst>
                  <a:gs pos="0">
                    <a:srgbClr val="E6D870"/>
                  </a:gs>
                  <a:gs pos="100000">
                    <a:srgbClr val="E6D870">
                      <a:gamma/>
                      <a:tint val="47843"/>
                      <a:invGamma/>
                    </a:srgbClr>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a:lstStyle/>
              <a:p>
                <a:pPr fontAlgn="base">
                  <a:spcBef>
                    <a:spcPct val="0"/>
                  </a:spcBef>
                  <a:spcAft>
                    <a:spcPct val="0"/>
                  </a:spcAft>
                </a:pPr>
                <a:endParaRPr lang="zh-TW" altLang="en-US" smtClean="0">
                  <a:solidFill>
                    <a:srgbClr val="000000"/>
                  </a:solidFill>
                  <a:latin typeface="Arial" charset="0"/>
                </a:endParaRPr>
              </a:p>
            </p:txBody>
          </p:sp>
          <p:sp>
            <p:nvSpPr>
              <p:cNvPr id="122" name="Freeform 77"/>
              <p:cNvSpPr>
                <a:spLocks/>
              </p:cNvSpPr>
              <p:nvPr/>
            </p:nvSpPr>
            <p:spPr bwMode="gray">
              <a:xfrm>
                <a:off x="3251" y="1160"/>
                <a:ext cx="693" cy="822"/>
              </a:xfrm>
              <a:custGeom>
                <a:avLst/>
                <a:gdLst>
                  <a:gd name="T0" fmla="*/ 0 w 693"/>
                  <a:gd name="T1" fmla="*/ 0 h 822"/>
                  <a:gd name="T2" fmla="*/ 27 w 693"/>
                  <a:gd name="T3" fmla="*/ 369 h 822"/>
                  <a:gd name="T4" fmla="*/ 690 w 693"/>
                  <a:gd name="T5" fmla="*/ 822 h 822"/>
                  <a:gd name="T6" fmla="*/ 693 w 693"/>
                  <a:gd name="T7" fmla="*/ 420 h 822"/>
                  <a:gd name="T8" fmla="*/ 0 w 693"/>
                  <a:gd name="T9" fmla="*/ 0 h 822"/>
                </a:gdLst>
                <a:ahLst/>
                <a:cxnLst>
                  <a:cxn ang="0">
                    <a:pos x="T0" y="T1"/>
                  </a:cxn>
                  <a:cxn ang="0">
                    <a:pos x="T2" y="T3"/>
                  </a:cxn>
                  <a:cxn ang="0">
                    <a:pos x="T4" y="T5"/>
                  </a:cxn>
                  <a:cxn ang="0">
                    <a:pos x="T6" y="T7"/>
                  </a:cxn>
                  <a:cxn ang="0">
                    <a:pos x="T8" y="T9"/>
                  </a:cxn>
                </a:cxnLst>
                <a:rect l="0" t="0" r="r" b="b"/>
                <a:pathLst>
                  <a:path w="693" h="822">
                    <a:moveTo>
                      <a:pt x="0" y="0"/>
                    </a:moveTo>
                    <a:lnTo>
                      <a:pt x="27" y="369"/>
                    </a:lnTo>
                    <a:lnTo>
                      <a:pt x="690" y="822"/>
                    </a:lnTo>
                    <a:lnTo>
                      <a:pt x="693" y="420"/>
                    </a:lnTo>
                    <a:lnTo>
                      <a:pt x="0" y="0"/>
                    </a:lnTo>
                    <a:close/>
                  </a:path>
                </a:pathLst>
              </a:custGeom>
              <a:gradFill rotWithShape="1">
                <a:gsLst>
                  <a:gs pos="0">
                    <a:srgbClr val="B0A510"/>
                  </a:gs>
                  <a:gs pos="100000">
                    <a:srgbClr val="B0A510">
                      <a:gamma/>
                      <a:shade val="43922"/>
                      <a:invGamma/>
                    </a:srgbClr>
                  </a:gs>
                </a:gsLst>
                <a:lin ang="18900000" scaled="1"/>
              </a:gradFill>
              <a:ln>
                <a:noFill/>
              </a:ln>
              <a:effectLst>
                <a:outerShdw dist="38100" dir="5400000" algn="ctr" rotWithShape="0">
                  <a:srgbClr val="000000">
                    <a:alpha val="50000"/>
                  </a:srgbClr>
                </a:outerShdw>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Lst>
            </p:spPr>
            <p:txBody>
              <a:bodyPr/>
              <a:lstStyle/>
              <a:p>
                <a:pPr fontAlgn="base">
                  <a:spcBef>
                    <a:spcPct val="0"/>
                  </a:spcBef>
                  <a:spcAft>
                    <a:spcPct val="0"/>
                  </a:spcAft>
                </a:pPr>
                <a:endParaRPr lang="zh-TW" altLang="en-US" smtClean="0">
                  <a:solidFill>
                    <a:srgbClr val="000000"/>
                  </a:solidFill>
                  <a:latin typeface="Arial" charset="0"/>
                </a:endParaRPr>
              </a:p>
            </p:txBody>
          </p:sp>
          <p:sp>
            <p:nvSpPr>
              <p:cNvPr id="123" name="Freeform 78"/>
              <p:cNvSpPr>
                <a:spLocks/>
              </p:cNvSpPr>
              <p:nvPr/>
            </p:nvSpPr>
            <p:spPr bwMode="gray">
              <a:xfrm>
                <a:off x="3941" y="1169"/>
                <a:ext cx="690" cy="819"/>
              </a:xfrm>
              <a:custGeom>
                <a:avLst/>
                <a:gdLst>
                  <a:gd name="T0" fmla="*/ 3 w 690"/>
                  <a:gd name="T1" fmla="*/ 411 h 819"/>
                  <a:gd name="T2" fmla="*/ 0 w 690"/>
                  <a:gd name="T3" fmla="*/ 819 h 819"/>
                  <a:gd name="T4" fmla="*/ 651 w 690"/>
                  <a:gd name="T5" fmla="*/ 381 h 819"/>
                  <a:gd name="T6" fmla="*/ 690 w 690"/>
                  <a:gd name="T7" fmla="*/ 0 h 819"/>
                  <a:gd name="T8" fmla="*/ 3 w 690"/>
                  <a:gd name="T9" fmla="*/ 411 h 819"/>
                </a:gdLst>
                <a:ahLst/>
                <a:cxnLst>
                  <a:cxn ang="0">
                    <a:pos x="T0" y="T1"/>
                  </a:cxn>
                  <a:cxn ang="0">
                    <a:pos x="T2" y="T3"/>
                  </a:cxn>
                  <a:cxn ang="0">
                    <a:pos x="T4" y="T5"/>
                  </a:cxn>
                  <a:cxn ang="0">
                    <a:pos x="T6" y="T7"/>
                  </a:cxn>
                  <a:cxn ang="0">
                    <a:pos x="T8" y="T9"/>
                  </a:cxn>
                </a:cxnLst>
                <a:rect l="0" t="0" r="r" b="b"/>
                <a:pathLst>
                  <a:path w="690" h="819">
                    <a:moveTo>
                      <a:pt x="3" y="411"/>
                    </a:moveTo>
                    <a:lnTo>
                      <a:pt x="0" y="819"/>
                    </a:lnTo>
                    <a:lnTo>
                      <a:pt x="651" y="381"/>
                    </a:lnTo>
                    <a:lnTo>
                      <a:pt x="690" y="0"/>
                    </a:lnTo>
                    <a:lnTo>
                      <a:pt x="3" y="411"/>
                    </a:lnTo>
                    <a:close/>
                  </a:path>
                </a:pathLst>
              </a:custGeom>
              <a:gradFill rotWithShape="1">
                <a:gsLst>
                  <a:gs pos="0">
                    <a:srgbClr val="EBDD25"/>
                  </a:gs>
                  <a:gs pos="100000">
                    <a:srgbClr val="EBDD25">
                      <a:gamma/>
                      <a:shade val="56078"/>
                      <a:invGamma/>
                    </a:srgbClr>
                  </a:gs>
                </a:gsLst>
                <a:lin ang="2700000" scaled="1"/>
              </a:gradFill>
              <a:ln>
                <a:noFill/>
              </a:ln>
              <a:effectLst>
                <a:outerShdw dist="38100" dir="5400000" algn="ctr" rotWithShape="0">
                  <a:srgbClr val="000000">
                    <a:alpha val="50000"/>
                  </a:srgbClr>
                </a:outerShdw>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Lst>
            </p:spPr>
            <p:txBody>
              <a:bodyPr/>
              <a:lstStyle/>
              <a:p>
                <a:pPr fontAlgn="base">
                  <a:spcBef>
                    <a:spcPct val="0"/>
                  </a:spcBef>
                  <a:spcAft>
                    <a:spcPct val="0"/>
                  </a:spcAft>
                </a:pPr>
                <a:endParaRPr lang="zh-TW" altLang="en-US" smtClean="0">
                  <a:solidFill>
                    <a:srgbClr val="000000"/>
                  </a:solidFill>
                  <a:latin typeface="Arial" charset="0"/>
                </a:endParaRPr>
              </a:p>
            </p:txBody>
          </p:sp>
        </p:grpSp>
        <p:sp>
          <p:nvSpPr>
            <p:cNvPr id="120" name="Line 90"/>
            <p:cNvSpPr>
              <a:spLocks noChangeShapeType="1"/>
            </p:cNvSpPr>
            <p:nvPr/>
          </p:nvSpPr>
          <p:spPr bwMode="gray">
            <a:xfrm flipV="1">
              <a:off x="2979" y="2748"/>
              <a:ext cx="677" cy="404"/>
            </a:xfrm>
            <a:prstGeom prst="line">
              <a:avLst/>
            </a:prstGeom>
            <a:noFill/>
            <a:ln w="9525">
              <a:solidFill>
                <a:srgbClr val="FFFFFF">
                  <a:alpha val="30000"/>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TW" altLang="en-US" smtClean="0">
                <a:solidFill>
                  <a:srgbClr val="000000"/>
                </a:solidFill>
                <a:latin typeface="Arial" charset="0"/>
              </a:endParaRPr>
            </a:p>
          </p:txBody>
        </p:sp>
      </p:grpSp>
      <p:sp>
        <p:nvSpPr>
          <p:cNvPr id="124" name="Rectangle 10"/>
          <p:cNvSpPr>
            <a:spLocks noChangeArrowheads="1"/>
          </p:cNvSpPr>
          <p:nvPr/>
        </p:nvSpPr>
        <p:spPr bwMode="gray">
          <a:xfrm>
            <a:off x="4105770" y="4558806"/>
            <a:ext cx="1314450" cy="395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marL="0" marR="0" lvl="0" indent="0" algn="ctr" defTabSz="914400" eaLnBrk="1" fontAlgn="base" latinLnBrk="0" hangingPunct="1">
              <a:lnSpc>
                <a:spcPts val="2300"/>
              </a:lnSpc>
              <a:spcBef>
                <a:spcPct val="0"/>
              </a:spcBef>
              <a:spcAft>
                <a:spcPct val="0"/>
              </a:spcAft>
              <a:buClrTx/>
              <a:buSzTx/>
              <a:buFontTx/>
              <a:buNone/>
              <a:tabLst/>
              <a:defRPr/>
            </a:pPr>
            <a:r>
              <a:rPr kumimoji="0" lang="zh-TW" altLang="en-US" sz="2800" b="1" i="0" u="none" strike="noStrike" kern="0" cap="none" spc="0" normalizeH="0" baseline="0" noProof="0" dirty="0" smtClean="0">
                <a:ln>
                  <a:noFill/>
                </a:ln>
                <a:solidFill>
                  <a:srgbClr val="000000"/>
                </a:solidFill>
                <a:effectLst/>
                <a:uLnTx/>
                <a:uFillTx/>
                <a:latin typeface="微軟正黑體" panose="020B0604030504040204" pitchFamily="34" charset="-120"/>
                <a:ea typeface="微軟正黑體" panose="020B0604030504040204" pitchFamily="34" charset="-120"/>
              </a:rPr>
              <a:t>營運</a:t>
            </a:r>
            <a:endParaRPr kumimoji="0" lang="en-US" altLang="zh-TW" sz="2800" b="1" i="0" u="none" strike="noStrike" kern="0" cap="none" spc="0" normalizeH="0" baseline="0" noProof="0" dirty="0" smtClean="0">
              <a:ln>
                <a:noFill/>
              </a:ln>
              <a:solidFill>
                <a:srgbClr val="000000"/>
              </a:solidFill>
              <a:effectLst/>
              <a:uLnTx/>
              <a:uFillTx/>
              <a:latin typeface="微軟正黑體" panose="020B0604030504040204" pitchFamily="34" charset="-120"/>
              <a:ea typeface="微軟正黑體" panose="020B0604030504040204" pitchFamily="34" charset="-120"/>
            </a:endParaRPr>
          </a:p>
        </p:txBody>
      </p:sp>
      <p:sp>
        <p:nvSpPr>
          <p:cNvPr id="125" name="Rectangle 11"/>
          <p:cNvSpPr>
            <a:spLocks noChangeArrowheads="1"/>
          </p:cNvSpPr>
          <p:nvPr/>
        </p:nvSpPr>
        <p:spPr bwMode="gray">
          <a:xfrm>
            <a:off x="3086595" y="4002394"/>
            <a:ext cx="13144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zh-TW" altLang="en-US" sz="2400" b="1" i="0" u="none" strike="noStrike" kern="0" cap="none" spc="0" normalizeH="0" baseline="0" noProof="0" dirty="0" smtClean="0">
                <a:ln>
                  <a:noFill/>
                </a:ln>
                <a:solidFill>
                  <a:srgbClr val="000000"/>
                </a:solidFill>
                <a:effectLst/>
                <a:uLnTx/>
                <a:uFillTx/>
                <a:latin typeface="微軟正黑體" panose="020B0604030504040204" pitchFamily="34" charset="-120"/>
                <a:ea typeface="微軟正黑體" panose="020B0604030504040204" pitchFamily="34" charset="-120"/>
              </a:rPr>
              <a:t>土地</a:t>
            </a:r>
            <a:endParaRPr kumimoji="0" lang="en-US" altLang="zh-TW" sz="2400" b="1" i="0" u="none" strike="noStrike" kern="0" cap="none" spc="0" normalizeH="0" baseline="0" noProof="0" dirty="0" smtClean="0">
              <a:ln>
                <a:noFill/>
              </a:ln>
              <a:solidFill>
                <a:srgbClr val="000000"/>
              </a:solidFill>
              <a:effectLst/>
              <a:uLnTx/>
              <a:uFillTx/>
              <a:latin typeface="微軟正黑體" panose="020B0604030504040204" pitchFamily="34" charset="-120"/>
              <a:ea typeface="微軟正黑體" panose="020B0604030504040204" pitchFamily="34" charset="-120"/>
            </a:endParaRPr>
          </a:p>
        </p:txBody>
      </p:sp>
      <p:sp>
        <p:nvSpPr>
          <p:cNvPr id="126" name="Rectangle 12"/>
          <p:cNvSpPr>
            <a:spLocks noChangeArrowheads="1"/>
          </p:cNvSpPr>
          <p:nvPr/>
        </p:nvSpPr>
        <p:spPr bwMode="gray">
          <a:xfrm>
            <a:off x="5032870" y="3988107"/>
            <a:ext cx="13144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zh-TW" altLang="en-US" sz="2400" b="1" i="0" u="none" strike="noStrike" kern="0" cap="none" spc="0" normalizeH="0" baseline="0" noProof="0" dirty="0" smtClean="0">
                <a:ln>
                  <a:noFill/>
                </a:ln>
                <a:solidFill>
                  <a:srgbClr val="000000"/>
                </a:solidFill>
                <a:effectLst/>
                <a:uLnTx/>
                <a:uFillTx/>
                <a:latin typeface="微軟正黑體" panose="020B0604030504040204" pitchFamily="34" charset="-120"/>
                <a:ea typeface="微軟正黑體" panose="020B0604030504040204" pitchFamily="34" charset="-120"/>
              </a:rPr>
              <a:t>人力</a:t>
            </a:r>
            <a:endParaRPr kumimoji="0" lang="en-US" altLang="zh-TW" sz="2400" b="1" i="0" u="none" strike="noStrike" kern="0" cap="none" spc="0" normalizeH="0" baseline="0" noProof="0" dirty="0" smtClean="0">
              <a:ln>
                <a:noFill/>
              </a:ln>
              <a:solidFill>
                <a:srgbClr val="000000"/>
              </a:solidFill>
              <a:effectLst/>
              <a:uLnTx/>
              <a:uFillTx/>
              <a:latin typeface="微軟正黑體" panose="020B0604030504040204" pitchFamily="34" charset="-120"/>
              <a:ea typeface="微軟正黑體" panose="020B0604030504040204" pitchFamily="34" charset="-120"/>
            </a:endParaRPr>
          </a:p>
        </p:txBody>
      </p:sp>
      <p:sp>
        <p:nvSpPr>
          <p:cNvPr id="127" name="TG_Rounded Rectangle 25"/>
          <p:cNvSpPr/>
          <p:nvPr/>
        </p:nvSpPr>
        <p:spPr bwMode="gray">
          <a:xfrm>
            <a:off x="6610943" y="3658124"/>
            <a:ext cx="2597051" cy="830997"/>
          </a:xfrm>
          <a:prstGeom prst="roundRect">
            <a:avLst>
              <a:gd name="adj" fmla="val 0"/>
            </a:avLst>
          </a:prstGeom>
          <a:noFill/>
          <a:ln w="9525" cap="flat" cmpd="sng" algn="ctr">
            <a:noFill/>
            <a:prstDash val="solid"/>
          </a:ln>
          <a:effectLst/>
        </p:spPr>
        <p:txBody>
          <a:bodyPr wrap="square" anchor="ctr">
            <a:spAutoFit/>
          </a:bodyPr>
          <a:lstStyle/>
          <a:p>
            <a:pPr marL="285750" lvl="0" indent="-285750" fontAlgn="base">
              <a:spcBef>
                <a:spcPct val="0"/>
              </a:spcBef>
              <a:spcAft>
                <a:spcPct val="0"/>
              </a:spcAft>
              <a:buFont typeface="Wingdings" panose="05000000000000000000" pitchFamily="2" charset="2"/>
              <a:buChar char="ü"/>
            </a:pPr>
            <a:r>
              <a:rPr lang="zh-TW" altLang="zh-TW" sz="1600" b="1" dirty="0">
                <a:solidFill>
                  <a:srgbClr val="080808"/>
                </a:solidFill>
                <a:latin typeface="微軟正黑體" panose="020B0604030504040204" pitchFamily="34" charset="-120"/>
                <a:ea typeface="微軟正黑體" panose="020B0604030504040204" pitchFamily="34" charset="-120"/>
              </a:rPr>
              <a:t>鬆綁公司獎酬從屬公司員工之費用認列</a:t>
            </a:r>
            <a:endParaRPr lang="en-US" altLang="zh-TW" sz="1600" b="1" dirty="0">
              <a:solidFill>
                <a:srgbClr val="080808"/>
              </a:solidFill>
              <a:latin typeface="微軟正黑體" panose="020B0604030504040204" pitchFamily="34" charset="-120"/>
              <a:ea typeface="微軟正黑體" panose="020B0604030504040204" pitchFamily="34" charset="-120"/>
            </a:endParaRPr>
          </a:p>
          <a:p>
            <a:pPr marL="285750" lvl="0" indent="-285750" fontAlgn="base">
              <a:spcBef>
                <a:spcPct val="0"/>
              </a:spcBef>
              <a:spcAft>
                <a:spcPct val="0"/>
              </a:spcAft>
              <a:buFont typeface="Wingdings" panose="05000000000000000000" pitchFamily="2" charset="2"/>
              <a:buChar char="ü"/>
            </a:pPr>
            <a:r>
              <a:rPr lang="zh-TW" altLang="en-US" sz="1600" b="1" dirty="0">
                <a:solidFill>
                  <a:srgbClr val="FF0000"/>
                </a:solidFill>
                <a:latin typeface="微軟正黑體" panose="020B0604030504040204" pitchFamily="34" charset="-120"/>
                <a:ea typeface="微軟正黑體" panose="020B0604030504040204" pitchFamily="34" charset="-120"/>
              </a:rPr>
              <a:t>鬆綁進用外籍移</a:t>
            </a:r>
            <a:r>
              <a:rPr lang="zh-TW" altLang="en-US" sz="1600" b="1" dirty="0" smtClean="0">
                <a:solidFill>
                  <a:srgbClr val="FF0000"/>
                </a:solidFill>
                <a:latin typeface="微軟正黑體" panose="020B0604030504040204" pitchFamily="34" charset="-120"/>
                <a:ea typeface="微軟正黑體" panose="020B0604030504040204" pitchFamily="34" charset="-120"/>
              </a:rPr>
              <a:t>工</a:t>
            </a:r>
            <a:endParaRPr lang="en-US" altLang="zh-TW" sz="1600" b="1" dirty="0">
              <a:solidFill>
                <a:srgbClr val="FF0000"/>
              </a:solidFill>
              <a:latin typeface="微軟正黑體" panose="020B0604030504040204" pitchFamily="34" charset="-120"/>
              <a:ea typeface="微軟正黑體" panose="020B0604030504040204" pitchFamily="34" charset="-120"/>
            </a:endParaRPr>
          </a:p>
        </p:txBody>
      </p:sp>
      <p:sp>
        <p:nvSpPr>
          <p:cNvPr id="128" name="Rectangle 17"/>
          <p:cNvSpPr>
            <a:spLocks noChangeArrowheads="1"/>
          </p:cNvSpPr>
          <p:nvPr/>
        </p:nvSpPr>
        <p:spPr bwMode="black">
          <a:xfrm>
            <a:off x="6675933" y="3110219"/>
            <a:ext cx="69762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zh-TW" altLang="en-US" sz="2000" b="1" i="0" u="none" strike="noStrike" kern="0" cap="none" spc="0" normalizeH="0" baseline="0" noProof="0" dirty="0" smtClean="0">
                <a:ln>
                  <a:noFill/>
                </a:ln>
                <a:solidFill>
                  <a:srgbClr val="2F8495"/>
                </a:solidFill>
                <a:effectLst/>
                <a:uLnTx/>
                <a:uFillTx/>
                <a:latin typeface="微軟正黑體" panose="020B0604030504040204" pitchFamily="34" charset="-120"/>
                <a:ea typeface="微軟正黑體" panose="020B0604030504040204" pitchFamily="34" charset="-120"/>
              </a:rPr>
              <a:t>人力</a:t>
            </a:r>
            <a:endParaRPr kumimoji="0" lang="en-US" altLang="zh-TW" sz="2000" b="1" i="0" u="none" strike="noStrike" kern="0" cap="none" spc="0" normalizeH="0" baseline="0" noProof="0" dirty="0" smtClean="0">
              <a:ln>
                <a:noFill/>
              </a:ln>
              <a:solidFill>
                <a:srgbClr val="2F8495"/>
              </a:solidFill>
              <a:effectLst/>
              <a:uLnTx/>
              <a:uFillTx/>
              <a:latin typeface="微軟正黑體" panose="020B0604030504040204" pitchFamily="34" charset="-120"/>
              <a:ea typeface="微軟正黑體" panose="020B0604030504040204" pitchFamily="34" charset="-120"/>
            </a:endParaRPr>
          </a:p>
        </p:txBody>
      </p:sp>
      <p:cxnSp>
        <p:nvCxnSpPr>
          <p:cNvPr id="129" name="Shape 22"/>
          <p:cNvCxnSpPr>
            <a:cxnSpLocks noChangeShapeType="1"/>
            <a:stCxn id="126" idx="0"/>
            <a:endCxn id="128" idx="1"/>
          </p:cNvCxnSpPr>
          <p:nvPr/>
        </p:nvCxnSpPr>
        <p:spPr bwMode="gray">
          <a:xfrm rot="5400000" flipH="1" flipV="1">
            <a:off x="5844098" y="3156272"/>
            <a:ext cx="677833" cy="985838"/>
          </a:xfrm>
          <a:prstGeom prst="bentConnector2">
            <a:avLst/>
          </a:prstGeom>
          <a:noFill/>
          <a:ln w="9525" algn="ctr">
            <a:solidFill>
              <a:srgbClr val="000000"/>
            </a:solidFill>
            <a:miter lim="800000"/>
            <a:headEnd type="oval" w="med" len="med"/>
            <a:tailEnd type="oval" w="med" len="med"/>
          </a:ln>
          <a:extLst>
            <a:ext uri="{909E8E84-426E-40DD-AFC4-6F175D3DCCD1}">
              <a14:hiddenFill xmlns:a14="http://schemas.microsoft.com/office/drawing/2010/main">
                <a:noFill/>
              </a14:hiddenFill>
            </a:ext>
          </a:extLst>
        </p:spPr>
      </p:cxnSp>
      <p:sp>
        <p:nvSpPr>
          <p:cNvPr id="130" name="Rectangle 18"/>
          <p:cNvSpPr>
            <a:spLocks noChangeArrowheads="1"/>
          </p:cNvSpPr>
          <p:nvPr/>
        </p:nvSpPr>
        <p:spPr bwMode="black">
          <a:xfrm>
            <a:off x="5296822" y="1700808"/>
            <a:ext cx="69762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lang="zh-TW" altLang="en-US" sz="2000" b="1" kern="0" dirty="0" smtClean="0">
                <a:solidFill>
                  <a:srgbClr val="C58607"/>
                </a:solidFill>
                <a:latin typeface="微軟正黑體" panose="020B0604030504040204" pitchFamily="34" charset="-120"/>
                <a:ea typeface="微軟正黑體" panose="020B0604030504040204" pitchFamily="34" charset="-120"/>
              </a:rPr>
              <a:t>資金</a:t>
            </a:r>
            <a:endParaRPr kumimoji="0" lang="en-US" altLang="zh-TW" sz="2000" b="1" i="0" u="none" strike="noStrike" kern="0" cap="none" spc="0" normalizeH="0" baseline="0" noProof="0" dirty="0" smtClean="0">
              <a:ln>
                <a:noFill/>
              </a:ln>
              <a:solidFill>
                <a:srgbClr val="C58607"/>
              </a:solidFill>
              <a:effectLst/>
              <a:uLnTx/>
              <a:uFillTx/>
              <a:latin typeface="微軟正黑體" panose="020B0604030504040204" pitchFamily="34" charset="-120"/>
              <a:ea typeface="微軟正黑體" panose="020B0604030504040204" pitchFamily="34" charset="-120"/>
            </a:endParaRPr>
          </a:p>
        </p:txBody>
      </p:sp>
      <p:cxnSp>
        <p:nvCxnSpPr>
          <p:cNvPr id="131" name="Shape 20"/>
          <p:cNvCxnSpPr>
            <a:cxnSpLocks noChangeShapeType="1"/>
            <a:stCxn id="138" idx="0"/>
            <a:endCxn id="130" idx="1"/>
          </p:cNvCxnSpPr>
          <p:nvPr/>
        </p:nvCxnSpPr>
        <p:spPr bwMode="gray">
          <a:xfrm rot="5400000" flipH="1" flipV="1">
            <a:off x="4165674" y="2475959"/>
            <a:ext cx="1706244" cy="556052"/>
          </a:xfrm>
          <a:prstGeom prst="bentConnector2">
            <a:avLst/>
          </a:prstGeom>
          <a:noFill/>
          <a:ln w="9525" algn="ctr">
            <a:solidFill>
              <a:srgbClr val="000000"/>
            </a:solidFill>
            <a:miter lim="800000"/>
            <a:headEnd type="oval" w="med" len="med"/>
            <a:tailEnd type="oval" w="med" len="med"/>
          </a:ln>
          <a:extLst>
            <a:ext uri="{909E8E84-426E-40DD-AFC4-6F175D3DCCD1}">
              <a14:hiddenFill xmlns:a14="http://schemas.microsoft.com/office/drawing/2010/main">
                <a:noFill/>
              </a14:hiddenFill>
            </a:ext>
          </a:extLst>
        </p:spPr>
      </p:cxnSp>
      <p:sp>
        <p:nvSpPr>
          <p:cNvPr id="132" name="TG_Rounded Rectangle 25"/>
          <p:cNvSpPr/>
          <p:nvPr/>
        </p:nvSpPr>
        <p:spPr bwMode="gray">
          <a:xfrm>
            <a:off x="4882752" y="2004742"/>
            <a:ext cx="3883025" cy="1261884"/>
          </a:xfrm>
          <a:prstGeom prst="roundRect">
            <a:avLst>
              <a:gd name="adj" fmla="val 0"/>
            </a:avLst>
          </a:prstGeom>
          <a:noFill/>
          <a:ln w="9525" cap="flat" cmpd="sng" algn="ctr">
            <a:noFill/>
            <a:prstDash val="solid"/>
          </a:ln>
          <a:effectLst/>
        </p:spPr>
        <p:txBody>
          <a:bodyPr wrap="square" anchor="ctr">
            <a:spAutoFit/>
          </a:bodyPr>
          <a:lstStyle/>
          <a:p>
            <a:pPr marL="285750" lvl="0" indent="-285750" fontAlgn="base">
              <a:spcBef>
                <a:spcPct val="0"/>
              </a:spcBef>
              <a:spcAft>
                <a:spcPct val="0"/>
              </a:spcAft>
              <a:buFont typeface="Wingdings" panose="05000000000000000000" pitchFamily="2" charset="2"/>
              <a:buChar char="ü"/>
            </a:pPr>
            <a:r>
              <a:rPr lang="zh-TW" altLang="en-US" sz="1600" b="1" dirty="0">
                <a:solidFill>
                  <a:srgbClr val="080808"/>
                </a:solidFill>
                <a:latin typeface="微軟正黑體" panose="020B0604030504040204" pitchFamily="34" charset="-120"/>
                <a:ea typeface="微軟正黑體" panose="020B0604030504040204" pitchFamily="34" charset="-120"/>
              </a:rPr>
              <a:t>放寬銀行可</a:t>
            </a:r>
            <a:r>
              <a:rPr lang="en-US" altLang="zh-TW" sz="1600" b="1" dirty="0">
                <a:solidFill>
                  <a:srgbClr val="080808"/>
                </a:solidFill>
                <a:latin typeface="微軟正黑體" panose="020B0604030504040204" pitchFamily="34" charset="-120"/>
                <a:ea typeface="微軟正黑體" panose="020B0604030504040204" pitchFamily="34" charset="-120"/>
              </a:rPr>
              <a:t>100%</a:t>
            </a:r>
            <a:r>
              <a:rPr lang="zh-TW" altLang="en-US" sz="1600" b="1" dirty="0">
                <a:solidFill>
                  <a:srgbClr val="080808"/>
                </a:solidFill>
                <a:latin typeface="微軟正黑體" panose="020B0604030504040204" pitchFamily="34" charset="-120"/>
                <a:ea typeface="微軟正黑體" panose="020B0604030504040204" pitchFamily="34" charset="-120"/>
              </a:rPr>
              <a:t>投資創投事業</a:t>
            </a:r>
            <a:endParaRPr lang="en-US" altLang="zh-TW" sz="1600" b="1" dirty="0">
              <a:solidFill>
                <a:srgbClr val="080808"/>
              </a:solidFill>
              <a:latin typeface="微軟正黑體" panose="020B0604030504040204" pitchFamily="34" charset="-120"/>
              <a:ea typeface="微軟正黑體" panose="020B0604030504040204" pitchFamily="34" charset="-120"/>
            </a:endParaRPr>
          </a:p>
          <a:p>
            <a:pPr marL="285750" lvl="0" indent="-285750" fontAlgn="base">
              <a:spcBef>
                <a:spcPct val="0"/>
              </a:spcBef>
              <a:spcAft>
                <a:spcPct val="0"/>
              </a:spcAft>
              <a:buFont typeface="Wingdings" panose="05000000000000000000" pitchFamily="2" charset="2"/>
              <a:buChar char="ü"/>
            </a:pPr>
            <a:r>
              <a:rPr lang="zh-TW" altLang="en-US" sz="1600" b="1" dirty="0">
                <a:solidFill>
                  <a:srgbClr val="080808"/>
                </a:solidFill>
                <a:latin typeface="微軟正黑體" panose="020B0604030504040204" pitchFamily="34" charset="-120"/>
                <a:ea typeface="微軟正黑體" panose="020B0604030504040204" pitchFamily="34" charset="-120"/>
              </a:rPr>
              <a:t>增加中小企業貸款補貼額度至</a:t>
            </a:r>
            <a:r>
              <a:rPr lang="en-US" altLang="zh-TW" sz="1600" b="1" dirty="0">
                <a:solidFill>
                  <a:srgbClr val="080808"/>
                </a:solidFill>
                <a:latin typeface="微軟正黑體" panose="020B0604030504040204" pitchFamily="34" charset="-120"/>
                <a:ea typeface="微軟正黑體" panose="020B0604030504040204" pitchFamily="34" charset="-120"/>
              </a:rPr>
              <a:t>1,000</a:t>
            </a:r>
            <a:r>
              <a:rPr lang="zh-TW" altLang="en-US" sz="1600" b="1" dirty="0">
                <a:solidFill>
                  <a:srgbClr val="080808"/>
                </a:solidFill>
                <a:latin typeface="微軟正黑體" panose="020B0604030504040204" pitchFamily="34" charset="-120"/>
                <a:ea typeface="微軟正黑體" panose="020B0604030504040204" pitchFamily="34" charset="-120"/>
              </a:rPr>
              <a:t>億</a:t>
            </a:r>
            <a:endParaRPr lang="en-US" altLang="zh-TW" sz="1600" b="1" dirty="0">
              <a:solidFill>
                <a:srgbClr val="080808"/>
              </a:solidFill>
              <a:latin typeface="微軟正黑體" panose="020B0604030504040204" pitchFamily="34" charset="-120"/>
              <a:ea typeface="微軟正黑體" panose="020B0604030504040204" pitchFamily="34" charset="-120"/>
            </a:endParaRPr>
          </a:p>
          <a:p>
            <a:pPr marL="285750" lvl="0" indent="-285750" fontAlgn="base">
              <a:spcBef>
                <a:spcPct val="0"/>
              </a:spcBef>
              <a:spcAft>
                <a:spcPct val="0"/>
              </a:spcAft>
              <a:buFont typeface="Wingdings" panose="05000000000000000000" pitchFamily="2" charset="2"/>
              <a:buChar char="ü"/>
            </a:pPr>
            <a:r>
              <a:rPr lang="zh-TW" altLang="en-US" sz="1600" b="1" dirty="0">
                <a:solidFill>
                  <a:srgbClr val="080808"/>
                </a:solidFill>
                <a:latin typeface="微軟正黑體" panose="020B0604030504040204" pitchFamily="34" charset="-120"/>
                <a:ea typeface="微軟正黑體" panose="020B0604030504040204" pitchFamily="34" charset="-120"/>
              </a:rPr>
              <a:t>營利事業匯回境外子公司清算後賸餘財產享租稅優惠</a:t>
            </a:r>
            <a:endParaRPr lang="en-US" altLang="zh-TW" sz="1600" b="1" dirty="0">
              <a:solidFill>
                <a:srgbClr val="080808"/>
              </a:solidFill>
              <a:latin typeface="微軟正黑體" panose="020B0604030504040204" pitchFamily="34" charset="-120"/>
              <a:ea typeface="微軟正黑體" panose="020B0604030504040204" pitchFamily="34" charset="-120"/>
            </a:endParaRPr>
          </a:p>
          <a:p>
            <a:pPr marL="0" marR="0" lvl="0" indent="0" defTabSz="914400" eaLnBrk="1" fontAlgn="auto" latinLnBrk="0" hangingPunct="1">
              <a:lnSpc>
                <a:spcPct val="100000"/>
              </a:lnSpc>
              <a:spcBef>
                <a:spcPts val="0"/>
              </a:spcBef>
              <a:spcAft>
                <a:spcPts val="0"/>
              </a:spcAft>
              <a:buClrTx/>
              <a:buSzTx/>
              <a:tabLst/>
              <a:defRPr/>
            </a:pPr>
            <a:endParaRPr kumimoji="0" lang="en-US" sz="1200" b="0" i="0" u="none" strike="noStrike" kern="0" cap="none" spc="0" normalizeH="0" baseline="0" noProof="0" dirty="0">
              <a:ln>
                <a:noFill/>
              </a:ln>
              <a:solidFill>
                <a:srgbClr val="000000"/>
              </a:solidFill>
              <a:effectLst/>
              <a:uLnTx/>
              <a:uFillTx/>
              <a:latin typeface="Arial"/>
              <a:ea typeface="+mn-ea"/>
              <a:cs typeface="+mn-cs"/>
            </a:endParaRPr>
          </a:p>
        </p:txBody>
      </p:sp>
      <p:sp>
        <p:nvSpPr>
          <p:cNvPr id="133" name="Rectangle 27"/>
          <p:cNvSpPr>
            <a:spLocks noChangeArrowheads="1"/>
          </p:cNvSpPr>
          <p:nvPr/>
        </p:nvSpPr>
        <p:spPr bwMode="black">
          <a:xfrm>
            <a:off x="806970" y="1820488"/>
            <a:ext cx="19494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marL="0" marR="0" lvl="0" indent="0" algn="r" defTabSz="914400" eaLnBrk="1" fontAlgn="base" latinLnBrk="0" hangingPunct="1">
              <a:lnSpc>
                <a:spcPct val="100000"/>
              </a:lnSpc>
              <a:spcBef>
                <a:spcPct val="0"/>
              </a:spcBef>
              <a:spcAft>
                <a:spcPct val="0"/>
              </a:spcAft>
              <a:buClrTx/>
              <a:buSzTx/>
              <a:buFontTx/>
              <a:buNone/>
              <a:tabLst/>
              <a:defRPr/>
            </a:pPr>
            <a:r>
              <a:rPr kumimoji="0" lang="zh-TW" altLang="en-US" sz="2000" b="1" i="0" u="none" strike="noStrike" kern="0" cap="none" spc="0" normalizeH="0" baseline="0" noProof="0" dirty="0" smtClean="0">
                <a:ln>
                  <a:noFill/>
                </a:ln>
                <a:solidFill>
                  <a:srgbClr val="669900"/>
                </a:solidFill>
                <a:effectLst/>
                <a:uLnTx/>
                <a:uFillTx/>
                <a:latin typeface="微軟正黑體" panose="020B0604030504040204" pitchFamily="34" charset="-120"/>
                <a:ea typeface="微軟正黑體" panose="020B0604030504040204" pitchFamily="34" charset="-120"/>
              </a:rPr>
              <a:t>土地</a:t>
            </a:r>
            <a:endParaRPr kumimoji="0" lang="en-US" altLang="zh-TW" sz="2000" b="1" i="0" u="none" strike="noStrike" kern="0" cap="none" spc="0" normalizeH="0" baseline="0" noProof="0" dirty="0" smtClean="0">
              <a:ln>
                <a:noFill/>
              </a:ln>
              <a:solidFill>
                <a:srgbClr val="669900"/>
              </a:solidFill>
              <a:effectLst/>
              <a:uLnTx/>
              <a:uFillTx/>
              <a:latin typeface="微軟正黑體" panose="020B0604030504040204" pitchFamily="34" charset="-120"/>
              <a:ea typeface="微軟正黑體" panose="020B0604030504040204" pitchFamily="34" charset="-120"/>
            </a:endParaRPr>
          </a:p>
        </p:txBody>
      </p:sp>
      <p:sp>
        <p:nvSpPr>
          <p:cNvPr id="134" name="TG_Rounded Rectangle 25"/>
          <p:cNvSpPr/>
          <p:nvPr/>
        </p:nvSpPr>
        <p:spPr bwMode="gray">
          <a:xfrm>
            <a:off x="254398" y="2127043"/>
            <a:ext cx="3421856" cy="1508105"/>
          </a:xfrm>
          <a:prstGeom prst="roundRect">
            <a:avLst>
              <a:gd name="adj" fmla="val 0"/>
            </a:avLst>
          </a:prstGeom>
          <a:noFill/>
          <a:ln w="9525" cap="flat" cmpd="sng" algn="ctr">
            <a:noFill/>
            <a:prstDash val="solid"/>
          </a:ln>
          <a:effectLst/>
        </p:spPr>
        <p:txBody>
          <a:bodyPr wrap="square" anchor="ctr">
            <a:spAutoFit/>
          </a:bodyPr>
          <a:lstStyle/>
          <a:p>
            <a:pPr marL="285750" lvl="0" indent="-285750" fontAlgn="base">
              <a:spcBef>
                <a:spcPct val="0"/>
              </a:spcBef>
              <a:spcAft>
                <a:spcPct val="0"/>
              </a:spcAft>
              <a:buFont typeface="Wingdings" panose="05000000000000000000" pitchFamily="2" charset="2"/>
              <a:buChar char="ü"/>
            </a:pPr>
            <a:r>
              <a:rPr lang="zh-TW" altLang="zh-TW" sz="1600" b="1" dirty="0">
                <a:solidFill>
                  <a:srgbClr val="080808"/>
                </a:solidFill>
                <a:latin typeface="微軟正黑體" panose="020B0604030504040204" pitchFamily="34" charset="-120"/>
                <a:ea typeface="微軟正黑體" panose="020B0604030504040204" pitchFamily="34" charset="-120"/>
              </a:rPr>
              <a:t>合理收取山坡地開發利用回饋金</a:t>
            </a:r>
          </a:p>
          <a:p>
            <a:pPr marL="285750" lvl="0" indent="-285750" fontAlgn="base">
              <a:spcBef>
                <a:spcPct val="0"/>
              </a:spcBef>
              <a:spcAft>
                <a:spcPct val="0"/>
              </a:spcAft>
              <a:buFont typeface="Wingdings" panose="05000000000000000000" pitchFamily="2" charset="2"/>
              <a:buChar char="ü"/>
            </a:pPr>
            <a:r>
              <a:rPr lang="zh-TW" altLang="zh-TW" sz="1600" b="1" dirty="0">
                <a:solidFill>
                  <a:srgbClr val="080808"/>
                </a:solidFill>
                <a:latin typeface="微軟正黑體" panose="020B0604030504040204" pitchFamily="34" charset="-120"/>
                <a:ea typeface="微軟正黑體" panose="020B0604030504040204" pitchFamily="34" charset="-120"/>
              </a:rPr>
              <a:t>放寬工業區丁種建築用地之容積限制</a:t>
            </a:r>
          </a:p>
          <a:p>
            <a:pPr marL="285750" lvl="0" indent="-285750" fontAlgn="base">
              <a:spcBef>
                <a:spcPct val="0"/>
              </a:spcBef>
              <a:spcAft>
                <a:spcPct val="0"/>
              </a:spcAft>
              <a:buFont typeface="Wingdings" panose="05000000000000000000" pitchFamily="2" charset="2"/>
              <a:buChar char="ü"/>
            </a:pPr>
            <a:r>
              <a:rPr lang="zh-TW" altLang="zh-TW" sz="1600" b="1" dirty="0">
                <a:solidFill>
                  <a:srgbClr val="080808"/>
                </a:solidFill>
                <a:latin typeface="微軟正黑體" panose="020B0604030504040204" pitchFamily="34" charset="-120"/>
                <a:ea typeface="微軟正黑體" panose="020B0604030504040204" pitchFamily="34" charset="-120"/>
              </a:rPr>
              <a:t>放寬休閒農場設置露營設施之面積限制</a:t>
            </a:r>
            <a:endParaRPr lang="zh-TW" altLang="en-US" sz="1600" b="1" dirty="0">
              <a:solidFill>
                <a:srgbClr val="080808"/>
              </a:solidFill>
              <a:latin typeface="微軟正黑體" panose="020B0604030504040204" pitchFamily="34" charset="-120"/>
              <a:ea typeface="微軟正黑體" panose="020B0604030504040204" pitchFamily="34" charset="-120"/>
            </a:endParaRPr>
          </a:p>
          <a:p>
            <a:pPr marL="0" marR="0" lvl="0" indent="0" algn="r" defTabSz="914400" eaLnBrk="1" fontAlgn="auto" latinLnBrk="0" hangingPunct="1">
              <a:lnSpc>
                <a:spcPct val="100000"/>
              </a:lnSpc>
              <a:spcBef>
                <a:spcPts val="0"/>
              </a:spcBef>
              <a:spcAft>
                <a:spcPts val="0"/>
              </a:spcAft>
              <a:buClrTx/>
              <a:buSzTx/>
              <a:tabLst/>
              <a:defRPr/>
            </a:pPr>
            <a:endParaRPr kumimoji="0" lang="en-US" sz="1200" b="0" i="0" u="none" strike="noStrike" kern="0" cap="none" spc="0" normalizeH="0" baseline="0" noProof="0" dirty="0">
              <a:ln>
                <a:noFill/>
              </a:ln>
              <a:solidFill>
                <a:srgbClr val="000000"/>
              </a:solidFill>
              <a:effectLst/>
              <a:uLnTx/>
              <a:uFillTx/>
              <a:latin typeface="Arial"/>
              <a:ea typeface="+mn-ea"/>
              <a:cs typeface="+mn-cs"/>
            </a:endParaRPr>
          </a:p>
        </p:txBody>
      </p:sp>
      <p:cxnSp>
        <p:nvCxnSpPr>
          <p:cNvPr id="135" name="Shape 29"/>
          <p:cNvCxnSpPr>
            <a:cxnSpLocks noChangeShapeType="1"/>
            <a:endCxn id="133" idx="3"/>
          </p:cNvCxnSpPr>
          <p:nvPr/>
        </p:nvCxnSpPr>
        <p:spPr bwMode="gray">
          <a:xfrm rot="16200000" flipV="1">
            <a:off x="2221048" y="2554299"/>
            <a:ext cx="2058145" cy="987400"/>
          </a:xfrm>
          <a:prstGeom prst="bentConnector2">
            <a:avLst/>
          </a:prstGeom>
          <a:noFill/>
          <a:ln w="9525" algn="ctr">
            <a:solidFill>
              <a:srgbClr val="000000"/>
            </a:solidFill>
            <a:miter lim="800000"/>
            <a:headEnd type="oval" w="med" len="med"/>
            <a:tailEnd type="oval" w="med" len="med"/>
          </a:ln>
          <a:extLst>
            <a:ext uri="{909E8E84-426E-40DD-AFC4-6F175D3DCCD1}">
              <a14:hiddenFill xmlns:a14="http://schemas.microsoft.com/office/drawing/2010/main">
                <a:noFill/>
              </a14:hiddenFill>
            </a:ext>
          </a:extLst>
        </p:spPr>
      </p:cxnSp>
      <p:sp>
        <p:nvSpPr>
          <p:cNvPr id="136" name="TG_Rounded Rectangle 25"/>
          <p:cNvSpPr/>
          <p:nvPr/>
        </p:nvSpPr>
        <p:spPr bwMode="gray">
          <a:xfrm>
            <a:off x="213220" y="3932802"/>
            <a:ext cx="2149252" cy="2308324"/>
          </a:xfrm>
          <a:prstGeom prst="roundRect">
            <a:avLst>
              <a:gd name="adj" fmla="val 0"/>
            </a:avLst>
          </a:prstGeom>
          <a:noFill/>
          <a:ln w="9525" cap="flat" cmpd="sng" algn="ctr">
            <a:noFill/>
            <a:prstDash val="solid"/>
          </a:ln>
          <a:effectLst/>
        </p:spPr>
        <p:txBody>
          <a:bodyPr wrap="square" anchor="ctr">
            <a:spAutoFit/>
          </a:bodyPr>
          <a:lstStyle/>
          <a:p>
            <a:pPr marL="285750" lvl="0" indent="-285750" fontAlgn="base">
              <a:spcBef>
                <a:spcPct val="0"/>
              </a:spcBef>
              <a:spcAft>
                <a:spcPct val="0"/>
              </a:spcAft>
              <a:buFont typeface="Wingdings" panose="05000000000000000000" pitchFamily="2" charset="2"/>
              <a:buChar char="ü"/>
            </a:pPr>
            <a:r>
              <a:rPr lang="zh-TW" altLang="zh-TW" sz="1600" b="1" dirty="0">
                <a:solidFill>
                  <a:srgbClr val="080808"/>
                </a:solidFill>
                <a:latin typeface="微軟正黑體" panose="020B0604030504040204" pitchFamily="34" charset="-120"/>
                <a:ea typeface="微軟正黑體" panose="020B0604030504040204" pitchFamily="34" charset="-120"/>
              </a:rPr>
              <a:t>開放設立純網銀</a:t>
            </a:r>
            <a:endParaRPr lang="en-US" altLang="zh-TW" sz="1600" b="1" dirty="0">
              <a:solidFill>
                <a:srgbClr val="080808"/>
              </a:solidFill>
              <a:latin typeface="微軟正黑體" panose="020B0604030504040204" pitchFamily="34" charset="-120"/>
              <a:ea typeface="微軟正黑體" panose="020B0604030504040204" pitchFamily="34" charset="-120"/>
            </a:endParaRPr>
          </a:p>
          <a:p>
            <a:pPr marL="285750" lvl="0" indent="-285750" fontAlgn="base">
              <a:spcBef>
                <a:spcPct val="0"/>
              </a:spcBef>
              <a:spcAft>
                <a:spcPct val="0"/>
              </a:spcAft>
              <a:buFont typeface="Wingdings" panose="05000000000000000000" pitchFamily="2" charset="2"/>
              <a:buChar char="ü"/>
            </a:pPr>
            <a:r>
              <a:rPr lang="zh-TW" altLang="zh-TW" sz="1600" b="1" dirty="0">
                <a:solidFill>
                  <a:prstClr val="black"/>
                </a:solidFill>
                <a:latin typeface="微軟正黑體" panose="020B0604030504040204" pitchFamily="34" charset="-120"/>
                <a:ea typeface="微軟正黑體" panose="020B0604030504040204" pitchFamily="34" charset="-120"/>
              </a:rPr>
              <a:t>放寬銀行買賣債券限額</a:t>
            </a:r>
            <a:endParaRPr lang="en-US" altLang="zh-TW" sz="1600" b="1" dirty="0">
              <a:solidFill>
                <a:prstClr val="black"/>
              </a:solidFill>
              <a:latin typeface="微軟正黑體" panose="020B0604030504040204" pitchFamily="34" charset="-120"/>
              <a:ea typeface="微軟正黑體" panose="020B0604030504040204" pitchFamily="34" charset="-120"/>
            </a:endParaRPr>
          </a:p>
          <a:p>
            <a:pPr marL="285750" lvl="0" indent="-285750" fontAlgn="base">
              <a:spcBef>
                <a:spcPct val="0"/>
              </a:spcBef>
              <a:spcAft>
                <a:spcPct val="0"/>
              </a:spcAft>
              <a:buFont typeface="Wingdings" panose="05000000000000000000" pitchFamily="2" charset="2"/>
              <a:buChar char="ü"/>
            </a:pPr>
            <a:r>
              <a:rPr lang="zh-TW" altLang="zh-TW" sz="1600" b="1" dirty="0">
                <a:solidFill>
                  <a:prstClr val="black"/>
                </a:solidFill>
                <a:latin typeface="微軟正黑體" panose="020B0604030504040204" pitchFamily="34" charset="-120"/>
                <a:ea typeface="微軟正黑體" panose="020B0604030504040204" pitchFamily="34" charset="-120"/>
              </a:rPr>
              <a:t>放寬促參公共建設標的</a:t>
            </a:r>
            <a:endParaRPr lang="en-US" altLang="zh-TW" sz="1600" b="1" dirty="0">
              <a:solidFill>
                <a:prstClr val="black"/>
              </a:solidFill>
              <a:latin typeface="微軟正黑體" panose="020B0604030504040204" pitchFamily="34" charset="-120"/>
              <a:ea typeface="微軟正黑體" panose="020B0604030504040204" pitchFamily="34" charset="-120"/>
            </a:endParaRPr>
          </a:p>
          <a:p>
            <a:pPr marL="285750" lvl="0" indent="-285750" fontAlgn="base">
              <a:spcBef>
                <a:spcPct val="0"/>
              </a:spcBef>
              <a:spcAft>
                <a:spcPct val="0"/>
              </a:spcAft>
              <a:buFont typeface="Wingdings" panose="05000000000000000000" pitchFamily="2" charset="2"/>
              <a:buChar char="ü"/>
            </a:pPr>
            <a:r>
              <a:rPr lang="zh-TW" altLang="zh-TW" sz="1600" b="1" dirty="0">
                <a:solidFill>
                  <a:prstClr val="black"/>
                </a:solidFill>
                <a:latin typeface="微軟正黑體" panose="020B0604030504040204" pitchFamily="34" charset="-120"/>
                <a:ea typeface="微軟正黑體" panose="020B0604030504040204" pitchFamily="34" charset="-120"/>
              </a:rPr>
              <a:t>簡化保險業投資公共建設程序</a:t>
            </a:r>
            <a:endParaRPr lang="en-US" altLang="zh-TW" sz="1600" b="1" dirty="0">
              <a:solidFill>
                <a:prstClr val="black"/>
              </a:solidFill>
              <a:latin typeface="微軟正黑體" panose="020B0604030504040204" pitchFamily="34" charset="-120"/>
              <a:ea typeface="微軟正黑體" panose="020B0604030504040204" pitchFamily="34" charset="-120"/>
            </a:endParaRPr>
          </a:p>
          <a:p>
            <a:pPr marL="285750" lvl="0" indent="-285750" fontAlgn="base">
              <a:spcBef>
                <a:spcPct val="0"/>
              </a:spcBef>
              <a:spcAft>
                <a:spcPct val="0"/>
              </a:spcAft>
              <a:buFont typeface="Wingdings" panose="05000000000000000000" pitchFamily="2" charset="2"/>
              <a:buChar char="ü"/>
            </a:pPr>
            <a:r>
              <a:rPr lang="zh-TW" altLang="en-US" sz="1600" b="1" dirty="0">
                <a:solidFill>
                  <a:srgbClr val="FF0000"/>
                </a:solidFill>
                <a:latin typeface="微軟正黑體" panose="020B0604030504040204" pitchFamily="34" charset="-120"/>
                <a:ea typeface="微軟正黑體" panose="020B0604030504040204" pitchFamily="34" charset="-120"/>
              </a:rPr>
              <a:t>放寬高資產客戶業務</a:t>
            </a:r>
            <a:endParaRPr kumimoji="0" lang="en-US" sz="1200" b="0" i="0" u="none" strike="noStrike" kern="0" cap="none" spc="0" normalizeH="0" baseline="0" noProof="0" dirty="0">
              <a:ln>
                <a:noFill/>
              </a:ln>
              <a:solidFill>
                <a:srgbClr val="000000"/>
              </a:solidFill>
              <a:effectLst/>
              <a:uLnTx/>
              <a:uFillTx/>
              <a:latin typeface="Arial"/>
              <a:ea typeface="+mn-ea"/>
              <a:cs typeface="+mn-cs"/>
            </a:endParaRPr>
          </a:p>
        </p:txBody>
      </p:sp>
      <p:cxnSp>
        <p:nvCxnSpPr>
          <p:cNvPr id="137" name="Shape 35"/>
          <p:cNvCxnSpPr>
            <a:cxnSpLocks noChangeShapeType="1"/>
            <a:stCxn id="124" idx="1"/>
          </p:cNvCxnSpPr>
          <p:nvPr/>
        </p:nvCxnSpPr>
        <p:spPr bwMode="gray">
          <a:xfrm rot="10800000">
            <a:off x="2213470" y="3642033"/>
            <a:ext cx="1892300" cy="1114424"/>
          </a:xfrm>
          <a:prstGeom prst="bentConnector3">
            <a:avLst>
              <a:gd name="adj1" fmla="val 50000"/>
            </a:avLst>
          </a:prstGeom>
          <a:noFill/>
          <a:ln w="9525" algn="ctr">
            <a:solidFill>
              <a:srgbClr val="000000"/>
            </a:solidFill>
            <a:miter lim="800000"/>
            <a:headEnd type="oval" w="med" len="med"/>
            <a:tailEnd type="oval" w="med" len="med"/>
          </a:ln>
          <a:extLst>
            <a:ext uri="{909E8E84-426E-40DD-AFC4-6F175D3DCCD1}">
              <a14:hiddenFill xmlns:a14="http://schemas.microsoft.com/office/drawing/2010/main">
                <a:noFill/>
              </a14:hiddenFill>
            </a:ext>
          </a:extLst>
        </p:spPr>
      </p:cxnSp>
      <p:sp>
        <p:nvSpPr>
          <p:cNvPr id="138" name="Rectangle 9"/>
          <p:cNvSpPr>
            <a:spLocks noChangeArrowheads="1"/>
          </p:cNvSpPr>
          <p:nvPr/>
        </p:nvSpPr>
        <p:spPr bwMode="gray">
          <a:xfrm>
            <a:off x="4083545" y="3607107"/>
            <a:ext cx="13144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zh-TW" altLang="en-US" sz="2000" b="1" i="0" u="none" strike="noStrike" kern="0" cap="none" spc="0" normalizeH="0" baseline="0" noProof="0" dirty="0" smtClean="0">
                <a:ln>
                  <a:noFill/>
                </a:ln>
                <a:solidFill>
                  <a:srgbClr val="000000"/>
                </a:solidFill>
                <a:effectLst/>
                <a:uLnTx/>
                <a:uFillTx/>
                <a:latin typeface="微軟正黑體" panose="020B0604030504040204" pitchFamily="34" charset="-120"/>
                <a:ea typeface="微軟正黑體" panose="020B0604030504040204" pitchFamily="34" charset="-120"/>
              </a:rPr>
              <a:t>資金</a:t>
            </a:r>
            <a:endParaRPr kumimoji="0" lang="en-US" altLang="zh-TW" sz="2000" b="1" i="0" u="none" strike="noStrike" kern="0" cap="none" spc="0" normalizeH="0" baseline="0" noProof="0" dirty="0" smtClean="0">
              <a:ln>
                <a:noFill/>
              </a:ln>
              <a:solidFill>
                <a:srgbClr val="000000"/>
              </a:solidFill>
              <a:effectLst/>
              <a:uLnTx/>
              <a:uFillTx/>
              <a:latin typeface="微軟正黑體" panose="020B0604030504040204" pitchFamily="34" charset="-120"/>
              <a:ea typeface="微軟正黑體" panose="020B0604030504040204" pitchFamily="34" charset="-120"/>
            </a:endParaRPr>
          </a:p>
        </p:txBody>
      </p:sp>
      <p:sp>
        <p:nvSpPr>
          <p:cNvPr id="139" name="Rectangle 33"/>
          <p:cNvSpPr>
            <a:spLocks noChangeArrowheads="1"/>
          </p:cNvSpPr>
          <p:nvPr/>
        </p:nvSpPr>
        <p:spPr bwMode="black">
          <a:xfrm>
            <a:off x="249733" y="3438832"/>
            <a:ext cx="19494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marL="0" marR="0" lvl="0" indent="0" algn="r" defTabSz="914400" eaLnBrk="1" fontAlgn="base" latinLnBrk="0" hangingPunct="1">
              <a:lnSpc>
                <a:spcPct val="100000"/>
              </a:lnSpc>
              <a:spcBef>
                <a:spcPct val="0"/>
              </a:spcBef>
              <a:spcAft>
                <a:spcPct val="0"/>
              </a:spcAft>
              <a:buClrTx/>
              <a:buSzTx/>
              <a:buFontTx/>
              <a:buNone/>
              <a:tabLst/>
              <a:defRPr/>
            </a:pPr>
            <a:r>
              <a:rPr kumimoji="0" lang="zh-TW" altLang="en-US" sz="2000" b="1" i="0" u="none" strike="noStrike" kern="0" cap="none" spc="0" normalizeH="0" baseline="0" noProof="0" dirty="0" smtClean="0">
                <a:ln>
                  <a:noFill/>
                </a:ln>
                <a:solidFill>
                  <a:srgbClr val="868122"/>
                </a:solidFill>
                <a:effectLst/>
                <a:uLnTx/>
                <a:uFillTx/>
                <a:latin typeface="微軟正黑體" panose="020B0604030504040204" pitchFamily="34" charset="-120"/>
                <a:ea typeface="微軟正黑體" panose="020B0604030504040204" pitchFamily="34" charset="-120"/>
              </a:rPr>
              <a:t>營運</a:t>
            </a:r>
            <a:endParaRPr kumimoji="0" lang="en-US" altLang="zh-TW" sz="2000" b="1" i="0" u="none" strike="noStrike" kern="0" cap="none" spc="0" normalizeH="0" baseline="0" noProof="0" dirty="0" smtClean="0">
              <a:ln>
                <a:noFill/>
              </a:ln>
              <a:solidFill>
                <a:srgbClr val="868122"/>
              </a:solidFill>
              <a:effectLst/>
              <a:uLnTx/>
              <a:uFillTx/>
              <a:latin typeface="微軟正黑體" panose="020B0604030504040204" pitchFamily="34" charset="-120"/>
              <a:ea typeface="微軟正黑體" panose="020B0604030504040204" pitchFamily="34" charset="-120"/>
            </a:endParaRPr>
          </a:p>
        </p:txBody>
      </p:sp>
      <p:sp>
        <p:nvSpPr>
          <p:cNvPr id="6" name="文字方塊 5"/>
          <p:cNvSpPr txBox="1"/>
          <p:nvPr/>
        </p:nvSpPr>
        <p:spPr>
          <a:xfrm>
            <a:off x="522239" y="1028965"/>
            <a:ext cx="8154217" cy="707886"/>
          </a:xfrm>
          <a:prstGeom prst="rect">
            <a:avLst/>
          </a:prstGeom>
          <a:ln w="12700">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zh-TW" altLang="en-US" sz="2000" b="1" dirty="0" smtClean="0">
                <a:solidFill>
                  <a:schemeClr val="tx1"/>
                </a:solidFill>
                <a:latin typeface="微軟正黑體" panose="020B0604030504040204" pitchFamily="34" charset="-120"/>
                <a:ea typeface="微軟正黑體" panose="020B0604030504040204" pitchFamily="34" charset="-120"/>
              </a:rPr>
              <a:t>主管機關分別就</a:t>
            </a:r>
            <a:r>
              <a:rPr lang="zh-TW" altLang="en-US" sz="2000" b="1" dirty="0">
                <a:solidFill>
                  <a:schemeClr val="tx1"/>
                </a:solidFill>
                <a:latin typeface="微軟正黑體" panose="020B0604030504040204" pitchFamily="34" charset="-120"/>
                <a:ea typeface="微軟正黑體" panose="020B0604030504040204" pitchFamily="34" charset="-120"/>
              </a:rPr>
              <a:t>土地、</a:t>
            </a:r>
            <a:r>
              <a:rPr lang="zh-TW" altLang="en-US" sz="2000" b="1" dirty="0" smtClean="0">
                <a:solidFill>
                  <a:schemeClr val="tx1"/>
                </a:solidFill>
                <a:latin typeface="微軟正黑體" panose="020B0604030504040204" pitchFamily="34" charset="-120"/>
                <a:ea typeface="微軟正黑體" panose="020B0604030504040204" pitchFamily="34" charset="-120"/>
              </a:rPr>
              <a:t>人力、資金及營運等面向進行檢討，俾改善國內經營環境</a:t>
            </a:r>
            <a:endParaRPr lang="zh-TW" altLang="en-US" sz="2000" b="1" dirty="0">
              <a:solidFill>
                <a:schemeClr val="tx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2843618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255966" y="188640"/>
            <a:ext cx="7812360" cy="727064"/>
          </a:xfrm>
        </p:spPr>
        <p:txBody>
          <a:bodyPr>
            <a:noAutofit/>
          </a:bodyPr>
          <a:lstStyle/>
          <a:p>
            <a:r>
              <a:rPr lang="zh-TW" altLang="en-US" sz="2800" b="1" dirty="0" smtClean="0"/>
              <a:t>打造亞洲高階資產管理中心</a:t>
            </a:r>
            <a:r>
              <a:rPr lang="en-US" altLang="zh-TW" sz="2800" b="1" dirty="0" smtClean="0"/>
              <a:t>-</a:t>
            </a:r>
            <a:r>
              <a:rPr lang="zh-TW" altLang="en-US" sz="2800" b="1" dirty="0" smtClean="0"/>
              <a:t>放寬高</a:t>
            </a:r>
            <a:r>
              <a:rPr lang="zh-TW" altLang="en-US" sz="2800" b="1" dirty="0"/>
              <a:t>資產</a:t>
            </a:r>
            <a:r>
              <a:rPr lang="zh-TW" altLang="en-US" sz="2800" b="1" dirty="0" smtClean="0"/>
              <a:t>客戶業務</a:t>
            </a:r>
            <a:endParaRPr lang="zh-TW" altLang="en-US" sz="2800" b="1" dirty="0"/>
          </a:p>
        </p:txBody>
      </p:sp>
      <p:sp>
        <p:nvSpPr>
          <p:cNvPr id="4" name="矩形 3"/>
          <p:cNvSpPr/>
          <p:nvPr/>
        </p:nvSpPr>
        <p:spPr>
          <a:xfrm>
            <a:off x="251520" y="1083034"/>
            <a:ext cx="4200067" cy="704741"/>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200" dirty="0" smtClean="0">
                <a:solidFill>
                  <a:schemeClr val="tx1"/>
                </a:solidFill>
                <a:latin typeface="微軟正黑體" panose="020B0604030504040204" pitchFamily="34" charset="-120"/>
                <a:ea typeface="微軟正黑體" panose="020B0604030504040204" pitchFamily="34" charset="-120"/>
              </a:rPr>
              <a:t>109.</a:t>
            </a:r>
            <a:r>
              <a:rPr lang="zh-TW" altLang="en-US" sz="2200" dirty="0" smtClean="0">
                <a:solidFill>
                  <a:schemeClr val="tx1"/>
                </a:solidFill>
                <a:latin typeface="微軟正黑體" panose="020B0604030504040204" pitchFamily="34" charset="-120"/>
                <a:ea typeface="微軟正黑體" panose="020B0604030504040204" pitchFamily="34" charset="-120"/>
              </a:rPr>
              <a:t> </a:t>
            </a:r>
            <a:r>
              <a:rPr lang="en-US" altLang="zh-TW" sz="2200" dirty="0" smtClean="0">
                <a:solidFill>
                  <a:schemeClr val="tx1"/>
                </a:solidFill>
                <a:latin typeface="微軟正黑體" panose="020B0604030504040204" pitchFamily="34" charset="-120"/>
                <a:ea typeface="微軟正黑體" panose="020B0604030504040204" pitchFamily="34" charset="-120"/>
              </a:rPr>
              <a:t>8</a:t>
            </a:r>
            <a:r>
              <a:rPr lang="zh-TW" altLang="en-US" sz="2200" dirty="0" smtClean="0">
                <a:solidFill>
                  <a:schemeClr val="tx1"/>
                </a:solidFill>
                <a:latin typeface="微軟正黑體" panose="020B0604030504040204" pitchFamily="34" charset="-120"/>
                <a:ea typeface="微軟正黑體" panose="020B0604030504040204" pitchFamily="34" charset="-120"/>
              </a:rPr>
              <a:t> 訂</a:t>
            </a:r>
            <a:r>
              <a:rPr lang="zh-TW" altLang="en-US" sz="2200" dirty="0">
                <a:solidFill>
                  <a:schemeClr val="tx1"/>
                </a:solidFill>
                <a:latin typeface="微軟正黑體" panose="020B0604030504040204" pitchFamily="34" charset="-120"/>
                <a:ea typeface="微軟正黑體" panose="020B0604030504040204" pitchFamily="34" charset="-120"/>
              </a:rPr>
              <a:t>定銀行辦理高資產客戶適用之金融商品及服務管理辦法</a:t>
            </a:r>
          </a:p>
        </p:txBody>
      </p:sp>
      <p:sp>
        <p:nvSpPr>
          <p:cNvPr id="21" name="矩形 20"/>
          <p:cNvSpPr/>
          <p:nvPr/>
        </p:nvSpPr>
        <p:spPr>
          <a:xfrm>
            <a:off x="353610" y="3356992"/>
            <a:ext cx="8286223" cy="2843499"/>
          </a:xfrm>
          <a:prstGeom prst="rect">
            <a:avLst/>
          </a:prstGeom>
          <a:solidFill>
            <a:schemeClr val="bg1"/>
          </a:solidFill>
          <a:ln w="190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lstStyle/>
          <a:p>
            <a:pPr marL="285750" lvl="0" indent="-285750" algn="just" hangingPunct="0">
              <a:buFont typeface="Wingdings" panose="05000000000000000000" pitchFamily="2" charset="2"/>
              <a:buChar char="n"/>
            </a:pPr>
            <a:r>
              <a:rPr lang="zh-TW" altLang="en-US" sz="2200" dirty="0" smtClean="0">
                <a:solidFill>
                  <a:schemeClr val="tx1"/>
                </a:solidFill>
                <a:latin typeface="微軟正黑體" panose="020B0604030504040204" pitchFamily="34" charset="-120"/>
                <a:ea typeface="微軟正黑體" panose="020B0604030504040204" pitchFamily="34" charset="-120"/>
              </a:rPr>
              <a:t>放寬境外結構型商品審查程序，可就相同發行機構且相同商品結構或相同商品風險等級之商品自訂類型化審查之規範。</a:t>
            </a:r>
            <a:endParaRPr lang="en-US" altLang="zh-TW" sz="2200" dirty="0" smtClean="0">
              <a:solidFill>
                <a:schemeClr val="tx1"/>
              </a:solidFill>
              <a:latin typeface="微軟正黑體" panose="020B0604030504040204" pitchFamily="34" charset="-120"/>
              <a:ea typeface="微軟正黑體" panose="020B0604030504040204" pitchFamily="34" charset="-120"/>
            </a:endParaRPr>
          </a:p>
          <a:p>
            <a:pPr marL="285750" lvl="0" indent="-285750" algn="just" hangingPunct="0">
              <a:buFont typeface="Wingdings" panose="05000000000000000000" pitchFamily="2" charset="2"/>
              <a:buChar char="n"/>
            </a:pPr>
            <a:r>
              <a:rPr lang="zh-TW" altLang="en-US" sz="2200" dirty="0" smtClean="0">
                <a:solidFill>
                  <a:schemeClr val="tx1"/>
                </a:solidFill>
                <a:latin typeface="微軟正黑體" panose="020B0604030504040204" pitchFamily="34" charset="-120"/>
                <a:ea typeface="微軟正黑體" panose="020B0604030504040204" pitchFamily="34" charset="-120"/>
              </a:rPr>
              <a:t>開放證券商及銀行的海外轉投資子公司或分支機構發行境外結構型商品。</a:t>
            </a:r>
            <a:endParaRPr lang="en-US" altLang="zh-TW" sz="2200" dirty="0" smtClean="0">
              <a:solidFill>
                <a:schemeClr val="tx1"/>
              </a:solidFill>
              <a:latin typeface="微軟正黑體" panose="020B0604030504040204" pitchFamily="34" charset="-120"/>
              <a:ea typeface="微軟正黑體" panose="020B0604030504040204" pitchFamily="34" charset="-120"/>
            </a:endParaRPr>
          </a:p>
          <a:p>
            <a:pPr marL="285750" lvl="0" indent="-285750" algn="just" hangingPunct="0">
              <a:buFont typeface="Wingdings" panose="05000000000000000000" pitchFamily="2" charset="2"/>
              <a:buChar char="n"/>
            </a:pPr>
            <a:r>
              <a:rPr lang="zh-TW" altLang="en-US" sz="2200" dirty="0" smtClean="0">
                <a:solidFill>
                  <a:schemeClr val="tx1"/>
                </a:solidFill>
                <a:latin typeface="微軟正黑體" panose="020B0604030504040204" pitchFamily="34" charset="-120"/>
                <a:ea typeface="微軟正黑體" panose="020B0604030504040204" pitchFamily="34" charset="-120"/>
              </a:rPr>
              <a:t>放寬外國債券信評規定，不受債券信用評等應達 </a:t>
            </a:r>
            <a:r>
              <a:rPr lang="en-US" altLang="zh-TW" sz="2200" dirty="0" smtClean="0">
                <a:solidFill>
                  <a:schemeClr val="tx1"/>
                </a:solidFill>
                <a:latin typeface="微軟正黑體" panose="020B0604030504040204" pitchFamily="34" charset="-120"/>
                <a:ea typeface="微軟正黑體" panose="020B0604030504040204" pitchFamily="34" charset="-120"/>
              </a:rPr>
              <a:t>BB </a:t>
            </a:r>
            <a:r>
              <a:rPr lang="zh-TW" altLang="en-US" sz="2200" dirty="0" smtClean="0">
                <a:solidFill>
                  <a:schemeClr val="tx1"/>
                </a:solidFill>
                <a:latin typeface="微軟正黑體" panose="020B0604030504040204" pitchFamily="34" charset="-120"/>
                <a:ea typeface="微軟正黑體" panose="020B0604030504040204" pitchFamily="34" charset="-120"/>
              </a:rPr>
              <a:t>級以上的限制。</a:t>
            </a:r>
            <a:endParaRPr lang="en-US" altLang="zh-TW" sz="2200" dirty="0" smtClean="0">
              <a:solidFill>
                <a:schemeClr val="tx1"/>
              </a:solidFill>
              <a:latin typeface="微軟正黑體" panose="020B0604030504040204" pitchFamily="34" charset="-120"/>
              <a:ea typeface="微軟正黑體" panose="020B0604030504040204" pitchFamily="34" charset="-120"/>
            </a:endParaRPr>
          </a:p>
          <a:p>
            <a:pPr marL="285750" lvl="0" indent="-285750" algn="just" hangingPunct="0">
              <a:buFont typeface="Wingdings" panose="05000000000000000000" pitchFamily="2" charset="2"/>
              <a:buChar char="n"/>
            </a:pPr>
            <a:r>
              <a:rPr lang="zh-TW" altLang="en-US" sz="2200" dirty="0" smtClean="0">
                <a:solidFill>
                  <a:schemeClr val="tx1"/>
                </a:solidFill>
                <a:latin typeface="微軟正黑體" panose="020B0604030504040204" pitchFamily="34" charset="-120"/>
                <a:ea typeface="微軟正黑體" panose="020B0604030504040204" pitchFamily="34" charset="-120"/>
              </a:rPr>
              <a:t>開放證券商（含銀行兼營）可於自營管道提供外幣計價的結構型債券買賣。</a:t>
            </a:r>
            <a:endParaRPr lang="en-US" altLang="zh-TW" sz="2200" dirty="0">
              <a:solidFill>
                <a:schemeClr val="tx1"/>
              </a:solidFill>
              <a:latin typeface="微軟正黑體" panose="020B0604030504040204" pitchFamily="34" charset="-120"/>
              <a:ea typeface="微軟正黑體" panose="020B0604030504040204" pitchFamily="34" charset="-120"/>
            </a:endParaRPr>
          </a:p>
        </p:txBody>
      </p:sp>
      <p:sp>
        <p:nvSpPr>
          <p:cNvPr id="8" name="文字方塊 7"/>
          <p:cNvSpPr txBox="1"/>
          <p:nvPr/>
        </p:nvSpPr>
        <p:spPr>
          <a:xfrm>
            <a:off x="3059832" y="2276580"/>
            <a:ext cx="3168352" cy="101566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zh-TW" altLang="en-US" sz="2000" b="1" dirty="0">
                <a:solidFill>
                  <a:schemeClr val="bg1"/>
                </a:solidFill>
                <a:latin typeface="微軟正黑體" panose="020B0604030504040204" pitchFamily="34" charset="-120"/>
                <a:ea typeface="微軟正黑體" panose="020B0604030504040204" pitchFamily="34" charset="-120"/>
              </a:rPr>
              <a:t>高資產客戶</a:t>
            </a:r>
          </a:p>
          <a:p>
            <a:pPr algn="ctr"/>
            <a:r>
              <a:rPr lang="en-US" altLang="zh-TW" sz="2000" b="1" dirty="0" smtClean="0">
                <a:solidFill>
                  <a:schemeClr val="bg1"/>
                </a:solidFill>
                <a:latin typeface="微軟正黑體" panose="020B0604030504040204" pitchFamily="34" charset="-120"/>
                <a:ea typeface="微軟正黑體" panose="020B0604030504040204" pitchFamily="34" charset="-120"/>
              </a:rPr>
              <a:t>(</a:t>
            </a:r>
            <a:r>
              <a:rPr lang="zh-TW" altLang="en-US" sz="2000" b="1" dirty="0" smtClean="0">
                <a:solidFill>
                  <a:schemeClr val="bg1"/>
                </a:solidFill>
                <a:latin typeface="微軟正黑體" panose="020B0604030504040204" pitchFamily="34" charset="-120"/>
                <a:ea typeface="微軟正黑體" panose="020B0604030504040204" pitchFamily="34" charset="-120"/>
              </a:rPr>
              <a:t>可投資資產淨值達新臺幣</a:t>
            </a:r>
            <a:r>
              <a:rPr lang="en-US" altLang="zh-TW" sz="2000" b="1" dirty="0" smtClean="0">
                <a:solidFill>
                  <a:schemeClr val="bg1"/>
                </a:solidFill>
                <a:latin typeface="微軟正黑體" panose="020B0604030504040204" pitchFamily="34" charset="-120"/>
                <a:ea typeface="微軟正黑體" panose="020B0604030504040204" pitchFamily="34" charset="-120"/>
              </a:rPr>
              <a:t>1 </a:t>
            </a:r>
            <a:r>
              <a:rPr lang="zh-TW" altLang="en-US" sz="2000" b="1" dirty="0">
                <a:solidFill>
                  <a:schemeClr val="bg1"/>
                </a:solidFill>
                <a:latin typeface="微軟正黑體" panose="020B0604030504040204" pitchFamily="34" charset="-120"/>
                <a:ea typeface="微軟正黑體" panose="020B0604030504040204" pitchFamily="34" charset="-120"/>
              </a:rPr>
              <a:t>億</a:t>
            </a:r>
            <a:r>
              <a:rPr lang="zh-TW" altLang="en-US" sz="2000" b="1" dirty="0" smtClean="0">
                <a:solidFill>
                  <a:schemeClr val="bg1"/>
                </a:solidFill>
                <a:latin typeface="微軟正黑體" panose="020B0604030504040204" pitchFamily="34" charset="-120"/>
                <a:ea typeface="微軟正黑體" panose="020B0604030504040204" pitchFamily="34" charset="-120"/>
              </a:rPr>
              <a:t>元</a:t>
            </a:r>
            <a:r>
              <a:rPr lang="en-US" altLang="zh-TW" sz="2000" b="1" dirty="0" smtClean="0">
                <a:solidFill>
                  <a:schemeClr val="bg1"/>
                </a:solidFill>
                <a:latin typeface="微軟正黑體" panose="020B0604030504040204" pitchFamily="34" charset="-120"/>
                <a:ea typeface="微軟正黑體" panose="020B0604030504040204" pitchFamily="34" charset="-120"/>
              </a:rPr>
              <a:t>)</a:t>
            </a:r>
            <a:endParaRPr lang="zh-TW" altLang="en-US" sz="2000" b="1" dirty="0">
              <a:solidFill>
                <a:schemeClr val="bg1"/>
              </a:solidFill>
              <a:latin typeface="微軟正黑體" panose="020B0604030504040204" pitchFamily="34" charset="-120"/>
              <a:ea typeface="微軟正黑體" panose="020B0604030504040204" pitchFamily="34" charset="-120"/>
            </a:endParaRPr>
          </a:p>
        </p:txBody>
      </p:sp>
      <p:sp>
        <p:nvSpPr>
          <p:cNvPr id="25" name="五邊形 24"/>
          <p:cNvSpPr/>
          <p:nvPr/>
        </p:nvSpPr>
        <p:spPr>
          <a:xfrm>
            <a:off x="0" y="0"/>
            <a:ext cx="1331640" cy="692696"/>
          </a:xfrm>
          <a:prstGeom prst="homePlate">
            <a:avLst>
              <a:gd name="adj" fmla="val 18502"/>
            </a:avLst>
          </a:prstGeom>
          <a:ln/>
        </p:spPr>
        <p:style>
          <a:lnRef idx="1">
            <a:schemeClr val="accent1"/>
          </a:lnRef>
          <a:fillRef idx="2">
            <a:schemeClr val="accent1"/>
          </a:fillRef>
          <a:effectRef idx="1">
            <a:schemeClr val="accent1"/>
          </a:effectRef>
          <a:fontRef idx="minor">
            <a:schemeClr val="dk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TW" altLang="en-US" b="1" dirty="0" smtClean="0">
                <a:solidFill>
                  <a:prstClr val="black"/>
                </a:solidFill>
                <a:latin typeface="微軟正黑體" panose="020B0604030504040204" pitchFamily="34" charset="-120"/>
                <a:ea typeface="微軟正黑體" panose="020B0604030504040204" pitchFamily="34" charset="-120"/>
              </a:rPr>
              <a:t>產業有感</a:t>
            </a:r>
            <a:endParaRPr lang="zh-TW" altLang="en-US" b="1" dirty="0">
              <a:solidFill>
                <a:prstClr val="black"/>
              </a:solidFill>
              <a:latin typeface="微軟正黑體" panose="020B0604030504040204" pitchFamily="34" charset="-120"/>
              <a:ea typeface="微軟正黑體" panose="020B0604030504040204" pitchFamily="34" charset="-120"/>
            </a:endParaRPr>
          </a:p>
        </p:txBody>
      </p:sp>
      <p:sp>
        <p:nvSpPr>
          <p:cNvPr id="27" name="矩形 26"/>
          <p:cNvSpPr/>
          <p:nvPr/>
        </p:nvSpPr>
        <p:spPr>
          <a:xfrm>
            <a:off x="4644008" y="1054423"/>
            <a:ext cx="3888432" cy="740412"/>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200" dirty="0" smtClean="0">
                <a:solidFill>
                  <a:schemeClr val="tx1"/>
                </a:solidFill>
                <a:latin typeface="微軟正黑體" panose="020B0604030504040204" pitchFamily="34" charset="-120"/>
                <a:ea typeface="微軟正黑體" panose="020B0604030504040204" pitchFamily="34" charset="-120"/>
              </a:rPr>
              <a:t>109.</a:t>
            </a:r>
            <a:r>
              <a:rPr lang="zh-TW" altLang="en-US" sz="2200" dirty="0" smtClean="0">
                <a:solidFill>
                  <a:schemeClr val="tx1"/>
                </a:solidFill>
                <a:latin typeface="微軟正黑體" panose="020B0604030504040204" pitchFamily="34" charset="-120"/>
                <a:ea typeface="微軟正黑體" panose="020B0604030504040204" pitchFamily="34" charset="-120"/>
              </a:rPr>
              <a:t> ９修正證券商受託買賣外國有價證券管理規則等規定</a:t>
            </a:r>
            <a:endParaRPr lang="zh-TW" altLang="en-US" sz="2200" dirty="0">
              <a:solidFill>
                <a:schemeClr val="tx1"/>
              </a:solidFill>
              <a:latin typeface="微軟正黑體" panose="020B0604030504040204" pitchFamily="34" charset="-120"/>
              <a:ea typeface="微軟正黑體" panose="020B0604030504040204" pitchFamily="34" charset="-120"/>
            </a:endParaRPr>
          </a:p>
        </p:txBody>
      </p:sp>
      <p:sp>
        <p:nvSpPr>
          <p:cNvPr id="31" name="向右箭號 30"/>
          <p:cNvSpPr/>
          <p:nvPr/>
        </p:nvSpPr>
        <p:spPr>
          <a:xfrm rot="13513613" flipH="1">
            <a:off x="3316887" y="1915142"/>
            <a:ext cx="429116" cy="216495"/>
          </a:xfrm>
          <a:prstGeom prst="rightArrow">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向右箭號 21"/>
          <p:cNvSpPr/>
          <p:nvPr/>
        </p:nvSpPr>
        <p:spPr>
          <a:xfrm rot="18905334" flipH="1">
            <a:off x="5175963" y="1907669"/>
            <a:ext cx="429116" cy="216495"/>
          </a:xfrm>
          <a:prstGeom prst="rightArrow">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81388692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3912</TotalTime>
  <Words>2012</Words>
  <Application>Microsoft Office PowerPoint</Application>
  <PresentationFormat>如螢幕大小 (4:3)</PresentationFormat>
  <Paragraphs>207</Paragraphs>
  <Slides>18</Slides>
  <Notes>3</Notes>
  <HiddenSlides>0</HiddenSlides>
  <MMClips>0</MMClips>
  <ScaleCrop>false</ScaleCrop>
  <HeadingPairs>
    <vt:vector size="4" baseType="variant">
      <vt:variant>
        <vt:lpstr>佈景主題</vt:lpstr>
      </vt:variant>
      <vt:variant>
        <vt:i4>2</vt:i4>
      </vt:variant>
      <vt:variant>
        <vt:lpstr>投影片標題</vt:lpstr>
      </vt:variant>
      <vt:variant>
        <vt:i4>18</vt:i4>
      </vt:variant>
    </vt:vector>
  </HeadingPairs>
  <TitlesOfParts>
    <vt:vector size="20" baseType="lpstr">
      <vt:lpstr>Office 佈景主題</vt:lpstr>
      <vt:lpstr>1_Office 佈景主題</vt:lpstr>
      <vt:lpstr>法規鬆綁重要成果</vt:lpstr>
      <vt:lpstr>PowerPoint 簡報</vt:lpstr>
      <vt:lpstr>PowerPoint 簡報</vt:lpstr>
      <vt:lpstr>各部會自主檢討行政法規 </vt:lpstr>
      <vt:lpstr>PowerPoint 簡報</vt:lpstr>
      <vt:lpstr>PowerPoint 簡報</vt:lpstr>
      <vt:lpstr>PowerPoint 簡報</vt:lpstr>
      <vt:lpstr>產業有感</vt:lpstr>
      <vt:lpstr>打造亞洲高階資產管理中心-放寬高資產客戶業務</vt:lpstr>
      <vt:lpstr>解決產業缺工-鬆綁進用外籍移工門檻</vt:lpstr>
      <vt:lpstr>新創有感</vt:lpstr>
      <vt:lpstr>因應新創商業模式-放寬旅行業相關限制</vt:lpstr>
      <vt:lpstr>力挺青年創業-協助新創籌資</vt:lpstr>
      <vt:lpstr>民眾有感</vt:lpstr>
      <vt:lpstr>推動行動支付-提升民眾支付便利度</vt:lpstr>
      <vt:lpstr>一站式跨域查詢服務</vt:lpstr>
      <vt:lpstr>PowerPoint 簡報</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法規鬆綁總成果報告</dc:title>
  <dc:creator>陳育靖</dc:creator>
  <cp:lastModifiedBy>王濟蕙</cp:lastModifiedBy>
  <cp:revision>637</cp:revision>
  <cp:lastPrinted>2020-11-25T03:09:15Z</cp:lastPrinted>
  <dcterms:created xsi:type="dcterms:W3CDTF">2019-01-02T07:37:06Z</dcterms:created>
  <dcterms:modified xsi:type="dcterms:W3CDTF">2020-11-25T03:19:53Z</dcterms:modified>
</cp:coreProperties>
</file>