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731" r:id="rId2"/>
    <p:sldMasterId id="2147483756" r:id="rId3"/>
  </p:sldMasterIdLst>
  <p:notesMasterIdLst>
    <p:notesMasterId r:id="rId19"/>
  </p:notesMasterIdLst>
  <p:handoutMasterIdLst>
    <p:handoutMasterId r:id="rId20"/>
  </p:handoutMasterIdLst>
  <p:sldIdLst>
    <p:sldId id="2425" r:id="rId4"/>
    <p:sldId id="3092" r:id="rId5"/>
    <p:sldId id="3071" r:id="rId6"/>
    <p:sldId id="3094" r:id="rId7"/>
    <p:sldId id="3095" r:id="rId8"/>
    <p:sldId id="3096" r:id="rId9"/>
    <p:sldId id="3097" r:id="rId10"/>
    <p:sldId id="3099" r:id="rId11"/>
    <p:sldId id="3075" r:id="rId12"/>
    <p:sldId id="3089" r:id="rId13"/>
    <p:sldId id="3101" r:id="rId14"/>
    <p:sldId id="3103" r:id="rId15"/>
    <p:sldId id="3104" r:id="rId16"/>
    <p:sldId id="3102" r:id="rId17"/>
    <p:sldId id="3091" r:id="rId18"/>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ECE13AA0-FFA5-4857-A59A-18B1B948E7F0}">
          <p14:sldIdLst>
            <p14:sldId id="2425"/>
            <p14:sldId id="3092"/>
            <p14:sldId id="3071"/>
            <p14:sldId id="3094"/>
            <p14:sldId id="3095"/>
            <p14:sldId id="3096"/>
            <p14:sldId id="3097"/>
            <p14:sldId id="3099"/>
            <p14:sldId id="3075"/>
            <p14:sldId id="3089"/>
            <p14:sldId id="3101"/>
            <p14:sldId id="3103"/>
            <p14:sldId id="3104"/>
            <p14:sldId id="3102"/>
            <p14:sldId id="30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646"/>
    <a:srgbClr val="EC8558"/>
    <a:srgbClr val="FFD579"/>
    <a:srgbClr val="ECECEC"/>
    <a:srgbClr val="FF9300"/>
    <a:srgbClr val="F58E00"/>
    <a:srgbClr val="F55E60"/>
    <a:srgbClr val="61FFA9"/>
    <a:srgbClr val="148A92"/>
    <a:srgbClr val="EA5A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93" autoAdjust="0"/>
    <p:restoredTop sz="91176" autoAdjust="0"/>
  </p:normalViewPr>
  <p:slideViewPr>
    <p:cSldViewPr snapToGrid="0">
      <p:cViewPr varScale="1">
        <p:scale>
          <a:sx n="66" d="100"/>
          <a:sy n="66" d="100"/>
        </p:scale>
        <p:origin x="976" y="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75" d="100"/>
          <a:sy n="75" d="100"/>
        </p:scale>
        <p:origin x="1622" y="-10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400DA-75D1-4A50-B0D4-CB191E718178}"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en-US"/>
        </a:p>
      </dgm:t>
    </dgm:pt>
    <dgm:pt modelId="{50BFC9B2-4F8E-46D9-9CDB-7FB7F6D30C0C}">
      <dgm:prSet phldrT="[文字]" custT="1"/>
      <dgm:spPr/>
      <dgm:t>
        <a:bodyPr/>
        <a:lstStyle/>
        <a:p>
          <a:r>
            <a:rPr lang="zh-TW" altLang="en-US" sz="1200" b="1" dirty="0" smtClean="0">
              <a:latin typeface="Microsoft JhengHei" charset="0"/>
              <a:ea typeface="Microsoft JhengHei" charset="0"/>
              <a:cs typeface="Microsoft JhengHei" charset="0"/>
            </a:rPr>
            <a:t>瑞智精密、葳</a:t>
          </a:r>
          <a:r>
            <a:rPr lang="zh-TW" altLang="en-US" sz="1400" b="1" dirty="0" smtClean="0">
              <a:latin typeface="Microsoft JhengHei" charset="0"/>
              <a:ea typeface="Microsoft JhengHei" charset="0"/>
              <a:cs typeface="Microsoft JhengHei" charset="0"/>
            </a:rPr>
            <a:t>天科技等</a:t>
          </a:r>
          <a:r>
            <a:rPr lang="en-US" altLang="zh-TW" sz="1400" b="1" dirty="0" smtClean="0">
              <a:latin typeface="Microsoft JhengHei" charset="0"/>
              <a:ea typeface="Microsoft JhengHei" charset="0"/>
              <a:cs typeface="Microsoft JhengHei" charset="0"/>
            </a:rPr>
            <a:t>14</a:t>
          </a:r>
          <a:r>
            <a:rPr lang="zh-TW" altLang="en-US" sz="1400" b="1" dirty="0" smtClean="0">
              <a:latin typeface="Microsoft JhengHei" charset="0"/>
              <a:ea typeface="Microsoft JhengHei" charset="0"/>
              <a:cs typeface="Microsoft JhengHei" charset="0"/>
            </a:rPr>
            <a:t>家廠商</a:t>
          </a:r>
          <a:endParaRPr lang="en-US" sz="1400" b="1" dirty="0">
            <a:latin typeface="Microsoft JhengHei" charset="0"/>
            <a:ea typeface="Microsoft JhengHei" charset="0"/>
            <a:cs typeface="Microsoft JhengHei" charset="0"/>
          </a:endParaRPr>
        </a:p>
      </dgm:t>
    </dgm:pt>
    <dgm:pt modelId="{FCBEFBB1-AD8B-4BE8-AC62-967B335B291D}" type="parTrans" cxnId="{A9E2566E-A6B8-4E8A-848C-55F01C93B324}">
      <dgm:prSet/>
      <dgm:spPr/>
      <dgm:t>
        <a:bodyPr/>
        <a:lstStyle/>
        <a:p>
          <a:endParaRPr lang="en-US" sz="1200" b="1">
            <a:latin typeface="Microsoft JhengHei" charset="0"/>
            <a:ea typeface="Microsoft JhengHei" charset="0"/>
            <a:cs typeface="Microsoft JhengHei" charset="0"/>
          </a:endParaRPr>
        </a:p>
      </dgm:t>
    </dgm:pt>
    <dgm:pt modelId="{A37F4155-1363-4128-965B-C3535563705E}" type="sibTrans" cxnId="{A9E2566E-A6B8-4E8A-848C-55F01C93B324}">
      <dgm:prSet/>
      <dgm:spPr/>
      <dgm:t>
        <a:bodyPr/>
        <a:lstStyle/>
        <a:p>
          <a:endParaRPr lang="en-US" sz="1200" b="1">
            <a:latin typeface="Microsoft JhengHei" charset="0"/>
            <a:ea typeface="Microsoft JhengHei" charset="0"/>
            <a:cs typeface="Microsoft JhengHei" charset="0"/>
          </a:endParaRPr>
        </a:p>
      </dgm:t>
    </dgm:pt>
    <dgm:pt modelId="{AE9BED94-D121-4755-A3BA-D36BA687935E}">
      <dgm:prSet phldrT="[文字]" custT="1"/>
      <dgm:spPr/>
      <dgm:t>
        <a:bodyPr/>
        <a:lstStyle/>
        <a:p>
          <a:r>
            <a:rPr lang="zh-TW" altLang="en-US" sz="1400" b="1" dirty="0" smtClean="0">
              <a:latin typeface="Microsoft JhengHei" charset="0"/>
              <a:ea typeface="Microsoft JhengHei" charset="0"/>
              <a:cs typeface="Microsoft JhengHei" charset="0"/>
            </a:rPr>
            <a:t>明基材料等</a:t>
          </a:r>
          <a:r>
            <a:rPr lang="en-US" altLang="zh-TW" sz="1400" b="1" dirty="0" smtClean="0">
              <a:latin typeface="Microsoft JhengHei" charset="0"/>
              <a:ea typeface="Microsoft JhengHei" charset="0"/>
              <a:cs typeface="Microsoft JhengHei" charset="0"/>
            </a:rPr>
            <a:t>13</a:t>
          </a:r>
          <a:r>
            <a:rPr lang="zh-TW" altLang="en-US" sz="1400" b="1" dirty="0" smtClean="0">
              <a:latin typeface="Microsoft JhengHei" charset="0"/>
              <a:ea typeface="Microsoft JhengHei" charset="0"/>
              <a:cs typeface="Microsoft JhengHei" charset="0"/>
            </a:rPr>
            <a:t>家廠商</a:t>
          </a:r>
          <a:endParaRPr lang="en-US" sz="1400" b="1" dirty="0">
            <a:latin typeface="Microsoft JhengHei" charset="0"/>
            <a:ea typeface="Microsoft JhengHei" charset="0"/>
            <a:cs typeface="Microsoft JhengHei" charset="0"/>
          </a:endParaRPr>
        </a:p>
      </dgm:t>
    </dgm:pt>
    <dgm:pt modelId="{A8893115-6B0C-436C-959A-D0B0FC5125C3}" type="parTrans" cxnId="{3CA430A5-8963-48D4-898D-C920D6F9A10B}">
      <dgm:prSet/>
      <dgm:spPr/>
      <dgm:t>
        <a:bodyPr/>
        <a:lstStyle/>
        <a:p>
          <a:endParaRPr lang="en-US" sz="1200" b="1">
            <a:latin typeface="Microsoft JhengHei" charset="0"/>
            <a:ea typeface="Microsoft JhengHei" charset="0"/>
            <a:cs typeface="Microsoft JhengHei" charset="0"/>
          </a:endParaRPr>
        </a:p>
      </dgm:t>
    </dgm:pt>
    <dgm:pt modelId="{04702742-DC63-4572-B132-EF89A401A4D4}" type="sibTrans" cxnId="{3CA430A5-8963-48D4-898D-C920D6F9A10B}">
      <dgm:prSet/>
      <dgm:spPr/>
      <dgm:t>
        <a:bodyPr/>
        <a:lstStyle/>
        <a:p>
          <a:endParaRPr lang="en-US" sz="1200" b="1">
            <a:latin typeface="Microsoft JhengHei" charset="0"/>
            <a:ea typeface="Microsoft JhengHei" charset="0"/>
            <a:cs typeface="Microsoft JhengHei" charset="0"/>
          </a:endParaRPr>
        </a:p>
      </dgm:t>
    </dgm:pt>
    <dgm:pt modelId="{7F74DACD-675A-4579-806C-1C066AEC1A00}">
      <dgm:prSet phldrT="[文字]" custT="1"/>
      <dgm:spPr/>
      <dgm:t>
        <a:bodyPr/>
        <a:lstStyle/>
        <a:p>
          <a:r>
            <a:rPr lang="zh-TW" altLang="en-US" sz="1400" b="1" dirty="0" smtClean="0">
              <a:latin typeface="Microsoft JhengHei" charset="0"/>
              <a:ea typeface="Microsoft JhengHei" charset="0"/>
              <a:cs typeface="Microsoft JhengHei" charset="0"/>
            </a:rPr>
            <a:t>華城電機等</a:t>
          </a:r>
          <a:r>
            <a:rPr lang="en-US" altLang="zh-TW" sz="1400" b="1" dirty="0" smtClean="0">
              <a:latin typeface="Microsoft JhengHei" charset="0"/>
              <a:ea typeface="Microsoft JhengHei" charset="0"/>
              <a:cs typeface="Microsoft JhengHei" charset="0"/>
            </a:rPr>
            <a:t>10</a:t>
          </a:r>
          <a:r>
            <a:rPr lang="zh-TW" altLang="en-US" sz="1400" b="1" dirty="0" smtClean="0">
              <a:latin typeface="Microsoft JhengHei" charset="0"/>
              <a:ea typeface="Microsoft JhengHei" charset="0"/>
              <a:cs typeface="Microsoft JhengHei" charset="0"/>
            </a:rPr>
            <a:t>家廠商</a:t>
          </a:r>
          <a:endParaRPr lang="en-US" sz="1400" b="1" dirty="0">
            <a:latin typeface="Microsoft JhengHei" charset="0"/>
            <a:ea typeface="Microsoft JhengHei" charset="0"/>
            <a:cs typeface="Microsoft JhengHei" charset="0"/>
          </a:endParaRPr>
        </a:p>
      </dgm:t>
    </dgm:pt>
    <dgm:pt modelId="{AB67D516-E5B2-4D40-B74C-602F8019BC04}" type="parTrans" cxnId="{5A8C8429-DF71-4ADE-B6BD-FDCB505E81BA}">
      <dgm:prSet/>
      <dgm:spPr/>
      <dgm:t>
        <a:bodyPr/>
        <a:lstStyle/>
        <a:p>
          <a:endParaRPr lang="en-US" sz="1200" b="1">
            <a:latin typeface="Microsoft JhengHei" charset="0"/>
            <a:ea typeface="Microsoft JhengHei" charset="0"/>
            <a:cs typeface="Microsoft JhengHei" charset="0"/>
          </a:endParaRPr>
        </a:p>
      </dgm:t>
    </dgm:pt>
    <dgm:pt modelId="{8F97A48E-BA79-4808-A49B-75287EE31435}" type="sibTrans" cxnId="{5A8C8429-DF71-4ADE-B6BD-FDCB505E81BA}">
      <dgm:prSet/>
      <dgm:spPr/>
      <dgm:t>
        <a:bodyPr/>
        <a:lstStyle/>
        <a:p>
          <a:endParaRPr lang="en-US" sz="1200" b="1">
            <a:latin typeface="Microsoft JhengHei" charset="0"/>
            <a:ea typeface="Microsoft JhengHei" charset="0"/>
            <a:cs typeface="Microsoft JhengHei" charset="0"/>
          </a:endParaRPr>
        </a:p>
      </dgm:t>
    </dgm:pt>
    <dgm:pt modelId="{0C1BDD05-49E1-49C6-ACE3-9801CA18D741}">
      <dgm:prSet phldrT="[文字]" custT="1"/>
      <dgm:spPr/>
      <dgm:t>
        <a:bodyPr/>
        <a:lstStyle/>
        <a:p>
          <a:r>
            <a:rPr lang="zh-TW" altLang="en-US" sz="1400" b="1" dirty="0" smtClean="0">
              <a:latin typeface="Microsoft JhengHei" charset="0"/>
              <a:ea typeface="Microsoft JhengHei" charset="0"/>
              <a:cs typeface="Microsoft JhengHei" charset="0"/>
            </a:rPr>
            <a:t>研華、宏碁等</a:t>
          </a:r>
          <a:r>
            <a:rPr lang="en-US" altLang="zh-TW" sz="1400" b="1" dirty="0" smtClean="0">
              <a:latin typeface="Microsoft JhengHei" charset="0"/>
              <a:ea typeface="Microsoft JhengHei" charset="0"/>
              <a:cs typeface="Microsoft JhengHei" charset="0"/>
            </a:rPr>
            <a:t>6</a:t>
          </a:r>
          <a:r>
            <a:rPr lang="zh-TW" altLang="en-US" sz="1400" b="1" dirty="0" smtClean="0">
              <a:latin typeface="Microsoft JhengHei" charset="0"/>
              <a:ea typeface="Microsoft JhengHei" charset="0"/>
              <a:cs typeface="Microsoft JhengHei" charset="0"/>
            </a:rPr>
            <a:t>家廠</a:t>
          </a:r>
          <a:r>
            <a:rPr lang="zh-TW" altLang="en-US" sz="1200" b="1" dirty="0" smtClean="0">
              <a:latin typeface="Microsoft JhengHei" charset="0"/>
              <a:ea typeface="Microsoft JhengHei" charset="0"/>
              <a:cs typeface="Microsoft JhengHei" charset="0"/>
            </a:rPr>
            <a:t>商</a:t>
          </a:r>
          <a:endParaRPr lang="en-US" sz="1200" b="1" dirty="0">
            <a:latin typeface="Microsoft JhengHei" charset="0"/>
            <a:ea typeface="Microsoft JhengHei" charset="0"/>
            <a:cs typeface="Microsoft JhengHei" charset="0"/>
          </a:endParaRPr>
        </a:p>
      </dgm:t>
    </dgm:pt>
    <dgm:pt modelId="{28FB9214-23BA-4DA1-B448-83C8C2022A11}" type="parTrans" cxnId="{DADFA6F3-E252-4C54-B6E0-B6D31F6D2831}">
      <dgm:prSet/>
      <dgm:spPr/>
      <dgm:t>
        <a:bodyPr/>
        <a:lstStyle/>
        <a:p>
          <a:endParaRPr lang="en-US" sz="1200" b="1">
            <a:latin typeface="Microsoft JhengHei" charset="0"/>
            <a:ea typeface="Microsoft JhengHei" charset="0"/>
            <a:cs typeface="Microsoft JhengHei" charset="0"/>
          </a:endParaRPr>
        </a:p>
      </dgm:t>
    </dgm:pt>
    <dgm:pt modelId="{4C7CC781-F57C-4388-8291-1BBBA5F04F23}" type="sibTrans" cxnId="{DADFA6F3-E252-4C54-B6E0-B6D31F6D2831}">
      <dgm:prSet/>
      <dgm:spPr/>
      <dgm:t>
        <a:bodyPr/>
        <a:lstStyle/>
        <a:p>
          <a:endParaRPr lang="en-US" sz="1200" b="1">
            <a:latin typeface="Microsoft JhengHei" charset="0"/>
            <a:ea typeface="Microsoft JhengHei" charset="0"/>
            <a:cs typeface="Microsoft JhengHei" charset="0"/>
          </a:endParaRPr>
        </a:p>
      </dgm:t>
    </dgm:pt>
    <dgm:pt modelId="{0357D87F-4DE8-403E-9F72-9C3901BA4D07}">
      <dgm:prSet phldrT="[文字]" custT="1"/>
      <dgm:spPr/>
      <dgm:t>
        <a:bodyPr/>
        <a:lstStyle/>
        <a:p>
          <a:r>
            <a:rPr lang="zh-TW" altLang="en-US" sz="1400" b="1" dirty="0" smtClean="0">
              <a:latin typeface="Microsoft JhengHei" charset="0"/>
              <a:ea typeface="Microsoft JhengHei" charset="0"/>
              <a:cs typeface="Microsoft JhengHei" charset="0"/>
            </a:rPr>
            <a:t>瑞智精密等</a:t>
          </a:r>
          <a:r>
            <a:rPr lang="en-US" altLang="zh-TW" sz="1400" b="1" dirty="0" smtClean="0">
              <a:latin typeface="Microsoft JhengHei" charset="0"/>
              <a:ea typeface="Microsoft JhengHei" charset="0"/>
              <a:cs typeface="Microsoft JhengHei" charset="0"/>
            </a:rPr>
            <a:t>9</a:t>
          </a:r>
          <a:r>
            <a:rPr lang="zh-TW" altLang="en-US" sz="1400" b="1" dirty="0" smtClean="0">
              <a:latin typeface="Microsoft JhengHei" charset="0"/>
              <a:ea typeface="Microsoft JhengHei" charset="0"/>
              <a:cs typeface="Microsoft JhengHei" charset="0"/>
            </a:rPr>
            <a:t>家廠商</a:t>
          </a:r>
          <a:endParaRPr lang="en-US" sz="1400" b="1" dirty="0">
            <a:latin typeface="Microsoft JhengHei" charset="0"/>
            <a:ea typeface="Microsoft JhengHei" charset="0"/>
            <a:cs typeface="Microsoft JhengHei" charset="0"/>
          </a:endParaRPr>
        </a:p>
      </dgm:t>
    </dgm:pt>
    <dgm:pt modelId="{756FBF8B-A738-4D04-9277-5404701429DE}" type="parTrans" cxnId="{45228CDD-1A0E-454E-B9EE-AAD0522E359C}">
      <dgm:prSet/>
      <dgm:spPr/>
      <dgm:t>
        <a:bodyPr/>
        <a:lstStyle/>
        <a:p>
          <a:endParaRPr lang="en-US" sz="1200" b="1">
            <a:latin typeface="Microsoft JhengHei" charset="0"/>
            <a:ea typeface="Microsoft JhengHei" charset="0"/>
            <a:cs typeface="Microsoft JhengHei" charset="0"/>
          </a:endParaRPr>
        </a:p>
      </dgm:t>
    </dgm:pt>
    <dgm:pt modelId="{CA37DFE8-CBAA-471C-85FC-875CC91291B5}" type="sibTrans" cxnId="{45228CDD-1A0E-454E-B9EE-AAD0522E359C}">
      <dgm:prSet/>
      <dgm:spPr/>
      <dgm:t>
        <a:bodyPr/>
        <a:lstStyle/>
        <a:p>
          <a:endParaRPr lang="en-US" sz="1200" b="1">
            <a:latin typeface="Microsoft JhengHei" charset="0"/>
            <a:ea typeface="Microsoft JhengHei" charset="0"/>
            <a:cs typeface="Microsoft JhengHei" charset="0"/>
          </a:endParaRPr>
        </a:p>
      </dgm:t>
    </dgm:pt>
    <dgm:pt modelId="{61CB105F-16C5-4E12-B171-B38080E51B8A}" type="pres">
      <dgm:prSet presAssocID="{8CE400DA-75D1-4A50-B0D4-CB191E718178}" presName="Name0" presStyleCnt="0">
        <dgm:presLayoutVars>
          <dgm:chMax val="7"/>
          <dgm:chPref val="7"/>
          <dgm:dir/>
        </dgm:presLayoutVars>
      </dgm:prSet>
      <dgm:spPr/>
      <dgm:t>
        <a:bodyPr/>
        <a:lstStyle/>
        <a:p>
          <a:endParaRPr lang="zh-TW" altLang="en-US"/>
        </a:p>
      </dgm:t>
    </dgm:pt>
    <dgm:pt modelId="{3AAF17E9-F266-4B84-8778-D282B0BCDBE5}" type="pres">
      <dgm:prSet presAssocID="{8CE400DA-75D1-4A50-B0D4-CB191E718178}" presName="Name1" presStyleCnt="0"/>
      <dgm:spPr/>
      <dgm:t>
        <a:bodyPr/>
        <a:lstStyle/>
        <a:p>
          <a:endParaRPr lang="zh-TW" altLang="en-US"/>
        </a:p>
      </dgm:t>
    </dgm:pt>
    <dgm:pt modelId="{886DAF56-7AB2-4DDE-B08D-D08E93EBFDE4}" type="pres">
      <dgm:prSet presAssocID="{8CE400DA-75D1-4A50-B0D4-CB191E718178}" presName="cycle" presStyleCnt="0"/>
      <dgm:spPr/>
      <dgm:t>
        <a:bodyPr/>
        <a:lstStyle/>
        <a:p>
          <a:endParaRPr lang="zh-TW" altLang="en-US"/>
        </a:p>
      </dgm:t>
    </dgm:pt>
    <dgm:pt modelId="{2C41F98A-64AF-4008-B62B-D8B870FF0531}" type="pres">
      <dgm:prSet presAssocID="{8CE400DA-75D1-4A50-B0D4-CB191E718178}" presName="srcNode" presStyleLbl="node1" presStyleIdx="0" presStyleCnt="5"/>
      <dgm:spPr/>
      <dgm:t>
        <a:bodyPr/>
        <a:lstStyle/>
        <a:p>
          <a:endParaRPr lang="zh-TW" altLang="en-US"/>
        </a:p>
      </dgm:t>
    </dgm:pt>
    <dgm:pt modelId="{D24460BD-136F-4983-9F51-30B3561B6E78}" type="pres">
      <dgm:prSet presAssocID="{8CE400DA-75D1-4A50-B0D4-CB191E718178}" presName="conn" presStyleLbl="parChTrans1D2" presStyleIdx="0" presStyleCnt="1"/>
      <dgm:spPr/>
      <dgm:t>
        <a:bodyPr/>
        <a:lstStyle/>
        <a:p>
          <a:endParaRPr lang="zh-TW" altLang="en-US"/>
        </a:p>
      </dgm:t>
    </dgm:pt>
    <dgm:pt modelId="{8DB2139F-26AF-4C70-AA8C-358B235E3525}" type="pres">
      <dgm:prSet presAssocID="{8CE400DA-75D1-4A50-B0D4-CB191E718178}" presName="extraNode" presStyleLbl="node1" presStyleIdx="0" presStyleCnt="5"/>
      <dgm:spPr/>
      <dgm:t>
        <a:bodyPr/>
        <a:lstStyle/>
        <a:p>
          <a:endParaRPr lang="zh-TW" altLang="en-US"/>
        </a:p>
      </dgm:t>
    </dgm:pt>
    <dgm:pt modelId="{CFC98F23-F233-48D4-BEC5-88C324337218}" type="pres">
      <dgm:prSet presAssocID="{8CE400DA-75D1-4A50-B0D4-CB191E718178}" presName="dstNode" presStyleLbl="node1" presStyleIdx="0" presStyleCnt="5"/>
      <dgm:spPr/>
      <dgm:t>
        <a:bodyPr/>
        <a:lstStyle/>
        <a:p>
          <a:endParaRPr lang="zh-TW" altLang="en-US"/>
        </a:p>
      </dgm:t>
    </dgm:pt>
    <dgm:pt modelId="{903C83D5-F3D7-4724-B9DB-43FF603AD232}" type="pres">
      <dgm:prSet presAssocID="{50BFC9B2-4F8E-46D9-9CDB-7FB7F6D30C0C}" presName="text_1" presStyleLbl="node1" presStyleIdx="0" presStyleCnt="5">
        <dgm:presLayoutVars>
          <dgm:bulletEnabled val="1"/>
        </dgm:presLayoutVars>
      </dgm:prSet>
      <dgm:spPr/>
      <dgm:t>
        <a:bodyPr/>
        <a:lstStyle/>
        <a:p>
          <a:endParaRPr lang="zh-TW" altLang="en-US"/>
        </a:p>
      </dgm:t>
    </dgm:pt>
    <dgm:pt modelId="{422F8156-5637-448D-BCD6-DE2A49031954}" type="pres">
      <dgm:prSet presAssocID="{50BFC9B2-4F8E-46D9-9CDB-7FB7F6D30C0C}" presName="accent_1" presStyleCnt="0"/>
      <dgm:spPr/>
      <dgm:t>
        <a:bodyPr/>
        <a:lstStyle/>
        <a:p>
          <a:endParaRPr lang="zh-TW" altLang="en-US"/>
        </a:p>
      </dgm:t>
    </dgm:pt>
    <dgm:pt modelId="{C425BDB8-0182-45B1-AD3B-3B5CDC9A2614}" type="pres">
      <dgm:prSet presAssocID="{50BFC9B2-4F8E-46D9-9CDB-7FB7F6D30C0C}" presName="accentRepeatNode" presStyleLbl="solidFgAcc1" presStyleIdx="0" presStyleCnt="5"/>
      <dgm:spPr/>
      <dgm:t>
        <a:bodyPr/>
        <a:lstStyle/>
        <a:p>
          <a:endParaRPr lang="zh-TW" altLang="en-US"/>
        </a:p>
      </dgm:t>
    </dgm:pt>
    <dgm:pt modelId="{A9A5CB9E-6913-4E4A-82E3-66CE14522F89}" type="pres">
      <dgm:prSet presAssocID="{AE9BED94-D121-4755-A3BA-D36BA687935E}" presName="text_2" presStyleLbl="node1" presStyleIdx="1" presStyleCnt="5">
        <dgm:presLayoutVars>
          <dgm:bulletEnabled val="1"/>
        </dgm:presLayoutVars>
      </dgm:prSet>
      <dgm:spPr/>
      <dgm:t>
        <a:bodyPr/>
        <a:lstStyle/>
        <a:p>
          <a:endParaRPr lang="zh-TW" altLang="en-US"/>
        </a:p>
      </dgm:t>
    </dgm:pt>
    <dgm:pt modelId="{736B1CA5-6DD5-48F2-A531-76416F3E8940}" type="pres">
      <dgm:prSet presAssocID="{AE9BED94-D121-4755-A3BA-D36BA687935E}" presName="accent_2" presStyleCnt="0"/>
      <dgm:spPr/>
      <dgm:t>
        <a:bodyPr/>
        <a:lstStyle/>
        <a:p>
          <a:endParaRPr lang="zh-TW" altLang="en-US"/>
        </a:p>
      </dgm:t>
    </dgm:pt>
    <dgm:pt modelId="{A6FAA8E8-9DF7-4321-8219-BD4522B0AF72}" type="pres">
      <dgm:prSet presAssocID="{AE9BED94-D121-4755-A3BA-D36BA687935E}" presName="accentRepeatNode" presStyleLbl="solidFgAcc1" presStyleIdx="1" presStyleCnt="5" custScaleX="120182" custScaleY="112417"/>
      <dgm:spPr/>
      <dgm:t>
        <a:bodyPr/>
        <a:lstStyle/>
        <a:p>
          <a:endParaRPr lang="zh-TW" altLang="en-US"/>
        </a:p>
      </dgm:t>
    </dgm:pt>
    <dgm:pt modelId="{BD20F5F0-1E2A-421C-8196-8B015AD6BD92}" type="pres">
      <dgm:prSet presAssocID="{7F74DACD-675A-4579-806C-1C066AEC1A00}" presName="text_3" presStyleLbl="node1" presStyleIdx="2" presStyleCnt="5">
        <dgm:presLayoutVars>
          <dgm:bulletEnabled val="1"/>
        </dgm:presLayoutVars>
      </dgm:prSet>
      <dgm:spPr/>
      <dgm:t>
        <a:bodyPr/>
        <a:lstStyle/>
        <a:p>
          <a:endParaRPr lang="zh-TW" altLang="en-US"/>
        </a:p>
      </dgm:t>
    </dgm:pt>
    <dgm:pt modelId="{6F1D803C-F184-42F3-A3F1-2F12FEF03F5E}" type="pres">
      <dgm:prSet presAssocID="{7F74DACD-675A-4579-806C-1C066AEC1A00}" presName="accent_3" presStyleCnt="0"/>
      <dgm:spPr/>
      <dgm:t>
        <a:bodyPr/>
        <a:lstStyle/>
        <a:p>
          <a:endParaRPr lang="zh-TW" altLang="en-US"/>
        </a:p>
      </dgm:t>
    </dgm:pt>
    <dgm:pt modelId="{E6A670D4-2CE5-444B-A345-277D6069373B}" type="pres">
      <dgm:prSet presAssocID="{7F74DACD-675A-4579-806C-1C066AEC1A00}" presName="accentRepeatNode" presStyleLbl="solidFgAcc1" presStyleIdx="2" presStyleCnt="5"/>
      <dgm:spPr/>
      <dgm:t>
        <a:bodyPr/>
        <a:lstStyle/>
        <a:p>
          <a:endParaRPr lang="zh-TW" altLang="en-US"/>
        </a:p>
      </dgm:t>
    </dgm:pt>
    <dgm:pt modelId="{6F5CFB03-BACF-46D2-A816-C5D853B29AA8}" type="pres">
      <dgm:prSet presAssocID="{0357D87F-4DE8-403E-9F72-9C3901BA4D07}" presName="text_4" presStyleLbl="node1" presStyleIdx="3" presStyleCnt="5">
        <dgm:presLayoutVars>
          <dgm:bulletEnabled val="1"/>
        </dgm:presLayoutVars>
      </dgm:prSet>
      <dgm:spPr/>
      <dgm:t>
        <a:bodyPr/>
        <a:lstStyle/>
        <a:p>
          <a:endParaRPr lang="zh-TW" altLang="en-US"/>
        </a:p>
      </dgm:t>
    </dgm:pt>
    <dgm:pt modelId="{068F8123-71BF-4C51-A3B9-8A5DF9E2D82D}" type="pres">
      <dgm:prSet presAssocID="{0357D87F-4DE8-403E-9F72-9C3901BA4D07}" presName="accent_4" presStyleCnt="0"/>
      <dgm:spPr/>
      <dgm:t>
        <a:bodyPr/>
        <a:lstStyle/>
        <a:p>
          <a:endParaRPr lang="zh-TW" altLang="en-US"/>
        </a:p>
      </dgm:t>
    </dgm:pt>
    <dgm:pt modelId="{A6D9569D-0244-47A4-B81C-9BBEDC5642F8}" type="pres">
      <dgm:prSet presAssocID="{0357D87F-4DE8-403E-9F72-9C3901BA4D07}" presName="accentRepeatNode" presStyleLbl="solidFgAcc1" presStyleIdx="3" presStyleCnt="5"/>
      <dgm:spPr/>
      <dgm:t>
        <a:bodyPr/>
        <a:lstStyle/>
        <a:p>
          <a:endParaRPr lang="zh-TW" altLang="en-US"/>
        </a:p>
      </dgm:t>
    </dgm:pt>
    <dgm:pt modelId="{1B68186C-6B79-4F01-B20C-0A4EE01B372B}" type="pres">
      <dgm:prSet presAssocID="{0C1BDD05-49E1-49C6-ACE3-9801CA18D741}" presName="text_5" presStyleLbl="node1" presStyleIdx="4" presStyleCnt="5">
        <dgm:presLayoutVars>
          <dgm:bulletEnabled val="1"/>
        </dgm:presLayoutVars>
      </dgm:prSet>
      <dgm:spPr/>
      <dgm:t>
        <a:bodyPr/>
        <a:lstStyle/>
        <a:p>
          <a:endParaRPr lang="zh-TW" altLang="en-US"/>
        </a:p>
      </dgm:t>
    </dgm:pt>
    <dgm:pt modelId="{1CC8864E-8736-4F00-A6CC-05C1762069A2}" type="pres">
      <dgm:prSet presAssocID="{0C1BDD05-49E1-49C6-ACE3-9801CA18D741}" presName="accent_5" presStyleCnt="0"/>
      <dgm:spPr/>
      <dgm:t>
        <a:bodyPr/>
        <a:lstStyle/>
        <a:p>
          <a:endParaRPr lang="zh-TW" altLang="en-US"/>
        </a:p>
      </dgm:t>
    </dgm:pt>
    <dgm:pt modelId="{BA879443-EEDF-48D3-BDFA-AFEA801F6994}" type="pres">
      <dgm:prSet presAssocID="{0C1BDD05-49E1-49C6-ACE3-9801CA18D741}" presName="accentRepeatNode" presStyleLbl="solidFgAcc1" presStyleIdx="4" presStyleCnt="5"/>
      <dgm:spPr/>
      <dgm:t>
        <a:bodyPr/>
        <a:lstStyle/>
        <a:p>
          <a:endParaRPr lang="zh-TW" altLang="en-US"/>
        </a:p>
      </dgm:t>
    </dgm:pt>
  </dgm:ptLst>
  <dgm:cxnLst>
    <dgm:cxn modelId="{0D3ECE36-EAF2-43FC-88BB-75F39343259E}" type="presOf" srcId="{AE9BED94-D121-4755-A3BA-D36BA687935E}" destId="{A9A5CB9E-6913-4E4A-82E3-66CE14522F89}" srcOrd="0" destOrd="0" presId="urn:microsoft.com/office/officeart/2008/layout/VerticalCurvedList"/>
    <dgm:cxn modelId="{4C5C83A1-EB12-4A9E-B44E-8516937CA2AA}" type="presOf" srcId="{8CE400DA-75D1-4A50-B0D4-CB191E718178}" destId="{61CB105F-16C5-4E12-B171-B38080E51B8A}" srcOrd="0" destOrd="0" presId="urn:microsoft.com/office/officeart/2008/layout/VerticalCurvedList"/>
    <dgm:cxn modelId="{5A8C8429-DF71-4ADE-B6BD-FDCB505E81BA}" srcId="{8CE400DA-75D1-4A50-B0D4-CB191E718178}" destId="{7F74DACD-675A-4579-806C-1C066AEC1A00}" srcOrd="2" destOrd="0" parTransId="{AB67D516-E5B2-4D40-B74C-602F8019BC04}" sibTransId="{8F97A48E-BA79-4808-A49B-75287EE31435}"/>
    <dgm:cxn modelId="{DADFA6F3-E252-4C54-B6E0-B6D31F6D2831}" srcId="{8CE400DA-75D1-4A50-B0D4-CB191E718178}" destId="{0C1BDD05-49E1-49C6-ACE3-9801CA18D741}" srcOrd="4" destOrd="0" parTransId="{28FB9214-23BA-4DA1-B448-83C8C2022A11}" sibTransId="{4C7CC781-F57C-4388-8291-1BBBA5F04F23}"/>
    <dgm:cxn modelId="{A9E2566E-A6B8-4E8A-848C-55F01C93B324}" srcId="{8CE400DA-75D1-4A50-B0D4-CB191E718178}" destId="{50BFC9B2-4F8E-46D9-9CDB-7FB7F6D30C0C}" srcOrd="0" destOrd="0" parTransId="{FCBEFBB1-AD8B-4BE8-AC62-967B335B291D}" sibTransId="{A37F4155-1363-4128-965B-C3535563705E}"/>
    <dgm:cxn modelId="{2FE4A390-70DE-4ED6-9F5A-81876BA3124F}" type="presOf" srcId="{50BFC9B2-4F8E-46D9-9CDB-7FB7F6D30C0C}" destId="{903C83D5-F3D7-4724-B9DB-43FF603AD232}" srcOrd="0" destOrd="0" presId="urn:microsoft.com/office/officeart/2008/layout/VerticalCurvedList"/>
    <dgm:cxn modelId="{2040102C-443B-4131-8138-376D2E721E5F}" type="presOf" srcId="{0357D87F-4DE8-403E-9F72-9C3901BA4D07}" destId="{6F5CFB03-BACF-46D2-A816-C5D853B29AA8}" srcOrd="0" destOrd="0" presId="urn:microsoft.com/office/officeart/2008/layout/VerticalCurvedList"/>
    <dgm:cxn modelId="{C8AC9B49-1A27-4C64-A542-3169F1139E5A}" type="presOf" srcId="{0C1BDD05-49E1-49C6-ACE3-9801CA18D741}" destId="{1B68186C-6B79-4F01-B20C-0A4EE01B372B}" srcOrd="0" destOrd="0" presId="urn:microsoft.com/office/officeart/2008/layout/VerticalCurvedList"/>
    <dgm:cxn modelId="{E631064F-E093-454B-AA04-57CCE12B939C}" type="presOf" srcId="{A37F4155-1363-4128-965B-C3535563705E}" destId="{D24460BD-136F-4983-9F51-30B3561B6E78}" srcOrd="0" destOrd="0" presId="urn:microsoft.com/office/officeart/2008/layout/VerticalCurvedList"/>
    <dgm:cxn modelId="{60BEC6D1-C14A-48BD-AB43-FB33892E53CF}" type="presOf" srcId="{7F74DACD-675A-4579-806C-1C066AEC1A00}" destId="{BD20F5F0-1E2A-421C-8196-8B015AD6BD92}" srcOrd="0" destOrd="0" presId="urn:microsoft.com/office/officeart/2008/layout/VerticalCurvedList"/>
    <dgm:cxn modelId="{3CA430A5-8963-48D4-898D-C920D6F9A10B}" srcId="{8CE400DA-75D1-4A50-B0D4-CB191E718178}" destId="{AE9BED94-D121-4755-A3BA-D36BA687935E}" srcOrd="1" destOrd="0" parTransId="{A8893115-6B0C-436C-959A-D0B0FC5125C3}" sibTransId="{04702742-DC63-4572-B132-EF89A401A4D4}"/>
    <dgm:cxn modelId="{45228CDD-1A0E-454E-B9EE-AAD0522E359C}" srcId="{8CE400DA-75D1-4A50-B0D4-CB191E718178}" destId="{0357D87F-4DE8-403E-9F72-9C3901BA4D07}" srcOrd="3" destOrd="0" parTransId="{756FBF8B-A738-4D04-9277-5404701429DE}" sibTransId="{CA37DFE8-CBAA-471C-85FC-875CC91291B5}"/>
    <dgm:cxn modelId="{5D1AF3D8-4331-4D69-A839-C6883129F477}" type="presParOf" srcId="{61CB105F-16C5-4E12-B171-B38080E51B8A}" destId="{3AAF17E9-F266-4B84-8778-D282B0BCDBE5}" srcOrd="0" destOrd="0" presId="urn:microsoft.com/office/officeart/2008/layout/VerticalCurvedList"/>
    <dgm:cxn modelId="{C473D131-141C-45B1-BB16-B8D677CE636A}" type="presParOf" srcId="{3AAF17E9-F266-4B84-8778-D282B0BCDBE5}" destId="{886DAF56-7AB2-4DDE-B08D-D08E93EBFDE4}" srcOrd="0" destOrd="0" presId="urn:microsoft.com/office/officeart/2008/layout/VerticalCurvedList"/>
    <dgm:cxn modelId="{0F98E37A-078D-4CB1-B250-130637D2D52A}" type="presParOf" srcId="{886DAF56-7AB2-4DDE-B08D-D08E93EBFDE4}" destId="{2C41F98A-64AF-4008-B62B-D8B870FF0531}" srcOrd="0" destOrd="0" presId="urn:microsoft.com/office/officeart/2008/layout/VerticalCurvedList"/>
    <dgm:cxn modelId="{FB7FCA27-F472-45F4-A5AF-5D8AE00A9B9A}" type="presParOf" srcId="{886DAF56-7AB2-4DDE-B08D-D08E93EBFDE4}" destId="{D24460BD-136F-4983-9F51-30B3561B6E78}" srcOrd="1" destOrd="0" presId="urn:microsoft.com/office/officeart/2008/layout/VerticalCurvedList"/>
    <dgm:cxn modelId="{EF5B43DC-2B0C-4E47-A973-A436C70974A4}" type="presParOf" srcId="{886DAF56-7AB2-4DDE-B08D-D08E93EBFDE4}" destId="{8DB2139F-26AF-4C70-AA8C-358B235E3525}" srcOrd="2" destOrd="0" presId="urn:microsoft.com/office/officeart/2008/layout/VerticalCurvedList"/>
    <dgm:cxn modelId="{9442FF14-A0AB-4E90-A252-B41FB30760B2}" type="presParOf" srcId="{886DAF56-7AB2-4DDE-B08D-D08E93EBFDE4}" destId="{CFC98F23-F233-48D4-BEC5-88C324337218}" srcOrd="3" destOrd="0" presId="urn:microsoft.com/office/officeart/2008/layout/VerticalCurvedList"/>
    <dgm:cxn modelId="{AC701D41-7B79-451D-90F1-3F52524EAA98}" type="presParOf" srcId="{3AAF17E9-F266-4B84-8778-D282B0BCDBE5}" destId="{903C83D5-F3D7-4724-B9DB-43FF603AD232}" srcOrd="1" destOrd="0" presId="urn:microsoft.com/office/officeart/2008/layout/VerticalCurvedList"/>
    <dgm:cxn modelId="{D564BCBB-CCC4-4627-8987-141AE3878A9E}" type="presParOf" srcId="{3AAF17E9-F266-4B84-8778-D282B0BCDBE5}" destId="{422F8156-5637-448D-BCD6-DE2A49031954}" srcOrd="2" destOrd="0" presId="urn:microsoft.com/office/officeart/2008/layout/VerticalCurvedList"/>
    <dgm:cxn modelId="{FDA678DC-C177-495A-9DEC-CF1F10AE3F06}" type="presParOf" srcId="{422F8156-5637-448D-BCD6-DE2A49031954}" destId="{C425BDB8-0182-45B1-AD3B-3B5CDC9A2614}" srcOrd="0" destOrd="0" presId="urn:microsoft.com/office/officeart/2008/layout/VerticalCurvedList"/>
    <dgm:cxn modelId="{8B231853-1CCC-4599-9BEA-6144932E3F91}" type="presParOf" srcId="{3AAF17E9-F266-4B84-8778-D282B0BCDBE5}" destId="{A9A5CB9E-6913-4E4A-82E3-66CE14522F89}" srcOrd="3" destOrd="0" presId="urn:microsoft.com/office/officeart/2008/layout/VerticalCurvedList"/>
    <dgm:cxn modelId="{A1935A9F-B979-4026-B9CF-D96653EEF1C5}" type="presParOf" srcId="{3AAF17E9-F266-4B84-8778-D282B0BCDBE5}" destId="{736B1CA5-6DD5-48F2-A531-76416F3E8940}" srcOrd="4" destOrd="0" presId="urn:microsoft.com/office/officeart/2008/layout/VerticalCurvedList"/>
    <dgm:cxn modelId="{DD55E373-5E6B-40A1-BB9D-0E21EB5F6035}" type="presParOf" srcId="{736B1CA5-6DD5-48F2-A531-76416F3E8940}" destId="{A6FAA8E8-9DF7-4321-8219-BD4522B0AF72}" srcOrd="0" destOrd="0" presId="urn:microsoft.com/office/officeart/2008/layout/VerticalCurvedList"/>
    <dgm:cxn modelId="{5DCC082A-A1AE-494D-8D72-2245FA69C48C}" type="presParOf" srcId="{3AAF17E9-F266-4B84-8778-D282B0BCDBE5}" destId="{BD20F5F0-1E2A-421C-8196-8B015AD6BD92}" srcOrd="5" destOrd="0" presId="urn:microsoft.com/office/officeart/2008/layout/VerticalCurvedList"/>
    <dgm:cxn modelId="{62BAD0D6-A92F-450F-B733-C1FED4E926D2}" type="presParOf" srcId="{3AAF17E9-F266-4B84-8778-D282B0BCDBE5}" destId="{6F1D803C-F184-42F3-A3F1-2F12FEF03F5E}" srcOrd="6" destOrd="0" presId="urn:microsoft.com/office/officeart/2008/layout/VerticalCurvedList"/>
    <dgm:cxn modelId="{599E1D4A-30C6-4AF0-87BA-DD7AF7E13781}" type="presParOf" srcId="{6F1D803C-F184-42F3-A3F1-2F12FEF03F5E}" destId="{E6A670D4-2CE5-444B-A345-277D6069373B}" srcOrd="0" destOrd="0" presId="urn:microsoft.com/office/officeart/2008/layout/VerticalCurvedList"/>
    <dgm:cxn modelId="{F020E9F0-C45E-4702-89A8-D3B6FCD0E73F}" type="presParOf" srcId="{3AAF17E9-F266-4B84-8778-D282B0BCDBE5}" destId="{6F5CFB03-BACF-46D2-A816-C5D853B29AA8}" srcOrd="7" destOrd="0" presId="urn:microsoft.com/office/officeart/2008/layout/VerticalCurvedList"/>
    <dgm:cxn modelId="{FE6B4F8B-6279-44B5-ADF8-FFCA64275D75}" type="presParOf" srcId="{3AAF17E9-F266-4B84-8778-D282B0BCDBE5}" destId="{068F8123-71BF-4C51-A3B9-8A5DF9E2D82D}" srcOrd="8" destOrd="0" presId="urn:microsoft.com/office/officeart/2008/layout/VerticalCurvedList"/>
    <dgm:cxn modelId="{52B5C7A8-2802-4CA6-89C6-496CCDD8CB2A}" type="presParOf" srcId="{068F8123-71BF-4C51-A3B9-8A5DF9E2D82D}" destId="{A6D9569D-0244-47A4-B81C-9BBEDC5642F8}" srcOrd="0" destOrd="0" presId="urn:microsoft.com/office/officeart/2008/layout/VerticalCurvedList"/>
    <dgm:cxn modelId="{0D5FC38D-C109-4327-A415-AD1FA57F843C}" type="presParOf" srcId="{3AAF17E9-F266-4B84-8778-D282B0BCDBE5}" destId="{1B68186C-6B79-4F01-B20C-0A4EE01B372B}" srcOrd="9" destOrd="0" presId="urn:microsoft.com/office/officeart/2008/layout/VerticalCurvedList"/>
    <dgm:cxn modelId="{9DF00D85-16CA-4F20-BF11-F51CAB352428}" type="presParOf" srcId="{3AAF17E9-F266-4B84-8778-D282B0BCDBE5}" destId="{1CC8864E-8736-4F00-A6CC-05C1762069A2}" srcOrd="10" destOrd="0" presId="urn:microsoft.com/office/officeart/2008/layout/VerticalCurvedList"/>
    <dgm:cxn modelId="{D0C544F1-8FB6-45B1-B858-53E1FC294BF9}" type="presParOf" srcId="{1CC8864E-8736-4F00-A6CC-05C1762069A2}" destId="{BA879443-EEDF-48D3-BDFA-AFEA801F69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460BD-136F-4983-9F51-30B3561B6E78}">
      <dsp:nvSpPr>
        <dsp:cNvPr id="0" name=""/>
        <dsp:cNvSpPr/>
      </dsp:nvSpPr>
      <dsp:spPr>
        <a:xfrm>
          <a:off x="-5202738" y="-796901"/>
          <a:ext cx="6195554" cy="6195554"/>
        </a:xfrm>
        <a:prstGeom prst="blockArc">
          <a:avLst>
            <a:gd name="adj1" fmla="val 18900000"/>
            <a:gd name="adj2" fmla="val 2700000"/>
            <a:gd name="adj3" fmla="val 34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3C83D5-F3D7-4724-B9DB-43FF603AD232}">
      <dsp:nvSpPr>
        <dsp:cNvPr id="0" name=""/>
        <dsp:cNvSpPr/>
      </dsp:nvSpPr>
      <dsp:spPr>
        <a:xfrm>
          <a:off x="434229" y="287517"/>
          <a:ext cx="3539026" cy="57540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6726" tIns="30480" rIns="30480" bIns="30480" numCol="1" spcCol="1270" anchor="ctr" anchorCtr="0">
          <a:noAutofit/>
        </a:bodyPr>
        <a:lstStyle/>
        <a:p>
          <a:pPr lvl="0" algn="l" defTabSz="533400">
            <a:lnSpc>
              <a:spcPct val="90000"/>
            </a:lnSpc>
            <a:spcBef>
              <a:spcPct val="0"/>
            </a:spcBef>
            <a:spcAft>
              <a:spcPct val="35000"/>
            </a:spcAft>
          </a:pPr>
          <a:r>
            <a:rPr lang="zh-TW" altLang="en-US" sz="1200" b="1" kern="1200" dirty="0" smtClean="0">
              <a:latin typeface="Microsoft JhengHei" charset="0"/>
              <a:ea typeface="Microsoft JhengHei" charset="0"/>
              <a:cs typeface="Microsoft JhengHei" charset="0"/>
            </a:rPr>
            <a:t>瑞智精密、葳</a:t>
          </a:r>
          <a:r>
            <a:rPr lang="zh-TW" altLang="en-US" sz="1400" b="1" kern="1200" dirty="0" smtClean="0">
              <a:latin typeface="Microsoft JhengHei" charset="0"/>
              <a:ea typeface="Microsoft JhengHei" charset="0"/>
              <a:cs typeface="Microsoft JhengHei" charset="0"/>
            </a:rPr>
            <a:t>天科技等</a:t>
          </a:r>
          <a:r>
            <a:rPr lang="en-US" altLang="zh-TW" sz="1400" b="1" kern="1200" dirty="0" smtClean="0">
              <a:latin typeface="Microsoft JhengHei" charset="0"/>
              <a:ea typeface="Microsoft JhengHei" charset="0"/>
              <a:cs typeface="Microsoft JhengHei" charset="0"/>
            </a:rPr>
            <a:t>14</a:t>
          </a:r>
          <a:r>
            <a:rPr lang="zh-TW" altLang="en-US" sz="1400" b="1" kern="1200" dirty="0" smtClean="0">
              <a:latin typeface="Microsoft JhengHei" charset="0"/>
              <a:ea typeface="Microsoft JhengHei" charset="0"/>
              <a:cs typeface="Microsoft JhengHei" charset="0"/>
            </a:rPr>
            <a:t>家廠商</a:t>
          </a:r>
          <a:endParaRPr lang="en-US" sz="1400" b="1" kern="1200" dirty="0">
            <a:latin typeface="Microsoft JhengHei" charset="0"/>
            <a:ea typeface="Microsoft JhengHei" charset="0"/>
            <a:cs typeface="Microsoft JhengHei" charset="0"/>
          </a:endParaRPr>
        </a:p>
      </dsp:txBody>
      <dsp:txXfrm>
        <a:off x="434229" y="287517"/>
        <a:ext cx="3539026" cy="575403"/>
      </dsp:txXfrm>
    </dsp:sp>
    <dsp:sp modelId="{C425BDB8-0182-45B1-AD3B-3B5CDC9A2614}">
      <dsp:nvSpPr>
        <dsp:cNvPr id="0" name=""/>
        <dsp:cNvSpPr/>
      </dsp:nvSpPr>
      <dsp:spPr>
        <a:xfrm>
          <a:off x="74602" y="215592"/>
          <a:ext cx="719253" cy="71925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A5CB9E-6913-4E4A-82E3-66CE14522F89}">
      <dsp:nvSpPr>
        <dsp:cNvPr id="0" name=""/>
        <dsp:cNvSpPr/>
      </dsp:nvSpPr>
      <dsp:spPr>
        <a:xfrm>
          <a:off x="846546" y="1150345"/>
          <a:ext cx="3126709" cy="575403"/>
        </a:xfrm>
        <a:prstGeom prst="rect">
          <a:avLst/>
        </a:prstGeom>
        <a:solidFill>
          <a:schemeClr val="accent4">
            <a:hueOff val="305269"/>
            <a:satOff val="-11631"/>
            <a:lumOff val="578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6726" tIns="35560" rIns="35560" bIns="35560" numCol="1" spcCol="1270" anchor="ctr" anchorCtr="0">
          <a:noAutofit/>
        </a:bodyPr>
        <a:lstStyle/>
        <a:p>
          <a:pPr lvl="0" algn="l" defTabSz="622300">
            <a:lnSpc>
              <a:spcPct val="90000"/>
            </a:lnSpc>
            <a:spcBef>
              <a:spcPct val="0"/>
            </a:spcBef>
            <a:spcAft>
              <a:spcPct val="35000"/>
            </a:spcAft>
          </a:pPr>
          <a:r>
            <a:rPr lang="zh-TW" altLang="en-US" sz="1400" b="1" kern="1200" dirty="0" smtClean="0">
              <a:latin typeface="Microsoft JhengHei" charset="0"/>
              <a:ea typeface="Microsoft JhengHei" charset="0"/>
              <a:cs typeface="Microsoft JhengHei" charset="0"/>
            </a:rPr>
            <a:t>明基材料等</a:t>
          </a:r>
          <a:r>
            <a:rPr lang="en-US" altLang="zh-TW" sz="1400" b="1" kern="1200" dirty="0" smtClean="0">
              <a:latin typeface="Microsoft JhengHei" charset="0"/>
              <a:ea typeface="Microsoft JhengHei" charset="0"/>
              <a:cs typeface="Microsoft JhengHei" charset="0"/>
            </a:rPr>
            <a:t>13</a:t>
          </a:r>
          <a:r>
            <a:rPr lang="zh-TW" altLang="en-US" sz="1400" b="1" kern="1200" dirty="0" smtClean="0">
              <a:latin typeface="Microsoft JhengHei" charset="0"/>
              <a:ea typeface="Microsoft JhengHei" charset="0"/>
              <a:cs typeface="Microsoft JhengHei" charset="0"/>
            </a:rPr>
            <a:t>家廠商</a:t>
          </a:r>
          <a:endParaRPr lang="en-US" sz="1400" b="1" kern="1200" dirty="0">
            <a:latin typeface="Microsoft JhengHei" charset="0"/>
            <a:ea typeface="Microsoft JhengHei" charset="0"/>
            <a:cs typeface="Microsoft JhengHei" charset="0"/>
          </a:endParaRPr>
        </a:p>
      </dsp:txBody>
      <dsp:txXfrm>
        <a:off x="846546" y="1150345"/>
        <a:ext cx="3126709" cy="575403"/>
      </dsp:txXfrm>
    </dsp:sp>
    <dsp:sp modelId="{A6FAA8E8-9DF7-4321-8219-BD4522B0AF72}">
      <dsp:nvSpPr>
        <dsp:cNvPr id="0" name=""/>
        <dsp:cNvSpPr/>
      </dsp:nvSpPr>
      <dsp:spPr>
        <a:xfrm>
          <a:off x="414339" y="1033765"/>
          <a:ext cx="864413" cy="808563"/>
        </a:xfrm>
        <a:prstGeom prst="ellipse">
          <a:avLst/>
        </a:prstGeom>
        <a:solidFill>
          <a:schemeClr val="lt1">
            <a:hueOff val="0"/>
            <a:satOff val="0"/>
            <a:lumOff val="0"/>
            <a:alphaOff val="0"/>
          </a:schemeClr>
        </a:solidFill>
        <a:ln w="12700" cap="flat" cmpd="sng" algn="ctr">
          <a:solidFill>
            <a:schemeClr val="accent4">
              <a:hueOff val="305269"/>
              <a:satOff val="-11631"/>
              <a:lumOff val="5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20F5F0-1E2A-421C-8196-8B015AD6BD92}">
      <dsp:nvSpPr>
        <dsp:cNvPr id="0" name=""/>
        <dsp:cNvSpPr/>
      </dsp:nvSpPr>
      <dsp:spPr>
        <a:xfrm>
          <a:off x="973094" y="2013174"/>
          <a:ext cx="3000161" cy="575403"/>
        </a:xfrm>
        <a:prstGeom prst="rect">
          <a:avLst/>
        </a:prstGeom>
        <a:solidFill>
          <a:schemeClr val="accent4">
            <a:hueOff val="610539"/>
            <a:satOff val="-23261"/>
            <a:lumOff val="115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6726" tIns="35560" rIns="35560" bIns="35560" numCol="1" spcCol="1270" anchor="ctr" anchorCtr="0">
          <a:noAutofit/>
        </a:bodyPr>
        <a:lstStyle/>
        <a:p>
          <a:pPr lvl="0" algn="l" defTabSz="622300">
            <a:lnSpc>
              <a:spcPct val="90000"/>
            </a:lnSpc>
            <a:spcBef>
              <a:spcPct val="0"/>
            </a:spcBef>
            <a:spcAft>
              <a:spcPct val="35000"/>
            </a:spcAft>
          </a:pPr>
          <a:r>
            <a:rPr lang="zh-TW" altLang="en-US" sz="1400" b="1" kern="1200" dirty="0" smtClean="0">
              <a:latin typeface="Microsoft JhengHei" charset="0"/>
              <a:ea typeface="Microsoft JhengHei" charset="0"/>
              <a:cs typeface="Microsoft JhengHei" charset="0"/>
            </a:rPr>
            <a:t>華城電機等</a:t>
          </a:r>
          <a:r>
            <a:rPr lang="en-US" altLang="zh-TW" sz="1400" b="1" kern="1200" dirty="0" smtClean="0">
              <a:latin typeface="Microsoft JhengHei" charset="0"/>
              <a:ea typeface="Microsoft JhengHei" charset="0"/>
              <a:cs typeface="Microsoft JhengHei" charset="0"/>
            </a:rPr>
            <a:t>10</a:t>
          </a:r>
          <a:r>
            <a:rPr lang="zh-TW" altLang="en-US" sz="1400" b="1" kern="1200" dirty="0" smtClean="0">
              <a:latin typeface="Microsoft JhengHei" charset="0"/>
              <a:ea typeface="Microsoft JhengHei" charset="0"/>
              <a:cs typeface="Microsoft JhengHei" charset="0"/>
            </a:rPr>
            <a:t>家廠商</a:t>
          </a:r>
          <a:endParaRPr lang="en-US" sz="1400" b="1" kern="1200" dirty="0">
            <a:latin typeface="Microsoft JhengHei" charset="0"/>
            <a:ea typeface="Microsoft JhengHei" charset="0"/>
            <a:cs typeface="Microsoft JhengHei" charset="0"/>
          </a:endParaRPr>
        </a:p>
      </dsp:txBody>
      <dsp:txXfrm>
        <a:off x="973094" y="2013174"/>
        <a:ext cx="3000161" cy="575403"/>
      </dsp:txXfrm>
    </dsp:sp>
    <dsp:sp modelId="{E6A670D4-2CE5-444B-A345-277D6069373B}">
      <dsp:nvSpPr>
        <dsp:cNvPr id="0" name=""/>
        <dsp:cNvSpPr/>
      </dsp:nvSpPr>
      <dsp:spPr>
        <a:xfrm>
          <a:off x="613468" y="1941249"/>
          <a:ext cx="719253" cy="719253"/>
        </a:xfrm>
        <a:prstGeom prst="ellipse">
          <a:avLst/>
        </a:prstGeom>
        <a:solidFill>
          <a:schemeClr val="lt1">
            <a:hueOff val="0"/>
            <a:satOff val="0"/>
            <a:lumOff val="0"/>
            <a:alphaOff val="0"/>
          </a:schemeClr>
        </a:solidFill>
        <a:ln w="12700" cap="flat" cmpd="sng" algn="ctr">
          <a:solidFill>
            <a:schemeClr val="accent4">
              <a:hueOff val="610539"/>
              <a:satOff val="-23261"/>
              <a:lumOff val="115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5CFB03-BACF-46D2-A816-C5D853B29AA8}">
      <dsp:nvSpPr>
        <dsp:cNvPr id="0" name=""/>
        <dsp:cNvSpPr/>
      </dsp:nvSpPr>
      <dsp:spPr>
        <a:xfrm>
          <a:off x="846546" y="2876002"/>
          <a:ext cx="3126709" cy="575403"/>
        </a:xfrm>
        <a:prstGeom prst="rect">
          <a:avLst/>
        </a:prstGeom>
        <a:solidFill>
          <a:schemeClr val="accent4">
            <a:hueOff val="915808"/>
            <a:satOff val="-34892"/>
            <a:lumOff val="173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6726" tIns="35560" rIns="35560" bIns="35560" numCol="1" spcCol="1270" anchor="ctr" anchorCtr="0">
          <a:noAutofit/>
        </a:bodyPr>
        <a:lstStyle/>
        <a:p>
          <a:pPr lvl="0" algn="l" defTabSz="622300">
            <a:lnSpc>
              <a:spcPct val="90000"/>
            </a:lnSpc>
            <a:spcBef>
              <a:spcPct val="0"/>
            </a:spcBef>
            <a:spcAft>
              <a:spcPct val="35000"/>
            </a:spcAft>
          </a:pPr>
          <a:r>
            <a:rPr lang="zh-TW" altLang="en-US" sz="1400" b="1" kern="1200" dirty="0" smtClean="0">
              <a:latin typeface="Microsoft JhengHei" charset="0"/>
              <a:ea typeface="Microsoft JhengHei" charset="0"/>
              <a:cs typeface="Microsoft JhengHei" charset="0"/>
            </a:rPr>
            <a:t>瑞智精密等</a:t>
          </a:r>
          <a:r>
            <a:rPr lang="en-US" altLang="zh-TW" sz="1400" b="1" kern="1200" dirty="0" smtClean="0">
              <a:latin typeface="Microsoft JhengHei" charset="0"/>
              <a:ea typeface="Microsoft JhengHei" charset="0"/>
              <a:cs typeface="Microsoft JhengHei" charset="0"/>
            </a:rPr>
            <a:t>9</a:t>
          </a:r>
          <a:r>
            <a:rPr lang="zh-TW" altLang="en-US" sz="1400" b="1" kern="1200" dirty="0" smtClean="0">
              <a:latin typeface="Microsoft JhengHei" charset="0"/>
              <a:ea typeface="Microsoft JhengHei" charset="0"/>
              <a:cs typeface="Microsoft JhengHei" charset="0"/>
            </a:rPr>
            <a:t>家廠商</a:t>
          </a:r>
          <a:endParaRPr lang="en-US" sz="1400" b="1" kern="1200" dirty="0">
            <a:latin typeface="Microsoft JhengHei" charset="0"/>
            <a:ea typeface="Microsoft JhengHei" charset="0"/>
            <a:cs typeface="Microsoft JhengHei" charset="0"/>
          </a:endParaRPr>
        </a:p>
      </dsp:txBody>
      <dsp:txXfrm>
        <a:off x="846546" y="2876002"/>
        <a:ext cx="3126709" cy="575403"/>
      </dsp:txXfrm>
    </dsp:sp>
    <dsp:sp modelId="{A6D9569D-0244-47A4-B81C-9BBEDC5642F8}">
      <dsp:nvSpPr>
        <dsp:cNvPr id="0" name=""/>
        <dsp:cNvSpPr/>
      </dsp:nvSpPr>
      <dsp:spPr>
        <a:xfrm>
          <a:off x="486919" y="2804077"/>
          <a:ext cx="719253" cy="719253"/>
        </a:xfrm>
        <a:prstGeom prst="ellipse">
          <a:avLst/>
        </a:prstGeom>
        <a:solidFill>
          <a:schemeClr val="lt1">
            <a:hueOff val="0"/>
            <a:satOff val="0"/>
            <a:lumOff val="0"/>
            <a:alphaOff val="0"/>
          </a:schemeClr>
        </a:solidFill>
        <a:ln w="12700" cap="flat" cmpd="sng" algn="ctr">
          <a:solidFill>
            <a:schemeClr val="accent4">
              <a:hueOff val="915808"/>
              <a:satOff val="-34892"/>
              <a:lumOff val="173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68186C-6B79-4F01-B20C-0A4EE01B372B}">
      <dsp:nvSpPr>
        <dsp:cNvPr id="0" name=""/>
        <dsp:cNvSpPr/>
      </dsp:nvSpPr>
      <dsp:spPr>
        <a:xfrm>
          <a:off x="434229" y="3738831"/>
          <a:ext cx="3539026" cy="575403"/>
        </a:xfrm>
        <a:prstGeom prst="rect">
          <a:avLst/>
        </a:prstGeom>
        <a:solidFill>
          <a:schemeClr val="accent4">
            <a:hueOff val="1221077"/>
            <a:satOff val="-46523"/>
            <a:lumOff val="2313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6726" tIns="35560" rIns="35560" bIns="35560" numCol="1" spcCol="1270" anchor="ctr" anchorCtr="0">
          <a:noAutofit/>
        </a:bodyPr>
        <a:lstStyle/>
        <a:p>
          <a:pPr lvl="0" algn="l" defTabSz="622300">
            <a:lnSpc>
              <a:spcPct val="90000"/>
            </a:lnSpc>
            <a:spcBef>
              <a:spcPct val="0"/>
            </a:spcBef>
            <a:spcAft>
              <a:spcPct val="35000"/>
            </a:spcAft>
          </a:pPr>
          <a:r>
            <a:rPr lang="zh-TW" altLang="en-US" sz="1400" b="1" kern="1200" dirty="0" smtClean="0">
              <a:latin typeface="Microsoft JhengHei" charset="0"/>
              <a:ea typeface="Microsoft JhengHei" charset="0"/>
              <a:cs typeface="Microsoft JhengHei" charset="0"/>
            </a:rPr>
            <a:t>研華、宏碁等</a:t>
          </a:r>
          <a:r>
            <a:rPr lang="en-US" altLang="zh-TW" sz="1400" b="1" kern="1200" dirty="0" smtClean="0">
              <a:latin typeface="Microsoft JhengHei" charset="0"/>
              <a:ea typeface="Microsoft JhengHei" charset="0"/>
              <a:cs typeface="Microsoft JhengHei" charset="0"/>
            </a:rPr>
            <a:t>6</a:t>
          </a:r>
          <a:r>
            <a:rPr lang="zh-TW" altLang="en-US" sz="1400" b="1" kern="1200" dirty="0" smtClean="0">
              <a:latin typeface="Microsoft JhengHei" charset="0"/>
              <a:ea typeface="Microsoft JhengHei" charset="0"/>
              <a:cs typeface="Microsoft JhengHei" charset="0"/>
            </a:rPr>
            <a:t>家廠</a:t>
          </a:r>
          <a:r>
            <a:rPr lang="zh-TW" altLang="en-US" sz="1200" b="1" kern="1200" dirty="0" smtClean="0">
              <a:latin typeface="Microsoft JhengHei" charset="0"/>
              <a:ea typeface="Microsoft JhengHei" charset="0"/>
              <a:cs typeface="Microsoft JhengHei" charset="0"/>
            </a:rPr>
            <a:t>商</a:t>
          </a:r>
          <a:endParaRPr lang="en-US" sz="1200" b="1" kern="1200" dirty="0">
            <a:latin typeface="Microsoft JhengHei" charset="0"/>
            <a:ea typeface="Microsoft JhengHei" charset="0"/>
            <a:cs typeface="Microsoft JhengHei" charset="0"/>
          </a:endParaRPr>
        </a:p>
      </dsp:txBody>
      <dsp:txXfrm>
        <a:off x="434229" y="3738831"/>
        <a:ext cx="3539026" cy="575403"/>
      </dsp:txXfrm>
    </dsp:sp>
    <dsp:sp modelId="{BA879443-EEDF-48D3-BDFA-AFEA801F6994}">
      <dsp:nvSpPr>
        <dsp:cNvPr id="0" name=""/>
        <dsp:cNvSpPr/>
      </dsp:nvSpPr>
      <dsp:spPr>
        <a:xfrm>
          <a:off x="74602" y="3666906"/>
          <a:ext cx="719253" cy="719253"/>
        </a:xfrm>
        <a:prstGeom prst="ellipse">
          <a:avLst/>
        </a:prstGeom>
        <a:solidFill>
          <a:schemeClr val="lt1">
            <a:hueOff val="0"/>
            <a:satOff val="0"/>
            <a:lumOff val="0"/>
            <a:alphaOff val="0"/>
          </a:schemeClr>
        </a:solidFill>
        <a:ln w="12700" cap="flat" cmpd="sng" algn="ctr">
          <a:solidFill>
            <a:schemeClr val="accent4">
              <a:hueOff val="1221077"/>
              <a:satOff val="-46523"/>
              <a:lumOff val="2313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1"/>
            <a:ext cx="2945659" cy="498055"/>
          </a:xfrm>
          <a:prstGeom prst="rect">
            <a:avLst/>
          </a:prstGeom>
        </p:spPr>
        <p:txBody>
          <a:bodyPr vert="horz" lIns="91422" tIns="45710" rIns="91422" bIns="45710" rtlCol="0"/>
          <a:lstStyle>
            <a:lvl1pPr algn="l">
              <a:defRPr sz="1200"/>
            </a:lvl1pPr>
          </a:lstStyle>
          <a:p>
            <a:endParaRPr lang="zh-TW" altLang="en-US"/>
          </a:p>
        </p:txBody>
      </p:sp>
      <p:sp>
        <p:nvSpPr>
          <p:cNvPr id="3" name="日期版面配置區 2"/>
          <p:cNvSpPr>
            <a:spLocks noGrp="1"/>
          </p:cNvSpPr>
          <p:nvPr>
            <p:ph type="dt" sz="quarter" idx="1"/>
          </p:nvPr>
        </p:nvSpPr>
        <p:spPr>
          <a:xfrm>
            <a:off x="3850446" y="1"/>
            <a:ext cx="2945659" cy="498055"/>
          </a:xfrm>
          <a:prstGeom prst="rect">
            <a:avLst/>
          </a:prstGeom>
        </p:spPr>
        <p:txBody>
          <a:bodyPr vert="horz" lIns="91422" tIns="45710" rIns="91422" bIns="45710" rtlCol="0"/>
          <a:lstStyle>
            <a:lvl1pPr algn="r">
              <a:defRPr sz="1200"/>
            </a:lvl1pPr>
          </a:lstStyle>
          <a:p>
            <a:fld id="{02149B1E-3657-4413-821B-4C300BA93473}" type="datetimeFigureOut">
              <a:rPr lang="zh-TW" altLang="en-US" smtClean="0"/>
              <a:t>2018/5/3</a:t>
            </a:fld>
            <a:endParaRPr lang="zh-TW" altLang="en-US"/>
          </a:p>
        </p:txBody>
      </p:sp>
      <p:sp>
        <p:nvSpPr>
          <p:cNvPr id="4" name="頁尾版面配置區 3"/>
          <p:cNvSpPr>
            <a:spLocks noGrp="1"/>
          </p:cNvSpPr>
          <p:nvPr>
            <p:ph type="ftr" sz="quarter" idx="2"/>
          </p:nvPr>
        </p:nvSpPr>
        <p:spPr>
          <a:xfrm>
            <a:off x="3" y="9428584"/>
            <a:ext cx="2945659" cy="498054"/>
          </a:xfrm>
          <a:prstGeom prst="rect">
            <a:avLst/>
          </a:prstGeom>
        </p:spPr>
        <p:txBody>
          <a:bodyPr vert="horz" lIns="91422" tIns="45710" rIns="91422" bIns="4571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6" y="9428584"/>
            <a:ext cx="2945659" cy="498054"/>
          </a:xfrm>
          <a:prstGeom prst="rect">
            <a:avLst/>
          </a:prstGeom>
        </p:spPr>
        <p:txBody>
          <a:bodyPr vert="horz" lIns="91422" tIns="45710" rIns="91422" bIns="45710" rtlCol="0" anchor="b"/>
          <a:lstStyle>
            <a:lvl1pPr algn="r">
              <a:defRPr sz="1200"/>
            </a:lvl1pPr>
          </a:lstStyle>
          <a:p>
            <a:fld id="{E15CC951-40EE-4073-ADFF-2151F2EFAEEA}" type="slidenum">
              <a:rPr lang="zh-TW" altLang="en-US" smtClean="0"/>
              <a:t>‹#›</a:t>
            </a:fld>
            <a:endParaRPr lang="zh-TW" altLang="en-US"/>
          </a:p>
        </p:txBody>
      </p:sp>
    </p:spTree>
    <p:extLst>
      <p:ext uri="{BB962C8B-B14F-4D97-AF65-F5344CB8AC3E}">
        <p14:creationId xmlns:p14="http://schemas.microsoft.com/office/powerpoint/2010/main" val="2638668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1"/>
            <a:ext cx="2945659" cy="498055"/>
          </a:xfrm>
          <a:prstGeom prst="rect">
            <a:avLst/>
          </a:prstGeom>
        </p:spPr>
        <p:txBody>
          <a:bodyPr vert="horz" lIns="91422" tIns="45710" rIns="91422" bIns="45710" rtlCol="0"/>
          <a:lstStyle>
            <a:lvl1pPr algn="l">
              <a:defRPr sz="1200"/>
            </a:lvl1pPr>
          </a:lstStyle>
          <a:p>
            <a:endParaRPr lang="zh-TW" altLang="en-US"/>
          </a:p>
        </p:txBody>
      </p:sp>
      <p:sp>
        <p:nvSpPr>
          <p:cNvPr id="3" name="日期版面配置區 2"/>
          <p:cNvSpPr>
            <a:spLocks noGrp="1"/>
          </p:cNvSpPr>
          <p:nvPr>
            <p:ph type="dt" idx="1"/>
          </p:nvPr>
        </p:nvSpPr>
        <p:spPr>
          <a:xfrm>
            <a:off x="3850446" y="1"/>
            <a:ext cx="2945659" cy="498055"/>
          </a:xfrm>
          <a:prstGeom prst="rect">
            <a:avLst/>
          </a:prstGeom>
        </p:spPr>
        <p:txBody>
          <a:bodyPr vert="horz" lIns="91422" tIns="45710" rIns="91422" bIns="45710" rtlCol="0"/>
          <a:lstStyle>
            <a:lvl1pPr algn="r">
              <a:defRPr sz="1200"/>
            </a:lvl1pPr>
          </a:lstStyle>
          <a:p>
            <a:fld id="{A1E1368D-FF2C-4E44-B733-51E35226CF75}" type="datetimeFigureOut">
              <a:rPr lang="zh-TW" altLang="en-US" smtClean="0"/>
              <a:t>2018/5/3</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22" tIns="45710" rIns="91422" bIns="45710" rtlCol="0" anchor="ctr"/>
          <a:lstStyle/>
          <a:p>
            <a:endParaRPr lang="zh-TW" altLang="en-US"/>
          </a:p>
        </p:txBody>
      </p:sp>
      <p:sp>
        <p:nvSpPr>
          <p:cNvPr id="5" name="備忘稿版面配置區 4"/>
          <p:cNvSpPr>
            <a:spLocks noGrp="1"/>
          </p:cNvSpPr>
          <p:nvPr>
            <p:ph type="body" sz="quarter" idx="3"/>
          </p:nvPr>
        </p:nvSpPr>
        <p:spPr>
          <a:xfrm>
            <a:off x="679768" y="4777197"/>
            <a:ext cx="5438140" cy="3908614"/>
          </a:xfrm>
          <a:prstGeom prst="rect">
            <a:avLst/>
          </a:prstGeom>
        </p:spPr>
        <p:txBody>
          <a:bodyPr vert="horz" lIns="91422" tIns="45710" rIns="91422" bIns="4571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 y="9428584"/>
            <a:ext cx="2945659" cy="498054"/>
          </a:xfrm>
          <a:prstGeom prst="rect">
            <a:avLst/>
          </a:prstGeom>
        </p:spPr>
        <p:txBody>
          <a:bodyPr vert="horz" lIns="91422" tIns="45710" rIns="91422" bIns="4571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6" y="9428584"/>
            <a:ext cx="2945659" cy="498054"/>
          </a:xfrm>
          <a:prstGeom prst="rect">
            <a:avLst/>
          </a:prstGeom>
        </p:spPr>
        <p:txBody>
          <a:bodyPr vert="horz" lIns="91422" tIns="45710" rIns="91422" bIns="45710" rtlCol="0" anchor="b"/>
          <a:lstStyle>
            <a:lvl1pPr algn="r">
              <a:defRPr sz="1200"/>
            </a:lvl1pPr>
          </a:lstStyle>
          <a:p>
            <a:fld id="{37CD6A8D-45DE-4ADD-AB50-96BC3014F194}" type="slidenum">
              <a:rPr lang="zh-TW" altLang="en-US" smtClean="0"/>
              <a:t>‹#›</a:t>
            </a:fld>
            <a:endParaRPr lang="zh-TW" altLang="en-US"/>
          </a:p>
        </p:txBody>
      </p:sp>
    </p:spTree>
    <p:extLst>
      <p:ext uri="{BB962C8B-B14F-4D97-AF65-F5344CB8AC3E}">
        <p14:creationId xmlns:p14="http://schemas.microsoft.com/office/powerpoint/2010/main" val="394321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7CD6A8D-45DE-4ADD-AB50-96BC3014F194}" type="slidenum">
              <a:rPr lang="zh-TW" altLang="en-US" smtClean="0"/>
              <a:t>0</a:t>
            </a:fld>
            <a:endParaRPr lang="zh-TW" altLang="en-US"/>
          </a:p>
        </p:txBody>
      </p:sp>
    </p:spTree>
    <p:extLst>
      <p:ext uri="{BB962C8B-B14F-4D97-AF65-F5344CB8AC3E}">
        <p14:creationId xmlns:p14="http://schemas.microsoft.com/office/powerpoint/2010/main" val="18348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應加強新型態數位經濟發展趨勢之評析</a:t>
            </a:r>
            <a:endParaRPr lang="zh-TW" altLang="en-US" dirty="0"/>
          </a:p>
        </p:txBody>
      </p:sp>
      <p:sp>
        <p:nvSpPr>
          <p:cNvPr id="4" name="投影片編號版面配置區 3"/>
          <p:cNvSpPr>
            <a:spLocks noGrp="1"/>
          </p:cNvSpPr>
          <p:nvPr>
            <p:ph type="sldNum" sz="quarter" idx="10"/>
          </p:nvPr>
        </p:nvSpPr>
        <p:spPr/>
        <p:txBody>
          <a:bodyPr/>
          <a:lstStyle/>
          <a:p>
            <a:pPr>
              <a:defRPr/>
            </a:pPr>
            <a:fld id="{60CCF9F7-A3DD-449D-9DFA-346F178F0815}" type="slidenum">
              <a:rPr lang="en-US" altLang="zh-TW" smtClean="0">
                <a:solidFill>
                  <a:srgbClr val="000000"/>
                </a:solidFill>
              </a:rPr>
              <a:pPr>
                <a:defRPr/>
              </a:pPr>
              <a:t>2</a:t>
            </a:fld>
            <a:endParaRPr lang="en-US" altLang="zh-TW">
              <a:solidFill>
                <a:srgbClr val="000000"/>
              </a:solidFill>
            </a:endParaRPr>
          </a:p>
        </p:txBody>
      </p:sp>
    </p:spTree>
    <p:extLst>
      <p:ext uri="{BB962C8B-B14F-4D97-AF65-F5344CB8AC3E}">
        <p14:creationId xmlns:p14="http://schemas.microsoft.com/office/powerpoint/2010/main" val="404542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9604B4F-C981-4D9A-A291-E1209D018E03}" type="slidenum">
              <a:rPr lang="zh-TW" altLang="en-US" smtClean="0"/>
              <a:pPr/>
              <a:t>6</a:t>
            </a:fld>
            <a:endParaRPr lang="zh-TW" altLang="en-US"/>
          </a:p>
        </p:txBody>
      </p:sp>
    </p:spTree>
    <p:extLst>
      <p:ext uri="{BB962C8B-B14F-4D97-AF65-F5344CB8AC3E}">
        <p14:creationId xmlns:p14="http://schemas.microsoft.com/office/powerpoint/2010/main" val="2272393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7F568CE-45B0-406C-AC97-9ECA69936A70}" type="slidenum">
              <a:rPr lang="zh-TW" altLang="en-US" smtClean="0"/>
              <a:pPr>
                <a:defRPr/>
              </a:pPr>
              <a:t>8</a:t>
            </a:fld>
            <a:endParaRPr lang="zh-TW" altLang="en-US" dirty="0"/>
          </a:p>
        </p:txBody>
      </p:sp>
    </p:spTree>
    <p:extLst>
      <p:ext uri="{BB962C8B-B14F-4D97-AF65-F5344CB8AC3E}">
        <p14:creationId xmlns:p14="http://schemas.microsoft.com/office/powerpoint/2010/main" val="87143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發展、商業模式</a:t>
            </a:r>
            <a:endParaRPr lang="zh-TW" altLang="en-US" dirty="0"/>
          </a:p>
        </p:txBody>
      </p:sp>
      <p:sp>
        <p:nvSpPr>
          <p:cNvPr id="4" name="投影片編號版面配置區 3"/>
          <p:cNvSpPr>
            <a:spLocks noGrp="1"/>
          </p:cNvSpPr>
          <p:nvPr>
            <p:ph type="sldNum" sz="quarter" idx="10"/>
          </p:nvPr>
        </p:nvSpPr>
        <p:spPr/>
        <p:txBody>
          <a:bodyPr/>
          <a:lstStyle/>
          <a:p>
            <a:fld id="{F6B1548C-E4DA-DB44-9F15-8E8A37970976}" type="slidenum">
              <a:rPr kumimoji="1" lang="zh-TW" altLang="en-US" smtClean="0"/>
              <a:t>10</a:t>
            </a:fld>
            <a:endParaRPr kumimoji="1" lang="zh-TW" altLang="en-US"/>
          </a:p>
        </p:txBody>
      </p:sp>
    </p:spTree>
    <p:extLst>
      <p:ext uri="{BB962C8B-B14F-4D97-AF65-F5344CB8AC3E}">
        <p14:creationId xmlns:p14="http://schemas.microsoft.com/office/powerpoint/2010/main" val="97439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Times New Roman" pitchFamily="18" charset="0"/>
                <a:ea typeface="標楷體" pitchFamily="65" charset="-120"/>
                <a:cs typeface="+mn-cs"/>
              </a:rPr>
              <a:t>今年嘉義的</a:t>
            </a:r>
            <a:r>
              <a:rPr lang="zh-TW" altLang="zh-TW" sz="1200" b="1" u="sng" kern="1200" dirty="0" smtClean="0">
                <a:solidFill>
                  <a:schemeClr val="tx1"/>
                </a:solidFill>
                <a:effectLst/>
                <a:latin typeface="Times New Roman" pitchFamily="18" charset="0"/>
                <a:ea typeface="標楷體" pitchFamily="65" charset="-120"/>
                <a:cs typeface="+mn-cs"/>
              </a:rPr>
              <a:t>台灣燈會</a:t>
            </a:r>
            <a:r>
              <a:rPr lang="zh-TW" altLang="zh-TW" sz="1200" kern="1200" dirty="0" smtClean="0">
                <a:solidFill>
                  <a:schemeClr val="tx1"/>
                </a:solidFill>
                <a:effectLst/>
                <a:latin typeface="Times New Roman" pitchFamily="18" charset="0"/>
                <a:ea typeface="標楷體" pitchFamily="65" charset="-120"/>
                <a:cs typeface="+mn-cs"/>
              </a:rPr>
              <a:t>亞洲．矽谷邀集大聯盟智慧支付與資安數十家廠商共同建構無現金市集。整合處理後端系統，就能跨平台支付。</a:t>
            </a:r>
          </a:p>
          <a:p>
            <a:pPr lvl="0"/>
            <a:r>
              <a:rPr lang="zh-TW" altLang="zh-TW" sz="1200" kern="1200" dirty="0" smtClean="0">
                <a:solidFill>
                  <a:schemeClr val="tx1"/>
                </a:solidFill>
                <a:effectLst/>
                <a:latin typeface="Times New Roman" pitchFamily="18" charset="0"/>
                <a:ea typeface="標楷體" pitchFamily="65" charset="-120"/>
                <a:cs typeface="+mn-cs"/>
              </a:rPr>
              <a:t>對消費者而言，無論是使用</a:t>
            </a:r>
            <a:r>
              <a:rPr lang="en-US" altLang="zh-TW" sz="1200" kern="1200" dirty="0" smtClean="0">
                <a:solidFill>
                  <a:schemeClr val="tx1"/>
                </a:solidFill>
                <a:effectLst/>
                <a:latin typeface="Times New Roman" pitchFamily="18" charset="0"/>
                <a:ea typeface="標楷體" pitchFamily="65" charset="-120"/>
                <a:cs typeface="+mn-cs"/>
              </a:rPr>
              <a:t>Apple Pay</a:t>
            </a:r>
            <a:r>
              <a:rPr lang="zh-TW" altLang="zh-TW" sz="1200" kern="1200" dirty="0" smtClean="0">
                <a:solidFill>
                  <a:schemeClr val="tx1"/>
                </a:solidFill>
                <a:effectLst/>
                <a:latin typeface="Times New Roman" pitchFamily="18" charset="0"/>
                <a:ea typeface="標楷體" pitchFamily="65" charset="-120"/>
                <a:cs typeface="+mn-cs"/>
              </a:rPr>
              <a:t>、</a:t>
            </a:r>
            <a:r>
              <a:rPr lang="en-US" altLang="zh-TW" sz="1200" kern="1200" dirty="0" smtClean="0">
                <a:solidFill>
                  <a:schemeClr val="tx1"/>
                </a:solidFill>
                <a:effectLst/>
                <a:latin typeface="Times New Roman" pitchFamily="18" charset="0"/>
                <a:ea typeface="標楷體" pitchFamily="65" charset="-120"/>
                <a:cs typeface="+mn-cs"/>
              </a:rPr>
              <a:t>Android Pay</a:t>
            </a:r>
            <a:r>
              <a:rPr lang="zh-TW" altLang="zh-TW" sz="1200" kern="1200" dirty="0" smtClean="0">
                <a:solidFill>
                  <a:schemeClr val="tx1"/>
                </a:solidFill>
                <a:effectLst/>
                <a:latin typeface="Times New Roman" pitchFamily="18" charset="0"/>
                <a:ea typeface="標楷體" pitchFamily="65" charset="-120"/>
                <a:cs typeface="+mn-cs"/>
              </a:rPr>
              <a:t>、</a:t>
            </a:r>
            <a:r>
              <a:rPr lang="en-US" altLang="zh-TW" sz="1200" kern="1200" dirty="0" smtClean="0">
                <a:solidFill>
                  <a:schemeClr val="tx1"/>
                </a:solidFill>
                <a:effectLst/>
                <a:latin typeface="Times New Roman" pitchFamily="18" charset="0"/>
                <a:ea typeface="標楷體" pitchFamily="65" charset="-120"/>
                <a:cs typeface="+mn-cs"/>
              </a:rPr>
              <a:t>Samsung Pay</a:t>
            </a:r>
            <a:r>
              <a:rPr lang="zh-TW" altLang="zh-TW" sz="1200" kern="1200" dirty="0" smtClean="0">
                <a:solidFill>
                  <a:schemeClr val="tx1"/>
                </a:solidFill>
                <a:effectLst/>
                <a:latin typeface="Times New Roman" pitchFamily="18" charset="0"/>
                <a:ea typeface="標楷體" pitchFamily="65" charset="-120"/>
                <a:cs typeface="+mn-cs"/>
              </a:rPr>
              <a:t>以及國內各大電信與銀行的電子錢包支付，甚至信用卡和四大電子票證，通通都能輕鬆付款，連傳統運用硬幣的自動販賣機也可以用手機嗶出商品，實現智慧無人商店的夢想。</a:t>
            </a:r>
          </a:p>
          <a:p>
            <a:pPr lvl="0"/>
            <a:r>
              <a:rPr lang="zh-TW" altLang="zh-TW" sz="1200" kern="1200" dirty="0" smtClean="0">
                <a:solidFill>
                  <a:schemeClr val="tx1"/>
                </a:solidFill>
                <a:effectLst/>
                <a:latin typeface="Times New Roman" pitchFamily="18" charset="0"/>
                <a:ea typeface="標楷體" pitchFamily="65" charset="-120"/>
                <a:cs typeface="+mn-cs"/>
              </a:rPr>
              <a:t>對商家而言，不僅可以透過雲端即時掌握銷售情形及補貨需求，還能夠在遠端，動態彈性的調整產品價格，對特定地區推出限量折扣、促銷。</a:t>
            </a:r>
          </a:p>
          <a:p>
            <a:pPr lvl="0"/>
            <a:r>
              <a:rPr lang="zh-TW" altLang="zh-TW" sz="1200" kern="1200" dirty="0" smtClean="0">
                <a:solidFill>
                  <a:schemeClr val="tx1"/>
                </a:solidFill>
                <a:effectLst/>
                <a:latin typeface="Times New Roman" pitchFamily="18" charset="0"/>
                <a:ea typeface="標楷體" pitchFamily="65" charset="-120"/>
                <a:cs typeface="+mn-cs"/>
              </a:rPr>
              <a:t>繼嘉義燈會後，亞矽正協助雲嘉南</a:t>
            </a:r>
            <a:r>
              <a:rPr lang="en-US" altLang="zh-TW" sz="1200" kern="1200" dirty="0" smtClean="0">
                <a:solidFill>
                  <a:schemeClr val="tx1"/>
                </a:solidFill>
                <a:effectLst/>
                <a:latin typeface="Times New Roman" pitchFamily="18" charset="0"/>
                <a:ea typeface="標楷體" pitchFamily="65" charset="-120"/>
                <a:cs typeface="+mn-cs"/>
              </a:rPr>
              <a:t>11</a:t>
            </a:r>
            <a:r>
              <a:rPr lang="zh-TW" altLang="zh-TW" sz="1200" kern="1200" dirty="0" smtClean="0">
                <a:solidFill>
                  <a:schemeClr val="tx1"/>
                </a:solidFill>
                <a:effectLst/>
                <a:latin typeface="Times New Roman" pitchFamily="18" charset="0"/>
                <a:ea typeface="標楷體" pitchFamily="65" charset="-120"/>
                <a:cs typeface="+mn-cs"/>
              </a:rPr>
              <a:t>個大學生活圈建立無現金試驗場域。亞矽計畫將持續與產業界不斷精進，達到在</a:t>
            </a:r>
            <a:r>
              <a:rPr lang="en-US" altLang="zh-TW" sz="1200" kern="1200" dirty="0" smtClean="0">
                <a:solidFill>
                  <a:schemeClr val="tx1"/>
                </a:solidFill>
                <a:effectLst/>
                <a:latin typeface="Times New Roman" pitchFamily="18" charset="0"/>
                <a:ea typeface="標楷體" pitchFamily="65" charset="-120"/>
                <a:cs typeface="+mn-cs"/>
              </a:rPr>
              <a:t>2025</a:t>
            </a:r>
            <a:r>
              <a:rPr lang="zh-TW" altLang="zh-TW" sz="1200" kern="1200" dirty="0" smtClean="0">
                <a:solidFill>
                  <a:schemeClr val="tx1"/>
                </a:solidFill>
                <a:effectLst/>
                <a:latin typeface="Times New Roman" pitchFamily="18" charset="0"/>
                <a:ea typeface="標楷體" pitchFamily="65" charset="-120"/>
                <a:cs typeface="+mn-cs"/>
              </a:rPr>
              <a:t>年民眾數位生活服務普及率達</a:t>
            </a:r>
            <a:r>
              <a:rPr lang="en-US" altLang="zh-TW" sz="1200" kern="1200" dirty="0" smtClean="0">
                <a:solidFill>
                  <a:schemeClr val="tx1"/>
                </a:solidFill>
                <a:effectLst/>
                <a:latin typeface="Times New Roman" pitchFamily="18" charset="0"/>
                <a:ea typeface="標楷體" pitchFamily="65" charset="-120"/>
                <a:cs typeface="+mn-cs"/>
              </a:rPr>
              <a:t>80%</a:t>
            </a:r>
            <a:r>
              <a:rPr lang="zh-TW" altLang="zh-TW" sz="1200" kern="1200" dirty="0" smtClean="0">
                <a:solidFill>
                  <a:schemeClr val="tx1"/>
                </a:solidFill>
                <a:effectLst/>
                <a:latin typeface="Times New Roman" pitchFamily="18" charset="0"/>
                <a:ea typeface="標楷體" pitchFamily="65" charset="-120"/>
                <a:cs typeface="+mn-cs"/>
              </a:rPr>
              <a:t>的目標。</a:t>
            </a:r>
          </a:p>
          <a:p>
            <a:pPr lvl="0"/>
            <a:r>
              <a:rPr lang="zh-TW" altLang="zh-TW" sz="1200" kern="1200" dirty="0" smtClean="0">
                <a:solidFill>
                  <a:schemeClr val="tx1"/>
                </a:solidFill>
                <a:effectLst/>
                <a:latin typeface="Times New Roman" pitchFamily="18" charset="0"/>
                <a:ea typeface="標楷體" pitchFamily="65" charset="-120"/>
                <a:cs typeface="+mn-cs"/>
              </a:rPr>
              <a:t>亞矽助</a:t>
            </a:r>
            <a:r>
              <a:rPr lang="zh-TW" altLang="zh-TW" sz="1200" b="1" u="sng" kern="1200" dirty="0" smtClean="0">
                <a:solidFill>
                  <a:schemeClr val="tx1"/>
                </a:solidFill>
                <a:effectLst/>
                <a:latin typeface="Times New Roman" pitchFamily="18" charset="0"/>
                <a:ea typeface="標楷體" pitchFamily="65" charset="-120"/>
                <a:cs typeface="+mn-cs"/>
              </a:rPr>
              <a:t>凌網新南向</a:t>
            </a:r>
            <a:r>
              <a:rPr lang="zh-TW" altLang="zh-TW" sz="1200" kern="1200" dirty="0" smtClean="0">
                <a:solidFill>
                  <a:schemeClr val="tx1"/>
                </a:solidFill>
                <a:effectLst/>
                <a:latin typeface="Times New Roman" pitchFamily="18" charset="0"/>
                <a:ea typeface="標楷體" pitchFamily="65" charset="-120"/>
                <a:cs typeface="+mn-cs"/>
              </a:rPr>
              <a:t>一臂之力</a:t>
            </a:r>
          </a:p>
          <a:p>
            <a:pPr lvl="0"/>
            <a:r>
              <a:rPr lang="zh-TW" altLang="zh-TW" sz="1200" kern="1200" dirty="0" smtClean="0">
                <a:solidFill>
                  <a:schemeClr val="tx1"/>
                </a:solidFill>
                <a:effectLst/>
                <a:latin typeface="Times New Roman" pitchFamily="18" charset="0"/>
                <a:ea typeface="標楷體" pitchFamily="65" charset="-120"/>
                <a:cs typeface="+mn-cs"/>
              </a:rPr>
              <a:t>去年亞矽域長陪同台灣資訊公司凌網與泰國當地最大的雲端服務公司</a:t>
            </a:r>
            <a:r>
              <a:rPr lang="en-US" altLang="zh-TW" sz="1200" kern="1200" dirty="0" smtClean="0">
                <a:solidFill>
                  <a:schemeClr val="tx1"/>
                </a:solidFill>
                <a:effectLst/>
                <a:latin typeface="Times New Roman" pitchFamily="18" charset="0"/>
                <a:ea typeface="標楷體" pitchFamily="65" charset="-120"/>
                <a:cs typeface="+mn-cs"/>
              </a:rPr>
              <a:t>(INET)</a:t>
            </a:r>
            <a:r>
              <a:rPr lang="zh-TW" altLang="zh-TW" sz="1200" kern="1200" dirty="0" smtClean="0">
                <a:solidFill>
                  <a:schemeClr val="tx1"/>
                </a:solidFill>
                <a:effectLst/>
                <a:latin typeface="Times New Roman" pitchFamily="18" charset="0"/>
                <a:ea typeface="標楷體" pitchFamily="65" charset="-120"/>
                <a:cs typeface="+mn-cs"/>
              </a:rPr>
              <a:t>策略合作，合資成立電子支付公司</a:t>
            </a:r>
            <a:r>
              <a:rPr lang="en-US" altLang="zh-TW" sz="1200" kern="1200" dirty="0" smtClean="0">
                <a:solidFill>
                  <a:schemeClr val="tx1"/>
                </a:solidFill>
                <a:effectLst/>
                <a:latin typeface="Times New Roman" pitchFamily="18" charset="0"/>
                <a:ea typeface="標楷體" pitchFamily="65" charset="-120"/>
                <a:cs typeface="+mn-cs"/>
              </a:rPr>
              <a:t>(</a:t>
            </a:r>
            <a:r>
              <a:rPr lang="en-US" altLang="zh-TW" sz="1200" kern="1200" dirty="0" err="1" smtClean="0">
                <a:solidFill>
                  <a:schemeClr val="tx1"/>
                </a:solidFill>
                <a:effectLst/>
                <a:latin typeface="Times New Roman" pitchFamily="18" charset="0"/>
                <a:ea typeface="標楷體" pitchFamily="65" charset="-120"/>
                <a:cs typeface="+mn-cs"/>
              </a:rPr>
              <a:t>ThaiDotCom</a:t>
            </a:r>
            <a:r>
              <a:rPr lang="en-US" altLang="zh-TW" sz="1200" kern="1200" dirty="0" smtClean="0">
                <a:solidFill>
                  <a:schemeClr val="tx1"/>
                </a:solidFill>
                <a:effectLst/>
                <a:latin typeface="Times New Roman" pitchFamily="18" charset="0"/>
                <a:ea typeface="標楷體" pitchFamily="65" charset="-120"/>
                <a:cs typeface="+mn-cs"/>
              </a:rPr>
              <a:t> Payment)</a:t>
            </a:r>
            <a:r>
              <a:rPr lang="zh-TW" altLang="zh-TW" sz="1200" kern="1200" dirty="0" smtClean="0">
                <a:solidFill>
                  <a:schemeClr val="tx1"/>
                </a:solidFill>
                <a:effectLst/>
                <a:latin typeface="Times New Roman" pitchFamily="18" charset="0"/>
                <a:ea typeface="標楷體" pitchFamily="65" charset="-120"/>
                <a:cs typeface="+mn-cs"/>
              </a:rPr>
              <a:t>，由凌網提供系統的建置，開始提供線上繳款服務。</a:t>
            </a:r>
          </a:p>
          <a:p>
            <a:pPr lvl="0"/>
            <a:r>
              <a:rPr lang="zh-TW" altLang="zh-TW" sz="1200" kern="1200" dirty="0" smtClean="0">
                <a:solidFill>
                  <a:schemeClr val="tx1"/>
                </a:solidFill>
                <a:effectLst/>
                <a:latin typeface="Times New Roman" pitchFamily="18" charset="0"/>
                <a:ea typeface="標楷體" pitchFamily="65" charset="-120"/>
                <a:cs typeface="+mn-cs"/>
              </a:rPr>
              <a:t>今年更下一層，凌網公司及中華電信的努力爭取下，擊敗瑞典與馬來西亞公司為泰國建置憑證管理中心及相關顧問服務，寫下第一個將國內</a:t>
            </a:r>
            <a:r>
              <a:rPr lang="en-US" altLang="zh-TW" sz="1200" kern="1200" dirty="0" smtClean="0">
                <a:solidFill>
                  <a:schemeClr val="tx1"/>
                </a:solidFill>
                <a:effectLst/>
                <a:latin typeface="Times New Roman" pitchFamily="18" charset="0"/>
                <a:ea typeface="標楷體" pitchFamily="65" charset="-120"/>
                <a:cs typeface="+mn-cs"/>
              </a:rPr>
              <a:t>PKI </a:t>
            </a:r>
            <a:r>
              <a:rPr lang="zh-TW" altLang="zh-TW" sz="1200" kern="1200" dirty="0" smtClean="0">
                <a:solidFill>
                  <a:schemeClr val="tx1"/>
                </a:solidFill>
                <a:effectLst/>
                <a:latin typeface="Times New Roman" pitchFamily="18" charset="0"/>
                <a:ea typeface="標楷體" pitchFamily="65" charset="-120"/>
                <a:cs typeface="+mn-cs"/>
              </a:rPr>
              <a:t>應用服務經驗推廣至泰國的成功案例。今年凌網將台灣儲值卡成功的營運經驗推廣到馬來西亞。</a:t>
            </a:r>
            <a:endParaRPr lang="zh-TW" altLang="zh-TW" sz="1200" kern="1200" dirty="0">
              <a:solidFill>
                <a:schemeClr val="tx1"/>
              </a:solidFill>
              <a:effectLst/>
              <a:latin typeface="Times New Roman" pitchFamily="18" charset="0"/>
              <a:ea typeface="標楷體" pitchFamily="65" charset="-120"/>
              <a:cs typeface="+mn-cs"/>
            </a:endParaRPr>
          </a:p>
        </p:txBody>
      </p:sp>
      <p:sp>
        <p:nvSpPr>
          <p:cNvPr id="4" name="投影片編號版面配置區 3"/>
          <p:cNvSpPr>
            <a:spLocks noGrp="1"/>
          </p:cNvSpPr>
          <p:nvPr>
            <p:ph type="sldNum" sz="quarter" idx="10"/>
          </p:nvPr>
        </p:nvSpPr>
        <p:spPr/>
        <p:txBody>
          <a:bodyPr/>
          <a:lstStyle/>
          <a:p>
            <a:fld id="{37CD6A8D-45DE-4ADD-AB50-96BC3014F194}" type="slidenum">
              <a:rPr lang="zh-TW" altLang="en-US" smtClean="0"/>
              <a:t>11</a:t>
            </a:fld>
            <a:endParaRPr lang="zh-TW" altLang="en-US"/>
          </a:p>
        </p:txBody>
      </p:sp>
    </p:spTree>
    <p:extLst>
      <p:ext uri="{BB962C8B-B14F-4D97-AF65-F5344CB8AC3E}">
        <p14:creationId xmlns:p14="http://schemas.microsoft.com/office/powerpoint/2010/main" val="150109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b="1" u="sng" kern="1200" dirty="0" smtClean="0">
                <a:solidFill>
                  <a:schemeClr val="tx1"/>
                </a:solidFill>
                <a:effectLst/>
                <a:latin typeface="Times New Roman" pitchFamily="18" charset="0"/>
                <a:ea typeface="標楷體" pitchFamily="65" charset="-120"/>
                <a:cs typeface="+mn-cs"/>
              </a:rPr>
              <a:t>萊爾富</a:t>
            </a:r>
            <a:r>
              <a:rPr lang="zh-TW" altLang="zh-TW" sz="1200" kern="1200" dirty="0" smtClean="0">
                <a:solidFill>
                  <a:schemeClr val="tx1"/>
                </a:solidFill>
                <a:effectLst/>
                <a:latin typeface="Times New Roman" pitchFamily="18" charset="0"/>
                <a:ea typeface="標楷體" pitchFamily="65" charset="-120"/>
                <a:cs typeface="+mn-cs"/>
              </a:rPr>
              <a:t>為首家支援任何銀行信用卡或金融卡的超商</a:t>
            </a:r>
          </a:p>
          <a:p>
            <a:r>
              <a:rPr lang="zh-TW" altLang="zh-TW" sz="1200" kern="1200" dirty="0" smtClean="0">
                <a:solidFill>
                  <a:schemeClr val="tx1"/>
                </a:solidFill>
                <a:effectLst/>
                <a:latin typeface="Times New Roman" pitchFamily="18" charset="0"/>
                <a:ea typeface="標楷體" pitchFamily="65" charset="-120"/>
                <a:cs typeface="+mn-cs"/>
              </a:rPr>
              <a:t>經濟部協助蘭爾富於</a:t>
            </a:r>
            <a:r>
              <a:rPr lang="en-US" altLang="zh-TW" sz="1200" kern="1200" dirty="0" smtClean="0">
                <a:solidFill>
                  <a:schemeClr val="tx1"/>
                </a:solidFill>
                <a:effectLst/>
                <a:latin typeface="Times New Roman" pitchFamily="18" charset="0"/>
                <a:ea typeface="標楷體" pitchFamily="65" charset="-120"/>
                <a:cs typeface="+mn-cs"/>
              </a:rPr>
              <a:t>1,300</a:t>
            </a:r>
            <a:r>
              <a:rPr lang="zh-TW" altLang="zh-TW" sz="1200" kern="1200" dirty="0" smtClean="0">
                <a:solidFill>
                  <a:schemeClr val="tx1"/>
                </a:solidFill>
                <a:effectLst/>
                <a:latin typeface="Times New Roman" pitchFamily="18" charset="0"/>
                <a:ea typeface="標楷體" pitchFamily="65" charset="-120"/>
                <a:cs typeface="+mn-cs"/>
              </a:rPr>
              <a:t>家門市推動行動支付應用，協助業者虛實通路整合，消費者可於線上消費，線下結帳取貨。增加營業額超過三倍之多。</a:t>
            </a:r>
          </a:p>
          <a:p>
            <a:endParaRPr lang="zh-TW" altLang="en-US" dirty="0"/>
          </a:p>
        </p:txBody>
      </p:sp>
      <p:sp>
        <p:nvSpPr>
          <p:cNvPr id="4" name="投影片編號版面配置區 3"/>
          <p:cNvSpPr>
            <a:spLocks noGrp="1"/>
          </p:cNvSpPr>
          <p:nvPr>
            <p:ph type="sldNum" sz="quarter" idx="10"/>
          </p:nvPr>
        </p:nvSpPr>
        <p:spPr/>
        <p:txBody>
          <a:bodyPr/>
          <a:lstStyle/>
          <a:p>
            <a:pPr>
              <a:defRPr/>
            </a:pPr>
            <a:fld id="{C7F568CE-45B0-406C-AC97-9ECA69936A70}" type="slidenum">
              <a:rPr lang="zh-TW" altLang="en-US" smtClean="0"/>
              <a:pPr>
                <a:defRPr/>
              </a:pPr>
              <a:t>12</a:t>
            </a:fld>
            <a:endParaRPr lang="zh-TW" altLang="en-US" dirty="0"/>
          </a:p>
        </p:txBody>
      </p:sp>
    </p:spTree>
    <p:extLst>
      <p:ext uri="{BB962C8B-B14F-4D97-AF65-F5344CB8AC3E}">
        <p14:creationId xmlns:p14="http://schemas.microsoft.com/office/powerpoint/2010/main" val="393023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7CD6A8D-45DE-4ADD-AB50-96BC3014F194}" type="slidenum">
              <a:rPr lang="zh-TW" altLang="en-US" smtClean="0"/>
              <a:t>13</a:t>
            </a:fld>
            <a:endParaRPr lang="zh-TW" altLang="en-US"/>
          </a:p>
        </p:txBody>
      </p:sp>
    </p:spTree>
    <p:extLst>
      <p:ext uri="{BB962C8B-B14F-4D97-AF65-F5344CB8AC3E}">
        <p14:creationId xmlns:p14="http://schemas.microsoft.com/office/powerpoint/2010/main" val="7438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10" name="投影片編號版面配置區 9"/>
          <p:cNvSpPr>
            <a:spLocks noGrp="1"/>
          </p:cNvSpPr>
          <p:nvPr>
            <p:ph type="sldNum" sz="quarter" idx="10"/>
          </p:nvPr>
        </p:nvSpPr>
        <p:spPr/>
        <p:txBody>
          <a:bodyPr/>
          <a:lstStyle/>
          <a:p>
            <a:fld id="{F71B2CC7-3608-41C4-B3ED-B67F6063EFD8}" type="slidenum">
              <a:rPr lang="zh-TW" altLang="en-US" smtClean="0"/>
              <a:t>‹#›</a:t>
            </a:fld>
            <a:endParaRPr lang="zh-TW" altLang="en-US" dirty="0"/>
          </a:p>
        </p:txBody>
      </p:sp>
    </p:spTree>
    <p:extLst>
      <p:ext uri="{BB962C8B-B14F-4D97-AF65-F5344CB8AC3E}">
        <p14:creationId xmlns:p14="http://schemas.microsoft.com/office/powerpoint/2010/main" val="395468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496553"/>
            <a:ext cx="2057400" cy="365125"/>
          </a:xfrm>
          <a:prstGeom prst="rect">
            <a:avLst/>
          </a:prstGeom>
        </p:spPr>
        <p:txBody>
          <a:bodyPr/>
          <a:lstStyle/>
          <a:p>
            <a:endParaRPr lang="zh-TW" altLang="en-US"/>
          </a:p>
        </p:txBody>
      </p:sp>
      <p:sp>
        <p:nvSpPr>
          <p:cNvPr id="5" name="Footer Placeholder 4"/>
          <p:cNvSpPr>
            <a:spLocks noGrp="1"/>
          </p:cNvSpPr>
          <p:nvPr>
            <p:ph type="ftr" sz="quarter" idx="11"/>
          </p:nvPr>
        </p:nvSpPr>
        <p:spPr>
          <a:xfrm>
            <a:off x="3028950" y="6496553"/>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p:txBody>
          <a:bodyPr/>
          <a:lstStyle/>
          <a:p>
            <a:fld id="{F71B2CC7-3608-41C4-B3ED-B67F6063EFD8}" type="slidenum">
              <a:rPr lang="zh-TW" altLang="en-US" smtClean="0"/>
              <a:t>‹#›</a:t>
            </a:fld>
            <a:endParaRPr lang="zh-TW" altLang="en-US"/>
          </a:p>
        </p:txBody>
      </p:sp>
    </p:spTree>
    <p:extLst>
      <p:ext uri="{BB962C8B-B14F-4D97-AF65-F5344CB8AC3E}">
        <p14:creationId xmlns:p14="http://schemas.microsoft.com/office/powerpoint/2010/main" val="85290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496553"/>
            <a:ext cx="2057400" cy="365125"/>
          </a:xfrm>
          <a:prstGeom prst="rect">
            <a:avLst/>
          </a:prstGeom>
        </p:spPr>
        <p:txBody>
          <a:bodyPr/>
          <a:lstStyle/>
          <a:p>
            <a:endParaRPr lang="zh-TW" altLang="en-US"/>
          </a:p>
        </p:txBody>
      </p:sp>
      <p:sp>
        <p:nvSpPr>
          <p:cNvPr id="5" name="Footer Placeholder 4"/>
          <p:cNvSpPr>
            <a:spLocks noGrp="1"/>
          </p:cNvSpPr>
          <p:nvPr>
            <p:ph type="ftr" sz="quarter" idx="11"/>
          </p:nvPr>
        </p:nvSpPr>
        <p:spPr>
          <a:xfrm>
            <a:off x="3028950" y="6496553"/>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p:txBody>
          <a:bodyPr/>
          <a:lstStyle/>
          <a:p>
            <a:fld id="{F71B2CC7-3608-41C4-B3ED-B67F6063EFD8}" type="slidenum">
              <a:rPr lang="zh-TW" altLang="en-US" smtClean="0"/>
              <a:t>‹#›</a:t>
            </a:fld>
            <a:endParaRPr lang="zh-TW" altLang="en-US"/>
          </a:p>
        </p:txBody>
      </p:sp>
    </p:spTree>
    <p:extLst>
      <p:ext uri="{BB962C8B-B14F-4D97-AF65-F5344CB8AC3E}">
        <p14:creationId xmlns:p14="http://schemas.microsoft.com/office/powerpoint/2010/main" val="4196628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with Content">
    <p:spTree>
      <p:nvGrpSpPr>
        <p:cNvPr id="1" name=""/>
        <p:cNvGrpSpPr/>
        <p:nvPr/>
      </p:nvGrpSpPr>
      <p:grpSpPr>
        <a:xfrm>
          <a:off x="0" y="0"/>
          <a:ext cx="0" cy="0"/>
          <a:chOff x="0" y="0"/>
          <a:chExt cx="0" cy="0"/>
        </a:xfrm>
      </p:grpSpPr>
      <p:sp>
        <p:nvSpPr>
          <p:cNvPr id="7" name="Title 6"/>
          <p:cNvSpPr>
            <a:spLocks noGrp="1"/>
          </p:cNvSpPr>
          <p:nvPr>
            <p:ph type="title"/>
          </p:nvPr>
        </p:nvSpPr>
        <p:spPr>
          <a:xfrm>
            <a:off x="533400" y="274637"/>
            <a:ext cx="8153400" cy="1143000"/>
          </a:xfrm>
        </p:spPr>
        <p:txBody>
          <a:bodyPr/>
          <a:lstStyle>
            <a:lvl1pPr algn="l">
              <a:defRPr/>
            </a:lvl1pPr>
          </a:lstStyle>
          <a:p>
            <a:r>
              <a:rPr lang="zh-TW" altLang="en-US"/>
              <a:t>按一下以編輯母片標題樣式</a:t>
            </a:r>
            <a:endParaRPr lang="en-US"/>
          </a:p>
        </p:txBody>
      </p:sp>
      <p:sp>
        <p:nvSpPr>
          <p:cNvPr id="12" name="Text Placeholder 11"/>
          <p:cNvSpPr>
            <a:spLocks noGrp="1"/>
          </p:cNvSpPr>
          <p:nvPr>
            <p:ph type="body" sz="quarter" idx="13"/>
          </p:nvPr>
        </p:nvSpPr>
        <p:spPr>
          <a:xfrm>
            <a:off x="4648200" y="1752600"/>
            <a:ext cx="3962400" cy="533400"/>
          </a:xfrm>
        </p:spPr>
        <p:txBody>
          <a:bodyPr>
            <a:normAutofit/>
          </a:bodyPr>
          <a:lstStyle>
            <a:lvl1pPr marL="0" indent="0">
              <a:spcBef>
                <a:spcPts val="0"/>
              </a:spcBef>
              <a:buFontTx/>
              <a:buNone/>
              <a:defRPr lang="en-US" sz="2400" kern="1200" dirty="0" smtClean="0">
                <a:solidFill>
                  <a:schemeClr val="accent1"/>
                </a:solidFill>
                <a:latin typeface="Bebas Neue Bold" panose="020B0606020202050201" pitchFamily="34" charset="0"/>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14" name="Text Placeholder 13"/>
          <p:cNvSpPr>
            <a:spLocks noGrp="1"/>
          </p:cNvSpPr>
          <p:nvPr>
            <p:ph type="body" sz="quarter" idx="14"/>
          </p:nvPr>
        </p:nvSpPr>
        <p:spPr>
          <a:xfrm>
            <a:off x="4648200" y="2286000"/>
            <a:ext cx="3962400" cy="3850944"/>
          </a:xfrm>
        </p:spPr>
        <p:txBody>
          <a:bodyPr vert="horz" lIns="91440" tIns="45720" rIns="91440" bIns="45720" rtlCol="0">
            <a:normAutofit/>
          </a:bodyPr>
          <a:lstStyle>
            <a:lvl1pPr>
              <a:buFontTx/>
              <a:buNone/>
              <a:defRPr lang="en-US" sz="1800" dirty="0" smtClean="0"/>
            </a:lvl1pPr>
          </a:lstStyle>
          <a:p>
            <a:pPr marL="0" lvl="0" indent="0">
              <a:buFontTx/>
              <a:buNone/>
            </a:pPr>
            <a:r>
              <a:rPr lang="zh-TW" altLang="en-US"/>
              <a:t>按一下以編輯母片文字樣式</a:t>
            </a:r>
          </a:p>
        </p:txBody>
      </p:sp>
      <p:sp>
        <p:nvSpPr>
          <p:cNvPr id="6" name="Picture Placeholder 2"/>
          <p:cNvSpPr>
            <a:spLocks noGrp="1"/>
          </p:cNvSpPr>
          <p:nvPr>
            <p:ph type="pic" sz="quarter" idx="15"/>
          </p:nvPr>
        </p:nvSpPr>
        <p:spPr>
          <a:xfrm>
            <a:off x="609600" y="1746691"/>
            <a:ext cx="3733800" cy="4425509"/>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r>
              <a:rPr lang="zh-TW" altLang="en-US"/>
              <a:t>將圖片拖曳至版面配置區或按一下圖示以新增</a:t>
            </a:r>
            <a:endParaRPr lang="en-US" dirty="0"/>
          </a:p>
        </p:txBody>
      </p:sp>
      <p:grpSp>
        <p:nvGrpSpPr>
          <p:cNvPr id="2" name="Group 8"/>
          <p:cNvGrpSpPr/>
          <p:nvPr userDrawn="1"/>
        </p:nvGrpSpPr>
        <p:grpSpPr>
          <a:xfrm>
            <a:off x="228600" y="533400"/>
            <a:ext cx="152400" cy="533400"/>
            <a:chOff x="228600" y="533400"/>
            <a:chExt cx="152400" cy="533400"/>
          </a:xfrm>
        </p:grpSpPr>
        <p:cxnSp>
          <p:nvCxnSpPr>
            <p:cNvPr id="10" name="Straight Connector 9"/>
            <p:cNvCxnSpPr/>
            <p:nvPr/>
          </p:nvCxnSpPr>
          <p:spPr>
            <a:xfrm>
              <a:off x="304800" y="533400"/>
              <a:ext cx="0" cy="533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28600" y="723900"/>
              <a:ext cx="152400" cy="152400"/>
            </a:xfrm>
            <a:prstGeom prst="ellipse">
              <a:avLst/>
            </a:prstGeom>
            <a:solidFill>
              <a:schemeClr val="accent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 name="Slide Number Placeholder 5"/>
          <p:cNvSpPr>
            <a:spLocks noGrp="1"/>
          </p:cNvSpPr>
          <p:nvPr>
            <p:ph type="sldNum" sz="quarter" idx="12"/>
          </p:nvPr>
        </p:nvSpPr>
        <p:spPr>
          <a:xfrm>
            <a:off x="7086600" y="6496553"/>
            <a:ext cx="2057400" cy="365125"/>
          </a:xfrm>
        </p:spPr>
        <p:txBody>
          <a:bodyPr/>
          <a:lstStyle/>
          <a:p>
            <a:fld id="{F71B2CC7-3608-41C4-B3ED-B67F6063EFD8}" type="slidenum">
              <a:rPr lang="zh-TW" altLang="en-US" smtClean="0"/>
              <a:t>‹#›</a:t>
            </a:fld>
            <a:endParaRPr lang="zh-TW" altLang="en-US"/>
          </a:p>
        </p:txBody>
      </p:sp>
    </p:spTree>
    <p:extLst>
      <p:ext uri="{BB962C8B-B14F-4D97-AF65-F5344CB8AC3E}">
        <p14:creationId xmlns:p14="http://schemas.microsoft.com/office/powerpoint/2010/main" val="2721219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15768" t="50156" r="1686" b="20578"/>
          <a:stretch/>
        </p:blipFill>
        <p:spPr>
          <a:xfrm>
            <a:off x="0" y="5"/>
            <a:ext cx="5823284" cy="1478017"/>
          </a:xfrm>
          <a:prstGeom prst="rect">
            <a:avLst/>
          </a:prstGeom>
        </p:spPr>
      </p:pic>
      <p:sp>
        <p:nvSpPr>
          <p:cNvPr id="9" name="Title 1"/>
          <p:cNvSpPr>
            <a:spLocks noGrp="1"/>
          </p:cNvSpPr>
          <p:nvPr>
            <p:ph type="title"/>
          </p:nvPr>
        </p:nvSpPr>
        <p:spPr>
          <a:xfrm>
            <a:off x="1288952" y="1056532"/>
            <a:ext cx="7422509" cy="1299173"/>
          </a:xfrm>
        </p:spPr>
        <p:txBody>
          <a:bodyPr anchor="b"/>
          <a:lstStyle>
            <a:lvl1pPr algn="l">
              <a:defRPr sz="4050" b="1" i="0" cap="none">
                <a:latin typeface="Arial" charset="0"/>
                <a:ea typeface="Arial" charset="0"/>
                <a:cs typeface="Arial" charset="0"/>
              </a:defRPr>
            </a:lvl1pPr>
          </a:lstStyle>
          <a:p>
            <a:r>
              <a:rPr lang="en-US" dirty="0"/>
              <a:t>Click to edit Master title style</a:t>
            </a:r>
          </a:p>
        </p:txBody>
      </p:sp>
      <p:sp>
        <p:nvSpPr>
          <p:cNvPr id="10" name="Text Placeholder 2"/>
          <p:cNvSpPr>
            <a:spLocks noGrp="1"/>
          </p:cNvSpPr>
          <p:nvPr>
            <p:ph type="body" idx="1"/>
          </p:nvPr>
        </p:nvSpPr>
        <p:spPr>
          <a:xfrm>
            <a:off x="1288950" y="2355701"/>
            <a:ext cx="6619244" cy="860400"/>
          </a:xfrm>
        </p:spPr>
        <p:txBody>
          <a:bodyPr anchor="t"/>
          <a:lstStyle>
            <a:lvl1pPr marL="0" indent="0" algn="l">
              <a:buNone/>
              <a:defRPr sz="1500" b="1" cap="all">
                <a:solidFill>
                  <a:schemeClr val="tx1"/>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457950" y="6356351"/>
            <a:ext cx="2057400" cy="365125"/>
          </a:xfrm>
        </p:spPr>
        <p:txBody>
          <a:bodyPr/>
          <a:lstStyle/>
          <a:p>
            <a:fld id="{F71B2CC7-3608-41C4-B3ED-B67F6063EFD8}" type="slidenum">
              <a:rPr lang="zh-TW" altLang="en-US" smtClean="0"/>
              <a:t>‹#›</a:t>
            </a:fld>
            <a:endParaRPr lang="zh-TW" altLang="en-US" dirty="0"/>
          </a:p>
        </p:txBody>
      </p:sp>
      <p:pic>
        <p:nvPicPr>
          <p:cNvPr id="4" name="圖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
            <a:ext cx="9144000" cy="7286871"/>
          </a:xfrm>
          <a:prstGeom prst="rect">
            <a:avLst/>
          </a:prstGeom>
        </p:spPr>
      </p:pic>
      <p:pic>
        <p:nvPicPr>
          <p:cNvPr id="8" name="圖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303" t="-8872" r="454" b="3417"/>
          <a:stretch/>
        </p:blipFill>
        <p:spPr>
          <a:xfrm>
            <a:off x="1" y="6351360"/>
            <a:ext cx="9143999" cy="506640"/>
          </a:xfrm>
          <a:prstGeom prst="rect">
            <a:avLst/>
          </a:prstGeom>
        </p:spPr>
      </p:pic>
    </p:spTree>
    <p:extLst>
      <p:ext uri="{BB962C8B-B14F-4D97-AF65-F5344CB8AC3E}">
        <p14:creationId xmlns:p14="http://schemas.microsoft.com/office/powerpoint/2010/main" val="3959555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CBBD09C-A3EB-0B4F-A644-16D5F12D9C1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 xmlns:a16="http://schemas.microsoft.com/office/drawing/2014/main" id="{E08D71AB-F095-674A-A27E-A227C3BD6B1C}"/>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預留位置 3">
            <a:extLst>
              <a:ext uri="{FF2B5EF4-FFF2-40B4-BE49-F238E27FC236}">
                <a16:creationId xmlns="" xmlns:a16="http://schemas.microsoft.com/office/drawing/2014/main" id="{22E6CF1D-93E3-C142-8DF7-2AA76CCE92CC}"/>
              </a:ext>
            </a:extLst>
          </p:cNvPr>
          <p:cNvSpPr>
            <a:spLocks noGrp="1"/>
          </p:cNvSpPr>
          <p:nvPr>
            <p:ph type="ftr" sz="quarter" idx="10"/>
          </p:nvPr>
        </p:nvSpPr>
        <p:spPr>
          <a:xfrm>
            <a:off x="5943600" y="6524625"/>
            <a:ext cx="2895600" cy="304800"/>
          </a:xfrm>
          <a:prstGeom prst="rect">
            <a:avLst/>
          </a:prstGeom>
        </p:spPr>
        <p:txBody>
          <a:bodyPr/>
          <a:lstStyle>
            <a:lvl1pPr>
              <a:defRPr/>
            </a:lvl1pPr>
          </a:lstStyle>
          <a:p>
            <a:endParaRPr lang="en-US" altLang="ko-KR"/>
          </a:p>
        </p:txBody>
      </p:sp>
      <p:sp>
        <p:nvSpPr>
          <p:cNvPr id="5" name="投影片編號預留位置 4">
            <a:extLst>
              <a:ext uri="{FF2B5EF4-FFF2-40B4-BE49-F238E27FC236}">
                <a16:creationId xmlns="" xmlns:a16="http://schemas.microsoft.com/office/drawing/2014/main" id="{868F33AB-5779-2A4A-A72E-647A8BB5454B}"/>
              </a:ext>
            </a:extLst>
          </p:cNvPr>
          <p:cNvSpPr>
            <a:spLocks noGrp="1"/>
          </p:cNvSpPr>
          <p:nvPr>
            <p:ph type="sldNum" sz="quarter" idx="11"/>
          </p:nvPr>
        </p:nvSpPr>
        <p:spPr/>
        <p:txBody>
          <a:bodyPr/>
          <a:lstStyle>
            <a:lvl1pPr>
              <a:defRPr/>
            </a:lvl1pPr>
          </a:lstStyle>
          <a:p>
            <a:fld id="{AC2ADC59-C550-5B4E-8A9A-1FA9A9AA4AAC}" type="slidenum">
              <a:rPr lang="ko-KR" altLang="en-US"/>
              <a:pPr/>
              <a:t>‹#›</a:t>
            </a:fld>
            <a:endParaRPr lang="en-US" altLang="ko-KR"/>
          </a:p>
        </p:txBody>
      </p:sp>
    </p:spTree>
    <p:extLst>
      <p:ext uri="{BB962C8B-B14F-4D97-AF65-F5344CB8AC3E}">
        <p14:creationId xmlns:p14="http://schemas.microsoft.com/office/powerpoint/2010/main" val="276311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1" name="Date Placeholder 1"/>
          <p:cNvSpPr>
            <a:spLocks noGrp="1"/>
          </p:cNvSpPr>
          <p:nvPr>
            <p:ph type="dt" sz="half" idx="2"/>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2"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9500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594544" cy="1400530"/>
          </a:xfrm>
        </p:spPr>
        <p:txBody>
          <a:bodyPr/>
          <a:lstStyle>
            <a:lvl1pPr>
              <a:defRPr sz="4100"/>
            </a:lvl1pPr>
          </a:lstStyle>
          <a:p>
            <a:r>
              <a:rPr lang="en-US" dirty="0"/>
              <a:t>Click to edit Master title style</a:t>
            </a:r>
          </a:p>
        </p:txBody>
      </p:sp>
      <p:sp>
        <p:nvSpPr>
          <p:cNvPr id="3" name="Content Placeholder 2"/>
          <p:cNvSpPr>
            <a:spLocks noGrp="1"/>
          </p:cNvSpPr>
          <p:nvPr>
            <p:ph idx="1"/>
          </p:nvPr>
        </p:nvSpPr>
        <p:spPr>
          <a:xfrm>
            <a:off x="827700" y="1853247"/>
            <a:ext cx="6711654" cy="4395159"/>
          </a:xfrm>
        </p:spPr>
        <p:txBody>
          <a:bodyPr/>
          <a:lstStyle>
            <a:lvl1pPr>
              <a:lnSpc>
                <a:spcPct val="120000"/>
              </a:lnSpc>
              <a:defRPr baseline="0"/>
            </a:lvl1pPr>
            <a:lvl2pPr>
              <a:lnSpc>
                <a:spcPct val="120000"/>
              </a:lnSpc>
              <a:defRPr baseline="0"/>
            </a:lvl2pPr>
            <a:lvl3pPr>
              <a:lnSpc>
                <a:spcPct val="120000"/>
              </a:lnSpc>
              <a:defRPr baseline="0"/>
            </a:lvl3pPr>
            <a:lvl4pPr>
              <a:lnSpc>
                <a:spcPct val="120000"/>
              </a:lnSpc>
              <a:defRPr baseline="0"/>
            </a:lvl4pPr>
            <a:lvl5pPr>
              <a:lnSpc>
                <a:spcPct val="120000"/>
              </a:lnSpc>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8" name="Date Placeholder 1"/>
          <p:cNvSpPr>
            <a:spLocks noGrp="1"/>
          </p:cNvSpPr>
          <p:nvPr>
            <p:ph type="dt" sz="half" idx="2"/>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9"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53778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1" name="Date Placeholder 1"/>
          <p:cNvSpPr>
            <a:spLocks noGrp="1"/>
          </p:cNvSpPr>
          <p:nvPr>
            <p:ph type="dt" sz="half" idx="2"/>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2"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0671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2" name="Date Placeholder 1"/>
          <p:cNvSpPr>
            <a:spLocks noGrp="1"/>
          </p:cNvSpPr>
          <p:nvPr>
            <p:ph type="dt" sz="half" idx="10"/>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3"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1087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6"/>
          <p:cNvSpPr>
            <a:spLocks noGrp="1"/>
          </p:cNvSpPr>
          <p:nvPr>
            <p:ph type="ftr" sz="quarter" idx="10"/>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4" name="Date Placeholder 1"/>
          <p:cNvSpPr>
            <a:spLocks noGrp="1"/>
          </p:cNvSpPr>
          <p:nvPr>
            <p:ph type="dt" sz="half" idx="11"/>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5" name="Slide Number Placeholder 3"/>
          <p:cNvSpPr>
            <a:spLocks noGrp="1"/>
          </p:cNvSpPr>
          <p:nvPr>
            <p:ph type="sldNum" sz="quarter" idx="12"/>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793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9" name="標題 8"/>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fld id="{365310B0-278E-46FC-9768-8562051919C2}" type="slidenum">
              <a:rPr lang="zh-TW" altLang="en-US" smtClean="0"/>
              <a:pPr/>
              <a:t>‹#›</a:t>
            </a:fld>
            <a:endParaRPr lang="zh-TW" altLang="en-US" dirty="0"/>
          </a:p>
        </p:txBody>
      </p:sp>
    </p:spTree>
    <p:extLst>
      <p:ext uri="{BB962C8B-B14F-4D97-AF65-F5344CB8AC3E}">
        <p14:creationId xmlns:p14="http://schemas.microsoft.com/office/powerpoint/2010/main" val="3719520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7" name="Date Placeholder 1"/>
          <p:cNvSpPr>
            <a:spLocks noGrp="1"/>
          </p:cNvSpPr>
          <p:nvPr>
            <p:ph type="dt" sz="half" idx="2"/>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1"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0167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6" name="Date Placeholder 1"/>
          <p:cNvSpPr>
            <a:spLocks noGrp="1"/>
          </p:cNvSpPr>
          <p:nvPr>
            <p:ph type="dt" sz="half" idx="2"/>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7"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2942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2" name="Date Placeholder 1"/>
          <p:cNvSpPr>
            <a:spLocks noGrp="1"/>
          </p:cNvSpPr>
          <p:nvPr>
            <p:ph type="dt" sz="half" idx="10"/>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3"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7759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2" name="Date Placeholder 1"/>
          <p:cNvSpPr>
            <a:spLocks noGrp="1"/>
          </p:cNvSpPr>
          <p:nvPr>
            <p:ph type="dt" sz="half" idx="10"/>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3"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5315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2" name="Date Placeholder 1"/>
          <p:cNvSpPr>
            <a:spLocks noGrp="1"/>
          </p:cNvSpPr>
          <p:nvPr>
            <p:ph type="dt" sz="half" idx="10"/>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3"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8342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2" name="Date Placeholder 1"/>
          <p:cNvSpPr>
            <a:spLocks noGrp="1"/>
          </p:cNvSpPr>
          <p:nvPr>
            <p:ph type="dt" sz="half" idx="10"/>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3"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2203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EBEBEB">
                    <a:lumMod val="40000"/>
                    <a:lumOff val="60000"/>
                  </a:srgbClr>
                </a:solidFill>
              </a:rPr>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EBEBEB">
                    <a:lumMod val="40000"/>
                    <a:lumOff val="60000"/>
                  </a:srgbClr>
                </a:solidFill>
              </a:rPr>
              <a:t>”</a:t>
            </a:r>
          </a:p>
        </p:txBody>
      </p:sp>
      <p:sp>
        <p:nvSpPr>
          <p:cNvPr id="17"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8" name="Date Placeholder 1"/>
          <p:cNvSpPr>
            <a:spLocks noGrp="1"/>
          </p:cNvSpPr>
          <p:nvPr>
            <p:ph type="dt" sz="half" idx="15"/>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9"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9438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1" name="Date Placeholder 1"/>
          <p:cNvSpPr>
            <a:spLocks noGrp="1"/>
          </p:cNvSpPr>
          <p:nvPr>
            <p:ph type="dt" sz="half" idx="2"/>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2"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9745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3" name="Footer Placeholder 6"/>
          <p:cNvSpPr>
            <a:spLocks noGrp="1"/>
          </p:cNvSpPr>
          <p:nvPr>
            <p:ph type="ftr" sz="quarter" idx="18"/>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24" name="Date Placeholder 1"/>
          <p:cNvSpPr>
            <a:spLocks noGrp="1"/>
          </p:cNvSpPr>
          <p:nvPr>
            <p:ph type="dt" sz="half" idx="2"/>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25"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599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5" name="Footer Placeholder 6"/>
          <p:cNvSpPr>
            <a:spLocks noGrp="1"/>
          </p:cNvSpPr>
          <p:nvPr>
            <p:ph type="ftr" sz="quarter" idx="2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26" name="Date Placeholder 1"/>
          <p:cNvSpPr>
            <a:spLocks noGrp="1"/>
          </p:cNvSpPr>
          <p:nvPr>
            <p:ph type="dt" sz="half" idx="2"/>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27"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582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628650" y="6496553"/>
            <a:ext cx="2057400" cy="365125"/>
          </a:xfrm>
          <a:prstGeom prst="rect">
            <a:avLst/>
          </a:prstGeom>
        </p:spPr>
        <p:txBody>
          <a:bodyPr/>
          <a:lstStyle/>
          <a:p>
            <a:endParaRPr lang="zh-TW" altLang="en-US"/>
          </a:p>
        </p:txBody>
      </p:sp>
      <p:sp>
        <p:nvSpPr>
          <p:cNvPr id="5" name="Footer Placeholder 4"/>
          <p:cNvSpPr>
            <a:spLocks noGrp="1"/>
          </p:cNvSpPr>
          <p:nvPr>
            <p:ph type="ftr" sz="quarter" idx="11"/>
          </p:nvPr>
        </p:nvSpPr>
        <p:spPr>
          <a:xfrm>
            <a:off x="3028950" y="6496553"/>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p:txBody>
          <a:bodyPr/>
          <a:lstStyle/>
          <a:p>
            <a:fld id="{F71B2CC7-3608-41C4-B3ED-B67F6063EFD8}" type="slidenum">
              <a:rPr lang="zh-TW" altLang="en-US" smtClean="0"/>
              <a:t>‹#›</a:t>
            </a:fld>
            <a:endParaRPr lang="zh-TW" altLang="en-US"/>
          </a:p>
        </p:txBody>
      </p:sp>
    </p:spTree>
    <p:extLst>
      <p:ext uri="{BB962C8B-B14F-4D97-AF65-F5344CB8AC3E}">
        <p14:creationId xmlns:p14="http://schemas.microsoft.com/office/powerpoint/2010/main" val="1932159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1" name="Date Placeholder 1"/>
          <p:cNvSpPr>
            <a:spLocks noGrp="1"/>
          </p:cNvSpPr>
          <p:nvPr>
            <p:ph type="dt" sz="half" idx="2"/>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2"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6551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endParaRPr lang="en-US" dirty="0">
              <a:solidFill>
                <a:prstClr val="white"/>
              </a:solidFill>
            </a:endParaRPr>
          </a:p>
        </p:txBody>
      </p:sp>
      <p:sp>
        <p:nvSpPr>
          <p:cNvPr id="11" name="Date Placeholder 1"/>
          <p:cNvSpPr>
            <a:spLocks noGrp="1"/>
          </p:cNvSpPr>
          <p:nvPr>
            <p:ph type="dt" sz="half" idx="2"/>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endParaRPr lang="en-US" dirty="0">
              <a:solidFill>
                <a:prstClr val="white">
                  <a:alpha val="60000"/>
                </a:prstClr>
              </a:solidFill>
            </a:endParaRPr>
          </a:p>
        </p:txBody>
      </p:sp>
      <p:sp>
        <p:nvSpPr>
          <p:cNvPr id="12"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fld id="{D57F1E4F-1CFF-5643-939E-02111984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8262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圖片 5"/>
          <p:cNvPicPr>
            <a:picLocks noChangeAspect="1"/>
          </p:cNvPicPr>
          <p:nvPr userDrawn="1"/>
        </p:nvPicPr>
        <p:blipFill rotWithShape="1">
          <a:blip r:embed="rId2">
            <a:extLst>
              <a:ext uri="{28A0092B-C50C-407E-A947-70E740481C1C}">
                <a14:useLocalDpi xmlns:a14="http://schemas.microsoft.com/office/drawing/2010/main" val="0"/>
              </a:ext>
            </a:extLst>
          </a:blip>
          <a:srcRect b="12160"/>
          <a:stretch/>
        </p:blipFill>
        <p:spPr>
          <a:xfrm>
            <a:off x="0" y="5"/>
            <a:ext cx="9144000" cy="6400796"/>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l="15768" t="50156" r="1686" b="20578"/>
          <a:stretch/>
        </p:blipFill>
        <p:spPr>
          <a:xfrm>
            <a:off x="0" y="30486"/>
            <a:ext cx="4561840" cy="1157848"/>
          </a:xfrm>
          <a:prstGeom prst="rect">
            <a:avLst/>
          </a:prstGeom>
        </p:spPr>
      </p:pic>
      <p:sp>
        <p:nvSpPr>
          <p:cNvPr id="9" name="Title 1"/>
          <p:cNvSpPr>
            <a:spLocks noGrp="1"/>
          </p:cNvSpPr>
          <p:nvPr>
            <p:ph type="title"/>
          </p:nvPr>
        </p:nvSpPr>
        <p:spPr>
          <a:xfrm>
            <a:off x="1288952" y="1313204"/>
            <a:ext cx="7422509" cy="1299173"/>
          </a:xfrm>
        </p:spPr>
        <p:txBody>
          <a:bodyPr anchor="b"/>
          <a:lstStyle>
            <a:lvl1pPr algn="l">
              <a:defRPr sz="4050" b="0" i="0" cap="none">
                <a:latin typeface="Arial" charset="0"/>
                <a:ea typeface="Arial" charset="0"/>
                <a:cs typeface="Arial" charset="0"/>
              </a:defRPr>
            </a:lvl1pPr>
          </a:lstStyle>
          <a:p>
            <a:r>
              <a:rPr lang="en-US" dirty="0"/>
              <a:t>Click to edit Master title style</a:t>
            </a:r>
          </a:p>
        </p:txBody>
      </p:sp>
      <p:sp>
        <p:nvSpPr>
          <p:cNvPr id="10" name="Text Placeholder 2"/>
          <p:cNvSpPr>
            <a:spLocks noGrp="1"/>
          </p:cNvSpPr>
          <p:nvPr>
            <p:ph type="body" idx="1"/>
          </p:nvPr>
        </p:nvSpPr>
        <p:spPr>
          <a:xfrm>
            <a:off x="1288950" y="2612373"/>
            <a:ext cx="6619244" cy="860400"/>
          </a:xfrm>
        </p:spPr>
        <p:txBody>
          <a:bodyPr anchor="t"/>
          <a:lstStyle>
            <a:lvl1pPr marL="0" indent="0" algn="l">
              <a:buNone/>
              <a:defRPr sz="1500" b="1" cap="all">
                <a:solidFill>
                  <a:schemeClr val="tx1"/>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03607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Title 1"/>
          <p:cNvSpPr>
            <a:spLocks noGrp="1"/>
          </p:cNvSpPr>
          <p:nvPr>
            <p:ph type="title"/>
          </p:nvPr>
        </p:nvSpPr>
        <p:spPr>
          <a:xfrm>
            <a:off x="1288952" y="1056532"/>
            <a:ext cx="7422509" cy="1299173"/>
          </a:xfrm>
        </p:spPr>
        <p:txBody>
          <a:bodyPr anchor="b"/>
          <a:lstStyle>
            <a:lvl1pPr algn="l">
              <a:defRPr sz="4050" b="1" i="0" cap="none">
                <a:latin typeface="Arial" charset="0"/>
                <a:ea typeface="Arial" charset="0"/>
                <a:cs typeface="Arial" charset="0"/>
              </a:defRPr>
            </a:lvl1pPr>
          </a:lstStyle>
          <a:p>
            <a:r>
              <a:rPr lang="en-US" dirty="0"/>
              <a:t>Click to edit Master title style</a:t>
            </a:r>
          </a:p>
        </p:txBody>
      </p:sp>
      <p:sp>
        <p:nvSpPr>
          <p:cNvPr id="10" name="Text Placeholder 2"/>
          <p:cNvSpPr>
            <a:spLocks noGrp="1"/>
          </p:cNvSpPr>
          <p:nvPr>
            <p:ph type="body" idx="1"/>
          </p:nvPr>
        </p:nvSpPr>
        <p:spPr>
          <a:xfrm>
            <a:off x="1288950" y="2355701"/>
            <a:ext cx="6619244" cy="860400"/>
          </a:xfrm>
        </p:spPr>
        <p:txBody>
          <a:bodyPr anchor="t"/>
          <a:lstStyle>
            <a:lvl1pPr marL="0" indent="0" algn="l">
              <a:buNone/>
              <a:defRPr sz="1500" b="1" cap="all">
                <a:solidFill>
                  <a:schemeClr val="tx1"/>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457950" y="6356351"/>
            <a:ext cx="2057400" cy="365125"/>
          </a:xfrm>
        </p:spPr>
        <p:txBody>
          <a:bodyPr/>
          <a:lstStyle/>
          <a:p>
            <a:fld id="{F71B2CC7-3608-41C4-B3ED-B67F6063EFD8}" type="slidenum">
              <a:rPr lang="zh-TW" altLang="en-US" smtClean="0">
                <a:solidFill>
                  <a:prstClr val="white"/>
                </a:solidFill>
              </a:rPr>
              <a:pPr/>
              <a:t>‹#›</a:t>
            </a:fld>
            <a:endParaRPr lang="zh-TW" altLang="en-US">
              <a:solidFill>
                <a:prstClr val="white"/>
              </a:solidFill>
            </a:endParaRPr>
          </a:p>
        </p:txBody>
      </p:sp>
      <p:pic>
        <p:nvPicPr>
          <p:cNvPr id="7"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15768" t="50156" r="1686" b="20578"/>
          <a:stretch/>
        </p:blipFill>
        <p:spPr>
          <a:xfrm>
            <a:off x="0" y="30486"/>
            <a:ext cx="4561840" cy="1157848"/>
          </a:xfrm>
          <a:prstGeom prst="rect">
            <a:avLst/>
          </a:prstGeom>
        </p:spPr>
      </p:pic>
      <p:pic>
        <p:nvPicPr>
          <p:cNvPr id="8" name="圖片 7"/>
          <p:cNvPicPr>
            <a:picLocks noChangeAspect="1"/>
          </p:cNvPicPr>
          <p:nvPr userDrawn="1"/>
        </p:nvPicPr>
        <p:blipFill rotWithShape="1">
          <a:blip r:embed="rId3">
            <a:extLst>
              <a:ext uri="{28A0092B-C50C-407E-A947-70E740481C1C}">
                <a14:useLocalDpi xmlns:a14="http://schemas.microsoft.com/office/drawing/2010/main" val="0"/>
              </a:ext>
            </a:extLst>
          </a:blip>
          <a:srcRect b="12160"/>
          <a:stretch/>
        </p:blipFill>
        <p:spPr>
          <a:xfrm>
            <a:off x="0" y="5"/>
            <a:ext cx="9144000" cy="6400796"/>
          </a:xfrm>
          <a:prstGeom prst="rect">
            <a:avLst/>
          </a:prstGeom>
        </p:spPr>
      </p:pic>
    </p:spTree>
    <p:extLst>
      <p:ext uri="{BB962C8B-B14F-4D97-AF65-F5344CB8AC3E}">
        <p14:creationId xmlns:p14="http://schemas.microsoft.com/office/powerpoint/2010/main" val="3832705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9" name="內容版面配置區 8"/>
          <p:cNvSpPr>
            <a:spLocks noGrp="1"/>
          </p:cNvSpPr>
          <p:nvPr>
            <p:ph sz="quarter" idx="12"/>
          </p:nvPr>
        </p:nvSpPr>
        <p:spPr>
          <a:xfrm>
            <a:off x="450850" y="1304926"/>
            <a:ext cx="8369300" cy="530962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 name="標題 1"/>
          <p:cNvSpPr>
            <a:spLocks noGrp="1"/>
          </p:cNvSpPr>
          <p:nvPr>
            <p:ph type="title"/>
          </p:nvPr>
        </p:nvSpPr>
        <p:spPr/>
        <p:txBody>
          <a:bodyPr/>
          <a:lstStyle/>
          <a:p>
            <a:r>
              <a:rPr lang="zh-TW" altLang="en-US"/>
              <a:t>按一下以編輯母片標題樣式</a:t>
            </a:r>
          </a:p>
        </p:txBody>
      </p:sp>
      <p:sp>
        <p:nvSpPr>
          <p:cNvPr id="3" name="頁尾版面配置區 2"/>
          <p:cNvSpPr>
            <a:spLocks noGrp="1"/>
          </p:cNvSpPr>
          <p:nvPr>
            <p:ph type="ftr" sz="quarter" idx="10"/>
          </p:nvPr>
        </p:nvSpPr>
        <p:spPr/>
        <p:txBody>
          <a:bodyPr/>
          <a:lstStyle/>
          <a:p>
            <a:pPr>
              <a:defRPr/>
            </a:pPr>
            <a:endParaRPr lang="en-US" altLang="zh-TW">
              <a:solidFill>
                <a:prstClr val="white"/>
              </a:solidFill>
            </a:endParaRPr>
          </a:p>
        </p:txBody>
      </p:sp>
      <p:sp>
        <p:nvSpPr>
          <p:cNvPr id="4" name="日期版面配置區 3"/>
          <p:cNvSpPr>
            <a:spLocks noGrp="1"/>
          </p:cNvSpPr>
          <p:nvPr>
            <p:ph type="dt" sz="half" idx="11"/>
          </p:nvPr>
        </p:nvSpPr>
        <p:spPr/>
        <p:txBody>
          <a:bodyPr/>
          <a:lstStyle/>
          <a:p>
            <a:endParaRPr lang="zh-TW" altLang="en-US" dirty="0">
              <a:solidFill>
                <a:prstClr val="white">
                  <a:alpha val="60000"/>
                </a:prstClr>
              </a:solidFill>
            </a:endParaRPr>
          </a:p>
        </p:txBody>
      </p:sp>
      <p:pic>
        <p:nvPicPr>
          <p:cNvPr id="7" name="Picture 60" descr="E版"/>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投影片編號版面配置區 1"/>
          <p:cNvSpPr>
            <a:spLocks noGrp="1"/>
          </p:cNvSpPr>
          <p:nvPr>
            <p:ph type="sldNum" sz="quarter" idx="4"/>
          </p:nvPr>
        </p:nvSpPr>
        <p:spPr>
          <a:xfrm>
            <a:off x="8666570" y="6557892"/>
            <a:ext cx="469338" cy="365125"/>
          </a:xfrm>
          <a:prstGeom prst="rect">
            <a:avLst/>
          </a:prstGeom>
        </p:spPr>
        <p:txBody>
          <a:bodyPr vert="horz" lIns="91440" tIns="45720" rIns="91440" bIns="45720" rtlCol="0" anchor="ctr"/>
          <a:lstStyle>
            <a:lvl1pPr algn="r">
              <a:defRPr kumimoji="1" lang="zh-TW" altLang="en-US" sz="1200" kern="1200" smtClean="0">
                <a:solidFill>
                  <a:schemeClr val="bg1"/>
                </a:solidFill>
                <a:latin typeface="Arial" charset="0"/>
                <a:ea typeface="+mn-ea"/>
                <a:cs typeface="+mn-cs"/>
              </a:defRPr>
            </a:lvl1pPr>
          </a:lstStyle>
          <a:p>
            <a:fld id="{DAEE628D-6D48-464E-97C1-FF1A3360238A}" type="slidenum">
              <a:rPr lang="en-US" altLang="zh-TW">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9818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頁尾版面配置區 4"/>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投影片編號版面配置區 5"/>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10288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頁尾版面配置區 4"/>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投影片編號版面配置區 5"/>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90210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頁尾版面配置區 4"/>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投影片編號版面配置區 5"/>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7542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頁尾版面配置區 5"/>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7" name="投影片編號版面配置區 6"/>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92567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8" name="頁尾版面配置區 7"/>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9" name="投影片編號版面配置區 8"/>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7452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628650" y="6496553"/>
            <a:ext cx="2057400" cy="365125"/>
          </a:xfrm>
          <a:prstGeom prst="rect">
            <a:avLst/>
          </a:prstGeom>
        </p:spPr>
        <p:txBody>
          <a:bodyPr/>
          <a:lstStyle/>
          <a:p>
            <a:endParaRPr lang="zh-TW" altLang="en-US"/>
          </a:p>
        </p:txBody>
      </p:sp>
      <p:sp>
        <p:nvSpPr>
          <p:cNvPr id="6" name="Footer Placeholder 5"/>
          <p:cNvSpPr>
            <a:spLocks noGrp="1"/>
          </p:cNvSpPr>
          <p:nvPr>
            <p:ph type="ftr" sz="quarter" idx="11"/>
          </p:nvPr>
        </p:nvSpPr>
        <p:spPr>
          <a:xfrm>
            <a:off x="3028950" y="6496553"/>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p:txBody>
          <a:bodyPr/>
          <a:lstStyle/>
          <a:p>
            <a:fld id="{F71B2CC7-3608-41C4-B3ED-B67F6063EFD8}" type="slidenum">
              <a:rPr lang="zh-TW" altLang="en-US" smtClean="0"/>
              <a:t>‹#›</a:t>
            </a:fld>
            <a:endParaRPr lang="zh-TW" altLang="en-US"/>
          </a:p>
        </p:txBody>
      </p:sp>
    </p:spTree>
    <p:extLst>
      <p:ext uri="{BB962C8B-B14F-4D97-AF65-F5344CB8AC3E}">
        <p14:creationId xmlns:p14="http://schemas.microsoft.com/office/powerpoint/2010/main" val="4101097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4" name="頁尾版面配置區 3"/>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投影片編號版面配置區 4"/>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77183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3" name="頁尾版面配置區 2"/>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4" name="投影片編號版面配置區 3"/>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174761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頁尾版面配置區 5"/>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7" name="投影片編號版面配置區 6"/>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58418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頁尾版面配置區 5"/>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7" name="投影片編號版面配置區 6"/>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31226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頁尾版面配置區 4"/>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投影片編號版面配置區 5"/>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8242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28650" y="6356350"/>
            <a:ext cx="20574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5" name="頁尾版面配置區 4"/>
          <p:cNvSpPr>
            <a:spLocks noGrp="1"/>
          </p:cNvSpPr>
          <p:nvPr>
            <p:ph type="ftr" sz="quarter" idx="11"/>
          </p:nvPr>
        </p:nvSpPr>
        <p:spPr>
          <a:xfrm>
            <a:off x="3028950" y="6356350"/>
            <a:ext cx="3086100" cy="365125"/>
          </a:xfrm>
          <a:prstGeom prst="rect">
            <a:avLst/>
          </a:prstGeom>
        </p:spPr>
        <p:txBody>
          <a:bodyPr/>
          <a:lstStyle/>
          <a:p>
            <a:pPr eaLnBrk="0" fontAlgn="base" hangingPunct="0">
              <a:spcBef>
                <a:spcPct val="0"/>
              </a:spcBef>
              <a:spcAft>
                <a:spcPct val="0"/>
              </a:spcAft>
            </a:pPr>
            <a:endParaRPr kumimoji="1" lang="zh-TW" altLang="en-US" sz="2800">
              <a:solidFill>
                <a:prstClr val="black"/>
              </a:solidFill>
              <a:latin typeface="Arial" panose="020B0604020202020204" pitchFamily="34" charset="0"/>
            </a:endParaRPr>
          </a:p>
        </p:txBody>
      </p:sp>
      <p:sp>
        <p:nvSpPr>
          <p:cNvPr id="6" name="投影片編號版面配置區 5"/>
          <p:cNvSpPr>
            <a:spLocks noGrp="1"/>
          </p:cNvSpPr>
          <p:nvPr>
            <p:ph type="sldNum" sz="quarter" idx="12"/>
          </p:nvPr>
        </p:nvSpPr>
        <p:spPr/>
        <p:txBody>
          <a:bodyPr/>
          <a:lstStyle/>
          <a:p>
            <a:fld id="{4BD6A9F6-047A-440A-87C0-AFD3AB3D6E6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98224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15768" t="50156" r="1686" b="20578"/>
          <a:stretch/>
        </p:blipFill>
        <p:spPr>
          <a:xfrm>
            <a:off x="0" y="5"/>
            <a:ext cx="5823284" cy="1478017"/>
          </a:xfrm>
          <a:prstGeom prst="rect">
            <a:avLst/>
          </a:prstGeom>
        </p:spPr>
      </p:pic>
      <p:sp>
        <p:nvSpPr>
          <p:cNvPr id="9" name="Title 1"/>
          <p:cNvSpPr>
            <a:spLocks noGrp="1"/>
          </p:cNvSpPr>
          <p:nvPr>
            <p:ph type="title"/>
          </p:nvPr>
        </p:nvSpPr>
        <p:spPr>
          <a:xfrm>
            <a:off x="1288952" y="1056532"/>
            <a:ext cx="7422509" cy="1299173"/>
          </a:xfrm>
        </p:spPr>
        <p:txBody>
          <a:bodyPr anchor="b"/>
          <a:lstStyle>
            <a:lvl1pPr algn="l">
              <a:defRPr sz="4050" b="1" i="0" cap="none">
                <a:latin typeface="Arial" charset="0"/>
                <a:ea typeface="Arial" charset="0"/>
                <a:cs typeface="Arial" charset="0"/>
              </a:defRPr>
            </a:lvl1pPr>
          </a:lstStyle>
          <a:p>
            <a:r>
              <a:rPr lang="en-US" dirty="0" smtClean="0"/>
              <a:t>Click to edit Master title style</a:t>
            </a:r>
            <a:endParaRPr lang="en-US" dirty="0"/>
          </a:p>
        </p:txBody>
      </p:sp>
      <p:sp>
        <p:nvSpPr>
          <p:cNvPr id="10" name="Text Placeholder 2"/>
          <p:cNvSpPr>
            <a:spLocks noGrp="1"/>
          </p:cNvSpPr>
          <p:nvPr>
            <p:ph type="body" idx="1"/>
          </p:nvPr>
        </p:nvSpPr>
        <p:spPr>
          <a:xfrm>
            <a:off x="1288950" y="2355701"/>
            <a:ext cx="6619244" cy="860400"/>
          </a:xfrm>
        </p:spPr>
        <p:txBody>
          <a:bodyPr anchor="t"/>
          <a:lstStyle>
            <a:lvl1pPr marL="0" indent="0" algn="l">
              <a:buNone/>
              <a:defRPr sz="1500" b="1" cap="all">
                <a:solidFill>
                  <a:schemeClr val="tx1"/>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dirty="0" smtClean="0"/>
              <a:t>Click to edit Master text styles</a:t>
            </a:r>
          </a:p>
        </p:txBody>
      </p:sp>
      <p:pic>
        <p:nvPicPr>
          <p:cNvPr id="6" name="圖片 5"/>
          <p:cNvPicPr>
            <a:picLocks noChangeAspect="1"/>
          </p:cNvPicPr>
          <p:nvPr userDrawn="1"/>
        </p:nvPicPr>
        <p:blipFill rotWithShape="1">
          <a:blip r:embed="rId3">
            <a:extLst>
              <a:ext uri="{28A0092B-C50C-407E-A947-70E740481C1C}">
                <a14:useLocalDpi xmlns:a14="http://schemas.microsoft.com/office/drawing/2010/main" val="0"/>
              </a:ext>
            </a:extLst>
          </a:blip>
          <a:srcRect b="12160"/>
          <a:stretch/>
        </p:blipFill>
        <p:spPr>
          <a:xfrm>
            <a:off x="0" y="5"/>
            <a:ext cx="9144000" cy="6400796"/>
          </a:xfrm>
          <a:prstGeom prst="rect">
            <a:avLst/>
          </a:prstGeom>
        </p:spPr>
      </p:pic>
    </p:spTree>
    <p:extLst>
      <p:ext uri="{BB962C8B-B14F-4D97-AF65-F5344CB8AC3E}">
        <p14:creationId xmlns:p14="http://schemas.microsoft.com/office/powerpoint/2010/main" val="118903396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chor="t" anchorCtr="0">
            <a:noAutofit/>
          </a:bodyPr>
          <a:lstStyle>
            <a:lvl1pPr>
              <a:defRPr sz="3200"/>
            </a:lvl1pPr>
          </a:lstStyle>
          <a:p>
            <a:r>
              <a:rPr lang="zh-TW" altLang="en-US" smtClean="0"/>
              <a:t>按一下以編輯母片標題樣式</a:t>
            </a:r>
            <a:endParaRPr lang="zh-TW" altLang="en-US"/>
          </a:p>
        </p:txBody>
      </p:sp>
      <p:sp>
        <p:nvSpPr>
          <p:cNvPr id="23" name="文字版面配置區 8"/>
          <p:cNvSpPr>
            <a:spLocks noGrp="1"/>
          </p:cNvSpPr>
          <p:nvPr>
            <p:ph type="body" sz="quarter" idx="13"/>
          </p:nvPr>
        </p:nvSpPr>
        <p:spPr>
          <a:xfrm>
            <a:off x="72000" y="6650290"/>
            <a:ext cx="3311972" cy="188641"/>
          </a:xfrm>
        </p:spPr>
        <p:txBody>
          <a:bodyPr lIns="0" tIns="0" rIns="0" bIns="0" anchor="ctr" anchorCtr="0">
            <a:normAutofit/>
          </a:bodyPr>
          <a:lstStyle>
            <a:lvl1pPr marL="0" indent="0">
              <a:buFontTx/>
              <a:buNone/>
              <a:defRPr sz="1200" b="0" i="0">
                <a:solidFill>
                  <a:schemeClr val="tx1"/>
                </a:solidFill>
              </a:defRPr>
            </a:lvl1pPr>
          </a:lstStyle>
          <a:p>
            <a:pPr lvl="0"/>
            <a:r>
              <a:rPr lang="zh-TW" altLang="en-US" smtClean="0"/>
              <a:t>按一下以編輯母片文字樣式</a:t>
            </a:r>
          </a:p>
        </p:txBody>
      </p:sp>
    </p:spTree>
    <p:extLst>
      <p:ext uri="{BB962C8B-B14F-4D97-AF65-F5344CB8AC3E}">
        <p14:creationId xmlns:p14="http://schemas.microsoft.com/office/powerpoint/2010/main" val="29091053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628650" y="6496553"/>
            <a:ext cx="2057400" cy="365125"/>
          </a:xfrm>
          <a:prstGeom prst="rect">
            <a:avLst/>
          </a:prstGeom>
        </p:spPr>
        <p:txBody>
          <a:bodyPr/>
          <a:lstStyle/>
          <a:p>
            <a:endParaRPr lang="zh-TW" altLang="en-US"/>
          </a:p>
        </p:txBody>
      </p:sp>
      <p:sp>
        <p:nvSpPr>
          <p:cNvPr id="8" name="Footer Placeholder 7"/>
          <p:cNvSpPr>
            <a:spLocks noGrp="1"/>
          </p:cNvSpPr>
          <p:nvPr>
            <p:ph type="ftr" sz="quarter" idx="11"/>
          </p:nvPr>
        </p:nvSpPr>
        <p:spPr>
          <a:xfrm>
            <a:off x="3028950" y="6496553"/>
            <a:ext cx="3086100"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p:txBody>
          <a:bodyPr/>
          <a:lstStyle/>
          <a:p>
            <a:fld id="{F71B2CC7-3608-41C4-B3ED-B67F6063EFD8}" type="slidenum">
              <a:rPr lang="zh-TW" altLang="en-US" smtClean="0"/>
              <a:t>‹#›</a:t>
            </a:fld>
            <a:endParaRPr lang="zh-TW" altLang="en-US"/>
          </a:p>
        </p:txBody>
      </p:sp>
    </p:spTree>
    <p:extLst>
      <p:ext uri="{BB962C8B-B14F-4D97-AF65-F5344CB8AC3E}">
        <p14:creationId xmlns:p14="http://schemas.microsoft.com/office/powerpoint/2010/main" val="280471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628650" y="6496553"/>
            <a:ext cx="2057400" cy="365125"/>
          </a:xfrm>
          <a:prstGeom prst="rect">
            <a:avLst/>
          </a:prstGeom>
        </p:spPr>
        <p:txBody>
          <a:bodyPr/>
          <a:lstStyle/>
          <a:p>
            <a:endParaRPr lang="zh-TW" altLang="en-US"/>
          </a:p>
        </p:txBody>
      </p:sp>
      <p:sp>
        <p:nvSpPr>
          <p:cNvPr id="4" name="Footer Placeholder 3"/>
          <p:cNvSpPr>
            <a:spLocks noGrp="1"/>
          </p:cNvSpPr>
          <p:nvPr>
            <p:ph type="ftr" sz="quarter" idx="11"/>
          </p:nvPr>
        </p:nvSpPr>
        <p:spPr>
          <a:xfrm>
            <a:off x="3028950" y="6496553"/>
            <a:ext cx="3086100"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a:xfrm>
            <a:off x="7003860" y="6383647"/>
            <a:ext cx="2057400" cy="365125"/>
          </a:xfrm>
        </p:spPr>
        <p:txBody>
          <a:bodyPr/>
          <a:lstStyle/>
          <a:p>
            <a:fld id="{F71B2CC7-3608-41C4-B3ED-B67F6063EFD8}" type="slidenum">
              <a:rPr lang="zh-TW" altLang="en-US" smtClean="0"/>
              <a:t>‹#›</a:t>
            </a:fld>
            <a:endParaRPr lang="zh-TW" altLang="en-US"/>
          </a:p>
        </p:txBody>
      </p:sp>
    </p:spTree>
    <p:extLst>
      <p:ext uri="{BB962C8B-B14F-4D97-AF65-F5344CB8AC3E}">
        <p14:creationId xmlns:p14="http://schemas.microsoft.com/office/powerpoint/2010/main" val="296265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日期版面配置區 5"/>
          <p:cNvSpPr>
            <a:spLocks noGrp="1"/>
          </p:cNvSpPr>
          <p:nvPr>
            <p:ph type="dt" sz="half" idx="10"/>
          </p:nvPr>
        </p:nvSpPr>
        <p:spPr>
          <a:xfrm>
            <a:off x="628650" y="6496553"/>
            <a:ext cx="2057400" cy="365125"/>
          </a:xfrm>
          <a:prstGeom prst="rect">
            <a:avLst/>
          </a:prstGeom>
        </p:spPr>
        <p:txBody>
          <a:bodyPr/>
          <a:lstStyle/>
          <a:p>
            <a:endParaRPr lang="zh-TW" altLang="en-US" dirty="0"/>
          </a:p>
        </p:txBody>
      </p:sp>
      <p:sp>
        <p:nvSpPr>
          <p:cNvPr id="7" name="頁尾版面配置區 6"/>
          <p:cNvSpPr>
            <a:spLocks noGrp="1"/>
          </p:cNvSpPr>
          <p:nvPr>
            <p:ph type="ftr" sz="quarter" idx="11"/>
          </p:nvPr>
        </p:nvSpPr>
        <p:spPr>
          <a:xfrm>
            <a:off x="3028950" y="6496553"/>
            <a:ext cx="3086100" cy="365125"/>
          </a:xfrm>
          <a:prstGeom prst="rect">
            <a:avLst/>
          </a:prstGeom>
        </p:spPr>
        <p:txBody>
          <a:bodyPr/>
          <a:lstStyle/>
          <a:p>
            <a:endParaRPr lang="zh-TW" altLang="en-US"/>
          </a:p>
        </p:txBody>
      </p:sp>
      <p:sp>
        <p:nvSpPr>
          <p:cNvPr id="8" name="投影片編號版面配置區 7"/>
          <p:cNvSpPr>
            <a:spLocks noGrp="1"/>
          </p:cNvSpPr>
          <p:nvPr>
            <p:ph type="sldNum" sz="quarter" idx="12"/>
          </p:nvPr>
        </p:nvSpPr>
        <p:spPr/>
        <p:txBody>
          <a:bodyPr/>
          <a:lstStyle/>
          <a:p>
            <a:fld id="{F71B2CC7-3608-41C4-B3ED-B67F6063EFD8}" type="slidenum">
              <a:rPr lang="zh-TW" altLang="en-US" smtClean="0"/>
              <a:t>‹#›</a:t>
            </a:fld>
            <a:endParaRPr lang="zh-TW" altLang="en-US" dirty="0"/>
          </a:p>
        </p:txBody>
      </p:sp>
    </p:spTree>
    <p:extLst>
      <p:ext uri="{BB962C8B-B14F-4D97-AF65-F5344CB8AC3E}">
        <p14:creationId xmlns:p14="http://schemas.microsoft.com/office/powerpoint/2010/main" val="254504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28650" y="6496553"/>
            <a:ext cx="2057400" cy="365125"/>
          </a:xfrm>
          <a:prstGeom prst="rect">
            <a:avLst/>
          </a:prstGeom>
        </p:spPr>
        <p:txBody>
          <a:bodyPr/>
          <a:lstStyle/>
          <a:p>
            <a:endParaRPr lang="zh-TW" altLang="en-US" dirty="0"/>
          </a:p>
        </p:txBody>
      </p:sp>
      <p:sp>
        <p:nvSpPr>
          <p:cNvPr id="6" name="Footer Placeholder 5"/>
          <p:cNvSpPr>
            <a:spLocks noGrp="1"/>
          </p:cNvSpPr>
          <p:nvPr>
            <p:ph type="ftr" sz="quarter" idx="11"/>
          </p:nvPr>
        </p:nvSpPr>
        <p:spPr>
          <a:xfrm>
            <a:off x="3028950" y="6496553"/>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6908327" y="6373504"/>
            <a:ext cx="2057400" cy="347972"/>
          </a:xfrm>
        </p:spPr>
        <p:txBody>
          <a:bodyPr/>
          <a:lstStyle/>
          <a:p>
            <a:fld id="{F71B2CC7-3608-41C4-B3ED-B67F6063EFD8}" type="slidenum">
              <a:rPr lang="zh-TW" altLang="en-US" smtClean="0"/>
              <a:t>‹#›</a:t>
            </a:fld>
            <a:endParaRPr lang="zh-TW" altLang="en-US"/>
          </a:p>
        </p:txBody>
      </p:sp>
    </p:spTree>
    <p:extLst>
      <p:ext uri="{BB962C8B-B14F-4D97-AF65-F5344CB8AC3E}">
        <p14:creationId xmlns:p14="http://schemas.microsoft.com/office/powerpoint/2010/main" val="104053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28650" y="6496553"/>
            <a:ext cx="2057400" cy="365125"/>
          </a:xfrm>
          <a:prstGeom prst="rect">
            <a:avLst/>
          </a:prstGeom>
        </p:spPr>
        <p:txBody>
          <a:bodyPr/>
          <a:lstStyle/>
          <a:p>
            <a:endParaRPr lang="zh-TW" altLang="en-US"/>
          </a:p>
        </p:txBody>
      </p:sp>
      <p:sp>
        <p:nvSpPr>
          <p:cNvPr id="6" name="Footer Placeholder 5"/>
          <p:cNvSpPr>
            <a:spLocks noGrp="1"/>
          </p:cNvSpPr>
          <p:nvPr>
            <p:ph type="ftr" sz="quarter" idx="11"/>
          </p:nvPr>
        </p:nvSpPr>
        <p:spPr>
          <a:xfrm>
            <a:off x="3028950" y="6496553"/>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p:txBody>
          <a:bodyPr/>
          <a:lstStyle/>
          <a:p>
            <a:fld id="{F71B2CC7-3608-41C4-B3ED-B67F6063EFD8}" type="slidenum">
              <a:rPr lang="zh-TW" altLang="en-US" smtClean="0"/>
              <a:t>‹#›</a:t>
            </a:fld>
            <a:endParaRPr lang="zh-TW" altLang="en-US"/>
          </a:p>
        </p:txBody>
      </p:sp>
    </p:spTree>
    <p:extLst>
      <p:ext uri="{BB962C8B-B14F-4D97-AF65-F5344CB8AC3E}">
        <p14:creationId xmlns:p14="http://schemas.microsoft.com/office/powerpoint/2010/main" val="28451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6.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8.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Slide Number Placeholder 5"/>
          <p:cNvSpPr>
            <a:spLocks noGrp="1"/>
          </p:cNvSpPr>
          <p:nvPr>
            <p:ph type="sldNum" sz="quarter" idx="4"/>
          </p:nvPr>
        </p:nvSpPr>
        <p:spPr>
          <a:xfrm>
            <a:off x="7086600" y="6496553"/>
            <a:ext cx="2057400" cy="365125"/>
          </a:xfrm>
          <a:prstGeom prst="rect">
            <a:avLst/>
          </a:prstGeom>
        </p:spPr>
        <p:txBody>
          <a:bodyPr vert="horz" lIns="91440" tIns="45720" rIns="91440" bIns="45720" rtlCol="0" anchor="ctr"/>
          <a:lstStyle>
            <a:lvl1pPr algn="r">
              <a:defRPr sz="1200">
                <a:solidFill>
                  <a:srgbClr val="000000"/>
                </a:solidFill>
              </a:defRPr>
            </a:lvl1pPr>
          </a:lstStyle>
          <a:p>
            <a:fld id="{365310B0-278E-46FC-9768-8562051919C2}" type="slidenum">
              <a:rPr lang="zh-TW" altLang="en-US" smtClean="0"/>
              <a:pPr/>
              <a:t>‹#›</a:t>
            </a:fld>
            <a:endParaRPr lang="zh-TW" altLang="en-US" dirty="0"/>
          </a:p>
        </p:txBody>
      </p:sp>
      <p:sp>
        <p:nvSpPr>
          <p:cNvPr id="7" name="Footer Placeholder 6"/>
          <p:cNvSpPr txBox="1">
            <a:spLocks/>
          </p:cNvSpPr>
          <p:nvPr userDrawn="1"/>
        </p:nvSpPr>
        <p:spPr>
          <a:xfrm>
            <a:off x="-42772" y="6622042"/>
            <a:ext cx="4680960" cy="239636"/>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2018 Asia Silicon Valley Development Agency</a:t>
            </a:r>
          </a:p>
        </p:txBody>
      </p:sp>
      <p:pic>
        <p:nvPicPr>
          <p:cNvPr id="9" name="圖片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40075" y="-190508"/>
            <a:ext cx="1557724" cy="972000"/>
          </a:xfrm>
          <a:prstGeom prst="rect">
            <a:avLst/>
          </a:prstGeom>
        </p:spPr>
      </p:pic>
    </p:spTree>
    <p:extLst>
      <p:ext uri="{BB962C8B-B14F-4D97-AF65-F5344CB8AC3E}">
        <p14:creationId xmlns:p14="http://schemas.microsoft.com/office/powerpoint/2010/main" val="396652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730" r:id="rId13"/>
    <p:sldLayoutId id="214748377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圖片 3"/>
          <p:cNvPicPr>
            <a:picLocks noChangeAspect="1"/>
          </p:cNvPicPr>
          <p:nvPr userDrawn="1"/>
        </p:nvPicPr>
        <p:blipFill rotWithShape="1">
          <a:blip r:embed="rId22" cstate="print">
            <a:extLst>
              <a:ext uri="{28A0092B-C50C-407E-A947-70E740481C1C}">
                <a14:useLocalDpi xmlns:a14="http://schemas.microsoft.com/office/drawing/2010/main" val="0"/>
              </a:ext>
            </a:extLst>
          </a:blip>
          <a:srcRect l="303" t="-8872" r="454" b="3417"/>
          <a:stretch/>
        </p:blipFill>
        <p:spPr>
          <a:xfrm>
            <a:off x="0" y="6359236"/>
            <a:ext cx="9143999" cy="506640"/>
          </a:xfrm>
          <a:prstGeom prst="rect">
            <a:avLst/>
          </a:prstGeom>
        </p:spPr>
      </p:pic>
      <p:pic>
        <p:nvPicPr>
          <p:cNvPr id="12" name="Picture 11"/>
          <p:cNvPicPr>
            <a:picLocks noChangeAspect="1"/>
          </p:cNvPicPr>
          <p:nvPr userDrawn="1"/>
        </p:nvPicPr>
        <p:blipFill rotWithShape="1">
          <a:blip r:embed="rId23" cstate="print">
            <a:extLst>
              <a:ext uri="{28A0092B-C50C-407E-A947-70E740481C1C}">
                <a14:useLocalDpi xmlns:a14="http://schemas.microsoft.com/office/drawing/2010/main"/>
              </a:ext>
            </a:extLst>
          </a:blip>
          <a:srcRect l="22060" t="11297" r="19960" b="13389"/>
          <a:stretch/>
        </p:blipFill>
        <p:spPr>
          <a:xfrm>
            <a:off x="7561672" y="-1"/>
            <a:ext cx="1582327" cy="1473201"/>
          </a:xfrm>
          <a:prstGeom prst="rect">
            <a:avLst/>
          </a:prstGeom>
        </p:spPr>
      </p:pic>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0" y="6448083"/>
            <a:ext cx="6070748" cy="417793"/>
          </a:xfrm>
          <a:prstGeom prst="rect">
            <a:avLst/>
          </a:prstGeom>
        </p:spPr>
        <p:txBody>
          <a:bodyPr vert="horz" lIns="91440" tIns="45720" rIns="91440" bIns="45720" rtlCol="0" anchor="ctr"/>
          <a:lstStyle>
            <a:lvl1pPr algn="l">
              <a:defRPr sz="1000" b="0">
                <a:solidFill>
                  <a:schemeClr val="bg1"/>
                </a:solidFill>
              </a:defRPr>
            </a:lvl1pPr>
          </a:lstStyle>
          <a:p>
            <a:pPr defTabSz="457200"/>
            <a:endParaRPr lang="en-US" dirty="0">
              <a:solidFill>
                <a:prstClr val="white"/>
              </a:solidFill>
            </a:endParaRPr>
          </a:p>
        </p:txBody>
      </p:sp>
      <p:sp>
        <p:nvSpPr>
          <p:cNvPr id="18" name="Date Placeholder 1"/>
          <p:cNvSpPr>
            <a:spLocks noGrp="1"/>
          </p:cNvSpPr>
          <p:nvPr>
            <p:ph type="dt" sz="half" idx="2"/>
          </p:nvPr>
        </p:nvSpPr>
        <p:spPr>
          <a:xfrm>
            <a:off x="6786008" y="6448083"/>
            <a:ext cx="1293246" cy="417793"/>
          </a:xfrm>
          <a:prstGeom prst="rect">
            <a:avLst/>
          </a:prstGeom>
        </p:spPr>
        <p:txBody>
          <a:bodyPr anchor="ctr" anchorCtr="0"/>
          <a:lstStyle>
            <a:lvl1pPr>
              <a:defRPr sz="1000" b="0">
                <a:solidFill>
                  <a:schemeClr val="bg1">
                    <a:alpha val="60000"/>
                  </a:schemeClr>
                </a:solidFill>
              </a:defRPr>
            </a:lvl1pPr>
          </a:lstStyle>
          <a:p>
            <a:pPr defTabSz="457200"/>
            <a:endParaRPr lang="en-US" dirty="0">
              <a:solidFill>
                <a:prstClr val="white">
                  <a:alpha val="60000"/>
                </a:prstClr>
              </a:solidFill>
            </a:endParaRPr>
          </a:p>
        </p:txBody>
      </p:sp>
      <p:sp>
        <p:nvSpPr>
          <p:cNvPr id="25" name="Slide Number Placeholder 3"/>
          <p:cNvSpPr>
            <a:spLocks noGrp="1"/>
          </p:cNvSpPr>
          <p:nvPr>
            <p:ph type="sldNum" sz="quarter" idx="4"/>
          </p:nvPr>
        </p:nvSpPr>
        <p:spPr>
          <a:xfrm>
            <a:off x="8305800" y="6448083"/>
            <a:ext cx="838199" cy="417793"/>
          </a:xfrm>
          <a:prstGeom prst="rect">
            <a:avLst/>
          </a:prstGeom>
        </p:spPr>
        <p:txBody>
          <a:bodyPr anchor="ctr" anchorCtr="0"/>
          <a:lstStyle>
            <a:lvl1pPr>
              <a:defRPr sz="1000" b="0">
                <a:solidFill>
                  <a:schemeClr val="bg1"/>
                </a:solidFill>
              </a:defRPr>
            </a:lvl1pPr>
          </a:lstStyle>
          <a:p>
            <a:pPr defTabSz="457200"/>
            <a:fld id="{D57F1E4F-1CFF-5643-939E-02111984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04933671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Lst>
  <p:hf hdr="0" ftr="0" dt="0"/>
  <p:txStyles>
    <p:titleStyle>
      <a:lvl1pPr algn="l" defTabSz="457207" rtl="0" eaLnBrk="1" latinLnBrk="0" hangingPunct="1">
        <a:spcBef>
          <a:spcPct val="0"/>
        </a:spcBef>
        <a:buNone/>
        <a:defRPr sz="4200" b="1" i="0" kern="1200" baseline="0">
          <a:solidFill>
            <a:schemeClr val="tx2"/>
          </a:solidFill>
          <a:latin typeface="+mj-lt"/>
          <a:ea typeface="微軟正黑體" panose="020B0604030504040204" pitchFamily="34" charset="-12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lnSpc>
          <a:spcPct val="100000"/>
        </a:lnSpc>
        <a:spcBef>
          <a:spcPts val="1000"/>
        </a:spcBef>
        <a:spcAft>
          <a:spcPts val="0"/>
        </a:spcAft>
        <a:buClr>
          <a:schemeClr val="accent6"/>
        </a:buClr>
        <a:buSzPct val="80000"/>
        <a:buFont typeface="Wingdings 3" charset="2"/>
        <a:buChar char=""/>
        <a:defRPr lang="en-US" sz="1800" b="1" i="0" kern="1200" baseline="0" dirty="0" smtClean="0">
          <a:solidFill>
            <a:schemeClr val="tx1"/>
          </a:solidFill>
          <a:latin typeface="+mj-lt"/>
          <a:ea typeface="微軟正黑體" panose="020B0604030504040204" pitchFamily="34" charset="-120"/>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baseline="0">
          <a:solidFill>
            <a:schemeClr val="tx1"/>
          </a:solidFill>
          <a:latin typeface="+mj-lt"/>
          <a:ea typeface="微軟正黑體" panose="020B0604030504040204" pitchFamily="34" charset="-120"/>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baseline="0">
          <a:solidFill>
            <a:schemeClr val="tx1"/>
          </a:solidFill>
          <a:latin typeface="+mj-lt"/>
          <a:ea typeface="微軟正黑體" panose="020B0604030504040204" pitchFamily="34" charset="-120"/>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baseline="0">
          <a:solidFill>
            <a:schemeClr val="tx1"/>
          </a:solidFill>
          <a:latin typeface="+mj-lt"/>
          <a:ea typeface="微軟正黑體" panose="020B0604030504040204" pitchFamily="34" charset="-120"/>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baseline="0">
          <a:solidFill>
            <a:schemeClr val="tx1"/>
          </a:solidFill>
          <a:latin typeface="+mj-lt"/>
          <a:ea typeface="微軟正黑體" panose="020B0604030504040204" pitchFamily="34" charset="-120"/>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5"/>
          <p:cNvSpPr>
            <a:spLocks noGrp="1"/>
          </p:cNvSpPr>
          <p:nvPr>
            <p:ph type="sldNum" sz="quarter" idx="4"/>
          </p:nvPr>
        </p:nvSpPr>
        <p:spPr>
          <a:xfrm>
            <a:off x="8771783" y="6581001"/>
            <a:ext cx="372217" cy="276999"/>
          </a:xfrm>
          <a:prstGeom prst="rect">
            <a:avLst/>
          </a:prstGeom>
        </p:spPr>
        <p:txBody>
          <a:bodyPr vert="horz" wrap="square" lIns="91440" tIns="45720" rIns="91440" bIns="45720" rtlCol="0" anchor="ctr">
            <a:spAutoFit/>
          </a:bodyPr>
          <a:lstStyle>
            <a:lvl1pPr algn="r">
              <a:defRPr sz="1200">
                <a:solidFill>
                  <a:schemeClr val="tx1">
                    <a:tint val="75000"/>
                  </a:schemeClr>
                </a:solidFill>
              </a:defRPr>
            </a:lvl1pPr>
          </a:lstStyle>
          <a:p>
            <a:pPr eaLnBrk="0" fontAlgn="base" hangingPunct="0">
              <a:spcBef>
                <a:spcPct val="0"/>
              </a:spcBef>
              <a:spcAft>
                <a:spcPct val="0"/>
              </a:spcAft>
            </a:pPr>
            <a:fld id="{4BD6A9F6-047A-440A-87C0-AFD3AB3D6E6D}" type="slidenum">
              <a:rPr kumimoji="1" lang="zh-TW" alt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kumimoji="1" lang="zh-TW" altLang="en-US">
              <a:solidFill>
                <a:prstClr val="black">
                  <a:tint val="75000"/>
                </a:prstClr>
              </a:solidFill>
              <a:latin typeface="Arial" panose="020B0604020202020204" pitchFamily="34" charset="0"/>
            </a:endParaRPr>
          </a:p>
        </p:txBody>
      </p:sp>
      <p:pic>
        <p:nvPicPr>
          <p:cNvPr id="7" name="Picture 3" descr="D:\000-創業創投\0000-亞洲矽谷 2017\ASVDA logo-small.jpg"/>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0" y="5760"/>
            <a:ext cx="1742602" cy="598604"/>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6"/>
          <p:cNvSpPr txBox="1">
            <a:spLocks/>
          </p:cNvSpPr>
          <p:nvPr userDrawn="1"/>
        </p:nvSpPr>
        <p:spPr>
          <a:xfrm>
            <a:off x="-42772" y="6622042"/>
            <a:ext cx="4680960" cy="239636"/>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kumimoji="1" lang="en-US" dirty="0" smtClean="0">
                <a:solidFill>
                  <a:prstClr val="black">
                    <a:lumMod val="65000"/>
                    <a:lumOff val="35000"/>
                  </a:prstClr>
                </a:solidFill>
              </a:rPr>
              <a:t>Copyright 2017 Asia Silicon Valley Development Agency</a:t>
            </a:r>
            <a:endParaRPr kumimoji="1" lang="en-US" dirty="0">
              <a:solidFill>
                <a:prstClr val="black">
                  <a:lumMod val="65000"/>
                  <a:lumOff val="35000"/>
                </a:prstClr>
              </a:solidFill>
            </a:endParaRPr>
          </a:p>
        </p:txBody>
      </p:sp>
    </p:spTree>
    <p:extLst>
      <p:ext uri="{BB962C8B-B14F-4D97-AF65-F5344CB8AC3E}">
        <p14:creationId xmlns:p14="http://schemas.microsoft.com/office/powerpoint/2010/main" val="2212073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Layout" Target="../diagrams/layout1.xml"/><Relationship Id="rId7" Type="http://schemas.openxmlformats.org/officeDocument/2006/relationships/image" Target="../media/image48.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6.xml"/><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2.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www.google.com.tw/url?sa=i&amp;rct=j&amp;q=&amp;esrc=s&amp;source=images&amp;cd=&amp;cad=rja&amp;uact=8&amp;ved=0ahUKEwjA3vLt8oTSAhXHspQKHdhJCPgQjRwIBw&amp;url=https://www.linkedin.com/company/ibm-de-chile&amp;psig=AFQjCNHJ_4HSWVmutN3J3bio0APvgzPMZQ&amp;ust=1486794385194338" TargetMode="External"/><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59381" y="2646601"/>
            <a:ext cx="7136029" cy="129917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50" b="1" i="0" kern="1200" cap="none">
                <a:solidFill>
                  <a:schemeClr val="tx1"/>
                </a:solidFill>
                <a:latin typeface="Arial" charset="0"/>
                <a:ea typeface="Arial" charset="0"/>
                <a:cs typeface="Arial" charset="0"/>
              </a:defRPr>
            </a:lvl1pPr>
          </a:lstStyle>
          <a:p>
            <a:pPr algn="ctr"/>
            <a:r>
              <a:rPr lang="zh-TW" altLang="zh-TW" sz="4800" dirty="0" smtClean="0">
                <a:gradFill>
                  <a:gsLst>
                    <a:gs pos="100000">
                      <a:schemeClr val="accent6">
                        <a:lumMod val="70000"/>
                      </a:schemeClr>
                    </a:gs>
                    <a:gs pos="0">
                      <a:srgbClr val="00B050"/>
                    </a:gs>
                  </a:gsLst>
                  <a:lin ang="2700000" scaled="0"/>
                </a:gra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亞洲</a:t>
            </a:r>
            <a:r>
              <a:rPr lang="zh-TW" altLang="en-US" sz="4800" dirty="0" smtClean="0">
                <a:gradFill>
                  <a:gsLst>
                    <a:gs pos="100000">
                      <a:schemeClr val="accent6">
                        <a:lumMod val="70000"/>
                      </a:schemeClr>
                    </a:gs>
                    <a:gs pos="0">
                      <a:srgbClr val="00B050"/>
                    </a:gs>
                  </a:gsLst>
                  <a:lin ang="2700000" scaled="0"/>
                </a:gra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4800" dirty="0" smtClean="0">
                <a:gradFill>
                  <a:gsLst>
                    <a:gs pos="100000">
                      <a:schemeClr val="accent6">
                        <a:lumMod val="70000"/>
                      </a:schemeClr>
                    </a:gs>
                    <a:gs pos="0">
                      <a:srgbClr val="00B050"/>
                    </a:gs>
                  </a:gsLst>
                  <a:lin ang="2700000" scaled="0"/>
                </a:gra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矽谷</a:t>
            </a:r>
            <a:r>
              <a:rPr lang="zh-TW" altLang="zh-TW" sz="4800" dirty="0">
                <a:gradFill>
                  <a:gsLst>
                    <a:gs pos="100000">
                      <a:schemeClr val="accent6">
                        <a:lumMod val="70000"/>
                      </a:schemeClr>
                    </a:gs>
                    <a:gs pos="0">
                      <a:srgbClr val="00B050"/>
                    </a:gs>
                  </a:gsLst>
                  <a:lin ang="2700000" scaled="0"/>
                </a:gra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a:t>
            </a:r>
            <a:r>
              <a:rPr lang="zh-TW" altLang="zh-TW" sz="4800" dirty="0" smtClean="0">
                <a:gradFill>
                  <a:gsLst>
                    <a:gs pos="100000">
                      <a:schemeClr val="accent6">
                        <a:lumMod val="70000"/>
                      </a:schemeClr>
                    </a:gs>
                    <a:gs pos="0">
                      <a:srgbClr val="00B050"/>
                    </a:gs>
                  </a:gsLst>
                  <a:lin ang="2700000" scaled="0"/>
                </a:gra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推動</a:t>
            </a:r>
            <a:r>
              <a:rPr lang="zh-TW" altLang="en-US" sz="4800" dirty="0" smtClean="0">
                <a:gradFill>
                  <a:gsLst>
                    <a:gs pos="100000">
                      <a:schemeClr val="accent6">
                        <a:lumMod val="70000"/>
                      </a:schemeClr>
                    </a:gs>
                    <a:gs pos="0">
                      <a:srgbClr val="00B050"/>
                    </a:gs>
                  </a:gsLst>
                  <a:lin ang="2700000" scaled="0"/>
                </a:gra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成果</a:t>
            </a:r>
            <a:endParaRPr lang="en-US" altLang="zh-TW" sz="4800" dirty="0" smtClean="0">
              <a:gradFill>
                <a:gsLst>
                  <a:gs pos="100000">
                    <a:schemeClr val="accent6">
                      <a:lumMod val="70000"/>
                    </a:schemeClr>
                  </a:gs>
                  <a:gs pos="0">
                    <a:srgbClr val="00B050"/>
                  </a:gs>
                </a:gsLst>
                <a:lin ang="2700000" scaled="0"/>
              </a:gra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矩形 1"/>
          <p:cNvSpPr>
            <a:spLocks noChangeArrowheads="1"/>
          </p:cNvSpPr>
          <p:nvPr/>
        </p:nvSpPr>
        <p:spPr bwMode="auto">
          <a:xfrm>
            <a:off x="1118907" y="4588079"/>
            <a:ext cx="705335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32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32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32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3200">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9pPr>
          </a:lstStyle>
          <a:p>
            <a:pPr lvl="0" algn="ctr">
              <a:lnSpc>
                <a:spcPct val="100000"/>
              </a:lnSpc>
              <a:spcBef>
                <a:spcPts val="0"/>
              </a:spcBef>
            </a:pPr>
            <a:r>
              <a:rPr lang="zh-TW" altLang="en-US" sz="2800" b="1" dirty="0">
                <a:solidFill>
                  <a:prstClr val="black"/>
                </a:solidFill>
                <a:latin typeface="微軟正黑體" panose="020B0604030504040204" pitchFamily="34" charset="-120"/>
                <a:ea typeface="微軟正黑體" panose="020B0604030504040204" pitchFamily="34" charset="-120"/>
              </a:rPr>
              <a:t>報告人龔執行長明鑫</a:t>
            </a:r>
          </a:p>
          <a:p>
            <a:pPr lvl="0" algn="ctr">
              <a:lnSpc>
                <a:spcPct val="100000"/>
              </a:lnSpc>
              <a:spcBef>
                <a:spcPts val="0"/>
              </a:spcBef>
            </a:pPr>
            <a:r>
              <a:rPr lang="zh-TW" altLang="en-US" sz="2800" b="1" dirty="0">
                <a:solidFill>
                  <a:prstClr val="black"/>
                </a:solidFill>
                <a:latin typeface="微軟正黑體" panose="020B0604030504040204" pitchFamily="34" charset="-120"/>
                <a:ea typeface="微軟正黑體" panose="020B0604030504040204" pitchFamily="34" charset="-120"/>
              </a:rPr>
              <a:t>亞洲．矽谷計畫執行中心</a:t>
            </a:r>
          </a:p>
          <a:p>
            <a:pPr algn="ctr">
              <a:lnSpc>
                <a:spcPct val="100000"/>
              </a:lnSpc>
              <a:spcBef>
                <a:spcPts val="0"/>
              </a:spcBef>
            </a:pPr>
            <a:endParaRPr lang="en-US" altLang="zh-TW" sz="2400" dirty="0" smtClean="0">
              <a:latin typeface="微軟正黑體" panose="020B0604030504040204" pitchFamily="34" charset="-120"/>
              <a:ea typeface="微軟正黑體" panose="020B0604030504040204" pitchFamily="34" charset="-120"/>
            </a:endParaRPr>
          </a:p>
          <a:p>
            <a:pPr algn="ctr">
              <a:lnSpc>
                <a:spcPct val="100000"/>
              </a:lnSpc>
              <a:spcBef>
                <a:spcPts val="0"/>
              </a:spcBef>
            </a:pPr>
            <a:r>
              <a:rPr lang="en-US" altLang="zh-TW" sz="2400" dirty="0" smtClean="0">
                <a:latin typeface="微軟正黑體" panose="020B0604030504040204" pitchFamily="34" charset="-120"/>
                <a:ea typeface="微軟正黑體" panose="020B0604030504040204" pitchFamily="34" charset="-120"/>
              </a:rPr>
              <a:t>107 </a:t>
            </a:r>
            <a:r>
              <a:rPr lang="zh-TW" altLang="en-US" sz="2400" dirty="0">
                <a:latin typeface="微軟正黑體" panose="020B0604030504040204" pitchFamily="34" charset="-120"/>
                <a:ea typeface="微軟正黑體" panose="020B0604030504040204" pitchFamily="34" charset="-120"/>
              </a:rPr>
              <a:t>年 </a:t>
            </a:r>
            <a:r>
              <a:rPr lang="en-US" altLang="zh-TW" sz="2400" dirty="0" smtClean="0">
                <a:latin typeface="微軟正黑體" panose="020B0604030504040204" pitchFamily="34" charset="-120"/>
                <a:ea typeface="微軟正黑體" panose="020B0604030504040204" pitchFamily="34" charset="-120"/>
              </a:rPr>
              <a:t>5 </a:t>
            </a:r>
            <a:r>
              <a:rPr lang="zh-TW" altLang="en-US" sz="2400" dirty="0" smtClean="0">
                <a:latin typeface="微軟正黑體" panose="020B0604030504040204" pitchFamily="34" charset="-120"/>
                <a:ea typeface="微軟正黑體" panose="020B0604030504040204" pitchFamily="34" charset="-120"/>
              </a:rPr>
              <a:t>月 </a:t>
            </a: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日</a:t>
            </a:r>
          </a:p>
        </p:txBody>
      </p:sp>
      <p:sp>
        <p:nvSpPr>
          <p:cNvPr id="2" name="投影片編號版面配置區 1"/>
          <p:cNvSpPr>
            <a:spLocks noGrp="1"/>
          </p:cNvSpPr>
          <p:nvPr>
            <p:ph type="sldNum" sz="quarter" idx="12"/>
          </p:nvPr>
        </p:nvSpPr>
        <p:spPr/>
        <p:txBody>
          <a:bodyPr/>
          <a:lstStyle/>
          <a:p>
            <a:fld id="{F71B2CC7-3608-41C4-B3ED-B67F6063EFD8}" type="slidenum">
              <a:rPr lang="zh-TW" altLang="en-US" smtClean="0"/>
              <a:t>0</a:t>
            </a:fld>
            <a:endParaRPr lang="zh-TW" altLang="en-US" dirty="0"/>
          </a:p>
        </p:txBody>
      </p:sp>
    </p:spTree>
    <p:extLst>
      <p:ext uri="{BB962C8B-B14F-4D97-AF65-F5344CB8AC3E}">
        <p14:creationId xmlns:p14="http://schemas.microsoft.com/office/powerpoint/2010/main" val="62222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資料庫圖表 10">
            <a:extLst>
              <a:ext uri="{FF2B5EF4-FFF2-40B4-BE49-F238E27FC236}">
                <a16:creationId xmlns="" xmlns:a16="http://schemas.microsoft.com/office/drawing/2014/main" id="{ACAA3B69-EA10-44DA-8013-2BC86F315586}"/>
              </a:ext>
            </a:extLst>
          </p:cNvPr>
          <p:cNvGraphicFramePr/>
          <p:nvPr>
            <p:extLst>
              <p:ext uri="{D42A27DB-BD31-4B8C-83A1-F6EECF244321}">
                <p14:modId xmlns:p14="http://schemas.microsoft.com/office/powerpoint/2010/main" val="3148011307"/>
              </p:ext>
            </p:extLst>
          </p:nvPr>
        </p:nvGraphicFramePr>
        <p:xfrm>
          <a:off x="5054450" y="1392743"/>
          <a:ext cx="4036936" cy="4601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文字方塊 11">
            <a:extLst>
              <a:ext uri="{FF2B5EF4-FFF2-40B4-BE49-F238E27FC236}">
                <a16:creationId xmlns="" xmlns:a16="http://schemas.microsoft.com/office/drawing/2014/main" id="{E9714141-4185-4138-BD05-96912FEACAE1}"/>
              </a:ext>
            </a:extLst>
          </p:cNvPr>
          <p:cNvSpPr txBox="1"/>
          <p:nvPr/>
        </p:nvSpPr>
        <p:spPr>
          <a:xfrm>
            <a:off x="5142276" y="1695219"/>
            <a:ext cx="695325" cy="492443"/>
          </a:xfrm>
          <a:prstGeom prst="rect">
            <a:avLst/>
          </a:prstGeom>
          <a:noFill/>
        </p:spPr>
        <p:txBody>
          <a:bodyPr wrap="square" rtlCol="0">
            <a:spAutoFit/>
          </a:bodyPr>
          <a:lstStyle/>
          <a:p>
            <a:pPr algn="ctr"/>
            <a:r>
              <a:rPr lang="zh-TW" altLang="en-US" sz="1300" b="1" dirty="0">
                <a:solidFill>
                  <a:schemeClr val="tx1">
                    <a:lumMod val="65000"/>
                    <a:lumOff val="35000"/>
                  </a:schemeClr>
                </a:solidFill>
                <a:latin typeface="微軟正黑體" panose="020B0604030504040204" pitchFamily="34" charset="-120"/>
                <a:ea typeface="微軟正黑體" panose="020B0604030504040204" pitchFamily="34" charset="-120"/>
              </a:rPr>
              <a:t>車用附件系統</a:t>
            </a:r>
            <a:endParaRPr lang="en-US" sz="13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 xmlns:a16="http://schemas.microsoft.com/office/drawing/2014/main" id="{CAF3192D-5992-44DE-AD7C-329051109B73}"/>
              </a:ext>
            </a:extLst>
          </p:cNvPr>
          <p:cNvSpPr txBox="1"/>
          <p:nvPr/>
        </p:nvSpPr>
        <p:spPr>
          <a:xfrm>
            <a:off x="5386494" y="2515048"/>
            <a:ext cx="1018409" cy="600164"/>
          </a:xfrm>
          <a:prstGeom prst="rect">
            <a:avLst/>
          </a:prstGeom>
          <a:noFill/>
        </p:spPr>
        <p:txBody>
          <a:bodyPr wrap="square" rtlCol="0">
            <a:spAutoFit/>
          </a:bodyPr>
          <a:lstStyle/>
          <a:p>
            <a:pPr algn="ctr"/>
            <a:r>
              <a:rPr lang="zh-TW" altLang="en-US" sz="1100" b="1" dirty="0">
                <a:solidFill>
                  <a:schemeClr val="tx1">
                    <a:lumMod val="65000"/>
                    <a:lumOff val="35000"/>
                  </a:schemeClr>
                </a:solidFill>
                <a:latin typeface="微軟正黑體" panose="020B0604030504040204" pitchFamily="34" charset="-120"/>
                <a:ea typeface="微軟正黑體" panose="020B0604030504040204" pitchFamily="34" charset="-120"/>
              </a:rPr>
              <a:t>車用儲能系統與電源管理系統</a:t>
            </a:r>
            <a:endParaRPr lang="en-US" sz="11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 xmlns:a16="http://schemas.microsoft.com/office/drawing/2014/main" id="{E6327E84-ABE6-46B6-9415-950FEB71F609}"/>
              </a:ext>
            </a:extLst>
          </p:cNvPr>
          <p:cNvSpPr txBox="1"/>
          <p:nvPr/>
        </p:nvSpPr>
        <p:spPr>
          <a:xfrm>
            <a:off x="5624101" y="3417198"/>
            <a:ext cx="828676" cy="492443"/>
          </a:xfrm>
          <a:prstGeom prst="rect">
            <a:avLst/>
          </a:prstGeom>
          <a:noFill/>
        </p:spPr>
        <p:txBody>
          <a:bodyPr wrap="square" rtlCol="0">
            <a:spAutoFit/>
          </a:bodyPr>
          <a:lstStyle/>
          <a:p>
            <a:pPr algn="ctr"/>
            <a:r>
              <a:rPr lang="zh-TW" altLang="en-US" sz="1300" b="1" smtClean="0">
                <a:solidFill>
                  <a:schemeClr val="tx1">
                    <a:lumMod val="65000"/>
                    <a:lumOff val="35000"/>
                  </a:schemeClr>
                </a:solidFill>
                <a:latin typeface="微軟正黑體" panose="020B0604030504040204" pitchFamily="34" charset="-120"/>
                <a:ea typeface="微軟正黑體" panose="020B0604030504040204" pitchFamily="34" charset="-120"/>
              </a:rPr>
              <a:t>系統</a:t>
            </a:r>
          </a:p>
          <a:p>
            <a:pPr algn="ctr"/>
            <a:r>
              <a:rPr lang="zh-TW" altLang="en-US" sz="1300" b="1" dirty="0" smtClean="0">
                <a:solidFill>
                  <a:schemeClr val="tx1">
                    <a:lumMod val="65000"/>
                    <a:lumOff val="35000"/>
                  </a:schemeClr>
                </a:solidFill>
                <a:latin typeface="微軟正黑體" panose="020B0604030504040204" pitchFamily="34" charset="-120"/>
                <a:ea typeface="微軟正黑體" panose="020B0604030504040204" pitchFamily="34" charset="-120"/>
              </a:rPr>
              <a:t>整合</a:t>
            </a:r>
            <a:endParaRPr lang="en-US" sz="13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 xmlns:a16="http://schemas.microsoft.com/office/drawing/2014/main" id="{D9D47419-853D-4204-BCCD-BE7991121A4B}"/>
              </a:ext>
            </a:extLst>
          </p:cNvPr>
          <p:cNvSpPr txBox="1"/>
          <p:nvPr/>
        </p:nvSpPr>
        <p:spPr>
          <a:xfrm>
            <a:off x="5067022" y="5274694"/>
            <a:ext cx="828676" cy="492443"/>
          </a:xfrm>
          <a:prstGeom prst="rect">
            <a:avLst/>
          </a:prstGeom>
          <a:noFill/>
        </p:spPr>
        <p:txBody>
          <a:bodyPr wrap="square" rtlCol="0">
            <a:spAutoFit/>
          </a:bodyPr>
          <a:lstStyle/>
          <a:p>
            <a:pPr algn="ctr"/>
            <a:r>
              <a:rPr lang="zh-TW" altLang="en-US" sz="1300" b="1" dirty="0">
                <a:solidFill>
                  <a:schemeClr val="tx1">
                    <a:lumMod val="65000"/>
                    <a:lumOff val="35000"/>
                  </a:schemeClr>
                </a:solidFill>
                <a:latin typeface="微軟正黑體" panose="020B0604030504040204" pitchFamily="34" charset="-120"/>
                <a:ea typeface="微軟正黑體" panose="020B0604030504040204" pitchFamily="34" charset="-120"/>
              </a:rPr>
              <a:t>自動駕駛</a:t>
            </a:r>
            <a:endParaRPr lang="en-US" sz="13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6" name="文字方塊 15">
            <a:extLst>
              <a:ext uri="{FF2B5EF4-FFF2-40B4-BE49-F238E27FC236}">
                <a16:creationId xmlns="" xmlns:a16="http://schemas.microsoft.com/office/drawing/2014/main" id="{AAF184CC-972D-4E3D-87EE-3A2F4612F2D1}"/>
              </a:ext>
            </a:extLst>
          </p:cNvPr>
          <p:cNvSpPr txBox="1"/>
          <p:nvPr/>
        </p:nvSpPr>
        <p:spPr>
          <a:xfrm>
            <a:off x="5438177" y="4215541"/>
            <a:ext cx="936115" cy="600164"/>
          </a:xfrm>
          <a:prstGeom prst="rect">
            <a:avLst/>
          </a:prstGeom>
          <a:noFill/>
        </p:spPr>
        <p:txBody>
          <a:bodyPr wrap="square" rtlCol="0">
            <a:spAutoFit/>
          </a:bodyPr>
          <a:lstStyle/>
          <a:p>
            <a:pPr algn="ctr"/>
            <a:r>
              <a:rPr lang="zh-TW" altLang="en-US" sz="1100" b="1" dirty="0">
                <a:solidFill>
                  <a:schemeClr val="tx1">
                    <a:lumMod val="65000"/>
                    <a:lumOff val="35000"/>
                  </a:schemeClr>
                </a:solidFill>
                <a:latin typeface="微軟正黑體" panose="020B0604030504040204" pitchFamily="34" charset="-120"/>
                <a:ea typeface="微軟正黑體" panose="020B0604030504040204" pitchFamily="34" charset="-120"/>
              </a:rPr>
              <a:t>驅動</a:t>
            </a:r>
            <a:r>
              <a:rPr lang="zh-TW" altLang="en-US" sz="1100" b="1" dirty="0" smtClean="0">
                <a:solidFill>
                  <a:schemeClr val="tx1">
                    <a:lumMod val="65000"/>
                    <a:lumOff val="35000"/>
                  </a:schemeClr>
                </a:solidFill>
                <a:latin typeface="微軟正黑體" panose="020B0604030504040204" pitchFamily="34" charset="-120"/>
                <a:ea typeface="微軟正黑體" panose="020B0604030504040204" pitchFamily="34" charset="-120"/>
              </a:rPr>
              <a:t>馬達</a:t>
            </a:r>
          </a:p>
          <a:p>
            <a:pPr algn="ctr"/>
            <a:r>
              <a:rPr lang="zh-TW" altLang="en-US" sz="1100" b="1" dirty="0" smtClean="0">
                <a:solidFill>
                  <a:schemeClr val="tx1">
                    <a:lumMod val="65000"/>
                    <a:lumOff val="35000"/>
                  </a:schemeClr>
                </a:solidFill>
                <a:latin typeface="微軟正黑體" panose="020B0604030504040204" pitchFamily="34" charset="-120"/>
                <a:ea typeface="微軟正黑體" panose="020B0604030504040204" pitchFamily="34" charset="-120"/>
              </a:rPr>
              <a:t>與</a:t>
            </a:r>
          </a:p>
          <a:p>
            <a:pPr algn="ctr"/>
            <a:r>
              <a:rPr lang="zh-TW" altLang="en-US" sz="1100" b="1" dirty="0" smtClean="0">
                <a:solidFill>
                  <a:schemeClr val="tx1">
                    <a:lumMod val="65000"/>
                    <a:lumOff val="35000"/>
                  </a:schemeClr>
                </a:solidFill>
                <a:latin typeface="微軟正黑體" panose="020B0604030504040204" pitchFamily="34" charset="-120"/>
                <a:ea typeface="微軟正黑體" panose="020B0604030504040204" pitchFamily="34" charset="-120"/>
              </a:rPr>
              <a:t>控制</a:t>
            </a:r>
            <a:r>
              <a:rPr lang="zh-TW" altLang="en-US" sz="1100" b="1" dirty="0">
                <a:solidFill>
                  <a:schemeClr val="tx1">
                    <a:lumMod val="65000"/>
                    <a:lumOff val="35000"/>
                  </a:schemeClr>
                </a:solidFill>
                <a:latin typeface="微軟正黑體" panose="020B0604030504040204" pitchFamily="34" charset="-120"/>
                <a:ea typeface="微軟正黑體" panose="020B0604030504040204" pitchFamily="34" charset="-120"/>
              </a:rPr>
              <a:t>模組</a:t>
            </a:r>
            <a:endParaRPr lang="en-US" sz="11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2" name="標題 1">
            <a:extLst>
              <a:ext uri="{FF2B5EF4-FFF2-40B4-BE49-F238E27FC236}">
                <a16:creationId xmlns="" xmlns:a16="http://schemas.microsoft.com/office/drawing/2014/main" id="{1AF1D1F7-E245-4945-9AB0-49F0B2896486}"/>
              </a:ext>
            </a:extLst>
          </p:cNvPr>
          <p:cNvSpPr txBox="1">
            <a:spLocks/>
          </p:cNvSpPr>
          <p:nvPr/>
        </p:nvSpPr>
        <p:spPr>
          <a:xfrm>
            <a:off x="5067022" y="6046803"/>
            <a:ext cx="3765750" cy="67885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70000" algn="ctr">
              <a:buClr>
                <a:srgbClr val="97ABBC"/>
              </a:buClr>
              <a:buSzPct val="100000"/>
              <a:tabLst>
                <a:tab pos="896938" algn="l"/>
              </a:tabLst>
              <a:defRPr/>
            </a:pPr>
            <a:r>
              <a:rPr lang="zh-TW" altLang="en-US" sz="2000" b="1" dirty="0" smtClean="0">
                <a:solidFill>
                  <a:schemeClr val="accent6"/>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推動桃園市虎頭山</a:t>
            </a:r>
            <a:endParaRPr lang="en-US" altLang="zh-TW" sz="2000" b="1" dirty="0" smtClean="0">
              <a:solidFill>
                <a:schemeClr val="accent6"/>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endParaRPr>
          </a:p>
          <a:p>
            <a:pPr marL="270000" algn="ctr">
              <a:buClr>
                <a:srgbClr val="97ABBC"/>
              </a:buClr>
              <a:buSzPct val="100000"/>
              <a:tabLst>
                <a:tab pos="896938" algn="l"/>
              </a:tabLst>
              <a:defRPr/>
            </a:pPr>
            <a:r>
              <a:rPr lang="zh-TW" altLang="en-US" sz="2000" b="1" dirty="0" smtClean="0">
                <a:solidFill>
                  <a:schemeClr val="accent6"/>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物</a:t>
            </a:r>
            <a:r>
              <a:rPr lang="zh-TW" altLang="en-US" sz="2000" b="1" dirty="0">
                <a:solidFill>
                  <a:schemeClr val="accent6"/>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聯</a:t>
            </a:r>
            <a:r>
              <a:rPr lang="zh-TW" altLang="en-US" sz="2000" b="1" dirty="0" smtClean="0">
                <a:solidFill>
                  <a:schemeClr val="accent6"/>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網創新</a:t>
            </a:r>
            <a:r>
              <a:rPr lang="zh-TW" altLang="en-US" sz="2000" b="1" dirty="0">
                <a:solidFill>
                  <a:schemeClr val="accent6"/>
                </a:solidFill>
                <a:effectLst>
                  <a:glow rad="101600">
                    <a:srgbClr val="FFFFFF"/>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Lato"/>
              </a:rPr>
              <a:t>基地 </a:t>
            </a:r>
          </a:p>
        </p:txBody>
      </p:sp>
      <p:sp>
        <p:nvSpPr>
          <p:cNvPr id="3" name="矩形 2"/>
          <p:cNvSpPr/>
          <p:nvPr/>
        </p:nvSpPr>
        <p:spPr>
          <a:xfrm>
            <a:off x="4499982" y="765369"/>
            <a:ext cx="4644017" cy="707886"/>
          </a:xfrm>
          <a:prstGeom prst="rect">
            <a:avLst/>
          </a:prstGeom>
        </p:spPr>
        <p:txBody>
          <a:bodyPr wrap="square">
            <a:spAutoFit/>
          </a:bodyPr>
          <a:lstStyle/>
          <a:p>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推動</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自</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駕車與</a:t>
            </a:r>
            <a:r>
              <a:rPr lang="en-US" altLang="zh-TW" sz="2000" dirty="0" smtClean="0">
                <a:latin typeface="微軟正黑體" panose="020B0604030504040204" pitchFamily="34" charset="-120"/>
                <a:ea typeface="微軟正黑體" panose="020B0604030504040204" pitchFamily="34" charset="-120"/>
              </a:rPr>
              <a:t>AI</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技術應用</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促成</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多元</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供應鏈產商加入未來</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旗艦</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隊</a:t>
            </a:r>
            <a:endParaRPr lang="zh-TW" altLang="en-US" sz="2000" dirty="0">
              <a:latin typeface="微軟正黑體" panose="020B0604030504040204" pitchFamily="34" charset="-120"/>
              <a:ea typeface="微軟正黑體" panose="020B0604030504040204" pitchFamily="34" charset="-120"/>
            </a:endParaRPr>
          </a:p>
        </p:txBody>
      </p:sp>
      <p:sp>
        <p:nvSpPr>
          <p:cNvPr id="30" name="Title 1"/>
          <p:cNvSpPr txBox="1">
            <a:spLocks/>
          </p:cNvSpPr>
          <p:nvPr/>
        </p:nvSpPr>
        <p:spPr>
          <a:xfrm>
            <a:off x="-118349" y="52158"/>
            <a:ext cx="7694254" cy="7320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50" b="1" i="0" kern="1200" cap="none">
                <a:solidFill>
                  <a:schemeClr val="tx1"/>
                </a:solidFill>
                <a:latin typeface="Arial" charset="0"/>
                <a:ea typeface="Arial" charset="0"/>
                <a:cs typeface="Arial" charset="0"/>
              </a:defRPr>
            </a:lvl1pPr>
          </a:lstStyle>
          <a:p>
            <a:pPr algn="ctr"/>
            <a:r>
              <a:rPr lang="zh-TW" altLang="en-US" sz="3600"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協助地方政府推動物聯網產業</a:t>
            </a:r>
            <a:endParaRPr lang="en-US" altLang="zh-TW" sz="3600"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3886902" y="2677568"/>
            <a:ext cx="1603038" cy="1881307"/>
            <a:chOff x="3510028" y="2341552"/>
            <a:chExt cx="1979911" cy="2217323"/>
          </a:xfrm>
        </p:grpSpPr>
        <p:grpSp>
          <p:nvGrpSpPr>
            <p:cNvPr id="17" name="群組 16">
              <a:extLst>
                <a:ext uri="{FF2B5EF4-FFF2-40B4-BE49-F238E27FC236}">
                  <a16:creationId xmlns="" xmlns:a16="http://schemas.microsoft.com/office/drawing/2014/main" id="{B8345C87-8ED4-41BC-AEFD-19B6AD0CDF93}"/>
                </a:ext>
              </a:extLst>
            </p:cNvPr>
            <p:cNvGrpSpPr/>
            <p:nvPr/>
          </p:nvGrpSpPr>
          <p:grpSpPr>
            <a:xfrm>
              <a:off x="3510028" y="3059864"/>
              <a:ext cx="1979911" cy="1499011"/>
              <a:chOff x="2714170" y="3112663"/>
              <a:chExt cx="2357284" cy="1498214"/>
            </a:xfrm>
          </p:grpSpPr>
          <p:sp>
            <p:nvSpPr>
              <p:cNvPr id="18" name="小型汽車">
                <a:extLst>
                  <a:ext uri="{FF2B5EF4-FFF2-40B4-BE49-F238E27FC236}">
                    <a16:creationId xmlns="" xmlns:a16="http://schemas.microsoft.com/office/drawing/2014/main" id="{6E281762-4D15-4F89-AE82-CBDC0A92FE3F}"/>
                  </a:ext>
                </a:extLst>
              </p:cNvPr>
              <p:cNvSpPr/>
              <p:nvPr/>
            </p:nvSpPr>
            <p:spPr>
              <a:xfrm>
                <a:off x="2845910" y="3112663"/>
                <a:ext cx="2225544" cy="933893"/>
              </a:xfrm>
              <a:custGeom>
                <a:avLst/>
                <a:gdLst/>
                <a:ahLst/>
                <a:cxnLst>
                  <a:cxn ang="0">
                    <a:pos x="wd2" y="hd2"/>
                  </a:cxn>
                  <a:cxn ang="5400000">
                    <a:pos x="wd2" y="hd2"/>
                  </a:cxn>
                  <a:cxn ang="10800000">
                    <a:pos x="wd2" y="hd2"/>
                  </a:cxn>
                  <a:cxn ang="16200000">
                    <a:pos x="wd2" y="hd2"/>
                  </a:cxn>
                </a:cxnLst>
                <a:rect l="0" t="0" r="r" b="b"/>
                <a:pathLst>
                  <a:path w="19988" h="21600" extrusionOk="0">
                    <a:moveTo>
                      <a:pt x="4097" y="0"/>
                    </a:moveTo>
                    <a:cubicBezTo>
                      <a:pt x="3843" y="0"/>
                      <a:pt x="3599" y="241"/>
                      <a:pt x="3415" y="682"/>
                    </a:cubicBezTo>
                    <a:cubicBezTo>
                      <a:pt x="2324" y="3293"/>
                      <a:pt x="-1335" y="12764"/>
                      <a:pt x="512" y="18236"/>
                    </a:cubicBezTo>
                    <a:lnTo>
                      <a:pt x="1356" y="18236"/>
                    </a:lnTo>
                    <a:cubicBezTo>
                      <a:pt x="1327" y="17880"/>
                      <a:pt x="1312" y="17509"/>
                      <a:pt x="1312" y="17131"/>
                    </a:cubicBezTo>
                    <a:cubicBezTo>
                      <a:pt x="1312" y="14122"/>
                      <a:pt x="2276" y="11687"/>
                      <a:pt x="3466" y="11687"/>
                    </a:cubicBezTo>
                    <a:cubicBezTo>
                      <a:pt x="4657" y="11687"/>
                      <a:pt x="5622" y="14122"/>
                      <a:pt x="5622" y="17131"/>
                    </a:cubicBezTo>
                    <a:cubicBezTo>
                      <a:pt x="5622" y="17509"/>
                      <a:pt x="5607" y="17880"/>
                      <a:pt x="5578" y="18236"/>
                    </a:cubicBezTo>
                    <a:lnTo>
                      <a:pt x="14299" y="18236"/>
                    </a:lnTo>
                    <a:cubicBezTo>
                      <a:pt x="14270" y="17880"/>
                      <a:pt x="14254" y="17509"/>
                      <a:pt x="14254" y="17131"/>
                    </a:cubicBezTo>
                    <a:cubicBezTo>
                      <a:pt x="14254" y="14122"/>
                      <a:pt x="15220" y="11687"/>
                      <a:pt x="16410" y="11687"/>
                    </a:cubicBezTo>
                    <a:cubicBezTo>
                      <a:pt x="17601" y="11687"/>
                      <a:pt x="18566" y="14122"/>
                      <a:pt x="18566" y="17131"/>
                    </a:cubicBezTo>
                    <a:cubicBezTo>
                      <a:pt x="18566" y="17509"/>
                      <a:pt x="18551" y="17880"/>
                      <a:pt x="18522" y="18236"/>
                    </a:cubicBezTo>
                    <a:lnTo>
                      <a:pt x="19962" y="18236"/>
                    </a:lnTo>
                    <a:cubicBezTo>
                      <a:pt x="19962" y="18236"/>
                      <a:pt x="20265" y="10900"/>
                      <a:pt x="18757" y="9584"/>
                    </a:cubicBezTo>
                    <a:cubicBezTo>
                      <a:pt x="17248" y="8268"/>
                      <a:pt x="15499" y="7049"/>
                      <a:pt x="15499" y="7049"/>
                    </a:cubicBezTo>
                    <a:cubicBezTo>
                      <a:pt x="15499" y="7049"/>
                      <a:pt x="12380" y="0"/>
                      <a:pt x="9528" y="0"/>
                    </a:cubicBezTo>
                    <a:lnTo>
                      <a:pt x="4097" y="0"/>
                    </a:lnTo>
                    <a:close/>
                    <a:moveTo>
                      <a:pt x="4878" y="1858"/>
                    </a:moveTo>
                    <a:lnTo>
                      <a:pt x="6327" y="1858"/>
                    </a:lnTo>
                    <a:lnTo>
                      <a:pt x="5978" y="7075"/>
                    </a:lnTo>
                    <a:lnTo>
                      <a:pt x="3470" y="7075"/>
                    </a:lnTo>
                    <a:cubicBezTo>
                      <a:pt x="3315" y="7075"/>
                      <a:pt x="3228" y="6631"/>
                      <a:pt x="3320" y="6318"/>
                    </a:cubicBezTo>
                    <a:lnTo>
                      <a:pt x="4483" y="2361"/>
                    </a:lnTo>
                    <a:cubicBezTo>
                      <a:pt x="4576" y="2045"/>
                      <a:pt x="4722" y="1858"/>
                      <a:pt x="4878" y="1858"/>
                    </a:cubicBezTo>
                    <a:close/>
                    <a:moveTo>
                      <a:pt x="7387" y="1858"/>
                    </a:moveTo>
                    <a:lnTo>
                      <a:pt x="9405" y="1858"/>
                    </a:lnTo>
                    <a:cubicBezTo>
                      <a:pt x="11385" y="1858"/>
                      <a:pt x="13886" y="7075"/>
                      <a:pt x="13886" y="7075"/>
                    </a:cubicBezTo>
                    <a:lnTo>
                      <a:pt x="7038" y="7075"/>
                    </a:lnTo>
                    <a:lnTo>
                      <a:pt x="7387" y="1858"/>
                    </a:lnTo>
                    <a:close/>
                    <a:moveTo>
                      <a:pt x="3466" y="12667"/>
                    </a:moveTo>
                    <a:cubicBezTo>
                      <a:pt x="2490" y="12667"/>
                      <a:pt x="1700" y="14665"/>
                      <a:pt x="1700" y="17131"/>
                    </a:cubicBezTo>
                    <a:cubicBezTo>
                      <a:pt x="1700" y="19597"/>
                      <a:pt x="2490" y="21600"/>
                      <a:pt x="3466" y="21600"/>
                    </a:cubicBezTo>
                    <a:cubicBezTo>
                      <a:pt x="4442" y="21600"/>
                      <a:pt x="5233" y="19597"/>
                      <a:pt x="5233" y="17131"/>
                    </a:cubicBezTo>
                    <a:cubicBezTo>
                      <a:pt x="5233" y="14665"/>
                      <a:pt x="4442" y="12667"/>
                      <a:pt x="3466" y="12667"/>
                    </a:cubicBezTo>
                    <a:close/>
                    <a:moveTo>
                      <a:pt x="16410" y="12667"/>
                    </a:moveTo>
                    <a:cubicBezTo>
                      <a:pt x="15435" y="12667"/>
                      <a:pt x="14644" y="14665"/>
                      <a:pt x="14644" y="17131"/>
                    </a:cubicBezTo>
                    <a:cubicBezTo>
                      <a:pt x="14644" y="19597"/>
                      <a:pt x="15435" y="21600"/>
                      <a:pt x="16410" y="21600"/>
                    </a:cubicBezTo>
                    <a:cubicBezTo>
                      <a:pt x="17386" y="21600"/>
                      <a:pt x="18177" y="19597"/>
                      <a:pt x="18177" y="17131"/>
                    </a:cubicBezTo>
                    <a:cubicBezTo>
                      <a:pt x="18177" y="14665"/>
                      <a:pt x="17386" y="12667"/>
                      <a:pt x="16410" y="12667"/>
                    </a:cubicBezTo>
                    <a:close/>
                    <a:moveTo>
                      <a:pt x="3466" y="15033"/>
                    </a:moveTo>
                    <a:cubicBezTo>
                      <a:pt x="3925" y="15033"/>
                      <a:pt x="4297" y="15973"/>
                      <a:pt x="4297" y="17131"/>
                    </a:cubicBezTo>
                    <a:cubicBezTo>
                      <a:pt x="4297" y="18290"/>
                      <a:pt x="3925" y="19230"/>
                      <a:pt x="3466" y="19230"/>
                    </a:cubicBezTo>
                    <a:cubicBezTo>
                      <a:pt x="3008" y="19230"/>
                      <a:pt x="2636" y="18290"/>
                      <a:pt x="2636" y="17131"/>
                    </a:cubicBezTo>
                    <a:cubicBezTo>
                      <a:pt x="2636" y="15973"/>
                      <a:pt x="3008" y="15033"/>
                      <a:pt x="3466" y="15033"/>
                    </a:cubicBezTo>
                    <a:close/>
                    <a:moveTo>
                      <a:pt x="16410" y="15033"/>
                    </a:moveTo>
                    <a:cubicBezTo>
                      <a:pt x="16869" y="15033"/>
                      <a:pt x="17241" y="15973"/>
                      <a:pt x="17241" y="17131"/>
                    </a:cubicBezTo>
                    <a:cubicBezTo>
                      <a:pt x="17241" y="18290"/>
                      <a:pt x="16869" y="19230"/>
                      <a:pt x="16410" y="19230"/>
                    </a:cubicBezTo>
                    <a:cubicBezTo>
                      <a:pt x="15952" y="19230"/>
                      <a:pt x="15580" y="18290"/>
                      <a:pt x="15580" y="17131"/>
                    </a:cubicBezTo>
                    <a:cubicBezTo>
                      <a:pt x="15580" y="15973"/>
                      <a:pt x="15952" y="15033"/>
                      <a:pt x="16410" y="15033"/>
                    </a:cubicBezTo>
                    <a:close/>
                  </a:path>
                </a:pathLst>
              </a:custGeom>
              <a:solidFill>
                <a:schemeClr val="accent4"/>
              </a:solidFill>
              <a:ln w="12700">
                <a:miter lim="400000"/>
              </a:ln>
              <a:effectLst>
                <a:outerShdw blurRad="50800" dist="12700" rotWithShape="0">
                  <a:srgbClr val="000000">
                    <a:alpha val="50000"/>
                  </a:srgbClr>
                </a:outerShdw>
              </a:effectLst>
            </p:spPr>
            <p:txBody>
              <a:bodyPr lIns="50800" tIns="50800" rIns="50800" bIns="50800" anchor="ctr"/>
              <a:lstStyle/>
              <a:p>
                <a:pPr>
                  <a:defRPr>
                    <a:solidFill>
                      <a:srgbClr val="FFFFFF"/>
                    </a:solidFill>
                  </a:defRPr>
                </a:pPr>
                <a:endParaRPr sz="1600">
                  <a:latin typeface="微軟正黑體" panose="020B0604030504040204" pitchFamily="34" charset="-120"/>
                  <a:ea typeface="微軟正黑體" panose="020B0604030504040204" pitchFamily="34" charset="-120"/>
                </a:endParaRPr>
              </a:p>
            </p:txBody>
          </p:sp>
          <p:sp>
            <p:nvSpPr>
              <p:cNvPr id="19" name="圓角矩形 97">
                <a:extLst>
                  <a:ext uri="{FF2B5EF4-FFF2-40B4-BE49-F238E27FC236}">
                    <a16:creationId xmlns="" xmlns:a16="http://schemas.microsoft.com/office/drawing/2014/main" id="{528110D4-06CE-4A3C-A353-6E3F0DF56D45}"/>
                  </a:ext>
                </a:extLst>
              </p:cNvPr>
              <p:cNvSpPr/>
              <p:nvPr/>
            </p:nvSpPr>
            <p:spPr>
              <a:xfrm>
                <a:off x="2714170" y="4143490"/>
                <a:ext cx="2357284" cy="4673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accent6"/>
                    </a:solidFill>
                    <a:latin typeface="微軟正黑體" panose="020B0604030504040204" pitchFamily="34" charset="-120"/>
                    <a:ea typeface="微軟正黑體" panose="020B0604030504040204" pitchFamily="34" charset="-120"/>
                  </a:rPr>
                  <a:t>自動駕駛車</a:t>
                </a:r>
                <a:endParaRPr lang="en-US" altLang="zh-TW" sz="1400" b="1" dirty="0">
                  <a:solidFill>
                    <a:schemeClr val="accent6"/>
                  </a:solidFill>
                  <a:latin typeface="微軟正黑體" panose="020B0604030504040204" pitchFamily="34" charset="-120"/>
                  <a:ea typeface="微軟正黑體" panose="020B0604030504040204" pitchFamily="34" charset="-120"/>
                </a:endParaRPr>
              </a:p>
              <a:p>
                <a:pPr algn="ctr"/>
                <a:r>
                  <a:rPr lang="zh-TW" altLang="en-US" sz="1400" b="1" dirty="0">
                    <a:solidFill>
                      <a:schemeClr val="accent6"/>
                    </a:solidFill>
                    <a:latin typeface="微軟正黑體" panose="020B0604030504040204" pitchFamily="34" charset="-120"/>
                    <a:ea typeface="微軟正黑體" panose="020B0604030504040204" pitchFamily="34" charset="-120"/>
                  </a:rPr>
                  <a:t>零組件測試平台</a:t>
                </a:r>
              </a:p>
            </p:txBody>
          </p:sp>
        </p:grpSp>
        <p:pic>
          <p:nvPicPr>
            <p:cNvPr id="6" name="圖片 5"/>
            <p:cNvPicPr>
              <a:picLocks noChangeAspect="1"/>
            </p:cNvPicPr>
            <p:nvPr/>
          </p:nvPicPr>
          <p:blipFill>
            <a:blip r:embed="rId7">
              <a:duotone>
                <a:schemeClr val="accent6">
                  <a:shade val="45000"/>
                  <a:satMod val="135000"/>
                </a:schemeClr>
                <a:prstClr val="white"/>
              </a:duotone>
            </a:blip>
            <a:stretch>
              <a:fillRect/>
            </a:stretch>
          </p:blipFill>
          <p:spPr>
            <a:xfrm>
              <a:off x="4172710" y="2341552"/>
              <a:ext cx="669820" cy="669820"/>
            </a:xfrm>
            <a:prstGeom prst="rect">
              <a:avLst/>
            </a:prstGeom>
            <a:effectLst>
              <a:outerShdw blurRad="50800" dist="88900" dir="1560000" sx="93000" sy="93000" algn="tl" rotWithShape="0">
                <a:schemeClr val="tx1">
                  <a:alpha val="23000"/>
                </a:schemeClr>
              </a:outerShdw>
            </a:effectLst>
          </p:spPr>
        </p:pic>
      </p:grpSp>
      <p:sp>
        <p:nvSpPr>
          <p:cNvPr id="29" name="文字方塊 28"/>
          <p:cNvSpPr txBox="1"/>
          <p:nvPr/>
        </p:nvSpPr>
        <p:spPr>
          <a:xfrm>
            <a:off x="15023" y="1419171"/>
            <a:ext cx="3871878" cy="1077218"/>
          </a:xfrm>
          <a:prstGeom prst="rect">
            <a:avLst/>
          </a:prstGeom>
          <a:noFill/>
        </p:spPr>
        <p:txBody>
          <a:bodyPr wrap="square" rtlCol="0">
            <a:spAutoFit/>
          </a:bodyPr>
          <a:lstStyle/>
          <a:p>
            <a:pPr marL="342900" indent="-342900">
              <a:buClr>
                <a:schemeClr val="accent5"/>
              </a:buClr>
              <a:buSzPct val="80000"/>
              <a:buFont typeface="Wingdings" charset="2"/>
              <a:buChar char="l"/>
            </a:pPr>
            <a:r>
              <a:rPr lang="en-US" altLang="zh-TW" sz="1600" dirty="0" smtClean="0">
                <a:latin typeface="微軟正黑體" panose="020B0604030504040204" pitchFamily="34" charset="-120"/>
                <a:ea typeface="微軟正黑體" panose="020B0604030504040204" pitchFamily="34" charset="-120"/>
              </a:rPr>
              <a:t>4G</a:t>
            </a:r>
            <a:r>
              <a:rPr lang="zh-TW" altLang="en-US" sz="1600" dirty="0" smtClean="0">
                <a:latin typeface="微軟正黑體" panose="020B0604030504040204" pitchFamily="34" charset="-120"/>
                <a:ea typeface="微軟正黑體" panose="020B0604030504040204" pitchFamily="34" charset="-120"/>
              </a:rPr>
              <a:t>創新服務</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 中華系統整合、智能醫學科技、</a:t>
            </a:r>
            <a:r>
              <a:rPr lang="zh-TW" altLang="en-US" sz="1600" dirty="0">
                <a:latin typeface="微軟正黑體" panose="020B0604030504040204" pitchFamily="34" charset="-120"/>
                <a:ea typeface="微軟正黑體" panose="020B0604030504040204" pitchFamily="34" charset="-120"/>
              </a:rPr>
              <a:t>無敵科技、恆鼎</a:t>
            </a:r>
            <a:r>
              <a:rPr lang="zh-TW" altLang="en-US" sz="1600" dirty="0" smtClean="0">
                <a:latin typeface="微軟正黑體" panose="020B0604030504040204" pitchFamily="34" charset="-120"/>
                <a:ea typeface="微軟正黑體" panose="020B0604030504040204" pitchFamily="34" charset="-120"/>
              </a:rPr>
              <a:t>科技</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導入農博會</a:t>
            </a:r>
            <a:r>
              <a:rPr lang="en-US" altLang="zh-TW" sz="1600" dirty="0" smtClean="0">
                <a:latin typeface="微軟正黑體" panose="020B0604030504040204" pitchFamily="34" charset="-120"/>
                <a:ea typeface="微軟正黑體" panose="020B0604030504040204" pitchFamily="34" charset="-120"/>
              </a:rPr>
              <a:t>)</a:t>
            </a:r>
          </a:p>
          <a:p>
            <a:pPr marL="342900" indent="-342900">
              <a:buClr>
                <a:schemeClr val="accent5"/>
              </a:buClr>
              <a:buSzPct val="80000"/>
              <a:buFont typeface="Wingdings" charset="2"/>
              <a:buChar char="l"/>
            </a:pPr>
            <a:r>
              <a:rPr lang="zh-TW" altLang="en-US" sz="1600" dirty="0" smtClean="0">
                <a:latin typeface="微軟正黑體" panose="020B0604030504040204" pitchFamily="34" charset="-120"/>
                <a:ea typeface="微軟正黑體" panose="020B0604030504040204" pitchFamily="34" charset="-120"/>
              </a:rPr>
              <a:t>城鄉創新服務</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 程曦資訊、勤崴國際</a:t>
            </a:r>
            <a:endParaRPr lang="zh-TW" altLang="en-US" sz="1600" dirty="0">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1145804" y="878168"/>
            <a:ext cx="2690298" cy="584775"/>
          </a:xfrm>
          <a:prstGeom prst="rect">
            <a:avLst/>
          </a:prstGeom>
          <a:solidFill>
            <a:schemeClr val="accent1">
              <a:lumMod val="20000"/>
              <a:lumOff val="80000"/>
            </a:schemeClr>
          </a:solidFill>
        </p:spPr>
        <p:txBody>
          <a:bodyPr wrap="square" rtlCol="0">
            <a:spAutoFit/>
          </a:bodyPr>
          <a:lstStyle/>
          <a:p>
            <a:r>
              <a:rPr lang="zh-TW" altLang="en-US" sz="1600" b="1" dirty="0" smtClean="0">
                <a:solidFill>
                  <a:schemeClr val="accent4">
                    <a:lumMod val="50000"/>
                  </a:schemeClr>
                </a:solidFill>
                <a:latin typeface="微軟正黑體" panose="020B0604030504040204" pitchFamily="34" charset="-120"/>
                <a:ea typeface="微軟正黑體" panose="020B0604030504040204" pitchFamily="34" charset="-120"/>
              </a:rPr>
              <a:t>        智慧交通、健康、觀光、   </a:t>
            </a:r>
          </a:p>
          <a:p>
            <a:r>
              <a:rPr lang="zh-TW" altLang="en-US" sz="1600" b="1"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1600" b="1" dirty="0" smtClean="0">
                <a:solidFill>
                  <a:schemeClr val="accent4">
                    <a:lumMod val="50000"/>
                  </a:schemeClr>
                </a:solidFill>
                <a:latin typeface="微軟正黑體" panose="020B0604030504040204" pitchFamily="34" charset="-120"/>
                <a:ea typeface="微軟正黑體" panose="020B0604030504040204" pitchFamily="34" charset="-120"/>
              </a:rPr>
              <a:t>       治理</a:t>
            </a:r>
            <a:endParaRPr lang="zh-TW" altLang="en-US" sz="1600"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33" name="圓角矩形 32"/>
          <p:cNvSpPr/>
          <p:nvPr/>
        </p:nvSpPr>
        <p:spPr>
          <a:xfrm>
            <a:off x="63392" y="896913"/>
            <a:ext cx="1496561" cy="48387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smtClean="0">
                <a:latin typeface="微軟正黑體" panose="020B0604030504040204" pitchFamily="34" charset="-120"/>
                <a:ea typeface="微軟正黑體" panose="020B0604030504040204" pitchFamily="34" charset="-120"/>
              </a:rPr>
              <a:t>桃</a:t>
            </a:r>
            <a:r>
              <a:rPr lang="zh-TW" altLang="en-US" sz="2000" b="1" dirty="0">
                <a:latin typeface="微軟正黑體" pitchFamily="34" charset="-120"/>
                <a:ea typeface="微軟正黑體" pitchFamily="34" charset="-120"/>
              </a:rPr>
              <a:t>園</a:t>
            </a:r>
            <a:r>
              <a:rPr lang="zh-TW" altLang="en-US" sz="2000" b="1" dirty="0" smtClean="0">
                <a:latin typeface="微軟正黑體" pitchFamily="34" charset="-120"/>
                <a:ea typeface="微軟正黑體" pitchFamily="34" charset="-120"/>
              </a:rPr>
              <a:t>市</a:t>
            </a:r>
            <a:endParaRPr lang="zh-TW" altLang="en-US" sz="2000" b="1" dirty="0">
              <a:latin typeface="微軟正黑體" pitchFamily="34" charset="-120"/>
              <a:ea typeface="微軟正黑體" pitchFamily="34" charset="-120"/>
            </a:endParaRPr>
          </a:p>
        </p:txBody>
      </p:sp>
      <p:sp>
        <p:nvSpPr>
          <p:cNvPr id="35" name="Rectangle 2"/>
          <p:cNvSpPr/>
          <p:nvPr/>
        </p:nvSpPr>
        <p:spPr>
          <a:xfrm>
            <a:off x="164890" y="5095976"/>
            <a:ext cx="3707904" cy="17099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軟正黑體" panose="020B0604030504040204" pitchFamily="34" charset="-120"/>
              <a:ea typeface="微軟正黑體" panose="020B0604030504040204" pitchFamily="34" charset="-120"/>
            </a:endParaRPr>
          </a:p>
        </p:txBody>
      </p:sp>
      <p:sp>
        <p:nvSpPr>
          <p:cNvPr id="36" name="矩形 35"/>
          <p:cNvSpPr/>
          <p:nvPr/>
        </p:nvSpPr>
        <p:spPr>
          <a:xfrm>
            <a:off x="272394" y="5289954"/>
            <a:ext cx="3456384" cy="1323439"/>
          </a:xfrm>
          <a:prstGeom prst="rect">
            <a:avLst/>
          </a:prstGeom>
        </p:spPr>
        <p:txBody>
          <a:bodyPr wrap="square">
            <a:spAutoFit/>
          </a:bodyPr>
          <a:lstStyle/>
          <a:p>
            <a:r>
              <a:rPr lang="zh-TW" altLang="en-US" sz="1600" b="1" dirty="0" smtClean="0">
                <a:solidFill>
                  <a:schemeClr val="bg1"/>
                </a:solidFill>
                <a:latin typeface="微軟正黑體" pitchFamily="34" charset="-120"/>
                <a:ea typeface="微軟正黑體" pitchFamily="34" charset="-120"/>
              </a:rPr>
              <a:t>輔導</a:t>
            </a:r>
            <a:r>
              <a:rPr kumimoji="1" lang="zh-TW" altLang="en-US" sz="1600" b="1" dirty="0" smtClean="0">
                <a:solidFill>
                  <a:srgbClr val="FFFF00"/>
                </a:solidFill>
                <a:latin typeface="微軟正黑體" panose="020B0604030504040204" pitchFamily="34" charset="-120"/>
                <a:ea typeface="微軟正黑體" panose="020B0604030504040204" pitchFamily="34" charset="-120"/>
              </a:rPr>
              <a:t>經緯航太科技</a:t>
            </a:r>
            <a:r>
              <a:rPr lang="zh-TW" altLang="en-US" sz="1600" b="1" dirty="0" smtClean="0">
                <a:solidFill>
                  <a:schemeClr val="bg1"/>
                </a:solidFill>
                <a:latin typeface="微軟正黑體" pitchFamily="34" charset="-120"/>
                <a:ea typeface="微軟正黑體" pitchFamily="34" charset="-120"/>
              </a:rPr>
              <a:t>，以農委會桃園農改場</a:t>
            </a:r>
            <a:r>
              <a:rPr lang="en-US" altLang="zh-TW" sz="1600" b="1" dirty="0" smtClean="0">
                <a:solidFill>
                  <a:schemeClr val="bg1"/>
                </a:solidFill>
                <a:latin typeface="微軟正黑體" pitchFamily="34" charset="-120"/>
                <a:ea typeface="微軟正黑體" pitchFamily="34" charset="-120"/>
              </a:rPr>
              <a:t>(30</a:t>
            </a:r>
            <a:r>
              <a:rPr lang="zh-TW" altLang="en-US" sz="1600" b="1" dirty="0" smtClean="0">
                <a:solidFill>
                  <a:schemeClr val="bg1"/>
                </a:solidFill>
                <a:latin typeface="微軟正黑體" pitchFamily="34" charset="-120"/>
                <a:ea typeface="微軟正黑體" pitchFamily="34" charset="-120"/>
              </a:rPr>
              <a:t>公頃</a:t>
            </a:r>
            <a:r>
              <a:rPr lang="en-US" altLang="zh-TW" sz="1600" b="1" dirty="0" smtClean="0">
                <a:solidFill>
                  <a:schemeClr val="bg1"/>
                </a:solidFill>
                <a:latin typeface="微軟正黑體" pitchFamily="34" charset="-120"/>
                <a:ea typeface="微軟正黑體" pitchFamily="34" charset="-120"/>
              </a:rPr>
              <a:t>)</a:t>
            </a:r>
            <a:r>
              <a:rPr lang="zh-TW" altLang="en-US" sz="1600" b="1" dirty="0" smtClean="0">
                <a:solidFill>
                  <a:schemeClr val="bg1"/>
                </a:solidFill>
                <a:latin typeface="微軟正黑體" pitchFamily="34" charset="-120"/>
                <a:ea typeface="微軟正黑體" pitchFamily="34" charset="-120"/>
              </a:rPr>
              <a:t>農產田地作為實證場域，串連物聯網、雲端運算、大數據分析，以無人機載具結合人工智慧技術，進行農產品質規格檢驗</a:t>
            </a:r>
            <a:endParaRPr lang="zh-TW" altLang="en-US" sz="1600" b="1" dirty="0">
              <a:solidFill>
                <a:schemeClr val="bg1"/>
              </a:solidFill>
              <a:latin typeface="微軟正黑體" pitchFamily="34" charset="-120"/>
              <a:ea typeface="微軟正黑體" pitchFamily="34" charset="-120"/>
            </a:endParaRPr>
          </a:p>
        </p:txBody>
      </p:sp>
      <p:pic>
        <p:nvPicPr>
          <p:cNvPr id="37" name="Picture 2" descr="ãç¡äººæ© è¾²æ¥­ ç¶ç·¯ãçåçæå°çµæ"/>
          <p:cNvPicPr>
            <a:picLocks noChangeAspect="1" noChangeArrowheads="1"/>
          </p:cNvPicPr>
          <p:nvPr/>
        </p:nvPicPr>
        <p:blipFill>
          <a:blip r:embed="rId8" cstate="print"/>
          <a:srcRect l="10820" t="16685" r="11273" b="16572"/>
          <a:stretch>
            <a:fillRect/>
          </a:stretch>
        </p:blipFill>
        <p:spPr bwMode="auto">
          <a:xfrm>
            <a:off x="178998" y="3509381"/>
            <a:ext cx="3707904" cy="1560795"/>
          </a:xfrm>
          <a:prstGeom prst="rect">
            <a:avLst/>
          </a:prstGeom>
          <a:noFill/>
        </p:spPr>
      </p:pic>
      <p:sp>
        <p:nvSpPr>
          <p:cNvPr id="38" name="標題 1"/>
          <p:cNvSpPr txBox="1">
            <a:spLocks/>
          </p:cNvSpPr>
          <p:nvPr/>
        </p:nvSpPr>
        <p:spPr>
          <a:xfrm>
            <a:off x="0" y="2774974"/>
            <a:ext cx="4109664" cy="680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eaLnBrk="0" hangingPunct="0">
              <a:lnSpc>
                <a:spcPts val="2400"/>
              </a:lnSpc>
              <a:spcBef>
                <a:spcPts val="0"/>
              </a:spcBef>
              <a:buFont typeface="Arial" pitchFamily="34" charset="0"/>
              <a:buChar char="•"/>
            </a:pPr>
            <a:r>
              <a:rPr lang="zh-TW" altLang="en-US" sz="1400" b="1" dirty="0" smtClean="0">
                <a:solidFill>
                  <a:srgbClr val="EC8558"/>
                </a:solidFill>
                <a:latin typeface="微軟正黑體" panose="020B0604030504040204" pitchFamily="34" charset="-120"/>
                <a:ea typeface="微軟正黑體" panose="020B0604030504040204" pitchFamily="34" charset="-120"/>
                <a:cs typeface="Times New Roman" pitchFamily="18" charset="0"/>
              </a:rPr>
              <a:t>智慧農業</a:t>
            </a:r>
            <a:r>
              <a:rPr lang="zh-TW" altLang="en-US" sz="1400" dirty="0" smtClean="0">
                <a:solidFill>
                  <a:srgbClr val="EC8558"/>
                </a:solidFill>
                <a:latin typeface="微軟正黑體" panose="020B0604030504040204" pitchFamily="34" charset="-120"/>
                <a:ea typeface="微軟正黑體" panose="020B0604030504040204" pitchFamily="34" charset="-120"/>
                <a:cs typeface="+mn-cs"/>
              </a:rPr>
              <a:t>：</a:t>
            </a:r>
            <a:r>
              <a:rPr lang="zh-TW" altLang="en-US" sz="1400" dirty="0" smtClean="0">
                <a:latin typeface="微軟正黑體" panose="020B0604030504040204" pitchFamily="34" charset="-120"/>
                <a:ea typeface="微軟正黑體" panose="020B0604030504040204" pitchFamily="34" charset="-120"/>
                <a:cs typeface="+mn-cs"/>
              </a:rPr>
              <a:t>經緯航太科技以無人機做為載具，共同打造在智慧農業領域之農作物成長運算分析解決方案</a:t>
            </a:r>
            <a:endParaRPr lang="zh-TW" altLang="en-US" sz="1400" dirty="0">
              <a:latin typeface="微軟正黑體" panose="020B0604030504040204" pitchFamily="34" charset="-120"/>
              <a:ea typeface="微軟正黑體" panose="020B0604030504040204" pitchFamily="34" charset="-120"/>
              <a:cs typeface="+mn-cs"/>
            </a:endParaRPr>
          </a:p>
        </p:txBody>
      </p:sp>
      <p:sp>
        <p:nvSpPr>
          <p:cNvPr id="2" name="投影片編號版面配置區 1"/>
          <p:cNvSpPr>
            <a:spLocks noGrp="1"/>
          </p:cNvSpPr>
          <p:nvPr>
            <p:ph type="sldNum" sz="quarter" idx="10"/>
          </p:nvPr>
        </p:nvSpPr>
        <p:spPr/>
        <p:txBody>
          <a:bodyPr/>
          <a:lstStyle/>
          <a:p>
            <a:fld id="{365310B0-278E-46FC-9768-8562051919C2}" type="slidenum">
              <a:rPr lang="zh-TW" altLang="en-US" smtClean="0"/>
              <a:pPr/>
              <a:t>9</a:t>
            </a:fld>
            <a:endParaRPr lang="zh-TW" altLang="en-US" dirty="0"/>
          </a:p>
        </p:txBody>
      </p:sp>
    </p:spTree>
    <p:extLst>
      <p:ext uri="{BB962C8B-B14F-4D97-AF65-F5344CB8AC3E}">
        <p14:creationId xmlns:p14="http://schemas.microsoft.com/office/powerpoint/2010/main" val="108376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4283968" y="2060848"/>
            <a:ext cx="3945077" cy="4388340"/>
            <a:chOff x="4525632" y="1783806"/>
            <a:chExt cx="3945077" cy="4388340"/>
          </a:xfrm>
        </p:grpSpPr>
        <p:pic>
          <p:nvPicPr>
            <p:cNvPr id="21" name="圖片 20"/>
            <p:cNvPicPr>
              <a:picLocks noChangeAspect="1"/>
            </p:cNvPicPr>
            <p:nvPr/>
          </p:nvPicPr>
          <p:blipFill rotWithShape="1">
            <a:blip r:embed="rId3" cstate="email">
              <a:extLst>
                <a:ext uri="{28A0092B-C50C-407E-A947-70E740481C1C}">
                  <a14:useLocalDpi xmlns:a14="http://schemas.microsoft.com/office/drawing/2010/main"/>
                </a:ext>
              </a:extLst>
            </a:blip>
            <a:srcRect l="46832"/>
            <a:stretch/>
          </p:blipFill>
          <p:spPr>
            <a:xfrm>
              <a:off x="7273696" y="4538293"/>
              <a:ext cx="1160240" cy="1221715"/>
            </a:xfrm>
            <a:prstGeom prst="ellipse">
              <a:avLst/>
            </a:prstGeom>
          </p:spPr>
        </p:pic>
        <p:pic>
          <p:nvPicPr>
            <p:cNvPr id="24" name="圖片 2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25632" y="2501141"/>
              <a:ext cx="2449088" cy="3258866"/>
            </a:xfrm>
            <a:prstGeom prst="rect">
              <a:avLst/>
            </a:prstGeom>
          </p:spPr>
        </p:pic>
        <p:pic>
          <p:nvPicPr>
            <p:cNvPr id="10" name="圖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4891" y="1783806"/>
              <a:ext cx="651166" cy="681542"/>
            </a:xfrm>
            <a:prstGeom prst="rect">
              <a:avLst/>
            </a:prstGeom>
          </p:spPr>
        </p:pic>
        <p:pic>
          <p:nvPicPr>
            <p:cNvPr id="2" name="圖片 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8467" y="1822513"/>
              <a:ext cx="1264150" cy="604128"/>
            </a:xfrm>
            <a:prstGeom prst="rect">
              <a:avLst/>
            </a:prstGeom>
          </p:spPr>
        </p:pic>
        <p:sp>
          <p:nvSpPr>
            <p:cNvPr id="12" name="乘號 11"/>
            <p:cNvSpPr/>
            <p:nvPr/>
          </p:nvSpPr>
          <p:spPr>
            <a:xfrm>
              <a:off x="6166058" y="1805226"/>
              <a:ext cx="653667" cy="638705"/>
            </a:xfrm>
            <a:prstGeom prst="mathMultiply">
              <a:avLst>
                <a:gd name="adj1" fmla="val 0"/>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14" name="圓角矩形 13"/>
            <p:cNvSpPr/>
            <p:nvPr/>
          </p:nvSpPr>
          <p:spPr>
            <a:xfrm>
              <a:off x="5146395" y="5884470"/>
              <a:ext cx="1207563" cy="287676"/>
            </a:xfrm>
            <a:prstGeom prst="roundRect">
              <a:avLst/>
            </a:prstGeom>
            <a:solidFill>
              <a:srgbClr val="F8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solidFill>
                    <a:schemeClr val="bg1"/>
                  </a:solidFill>
                </a:rPr>
                <a:t>H2U </a:t>
              </a:r>
              <a:r>
                <a:rPr lang="zh-TW" altLang="en-US" sz="1200" dirty="0">
                  <a:solidFill>
                    <a:schemeClr val="bg1"/>
                  </a:solidFill>
                </a:rPr>
                <a:t>健康</a:t>
              </a:r>
              <a:r>
                <a:rPr lang="en-US" altLang="zh-TW" sz="1200" dirty="0">
                  <a:solidFill>
                    <a:schemeClr val="bg1"/>
                  </a:solidFill>
                </a:rPr>
                <a:t>ATM</a:t>
              </a:r>
              <a:endParaRPr lang="zh-TW" altLang="en-US" sz="1200" dirty="0">
                <a:solidFill>
                  <a:schemeClr val="bg1"/>
                </a:solidFill>
              </a:endParaRPr>
            </a:p>
          </p:txBody>
        </p:sp>
        <p:sp>
          <p:nvSpPr>
            <p:cNvPr id="15" name="圓角矩形 14"/>
            <p:cNvSpPr/>
            <p:nvPr/>
          </p:nvSpPr>
          <p:spPr>
            <a:xfrm>
              <a:off x="7250035" y="4010805"/>
              <a:ext cx="1220674" cy="287676"/>
            </a:xfrm>
            <a:prstGeom prst="roundRect">
              <a:avLst/>
            </a:prstGeom>
            <a:solidFill>
              <a:srgbClr val="F8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solidFill>
                    <a:schemeClr val="bg1"/>
                  </a:solidFill>
                </a:rPr>
                <a:t>H2U LiFE App</a:t>
              </a:r>
              <a:endParaRPr lang="zh-TW" altLang="en-US" sz="1200" dirty="0">
                <a:solidFill>
                  <a:schemeClr val="bg1"/>
                </a:solidFill>
              </a:endParaRPr>
            </a:p>
          </p:txBody>
        </p:sp>
        <p:sp>
          <p:nvSpPr>
            <p:cNvPr id="16" name="圓角矩形 15"/>
            <p:cNvSpPr/>
            <p:nvPr/>
          </p:nvSpPr>
          <p:spPr>
            <a:xfrm>
              <a:off x="7250035" y="5884470"/>
              <a:ext cx="1220674" cy="287676"/>
            </a:xfrm>
            <a:prstGeom prst="roundRect">
              <a:avLst/>
            </a:prstGeom>
            <a:solidFill>
              <a:srgbClr val="F8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solidFill>
                    <a:schemeClr val="bg1"/>
                  </a:solidFill>
                </a:rPr>
                <a:t>H2U </a:t>
              </a:r>
              <a:r>
                <a:rPr lang="zh-TW" altLang="en-US" sz="1200" dirty="0">
                  <a:solidFill>
                    <a:schemeClr val="bg1"/>
                  </a:solidFill>
                </a:rPr>
                <a:t>遠距服務</a:t>
              </a:r>
            </a:p>
          </p:txBody>
        </p:sp>
        <p:pic>
          <p:nvPicPr>
            <p:cNvPr id="22" name="圖片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40542" y="2682666"/>
              <a:ext cx="839663" cy="1239804"/>
            </a:xfrm>
            <a:prstGeom prst="rect">
              <a:avLst/>
            </a:prstGeom>
          </p:spPr>
        </p:pic>
      </p:grpSp>
      <p:sp>
        <p:nvSpPr>
          <p:cNvPr id="26" name="標題 1"/>
          <p:cNvSpPr txBox="1">
            <a:spLocks/>
          </p:cNvSpPr>
          <p:nvPr/>
        </p:nvSpPr>
        <p:spPr>
          <a:xfrm>
            <a:off x="179512" y="819015"/>
            <a:ext cx="8640960" cy="10130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eaLnBrk="0" hangingPunct="0">
              <a:lnSpc>
                <a:spcPts val="2400"/>
              </a:lnSpc>
              <a:spcBef>
                <a:spcPts val="0"/>
              </a:spcBef>
              <a:buFont typeface="Arial" pitchFamily="34" charset="0"/>
              <a:buChar char="•"/>
            </a:pPr>
            <a:r>
              <a:rPr lang="zh-TW" altLang="en-US" sz="2400" b="1" dirty="0">
                <a:solidFill>
                  <a:srgbClr val="EC8558"/>
                </a:solidFill>
                <a:latin typeface="微軟正黑體" panose="020B0604030504040204" pitchFamily="34" charset="-120"/>
                <a:ea typeface="微軟正黑體" panose="020B0604030504040204" pitchFamily="34" charset="-120"/>
                <a:cs typeface="Times New Roman" pitchFamily="18" charset="0"/>
              </a:rPr>
              <a:t>智慧醫療</a:t>
            </a:r>
            <a:r>
              <a:rPr lang="zh-TW" altLang="en-US" sz="2000" dirty="0" smtClean="0">
                <a:solidFill>
                  <a:srgbClr val="EC8558"/>
                </a:solidFill>
                <a:latin typeface="微軟正黑體" panose="020B0604030504040204" pitchFamily="34" charset="-120"/>
                <a:ea typeface="微軟正黑體" panose="020B0604030504040204" pitchFamily="34" charset="-120"/>
                <a:cs typeface="+mn-cs"/>
              </a:rPr>
              <a:t>：</a:t>
            </a:r>
            <a:r>
              <a:rPr lang="zh-TW" altLang="en-US" sz="2000" dirty="0">
                <a:latin typeface="微軟正黑體" panose="020B0604030504040204" pitchFamily="34" charset="-120"/>
                <a:ea typeface="微軟正黑體" panose="020B0604030504040204" pitchFamily="34" charset="-120"/>
                <a:cs typeface="+mn-cs"/>
              </a:rPr>
              <a:t>亞太電信子公司富鴻網，與精準醫學結合，在全台</a:t>
            </a:r>
            <a:r>
              <a:rPr lang="en-US" altLang="zh-TW" sz="2000" dirty="0">
                <a:latin typeface="微軟正黑體" panose="020B0604030504040204" pitchFamily="34" charset="-120"/>
                <a:ea typeface="微軟正黑體" panose="020B0604030504040204" pitchFamily="34" charset="-120"/>
                <a:cs typeface="+mn-cs"/>
              </a:rPr>
              <a:t>100</a:t>
            </a:r>
            <a:r>
              <a:rPr lang="zh-TW" altLang="en-US" sz="2000" dirty="0">
                <a:latin typeface="微軟正黑體" panose="020B0604030504040204" pitchFamily="34" charset="-120"/>
                <a:ea typeface="微軟正黑體" panose="020B0604030504040204" pitchFamily="34" charset="-120"/>
                <a:cs typeface="+mn-cs"/>
              </a:rPr>
              <a:t>家便利超商設立智慧健康小站，打造微型社區健康管理中心</a:t>
            </a:r>
          </a:p>
        </p:txBody>
      </p:sp>
      <p:sp>
        <p:nvSpPr>
          <p:cNvPr id="23" name="Title 1"/>
          <p:cNvSpPr txBox="1">
            <a:spLocks/>
          </p:cNvSpPr>
          <p:nvPr/>
        </p:nvSpPr>
        <p:spPr>
          <a:xfrm>
            <a:off x="724873" y="160316"/>
            <a:ext cx="7694254" cy="7320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50" b="1" i="0" kern="1200" cap="none">
                <a:solidFill>
                  <a:schemeClr val="tx1"/>
                </a:solidFill>
                <a:latin typeface="Arial" charset="0"/>
                <a:ea typeface="Arial" charset="0"/>
                <a:cs typeface="Arial" charset="0"/>
              </a:defRPr>
            </a:lvl1pPr>
          </a:lstStyle>
          <a:p>
            <a:pPr algn="ctr"/>
            <a:r>
              <a:rPr lang="zh-TW" altLang="en-US" sz="4000"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物聯網旗艦隊</a:t>
            </a:r>
            <a:endParaRPr lang="en-US" altLang="zh-TW" sz="4000"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543192" y="1846497"/>
            <a:ext cx="5341691" cy="400110"/>
          </a:xfrm>
          <a:prstGeom prst="rect">
            <a:avLst/>
          </a:prstGeom>
          <a:noFill/>
        </p:spPr>
        <p:txBody>
          <a:bodyPr wrap="square" rtlCol="0">
            <a:spAutoFit/>
          </a:bodyPr>
          <a:lstStyle/>
          <a:p>
            <a:r>
              <a:rPr lang="zh-TW" altLang="en-US" sz="2000" b="1" dirty="0">
                <a:solidFill>
                  <a:srgbClr val="F15D22"/>
                </a:solidFill>
                <a:latin typeface="微軟正黑體" panose="020B0604030504040204" pitchFamily="34" charset="-120"/>
                <a:ea typeface="微軟正黑體" panose="020B0604030504040204" pitchFamily="34" charset="-120"/>
              </a:rPr>
              <a:t>共享式的智能健康整合</a:t>
            </a:r>
            <a:r>
              <a:rPr lang="zh-TW" altLang="en-US" sz="2000" b="1" dirty="0" smtClean="0">
                <a:solidFill>
                  <a:srgbClr val="F15D22"/>
                </a:solidFill>
                <a:latin typeface="微軟正黑體" panose="020B0604030504040204" pitchFamily="34" charset="-120"/>
                <a:ea typeface="微軟正黑體" panose="020B0604030504040204" pitchFamily="34" charset="-120"/>
              </a:rPr>
              <a:t>服務</a:t>
            </a:r>
            <a:endParaRPr lang="zh-TW" altLang="en-US" sz="2000" b="1" dirty="0">
              <a:solidFill>
                <a:srgbClr val="F15D22"/>
              </a:solidFill>
              <a:latin typeface="微軟正黑體" panose="020B0604030504040204" pitchFamily="34" charset="-120"/>
              <a:ea typeface="微軟正黑體" panose="020B0604030504040204" pitchFamily="34" charset="-120"/>
            </a:endParaRPr>
          </a:p>
        </p:txBody>
      </p:sp>
      <p:sp>
        <p:nvSpPr>
          <p:cNvPr id="25" name="副標題 7"/>
          <p:cNvSpPr txBox="1">
            <a:spLocks/>
          </p:cNvSpPr>
          <p:nvPr/>
        </p:nvSpPr>
        <p:spPr>
          <a:xfrm>
            <a:off x="612765" y="2294565"/>
            <a:ext cx="3576924" cy="1116382"/>
          </a:xfrm>
          <a:prstGeom prst="rect">
            <a:avLst/>
          </a:prstGeom>
        </p:spPr>
        <p:txBody>
          <a:bodyPr vert="horz" lIns="51442" tIns="25721" rIns="51442" bIns="25721"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sz="1200" dirty="0"/>
              <a:t>富鴻網利用</a:t>
            </a:r>
            <a:r>
              <a:rPr lang="en-US" altLang="zh-TW" sz="1200" dirty="0" err="1"/>
              <a:t>IoT</a:t>
            </a:r>
            <a:r>
              <a:rPr lang="zh-TW" altLang="en-US" sz="1200" dirty="0"/>
              <a:t>物聯智能管理平台串接</a:t>
            </a:r>
            <a:r>
              <a:rPr lang="zh-TW" altLang="en-US" sz="1200" dirty="0" smtClean="0"/>
              <a:t>人工智慧</a:t>
            </a:r>
            <a:endParaRPr lang="en-US" altLang="zh-TW" sz="1200" dirty="0" smtClean="0"/>
          </a:p>
          <a:p>
            <a:pPr marL="0" indent="0">
              <a:buNone/>
            </a:pPr>
            <a:r>
              <a:rPr lang="zh-TW" altLang="en-US" sz="1200" dirty="0"/>
              <a:t>結合永悅健康大數據平台暨個人化健康專家服務</a:t>
            </a:r>
            <a:endParaRPr lang="en-US" altLang="zh-TW" sz="1200" dirty="0"/>
          </a:p>
          <a:p>
            <a:pPr marL="0" indent="0">
              <a:buNone/>
            </a:pPr>
            <a:r>
              <a:rPr lang="zh-TW" altLang="en-US" sz="1200" dirty="0" smtClean="0"/>
              <a:t>推出</a:t>
            </a:r>
            <a:r>
              <a:rPr lang="en-US" altLang="zh-TW" sz="1200" dirty="0"/>
              <a:t>H2U</a:t>
            </a:r>
            <a:r>
              <a:rPr lang="zh-TW" altLang="zh-TW" sz="1200" dirty="0"/>
              <a:t>健康</a:t>
            </a:r>
            <a:r>
              <a:rPr lang="en-US" altLang="zh-TW" sz="1200" dirty="0"/>
              <a:t>ATM</a:t>
            </a:r>
            <a:r>
              <a:rPr lang="zh-TW" altLang="en-US" sz="1200" dirty="0"/>
              <a:t> 打造微型社區健康管理中心 </a:t>
            </a:r>
          </a:p>
          <a:p>
            <a:pPr marL="0" indent="0">
              <a:buNone/>
            </a:pPr>
            <a:r>
              <a:rPr lang="zh-TW" altLang="en-US" sz="1200" dirty="0"/>
              <a:t>並與便利商店／企業／社區／醫療院所等場域</a:t>
            </a:r>
            <a:r>
              <a:rPr lang="zh-TW" altLang="zh-TW" sz="1200" dirty="0"/>
              <a:t>合作</a:t>
            </a:r>
            <a:r>
              <a:rPr lang="zh-TW" altLang="en-US" sz="1200" dirty="0"/>
              <a:t>   </a:t>
            </a:r>
            <a:endParaRPr lang="en-US" altLang="zh-TW" sz="1200" dirty="0"/>
          </a:p>
          <a:p>
            <a:pPr marL="0" indent="0">
              <a:buNone/>
            </a:pPr>
            <a:r>
              <a:rPr lang="zh-TW" altLang="en-US" sz="1200" dirty="0"/>
              <a:t>讓民眾</a:t>
            </a:r>
            <a:r>
              <a:rPr lang="zh-TW" altLang="zh-TW" sz="1200" dirty="0"/>
              <a:t>能輕鬆簡單</a:t>
            </a:r>
            <a:r>
              <a:rPr lang="zh-TW" altLang="en-US" sz="1200" dirty="0"/>
              <a:t>享有個人化的</a:t>
            </a:r>
            <a:r>
              <a:rPr lang="zh-TW" altLang="zh-TW" sz="1200" dirty="0"/>
              <a:t>健康</a:t>
            </a:r>
            <a:r>
              <a:rPr lang="zh-TW" altLang="en-US" sz="1200" dirty="0"/>
              <a:t>服務</a:t>
            </a:r>
            <a:endParaRPr lang="en-US" altLang="zh-TW" sz="1200" dirty="0"/>
          </a:p>
        </p:txBody>
      </p:sp>
      <p:pic>
        <p:nvPicPr>
          <p:cNvPr id="6" name="圖片 5"/>
          <p:cNvPicPr>
            <a:picLocks noChangeAspect="1"/>
          </p:cNvPicPr>
          <p:nvPr/>
        </p:nvPicPr>
        <p:blipFill>
          <a:blip r:embed="rId8"/>
          <a:stretch>
            <a:fillRect/>
          </a:stretch>
        </p:blipFill>
        <p:spPr>
          <a:xfrm>
            <a:off x="510417" y="3458905"/>
            <a:ext cx="3624063" cy="3086119"/>
          </a:xfrm>
          <a:prstGeom prst="rect">
            <a:avLst/>
          </a:prstGeom>
        </p:spPr>
      </p:pic>
      <p:sp>
        <p:nvSpPr>
          <p:cNvPr id="3" name="投影片編號版面配置區 2"/>
          <p:cNvSpPr>
            <a:spLocks noGrp="1"/>
          </p:cNvSpPr>
          <p:nvPr>
            <p:ph type="sldNum" sz="quarter" idx="12"/>
          </p:nvPr>
        </p:nvSpPr>
        <p:spPr/>
        <p:txBody>
          <a:bodyPr/>
          <a:lstStyle/>
          <a:p>
            <a:fld id="{F71B2CC7-3608-41C4-B3ED-B67F6063EFD8}" type="slidenum">
              <a:rPr lang="zh-TW" altLang="en-US" smtClean="0"/>
              <a:t>10</a:t>
            </a:fld>
            <a:endParaRPr lang="zh-TW" altLang="en-US" dirty="0"/>
          </a:p>
        </p:txBody>
      </p:sp>
    </p:spTree>
    <p:extLst>
      <p:ext uri="{BB962C8B-B14F-4D97-AF65-F5344CB8AC3E}">
        <p14:creationId xmlns:p14="http://schemas.microsoft.com/office/powerpoint/2010/main" val="203872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標題 1"/>
          <p:cNvSpPr txBox="1">
            <a:spLocks/>
          </p:cNvSpPr>
          <p:nvPr/>
        </p:nvSpPr>
        <p:spPr>
          <a:xfrm>
            <a:off x="234315" y="963521"/>
            <a:ext cx="8640960" cy="10130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eaLnBrk="0" hangingPunct="0">
              <a:lnSpc>
                <a:spcPts val="2400"/>
              </a:lnSpc>
              <a:spcBef>
                <a:spcPts val="0"/>
              </a:spcBef>
              <a:buFont typeface="Arial" pitchFamily="34" charset="0"/>
              <a:buChar char="•"/>
            </a:pPr>
            <a:r>
              <a:rPr lang="zh-TW" altLang="en-US" sz="2400" b="1" dirty="0">
                <a:solidFill>
                  <a:srgbClr val="F58E00"/>
                </a:solidFill>
                <a:latin typeface="微軟正黑體" panose="020B0604030504040204" pitchFamily="34" charset="-120"/>
                <a:ea typeface="微軟正黑體" panose="020B0604030504040204" pitchFamily="34" charset="-120"/>
                <a:cs typeface="Times New Roman" pitchFamily="18" charset="0"/>
              </a:rPr>
              <a:t>行動支付</a:t>
            </a:r>
            <a:r>
              <a:rPr lang="zh-TW" altLang="en-US" sz="2000" b="1" dirty="0" smtClean="0">
                <a:solidFill>
                  <a:srgbClr val="F58E00"/>
                </a:solidFill>
                <a:latin typeface="微軟正黑體" panose="020B0604030504040204" pitchFamily="34" charset="-120"/>
                <a:ea typeface="微軟正黑體" panose="020B0604030504040204" pitchFamily="34" charset="-120"/>
                <a:cs typeface="+mn-cs"/>
              </a:rPr>
              <a:t>：</a:t>
            </a:r>
            <a:r>
              <a:rPr lang="zh-TW" altLang="en-US" sz="2000" dirty="0" smtClean="0">
                <a:latin typeface="微軟正黑體" panose="020B0604030504040204" pitchFamily="34" charset="-120"/>
                <a:ea typeface="微軟正黑體" panose="020B0604030504040204" pitchFamily="34" charset="-120"/>
                <a:cs typeface="+mn-cs"/>
              </a:rPr>
              <a:t>亞洲</a:t>
            </a:r>
            <a:r>
              <a:rPr lang="zh-TW" altLang="en-US" sz="2000" dirty="0">
                <a:latin typeface="微軟正黑體" panose="020B0604030504040204" pitchFamily="34" charset="-120"/>
                <a:ea typeface="微軟正黑體" panose="020B0604030504040204" pitchFamily="34" charset="-120"/>
                <a:cs typeface="+mn-cs"/>
              </a:rPr>
              <a:t>．矽谷邀集大聯盟智慧支付與資安數十家廠商共同建構無現金市集，串聯行動生活產業鏈</a:t>
            </a:r>
          </a:p>
        </p:txBody>
      </p:sp>
      <p:grpSp>
        <p:nvGrpSpPr>
          <p:cNvPr id="47" name="群組 46"/>
          <p:cNvGrpSpPr/>
          <p:nvPr/>
        </p:nvGrpSpPr>
        <p:grpSpPr>
          <a:xfrm>
            <a:off x="297408" y="1882470"/>
            <a:ext cx="8541563" cy="5002914"/>
            <a:chOff x="-135232" y="647693"/>
            <a:chExt cx="9357770" cy="5434962"/>
          </a:xfrm>
        </p:grpSpPr>
        <p:pic>
          <p:nvPicPr>
            <p:cNvPr id="49" name="圖片 48"/>
            <p:cNvPicPr>
              <a:picLocks noChangeAspect="1"/>
            </p:cNvPicPr>
            <p:nvPr/>
          </p:nvPicPr>
          <p:blipFill>
            <a:blip r:embed="rId3"/>
            <a:stretch>
              <a:fillRect/>
            </a:stretch>
          </p:blipFill>
          <p:spPr>
            <a:xfrm>
              <a:off x="2861923" y="2185157"/>
              <a:ext cx="3488200" cy="2331685"/>
            </a:xfrm>
            <a:prstGeom prst="rect">
              <a:avLst/>
            </a:prstGeom>
          </p:spPr>
        </p:pic>
        <p:pic>
          <p:nvPicPr>
            <p:cNvPr id="50" name="圖片 49"/>
            <p:cNvPicPr>
              <a:picLocks noChangeAspect="1"/>
            </p:cNvPicPr>
            <p:nvPr/>
          </p:nvPicPr>
          <p:blipFill>
            <a:blip r:embed="rId4"/>
            <a:stretch>
              <a:fillRect/>
            </a:stretch>
          </p:blipFill>
          <p:spPr>
            <a:xfrm>
              <a:off x="2834111" y="647693"/>
              <a:ext cx="1237595" cy="1310754"/>
            </a:xfrm>
            <a:prstGeom prst="rect">
              <a:avLst/>
            </a:prstGeom>
          </p:spPr>
        </p:pic>
        <p:pic>
          <p:nvPicPr>
            <p:cNvPr id="51" name="圖片 50"/>
            <p:cNvPicPr>
              <a:picLocks noChangeAspect="1"/>
            </p:cNvPicPr>
            <p:nvPr/>
          </p:nvPicPr>
          <p:blipFill rotWithShape="1">
            <a:blip r:embed="rId5" cstate="screen">
              <a:extLst>
                <a:ext uri="{28A0092B-C50C-407E-A947-70E740481C1C}">
                  <a14:useLocalDpi xmlns:a14="http://schemas.microsoft.com/office/drawing/2010/main"/>
                </a:ext>
              </a:extLst>
            </a:blip>
            <a:srcRect t="22631" b="21570"/>
            <a:stretch/>
          </p:blipFill>
          <p:spPr>
            <a:xfrm>
              <a:off x="3125087" y="5699787"/>
              <a:ext cx="587008" cy="327546"/>
            </a:xfrm>
            <a:prstGeom prst="rect">
              <a:avLst/>
            </a:prstGeom>
          </p:spPr>
        </p:pic>
        <p:pic>
          <p:nvPicPr>
            <p:cNvPr id="61" name="圖片 6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8625" y="4751112"/>
              <a:ext cx="561630" cy="561630"/>
            </a:xfrm>
            <a:prstGeom prst="rect">
              <a:avLst/>
            </a:prstGeom>
          </p:spPr>
        </p:pic>
        <p:pic>
          <p:nvPicPr>
            <p:cNvPr id="62" name="圖片 6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22260" y="4457028"/>
              <a:ext cx="542545" cy="574899"/>
            </a:xfrm>
            <a:prstGeom prst="rect">
              <a:avLst/>
            </a:prstGeom>
          </p:spPr>
        </p:pic>
        <p:pic>
          <p:nvPicPr>
            <p:cNvPr id="63" name="圖片 6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308706">
              <a:off x="4168418" y="833192"/>
              <a:ext cx="2226295" cy="841504"/>
            </a:xfrm>
            <a:prstGeom prst="rect">
              <a:avLst/>
            </a:prstGeom>
          </p:spPr>
        </p:pic>
        <p:pic>
          <p:nvPicPr>
            <p:cNvPr id="64" name="圖片 6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57626" y="4672431"/>
              <a:ext cx="1018089" cy="667305"/>
            </a:xfrm>
            <a:prstGeom prst="rect">
              <a:avLst/>
            </a:prstGeom>
          </p:spPr>
        </p:pic>
        <p:sp>
          <p:nvSpPr>
            <p:cNvPr id="65" name="AutoShape 3"/>
            <p:cNvSpPr>
              <a:spLocks noChangeArrowheads="1"/>
            </p:cNvSpPr>
            <p:nvPr/>
          </p:nvSpPr>
          <p:spPr bwMode="gray">
            <a:xfrm>
              <a:off x="114301" y="3466684"/>
              <a:ext cx="2686816" cy="2089956"/>
            </a:xfrm>
            <a:prstGeom prst="roundRect">
              <a:avLst>
                <a:gd name="adj" fmla="val 12699"/>
              </a:avLst>
            </a:prstGeom>
            <a:solidFill>
              <a:schemeClr val="accent6"/>
            </a:solidFill>
            <a:ln>
              <a:noFill/>
            </a:ln>
            <a:effectLs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66" name="AutoShape 4"/>
            <p:cNvSpPr>
              <a:spLocks noChangeArrowheads="1"/>
            </p:cNvSpPr>
            <p:nvPr/>
          </p:nvSpPr>
          <p:spPr bwMode="gray">
            <a:xfrm>
              <a:off x="175804" y="4049663"/>
              <a:ext cx="2536099" cy="1397451"/>
            </a:xfrm>
            <a:prstGeom prst="roundRect">
              <a:avLst>
                <a:gd name="adj" fmla="val 16667"/>
              </a:avLst>
            </a:prstGeom>
            <a:solidFill>
              <a:srgbClr val="FFFFFF"/>
            </a:solidFill>
            <a:ln>
              <a:noFill/>
            </a:ln>
            <a:effectLst>
              <a:prstShdw prst="shdw17" dist="28398" dir="14606097">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67" name="Text Box 18"/>
            <p:cNvSpPr txBox="1">
              <a:spLocks noChangeArrowheads="1"/>
            </p:cNvSpPr>
            <p:nvPr/>
          </p:nvSpPr>
          <p:spPr bwMode="white">
            <a:xfrm>
              <a:off x="-106616" y="3408561"/>
              <a:ext cx="31304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ctr" fontAlgn="base">
                <a:spcAft>
                  <a:spcPct val="0"/>
                </a:spcAft>
                <a:defRPr/>
              </a:pPr>
              <a:r>
                <a:rPr lang="en-US" altLang="zh-TW" sz="20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2017.11.21.</a:t>
              </a:r>
            </a:p>
            <a:p>
              <a:pPr lvl="0" algn="ctr" fontAlgn="base">
                <a:spcAft>
                  <a:spcPct val="0"/>
                </a:spcAft>
                <a:defRPr/>
              </a:pPr>
              <a:r>
                <a:rPr lang="zh-TW" altLang="en-US" sz="14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躍上國際</a:t>
              </a:r>
              <a:r>
                <a:rPr lang="en-US" altLang="zh-TW" sz="14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-GSMA</a:t>
              </a:r>
              <a:r>
                <a:rPr lang="zh-TW" altLang="en-US" sz="1400" b="1" kern="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新加坡高峰</a:t>
              </a:r>
              <a:r>
                <a:rPr lang="zh-TW" altLang="en-US" sz="14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會</a:t>
              </a:r>
              <a:endParaRPr lang="en-US" altLang="zh-TW" sz="1400" b="1" kern="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8" name="AutoShape 7"/>
            <p:cNvSpPr>
              <a:spLocks noChangeArrowheads="1"/>
            </p:cNvSpPr>
            <p:nvPr/>
          </p:nvSpPr>
          <p:spPr bwMode="gray">
            <a:xfrm>
              <a:off x="114301" y="1003264"/>
              <a:ext cx="2686049" cy="2089956"/>
            </a:xfrm>
            <a:prstGeom prst="roundRect">
              <a:avLst>
                <a:gd name="adj" fmla="val 12699"/>
              </a:avLst>
            </a:prstGeom>
            <a:solidFill>
              <a:schemeClr val="accent4"/>
            </a:solidFill>
            <a:ln>
              <a:noFill/>
            </a:ln>
            <a:effectLs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69" name="AutoShape 8"/>
            <p:cNvSpPr>
              <a:spLocks noChangeArrowheads="1"/>
            </p:cNvSpPr>
            <p:nvPr/>
          </p:nvSpPr>
          <p:spPr bwMode="gray">
            <a:xfrm>
              <a:off x="175804" y="1586243"/>
              <a:ext cx="2536099" cy="1397451"/>
            </a:xfrm>
            <a:prstGeom prst="roundRect">
              <a:avLst>
                <a:gd name="adj" fmla="val 16667"/>
              </a:avLst>
            </a:prstGeom>
            <a:solidFill>
              <a:srgbClr val="FFFFFF"/>
            </a:solidFill>
            <a:ln>
              <a:noFill/>
            </a:ln>
            <a:effectLst>
              <a:prstShdw prst="shdw17" dist="28398" dir="14606097">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70" name="Text Box 18"/>
            <p:cNvSpPr txBox="1">
              <a:spLocks noChangeArrowheads="1"/>
            </p:cNvSpPr>
            <p:nvPr/>
          </p:nvSpPr>
          <p:spPr bwMode="white">
            <a:xfrm>
              <a:off x="-135232" y="931868"/>
              <a:ext cx="3084201" cy="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Aft>
                  <a:spcPct val="0"/>
                </a:spcAft>
                <a:buClrTx/>
                <a:buSzTx/>
                <a:buFontTx/>
                <a:buNone/>
                <a:tabLst/>
                <a:defRPr/>
              </a:pPr>
              <a:r>
                <a:rPr kumimoji="0" lang="en-US" altLang="zh-TW" sz="2000" b="1" i="0" u="none" strike="noStrike" kern="0" cap="none" spc="0" normalizeH="0" baseline="0" noProof="0" dirty="0" smtClean="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2017.3.14.</a:t>
              </a:r>
            </a:p>
            <a:p>
              <a:pPr lvl="0" algn="ctr" fontAlgn="base">
                <a:spcAft>
                  <a:spcPct val="0"/>
                </a:spcAft>
                <a:defRPr/>
              </a:pPr>
              <a:r>
                <a:rPr lang="zh-TW" altLang="en-US" sz="14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悠遊卡</a:t>
              </a:r>
              <a:r>
                <a:rPr lang="en-US" altLang="zh-TW" sz="14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電信業合建行動平台</a:t>
              </a:r>
              <a:endParaRPr lang="en-US" altLang="zh-TW" sz="1600" b="1" kern="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71" name="群組 70"/>
            <p:cNvGrpSpPr/>
            <p:nvPr/>
          </p:nvGrpSpPr>
          <p:grpSpPr>
            <a:xfrm>
              <a:off x="6137910" y="988935"/>
              <a:ext cx="3084628" cy="4620619"/>
              <a:chOff x="6137910" y="1974491"/>
              <a:chExt cx="3084628" cy="4620619"/>
            </a:xfrm>
          </p:grpSpPr>
          <p:sp>
            <p:nvSpPr>
              <p:cNvPr id="90" name="AutoShape 11"/>
              <p:cNvSpPr>
                <a:spLocks noChangeArrowheads="1"/>
              </p:cNvSpPr>
              <p:nvPr/>
            </p:nvSpPr>
            <p:spPr bwMode="gray">
              <a:xfrm>
                <a:off x="6290003" y="4485615"/>
                <a:ext cx="2762558" cy="2109495"/>
              </a:xfrm>
              <a:prstGeom prst="roundRect">
                <a:avLst>
                  <a:gd name="adj" fmla="val 12699"/>
                </a:avLst>
              </a:prstGeom>
              <a:solidFill>
                <a:srgbClr val="88304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91" name="AutoShape 12"/>
              <p:cNvSpPr>
                <a:spLocks noChangeArrowheads="1"/>
              </p:cNvSpPr>
              <p:nvPr/>
            </p:nvSpPr>
            <p:spPr bwMode="gray">
              <a:xfrm>
                <a:off x="6354076" y="5088328"/>
                <a:ext cx="2607592" cy="1410515"/>
              </a:xfrm>
              <a:prstGeom prst="roundRect">
                <a:avLst>
                  <a:gd name="adj" fmla="val 16667"/>
                </a:avLst>
              </a:prstGeom>
              <a:solidFill>
                <a:srgbClr val="FFFFFF"/>
              </a:solidFill>
              <a:ln>
                <a:noFill/>
              </a:ln>
              <a:effectLst>
                <a:prstShdw prst="shdw17" dist="28398" dir="14606097">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92" name="Text Box 18"/>
              <p:cNvSpPr txBox="1">
                <a:spLocks noChangeArrowheads="1"/>
              </p:cNvSpPr>
              <p:nvPr/>
            </p:nvSpPr>
            <p:spPr bwMode="white">
              <a:xfrm>
                <a:off x="6307886" y="4458015"/>
                <a:ext cx="27446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ctr" fontAlgn="base">
                  <a:spcAft>
                    <a:spcPct val="0"/>
                  </a:spcAft>
                  <a:defRPr/>
                </a:pPr>
                <a:r>
                  <a:rPr lang="en-US" altLang="zh-TW" sz="20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2018.2.16.</a:t>
                </a:r>
                <a:endParaRPr lang="en-US" altLang="zh-TW" sz="2000" b="1" kern="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endParaRPr>
              </a:p>
              <a:p>
                <a:pPr lvl="0" algn="ctr" fontAlgn="base">
                  <a:spcAft>
                    <a:spcPct val="0"/>
                  </a:spcAft>
                  <a:defRPr/>
                </a:pPr>
                <a:r>
                  <a:rPr lang="zh-TW" altLang="en-US" sz="16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行動支付點亮台灣燈</a:t>
                </a:r>
                <a:r>
                  <a:rPr lang="zh-TW" altLang="en-US" sz="1600" b="1" kern="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會</a:t>
                </a:r>
                <a:endParaRPr lang="en-US" altLang="zh-TW" sz="1600" b="1" kern="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93" name="AutoShape 15"/>
              <p:cNvSpPr>
                <a:spLocks noChangeArrowheads="1"/>
              </p:cNvSpPr>
              <p:nvPr/>
            </p:nvSpPr>
            <p:spPr bwMode="gray">
              <a:xfrm>
                <a:off x="6290003" y="1988819"/>
                <a:ext cx="2762558" cy="2109495"/>
              </a:xfrm>
              <a:prstGeom prst="roundRect">
                <a:avLst>
                  <a:gd name="adj" fmla="val 12699"/>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94" name="AutoShape 16"/>
              <p:cNvSpPr>
                <a:spLocks noChangeArrowheads="1"/>
              </p:cNvSpPr>
              <p:nvPr/>
            </p:nvSpPr>
            <p:spPr bwMode="gray">
              <a:xfrm>
                <a:off x="6354076" y="2591532"/>
                <a:ext cx="2607592" cy="1410515"/>
              </a:xfrm>
              <a:prstGeom prst="roundRect">
                <a:avLst>
                  <a:gd name="adj" fmla="val 16667"/>
                </a:avLst>
              </a:prstGeom>
              <a:solidFill>
                <a:srgbClr val="FFFFFF"/>
              </a:solidFill>
              <a:ln>
                <a:noFill/>
              </a:ln>
              <a:effectLst>
                <a:prstShdw prst="shdw17" dist="28398" dir="14606097">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95" name="Text Box 18"/>
              <p:cNvSpPr txBox="1">
                <a:spLocks noChangeArrowheads="1"/>
              </p:cNvSpPr>
              <p:nvPr/>
            </p:nvSpPr>
            <p:spPr bwMode="white">
              <a:xfrm>
                <a:off x="6137910" y="1974491"/>
                <a:ext cx="3084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ctr" fontAlgn="base">
                  <a:spcAft>
                    <a:spcPct val="0"/>
                  </a:spcAft>
                  <a:defRPr/>
                </a:pPr>
                <a:r>
                  <a:rPr lang="en-US" altLang="zh-TW" sz="20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2018.</a:t>
                </a:r>
                <a:r>
                  <a:rPr lang="zh-TW" altLang="en-US" sz="20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２</a:t>
                </a:r>
                <a:r>
                  <a:rPr lang="en-US" altLang="zh-TW" sz="20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.26.</a:t>
                </a:r>
                <a:endParaRPr lang="en-US" altLang="zh-TW" sz="2000" b="1" kern="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endParaRPr>
              </a:p>
              <a:p>
                <a:pPr lvl="0" algn="ctr" fontAlgn="base">
                  <a:spcAft>
                    <a:spcPct val="0"/>
                  </a:spcAft>
                  <a:defRPr/>
                </a:pPr>
                <a:r>
                  <a:rPr lang="zh-TW" altLang="en-US" sz="1600" b="1" kern="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亞矽行動支付</a:t>
                </a:r>
                <a:endParaRPr lang="en-US" altLang="zh-TW" sz="1600" b="1" kern="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endParaRPr>
              </a:p>
            </p:txBody>
          </p:sp>
        </p:grpSp>
        <p:grpSp>
          <p:nvGrpSpPr>
            <p:cNvPr id="72" name="群組 71"/>
            <p:cNvGrpSpPr/>
            <p:nvPr/>
          </p:nvGrpSpPr>
          <p:grpSpPr>
            <a:xfrm>
              <a:off x="2804160" y="1532219"/>
              <a:ext cx="3486150" cy="3502025"/>
              <a:chOff x="838200" y="2060575"/>
              <a:chExt cx="3486150" cy="3502025"/>
            </a:xfrm>
          </p:grpSpPr>
          <p:sp>
            <p:nvSpPr>
              <p:cNvPr id="82" name="AutoShape 5"/>
              <p:cNvSpPr>
                <a:spLocks noChangeArrowheads="1"/>
              </p:cNvSpPr>
              <p:nvPr/>
            </p:nvSpPr>
            <p:spPr bwMode="gray">
              <a:xfrm rot="2692993">
                <a:off x="841375" y="2098675"/>
                <a:ext cx="3449638"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gradFill rotWithShape="1">
                <a:gsLst>
                  <a:gs pos="0">
                    <a:srgbClr val="CF9F49"/>
                  </a:gs>
                  <a:gs pos="100000">
                    <a:srgbClr val="CF9F49">
                      <a:gamma/>
                      <a:tint val="73725"/>
                      <a:invGamma/>
                    </a:srgbClr>
                  </a:gs>
                </a:gsLst>
                <a:lin ang="5400000" scaled="1"/>
              </a:gradFill>
              <a:ln>
                <a:noFill/>
              </a:ln>
              <a:effectLst/>
              <a:scene3d>
                <a:camera prst="legacyObliqueBottom"/>
                <a:lightRig rig="legacyFlat3" dir="t"/>
              </a:scene3d>
              <a:sp3d extrusionH="100000" prstMaterial="legacyMatte">
                <a:bevelT w="13500" h="13500" prst="angle"/>
                <a:bevelB w="13500" h="13500" prst="angle"/>
                <a:extrusionClr>
                  <a:srgbClr val="CF9F49"/>
                </a:extrusionClr>
                <a:contourClr>
                  <a:srgbClr val="CF9F49"/>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83" name="AutoShape 6"/>
              <p:cNvSpPr>
                <a:spLocks noChangeArrowheads="1"/>
              </p:cNvSpPr>
              <p:nvPr/>
            </p:nvSpPr>
            <p:spPr bwMode="gray">
              <a:xfrm rot="18892993">
                <a:off x="867569" y="2097881"/>
                <a:ext cx="3449638"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rgbClr val="C382D0"/>
              </a:solidFill>
              <a:ln>
                <a:noFill/>
              </a:ln>
              <a:effectLst/>
              <a:scene3d>
                <a:camera prst="legacyObliqueBottom"/>
                <a:lightRig rig="legacyFlat3" dir="t"/>
              </a:scene3d>
              <a:sp3d extrusionH="100000" prstMaterial="legacyMatte">
                <a:bevelT w="13500" h="13500" prst="angle"/>
                <a:bevelB w="13500" h="13500" prst="angle"/>
                <a:extrusionClr>
                  <a:srgbClr val="C382D0"/>
                </a:extrusionClr>
                <a:contourClr>
                  <a:srgbClr val="C382D0"/>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84" name="AutoShape 7"/>
              <p:cNvSpPr>
                <a:spLocks noChangeArrowheads="1"/>
              </p:cNvSpPr>
              <p:nvPr/>
            </p:nvSpPr>
            <p:spPr bwMode="gray">
              <a:xfrm rot="18907007" flipV="1">
                <a:off x="838200" y="2060575"/>
                <a:ext cx="3449638"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gradFill rotWithShape="1">
                <a:gsLst>
                  <a:gs pos="0">
                    <a:srgbClr val="4B93D5"/>
                  </a:gs>
                  <a:gs pos="100000">
                    <a:srgbClr val="4B93D5">
                      <a:gamma/>
                      <a:tint val="73725"/>
                      <a:invGamma/>
                    </a:srgbClr>
                  </a:gs>
                </a:gsLst>
                <a:lin ang="5400000" scaled="1"/>
              </a:gradFill>
              <a:ln>
                <a:noFill/>
              </a:ln>
              <a:effectLst/>
              <a:scene3d>
                <a:camera prst="legacyObliqueBottom"/>
                <a:lightRig rig="legacyFlat3" dir="t"/>
              </a:scene3d>
              <a:sp3d extrusionH="100000" prstMaterial="legacyMatte">
                <a:bevelT w="13500" h="13500" prst="angle"/>
                <a:bevelB w="13500" h="13500" prst="angle"/>
                <a:extrusionClr>
                  <a:srgbClr val="4B93D5"/>
                </a:extrusionClr>
                <a:contourClr>
                  <a:srgbClr val="4B93D5"/>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85" name="AutoShape 8"/>
              <p:cNvSpPr>
                <a:spLocks noChangeArrowheads="1"/>
              </p:cNvSpPr>
              <p:nvPr/>
            </p:nvSpPr>
            <p:spPr bwMode="gray">
              <a:xfrm rot="2692993" flipH="1" flipV="1">
                <a:off x="866775" y="2060575"/>
                <a:ext cx="3449638"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gradFill rotWithShape="1">
                <a:gsLst>
                  <a:gs pos="0">
                    <a:srgbClr val="65B737"/>
                  </a:gs>
                  <a:gs pos="100000">
                    <a:srgbClr val="65B737">
                      <a:gamma/>
                      <a:tint val="73725"/>
                      <a:invGamma/>
                    </a:srgbClr>
                  </a:gs>
                </a:gsLst>
                <a:lin ang="5400000" scaled="1"/>
              </a:gradFill>
              <a:ln>
                <a:noFill/>
              </a:ln>
              <a:effectLst/>
              <a:scene3d>
                <a:camera prst="legacyObliqueBottom"/>
                <a:lightRig rig="legacyFlat3" dir="t"/>
              </a:scene3d>
              <a:sp3d extrusionH="100000" prstMaterial="legacyMatte">
                <a:bevelT w="13500" h="13500" prst="angle"/>
                <a:bevelB w="13500" h="13500" prst="angle"/>
                <a:extrusionClr>
                  <a:srgbClr val="65B737"/>
                </a:extrusionClr>
                <a:contourClr>
                  <a:srgbClr val="65B737"/>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86" name="WordArt 9"/>
              <p:cNvSpPr>
                <a:spLocks noChangeArrowheads="1" noChangeShapeType="1" noTextEdit="1"/>
              </p:cNvSpPr>
              <p:nvPr/>
            </p:nvSpPr>
            <p:spPr bwMode="gray">
              <a:xfrm rot="18992296">
                <a:off x="912813" y="2686050"/>
                <a:ext cx="2162175" cy="10795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2109127"/>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zh-TW" altLang="en-US" b="1" kern="10" dirty="0" smtClean="0">
                    <a:solidFill>
                      <a:srgbClr val="FFFFFF"/>
                    </a:solidFill>
                    <a:latin typeface="Arial" panose="020B0604020202020204" pitchFamily="34" charset="0"/>
                    <a:cs typeface="Arial" panose="020B0604020202020204" pitchFamily="34" charset="0"/>
                  </a:rPr>
                  <a:t>  </a:t>
                </a:r>
                <a:r>
                  <a:rPr lang="zh-TW" altLang="en-US" b="1" kern="1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金融機構</a:t>
                </a:r>
                <a:r>
                  <a:rPr lang="zh-TW" altLang="en-US" b="1" kern="10" dirty="0" smtClean="0">
                    <a:solidFill>
                      <a:srgbClr val="FFFFFF"/>
                    </a:solidFill>
                    <a:latin typeface="Arial" panose="020B0604020202020204" pitchFamily="34" charset="0"/>
                    <a:cs typeface="Arial" panose="020B0604020202020204" pitchFamily="34" charset="0"/>
                  </a:rPr>
                  <a:t>  </a:t>
                </a:r>
                <a:endParaRPr kumimoji="0" lang="zh-TW" altLang="en-US" sz="1800" b="1" i="0" u="none" strike="noStrike" kern="1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87" name="WordArt 10"/>
              <p:cNvSpPr>
                <a:spLocks noChangeArrowheads="1" noChangeShapeType="1" noTextEdit="1"/>
              </p:cNvSpPr>
              <p:nvPr/>
            </p:nvSpPr>
            <p:spPr bwMode="white">
              <a:xfrm rot="2855621">
                <a:off x="2079625" y="2743201"/>
                <a:ext cx="2162175" cy="10795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2061081"/>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zh-TW" altLang="en-US" sz="1200" b="1" kern="1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 五大電信商  </a:t>
                </a:r>
                <a:endParaRPr kumimoji="0" lang="zh-TW" altLang="en-US" sz="1200" b="1" i="0" u="none" strike="noStrike" kern="10" cap="none" spc="0" normalizeH="0" baseline="0" noProof="0" dirty="0" smtClean="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8" name="WordArt 11"/>
              <p:cNvSpPr>
                <a:spLocks noChangeArrowheads="1" noChangeShapeType="1" noTextEdit="1"/>
              </p:cNvSpPr>
              <p:nvPr/>
            </p:nvSpPr>
            <p:spPr bwMode="gray">
              <a:xfrm rot="2855621">
                <a:off x="857302" y="3922354"/>
                <a:ext cx="2162175" cy="10795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1367497"/>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zh-TW" altLang="en-US" b="1" kern="10" dirty="0" smtClean="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行</a:t>
                </a:r>
                <a:r>
                  <a:rPr kumimoji="0" lang="zh-TW" altLang="en-US" sz="1800" b="1" i="0" u="none" strike="noStrike" kern="10" cap="none" spc="0" normalizeH="0" baseline="0" noProof="0" dirty="0" smtClean="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動支付業者</a:t>
                </a:r>
              </a:p>
            </p:txBody>
          </p:sp>
          <p:sp>
            <p:nvSpPr>
              <p:cNvPr id="89" name="WordArt 12"/>
              <p:cNvSpPr>
                <a:spLocks noChangeArrowheads="1" noChangeShapeType="1" noTextEdit="1"/>
              </p:cNvSpPr>
              <p:nvPr/>
            </p:nvSpPr>
            <p:spPr bwMode="gray">
              <a:xfrm rot="18739395">
                <a:off x="2112476" y="3861235"/>
                <a:ext cx="2162175" cy="114458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1440847"/>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1" i="0" u="none" strike="noStrike" kern="10" cap="none" spc="0" normalizeH="0" baseline="0" noProof="0" dirty="0" smtClean="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rPr>
                  <a:t>  監理機關  </a:t>
                </a:r>
              </a:p>
            </p:txBody>
          </p:sp>
        </p:grpSp>
        <p:pic>
          <p:nvPicPr>
            <p:cNvPr id="73" name="圖片 72"/>
            <p:cNvPicPr>
              <a:picLocks noChangeAspect="1"/>
            </p:cNvPicPr>
            <p:nvPr/>
          </p:nvPicPr>
          <p:blipFill>
            <a:blip r:embed="rId10"/>
            <a:stretch>
              <a:fillRect/>
            </a:stretch>
          </p:blipFill>
          <p:spPr>
            <a:xfrm>
              <a:off x="4557712" y="2433919"/>
              <a:ext cx="28575" cy="19050"/>
            </a:xfrm>
            <a:prstGeom prst="rect">
              <a:avLst/>
            </a:prstGeom>
          </p:spPr>
        </p:pic>
        <p:pic>
          <p:nvPicPr>
            <p:cNvPr id="74" name="圖片 7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3950" y="1757536"/>
              <a:ext cx="2408354" cy="1120188"/>
            </a:xfrm>
            <a:prstGeom prst="rect">
              <a:avLst/>
            </a:prstGeom>
            <a:ln>
              <a:noFill/>
            </a:ln>
            <a:effectLst>
              <a:outerShdw blurRad="292100" dist="139700" dir="2700000" algn="tl" rotWithShape="0">
                <a:srgbClr val="333333">
                  <a:alpha val="65000"/>
                </a:srgbClr>
              </a:outerShdw>
            </a:effectLst>
          </p:spPr>
        </p:pic>
        <p:pic>
          <p:nvPicPr>
            <p:cNvPr id="75" name="圖片 7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648176" y="5340123"/>
              <a:ext cx="1620071" cy="413635"/>
            </a:xfrm>
            <a:prstGeom prst="rect">
              <a:avLst/>
            </a:prstGeom>
          </p:spPr>
        </p:pic>
        <p:pic>
          <p:nvPicPr>
            <p:cNvPr id="76" name="圖片 7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8548" y="4083090"/>
              <a:ext cx="2316066" cy="1322774"/>
            </a:xfrm>
            <a:prstGeom prst="rect">
              <a:avLst/>
            </a:prstGeom>
            <a:ln>
              <a:noFill/>
            </a:ln>
            <a:effectLst>
              <a:outerShdw blurRad="292100" dist="139700" dir="2700000" algn="tl" rotWithShape="0">
                <a:srgbClr val="333333">
                  <a:alpha val="65000"/>
                </a:srgbClr>
              </a:outerShdw>
            </a:effectLst>
          </p:spPr>
        </p:pic>
        <p:pic>
          <p:nvPicPr>
            <p:cNvPr id="77" name="圖片 7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366149" y="5301709"/>
              <a:ext cx="974927" cy="417826"/>
            </a:xfrm>
            <a:prstGeom prst="rect">
              <a:avLst/>
            </a:prstGeom>
          </p:spPr>
        </p:pic>
        <p:pic>
          <p:nvPicPr>
            <p:cNvPr id="78" name="圖片 7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71130" y="5653039"/>
              <a:ext cx="429616" cy="429616"/>
            </a:xfrm>
            <a:prstGeom prst="rect">
              <a:avLst/>
            </a:prstGeom>
          </p:spPr>
        </p:pic>
        <p:pic>
          <p:nvPicPr>
            <p:cNvPr id="79" name="圖片 7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65037" y="5164508"/>
              <a:ext cx="527830" cy="527830"/>
            </a:xfrm>
            <a:prstGeom prst="rect">
              <a:avLst/>
            </a:prstGeom>
          </p:spPr>
        </p:pic>
        <p:pic>
          <p:nvPicPr>
            <p:cNvPr id="80" name="圖片 79"/>
            <p:cNvPicPr>
              <a:picLocks noChangeAspect="1"/>
            </p:cNvPicPr>
            <p:nvPr/>
          </p:nvPicPr>
          <p:blipFill>
            <a:blip r:embed="rId17"/>
            <a:stretch>
              <a:fillRect/>
            </a:stretch>
          </p:blipFill>
          <p:spPr>
            <a:xfrm>
              <a:off x="6709375" y="4103226"/>
              <a:ext cx="1999799" cy="1443945"/>
            </a:xfrm>
            <a:prstGeom prst="rect">
              <a:avLst/>
            </a:prstGeom>
            <a:ln>
              <a:noFill/>
            </a:ln>
            <a:effectLst>
              <a:outerShdw blurRad="292100" dist="139700" dir="2700000" algn="tl" rotWithShape="0">
                <a:srgbClr val="333333">
                  <a:alpha val="65000"/>
                </a:srgbClr>
              </a:outerShdw>
            </a:effectLst>
          </p:spPr>
        </p:pic>
        <p:pic>
          <p:nvPicPr>
            <p:cNvPr id="81" name="圖片 80"/>
            <p:cNvPicPr>
              <a:picLocks noChangeAspect="1"/>
            </p:cNvPicPr>
            <p:nvPr/>
          </p:nvPicPr>
          <p:blipFill>
            <a:blip r:embed="rId18"/>
            <a:stretch>
              <a:fillRect/>
            </a:stretch>
          </p:blipFill>
          <p:spPr>
            <a:xfrm>
              <a:off x="6498351" y="1635266"/>
              <a:ext cx="2346890" cy="1359117"/>
            </a:xfrm>
            <a:prstGeom prst="rect">
              <a:avLst/>
            </a:prstGeom>
          </p:spPr>
        </p:pic>
      </p:grpSp>
      <p:sp>
        <p:nvSpPr>
          <p:cNvPr id="48" name="Title 1"/>
          <p:cNvSpPr txBox="1">
            <a:spLocks/>
          </p:cNvSpPr>
          <p:nvPr/>
        </p:nvSpPr>
        <p:spPr>
          <a:xfrm>
            <a:off x="724873" y="160316"/>
            <a:ext cx="7694254" cy="7320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50" b="1" i="0" kern="1200" cap="none">
                <a:solidFill>
                  <a:schemeClr val="tx1"/>
                </a:solidFill>
                <a:latin typeface="Arial" charset="0"/>
                <a:ea typeface="Arial" charset="0"/>
                <a:cs typeface="Arial" charset="0"/>
              </a:defRPr>
            </a:lvl1pPr>
          </a:lstStyle>
          <a:p>
            <a:pPr algn="ctr"/>
            <a:r>
              <a:rPr lang="zh-TW" altLang="en-US" sz="4000"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物聯網旗艦隊</a:t>
            </a:r>
            <a:endParaRPr lang="en-US" altLang="zh-TW" sz="4000"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F71B2CC7-3608-41C4-B3ED-B67F6063EFD8}" type="slidenum">
              <a:rPr lang="zh-TW" altLang="en-US" smtClean="0"/>
              <a:t>11</a:t>
            </a:fld>
            <a:endParaRPr lang="zh-TW" altLang="en-US" dirty="0"/>
          </a:p>
        </p:txBody>
      </p:sp>
    </p:spTree>
    <p:extLst>
      <p:ext uri="{BB962C8B-B14F-4D97-AF65-F5344CB8AC3E}">
        <p14:creationId xmlns:p14="http://schemas.microsoft.com/office/powerpoint/2010/main" val="92498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字方塊 17"/>
          <p:cNvSpPr txBox="1"/>
          <p:nvPr/>
        </p:nvSpPr>
        <p:spPr>
          <a:xfrm>
            <a:off x="609279" y="1496646"/>
            <a:ext cx="7925443" cy="369332"/>
          </a:xfrm>
          <a:prstGeom prst="rect">
            <a:avLst/>
          </a:prstGeom>
          <a:noFill/>
        </p:spPr>
        <p:txBody>
          <a:bodyPr wrap="square" rtlCol="0">
            <a:spAutoFit/>
          </a:bodyPr>
          <a:lstStyle/>
          <a:p>
            <a:pPr algn="ctr"/>
            <a:r>
              <a:rPr lang="zh-TW" altLang="en-US" dirty="0">
                <a:latin typeface="Microsoft JhengHei" charset="0"/>
                <a:ea typeface="Microsoft JhengHei" charset="0"/>
                <a:cs typeface="Microsoft JhengHei" charset="0"/>
              </a:rPr>
              <a:t>萊爾富：台灣自營超商品牌，全臺</a:t>
            </a:r>
            <a:r>
              <a:rPr lang="en-US" altLang="zh-TW" dirty="0">
                <a:latin typeface="Microsoft JhengHei" charset="0"/>
                <a:ea typeface="Microsoft JhengHei" charset="0"/>
                <a:cs typeface="Microsoft JhengHei" charset="0"/>
              </a:rPr>
              <a:t>1,300</a:t>
            </a:r>
            <a:r>
              <a:rPr lang="zh-TW" altLang="en-US" dirty="0">
                <a:latin typeface="Microsoft JhengHei" charset="0"/>
                <a:ea typeface="Microsoft JhengHei" charset="0"/>
                <a:cs typeface="Microsoft JhengHei" charset="0"/>
              </a:rPr>
              <a:t>店家，供應商數約</a:t>
            </a:r>
            <a:r>
              <a:rPr lang="en-US" altLang="zh-TW" dirty="0">
                <a:latin typeface="Microsoft JhengHei" charset="0"/>
                <a:ea typeface="Microsoft JhengHei" charset="0"/>
                <a:cs typeface="Microsoft JhengHei" charset="0"/>
              </a:rPr>
              <a:t>400-500</a:t>
            </a:r>
            <a:r>
              <a:rPr lang="zh-TW" altLang="en-US" dirty="0">
                <a:latin typeface="Microsoft JhengHei" charset="0"/>
                <a:ea typeface="Microsoft JhengHei" charset="0"/>
                <a:cs typeface="Microsoft JhengHei" charset="0"/>
              </a:rPr>
              <a:t>家</a:t>
            </a:r>
            <a:endParaRPr lang="en-US" altLang="zh-TW" dirty="0">
              <a:latin typeface="Microsoft JhengHei" charset="0"/>
              <a:ea typeface="Microsoft JhengHei" charset="0"/>
              <a:cs typeface="Microsoft JhengHei" charset="0"/>
            </a:endParaRPr>
          </a:p>
        </p:txBody>
      </p:sp>
      <p:sp>
        <p:nvSpPr>
          <p:cNvPr id="27" name="矩形 26"/>
          <p:cNvSpPr/>
          <p:nvPr/>
        </p:nvSpPr>
        <p:spPr>
          <a:xfrm>
            <a:off x="1043608" y="2898528"/>
            <a:ext cx="7848872" cy="1872076"/>
          </a:xfrm>
          <a:prstGeom prst="rect">
            <a:avLst/>
          </a:prstGeom>
          <a:solidFill>
            <a:srgbClr val="FFD57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icrosoft JhengHei" charset="0"/>
              <a:ea typeface="Microsoft JhengHei" charset="0"/>
              <a:cs typeface="Microsoft JhengHei" charset="0"/>
            </a:endParaRPr>
          </a:p>
        </p:txBody>
      </p:sp>
      <p:sp>
        <p:nvSpPr>
          <p:cNvPr id="28" name="圓角矩形 27"/>
          <p:cNvSpPr/>
          <p:nvPr/>
        </p:nvSpPr>
        <p:spPr>
          <a:xfrm>
            <a:off x="281109" y="1865978"/>
            <a:ext cx="8574667" cy="93610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icrosoft JhengHei" charset="0"/>
                <a:ea typeface="Microsoft JhengHei" charset="0"/>
                <a:cs typeface="Microsoft JhengHei" charset="0"/>
              </a:rPr>
              <a:t>經濟部協助萊爾富於</a:t>
            </a:r>
            <a:r>
              <a:rPr lang="en-US" altLang="zh-TW" b="1" dirty="0">
                <a:solidFill>
                  <a:schemeClr val="tx1"/>
                </a:solidFill>
                <a:latin typeface="Microsoft JhengHei" charset="0"/>
                <a:ea typeface="Microsoft JhengHei" charset="0"/>
                <a:cs typeface="Microsoft JhengHei" charset="0"/>
              </a:rPr>
              <a:t>1,300</a:t>
            </a:r>
            <a:r>
              <a:rPr lang="zh-TW" altLang="en-US" b="1" dirty="0">
                <a:solidFill>
                  <a:schemeClr val="tx1"/>
                </a:solidFill>
                <a:latin typeface="Microsoft JhengHei" charset="0"/>
                <a:ea typeface="Microsoft JhengHei" charset="0"/>
                <a:cs typeface="Microsoft JhengHei" charset="0"/>
              </a:rPr>
              <a:t>家門市推動</a:t>
            </a:r>
            <a:r>
              <a:rPr lang="zh-TW" altLang="en-US" dirty="0">
                <a:solidFill>
                  <a:schemeClr val="tx1"/>
                </a:solidFill>
                <a:latin typeface="Microsoft JhengHei" charset="0"/>
                <a:ea typeface="Microsoft JhengHei" charset="0"/>
                <a:cs typeface="Microsoft JhengHei" charset="0"/>
              </a:rPr>
              <a:t>行動支付應用，並介接行動支付與電子發票載具，協助業者虛實通路整合，消費者可於線上消費線下結帳取貨，打造快速便利的創新服務模式</a:t>
            </a:r>
          </a:p>
        </p:txBody>
      </p:sp>
      <p:sp>
        <p:nvSpPr>
          <p:cNvPr id="29" name="圓角矩形 28"/>
          <p:cNvSpPr/>
          <p:nvPr/>
        </p:nvSpPr>
        <p:spPr>
          <a:xfrm>
            <a:off x="1187624" y="2983698"/>
            <a:ext cx="1832439" cy="34263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dirty="0">
                <a:solidFill>
                  <a:schemeClr val="tx1"/>
                </a:solidFill>
                <a:latin typeface="Microsoft JhengHei" charset="0"/>
                <a:ea typeface="Microsoft JhengHei" charset="0"/>
                <a:cs typeface="Microsoft JhengHei" charset="0"/>
              </a:rPr>
              <a:t>消費便利</a:t>
            </a:r>
            <a:endParaRPr lang="zh-TW" altLang="zh-TW" dirty="0">
              <a:solidFill>
                <a:schemeClr val="tx1"/>
              </a:solidFill>
              <a:latin typeface="Microsoft JhengHei" charset="0"/>
              <a:ea typeface="Microsoft JhengHei" charset="0"/>
              <a:cs typeface="Microsoft JhengHei" charset="0"/>
            </a:endParaRPr>
          </a:p>
        </p:txBody>
      </p:sp>
      <p:sp>
        <p:nvSpPr>
          <p:cNvPr id="30" name="圓角矩形 29"/>
          <p:cNvSpPr/>
          <p:nvPr/>
        </p:nvSpPr>
        <p:spPr>
          <a:xfrm>
            <a:off x="1182210" y="3596630"/>
            <a:ext cx="1805614" cy="35758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TW" dirty="0">
                <a:solidFill>
                  <a:schemeClr val="tx1"/>
                </a:solidFill>
                <a:latin typeface="Microsoft JhengHei" charset="0"/>
                <a:ea typeface="Microsoft JhengHei" charset="0"/>
                <a:cs typeface="Microsoft JhengHei" charset="0"/>
              </a:rPr>
              <a:t>結帳便利</a:t>
            </a:r>
          </a:p>
        </p:txBody>
      </p:sp>
      <p:sp>
        <p:nvSpPr>
          <p:cNvPr id="31" name="圓角矩形 30"/>
          <p:cNvSpPr/>
          <p:nvPr/>
        </p:nvSpPr>
        <p:spPr>
          <a:xfrm>
            <a:off x="1155385" y="4325353"/>
            <a:ext cx="1832439" cy="34263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zh-TW" dirty="0">
                <a:solidFill>
                  <a:schemeClr val="tx1"/>
                </a:solidFill>
                <a:latin typeface="Microsoft JhengHei" charset="0"/>
                <a:ea typeface="Microsoft JhengHei" charset="0"/>
                <a:cs typeface="Microsoft JhengHei" charset="0"/>
              </a:rPr>
              <a:t>消費客單價提升</a:t>
            </a:r>
          </a:p>
        </p:txBody>
      </p:sp>
      <p:sp>
        <p:nvSpPr>
          <p:cNvPr id="24" name="矩形 23"/>
          <p:cNvSpPr/>
          <p:nvPr/>
        </p:nvSpPr>
        <p:spPr>
          <a:xfrm>
            <a:off x="2987824" y="2897151"/>
            <a:ext cx="4940628" cy="338554"/>
          </a:xfrm>
          <a:prstGeom prst="rect">
            <a:avLst/>
          </a:prstGeom>
        </p:spPr>
        <p:txBody>
          <a:bodyPr wrap="square">
            <a:spAutoFit/>
          </a:bodyPr>
          <a:lstStyle/>
          <a:p>
            <a:pPr marL="285750" lvl="0" indent="-285750">
              <a:buFont typeface="Wingdings" panose="05000000000000000000" pitchFamily="2" charset="2"/>
              <a:buChar char="ü"/>
            </a:pPr>
            <a:r>
              <a:rPr lang="zh-TW" altLang="en-US" sz="1600" dirty="0">
                <a:latin typeface="Microsoft JhengHei" charset="0"/>
                <a:ea typeface="Microsoft JhengHei" charset="0"/>
                <a:cs typeface="Microsoft JhengHei" charset="0"/>
              </a:rPr>
              <a:t>消費者不需擔心現金帶不夠</a:t>
            </a:r>
          </a:p>
        </p:txBody>
      </p:sp>
      <p:sp>
        <p:nvSpPr>
          <p:cNvPr id="25" name="矩形 24"/>
          <p:cNvSpPr/>
          <p:nvPr/>
        </p:nvSpPr>
        <p:spPr>
          <a:xfrm>
            <a:off x="2987824" y="3292645"/>
            <a:ext cx="5527619" cy="861774"/>
          </a:xfrm>
          <a:prstGeom prst="rect">
            <a:avLst/>
          </a:prstGeom>
        </p:spPr>
        <p:txBody>
          <a:bodyPr wrap="square">
            <a:spAutoFit/>
          </a:bodyPr>
          <a:lstStyle/>
          <a:p>
            <a:pPr marL="285750" indent="-285750">
              <a:buFont typeface="Wingdings" panose="05000000000000000000" pitchFamily="2" charset="2"/>
              <a:buChar char="ü"/>
            </a:pPr>
            <a:r>
              <a:rPr lang="zh-TW" altLang="en-US" sz="1600" dirty="0">
                <a:latin typeface="Microsoft JhengHei" charset="0"/>
                <a:ea typeface="Microsoft JhengHei" charset="0"/>
                <a:cs typeface="Microsoft JhengHei" charset="0"/>
              </a:rPr>
              <a:t>結帳快速</a:t>
            </a:r>
            <a:endParaRPr lang="en-US" altLang="zh-TW" sz="1600" dirty="0">
              <a:latin typeface="Microsoft JhengHei" charset="0"/>
              <a:ea typeface="Microsoft JhengHei" charset="0"/>
              <a:cs typeface="Microsoft JhengHei" charset="0"/>
            </a:endParaRPr>
          </a:p>
          <a:p>
            <a:pPr marL="285750" indent="-285750">
              <a:buFont typeface="Wingdings" panose="05000000000000000000" pitchFamily="2" charset="2"/>
              <a:buChar char="ü"/>
            </a:pPr>
            <a:r>
              <a:rPr lang="zh-TW" altLang="zh-TW" sz="1600" dirty="0">
                <a:latin typeface="Microsoft JhengHei" charset="0"/>
                <a:ea typeface="Microsoft JhengHei" charset="0"/>
                <a:cs typeface="Microsoft JhengHei" charset="0"/>
              </a:rPr>
              <a:t>減少門市現金管理</a:t>
            </a:r>
            <a:r>
              <a:rPr lang="en-US" altLang="zh-TW" sz="1600" dirty="0">
                <a:latin typeface="Microsoft JhengHei" charset="0"/>
                <a:ea typeface="Microsoft JhengHei" charset="0"/>
                <a:cs typeface="Microsoft JhengHei" charset="0"/>
              </a:rPr>
              <a:t>/</a:t>
            </a:r>
            <a:r>
              <a:rPr lang="zh-TW" altLang="en-US" sz="1600" dirty="0">
                <a:latin typeface="Microsoft JhengHei" charset="0"/>
                <a:ea typeface="Microsoft JhengHei" charset="0"/>
                <a:cs typeface="Microsoft JhengHei" charset="0"/>
              </a:rPr>
              <a:t>無找錯零錢</a:t>
            </a:r>
            <a:endParaRPr lang="en-US" altLang="zh-TW" sz="1600" dirty="0">
              <a:latin typeface="Microsoft JhengHei" charset="0"/>
              <a:ea typeface="Microsoft JhengHei" charset="0"/>
              <a:cs typeface="Microsoft JhengHei" charset="0"/>
            </a:endParaRPr>
          </a:p>
          <a:p>
            <a:pPr marL="285750" indent="-285750">
              <a:buFont typeface="Wingdings" panose="05000000000000000000" pitchFamily="2" charset="2"/>
              <a:buChar char="ü"/>
            </a:pPr>
            <a:r>
              <a:rPr lang="zh-TW" altLang="en-US" sz="1600" dirty="0">
                <a:latin typeface="Microsoft JhengHei" charset="0"/>
                <a:ea typeface="Microsoft JhengHei" charset="0"/>
                <a:cs typeface="Microsoft JhengHei" charset="0"/>
              </a:rPr>
              <a:t>安全</a:t>
            </a:r>
            <a:endParaRPr lang="en-US" altLang="zh-TW" sz="1600" dirty="0">
              <a:latin typeface="Microsoft JhengHei" charset="0"/>
              <a:ea typeface="Microsoft JhengHei" charset="0"/>
              <a:cs typeface="Microsoft JhengHei" charset="0"/>
            </a:endParaRPr>
          </a:p>
        </p:txBody>
      </p:sp>
      <p:sp>
        <p:nvSpPr>
          <p:cNvPr id="26" name="矩形 25"/>
          <p:cNvSpPr/>
          <p:nvPr/>
        </p:nvSpPr>
        <p:spPr>
          <a:xfrm>
            <a:off x="2951281" y="4185828"/>
            <a:ext cx="5581159" cy="584775"/>
          </a:xfrm>
          <a:prstGeom prst="rect">
            <a:avLst/>
          </a:prstGeom>
        </p:spPr>
        <p:txBody>
          <a:bodyPr wrap="square">
            <a:spAutoFit/>
          </a:bodyPr>
          <a:lstStyle/>
          <a:p>
            <a:pPr marL="285750" lvl="0" indent="-285750">
              <a:buFont typeface="Wingdings" panose="05000000000000000000" pitchFamily="2" charset="2"/>
              <a:buChar char="ü"/>
            </a:pPr>
            <a:r>
              <a:rPr lang="zh-TW" altLang="en-US" sz="1600" dirty="0">
                <a:latin typeface="Microsoft JhengHei" charset="0"/>
                <a:ea typeface="Microsoft JhengHei" charset="0"/>
                <a:cs typeface="Microsoft JhengHei" charset="0"/>
              </a:rPr>
              <a:t>平均客單價</a:t>
            </a:r>
            <a:r>
              <a:rPr lang="en-US" altLang="zh-TW" sz="1600" dirty="0">
                <a:latin typeface="Microsoft JhengHei" charset="0"/>
                <a:ea typeface="Microsoft JhengHei" charset="0"/>
                <a:cs typeface="Microsoft JhengHei" charset="0"/>
              </a:rPr>
              <a:t>150~200</a:t>
            </a:r>
            <a:r>
              <a:rPr lang="zh-TW" altLang="en-US" sz="1600" dirty="0">
                <a:latin typeface="Microsoft JhengHei" charset="0"/>
                <a:ea typeface="Microsoft JhengHei" charset="0"/>
                <a:cs typeface="Microsoft JhengHei" charset="0"/>
              </a:rPr>
              <a:t>元（導入前</a:t>
            </a:r>
            <a:r>
              <a:rPr lang="en-US" altLang="zh-TW" sz="1600" dirty="0">
                <a:latin typeface="Microsoft JhengHei" charset="0"/>
                <a:ea typeface="Microsoft JhengHei" charset="0"/>
                <a:cs typeface="Microsoft JhengHei" charset="0"/>
              </a:rPr>
              <a:t>65~75</a:t>
            </a:r>
            <a:r>
              <a:rPr lang="zh-TW" altLang="en-US" sz="1600" dirty="0">
                <a:latin typeface="Microsoft JhengHei" charset="0"/>
                <a:ea typeface="Microsoft JhengHei" charset="0"/>
                <a:cs typeface="Microsoft JhengHei" charset="0"/>
              </a:rPr>
              <a:t>元）</a:t>
            </a:r>
            <a:endParaRPr lang="en-US" altLang="zh-TW" sz="1600" dirty="0">
              <a:latin typeface="Microsoft JhengHei" charset="0"/>
              <a:ea typeface="Microsoft JhengHei" charset="0"/>
              <a:cs typeface="Microsoft JhengHei" charset="0"/>
            </a:endParaRPr>
          </a:p>
          <a:p>
            <a:pPr marL="285750" indent="-285750">
              <a:buFont typeface="Wingdings" panose="05000000000000000000" pitchFamily="2" charset="2"/>
              <a:buChar char="ü"/>
            </a:pPr>
            <a:r>
              <a:rPr lang="zh-TW" altLang="en-US" sz="1600" dirty="0">
                <a:latin typeface="Microsoft JhengHei" charset="0"/>
                <a:ea typeface="Microsoft JhengHei" charset="0"/>
                <a:cs typeface="Microsoft JhengHei" charset="0"/>
              </a:rPr>
              <a:t>單月營業總額約</a:t>
            </a:r>
            <a:r>
              <a:rPr lang="en-US" altLang="zh-TW" sz="1600" dirty="0">
                <a:latin typeface="Microsoft JhengHei" charset="0"/>
                <a:ea typeface="Microsoft JhengHei" charset="0"/>
                <a:cs typeface="Microsoft JhengHei" charset="0"/>
              </a:rPr>
              <a:t>2,000</a:t>
            </a:r>
            <a:r>
              <a:rPr lang="zh-TW" altLang="en-US" sz="1600" dirty="0">
                <a:latin typeface="Microsoft JhengHei" charset="0"/>
                <a:ea typeface="Microsoft JhengHei" charset="0"/>
                <a:cs typeface="Microsoft JhengHei" charset="0"/>
              </a:rPr>
              <a:t>萬元（導入前</a:t>
            </a:r>
            <a:r>
              <a:rPr lang="en-US" altLang="zh-TW" sz="1600" dirty="0">
                <a:latin typeface="Microsoft JhengHei" charset="0"/>
                <a:ea typeface="Microsoft JhengHei" charset="0"/>
                <a:cs typeface="Microsoft JhengHei" charset="0"/>
              </a:rPr>
              <a:t>600</a:t>
            </a:r>
            <a:r>
              <a:rPr lang="zh-TW" altLang="en-US" sz="1600" dirty="0">
                <a:latin typeface="Microsoft JhengHei" charset="0"/>
                <a:ea typeface="Microsoft JhengHei" charset="0"/>
                <a:cs typeface="Microsoft JhengHei" charset="0"/>
              </a:rPr>
              <a:t>萬元）</a:t>
            </a:r>
          </a:p>
        </p:txBody>
      </p:sp>
      <p:cxnSp>
        <p:nvCxnSpPr>
          <p:cNvPr id="32" name="直線接點 31"/>
          <p:cNvCxnSpPr/>
          <p:nvPr/>
        </p:nvCxnSpPr>
        <p:spPr>
          <a:xfrm>
            <a:off x="3131840" y="4170234"/>
            <a:ext cx="4248472" cy="0"/>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33" name="直線接點 32"/>
          <p:cNvCxnSpPr/>
          <p:nvPr/>
        </p:nvCxnSpPr>
        <p:spPr>
          <a:xfrm flipV="1">
            <a:off x="3131840" y="3306138"/>
            <a:ext cx="4197692" cy="20196"/>
          </a:xfrm>
          <a:prstGeom prst="line">
            <a:avLst/>
          </a:prstGeom>
          <a:ln>
            <a:prstDash val="dash"/>
          </a:ln>
        </p:spPr>
        <p:style>
          <a:lnRef idx="1">
            <a:schemeClr val="accent6"/>
          </a:lnRef>
          <a:fillRef idx="0">
            <a:schemeClr val="accent6"/>
          </a:fillRef>
          <a:effectRef idx="0">
            <a:schemeClr val="accent6"/>
          </a:effectRef>
          <a:fontRef idx="minor">
            <a:schemeClr val="tx1"/>
          </a:fontRef>
        </p:style>
      </p:cxn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5161" y="5754410"/>
            <a:ext cx="847570" cy="84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矩形 33"/>
          <p:cNvSpPr/>
          <p:nvPr/>
        </p:nvSpPr>
        <p:spPr>
          <a:xfrm>
            <a:off x="1619673" y="4694902"/>
            <a:ext cx="7325340" cy="1923604"/>
          </a:xfrm>
          <a:prstGeom prst="rect">
            <a:avLst/>
          </a:prstGeom>
        </p:spPr>
        <p:txBody>
          <a:bodyPr wrap="square">
            <a:spAutoFit/>
          </a:bodyPr>
          <a:lstStyle/>
          <a:p>
            <a:pPr marL="171450" lvl="0" indent="-171450">
              <a:buFont typeface="Wingdings" charset="2"/>
              <a:buChar char="l"/>
            </a:pPr>
            <a:endParaRPr lang="en-US" altLang="zh-TW" sz="1000" b="1" dirty="0">
              <a:latin typeface="Microsoft JhengHei" charset="0"/>
              <a:ea typeface="Microsoft JhengHei" charset="0"/>
              <a:cs typeface="Microsoft JhengHei" charset="0"/>
            </a:endParaRPr>
          </a:p>
          <a:p>
            <a:pPr marL="285750" lvl="0" indent="-285750">
              <a:buFont typeface="Wingdings" charset="2"/>
              <a:buChar char="l"/>
            </a:pPr>
            <a:r>
              <a:rPr lang="zh-TW" altLang="en-US" b="1" dirty="0">
                <a:solidFill>
                  <a:srgbClr val="EA5A5C"/>
                </a:solidFill>
                <a:latin typeface="Microsoft JhengHei" charset="0"/>
                <a:ea typeface="Microsoft JhengHei" charset="0"/>
                <a:cs typeface="Microsoft JhengHei" charset="0"/>
              </a:rPr>
              <a:t>行動支付應用與</a:t>
            </a:r>
            <a:r>
              <a:rPr lang="zh-TW" altLang="zh-TW" b="1" dirty="0">
                <a:solidFill>
                  <a:srgbClr val="EA5A5C"/>
                </a:solidFill>
                <a:latin typeface="Microsoft JhengHei" charset="0"/>
                <a:ea typeface="Microsoft JhengHei" charset="0"/>
                <a:cs typeface="Microsoft JhengHei" charset="0"/>
              </a:rPr>
              <a:t>電子發票載具</a:t>
            </a:r>
            <a:r>
              <a:rPr lang="zh-TW" altLang="en-US" b="1" dirty="0">
                <a:solidFill>
                  <a:srgbClr val="EA5A5C"/>
                </a:solidFill>
                <a:latin typeface="Microsoft JhengHei" charset="0"/>
                <a:ea typeface="Microsoft JhengHei" charset="0"/>
                <a:cs typeface="Microsoft JhengHei" charset="0"/>
              </a:rPr>
              <a:t>介接</a:t>
            </a:r>
            <a:endParaRPr lang="en-US" altLang="zh-TW" b="1" dirty="0">
              <a:solidFill>
                <a:srgbClr val="EA5A5C"/>
              </a:solidFill>
              <a:latin typeface="Microsoft JhengHei" charset="0"/>
              <a:ea typeface="Microsoft JhengHei" charset="0"/>
              <a:cs typeface="Microsoft JhengHei" charset="0"/>
            </a:endParaRPr>
          </a:p>
          <a:p>
            <a:pPr marL="550863" indent="-285750">
              <a:spcBef>
                <a:spcPts val="300"/>
              </a:spcBef>
              <a:buFont typeface="Wingdings" charset="2"/>
              <a:buChar char="l"/>
            </a:pPr>
            <a:r>
              <a:rPr lang="zh-TW" altLang="zh-TW" sz="1400" dirty="0">
                <a:latin typeface="Microsoft JhengHei" charset="0"/>
                <a:ea typeface="Microsoft JhengHei" charset="0"/>
                <a:cs typeface="Microsoft JhengHei" charset="0"/>
              </a:rPr>
              <a:t>提供消費者將電子發票存於歐付寶載具</a:t>
            </a:r>
            <a:r>
              <a:rPr lang="zh-TW" altLang="en-US" sz="1400" dirty="0">
                <a:latin typeface="Microsoft JhengHei" charset="0"/>
                <a:ea typeface="Microsoft JhengHei" charset="0"/>
                <a:cs typeface="Microsoft JhengHei" charset="0"/>
              </a:rPr>
              <a:t>、</a:t>
            </a:r>
            <a:r>
              <a:rPr lang="zh-TW" altLang="zh-TW" sz="1400" dirty="0">
                <a:latin typeface="Microsoft JhengHei" charset="0"/>
                <a:ea typeface="Microsoft JhengHei" charset="0"/>
                <a:cs typeface="Microsoft JhengHei" charset="0"/>
              </a:rPr>
              <a:t>中國信託信用卡載具</a:t>
            </a:r>
            <a:endParaRPr lang="en-US" altLang="zh-TW" sz="1400" dirty="0">
              <a:latin typeface="Microsoft JhengHei" charset="0"/>
              <a:ea typeface="Microsoft JhengHei" charset="0"/>
              <a:cs typeface="Microsoft JhengHei" charset="0"/>
            </a:endParaRPr>
          </a:p>
          <a:p>
            <a:pPr marL="550863" indent="-285750">
              <a:spcBef>
                <a:spcPts val="300"/>
              </a:spcBef>
              <a:buFont typeface="Wingdings" charset="2"/>
              <a:buChar char="l"/>
            </a:pPr>
            <a:r>
              <a:rPr lang="zh-TW" altLang="zh-TW" sz="1400" dirty="0">
                <a:latin typeface="Microsoft JhengHei" charset="0"/>
                <a:ea typeface="Microsoft JhengHei" charset="0"/>
                <a:cs typeface="Microsoft JhengHei" charset="0"/>
              </a:rPr>
              <a:t>配合財資中心電子發票推廣計畫，提供會員於</a:t>
            </a:r>
            <a:r>
              <a:rPr lang="en-US" altLang="zh-TW" sz="1400" dirty="0">
                <a:latin typeface="Microsoft JhengHei" charset="0"/>
                <a:ea typeface="Microsoft JhengHei" charset="0"/>
                <a:cs typeface="Microsoft JhengHei" charset="0"/>
              </a:rPr>
              <a:t>Hi-Life VIP App</a:t>
            </a:r>
            <a:r>
              <a:rPr lang="zh-TW" altLang="zh-TW" sz="1400" dirty="0">
                <a:latin typeface="Microsoft JhengHei" charset="0"/>
                <a:ea typeface="Microsoft JhengHei" charset="0"/>
                <a:cs typeface="Microsoft JhengHei" charset="0"/>
              </a:rPr>
              <a:t>直接連線財政部大平台申請電子發票手機載具，以減少發票紙張，隨手做環保</a:t>
            </a:r>
            <a:endParaRPr lang="en-US" altLang="zh-TW" sz="1400" b="1" dirty="0">
              <a:latin typeface="Microsoft JhengHei" charset="0"/>
              <a:ea typeface="Microsoft JhengHei" charset="0"/>
              <a:cs typeface="Microsoft JhengHei" charset="0"/>
            </a:endParaRPr>
          </a:p>
          <a:p>
            <a:pPr marL="285750" indent="-285750">
              <a:spcBef>
                <a:spcPts val="600"/>
              </a:spcBef>
              <a:buFont typeface="Wingdings" charset="2"/>
              <a:buChar char="l"/>
            </a:pPr>
            <a:r>
              <a:rPr lang="zh-TW" altLang="zh-TW" b="1" dirty="0">
                <a:solidFill>
                  <a:srgbClr val="EA5A5C"/>
                </a:solidFill>
                <a:latin typeface="Microsoft JhengHei" charset="0"/>
                <a:ea typeface="Microsoft JhengHei" charset="0"/>
                <a:cs typeface="Microsoft JhengHei" charset="0"/>
              </a:rPr>
              <a:t>整合線上消費線下結帳取貨</a:t>
            </a:r>
            <a:endParaRPr lang="en-US" altLang="zh-TW" b="1" dirty="0">
              <a:solidFill>
                <a:srgbClr val="EA5A5C"/>
              </a:solidFill>
              <a:latin typeface="Microsoft JhengHei" charset="0"/>
              <a:ea typeface="Microsoft JhengHei" charset="0"/>
              <a:cs typeface="Microsoft JhengHei" charset="0"/>
            </a:endParaRPr>
          </a:p>
          <a:p>
            <a:pPr marL="444500" indent="-285750">
              <a:spcBef>
                <a:spcPts val="600"/>
              </a:spcBef>
              <a:buFont typeface="Wingdings" charset="2"/>
              <a:buChar char="l"/>
            </a:pPr>
            <a:r>
              <a:rPr lang="zh-TW" altLang="zh-TW" sz="1400" dirty="0">
                <a:latin typeface="Microsoft JhengHei" charset="0"/>
                <a:ea typeface="Microsoft JhengHei" charset="0"/>
                <a:cs typeface="Microsoft JhengHei" charset="0"/>
              </a:rPr>
              <a:t>雲端冰箱</a:t>
            </a:r>
            <a:r>
              <a:rPr lang="en-US" altLang="zh-TW" sz="1400" dirty="0">
                <a:latin typeface="Microsoft JhengHei" charset="0"/>
                <a:ea typeface="Microsoft JhengHei" charset="0"/>
                <a:cs typeface="Microsoft JhengHei" charset="0"/>
              </a:rPr>
              <a:t>App</a:t>
            </a:r>
            <a:r>
              <a:rPr lang="zh-TW" altLang="en-US" sz="1400" dirty="0">
                <a:latin typeface="Microsoft JhengHei" charset="0"/>
                <a:ea typeface="Microsoft JhengHei" charset="0"/>
                <a:cs typeface="Microsoft JhengHei" charset="0"/>
              </a:rPr>
              <a:t>，</a:t>
            </a:r>
            <a:r>
              <a:rPr lang="zh-TW" altLang="zh-TW" sz="1400" dirty="0">
                <a:latin typeface="Microsoft JhengHei" charset="0"/>
                <a:ea typeface="Microsoft JhengHei" charset="0"/>
                <a:cs typeface="Microsoft JhengHei" charset="0"/>
              </a:rPr>
              <a:t>提供消費者「整買零取」的</a:t>
            </a:r>
            <a:r>
              <a:rPr lang="zh-TW" altLang="en-US" sz="1400" dirty="0">
                <a:latin typeface="Microsoft JhengHei" charset="0"/>
                <a:ea typeface="Microsoft JhengHei" charset="0"/>
                <a:cs typeface="Microsoft JhengHei" charset="0"/>
              </a:rPr>
              <a:t>便利</a:t>
            </a:r>
            <a:r>
              <a:rPr lang="zh-TW" altLang="zh-TW" sz="1400" dirty="0">
                <a:latin typeface="Microsoft JhengHei" charset="0"/>
                <a:ea typeface="Microsoft JhengHei" charset="0"/>
                <a:cs typeface="Microsoft JhengHei" charset="0"/>
              </a:rPr>
              <a:t>服務</a:t>
            </a:r>
            <a:r>
              <a:rPr lang="zh-TW" altLang="en-US" sz="1400" dirty="0">
                <a:latin typeface="Microsoft JhengHei" charset="0"/>
                <a:ea typeface="Microsoft JhengHei" charset="0"/>
                <a:cs typeface="Microsoft JhengHei" charset="0"/>
              </a:rPr>
              <a:t>模式</a:t>
            </a:r>
            <a:endParaRPr lang="en-US" altLang="zh-TW" sz="1400" b="1" dirty="0">
              <a:latin typeface="Microsoft JhengHei" charset="0"/>
              <a:ea typeface="Microsoft JhengHei" charset="0"/>
              <a:cs typeface="Microsoft JhengHei" charset="0"/>
            </a:endParaRPr>
          </a:p>
        </p:txBody>
      </p:sp>
      <p:sp>
        <p:nvSpPr>
          <p:cNvPr id="35" name="文字方塊 34"/>
          <p:cNvSpPr txBox="1"/>
          <p:nvPr/>
        </p:nvSpPr>
        <p:spPr>
          <a:xfrm>
            <a:off x="323528" y="5178346"/>
            <a:ext cx="1118999" cy="646331"/>
          </a:xfrm>
          <a:prstGeom prst="rect">
            <a:avLst/>
          </a:prstGeom>
          <a:solidFill>
            <a:srgbClr val="EA5A5C"/>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dirty="0">
                <a:latin typeface="Microsoft JhengHei" charset="0"/>
                <a:ea typeface="Microsoft JhengHei" charset="0"/>
                <a:cs typeface="Microsoft JhengHei" charset="0"/>
              </a:rPr>
              <a:t>創新加值</a:t>
            </a:r>
            <a:endParaRPr lang="en-US" altLang="zh-TW" dirty="0">
              <a:latin typeface="Microsoft JhengHei" charset="0"/>
              <a:ea typeface="Microsoft JhengHei" charset="0"/>
              <a:cs typeface="Microsoft JhengHei" charset="0"/>
            </a:endParaRPr>
          </a:p>
          <a:p>
            <a:pPr algn="ctr"/>
            <a:r>
              <a:rPr lang="zh-TW" altLang="en-US" dirty="0">
                <a:latin typeface="Microsoft JhengHei" charset="0"/>
                <a:ea typeface="Microsoft JhengHei" charset="0"/>
                <a:cs typeface="Microsoft JhengHei" charset="0"/>
              </a:rPr>
              <a:t>整合應用</a:t>
            </a:r>
          </a:p>
        </p:txBody>
      </p:sp>
      <p:pic>
        <p:nvPicPr>
          <p:cNvPr id="36" name="圖片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0047" y="3306138"/>
            <a:ext cx="1250425" cy="1481755"/>
          </a:xfrm>
          <a:prstGeom prst="rect">
            <a:avLst/>
          </a:prstGeom>
        </p:spPr>
      </p:pic>
      <p:sp>
        <p:nvSpPr>
          <p:cNvPr id="41" name="文字方塊 40"/>
          <p:cNvSpPr txBox="1"/>
          <p:nvPr/>
        </p:nvSpPr>
        <p:spPr>
          <a:xfrm>
            <a:off x="253264" y="3523903"/>
            <a:ext cx="718336" cy="646331"/>
          </a:xfrm>
          <a:prstGeom prst="rect">
            <a:avLst/>
          </a:prstGeom>
          <a:solidFill>
            <a:srgbClr val="EA5A5C"/>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dirty="0">
                <a:latin typeface="Microsoft JhengHei" charset="0"/>
                <a:ea typeface="Microsoft JhengHei" charset="0"/>
                <a:cs typeface="Microsoft JhengHei" charset="0"/>
              </a:rPr>
              <a:t>成果</a:t>
            </a:r>
            <a:endParaRPr lang="en-US" altLang="zh-TW" dirty="0">
              <a:latin typeface="Microsoft JhengHei" charset="0"/>
              <a:ea typeface="Microsoft JhengHei" charset="0"/>
              <a:cs typeface="Microsoft JhengHei" charset="0"/>
            </a:endParaRPr>
          </a:p>
          <a:p>
            <a:pPr algn="ctr"/>
            <a:r>
              <a:rPr lang="zh-TW" altLang="en-US" dirty="0">
                <a:latin typeface="Microsoft JhengHei" charset="0"/>
                <a:ea typeface="Microsoft JhengHei" charset="0"/>
                <a:cs typeface="Microsoft JhengHei" charset="0"/>
              </a:rPr>
              <a:t>效益</a:t>
            </a:r>
            <a:endParaRPr lang="en-US" altLang="zh-TW" dirty="0">
              <a:latin typeface="Microsoft JhengHei" charset="0"/>
              <a:ea typeface="Microsoft JhengHei" charset="0"/>
              <a:cs typeface="Microsoft JhengHei" charset="0"/>
            </a:endParaRPr>
          </a:p>
        </p:txBody>
      </p:sp>
      <p:sp>
        <p:nvSpPr>
          <p:cNvPr id="44" name="矩形 2"/>
          <p:cNvSpPr>
            <a:spLocks noChangeArrowheads="1"/>
          </p:cNvSpPr>
          <p:nvPr/>
        </p:nvSpPr>
        <p:spPr bwMode="auto">
          <a:xfrm>
            <a:off x="873125" y="1105828"/>
            <a:ext cx="7397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2000" b="1" dirty="0">
                <a:solidFill>
                  <a:srgbClr val="C00000"/>
                </a:solidFill>
                <a:latin typeface="Microsoft JhengHei" charset="0"/>
                <a:ea typeface="Microsoft JhengHei" charset="0"/>
                <a:cs typeface="Microsoft JhengHei" charset="0"/>
              </a:rPr>
              <a:t>萊爾富為首家支援任何銀行信用卡或金融卡消費的超商</a:t>
            </a:r>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2479401"/>
            <a:ext cx="1224136" cy="7451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3985" y="3387394"/>
            <a:ext cx="1462352" cy="7797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itle 1"/>
          <p:cNvSpPr txBox="1">
            <a:spLocks/>
          </p:cNvSpPr>
          <p:nvPr/>
        </p:nvSpPr>
        <p:spPr>
          <a:xfrm>
            <a:off x="37475" y="160316"/>
            <a:ext cx="8012016" cy="7320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50" b="1" i="0" kern="1200" cap="none">
                <a:solidFill>
                  <a:schemeClr val="tx1"/>
                </a:solidFill>
                <a:latin typeface="Arial" charset="0"/>
                <a:ea typeface="Arial" charset="0"/>
                <a:cs typeface="Arial" charset="0"/>
              </a:defRPr>
            </a:lvl1pPr>
          </a:lstStyle>
          <a:p>
            <a:pPr algn="ctr"/>
            <a:r>
              <a:rPr lang="zh-TW" altLang="en-US" sz="3300" dirty="0" smtClean="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亞洲・矽谷計畫協助萊爾富推動行動支付</a:t>
            </a:r>
            <a:endParaRPr lang="en-US" altLang="zh-TW" sz="3300" dirty="0" smtClean="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0"/>
          </p:nvPr>
        </p:nvSpPr>
        <p:spPr/>
        <p:txBody>
          <a:bodyPr/>
          <a:lstStyle/>
          <a:p>
            <a:fld id="{365310B0-278E-46FC-9768-8562051919C2}" type="slidenum">
              <a:rPr lang="zh-TW" altLang="en-US" smtClean="0"/>
              <a:pPr/>
              <a:t>12</a:t>
            </a:fld>
            <a:endParaRPr lang="zh-TW" altLang="en-US" dirty="0"/>
          </a:p>
        </p:txBody>
      </p:sp>
    </p:spTree>
    <p:extLst>
      <p:ext uri="{BB962C8B-B14F-4D97-AF65-F5344CB8AC3E}">
        <p14:creationId xmlns:p14="http://schemas.microsoft.com/office/powerpoint/2010/main" val="184247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64" y="2030817"/>
            <a:ext cx="6784975" cy="4351338"/>
          </a:xfrm>
          <a:prstGeom prst="rect">
            <a:avLst/>
          </a:prstGeom>
        </p:spPr>
      </p:pic>
      <p:sp>
        <p:nvSpPr>
          <p:cNvPr id="5" name="標題 4"/>
          <p:cNvSpPr>
            <a:spLocks noGrp="1"/>
          </p:cNvSpPr>
          <p:nvPr>
            <p:ph type="title"/>
          </p:nvPr>
        </p:nvSpPr>
        <p:spPr>
          <a:xfrm>
            <a:off x="268104" y="66185"/>
            <a:ext cx="7886700" cy="1325563"/>
          </a:xfrm>
        </p:spPr>
        <p:txBody>
          <a:bodyPr>
            <a:normAutofit/>
          </a:bodyPr>
          <a:lstStyle/>
          <a:p>
            <a:r>
              <a:rPr lang="zh-TW" altLang="en-US" sz="4000" dirty="0" smtClean="0"/>
              <a:t> </a:t>
            </a:r>
            <a:r>
              <a:rPr lang="zh-TW" altLang="en-US" sz="4000" b="1" dirty="0">
                <a:solidFill>
                  <a:srgbClr val="FF000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五</a:t>
            </a:r>
            <a:r>
              <a:rPr lang="zh-TW" altLang="en-US" sz="40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大關鍵量化指標</a:t>
            </a:r>
          </a:p>
        </p:txBody>
      </p:sp>
      <p:sp>
        <p:nvSpPr>
          <p:cNvPr id="8" name="文字方塊 7"/>
          <p:cNvSpPr txBox="1"/>
          <p:nvPr/>
        </p:nvSpPr>
        <p:spPr>
          <a:xfrm>
            <a:off x="4952062" y="918966"/>
            <a:ext cx="3924000" cy="941384"/>
          </a:xfrm>
          <a:prstGeom prst="rect">
            <a:avLst/>
          </a:prstGeom>
          <a:noFill/>
          <a:ln w="38100">
            <a:solidFill>
              <a:srgbClr val="FF0000"/>
            </a:solidFill>
            <a:prstDash val="sysDash"/>
          </a:ln>
        </p:spPr>
        <p:txBody>
          <a:bodyPr wrap="square" lIns="108000" tIns="108000" rIns="108000" bIns="108000" rtlCol="0" anchor="ctr">
            <a:spAutoFit/>
          </a:bodyPr>
          <a:lstStyle/>
          <a:p>
            <a:pPr marL="180000" indent="-180000" algn="just">
              <a:buFont typeface="Wingdings" panose="05000000000000000000" pitchFamily="2" charset="2"/>
              <a:buChar char="ü"/>
            </a:pPr>
            <a:r>
              <a:rPr lang="zh-TW" altLang="en-US" sz="1400" dirty="0" smtClean="0">
                <a:latin typeface="微軟正黑體" panose="020B0604030504040204" pitchFamily="34" charset="-120"/>
                <a:ea typeface="微軟正黑體" panose="020B0604030504040204" pitchFamily="34" charset="-120"/>
              </a:rPr>
              <a:t>臺灣物聯網經濟商機佔全球規模：</a:t>
            </a:r>
            <a:endParaRPr lang="en-US" altLang="zh-TW" sz="1400" dirty="0">
              <a:latin typeface="微軟正黑體" panose="020B0604030504040204" pitchFamily="34" charset="-120"/>
              <a:ea typeface="微軟正黑體" panose="020B0604030504040204" pitchFamily="34" charset="-120"/>
            </a:endParaRPr>
          </a:p>
          <a:p>
            <a:pPr marL="180000" algn="just">
              <a:spcAft>
                <a:spcPts val="600"/>
              </a:spcAft>
            </a:pPr>
            <a:r>
              <a:rPr lang="en-US" altLang="zh-TW" sz="1400" dirty="0" smtClean="0">
                <a:latin typeface="微軟正黑體" panose="020B0604030504040204" pitchFamily="34" charset="-120"/>
                <a:ea typeface="微軟正黑體" panose="020B0604030504040204" pitchFamily="34" charset="-120"/>
              </a:rPr>
              <a:t> </a:t>
            </a:r>
            <a:r>
              <a:rPr lang="en-US" altLang="zh-TW" sz="1400" dirty="0" smtClean="0">
                <a:solidFill>
                  <a:srgbClr val="FF0000"/>
                </a:solidFill>
                <a:latin typeface="微軟正黑體" panose="020B0604030504040204" pitchFamily="34" charset="-120"/>
                <a:ea typeface="微軟正黑體" panose="020B0604030504040204" pitchFamily="34" charset="-120"/>
              </a:rPr>
              <a:t>3.8%(2015)</a:t>
            </a:r>
            <a:r>
              <a:rPr lang="zh-TW" altLang="en-US" sz="1400" dirty="0" smtClean="0">
                <a:latin typeface="微軟正黑體" panose="020B0604030504040204" pitchFamily="34" charset="-120"/>
                <a:ea typeface="微軟正黑體" panose="020B0604030504040204" pitchFamily="34" charset="-120"/>
              </a:rPr>
              <a:t> →  </a:t>
            </a:r>
            <a:r>
              <a:rPr lang="en-US" altLang="zh-TW" sz="1400" dirty="0" smtClean="0">
                <a:solidFill>
                  <a:srgbClr val="FF0000"/>
                </a:solidFill>
                <a:latin typeface="微軟正黑體" panose="020B0604030504040204" pitchFamily="34" charset="-120"/>
                <a:ea typeface="微軟正黑體" panose="020B0604030504040204" pitchFamily="34" charset="-120"/>
              </a:rPr>
              <a:t>4.2%(2020)</a:t>
            </a:r>
            <a:r>
              <a:rPr lang="zh-TW" altLang="en-US" sz="1400" dirty="0" smtClean="0">
                <a:latin typeface="微軟正黑體" panose="020B0604030504040204" pitchFamily="34" charset="-120"/>
                <a:ea typeface="微軟正黑體" panose="020B0604030504040204" pitchFamily="34" charset="-120"/>
              </a:rPr>
              <a:t> → </a:t>
            </a:r>
            <a:r>
              <a:rPr lang="en-US" altLang="zh-TW" sz="1400" dirty="0" smtClean="0">
                <a:latin typeface="微軟正黑體" panose="020B0604030504040204" pitchFamily="34" charset="-120"/>
                <a:ea typeface="微軟正黑體" panose="020B0604030504040204" pitchFamily="34" charset="-120"/>
              </a:rPr>
              <a:t>5%</a:t>
            </a:r>
            <a:r>
              <a:rPr lang="en-US" altLang="zh-TW" sz="1400" dirty="0" smtClean="0">
                <a:solidFill>
                  <a:srgbClr val="FF0000"/>
                </a:solidFill>
                <a:latin typeface="微軟正黑體" panose="020B0604030504040204" pitchFamily="34" charset="-120"/>
                <a:ea typeface="微軟正黑體" panose="020B0604030504040204" pitchFamily="34" charset="-120"/>
              </a:rPr>
              <a:t>(2025)</a:t>
            </a:r>
          </a:p>
          <a:p>
            <a:pPr marL="180000" indent="-180000" algn="just">
              <a:spcAft>
                <a:spcPts val="600"/>
              </a:spcAft>
              <a:buFont typeface="Wingdings" panose="05000000000000000000" pitchFamily="2" charset="2"/>
              <a:buChar char="ü"/>
            </a:pPr>
            <a:r>
              <a:rPr lang="zh-TW" altLang="en-US" sz="1400" dirty="0" smtClean="0">
                <a:latin typeface="微軟正黑體" panose="020B0604030504040204" pitchFamily="34" charset="-120"/>
                <a:ea typeface="微軟正黑體" panose="020B0604030504040204" pitchFamily="34" charset="-120"/>
              </a:rPr>
              <a:t>建立 </a:t>
            </a:r>
            <a:r>
              <a:rPr lang="en-US" altLang="zh-TW" sz="1400" dirty="0" smtClean="0">
                <a:solidFill>
                  <a:srgbClr val="FF0000"/>
                </a:solidFill>
                <a:latin typeface="微軟正黑體" panose="020B0604030504040204" pitchFamily="34" charset="-120"/>
                <a:ea typeface="微軟正黑體" panose="020B0604030504040204" pitchFamily="34" charset="-120"/>
              </a:rPr>
              <a:t>1</a:t>
            </a:r>
            <a:r>
              <a:rPr lang="en-US" altLang="zh-TW" sz="1400" dirty="0" smtClean="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所物聯網虛實教育學院</a:t>
            </a:r>
            <a:endParaRPr lang="zh-TW" altLang="en-US" sz="1400" dirty="0">
              <a:latin typeface="微軟正黑體" panose="020B0604030504040204" pitchFamily="34" charset="-120"/>
              <a:ea typeface="微軟正黑體" panose="020B0604030504040204" pitchFamily="34" charset="-120"/>
            </a:endParaRPr>
          </a:p>
        </p:txBody>
      </p:sp>
      <p:sp>
        <p:nvSpPr>
          <p:cNvPr id="9" name="向左箭號 8"/>
          <p:cNvSpPr/>
          <p:nvPr/>
        </p:nvSpPr>
        <p:spPr>
          <a:xfrm>
            <a:off x="7256062" y="2510009"/>
            <a:ext cx="1620000" cy="1080000"/>
          </a:xfrm>
          <a:prstGeom prst="leftArrow">
            <a:avLst>
              <a:gd name="adj1" fmla="val 69142"/>
              <a:gd name="adj2"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1400" dirty="0">
                <a:solidFill>
                  <a:srgbClr val="FF0000"/>
                </a:solidFill>
                <a:latin typeface="微軟正黑體" panose="020B0604030504040204" pitchFamily="34" charset="-120"/>
                <a:ea typeface="微軟正黑體" panose="020B0604030504040204" pitchFamily="34" charset="-120"/>
              </a:rPr>
              <a:t>3 </a:t>
            </a:r>
            <a:r>
              <a:rPr lang="zh-TW" altLang="en-US" sz="1400" dirty="0" smtClean="0">
                <a:solidFill>
                  <a:srgbClr val="FF0000"/>
                </a:solidFill>
                <a:latin typeface="微軟正黑體" panose="020B0604030504040204" pitchFamily="34" charset="-120"/>
                <a:ea typeface="微軟正黑體" panose="020B0604030504040204" pitchFamily="34" charset="-120"/>
              </a:rPr>
              <a:t>家</a:t>
            </a:r>
            <a:r>
              <a:rPr lang="zh-TW" altLang="en-US" sz="1400" dirty="0">
                <a:solidFill>
                  <a:srgbClr val="FF0000"/>
                </a:solidFill>
                <a:latin typeface="微軟正黑體" panose="020B0604030504040204" pitchFamily="34" charset="-120"/>
                <a:ea typeface="微軟正黑體" panose="020B0604030504040204" pitchFamily="34" charset="-120"/>
              </a:rPr>
              <a:t>臺</a:t>
            </a:r>
            <a:r>
              <a:rPr lang="zh-TW" altLang="en-US" sz="1400" dirty="0" smtClean="0">
                <a:solidFill>
                  <a:srgbClr val="FF0000"/>
                </a:solidFill>
                <a:latin typeface="微軟正黑體" panose="020B0604030504040204" pitchFamily="34" charset="-120"/>
                <a:ea typeface="微軟正黑體" panose="020B0604030504040204" pitchFamily="34" charset="-120"/>
              </a:rPr>
              <a:t>灣</a:t>
            </a:r>
            <a:r>
              <a:rPr lang="zh-TW" altLang="en-US" sz="1400" dirty="0">
                <a:solidFill>
                  <a:srgbClr val="FF0000"/>
                </a:solidFill>
                <a:latin typeface="微軟正黑體" panose="020B0604030504040204" pitchFamily="34" charset="-120"/>
                <a:ea typeface="微軟正黑體" panose="020B0604030504040204" pitchFamily="34" charset="-120"/>
              </a:rPr>
              <a:t>國際</a:t>
            </a:r>
            <a:r>
              <a:rPr lang="zh-TW" altLang="en-US" sz="1400" dirty="0" smtClean="0">
                <a:solidFill>
                  <a:srgbClr val="FF0000"/>
                </a:solidFill>
                <a:latin typeface="微軟正黑體" panose="020B0604030504040204" pitchFamily="34" charset="-120"/>
                <a:ea typeface="微軟正黑體" panose="020B0604030504040204" pitchFamily="34" charset="-120"/>
              </a:rPr>
              <a:t>級平台或系統</a:t>
            </a:r>
            <a:r>
              <a:rPr lang="zh-TW" altLang="en-US" sz="1400" dirty="0">
                <a:solidFill>
                  <a:srgbClr val="FF0000"/>
                </a:solidFill>
                <a:latin typeface="微軟正黑體" panose="020B0604030504040204" pitchFamily="34" charset="-120"/>
                <a:ea typeface="微軟正黑體" panose="020B0604030504040204" pitchFamily="34" charset="-120"/>
              </a:rPr>
              <a:t>整合公司</a:t>
            </a:r>
            <a:endParaRPr lang="en-US" altLang="zh-TW" sz="1400" dirty="0">
              <a:solidFill>
                <a:srgbClr val="FF0000"/>
              </a:solidFill>
              <a:latin typeface="微軟正黑體" panose="020B0604030504040204" pitchFamily="34" charset="-120"/>
              <a:ea typeface="微軟正黑體" panose="020B0604030504040204" pitchFamily="34" charset="-120"/>
            </a:endParaRPr>
          </a:p>
        </p:txBody>
      </p:sp>
      <p:sp>
        <p:nvSpPr>
          <p:cNvPr id="10" name="向左箭號 9"/>
          <p:cNvSpPr/>
          <p:nvPr/>
        </p:nvSpPr>
        <p:spPr>
          <a:xfrm>
            <a:off x="7257251" y="3530634"/>
            <a:ext cx="1620000" cy="1080000"/>
          </a:xfrm>
          <a:prstGeom prst="leftArrow">
            <a:avLst>
              <a:gd name="adj1" fmla="val 69142"/>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1400" dirty="0">
                <a:solidFill>
                  <a:srgbClr val="FF0000"/>
                </a:solidFill>
                <a:latin typeface="微軟正黑體" panose="020B0604030504040204" pitchFamily="34" charset="-120"/>
                <a:ea typeface="微軟正黑體" panose="020B0604030504040204" pitchFamily="34" charset="-120"/>
              </a:rPr>
              <a:t>2 </a:t>
            </a:r>
            <a:r>
              <a:rPr lang="zh-TW" altLang="en-US" sz="1400" dirty="0">
                <a:solidFill>
                  <a:srgbClr val="FF0000"/>
                </a:solidFill>
                <a:latin typeface="微軟正黑體" panose="020B0604030504040204" pitchFamily="34" charset="-120"/>
                <a:ea typeface="微軟正黑體" panose="020B0604030504040204" pitchFamily="34" charset="-120"/>
              </a:rPr>
              <a:t>家國際級廠商在臺灣投資</a:t>
            </a:r>
            <a:endParaRPr lang="en-US" altLang="zh-TW" sz="1400" dirty="0">
              <a:solidFill>
                <a:srgbClr val="FF0000"/>
              </a:solidFill>
              <a:latin typeface="微軟正黑體" panose="020B0604030504040204" pitchFamily="34" charset="-120"/>
              <a:ea typeface="微軟正黑體" panose="020B0604030504040204" pitchFamily="34" charset="-120"/>
            </a:endParaRPr>
          </a:p>
        </p:txBody>
      </p:sp>
      <p:sp>
        <p:nvSpPr>
          <p:cNvPr id="11" name="向左箭號 10"/>
          <p:cNvSpPr/>
          <p:nvPr/>
        </p:nvSpPr>
        <p:spPr>
          <a:xfrm>
            <a:off x="7256062" y="1703134"/>
            <a:ext cx="1620000" cy="1080000"/>
          </a:xfrm>
          <a:prstGeom prst="leftArrow">
            <a:avLst>
              <a:gd name="adj1" fmla="val 69142"/>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1400" dirty="0" smtClean="0">
                <a:solidFill>
                  <a:srgbClr val="FF0000"/>
                </a:solidFill>
                <a:latin typeface="微軟正黑體" panose="020B0604030504040204" pitchFamily="34" charset="-120"/>
                <a:ea typeface="微軟正黑體" panose="020B0604030504040204" pitchFamily="34" charset="-120"/>
              </a:rPr>
              <a:t>100</a:t>
            </a:r>
            <a:r>
              <a:rPr lang="zh-TW" altLang="en-US" sz="1400" dirty="0" smtClean="0">
                <a:solidFill>
                  <a:srgbClr val="FF0000"/>
                </a:solidFill>
                <a:latin typeface="微軟正黑體" panose="020B0604030504040204" pitchFamily="34" charset="-120"/>
                <a:ea typeface="微軟正黑體" panose="020B0604030504040204" pitchFamily="34" charset="-120"/>
              </a:rPr>
              <a:t> 家成功新創</a:t>
            </a:r>
            <a:r>
              <a:rPr lang="zh-TW" altLang="en-US" sz="1400" dirty="0">
                <a:solidFill>
                  <a:srgbClr val="FF0000"/>
                </a:solidFill>
                <a:latin typeface="微軟正黑體" panose="020B0604030504040204" pitchFamily="34" charset="-120"/>
                <a:ea typeface="微軟正黑體" panose="020B0604030504040204" pitchFamily="34" charset="-120"/>
              </a:rPr>
              <a:t>企業或研發中心</a:t>
            </a:r>
          </a:p>
        </p:txBody>
      </p:sp>
      <p:sp>
        <p:nvSpPr>
          <p:cNvPr id="12" name="矩形 11"/>
          <p:cNvSpPr/>
          <p:nvPr/>
        </p:nvSpPr>
        <p:spPr>
          <a:xfrm>
            <a:off x="398064" y="6356351"/>
            <a:ext cx="1656000" cy="288032"/>
          </a:xfrm>
          <a:prstGeom prst="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資料來源：</a:t>
            </a:r>
            <a:r>
              <a:rPr kumimoji="0" lang="en-US" altLang="zh-TW"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MIC</a:t>
            </a:r>
            <a:r>
              <a:rPr kumimoji="0" lang="zh-TW" altLang="en-US"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en-US" altLang="zh-TW"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IEK</a:t>
            </a:r>
            <a:endParaRPr kumimoji="0" lang="zh-TW" altLang="en-US"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2" name="右中括弧 1"/>
          <p:cNvSpPr/>
          <p:nvPr/>
        </p:nvSpPr>
        <p:spPr>
          <a:xfrm>
            <a:off x="7130651" y="2919403"/>
            <a:ext cx="104775" cy="800100"/>
          </a:xfrm>
          <a:prstGeom prst="rightBracket">
            <a:avLst/>
          </a:prstGeom>
          <a:ln w="28575">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
        <p:nvSpPr>
          <p:cNvPr id="15" name="右中括弧 14"/>
          <p:cNvSpPr/>
          <p:nvPr/>
        </p:nvSpPr>
        <p:spPr>
          <a:xfrm>
            <a:off x="7152476" y="3970009"/>
            <a:ext cx="104775" cy="800100"/>
          </a:xfrm>
          <a:prstGeom prst="rightBracket">
            <a:avLst/>
          </a:prstGeom>
          <a:ln w="28575">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
        <p:nvSpPr>
          <p:cNvPr id="16" name="文字方塊 4"/>
          <p:cNvSpPr txBox="1">
            <a:spLocks/>
          </p:cNvSpPr>
          <p:nvPr/>
        </p:nvSpPr>
        <p:spPr>
          <a:xfrm>
            <a:off x="7235426" y="6313697"/>
            <a:ext cx="1838757" cy="523220"/>
          </a:xfrm>
          <a:prstGeom prst="rect">
            <a:avLst/>
          </a:prstGeom>
          <a:noFill/>
        </p:spPr>
        <p:txBody>
          <a:bodyPr vert="horz" wrap="square" lIns="91440" tIns="45720" rIns="91440" bIns="45720"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00000"/>
              </a:lnSpc>
              <a:spcAft>
                <a:spcPts val="600"/>
              </a:spcAft>
            </a:pPr>
            <a:r>
              <a:rPr lang="zh-TW" altLang="en-US" sz="28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簡報完畢</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sp>
        <p:nvSpPr>
          <p:cNvPr id="3" name="投影片編號版面配置區 2"/>
          <p:cNvSpPr>
            <a:spLocks noGrp="1"/>
          </p:cNvSpPr>
          <p:nvPr>
            <p:ph type="sldNum" sz="quarter" idx="12"/>
          </p:nvPr>
        </p:nvSpPr>
        <p:spPr/>
        <p:txBody>
          <a:bodyPr/>
          <a:lstStyle/>
          <a:p>
            <a:fld id="{F71B2CC7-3608-41C4-B3ED-B67F6063EFD8}" type="slidenum">
              <a:rPr lang="zh-TW" altLang="en-US" smtClean="0"/>
              <a:t>13</a:t>
            </a:fld>
            <a:endParaRPr lang="zh-TW" altLang="en-US"/>
          </a:p>
        </p:txBody>
      </p:sp>
    </p:spTree>
    <p:extLst>
      <p:ext uri="{BB962C8B-B14F-4D97-AF65-F5344CB8AC3E}">
        <p14:creationId xmlns:p14="http://schemas.microsoft.com/office/powerpoint/2010/main" val="3564357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80874" y="1505122"/>
            <a:ext cx="8515991" cy="4738079"/>
            <a:chOff x="-1897854" y="-221648"/>
            <a:chExt cx="15145967" cy="8426827"/>
          </a:xfrm>
        </p:grpSpPr>
        <p:sp>
          <p:nvSpPr>
            <p:cNvPr id="13" name="矩形 12"/>
            <p:cNvSpPr/>
            <p:nvPr/>
          </p:nvSpPr>
          <p:spPr>
            <a:xfrm>
              <a:off x="3957557" y="1233849"/>
              <a:ext cx="4329586" cy="4329586"/>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 118"/>
            <p:cNvGrpSpPr/>
            <p:nvPr/>
          </p:nvGrpSpPr>
          <p:grpSpPr>
            <a:xfrm>
              <a:off x="7419372" y="-221648"/>
              <a:ext cx="5828741" cy="5077125"/>
              <a:chOff x="8211887" y="-221648"/>
              <a:chExt cx="5036226" cy="4386805"/>
            </a:xfrm>
          </p:grpSpPr>
          <p:sp>
            <p:nvSpPr>
              <p:cNvPr id="19" name="椭圆 1"/>
              <p:cNvSpPr/>
              <p:nvPr/>
            </p:nvSpPr>
            <p:spPr>
              <a:xfrm>
                <a:off x="10489703"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1" name="直线连接符 16"/>
              <p:cNvCxnSpPr>
                <a:stCxn id="13" idx="5"/>
                <a:endCxn id="21"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17"/>
              <p:cNvCxnSpPr>
                <a:stCxn id="18" idx="7"/>
                <a:endCxn id="21"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直线连接符 21"/>
              <p:cNvCxnSpPr>
                <a:stCxn id="23" idx="7"/>
                <a:endCxn id="21"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直线连接符 28"/>
              <p:cNvCxnSpPr>
                <a:endCxn id="18"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线连接符 43"/>
              <p:cNvCxnSpPr>
                <a:stCxn id="19" idx="7"/>
                <a:endCxn id="13"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直线连接符 47"/>
              <p:cNvCxnSpPr>
                <a:stCxn id="22" idx="0"/>
                <a:endCxn id="13"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直线连接符 50"/>
              <p:cNvCxnSpPr>
                <a:stCxn id="21" idx="2"/>
                <a:endCxn id="22"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直线连接符 54"/>
              <p:cNvCxnSpPr>
                <a:stCxn id="22" idx="4"/>
                <a:endCxn id="18"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线连接符 57"/>
              <p:cNvCxnSpPr>
                <a:stCxn id="18" idx="5"/>
                <a:endCxn id="23"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直线连接符 60"/>
              <p:cNvCxnSpPr>
                <a:stCxn id="19" idx="7"/>
                <a:endCxn id="22"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直线连接符 63"/>
              <p:cNvCxnSpPr>
                <a:stCxn id="19" idx="4"/>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3" name="直线连接符 70"/>
              <p:cNvCxnSpPr>
                <a:stCxn id="19" idx="5"/>
                <a:endCxn id="24"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线连接符 75"/>
              <p:cNvCxnSpPr>
                <a:stCxn id="24" idx="7"/>
                <a:endCxn id="22"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直线连接符 78"/>
              <p:cNvCxnSpPr>
                <a:stCxn id="24" idx="6"/>
                <a:endCxn id="18"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直线连接符 84"/>
              <p:cNvCxnSpPr>
                <a:endCxn id="24"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直线连接符 91"/>
              <p:cNvCxnSpPr>
                <a:endCxn id="23"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1" name="组 13"/>
            <p:cNvGrpSpPr/>
            <p:nvPr/>
          </p:nvGrpSpPr>
          <p:grpSpPr>
            <a:xfrm>
              <a:off x="-1897854" y="3860312"/>
              <a:ext cx="5094099" cy="4344867"/>
              <a:chOff x="-1897854" y="3860312"/>
              <a:chExt cx="5094099" cy="4344867"/>
            </a:xfrm>
          </p:grpSpPr>
          <p:sp>
            <p:nvSpPr>
              <p:cNvPr id="52"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4" name="直线连接符 89"/>
              <p:cNvCxnSpPr>
                <a:stCxn id="89" idx="5"/>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直线连接符 90"/>
              <p:cNvCxnSpPr>
                <a:stCxn id="92" idx="7"/>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线连接符 92"/>
              <p:cNvCxnSpPr/>
              <p:nvPr/>
            </p:nvCxnSpPr>
            <p:spPr>
              <a:xfrm flipV="1">
                <a:off x="1910955" y="5661192"/>
                <a:ext cx="72875" cy="94690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直线连接符 93"/>
              <p:cNvCxnSpPr>
                <a:stCxn id="91" idx="7"/>
                <a:endCxn id="92"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直线连接符 94"/>
              <p:cNvCxnSpPr>
                <a:stCxn id="94" idx="7"/>
                <a:endCxn id="89"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直线连接符 98"/>
              <p:cNvCxnSpPr>
                <a:endCxn id="89"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直线连接符 99"/>
              <p:cNvCxnSpPr/>
              <p:nvPr/>
            </p:nvCxnSpPr>
            <p:spPr>
              <a:xfrm flipH="1" flipV="1">
                <a:off x="1005357" y="5326742"/>
                <a:ext cx="664686" cy="206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直线连接符 100"/>
              <p:cNvCxnSpPr>
                <a:endCxn id="92"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2" name="直线连接符 101"/>
              <p:cNvCxnSpPr>
                <a:stCxn id="92" idx="5"/>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直线连接符 102"/>
              <p:cNvCxnSpPr>
                <a:stCxn id="94" idx="7"/>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直线连接符 103"/>
              <p:cNvCxnSpPr>
                <a:stCxn id="94" idx="4"/>
                <a:endCxn id="91"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5"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6" name="直线连接符 105"/>
              <p:cNvCxnSpPr>
                <a:stCxn id="94" idx="5"/>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直线连接符 106"/>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直线连接符 107"/>
              <p:cNvCxnSpPr>
                <a:endCxn id="92"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直线连接符 108"/>
              <p:cNvCxnSpPr>
                <a:stCxn id="91" idx="0"/>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直线连接符 109"/>
              <p:cNvCxnSpPr>
                <a:stCxn id="91" idx="6"/>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1"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2"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4"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5"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6" name="组 14"/>
            <p:cNvGrpSpPr/>
            <p:nvPr/>
          </p:nvGrpSpPr>
          <p:grpSpPr>
            <a:xfrm>
              <a:off x="3087349" y="2414413"/>
              <a:ext cx="1024513" cy="1398348"/>
              <a:chOff x="3087349" y="2414413"/>
              <a:chExt cx="1024513" cy="1398348"/>
            </a:xfrm>
          </p:grpSpPr>
          <p:sp>
            <p:nvSpPr>
              <p:cNvPr id="87" name="椭圆 119"/>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8" name="椭圆 122"/>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椭圆 123"/>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0" name="椭圆 124"/>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1" name="组 15"/>
            <p:cNvGrpSpPr/>
            <p:nvPr/>
          </p:nvGrpSpPr>
          <p:grpSpPr>
            <a:xfrm>
              <a:off x="7306290" y="4556172"/>
              <a:ext cx="1587497" cy="1201908"/>
              <a:chOff x="7306290" y="4556172"/>
              <a:chExt cx="1587497" cy="1201908"/>
            </a:xfrm>
          </p:grpSpPr>
          <p:sp>
            <p:nvSpPr>
              <p:cNvPr id="92" name="椭圆 125"/>
              <p:cNvSpPr/>
              <p:nvPr/>
            </p:nvSpPr>
            <p:spPr>
              <a:xfrm>
                <a:off x="7306290" y="5384416"/>
                <a:ext cx="373664" cy="3736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3" name="椭圆 126"/>
              <p:cNvSpPr/>
              <p:nvPr/>
            </p:nvSpPr>
            <p:spPr>
              <a:xfrm>
                <a:off x="8478566" y="4826138"/>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4" name="椭圆 127"/>
              <p:cNvSpPr/>
              <p:nvPr/>
            </p:nvSpPr>
            <p:spPr>
              <a:xfrm>
                <a:off x="8742934" y="5142940"/>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5" name="椭圆 128"/>
              <p:cNvSpPr/>
              <p:nvPr/>
            </p:nvSpPr>
            <p:spPr>
              <a:xfrm>
                <a:off x="7705441" y="4556172"/>
                <a:ext cx="351970" cy="351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98" name="文字版面配置區 2"/>
          <p:cNvSpPr txBox="1">
            <a:spLocks/>
          </p:cNvSpPr>
          <p:nvPr/>
        </p:nvSpPr>
        <p:spPr>
          <a:xfrm>
            <a:off x="2840459" y="3194660"/>
            <a:ext cx="4150082" cy="830016"/>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zh-TW" altLang="en-US" sz="4000" b="1" dirty="0">
                <a:solidFill>
                  <a:schemeClr val="accent4"/>
                </a:solidFill>
                <a:effectLst>
                  <a:glow rad="101600">
                    <a:schemeClr val="bg1"/>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簡報完畢</a:t>
            </a:r>
          </a:p>
          <a:p>
            <a:pPr algn="ctr">
              <a:buNone/>
            </a:pPr>
            <a:r>
              <a:rPr lang="zh-TW" altLang="en-US" sz="4000" b="1" dirty="0">
                <a:solidFill>
                  <a:schemeClr val="accent4"/>
                </a:solidFill>
                <a:effectLst>
                  <a:glow rad="101600">
                    <a:schemeClr val="bg1"/>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敬請指教</a:t>
            </a:r>
          </a:p>
        </p:txBody>
      </p:sp>
      <p:sp>
        <p:nvSpPr>
          <p:cNvPr id="3" name="投影片編號版面配置區 2"/>
          <p:cNvSpPr>
            <a:spLocks noGrp="1"/>
          </p:cNvSpPr>
          <p:nvPr>
            <p:ph type="sldNum" sz="quarter" idx="12"/>
          </p:nvPr>
        </p:nvSpPr>
        <p:spPr/>
        <p:txBody>
          <a:bodyPr/>
          <a:lstStyle/>
          <a:p>
            <a:fld id="{F71B2CC7-3608-41C4-B3ED-B67F6063EFD8}" type="slidenum">
              <a:rPr lang="zh-TW" altLang="en-US" smtClean="0"/>
              <a:t>14</a:t>
            </a:fld>
            <a:endParaRPr lang="zh-TW" altLang="en-US"/>
          </a:p>
        </p:txBody>
      </p:sp>
    </p:spTree>
    <p:extLst>
      <p:ext uri="{BB962C8B-B14F-4D97-AF65-F5344CB8AC3E}">
        <p14:creationId xmlns:p14="http://schemas.microsoft.com/office/powerpoint/2010/main" val="198286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3"/>
          <p:cNvSpPr>
            <a:spLocks noGrp="1"/>
          </p:cNvSpPr>
          <p:nvPr>
            <p:ph type="title"/>
          </p:nvPr>
        </p:nvSpPr>
        <p:spPr>
          <a:xfrm>
            <a:off x="398064" y="0"/>
            <a:ext cx="7886700" cy="1325563"/>
          </a:xfrm>
        </p:spPr>
        <p:txBody>
          <a:bodyPr>
            <a:normAutofit/>
          </a:bodyPr>
          <a:lstStyle/>
          <a:p>
            <a:pPr algn="ctr"/>
            <a:r>
              <a:rPr lang="zh-TW" altLang="en-US" sz="40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物聯網生態系</a:t>
            </a:r>
          </a:p>
        </p:txBody>
      </p:sp>
      <p:pic>
        <p:nvPicPr>
          <p:cNvPr id="8" name="內容版面配置區 7"/>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98064" y="2149355"/>
            <a:ext cx="6784975" cy="4351338"/>
          </a:xfrm>
        </p:spPr>
      </p:pic>
      <p:sp>
        <p:nvSpPr>
          <p:cNvPr id="15" name="矩形 14"/>
          <p:cNvSpPr/>
          <p:nvPr/>
        </p:nvSpPr>
        <p:spPr>
          <a:xfrm>
            <a:off x="398064" y="1261199"/>
            <a:ext cx="8369998" cy="707886"/>
          </a:xfrm>
          <a:prstGeom prst="rect">
            <a:avLst/>
          </a:prstGeom>
        </p:spPr>
        <p:txBody>
          <a:bodyPr wrap="square" anchor="ctr">
            <a:spAutoFit/>
          </a:bodyPr>
          <a:lstStyle/>
          <a:p>
            <a:pPr marL="285750" lvl="0" indent="-285750" algn="just">
              <a:buFont typeface="Wingdings" panose="05000000000000000000" pitchFamily="2" charset="2"/>
              <a:buChar char="l"/>
              <a:defRPr/>
            </a:pPr>
            <a:r>
              <a:rPr lang="zh-TW" altLang="en-US" sz="2000" kern="0" dirty="0">
                <a:latin typeface="Franklin Gothic Book"/>
                <a:ea typeface="微軟正黑體"/>
              </a:rPr>
              <a:t>物聯網發展重點將從硬體聯網轉成服務應用，並藉由智慧裝置、數據分析及推估預測等，將聯網資訊轉化為商業決策之輔助</a:t>
            </a:r>
            <a:endParaRPr lang="en-US" altLang="zh-TW" sz="2000" kern="0" dirty="0">
              <a:latin typeface="Franklin Gothic Book"/>
              <a:ea typeface="微軟正黑體"/>
            </a:endParaRPr>
          </a:p>
        </p:txBody>
      </p:sp>
      <p:sp>
        <p:nvSpPr>
          <p:cNvPr id="16" name="向左箭號 15"/>
          <p:cNvSpPr/>
          <p:nvPr/>
        </p:nvSpPr>
        <p:spPr>
          <a:xfrm>
            <a:off x="7256062" y="2149355"/>
            <a:ext cx="1512000" cy="1080000"/>
          </a:xfrm>
          <a:prstGeom prst="leftArrow">
            <a:avLst>
              <a:gd name="adj1" fmla="val 69142"/>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1400" dirty="0" err="1" smtClean="0">
                <a:solidFill>
                  <a:srgbClr val="FF0000"/>
                </a:solidFill>
                <a:latin typeface="微軟正黑體" panose="020B0604030504040204" pitchFamily="34" charset="-120"/>
                <a:ea typeface="微軟正黑體" panose="020B0604030504040204" pitchFamily="34" charset="-120"/>
              </a:rPr>
              <a:t>IoT</a:t>
            </a:r>
            <a:r>
              <a:rPr lang="en-US" altLang="zh-TW" sz="1400" dirty="0" smtClean="0">
                <a:solidFill>
                  <a:srgbClr val="FF0000"/>
                </a:solidFill>
                <a:latin typeface="微軟正黑體" panose="020B0604030504040204" pitchFamily="34" charset="-120"/>
                <a:ea typeface="微軟正黑體" panose="020B0604030504040204" pitchFamily="34" charset="-120"/>
              </a:rPr>
              <a:t> </a:t>
            </a:r>
            <a:r>
              <a:rPr lang="zh-TW" altLang="en-US" sz="1400" dirty="0" smtClean="0">
                <a:solidFill>
                  <a:srgbClr val="FF0000"/>
                </a:solidFill>
                <a:latin typeface="微軟正黑體" panose="020B0604030504040204" pitchFamily="34" charset="-120"/>
                <a:ea typeface="微軟正黑體" panose="020B0604030504040204" pitchFamily="34" charset="-120"/>
              </a:rPr>
              <a:t>商機 </a:t>
            </a:r>
            <a:r>
              <a:rPr lang="en-US" altLang="zh-TW" sz="1400" dirty="0" smtClean="0">
                <a:solidFill>
                  <a:srgbClr val="FF0000"/>
                </a:solidFill>
                <a:latin typeface="微軟正黑體" panose="020B0604030504040204" pitchFamily="34" charset="-120"/>
                <a:ea typeface="微軟正黑體" panose="020B0604030504040204" pitchFamily="34" charset="-120"/>
              </a:rPr>
              <a:t>80% </a:t>
            </a:r>
            <a:r>
              <a:rPr lang="zh-TW" altLang="en-US" sz="1400" dirty="0" smtClean="0">
                <a:solidFill>
                  <a:srgbClr val="FF0000"/>
                </a:solidFill>
                <a:latin typeface="微軟正黑體" panose="020B0604030504040204" pitchFamily="34" charset="-120"/>
                <a:ea typeface="微軟正黑體" panose="020B0604030504040204" pitchFamily="34" charset="-120"/>
              </a:rPr>
              <a:t>來自</a:t>
            </a:r>
            <a:r>
              <a:rPr lang="zh-TW" altLang="en-US" sz="1400" dirty="0">
                <a:solidFill>
                  <a:srgbClr val="FF0000"/>
                </a:solidFill>
                <a:latin typeface="微軟正黑體" panose="020B0604030504040204" pitchFamily="34" charset="-120"/>
                <a:ea typeface="微軟正黑體" panose="020B0604030504040204" pitchFamily="34" charset="-120"/>
              </a:rPr>
              <a:t>服務</a:t>
            </a:r>
          </a:p>
        </p:txBody>
      </p:sp>
      <p:sp>
        <p:nvSpPr>
          <p:cNvPr id="18" name="向左箭號 17"/>
          <p:cNvSpPr/>
          <p:nvPr/>
        </p:nvSpPr>
        <p:spPr>
          <a:xfrm>
            <a:off x="7256062" y="5392122"/>
            <a:ext cx="1512000" cy="1080000"/>
          </a:xfrm>
          <a:prstGeom prst="leftArrow">
            <a:avLst>
              <a:gd name="adj1" fmla="val 69142"/>
              <a:gd name="adj2"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400" dirty="0" smtClean="0">
                <a:solidFill>
                  <a:srgbClr val="FF0000"/>
                </a:solidFill>
                <a:latin typeface="微軟正黑體" panose="020B0604030504040204" pitchFamily="34" charset="-120"/>
                <a:ea typeface="微軟正黑體" panose="020B0604030504040204" pitchFamily="34" charset="-120"/>
              </a:rPr>
              <a:t>臺灣強項</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398064" y="6474889"/>
            <a:ext cx="1656000" cy="288032"/>
          </a:xfrm>
          <a:prstGeom prst="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資料來源：</a:t>
            </a:r>
            <a:r>
              <a:rPr kumimoji="0" lang="en-US" altLang="zh-TW"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MIC</a:t>
            </a:r>
            <a:r>
              <a:rPr kumimoji="0" lang="zh-TW" altLang="en-US"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en-US" altLang="zh-TW"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IEK</a:t>
            </a:r>
            <a:endParaRPr kumimoji="0" lang="zh-TW" altLang="en-US" sz="12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9" name="向左箭號 8"/>
          <p:cNvSpPr/>
          <p:nvPr/>
        </p:nvSpPr>
        <p:spPr>
          <a:xfrm>
            <a:off x="7256062" y="4312122"/>
            <a:ext cx="1512000" cy="1080000"/>
          </a:xfrm>
          <a:prstGeom prst="leftArrow">
            <a:avLst>
              <a:gd name="adj1" fmla="val 69142"/>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400" dirty="0" smtClean="0">
                <a:solidFill>
                  <a:srgbClr val="FF0000"/>
                </a:solidFill>
                <a:latin typeface="微軟正黑體" panose="020B0604030504040204" pitchFamily="34" charset="-120"/>
                <a:ea typeface="微軟正黑體" panose="020B0604030504040204" pitchFamily="34" charset="-120"/>
              </a:rPr>
              <a:t>臺灣強項</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F71B2CC7-3608-41C4-B3ED-B67F6063EFD8}" type="slidenum">
              <a:rPr lang="zh-TW" altLang="en-US" smtClean="0"/>
              <a:t>1</a:t>
            </a:fld>
            <a:endParaRPr lang="zh-TW" altLang="en-US"/>
          </a:p>
        </p:txBody>
      </p:sp>
    </p:spTree>
    <p:extLst>
      <p:ext uri="{BB962C8B-B14F-4D97-AF65-F5344CB8AC3E}">
        <p14:creationId xmlns:p14="http://schemas.microsoft.com/office/powerpoint/2010/main" val="1244444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7" descr="b2"/>
          <p:cNvPicPr>
            <a:picLocks noChangeAspect="1" noChangeArrowheads="1"/>
          </p:cNvPicPr>
          <p:nvPr/>
        </p:nvPicPr>
        <p:blipFill>
          <a:blip r:embed="rId3" cstate="print"/>
          <a:srcRect/>
          <a:stretch>
            <a:fillRect/>
          </a:stretch>
        </p:blipFill>
        <p:spPr bwMode="auto">
          <a:xfrm>
            <a:off x="583865" y="1609266"/>
            <a:ext cx="8316543" cy="4443111"/>
          </a:xfrm>
          <a:prstGeom prst="rect">
            <a:avLst/>
          </a:prstGeom>
          <a:noFill/>
          <a:ln w="9525">
            <a:noFill/>
            <a:miter lim="800000"/>
            <a:headEnd/>
            <a:tailEnd/>
          </a:ln>
        </p:spPr>
      </p:pic>
      <p:pic>
        <p:nvPicPr>
          <p:cNvPr id="118" name="Picture 8" descr="b1"/>
          <p:cNvPicPr>
            <a:picLocks noChangeAspect="1" noChangeArrowheads="1"/>
          </p:cNvPicPr>
          <p:nvPr/>
        </p:nvPicPr>
        <p:blipFill>
          <a:blip r:embed="rId4" cstate="print"/>
          <a:srcRect/>
          <a:stretch>
            <a:fillRect/>
          </a:stretch>
        </p:blipFill>
        <p:spPr bwMode="auto">
          <a:xfrm>
            <a:off x="270891" y="1102588"/>
            <a:ext cx="1841759" cy="2113659"/>
          </a:xfrm>
          <a:prstGeom prst="rect">
            <a:avLst/>
          </a:prstGeom>
          <a:noFill/>
          <a:ln w="9525">
            <a:noFill/>
            <a:miter lim="800000"/>
            <a:headEnd/>
            <a:tailEnd/>
          </a:ln>
        </p:spPr>
      </p:pic>
      <p:pic>
        <p:nvPicPr>
          <p:cNvPr id="114" name="Picture 4" descr="a4"/>
          <p:cNvPicPr>
            <a:picLocks noChangeAspect="1" noChangeArrowheads="1"/>
          </p:cNvPicPr>
          <p:nvPr/>
        </p:nvPicPr>
        <p:blipFill>
          <a:blip r:embed="rId5" cstate="print"/>
          <a:srcRect/>
          <a:stretch>
            <a:fillRect/>
          </a:stretch>
        </p:blipFill>
        <p:spPr bwMode="auto">
          <a:xfrm>
            <a:off x="1182085" y="2925847"/>
            <a:ext cx="7718322" cy="3126530"/>
          </a:xfrm>
          <a:prstGeom prst="rect">
            <a:avLst/>
          </a:prstGeom>
          <a:noFill/>
          <a:ln w="9525">
            <a:noFill/>
            <a:miter lim="800000"/>
            <a:headEnd/>
            <a:tailEnd/>
          </a:ln>
        </p:spPr>
      </p:pic>
      <p:sp>
        <p:nvSpPr>
          <p:cNvPr id="122" name="Rectangle 12"/>
          <p:cNvSpPr>
            <a:spLocks noChangeArrowheads="1"/>
          </p:cNvSpPr>
          <p:nvPr/>
        </p:nvSpPr>
        <p:spPr bwMode="auto">
          <a:xfrm>
            <a:off x="2312057" y="2101004"/>
            <a:ext cx="6043962" cy="461665"/>
          </a:xfrm>
          <a:prstGeom prst="rect">
            <a:avLst/>
          </a:prstGeom>
          <a:noFill/>
          <a:ln w="9525">
            <a:noFill/>
            <a:miter lim="800000"/>
            <a:headEnd/>
            <a:tailEnd/>
          </a:ln>
        </p:spPr>
        <p:txBody>
          <a:bodyPr wrap="none" anchor="ctr">
            <a:spAutoFit/>
          </a:bodyPr>
          <a:lstStyle/>
          <a:p>
            <a:pPr marL="316531" indent="-316531" latinLnBrk="1">
              <a:buFont typeface="Wingdings" panose="05000000000000000000" pitchFamily="2" charset="2"/>
              <a:buChar char="l"/>
            </a:pPr>
            <a:r>
              <a:rPr kumimoji="1" lang="zh-TW" altLang="en-US" sz="2400" b="1" dirty="0" smtClean="0">
                <a:solidFill>
                  <a:srgbClr val="438600"/>
                </a:solidFill>
                <a:latin typeface="微軟正黑體" panose="020B0604030504040204" pitchFamily="34" charset="-120"/>
                <a:ea typeface="微軟正黑體" panose="020B0604030504040204" pitchFamily="34" charset="-120"/>
              </a:rPr>
              <a:t>物聯網創新應用</a:t>
            </a:r>
            <a:r>
              <a:rPr lang="zh-TW" altLang="en-US" sz="2400" b="1" dirty="0">
                <a:solidFill>
                  <a:srgbClr val="438600"/>
                </a:solidFill>
                <a:latin typeface="微軟正黑體" panose="020B0604030504040204" pitchFamily="34" charset="-120"/>
                <a:ea typeface="微軟正黑體" panose="020B0604030504040204" pitchFamily="34" charset="-120"/>
              </a:rPr>
              <a:t>服務，孕育物聯網旗艦隊</a:t>
            </a:r>
            <a:endParaRPr kumimoji="1" lang="zh-TW" altLang="en-US" sz="2400" b="1" dirty="0">
              <a:solidFill>
                <a:srgbClr val="438600"/>
              </a:solidFill>
              <a:latin typeface="微軟正黑體" panose="020B0604030504040204" pitchFamily="34" charset="-120"/>
              <a:ea typeface="微軟正黑體" panose="020B0604030504040204" pitchFamily="34" charset="-120"/>
            </a:endParaRPr>
          </a:p>
        </p:txBody>
      </p:sp>
      <p:pic>
        <p:nvPicPr>
          <p:cNvPr id="115" name="Picture 5" descr="a3"/>
          <p:cNvPicPr>
            <a:picLocks noChangeAspect="1" noChangeArrowheads="1"/>
          </p:cNvPicPr>
          <p:nvPr/>
        </p:nvPicPr>
        <p:blipFill>
          <a:blip r:embed="rId6" cstate="print"/>
          <a:srcRect/>
          <a:stretch>
            <a:fillRect/>
          </a:stretch>
        </p:blipFill>
        <p:spPr bwMode="auto">
          <a:xfrm>
            <a:off x="774014" y="2429977"/>
            <a:ext cx="1841862" cy="2046215"/>
          </a:xfrm>
          <a:prstGeom prst="rect">
            <a:avLst/>
          </a:prstGeom>
          <a:noFill/>
          <a:ln w="9525">
            <a:noFill/>
            <a:miter lim="800000"/>
            <a:headEnd/>
            <a:tailEnd/>
          </a:ln>
        </p:spPr>
      </p:pic>
      <p:grpSp>
        <p:nvGrpSpPr>
          <p:cNvPr id="119" name="Group 9"/>
          <p:cNvGrpSpPr>
            <a:grpSpLocks/>
          </p:cNvGrpSpPr>
          <p:nvPr/>
        </p:nvGrpSpPr>
        <p:grpSpPr bwMode="auto">
          <a:xfrm>
            <a:off x="1448213" y="3817924"/>
            <a:ext cx="7452896" cy="2234453"/>
            <a:chOff x="1214" y="2763"/>
            <a:chExt cx="4710" cy="1296"/>
          </a:xfrm>
        </p:grpSpPr>
        <p:pic>
          <p:nvPicPr>
            <p:cNvPr id="120" name="Picture 10" descr="c2"/>
            <p:cNvPicPr>
              <a:picLocks noChangeAspect="1" noChangeArrowheads="1"/>
            </p:cNvPicPr>
            <p:nvPr/>
          </p:nvPicPr>
          <p:blipFill>
            <a:blip r:embed="rId7" cstate="print"/>
            <a:srcRect/>
            <a:stretch>
              <a:fillRect/>
            </a:stretch>
          </p:blipFill>
          <p:spPr bwMode="auto">
            <a:xfrm>
              <a:off x="1476" y="3072"/>
              <a:ext cx="4448" cy="987"/>
            </a:xfrm>
            <a:prstGeom prst="rect">
              <a:avLst/>
            </a:prstGeom>
            <a:noFill/>
            <a:ln w="9525">
              <a:noFill/>
              <a:miter lim="800000"/>
              <a:headEnd/>
              <a:tailEnd/>
            </a:ln>
          </p:spPr>
        </p:pic>
        <p:pic>
          <p:nvPicPr>
            <p:cNvPr id="121" name="Picture 11" descr="c1"/>
            <p:cNvPicPr>
              <a:picLocks noChangeAspect="1" noChangeArrowheads="1"/>
            </p:cNvPicPr>
            <p:nvPr/>
          </p:nvPicPr>
          <p:blipFill>
            <a:blip r:embed="rId8" cstate="print"/>
            <a:srcRect/>
            <a:stretch>
              <a:fillRect/>
            </a:stretch>
          </p:blipFill>
          <p:spPr bwMode="auto">
            <a:xfrm>
              <a:off x="1214" y="2763"/>
              <a:ext cx="1164" cy="1255"/>
            </a:xfrm>
            <a:prstGeom prst="rect">
              <a:avLst/>
            </a:prstGeom>
            <a:noFill/>
            <a:ln w="9525">
              <a:noFill/>
              <a:miter lim="800000"/>
              <a:headEnd/>
              <a:tailEnd/>
            </a:ln>
          </p:spPr>
        </p:pic>
      </p:grpSp>
      <p:sp>
        <p:nvSpPr>
          <p:cNvPr id="126" name="Rectangle 16"/>
          <p:cNvSpPr>
            <a:spLocks noChangeArrowheads="1"/>
          </p:cNvSpPr>
          <p:nvPr/>
        </p:nvSpPr>
        <p:spPr bwMode="auto">
          <a:xfrm>
            <a:off x="3242622" y="4813563"/>
            <a:ext cx="5657785" cy="830997"/>
          </a:xfrm>
          <a:prstGeom prst="rect">
            <a:avLst/>
          </a:prstGeom>
          <a:noFill/>
          <a:ln w="9525">
            <a:noFill/>
            <a:miter lim="800000"/>
            <a:headEnd/>
            <a:tailEnd/>
          </a:ln>
        </p:spPr>
        <p:txBody>
          <a:bodyPr wrap="square" anchor="ctr">
            <a:spAutoFit/>
          </a:bodyPr>
          <a:lstStyle/>
          <a:p>
            <a:pPr marL="316531" indent="-316531" latinLnBrk="1">
              <a:buFont typeface="Wingdings" panose="05000000000000000000" pitchFamily="2" charset="2"/>
              <a:buChar char="l"/>
            </a:pPr>
            <a:r>
              <a:rPr lang="zh-TW" altLang="en-US" sz="2400" b="1" dirty="0">
                <a:solidFill>
                  <a:schemeClr val="bg2">
                    <a:lumMod val="50000"/>
                  </a:schemeClr>
                </a:solidFill>
                <a:latin typeface="微軟正黑體" panose="020B0604030504040204" pitchFamily="34" charset="-120"/>
                <a:ea typeface="微軟正黑體" panose="020B0604030504040204" pitchFamily="34" charset="-120"/>
              </a:rPr>
              <a:t>促成國際企業來臺設立</a:t>
            </a:r>
            <a:r>
              <a:rPr lang="zh-TW" altLang="en-US" sz="2400" b="1" dirty="0" smtClean="0">
                <a:solidFill>
                  <a:schemeClr val="bg2">
                    <a:lumMod val="50000"/>
                  </a:schemeClr>
                </a:solidFill>
                <a:latin typeface="微軟正黑體" panose="020B0604030504040204" pitchFamily="34" charset="-120"/>
                <a:ea typeface="微軟正黑體" panose="020B0604030504040204" pitchFamily="34" charset="-120"/>
              </a:rPr>
              <a:t>研發或創新中心，提升產業創新能量</a:t>
            </a:r>
            <a:endParaRPr kumimoji="1" lang="zh-TW" altLang="en-US" sz="2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29" name="TextBox 23"/>
          <p:cNvSpPr txBox="1">
            <a:spLocks noChangeArrowheads="1"/>
          </p:cNvSpPr>
          <p:nvPr/>
        </p:nvSpPr>
        <p:spPr bwMode="auto">
          <a:xfrm>
            <a:off x="502205" y="2006982"/>
            <a:ext cx="1411038" cy="523220"/>
          </a:xfrm>
          <a:prstGeom prst="rect">
            <a:avLst/>
          </a:prstGeom>
          <a:noFill/>
          <a:ln w="9525">
            <a:noFill/>
            <a:miter lim="800000"/>
            <a:headEnd/>
            <a:tailEnd/>
          </a:ln>
        </p:spPr>
        <p:txBody>
          <a:bodyPr wrap="square">
            <a:spAutoFit/>
          </a:bodyPr>
          <a:lstStyle/>
          <a:p>
            <a:pPr algn="ctr" fontAlgn="base" latinLnBrk="1">
              <a:spcBef>
                <a:spcPct val="0"/>
              </a:spcBef>
              <a:spcAft>
                <a:spcPct val="0"/>
              </a:spcAft>
            </a:pPr>
            <a:r>
              <a:rPr kumimoji="1" lang="zh-TW" altLang="en-US" sz="2800" b="1" dirty="0" smtClean="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應用</a:t>
            </a:r>
            <a:endParaRPr kumimoji="1"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0" name="TextBox 24"/>
          <p:cNvSpPr txBox="1">
            <a:spLocks noChangeArrowheads="1"/>
          </p:cNvSpPr>
          <p:nvPr/>
        </p:nvSpPr>
        <p:spPr bwMode="auto">
          <a:xfrm>
            <a:off x="1060432" y="3377501"/>
            <a:ext cx="1555444" cy="523220"/>
          </a:xfrm>
          <a:prstGeom prst="rect">
            <a:avLst/>
          </a:prstGeom>
          <a:noFill/>
          <a:ln w="9525">
            <a:noFill/>
            <a:miter lim="800000"/>
            <a:headEnd/>
            <a:tailEnd/>
          </a:ln>
        </p:spPr>
        <p:txBody>
          <a:bodyPr wrap="square">
            <a:spAutoFit/>
          </a:bodyPr>
          <a:lstStyle/>
          <a:p>
            <a:pPr algn="ctr" fontAlgn="base" latinLnBrk="1">
              <a:spcBef>
                <a:spcPct val="0"/>
              </a:spcBef>
              <a:spcAft>
                <a:spcPct val="0"/>
              </a:spcAft>
            </a:pPr>
            <a:r>
              <a:rPr kumimoji="1" lang="zh-TW" altLang="en-US" sz="2800" b="1" dirty="0" smtClean="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平台</a:t>
            </a:r>
            <a:endParaRPr kumimoji="1"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1" name="TextBox 25"/>
          <p:cNvSpPr txBox="1">
            <a:spLocks noChangeArrowheads="1"/>
          </p:cNvSpPr>
          <p:nvPr/>
        </p:nvSpPr>
        <p:spPr bwMode="auto">
          <a:xfrm>
            <a:off x="1515672" y="4839370"/>
            <a:ext cx="1796490" cy="954107"/>
          </a:xfrm>
          <a:prstGeom prst="rect">
            <a:avLst/>
          </a:prstGeom>
          <a:noFill/>
          <a:ln w="9525">
            <a:noFill/>
            <a:miter lim="800000"/>
            <a:headEnd/>
            <a:tailEnd/>
          </a:ln>
        </p:spPr>
        <p:txBody>
          <a:bodyPr wrap="square">
            <a:spAutoFit/>
          </a:bodyPr>
          <a:lstStyle/>
          <a:p>
            <a:pPr algn="ctr" fontAlgn="base" latinLnBrk="1">
              <a:spcBef>
                <a:spcPct val="0"/>
              </a:spcBef>
              <a:spcAft>
                <a:spcPct val="0"/>
              </a:spcAft>
            </a:pPr>
            <a:r>
              <a:rPr kumimoji="1" lang="zh-TW" altLang="en-US" sz="2800" b="1" dirty="0" smtClean="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研發及創新中心</a:t>
            </a:r>
            <a:endParaRPr kumimoji="1" lang="zh-TW" altLang="en-US" sz="2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4" name="Rectangle 14"/>
          <p:cNvSpPr>
            <a:spLocks noChangeArrowheads="1"/>
          </p:cNvSpPr>
          <p:nvPr/>
        </p:nvSpPr>
        <p:spPr bwMode="auto">
          <a:xfrm>
            <a:off x="2825215" y="3245717"/>
            <a:ext cx="6000797" cy="830997"/>
          </a:xfrm>
          <a:prstGeom prst="rect">
            <a:avLst/>
          </a:prstGeom>
          <a:noFill/>
          <a:ln w="9525">
            <a:noFill/>
            <a:miter lim="800000"/>
            <a:headEnd/>
            <a:tailEnd/>
          </a:ln>
        </p:spPr>
        <p:txBody>
          <a:bodyPr wrap="square" anchor="ctr">
            <a:spAutoFit/>
          </a:bodyPr>
          <a:lstStyle/>
          <a:p>
            <a:pPr marL="316531" indent="-316531" fontAlgn="base" latinLnBrk="1">
              <a:spcBef>
                <a:spcPct val="0"/>
              </a:spcBef>
              <a:spcAft>
                <a:spcPct val="0"/>
              </a:spcAft>
              <a:buFont typeface="Wingdings" panose="05000000000000000000" pitchFamily="2" charset="2"/>
              <a:buChar char="l"/>
            </a:pPr>
            <a:r>
              <a:rPr kumimoji="1"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推動物聯網產業整合平台，串聯產業價值鏈</a:t>
            </a:r>
            <a:endParaRPr kumimoji="1" lang="zh-TW" altLang="en-US" sz="24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19" name="Title 1"/>
          <p:cNvSpPr txBox="1">
            <a:spLocks/>
          </p:cNvSpPr>
          <p:nvPr/>
        </p:nvSpPr>
        <p:spPr>
          <a:xfrm>
            <a:off x="37475" y="160316"/>
            <a:ext cx="7136029" cy="7320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50" b="1" i="0" kern="1200" cap="none">
                <a:solidFill>
                  <a:schemeClr val="tx1"/>
                </a:solidFill>
                <a:latin typeface="Arial" charset="0"/>
                <a:ea typeface="Arial" charset="0"/>
                <a:cs typeface="Arial" charset="0"/>
              </a:defRPr>
            </a:lvl1pPr>
          </a:lstStyle>
          <a:p>
            <a:pPr algn="ctr"/>
            <a:r>
              <a:rPr lang="zh-TW" altLang="en-US" sz="4000"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建構物聯網產業系三主軸</a:t>
            </a:r>
            <a:endParaRPr lang="en-US" altLang="zh-TW" sz="4000"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0"/>
          </p:nvPr>
        </p:nvSpPr>
        <p:spPr/>
        <p:txBody>
          <a:bodyPr/>
          <a:lstStyle/>
          <a:p>
            <a:fld id="{365310B0-278E-46FC-9768-8562051919C2}" type="slidenum">
              <a:rPr lang="zh-TW" altLang="en-US" smtClean="0"/>
              <a:pPr/>
              <a:t>2</a:t>
            </a:fld>
            <a:endParaRPr lang="zh-TW" altLang="en-US" dirty="0"/>
          </a:p>
        </p:txBody>
      </p:sp>
    </p:spTree>
    <p:extLst>
      <p:ext uri="{BB962C8B-B14F-4D97-AF65-F5344CB8AC3E}">
        <p14:creationId xmlns:p14="http://schemas.microsoft.com/office/powerpoint/2010/main" val="29236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66699" y="1152014"/>
            <a:ext cx="3708400" cy="523220"/>
          </a:xfrm>
          <a:prstGeom prst="rect">
            <a:avLst/>
          </a:prstGeom>
        </p:spPr>
        <p:txBody>
          <a:bodyPr wrap="square" anchor="ctr">
            <a:spAutoFit/>
          </a:bodyPr>
          <a:lstStyle/>
          <a:p>
            <a:pPr>
              <a:buClr>
                <a:schemeClr val="accent2">
                  <a:lumMod val="75000"/>
                </a:schemeClr>
              </a:buClr>
              <a:buSzPct val="100000"/>
              <a:defRPr/>
            </a:pPr>
            <a:r>
              <a:rPr lang="zh-TW" altLang="en-US" sz="2800" b="1" dirty="0" smtClean="0">
                <a:solidFill>
                  <a:schemeClr val="accent2">
                    <a:lumMod val="75000"/>
                  </a:schemeClr>
                </a:solidFill>
                <a:effectLst>
                  <a:glow rad="101600">
                    <a:schemeClr val="bg1"/>
                  </a:glow>
                </a:effectLst>
                <a:latin typeface="微軟正黑體" panose="020B0604030504040204" pitchFamily="34" charset="-120"/>
                <a:ea typeface="微軟正黑體" panose="020B0604030504040204" pitchFamily="34" charset="-120"/>
                <a:cs typeface="Lato"/>
                <a:sym typeface="Raleway"/>
              </a:rPr>
              <a:t>連結國際大企業</a:t>
            </a:r>
            <a:endParaRPr lang="zh-TW" altLang="en-US" sz="2800" b="1" dirty="0">
              <a:solidFill>
                <a:schemeClr val="accent2">
                  <a:lumMod val="75000"/>
                </a:schemeClr>
              </a:solidFill>
              <a:effectLst>
                <a:glow rad="101600">
                  <a:schemeClr val="bg1"/>
                </a:glow>
              </a:effectLst>
              <a:latin typeface="微軟正黑體" panose="020B0604030504040204" pitchFamily="34" charset="-120"/>
              <a:ea typeface="微軟正黑體" panose="020B0604030504040204" pitchFamily="34" charset="-120"/>
              <a:cs typeface="Lato"/>
              <a:sym typeface="Raleway"/>
            </a:endParaRPr>
          </a:p>
        </p:txBody>
      </p:sp>
      <p:sp>
        <p:nvSpPr>
          <p:cNvPr id="7" name="內容版面配置區 2"/>
          <p:cNvSpPr>
            <a:spLocks noGrp="1"/>
          </p:cNvSpPr>
          <p:nvPr>
            <p:ph idx="1"/>
          </p:nvPr>
        </p:nvSpPr>
        <p:spPr>
          <a:xfrm>
            <a:off x="266699" y="1660244"/>
            <a:ext cx="5159739" cy="4830093"/>
          </a:xfrm>
        </p:spPr>
        <p:txBody>
          <a:bodyPr>
            <a:noAutofit/>
          </a:bodyPr>
          <a:lstStyle/>
          <a:p>
            <a:pPr algn="just" hangingPunct="0"/>
            <a:r>
              <a:rPr lang="zh-TW" altLang="zh-TW" sz="1800" b="1" dirty="0" smtClean="0">
                <a:latin typeface="微軟正黑體" panose="020B0604030504040204" pitchFamily="34" charset="-120"/>
                <a:ea typeface="微軟正黑體" panose="020B0604030504040204" pitchFamily="34" charset="-120"/>
              </a:rPr>
              <a:t>微軟物</a:t>
            </a:r>
            <a:r>
              <a:rPr lang="zh-TW" altLang="zh-TW" sz="1800" b="1" dirty="0">
                <a:latin typeface="微軟正黑體" panose="020B0604030504040204" pitchFamily="34" charset="-120"/>
                <a:ea typeface="微軟正黑體" panose="020B0604030504040204" pitchFamily="34" charset="-120"/>
              </a:rPr>
              <a:t>聯網創新</a:t>
            </a:r>
            <a:r>
              <a:rPr lang="zh-TW" altLang="zh-TW" sz="1800" b="1" dirty="0" smtClean="0">
                <a:latin typeface="微軟正黑體" panose="020B0604030504040204" pitchFamily="34" charset="-120"/>
                <a:ea typeface="微軟正黑體" panose="020B0604030504040204" pitchFamily="34" charset="-120"/>
              </a:rPr>
              <a:t>中心</a:t>
            </a:r>
            <a:r>
              <a:rPr lang="en-US" altLang="zh-TW" sz="1800" b="1"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Microsoft </a:t>
            </a:r>
            <a:r>
              <a:rPr lang="en-US" altLang="zh-TW" sz="1800" dirty="0" err="1">
                <a:latin typeface="微軟正黑體" panose="020B0604030504040204" pitchFamily="34" charset="-120"/>
                <a:ea typeface="微軟正黑體" panose="020B0604030504040204" pitchFamily="34" charset="-120"/>
              </a:rPr>
              <a:t>IoT</a:t>
            </a:r>
            <a:r>
              <a:rPr lang="en-US" altLang="zh-TW" sz="1800" dirty="0">
                <a:latin typeface="微軟正黑體" panose="020B0604030504040204" pitchFamily="34" charset="-120"/>
                <a:ea typeface="微軟正黑體" panose="020B0604030504040204" pitchFamily="34" charset="-120"/>
              </a:rPr>
              <a:t> Innovation </a:t>
            </a:r>
            <a:r>
              <a:rPr lang="en-US" altLang="zh-TW" sz="1800" dirty="0" smtClean="0">
                <a:latin typeface="微軟正黑體" panose="020B0604030504040204" pitchFamily="34" charset="-120"/>
                <a:ea typeface="微軟正黑體" panose="020B0604030504040204" pitchFamily="34" charset="-120"/>
              </a:rPr>
              <a:t>Center)</a:t>
            </a:r>
            <a:r>
              <a:rPr lang="zh-TW" altLang="en-US" sz="1800" dirty="0" smtClean="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105.10</a:t>
            </a:r>
            <a:r>
              <a:rPr lang="zh-TW" altLang="en-US" sz="1800" dirty="0">
                <a:latin typeface="微軟正黑體" panose="020B0604030504040204" pitchFamily="34" charset="-120"/>
                <a:ea typeface="微軟正黑體" panose="020B0604030504040204" pitchFamily="34" charset="-120"/>
              </a:rPr>
              <a:t>在臺成立，作為微軟亞洲樞紐，協助我國業者提出物聯網解決</a:t>
            </a:r>
            <a:r>
              <a:rPr lang="zh-TW" altLang="en-US" sz="1800" dirty="0" smtClean="0">
                <a:latin typeface="微軟正黑體" panose="020B0604030504040204" pitchFamily="34" charset="-120"/>
                <a:ea typeface="微軟正黑體" panose="020B0604030504040204" pitchFamily="34" charset="-120"/>
              </a:rPr>
              <a:t>方案</a:t>
            </a:r>
            <a:endParaRPr lang="en-US" altLang="zh-TW" sz="1800" dirty="0" smtClean="0">
              <a:latin typeface="微軟正黑體" panose="020B0604030504040204" pitchFamily="34" charset="-120"/>
              <a:ea typeface="微軟正黑體" panose="020B0604030504040204" pitchFamily="34" charset="-120"/>
            </a:endParaRPr>
          </a:p>
          <a:p>
            <a:pPr>
              <a:spcAft>
                <a:spcPts val="600"/>
              </a:spcAft>
            </a:pPr>
            <a:r>
              <a:rPr lang="en-US" altLang="zh-TW" sz="1800" b="1" dirty="0" err="1" smtClean="0">
                <a:latin typeface="微軟正黑體" panose="020B0604030504040204" pitchFamily="34" charset="-120"/>
                <a:ea typeface="微軟正黑體" panose="020B0604030504040204" pitchFamily="34" charset="-120"/>
                <a:sym typeface="Raleway"/>
              </a:rPr>
              <a:t>FbStart</a:t>
            </a:r>
            <a:r>
              <a:rPr lang="zh-TW" altLang="en-US" sz="1800" b="1" dirty="0" smtClean="0">
                <a:latin typeface="微軟正黑體" panose="020B0604030504040204" pitchFamily="34" charset="-120"/>
                <a:ea typeface="微軟正黑體" panose="020B0604030504040204" pitchFamily="34" charset="-120"/>
                <a:sym typeface="Raleway"/>
              </a:rPr>
              <a:t> 加速計畫</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106.3</a:t>
            </a:r>
            <a:r>
              <a:rPr lang="zh-TW" altLang="en-US" sz="1800" dirty="0" smtClean="0">
                <a:latin typeface="微軟正黑體" panose="020B0604030504040204" pitchFamily="34" charset="-120"/>
                <a:ea typeface="微軟正黑體" panose="020B0604030504040204" pitchFamily="34" charset="-120"/>
              </a:rPr>
              <a:t>成立，並與</a:t>
            </a:r>
            <a:r>
              <a:rPr lang="en-US" altLang="zh-TW" sz="1800" dirty="0" err="1" smtClean="0">
                <a:latin typeface="微軟正黑體" panose="020B0604030504040204" pitchFamily="34" charset="-120"/>
                <a:ea typeface="微軟正黑體" panose="020B0604030504040204" pitchFamily="34" charset="-120"/>
              </a:rPr>
              <a:t>AppWorks</a:t>
            </a:r>
            <a:r>
              <a:rPr lang="zh-TW" altLang="en-US" sz="1800" dirty="0" smtClean="0">
                <a:latin typeface="微軟正黑體" panose="020B0604030504040204" pitchFamily="34" charset="-120"/>
                <a:ea typeface="微軟正黑體" panose="020B0604030504040204" pitchFamily="34" charset="-120"/>
              </a:rPr>
              <a:t> 及 </a:t>
            </a:r>
            <a:r>
              <a:rPr lang="en-US" altLang="zh-TW" sz="1800" dirty="0" smtClean="0">
                <a:latin typeface="微軟正黑體" panose="020B0604030504040204" pitchFamily="34" charset="-120"/>
                <a:ea typeface="微軟正黑體" panose="020B0604030504040204" pitchFamily="34" charset="-120"/>
              </a:rPr>
              <a:t>TSS</a:t>
            </a:r>
            <a:r>
              <a:rPr lang="zh-TW" altLang="en-US" sz="1800" dirty="0" smtClean="0">
                <a:latin typeface="微軟正黑體" panose="020B0604030504040204" pitchFamily="34" charset="-120"/>
                <a:ea typeface="微軟正黑體" panose="020B0604030504040204" pitchFamily="34" charset="-120"/>
              </a:rPr>
              <a:t> 合作，提供國內新創團隊相關工具及服務，強化與矽谷之連結</a:t>
            </a:r>
            <a:endParaRPr lang="en-US" altLang="zh-TW" sz="1800" dirty="0" smtClean="0">
              <a:latin typeface="微軟正黑體" panose="020B0604030504040204" pitchFamily="34" charset="-120"/>
              <a:ea typeface="微軟正黑體" panose="020B0604030504040204" pitchFamily="34" charset="-120"/>
            </a:endParaRPr>
          </a:p>
          <a:p>
            <a:pPr>
              <a:spcAft>
                <a:spcPts val="600"/>
              </a:spcAft>
            </a:pPr>
            <a:r>
              <a:rPr lang="zh-TW" altLang="en-US" sz="1800" b="1" dirty="0">
                <a:latin typeface="微軟正黑體" panose="020B0604030504040204" pitchFamily="34" charset="-120"/>
                <a:ea typeface="微軟正黑體" panose="020B0604030504040204" pitchFamily="34" charset="-120"/>
              </a:rPr>
              <a:t>「微軟</a:t>
            </a:r>
            <a:r>
              <a:rPr lang="en-US" altLang="zh-TW" sz="1800" b="1" dirty="0">
                <a:latin typeface="微軟正黑體" panose="020B0604030504040204" pitchFamily="34" charset="-120"/>
                <a:ea typeface="微軟正黑體" panose="020B0604030504040204" pitchFamily="34" charset="-120"/>
              </a:rPr>
              <a:t>AI</a:t>
            </a:r>
            <a:r>
              <a:rPr lang="zh-TW" altLang="en-US" sz="1800" b="1" dirty="0">
                <a:latin typeface="微軟正黑體" panose="020B0604030504040204" pitchFamily="34" charset="-120"/>
                <a:ea typeface="微軟正黑體" panose="020B0604030504040204" pitchFamily="34" charset="-120"/>
              </a:rPr>
              <a:t>研發中心」</a:t>
            </a:r>
            <a:r>
              <a:rPr lang="en-US" altLang="zh-TW" sz="1800" b="1" dirty="0">
                <a:latin typeface="微軟正黑體" panose="020B0604030504040204" pitchFamily="34" charset="-120"/>
                <a:ea typeface="微軟正黑體" panose="020B0604030504040204" pitchFamily="34" charset="-120"/>
              </a:rPr>
              <a:t>107.1</a:t>
            </a:r>
            <a:r>
              <a:rPr lang="zh-TW" altLang="en-US" sz="1800" b="1" dirty="0">
                <a:latin typeface="微軟正黑體" panose="020B0604030504040204" pitchFamily="34" charset="-120"/>
                <a:ea typeface="微軟正黑體" panose="020B0604030504040204" pitchFamily="34" charset="-120"/>
              </a:rPr>
              <a:t>正式在台成立：</a:t>
            </a:r>
            <a:r>
              <a:rPr lang="zh-TW" altLang="en-US" sz="1800" dirty="0">
                <a:latin typeface="微軟正黑體" panose="020B0604030504040204" pitchFamily="34" charset="-120"/>
                <a:ea typeface="微軟正黑體" panose="020B0604030504040204" pitchFamily="34" charset="-120"/>
              </a:rPr>
              <a:t>首家國際型企業在</a:t>
            </a:r>
            <a:r>
              <a:rPr lang="zh-TW" altLang="en-US" sz="1800" dirty="0" smtClean="0">
                <a:latin typeface="微軟正黑體" panose="020B0604030504040204" pitchFamily="34" charset="-120"/>
                <a:ea typeface="微軟正黑體" panose="020B0604030504040204" pitchFamily="34" charset="-120"/>
              </a:rPr>
              <a:t>台投資層級提升</a:t>
            </a:r>
            <a:r>
              <a:rPr lang="zh-TW" altLang="en-US" sz="1800" dirty="0">
                <a:latin typeface="微軟正黑體" panose="020B0604030504040204" pitchFamily="34" charset="-120"/>
                <a:ea typeface="微軟正黑體" panose="020B0604030504040204" pitchFamily="34" charset="-120"/>
              </a:rPr>
              <a:t>至前端</a:t>
            </a:r>
            <a:r>
              <a:rPr lang="zh-TW" altLang="en-US" sz="1800">
                <a:latin typeface="微軟正黑體" panose="020B0604030504040204" pitchFamily="34" charset="-120"/>
                <a:ea typeface="微軟正黑體" panose="020B0604030504040204" pitchFamily="34" charset="-120"/>
              </a:rPr>
              <a:t>科技</a:t>
            </a:r>
            <a:r>
              <a:rPr lang="zh-TW" altLang="en-US" sz="1800" smtClean="0">
                <a:latin typeface="微軟正黑體" panose="020B0604030504040204" pitchFamily="34" charset="-120"/>
                <a:ea typeface="微軟正黑體" panose="020B0604030504040204" pitchFamily="34" charset="-120"/>
              </a:rPr>
              <a:t>研發，攜手</a:t>
            </a:r>
            <a:r>
              <a:rPr lang="zh-TW" altLang="en-US" sz="1800" dirty="0">
                <a:latin typeface="微軟正黑體" panose="020B0604030504040204" pitchFamily="34" charset="-120"/>
                <a:ea typeface="微軟正黑體" panose="020B0604030504040204" pitchFamily="34" charset="-120"/>
              </a:rPr>
              <a:t>行政院</a:t>
            </a:r>
            <a:r>
              <a:rPr lang="zh-TW" altLang="en-US" sz="1800">
                <a:latin typeface="微軟正黑體" panose="020B0604030504040204" pitchFamily="34" charset="-120"/>
                <a:ea typeface="微軟正黑體" panose="020B0604030504040204" pitchFamily="34" charset="-120"/>
              </a:rPr>
              <a:t>與</a:t>
            </a:r>
            <a:r>
              <a:rPr lang="zh-TW" altLang="en-US" sz="1800" smtClean="0">
                <a:latin typeface="微軟正黑體" panose="020B0604030504040204" pitchFamily="34" charset="-120"/>
                <a:ea typeface="微軟正黑體" panose="020B0604030504040204" pitchFamily="34" charset="-120"/>
              </a:rPr>
              <a:t>經濟部培育人才、推動</a:t>
            </a:r>
            <a:r>
              <a:rPr lang="zh-TW" altLang="en-US" sz="1800">
                <a:latin typeface="微軟正黑體" panose="020B0604030504040204" pitchFamily="34" charset="-120"/>
                <a:ea typeface="微軟正黑體" panose="020B0604030504040204" pitchFamily="34" charset="-120"/>
              </a:rPr>
              <a:t>產業</a:t>
            </a:r>
            <a:r>
              <a:rPr lang="zh-TW" altLang="en-US" sz="1800" smtClean="0">
                <a:latin typeface="微軟正黑體" panose="020B0604030504040204" pitchFamily="34" charset="-120"/>
                <a:ea typeface="微軟正黑體" panose="020B0604030504040204" pitchFamily="34" charset="-120"/>
              </a:rPr>
              <a:t>化、加速</a:t>
            </a:r>
            <a:r>
              <a:rPr lang="zh-TW" altLang="en-US" sz="1800" dirty="0">
                <a:latin typeface="微軟正黑體" panose="020B0604030504040204" pitchFamily="34" charset="-120"/>
                <a:ea typeface="微軟正黑體" panose="020B0604030504040204" pitchFamily="34" charset="-120"/>
              </a:rPr>
              <a:t>產業</a:t>
            </a:r>
            <a:r>
              <a:rPr lang="en-US" altLang="zh-TW" sz="1800" dirty="0">
                <a:latin typeface="微軟正黑體" panose="020B0604030504040204" pitchFamily="34" charset="-120"/>
                <a:ea typeface="微軟正黑體" panose="020B0604030504040204" pitchFamily="34" charset="-120"/>
              </a:rPr>
              <a:t>AI</a:t>
            </a:r>
            <a:r>
              <a:rPr lang="zh-TW" altLang="en-US" sz="1800" dirty="0" smtClean="0">
                <a:latin typeface="微軟正黑體" panose="020B0604030504040204" pitchFamily="34" charset="-120"/>
                <a:ea typeface="微軟正黑體" panose="020B0604030504040204" pitchFamily="34" charset="-120"/>
              </a:rPr>
              <a:t>化</a:t>
            </a:r>
            <a:endParaRPr lang="en-US" altLang="zh-TW" sz="1800" b="1" dirty="0" smtClean="0">
              <a:latin typeface="微軟正黑體" panose="020B0604030504040204" pitchFamily="34" charset="-120"/>
              <a:ea typeface="微軟正黑體" panose="020B0604030504040204" pitchFamily="34" charset="-120"/>
              <a:sym typeface="Raleway"/>
            </a:endParaRPr>
          </a:p>
          <a:p>
            <a:pPr>
              <a:spcAft>
                <a:spcPts val="600"/>
              </a:spcAft>
            </a:pPr>
            <a:r>
              <a:rPr lang="zh-TW" altLang="en-US" sz="1800" b="1" dirty="0">
                <a:latin typeface="微軟正黑體" panose="020B0604030504040204" pitchFamily="34" charset="-120"/>
                <a:ea typeface="微軟正黑體" panose="020B0604030504040204" pitchFamily="34" charset="-120"/>
              </a:rPr>
              <a:t>「</a:t>
            </a:r>
            <a:r>
              <a:rPr lang="en-US" altLang="zh-TW" sz="1800" b="1" dirty="0">
                <a:latin typeface="微軟正黑體" panose="020B0604030504040204" pitchFamily="34" charset="-120"/>
                <a:ea typeface="微軟正黑體" panose="020B0604030504040204" pitchFamily="34" charset="-120"/>
              </a:rPr>
              <a:t>Google</a:t>
            </a:r>
            <a:r>
              <a:rPr lang="zh-TW" altLang="en-US" sz="1800" b="1" dirty="0">
                <a:latin typeface="微軟正黑體" panose="020B0604030504040204" pitchFamily="34" charset="-120"/>
                <a:ea typeface="微軟正黑體" panose="020B0604030504040204" pitchFamily="34" charset="-120"/>
              </a:rPr>
              <a:t>智慧台灣計劃</a:t>
            </a:r>
            <a:r>
              <a:rPr lang="zh-TW" altLang="en-US" sz="1800" b="1" dirty="0" smtClean="0">
                <a:latin typeface="微軟正黑體" panose="020B0604030504040204" pitchFamily="34" charset="-120"/>
                <a:ea typeface="微軟正黑體" panose="020B0604030504040204" pitchFamily="34" charset="-120"/>
              </a:rPr>
              <a:t>」：</a:t>
            </a:r>
            <a:r>
              <a:rPr lang="en-US" altLang="zh-TW" sz="1800" b="1" dirty="0" smtClean="0">
                <a:latin typeface="微軟正黑體" panose="020B0604030504040204" pitchFamily="34" charset="-120"/>
                <a:ea typeface="微軟正黑體" panose="020B0604030504040204" pitchFamily="34" charset="-120"/>
              </a:rPr>
              <a:t>107.3.21</a:t>
            </a:r>
            <a:r>
              <a:rPr lang="zh-TW" altLang="en-US" sz="1800" dirty="0" smtClean="0">
                <a:latin typeface="微軟正黑體" panose="020B0604030504040204" pitchFamily="34" charset="-120"/>
                <a:ea typeface="微軟正黑體" panose="020B0604030504040204" pitchFamily="34" charset="-120"/>
              </a:rPr>
              <a:t>台灣</a:t>
            </a:r>
            <a:r>
              <a:rPr lang="zh-TW" altLang="en-US" sz="1800" dirty="0">
                <a:latin typeface="微軟正黑體" panose="020B0604030504040204" pitchFamily="34" charset="-120"/>
                <a:ea typeface="微軟正黑體" panose="020B0604030504040204" pitchFamily="34" charset="-120"/>
              </a:rPr>
              <a:t>成為</a:t>
            </a:r>
            <a:r>
              <a:rPr lang="en-US" altLang="zh-TW" sz="1800" dirty="0">
                <a:latin typeface="微軟正黑體" panose="020B0604030504040204" pitchFamily="34" charset="-120"/>
                <a:ea typeface="微軟正黑體" panose="020B0604030504040204" pitchFamily="34" charset="-120"/>
              </a:rPr>
              <a:t>Google</a:t>
            </a:r>
            <a:r>
              <a:rPr lang="zh-TW" altLang="en-US" sz="1800" dirty="0">
                <a:latin typeface="微軟正黑體" panose="020B0604030504040204" pitchFamily="34" charset="-120"/>
                <a:ea typeface="微軟正黑體" panose="020B0604030504040204" pitchFamily="34" charset="-120"/>
              </a:rPr>
              <a:t>亞太最大資料中心與研發</a:t>
            </a:r>
            <a:r>
              <a:rPr lang="zh-TW" altLang="en-US" sz="1800" dirty="0" smtClean="0">
                <a:latin typeface="微軟正黑體" panose="020B0604030504040204" pitchFamily="34" charset="-120"/>
                <a:ea typeface="微軟正黑體" panose="020B0604030504040204" pitchFamily="34" charset="-120"/>
              </a:rPr>
              <a:t>中心、培育</a:t>
            </a:r>
            <a:r>
              <a:rPr lang="zh-TW" altLang="en-US" sz="1800" dirty="0">
                <a:latin typeface="微軟正黑體" panose="020B0604030504040204" pitchFamily="34" charset="-120"/>
                <a:ea typeface="微軟正黑體" panose="020B0604030504040204" pitchFamily="34" charset="-120"/>
              </a:rPr>
              <a:t>我國智慧化人才與生態系</a:t>
            </a:r>
            <a:endParaRPr lang="en-US" altLang="zh-TW" sz="1800" dirty="0" smtClean="0">
              <a:latin typeface="微軟正黑體" panose="020B0604030504040204" pitchFamily="34" charset="-120"/>
              <a:ea typeface="微軟正黑體" panose="020B0604030504040204" pitchFamily="34" charset="-120"/>
            </a:endParaRPr>
          </a:p>
          <a:p>
            <a:pPr>
              <a:spcAft>
                <a:spcPts val="600"/>
              </a:spcAft>
            </a:pPr>
            <a:r>
              <a:rPr lang="en-US" altLang="zh-TW" sz="1800" dirty="0" smtClean="0">
                <a:latin typeface="微軟正黑體" panose="020B0604030504040204" pitchFamily="34" charset="-120"/>
                <a:ea typeface="微軟正黑體" panose="020B0604030504040204" pitchFamily="34" charset="-120"/>
              </a:rPr>
              <a:t>Cisco</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HPE</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Intel</a:t>
            </a:r>
            <a:r>
              <a:rPr lang="zh-TW" altLang="en-US" sz="1800" dirty="0" smtClean="0">
                <a:latin typeface="微軟正黑體" panose="020B0604030504040204" pitchFamily="34" charset="-120"/>
                <a:ea typeface="微軟正黑體" panose="020B0604030504040204" pitchFamily="34" charset="-120"/>
              </a:rPr>
              <a:t>、</a:t>
            </a:r>
            <a:r>
              <a:rPr lang="en-US" altLang="zh-TW" sz="1800" dirty="0" err="1" smtClean="0">
                <a:latin typeface="微軟正黑體" panose="020B0604030504040204" pitchFamily="34" charset="-120"/>
                <a:ea typeface="微軟正黑體" panose="020B0604030504040204" pitchFamily="34" charset="-120"/>
              </a:rPr>
              <a:t>SuperMicro</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Amazon</a:t>
            </a:r>
            <a:r>
              <a:rPr lang="zh-TW" altLang="en-US" sz="1800" dirty="0" smtClean="0">
                <a:latin typeface="微軟正黑體" panose="020B0604030504040204" pitchFamily="34" charset="-120"/>
                <a:ea typeface="微軟正黑體" panose="020B0604030504040204" pitchFamily="34" charset="-120"/>
              </a:rPr>
              <a:t>網路服務平台</a:t>
            </a:r>
            <a:r>
              <a:rPr lang="en-US" altLang="zh-TW" sz="1800" dirty="0" smtClean="0">
                <a:latin typeface="微軟正黑體" panose="020B0604030504040204" pitchFamily="34" charset="-120"/>
                <a:ea typeface="微軟正黑體" panose="020B0604030504040204" pitchFamily="34" charset="-120"/>
              </a:rPr>
              <a:t>(AWS)</a:t>
            </a:r>
            <a:r>
              <a:rPr lang="zh-TW" altLang="en-US" sz="1800" dirty="0" smtClean="0">
                <a:latin typeface="微軟正黑體" panose="020B0604030504040204" pitchFamily="34" charset="-120"/>
                <a:ea typeface="微軟正黑體" panose="020B0604030504040204" pitchFamily="34" charset="-120"/>
              </a:rPr>
              <a:t>亦於臺灣設立研發、創新或認證中心 </a:t>
            </a:r>
            <a:endParaRPr lang="en-US" altLang="zh-TW" sz="1800" dirty="0" smtClean="0">
              <a:latin typeface="微軟正黑體" panose="020B0604030504040204" pitchFamily="34" charset="-120"/>
              <a:ea typeface="微軟正黑體" panose="020B0604030504040204" pitchFamily="34" charset="-120"/>
            </a:endParaRPr>
          </a:p>
          <a:p>
            <a:pPr>
              <a:spcAft>
                <a:spcPts val="600"/>
              </a:spcAft>
            </a:pPr>
            <a:endParaRPr lang="en-US" altLang="zh-TW" sz="1800" dirty="0" smtClean="0">
              <a:latin typeface="微軟正黑體" panose="020B0604030504040204" pitchFamily="34" charset="-120"/>
              <a:ea typeface="微軟正黑體" panose="020B0604030504040204" pitchFamily="34" charset="-120"/>
            </a:endParaRPr>
          </a:p>
        </p:txBody>
      </p:sp>
      <p:pic>
        <p:nvPicPr>
          <p:cNvPr id="2" name="圖片 1" descr="畫面剪輯"/>
          <p:cNvPicPr>
            <a:picLocks noChangeAspect="1"/>
          </p:cNvPicPr>
          <p:nvPr/>
        </p:nvPicPr>
        <p:blipFill rotWithShape="1">
          <a:blip r:embed="rId2" cstate="print">
            <a:extLst>
              <a:ext uri="{28A0092B-C50C-407E-A947-70E740481C1C}">
                <a14:useLocalDpi xmlns:a14="http://schemas.microsoft.com/office/drawing/2010/main" val="0"/>
              </a:ext>
            </a:extLst>
          </a:blip>
          <a:srcRect b="33897"/>
          <a:stretch/>
        </p:blipFill>
        <p:spPr>
          <a:xfrm>
            <a:off x="5426440" y="1181994"/>
            <a:ext cx="3547708" cy="2443452"/>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761" y="3764165"/>
            <a:ext cx="3484387" cy="247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67523" y="160345"/>
            <a:ext cx="7996696" cy="7320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50" b="1" i="0" kern="1200" cap="none">
                <a:solidFill>
                  <a:schemeClr val="tx1"/>
                </a:solidFill>
                <a:latin typeface="Arial" charset="0"/>
                <a:ea typeface="Arial" charset="0"/>
                <a:cs typeface="Arial" charset="0"/>
              </a:defRPr>
            </a:lvl1pPr>
          </a:lstStyle>
          <a:p>
            <a:pPr algn="ctr"/>
            <a:r>
              <a:rPr lang="zh-TW" altLang="en-US" sz="3600" dirty="0" smtClean="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促成國際企業來</a:t>
            </a:r>
            <a:r>
              <a:rPr lang="zh-TW" altLang="en-US" sz="3600"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台</a:t>
            </a:r>
            <a:r>
              <a:rPr lang="zh-TW" altLang="en-US" sz="3600" dirty="0" smtClean="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設立研發或創新中心</a:t>
            </a:r>
            <a:endParaRPr lang="en-US" altLang="zh-TW" sz="3600" dirty="0" smtClean="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0"/>
          </p:nvPr>
        </p:nvSpPr>
        <p:spPr/>
        <p:txBody>
          <a:bodyPr/>
          <a:lstStyle/>
          <a:p>
            <a:fld id="{365310B0-278E-46FC-9768-8562051919C2}" type="slidenum">
              <a:rPr lang="zh-TW" altLang="en-US" smtClean="0"/>
              <a:pPr/>
              <a:t>3</a:t>
            </a:fld>
            <a:endParaRPr lang="zh-TW" altLang="en-US" dirty="0"/>
          </a:p>
        </p:txBody>
      </p:sp>
    </p:spTree>
    <p:extLst>
      <p:ext uri="{BB962C8B-B14F-4D97-AF65-F5344CB8AC3E}">
        <p14:creationId xmlns:p14="http://schemas.microsoft.com/office/powerpoint/2010/main" val="85336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7977" y="377672"/>
            <a:ext cx="8079698" cy="590931"/>
          </a:xfrm>
          <a:prstGeom prst="rect">
            <a:avLst/>
          </a:prstGeom>
        </p:spPr>
        <p:txBody>
          <a:bodyPr wrap="square">
            <a:spAutoFit/>
          </a:bodyPr>
          <a:lstStyle/>
          <a:p>
            <a:pPr algn="ctr">
              <a:lnSpc>
                <a:spcPct val="90000"/>
              </a:lnSpc>
              <a:spcBef>
                <a:spcPct val="0"/>
              </a:spcBef>
            </a:pPr>
            <a:r>
              <a:rPr lang="zh-TW" altLang="en-US"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成立「亞洲</a:t>
            </a:r>
            <a:r>
              <a:rPr lang="en-US" altLang="zh-TW"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a:t>
            </a:r>
            <a:r>
              <a:rPr lang="zh-TW" altLang="en-US"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矽谷物聯網產業大聯盟」</a:t>
            </a:r>
            <a:endParaRPr lang="en-US" altLang="zh-TW"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p:txBody>
      </p:sp>
      <p:grpSp>
        <p:nvGrpSpPr>
          <p:cNvPr id="6" name="群組 5"/>
          <p:cNvGrpSpPr/>
          <p:nvPr/>
        </p:nvGrpSpPr>
        <p:grpSpPr>
          <a:xfrm>
            <a:off x="2838566" y="2025373"/>
            <a:ext cx="3474720" cy="3657600"/>
            <a:chOff x="2470441" y="2075213"/>
            <a:chExt cx="3474720" cy="365760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441" y="2075213"/>
              <a:ext cx="3474720" cy="3657600"/>
            </a:xfrm>
            <a:prstGeom prst="rect">
              <a:avLst/>
            </a:prstGeom>
          </p:spPr>
        </p:pic>
        <p:sp>
          <p:nvSpPr>
            <p:cNvPr id="5" name="矩形 4"/>
            <p:cNvSpPr/>
            <p:nvPr/>
          </p:nvSpPr>
          <p:spPr>
            <a:xfrm>
              <a:off x="3079645" y="3583377"/>
              <a:ext cx="2232561" cy="783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微軟正黑體" panose="020B0604030504040204" pitchFamily="34" charset="-120"/>
                  <a:ea typeface="微軟正黑體" panose="020B0604030504040204" pitchFamily="34" charset="-120"/>
                </a:rPr>
                <a:t>物聯網產業</a:t>
              </a:r>
              <a:endParaRPr lang="en-US" altLang="zh-TW" sz="2400" b="1"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tx1"/>
                  </a:solidFill>
                  <a:latin typeface="微軟正黑體" panose="020B0604030504040204" pitchFamily="34" charset="-120"/>
                  <a:ea typeface="微軟正黑體" panose="020B0604030504040204" pitchFamily="34" charset="-120"/>
                </a:rPr>
                <a:t>大聯盟</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5957031" y="2840706"/>
            <a:ext cx="2360644" cy="828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組成國家、國際隊雛形</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pic>
        <p:nvPicPr>
          <p:cNvPr id="11" name="圖片 1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5430" y="1596880"/>
            <a:ext cx="1616886" cy="1451254"/>
          </a:xfrm>
          <a:prstGeom prst="rect">
            <a:avLst/>
          </a:prstGeom>
        </p:spPr>
      </p:pic>
      <p:sp>
        <p:nvSpPr>
          <p:cNvPr id="40" name="矩形 39"/>
          <p:cNvSpPr/>
          <p:nvPr/>
        </p:nvSpPr>
        <p:spPr>
          <a:xfrm>
            <a:off x="683551" y="2780426"/>
            <a:ext cx="2360644" cy="828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形塑產業標準</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734" y="4225282"/>
            <a:ext cx="1402278" cy="1402278"/>
          </a:xfrm>
          <a:prstGeom prst="rect">
            <a:avLst/>
          </a:prstGeom>
        </p:spPr>
      </p:pic>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286" y="1486290"/>
            <a:ext cx="1528129" cy="1528129"/>
          </a:xfrm>
          <a:prstGeom prst="rect">
            <a:avLst/>
          </a:prstGeom>
        </p:spPr>
      </p:pic>
      <p:sp>
        <p:nvSpPr>
          <p:cNvPr id="41" name="矩形 40"/>
          <p:cNvSpPr/>
          <p:nvPr/>
        </p:nvSpPr>
        <p:spPr>
          <a:xfrm>
            <a:off x="683551" y="5627559"/>
            <a:ext cx="2360644" cy="828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提出政策建議</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pic>
        <p:nvPicPr>
          <p:cNvPr id="16" name="圖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9143" y="4317308"/>
            <a:ext cx="1436420" cy="1436420"/>
          </a:xfrm>
          <a:prstGeom prst="rect">
            <a:avLst/>
          </a:prstGeom>
        </p:spPr>
      </p:pic>
      <p:sp>
        <p:nvSpPr>
          <p:cNvPr id="42" name="矩形 41"/>
          <p:cNvSpPr/>
          <p:nvPr/>
        </p:nvSpPr>
        <p:spPr>
          <a:xfrm>
            <a:off x="5957031" y="5627558"/>
            <a:ext cx="2360644" cy="828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鏈結政府示範計畫</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65310B0-278E-46FC-9768-8562051919C2}" type="slidenum">
              <a:rPr lang="zh-TW" altLang="en-US" smtClean="0"/>
              <a:pPr/>
              <a:t>4</a:t>
            </a:fld>
            <a:endParaRPr lang="zh-TW" altLang="en-US" dirty="0"/>
          </a:p>
        </p:txBody>
      </p:sp>
    </p:spTree>
    <p:extLst>
      <p:ext uri="{BB962C8B-B14F-4D97-AF65-F5344CB8AC3E}">
        <p14:creationId xmlns:p14="http://schemas.microsoft.com/office/powerpoint/2010/main" val="976580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0588" y="1329048"/>
            <a:ext cx="7256908" cy="461665"/>
          </a:xfrm>
          <a:prstGeom prst="rect">
            <a:avLst/>
          </a:prstGeom>
        </p:spPr>
        <p:txBody>
          <a:bodyPr wrap="square">
            <a:spAutoFit/>
          </a:bodyPr>
          <a:lstStyle/>
          <a:p>
            <a:r>
              <a:rPr lang="zh-TW" altLang="en-US" sz="2400" b="1" dirty="0">
                <a:solidFill>
                  <a:srgbClr val="002060"/>
                </a:solidFill>
                <a:effectLst>
                  <a:glow rad="63500">
                    <a:schemeClr val="bg1"/>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國內外企業與新創社群熱烈響應</a:t>
            </a:r>
          </a:p>
        </p:txBody>
      </p:sp>
      <p:sp>
        <p:nvSpPr>
          <p:cNvPr id="4" name="矩形 3"/>
          <p:cNvSpPr/>
          <p:nvPr/>
        </p:nvSpPr>
        <p:spPr>
          <a:xfrm>
            <a:off x="263236" y="1819858"/>
            <a:ext cx="8565931" cy="707886"/>
          </a:xfrm>
          <a:prstGeom prst="rect">
            <a:avLst/>
          </a:prstGeom>
        </p:spPr>
        <p:txBody>
          <a:bodyPr wrap="square">
            <a:spAutoFit/>
          </a:bodyPr>
          <a:lstStyle/>
          <a:p>
            <a:pPr algn="just"/>
            <a:r>
              <a:rPr lang="zh-TW" altLang="en-US" sz="2000" dirty="0" smtClean="0">
                <a:latin typeface="微軟正黑體" panose="020B0604030504040204" pitchFamily="34" charset="-120"/>
                <a:ea typeface="微軟正黑體" panose="020B0604030504040204" pitchFamily="34" charset="-120"/>
              </a:rPr>
              <a:t>於</a:t>
            </a:r>
            <a:r>
              <a:rPr lang="en-US" altLang="zh-TW" sz="2000" dirty="0" smtClean="0">
                <a:latin typeface="微軟正黑體" panose="020B0604030504040204" pitchFamily="34" charset="-120"/>
                <a:ea typeface="微軟正黑體" panose="020B0604030504040204" pitchFamily="34" charset="-120"/>
              </a:rPr>
              <a:t>105.12.25</a:t>
            </a:r>
            <a:r>
              <a:rPr lang="zh-TW" altLang="en-US" sz="2000" dirty="0" smtClean="0">
                <a:latin typeface="微軟正黑體" panose="020B0604030504040204" pitchFamily="34" charset="-120"/>
                <a:ea typeface="微軟正黑體" panose="020B0604030504040204" pitchFamily="34" charset="-120"/>
              </a:rPr>
              <a:t>啟動，由宏碁、聯發科、研華等產業龍頭、國內物聯網聯盟、國內外企業、新創社群、學研單位共同組成，已有逾</a:t>
            </a:r>
            <a:r>
              <a:rPr lang="en-US" altLang="zh-TW" sz="2000" dirty="0" smtClean="0">
                <a:latin typeface="微軟正黑體" panose="020B0604030504040204" pitchFamily="34" charset="-120"/>
                <a:ea typeface="微軟正黑體" panose="020B0604030504040204" pitchFamily="34" charset="-120"/>
              </a:rPr>
              <a:t>340</a:t>
            </a:r>
            <a:r>
              <a:rPr lang="zh-TW" altLang="en-US" sz="2000" dirty="0" smtClean="0">
                <a:latin typeface="微軟正黑體" panose="020B0604030504040204" pitchFamily="34" charset="-120"/>
                <a:ea typeface="微軟正黑體" panose="020B0604030504040204" pitchFamily="34" charset="-120"/>
              </a:rPr>
              <a:t>個</a:t>
            </a:r>
            <a:r>
              <a:rPr lang="zh-TW" altLang="en-US" sz="2000" dirty="0">
                <a:latin typeface="微軟正黑體" panose="020B0604030504040204" pitchFamily="34" charset="-120"/>
                <a:ea typeface="微軟正黑體" panose="020B0604030504040204" pitchFamily="34" charset="-120"/>
              </a:rPr>
              <a:t>單位</a:t>
            </a:r>
            <a:r>
              <a:rPr lang="zh-TW" altLang="en-US" sz="2000" dirty="0" smtClean="0">
                <a:latin typeface="微軟正黑體" panose="020B0604030504040204" pitchFamily="34" charset="-120"/>
                <a:ea typeface="微軟正黑體" panose="020B0604030504040204" pitchFamily="34" charset="-120"/>
              </a:rPr>
              <a:t>加入</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1334359" y="2650629"/>
            <a:ext cx="6607847" cy="3775515"/>
            <a:chOff x="1055061" y="2856637"/>
            <a:chExt cx="6607847" cy="3775515"/>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454" y="4168953"/>
              <a:ext cx="3089397" cy="1149156"/>
            </a:xfrm>
            <a:prstGeom prst="ellipse">
              <a:avLst/>
            </a:prstGeom>
            <a:ln>
              <a:noFill/>
            </a:ln>
            <a:effectLst>
              <a:softEdge rad="112500"/>
            </a:effectLst>
          </p:spPr>
        </p:pic>
        <p:sp>
          <p:nvSpPr>
            <p:cNvPr id="21" name="矩形 20"/>
            <p:cNvSpPr/>
            <p:nvPr/>
          </p:nvSpPr>
          <p:spPr>
            <a:xfrm>
              <a:off x="4661948" y="3325009"/>
              <a:ext cx="1105462" cy="369332"/>
            </a:xfrm>
            <a:prstGeom prst="rect">
              <a:avLst/>
            </a:prstGeom>
          </p:spPr>
          <p:txBody>
            <a:bodyPr wrap="square">
              <a:spAutoFit/>
            </a:bodyPr>
            <a:lstStyle/>
            <a:p>
              <a:r>
                <a:rPr lang="zh-TW" altLang="en-US" b="1" dirty="0" smtClean="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國內大</a:t>
              </a:r>
              <a:r>
                <a:rPr lang="zh-TW" altLang="en-US" b="1" dirty="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廠</a:t>
              </a:r>
              <a:endParaRPr lang="en-US" altLang="zh-TW" b="1" dirty="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23" name="矩形 22"/>
            <p:cNvSpPr/>
            <p:nvPr/>
          </p:nvSpPr>
          <p:spPr>
            <a:xfrm>
              <a:off x="5816466" y="4131834"/>
              <a:ext cx="1150451" cy="369332"/>
            </a:xfrm>
            <a:prstGeom prst="rect">
              <a:avLst/>
            </a:prstGeom>
          </p:spPr>
          <p:txBody>
            <a:bodyPr wrap="square">
              <a:spAutoFit/>
            </a:bodyPr>
            <a:lstStyle/>
            <a:p>
              <a:r>
                <a:rPr lang="zh-TW" altLang="en-US" b="1" dirty="0" smtClean="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新創社群</a:t>
              </a:r>
              <a:endParaRPr lang="en-US" altLang="zh-TW" b="1" dirty="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24" name="矩形 23"/>
            <p:cNvSpPr/>
            <p:nvPr/>
          </p:nvSpPr>
          <p:spPr>
            <a:xfrm>
              <a:off x="1769463" y="4353947"/>
              <a:ext cx="1221179" cy="369332"/>
            </a:xfrm>
            <a:prstGeom prst="rect">
              <a:avLst/>
            </a:prstGeom>
          </p:spPr>
          <p:txBody>
            <a:bodyPr wrap="square">
              <a:spAutoFit/>
            </a:bodyPr>
            <a:lstStyle/>
            <a:p>
              <a:r>
                <a:rPr lang="zh-TW" altLang="en-US" b="1" dirty="0" smtClean="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聯盟</a:t>
              </a:r>
              <a:r>
                <a:rPr lang="en-US" altLang="zh-TW" b="1" dirty="0" smtClean="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a:t>
              </a:r>
              <a:r>
                <a:rPr lang="zh-TW" altLang="en-US" b="1" dirty="0" smtClean="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協會</a:t>
              </a:r>
              <a:endParaRPr lang="en-US" altLang="zh-TW" b="1" dirty="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25" name="矩形 24"/>
            <p:cNvSpPr/>
            <p:nvPr/>
          </p:nvSpPr>
          <p:spPr>
            <a:xfrm>
              <a:off x="3796060" y="5618362"/>
              <a:ext cx="1160928" cy="369332"/>
            </a:xfrm>
            <a:prstGeom prst="rect">
              <a:avLst/>
            </a:prstGeom>
          </p:spPr>
          <p:txBody>
            <a:bodyPr wrap="square">
              <a:spAutoFit/>
            </a:bodyPr>
            <a:lstStyle/>
            <a:p>
              <a:r>
                <a:rPr lang="zh-TW" altLang="en-US" b="1" dirty="0" smtClean="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學研單位</a:t>
              </a:r>
              <a:endParaRPr lang="en-US" altLang="zh-TW" b="1" dirty="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14" name="矩形 13"/>
            <p:cNvSpPr/>
            <p:nvPr/>
          </p:nvSpPr>
          <p:spPr>
            <a:xfrm>
              <a:off x="5852651" y="5249030"/>
              <a:ext cx="1160928" cy="369332"/>
            </a:xfrm>
            <a:prstGeom prst="rect">
              <a:avLst/>
            </a:prstGeom>
          </p:spPr>
          <p:txBody>
            <a:bodyPr wrap="square">
              <a:spAutoFit/>
            </a:bodyPr>
            <a:lstStyle/>
            <a:p>
              <a:r>
                <a:rPr lang="zh-TW" altLang="en-US" b="1" dirty="0" smtClean="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中小企業</a:t>
              </a:r>
              <a:endParaRPr lang="en-US" altLang="zh-TW" b="1" dirty="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15" name="矩形 14"/>
            <p:cNvSpPr/>
            <p:nvPr/>
          </p:nvSpPr>
          <p:spPr>
            <a:xfrm>
              <a:off x="2564068" y="3303091"/>
              <a:ext cx="1160928" cy="369332"/>
            </a:xfrm>
            <a:prstGeom prst="rect">
              <a:avLst/>
            </a:prstGeom>
          </p:spPr>
          <p:txBody>
            <a:bodyPr wrap="square">
              <a:spAutoFit/>
            </a:bodyPr>
            <a:lstStyle/>
            <a:p>
              <a:r>
                <a:rPr lang="zh-TW" altLang="en-US" b="1" dirty="0" smtClean="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國際企業</a:t>
              </a:r>
              <a:endParaRPr lang="en-US" altLang="zh-TW" b="1" dirty="0">
                <a:solidFill>
                  <a:srgbClr val="7030A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sp>
          <p:nvSpPr>
            <p:cNvPr id="17" name="矩形 16"/>
            <p:cNvSpPr/>
            <p:nvPr/>
          </p:nvSpPr>
          <p:spPr>
            <a:xfrm>
              <a:off x="3230767" y="3912369"/>
              <a:ext cx="2588475" cy="369332"/>
            </a:xfrm>
            <a:prstGeom prst="rect">
              <a:avLst/>
            </a:prstGeom>
          </p:spPr>
          <p:txBody>
            <a:bodyPr wrap="square">
              <a:spAutoFit/>
            </a:bodyPr>
            <a:lstStyle/>
            <a:p>
              <a:r>
                <a:rPr lang="zh-TW" altLang="en-US" b="1" dirty="0" smtClean="0">
                  <a:solidFill>
                    <a:srgbClr val="FF000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以大</a:t>
              </a:r>
              <a:r>
                <a:rPr lang="zh-TW" altLang="en-US" b="1" dirty="0">
                  <a:solidFill>
                    <a:srgbClr val="FF000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帶</a:t>
              </a:r>
              <a:r>
                <a:rPr lang="zh-TW" altLang="en-US" b="1" dirty="0" smtClean="0">
                  <a:solidFill>
                    <a:srgbClr val="FF000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小  </a:t>
              </a:r>
              <a:r>
                <a:rPr lang="en-US" altLang="zh-TW" b="1" dirty="0" smtClean="0">
                  <a:solidFill>
                    <a:srgbClr val="FF000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a:t>
              </a:r>
              <a:r>
                <a:rPr lang="zh-TW" altLang="en-US" b="1" dirty="0" smtClean="0">
                  <a:solidFill>
                    <a:srgbClr val="FF000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   跨</a:t>
              </a:r>
              <a:r>
                <a:rPr lang="zh-TW" altLang="en-US" b="1" dirty="0">
                  <a:solidFill>
                    <a:srgbClr val="FF000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業</a:t>
              </a:r>
              <a:r>
                <a:rPr lang="zh-TW" altLang="en-US" b="1" dirty="0" smtClean="0">
                  <a:solidFill>
                    <a:srgbClr val="FF000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rPr>
                <a:t>合作</a:t>
              </a:r>
              <a:endParaRPr lang="zh-TW" altLang="en-US" b="1" dirty="0">
                <a:solidFill>
                  <a:srgbClr val="FF0000"/>
                </a:solidFill>
                <a:effectLst>
                  <a:glow rad="63500">
                    <a:schemeClr val="bg1"/>
                  </a:glow>
                  <a:outerShdw blurRad="50800" dist="38100" dir="2700000" algn="tl" rotWithShape="0">
                    <a:prstClr val="black">
                      <a:alpha val="40000"/>
                    </a:prstClr>
                  </a:outerShdw>
                </a:effectLst>
                <a:latin typeface="Arial Unicode MS" panose="020B0604020202020204" pitchFamily="34" charset="-120"/>
                <a:ea typeface="微軟正黑體" panose="020B0604030504040204" pitchFamily="34" charset="-120"/>
              </a:endParaRPr>
            </a:p>
          </p:txBody>
        </p:sp>
        <p:pic>
          <p:nvPicPr>
            <p:cNvPr id="19" name="圖片 18"/>
            <p:cNvPicPr>
              <a:picLocks noChangeAspect="1"/>
            </p:cNvPicPr>
            <p:nvPr/>
          </p:nvPicPr>
          <p:blipFill rotWithShape="1">
            <a:blip r:embed="rId3" cstate="print">
              <a:extLst>
                <a:ext uri="{28A0092B-C50C-407E-A947-70E740481C1C}">
                  <a14:useLocalDpi xmlns:a14="http://schemas.microsoft.com/office/drawing/2010/main" val="0"/>
                </a:ext>
              </a:extLst>
            </a:blip>
            <a:srcRect l="-1572" t="22681" r="1572" b="29844"/>
            <a:stretch/>
          </p:blipFill>
          <p:spPr>
            <a:xfrm>
              <a:off x="5665362" y="2856637"/>
              <a:ext cx="798034" cy="348560"/>
            </a:xfrm>
            <a:prstGeom prst="rect">
              <a:avLst/>
            </a:prstGeom>
          </p:spPr>
        </p:pic>
        <p:pic>
          <p:nvPicPr>
            <p:cNvPr id="20" name="圖片 19"/>
            <p:cNvPicPr>
              <a:picLocks noChangeAspect="1"/>
            </p:cNvPicPr>
            <p:nvPr/>
          </p:nvPicPr>
          <p:blipFill rotWithShape="1">
            <a:blip r:embed="rId4" cstate="print">
              <a:extLst>
                <a:ext uri="{28A0092B-C50C-407E-A947-70E740481C1C}">
                  <a14:useLocalDpi xmlns:a14="http://schemas.microsoft.com/office/drawing/2010/main" val="0"/>
                </a:ext>
              </a:extLst>
            </a:blip>
            <a:srcRect l="11704" t="18602" r="10598" b="21019"/>
            <a:stretch/>
          </p:blipFill>
          <p:spPr>
            <a:xfrm>
              <a:off x="5767410" y="3246483"/>
              <a:ext cx="665705" cy="291418"/>
            </a:xfrm>
            <a:prstGeom prst="rect">
              <a:avLst/>
            </a:prstGeom>
          </p:spPr>
        </p:pic>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0029" y="2926714"/>
              <a:ext cx="587970" cy="30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7410" y="3573908"/>
              <a:ext cx="694452" cy="28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9829" y="3304848"/>
              <a:ext cx="668369" cy="26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3115" y="3589075"/>
              <a:ext cx="852360" cy="30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圖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4880" y="3014501"/>
              <a:ext cx="635457" cy="373990"/>
            </a:xfrm>
            <a:prstGeom prst="rect">
              <a:avLst/>
            </a:prstGeom>
          </p:spPr>
        </p:pic>
        <p:pic>
          <p:nvPicPr>
            <p:cNvPr id="33" name="圖片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1193" y="3672423"/>
              <a:ext cx="897717" cy="331243"/>
            </a:xfrm>
            <a:prstGeom prst="rect">
              <a:avLst/>
            </a:prstGeom>
          </p:spPr>
        </p:pic>
        <p:pic>
          <p:nvPicPr>
            <p:cNvPr id="34" name="Picture 2" descr="「IBM」的圖片搜尋結果">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17678" y="3418086"/>
              <a:ext cx="471330" cy="265123"/>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p:cNvSpPr/>
            <p:nvPr/>
          </p:nvSpPr>
          <p:spPr>
            <a:xfrm>
              <a:off x="1055061" y="4769118"/>
              <a:ext cx="2235096" cy="1794316"/>
            </a:xfrm>
            <a:prstGeom prst="rect">
              <a:avLst/>
            </a:prstGeom>
            <a:noFill/>
            <a:ln w="25400" cap="flat" cmpd="sng" algn="ctr">
              <a:noFill/>
              <a:prstDash val="solid"/>
            </a:ln>
            <a:effectLst/>
          </p:spPr>
          <p:txBody>
            <a:bodyPr rtlCol="0" anchor="ctr"/>
            <a:lstStyle/>
            <a:p>
              <a:pPr algn="just">
                <a:defRPr/>
              </a:pPr>
              <a:r>
                <a:rPr lang="zh-TW" altLang="en-US" sz="1200" b="1" kern="0" dirty="0">
                  <a:solidFill>
                    <a:schemeClr val="tx1">
                      <a:lumMod val="65000"/>
                      <a:lumOff val="35000"/>
                    </a:schemeClr>
                  </a:solidFill>
                  <a:latin typeface="微軟正黑體" panose="020B0604030504040204" pitchFamily="34" charset="-120"/>
                  <a:ea typeface="微軟正黑體" panose="020B0604030504040204" pitchFamily="34" charset="-120"/>
                </a:rPr>
                <a:t>亞洲物聯網</a:t>
              </a:r>
              <a:r>
                <a:rPr lang="zh-TW" altLang="en-US"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rPr>
                <a:t>聯盟</a:t>
              </a:r>
              <a:endParaRPr lang="en-US" altLang="zh-TW"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台灣資訊軟體協會</a:t>
              </a:r>
            </a:p>
            <a:p>
              <a:pPr algn="just">
                <a:defRPr/>
              </a:pPr>
              <a:r>
                <a:rPr lang="zh-TW" altLang="en-US"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rPr>
                <a:t>台灣物聯網協會</a:t>
              </a:r>
              <a:endParaRPr lang="en-US" altLang="zh-TW"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台灣雲端物聯網產業協會</a:t>
              </a: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台灣物聯網產業技術協會</a:t>
              </a:r>
            </a:p>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台灣智慧城市產業聯盟</a:t>
              </a:r>
              <a:endPar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台灣區電機電子工業同業公會</a:t>
              </a:r>
              <a:endPar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台灣電信產業發展協會</a:t>
              </a:r>
              <a:endPar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物</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聯網智慧感測產業聯盟</a:t>
              </a:r>
            </a:p>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亞太</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電信物聯網</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聯盟</a:t>
              </a:r>
              <a:endParaRPr lang="zh-TW" altLang="en-US" sz="1200" b="1" kern="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3290157" y="5987694"/>
              <a:ext cx="1991619" cy="644458"/>
            </a:xfrm>
            <a:prstGeom prst="rect">
              <a:avLst/>
            </a:prstGeom>
            <a:noFill/>
            <a:ln w="25400" cap="flat" cmpd="sng" algn="ctr">
              <a:noFill/>
              <a:prstDash val="solid"/>
            </a:ln>
            <a:effectLst/>
          </p:spPr>
          <p:txBody>
            <a:bodyPr rtlCol="0" anchor="ctr"/>
            <a:lstStyle/>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中山大學、</a:t>
              </a:r>
              <a:r>
                <a:rPr lang="zh-TW" altLang="en-US"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rPr>
                <a:t>交通大學</a:t>
              </a:r>
              <a:endParaRPr lang="en-US" altLang="zh-TW"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台北科大、高雄</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第一科</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大</a:t>
              </a:r>
              <a:endPar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南臺</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科大</a:t>
              </a:r>
              <a:endParaRPr lang="zh-TW" altLang="en-US" sz="1200" b="1" kern="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7" name="矩形 36"/>
            <p:cNvSpPr/>
            <p:nvPr/>
          </p:nvSpPr>
          <p:spPr>
            <a:xfrm>
              <a:off x="5952609" y="5656199"/>
              <a:ext cx="871859" cy="858480"/>
            </a:xfrm>
            <a:prstGeom prst="rect">
              <a:avLst/>
            </a:prstGeom>
            <a:noFill/>
            <a:ln w="25400" cap="flat" cmpd="sng" algn="ctr">
              <a:noFill/>
              <a:prstDash val="solid"/>
            </a:ln>
            <a:effectLst/>
          </p:spPr>
          <p:txBody>
            <a:bodyPr rtlCol="0" anchor="ctr"/>
            <a:lstStyle/>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瑞</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艾科技</a:t>
              </a:r>
              <a:endParaRPr lang="en-US" altLang="zh-TW"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歐勝</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科技</a:t>
              </a:r>
              <a:endParaRPr lang="en-US" altLang="zh-TW"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有朋</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科技</a:t>
              </a:r>
              <a:endPar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京</a:t>
              </a: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碼公司</a:t>
              </a:r>
              <a:endParaRPr lang="zh-TW" altLang="en-US" sz="1200" b="1" kern="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8" name="矩形 37"/>
            <p:cNvSpPr/>
            <p:nvPr/>
          </p:nvSpPr>
          <p:spPr>
            <a:xfrm>
              <a:off x="5986029" y="4425154"/>
              <a:ext cx="1676879" cy="687928"/>
            </a:xfrm>
            <a:prstGeom prst="rect">
              <a:avLst/>
            </a:prstGeom>
            <a:noFill/>
            <a:ln w="25400" cap="flat" cmpd="sng" algn="ctr">
              <a:noFill/>
              <a:prstDash val="solid"/>
            </a:ln>
            <a:effectLst/>
          </p:spPr>
          <p:txBody>
            <a:bodyPr rtlCol="0" anchor="ctr"/>
            <a:lstStyle/>
            <a:p>
              <a:pPr algn="just">
                <a:defRPr/>
              </a:pPr>
              <a:r>
                <a:rPr lang="zh-TW" altLang="en-US" sz="1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台灣矽谷創業家協會</a:t>
              </a:r>
              <a:endParaRPr lang="en-US" altLang="zh-TW" sz="1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zh-TW" altLang="en-US"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rPr>
                <a:t>台灣天使投資協會</a:t>
              </a:r>
              <a:endParaRPr lang="en-US" altLang="zh-TW" sz="1200" b="1" kern="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defRPr/>
              </a:pPr>
              <a:r>
                <a:rPr lang="en-US" altLang="zh-TW" sz="1200" b="1" dirty="0">
                  <a:solidFill>
                    <a:schemeClr val="tx1">
                      <a:lumMod val="65000"/>
                      <a:lumOff val="35000"/>
                    </a:schemeClr>
                  </a:solidFill>
                  <a:latin typeface="微軟正黑體" panose="020B0604030504040204" pitchFamily="34" charset="-120"/>
                  <a:ea typeface="微軟正黑體" panose="020B0604030504040204" pitchFamily="34" charset="-120"/>
                </a:rPr>
                <a:t>TXA</a:t>
              </a:r>
              <a:r>
                <a:rPr lang="zh-TW" altLang="en-US" sz="1200" b="1" dirty="0">
                  <a:solidFill>
                    <a:schemeClr val="tx1">
                      <a:lumMod val="65000"/>
                      <a:lumOff val="35000"/>
                    </a:schemeClr>
                  </a:solidFill>
                  <a:latin typeface="微軟正黑體" panose="020B0604030504040204" pitchFamily="34" charset="-120"/>
                  <a:ea typeface="微軟正黑體" panose="020B0604030504040204" pitchFamily="34" charset="-120"/>
                </a:rPr>
                <a:t>創新加速器</a:t>
              </a:r>
              <a:endParaRPr lang="zh-TW" altLang="en-US" sz="1200" b="1" kern="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sp>
        <p:nvSpPr>
          <p:cNvPr id="40" name="矩形 39"/>
          <p:cNvSpPr/>
          <p:nvPr/>
        </p:nvSpPr>
        <p:spPr>
          <a:xfrm>
            <a:off x="256854" y="394100"/>
            <a:ext cx="7489561" cy="590931"/>
          </a:xfrm>
          <a:prstGeom prst="rect">
            <a:avLst/>
          </a:prstGeom>
        </p:spPr>
        <p:txBody>
          <a:bodyPr wrap="square">
            <a:spAutoFit/>
          </a:bodyPr>
          <a:lstStyle/>
          <a:p>
            <a:pPr algn="ctr">
              <a:lnSpc>
                <a:spcPct val="90000"/>
              </a:lnSpc>
              <a:spcBef>
                <a:spcPct val="0"/>
              </a:spcBef>
            </a:pPr>
            <a:r>
              <a:rPr lang="zh-TW" altLang="en-US"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成立「亞洲</a:t>
            </a:r>
            <a:r>
              <a:rPr lang="en-US" altLang="zh-TW"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a:t>
            </a:r>
            <a:r>
              <a:rPr lang="zh-TW" altLang="en-US"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矽谷物聯網產業大聯盟」</a:t>
            </a:r>
            <a:endParaRPr lang="en-US" altLang="zh-TW"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p:txBody>
      </p:sp>
      <p:sp>
        <p:nvSpPr>
          <p:cNvPr id="2" name="投影片編號版面配置區 1"/>
          <p:cNvSpPr>
            <a:spLocks noGrp="1"/>
          </p:cNvSpPr>
          <p:nvPr>
            <p:ph type="sldNum" sz="quarter" idx="10"/>
          </p:nvPr>
        </p:nvSpPr>
        <p:spPr/>
        <p:txBody>
          <a:bodyPr/>
          <a:lstStyle/>
          <a:p>
            <a:fld id="{365310B0-278E-46FC-9768-8562051919C2}" type="slidenum">
              <a:rPr lang="zh-TW" altLang="en-US" smtClean="0"/>
              <a:pPr/>
              <a:t>5</a:t>
            </a:fld>
            <a:endParaRPr lang="zh-TW" altLang="en-US" dirty="0"/>
          </a:p>
        </p:txBody>
      </p:sp>
    </p:spTree>
    <p:extLst>
      <p:ext uri="{BB962C8B-B14F-4D97-AF65-F5344CB8AC3E}">
        <p14:creationId xmlns:p14="http://schemas.microsoft.com/office/powerpoint/2010/main" val="4084035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向右箭號 11"/>
          <p:cNvSpPr/>
          <p:nvPr/>
        </p:nvSpPr>
        <p:spPr>
          <a:xfrm>
            <a:off x="406678" y="3399312"/>
            <a:ext cx="8620882" cy="2690639"/>
          </a:xfrm>
          <a:prstGeom prst="rightArrow">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a:stretch>
            <a:fillRect/>
          </a:stretch>
        </p:blipFill>
        <p:spPr>
          <a:xfrm>
            <a:off x="2667615" y="3301050"/>
            <a:ext cx="3568468" cy="2848166"/>
          </a:xfrm>
          <a:prstGeom prst="rect">
            <a:avLst/>
          </a:prstGeom>
        </p:spPr>
      </p:pic>
      <p:grpSp>
        <p:nvGrpSpPr>
          <p:cNvPr id="14" name="群組 13"/>
          <p:cNvGrpSpPr/>
          <p:nvPr/>
        </p:nvGrpSpPr>
        <p:grpSpPr>
          <a:xfrm>
            <a:off x="531938" y="1829516"/>
            <a:ext cx="1123101" cy="1138416"/>
            <a:chOff x="782308" y="2725456"/>
            <a:chExt cx="1123101" cy="1138416"/>
          </a:xfrm>
        </p:grpSpPr>
        <p:sp>
          <p:nvSpPr>
            <p:cNvPr id="15" name="矩形 14"/>
            <p:cNvSpPr/>
            <p:nvPr/>
          </p:nvSpPr>
          <p:spPr>
            <a:xfrm>
              <a:off x="782308" y="3479499"/>
              <a:ext cx="1123101" cy="38437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77" b="0" i="0" u="none" strike="noStrike" kern="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rPr>
                <a:t>智慧交通</a:t>
              </a:r>
            </a:p>
          </p:txBody>
        </p:sp>
        <p:pic>
          <p:nvPicPr>
            <p:cNvPr id="16" name="圖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74" y="2725456"/>
              <a:ext cx="791211" cy="791211"/>
            </a:xfrm>
            <a:prstGeom prst="rect">
              <a:avLst/>
            </a:prstGeom>
          </p:spPr>
        </p:pic>
      </p:grpSp>
      <p:grpSp>
        <p:nvGrpSpPr>
          <p:cNvPr id="17" name="群組 16"/>
          <p:cNvGrpSpPr/>
          <p:nvPr/>
        </p:nvGrpSpPr>
        <p:grpSpPr>
          <a:xfrm>
            <a:off x="1596834" y="1800022"/>
            <a:ext cx="1055077" cy="1182164"/>
            <a:chOff x="2649279" y="2577759"/>
            <a:chExt cx="1055077" cy="1182164"/>
          </a:xfrm>
        </p:grpSpPr>
        <p:sp>
          <p:nvSpPr>
            <p:cNvPr id="18" name="矩形 17"/>
            <p:cNvSpPr/>
            <p:nvPr/>
          </p:nvSpPr>
          <p:spPr>
            <a:xfrm>
              <a:off x="2649279" y="3360066"/>
              <a:ext cx="1055077" cy="39985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77" b="0" i="0" u="none" strike="noStrike" kern="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rPr>
                <a:t>智慧家庭</a:t>
              </a:r>
            </a:p>
          </p:txBody>
        </p:sp>
        <p:pic>
          <p:nvPicPr>
            <p:cNvPr id="19" name="圖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6919" y="2577759"/>
              <a:ext cx="883820" cy="883820"/>
            </a:xfrm>
            <a:prstGeom prst="rect">
              <a:avLst/>
            </a:prstGeom>
          </p:spPr>
        </p:pic>
      </p:grpSp>
      <p:grpSp>
        <p:nvGrpSpPr>
          <p:cNvPr id="20" name="群組 19"/>
          <p:cNvGrpSpPr/>
          <p:nvPr/>
        </p:nvGrpSpPr>
        <p:grpSpPr>
          <a:xfrm>
            <a:off x="2526651" y="1869705"/>
            <a:ext cx="1168139" cy="1098227"/>
            <a:chOff x="4524465" y="2661795"/>
            <a:chExt cx="1168139" cy="1098227"/>
          </a:xfrm>
        </p:grpSpPr>
        <p:pic>
          <p:nvPicPr>
            <p:cNvPr id="21" name="圖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4465" y="2661795"/>
              <a:ext cx="929702" cy="732915"/>
            </a:xfrm>
            <a:prstGeom prst="rect">
              <a:avLst/>
            </a:prstGeom>
          </p:spPr>
        </p:pic>
        <p:sp>
          <p:nvSpPr>
            <p:cNvPr id="22" name="矩形 21"/>
            <p:cNvSpPr/>
            <p:nvPr/>
          </p:nvSpPr>
          <p:spPr>
            <a:xfrm>
              <a:off x="4569503" y="3375649"/>
              <a:ext cx="1123101" cy="38437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77" b="0" i="0" u="none" strike="noStrike" kern="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rPr>
                <a:t>智慧製造</a:t>
              </a:r>
              <a:endParaRPr kumimoji="0" lang="en-US" altLang="zh-TW" sz="1477" b="0" i="0" u="none" strike="noStrike" kern="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endParaRPr>
            </a:p>
          </p:txBody>
        </p:sp>
      </p:grpSp>
      <p:grpSp>
        <p:nvGrpSpPr>
          <p:cNvPr id="23" name="群組 22"/>
          <p:cNvGrpSpPr/>
          <p:nvPr/>
        </p:nvGrpSpPr>
        <p:grpSpPr>
          <a:xfrm>
            <a:off x="3493322" y="1842042"/>
            <a:ext cx="1123101" cy="1088861"/>
            <a:chOff x="6606825" y="2564904"/>
            <a:chExt cx="1123101" cy="1088861"/>
          </a:xfrm>
        </p:grpSpPr>
        <p:pic>
          <p:nvPicPr>
            <p:cNvPr id="25" name="圖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9860" y="2564904"/>
              <a:ext cx="997033" cy="997033"/>
            </a:xfrm>
            <a:prstGeom prst="rect">
              <a:avLst/>
            </a:prstGeom>
          </p:spPr>
        </p:pic>
        <p:sp>
          <p:nvSpPr>
            <p:cNvPr id="26" name="矩形 25"/>
            <p:cNvSpPr/>
            <p:nvPr/>
          </p:nvSpPr>
          <p:spPr>
            <a:xfrm>
              <a:off x="6606825" y="3269392"/>
              <a:ext cx="1123101" cy="38437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77" b="0" i="0" u="none" strike="noStrike" kern="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rPr>
                <a:t>智慧醫療</a:t>
              </a:r>
              <a:endParaRPr kumimoji="0" lang="en-US" altLang="zh-TW" sz="1477" b="0" i="0" u="none" strike="noStrike" kern="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endParaRPr>
            </a:p>
          </p:txBody>
        </p:sp>
      </p:grpSp>
      <p:grpSp>
        <p:nvGrpSpPr>
          <p:cNvPr id="27" name="群組 26"/>
          <p:cNvGrpSpPr/>
          <p:nvPr/>
        </p:nvGrpSpPr>
        <p:grpSpPr>
          <a:xfrm>
            <a:off x="4451849" y="1847177"/>
            <a:ext cx="1123101" cy="1090172"/>
            <a:chOff x="770214" y="4588313"/>
            <a:chExt cx="1123101" cy="1090172"/>
          </a:xfrm>
        </p:grpSpPr>
        <p:pic>
          <p:nvPicPr>
            <p:cNvPr id="28" name="圖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0576" y="4588313"/>
              <a:ext cx="906567" cy="906567"/>
            </a:xfrm>
            <a:prstGeom prst="rect">
              <a:avLst/>
            </a:prstGeom>
          </p:spPr>
        </p:pic>
        <p:sp>
          <p:nvSpPr>
            <p:cNvPr id="29" name="矩形 28"/>
            <p:cNvSpPr/>
            <p:nvPr/>
          </p:nvSpPr>
          <p:spPr>
            <a:xfrm>
              <a:off x="770214" y="5294112"/>
              <a:ext cx="1123101" cy="38437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77" b="0" i="0" u="none" strike="noStrike" kern="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rPr>
                <a:t>智慧農業</a:t>
              </a:r>
            </a:p>
          </p:txBody>
        </p:sp>
      </p:grpSp>
      <p:grpSp>
        <p:nvGrpSpPr>
          <p:cNvPr id="30" name="群組 29"/>
          <p:cNvGrpSpPr/>
          <p:nvPr/>
        </p:nvGrpSpPr>
        <p:grpSpPr>
          <a:xfrm>
            <a:off x="5356340" y="1750628"/>
            <a:ext cx="1123101" cy="1179726"/>
            <a:chOff x="2664225" y="4550186"/>
            <a:chExt cx="1123101" cy="1179726"/>
          </a:xfrm>
        </p:grpSpPr>
        <p:pic>
          <p:nvPicPr>
            <p:cNvPr id="32" name="圖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7786" y="4550186"/>
              <a:ext cx="766604" cy="795353"/>
            </a:xfrm>
            <a:prstGeom prst="rect">
              <a:avLst/>
            </a:prstGeom>
          </p:spPr>
        </p:pic>
        <p:sp>
          <p:nvSpPr>
            <p:cNvPr id="34" name="矩形 33"/>
            <p:cNvSpPr/>
            <p:nvPr/>
          </p:nvSpPr>
          <p:spPr>
            <a:xfrm>
              <a:off x="2664225" y="5345539"/>
              <a:ext cx="1123101" cy="38437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77" b="0" i="0" u="none" strike="noStrike" kern="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rPr>
                <a:t>智慧商業</a:t>
              </a:r>
            </a:p>
          </p:txBody>
        </p:sp>
      </p:grpSp>
      <p:grpSp>
        <p:nvGrpSpPr>
          <p:cNvPr id="35" name="群組 34"/>
          <p:cNvGrpSpPr/>
          <p:nvPr/>
        </p:nvGrpSpPr>
        <p:grpSpPr>
          <a:xfrm>
            <a:off x="6202123" y="1546563"/>
            <a:ext cx="1126545" cy="1379197"/>
            <a:chOff x="4450877" y="4409425"/>
            <a:chExt cx="1126545" cy="1379197"/>
          </a:xfrm>
        </p:grpSpPr>
        <p:pic>
          <p:nvPicPr>
            <p:cNvPr id="36" name="圖片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50877" y="4409425"/>
              <a:ext cx="1076874" cy="1076874"/>
            </a:xfrm>
            <a:prstGeom prst="ellipse">
              <a:avLst/>
            </a:prstGeom>
            <a:ln>
              <a:noFill/>
            </a:ln>
            <a:effectLst>
              <a:softEdge rad="112500"/>
            </a:effectLst>
          </p:spPr>
        </p:pic>
        <p:sp>
          <p:nvSpPr>
            <p:cNvPr id="37" name="矩形 36"/>
            <p:cNvSpPr/>
            <p:nvPr/>
          </p:nvSpPr>
          <p:spPr>
            <a:xfrm>
              <a:off x="4454321" y="5404249"/>
              <a:ext cx="1123101" cy="38437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77" b="0" i="0" u="none" strike="noStrike" kern="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rPr>
                <a:t>智慧物流</a:t>
              </a:r>
            </a:p>
          </p:txBody>
        </p:sp>
      </p:grpSp>
      <p:grpSp>
        <p:nvGrpSpPr>
          <p:cNvPr id="38" name="群組 37"/>
          <p:cNvGrpSpPr/>
          <p:nvPr/>
        </p:nvGrpSpPr>
        <p:grpSpPr>
          <a:xfrm>
            <a:off x="7108461" y="1596663"/>
            <a:ext cx="1123101" cy="1315634"/>
            <a:chOff x="6751371" y="4621734"/>
            <a:chExt cx="1123101" cy="1315634"/>
          </a:xfrm>
        </p:grpSpPr>
        <p:pic>
          <p:nvPicPr>
            <p:cNvPr id="39" name="圖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21665" y="4621734"/>
              <a:ext cx="782515" cy="782515"/>
            </a:xfrm>
            <a:prstGeom prst="rect">
              <a:avLst/>
            </a:prstGeom>
          </p:spPr>
        </p:pic>
        <p:sp>
          <p:nvSpPr>
            <p:cNvPr id="40" name="矩形 39"/>
            <p:cNvSpPr/>
            <p:nvPr/>
          </p:nvSpPr>
          <p:spPr>
            <a:xfrm>
              <a:off x="6751371" y="5552995"/>
              <a:ext cx="1123101" cy="38437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77" b="0" i="0" u="none" strike="noStrike" kern="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rPr>
                <a:t>智慧能效與環境監控</a:t>
              </a:r>
            </a:p>
          </p:txBody>
        </p:sp>
      </p:grpSp>
      <p:sp>
        <p:nvSpPr>
          <p:cNvPr id="41" name="文字方塊 40"/>
          <p:cNvSpPr txBox="1"/>
          <p:nvPr/>
        </p:nvSpPr>
        <p:spPr>
          <a:xfrm>
            <a:off x="2265808" y="1373904"/>
            <a:ext cx="4386949" cy="400110"/>
          </a:xfrm>
          <a:prstGeom prst="rect">
            <a:avLst/>
          </a:prstGeom>
          <a:solidFill>
            <a:srgbClr val="FFC000"/>
          </a:solidFill>
          <a:ln>
            <a:solidFill>
              <a:srgbClr val="FFCC6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九大</a:t>
            </a:r>
            <a:r>
              <a:rPr kumimoji="0" lang="en-US" altLang="zh-TW" sz="2000" b="1"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SIG</a:t>
            </a:r>
            <a:r>
              <a:rPr kumimoji="0" lang="zh-TW" altLang="en-US" sz="2000" b="1"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 分組</a:t>
            </a:r>
          </a:p>
        </p:txBody>
      </p:sp>
      <p:sp>
        <p:nvSpPr>
          <p:cNvPr id="42" name="文字方塊 41"/>
          <p:cNvSpPr txBox="1"/>
          <p:nvPr/>
        </p:nvSpPr>
        <p:spPr>
          <a:xfrm>
            <a:off x="6258340" y="4170013"/>
            <a:ext cx="2135677"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2000" b="1" kern="0" dirty="0">
                <a:solidFill>
                  <a:srgbClr val="FF0000"/>
                </a:solidFill>
                <a:latin typeface="微軟正黑體" panose="020B0604030504040204" pitchFamily="34" charset="-120"/>
                <a:ea typeface="微軟正黑體" panose="020B0604030504040204" pitchFamily="34" charset="-120"/>
              </a:rPr>
              <a:t>將</a:t>
            </a:r>
            <a:r>
              <a:rPr kumimoji="0" lang="zh-TW" altLang="en-US" sz="2000" b="1"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亞矽聚焦之七項議題應用於各</a:t>
            </a:r>
            <a:r>
              <a:rPr kumimoji="0" lang="en-US" altLang="zh-TW" sz="2000" b="1"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SIG</a:t>
            </a:r>
            <a:r>
              <a:rPr kumimoji="0" lang="zh-TW" altLang="en-US" sz="2000" b="1"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 分組領域</a:t>
            </a:r>
          </a:p>
        </p:txBody>
      </p:sp>
      <p:sp>
        <p:nvSpPr>
          <p:cNvPr id="43" name="右大括弧 42"/>
          <p:cNvSpPr/>
          <p:nvPr/>
        </p:nvSpPr>
        <p:spPr>
          <a:xfrm rot="5400000">
            <a:off x="4753677" y="-691243"/>
            <a:ext cx="255054" cy="7462134"/>
          </a:xfrm>
          <a:prstGeom prst="rightBrace">
            <a:avLst>
              <a:gd name="adj1" fmla="val 0"/>
              <a:gd name="adj2" fmla="val 50000"/>
            </a:avLst>
          </a:prstGeom>
          <a:no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800" b="0" i="0" u="none" strike="noStrike" kern="0" cap="none" spc="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endParaRPr>
          </a:p>
        </p:txBody>
      </p:sp>
      <p:sp>
        <p:nvSpPr>
          <p:cNvPr id="45" name="橢圓 44"/>
          <p:cNvSpPr/>
          <p:nvPr/>
        </p:nvSpPr>
        <p:spPr>
          <a:xfrm>
            <a:off x="2439168" y="3235695"/>
            <a:ext cx="3796915" cy="2935698"/>
          </a:xfrm>
          <a:prstGeom prst="ellipse">
            <a:avLst/>
          </a:prstGeom>
          <a:no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46" name="矩形 45"/>
          <p:cNvSpPr/>
          <p:nvPr/>
        </p:nvSpPr>
        <p:spPr>
          <a:xfrm>
            <a:off x="256854" y="311908"/>
            <a:ext cx="7489561" cy="590931"/>
          </a:xfrm>
          <a:prstGeom prst="rect">
            <a:avLst/>
          </a:prstGeom>
        </p:spPr>
        <p:txBody>
          <a:bodyPr wrap="square">
            <a:spAutoFit/>
          </a:bodyPr>
          <a:lstStyle/>
          <a:p>
            <a:pPr algn="ctr">
              <a:lnSpc>
                <a:spcPct val="90000"/>
              </a:lnSpc>
              <a:spcBef>
                <a:spcPct val="0"/>
              </a:spcBef>
            </a:pPr>
            <a:r>
              <a:rPr lang="zh-TW" altLang="en-US"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「亞洲</a:t>
            </a:r>
            <a:r>
              <a:rPr lang="en-US" altLang="zh-TW"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a:t>
            </a:r>
            <a:r>
              <a:rPr lang="zh-TW" altLang="en-US"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矽谷物聯網產業大聯盟」</a:t>
            </a:r>
            <a:endParaRPr lang="en-US" altLang="zh-TW"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endParaRPr>
          </a:p>
        </p:txBody>
      </p:sp>
      <p:sp>
        <p:nvSpPr>
          <p:cNvPr id="47" name="矩形 46"/>
          <p:cNvSpPr/>
          <p:nvPr/>
        </p:nvSpPr>
        <p:spPr>
          <a:xfrm>
            <a:off x="7995048" y="2462079"/>
            <a:ext cx="1123101" cy="38437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77" b="0" i="0" u="none" strike="noStrike" kern="0" cap="none" spc="0" normalizeH="0" baseline="0" noProof="0" dirty="0" smtClean="0">
                <a:ln>
                  <a:noFill/>
                </a:ln>
                <a:solidFill>
                  <a:srgbClr val="00B050"/>
                </a:solidFill>
                <a:effectLst/>
                <a:uLnTx/>
                <a:uFillTx/>
                <a:latin typeface="微軟正黑體" panose="020B0604030504040204" pitchFamily="34" charset="-120"/>
                <a:ea typeface="微軟正黑體" panose="020B0604030504040204" pitchFamily="34" charset="-120"/>
              </a:rPr>
              <a:t>資安</a:t>
            </a:r>
          </a:p>
        </p:txBody>
      </p:sp>
      <p:sp>
        <p:nvSpPr>
          <p:cNvPr id="2" name="投影片編號版面配置區 1"/>
          <p:cNvSpPr>
            <a:spLocks noGrp="1"/>
          </p:cNvSpPr>
          <p:nvPr>
            <p:ph type="sldNum" sz="quarter" idx="10"/>
          </p:nvPr>
        </p:nvSpPr>
        <p:spPr/>
        <p:txBody>
          <a:bodyPr/>
          <a:lstStyle/>
          <a:p>
            <a:fld id="{365310B0-278E-46FC-9768-8562051919C2}" type="slidenum">
              <a:rPr lang="zh-TW" altLang="en-US" smtClean="0"/>
              <a:pPr/>
              <a:t>6</a:t>
            </a:fld>
            <a:endParaRPr lang="zh-TW" altLang="en-US" dirty="0"/>
          </a:p>
        </p:txBody>
      </p:sp>
      <p:pic>
        <p:nvPicPr>
          <p:cNvPr id="44" name="圖片 43"/>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8162361" y="1605261"/>
            <a:ext cx="788474" cy="788474"/>
          </a:xfrm>
          <a:prstGeom prst="rect">
            <a:avLst/>
          </a:prstGeom>
        </p:spPr>
      </p:pic>
    </p:spTree>
    <p:extLst>
      <p:ext uri="{BB962C8B-B14F-4D97-AF65-F5344CB8AC3E}">
        <p14:creationId xmlns:p14="http://schemas.microsoft.com/office/powerpoint/2010/main" val="2243191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96A0336-4945-C443-A242-63D2207D6097}"/>
              </a:ext>
            </a:extLst>
          </p:cNvPr>
          <p:cNvSpPr>
            <a:spLocks noGrp="1"/>
          </p:cNvSpPr>
          <p:nvPr>
            <p:ph type="title"/>
          </p:nvPr>
        </p:nvSpPr>
        <p:spPr>
          <a:xfrm>
            <a:off x="608102" y="118547"/>
            <a:ext cx="7886700" cy="908870"/>
          </a:xfrm>
        </p:spPr>
        <p:txBody>
          <a:bodyPr>
            <a:normAutofit/>
          </a:bodyPr>
          <a:lstStyle/>
          <a:p>
            <a:pPr algn="ctr"/>
            <a:r>
              <a:rPr lang="zh-TW" altLang="en-US" sz="3600" b="1"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charset="0"/>
              </a:rPr>
              <a:t>大聯盟在桃園廠商</a:t>
            </a:r>
          </a:p>
        </p:txBody>
      </p:sp>
      <p:graphicFrame>
        <p:nvGraphicFramePr>
          <p:cNvPr id="4" name="表格 3">
            <a:extLst>
              <a:ext uri="{FF2B5EF4-FFF2-40B4-BE49-F238E27FC236}">
                <a16:creationId xmlns="" xmlns:a16="http://schemas.microsoft.com/office/drawing/2014/main" id="{33E7A334-85FE-1C4C-8FD7-C92F605C7E42}"/>
              </a:ext>
            </a:extLst>
          </p:cNvPr>
          <p:cNvGraphicFramePr>
            <a:graphicFrameLocks noGrp="1"/>
          </p:cNvGraphicFramePr>
          <p:nvPr>
            <p:extLst>
              <p:ext uri="{D42A27DB-BD31-4B8C-83A1-F6EECF244321}">
                <p14:modId xmlns:p14="http://schemas.microsoft.com/office/powerpoint/2010/main" val="2121520338"/>
              </p:ext>
            </p:extLst>
          </p:nvPr>
        </p:nvGraphicFramePr>
        <p:xfrm>
          <a:off x="608102" y="1027417"/>
          <a:ext cx="8037890" cy="5454569"/>
        </p:xfrm>
        <a:graphic>
          <a:graphicData uri="http://schemas.openxmlformats.org/drawingml/2006/table">
            <a:tbl>
              <a:tblPr firstRow="1" firstCol="1" bandRow="1">
                <a:tableStyleId>{5C22544A-7EE6-4342-B048-85BDC9FD1C3A}</a:tableStyleId>
              </a:tblPr>
              <a:tblGrid>
                <a:gridCol w="2119743">
                  <a:extLst>
                    <a:ext uri="{9D8B030D-6E8A-4147-A177-3AD203B41FA5}">
                      <a16:colId xmlns="" xmlns:a16="http://schemas.microsoft.com/office/drawing/2014/main" val="3103965537"/>
                    </a:ext>
                  </a:extLst>
                </a:gridCol>
                <a:gridCol w="5918147">
                  <a:extLst>
                    <a:ext uri="{9D8B030D-6E8A-4147-A177-3AD203B41FA5}">
                      <a16:colId xmlns="" xmlns:a16="http://schemas.microsoft.com/office/drawing/2014/main" val="4292581000"/>
                    </a:ext>
                  </a:extLst>
                </a:gridCol>
              </a:tblGrid>
              <a:tr h="478508">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會員類別</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名稱</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256221527"/>
                  </a:ext>
                </a:extLst>
              </a:tr>
              <a:tr h="452369">
                <a:tc>
                  <a:txBody>
                    <a:bodyPr/>
                    <a:lstStyle/>
                    <a:p>
                      <a:pPr algn="ctr">
                        <a:spcAft>
                          <a:spcPts val="0"/>
                        </a:spcAft>
                      </a:pPr>
                      <a:r>
                        <a:rPr lang="zh-TW" sz="1600" kern="100" dirty="0" smtClean="0">
                          <a:effectLst/>
                          <a:latin typeface="微軟正黑體" panose="020B0604030504040204" pitchFamily="34" charset="-120"/>
                          <a:ea typeface="微軟正黑體" panose="020B0604030504040204" pitchFamily="34" charset="-120"/>
                        </a:rPr>
                        <a:t>分公司</a:t>
                      </a:r>
                      <a:r>
                        <a:rPr lang="zh-TW" sz="1600" kern="100" dirty="0">
                          <a:effectLst/>
                          <a:latin typeface="微軟正黑體" panose="020B0604030504040204" pitchFamily="34" charset="-120"/>
                          <a:ea typeface="微軟正黑體" panose="020B0604030504040204" pitchFamily="34" charset="-120"/>
                        </a:rPr>
                        <a:t>或廠房在桃園</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思科、中華電信、英業達、研華、台達電、光寶、東元、大同</a:t>
                      </a:r>
                    </a:p>
                  </a:txBody>
                  <a:tcPr marL="68580" marR="68580" marT="0" marB="0" anchor="ctr"/>
                </a:tc>
                <a:extLst>
                  <a:ext uri="{0D108BD9-81ED-4DB2-BD59-A6C34878D82A}">
                    <a16:rowId xmlns="" xmlns:a16="http://schemas.microsoft.com/office/drawing/2014/main" val="3369607271"/>
                  </a:ext>
                </a:extLst>
              </a:tr>
              <a:tr h="452369">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場域在桃園</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r>
                        <a:rPr lang="zh-TW" altLang="en-US" sz="1400" kern="100" dirty="0">
                          <a:solidFill>
                            <a:schemeClr val="dk1"/>
                          </a:solidFill>
                          <a:effectLst/>
                          <a:latin typeface="微軟正黑體" panose="020B0604030504040204" pitchFamily="34" charset="-120"/>
                          <a:ea typeface="微軟正黑體" panose="020B0604030504040204" pitchFamily="34" charset="-120"/>
                          <a:cs typeface="+mn-cs"/>
                        </a:rPr>
                        <a:t>遠傳、亞太電信、資拓、富鴻網、輝達、中華系統整合、勤崴國際、經緯航太</a:t>
                      </a:r>
                    </a:p>
                  </a:txBody>
                  <a:tcPr marL="68580" marR="68580" marT="0" marB="0" anchor="ctr"/>
                </a:tc>
                <a:extLst>
                  <a:ext uri="{0D108BD9-81ED-4DB2-BD59-A6C34878D82A}">
                    <a16:rowId xmlns="" xmlns:a16="http://schemas.microsoft.com/office/drawing/2014/main" val="36007317"/>
                  </a:ext>
                </a:extLst>
              </a:tr>
              <a:tr h="581618">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公</a:t>
                      </a:r>
                      <a:r>
                        <a:rPr lang="zh-TW" sz="1600" kern="100" dirty="0" smtClean="0">
                          <a:effectLst/>
                          <a:latin typeface="微軟正黑體" panose="020B0604030504040204" pitchFamily="34" charset="-120"/>
                          <a:ea typeface="微軟正黑體" panose="020B0604030504040204" pitchFamily="34" charset="-120"/>
                        </a:rPr>
                        <a:t>協（</a:t>
                      </a:r>
                      <a:r>
                        <a:rPr lang="zh-TW" sz="1600" kern="100" dirty="0">
                          <a:effectLst/>
                          <a:latin typeface="微軟正黑體" panose="020B0604030504040204" pitchFamily="34" charset="-120"/>
                          <a:ea typeface="微軟正黑體" panose="020B0604030504040204" pitchFamily="34" charset="-120"/>
                        </a:rPr>
                        <a:t>登記在桃園）</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sz="1400" kern="100" dirty="0">
                          <a:effectLst/>
                          <a:latin typeface="微軟正黑體" panose="020B0604030504040204" pitchFamily="34" charset="-120"/>
                          <a:ea typeface="微軟正黑體" panose="020B0604030504040204" pitchFamily="34" charset="-120"/>
                        </a:rPr>
                        <a:t>台灣電路板協會、桃園市亞洲矽谷華亞科技園區廠商促進會、桃園市青埔高鐵特區發展促進會、桃園市航空城發展協會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2160704610"/>
                  </a:ext>
                </a:extLst>
              </a:tr>
              <a:tr h="387745">
                <a:tc>
                  <a:txBody>
                    <a:bodyPr/>
                    <a:lstStyle/>
                    <a:p>
                      <a:pPr algn="ctr">
                        <a:spcAft>
                          <a:spcPts val="0"/>
                        </a:spcAft>
                      </a:pPr>
                      <a:r>
                        <a:rPr lang="zh-TW" sz="1600" kern="100" dirty="0" smtClean="0">
                          <a:effectLst/>
                          <a:latin typeface="微軟正黑體" panose="020B0604030504040204" pitchFamily="34" charset="-120"/>
                          <a:ea typeface="微軟正黑體" panose="020B0604030504040204" pitchFamily="34" charset="-120"/>
                        </a:rPr>
                        <a:t>法人（</a:t>
                      </a:r>
                      <a:r>
                        <a:rPr lang="zh-TW" sz="1600" kern="100" dirty="0">
                          <a:effectLst/>
                          <a:latin typeface="微軟正黑體" panose="020B0604030504040204" pitchFamily="34" charset="-120"/>
                          <a:ea typeface="微軟正黑體" panose="020B0604030504040204" pitchFamily="34" charset="-120"/>
                        </a:rPr>
                        <a:t>登記在桃園）</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sz="1400" kern="100" dirty="0">
                          <a:effectLst/>
                          <a:latin typeface="微軟正黑體" panose="020B0604030504040204" pitchFamily="34" charset="-120"/>
                          <a:ea typeface="微軟正黑體" panose="020B0604030504040204" pitchFamily="34" charset="-120"/>
                        </a:rPr>
                        <a:t>社團法人中華民國全方位人才教育管理與交流學會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2077709638"/>
                  </a:ext>
                </a:extLst>
              </a:tr>
              <a:tr h="387745">
                <a:tc>
                  <a:txBody>
                    <a:bodyPr/>
                    <a:lstStyle/>
                    <a:p>
                      <a:pPr algn="ctr">
                        <a:spcAft>
                          <a:spcPts val="0"/>
                        </a:spcAft>
                      </a:pPr>
                      <a:r>
                        <a:rPr lang="zh-TW" sz="1600" kern="100" dirty="0" smtClean="0">
                          <a:effectLst/>
                          <a:latin typeface="微軟正黑體" panose="020B0604030504040204" pitchFamily="34" charset="-120"/>
                          <a:ea typeface="微軟正黑體" panose="020B0604030504040204" pitchFamily="34" charset="-120"/>
                        </a:rPr>
                        <a:t>學校（</a:t>
                      </a:r>
                      <a:r>
                        <a:rPr lang="zh-TW" sz="1600" kern="100" dirty="0">
                          <a:effectLst/>
                          <a:latin typeface="微軟正黑體" panose="020B0604030504040204" pitchFamily="34" charset="-120"/>
                          <a:ea typeface="微軟正黑體" panose="020B0604030504040204" pitchFamily="34" charset="-120"/>
                        </a:rPr>
                        <a:t>登記在桃園）</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sz="1400" kern="100" dirty="0">
                          <a:effectLst/>
                          <a:latin typeface="微軟正黑體" panose="020B0604030504040204" pitchFamily="34" charset="-120"/>
                          <a:ea typeface="微軟正黑體" panose="020B0604030504040204" pitchFamily="34" charset="-120"/>
                        </a:rPr>
                        <a:t>長庚大學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77448565"/>
                  </a:ext>
                </a:extLst>
              </a:tr>
              <a:tr h="969363">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新創</a:t>
                      </a:r>
                      <a:r>
                        <a:rPr lang="zh-TW" sz="1600" kern="100" dirty="0" smtClean="0">
                          <a:effectLst/>
                          <a:latin typeface="微軟正黑體" panose="020B0604030504040204" pitchFamily="34" charset="-120"/>
                          <a:ea typeface="微軟正黑體" panose="020B0604030504040204" pitchFamily="34" charset="-120"/>
                        </a:rPr>
                        <a:t>公司</a:t>
                      </a:r>
                      <a:endParaRPr lang="en-US" altLang="zh-TW" sz="16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1600" kern="100" dirty="0" smtClean="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登記在桃園）</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en-US" sz="1400" kern="100" dirty="0">
                          <a:effectLst/>
                          <a:latin typeface="微軟正黑體" panose="020B0604030504040204" pitchFamily="34" charset="-120"/>
                          <a:ea typeface="微軟正黑體" panose="020B0604030504040204" pitchFamily="34" charset="-120"/>
                        </a:rPr>
                        <a:t>iotop1 </a:t>
                      </a:r>
                      <a:r>
                        <a:rPr lang="en-US" sz="1400" kern="100" dirty="0" err="1">
                          <a:effectLst/>
                          <a:latin typeface="微軟正黑體" panose="020B0604030504040204" pitchFamily="34" charset="-120"/>
                          <a:ea typeface="微軟正黑體" panose="020B0604030504040204" pitchFamily="34" charset="-120"/>
                        </a:rPr>
                        <a:t>ioTech</a:t>
                      </a:r>
                      <a:r>
                        <a:rPr lang="en-US" sz="1400" kern="100" dirty="0">
                          <a:effectLst/>
                          <a:latin typeface="微軟正黑體" panose="020B0604030504040204" pitchFamily="34" charset="-120"/>
                          <a:ea typeface="微軟正黑體" panose="020B0604030504040204" pitchFamily="34" charset="-120"/>
                        </a:rPr>
                        <a:t> Inc</a:t>
                      </a:r>
                      <a:r>
                        <a:rPr lang="zh-TW" sz="1400" kern="100" dirty="0">
                          <a:effectLst/>
                          <a:latin typeface="微軟正黑體" panose="020B0604030504040204" pitchFamily="34" charset="-120"/>
                          <a:ea typeface="微軟正黑體" panose="020B0604030504040204" pitchFamily="34" charset="-120"/>
                        </a:rPr>
                        <a:t>、</a:t>
                      </a:r>
                      <a:r>
                        <a:rPr lang="en-US" sz="1400" kern="100" dirty="0" err="1">
                          <a:effectLst/>
                          <a:latin typeface="微軟正黑體" panose="020B0604030504040204" pitchFamily="34" charset="-120"/>
                          <a:ea typeface="微軟正黑體" panose="020B0604030504040204" pitchFamily="34" charset="-120"/>
                        </a:rPr>
                        <a:t>PaKing</a:t>
                      </a:r>
                      <a:r>
                        <a:rPr lang="en-US" sz="1400" kern="100" dirty="0">
                          <a:effectLst/>
                          <a:latin typeface="微軟正黑體" panose="020B0604030504040204" pitchFamily="34" charset="-120"/>
                          <a:ea typeface="微軟正黑體" panose="020B0604030504040204" pitchFamily="34" charset="-120"/>
                        </a:rPr>
                        <a:t> Technology, Inc.</a:t>
                      </a:r>
                      <a:r>
                        <a:rPr lang="zh-TW" sz="1400" kern="100" dirty="0">
                          <a:effectLst/>
                          <a:latin typeface="微軟正黑體" panose="020B0604030504040204" pitchFamily="34" charset="-120"/>
                          <a:ea typeface="微軟正黑體" panose="020B0604030504040204" pitchFamily="34" charset="-120"/>
                        </a:rPr>
                        <a:t>、美商愛康科技股份有限公司、峰高科技股份有限公司、麥格納資訊股份有限公司、棋苓股份有限公司、程捷科技股份有限公司、慧耀創新有限公司、騏驥坊股份有限公司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672004277"/>
                  </a:ext>
                </a:extLst>
              </a:tr>
              <a:tr h="1744852">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桃園</a:t>
                      </a:r>
                      <a:r>
                        <a:rPr lang="zh-TW" sz="1600" kern="100" dirty="0" smtClean="0">
                          <a:effectLst/>
                          <a:latin typeface="微軟正黑體" panose="020B0604030504040204" pitchFamily="34" charset="-120"/>
                          <a:ea typeface="微軟正黑體" panose="020B0604030504040204" pitchFamily="34" charset="-120"/>
                        </a:rPr>
                        <a:t>廠商</a:t>
                      </a:r>
                      <a:endParaRPr lang="en-US" altLang="zh-TW" sz="16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sz="1600" kern="100" dirty="0" smtClean="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登記在桃園）</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sz="1400" kern="100" dirty="0">
                          <a:effectLst/>
                          <a:latin typeface="微軟正黑體" panose="020B0604030504040204" pitchFamily="34" charset="-120"/>
                          <a:ea typeface="微軟正黑體" panose="020B0604030504040204" pitchFamily="34" charset="-120"/>
                        </a:rPr>
                        <a:t>台灣賓利寶寶有限公司、永寧經營管理顧問股份有限公司、安捷光電科技股份有限公司、豆趣創樂有限公司、昇銳電子股份有限公司、易潔智能環衛股份有限公司、東陞國際科技有限公司、東陽能源科技股份有限公司、松荷科技有限公司、威卡資訊有限公司、高霆科技、啟善資訊有限公司、極趣科技股份有限公司、瑞安電資股份有限公司、群登科技股份有限公司、晶亮電工股份有限公司、政亮企業股份有限公司、思海特科技有限公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2729654752"/>
                  </a:ext>
                </a:extLst>
              </a:tr>
            </a:tbl>
          </a:graphicData>
        </a:graphic>
      </p:graphicFrame>
      <p:sp>
        <p:nvSpPr>
          <p:cNvPr id="3" name="投影片編號版面配置區 2"/>
          <p:cNvSpPr>
            <a:spLocks noGrp="1"/>
          </p:cNvSpPr>
          <p:nvPr>
            <p:ph type="sldNum" sz="quarter" idx="11"/>
          </p:nvPr>
        </p:nvSpPr>
        <p:spPr/>
        <p:txBody>
          <a:bodyPr/>
          <a:lstStyle/>
          <a:p>
            <a:fld id="{AC2ADC59-C550-5B4E-8A9A-1FA9A9AA4AAC}" type="slidenum">
              <a:rPr lang="ko-KR" altLang="en-US" smtClean="0"/>
              <a:pPr/>
              <a:t>7</a:t>
            </a:fld>
            <a:endParaRPr lang="en-US" altLang="ko-KR"/>
          </a:p>
        </p:txBody>
      </p:sp>
    </p:spTree>
    <p:extLst>
      <p:ext uri="{BB962C8B-B14F-4D97-AF65-F5344CB8AC3E}">
        <p14:creationId xmlns:p14="http://schemas.microsoft.com/office/powerpoint/2010/main" val="195205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圓角矩形 28"/>
          <p:cNvSpPr/>
          <p:nvPr/>
        </p:nvSpPr>
        <p:spPr>
          <a:xfrm>
            <a:off x="168855" y="1948082"/>
            <a:ext cx="8856984" cy="2162633"/>
          </a:xfrm>
          <a:prstGeom prst="roundRect">
            <a:avLst/>
          </a:prstGeom>
          <a:solidFill>
            <a:srgbClr val="FFFFFF"/>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charset="0"/>
              <a:ea typeface="Microsoft JhengHei" charset="0"/>
              <a:cs typeface="Microsoft JhengHei" charset="0"/>
            </a:endParaRPr>
          </a:p>
        </p:txBody>
      </p:sp>
      <p:pic>
        <p:nvPicPr>
          <p:cNvPr id="40" name="圖片 39"/>
          <p:cNvPicPr>
            <a:picLocks noChangeAspect="1"/>
          </p:cNvPicPr>
          <p:nvPr/>
        </p:nvPicPr>
        <p:blipFill>
          <a:blip r:embed="rId3"/>
          <a:stretch>
            <a:fillRect/>
          </a:stretch>
        </p:blipFill>
        <p:spPr>
          <a:xfrm>
            <a:off x="695459" y="1985186"/>
            <a:ext cx="3728532" cy="2087860"/>
          </a:xfrm>
          <a:prstGeom prst="rect">
            <a:avLst/>
          </a:prstGeom>
          <a:ln>
            <a:noFill/>
          </a:ln>
          <a:effectLst>
            <a:softEdge rad="25400"/>
          </a:effectLst>
        </p:spPr>
      </p:pic>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232" y="2073167"/>
            <a:ext cx="4367896" cy="1954755"/>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弧形向右鍵 82"/>
          <p:cNvSpPr/>
          <p:nvPr/>
        </p:nvSpPr>
        <p:spPr>
          <a:xfrm flipV="1">
            <a:off x="65146" y="3574394"/>
            <a:ext cx="581793" cy="1296808"/>
          </a:xfrm>
          <a:prstGeom prst="curvedRightArrow">
            <a:avLst>
              <a:gd name="adj1" fmla="val 37179"/>
              <a:gd name="adj2" fmla="val 64094"/>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sp>
        <p:nvSpPr>
          <p:cNvPr id="3" name="矩形 2"/>
          <p:cNvSpPr/>
          <p:nvPr/>
        </p:nvSpPr>
        <p:spPr>
          <a:xfrm>
            <a:off x="236554" y="1039617"/>
            <a:ext cx="8680071" cy="707886"/>
          </a:xfrm>
          <a:prstGeom prst="rect">
            <a:avLst/>
          </a:prstGeom>
        </p:spPr>
        <p:txBody>
          <a:bodyPr wrap="square">
            <a:spAutoFit/>
          </a:bodyPr>
          <a:lstStyle/>
          <a:p>
            <a:r>
              <a:rPr lang="zh-TW" altLang="en-US" sz="2000" dirty="0" smtClean="0">
                <a:latin typeface="微軟正黑體" panose="020B0604030504040204" pitchFamily="34" charset="-120"/>
                <a:ea typeface="微軟正黑體" panose="020B0604030504040204" pitchFamily="34" charset="-120"/>
              </a:rPr>
              <a:t>研華在桃園</a:t>
            </a:r>
            <a:r>
              <a:rPr lang="zh-TW" altLang="zh-TW" sz="2000" dirty="0" smtClean="0">
                <a:latin typeface="微軟正黑體" panose="020B0604030504040204" pitchFamily="34" charset="-120"/>
                <a:ea typeface="微軟正黑體" panose="020B0604030504040204" pitchFamily="34" charset="-120"/>
              </a:rPr>
              <a:t>七</a:t>
            </a:r>
            <a:r>
              <a:rPr lang="zh-TW" altLang="en-US" sz="2000" dirty="0" smtClean="0">
                <a:latin typeface="微軟正黑體" panose="020B0604030504040204" pitchFamily="34" charset="-120"/>
                <a:ea typeface="微軟正黑體" panose="020B0604030504040204" pitchFamily="34" charset="-120"/>
              </a:rPr>
              <a:t>大</a:t>
            </a:r>
            <a:r>
              <a:rPr lang="zh-TW" altLang="zh-TW" sz="2000" dirty="0" smtClean="0">
                <a:latin typeface="微軟正黑體" panose="020B0604030504040204" pitchFamily="34" charset="-120"/>
                <a:ea typeface="微軟正黑體" panose="020B0604030504040204" pitchFamily="34" charset="-120"/>
              </a:rPr>
              <a:t>工業區</a:t>
            </a:r>
            <a:r>
              <a:rPr lang="zh-TW" altLang="en-US" sz="2000" dirty="0" smtClean="0">
                <a:latin typeface="微軟正黑體" panose="020B0604030504040204" pitchFamily="34" charset="-120"/>
                <a:ea typeface="微軟正黑體" panose="020B0604030504040204" pitchFamily="34" charset="-120"/>
              </a:rPr>
              <a:t>，導入</a:t>
            </a:r>
            <a:r>
              <a:rPr lang="zh-TW" altLang="zh-TW" sz="2000" dirty="0" smtClean="0">
                <a:latin typeface="微軟正黑體" panose="020B0604030504040204" pitchFamily="34" charset="-120"/>
                <a:ea typeface="微軟正黑體" panose="020B0604030504040204" pitchFamily="34" charset="-120"/>
              </a:rPr>
              <a:t>先進</a:t>
            </a:r>
            <a:r>
              <a:rPr lang="zh-TW" altLang="zh-TW" sz="2000" dirty="0">
                <a:latin typeface="微軟正黑體" panose="020B0604030504040204" pitchFamily="34" charset="-120"/>
                <a:ea typeface="微軟正黑體" panose="020B0604030504040204" pitchFamily="34" charset="-120"/>
              </a:rPr>
              <a:t>的物聯網通訊與感測技術，打造智慧交通及水資源管理試驗場域，提供即時資訊增進運輸安全與工業區機能</a:t>
            </a:r>
            <a:endParaRPr lang="zh-TW" altLang="en-US" sz="2000" dirty="0">
              <a:latin typeface="微軟正黑體" panose="020B0604030504040204" pitchFamily="34" charset="-120"/>
              <a:ea typeface="微軟正黑體" panose="020B0604030504040204" pitchFamily="34" charset="-120"/>
            </a:endParaRPr>
          </a:p>
        </p:txBody>
      </p:sp>
      <p:sp>
        <p:nvSpPr>
          <p:cNvPr id="45" name="Title 1"/>
          <p:cNvSpPr txBox="1">
            <a:spLocks/>
          </p:cNvSpPr>
          <p:nvPr/>
        </p:nvSpPr>
        <p:spPr>
          <a:xfrm>
            <a:off x="37475" y="160316"/>
            <a:ext cx="7694254" cy="7320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50" b="1" i="0" kern="1200" cap="none">
                <a:solidFill>
                  <a:schemeClr val="tx1"/>
                </a:solidFill>
                <a:latin typeface="Arial" charset="0"/>
                <a:ea typeface="Arial" charset="0"/>
                <a:cs typeface="Arial" charset="0"/>
              </a:defRPr>
            </a:lvl1pPr>
          </a:lstStyle>
          <a:p>
            <a:pPr algn="ctr"/>
            <a:r>
              <a:rPr lang="zh-TW" altLang="en-US" sz="3600"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亞洲・矽谷計畫提供場域試驗</a:t>
            </a:r>
            <a:endParaRPr lang="en-US" altLang="zh-TW" sz="3600" dirty="0">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82" name="群組 81"/>
          <p:cNvGrpSpPr/>
          <p:nvPr/>
        </p:nvGrpSpPr>
        <p:grpSpPr>
          <a:xfrm>
            <a:off x="168855" y="4298803"/>
            <a:ext cx="8856984" cy="2256411"/>
            <a:chOff x="179512" y="4246679"/>
            <a:chExt cx="8856984" cy="2256411"/>
          </a:xfrm>
        </p:grpSpPr>
        <p:sp>
          <p:nvSpPr>
            <p:cNvPr id="43" name="圓角矩形 42"/>
            <p:cNvSpPr/>
            <p:nvPr/>
          </p:nvSpPr>
          <p:spPr>
            <a:xfrm>
              <a:off x="179512" y="4246679"/>
              <a:ext cx="8856984" cy="2256411"/>
            </a:xfrm>
            <a:prstGeom prst="roundRec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charset="0"/>
                <a:ea typeface="Microsoft JhengHei" charset="0"/>
                <a:cs typeface="Microsoft JhengHei" charset="0"/>
              </a:endParaRPr>
            </a:p>
          </p:txBody>
        </p:sp>
        <p:pic>
          <p:nvPicPr>
            <p:cNvPr id="41" name="圖片 40"/>
            <p:cNvPicPr>
              <a:picLocks noChangeAspect="1"/>
            </p:cNvPicPr>
            <p:nvPr/>
          </p:nvPicPr>
          <p:blipFill>
            <a:blip r:embed="rId5"/>
            <a:stretch>
              <a:fillRect/>
            </a:stretch>
          </p:blipFill>
          <p:spPr>
            <a:xfrm>
              <a:off x="386074" y="5064725"/>
              <a:ext cx="2075864" cy="620318"/>
            </a:xfrm>
            <a:prstGeom prst="rect">
              <a:avLst/>
            </a:prstGeom>
          </p:spPr>
        </p:pic>
        <p:grpSp>
          <p:nvGrpSpPr>
            <p:cNvPr id="79" name="群組 78"/>
            <p:cNvGrpSpPr/>
            <p:nvPr/>
          </p:nvGrpSpPr>
          <p:grpSpPr>
            <a:xfrm>
              <a:off x="2787739" y="4437529"/>
              <a:ext cx="5995220" cy="1898224"/>
              <a:chOff x="3016677" y="4504866"/>
              <a:chExt cx="5995220" cy="1898224"/>
            </a:xfrm>
          </p:grpSpPr>
          <p:grpSp>
            <p:nvGrpSpPr>
              <p:cNvPr id="38" name="群組 37"/>
              <p:cNvGrpSpPr/>
              <p:nvPr/>
            </p:nvGrpSpPr>
            <p:grpSpPr>
              <a:xfrm>
                <a:off x="5249493" y="5075684"/>
                <a:ext cx="1590000" cy="816401"/>
                <a:chOff x="6343119" y="3082460"/>
                <a:chExt cx="1590000" cy="816401"/>
              </a:xfrm>
            </p:grpSpPr>
            <p:pic>
              <p:nvPicPr>
                <p:cNvPr id="3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998"/>
                <a:stretch/>
              </p:blipFill>
              <p:spPr bwMode="auto">
                <a:xfrm>
                  <a:off x="6898397" y="3131997"/>
                  <a:ext cx="1034722" cy="76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圖片 45"/>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43119" y="3082460"/>
                  <a:ext cx="600727" cy="600727"/>
                </a:xfrm>
                <a:prstGeom prst="rect">
                  <a:avLst/>
                </a:prstGeom>
              </p:spPr>
            </p:pic>
          </p:grpSp>
          <p:sp>
            <p:nvSpPr>
              <p:cNvPr id="4" name="橢圓 3"/>
              <p:cNvSpPr/>
              <p:nvPr/>
            </p:nvSpPr>
            <p:spPr>
              <a:xfrm>
                <a:off x="5013356" y="4531760"/>
                <a:ext cx="1949824" cy="182709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6" name="群組 5"/>
              <p:cNvGrpSpPr/>
              <p:nvPr/>
            </p:nvGrpSpPr>
            <p:grpSpPr>
              <a:xfrm>
                <a:off x="3016677" y="4562853"/>
                <a:ext cx="1397114" cy="1795997"/>
                <a:chOff x="3016677" y="4562853"/>
                <a:chExt cx="1397114" cy="1795997"/>
              </a:xfrm>
            </p:grpSpPr>
            <p:sp>
              <p:nvSpPr>
                <p:cNvPr id="2" name="圓角矩形 1"/>
                <p:cNvSpPr/>
                <p:nvPr/>
              </p:nvSpPr>
              <p:spPr>
                <a:xfrm>
                  <a:off x="3016677" y="4562853"/>
                  <a:ext cx="1397114" cy="2966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bg1"/>
                      </a:solidFill>
                      <a:latin typeface="Microsoft JhengHei" charset="0"/>
                      <a:ea typeface="Microsoft JhengHei" charset="0"/>
                      <a:cs typeface="Microsoft JhengHei" charset="0"/>
                    </a:rPr>
                    <a:t>大園工業區</a:t>
                  </a:r>
                  <a:endParaRPr lang="zh-TW" altLang="en-US" sz="1400" dirty="0">
                    <a:solidFill>
                      <a:schemeClr val="bg1"/>
                    </a:solidFill>
                    <a:latin typeface="Microsoft JhengHei" charset="0"/>
                    <a:ea typeface="Microsoft JhengHei" charset="0"/>
                    <a:cs typeface="Microsoft JhengHei" charset="0"/>
                  </a:endParaRPr>
                </a:p>
              </p:txBody>
            </p:sp>
            <p:sp>
              <p:nvSpPr>
                <p:cNvPr id="9" name="圓角矩形 8"/>
                <p:cNvSpPr/>
                <p:nvPr/>
              </p:nvSpPr>
              <p:spPr>
                <a:xfrm>
                  <a:off x="3016677" y="5043396"/>
                  <a:ext cx="1397114" cy="3214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bg1"/>
                      </a:solidFill>
                      <a:latin typeface="Microsoft JhengHei" charset="0"/>
                      <a:ea typeface="Microsoft JhengHei" charset="0"/>
                      <a:cs typeface="Microsoft JhengHei" charset="0"/>
                    </a:rPr>
                    <a:t>觀音工業區</a:t>
                  </a:r>
                  <a:endParaRPr lang="zh-TW" altLang="en-US" sz="1400" dirty="0">
                    <a:solidFill>
                      <a:schemeClr val="bg1"/>
                    </a:solidFill>
                    <a:latin typeface="Microsoft JhengHei" charset="0"/>
                    <a:ea typeface="Microsoft JhengHei" charset="0"/>
                    <a:cs typeface="Microsoft JhengHei" charset="0"/>
                  </a:endParaRPr>
                </a:p>
              </p:txBody>
            </p:sp>
            <p:sp>
              <p:nvSpPr>
                <p:cNvPr id="10" name="圓角矩形 9"/>
                <p:cNvSpPr/>
                <p:nvPr/>
              </p:nvSpPr>
              <p:spPr>
                <a:xfrm>
                  <a:off x="3016677" y="5548745"/>
                  <a:ext cx="1397114" cy="3334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bg1"/>
                      </a:solidFill>
                      <a:latin typeface="Microsoft JhengHei" charset="0"/>
                      <a:ea typeface="Microsoft JhengHei" charset="0"/>
                      <a:cs typeface="Microsoft JhengHei" charset="0"/>
                    </a:rPr>
                    <a:t>中壢工業區</a:t>
                  </a:r>
                  <a:endParaRPr lang="zh-TW" altLang="zh-TW" sz="1400" dirty="0">
                    <a:solidFill>
                      <a:schemeClr val="bg1"/>
                    </a:solidFill>
                    <a:latin typeface="Microsoft JhengHei" charset="0"/>
                    <a:ea typeface="Microsoft JhengHei" charset="0"/>
                    <a:cs typeface="Microsoft JhengHei" charset="0"/>
                  </a:endParaRPr>
                </a:p>
              </p:txBody>
            </p:sp>
            <p:sp>
              <p:nvSpPr>
                <p:cNvPr id="13" name="圓角矩形 12"/>
                <p:cNvSpPr/>
                <p:nvPr/>
              </p:nvSpPr>
              <p:spPr>
                <a:xfrm>
                  <a:off x="3016677" y="6066136"/>
                  <a:ext cx="1397114" cy="2927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bg1"/>
                      </a:solidFill>
                      <a:latin typeface="Microsoft JhengHei" charset="0"/>
                      <a:ea typeface="Microsoft JhengHei" charset="0"/>
                      <a:cs typeface="Microsoft JhengHei" charset="0"/>
                    </a:rPr>
                    <a:t>龜山</a:t>
                  </a:r>
                  <a:r>
                    <a:rPr lang="zh-TW" altLang="en-US" sz="1400" dirty="0" smtClean="0">
                      <a:solidFill>
                        <a:schemeClr val="bg1"/>
                      </a:solidFill>
                      <a:latin typeface="Microsoft JhengHei" charset="0"/>
                      <a:ea typeface="Microsoft JhengHei" charset="0"/>
                      <a:cs typeface="Microsoft JhengHei" charset="0"/>
                    </a:rPr>
                    <a:t>工業區</a:t>
                  </a:r>
                  <a:endParaRPr lang="zh-TW" altLang="en-US" sz="1400" dirty="0">
                    <a:solidFill>
                      <a:schemeClr val="bg1"/>
                    </a:solidFill>
                    <a:latin typeface="Microsoft JhengHei" charset="0"/>
                    <a:ea typeface="Microsoft JhengHei" charset="0"/>
                    <a:cs typeface="Microsoft JhengHei" charset="0"/>
                  </a:endParaRPr>
                </a:p>
              </p:txBody>
            </p:sp>
          </p:grpSp>
          <p:grpSp>
            <p:nvGrpSpPr>
              <p:cNvPr id="5" name="群組 4"/>
              <p:cNvGrpSpPr/>
              <p:nvPr/>
            </p:nvGrpSpPr>
            <p:grpSpPr>
              <a:xfrm>
                <a:off x="7593493" y="4562852"/>
                <a:ext cx="1418404" cy="1795998"/>
                <a:chOff x="7454060" y="4562852"/>
                <a:chExt cx="1418404" cy="1795998"/>
              </a:xfrm>
            </p:grpSpPr>
            <p:sp>
              <p:nvSpPr>
                <p:cNvPr id="14" name="圓角矩形 13"/>
                <p:cNvSpPr/>
                <p:nvPr/>
              </p:nvSpPr>
              <p:spPr>
                <a:xfrm>
                  <a:off x="7475350" y="4562852"/>
                  <a:ext cx="1397114" cy="3967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bg1"/>
                      </a:solidFill>
                      <a:latin typeface="Microsoft JhengHei" charset="0"/>
                      <a:ea typeface="Microsoft JhengHei" charset="0"/>
                      <a:cs typeface="Microsoft JhengHei" charset="0"/>
                    </a:rPr>
                    <a:t>大園工業區</a:t>
                  </a:r>
                  <a:endParaRPr lang="en-US" altLang="zh-TW" sz="1200" dirty="0">
                    <a:solidFill>
                      <a:schemeClr val="bg1"/>
                    </a:solidFill>
                    <a:latin typeface="Microsoft JhengHei" charset="0"/>
                    <a:ea typeface="Microsoft JhengHei" charset="0"/>
                    <a:cs typeface="Microsoft JhengHei" charset="0"/>
                  </a:endParaRPr>
                </a:p>
                <a:p>
                  <a:pPr algn="ctr"/>
                  <a:r>
                    <a:rPr lang="zh-TW" altLang="en-US" sz="1200" dirty="0" smtClean="0">
                      <a:solidFill>
                        <a:schemeClr val="bg1"/>
                      </a:solidFill>
                      <a:latin typeface="Microsoft JhengHei" charset="0"/>
                      <a:ea typeface="Microsoft JhengHei" charset="0"/>
                      <a:cs typeface="Microsoft JhengHei" charset="0"/>
                    </a:rPr>
                    <a:t>汙水廠</a:t>
                  </a:r>
                  <a:endParaRPr lang="zh-TW" altLang="en-US" sz="1200" dirty="0">
                    <a:solidFill>
                      <a:schemeClr val="bg1"/>
                    </a:solidFill>
                    <a:latin typeface="Microsoft JhengHei" charset="0"/>
                    <a:ea typeface="Microsoft JhengHei" charset="0"/>
                    <a:cs typeface="Microsoft JhengHei" charset="0"/>
                  </a:endParaRPr>
                </a:p>
              </p:txBody>
            </p:sp>
            <p:sp>
              <p:nvSpPr>
                <p:cNvPr id="15" name="圓角矩形 14"/>
                <p:cNvSpPr/>
                <p:nvPr/>
              </p:nvSpPr>
              <p:spPr>
                <a:xfrm>
                  <a:off x="7454060" y="5035944"/>
                  <a:ext cx="1397114" cy="3854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chemeClr val="bg1"/>
                      </a:solidFill>
                      <a:latin typeface="Microsoft JhengHei" charset="0"/>
                      <a:ea typeface="Microsoft JhengHei" charset="0"/>
                      <a:cs typeface="Microsoft JhengHei" charset="0"/>
                    </a:rPr>
                    <a:t>觀音</a:t>
                  </a:r>
                  <a:r>
                    <a:rPr lang="zh-TW" altLang="en-US" sz="1200" dirty="0" smtClean="0">
                      <a:solidFill>
                        <a:schemeClr val="bg1"/>
                      </a:solidFill>
                      <a:latin typeface="Microsoft JhengHei" charset="0"/>
                      <a:ea typeface="Microsoft JhengHei" charset="0"/>
                      <a:cs typeface="Microsoft JhengHei" charset="0"/>
                    </a:rPr>
                    <a:t>工業區</a:t>
                  </a:r>
                  <a:endParaRPr lang="en-US" altLang="zh-TW" sz="1200" dirty="0">
                    <a:solidFill>
                      <a:schemeClr val="bg1"/>
                    </a:solidFill>
                    <a:latin typeface="Microsoft JhengHei" charset="0"/>
                    <a:ea typeface="Microsoft JhengHei" charset="0"/>
                    <a:cs typeface="Microsoft JhengHei" charset="0"/>
                  </a:endParaRPr>
                </a:p>
                <a:p>
                  <a:pPr algn="ctr"/>
                  <a:r>
                    <a:rPr lang="zh-TW" altLang="en-US" sz="1200" dirty="0" smtClean="0">
                      <a:solidFill>
                        <a:schemeClr val="bg1"/>
                      </a:solidFill>
                      <a:latin typeface="Microsoft JhengHei" charset="0"/>
                      <a:ea typeface="Microsoft JhengHei" charset="0"/>
                      <a:cs typeface="Microsoft JhengHei" charset="0"/>
                    </a:rPr>
                    <a:t>服務中心</a:t>
                  </a:r>
                  <a:endParaRPr lang="zh-TW" altLang="en-US" sz="1200" dirty="0">
                    <a:solidFill>
                      <a:schemeClr val="bg1"/>
                    </a:solidFill>
                    <a:latin typeface="Microsoft JhengHei" charset="0"/>
                    <a:ea typeface="Microsoft JhengHei" charset="0"/>
                    <a:cs typeface="Microsoft JhengHei" charset="0"/>
                  </a:endParaRPr>
                </a:p>
              </p:txBody>
            </p:sp>
            <p:sp>
              <p:nvSpPr>
                <p:cNvPr id="18" name="圓角矩形 17"/>
                <p:cNvSpPr/>
                <p:nvPr/>
              </p:nvSpPr>
              <p:spPr>
                <a:xfrm>
                  <a:off x="7475350" y="5980888"/>
                  <a:ext cx="1397114" cy="3779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chemeClr val="bg1"/>
                      </a:solidFill>
                      <a:latin typeface="Microsoft JhengHei" charset="0"/>
                      <a:ea typeface="Microsoft JhengHei" charset="0"/>
                      <a:cs typeface="Microsoft JhengHei" charset="0"/>
                    </a:rPr>
                    <a:t>龜山</a:t>
                  </a:r>
                  <a:r>
                    <a:rPr lang="zh-TW" altLang="en-US" sz="1200" dirty="0" smtClean="0">
                      <a:solidFill>
                        <a:schemeClr val="bg1"/>
                      </a:solidFill>
                      <a:latin typeface="Microsoft JhengHei" charset="0"/>
                      <a:ea typeface="Microsoft JhengHei" charset="0"/>
                      <a:cs typeface="Microsoft JhengHei" charset="0"/>
                    </a:rPr>
                    <a:t>工業區</a:t>
                  </a:r>
                  <a:endParaRPr lang="en-US" altLang="zh-TW" sz="1200" dirty="0">
                    <a:solidFill>
                      <a:schemeClr val="bg1"/>
                    </a:solidFill>
                    <a:latin typeface="Microsoft JhengHei" charset="0"/>
                    <a:ea typeface="Microsoft JhengHei" charset="0"/>
                    <a:cs typeface="Microsoft JhengHei" charset="0"/>
                  </a:endParaRPr>
                </a:p>
                <a:p>
                  <a:pPr algn="ctr"/>
                  <a:r>
                    <a:rPr lang="zh-TW" altLang="en-US" sz="1200" dirty="0" smtClean="0">
                      <a:solidFill>
                        <a:schemeClr val="bg1"/>
                      </a:solidFill>
                      <a:latin typeface="Microsoft JhengHei" charset="0"/>
                      <a:ea typeface="Microsoft JhengHei" charset="0"/>
                      <a:cs typeface="Microsoft JhengHei" charset="0"/>
                    </a:rPr>
                    <a:t>服務中心</a:t>
                  </a:r>
                  <a:endParaRPr lang="zh-TW" altLang="en-US" sz="1200" dirty="0">
                    <a:solidFill>
                      <a:schemeClr val="bg1"/>
                    </a:solidFill>
                    <a:latin typeface="Microsoft JhengHei" charset="0"/>
                    <a:ea typeface="Microsoft JhengHei" charset="0"/>
                    <a:cs typeface="Microsoft JhengHei" charset="0"/>
                  </a:endParaRPr>
                </a:p>
              </p:txBody>
            </p:sp>
            <p:sp>
              <p:nvSpPr>
                <p:cNvPr id="19" name="圓角矩形 18"/>
                <p:cNvSpPr/>
                <p:nvPr/>
              </p:nvSpPr>
              <p:spPr>
                <a:xfrm>
                  <a:off x="7475350" y="5497801"/>
                  <a:ext cx="1397114" cy="4067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chemeClr val="bg1"/>
                      </a:solidFill>
                      <a:latin typeface="Microsoft JhengHei" charset="0"/>
                      <a:ea typeface="Microsoft JhengHei" charset="0"/>
                      <a:cs typeface="Microsoft JhengHei" charset="0"/>
                    </a:rPr>
                    <a:t>中壢</a:t>
                  </a:r>
                  <a:r>
                    <a:rPr lang="zh-TW" altLang="en-US" sz="1200" dirty="0" smtClean="0">
                      <a:solidFill>
                        <a:schemeClr val="bg1"/>
                      </a:solidFill>
                      <a:latin typeface="Microsoft JhengHei" charset="0"/>
                      <a:ea typeface="Microsoft JhengHei" charset="0"/>
                      <a:cs typeface="Microsoft JhengHei" charset="0"/>
                    </a:rPr>
                    <a:t>工業區</a:t>
                  </a:r>
                  <a:endParaRPr lang="en-US" altLang="zh-TW" sz="1200" dirty="0">
                    <a:solidFill>
                      <a:schemeClr val="bg1"/>
                    </a:solidFill>
                    <a:latin typeface="Microsoft JhengHei" charset="0"/>
                    <a:ea typeface="Microsoft JhengHei" charset="0"/>
                    <a:cs typeface="Microsoft JhengHei" charset="0"/>
                  </a:endParaRPr>
                </a:p>
                <a:p>
                  <a:pPr algn="ctr"/>
                  <a:r>
                    <a:rPr lang="zh-TW" altLang="en-US" sz="1200" dirty="0" smtClean="0">
                      <a:solidFill>
                        <a:schemeClr val="bg1"/>
                      </a:solidFill>
                      <a:latin typeface="Microsoft JhengHei" charset="0"/>
                      <a:ea typeface="Microsoft JhengHei" charset="0"/>
                      <a:cs typeface="Microsoft JhengHei" charset="0"/>
                    </a:rPr>
                    <a:t>服務中心</a:t>
                  </a:r>
                  <a:endParaRPr lang="zh-TW" altLang="en-US" sz="1200" dirty="0">
                    <a:solidFill>
                      <a:schemeClr val="bg1"/>
                    </a:solidFill>
                    <a:latin typeface="Microsoft JhengHei" charset="0"/>
                    <a:ea typeface="Microsoft JhengHei" charset="0"/>
                    <a:cs typeface="Microsoft JhengHei" charset="0"/>
                  </a:endParaRPr>
                </a:p>
              </p:txBody>
            </p:sp>
          </p:grpSp>
          <p:sp>
            <p:nvSpPr>
              <p:cNvPr id="30" name="矩形 29"/>
              <p:cNvSpPr/>
              <p:nvPr/>
            </p:nvSpPr>
            <p:spPr>
              <a:xfrm>
                <a:off x="5006107" y="4504866"/>
                <a:ext cx="2031325" cy="369332"/>
              </a:xfrm>
              <a:prstGeom prst="rect">
                <a:avLst/>
              </a:prstGeom>
              <a:solidFill>
                <a:schemeClr val="bg1"/>
              </a:solidFill>
            </p:spPr>
            <p:txBody>
              <a:bodyPr wrap="none">
                <a:spAutoFit/>
              </a:bodyPr>
              <a:lstStyle/>
              <a:p>
                <a:r>
                  <a:rPr lang="zh-TW" altLang="en-US" b="1" kern="0" dirty="0">
                    <a:solidFill>
                      <a:schemeClr val="tx1">
                        <a:lumMod val="65000"/>
                        <a:lumOff val="35000"/>
                      </a:schemeClr>
                    </a:solidFill>
                    <a:latin typeface="Microsoft JhengHei" charset="0"/>
                    <a:ea typeface="Microsoft JhengHei" charset="0"/>
                    <a:cs typeface="Microsoft JhengHei" charset="0"/>
                  </a:rPr>
                  <a:t>智慧物聯應用服務</a:t>
                </a:r>
                <a:endParaRPr lang="zh-TW" altLang="en-US" dirty="0">
                  <a:solidFill>
                    <a:schemeClr val="tx1">
                      <a:lumMod val="65000"/>
                      <a:lumOff val="35000"/>
                    </a:schemeClr>
                  </a:solidFill>
                  <a:latin typeface="Microsoft JhengHei" charset="0"/>
                  <a:ea typeface="Microsoft JhengHei" charset="0"/>
                  <a:cs typeface="Microsoft JhengHei" charset="0"/>
                </a:endParaRPr>
              </a:p>
            </p:txBody>
          </p:sp>
          <p:sp>
            <p:nvSpPr>
              <p:cNvPr id="34" name="矩形 33"/>
              <p:cNvSpPr/>
              <p:nvPr/>
            </p:nvSpPr>
            <p:spPr>
              <a:xfrm>
                <a:off x="4919544" y="6033758"/>
                <a:ext cx="2204450" cy="369332"/>
              </a:xfrm>
              <a:prstGeom prst="rect">
                <a:avLst/>
              </a:prstGeom>
              <a:solidFill>
                <a:schemeClr val="bg1"/>
              </a:solidFill>
            </p:spPr>
            <p:txBody>
              <a:bodyPr wrap="none">
                <a:spAutoFit/>
              </a:bodyPr>
              <a:lstStyle/>
              <a:p>
                <a:r>
                  <a:rPr lang="zh-TW" altLang="en-US" b="1" kern="0" dirty="0">
                    <a:solidFill>
                      <a:schemeClr val="tx1">
                        <a:lumMod val="65000"/>
                        <a:lumOff val="35000"/>
                      </a:schemeClr>
                    </a:solidFill>
                    <a:latin typeface="Microsoft JhengHei" charset="0"/>
                    <a:ea typeface="Microsoft JhengHei" charset="0"/>
                    <a:cs typeface="Microsoft JhengHei" charset="0"/>
                  </a:rPr>
                  <a:t>環保督察</a:t>
                </a:r>
                <a:r>
                  <a:rPr lang="en-US" altLang="zh-TW" b="1" kern="0" dirty="0">
                    <a:solidFill>
                      <a:schemeClr val="tx1">
                        <a:lumMod val="65000"/>
                        <a:lumOff val="35000"/>
                      </a:schemeClr>
                    </a:solidFill>
                    <a:latin typeface="Microsoft JhengHei" charset="0"/>
                    <a:ea typeface="Microsoft JhengHei" charset="0"/>
                    <a:cs typeface="Microsoft JhengHei" charset="0"/>
                  </a:rPr>
                  <a:t>+</a:t>
                </a:r>
                <a:r>
                  <a:rPr lang="zh-TW" altLang="en-US" b="1" kern="0" dirty="0">
                    <a:solidFill>
                      <a:schemeClr val="tx1">
                        <a:lumMod val="65000"/>
                        <a:lumOff val="35000"/>
                      </a:schemeClr>
                    </a:solidFill>
                    <a:latin typeface="Microsoft JhengHei" charset="0"/>
                    <a:ea typeface="Microsoft JhengHei" charset="0"/>
                    <a:cs typeface="Microsoft JhengHei" charset="0"/>
                  </a:rPr>
                  <a:t>道路安全</a:t>
                </a:r>
                <a:endParaRPr lang="zh-TW" altLang="en-US" dirty="0">
                  <a:solidFill>
                    <a:schemeClr val="tx1">
                      <a:lumMod val="65000"/>
                      <a:lumOff val="35000"/>
                    </a:schemeClr>
                  </a:solidFill>
                  <a:latin typeface="Microsoft JhengHei" charset="0"/>
                  <a:ea typeface="Microsoft JhengHei" charset="0"/>
                  <a:cs typeface="Microsoft JhengHei" charset="0"/>
                </a:endParaRPr>
              </a:p>
            </p:txBody>
          </p:sp>
          <p:cxnSp>
            <p:nvCxnSpPr>
              <p:cNvPr id="63" name="直線箭頭接點 62"/>
              <p:cNvCxnSpPr/>
              <p:nvPr/>
            </p:nvCxnSpPr>
            <p:spPr>
              <a:xfrm>
                <a:off x="4507232" y="4746812"/>
                <a:ext cx="498875" cy="2792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直線箭頭接點 64"/>
              <p:cNvCxnSpPr/>
              <p:nvPr/>
            </p:nvCxnSpPr>
            <p:spPr>
              <a:xfrm>
                <a:off x="4420669" y="5170336"/>
                <a:ext cx="498875" cy="1945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直線箭頭接點 66"/>
              <p:cNvCxnSpPr/>
              <p:nvPr/>
            </p:nvCxnSpPr>
            <p:spPr>
              <a:xfrm flipV="1">
                <a:off x="4425567" y="5602533"/>
                <a:ext cx="493977" cy="1444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直線箭頭接點 68"/>
              <p:cNvCxnSpPr/>
              <p:nvPr/>
            </p:nvCxnSpPr>
            <p:spPr>
              <a:xfrm flipV="1">
                <a:off x="4474854" y="5904502"/>
                <a:ext cx="531253" cy="2728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線箭頭接點 73"/>
              <p:cNvCxnSpPr/>
              <p:nvPr/>
            </p:nvCxnSpPr>
            <p:spPr>
              <a:xfrm rot="10800000" flipH="1">
                <a:off x="6991919" y="4751641"/>
                <a:ext cx="498875" cy="2792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直線箭頭接點 74"/>
              <p:cNvCxnSpPr/>
              <p:nvPr/>
            </p:nvCxnSpPr>
            <p:spPr>
              <a:xfrm flipV="1">
                <a:off x="7004212" y="5180315"/>
                <a:ext cx="486582" cy="1645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直線箭頭接點 75"/>
              <p:cNvCxnSpPr/>
              <p:nvPr/>
            </p:nvCxnSpPr>
            <p:spPr>
              <a:xfrm>
                <a:off x="7011700" y="5593033"/>
                <a:ext cx="491387" cy="105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直線箭頭接點 76"/>
              <p:cNvCxnSpPr/>
              <p:nvPr/>
            </p:nvCxnSpPr>
            <p:spPr>
              <a:xfrm rot="10800000" flipH="1" flipV="1">
                <a:off x="6950867" y="5892282"/>
                <a:ext cx="531253" cy="2728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7" name="投影片編號版面配置區 6"/>
          <p:cNvSpPr>
            <a:spLocks noGrp="1"/>
          </p:cNvSpPr>
          <p:nvPr>
            <p:ph type="sldNum" sz="quarter" idx="10"/>
          </p:nvPr>
        </p:nvSpPr>
        <p:spPr/>
        <p:txBody>
          <a:bodyPr/>
          <a:lstStyle/>
          <a:p>
            <a:fld id="{365310B0-278E-46FC-9768-8562051919C2}" type="slidenum">
              <a:rPr lang="zh-TW" altLang="en-US" smtClean="0"/>
              <a:pPr/>
              <a:t>8</a:t>
            </a:fld>
            <a:endParaRPr lang="zh-TW" altLang="en-US" dirty="0"/>
          </a:p>
        </p:txBody>
      </p:sp>
    </p:spTree>
    <p:extLst>
      <p:ext uri="{BB962C8B-B14F-4D97-AF65-F5344CB8AC3E}">
        <p14:creationId xmlns:p14="http://schemas.microsoft.com/office/powerpoint/2010/main" val="163933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4-3">
  <a:themeElements>
    <a:clrScheme name="綠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3" id="{607832E4-5C21-4CC9-A53F-7A51A4F6840A}" vid="{73C81F3A-404A-480A-9D52-F68BFBCADA91}"/>
    </a:ext>
  </a:extLst>
</a:theme>
</file>

<file path=ppt/theme/theme2.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30078</TotalTime>
  <Words>2075</Words>
  <Application>Microsoft Office PowerPoint</Application>
  <PresentationFormat>如螢幕大小 (4:3)</PresentationFormat>
  <Paragraphs>228</Paragraphs>
  <Slides>15</Slides>
  <Notes>8</Notes>
  <HiddenSlides>0</HiddenSlides>
  <MMClips>0</MMClips>
  <ScaleCrop>false</ScaleCrop>
  <HeadingPairs>
    <vt:vector size="6" baseType="variant">
      <vt:variant>
        <vt:lpstr>使用字型</vt:lpstr>
      </vt:variant>
      <vt:variant>
        <vt:i4>18</vt:i4>
      </vt:variant>
      <vt:variant>
        <vt:lpstr>佈景主題</vt:lpstr>
      </vt:variant>
      <vt:variant>
        <vt:i4>3</vt:i4>
      </vt:variant>
      <vt:variant>
        <vt:lpstr>投影片標題</vt:lpstr>
      </vt:variant>
      <vt:variant>
        <vt:i4>15</vt:i4>
      </vt:variant>
    </vt:vector>
  </HeadingPairs>
  <TitlesOfParts>
    <vt:vector size="36" baseType="lpstr">
      <vt:lpstr>Arial Unicode MS</vt:lpstr>
      <vt:lpstr>Bebas Neue Bold</vt:lpstr>
      <vt:lpstr>Lato</vt:lpstr>
      <vt:lpstr>맑은 고딕</vt:lpstr>
      <vt:lpstr>Raleway</vt:lpstr>
      <vt:lpstr>宋体</vt:lpstr>
      <vt:lpstr>微軟正黑體</vt:lpstr>
      <vt:lpstr>微軟正黑體</vt:lpstr>
      <vt:lpstr>新細明體</vt:lpstr>
      <vt:lpstr>標楷體</vt:lpstr>
      <vt:lpstr>Arial</vt:lpstr>
      <vt:lpstr>Calibri</vt:lpstr>
      <vt:lpstr>Calibri Light</vt:lpstr>
      <vt:lpstr>Century Gothic</vt:lpstr>
      <vt:lpstr>Franklin Gothic Book</vt:lpstr>
      <vt:lpstr>Times New Roman</vt:lpstr>
      <vt:lpstr>Wingdings</vt:lpstr>
      <vt:lpstr>Wingdings 3</vt:lpstr>
      <vt:lpstr>4-3</vt:lpstr>
      <vt:lpstr>2_Ion</vt:lpstr>
      <vt:lpstr>1_自訂設計</vt:lpstr>
      <vt:lpstr>PowerPoint 簡報</vt:lpstr>
      <vt:lpstr>物聯網生態系</vt:lpstr>
      <vt:lpstr>PowerPoint 簡報</vt:lpstr>
      <vt:lpstr>PowerPoint 簡報</vt:lpstr>
      <vt:lpstr>PowerPoint 簡報</vt:lpstr>
      <vt:lpstr>PowerPoint 簡報</vt:lpstr>
      <vt:lpstr>PowerPoint 簡報</vt:lpstr>
      <vt:lpstr>大聯盟在桃園廠商</vt:lpstr>
      <vt:lpstr>PowerPoint 簡報</vt:lpstr>
      <vt:lpstr>PowerPoint 簡報</vt:lpstr>
      <vt:lpstr>PowerPoint 簡報</vt:lpstr>
      <vt:lpstr>PowerPoint 簡報</vt:lpstr>
      <vt:lpstr>PowerPoint 簡報</vt:lpstr>
      <vt:lpstr> 五大關鍵量化指標</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魏惠美</dc:creator>
  <cp:lastModifiedBy>Pei-Ru Hsu</cp:lastModifiedBy>
  <cp:revision>6678</cp:revision>
  <cp:lastPrinted>2018-04-25T00:05:20Z</cp:lastPrinted>
  <dcterms:created xsi:type="dcterms:W3CDTF">2016-12-29T05:28:05Z</dcterms:created>
  <dcterms:modified xsi:type="dcterms:W3CDTF">2018-05-03T11:51:32Z</dcterms:modified>
</cp:coreProperties>
</file>