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49" r:id="rId6"/>
  </p:sldMasterIdLst>
  <p:notesMasterIdLst>
    <p:notesMasterId r:id="rId34"/>
  </p:notesMasterIdLst>
  <p:sldIdLst>
    <p:sldId id="412" r:id="rId7"/>
    <p:sldId id="460" r:id="rId8"/>
    <p:sldId id="461" r:id="rId9"/>
    <p:sldId id="462" r:id="rId10"/>
    <p:sldId id="417" r:id="rId11"/>
    <p:sldId id="420" r:id="rId12"/>
    <p:sldId id="421" r:id="rId13"/>
    <p:sldId id="433" r:id="rId14"/>
    <p:sldId id="422" r:id="rId15"/>
    <p:sldId id="423" r:id="rId16"/>
    <p:sldId id="424" r:id="rId17"/>
    <p:sldId id="425" r:id="rId18"/>
    <p:sldId id="434" r:id="rId19"/>
    <p:sldId id="439" r:id="rId20"/>
    <p:sldId id="440" r:id="rId21"/>
    <p:sldId id="441" r:id="rId22"/>
    <p:sldId id="426" r:id="rId23"/>
    <p:sldId id="427" r:id="rId24"/>
    <p:sldId id="436" r:id="rId25"/>
    <p:sldId id="430" r:id="rId26"/>
    <p:sldId id="437" r:id="rId27"/>
    <p:sldId id="438" r:id="rId28"/>
    <p:sldId id="453" r:id="rId29"/>
    <p:sldId id="454" r:id="rId30"/>
    <p:sldId id="455" r:id="rId31"/>
    <p:sldId id="456" r:id="rId32"/>
    <p:sldId id="457" r:id="rId33"/>
  </p:sldIdLst>
  <p:sldSz cx="9906000" cy="6858000" type="A4"/>
  <p:notesSz cx="6797675" cy="9926638"/>
  <p:defaultTextStyle>
    <a:defPPr>
      <a:defRPr lang="zh-TW"/>
    </a:defPPr>
    <a:lvl1pPr algn="l" rtl="0" fontAlgn="base">
      <a:spcBef>
        <a:spcPct val="0"/>
      </a:spcBef>
      <a:spcAft>
        <a:spcPct val="0"/>
      </a:spcAft>
      <a:defRPr kumimoji="1" sz="2400" kern="1200">
        <a:solidFill>
          <a:schemeClr val="tx1"/>
        </a:solidFill>
        <a:latin typeface="Times New Roman" pitchFamily="18" charset="0"/>
        <a:ea typeface="標楷體" pitchFamily="65" charset="-120"/>
        <a:cs typeface="+mn-cs"/>
      </a:defRPr>
    </a:lvl1pPr>
    <a:lvl2pPr marL="457200" algn="l" rtl="0" fontAlgn="base">
      <a:spcBef>
        <a:spcPct val="0"/>
      </a:spcBef>
      <a:spcAft>
        <a:spcPct val="0"/>
      </a:spcAft>
      <a:defRPr kumimoji="1" sz="2400" kern="1200">
        <a:solidFill>
          <a:schemeClr val="tx1"/>
        </a:solidFill>
        <a:latin typeface="Times New Roman" pitchFamily="18" charset="0"/>
        <a:ea typeface="標楷體" pitchFamily="65" charset="-120"/>
        <a:cs typeface="+mn-cs"/>
      </a:defRPr>
    </a:lvl2pPr>
    <a:lvl3pPr marL="914400" algn="l" rtl="0" fontAlgn="base">
      <a:spcBef>
        <a:spcPct val="0"/>
      </a:spcBef>
      <a:spcAft>
        <a:spcPct val="0"/>
      </a:spcAft>
      <a:defRPr kumimoji="1" sz="2400" kern="1200">
        <a:solidFill>
          <a:schemeClr val="tx1"/>
        </a:solidFill>
        <a:latin typeface="Times New Roman" pitchFamily="18" charset="0"/>
        <a:ea typeface="標楷體" pitchFamily="65" charset="-120"/>
        <a:cs typeface="+mn-cs"/>
      </a:defRPr>
    </a:lvl3pPr>
    <a:lvl4pPr marL="1371600" algn="l" rtl="0" fontAlgn="base">
      <a:spcBef>
        <a:spcPct val="0"/>
      </a:spcBef>
      <a:spcAft>
        <a:spcPct val="0"/>
      </a:spcAft>
      <a:defRPr kumimoji="1" sz="2400" kern="1200">
        <a:solidFill>
          <a:schemeClr val="tx1"/>
        </a:solidFill>
        <a:latin typeface="Times New Roman" pitchFamily="18" charset="0"/>
        <a:ea typeface="標楷體" pitchFamily="65" charset="-120"/>
        <a:cs typeface="+mn-cs"/>
      </a:defRPr>
    </a:lvl4pPr>
    <a:lvl5pPr marL="1828800" algn="l" rtl="0" fontAlgn="base">
      <a:spcBef>
        <a:spcPct val="0"/>
      </a:spcBef>
      <a:spcAft>
        <a:spcPct val="0"/>
      </a:spcAft>
      <a:defRPr kumimoji="1" sz="2400" kern="1200">
        <a:solidFill>
          <a:schemeClr val="tx1"/>
        </a:solidFill>
        <a:latin typeface="Times New Roman" pitchFamily="18" charset="0"/>
        <a:ea typeface="標楷體" pitchFamily="65" charset="-120"/>
        <a:cs typeface="+mn-cs"/>
      </a:defRPr>
    </a:lvl5pPr>
    <a:lvl6pPr marL="2286000" algn="l" defTabSz="914400" rtl="0" eaLnBrk="1" latinLnBrk="0" hangingPunct="1">
      <a:defRPr kumimoji="1" sz="2400" kern="1200">
        <a:solidFill>
          <a:schemeClr val="tx1"/>
        </a:solidFill>
        <a:latin typeface="Times New Roman" pitchFamily="18" charset="0"/>
        <a:ea typeface="標楷體" pitchFamily="65" charset="-120"/>
        <a:cs typeface="+mn-cs"/>
      </a:defRPr>
    </a:lvl6pPr>
    <a:lvl7pPr marL="2743200" algn="l" defTabSz="914400" rtl="0" eaLnBrk="1" latinLnBrk="0" hangingPunct="1">
      <a:defRPr kumimoji="1" sz="2400" kern="1200">
        <a:solidFill>
          <a:schemeClr val="tx1"/>
        </a:solidFill>
        <a:latin typeface="Times New Roman" pitchFamily="18" charset="0"/>
        <a:ea typeface="標楷體" pitchFamily="65" charset="-120"/>
        <a:cs typeface="+mn-cs"/>
      </a:defRPr>
    </a:lvl7pPr>
    <a:lvl8pPr marL="3200400" algn="l" defTabSz="914400" rtl="0" eaLnBrk="1" latinLnBrk="0" hangingPunct="1">
      <a:defRPr kumimoji="1" sz="2400" kern="1200">
        <a:solidFill>
          <a:schemeClr val="tx1"/>
        </a:solidFill>
        <a:latin typeface="Times New Roman" pitchFamily="18" charset="0"/>
        <a:ea typeface="標楷體" pitchFamily="65" charset="-120"/>
        <a:cs typeface="+mn-cs"/>
      </a:defRPr>
    </a:lvl8pPr>
    <a:lvl9pPr marL="3657600" algn="l" defTabSz="914400" rtl="0" eaLnBrk="1" latinLnBrk="0" hangingPunct="1">
      <a:defRPr kumimoji="1" sz="2400" kern="1200">
        <a:solidFill>
          <a:schemeClr val="tx1"/>
        </a:solidFill>
        <a:latin typeface="Times New Roman" pitchFamily="18" charset="0"/>
        <a:ea typeface="標楷體" pitchFamily="65"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85"/>
    <a:srgbClr val="FFFF99"/>
    <a:srgbClr val="FFCC99"/>
    <a:srgbClr val="3399FF"/>
    <a:srgbClr val="0000FF"/>
    <a:srgbClr val="666699"/>
    <a:srgbClr val="6579AE"/>
    <a:srgbClr val="433BE5"/>
    <a:srgbClr val="727CBA"/>
    <a:srgbClr val="7680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9655" autoAdjust="0"/>
  </p:normalViewPr>
  <p:slideViewPr>
    <p:cSldViewPr>
      <p:cViewPr>
        <p:scale>
          <a:sx n="60" d="100"/>
          <a:sy n="60" d="100"/>
        </p:scale>
        <p:origin x="-1428" y="-270"/>
      </p:cViewPr>
      <p:guideLst>
        <p:guide orient="horz" pos="2160"/>
        <p:guide pos="3120"/>
      </p:guideLst>
    </p:cSldViewPr>
  </p:slideViewPr>
  <p:outlineViewPr>
    <p:cViewPr>
      <p:scale>
        <a:sx n="33" d="100"/>
        <a:sy n="33" d="100"/>
      </p:scale>
      <p:origin x="0" y="432"/>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2195173351283992"/>
          <c:y val="5.3508250227382113E-2"/>
          <c:w val="0.73342813292783549"/>
          <c:h val="0.84728876709243284"/>
        </c:manualLayout>
      </c:layout>
      <c:pieChart>
        <c:varyColors val="1"/>
        <c:ser>
          <c:idx val="0"/>
          <c:order val="0"/>
          <c:tx>
            <c:strRef>
              <c:f>Sheet1!$B$1</c:f>
              <c:strCache>
                <c:ptCount val="1"/>
                <c:pt idx="0">
                  <c:v>銷售</c:v>
                </c:pt>
              </c:strCache>
            </c:strRef>
          </c:tx>
          <c:dPt>
            <c:idx val="0"/>
            <c:bubble3D val="0"/>
          </c:dPt>
          <c:dPt>
            <c:idx val="1"/>
            <c:bubble3D val="0"/>
          </c:dPt>
          <c:dPt>
            <c:idx val="2"/>
            <c:bubble3D val="0"/>
          </c:dPt>
          <c:dPt>
            <c:idx val="3"/>
            <c:bubble3D val="0"/>
          </c:dPt>
          <c:dPt>
            <c:idx val="4"/>
            <c:bubble3D val="0"/>
          </c:dPt>
          <c:dLbls>
            <c:dLbl>
              <c:idx val="0"/>
              <c:delete val="1"/>
            </c:dLbl>
            <c:dLbl>
              <c:idx val="1"/>
              <c:layout>
                <c:manualLayout>
                  <c:x val="-0.13402976314361775"/>
                  <c:y val="-1.0351517154377819E-2"/>
                </c:manualLayout>
              </c:layout>
              <c:showLegendKey val="0"/>
              <c:showVal val="0"/>
              <c:showCatName val="1"/>
              <c:showSerName val="0"/>
              <c:showPercent val="1"/>
              <c:showBubbleSize val="0"/>
            </c:dLbl>
            <c:dLbl>
              <c:idx val="3"/>
              <c:layout>
                <c:manualLayout>
                  <c:x val="0.20737682091422902"/>
                  <c:y val="-0.22193087008343265"/>
                </c:manualLayout>
              </c:layout>
              <c:showLegendKey val="0"/>
              <c:showVal val="0"/>
              <c:showCatName val="1"/>
              <c:showSerName val="0"/>
              <c:showPercent val="1"/>
              <c:showBubbleSize val="0"/>
            </c:dLbl>
            <c:numFmt formatCode="0.0%" sourceLinked="0"/>
            <c:txPr>
              <a:bodyPr/>
              <a:lstStyle/>
              <a:p>
                <a:pPr>
                  <a:defRPr sz="1600" baseline="0"/>
                </a:pPr>
                <a:endParaRPr lang="zh-TW"/>
              </a:p>
            </c:txPr>
            <c:showLegendKey val="0"/>
            <c:showVal val="0"/>
            <c:showCatName val="1"/>
            <c:showSerName val="0"/>
            <c:showPercent val="1"/>
            <c:showBubbleSize val="0"/>
            <c:showLeaderLines val="0"/>
          </c:dLbls>
          <c:cat>
            <c:strRef>
              <c:f>Sheet1!$A$2:$A$6</c:f>
              <c:strCache>
                <c:ptCount val="5"/>
                <c:pt idx="0">
                  <c:v>預計在2～3年內展開投資</c:v>
                </c:pt>
                <c:pt idx="1">
                  <c:v>預計在1年內展開投資</c:v>
                </c:pt>
                <c:pt idx="2">
                  <c:v>已進行跨境銷售</c:v>
                </c:pt>
                <c:pt idx="3">
                  <c:v>已在評估中，時程還不確定</c:v>
                </c:pt>
                <c:pt idx="4">
                  <c:v>無計畫進行</c:v>
                </c:pt>
              </c:strCache>
            </c:strRef>
          </c:cat>
          <c:val>
            <c:numRef>
              <c:f>Sheet1!$B$2:$B$6</c:f>
              <c:numCache>
                <c:formatCode>0.0%</c:formatCode>
                <c:ptCount val="5"/>
                <c:pt idx="0">
                  <c:v>5.0485436893203881E-2</c:v>
                </c:pt>
                <c:pt idx="1">
                  <c:v>0.11067961165048544</c:v>
                </c:pt>
                <c:pt idx="2">
                  <c:v>0.17475728155339806</c:v>
                </c:pt>
                <c:pt idx="3">
                  <c:v>0.28543689320388349</c:v>
                </c:pt>
                <c:pt idx="4">
                  <c:v>0.37864077669902912</c:v>
                </c:pt>
              </c:numCache>
            </c:numRef>
          </c:val>
        </c:ser>
        <c:dLbls>
          <c:showLegendKey val="0"/>
          <c:showVal val="0"/>
          <c:showCatName val="1"/>
          <c:showSerName val="0"/>
          <c:showPercent val="1"/>
          <c:showBubbleSize val="0"/>
          <c:showLeaderLines val="0"/>
        </c:dLbls>
        <c:firstSliceAng val="54"/>
      </c:pieChart>
      <c:spPr>
        <a:noFill/>
        <a:ln w="25405">
          <a:noFill/>
        </a:ln>
      </c:spPr>
    </c:plotArea>
    <c:plotVisOnly val="1"/>
    <c:dispBlanksAs val="zero"/>
    <c:showDLblsOverMax val="0"/>
  </c:chart>
  <c:txPr>
    <a:bodyPr/>
    <a:lstStyle/>
    <a:p>
      <a:pPr>
        <a:defRPr sz="1800">
          <a:latin typeface="微軟正黑體" panose="020B0604030504040204" pitchFamily="34" charset="-120"/>
          <a:ea typeface="微軟正黑體" panose="020B0604030504040204" pitchFamily="34" charset="-120"/>
        </a:defRPr>
      </a:pPr>
      <a:endParaRPr lang="zh-TW"/>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bar"/>
        <c:grouping val="clustered"/>
        <c:varyColors val="0"/>
        <c:ser>
          <c:idx val="0"/>
          <c:order val="0"/>
          <c:tx>
            <c:strRef>
              <c:f>工作表1!$B$1</c:f>
              <c:strCache>
                <c:ptCount val="1"/>
                <c:pt idx="0">
                  <c:v>數列 1</c:v>
                </c:pt>
              </c:strCache>
            </c:strRef>
          </c:tx>
          <c:invertIfNegative val="0"/>
          <c:dLbls>
            <c:txPr>
              <a:bodyPr/>
              <a:lstStyle/>
              <a:p>
                <a:pPr>
                  <a:defRPr sz="1600">
                    <a:latin typeface="微軟正黑體" panose="020B0604030504040204" pitchFamily="34" charset="-120"/>
                    <a:ea typeface="微軟正黑體" panose="020B0604030504040204" pitchFamily="34" charset="-120"/>
                  </a:defRPr>
                </a:pPr>
                <a:endParaRPr lang="zh-TW"/>
              </a:p>
            </c:txPr>
            <c:dLblPos val="outEnd"/>
            <c:showLegendKey val="0"/>
            <c:showVal val="1"/>
            <c:showCatName val="0"/>
            <c:showSerName val="0"/>
            <c:showPercent val="0"/>
            <c:showBubbleSize val="0"/>
            <c:showLeaderLines val="0"/>
          </c:dLbls>
          <c:cat>
            <c:strRef>
              <c:f>工作表1!$A$2:$A$8</c:f>
              <c:strCache>
                <c:ptCount val="7"/>
                <c:pt idx="0">
                  <c:v>30%～50%(含)</c:v>
                </c:pt>
                <c:pt idx="1">
                  <c:v>50%～80%(含)</c:v>
                </c:pt>
                <c:pt idx="2">
                  <c:v>20%～30%(含)</c:v>
                </c:pt>
                <c:pt idx="3">
                  <c:v>超過80%</c:v>
                </c:pt>
                <c:pt idx="4">
                  <c:v>10%～20%(含)</c:v>
                </c:pt>
                <c:pt idx="5">
                  <c:v>無來自海外營收</c:v>
                </c:pt>
                <c:pt idx="6">
                  <c:v>低於10%</c:v>
                </c:pt>
              </c:strCache>
            </c:strRef>
          </c:cat>
          <c:val>
            <c:numRef>
              <c:f>工作表1!$B$2:$B$8</c:f>
              <c:numCache>
                <c:formatCode>0.0%</c:formatCode>
                <c:ptCount val="7"/>
                <c:pt idx="0">
                  <c:v>3.0612244897959183E-2</c:v>
                </c:pt>
                <c:pt idx="1">
                  <c:v>3.0612244897959183E-2</c:v>
                </c:pt>
                <c:pt idx="2">
                  <c:v>4.0816326530612242E-2</c:v>
                </c:pt>
                <c:pt idx="3">
                  <c:v>4.0816326530612242E-2</c:v>
                </c:pt>
                <c:pt idx="4">
                  <c:v>9.1836734693877556E-2</c:v>
                </c:pt>
                <c:pt idx="5">
                  <c:v>0.17346938775510204</c:v>
                </c:pt>
                <c:pt idx="6">
                  <c:v>0.59183673469387754</c:v>
                </c:pt>
              </c:numCache>
            </c:numRef>
          </c:val>
        </c:ser>
        <c:dLbls>
          <c:showLegendKey val="0"/>
          <c:showVal val="0"/>
          <c:showCatName val="0"/>
          <c:showSerName val="0"/>
          <c:showPercent val="0"/>
          <c:showBubbleSize val="0"/>
        </c:dLbls>
        <c:gapWidth val="80"/>
        <c:axId val="150968576"/>
        <c:axId val="150986752"/>
      </c:barChart>
      <c:catAx>
        <c:axId val="150968576"/>
        <c:scaling>
          <c:orientation val="minMax"/>
        </c:scaling>
        <c:delete val="0"/>
        <c:axPos val="l"/>
        <c:majorTickMark val="in"/>
        <c:minorTickMark val="none"/>
        <c:tickLblPos val="nextTo"/>
        <c:txPr>
          <a:bodyPr/>
          <a:lstStyle/>
          <a:p>
            <a:pPr>
              <a:defRPr sz="1600">
                <a:latin typeface="微軟正黑體" panose="020B0604030504040204" pitchFamily="34" charset="-120"/>
                <a:ea typeface="微軟正黑體" panose="020B0604030504040204" pitchFamily="34" charset="-120"/>
              </a:defRPr>
            </a:pPr>
            <a:endParaRPr lang="zh-TW"/>
          </a:p>
        </c:txPr>
        <c:crossAx val="150986752"/>
        <c:crosses val="autoZero"/>
        <c:auto val="1"/>
        <c:lblAlgn val="ctr"/>
        <c:lblOffset val="100"/>
        <c:noMultiLvlLbl val="0"/>
      </c:catAx>
      <c:valAx>
        <c:axId val="150986752"/>
        <c:scaling>
          <c:orientation val="minMax"/>
        </c:scaling>
        <c:delete val="0"/>
        <c:axPos val="b"/>
        <c:numFmt formatCode="0%" sourceLinked="0"/>
        <c:majorTickMark val="in"/>
        <c:minorTickMark val="none"/>
        <c:tickLblPos val="nextTo"/>
        <c:txPr>
          <a:bodyPr/>
          <a:lstStyle/>
          <a:p>
            <a:pPr>
              <a:defRPr sz="1600">
                <a:latin typeface="微軟正黑體" panose="020B0604030504040204" pitchFamily="34" charset="-120"/>
                <a:ea typeface="微軟正黑體" panose="020B0604030504040204" pitchFamily="34" charset="-120"/>
              </a:defRPr>
            </a:pPr>
            <a:endParaRPr lang="zh-TW"/>
          </a:p>
        </c:txPr>
        <c:crossAx val="150968576"/>
        <c:crosses val="autoZero"/>
        <c:crossBetween val="between"/>
      </c:valAx>
    </c:plotArea>
    <c:plotVisOnly val="1"/>
    <c:dispBlanksAs val="gap"/>
    <c:showDLblsOverMax val="0"/>
  </c:chart>
  <c:txPr>
    <a:bodyPr/>
    <a:lstStyle/>
    <a:p>
      <a:pPr>
        <a:defRPr sz="1800"/>
      </a:pPr>
      <a:endParaRPr lang="zh-TW"/>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6.6511534035519106E-3"/>
          <c:y val="0.14968847995124207"/>
          <c:w val="0.96024305860939829"/>
          <c:h val="0.8156792198727969"/>
        </c:manualLayout>
      </c:layout>
      <c:pieChart>
        <c:varyColors val="1"/>
        <c:ser>
          <c:idx val="0"/>
          <c:order val="0"/>
          <c:tx>
            <c:strRef>
              <c:f>Sheet1!$B$1</c:f>
              <c:strCache>
                <c:ptCount val="1"/>
                <c:pt idx="0">
                  <c:v>百分比</c:v>
                </c:pt>
              </c:strCache>
            </c:strRef>
          </c:tx>
          <c:dPt>
            <c:idx val="0"/>
            <c:bubble3D val="0"/>
          </c:dPt>
          <c:dPt>
            <c:idx val="1"/>
            <c:bubble3D val="0"/>
          </c:dPt>
          <c:dPt>
            <c:idx val="2"/>
            <c:bubble3D val="0"/>
          </c:dPt>
          <c:dPt>
            <c:idx val="3"/>
            <c:bubble3D val="0"/>
          </c:dPt>
          <c:dPt>
            <c:idx val="4"/>
            <c:bubble3D val="0"/>
          </c:dPt>
          <c:dLbls>
            <c:dLbl>
              <c:idx val="0"/>
              <c:delete val="1"/>
            </c:dLbl>
            <c:dLbl>
              <c:idx val="1"/>
              <c:layout>
                <c:manualLayout>
                  <c:x val="4.2621355717857967E-2"/>
                  <c:y val="7.9617407374639973E-2"/>
                </c:manualLayout>
              </c:layout>
              <c:showLegendKey val="0"/>
              <c:showVal val="0"/>
              <c:showCatName val="1"/>
              <c:showSerName val="0"/>
              <c:showPercent val="1"/>
              <c:showBubbleSize val="0"/>
            </c:dLbl>
            <c:dLbl>
              <c:idx val="2"/>
              <c:layout>
                <c:manualLayout>
                  <c:x val="0.11815199911864174"/>
                  <c:y val="0.11360799001248439"/>
                </c:manualLayout>
              </c:layout>
              <c:showLegendKey val="0"/>
              <c:showVal val="0"/>
              <c:showCatName val="1"/>
              <c:showSerName val="0"/>
              <c:showPercent val="1"/>
              <c:showBubbleSize val="0"/>
            </c:dLbl>
            <c:dLbl>
              <c:idx val="3"/>
              <c:layout>
                <c:manualLayout>
                  <c:x val="6.1215746687268723E-2"/>
                  <c:y val="0.14873081876001454"/>
                </c:manualLayout>
              </c:layout>
              <c:showLegendKey val="0"/>
              <c:showVal val="0"/>
              <c:showCatName val="1"/>
              <c:showSerName val="0"/>
              <c:showPercent val="1"/>
              <c:showBubbleSize val="0"/>
            </c:dLbl>
            <c:txPr>
              <a:bodyPr/>
              <a:lstStyle/>
              <a:p>
                <a:pPr>
                  <a:defRPr sz="1600">
                    <a:latin typeface="微軟正黑體" panose="020B0604030504040204" pitchFamily="34" charset="-120"/>
                    <a:ea typeface="微軟正黑體" panose="020B0604030504040204" pitchFamily="34" charset="-120"/>
                  </a:defRPr>
                </a:pPr>
                <a:endParaRPr lang="zh-TW"/>
              </a:p>
            </c:txPr>
            <c:showLegendKey val="0"/>
            <c:showVal val="0"/>
            <c:showCatName val="1"/>
            <c:showSerName val="0"/>
            <c:showPercent val="1"/>
            <c:showBubbleSize val="0"/>
            <c:showLeaderLines val="1"/>
          </c:dLbls>
          <c:cat>
            <c:strRef>
              <c:f>Sheet1!$A$2:$A$5</c:f>
              <c:strCache>
                <c:ptCount val="4"/>
                <c:pt idx="0">
                  <c:v>台灣發貨</c:v>
                </c:pt>
                <c:pt idx="1">
                  <c:v>經銷、代理、代運營</c:v>
                </c:pt>
                <c:pt idx="2">
                  <c:v>在該國直接生產/供貨</c:v>
                </c:pt>
                <c:pt idx="3">
                  <c:v>其他</c:v>
                </c:pt>
              </c:strCache>
            </c:strRef>
          </c:cat>
          <c:val>
            <c:numRef>
              <c:f>Sheet1!$B$2:$B$5</c:f>
              <c:numCache>
                <c:formatCode>0.0%</c:formatCode>
                <c:ptCount val="4"/>
                <c:pt idx="0">
                  <c:v>0.70707070707070707</c:v>
                </c:pt>
                <c:pt idx="1">
                  <c:v>0.18181818181818182</c:v>
                </c:pt>
                <c:pt idx="2">
                  <c:v>7.0707070707070704E-2</c:v>
                </c:pt>
                <c:pt idx="3">
                  <c:v>4.0404040404040407E-2</c:v>
                </c:pt>
              </c:numCache>
            </c:numRef>
          </c:val>
        </c:ser>
        <c:dLbls>
          <c:showLegendKey val="0"/>
          <c:showVal val="0"/>
          <c:showCatName val="1"/>
          <c:showSerName val="0"/>
          <c:showPercent val="1"/>
          <c:showBubbleSize val="0"/>
          <c:showLeaderLines val="1"/>
        </c:dLbls>
        <c:firstSliceAng val="0"/>
      </c:pieChart>
    </c:plotArea>
    <c:plotVisOnly val="1"/>
    <c:dispBlanksAs val="zero"/>
    <c:showDLblsOverMax val="0"/>
  </c:chart>
  <c:txPr>
    <a:bodyPr/>
    <a:lstStyle/>
    <a:p>
      <a:pPr>
        <a:defRPr sz="1800"/>
      </a:pPr>
      <a:endParaRPr lang="zh-TW"/>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13"/>
    </mc:Choice>
    <mc:Fallback>
      <c:style val="13"/>
    </mc:Fallback>
  </mc:AlternateContent>
  <c:chart>
    <c:title>
      <c:tx>
        <c:rich>
          <a:bodyPr/>
          <a:lstStyle/>
          <a:p>
            <a:pPr>
              <a:defRPr/>
            </a:pPr>
            <a:r>
              <a:rPr lang="zh-TW" dirty="0"/>
              <a:t>網路商店在</a:t>
            </a:r>
            <a:r>
              <a:rPr lang="zh-TW" dirty="0" smtClean="0"/>
              <a:t>海外</a:t>
            </a:r>
            <a:r>
              <a:rPr lang="zh-TW" altLang="en-US" dirty="0" smtClean="0"/>
              <a:t>開店之</a:t>
            </a:r>
            <a:r>
              <a:rPr lang="zh-TW" dirty="0" smtClean="0"/>
              <a:t>平台</a:t>
            </a:r>
            <a:endParaRPr lang="zh-TW" dirty="0"/>
          </a:p>
        </c:rich>
      </c:tx>
      <c:layout/>
      <c:overlay val="0"/>
    </c:title>
    <c:autoTitleDeleted val="0"/>
    <c:plotArea>
      <c:layout/>
      <c:barChart>
        <c:barDir val="bar"/>
        <c:grouping val="clustered"/>
        <c:varyColors val="0"/>
        <c:ser>
          <c:idx val="0"/>
          <c:order val="0"/>
          <c:tx>
            <c:strRef>
              <c:f>工作表1!$B$1</c:f>
              <c:strCache>
                <c:ptCount val="1"/>
                <c:pt idx="0">
                  <c:v>數列 1</c:v>
                </c:pt>
              </c:strCache>
            </c:strRef>
          </c:tx>
          <c:invertIfNegative val="0"/>
          <c:dLbls>
            <c:dLblPos val="outEnd"/>
            <c:showLegendKey val="0"/>
            <c:showVal val="1"/>
            <c:showCatName val="0"/>
            <c:showSerName val="0"/>
            <c:showPercent val="0"/>
            <c:showBubbleSize val="0"/>
            <c:showLeaderLines val="0"/>
          </c:dLbls>
          <c:cat>
            <c:strRef>
              <c:f>工作表1!$A$2:$A$8</c:f>
              <c:strCache>
                <c:ptCount val="7"/>
                <c:pt idx="0">
                  <c:v>其他</c:v>
                </c:pt>
                <c:pt idx="1">
                  <c:v>淘寶網</c:v>
                </c:pt>
                <c:pt idx="2">
                  <c:v>eBay </c:v>
                </c:pt>
                <c:pt idx="3">
                  <c:v>Amazon </c:v>
                </c:pt>
                <c:pt idx="4">
                  <c:v>天貓商城</c:v>
                </c:pt>
                <c:pt idx="5">
                  <c:v>日本樂天</c:v>
                </c:pt>
                <c:pt idx="6">
                  <c:v>京東商城</c:v>
                </c:pt>
              </c:strCache>
            </c:strRef>
          </c:cat>
          <c:val>
            <c:numRef>
              <c:f>工作表1!$B$2:$B$8</c:f>
              <c:numCache>
                <c:formatCode>0.0%</c:formatCode>
                <c:ptCount val="7"/>
                <c:pt idx="0">
                  <c:v>0.48888888888888887</c:v>
                </c:pt>
                <c:pt idx="1">
                  <c:v>0.44444444444444442</c:v>
                </c:pt>
                <c:pt idx="2">
                  <c:v>0.16666666666666666</c:v>
                </c:pt>
                <c:pt idx="3">
                  <c:v>5.5555555555555552E-2</c:v>
                </c:pt>
                <c:pt idx="4">
                  <c:v>5.5555555555555552E-2</c:v>
                </c:pt>
                <c:pt idx="5">
                  <c:v>4.4444444444444446E-2</c:v>
                </c:pt>
                <c:pt idx="6">
                  <c:v>2.2222222222222223E-2</c:v>
                </c:pt>
              </c:numCache>
            </c:numRef>
          </c:val>
        </c:ser>
        <c:dLbls>
          <c:showLegendKey val="0"/>
          <c:showVal val="0"/>
          <c:showCatName val="0"/>
          <c:showSerName val="0"/>
          <c:showPercent val="0"/>
          <c:showBubbleSize val="0"/>
        </c:dLbls>
        <c:gapWidth val="150"/>
        <c:axId val="1440768"/>
        <c:axId val="151462656"/>
      </c:barChart>
      <c:catAx>
        <c:axId val="1440768"/>
        <c:scaling>
          <c:orientation val="minMax"/>
        </c:scaling>
        <c:delete val="0"/>
        <c:axPos val="l"/>
        <c:majorTickMark val="in"/>
        <c:minorTickMark val="none"/>
        <c:tickLblPos val="nextTo"/>
        <c:crossAx val="151462656"/>
        <c:crosses val="autoZero"/>
        <c:auto val="1"/>
        <c:lblAlgn val="ctr"/>
        <c:lblOffset val="100"/>
        <c:noMultiLvlLbl val="0"/>
      </c:catAx>
      <c:valAx>
        <c:axId val="151462656"/>
        <c:scaling>
          <c:orientation val="minMax"/>
        </c:scaling>
        <c:delete val="0"/>
        <c:axPos val="b"/>
        <c:numFmt formatCode="0%" sourceLinked="0"/>
        <c:majorTickMark val="in"/>
        <c:minorTickMark val="none"/>
        <c:tickLblPos val="nextTo"/>
        <c:txPr>
          <a:bodyPr/>
          <a:lstStyle/>
          <a:p>
            <a:pPr>
              <a:defRPr sz="1600"/>
            </a:pPr>
            <a:endParaRPr lang="zh-TW"/>
          </a:p>
        </c:txPr>
        <c:crossAx val="1440768"/>
        <c:crosses val="autoZero"/>
        <c:crossBetween val="between"/>
      </c:valAx>
    </c:plotArea>
    <c:plotVisOnly val="1"/>
    <c:dispBlanksAs val="gap"/>
    <c:showDLblsOverMax val="0"/>
  </c:chart>
  <c:txPr>
    <a:bodyPr/>
    <a:lstStyle/>
    <a:p>
      <a:pPr>
        <a:defRPr sz="1600">
          <a:latin typeface="微軟正黑體" panose="020B0604030504040204" pitchFamily="34" charset="-120"/>
          <a:ea typeface="微軟正黑體" panose="020B0604030504040204" pitchFamily="34" charset="-120"/>
        </a:defRPr>
      </a:pPr>
      <a:endParaRPr lang="zh-TW"/>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13"/>
    </mc:Choice>
    <mc:Fallback>
      <c:style val="13"/>
    </mc:Fallback>
  </mc:AlternateContent>
  <c:chart>
    <c:autoTitleDeleted val="1"/>
    <c:plotArea>
      <c:layout>
        <c:manualLayout>
          <c:layoutTarget val="inner"/>
          <c:xMode val="edge"/>
          <c:yMode val="edge"/>
          <c:x val="0.3328805292981426"/>
          <c:y val="0.14388021214017155"/>
          <c:w val="0.63126067676748265"/>
          <c:h val="0.82595135628205052"/>
        </c:manualLayout>
      </c:layout>
      <c:barChart>
        <c:barDir val="bar"/>
        <c:grouping val="clustered"/>
        <c:varyColors val="0"/>
        <c:ser>
          <c:idx val="0"/>
          <c:order val="0"/>
          <c:tx>
            <c:strRef>
              <c:f>Sheet1!$B$1</c:f>
              <c:strCache>
                <c:ptCount val="1"/>
                <c:pt idx="0">
                  <c:v>百分比</c:v>
                </c:pt>
              </c:strCache>
            </c:strRef>
          </c:tx>
          <c:invertIfNegative val="0"/>
          <c:dLbls>
            <c:txPr>
              <a:bodyPr/>
              <a:lstStyle/>
              <a:p>
                <a:pPr>
                  <a:defRPr sz="1600">
                    <a:latin typeface="微軟正黑體" panose="020B0604030504040204" pitchFamily="34" charset="-120"/>
                    <a:ea typeface="微軟正黑體" panose="020B0604030504040204" pitchFamily="34" charset="-120"/>
                  </a:defRPr>
                </a:pPr>
                <a:endParaRPr lang="zh-TW"/>
              </a:p>
            </c:txPr>
            <c:showLegendKey val="0"/>
            <c:showVal val="1"/>
            <c:showCatName val="0"/>
            <c:showSerName val="0"/>
            <c:showPercent val="0"/>
            <c:showBubbleSize val="0"/>
            <c:showLeaderLines val="0"/>
          </c:dLbls>
          <c:cat>
            <c:strRef>
              <c:f>Sheet1!$A$2:$A$13</c:f>
              <c:strCache>
                <c:ptCount val="12"/>
                <c:pt idx="0">
                  <c:v>其他    </c:v>
                </c:pt>
                <c:pt idx="1">
                  <c:v>韓國</c:v>
                </c:pt>
                <c:pt idx="2">
                  <c:v>泰國</c:v>
                </c:pt>
                <c:pt idx="3">
                  <c:v>印尼</c:v>
                </c:pt>
                <c:pt idx="4">
                  <c:v>歐洲</c:v>
                </c:pt>
                <c:pt idx="5">
                  <c:v>日本</c:v>
                </c:pt>
                <c:pt idx="6">
                  <c:v>澳洲</c:v>
                </c:pt>
                <c:pt idx="7">
                  <c:v>馬來西亞</c:v>
                </c:pt>
                <c:pt idx="8">
                  <c:v>新加坡</c:v>
                </c:pt>
                <c:pt idx="9">
                  <c:v>美國</c:v>
                </c:pt>
                <c:pt idx="10">
                  <c:v>香港/澳門</c:v>
                </c:pt>
                <c:pt idx="11">
                  <c:v>中國大陸</c:v>
                </c:pt>
              </c:strCache>
            </c:strRef>
          </c:cat>
          <c:val>
            <c:numRef>
              <c:f>Sheet1!$B$2:$B$13</c:f>
              <c:numCache>
                <c:formatCode>0.0%</c:formatCode>
                <c:ptCount val="12"/>
                <c:pt idx="0">
                  <c:v>3.3333333333333333E-2</c:v>
                </c:pt>
                <c:pt idx="1">
                  <c:v>8.8888888888888892E-2</c:v>
                </c:pt>
                <c:pt idx="2">
                  <c:v>0.1</c:v>
                </c:pt>
                <c:pt idx="3">
                  <c:v>0.1111111111111111</c:v>
                </c:pt>
                <c:pt idx="4">
                  <c:v>0.14444444444444443</c:v>
                </c:pt>
                <c:pt idx="5">
                  <c:v>0.21111111111111111</c:v>
                </c:pt>
                <c:pt idx="6">
                  <c:v>0.22222222222222221</c:v>
                </c:pt>
                <c:pt idx="7">
                  <c:v>0.27777777777777779</c:v>
                </c:pt>
                <c:pt idx="8">
                  <c:v>0.27777777777777779</c:v>
                </c:pt>
                <c:pt idx="9">
                  <c:v>0.27777777777777779</c:v>
                </c:pt>
                <c:pt idx="10">
                  <c:v>0.52222222222222225</c:v>
                </c:pt>
                <c:pt idx="11">
                  <c:v>0.88888888888888884</c:v>
                </c:pt>
              </c:numCache>
            </c:numRef>
          </c:val>
        </c:ser>
        <c:dLbls>
          <c:showLegendKey val="0"/>
          <c:showVal val="0"/>
          <c:showCatName val="0"/>
          <c:showSerName val="0"/>
          <c:showPercent val="0"/>
          <c:showBubbleSize val="0"/>
        </c:dLbls>
        <c:gapWidth val="100"/>
        <c:overlap val="-25"/>
        <c:axId val="1483520"/>
        <c:axId val="1485056"/>
      </c:barChart>
      <c:catAx>
        <c:axId val="1483520"/>
        <c:scaling>
          <c:orientation val="minMax"/>
        </c:scaling>
        <c:delete val="0"/>
        <c:axPos val="l"/>
        <c:numFmt formatCode="General" sourceLinked="1"/>
        <c:majorTickMark val="none"/>
        <c:minorTickMark val="none"/>
        <c:tickLblPos val="nextTo"/>
        <c:txPr>
          <a:bodyPr/>
          <a:lstStyle/>
          <a:p>
            <a:pPr>
              <a:defRPr sz="1600">
                <a:latin typeface="微軟正黑體" panose="020B0604030504040204" pitchFamily="34" charset="-120"/>
                <a:ea typeface="微軟正黑體" panose="020B0604030504040204" pitchFamily="34" charset="-120"/>
              </a:defRPr>
            </a:pPr>
            <a:endParaRPr lang="zh-TW"/>
          </a:p>
        </c:txPr>
        <c:crossAx val="1485056"/>
        <c:crosses val="autoZero"/>
        <c:auto val="1"/>
        <c:lblAlgn val="ctr"/>
        <c:lblOffset val="100"/>
        <c:noMultiLvlLbl val="0"/>
      </c:catAx>
      <c:valAx>
        <c:axId val="1485056"/>
        <c:scaling>
          <c:orientation val="minMax"/>
        </c:scaling>
        <c:delete val="0"/>
        <c:axPos val="b"/>
        <c:numFmt formatCode="0%" sourceLinked="0"/>
        <c:majorTickMark val="in"/>
        <c:minorTickMark val="none"/>
        <c:tickLblPos val="nextTo"/>
        <c:txPr>
          <a:bodyPr/>
          <a:lstStyle/>
          <a:p>
            <a:pPr>
              <a:defRPr sz="1600">
                <a:latin typeface="微軟正黑體" panose="020B0604030504040204" pitchFamily="34" charset="-120"/>
                <a:ea typeface="微軟正黑體" panose="020B0604030504040204" pitchFamily="34" charset="-120"/>
              </a:defRPr>
            </a:pPr>
            <a:endParaRPr lang="zh-TW"/>
          </a:p>
        </c:txPr>
        <c:crossAx val="1483520"/>
        <c:crosses val="autoZero"/>
        <c:crossBetween val="between"/>
      </c:valAx>
    </c:plotArea>
    <c:plotVisOnly val="1"/>
    <c:dispBlanksAs val="gap"/>
    <c:showDLblsOverMax val="0"/>
  </c:chart>
  <c:txPr>
    <a:bodyPr/>
    <a:lstStyle/>
    <a:p>
      <a:pPr>
        <a:defRPr sz="1800"/>
      </a:pPr>
      <a:endParaRPr lang="zh-TW"/>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15"/>
    </mc:Choice>
    <mc:Fallback>
      <c:style val="15"/>
    </mc:Fallback>
  </mc:AlternateContent>
  <c:chart>
    <c:autoTitleDeleted val="1"/>
    <c:plotArea>
      <c:layout>
        <c:manualLayout>
          <c:layoutTarget val="inner"/>
          <c:xMode val="edge"/>
          <c:yMode val="edge"/>
          <c:x val="0.16282447109965187"/>
          <c:y val="0"/>
          <c:w val="0.78074301390679401"/>
          <c:h val="0.91543018003593546"/>
        </c:manualLayout>
      </c:layout>
      <c:barChart>
        <c:barDir val="bar"/>
        <c:grouping val="clustered"/>
        <c:varyColors val="0"/>
        <c:ser>
          <c:idx val="0"/>
          <c:order val="0"/>
          <c:tx>
            <c:strRef>
              <c:f>Sheet1!$B$1</c:f>
              <c:strCache>
                <c:ptCount val="1"/>
                <c:pt idx="0">
                  <c:v>比例</c:v>
                </c:pt>
              </c:strCache>
            </c:strRef>
          </c:tx>
          <c:invertIfNegative val="0"/>
          <c:dLbls>
            <c:txPr>
              <a:bodyPr/>
              <a:lstStyle/>
              <a:p>
                <a:pPr>
                  <a:defRPr sz="1600">
                    <a:latin typeface="微軟正黑體" panose="020B0604030504040204" pitchFamily="34" charset="-120"/>
                    <a:ea typeface="微軟正黑體" panose="020B0604030504040204" pitchFamily="34" charset="-120"/>
                  </a:defRPr>
                </a:pPr>
                <a:endParaRPr lang="zh-TW"/>
              </a:p>
            </c:txPr>
            <c:dLblPos val="outEnd"/>
            <c:showLegendKey val="0"/>
            <c:showVal val="1"/>
            <c:showCatName val="0"/>
            <c:showSerName val="0"/>
            <c:showPercent val="0"/>
            <c:showBubbleSize val="0"/>
            <c:showLeaderLines val="0"/>
          </c:dLbls>
          <c:cat>
            <c:strRef>
              <c:f>Sheet1!$A$2:$A$13</c:f>
              <c:strCache>
                <c:ptCount val="12"/>
                <c:pt idx="0">
                  <c:v>韓國</c:v>
                </c:pt>
                <c:pt idx="1">
                  <c:v>泰國</c:v>
                </c:pt>
                <c:pt idx="2">
                  <c:v>其他</c:v>
                </c:pt>
                <c:pt idx="3">
                  <c:v>澳洲</c:v>
                </c:pt>
                <c:pt idx="4">
                  <c:v>歐洲</c:v>
                </c:pt>
                <c:pt idx="5">
                  <c:v>印尼</c:v>
                </c:pt>
                <c:pt idx="6">
                  <c:v>馬來西亞</c:v>
                </c:pt>
                <c:pt idx="7">
                  <c:v>新加坡</c:v>
                </c:pt>
                <c:pt idx="8">
                  <c:v>美國</c:v>
                </c:pt>
                <c:pt idx="9">
                  <c:v>日本</c:v>
                </c:pt>
                <c:pt idx="10">
                  <c:v>香港/澳門</c:v>
                </c:pt>
                <c:pt idx="11">
                  <c:v>中國大陸</c:v>
                </c:pt>
              </c:strCache>
            </c:strRef>
          </c:cat>
          <c:val>
            <c:numRef>
              <c:f>Sheet1!$B$2:$B$13</c:f>
              <c:numCache>
                <c:formatCode>0.0%</c:formatCode>
                <c:ptCount val="12"/>
                <c:pt idx="0">
                  <c:v>1.5533980582524271E-2</c:v>
                </c:pt>
                <c:pt idx="1">
                  <c:v>2.524271844660194E-2</c:v>
                </c:pt>
                <c:pt idx="2">
                  <c:v>2.524271844660194E-2</c:v>
                </c:pt>
                <c:pt idx="3">
                  <c:v>3.4951456310679613E-2</c:v>
                </c:pt>
                <c:pt idx="4">
                  <c:v>3.6893203883495145E-2</c:v>
                </c:pt>
                <c:pt idx="5">
                  <c:v>3.8834951456310676E-2</c:v>
                </c:pt>
                <c:pt idx="6">
                  <c:v>6.9902912621359226E-2</c:v>
                </c:pt>
                <c:pt idx="7">
                  <c:v>7.9611650485436891E-2</c:v>
                </c:pt>
                <c:pt idx="8">
                  <c:v>9.5145631067961159E-2</c:v>
                </c:pt>
                <c:pt idx="9">
                  <c:v>0.16310679611650486</c:v>
                </c:pt>
                <c:pt idx="10">
                  <c:v>0.24466019417475729</c:v>
                </c:pt>
                <c:pt idx="11">
                  <c:v>0.51650485436893201</c:v>
                </c:pt>
              </c:numCache>
            </c:numRef>
          </c:val>
        </c:ser>
        <c:dLbls>
          <c:showLegendKey val="0"/>
          <c:showVal val="0"/>
          <c:showCatName val="0"/>
          <c:showSerName val="0"/>
          <c:showPercent val="0"/>
          <c:showBubbleSize val="0"/>
        </c:dLbls>
        <c:gapWidth val="70"/>
        <c:axId val="150808448"/>
        <c:axId val="150809984"/>
      </c:barChart>
      <c:catAx>
        <c:axId val="150808448"/>
        <c:scaling>
          <c:orientation val="minMax"/>
        </c:scaling>
        <c:delete val="0"/>
        <c:axPos val="l"/>
        <c:numFmt formatCode="General" sourceLinked="1"/>
        <c:majorTickMark val="in"/>
        <c:minorTickMark val="none"/>
        <c:tickLblPos val="nextTo"/>
        <c:txPr>
          <a:bodyPr/>
          <a:lstStyle/>
          <a:p>
            <a:pPr>
              <a:defRPr sz="1600">
                <a:latin typeface="微軟正黑體" panose="020B0604030504040204" pitchFamily="34" charset="-120"/>
                <a:ea typeface="微軟正黑體" panose="020B0604030504040204" pitchFamily="34" charset="-120"/>
              </a:defRPr>
            </a:pPr>
            <a:endParaRPr lang="zh-TW"/>
          </a:p>
        </c:txPr>
        <c:crossAx val="150809984"/>
        <c:crosses val="autoZero"/>
        <c:auto val="1"/>
        <c:lblAlgn val="ctr"/>
        <c:lblOffset val="100"/>
        <c:noMultiLvlLbl val="0"/>
      </c:catAx>
      <c:valAx>
        <c:axId val="150809984"/>
        <c:scaling>
          <c:orientation val="minMax"/>
        </c:scaling>
        <c:delete val="0"/>
        <c:axPos val="b"/>
        <c:numFmt formatCode="0%" sourceLinked="0"/>
        <c:majorTickMark val="in"/>
        <c:minorTickMark val="none"/>
        <c:tickLblPos val="nextTo"/>
        <c:txPr>
          <a:bodyPr/>
          <a:lstStyle/>
          <a:p>
            <a:pPr>
              <a:defRPr sz="1600">
                <a:latin typeface="微軟正黑體" panose="020B0604030504040204" pitchFamily="34" charset="-120"/>
                <a:ea typeface="微軟正黑體" panose="020B0604030504040204" pitchFamily="34" charset="-120"/>
              </a:defRPr>
            </a:pPr>
            <a:endParaRPr lang="zh-TW"/>
          </a:p>
        </c:txPr>
        <c:crossAx val="150808448"/>
        <c:crosses val="autoZero"/>
        <c:crossBetween val="between"/>
      </c:valAx>
    </c:plotArea>
    <c:plotVisOnly val="1"/>
    <c:dispBlanksAs val="gap"/>
    <c:showDLblsOverMax val="0"/>
  </c:chart>
  <c:txPr>
    <a:bodyPr/>
    <a:lstStyle/>
    <a:p>
      <a:pPr>
        <a:defRPr sz="1800"/>
      </a:pPr>
      <a:endParaRPr lang="zh-TW"/>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4973" cy="495936"/>
          </a:xfrm>
          <a:prstGeom prst="rect">
            <a:avLst/>
          </a:prstGeom>
          <a:noFill/>
          <a:ln w="9525">
            <a:noFill/>
            <a:miter lim="800000"/>
            <a:headEnd/>
            <a:tailEnd/>
          </a:ln>
          <a:effectLst/>
        </p:spPr>
        <p:txBody>
          <a:bodyPr vert="horz" wrap="square" lIns="91257" tIns="45629" rIns="91257" bIns="45629" numCol="1" anchor="t" anchorCtr="0" compatLnSpc="1">
            <a:prstTxWarp prst="textNoShape">
              <a:avLst/>
            </a:prstTxWarp>
          </a:bodyPr>
          <a:lstStyle>
            <a:lvl1pPr>
              <a:defRPr sz="1200">
                <a:latin typeface="Arial" pitchFamily="34" charset="0"/>
                <a:ea typeface="新細明體" pitchFamily="18" charset="-120"/>
              </a:defRPr>
            </a:lvl1pPr>
          </a:lstStyle>
          <a:p>
            <a:pPr>
              <a:defRPr/>
            </a:pPr>
            <a:endParaRPr lang="en-US" altLang="zh-TW"/>
          </a:p>
        </p:txBody>
      </p:sp>
      <p:sp>
        <p:nvSpPr>
          <p:cNvPr id="4099" name="Rectangle 3"/>
          <p:cNvSpPr>
            <a:spLocks noGrp="1" noChangeArrowheads="1"/>
          </p:cNvSpPr>
          <p:nvPr>
            <p:ph type="dt" idx="1"/>
          </p:nvPr>
        </p:nvSpPr>
        <p:spPr bwMode="auto">
          <a:xfrm>
            <a:off x="3851118" y="0"/>
            <a:ext cx="2944972" cy="495936"/>
          </a:xfrm>
          <a:prstGeom prst="rect">
            <a:avLst/>
          </a:prstGeom>
          <a:noFill/>
          <a:ln w="9525">
            <a:noFill/>
            <a:miter lim="800000"/>
            <a:headEnd/>
            <a:tailEnd/>
          </a:ln>
          <a:effectLst/>
        </p:spPr>
        <p:txBody>
          <a:bodyPr vert="horz" wrap="square" lIns="91257" tIns="45629" rIns="91257" bIns="45629" numCol="1" anchor="t" anchorCtr="0" compatLnSpc="1">
            <a:prstTxWarp prst="textNoShape">
              <a:avLst/>
            </a:prstTxWarp>
          </a:bodyPr>
          <a:lstStyle>
            <a:lvl1pPr algn="r">
              <a:defRPr sz="1200">
                <a:latin typeface="Arial" pitchFamily="34" charset="0"/>
                <a:ea typeface="新細明體" pitchFamily="18" charset="-120"/>
              </a:defRPr>
            </a:lvl1pPr>
          </a:lstStyle>
          <a:p>
            <a:pPr>
              <a:defRPr/>
            </a:pPr>
            <a:endParaRPr lang="en-US" altLang="zh-TW"/>
          </a:p>
        </p:txBody>
      </p:sp>
      <p:sp>
        <p:nvSpPr>
          <p:cNvPr id="10244" name="Rectangle 4"/>
          <p:cNvSpPr>
            <a:spLocks noGrp="1" noRot="1" noChangeAspect="1" noChangeArrowheads="1" noTextEdit="1"/>
          </p:cNvSpPr>
          <p:nvPr>
            <p:ph type="sldImg" idx="2"/>
          </p:nvPr>
        </p:nvSpPr>
        <p:spPr bwMode="auto">
          <a:xfrm>
            <a:off x="711200" y="744538"/>
            <a:ext cx="537527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79610" y="4715351"/>
            <a:ext cx="5438456" cy="4466591"/>
          </a:xfrm>
          <a:prstGeom prst="rect">
            <a:avLst/>
          </a:prstGeom>
          <a:noFill/>
          <a:ln w="9525">
            <a:noFill/>
            <a:miter lim="800000"/>
            <a:headEnd/>
            <a:tailEnd/>
          </a:ln>
          <a:effectLst/>
        </p:spPr>
        <p:txBody>
          <a:bodyPr vert="horz" wrap="square" lIns="91257" tIns="45629" rIns="91257" bIns="45629"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4102" name="Rectangle 6"/>
          <p:cNvSpPr>
            <a:spLocks noGrp="1" noChangeArrowheads="1"/>
          </p:cNvSpPr>
          <p:nvPr>
            <p:ph type="ftr" sz="quarter" idx="4"/>
          </p:nvPr>
        </p:nvSpPr>
        <p:spPr bwMode="auto">
          <a:xfrm>
            <a:off x="0" y="9429118"/>
            <a:ext cx="2944973" cy="495935"/>
          </a:xfrm>
          <a:prstGeom prst="rect">
            <a:avLst/>
          </a:prstGeom>
          <a:noFill/>
          <a:ln w="9525">
            <a:noFill/>
            <a:miter lim="800000"/>
            <a:headEnd/>
            <a:tailEnd/>
          </a:ln>
          <a:effectLst/>
        </p:spPr>
        <p:txBody>
          <a:bodyPr vert="horz" wrap="square" lIns="91257" tIns="45629" rIns="91257" bIns="45629" numCol="1" anchor="b" anchorCtr="0" compatLnSpc="1">
            <a:prstTxWarp prst="textNoShape">
              <a:avLst/>
            </a:prstTxWarp>
          </a:bodyPr>
          <a:lstStyle>
            <a:lvl1pPr>
              <a:defRPr sz="1200">
                <a:latin typeface="Arial" pitchFamily="34" charset="0"/>
                <a:ea typeface="新細明體" pitchFamily="18" charset="-120"/>
              </a:defRPr>
            </a:lvl1pPr>
          </a:lstStyle>
          <a:p>
            <a:pPr>
              <a:defRPr/>
            </a:pPr>
            <a:endParaRPr lang="en-US" altLang="zh-TW"/>
          </a:p>
        </p:txBody>
      </p:sp>
      <p:sp>
        <p:nvSpPr>
          <p:cNvPr id="4103" name="Rectangle 7"/>
          <p:cNvSpPr>
            <a:spLocks noGrp="1" noChangeArrowheads="1"/>
          </p:cNvSpPr>
          <p:nvPr>
            <p:ph type="sldNum" sz="quarter" idx="5"/>
          </p:nvPr>
        </p:nvSpPr>
        <p:spPr bwMode="auto">
          <a:xfrm>
            <a:off x="3851118" y="9429118"/>
            <a:ext cx="2944972" cy="495935"/>
          </a:xfrm>
          <a:prstGeom prst="rect">
            <a:avLst/>
          </a:prstGeom>
          <a:noFill/>
          <a:ln w="9525">
            <a:noFill/>
            <a:miter lim="800000"/>
            <a:headEnd/>
            <a:tailEnd/>
          </a:ln>
          <a:effectLst/>
        </p:spPr>
        <p:txBody>
          <a:bodyPr vert="horz" wrap="square" lIns="91257" tIns="45629" rIns="91257" bIns="45629" numCol="1" anchor="b" anchorCtr="0" compatLnSpc="1">
            <a:prstTxWarp prst="textNoShape">
              <a:avLst/>
            </a:prstTxWarp>
          </a:bodyPr>
          <a:lstStyle>
            <a:lvl1pPr algn="r">
              <a:defRPr sz="1200">
                <a:latin typeface="Arial" pitchFamily="34" charset="0"/>
                <a:ea typeface="新細明體" pitchFamily="18" charset="-120"/>
              </a:defRPr>
            </a:lvl1pPr>
          </a:lstStyle>
          <a:p>
            <a:pPr>
              <a:defRPr/>
            </a:pPr>
            <a:fld id="{29B0150C-7C03-44F1-98E9-5B8F3BC47A79}" type="slidenum">
              <a:rPr lang="en-US" altLang="zh-TW"/>
              <a:pPr>
                <a:defRPr/>
              </a:pPr>
              <a:t>‹#›</a:t>
            </a:fld>
            <a:endParaRPr lang="en-US" altLang="zh-TW"/>
          </a:p>
        </p:txBody>
      </p:sp>
    </p:spTree>
    <p:extLst>
      <p:ext uri="{BB962C8B-B14F-4D97-AF65-F5344CB8AC3E}">
        <p14:creationId xmlns:p14="http://schemas.microsoft.com/office/powerpoint/2010/main" val="2062310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新細明體" pitchFamily="-110" charset="-120"/>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新細明體" pitchFamily="-110" charset="-120"/>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新細明體" pitchFamily="-110" charset="-120"/>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新細明體" pitchFamily="-110" charset="-120"/>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新細明體" pitchFamily="-110" charset="-12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投影片圖像版面配置區 1"/>
          <p:cNvSpPr>
            <a:spLocks noGrp="1" noRot="1" noChangeAspect="1" noTextEdit="1"/>
          </p:cNvSpPr>
          <p:nvPr>
            <p:ph type="sldImg"/>
          </p:nvPr>
        </p:nvSpPr>
        <p:spPr>
          <a:ln/>
        </p:spPr>
      </p:sp>
      <p:sp>
        <p:nvSpPr>
          <p:cNvPr id="4915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dirty="0" smtClean="0">
              <a:latin typeface="Arial" pitchFamily="34" charset="0"/>
            </a:endParaRPr>
          </a:p>
        </p:txBody>
      </p:sp>
      <p:sp>
        <p:nvSpPr>
          <p:cNvPr id="4915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itchFamily="34" charset="0"/>
                <a:ea typeface="新細明體" pitchFamily="18" charset="-120"/>
              </a:defRPr>
            </a:lvl1pPr>
            <a:lvl2pPr marL="741464" indent="-285179" eaLnBrk="0" hangingPunct="0">
              <a:spcBef>
                <a:spcPct val="30000"/>
              </a:spcBef>
              <a:defRPr kumimoji="1" sz="1200">
                <a:solidFill>
                  <a:schemeClr val="tx1"/>
                </a:solidFill>
                <a:latin typeface="Arial" pitchFamily="34" charset="0"/>
                <a:ea typeface="新細明體" pitchFamily="18" charset="-120"/>
              </a:defRPr>
            </a:lvl2pPr>
            <a:lvl3pPr marL="1140714" indent="-228143" eaLnBrk="0" hangingPunct="0">
              <a:spcBef>
                <a:spcPct val="30000"/>
              </a:spcBef>
              <a:defRPr kumimoji="1" sz="1200">
                <a:solidFill>
                  <a:schemeClr val="tx1"/>
                </a:solidFill>
                <a:latin typeface="Arial" pitchFamily="34" charset="0"/>
                <a:ea typeface="新細明體" pitchFamily="18" charset="-120"/>
              </a:defRPr>
            </a:lvl3pPr>
            <a:lvl4pPr marL="1597000" indent="-228143" eaLnBrk="0" hangingPunct="0">
              <a:spcBef>
                <a:spcPct val="30000"/>
              </a:spcBef>
              <a:defRPr kumimoji="1" sz="1200">
                <a:solidFill>
                  <a:schemeClr val="tx1"/>
                </a:solidFill>
                <a:latin typeface="Arial" pitchFamily="34" charset="0"/>
                <a:ea typeface="新細明體" pitchFamily="18" charset="-120"/>
              </a:defRPr>
            </a:lvl4pPr>
            <a:lvl5pPr marL="2053285" indent="-228143" eaLnBrk="0" hangingPunct="0">
              <a:spcBef>
                <a:spcPct val="30000"/>
              </a:spcBef>
              <a:defRPr kumimoji="1" sz="1200">
                <a:solidFill>
                  <a:schemeClr val="tx1"/>
                </a:solidFill>
                <a:latin typeface="Arial" pitchFamily="34" charset="0"/>
                <a:ea typeface="新細明體" pitchFamily="18" charset="-120"/>
              </a:defRPr>
            </a:lvl5pPr>
            <a:lvl6pPr marL="2509571" indent="-228143" eaLnBrk="0" fontAlgn="base" hangingPunct="0">
              <a:spcBef>
                <a:spcPct val="30000"/>
              </a:spcBef>
              <a:spcAft>
                <a:spcPct val="0"/>
              </a:spcAft>
              <a:defRPr kumimoji="1" sz="1200">
                <a:solidFill>
                  <a:schemeClr val="tx1"/>
                </a:solidFill>
                <a:latin typeface="Arial" pitchFamily="34" charset="0"/>
                <a:ea typeface="新細明體" pitchFamily="18" charset="-120"/>
              </a:defRPr>
            </a:lvl6pPr>
            <a:lvl7pPr marL="2965856" indent="-228143" eaLnBrk="0" fontAlgn="base" hangingPunct="0">
              <a:spcBef>
                <a:spcPct val="30000"/>
              </a:spcBef>
              <a:spcAft>
                <a:spcPct val="0"/>
              </a:spcAft>
              <a:defRPr kumimoji="1" sz="1200">
                <a:solidFill>
                  <a:schemeClr val="tx1"/>
                </a:solidFill>
                <a:latin typeface="Arial" pitchFamily="34" charset="0"/>
                <a:ea typeface="新細明體" pitchFamily="18" charset="-120"/>
              </a:defRPr>
            </a:lvl7pPr>
            <a:lvl8pPr marL="3422142" indent="-228143" eaLnBrk="0" fontAlgn="base" hangingPunct="0">
              <a:spcBef>
                <a:spcPct val="30000"/>
              </a:spcBef>
              <a:spcAft>
                <a:spcPct val="0"/>
              </a:spcAft>
              <a:defRPr kumimoji="1" sz="1200">
                <a:solidFill>
                  <a:schemeClr val="tx1"/>
                </a:solidFill>
                <a:latin typeface="Arial" pitchFamily="34" charset="0"/>
                <a:ea typeface="新細明體" pitchFamily="18" charset="-120"/>
              </a:defRPr>
            </a:lvl8pPr>
            <a:lvl9pPr marL="3878428" indent="-228143" eaLnBrk="0" fontAlgn="base" hangingPunct="0">
              <a:spcBef>
                <a:spcPct val="30000"/>
              </a:spcBef>
              <a:spcAft>
                <a:spcPct val="0"/>
              </a:spcAft>
              <a:defRPr kumimoji="1" sz="1200">
                <a:solidFill>
                  <a:schemeClr val="tx1"/>
                </a:solidFill>
                <a:latin typeface="Arial" pitchFamily="34" charset="0"/>
                <a:ea typeface="新細明體" pitchFamily="18" charset="-120"/>
              </a:defRPr>
            </a:lvl9pPr>
          </a:lstStyle>
          <a:p>
            <a:pPr eaLnBrk="1" hangingPunct="1">
              <a:spcBef>
                <a:spcPct val="0"/>
              </a:spcBef>
            </a:pPr>
            <a:fld id="{1C80668C-E71C-4863-9477-5EA405C396E1}" type="slidenum">
              <a:rPr lang="en-US" altLang="zh-TW" smtClean="0"/>
              <a:pPr eaLnBrk="1" hangingPunct="1">
                <a:spcBef>
                  <a:spcPct val="0"/>
                </a:spcBef>
              </a:pPr>
              <a:t>1</a:t>
            </a:fld>
            <a:endParaRPr lang="en-US" altLang="zh-TW"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29B0150C-7C03-44F1-98E9-5B8F3BC47A79}" type="slidenum">
              <a:rPr lang="en-US" altLang="zh-TW" smtClean="0"/>
              <a:pPr>
                <a:defRPr/>
              </a:pPr>
              <a:t>6</a:t>
            </a:fld>
            <a:endParaRPr lang="en-US" altLang="zh-TW"/>
          </a:p>
        </p:txBody>
      </p:sp>
    </p:spTree>
    <p:extLst>
      <p:ext uri="{BB962C8B-B14F-4D97-AF65-F5344CB8AC3E}">
        <p14:creationId xmlns:p14="http://schemas.microsoft.com/office/powerpoint/2010/main" val="2688894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29B0150C-7C03-44F1-98E9-5B8F3BC47A79}" type="slidenum">
              <a:rPr lang="en-US" altLang="zh-TW" smtClean="0"/>
              <a:pPr>
                <a:defRPr/>
              </a:pPr>
              <a:t>7</a:t>
            </a:fld>
            <a:endParaRPr lang="en-US" altLang="zh-TW" dirty="0"/>
          </a:p>
        </p:txBody>
      </p:sp>
    </p:spTree>
    <p:extLst>
      <p:ext uri="{BB962C8B-B14F-4D97-AF65-F5344CB8AC3E}">
        <p14:creationId xmlns:p14="http://schemas.microsoft.com/office/powerpoint/2010/main" val="2279111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err="1" smtClean="0"/>
              <a:t>asdfa</a:t>
            </a:r>
            <a:endParaRPr lang="zh-TW" altLang="en-US" dirty="0"/>
          </a:p>
        </p:txBody>
      </p:sp>
      <p:sp>
        <p:nvSpPr>
          <p:cNvPr id="4" name="投影片編號版面配置區 3"/>
          <p:cNvSpPr>
            <a:spLocks noGrp="1"/>
          </p:cNvSpPr>
          <p:nvPr>
            <p:ph type="sldNum" sz="quarter" idx="10"/>
          </p:nvPr>
        </p:nvSpPr>
        <p:spPr/>
        <p:txBody>
          <a:bodyPr/>
          <a:lstStyle/>
          <a:p>
            <a:pPr>
              <a:defRPr/>
            </a:pPr>
            <a:fld id="{29B0150C-7C03-44F1-98E9-5B8F3BC47A79}" type="slidenum">
              <a:rPr lang="en-US" altLang="zh-TW" smtClean="0"/>
              <a:pPr>
                <a:defRPr/>
              </a:pPr>
              <a:t>11</a:t>
            </a:fld>
            <a:endParaRPr lang="en-US" altLang="zh-TW"/>
          </a:p>
        </p:txBody>
      </p:sp>
    </p:spTree>
    <p:extLst>
      <p:ext uri="{BB962C8B-B14F-4D97-AF65-F5344CB8AC3E}">
        <p14:creationId xmlns:p14="http://schemas.microsoft.com/office/powerpoint/2010/main" val="554826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29B0150C-7C03-44F1-98E9-5B8F3BC47A79}" type="slidenum">
              <a:rPr lang="en-US" altLang="zh-TW" smtClean="0"/>
              <a:pPr>
                <a:defRPr/>
              </a:pPr>
              <a:t>20</a:t>
            </a:fld>
            <a:endParaRPr lang="en-US" altLang="zh-TW"/>
          </a:p>
        </p:txBody>
      </p:sp>
    </p:spTree>
    <p:extLst>
      <p:ext uri="{BB962C8B-B14F-4D97-AF65-F5344CB8AC3E}">
        <p14:creationId xmlns:p14="http://schemas.microsoft.com/office/powerpoint/2010/main" val="41424832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3175"/>
            <a:ext cx="99075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13500000" algn="ctr" rotWithShape="0">
                    <a:schemeClr val="bg2">
                      <a:alpha val="50000"/>
                    </a:schemeClr>
                  </a:outerShdw>
                </a:effectLst>
              </a14:hiddenEffects>
            </a:ext>
          </a:extLst>
        </p:spPr>
      </p:pic>
      <p:sp>
        <p:nvSpPr>
          <p:cNvPr id="18435" name="Rectangle 3"/>
          <p:cNvSpPr>
            <a:spLocks noGrp="1" noChangeArrowheads="1"/>
          </p:cNvSpPr>
          <p:nvPr>
            <p:ph type="ctrTitle"/>
          </p:nvPr>
        </p:nvSpPr>
        <p:spPr>
          <a:xfrm>
            <a:off x="762000" y="2214563"/>
            <a:ext cx="8382000" cy="1143000"/>
          </a:xfrm>
        </p:spPr>
        <p:txBody>
          <a:bodyPr/>
          <a:lstStyle>
            <a:lvl1pPr>
              <a:defRPr sz="3600">
                <a:latin typeface="+mj-lt"/>
                <a:ea typeface="+mj-ea"/>
              </a:defRPr>
            </a:lvl1pPr>
          </a:lstStyle>
          <a:p>
            <a:r>
              <a:rPr lang="zh-TW" altLang="en-US" smtClean="0"/>
              <a:t>按一下以編輯母片標題樣式</a:t>
            </a:r>
            <a:endParaRPr lang="zh-TW" altLang="en-US" dirty="0"/>
          </a:p>
        </p:txBody>
      </p:sp>
      <p:sp>
        <p:nvSpPr>
          <p:cNvPr id="18436" name="Rectangle 4"/>
          <p:cNvSpPr>
            <a:spLocks noGrp="1" noChangeArrowheads="1"/>
          </p:cNvSpPr>
          <p:nvPr>
            <p:ph type="subTitle" idx="1"/>
          </p:nvPr>
        </p:nvSpPr>
        <p:spPr>
          <a:xfrm>
            <a:off x="1462088" y="3573463"/>
            <a:ext cx="6934200" cy="2087562"/>
          </a:xfrm>
          <a:prstGeom prst="rect">
            <a:avLst/>
          </a:prstGeom>
        </p:spPr>
        <p:txBody>
          <a:bodyPr/>
          <a:lstStyle>
            <a:lvl1pPr marL="0" indent="0" algn="ctr">
              <a:buFont typeface="Wingdings" pitchFamily="2" charset="2"/>
              <a:buNone/>
              <a:defRPr sz="2800">
                <a:latin typeface="+mn-lt"/>
              </a:defRPr>
            </a:lvl1pPr>
          </a:lstStyle>
          <a:p>
            <a:r>
              <a:rPr lang="zh-TW" altLang="en-US" dirty="0"/>
              <a:t>按一下以編輯母片副標題樣式</a:t>
            </a:r>
          </a:p>
        </p:txBody>
      </p:sp>
    </p:spTree>
    <p:extLst>
      <p:ext uri="{BB962C8B-B14F-4D97-AF65-F5344CB8AC3E}">
        <p14:creationId xmlns:p14="http://schemas.microsoft.com/office/powerpoint/2010/main" val="4100018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1095375" y="1052513"/>
            <a:ext cx="7707313" cy="5256212"/>
          </a:xfrm>
          <a:prstGeom prst="rect">
            <a:avLst/>
          </a:prstGeom>
        </p:spPr>
        <p:txBody>
          <a:bodyPr/>
          <a:lstStyle>
            <a:lvl1pPr>
              <a:defRPr>
                <a:latin typeface="+mn-lt"/>
              </a:defRPr>
            </a:lvl1pPr>
            <a:lvl2pPr>
              <a:defRPr sz="2200">
                <a:latin typeface="+mn-lt"/>
              </a:defRPr>
            </a:lvl2pPr>
            <a:lvl3pPr>
              <a:defRPr sz="2000">
                <a:latin typeface="+mn-lt"/>
              </a:defRPr>
            </a:lvl3pPr>
            <a:lvl4pPr indent="-228600" algn="l" rtl="0" eaLnBrk="0" fontAlgn="base" hangingPunct="0">
              <a:spcBef>
                <a:spcPct val="20000"/>
              </a:spcBef>
              <a:spcAft>
                <a:spcPct val="0"/>
              </a:spcAft>
              <a:defRPr kumimoji="1" lang="zh-TW" altLang="en-US" sz="1800" dirty="0" smtClean="0">
                <a:solidFill>
                  <a:srgbClr val="0000FF"/>
                </a:solidFill>
                <a:latin typeface="+mn-lt"/>
                <a:ea typeface="+mn-ea"/>
              </a:defRPr>
            </a:lvl4pPr>
            <a:lvl5pPr indent="-228600" algn="l" rtl="0" eaLnBrk="0" fontAlgn="base" hangingPunct="0">
              <a:spcBef>
                <a:spcPct val="20000"/>
              </a:spcBef>
              <a:spcAft>
                <a:spcPct val="0"/>
              </a:spcAft>
              <a:defRPr kumimoji="1" lang="zh-TW" altLang="en-US" sz="1800" dirty="0">
                <a:solidFill>
                  <a:srgbClr val="0000FF"/>
                </a:solidFill>
                <a:latin typeface="+mn-lt"/>
                <a:ea typeface="+mn-ea"/>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extLst>
      <p:ext uri="{BB962C8B-B14F-4D97-AF65-F5344CB8AC3E}">
        <p14:creationId xmlns:p14="http://schemas.microsoft.com/office/powerpoint/2010/main" val="2842771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5" name="內容版面配置區 2"/>
          <p:cNvSpPr>
            <a:spLocks noGrp="1"/>
          </p:cNvSpPr>
          <p:nvPr>
            <p:ph sz="half" idx="10"/>
          </p:nvPr>
        </p:nvSpPr>
        <p:spPr>
          <a:xfrm>
            <a:off x="909005" y="1052513"/>
            <a:ext cx="3776663" cy="5256212"/>
          </a:xfrm>
          <a:prstGeom prst="rect">
            <a:avLst/>
          </a:prstGeom>
        </p:spPr>
        <p:txBody>
          <a:bodyPr/>
          <a:lstStyle>
            <a:lvl1pPr>
              <a:defRPr sz="2400">
                <a:latin typeface="+mn-lt"/>
                <a:ea typeface="標楷體" pitchFamily="65" charset="-120"/>
              </a:defRPr>
            </a:lvl1pPr>
            <a:lvl2pPr>
              <a:defRPr sz="2200">
                <a:latin typeface="+mn-lt"/>
                <a:ea typeface="標楷體" pitchFamily="65" charset="-120"/>
              </a:defRPr>
            </a:lvl2pPr>
            <a:lvl3pPr>
              <a:defRPr kumimoji="1" lang="zh-TW" altLang="en-US" sz="2000" dirty="0" smtClean="0">
                <a:solidFill>
                  <a:srgbClr val="0000FF"/>
                </a:solidFill>
                <a:latin typeface="+mn-lt"/>
                <a:ea typeface="標楷體" pitchFamily="65" charset="-120"/>
              </a:defRPr>
            </a:lvl3pPr>
            <a:lvl4pPr>
              <a:defRPr kumimoji="1" lang="zh-TW" altLang="en-US" sz="1800" dirty="0" smtClean="0">
                <a:solidFill>
                  <a:srgbClr val="0000FF"/>
                </a:solidFill>
                <a:latin typeface="+mn-lt"/>
                <a:ea typeface="標楷體" pitchFamily="65" charset="-120"/>
              </a:defRPr>
            </a:lvl4pPr>
            <a:lvl5pPr>
              <a:defRPr kumimoji="1" lang="zh-TW" altLang="en-US" sz="1800" dirty="0">
                <a:solidFill>
                  <a:srgbClr val="0000FF"/>
                </a:solidFill>
                <a:latin typeface="+mn-lt"/>
                <a:ea typeface="標楷體" pitchFamily="65" charset="-120"/>
              </a:defRPr>
            </a:lvl5pPr>
            <a:lvl6pPr>
              <a:defRPr sz="1800"/>
            </a:lvl6pPr>
            <a:lvl7pPr>
              <a:defRPr sz="1800"/>
            </a:lvl7pPr>
            <a:lvl8pPr>
              <a:defRPr sz="1800"/>
            </a:lvl8pPr>
            <a:lvl9pPr>
              <a:defRPr sz="1800"/>
            </a:lvl9pPr>
          </a:lstStyle>
          <a:p>
            <a:pPr lvl="0"/>
            <a:r>
              <a:rPr lang="zh-TW" altLang="en-US" smtClean="0"/>
              <a:t>按一下以編輯母片文字樣式</a:t>
            </a:r>
          </a:p>
        </p:txBody>
      </p:sp>
      <p:sp>
        <p:nvSpPr>
          <p:cNvPr id="7" name="內容版面配置區 2"/>
          <p:cNvSpPr>
            <a:spLocks noGrp="1"/>
          </p:cNvSpPr>
          <p:nvPr>
            <p:ph sz="half" idx="11"/>
          </p:nvPr>
        </p:nvSpPr>
        <p:spPr>
          <a:xfrm>
            <a:off x="5097016" y="1052736"/>
            <a:ext cx="3776663" cy="5256212"/>
          </a:xfrm>
          <a:prstGeom prst="rect">
            <a:avLst/>
          </a:prstGeom>
        </p:spPr>
        <p:txBody>
          <a:bodyPr/>
          <a:lstStyle>
            <a:lvl1pPr>
              <a:defRPr sz="2400">
                <a:latin typeface="+mn-lt"/>
                <a:ea typeface="標楷體" pitchFamily="65" charset="-120"/>
              </a:defRPr>
            </a:lvl1pPr>
            <a:lvl2pPr>
              <a:defRPr sz="2200">
                <a:latin typeface="+mn-lt"/>
                <a:ea typeface="標楷體" pitchFamily="65" charset="-120"/>
              </a:defRPr>
            </a:lvl2pPr>
            <a:lvl3pPr>
              <a:defRPr kumimoji="1" lang="zh-TW" altLang="en-US" sz="2000" dirty="0" smtClean="0">
                <a:solidFill>
                  <a:srgbClr val="0000FF"/>
                </a:solidFill>
                <a:latin typeface="+mn-lt"/>
                <a:ea typeface="標楷體" pitchFamily="65" charset="-120"/>
              </a:defRPr>
            </a:lvl3pPr>
            <a:lvl4pPr>
              <a:defRPr kumimoji="1" lang="zh-TW" altLang="en-US" sz="1800" dirty="0" smtClean="0">
                <a:solidFill>
                  <a:srgbClr val="0000FF"/>
                </a:solidFill>
                <a:latin typeface="+mn-lt"/>
                <a:ea typeface="標楷體" pitchFamily="65" charset="-120"/>
              </a:defRPr>
            </a:lvl4pPr>
            <a:lvl5pPr>
              <a:defRPr kumimoji="1" lang="zh-TW" altLang="en-US" sz="1800" dirty="0">
                <a:solidFill>
                  <a:srgbClr val="0000FF"/>
                </a:solidFill>
                <a:latin typeface="+mn-lt"/>
                <a:ea typeface="標楷體" pitchFamily="65" charset="-120"/>
              </a:defRPr>
            </a:lvl5pPr>
            <a:lvl6pPr>
              <a:defRPr sz="1800"/>
            </a:lvl6pPr>
            <a:lvl7pPr>
              <a:defRPr sz="1800"/>
            </a:lvl7pPr>
            <a:lvl8pPr>
              <a:defRPr sz="1800"/>
            </a:lvl8pPr>
            <a:lvl9pPr>
              <a:defRPr sz="1800"/>
            </a:lvl9pPr>
          </a:lstStyle>
          <a:p>
            <a:pPr lvl="0"/>
            <a:r>
              <a:rPr lang="zh-TW" altLang="en-US" smtClean="0"/>
              <a:t>按一下以編輯母片文字樣式</a:t>
            </a:r>
          </a:p>
        </p:txBody>
      </p:sp>
    </p:spTree>
    <p:extLst>
      <p:ext uri="{BB962C8B-B14F-4D97-AF65-F5344CB8AC3E}">
        <p14:creationId xmlns:p14="http://schemas.microsoft.com/office/powerpoint/2010/main" val="3728441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2" name="標題 1"/>
          <p:cNvSpPr>
            <a:spLocks noGrp="1"/>
          </p:cNvSpPr>
          <p:nvPr>
            <p:ph type="title"/>
          </p:nvPr>
        </p:nvSpPr>
        <p:spPr>
          <a:xfrm>
            <a:off x="1065213" y="188913"/>
            <a:ext cx="7775575" cy="620712"/>
          </a:xfrm>
        </p:spPr>
        <p:txBody>
          <a:bodyPr/>
          <a:lstStyle/>
          <a:p>
            <a:r>
              <a:rPr lang="zh-TW" altLang="en-US" smtClean="0"/>
              <a:t>按一下以編輯母片標題樣式</a:t>
            </a:r>
            <a:endParaRPr lang="zh-TW" altLang="en-US"/>
          </a:p>
        </p:txBody>
      </p:sp>
    </p:spTree>
    <p:extLst>
      <p:ext uri="{BB962C8B-B14F-4D97-AF65-F5344CB8AC3E}">
        <p14:creationId xmlns:p14="http://schemas.microsoft.com/office/powerpoint/2010/main" val="3399387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1095375" y="1052513"/>
            <a:ext cx="7707313" cy="5256212"/>
          </a:xfrm>
          <a:prstGeom prst="rect">
            <a:avLst/>
          </a:prstGeom>
        </p:spPr>
        <p:txBody>
          <a:bodyPr vert="eaVert"/>
          <a:lstStyle>
            <a:lvl1pPr>
              <a:defRPr>
                <a:latin typeface="+mn-lt"/>
              </a:defRPr>
            </a:lvl1pPr>
            <a:lvl2pPr>
              <a:defRPr sz="2200">
                <a:latin typeface="+mn-lt"/>
              </a:defRPr>
            </a:lvl2pPr>
            <a:lvl3pPr>
              <a:defRPr sz="2000">
                <a:latin typeface="+mn-lt"/>
              </a:defRPr>
            </a:lvl3pPr>
            <a:lvl4pPr indent="-228600" algn="l" rtl="0" eaLnBrk="0" fontAlgn="base" hangingPunct="0">
              <a:spcBef>
                <a:spcPct val="20000"/>
              </a:spcBef>
              <a:spcAft>
                <a:spcPct val="0"/>
              </a:spcAft>
              <a:defRPr kumimoji="1" lang="zh-TW" altLang="en-US" sz="1800" dirty="0" smtClean="0">
                <a:solidFill>
                  <a:srgbClr val="0000FF"/>
                </a:solidFill>
                <a:latin typeface="+mn-lt"/>
                <a:ea typeface="+mn-ea"/>
              </a:defRPr>
            </a:lvl4pPr>
            <a:lvl5pPr indent="-228600" algn="l" rtl="0" eaLnBrk="0" fontAlgn="base" hangingPunct="0">
              <a:spcBef>
                <a:spcPct val="20000"/>
              </a:spcBef>
              <a:spcAft>
                <a:spcPct val="0"/>
              </a:spcAft>
              <a:defRPr kumimoji="1" lang="zh-TW" altLang="en-US" sz="1800" dirty="0">
                <a:solidFill>
                  <a:srgbClr val="0000FF"/>
                </a:solidFill>
                <a:latin typeface="+mn-lt"/>
                <a:ea typeface="+mn-ea"/>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dirty="0"/>
          </a:p>
        </p:txBody>
      </p:sp>
    </p:spTree>
    <p:extLst>
      <p:ext uri="{BB962C8B-B14F-4D97-AF65-F5344CB8AC3E}">
        <p14:creationId xmlns:p14="http://schemas.microsoft.com/office/powerpoint/2010/main" val="1322424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IC logo">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按一下以編輯母片標題樣式</a:t>
            </a:r>
            <a:endParaRPr lang="zh-TW" altLang="en-US" dirty="0"/>
          </a:p>
        </p:txBody>
      </p:sp>
      <p:sp>
        <p:nvSpPr>
          <p:cNvPr id="4" name="內容版面配置區 2"/>
          <p:cNvSpPr>
            <a:spLocks noGrp="1"/>
          </p:cNvSpPr>
          <p:nvPr>
            <p:ph idx="1"/>
          </p:nvPr>
        </p:nvSpPr>
        <p:spPr>
          <a:xfrm>
            <a:off x="1095375" y="1052513"/>
            <a:ext cx="7707313" cy="5256212"/>
          </a:xfrm>
          <a:prstGeom prst="rect">
            <a:avLst/>
          </a:prstGeom>
        </p:spPr>
        <p:txBody>
          <a:bodyPr/>
          <a:lstStyle>
            <a:lvl1pPr>
              <a:defRPr>
                <a:latin typeface="+mn-lt"/>
              </a:defRPr>
            </a:lvl1pPr>
            <a:lvl2pPr>
              <a:defRPr sz="2200">
                <a:latin typeface="+mn-lt"/>
              </a:defRPr>
            </a:lvl2pPr>
            <a:lvl3pPr>
              <a:defRPr sz="2000">
                <a:latin typeface="+mn-lt"/>
              </a:defRPr>
            </a:lvl3pPr>
            <a:lvl4pPr indent="-228600" algn="l" rtl="0" eaLnBrk="0" fontAlgn="base" hangingPunct="0">
              <a:spcBef>
                <a:spcPct val="20000"/>
              </a:spcBef>
              <a:spcAft>
                <a:spcPct val="0"/>
              </a:spcAft>
              <a:defRPr kumimoji="1" lang="zh-TW" altLang="en-US" sz="1800" dirty="0" smtClean="0">
                <a:solidFill>
                  <a:srgbClr val="0000FF"/>
                </a:solidFill>
                <a:latin typeface="+mn-lt"/>
                <a:ea typeface="+mn-ea"/>
              </a:defRPr>
            </a:lvl4pPr>
            <a:lvl5pPr indent="-228600" algn="l" rtl="0" eaLnBrk="0" fontAlgn="base" hangingPunct="0">
              <a:spcBef>
                <a:spcPct val="20000"/>
              </a:spcBef>
              <a:spcAft>
                <a:spcPct val="0"/>
              </a:spcAft>
              <a:defRPr kumimoji="1" lang="zh-TW" altLang="en-US" sz="1800" dirty="0">
                <a:solidFill>
                  <a:srgbClr val="0000FF"/>
                </a:solidFill>
                <a:latin typeface="+mn-lt"/>
                <a:ea typeface="+mn-ea"/>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extLst>
      <p:ext uri="{BB962C8B-B14F-4D97-AF65-F5344CB8AC3E}">
        <p14:creationId xmlns:p14="http://schemas.microsoft.com/office/powerpoint/2010/main" val="2582974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1065213" y="188913"/>
            <a:ext cx="7775575"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zh-TW" altLang="en-US" smtClean="0"/>
              <a:t>按一下以編輯母片標題樣式</a:t>
            </a:r>
          </a:p>
        </p:txBody>
      </p:sp>
      <p:pic>
        <p:nvPicPr>
          <p:cNvPr id="1027" name="Picture 5"/>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6350"/>
            <a:ext cx="99075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13500000" algn="ctr" rotWithShape="0">
                    <a:schemeClr val="bg2">
                      <a:alpha val="50000"/>
                    </a:schemeClr>
                  </a:outerShdw>
                </a:effectLst>
              </a14:hiddenEffects>
            </a:ext>
          </a:extLst>
        </p:spPr>
      </p:pic>
      <p:sp>
        <p:nvSpPr>
          <p:cNvPr id="1028" name="Rectangle 5"/>
          <p:cNvSpPr txBox="1">
            <a:spLocks noChangeArrowheads="1"/>
          </p:cNvSpPr>
          <p:nvPr userDrawn="1"/>
        </p:nvSpPr>
        <p:spPr bwMode="auto">
          <a:xfrm>
            <a:off x="8482013" y="6453188"/>
            <a:ext cx="2063750" cy="285750"/>
          </a:xfrm>
          <a:prstGeom prst="rect">
            <a:avLst/>
          </a:prstGeom>
          <a:noFill/>
          <a:ln>
            <a:noFill/>
          </a:ln>
          <a:extLst/>
        </p:spPr>
        <p:txBody>
          <a:bodyPr anchor="ctr"/>
          <a:lstStyle>
            <a:lvl1pPr eaLnBrk="0" hangingPunct="0">
              <a:defRPr kumimoji="1" sz="2400">
                <a:solidFill>
                  <a:schemeClr val="tx1"/>
                </a:solidFill>
                <a:latin typeface="Times New Roman" pitchFamily="18" charset="0"/>
                <a:ea typeface="標楷體" pitchFamily="65" charset="-120"/>
              </a:defRPr>
            </a:lvl1pPr>
            <a:lvl2pPr marL="37931725" indent="-37474525" eaLnBrk="0" hangingPunct="0">
              <a:defRPr kumimoji="1" sz="2400">
                <a:solidFill>
                  <a:schemeClr val="tx1"/>
                </a:solidFill>
                <a:latin typeface="Times New Roman" pitchFamily="18" charset="0"/>
                <a:ea typeface="標楷體" pitchFamily="65" charset="-120"/>
              </a:defRPr>
            </a:lvl2pPr>
            <a:lvl3pPr eaLnBrk="0" hangingPunct="0">
              <a:defRPr kumimoji="1" sz="2400">
                <a:solidFill>
                  <a:schemeClr val="tx1"/>
                </a:solidFill>
                <a:latin typeface="Times New Roman" pitchFamily="18" charset="0"/>
                <a:ea typeface="標楷體" pitchFamily="65" charset="-120"/>
              </a:defRPr>
            </a:lvl3pPr>
            <a:lvl4pPr eaLnBrk="0" hangingPunct="0">
              <a:defRPr kumimoji="1" sz="2400">
                <a:solidFill>
                  <a:schemeClr val="tx1"/>
                </a:solidFill>
                <a:latin typeface="Times New Roman" pitchFamily="18" charset="0"/>
                <a:ea typeface="標楷體" pitchFamily="65" charset="-120"/>
              </a:defRPr>
            </a:lvl4pPr>
            <a:lvl5pPr eaLnBrk="0" hangingPunct="0">
              <a:defRPr kumimoji="1" sz="2400">
                <a:solidFill>
                  <a:schemeClr val="tx1"/>
                </a:solidFill>
                <a:latin typeface="Times New Roman" pitchFamily="18" charset="0"/>
                <a:ea typeface="標楷體" pitchFamily="65" charset="-120"/>
              </a:defRPr>
            </a:lvl5pPr>
            <a:lvl6pPr marL="457200" eaLnBrk="0" fontAlgn="base" hangingPunct="0">
              <a:spcBef>
                <a:spcPct val="0"/>
              </a:spcBef>
              <a:spcAft>
                <a:spcPct val="0"/>
              </a:spcAft>
              <a:defRPr kumimoji="1" sz="2400">
                <a:solidFill>
                  <a:schemeClr val="tx1"/>
                </a:solidFill>
                <a:latin typeface="Times New Roman" pitchFamily="18" charset="0"/>
                <a:ea typeface="標楷體" pitchFamily="65" charset="-120"/>
              </a:defRPr>
            </a:lvl6pPr>
            <a:lvl7pPr marL="914400" eaLnBrk="0" fontAlgn="base" hangingPunct="0">
              <a:spcBef>
                <a:spcPct val="0"/>
              </a:spcBef>
              <a:spcAft>
                <a:spcPct val="0"/>
              </a:spcAft>
              <a:defRPr kumimoji="1" sz="2400">
                <a:solidFill>
                  <a:schemeClr val="tx1"/>
                </a:solidFill>
                <a:latin typeface="Times New Roman" pitchFamily="18" charset="0"/>
                <a:ea typeface="標楷體" pitchFamily="65" charset="-120"/>
              </a:defRPr>
            </a:lvl7pPr>
            <a:lvl8pPr marL="1371600" eaLnBrk="0" fontAlgn="base" hangingPunct="0">
              <a:spcBef>
                <a:spcPct val="0"/>
              </a:spcBef>
              <a:spcAft>
                <a:spcPct val="0"/>
              </a:spcAft>
              <a:defRPr kumimoji="1" sz="2400">
                <a:solidFill>
                  <a:schemeClr val="tx1"/>
                </a:solidFill>
                <a:latin typeface="Times New Roman" pitchFamily="18" charset="0"/>
                <a:ea typeface="標楷體" pitchFamily="65" charset="-120"/>
              </a:defRPr>
            </a:lvl8pPr>
            <a:lvl9pPr marL="1828800" eaLnBrk="0" fontAlgn="base" hangingPunct="0">
              <a:spcBef>
                <a:spcPct val="0"/>
              </a:spcBef>
              <a:spcAft>
                <a:spcPct val="0"/>
              </a:spcAft>
              <a:defRPr kumimoji="1" sz="2400">
                <a:solidFill>
                  <a:schemeClr val="tx1"/>
                </a:solidFill>
                <a:latin typeface="Times New Roman" pitchFamily="18" charset="0"/>
                <a:ea typeface="標楷體" pitchFamily="65" charset="-120"/>
              </a:defRPr>
            </a:lvl9pPr>
          </a:lstStyle>
          <a:p>
            <a:pPr algn="ctr" eaLnBrk="1" hangingPunct="1">
              <a:lnSpc>
                <a:spcPct val="90000"/>
              </a:lnSpc>
              <a:defRPr/>
            </a:pPr>
            <a:fld id="{6B4D2D47-BA7C-4678-A66B-4731046DCF56}" type="slidenum">
              <a:rPr lang="en-US" altLang="zh-TW" sz="1100" b="1" smtClean="0">
                <a:solidFill>
                  <a:srgbClr val="558ED5"/>
                </a:solidFill>
                <a:latin typeface="Arial" pitchFamily="34" charset="0"/>
                <a:ea typeface="華康中楷體"/>
                <a:cs typeface="華康中楷體"/>
              </a:rPr>
              <a:pPr algn="ctr" eaLnBrk="1" hangingPunct="1">
                <a:lnSpc>
                  <a:spcPct val="90000"/>
                </a:lnSpc>
                <a:defRPr/>
              </a:pPr>
              <a:t>‹#›</a:t>
            </a:fld>
            <a:endParaRPr lang="en-US" altLang="zh-TW" sz="1100" b="1" dirty="0" smtClean="0">
              <a:solidFill>
                <a:srgbClr val="558ED5"/>
              </a:solidFill>
              <a:latin typeface="Arial" pitchFamily="34" charset="0"/>
              <a:ea typeface="華康中楷體"/>
              <a:cs typeface="華康中楷體"/>
            </a:endParaRPr>
          </a:p>
        </p:txBody>
      </p:sp>
    </p:spTree>
  </p:cSld>
  <p:clrMap bg1="lt1" tx1="dk1" bg2="lt2" tx2="dk2" accent1="accent1" accent2="accent2" accent3="accent3" accent4="accent4" accent5="accent5" accent6="accent6" hlink="hlink" folHlink="folHlink"/>
  <p:sldLayoutIdLst>
    <p:sldLayoutId id="2147483986" r:id="rId1"/>
    <p:sldLayoutId id="2147483981" r:id="rId2"/>
    <p:sldLayoutId id="2147483982" r:id="rId3"/>
    <p:sldLayoutId id="2147483983" r:id="rId4"/>
    <p:sldLayoutId id="2147483984" r:id="rId5"/>
    <p:sldLayoutId id="2147483985" r:id="rId6"/>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3200">
          <a:solidFill>
            <a:srgbClr val="FF0000"/>
          </a:solidFill>
          <a:latin typeface="+mj-lt"/>
          <a:ea typeface="+mj-ea"/>
          <a:cs typeface="華康粗圓體" pitchFamily="-110" charset="-120"/>
        </a:defRPr>
      </a:lvl1pPr>
      <a:lvl2pPr algn="ctr" rtl="0" eaLnBrk="0" fontAlgn="base" hangingPunct="0">
        <a:spcBef>
          <a:spcPct val="0"/>
        </a:spcBef>
        <a:spcAft>
          <a:spcPct val="0"/>
        </a:spcAft>
        <a:defRPr kumimoji="1" sz="3200">
          <a:solidFill>
            <a:srgbClr val="FF0000"/>
          </a:solidFill>
          <a:latin typeface="Arial" charset="0"/>
          <a:ea typeface="華康粗圓體" pitchFamily="49" charset="-120"/>
          <a:cs typeface="華康粗圓體" pitchFamily="-110" charset="-120"/>
        </a:defRPr>
      </a:lvl2pPr>
      <a:lvl3pPr algn="ctr" rtl="0" eaLnBrk="0" fontAlgn="base" hangingPunct="0">
        <a:spcBef>
          <a:spcPct val="0"/>
        </a:spcBef>
        <a:spcAft>
          <a:spcPct val="0"/>
        </a:spcAft>
        <a:defRPr kumimoji="1" sz="3200">
          <a:solidFill>
            <a:srgbClr val="FF0000"/>
          </a:solidFill>
          <a:latin typeface="Arial" charset="0"/>
          <a:ea typeface="華康粗圓體" pitchFamily="49" charset="-120"/>
          <a:cs typeface="華康粗圓體" pitchFamily="-110" charset="-120"/>
        </a:defRPr>
      </a:lvl3pPr>
      <a:lvl4pPr algn="ctr" rtl="0" eaLnBrk="0" fontAlgn="base" hangingPunct="0">
        <a:spcBef>
          <a:spcPct val="0"/>
        </a:spcBef>
        <a:spcAft>
          <a:spcPct val="0"/>
        </a:spcAft>
        <a:defRPr kumimoji="1" sz="3200">
          <a:solidFill>
            <a:srgbClr val="FF0000"/>
          </a:solidFill>
          <a:latin typeface="Arial" charset="0"/>
          <a:ea typeface="華康粗圓體" pitchFamily="49" charset="-120"/>
          <a:cs typeface="華康粗圓體" pitchFamily="-110" charset="-120"/>
        </a:defRPr>
      </a:lvl4pPr>
      <a:lvl5pPr algn="ctr" rtl="0" eaLnBrk="0" fontAlgn="base" hangingPunct="0">
        <a:spcBef>
          <a:spcPct val="0"/>
        </a:spcBef>
        <a:spcAft>
          <a:spcPct val="0"/>
        </a:spcAft>
        <a:defRPr kumimoji="1" sz="3200">
          <a:solidFill>
            <a:srgbClr val="FF0000"/>
          </a:solidFill>
          <a:latin typeface="Arial" charset="0"/>
          <a:ea typeface="華康粗圓體" pitchFamily="49" charset="-120"/>
          <a:cs typeface="華康粗圓體" pitchFamily="-110" charset="-120"/>
        </a:defRPr>
      </a:lvl5pPr>
      <a:lvl6pPr marL="457200" algn="ctr" rtl="0" fontAlgn="base">
        <a:spcBef>
          <a:spcPct val="0"/>
        </a:spcBef>
        <a:spcAft>
          <a:spcPct val="0"/>
        </a:spcAft>
        <a:defRPr kumimoji="1" sz="3200">
          <a:solidFill>
            <a:srgbClr val="FF0000"/>
          </a:solidFill>
          <a:latin typeface="Arial" charset="0"/>
          <a:ea typeface="華康粗圓體" pitchFamily="49" charset="-120"/>
        </a:defRPr>
      </a:lvl6pPr>
      <a:lvl7pPr marL="914400" algn="ctr" rtl="0" fontAlgn="base">
        <a:spcBef>
          <a:spcPct val="0"/>
        </a:spcBef>
        <a:spcAft>
          <a:spcPct val="0"/>
        </a:spcAft>
        <a:defRPr kumimoji="1" sz="3200">
          <a:solidFill>
            <a:srgbClr val="FF0000"/>
          </a:solidFill>
          <a:latin typeface="Arial" charset="0"/>
          <a:ea typeface="華康粗圓體" pitchFamily="49" charset="-120"/>
        </a:defRPr>
      </a:lvl7pPr>
      <a:lvl8pPr marL="1371600" algn="ctr" rtl="0" fontAlgn="base">
        <a:spcBef>
          <a:spcPct val="0"/>
        </a:spcBef>
        <a:spcAft>
          <a:spcPct val="0"/>
        </a:spcAft>
        <a:defRPr kumimoji="1" sz="3200">
          <a:solidFill>
            <a:srgbClr val="FF0000"/>
          </a:solidFill>
          <a:latin typeface="Arial" charset="0"/>
          <a:ea typeface="華康粗圓體" pitchFamily="49" charset="-120"/>
        </a:defRPr>
      </a:lvl8pPr>
      <a:lvl9pPr marL="1828800" algn="ctr" rtl="0" fontAlgn="base">
        <a:spcBef>
          <a:spcPct val="0"/>
        </a:spcBef>
        <a:spcAft>
          <a:spcPct val="0"/>
        </a:spcAft>
        <a:defRPr kumimoji="1" sz="3200">
          <a:solidFill>
            <a:srgbClr val="FF0000"/>
          </a:solidFill>
          <a:latin typeface="Arial" charset="0"/>
          <a:ea typeface="華康粗圓體" pitchFamily="49" charset="-120"/>
        </a:defRPr>
      </a:lvl9pPr>
    </p:titleStyle>
    <p:bodyStyle>
      <a:lvl1pPr marL="342900" indent="-342900" algn="l" rtl="0" eaLnBrk="0" fontAlgn="base" hangingPunct="0">
        <a:spcBef>
          <a:spcPct val="20000"/>
        </a:spcBef>
        <a:spcAft>
          <a:spcPct val="0"/>
        </a:spcAft>
        <a:buClr>
          <a:srgbClr val="FF3300"/>
        </a:buClr>
        <a:buFont typeface="Wingdings" pitchFamily="2" charset="2"/>
        <a:buChar char="v"/>
        <a:defRPr kumimoji="1" sz="2400">
          <a:solidFill>
            <a:srgbClr val="0000FF"/>
          </a:solidFill>
          <a:latin typeface="標楷體" pitchFamily="65" charset="-120"/>
          <a:ea typeface="標楷體" pitchFamily="65" charset="-120"/>
          <a:cs typeface="標楷體" pitchFamily="65" charset="-120"/>
        </a:defRPr>
      </a:lvl1pPr>
      <a:lvl2pPr marL="742950" indent="-285750" algn="l" rtl="0" eaLnBrk="0" fontAlgn="base" hangingPunct="0">
        <a:spcBef>
          <a:spcPct val="20000"/>
        </a:spcBef>
        <a:spcAft>
          <a:spcPct val="0"/>
        </a:spcAft>
        <a:buClr>
          <a:srgbClr val="FF3300"/>
        </a:buClr>
        <a:buFont typeface="Wingdings" pitchFamily="2" charset="2"/>
        <a:buBlip>
          <a:blip r:embed="rId9"/>
        </a:buBlip>
        <a:defRPr kumimoji="1" sz="2200">
          <a:solidFill>
            <a:srgbClr val="0000FF"/>
          </a:solidFill>
          <a:latin typeface="標楷體" pitchFamily="65" charset="-120"/>
          <a:ea typeface="標楷體" pitchFamily="65" charset="-120"/>
          <a:cs typeface="標楷體" pitchFamily="65" charset="-120"/>
        </a:defRPr>
      </a:lvl2pPr>
      <a:lvl3pPr marL="1143000" indent="-228600" algn="l" rtl="0" eaLnBrk="0" fontAlgn="base" hangingPunct="0">
        <a:spcBef>
          <a:spcPct val="20000"/>
        </a:spcBef>
        <a:spcAft>
          <a:spcPct val="0"/>
        </a:spcAft>
        <a:buClr>
          <a:srgbClr val="FF3300"/>
        </a:buClr>
        <a:buFont typeface="Wingdings" pitchFamily="2" charset="2"/>
        <a:buChar char="Ø"/>
        <a:defRPr kumimoji="1" sz="2000">
          <a:solidFill>
            <a:srgbClr val="0000FF"/>
          </a:solidFill>
          <a:latin typeface="標楷體" pitchFamily="65" charset="-120"/>
          <a:ea typeface="標楷體" pitchFamily="65" charset="-120"/>
          <a:cs typeface="標楷體" pitchFamily="65" charset="-120"/>
        </a:defRPr>
      </a:lvl3pPr>
      <a:lvl4pPr marL="1600200" indent="-228600" algn="l" rtl="0" eaLnBrk="0" fontAlgn="base" hangingPunct="0">
        <a:spcBef>
          <a:spcPct val="20000"/>
        </a:spcBef>
        <a:spcAft>
          <a:spcPct val="0"/>
        </a:spcAft>
        <a:buChar char="–"/>
        <a:defRPr kumimoji="1" lang="zh-TW" altLang="en-US" sz="2000" kern="1200" dirty="0">
          <a:solidFill>
            <a:srgbClr val="0000FF"/>
          </a:solidFill>
          <a:latin typeface="標楷體" pitchFamily="65" charset="-120"/>
          <a:ea typeface="標楷體" pitchFamily="65" charset="-120"/>
          <a:cs typeface="標楷體" pitchFamily="65" charset="-120"/>
        </a:defRPr>
      </a:lvl4pPr>
      <a:lvl5pPr marL="2057400" indent="-228600" algn="l" rtl="0" eaLnBrk="0" fontAlgn="base" hangingPunct="0">
        <a:spcBef>
          <a:spcPct val="20000"/>
        </a:spcBef>
        <a:spcAft>
          <a:spcPct val="0"/>
        </a:spcAft>
        <a:buChar char="»"/>
        <a:defRPr kumimoji="1" sz="2000">
          <a:solidFill>
            <a:srgbClr val="0000FF"/>
          </a:solidFill>
          <a:latin typeface="標楷體" pitchFamily="65" charset="-120"/>
          <a:ea typeface="標楷體" pitchFamily="65" charset="-120"/>
          <a:cs typeface="標楷體" pitchFamily="65" charset="-120"/>
        </a:defRPr>
      </a:lvl5pPr>
      <a:lvl6pPr marL="2514600" indent="-228600" algn="l" rtl="0" fontAlgn="base">
        <a:spcBef>
          <a:spcPct val="20000"/>
        </a:spcBef>
        <a:spcAft>
          <a:spcPct val="0"/>
        </a:spcAft>
        <a:buChar char="»"/>
        <a:defRPr kumimoji="1" sz="2000">
          <a:solidFill>
            <a:schemeClr val="tx1"/>
          </a:solidFill>
          <a:latin typeface="+mn-lt"/>
          <a:ea typeface="新細明體" pitchFamily="18" charset="-120"/>
        </a:defRPr>
      </a:lvl6pPr>
      <a:lvl7pPr marL="2971800" indent="-228600" algn="l" rtl="0" fontAlgn="base">
        <a:spcBef>
          <a:spcPct val="20000"/>
        </a:spcBef>
        <a:spcAft>
          <a:spcPct val="0"/>
        </a:spcAft>
        <a:buChar char="»"/>
        <a:defRPr kumimoji="1" sz="2000">
          <a:solidFill>
            <a:schemeClr val="tx1"/>
          </a:solidFill>
          <a:latin typeface="+mn-lt"/>
          <a:ea typeface="新細明體" pitchFamily="18" charset="-120"/>
        </a:defRPr>
      </a:lvl7pPr>
      <a:lvl8pPr marL="3429000" indent="-228600" algn="l" rtl="0" fontAlgn="base">
        <a:spcBef>
          <a:spcPct val="20000"/>
        </a:spcBef>
        <a:spcAft>
          <a:spcPct val="0"/>
        </a:spcAft>
        <a:buChar char="»"/>
        <a:defRPr kumimoji="1" sz="2000">
          <a:solidFill>
            <a:schemeClr val="tx1"/>
          </a:solidFill>
          <a:latin typeface="+mn-lt"/>
          <a:ea typeface="新細明體" pitchFamily="18" charset="-120"/>
        </a:defRPr>
      </a:lvl8pPr>
      <a:lvl9pPr marL="3886200" indent="-228600" algn="l" rtl="0" fontAlgn="base">
        <a:spcBef>
          <a:spcPct val="20000"/>
        </a:spcBef>
        <a:spcAft>
          <a:spcPct val="0"/>
        </a:spcAft>
        <a:buChar char="»"/>
        <a:defRPr kumimoji="1" sz="2000">
          <a:solidFill>
            <a:schemeClr val="tx1"/>
          </a:solidFill>
          <a:latin typeface="+mn-lt"/>
          <a:ea typeface="新細明體" pitchFamily="18" charset="-120"/>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15.gif"/><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gif"/></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標題 4"/>
          <p:cNvSpPr>
            <a:spLocks noGrp="1"/>
          </p:cNvSpPr>
          <p:nvPr>
            <p:ph type="subTitle" idx="1"/>
          </p:nvPr>
        </p:nvSpPr>
        <p:spPr/>
        <p:txBody>
          <a:bodyPr vert="horz" wrap="square" lIns="91440" tIns="45720" rIns="91440" bIns="45720" numCol="1" anchor="t" anchorCtr="0" compatLnSpc="1">
            <a:prstTxWarp prst="textNoShape">
              <a:avLst/>
            </a:prstTxWarp>
          </a:bodyPr>
          <a:lstStyle/>
          <a:p>
            <a:pPr eaLnBrk="1" hangingPunct="1">
              <a:lnSpc>
                <a:spcPct val="115000"/>
              </a:lnSpc>
              <a:spcBef>
                <a:spcPct val="10000"/>
              </a:spcBef>
              <a:buClrTx/>
              <a:defRPr/>
            </a:pPr>
            <a:endParaRPr lang="en-US" altLang="zh-TW" dirty="0" smtClean="0"/>
          </a:p>
          <a:p>
            <a:pPr eaLnBrk="1" hangingPunct="1">
              <a:lnSpc>
                <a:spcPct val="115000"/>
              </a:lnSpc>
              <a:spcBef>
                <a:spcPct val="10000"/>
              </a:spcBef>
              <a:buClrTx/>
              <a:defRPr/>
            </a:pPr>
            <a:endParaRPr lang="en-US" altLang="zh-TW" dirty="0"/>
          </a:p>
          <a:p>
            <a:pPr eaLnBrk="1" hangingPunct="1">
              <a:lnSpc>
                <a:spcPct val="115000"/>
              </a:lnSpc>
              <a:spcBef>
                <a:spcPct val="10000"/>
              </a:spcBef>
              <a:buClrTx/>
              <a:defRPr/>
            </a:pPr>
            <a:r>
              <a:rPr lang="zh-TW" altLang="en-US" dirty="0" smtClean="0"/>
              <a:t>　產業情報研究所</a:t>
            </a:r>
            <a:r>
              <a:rPr lang="en-US" altLang="zh-TW" dirty="0" smtClean="0"/>
              <a:t>(MIC)</a:t>
            </a:r>
          </a:p>
          <a:p>
            <a:pPr eaLnBrk="1" hangingPunct="1">
              <a:lnSpc>
                <a:spcPct val="115000"/>
              </a:lnSpc>
              <a:spcBef>
                <a:spcPct val="10000"/>
              </a:spcBef>
              <a:buClrTx/>
              <a:defRPr/>
            </a:pPr>
            <a:r>
              <a:rPr lang="zh-TW" altLang="en-US" dirty="0" smtClean="0"/>
              <a:t>財團法人資訊工業策進會</a:t>
            </a:r>
          </a:p>
          <a:p>
            <a:pPr eaLnBrk="1" hangingPunct="1">
              <a:lnSpc>
                <a:spcPct val="115000"/>
              </a:lnSpc>
              <a:spcBef>
                <a:spcPct val="10000"/>
              </a:spcBef>
              <a:buClrTx/>
              <a:defRPr/>
            </a:pPr>
            <a:r>
              <a:rPr lang="en-US" altLang="zh-TW" dirty="0" smtClean="0"/>
              <a:t>2015.1</a:t>
            </a:r>
          </a:p>
        </p:txBody>
      </p:sp>
      <p:sp>
        <p:nvSpPr>
          <p:cNvPr id="4" name="標題 3"/>
          <p:cNvSpPr txBox="1">
            <a:spLocks/>
          </p:cNvSpPr>
          <p:nvPr/>
        </p:nvSpPr>
        <p:spPr bwMode="auto">
          <a:xfrm>
            <a:off x="992560" y="1628800"/>
            <a:ext cx="8151440" cy="244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kumimoji="1" sz="3600">
                <a:solidFill>
                  <a:srgbClr val="FF0000"/>
                </a:solidFill>
                <a:latin typeface="+mj-lt"/>
                <a:ea typeface="+mj-ea"/>
                <a:cs typeface="華康粗圓體" pitchFamily="-110" charset="-120"/>
              </a:defRPr>
            </a:lvl1pPr>
            <a:lvl2pPr algn="ctr" rtl="0" eaLnBrk="0" fontAlgn="base" hangingPunct="0">
              <a:spcBef>
                <a:spcPct val="0"/>
              </a:spcBef>
              <a:spcAft>
                <a:spcPct val="0"/>
              </a:spcAft>
              <a:defRPr kumimoji="1" sz="3200">
                <a:solidFill>
                  <a:srgbClr val="FF0000"/>
                </a:solidFill>
                <a:latin typeface="Arial" charset="0"/>
                <a:ea typeface="華康粗圓體" pitchFamily="49" charset="-120"/>
                <a:cs typeface="華康粗圓體" pitchFamily="-110" charset="-120"/>
              </a:defRPr>
            </a:lvl2pPr>
            <a:lvl3pPr algn="ctr" rtl="0" eaLnBrk="0" fontAlgn="base" hangingPunct="0">
              <a:spcBef>
                <a:spcPct val="0"/>
              </a:spcBef>
              <a:spcAft>
                <a:spcPct val="0"/>
              </a:spcAft>
              <a:defRPr kumimoji="1" sz="3200">
                <a:solidFill>
                  <a:srgbClr val="FF0000"/>
                </a:solidFill>
                <a:latin typeface="Arial" charset="0"/>
                <a:ea typeface="華康粗圓體" pitchFamily="49" charset="-120"/>
                <a:cs typeface="華康粗圓體" pitchFamily="-110" charset="-120"/>
              </a:defRPr>
            </a:lvl3pPr>
            <a:lvl4pPr algn="ctr" rtl="0" eaLnBrk="0" fontAlgn="base" hangingPunct="0">
              <a:spcBef>
                <a:spcPct val="0"/>
              </a:spcBef>
              <a:spcAft>
                <a:spcPct val="0"/>
              </a:spcAft>
              <a:defRPr kumimoji="1" sz="3200">
                <a:solidFill>
                  <a:srgbClr val="FF0000"/>
                </a:solidFill>
                <a:latin typeface="Arial" charset="0"/>
                <a:ea typeface="華康粗圓體" pitchFamily="49" charset="-120"/>
                <a:cs typeface="華康粗圓體" pitchFamily="-110" charset="-120"/>
              </a:defRPr>
            </a:lvl4pPr>
            <a:lvl5pPr algn="ctr" rtl="0" eaLnBrk="0" fontAlgn="base" hangingPunct="0">
              <a:spcBef>
                <a:spcPct val="0"/>
              </a:spcBef>
              <a:spcAft>
                <a:spcPct val="0"/>
              </a:spcAft>
              <a:defRPr kumimoji="1" sz="3200">
                <a:solidFill>
                  <a:srgbClr val="FF0000"/>
                </a:solidFill>
                <a:latin typeface="Arial" charset="0"/>
                <a:ea typeface="華康粗圓體" pitchFamily="49" charset="-120"/>
                <a:cs typeface="華康粗圓體" pitchFamily="-110" charset="-120"/>
              </a:defRPr>
            </a:lvl5pPr>
            <a:lvl6pPr marL="457200" algn="ctr" rtl="0" fontAlgn="base">
              <a:spcBef>
                <a:spcPct val="0"/>
              </a:spcBef>
              <a:spcAft>
                <a:spcPct val="0"/>
              </a:spcAft>
              <a:defRPr kumimoji="1" sz="3200">
                <a:solidFill>
                  <a:srgbClr val="FF0000"/>
                </a:solidFill>
                <a:latin typeface="Arial" charset="0"/>
                <a:ea typeface="華康粗圓體" pitchFamily="49" charset="-120"/>
              </a:defRPr>
            </a:lvl6pPr>
            <a:lvl7pPr marL="914400" algn="ctr" rtl="0" fontAlgn="base">
              <a:spcBef>
                <a:spcPct val="0"/>
              </a:spcBef>
              <a:spcAft>
                <a:spcPct val="0"/>
              </a:spcAft>
              <a:defRPr kumimoji="1" sz="3200">
                <a:solidFill>
                  <a:srgbClr val="FF0000"/>
                </a:solidFill>
                <a:latin typeface="Arial" charset="0"/>
                <a:ea typeface="華康粗圓體" pitchFamily="49" charset="-120"/>
              </a:defRPr>
            </a:lvl7pPr>
            <a:lvl8pPr marL="1371600" algn="ctr" rtl="0" fontAlgn="base">
              <a:spcBef>
                <a:spcPct val="0"/>
              </a:spcBef>
              <a:spcAft>
                <a:spcPct val="0"/>
              </a:spcAft>
              <a:defRPr kumimoji="1" sz="3200">
                <a:solidFill>
                  <a:srgbClr val="FF0000"/>
                </a:solidFill>
                <a:latin typeface="Arial" charset="0"/>
                <a:ea typeface="華康粗圓體" pitchFamily="49" charset="-120"/>
              </a:defRPr>
            </a:lvl8pPr>
            <a:lvl9pPr marL="1828800" algn="ctr" rtl="0" fontAlgn="base">
              <a:spcBef>
                <a:spcPct val="0"/>
              </a:spcBef>
              <a:spcAft>
                <a:spcPct val="0"/>
              </a:spcAft>
              <a:defRPr kumimoji="1" sz="3200">
                <a:solidFill>
                  <a:srgbClr val="FF0000"/>
                </a:solidFill>
                <a:latin typeface="Arial" charset="0"/>
                <a:ea typeface="華康粗圓體" pitchFamily="49" charset="-120"/>
              </a:defRPr>
            </a:lvl9pPr>
          </a:lstStyle>
          <a:p>
            <a:pPr>
              <a:lnSpc>
                <a:spcPct val="150000"/>
              </a:lnSpc>
            </a:pPr>
            <a:r>
              <a:rPr lang="zh-TW" altLang="en-US" kern="0" dirty="0" smtClean="0">
                <a:solidFill>
                  <a:srgbClr val="595985"/>
                </a:solidFill>
              </a:rPr>
              <a:t>國際電子商務發展趨勢─</a:t>
            </a:r>
            <a:r>
              <a:rPr lang="en-US" altLang="zh-TW" kern="0" dirty="0" smtClean="0">
                <a:solidFill>
                  <a:srgbClr val="595985"/>
                </a:solidFill>
              </a:rPr>
              <a:t/>
            </a:r>
            <a:br>
              <a:rPr lang="en-US" altLang="zh-TW" kern="0" dirty="0" smtClean="0">
                <a:solidFill>
                  <a:srgbClr val="595985"/>
                </a:solidFill>
              </a:rPr>
            </a:br>
            <a:r>
              <a:rPr lang="zh-TW" altLang="en-US" sz="4800" kern="0" dirty="0"/>
              <a:t>臺灣跨境電商之問題與挑戰</a:t>
            </a:r>
            <a:endParaRPr lang="zh-TW" altLang="en-US" sz="3200" kern="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203296" y="981344"/>
            <a:ext cx="8136904" cy="550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pPr marL="182563" indent="-182563" algn="just">
              <a:lnSpc>
                <a:spcPts val="2400"/>
              </a:lnSpc>
              <a:spcBef>
                <a:spcPts val="600"/>
              </a:spcBef>
              <a:buClr>
                <a:schemeClr val="accent1">
                  <a:lumMod val="50000"/>
                </a:schemeClr>
              </a:buClr>
              <a:buFont typeface="Wingdings" panose="05000000000000000000" pitchFamily="2" charset="2"/>
              <a:buChar char="l"/>
            </a:pPr>
            <a:r>
              <a:rPr lang="zh-TW" altLang="en-US" b="1" dirty="0" smtClean="0">
                <a:solidFill>
                  <a:schemeClr val="tx1"/>
                </a:solidFill>
                <a:latin typeface="微軟正黑體" panose="020B0604030504040204" pitchFamily="34" charset="-120"/>
                <a:ea typeface="微軟正黑體" panose="020B0604030504040204" pitchFamily="34" charset="-120"/>
              </a:rPr>
              <a:t>跨境電商障礙</a:t>
            </a:r>
            <a:endParaRPr lang="en-US" altLang="zh-TW" b="1" dirty="0" smtClean="0">
              <a:solidFill>
                <a:schemeClr val="tx1"/>
              </a:solidFill>
              <a:latin typeface="微軟正黑體" panose="020B0604030504040204" pitchFamily="34" charset="-120"/>
              <a:ea typeface="微軟正黑體" panose="020B0604030504040204" pitchFamily="34" charset="-120"/>
            </a:endParaRPr>
          </a:p>
          <a:p>
            <a:pPr marL="174625" lvl="1" indent="360363" algn="just">
              <a:lnSpc>
                <a:spcPts val="2400"/>
              </a:lnSpc>
              <a:spcBef>
                <a:spcPts val="600"/>
              </a:spcBef>
              <a:buClr>
                <a:srgbClr val="002060"/>
              </a:buClr>
            </a:pPr>
            <a:r>
              <a:rPr lang="zh-TW" altLang="en-US" sz="2000" u="sng" dirty="0" smtClean="0">
                <a:solidFill>
                  <a:srgbClr val="FF0000"/>
                </a:solidFill>
                <a:latin typeface="微軟正黑體" panose="020B0604030504040204" pitchFamily="34" charset="-120"/>
                <a:ea typeface="微軟正黑體" panose="020B0604030504040204" pitchFamily="34" charset="-120"/>
              </a:rPr>
              <a:t>流量成本取得</a:t>
            </a:r>
            <a:r>
              <a:rPr lang="zh-TW" altLang="en-US" sz="2000" u="sng" dirty="0">
                <a:solidFill>
                  <a:srgbClr val="FF0000"/>
                </a:solidFill>
                <a:latin typeface="微軟正黑體" panose="020B0604030504040204" pitchFamily="34" charset="-120"/>
                <a:ea typeface="微軟正黑體" panose="020B0604030504040204" pitchFamily="34" charset="-120"/>
              </a:rPr>
              <a:t>相當高</a:t>
            </a:r>
            <a:r>
              <a:rPr lang="zh-TW" altLang="en-US" sz="2000" dirty="0" smtClean="0">
                <a:solidFill>
                  <a:schemeClr val="tx1"/>
                </a:solidFill>
                <a:latin typeface="微軟正黑體" panose="020B0604030504040204" pitchFamily="34" charset="-120"/>
                <a:ea typeface="微軟正黑體" panose="020B0604030504040204" pitchFamily="34" charset="-120"/>
              </a:rPr>
              <a:t>，要</a:t>
            </a:r>
            <a:r>
              <a:rPr lang="zh-TW" altLang="en-US" sz="2000" dirty="0">
                <a:solidFill>
                  <a:schemeClr val="tx1"/>
                </a:solidFill>
                <a:latin typeface="微軟正黑體" panose="020B0604030504040204" pitchFamily="34" charset="-120"/>
                <a:ea typeface="微軟正黑體" panose="020B0604030504040204" pitchFamily="34" charset="-120"/>
              </a:rPr>
              <a:t>投相當多的廣告</a:t>
            </a:r>
            <a:r>
              <a:rPr lang="zh-TW" altLang="en-US" sz="2000" dirty="0" smtClean="0">
                <a:solidFill>
                  <a:schemeClr val="tx1"/>
                </a:solidFill>
                <a:latin typeface="微軟正黑體" panose="020B0604030504040204" pitchFamily="34" charset="-120"/>
                <a:ea typeface="微軟正黑體" panose="020B0604030504040204" pitchFamily="34" charset="-120"/>
              </a:rPr>
              <a:t>預算，才</a:t>
            </a:r>
            <a:r>
              <a:rPr lang="zh-TW" altLang="en-US" sz="2000" dirty="0">
                <a:solidFill>
                  <a:schemeClr val="tx1"/>
                </a:solidFill>
                <a:latin typeface="微軟正黑體" panose="020B0604030504040204" pitchFamily="34" charset="-120"/>
                <a:ea typeface="微軟正黑體" panose="020B0604030504040204" pitchFamily="34" charset="-120"/>
              </a:rPr>
              <a:t>有辦法獲得微薄的流量</a:t>
            </a:r>
            <a:r>
              <a:rPr lang="zh-TW" altLang="en-US" sz="2000" dirty="0" smtClean="0">
                <a:solidFill>
                  <a:schemeClr val="tx1"/>
                </a:solidFill>
                <a:latin typeface="微軟正黑體" panose="020B0604030504040204" pitchFamily="34" charset="-120"/>
                <a:ea typeface="微軟正黑體" panose="020B0604030504040204" pitchFamily="34" charset="-120"/>
              </a:rPr>
              <a:t>，打造品牌的話，難度</a:t>
            </a:r>
            <a:r>
              <a:rPr lang="zh-TW" altLang="en-US" sz="2000" dirty="0">
                <a:solidFill>
                  <a:schemeClr val="tx1"/>
                </a:solidFill>
                <a:latin typeface="微軟正黑體" panose="020B0604030504040204" pitchFamily="34" charset="-120"/>
                <a:ea typeface="微軟正黑體" panose="020B0604030504040204" pitchFamily="34" charset="-120"/>
              </a:rPr>
              <a:t>更</a:t>
            </a:r>
            <a:r>
              <a:rPr lang="zh-TW" altLang="en-US" sz="2000" dirty="0" smtClean="0">
                <a:solidFill>
                  <a:schemeClr val="tx1"/>
                </a:solidFill>
                <a:latin typeface="微軟正黑體" panose="020B0604030504040204" pitchFamily="34" charset="-120"/>
                <a:ea typeface="微軟正黑體" panose="020B0604030504040204" pitchFamily="34" charset="-120"/>
              </a:rPr>
              <a:t>高</a:t>
            </a:r>
            <a:endParaRPr lang="en-US" altLang="zh-TW" sz="2000" dirty="0">
              <a:solidFill>
                <a:schemeClr val="tx1"/>
              </a:solidFill>
              <a:latin typeface="微軟正黑體" panose="020B0604030504040204" pitchFamily="34" charset="-120"/>
              <a:ea typeface="微軟正黑體" panose="020B0604030504040204" pitchFamily="34" charset="-120"/>
            </a:endParaRPr>
          </a:p>
          <a:p>
            <a:pPr marL="174625" lvl="1" indent="360363" algn="just">
              <a:lnSpc>
                <a:spcPts val="2400"/>
              </a:lnSpc>
              <a:spcBef>
                <a:spcPts val="600"/>
              </a:spcBef>
              <a:buClr>
                <a:srgbClr val="002060"/>
              </a:buClr>
            </a:pPr>
            <a:r>
              <a:rPr lang="zh-TW" altLang="en-US" sz="2000" dirty="0">
                <a:solidFill>
                  <a:schemeClr val="tx1"/>
                </a:solidFill>
                <a:latin typeface="微軟正黑體" panose="020B0604030504040204" pitchFamily="34" charset="-120"/>
                <a:ea typeface="微軟正黑體" panose="020B0604030504040204" pitchFamily="34" charset="-120"/>
              </a:rPr>
              <a:t>化妝品</a:t>
            </a:r>
            <a:r>
              <a:rPr lang="zh-TW" altLang="en-US" sz="2000" dirty="0" smtClean="0">
                <a:solidFill>
                  <a:schemeClr val="tx1"/>
                </a:solidFill>
                <a:latin typeface="微軟正黑體" panose="020B0604030504040204" pitchFamily="34" charset="-120"/>
                <a:ea typeface="微軟正黑體" panose="020B0604030504040204" pitchFamily="34" charset="-120"/>
              </a:rPr>
              <a:t>合法</a:t>
            </a:r>
            <a:r>
              <a:rPr lang="zh-TW" altLang="en-US" sz="2000" dirty="0">
                <a:solidFill>
                  <a:schemeClr val="tx1"/>
                </a:solidFill>
                <a:latin typeface="微軟正黑體" panose="020B0604030504040204" pitchFamily="34" charset="-120"/>
                <a:ea typeface="微軟正黑體" panose="020B0604030504040204" pitchFamily="34" charset="-120"/>
              </a:rPr>
              <a:t>進中國</a:t>
            </a:r>
            <a:r>
              <a:rPr lang="zh-TW" altLang="en-US" sz="2000" dirty="0" smtClean="0">
                <a:solidFill>
                  <a:schemeClr val="tx1"/>
                </a:solidFill>
                <a:latin typeface="微軟正黑體" panose="020B0604030504040204" pitchFamily="34" charset="-120"/>
                <a:ea typeface="微軟正黑體" panose="020B0604030504040204" pitchFamily="34" charset="-120"/>
              </a:rPr>
              <a:t>，要</a:t>
            </a:r>
            <a:r>
              <a:rPr lang="zh-TW" altLang="en-US" sz="2000" dirty="0">
                <a:solidFill>
                  <a:schemeClr val="tx1"/>
                </a:solidFill>
                <a:latin typeface="微軟正黑體" panose="020B0604030504040204" pitchFamily="34" charset="-120"/>
                <a:ea typeface="微軟正黑體" panose="020B0604030504040204" pitchFamily="34" charset="-120"/>
              </a:rPr>
              <a:t>取得</a:t>
            </a:r>
            <a:r>
              <a:rPr lang="zh-TW" altLang="en-US" sz="2000" u="sng" dirty="0" smtClean="0">
                <a:solidFill>
                  <a:srgbClr val="FF0000"/>
                </a:solidFill>
                <a:latin typeface="微軟正黑體" panose="020B0604030504040204" pitchFamily="34" charset="-120"/>
                <a:ea typeface="微軟正黑體" panose="020B0604030504040204" pitchFamily="34" charset="-120"/>
              </a:rPr>
              <a:t>化妝品三</a:t>
            </a:r>
            <a:r>
              <a:rPr lang="zh-TW" altLang="en-US" sz="2000" u="sng" dirty="0">
                <a:solidFill>
                  <a:srgbClr val="FF0000"/>
                </a:solidFill>
                <a:latin typeface="微軟正黑體" panose="020B0604030504040204" pitchFamily="34" charset="-120"/>
                <a:ea typeface="微軟正黑體" panose="020B0604030504040204" pitchFamily="34" charset="-120"/>
              </a:rPr>
              <a:t>證</a:t>
            </a:r>
            <a:r>
              <a:rPr lang="zh-TW" altLang="en-US" sz="2000" dirty="0">
                <a:solidFill>
                  <a:schemeClr val="tx1"/>
                </a:solidFill>
                <a:latin typeface="微軟正黑體" panose="020B0604030504040204" pitchFamily="34" charset="-120"/>
                <a:ea typeface="微軟正黑體" panose="020B0604030504040204" pitchFamily="34" charset="-120"/>
              </a:rPr>
              <a:t>，花錢花時間還不一定拿的到</a:t>
            </a:r>
            <a:r>
              <a:rPr lang="zh-TW" altLang="en-US" sz="2000" dirty="0" smtClean="0">
                <a:solidFill>
                  <a:schemeClr val="tx1"/>
                </a:solidFill>
                <a:latin typeface="微軟正黑體" panose="020B0604030504040204" pitchFamily="34" charset="-120"/>
                <a:ea typeface="微軟正黑體" panose="020B0604030504040204" pitchFamily="34" charset="-120"/>
              </a:rPr>
              <a:t>，是</a:t>
            </a:r>
            <a:r>
              <a:rPr lang="zh-TW" altLang="en-US" sz="2000" dirty="0">
                <a:solidFill>
                  <a:schemeClr val="tx1"/>
                </a:solidFill>
                <a:latin typeface="微軟正黑體" panose="020B0604030504040204" pitchFamily="34" charset="-120"/>
                <a:ea typeface="微軟正黑體" panose="020B0604030504040204" pitchFamily="34" charset="-120"/>
              </a:rPr>
              <a:t>最大的進入</a:t>
            </a:r>
            <a:r>
              <a:rPr lang="zh-TW" altLang="en-US" sz="2000" dirty="0" smtClean="0">
                <a:solidFill>
                  <a:schemeClr val="tx1"/>
                </a:solidFill>
                <a:latin typeface="微軟正黑體" panose="020B0604030504040204" pitchFamily="34" charset="-120"/>
                <a:ea typeface="微軟正黑體" panose="020B0604030504040204" pitchFamily="34" charset="-120"/>
              </a:rPr>
              <a:t>障礙</a:t>
            </a:r>
            <a:endParaRPr lang="en-US" altLang="zh-TW" sz="2000" dirty="0" smtClean="0">
              <a:solidFill>
                <a:schemeClr val="tx1"/>
              </a:solidFill>
              <a:latin typeface="微軟正黑體" panose="020B0604030504040204" pitchFamily="34" charset="-120"/>
              <a:ea typeface="微軟正黑體" panose="020B0604030504040204" pitchFamily="34" charset="-120"/>
            </a:endParaRPr>
          </a:p>
          <a:p>
            <a:pPr marL="174625" lvl="1" indent="360363" algn="just">
              <a:lnSpc>
                <a:spcPts val="2400"/>
              </a:lnSpc>
              <a:spcBef>
                <a:spcPts val="600"/>
              </a:spcBef>
              <a:buClr>
                <a:srgbClr val="002060"/>
              </a:buClr>
            </a:pPr>
            <a:r>
              <a:rPr lang="zh-TW" altLang="en-US" sz="2000" u="sng" dirty="0" smtClean="0">
                <a:solidFill>
                  <a:srgbClr val="FF0000"/>
                </a:solidFill>
                <a:latin typeface="微軟正黑體" panose="020B0604030504040204" pitchFamily="34" charset="-120"/>
                <a:ea typeface="微軟正黑體" panose="020B0604030504040204" pitchFamily="34" charset="-120"/>
              </a:rPr>
              <a:t>做</a:t>
            </a:r>
            <a:r>
              <a:rPr lang="zh-TW" altLang="en-US" sz="2000" u="sng" dirty="0">
                <a:solidFill>
                  <a:srgbClr val="FF0000"/>
                </a:solidFill>
                <a:latin typeface="微軟正黑體" panose="020B0604030504040204" pitchFamily="34" charset="-120"/>
                <a:ea typeface="微軟正黑體" panose="020B0604030504040204" pitchFamily="34" charset="-120"/>
              </a:rPr>
              <a:t>品牌就是要燒錢</a:t>
            </a:r>
            <a:r>
              <a:rPr lang="zh-TW" altLang="en-US" sz="2000" dirty="0" smtClean="0">
                <a:solidFill>
                  <a:schemeClr val="tx1"/>
                </a:solidFill>
                <a:latin typeface="微軟正黑體" panose="020B0604030504040204" pitchFamily="34" charset="-120"/>
                <a:ea typeface="微軟正黑體" panose="020B0604030504040204" pitchFamily="34" charset="-120"/>
              </a:rPr>
              <a:t>，但</a:t>
            </a:r>
            <a:r>
              <a:rPr lang="zh-TW" altLang="en-US" sz="2000" u="sng" dirty="0" smtClean="0">
                <a:solidFill>
                  <a:srgbClr val="FF0000"/>
                </a:solidFill>
                <a:latin typeface="微軟正黑體" panose="020B0604030504040204" pitchFamily="34" charset="-120"/>
                <a:ea typeface="微軟正黑體" panose="020B0604030504040204" pitchFamily="34" charset="-120"/>
              </a:rPr>
              <a:t>台灣電子商務</a:t>
            </a:r>
            <a:r>
              <a:rPr lang="zh-TW" altLang="en-US" sz="2000" u="sng" dirty="0">
                <a:solidFill>
                  <a:srgbClr val="FF0000"/>
                </a:solidFill>
                <a:latin typeface="微軟正黑體" panose="020B0604030504040204" pitchFamily="34" charset="-120"/>
                <a:ea typeface="微軟正黑體" panose="020B0604030504040204" pitchFamily="34" charset="-120"/>
              </a:rPr>
              <a:t>要上市，</a:t>
            </a:r>
            <a:r>
              <a:rPr lang="en-US" altLang="zh-TW" sz="2000" u="sng" dirty="0">
                <a:solidFill>
                  <a:srgbClr val="FF0000"/>
                </a:solidFill>
                <a:latin typeface="微軟正黑體" panose="020B0604030504040204" pitchFamily="34" charset="-120"/>
                <a:ea typeface="微軟正黑體" panose="020B0604030504040204" pitchFamily="34" charset="-120"/>
              </a:rPr>
              <a:t>IPO</a:t>
            </a:r>
            <a:r>
              <a:rPr lang="zh-TW" altLang="en-US" sz="2000" u="sng" dirty="0">
                <a:solidFill>
                  <a:srgbClr val="FF0000"/>
                </a:solidFill>
                <a:latin typeface="微軟正黑體" panose="020B0604030504040204" pitchFamily="34" charset="-120"/>
                <a:ea typeface="微軟正黑體" panose="020B0604030504040204" pitchFamily="34" charset="-120"/>
              </a:rPr>
              <a:t>門檻相當高</a:t>
            </a:r>
            <a:r>
              <a:rPr lang="zh-TW" altLang="en-US" sz="2000" dirty="0">
                <a:solidFill>
                  <a:schemeClr val="tx1"/>
                </a:solidFill>
                <a:latin typeface="微軟正黑體" panose="020B0604030504040204" pitchFamily="34" charset="-120"/>
                <a:ea typeface="微軟正黑體" panose="020B0604030504040204" pitchFamily="34" charset="-120"/>
              </a:rPr>
              <a:t>，在創投進來前我們還是每天在籌</a:t>
            </a:r>
            <a:r>
              <a:rPr lang="zh-TW" altLang="en-US" sz="2000" dirty="0" smtClean="0">
                <a:solidFill>
                  <a:schemeClr val="tx1"/>
                </a:solidFill>
                <a:latin typeface="微軟正黑體" panose="020B0604030504040204" pitchFamily="34" charset="-120"/>
                <a:ea typeface="微軟正黑體" panose="020B0604030504040204" pitchFamily="34" charset="-120"/>
              </a:rPr>
              <a:t>錢</a:t>
            </a:r>
            <a:endParaRPr lang="en-US" altLang="zh-TW" sz="2000" dirty="0">
              <a:solidFill>
                <a:schemeClr val="tx1"/>
              </a:solidFill>
              <a:latin typeface="微軟正黑體" panose="020B0604030504040204" pitchFamily="34" charset="-120"/>
              <a:ea typeface="微軟正黑體" panose="020B0604030504040204" pitchFamily="34" charset="-120"/>
            </a:endParaRPr>
          </a:p>
          <a:p>
            <a:pPr marL="182563" lvl="1" indent="-182563" algn="just">
              <a:lnSpc>
                <a:spcPts val="2400"/>
              </a:lnSpc>
              <a:spcBef>
                <a:spcPts val="2400"/>
              </a:spcBef>
              <a:buClr>
                <a:schemeClr val="accent1">
                  <a:lumMod val="50000"/>
                </a:schemeClr>
              </a:buClr>
              <a:buFont typeface="Wingdings" panose="05000000000000000000" pitchFamily="2" charset="2"/>
              <a:buChar char="l"/>
            </a:pPr>
            <a:r>
              <a:rPr lang="zh-TW" altLang="en-US" b="1" dirty="0">
                <a:solidFill>
                  <a:schemeClr val="tx1"/>
                </a:solidFill>
                <a:latin typeface="微軟正黑體" panose="020B0604030504040204" pitchFamily="34" charset="-120"/>
                <a:ea typeface="微軟正黑體" panose="020B0604030504040204" pitchFamily="34" charset="-120"/>
              </a:rPr>
              <a:t>政策建議</a:t>
            </a:r>
            <a:endParaRPr lang="en-US" altLang="zh-TW" b="1" dirty="0">
              <a:solidFill>
                <a:schemeClr val="tx1"/>
              </a:solidFill>
              <a:latin typeface="微軟正黑體" panose="020B0604030504040204" pitchFamily="34" charset="-120"/>
              <a:ea typeface="微軟正黑體" panose="020B0604030504040204" pitchFamily="34" charset="-120"/>
            </a:endParaRPr>
          </a:p>
          <a:p>
            <a:pPr marL="174625" lvl="1" indent="360363" algn="just">
              <a:lnSpc>
                <a:spcPts val="2400"/>
              </a:lnSpc>
              <a:spcBef>
                <a:spcPts val="600"/>
              </a:spcBef>
              <a:buClr>
                <a:srgbClr val="002060"/>
              </a:buClr>
            </a:pPr>
            <a:r>
              <a:rPr lang="zh-TW" altLang="en-US" sz="2000" dirty="0" smtClean="0">
                <a:solidFill>
                  <a:schemeClr val="tx1"/>
                </a:solidFill>
                <a:latin typeface="微軟正黑體" panose="020B0604030504040204" pitchFamily="34" charset="-120"/>
                <a:ea typeface="微軟正黑體" panose="020B0604030504040204" pitchFamily="34" charset="-120"/>
              </a:rPr>
              <a:t>電子商務</a:t>
            </a:r>
            <a:r>
              <a:rPr lang="zh-TW" altLang="en-US" sz="2000" dirty="0">
                <a:solidFill>
                  <a:schemeClr val="tx1"/>
                </a:solidFill>
                <a:latin typeface="微軟正黑體" panose="020B0604030504040204" pitchFamily="34" charset="-120"/>
                <a:ea typeface="微軟正黑體" panose="020B0604030504040204" pitchFamily="34" charset="-120"/>
              </a:rPr>
              <a:t>就是看流量，誰有流量誰就是贏家</a:t>
            </a:r>
            <a:r>
              <a:rPr lang="zh-TW" altLang="en-US" sz="2000" dirty="0" smtClean="0">
                <a:solidFill>
                  <a:schemeClr val="tx1"/>
                </a:solidFill>
                <a:latin typeface="微軟正黑體" panose="020B0604030504040204" pitchFamily="34" charset="-120"/>
                <a:ea typeface="微軟正黑體" panose="020B0604030504040204" pitchFamily="34" charset="-120"/>
              </a:rPr>
              <a:t>，但流量成本越來越高。</a:t>
            </a:r>
            <a:r>
              <a:rPr lang="zh-TW" altLang="en-US" sz="2000" u="sng" dirty="0" smtClean="0">
                <a:solidFill>
                  <a:srgbClr val="FF0000"/>
                </a:solidFill>
                <a:latin typeface="微軟正黑體" panose="020B0604030504040204" pitchFamily="34" charset="-120"/>
                <a:ea typeface="微軟正黑體" panose="020B0604030504040204" pitchFamily="34" charset="-120"/>
              </a:rPr>
              <a:t>政府可以做</a:t>
            </a:r>
            <a:r>
              <a:rPr lang="zh-TW" altLang="en-US" sz="2000" u="sng" dirty="0">
                <a:solidFill>
                  <a:srgbClr val="FF0000"/>
                </a:solidFill>
                <a:latin typeface="微軟正黑體" panose="020B0604030504040204" pitchFamily="34" charset="-120"/>
                <a:ea typeface="微軟正黑體" panose="020B0604030504040204" pitchFamily="34" charset="-120"/>
              </a:rPr>
              <a:t>一些廣告，或</a:t>
            </a:r>
            <a:r>
              <a:rPr lang="zh-TW" altLang="en-US" sz="2000" u="sng" dirty="0" smtClean="0">
                <a:solidFill>
                  <a:srgbClr val="FF0000"/>
                </a:solidFill>
                <a:latin typeface="微軟正黑體" panose="020B0604030504040204" pitchFamily="34" charset="-120"/>
                <a:ea typeface="微軟正黑體" panose="020B0604030504040204" pitchFamily="34" charset="-120"/>
              </a:rPr>
              <a:t>表揚優良</a:t>
            </a:r>
            <a:r>
              <a:rPr lang="zh-TW" altLang="en-US" sz="2000" u="sng" dirty="0">
                <a:solidFill>
                  <a:srgbClr val="FF0000"/>
                </a:solidFill>
                <a:latin typeface="微軟正黑體" panose="020B0604030504040204" pitchFamily="34" charset="-120"/>
                <a:ea typeface="微軟正黑體" panose="020B0604030504040204" pitchFamily="34" charset="-120"/>
              </a:rPr>
              <a:t>電商，做整體行銷</a:t>
            </a:r>
            <a:r>
              <a:rPr lang="zh-TW" altLang="en-US" sz="2000" dirty="0" smtClean="0">
                <a:solidFill>
                  <a:schemeClr val="tx1"/>
                </a:solidFill>
                <a:latin typeface="微軟正黑體" panose="020B0604030504040204" pitchFamily="34" charset="-120"/>
                <a:ea typeface="微軟正黑體" panose="020B0604030504040204" pitchFamily="34" charset="-120"/>
              </a:rPr>
              <a:t>，</a:t>
            </a:r>
            <a:r>
              <a:rPr lang="zh-TW" altLang="en-US" sz="2000" dirty="0">
                <a:solidFill>
                  <a:schemeClr val="tx1"/>
                </a:solidFill>
                <a:latin typeface="微軟正黑體" panose="020B0604030504040204" pitchFamily="34" charset="-120"/>
                <a:ea typeface="微軟正黑體" panose="020B0604030504040204" pitchFamily="34" charset="-120"/>
              </a:rPr>
              <a:t>協助業者增加</a:t>
            </a:r>
            <a:r>
              <a:rPr lang="zh-TW" altLang="en-US" sz="2000" dirty="0" smtClean="0">
                <a:solidFill>
                  <a:schemeClr val="tx1"/>
                </a:solidFill>
                <a:latin typeface="微軟正黑體" panose="020B0604030504040204" pitchFamily="34" charset="-120"/>
                <a:ea typeface="微軟正黑體" panose="020B0604030504040204" pitchFamily="34" charset="-120"/>
              </a:rPr>
              <a:t>流量</a:t>
            </a:r>
            <a:endParaRPr lang="en-US" altLang="zh-TW" sz="1800" dirty="0" smtClean="0">
              <a:solidFill>
                <a:schemeClr val="tx1"/>
              </a:solidFill>
              <a:latin typeface="微軟正黑體" panose="020B0604030504040204" pitchFamily="34" charset="-120"/>
              <a:ea typeface="微軟正黑體" panose="020B0604030504040204" pitchFamily="34" charset="-120"/>
            </a:endParaRPr>
          </a:p>
        </p:txBody>
      </p:sp>
      <p:sp>
        <p:nvSpPr>
          <p:cNvPr id="6" name="矩形 5"/>
          <p:cNvSpPr/>
          <p:nvPr/>
        </p:nvSpPr>
        <p:spPr>
          <a:xfrm>
            <a:off x="555224" y="1322792"/>
            <a:ext cx="1224136" cy="46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smtClean="0">
                <a:latin typeface="微軟正黑體" panose="020B0604030504040204" pitchFamily="34" charset="-120"/>
                <a:ea typeface="微軟正黑體" panose="020B0604030504040204" pitchFamily="34" charset="-120"/>
              </a:rPr>
              <a:t>與談重點</a:t>
            </a:r>
            <a:endParaRPr lang="zh-TW" altLang="en-US" sz="2000" b="1" dirty="0">
              <a:latin typeface="微軟正黑體" panose="020B0604030504040204" pitchFamily="34" charset="-120"/>
              <a:ea typeface="微軟正黑體" panose="020B0604030504040204" pitchFamily="34" charset="-120"/>
            </a:endParaRPr>
          </a:p>
        </p:txBody>
      </p:sp>
      <p:sp>
        <p:nvSpPr>
          <p:cNvPr id="7" name="標題 1"/>
          <p:cNvSpPr>
            <a:spLocks noGrp="1"/>
          </p:cNvSpPr>
          <p:nvPr>
            <p:ph type="title"/>
          </p:nvPr>
        </p:nvSpPr>
        <p:spPr>
          <a:xfrm>
            <a:off x="1065213" y="188913"/>
            <a:ext cx="7775575" cy="620712"/>
          </a:xfrm>
        </p:spPr>
        <p:txBody>
          <a:bodyPr/>
          <a:lstStyle/>
          <a:p>
            <a:r>
              <a:rPr lang="zh-TW" altLang="en-US" dirty="0" smtClean="0"/>
              <a:t>臺灣垂直型平台業者</a:t>
            </a:r>
            <a:r>
              <a:rPr lang="en-US" altLang="zh-TW" dirty="0" smtClean="0"/>
              <a:t>/B2C</a:t>
            </a:r>
            <a:r>
              <a:rPr lang="zh-TW" altLang="en-US" dirty="0" smtClean="0"/>
              <a:t>：</a:t>
            </a:r>
            <a:r>
              <a:rPr lang="en-US" altLang="zh-TW" dirty="0" smtClean="0"/>
              <a:t>86</a:t>
            </a:r>
            <a:r>
              <a:rPr lang="zh-TW" altLang="en-US" dirty="0" smtClean="0"/>
              <a:t>小舖</a:t>
            </a:r>
            <a:r>
              <a:rPr lang="en-US" altLang="zh-TW" dirty="0" smtClean="0"/>
              <a:t>(2/2)</a:t>
            </a:r>
            <a:endParaRPr lang="zh-TW" altLang="en-US" dirty="0"/>
          </a:p>
        </p:txBody>
      </p:sp>
    </p:spTree>
    <p:extLst>
      <p:ext uri="{BB962C8B-B14F-4D97-AF65-F5344CB8AC3E}">
        <p14:creationId xmlns:p14="http://schemas.microsoft.com/office/powerpoint/2010/main" val="5600478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圖片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5368" y="5733256"/>
            <a:ext cx="1076325" cy="723900"/>
          </a:xfrm>
          <a:prstGeom prst="rect">
            <a:avLst/>
          </a:prstGeom>
        </p:spPr>
      </p:pic>
      <p:sp>
        <p:nvSpPr>
          <p:cNvPr id="2" name="標題 1"/>
          <p:cNvSpPr>
            <a:spLocks noGrp="1"/>
          </p:cNvSpPr>
          <p:nvPr>
            <p:ph type="title"/>
          </p:nvPr>
        </p:nvSpPr>
        <p:spPr>
          <a:xfrm>
            <a:off x="1137221" y="188913"/>
            <a:ext cx="8496299" cy="620712"/>
          </a:xfrm>
        </p:spPr>
        <p:txBody>
          <a:bodyPr/>
          <a:lstStyle/>
          <a:p>
            <a:r>
              <a:rPr lang="zh-TW" altLang="en-US" sz="3100" dirty="0" smtClean="0"/>
              <a:t>臺灣垂直型平台業者</a:t>
            </a:r>
            <a:r>
              <a:rPr lang="en-US" altLang="zh-TW" sz="3100" dirty="0" smtClean="0"/>
              <a:t>/B2B2C</a:t>
            </a:r>
            <a:r>
              <a:rPr lang="zh-TW" altLang="en-US" sz="3100" dirty="0" smtClean="0"/>
              <a:t>：創業家兄弟</a:t>
            </a:r>
            <a:r>
              <a:rPr lang="en-US" altLang="zh-TW" sz="3100" dirty="0" smtClean="0"/>
              <a:t>(1/3)</a:t>
            </a:r>
            <a:endParaRPr lang="zh-TW" altLang="en-US" sz="3100" dirty="0"/>
          </a:p>
        </p:txBody>
      </p:sp>
      <p:grpSp>
        <p:nvGrpSpPr>
          <p:cNvPr id="4" name="群組 3"/>
          <p:cNvGrpSpPr/>
          <p:nvPr/>
        </p:nvGrpSpPr>
        <p:grpSpPr>
          <a:xfrm>
            <a:off x="560512" y="980728"/>
            <a:ext cx="4536504" cy="1673344"/>
            <a:chOff x="560512" y="1107584"/>
            <a:chExt cx="4536504" cy="1673344"/>
          </a:xfrm>
        </p:grpSpPr>
        <p:sp>
          <p:nvSpPr>
            <p:cNvPr id="5" name="矩形 4"/>
            <p:cNvSpPr/>
            <p:nvPr/>
          </p:nvSpPr>
          <p:spPr>
            <a:xfrm>
              <a:off x="1208584" y="1107584"/>
              <a:ext cx="3888432" cy="167334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rtlCol="0" anchor="ctr"/>
            <a:lstStyle/>
            <a:p>
              <a:pPr algn="just"/>
              <a:r>
                <a:rPr lang="zh-TW" altLang="en-US" sz="1600" dirty="0">
                  <a:solidFill>
                    <a:schemeClr val="tx1"/>
                  </a:solidFill>
                  <a:latin typeface="微軟正黑體" panose="020B0604030504040204" pitchFamily="34" charset="-120"/>
                  <a:ea typeface="微軟正黑體" panose="020B0604030504040204" pitchFamily="34" charset="-120"/>
                </a:rPr>
                <a:t>創業家兄弟股份有限公司成立於</a:t>
              </a:r>
              <a:r>
                <a:rPr lang="en-US" altLang="zh-TW" sz="1600" dirty="0">
                  <a:solidFill>
                    <a:schemeClr val="tx1"/>
                  </a:solidFill>
                  <a:latin typeface="微軟正黑體" panose="020B0604030504040204" pitchFamily="34" charset="-120"/>
                  <a:ea typeface="微軟正黑體" panose="020B0604030504040204" pitchFamily="34" charset="-120"/>
                </a:rPr>
                <a:t>2012</a:t>
              </a:r>
              <a:r>
                <a:rPr lang="zh-TW" altLang="en-US" sz="1600" dirty="0">
                  <a:solidFill>
                    <a:schemeClr val="tx1"/>
                  </a:solidFill>
                  <a:latin typeface="微軟正黑體" panose="020B0604030504040204" pitchFamily="34" charset="-120"/>
                  <a:ea typeface="微軟正黑體" panose="020B0604030504040204" pitchFamily="34" charset="-120"/>
                </a:rPr>
                <a:t>年</a:t>
              </a:r>
              <a:r>
                <a:rPr lang="en-US" altLang="zh-TW" sz="1600" dirty="0">
                  <a:solidFill>
                    <a:schemeClr val="tx1"/>
                  </a:solidFill>
                  <a:latin typeface="微軟正黑體" panose="020B0604030504040204" pitchFamily="34" charset="-120"/>
                  <a:ea typeface="微軟正黑體" panose="020B0604030504040204" pitchFamily="34" charset="-120"/>
                </a:rPr>
                <a:t>5</a:t>
              </a:r>
              <a:r>
                <a:rPr lang="zh-TW" altLang="en-US" sz="1600" dirty="0">
                  <a:solidFill>
                    <a:schemeClr val="tx1"/>
                  </a:solidFill>
                  <a:latin typeface="微軟正黑體" panose="020B0604030504040204" pitchFamily="34" charset="-120"/>
                  <a:ea typeface="微軟正黑體" panose="020B0604030504040204" pitchFamily="34" charset="-120"/>
                </a:rPr>
                <a:t>月，創辦</a:t>
              </a:r>
              <a:r>
                <a:rPr lang="zh-TW" altLang="en-US" sz="1600" dirty="0" smtClean="0">
                  <a:solidFill>
                    <a:schemeClr val="tx1"/>
                  </a:solidFill>
                  <a:latin typeface="微軟正黑體" panose="020B0604030504040204" pitchFamily="34" charset="-120"/>
                  <a:ea typeface="微軟正黑體" panose="020B0604030504040204" pitchFamily="34" charset="-120"/>
                </a:rPr>
                <a:t>團隊曾</a:t>
              </a:r>
              <a:r>
                <a:rPr lang="zh-TW" altLang="en-US" sz="1600" dirty="0">
                  <a:solidFill>
                    <a:schemeClr val="tx1"/>
                  </a:solidFill>
                  <a:latin typeface="微軟正黑體" panose="020B0604030504040204" pitchFamily="34" charset="-120"/>
                  <a:ea typeface="微軟正黑體" panose="020B0604030504040204" pitchFamily="34" charset="-120"/>
                </a:rPr>
                <a:t>創辦「地圖日記」、「百萬網友團購網」</a:t>
              </a:r>
              <a:r>
                <a:rPr lang="zh-TW" altLang="en-US" sz="1600" dirty="0" smtClean="0">
                  <a:solidFill>
                    <a:schemeClr val="tx1"/>
                  </a:solidFill>
                  <a:latin typeface="微軟正黑體" panose="020B0604030504040204" pitchFamily="34" charset="-120"/>
                  <a:ea typeface="微軟正黑體" panose="020B0604030504040204" pitchFamily="34" charset="-120"/>
                </a:rPr>
                <a:t>，已於</a:t>
              </a:r>
              <a:r>
                <a:rPr lang="en-US" altLang="zh-TW" sz="1600" dirty="0">
                  <a:solidFill>
                    <a:schemeClr val="tx1"/>
                  </a:solidFill>
                  <a:latin typeface="微軟正黑體" panose="020B0604030504040204" pitchFamily="34" charset="-120"/>
                  <a:ea typeface="微軟正黑體" panose="020B0604030504040204" pitchFamily="34" charset="-120"/>
                </a:rPr>
                <a:t>2010</a:t>
              </a:r>
              <a:r>
                <a:rPr lang="zh-TW" altLang="en-US" sz="1600" dirty="0">
                  <a:solidFill>
                    <a:schemeClr val="tx1"/>
                  </a:solidFill>
                  <a:latin typeface="微軟正黑體" panose="020B0604030504040204" pitchFamily="34" charset="-120"/>
                  <a:ea typeface="微軟正黑體" panose="020B0604030504040204" pitchFamily="34" charset="-120"/>
                </a:rPr>
                <a:t>年網站被</a:t>
              </a:r>
              <a:r>
                <a:rPr lang="en-US" altLang="zh-TW" sz="1600" dirty="0">
                  <a:solidFill>
                    <a:schemeClr val="tx1"/>
                  </a:solidFill>
                  <a:latin typeface="微軟正黑體" panose="020B0604030504040204" pitchFamily="34" charset="-120"/>
                  <a:ea typeface="微軟正黑體" panose="020B0604030504040204" pitchFamily="34" charset="-120"/>
                </a:rPr>
                <a:t>Groupon</a:t>
              </a:r>
              <a:r>
                <a:rPr lang="zh-TW" altLang="en-US" sz="1600" dirty="0">
                  <a:solidFill>
                    <a:schemeClr val="tx1"/>
                  </a:solidFill>
                  <a:latin typeface="微軟正黑體" panose="020B0604030504040204" pitchFamily="34" charset="-120"/>
                  <a:ea typeface="微軟正黑體" panose="020B0604030504040204" pitchFamily="34" charset="-120"/>
                </a:rPr>
                <a:t>併</a:t>
              </a:r>
              <a:r>
                <a:rPr lang="zh-TW" altLang="en-US" sz="1600" dirty="0" smtClean="0">
                  <a:solidFill>
                    <a:schemeClr val="tx1"/>
                  </a:solidFill>
                  <a:latin typeface="微軟正黑體" panose="020B0604030504040204" pitchFamily="34" charset="-120"/>
                  <a:ea typeface="微軟正黑體" panose="020B0604030504040204" pitchFamily="34" charset="-120"/>
                </a:rPr>
                <a:t>購</a:t>
              </a:r>
              <a:endParaRPr lang="zh-TW" altLang="en-US" sz="1600" dirty="0">
                <a:solidFill>
                  <a:schemeClr val="tx1"/>
                </a:solidFill>
                <a:latin typeface="微軟正黑體" panose="020B0604030504040204" pitchFamily="34" charset="-120"/>
                <a:ea typeface="微軟正黑體" panose="020B0604030504040204" pitchFamily="34" charset="-120"/>
              </a:endParaRPr>
            </a:p>
          </p:txBody>
        </p:sp>
        <p:sp>
          <p:nvSpPr>
            <p:cNvPr id="6" name="矩形 5"/>
            <p:cNvSpPr/>
            <p:nvPr/>
          </p:nvSpPr>
          <p:spPr>
            <a:xfrm>
              <a:off x="560512" y="1233584"/>
              <a:ext cx="1224136" cy="46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smtClean="0">
                  <a:latin typeface="微軟正黑體" panose="020B0604030504040204" pitchFamily="34" charset="-120"/>
                  <a:ea typeface="微軟正黑體" panose="020B0604030504040204" pitchFamily="34" charset="-120"/>
                </a:rPr>
                <a:t>背景簡介</a:t>
              </a:r>
              <a:endParaRPr lang="zh-TW" altLang="en-US" sz="2000" b="1" dirty="0">
                <a:latin typeface="微軟正黑體" panose="020B0604030504040204" pitchFamily="34" charset="-120"/>
                <a:ea typeface="微軟正黑體" panose="020B0604030504040204" pitchFamily="34" charset="-120"/>
              </a:endParaRPr>
            </a:p>
          </p:txBody>
        </p:sp>
      </p:grpSp>
      <p:grpSp>
        <p:nvGrpSpPr>
          <p:cNvPr id="7" name="群組 6"/>
          <p:cNvGrpSpPr/>
          <p:nvPr/>
        </p:nvGrpSpPr>
        <p:grpSpPr>
          <a:xfrm>
            <a:off x="560512" y="2717564"/>
            <a:ext cx="4536504" cy="1152000"/>
            <a:chOff x="560512" y="1107584"/>
            <a:chExt cx="4536504" cy="1152000"/>
          </a:xfrm>
        </p:grpSpPr>
        <p:sp>
          <p:nvSpPr>
            <p:cNvPr id="8" name="矩形 7"/>
            <p:cNvSpPr/>
            <p:nvPr/>
          </p:nvSpPr>
          <p:spPr>
            <a:xfrm>
              <a:off x="1208584" y="1107584"/>
              <a:ext cx="3888432" cy="1152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rtlCol="0" anchor="ctr"/>
            <a:lstStyle/>
            <a:p>
              <a:pPr algn="just"/>
              <a:r>
                <a:rPr lang="zh-TW" altLang="en-US" sz="1600" dirty="0">
                  <a:solidFill>
                    <a:schemeClr val="tx1"/>
                  </a:solidFill>
                  <a:latin typeface="微軟正黑體" panose="020B0604030504040204" pitchFamily="34" charset="-120"/>
                  <a:ea typeface="微軟正黑體" panose="020B0604030504040204" pitchFamily="34" charset="-120"/>
                </a:rPr>
                <a:t>目前主要</a:t>
              </a:r>
              <a:r>
                <a:rPr lang="zh-TW" altLang="en-US" sz="1600" dirty="0" smtClean="0">
                  <a:solidFill>
                    <a:schemeClr val="tx1"/>
                  </a:solidFill>
                  <a:latin typeface="微軟正黑體" panose="020B0604030504040204" pitchFamily="34" charset="-120"/>
                  <a:ea typeface="微軟正黑體" panose="020B0604030504040204" pitchFamily="34" charset="-120"/>
                </a:rPr>
                <a:t>經營垂直型網站「</a:t>
              </a:r>
              <a:r>
                <a:rPr lang="zh-TW" altLang="en-US" sz="1600" dirty="0">
                  <a:solidFill>
                    <a:schemeClr val="tx1"/>
                  </a:solidFill>
                  <a:latin typeface="微軟正黑體" panose="020B0604030504040204" pitchFamily="34" charset="-120"/>
                  <a:ea typeface="微軟正黑體" panose="020B0604030504040204" pitchFamily="34" charset="-120"/>
                </a:rPr>
                <a:t>生活市集」、「好魚網」、「好吃宅配網</a:t>
              </a:r>
              <a:r>
                <a:rPr lang="zh-TW" altLang="en-US" sz="1600" dirty="0" smtClean="0">
                  <a:solidFill>
                    <a:schemeClr val="tx1"/>
                  </a:solidFill>
                  <a:latin typeface="微軟正黑體" panose="020B0604030504040204" pitchFamily="34" charset="-120"/>
                  <a:ea typeface="微軟正黑體" panose="020B0604030504040204" pitchFamily="34" charset="-120"/>
                </a:rPr>
                <a:t>」，目標分眾市場</a:t>
              </a:r>
              <a:endParaRPr lang="zh-TW" altLang="en-US" sz="1600" dirty="0">
                <a:solidFill>
                  <a:schemeClr val="tx1"/>
                </a:solidFill>
                <a:latin typeface="微軟正黑體" panose="020B0604030504040204" pitchFamily="34" charset="-120"/>
                <a:ea typeface="微軟正黑體" panose="020B0604030504040204" pitchFamily="34" charset="-120"/>
              </a:endParaRPr>
            </a:p>
          </p:txBody>
        </p:sp>
        <p:sp>
          <p:nvSpPr>
            <p:cNvPr id="9" name="矩形 8"/>
            <p:cNvSpPr/>
            <p:nvPr/>
          </p:nvSpPr>
          <p:spPr>
            <a:xfrm>
              <a:off x="560512" y="1233584"/>
              <a:ext cx="1224136" cy="46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smtClean="0">
                  <a:latin typeface="微軟正黑體" panose="020B0604030504040204" pitchFamily="34" charset="-120"/>
                  <a:ea typeface="微軟正黑體" panose="020B0604030504040204" pitchFamily="34" charset="-120"/>
                </a:rPr>
                <a:t>經營內容</a:t>
              </a:r>
              <a:endParaRPr lang="zh-TW" altLang="en-US" sz="2000" b="1" dirty="0">
                <a:latin typeface="微軟正黑體" panose="020B0604030504040204" pitchFamily="34" charset="-120"/>
                <a:ea typeface="微軟正黑體" panose="020B0604030504040204" pitchFamily="34" charset="-120"/>
              </a:endParaRPr>
            </a:p>
          </p:txBody>
        </p:sp>
      </p:grpSp>
      <p:grpSp>
        <p:nvGrpSpPr>
          <p:cNvPr id="10" name="群組 9"/>
          <p:cNvGrpSpPr/>
          <p:nvPr/>
        </p:nvGrpSpPr>
        <p:grpSpPr>
          <a:xfrm>
            <a:off x="560512" y="3933056"/>
            <a:ext cx="4536504" cy="2448272"/>
            <a:chOff x="560512" y="1107584"/>
            <a:chExt cx="4536504" cy="2448272"/>
          </a:xfrm>
        </p:grpSpPr>
        <p:sp>
          <p:nvSpPr>
            <p:cNvPr id="11" name="矩形 10"/>
            <p:cNvSpPr/>
            <p:nvPr/>
          </p:nvSpPr>
          <p:spPr>
            <a:xfrm>
              <a:off x="1208584" y="1107584"/>
              <a:ext cx="3888432" cy="244827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rtlCol="0" anchor="ctr"/>
            <a:lstStyle/>
            <a:p>
              <a:pPr algn="just"/>
              <a:endParaRPr lang="zh-TW" altLang="en-US" sz="1800" dirty="0">
                <a:solidFill>
                  <a:schemeClr val="tx1"/>
                </a:solidFill>
                <a:latin typeface="微軟正黑體" panose="020B0604030504040204" pitchFamily="34" charset="-120"/>
                <a:ea typeface="微軟正黑體" panose="020B0604030504040204" pitchFamily="34" charset="-120"/>
              </a:endParaRPr>
            </a:p>
          </p:txBody>
        </p:sp>
        <p:sp>
          <p:nvSpPr>
            <p:cNvPr id="12" name="矩形 11"/>
            <p:cNvSpPr/>
            <p:nvPr/>
          </p:nvSpPr>
          <p:spPr>
            <a:xfrm>
              <a:off x="560512" y="1215584"/>
              <a:ext cx="1224136" cy="46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smtClean="0">
                  <a:latin typeface="微軟正黑體" panose="020B0604030504040204" pitchFamily="34" charset="-120"/>
                  <a:ea typeface="微軟正黑體" panose="020B0604030504040204" pitchFamily="34" charset="-120"/>
                </a:rPr>
                <a:t>發展歷程</a:t>
              </a:r>
              <a:endParaRPr lang="zh-TW" altLang="en-US" sz="2000" b="1" dirty="0">
                <a:latin typeface="微軟正黑體" panose="020B0604030504040204" pitchFamily="34" charset="-120"/>
                <a:ea typeface="微軟正黑體" panose="020B0604030504040204" pitchFamily="34" charset="-120"/>
              </a:endParaRPr>
            </a:p>
          </p:txBody>
        </p:sp>
      </p:grpSp>
      <p:grpSp>
        <p:nvGrpSpPr>
          <p:cNvPr id="13" name="群組 12"/>
          <p:cNvGrpSpPr/>
          <p:nvPr/>
        </p:nvGrpSpPr>
        <p:grpSpPr>
          <a:xfrm>
            <a:off x="1856656" y="3918988"/>
            <a:ext cx="3319444" cy="2546851"/>
            <a:chOff x="1921588" y="3808497"/>
            <a:chExt cx="3319444" cy="2546851"/>
          </a:xfrm>
        </p:grpSpPr>
        <p:sp>
          <p:nvSpPr>
            <p:cNvPr id="14" name="向下箭號 13"/>
            <p:cNvSpPr/>
            <p:nvPr/>
          </p:nvSpPr>
          <p:spPr>
            <a:xfrm>
              <a:off x="1921588" y="3866836"/>
              <a:ext cx="144016" cy="2340000"/>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文字方塊 14"/>
            <p:cNvSpPr txBox="1"/>
            <p:nvPr/>
          </p:nvSpPr>
          <p:spPr>
            <a:xfrm>
              <a:off x="2014460" y="3808497"/>
              <a:ext cx="3226572" cy="2546851"/>
            </a:xfrm>
            <a:prstGeom prst="rect">
              <a:avLst/>
            </a:prstGeom>
            <a:noFill/>
          </p:spPr>
          <p:txBody>
            <a:bodyPr wrap="square" rtlCol="0">
              <a:spAutoFit/>
            </a:bodyPr>
            <a:lstStyle/>
            <a:p>
              <a:pPr algn="just"/>
              <a:r>
                <a:rPr lang="en-US" altLang="zh-TW" sz="1450" dirty="0" smtClean="0">
                  <a:latin typeface="微軟正黑體" panose="020B0604030504040204" pitchFamily="34" charset="-120"/>
                  <a:ea typeface="微軟正黑體" panose="020B0604030504040204" pitchFamily="34" charset="-120"/>
                </a:rPr>
                <a:t>2007</a:t>
              </a:r>
              <a:r>
                <a:rPr lang="zh-TW" altLang="en-US" sz="1450" dirty="0" smtClean="0">
                  <a:latin typeface="微軟正黑體" panose="020B0604030504040204" pitchFamily="34" charset="-120"/>
                  <a:ea typeface="微軟正黑體" panose="020B0604030504040204" pitchFamily="34" charset="-120"/>
                </a:rPr>
                <a:t>：創辦</a:t>
              </a:r>
              <a:r>
                <a:rPr lang="zh-TW" altLang="en-US" sz="1450" dirty="0">
                  <a:latin typeface="微軟正黑體" panose="020B0604030504040204" pitchFamily="34" charset="-120"/>
                  <a:ea typeface="微軟正黑體" panose="020B0604030504040204" pitchFamily="34" charset="-120"/>
                </a:rPr>
                <a:t>地圖日記</a:t>
              </a:r>
              <a:endParaRPr lang="en-US" altLang="zh-TW" sz="1450" dirty="0" smtClean="0">
                <a:latin typeface="微軟正黑體" panose="020B0604030504040204" pitchFamily="34" charset="-120"/>
                <a:ea typeface="微軟正黑體" panose="020B0604030504040204" pitchFamily="34" charset="-120"/>
              </a:endParaRPr>
            </a:p>
            <a:p>
              <a:pPr algn="just"/>
              <a:endParaRPr lang="en-US" altLang="zh-TW" sz="1450" dirty="0" smtClean="0">
                <a:latin typeface="微軟正黑體" panose="020B0604030504040204" pitchFamily="34" charset="-120"/>
                <a:ea typeface="微軟正黑體" panose="020B0604030504040204" pitchFamily="34" charset="-120"/>
              </a:endParaRPr>
            </a:p>
            <a:p>
              <a:pPr marL="633413" indent="-633413" algn="just"/>
              <a:r>
                <a:rPr lang="en-US" altLang="zh-TW" sz="1450" dirty="0" smtClean="0">
                  <a:latin typeface="微軟正黑體" panose="020B0604030504040204" pitchFamily="34" charset="-120"/>
                  <a:ea typeface="微軟正黑體" panose="020B0604030504040204" pitchFamily="34" charset="-120"/>
                </a:rPr>
                <a:t>2010</a:t>
              </a:r>
              <a:r>
                <a:rPr lang="zh-TW" altLang="en-US" sz="1450" dirty="0" smtClean="0">
                  <a:latin typeface="微軟正黑體" panose="020B0604030504040204" pitchFamily="34" charset="-120"/>
                  <a:ea typeface="微軟正黑體" panose="020B0604030504040204" pitchFamily="34" charset="-120"/>
                  <a:sym typeface="Wingdings" panose="05000000000000000000" pitchFamily="2" charset="2"/>
                </a:rPr>
                <a:t>：地圖日記被美國最大團購網站</a:t>
              </a:r>
              <a:r>
                <a:rPr lang="en-US" altLang="zh-TW" sz="1450" dirty="0" smtClean="0">
                  <a:latin typeface="微軟正黑體" panose="020B0604030504040204" pitchFamily="34" charset="-120"/>
                  <a:ea typeface="微軟正黑體" panose="020B0604030504040204" pitchFamily="34" charset="-120"/>
                  <a:sym typeface="Wingdings" panose="05000000000000000000" pitchFamily="2" charset="2"/>
                </a:rPr>
                <a:t>Groupon </a:t>
              </a:r>
              <a:r>
                <a:rPr lang="zh-TW" altLang="en-US" sz="1450" dirty="0">
                  <a:latin typeface="微軟正黑體" panose="020B0604030504040204" pitchFamily="34" charset="-120"/>
                  <a:ea typeface="微軟正黑體" panose="020B0604030504040204" pitchFamily="34" charset="-120"/>
                  <a:sym typeface="Wingdings" panose="05000000000000000000" pitchFamily="2" charset="2"/>
                </a:rPr>
                <a:t>併</a:t>
              </a:r>
              <a:r>
                <a:rPr lang="zh-TW" altLang="en-US" sz="1450" dirty="0" smtClean="0">
                  <a:latin typeface="微軟正黑體" panose="020B0604030504040204" pitchFamily="34" charset="-120"/>
                  <a:ea typeface="微軟正黑體" panose="020B0604030504040204" pitchFamily="34" charset="-120"/>
                  <a:sym typeface="Wingdings" panose="05000000000000000000" pitchFamily="2" charset="2"/>
                </a:rPr>
                <a:t>購</a:t>
              </a:r>
              <a:endParaRPr lang="en-US" altLang="zh-TW" sz="1450" dirty="0">
                <a:latin typeface="微軟正黑體" panose="020B0604030504040204" pitchFamily="34" charset="-120"/>
                <a:ea typeface="微軟正黑體" panose="020B0604030504040204" pitchFamily="34" charset="-120"/>
              </a:endParaRPr>
            </a:p>
            <a:p>
              <a:pPr marL="633413" indent="-633413" algn="just"/>
              <a:r>
                <a:rPr lang="en-US" altLang="zh-TW" sz="1450" dirty="0">
                  <a:latin typeface="微軟正黑體" panose="020B0604030504040204" pitchFamily="34" charset="-120"/>
                  <a:ea typeface="微軟正黑體" panose="020B0604030504040204" pitchFamily="34" charset="-120"/>
                </a:rPr>
                <a:t>2012</a:t>
              </a:r>
              <a:r>
                <a:rPr lang="zh-TW" altLang="en-US" sz="1450" dirty="0">
                  <a:latin typeface="微軟正黑體" panose="020B0604030504040204" pitchFamily="34" charset="-120"/>
                  <a:ea typeface="微軟正黑體" panose="020B0604030504040204" pitchFamily="34" charset="-120"/>
                </a:rPr>
                <a:t>：創辦「創業家兄弟」，</a:t>
              </a:r>
              <a:r>
                <a:rPr lang="zh-TW" altLang="en-US" sz="1450" dirty="0" smtClean="0">
                  <a:latin typeface="微軟正黑體" panose="020B0604030504040204" pitchFamily="34" charset="-120"/>
                  <a:ea typeface="微軟正黑體" panose="020B0604030504040204" pitchFamily="34" charset="-120"/>
                </a:rPr>
                <a:t>先後十家垂直型電</a:t>
              </a:r>
              <a:r>
                <a:rPr lang="zh-TW" altLang="en-US" sz="1450" dirty="0">
                  <a:latin typeface="微軟正黑體" panose="020B0604030504040204" pitchFamily="34" charset="-120"/>
                  <a:ea typeface="微軟正黑體" panose="020B0604030504040204" pitchFamily="34" charset="-120"/>
                </a:rPr>
                <a:t>商</a:t>
              </a:r>
              <a:r>
                <a:rPr lang="zh-TW" altLang="en-US" sz="1450" dirty="0" smtClean="0">
                  <a:latin typeface="微軟正黑體" panose="020B0604030504040204" pitchFamily="34" charset="-120"/>
                  <a:ea typeface="微軟正黑體" panose="020B0604030504040204" pitchFamily="34" charset="-120"/>
                </a:rPr>
                <a:t>網站，目前主要經營三家</a:t>
              </a:r>
              <a:endParaRPr lang="en-US" altLang="zh-TW" sz="1450" dirty="0">
                <a:latin typeface="微軟正黑體" panose="020B0604030504040204" pitchFamily="34" charset="-120"/>
                <a:ea typeface="微軟正黑體" panose="020B0604030504040204" pitchFamily="34" charset="-120"/>
              </a:endParaRPr>
            </a:p>
            <a:p>
              <a:pPr marL="633413" indent="-633413" algn="just"/>
              <a:r>
                <a:rPr lang="en-US" altLang="zh-TW" sz="1450" dirty="0">
                  <a:latin typeface="微軟正黑體" panose="020B0604030504040204" pitchFamily="34" charset="-120"/>
                  <a:ea typeface="微軟正黑體" panose="020B0604030504040204" pitchFamily="34" charset="-120"/>
                </a:rPr>
                <a:t>2013</a:t>
              </a:r>
              <a:r>
                <a:rPr lang="zh-TW" altLang="en-US" sz="1450" dirty="0" smtClean="0">
                  <a:latin typeface="微軟正黑體" panose="020B0604030504040204" pitchFamily="34" charset="-120"/>
                  <a:ea typeface="微軟正黑體" panose="020B0604030504040204" pitchFamily="34" charset="-120"/>
                </a:rPr>
                <a:t>：獲中</a:t>
              </a:r>
              <a:r>
                <a:rPr lang="zh-TW" altLang="en-US" sz="1450" dirty="0">
                  <a:latin typeface="微軟正黑體" panose="020B0604030504040204" pitchFamily="34" charset="-120"/>
                  <a:ea typeface="微軟正黑體" panose="020B0604030504040204" pitchFamily="34" charset="-120"/>
                </a:rPr>
                <a:t>加</a:t>
              </a:r>
              <a:r>
                <a:rPr lang="zh-TW" altLang="en-US" sz="1450" dirty="0" smtClean="0">
                  <a:latin typeface="微軟正黑體" panose="020B0604030504040204" pitchFamily="34" charset="-120"/>
                  <a:ea typeface="微軟正黑體" panose="020B0604030504040204" pitchFamily="34" charset="-120"/>
                </a:rPr>
                <a:t>創投、國</a:t>
              </a:r>
              <a:r>
                <a:rPr lang="zh-TW" altLang="en-US" sz="1450" dirty="0">
                  <a:latin typeface="微軟正黑體" panose="020B0604030504040204" pitchFamily="34" charset="-120"/>
                  <a:ea typeface="微軟正黑體" panose="020B0604030504040204" pitchFamily="34" charset="-120"/>
                </a:rPr>
                <a:t>發基金與 </a:t>
              </a:r>
              <a:r>
                <a:rPr lang="en-US" altLang="zh-TW" sz="1450" dirty="0" err="1" smtClean="0">
                  <a:latin typeface="微軟正黑體" panose="020B0604030504040204" pitchFamily="34" charset="-120"/>
                  <a:ea typeface="微軟正黑體" panose="020B0604030504040204" pitchFamily="34" charset="-120"/>
                </a:rPr>
                <a:t>AppWorks</a:t>
              </a:r>
              <a:r>
                <a:rPr lang="zh-TW" altLang="en-US" sz="1450" dirty="0" smtClean="0">
                  <a:latin typeface="微軟正黑體" panose="020B0604030504040204" pitchFamily="34" charset="-120"/>
                  <a:ea typeface="微軟正黑體" panose="020B0604030504040204" pitchFamily="34" charset="-120"/>
                </a:rPr>
                <a:t>共同投資</a:t>
              </a:r>
              <a:endParaRPr lang="en-US" altLang="zh-TW" sz="1450" dirty="0" smtClean="0">
                <a:latin typeface="微軟正黑體" panose="020B0604030504040204" pitchFamily="34" charset="-120"/>
                <a:ea typeface="微軟正黑體" panose="020B0604030504040204" pitchFamily="34" charset="-120"/>
              </a:endParaRPr>
            </a:p>
            <a:p>
              <a:pPr marL="633413" indent="-633413" algn="just"/>
              <a:r>
                <a:rPr lang="en-US" altLang="zh-TW" sz="1450" dirty="0" smtClean="0">
                  <a:latin typeface="微軟正黑體" panose="020B0604030504040204" pitchFamily="34" charset="-120"/>
                  <a:ea typeface="微軟正黑體" panose="020B0604030504040204" pitchFamily="34" charset="-120"/>
                </a:rPr>
                <a:t>2014</a:t>
              </a:r>
              <a:r>
                <a:rPr lang="zh-TW" altLang="en-US" sz="1450" dirty="0" smtClean="0">
                  <a:latin typeface="微軟正黑體" panose="020B0604030504040204" pitchFamily="34" charset="-120"/>
                  <a:ea typeface="微軟正黑體" panose="020B0604030504040204" pitchFamily="34" charset="-120"/>
                </a:rPr>
                <a:t>：與國泰證券簽約，預計</a:t>
              </a:r>
              <a:r>
                <a:rPr lang="en-US" altLang="zh-TW" sz="1450" dirty="0" smtClean="0">
                  <a:latin typeface="微軟正黑體" panose="020B0604030504040204" pitchFamily="34" charset="-120"/>
                  <a:ea typeface="微軟正黑體" panose="020B0604030504040204" pitchFamily="34" charset="-120"/>
                </a:rPr>
                <a:t>2015</a:t>
              </a:r>
              <a:r>
                <a:rPr lang="zh-TW" altLang="en-US" sz="1450" dirty="0">
                  <a:latin typeface="微軟正黑體" panose="020B0604030504040204" pitchFamily="34" charset="-120"/>
                  <a:ea typeface="微軟正黑體" panose="020B0604030504040204" pitchFamily="34" charset="-120"/>
                </a:rPr>
                <a:t>年</a:t>
              </a:r>
              <a:r>
                <a:rPr lang="zh-TW" altLang="en-US" sz="1450" dirty="0" smtClean="0">
                  <a:latin typeface="微軟正黑體" panose="020B0604030504040204" pitchFamily="34" charset="-120"/>
                  <a:ea typeface="微軟正黑體" panose="020B0604030504040204" pitchFamily="34" charset="-120"/>
                </a:rPr>
                <a:t>上櫃</a:t>
              </a:r>
              <a:endParaRPr lang="zh-TW" altLang="en-US" sz="1450" dirty="0">
                <a:latin typeface="微軟正黑體" panose="020B0604030504040204" pitchFamily="34" charset="-120"/>
                <a:ea typeface="微軟正黑體" panose="020B0604030504040204" pitchFamily="34" charset="-120"/>
              </a:endParaRPr>
            </a:p>
          </p:txBody>
        </p:sp>
        <p:sp>
          <p:nvSpPr>
            <p:cNvPr id="16" name="橢圓 15"/>
            <p:cNvSpPr/>
            <p:nvPr/>
          </p:nvSpPr>
          <p:spPr>
            <a:xfrm>
              <a:off x="1921588" y="3922709"/>
              <a:ext cx="144016" cy="144080"/>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2">
                    <a:lumMod val="50000"/>
                  </a:schemeClr>
                </a:solidFill>
              </a:endParaRPr>
            </a:p>
          </p:txBody>
        </p:sp>
        <p:sp>
          <p:nvSpPr>
            <p:cNvPr id="17" name="橢圓 16"/>
            <p:cNvSpPr/>
            <p:nvPr/>
          </p:nvSpPr>
          <p:spPr>
            <a:xfrm>
              <a:off x="1921588" y="4326557"/>
              <a:ext cx="144016" cy="144080"/>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橢圓 17"/>
            <p:cNvSpPr/>
            <p:nvPr/>
          </p:nvSpPr>
          <p:spPr>
            <a:xfrm>
              <a:off x="1921588" y="4758669"/>
              <a:ext cx="144016" cy="144080"/>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9" name="橢圓 18"/>
          <p:cNvSpPr/>
          <p:nvPr/>
        </p:nvSpPr>
        <p:spPr>
          <a:xfrm>
            <a:off x="1856656" y="5589176"/>
            <a:ext cx="144016" cy="144080"/>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橢圓 22"/>
          <p:cNvSpPr/>
          <p:nvPr/>
        </p:nvSpPr>
        <p:spPr>
          <a:xfrm>
            <a:off x="1856656" y="6007156"/>
            <a:ext cx="144016" cy="144080"/>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050" name="Picture 2" descr="http://www.kuobrothers.com/uploadphoto/1369761706lif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8737" y="1003232"/>
            <a:ext cx="2980579" cy="170061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kuobrothers.com/uploadphoto/1356537596fis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88737" y="2852806"/>
            <a:ext cx="2991441" cy="159236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pic.pimg.tw/wacc0725/1405145432-2559137554_n.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8737" y="4590474"/>
            <a:ext cx="2980579" cy="1862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1487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884548" y="980728"/>
            <a:ext cx="8455652" cy="547260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pPr marL="182563" indent="-182563" algn="just">
              <a:lnSpc>
                <a:spcPts val="2600"/>
              </a:lnSpc>
              <a:spcBef>
                <a:spcPts val="600"/>
              </a:spcBef>
              <a:buClr>
                <a:schemeClr val="accent2">
                  <a:lumMod val="50000"/>
                </a:schemeClr>
              </a:buClr>
              <a:buFont typeface="Wingdings" panose="05000000000000000000" pitchFamily="2" charset="2"/>
              <a:buChar char="l"/>
            </a:pPr>
            <a:r>
              <a:rPr lang="zh-TW" altLang="en-US" b="1" dirty="0" smtClean="0">
                <a:solidFill>
                  <a:schemeClr val="tx1"/>
                </a:solidFill>
                <a:latin typeface="微軟正黑體" panose="020B0604030504040204" pitchFamily="34" charset="-120"/>
                <a:ea typeface="微軟正黑體" panose="020B0604030504040204" pitchFamily="34" charset="-120"/>
              </a:rPr>
              <a:t>跨境電商障礙</a:t>
            </a:r>
            <a:endParaRPr lang="en-US" altLang="zh-TW" b="1" dirty="0" smtClean="0">
              <a:solidFill>
                <a:schemeClr val="tx1"/>
              </a:solidFill>
              <a:latin typeface="微軟正黑體" panose="020B0604030504040204" pitchFamily="34" charset="-120"/>
              <a:ea typeface="微軟正黑體" panose="020B0604030504040204" pitchFamily="34" charset="-120"/>
            </a:endParaRPr>
          </a:p>
          <a:p>
            <a:pPr marL="174625" lvl="1" indent="360363" algn="just">
              <a:lnSpc>
                <a:spcPts val="2600"/>
              </a:lnSpc>
              <a:spcBef>
                <a:spcPts val="0"/>
              </a:spcBef>
              <a:buClr>
                <a:srgbClr val="002060"/>
              </a:buClr>
            </a:pPr>
            <a:r>
              <a:rPr lang="zh-TW" altLang="en-US" sz="2000" dirty="0" smtClean="0">
                <a:solidFill>
                  <a:schemeClr val="tx1"/>
                </a:solidFill>
                <a:latin typeface="微軟正黑體" panose="020B0604030504040204" pitchFamily="34" charset="-120"/>
                <a:ea typeface="微軟正黑體" panose="020B0604030504040204" pitchFamily="34" charset="-120"/>
              </a:rPr>
              <a:t>在</a:t>
            </a:r>
            <a:r>
              <a:rPr lang="zh-TW" altLang="en-US" sz="2000" dirty="0">
                <a:solidFill>
                  <a:schemeClr val="tx1"/>
                </a:solidFill>
                <a:latin typeface="微軟正黑體" panose="020B0604030504040204" pitchFamily="34" charset="-120"/>
                <a:ea typeface="微軟正黑體" panose="020B0604030504040204" pitchFamily="34" charset="-120"/>
              </a:rPr>
              <a:t>淘</a:t>
            </a:r>
            <a:r>
              <a:rPr lang="zh-TW" altLang="en-US" sz="2000" dirty="0" smtClean="0">
                <a:solidFill>
                  <a:schemeClr val="tx1"/>
                </a:solidFill>
                <a:latin typeface="微軟正黑體" panose="020B0604030504040204" pitchFamily="34" charset="-120"/>
                <a:ea typeface="微軟正黑體" panose="020B0604030504040204" pitchFamily="34" charset="-120"/>
              </a:rPr>
              <a:t>寶</a:t>
            </a:r>
            <a:r>
              <a:rPr lang="zh-TW" altLang="en-US" sz="2000" dirty="0">
                <a:solidFill>
                  <a:schemeClr val="tx1"/>
                </a:solidFill>
                <a:latin typeface="微軟正黑體" panose="020B0604030504040204" pitchFamily="34" charset="-120"/>
                <a:ea typeface="微軟正黑體" panose="020B0604030504040204" pitchFamily="34" charset="-120"/>
              </a:rPr>
              <a:t>網</a:t>
            </a:r>
            <a:r>
              <a:rPr lang="zh-TW" altLang="en-US" sz="2000" dirty="0" smtClean="0">
                <a:solidFill>
                  <a:schemeClr val="tx1"/>
                </a:solidFill>
                <a:latin typeface="微軟正黑體" panose="020B0604030504040204" pitchFamily="34" charset="-120"/>
                <a:ea typeface="微軟正黑體" panose="020B0604030504040204" pitchFamily="34" charset="-120"/>
              </a:rPr>
              <a:t>開</a:t>
            </a:r>
            <a:r>
              <a:rPr lang="zh-TW" altLang="en-US" sz="2000" dirty="0">
                <a:solidFill>
                  <a:schemeClr val="tx1"/>
                </a:solidFill>
                <a:latin typeface="微軟正黑體" panose="020B0604030504040204" pitchFamily="34" charset="-120"/>
                <a:ea typeface="微軟正黑體" panose="020B0604030504040204" pitchFamily="34" charset="-120"/>
              </a:rPr>
              <a:t>台灣</a:t>
            </a:r>
            <a:r>
              <a:rPr lang="zh-TW" altLang="en-US" sz="2000" dirty="0" smtClean="0">
                <a:solidFill>
                  <a:schemeClr val="tx1"/>
                </a:solidFill>
                <a:latin typeface="微軟正黑體" panose="020B0604030504040204" pitchFamily="34" charset="-120"/>
                <a:ea typeface="微軟正黑體" panose="020B0604030504040204" pitchFamily="34" charset="-120"/>
              </a:rPr>
              <a:t>館，或在中國大陸</a:t>
            </a:r>
            <a:r>
              <a:rPr lang="zh-TW" altLang="en-US" sz="2000" dirty="0">
                <a:solidFill>
                  <a:schemeClr val="tx1"/>
                </a:solidFill>
                <a:latin typeface="微軟正黑體" panose="020B0604030504040204" pitchFamily="34" charset="-120"/>
                <a:ea typeface="微軟正黑體" panose="020B0604030504040204" pitchFamily="34" charset="-120"/>
              </a:rPr>
              <a:t>經營</a:t>
            </a:r>
            <a:r>
              <a:rPr lang="zh-TW" altLang="en-US" sz="2000" dirty="0" smtClean="0">
                <a:solidFill>
                  <a:schemeClr val="tx1"/>
                </a:solidFill>
                <a:latin typeface="微軟正黑體" panose="020B0604030504040204" pitchFamily="34" charset="-120"/>
                <a:ea typeface="微軟正黑體" panose="020B0604030504040204" pitchFamily="34" charset="-120"/>
              </a:rPr>
              <a:t>台灣</a:t>
            </a:r>
            <a:r>
              <a:rPr lang="zh-TW" altLang="en-US" sz="2000" dirty="0">
                <a:solidFill>
                  <a:schemeClr val="tx1"/>
                </a:solidFill>
                <a:latin typeface="微軟正黑體" panose="020B0604030504040204" pitchFamily="34" charset="-120"/>
                <a:ea typeface="微軟正黑體" panose="020B0604030504040204" pitchFamily="34" charset="-120"/>
              </a:rPr>
              <a:t>商品的網站</a:t>
            </a:r>
            <a:r>
              <a:rPr lang="zh-TW" altLang="en-US" sz="2000" dirty="0" smtClean="0">
                <a:solidFill>
                  <a:schemeClr val="tx1"/>
                </a:solidFill>
                <a:latin typeface="微軟正黑體" panose="020B0604030504040204" pitchFamily="34" charset="-120"/>
                <a:ea typeface="微軟正黑體" panose="020B0604030504040204" pitchFamily="34" charset="-120"/>
              </a:rPr>
              <a:t>，問題是如何去</a:t>
            </a:r>
            <a:r>
              <a:rPr lang="zh-TW" altLang="en-US" sz="2000" dirty="0">
                <a:solidFill>
                  <a:schemeClr val="tx1"/>
                </a:solidFill>
                <a:latin typeface="微軟正黑體" panose="020B0604030504040204" pitchFamily="34" charset="-120"/>
                <a:ea typeface="微軟正黑體" panose="020B0604030504040204" pitchFamily="34" charset="-120"/>
              </a:rPr>
              <a:t>推廣、宣傳或</a:t>
            </a:r>
            <a:r>
              <a:rPr lang="zh-TW" altLang="en-US" sz="2000" dirty="0" smtClean="0">
                <a:solidFill>
                  <a:schemeClr val="tx1"/>
                </a:solidFill>
                <a:latin typeface="微軟正黑體" panose="020B0604030504040204" pitchFamily="34" charset="-120"/>
                <a:ea typeface="微軟正黑體" panose="020B0604030504040204" pitchFamily="34" charset="-120"/>
              </a:rPr>
              <a:t>廣告，很多人</a:t>
            </a:r>
            <a:r>
              <a:rPr lang="zh-TW" altLang="en-US" sz="2000" u="sng" dirty="0" smtClean="0">
                <a:solidFill>
                  <a:srgbClr val="FF0000"/>
                </a:solidFill>
                <a:latin typeface="微軟正黑體" panose="020B0604030504040204" pitchFamily="34" charset="-120"/>
                <a:ea typeface="微軟正黑體" panose="020B0604030504040204" pitchFamily="34" charset="-120"/>
              </a:rPr>
              <a:t>太</a:t>
            </a:r>
            <a:r>
              <a:rPr lang="zh-TW" altLang="en-US" sz="2000" u="sng" dirty="0">
                <a:solidFill>
                  <a:srgbClr val="FF0000"/>
                </a:solidFill>
                <a:latin typeface="微軟正黑體" panose="020B0604030504040204" pitchFamily="34" charset="-120"/>
                <a:ea typeface="微軟正黑體" panose="020B0604030504040204" pitchFamily="34" charset="-120"/>
              </a:rPr>
              <a:t>低估做一個網站所需的</a:t>
            </a:r>
            <a:r>
              <a:rPr lang="zh-TW" altLang="en-US" sz="2000" u="sng" dirty="0" smtClean="0">
                <a:solidFill>
                  <a:srgbClr val="FF0000"/>
                </a:solidFill>
                <a:latin typeface="微軟正黑體" panose="020B0604030504040204" pitchFamily="34" charset="-120"/>
                <a:ea typeface="微軟正黑體" panose="020B0604030504040204" pitchFamily="34" charset="-120"/>
              </a:rPr>
              <a:t>成本</a:t>
            </a:r>
            <a:r>
              <a:rPr lang="en-US" altLang="zh-TW" sz="2000" u="sng" dirty="0" smtClean="0">
                <a:solidFill>
                  <a:srgbClr val="FF0000"/>
                </a:solidFill>
                <a:latin typeface="微軟正黑體" panose="020B0604030504040204" pitchFamily="34" charset="-120"/>
                <a:ea typeface="微軟正黑體" panose="020B0604030504040204" pitchFamily="34" charset="-120"/>
              </a:rPr>
              <a:t>(</a:t>
            </a:r>
            <a:r>
              <a:rPr lang="zh-TW" altLang="en-US" sz="2000" u="sng" dirty="0" smtClean="0">
                <a:solidFill>
                  <a:srgbClr val="FF0000"/>
                </a:solidFill>
                <a:latin typeface="微軟正黑體" panose="020B0604030504040204" pitchFamily="34" charset="-120"/>
                <a:ea typeface="微軟正黑體" panose="020B0604030504040204" pitchFamily="34" charset="-120"/>
              </a:rPr>
              <a:t>宣傳成本</a:t>
            </a:r>
            <a:r>
              <a:rPr lang="en-US" altLang="zh-TW" sz="2000" u="sng" dirty="0" smtClean="0">
                <a:solidFill>
                  <a:srgbClr val="FF0000"/>
                </a:solidFill>
                <a:latin typeface="微軟正黑體" panose="020B0604030504040204" pitchFamily="34" charset="-120"/>
                <a:ea typeface="微軟正黑體" panose="020B0604030504040204" pitchFamily="34" charset="-120"/>
              </a:rPr>
              <a:t>)</a:t>
            </a:r>
            <a:endParaRPr lang="en-US" altLang="zh-TW" sz="2000" dirty="0" smtClean="0">
              <a:solidFill>
                <a:schemeClr val="tx1"/>
              </a:solidFill>
              <a:latin typeface="微軟正黑體" panose="020B0604030504040204" pitchFamily="34" charset="-120"/>
              <a:ea typeface="微軟正黑體" panose="020B0604030504040204" pitchFamily="34" charset="-120"/>
            </a:endParaRPr>
          </a:p>
          <a:p>
            <a:pPr marL="182563" lvl="1" indent="-182563" algn="just">
              <a:lnSpc>
                <a:spcPts val="2600"/>
              </a:lnSpc>
              <a:spcBef>
                <a:spcPts val="2400"/>
              </a:spcBef>
              <a:buClr>
                <a:schemeClr val="accent2">
                  <a:lumMod val="50000"/>
                </a:schemeClr>
              </a:buClr>
              <a:buFont typeface="Wingdings" panose="05000000000000000000" pitchFamily="2" charset="2"/>
              <a:buChar char="l"/>
            </a:pPr>
            <a:r>
              <a:rPr lang="zh-TW" altLang="en-US" b="1" dirty="0" smtClean="0">
                <a:solidFill>
                  <a:schemeClr val="tx1"/>
                </a:solidFill>
                <a:latin typeface="微軟正黑體" panose="020B0604030504040204" pitchFamily="34" charset="-120"/>
                <a:ea typeface="微軟正黑體" panose="020B0604030504040204" pitchFamily="34" charset="-120"/>
              </a:rPr>
              <a:t>台灣電商環境觀察</a:t>
            </a:r>
            <a:endParaRPr lang="en-US" altLang="zh-TW" b="1" dirty="0" smtClean="0">
              <a:solidFill>
                <a:schemeClr val="tx1"/>
              </a:solidFill>
              <a:latin typeface="微軟正黑體" panose="020B0604030504040204" pitchFamily="34" charset="-120"/>
              <a:ea typeface="微軟正黑體" panose="020B0604030504040204" pitchFamily="34" charset="-120"/>
            </a:endParaRPr>
          </a:p>
          <a:p>
            <a:pPr marL="174625" lvl="1" indent="360363" algn="just">
              <a:lnSpc>
                <a:spcPts val="2600"/>
              </a:lnSpc>
              <a:spcBef>
                <a:spcPts val="0"/>
              </a:spcBef>
              <a:buClr>
                <a:srgbClr val="002060"/>
              </a:buClr>
            </a:pPr>
            <a:r>
              <a:rPr lang="en-US" altLang="zh-TW" sz="2000" dirty="0" smtClean="0">
                <a:solidFill>
                  <a:schemeClr val="tx1"/>
                </a:solidFill>
                <a:latin typeface="微軟正黑體" panose="020B0604030504040204" pitchFamily="34" charset="-120"/>
                <a:ea typeface="微軟正黑體" panose="020B0604030504040204" pitchFamily="34" charset="-120"/>
              </a:rPr>
              <a:t>Groupon</a:t>
            </a:r>
            <a:r>
              <a:rPr lang="zh-TW" altLang="en-US" sz="2000" dirty="0" smtClean="0">
                <a:solidFill>
                  <a:schemeClr val="tx1"/>
                </a:solidFill>
                <a:latin typeface="微軟正黑體" panose="020B0604030504040204" pitchFamily="34" charset="-120"/>
                <a:ea typeface="微軟正黑體" panose="020B0604030504040204" pitchFamily="34" charset="-120"/>
              </a:rPr>
              <a:t>總公司</a:t>
            </a:r>
            <a:r>
              <a:rPr lang="zh-TW" altLang="en-US" sz="2000" dirty="0">
                <a:solidFill>
                  <a:schemeClr val="tx1"/>
                </a:solidFill>
                <a:latin typeface="微軟正黑體" panose="020B0604030504040204" pitchFamily="34" charset="-120"/>
                <a:ea typeface="微軟正黑體" panose="020B0604030504040204" pitchFamily="34" charset="-120"/>
              </a:rPr>
              <a:t>會</a:t>
            </a:r>
            <a:r>
              <a:rPr lang="zh-TW" altLang="en-US" sz="2000" dirty="0" smtClean="0">
                <a:solidFill>
                  <a:schemeClr val="tx1"/>
                </a:solidFill>
                <a:latin typeface="微軟正黑體" panose="020B0604030504040204" pitchFamily="34" charset="-120"/>
                <a:ea typeface="微軟正黑體" panose="020B0604030504040204" pitchFamily="34" charset="-120"/>
              </a:rPr>
              <a:t>做</a:t>
            </a:r>
            <a:r>
              <a:rPr lang="zh-TW" altLang="en-US" sz="2000" dirty="0">
                <a:solidFill>
                  <a:schemeClr val="tx1"/>
                </a:solidFill>
                <a:latin typeface="微軟正黑體" panose="020B0604030504040204" pitchFamily="34" charset="-120"/>
                <a:ea typeface="微軟正黑體" panose="020B0604030504040204" pitchFamily="34" charset="-120"/>
              </a:rPr>
              <a:t>全球市場的產品</a:t>
            </a:r>
            <a:r>
              <a:rPr lang="zh-TW" altLang="en-US" sz="2000" dirty="0" smtClean="0">
                <a:solidFill>
                  <a:schemeClr val="tx1"/>
                </a:solidFill>
                <a:latin typeface="微軟正黑體" panose="020B0604030504040204" pitchFamily="34" charset="-120"/>
                <a:ea typeface="微軟正黑體" panose="020B0604030504040204" pitchFamily="34" charset="-120"/>
              </a:rPr>
              <a:t>分析，</a:t>
            </a:r>
            <a:r>
              <a:rPr lang="zh-TW" altLang="en-US" sz="2000" dirty="0" smtClean="0">
                <a:solidFill>
                  <a:prstClr val="black"/>
                </a:solidFill>
                <a:latin typeface="微軟正黑體" panose="020B0604030504040204" pitchFamily="34" charset="-120"/>
                <a:ea typeface="微軟正黑體" panose="020B0604030504040204" pitchFamily="34" charset="-120"/>
              </a:rPr>
              <a:t>發現</a:t>
            </a:r>
            <a:r>
              <a:rPr lang="zh-TW" altLang="en-US" sz="2000" dirty="0">
                <a:solidFill>
                  <a:schemeClr val="tx1"/>
                </a:solidFill>
                <a:latin typeface="微軟正黑體" panose="020B0604030504040204" pitchFamily="34" charset="-120"/>
                <a:ea typeface="微軟正黑體" panose="020B0604030504040204" pitchFamily="34" charset="-120"/>
              </a:rPr>
              <a:t>臺灣政府</a:t>
            </a:r>
            <a:r>
              <a:rPr lang="zh-TW" altLang="en-US" sz="2000" u="sng" dirty="0">
                <a:solidFill>
                  <a:srgbClr val="FF0000"/>
                </a:solidFill>
                <a:latin typeface="微軟正黑體" panose="020B0604030504040204" pitchFamily="34" charset="-120"/>
                <a:ea typeface="微軟正黑體" panose="020B0604030504040204" pitchFamily="34" charset="-120"/>
              </a:rPr>
              <a:t>法令限制</a:t>
            </a:r>
            <a:r>
              <a:rPr lang="zh-TW" altLang="en-US" sz="2000" dirty="0">
                <a:solidFill>
                  <a:schemeClr val="tx1"/>
                </a:solidFill>
                <a:latin typeface="微軟正黑體" panose="020B0604030504040204" pitchFamily="34" charset="-120"/>
                <a:ea typeface="微軟正黑體" panose="020B0604030504040204" pitchFamily="34" charset="-120"/>
              </a:rPr>
              <a:t>太</a:t>
            </a:r>
            <a:r>
              <a:rPr lang="zh-TW" altLang="en-US" sz="2000" dirty="0" smtClean="0">
                <a:solidFill>
                  <a:schemeClr val="tx1"/>
                </a:solidFill>
                <a:latin typeface="微軟正黑體" panose="020B0604030504040204" pitchFamily="34" charset="-120"/>
                <a:ea typeface="微軟正黑體" panose="020B0604030504040204" pitchFamily="34" charset="-120"/>
              </a:rPr>
              <a:t>多</a:t>
            </a:r>
            <a:r>
              <a:rPr lang="zh-TW" altLang="en-US" sz="2000" dirty="0">
                <a:solidFill>
                  <a:prstClr val="black"/>
                </a:solidFill>
                <a:latin typeface="微軟正黑體" panose="020B0604030504040204" pitchFamily="34" charset="-120"/>
                <a:ea typeface="微軟正黑體" panose="020B0604030504040204" pitchFamily="34" charset="-120"/>
              </a:rPr>
              <a:t>，</a:t>
            </a:r>
            <a:r>
              <a:rPr lang="zh-TW" altLang="en-US" sz="2000" dirty="0" smtClean="0">
                <a:solidFill>
                  <a:prstClr val="black"/>
                </a:solidFill>
                <a:latin typeface="微軟正黑體" panose="020B0604030504040204" pitchFamily="34" charset="-120"/>
                <a:ea typeface="微軟正黑體" panose="020B0604030504040204" pitchFamily="34" charset="-120"/>
              </a:rPr>
              <a:t>只</a:t>
            </a:r>
            <a:r>
              <a:rPr lang="zh-TW" altLang="en-US" sz="2000" dirty="0">
                <a:solidFill>
                  <a:prstClr val="black"/>
                </a:solidFill>
                <a:latin typeface="微軟正黑體" panose="020B0604030504040204" pitchFamily="34" charset="-120"/>
                <a:ea typeface="微軟正黑體" panose="020B0604030504040204" pitchFamily="34" charset="-120"/>
              </a:rPr>
              <a:t>能賣其他國家</a:t>
            </a:r>
            <a:r>
              <a:rPr lang="en-US" altLang="zh-TW" sz="2000" dirty="0">
                <a:solidFill>
                  <a:prstClr val="black"/>
                </a:solidFill>
                <a:latin typeface="微軟正黑體" panose="020B0604030504040204" pitchFamily="34" charset="-120"/>
                <a:ea typeface="微軟正黑體" panose="020B0604030504040204" pitchFamily="34" charset="-120"/>
              </a:rPr>
              <a:t>60%</a:t>
            </a:r>
            <a:r>
              <a:rPr lang="zh-TW" altLang="en-US" sz="2000" dirty="0">
                <a:solidFill>
                  <a:prstClr val="black"/>
                </a:solidFill>
                <a:latin typeface="微軟正黑體" panose="020B0604030504040204" pitchFamily="34" charset="-120"/>
                <a:ea typeface="微軟正黑體" panose="020B0604030504040204" pitchFamily="34" charset="-120"/>
              </a:rPr>
              <a:t>的東西</a:t>
            </a:r>
            <a:r>
              <a:rPr lang="zh-TW" altLang="en-US" sz="1600" dirty="0">
                <a:solidFill>
                  <a:prstClr val="black"/>
                </a:solidFill>
                <a:latin typeface="微軟正黑體" panose="020B0604030504040204" pitchFamily="34" charset="-120"/>
                <a:ea typeface="微軟正黑體" panose="020B0604030504040204" pitchFamily="34" charset="-120"/>
              </a:rPr>
              <a:t>（中國大陸可賣的耳溫槍和血壓計、香港美國可賣醫美產品、牙齒美白，台灣都被禁止）</a:t>
            </a:r>
            <a:r>
              <a:rPr lang="zh-TW" altLang="en-US" sz="2000" dirty="0" smtClean="0">
                <a:solidFill>
                  <a:prstClr val="black"/>
                </a:solidFill>
                <a:latin typeface="微軟正黑體" panose="020B0604030504040204" pitchFamily="34" charset="-120"/>
                <a:ea typeface="微軟正黑體" panose="020B0604030504040204" pitchFamily="34" charset="-120"/>
              </a:rPr>
              <a:t>，</a:t>
            </a:r>
            <a:r>
              <a:rPr lang="zh-TW" altLang="en-US" sz="2000" dirty="0" smtClean="0">
                <a:solidFill>
                  <a:schemeClr val="tx1"/>
                </a:solidFill>
                <a:latin typeface="微軟正黑體" panose="020B0604030504040204" pitchFamily="34" charset="-120"/>
                <a:ea typeface="微軟正黑體" panose="020B0604030504040204" pitchFamily="34" charset="-120"/>
              </a:rPr>
              <a:t>法律</a:t>
            </a:r>
            <a:r>
              <a:rPr lang="zh-TW" altLang="en-US" sz="2000" dirty="0">
                <a:solidFill>
                  <a:schemeClr val="tx1"/>
                </a:solidFill>
                <a:latin typeface="微軟正黑體" panose="020B0604030504040204" pitchFamily="34" charset="-120"/>
                <a:ea typeface="微軟正黑體" panose="020B0604030504040204" pitchFamily="34" charset="-120"/>
              </a:rPr>
              <a:t>的</a:t>
            </a:r>
            <a:r>
              <a:rPr lang="zh-TW" altLang="en-US" sz="2000" dirty="0" smtClean="0">
                <a:solidFill>
                  <a:schemeClr val="tx1"/>
                </a:solidFill>
                <a:latin typeface="微軟正黑體" panose="020B0604030504040204" pitchFamily="34" charset="-120"/>
                <a:ea typeface="微軟正黑體" panose="020B0604030504040204" pitchFamily="34" charset="-120"/>
              </a:rPr>
              <a:t>限制讓我們自己變得</a:t>
            </a:r>
            <a:r>
              <a:rPr lang="zh-TW" altLang="en-US" sz="2000" u="sng" dirty="0" smtClean="0">
                <a:solidFill>
                  <a:srgbClr val="FF0000"/>
                </a:solidFill>
                <a:latin typeface="微軟正黑體" panose="020B0604030504040204" pitchFamily="34" charset="-120"/>
                <a:ea typeface="微軟正黑體" panose="020B0604030504040204" pitchFamily="34" charset="-120"/>
              </a:rPr>
              <a:t>很</a:t>
            </a:r>
            <a:r>
              <a:rPr lang="zh-TW" altLang="en-US" sz="2000" u="sng" dirty="0">
                <a:solidFill>
                  <a:srgbClr val="FF0000"/>
                </a:solidFill>
                <a:latin typeface="微軟正黑體" panose="020B0604030504040204" pitchFamily="34" charset="-120"/>
                <a:ea typeface="微軟正黑體" panose="020B0604030504040204" pitchFamily="34" charset="-120"/>
              </a:rPr>
              <a:t>小又不夠</a:t>
            </a:r>
            <a:r>
              <a:rPr lang="zh-TW" altLang="en-US" sz="2000" u="sng" dirty="0" smtClean="0">
                <a:solidFill>
                  <a:srgbClr val="FF0000"/>
                </a:solidFill>
                <a:latin typeface="微軟正黑體" panose="020B0604030504040204" pitchFamily="34" charset="-120"/>
                <a:ea typeface="微軟正黑體" panose="020B0604030504040204" pitchFamily="34" charset="-120"/>
              </a:rPr>
              <a:t>開放</a:t>
            </a:r>
            <a:endParaRPr lang="en-US" altLang="zh-TW" sz="2000" dirty="0" smtClean="0">
              <a:solidFill>
                <a:schemeClr val="tx1"/>
              </a:solidFill>
              <a:latin typeface="微軟正黑體" panose="020B0604030504040204" pitchFamily="34" charset="-120"/>
              <a:ea typeface="微軟正黑體" panose="020B0604030504040204" pitchFamily="34" charset="-120"/>
            </a:endParaRPr>
          </a:p>
          <a:p>
            <a:pPr marL="174625" lvl="1" indent="360363" algn="just">
              <a:lnSpc>
                <a:spcPts val="2600"/>
              </a:lnSpc>
              <a:spcBef>
                <a:spcPts val="600"/>
              </a:spcBef>
              <a:buClr>
                <a:srgbClr val="002060"/>
              </a:buClr>
            </a:pPr>
            <a:r>
              <a:rPr lang="zh-TW" altLang="en-US" sz="2000" dirty="0" smtClean="0">
                <a:solidFill>
                  <a:schemeClr val="tx1"/>
                </a:solidFill>
                <a:latin typeface="微軟正黑體" panose="020B0604030504040204" pitchFamily="34" charset="-120"/>
                <a:ea typeface="微軟正黑體" panose="020B0604030504040204" pitchFamily="34" charset="-120"/>
              </a:rPr>
              <a:t>鼓勵</a:t>
            </a:r>
            <a:r>
              <a:rPr lang="zh-TW" altLang="en-US" sz="2000" dirty="0">
                <a:solidFill>
                  <a:schemeClr val="tx1"/>
                </a:solidFill>
                <a:latin typeface="微軟正黑體" panose="020B0604030504040204" pitchFamily="34" charset="-120"/>
                <a:ea typeface="微軟正黑體" panose="020B0604030504040204" pitchFamily="34" charset="-120"/>
              </a:rPr>
              <a:t>台灣的廠商去</a:t>
            </a:r>
            <a:r>
              <a:rPr lang="zh-TW" altLang="en-US" sz="2000" dirty="0" smtClean="0">
                <a:solidFill>
                  <a:schemeClr val="tx1"/>
                </a:solidFill>
                <a:latin typeface="微軟正黑體" panose="020B0604030504040204" pitchFamily="34" charset="-120"/>
                <a:ea typeface="微軟正黑體" panose="020B0604030504040204" pitchFamily="34" charset="-120"/>
              </a:rPr>
              <a:t>大陸、鼓勵</a:t>
            </a:r>
            <a:r>
              <a:rPr lang="zh-TW" altLang="en-US" sz="2000" dirty="0">
                <a:solidFill>
                  <a:schemeClr val="tx1"/>
                </a:solidFill>
                <a:latin typeface="微軟正黑體" panose="020B0604030504040204" pitchFamily="34" charset="-120"/>
                <a:ea typeface="微軟正黑體" panose="020B0604030504040204" pitchFamily="34" charset="-120"/>
              </a:rPr>
              <a:t>網站平台也去大陸，但台灣的</a:t>
            </a:r>
            <a:r>
              <a:rPr lang="zh-TW" altLang="en-US" sz="2000" u="sng" dirty="0">
                <a:solidFill>
                  <a:srgbClr val="FF0000"/>
                </a:solidFill>
                <a:latin typeface="微軟正黑體" panose="020B0604030504040204" pitchFamily="34" charset="-120"/>
                <a:ea typeface="微軟正黑體" panose="020B0604030504040204" pitchFamily="34" charset="-120"/>
              </a:rPr>
              <a:t>資本市場</a:t>
            </a:r>
            <a:r>
              <a:rPr lang="zh-TW" altLang="en-US" sz="2000" dirty="0">
                <a:solidFill>
                  <a:schemeClr val="tx1"/>
                </a:solidFill>
                <a:latin typeface="微軟正黑體" panose="020B0604030504040204" pitchFamily="34" charset="-120"/>
                <a:ea typeface="微軟正黑體" panose="020B0604030504040204" pitchFamily="34" charset="-120"/>
              </a:rPr>
              <a:t>是不是真的支持？實際需要的子彈</a:t>
            </a:r>
            <a:r>
              <a:rPr lang="zh-TW" altLang="en-US" sz="2000" dirty="0" smtClean="0">
                <a:solidFill>
                  <a:schemeClr val="tx1"/>
                </a:solidFill>
                <a:latin typeface="微軟正黑體" panose="020B0604030504040204" pitchFamily="34" charset="-120"/>
                <a:ea typeface="微軟正黑體" panose="020B0604030504040204" pitchFamily="34" charset="-120"/>
              </a:rPr>
              <a:t>與想像有</a:t>
            </a:r>
            <a:r>
              <a:rPr lang="zh-TW" altLang="en-US" sz="2000" dirty="0">
                <a:solidFill>
                  <a:schemeClr val="tx1"/>
                </a:solidFill>
                <a:latin typeface="微軟正黑體" panose="020B0604030504040204" pitchFamily="34" charset="-120"/>
                <a:ea typeface="微軟正黑體" panose="020B0604030504040204" pitchFamily="34" charset="-120"/>
              </a:rPr>
              <a:t>很大</a:t>
            </a:r>
            <a:r>
              <a:rPr lang="zh-TW" altLang="en-US" sz="2000" dirty="0" smtClean="0">
                <a:solidFill>
                  <a:schemeClr val="tx1"/>
                </a:solidFill>
                <a:latin typeface="微軟正黑體" panose="020B0604030504040204" pitchFamily="34" charset="-120"/>
                <a:ea typeface="微軟正黑體" panose="020B0604030504040204" pitchFamily="34" charset="-120"/>
              </a:rPr>
              <a:t>落差</a:t>
            </a:r>
            <a:endParaRPr lang="en-US" altLang="zh-TW" sz="2000" dirty="0">
              <a:solidFill>
                <a:schemeClr val="tx1"/>
              </a:solidFill>
              <a:latin typeface="微軟正黑體" panose="020B0604030504040204" pitchFamily="34" charset="-120"/>
              <a:ea typeface="微軟正黑體" panose="020B0604030504040204" pitchFamily="34" charset="-120"/>
            </a:endParaRPr>
          </a:p>
        </p:txBody>
      </p:sp>
      <p:sp>
        <p:nvSpPr>
          <p:cNvPr id="7" name="矩形 6"/>
          <p:cNvSpPr/>
          <p:nvPr/>
        </p:nvSpPr>
        <p:spPr>
          <a:xfrm>
            <a:off x="272480" y="1466808"/>
            <a:ext cx="1224136" cy="468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smtClean="0">
                <a:latin typeface="微軟正黑體" panose="020B0604030504040204" pitchFamily="34" charset="-120"/>
                <a:ea typeface="微軟正黑體" panose="020B0604030504040204" pitchFamily="34" charset="-120"/>
              </a:rPr>
              <a:t>與談重點</a:t>
            </a:r>
            <a:endParaRPr lang="zh-TW" altLang="en-US" sz="2000" b="1" dirty="0">
              <a:latin typeface="微軟正黑體" panose="020B0604030504040204" pitchFamily="34" charset="-120"/>
              <a:ea typeface="微軟正黑體" panose="020B0604030504040204" pitchFamily="34" charset="-120"/>
            </a:endParaRPr>
          </a:p>
        </p:txBody>
      </p:sp>
      <p:sp>
        <p:nvSpPr>
          <p:cNvPr id="8" name="標題 1"/>
          <p:cNvSpPr>
            <a:spLocks noGrp="1"/>
          </p:cNvSpPr>
          <p:nvPr>
            <p:ph type="title"/>
          </p:nvPr>
        </p:nvSpPr>
        <p:spPr>
          <a:xfrm>
            <a:off x="1137221" y="188913"/>
            <a:ext cx="8496299" cy="620712"/>
          </a:xfrm>
        </p:spPr>
        <p:txBody>
          <a:bodyPr/>
          <a:lstStyle/>
          <a:p>
            <a:r>
              <a:rPr lang="zh-TW" altLang="en-US" sz="3100" dirty="0" smtClean="0"/>
              <a:t>臺灣垂直型平台業者</a:t>
            </a:r>
            <a:r>
              <a:rPr lang="en-US" altLang="zh-TW" sz="3100" dirty="0" smtClean="0"/>
              <a:t>/B2B2C</a:t>
            </a:r>
            <a:r>
              <a:rPr lang="zh-TW" altLang="en-US" sz="3100" dirty="0" smtClean="0"/>
              <a:t>：創業家兄弟</a:t>
            </a:r>
            <a:r>
              <a:rPr lang="en-US" altLang="zh-TW" sz="3100" dirty="0" smtClean="0"/>
              <a:t>(2/3)</a:t>
            </a:r>
            <a:endParaRPr lang="zh-TW" altLang="en-US" sz="3100" dirty="0"/>
          </a:p>
        </p:txBody>
      </p:sp>
    </p:spTree>
    <p:extLst>
      <p:ext uri="{BB962C8B-B14F-4D97-AF65-F5344CB8AC3E}">
        <p14:creationId xmlns:p14="http://schemas.microsoft.com/office/powerpoint/2010/main" val="36659984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203296" y="1916832"/>
            <a:ext cx="8136904" cy="331236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pPr marL="182563" lvl="1" indent="-182563" algn="just">
              <a:lnSpc>
                <a:spcPts val="2880"/>
              </a:lnSpc>
              <a:spcBef>
                <a:spcPts val="600"/>
              </a:spcBef>
              <a:buClr>
                <a:schemeClr val="accent2">
                  <a:lumMod val="50000"/>
                </a:schemeClr>
              </a:buClr>
              <a:buFont typeface="Wingdings" panose="05000000000000000000" pitchFamily="2" charset="2"/>
              <a:buChar char="l"/>
            </a:pPr>
            <a:r>
              <a:rPr lang="zh-TW" altLang="en-US" b="1" dirty="0" smtClean="0">
                <a:solidFill>
                  <a:schemeClr val="tx1"/>
                </a:solidFill>
                <a:latin typeface="微軟正黑體" panose="020B0604030504040204" pitchFamily="34" charset="-120"/>
                <a:ea typeface="微軟正黑體" panose="020B0604030504040204" pitchFamily="34" charset="-120"/>
              </a:rPr>
              <a:t>政策</a:t>
            </a:r>
            <a:r>
              <a:rPr lang="zh-TW" altLang="en-US" b="1" dirty="0">
                <a:solidFill>
                  <a:schemeClr val="tx1"/>
                </a:solidFill>
                <a:latin typeface="微軟正黑體" panose="020B0604030504040204" pitchFamily="34" charset="-120"/>
                <a:ea typeface="微軟正黑體" panose="020B0604030504040204" pitchFamily="34" charset="-120"/>
              </a:rPr>
              <a:t>建議</a:t>
            </a:r>
            <a:endParaRPr lang="en-US" altLang="zh-TW" b="1" dirty="0">
              <a:solidFill>
                <a:schemeClr val="tx1"/>
              </a:solidFill>
              <a:latin typeface="微軟正黑體" panose="020B0604030504040204" pitchFamily="34" charset="-120"/>
              <a:ea typeface="微軟正黑體" panose="020B0604030504040204" pitchFamily="34" charset="-120"/>
            </a:endParaRPr>
          </a:p>
          <a:p>
            <a:pPr marL="174625" lvl="1" indent="360363" algn="just">
              <a:lnSpc>
                <a:spcPts val="2880"/>
              </a:lnSpc>
              <a:spcBef>
                <a:spcPts val="600"/>
              </a:spcBef>
              <a:buClr>
                <a:srgbClr val="002060"/>
              </a:buClr>
            </a:pPr>
            <a:r>
              <a:rPr lang="zh-TW" altLang="en-US" sz="2000" dirty="0" smtClean="0">
                <a:solidFill>
                  <a:schemeClr val="tx1"/>
                </a:solidFill>
                <a:latin typeface="微軟正黑體" panose="020B0604030504040204" pitchFamily="34" charset="-120"/>
                <a:ea typeface="微軟正黑體" panose="020B0604030504040204" pitchFamily="34" charset="-120"/>
              </a:rPr>
              <a:t>可以</a:t>
            </a:r>
            <a:r>
              <a:rPr lang="zh-TW" altLang="en-US" sz="2000" dirty="0">
                <a:solidFill>
                  <a:schemeClr val="tx1"/>
                </a:solidFill>
                <a:latin typeface="微軟正黑體" panose="020B0604030504040204" pitchFamily="34" charset="-120"/>
                <a:ea typeface="微軟正黑體" panose="020B0604030504040204" pitchFamily="34" charset="-120"/>
              </a:rPr>
              <a:t>把台灣當成一個很好</a:t>
            </a:r>
            <a:r>
              <a:rPr lang="zh-TW" altLang="en-US" sz="2000" dirty="0" smtClean="0">
                <a:solidFill>
                  <a:schemeClr val="tx1"/>
                </a:solidFill>
                <a:latin typeface="微軟正黑體" panose="020B0604030504040204" pitchFamily="34" charset="-120"/>
                <a:ea typeface="微軟正黑體" panose="020B0604030504040204" pitchFamily="34" charset="-120"/>
              </a:rPr>
              <a:t>的</a:t>
            </a:r>
            <a:r>
              <a:rPr lang="zh-TW" altLang="en-US" sz="2000" u="sng" dirty="0" smtClean="0">
                <a:solidFill>
                  <a:srgbClr val="FF0000"/>
                </a:solidFill>
                <a:latin typeface="微軟正黑體" panose="020B0604030504040204" pitchFamily="34" charset="-120"/>
                <a:ea typeface="微軟正黑體" panose="020B0604030504040204" pitchFamily="34" charset="-120"/>
              </a:rPr>
              <a:t>試驗場域</a:t>
            </a:r>
            <a:r>
              <a:rPr lang="en-US" altLang="zh-TW" sz="2000" u="sng" dirty="0" smtClean="0">
                <a:solidFill>
                  <a:srgbClr val="FF0000"/>
                </a:solidFill>
                <a:latin typeface="微軟正黑體" panose="020B0604030504040204" pitchFamily="34" charset="-120"/>
                <a:ea typeface="微軟正黑體" panose="020B0604030504040204" pitchFamily="34" charset="-120"/>
              </a:rPr>
              <a:t>(test market)</a:t>
            </a:r>
            <a:r>
              <a:rPr lang="zh-TW" altLang="en-US" sz="2000" dirty="0" smtClean="0">
                <a:solidFill>
                  <a:schemeClr val="tx1"/>
                </a:solidFill>
                <a:latin typeface="微軟正黑體" panose="020B0604030504040204" pitchFamily="34" charset="-120"/>
                <a:ea typeface="微軟正黑體" panose="020B0604030504040204" pitchFamily="34" charset="-120"/>
              </a:rPr>
              <a:t>，</a:t>
            </a:r>
            <a:r>
              <a:rPr lang="zh-TW" altLang="en-US" sz="2000" dirty="0">
                <a:solidFill>
                  <a:schemeClr val="tx1"/>
                </a:solidFill>
                <a:latin typeface="微軟正黑體" panose="020B0604030504040204" pitchFamily="34" charset="-120"/>
                <a:ea typeface="微軟正黑體" panose="020B0604030504040204" pitchFamily="34" charset="-120"/>
              </a:rPr>
              <a:t>去試驗很多不同的行銷方式、琢磨很多不同</a:t>
            </a:r>
            <a:r>
              <a:rPr lang="zh-TW" altLang="en-US" sz="2000" dirty="0" smtClean="0">
                <a:solidFill>
                  <a:schemeClr val="tx1"/>
                </a:solidFill>
                <a:latin typeface="微軟正黑體" panose="020B0604030504040204" pitchFamily="34" charset="-120"/>
                <a:ea typeface="微軟正黑體" panose="020B0604030504040204" pitchFamily="34" charset="-120"/>
              </a:rPr>
              <a:t>的</a:t>
            </a:r>
            <a:r>
              <a:rPr lang="zh-TW" altLang="en-US" sz="2000" dirty="0">
                <a:solidFill>
                  <a:schemeClr val="tx1"/>
                </a:solidFill>
                <a:latin typeface="微軟正黑體" panose="020B0604030504040204" pitchFamily="34" charset="-120"/>
                <a:ea typeface="微軟正黑體" panose="020B0604030504040204" pitchFamily="34" charset="-120"/>
              </a:rPr>
              <a:t>商業</a:t>
            </a:r>
            <a:r>
              <a:rPr lang="zh-TW" altLang="en-US" sz="2000" dirty="0" smtClean="0">
                <a:solidFill>
                  <a:schemeClr val="tx1"/>
                </a:solidFill>
                <a:latin typeface="微軟正黑體" panose="020B0604030504040204" pitchFamily="34" charset="-120"/>
                <a:ea typeface="微軟正黑體" panose="020B0604030504040204" pitchFamily="34" charset="-120"/>
              </a:rPr>
              <a:t>模式，</a:t>
            </a:r>
            <a:r>
              <a:rPr lang="zh-TW" altLang="en-US" sz="2000" u="sng" dirty="0" smtClean="0">
                <a:solidFill>
                  <a:srgbClr val="FF0000"/>
                </a:solidFill>
                <a:latin typeface="微軟正黑體" panose="020B0604030504040204" pitchFamily="34" charset="-120"/>
                <a:ea typeface="微軟正黑體" panose="020B0604030504040204" pitchFamily="34" charset="-120"/>
              </a:rPr>
              <a:t>政策要</a:t>
            </a:r>
            <a:r>
              <a:rPr lang="zh-TW" altLang="en-US" sz="2000" u="sng" dirty="0">
                <a:solidFill>
                  <a:srgbClr val="FF0000"/>
                </a:solidFill>
                <a:latin typeface="微軟正黑體" panose="020B0604030504040204" pitchFamily="34" charset="-120"/>
                <a:ea typeface="微軟正黑體" panose="020B0604030504040204" pitchFamily="34" charset="-120"/>
              </a:rPr>
              <a:t>有前瞻性</a:t>
            </a:r>
            <a:endParaRPr lang="en-US" altLang="zh-TW" sz="2000" dirty="0" smtClean="0">
              <a:solidFill>
                <a:schemeClr val="tx1"/>
              </a:solidFill>
              <a:latin typeface="微軟正黑體" panose="020B0604030504040204" pitchFamily="34" charset="-120"/>
              <a:ea typeface="微軟正黑體" panose="020B0604030504040204" pitchFamily="34" charset="-120"/>
            </a:endParaRPr>
          </a:p>
          <a:p>
            <a:pPr marL="174625" lvl="1" indent="360363" algn="just">
              <a:lnSpc>
                <a:spcPts val="2880"/>
              </a:lnSpc>
              <a:spcBef>
                <a:spcPts val="600"/>
              </a:spcBef>
              <a:buClr>
                <a:srgbClr val="002060"/>
              </a:buClr>
            </a:pPr>
            <a:r>
              <a:rPr lang="zh-TW" altLang="en-US" sz="2000" u="sng" dirty="0" smtClean="0">
                <a:solidFill>
                  <a:srgbClr val="FF0000"/>
                </a:solidFill>
                <a:latin typeface="微軟正黑體" panose="020B0604030504040204" pitchFamily="34" charset="-120"/>
                <a:ea typeface="微軟正黑體" panose="020B0604030504040204" pitchFamily="34" charset="-120"/>
              </a:rPr>
              <a:t>網路</a:t>
            </a:r>
            <a:r>
              <a:rPr lang="zh-TW" altLang="en-US" sz="2000" u="sng" dirty="0">
                <a:solidFill>
                  <a:srgbClr val="FF0000"/>
                </a:solidFill>
                <a:latin typeface="微軟正黑體" panose="020B0604030504040204" pitchFamily="34" charset="-120"/>
                <a:ea typeface="微軟正黑體" panose="020B0604030504040204" pitchFamily="34" charset="-120"/>
              </a:rPr>
              <a:t>產業的邏輯</a:t>
            </a:r>
            <a:r>
              <a:rPr lang="zh-TW" altLang="en-US" sz="2000" u="sng" dirty="0" smtClean="0">
                <a:solidFill>
                  <a:srgbClr val="FF0000"/>
                </a:solidFill>
                <a:latin typeface="微軟正黑體" panose="020B0604030504040204" pitchFamily="34" charset="-120"/>
                <a:ea typeface="微軟正黑體" panose="020B0604030504040204" pitchFamily="34" charset="-120"/>
              </a:rPr>
              <a:t>與製造業蓋廠房不一樣</a:t>
            </a:r>
            <a:r>
              <a:rPr lang="zh-TW" altLang="en-US" sz="2000" dirty="0" smtClean="0">
                <a:solidFill>
                  <a:schemeClr val="tx1"/>
                </a:solidFill>
                <a:latin typeface="微軟正黑體" panose="020B0604030504040204" pitchFamily="34" charset="-120"/>
                <a:ea typeface="微軟正黑體" panose="020B0604030504040204" pitchFamily="34" charset="-120"/>
              </a:rPr>
              <a:t>，對整體產業而言，</a:t>
            </a:r>
            <a:r>
              <a:rPr lang="en-US" altLang="zh-TW" sz="2000" dirty="0" smtClean="0">
                <a:solidFill>
                  <a:schemeClr val="tx1"/>
                </a:solidFill>
                <a:latin typeface="微軟正黑體" panose="020B0604030504040204" pitchFamily="34" charset="-120"/>
                <a:ea typeface="微軟正黑體" panose="020B0604030504040204" pitchFamily="34" charset="-120"/>
              </a:rPr>
              <a:t>PC</a:t>
            </a:r>
            <a:r>
              <a:rPr lang="zh-TW" altLang="en-US" sz="2000" dirty="0">
                <a:solidFill>
                  <a:schemeClr val="tx1"/>
                </a:solidFill>
                <a:latin typeface="微軟正黑體" panose="020B0604030504040204" pitchFamily="34" charset="-120"/>
                <a:ea typeface="微軟正黑體" panose="020B0604030504040204" pitchFamily="34" charset="-120"/>
              </a:rPr>
              <a:t>端若跟不上，手機端又跟不上，我們就會更</a:t>
            </a:r>
            <a:r>
              <a:rPr lang="zh-TW" altLang="en-US" sz="2000" dirty="0" smtClean="0">
                <a:solidFill>
                  <a:schemeClr val="tx1"/>
                </a:solidFill>
                <a:latin typeface="微軟正黑體" panose="020B0604030504040204" pitchFamily="34" charset="-120"/>
                <a:ea typeface="微軟正黑體" panose="020B0604030504040204" pitchFamily="34" charset="-120"/>
              </a:rPr>
              <a:t>看不懂這個產業能做什麼</a:t>
            </a:r>
            <a:endParaRPr lang="en-US" altLang="zh-TW" sz="2000" dirty="0" smtClean="0">
              <a:solidFill>
                <a:schemeClr val="tx1"/>
              </a:solidFill>
              <a:latin typeface="微軟正黑體" panose="020B0604030504040204" pitchFamily="34" charset="-120"/>
              <a:ea typeface="微軟正黑體" panose="020B0604030504040204" pitchFamily="34" charset="-120"/>
            </a:endParaRPr>
          </a:p>
        </p:txBody>
      </p:sp>
      <p:sp>
        <p:nvSpPr>
          <p:cNvPr id="7" name="矩形 6"/>
          <p:cNvSpPr/>
          <p:nvPr/>
        </p:nvSpPr>
        <p:spPr>
          <a:xfrm>
            <a:off x="555224" y="2402912"/>
            <a:ext cx="1224136" cy="468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smtClean="0">
                <a:latin typeface="微軟正黑體" panose="020B0604030504040204" pitchFamily="34" charset="-120"/>
                <a:ea typeface="微軟正黑體" panose="020B0604030504040204" pitchFamily="34" charset="-120"/>
              </a:rPr>
              <a:t>與談重點</a:t>
            </a:r>
            <a:endParaRPr lang="zh-TW" altLang="en-US" sz="2000" b="1" dirty="0">
              <a:latin typeface="微軟正黑體" panose="020B0604030504040204" pitchFamily="34" charset="-120"/>
              <a:ea typeface="微軟正黑體" panose="020B0604030504040204" pitchFamily="34" charset="-120"/>
            </a:endParaRPr>
          </a:p>
        </p:txBody>
      </p:sp>
      <p:sp>
        <p:nvSpPr>
          <p:cNvPr id="8" name="標題 1"/>
          <p:cNvSpPr>
            <a:spLocks noGrp="1"/>
          </p:cNvSpPr>
          <p:nvPr>
            <p:ph type="title"/>
          </p:nvPr>
        </p:nvSpPr>
        <p:spPr>
          <a:xfrm>
            <a:off x="1137221" y="188913"/>
            <a:ext cx="8496299" cy="620712"/>
          </a:xfrm>
        </p:spPr>
        <p:txBody>
          <a:bodyPr/>
          <a:lstStyle/>
          <a:p>
            <a:r>
              <a:rPr lang="zh-TW" altLang="en-US" sz="3100" dirty="0" smtClean="0"/>
              <a:t>臺灣垂直型平台業者</a:t>
            </a:r>
            <a:r>
              <a:rPr lang="en-US" altLang="zh-TW" sz="3100" dirty="0" smtClean="0"/>
              <a:t>/B2B2C</a:t>
            </a:r>
            <a:r>
              <a:rPr lang="zh-TW" altLang="en-US" sz="3100" dirty="0" smtClean="0"/>
              <a:t>：創業家兄弟</a:t>
            </a:r>
            <a:r>
              <a:rPr lang="en-US" altLang="zh-TW" sz="3100" dirty="0" smtClean="0"/>
              <a:t>(3/3)</a:t>
            </a:r>
            <a:endParaRPr lang="zh-TW" altLang="en-US" sz="3100" dirty="0"/>
          </a:p>
        </p:txBody>
      </p:sp>
    </p:spTree>
    <p:extLst>
      <p:ext uri="{BB962C8B-B14F-4D97-AF65-F5344CB8AC3E}">
        <p14:creationId xmlns:p14="http://schemas.microsoft.com/office/powerpoint/2010/main" val="234507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臺灣綜合型平台業者：森森</a:t>
            </a:r>
            <a:r>
              <a:rPr lang="zh-TW" altLang="en-US" dirty="0"/>
              <a:t>購物</a:t>
            </a:r>
            <a:r>
              <a:rPr lang="en-US" altLang="zh-TW" dirty="0" smtClean="0"/>
              <a:t>(1/3)</a:t>
            </a:r>
            <a:endParaRPr lang="zh-TW" altLang="en-US" dirty="0"/>
          </a:p>
        </p:txBody>
      </p:sp>
      <p:grpSp>
        <p:nvGrpSpPr>
          <p:cNvPr id="6" name="群組 5"/>
          <p:cNvGrpSpPr/>
          <p:nvPr/>
        </p:nvGrpSpPr>
        <p:grpSpPr>
          <a:xfrm>
            <a:off x="560512" y="980728"/>
            <a:ext cx="4536504" cy="1673344"/>
            <a:chOff x="560512" y="1107584"/>
            <a:chExt cx="4536504" cy="1673344"/>
          </a:xfrm>
        </p:grpSpPr>
        <p:sp>
          <p:nvSpPr>
            <p:cNvPr id="5" name="矩形 4"/>
            <p:cNvSpPr/>
            <p:nvPr/>
          </p:nvSpPr>
          <p:spPr>
            <a:xfrm>
              <a:off x="1208584" y="1107584"/>
              <a:ext cx="3888432" cy="167334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rtlCol="0" anchor="ctr"/>
            <a:lstStyle/>
            <a:p>
              <a:pPr algn="just"/>
              <a:r>
                <a:rPr lang="zh-TW" altLang="en-US" sz="1600" dirty="0" smtClean="0">
                  <a:solidFill>
                    <a:schemeClr val="tx1"/>
                  </a:solidFill>
                  <a:latin typeface="微軟正黑體" panose="020B0604030504040204" pitchFamily="34" charset="-120"/>
                  <a:ea typeface="微軟正黑體" panose="020B0604030504040204" pitchFamily="34" charset="-120"/>
                </a:rPr>
                <a:t>森森購物為東森媒體集團旗下森森百貨所經營之綜合型網購平台，</a:t>
              </a:r>
              <a:r>
                <a:rPr lang="en-US" altLang="zh-TW" sz="1600" dirty="0" smtClean="0">
                  <a:solidFill>
                    <a:schemeClr val="tx1"/>
                  </a:solidFill>
                  <a:latin typeface="微軟正黑體" panose="020B0604030504040204" pitchFamily="34" charset="-120"/>
                  <a:ea typeface="微軟正黑體" panose="020B0604030504040204" pitchFamily="34" charset="-120"/>
                </a:rPr>
                <a:t>2010</a:t>
              </a:r>
              <a:r>
                <a:rPr lang="zh-TW" altLang="en-US" sz="1600" dirty="0" smtClean="0">
                  <a:solidFill>
                    <a:schemeClr val="tx1"/>
                  </a:solidFill>
                  <a:latin typeface="微軟正黑體" panose="020B0604030504040204" pitchFamily="34" charset="-120"/>
                  <a:ea typeface="微軟正黑體" panose="020B0604030504040204" pitchFamily="34" charset="-120"/>
                </a:rPr>
                <a:t>年</a:t>
              </a:r>
              <a:r>
                <a:rPr lang="en-US" altLang="zh-TW" sz="1600" dirty="0">
                  <a:solidFill>
                    <a:schemeClr val="tx1"/>
                  </a:solidFill>
                  <a:latin typeface="微軟正黑體" panose="020B0604030504040204" pitchFamily="34" charset="-120"/>
                  <a:ea typeface="微軟正黑體" panose="020B0604030504040204" pitchFamily="34" charset="-120"/>
                </a:rPr>
                <a:t>3</a:t>
              </a:r>
              <a:r>
                <a:rPr lang="zh-TW" altLang="en-US" sz="1600" dirty="0" smtClean="0">
                  <a:solidFill>
                    <a:schemeClr val="tx1"/>
                  </a:solidFill>
                  <a:latin typeface="微軟正黑體" panose="020B0604030504040204" pitchFamily="34" charset="-120"/>
                  <a:ea typeface="微軟正黑體" panose="020B0604030504040204" pitchFamily="34" charset="-120"/>
                </a:rPr>
                <a:t>月上線，目前電商營收約佔森森百貨</a:t>
              </a:r>
              <a:r>
                <a:rPr lang="zh-TW" altLang="en-US" sz="1600" dirty="0">
                  <a:solidFill>
                    <a:schemeClr val="tx1"/>
                  </a:solidFill>
                  <a:latin typeface="微軟正黑體" panose="020B0604030504040204" pitchFamily="34" charset="-120"/>
                  <a:ea typeface="微軟正黑體" panose="020B0604030504040204" pitchFamily="34" charset="-120"/>
                </a:rPr>
                <a:t>總營收</a:t>
              </a:r>
              <a:r>
                <a:rPr lang="zh-TW" altLang="en-US" sz="1600" dirty="0" smtClean="0">
                  <a:solidFill>
                    <a:schemeClr val="tx1"/>
                  </a:solidFill>
                  <a:latin typeface="微軟正黑體" panose="020B0604030504040204" pitchFamily="34" charset="-120"/>
                  <a:ea typeface="微軟正黑體" panose="020B0604030504040204" pitchFamily="34" charset="-120"/>
                </a:rPr>
                <a:t>之四成</a:t>
              </a:r>
              <a:endParaRPr lang="zh-TW" altLang="en-US" sz="1600" dirty="0">
                <a:solidFill>
                  <a:schemeClr val="tx1"/>
                </a:solidFill>
                <a:latin typeface="微軟正黑體" panose="020B0604030504040204" pitchFamily="34" charset="-120"/>
                <a:ea typeface="微軟正黑體" panose="020B0604030504040204" pitchFamily="34" charset="-120"/>
              </a:endParaRPr>
            </a:p>
          </p:txBody>
        </p:sp>
        <p:sp>
          <p:nvSpPr>
            <p:cNvPr id="4" name="矩形 3"/>
            <p:cNvSpPr/>
            <p:nvPr/>
          </p:nvSpPr>
          <p:spPr>
            <a:xfrm>
              <a:off x="560512" y="1233584"/>
              <a:ext cx="1224136" cy="46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smtClean="0">
                  <a:latin typeface="微軟正黑體" panose="020B0604030504040204" pitchFamily="34" charset="-120"/>
                  <a:ea typeface="微軟正黑體" panose="020B0604030504040204" pitchFamily="34" charset="-120"/>
                </a:rPr>
                <a:t>背景簡介</a:t>
              </a:r>
              <a:endParaRPr lang="zh-TW" altLang="en-US" sz="2000" b="1" dirty="0">
                <a:latin typeface="微軟正黑體" panose="020B0604030504040204" pitchFamily="34" charset="-120"/>
                <a:ea typeface="微軟正黑體" panose="020B0604030504040204" pitchFamily="34" charset="-120"/>
              </a:endParaRPr>
            </a:p>
          </p:txBody>
        </p:sp>
      </p:grpSp>
      <p:grpSp>
        <p:nvGrpSpPr>
          <p:cNvPr id="13" name="群組 12"/>
          <p:cNvGrpSpPr/>
          <p:nvPr/>
        </p:nvGrpSpPr>
        <p:grpSpPr>
          <a:xfrm>
            <a:off x="560512" y="2717564"/>
            <a:ext cx="4536504" cy="1152000"/>
            <a:chOff x="560512" y="1107584"/>
            <a:chExt cx="4536504" cy="1152000"/>
          </a:xfrm>
        </p:grpSpPr>
        <p:sp>
          <p:nvSpPr>
            <p:cNvPr id="14" name="矩形 13"/>
            <p:cNvSpPr/>
            <p:nvPr/>
          </p:nvSpPr>
          <p:spPr>
            <a:xfrm>
              <a:off x="1208584" y="1107584"/>
              <a:ext cx="3888432" cy="1152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rtlCol="0" anchor="ctr"/>
            <a:lstStyle/>
            <a:p>
              <a:pPr algn="just"/>
              <a:r>
                <a:rPr lang="zh-TW" altLang="en-US" sz="1600" dirty="0">
                  <a:solidFill>
                    <a:schemeClr val="tx1"/>
                  </a:solidFill>
                  <a:latin typeface="微軟正黑體" panose="020B0604030504040204" pitchFamily="34" charset="-120"/>
                  <a:ea typeface="微軟正黑體" panose="020B0604030504040204" pitchFamily="34" charset="-120"/>
                </a:rPr>
                <a:t>目前產品總數高達</a:t>
              </a:r>
              <a:r>
                <a:rPr lang="en-US" altLang="zh-TW" sz="1600" dirty="0">
                  <a:solidFill>
                    <a:schemeClr val="tx1"/>
                  </a:solidFill>
                  <a:latin typeface="微軟正黑體" panose="020B0604030504040204" pitchFamily="34" charset="-120"/>
                  <a:ea typeface="微軟正黑體" panose="020B0604030504040204" pitchFamily="34" charset="-120"/>
                </a:rPr>
                <a:t>12</a:t>
              </a:r>
              <a:r>
                <a:rPr lang="zh-TW" altLang="en-US" sz="1600" dirty="0">
                  <a:solidFill>
                    <a:schemeClr val="tx1"/>
                  </a:solidFill>
                  <a:latin typeface="微軟正黑體" panose="020B0604030504040204" pitchFamily="34" charset="-120"/>
                  <a:ea typeface="微軟正黑體" panose="020B0604030504040204" pitchFamily="34" charset="-120"/>
                </a:rPr>
                <a:t>萬項，包含日用品、</a:t>
              </a:r>
              <a:r>
                <a:rPr lang="en-US" altLang="zh-TW" sz="1600" dirty="0">
                  <a:solidFill>
                    <a:schemeClr val="tx1"/>
                  </a:solidFill>
                  <a:latin typeface="微軟正黑體" panose="020B0604030504040204" pitchFamily="34" charset="-120"/>
                  <a:ea typeface="微軟正黑體" panose="020B0604030504040204" pitchFamily="34" charset="-120"/>
                </a:rPr>
                <a:t>3C</a:t>
              </a:r>
              <a:r>
                <a:rPr lang="zh-TW" altLang="en-US" sz="1600" dirty="0">
                  <a:solidFill>
                    <a:schemeClr val="tx1"/>
                  </a:solidFill>
                  <a:latin typeface="微軟正黑體" panose="020B0604030504040204" pitchFamily="34" charset="-120"/>
                  <a:ea typeface="微軟正黑體" panose="020B0604030504040204" pitchFamily="34" charset="-120"/>
                </a:rPr>
                <a:t>、鑽戒、保健食品、大尺碼禮服、旅遊產品</a:t>
              </a:r>
              <a:r>
                <a:rPr lang="zh-TW" altLang="en-US" sz="1800" dirty="0">
                  <a:solidFill>
                    <a:schemeClr val="tx1"/>
                  </a:solidFill>
                  <a:latin typeface="微軟正黑體" panose="020B0604030504040204" pitchFamily="34" charset="-120"/>
                  <a:ea typeface="微軟正黑體" panose="020B0604030504040204" pitchFamily="34" charset="-120"/>
                </a:rPr>
                <a:t>等</a:t>
              </a:r>
            </a:p>
          </p:txBody>
        </p:sp>
        <p:sp>
          <p:nvSpPr>
            <p:cNvPr id="15" name="矩形 14"/>
            <p:cNvSpPr/>
            <p:nvPr/>
          </p:nvSpPr>
          <p:spPr>
            <a:xfrm>
              <a:off x="560512" y="1233584"/>
              <a:ext cx="1224136" cy="46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smtClean="0">
                  <a:latin typeface="微軟正黑體" panose="020B0604030504040204" pitchFamily="34" charset="-120"/>
                  <a:ea typeface="微軟正黑體" panose="020B0604030504040204" pitchFamily="34" charset="-120"/>
                </a:rPr>
                <a:t>經營內容</a:t>
              </a:r>
              <a:endParaRPr lang="zh-TW" altLang="en-US" sz="2000" b="1" dirty="0">
                <a:latin typeface="微軟正黑體" panose="020B0604030504040204" pitchFamily="34" charset="-120"/>
                <a:ea typeface="微軟正黑體" panose="020B0604030504040204" pitchFamily="34" charset="-120"/>
              </a:endParaRPr>
            </a:p>
          </p:txBody>
        </p:sp>
      </p:grpSp>
      <p:grpSp>
        <p:nvGrpSpPr>
          <p:cNvPr id="16" name="群組 15"/>
          <p:cNvGrpSpPr/>
          <p:nvPr/>
        </p:nvGrpSpPr>
        <p:grpSpPr>
          <a:xfrm>
            <a:off x="560512" y="3933056"/>
            <a:ext cx="4536504" cy="2448272"/>
            <a:chOff x="560512" y="1107584"/>
            <a:chExt cx="4536504" cy="2448272"/>
          </a:xfrm>
        </p:grpSpPr>
        <p:sp>
          <p:nvSpPr>
            <p:cNvPr id="17" name="矩形 16"/>
            <p:cNvSpPr/>
            <p:nvPr/>
          </p:nvSpPr>
          <p:spPr>
            <a:xfrm>
              <a:off x="1208584" y="1107584"/>
              <a:ext cx="3888432" cy="244827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rtlCol="0" anchor="ctr"/>
            <a:lstStyle/>
            <a:p>
              <a:pPr algn="just"/>
              <a:endParaRPr lang="zh-TW" altLang="en-US" sz="1800" dirty="0">
                <a:solidFill>
                  <a:schemeClr val="tx1"/>
                </a:solidFill>
                <a:latin typeface="微軟正黑體" panose="020B0604030504040204" pitchFamily="34" charset="-120"/>
                <a:ea typeface="微軟正黑體" panose="020B0604030504040204" pitchFamily="34" charset="-120"/>
              </a:endParaRPr>
            </a:p>
          </p:txBody>
        </p:sp>
        <p:sp>
          <p:nvSpPr>
            <p:cNvPr id="18" name="矩形 17"/>
            <p:cNvSpPr/>
            <p:nvPr/>
          </p:nvSpPr>
          <p:spPr>
            <a:xfrm>
              <a:off x="560512" y="1215584"/>
              <a:ext cx="1224136" cy="46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smtClean="0">
                  <a:latin typeface="微軟正黑體" panose="020B0604030504040204" pitchFamily="34" charset="-120"/>
                  <a:ea typeface="微軟正黑體" panose="020B0604030504040204" pitchFamily="34" charset="-120"/>
                </a:rPr>
                <a:t>發展歷程</a:t>
              </a:r>
              <a:endParaRPr lang="zh-TW" altLang="en-US" sz="2000" b="1" dirty="0">
                <a:latin typeface="微軟正黑體" panose="020B0604030504040204" pitchFamily="34" charset="-120"/>
                <a:ea typeface="微軟正黑體" panose="020B0604030504040204" pitchFamily="34" charset="-120"/>
              </a:endParaRPr>
            </a:p>
          </p:txBody>
        </p:sp>
      </p:grpSp>
      <p:grpSp>
        <p:nvGrpSpPr>
          <p:cNvPr id="35" name="群組 34"/>
          <p:cNvGrpSpPr/>
          <p:nvPr/>
        </p:nvGrpSpPr>
        <p:grpSpPr>
          <a:xfrm>
            <a:off x="1856656" y="3918988"/>
            <a:ext cx="3319444" cy="2546851"/>
            <a:chOff x="1921588" y="3947124"/>
            <a:chExt cx="3319444" cy="2546851"/>
          </a:xfrm>
        </p:grpSpPr>
        <p:sp>
          <p:nvSpPr>
            <p:cNvPr id="19" name="向下箭號 18"/>
            <p:cNvSpPr/>
            <p:nvPr/>
          </p:nvSpPr>
          <p:spPr>
            <a:xfrm>
              <a:off x="1921588" y="4155116"/>
              <a:ext cx="144016" cy="2232000"/>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文字方塊 19"/>
            <p:cNvSpPr txBox="1"/>
            <p:nvPr/>
          </p:nvSpPr>
          <p:spPr>
            <a:xfrm>
              <a:off x="2014460" y="3947124"/>
              <a:ext cx="3226572" cy="2546851"/>
            </a:xfrm>
            <a:prstGeom prst="rect">
              <a:avLst/>
            </a:prstGeom>
            <a:noFill/>
          </p:spPr>
          <p:txBody>
            <a:bodyPr wrap="square" rtlCol="0">
              <a:spAutoFit/>
            </a:bodyPr>
            <a:lstStyle/>
            <a:p>
              <a:r>
                <a:rPr lang="en-US" altLang="zh-TW" sz="1450" dirty="0" smtClean="0">
                  <a:latin typeface="微軟正黑體" panose="020B0604030504040204" pitchFamily="34" charset="-120"/>
                  <a:ea typeface="微軟正黑體" panose="020B0604030504040204" pitchFamily="34" charset="-120"/>
                </a:rPr>
                <a:t>2010/3</a:t>
              </a:r>
              <a:r>
                <a:rPr lang="zh-TW" altLang="en-US" sz="1450" dirty="0">
                  <a:latin typeface="微軟正黑體" panose="020B0604030504040204" pitchFamily="34" charset="-120"/>
                  <a:ea typeface="微軟正黑體" panose="020B0604030504040204" pitchFamily="34" charset="-120"/>
                </a:rPr>
                <a:t>：森森購物</a:t>
              </a:r>
              <a:r>
                <a:rPr lang="zh-TW" altLang="en-US" sz="1450" dirty="0" smtClean="0">
                  <a:latin typeface="微軟正黑體" panose="020B0604030504040204" pitchFamily="34" charset="-120"/>
                  <a:ea typeface="微軟正黑體" panose="020B0604030504040204" pitchFamily="34" charset="-120"/>
                </a:rPr>
                <a:t>平台上線</a:t>
              </a:r>
              <a:endParaRPr lang="en-US" altLang="zh-TW" sz="1450" dirty="0" smtClean="0">
                <a:latin typeface="微軟正黑體" panose="020B0604030504040204" pitchFamily="34" charset="-120"/>
                <a:ea typeface="微軟正黑體" panose="020B0604030504040204" pitchFamily="34" charset="-120"/>
              </a:endParaRPr>
            </a:p>
            <a:p>
              <a:endParaRPr lang="en-US" altLang="zh-TW" sz="1450" dirty="0">
                <a:latin typeface="微軟正黑體" panose="020B0604030504040204" pitchFamily="34" charset="-120"/>
                <a:ea typeface="微軟正黑體" panose="020B0604030504040204" pitchFamily="34" charset="-120"/>
              </a:endParaRPr>
            </a:p>
            <a:p>
              <a:r>
                <a:rPr lang="en-US" altLang="zh-TW" sz="1450" dirty="0" smtClean="0">
                  <a:latin typeface="微軟正黑體" panose="020B0604030504040204" pitchFamily="34" charset="-120"/>
                  <a:ea typeface="微軟正黑體" panose="020B0604030504040204" pitchFamily="34" charset="-120"/>
                </a:rPr>
                <a:t>2012/8</a:t>
              </a:r>
              <a:r>
                <a:rPr lang="zh-TW" altLang="en-US" sz="1450" dirty="0" smtClean="0">
                  <a:latin typeface="微軟正黑體" panose="020B0604030504040204" pitchFamily="34" charset="-120"/>
                  <a:ea typeface="微軟正黑體" panose="020B0604030504040204" pitchFamily="34" charset="-120"/>
                </a:rPr>
                <a:t>：推出手機購物網站</a:t>
              </a:r>
              <a:endParaRPr lang="en-US" altLang="zh-TW" sz="1450" dirty="0" smtClean="0">
                <a:latin typeface="微軟正黑體" panose="020B0604030504040204" pitchFamily="34" charset="-120"/>
                <a:ea typeface="微軟正黑體" panose="020B0604030504040204" pitchFamily="34" charset="-120"/>
              </a:endParaRPr>
            </a:p>
            <a:p>
              <a:r>
                <a:rPr lang="en-US" altLang="zh-TW" sz="1450" dirty="0" smtClean="0">
                  <a:latin typeface="微軟正黑體" panose="020B0604030504040204" pitchFamily="34" charset="-120"/>
                  <a:ea typeface="微軟正黑體" panose="020B0604030504040204" pitchFamily="34" charset="-120"/>
                </a:rPr>
                <a:t>2012/10</a:t>
              </a:r>
              <a:r>
                <a:rPr lang="zh-TW" altLang="en-US" sz="1450" dirty="0" smtClean="0">
                  <a:latin typeface="微軟正黑體" panose="020B0604030504040204" pitchFamily="34" charset="-120"/>
                  <a:ea typeface="微軟正黑體" panose="020B0604030504040204" pitchFamily="34" charset="-120"/>
                </a:rPr>
                <a:t>：森森百貨併購東森得意購</a:t>
              </a:r>
              <a:endParaRPr lang="en-US" altLang="zh-TW" sz="1450" dirty="0" smtClean="0">
                <a:latin typeface="微軟正黑體" panose="020B0604030504040204" pitchFamily="34" charset="-120"/>
                <a:ea typeface="微軟正黑體" panose="020B0604030504040204" pitchFamily="34" charset="-120"/>
              </a:endParaRPr>
            </a:p>
            <a:p>
              <a:endParaRPr lang="en-US" altLang="zh-TW" sz="1450" dirty="0">
                <a:latin typeface="微軟正黑體" panose="020B0604030504040204" pitchFamily="34" charset="-120"/>
                <a:ea typeface="微軟正黑體" panose="020B0604030504040204" pitchFamily="34" charset="-120"/>
              </a:endParaRPr>
            </a:p>
            <a:p>
              <a:r>
                <a:rPr lang="en-US" altLang="zh-TW" sz="1450" dirty="0" smtClean="0">
                  <a:latin typeface="微軟正黑體" panose="020B0604030504040204" pitchFamily="34" charset="-120"/>
                  <a:ea typeface="微軟正黑體" panose="020B0604030504040204" pitchFamily="34" charset="-120"/>
                </a:rPr>
                <a:t>2013/1</a:t>
              </a:r>
              <a:r>
                <a:rPr lang="zh-TW" altLang="en-US" sz="1450" dirty="0" smtClean="0">
                  <a:latin typeface="微軟正黑體" panose="020B0604030504040204" pitchFamily="34" charset="-120"/>
                  <a:ea typeface="微軟正黑體" panose="020B0604030504040204" pitchFamily="34" charset="-120"/>
                </a:rPr>
                <a:t>：搶進兩岸跨境購物市場</a:t>
              </a:r>
              <a:endParaRPr lang="en-US" altLang="zh-TW" sz="1450" dirty="0" smtClean="0">
                <a:latin typeface="微軟正黑體" panose="020B0604030504040204" pitchFamily="34" charset="-120"/>
                <a:ea typeface="微軟正黑體" panose="020B0604030504040204" pitchFamily="34" charset="-120"/>
              </a:endParaRPr>
            </a:p>
            <a:p>
              <a:pPr marL="801688" indent="-801688"/>
              <a:r>
                <a:rPr lang="en-US" altLang="zh-TW" sz="1450" dirty="0" smtClean="0">
                  <a:latin typeface="微軟正黑體" panose="020B0604030504040204" pitchFamily="34" charset="-120"/>
                  <a:ea typeface="微軟正黑體" panose="020B0604030504040204" pitchFamily="34" charset="-120"/>
                </a:rPr>
                <a:t>2013/3</a:t>
              </a:r>
              <a:r>
                <a:rPr lang="zh-TW" altLang="en-US" sz="1450" dirty="0" smtClean="0">
                  <a:latin typeface="微軟正黑體" panose="020B0604030504040204" pitchFamily="34" charset="-120"/>
                  <a:ea typeface="微軟正黑體" panose="020B0604030504040204" pitchFamily="34" charset="-120"/>
                </a:rPr>
                <a:t>：森森百貨投資網勁科技八成股權</a:t>
              </a:r>
              <a:endParaRPr lang="en-US" altLang="zh-TW" sz="1450" dirty="0" smtClean="0">
                <a:latin typeface="微軟正黑體" panose="020B0604030504040204" pitchFamily="34" charset="-120"/>
                <a:ea typeface="微軟正黑體" panose="020B0604030504040204" pitchFamily="34" charset="-120"/>
              </a:endParaRPr>
            </a:p>
            <a:p>
              <a:pPr marL="801688" indent="-801688"/>
              <a:r>
                <a:rPr lang="en-US" altLang="zh-TW" sz="1450" dirty="0" smtClean="0">
                  <a:latin typeface="微軟正黑體" panose="020B0604030504040204" pitchFamily="34" charset="-120"/>
                  <a:ea typeface="微軟正黑體" panose="020B0604030504040204" pitchFamily="34" charset="-120"/>
                </a:rPr>
                <a:t>2013/7</a:t>
              </a:r>
              <a:r>
                <a:rPr lang="zh-TW" altLang="en-US" sz="1450" dirty="0" smtClean="0">
                  <a:latin typeface="微軟正黑體" panose="020B0604030504040204" pitchFamily="34" charset="-120"/>
                  <a:ea typeface="微軟正黑體" panose="020B0604030504040204" pitchFamily="34" charset="-120"/>
                </a:rPr>
                <a:t>：森森購物「東森嚴選」天貓店上線</a:t>
              </a:r>
              <a:endParaRPr lang="en-US" altLang="zh-TW" sz="1450" dirty="0" smtClean="0">
                <a:latin typeface="微軟正黑體" panose="020B0604030504040204" pitchFamily="34" charset="-120"/>
                <a:ea typeface="微軟正黑體" panose="020B0604030504040204" pitchFamily="34" charset="-120"/>
              </a:endParaRPr>
            </a:p>
            <a:p>
              <a:pPr marL="801688" indent="-801688"/>
              <a:r>
                <a:rPr lang="en-US" altLang="zh-TW" sz="1450" dirty="0" smtClean="0">
                  <a:latin typeface="微軟正黑體" panose="020B0604030504040204" pitchFamily="34" charset="-120"/>
                  <a:ea typeface="微軟正黑體" panose="020B0604030504040204" pitchFamily="34" charset="-120"/>
                </a:rPr>
                <a:t>2014/6</a:t>
              </a:r>
              <a:r>
                <a:rPr lang="zh-TW" altLang="en-US" sz="1450" dirty="0" smtClean="0">
                  <a:latin typeface="微軟正黑體" panose="020B0604030504040204" pitchFamily="34" charset="-120"/>
                  <a:ea typeface="微軟正黑體" panose="020B0604030504040204" pitchFamily="34" charset="-120"/>
                </a:rPr>
                <a:t>：退出天貓</a:t>
              </a:r>
              <a:endParaRPr lang="en-US" altLang="zh-TW" sz="1450" dirty="0" smtClean="0">
                <a:latin typeface="微軟正黑體" panose="020B0604030504040204" pitchFamily="34" charset="-120"/>
                <a:ea typeface="微軟正黑體" panose="020B0604030504040204" pitchFamily="34" charset="-120"/>
              </a:endParaRPr>
            </a:p>
          </p:txBody>
        </p:sp>
        <p:sp>
          <p:nvSpPr>
            <p:cNvPr id="22" name="橢圓 21"/>
            <p:cNvSpPr/>
            <p:nvPr/>
          </p:nvSpPr>
          <p:spPr>
            <a:xfrm>
              <a:off x="1921588" y="4015001"/>
              <a:ext cx="144016" cy="14408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橢圓 22"/>
            <p:cNvSpPr/>
            <p:nvPr/>
          </p:nvSpPr>
          <p:spPr>
            <a:xfrm>
              <a:off x="1921588" y="4393113"/>
              <a:ext cx="144016" cy="14408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橢圓 23"/>
            <p:cNvSpPr/>
            <p:nvPr/>
          </p:nvSpPr>
          <p:spPr>
            <a:xfrm>
              <a:off x="1921588" y="4681145"/>
              <a:ext cx="144016" cy="14408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橢圓 24"/>
            <p:cNvSpPr/>
            <p:nvPr/>
          </p:nvSpPr>
          <p:spPr>
            <a:xfrm>
              <a:off x="1921588" y="5056536"/>
              <a:ext cx="144016" cy="14408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橢圓 25"/>
            <p:cNvSpPr/>
            <p:nvPr/>
          </p:nvSpPr>
          <p:spPr>
            <a:xfrm>
              <a:off x="1921588" y="5329217"/>
              <a:ext cx="144016" cy="14408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橢圓 26"/>
            <p:cNvSpPr/>
            <p:nvPr/>
          </p:nvSpPr>
          <p:spPr>
            <a:xfrm>
              <a:off x="1921588" y="5733256"/>
              <a:ext cx="144016" cy="14408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橢圓 30"/>
            <p:cNvSpPr/>
            <p:nvPr/>
          </p:nvSpPr>
          <p:spPr>
            <a:xfrm>
              <a:off x="1921588" y="6165304"/>
              <a:ext cx="144016" cy="14408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 name="AutoShape 4" descr="data:image/jpeg;base64,/9j/4AAQSkZJRgABAQAAAQABAAD/2wCEAAkGBxQTEhUUEhQVFBUWFhcUGBYVFxYYFBUYFBQYFhYVFRgYHCggGBslHBUYITEhJSkrLi4wGB8zODMsOCgtLisBCgoKDg0OGxAQGywkHyU0LzAsNy0sLi0sLCwsLCwsLDAsLCwsLiwsLCwwLCwsLCwsLDQsNCwsNywsLCwsLCwsLP/AABEIALoBDwMBIgACEQEDEQH/xAAcAAAABwEBAAAAAAAAAAAAAAAAAQIDBAUGBwj/xABHEAACAQIDBQMHCgMIAQQDAAABAgMAEQQSIQUGEyIxQVFhBxQycYGRoRYjQlJUkpSx0dIzcsEVJENEU2KCorIXNHPwJbPx/8QAGgEBAAMBAQEAAAAAAAAAAAAAAAECAwQGBf/EADIRAAIBAgMFBgUEAwAAAAAAAAABAgMREiExBCJBUWETMnGRwfAFI4Gx0VKh4fEUQnL/2gAMAwEAAhEDEQA/ANwXpp5aI3+BPsF7/kfdTbqT7i3rANj+R91ZGgTYimziqiytUdpKAsfOaUMRVYJaOSQlTl6mwHeSewd1UqSwxbLRjdpGu3LwvK87dZDZTpcIOzTpr2DurS1HwGGEcSINAqgfDX401tVuTIDYyERi3UZvSI8QuY/8a0iuzpe9SknimMxS3Bl7X5Y/CMdCP5vS9RXuokjp6S17DQDlA7gKMCpUbKwuJC1mt+NrywpEkD8N5Z44jJlDFQwJJAOnUD2XrUWrGeUHKPNydT53Db3MSPhVanddjq2BKW0RUlf+inl3lxCPIp2jOxjuHK4GIqhBtzZvHwpEm8uKOTLtCduKCyBcFCC1iQQCWHSx8NKzu2yfOcVcIQszXPDjZrMW15iO73mmJ3Lxo2fPltHGhhi6G5cKqsx0tfUdvjXI5v23+T1cNjpNRlaOdv8AWPFX/R7Rs9lbSxU6Suu1HWOEjO0mFiS2a9tS3h391RdobyTRKf8A8vxSNAsWHiZj1HpE29t/VepO6scMmExUaNxCTmIbDrEgbKcgIBKtZlvbsrCSyM+HzFbKrBeSGJUva/NItmLa9KmUmor8v8mOz7PTq1pxaSUWl3YrVf8AF+fI3cG8bsgttoA6Xz4WMEeGo+N7davNztoYnz6fDz4g4hUiWQExqhDMV6AeDd/dXP8AZUBbE4SIqCJCmYS4eH0epCtYllsDrpW93dUDbGJt9LDox9d0H5WrSnJtp9evLxOPbqNOnGcUlnFvux/Ulqop8zeGkEUq9JNdZ5oRJGGUqwuCLEeBqp2E5jZ8O5uY+ZD3xn9L/Hwq4FVm10yPHMPoHK38h6+4XPurKosLU+Wvh7zLwd7x93LNlBBB1BFiO8HqK55tiExMya2Dafyn0T7q6JWT32wvRh9JSD601X8zUV8rS5E0s7x5lLg5NKl8a1VWEk0pG0sVlU3NgBcnuA6mrEDWN3qEeNw8QOl3aS/QAJcC/f8ArWtx20oY2DJb5xwxsb3zWBK/mbeJ764ptTDviFklRWJVjJYAlih0IAHXSx9lNbI2hLkCsWCxnkvcFfAX7B/WrWLRsz0KGoFqhYKbMiHvUH3ipJahmB5QASegFz7KQk4dSR2EqRpcFSQQbHrcUxi5RYA9Cy39S87f9UNVe6UhZGJ+kS59bEk0A9imsacw0lVO8GIs6gdTKx9axIq29WaRvd4U5BMaq8iwwuIOWM9/Fv3/AEvyNz76SJzlhYnqsqn/AIEk/C9MoLoqn/Xy+OXlB17vnTScI2aNL/6+XTsEgANvC8wqxUExqFI9PSSaA94B+8Af61CmeqlhXFqw2MvEnhQ6gyA+PLzd3TT41RPLWg3L1xUJ1/xD26kKdO7xrCtolzaNafF9GdPqvxDXnQdiJJIfBuVF+DvU+qbDyZsTif8AbHEv3jJf8hXRV1iuvo2YR4slxinQKCCl2qxAkCsV5Rl/9vYX/vUXZc6K5sPXW3tWN36BMuCAF/77Afdcn8qpV7p2fD3baIvx+zOZ4lGkfO8cgnkm4uUKxPCbUFRbXW49lS8HeNZjwcQMQZRwJEQqykBiVPeCLXXW/srQSbTmEWOkw+JEi5rgEN5xAeJewDJ6BGYdwtp21UHeLEmKR1xTkKI7KMpYBmsxZhGMuoA/5dt64mkj1satWpHCoqystX0aXd04W5dC42BvA+EwTxSYaQyJPY9gZpQzd3YE7BbUd9ZnauxJBA2IMHm0YIARi5dsxAzHN0Gtug61v9zNpucLiZpZROUZuGGdbKFjzKHYAZbnqbdl6x28e+WLlXI7QoGAP93N2UXuAXVzY6dAenrq87YFd+Bz7I6v+VNUoxTusTxPxdl58MhWCwUuzWSeTDLMNGV1ZwYy62IYDS9jbUWv21rtypGk2lNIycMthYiyXJIL5COoHZpVHu1vjipZUjkOHsMqsZeRyvaQSQGa2vjWj3Xa+18Z10hjHh9A1ana6w6X9Dm251bVFWisWHVNvLErZaI3hoqOiNdp5cK9MYpQylT0IINLdqh4iaqVO60StR/ZkueGNj1KLf1gWPxBqBvVHeEH6rr8eXX309u614B/PKPdM4FK3hH93k9Q/wDIaae6qS3qN+heOVT6nOYzluO64qh3jxBdci/SZQfVqbe8D3Ve4gcz+s/nVCtuMt+xlYA6ZrHVfWQTakHdIiZutzd3+FCGYcxF65zvmpGIkv2mu6YSZHiBjNxb2jwI7D4VyvfjY7tKSB6RsK1MzV7CxWbDwt3xof8AqKsuNVPs6HhxRp9VFX3C1TIjWZcj7emyxOe6J/vSlYV/8291SN2YssQv/wDbVW7zPyZfrzRRnxWNDKT96RfdVxCmXDkDqy5R65OUfFhVuBBQSpxMSg7olY+DTM0p+DrVnJhbGmtiKHxU7jpxWUeqO0Y+C1eYqKokgmYLZWHlnlkiDcIcZJMxDk5T2DLy3zIosbDt1tW2i3OHbKdZM5Cjqi+iq/VN1jJOvoeNxltm7Z81xTM1ssi5TfoGBupPcPSF/wDd7RY4nf5hIIgoDkgAG1ubob9Mvbm6W1q0Ylqk8TKnbiZJWU9jOvsEjBf+mX4VTTPU/bGO4sjNmzaklh0ZtASv+2yqB35b9tqp5nqr1CGpZK0m4k/95g168RdbfVJ07b9Pd6qyE71c7o4zLJEfqTKfY3KT7AT1/Suetkk+TRrT4rodsrPYA2xuNXvSFh7FYn/zrQVn5zw9pJfpiIGT1tGcx/6gVvV1i+v3TXqYw4roXaCnbUyrWApeetSgoisV5QHKnClfS89gtrYahxrbsraA1ifKQxCRNrlTExSOwBbKqBuYga2vYe2s6vdZ2fD89oivehk48ZiUfEIYojIiKskuEiHHBdgwNxbMNNdOwd1Z3D7NxEsczojsma7sJEyXTnOf65Aa9xap/nETB5DtB0lmJMoSKQRsDflIW19D6tT66KDajQx8PD7QXICeUxOo5uvVG1rgbT1+6PY01KmngSu7axmllrw56cC23adzgMQkcDyqxS/zw5iRZ1Ww5MqgHXXmF9KoNkYF8QXw0ccQu4ZpCQXjCXBs2bmXre2l+64p7Zc8PCeGfGlIyysqxLKwOpL3BUAX01N+lO4TDbNzylsW6rm+a4ayZlQqwYOSmpOYD1L401t+UQn2cqrs7t3VoyfK3R+/AYx+0nkxGHDQxAwrHGseZQGK2yh2vYC4GhOnTtrpW6gb+0sSW5ScPAXUdA5AvY9oFj7658IdmCRSJ3aMRspHDfOXN7SX0Gl72t9Eda1nkyaHzuYYdy6Jh40zNylmzEsSp8dPCtKXe14+hxfEcL2duMWrRtnFrWS5v3zOlk02zUHeos81q7mzyIWImqpxWIpWKxNU+OnspPhXPWnaLZrCN2abddbYZPEyN96V2/rTm8X/ALd+moA18WFSNmYfhwxp9VFU+sAX+NQN6JssQHew9lhf9KtPdo26ER3qn1MGy6t6z+dUe08ECwHaQSPZa/51fRC/t1pvF4XOBY2YG6nuPj3ipWSROTeZC3a2xJDIsbsQpIUMfo9wPevr6dlavGYwzOENroeaw6doHr7T6h41jDhuLiI45EKrzF7aq2Vb2B7rA6GrTdXZDjDYZlkypLhoJGCjmLGMBjm7L2HSx0661a+RDglqzQzsFF2IUeJA/OmYNpw3/iofUQfyo/7JiU3y3b6zasfWTrTjIFRyoFwpy/zW5R77VUndKDau043mw6htAskxNj/jynKOnUIi1o5dsQKE+dSykyEZhe0SM40P+4LVJFErbRlUAFYskK+AijVSPvBqs968qwTGw/hLENO3EShT7cqH31pbMrePJ+f8A3DF4s1wSdTYjqdTWinFUuwdhwmFS0a3t1tzew9aly7Jt6Esq/8AMt8HuKhjd5nFcd5RMPIP4Et++6frVS298JH8OS4ZSuq2y83EX23Hx76xNCrLIpc6Cd/YeyKT3r+tMSb7RH/Df3r+tYZRc103a/kwSLDyTRPNMUjjIQosNmaORma7XMgBiNkUXOdRmOpqMKGJlFJvbGf8N/8Ar+tKwO+EaE3jcgi30bg9hGvUVYbR8nipGzI85IMQUtCcrcRlEhI6oEDEnN9Wl7weTLzdP4kvEEphu8aCF2LLlfOshEKZXUkufVrcCsqcZKzLKbTujbQeXjDBVDYWe4ABsyWuBrbWoG2PLPhpTC6YaZXhkzglksR9JevbYe6svt3yfwQvZcSUVZsjvKBkKO8saLEUF2lzYWYEWA1FvRNKh8n+Fkmw8UWLLGSRUZTw8zqNZDEYy6q5ANlewFvSIvls0mrMqnZ3NpL5dcKemFn639KP9aQvlzw32af7yfrWN3p3AgwQw4eV2eSdopLmJVAS/MLEkZgU6nS5B6ipr7kbNH+ZI10uy3t2H2629lZzqqLszKdVQdmageXbDfZZ/vR/rSJfLfhG64Wf70f61xLa0CpNIkZuqsQDcHT1jrUStE7q5ondXO4Dyw7PvfzKa/f81env/WrBfZJ/vR/rXCa2e426eHxiO2IxHBym4AMWqRjPJcM2YHKCASABoeYXssi2OXM6F/604H7HP96P9aB8teC+yT/ej/WsfsLycJPxz5xdVkaCLh5WYycpUyG+XLla9lPeCVIy1J2J5L45YczYhnfzibDEQKGVXRJBGDnykZpFXrbRh0BzibDFLmaUeWbA/Y5vfHT8flywi+jhJh43jv7da57h9yoRExxGIMLl5FQOcMgIgd0Zisk6swZkKC1rMCDcWapO6m6WDnhLTzFXVmByulrKxW/LcAaLrcg5utZVasaSuzWlCdV4UzcP5dMMf8tP96P9aizeWvDn/LzfeT9awe++7+Ew0SNhpC7F8pBdTpZ9QBr9FfvVjKU6kascSK1acqUsLOySeV+A/wCXm96frTI8rGHLoWw8xUMGIulzY3t1rkNStmYTiyxxlggdgpYlQFB6nmZR7Li/SplSjLUqptHd/wD18wv2Wf70f61Ubd8s2Hny5cPMuUMNSnVtPyrP4/yeYUS4aOLFtIJ5bGyozLHICYgFRszNdbFgpFmzWAUgli/JjlnwqLKOHNKY3zNlksJJWHDzIFY8CNO087jsINWlFSVmVjJxd0S08p8A/wACX3p+tKHlQg/0Jfen61Dxnk2iWbDIk0xXEMSM0RUmIKWRrvlAZsrDLqRobEGqLf8A3WiwTRcCVpo5FYhzkytlbRkKE3BBH3Sb62WbIXZpB5TIeIH4MtgG0un0lI7/ABqZsXysQQ4bDQtBKzQwrESCliV7Rr0rkVClhc7TJ5Y8Mf8ALze9P1ptfK/htL4eawdGPMnRHD269uW1cl2TgGnmjhUgNI4QZiALsbAXOmvSuiy+TbDLLCvnMjRviGgflRXCiJpFkQAtoQFbp6LX0pYXHNieU+CKWSR4JWMkkkhsU6yOWPU+NP7d8q0E6hVglUcdJTcpqscZULofrEmlbweS3CRS4aKGecmafgsXVTkAid7gZF1JTTXpUHE+S5F4RMk4DlM3zQYqJMI849E6WcLGSdLtepINHg/LXhkQL5tPoPrJ+tKfy3YY/wCWn+8n61zDfHdkYMQleL84GzCRLZGViAoccrErZtOl6zVLAFCvXY3SwH2HB/hof2UfyRwH2HB/hoP2UB5EFbKTymY4gDNGBYC2Qa5QAtyTfTmsL252769FfJHAfYcH+Gg/ZR/JHAfYcH+Gg/ZQHnFvKRjCEB4BCcaw4EY0xL55RdQCLnutftudaa2jv/ipxJxVgcyMsjMYI8wdFVVdSBo1ktm62YjpYD0n8kcB9hwf4aD9lD5IYD7Dg/w0H7KA8x7X30xWIYs7ICZY5hkQAK8PFy5R3Zp5GI7SxNLxm/WNlKtJIjukhmVjFDfMUyG4y5WFjoCDbstXpoboYD7Bg/w0H7KP5IbP+wYP8NB+ygPK+195cTiY0jmkLKjOw7Ll7XLAaG1tNNLnvqoJr1/8kNn/AGDB/hoP2UfyQ2f9gwf4aD9lAePqFewfkfs/7Bg/w0H7KP5H7P8AsGD/AA0H7KA8e1d7H3qxOFjyYZ+Ddw7Mo52sQQrE3GXlF1As3RrjSvS+1t2tnRmG+DwSXlsbwQC44b9eXUXt8KkndTZ/2HB/hoP2UB5rh36xaBxEY488wna0atz5AhAEmYZTYEr09mlDCb9YuNiwKG+IOLysCyiQsX0BPoh7OB9ZQa9NJuhs8/5DB/hoP2Uv5HbP+wYP8ND+ygPJO0NqPMsSPbLCrIgAtYPI0rE95LOxqEDXsP5HbP8AsGD/AA0P7KHyO2f9gwf4aH9lAeO6FexPkds/7Bg/w0P7KHyO2f8AYMH+Gh/ZQHjupOzsYYZEkUKxRgwDXy3HS9iD116167+R2z/sGD/DQ/sofI7Z/wBgwf4aH9lAeXpt98Y+Xiy8QpIJEZhrGRfkTLYCMgkZPRAJAAubuvv1ii8bnhXhkM0Y4S2R3zcUjtIctmYG9yB0tXpz5HbP+wYP8ND+yi+R2z/sGD/DQ/soDzJPv9jXaFnkDGD+HyKANSewdL5eQcvzacvKKqdsbcmxOTjOWCIqAa25FyhiL6sR1PbXrH5HbP8AsGD/AA0P7KHyP2f9gwf4aH9lAePKFewvkfs/7Bg/w0P7KL5IbP8AsGD/AA0H7KA8gwysrBlJVlIZWUkMpBuCCNQQe2r5d8cVkjjkczIkhmyytI+dyLKXJe5C2uALC+pBr0/8kNn/AGDB/hof2UPkhs/7Dg/w0H7KA8wTb5Yp2DuUaReNkl4arInnGfilSgAuTI7AkEhmuLGn8Hv3io4jEvCIZY0JeJGJWFUSJSG5eVY1HS/abnWvS53R2f8AYcH+Gg/ZVXh93dnGWZRhMESrLy8CAkDhrfTLpqfjQHnXebfHE44ET8PWTjHJGqEvw1iuSNW5UHW9Z6vXKbqYD7Dg/wANB+ynRujs/wCw4P8ADQfsoC2FKpNGKAOjpBcDqQPaKUpv019VAKoUVqMCgFUKKjVb9KAMUKBhbvFFwW7x8aAUKF6TwW7x8aTLE1jqOh7+6gKLbbKkpLAyZ4zlW5ADR2v0I0IYeog2tmNP7PVkjRGNyqgE3J6dBc6mwsLnrauARb041ljaTFSueJlJLA8lkLr6jcX9VdD8k+MxOJOKWWZpTG6gGQ3yjmBAsO0igOoQNUi9RYcI47V+NPiJu8UA5RUnht4UOG3hQC6FJ4beFDht4UAqhekcNvCiZT4UA4aKm8p8KPI3hQC6Kk8NvChwm7xQB0KLhN3ihwm7xQAoqHBbvHxojC3ePjQDc4upFyLgjTQi/aD2GspALuir6UTtnkJbXIShAW9rEN06LfToKgeWTH4jDYOJ4JmiY4hVLIbEqYpSVNx0uoPsrlM28OLXjZcTKCpBBzf7gsh/5MQTQHoWF6mKaot1oZJMLBIzC7RISSTckqLk6dpq9XDN3j40ByTZe3MTLECmJxMaHoHEbP7JGUsV8b0uQO38SaeT+eaS33VIX4UuhXRGlFannqm11ZPKTS8fUi/2bD/pIfEqCfeaL+zIvooEPfGTGfehFS6FWwR5GKrVE74n5gweJxMJHBxUwA+jKeMh8CH5rephVHvLvDKGtO887HUXcxQepVj0NvG58avKZxeFSVSjqGU/DxB7DWc6Ka3cmdVHbpqS7VtryfnqI3F224lgaIuqSzCCSFnZ4zmF86ZvRYaG47iD312PDdvs/rXMvJzsqM4hyOmEVVjQ+kXnUlpm/wCN1B7y/hXTMJ1b2f1rBH2aTvG/B5rw4EeTFsCRfoT2DvpPnj9/wpqb0m9Z/OkVJoSPPH7/AICiOLbvHuFMUKArX3ewhCg4TDELfKDDHpfU20qfg4UiLmKOOMubuURVzHvNhr1NLoUA/wCeP3/AUPPH7/gKYoqAkeeP3/Ch54/f8BUehQEjzx+/4Ch54/f8BUejoB/zx+/4CkSYx+/4CmqRJQDwxr9/wFK89fv+AqKKVQEnz1+/4Ch56/f8BUajoCR56/f8BQ8+fv8AgKjUVASfPn7/AICi8/fv+AqNQoAseFmAWZI5FVg4DorAMLgMAR11PvqANi4UFiMLhwXuGIhju1yGN9NdQD7KnUVAPQ4tkUKtlVQAAFAAA0AHhSjtCTvHuFRqKgMHQoi4HUgUFN+ldh5WzDoUKFCAUKSXA6ke+rXDmDhfRLmGUG9zz8QcO3YDlv0qGy8YOXQjbu4nhY+BuglD4du45hxI7/8AJLD+c10/CdT7P61yneuLhySGIWMTJKgH1ossgA9ZX411PZ0wcZ1N1YKynvVhcH3Guaa3vE+5sUvl4XrFtEOb0m9Z/OkUub0m9Z/OkVU7AVU4rabido0VSEiMhBzAsVHoqRf6yagH6Qq2qJiNnRu+dgc2XIbEi6kMMpt1HMah34G1GUIt41fIqsDt92Vy6IvDQsbGTUgKejRgAc31r/nTWE3jdhJmEQKxtKuVmbQdAw0Pu+FW42TFY8p1zXuzEkPlDLe/o2VRbppSV2LAL2S11CGxbVR9E69PCq2kdfbbJnuPp0/crodtTWkaSPKqRu9zDMo5bdbnuudNdO2jw+3ZGeZCigoCV9LWzldb2vYA3IP0ToelXeKgWRWR9VYWYXIuD1FxrY1CTYcIN7MdCurudC2YjU9CdffSzKxrbO08ULPoVWG3ldg4yKWVHZQt2zFSABoSbcwubDS50p+Lb7MkhVFzLGHQcxRrsykhgNRoCBoSD7asP7HhzMwTKWXIcpZdCbkCx0vYXtTz4CMgi1gwQEAldIzdALHS3hS0iZVtlbyhyKKPeVyJDkXlUsLZrauiLftI57nQdOyjwm8ruX5EssecC7XvdFAJPZdj2Dsqzh2FAvox29pueZXFzfXVF+PeaEewoAbhTeyjV3NwhBUEE62Kj495paRd1tjz3H7+pC/txys2Xgu0d/RJK2DAX66ix66Xt2UzHvA7JI+RbIgYAa8xsBms1woN76dBe9WqbGhAK5WsU4di8hspINlu2nojp3UldjwqGAU865GuzG69bddKWkV7bZbPd5el+JVx7fciUhUOVS62B1UMqlvS1ABzXHYR29VYLbsjiQlVsgU3UMRqQCDdh/u6dLew2n9nR2kGXSU5n1NydO29wNBoNKbTYsIDAKQGABs7i4BzAaHvpaRPbbLZ7nL0vx8SNhNsu+eyZiq3VQFBJz5NTxGstwdbWsCaOTbDcNmVVayI6sMwTmsGzjVl1OYd6kdxqRHsSFQwCtZlKHnf0WtcddOlKGyIrMMp5lCtd3JIU3XUtfQ9O6lpFHU2W+SfD06lXDt6R4pGVYwyG/V2BDSZVvcC2hB63NjoOgvsPMHRXGgZQwv1swvrUJtiwkMLNzWBvI5JCkkC5JtYm+nbVgBUpPiZbROjJfLVs/wCiNHSSascoL0VCiNAFRUKI0ByLZGyIBh1lkQOShdi2ttCSAPCl7MwmFxCF44zHY5TlJRgbX+ibdtS1xQgZklusZYuj2JSznMyMR6JDE2v2EUvC7VwykLHz3N+Hh1zO3eAFFrnvNXShFK9steZ8dyrTbw4m28mnlYiHZWME6wwTFg0LTrxLEhVJWxJU6k2A9dJ2Xsx5oUmxEkjCTNlQMUUZHKEMFtrcfEVvN3cBJmkxOIUJLLlURg3EMSehFftOpJ8T4VTbVgfCGUGN3wsjmZGjUs2GkbWRHUa8NjcgjoTXLCe/vaH1a2zfJap2xrikrvn5mcw0GDaZ4RCC6XuWW4NrA2JN+0VGxmwgMRGsJMYYM7AE2AQjprpe9qs12vhblhJHmPXKLue4EAZjT+zwzs0rKVzWVAwswRdbkdhJJNu4CurBCWWX05Hye2q025byVrb2d39fMnyOWJLEknqTqT6623k1xGbBIp6xFsOfVC7In/QIfbWIrS+TSbLJi4tdTFiB3c6GJgPUYQf+dXrLRk/DZ78ovj6f2aSb0m9Z/OkUub0m9Z/OkVifYDrM7c3uGHnaHglysZluHA0C5joRpp299aWsTvdtXBRT5Z8M88uVDcGPIQ7BQh4kg65VuLWNl620AszvYofKYjl4s8NwxLXw6yszZclrHgm3N2jxqLFvuGjziB75FOXNazu0a5GLKALGVSSCbDUgdKgttHAtO0JhmLcSR7cVsjNMsomYJxcoGWQ30FuJ2WpGBx2AUMww80djHGM79byDIFtKxUoea3Vct+tqAs8TvuixRyLEX4nReLEuihWY5mOUWVr2JB06WuQcu+BuvDwzSBlDXUubZgpAbLEQDr39BeomKmwSmOKXByDmMa3aIjTDoS38XmvGVB6nlN9BelYPerCYfhoqcLihGKtPhl4dolCh1kmDIAiLYAWNxbrQE75XKZ2hETEhZGDAnKTGbZbZc2tiOlwQRbSocG/0bK7cIjIV5eIhJUvYtfRRZbnU2JsoJJFQ4cfgHllTgvmRpSf7xGSxyusrBPOM1zlddB46Ckw7XwaiWcYSZCDGSrMgVwrExZFWQqbsAcpGul72FAWeJ33RVRhDIS2cMDylGjkRSpBFzyOX0BuF0vqRHj8oKM4VYG1ETAl7XE0ayCwy9QHGnr6aXh7T25gTCJJYGcR5yqcVCSUZH9HiDNdprdD1y/SUMMVPs6KSOPzeWzBMjI7BAAq5DcSW0BK3voARexNAW+I3xAaRVhZikZkADqS2UyAhgoOT+HfXsPSow36QoX4JAGWwL6tmjeQj0eU2icAHqQB2i8Ncfs60to5OVMQ9uK+WQJFw2yfOZczQtm1sbEk63qKm29nQh8uHlF3jRgWUhtJghGaQg8vEOnW49YAnz7+hY0fgE5s4I4gsDGBcXyW+kvsYGrD5XLmRTEwLlRYibMuZYTZgITY3nQWNuo79KabF4JoY2OElZUsgAdBlErwJmYmQZ2Jkj11Oh6dacmxGAEiDgyGXNChBkAZC0SGMsGl15AguOtgLkigN3RVn03ijDSHhTC+ZrsBZ+DliksM3Jlay2sNT40vam8yQI7SRyAoFut4g12EhtdnA/w+wn0loC9oqzJ31huiqkrM40C8MnMZGjVbq5HMUc3vYBRcjMt3k3siaWONUkPEVWVvmgOdVZAQZAQSrZrEXsp0oC/JpJrNQb5xOpKxTG0DYgABTnyKWaNbNctp3dooY/fOGJMxRzzBMuaK5LKxX0XIF8ttbakeNgNJRGss2/UAVSVbmvYZolGjyKbtIygcsRbXrdR1Nq0sEodVcXsyhhfrZhcX99AKNJNGTSaAx2JQA6Va7sRDnb1L/U/0qlZr1Z7AxYRyrGwa1j4j9b1tVi+zaPi7PVg9rUrWRK21vXhcK4SaQh7XyqrMQD0JsLD86n7K2nFiIxLA+dSSL6ggjqCDqD6++shvvuTJiZhPh2QMwCushKjlFgykA9lgR4Vfbs7IXAYXIzAm5kkbsLMALKD2WUAd9vGvmq7dj0knFRuyrxsQWVwOxjb1HWnzGuXxqJiJS7M3eSff2UjOa+pgbSPM0dqp05TvG6d7dAGp262K4WPgJ6SiTDnuuyiVCfbCQP56gVGx0/CCzf6Mkc+nW0Uiu49qhh7amot1mOyzw14vr98jqU3pN6z+dN0qRgSSDcEkg94J0pNcx6IOsdvScHxyMRFK7FUL5JsOqlXBjAMbzrIdFI5F1Fxr0rYVW4/Yyysz8SWMuixvwygzKue2rISp+cbVSPhQGeOHwccjSiHENnacGRXjdGMRm4liZSQBzkAWt0sDcUzsltnvE/CixABGoWJ2lYJJGwAWANmsxQXt0ubka1ohu/GCeeXKTM+QsrIGxGbOwzKSNGIAvl1JIJJJipudh1zcMyxZo+EeG4VsubMbuFzsSQt8xN8vi1wKmbauByrMVxLszTWDArJEyIkc3JIVHItkLAMPSW5LWaZHtiCN8MqRYpgscaxkNEUUSsYgWDTBnfQ5ioawNSMVubBKqLM0kqxpJHGpESCNZOHoghjS1uELetr30s3LuPhm6mT0ctxwhf5tY72EdhooIAAANyAKAipicE0zIVmHEzpxGlAjYIcRmyETZ2zETHob3HhTGzJ9nQI+IjjlQQgFut8kaMI3KhrWsbBTYoWAKpc1fru5EM3M5VpHkKHhlDnDgLbJ6C8RyB3sb3qHFuXh1jePNIQ6ZCfmgwsjoGusYuee/NfmVT1FAQsbtzA4pondpibzwIVu1srjiLw1LF8xjQiysdE6Gq1cVs11gJTEjiNCUIJLfwISqSZHOQcM3IIBOSQi4YF9Iu6cAAs0uhlYEsrANOGzkoylH1diAykC/S2lNDc2EGPLLOoiCBReIgGKNIlbmjJDZIwLix1b6xoBGClwksjQqs5Z43ZmyysjCaQlmM6goTeK2bNlsMoOmUR9r7CwOGQO6yC56iS7EosjggSNzELnHLc2PhcW2B3bjilEqvIWux5uESc4OYF+HnykknKGtfsp3bGxkxEPBlaQqS5JDWY5w4K3t6IEhAHcBQGJixmzBDFLknADF1RnGdOQq/KZL2s50FyxGmY2Bnw4bANZY1ncQcIZ45tEyxQqhNpReyOgJUHt6kC1ou5uGyovOVR2fKchBzOHKm63Auq6izWHXVryhu7GL5XkXNww1uHZljWNcpumgIiW5Fj1sRQFLJ5rfFZo8WeGj8ccaPQEcUrZZrhmzA3FtStyOyE20dnmKbiQYpU1DhmDhsi4hQbRzOll4LquawusZF7AjUybtYYhxwwA4INraBlyuAbXOcXzXvc69arfkfhiWAVgHJkyosLAK/HFrGLQHjv3mwUXsLUAxhkwLmN0EqMc0SxrIr5EQyoz5Ed4+GvGfUXCg6AAGrGPY+GE0RUyZxEDEyyMUEUWVAoAOUi0vaCbM2tGN3YgLB50exJlBRZSjZwVLhNBd3IIswJJBqyjiVSuRMqovDUKCqqptyqgFrDIvqoCFh928MhBEam0YjswVgQAozNcataNRc/VpqbdbDspUq2VnEhUMVF0vlACWAALEjtBN731q3E2l8ptbN1W9j0Ns16PMTeyk200t/U0BWYLYEMRjKBvmlypmYkKPnPvH519Tc8x7zVhw+bNc+jltflAve9u/wAfCkDEduls2W5Ot8ubpb+tLeQDqQPWbUAZpN6a4/QmwBzWN/qm3d2+ulZqAxlChWpwG6gmw6SK5V2BOuqHU28RpautyS1PM0qM6raiUEO0ZVFg5t42P501iMS7+mxb8h7OlT33exAcoI8xAB0K2INwCCSO41J2ZutNLq1o1BIJOpupINgPEHtFV3FnkaYdonuZ/uUVCrPeHZYw8oQEsCga5tfUkHp4iqyrJ3MJwcJOL1QKTIgIIOoIIPqIsaVTGHxGYuO1Gyn2qGB+6w+NCEnquBrdx8WXwiKxu8JOHe/UmLRWPrTI3tq/rGbjykYnFx/RKQS/8jxI2PujX3Vs65LWyPT0544KXNAqvxe2YY5BE7MHIzWEcjC1wBqqkalrAduvdVhWP3jgwvnDtJiY4nywMyOjOR5uzsrCzCykSC4HdfS5NC5dtvHhg2TijNz6AE24V897DTofX2XvTEe92DYMRNfL15JNObLe2Xpf+tUf9kYXzhP72ufNiH4dgM4ZjxrHNcWfprpzWFxdYmB3fwyxOpxvKywliUZBfMVV7F7Mzs6gHvAGtyKA1HyqwuXNxdNdMkmY5UDnKuXM2jL0H0gKfO8OGvGOMt5ACvWwDEhC5I5AxBC5rZjoL1lYt3sJHABJiGKKZHzZJEXRI1bMBqVBCE66gsO8g5dmYUPErY1FZI4gVkDh2yEXY5pAUziy2Othp0vQGlTebDF8gk5rspukgAKBi12K2GiMb37KTHvThWjaVZGKLlLERSkrn9G4yXubfl31m8Ju/hnxBMeLV3PG5chIJPFR7kP2HMbAj0dNKWmx8KkEpGLThXSNnZSSCCW1OcXLMwIK2WwFgetAaP5S4XJnMoVS/CGcMjFuIIzysAbBmsTawsb2saXNvDh1YKZLlsliqu6HitkTnUFdTp1qlw2Ew2GjjEuLXhFXVQDw85eJULsQ5YlYwe0BQxY2yghGL2XAzK0mKzOPNm4hU2KQlGX0GCZmZg2Yg6P07aAvxtyHn1ccPNnJimCplTOcxKWHLY+Nx305h9opKSq5syhWIeOSMgPmCmzqLg5W6d1ZMYLDM8gGKgVpBiA2WDIfnoyGuxe1lEeYX7ie29T9g4OLOz4XEI1xBnVIkW6LxGAIFrZ+J1tfloDSilVCxm0oorcVwl7AXvqScoA8SdLUxNvBhlZUaZQzZQq63JZQygadcrA28aAnYpwBrfKettdLdPb0pOIVS7XFwCCdNbBVAUeJbT31Fm2vAVlAmiPDUs9nBygLmJNuy3aL0vDYhHzlWR/nNcrnlbKCqhgNeVgfaaAflk0a5BY9eml9ANewXH50y5IiPiSR893La4N9dfo1Hx21YYiFkkSNiGYXLNfQ3YtbsCEf/RTM22cMCIzPEHcZUXN1zC4se2975u24oCcBYt/tEXuUDTw1YHxtSRCDrlzsWyg3YA9pY2vYDpUaDbcDkji9ecLqFsuUXBKjMBdT1trel4THxS/wZhIIyAVV7AdQoOXsuPbagJOFdlEaH/eWBA0VBYDp3jrSF0VTcghQNLXN7aajvpVySzXViwy3v6A7gBp46+NJz63DL3Kb+jpYhR0J8fGgHBI2ZFv0yhumpsWa+ncBTcZuPXdvvEn+tIjYKTYre5sSxJF/Dv60sLYAd2nuoDH1sdk7zxQ4aNTmZ1BGUDuY2uTp0tWOoV1SinqeZo15Um3E0R3vl4jOEQXAWxzGwUkjW4ueY1L2NveF5ZksCzNmTW2dixuvW1z2e6slQpgiaR2ysne5eb345JplaNgyiMC478zG3h1FUdAUKlKysY1KjqScnxAartjnNxJeyWTMviqoqKfblJ9RFP7T/gy//G//AIGoyMRgwQbEYcEEdQRF1FUk97wzNacfl+LS9S88nkmfE42QaqOBED/JxC3xNbu9c98jo+Zn/wDkj/8A1Cug1yweJXZ6PAoJRXCyDvWS3m3N86leXjZS8RhKsgZctgR2g6OA3wuK1tCrAyp3PHFEhkuc8zkstz860pQZuuglQG5I+ZWwFNfI6QxsjzRsDHEgtFJa8L8RSRLNIDzBelhodNdNfRUBjZtyC0bx8WNQ/FFkhZRaWOJR0l1KtGXGbMLt00FO43cziS8USZWywLbnZVEMjscmdyVBVlAANhlJ1vWtoUBl4t0Spa01w0kjMGUvmSUTXQ5m63mNyABYdAdaa2fucUR0eSNuIiRsyw5WyC4kC8xsW7D9G5sDpWtoUBjsVuQJAAZFAMwkcKjaqBDGVUsxOscJQ3vfitfuMyDdgx5yki3kQRuSjc3LEjPbPoSIh22rS0VAYrDbjMkhfjrYq4K8NgCzq4zaSd7Xt2+61lsTdw4QSCORSWRVX5tVGdQ15HyWzEkrp2BQK0dIl7KAqdsbHGIyZncZGVgqsVW4YFm5CGzlbqDflzEgX1qmxW5WfECYzFrOrkOpLuRFHHd2VlAN0ZtBY5rW0rWClUBnJt3ZH4hklidpEKZ+E6tGpIOWMLLZRmAJ7WsMxNhZWz93niEnOhZhytlYG4UAB+Y5luM3tYDrWhoUBl9tbqmeRH4oUqpXoT23Rl1FipsR/KL9TUR9yyZVkEiDJksuQ2GX0gCSetvZcjXrWyNJoDJpui4uOOLFSPQPISqryjNaw4cZ1ubre+pp7A7ssgfNJmztmJUuliA4A0bUWfoe32W01JNAQhhWF9RY2ve59Y8Rf8z7Whgz1uOwdvZ7Nf8A+1YGk0BXnBG1rjoB29mn5VMJpRptqA//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3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6100" y="2360905"/>
            <a:ext cx="4244701" cy="2922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文字方塊 33"/>
          <p:cNvSpPr txBox="1"/>
          <p:nvPr/>
        </p:nvSpPr>
        <p:spPr>
          <a:xfrm>
            <a:off x="5176100" y="1713002"/>
            <a:ext cx="4244702" cy="707886"/>
          </a:xfrm>
          <a:prstGeom prst="rect">
            <a:avLst/>
          </a:prstGeom>
          <a:noFill/>
        </p:spPr>
        <p:txBody>
          <a:bodyPr wrap="square" rtlCol="0">
            <a:spAutoFit/>
          </a:bodyPr>
          <a:lstStyle/>
          <a:p>
            <a:r>
              <a:rPr lang="zh-TW" altLang="en-US" sz="2000" b="1" dirty="0" smtClean="0">
                <a:latin typeface="微軟正黑體" panose="020B0604030504040204" pitchFamily="34" charset="-120"/>
                <a:ea typeface="微軟正黑體" panose="020B0604030504040204" pitchFamily="34" charset="-120"/>
              </a:rPr>
              <a:t>東森嚴選海外旗艦店</a:t>
            </a:r>
            <a:r>
              <a:rPr lang="zh-TW" altLang="en-US" sz="2000" b="1" dirty="0">
                <a:latin typeface="微軟正黑體" panose="020B0604030504040204" pitchFamily="34" charset="-120"/>
                <a:ea typeface="微軟正黑體" panose="020B0604030504040204" pitchFamily="34" charset="-120"/>
              </a:rPr>
              <a:t>（天貓</a:t>
            </a:r>
            <a:r>
              <a:rPr lang="zh-TW" altLang="en-US" sz="2000" b="1" dirty="0" smtClean="0">
                <a:latin typeface="微軟正黑體" panose="020B0604030504040204" pitchFamily="34" charset="-120"/>
                <a:ea typeface="微軟正黑體" panose="020B0604030504040204" pitchFamily="34" charset="-120"/>
              </a:rPr>
              <a:t>）</a:t>
            </a:r>
            <a:endParaRPr lang="en-US" altLang="zh-TW" sz="2000" b="1" dirty="0" smtClean="0">
              <a:latin typeface="微軟正黑體" panose="020B0604030504040204" pitchFamily="34" charset="-120"/>
              <a:ea typeface="微軟正黑體" panose="020B0604030504040204" pitchFamily="34" charset="-120"/>
            </a:endParaRPr>
          </a:p>
          <a:p>
            <a:r>
              <a:rPr lang="zh-TW" altLang="en-US" sz="2000" b="1" dirty="0" smtClean="0">
                <a:latin typeface="微軟正黑體" panose="020B0604030504040204" pitchFamily="34" charset="-120"/>
                <a:ea typeface="微軟正黑體" panose="020B0604030504040204" pitchFamily="34" charset="-120"/>
              </a:rPr>
              <a:t>－暫停營運公告</a:t>
            </a:r>
            <a:endParaRPr lang="zh-TW" altLang="en-US" sz="20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4781847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臺灣綜合型平台業者：森森購物</a:t>
            </a:r>
            <a:r>
              <a:rPr lang="en-US" altLang="zh-TW" dirty="0" smtClean="0"/>
              <a:t>(2/3)</a:t>
            </a:r>
            <a:endParaRPr lang="zh-TW" altLang="en-US" dirty="0"/>
          </a:p>
        </p:txBody>
      </p:sp>
      <p:sp>
        <p:nvSpPr>
          <p:cNvPr id="8" name="矩形 7"/>
          <p:cNvSpPr/>
          <p:nvPr/>
        </p:nvSpPr>
        <p:spPr>
          <a:xfrm>
            <a:off x="1203296" y="980728"/>
            <a:ext cx="8136904" cy="5472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pPr marL="182563" indent="-182563" algn="just">
              <a:lnSpc>
                <a:spcPts val="2600"/>
              </a:lnSpc>
              <a:spcBef>
                <a:spcPts val="600"/>
              </a:spcBef>
              <a:buClr>
                <a:srgbClr val="002060"/>
              </a:buClr>
              <a:buFont typeface="Wingdings" panose="05000000000000000000" pitchFamily="2" charset="2"/>
              <a:buChar char="l"/>
            </a:pPr>
            <a:r>
              <a:rPr lang="zh-TW" altLang="en-US" b="1" dirty="0" smtClean="0">
                <a:solidFill>
                  <a:schemeClr val="tx1"/>
                </a:solidFill>
                <a:latin typeface="微軟正黑體" panose="020B0604030504040204" pitchFamily="34" charset="-120"/>
                <a:ea typeface="微軟正黑體" panose="020B0604030504040204" pitchFamily="34" charset="-120"/>
              </a:rPr>
              <a:t>跨境電商的成本問題</a:t>
            </a:r>
            <a:endParaRPr lang="en-US" altLang="zh-TW" b="1" dirty="0" smtClean="0">
              <a:solidFill>
                <a:schemeClr val="tx1"/>
              </a:solidFill>
              <a:latin typeface="微軟正黑體" panose="020B0604030504040204" pitchFamily="34" charset="-120"/>
              <a:ea typeface="微軟正黑體" panose="020B0604030504040204" pitchFamily="34" charset="-120"/>
            </a:endParaRPr>
          </a:p>
          <a:p>
            <a:pPr marL="174625" lvl="1" indent="360363" algn="just">
              <a:lnSpc>
                <a:spcPts val="2600"/>
              </a:lnSpc>
              <a:spcBef>
                <a:spcPts val="600"/>
              </a:spcBef>
              <a:buClr>
                <a:srgbClr val="002060"/>
              </a:buClr>
            </a:pPr>
            <a:r>
              <a:rPr lang="zh-TW" altLang="en-US" sz="2000" dirty="0" smtClean="0">
                <a:solidFill>
                  <a:schemeClr val="tx1"/>
                </a:solidFill>
                <a:latin typeface="微軟正黑體" panose="020B0604030504040204" pitchFamily="34" charset="-120"/>
                <a:ea typeface="微軟正黑體" panose="020B0604030504040204" pitchFamily="34" charset="-120"/>
              </a:rPr>
              <a:t>當初在</a:t>
            </a:r>
            <a:r>
              <a:rPr lang="zh-TW" altLang="en-US" sz="2000" dirty="0">
                <a:solidFill>
                  <a:schemeClr val="tx1"/>
                </a:solidFill>
                <a:latin typeface="微軟正黑體" panose="020B0604030504040204" pitchFamily="34" charset="-120"/>
                <a:ea typeface="微軟正黑體" panose="020B0604030504040204" pitchFamily="34" charset="-120"/>
              </a:rPr>
              <a:t>天貓</a:t>
            </a:r>
            <a:r>
              <a:rPr lang="zh-TW" altLang="en-US" sz="2000" dirty="0" smtClean="0">
                <a:solidFill>
                  <a:schemeClr val="tx1"/>
                </a:solidFill>
                <a:latin typeface="微軟正黑體" panose="020B0604030504040204" pitchFamily="34" charset="-120"/>
                <a:ea typeface="微軟正黑體" panose="020B0604030504040204" pitchFamily="34" charset="-120"/>
              </a:rPr>
              <a:t>做東森嚴選時，太</a:t>
            </a:r>
            <a:r>
              <a:rPr lang="zh-TW" altLang="en-US" sz="2000" u="sng" dirty="0" smtClean="0">
                <a:solidFill>
                  <a:srgbClr val="FF0000"/>
                </a:solidFill>
                <a:latin typeface="微軟正黑體" panose="020B0604030504040204" pitchFamily="34" charset="-120"/>
                <a:ea typeface="微軟正黑體" panose="020B0604030504040204" pitchFamily="34" charset="-120"/>
              </a:rPr>
              <a:t>低估</a:t>
            </a:r>
            <a:r>
              <a:rPr lang="zh-TW" altLang="en-US" sz="2000" dirty="0">
                <a:solidFill>
                  <a:schemeClr val="tx1"/>
                </a:solidFill>
                <a:latin typeface="微軟正黑體" panose="020B0604030504040204" pitchFamily="34" charset="-120"/>
                <a:ea typeface="微軟正黑體" panose="020B0604030504040204" pitchFamily="34" charset="-120"/>
              </a:rPr>
              <a:t>這件事情的</a:t>
            </a:r>
            <a:r>
              <a:rPr lang="zh-TW" altLang="en-US" sz="2000" u="sng" dirty="0">
                <a:solidFill>
                  <a:srgbClr val="FF0000"/>
                </a:solidFill>
                <a:latin typeface="微軟正黑體" panose="020B0604030504040204" pitchFamily="34" charset="-120"/>
                <a:ea typeface="微軟正黑體" panose="020B0604030504040204" pitchFamily="34" charset="-120"/>
              </a:rPr>
              <a:t>成本</a:t>
            </a:r>
            <a:r>
              <a:rPr lang="zh-TW" altLang="en-US" sz="2000" dirty="0" smtClean="0">
                <a:solidFill>
                  <a:schemeClr val="tx1"/>
                </a:solidFill>
                <a:latin typeface="微軟正黑體" panose="020B0604030504040204" pitchFamily="34" charset="-120"/>
                <a:ea typeface="微軟正黑體" panose="020B0604030504040204" pitchFamily="34" charset="-120"/>
              </a:rPr>
              <a:t>。除要精</a:t>
            </a:r>
            <a:r>
              <a:rPr lang="zh-TW" altLang="en-US" sz="2000" dirty="0">
                <a:solidFill>
                  <a:schemeClr val="tx1"/>
                </a:solidFill>
                <a:latin typeface="微軟正黑體" panose="020B0604030504040204" pitchFamily="34" charset="-120"/>
                <a:ea typeface="微軟正黑體" panose="020B0604030504040204" pitchFamily="34" charset="-120"/>
              </a:rPr>
              <a:t>算</a:t>
            </a:r>
            <a:r>
              <a:rPr lang="zh-TW" altLang="en-US" sz="2000" u="sng" dirty="0" smtClean="0">
                <a:solidFill>
                  <a:srgbClr val="FF0000"/>
                </a:solidFill>
                <a:latin typeface="微軟正黑體" panose="020B0604030504040204" pitchFamily="34" charset="-120"/>
                <a:ea typeface="微軟正黑體" panose="020B0604030504040204" pitchFamily="34" charset="-120"/>
              </a:rPr>
              <a:t>每投入一塊錢</a:t>
            </a:r>
            <a:r>
              <a:rPr lang="zh-TW" altLang="en-US" sz="2000" u="sng" dirty="0">
                <a:solidFill>
                  <a:srgbClr val="FF0000"/>
                </a:solidFill>
                <a:latin typeface="微軟正黑體" panose="020B0604030504040204" pitchFamily="34" charset="-120"/>
                <a:ea typeface="微軟正黑體" panose="020B0604030504040204" pitchFamily="34" charset="-120"/>
              </a:rPr>
              <a:t>可以賺</a:t>
            </a:r>
            <a:r>
              <a:rPr lang="zh-TW" altLang="en-US" sz="2000" u="sng" dirty="0" smtClean="0">
                <a:solidFill>
                  <a:srgbClr val="FF0000"/>
                </a:solidFill>
                <a:latin typeface="微軟正黑體" panose="020B0604030504040204" pitchFamily="34" charset="-120"/>
                <a:ea typeface="微軟正黑體" panose="020B0604030504040204" pitchFamily="34" charset="-120"/>
              </a:rPr>
              <a:t>多少</a:t>
            </a:r>
            <a:r>
              <a:rPr lang="zh-TW" altLang="en-US" sz="2000" u="sng" dirty="0">
                <a:solidFill>
                  <a:srgbClr val="FF0000"/>
                </a:solidFill>
                <a:latin typeface="微軟正黑體" panose="020B0604030504040204" pitchFamily="34" charset="-120"/>
                <a:ea typeface="微軟正黑體" panose="020B0604030504040204" pitchFamily="34" charset="-120"/>
              </a:rPr>
              <a:t>回來</a:t>
            </a:r>
            <a:r>
              <a:rPr lang="zh-TW" altLang="en-US" sz="2000" dirty="0" smtClean="0">
                <a:solidFill>
                  <a:schemeClr val="tx1"/>
                </a:solidFill>
                <a:latin typeface="微軟正黑體" panose="020B0604030504040204" pitchFamily="34" charset="-120"/>
                <a:ea typeface="微軟正黑體" panose="020B0604030504040204" pitchFamily="34" charset="-120"/>
              </a:rPr>
              <a:t>，還要思考</a:t>
            </a:r>
            <a:r>
              <a:rPr lang="zh-TW" altLang="en-US" sz="2000" u="sng" dirty="0" smtClean="0">
                <a:solidFill>
                  <a:srgbClr val="FF0000"/>
                </a:solidFill>
                <a:latin typeface="微軟正黑體" panose="020B0604030504040204" pitchFamily="34" charset="-120"/>
                <a:ea typeface="微軟正黑體" panose="020B0604030504040204" pitchFamily="34" charset="-120"/>
              </a:rPr>
              <a:t>效益</a:t>
            </a:r>
            <a:r>
              <a:rPr lang="zh-TW" altLang="en-US" sz="2000" dirty="0" smtClean="0">
                <a:solidFill>
                  <a:schemeClr val="tx1"/>
                </a:solidFill>
                <a:latin typeface="微軟正黑體" panose="020B0604030504040204" pitchFamily="34" charset="-120"/>
                <a:ea typeface="微軟正黑體" panose="020B0604030504040204" pitchFamily="34" charset="-120"/>
              </a:rPr>
              <a:t>，被消費者評</a:t>
            </a:r>
            <a:r>
              <a:rPr lang="zh-TW" altLang="en-US" sz="2000" u="sng" dirty="0" smtClean="0">
                <a:solidFill>
                  <a:srgbClr val="FF0000"/>
                </a:solidFill>
                <a:latin typeface="微軟正黑體" panose="020B0604030504040204" pitchFamily="34" charset="-120"/>
                <a:ea typeface="微軟正黑體" panose="020B0604030504040204" pitchFamily="34" charset="-120"/>
              </a:rPr>
              <a:t>負評</a:t>
            </a:r>
            <a:r>
              <a:rPr lang="zh-TW" altLang="en-US" sz="2000" dirty="0" smtClean="0">
                <a:solidFill>
                  <a:schemeClr val="tx1"/>
                </a:solidFill>
                <a:latin typeface="微軟正黑體" panose="020B0604030504040204" pitchFamily="34" charset="-120"/>
                <a:ea typeface="微軟正黑體" panose="020B0604030504040204" pitchFamily="34" charset="-120"/>
              </a:rPr>
              <a:t>該怎麼辦？要不要</a:t>
            </a:r>
            <a:r>
              <a:rPr lang="zh-TW" altLang="en-US" sz="2000" dirty="0">
                <a:solidFill>
                  <a:schemeClr val="tx1"/>
                </a:solidFill>
                <a:latin typeface="微軟正黑體" panose="020B0604030504040204" pitchFamily="34" charset="-120"/>
                <a:ea typeface="微軟正黑體" panose="020B0604030504040204" pitchFamily="34" charset="-120"/>
              </a:rPr>
              <a:t>做</a:t>
            </a:r>
            <a:r>
              <a:rPr lang="zh-TW" altLang="en-US" sz="2000" u="sng" dirty="0">
                <a:solidFill>
                  <a:srgbClr val="FF0000"/>
                </a:solidFill>
                <a:latin typeface="微軟正黑體" panose="020B0604030504040204" pitchFamily="34" charset="-120"/>
                <a:ea typeface="微軟正黑體" panose="020B0604030504040204" pitchFamily="34" charset="-120"/>
              </a:rPr>
              <a:t>免</a:t>
            </a:r>
            <a:r>
              <a:rPr lang="zh-TW" altLang="en-US" sz="2000" u="sng" dirty="0" smtClean="0">
                <a:solidFill>
                  <a:srgbClr val="FF0000"/>
                </a:solidFill>
                <a:latin typeface="微軟正黑體" panose="020B0604030504040204" pitchFamily="34" charset="-120"/>
                <a:ea typeface="微軟正黑體" panose="020B0604030504040204" pitchFamily="34" charset="-120"/>
              </a:rPr>
              <a:t>運</a:t>
            </a:r>
            <a:r>
              <a:rPr lang="zh-TW" altLang="en-US" sz="2000" dirty="0" smtClean="0">
                <a:solidFill>
                  <a:schemeClr val="tx1"/>
                </a:solidFill>
                <a:latin typeface="微軟正黑體" panose="020B0604030504040204" pitchFamily="34" charset="-120"/>
                <a:ea typeface="微軟正黑體" panose="020B0604030504040204" pitchFamily="34" charset="-120"/>
              </a:rPr>
              <a:t>？中國大陸幅員廣大，</a:t>
            </a:r>
            <a:r>
              <a:rPr lang="zh-TW" altLang="en-US" sz="2000" u="sng" dirty="0" smtClean="0">
                <a:solidFill>
                  <a:srgbClr val="FF0000"/>
                </a:solidFill>
                <a:latin typeface="微軟正黑體" panose="020B0604030504040204" pitchFamily="34" charset="-120"/>
                <a:ea typeface="微軟正黑體" panose="020B0604030504040204" pitchFamily="34" charset="-120"/>
              </a:rPr>
              <a:t>物流成本</a:t>
            </a:r>
            <a:r>
              <a:rPr lang="zh-TW" altLang="en-US" sz="2000" dirty="0" smtClean="0">
                <a:solidFill>
                  <a:schemeClr val="tx1"/>
                </a:solidFill>
                <a:latin typeface="微軟正黑體" panose="020B0604030504040204" pitchFamily="34" charset="-120"/>
                <a:ea typeface="微軟正黑體" panose="020B0604030504040204" pitchFamily="34" charset="-120"/>
              </a:rPr>
              <a:t>是另一個大問題</a:t>
            </a:r>
            <a:endParaRPr lang="en-US" altLang="zh-TW" sz="2000" dirty="0" smtClean="0">
              <a:solidFill>
                <a:schemeClr val="tx1"/>
              </a:solidFill>
              <a:latin typeface="微軟正黑體" panose="020B0604030504040204" pitchFamily="34" charset="-120"/>
              <a:ea typeface="微軟正黑體" panose="020B0604030504040204" pitchFamily="34" charset="-120"/>
            </a:endParaRPr>
          </a:p>
          <a:p>
            <a:pPr marL="174625" lvl="1" indent="360363" algn="just">
              <a:lnSpc>
                <a:spcPts val="2600"/>
              </a:lnSpc>
              <a:spcBef>
                <a:spcPts val="600"/>
              </a:spcBef>
              <a:buClr>
                <a:srgbClr val="002060"/>
              </a:buClr>
            </a:pPr>
            <a:r>
              <a:rPr lang="zh-TW" altLang="en-US" sz="2000" dirty="0" smtClean="0">
                <a:solidFill>
                  <a:schemeClr val="tx1"/>
                </a:solidFill>
                <a:latin typeface="微軟正黑體" panose="020B0604030504040204" pitchFamily="34" charset="-120"/>
                <a:ea typeface="微軟正黑體" panose="020B0604030504040204" pitchFamily="34" charset="-120"/>
              </a:rPr>
              <a:t>目前</a:t>
            </a:r>
            <a:r>
              <a:rPr lang="zh-TW" altLang="en-US" sz="2000" u="sng" dirty="0">
                <a:solidFill>
                  <a:srgbClr val="FF0000"/>
                </a:solidFill>
                <a:latin typeface="微軟正黑體" panose="020B0604030504040204" pitchFamily="34" charset="-120"/>
                <a:ea typeface="微軟正黑體" panose="020B0604030504040204" pitchFamily="34" charset="-120"/>
              </a:rPr>
              <a:t>對岸產品過來台灣幾乎沒有門檻</a:t>
            </a:r>
            <a:r>
              <a:rPr lang="zh-TW" altLang="en-US" sz="2000" dirty="0" smtClean="0">
                <a:solidFill>
                  <a:schemeClr val="tx1"/>
                </a:solidFill>
                <a:latin typeface="微軟正黑體" panose="020B0604030504040204" pitchFamily="34" charset="-120"/>
                <a:ea typeface="微軟正黑體" panose="020B0604030504040204" pitchFamily="34" charset="-120"/>
              </a:rPr>
              <a:t>，但如果</a:t>
            </a:r>
            <a:r>
              <a:rPr lang="zh-TW" altLang="en-US" sz="2000" dirty="0">
                <a:solidFill>
                  <a:schemeClr val="tx1"/>
                </a:solidFill>
                <a:latin typeface="微軟正黑體" panose="020B0604030504040204" pitchFamily="34" charset="-120"/>
                <a:ea typeface="微軟正黑體" panose="020B0604030504040204" pitchFamily="34" charset="-120"/>
              </a:rPr>
              <a:t>我們要過去</a:t>
            </a:r>
            <a:r>
              <a:rPr lang="zh-TW" altLang="en-US" sz="2000" dirty="0" smtClean="0">
                <a:solidFill>
                  <a:schemeClr val="tx1"/>
                </a:solidFill>
                <a:latin typeface="微軟正黑體" panose="020B0604030504040204" pitchFamily="34" charset="-120"/>
                <a:ea typeface="微軟正黑體" panose="020B0604030504040204" pitchFamily="34" charset="-120"/>
              </a:rPr>
              <a:t>，</a:t>
            </a:r>
            <a:r>
              <a:rPr lang="zh-TW" altLang="en-US" sz="2000" u="sng" dirty="0" smtClean="0">
                <a:solidFill>
                  <a:srgbClr val="FF0000"/>
                </a:solidFill>
                <a:latin typeface="微軟正黑體" panose="020B0604030504040204" pitchFamily="34" charset="-120"/>
                <a:ea typeface="微軟正黑體" panose="020B0604030504040204" pitchFamily="34" charset="-120"/>
              </a:rPr>
              <a:t>要</a:t>
            </a:r>
            <a:r>
              <a:rPr lang="zh-TW" altLang="en-US" sz="2000" u="sng" dirty="0">
                <a:solidFill>
                  <a:srgbClr val="FF0000"/>
                </a:solidFill>
                <a:latin typeface="微軟正黑體" panose="020B0604030504040204" pitchFamily="34" charset="-120"/>
                <a:ea typeface="微軟正黑體" panose="020B0604030504040204" pitchFamily="34" charset="-120"/>
              </a:rPr>
              <a:t>想盡辦法過去</a:t>
            </a:r>
            <a:r>
              <a:rPr lang="zh-TW" altLang="en-US" sz="2000" dirty="0">
                <a:solidFill>
                  <a:schemeClr val="tx1"/>
                </a:solidFill>
                <a:latin typeface="微軟正黑體" panose="020B0604030504040204" pitchFamily="34" charset="-120"/>
                <a:ea typeface="微軟正黑體" panose="020B0604030504040204" pitchFamily="34" charset="-120"/>
              </a:rPr>
              <a:t>，過去之後來要分是在上海還是烏魯木齊，過海關還要確定要過哪個關口，</a:t>
            </a:r>
            <a:r>
              <a:rPr lang="zh-TW" altLang="en-US" sz="2000" u="sng" dirty="0">
                <a:solidFill>
                  <a:srgbClr val="FF0000"/>
                </a:solidFill>
                <a:latin typeface="微軟正黑體" panose="020B0604030504040204" pitchFamily="34" charset="-120"/>
                <a:ea typeface="微軟正黑體" panose="020B0604030504040204" pitchFamily="34" charset="-120"/>
              </a:rPr>
              <a:t>把錢匯回來還要確認有</a:t>
            </a:r>
            <a:r>
              <a:rPr lang="zh-TW" altLang="en-US" sz="2000" u="sng" dirty="0" smtClean="0">
                <a:solidFill>
                  <a:srgbClr val="FF0000"/>
                </a:solidFill>
                <a:latin typeface="微軟正黑體" panose="020B0604030504040204" pitchFamily="34" charset="-120"/>
                <a:ea typeface="微軟正黑體" panose="020B0604030504040204" pitchFamily="34" charset="-120"/>
              </a:rPr>
              <a:t>沒有</a:t>
            </a:r>
            <a:r>
              <a:rPr lang="zh-TW" altLang="en-US" sz="2000" u="sng" dirty="0">
                <a:solidFill>
                  <a:srgbClr val="FF0000"/>
                </a:solidFill>
                <a:latin typeface="微軟正黑體" panose="020B0604030504040204" pitchFamily="34" charset="-120"/>
                <a:ea typeface="微軟正黑體" panose="020B0604030504040204" pitchFamily="34" charset="-120"/>
              </a:rPr>
              <a:t>法令</a:t>
            </a:r>
            <a:r>
              <a:rPr lang="zh-TW" altLang="en-US" sz="2000" u="sng" dirty="0" smtClean="0">
                <a:solidFill>
                  <a:srgbClr val="FF0000"/>
                </a:solidFill>
                <a:latin typeface="微軟正黑體" panose="020B0604030504040204" pitchFamily="34" charset="-120"/>
                <a:ea typeface="微軟正黑體" panose="020B0604030504040204" pitchFamily="34" charset="-120"/>
              </a:rPr>
              <a:t>限制</a:t>
            </a:r>
            <a:endParaRPr lang="en-US" altLang="zh-TW" sz="2000" dirty="0" smtClean="0">
              <a:solidFill>
                <a:schemeClr val="tx1"/>
              </a:solidFill>
              <a:latin typeface="微軟正黑體" panose="020B0604030504040204" pitchFamily="34" charset="-120"/>
              <a:ea typeface="微軟正黑體" panose="020B0604030504040204" pitchFamily="34" charset="-120"/>
            </a:endParaRPr>
          </a:p>
          <a:p>
            <a:pPr marL="182563" indent="-182563" algn="just">
              <a:lnSpc>
                <a:spcPts val="2600"/>
              </a:lnSpc>
              <a:spcBef>
                <a:spcPts val="2400"/>
              </a:spcBef>
              <a:buClr>
                <a:srgbClr val="002060"/>
              </a:buClr>
              <a:buFont typeface="Wingdings" panose="05000000000000000000" pitchFamily="2" charset="2"/>
              <a:buChar char="l"/>
            </a:pPr>
            <a:r>
              <a:rPr lang="zh-TW" altLang="en-US" sz="2000" b="1" dirty="0" smtClean="0">
                <a:solidFill>
                  <a:schemeClr val="tx1"/>
                </a:solidFill>
                <a:latin typeface="微軟正黑體" panose="020B0604030504040204" pitchFamily="34" charset="-120"/>
                <a:ea typeface="微軟正黑體" panose="020B0604030504040204" pitchFamily="34" charset="-120"/>
              </a:rPr>
              <a:t> </a:t>
            </a:r>
            <a:r>
              <a:rPr lang="zh-TW" altLang="en-US" b="1" dirty="0" smtClean="0">
                <a:solidFill>
                  <a:schemeClr val="tx1"/>
                </a:solidFill>
                <a:latin typeface="微軟正黑體" panose="020B0604030504040204" pitchFamily="34" charset="-120"/>
                <a:ea typeface="微軟正黑體" panose="020B0604030504040204" pitchFamily="34" charset="-120"/>
              </a:rPr>
              <a:t>國際競爭現況</a:t>
            </a:r>
            <a:endParaRPr lang="en-US" altLang="zh-TW" b="1" dirty="0" smtClean="0">
              <a:solidFill>
                <a:schemeClr val="tx1"/>
              </a:solidFill>
              <a:latin typeface="微軟正黑體" panose="020B0604030504040204" pitchFamily="34" charset="-120"/>
              <a:ea typeface="微軟正黑體" panose="020B0604030504040204" pitchFamily="34" charset="-120"/>
            </a:endParaRPr>
          </a:p>
          <a:p>
            <a:pPr marL="174625" lvl="1" indent="360363" algn="just">
              <a:lnSpc>
                <a:spcPts val="2600"/>
              </a:lnSpc>
              <a:spcBef>
                <a:spcPts val="600"/>
              </a:spcBef>
              <a:buClr>
                <a:srgbClr val="002060"/>
              </a:buClr>
            </a:pPr>
            <a:r>
              <a:rPr lang="zh-TW" altLang="en-US" sz="2000" dirty="0" smtClean="0">
                <a:solidFill>
                  <a:schemeClr val="tx1"/>
                </a:solidFill>
                <a:latin typeface="微軟正黑體" panose="020B0604030504040204" pitchFamily="34" charset="-120"/>
                <a:ea typeface="微軟正黑體" panose="020B0604030504040204" pitchFamily="34" charset="-120"/>
              </a:rPr>
              <a:t>虛擬</a:t>
            </a:r>
            <a:r>
              <a:rPr lang="zh-TW" altLang="en-US" sz="2000" dirty="0">
                <a:solidFill>
                  <a:schemeClr val="tx1"/>
                </a:solidFill>
                <a:latin typeface="微軟正黑體" panose="020B0604030504040204" pitchFamily="34" charset="-120"/>
                <a:ea typeface="微軟正黑體" panose="020B0604030504040204" pitchFamily="34" charset="-120"/>
              </a:rPr>
              <a:t>商務</a:t>
            </a:r>
            <a:r>
              <a:rPr lang="zh-TW" altLang="en-US" sz="2000" dirty="0" smtClean="0">
                <a:solidFill>
                  <a:schemeClr val="tx1"/>
                </a:solidFill>
                <a:latin typeface="微軟正黑體" panose="020B0604030504040204" pitchFamily="34" charset="-120"/>
                <a:ea typeface="微軟正黑體" panose="020B0604030504040204" pitchFamily="34" charset="-120"/>
              </a:rPr>
              <a:t>成長已成為一個</a:t>
            </a:r>
            <a:r>
              <a:rPr lang="zh-TW" altLang="en-US" sz="2000" dirty="0">
                <a:solidFill>
                  <a:schemeClr val="tx1"/>
                </a:solidFill>
                <a:latin typeface="微軟正黑體" panose="020B0604030504040204" pitchFamily="34" charset="-120"/>
                <a:ea typeface="微軟正黑體" panose="020B0604030504040204" pitchFamily="34" charset="-120"/>
              </a:rPr>
              <a:t>趨勢</a:t>
            </a:r>
            <a:r>
              <a:rPr lang="zh-TW" altLang="en-US" sz="2000" dirty="0" smtClean="0">
                <a:solidFill>
                  <a:schemeClr val="tx1"/>
                </a:solidFill>
                <a:latin typeface="微軟正黑體" panose="020B0604030504040204" pitchFamily="34" charset="-120"/>
                <a:ea typeface="微軟正黑體" panose="020B0604030504040204" pitchFamily="34" charset="-120"/>
              </a:rPr>
              <a:t>，在</a:t>
            </a:r>
            <a:r>
              <a:rPr lang="zh-TW" altLang="en-US" sz="2000" dirty="0">
                <a:solidFill>
                  <a:schemeClr val="tx1"/>
                </a:solidFill>
                <a:latin typeface="微軟正黑體" panose="020B0604030504040204" pitchFamily="34" charset="-120"/>
                <a:ea typeface="微軟正黑體" panose="020B0604030504040204" pitchFamily="34" charset="-120"/>
              </a:rPr>
              <a:t>網路上買東西人會</a:t>
            </a:r>
            <a:r>
              <a:rPr lang="zh-TW" altLang="en-US" sz="2000" dirty="0" smtClean="0">
                <a:solidFill>
                  <a:schemeClr val="tx1"/>
                </a:solidFill>
                <a:latin typeface="微軟正黑體" panose="020B0604030504040204" pitchFamily="34" charset="-120"/>
                <a:ea typeface="微軟正黑體" panose="020B0604030504040204" pitchFamily="34" charset="-120"/>
              </a:rPr>
              <a:t>發現，</a:t>
            </a:r>
            <a:r>
              <a:rPr lang="zh-TW" altLang="en-US" sz="2000" u="sng" dirty="0" smtClean="0">
                <a:solidFill>
                  <a:srgbClr val="FF0000"/>
                </a:solidFill>
                <a:latin typeface="微軟正黑體" panose="020B0604030504040204" pitchFamily="34" charset="-120"/>
                <a:ea typeface="微軟正黑體" panose="020B0604030504040204" pitchFamily="34" charset="-120"/>
              </a:rPr>
              <a:t>日本樂天已經</a:t>
            </a:r>
            <a:r>
              <a:rPr lang="zh-TW" altLang="en-US" sz="2000" u="sng" dirty="0">
                <a:solidFill>
                  <a:srgbClr val="FF0000"/>
                </a:solidFill>
                <a:latin typeface="微軟正黑體" panose="020B0604030504040204" pitchFamily="34" charset="-120"/>
                <a:ea typeface="微軟正黑體" panose="020B0604030504040204" pitchFamily="34" charset="-120"/>
              </a:rPr>
              <a:t>推出中文版，韓國也在吞食華人市場</a:t>
            </a:r>
            <a:r>
              <a:rPr lang="zh-TW" altLang="en-US" sz="2000" u="sng" dirty="0" smtClean="0">
                <a:solidFill>
                  <a:srgbClr val="FF0000"/>
                </a:solidFill>
                <a:latin typeface="微軟正黑體" panose="020B0604030504040204" pitchFamily="34" charset="-120"/>
                <a:ea typeface="微軟正黑體" panose="020B0604030504040204" pitchFamily="34" charset="-120"/>
              </a:rPr>
              <a:t>，甚至代購業者已進入全球化</a:t>
            </a:r>
            <a:r>
              <a:rPr lang="zh-TW" altLang="en-US" sz="2000" u="sng" dirty="0">
                <a:solidFill>
                  <a:srgbClr val="FF0000"/>
                </a:solidFill>
                <a:latin typeface="微軟正黑體" panose="020B0604030504040204" pitchFamily="34" charset="-120"/>
                <a:ea typeface="微軟正黑體" panose="020B0604030504040204" pitchFamily="34" charset="-120"/>
              </a:rPr>
              <a:t>的</a:t>
            </a:r>
            <a:r>
              <a:rPr lang="zh-TW" altLang="en-US" sz="2000" u="sng" dirty="0" smtClean="0">
                <a:solidFill>
                  <a:srgbClr val="FF0000"/>
                </a:solidFill>
                <a:latin typeface="微軟正黑體" panose="020B0604030504040204" pitchFamily="34" charset="-120"/>
                <a:ea typeface="微軟正黑體" panose="020B0604030504040204" pitchFamily="34" charset="-120"/>
              </a:rPr>
              <a:t>市場</a:t>
            </a:r>
            <a:endParaRPr lang="en-US" altLang="zh-TW" sz="2000" dirty="0" smtClean="0">
              <a:solidFill>
                <a:schemeClr val="tx1"/>
              </a:solidFill>
              <a:latin typeface="微軟正黑體" panose="020B0604030504040204" pitchFamily="34" charset="-120"/>
              <a:ea typeface="微軟正黑體" panose="020B0604030504040204" pitchFamily="34" charset="-120"/>
            </a:endParaRPr>
          </a:p>
        </p:txBody>
      </p:sp>
      <p:sp>
        <p:nvSpPr>
          <p:cNvPr id="9" name="矩形 8"/>
          <p:cNvSpPr/>
          <p:nvPr/>
        </p:nvSpPr>
        <p:spPr>
          <a:xfrm>
            <a:off x="555224" y="1394800"/>
            <a:ext cx="1224136" cy="46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smtClean="0">
                <a:latin typeface="微軟正黑體" panose="020B0604030504040204" pitchFamily="34" charset="-120"/>
                <a:ea typeface="微軟正黑體" panose="020B0604030504040204" pitchFamily="34" charset="-120"/>
              </a:rPr>
              <a:t>與談重點</a:t>
            </a:r>
            <a:endParaRPr lang="zh-TW" altLang="en-US" sz="20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8234842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圖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9163" y="5768025"/>
            <a:ext cx="1076325" cy="723900"/>
          </a:xfrm>
          <a:prstGeom prst="rect">
            <a:avLst/>
          </a:prstGeom>
        </p:spPr>
      </p:pic>
      <p:sp>
        <p:nvSpPr>
          <p:cNvPr id="8" name="矩形 7"/>
          <p:cNvSpPr/>
          <p:nvPr/>
        </p:nvSpPr>
        <p:spPr>
          <a:xfrm>
            <a:off x="1203296" y="1772816"/>
            <a:ext cx="8136904" cy="352839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pPr marL="182563" lvl="1" indent="-182563" algn="just">
              <a:spcBef>
                <a:spcPts val="600"/>
              </a:spcBef>
              <a:buClr>
                <a:srgbClr val="002060"/>
              </a:buClr>
              <a:buFont typeface="Wingdings" panose="05000000000000000000" pitchFamily="2" charset="2"/>
              <a:buChar char="l"/>
            </a:pPr>
            <a:r>
              <a:rPr lang="zh-TW" altLang="en-US" b="1" dirty="0" smtClean="0">
                <a:solidFill>
                  <a:schemeClr val="tx1"/>
                </a:solidFill>
                <a:latin typeface="微軟正黑體" panose="020B0604030504040204" pitchFamily="34" charset="-120"/>
                <a:ea typeface="微軟正黑體" panose="020B0604030504040204" pitchFamily="34" charset="-120"/>
              </a:rPr>
              <a:t>台灣</a:t>
            </a:r>
            <a:r>
              <a:rPr lang="zh-TW" altLang="en-US" b="1" dirty="0">
                <a:solidFill>
                  <a:schemeClr val="tx1"/>
                </a:solidFill>
                <a:latin typeface="微軟正黑體" panose="020B0604030504040204" pitchFamily="34" charset="-120"/>
                <a:ea typeface="微軟正黑體" panose="020B0604030504040204" pitchFamily="34" charset="-120"/>
              </a:rPr>
              <a:t>發展趨勢</a:t>
            </a:r>
            <a:endParaRPr lang="en-US" altLang="zh-TW" b="1" dirty="0">
              <a:solidFill>
                <a:schemeClr val="tx1"/>
              </a:solidFill>
              <a:latin typeface="微軟正黑體" panose="020B0604030504040204" pitchFamily="34" charset="-120"/>
              <a:ea typeface="微軟正黑體" panose="020B0604030504040204" pitchFamily="34" charset="-120"/>
            </a:endParaRPr>
          </a:p>
          <a:p>
            <a:pPr marL="174625" lvl="1" indent="360363" algn="just">
              <a:spcBef>
                <a:spcPts val="300"/>
              </a:spcBef>
              <a:buClr>
                <a:srgbClr val="002060"/>
              </a:buClr>
            </a:pPr>
            <a:r>
              <a:rPr lang="zh-TW" altLang="en-US" sz="2000" dirty="0" smtClean="0">
                <a:solidFill>
                  <a:schemeClr val="tx1"/>
                </a:solidFill>
                <a:latin typeface="微軟正黑體" panose="020B0604030504040204" pitchFamily="34" charset="-120"/>
                <a:ea typeface="微軟正黑體" panose="020B0604030504040204" pitchFamily="34" charset="-120"/>
              </a:rPr>
              <a:t>台灣</a:t>
            </a:r>
            <a:r>
              <a:rPr lang="zh-TW" altLang="en-US" sz="2000" u="sng" dirty="0" smtClean="0">
                <a:solidFill>
                  <a:srgbClr val="FF0000"/>
                </a:solidFill>
                <a:latin typeface="微軟正黑體" panose="020B0604030504040204" pitchFamily="34" charset="-120"/>
                <a:ea typeface="微軟正黑體" panose="020B0604030504040204" pitchFamily="34" charset="-120"/>
              </a:rPr>
              <a:t>商品</a:t>
            </a:r>
            <a:r>
              <a:rPr lang="zh-TW" altLang="en-US" sz="2000" dirty="0" smtClean="0">
                <a:solidFill>
                  <a:schemeClr val="tx1"/>
                </a:solidFill>
                <a:latin typeface="微軟正黑體" panose="020B0604030504040204" pitchFamily="34" charset="-120"/>
                <a:ea typeface="微軟正黑體" panose="020B0604030504040204" pitchFamily="34" charset="-120"/>
              </a:rPr>
              <a:t>沒有</a:t>
            </a:r>
            <a:r>
              <a:rPr lang="zh-TW" altLang="en-US" sz="2000" u="sng" dirty="0">
                <a:solidFill>
                  <a:srgbClr val="FF0000"/>
                </a:solidFill>
                <a:latin typeface="微軟正黑體" panose="020B0604030504040204" pitchFamily="34" charset="-120"/>
                <a:ea typeface="微軟正黑體" panose="020B0604030504040204" pitchFamily="34" charset="-120"/>
              </a:rPr>
              <a:t>差異</a:t>
            </a:r>
            <a:r>
              <a:rPr lang="zh-TW" altLang="en-US" sz="2000" u="sng" dirty="0" smtClean="0">
                <a:solidFill>
                  <a:srgbClr val="FF0000"/>
                </a:solidFill>
                <a:latin typeface="微軟正黑體" panose="020B0604030504040204" pitchFamily="34" charset="-120"/>
                <a:ea typeface="微軟正黑體" panose="020B0604030504040204" pitchFamily="34" charset="-120"/>
              </a:rPr>
              <a:t>化</a:t>
            </a:r>
            <a:r>
              <a:rPr lang="zh-TW" altLang="en-US" sz="2000" dirty="0">
                <a:solidFill>
                  <a:schemeClr val="tx1"/>
                </a:solidFill>
                <a:latin typeface="微軟正黑體" panose="020B0604030504040204" pitchFamily="34" charset="-120"/>
                <a:ea typeface="微軟正黑體" panose="020B0604030504040204" pitchFamily="34" charset="-120"/>
              </a:rPr>
              <a:t>就</a:t>
            </a:r>
            <a:r>
              <a:rPr lang="zh-TW" altLang="en-US" sz="2000" dirty="0" smtClean="0">
                <a:solidFill>
                  <a:schemeClr val="tx1"/>
                </a:solidFill>
                <a:latin typeface="微軟正黑體" panose="020B0604030504040204" pitchFamily="34" charset="-120"/>
                <a:ea typeface="微軟正黑體" panose="020B0604030504040204" pitchFamily="34" charset="-120"/>
              </a:rPr>
              <a:t>無法</a:t>
            </a:r>
            <a:r>
              <a:rPr lang="zh-TW" altLang="en-US" sz="2000" dirty="0">
                <a:solidFill>
                  <a:schemeClr val="tx1"/>
                </a:solidFill>
                <a:latin typeface="微軟正黑體" panose="020B0604030504040204" pitchFamily="34" charset="-120"/>
                <a:ea typeface="微軟正黑體" panose="020B0604030504040204" pitchFamily="34" charset="-120"/>
              </a:rPr>
              <a:t>發展</a:t>
            </a:r>
            <a:r>
              <a:rPr lang="zh-TW" altLang="en-US" sz="2000" dirty="0" smtClean="0">
                <a:solidFill>
                  <a:schemeClr val="tx1"/>
                </a:solidFill>
                <a:latin typeface="微軟正黑體" panose="020B0604030504040204" pitchFamily="34" charset="-120"/>
                <a:ea typeface="微軟正黑體" panose="020B0604030504040204" pitchFamily="34" charset="-120"/>
              </a:rPr>
              <a:t>，台灣</a:t>
            </a:r>
            <a:r>
              <a:rPr lang="zh-TW" altLang="en-US" sz="2000" dirty="0">
                <a:solidFill>
                  <a:schemeClr val="tx1"/>
                </a:solidFill>
                <a:latin typeface="微軟正黑體" panose="020B0604030504040204" pitchFamily="34" charset="-120"/>
                <a:ea typeface="微軟正黑體" panose="020B0604030504040204" pitchFamily="34" charset="-120"/>
              </a:rPr>
              <a:t>小平台、小賣家</a:t>
            </a:r>
            <a:r>
              <a:rPr lang="zh-TW" altLang="en-US" sz="2000" u="sng" dirty="0">
                <a:solidFill>
                  <a:srgbClr val="FF0000"/>
                </a:solidFill>
                <a:latin typeface="微軟正黑體" panose="020B0604030504040204" pitchFamily="34" charset="-120"/>
                <a:ea typeface="微軟正黑體" panose="020B0604030504040204" pitchFamily="34" charset="-120"/>
              </a:rPr>
              <a:t>依附中國大陸</a:t>
            </a:r>
            <a:r>
              <a:rPr lang="zh-TW" altLang="en-US" sz="2000" dirty="0">
                <a:solidFill>
                  <a:schemeClr val="tx1"/>
                </a:solidFill>
                <a:latin typeface="微軟正黑體" panose="020B0604030504040204" pitchFamily="34" charset="-120"/>
                <a:ea typeface="微軟正黑體" panose="020B0604030504040204" pitchFamily="34" charset="-120"/>
              </a:rPr>
              <a:t>的</a:t>
            </a:r>
            <a:r>
              <a:rPr lang="zh-TW" altLang="en-US" sz="2000" dirty="0" smtClean="0">
                <a:solidFill>
                  <a:schemeClr val="tx1"/>
                </a:solidFill>
                <a:latin typeface="微軟正黑體" panose="020B0604030504040204" pitchFamily="34" charset="-120"/>
                <a:ea typeface="微軟正黑體" panose="020B0604030504040204" pitchFamily="34" charset="-120"/>
              </a:rPr>
              <a:t>平台、</a:t>
            </a:r>
            <a:r>
              <a:rPr lang="zh-TW" altLang="en-US" sz="2000" dirty="0">
                <a:solidFill>
                  <a:schemeClr val="tx1"/>
                </a:solidFill>
                <a:latin typeface="微軟正黑體" panose="020B0604030504040204" pitchFamily="34" charset="-120"/>
                <a:ea typeface="微軟正黑體" panose="020B0604030504040204" pitchFamily="34" charset="-120"/>
              </a:rPr>
              <a:t>或</a:t>
            </a:r>
            <a:r>
              <a:rPr lang="zh-TW" altLang="en-US" sz="2000" u="sng" dirty="0">
                <a:solidFill>
                  <a:srgbClr val="FF0000"/>
                </a:solidFill>
                <a:latin typeface="微軟正黑體" panose="020B0604030504040204" pitchFamily="34" charset="-120"/>
                <a:ea typeface="微軟正黑體" panose="020B0604030504040204" pitchFamily="34" charset="-120"/>
              </a:rPr>
              <a:t>把貨品放到對岸的</a:t>
            </a:r>
            <a:r>
              <a:rPr lang="zh-TW" altLang="en-US" sz="2000" u="sng" dirty="0" smtClean="0">
                <a:solidFill>
                  <a:srgbClr val="FF0000"/>
                </a:solidFill>
                <a:latin typeface="微軟正黑體" panose="020B0604030504040204" pitchFamily="34" charset="-120"/>
                <a:ea typeface="微軟正黑體" panose="020B0604030504040204" pitchFamily="34" charset="-120"/>
              </a:rPr>
              <a:t>倉庫</a:t>
            </a:r>
            <a:r>
              <a:rPr lang="zh-TW" altLang="en-US" sz="2000" dirty="0" smtClean="0">
                <a:solidFill>
                  <a:schemeClr val="tx1"/>
                </a:solidFill>
                <a:latin typeface="微軟正黑體" panose="020B0604030504040204" pitchFamily="34" charset="-120"/>
                <a:ea typeface="微軟正黑體" panose="020B0604030504040204" pitchFamily="34" charset="-120"/>
              </a:rPr>
              <a:t>都</a:t>
            </a:r>
            <a:r>
              <a:rPr lang="zh-TW" altLang="en-US" sz="2000" dirty="0">
                <a:solidFill>
                  <a:schemeClr val="tx1"/>
                </a:solidFill>
                <a:latin typeface="微軟正黑體" panose="020B0604030504040204" pitchFamily="34" charset="-120"/>
                <a:ea typeface="微軟正黑體" panose="020B0604030504040204" pitchFamily="34" charset="-120"/>
              </a:rPr>
              <a:t>是未來的</a:t>
            </a:r>
            <a:r>
              <a:rPr lang="zh-TW" altLang="en-US" sz="2000" dirty="0" smtClean="0">
                <a:solidFill>
                  <a:schemeClr val="tx1"/>
                </a:solidFill>
                <a:latin typeface="微軟正黑體" panose="020B0604030504040204" pitchFamily="34" charset="-120"/>
                <a:ea typeface="微軟正黑體" panose="020B0604030504040204" pitchFamily="34" charset="-120"/>
              </a:rPr>
              <a:t>趨勢</a:t>
            </a:r>
            <a:endParaRPr lang="en-US" altLang="zh-TW" sz="2000" b="1" dirty="0" smtClean="0">
              <a:solidFill>
                <a:schemeClr val="tx1"/>
              </a:solidFill>
              <a:latin typeface="微軟正黑體" panose="020B0604030504040204" pitchFamily="34" charset="-120"/>
              <a:ea typeface="微軟正黑體" panose="020B0604030504040204" pitchFamily="34" charset="-120"/>
            </a:endParaRPr>
          </a:p>
          <a:p>
            <a:pPr marL="182563" lvl="1" indent="-182563" algn="just">
              <a:spcBef>
                <a:spcPts val="2400"/>
              </a:spcBef>
              <a:buClr>
                <a:srgbClr val="002060"/>
              </a:buClr>
              <a:buFont typeface="Wingdings" panose="05000000000000000000" pitchFamily="2" charset="2"/>
              <a:buChar char="l"/>
            </a:pPr>
            <a:r>
              <a:rPr lang="zh-TW" altLang="en-US" b="1" dirty="0" smtClean="0">
                <a:solidFill>
                  <a:schemeClr val="tx1"/>
                </a:solidFill>
                <a:latin typeface="微軟正黑體" panose="020B0604030504040204" pitchFamily="34" charset="-120"/>
                <a:ea typeface="微軟正黑體" panose="020B0604030504040204" pitchFamily="34" charset="-120"/>
              </a:rPr>
              <a:t>行動端趨勢</a:t>
            </a:r>
            <a:endParaRPr lang="en-US" altLang="zh-TW" b="1" dirty="0" smtClean="0">
              <a:solidFill>
                <a:schemeClr val="tx1"/>
              </a:solidFill>
              <a:latin typeface="微軟正黑體" panose="020B0604030504040204" pitchFamily="34" charset="-120"/>
              <a:ea typeface="微軟正黑體" panose="020B0604030504040204" pitchFamily="34" charset="-120"/>
            </a:endParaRPr>
          </a:p>
          <a:p>
            <a:pPr marL="174625" lvl="1" indent="360363" algn="just">
              <a:spcBef>
                <a:spcPts val="300"/>
              </a:spcBef>
              <a:buClr>
                <a:srgbClr val="002060"/>
              </a:buClr>
            </a:pPr>
            <a:r>
              <a:rPr lang="zh-TW" altLang="en-US" sz="2000" dirty="0" smtClean="0">
                <a:solidFill>
                  <a:schemeClr val="tx1"/>
                </a:solidFill>
                <a:latin typeface="微軟正黑體" panose="020B0604030504040204" pitchFamily="34" charset="-120"/>
                <a:ea typeface="微軟正黑體" panose="020B0604030504040204" pitchFamily="34" charset="-120"/>
              </a:rPr>
              <a:t>現在台灣政府在</a:t>
            </a:r>
            <a:r>
              <a:rPr lang="zh-TW" altLang="en-US" sz="2000" dirty="0">
                <a:solidFill>
                  <a:schemeClr val="tx1"/>
                </a:solidFill>
                <a:latin typeface="微軟正黑體" panose="020B0604030504040204" pitchFamily="34" charset="-120"/>
                <a:ea typeface="微軟正黑體" panose="020B0604030504040204" pitchFamily="34" charset="-120"/>
              </a:rPr>
              <a:t>談的電子商務主要還是</a:t>
            </a:r>
            <a:r>
              <a:rPr lang="zh-TW" altLang="en-US" sz="2000" dirty="0" smtClean="0">
                <a:solidFill>
                  <a:schemeClr val="tx1"/>
                </a:solidFill>
                <a:latin typeface="微軟正黑體" panose="020B0604030504040204" pitchFamily="34" charset="-120"/>
                <a:ea typeface="微軟正黑體" panose="020B0604030504040204" pitchFamily="34" charset="-120"/>
              </a:rPr>
              <a:t>在</a:t>
            </a:r>
            <a:r>
              <a:rPr lang="en-US" altLang="zh-TW" sz="2000" dirty="0" smtClean="0">
                <a:solidFill>
                  <a:schemeClr val="tx1"/>
                </a:solidFill>
                <a:latin typeface="微軟正黑體" panose="020B0604030504040204" pitchFamily="34" charset="-120"/>
                <a:ea typeface="微軟正黑體" panose="020B0604030504040204" pitchFamily="34" charset="-120"/>
              </a:rPr>
              <a:t>PC</a:t>
            </a:r>
            <a:r>
              <a:rPr lang="zh-TW" altLang="en-US" sz="2000" dirty="0" smtClean="0">
                <a:solidFill>
                  <a:schemeClr val="tx1"/>
                </a:solidFill>
                <a:latin typeface="微軟正黑體" panose="020B0604030504040204" pitchFamily="34" charset="-120"/>
                <a:ea typeface="微軟正黑體" panose="020B0604030504040204" pitchFamily="34" charset="-120"/>
              </a:rPr>
              <a:t>端，看</a:t>
            </a:r>
            <a:r>
              <a:rPr lang="zh-TW" altLang="en-US" sz="2000" u="sng" dirty="0" smtClean="0">
                <a:solidFill>
                  <a:srgbClr val="FF0000"/>
                </a:solidFill>
                <a:latin typeface="微軟正黑體" panose="020B0604030504040204" pitchFamily="34" charset="-120"/>
                <a:ea typeface="微軟正黑體" panose="020B0604030504040204" pitchFamily="34" charset="-120"/>
              </a:rPr>
              <a:t>中國大陸互聯網三巨頭</a:t>
            </a:r>
            <a:r>
              <a:rPr lang="en-US" altLang="zh-TW" sz="2000" u="sng" dirty="0" smtClean="0">
                <a:solidFill>
                  <a:srgbClr val="FF0000"/>
                </a:solidFill>
                <a:latin typeface="微軟正黑體" panose="020B0604030504040204" pitchFamily="34" charset="-120"/>
                <a:ea typeface="微軟正黑體" panose="020B0604030504040204" pitchFamily="34" charset="-120"/>
              </a:rPr>
              <a:t>BAT</a:t>
            </a:r>
            <a:r>
              <a:rPr lang="zh-TW" altLang="en-US" sz="2000" u="sng" dirty="0">
                <a:solidFill>
                  <a:srgbClr val="FF0000"/>
                </a:solidFill>
                <a:latin typeface="微軟正黑體" panose="020B0604030504040204" pitchFamily="34" charset="-120"/>
                <a:ea typeface="微軟正黑體" panose="020B0604030504040204" pitchFamily="34" charset="-120"/>
              </a:rPr>
              <a:t>的布局都已經到行動端</a:t>
            </a:r>
            <a:r>
              <a:rPr lang="zh-TW" altLang="en-US" sz="2000" dirty="0" smtClean="0">
                <a:solidFill>
                  <a:schemeClr val="tx1"/>
                </a:solidFill>
                <a:latin typeface="微軟正黑體" panose="020B0604030504040204" pitchFamily="34" charset="-120"/>
                <a:ea typeface="微軟正黑體" panose="020B0604030504040204" pitchFamily="34" charset="-120"/>
              </a:rPr>
              <a:t>，台灣</a:t>
            </a:r>
            <a:r>
              <a:rPr lang="zh-TW" altLang="en-US" sz="2000" dirty="0">
                <a:solidFill>
                  <a:schemeClr val="tx1"/>
                </a:solidFill>
                <a:latin typeface="微軟正黑體" panose="020B0604030504040204" pitchFamily="34" charset="-120"/>
                <a:ea typeface="微軟正黑體" panose="020B0604030504040204" pitchFamily="34" charset="-120"/>
              </a:rPr>
              <a:t>這方面落後</a:t>
            </a:r>
            <a:r>
              <a:rPr lang="zh-TW" altLang="en-US" sz="2000" dirty="0" smtClean="0">
                <a:solidFill>
                  <a:schemeClr val="tx1"/>
                </a:solidFill>
                <a:latin typeface="微軟正黑體" panose="020B0604030504040204" pitchFamily="34" charset="-120"/>
                <a:ea typeface="微軟正黑體" panose="020B0604030504040204" pitchFamily="34" charset="-120"/>
              </a:rPr>
              <a:t>很多</a:t>
            </a:r>
            <a:r>
              <a:rPr lang="zh-TW" altLang="en-US" sz="2000" dirty="0">
                <a:solidFill>
                  <a:schemeClr val="tx1"/>
                </a:solidFill>
                <a:latin typeface="微軟正黑體" panose="020B0604030504040204" pitchFamily="34" charset="-120"/>
                <a:ea typeface="微軟正黑體" panose="020B0604030504040204" pitchFamily="34" charset="-120"/>
              </a:rPr>
              <a:t>。</a:t>
            </a:r>
            <a:r>
              <a:rPr lang="zh-TW" altLang="en-US" sz="2000" dirty="0" smtClean="0">
                <a:solidFill>
                  <a:schemeClr val="tx1"/>
                </a:solidFill>
                <a:latin typeface="微軟正黑體" panose="020B0604030504040204" pitchFamily="34" charset="-120"/>
                <a:ea typeface="微軟正黑體" panose="020B0604030504040204" pitchFamily="34" charset="-120"/>
              </a:rPr>
              <a:t>比較</a:t>
            </a:r>
            <a:r>
              <a:rPr lang="zh-TW" altLang="en-US" sz="2000" dirty="0">
                <a:solidFill>
                  <a:schemeClr val="tx1"/>
                </a:solidFill>
                <a:latin typeface="微軟正黑體" panose="020B0604030504040204" pitchFamily="34" charset="-120"/>
                <a:ea typeface="微軟正黑體" panose="020B0604030504040204" pitchFamily="34" charset="-120"/>
              </a:rPr>
              <a:t>好</a:t>
            </a:r>
            <a:r>
              <a:rPr lang="zh-TW" altLang="en-US" sz="2000" dirty="0" smtClean="0">
                <a:solidFill>
                  <a:schemeClr val="tx1"/>
                </a:solidFill>
                <a:latin typeface="微軟正黑體" panose="020B0604030504040204" pitchFamily="34" charset="-120"/>
                <a:ea typeface="微軟正黑體" panose="020B0604030504040204" pitchFamily="34" charset="-120"/>
              </a:rPr>
              <a:t>的議題應該是</a:t>
            </a:r>
            <a:r>
              <a:rPr lang="zh-TW" altLang="en-US" sz="2000" u="sng" dirty="0" smtClean="0">
                <a:solidFill>
                  <a:srgbClr val="FF0000"/>
                </a:solidFill>
                <a:latin typeface="微軟正黑體" panose="020B0604030504040204" pitchFamily="34" charset="-120"/>
                <a:ea typeface="微軟正黑體" panose="020B0604030504040204" pitchFamily="34" charset="-120"/>
              </a:rPr>
              <a:t>如何攻佔行動市場</a:t>
            </a:r>
            <a:r>
              <a:rPr lang="zh-TW" altLang="en-US" sz="2000" dirty="0" smtClean="0">
                <a:solidFill>
                  <a:schemeClr val="tx1"/>
                </a:solidFill>
                <a:latin typeface="微軟正黑體" panose="020B0604030504040204" pitchFamily="34" charset="-120"/>
                <a:ea typeface="微軟正黑體" panose="020B0604030504040204" pitchFamily="34" charset="-120"/>
              </a:rPr>
              <a:t>，而不是每次都在做亡羊補牢的事</a:t>
            </a:r>
            <a:endParaRPr lang="en-US" altLang="zh-TW" sz="2000" dirty="0">
              <a:solidFill>
                <a:schemeClr val="tx1"/>
              </a:solidFill>
              <a:latin typeface="微軟正黑體" panose="020B0604030504040204" pitchFamily="34" charset="-120"/>
              <a:ea typeface="微軟正黑體" panose="020B0604030504040204" pitchFamily="34" charset="-120"/>
            </a:endParaRPr>
          </a:p>
        </p:txBody>
      </p:sp>
      <p:sp>
        <p:nvSpPr>
          <p:cNvPr id="9" name="矩形 8"/>
          <p:cNvSpPr/>
          <p:nvPr/>
        </p:nvSpPr>
        <p:spPr>
          <a:xfrm>
            <a:off x="555224" y="1898856"/>
            <a:ext cx="1224136" cy="46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smtClean="0">
                <a:latin typeface="微軟正黑體" panose="020B0604030504040204" pitchFamily="34" charset="-120"/>
                <a:ea typeface="微軟正黑體" panose="020B0604030504040204" pitchFamily="34" charset="-120"/>
              </a:rPr>
              <a:t>與談重點</a:t>
            </a:r>
            <a:endParaRPr lang="zh-TW" altLang="en-US" sz="2000" b="1" dirty="0">
              <a:latin typeface="微軟正黑體" panose="020B0604030504040204" pitchFamily="34" charset="-120"/>
              <a:ea typeface="微軟正黑體" panose="020B0604030504040204" pitchFamily="34" charset="-120"/>
            </a:endParaRPr>
          </a:p>
        </p:txBody>
      </p:sp>
      <p:sp>
        <p:nvSpPr>
          <p:cNvPr id="7" name="標題 1"/>
          <p:cNvSpPr>
            <a:spLocks noGrp="1"/>
          </p:cNvSpPr>
          <p:nvPr>
            <p:ph type="title"/>
          </p:nvPr>
        </p:nvSpPr>
        <p:spPr>
          <a:xfrm>
            <a:off x="1065213" y="188913"/>
            <a:ext cx="7775575" cy="620712"/>
          </a:xfrm>
        </p:spPr>
        <p:txBody>
          <a:bodyPr/>
          <a:lstStyle/>
          <a:p>
            <a:r>
              <a:rPr lang="zh-TW" altLang="en-US" dirty="0" smtClean="0"/>
              <a:t>臺灣綜合型平台業者：森森購物</a:t>
            </a:r>
            <a:r>
              <a:rPr lang="en-US" altLang="zh-TW" dirty="0" smtClean="0"/>
              <a:t>(</a:t>
            </a:r>
            <a:r>
              <a:rPr lang="en-US" altLang="zh-TW" dirty="0"/>
              <a:t>3</a:t>
            </a:r>
            <a:r>
              <a:rPr lang="en-US" altLang="zh-TW" dirty="0" smtClean="0"/>
              <a:t>/3)</a:t>
            </a:r>
            <a:endParaRPr lang="zh-TW" altLang="en-US" dirty="0"/>
          </a:p>
        </p:txBody>
      </p:sp>
    </p:spTree>
    <p:extLst>
      <p:ext uri="{BB962C8B-B14F-4D97-AF65-F5344CB8AC3E}">
        <p14:creationId xmlns:p14="http://schemas.microsoft.com/office/powerpoint/2010/main" val="20879679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中國大陸平台業者：阿里巴巴集團</a:t>
            </a:r>
            <a:r>
              <a:rPr lang="en-US" altLang="zh-TW" dirty="0" smtClean="0"/>
              <a:t>(1/3)</a:t>
            </a:r>
            <a:endParaRPr lang="zh-TW" altLang="en-US" dirty="0"/>
          </a:p>
        </p:txBody>
      </p:sp>
      <p:grpSp>
        <p:nvGrpSpPr>
          <p:cNvPr id="4" name="群組 3"/>
          <p:cNvGrpSpPr/>
          <p:nvPr/>
        </p:nvGrpSpPr>
        <p:grpSpPr>
          <a:xfrm>
            <a:off x="560512" y="980728"/>
            <a:ext cx="4536504" cy="1673344"/>
            <a:chOff x="560512" y="1107584"/>
            <a:chExt cx="4536504" cy="1673344"/>
          </a:xfrm>
        </p:grpSpPr>
        <p:sp>
          <p:nvSpPr>
            <p:cNvPr id="5" name="矩形 4"/>
            <p:cNvSpPr/>
            <p:nvPr/>
          </p:nvSpPr>
          <p:spPr>
            <a:xfrm>
              <a:off x="1208584" y="1107584"/>
              <a:ext cx="3888432" cy="1673344"/>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rtlCol="0" anchor="ctr"/>
            <a:lstStyle/>
            <a:p>
              <a:pPr algn="just"/>
              <a:r>
                <a:rPr lang="zh-TW" altLang="en-US" sz="1600" dirty="0" smtClean="0">
                  <a:solidFill>
                    <a:schemeClr val="tx1"/>
                  </a:solidFill>
                  <a:latin typeface="微軟正黑體" panose="020B0604030504040204" pitchFamily="34" charset="-120"/>
                  <a:ea typeface="微軟正黑體" panose="020B0604030504040204" pitchFamily="34" charset="-120"/>
                </a:rPr>
                <a:t>阿里巴巴於</a:t>
              </a:r>
              <a:r>
                <a:rPr lang="en-US" altLang="zh-TW" sz="1600" dirty="0" smtClean="0">
                  <a:solidFill>
                    <a:schemeClr val="tx1"/>
                  </a:solidFill>
                  <a:latin typeface="微軟正黑體" panose="020B0604030504040204" pitchFamily="34" charset="-120"/>
                  <a:ea typeface="微軟正黑體" panose="020B0604030504040204" pitchFamily="34" charset="-120"/>
                </a:rPr>
                <a:t>1999</a:t>
              </a:r>
              <a:r>
                <a:rPr lang="zh-TW" altLang="en-US" sz="1600" dirty="0" smtClean="0">
                  <a:solidFill>
                    <a:schemeClr val="tx1"/>
                  </a:solidFill>
                  <a:latin typeface="微軟正黑體" panose="020B0604030504040204" pitchFamily="34" charset="-120"/>
                  <a:ea typeface="微軟正黑體" panose="020B0604030504040204" pitchFamily="34" charset="-120"/>
                </a:rPr>
                <a:t>年創立，創辦人馬雲積極發展全方位電商業務</a:t>
              </a:r>
              <a:r>
                <a:rPr lang="en-US" altLang="zh-TW" sz="1600" dirty="0" smtClean="0">
                  <a:solidFill>
                    <a:schemeClr val="tx1"/>
                  </a:solidFill>
                  <a:latin typeface="微軟正黑體" panose="020B0604030504040204" pitchFamily="34" charset="-120"/>
                  <a:ea typeface="微軟正黑體" panose="020B0604030504040204" pitchFamily="34" charset="-120"/>
                </a:rPr>
                <a:t>(B2B</a:t>
              </a:r>
              <a:r>
                <a:rPr lang="zh-TW" altLang="en-US" sz="1600" dirty="0" smtClean="0">
                  <a:solidFill>
                    <a:schemeClr val="tx1"/>
                  </a:solidFill>
                  <a:latin typeface="微軟正黑體" panose="020B0604030504040204" pitchFamily="34" charset="-120"/>
                  <a:ea typeface="微軟正黑體" panose="020B0604030504040204" pitchFamily="34" charset="-120"/>
                </a:rPr>
                <a:t>、</a:t>
              </a:r>
              <a:r>
                <a:rPr lang="en-US" altLang="zh-TW" sz="1600" dirty="0" smtClean="0">
                  <a:solidFill>
                    <a:schemeClr val="tx1"/>
                  </a:solidFill>
                  <a:latin typeface="微軟正黑體" panose="020B0604030504040204" pitchFamily="34" charset="-120"/>
                  <a:ea typeface="微軟正黑體" panose="020B0604030504040204" pitchFamily="34" charset="-120"/>
                </a:rPr>
                <a:t>C2C</a:t>
              </a:r>
              <a:r>
                <a:rPr lang="zh-TW" altLang="en-US" sz="1600" dirty="0" smtClean="0">
                  <a:solidFill>
                    <a:schemeClr val="tx1"/>
                  </a:solidFill>
                  <a:latin typeface="微軟正黑體" panose="020B0604030504040204" pitchFamily="34" charset="-120"/>
                  <a:ea typeface="微軟正黑體" panose="020B0604030504040204" pitchFamily="34" charset="-120"/>
                </a:rPr>
                <a:t>、</a:t>
              </a:r>
              <a:r>
                <a:rPr lang="en-US" altLang="zh-TW" sz="1600" dirty="0" smtClean="0">
                  <a:solidFill>
                    <a:schemeClr val="tx1"/>
                  </a:solidFill>
                  <a:latin typeface="微軟正黑體" panose="020B0604030504040204" pitchFamily="34" charset="-120"/>
                  <a:ea typeface="微軟正黑體" panose="020B0604030504040204" pitchFamily="34" charset="-120"/>
                </a:rPr>
                <a:t>B2C</a:t>
              </a:r>
              <a:r>
                <a:rPr lang="en-US" altLang="zh-TW" sz="1600" dirty="0">
                  <a:solidFill>
                    <a:schemeClr val="tx1"/>
                  </a:solidFill>
                  <a:latin typeface="微軟正黑體" panose="020B0604030504040204" pitchFamily="34" charset="-120"/>
                  <a:ea typeface="微軟正黑體" panose="020B0604030504040204" pitchFamily="34" charset="-120"/>
                </a:rPr>
                <a:t>)</a:t>
              </a:r>
              <a:r>
                <a:rPr lang="zh-TW" altLang="en-US" sz="1600" dirty="0" smtClean="0">
                  <a:solidFill>
                    <a:schemeClr val="tx1"/>
                  </a:solidFill>
                  <a:latin typeface="微軟正黑體" panose="020B0604030504040204" pitchFamily="34" charset="-120"/>
                  <a:ea typeface="微軟正黑體" panose="020B0604030504040204" pitchFamily="34" charset="-120"/>
                </a:rPr>
                <a:t>及一條龍服務</a:t>
              </a:r>
              <a:r>
                <a:rPr lang="en-US" altLang="zh-TW" sz="1600" dirty="0" smtClean="0">
                  <a:solidFill>
                    <a:schemeClr val="tx1"/>
                  </a:solidFill>
                  <a:latin typeface="微軟正黑體" panose="020B0604030504040204" pitchFamily="34" charset="-120"/>
                  <a:ea typeface="微軟正黑體" panose="020B0604030504040204" pitchFamily="34" charset="-120"/>
                </a:rPr>
                <a:t>(</a:t>
              </a:r>
              <a:r>
                <a:rPr lang="zh-TW" altLang="en-US" sz="1600" dirty="0" smtClean="0">
                  <a:solidFill>
                    <a:schemeClr val="tx1"/>
                  </a:solidFill>
                  <a:latin typeface="微軟正黑體" panose="020B0604030504040204" pitchFamily="34" charset="-120"/>
                  <a:ea typeface="微軟正黑體" panose="020B0604030504040204" pitchFamily="34" charset="-120"/>
                </a:rPr>
                <a:t>平台、金流、物流</a:t>
              </a:r>
              <a:r>
                <a:rPr lang="en-US" altLang="zh-TW" sz="1600" dirty="0" smtClean="0">
                  <a:solidFill>
                    <a:schemeClr val="tx1"/>
                  </a:solidFill>
                  <a:latin typeface="微軟正黑體" panose="020B0604030504040204" pitchFamily="34" charset="-120"/>
                  <a:ea typeface="微軟正黑體" panose="020B0604030504040204" pitchFamily="34" charset="-120"/>
                </a:rPr>
                <a:t>)</a:t>
              </a:r>
              <a:r>
                <a:rPr lang="zh-TW" altLang="en-US" sz="1600" dirty="0" smtClean="0">
                  <a:solidFill>
                    <a:schemeClr val="tx1"/>
                  </a:solidFill>
                  <a:latin typeface="微軟正黑體" panose="020B0604030504040204" pitchFamily="34" charset="-120"/>
                  <a:ea typeface="微軟正黑體" panose="020B0604030504040204" pitchFamily="34" charset="-120"/>
                </a:rPr>
                <a:t>，</a:t>
              </a:r>
              <a:r>
                <a:rPr lang="en-US" altLang="zh-TW" sz="1600" dirty="0" smtClean="0">
                  <a:solidFill>
                    <a:schemeClr val="tx1"/>
                  </a:solidFill>
                  <a:latin typeface="微軟正黑體" panose="020B0604030504040204" pitchFamily="34" charset="-120"/>
                  <a:ea typeface="微軟正黑體" panose="020B0604030504040204" pitchFamily="34" charset="-120"/>
                </a:rPr>
                <a:t>2014</a:t>
              </a:r>
              <a:r>
                <a:rPr lang="zh-TW" altLang="en-US" sz="1600" dirty="0" smtClean="0">
                  <a:solidFill>
                    <a:schemeClr val="tx1"/>
                  </a:solidFill>
                  <a:latin typeface="微軟正黑體" panose="020B0604030504040204" pitchFamily="34" charset="-120"/>
                  <a:ea typeface="微軟正黑體" panose="020B0604030504040204" pitchFamily="34" charset="-120"/>
                </a:rPr>
                <a:t>年</a:t>
              </a:r>
              <a:r>
                <a:rPr lang="en-US" altLang="zh-TW" sz="1600" dirty="0" smtClean="0">
                  <a:solidFill>
                    <a:schemeClr val="tx1"/>
                  </a:solidFill>
                  <a:latin typeface="微軟正黑體" panose="020B0604030504040204" pitchFamily="34" charset="-120"/>
                  <a:ea typeface="微軟正黑體" panose="020B0604030504040204" pitchFamily="34" charset="-120"/>
                </a:rPr>
                <a:t>9</a:t>
              </a:r>
              <a:r>
                <a:rPr lang="zh-TW" altLang="en-US" sz="1600" dirty="0" smtClean="0">
                  <a:solidFill>
                    <a:schemeClr val="tx1"/>
                  </a:solidFill>
                  <a:latin typeface="微軟正黑體" panose="020B0604030504040204" pitchFamily="34" charset="-120"/>
                  <a:ea typeface="微軟正黑體" panose="020B0604030504040204" pitchFamily="34" charset="-120"/>
                </a:rPr>
                <a:t>月於紐交所掛牌上市，成為美四大科技公司</a:t>
              </a:r>
              <a:endParaRPr lang="zh-TW" altLang="en-US" sz="1600" dirty="0">
                <a:solidFill>
                  <a:schemeClr val="tx1"/>
                </a:solidFill>
                <a:latin typeface="微軟正黑體" panose="020B0604030504040204" pitchFamily="34" charset="-120"/>
                <a:ea typeface="微軟正黑體" panose="020B0604030504040204" pitchFamily="34" charset="-120"/>
              </a:endParaRPr>
            </a:p>
          </p:txBody>
        </p:sp>
        <p:sp>
          <p:nvSpPr>
            <p:cNvPr id="6" name="矩形 5"/>
            <p:cNvSpPr/>
            <p:nvPr/>
          </p:nvSpPr>
          <p:spPr>
            <a:xfrm>
              <a:off x="560512" y="1233584"/>
              <a:ext cx="1224136" cy="46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smtClean="0">
                  <a:solidFill>
                    <a:schemeClr val="tx1"/>
                  </a:solidFill>
                  <a:latin typeface="微軟正黑體" panose="020B0604030504040204" pitchFamily="34" charset="-120"/>
                  <a:ea typeface="微軟正黑體" panose="020B0604030504040204" pitchFamily="34" charset="-120"/>
                </a:rPr>
                <a:t>背景簡介</a:t>
              </a:r>
              <a:endParaRPr lang="zh-TW" altLang="en-US" sz="2000" b="1" dirty="0">
                <a:solidFill>
                  <a:schemeClr val="tx1"/>
                </a:solidFill>
                <a:latin typeface="微軟正黑體" panose="020B0604030504040204" pitchFamily="34" charset="-120"/>
                <a:ea typeface="微軟正黑體" panose="020B0604030504040204" pitchFamily="34" charset="-120"/>
              </a:endParaRPr>
            </a:p>
          </p:txBody>
        </p:sp>
      </p:grpSp>
      <p:grpSp>
        <p:nvGrpSpPr>
          <p:cNvPr id="7" name="群組 6"/>
          <p:cNvGrpSpPr/>
          <p:nvPr/>
        </p:nvGrpSpPr>
        <p:grpSpPr>
          <a:xfrm>
            <a:off x="560512" y="2717564"/>
            <a:ext cx="4536504" cy="1152000"/>
            <a:chOff x="560512" y="1107584"/>
            <a:chExt cx="4536504" cy="1152000"/>
          </a:xfrm>
        </p:grpSpPr>
        <p:sp>
          <p:nvSpPr>
            <p:cNvPr id="8" name="矩形 7"/>
            <p:cNvSpPr/>
            <p:nvPr/>
          </p:nvSpPr>
          <p:spPr>
            <a:xfrm>
              <a:off x="1208584" y="1107584"/>
              <a:ext cx="3888432" cy="115200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rtlCol="0" anchor="ctr"/>
            <a:lstStyle/>
            <a:p>
              <a:pPr algn="just"/>
              <a:r>
                <a:rPr lang="zh-TW" altLang="en-US" sz="1600" dirty="0">
                  <a:solidFill>
                    <a:schemeClr val="tx1"/>
                  </a:solidFill>
                  <a:latin typeface="微軟正黑體" panose="020B0604030504040204" pitchFamily="34" charset="-120"/>
                  <a:ea typeface="微軟正黑體" panose="020B0604030504040204" pitchFamily="34" charset="-120"/>
                </a:rPr>
                <a:t>電商</a:t>
              </a:r>
              <a:r>
                <a:rPr lang="zh-TW" altLang="en-US" sz="1600" dirty="0" smtClean="0">
                  <a:solidFill>
                    <a:schemeClr val="tx1"/>
                  </a:solidFill>
                  <a:latin typeface="微軟正黑體" panose="020B0604030504040204" pitchFamily="34" charset="-120"/>
                  <a:ea typeface="微軟正黑體" panose="020B0604030504040204" pitchFamily="34" charset="-120"/>
                </a:rPr>
                <a:t>核心業務：淘寶網</a:t>
              </a:r>
              <a:r>
                <a:rPr lang="en-US" altLang="zh-TW" sz="1600" dirty="0" smtClean="0">
                  <a:solidFill>
                    <a:schemeClr val="tx1"/>
                  </a:solidFill>
                  <a:latin typeface="微軟正黑體" panose="020B0604030504040204" pitchFamily="34" charset="-120"/>
                  <a:ea typeface="微軟正黑體" panose="020B0604030504040204" pitchFamily="34" charset="-120"/>
                </a:rPr>
                <a:t>(C2C)</a:t>
              </a:r>
              <a:r>
                <a:rPr lang="zh-TW" altLang="en-US" sz="1600" dirty="0" smtClean="0">
                  <a:solidFill>
                    <a:schemeClr val="tx1"/>
                  </a:solidFill>
                  <a:latin typeface="微軟正黑體" panose="020B0604030504040204" pitchFamily="34" charset="-120"/>
                  <a:ea typeface="微軟正黑體" panose="020B0604030504040204" pitchFamily="34" charset="-120"/>
                </a:rPr>
                <a:t>、天貓</a:t>
              </a:r>
              <a:r>
                <a:rPr lang="en-US" altLang="zh-TW" sz="1600" dirty="0" smtClean="0">
                  <a:solidFill>
                    <a:schemeClr val="tx1"/>
                  </a:solidFill>
                  <a:latin typeface="微軟正黑體" panose="020B0604030504040204" pitchFamily="34" charset="-120"/>
                  <a:ea typeface="微軟正黑體" panose="020B0604030504040204" pitchFamily="34" charset="-120"/>
                </a:rPr>
                <a:t>(B2C)</a:t>
              </a:r>
              <a:r>
                <a:rPr lang="zh-TW" altLang="en-US" sz="1600" dirty="0" smtClean="0">
                  <a:solidFill>
                    <a:schemeClr val="tx1"/>
                  </a:solidFill>
                  <a:latin typeface="微軟正黑體" panose="020B0604030504040204" pitchFamily="34" charset="-120"/>
                  <a:ea typeface="微軟正黑體" panose="020B0604030504040204" pitchFamily="34" charset="-120"/>
                </a:rPr>
                <a:t>、聚划算、</a:t>
              </a:r>
              <a:r>
                <a:rPr lang="en-US" altLang="zh-TW" sz="1600" dirty="0" smtClean="0">
                  <a:solidFill>
                    <a:schemeClr val="tx1"/>
                  </a:solidFill>
                  <a:latin typeface="微軟正黑體" panose="020B0604030504040204" pitchFamily="34" charset="-120"/>
                  <a:ea typeface="微軟正黑體" panose="020B0604030504040204" pitchFamily="34" charset="-120"/>
                </a:rPr>
                <a:t>1688.com</a:t>
              </a:r>
              <a:r>
                <a:rPr lang="zh-TW" altLang="en-US" sz="1600" dirty="0" smtClean="0">
                  <a:solidFill>
                    <a:schemeClr val="tx1"/>
                  </a:solidFill>
                  <a:latin typeface="微軟正黑體" panose="020B0604030504040204" pitchFamily="34" charset="-120"/>
                  <a:ea typeface="微軟正黑體" panose="020B0604030504040204" pitchFamily="34" charset="-120"/>
                </a:rPr>
                <a:t>等</a:t>
              </a:r>
              <a:endParaRPr lang="en-US" altLang="zh-TW" sz="1600" dirty="0" smtClean="0">
                <a:solidFill>
                  <a:schemeClr val="tx1"/>
                </a:solidFill>
                <a:latin typeface="微軟正黑體" panose="020B0604030504040204" pitchFamily="34" charset="-120"/>
                <a:ea typeface="微軟正黑體" panose="020B0604030504040204" pitchFamily="34" charset="-120"/>
              </a:endParaRPr>
            </a:p>
            <a:p>
              <a:pPr algn="just"/>
              <a:r>
                <a:rPr lang="zh-TW" altLang="en-US" sz="1600" dirty="0">
                  <a:solidFill>
                    <a:schemeClr val="tx1"/>
                  </a:solidFill>
                  <a:latin typeface="微軟正黑體" panose="020B0604030504040204" pitchFamily="34" charset="-120"/>
                  <a:ea typeface="微軟正黑體" panose="020B0604030504040204" pitchFamily="34" charset="-120"/>
                </a:rPr>
                <a:t>電商基礎</a:t>
              </a:r>
              <a:r>
                <a:rPr lang="zh-TW" altLang="en-US" sz="1600" dirty="0" smtClean="0">
                  <a:solidFill>
                    <a:schemeClr val="tx1"/>
                  </a:solidFill>
                  <a:latin typeface="微軟正黑體" panose="020B0604030504040204" pitchFamily="34" charset="-120"/>
                  <a:ea typeface="微軟正黑體" panose="020B0604030504040204" pitchFamily="34" charset="-120"/>
                </a:rPr>
                <a:t>建設：支付寶（線上支付）、菜鳥網（物流）、阿里媽媽（廣告）、阿里雲（雲端運算）</a:t>
              </a:r>
              <a:endParaRPr lang="zh-TW" altLang="en-US" sz="1800" dirty="0">
                <a:solidFill>
                  <a:schemeClr val="tx1"/>
                </a:solidFill>
                <a:latin typeface="微軟正黑體" panose="020B0604030504040204" pitchFamily="34" charset="-120"/>
                <a:ea typeface="微軟正黑體" panose="020B0604030504040204" pitchFamily="34" charset="-120"/>
              </a:endParaRPr>
            </a:p>
          </p:txBody>
        </p:sp>
        <p:sp>
          <p:nvSpPr>
            <p:cNvPr id="9" name="矩形 8"/>
            <p:cNvSpPr/>
            <p:nvPr/>
          </p:nvSpPr>
          <p:spPr>
            <a:xfrm>
              <a:off x="560512" y="1233584"/>
              <a:ext cx="1224136" cy="46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smtClean="0">
                  <a:solidFill>
                    <a:schemeClr val="tx1"/>
                  </a:solidFill>
                  <a:latin typeface="微軟正黑體" panose="020B0604030504040204" pitchFamily="34" charset="-120"/>
                  <a:ea typeface="微軟正黑體" panose="020B0604030504040204" pitchFamily="34" charset="-120"/>
                </a:rPr>
                <a:t>經營內容</a:t>
              </a:r>
              <a:endParaRPr lang="zh-TW" altLang="en-US" sz="2000" b="1" dirty="0">
                <a:solidFill>
                  <a:schemeClr val="tx1"/>
                </a:solidFill>
                <a:latin typeface="微軟正黑體" panose="020B0604030504040204" pitchFamily="34" charset="-120"/>
                <a:ea typeface="微軟正黑體" panose="020B0604030504040204" pitchFamily="34" charset="-120"/>
              </a:endParaRPr>
            </a:p>
          </p:txBody>
        </p:sp>
      </p:grpSp>
      <p:grpSp>
        <p:nvGrpSpPr>
          <p:cNvPr id="10" name="群組 9"/>
          <p:cNvGrpSpPr/>
          <p:nvPr/>
        </p:nvGrpSpPr>
        <p:grpSpPr>
          <a:xfrm>
            <a:off x="560512" y="3933056"/>
            <a:ext cx="4536504" cy="2448272"/>
            <a:chOff x="560512" y="1107584"/>
            <a:chExt cx="4536504" cy="2448272"/>
          </a:xfrm>
        </p:grpSpPr>
        <p:sp>
          <p:nvSpPr>
            <p:cNvPr id="11" name="矩形 10"/>
            <p:cNvSpPr/>
            <p:nvPr/>
          </p:nvSpPr>
          <p:spPr>
            <a:xfrm>
              <a:off x="1208584" y="1107584"/>
              <a:ext cx="3888432" cy="2448272"/>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rtlCol="0" anchor="ctr"/>
            <a:lstStyle/>
            <a:p>
              <a:pPr algn="just"/>
              <a:endParaRPr lang="zh-TW" altLang="en-US" sz="1800" dirty="0">
                <a:solidFill>
                  <a:schemeClr val="tx1"/>
                </a:solidFill>
                <a:latin typeface="微軟正黑體" panose="020B0604030504040204" pitchFamily="34" charset="-120"/>
                <a:ea typeface="微軟正黑體" panose="020B0604030504040204" pitchFamily="34" charset="-120"/>
              </a:endParaRPr>
            </a:p>
          </p:txBody>
        </p:sp>
        <p:sp>
          <p:nvSpPr>
            <p:cNvPr id="12" name="矩形 11"/>
            <p:cNvSpPr/>
            <p:nvPr/>
          </p:nvSpPr>
          <p:spPr>
            <a:xfrm>
              <a:off x="560512" y="1215584"/>
              <a:ext cx="1224136" cy="46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smtClean="0">
                  <a:solidFill>
                    <a:schemeClr val="tx1"/>
                  </a:solidFill>
                  <a:latin typeface="微軟正黑體" panose="020B0604030504040204" pitchFamily="34" charset="-120"/>
                  <a:ea typeface="微軟正黑體" panose="020B0604030504040204" pitchFamily="34" charset="-120"/>
                </a:rPr>
                <a:t>發展歷程</a:t>
              </a:r>
              <a:endParaRPr lang="zh-TW" altLang="en-US" sz="2000" b="1" dirty="0">
                <a:solidFill>
                  <a:schemeClr val="tx1"/>
                </a:solidFill>
                <a:latin typeface="微軟正黑體" panose="020B0604030504040204" pitchFamily="34" charset="-120"/>
                <a:ea typeface="微軟正黑體" panose="020B0604030504040204" pitchFamily="34" charset="-120"/>
              </a:endParaRPr>
            </a:p>
          </p:txBody>
        </p:sp>
      </p:grpSp>
      <p:grpSp>
        <p:nvGrpSpPr>
          <p:cNvPr id="23" name="群組 22"/>
          <p:cNvGrpSpPr/>
          <p:nvPr/>
        </p:nvGrpSpPr>
        <p:grpSpPr>
          <a:xfrm>
            <a:off x="1856656" y="3933056"/>
            <a:ext cx="3319444" cy="2448000"/>
            <a:chOff x="1856656" y="4077072"/>
            <a:chExt cx="3319444" cy="2448000"/>
          </a:xfrm>
        </p:grpSpPr>
        <p:grpSp>
          <p:nvGrpSpPr>
            <p:cNvPr id="13" name="群組 12"/>
            <p:cNvGrpSpPr/>
            <p:nvPr/>
          </p:nvGrpSpPr>
          <p:grpSpPr>
            <a:xfrm>
              <a:off x="1856656" y="4077072"/>
              <a:ext cx="3319444" cy="2448000"/>
              <a:chOff x="1921588" y="3866836"/>
              <a:chExt cx="3319444" cy="2448000"/>
            </a:xfrm>
          </p:grpSpPr>
          <p:sp>
            <p:nvSpPr>
              <p:cNvPr id="14" name="向下箭號 13"/>
              <p:cNvSpPr/>
              <p:nvPr/>
            </p:nvSpPr>
            <p:spPr>
              <a:xfrm>
                <a:off x="1921588" y="3866836"/>
                <a:ext cx="144016" cy="2448000"/>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文字方塊 14"/>
              <p:cNvSpPr txBox="1"/>
              <p:nvPr/>
            </p:nvSpPr>
            <p:spPr>
              <a:xfrm>
                <a:off x="2014460" y="3947124"/>
                <a:ext cx="3226572" cy="2323713"/>
              </a:xfrm>
              <a:prstGeom prst="rect">
                <a:avLst/>
              </a:prstGeom>
              <a:noFill/>
            </p:spPr>
            <p:txBody>
              <a:bodyPr wrap="square" rtlCol="0">
                <a:spAutoFit/>
              </a:bodyPr>
              <a:lstStyle/>
              <a:p>
                <a:r>
                  <a:rPr lang="en-US" altLang="zh-TW" sz="1450" dirty="0" smtClean="0">
                    <a:latin typeface="微軟正黑體" panose="020B0604030504040204" pitchFamily="34" charset="-120"/>
                    <a:ea typeface="微軟正黑體" panose="020B0604030504040204" pitchFamily="34" charset="-120"/>
                  </a:rPr>
                  <a:t>1999</a:t>
                </a:r>
                <a:r>
                  <a:rPr lang="zh-TW" altLang="en-US" sz="1450" dirty="0" smtClean="0">
                    <a:latin typeface="微軟正黑體" panose="020B0604030504040204" pitchFamily="34" charset="-120"/>
                    <a:ea typeface="微軟正黑體" panose="020B0604030504040204" pitchFamily="34" charset="-120"/>
                  </a:rPr>
                  <a:t>：</a:t>
                </a:r>
                <a:r>
                  <a:rPr lang="zh-TW" altLang="en-US" sz="1450" dirty="0">
                    <a:latin typeface="微軟正黑體" panose="020B0604030504040204" pitchFamily="34" charset="-120"/>
                    <a:ea typeface="微軟正黑體" panose="020B0604030504040204" pitchFamily="34" charset="-120"/>
                  </a:rPr>
                  <a:t>阿里巴巴成立</a:t>
                </a:r>
                <a:endParaRPr lang="en-US" altLang="zh-TW" sz="1450" dirty="0" smtClean="0">
                  <a:latin typeface="微軟正黑體" panose="020B0604030504040204" pitchFamily="34" charset="-120"/>
                  <a:ea typeface="微軟正黑體" panose="020B0604030504040204" pitchFamily="34" charset="-120"/>
                </a:endParaRPr>
              </a:p>
              <a:p>
                <a:r>
                  <a:rPr lang="en-US" altLang="zh-TW" sz="1450" dirty="0" smtClean="0">
                    <a:latin typeface="微軟正黑體" panose="020B0604030504040204" pitchFamily="34" charset="-120"/>
                    <a:ea typeface="微軟正黑體" panose="020B0604030504040204" pitchFamily="34" charset="-120"/>
                  </a:rPr>
                  <a:t>2001</a:t>
                </a:r>
                <a:r>
                  <a:rPr lang="zh-TW" altLang="en-US" sz="1450" dirty="0" smtClean="0">
                    <a:latin typeface="微軟正黑體" panose="020B0604030504040204" pitchFamily="34" charset="-120"/>
                    <a:ea typeface="微軟正黑體" panose="020B0604030504040204" pitchFamily="34" charset="-120"/>
                  </a:rPr>
                  <a:t>：發展</a:t>
                </a:r>
                <a:r>
                  <a:rPr lang="en-US" altLang="zh-TW" sz="1450" dirty="0" smtClean="0">
                    <a:latin typeface="微軟正黑體" panose="020B0604030504040204" pitchFamily="34" charset="-120"/>
                    <a:ea typeface="微軟正黑體" panose="020B0604030504040204" pitchFamily="34" charset="-120"/>
                  </a:rPr>
                  <a:t>B2B</a:t>
                </a:r>
                <a:r>
                  <a:rPr lang="zh-TW" altLang="en-US" sz="1450" dirty="0" smtClean="0">
                    <a:latin typeface="微軟正黑體" panose="020B0604030504040204" pitchFamily="34" charset="-120"/>
                    <a:ea typeface="微軟正黑體" panose="020B0604030504040204" pitchFamily="34" charset="-120"/>
                  </a:rPr>
                  <a:t>業務</a:t>
                </a:r>
                <a:endParaRPr lang="en-US" altLang="zh-TW" sz="1450" dirty="0" smtClean="0">
                  <a:latin typeface="微軟正黑體" panose="020B0604030504040204" pitchFamily="34" charset="-120"/>
                  <a:ea typeface="微軟正黑體" panose="020B0604030504040204" pitchFamily="34" charset="-120"/>
                </a:endParaRPr>
              </a:p>
              <a:p>
                <a:pPr marL="633413" indent="-633413"/>
                <a:r>
                  <a:rPr lang="en-US" altLang="zh-TW" sz="1450" dirty="0" smtClean="0">
                    <a:latin typeface="微軟正黑體" panose="020B0604030504040204" pitchFamily="34" charset="-120"/>
                    <a:ea typeface="微軟正黑體" panose="020B0604030504040204" pitchFamily="34" charset="-120"/>
                  </a:rPr>
                  <a:t>2003</a:t>
                </a:r>
                <a:r>
                  <a:rPr lang="zh-TW" altLang="en-US" sz="1450" dirty="0" smtClean="0">
                    <a:latin typeface="微軟正黑體" panose="020B0604030504040204" pitchFamily="34" charset="-120"/>
                    <a:ea typeface="微軟正黑體" panose="020B0604030504040204" pitchFamily="34" charset="-120"/>
                  </a:rPr>
                  <a:t>：發展</a:t>
                </a:r>
                <a:r>
                  <a:rPr lang="en-US" altLang="zh-TW" sz="1450" dirty="0" smtClean="0">
                    <a:latin typeface="微軟正黑體" panose="020B0604030504040204" pitchFamily="34" charset="-120"/>
                    <a:ea typeface="微軟正黑體" panose="020B0604030504040204" pitchFamily="34" charset="-120"/>
                  </a:rPr>
                  <a:t>B2C</a:t>
                </a:r>
                <a:r>
                  <a:rPr lang="zh-TW" altLang="en-US" sz="1450" dirty="0" smtClean="0">
                    <a:latin typeface="微軟正黑體" panose="020B0604030504040204" pitchFamily="34" charset="-120"/>
                    <a:ea typeface="微軟正黑體" panose="020B0604030504040204" pitchFamily="34" charset="-120"/>
                  </a:rPr>
                  <a:t>業務</a:t>
                </a:r>
                <a:endParaRPr lang="en-US" altLang="zh-TW" sz="1450" dirty="0" smtClean="0">
                  <a:latin typeface="微軟正黑體" panose="020B0604030504040204" pitchFamily="34" charset="-120"/>
                  <a:ea typeface="微軟正黑體" panose="020B0604030504040204" pitchFamily="34" charset="-120"/>
                </a:endParaRPr>
              </a:p>
              <a:p>
                <a:pPr marL="633413" indent="-633413"/>
                <a:r>
                  <a:rPr lang="en-US" altLang="zh-TW" sz="1450" dirty="0" smtClean="0">
                    <a:latin typeface="微軟正黑體" panose="020B0604030504040204" pitchFamily="34" charset="-120"/>
                    <a:ea typeface="微軟正黑體" panose="020B0604030504040204" pitchFamily="34" charset="-120"/>
                  </a:rPr>
                  <a:t>2004</a:t>
                </a:r>
                <a:r>
                  <a:rPr lang="zh-TW" altLang="en-US" sz="1450" dirty="0" smtClean="0">
                    <a:latin typeface="微軟正黑體" panose="020B0604030504040204" pitchFamily="34" charset="-120"/>
                    <a:ea typeface="微軟正黑體" panose="020B0604030504040204" pitchFamily="34" charset="-120"/>
                  </a:rPr>
                  <a:t>：支付寶獨立營運</a:t>
                </a:r>
                <a:endParaRPr lang="en-US" altLang="zh-TW" sz="1450" dirty="0">
                  <a:latin typeface="微軟正黑體" panose="020B0604030504040204" pitchFamily="34" charset="-120"/>
                  <a:ea typeface="微軟正黑體" panose="020B0604030504040204" pitchFamily="34" charset="-120"/>
                </a:endParaRPr>
              </a:p>
              <a:p>
                <a:pPr marL="801688" indent="-801688"/>
                <a:endParaRPr lang="en-US" altLang="zh-TW" sz="1450" dirty="0" smtClean="0">
                  <a:latin typeface="微軟正黑體" panose="020B0604030504040204" pitchFamily="34" charset="-120"/>
                  <a:ea typeface="微軟正黑體" panose="020B0604030504040204" pitchFamily="34" charset="-120"/>
                </a:endParaRPr>
              </a:p>
              <a:p>
                <a:pPr marL="801688" indent="-801688"/>
                <a:r>
                  <a:rPr lang="en-US" altLang="zh-TW" sz="1450" dirty="0" smtClean="0">
                    <a:latin typeface="微軟正黑體" panose="020B0604030504040204" pitchFamily="34" charset="-120"/>
                    <a:ea typeface="微軟正黑體" panose="020B0604030504040204" pitchFamily="34" charset="-120"/>
                  </a:rPr>
                  <a:t>2008</a:t>
                </a:r>
                <a:r>
                  <a:rPr lang="zh-TW" altLang="en-US" sz="1450" dirty="0" smtClean="0">
                    <a:latin typeface="微軟正黑體" panose="020B0604030504040204" pitchFamily="34" charset="-120"/>
                    <a:ea typeface="微軟正黑體" panose="020B0604030504040204" pitchFamily="34" charset="-120"/>
                  </a:rPr>
                  <a:t>：發展</a:t>
                </a:r>
                <a:r>
                  <a:rPr lang="en-US" altLang="zh-TW" sz="1450" dirty="0" smtClean="0">
                    <a:latin typeface="微軟正黑體" panose="020B0604030504040204" pitchFamily="34" charset="-120"/>
                    <a:ea typeface="微軟正黑體" panose="020B0604030504040204" pitchFamily="34" charset="-120"/>
                  </a:rPr>
                  <a:t>B2C</a:t>
                </a:r>
                <a:r>
                  <a:rPr lang="zh-TW" altLang="en-US" sz="1450" dirty="0" smtClean="0">
                    <a:latin typeface="微軟正黑體" panose="020B0604030504040204" pitchFamily="34" charset="-120"/>
                    <a:ea typeface="微軟正黑體" panose="020B0604030504040204" pitchFamily="34" charset="-120"/>
                  </a:rPr>
                  <a:t>業務</a:t>
                </a:r>
                <a:endParaRPr lang="en-US" altLang="zh-TW" sz="1450" dirty="0" smtClean="0">
                  <a:latin typeface="微軟正黑體" panose="020B0604030504040204" pitchFamily="34" charset="-120"/>
                  <a:ea typeface="微軟正黑體" panose="020B0604030504040204" pitchFamily="34" charset="-120"/>
                </a:endParaRPr>
              </a:p>
              <a:p>
                <a:pPr marL="801688" indent="-801688"/>
                <a:r>
                  <a:rPr lang="en-US" altLang="zh-TW" sz="1450" b="1" dirty="0" smtClean="0">
                    <a:latin typeface="微軟正黑體" panose="020B0604030504040204" pitchFamily="34" charset="-120"/>
                    <a:ea typeface="微軟正黑體" panose="020B0604030504040204" pitchFamily="34" charset="-120"/>
                  </a:rPr>
                  <a:t>2012</a:t>
                </a:r>
                <a:r>
                  <a:rPr lang="zh-TW" altLang="en-US" sz="1450" b="1" dirty="0" smtClean="0">
                    <a:latin typeface="微軟正黑體" panose="020B0604030504040204" pitchFamily="34" charset="-120"/>
                    <a:ea typeface="微軟正黑體" panose="020B0604030504040204" pitchFamily="34" charset="-120"/>
                  </a:rPr>
                  <a:t>：淘寶網進軍台灣</a:t>
                </a:r>
                <a:endParaRPr lang="en-US" altLang="zh-TW" sz="1450" b="1" dirty="0" smtClean="0">
                  <a:latin typeface="微軟正黑體" panose="020B0604030504040204" pitchFamily="34" charset="-120"/>
                  <a:ea typeface="微軟正黑體" panose="020B0604030504040204" pitchFamily="34" charset="-120"/>
                </a:endParaRPr>
              </a:p>
              <a:p>
                <a:pPr marL="801688" indent="-801688"/>
                <a:r>
                  <a:rPr lang="en-US" altLang="zh-TW" sz="1450" dirty="0" smtClean="0">
                    <a:latin typeface="微軟正黑體" panose="020B0604030504040204" pitchFamily="34" charset="-120"/>
                    <a:ea typeface="微軟正黑體" panose="020B0604030504040204" pitchFamily="34" charset="-120"/>
                  </a:rPr>
                  <a:t>2013</a:t>
                </a:r>
                <a:r>
                  <a:rPr lang="zh-TW" altLang="en-US" sz="1450" dirty="0" smtClean="0">
                    <a:latin typeface="微軟正黑體" panose="020B0604030504040204" pitchFamily="34" charset="-120"/>
                    <a:ea typeface="微軟正黑體" panose="020B0604030504040204" pitchFamily="34" charset="-120"/>
                  </a:rPr>
                  <a:t>：馬雲辭任集團</a:t>
                </a:r>
                <a:r>
                  <a:rPr lang="en-US" altLang="zh-TW" sz="1450" dirty="0" smtClean="0">
                    <a:latin typeface="微軟正黑體" panose="020B0604030504040204" pitchFamily="34" charset="-120"/>
                    <a:ea typeface="微軟正黑體" panose="020B0604030504040204" pitchFamily="34" charset="-120"/>
                  </a:rPr>
                  <a:t>CEO</a:t>
                </a:r>
              </a:p>
              <a:p>
                <a:pPr marL="801688" indent="-801688"/>
                <a:r>
                  <a:rPr lang="en-US" altLang="zh-TW" sz="1450" dirty="0" smtClean="0">
                    <a:latin typeface="微軟正黑體" panose="020B0604030504040204" pitchFamily="34" charset="-120"/>
                    <a:ea typeface="微軟正黑體" panose="020B0604030504040204" pitchFamily="34" charset="-120"/>
                  </a:rPr>
                  <a:t>2014/9</a:t>
                </a:r>
                <a:r>
                  <a:rPr lang="zh-TW" altLang="en-US" sz="1450" dirty="0" smtClean="0">
                    <a:latin typeface="微軟正黑體" panose="020B0604030504040204" pitchFamily="34" charset="-120"/>
                    <a:ea typeface="微軟正黑體" panose="020B0604030504040204" pitchFamily="34" charset="-120"/>
                  </a:rPr>
                  <a:t>：紐約證交所掛牌上市</a:t>
                </a:r>
                <a:endParaRPr lang="en-US" altLang="zh-TW" sz="1450" dirty="0" smtClean="0">
                  <a:latin typeface="微軟正黑體" panose="020B0604030504040204" pitchFamily="34" charset="-120"/>
                  <a:ea typeface="微軟正黑體" panose="020B0604030504040204" pitchFamily="34" charset="-120"/>
                </a:endParaRPr>
              </a:p>
              <a:p>
                <a:pPr marL="801688" indent="-801688"/>
                <a:r>
                  <a:rPr lang="en-US" altLang="zh-TW" sz="1450" b="1" dirty="0" smtClean="0">
                    <a:latin typeface="微軟正黑體" panose="020B0604030504040204" pitchFamily="34" charset="-120"/>
                    <a:ea typeface="微軟正黑體" panose="020B0604030504040204" pitchFamily="34" charset="-120"/>
                  </a:rPr>
                  <a:t>2014/11</a:t>
                </a:r>
                <a:r>
                  <a:rPr lang="zh-TW" altLang="en-US" sz="1450" b="1" dirty="0" smtClean="0">
                    <a:latin typeface="微軟正黑體" panose="020B0604030504040204" pitchFamily="34" charset="-120"/>
                    <a:ea typeface="微軟正黑體" panose="020B0604030504040204" pitchFamily="34" charset="-120"/>
                  </a:rPr>
                  <a:t>：淘寶大學來台授課</a:t>
                </a:r>
                <a:endParaRPr lang="en-US" altLang="zh-TW" sz="1450" b="1" dirty="0">
                  <a:latin typeface="微軟正黑體" panose="020B0604030504040204" pitchFamily="34" charset="-120"/>
                  <a:ea typeface="微軟正黑體" panose="020B0604030504040204" pitchFamily="34" charset="-120"/>
                </a:endParaRPr>
              </a:p>
            </p:txBody>
          </p:sp>
          <p:sp>
            <p:nvSpPr>
              <p:cNvPr id="16" name="橢圓 15"/>
              <p:cNvSpPr/>
              <p:nvPr/>
            </p:nvSpPr>
            <p:spPr>
              <a:xfrm>
                <a:off x="1921588" y="4015001"/>
                <a:ext cx="144016" cy="14408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橢圓 16"/>
              <p:cNvSpPr/>
              <p:nvPr/>
            </p:nvSpPr>
            <p:spPr>
              <a:xfrm>
                <a:off x="1921588" y="4472640"/>
                <a:ext cx="144016" cy="14408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橢圓 17"/>
              <p:cNvSpPr/>
              <p:nvPr/>
            </p:nvSpPr>
            <p:spPr>
              <a:xfrm>
                <a:off x="1921588" y="5133176"/>
                <a:ext cx="144016" cy="14408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9" name="橢圓 18"/>
            <p:cNvSpPr/>
            <p:nvPr/>
          </p:nvSpPr>
          <p:spPr>
            <a:xfrm>
              <a:off x="1856656" y="5791196"/>
              <a:ext cx="144016" cy="14408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橢圓 19"/>
            <p:cNvSpPr/>
            <p:nvPr/>
          </p:nvSpPr>
          <p:spPr>
            <a:xfrm>
              <a:off x="1856656" y="6007156"/>
              <a:ext cx="144016" cy="14408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橢圓 20"/>
            <p:cNvSpPr/>
            <p:nvPr/>
          </p:nvSpPr>
          <p:spPr>
            <a:xfrm>
              <a:off x="1856656" y="4451180"/>
              <a:ext cx="144016" cy="14408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橢圓 21"/>
            <p:cNvSpPr/>
            <p:nvPr/>
          </p:nvSpPr>
          <p:spPr>
            <a:xfrm>
              <a:off x="1856656" y="4912968"/>
              <a:ext cx="144016" cy="14408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4" name="橢圓 23"/>
          <p:cNvSpPr/>
          <p:nvPr/>
        </p:nvSpPr>
        <p:spPr>
          <a:xfrm>
            <a:off x="1856656" y="6093232"/>
            <a:ext cx="144016" cy="14408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689" t="11310" r="1052" b="6250"/>
          <a:stretch/>
        </p:blipFill>
        <p:spPr bwMode="auto">
          <a:xfrm>
            <a:off x="5176100" y="1492892"/>
            <a:ext cx="4330162" cy="2152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文字方塊 2"/>
          <p:cNvSpPr txBox="1"/>
          <p:nvPr/>
        </p:nvSpPr>
        <p:spPr>
          <a:xfrm>
            <a:off x="5176100" y="1052736"/>
            <a:ext cx="1212219" cy="400110"/>
          </a:xfrm>
          <a:prstGeom prst="rect">
            <a:avLst/>
          </a:prstGeom>
          <a:noFill/>
        </p:spPr>
        <p:txBody>
          <a:bodyPr wrap="square" rtlCol="0">
            <a:spAutoFit/>
          </a:bodyPr>
          <a:lstStyle/>
          <a:p>
            <a:r>
              <a:rPr lang="zh-TW" altLang="en-US" sz="2000" b="1" dirty="0" smtClean="0">
                <a:latin typeface="微軟正黑體" panose="020B0604030504040204" pitchFamily="34" charset="-120"/>
                <a:ea typeface="微軟正黑體" panose="020B0604030504040204" pitchFamily="34" charset="-120"/>
              </a:rPr>
              <a:t>淘寶台灣</a:t>
            </a:r>
            <a:endParaRPr lang="zh-TW" altLang="en-US" sz="2000" b="1" dirty="0">
              <a:latin typeface="微軟正黑體" panose="020B0604030504040204" pitchFamily="34" charset="-120"/>
              <a:ea typeface="微軟正黑體" panose="020B0604030504040204" pitchFamily="34" charset="-120"/>
            </a:endParaRPr>
          </a:p>
        </p:txBody>
      </p:sp>
      <p:sp>
        <p:nvSpPr>
          <p:cNvPr id="26" name="AutoShape 4" descr="data:image/jpeg;base64,/9j/4AAQSkZJRgABAQAAAQABAAD/2wCEAAkGBxQTEhUUEBQVFhUVExgXFxcYGBoYHhsdGBoYGB8bGhkZHiggGxolHR0ZITEiJSktLi4uGCAzODMtNygtLisBCgoKDg0OGxAQGzQmICUsNDY3Miw0NDQwNCwsLSwsNDc0LywsLC8sLS8sLC8sLDIvLCwsNCwsLywvLC4sLCwsLP/AABEIAOEA4QMBEQACEQEDEQH/xAAcAAEAAwADAQEAAAAAAAAAAAAABQYHAQMEAgj/xABEEAABAwIEAgcEBwYFBAMBAAABAAIDBBEFEiExBkEHEyJRYXGBFDKRoSNCUnKCscEzYpKi0fAVJFOy4UPCw+Jj0vEW/8QAGwEBAAIDAQEAAAAAAAAAAAAAAAQFAgMGAQf/xAA/EQABAwIDBAgFAgUCBgMAAAABAAIDBBEFITESQVFhEyJxgZGh0fAGFDKxwSPhJDNCUvEVwiVicpKy0jRDU//aAAwDAQACEQMRAD8A3FEREREREREREREREREREREREREREREREREREREREREREREREREREREREREREREREREREREREREREREREREREREREREREREREREREREREREREREREREREREREREREREREREREREREREREREREREREREREREREREREREREREREREREREREREREREREREREREREREREREREREREREREREREREREREREREREREREREREREREREREREREREREREREXhxTF4KduaeVkY5ZjqfJu59AsHyNZ9RUinpJ6g2iYT2eugVQxDpRgBy00UkzuX1AfK93fyqK6tZo0XV9B8L1BG1M4NHifwPNeX/APqcWm/YUIYO97Xfm8tHyWPT1Dvpat3+l4TD/NnueRH4BK5H+PO/04/D6H/2T+KPsJ/wBnE/937IW483W8b/AA+h/oE/ih7CXwB24j/u/dcHiPGIf21E1455Wkn4xuI+SdNUN1an+nYNN/LnIPM/+wH3XdR9KMYdlqqeWF3O3at5g5XD4FetrW6OFlrl+GJSNqCQOHh6j7K3YRxBTVI+gmY8/ZvZw82mx+SlMlY/6SqOpoKmmP6zCOe7xGSk1sUNEREREREREREREREREREREREREREREREREREReHF8XhpmdZUPDG8r7k9zRuT5LB8jWC7ipFNSTVL9iJtz714Kgz8W11e4x4ZEY472MrrX9XHss05C7u5QjPLKbRCw4rp2YTQ4e0SVz9p39o9NT2mw4r2YV0Zx36yulfPIdXAEgerr53edx5LNlENXm5Uep+JZLbFKwMaOy/hoPNXPDsKhgFoImRj91oF/M7n1UtrGt+kLn56qac3leXdpSbFYG+/NE3ze0fmV4XtGpRtLO76WE9xVS4d45a+aqbVzQtZHJlhde2ZuaQXvc5tA3Ud6jRVILnB5GWiva7A3MihdAxxc4dYcDYeGpUyzjahc9sbZw573BrQGvNy4gAXDbDU962/MxXtdV5wWuawyGOwAucxoO+6sK3qrXmraCKZuWaNjx3OaHfmsXNDsiFtinkhO1G4g8jZU7F+jSnk7VM51O8G4tdzb3vsTceh07lFfRMObclf0vxLUR9WcB48D6HvHeooY3iWGECtZ7RBe3WA3ty/aWvfweNeRWrpJofrzHv3mpvyWG4mL0x2H8P2/9SrzgHEUFYzNA+5HvMOjm+bf1GnipkczZBdq5utw+ejfsyt7DuPYfZUstqhIiIiIiIiIiIiIiIiIiIiIiIiIiIiIiKs8ZcYRULbaPmcOzHfYfaeeTfmfiRHnqBEOauMKwiWudfRg1P4HP7eSrWC8HT1r/asVc6x1bDq025A29xv7o17yDvHjp3Snbl8FbVeMQ0LPlqADLV2uf5PM5cFo1LTMjaGRtDWtFg1osB5AKeAALBcpJI6Rxe83J3ldq9WCIip2NYDhtFTvmfTR2aOyHZnFzjs0Zidz8rnkoskUMbS4tV9SV+I1s7YmynPhYWG85KoYRhctNRR1vUxStMrpJY3RtJ6ogNaWkg5WjV2n2gToCorGFkYktfj2K9qqqKprHUe2WmwDSCbbQzN+J3Z8CNStH4erqWojElKI7cwGhrmnuc3kf7CnxOY8XauTroKqnk2J737SQewqZW1QERFUuN+L/YzFHC0STSOBya+7e3LXM46DyPkY1RUdHYDMq8wjCPnQ+SQ7LGjXn6DUryYHx2yomnjmjDIo4zIXO5NaGh7XtO5zEjTfuWEdUHuIcMlurMCfTxRyRuu4m1hxN7EHs/yvBjHBY0rMHkDXe8Gsd2Xfcdew5jKeydtNlhJTf1wlSaTGjnS4i240uRmO0fnXfmpTgvjYVB6iqHVVLbixFg8jewPuvHNvw5gbIKnb6rsioeLYIaYdNAdqM+XqOB8edzUtUCIiIiIiIiIiIiIiIiIiIiIiIiIirPHHFTaGLs2dM8Hq2937zv3R8zp3kR6icRN5q3wjC3V0ueTBqfwOf28LxHBHCLs3tlfd9Q852tf9S+znD7fcPq6c9tVPTm/SSaqdi+Lt2flKTKMZEjfyHLjx7Nevivi6qDXy0DB7PC8NfM4A53Zg0hgO7AdC4b302Xk1Q+xLNBvWeG4TSlzY6o/qOFw0bha+fO2dvFXTBq3rqeKUixkiY8juLmgkeSlxu2mh3Fc9VQ9DO+IG+ySPAr2XWa0LlEVHxfhaorK0Gre32SPtMYwkZv3SNwdNXd2g3Nob4HySdc9ULoqXFKeio7U7T0rtSd3Ps4DjrzuwjAFgBa1rW0tta3cpllz1yTfeqg3o/hZVtqIJHxNBJdEwkA87NcCC1t9269wsovyjQ/aabK9OPzPpTBK0OO4n8jeeB+6uKlKhXBRFnWN1H0zW4ow072yXp62DVvOzXEgkAePnpuoEh61pRY7iF1VJHaIuoXbYI60b9e0Z+9M9F3YxQEsBxGJlXDlFquAZZWjTtPY3dvO7SRYbLJ7cv1BccRqsKWcB9qN5jf8A/m/NpPAE6HtseajzPNhzIH0s8UlA6UguyAu7ZuS/Lq4gAgFttrEclru6EAtILVKDIcSfIyeMtnA0vllwvkL3331uCp/jLhJlYwT0xDagAOY9psHgagEjntZ3Ly23zwCQbTdVV4Viz6J5hmzjORB3cf3C+OAeLTUXpqrs1MVwb6Zw3Q6cnjmPXvt5TT7fUdqFnjWEintUQZxu8r/g7vDhe6KWufREREREREREREREREREREREXixnEmU0L5pT2WNv4k8gPEmw9Vg94Y0uK30tM+plbEzU+/JUDgjCn11Q7EawXGb6FnK7dLgfZZsO83PLWFTsMrulf3Lp8XqmUEAoKfW3WPb+Tv5ZKX44jkqJ6alhmdHculmDdMsbbDO519OYA2JOuwW2oBe4MB7exQcHdHTwy1MjAdA2+9x3Afc8NNVX6viOlklbAwE01MGiCBoP+ZlBytDj9gGx131JvstBmYXbI0Gg4lWkWHVUcRndlJJfacf6G6mw428NBbVe3DeMJqWaeOva45byOfc2Di0ZY4mkWychrqbm+6zbUOY4h/vsUefCIaqKOSkIF8gOVzcuPHecuSvGC1skkDJKiMRPc3MWXvlHK9wLG1iRyUyNxLbuFlzlXDHHOY4XbQBtfj7Kq/EHSVTwktpx17xzabMH49b+gI8VGlrGNybmrqh+G6mfrS9Qc9fDd3+ComJdIldL7sgiHdG0D+Z13fNQn1crt9uxdNT/AA7QxDNu0eZ/AsFBS43Uu96omPnI8/qtJledSVZNoaZv0xtHcPRcR4zUN92eYeUjx+qdI8byvXUVO7WNvgPRTOHce10VvpusA+rIA75+981tZVSt337VXz4BQS/0bJ/5cvLTyV3wPpOjeQ2sjMLj9cXcw+Y95vz81MjrWnJ4subrPhmVgLqd20OG/wBD5KYx3GHN7TqcVVFJGO1CBIb88zSbFh0sRtZbZJCNW3aeCr6Oja7JsnRzNOjshbkdb/dZ1SYBXSiWaiZLBE0kRxmR7XFpJNmX94C9zrqTpcqC2KV13MBAXWS4hQxFkNS5r3HU2BF+fDl52CluFODKOqZrNP1kTvpIiBGW3+qWkHS4OoOt+RC2w00bxqbhQcSxmspX5MbsuGRGYPO+XgfNapTQNjY1jBZrGhrQOQAsB8FYgACwXFve57i9xuSbntKonSPw84Wr6TszQ2c8t3LW/X8S0b33b5WUOqiP8xmoXS4DiDT/AAVRmx2QvxO7sO7n2qy8JY82sp2yjR3uyN+y4b+h3HgVIhlEjbqoxOgdRVBjOmoPEe8ippbVXoiIiIiIiIiIiIiIiIiIiLM+OZ311dFh8JORhzSkd9rkn7rNvF1lX1BMsgiC6/B42UFE+ukGZyb75nXkLrQmUnVw9XBZmVmWPS4bYWBIuL289VODbNs1cq6Xbl6SXO5uefHsWYYfgta2aohqg90TwJKiduZz5I2BxEcbu5x0ygX9NFXNjk2i1+m88uS7GetonQxywWDhk1psA1xtmRy43t913YvwZ19PJVyZKV2UOjisGsZE0Wa2Swv1hFteW1u719NtNLzly5eqwpcZ+XnbSsvIL5u1JcTmR/y/5vx7OF45HwsrcWkPUU7foGv+seUjhu47Bt9Tb45QgloklOQ0WGIujZM6koG9d56xG7kOA3ncPtWOL+NZqwljbxwX0YDq7xkI3PhsPHdRp6l0mQyCusKwSGiAces/jw7OHbr9lVlGV2iL1eigoZJniOFjnvOzWi/qe4eJ0WTWFxsFpnqI4GF8jrDmtK4d6LWizq59z/pMNh+J+59LeZVhFQjV64+u+KXEltKLcz+B637FbqE4fTu6uJ1LG/QWDow8nxucxPmpLehZkLBUM3+o1I25A9w7Db0U3LE14s5rXAjYgEH0K3EA6qva5zDdpsVUcbw2SgBqsOHYHanpvqObzewfUeB3aWG2ljGkYYuvH3hXlJUR15FPWHM/S/eDwPEdvjncT/D+NxVcQlhNxs5p3ae5w7/zW6ORsjbhVlbRS0cpjlHfuI4hSDYmglwABda5sLm21zzss7KMXEgAnIL6XqxRwvuiLL6Qf4VivV7U1Va3cLk2/hddv3XXKrm/oTW3FdlL/wAVwzpP/sj87a+Iz7RZairFcaiIiIiIiIiIiIiIiIiIvHi9eIIJJnbRsc63fYaDzJ09Vi92y0uO5b6aAzzNibq42VK6KMOLmzVsusk73AHwvdxHm7T8Ch0bLgyHUroviWoDXMpI/pYB47vAfdaCpy5ZcIirGPYRNVVDWTWbRRgSOAdrK/7Lu5rbX/592PJG6R9j9I81cUVXFSU5fHnM7IZfSOI4k++eY8e8Te1y5IjaniOWNo0DiNM9vkO4eZVdUz9I6w0C7LBcL+Ui23/zHanhy9efcobCMFnqiW00ZeW2vYgWvtckgLSyNz/pCsaqtgpQDM61/e5WSLozrMpdIYowGkkFxJ0F/qgj5qQKKS1yqh3xNR7WywE35ZeZ/CiuEuFJa5/Y7MTT25CNB4D7TvD4rXDA6U5aKZieLRULOtm46D3oFrLY6PCacn3RsToZJXDl4nw0A8FZ2jp2e7lcMXVmL1Ftf/Fo/H3PNZfxTxvUVZLQTFDyjabXH77h73lt4Kumqnycgu0w7A6ekAcRtP4n8Dd9+aq6jK6Wm9E/Eri40kzrjLeEncW3Z5W1A5WKsaKY32D3LjfibDWhvzUY/wCrv0P4PaFqJCsVxiyLFWvwfEBJED7PNrkGxbftM+80m4PiO8qrfenluNCu6ptjGaDo5P5jd/Pcew7+/ktYo6psrGyRnMx7Q5pHMHVWbXBwuFxEsbonljxYg2Ve43nnhiM8NT1LGNs5vVNkLnEgNy32JJt3bLRUFzRtA27laYRHBNJ0MkW0ScjtEWG+/wB+K6OGMFqXGOqr55XSgEtiBysYHAjtNaLF1jr+tljDG82fIc+C2YhW0zQ6mpIwGf3ak24E7l8dJ+ECeiMjdXwfSNP7v1h5W7X4QlXHtx34LP4eqzT1gYdH5d+7zy71KcE4t7TRxSE3eBkf95mhJ89Heq2U8m3GCoeLUnytW+MaajsPpp3KdW5VqIiIiIiIiIiIiIiIiovS9XZKRsQ3mlAt3tZ2j/NkUOtdZluK6T4Yg26oyHRo8zl9rq1YDh4p6eKEfUjaD527R9Tc+qkxs2GhqpK2oNRUPlO8nw3eSkFmoyIiqPSPWyCAU9M1z5akltmi5DBbOfLUN15OKi1Tjs7LdSrzAYIzP08xAazPP+7d69yyjEeE6yBnWTQPawakjK63icpNh5qtdTyNFyF3EGLUc79iOQE94+4F1Z+hmX/MzN5GDN/C9o/7lIoD1yOSpvitgNOx3B33B9FrU8Qc1zTs5pB8iLKzIuLLhmOLXBw3LoipmwRBlPGLMbZjG2b8z8z57rwANbZoWx0jp5duV2ZOZOaxPpDbUiqHtj2lzmBzWsJLWNJcA0XA10171T1W3t9dfRcCNKab+HBABsSdSbDPzUfgPDFTVn6CM5b6yO7LB+Ln5C5WEcD5PpClVuKU1GP1XZ8BmfD1stKwPo6paZvWVbhK5ouc3Zjb6Hf8Rt4Kwjo2Mzfn9lx9Z8RVVSejpxsg8M3H07s+aq/HuPUzqiCWgd9LBYFzW2YQ03aBtexuNBYg7qPUysLg6PUK6wWgqW08kVUOq/cTnnr71vuWr4JiTamCOaPZ7Qbdx2IPiDceiso3h7Q4LiKumdTTOhfqD/g94zUZxzgXtdK9gH0je3H95vL8QuPUdy11EXSMtvUzB675Oqa8/Scj2H01VV6H8bJa+kefc+kj8ie030JB/EVGoZMiwq7+KaINc2pbvyPbu8su4LQMWohNDJETbO0gEbg8nDxBsR5Kc9u00hctTzGGVsg3Hx4jvGSzXCqbNBbFq2WFkZMYp7iPM1lhc27UjTtty3VewdX9V1rbl11RJszXw+AOLs9vWxPk096vXDdZTVFPkpbmFn0IuHbBo07epFjbVTInMeyzdNFzdfDU08+1Pk89bK3Hlkqn0WvMM9ZRuP7OQub45SWOPqMijUfVc6NXnxG0TQwVbd4se8XH5WjqeuTREREREREREREREREWb8d/TYrQwcm5Xnyc+5+UagVHWmY337yXWYN+jhlRNxuPAZeblK8We1VFR7NSzdQyOHrZZASCcxcGtGXX6pO438lsm23u2Gm2V1Bwz5Wng+YnZtku2WjdkASc8t6plTTzRsY92KSta+IStJ6/3S7KPdJ1vyUQhwAJkOl966KOSGRxY2kaSHbJ+nW194G5WTo7xqodL1VRIZo5IXSxSH3hkfkINxfXfW/LvUimkeTZxuCFT45RU7I+libsua4BwGmYv+3+FfWMaXF4tmtlJ8Gk6fElTctVzJLrbJ018V2OaCLHZerEG2ay/o8pGsxWsEX7NjZWttsB1rbD0sR6KupmgTutp+67PHJXPwyAv+olpP8A2n1Wi4viUdPE+aY2YwXPeeQA8SdFOe8MbtFcnTU0lTKIoxmVxgtaZoIpSA0yRtfYa2zC9r89EjdtNDuK9q4RBO+IG+ySPBRtdwlBPUmoqG9YcrWtY73Whvh9Y3JOumuy1ugY5+07NS4cWqIKfoITsi5JI1N+e7uz5qadHlZaMNaQ2zdOyNNNBbTwC3WyyVdtXdd+fHisEx7Ea2rnMU5e97XlohaNA4Eg5WN3trrqbc1SyPkkdsu8F9PoqaipIRLFYNIvtHgeJP205KycO9GEj7PrHdU3/TbYvPmdWt+fot8VETm/JVFf8URs6tMNo8Tp6nyUl0dVjqWqnw6Y7OLoz3kC5t95lnW8CtlK4xvMTlDx2JtXTR18Q3Z++RyWlKwXIrJsXpfYMailaLRzyB3gOs7Dx6E5vUKse3oqgEaFdvSyivwh8bvqYPtmPtbxWsqzXELK+LKqOmqakRU8AlLWOY57TJI+WZwJexrrtsBm0t71t7kKtmcGPdYC/ncrs8MikqaeIySO2bkEA2aGtGhIsbk236cNVZeCq2oM1RDPIZmw5R1hi6uz9c0Yt7wGmvrsQpEDn7Ra43t91UYtDTiKOaJuyXXyve7dx5X95hQ7foeIdNp4/wA47/7mfNavpqu30/ZWH87AebD/ALvRy0dT1yaIiIiIiIiIiIiIiIiziu7XEMIP1Yv/ABSO/MqA7OqHvcush6uAv5n/AHAL74m4ojpa+Qi8gdTCKRrd2vaS8E33GR/L+q9lnbHKeyyxw/C5KuhaPps/aBO8EW+4VUw2PEXGPqXRu/yjcl+oIERdYNOcWuHC2uuijMExtbhy0V1UOw5od0gI65vba+u2uW63crz0Z0zX07Jn6yxNfTB2YkZA/OABfLptccgplIAWhx1GXcuc+IJHMndE36HEPtb+oi3aq1R8fyUtVUskZ1sRqZSBezmdsjTkR4KO2rMb3A5i5VxLgDKumiew7LthvYch7uuzHulJz2FlJEYyRbrHkEj7rRpfxJ9EkriRZgWFF8LNY8OqHXtuGneV6uhyFrWTyvc0F7msAJAPZBcTr35h8FnQiwLitPxU9znxxNGgJ8cvwu/pjxICCGFp/aPLzbuYLfMu/lXtc/qhq1/CtMTM+Uj6RbvP7DzVzgcKajaX6Ngpxf8AAzX8lLFmMz3Bc88Oqqohur3fcrPOBeNqiauyVLi5swytaBYMIuRYDYbgnfa50UGnqXuks7eurxnBKeGj24RYtz5kaH1HfbVasrJcSoTHMRpqFr6iRljI4AljLue62gJ8hzIGi0yPZENohWFHT1Ne4QMNwBvOQF/33KvYJitVibi5v+XpGuyuyn6SQ75Q/wCqLEXLbW2BPLRG9854N81a1dJS4W0Nd15SN/0jnbfyB7bDfVeLeFZqCYVVMXOiDw8O3cx172f3tJ+tz2PjGngdE7bborvDMVhxCE00wAcRa24jlz5d45axgeJtqYI5mbPbe3cdiPMG49FZxvD2hwXD1dM6mmdC7UH/AAe8KtdKmF9bR9a334HB4POxsHD8nfhUesZtR34K3+HKroqvozo8W79R6d6uEL7tB7wD8VKGioXCxIWedImMyRVTGtmEIbTGRjuqEhdJmcAy5BLQbDXYa7qDVSFrwL2y4b11WBUcc1M5xZtkvsRtWAbYZ8yu3gXGX1FRnnqJHyOidaERlkTNQTr9Z3j56le08he65OfDcteM0bKaDYijAaD9RN3HXwHuy6eLOzjdE4fWaxv88g/IrybKoYVtwyzsGqG8CT5D0WjqeuTREREREREREREREREWc1fZ4hiv9aL/AMUg/MKA7KqHvcusi62AP5H/AHBR+OQxTYhUNjaaWWBplNRmJaS3KSZGWsGkHQjfTQ3ssJA10pAyI3qTRvlgoI3PPSNebbFs876HiLZ38Ra66qiOGSCSZtBK2kcbOmika15DHlxf1LgWhua+2gAtewXhDS0uDOrxHos2OmjnbE6oBlH9LgbXItbaBBvbx7SrzwPPSGnDKF92M1cCe2C6+rweZ18NNFMpzHs2YubxeOsE5fVCxPDTLh7vxWM43TE180fN1U9vxkI/VVMjf1SOf5X0KjlAoWP4MB8GrYKzgCgk/wChlPexzm/IG3yVq6liO5cDFj9fH/XftAP7+arOK9E43pZyP3ZRf+do0/hKjPoP7T4q4pvit2k8fe30PqqDi2EzUcwbOyzgQ5v1muAO4OxH9lQnxujdZwXU01XBWxF0TrjQ8R6LWcJZU4jR2rDEyKYNIMJOdzQbkG5LW3sO/mCArNm3NH19DwXC1LqXDau9OCXNv9WgNu4ny3G67p6/DsKZlaGtfb3GdqR33iTf+IgLIvigFh+61sgxDFn7RuRxOTR2fsLqX4Yx5lZAJoxl7Ra5pNy0g7G3hY+q2QyiRu0FCxChfRTdE/PK9+I95Lt4gwptVTyQv2e2wPc4atd6GxWUjA9paVroqp1LO2Zu4+W8eCz3oow2pjqJr3ZEwujkadnSNNrDxbvfxA5qBRseHHh+V1XxLU00kDLZvOYPBp9eHotP7LwRo4atOxGlwQfmCFY5Fcb1mG+h1/IVZ4SMEdRVU9K4mNhY8t3bG92YOa08x2W6cjceUeHZD3NborfEunkghnnHWNxfeWi1iR3ntFu+S4xeBQ1N/wDQkHqWkD5kLZP/AC3dii4WCa2K39w8ipSBlmtHc0D4BbBooTzdxKo3GGJVEVY7qGVD2+wuA6prnBsr3PDXuA00t5qHO97ZMgdN3FdHhVNTy0g6VzQekH1EAloAuBvzX1wrjNRPVxNkE7WMogJBIzKHTNcA5w87+G2y9hke54vfTfxXmJUVPBSvc0tJMmWyb2YRkPL915OLe1jVC0cmsd/PIfyasJs6hgUjDLNweodxJHkPVaMp65NERERERERERERERERZxxr9Di9DNydlYf4y0n4PCgT9Wdjl1mE/rYVUQ7xc+Vx5haHJE1wIcAQRYggEEdxHMKdYFcq1zmkEG1lxDTtYwMY0BrRlDQLAAaWA7kAAFgjnue4ucbk7+a8mEYNDTB4p2Bge8vcB3nkO4DkNgsWRtZ9IW+prJqkgyuvYW98+JWQ9I0DqfEzK363VzM00uLD17TT8VV1QLJtodq7zAXtqcOEbt12n32Fd0XSjWjdsDvNjv0eF789JyWDvhaiOhcO8fkFTGEdK13gVUIDToXxk6eOQ3uPI381tZXZ9YKvqvhSzSYH3PA7+/wDZWLpKwttRQueAC6Edax3hpm17i259At9WwPjvwVTgFU6nrWsOjsj27vP8qjcFDEaiA09JII4GvOaQmxbmsS1pHa8dANSdRdQ6fpnt2WGwXSYv/p1PMJ6hu08jIbjbed3LPduU7jXRxHHRyujL5akDrM5vrbVwa0d4vvc3tqt0lGBGSMyq2k+I5JKtjXgNj0t26XPLuFtyr/RXjvUVXUvP0c9m+Tx7p9dW+o7loo5dl+ydCrT4koenpulaOszPu3+GvitqVuvnqq/HHFDKKEhljPID1be6+73eA+Z9bR6icRNy1Vxg+Furpet9A1P4HP7DuWc8KVOJ5JI6RkhbPqZHA2aTu9sh0DiL/nuFAhM1iGjVdbiceGbTZJyAWbhqRwIGdvei0vgjhgUMJaXB0shDpHDa42aOeUa773J02FhTw9E229cfi+JmumDgLNGg/J5n3xUFxHj7ausgoKchzOua6dw1BEZz5AeYGW5PeB4rTLKJHiNvHNWVDQOpKSStmFjskNH/AFZX88uS0AKauYVB4miM1Q50FLUmWPsCohlazbXLY6WBJBBHIqFKNp3VabjeCumw9wggDZZWbLs9hzSftyUzwbNXkPbiDAA23Vu7OZ173zZHEaC3Ib81tgMufSBQMUZQAtNI65OozsOy4vx3lV0nruIRbaCPX0jP/c/5LR9VV2en7q1H6OA83n/d6NWjqeuTREREREREREREREREVB6X6Iupopm+9DLv3B+l/wCIMUKtbdgdwXTfC84bUOhdo4eY/YlXLB64TwRSjaSNrvK41HobhSmO2mh3FUFVAYJnxH+kkL2LNaERFROlrBTLTNnYLugJLvuO3+BAPldQ62PaZtDcul+Ga0Q1Bhdo/wD8hp46dtljaqV9BRF4v0ZT0P8Ak2wv1Pswjd/BlKvg39PZPBfJnz/xZmb/AH387rIujTiEUtSWym0UwDXE7NcL5XHw1IPnfkquklEb7HQruviDDnVVPtMF3MzHMbx+e5beFcL5yvHDhUEbjIyGJjzcl7WNB11N3AXWAY0G4C3vqp5GhjnkjgSbeCqfFnSJDADHS2ml2uNWNPiR7x8B8Qo01W1mTcyrzDPh2aos+bqt8z6d/gsqZi8hqWVEzjI8SteSeeVwNrbAaWtsq3pCX7RXbmjjbTGCMWBBHiFr2KdItFEOw90ru6MafxOsPhdWj6yNuma4Km+Ha2U9YbI5+guVnvEvH9TVAsZ9DEd2sJzEdzn7keAsO+6gy1b35DILq8P+H6alIe7ru4nTuHrdWLodwU/SVTxpbq4/zcfyF/vLfQx6vKqfimtHVpm9p/Hr4LS6qdsbC97mta0XLnGwHmTsrAkAXK5CNjpHBrRcncNVjlXX07JS6ezXvcXGpoJzckm/ajedO82t4Kqc5gdd2vFpXfRQVD4tmLNo/omb9iPLVabws61MHuqHzsdd7ZJG5CGWGhG5tYm53v5Kwh+i97rjsRF6ksEYYRkQDcX97lU+jBpnqayscPfeWt/E4vI9AGBRqTrPdIrz4hIgp4KQbhc9wt55rR1PXJoiIiIiIiIiIiIiIiLwY7hwqKeWF3/UYQPA7g+hsfRYSM22lqk0dQaedko3Hy3+SqHRLiR6mSlk0fTvNmn7Libj0fmv94KLRP6pYdQr34mpwJW1LPpePMD8i3grVjmPwUrc1RIG32bu533WjU+eykySsjF3FUlJQVFW7ZhbfnuHaVRuCOJ71sjXCUQVcjnQmUk9tuhaHbG403NsrQodPP8AqEbjpddJi+GWo2OFtuMAO2eB328+dyVpcsYcC1wBBBBB1BB0IKsCLrkWuLSCNQsF434ZdRTkAEwvJMTvD7J/eHzFiqWohMbuS+m4Piba2G5+saj89h/ZePhHDvaKyCPkZAXfdb2nfIEeqwgZtyAKRilR8vSSScsu05BfohXq+Ur8wFc6vsoVlwbjqspmCNjw9gFmiQZsvgDobeF9FIjqpGCwKp6vAaOpftubYnhlf8Lz43xdV1QyyykMP1GdlvrbV3qSsZKiR+RK20mD0lKdqNufE5n9u5QS0qzRF6iLxSnDmByVk7Youerncmt5uP6DmbLZFEZHWChYhXR0cJlf3DieC/QWG0LIImRRCzGNDQP1PeTuT3lXjWhoDQvlk8755HSPNySq/wAXVIlPskU0DZuy8xTNzNlbrZlzsbgHTtaDbdaZnbXUBF+B3q0wyIw/xUjHFmY2mmxaeP4zy11VXwLCvp3RQ9ZQ1TWh7onATQvaDYuZm/qbcr2No0bOtsjqu4ahXNbVfoCWS00RNg4dVwPA29Bz3KydJOLez0L2g2fN9E3yI7R/huPUKRVSbEZHFVGAUnzFY1x0bmfx5/ZezgPCfZqKJhFnuHWP+8/Wx8QLD0WVNHsRgLRjNX8zWPeNBkOwepue9WFb1VoiIiIiIiIiIiIiIiIiLMeLWHDsRjroweqmOWUDvtZw9RZ48WlV8w6GUSDQrsMMc3EcPdRuPWbp+PDQ8irpi2HUtQxlRNGJmxsL2WBdcOAOjR79wBYaqW9jHgOIvZc9TVFVTudBG7YLjY7sweO7mVTa7jlk5/ylG2T2cGQPmLWiO2mYN5crdoHbmojqkO+ht7cdy6CHA30//wAifZ28rNuS7lf9irhwbjElXSsmlZkcSR4OtpmaL3AO2vcVKgkMjA4hUOK0cdJUuijdceY5HmvdjOExVMTopm3a74g8nNPIhZyMD27JUalqpaWUSxGxHux5KpcD8FOo6qaSQhzcgbE4cw43cSOThYD1KjU9MY3knuV5jGNNraZjGCxvdw7NM94zPgr2pi5tfmWsZaR47nuHwJXPO1K+xRG8bTyC6l4tiIiIiIileHsAmrJMkDdB7zz7rR3k/puVsiidIbNUGuxCGjj25T2Deffgtw4W4ciooskerjYveRq8/oByHLzuTcwwtibYL5tiOIy10u2/TcNwHrxP4U0tqgKNxvAoKpuWojDu52zm/dcNR+S1yRNkFnBS6SunpHbULrfY9oUfgXCcdNKZutmmkydW10rsxa297DT+/UrCOAMdtXJPNSa3FZKmIRbDWtvchotcqoPd/iuKgDWmpefJ1j/3uAH3WqL/AD5uQ9+avgP9Kwwk/wAyTyv/AOo8ytRViuNREREREREREREREREREREUdxBhDKqB8MmzhoebXDUOHkf6LCSMSNLSpVFVvpJmzM3eY3hUno+xp9PK7DazsvY4iInbvyA9x95vnbuCh00hY7onrocbomVMQxCnzBHW9e7Q+PFSHG3CTquopixobHqyZ40dlFnAEcxoQO4uWdRAZHttpvUXCMWbR08ocbu1aN19P88gvBT4vXVMr48LbFFT0x6sZwLPy6ZdjvbYWsLXOqwEkryRFkApL6ShpY2vriXSSZ5br79R535BWjg3H/bIM7mhsjHGORo2zNtq3wIIPhtra6kwS9I251VPitB8lPsA3aRcHkePNTy3KtUHjOH1ZOajqsh/05GMcw/iDc7fiVpeyTVjvFWNLPSAbNRFfm0kHwvY+SyDGuD66N7nSQOddxJdH2wbm5IDdQPMBVclPKDcjwXe0mMUL2BrZALDR2X3y81XpoXMNntLT3OBB+BWggjVWrHteLtNxyXDGEmzQSe4ary116XBouSpjD+Eqyb9nTyW73DIPi+3yW1tPI7QKvnxeih+qQd2Z8rq74B0VgEOrZL/APxx3t6vOvoB6qZHQ73nwXOVvxUSNmmbbm709T3LRqChjhYI4WNYwbNaLevifFT2tDRYBcnNPJM8vkdcneV9y1DGkBzmtLjZoJAue4X3K9JA1WDWOcCWi9tV81jnhhMTWufyDnFoOvNwBtpfkjr2yWUQYXgSEgchc+Fx913r1a1RukfiQxtFJT3M89m9ndrXG1vvO2Hhc9yh1U1hsN1K6PAcNErjVTZMZnnvI/A3+HFTXBfDwoqZrNDI7tSnvceQ8BsPU81ugi6Nlt6r8WxA1tQX/wBIyHZ6nXy3KfW5ViIiIiIiIiIiIiIiIiIiIiIiqXHnCftbBJD2aiMdh17ZgNcpPLXUHkfNRqiDpBcahXeDYr8m/o5M43ajhz9eS83AvGPX/wCWq+xUs7Pa0z230OzxzHqOYGNPUbXUfqt2MYP0H8RT5xnhuv8Ajge47r9dfwjVxumbh1QyOGocXPY64LSdyxwaTr6fqvHU8gJ6M2BWUGLUkjWGsjLnsFgRvA0uLj8qqY0BT9Xh9K+QtieJqqaMOLg7QF1m7NY2xtffLzCjSdS0Td2ZI97ld0l6narp2i7hssa61rZ5Z73HyvuKuXAHEMtQ6aJ7uujitkqMhZnB5Oafrf01Uqmlc8kHMDeqDGsPip2skaNlztWXvbsPD2FZqDFoZi4QyseWGzg1wJGttR3eKkNe12hVPNSzQgGRhAOlwvas1oXBaOaIMkDQNgi9JJ1XKLxddRO1jS+RzWtaLlziAB5k6BeEgC5WTGOe4NYLk7goqsxq5hbS9XIZw8tcX2ZaMC/aaHXNyBYePctbpNA3O6mRUdg9092hlri2dzpkSLaa9nFQ9TDFUxVEk7mwvIZTyCUNcICx5vkcbauzgtdp9Q+C1ENeCXZbs9ynxvlpZI44wXAXeNm42gRvGelrEdo5qb4drXytlzubIGTOYyVosHtAabjkSCXMJGl2FbYnFwN881X10LInN2QW3bcg6g3P3ABF87FRvG3F7KJmVtnzvHYZ3fvv7m+G5OneRhUVAjFhqpeE4Q+tfc5MGp/A5/bwBjOAeF3tca2tu6oku5oduwO5kcnkaW5DTwGumgIPSP1KmY1ijHNFJTZRt1tvt+Puc1e1MXNoiIiIiIiIiIiIiIiIiIiIiIiIiKo8acGNq/pYT1dS2xDxoHW2DiNQRycNR+UWenEnWGRV5hOMupP0pOtGd3C/D8hRHDvHL4X+zYq0xyNsBKRvyGe2n4xofmtcVSWnYlyKnV2BsmZ8xQHaad3p6HP7KZxXhJkrjUUUxp5ng3fHqyQO1OZoNjfe4566lbX04cdphseSr6bFnxN6CpZtsG52otwP47sgq7i9LVUlMzDqJk0jnNc6SYNIbY3JYw7A23156au00PbJGwRMF+ataaWlq6h1fUua0CwDb55ZXP8AjyC8/AU0cE9bIxkjGQ0zTkkFn3YAXZhyJcCfVY0xDHOIGgW7GmSVEMDHOBL36t0zOVuwFfcGJ4k+jfiPtTGtDiRDkGUtDspFztrcAak23uvQ+Yx9LtdyxfTYayrFB0RJ/uub3tf7d3JaJgOIe0U8UxGUyRtcR3EjW3hdTo37bA5crWQfLzvivfZNl7XyAe8QNQNTbU6AeZKzvZRw0nQLoxGJ72FsT+rcbduwcQLi9gdL2va+x5FYuBIsDZbIXsY8Oe3aHDTs7r6qp1WcifK588dJVQvAdZ5OQB0rAbdotBDh3OHgozr57wCP3V3H0YMdwGOkY4ZZDPJp5XIseSR0rJ6iX2OVlgIqmN7O01kxzscHBvKRlszb359ybIc87B4Hv/cLx0r4KdnzDD/Uwg5EsyItf+12h7lO4Vhzw+aWoEeabIHMZdzAIwQCS4Aucb6mw0a0crncxhuS7eq6pqGFjI4r2ZfM5HM33E2A3Z6knfZVzifjtkR9nw9omnJyjKMzW+ADffd4DT4WWiWqDerHmVbYdgT5R09WdlmueRPbfQczn904Q4Kc1/tWIHrKhxzBpOYMPeTsXjlbQcuVkFMQduTMpimNNez5akGzGMrjK/oPM71e1MXNoiIiIiIiIiIiIiIiIiIiIiIiIiIiIiKKx/h+CrZknYDYdl40c2/2Xfpsbaha5ImyCzlMoq+ejftRHtG49o9lUQ4NiOGEuo3e0QXuYyCbc/2d7g+LDrzChdHNB9GY9+8l0vzmHYoAKkbEnH9/we5TOC9JNNKctQHQP2ObVt/vDUfiAW6OsY7J2Sr6v4bqYutF128tfD0JU/S4ZSyGWaIMf7QzJI5rszXg99jbnutzWMN3DequSpqowyJ5I2DcAixB+6rcnR4/J1Da2UUpfm6ktBO97Zr9+u1r62Uc0htsh3V4K4b8Qs2+mdAOltbav+Lfm9srq7UdM2KNkcYs1jQ1o8ALBTGtDRYLnpZHSvL36k3PevqaFrwA9ocAQ4AgHVpuDrzB1BQgHVYte5hu027OBX1I24IBtcWuOXivV4DY3UNhGBspG3M0rg0HWR9m9o3JLRZpJNzmdc67rSyIR71Pqq19W62wBf8AtGeWmZubchYclE4vx/RUwIiIldvlitlv3l/u/C5Wt9VGzTPsU6lwCtqSC8bI4u18NfGyr7xieK6Eey0x33GYf7pPk1aP1p+Q9+KtAcMwnMfqSDyP2b5lXPhnhOnom/RNzSEWMrrFx8B9keA9bqXFAyPTVc/iGK1FaeubN4DT9z7FlPLcq1ERERERERERERERERERERERERERERERERERERRGMcNUtT+3ha532x2XfxNsfRanwsf9QU6lxKqpf5TyBw1HgclUqjoyyOzUVVLEfH/7sLSB6FRjRWN2OsrxnxN0g2amEOHvcb/ddfsGOw+5MyYDldhv6yNafmvNmqbobrLp8Cm+phb4/wC0n7L7/wAaxtu9JG70v/tkTpKkf0+/FefJYG7SYj3zauP8cxt21HGPwkf7pE6Wp/t9+K9+RwRusxPf6NXHU49Nu6OAecY+bQ5yWqnck28Bh0Bf4/mwRnRxNMQ6vrHyfutu74OedP4U+Tc763XQ/EcMItSQAczYeQ9VaMG4OpKaxjiBePrv7bvMX0B8gFIjp42aBU1XjFZU5PfYcBkP377qfW9ViIiIiIiIiIiIiIiIiIiIiIiIiIiIiIiIiIiIiIiIiIiIiIiIiIiIiIiIiIiIiIiIiIiIiIiIiIiIiIiIiIiIiIiIiIiIiIiIiIiIiIiIiIiIiIiIiIiIiIiIiIiIiIiIiIiIiIiIi+JJQ3f8ifyRF8Cpb37eB/oiLhtWw7Hbz80RBVs2v8jy9ERd6IiIiIiIiIiIiIiIiIiIiIiIiIiIiIiIiIiIiIiIiIiIiIiIiIvLVxkkEAnS2iIvN1Tu1cHUeJ1ykH5nkiLhsbtbg3y22Pc703KIuRE657J7Wex8y8i4tce9z7giLvqmPv2b28D5f+3xHoRdJjltoXX5a+Dv1y/A+pF9NEgN7OPhf++SIut8T9Cb2B3vsMzfHuzIi5bE/Q6+7vfz8b/Z+B8kRfbhIRoHC23a89T8t0RCyT97f7X/AD5f3uReqlDsva3/AL/W6IuZ7/Vvz/4REF7nuuAP6/33Ii5A8z8P7/8A1EXySbgdrzsPnoiI4HlffXZEXY31+X6Ii+kRERdc+a3Yte438xc/C6IvEySfL2m9qwOmXe2wu7yuT36eBF9MdPY3a2922Oltxm57WzW52tzRF8xvn1zNtruMt7ZXcr+9my+GvmiLh76i2jRe2wy75QTu77Wm+1/BEXJdPf3Ra/hte19/M27gBvdEXyHT31abcrZL897m3dtzPciLtpXTXHWNtqb+7a1tLa3vfz2PgiL3IiIi4REKIiIuURERERERERERERERERERERcIi5RERERERERERERERERERERERER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7" name="AutoShape 6" descr="data:image/jpeg;base64,/9j/4AAQSkZJRgABAQAAAQABAAD/2wCEAAkGBxQTEhUUEBQVFhUVExgXFxcYGBoYHhsdGBoYGB8bGhkZHiggGxolHR0ZITEiJSktLi4uGCAzODMtNygtLisBCgoKDg0OGxAQGzQmICUsNDY3Miw0NDQwNCwsLSwsNDc0LywsLC8sLS8sLC8sLDIvLCwsNCwsLywvLC4sLCwsLP/AABEIAOEA4QMBEQACEQEDEQH/xAAcAAEAAwADAQEAAAAAAAAAAAAABQYHAQMEAgj/xABEEAABAwIEAgcEBwYFBAMBAAABAAIDBBEFEiExBkEHEyJRYXGBFDKRoSNCUnKCscEzYpKi0fAVJFOy4UPCw+Jj0vEW/8QAGwEBAAIDAQEAAAAAAAAAAAAAAAQFAgMGAQf/xAA/EQABAwIDBAgFAgUCBgMAAAABAAIDBBEFITESQVFhEyJxgZGh0fAGFDKxwSPhJDNCUvEVwiVicpKy0jRDU//aAAwDAQACEQMRAD8A3FEREREREREREREREREREREREREREREREREREREREREREREREREREREREREREREREREREREREREREREREREREREREREREREREREREREREREREREREREREREREREREREREREREREREREREREREREREREREREREREREREREREREREREREREREREREREREREREREREREREREREREREREREREREREREREREREREREREREREREREREREREREREREREXhxTF4KduaeVkY5ZjqfJu59AsHyNZ9RUinpJ6g2iYT2eugVQxDpRgBy00UkzuX1AfK93fyqK6tZo0XV9B8L1BG1M4NHifwPNeX/APqcWm/YUIYO97Xfm8tHyWPT1Dvpat3+l4TD/NnueRH4BK5H+PO/04/D6H/2T+KPsJ/wBnE/937IW483W8b/AA+h/oE/ih7CXwB24j/u/dcHiPGIf21E1455Wkn4xuI+SdNUN1an+nYNN/LnIPM/+wH3XdR9KMYdlqqeWF3O3at5g5XD4FetrW6OFlrl+GJSNqCQOHh6j7K3YRxBTVI+gmY8/ZvZw82mx+SlMlY/6SqOpoKmmP6zCOe7xGSk1sUNEREREREREREREREREREREREREREREREREREReHF8XhpmdZUPDG8r7k9zRuT5LB8jWC7ipFNSTVL9iJtz714Kgz8W11e4x4ZEY472MrrX9XHss05C7u5QjPLKbRCw4rp2YTQ4e0SVz9p39o9NT2mw4r2YV0Zx36yulfPIdXAEgerr53edx5LNlENXm5Uep+JZLbFKwMaOy/hoPNXPDsKhgFoImRj91oF/M7n1UtrGt+kLn56qac3leXdpSbFYG+/NE3ze0fmV4XtGpRtLO76WE9xVS4d45a+aqbVzQtZHJlhde2ZuaQXvc5tA3Ud6jRVILnB5GWiva7A3MihdAxxc4dYcDYeGpUyzjahc9sbZw573BrQGvNy4gAXDbDU962/MxXtdV5wWuawyGOwAucxoO+6sK3qrXmraCKZuWaNjx3OaHfmsXNDsiFtinkhO1G4g8jZU7F+jSnk7VM51O8G4tdzb3vsTceh07lFfRMObclf0vxLUR9WcB48D6HvHeooY3iWGECtZ7RBe3WA3ty/aWvfweNeRWrpJofrzHv3mpvyWG4mL0x2H8P2/9SrzgHEUFYzNA+5HvMOjm+bf1GnipkczZBdq5utw+ejfsyt7DuPYfZUstqhIiIiIiIiIiIiIiIiIiIiIiIiIiIiIiKs8ZcYRULbaPmcOzHfYfaeeTfmfiRHnqBEOauMKwiWudfRg1P4HP7eSrWC8HT1r/asVc6x1bDq025A29xv7o17yDvHjp3Snbl8FbVeMQ0LPlqADLV2uf5PM5cFo1LTMjaGRtDWtFg1osB5AKeAALBcpJI6Rxe83J3ldq9WCIip2NYDhtFTvmfTR2aOyHZnFzjs0Zidz8rnkoskUMbS4tV9SV+I1s7YmynPhYWG85KoYRhctNRR1vUxStMrpJY3RtJ6ogNaWkg5WjV2n2gToCorGFkYktfj2K9qqqKprHUe2WmwDSCbbQzN+J3Z8CNStH4erqWojElKI7cwGhrmnuc3kf7CnxOY8XauTroKqnk2J737SQewqZW1QERFUuN+L/YzFHC0STSOBya+7e3LXM46DyPkY1RUdHYDMq8wjCPnQ+SQ7LGjXn6DUryYHx2yomnjmjDIo4zIXO5NaGh7XtO5zEjTfuWEdUHuIcMlurMCfTxRyRuu4m1hxN7EHs/yvBjHBY0rMHkDXe8Gsd2Xfcdew5jKeydtNlhJTf1wlSaTGjnS4i240uRmO0fnXfmpTgvjYVB6iqHVVLbixFg8jewPuvHNvw5gbIKnb6rsioeLYIaYdNAdqM+XqOB8edzUtUCIiIiIiIiIiIiIiIiIiIiIiIiIirPHHFTaGLs2dM8Hq2937zv3R8zp3kR6icRN5q3wjC3V0ueTBqfwOf28LxHBHCLs3tlfd9Q852tf9S+znD7fcPq6c9tVPTm/SSaqdi+Lt2flKTKMZEjfyHLjx7Nevivi6qDXy0DB7PC8NfM4A53Zg0hgO7AdC4b302Xk1Q+xLNBvWeG4TSlzY6o/qOFw0bha+fO2dvFXTBq3rqeKUixkiY8juLmgkeSlxu2mh3Fc9VQ9DO+IG+ySPAr2XWa0LlEVHxfhaorK0Gre32SPtMYwkZv3SNwdNXd2g3Nob4HySdc9ULoqXFKeio7U7T0rtSd3Ps4DjrzuwjAFgBa1rW0tta3cpllz1yTfeqg3o/hZVtqIJHxNBJdEwkA87NcCC1t9269wsovyjQ/aabK9OPzPpTBK0OO4n8jeeB+6uKlKhXBRFnWN1H0zW4ow072yXp62DVvOzXEgkAePnpuoEh61pRY7iF1VJHaIuoXbYI60b9e0Z+9M9F3YxQEsBxGJlXDlFquAZZWjTtPY3dvO7SRYbLJ7cv1BccRqsKWcB9qN5jf8A/m/NpPAE6HtseajzPNhzIH0s8UlA6UguyAu7ZuS/Lq4gAgFttrEclru6EAtILVKDIcSfIyeMtnA0vllwvkL3331uCp/jLhJlYwT0xDagAOY9psHgagEjntZ3Ly23zwCQbTdVV4Viz6J5hmzjORB3cf3C+OAeLTUXpqrs1MVwb6Zw3Q6cnjmPXvt5TT7fUdqFnjWEintUQZxu8r/g7vDhe6KWufREREREREREREREREREREREXixnEmU0L5pT2WNv4k8gPEmw9Vg94Y0uK30tM+plbEzU+/JUDgjCn11Q7EawXGb6FnK7dLgfZZsO83PLWFTsMrulf3Lp8XqmUEAoKfW3WPb+Tv5ZKX44jkqJ6alhmdHculmDdMsbbDO519OYA2JOuwW2oBe4MB7exQcHdHTwy1MjAdA2+9x3Afc8NNVX6viOlklbAwE01MGiCBoP+ZlBytDj9gGx131JvstBmYXbI0Gg4lWkWHVUcRndlJJfacf6G6mw428NBbVe3DeMJqWaeOva45byOfc2Di0ZY4mkWychrqbm+6zbUOY4h/vsUefCIaqKOSkIF8gOVzcuPHecuSvGC1skkDJKiMRPc3MWXvlHK9wLG1iRyUyNxLbuFlzlXDHHOY4XbQBtfj7Kq/EHSVTwktpx17xzabMH49b+gI8VGlrGNybmrqh+G6mfrS9Qc9fDd3+ComJdIldL7sgiHdG0D+Z13fNQn1crt9uxdNT/AA7QxDNu0eZ/AsFBS43Uu96omPnI8/qtJledSVZNoaZv0xtHcPRcR4zUN92eYeUjx+qdI8byvXUVO7WNvgPRTOHce10VvpusA+rIA75+981tZVSt337VXz4BQS/0bJ/5cvLTyV3wPpOjeQ2sjMLj9cXcw+Y95vz81MjrWnJ4subrPhmVgLqd20OG/wBD5KYx3GHN7TqcVVFJGO1CBIb88zSbFh0sRtZbZJCNW3aeCr6Oja7JsnRzNOjshbkdb/dZ1SYBXSiWaiZLBE0kRxmR7XFpJNmX94C9zrqTpcqC2KV13MBAXWS4hQxFkNS5r3HU2BF+fDl52CluFODKOqZrNP1kTvpIiBGW3+qWkHS4OoOt+RC2w00bxqbhQcSxmspX5MbsuGRGYPO+XgfNapTQNjY1jBZrGhrQOQAsB8FYgACwXFve57i9xuSbntKonSPw84Wr6TszQ2c8t3LW/X8S0b33b5WUOqiP8xmoXS4DiDT/AAVRmx2QvxO7sO7n2qy8JY82sp2yjR3uyN+y4b+h3HgVIhlEjbqoxOgdRVBjOmoPEe8ippbVXoiIiIiIiIiIiIiIiIiIiLM+OZ311dFh8JORhzSkd9rkn7rNvF1lX1BMsgiC6/B42UFE+ukGZyb75nXkLrQmUnVw9XBZmVmWPS4bYWBIuL289VODbNs1cq6Xbl6SXO5uefHsWYYfgta2aohqg90TwJKiduZz5I2BxEcbu5x0ygX9NFXNjk2i1+m88uS7GetonQxywWDhk1psA1xtmRy43t913YvwZ19PJVyZKV2UOjisGsZE0Wa2Swv1hFteW1u719NtNLzly5eqwpcZ+XnbSsvIL5u1JcTmR/y/5vx7OF45HwsrcWkPUU7foGv+seUjhu47Bt9Tb45QgloklOQ0WGIujZM6koG9d56xG7kOA3ncPtWOL+NZqwljbxwX0YDq7xkI3PhsPHdRp6l0mQyCusKwSGiAces/jw7OHbr9lVlGV2iL1eigoZJniOFjnvOzWi/qe4eJ0WTWFxsFpnqI4GF8jrDmtK4d6LWizq59z/pMNh+J+59LeZVhFQjV64+u+KXEltKLcz+B637FbqE4fTu6uJ1LG/QWDow8nxucxPmpLehZkLBUM3+o1I25A9w7Db0U3LE14s5rXAjYgEH0K3EA6qva5zDdpsVUcbw2SgBqsOHYHanpvqObzewfUeB3aWG2ljGkYYuvH3hXlJUR15FPWHM/S/eDwPEdvjncT/D+NxVcQlhNxs5p3ae5w7/zW6ORsjbhVlbRS0cpjlHfuI4hSDYmglwABda5sLm21zzss7KMXEgAnIL6XqxRwvuiLL6Qf4VivV7U1Va3cLk2/hddv3XXKrm/oTW3FdlL/wAVwzpP/sj87a+Iz7RZairFcaiIiIiIiIiIiIiIiIiIvHi9eIIJJnbRsc63fYaDzJ09Vi92y0uO5b6aAzzNibq42VK6KMOLmzVsusk73AHwvdxHm7T8Ch0bLgyHUroviWoDXMpI/pYB47vAfdaCpy5ZcIirGPYRNVVDWTWbRRgSOAdrK/7Lu5rbX/592PJG6R9j9I81cUVXFSU5fHnM7IZfSOI4k++eY8e8Te1y5IjaniOWNo0DiNM9vkO4eZVdUz9I6w0C7LBcL+Ui23/zHanhy9efcobCMFnqiW00ZeW2vYgWvtckgLSyNz/pCsaqtgpQDM61/e5WSLozrMpdIYowGkkFxJ0F/qgj5qQKKS1yqh3xNR7WywE35ZeZ/CiuEuFJa5/Y7MTT25CNB4D7TvD4rXDA6U5aKZieLRULOtm46D3oFrLY6PCacn3RsToZJXDl4nw0A8FZ2jp2e7lcMXVmL1Ftf/Fo/H3PNZfxTxvUVZLQTFDyjabXH77h73lt4Kumqnycgu0w7A6ekAcRtP4n8Dd9+aq6jK6Wm9E/Eri40kzrjLeEncW3Z5W1A5WKsaKY32D3LjfibDWhvzUY/wCrv0P4PaFqJCsVxiyLFWvwfEBJED7PNrkGxbftM+80m4PiO8qrfenluNCu6ptjGaDo5P5jd/Pcew7+/ktYo6psrGyRnMx7Q5pHMHVWbXBwuFxEsbonljxYg2Ve43nnhiM8NT1LGNs5vVNkLnEgNy32JJt3bLRUFzRtA27laYRHBNJ0MkW0ScjtEWG+/wB+K6OGMFqXGOqr55XSgEtiBysYHAjtNaLF1jr+tljDG82fIc+C2YhW0zQ6mpIwGf3ak24E7l8dJ+ECeiMjdXwfSNP7v1h5W7X4QlXHtx34LP4eqzT1gYdH5d+7zy71KcE4t7TRxSE3eBkf95mhJ89Heq2U8m3GCoeLUnytW+MaajsPpp3KdW5VqIiIiIiIiIiIiIiIiovS9XZKRsQ3mlAt3tZ2j/NkUOtdZluK6T4Yg26oyHRo8zl9rq1YDh4p6eKEfUjaD527R9Tc+qkxs2GhqpK2oNRUPlO8nw3eSkFmoyIiqPSPWyCAU9M1z5akltmi5DBbOfLUN15OKi1Tjs7LdSrzAYIzP08xAazPP+7d69yyjEeE6yBnWTQPawakjK63icpNh5qtdTyNFyF3EGLUc79iOQE94+4F1Z+hmX/MzN5GDN/C9o/7lIoD1yOSpvitgNOx3B33B9FrU8Qc1zTs5pB8iLKzIuLLhmOLXBw3LoipmwRBlPGLMbZjG2b8z8z57rwANbZoWx0jp5duV2ZOZOaxPpDbUiqHtj2lzmBzWsJLWNJcA0XA10171T1W3t9dfRcCNKab+HBABsSdSbDPzUfgPDFTVn6CM5b6yO7LB+Ln5C5WEcD5PpClVuKU1GP1XZ8BmfD1stKwPo6paZvWVbhK5ouc3Zjb6Hf8Rt4Kwjo2Mzfn9lx9Z8RVVSejpxsg8M3H07s+aq/HuPUzqiCWgd9LBYFzW2YQ03aBtexuNBYg7qPUysLg6PUK6wWgqW08kVUOq/cTnnr71vuWr4JiTamCOaPZ7Qbdx2IPiDceiso3h7Q4LiKumdTTOhfqD/g94zUZxzgXtdK9gH0je3H95vL8QuPUdy11EXSMtvUzB675Oqa8/Scj2H01VV6H8bJa+kefc+kj8ie030JB/EVGoZMiwq7+KaINc2pbvyPbu8su4LQMWohNDJETbO0gEbg8nDxBsR5Kc9u00hctTzGGVsg3Hx4jvGSzXCqbNBbFq2WFkZMYp7iPM1lhc27UjTtty3VewdX9V1rbl11RJszXw+AOLs9vWxPk096vXDdZTVFPkpbmFn0IuHbBo07epFjbVTInMeyzdNFzdfDU08+1Pk89bK3Hlkqn0WvMM9ZRuP7OQub45SWOPqMijUfVc6NXnxG0TQwVbd4se8XH5WjqeuTREREREREREREREREWb8d/TYrQwcm5Xnyc+5+UagVHWmY337yXWYN+jhlRNxuPAZeblK8We1VFR7NSzdQyOHrZZASCcxcGtGXX6pO438lsm23u2Gm2V1Bwz5Wng+YnZtku2WjdkASc8t6plTTzRsY92KSta+IStJ6/3S7KPdJ1vyUQhwAJkOl966KOSGRxY2kaSHbJ+nW194G5WTo7xqodL1VRIZo5IXSxSH3hkfkINxfXfW/LvUimkeTZxuCFT45RU7I+libsua4BwGmYv+3+FfWMaXF4tmtlJ8Gk6fElTctVzJLrbJ018V2OaCLHZerEG2ay/o8pGsxWsEX7NjZWttsB1rbD0sR6KupmgTutp+67PHJXPwyAv+olpP8A2n1Wi4viUdPE+aY2YwXPeeQA8SdFOe8MbtFcnTU0lTKIoxmVxgtaZoIpSA0yRtfYa2zC9r89EjdtNDuK9q4RBO+IG+ySPBRtdwlBPUmoqG9YcrWtY73Whvh9Y3JOumuy1ugY5+07NS4cWqIKfoITsi5JI1N+e7uz5qadHlZaMNaQ2zdOyNNNBbTwC3WyyVdtXdd+fHisEx7Ea2rnMU5e97XlohaNA4Eg5WN3trrqbc1SyPkkdsu8F9PoqaipIRLFYNIvtHgeJP205KycO9GEj7PrHdU3/TbYvPmdWt+fot8VETm/JVFf8URs6tMNo8Tp6nyUl0dVjqWqnw6Y7OLoz3kC5t95lnW8CtlK4xvMTlDx2JtXTR18Q3Z++RyWlKwXIrJsXpfYMailaLRzyB3gOs7Dx6E5vUKse3oqgEaFdvSyivwh8bvqYPtmPtbxWsqzXELK+LKqOmqakRU8AlLWOY57TJI+WZwJexrrtsBm0t71t7kKtmcGPdYC/ncrs8MikqaeIySO2bkEA2aGtGhIsbk236cNVZeCq2oM1RDPIZmw5R1hi6uz9c0Yt7wGmvrsQpEDn7Ra43t91UYtDTiKOaJuyXXyve7dx5X95hQ7foeIdNp4/wA47/7mfNavpqu30/ZWH87AebD/ALvRy0dT1yaIiIiIiIiIiIiIiIiziu7XEMIP1Yv/ABSO/MqA7OqHvcush6uAv5n/AHAL74m4ojpa+Qi8gdTCKRrd2vaS8E33GR/L+q9lnbHKeyyxw/C5KuhaPps/aBO8EW+4VUw2PEXGPqXRu/yjcl+oIERdYNOcWuHC2uuijMExtbhy0V1UOw5od0gI65vba+u2uW63crz0Z0zX07Jn6yxNfTB2YkZA/OABfLptccgplIAWhx1GXcuc+IJHMndE36HEPtb+oi3aq1R8fyUtVUskZ1sRqZSBezmdsjTkR4KO2rMb3A5i5VxLgDKumiew7LthvYch7uuzHulJz2FlJEYyRbrHkEj7rRpfxJ9EkriRZgWFF8LNY8OqHXtuGneV6uhyFrWTyvc0F7msAJAPZBcTr35h8FnQiwLitPxU9znxxNGgJ8cvwu/pjxICCGFp/aPLzbuYLfMu/lXtc/qhq1/CtMTM+Uj6RbvP7DzVzgcKajaX6Ngpxf8AAzX8lLFmMz3Bc88Oqqohur3fcrPOBeNqiauyVLi5swytaBYMIuRYDYbgnfa50UGnqXuks7eurxnBKeGj24RYtz5kaH1HfbVasrJcSoTHMRpqFr6iRljI4AljLue62gJ8hzIGi0yPZENohWFHT1Ne4QMNwBvOQF/33KvYJitVibi5v+XpGuyuyn6SQ75Q/wCqLEXLbW2BPLRG9854N81a1dJS4W0Nd15SN/0jnbfyB7bDfVeLeFZqCYVVMXOiDw8O3cx172f3tJ+tz2PjGngdE7bborvDMVhxCE00wAcRa24jlz5d45axgeJtqYI5mbPbe3cdiPMG49FZxvD2hwXD1dM6mmdC7UH/AAe8KtdKmF9bR9a334HB4POxsHD8nfhUesZtR34K3+HKroqvozo8W79R6d6uEL7tB7wD8VKGioXCxIWedImMyRVTGtmEIbTGRjuqEhdJmcAy5BLQbDXYa7qDVSFrwL2y4b11WBUcc1M5xZtkvsRtWAbYZ8yu3gXGX1FRnnqJHyOidaERlkTNQTr9Z3j56le08he65OfDcteM0bKaDYijAaD9RN3HXwHuy6eLOzjdE4fWaxv88g/IrybKoYVtwyzsGqG8CT5D0WjqeuTREREREREREREREREWc1fZ4hiv9aL/AMUg/MKA7KqHvcusi62AP5H/AHBR+OQxTYhUNjaaWWBplNRmJaS3KSZGWsGkHQjfTQ3ssJA10pAyI3qTRvlgoI3PPSNebbFs876HiLZ38Ra66qiOGSCSZtBK2kcbOmika15DHlxf1LgWhua+2gAtewXhDS0uDOrxHos2OmjnbE6oBlH9LgbXItbaBBvbx7SrzwPPSGnDKF92M1cCe2C6+rweZ18NNFMpzHs2YubxeOsE5fVCxPDTLh7vxWM43TE180fN1U9vxkI/VVMjf1SOf5X0KjlAoWP4MB8GrYKzgCgk/wChlPexzm/IG3yVq6liO5cDFj9fH/XftAP7+arOK9E43pZyP3ZRf+do0/hKjPoP7T4q4pvit2k8fe30PqqDi2EzUcwbOyzgQ5v1muAO4OxH9lQnxujdZwXU01XBWxF0TrjQ8R6LWcJZU4jR2rDEyKYNIMJOdzQbkG5LW3sO/mCArNm3NH19DwXC1LqXDau9OCXNv9WgNu4ny3G67p6/DsKZlaGtfb3GdqR33iTf+IgLIvigFh+61sgxDFn7RuRxOTR2fsLqX4Yx5lZAJoxl7Ra5pNy0g7G3hY+q2QyiRu0FCxChfRTdE/PK9+I95Lt4gwptVTyQv2e2wPc4atd6GxWUjA9paVroqp1LO2Zu4+W8eCz3oow2pjqJr3ZEwujkadnSNNrDxbvfxA5qBRseHHh+V1XxLU00kDLZvOYPBp9eHotP7LwRo4atOxGlwQfmCFY5Fcb1mG+h1/IVZ4SMEdRVU9K4mNhY8t3bG92YOa08x2W6cjceUeHZD3NborfEunkghnnHWNxfeWi1iR3ntFu+S4xeBQ1N/wDQkHqWkD5kLZP/AC3dii4WCa2K39w8ipSBlmtHc0D4BbBooTzdxKo3GGJVEVY7qGVD2+wuA6prnBsr3PDXuA00t5qHO97ZMgdN3FdHhVNTy0g6VzQekH1EAloAuBvzX1wrjNRPVxNkE7WMogJBIzKHTNcA5w87+G2y9hke54vfTfxXmJUVPBSvc0tJMmWyb2YRkPL915OLe1jVC0cmsd/PIfyasJs6hgUjDLNweodxJHkPVaMp65NERERERERERERERERZxxr9Di9DNydlYf4y0n4PCgT9Wdjl1mE/rYVUQ7xc+Vx5haHJE1wIcAQRYggEEdxHMKdYFcq1zmkEG1lxDTtYwMY0BrRlDQLAAaWA7kAAFgjnue4ucbk7+a8mEYNDTB4p2Bge8vcB3nkO4DkNgsWRtZ9IW+prJqkgyuvYW98+JWQ9I0DqfEzK363VzM00uLD17TT8VV1QLJtodq7zAXtqcOEbt12n32Fd0XSjWjdsDvNjv0eF789JyWDvhaiOhcO8fkFTGEdK13gVUIDToXxk6eOQ3uPI381tZXZ9YKvqvhSzSYH3PA7+/wDZWLpKwttRQueAC6Edax3hpm17i259At9WwPjvwVTgFU6nrWsOjsj27vP8qjcFDEaiA09JII4GvOaQmxbmsS1pHa8dANSdRdQ6fpnt2WGwXSYv/p1PMJ6hu08jIbjbed3LPduU7jXRxHHRyujL5akDrM5vrbVwa0d4vvc3tqt0lGBGSMyq2k+I5JKtjXgNj0t26XPLuFtyr/RXjvUVXUvP0c9m+Tx7p9dW+o7loo5dl+ydCrT4koenpulaOszPu3+GvitqVuvnqq/HHFDKKEhljPID1be6+73eA+Z9bR6icRNy1Vxg+Furpet9A1P4HP7DuWc8KVOJ5JI6RkhbPqZHA2aTu9sh0DiL/nuFAhM1iGjVdbiceGbTZJyAWbhqRwIGdvei0vgjhgUMJaXB0shDpHDa42aOeUa773J02FhTw9E229cfi+JmumDgLNGg/J5n3xUFxHj7ausgoKchzOua6dw1BEZz5AeYGW5PeB4rTLKJHiNvHNWVDQOpKSStmFjskNH/AFZX88uS0AKauYVB4miM1Q50FLUmWPsCohlazbXLY6WBJBBHIqFKNp3VabjeCumw9wggDZZWbLs9hzSftyUzwbNXkPbiDAA23Vu7OZ173zZHEaC3Ib81tgMufSBQMUZQAtNI65OozsOy4vx3lV0nruIRbaCPX0jP/c/5LR9VV2en7q1H6OA83n/d6NWjqeuTREREREREREREREREVB6X6Iupopm+9DLv3B+l/wCIMUKtbdgdwXTfC84bUOhdo4eY/YlXLB64TwRSjaSNrvK41HobhSmO2mh3FUFVAYJnxH+kkL2LNaERFROlrBTLTNnYLugJLvuO3+BAPldQ62PaZtDcul+Ga0Q1Bhdo/wD8hp46dtljaqV9BRF4v0ZT0P8Ak2wv1Pswjd/BlKvg39PZPBfJnz/xZmb/AH387rIujTiEUtSWym0UwDXE7NcL5XHw1IPnfkquklEb7HQruviDDnVVPtMF3MzHMbx+e5beFcL5yvHDhUEbjIyGJjzcl7WNB11N3AXWAY0G4C3vqp5GhjnkjgSbeCqfFnSJDADHS2ml2uNWNPiR7x8B8Qo01W1mTcyrzDPh2aos+bqt8z6d/gsqZi8hqWVEzjI8SteSeeVwNrbAaWtsq3pCX7RXbmjjbTGCMWBBHiFr2KdItFEOw90ru6MafxOsPhdWj6yNuma4Km+Ha2U9YbI5+guVnvEvH9TVAsZ9DEd2sJzEdzn7keAsO+6gy1b35DILq8P+H6alIe7ru4nTuHrdWLodwU/SVTxpbq4/zcfyF/vLfQx6vKqfimtHVpm9p/Hr4LS6qdsbC97mta0XLnGwHmTsrAkAXK5CNjpHBrRcncNVjlXX07JS6ezXvcXGpoJzckm/ajedO82t4Kqc5gdd2vFpXfRQVD4tmLNo/omb9iPLVabws61MHuqHzsdd7ZJG5CGWGhG5tYm53v5Kwh+i97rjsRF6ksEYYRkQDcX97lU+jBpnqayscPfeWt/E4vI9AGBRqTrPdIrz4hIgp4KQbhc9wt55rR1PXJoiIiIiIiIiIiIiIiLwY7hwqKeWF3/UYQPA7g+hsfRYSM22lqk0dQaedko3Hy3+SqHRLiR6mSlk0fTvNmn7Libj0fmv94KLRP6pYdQr34mpwJW1LPpePMD8i3grVjmPwUrc1RIG32bu533WjU+eykySsjF3FUlJQVFW7ZhbfnuHaVRuCOJ71sjXCUQVcjnQmUk9tuhaHbG403NsrQodPP8AqEbjpddJi+GWo2OFtuMAO2eB328+dyVpcsYcC1wBBBBB1BB0IKsCLrkWuLSCNQsF434ZdRTkAEwvJMTvD7J/eHzFiqWohMbuS+m4Piba2G5+saj89h/ZePhHDvaKyCPkZAXfdb2nfIEeqwgZtyAKRilR8vSSScsu05BfohXq+Ur8wFc6vsoVlwbjqspmCNjw9gFmiQZsvgDobeF9FIjqpGCwKp6vAaOpftubYnhlf8Lz43xdV1QyyykMP1GdlvrbV3qSsZKiR+RK20mD0lKdqNufE5n9u5QS0qzRF6iLxSnDmByVk7Youerncmt5uP6DmbLZFEZHWChYhXR0cJlf3DieC/QWG0LIImRRCzGNDQP1PeTuT3lXjWhoDQvlk8755HSPNySq/wAXVIlPskU0DZuy8xTNzNlbrZlzsbgHTtaDbdaZnbXUBF+B3q0wyIw/xUjHFmY2mmxaeP4zy11VXwLCvp3RQ9ZQ1TWh7onATQvaDYuZm/qbcr2No0bOtsjqu4ahXNbVfoCWS00RNg4dVwPA29Bz3KydJOLez0L2g2fN9E3yI7R/huPUKRVSbEZHFVGAUnzFY1x0bmfx5/ZezgPCfZqKJhFnuHWP+8/Wx8QLD0WVNHsRgLRjNX8zWPeNBkOwepue9WFb1VoiIiIiIiIiIiIiIiIiLMeLWHDsRjroweqmOWUDvtZw9RZ48WlV8w6GUSDQrsMMc3EcPdRuPWbp+PDQ8irpi2HUtQxlRNGJmxsL2WBdcOAOjR79wBYaqW9jHgOIvZc9TVFVTudBG7YLjY7sweO7mVTa7jlk5/ylG2T2cGQPmLWiO2mYN5crdoHbmojqkO+ht7cdy6CHA30//wAifZ28rNuS7lf9irhwbjElXSsmlZkcSR4OtpmaL3AO2vcVKgkMjA4hUOK0cdJUuijdceY5HmvdjOExVMTopm3a74g8nNPIhZyMD27JUalqpaWUSxGxHux5KpcD8FOo6qaSQhzcgbE4cw43cSOThYD1KjU9MY3knuV5jGNNraZjGCxvdw7NM94zPgr2pi5tfmWsZaR47nuHwJXPO1K+xRG8bTyC6l4tiIiIiIileHsAmrJMkDdB7zz7rR3k/puVsiidIbNUGuxCGjj25T2Deffgtw4W4ciooskerjYveRq8/oByHLzuTcwwtibYL5tiOIy10u2/TcNwHrxP4U0tqgKNxvAoKpuWojDu52zm/dcNR+S1yRNkFnBS6SunpHbULrfY9oUfgXCcdNKZutmmkydW10rsxa297DT+/UrCOAMdtXJPNSa3FZKmIRbDWtvchotcqoPd/iuKgDWmpefJ1j/3uAH3WqL/AD5uQ9+avgP9Kwwk/wAyTyv/AOo8ytRViuNREREREREREREREREREREUdxBhDKqB8MmzhoebXDUOHkf6LCSMSNLSpVFVvpJmzM3eY3hUno+xp9PK7DazsvY4iInbvyA9x95vnbuCh00hY7onrocbomVMQxCnzBHW9e7Q+PFSHG3CTquopixobHqyZ40dlFnAEcxoQO4uWdRAZHttpvUXCMWbR08ocbu1aN19P88gvBT4vXVMr48LbFFT0x6sZwLPy6ZdjvbYWsLXOqwEkryRFkApL6ShpY2vriXSSZ5br79R535BWjg3H/bIM7mhsjHGORo2zNtq3wIIPhtra6kwS9I251VPitB8lPsA3aRcHkePNTy3KtUHjOH1ZOajqsh/05GMcw/iDc7fiVpeyTVjvFWNLPSAbNRFfm0kHwvY+SyDGuD66N7nSQOddxJdH2wbm5IDdQPMBVclPKDcjwXe0mMUL2BrZALDR2X3y81XpoXMNntLT3OBB+BWggjVWrHteLtNxyXDGEmzQSe4ary116XBouSpjD+Eqyb9nTyW73DIPi+3yW1tPI7QKvnxeih+qQd2Z8rq74B0VgEOrZL/APxx3t6vOvoB6qZHQ73nwXOVvxUSNmmbbm709T3LRqChjhYI4WNYwbNaLevifFT2tDRYBcnNPJM8vkdcneV9y1DGkBzmtLjZoJAue4X3K9JA1WDWOcCWi9tV81jnhhMTWufyDnFoOvNwBtpfkjr2yWUQYXgSEgchc+Fx913r1a1RukfiQxtFJT3M89m9ndrXG1vvO2Hhc9yh1U1hsN1K6PAcNErjVTZMZnnvI/A3+HFTXBfDwoqZrNDI7tSnvceQ8BsPU81ugi6Nlt6r8WxA1tQX/wBIyHZ6nXy3KfW5ViIiIiIiIiIiIiIiIiIiIiIiqXHnCftbBJD2aiMdh17ZgNcpPLXUHkfNRqiDpBcahXeDYr8m/o5M43ajhz9eS83AvGPX/wCWq+xUs7Pa0z230OzxzHqOYGNPUbXUfqt2MYP0H8RT5xnhuv8Ajge47r9dfwjVxumbh1QyOGocXPY64LSdyxwaTr6fqvHU8gJ6M2BWUGLUkjWGsjLnsFgRvA0uLj8qqY0BT9Xh9K+QtieJqqaMOLg7QF1m7NY2xtffLzCjSdS0Td2ZI97ld0l6narp2i7hssa61rZ5Z73HyvuKuXAHEMtQ6aJ7uujitkqMhZnB5Oafrf01Uqmlc8kHMDeqDGsPip2skaNlztWXvbsPD2FZqDFoZi4QyseWGzg1wJGttR3eKkNe12hVPNSzQgGRhAOlwvas1oXBaOaIMkDQNgi9JJ1XKLxddRO1jS+RzWtaLlziAB5k6BeEgC5WTGOe4NYLk7goqsxq5hbS9XIZw8tcX2ZaMC/aaHXNyBYePctbpNA3O6mRUdg9092hlri2dzpkSLaa9nFQ9TDFUxVEk7mwvIZTyCUNcICx5vkcbauzgtdp9Q+C1ENeCXZbs9ynxvlpZI44wXAXeNm42gRvGelrEdo5qb4drXytlzubIGTOYyVosHtAabjkSCXMJGl2FbYnFwN881X10LInN2QW3bcg6g3P3ABF87FRvG3F7KJmVtnzvHYZ3fvv7m+G5OneRhUVAjFhqpeE4Q+tfc5MGp/A5/bwBjOAeF3tca2tu6oku5oduwO5kcnkaW5DTwGumgIPSP1KmY1ijHNFJTZRt1tvt+Puc1e1MXNoiIiIiIiIiIiIiIiIiIiIiIiIiKo8acGNq/pYT1dS2xDxoHW2DiNQRycNR+UWenEnWGRV5hOMupP0pOtGd3C/D8hRHDvHL4X+zYq0xyNsBKRvyGe2n4xofmtcVSWnYlyKnV2BsmZ8xQHaad3p6HP7KZxXhJkrjUUUxp5ng3fHqyQO1OZoNjfe4566lbX04cdphseSr6bFnxN6CpZtsG52otwP47sgq7i9LVUlMzDqJk0jnNc6SYNIbY3JYw7A23156au00PbJGwRMF+ataaWlq6h1fUua0CwDb55ZXP8AjyC8/AU0cE9bIxkjGQ0zTkkFn3YAXZhyJcCfVY0xDHOIGgW7GmSVEMDHOBL36t0zOVuwFfcGJ4k+jfiPtTGtDiRDkGUtDspFztrcAak23uvQ+Yx9LtdyxfTYayrFB0RJ/uub3tf7d3JaJgOIe0U8UxGUyRtcR3EjW3hdTo37bA5crWQfLzvivfZNl7XyAe8QNQNTbU6AeZKzvZRw0nQLoxGJ72FsT+rcbduwcQLi9gdL2va+x5FYuBIsDZbIXsY8Oe3aHDTs7r6qp1WcifK588dJVQvAdZ5OQB0rAbdotBDh3OHgozr57wCP3V3H0YMdwGOkY4ZZDPJp5XIseSR0rJ6iX2OVlgIqmN7O01kxzscHBvKRlszb359ybIc87B4Hv/cLx0r4KdnzDD/Uwg5EsyItf+12h7lO4Vhzw+aWoEeabIHMZdzAIwQCS4Aucb6mw0a0crncxhuS7eq6pqGFjI4r2ZfM5HM33E2A3Z6knfZVzifjtkR9nw9omnJyjKMzW+ADffd4DT4WWiWqDerHmVbYdgT5R09WdlmueRPbfQczn904Q4Kc1/tWIHrKhxzBpOYMPeTsXjlbQcuVkFMQduTMpimNNez5akGzGMrjK/oPM71e1MXNoiIiIiIiIiIiIiIiIiIiIiIiIiIiIiKKx/h+CrZknYDYdl40c2/2Xfpsbaha5ImyCzlMoq+ejftRHtG49o9lUQ4NiOGEuo3e0QXuYyCbc/2d7g+LDrzChdHNB9GY9+8l0vzmHYoAKkbEnH9/we5TOC9JNNKctQHQP2ObVt/vDUfiAW6OsY7J2Sr6v4bqYutF128tfD0JU/S4ZSyGWaIMf7QzJI5rszXg99jbnutzWMN3DequSpqowyJ5I2DcAixB+6rcnR4/J1Da2UUpfm6ktBO97Zr9+u1r62Uc0htsh3V4K4b8Qs2+mdAOltbav+Lfm9srq7UdM2KNkcYs1jQ1o8ALBTGtDRYLnpZHSvL36k3PevqaFrwA9ocAQ4AgHVpuDrzB1BQgHVYte5hu027OBX1I24IBtcWuOXivV4DY3UNhGBspG3M0rg0HWR9m9o3JLRZpJNzmdc67rSyIR71Pqq19W62wBf8AtGeWmZubchYclE4vx/RUwIiIldvlitlv3l/u/C5Wt9VGzTPsU6lwCtqSC8bI4u18NfGyr7xieK6Eey0x33GYf7pPk1aP1p+Q9+KtAcMwnMfqSDyP2b5lXPhnhOnom/RNzSEWMrrFx8B9keA9bqXFAyPTVc/iGK1FaeubN4DT9z7FlPLcq1ERERERERERERERERERERERERERERERERERERRGMcNUtT+3ha532x2XfxNsfRanwsf9QU6lxKqpf5TyBw1HgclUqjoyyOzUVVLEfH/7sLSB6FRjRWN2OsrxnxN0g2amEOHvcb/ddfsGOw+5MyYDldhv6yNafmvNmqbobrLp8Cm+phb4/wC0n7L7/wAaxtu9JG70v/tkTpKkf0+/FefJYG7SYj3zauP8cxt21HGPwkf7pE6Wp/t9+K9+RwRusxPf6NXHU49Nu6OAecY+bQ5yWqnck28Bh0Bf4/mwRnRxNMQ6vrHyfutu74OedP4U+Tc763XQ/EcMItSQAczYeQ9VaMG4OpKaxjiBePrv7bvMX0B8gFIjp42aBU1XjFZU5PfYcBkP377qfW9ViIiIiIiIiIiIiIiIiIiIiIiIiIiIiIiIiIiIiIiIiIiIiIiIiIiIiIiIiIiIiIiIiIiIiIiIiIiIiIiIiIiIiIiIiIiIiIiIiIiIiIiIiIiIiIiIiIiIiIiIiIiIiIiIiIiIiIiIi+JJQ3f8ifyRF8Cpb37eB/oiLhtWw7Hbz80RBVs2v8jy9ERd6IiIiIiIiIiIiIiIiIiIiIiIiIiIiIiIiIiIiIiIiIiIiIiIiIvLVxkkEAnS2iIvN1Tu1cHUeJ1ykH5nkiLhsbtbg3y22Pc703KIuRE657J7Wex8y8i4tce9z7giLvqmPv2b28D5f+3xHoRdJjltoXX5a+Dv1y/A+pF9NEgN7OPhf++SIut8T9Cb2B3vsMzfHuzIi5bE/Q6+7vfz8b/Z+B8kRfbhIRoHC23a89T8t0RCyT97f7X/AD5f3uReqlDsva3/AL/W6IuZ7/Vvz/4REF7nuuAP6/33Ii5A8z8P7/8A1EXySbgdrzsPnoiI4HlffXZEXY31+X6Ii+kRERdc+a3Yte438xc/C6IvEySfL2m9qwOmXe2wu7yuT36eBF9MdPY3a2922Oltxm57WzW52tzRF8xvn1zNtruMt7ZXcr+9my+GvmiLh76i2jRe2wy75QTu77Wm+1/BEXJdPf3Ra/hte19/M27gBvdEXyHT31abcrZL897m3dtzPciLtpXTXHWNtqb+7a1tLa3vfz2PgiL3IiIi4REKIiIuURERERERERERERERERERERcIi5RERERERERERERERERERERERER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28" name="圖片 27"/>
          <p:cNvPicPr>
            <a:picLocks noChangeAspect="1"/>
          </p:cNvPicPr>
          <p:nvPr/>
        </p:nvPicPr>
        <p:blipFill rotWithShape="1">
          <a:blip r:embed="rId3">
            <a:extLst>
              <a:ext uri="{28A0092B-C50C-407E-A947-70E740481C1C}">
                <a14:useLocalDpi xmlns:a14="http://schemas.microsoft.com/office/drawing/2010/main" val="0"/>
              </a:ext>
            </a:extLst>
          </a:blip>
          <a:srcRect l="13407" t="13698" r="9137" b="13698"/>
          <a:stretch/>
        </p:blipFill>
        <p:spPr>
          <a:xfrm>
            <a:off x="5313040" y="4174774"/>
            <a:ext cx="2186230" cy="2049243"/>
          </a:xfrm>
          <a:prstGeom prst="rect">
            <a:avLst/>
          </a:prstGeom>
        </p:spPr>
      </p:pic>
      <p:sp>
        <p:nvSpPr>
          <p:cNvPr id="30" name="文字方塊 29"/>
          <p:cNvSpPr txBox="1"/>
          <p:nvPr/>
        </p:nvSpPr>
        <p:spPr>
          <a:xfrm>
            <a:off x="5176100" y="3748970"/>
            <a:ext cx="1212219" cy="400110"/>
          </a:xfrm>
          <a:prstGeom prst="rect">
            <a:avLst/>
          </a:prstGeom>
          <a:noFill/>
        </p:spPr>
        <p:txBody>
          <a:bodyPr wrap="square" rtlCol="0">
            <a:spAutoFit/>
          </a:bodyPr>
          <a:lstStyle/>
          <a:p>
            <a:r>
              <a:rPr lang="zh-TW" altLang="en-US" sz="2000" b="1" dirty="0" smtClean="0">
                <a:latin typeface="微軟正黑體" panose="020B0604030504040204" pitchFamily="34" charset="-120"/>
                <a:ea typeface="微軟正黑體" panose="020B0604030504040204" pitchFamily="34" charset="-120"/>
              </a:rPr>
              <a:t>淘寶大學</a:t>
            </a:r>
            <a:endParaRPr lang="zh-TW" altLang="en-US" sz="2000" b="1" dirty="0">
              <a:latin typeface="微軟正黑體" panose="020B0604030504040204" pitchFamily="34" charset="-120"/>
              <a:ea typeface="微軟正黑體" panose="020B0604030504040204" pitchFamily="34" charset="-120"/>
            </a:endParaRPr>
          </a:p>
        </p:txBody>
      </p:sp>
      <p:sp>
        <p:nvSpPr>
          <p:cNvPr id="29" name="文字方塊 28"/>
          <p:cNvSpPr txBox="1"/>
          <p:nvPr/>
        </p:nvSpPr>
        <p:spPr>
          <a:xfrm>
            <a:off x="7341181" y="4149080"/>
            <a:ext cx="2268000" cy="2031325"/>
          </a:xfrm>
          <a:prstGeom prst="rect">
            <a:avLst/>
          </a:prstGeom>
          <a:noFill/>
        </p:spPr>
        <p:txBody>
          <a:bodyPr wrap="square" rtlCol="0">
            <a:spAutoFit/>
          </a:bodyPr>
          <a:lstStyle/>
          <a:p>
            <a:pPr marL="285750" indent="-285750" algn="just">
              <a:buClr>
                <a:schemeClr val="accent3"/>
              </a:buClr>
              <a:buFont typeface="Wingdings" panose="05000000000000000000" pitchFamily="2" charset="2"/>
              <a:buChar char="l"/>
            </a:pPr>
            <a:r>
              <a:rPr lang="zh-TW" altLang="en-US" sz="1800" dirty="0">
                <a:latin typeface="微軟正黑體" panose="020B0604030504040204" pitchFamily="34" charset="-120"/>
                <a:ea typeface="微軟正黑體" panose="020B0604030504040204" pitchFamily="34" charset="-120"/>
              </a:rPr>
              <a:t>課程對象</a:t>
            </a:r>
            <a:r>
              <a:rPr lang="zh-TW" altLang="en-US" sz="1800" dirty="0" smtClean="0">
                <a:latin typeface="微軟正黑體" panose="020B0604030504040204" pitchFamily="34" charset="-120"/>
                <a:ea typeface="微軟正黑體" panose="020B0604030504040204" pitchFamily="34" charset="-120"/>
              </a:rPr>
              <a:t>：鎖定新手</a:t>
            </a:r>
            <a:r>
              <a:rPr lang="zh-TW" altLang="en-US" sz="1800" dirty="0">
                <a:latin typeface="微軟正黑體" panose="020B0604030504040204" pitchFamily="34" charset="-120"/>
                <a:ea typeface="微軟正黑體" panose="020B0604030504040204" pitchFamily="34" charset="-120"/>
              </a:rPr>
              <a:t>賣家</a:t>
            </a:r>
          </a:p>
          <a:p>
            <a:pPr marL="285750" indent="-285750" algn="just">
              <a:buClr>
                <a:schemeClr val="accent3"/>
              </a:buClr>
              <a:buFont typeface="Wingdings" panose="05000000000000000000" pitchFamily="2" charset="2"/>
              <a:buChar char="l"/>
            </a:pPr>
            <a:r>
              <a:rPr lang="zh-TW" altLang="en-US" sz="1800" dirty="0" smtClean="0">
                <a:latin typeface="微軟正黑體" panose="020B0604030504040204" pitchFamily="34" charset="-120"/>
                <a:ea typeface="微軟正黑體" panose="020B0604030504040204" pitchFamily="34" charset="-120"/>
              </a:rPr>
              <a:t>課程內容：開店基礎、行銷廣告、美工、客服等</a:t>
            </a:r>
            <a:endParaRPr lang="en-US" altLang="zh-TW" sz="1800" dirty="0" smtClean="0">
              <a:latin typeface="微軟正黑體" panose="020B0604030504040204" pitchFamily="34" charset="-120"/>
              <a:ea typeface="微軟正黑體" panose="020B0604030504040204" pitchFamily="34" charset="-120"/>
            </a:endParaRPr>
          </a:p>
          <a:p>
            <a:pPr marL="285750" indent="-285750" algn="just">
              <a:buClr>
                <a:schemeClr val="accent3"/>
              </a:buClr>
              <a:buFont typeface="Wingdings" panose="05000000000000000000" pitchFamily="2" charset="2"/>
              <a:buChar char="l"/>
            </a:pPr>
            <a:r>
              <a:rPr lang="zh-TW" altLang="en-US" sz="1800" dirty="0">
                <a:latin typeface="微軟正黑體" panose="020B0604030504040204" pitchFamily="34" charset="-120"/>
                <a:ea typeface="微軟正黑體" panose="020B0604030504040204" pitchFamily="34" charset="-120"/>
              </a:rPr>
              <a:t>課程</a:t>
            </a:r>
            <a:r>
              <a:rPr lang="zh-TW" altLang="en-US" sz="1800" dirty="0" smtClean="0">
                <a:latin typeface="微軟正黑體" panose="020B0604030504040204" pitchFamily="34" charset="-120"/>
                <a:ea typeface="微軟正黑體" panose="020B0604030504040204" pitchFamily="34" charset="-120"/>
              </a:rPr>
              <a:t>費用：</a:t>
            </a:r>
            <a:r>
              <a:rPr lang="en-US" altLang="zh-TW" sz="1800" dirty="0" smtClean="0">
                <a:latin typeface="微軟正黑體" panose="020B0604030504040204" pitchFamily="34" charset="-120"/>
                <a:ea typeface="微軟正黑體" panose="020B0604030504040204" pitchFamily="34" charset="-120"/>
              </a:rPr>
              <a:t>4,000</a:t>
            </a:r>
            <a:r>
              <a:rPr lang="zh-TW" altLang="en-US" sz="1800" dirty="0" smtClean="0">
                <a:latin typeface="微軟正黑體" panose="020B0604030504040204" pitchFamily="34" charset="-120"/>
                <a:ea typeface="微軟正黑體" panose="020B0604030504040204" pitchFamily="34" charset="-120"/>
              </a:rPr>
              <a:t>元</a:t>
            </a:r>
            <a:r>
              <a:rPr lang="en-US" altLang="zh-TW" sz="1800" dirty="0" smtClean="0">
                <a:latin typeface="微軟正黑體" panose="020B0604030504040204" pitchFamily="34" charset="-120"/>
                <a:ea typeface="微軟正黑體" panose="020B0604030504040204" pitchFamily="34" charset="-120"/>
              </a:rPr>
              <a:t>~14,900</a:t>
            </a:r>
            <a:r>
              <a:rPr lang="zh-TW" altLang="en-US" sz="1800" dirty="0" smtClean="0">
                <a:latin typeface="微軟正黑體" panose="020B0604030504040204" pitchFamily="34" charset="-120"/>
                <a:ea typeface="微軟正黑體" panose="020B0604030504040204" pitchFamily="34" charset="-120"/>
              </a:rPr>
              <a:t>元</a:t>
            </a:r>
            <a:endParaRPr lang="en-US" altLang="zh-TW" sz="1800" dirty="0" smtClean="0">
              <a:latin typeface="微軟正黑體" panose="020B0604030504040204" pitchFamily="34" charset="-120"/>
              <a:ea typeface="微軟正黑體" panose="020B0604030504040204" pitchFamily="34" charset="-120"/>
            </a:endParaRPr>
          </a:p>
        </p:txBody>
      </p:sp>
      <p:sp>
        <p:nvSpPr>
          <p:cNvPr id="32" name="橢圓 31"/>
          <p:cNvSpPr/>
          <p:nvPr/>
        </p:nvSpPr>
        <p:spPr>
          <a:xfrm>
            <a:off x="1856656" y="5431092"/>
            <a:ext cx="144016" cy="14408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0506561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p:cNvGrpSpPr/>
          <p:nvPr/>
        </p:nvGrpSpPr>
        <p:grpSpPr>
          <a:xfrm>
            <a:off x="555224" y="1772816"/>
            <a:ext cx="8784976" cy="3960440"/>
            <a:chOff x="560512" y="1107584"/>
            <a:chExt cx="8784976" cy="3960440"/>
          </a:xfrm>
        </p:grpSpPr>
        <p:sp>
          <p:nvSpPr>
            <p:cNvPr id="5" name="矩形 4"/>
            <p:cNvSpPr/>
            <p:nvPr/>
          </p:nvSpPr>
          <p:spPr>
            <a:xfrm>
              <a:off x="1208584" y="1107584"/>
              <a:ext cx="8136904" cy="396044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pPr marL="182563" indent="-182563" algn="just">
                <a:spcBef>
                  <a:spcPts val="600"/>
                </a:spcBef>
                <a:buClr>
                  <a:srgbClr val="002060"/>
                </a:buClr>
                <a:buFont typeface="Wingdings" panose="05000000000000000000" pitchFamily="2" charset="2"/>
                <a:buChar char="l"/>
              </a:pPr>
              <a:endParaRPr lang="en-US" altLang="zh-TW" sz="1800" dirty="0" smtClean="0">
                <a:solidFill>
                  <a:schemeClr val="tx1"/>
                </a:solidFill>
                <a:latin typeface="微軟正黑體" panose="020B0604030504040204" pitchFamily="34" charset="-120"/>
                <a:ea typeface="微軟正黑體" panose="020B0604030504040204" pitchFamily="34" charset="-120"/>
              </a:endParaRPr>
            </a:p>
            <a:p>
              <a:pPr marL="182563" indent="-182563" algn="just">
                <a:spcBef>
                  <a:spcPts val="600"/>
                </a:spcBef>
                <a:buClr>
                  <a:srgbClr val="002060"/>
                </a:buClr>
                <a:buFont typeface="Wingdings" panose="05000000000000000000" pitchFamily="2" charset="2"/>
                <a:buChar char="l"/>
              </a:pPr>
              <a:endParaRPr lang="en-US" altLang="zh-TW" sz="1800" dirty="0" smtClean="0">
                <a:solidFill>
                  <a:schemeClr val="tx1"/>
                </a:solidFill>
                <a:latin typeface="微軟正黑體" panose="020B0604030504040204" pitchFamily="34" charset="-120"/>
                <a:ea typeface="微軟正黑體" panose="020B0604030504040204" pitchFamily="34" charset="-120"/>
              </a:endParaRPr>
            </a:p>
            <a:p>
              <a:pPr marL="182563" indent="-182563" algn="just">
                <a:spcBef>
                  <a:spcPts val="600"/>
                </a:spcBef>
                <a:buClr>
                  <a:srgbClr val="002060"/>
                </a:buClr>
                <a:buFont typeface="Wingdings" panose="05000000000000000000" pitchFamily="2" charset="2"/>
                <a:buChar char="l"/>
              </a:pPr>
              <a:endParaRPr lang="en-US" altLang="zh-TW" sz="1000" dirty="0" smtClean="0">
                <a:solidFill>
                  <a:schemeClr val="tx1"/>
                </a:solidFill>
                <a:latin typeface="微軟正黑體" panose="020B0604030504040204" pitchFamily="34" charset="-120"/>
                <a:ea typeface="微軟正黑體" panose="020B0604030504040204" pitchFamily="34" charset="-120"/>
              </a:endParaRPr>
            </a:p>
            <a:p>
              <a:pPr marL="182563" indent="-182563" algn="just">
                <a:spcBef>
                  <a:spcPts val="600"/>
                </a:spcBef>
                <a:buClr>
                  <a:schemeClr val="accent2">
                    <a:lumMod val="50000"/>
                  </a:schemeClr>
                </a:buClr>
                <a:buFont typeface="Wingdings" panose="05000000000000000000" pitchFamily="2" charset="2"/>
                <a:buChar char="l"/>
              </a:pPr>
              <a:endParaRPr lang="en-US" altLang="zh-TW" sz="2000" b="1" dirty="0" smtClean="0">
                <a:solidFill>
                  <a:schemeClr val="tx1"/>
                </a:solidFill>
                <a:latin typeface="微軟正黑體" panose="020B0604030504040204" pitchFamily="34" charset="-120"/>
                <a:ea typeface="微軟正黑體" panose="020B0604030504040204" pitchFamily="34" charset="-120"/>
              </a:endParaRPr>
            </a:p>
            <a:p>
              <a:pPr marL="182563" indent="-182563" algn="just">
                <a:spcBef>
                  <a:spcPts val="600"/>
                </a:spcBef>
                <a:buClr>
                  <a:schemeClr val="accent2">
                    <a:lumMod val="50000"/>
                  </a:schemeClr>
                </a:buClr>
                <a:buFont typeface="Wingdings" panose="05000000000000000000" pitchFamily="2" charset="2"/>
                <a:buChar char="l"/>
              </a:pPr>
              <a:endParaRPr lang="en-US" altLang="zh-TW" sz="2000" b="1" dirty="0">
                <a:solidFill>
                  <a:schemeClr val="tx1"/>
                </a:solidFill>
                <a:latin typeface="微軟正黑體" panose="020B0604030504040204" pitchFamily="34" charset="-120"/>
                <a:ea typeface="微軟正黑體" panose="020B0604030504040204" pitchFamily="34" charset="-120"/>
              </a:endParaRPr>
            </a:p>
            <a:p>
              <a:pPr marL="182563" indent="-182563" algn="just">
                <a:spcBef>
                  <a:spcPts val="600"/>
                </a:spcBef>
                <a:buClr>
                  <a:schemeClr val="accent2">
                    <a:lumMod val="50000"/>
                  </a:schemeClr>
                </a:buClr>
                <a:buFont typeface="Wingdings" panose="05000000000000000000" pitchFamily="2" charset="2"/>
                <a:buChar char="l"/>
              </a:pPr>
              <a:endParaRPr lang="en-US" altLang="zh-TW" sz="2000" b="1" dirty="0" smtClean="0">
                <a:solidFill>
                  <a:schemeClr val="tx1"/>
                </a:solidFill>
                <a:latin typeface="微軟正黑體" panose="020B0604030504040204" pitchFamily="34" charset="-120"/>
                <a:ea typeface="微軟正黑體" panose="020B0604030504040204" pitchFamily="34" charset="-120"/>
              </a:endParaRPr>
            </a:p>
            <a:p>
              <a:pPr marL="182563" indent="-182563" algn="just">
                <a:spcBef>
                  <a:spcPts val="600"/>
                </a:spcBef>
                <a:buClr>
                  <a:schemeClr val="accent3"/>
                </a:buClr>
                <a:buFont typeface="Wingdings" panose="05000000000000000000" pitchFamily="2" charset="2"/>
                <a:buChar char="l"/>
              </a:pPr>
              <a:r>
                <a:rPr lang="zh-TW" altLang="en-US" b="1" dirty="0" smtClean="0">
                  <a:solidFill>
                    <a:schemeClr val="tx1"/>
                  </a:solidFill>
                  <a:latin typeface="微軟正黑體" panose="020B0604030504040204" pitchFamily="34" charset="-120"/>
                  <a:ea typeface="微軟正黑體" panose="020B0604030504040204" pitchFamily="34" charset="-120"/>
                </a:rPr>
                <a:t>跨境電商之看法</a:t>
              </a:r>
              <a:endParaRPr lang="en-US" altLang="zh-TW" b="1" dirty="0" smtClean="0">
                <a:solidFill>
                  <a:schemeClr val="tx1"/>
                </a:solidFill>
                <a:latin typeface="微軟正黑體" panose="020B0604030504040204" pitchFamily="34" charset="-120"/>
                <a:ea typeface="微軟正黑體" panose="020B0604030504040204" pitchFamily="34" charset="-120"/>
              </a:endParaRPr>
            </a:p>
            <a:p>
              <a:pPr marL="174625" lvl="1" indent="360363" algn="just">
                <a:spcBef>
                  <a:spcPts val="600"/>
                </a:spcBef>
                <a:buClr>
                  <a:srgbClr val="002060"/>
                </a:buClr>
              </a:pPr>
              <a:r>
                <a:rPr lang="zh-TW" altLang="en-US" sz="2000" dirty="0" smtClean="0">
                  <a:solidFill>
                    <a:schemeClr val="tx1"/>
                  </a:solidFill>
                  <a:latin typeface="微軟正黑體" panose="020B0604030504040204" pitchFamily="34" charset="-120"/>
                  <a:ea typeface="微軟正黑體" panose="020B0604030504040204" pitchFamily="34" charset="-120"/>
                </a:rPr>
                <a:t>海</a:t>
              </a:r>
              <a:r>
                <a:rPr lang="zh-TW" altLang="en-US" sz="2000" dirty="0">
                  <a:solidFill>
                    <a:schemeClr val="tx1"/>
                  </a:solidFill>
                  <a:latin typeface="微軟正黑體" panose="020B0604030504040204" pitchFamily="34" charset="-120"/>
                  <a:ea typeface="微軟正黑體" panose="020B0604030504040204" pitchFamily="34" charset="-120"/>
                </a:rPr>
                <a:t>淘的成長</a:t>
              </a:r>
              <a:r>
                <a:rPr lang="zh-TW" altLang="en-US" sz="2000" dirty="0" smtClean="0">
                  <a:solidFill>
                    <a:schemeClr val="tx1"/>
                  </a:solidFill>
                  <a:latin typeface="微軟正黑體" panose="020B0604030504040204" pitchFamily="34" charset="-120"/>
                  <a:ea typeface="微軟正黑體" panose="020B0604030504040204" pitchFamily="34" charset="-120"/>
                </a:rPr>
                <a:t>速度很快，</a:t>
              </a:r>
              <a:r>
                <a:rPr lang="zh-TW" altLang="en-US" sz="2000" dirty="0">
                  <a:solidFill>
                    <a:schemeClr val="tx1"/>
                  </a:solidFill>
                  <a:latin typeface="微軟正黑體" panose="020B0604030504040204" pitchFamily="34" charset="-120"/>
                  <a:ea typeface="微軟正黑體" panose="020B0604030504040204" pitchFamily="34" charset="-120"/>
                </a:rPr>
                <a:t>目前有看到三位數的成長，</a:t>
              </a:r>
              <a:r>
                <a:rPr lang="en-US" altLang="zh-TW" sz="2000" dirty="0">
                  <a:solidFill>
                    <a:schemeClr val="tx1"/>
                  </a:solidFill>
                  <a:latin typeface="微軟正黑體" panose="020B0604030504040204" pitchFamily="34" charset="-120"/>
                  <a:ea typeface="微軟正黑體" panose="020B0604030504040204" pitchFamily="34" charset="-120"/>
                </a:rPr>
                <a:t>2013</a:t>
              </a:r>
              <a:r>
                <a:rPr lang="zh-TW" altLang="en-US" sz="2000" dirty="0">
                  <a:solidFill>
                    <a:schemeClr val="tx1"/>
                  </a:solidFill>
                  <a:latin typeface="微軟正黑體" panose="020B0604030504040204" pitchFamily="34" charset="-120"/>
                  <a:ea typeface="微軟正黑體" panose="020B0604030504040204" pitchFamily="34" charset="-120"/>
                </a:rPr>
                <a:t>是人民幣</a:t>
              </a:r>
              <a:r>
                <a:rPr lang="en-US" altLang="zh-TW" sz="2000" dirty="0">
                  <a:solidFill>
                    <a:schemeClr val="tx1"/>
                  </a:solidFill>
                  <a:latin typeface="微軟正黑體" panose="020B0604030504040204" pitchFamily="34" charset="-120"/>
                  <a:ea typeface="微軟正黑體" panose="020B0604030504040204" pitchFamily="34" charset="-120"/>
                </a:rPr>
                <a:t>700</a:t>
              </a:r>
              <a:r>
                <a:rPr lang="zh-TW" altLang="en-US" sz="2000" dirty="0" smtClean="0">
                  <a:solidFill>
                    <a:schemeClr val="tx1"/>
                  </a:solidFill>
                  <a:latin typeface="微軟正黑體" panose="020B0604030504040204" pitchFamily="34" charset="-120"/>
                  <a:ea typeface="微軟正黑體" panose="020B0604030504040204" pitchFamily="34" charset="-120"/>
                </a:rPr>
                <a:t>億。大陸</a:t>
              </a:r>
              <a:r>
                <a:rPr lang="zh-TW" altLang="en-US" sz="2000" dirty="0">
                  <a:solidFill>
                    <a:schemeClr val="tx1"/>
                  </a:solidFill>
                  <a:latin typeface="微軟正黑體" panose="020B0604030504040204" pitchFamily="34" charset="-120"/>
                  <a:ea typeface="微軟正黑體" panose="020B0604030504040204" pitchFamily="34" charset="-120"/>
                </a:rPr>
                <a:t>從</a:t>
              </a:r>
              <a:r>
                <a:rPr lang="zh-TW" altLang="en-US" sz="2000" dirty="0" smtClean="0">
                  <a:solidFill>
                    <a:schemeClr val="tx1"/>
                  </a:solidFill>
                  <a:latin typeface="微軟正黑體" panose="020B0604030504040204" pitchFamily="34" charset="-120"/>
                  <a:ea typeface="微軟正黑體" panose="020B0604030504040204" pitchFamily="34" charset="-120"/>
                </a:rPr>
                <a:t>去年開始推的試點</a:t>
              </a:r>
              <a:r>
                <a:rPr lang="zh-TW" altLang="en-US" sz="2000" dirty="0">
                  <a:solidFill>
                    <a:schemeClr val="tx1"/>
                  </a:solidFill>
                  <a:latin typeface="微軟正黑體" panose="020B0604030504040204" pitchFamily="34" charset="-120"/>
                  <a:ea typeface="微軟正黑體" panose="020B0604030504040204" pitchFamily="34" charset="-120"/>
                </a:rPr>
                <a:t>城市與</a:t>
              </a:r>
              <a:r>
                <a:rPr lang="zh-TW" altLang="en-US" sz="2000" dirty="0" smtClean="0">
                  <a:solidFill>
                    <a:schemeClr val="tx1"/>
                  </a:solidFill>
                  <a:latin typeface="微軟正黑體" panose="020B0604030504040204" pitchFamily="34" charset="-120"/>
                  <a:ea typeface="微軟正黑體" panose="020B0604030504040204" pitchFamily="34" charset="-120"/>
                </a:rPr>
                <a:t>平台，當中</a:t>
              </a:r>
              <a:r>
                <a:rPr lang="zh-TW" altLang="en-US" sz="2000" dirty="0">
                  <a:solidFill>
                    <a:schemeClr val="tx1"/>
                  </a:solidFill>
                  <a:latin typeface="微軟正黑體" panose="020B0604030504040204" pitchFamily="34" charset="-120"/>
                  <a:ea typeface="微軟正黑體" panose="020B0604030504040204" pitchFamily="34" charset="-120"/>
                </a:rPr>
                <a:t>許多的規範其實都是為海外的廠商設立。</a:t>
              </a:r>
              <a:r>
                <a:rPr lang="zh-TW" altLang="en-US" sz="2000" u="sng" dirty="0">
                  <a:solidFill>
                    <a:srgbClr val="FF0000"/>
                  </a:solidFill>
                  <a:latin typeface="微軟正黑體" panose="020B0604030504040204" pitchFamily="34" charset="-120"/>
                  <a:ea typeface="微軟正黑體" panose="020B0604030504040204" pitchFamily="34" charset="-120"/>
                </a:rPr>
                <a:t>跨境電</a:t>
              </a:r>
              <a:r>
                <a:rPr lang="zh-TW" altLang="en-US" sz="2000" u="sng" dirty="0" smtClean="0">
                  <a:solidFill>
                    <a:srgbClr val="FF0000"/>
                  </a:solidFill>
                  <a:latin typeface="微軟正黑體" panose="020B0604030504040204" pitchFamily="34" charset="-120"/>
                  <a:ea typeface="微軟正黑體" panose="020B0604030504040204" pitchFamily="34" charset="-120"/>
                </a:rPr>
                <a:t>商是未來趨勢</a:t>
              </a:r>
              <a:endParaRPr lang="en-US" altLang="zh-TW" sz="2000" dirty="0" smtClean="0">
                <a:solidFill>
                  <a:schemeClr val="tx1"/>
                </a:solidFill>
                <a:latin typeface="微軟正黑體" panose="020B0604030504040204" pitchFamily="34" charset="-120"/>
                <a:ea typeface="微軟正黑體" panose="020B0604030504040204" pitchFamily="34" charset="-120"/>
              </a:endParaRPr>
            </a:p>
            <a:p>
              <a:pPr marL="174625" lvl="1" indent="360363" algn="just">
                <a:spcBef>
                  <a:spcPts val="600"/>
                </a:spcBef>
                <a:buClr>
                  <a:srgbClr val="002060"/>
                </a:buClr>
              </a:pPr>
              <a:r>
                <a:rPr lang="zh-TW" altLang="en-US" sz="2000" dirty="0" smtClean="0">
                  <a:solidFill>
                    <a:schemeClr val="tx1"/>
                  </a:solidFill>
                  <a:latin typeface="微軟正黑體" panose="020B0604030504040204" pitchFamily="34" charset="-120"/>
                  <a:ea typeface="微軟正黑體" panose="020B0604030504040204" pitchFamily="34" charset="-120"/>
                </a:rPr>
                <a:t>物流是</a:t>
              </a:r>
              <a:r>
                <a:rPr lang="zh-TW" altLang="en-US" sz="2000" dirty="0">
                  <a:solidFill>
                    <a:schemeClr val="tx1"/>
                  </a:solidFill>
                  <a:latin typeface="微軟正黑體" panose="020B0604030504040204" pitchFamily="34" charset="-120"/>
                  <a:ea typeface="微軟正黑體" panose="020B0604030504040204" pitchFamily="34" charset="-120"/>
                </a:rPr>
                <a:t>最困難，首先是</a:t>
              </a:r>
              <a:r>
                <a:rPr lang="zh-TW" altLang="en-US" sz="2000" u="sng" dirty="0">
                  <a:solidFill>
                    <a:srgbClr val="FF0000"/>
                  </a:solidFill>
                  <a:latin typeface="微軟正黑體" panose="020B0604030504040204" pitchFamily="34" charset="-120"/>
                  <a:ea typeface="微軟正黑體" panose="020B0604030504040204" pitchFamily="34" charset="-120"/>
                </a:rPr>
                <a:t>物流成本</a:t>
              </a:r>
              <a:r>
                <a:rPr lang="zh-TW" altLang="en-US" sz="2000" dirty="0" smtClean="0">
                  <a:solidFill>
                    <a:schemeClr val="tx1"/>
                  </a:solidFill>
                  <a:latin typeface="微軟正黑體" panose="020B0604030504040204" pitchFamily="34" charset="-120"/>
                  <a:ea typeface="微軟正黑體" panose="020B0604030504040204" pitchFamily="34" charset="-120"/>
                </a:rPr>
                <a:t>，若物</a:t>
              </a:r>
              <a:r>
                <a:rPr lang="zh-TW" altLang="en-US" sz="2000" dirty="0">
                  <a:solidFill>
                    <a:schemeClr val="tx1"/>
                  </a:solidFill>
                  <a:latin typeface="微軟正黑體" panose="020B0604030504040204" pitchFamily="34" charset="-120"/>
                  <a:ea typeface="微軟正黑體" panose="020B0604030504040204" pitchFamily="34" charset="-120"/>
                </a:rPr>
                <a:t>流成本過高如鳳梨酥或化妝品，超過商品售價的一半當然是沒有競爭力。其次是兩岸</a:t>
              </a:r>
              <a:r>
                <a:rPr lang="zh-TW" altLang="en-US" sz="2000" u="sng" dirty="0">
                  <a:solidFill>
                    <a:srgbClr val="FF0000"/>
                  </a:solidFill>
                  <a:latin typeface="微軟正黑體" panose="020B0604030504040204" pitchFamily="34" charset="-120"/>
                  <a:ea typeface="微軟正黑體" panose="020B0604030504040204" pitchFamily="34" charset="-120"/>
                </a:rPr>
                <a:t>物流整合</a:t>
              </a:r>
              <a:r>
                <a:rPr lang="zh-TW" altLang="en-US" sz="2000" dirty="0">
                  <a:solidFill>
                    <a:schemeClr val="tx1"/>
                  </a:solidFill>
                  <a:latin typeface="微軟正黑體" panose="020B0604030504040204" pitchFamily="34" charset="-120"/>
                  <a:ea typeface="微軟正黑體" panose="020B0604030504040204" pitchFamily="34" charset="-120"/>
                </a:rPr>
                <a:t>，台灣電商業者會有信賴的物流業者如黑貓、新竹貨運</a:t>
              </a:r>
              <a:r>
                <a:rPr lang="zh-TW" altLang="en-US" sz="2000" dirty="0" smtClean="0">
                  <a:solidFill>
                    <a:schemeClr val="tx1"/>
                  </a:solidFill>
                  <a:latin typeface="微軟正黑體" panose="020B0604030504040204" pitchFamily="34" charset="-120"/>
                  <a:ea typeface="微軟正黑體" panose="020B0604030504040204" pitchFamily="34" charset="-120"/>
                </a:rPr>
                <a:t>等，目前兩岸物流整合還有很大的挑戰</a:t>
              </a:r>
              <a:endParaRPr lang="en-US" altLang="zh-TW" sz="2000" dirty="0" smtClean="0">
                <a:solidFill>
                  <a:schemeClr val="tx1"/>
                </a:solidFill>
                <a:latin typeface="微軟正黑體" panose="020B0604030504040204" pitchFamily="34" charset="-120"/>
                <a:ea typeface="微軟正黑體" panose="020B0604030504040204" pitchFamily="34" charset="-120"/>
              </a:endParaRPr>
            </a:p>
            <a:p>
              <a:pPr marL="174625" lvl="1" indent="360363" algn="just">
                <a:spcBef>
                  <a:spcPts val="600"/>
                </a:spcBef>
                <a:buClr>
                  <a:srgbClr val="002060"/>
                </a:buClr>
              </a:pPr>
              <a:r>
                <a:rPr lang="zh-TW" altLang="en-US" sz="2000" dirty="0" smtClean="0">
                  <a:solidFill>
                    <a:schemeClr val="tx1"/>
                  </a:solidFill>
                  <a:latin typeface="微軟正黑體" panose="020B0604030504040204" pitchFamily="34" charset="-120"/>
                  <a:ea typeface="微軟正黑體" panose="020B0604030504040204" pitchFamily="34" charset="-120"/>
                </a:rPr>
                <a:t>大陸的</a:t>
              </a:r>
              <a:r>
                <a:rPr lang="zh-TW" altLang="en-US" sz="2000" dirty="0">
                  <a:solidFill>
                    <a:schemeClr val="tx1"/>
                  </a:solidFill>
                  <a:latin typeface="微軟正黑體" panose="020B0604030504040204" pitchFamily="34" charset="-120"/>
                  <a:ea typeface="微軟正黑體" panose="020B0604030504040204" pitchFamily="34" charset="-120"/>
                </a:rPr>
                <a:t>買家</a:t>
              </a:r>
              <a:r>
                <a:rPr lang="zh-TW" altLang="en-US" sz="2000" dirty="0" smtClean="0">
                  <a:solidFill>
                    <a:schemeClr val="tx1"/>
                  </a:solidFill>
                  <a:latin typeface="微軟正黑體" panose="020B0604030504040204" pitchFamily="34" charset="-120"/>
                  <a:ea typeface="微軟正黑體" panose="020B0604030504040204" pitchFamily="34" charset="-120"/>
                </a:rPr>
                <a:t>如何</a:t>
              </a:r>
              <a:r>
                <a:rPr lang="zh-TW" altLang="en-US" sz="2000" dirty="0">
                  <a:solidFill>
                    <a:schemeClr val="tx1"/>
                  </a:solidFill>
                  <a:latin typeface="微軟正黑體" panose="020B0604030504040204" pitchFamily="34" charset="-120"/>
                  <a:ea typeface="微軟正黑體" panose="020B0604030504040204" pitchFamily="34" charset="-120"/>
                </a:rPr>
                <a:t>看到台灣的商品，多數是從台灣電視節目與旅遊看到，有沒有什麼方式可以</a:t>
              </a:r>
              <a:r>
                <a:rPr lang="zh-TW" altLang="en-US" sz="2000" u="sng" dirty="0">
                  <a:solidFill>
                    <a:srgbClr val="FF0000"/>
                  </a:solidFill>
                  <a:latin typeface="微軟正黑體" panose="020B0604030504040204" pitchFamily="34" charset="-120"/>
                  <a:ea typeface="微軟正黑體" panose="020B0604030504040204" pitchFamily="34" charset="-120"/>
                </a:rPr>
                <a:t>讓大陸多認識台灣的品牌</a:t>
              </a:r>
              <a:r>
                <a:rPr lang="zh-TW" altLang="en-US" sz="2000" dirty="0">
                  <a:solidFill>
                    <a:schemeClr val="tx1"/>
                  </a:solidFill>
                  <a:latin typeface="微軟正黑體" panose="020B0604030504040204" pitchFamily="34" charset="-120"/>
                  <a:ea typeface="微軟正黑體" panose="020B0604030504040204" pitchFamily="34" charset="-120"/>
                </a:rPr>
                <a:t>，讓業者不用再重頭說</a:t>
              </a:r>
              <a:r>
                <a:rPr lang="zh-TW" altLang="en-US" sz="2000" dirty="0" smtClean="0">
                  <a:solidFill>
                    <a:schemeClr val="tx1"/>
                  </a:solidFill>
                  <a:latin typeface="微軟正黑體" panose="020B0604030504040204" pitchFamily="34" charset="-120"/>
                  <a:ea typeface="微軟正黑體" panose="020B0604030504040204" pitchFamily="34" charset="-120"/>
                </a:rPr>
                <a:t>故事</a:t>
              </a:r>
              <a:endParaRPr lang="en-US" altLang="zh-TW" sz="2000" dirty="0" smtClean="0">
                <a:solidFill>
                  <a:schemeClr val="tx1"/>
                </a:solidFill>
                <a:latin typeface="微軟正黑體" panose="020B0604030504040204" pitchFamily="34" charset="-120"/>
                <a:ea typeface="微軟正黑體" panose="020B0604030504040204" pitchFamily="34" charset="-120"/>
              </a:endParaRPr>
            </a:p>
            <a:p>
              <a:pPr marL="176212" lvl="1" algn="just">
                <a:spcBef>
                  <a:spcPts val="300"/>
                </a:spcBef>
                <a:buClr>
                  <a:srgbClr val="002060"/>
                </a:buClr>
              </a:pPr>
              <a:endParaRPr lang="en-US" altLang="zh-TW" sz="1800" dirty="0">
                <a:solidFill>
                  <a:schemeClr val="tx1"/>
                </a:solidFill>
                <a:latin typeface="微軟正黑體" panose="020B0604030504040204" pitchFamily="34" charset="-120"/>
                <a:ea typeface="微軟正黑體" panose="020B0604030504040204" pitchFamily="34" charset="-120"/>
              </a:endParaRPr>
            </a:p>
            <a:p>
              <a:pPr marL="176212" lvl="1" algn="just">
                <a:spcBef>
                  <a:spcPts val="300"/>
                </a:spcBef>
                <a:buClr>
                  <a:srgbClr val="002060"/>
                </a:buClr>
              </a:pPr>
              <a:endParaRPr lang="en-US" altLang="zh-TW" sz="1800" dirty="0" smtClean="0">
                <a:solidFill>
                  <a:schemeClr val="tx1"/>
                </a:solidFill>
                <a:latin typeface="微軟正黑體" panose="020B0604030504040204" pitchFamily="34" charset="-120"/>
                <a:ea typeface="微軟正黑體" panose="020B0604030504040204" pitchFamily="34" charset="-120"/>
              </a:endParaRPr>
            </a:p>
            <a:p>
              <a:pPr marL="176212" lvl="1" algn="just">
                <a:spcBef>
                  <a:spcPts val="300"/>
                </a:spcBef>
                <a:buClr>
                  <a:srgbClr val="002060"/>
                </a:buClr>
              </a:pPr>
              <a:endParaRPr lang="en-US" altLang="zh-TW" sz="1800" dirty="0">
                <a:solidFill>
                  <a:schemeClr val="tx1"/>
                </a:solidFill>
                <a:latin typeface="微軟正黑體" panose="020B0604030504040204" pitchFamily="34" charset="-120"/>
                <a:ea typeface="微軟正黑體" panose="020B0604030504040204" pitchFamily="34" charset="-120"/>
              </a:endParaRPr>
            </a:p>
            <a:p>
              <a:pPr marL="176212" lvl="1" algn="just">
                <a:spcBef>
                  <a:spcPts val="300"/>
                </a:spcBef>
                <a:buClr>
                  <a:srgbClr val="002060"/>
                </a:buClr>
              </a:pPr>
              <a:endParaRPr lang="en-US" altLang="zh-TW" sz="1800" dirty="0" smtClean="0">
                <a:solidFill>
                  <a:schemeClr val="tx1"/>
                </a:solidFill>
                <a:latin typeface="微軟正黑體" panose="020B0604030504040204" pitchFamily="34" charset="-120"/>
                <a:ea typeface="微軟正黑體" panose="020B0604030504040204" pitchFamily="34" charset="-120"/>
              </a:endParaRPr>
            </a:p>
            <a:p>
              <a:pPr marL="176212" lvl="1" algn="just">
                <a:spcBef>
                  <a:spcPts val="300"/>
                </a:spcBef>
                <a:buClr>
                  <a:srgbClr val="002060"/>
                </a:buClr>
              </a:pPr>
              <a:endParaRPr lang="en-US" altLang="zh-TW" sz="1800" dirty="0">
                <a:solidFill>
                  <a:schemeClr val="tx1"/>
                </a:solidFill>
                <a:latin typeface="微軟正黑體" panose="020B0604030504040204" pitchFamily="34" charset="-120"/>
                <a:ea typeface="微軟正黑體" panose="020B0604030504040204" pitchFamily="34" charset="-120"/>
              </a:endParaRPr>
            </a:p>
            <a:p>
              <a:pPr marL="176212" lvl="1" algn="just">
                <a:spcBef>
                  <a:spcPts val="300"/>
                </a:spcBef>
                <a:buClr>
                  <a:srgbClr val="002060"/>
                </a:buClr>
              </a:pPr>
              <a:endParaRPr lang="zh-TW" altLang="en-US" sz="1600" dirty="0">
                <a:solidFill>
                  <a:schemeClr val="tx1"/>
                </a:solidFill>
                <a:latin typeface="微軟正黑體" panose="020B0604030504040204" pitchFamily="34" charset="-120"/>
                <a:ea typeface="微軟正黑體" panose="020B0604030504040204" pitchFamily="34" charset="-120"/>
              </a:endParaRPr>
            </a:p>
          </p:txBody>
        </p:sp>
        <p:sp>
          <p:nvSpPr>
            <p:cNvPr id="6" name="矩形 5"/>
            <p:cNvSpPr/>
            <p:nvPr/>
          </p:nvSpPr>
          <p:spPr>
            <a:xfrm>
              <a:off x="560512" y="1233624"/>
              <a:ext cx="1224136" cy="46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smtClean="0">
                  <a:solidFill>
                    <a:schemeClr val="tx1"/>
                  </a:solidFill>
                  <a:latin typeface="微軟正黑體" panose="020B0604030504040204" pitchFamily="34" charset="-120"/>
                  <a:ea typeface="微軟正黑體" panose="020B0604030504040204" pitchFamily="34" charset="-120"/>
                </a:rPr>
                <a:t>與談重點</a:t>
              </a:r>
              <a:endParaRPr lang="zh-TW" altLang="en-US" sz="2000" b="1" dirty="0">
                <a:solidFill>
                  <a:schemeClr val="tx1"/>
                </a:solidFill>
                <a:latin typeface="微軟正黑體" panose="020B0604030504040204" pitchFamily="34" charset="-120"/>
                <a:ea typeface="微軟正黑體" panose="020B0604030504040204" pitchFamily="34" charset="-120"/>
              </a:endParaRPr>
            </a:p>
          </p:txBody>
        </p:sp>
      </p:grpSp>
      <p:pic>
        <p:nvPicPr>
          <p:cNvPr id="11" name="圖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5368" y="5733256"/>
            <a:ext cx="1076325" cy="723900"/>
          </a:xfrm>
          <a:prstGeom prst="rect">
            <a:avLst/>
          </a:prstGeom>
        </p:spPr>
      </p:pic>
      <p:sp>
        <p:nvSpPr>
          <p:cNvPr id="2" name="標題 1"/>
          <p:cNvSpPr>
            <a:spLocks noGrp="1"/>
          </p:cNvSpPr>
          <p:nvPr>
            <p:ph type="title"/>
          </p:nvPr>
        </p:nvSpPr>
        <p:spPr/>
        <p:txBody>
          <a:bodyPr/>
          <a:lstStyle/>
          <a:p>
            <a:r>
              <a:rPr lang="zh-TW" altLang="en-US" dirty="0" smtClean="0"/>
              <a:t>中國大陸平台業者：阿里巴巴集團</a:t>
            </a:r>
            <a:r>
              <a:rPr lang="en-US" altLang="zh-TW" dirty="0" smtClean="0"/>
              <a:t>(2/3)</a:t>
            </a:r>
            <a:endParaRPr lang="zh-TW" altLang="en-US" dirty="0"/>
          </a:p>
        </p:txBody>
      </p:sp>
    </p:spTree>
    <p:extLst>
      <p:ext uri="{BB962C8B-B14F-4D97-AF65-F5344CB8AC3E}">
        <p14:creationId xmlns:p14="http://schemas.microsoft.com/office/powerpoint/2010/main" val="35830428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圖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5368" y="5733256"/>
            <a:ext cx="1076325" cy="723900"/>
          </a:xfrm>
          <a:prstGeom prst="rect">
            <a:avLst/>
          </a:prstGeom>
        </p:spPr>
      </p:pic>
      <p:sp>
        <p:nvSpPr>
          <p:cNvPr id="2" name="標題 1"/>
          <p:cNvSpPr>
            <a:spLocks noGrp="1"/>
          </p:cNvSpPr>
          <p:nvPr>
            <p:ph type="title"/>
          </p:nvPr>
        </p:nvSpPr>
        <p:spPr/>
        <p:txBody>
          <a:bodyPr/>
          <a:lstStyle/>
          <a:p>
            <a:r>
              <a:rPr lang="zh-TW" altLang="en-US" dirty="0" smtClean="0"/>
              <a:t>中國大陸平台業者：阿里巴巴集團</a:t>
            </a:r>
            <a:r>
              <a:rPr lang="en-US" altLang="zh-TW" dirty="0" smtClean="0"/>
              <a:t>(</a:t>
            </a:r>
            <a:r>
              <a:rPr lang="en-US" altLang="zh-TW" dirty="0"/>
              <a:t>3</a:t>
            </a:r>
            <a:r>
              <a:rPr lang="en-US" altLang="zh-TW" dirty="0" smtClean="0"/>
              <a:t>/3)</a:t>
            </a:r>
            <a:endParaRPr lang="zh-TW" altLang="en-US" dirty="0"/>
          </a:p>
        </p:txBody>
      </p:sp>
      <p:grpSp>
        <p:nvGrpSpPr>
          <p:cNvPr id="4" name="群組 3"/>
          <p:cNvGrpSpPr/>
          <p:nvPr/>
        </p:nvGrpSpPr>
        <p:grpSpPr>
          <a:xfrm>
            <a:off x="555224" y="1124744"/>
            <a:ext cx="8784976" cy="4824536"/>
            <a:chOff x="560512" y="1107584"/>
            <a:chExt cx="8784976" cy="3744416"/>
          </a:xfrm>
        </p:grpSpPr>
        <p:sp>
          <p:nvSpPr>
            <p:cNvPr id="5" name="矩形 4"/>
            <p:cNvSpPr/>
            <p:nvPr/>
          </p:nvSpPr>
          <p:spPr>
            <a:xfrm>
              <a:off x="1208584" y="1107584"/>
              <a:ext cx="8136904" cy="3744416"/>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pPr algn="just">
                <a:spcBef>
                  <a:spcPts val="600"/>
                </a:spcBef>
                <a:buClr>
                  <a:srgbClr val="002060"/>
                </a:buClr>
              </a:pPr>
              <a:endParaRPr lang="en-US" altLang="zh-TW" sz="1800" dirty="0" smtClean="0">
                <a:solidFill>
                  <a:schemeClr val="tx1"/>
                </a:solidFill>
                <a:latin typeface="微軟正黑體" panose="020B0604030504040204" pitchFamily="34" charset="-120"/>
                <a:ea typeface="微軟正黑體" panose="020B0604030504040204" pitchFamily="34" charset="-120"/>
              </a:endParaRPr>
            </a:p>
            <a:p>
              <a:pPr marL="182563" indent="-182563" algn="just">
                <a:spcBef>
                  <a:spcPts val="600"/>
                </a:spcBef>
                <a:buClr>
                  <a:srgbClr val="002060"/>
                </a:buClr>
                <a:buFont typeface="Wingdings" panose="05000000000000000000" pitchFamily="2" charset="2"/>
                <a:buChar char="l"/>
              </a:pPr>
              <a:endParaRPr lang="en-US" altLang="zh-TW" sz="1800" dirty="0" smtClean="0">
                <a:solidFill>
                  <a:schemeClr val="tx1"/>
                </a:solidFill>
                <a:latin typeface="微軟正黑體" panose="020B0604030504040204" pitchFamily="34" charset="-120"/>
                <a:ea typeface="微軟正黑體" panose="020B0604030504040204" pitchFamily="34" charset="-120"/>
              </a:endParaRPr>
            </a:p>
            <a:p>
              <a:pPr marL="182563" indent="-182563" algn="just">
                <a:spcBef>
                  <a:spcPts val="600"/>
                </a:spcBef>
                <a:buClr>
                  <a:srgbClr val="002060"/>
                </a:buClr>
                <a:buFont typeface="Wingdings" panose="05000000000000000000" pitchFamily="2" charset="2"/>
                <a:buChar char="l"/>
              </a:pPr>
              <a:endParaRPr lang="en-US" altLang="zh-TW" sz="1000" dirty="0" smtClean="0">
                <a:solidFill>
                  <a:schemeClr val="tx1"/>
                </a:solidFill>
                <a:latin typeface="微軟正黑體" panose="020B0604030504040204" pitchFamily="34" charset="-120"/>
                <a:ea typeface="微軟正黑體" panose="020B0604030504040204" pitchFamily="34" charset="-120"/>
              </a:endParaRPr>
            </a:p>
            <a:p>
              <a:pPr algn="just">
                <a:spcBef>
                  <a:spcPts val="600"/>
                </a:spcBef>
                <a:buClr>
                  <a:schemeClr val="accent2">
                    <a:lumMod val="50000"/>
                  </a:schemeClr>
                </a:buClr>
              </a:pPr>
              <a:endParaRPr lang="en-US" altLang="zh-TW" sz="2000" b="1" dirty="0">
                <a:solidFill>
                  <a:schemeClr val="tx1"/>
                </a:solidFill>
                <a:latin typeface="微軟正黑體" panose="020B0604030504040204" pitchFamily="34" charset="-120"/>
                <a:ea typeface="微軟正黑體" panose="020B0604030504040204" pitchFamily="34" charset="-120"/>
              </a:endParaRPr>
            </a:p>
            <a:p>
              <a:pPr marL="182563" indent="-182563" algn="just">
                <a:spcBef>
                  <a:spcPts val="600"/>
                </a:spcBef>
                <a:buClr>
                  <a:schemeClr val="accent3"/>
                </a:buClr>
                <a:buFont typeface="Wingdings" panose="05000000000000000000" pitchFamily="2" charset="2"/>
                <a:buChar char="l"/>
              </a:pPr>
              <a:r>
                <a:rPr lang="zh-TW" altLang="en-US" b="1" dirty="0" smtClean="0">
                  <a:solidFill>
                    <a:schemeClr val="tx1"/>
                  </a:solidFill>
                  <a:latin typeface="微軟正黑體" panose="020B0604030504040204" pitchFamily="34" charset="-120"/>
                  <a:ea typeface="微軟正黑體" panose="020B0604030504040204" pitchFamily="34" charset="-120"/>
                </a:rPr>
                <a:t>跨境電商之看法</a:t>
              </a:r>
              <a:r>
                <a:rPr lang="zh-TW" altLang="en-US" b="1" dirty="0">
                  <a:solidFill>
                    <a:schemeClr val="tx1"/>
                  </a:solidFill>
                  <a:latin typeface="微軟正黑體" panose="020B0604030504040204" pitchFamily="34" charset="-120"/>
                  <a:ea typeface="微軟正黑體" panose="020B0604030504040204" pitchFamily="34" charset="-120"/>
                </a:rPr>
                <a:t>（續）</a:t>
              </a:r>
              <a:endParaRPr lang="en-US" altLang="zh-TW" b="1" dirty="0" smtClean="0">
                <a:solidFill>
                  <a:schemeClr val="tx1"/>
                </a:solidFill>
                <a:latin typeface="微軟正黑體" panose="020B0604030504040204" pitchFamily="34" charset="-120"/>
                <a:ea typeface="微軟正黑體" panose="020B0604030504040204" pitchFamily="34" charset="-120"/>
              </a:endParaRPr>
            </a:p>
            <a:p>
              <a:pPr marL="174625" lvl="1" indent="360363" algn="just">
                <a:spcBef>
                  <a:spcPts val="1200"/>
                </a:spcBef>
                <a:buClr>
                  <a:srgbClr val="002060"/>
                </a:buClr>
              </a:pPr>
              <a:r>
                <a:rPr lang="zh-TW" altLang="en-US" sz="2000" dirty="0" smtClean="0">
                  <a:solidFill>
                    <a:schemeClr val="tx1"/>
                  </a:solidFill>
                  <a:latin typeface="微軟正黑體" panose="020B0604030504040204" pitchFamily="34" charset="-120"/>
                  <a:ea typeface="微軟正黑體" panose="020B0604030504040204" pitchFamily="34" charset="-120"/>
                </a:rPr>
                <a:t>淘</a:t>
              </a:r>
              <a:r>
                <a:rPr lang="zh-TW" altLang="en-US" sz="2000" dirty="0">
                  <a:solidFill>
                    <a:schemeClr val="tx1"/>
                  </a:solidFill>
                  <a:latin typeface="微軟正黑體" panose="020B0604030504040204" pitchFamily="34" charset="-120"/>
                  <a:ea typeface="微軟正黑體" panose="020B0604030504040204" pitchFamily="34" charset="-120"/>
                </a:rPr>
                <a:t>寶網很</a:t>
              </a:r>
              <a:r>
                <a:rPr lang="zh-TW" altLang="en-US" sz="2000" u="sng" dirty="0">
                  <a:solidFill>
                    <a:srgbClr val="FF0000"/>
                  </a:solidFill>
                  <a:latin typeface="微軟正黑體" panose="020B0604030504040204" pitchFamily="34" charset="-120"/>
                  <a:ea typeface="微軟正黑體" panose="020B0604030504040204" pitchFamily="34" charset="-120"/>
                </a:rPr>
                <a:t>開放</a:t>
              </a:r>
              <a:r>
                <a:rPr lang="zh-TW" altLang="en-US" sz="2000" u="sng" dirty="0" smtClean="0">
                  <a:solidFill>
                    <a:srgbClr val="FF0000"/>
                  </a:solidFill>
                  <a:latin typeface="微軟正黑體" panose="020B0604030504040204" pitchFamily="34" charset="-120"/>
                  <a:ea typeface="微軟正黑體" panose="020B0604030504040204" pitchFamily="34" charset="-120"/>
                </a:rPr>
                <a:t>看待兩岸合作</a:t>
              </a:r>
              <a:r>
                <a:rPr lang="zh-TW" altLang="en-US" sz="2000" dirty="0" smtClean="0">
                  <a:solidFill>
                    <a:schemeClr val="tx1"/>
                  </a:solidFill>
                  <a:latin typeface="微軟正黑體" panose="020B0604030504040204" pitchFamily="34" charset="-120"/>
                  <a:ea typeface="微軟正黑體" panose="020B0604030504040204" pitchFamily="34" charset="-120"/>
                </a:rPr>
                <a:t>，</a:t>
              </a:r>
              <a:r>
                <a:rPr lang="zh-TW" altLang="en-US" sz="2000" dirty="0">
                  <a:solidFill>
                    <a:schemeClr val="tx1"/>
                  </a:solidFill>
                  <a:latin typeface="微軟正黑體" panose="020B0604030504040204" pitchFamily="34" charset="-120"/>
                  <a:ea typeface="微軟正黑體" panose="020B0604030504040204" pitchFamily="34" charset="-120"/>
                </a:rPr>
                <a:t>因為淘</a:t>
              </a:r>
              <a:r>
                <a:rPr lang="zh-TW" altLang="en-US" sz="2000" dirty="0" smtClean="0">
                  <a:solidFill>
                    <a:schemeClr val="tx1"/>
                  </a:solidFill>
                  <a:latin typeface="微軟正黑體" panose="020B0604030504040204" pitchFamily="34" charset="-120"/>
                  <a:ea typeface="微軟正黑體" panose="020B0604030504040204" pitchFamily="34" charset="-120"/>
                </a:rPr>
                <a:t>寶的競爭者</a:t>
              </a:r>
              <a:r>
                <a:rPr lang="zh-TW" altLang="en-US" sz="2000" dirty="0">
                  <a:solidFill>
                    <a:schemeClr val="tx1"/>
                  </a:solidFill>
                  <a:latin typeface="微軟正黑體" panose="020B0604030504040204" pitchFamily="34" charset="-120"/>
                  <a:ea typeface="微軟正黑體" panose="020B0604030504040204" pitchFamily="34" charset="-120"/>
                </a:rPr>
                <a:t>其實可能是在京東、垂直型電商或物流業</a:t>
              </a:r>
              <a:r>
                <a:rPr lang="zh-TW" altLang="en-US" sz="2000" dirty="0" smtClean="0">
                  <a:solidFill>
                    <a:schemeClr val="tx1"/>
                  </a:solidFill>
                  <a:latin typeface="微軟正黑體" panose="020B0604030504040204" pitchFamily="34" charset="-120"/>
                  <a:ea typeface="微軟正黑體" panose="020B0604030504040204" pitchFamily="34" charset="-120"/>
                </a:rPr>
                <a:t>者，而不是台灣賣家</a:t>
              </a:r>
              <a:endParaRPr lang="en-US" altLang="zh-TW" sz="2000" dirty="0" smtClean="0">
                <a:solidFill>
                  <a:schemeClr val="tx1"/>
                </a:solidFill>
                <a:latin typeface="微軟正黑體" panose="020B0604030504040204" pitchFamily="34" charset="-120"/>
                <a:ea typeface="微軟正黑體" panose="020B0604030504040204" pitchFamily="34" charset="-120"/>
              </a:endParaRPr>
            </a:p>
            <a:p>
              <a:pPr marL="174625" lvl="1" indent="360363" algn="just">
                <a:spcBef>
                  <a:spcPts val="1200"/>
                </a:spcBef>
                <a:buClr>
                  <a:srgbClr val="002060"/>
                </a:buClr>
              </a:pPr>
              <a:r>
                <a:rPr lang="zh-TW" altLang="en-US" sz="2000" dirty="0" smtClean="0">
                  <a:solidFill>
                    <a:schemeClr val="tx1"/>
                  </a:solidFill>
                  <a:latin typeface="微軟正黑體" panose="020B0604030504040204" pitchFamily="34" charset="-120"/>
                  <a:ea typeface="微軟正黑體" panose="020B0604030504040204" pitchFamily="34" charset="-120"/>
                </a:rPr>
                <a:t>站</a:t>
              </a:r>
              <a:r>
                <a:rPr lang="zh-TW" altLang="en-US" sz="2000" dirty="0">
                  <a:solidFill>
                    <a:schemeClr val="tx1"/>
                  </a:solidFill>
                  <a:latin typeface="微軟正黑體" panose="020B0604030504040204" pitchFamily="34" charset="-120"/>
                  <a:ea typeface="微軟正黑體" panose="020B0604030504040204" pitchFamily="34" charset="-120"/>
                </a:rPr>
                <a:t>在淘寶網角度來說，華人商家其實比較有能力做海淘，因為</a:t>
              </a:r>
              <a:r>
                <a:rPr lang="zh-TW" altLang="en-US" sz="2000" u="sng" dirty="0">
                  <a:solidFill>
                    <a:srgbClr val="FF0000"/>
                  </a:solidFill>
                  <a:latin typeface="微軟正黑體" panose="020B0604030504040204" pitchFamily="34" charset="-120"/>
                  <a:ea typeface="微軟正黑體" panose="020B0604030504040204" pitchFamily="34" charset="-120"/>
                </a:rPr>
                <a:t>相同語言並且有能力服務</a:t>
              </a:r>
              <a:r>
                <a:rPr lang="zh-TW" altLang="en-US" sz="2000" dirty="0">
                  <a:solidFill>
                    <a:schemeClr val="tx1"/>
                  </a:solidFill>
                  <a:latin typeface="微軟正黑體" panose="020B0604030504040204" pitchFamily="34" charset="-120"/>
                  <a:ea typeface="微軟正黑體" panose="020B0604030504040204" pitchFamily="34" charset="-120"/>
                </a:rPr>
                <a:t>，港澳沒有自有品牌，只有通路，</a:t>
              </a:r>
              <a:r>
                <a:rPr lang="zh-TW" altLang="en-US" sz="2000" dirty="0" smtClean="0">
                  <a:solidFill>
                    <a:schemeClr val="tx1"/>
                  </a:solidFill>
                  <a:latin typeface="微軟正黑體" panose="020B0604030504040204" pitchFamily="34" charset="-120"/>
                  <a:ea typeface="微軟正黑體" panose="020B0604030504040204" pitchFamily="34" charset="-120"/>
                </a:rPr>
                <a:t>而</a:t>
              </a:r>
              <a:r>
                <a:rPr lang="zh-TW" altLang="en-US" sz="2000" u="sng" dirty="0" smtClean="0">
                  <a:solidFill>
                    <a:srgbClr val="FF0000"/>
                  </a:solidFill>
                  <a:latin typeface="微軟正黑體" panose="020B0604030504040204" pitchFamily="34" charset="-120"/>
                  <a:ea typeface="微軟正黑體" panose="020B0604030504040204" pitchFamily="34" charset="-120"/>
                </a:rPr>
                <a:t>台灣</a:t>
              </a:r>
              <a:r>
                <a:rPr lang="zh-TW" altLang="en-US" sz="2000" u="sng" dirty="0">
                  <a:solidFill>
                    <a:srgbClr val="FF0000"/>
                  </a:solidFill>
                  <a:latin typeface="微軟正黑體" panose="020B0604030504040204" pitchFamily="34" charset="-120"/>
                  <a:ea typeface="微軟正黑體" panose="020B0604030504040204" pitchFamily="34" charset="-120"/>
                </a:rPr>
                <a:t>是塊璞玉值得去挖掘，</a:t>
              </a:r>
              <a:r>
                <a:rPr lang="zh-TW" altLang="en-US" sz="2000" u="sng" dirty="0" smtClean="0">
                  <a:solidFill>
                    <a:srgbClr val="FF0000"/>
                  </a:solidFill>
                  <a:latin typeface="微軟正黑體" panose="020B0604030504040204" pitchFamily="34" charset="-120"/>
                  <a:ea typeface="微軟正黑體" panose="020B0604030504040204" pitchFamily="34" charset="-120"/>
                </a:rPr>
                <a:t>只是台灣</a:t>
              </a:r>
              <a:r>
                <a:rPr lang="zh-TW" altLang="en-US" sz="2000" u="sng" dirty="0">
                  <a:solidFill>
                    <a:srgbClr val="FF0000"/>
                  </a:solidFill>
                  <a:latin typeface="微軟正黑體" panose="020B0604030504040204" pitchFamily="34" charset="-120"/>
                  <a:ea typeface="微軟正黑體" panose="020B0604030504040204" pitchFamily="34" charset="-120"/>
                </a:rPr>
                <a:t>業者比較小，口袋比較淺</a:t>
              </a:r>
              <a:r>
                <a:rPr lang="zh-TW" altLang="en-US" sz="2000" dirty="0">
                  <a:solidFill>
                    <a:schemeClr val="tx1"/>
                  </a:solidFill>
                  <a:latin typeface="微軟正黑體" panose="020B0604030504040204" pitchFamily="34" charset="-120"/>
                  <a:ea typeface="微軟正黑體" panose="020B0604030504040204" pitchFamily="34" charset="-120"/>
                </a:rPr>
                <a:t>，目前有點不知道怎麼</a:t>
              </a:r>
              <a:r>
                <a:rPr lang="zh-TW" altLang="en-US" sz="2000" dirty="0" smtClean="0">
                  <a:solidFill>
                    <a:schemeClr val="tx1"/>
                  </a:solidFill>
                  <a:latin typeface="微軟正黑體" panose="020B0604030504040204" pitchFamily="34" charset="-120"/>
                  <a:ea typeface="微軟正黑體" panose="020B0604030504040204" pitchFamily="34" charset="-120"/>
                </a:rPr>
                <a:t>合作</a:t>
              </a:r>
              <a:endParaRPr lang="en-US" altLang="zh-TW" sz="2000" dirty="0" smtClean="0">
                <a:solidFill>
                  <a:schemeClr val="tx1"/>
                </a:solidFill>
                <a:latin typeface="微軟正黑體" panose="020B0604030504040204" pitchFamily="34" charset="-120"/>
                <a:ea typeface="微軟正黑體" panose="020B0604030504040204" pitchFamily="34" charset="-120"/>
              </a:endParaRPr>
            </a:p>
            <a:p>
              <a:pPr marL="174625" lvl="1" indent="360363" algn="just">
                <a:spcBef>
                  <a:spcPts val="1200"/>
                </a:spcBef>
                <a:buClr>
                  <a:srgbClr val="002060"/>
                </a:buClr>
              </a:pPr>
              <a:r>
                <a:rPr lang="zh-TW" altLang="en-US" sz="2000" dirty="0" smtClean="0">
                  <a:solidFill>
                    <a:schemeClr val="tx1"/>
                  </a:solidFill>
                  <a:latin typeface="微軟正黑體" panose="020B0604030504040204" pitchFamily="34" charset="-120"/>
                  <a:ea typeface="微軟正黑體" panose="020B0604030504040204" pitchFamily="34" charset="-120"/>
                </a:rPr>
                <a:t>希望台灣</a:t>
              </a:r>
              <a:r>
                <a:rPr lang="zh-TW" altLang="en-US" sz="2000" dirty="0">
                  <a:solidFill>
                    <a:schemeClr val="tx1"/>
                  </a:solidFill>
                  <a:latin typeface="微軟正黑體" panose="020B0604030504040204" pitchFamily="34" charset="-120"/>
                  <a:ea typeface="微軟正黑體" panose="020B0604030504040204" pitchFamily="34" charset="-120"/>
                </a:rPr>
                <a:t>可以跟著大陸的政策走，快速銜接，</a:t>
              </a:r>
              <a:r>
                <a:rPr lang="zh-TW" altLang="en-US" sz="2000" u="sng" dirty="0">
                  <a:solidFill>
                    <a:srgbClr val="FF0000"/>
                  </a:solidFill>
                  <a:latin typeface="微軟正黑體" panose="020B0604030504040204" pitchFamily="34" charset="-120"/>
                  <a:ea typeface="微軟正黑體" panose="020B0604030504040204" pitchFamily="34" charset="-120"/>
                </a:rPr>
                <a:t>大陸的政策非常的開放與前進</a:t>
              </a:r>
              <a:r>
                <a:rPr lang="zh-TW" altLang="en-US" sz="2000" dirty="0">
                  <a:solidFill>
                    <a:schemeClr val="tx1"/>
                  </a:solidFill>
                  <a:latin typeface="微軟正黑體" panose="020B0604030504040204" pitchFamily="34" charset="-120"/>
                  <a:ea typeface="微軟正黑體" panose="020B0604030504040204" pitchFamily="34" charset="-120"/>
                </a:rPr>
                <a:t>。再來是政府的基金可以</a:t>
              </a:r>
              <a:r>
                <a:rPr lang="zh-TW" altLang="en-US" sz="2000" u="sng" dirty="0">
                  <a:solidFill>
                    <a:srgbClr val="FF0000"/>
                  </a:solidFill>
                  <a:latin typeface="微軟正黑體" panose="020B0604030504040204" pitchFamily="34" charset="-120"/>
                  <a:ea typeface="微軟正黑體" panose="020B0604030504040204" pitchFamily="34" charset="-120"/>
                </a:rPr>
                <a:t>扶持一些好的商家來打標竿</a:t>
              </a:r>
              <a:r>
                <a:rPr lang="zh-TW" altLang="en-US" sz="2000" dirty="0" smtClean="0">
                  <a:solidFill>
                    <a:schemeClr val="tx1"/>
                  </a:solidFill>
                  <a:latin typeface="微軟正黑體" panose="020B0604030504040204" pitchFamily="34" charset="-120"/>
                  <a:ea typeface="微軟正黑體" panose="020B0604030504040204" pitchFamily="34" charset="-120"/>
                </a:rPr>
                <a:t>，讓</a:t>
              </a:r>
              <a:r>
                <a:rPr lang="zh-TW" altLang="en-US" sz="2000" dirty="0">
                  <a:solidFill>
                    <a:schemeClr val="tx1"/>
                  </a:solidFill>
                  <a:latin typeface="微軟正黑體" panose="020B0604030504040204" pitchFamily="34" charset="-120"/>
                  <a:ea typeface="微軟正黑體" panose="020B0604030504040204" pitchFamily="34" charset="-120"/>
                </a:rPr>
                <a:t>他們在行銷時也不用那麼</a:t>
              </a:r>
              <a:r>
                <a:rPr lang="zh-TW" altLang="en-US" sz="2000" dirty="0" smtClean="0">
                  <a:solidFill>
                    <a:schemeClr val="tx1"/>
                  </a:solidFill>
                  <a:latin typeface="微軟正黑體" panose="020B0604030504040204" pitchFamily="34" charset="-120"/>
                  <a:ea typeface="微軟正黑體" panose="020B0604030504040204" pitchFamily="34" charset="-120"/>
                </a:rPr>
                <a:t>辛苦</a:t>
              </a:r>
              <a:endParaRPr lang="en-US" altLang="zh-TW" sz="2000" dirty="0">
                <a:solidFill>
                  <a:schemeClr val="tx1"/>
                </a:solidFill>
                <a:latin typeface="微軟正黑體" panose="020B0604030504040204" pitchFamily="34" charset="-120"/>
                <a:ea typeface="微軟正黑體" panose="020B0604030504040204" pitchFamily="34" charset="-120"/>
              </a:endParaRPr>
            </a:p>
            <a:p>
              <a:pPr marL="176212" lvl="1" algn="just">
                <a:spcBef>
                  <a:spcPts val="600"/>
                </a:spcBef>
                <a:buClr>
                  <a:srgbClr val="002060"/>
                </a:buClr>
              </a:pPr>
              <a:endParaRPr lang="en-US" altLang="zh-TW" sz="1800" dirty="0" smtClean="0">
                <a:solidFill>
                  <a:schemeClr val="tx1"/>
                </a:solidFill>
                <a:latin typeface="微軟正黑體" panose="020B0604030504040204" pitchFamily="34" charset="-120"/>
                <a:ea typeface="微軟正黑體" panose="020B0604030504040204" pitchFamily="34" charset="-120"/>
              </a:endParaRPr>
            </a:p>
            <a:p>
              <a:pPr marL="176212" lvl="1" algn="just">
                <a:spcBef>
                  <a:spcPts val="300"/>
                </a:spcBef>
                <a:buClr>
                  <a:srgbClr val="002060"/>
                </a:buClr>
              </a:pPr>
              <a:endParaRPr lang="en-US" altLang="zh-TW" sz="1800" dirty="0">
                <a:solidFill>
                  <a:schemeClr val="tx1"/>
                </a:solidFill>
                <a:latin typeface="微軟正黑體" panose="020B0604030504040204" pitchFamily="34" charset="-120"/>
                <a:ea typeface="微軟正黑體" panose="020B0604030504040204" pitchFamily="34" charset="-120"/>
              </a:endParaRPr>
            </a:p>
            <a:p>
              <a:pPr marL="176212" lvl="1" algn="just">
                <a:spcBef>
                  <a:spcPts val="300"/>
                </a:spcBef>
                <a:buClr>
                  <a:srgbClr val="002060"/>
                </a:buClr>
              </a:pPr>
              <a:endParaRPr lang="en-US" altLang="zh-TW" sz="1800" dirty="0" smtClean="0">
                <a:solidFill>
                  <a:schemeClr val="tx1"/>
                </a:solidFill>
                <a:latin typeface="微軟正黑體" panose="020B0604030504040204" pitchFamily="34" charset="-120"/>
                <a:ea typeface="微軟正黑體" panose="020B0604030504040204" pitchFamily="34" charset="-120"/>
              </a:endParaRPr>
            </a:p>
            <a:p>
              <a:pPr marL="176212" lvl="1" algn="just">
                <a:spcBef>
                  <a:spcPts val="300"/>
                </a:spcBef>
                <a:buClr>
                  <a:srgbClr val="002060"/>
                </a:buClr>
              </a:pPr>
              <a:endParaRPr lang="en-US" altLang="zh-TW" sz="1800" dirty="0">
                <a:solidFill>
                  <a:schemeClr val="tx1"/>
                </a:solidFill>
                <a:latin typeface="微軟正黑體" panose="020B0604030504040204" pitchFamily="34" charset="-120"/>
                <a:ea typeface="微軟正黑體" panose="020B0604030504040204" pitchFamily="34" charset="-120"/>
              </a:endParaRPr>
            </a:p>
            <a:p>
              <a:pPr marL="176212" lvl="1" algn="just">
                <a:spcBef>
                  <a:spcPts val="300"/>
                </a:spcBef>
                <a:buClr>
                  <a:srgbClr val="002060"/>
                </a:buClr>
              </a:pPr>
              <a:endParaRPr lang="zh-TW" altLang="en-US" sz="1600" dirty="0">
                <a:solidFill>
                  <a:schemeClr val="tx1"/>
                </a:solidFill>
                <a:latin typeface="微軟正黑體" panose="020B0604030504040204" pitchFamily="34" charset="-120"/>
                <a:ea typeface="微軟正黑體" panose="020B0604030504040204" pitchFamily="34" charset="-120"/>
              </a:endParaRPr>
            </a:p>
          </p:txBody>
        </p:sp>
        <p:sp>
          <p:nvSpPr>
            <p:cNvPr id="6" name="矩形 5"/>
            <p:cNvSpPr/>
            <p:nvPr/>
          </p:nvSpPr>
          <p:spPr>
            <a:xfrm>
              <a:off x="560512" y="1233624"/>
              <a:ext cx="1224136" cy="46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smtClean="0">
                  <a:solidFill>
                    <a:schemeClr val="tx1"/>
                  </a:solidFill>
                  <a:latin typeface="微軟正黑體" panose="020B0604030504040204" pitchFamily="34" charset="-120"/>
                  <a:ea typeface="微軟正黑體" panose="020B0604030504040204" pitchFamily="34" charset="-120"/>
                </a:rPr>
                <a:t>與談重點</a:t>
              </a:r>
              <a:endParaRPr lang="zh-TW" altLang="en-US" sz="2000" b="1" dirty="0">
                <a:solidFill>
                  <a:schemeClr val="tx1"/>
                </a:solidFill>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10511354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9163" y="5768025"/>
            <a:ext cx="1076325" cy="723900"/>
          </a:xfrm>
          <a:prstGeom prst="rect">
            <a:avLst/>
          </a:prstGeom>
        </p:spPr>
      </p:pic>
      <p:graphicFrame>
        <p:nvGraphicFramePr>
          <p:cNvPr id="2" name="內容版面配置區 3"/>
          <p:cNvGraphicFramePr>
            <a:graphicFrameLocks noGrp="1"/>
          </p:cNvGraphicFramePr>
          <p:nvPr>
            <p:ph idx="1"/>
            <p:extLst>
              <p:ext uri="{D42A27DB-BD31-4B8C-83A1-F6EECF244321}">
                <p14:modId xmlns:p14="http://schemas.microsoft.com/office/powerpoint/2010/main" val="2157150248"/>
              </p:ext>
            </p:extLst>
          </p:nvPr>
        </p:nvGraphicFramePr>
        <p:xfrm>
          <a:off x="-212601" y="980728"/>
          <a:ext cx="5741665" cy="5483061"/>
        </p:xfrm>
        <a:graphic>
          <a:graphicData uri="http://schemas.openxmlformats.org/drawingml/2006/chart">
            <c:chart xmlns:c="http://schemas.openxmlformats.org/drawingml/2006/chart" xmlns:r="http://schemas.openxmlformats.org/officeDocument/2006/relationships" r:id="rId4"/>
          </a:graphicData>
        </a:graphic>
      </p:graphicFrame>
      <p:sp>
        <p:nvSpPr>
          <p:cNvPr id="5" name="矩形 4"/>
          <p:cNvSpPr/>
          <p:nvPr/>
        </p:nvSpPr>
        <p:spPr>
          <a:xfrm>
            <a:off x="3224808" y="2348454"/>
            <a:ext cx="1656000" cy="830997"/>
          </a:xfrm>
          <a:prstGeom prst="rect">
            <a:avLst/>
          </a:prstGeom>
        </p:spPr>
        <p:txBody>
          <a:bodyPr wrap="square">
            <a:spAutoFit/>
          </a:bodyPr>
          <a:lstStyle/>
          <a:p>
            <a:pPr algn="ctr">
              <a:defRPr sz="1800" b="0" i="0" u="none" strike="noStrike" kern="1200" baseline="0">
                <a:solidFill>
                  <a:prstClr val="black"/>
                </a:solidFill>
                <a:latin typeface="+mn-lt"/>
                <a:ea typeface="+mn-ea"/>
                <a:cs typeface="+mn-cs"/>
              </a:defRPr>
            </a:pPr>
            <a:r>
              <a:rPr lang="zh-TW" altLang="en-US" sz="1600" dirty="0">
                <a:solidFill>
                  <a:prstClr val="black"/>
                </a:solidFill>
                <a:latin typeface="微軟正黑體" panose="020B0604030504040204" pitchFamily="34" charset="-120"/>
                <a:ea typeface="微軟正黑體" panose="020B0604030504040204" pitchFamily="34" charset="-120"/>
              </a:rPr>
              <a:t>預計在</a:t>
            </a:r>
            <a:r>
              <a:rPr lang="en-US" altLang="zh-TW" sz="1600" dirty="0">
                <a:solidFill>
                  <a:prstClr val="black"/>
                </a:solidFill>
                <a:latin typeface="微軟正黑體" panose="020B0604030504040204" pitchFamily="34" charset="-120"/>
                <a:ea typeface="微軟正黑體" panose="020B0604030504040204" pitchFamily="34" charset="-120"/>
              </a:rPr>
              <a:t>2</a:t>
            </a:r>
            <a:r>
              <a:rPr lang="zh-TW" altLang="en-US" sz="1600" dirty="0">
                <a:solidFill>
                  <a:prstClr val="black"/>
                </a:solidFill>
                <a:latin typeface="微軟正黑體" panose="020B0604030504040204" pitchFamily="34" charset="-120"/>
                <a:ea typeface="微軟正黑體" panose="020B0604030504040204" pitchFamily="34" charset="-120"/>
              </a:rPr>
              <a:t>～</a:t>
            </a:r>
            <a:r>
              <a:rPr lang="en-US" altLang="zh-TW" sz="1600" dirty="0">
                <a:solidFill>
                  <a:prstClr val="black"/>
                </a:solidFill>
                <a:latin typeface="微軟正黑體" panose="020B0604030504040204" pitchFamily="34" charset="-120"/>
                <a:ea typeface="微軟正黑體" panose="020B0604030504040204" pitchFamily="34" charset="-120"/>
              </a:rPr>
              <a:t>3</a:t>
            </a:r>
            <a:r>
              <a:rPr lang="zh-TW" altLang="en-US" sz="1600" dirty="0" smtClean="0">
                <a:solidFill>
                  <a:prstClr val="black"/>
                </a:solidFill>
                <a:latin typeface="微軟正黑體" panose="020B0604030504040204" pitchFamily="34" charset="-120"/>
                <a:ea typeface="微軟正黑體" panose="020B0604030504040204" pitchFamily="34" charset="-120"/>
              </a:rPr>
              <a:t>年內</a:t>
            </a:r>
            <a:endParaRPr lang="en-US" altLang="zh-TW" sz="1600" dirty="0" smtClean="0">
              <a:solidFill>
                <a:prstClr val="black"/>
              </a:solidFill>
              <a:latin typeface="微軟正黑體" panose="020B0604030504040204" pitchFamily="34" charset="-120"/>
              <a:ea typeface="微軟正黑體" panose="020B0604030504040204" pitchFamily="34" charset="-120"/>
            </a:endParaRPr>
          </a:p>
          <a:p>
            <a:pPr algn="ctr">
              <a:defRPr sz="1800" b="0" i="0" u="none" strike="noStrike" kern="1200" baseline="0">
                <a:solidFill>
                  <a:prstClr val="black"/>
                </a:solidFill>
                <a:latin typeface="+mn-lt"/>
                <a:ea typeface="+mn-ea"/>
                <a:cs typeface="+mn-cs"/>
              </a:defRPr>
            </a:pPr>
            <a:r>
              <a:rPr lang="zh-TW" altLang="en-US" sz="1600" dirty="0" smtClean="0">
                <a:solidFill>
                  <a:prstClr val="black"/>
                </a:solidFill>
                <a:latin typeface="微軟正黑體" panose="020B0604030504040204" pitchFamily="34" charset="-120"/>
                <a:ea typeface="微軟正黑體" panose="020B0604030504040204" pitchFamily="34" charset="-120"/>
              </a:rPr>
              <a:t>展開</a:t>
            </a:r>
            <a:r>
              <a:rPr lang="zh-TW" altLang="en-US" sz="1600" dirty="0">
                <a:solidFill>
                  <a:prstClr val="black"/>
                </a:solidFill>
                <a:latin typeface="微軟正黑體" panose="020B0604030504040204" pitchFamily="34" charset="-120"/>
                <a:ea typeface="微軟正黑體" panose="020B0604030504040204" pitchFamily="34" charset="-120"/>
              </a:rPr>
              <a:t>投資
</a:t>
            </a:r>
            <a:r>
              <a:rPr lang="en-US" altLang="zh-TW" sz="1600" dirty="0">
                <a:solidFill>
                  <a:prstClr val="black"/>
                </a:solidFill>
                <a:latin typeface="微軟正黑體" panose="020B0604030504040204" pitchFamily="34" charset="-120"/>
                <a:ea typeface="微軟正黑體" panose="020B0604030504040204" pitchFamily="34" charset="-120"/>
              </a:rPr>
              <a:t>5.0%</a:t>
            </a:r>
          </a:p>
        </p:txBody>
      </p:sp>
      <p:graphicFrame>
        <p:nvGraphicFramePr>
          <p:cNvPr id="9" name="圖表 8"/>
          <p:cNvGraphicFramePr/>
          <p:nvPr>
            <p:extLst>
              <p:ext uri="{D42A27DB-BD31-4B8C-83A1-F6EECF244321}">
                <p14:modId xmlns:p14="http://schemas.microsoft.com/office/powerpoint/2010/main" val="4181909718"/>
              </p:ext>
            </p:extLst>
          </p:nvPr>
        </p:nvGraphicFramePr>
        <p:xfrm>
          <a:off x="5025008" y="1700809"/>
          <a:ext cx="4680520" cy="4429166"/>
        </p:xfrm>
        <a:graphic>
          <a:graphicData uri="http://schemas.openxmlformats.org/drawingml/2006/chart">
            <c:chart xmlns:c="http://schemas.openxmlformats.org/drawingml/2006/chart" xmlns:r="http://schemas.openxmlformats.org/officeDocument/2006/relationships" r:id="rId5"/>
          </a:graphicData>
        </a:graphic>
      </p:graphicFrame>
      <p:sp>
        <p:nvSpPr>
          <p:cNvPr id="6" name="文字方塊 5"/>
          <p:cNvSpPr txBox="1"/>
          <p:nvPr/>
        </p:nvSpPr>
        <p:spPr>
          <a:xfrm>
            <a:off x="5241032" y="908720"/>
            <a:ext cx="4248000" cy="707886"/>
          </a:xfrm>
          <a:prstGeom prst="rect">
            <a:avLst/>
          </a:prstGeom>
          <a:noFill/>
        </p:spPr>
        <p:txBody>
          <a:bodyPr wrap="square" rtlCol="0">
            <a:spAutoFit/>
          </a:bodyPr>
          <a:lstStyle/>
          <a:p>
            <a:pPr algn="just"/>
            <a:r>
              <a:rPr lang="zh-TW" altLang="en-US" sz="2000" b="1" dirty="0">
                <a:latin typeface="微軟正黑體" panose="020B0604030504040204" pitchFamily="34" charset="-120"/>
                <a:ea typeface="微軟正黑體" panose="020B0604030504040204" pitchFamily="34" charset="-120"/>
              </a:rPr>
              <a:t>全年「海外市場營</a:t>
            </a:r>
            <a:r>
              <a:rPr lang="zh-TW" altLang="en-US" sz="2000" b="1" dirty="0" smtClean="0">
                <a:latin typeface="微軟正黑體" panose="020B0604030504040204" pitchFamily="34" charset="-120"/>
                <a:ea typeface="微軟正黑體" panose="020B0604030504040204" pitchFamily="34" charset="-120"/>
              </a:rPr>
              <a:t>收」佔「網路銷售總營收」比率</a:t>
            </a:r>
            <a:endParaRPr lang="zh-TW" altLang="en-US" sz="2000" b="1" dirty="0">
              <a:latin typeface="微軟正黑體" panose="020B0604030504040204" pitchFamily="34" charset="-120"/>
              <a:ea typeface="微軟正黑體" panose="020B0604030504040204" pitchFamily="34" charset="-120"/>
            </a:endParaRPr>
          </a:p>
        </p:txBody>
      </p:sp>
      <p:sp>
        <p:nvSpPr>
          <p:cNvPr id="11" name="文字方塊 10"/>
          <p:cNvSpPr txBox="1">
            <a:spLocks noChangeArrowheads="1"/>
          </p:cNvSpPr>
          <p:nvPr/>
        </p:nvSpPr>
        <p:spPr bwMode="auto">
          <a:xfrm>
            <a:off x="7113488" y="6248345"/>
            <a:ext cx="2232000" cy="276999"/>
          </a:xfrm>
          <a:prstGeom prst="rect">
            <a:avLst/>
          </a:prstGeom>
          <a:noFill/>
          <a:ln w="9525">
            <a:noFill/>
            <a:miter lim="800000"/>
            <a:headEnd/>
            <a:tailEnd/>
          </a:ln>
        </p:spPr>
        <p:txBody>
          <a:bodyPr wrap="square">
            <a:spAutoFit/>
          </a:bodyPr>
          <a:lstStyle/>
          <a:p>
            <a:pPr>
              <a:defRPr/>
            </a:pPr>
            <a:r>
              <a:rPr lang="zh-TW" altLang="en-US" sz="1200" dirty="0" smtClean="0">
                <a:solidFill>
                  <a:srgbClr val="0000FF"/>
                </a:solidFill>
                <a:latin typeface="微軟正黑體" panose="020B0604030504040204" pitchFamily="34" charset="-120"/>
                <a:ea typeface="微軟正黑體" panose="020B0604030504040204" pitchFamily="34" charset="-120"/>
              </a:rPr>
              <a:t>資料</a:t>
            </a:r>
            <a:r>
              <a:rPr lang="zh-TW" altLang="en-US" sz="1200" dirty="0">
                <a:solidFill>
                  <a:srgbClr val="0000FF"/>
                </a:solidFill>
                <a:latin typeface="微軟正黑體" panose="020B0604030504040204" pitchFamily="34" charset="-120"/>
                <a:ea typeface="微軟正黑體" panose="020B0604030504040204" pitchFamily="34" charset="-120"/>
              </a:rPr>
              <a:t>來源：</a:t>
            </a:r>
            <a:r>
              <a:rPr lang="en-US" altLang="zh-TW" sz="1200" dirty="0">
                <a:solidFill>
                  <a:srgbClr val="0000FF"/>
                </a:solidFill>
                <a:latin typeface="微軟正黑體" panose="020B0604030504040204" pitchFamily="34" charset="-120"/>
                <a:ea typeface="微軟正黑體" panose="020B0604030504040204" pitchFamily="34" charset="-120"/>
              </a:rPr>
              <a:t>MIC</a:t>
            </a:r>
            <a:r>
              <a:rPr lang="zh-TW" altLang="en-US" sz="1200" dirty="0" smtClean="0">
                <a:solidFill>
                  <a:srgbClr val="0000FF"/>
                </a:solidFill>
                <a:latin typeface="微軟正黑體" panose="020B0604030504040204" pitchFamily="34" charset="-120"/>
                <a:ea typeface="微軟正黑體" panose="020B0604030504040204" pitchFamily="34" charset="-120"/>
              </a:rPr>
              <a:t>，</a:t>
            </a:r>
            <a:r>
              <a:rPr lang="en-US" altLang="zh-TW" sz="1200" dirty="0" smtClean="0">
                <a:solidFill>
                  <a:srgbClr val="0000FF"/>
                </a:solidFill>
                <a:latin typeface="微軟正黑體" panose="020B0604030504040204" pitchFamily="34" charset="-120"/>
                <a:ea typeface="微軟正黑體" panose="020B0604030504040204" pitchFamily="34" charset="-120"/>
              </a:rPr>
              <a:t>2013</a:t>
            </a:r>
            <a:r>
              <a:rPr lang="zh-TW" altLang="en-US" sz="1200" dirty="0" smtClean="0">
                <a:solidFill>
                  <a:srgbClr val="0000FF"/>
                </a:solidFill>
                <a:latin typeface="微軟正黑體" panose="020B0604030504040204" pitchFamily="34" charset="-120"/>
                <a:ea typeface="微軟正黑體" panose="020B0604030504040204" pitchFamily="34" charset="-120"/>
              </a:rPr>
              <a:t>年</a:t>
            </a:r>
            <a:r>
              <a:rPr lang="en-US" altLang="zh-TW" sz="1200" dirty="0" smtClean="0">
                <a:solidFill>
                  <a:srgbClr val="0000FF"/>
                </a:solidFill>
                <a:latin typeface="微軟正黑體" panose="020B0604030504040204" pitchFamily="34" charset="-120"/>
                <a:ea typeface="微軟正黑體" panose="020B0604030504040204" pitchFamily="34" charset="-120"/>
              </a:rPr>
              <a:t>10</a:t>
            </a:r>
            <a:r>
              <a:rPr lang="zh-TW" altLang="en-US" sz="1200" dirty="0" smtClean="0">
                <a:solidFill>
                  <a:srgbClr val="0000FF"/>
                </a:solidFill>
                <a:latin typeface="微軟正黑體" panose="020B0604030504040204" pitchFamily="34" charset="-120"/>
                <a:ea typeface="微軟正黑體" panose="020B0604030504040204" pitchFamily="34" charset="-120"/>
              </a:rPr>
              <a:t>月</a:t>
            </a:r>
            <a:endParaRPr lang="zh-TW" altLang="en-US" sz="1200" dirty="0">
              <a:solidFill>
                <a:srgbClr val="0000FF"/>
              </a:solidFill>
              <a:latin typeface="微軟正黑體" panose="020B0604030504040204" pitchFamily="34" charset="-120"/>
              <a:ea typeface="微軟正黑體" panose="020B0604030504040204" pitchFamily="34" charset="-120"/>
            </a:endParaRPr>
          </a:p>
        </p:txBody>
      </p:sp>
      <p:sp>
        <p:nvSpPr>
          <p:cNvPr id="12" name="矩形 11"/>
          <p:cNvSpPr/>
          <p:nvPr/>
        </p:nvSpPr>
        <p:spPr>
          <a:xfrm>
            <a:off x="5096544" y="1770766"/>
            <a:ext cx="4392488" cy="64371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3"/>
          <p:cNvSpPr/>
          <p:nvPr/>
        </p:nvSpPr>
        <p:spPr>
          <a:xfrm>
            <a:off x="488504" y="5694347"/>
            <a:ext cx="5688632" cy="830997"/>
          </a:xfrm>
          <a:prstGeom prst="rect">
            <a:avLst/>
          </a:prstGeom>
        </p:spPr>
        <p:txBody>
          <a:bodyPr wrap="square">
            <a:spAutoFit/>
          </a:bodyPr>
          <a:lstStyle/>
          <a:p>
            <a:r>
              <a:rPr lang="zh-TW" altLang="en-US" dirty="0"/>
              <a:t>六成台灣網店已</a:t>
            </a:r>
            <a:r>
              <a:rPr lang="en-US" altLang="zh-TW" dirty="0"/>
              <a:t>/</a:t>
            </a:r>
            <a:r>
              <a:rPr lang="zh-TW" altLang="en-US" dirty="0"/>
              <a:t>計畫進行海外銷售，目前海外銷售佔比仍偏低</a:t>
            </a:r>
          </a:p>
        </p:txBody>
      </p:sp>
      <p:sp>
        <p:nvSpPr>
          <p:cNvPr id="15" name="標題 1"/>
          <p:cNvSpPr txBox="1">
            <a:spLocks/>
          </p:cNvSpPr>
          <p:nvPr/>
        </p:nvSpPr>
        <p:spPr bwMode="auto">
          <a:xfrm>
            <a:off x="1353889" y="188913"/>
            <a:ext cx="7775575"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kumimoji="1" sz="3200">
                <a:solidFill>
                  <a:srgbClr val="FF0000"/>
                </a:solidFill>
                <a:latin typeface="+mj-lt"/>
                <a:ea typeface="+mj-ea"/>
                <a:cs typeface="華康粗圓體" pitchFamily="-110" charset="-120"/>
              </a:defRPr>
            </a:lvl1pPr>
            <a:lvl2pPr algn="ctr" rtl="0" eaLnBrk="0" fontAlgn="base" hangingPunct="0">
              <a:spcBef>
                <a:spcPct val="0"/>
              </a:spcBef>
              <a:spcAft>
                <a:spcPct val="0"/>
              </a:spcAft>
              <a:defRPr kumimoji="1" sz="3200">
                <a:solidFill>
                  <a:srgbClr val="FF0000"/>
                </a:solidFill>
                <a:latin typeface="Arial" charset="0"/>
                <a:ea typeface="華康粗圓體" pitchFamily="49" charset="-120"/>
                <a:cs typeface="華康粗圓體" pitchFamily="-110" charset="-120"/>
              </a:defRPr>
            </a:lvl2pPr>
            <a:lvl3pPr algn="ctr" rtl="0" eaLnBrk="0" fontAlgn="base" hangingPunct="0">
              <a:spcBef>
                <a:spcPct val="0"/>
              </a:spcBef>
              <a:spcAft>
                <a:spcPct val="0"/>
              </a:spcAft>
              <a:defRPr kumimoji="1" sz="3200">
                <a:solidFill>
                  <a:srgbClr val="FF0000"/>
                </a:solidFill>
                <a:latin typeface="Arial" charset="0"/>
                <a:ea typeface="華康粗圓體" pitchFamily="49" charset="-120"/>
                <a:cs typeface="華康粗圓體" pitchFamily="-110" charset="-120"/>
              </a:defRPr>
            </a:lvl3pPr>
            <a:lvl4pPr algn="ctr" rtl="0" eaLnBrk="0" fontAlgn="base" hangingPunct="0">
              <a:spcBef>
                <a:spcPct val="0"/>
              </a:spcBef>
              <a:spcAft>
                <a:spcPct val="0"/>
              </a:spcAft>
              <a:defRPr kumimoji="1" sz="3200">
                <a:solidFill>
                  <a:srgbClr val="FF0000"/>
                </a:solidFill>
                <a:latin typeface="Arial" charset="0"/>
                <a:ea typeface="華康粗圓體" pitchFamily="49" charset="-120"/>
                <a:cs typeface="華康粗圓體" pitchFamily="-110" charset="-120"/>
              </a:defRPr>
            </a:lvl4pPr>
            <a:lvl5pPr algn="ctr" rtl="0" eaLnBrk="0" fontAlgn="base" hangingPunct="0">
              <a:spcBef>
                <a:spcPct val="0"/>
              </a:spcBef>
              <a:spcAft>
                <a:spcPct val="0"/>
              </a:spcAft>
              <a:defRPr kumimoji="1" sz="3200">
                <a:solidFill>
                  <a:srgbClr val="FF0000"/>
                </a:solidFill>
                <a:latin typeface="Arial" charset="0"/>
                <a:ea typeface="華康粗圓體" pitchFamily="49" charset="-120"/>
                <a:cs typeface="華康粗圓體" pitchFamily="-110" charset="-120"/>
              </a:defRPr>
            </a:lvl5pPr>
            <a:lvl6pPr marL="457200" algn="ctr" rtl="0" fontAlgn="base">
              <a:spcBef>
                <a:spcPct val="0"/>
              </a:spcBef>
              <a:spcAft>
                <a:spcPct val="0"/>
              </a:spcAft>
              <a:defRPr kumimoji="1" sz="3200">
                <a:solidFill>
                  <a:srgbClr val="FF0000"/>
                </a:solidFill>
                <a:latin typeface="Arial" charset="0"/>
                <a:ea typeface="華康粗圓體" pitchFamily="49" charset="-120"/>
              </a:defRPr>
            </a:lvl6pPr>
            <a:lvl7pPr marL="914400" algn="ctr" rtl="0" fontAlgn="base">
              <a:spcBef>
                <a:spcPct val="0"/>
              </a:spcBef>
              <a:spcAft>
                <a:spcPct val="0"/>
              </a:spcAft>
              <a:defRPr kumimoji="1" sz="3200">
                <a:solidFill>
                  <a:srgbClr val="FF0000"/>
                </a:solidFill>
                <a:latin typeface="Arial" charset="0"/>
                <a:ea typeface="華康粗圓體" pitchFamily="49" charset="-120"/>
              </a:defRPr>
            </a:lvl7pPr>
            <a:lvl8pPr marL="1371600" algn="ctr" rtl="0" fontAlgn="base">
              <a:spcBef>
                <a:spcPct val="0"/>
              </a:spcBef>
              <a:spcAft>
                <a:spcPct val="0"/>
              </a:spcAft>
              <a:defRPr kumimoji="1" sz="3200">
                <a:solidFill>
                  <a:srgbClr val="FF0000"/>
                </a:solidFill>
                <a:latin typeface="Arial" charset="0"/>
                <a:ea typeface="華康粗圓體" pitchFamily="49" charset="-120"/>
              </a:defRPr>
            </a:lvl8pPr>
            <a:lvl9pPr marL="1828800" algn="ctr" rtl="0" fontAlgn="base">
              <a:spcBef>
                <a:spcPct val="0"/>
              </a:spcBef>
              <a:spcAft>
                <a:spcPct val="0"/>
              </a:spcAft>
              <a:defRPr kumimoji="1" sz="3200">
                <a:solidFill>
                  <a:srgbClr val="FF0000"/>
                </a:solidFill>
                <a:latin typeface="Arial" charset="0"/>
                <a:ea typeface="華康粗圓體" pitchFamily="49" charset="-120"/>
              </a:defRPr>
            </a:lvl9pPr>
          </a:lstStyle>
          <a:p>
            <a:r>
              <a:rPr lang="zh-TW" altLang="en-US" kern="0" dirty="0" smtClean="0"/>
              <a:t>臺灣網店海外市場經營現況</a:t>
            </a:r>
            <a:r>
              <a:rPr lang="en-US" altLang="zh-TW" kern="0" dirty="0" smtClean="0"/>
              <a:t>(1/3)</a:t>
            </a:r>
            <a:endParaRPr lang="zh-TW" altLang="en-US" kern="0" dirty="0"/>
          </a:p>
        </p:txBody>
      </p:sp>
      <p:sp>
        <p:nvSpPr>
          <p:cNvPr id="17" name="文字方塊 16"/>
          <p:cNvSpPr txBox="1"/>
          <p:nvPr/>
        </p:nvSpPr>
        <p:spPr>
          <a:xfrm>
            <a:off x="1568624" y="980728"/>
            <a:ext cx="3276272" cy="400110"/>
          </a:xfrm>
          <a:prstGeom prst="rect">
            <a:avLst/>
          </a:prstGeom>
          <a:noFill/>
        </p:spPr>
        <p:txBody>
          <a:bodyPr wrap="square" rtlCol="0">
            <a:spAutoFit/>
          </a:bodyPr>
          <a:lstStyle/>
          <a:p>
            <a:pPr algn="just"/>
            <a:r>
              <a:rPr lang="zh-TW" altLang="en-US" sz="2000" b="1" dirty="0" smtClean="0">
                <a:latin typeface="微軟正黑體" panose="020B0604030504040204" pitchFamily="34" charset="-120"/>
                <a:ea typeface="微軟正黑體" panose="020B0604030504040204" pitchFamily="34" charset="-120"/>
              </a:rPr>
              <a:t>海外市場經營計畫</a:t>
            </a:r>
            <a:endParaRPr lang="zh-TW" altLang="en-US" sz="20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5391073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p:cNvGrpSpPr/>
          <p:nvPr/>
        </p:nvGrpSpPr>
        <p:grpSpPr>
          <a:xfrm>
            <a:off x="555224" y="1340768"/>
            <a:ext cx="8784976" cy="4608512"/>
            <a:chOff x="560512" y="1107584"/>
            <a:chExt cx="8784976" cy="4608512"/>
          </a:xfrm>
        </p:grpSpPr>
        <p:sp>
          <p:nvSpPr>
            <p:cNvPr id="5" name="矩形 4"/>
            <p:cNvSpPr/>
            <p:nvPr/>
          </p:nvSpPr>
          <p:spPr>
            <a:xfrm>
              <a:off x="1208584" y="1107584"/>
              <a:ext cx="8136904" cy="46085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pPr marL="182563" indent="-182563" algn="just">
                <a:spcBef>
                  <a:spcPts val="600"/>
                </a:spcBef>
                <a:buClr>
                  <a:srgbClr val="002060"/>
                </a:buClr>
                <a:buFont typeface="Wingdings" panose="05000000000000000000" pitchFamily="2" charset="2"/>
                <a:buChar char="l"/>
              </a:pPr>
              <a:endParaRPr lang="en-US" altLang="zh-TW" sz="1800" dirty="0" smtClean="0">
                <a:solidFill>
                  <a:schemeClr val="tx1"/>
                </a:solidFill>
                <a:latin typeface="微軟正黑體" panose="020B0604030504040204" pitchFamily="34" charset="-120"/>
                <a:ea typeface="微軟正黑體" panose="020B0604030504040204" pitchFamily="34" charset="-120"/>
              </a:endParaRPr>
            </a:p>
            <a:p>
              <a:pPr marL="182563" indent="-182563" algn="just">
                <a:spcBef>
                  <a:spcPts val="600"/>
                </a:spcBef>
                <a:buClr>
                  <a:srgbClr val="002060"/>
                </a:buClr>
                <a:buFont typeface="Wingdings" panose="05000000000000000000" pitchFamily="2" charset="2"/>
                <a:buChar char="l"/>
              </a:pPr>
              <a:endParaRPr lang="en-US" altLang="zh-TW" sz="1800" dirty="0" smtClean="0">
                <a:solidFill>
                  <a:schemeClr val="tx1"/>
                </a:solidFill>
                <a:latin typeface="微軟正黑體" panose="020B0604030504040204" pitchFamily="34" charset="-120"/>
                <a:ea typeface="微軟正黑體" panose="020B0604030504040204" pitchFamily="34" charset="-120"/>
              </a:endParaRPr>
            </a:p>
            <a:p>
              <a:pPr algn="just">
                <a:spcBef>
                  <a:spcPts val="600"/>
                </a:spcBef>
                <a:buClr>
                  <a:srgbClr val="002060"/>
                </a:buClr>
              </a:pPr>
              <a:endParaRPr lang="en-US" altLang="zh-TW" sz="1000" dirty="0" smtClean="0">
                <a:solidFill>
                  <a:schemeClr val="tx1"/>
                </a:solidFill>
                <a:latin typeface="微軟正黑體" panose="020B0604030504040204" pitchFamily="34" charset="-120"/>
                <a:ea typeface="微軟正黑體" panose="020B0604030504040204" pitchFamily="34" charset="-120"/>
              </a:endParaRPr>
            </a:p>
            <a:p>
              <a:pPr algn="just">
                <a:spcBef>
                  <a:spcPts val="600"/>
                </a:spcBef>
                <a:buClr>
                  <a:schemeClr val="accent2">
                    <a:lumMod val="50000"/>
                  </a:schemeClr>
                </a:buClr>
              </a:pPr>
              <a:endParaRPr lang="en-US" altLang="zh-TW" sz="2000" b="1" dirty="0">
                <a:solidFill>
                  <a:schemeClr val="tx1"/>
                </a:solidFill>
                <a:latin typeface="微軟正黑體" panose="020B0604030504040204" pitchFamily="34" charset="-120"/>
                <a:ea typeface="微軟正黑體" panose="020B0604030504040204" pitchFamily="34" charset="-120"/>
              </a:endParaRPr>
            </a:p>
            <a:p>
              <a:pPr marL="182563" indent="-182563" algn="just">
                <a:spcBef>
                  <a:spcPts val="600"/>
                </a:spcBef>
                <a:buClr>
                  <a:schemeClr val="tx2"/>
                </a:buClr>
                <a:buFont typeface="Wingdings" panose="05000000000000000000" pitchFamily="2" charset="2"/>
                <a:buChar char="l"/>
              </a:pPr>
              <a:endParaRPr lang="en-US" altLang="zh-TW" sz="2000" b="1" dirty="0" smtClean="0">
                <a:solidFill>
                  <a:schemeClr val="tx1"/>
                </a:solidFill>
                <a:latin typeface="微軟正黑體" panose="020B0604030504040204" pitchFamily="34" charset="-120"/>
                <a:ea typeface="微軟正黑體" panose="020B0604030504040204" pitchFamily="34" charset="-120"/>
              </a:endParaRPr>
            </a:p>
            <a:p>
              <a:pPr marL="182563" indent="-182563" algn="just">
                <a:spcBef>
                  <a:spcPts val="600"/>
                </a:spcBef>
                <a:buClr>
                  <a:schemeClr val="tx2"/>
                </a:buClr>
                <a:buFont typeface="Wingdings" panose="05000000000000000000" pitchFamily="2" charset="2"/>
                <a:buChar char="l"/>
              </a:pPr>
              <a:r>
                <a:rPr lang="zh-TW" altLang="en-US" b="1" dirty="0" smtClean="0">
                  <a:solidFill>
                    <a:schemeClr val="tx1"/>
                  </a:solidFill>
                  <a:latin typeface="微軟正黑體" panose="020B0604030504040204" pitchFamily="34" charset="-120"/>
                  <a:ea typeface="微軟正黑體" panose="020B0604030504040204" pitchFamily="34" charset="-120"/>
                </a:rPr>
                <a:t>跨境電商障礙</a:t>
              </a:r>
              <a:endParaRPr lang="en-US" altLang="zh-TW" b="1" dirty="0" smtClean="0">
                <a:solidFill>
                  <a:schemeClr val="tx1"/>
                </a:solidFill>
                <a:latin typeface="微軟正黑體" panose="020B0604030504040204" pitchFamily="34" charset="-120"/>
                <a:ea typeface="微軟正黑體" panose="020B0604030504040204" pitchFamily="34" charset="-120"/>
              </a:endParaRPr>
            </a:p>
            <a:p>
              <a:pPr marL="174625" lvl="1" indent="360363" algn="just">
                <a:spcBef>
                  <a:spcPts val="600"/>
                </a:spcBef>
                <a:buClr>
                  <a:srgbClr val="002060"/>
                </a:buClr>
              </a:pPr>
              <a:r>
                <a:rPr lang="zh-TW" altLang="en-US" sz="2000" dirty="0" smtClean="0">
                  <a:solidFill>
                    <a:schemeClr val="tx1"/>
                  </a:solidFill>
                  <a:latin typeface="微軟正黑體" panose="020B0604030504040204" pitchFamily="34" charset="-120"/>
                  <a:ea typeface="微軟正黑體" panose="020B0604030504040204" pitchFamily="34" charset="-120"/>
                </a:rPr>
                <a:t>通</a:t>
              </a:r>
              <a:r>
                <a:rPr lang="zh-TW" altLang="en-US" sz="2000" dirty="0">
                  <a:solidFill>
                    <a:schemeClr val="tx1"/>
                  </a:solidFill>
                  <a:latin typeface="微軟正黑體" panose="020B0604030504040204" pitchFamily="34" charset="-120"/>
                  <a:ea typeface="微軟正黑體" panose="020B0604030504040204" pitchFamily="34" charset="-120"/>
                </a:rPr>
                <a:t>關已漸漸不是問題，各地海運快遞中心、資訊對接已經接近完成，但</a:t>
              </a:r>
              <a:r>
                <a:rPr lang="zh-TW" altLang="en-US" sz="2000" u="sng" dirty="0">
                  <a:solidFill>
                    <a:srgbClr val="FF0000"/>
                  </a:solidFill>
                  <a:latin typeface="微軟正黑體" panose="020B0604030504040204" pitchFamily="34" charset="-120"/>
                  <a:ea typeface="微軟正黑體" panose="020B0604030504040204" pitchFamily="34" charset="-120"/>
                </a:rPr>
                <a:t>質檢還有待突破</a:t>
              </a:r>
              <a:r>
                <a:rPr lang="zh-TW" altLang="en-US" sz="2000" dirty="0" smtClean="0">
                  <a:solidFill>
                    <a:schemeClr val="tx1"/>
                  </a:solidFill>
                  <a:latin typeface="微軟正黑體" panose="020B0604030504040204" pitchFamily="34" charset="-120"/>
                  <a:ea typeface="微軟正黑體" panose="020B0604030504040204" pitchFamily="34" charset="-120"/>
                </a:rPr>
                <a:t>。台灣</a:t>
              </a:r>
              <a:r>
                <a:rPr lang="zh-TW" altLang="en-US" sz="2000" dirty="0">
                  <a:solidFill>
                    <a:schemeClr val="tx1"/>
                  </a:solidFill>
                  <a:latin typeface="微軟正黑體" panose="020B0604030504040204" pitchFamily="34" charset="-120"/>
                  <a:ea typeface="微軟正黑體" panose="020B0604030504040204" pitchFamily="34" charset="-120"/>
                </a:rPr>
                <a:t>已與福建、廈門談到具體可行的合作建議如資源共享、標章互認（社會認證、官方採信）、海運快遞（時效性高</a:t>
              </a:r>
              <a:r>
                <a:rPr lang="zh-TW" altLang="en-US" sz="2000" dirty="0" smtClean="0">
                  <a:solidFill>
                    <a:schemeClr val="tx1"/>
                  </a:solidFill>
                  <a:latin typeface="微軟正黑體" panose="020B0604030504040204" pitchFamily="34" charset="-120"/>
                  <a:ea typeface="微軟正黑體" panose="020B0604030504040204" pitchFamily="34" charset="-120"/>
                </a:rPr>
                <a:t>的比照</a:t>
              </a:r>
              <a:r>
                <a:rPr lang="zh-TW" altLang="en-US" sz="2000" dirty="0">
                  <a:solidFill>
                    <a:schemeClr val="tx1"/>
                  </a:solidFill>
                  <a:latin typeface="微軟正黑體" panose="020B0604030504040204" pitchFamily="34" charset="-120"/>
                  <a:ea typeface="微軟正黑體" panose="020B0604030504040204" pitchFamily="34" charset="-120"/>
                </a:rPr>
                <a:t>空運抽檢，時效性低的走直航）</a:t>
              </a:r>
              <a:r>
                <a:rPr lang="zh-TW" altLang="en-US" sz="2000" dirty="0" smtClean="0">
                  <a:solidFill>
                    <a:schemeClr val="tx1"/>
                  </a:solidFill>
                  <a:latin typeface="微軟正黑體" panose="020B0604030504040204" pitchFamily="34" charset="-120"/>
                  <a:ea typeface="微軟正黑體" panose="020B0604030504040204" pitchFamily="34" charset="-120"/>
                </a:rPr>
                <a:t>等</a:t>
              </a:r>
              <a:endParaRPr lang="en-US" altLang="zh-TW" sz="2000" dirty="0" smtClean="0">
                <a:solidFill>
                  <a:schemeClr val="tx1"/>
                </a:solidFill>
                <a:latin typeface="微軟正黑體" panose="020B0604030504040204" pitchFamily="34" charset="-120"/>
                <a:ea typeface="微軟正黑體" panose="020B0604030504040204" pitchFamily="34" charset="-120"/>
              </a:endParaRPr>
            </a:p>
            <a:p>
              <a:pPr marL="174625" lvl="1" indent="360363" algn="just">
                <a:spcBef>
                  <a:spcPts val="600"/>
                </a:spcBef>
                <a:buClr>
                  <a:srgbClr val="002060"/>
                </a:buClr>
              </a:pPr>
              <a:r>
                <a:rPr lang="zh-TW" altLang="en-US" sz="2000" dirty="0" smtClean="0">
                  <a:solidFill>
                    <a:schemeClr val="tx1"/>
                  </a:solidFill>
                  <a:latin typeface="微軟正黑體" panose="020B0604030504040204" pitchFamily="34" charset="-120"/>
                  <a:ea typeface="微軟正黑體" panose="020B0604030504040204" pitchFamily="34" charset="-120"/>
                </a:rPr>
                <a:t>每年</a:t>
              </a:r>
              <a:r>
                <a:rPr lang="zh-TW" altLang="en-US" sz="2000" dirty="0">
                  <a:solidFill>
                    <a:schemeClr val="tx1"/>
                  </a:solidFill>
                  <a:latin typeface="微軟正黑體" panose="020B0604030504040204" pitchFamily="34" charset="-120"/>
                  <a:ea typeface="微軟正黑體" panose="020B0604030504040204" pitchFamily="34" charset="-120"/>
                </a:rPr>
                <a:t>兩岸搭橋都有</a:t>
              </a:r>
              <a:r>
                <a:rPr lang="zh-TW" altLang="en-US" sz="2000" dirty="0" smtClean="0">
                  <a:solidFill>
                    <a:schemeClr val="tx1"/>
                  </a:solidFill>
                  <a:latin typeface="微軟正黑體" panose="020B0604030504040204" pitchFamily="34" charset="-120"/>
                  <a:ea typeface="微軟正黑體" panose="020B0604030504040204" pitchFamily="34" charset="-120"/>
                </a:rPr>
                <a:t>提出網路遮蔽這個問題，</a:t>
              </a:r>
              <a:r>
                <a:rPr lang="zh-TW" altLang="en-US" sz="2000" dirty="0">
                  <a:solidFill>
                    <a:schemeClr val="tx1"/>
                  </a:solidFill>
                  <a:latin typeface="微軟正黑體" panose="020B0604030504040204" pitchFamily="34" charset="-120"/>
                  <a:ea typeface="微軟正黑體" panose="020B0604030504040204" pitchFamily="34" charset="-120"/>
                </a:rPr>
                <a:t>根據目前測試結果，真正被遮蔽的是</a:t>
              </a:r>
              <a:r>
                <a:rPr lang="en-US" altLang="zh-TW" sz="2000" dirty="0">
                  <a:solidFill>
                    <a:schemeClr val="tx1"/>
                  </a:solidFill>
                  <a:latin typeface="微軟正黑體" panose="020B0604030504040204" pitchFamily="34" charset="-120"/>
                  <a:ea typeface="微軟正黑體" panose="020B0604030504040204" pitchFamily="34" charset="-120"/>
                </a:rPr>
                <a:t>UDN</a:t>
              </a:r>
              <a:r>
                <a:rPr lang="zh-TW" altLang="en-US" sz="2000" dirty="0">
                  <a:solidFill>
                    <a:schemeClr val="tx1"/>
                  </a:solidFill>
                  <a:latin typeface="微軟正黑體" panose="020B0604030504040204" pitchFamily="34" charset="-120"/>
                  <a:ea typeface="微軟正黑體" panose="020B0604030504040204" pitchFamily="34" charset="-120"/>
                </a:rPr>
                <a:t>、博客來（因為書很禁忌），</a:t>
              </a:r>
              <a:r>
                <a:rPr lang="en-US" altLang="zh-TW" sz="2000" dirty="0" err="1">
                  <a:solidFill>
                    <a:schemeClr val="tx1"/>
                  </a:solidFill>
                  <a:latin typeface="微軟正黑體" panose="020B0604030504040204" pitchFamily="34" charset="-120"/>
                  <a:ea typeface="微軟正黑體" panose="020B0604030504040204" pitchFamily="34" charset="-120"/>
                </a:rPr>
                <a:t>PChome</a:t>
              </a:r>
              <a:r>
                <a:rPr lang="zh-TW" altLang="en-US" sz="2000" dirty="0">
                  <a:solidFill>
                    <a:schemeClr val="tx1"/>
                  </a:solidFill>
                  <a:latin typeface="微軟正黑體" panose="020B0604030504040204" pitchFamily="34" charset="-120"/>
                  <a:ea typeface="微軟正黑體" panose="020B0604030504040204" pitchFamily="34" charset="-120"/>
                </a:rPr>
                <a:t>商店街已經可以開了，</a:t>
              </a:r>
              <a:r>
                <a:rPr lang="zh-TW" altLang="en-US" sz="2000" u="sng" dirty="0">
                  <a:solidFill>
                    <a:srgbClr val="FF0000"/>
                  </a:solidFill>
                  <a:latin typeface="微軟正黑體" panose="020B0604030504040204" pitchFamily="34" charset="-120"/>
                  <a:ea typeface="微軟正黑體" panose="020B0604030504040204" pitchFamily="34" charset="-120"/>
                </a:rPr>
                <a:t>遮蔽問題漸漸已比較</a:t>
              </a:r>
              <a:r>
                <a:rPr lang="zh-TW" altLang="en-US" sz="2000" u="sng" dirty="0" smtClean="0">
                  <a:solidFill>
                    <a:srgbClr val="FF0000"/>
                  </a:solidFill>
                  <a:latin typeface="微軟正黑體" panose="020B0604030504040204" pitchFamily="34" charset="-120"/>
                  <a:ea typeface="微軟正黑體" panose="020B0604030504040204" pitchFamily="34" charset="-120"/>
                </a:rPr>
                <a:t>明朗</a:t>
              </a:r>
              <a:endParaRPr lang="en-US" altLang="zh-TW" sz="2000" dirty="0" smtClean="0">
                <a:solidFill>
                  <a:schemeClr val="tx1"/>
                </a:solidFill>
                <a:latin typeface="微軟正黑體" panose="020B0604030504040204" pitchFamily="34" charset="-120"/>
                <a:ea typeface="微軟正黑體" panose="020B0604030504040204" pitchFamily="34" charset="-120"/>
              </a:endParaRPr>
            </a:p>
            <a:p>
              <a:pPr marL="174625" lvl="1" indent="360363" algn="just">
                <a:spcBef>
                  <a:spcPts val="600"/>
                </a:spcBef>
                <a:buClr>
                  <a:srgbClr val="002060"/>
                </a:buClr>
              </a:pPr>
              <a:r>
                <a:rPr lang="zh-TW" altLang="en-US" sz="2000" dirty="0" smtClean="0">
                  <a:solidFill>
                    <a:schemeClr val="tx1"/>
                  </a:solidFill>
                  <a:latin typeface="微軟正黑體" panose="020B0604030504040204" pitchFamily="34" charset="-120"/>
                  <a:ea typeface="微軟正黑體" panose="020B0604030504040204" pitchFamily="34" charset="-120"/>
                </a:rPr>
                <a:t>資訊</a:t>
              </a:r>
              <a:r>
                <a:rPr lang="zh-TW" altLang="en-US" sz="2000" dirty="0">
                  <a:solidFill>
                    <a:schemeClr val="tx1"/>
                  </a:solidFill>
                  <a:latin typeface="微軟正黑體" panose="020B0604030504040204" pitchFamily="34" charset="-120"/>
                  <a:ea typeface="微軟正黑體" panose="020B0604030504040204" pitchFamily="34" charset="-120"/>
                </a:rPr>
                <a:t>欠缺的</a:t>
              </a:r>
              <a:r>
                <a:rPr lang="zh-TW" altLang="en-US" sz="2000" dirty="0" smtClean="0">
                  <a:solidFill>
                    <a:schemeClr val="tx1"/>
                  </a:solidFill>
                  <a:latin typeface="微軟正黑體" panose="020B0604030504040204" pitchFamily="34" charset="-120"/>
                  <a:ea typeface="微軟正黑體" panose="020B0604030504040204" pitchFamily="34" charset="-120"/>
                </a:rPr>
                <a:t>問題應該不大</a:t>
              </a:r>
              <a:r>
                <a:rPr lang="zh-TW" altLang="en-US" sz="2000" dirty="0">
                  <a:solidFill>
                    <a:schemeClr val="tx1"/>
                  </a:solidFill>
                  <a:latin typeface="微軟正黑體" panose="020B0604030504040204" pitchFamily="34" charset="-120"/>
                  <a:ea typeface="微軟正黑體" panose="020B0604030504040204" pitchFamily="34" charset="-120"/>
                </a:rPr>
                <a:t>，目前兩岸電商互訪密切，資訊掌握應該很足夠，但</a:t>
              </a:r>
              <a:r>
                <a:rPr lang="zh-TW" altLang="en-US" sz="2000" u="sng" dirty="0">
                  <a:solidFill>
                    <a:srgbClr val="FF0000"/>
                  </a:solidFill>
                  <a:latin typeface="微軟正黑體" panose="020B0604030504040204" pitchFamily="34" charset="-120"/>
                  <a:ea typeface="微軟正黑體" panose="020B0604030504040204" pitchFamily="34" charset="-120"/>
                </a:rPr>
                <a:t>法律解釋的部分台灣比較</a:t>
              </a:r>
              <a:r>
                <a:rPr lang="zh-TW" altLang="en-US" sz="2000" u="sng" dirty="0" smtClean="0">
                  <a:solidFill>
                    <a:srgbClr val="FF0000"/>
                  </a:solidFill>
                  <a:latin typeface="微軟正黑體" panose="020B0604030504040204" pitchFamily="34" charset="-120"/>
                  <a:ea typeface="微軟正黑體" panose="020B0604030504040204" pitchFamily="34" charset="-120"/>
                </a:rPr>
                <a:t>弱</a:t>
              </a:r>
              <a:endParaRPr lang="en-US" altLang="zh-TW" sz="2000" dirty="0" smtClean="0">
                <a:solidFill>
                  <a:schemeClr val="tx1"/>
                </a:solidFill>
                <a:latin typeface="微軟正黑體" panose="020B0604030504040204" pitchFamily="34" charset="-120"/>
                <a:ea typeface="微軟正黑體" panose="020B0604030504040204" pitchFamily="34" charset="-120"/>
              </a:endParaRPr>
            </a:p>
            <a:p>
              <a:pPr marL="174625" lvl="1" indent="360363" algn="just">
                <a:spcBef>
                  <a:spcPts val="600"/>
                </a:spcBef>
                <a:buClr>
                  <a:srgbClr val="002060"/>
                </a:buClr>
              </a:pPr>
              <a:r>
                <a:rPr lang="zh-TW" altLang="en-US" sz="2000" u="sng" dirty="0" smtClean="0">
                  <a:solidFill>
                    <a:srgbClr val="FF0000"/>
                  </a:solidFill>
                  <a:latin typeface="微軟正黑體" panose="020B0604030504040204" pitchFamily="34" charset="-120"/>
                  <a:ea typeface="微軟正黑體" panose="020B0604030504040204" pitchFamily="34" charset="-120"/>
                </a:rPr>
                <a:t>規模</a:t>
              </a:r>
              <a:r>
                <a:rPr lang="zh-TW" altLang="en-US" sz="2000" u="sng" dirty="0">
                  <a:solidFill>
                    <a:srgbClr val="FF0000"/>
                  </a:solidFill>
                  <a:latin typeface="微軟正黑體" panose="020B0604030504040204" pitchFamily="34" charset="-120"/>
                  <a:ea typeface="微軟正黑體" panose="020B0604030504040204" pitchFamily="34" charset="-120"/>
                </a:rPr>
                <a:t>限制與行銷不足是台灣的弱勢</a:t>
              </a:r>
              <a:r>
                <a:rPr lang="zh-TW" altLang="en-US" sz="2000" dirty="0">
                  <a:solidFill>
                    <a:schemeClr val="tx1"/>
                  </a:solidFill>
                  <a:latin typeface="微軟正黑體" panose="020B0604030504040204" pitchFamily="34" charset="-120"/>
                  <a:ea typeface="微軟正黑體" panose="020B0604030504040204" pitchFamily="34" charset="-120"/>
                </a:rPr>
                <a:t>（不是障礙）：</a:t>
              </a:r>
              <a:r>
                <a:rPr lang="en-US" altLang="zh-TW" sz="2000" dirty="0">
                  <a:solidFill>
                    <a:schemeClr val="tx1"/>
                  </a:solidFill>
                  <a:latin typeface="微軟正黑體" panose="020B0604030504040204" pitchFamily="34" charset="-120"/>
                  <a:ea typeface="微軟正黑體" panose="020B0604030504040204" pitchFamily="34" charset="-120"/>
                </a:rPr>
                <a:t>(1)</a:t>
              </a:r>
              <a:r>
                <a:rPr lang="zh-TW" altLang="en-US" sz="2000" dirty="0">
                  <a:solidFill>
                    <a:schemeClr val="tx1"/>
                  </a:solidFill>
                  <a:latin typeface="微軟正黑體" panose="020B0604030504040204" pitchFamily="34" charset="-120"/>
                  <a:ea typeface="微軟正黑體" panose="020B0604030504040204" pitchFamily="34" charset="-120"/>
                </a:rPr>
                <a:t>有多少產品到對岸行銷、有能力到大陸行銷？</a:t>
              </a:r>
              <a:r>
                <a:rPr lang="en-US" altLang="zh-TW" sz="2000" dirty="0">
                  <a:solidFill>
                    <a:schemeClr val="tx1"/>
                  </a:solidFill>
                  <a:latin typeface="微軟正黑體" panose="020B0604030504040204" pitchFamily="34" charset="-120"/>
                  <a:ea typeface="微軟正黑體" panose="020B0604030504040204" pitchFamily="34" charset="-120"/>
                </a:rPr>
                <a:t>(2)</a:t>
              </a:r>
              <a:r>
                <a:rPr lang="zh-TW" altLang="en-US" sz="2000" dirty="0">
                  <a:solidFill>
                    <a:schemeClr val="tx1"/>
                  </a:solidFill>
                  <a:latin typeface="微軟正黑體" panose="020B0604030504040204" pitchFamily="34" charset="-120"/>
                  <a:ea typeface="微軟正黑體" panose="020B0604030504040204" pitchFamily="34" charset="-120"/>
                </a:rPr>
                <a:t>台灣業者到大陸去行銷，業者口袋不夠深，行銷費用太</a:t>
              </a:r>
              <a:r>
                <a:rPr lang="zh-TW" altLang="en-US" sz="2000" dirty="0" smtClean="0">
                  <a:solidFill>
                    <a:schemeClr val="tx1"/>
                  </a:solidFill>
                  <a:latin typeface="微軟正黑體" panose="020B0604030504040204" pitchFamily="34" charset="-120"/>
                  <a:ea typeface="微軟正黑體" panose="020B0604030504040204" pitchFamily="34" charset="-120"/>
                </a:rPr>
                <a:t>貴</a:t>
              </a:r>
            </a:p>
            <a:p>
              <a:pPr marL="176212" lvl="1" algn="just">
                <a:spcBef>
                  <a:spcPts val="300"/>
                </a:spcBef>
                <a:buClr>
                  <a:srgbClr val="002060"/>
                </a:buClr>
              </a:pPr>
              <a:endParaRPr lang="en-US" altLang="zh-TW" sz="1800" dirty="0" smtClean="0">
                <a:solidFill>
                  <a:schemeClr val="tx1"/>
                </a:solidFill>
                <a:latin typeface="微軟正黑體" panose="020B0604030504040204" pitchFamily="34" charset="-120"/>
                <a:ea typeface="微軟正黑體" panose="020B0604030504040204" pitchFamily="34" charset="-120"/>
              </a:endParaRPr>
            </a:p>
            <a:p>
              <a:pPr marL="176212" lvl="1" algn="just">
                <a:spcBef>
                  <a:spcPts val="300"/>
                </a:spcBef>
                <a:buClr>
                  <a:srgbClr val="002060"/>
                </a:buClr>
              </a:pPr>
              <a:endParaRPr lang="en-US" altLang="zh-TW" sz="1800" dirty="0">
                <a:solidFill>
                  <a:schemeClr val="tx1"/>
                </a:solidFill>
                <a:latin typeface="微軟正黑體" panose="020B0604030504040204" pitchFamily="34" charset="-120"/>
                <a:ea typeface="微軟正黑體" panose="020B0604030504040204" pitchFamily="34" charset="-120"/>
              </a:endParaRPr>
            </a:p>
            <a:p>
              <a:pPr marL="176212" lvl="1" algn="just">
                <a:spcBef>
                  <a:spcPts val="300"/>
                </a:spcBef>
                <a:buClr>
                  <a:srgbClr val="002060"/>
                </a:buClr>
              </a:pPr>
              <a:endParaRPr lang="en-US" altLang="zh-TW" sz="1800" dirty="0" smtClean="0">
                <a:solidFill>
                  <a:schemeClr val="tx1"/>
                </a:solidFill>
                <a:latin typeface="微軟正黑體" panose="020B0604030504040204" pitchFamily="34" charset="-120"/>
                <a:ea typeface="微軟正黑體" panose="020B0604030504040204" pitchFamily="34" charset="-120"/>
              </a:endParaRPr>
            </a:p>
            <a:p>
              <a:pPr marL="176212" lvl="1" algn="just">
                <a:spcBef>
                  <a:spcPts val="300"/>
                </a:spcBef>
                <a:buClr>
                  <a:srgbClr val="002060"/>
                </a:buClr>
              </a:pPr>
              <a:endParaRPr lang="en-US" altLang="zh-TW" sz="1800" dirty="0">
                <a:solidFill>
                  <a:schemeClr val="tx1"/>
                </a:solidFill>
                <a:latin typeface="微軟正黑體" panose="020B0604030504040204" pitchFamily="34" charset="-120"/>
                <a:ea typeface="微軟正黑體" panose="020B0604030504040204" pitchFamily="34" charset="-120"/>
              </a:endParaRPr>
            </a:p>
            <a:p>
              <a:pPr marL="176212" lvl="1" algn="just">
                <a:spcBef>
                  <a:spcPts val="300"/>
                </a:spcBef>
                <a:buClr>
                  <a:srgbClr val="002060"/>
                </a:buClr>
              </a:pPr>
              <a:endParaRPr lang="zh-TW" altLang="en-US" sz="1600" dirty="0">
                <a:solidFill>
                  <a:schemeClr val="tx1"/>
                </a:solidFill>
                <a:latin typeface="微軟正黑體" panose="020B0604030504040204" pitchFamily="34" charset="-120"/>
                <a:ea typeface="微軟正黑體" panose="020B0604030504040204" pitchFamily="34" charset="-120"/>
              </a:endParaRPr>
            </a:p>
          </p:txBody>
        </p:sp>
        <p:sp>
          <p:nvSpPr>
            <p:cNvPr id="6" name="矩形 5"/>
            <p:cNvSpPr/>
            <p:nvPr/>
          </p:nvSpPr>
          <p:spPr>
            <a:xfrm>
              <a:off x="560512" y="1233624"/>
              <a:ext cx="1224136" cy="46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smtClean="0">
                  <a:solidFill>
                    <a:schemeClr val="bg1"/>
                  </a:solidFill>
                  <a:latin typeface="微軟正黑體" panose="020B0604030504040204" pitchFamily="34" charset="-120"/>
                  <a:ea typeface="微軟正黑體" panose="020B0604030504040204" pitchFamily="34" charset="-120"/>
                </a:rPr>
                <a:t>與談重點</a:t>
              </a:r>
              <a:endParaRPr lang="zh-TW" altLang="en-US" sz="2000" b="1" dirty="0">
                <a:solidFill>
                  <a:schemeClr val="bg1"/>
                </a:solidFill>
                <a:latin typeface="微軟正黑體" panose="020B0604030504040204" pitchFamily="34" charset="-120"/>
                <a:ea typeface="微軟正黑體" panose="020B0604030504040204" pitchFamily="34" charset="-120"/>
              </a:endParaRPr>
            </a:p>
          </p:txBody>
        </p:sp>
      </p:grpSp>
      <p:sp>
        <p:nvSpPr>
          <p:cNvPr id="7" name="標題 1"/>
          <p:cNvSpPr txBox="1">
            <a:spLocks/>
          </p:cNvSpPr>
          <p:nvPr/>
        </p:nvSpPr>
        <p:spPr bwMode="auto">
          <a:xfrm>
            <a:off x="1425897" y="188913"/>
            <a:ext cx="7775575"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kumimoji="1" sz="3200">
                <a:solidFill>
                  <a:srgbClr val="FF0000"/>
                </a:solidFill>
                <a:latin typeface="+mj-lt"/>
                <a:ea typeface="+mj-ea"/>
                <a:cs typeface="華康粗圓體" pitchFamily="-110" charset="-120"/>
              </a:defRPr>
            </a:lvl1pPr>
            <a:lvl2pPr algn="ctr" rtl="0" eaLnBrk="0" fontAlgn="base" hangingPunct="0">
              <a:spcBef>
                <a:spcPct val="0"/>
              </a:spcBef>
              <a:spcAft>
                <a:spcPct val="0"/>
              </a:spcAft>
              <a:defRPr kumimoji="1" sz="3200">
                <a:solidFill>
                  <a:srgbClr val="FF0000"/>
                </a:solidFill>
                <a:latin typeface="Arial" charset="0"/>
                <a:ea typeface="華康粗圓體" pitchFamily="49" charset="-120"/>
                <a:cs typeface="華康粗圓體" pitchFamily="-110" charset="-120"/>
              </a:defRPr>
            </a:lvl2pPr>
            <a:lvl3pPr algn="ctr" rtl="0" eaLnBrk="0" fontAlgn="base" hangingPunct="0">
              <a:spcBef>
                <a:spcPct val="0"/>
              </a:spcBef>
              <a:spcAft>
                <a:spcPct val="0"/>
              </a:spcAft>
              <a:defRPr kumimoji="1" sz="3200">
                <a:solidFill>
                  <a:srgbClr val="FF0000"/>
                </a:solidFill>
                <a:latin typeface="Arial" charset="0"/>
                <a:ea typeface="華康粗圓體" pitchFamily="49" charset="-120"/>
                <a:cs typeface="華康粗圓體" pitchFamily="-110" charset="-120"/>
              </a:defRPr>
            </a:lvl3pPr>
            <a:lvl4pPr algn="ctr" rtl="0" eaLnBrk="0" fontAlgn="base" hangingPunct="0">
              <a:spcBef>
                <a:spcPct val="0"/>
              </a:spcBef>
              <a:spcAft>
                <a:spcPct val="0"/>
              </a:spcAft>
              <a:defRPr kumimoji="1" sz="3200">
                <a:solidFill>
                  <a:srgbClr val="FF0000"/>
                </a:solidFill>
                <a:latin typeface="Arial" charset="0"/>
                <a:ea typeface="華康粗圓體" pitchFamily="49" charset="-120"/>
                <a:cs typeface="華康粗圓體" pitchFamily="-110" charset="-120"/>
              </a:defRPr>
            </a:lvl4pPr>
            <a:lvl5pPr algn="ctr" rtl="0" eaLnBrk="0" fontAlgn="base" hangingPunct="0">
              <a:spcBef>
                <a:spcPct val="0"/>
              </a:spcBef>
              <a:spcAft>
                <a:spcPct val="0"/>
              </a:spcAft>
              <a:defRPr kumimoji="1" sz="3200">
                <a:solidFill>
                  <a:srgbClr val="FF0000"/>
                </a:solidFill>
                <a:latin typeface="Arial" charset="0"/>
                <a:ea typeface="華康粗圓體" pitchFamily="49" charset="-120"/>
                <a:cs typeface="華康粗圓體" pitchFamily="-110" charset="-120"/>
              </a:defRPr>
            </a:lvl5pPr>
            <a:lvl6pPr marL="457200" algn="ctr" rtl="0" fontAlgn="base">
              <a:spcBef>
                <a:spcPct val="0"/>
              </a:spcBef>
              <a:spcAft>
                <a:spcPct val="0"/>
              </a:spcAft>
              <a:defRPr kumimoji="1" sz="3200">
                <a:solidFill>
                  <a:srgbClr val="FF0000"/>
                </a:solidFill>
                <a:latin typeface="Arial" charset="0"/>
                <a:ea typeface="華康粗圓體" pitchFamily="49" charset="-120"/>
              </a:defRPr>
            </a:lvl6pPr>
            <a:lvl7pPr marL="914400" algn="ctr" rtl="0" fontAlgn="base">
              <a:spcBef>
                <a:spcPct val="0"/>
              </a:spcBef>
              <a:spcAft>
                <a:spcPct val="0"/>
              </a:spcAft>
              <a:defRPr kumimoji="1" sz="3200">
                <a:solidFill>
                  <a:srgbClr val="FF0000"/>
                </a:solidFill>
                <a:latin typeface="Arial" charset="0"/>
                <a:ea typeface="華康粗圓體" pitchFamily="49" charset="-120"/>
              </a:defRPr>
            </a:lvl7pPr>
            <a:lvl8pPr marL="1371600" algn="ctr" rtl="0" fontAlgn="base">
              <a:spcBef>
                <a:spcPct val="0"/>
              </a:spcBef>
              <a:spcAft>
                <a:spcPct val="0"/>
              </a:spcAft>
              <a:defRPr kumimoji="1" sz="3200">
                <a:solidFill>
                  <a:srgbClr val="FF0000"/>
                </a:solidFill>
                <a:latin typeface="Arial" charset="0"/>
                <a:ea typeface="華康粗圓體" pitchFamily="49" charset="-120"/>
              </a:defRPr>
            </a:lvl8pPr>
            <a:lvl9pPr marL="1828800" algn="ctr" rtl="0" fontAlgn="base">
              <a:spcBef>
                <a:spcPct val="0"/>
              </a:spcBef>
              <a:spcAft>
                <a:spcPct val="0"/>
              </a:spcAft>
              <a:defRPr kumimoji="1" sz="3200">
                <a:solidFill>
                  <a:srgbClr val="FF0000"/>
                </a:solidFill>
                <a:latin typeface="Arial" charset="0"/>
                <a:ea typeface="華康粗圓體" pitchFamily="49" charset="-120"/>
              </a:defRPr>
            </a:lvl9pPr>
          </a:lstStyle>
          <a:p>
            <a:r>
              <a:rPr lang="zh-TW" altLang="en-US" kern="0" dirty="0" smtClean="0"/>
              <a:t>產業公會：無</a:t>
            </a:r>
            <a:r>
              <a:rPr lang="zh-TW" altLang="en-US" kern="0" dirty="0"/>
              <a:t>店面零售商業同業公會</a:t>
            </a:r>
            <a:r>
              <a:rPr lang="en-US" altLang="zh-TW" kern="0" dirty="0"/>
              <a:t>(1/3</a:t>
            </a:r>
            <a:r>
              <a:rPr lang="en-US" altLang="zh-TW" kern="0" dirty="0" smtClean="0"/>
              <a:t>)</a:t>
            </a:r>
            <a:endParaRPr lang="zh-TW" altLang="en-US" kern="0" dirty="0"/>
          </a:p>
        </p:txBody>
      </p:sp>
    </p:spTree>
    <p:extLst>
      <p:ext uri="{BB962C8B-B14F-4D97-AF65-F5344CB8AC3E}">
        <p14:creationId xmlns:p14="http://schemas.microsoft.com/office/powerpoint/2010/main" val="37605393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p:cNvGrpSpPr/>
          <p:nvPr/>
        </p:nvGrpSpPr>
        <p:grpSpPr>
          <a:xfrm>
            <a:off x="555224" y="980728"/>
            <a:ext cx="8784976" cy="4968552"/>
            <a:chOff x="560512" y="1107584"/>
            <a:chExt cx="8784976" cy="4680520"/>
          </a:xfrm>
        </p:grpSpPr>
        <p:sp>
          <p:nvSpPr>
            <p:cNvPr id="5" name="矩形 4"/>
            <p:cNvSpPr/>
            <p:nvPr/>
          </p:nvSpPr>
          <p:spPr>
            <a:xfrm>
              <a:off x="1208584" y="1107584"/>
              <a:ext cx="8136904" cy="46805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pPr marL="182563" indent="-182563" algn="just">
                <a:spcBef>
                  <a:spcPts val="600"/>
                </a:spcBef>
                <a:buClr>
                  <a:srgbClr val="002060"/>
                </a:buClr>
                <a:buFont typeface="Wingdings" panose="05000000000000000000" pitchFamily="2" charset="2"/>
                <a:buChar char="l"/>
              </a:pPr>
              <a:endParaRPr lang="en-US" altLang="zh-TW" sz="1800" dirty="0" smtClean="0">
                <a:solidFill>
                  <a:schemeClr val="tx1"/>
                </a:solidFill>
                <a:latin typeface="微軟正黑體" panose="020B0604030504040204" pitchFamily="34" charset="-120"/>
                <a:ea typeface="微軟正黑體" panose="020B0604030504040204" pitchFamily="34" charset="-120"/>
              </a:endParaRPr>
            </a:p>
            <a:p>
              <a:pPr marL="182563" indent="-182563" algn="just">
                <a:spcBef>
                  <a:spcPts val="600"/>
                </a:spcBef>
                <a:buClr>
                  <a:srgbClr val="002060"/>
                </a:buClr>
                <a:buFont typeface="Wingdings" panose="05000000000000000000" pitchFamily="2" charset="2"/>
                <a:buChar char="l"/>
              </a:pPr>
              <a:endParaRPr lang="en-US" altLang="zh-TW" sz="1800" dirty="0" smtClean="0">
                <a:solidFill>
                  <a:schemeClr val="tx1"/>
                </a:solidFill>
                <a:latin typeface="微軟正黑體" panose="020B0604030504040204" pitchFamily="34" charset="-120"/>
                <a:ea typeface="微軟正黑體" panose="020B0604030504040204" pitchFamily="34" charset="-120"/>
              </a:endParaRPr>
            </a:p>
            <a:p>
              <a:pPr marL="182563" indent="-182563" algn="just">
                <a:spcBef>
                  <a:spcPts val="600"/>
                </a:spcBef>
                <a:buClr>
                  <a:srgbClr val="002060"/>
                </a:buClr>
                <a:buFont typeface="Wingdings" panose="05000000000000000000" pitchFamily="2" charset="2"/>
                <a:buChar char="l"/>
              </a:pPr>
              <a:endParaRPr lang="en-US" altLang="zh-TW" sz="1000" dirty="0" smtClean="0">
                <a:solidFill>
                  <a:schemeClr val="tx1"/>
                </a:solidFill>
                <a:latin typeface="微軟正黑體" panose="020B0604030504040204" pitchFamily="34" charset="-120"/>
                <a:ea typeface="微軟正黑體" panose="020B0604030504040204" pitchFamily="34" charset="-120"/>
              </a:endParaRPr>
            </a:p>
            <a:p>
              <a:pPr algn="just">
                <a:spcBef>
                  <a:spcPts val="600"/>
                </a:spcBef>
                <a:buClr>
                  <a:schemeClr val="accent2">
                    <a:lumMod val="50000"/>
                  </a:schemeClr>
                </a:buClr>
              </a:pPr>
              <a:endParaRPr lang="en-US" altLang="zh-TW" sz="2000" b="1" dirty="0">
                <a:solidFill>
                  <a:schemeClr val="tx1"/>
                </a:solidFill>
                <a:latin typeface="微軟正黑體" panose="020B0604030504040204" pitchFamily="34" charset="-120"/>
                <a:ea typeface="微軟正黑體" panose="020B0604030504040204" pitchFamily="34" charset="-120"/>
              </a:endParaRPr>
            </a:p>
            <a:p>
              <a:pPr marL="182563" indent="-182563" algn="just">
                <a:spcBef>
                  <a:spcPts val="600"/>
                </a:spcBef>
                <a:buClr>
                  <a:schemeClr val="tx2"/>
                </a:buClr>
                <a:buFont typeface="Wingdings" panose="05000000000000000000" pitchFamily="2" charset="2"/>
                <a:buChar char="l"/>
              </a:pPr>
              <a:endParaRPr lang="en-US" altLang="zh-TW" sz="2000" b="1" dirty="0" smtClean="0">
                <a:solidFill>
                  <a:schemeClr val="tx1"/>
                </a:solidFill>
                <a:latin typeface="微軟正黑體" panose="020B0604030504040204" pitchFamily="34" charset="-120"/>
                <a:ea typeface="微軟正黑體" panose="020B0604030504040204" pitchFamily="34" charset="-120"/>
              </a:endParaRPr>
            </a:p>
            <a:p>
              <a:pPr marL="182563" indent="-182563" algn="just">
                <a:spcBef>
                  <a:spcPts val="600"/>
                </a:spcBef>
                <a:buClr>
                  <a:schemeClr val="tx2"/>
                </a:buClr>
                <a:buFont typeface="Wingdings" panose="05000000000000000000" pitchFamily="2" charset="2"/>
                <a:buChar char="l"/>
              </a:pPr>
              <a:r>
                <a:rPr lang="zh-TW" altLang="en-US" b="1" dirty="0" smtClean="0">
                  <a:solidFill>
                    <a:schemeClr val="tx1"/>
                  </a:solidFill>
                  <a:latin typeface="微軟正黑體" panose="020B0604030504040204" pitchFamily="34" charset="-120"/>
                  <a:ea typeface="微軟正黑體" panose="020B0604030504040204" pitchFamily="34" charset="-120"/>
                </a:rPr>
                <a:t>台灣跨境電商模式面臨問題</a:t>
              </a:r>
              <a:endParaRPr lang="en-US" altLang="zh-TW" b="1" dirty="0" smtClean="0">
                <a:solidFill>
                  <a:schemeClr val="tx1"/>
                </a:solidFill>
                <a:latin typeface="微軟正黑體" panose="020B0604030504040204" pitchFamily="34" charset="-120"/>
                <a:ea typeface="微軟正黑體" panose="020B0604030504040204" pitchFamily="34" charset="-120"/>
              </a:endParaRPr>
            </a:p>
            <a:p>
              <a:pPr marL="176212" lvl="1" algn="just">
                <a:spcBef>
                  <a:spcPts val="600"/>
                </a:spcBef>
                <a:buClr>
                  <a:srgbClr val="002060"/>
                </a:buClr>
              </a:pPr>
              <a:r>
                <a:rPr lang="en-US" altLang="zh-TW" sz="2000" dirty="0" smtClean="0">
                  <a:solidFill>
                    <a:schemeClr val="tx1"/>
                  </a:solidFill>
                  <a:latin typeface="微軟正黑體" panose="020B0604030504040204" pitchFamily="34" charset="-120"/>
                  <a:ea typeface="微軟正黑體" panose="020B0604030504040204" pitchFamily="34" charset="-120"/>
                </a:rPr>
                <a:t>(</a:t>
              </a:r>
              <a:r>
                <a:rPr lang="en-US" altLang="zh-TW" sz="2000" dirty="0">
                  <a:solidFill>
                    <a:schemeClr val="tx1"/>
                  </a:solidFill>
                  <a:latin typeface="微軟正黑體" panose="020B0604030504040204" pitchFamily="34" charset="-120"/>
                  <a:ea typeface="微軟正黑體" panose="020B0604030504040204" pitchFamily="34" charset="-120"/>
                </a:rPr>
                <a:t>1)</a:t>
              </a:r>
              <a:r>
                <a:rPr lang="zh-TW" altLang="en-US" sz="2000" dirty="0">
                  <a:solidFill>
                    <a:schemeClr val="tx1"/>
                  </a:solidFill>
                  <a:latin typeface="微軟正黑體" panose="020B0604030504040204" pitchFamily="34" charset="-120"/>
                  <a:ea typeface="微軟正黑體" panose="020B0604030504040204" pitchFamily="34" charset="-120"/>
                </a:rPr>
                <a:t>台灣網路跨境</a:t>
              </a:r>
              <a:r>
                <a:rPr lang="zh-TW" altLang="en-US" sz="2000" dirty="0" smtClean="0">
                  <a:solidFill>
                    <a:schemeClr val="tx1"/>
                  </a:solidFill>
                  <a:latin typeface="微軟正黑體" panose="020B0604030504040204" pitchFamily="34" charset="-120"/>
                  <a:ea typeface="微軟正黑體" panose="020B0604030504040204" pitchFamily="34" charset="-120"/>
                </a:rPr>
                <a:t>直銷</a:t>
              </a:r>
              <a:r>
                <a:rPr lang="zh-TW" altLang="en-US" sz="2000" dirty="0">
                  <a:solidFill>
                    <a:schemeClr val="tx1"/>
                  </a:solidFill>
                  <a:latin typeface="微軟正黑體" panose="020B0604030504040204" pitchFamily="34" charset="-120"/>
                  <a:ea typeface="微軟正黑體" panose="020B0604030504040204" pitchFamily="34" charset="-120"/>
                </a:rPr>
                <a:t>：</a:t>
              </a:r>
              <a:r>
                <a:rPr lang="zh-TW" altLang="en-US" sz="2000" u="sng" dirty="0" smtClean="0">
                  <a:solidFill>
                    <a:srgbClr val="FF0000"/>
                  </a:solidFill>
                  <a:latin typeface="微軟正黑體" panose="020B0604030504040204" pitchFamily="34" charset="-120"/>
                  <a:ea typeface="微軟正黑體" panose="020B0604030504040204" pitchFamily="34" charset="-120"/>
                </a:rPr>
                <a:t>物</a:t>
              </a:r>
              <a:r>
                <a:rPr lang="zh-TW" altLang="en-US" sz="2000" u="sng" dirty="0">
                  <a:solidFill>
                    <a:srgbClr val="FF0000"/>
                  </a:solidFill>
                  <a:latin typeface="微軟正黑體" panose="020B0604030504040204" pitchFamily="34" charset="-120"/>
                  <a:ea typeface="微軟正黑體" panose="020B0604030504040204" pitchFamily="34" charset="-120"/>
                </a:rPr>
                <a:t>流</a:t>
              </a:r>
              <a:r>
                <a:rPr lang="zh-TW" altLang="en-US" sz="2000" u="sng" dirty="0" smtClean="0">
                  <a:solidFill>
                    <a:srgbClr val="FF0000"/>
                  </a:solidFill>
                  <a:latin typeface="微軟正黑體" panose="020B0604030504040204" pitchFamily="34" charset="-120"/>
                  <a:ea typeface="微軟正黑體" panose="020B0604030504040204" pitchFamily="34" charset="-120"/>
                </a:rPr>
                <a:t>成本高</a:t>
              </a:r>
              <a:endParaRPr lang="zh-TW" altLang="en-US" sz="2000" u="sng" dirty="0">
                <a:solidFill>
                  <a:srgbClr val="FF0000"/>
                </a:solidFill>
                <a:latin typeface="微軟正黑體" panose="020B0604030504040204" pitchFamily="34" charset="-120"/>
                <a:ea typeface="微軟正黑體" panose="020B0604030504040204" pitchFamily="34" charset="-120"/>
              </a:endParaRPr>
            </a:p>
            <a:p>
              <a:pPr marL="176212" lvl="1" algn="just">
                <a:spcBef>
                  <a:spcPts val="600"/>
                </a:spcBef>
                <a:buClr>
                  <a:srgbClr val="002060"/>
                </a:buClr>
              </a:pPr>
              <a:r>
                <a:rPr lang="en-US" altLang="zh-TW" sz="2000" dirty="0">
                  <a:solidFill>
                    <a:schemeClr val="tx1"/>
                  </a:solidFill>
                  <a:latin typeface="微軟正黑體" panose="020B0604030504040204" pitchFamily="34" charset="-120"/>
                  <a:ea typeface="微軟正黑體" panose="020B0604030504040204" pitchFamily="34" charset="-120"/>
                </a:rPr>
                <a:t>(2)</a:t>
              </a:r>
              <a:r>
                <a:rPr lang="zh-TW" altLang="en-US" sz="2000" dirty="0">
                  <a:solidFill>
                    <a:schemeClr val="tx1"/>
                  </a:solidFill>
                  <a:latin typeface="微軟正黑體" panose="020B0604030504040204" pitchFamily="34" charset="-120"/>
                  <a:ea typeface="微軟正黑體" panose="020B0604030504040204" pitchFamily="34" charset="-120"/>
                </a:rPr>
                <a:t>兩岸平台對接</a:t>
              </a:r>
              <a:r>
                <a:rPr lang="zh-TW" altLang="en-US" sz="2000" dirty="0" smtClean="0">
                  <a:solidFill>
                    <a:schemeClr val="tx1"/>
                  </a:solidFill>
                  <a:latin typeface="微軟正黑體" panose="020B0604030504040204" pitchFamily="34" charset="-120"/>
                  <a:ea typeface="微軟正黑體" panose="020B0604030504040204" pitchFamily="34" charset="-120"/>
                </a:rPr>
                <a:t>：目前尚未</a:t>
              </a:r>
              <a:r>
                <a:rPr lang="zh-TW" altLang="en-US" sz="2000" dirty="0">
                  <a:solidFill>
                    <a:schemeClr val="tx1"/>
                  </a:solidFill>
                  <a:latin typeface="微軟正黑體" panose="020B0604030504040204" pitchFamily="34" charset="-120"/>
                  <a:ea typeface="微軟正黑體" panose="020B0604030504040204" pitchFamily="34" charset="-120"/>
                </a:rPr>
                <a:t>見成功案例</a:t>
              </a:r>
            </a:p>
            <a:p>
              <a:pPr marL="176212" lvl="1" algn="just">
                <a:spcBef>
                  <a:spcPts val="600"/>
                </a:spcBef>
                <a:buClr>
                  <a:srgbClr val="002060"/>
                </a:buClr>
              </a:pPr>
              <a:r>
                <a:rPr lang="en-US" altLang="zh-TW" sz="2000" dirty="0">
                  <a:solidFill>
                    <a:schemeClr val="tx1"/>
                  </a:solidFill>
                  <a:latin typeface="微軟正黑體" panose="020B0604030504040204" pitchFamily="34" charset="-120"/>
                  <a:ea typeface="微軟正黑體" panose="020B0604030504040204" pitchFamily="34" charset="-120"/>
                </a:rPr>
                <a:t>(3)</a:t>
              </a:r>
              <a:r>
                <a:rPr lang="zh-TW" altLang="en-US" sz="2000" dirty="0">
                  <a:solidFill>
                    <a:schemeClr val="tx1"/>
                  </a:solidFill>
                  <a:latin typeface="微軟正黑體" panose="020B0604030504040204" pitchFamily="34" charset="-120"/>
                  <a:ea typeface="微軟正黑體" panose="020B0604030504040204" pitchFamily="34" charset="-120"/>
                </a:rPr>
                <a:t>供應商到淘寶開店：</a:t>
              </a:r>
              <a:r>
                <a:rPr lang="zh-TW" altLang="en-US" sz="2000" u="sng" dirty="0">
                  <a:solidFill>
                    <a:srgbClr val="FF0000"/>
                  </a:solidFill>
                  <a:latin typeface="微軟正黑體" panose="020B0604030504040204" pitchFamily="34" charset="-120"/>
                  <a:ea typeface="微軟正黑體" panose="020B0604030504040204" pitchFamily="34" charset="-120"/>
                </a:rPr>
                <a:t>賺的錢匯不回來（有外匯管制、金流尚無法對接）</a:t>
              </a:r>
            </a:p>
            <a:p>
              <a:pPr marL="176212" lvl="1" algn="just">
                <a:spcBef>
                  <a:spcPts val="600"/>
                </a:spcBef>
                <a:buClr>
                  <a:srgbClr val="002060"/>
                </a:buClr>
              </a:pPr>
              <a:r>
                <a:rPr lang="en-US" altLang="zh-TW" sz="2000" dirty="0">
                  <a:solidFill>
                    <a:schemeClr val="tx1"/>
                  </a:solidFill>
                  <a:latin typeface="微軟正黑體" panose="020B0604030504040204" pitchFamily="34" charset="-120"/>
                  <a:ea typeface="微軟正黑體" panose="020B0604030504040204" pitchFamily="34" charset="-120"/>
                </a:rPr>
                <a:t>(4)</a:t>
              </a:r>
              <a:r>
                <a:rPr lang="zh-TW" altLang="en-US" sz="2000" dirty="0">
                  <a:solidFill>
                    <a:schemeClr val="tx1"/>
                  </a:solidFill>
                  <a:latin typeface="微軟正黑體" panose="020B0604030504040204" pitchFamily="34" charset="-120"/>
                  <a:ea typeface="微軟正黑體" panose="020B0604030504040204" pitchFamily="34" charset="-120"/>
                </a:rPr>
                <a:t>台灣業者直接到大陸架設網站</a:t>
              </a:r>
              <a:r>
                <a:rPr lang="zh-TW" altLang="en-US" sz="2000" dirty="0" smtClean="0">
                  <a:solidFill>
                    <a:schemeClr val="tx1"/>
                  </a:solidFill>
                  <a:latin typeface="微軟正黑體" panose="020B0604030504040204" pitchFamily="34" charset="-120"/>
                  <a:ea typeface="微軟正黑體" panose="020B0604030504040204" pitchFamily="34" charset="-120"/>
                </a:rPr>
                <a:t>：大陸</a:t>
              </a:r>
              <a:r>
                <a:rPr lang="zh-TW" altLang="en-US" sz="2000" dirty="0">
                  <a:solidFill>
                    <a:schemeClr val="tx1"/>
                  </a:solidFill>
                  <a:latin typeface="微軟正黑體" panose="020B0604030504040204" pitchFamily="34" charset="-120"/>
                  <a:ea typeface="微軟正黑體" panose="020B0604030504040204" pitchFamily="34" charset="-120"/>
                </a:rPr>
                <a:t>網購消費模式已經建立，台灣業者到大陸去是要改變消費模式，難度很高</a:t>
              </a:r>
              <a:r>
                <a:rPr lang="zh-TW" altLang="en-US" sz="2000" dirty="0" smtClean="0">
                  <a:solidFill>
                    <a:schemeClr val="tx1"/>
                  </a:solidFill>
                  <a:latin typeface="微軟正黑體" panose="020B0604030504040204" pitchFamily="34" charset="-120"/>
                  <a:ea typeface="微軟正黑體" panose="020B0604030504040204" pitchFamily="34" charset="-120"/>
                </a:rPr>
                <a:t>；台灣產品有</a:t>
              </a:r>
              <a:r>
                <a:rPr lang="zh-TW" altLang="en-US" sz="2000" dirty="0">
                  <a:solidFill>
                    <a:schemeClr val="tx1"/>
                  </a:solidFill>
                  <a:latin typeface="微軟正黑體" panose="020B0604030504040204" pitchFamily="34" charset="-120"/>
                  <a:ea typeface="微軟正黑體" panose="020B0604030504040204" pitchFamily="34" charset="-120"/>
                </a:rPr>
                <a:t>無競爭力</a:t>
              </a:r>
              <a:r>
                <a:rPr lang="zh-TW" altLang="en-US" sz="2000" dirty="0" smtClean="0">
                  <a:solidFill>
                    <a:schemeClr val="tx1"/>
                  </a:solidFill>
                  <a:latin typeface="微軟正黑體" panose="020B0604030504040204" pitchFamily="34" charset="-120"/>
                  <a:ea typeface="微軟正黑體" panose="020B0604030504040204" pitchFamily="34" charset="-120"/>
                </a:rPr>
                <a:t>？</a:t>
              </a:r>
              <a:endParaRPr lang="en-US" altLang="zh-TW" sz="2000" dirty="0" smtClean="0">
                <a:solidFill>
                  <a:schemeClr val="tx1"/>
                </a:solidFill>
                <a:latin typeface="微軟正黑體" panose="020B0604030504040204" pitchFamily="34" charset="-120"/>
                <a:ea typeface="微軟正黑體" panose="020B0604030504040204" pitchFamily="34" charset="-120"/>
              </a:endParaRPr>
            </a:p>
            <a:p>
              <a:pPr marL="182563" lvl="1" indent="-182563" algn="just">
                <a:spcBef>
                  <a:spcPts val="600"/>
                </a:spcBef>
                <a:buClr>
                  <a:schemeClr val="tx2"/>
                </a:buClr>
                <a:buFont typeface="Wingdings" panose="05000000000000000000" pitchFamily="2" charset="2"/>
                <a:buChar char="l"/>
              </a:pPr>
              <a:r>
                <a:rPr lang="zh-TW" altLang="en-US" b="1" dirty="0">
                  <a:solidFill>
                    <a:schemeClr val="tx1"/>
                  </a:solidFill>
                  <a:latin typeface="微軟正黑體" panose="020B0604030504040204" pitchFamily="34" charset="-120"/>
                  <a:ea typeface="微軟正黑體" panose="020B0604030504040204" pitchFamily="34" charset="-120"/>
                </a:rPr>
                <a:t>台灣電商環境觀察</a:t>
              </a:r>
              <a:endParaRPr lang="en-US" altLang="zh-TW" b="1" dirty="0">
                <a:solidFill>
                  <a:schemeClr val="tx1"/>
                </a:solidFill>
                <a:latin typeface="微軟正黑體" panose="020B0604030504040204" pitchFamily="34" charset="-120"/>
                <a:ea typeface="微軟正黑體" panose="020B0604030504040204" pitchFamily="34" charset="-120"/>
              </a:endParaRPr>
            </a:p>
            <a:p>
              <a:pPr marL="174625" lvl="1" indent="360363" algn="just">
                <a:spcBef>
                  <a:spcPts val="600"/>
                </a:spcBef>
                <a:buClr>
                  <a:srgbClr val="002060"/>
                </a:buClr>
              </a:pPr>
              <a:r>
                <a:rPr lang="en-US" altLang="zh-TW" sz="2000" dirty="0" smtClean="0">
                  <a:solidFill>
                    <a:schemeClr val="tx1"/>
                  </a:solidFill>
                  <a:latin typeface="微軟正黑體" panose="020B0604030504040204" pitchFamily="34" charset="-120"/>
                  <a:ea typeface="微軟正黑體" panose="020B0604030504040204" pitchFamily="34" charset="-120"/>
                </a:rPr>
                <a:t>『</a:t>
              </a:r>
              <a:r>
                <a:rPr lang="zh-TW" altLang="en-US" sz="2000" dirty="0" smtClean="0">
                  <a:solidFill>
                    <a:schemeClr val="tx1"/>
                  </a:solidFill>
                  <a:latin typeface="微軟正黑體" panose="020B0604030504040204" pitchFamily="34" charset="-120"/>
                  <a:ea typeface="微軟正黑體" panose="020B0604030504040204" pitchFamily="34" charset="-120"/>
                </a:rPr>
                <a:t>台灣</a:t>
              </a:r>
              <a:r>
                <a:rPr lang="zh-TW" altLang="en-US" sz="2000" dirty="0">
                  <a:solidFill>
                    <a:schemeClr val="tx1"/>
                  </a:solidFill>
                  <a:latin typeface="微軟正黑體" panose="020B0604030504040204" pitchFamily="34" charset="-120"/>
                  <a:ea typeface="微軟正黑體" panose="020B0604030504040204" pitchFamily="34" charset="-120"/>
                </a:rPr>
                <a:t>電商面臨最大的問題不在於</a:t>
              </a:r>
              <a:r>
                <a:rPr lang="en-US" altLang="zh-TW" sz="2000" dirty="0">
                  <a:solidFill>
                    <a:schemeClr val="tx1"/>
                  </a:solidFill>
                  <a:latin typeface="微軟正黑體" panose="020B0604030504040204" pitchFamily="34" charset="-120"/>
                  <a:ea typeface="微軟正黑體" panose="020B0604030504040204" pitchFamily="34" charset="-120"/>
                </a:rPr>
                <a:t>IT</a:t>
              </a:r>
              <a:r>
                <a:rPr lang="zh-TW" altLang="en-US" sz="2000" dirty="0">
                  <a:solidFill>
                    <a:schemeClr val="tx1"/>
                  </a:solidFill>
                  <a:latin typeface="微軟正黑體" panose="020B0604030504040204" pitchFamily="34" charset="-120"/>
                  <a:ea typeface="微軟正黑體" panose="020B0604030504040204" pitchFamily="34" charset="-120"/>
                </a:rPr>
                <a:t>技術，可能會是在</a:t>
              </a:r>
              <a:r>
                <a:rPr lang="zh-TW" altLang="en-US" sz="2000" u="sng" dirty="0">
                  <a:solidFill>
                    <a:srgbClr val="FF0000"/>
                  </a:solidFill>
                  <a:latin typeface="微軟正黑體" panose="020B0604030504040204" pitchFamily="34" charset="-120"/>
                  <a:ea typeface="微軟正黑體" panose="020B0604030504040204" pitchFamily="34" charset="-120"/>
                </a:rPr>
                <a:t>法規面與資金面</a:t>
              </a:r>
              <a:r>
                <a:rPr lang="zh-TW" altLang="en-US" sz="2000" dirty="0">
                  <a:solidFill>
                    <a:schemeClr val="tx1"/>
                  </a:solidFill>
                  <a:latin typeface="微軟正黑體" panose="020B0604030504040204" pitchFamily="34" charset="-120"/>
                  <a:ea typeface="微軟正黑體" panose="020B0604030504040204" pitchFamily="34" charset="-120"/>
                </a:rPr>
                <a:t>，未來是否有可能</a:t>
              </a:r>
              <a:r>
                <a:rPr lang="zh-TW" altLang="en-US" sz="2000" dirty="0" smtClean="0">
                  <a:solidFill>
                    <a:schemeClr val="tx1"/>
                  </a:solidFill>
                  <a:latin typeface="微軟正黑體" panose="020B0604030504040204" pitchFamily="34" charset="-120"/>
                  <a:ea typeface="微軟正黑體" panose="020B0604030504040204" pitchFamily="34" charset="-120"/>
                </a:rPr>
                <a:t>針對新創</a:t>
              </a:r>
              <a:r>
                <a:rPr lang="zh-TW" altLang="en-US" sz="2000" dirty="0">
                  <a:solidFill>
                    <a:schemeClr val="tx1"/>
                  </a:solidFill>
                  <a:latin typeface="微軟正黑體" panose="020B0604030504040204" pitchFamily="34" charset="-120"/>
                  <a:ea typeface="微軟正黑體" panose="020B0604030504040204" pitchFamily="34" charset="-120"/>
                </a:rPr>
                <a:t>公司開放一些</a:t>
              </a:r>
              <a:r>
                <a:rPr lang="zh-TW" altLang="en-US" sz="2000" u="sng" dirty="0">
                  <a:solidFill>
                    <a:srgbClr val="FF0000"/>
                  </a:solidFill>
                  <a:latin typeface="微軟正黑體" panose="020B0604030504040204" pitchFamily="34" charset="-120"/>
                  <a:ea typeface="微軟正黑體" panose="020B0604030504040204" pitchFamily="34" charset="-120"/>
                </a:rPr>
                <a:t>募資管道</a:t>
              </a:r>
              <a:r>
                <a:rPr lang="zh-TW" altLang="en-US" sz="2000" dirty="0" smtClean="0">
                  <a:solidFill>
                    <a:schemeClr val="tx1"/>
                  </a:solidFill>
                  <a:latin typeface="微軟正黑體" panose="020B0604030504040204" pitchFamily="34" charset="-120"/>
                  <a:ea typeface="微軟正黑體" panose="020B0604030504040204" pitchFamily="34" charset="-120"/>
                </a:rPr>
                <a:t>？</a:t>
              </a:r>
              <a:r>
                <a:rPr lang="en-US" altLang="zh-TW" sz="2000" dirty="0" smtClean="0">
                  <a:solidFill>
                    <a:schemeClr val="tx1"/>
                  </a:solidFill>
                  <a:latin typeface="微軟正黑體" panose="020B0604030504040204" pitchFamily="34" charset="-120"/>
                  <a:ea typeface="微軟正黑體" panose="020B0604030504040204" pitchFamily="34" charset="-120"/>
                </a:rPr>
                <a:t>』</a:t>
              </a:r>
            </a:p>
            <a:p>
              <a:pPr marL="174625" lvl="1" indent="360363" algn="just">
                <a:spcBef>
                  <a:spcPts val="600"/>
                </a:spcBef>
                <a:buClr>
                  <a:srgbClr val="002060"/>
                </a:buClr>
              </a:pPr>
              <a:r>
                <a:rPr lang="en-US" altLang="zh-TW" sz="2000" dirty="0" smtClean="0">
                  <a:solidFill>
                    <a:schemeClr val="tx1"/>
                  </a:solidFill>
                  <a:latin typeface="微軟正黑體" panose="020B0604030504040204" pitchFamily="34" charset="-120"/>
                  <a:ea typeface="微軟正黑體" panose="020B0604030504040204" pitchFamily="34" charset="-120"/>
                </a:rPr>
                <a:t>『</a:t>
              </a:r>
              <a:r>
                <a:rPr lang="zh-TW" altLang="en-US" sz="2000" dirty="0" smtClean="0">
                  <a:solidFill>
                    <a:schemeClr val="tx1"/>
                  </a:solidFill>
                  <a:latin typeface="微軟正黑體" panose="020B0604030504040204" pitchFamily="34" charset="-120"/>
                  <a:ea typeface="微軟正黑體" panose="020B0604030504040204" pitchFamily="34" charset="-120"/>
                </a:rPr>
                <a:t>儘管</a:t>
              </a:r>
              <a:r>
                <a:rPr lang="zh-TW" altLang="en-US" sz="2000" dirty="0">
                  <a:solidFill>
                    <a:schemeClr val="tx1"/>
                  </a:solidFill>
                  <a:latin typeface="微軟正黑體" panose="020B0604030504040204" pitchFamily="34" charset="-120"/>
                  <a:ea typeface="微軟正黑體" panose="020B0604030504040204" pitchFamily="34" charset="-120"/>
                </a:rPr>
                <a:t>台灣「電子支付機構管理條例」專法近期將通過，但</a:t>
              </a:r>
              <a:r>
                <a:rPr lang="zh-TW" altLang="en-US" sz="2000" u="sng" dirty="0">
                  <a:solidFill>
                    <a:srgbClr val="FF0000"/>
                  </a:solidFill>
                  <a:latin typeface="微軟正黑體" panose="020B0604030504040204" pitchFamily="34" charset="-120"/>
                  <a:ea typeface="微軟正黑體" panose="020B0604030504040204" pitchFamily="34" charset="-120"/>
                </a:rPr>
                <a:t>電商的法令約束還是很多</a:t>
              </a:r>
              <a:r>
                <a:rPr lang="zh-TW" altLang="en-US" sz="2000" dirty="0">
                  <a:solidFill>
                    <a:schemeClr val="tx1"/>
                  </a:solidFill>
                  <a:latin typeface="微軟正黑體" panose="020B0604030504040204" pitchFamily="34" charset="-120"/>
                  <a:ea typeface="微軟正黑體" panose="020B0604030504040204" pitchFamily="34" charset="-120"/>
                </a:rPr>
                <a:t>，例如不能賣酒、血壓計等，政府不應該歧視電商這個渠道</a:t>
              </a:r>
              <a:r>
                <a:rPr lang="en-US" altLang="zh-TW" sz="2000" dirty="0">
                  <a:solidFill>
                    <a:schemeClr val="tx1"/>
                  </a:solidFill>
                  <a:latin typeface="微軟正黑體" panose="020B0604030504040204" pitchFamily="34" charset="-120"/>
                  <a:ea typeface="微軟正黑體" panose="020B0604030504040204" pitchFamily="34" charset="-120"/>
                </a:rPr>
                <a:t>/</a:t>
              </a:r>
              <a:r>
                <a:rPr lang="zh-TW" altLang="en-US" sz="2000" dirty="0" smtClean="0">
                  <a:solidFill>
                    <a:schemeClr val="tx1"/>
                  </a:solidFill>
                  <a:latin typeface="微軟正黑體" panose="020B0604030504040204" pitchFamily="34" charset="-120"/>
                  <a:ea typeface="微軟正黑體" panose="020B0604030504040204" pitchFamily="34" charset="-120"/>
                </a:rPr>
                <a:t>行業</a:t>
              </a:r>
              <a:r>
                <a:rPr lang="en-US" altLang="zh-TW" sz="2000" dirty="0" smtClean="0">
                  <a:solidFill>
                    <a:schemeClr val="tx1"/>
                  </a:solidFill>
                  <a:latin typeface="微軟正黑體" panose="020B0604030504040204" pitchFamily="34" charset="-120"/>
                  <a:ea typeface="微軟正黑體" panose="020B0604030504040204" pitchFamily="34" charset="-120"/>
                </a:rPr>
                <a:t>』</a:t>
              </a:r>
            </a:p>
            <a:p>
              <a:pPr marL="176212" lvl="1" algn="just">
                <a:spcBef>
                  <a:spcPts val="300"/>
                </a:spcBef>
                <a:buClr>
                  <a:srgbClr val="002060"/>
                </a:buClr>
              </a:pPr>
              <a:endParaRPr lang="en-US" altLang="zh-TW" sz="1800" dirty="0" smtClean="0">
                <a:solidFill>
                  <a:schemeClr val="tx1"/>
                </a:solidFill>
                <a:latin typeface="微軟正黑體" panose="020B0604030504040204" pitchFamily="34" charset="-120"/>
                <a:ea typeface="微軟正黑體" panose="020B0604030504040204" pitchFamily="34" charset="-120"/>
              </a:endParaRPr>
            </a:p>
            <a:p>
              <a:pPr marL="176212" lvl="1" algn="just">
                <a:spcBef>
                  <a:spcPts val="300"/>
                </a:spcBef>
                <a:buClr>
                  <a:srgbClr val="002060"/>
                </a:buClr>
              </a:pPr>
              <a:endParaRPr lang="en-US" altLang="zh-TW" sz="1800" dirty="0">
                <a:solidFill>
                  <a:schemeClr val="tx1"/>
                </a:solidFill>
                <a:latin typeface="微軟正黑體" panose="020B0604030504040204" pitchFamily="34" charset="-120"/>
                <a:ea typeface="微軟正黑體" panose="020B0604030504040204" pitchFamily="34" charset="-120"/>
              </a:endParaRPr>
            </a:p>
            <a:p>
              <a:pPr marL="176212" lvl="1" algn="just">
                <a:spcBef>
                  <a:spcPts val="300"/>
                </a:spcBef>
                <a:buClr>
                  <a:srgbClr val="002060"/>
                </a:buClr>
              </a:pPr>
              <a:endParaRPr lang="en-US" altLang="zh-TW" sz="1800" dirty="0" smtClean="0">
                <a:solidFill>
                  <a:schemeClr val="tx1"/>
                </a:solidFill>
                <a:latin typeface="微軟正黑體" panose="020B0604030504040204" pitchFamily="34" charset="-120"/>
                <a:ea typeface="微軟正黑體" panose="020B0604030504040204" pitchFamily="34" charset="-120"/>
              </a:endParaRPr>
            </a:p>
            <a:p>
              <a:pPr marL="176212" lvl="1" algn="just">
                <a:spcBef>
                  <a:spcPts val="300"/>
                </a:spcBef>
                <a:buClr>
                  <a:srgbClr val="002060"/>
                </a:buClr>
              </a:pPr>
              <a:endParaRPr lang="en-US" altLang="zh-TW" sz="1800" dirty="0">
                <a:solidFill>
                  <a:schemeClr val="tx1"/>
                </a:solidFill>
                <a:latin typeface="微軟正黑體" panose="020B0604030504040204" pitchFamily="34" charset="-120"/>
                <a:ea typeface="微軟正黑體" panose="020B0604030504040204" pitchFamily="34" charset="-120"/>
              </a:endParaRPr>
            </a:p>
            <a:p>
              <a:pPr marL="176212" lvl="1" algn="just">
                <a:spcBef>
                  <a:spcPts val="300"/>
                </a:spcBef>
                <a:buClr>
                  <a:srgbClr val="002060"/>
                </a:buClr>
              </a:pPr>
              <a:endParaRPr lang="zh-TW" altLang="en-US" sz="1600" dirty="0">
                <a:solidFill>
                  <a:schemeClr val="tx1"/>
                </a:solidFill>
                <a:latin typeface="微軟正黑體" panose="020B0604030504040204" pitchFamily="34" charset="-120"/>
                <a:ea typeface="微軟正黑體" panose="020B0604030504040204" pitchFamily="34" charset="-120"/>
              </a:endParaRPr>
            </a:p>
          </p:txBody>
        </p:sp>
        <p:sp>
          <p:nvSpPr>
            <p:cNvPr id="6" name="矩形 5"/>
            <p:cNvSpPr/>
            <p:nvPr/>
          </p:nvSpPr>
          <p:spPr>
            <a:xfrm>
              <a:off x="560512" y="1233624"/>
              <a:ext cx="1224136" cy="46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smtClean="0">
                  <a:solidFill>
                    <a:schemeClr val="bg1"/>
                  </a:solidFill>
                  <a:latin typeface="微軟正黑體" panose="020B0604030504040204" pitchFamily="34" charset="-120"/>
                  <a:ea typeface="微軟正黑體" panose="020B0604030504040204" pitchFamily="34" charset="-120"/>
                </a:rPr>
                <a:t>與談重點</a:t>
              </a:r>
              <a:endParaRPr lang="zh-TW" altLang="en-US" sz="2000" b="1" dirty="0">
                <a:solidFill>
                  <a:schemeClr val="bg1"/>
                </a:solidFill>
                <a:latin typeface="微軟正黑體" panose="020B0604030504040204" pitchFamily="34" charset="-120"/>
                <a:ea typeface="微軟正黑體" panose="020B0604030504040204" pitchFamily="34" charset="-120"/>
              </a:endParaRPr>
            </a:p>
          </p:txBody>
        </p:sp>
      </p:grpSp>
      <p:sp>
        <p:nvSpPr>
          <p:cNvPr id="8" name="標題 1"/>
          <p:cNvSpPr txBox="1">
            <a:spLocks/>
          </p:cNvSpPr>
          <p:nvPr/>
        </p:nvSpPr>
        <p:spPr bwMode="auto">
          <a:xfrm>
            <a:off x="1425897" y="188913"/>
            <a:ext cx="7775575"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kumimoji="1" sz="3200">
                <a:solidFill>
                  <a:srgbClr val="FF0000"/>
                </a:solidFill>
                <a:latin typeface="+mj-lt"/>
                <a:ea typeface="+mj-ea"/>
                <a:cs typeface="華康粗圓體" pitchFamily="-110" charset="-120"/>
              </a:defRPr>
            </a:lvl1pPr>
            <a:lvl2pPr algn="ctr" rtl="0" eaLnBrk="0" fontAlgn="base" hangingPunct="0">
              <a:spcBef>
                <a:spcPct val="0"/>
              </a:spcBef>
              <a:spcAft>
                <a:spcPct val="0"/>
              </a:spcAft>
              <a:defRPr kumimoji="1" sz="3200">
                <a:solidFill>
                  <a:srgbClr val="FF0000"/>
                </a:solidFill>
                <a:latin typeface="Arial" charset="0"/>
                <a:ea typeface="華康粗圓體" pitchFamily="49" charset="-120"/>
                <a:cs typeface="華康粗圓體" pitchFamily="-110" charset="-120"/>
              </a:defRPr>
            </a:lvl2pPr>
            <a:lvl3pPr algn="ctr" rtl="0" eaLnBrk="0" fontAlgn="base" hangingPunct="0">
              <a:spcBef>
                <a:spcPct val="0"/>
              </a:spcBef>
              <a:spcAft>
                <a:spcPct val="0"/>
              </a:spcAft>
              <a:defRPr kumimoji="1" sz="3200">
                <a:solidFill>
                  <a:srgbClr val="FF0000"/>
                </a:solidFill>
                <a:latin typeface="Arial" charset="0"/>
                <a:ea typeface="華康粗圓體" pitchFamily="49" charset="-120"/>
                <a:cs typeface="華康粗圓體" pitchFamily="-110" charset="-120"/>
              </a:defRPr>
            </a:lvl3pPr>
            <a:lvl4pPr algn="ctr" rtl="0" eaLnBrk="0" fontAlgn="base" hangingPunct="0">
              <a:spcBef>
                <a:spcPct val="0"/>
              </a:spcBef>
              <a:spcAft>
                <a:spcPct val="0"/>
              </a:spcAft>
              <a:defRPr kumimoji="1" sz="3200">
                <a:solidFill>
                  <a:srgbClr val="FF0000"/>
                </a:solidFill>
                <a:latin typeface="Arial" charset="0"/>
                <a:ea typeface="華康粗圓體" pitchFamily="49" charset="-120"/>
                <a:cs typeface="華康粗圓體" pitchFamily="-110" charset="-120"/>
              </a:defRPr>
            </a:lvl4pPr>
            <a:lvl5pPr algn="ctr" rtl="0" eaLnBrk="0" fontAlgn="base" hangingPunct="0">
              <a:spcBef>
                <a:spcPct val="0"/>
              </a:spcBef>
              <a:spcAft>
                <a:spcPct val="0"/>
              </a:spcAft>
              <a:defRPr kumimoji="1" sz="3200">
                <a:solidFill>
                  <a:srgbClr val="FF0000"/>
                </a:solidFill>
                <a:latin typeface="Arial" charset="0"/>
                <a:ea typeface="華康粗圓體" pitchFamily="49" charset="-120"/>
                <a:cs typeface="華康粗圓體" pitchFamily="-110" charset="-120"/>
              </a:defRPr>
            </a:lvl5pPr>
            <a:lvl6pPr marL="457200" algn="ctr" rtl="0" fontAlgn="base">
              <a:spcBef>
                <a:spcPct val="0"/>
              </a:spcBef>
              <a:spcAft>
                <a:spcPct val="0"/>
              </a:spcAft>
              <a:defRPr kumimoji="1" sz="3200">
                <a:solidFill>
                  <a:srgbClr val="FF0000"/>
                </a:solidFill>
                <a:latin typeface="Arial" charset="0"/>
                <a:ea typeface="華康粗圓體" pitchFamily="49" charset="-120"/>
              </a:defRPr>
            </a:lvl6pPr>
            <a:lvl7pPr marL="914400" algn="ctr" rtl="0" fontAlgn="base">
              <a:spcBef>
                <a:spcPct val="0"/>
              </a:spcBef>
              <a:spcAft>
                <a:spcPct val="0"/>
              </a:spcAft>
              <a:defRPr kumimoji="1" sz="3200">
                <a:solidFill>
                  <a:srgbClr val="FF0000"/>
                </a:solidFill>
                <a:latin typeface="Arial" charset="0"/>
                <a:ea typeface="華康粗圓體" pitchFamily="49" charset="-120"/>
              </a:defRPr>
            </a:lvl7pPr>
            <a:lvl8pPr marL="1371600" algn="ctr" rtl="0" fontAlgn="base">
              <a:spcBef>
                <a:spcPct val="0"/>
              </a:spcBef>
              <a:spcAft>
                <a:spcPct val="0"/>
              </a:spcAft>
              <a:defRPr kumimoji="1" sz="3200">
                <a:solidFill>
                  <a:srgbClr val="FF0000"/>
                </a:solidFill>
                <a:latin typeface="Arial" charset="0"/>
                <a:ea typeface="華康粗圓體" pitchFamily="49" charset="-120"/>
              </a:defRPr>
            </a:lvl8pPr>
            <a:lvl9pPr marL="1828800" algn="ctr" rtl="0" fontAlgn="base">
              <a:spcBef>
                <a:spcPct val="0"/>
              </a:spcBef>
              <a:spcAft>
                <a:spcPct val="0"/>
              </a:spcAft>
              <a:defRPr kumimoji="1" sz="3200">
                <a:solidFill>
                  <a:srgbClr val="FF0000"/>
                </a:solidFill>
                <a:latin typeface="Arial" charset="0"/>
                <a:ea typeface="華康粗圓體" pitchFamily="49" charset="-120"/>
              </a:defRPr>
            </a:lvl9pPr>
          </a:lstStyle>
          <a:p>
            <a:r>
              <a:rPr lang="zh-TW" altLang="en-US" kern="0" dirty="0" smtClean="0"/>
              <a:t>產業公會：無</a:t>
            </a:r>
            <a:r>
              <a:rPr lang="zh-TW" altLang="en-US" kern="0" dirty="0"/>
              <a:t>店面零售商業同業公會</a:t>
            </a:r>
            <a:r>
              <a:rPr lang="en-US" altLang="zh-TW" kern="0" dirty="0" smtClean="0"/>
              <a:t>(2/3)</a:t>
            </a:r>
            <a:endParaRPr lang="zh-TW" altLang="en-US" kern="0" dirty="0"/>
          </a:p>
        </p:txBody>
      </p:sp>
    </p:spTree>
    <p:extLst>
      <p:ext uri="{BB962C8B-B14F-4D97-AF65-F5344CB8AC3E}">
        <p14:creationId xmlns:p14="http://schemas.microsoft.com/office/powerpoint/2010/main" val="445528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p:cNvGrpSpPr/>
          <p:nvPr/>
        </p:nvGrpSpPr>
        <p:grpSpPr>
          <a:xfrm>
            <a:off x="555224" y="1268760"/>
            <a:ext cx="8784976" cy="4680520"/>
            <a:chOff x="560512" y="1107584"/>
            <a:chExt cx="8784976" cy="4680520"/>
          </a:xfrm>
        </p:grpSpPr>
        <p:sp>
          <p:nvSpPr>
            <p:cNvPr id="5" name="矩形 4"/>
            <p:cNvSpPr/>
            <p:nvPr/>
          </p:nvSpPr>
          <p:spPr>
            <a:xfrm>
              <a:off x="1208584" y="1107584"/>
              <a:ext cx="8136904" cy="46805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pPr marL="182563" indent="-182563" algn="just">
                <a:spcBef>
                  <a:spcPts val="600"/>
                </a:spcBef>
                <a:buClr>
                  <a:srgbClr val="002060"/>
                </a:buClr>
                <a:buFont typeface="Wingdings" panose="05000000000000000000" pitchFamily="2" charset="2"/>
                <a:buChar char="l"/>
              </a:pPr>
              <a:endParaRPr lang="en-US" altLang="zh-TW" sz="1800" dirty="0" smtClean="0">
                <a:solidFill>
                  <a:schemeClr val="tx1"/>
                </a:solidFill>
                <a:latin typeface="微軟正黑體" panose="020B0604030504040204" pitchFamily="34" charset="-120"/>
                <a:ea typeface="微軟正黑體" panose="020B0604030504040204" pitchFamily="34" charset="-120"/>
              </a:endParaRPr>
            </a:p>
            <a:p>
              <a:pPr marL="182563" indent="-182563" algn="just">
                <a:spcBef>
                  <a:spcPts val="600"/>
                </a:spcBef>
                <a:buClr>
                  <a:srgbClr val="002060"/>
                </a:buClr>
                <a:buFont typeface="Wingdings" panose="05000000000000000000" pitchFamily="2" charset="2"/>
                <a:buChar char="l"/>
              </a:pPr>
              <a:endParaRPr lang="en-US" altLang="zh-TW" sz="1800" dirty="0" smtClean="0">
                <a:solidFill>
                  <a:schemeClr val="tx1"/>
                </a:solidFill>
                <a:latin typeface="微軟正黑體" panose="020B0604030504040204" pitchFamily="34" charset="-120"/>
                <a:ea typeface="微軟正黑體" panose="020B0604030504040204" pitchFamily="34" charset="-120"/>
              </a:endParaRPr>
            </a:p>
            <a:p>
              <a:pPr marL="182563" indent="-182563" algn="just">
                <a:spcBef>
                  <a:spcPts val="600"/>
                </a:spcBef>
                <a:buClr>
                  <a:srgbClr val="002060"/>
                </a:buClr>
                <a:buFont typeface="Wingdings" panose="05000000000000000000" pitchFamily="2" charset="2"/>
                <a:buChar char="l"/>
              </a:pPr>
              <a:endParaRPr lang="en-US" altLang="zh-TW" sz="1000" dirty="0" smtClean="0">
                <a:solidFill>
                  <a:schemeClr val="tx1"/>
                </a:solidFill>
                <a:latin typeface="微軟正黑體" panose="020B0604030504040204" pitchFamily="34" charset="-120"/>
                <a:ea typeface="微軟正黑體" panose="020B0604030504040204" pitchFamily="34" charset="-120"/>
              </a:endParaRPr>
            </a:p>
            <a:p>
              <a:pPr algn="just">
                <a:spcBef>
                  <a:spcPts val="600"/>
                </a:spcBef>
                <a:buClr>
                  <a:schemeClr val="accent2">
                    <a:lumMod val="50000"/>
                  </a:schemeClr>
                </a:buClr>
              </a:pPr>
              <a:endParaRPr lang="en-US" altLang="zh-TW" sz="2000" b="1" dirty="0">
                <a:solidFill>
                  <a:schemeClr val="tx1"/>
                </a:solidFill>
                <a:latin typeface="微軟正黑體" panose="020B0604030504040204" pitchFamily="34" charset="-120"/>
                <a:ea typeface="微軟正黑體" panose="020B0604030504040204" pitchFamily="34" charset="-120"/>
              </a:endParaRPr>
            </a:p>
            <a:p>
              <a:pPr marL="182563" indent="-182563" algn="just">
                <a:spcBef>
                  <a:spcPts val="600"/>
                </a:spcBef>
                <a:buClr>
                  <a:schemeClr val="tx2"/>
                </a:buClr>
                <a:buFont typeface="Wingdings" panose="05000000000000000000" pitchFamily="2" charset="2"/>
                <a:buChar char="l"/>
              </a:pPr>
              <a:endParaRPr lang="en-US" altLang="zh-TW" sz="2000" b="1" dirty="0" smtClean="0">
                <a:solidFill>
                  <a:schemeClr val="tx1"/>
                </a:solidFill>
                <a:latin typeface="微軟正黑體" panose="020B0604030504040204" pitchFamily="34" charset="-120"/>
                <a:ea typeface="微軟正黑體" panose="020B0604030504040204" pitchFamily="34" charset="-120"/>
              </a:endParaRPr>
            </a:p>
            <a:p>
              <a:pPr marL="182563" lvl="1" indent="-182563" algn="just">
                <a:spcBef>
                  <a:spcPts val="600"/>
                </a:spcBef>
                <a:buClr>
                  <a:schemeClr val="tx2"/>
                </a:buClr>
                <a:buFont typeface="Wingdings" panose="05000000000000000000" pitchFamily="2" charset="2"/>
                <a:buChar char="l"/>
              </a:pPr>
              <a:r>
                <a:rPr lang="zh-TW" altLang="en-US" b="1" dirty="0" smtClean="0">
                  <a:solidFill>
                    <a:schemeClr val="tx1"/>
                  </a:solidFill>
                  <a:latin typeface="微軟正黑體" panose="020B0604030504040204" pitchFamily="34" charset="-120"/>
                  <a:ea typeface="微軟正黑體" panose="020B0604030504040204" pitchFamily="34" charset="-120"/>
                </a:rPr>
                <a:t>政策</a:t>
              </a:r>
              <a:r>
                <a:rPr lang="zh-TW" altLang="en-US" b="1" dirty="0">
                  <a:solidFill>
                    <a:schemeClr val="tx1"/>
                  </a:solidFill>
                  <a:latin typeface="微軟正黑體" panose="020B0604030504040204" pitchFamily="34" charset="-120"/>
                  <a:ea typeface="微軟正黑體" panose="020B0604030504040204" pitchFamily="34" charset="-120"/>
                </a:rPr>
                <a:t>建議</a:t>
              </a:r>
              <a:endParaRPr lang="en-US" altLang="zh-TW" b="1" dirty="0">
                <a:solidFill>
                  <a:schemeClr val="tx1"/>
                </a:solidFill>
                <a:latin typeface="微軟正黑體" panose="020B0604030504040204" pitchFamily="34" charset="-120"/>
                <a:ea typeface="微軟正黑體" panose="020B0604030504040204" pitchFamily="34" charset="-120"/>
              </a:endParaRPr>
            </a:p>
            <a:p>
              <a:pPr marL="174625" lvl="1" indent="360363" algn="just">
                <a:spcBef>
                  <a:spcPts val="600"/>
                </a:spcBef>
                <a:buClr>
                  <a:srgbClr val="002060"/>
                </a:buClr>
              </a:pPr>
              <a:r>
                <a:rPr lang="zh-TW" altLang="en-US" sz="2000" dirty="0" smtClean="0">
                  <a:solidFill>
                    <a:schemeClr val="tx1"/>
                  </a:solidFill>
                  <a:latin typeface="微軟正黑體" panose="020B0604030504040204" pitchFamily="34" charset="-120"/>
                  <a:ea typeface="微軟正黑體" panose="020B0604030504040204" pitchFamily="34" charset="-120"/>
                </a:rPr>
                <a:t>台灣</a:t>
              </a:r>
              <a:r>
                <a:rPr lang="zh-TW" altLang="en-US" sz="2000" dirty="0">
                  <a:solidFill>
                    <a:schemeClr val="tx1"/>
                  </a:solidFill>
                  <a:latin typeface="微軟正黑體" panose="020B0604030504040204" pitchFamily="34" charset="-120"/>
                  <a:ea typeface="微軟正黑體" panose="020B0604030504040204" pitchFamily="34" charset="-120"/>
                </a:rPr>
                <a:t>應該要</a:t>
              </a:r>
              <a:r>
                <a:rPr lang="zh-TW" altLang="en-US" sz="2000" dirty="0" smtClean="0">
                  <a:solidFill>
                    <a:schemeClr val="tx1"/>
                  </a:solidFill>
                  <a:latin typeface="微軟正黑體" panose="020B0604030504040204" pitchFamily="34" charset="-120"/>
                  <a:ea typeface="微軟正黑體" panose="020B0604030504040204" pitchFamily="34" charset="-120"/>
                </a:rPr>
                <a:t>有電商代表隊，代表隊</a:t>
              </a:r>
              <a:r>
                <a:rPr lang="zh-TW" altLang="en-US" sz="2000" dirty="0">
                  <a:solidFill>
                    <a:schemeClr val="tx1"/>
                  </a:solidFill>
                  <a:latin typeface="微軟正黑體" panose="020B0604030504040204" pitchFamily="34" charset="-120"/>
                  <a:ea typeface="微軟正黑體" panose="020B0604030504040204" pitchFamily="34" charset="-120"/>
                </a:rPr>
                <a:t>的</a:t>
              </a:r>
              <a:r>
                <a:rPr lang="zh-TW" altLang="en-US" sz="2000" dirty="0" smtClean="0">
                  <a:solidFill>
                    <a:schemeClr val="tx1"/>
                  </a:solidFill>
                  <a:latin typeface="微軟正黑體" panose="020B0604030504040204" pitchFamily="34" charset="-120"/>
                  <a:ea typeface="微軟正黑體" panose="020B0604030504040204" pitchFamily="34" charset="-120"/>
                </a:rPr>
                <a:t>組成不</a:t>
              </a:r>
              <a:r>
                <a:rPr lang="zh-TW" altLang="en-US" sz="2000" dirty="0">
                  <a:solidFill>
                    <a:schemeClr val="tx1"/>
                  </a:solidFill>
                  <a:latin typeface="微軟正黑體" panose="020B0604030504040204" pitchFamily="34" charset="-120"/>
                  <a:ea typeface="微軟正黑體" panose="020B0604030504040204" pitchFamily="34" charset="-120"/>
                </a:rPr>
                <a:t>完全是平台，</a:t>
              </a:r>
              <a:r>
                <a:rPr lang="zh-TW" altLang="en-US" sz="2000" u="sng" dirty="0">
                  <a:solidFill>
                    <a:srgbClr val="FF0000"/>
                  </a:solidFill>
                  <a:latin typeface="微軟正黑體" panose="020B0604030504040204" pitchFamily="34" charset="-120"/>
                  <a:ea typeface="微軟正黑體" panose="020B0604030504040204" pitchFamily="34" charset="-120"/>
                </a:rPr>
                <a:t>以台灣目前的平台規模，要過去生存的機會不大，但台灣服務業很發達，是否有可能鼓勵業者製造高附加價值的</a:t>
              </a:r>
              <a:r>
                <a:rPr lang="zh-TW" altLang="en-US" sz="2000" u="sng" dirty="0" smtClean="0">
                  <a:solidFill>
                    <a:srgbClr val="FF0000"/>
                  </a:solidFill>
                  <a:latin typeface="微軟正黑體" panose="020B0604030504040204" pitchFamily="34" charset="-120"/>
                  <a:ea typeface="微軟正黑體" panose="020B0604030504040204" pitchFamily="34" charset="-120"/>
                </a:rPr>
                <a:t>產品</a:t>
              </a:r>
              <a:endParaRPr lang="en-US" altLang="zh-TW" sz="2000" dirty="0" smtClean="0">
                <a:solidFill>
                  <a:schemeClr val="tx1"/>
                </a:solidFill>
                <a:latin typeface="微軟正黑體" panose="020B0604030504040204" pitchFamily="34" charset="-120"/>
                <a:ea typeface="微軟正黑體" panose="020B0604030504040204" pitchFamily="34" charset="-120"/>
              </a:endParaRPr>
            </a:p>
            <a:p>
              <a:pPr marL="174625" lvl="1" indent="360363" algn="just">
                <a:spcBef>
                  <a:spcPts val="600"/>
                </a:spcBef>
                <a:buClr>
                  <a:srgbClr val="002060"/>
                </a:buClr>
              </a:pPr>
              <a:r>
                <a:rPr lang="zh-TW" altLang="en-US" sz="2000" dirty="0" smtClean="0">
                  <a:solidFill>
                    <a:schemeClr val="tx1"/>
                  </a:solidFill>
                  <a:latin typeface="微軟正黑體" panose="020B0604030504040204" pitchFamily="34" charset="-120"/>
                  <a:ea typeface="微軟正黑體" panose="020B0604030504040204" pitchFamily="34" charset="-120"/>
                </a:rPr>
                <a:t>建議充分</a:t>
              </a:r>
              <a:r>
                <a:rPr lang="zh-TW" altLang="en-US" sz="2000" u="sng" dirty="0">
                  <a:solidFill>
                    <a:srgbClr val="FF0000"/>
                  </a:solidFill>
                  <a:latin typeface="微軟正黑體" panose="020B0604030504040204" pitchFamily="34" charset="-120"/>
                  <a:ea typeface="微軟正黑體" panose="020B0604030504040204" pitchFamily="34" charset="-120"/>
                </a:rPr>
                <a:t>利用大</a:t>
              </a:r>
              <a:r>
                <a:rPr lang="zh-TW" altLang="en-US" sz="2000" u="sng" dirty="0" smtClean="0">
                  <a:solidFill>
                    <a:srgbClr val="FF0000"/>
                  </a:solidFill>
                  <a:latin typeface="微軟正黑體" panose="020B0604030504040204" pitchFamily="34" charset="-120"/>
                  <a:ea typeface="微軟正黑體" panose="020B0604030504040204" pitchFamily="34" charset="-120"/>
                </a:rPr>
                <a:t>數據</a:t>
              </a:r>
              <a:r>
                <a:rPr lang="zh-TW" altLang="en-US" sz="2000" dirty="0" smtClean="0">
                  <a:solidFill>
                    <a:schemeClr val="tx1"/>
                  </a:solidFill>
                  <a:latin typeface="微軟正黑體" panose="020B0604030504040204" pitchFamily="34" charset="-120"/>
                  <a:ea typeface="微軟正黑體" panose="020B0604030504040204" pitchFamily="34" charset="-120"/>
                </a:rPr>
                <a:t>資料，每年</a:t>
              </a:r>
              <a:r>
                <a:rPr lang="zh-TW" altLang="en-US" sz="2000" dirty="0">
                  <a:solidFill>
                    <a:schemeClr val="tx1"/>
                  </a:solidFill>
                  <a:latin typeface="微軟正黑體" panose="020B0604030504040204" pitchFamily="34" charset="-120"/>
                  <a:ea typeface="微軟正黑體" panose="020B0604030504040204" pitchFamily="34" charset="-120"/>
                </a:rPr>
                <a:t>約有</a:t>
              </a:r>
              <a:r>
                <a:rPr lang="en-US" altLang="zh-TW" sz="2000" dirty="0">
                  <a:solidFill>
                    <a:schemeClr val="tx1"/>
                  </a:solidFill>
                  <a:latin typeface="微軟正黑體" panose="020B0604030504040204" pitchFamily="34" charset="-120"/>
                  <a:ea typeface="微軟正黑體" panose="020B0604030504040204" pitchFamily="34" charset="-120"/>
                </a:rPr>
                <a:t>600</a:t>
              </a:r>
              <a:r>
                <a:rPr lang="zh-TW" altLang="en-US" sz="2000" dirty="0" smtClean="0">
                  <a:solidFill>
                    <a:schemeClr val="tx1"/>
                  </a:solidFill>
                  <a:latin typeface="微軟正黑體" panose="020B0604030504040204" pitchFamily="34" charset="-120"/>
                  <a:ea typeface="微軟正黑體" panose="020B0604030504040204" pitchFamily="34" charset="-120"/>
                </a:rPr>
                <a:t>萬大陸</a:t>
              </a:r>
              <a:r>
                <a:rPr lang="zh-TW" altLang="en-US" sz="2000" dirty="0">
                  <a:solidFill>
                    <a:schemeClr val="tx1"/>
                  </a:solidFill>
                  <a:latin typeface="微軟正黑體" panose="020B0604030504040204" pitchFamily="34" charset="-120"/>
                  <a:ea typeface="微軟正黑體" panose="020B0604030504040204" pitchFamily="34" charset="-120"/>
                </a:rPr>
                <a:t>民眾來</a:t>
              </a:r>
              <a:r>
                <a:rPr lang="zh-TW" altLang="en-US" sz="2000" dirty="0" smtClean="0">
                  <a:solidFill>
                    <a:schemeClr val="tx1"/>
                  </a:solidFill>
                  <a:latin typeface="微軟正黑體" panose="020B0604030504040204" pitchFamily="34" charset="-120"/>
                  <a:ea typeface="微軟正黑體" panose="020B0604030504040204" pitchFamily="34" charset="-120"/>
                </a:rPr>
                <a:t>台，可結合</a:t>
              </a:r>
              <a:r>
                <a:rPr lang="zh-TW" altLang="en-US" sz="2000" dirty="0">
                  <a:solidFill>
                    <a:schemeClr val="tx1"/>
                  </a:solidFill>
                  <a:latin typeface="微軟正黑體" panose="020B0604030504040204" pitchFamily="34" charset="-120"/>
                  <a:ea typeface="微軟正黑體" panose="020B0604030504040204" pitchFamily="34" charset="-120"/>
                </a:rPr>
                <a:t>電信及銀行</a:t>
              </a:r>
              <a:r>
                <a:rPr lang="zh-TW" altLang="en-US" sz="2000" dirty="0" smtClean="0">
                  <a:solidFill>
                    <a:schemeClr val="tx1"/>
                  </a:solidFill>
                  <a:latin typeface="微軟正黑體" panose="020B0604030504040204" pitchFamily="34" charset="-120"/>
                  <a:ea typeface="微軟正黑體" panose="020B0604030504040204" pitchFamily="34" charset="-120"/>
                </a:rPr>
                <a:t>業者，就大陸</a:t>
              </a:r>
              <a:r>
                <a:rPr lang="zh-TW" altLang="en-US" sz="2000" dirty="0">
                  <a:solidFill>
                    <a:schemeClr val="tx1"/>
                  </a:solidFill>
                  <a:latin typeface="微軟正黑體" panose="020B0604030504040204" pitchFamily="34" charset="-120"/>
                  <a:ea typeface="微軟正黑體" panose="020B0604030504040204" pitchFamily="34" charset="-120"/>
                </a:rPr>
                <a:t>民眾來台的通話</a:t>
              </a:r>
              <a:r>
                <a:rPr lang="zh-TW" altLang="en-US" sz="2000" dirty="0" smtClean="0">
                  <a:solidFill>
                    <a:schemeClr val="tx1"/>
                  </a:solidFill>
                  <a:latin typeface="微軟正黑體" panose="020B0604030504040204" pitchFamily="34" charset="-120"/>
                  <a:ea typeface="微軟正黑體" panose="020B0604030504040204" pitchFamily="34" charset="-120"/>
                </a:rPr>
                <a:t>時與</a:t>
              </a:r>
              <a:r>
                <a:rPr lang="zh-TW" altLang="en-US" sz="2000" dirty="0">
                  <a:solidFill>
                    <a:schemeClr val="tx1"/>
                  </a:solidFill>
                  <a:latin typeface="微軟正黑體" panose="020B0604030504040204" pitchFamily="34" charset="-120"/>
                  <a:ea typeface="微軟正黑體" panose="020B0604030504040204" pitchFamily="34" charset="-120"/>
                </a:rPr>
                <a:t>地（非通聯紀錄）及刷卡消費</a:t>
              </a:r>
              <a:r>
                <a:rPr lang="zh-TW" altLang="en-US" sz="2000" dirty="0" smtClean="0">
                  <a:solidFill>
                    <a:schemeClr val="tx1"/>
                  </a:solidFill>
                  <a:latin typeface="微軟正黑體" panose="020B0604030504040204" pitchFamily="34" charset="-120"/>
                  <a:ea typeface="微軟正黑體" panose="020B0604030504040204" pitchFamily="34" charset="-120"/>
                </a:rPr>
                <a:t>行為進行分析，相信未來十年，會</a:t>
              </a:r>
              <a:r>
                <a:rPr lang="zh-TW" altLang="en-US" sz="2000" dirty="0">
                  <a:solidFill>
                    <a:schemeClr val="tx1"/>
                  </a:solidFill>
                  <a:latin typeface="微軟正黑體" panose="020B0604030504040204" pitchFamily="34" charset="-120"/>
                  <a:ea typeface="微軟正黑體" panose="020B0604030504040204" pitchFamily="34" charset="-120"/>
                </a:rPr>
                <a:t>有足夠的母體找到我們要的</a:t>
              </a:r>
              <a:r>
                <a:rPr lang="zh-TW" altLang="en-US" sz="2000" dirty="0" smtClean="0">
                  <a:solidFill>
                    <a:schemeClr val="tx1"/>
                  </a:solidFill>
                  <a:latin typeface="微軟正黑體" panose="020B0604030504040204" pitchFamily="34" charset="-120"/>
                  <a:ea typeface="微軟正黑體" panose="020B0604030504040204" pitchFamily="34" charset="-120"/>
                </a:rPr>
                <a:t>資料，</a:t>
              </a:r>
              <a:r>
                <a:rPr lang="zh-TW" altLang="en-US" sz="2000" dirty="0">
                  <a:solidFill>
                    <a:schemeClr val="tx1"/>
                  </a:solidFill>
                  <a:latin typeface="微軟正黑體" panose="020B0604030504040204" pitchFamily="34" charset="-120"/>
                  <a:ea typeface="微軟正黑體" panose="020B0604030504040204" pitchFamily="34" charset="-120"/>
                </a:rPr>
                <a:t>甚至結合大陸的數據一併分析，會</a:t>
              </a:r>
              <a:r>
                <a:rPr lang="zh-TW" altLang="en-US" sz="2000" dirty="0" smtClean="0">
                  <a:solidFill>
                    <a:schemeClr val="tx1"/>
                  </a:solidFill>
                  <a:latin typeface="微軟正黑體" panose="020B0604030504040204" pitchFamily="34" charset="-120"/>
                  <a:ea typeface="微軟正黑體" panose="020B0604030504040204" pitchFamily="34" charset="-120"/>
                </a:rPr>
                <a:t>更有價值</a:t>
              </a:r>
              <a:endParaRPr lang="zh-TW" altLang="en-US" sz="2000" dirty="0">
                <a:solidFill>
                  <a:schemeClr val="tx1"/>
                </a:solidFill>
                <a:latin typeface="微軟正黑體" panose="020B0604030504040204" pitchFamily="34" charset="-120"/>
                <a:ea typeface="微軟正黑體" panose="020B0604030504040204" pitchFamily="34" charset="-120"/>
              </a:endParaRPr>
            </a:p>
            <a:p>
              <a:pPr marL="174625" lvl="1" indent="360363" algn="just">
                <a:spcBef>
                  <a:spcPts val="600"/>
                </a:spcBef>
                <a:buClr>
                  <a:srgbClr val="002060"/>
                </a:buClr>
              </a:pPr>
              <a:r>
                <a:rPr lang="zh-TW" altLang="en-US" sz="2000" dirty="0" smtClean="0">
                  <a:solidFill>
                    <a:schemeClr val="tx1"/>
                  </a:solidFill>
                  <a:latin typeface="微軟正黑體" panose="020B0604030504040204" pitchFamily="34" charset="-120"/>
                  <a:ea typeface="微軟正黑體" panose="020B0604030504040204" pitchFamily="34" charset="-120"/>
                </a:rPr>
                <a:t>在未來</a:t>
              </a:r>
              <a:r>
                <a:rPr lang="zh-TW" altLang="en-US" sz="2000" u="sng" dirty="0" smtClean="0">
                  <a:solidFill>
                    <a:srgbClr val="FF0000"/>
                  </a:solidFill>
                  <a:latin typeface="微軟正黑體" panose="020B0604030504040204" pitchFamily="34" charset="-120"/>
                  <a:ea typeface="微軟正黑體" panose="020B0604030504040204" pitchFamily="34" charset="-120"/>
                </a:rPr>
                <a:t>物</a:t>
              </a:r>
              <a:r>
                <a:rPr lang="zh-TW" altLang="en-US" sz="2000" u="sng" dirty="0">
                  <a:solidFill>
                    <a:srgbClr val="FF0000"/>
                  </a:solidFill>
                  <a:latin typeface="微軟正黑體" panose="020B0604030504040204" pitchFamily="34" charset="-120"/>
                  <a:ea typeface="微軟正黑體" panose="020B0604030504040204" pitchFamily="34" charset="-120"/>
                </a:rPr>
                <a:t>聯網</a:t>
              </a:r>
              <a:r>
                <a:rPr lang="zh-TW" altLang="en-US" sz="2000" dirty="0">
                  <a:solidFill>
                    <a:schemeClr val="tx1"/>
                  </a:solidFill>
                  <a:latin typeface="微軟正黑體" panose="020B0604030504040204" pitchFamily="34" charset="-120"/>
                  <a:ea typeface="微軟正黑體" panose="020B0604030504040204" pitchFamily="34" charset="-120"/>
                </a:rPr>
                <a:t>的智慧城市中，我們應該發展何種</a:t>
              </a:r>
              <a:r>
                <a:rPr lang="zh-TW" altLang="en-US" sz="2000" u="sng" dirty="0">
                  <a:solidFill>
                    <a:srgbClr val="FF0000"/>
                  </a:solidFill>
                  <a:latin typeface="微軟正黑體" panose="020B0604030504040204" pitchFamily="34" charset="-120"/>
                  <a:ea typeface="微軟正黑體" panose="020B0604030504040204" pitchFamily="34" charset="-120"/>
                </a:rPr>
                <a:t>關鍵技術與生活應用產品及</a:t>
              </a:r>
              <a:r>
                <a:rPr lang="zh-TW" altLang="en-US" sz="2000" u="sng" dirty="0" smtClean="0">
                  <a:solidFill>
                    <a:srgbClr val="FF0000"/>
                  </a:solidFill>
                  <a:latin typeface="微軟正黑體" panose="020B0604030504040204" pitchFamily="34" charset="-120"/>
                  <a:ea typeface="微軟正黑體" panose="020B0604030504040204" pitchFamily="34" charset="-120"/>
                </a:rPr>
                <a:t>服務</a:t>
              </a:r>
              <a:r>
                <a:rPr lang="en-US" altLang="zh-TW" sz="2000" u="sng" dirty="0" smtClean="0">
                  <a:solidFill>
                    <a:srgbClr val="FF0000"/>
                  </a:solidFill>
                  <a:latin typeface="微軟正黑體" panose="020B0604030504040204" pitchFamily="34" charset="-120"/>
                  <a:ea typeface="微軟正黑體" panose="020B0604030504040204" pitchFamily="34" charset="-120"/>
                </a:rPr>
                <a:t>(</a:t>
              </a:r>
              <a:r>
                <a:rPr lang="zh-TW" altLang="en-US" sz="2000" dirty="0" smtClean="0">
                  <a:solidFill>
                    <a:schemeClr val="tx1"/>
                  </a:solidFill>
                  <a:latin typeface="微軟正黑體" panose="020B0604030504040204" pitchFamily="34" charset="-120"/>
                  <a:ea typeface="微軟正黑體" panose="020B0604030504040204" pitchFamily="34" charset="-120"/>
                </a:rPr>
                <a:t>包括文</a:t>
              </a:r>
              <a:r>
                <a:rPr lang="zh-TW" altLang="en-US" sz="2000" dirty="0">
                  <a:solidFill>
                    <a:schemeClr val="tx1"/>
                  </a:solidFill>
                  <a:latin typeface="微軟正黑體" panose="020B0604030504040204" pitchFamily="34" charset="-120"/>
                  <a:ea typeface="微軟正黑體" panose="020B0604030504040204" pitchFamily="34" charset="-120"/>
                </a:rPr>
                <a:t>創</a:t>
              </a:r>
              <a:r>
                <a:rPr lang="zh-TW" altLang="en-US" sz="2000" dirty="0" smtClean="0">
                  <a:solidFill>
                    <a:schemeClr val="tx1"/>
                  </a:solidFill>
                  <a:latin typeface="微軟正黑體" panose="020B0604030504040204" pitchFamily="34" charset="-120"/>
                  <a:ea typeface="微軟正黑體" panose="020B0604030504040204" pitchFamily="34" charset="-120"/>
                </a:rPr>
                <a:t>產業</a:t>
              </a:r>
              <a:r>
                <a:rPr lang="en-US" altLang="zh-TW" sz="2000" dirty="0" smtClean="0">
                  <a:solidFill>
                    <a:schemeClr val="tx1"/>
                  </a:solidFill>
                  <a:latin typeface="微軟正黑體" panose="020B0604030504040204" pitchFamily="34" charset="-120"/>
                  <a:ea typeface="微軟正黑體" panose="020B0604030504040204" pitchFamily="34" charset="-120"/>
                </a:rPr>
                <a:t>)</a:t>
              </a:r>
              <a:r>
                <a:rPr lang="zh-TW" altLang="en-US" sz="2000" dirty="0" smtClean="0">
                  <a:solidFill>
                    <a:schemeClr val="tx1"/>
                  </a:solidFill>
                  <a:latin typeface="微軟正黑體" panose="020B0604030504040204" pitchFamily="34" charset="-120"/>
                  <a:ea typeface="微軟正黑體" panose="020B0604030504040204" pitchFamily="34" charset="-120"/>
                </a:rPr>
                <a:t>，以結合</a:t>
              </a:r>
              <a:r>
                <a:rPr lang="zh-TW" altLang="en-US" sz="2000" dirty="0">
                  <a:solidFill>
                    <a:schemeClr val="tx1"/>
                  </a:solidFill>
                  <a:latin typeface="微軟正黑體" panose="020B0604030504040204" pitchFamily="34" charset="-120"/>
                  <a:ea typeface="微軟正黑體" panose="020B0604030504040204" pitchFamily="34" charset="-120"/>
                </a:rPr>
                <a:t>大陸市場的規模方可擴大</a:t>
              </a:r>
              <a:r>
                <a:rPr lang="zh-TW" altLang="en-US" sz="2000" dirty="0" smtClean="0">
                  <a:solidFill>
                    <a:schemeClr val="tx1"/>
                  </a:solidFill>
                  <a:latin typeface="微軟正黑體" panose="020B0604030504040204" pitchFamily="34" charset="-120"/>
                  <a:ea typeface="微軟正黑體" panose="020B0604030504040204" pitchFamily="34" charset="-120"/>
                </a:rPr>
                <a:t>效益，擴大</a:t>
              </a:r>
              <a:r>
                <a:rPr lang="zh-TW" altLang="en-US" sz="2000" dirty="0">
                  <a:solidFill>
                    <a:schemeClr val="tx1"/>
                  </a:solidFill>
                  <a:latin typeface="微軟正黑體" panose="020B0604030504040204" pitchFamily="34" charset="-120"/>
                  <a:ea typeface="微軟正黑體" panose="020B0604030504040204" pitchFamily="34" charset="-120"/>
                </a:rPr>
                <a:t>我們的</a:t>
              </a:r>
              <a:r>
                <a:rPr lang="zh-TW" altLang="en-US" sz="2000" dirty="0" smtClean="0">
                  <a:solidFill>
                    <a:schemeClr val="tx1"/>
                  </a:solidFill>
                  <a:latin typeface="微軟正黑體" panose="020B0604030504040204" pitchFamily="34" charset="-120"/>
                  <a:ea typeface="微軟正黑體" panose="020B0604030504040204" pitchFamily="34" charset="-120"/>
                </a:rPr>
                <a:t>價值？</a:t>
              </a:r>
              <a:endParaRPr lang="zh-TW" altLang="en-US" sz="2000" dirty="0">
                <a:solidFill>
                  <a:schemeClr val="tx1"/>
                </a:solidFill>
                <a:latin typeface="微軟正黑體" panose="020B0604030504040204" pitchFamily="34" charset="-120"/>
                <a:ea typeface="微軟正黑體" panose="020B0604030504040204" pitchFamily="34" charset="-120"/>
              </a:endParaRPr>
            </a:p>
            <a:p>
              <a:pPr marL="174625" lvl="1" indent="360363" algn="just">
                <a:spcBef>
                  <a:spcPts val="300"/>
                </a:spcBef>
                <a:buClr>
                  <a:srgbClr val="002060"/>
                </a:buClr>
              </a:pPr>
              <a:endParaRPr lang="zh-TW" altLang="en-US" sz="1800" dirty="0">
                <a:solidFill>
                  <a:schemeClr val="tx1"/>
                </a:solidFill>
                <a:latin typeface="微軟正黑體" panose="020B0604030504040204" pitchFamily="34" charset="-120"/>
                <a:ea typeface="微軟正黑體" panose="020B0604030504040204" pitchFamily="34" charset="-120"/>
              </a:endParaRPr>
            </a:p>
            <a:p>
              <a:pPr marL="176212" lvl="1" algn="just">
                <a:spcBef>
                  <a:spcPts val="300"/>
                </a:spcBef>
                <a:buClr>
                  <a:srgbClr val="002060"/>
                </a:buClr>
              </a:pPr>
              <a:endParaRPr lang="en-US" altLang="zh-TW" sz="1800" dirty="0" smtClean="0">
                <a:solidFill>
                  <a:schemeClr val="tx1"/>
                </a:solidFill>
                <a:latin typeface="微軟正黑體" panose="020B0604030504040204" pitchFamily="34" charset="-120"/>
                <a:ea typeface="微軟正黑體" panose="020B0604030504040204" pitchFamily="34" charset="-120"/>
              </a:endParaRPr>
            </a:p>
            <a:p>
              <a:pPr marL="176212" lvl="1" algn="just">
                <a:spcBef>
                  <a:spcPts val="300"/>
                </a:spcBef>
                <a:buClr>
                  <a:srgbClr val="002060"/>
                </a:buClr>
              </a:pPr>
              <a:endParaRPr lang="en-US" altLang="zh-TW" sz="1800" dirty="0">
                <a:solidFill>
                  <a:schemeClr val="tx1"/>
                </a:solidFill>
                <a:latin typeface="微軟正黑體" panose="020B0604030504040204" pitchFamily="34" charset="-120"/>
                <a:ea typeface="微軟正黑體" panose="020B0604030504040204" pitchFamily="34" charset="-120"/>
              </a:endParaRPr>
            </a:p>
            <a:p>
              <a:pPr marL="176212" lvl="1" algn="just">
                <a:spcBef>
                  <a:spcPts val="300"/>
                </a:spcBef>
                <a:buClr>
                  <a:srgbClr val="002060"/>
                </a:buClr>
              </a:pPr>
              <a:endParaRPr lang="en-US" altLang="zh-TW" sz="1800" dirty="0" smtClean="0">
                <a:solidFill>
                  <a:schemeClr val="tx1"/>
                </a:solidFill>
                <a:latin typeface="微軟正黑體" panose="020B0604030504040204" pitchFamily="34" charset="-120"/>
                <a:ea typeface="微軟正黑體" panose="020B0604030504040204" pitchFamily="34" charset="-120"/>
              </a:endParaRPr>
            </a:p>
            <a:p>
              <a:pPr marL="176212" lvl="1" algn="just">
                <a:spcBef>
                  <a:spcPts val="300"/>
                </a:spcBef>
                <a:buClr>
                  <a:srgbClr val="002060"/>
                </a:buClr>
              </a:pPr>
              <a:endParaRPr lang="en-US" altLang="zh-TW" sz="1800" dirty="0">
                <a:solidFill>
                  <a:schemeClr val="tx1"/>
                </a:solidFill>
                <a:latin typeface="微軟正黑體" panose="020B0604030504040204" pitchFamily="34" charset="-120"/>
                <a:ea typeface="微軟正黑體" panose="020B0604030504040204" pitchFamily="34" charset="-120"/>
              </a:endParaRPr>
            </a:p>
            <a:p>
              <a:pPr marL="176212" lvl="1" algn="just">
                <a:spcBef>
                  <a:spcPts val="300"/>
                </a:spcBef>
                <a:buClr>
                  <a:srgbClr val="002060"/>
                </a:buClr>
              </a:pPr>
              <a:endParaRPr lang="zh-TW" altLang="en-US" sz="1600" dirty="0">
                <a:solidFill>
                  <a:schemeClr val="tx1"/>
                </a:solidFill>
                <a:latin typeface="微軟正黑體" panose="020B0604030504040204" pitchFamily="34" charset="-120"/>
                <a:ea typeface="微軟正黑體" panose="020B0604030504040204" pitchFamily="34" charset="-120"/>
              </a:endParaRPr>
            </a:p>
          </p:txBody>
        </p:sp>
        <p:sp>
          <p:nvSpPr>
            <p:cNvPr id="6" name="矩形 5"/>
            <p:cNvSpPr/>
            <p:nvPr/>
          </p:nvSpPr>
          <p:spPr>
            <a:xfrm>
              <a:off x="560512" y="1233624"/>
              <a:ext cx="1224136" cy="46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smtClean="0">
                  <a:solidFill>
                    <a:schemeClr val="bg1"/>
                  </a:solidFill>
                  <a:latin typeface="微軟正黑體" panose="020B0604030504040204" pitchFamily="34" charset="-120"/>
                  <a:ea typeface="微軟正黑體" panose="020B0604030504040204" pitchFamily="34" charset="-120"/>
                </a:rPr>
                <a:t>與談重點</a:t>
              </a:r>
              <a:endParaRPr lang="zh-TW" altLang="en-US" sz="2000" b="1" dirty="0">
                <a:solidFill>
                  <a:schemeClr val="bg1"/>
                </a:solidFill>
                <a:latin typeface="微軟正黑體" panose="020B0604030504040204" pitchFamily="34" charset="-120"/>
                <a:ea typeface="微軟正黑體" panose="020B0604030504040204" pitchFamily="34" charset="-120"/>
              </a:endParaRPr>
            </a:p>
          </p:txBody>
        </p:sp>
      </p:grpSp>
      <p:sp>
        <p:nvSpPr>
          <p:cNvPr id="8" name="標題 1"/>
          <p:cNvSpPr txBox="1">
            <a:spLocks/>
          </p:cNvSpPr>
          <p:nvPr/>
        </p:nvSpPr>
        <p:spPr bwMode="auto">
          <a:xfrm>
            <a:off x="1425897" y="288008"/>
            <a:ext cx="7775575"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kumimoji="1" sz="3200">
                <a:solidFill>
                  <a:srgbClr val="FF0000"/>
                </a:solidFill>
                <a:latin typeface="+mj-lt"/>
                <a:ea typeface="+mj-ea"/>
                <a:cs typeface="華康粗圓體" pitchFamily="-110" charset="-120"/>
              </a:defRPr>
            </a:lvl1pPr>
            <a:lvl2pPr algn="ctr" rtl="0" eaLnBrk="0" fontAlgn="base" hangingPunct="0">
              <a:spcBef>
                <a:spcPct val="0"/>
              </a:spcBef>
              <a:spcAft>
                <a:spcPct val="0"/>
              </a:spcAft>
              <a:defRPr kumimoji="1" sz="3200">
                <a:solidFill>
                  <a:srgbClr val="FF0000"/>
                </a:solidFill>
                <a:latin typeface="Arial" charset="0"/>
                <a:ea typeface="華康粗圓體" pitchFamily="49" charset="-120"/>
                <a:cs typeface="華康粗圓體" pitchFamily="-110" charset="-120"/>
              </a:defRPr>
            </a:lvl2pPr>
            <a:lvl3pPr algn="ctr" rtl="0" eaLnBrk="0" fontAlgn="base" hangingPunct="0">
              <a:spcBef>
                <a:spcPct val="0"/>
              </a:spcBef>
              <a:spcAft>
                <a:spcPct val="0"/>
              </a:spcAft>
              <a:defRPr kumimoji="1" sz="3200">
                <a:solidFill>
                  <a:srgbClr val="FF0000"/>
                </a:solidFill>
                <a:latin typeface="Arial" charset="0"/>
                <a:ea typeface="華康粗圓體" pitchFamily="49" charset="-120"/>
                <a:cs typeface="華康粗圓體" pitchFamily="-110" charset="-120"/>
              </a:defRPr>
            </a:lvl3pPr>
            <a:lvl4pPr algn="ctr" rtl="0" eaLnBrk="0" fontAlgn="base" hangingPunct="0">
              <a:spcBef>
                <a:spcPct val="0"/>
              </a:spcBef>
              <a:spcAft>
                <a:spcPct val="0"/>
              </a:spcAft>
              <a:defRPr kumimoji="1" sz="3200">
                <a:solidFill>
                  <a:srgbClr val="FF0000"/>
                </a:solidFill>
                <a:latin typeface="Arial" charset="0"/>
                <a:ea typeface="華康粗圓體" pitchFamily="49" charset="-120"/>
                <a:cs typeface="華康粗圓體" pitchFamily="-110" charset="-120"/>
              </a:defRPr>
            </a:lvl4pPr>
            <a:lvl5pPr algn="ctr" rtl="0" eaLnBrk="0" fontAlgn="base" hangingPunct="0">
              <a:spcBef>
                <a:spcPct val="0"/>
              </a:spcBef>
              <a:spcAft>
                <a:spcPct val="0"/>
              </a:spcAft>
              <a:defRPr kumimoji="1" sz="3200">
                <a:solidFill>
                  <a:srgbClr val="FF0000"/>
                </a:solidFill>
                <a:latin typeface="Arial" charset="0"/>
                <a:ea typeface="華康粗圓體" pitchFamily="49" charset="-120"/>
                <a:cs typeface="華康粗圓體" pitchFamily="-110" charset="-120"/>
              </a:defRPr>
            </a:lvl5pPr>
            <a:lvl6pPr marL="457200" algn="ctr" rtl="0" fontAlgn="base">
              <a:spcBef>
                <a:spcPct val="0"/>
              </a:spcBef>
              <a:spcAft>
                <a:spcPct val="0"/>
              </a:spcAft>
              <a:defRPr kumimoji="1" sz="3200">
                <a:solidFill>
                  <a:srgbClr val="FF0000"/>
                </a:solidFill>
                <a:latin typeface="Arial" charset="0"/>
                <a:ea typeface="華康粗圓體" pitchFamily="49" charset="-120"/>
              </a:defRPr>
            </a:lvl6pPr>
            <a:lvl7pPr marL="914400" algn="ctr" rtl="0" fontAlgn="base">
              <a:spcBef>
                <a:spcPct val="0"/>
              </a:spcBef>
              <a:spcAft>
                <a:spcPct val="0"/>
              </a:spcAft>
              <a:defRPr kumimoji="1" sz="3200">
                <a:solidFill>
                  <a:srgbClr val="FF0000"/>
                </a:solidFill>
                <a:latin typeface="Arial" charset="0"/>
                <a:ea typeface="華康粗圓體" pitchFamily="49" charset="-120"/>
              </a:defRPr>
            </a:lvl7pPr>
            <a:lvl8pPr marL="1371600" algn="ctr" rtl="0" fontAlgn="base">
              <a:spcBef>
                <a:spcPct val="0"/>
              </a:spcBef>
              <a:spcAft>
                <a:spcPct val="0"/>
              </a:spcAft>
              <a:defRPr kumimoji="1" sz="3200">
                <a:solidFill>
                  <a:srgbClr val="FF0000"/>
                </a:solidFill>
                <a:latin typeface="Arial" charset="0"/>
                <a:ea typeface="華康粗圓體" pitchFamily="49" charset="-120"/>
              </a:defRPr>
            </a:lvl8pPr>
            <a:lvl9pPr marL="1828800" algn="ctr" rtl="0" fontAlgn="base">
              <a:spcBef>
                <a:spcPct val="0"/>
              </a:spcBef>
              <a:spcAft>
                <a:spcPct val="0"/>
              </a:spcAft>
              <a:defRPr kumimoji="1" sz="3200">
                <a:solidFill>
                  <a:srgbClr val="FF0000"/>
                </a:solidFill>
                <a:latin typeface="Arial" charset="0"/>
                <a:ea typeface="華康粗圓體" pitchFamily="49" charset="-120"/>
              </a:defRPr>
            </a:lvl9pPr>
          </a:lstStyle>
          <a:p>
            <a:r>
              <a:rPr lang="zh-TW" altLang="en-US" kern="0" dirty="0" smtClean="0"/>
              <a:t>產業公會：無</a:t>
            </a:r>
            <a:r>
              <a:rPr lang="zh-TW" altLang="en-US" kern="0" dirty="0"/>
              <a:t>店面零售商業同業公會</a:t>
            </a:r>
            <a:r>
              <a:rPr lang="en-US" altLang="zh-TW" kern="0" dirty="0" smtClean="0"/>
              <a:t>(3/3)</a:t>
            </a:r>
            <a:endParaRPr lang="zh-TW" altLang="en-US" kern="0" dirty="0"/>
          </a:p>
        </p:txBody>
      </p:sp>
    </p:spTree>
    <p:extLst>
      <p:ext uri="{BB962C8B-B14F-4D97-AF65-F5344CB8AC3E}">
        <p14:creationId xmlns:p14="http://schemas.microsoft.com/office/powerpoint/2010/main" val="6057672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3361" y="5733256"/>
            <a:ext cx="1076325" cy="723900"/>
          </a:xfrm>
          <a:prstGeom prst="rect">
            <a:avLst/>
          </a:prstGeom>
        </p:spPr>
      </p:pic>
      <p:sp>
        <p:nvSpPr>
          <p:cNvPr id="4098" name="標題 1"/>
          <p:cNvSpPr>
            <a:spLocks noGrp="1"/>
          </p:cNvSpPr>
          <p:nvPr>
            <p:ph type="title"/>
          </p:nvPr>
        </p:nvSpPr>
        <p:spPr>
          <a:xfrm>
            <a:off x="495300" y="-99392"/>
            <a:ext cx="8915400" cy="1143000"/>
          </a:xfrm>
        </p:spPr>
        <p:txBody>
          <a:bodyPr>
            <a:normAutofit/>
          </a:bodyPr>
          <a:lstStyle/>
          <a:p>
            <a:r>
              <a:rPr lang="zh-TW" altLang="en-US" dirty="0"/>
              <a:t>重要議題</a:t>
            </a:r>
            <a:r>
              <a:rPr lang="zh-TW" altLang="en-US" dirty="0"/>
              <a:t>與推動情形</a:t>
            </a:r>
          </a:p>
        </p:txBody>
      </p:sp>
      <p:graphicFrame>
        <p:nvGraphicFramePr>
          <p:cNvPr id="4" name="表格 3"/>
          <p:cNvGraphicFramePr>
            <a:graphicFrameLocks noGrp="1"/>
          </p:cNvGraphicFramePr>
          <p:nvPr>
            <p:extLst>
              <p:ext uri="{D42A27DB-BD31-4B8C-83A1-F6EECF244321}">
                <p14:modId xmlns:p14="http://schemas.microsoft.com/office/powerpoint/2010/main" val="756703975"/>
              </p:ext>
            </p:extLst>
          </p:nvPr>
        </p:nvGraphicFramePr>
        <p:xfrm>
          <a:off x="640728" y="1340768"/>
          <a:ext cx="8628958" cy="4526304"/>
        </p:xfrm>
        <a:graphic>
          <a:graphicData uri="http://schemas.openxmlformats.org/drawingml/2006/table">
            <a:tbl>
              <a:tblPr firstRow="1" bandRow="1">
                <a:tableStyleId>{7DF18680-E054-41AD-8BC1-D1AEF772440D}</a:tableStyleId>
              </a:tblPr>
              <a:tblGrid>
                <a:gridCol w="2440064"/>
                <a:gridCol w="6188894"/>
              </a:tblGrid>
              <a:tr h="233725">
                <a:tc>
                  <a:txBody>
                    <a:bodyPr/>
                    <a:lstStyle/>
                    <a:p>
                      <a:pPr algn="ctr"/>
                      <a:r>
                        <a:rPr lang="zh-TW" altLang="en-US" sz="1600" dirty="0" smtClean="0">
                          <a:latin typeface="微軟正黑體" panose="020B0604030504040204" pitchFamily="34" charset="-120"/>
                          <a:ea typeface="微軟正黑體" panose="020B0604030504040204" pitchFamily="34" charset="-120"/>
                        </a:rPr>
                        <a:t>議題</a:t>
                      </a:r>
                      <a:endParaRPr lang="zh-TW" altLang="en-US" sz="1600" dirty="0">
                        <a:latin typeface="微軟正黑體" panose="020B0604030504040204" pitchFamily="34" charset="-120"/>
                        <a:ea typeface="微軟正黑體" panose="020B0604030504040204" pitchFamily="34" charset="-120"/>
                      </a:endParaRPr>
                    </a:p>
                  </a:txBody>
                  <a:tcPr marL="91443" marR="91443" marT="45722" marB="45722" anchor="ctr"/>
                </a:tc>
                <a:tc>
                  <a:txBody>
                    <a:bodyPr/>
                    <a:lstStyle/>
                    <a:p>
                      <a:pPr algn="ctr"/>
                      <a:r>
                        <a:rPr lang="zh-TW" altLang="en-US" sz="1600" dirty="0" smtClean="0">
                          <a:latin typeface="微軟正黑體" panose="020B0604030504040204" pitchFamily="34" charset="-120"/>
                          <a:ea typeface="微軟正黑體" panose="020B0604030504040204" pitchFamily="34" charset="-120"/>
                        </a:rPr>
                        <a:t>推動情形</a:t>
                      </a:r>
                      <a:endParaRPr lang="zh-TW" altLang="en-US" sz="1600" dirty="0">
                        <a:latin typeface="微軟正黑體" panose="020B0604030504040204" pitchFamily="34" charset="-120"/>
                        <a:ea typeface="微軟正黑體" panose="020B0604030504040204" pitchFamily="34" charset="-120"/>
                      </a:endParaRPr>
                    </a:p>
                  </a:txBody>
                  <a:tcPr marL="91443" marR="91443" marT="45722" marB="45722" anchor="ctr"/>
                </a:tc>
              </a:tr>
              <a:tr h="467450">
                <a:tc>
                  <a:txBody>
                    <a:bodyPr/>
                    <a:lstStyle/>
                    <a:p>
                      <a:pPr marL="0" marR="0" indent="0" algn="just" defTabSz="914400" rtl="0" eaLnBrk="1" fontAlgn="auto" latinLnBrk="0" hangingPunct="1">
                        <a:lnSpc>
                          <a:spcPct val="100000"/>
                        </a:lnSpc>
                        <a:spcBef>
                          <a:spcPts val="0"/>
                        </a:spcBef>
                        <a:spcAft>
                          <a:spcPts val="0"/>
                        </a:spcAft>
                        <a:buClr>
                          <a:srgbClr val="C00000"/>
                        </a:buClr>
                        <a:buSzTx/>
                        <a:buFont typeface="Wingdings" panose="05000000000000000000" pitchFamily="2" charset="2"/>
                        <a:buNone/>
                        <a:tabLst/>
                        <a:defRPr/>
                      </a:pPr>
                      <a:r>
                        <a:rPr lang="zh-TW" altLang="en-US" sz="1600" b="1" dirty="0" smtClean="0">
                          <a:solidFill>
                            <a:srgbClr val="0000CC"/>
                          </a:solidFill>
                          <a:latin typeface="微軟正黑體" panose="020B0604030504040204" pitchFamily="34" charset="-120"/>
                          <a:ea typeface="微軟正黑體" panose="020B0604030504040204" pitchFamily="34" charset="-120"/>
                        </a:rPr>
                        <a:t>質檢程序複雜且耗時，以致出關容易（臺灣有簡易通關）、進關難</a:t>
                      </a:r>
                      <a:endParaRPr lang="zh-TW" altLang="en-US" sz="1600" dirty="0" smtClean="0">
                        <a:solidFill>
                          <a:srgbClr val="0000CC"/>
                        </a:solidFill>
                        <a:latin typeface="微軟正黑體" panose="020B0604030504040204" pitchFamily="34" charset="-120"/>
                        <a:ea typeface="微軟正黑體" panose="020B0604030504040204" pitchFamily="34" charset="-120"/>
                      </a:endParaRPr>
                    </a:p>
                  </a:txBody>
                  <a:tcPr marL="91443" marR="91443" marT="45722" marB="45722" anchor="ctr"/>
                </a:tc>
                <a:tc>
                  <a:txBody>
                    <a:bodyPr/>
                    <a:lstStyle/>
                    <a:p>
                      <a:pPr marL="342900" marR="0" indent="-342900" algn="just" defTabSz="914400" rtl="0" eaLnBrk="1" fontAlgn="auto" latinLnBrk="0" hangingPunct="1">
                        <a:lnSpc>
                          <a:spcPct val="100000"/>
                        </a:lnSpc>
                        <a:spcBef>
                          <a:spcPts val="600"/>
                        </a:spcBef>
                        <a:spcAft>
                          <a:spcPts val="0"/>
                        </a:spcAft>
                        <a:buClr>
                          <a:srgbClr val="C00000"/>
                        </a:buClr>
                        <a:buSzTx/>
                        <a:buFont typeface="Wingdings" panose="05000000000000000000" pitchFamily="2" charset="2"/>
                        <a:buChar char="u"/>
                        <a:tabLst/>
                        <a:defRPr/>
                      </a:pPr>
                      <a:r>
                        <a:rPr lang="zh-TW" altLang="en-US" sz="1600" dirty="0" smtClean="0">
                          <a:solidFill>
                            <a:srgbClr val="0000CC"/>
                          </a:solidFill>
                          <a:latin typeface="微軟正黑體" panose="020B0604030504040204" pitchFamily="34" charset="-120"/>
                          <a:ea typeface="微軟正黑體" panose="020B0604030504040204" pitchFamily="34" charset="-120"/>
                        </a:rPr>
                        <a:t>對於我方商品在陸方之檢驗問題，已於經濟部每年舉行之電子商務兩岸搭橋會議中溝通</a:t>
                      </a:r>
                      <a:endParaRPr lang="en-US" altLang="zh-TW" sz="1600" dirty="0" smtClean="0">
                        <a:solidFill>
                          <a:srgbClr val="0000CC"/>
                        </a:solidFill>
                        <a:latin typeface="微軟正黑體" panose="020B0604030504040204" pitchFamily="34" charset="-120"/>
                        <a:ea typeface="微軟正黑體" panose="020B0604030504040204" pitchFamily="34" charset="-120"/>
                      </a:endParaRPr>
                    </a:p>
                    <a:p>
                      <a:pPr marL="342900" marR="0" indent="-342900" algn="just" defTabSz="914400" rtl="0" eaLnBrk="1" fontAlgn="auto" latinLnBrk="0" hangingPunct="1">
                        <a:lnSpc>
                          <a:spcPct val="100000"/>
                        </a:lnSpc>
                        <a:spcBef>
                          <a:spcPts val="600"/>
                        </a:spcBef>
                        <a:spcAft>
                          <a:spcPts val="0"/>
                        </a:spcAft>
                        <a:buClr>
                          <a:srgbClr val="C00000"/>
                        </a:buClr>
                        <a:buSzTx/>
                        <a:buFont typeface="Wingdings" panose="05000000000000000000" pitchFamily="2" charset="2"/>
                        <a:buChar char="u"/>
                        <a:tabLst/>
                        <a:defRPr/>
                      </a:pPr>
                      <a:r>
                        <a:rPr lang="zh-TW" altLang="en-US" sz="1600" dirty="0" smtClean="0">
                          <a:solidFill>
                            <a:srgbClr val="0000CC"/>
                          </a:solidFill>
                          <a:latin typeface="微軟正黑體" panose="020B0604030504040204" pitchFamily="34" charset="-120"/>
                          <a:ea typeface="微軟正黑體" panose="020B0604030504040204" pitchFamily="34" charset="-120"/>
                        </a:rPr>
                        <a:t>必要時，將透過兩岸經濟合作會議之海關合作小組進行協調</a:t>
                      </a:r>
                      <a:endParaRPr lang="en-US" altLang="zh-TW" sz="1600" dirty="0" smtClean="0">
                        <a:solidFill>
                          <a:srgbClr val="0000CC"/>
                        </a:solidFill>
                        <a:latin typeface="微軟正黑體" panose="020B0604030504040204" pitchFamily="34" charset="-120"/>
                        <a:ea typeface="微軟正黑體" panose="020B0604030504040204" pitchFamily="34" charset="-120"/>
                      </a:endParaRPr>
                    </a:p>
                  </a:txBody>
                  <a:tcPr marL="91443" marR="91443" marT="45722" marB="45722" anchor="ctr"/>
                </a:tc>
              </a:tr>
              <a:tr h="233725">
                <a:tc>
                  <a:txBody>
                    <a:bodyPr/>
                    <a:lstStyle/>
                    <a:p>
                      <a:pPr marL="0" indent="0" algn="just" defTabSz="914400" rtl="0" eaLnBrk="1" latinLnBrk="0" hangingPunct="1">
                        <a:buClr>
                          <a:srgbClr val="C00000"/>
                        </a:buClr>
                        <a:buFont typeface="Wingdings" panose="05000000000000000000" pitchFamily="2" charset="2"/>
                        <a:buNone/>
                      </a:pPr>
                      <a:r>
                        <a:rPr lang="zh-TW" altLang="en-US" sz="1600" b="1" kern="1200" dirty="0" smtClean="0">
                          <a:solidFill>
                            <a:srgbClr val="0000CC"/>
                          </a:solidFill>
                          <a:latin typeface="微軟正黑體" panose="020B0604030504040204" pitchFamily="34" charset="-120"/>
                          <a:ea typeface="微軟正黑體" panose="020B0604030504040204" pitchFamily="34" charset="-120"/>
                          <a:cs typeface="+mn-cs"/>
                        </a:rPr>
                        <a:t>外匯管制、金流對接問題待突破</a:t>
                      </a:r>
                      <a:endParaRPr lang="zh-TW" altLang="en-US" sz="1600" kern="1200" dirty="0" smtClean="0">
                        <a:solidFill>
                          <a:srgbClr val="0000CC"/>
                        </a:solidFill>
                        <a:latin typeface="微軟正黑體" panose="020B0604030504040204" pitchFamily="34" charset="-120"/>
                        <a:ea typeface="微軟正黑體" panose="020B0604030504040204" pitchFamily="34" charset="-120"/>
                        <a:cs typeface="+mn-cs"/>
                      </a:endParaRPr>
                    </a:p>
                  </a:txBody>
                  <a:tcPr marL="91443" marR="91443" marT="45722" marB="45722" anchor="ctr"/>
                </a:tc>
                <a:tc>
                  <a:txBody>
                    <a:bodyPr/>
                    <a:lstStyle/>
                    <a:p>
                      <a:pPr marL="342900" indent="-342900" algn="just" defTabSz="914400" rtl="0" eaLnBrk="1" latinLnBrk="0" hangingPunct="1">
                        <a:spcBef>
                          <a:spcPts val="600"/>
                        </a:spcBef>
                        <a:buClr>
                          <a:srgbClr val="C00000"/>
                        </a:buClr>
                        <a:buFont typeface="Wingdings" panose="05000000000000000000" pitchFamily="2" charset="2"/>
                        <a:buChar char="u"/>
                      </a:pPr>
                      <a:r>
                        <a:rPr lang="zh-TW" altLang="en-US" sz="1600" kern="1200" dirty="0" smtClean="0">
                          <a:solidFill>
                            <a:srgbClr val="0000CC"/>
                          </a:solidFill>
                          <a:latin typeface="微軟正黑體" panose="020B0604030504040204" pitchFamily="34" charset="-120"/>
                          <a:ea typeface="微軟正黑體" panose="020B0604030504040204" pitchFamily="34" charset="-120"/>
                          <a:cs typeface="+mn-cs"/>
                        </a:rPr>
                        <a:t>經濟部協助中央銀行辦理資料處理服務業者受託處理跨境網路交易評鑑，評鑑通過之業者</a:t>
                      </a:r>
                      <a:r>
                        <a:rPr lang="en-US" altLang="zh-TW" sz="1600" kern="1200" dirty="0" smtClean="0">
                          <a:solidFill>
                            <a:srgbClr val="0000CC"/>
                          </a:solidFill>
                          <a:latin typeface="微軟正黑體" panose="020B0604030504040204" pitchFamily="34" charset="-120"/>
                          <a:ea typeface="微軟正黑體" panose="020B0604030504040204" pitchFamily="34" charset="-120"/>
                          <a:cs typeface="+mn-cs"/>
                        </a:rPr>
                        <a:t>(</a:t>
                      </a:r>
                      <a:r>
                        <a:rPr lang="zh-TW" altLang="en-US" sz="1600" kern="1200" dirty="0" smtClean="0">
                          <a:solidFill>
                            <a:srgbClr val="0000CC"/>
                          </a:solidFill>
                          <a:latin typeface="微軟正黑體" panose="020B0604030504040204" pitchFamily="34" charset="-120"/>
                          <a:ea typeface="微軟正黑體" panose="020B0604030504040204" pitchFamily="34" charset="-120"/>
                          <a:cs typeface="+mn-cs"/>
                        </a:rPr>
                        <a:t>目前為</a:t>
                      </a:r>
                      <a:r>
                        <a:rPr lang="en-US" altLang="zh-TW" sz="1600" kern="1200" dirty="0" smtClean="0">
                          <a:solidFill>
                            <a:srgbClr val="0000CC"/>
                          </a:solidFill>
                          <a:latin typeface="微軟正黑體" panose="020B0604030504040204" pitchFamily="34" charset="-120"/>
                          <a:ea typeface="微軟正黑體" panose="020B0604030504040204" pitchFamily="34" charset="-120"/>
                          <a:cs typeface="+mn-cs"/>
                        </a:rPr>
                        <a:t>6</a:t>
                      </a:r>
                      <a:r>
                        <a:rPr lang="zh-TW" altLang="en-US" sz="1600" kern="1200" dirty="0" smtClean="0">
                          <a:solidFill>
                            <a:srgbClr val="0000CC"/>
                          </a:solidFill>
                          <a:latin typeface="微軟正黑體" panose="020B0604030504040204" pitchFamily="34" charset="-120"/>
                          <a:ea typeface="微軟正黑體" panose="020B0604030504040204" pitchFamily="34" charset="-120"/>
                          <a:cs typeface="+mn-cs"/>
                        </a:rPr>
                        <a:t>家</a:t>
                      </a:r>
                      <a:r>
                        <a:rPr lang="en-US" altLang="zh-TW" sz="1600" kern="1200" dirty="0" smtClean="0">
                          <a:solidFill>
                            <a:srgbClr val="0000CC"/>
                          </a:solidFill>
                          <a:latin typeface="微軟正黑體" panose="020B0604030504040204" pitchFamily="34" charset="-120"/>
                          <a:ea typeface="微軟正黑體" panose="020B0604030504040204" pitchFamily="34" charset="-120"/>
                          <a:cs typeface="+mn-cs"/>
                        </a:rPr>
                        <a:t>)</a:t>
                      </a:r>
                      <a:r>
                        <a:rPr lang="zh-TW" altLang="en-US" sz="1600" kern="1200" dirty="0" smtClean="0">
                          <a:solidFill>
                            <a:srgbClr val="0000CC"/>
                          </a:solidFill>
                          <a:latin typeface="微軟正黑體" panose="020B0604030504040204" pitchFamily="34" charset="-120"/>
                          <a:ea typeface="微軟正黑體" panose="020B0604030504040204" pitchFamily="34" charset="-120"/>
                          <a:cs typeface="+mn-cs"/>
                        </a:rPr>
                        <a:t>，得從事跨境網路實質交易之價金代收轉付及代結匯申報服務</a:t>
                      </a:r>
                      <a:endParaRPr lang="en-US" altLang="zh-TW" sz="1600" kern="1200" dirty="0" smtClean="0">
                        <a:solidFill>
                          <a:srgbClr val="0000CC"/>
                        </a:solidFill>
                        <a:latin typeface="微軟正黑體" panose="020B0604030504040204" pitchFamily="34" charset="-120"/>
                        <a:ea typeface="微軟正黑體" panose="020B0604030504040204" pitchFamily="34" charset="-120"/>
                        <a:cs typeface="+mn-cs"/>
                      </a:endParaRPr>
                    </a:p>
                  </a:txBody>
                  <a:tcPr marL="91443" marR="91443" marT="45722" marB="45722" anchor="ctr"/>
                </a:tc>
              </a:tr>
              <a:tr h="233725">
                <a:tc>
                  <a:txBody>
                    <a:bodyPr/>
                    <a:lstStyle/>
                    <a:p>
                      <a:pPr marL="0" indent="0" algn="just" defTabSz="914400" rtl="0" eaLnBrk="1" latinLnBrk="0" hangingPunct="1">
                        <a:buClr>
                          <a:srgbClr val="C00000"/>
                        </a:buClr>
                        <a:buFont typeface="Wingdings" panose="05000000000000000000" pitchFamily="2" charset="2"/>
                        <a:buNone/>
                      </a:pPr>
                      <a:r>
                        <a:rPr lang="zh-TW" altLang="en-US" sz="1600" b="1" kern="1200" dirty="0" smtClean="0">
                          <a:solidFill>
                            <a:srgbClr val="0000CC"/>
                          </a:solidFill>
                          <a:latin typeface="微軟正黑體" panose="020B0604030504040204" pitchFamily="34" charset="-120"/>
                          <a:ea typeface="微軟正黑體" panose="020B0604030504040204" pitchFamily="34" charset="-120"/>
                          <a:cs typeface="+mn-cs"/>
                        </a:rPr>
                        <a:t>第三方支付工具不夠完備</a:t>
                      </a:r>
                      <a:endParaRPr lang="zh-TW" altLang="en-US" sz="1600" b="0" kern="1200" dirty="0" smtClean="0">
                        <a:solidFill>
                          <a:srgbClr val="0000CC"/>
                        </a:solidFill>
                        <a:latin typeface="微軟正黑體" panose="020B0604030504040204" pitchFamily="34" charset="-120"/>
                        <a:ea typeface="微軟正黑體" panose="020B0604030504040204" pitchFamily="34" charset="-120"/>
                        <a:cs typeface="+mn-cs"/>
                      </a:endParaRPr>
                    </a:p>
                  </a:txBody>
                  <a:tcPr marL="91443" marR="91443" marT="45722" marB="45722" anchor="ctr"/>
                </a:tc>
                <a:tc>
                  <a:txBody>
                    <a:bodyPr/>
                    <a:lstStyle/>
                    <a:p>
                      <a:pPr marL="342900" marR="0" indent="-342900" algn="just" defTabSz="914400" rtl="0" eaLnBrk="1" fontAlgn="auto" latinLnBrk="0" hangingPunct="1">
                        <a:lnSpc>
                          <a:spcPct val="100000"/>
                        </a:lnSpc>
                        <a:spcBef>
                          <a:spcPts val="600"/>
                        </a:spcBef>
                        <a:spcAft>
                          <a:spcPts val="0"/>
                        </a:spcAft>
                        <a:buClr>
                          <a:srgbClr val="C00000"/>
                        </a:buClr>
                        <a:buSzTx/>
                        <a:buFont typeface="Wingdings" panose="05000000000000000000" pitchFamily="2" charset="2"/>
                        <a:buChar char="u"/>
                        <a:tabLst/>
                        <a:defRPr/>
                      </a:pPr>
                      <a:r>
                        <a:rPr lang="zh-TW" altLang="en-US" sz="1600" kern="1200" dirty="0" smtClean="0">
                          <a:solidFill>
                            <a:srgbClr val="0000CC"/>
                          </a:solidFill>
                          <a:latin typeface="微軟正黑體" panose="020B0604030504040204" pitchFamily="34" charset="-120"/>
                          <a:ea typeface="微軟正黑體" panose="020B0604030504040204" pitchFamily="34" charset="-120"/>
                          <a:cs typeface="+mn-cs"/>
                        </a:rPr>
                        <a:t>立法院財政委員會業於</a:t>
                      </a:r>
                      <a:r>
                        <a:rPr lang="en-US" altLang="zh-TW" sz="1600" kern="1200" dirty="0" smtClean="0">
                          <a:solidFill>
                            <a:srgbClr val="0000CC"/>
                          </a:solidFill>
                          <a:latin typeface="微軟正黑體" panose="020B0604030504040204" pitchFamily="34" charset="-120"/>
                          <a:ea typeface="微軟正黑體" panose="020B0604030504040204" pitchFamily="34" charset="-120"/>
                          <a:cs typeface="+mn-cs"/>
                        </a:rPr>
                        <a:t>103</a:t>
                      </a:r>
                      <a:r>
                        <a:rPr lang="zh-TW" altLang="en-US" sz="1600" kern="1200" dirty="0" smtClean="0">
                          <a:solidFill>
                            <a:srgbClr val="0000CC"/>
                          </a:solidFill>
                          <a:latin typeface="微軟正黑體" panose="020B0604030504040204" pitchFamily="34" charset="-120"/>
                          <a:ea typeface="微軟正黑體" panose="020B0604030504040204" pitchFamily="34" charset="-120"/>
                          <a:cs typeface="+mn-cs"/>
                        </a:rPr>
                        <a:t>年</a:t>
                      </a:r>
                      <a:r>
                        <a:rPr lang="en-US" altLang="zh-TW" sz="1600" kern="1200" dirty="0" smtClean="0">
                          <a:solidFill>
                            <a:srgbClr val="0000CC"/>
                          </a:solidFill>
                          <a:latin typeface="微軟正黑體" panose="020B0604030504040204" pitchFamily="34" charset="-120"/>
                          <a:ea typeface="微軟正黑體" panose="020B0604030504040204" pitchFamily="34" charset="-120"/>
                          <a:cs typeface="+mn-cs"/>
                        </a:rPr>
                        <a:t>12</a:t>
                      </a:r>
                      <a:r>
                        <a:rPr lang="zh-TW" altLang="en-US" sz="1600" kern="1200" dirty="0" smtClean="0">
                          <a:solidFill>
                            <a:srgbClr val="0000CC"/>
                          </a:solidFill>
                          <a:latin typeface="微軟正黑體" panose="020B0604030504040204" pitchFamily="34" charset="-120"/>
                          <a:ea typeface="微軟正黑體" panose="020B0604030504040204" pitchFamily="34" charset="-120"/>
                          <a:cs typeface="+mn-cs"/>
                        </a:rPr>
                        <a:t>月</a:t>
                      </a:r>
                      <a:r>
                        <a:rPr lang="en-US" altLang="zh-TW" sz="1600" kern="1200" dirty="0" smtClean="0">
                          <a:solidFill>
                            <a:srgbClr val="0000CC"/>
                          </a:solidFill>
                          <a:latin typeface="微軟正黑體" panose="020B0604030504040204" pitchFamily="34" charset="-120"/>
                          <a:ea typeface="微軟正黑體" panose="020B0604030504040204" pitchFamily="34" charset="-120"/>
                          <a:cs typeface="+mn-cs"/>
                        </a:rPr>
                        <a:t>29</a:t>
                      </a:r>
                      <a:r>
                        <a:rPr lang="zh-TW" altLang="en-US" sz="1600" kern="1200" dirty="0" smtClean="0">
                          <a:solidFill>
                            <a:srgbClr val="0000CC"/>
                          </a:solidFill>
                          <a:latin typeface="微軟正黑體" panose="020B0604030504040204" pitchFamily="34" charset="-120"/>
                          <a:ea typeface="微軟正黑體" panose="020B0604030504040204" pitchFamily="34" charset="-120"/>
                          <a:cs typeface="+mn-cs"/>
                        </a:rPr>
                        <a:t>日將「電子支付機構管理條例草案」案審查完竣，前開法案主管機關為金管會，條例待完成三讀後將於三個月內施行</a:t>
                      </a:r>
                      <a:r>
                        <a:rPr lang="zh-TW" altLang="en-US" sz="1600" kern="1200" dirty="0" smtClean="0">
                          <a:solidFill>
                            <a:srgbClr val="0000CC"/>
                          </a:solidFill>
                          <a:latin typeface="新細明體"/>
                          <a:ea typeface="新細明體"/>
                          <a:cs typeface="+mn-cs"/>
                        </a:rPr>
                        <a:t>，</a:t>
                      </a:r>
                      <a:r>
                        <a:rPr lang="zh-TW" altLang="en-US" sz="1600" kern="1200" dirty="0" smtClean="0">
                          <a:solidFill>
                            <a:srgbClr val="0000CC"/>
                          </a:solidFill>
                          <a:latin typeface="微軟正黑體" panose="020B0604030504040204" pitchFamily="34" charset="-120"/>
                          <a:ea typeface="微軟正黑體" panose="020B0604030504040204" pitchFamily="34" charset="-120"/>
                          <a:cs typeface="+mn-cs"/>
                        </a:rPr>
                        <a:t>未來電子支付機構的支付工具將可提供交易支付</a:t>
                      </a:r>
                      <a:r>
                        <a:rPr lang="zh-TW" altLang="en-US" sz="1600" kern="1200" dirty="0" smtClean="0">
                          <a:solidFill>
                            <a:srgbClr val="0000CC"/>
                          </a:solidFill>
                          <a:latin typeface="新細明體"/>
                          <a:ea typeface="新細明體"/>
                          <a:cs typeface="+mn-cs"/>
                        </a:rPr>
                        <a:t>、</a:t>
                      </a:r>
                      <a:r>
                        <a:rPr lang="zh-TW" altLang="en-US" sz="1600" kern="1200" dirty="0" smtClean="0">
                          <a:solidFill>
                            <a:srgbClr val="0000CC"/>
                          </a:solidFill>
                          <a:latin typeface="微軟正黑體" panose="020B0604030504040204" pitchFamily="34" charset="-120"/>
                          <a:ea typeface="微軟正黑體" panose="020B0604030504040204" pitchFamily="34" charset="-120"/>
                          <a:cs typeface="+mn-cs"/>
                        </a:rPr>
                        <a:t>儲值等功能</a:t>
                      </a:r>
                    </a:p>
                  </a:txBody>
                  <a:tcPr marL="91443" marR="91443" marT="45722" marB="45722" anchor="ctr"/>
                </a:tc>
              </a:tr>
              <a:tr h="233725">
                <a:tc>
                  <a:txBody>
                    <a:bodyPr/>
                    <a:lstStyle/>
                    <a:p>
                      <a:pPr marL="0" indent="0" algn="just" defTabSz="914400" rtl="0" eaLnBrk="1" latinLnBrk="0" hangingPunct="1">
                        <a:buClr>
                          <a:srgbClr val="C00000"/>
                        </a:buClr>
                        <a:buFont typeface="Wingdings" panose="05000000000000000000" pitchFamily="2" charset="2"/>
                        <a:buNone/>
                      </a:pPr>
                      <a:r>
                        <a:rPr lang="zh-TW" altLang="en-US" sz="1600" b="1" kern="1200" dirty="0" smtClean="0">
                          <a:solidFill>
                            <a:srgbClr val="0000CC"/>
                          </a:solidFill>
                          <a:latin typeface="微軟正黑體" panose="020B0604030504040204" pitchFamily="34" charset="-120"/>
                          <a:ea typeface="微軟正黑體" panose="020B0604030504040204" pitchFamily="34" charset="-120"/>
                          <a:cs typeface="+mn-cs"/>
                        </a:rPr>
                        <a:t>陸方網路遮蔽</a:t>
                      </a:r>
                      <a:endParaRPr lang="zh-TW" altLang="en-US" sz="1600" kern="1200" dirty="0" smtClean="0">
                        <a:solidFill>
                          <a:srgbClr val="0000CC"/>
                        </a:solidFill>
                        <a:latin typeface="微軟正黑體" panose="020B0604030504040204" pitchFamily="34" charset="-120"/>
                        <a:ea typeface="微軟正黑體" panose="020B0604030504040204" pitchFamily="34" charset="-120"/>
                        <a:cs typeface="+mn-cs"/>
                      </a:endParaRPr>
                    </a:p>
                  </a:txBody>
                  <a:tcPr marL="91443" marR="91443" marT="45722" marB="45722" anchor="ctr"/>
                </a:tc>
                <a:tc>
                  <a:txBody>
                    <a:bodyPr/>
                    <a:lstStyle/>
                    <a:p>
                      <a:pPr marL="342900" indent="-342900" algn="just" defTabSz="914400" rtl="0" eaLnBrk="1" latinLnBrk="0" hangingPunct="1">
                        <a:spcBef>
                          <a:spcPts val="600"/>
                        </a:spcBef>
                        <a:buClr>
                          <a:srgbClr val="C00000"/>
                        </a:buClr>
                        <a:buFont typeface="Wingdings" panose="05000000000000000000" pitchFamily="2" charset="2"/>
                        <a:buChar char="u"/>
                      </a:pPr>
                      <a:r>
                        <a:rPr lang="zh-TW" altLang="en-US" sz="1600" kern="1200" dirty="0" smtClean="0">
                          <a:solidFill>
                            <a:srgbClr val="0000CC"/>
                          </a:solidFill>
                          <a:latin typeface="微軟正黑體" panose="020B0604030504040204" pitchFamily="34" charset="-120"/>
                          <a:ea typeface="微軟正黑體" panose="020B0604030504040204" pitchFamily="34" charset="-120"/>
                          <a:cs typeface="+mn-cs"/>
                        </a:rPr>
                        <a:t>目前我方單純網路購物服務的網站，包括電子商務平台已可在陸方被順暢瀏覽</a:t>
                      </a:r>
                    </a:p>
                  </a:txBody>
                  <a:tcPr marL="91443" marR="91443" marT="45722" marB="45722" anchor="ctr"/>
                </a:tc>
              </a:tr>
              <a:tr h="233725">
                <a:tc>
                  <a:txBody>
                    <a:bodyPr/>
                    <a:lstStyle/>
                    <a:p>
                      <a:pPr marL="0" indent="0" algn="just" defTabSz="914400" rtl="0" eaLnBrk="1" latinLnBrk="0" hangingPunct="1">
                        <a:buClr>
                          <a:srgbClr val="C00000"/>
                        </a:buClr>
                        <a:buFont typeface="Wingdings" panose="05000000000000000000" pitchFamily="2" charset="2"/>
                        <a:buNone/>
                      </a:pPr>
                      <a:r>
                        <a:rPr lang="zh-TW" altLang="en-US" sz="1600" b="1" kern="1200" dirty="0" smtClean="0">
                          <a:solidFill>
                            <a:srgbClr val="0000CC"/>
                          </a:solidFill>
                          <a:latin typeface="微軟正黑體" panose="020B0604030504040204" pitchFamily="34" charset="-120"/>
                          <a:ea typeface="微軟正黑體" panose="020B0604030504040204" pitchFamily="34" charset="-120"/>
                          <a:cs typeface="+mn-cs"/>
                        </a:rPr>
                        <a:t>當地市場情報、消費需求掌握有待提升</a:t>
                      </a:r>
                      <a:endParaRPr lang="zh-TW" altLang="en-US" sz="1600" b="0" kern="1200" dirty="0" smtClean="0">
                        <a:solidFill>
                          <a:srgbClr val="0000CC"/>
                        </a:solidFill>
                        <a:latin typeface="微軟正黑體" panose="020B0604030504040204" pitchFamily="34" charset="-120"/>
                        <a:ea typeface="微軟正黑體" panose="020B0604030504040204" pitchFamily="34" charset="-120"/>
                        <a:cs typeface="+mn-cs"/>
                      </a:endParaRPr>
                    </a:p>
                  </a:txBody>
                  <a:tcPr marL="91443" marR="91443" marT="45722" marB="45722" anchor="ctr"/>
                </a:tc>
                <a:tc>
                  <a:txBody>
                    <a:bodyPr/>
                    <a:lstStyle/>
                    <a:p>
                      <a:pPr marL="342900" indent="-342900" algn="just" defTabSz="914400" rtl="0" eaLnBrk="1" latinLnBrk="0" hangingPunct="1">
                        <a:spcBef>
                          <a:spcPts val="600"/>
                        </a:spcBef>
                        <a:buClr>
                          <a:srgbClr val="C00000"/>
                        </a:buClr>
                        <a:buFont typeface="Wingdings" panose="05000000000000000000" pitchFamily="2" charset="2"/>
                        <a:buChar char="u"/>
                      </a:pPr>
                      <a:r>
                        <a:rPr lang="zh-TW" altLang="en-US" sz="1600" kern="1200" dirty="0" smtClean="0">
                          <a:solidFill>
                            <a:srgbClr val="0000CC"/>
                          </a:solidFill>
                          <a:latin typeface="微軟正黑體" panose="020B0604030504040204" pitchFamily="34" charset="-120"/>
                          <a:ea typeface="微軟正黑體" panose="020B0604030504040204" pitchFamily="34" charset="-120"/>
                          <a:cs typeface="+mn-cs"/>
                        </a:rPr>
                        <a:t>經濟部已委請智庫設立臺灣電子商務整合服務網</a:t>
                      </a:r>
                      <a:r>
                        <a:rPr lang="en-US" altLang="zh-TW" sz="1600" kern="1200" dirty="0" smtClean="0">
                          <a:solidFill>
                            <a:srgbClr val="0000CC"/>
                          </a:solidFill>
                          <a:latin typeface="微軟正黑體" panose="020B0604030504040204" pitchFamily="34" charset="-120"/>
                          <a:ea typeface="微軟正黑體" panose="020B0604030504040204" pitchFamily="34" charset="-120"/>
                          <a:cs typeface="+mn-cs"/>
                        </a:rPr>
                        <a:t>http://ecommerce.org.tw/</a:t>
                      </a:r>
                      <a:r>
                        <a:rPr lang="zh-TW" altLang="en-US" sz="1600" kern="1200" dirty="0" smtClean="0">
                          <a:solidFill>
                            <a:srgbClr val="0000CC"/>
                          </a:solidFill>
                          <a:latin typeface="微軟正黑體" panose="020B0604030504040204" pitchFamily="34" charset="-120"/>
                          <a:ea typeface="微軟正黑體" panose="020B0604030504040204" pitchFamily="34" charset="-120"/>
                          <a:cs typeface="+mn-cs"/>
                        </a:rPr>
                        <a:t>，提供境外相關商情資訊、市場情報提供我廠商參考</a:t>
                      </a:r>
                    </a:p>
                  </a:txBody>
                  <a:tcPr marL="91443" marR="91443" marT="45722" marB="45722" anchor="ctr"/>
                </a:tc>
              </a:tr>
            </a:tbl>
          </a:graphicData>
        </a:graphic>
      </p:graphicFrame>
      <p:sp>
        <p:nvSpPr>
          <p:cNvPr id="5" name="文字方塊 4"/>
          <p:cNvSpPr txBox="1">
            <a:spLocks noChangeArrowheads="1"/>
          </p:cNvSpPr>
          <p:nvPr/>
        </p:nvSpPr>
        <p:spPr bwMode="auto">
          <a:xfrm>
            <a:off x="632520" y="5877272"/>
            <a:ext cx="2630188" cy="276999"/>
          </a:xfrm>
          <a:prstGeom prst="rect">
            <a:avLst/>
          </a:prstGeom>
          <a:noFill/>
          <a:ln w="9525">
            <a:noFill/>
            <a:miter lim="800000"/>
            <a:headEnd/>
            <a:tailEnd/>
          </a:ln>
        </p:spPr>
        <p:txBody>
          <a:bodyPr wrap="square">
            <a:spAutoFit/>
          </a:bodyPr>
          <a:lstStyle/>
          <a:p>
            <a:pPr>
              <a:defRPr/>
            </a:pPr>
            <a:r>
              <a:rPr lang="zh-TW" altLang="en-US" sz="1200" dirty="0" smtClean="0">
                <a:latin typeface="微軟正黑體" panose="020B0604030504040204" pitchFamily="34" charset="-120"/>
                <a:ea typeface="微軟正黑體" panose="020B0604030504040204" pitchFamily="34" charset="-120"/>
              </a:rPr>
              <a:t>資料</a:t>
            </a:r>
            <a:r>
              <a:rPr lang="zh-TW" altLang="en-US" sz="1200" dirty="0">
                <a:latin typeface="微軟正黑體" panose="020B0604030504040204" pitchFamily="34" charset="-120"/>
                <a:ea typeface="微軟正黑體" panose="020B0604030504040204" pitchFamily="34" charset="-120"/>
              </a:rPr>
              <a:t>來源</a:t>
            </a:r>
            <a:r>
              <a:rPr lang="zh-TW" altLang="en-US" sz="1200" dirty="0" smtClean="0">
                <a:latin typeface="微軟正黑體" panose="020B0604030504040204" pitchFamily="34" charset="-120"/>
                <a:ea typeface="微軟正黑體" panose="020B0604030504040204" pitchFamily="34" charset="-120"/>
              </a:rPr>
              <a:t>：</a:t>
            </a:r>
            <a:r>
              <a:rPr lang="zh-TW" altLang="en-US" sz="1200" dirty="0">
                <a:latin typeface="微軟正黑體" panose="020B0604030504040204" pitchFamily="34" charset="-120"/>
                <a:ea typeface="微軟正黑體" panose="020B0604030504040204" pitchFamily="34" charset="-120"/>
              </a:rPr>
              <a:t>經濟部商業司</a:t>
            </a:r>
          </a:p>
        </p:txBody>
      </p:sp>
    </p:spTree>
    <p:extLst>
      <p:ext uri="{BB962C8B-B14F-4D97-AF65-F5344CB8AC3E}">
        <p14:creationId xmlns:p14="http://schemas.microsoft.com/office/powerpoint/2010/main" val="11364679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3361" y="5733256"/>
            <a:ext cx="1076325" cy="723900"/>
          </a:xfrm>
          <a:prstGeom prst="rect">
            <a:avLst/>
          </a:prstGeom>
        </p:spPr>
      </p:pic>
      <p:sp>
        <p:nvSpPr>
          <p:cNvPr id="4098" name="標題 1"/>
          <p:cNvSpPr>
            <a:spLocks noGrp="1"/>
          </p:cNvSpPr>
          <p:nvPr>
            <p:ph type="title"/>
          </p:nvPr>
        </p:nvSpPr>
        <p:spPr>
          <a:xfrm>
            <a:off x="495300" y="-99392"/>
            <a:ext cx="8915400" cy="1143000"/>
          </a:xfrm>
        </p:spPr>
        <p:txBody>
          <a:bodyPr>
            <a:normAutofit/>
          </a:bodyPr>
          <a:lstStyle/>
          <a:p>
            <a:r>
              <a:rPr lang="zh-TW" altLang="en-US" dirty="0"/>
              <a:t>可供</a:t>
            </a:r>
            <a:r>
              <a:rPr lang="zh-TW" altLang="en-US" dirty="0"/>
              <a:t>參考之國際作法</a:t>
            </a:r>
          </a:p>
        </p:txBody>
      </p:sp>
      <p:sp>
        <p:nvSpPr>
          <p:cNvPr id="5" name="Rectangle 3"/>
          <p:cNvSpPr txBox="1">
            <a:spLocks noChangeArrowheads="1"/>
          </p:cNvSpPr>
          <p:nvPr/>
        </p:nvSpPr>
        <p:spPr bwMode="auto">
          <a:xfrm>
            <a:off x="488504" y="1206775"/>
            <a:ext cx="8742794" cy="5174553"/>
          </a:xfrm>
          <a:prstGeom prst="rect">
            <a:avLst/>
          </a:prstGeom>
          <a:noFill/>
          <a:ln>
            <a:noFill/>
          </a:ln>
          <a:extLst/>
        </p:spPr>
        <p:txBody>
          <a:bodyPr/>
          <a:lstStyle>
            <a:lvl1pPr marL="457200" indent="-457200" eaLnBrk="0" hangingPunct="0">
              <a:defRPr kumimoji="1">
                <a:solidFill>
                  <a:schemeClr val="tx1"/>
                </a:solidFill>
                <a:latin typeface="Calibri" pitchFamily="34" charset="0"/>
                <a:ea typeface="新細明體" charset="-120"/>
              </a:defRPr>
            </a:lvl1pPr>
            <a:lvl2pPr marL="800100" indent="-357188" eaLnBrk="0" hangingPunct="0">
              <a:defRPr kumimoji="1">
                <a:solidFill>
                  <a:schemeClr val="tx1"/>
                </a:solidFill>
                <a:latin typeface="Calibri" pitchFamily="34" charset="0"/>
                <a:ea typeface="新細明體" charset="-120"/>
              </a:defRPr>
            </a:lvl2pPr>
            <a:lvl3pPr marL="1143000" indent="-228600" eaLnBrk="0" hangingPunct="0">
              <a:defRPr kumimoji="1">
                <a:solidFill>
                  <a:schemeClr val="tx1"/>
                </a:solidFill>
                <a:latin typeface="Calibri" pitchFamily="34" charset="0"/>
                <a:ea typeface="新細明體" charset="-120"/>
              </a:defRPr>
            </a:lvl3pPr>
            <a:lvl4pPr marL="1600200" indent="-228600" eaLnBrk="0" hangingPunct="0">
              <a:defRPr kumimoji="1">
                <a:solidFill>
                  <a:schemeClr val="tx1"/>
                </a:solidFill>
                <a:latin typeface="Calibri" pitchFamily="34" charset="0"/>
                <a:ea typeface="新細明體" charset="-120"/>
              </a:defRPr>
            </a:lvl4pPr>
            <a:lvl5pPr marL="2057400" indent="-228600" eaLnBrk="0" hangingPunct="0">
              <a:defRPr kumimoji="1">
                <a:solidFill>
                  <a:schemeClr val="tx1"/>
                </a:solidFill>
                <a:latin typeface="Calibri" pitchFamily="34" charset="0"/>
                <a:ea typeface="新細明體"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charset="-120"/>
              </a:defRPr>
            </a:lvl9pPr>
          </a:lstStyle>
          <a:p>
            <a:pPr marL="182563" lvl="1" indent="-182563" algn="just" eaLnBrk="1" hangingPunct="1">
              <a:lnSpc>
                <a:spcPct val="110000"/>
              </a:lnSpc>
              <a:spcBef>
                <a:spcPts val="600"/>
              </a:spcBef>
              <a:buClr>
                <a:schemeClr val="accent6">
                  <a:lumMod val="50000"/>
                </a:schemeClr>
              </a:buClr>
              <a:buFont typeface="Wingdings" panose="05000000000000000000" pitchFamily="2" charset="2"/>
              <a:buChar char="l"/>
              <a:defRPr/>
            </a:pPr>
            <a:r>
              <a:rPr lang="zh-TW" altLang="en-US" sz="2600" b="1" dirty="0">
                <a:latin typeface="微軟正黑體" panose="020B0604030504040204" pitchFamily="34" charset="-120"/>
                <a:ea typeface="微軟正黑體" panose="020B0604030504040204" pitchFamily="34" charset="-120"/>
                <a:sym typeface="Wingdings" pitchFamily="2" charset="2"/>
              </a:rPr>
              <a:t>檢驗相互採認</a:t>
            </a:r>
            <a:endParaRPr lang="en-US" altLang="zh-TW" sz="2600" b="1" dirty="0">
              <a:latin typeface="微軟正黑體" panose="020B0604030504040204" pitchFamily="34" charset="-120"/>
              <a:ea typeface="微軟正黑體" panose="020B0604030504040204" pitchFamily="34" charset="-120"/>
              <a:sym typeface="Wingdings" pitchFamily="2" charset="2"/>
            </a:endParaRPr>
          </a:p>
          <a:p>
            <a:pPr marL="900112" lvl="1" indent="-457200" algn="just" eaLnBrk="1" hangingPunct="1">
              <a:lnSpc>
                <a:spcPct val="105000"/>
              </a:lnSpc>
              <a:spcBef>
                <a:spcPts val="600"/>
              </a:spcBef>
              <a:spcAft>
                <a:spcPts val="400"/>
              </a:spcAft>
              <a:buClr>
                <a:prstClr val="black"/>
              </a:buClr>
              <a:buFont typeface="Wingdings" pitchFamily="2" charset="2"/>
              <a:buChar char="Ø"/>
              <a:defRPr/>
            </a:pPr>
            <a:r>
              <a:rPr lang="zh-TW" altLang="en-US" dirty="0" smtClean="0">
                <a:latin typeface="Arial" pitchFamily="34" charset="0"/>
                <a:ea typeface="文鼎圓體M" pitchFamily="34" charset="-120"/>
                <a:cs typeface="Arial" pitchFamily="34" charset="0"/>
                <a:sym typeface="Wingdings" pitchFamily="2" charset="2"/>
              </a:rPr>
              <a:t>參考台日相互承認合作協議，電機電子產品檢驗相互採認，降低驗證成本</a:t>
            </a:r>
            <a:endParaRPr lang="en-US" altLang="zh-TW" dirty="0" smtClean="0">
              <a:latin typeface="Arial" pitchFamily="34" charset="0"/>
              <a:ea typeface="文鼎圓體M" pitchFamily="34" charset="-120"/>
              <a:cs typeface="Arial" pitchFamily="34" charset="0"/>
              <a:sym typeface="Wingdings" pitchFamily="2" charset="2"/>
            </a:endParaRPr>
          </a:p>
          <a:p>
            <a:pPr marL="900112" lvl="1" indent="-457200" algn="just" eaLnBrk="1" hangingPunct="1">
              <a:lnSpc>
                <a:spcPct val="105000"/>
              </a:lnSpc>
              <a:spcBef>
                <a:spcPts val="600"/>
              </a:spcBef>
              <a:spcAft>
                <a:spcPts val="400"/>
              </a:spcAft>
              <a:buClr>
                <a:prstClr val="black"/>
              </a:buClr>
              <a:buFont typeface="Wingdings" pitchFamily="2" charset="2"/>
              <a:buChar char="Ø"/>
              <a:defRPr/>
            </a:pPr>
            <a:r>
              <a:rPr lang="zh-TW" altLang="en-US" dirty="0">
                <a:latin typeface="Arial" pitchFamily="34" charset="0"/>
                <a:ea typeface="文鼎圓體M" pitchFamily="34" charset="-120"/>
                <a:cs typeface="Arial" pitchFamily="34" charset="0"/>
                <a:sym typeface="Wingdings" pitchFamily="2" charset="2"/>
              </a:rPr>
              <a:t>參考中</a:t>
            </a:r>
            <a:r>
              <a:rPr lang="zh-TW" altLang="en-US" dirty="0" smtClean="0">
                <a:latin typeface="Arial" pitchFamily="34" charset="0"/>
                <a:ea typeface="文鼎圓體M" pitchFamily="34" charset="-120"/>
                <a:cs typeface="Arial" pitchFamily="34" charset="0"/>
                <a:sym typeface="Wingdings" pitchFamily="2" charset="2"/>
              </a:rPr>
              <a:t>韓</a:t>
            </a:r>
            <a:r>
              <a:rPr lang="en-US" altLang="zh-TW" dirty="0" smtClean="0">
                <a:latin typeface="Arial" pitchFamily="34" charset="0"/>
                <a:ea typeface="文鼎圓體M" pitchFamily="34" charset="-120"/>
                <a:cs typeface="Arial" pitchFamily="34" charset="0"/>
                <a:sym typeface="Wingdings" pitchFamily="2" charset="2"/>
              </a:rPr>
              <a:t>FTA</a:t>
            </a:r>
            <a:r>
              <a:rPr lang="zh-TW" altLang="en-US" dirty="0" smtClean="0">
                <a:latin typeface="Arial" pitchFamily="34" charset="0"/>
                <a:ea typeface="文鼎圓體M" pitchFamily="34" charset="-120"/>
                <a:cs typeface="Arial" pitchFamily="34" charset="0"/>
                <a:sym typeface="Wingdings" pitchFamily="2" charset="2"/>
              </a:rPr>
              <a:t>，雙方就食品及化妝品檢驗相互採認，可以有效縮短時程</a:t>
            </a:r>
            <a:endParaRPr lang="en-US" altLang="zh-TW" dirty="0" smtClean="0">
              <a:latin typeface="Arial" pitchFamily="34" charset="0"/>
              <a:ea typeface="文鼎圓體M" pitchFamily="34" charset="-120"/>
              <a:cs typeface="Arial" pitchFamily="34" charset="0"/>
              <a:sym typeface="Wingdings" pitchFamily="2" charset="2"/>
            </a:endParaRPr>
          </a:p>
          <a:p>
            <a:pPr marL="182563" lvl="1" indent="-182563" algn="just" eaLnBrk="1" hangingPunct="1">
              <a:lnSpc>
                <a:spcPct val="110000"/>
              </a:lnSpc>
              <a:spcBef>
                <a:spcPts val="2400"/>
              </a:spcBef>
              <a:buClr>
                <a:schemeClr val="accent6">
                  <a:lumMod val="50000"/>
                </a:schemeClr>
              </a:buClr>
              <a:buFont typeface="Wingdings" panose="05000000000000000000" pitchFamily="2" charset="2"/>
              <a:buChar char="l"/>
              <a:defRPr/>
            </a:pPr>
            <a:r>
              <a:rPr lang="zh-TW" altLang="en-US" sz="2600" b="1" dirty="0">
                <a:latin typeface="微軟正黑體" panose="020B0604030504040204" pitchFamily="34" charset="-120"/>
                <a:ea typeface="微軟正黑體" panose="020B0604030504040204" pitchFamily="34" charset="-120"/>
                <a:sym typeface="Wingdings" pitchFamily="2" charset="2"/>
              </a:rPr>
              <a:t>檢驗辦理方式</a:t>
            </a:r>
            <a:endParaRPr lang="en-US" altLang="zh-TW" sz="2600" b="1" dirty="0">
              <a:latin typeface="微軟正黑體" panose="020B0604030504040204" pitchFamily="34" charset="-120"/>
              <a:ea typeface="微軟正黑體" panose="020B0604030504040204" pitchFamily="34" charset="-120"/>
              <a:sym typeface="Wingdings" pitchFamily="2" charset="2"/>
            </a:endParaRPr>
          </a:p>
          <a:p>
            <a:pPr marL="900112" lvl="1" indent="-457200" algn="just" eaLnBrk="1" hangingPunct="1">
              <a:lnSpc>
                <a:spcPct val="105000"/>
              </a:lnSpc>
              <a:spcBef>
                <a:spcPts val="600"/>
              </a:spcBef>
              <a:spcAft>
                <a:spcPts val="400"/>
              </a:spcAft>
              <a:buClr>
                <a:prstClr val="black"/>
              </a:buClr>
              <a:buFont typeface="Wingdings" pitchFamily="2" charset="2"/>
              <a:buChar char="Ø"/>
              <a:defRPr/>
            </a:pPr>
            <a:r>
              <a:rPr lang="zh-TW" altLang="en-US" dirty="0">
                <a:latin typeface="Arial" pitchFamily="34" charset="0"/>
                <a:ea typeface="文鼎圓體M" pitchFamily="34" charset="-120"/>
                <a:cs typeface="Arial" pitchFamily="34" charset="0"/>
                <a:sym typeface="Wingdings" pitchFamily="2" charset="2"/>
              </a:rPr>
              <a:t>參考臺日及臺韓作法，互相派員至對方海關辦理檢驗業務</a:t>
            </a:r>
            <a:endParaRPr lang="en-US" altLang="zh-TW" dirty="0">
              <a:latin typeface="Arial" pitchFamily="34" charset="0"/>
              <a:ea typeface="文鼎圓體M" pitchFamily="34" charset="-120"/>
              <a:cs typeface="Arial" pitchFamily="34" charset="0"/>
              <a:sym typeface="Wingdings" pitchFamily="2" charset="2"/>
            </a:endParaRPr>
          </a:p>
          <a:p>
            <a:pPr marL="900112" lvl="1" indent="-457200" algn="just" eaLnBrk="1" hangingPunct="1">
              <a:lnSpc>
                <a:spcPct val="105000"/>
              </a:lnSpc>
              <a:spcBef>
                <a:spcPts val="600"/>
              </a:spcBef>
              <a:spcAft>
                <a:spcPts val="400"/>
              </a:spcAft>
              <a:buClr>
                <a:prstClr val="black"/>
              </a:buClr>
              <a:buFont typeface="Wingdings" pitchFamily="2" charset="2"/>
              <a:buChar char="Ø"/>
              <a:defRPr/>
            </a:pPr>
            <a:r>
              <a:rPr lang="zh-TW" altLang="en-US" dirty="0">
                <a:latin typeface="Arial" pitchFamily="34" charset="0"/>
                <a:ea typeface="文鼎圓體M" pitchFamily="34" charset="-120"/>
                <a:cs typeface="Arial" pitchFamily="34" charset="0"/>
                <a:sym typeface="Wingdings" pitchFamily="2" charset="2"/>
              </a:rPr>
              <a:t>參考香港輸往中國大陸作法，雙方相互投資成立檢驗公司</a:t>
            </a:r>
            <a:r>
              <a:rPr lang="en-US" altLang="zh-TW" dirty="0">
                <a:latin typeface="Arial" pitchFamily="34" charset="0"/>
                <a:ea typeface="文鼎圓體M" pitchFamily="34" charset="-120"/>
                <a:cs typeface="Arial" pitchFamily="34" charset="0"/>
                <a:sym typeface="Wingdings" pitchFamily="2" charset="2"/>
              </a:rPr>
              <a:t>(</a:t>
            </a:r>
            <a:r>
              <a:rPr lang="zh-TW" altLang="en-US" dirty="0">
                <a:latin typeface="Arial" pitchFamily="34" charset="0"/>
                <a:ea typeface="文鼎圓體M" pitchFamily="34" charset="-120"/>
                <a:cs typeface="Arial" pitchFamily="34" charset="0"/>
                <a:sym typeface="Wingdings" pitchFamily="2" charset="2"/>
              </a:rPr>
              <a:t>如中國檢驗認證集團於香港成立中檢公司</a:t>
            </a:r>
            <a:r>
              <a:rPr lang="en-US" altLang="zh-TW" dirty="0" smtClean="0">
                <a:latin typeface="Arial" pitchFamily="34" charset="0"/>
                <a:ea typeface="文鼎圓體M" pitchFamily="34" charset="-120"/>
                <a:cs typeface="Arial" pitchFamily="34" charset="0"/>
                <a:sym typeface="Wingdings" pitchFamily="2" charset="2"/>
              </a:rPr>
              <a:t>)</a:t>
            </a:r>
            <a:r>
              <a:rPr lang="zh-TW" altLang="en-US" dirty="0" smtClean="0">
                <a:latin typeface="Arial" pitchFamily="34" charset="0"/>
                <a:ea typeface="文鼎圓體M" pitchFamily="34" charset="-120"/>
                <a:cs typeface="Arial" pitchFamily="34" charset="0"/>
                <a:sym typeface="Wingdings" pitchFamily="2" charset="2"/>
              </a:rPr>
              <a:t>，委託我國法人機構</a:t>
            </a:r>
            <a:r>
              <a:rPr lang="zh-TW" altLang="en-US" dirty="0">
                <a:latin typeface="Arial" pitchFamily="34" charset="0"/>
                <a:ea typeface="文鼎圓體M" pitchFamily="34" charset="-120"/>
                <a:cs typeface="Arial" pitchFamily="34" charset="0"/>
                <a:sym typeface="Wingdings" pitchFamily="2" charset="2"/>
              </a:rPr>
              <a:t>共同辦理檢測</a:t>
            </a:r>
            <a:endParaRPr lang="en-US" altLang="zh-TW" dirty="0">
              <a:latin typeface="Arial" pitchFamily="34" charset="0"/>
              <a:ea typeface="文鼎圓體M" pitchFamily="34" charset="-120"/>
              <a:cs typeface="Arial" pitchFamily="34" charset="0"/>
              <a:sym typeface="Wingdings" pitchFamily="2" charset="2"/>
            </a:endParaRPr>
          </a:p>
          <a:p>
            <a:pPr algn="just" eaLnBrk="1" hangingPunct="1">
              <a:lnSpc>
                <a:spcPct val="110000"/>
              </a:lnSpc>
              <a:buClr>
                <a:prstClr val="black"/>
              </a:buClr>
              <a:buFont typeface="Wingdings" pitchFamily="2" charset="2"/>
              <a:buChar char="l"/>
              <a:defRPr/>
            </a:pPr>
            <a:endParaRPr lang="en-US" altLang="zh-TW" sz="2400" dirty="0">
              <a:solidFill>
                <a:prstClr val="black"/>
              </a:solidFill>
              <a:latin typeface="Arial" pitchFamily="34" charset="0"/>
              <a:ea typeface="文鼎圓體M" pitchFamily="34" charset="-120"/>
              <a:cs typeface="Arial" pitchFamily="34" charset="0"/>
              <a:sym typeface="Wingdings" pitchFamily="2" charset="2"/>
            </a:endParaRPr>
          </a:p>
        </p:txBody>
      </p:sp>
    </p:spTree>
    <p:extLst>
      <p:ext uri="{BB962C8B-B14F-4D97-AF65-F5344CB8AC3E}">
        <p14:creationId xmlns:p14="http://schemas.microsoft.com/office/powerpoint/2010/main" val="21127750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標題 3"/>
          <p:cNvSpPr>
            <a:spLocks noGrp="1"/>
          </p:cNvSpPr>
          <p:nvPr>
            <p:ph type="ctrTitle"/>
          </p:nvPr>
        </p:nvSpPr>
        <p:spPr>
          <a:xfrm>
            <a:off x="4376936" y="2857500"/>
            <a:ext cx="1152128" cy="1143000"/>
          </a:xfrm>
        </p:spPr>
        <p:txBody>
          <a:bodyPr/>
          <a:lstStyle/>
          <a:p>
            <a:pPr lvl="0" algn="l"/>
            <a:r>
              <a:rPr lang="zh-TW" altLang="en-US" dirty="0"/>
              <a:t>附件</a:t>
            </a:r>
            <a:endParaRPr lang="zh-TW" altLang="zh-TW" dirty="0"/>
          </a:p>
        </p:txBody>
      </p:sp>
    </p:spTree>
    <p:extLst>
      <p:ext uri="{BB962C8B-B14F-4D97-AF65-F5344CB8AC3E}">
        <p14:creationId xmlns:p14="http://schemas.microsoft.com/office/powerpoint/2010/main" val="27882577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網路交易產品限制</a:t>
            </a:r>
          </a:p>
        </p:txBody>
      </p:sp>
      <p:sp>
        <p:nvSpPr>
          <p:cNvPr id="7" name="文字方塊 6"/>
          <p:cNvSpPr txBox="1">
            <a:spLocks noChangeArrowheads="1"/>
          </p:cNvSpPr>
          <p:nvPr/>
        </p:nvSpPr>
        <p:spPr bwMode="auto">
          <a:xfrm>
            <a:off x="585788" y="6218238"/>
            <a:ext cx="3503116" cy="276999"/>
          </a:xfrm>
          <a:prstGeom prst="rect">
            <a:avLst/>
          </a:prstGeom>
          <a:noFill/>
          <a:ln w="9525">
            <a:noFill/>
            <a:miter lim="800000"/>
            <a:headEnd/>
            <a:tailEnd/>
          </a:ln>
        </p:spPr>
        <p:txBody>
          <a:bodyPr wrap="square">
            <a:spAutoFit/>
          </a:bodyPr>
          <a:lstStyle/>
          <a:p>
            <a:pPr>
              <a:defRPr/>
            </a:pPr>
            <a:r>
              <a:rPr lang="zh-TW" altLang="en-US" sz="1200" dirty="0">
                <a:latin typeface="微軟正黑體" panose="020B0604030504040204" pitchFamily="34" charset="-120"/>
                <a:ea typeface="微軟正黑體" panose="020B0604030504040204" pitchFamily="34" charset="-120"/>
                <a:cs typeface="標楷體" pitchFamily="65" charset="-120"/>
              </a:rPr>
              <a:t>資料來源</a:t>
            </a:r>
            <a:r>
              <a:rPr lang="zh-TW" altLang="en-US" sz="1200" dirty="0" smtClean="0">
                <a:latin typeface="微軟正黑體" panose="020B0604030504040204" pitchFamily="34" charset="-120"/>
                <a:ea typeface="微軟正黑體" panose="020B0604030504040204" pitchFamily="34" charset="-120"/>
                <a:cs typeface="標楷體" pitchFamily="65" charset="-120"/>
              </a:rPr>
              <a:t>：露天拍賣、</a:t>
            </a:r>
            <a:r>
              <a:rPr lang="en-US" altLang="zh-TW" sz="1200" dirty="0" smtClean="0">
                <a:latin typeface="微軟正黑體" panose="020B0604030504040204" pitchFamily="34" charset="-120"/>
                <a:ea typeface="微軟正黑體" panose="020B0604030504040204" pitchFamily="34" charset="-120"/>
                <a:cs typeface="標楷體" pitchFamily="65" charset="-120"/>
              </a:rPr>
              <a:t>Yahoo</a:t>
            </a:r>
            <a:r>
              <a:rPr lang="zh-TW" altLang="en-US" sz="1200" dirty="0" smtClean="0">
                <a:latin typeface="微軟正黑體" panose="020B0604030504040204" pitchFamily="34" charset="-120"/>
                <a:ea typeface="微軟正黑體" panose="020B0604030504040204" pitchFamily="34" charset="-120"/>
                <a:cs typeface="標楷體" pitchFamily="65" charset="-120"/>
              </a:rPr>
              <a:t>拍賣，</a:t>
            </a:r>
            <a:r>
              <a:rPr lang="en-US" altLang="zh-TW" sz="1200" dirty="0">
                <a:latin typeface="微軟正黑體" panose="020B0604030504040204" pitchFamily="34" charset="-120"/>
                <a:ea typeface="微軟正黑體" panose="020B0604030504040204" pitchFamily="34" charset="-120"/>
                <a:cs typeface="標楷體" pitchFamily="65" charset="-120"/>
              </a:rPr>
              <a:t>2014</a:t>
            </a:r>
            <a:r>
              <a:rPr lang="zh-TW" altLang="en-US" sz="1200" dirty="0" smtClean="0">
                <a:latin typeface="微軟正黑體" panose="020B0604030504040204" pitchFamily="34" charset="-120"/>
                <a:ea typeface="微軟正黑體" panose="020B0604030504040204" pitchFamily="34" charset="-120"/>
                <a:cs typeface="標楷體" pitchFamily="65" charset="-120"/>
              </a:rPr>
              <a:t>年</a:t>
            </a:r>
            <a:r>
              <a:rPr lang="en-US" altLang="zh-TW" sz="1200" dirty="0" smtClean="0">
                <a:latin typeface="微軟正黑體" panose="020B0604030504040204" pitchFamily="34" charset="-120"/>
                <a:ea typeface="微軟正黑體" panose="020B0604030504040204" pitchFamily="34" charset="-120"/>
                <a:cs typeface="標楷體" pitchFamily="65" charset="-120"/>
              </a:rPr>
              <a:t>12</a:t>
            </a:r>
            <a:r>
              <a:rPr lang="zh-TW" altLang="en-US" sz="1200" dirty="0" smtClean="0">
                <a:latin typeface="微軟正黑體" panose="020B0604030504040204" pitchFamily="34" charset="-120"/>
                <a:ea typeface="微軟正黑體" panose="020B0604030504040204" pitchFamily="34" charset="-120"/>
                <a:cs typeface="標楷體" pitchFamily="65" charset="-120"/>
              </a:rPr>
              <a:t>月</a:t>
            </a:r>
            <a:endParaRPr lang="zh-TW" altLang="en-US" sz="1200" dirty="0">
              <a:latin typeface="微軟正黑體" panose="020B0604030504040204" pitchFamily="34" charset="-120"/>
              <a:ea typeface="微軟正黑體" panose="020B0604030504040204" pitchFamily="34" charset="-120"/>
              <a:cs typeface="標楷體" pitchFamily="65" charset="-120"/>
            </a:endParaRPr>
          </a:p>
        </p:txBody>
      </p:sp>
      <p:grpSp>
        <p:nvGrpSpPr>
          <p:cNvPr id="4" name="群組 3"/>
          <p:cNvGrpSpPr/>
          <p:nvPr/>
        </p:nvGrpSpPr>
        <p:grpSpPr>
          <a:xfrm>
            <a:off x="632520" y="1008864"/>
            <a:ext cx="4249200" cy="5093494"/>
            <a:chOff x="919824" y="1124744"/>
            <a:chExt cx="4249200" cy="5093494"/>
          </a:xfrm>
        </p:grpSpPr>
        <p:sp>
          <p:nvSpPr>
            <p:cNvPr id="3" name="矩形 2"/>
            <p:cNvSpPr/>
            <p:nvPr/>
          </p:nvSpPr>
          <p:spPr>
            <a:xfrm>
              <a:off x="919824" y="1124744"/>
              <a:ext cx="4249200" cy="4320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smtClean="0">
                  <a:solidFill>
                    <a:schemeClr val="tx1"/>
                  </a:solidFill>
                  <a:latin typeface="微軟正黑體" panose="020B0604030504040204" pitchFamily="34" charset="-120"/>
                  <a:ea typeface="微軟正黑體" panose="020B0604030504040204" pitchFamily="34" charset="-120"/>
                </a:rPr>
                <a:t>禁止項目：禁止販售</a:t>
              </a:r>
              <a:r>
                <a:rPr lang="zh-TW" altLang="en-US" sz="2000" b="1" dirty="0">
                  <a:solidFill>
                    <a:schemeClr val="tx1"/>
                  </a:solidFill>
                  <a:latin typeface="微軟正黑體" panose="020B0604030504040204" pitchFamily="34" charset="-120"/>
                  <a:ea typeface="微軟正黑體" panose="020B0604030504040204" pitchFamily="34" charset="-120"/>
                </a:rPr>
                <a:t>之商品</a:t>
              </a:r>
            </a:p>
          </p:txBody>
        </p:sp>
        <p:sp>
          <p:nvSpPr>
            <p:cNvPr id="9" name="矩形 8"/>
            <p:cNvSpPr/>
            <p:nvPr/>
          </p:nvSpPr>
          <p:spPr>
            <a:xfrm>
              <a:off x="919824" y="1605996"/>
              <a:ext cx="4249200" cy="461224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rabicPeriod"/>
              </a:pPr>
              <a:r>
                <a:rPr lang="zh-TW" altLang="en-US" sz="1800" dirty="0">
                  <a:solidFill>
                    <a:schemeClr val="tx1"/>
                  </a:solidFill>
                  <a:latin typeface="微軟正黑體" panose="020B0604030504040204" pitchFamily="34" charset="-120"/>
                  <a:ea typeface="微軟正黑體" panose="020B0604030504040204" pitchFamily="34" charset="-120"/>
                </a:rPr>
                <a:t>酒</a:t>
              </a:r>
            </a:p>
            <a:p>
              <a:pPr marL="342900" indent="-342900" algn="just">
                <a:buFont typeface="+mj-lt"/>
                <a:buAutoNum type="arabicPeriod"/>
              </a:pPr>
              <a:r>
                <a:rPr lang="zh-TW" altLang="en-US" sz="1800" dirty="0">
                  <a:solidFill>
                    <a:schemeClr val="tx1"/>
                  </a:solidFill>
                  <a:latin typeface="微軟正黑體" panose="020B0604030504040204" pitchFamily="34" charset="-120"/>
                  <a:ea typeface="微軟正黑體" panose="020B0604030504040204" pitchFamily="34" charset="-120"/>
                </a:rPr>
                <a:t>彩券</a:t>
              </a:r>
            </a:p>
            <a:p>
              <a:pPr marL="342900" indent="-342900" algn="just">
                <a:buFont typeface="+mj-lt"/>
                <a:buAutoNum type="arabicPeriod"/>
              </a:pPr>
              <a:r>
                <a:rPr lang="zh-TW" altLang="en-US" sz="1800" dirty="0">
                  <a:solidFill>
                    <a:schemeClr val="tx1"/>
                  </a:solidFill>
                  <a:latin typeface="微軟正黑體" panose="020B0604030504040204" pitchFamily="34" charset="-120"/>
                  <a:ea typeface="微軟正黑體" panose="020B0604030504040204" pitchFamily="34" charset="-120"/>
                </a:rPr>
                <a:t>爆竹煙火</a:t>
              </a:r>
            </a:p>
            <a:p>
              <a:pPr marL="342900" indent="-342900" algn="just">
                <a:buFont typeface="+mj-lt"/>
                <a:buAutoNum type="arabicPeriod"/>
              </a:pPr>
              <a:r>
                <a:rPr lang="zh-TW" altLang="en-US" sz="1800" dirty="0">
                  <a:solidFill>
                    <a:schemeClr val="tx1"/>
                  </a:solidFill>
                  <a:latin typeface="微軟正黑體" panose="020B0604030504040204" pitchFamily="34" charset="-120"/>
                  <a:ea typeface="微軟正黑體" panose="020B0604030504040204" pitchFamily="34" charset="-120"/>
                </a:rPr>
                <a:t>人體器官</a:t>
              </a:r>
            </a:p>
            <a:p>
              <a:pPr marL="342900" indent="-342900" algn="just">
                <a:buFont typeface="+mj-lt"/>
                <a:buAutoNum type="arabicPeriod"/>
              </a:pPr>
              <a:r>
                <a:rPr lang="zh-TW" altLang="en-US" sz="1800" dirty="0">
                  <a:solidFill>
                    <a:schemeClr val="tx1"/>
                  </a:solidFill>
                  <a:latin typeface="微軟正黑體" panose="020B0604030504040204" pitchFamily="34" charset="-120"/>
                  <a:ea typeface="微軟正黑體" panose="020B0604030504040204" pitchFamily="34" charset="-120"/>
                </a:rPr>
                <a:t>報稅憑證</a:t>
              </a:r>
            </a:p>
            <a:p>
              <a:pPr marL="342900" indent="-342900" algn="just">
                <a:buFont typeface="+mj-lt"/>
                <a:buAutoNum type="arabicPeriod"/>
              </a:pPr>
              <a:r>
                <a:rPr lang="zh-TW" altLang="en-US" sz="1800" dirty="0">
                  <a:solidFill>
                    <a:schemeClr val="tx1"/>
                  </a:solidFill>
                  <a:latin typeface="微軟正黑體" panose="020B0604030504040204" pitchFamily="34" charset="-120"/>
                  <a:ea typeface="微軟正黑體" panose="020B0604030504040204" pitchFamily="34" charset="-120"/>
                </a:rPr>
                <a:t>藥品、醫療器材、動物處方用藥、環境用藥</a:t>
              </a:r>
            </a:p>
            <a:p>
              <a:pPr marL="342900" indent="-342900" algn="just">
                <a:buFont typeface="+mj-lt"/>
                <a:buAutoNum type="arabicPeriod"/>
              </a:pPr>
              <a:r>
                <a:rPr lang="zh-TW" altLang="en-US" sz="1800" dirty="0">
                  <a:solidFill>
                    <a:schemeClr val="tx1"/>
                  </a:solidFill>
                  <a:latin typeface="微軟正黑體" panose="020B0604030504040204" pitchFamily="34" charset="-120"/>
                  <a:ea typeface="微軟正黑體" panose="020B0604030504040204" pitchFamily="34" charset="-120"/>
                </a:rPr>
                <a:t>贓物或僅有使用權之商品</a:t>
              </a:r>
            </a:p>
            <a:p>
              <a:pPr marL="342900" indent="-342900" algn="just">
                <a:buFont typeface="+mj-lt"/>
                <a:buAutoNum type="arabicPeriod"/>
              </a:pPr>
              <a:r>
                <a:rPr lang="zh-TW" altLang="en-US" sz="1800" dirty="0">
                  <a:solidFill>
                    <a:schemeClr val="tx1"/>
                  </a:solidFill>
                  <a:latin typeface="微軟正黑體" panose="020B0604030504040204" pitchFamily="34" charset="-120"/>
                  <a:ea typeface="微軟正黑體" panose="020B0604030504040204" pitchFamily="34" charset="-120"/>
                </a:rPr>
                <a:t>菸品及相關廣告刊登</a:t>
              </a:r>
            </a:p>
            <a:p>
              <a:pPr marL="342900" indent="-342900" algn="just">
                <a:buFont typeface="+mj-lt"/>
                <a:buAutoNum type="arabicPeriod"/>
              </a:pPr>
              <a:r>
                <a:rPr lang="zh-TW" altLang="en-US" sz="1800" dirty="0">
                  <a:solidFill>
                    <a:schemeClr val="tx1"/>
                  </a:solidFill>
                  <a:latin typeface="微軟正黑體" panose="020B0604030504040204" pitchFamily="34" charset="-120"/>
                  <a:ea typeface="微軟正黑體" panose="020B0604030504040204" pitchFamily="34" charset="-120"/>
                </a:rPr>
                <a:t>活體動物及保育類產製品</a:t>
              </a:r>
            </a:p>
            <a:p>
              <a:pPr marL="342900" indent="-342900" algn="just">
                <a:buFont typeface="+mj-lt"/>
                <a:buAutoNum type="arabicPeriod"/>
              </a:pPr>
              <a:r>
                <a:rPr lang="zh-TW" altLang="en-US" sz="1800" dirty="0">
                  <a:solidFill>
                    <a:schemeClr val="tx1"/>
                  </a:solidFill>
                  <a:latin typeface="微軟正黑體" panose="020B0604030504040204" pitchFamily="34" charset="-120"/>
                  <a:ea typeface="微軟正黑體" panose="020B0604030504040204" pitchFamily="34" charset="-120"/>
                </a:rPr>
                <a:t>毒品及吸毒用品</a:t>
              </a:r>
            </a:p>
            <a:p>
              <a:pPr marL="342900" indent="-342900" algn="just">
                <a:buFont typeface="+mj-lt"/>
                <a:buAutoNum type="arabicPeriod"/>
              </a:pPr>
              <a:r>
                <a:rPr lang="zh-TW" altLang="en-US" sz="1800" dirty="0">
                  <a:solidFill>
                    <a:schemeClr val="tx1"/>
                  </a:solidFill>
                  <a:latin typeface="微軟正黑體" panose="020B0604030504040204" pitchFamily="34" charset="-120"/>
                  <a:ea typeface="微軟正黑體" panose="020B0604030504040204" pitchFamily="34" charset="-120"/>
                </a:rPr>
                <a:t>槍、砲、彈藥、武器、刀械</a:t>
              </a:r>
              <a:r>
                <a:rPr lang="en-US" altLang="zh-TW" sz="1800" dirty="0">
                  <a:solidFill>
                    <a:schemeClr val="tx1"/>
                  </a:solidFill>
                  <a:latin typeface="微軟正黑體" panose="020B0604030504040204" pitchFamily="34" charset="-120"/>
                  <a:ea typeface="微軟正黑體" panose="020B0604030504040204" pitchFamily="34" charset="-120"/>
                </a:rPr>
                <a:t>(</a:t>
              </a:r>
              <a:r>
                <a:rPr lang="zh-TW" altLang="en-US" sz="1800" dirty="0">
                  <a:solidFill>
                    <a:schemeClr val="tx1"/>
                  </a:solidFill>
                  <a:latin typeface="微軟正黑體" panose="020B0604030504040204" pitchFamily="34" charset="-120"/>
                  <a:ea typeface="微軟正黑體" panose="020B0604030504040204" pitchFamily="34" charset="-120"/>
                </a:rPr>
                <a:t>模擬槍</a:t>
              </a:r>
              <a:r>
                <a:rPr lang="en-US" altLang="zh-TW" sz="1800" dirty="0">
                  <a:solidFill>
                    <a:schemeClr val="tx1"/>
                  </a:solidFill>
                  <a:latin typeface="微軟正黑體" panose="020B0604030504040204" pitchFamily="34" charset="-120"/>
                  <a:ea typeface="微軟正黑體" panose="020B0604030504040204" pitchFamily="34" charset="-120"/>
                </a:rPr>
                <a:t>)</a:t>
              </a:r>
            </a:p>
            <a:p>
              <a:pPr marL="342900" indent="-342900" algn="just">
                <a:buFont typeface="+mj-lt"/>
                <a:buAutoNum type="arabicPeriod"/>
              </a:pPr>
              <a:r>
                <a:rPr lang="zh-TW" altLang="en-US" sz="1800" dirty="0">
                  <a:solidFill>
                    <a:schemeClr val="tx1"/>
                  </a:solidFill>
                  <a:latin typeface="微軟正黑體" panose="020B0604030504040204" pitchFamily="34" charset="-120"/>
                  <a:ea typeface="微軟正黑體" panose="020B0604030504040204" pitchFamily="34" charset="-120"/>
                </a:rPr>
                <a:t>專用垃圾袋、專用垃圾袋抵價券</a:t>
              </a:r>
            </a:p>
            <a:p>
              <a:pPr marL="342900" indent="-342900" algn="just">
                <a:buFont typeface="+mj-lt"/>
                <a:buAutoNum type="arabicPeriod"/>
              </a:pPr>
              <a:r>
                <a:rPr lang="zh-TW" altLang="en-US" sz="1800" dirty="0">
                  <a:solidFill>
                    <a:schemeClr val="tx1"/>
                  </a:solidFill>
                  <a:latin typeface="微軟正黑體" panose="020B0604030504040204" pitchFamily="34" charset="-120"/>
                  <a:ea typeface="微軟正黑體" panose="020B0604030504040204" pitchFamily="34" charset="-120"/>
                </a:rPr>
                <a:t>外幣</a:t>
              </a:r>
              <a:r>
                <a:rPr lang="en-US" altLang="zh-TW" sz="1800" dirty="0">
                  <a:solidFill>
                    <a:schemeClr val="tx1"/>
                  </a:solidFill>
                  <a:latin typeface="微軟正黑體" panose="020B0604030504040204" pitchFamily="34" charset="-120"/>
                  <a:ea typeface="微軟正黑體" panose="020B0604030504040204" pitchFamily="34" charset="-120"/>
                </a:rPr>
                <a:t>(</a:t>
              </a:r>
              <a:r>
                <a:rPr lang="zh-TW" altLang="en-US" sz="1800" dirty="0">
                  <a:solidFill>
                    <a:schemeClr val="tx1"/>
                  </a:solidFill>
                  <a:latin typeface="微軟正黑體" panose="020B0604030504040204" pitchFamily="34" charset="-120"/>
                  <a:ea typeface="微軟正黑體" panose="020B0604030504040204" pitchFamily="34" charset="-120"/>
                </a:rPr>
                <a:t>流通貨幣</a:t>
              </a:r>
              <a:r>
                <a:rPr lang="en-US" altLang="zh-TW" sz="1800" dirty="0">
                  <a:solidFill>
                    <a:schemeClr val="tx1"/>
                  </a:solidFill>
                  <a:latin typeface="微軟正黑體" panose="020B0604030504040204" pitchFamily="34" charset="-120"/>
                  <a:ea typeface="微軟正黑體" panose="020B0604030504040204" pitchFamily="34" charset="-120"/>
                </a:rPr>
                <a:t>)</a:t>
              </a:r>
              <a:r>
                <a:rPr lang="zh-TW" altLang="en-US" sz="1800" dirty="0">
                  <a:solidFill>
                    <a:schemeClr val="tx1"/>
                  </a:solidFill>
                  <a:latin typeface="微軟正黑體" panose="020B0604030504040204" pitchFamily="34" charset="-120"/>
                  <a:ea typeface="微軟正黑體" panose="020B0604030504040204" pitchFamily="34" charset="-120"/>
                </a:rPr>
                <a:t>之買賣、兌換及其他交易</a:t>
              </a:r>
              <a:r>
                <a:rPr lang="en-US" altLang="zh-TW" sz="1800" dirty="0">
                  <a:solidFill>
                    <a:schemeClr val="tx1"/>
                  </a:solidFill>
                  <a:latin typeface="微軟正黑體" panose="020B0604030504040204" pitchFamily="34" charset="-120"/>
                  <a:ea typeface="微軟正黑體" panose="020B0604030504040204" pitchFamily="34" charset="-120"/>
                </a:rPr>
                <a:t>(NEW)</a:t>
              </a:r>
            </a:p>
            <a:p>
              <a:pPr marL="342900" indent="-342900" algn="just">
                <a:buFont typeface="+mj-lt"/>
                <a:buAutoNum type="arabicPeriod"/>
              </a:pPr>
              <a:r>
                <a:rPr lang="zh-TW" altLang="en-US" sz="1800" dirty="0">
                  <a:solidFill>
                    <a:schemeClr val="tx1"/>
                  </a:solidFill>
                  <a:latin typeface="微軟正黑體" panose="020B0604030504040204" pitchFamily="34" charset="-120"/>
                  <a:ea typeface="微軟正黑體" panose="020B0604030504040204" pitchFamily="34" charset="-120"/>
                </a:rPr>
                <a:t>其他法令禁止販售之商品</a:t>
              </a:r>
            </a:p>
          </p:txBody>
        </p:sp>
      </p:grpSp>
      <p:grpSp>
        <p:nvGrpSpPr>
          <p:cNvPr id="10" name="群組 9"/>
          <p:cNvGrpSpPr/>
          <p:nvPr/>
        </p:nvGrpSpPr>
        <p:grpSpPr>
          <a:xfrm>
            <a:off x="5034120" y="1008864"/>
            <a:ext cx="4249200" cy="5093494"/>
            <a:chOff x="919824" y="1124744"/>
            <a:chExt cx="4249200" cy="5093494"/>
          </a:xfrm>
        </p:grpSpPr>
        <p:sp>
          <p:nvSpPr>
            <p:cNvPr id="11" name="矩形 10"/>
            <p:cNvSpPr/>
            <p:nvPr/>
          </p:nvSpPr>
          <p:spPr>
            <a:xfrm>
              <a:off x="919824" y="1124744"/>
              <a:ext cx="4249200" cy="4320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smtClean="0">
                  <a:solidFill>
                    <a:schemeClr val="tx1"/>
                  </a:solidFill>
                  <a:latin typeface="微軟正黑體" panose="020B0604030504040204" pitchFamily="34" charset="-120"/>
                  <a:ea typeface="微軟正黑體" panose="020B0604030504040204" pitchFamily="34" charset="-120"/>
                </a:rPr>
                <a:t>限制項目：管制範圍內可合法</a:t>
              </a:r>
              <a:r>
                <a:rPr lang="zh-TW" altLang="en-US" sz="2000" b="1" dirty="0">
                  <a:solidFill>
                    <a:schemeClr val="tx1"/>
                  </a:solidFill>
                  <a:latin typeface="微軟正黑體" panose="020B0604030504040204" pitchFamily="34" charset="-120"/>
                  <a:ea typeface="微軟正黑體" panose="020B0604030504040204" pitchFamily="34" charset="-120"/>
                </a:rPr>
                <a:t>刊登</a:t>
              </a:r>
            </a:p>
          </p:txBody>
        </p:sp>
        <p:sp>
          <p:nvSpPr>
            <p:cNvPr id="12" name="矩形 11"/>
            <p:cNvSpPr/>
            <p:nvPr/>
          </p:nvSpPr>
          <p:spPr>
            <a:xfrm>
              <a:off x="919824" y="1605996"/>
              <a:ext cx="4249200" cy="461224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rabicPeriod"/>
              </a:pPr>
              <a:r>
                <a:rPr lang="zh-TW" altLang="en-US" sz="1800" dirty="0">
                  <a:solidFill>
                    <a:schemeClr val="tx1"/>
                  </a:solidFill>
                  <a:latin typeface="微軟正黑體" panose="020B0604030504040204" pitchFamily="34" charset="-120"/>
                  <a:ea typeface="微軟正黑體" panose="020B0604030504040204" pitchFamily="34" charset="-120"/>
                </a:rPr>
                <a:t>食品</a:t>
              </a:r>
            </a:p>
            <a:p>
              <a:pPr marL="342900" indent="-342900" algn="just">
                <a:buFont typeface="+mj-lt"/>
                <a:buAutoNum type="arabicPeriod"/>
              </a:pPr>
              <a:r>
                <a:rPr lang="zh-TW" altLang="en-US" sz="1800" dirty="0">
                  <a:solidFill>
                    <a:schemeClr val="tx1"/>
                  </a:solidFill>
                  <a:latin typeface="微軟正黑體" panose="020B0604030504040204" pitchFamily="34" charset="-120"/>
                  <a:ea typeface="微軟正黑體" panose="020B0604030504040204" pitchFamily="34" charset="-120"/>
                </a:rPr>
                <a:t>化妝品</a:t>
              </a:r>
            </a:p>
            <a:p>
              <a:pPr marL="342900" indent="-342900" algn="just">
                <a:buFont typeface="+mj-lt"/>
                <a:buAutoNum type="arabicPeriod"/>
              </a:pPr>
              <a:r>
                <a:rPr lang="zh-TW" altLang="en-US" sz="1800" dirty="0">
                  <a:solidFill>
                    <a:schemeClr val="tx1"/>
                  </a:solidFill>
                  <a:latin typeface="微軟正黑體" panose="020B0604030504040204" pitchFamily="34" charset="-120"/>
                  <a:ea typeface="微軟正黑體" panose="020B0604030504040204" pitchFamily="34" charset="-120"/>
                </a:rPr>
                <a:t>嬰兒配方奶粉</a:t>
              </a:r>
            </a:p>
            <a:p>
              <a:pPr marL="342900" indent="-342900" algn="just">
                <a:buFont typeface="+mj-lt"/>
                <a:buAutoNum type="arabicPeriod"/>
              </a:pPr>
              <a:r>
                <a:rPr lang="zh-TW" altLang="en-US" sz="1800" dirty="0">
                  <a:solidFill>
                    <a:schemeClr val="tx1"/>
                  </a:solidFill>
                  <a:latin typeface="微軟正黑體" panose="020B0604030504040204" pitchFamily="34" charset="-120"/>
                  <a:ea typeface="微軟正黑體" panose="020B0604030504040204" pitchFamily="34" charset="-120"/>
                </a:rPr>
                <a:t>須檢驗之商品</a:t>
              </a:r>
            </a:p>
            <a:p>
              <a:pPr marL="342900" indent="-342900" algn="just">
                <a:buFont typeface="+mj-lt"/>
                <a:buAutoNum type="arabicPeriod"/>
              </a:pPr>
              <a:r>
                <a:rPr lang="zh-TW" altLang="en-US" sz="1800" dirty="0">
                  <a:solidFill>
                    <a:schemeClr val="tx1"/>
                  </a:solidFill>
                  <a:latin typeface="微軟正黑體" panose="020B0604030504040204" pitchFamily="34" charset="-120"/>
                  <a:ea typeface="微軟正黑體" panose="020B0604030504040204" pitchFamily="34" charset="-120"/>
                </a:rPr>
                <a:t>娛樂交通票券</a:t>
              </a:r>
            </a:p>
            <a:p>
              <a:pPr marL="342900" indent="-342900" algn="just">
                <a:buFont typeface="+mj-lt"/>
                <a:buAutoNum type="arabicPeriod"/>
              </a:pPr>
              <a:r>
                <a:rPr lang="zh-TW" altLang="en-US" sz="1800" dirty="0">
                  <a:solidFill>
                    <a:schemeClr val="tx1"/>
                  </a:solidFill>
                  <a:latin typeface="微軟正黑體" panose="020B0604030504040204" pitchFamily="34" charset="-120"/>
                  <a:ea typeface="微軟正黑體" panose="020B0604030504040204" pitchFamily="34" charset="-120"/>
                </a:rPr>
                <a:t>合約限制</a:t>
              </a:r>
            </a:p>
            <a:p>
              <a:pPr marL="342900" indent="-342900" algn="just">
                <a:buFont typeface="+mj-lt"/>
                <a:buAutoNum type="arabicPeriod"/>
              </a:pPr>
              <a:r>
                <a:rPr lang="zh-TW" altLang="en-US" sz="1800" dirty="0">
                  <a:solidFill>
                    <a:schemeClr val="tx1"/>
                  </a:solidFill>
                  <a:latin typeface="微軟正黑體" panose="020B0604030504040204" pitchFamily="34" charset="-120"/>
                  <a:ea typeface="微軟正黑體" panose="020B0604030504040204" pitchFamily="34" charset="-120"/>
                </a:rPr>
                <a:t>軍警用品</a:t>
              </a:r>
            </a:p>
            <a:p>
              <a:pPr marL="342900" indent="-342900" algn="just">
                <a:buFont typeface="+mj-lt"/>
                <a:buAutoNum type="arabicPeriod"/>
              </a:pPr>
              <a:r>
                <a:rPr lang="zh-TW" altLang="en-US" sz="1800" dirty="0">
                  <a:solidFill>
                    <a:schemeClr val="tx1"/>
                  </a:solidFill>
                  <a:latin typeface="微軟正黑體" panose="020B0604030504040204" pitchFamily="34" charset="-120"/>
                  <a:ea typeface="微軟正黑體" panose="020B0604030504040204" pitchFamily="34" charset="-120"/>
                </a:rPr>
                <a:t>電信管制射頻器材</a:t>
              </a:r>
            </a:p>
            <a:p>
              <a:pPr marL="342900" indent="-342900" algn="just">
                <a:buFont typeface="+mj-lt"/>
                <a:buAutoNum type="arabicPeriod"/>
              </a:pPr>
              <a:r>
                <a:rPr lang="zh-TW" altLang="en-US" sz="1800" dirty="0">
                  <a:solidFill>
                    <a:schemeClr val="tx1"/>
                  </a:solidFill>
                  <a:latin typeface="微軟正黑體" panose="020B0604030504040204" pitchFamily="34" charset="-120"/>
                  <a:ea typeface="微軟正黑體" panose="020B0604030504040204" pitchFamily="34" charset="-120"/>
                </a:rPr>
                <a:t>其他法令規範項目</a:t>
              </a:r>
            </a:p>
          </p:txBody>
        </p:sp>
      </p:grpSp>
    </p:spTree>
    <p:extLst>
      <p:ext uri="{BB962C8B-B14F-4D97-AF65-F5344CB8AC3E}">
        <p14:creationId xmlns:p14="http://schemas.microsoft.com/office/powerpoint/2010/main" val="5948571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網路廣告相關規定</a:t>
            </a:r>
            <a:endParaRPr lang="zh-TW" altLang="en-US" dirty="0"/>
          </a:p>
        </p:txBody>
      </p:sp>
      <p:grpSp>
        <p:nvGrpSpPr>
          <p:cNvPr id="4" name="群組 3"/>
          <p:cNvGrpSpPr/>
          <p:nvPr/>
        </p:nvGrpSpPr>
        <p:grpSpPr>
          <a:xfrm>
            <a:off x="632520" y="1008864"/>
            <a:ext cx="4249200" cy="5093494"/>
            <a:chOff x="919824" y="1124744"/>
            <a:chExt cx="4249200" cy="5093494"/>
          </a:xfrm>
          <a:solidFill>
            <a:schemeClr val="accent3">
              <a:lumMod val="20000"/>
              <a:lumOff val="80000"/>
            </a:schemeClr>
          </a:solidFill>
        </p:grpSpPr>
        <p:sp>
          <p:nvSpPr>
            <p:cNvPr id="5" name="矩形 4"/>
            <p:cNvSpPr/>
            <p:nvPr/>
          </p:nvSpPr>
          <p:spPr>
            <a:xfrm>
              <a:off x="919824" y="1124744"/>
              <a:ext cx="4249200" cy="4320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smtClean="0">
                  <a:solidFill>
                    <a:schemeClr val="tx1"/>
                  </a:solidFill>
                  <a:latin typeface="微軟正黑體" panose="020B0604030504040204" pitchFamily="34" charset="-120"/>
                  <a:ea typeface="微軟正黑體" panose="020B0604030504040204" pitchFamily="34" charset="-120"/>
                </a:rPr>
                <a:t>化妝品網路廣告</a:t>
              </a:r>
              <a:endParaRPr lang="zh-TW" altLang="en-US" sz="2000" b="1" dirty="0">
                <a:solidFill>
                  <a:schemeClr val="tx1"/>
                </a:solidFill>
                <a:latin typeface="微軟正黑體" panose="020B0604030504040204" pitchFamily="34" charset="-120"/>
                <a:ea typeface="微軟正黑體" panose="020B0604030504040204" pitchFamily="34" charset="-120"/>
              </a:endParaRPr>
            </a:p>
          </p:txBody>
        </p:sp>
        <p:sp>
          <p:nvSpPr>
            <p:cNvPr id="6" name="矩形 5"/>
            <p:cNvSpPr/>
            <p:nvPr/>
          </p:nvSpPr>
          <p:spPr>
            <a:xfrm>
              <a:off x="919824" y="1605996"/>
              <a:ext cx="4249200" cy="46122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spcBef>
                  <a:spcPts val="600"/>
                </a:spcBef>
                <a:buFont typeface="Wingdings" panose="05000000000000000000" pitchFamily="2" charset="2"/>
                <a:buChar char="Ø"/>
              </a:pPr>
              <a:r>
                <a:rPr lang="zh-TW" altLang="en-US" sz="1800" dirty="0">
                  <a:solidFill>
                    <a:schemeClr val="tx1"/>
                  </a:solidFill>
                  <a:latin typeface="微軟正黑體" panose="020B0604030504040204" pitchFamily="34" charset="-120"/>
                  <a:ea typeface="微軟正黑體" panose="020B0604030504040204" pitchFamily="34" charset="-120"/>
                </a:rPr>
                <a:t>網站張貼</a:t>
              </a:r>
              <a:r>
                <a:rPr lang="zh-TW" altLang="en-US" sz="1800" dirty="0" smtClean="0">
                  <a:solidFill>
                    <a:schemeClr val="tx1"/>
                  </a:solidFill>
                  <a:latin typeface="微軟正黑體" panose="020B0604030504040204" pitchFamily="34" charset="-120"/>
                  <a:ea typeface="微軟正黑體" panose="020B0604030504040204" pitchFamily="34" charset="-120"/>
                </a:rPr>
                <a:t>化妝品，並在內容</a:t>
              </a:r>
              <a:r>
                <a:rPr lang="zh-TW" altLang="en-US" sz="1800" dirty="0">
                  <a:solidFill>
                    <a:schemeClr val="tx1"/>
                  </a:solidFill>
                  <a:latin typeface="微軟正黑體" panose="020B0604030504040204" pitchFamily="34" charset="-120"/>
                  <a:ea typeface="微軟正黑體" panose="020B0604030504040204" pitchFamily="34" charset="-120"/>
                </a:rPr>
                <a:t>中刊登「適用對象」或「使用說明」已涉及效能</a:t>
              </a:r>
              <a:r>
                <a:rPr lang="zh-TW" altLang="en-US" sz="1800" dirty="0" smtClean="0">
                  <a:solidFill>
                    <a:schemeClr val="tx1"/>
                  </a:solidFill>
                  <a:latin typeface="微軟正黑體" panose="020B0604030504040204" pitchFamily="34" charset="-120"/>
                  <a:ea typeface="微軟正黑體" panose="020B0604030504040204" pitchFamily="34" charset="-120"/>
                </a:rPr>
                <a:t>，就算是</a:t>
              </a:r>
              <a:r>
                <a:rPr lang="zh-TW" altLang="en-US" sz="1800" dirty="0">
                  <a:solidFill>
                    <a:schemeClr val="tx1"/>
                  </a:solidFill>
                  <a:latin typeface="微軟正黑體" panose="020B0604030504040204" pitchFamily="34" charset="-120"/>
                  <a:ea typeface="微軟正黑體" panose="020B0604030504040204" pitchFamily="34" charset="-120"/>
                </a:rPr>
                <a:t>廣告</a:t>
              </a:r>
              <a:r>
                <a:rPr lang="zh-TW" altLang="en-US" sz="1800" dirty="0" smtClean="0">
                  <a:solidFill>
                    <a:schemeClr val="tx1"/>
                  </a:solidFill>
                  <a:latin typeface="微軟正黑體" panose="020B0604030504040204" pitchFamily="34" charset="-120"/>
                  <a:ea typeface="微軟正黑體" panose="020B0604030504040204" pitchFamily="34" charset="-120"/>
                </a:rPr>
                <a:t>行為</a:t>
              </a:r>
              <a:endParaRPr lang="en-US" altLang="zh-TW" sz="1800" dirty="0" smtClean="0">
                <a:solidFill>
                  <a:schemeClr val="tx1"/>
                </a:solidFill>
                <a:latin typeface="微軟正黑體" panose="020B0604030504040204" pitchFamily="34" charset="-120"/>
                <a:ea typeface="微軟正黑體" panose="020B0604030504040204" pitchFamily="34" charset="-120"/>
              </a:endParaRPr>
            </a:p>
            <a:p>
              <a:pPr marL="342900" indent="-342900" algn="just">
                <a:spcBef>
                  <a:spcPts val="600"/>
                </a:spcBef>
                <a:buFont typeface="Wingdings" panose="05000000000000000000" pitchFamily="2" charset="2"/>
                <a:buChar char="Ø"/>
              </a:pPr>
              <a:r>
                <a:rPr lang="zh-TW" altLang="en-US" sz="1800" dirty="0">
                  <a:solidFill>
                    <a:schemeClr val="tx1"/>
                  </a:solidFill>
                  <a:latin typeface="微軟正黑體" panose="020B0604030504040204" pitchFamily="34" charset="-120"/>
                  <a:ea typeface="微軟正黑體" panose="020B0604030504040204" pitchFamily="34" charset="-120"/>
                </a:rPr>
                <a:t>化妝品內容不得有誇大、保證效用、涉及疾病治療及</a:t>
              </a:r>
              <a:r>
                <a:rPr lang="zh-TW" altLang="en-US" sz="1800" dirty="0" smtClean="0">
                  <a:solidFill>
                    <a:schemeClr val="tx1"/>
                  </a:solidFill>
                  <a:latin typeface="微軟正黑體" panose="020B0604030504040204" pitchFamily="34" charset="-120"/>
                  <a:ea typeface="微軟正黑體" panose="020B0604030504040204" pitchFamily="34" charset="-120"/>
                </a:rPr>
                <a:t>預防（</a:t>
              </a:r>
              <a:r>
                <a:rPr lang="zh-TW" altLang="en-US" sz="1800" b="1" dirty="0" smtClean="0">
                  <a:solidFill>
                    <a:schemeClr val="tx1"/>
                  </a:solidFill>
                  <a:latin typeface="微軟正黑體" panose="020B0604030504040204" pitchFamily="34" charset="-120"/>
                  <a:ea typeface="微軟正黑體" panose="020B0604030504040204" pitchFamily="34" charset="-120"/>
                </a:rPr>
                <a:t>根據衛</a:t>
              </a:r>
              <a:r>
                <a:rPr lang="zh-TW" altLang="en-US" sz="1800" b="1" dirty="0">
                  <a:solidFill>
                    <a:schemeClr val="tx1"/>
                  </a:solidFill>
                  <a:latin typeface="微軟正黑體" panose="020B0604030504040204" pitchFamily="34" charset="-120"/>
                  <a:ea typeface="微軟正黑體" panose="020B0604030504040204" pitchFamily="34" charset="-120"/>
                </a:rPr>
                <a:t>服</a:t>
              </a:r>
              <a:r>
                <a:rPr lang="zh-TW" altLang="en-US" sz="1800" b="1" dirty="0" smtClean="0">
                  <a:solidFill>
                    <a:schemeClr val="tx1"/>
                  </a:solidFill>
                  <a:latin typeface="微軟正黑體" panose="020B0604030504040204" pitchFamily="34" charset="-120"/>
                  <a:ea typeface="微軟正黑體" panose="020B0604030504040204" pitchFamily="34" charset="-120"/>
                </a:rPr>
                <a:t>部化妝品廣告法規定，具</a:t>
              </a:r>
              <a:r>
                <a:rPr lang="en-US" altLang="zh-TW" sz="1800" b="1" dirty="0" smtClean="0">
                  <a:solidFill>
                    <a:schemeClr val="tx1"/>
                  </a:solidFill>
                  <a:latin typeface="微軟正黑體" panose="020B0604030504040204" pitchFamily="34" charset="-120"/>
                  <a:ea typeface="微軟正黑體" panose="020B0604030504040204" pitchFamily="34" charset="-120"/>
                </a:rPr>
                <a:t>100%</a:t>
              </a:r>
              <a:r>
                <a:rPr lang="zh-TW" altLang="en-US" sz="1800" b="1" dirty="0" smtClean="0">
                  <a:solidFill>
                    <a:schemeClr val="tx1"/>
                  </a:solidFill>
                  <a:latin typeface="微軟正黑體" panose="020B0604030504040204" pitchFamily="34" charset="-120"/>
                  <a:ea typeface="微軟正黑體" panose="020B0604030504040204" pitchFamily="34" charset="-120"/>
                </a:rPr>
                <a:t>清潔效果、除疤、換膚等皆屬不適當宣稱詞</a:t>
              </a:r>
              <a:r>
                <a:rPr lang="zh-TW" altLang="en-US" sz="1800" dirty="0" smtClean="0">
                  <a:solidFill>
                    <a:schemeClr val="tx1"/>
                  </a:solidFill>
                  <a:latin typeface="微軟正黑體" panose="020B0604030504040204" pitchFamily="34" charset="-120"/>
                  <a:ea typeface="微軟正黑體" panose="020B0604030504040204" pitchFamily="34" charset="-120"/>
                </a:rPr>
                <a:t>）</a:t>
              </a:r>
              <a:endParaRPr lang="en-US" altLang="zh-TW" sz="1800" dirty="0" smtClean="0">
                <a:solidFill>
                  <a:schemeClr val="tx1"/>
                </a:solidFill>
                <a:latin typeface="微軟正黑體" panose="020B0604030504040204" pitchFamily="34" charset="-120"/>
                <a:ea typeface="微軟正黑體" panose="020B0604030504040204" pitchFamily="34" charset="-120"/>
              </a:endParaRPr>
            </a:p>
            <a:p>
              <a:pPr marL="342900" indent="-342900" algn="just">
                <a:spcBef>
                  <a:spcPts val="600"/>
                </a:spcBef>
                <a:buFont typeface="Wingdings" panose="05000000000000000000" pitchFamily="2" charset="2"/>
                <a:buChar char="Ø"/>
              </a:pPr>
              <a:r>
                <a:rPr lang="zh-TW" altLang="en-US" sz="1800" dirty="0" smtClean="0">
                  <a:solidFill>
                    <a:schemeClr val="tx1"/>
                  </a:solidFill>
                  <a:latin typeface="微軟正黑體" panose="020B0604030504040204" pitchFamily="34" charset="-120"/>
                  <a:ea typeface="微軟正黑體" panose="020B0604030504040204" pitchFamily="34" charset="-120"/>
                </a:rPr>
                <a:t>社群媒體、部落</a:t>
              </a:r>
              <a:r>
                <a:rPr lang="zh-TW" altLang="en-US" sz="1800" dirty="0">
                  <a:solidFill>
                    <a:schemeClr val="tx1"/>
                  </a:solidFill>
                  <a:latin typeface="微軟正黑體" panose="020B0604030504040204" pitchFamily="34" charset="-120"/>
                  <a:ea typeface="微軟正黑體" panose="020B0604030504040204" pitchFamily="34" charset="-120"/>
                </a:rPr>
                <a:t>格張貼各家化妝品比較及使用心得，雖非以銷售為目的，但內容涉及誇大或療效，仍有可能涉及廣告行為</a:t>
              </a:r>
              <a:endParaRPr lang="en-US" altLang="zh-TW" sz="1800" dirty="0" smtClean="0">
                <a:solidFill>
                  <a:schemeClr val="tx1"/>
                </a:solidFill>
                <a:latin typeface="微軟正黑體" panose="020B0604030504040204" pitchFamily="34" charset="-120"/>
                <a:ea typeface="微軟正黑體" panose="020B0604030504040204" pitchFamily="34" charset="-120"/>
              </a:endParaRPr>
            </a:p>
            <a:p>
              <a:pPr marL="342900" indent="-342900" algn="just">
                <a:buFont typeface="+mj-lt"/>
                <a:buAutoNum type="arabicPeriod"/>
              </a:pPr>
              <a:endParaRPr lang="zh-TW" altLang="en-US" sz="1800" dirty="0">
                <a:solidFill>
                  <a:schemeClr val="tx1"/>
                </a:solidFill>
                <a:latin typeface="微軟正黑體" panose="020B0604030504040204" pitchFamily="34" charset="-120"/>
                <a:ea typeface="微軟正黑體" panose="020B0604030504040204" pitchFamily="34" charset="-120"/>
              </a:endParaRPr>
            </a:p>
          </p:txBody>
        </p:sp>
      </p:grpSp>
      <p:grpSp>
        <p:nvGrpSpPr>
          <p:cNvPr id="7" name="群組 6"/>
          <p:cNvGrpSpPr/>
          <p:nvPr/>
        </p:nvGrpSpPr>
        <p:grpSpPr>
          <a:xfrm>
            <a:off x="5034120" y="1008864"/>
            <a:ext cx="4249200" cy="5093494"/>
            <a:chOff x="919824" y="1124744"/>
            <a:chExt cx="4249200" cy="5093494"/>
          </a:xfrm>
          <a:solidFill>
            <a:schemeClr val="accent3">
              <a:lumMod val="20000"/>
              <a:lumOff val="80000"/>
            </a:schemeClr>
          </a:solidFill>
        </p:grpSpPr>
        <p:sp>
          <p:nvSpPr>
            <p:cNvPr id="8" name="矩形 7"/>
            <p:cNvSpPr/>
            <p:nvPr/>
          </p:nvSpPr>
          <p:spPr>
            <a:xfrm>
              <a:off x="919824" y="1124744"/>
              <a:ext cx="4249200" cy="4320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solidFill>
                    <a:schemeClr val="tx1"/>
                  </a:solidFill>
                  <a:latin typeface="微軟正黑體" panose="020B0604030504040204" pitchFamily="34" charset="-120"/>
                  <a:ea typeface="微軟正黑體" panose="020B0604030504040204" pitchFamily="34" charset="-120"/>
                </a:rPr>
                <a:t>藥物網路廣告相關規定</a:t>
              </a:r>
            </a:p>
          </p:txBody>
        </p:sp>
        <p:sp>
          <p:nvSpPr>
            <p:cNvPr id="9" name="矩形 8"/>
            <p:cNvSpPr/>
            <p:nvPr/>
          </p:nvSpPr>
          <p:spPr>
            <a:xfrm>
              <a:off x="919824" y="1605996"/>
              <a:ext cx="4249200" cy="46122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Wingdings" panose="05000000000000000000" pitchFamily="2" charset="2"/>
                <a:buChar char="Ø"/>
              </a:pPr>
              <a:r>
                <a:rPr lang="zh-TW" altLang="en-US" sz="1800" dirty="0">
                  <a:solidFill>
                    <a:schemeClr val="tx1"/>
                  </a:solidFill>
                  <a:latin typeface="微軟正黑體" panose="020B0604030504040204" pitchFamily="34" charset="-120"/>
                  <a:ea typeface="微軟正黑體" panose="020B0604030504040204" pitchFamily="34" charset="-120"/>
                </a:rPr>
                <a:t>非藥商不得刊登藥物</a:t>
              </a:r>
              <a:r>
                <a:rPr lang="zh-TW" altLang="en-US" sz="1800" dirty="0" smtClean="0">
                  <a:solidFill>
                    <a:schemeClr val="tx1"/>
                  </a:solidFill>
                  <a:latin typeface="微軟正黑體" panose="020B0604030504040204" pitchFamily="34" charset="-120"/>
                  <a:ea typeface="微軟正黑體" panose="020B0604030504040204" pitchFamily="34" charset="-120"/>
                </a:rPr>
                <a:t>廣告</a:t>
              </a:r>
              <a:endParaRPr lang="en-US" altLang="zh-TW" sz="1800" dirty="0" smtClean="0">
                <a:solidFill>
                  <a:schemeClr val="tx1"/>
                </a:solidFill>
                <a:latin typeface="微軟正黑體" panose="020B0604030504040204" pitchFamily="34" charset="-120"/>
                <a:ea typeface="微軟正黑體" panose="020B0604030504040204" pitchFamily="34" charset="-120"/>
              </a:endParaRPr>
            </a:p>
            <a:p>
              <a:pPr marL="342900" indent="-342900" algn="just">
                <a:buFont typeface="Wingdings" panose="05000000000000000000" pitchFamily="2" charset="2"/>
                <a:buChar char="Ø"/>
              </a:pPr>
              <a:endParaRPr lang="zh-TW" altLang="en-US" sz="1800" dirty="0">
                <a:solidFill>
                  <a:schemeClr val="tx1"/>
                </a:solidFill>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15730308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9163" y="5768025"/>
            <a:ext cx="1076325" cy="723900"/>
          </a:xfrm>
          <a:prstGeom prst="rect">
            <a:avLst/>
          </a:prstGeom>
        </p:spPr>
      </p:pic>
      <p:graphicFrame>
        <p:nvGraphicFramePr>
          <p:cNvPr id="4" name="內容版面配置區 3"/>
          <p:cNvGraphicFramePr>
            <a:graphicFrameLocks noGrp="1"/>
          </p:cNvGraphicFramePr>
          <p:nvPr>
            <p:ph idx="1"/>
            <p:extLst>
              <p:ext uri="{D42A27DB-BD31-4B8C-83A1-F6EECF244321}">
                <p14:modId xmlns:p14="http://schemas.microsoft.com/office/powerpoint/2010/main" val="370583354"/>
              </p:ext>
            </p:extLst>
          </p:nvPr>
        </p:nvGraphicFramePr>
        <p:xfrm>
          <a:off x="560450" y="681675"/>
          <a:ext cx="4320604" cy="5086350"/>
        </p:xfrm>
        <a:graphic>
          <a:graphicData uri="http://schemas.openxmlformats.org/drawingml/2006/chart">
            <c:chart xmlns:c="http://schemas.openxmlformats.org/drawingml/2006/chart" xmlns:r="http://schemas.openxmlformats.org/officeDocument/2006/relationships" r:id="rId3"/>
          </a:graphicData>
        </a:graphic>
      </p:graphicFrame>
      <p:sp>
        <p:nvSpPr>
          <p:cNvPr id="5" name="矩形 4"/>
          <p:cNvSpPr/>
          <p:nvPr/>
        </p:nvSpPr>
        <p:spPr>
          <a:xfrm>
            <a:off x="2720752" y="3780180"/>
            <a:ext cx="1684412" cy="707886"/>
          </a:xfrm>
          <a:prstGeom prst="rect">
            <a:avLst/>
          </a:prstGeom>
        </p:spPr>
        <p:txBody>
          <a:bodyPr wrap="square">
            <a:spAutoFit/>
          </a:bodyPr>
          <a:lstStyle/>
          <a:p>
            <a:pPr algn="ctr">
              <a:defRPr sz="1800" b="0" i="0" u="none" strike="noStrike" kern="1200" baseline="0">
                <a:solidFill>
                  <a:prstClr val="black"/>
                </a:solidFill>
                <a:latin typeface="+mn-lt"/>
                <a:ea typeface="+mn-ea"/>
                <a:cs typeface="+mn-cs"/>
              </a:defRPr>
            </a:pPr>
            <a:r>
              <a:rPr lang="zh-TW" altLang="en-US" sz="2000" b="1" dirty="0">
                <a:latin typeface="微軟正黑體" panose="020B0604030504040204" pitchFamily="34" charset="-120"/>
                <a:ea typeface="微軟正黑體" panose="020B0604030504040204" pitchFamily="34" charset="-120"/>
              </a:rPr>
              <a:t>台灣發貨
</a:t>
            </a:r>
            <a:r>
              <a:rPr lang="en-US" altLang="zh-TW" sz="2000" b="1" dirty="0">
                <a:latin typeface="微軟正黑體" panose="020B0604030504040204" pitchFamily="34" charset="-120"/>
                <a:ea typeface="微軟正黑體" panose="020B0604030504040204" pitchFamily="34" charset="-120"/>
              </a:rPr>
              <a:t>71%</a:t>
            </a:r>
          </a:p>
        </p:txBody>
      </p:sp>
      <p:graphicFrame>
        <p:nvGraphicFramePr>
          <p:cNvPr id="7" name="內容版面配置區 3"/>
          <p:cNvGraphicFramePr>
            <a:graphicFrameLocks noGrp="1"/>
          </p:cNvGraphicFramePr>
          <p:nvPr>
            <p:extLst>
              <p:ext uri="{D42A27DB-BD31-4B8C-83A1-F6EECF244321}">
                <p14:modId xmlns:p14="http://schemas.microsoft.com/office/powerpoint/2010/main" val="111522250"/>
              </p:ext>
            </p:extLst>
          </p:nvPr>
        </p:nvGraphicFramePr>
        <p:xfrm>
          <a:off x="4953000" y="950442"/>
          <a:ext cx="4392488" cy="5113237"/>
        </p:xfrm>
        <a:graphic>
          <a:graphicData uri="http://schemas.openxmlformats.org/drawingml/2006/chart">
            <c:chart xmlns:c="http://schemas.openxmlformats.org/drawingml/2006/chart" xmlns:r="http://schemas.openxmlformats.org/officeDocument/2006/relationships" r:id="rId4"/>
          </a:graphicData>
        </a:graphic>
      </p:graphicFrame>
      <p:sp>
        <p:nvSpPr>
          <p:cNvPr id="8" name="文字方塊 7"/>
          <p:cNvSpPr txBox="1">
            <a:spLocks noChangeArrowheads="1"/>
          </p:cNvSpPr>
          <p:nvPr/>
        </p:nvSpPr>
        <p:spPr bwMode="auto">
          <a:xfrm>
            <a:off x="6753200" y="6063679"/>
            <a:ext cx="2520280" cy="461665"/>
          </a:xfrm>
          <a:prstGeom prst="rect">
            <a:avLst/>
          </a:prstGeom>
          <a:noFill/>
          <a:ln w="9525">
            <a:noFill/>
            <a:miter lim="800000"/>
            <a:headEnd/>
            <a:tailEnd/>
          </a:ln>
        </p:spPr>
        <p:txBody>
          <a:bodyPr wrap="square">
            <a:spAutoFit/>
          </a:bodyPr>
          <a:lstStyle/>
          <a:p>
            <a:pPr>
              <a:defRPr/>
            </a:pPr>
            <a:r>
              <a:rPr lang="zh-TW" altLang="en-US" sz="1200" dirty="0" smtClean="0">
                <a:solidFill>
                  <a:srgbClr val="0000FF"/>
                </a:solidFill>
                <a:latin typeface="微軟正黑體" panose="020B0604030504040204" pitchFamily="34" charset="-120"/>
                <a:ea typeface="微軟正黑體" panose="020B0604030504040204" pitchFamily="34" charset="-120"/>
              </a:rPr>
              <a:t>註：本題</a:t>
            </a:r>
            <a:r>
              <a:rPr lang="zh-TW" altLang="en-US" sz="1200" dirty="0">
                <a:solidFill>
                  <a:srgbClr val="0000FF"/>
                </a:solidFill>
                <a:latin typeface="微軟正黑體" panose="020B0604030504040204" pitchFamily="34" charset="-120"/>
                <a:ea typeface="微軟正黑體" panose="020B0604030504040204" pitchFamily="34" charset="-120"/>
              </a:rPr>
              <a:t>為複選</a:t>
            </a:r>
            <a:endParaRPr lang="en-US" altLang="zh-TW" sz="1200" dirty="0">
              <a:solidFill>
                <a:srgbClr val="0000FF"/>
              </a:solidFill>
              <a:latin typeface="微軟正黑體" panose="020B0604030504040204" pitchFamily="34" charset="-120"/>
              <a:ea typeface="微軟正黑體" panose="020B0604030504040204" pitchFamily="34" charset="-120"/>
            </a:endParaRPr>
          </a:p>
          <a:p>
            <a:pPr>
              <a:defRPr/>
            </a:pPr>
            <a:r>
              <a:rPr lang="zh-TW" altLang="en-US" sz="1200" dirty="0">
                <a:solidFill>
                  <a:srgbClr val="0000FF"/>
                </a:solidFill>
                <a:latin typeface="微軟正黑體" panose="020B0604030504040204" pitchFamily="34" charset="-120"/>
                <a:ea typeface="微軟正黑體" panose="020B0604030504040204" pitchFamily="34" charset="-120"/>
              </a:rPr>
              <a:t>資料來源：</a:t>
            </a:r>
            <a:r>
              <a:rPr lang="en-US" altLang="zh-TW" sz="1200" dirty="0">
                <a:solidFill>
                  <a:srgbClr val="0000FF"/>
                </a:solidFill>
                <a:latin typeface="微軟正黑體" panose="020B0604030504040204" pitchFamily="34" charset="-120"/>
                <a:ea typeface="微軟正黑體" panose="020B0604030504040204" pitchFamily="34" charset="-120"/>
              </a:rPr>
              <a:t>MIC</a:t>
            </a:r>
            <a:r>
              <a:rPr lang="zh-TW" altLang="en-US" sz="1200" dirty="0">
                <a:solidFill>
                  <a:srgbClr val="0000FF"/>
                </a:solidFill>
                <a:latin typeface="微軟正黑體" panose="020B0604030504040204" pitchFamily="34" charset="-120"/>
                <a:ea typeface="微軟正黑體" panose="020B0604030504040204" pitchFamily="34" charset="-120"/>
              </a:rPr>
              <a:t>，</a:t>
            </a:r>
            <a:r>
              <a:rPr lang="en-US" altLang="zh-TW" sz="1200" dirty="0">
                <a:solidFill>
                  <a:srgbClr val="0000FF"/>
                </a:solidFill>
                <a:latin typeface="微軟正黑體" panose="020B0604030504040204" pitchFamily="34" charset="-120"/>
                <a:ea typeface="微軟正黑體" panose="020B0604030504040204" pitchFamily="34" charset="-120"/>
              </a:rPr>
              <a:t>2013</a:t>
            </a:r>
            <a:r>
              <a:rPr lang="zh-TW" altLang="en-US" sz="1200" dirty="0">
                <a:solidFill>
                  <a:srgbClr val="0000FF"/>
                </a:solidFill>
                <a:latin typeface="微軟正黑體" panose="020B0604030504040204" pitchFamily="34" charset="-120"/>
                <a:ea typeface="微軟正黑體" panose="020B0604030504040204" pitchFamily="34" charset="-120"/>
              </a:rPr>
              <a:t>年</a:t>
            </a:r>
            <a:r>
              <a:rPr lang="en-US" altLang="zh-TW" sz="1200" dirty="0">
                <a:solidFill>
                  <a:srgbClr val="0000FF"/>
                </a:solidFill>
                <a:latin typeface="微軟正黑體" panose="020B0604030504040204" pitchFamily="34" charset="-120"/>
                <a:ea typeface="微軟正黑體" panose="020B0604030504040204" pitchFamily="34" charset="-120"/>
              </a:rPr>
              <a:t>10</a:t>
            </a:r>
            <a:r>
              <a:rPr lang="zh-TW" altLang="en-US" sz="1200" dirty="0">
                <a:solidFill>
                  <a:srgbClr val="0000FF"/>
                </a:solidFill>
                <a:latin typeface="微軟正黑體" panose="020B0604030504040204" pitchFamily="34" charset="-120"/>
                <a:ea typeface="微軟正黑體" panose="020B0604030504040204" pitchFamily="34" charset="-120"/>
              </a:rPr>
              <a:t>月</a:t>
            </a:r>
          </a:p>
        </p:txBody>
      </p:sp>
      <p:sp>
        <p:nvSpPr>
          <p:cNvPr id="2" name="矩形 1"/>
          <p:cNvSpPr/>
          <p:nvPr/>
        </p:nvSpPr>
        <p:spPr>
          <a:xfrm>
            <a:off x="4953000" y="4441467"/>
            <a:ext cx="4392488" cy="64371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矩形 2"/>
          <p:cNvSpPr/>
          <p:nvPr/>
        </p:nvSpPr>
        <p:spPr>
          <a:xfrm>
            <a:off x="488504" y="5726501"/>
            <a:ext cx="4953000" cy="830997"/>
          </a:xfrm>
          <a:prstGeom prst="rect">
            <a:avLst/>
          </a:prstGeom>
        </p:spPr>
        <p:txBody>
          <a:bodyPr>
            <a:spAutoFit/>
          </a:bodyPr>
          <a:lstStyle/>
          <a:p>
            <a:r>
              <a:rPr lang="zh-TW" altLang="en-US" dirty="0"/>
              <a:t>跨境經營以台灣發貨方式居多，上架平台</a:t>
            </a:r>
            <a:r>
              <a:rPr lang="zh-TW" altLang="en-US" dirty="0" smtClean="0"/>
              <a:t>以大陸淘</a:t>
            </a:r>
            <a:r>
              <a:rPr lang="zh-TW" altLang="en-US" dirty="0"/>
              <a:t>寶網為主</a:t>
            </a:r>
          </a:p>
        </p:txBody>
      </p:sp>
      <p:sp>
        <p:nvSpPr>
          <p:cNvPr id="11" name="標題 1"/>
          <p:cNvSpPr txBox="1">
            <a:spLocks/>
          </p:cNvSpPr>
          <p:nvPr/>
        </p:nvSpPr>
        <p:spPr bwMode="auto">
          <a:xfrm>
            <a:off x="1353889" y="188913"/>
            <a:ext cx="7775575"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kumimoji="1" sz="3200">
                <a:solidFill>
                  <a:srgbClr val="FF0000"/>
                </a:solidFill>
                <a:latin typeface="+mj-lt"/>
                <a:ea typeface="+mj-ea"/>
                <a:cs typeface="華康粗圓體" pitchFamily="-110" charset="-120"/>
              </a:defRPr>
            </a:lvl1pPr>
            <a:lvl2pPr algn="ctr" rtl="0" eaLnBrk="0" fontAlgn="base" hangingPunct="0">
              <a:spcBef>
                <a:spcPct val="0"/>
              </a:spcBef>
              <a:spcAft>
                <a:spcPct val="0"/>
              </a:spcAft>
              <a:defRPr kumimoji="1" sz="3200">
                <a:solidFill>
                  <a:srgbClr val="FF0000"/>
                </a:solidFill>
                <a:latin typeface="Arial" charset="0"/>
                <a:ea typeface="華康粗圓體" pitchFamily="49" charset="-120"/>
                <a:cs typeface="華康粗圓體" pitchFamily="-110" charset="-120"/>
              </a:defRPr>
            </a:lvl2pPr>
            <a:lvl3pPr algn="ctr" rtl="0" eaLnBrk="0" fontAlgn="base" hangingPunct="0">
              <a:spcBef>
                <a:spcPct val="0"/>
              </a:spcBef>
              <a:spcAft>
                <a:spcPct val="0"/>
              </a:spcAft>
              <a:defRPr kumimoji="1" sz="3200">
                <a:solidFill>
                  <a:srgbClr val="FF0000"/>
                </a:solidFill>
                <a:latin typeface="Arial" charset="0"/>
                <a:ea typeface="華康粗圓體" pitchFamily="49" charset="-120"/>
                <a:cs typeface="華康粗圓體" pitchFamily="-110" charset="-120"/>
              </a:defRPr>
            </a:lvl3pPr>
            <a:lvl4pPr algn="ctr" rtl="0" eaLnBrk="0" fontAlgn="base" hangingPunct="0">
              <a:spcBef>
                <a:spcPct val="0"/>
              </a:spcBef>
              <a:spcAft>
                <a:spcPct val="0"/>
              </a:spcAft>
              <a:defRPr kumimoji="1" sz="3200">
                <a:solidFill>
                  <a:srgbClr val="FF0000"/>
                </a:solidFill>
                <a:latin typeface="Arial" charset="0"/>
                <a:ea typeface="華康粗圓體" pitchFamily="49" charset="-120"/>
                <a:cs typeface="華康粗圓體" pitchFamily="-110" charset="-120"/>
              </a:defRPr>
            </a:lvl4pPr>
            <a:lvl5pPr algn="ctr" rtl="0" eaLnBrk="0" fontAlgn="base" hangingPunct="0">
              <a:spcBef>
                <a:spcPct val="0"/>
              </a:spcBef>
              <a:spcAft>
                <a:spcPct val="0"/>
              </a:spcAft>
              <a:defRPr kumimoji="1" sz="3200">
                <a:solidFill>
                  <a:srgbClr val="FF0000"/>
                </a:solidFill>
                <a:latin typeface="Arial" charset="0"/>
                <a:ea typeface="華康粗圓體" pitchFamily="49" charset="-120"/>
                <a:cs typeface="華康粗圓體" pitchFamily="-110" charset="-120"/>
              </a:defRPr>
            </a:lvl5pPr>
            <a:lvl6pPr marL="457200" algn="ctr" rtl="0" fontAlgn="base">
              <a:spcBef>
                <a:spcPct val="0"/>
              </a:spcBef>
              <a:spcAft>
                <a:spcPct val="0"/>
              </a:spcAft>
              <a:defRPr kumimoji="1" sz="3200">
                <a:solidFill>
                  <a:srgbClr val="FF0000"/>
                </a:solidFill>
                <a:latin typeface="Arial" charset="0"/>
                <a:ea typeface="華康粗圓體" pitchFamily="49" charset="-120"/>
              </a:defRPr>
            </a:lvl6pPr>
            <a:lvl7pPr marL="914400" algn="ctr" rtl="0" fontAlgn="base">
              <a:spcBef>
                <a:spcPct val="0"/>
              </a:spcBef>
              <a:spcAft>
                <a:spcPct val="0"/>
              </a:spcAft>
              <a:defRPr kumimoji="1" sz="3200">
                <a:solidFill>
                  <a:srgbClr val="FF0000"/>
                </a:solidFill>
                <a:latin typeface="Arial" charset="0"/>
                <a:ea typeface="華康粗圓體" pitchFamily="49" charset="-120"/>
              </a:defRPr>
            </a:lvl7pPr>
            <a:lvl8pPr marL="1371600" algn="ctr" rtl="0" fontAlgn="base">
              <a:spcBef>
                <a:spcPct val="0"/>
              </a:spcBef>
              <a:spcAft>
                <a:spcPct val="0"/>
              </a:spcAft>
              <a:defRPr kumimoji="1" sz="3200">
                <a:solidFill>
                  <a:srgbClr val="FF0000"/>
                </a:solidFill>
                <a:latin typeface="Arial" charset="0"/>
                <a:ea typeface="華康粗圓體" pitchFamily="49" charset="-120"/>
              </a:defRPr>
            </a:lvl8pPr>
            <a:lvl9pPr marL="1828800" algn="ctr" rtl="0" fontAlgn="base">
              <a:spcBef>
                <a:spcPct val="0"/>
              </a:spcBef>
              <a:spcAft>
                <a:spcPct val="0"/>
              </a:spcAft>
              <a:defRPr kumimoji="1" sz="3200">
                <a:solidFill>
                  <a:srgbClr val="FF0000"/>
                </a:solidFill>
                <a:latin typeface="Arial" charset="0"/>
                <a:ea typeface="華康粗圓體" pitchFamily="49" charset="-120"/>
              </a:defRPr>
            </a:lvl9pPr>
          </a:lstStyle>
          <a:p>
            <a:r>
              <a:rPr lang="zh-TW" altLang="en-US" kern="0" dirty="0" smtClean="0"/>
              <a:t>臺灣網店海外市場經營現況</a:t>
            </a:r>
            <a:r>
              <a:rPr lang="en-US" altLang="zh-TW" kern="0" dirty="0" smtClean="0"/>
              <a:t>(2/3)</a:t>
            </a:r>
            <a:endParaRPr lang="zh-TW" altLang="en-US" kern="0" dirty="0"/>
          </a:p>
        </p:txBody>
      </p:sp>
      <p:sp>
        <p:nvSpPr>
          <p:cNvPr id="13" name="文字方塊 12"/>
          <p:cNvSpPr txBox="1"/>
          <p:nvPr/>
        </p:nvSpPr>
        <p:spPr>
          <a:xfrm>
            <a:off x="1568624" y="980728"/>
            <a:ext cx="3276272" cy="400110"/>
          </a:xfrm>
          <a:prstGeom prst="rect">
            <a:avLst/>
          </a:prstGeom>
          <a:noFill/>
        </p:spPr>
        <p:txBody>
          <a:bodyPr wrap="square" rtlCol="0">
            <a:spAutoFit/>
          </a:bodyPr>
          <a:lstStyle/>
          <a:p>
            <a:pPr algn="just"/>
            <a:r>
              <a:rPr lang="zh-TW" altLang="en-US" sz="2000" b="1" dirty="0" smtClean="0">
                <a:latin typeface="微軟正黑體" panose="020B0604030504040204" pitchFamily="34" charset="-120"/>
                <a:ea typeface="微軟正黑體" panose="020B0604030504040204" pitchFamily="34" charset="-120"/>
              </a:rPr>
              <a:t>海外市場經營方式</a:t>
            </a:r>
            <a:endParaRPr lang="zh-TW" altLang="en-US" sz="20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3732261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9163" y="5768025"/>
            <a:ext cx="1076325" cy="723900"/>
          </a:xfrm>
          <a:prstGeom prst="rect">
            <a:avLst/>
          </a:prstGeom>
        </p:spPr>
      </p:pic>
      <p:graphicFrame>
        <p:nvGraphicFramePr>
          <p:cNvPr id="4" name="圖表 4"/>
          <p:cNvGraphicFramePr>
            <a:graphicFrameLocks/>
          </p:cNvGraphicFramePr>
          <p:nvPr>
            <p:extLst>
              <p:ext uri="{D42A27DB-BD31-4B8C-83A1-F6EECF244321}">
                <p14:modId xmlns:p14="http://schemas.microsoft.com/office/powerpoint/2010/main" val="2363679377"/>
              </p:ext>
            </p:extLst>
          </p:nvPr>
        </p:nvGraphicFramePr>
        <p:xfrm>
          <a:off x="488504" y="908720"/>
          <a:ext cx="4320480" cy="49233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內容版面配置區 3"/>
          <p:cNvGraphicFramePr>
            <a:graphicFrameLocks noGrp="1"/>
          </p:cNvGraphicFramePr>
          <p:nvPr>
            <p:ph idx="1"/>
            <p:extLst>
              <p:ext uri="{D42A27DB-BD31-4B8C-83A1-F6EECF244321}">
                <p14:modId xmlns:p14="http://schemas.microsoft.com/office/powerpoint/2010/main" val="1908707703"/>
              </p:ext>
            </p:extLst>
          </p:nvPr>
        </p:nvGraphicFramePr>
        <p:xfrm>
          <a:off x="4808984" y="1247390"/>
          <a:ext cx="4680520" cy="4824759"/>
        </p:xfrm>
        <a:graphic>
          <a:graphicData uri="http://schemas.openxmlformats.org/drawingml/2006/chart">
            <c:chart xmlns:c="http://schemas.openxmlformats.org/drawingml/2006/chart" xmlns:r="http://schemas.openxmlformats.org/officeDocument/2006/relationships" r:id="rId4"/>
          </a:graphicData>
        </a:graphic>
      </p:graphicFrame>
      <p:sp>
        <p:nvSpPr>
          <p:cNvPr id="8" name="文字方塊 7"/>
          <p:cNvSpPr txBox="1">
            <a:spLocks noChangeArrowheads="1"/>
          </p:cNvSpPr>
          <p:nvPr/>
        </p:nvSpPr>
        <p:spPr bwMode="auto">
          <a:xfrm>
            <a:off x="6715300" y="6072149"/>
            <a:ext cx="2630188" cy="461665"/>
          </a:xfrm>
          <a:prstGeom prst="rect">
            <a:avLst/>
          </a:prstGeom>
          <a:noFill/>
          <a:ln w="9525">
            <a:noFill/>
            <a:miter lim="800000"/>
            <a:headEnd/>
            <a:tailEnd/>
          </a:ln>
        </p:spPr>
        <p:txBody>
          <a:bodyPr wrap="square">
            <a:spAutoFit/>
          </a:bodyPr>
          <a:lstStyle/>
          <a:p>
            <a:pPr>
              <a:defRPr/>
            </a:pPr>
            <a:r>
              <a:rPr lang="zh-TW" altLang="en-US" sz="1200" dirty="0" smtClean="0">
                <a:solidFill>
                  <a:srgbClr val="0000FF"/>
                </a:solidFill>
                <a:latin typeface="微軟正黑體" panose="020B0604030504040204" pitchFamily="34" charset="-120"/>
                <a:ea typeface="微軟正黑體" panose="020B0604030504040204" pitchFamily="34" charset="-120"/>
              </a:rPr>
              <a:t>為</a:t>
            </a:r>
            <a:r>
              <a:rPr lang="zh-TW" altLang="en-US" sz="1200" dirty="0">
                <a:solidFill>
                  <a:srgbClr val="0000FF"/>
                </a:solidFill>
                <a:latin typeface="微軟正黑體" panose="020B0604030504040204" pitchFamily="34" charset="-120"/>
                <a:ea typeface="微軟正黑體" panose="020B0604030504040204" pitchFamily="34" charset="-120"/>
              </a:rPr>
              <a:t>複選</a:t>
            </a:r>
            <a:endParaRPr lang="en-US" altLang="zh-TW" sz="1200" dirty="0">
              <a:solidFill>
                <a:srgbClr val="0000FF"/>
              </a:solidFill>
              <a:latin typeface="微軟正黑體" panose="020B0604030504040204" pitchFamily="34" charset="-120"/>
              <a:ea typeface="微軟正黑體" panose="020B0604030504040204" pitchFamily="34" charset="-120"/>
            </a:endParaRPr>
          </a:p>
          <a:p>
            <a:pPr>
              <a:defRPr/>
            </a:pPr>
            <a:r>
              <a:rPr lang="zh-TW" altLang="en-US" sz="1200" dirty="0">
                <a:solidFill>
                  <a:srgbClr val="0000FF"/>
                </a:solidFill>
                <a:latin typeface="微軟正黑體" panose="020B0604030504040204" pitchFamily="34" charset="-120"/>
                <a:ea typeface="微軟正黑體" panose="020B0604030504040204" pitchFamily="34" charset="-120"/>
              </a:rPr>
              <a:t>資料來源：</a:t>
            </a:r>
            <a:r>
              <a:rPr lang="en-US" altLang="zh-TW" sz="1200" dirty="0">
                <a:solidFill>
                  <a:srgbClr val="0000FF"/>
                </a:solidFill>
                <a:latin typeface="微軟正黑體" panose="020B0604030504040204" pitchFamily="34" charset="-120"/>
                <a:ea typeface="微軟正黑體" panose="020B0604030504040204" pitchFamily="34" charset="-120"/>
              </a:rPr>
              <a:t>MIC</a:t>
            </a:r>
            <a:r>
              <a:rPr lang="zh-TW" altLang="en-US" sz="1200" dirty="0" smtClean="0">
                <a:solidFill>
                  <a:srgbClr val="0000FF"/>
                </a:solidFill>
                <a:latin typeface="微軟正黑體" panose="020B0604030504040204" pitchFamily="34" charset="-120"/>
                <a:ea typeface="微軟正黑體" panose="020B0604030504040204" pitchFamily="34" charset="-120"/>
              </a:rPr>
              <a:t>，</a:t>
            </a:r>
            <a:r>
              <a:rPr lang="en-US" altLang="zh-TW" sz="1200" dirty="0" smtClean="0">
                <a:solidFill>
                  <a:srgbClr val="0000FF"/>
                </a:solidFill>
                <a:latin typeface="微軟正黑體" panose="020B0604030504040204" pitchFamily="34" charset="-120"/>
                <a:ea typeface="微軟正黑體" panose="020B0604030504040204" pitchFamily="34" charset="-120"/>
              </a:rPr>
              <a:t>2013</a:t>
            </a:r>
            <a:r>
              <a:rPr lang="zh-TW" altLang="en-US" sz="1200" dirty="0" smtClean="0">
                <a:solidFill>
                  <a:srgbClr val="0000FF"/>
                </a:solidFill>
                <a:latin typeface="微軟正黑體" panose="020B0604030504040204" pitchFamily="34" charset="-120"/>
                <a:ea typeface="微軟正黑體" panose="020B0604030504040204" pitchFamily="34" charset="-120"/>
              </a:rPr>
              <a:t>年</a:t>
            </a:r>
            <a:r>
              <a:rPr lang="en-US" altLang="zh-TW" sz="1200" dirty="0" smtClean="0">
                <a:solidFill>
                  <a:srgbClr val="0000FF"/>
                </a:solidFill>
                <a:latin typeface="微軟正黑體" panose="020B0604030504040204" pitchFamily="34" charset="-120"/>
                <a:ea typeface="微軟正黑體" panose="020B0604030504040204" pitchFamily="34" charset="-120"/>
              </a:rPr>
              <a:t>10</a:t>
            </a:r>
            <a:r>
              <a:rPr lang="zh-TW" altLang="en-US" sz="1200" dirty="0" smtClean="0">
                <a:solidFill>
                  <a:srgbClr val="0000FF"/>
                </a:solidFill>
                <a:latin typeface="微軟正黑體" panose="020B0604030504040204" pitchFamily="34" charset="-120"/>
                <a:ea typeface="微軟正黑體" panose="020B0604030504040204" pitchFamily="34" charset="-120"/>
              </a:rPr>
              <a:t>月</a:t>
            </a:r>
            <a:endParaRPr lang="zh-TW" altLang="en-US" sz="1200" dirty="0">
              <a:solidFill>
                <a:srgbClr val="0000FF"/>
              </a:solidFill>
              <a:latin typeface="微軟正黑體" panose="020B0604030504040204" pitchFamily="34" charset="-120"/>
              <a:ea typeface="微軟正黑體" panose="020B0604030504040204" pitchFamily="34" charset="-120"/>
            </a:endParaRPr>
          </a:p>
        </p:txBody>
      </p:sp>
      <p:sp>
        <p:nvSpPr>
          <p:cNvPr id="9" name="矩形 8"/>
          <p:cNvSpPr/>
          <p:nvPr/>
        </p:nvSpPr>
        <p:spPr>
          <a:xfrm>
            <a:off x="6083056" y="908720"/>
            <a:ext cx="3262432" cy="400110"/>
          </a:xfrm>
          <a:prstGeom prst="rect">
            <a:avLst/>
          </a:prstGeom>
        </p:spPr>
        <p:txBody>
          <a:bodyPr wrap="none">
            <a:spAutoFit/>
          </a:bodyPr>
          <a:lstStyle/>
          <a:p>
            <a:r>
              <a:rPr lang="zh-TW" altLang="zh-TW" sz="2000" b="1" dirty="0" smtClean="0">
                <a:latin typeface="微軟正黑體" panose="020B0604030504040204" pitchFamily="34" charset="-120"/>
                <a:ea typeface="微軟正黑體" panose="020B0604030504040204" pitchFamily="34" charset="-120"/>
              </a:rPr>
              <a:t>未來最希望拓展</a:t>
            </a:r>
            <a:r>
              <a:rPr lang="zh-TW" altLang="en-US" sz="2000" b="1" dirty="0" smtClean="0">
                <a:latin typeface="微軟正黑體" panose="020B0604030504040204" pitchFamily="34" charset="-120"/>
                <a:ea typeface="微軟正黑體" panose="020B0604030504040204" pitchFamily="34" charset="-120"/>
              </a:rPr>
              <a:t>之</a:t>
            </a:r>
            <a:r>
              <a:rPr lang="zh-TW" altLang="zh-TW" sz="2000" b="1" dirty="0" smtClean="0">
                <a:latin typeface="微軟正黑體" panose="020B0604030504040204" pitchFamily="34" charset="-120"/>
                <a:ea typeface="微軟正黑體" panose="020B0604030504040204" pitchFamily="34" charset="-120"/>
              </a:rPr>
              <a:t>海外市場</a:t>
            </a:r>
            <a:endParaRPr lang="zh-TW" altLang="en-US" sz="2000" b="1" dirty="0">
              <a:latin typeface="微軟正黑體" panose="020B0604030504040204" pitchFamily="34" charset="-120"/>
              <a:ea typeface="微軟正黑體" panose="020B0604030504040204" pitchFamily="34" charset="-120"/>
            </a:endParaRPr>
          </a:p>
        </p:txBody>
      </p:sp>
      <p:sp>
        <p:nvSpPr>
          <p:cNvPr id="11" name="矩形 10"/>
          <p:cNvSpPr/>
          <p:nvPr/>
        </p:nvSpPr>
        <p:spPr>
          <a:xfrm>
            <a:off x="488504" y="5726501"/>
            <a:ext cx="4953000" cy="830997"/>
          </a:xfrm>
          <a:prstGeom prst="rect">
            <a:avLst/>
          </a:prstGeom>
        </p:spPr>
        <p:txBody>
          <a:bodyPr>
            <a:spAutoFit/>
          </a:bodyPr>
          <a:lstStyle/>
          <a:p>
            <a:r>
              <a:rPr lang="zh-TW" altLang="en-US" dirty="0"/>
              <a:t>中國大陸為目前及未來欲拓展之海外市場主力</a:t>
            </a:r>
          </a:p>
        </p:txBody>
      </p:sp>
      <p:sp>
        <p:nvSpPr>
          <p:cNvPr id="14" name="標題 1"/>
          <p:cNvSpPr txBox="1">
            <a:spLocks/>
          </p:cNvSpPr>
          <p:nvPr/>
        </p:nvSpPr>
        <p:spPr bwMode="auto">
          <a:xfrm>
            <a:off x="1353889" y="188913"/>
            <a:ext cx="7775575"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kumimoji="1" sz="3200">
                <a:solidFill>
                  <a:srgbClr val="FF0000"/>
                </a:solidFill>
                <a:latin typeface="+mj-lt"/>
                <a:ea typeface="+mj-ea"/>
                <a:cs typeface="華康粗圓體" pitchFamily="-110" charset="-120"/>
              </a:defRPr>
            </a:lvl1pPr>
            <a:lvl2pPr algn="ctr" rtl="0" eaLnBrk="0" fontAlgn="base" hangingPunct="0">
              <a:spcBef>
                <a:spcPct val="0"/>
              </a:spcBef>
              <a:spcAft>
                <a:spcPct val="0"/>
              </a:spcAft>
              <a:defRPr kumimoji="1" sz="3200">
                <a:solidFill>
                  <a:srgbClr val="FF0000"/>
                </a:solidFill>
                <a:latin typeface="Arial" charset="0"/>
                <a:ea typeface="華康粗圓體" pitchFamily="49" charset="-120"/>
                <a:cs typeface="華康粗圓體" pitchFamily="-110" charset="-120"/>
              </a:defRPr>
            </a:lvl2pPr>
            <a:lvl3pPr algn="ctr" rtl="0" eaLnBrk="0" fontAlgn="base" hangingPunct="0">
              <a:spcBef>
                <a:spcPct val="0"/>
              </a:spcBef>
              <a:spcAft>
                <a:spcPct val="0"/>
              </a:spcAft>
              <a:defRPr kumimoji="1" sz="3200">
                <a:solidFill>
                  <a:srgbClr val="FF0000"/>
                </a:solidFill>
                <a:latin typeface="Arial" charset="0"/>
                <a:ea typeface="華康粗圓體" pitchFamily="49" charset="-120"/>
                <a:cs typeface="華康粗圓體" pitchFamily="-110" charset="-120"/>
              </a:defRPr>
            </a:lvl3pPr>
            <a:lvl4pPr algn="ctr" rtl="0" eaLnBrk="0" fontAlgn="base" hangingPunct="0">
              <a:spcBef>
                <a:spcPct val="0"/>
              </a:spcBef>
              <a:spcAft>
                <a:spcPct val="0"/>
              </a:spcAft>
              <a:defRPr kumimoji="1" sz="3200">
                <a:solidFill>
                  <a:srgbClr val="FF0000"/>
                </a:solidFill>
                <a:latin typeface="Arial" charset="0"/>
                <a:ea typeface="華康粗圓體" pitchFamily="49" charset="-120"/>
                <a:cs typeface="華康粗圓體" pitchFamily="-110" charset="-120"/>
              </a:defRPr>
            </a:lvl4pPr>
            <a:lvl5pPr algn="ctr" rtl="0" eaLnBrk="0" fontAlgn="base" hangingPunct="0">
              <a:spcBef>
                <a:spcPct val="0"/>
              </a:spcBef>
              <a:spcAft>
                <a:spcPct val="0"/>
              </a:spcAft>
              <a:defRPr kumimoji="1" sz="3200">
                <a:solidFill>
                  <a:srgbClr val="FF0000"/>
                </a:solidFill>
                <a:latin typeface="Arial" charset="0"/>
                <a:ea typeface="華康粗圓體" pitchFamily="49" charset="-120"/>
                <a:cs typeface="華康粗圓體" pitchFamily="-110" charset="-120"/>
              </a:defRPr>
            </a:lvl5pPr>
            <a:lvl6pPr marL="457200" algn="ctr" rtl="0" fontAlgn="base">
              <a:spcBef>
                <a:spcPct val="0"/>
              </a:spcBef>
              <a:spcAft>
                <a:spcPct val="0"/>
              </a:spcAft>
              <a:defRPr kumimoji="1" sz="3200">
                <a:solidFill>
                  <a:srgbClr val="FF0000"/>
                </a:solidFill>
                <a:latin typeface="Arial" charset="0"/>
                <a:ea typeface="華康粗圓體" pitchFamily="49" charset="-120"/>
              </a:defRPr>
            </a:lvl6pPr>
            <a:lvl7pPr marL="914400" algn="ctr" rtl="0" fontAlgn="base">
              <a:spcBef>
                <a:spcPct val="0"/>
              </a:spcBef>
              <a:spcAft>
                <a:spcPct val="0"/>
              </a:spcAft>
              <a:defRPr kumimoji="1" sz="3200">
                <a:solidFill>
                  <a:srgbClr val="FF0000"/>
                </a:solidFill>
                <a:latin typeface="Arial" charset="0"/>
                <a:ea typeface="華康粗圓體" pitchFamily="49" charset="-120"/>
              </a:defRPr>
            </a:lvl7pPr>
            <a:lvl8pPr marL="1371600" algn="ctr" rtl="0" fontAlgn="base">
              <a:spcBef>
                <a:spcPct val="0"/>
              </a:spcBef>
              <a:spcAft>
                <a:spcPct val="0"/>
              </a:spcAft>
              <a:defRPr kumimoji="1" sz="3200">
                <a:solidFill>
                  <a:srgbClr val="FF0000"/>
                </a:solidFill>
                <a:latin typeface="Arial" charset="0"/>
                <a:ea typeface="華康粗圓體" pitchFamily="49" charset="-120"/>
              </a:defRPr>
            </a:lvl8pPr>
            <a:lvl9pPr marL="1828800" algn="ctr" rtl="0" fontAlgn="base">
              <a:spcBef>
                <a:spcPct val="0"/>
              </a:spcBef>
              <a:spcAft>
                <a:spcPct val="0"/>
              </a:spcAft>
              <a:defRPr kumimoji="1" sz="3200">
                <a:solidFill>
                  <a:srgbClr val="FF0000"/>
                </a:solidFill>
                <a:latin typeface="Arial" charset="0"/>
                <a:ea typeface="華康粗圓體" pitchFamily="49" charset="-120"/>
              </a:defRPr>
            </a:lvl9pPr>
          </a:lstStyle>
          <a:p>
            <a:r>
              <a:rPr lang="zh-TW" altLang="en-US" kern="0" dirty="0" smtClean="0"/>
              <a:t>臺灣網店海外市場經營現況</a:t>
            </a:r>
            <a:r>
              <a:rPr lang="en-US" altLang="zh-TW" kern="0" dirty="0" smtClean="0"/>
              <a:t>(3/3)</a:t>
            </a:r>
            <a:endParaRPr lang="zh-TW" altLang="en-US" kern="0" dirty="0"/>
          </a:p>
        </p:txBody>
      </p:sp>
      <p:sp>
        <p:nvSpPr>
          <p:cNvPr id="15" name="矩形 14"/>
          <p:cNvSpPr/>
          <p:nvPr/>
        </p:nvSpPr>
        <p:spPr>
          <a:xfrm>
            <a:off x="1496616" y="908720"/>
            <a:ext cx="2492990" cy="400110"/>
          </a:xfrm>
          <a:prstGeom prst="rect">
            <a:avLst/>
          </a:prstGeom>
        </p:spPr>
        <p:txBody>
          <a:bodyPr wrap="none">
            <a:spAutoFit/>
          </a:bodyPr>
          <a:lstStyle/>
          <a:p>
            <a:r>
              <a:rPr lang="zh-TW" altLang="en-US" sz="2000" b="1" dirty="0" smtClean="0">
                <a:latin typeface="微軟正黑體" panose="020B0604030504040204" pitchFamily="34" charset="-120"/>
                <a:ea typeface="微軟正黑體" panose="020B0604030504040204" pitchFamily="34" charset="-120"/>
              </a:rPr>
              <a:t>已經經營之</a:t>
            </a:r>
            <a:r>
              <a:rPr lang="zh-TW" altLang="zh-TW" sz="2000" b="1" dirty="0" smtClean="0">
                <a:latin typeface="微軟正黑體" panose="020B0604030504040204" pitchFamily="34" charset="-120"/>
                <a:ea typeface="微軟正黑體" panose="020B0604030504040204" pitchFamily="34" charset="-120"/>
              </a:rPr>
              <a:t>海外市場</a:t>
            </a:r>
            <a:endParaRPr lang="zh-TW" altLang="en-US" sz="20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0284038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業者意見回饋</a:t>
            </a:r>
            <a:r>
              <a:rPr lang="en-US" altLang="zh-TW" dirty="0" smtClean="0"/>
              <a:t>—</a:t>
            </a:r>
            <a:r>
              <a:rPr lang="zh-TW" altLang="en-US" dirty="0" smtClean="0"/>
              <a:t>業者總覽</a:t>
            </a:r>
            <a:endParaRPr lang="zh-TW" altLang="en-US" dirty="0"/>
          </a:p>
        </p:txBody>
      </p:sp>
      <p:grpSp>
        <p:nvGrpSpPr>
          <p:cNvPr id="16385" name="群組 16384"/>
          <p:cNvGrpSpPr/>
          <p:nvPr/>
        </p:nvGrpSpPr>
        <p:grpSpPr>
          <a:xfrm>
            <a:off x="354360" y="1124744"/>
            <a:ext cx="8919120" cy="5112568"/>
            <a:chOff x="714400" y="1052736"/>
            <a:chExt cx="8919120" cy="5112568"/>
          </a:xfrm>
        </p:grpSpPr>
        <p:grpSp>
          <p:nvGrpSpPr>
            <p:cNvPr id="6" name="群組 5"/>
            <p:cNvGrpSpPr/>
            <p:nvPr/>
          </p:nvGrpSpPr>
          <p:grpSpPr>
            <a:xfrm>
              <a:off x="920552" y="1052736"/>
              <a:ext cx="8712968" cy="2880200"/>
              <a:chOff x="920552" y="1270126"/>
              <a:chExt cx="8712968" cy="2880200"/>
            </a:xfrm>
          </p:grpSpPr>
          <p:sp>
            <p:nvSpPr>
              <p:cNvPr id="4" name="橢圓 3"/>
              <p:cNvSpPr/>
              <p:nvPr/>
            </p:nvSpPr>
            <p:spPr>
              <a:xfrm>
                <a:off x="4376876" y="1270126"/>
                <a:ext cx="1224136" cy="1224136"/>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zh-TW" altLang="en-US" sz="2000" b="1" dirty="0" smtClean="0">
                    <a:latin typeface="微軟正黑體" panose="020B0604030504040204" pitchFamily="34" charset="-120"/>
                    <a:ea typeface="微軟正黑體" panose="020B0604030504040204" pitchFamily="34" charset="-120"/>
                  </a:rPr>
                  <a:t>來自</a:t>
                </a:r>
                <a:endParaRPr lang="en-US" altLang="zh-TW" sz="2000" b="1" dirty="0" smtClean="0">
                  <a:latin typeface="微軟正黑體" panose="020B0604030504040204" pitchFamily="34" charset="-120"/>
                  <a:ea typeface="微軟正黑體" panose="020B0604030504040204" pitchFamily="34" charset="-120"/>
                </a:endParaRPr>
              </a:p>
              <a:p>
                <a:pPr algn="ctr"/>
                <a:r>
                  <a:rPr lang="zh-TW" altLang="en-US" sz="2000" b="1" dirty="0" smtClean="0">
                    <a:latin typeface="微軟正黑體" panose="020B0604030504040204" pitchFamily="34" charset="-120"/>
                    <a:ea typeface="微軟正黑體" panose="020B0604030504040204" pitchFamily="34" charset="-120"/>
                  </a:rPr>
                  <a:t>產業的聲音</a:t>
                </a:r>
                <a:endParaRPr lang="zh-TW" altLang="en-US" sz="2000" b="1" dirty="0">
                  <a:latin typeface="微軟正黑體" panose="020B0604030504040204" pitchFamily="34" charset="-120"/>
                  <a:ea typeface="微軟正黑體" panose="020B0604030504040204" pitchFamily="34" charset="-120"/>
                </a:endParaRPr>
              </a:p>
            </p:txBody>
          </p:sp>
          <p:grpSp>
            <p:nvGrpSpPr>
              <p:cNvPr id="5" name="群組 4"/>
              <p:cNvGrpSpPr/>
              <p:nvPr/>
            </p:nvGrpSpPr>
            <p:grpSpPr>
              <a:xfrm>
                <a:off x="920552" y="3070326"/>
                <a:ext cx="8712968" cy="1080000"/>
                <a:chOff x="1064568" y="3070326"/>
                <a:chExt cx="8712968" cy="1080000"/>
              </a:xfrm>
            </p:grpSpPr>
            <p:sp>
              <p:nvSpPr>
                <p:cNvPr id="10" name="橢圓 9"/>
                <p:cNvSpPr/>
                <p:nvPr/>
              </p:nvSpPr>
              <p:spPr>
                <a:xfrm>
                  <a:off x="3432842" y="3070326"/>
                  <a:ext cx="2024214" cy="1080000"/>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TW" altLang="en-US" sz="1800" b="1" dirty="0" smtClean="0">
                      <a:solidFill>
                        <a:schemeClr val="tx1"/>
                      </a:solidFill>
                      <a:latin typeface="微軟正黑體" panose="020B0604030504040204" pitchFamily="34" charset="-120"/>
                      <a:ea typeface="微軟正黑體" panose="020B0604030504040204" pitchFamily="34" charset="-120"/>
                    </a:rPr>
                    <a:t>臺灣業者與中國大陸平台業者合作</a:t>
                  </a:r>
                  <a:endParaRPr lang="zh-TW" altLang="en-US" sz="1800" b="1" dirty="0">
                    <a:solidFill>
                      <a:schemeClr val="tx1"/>
                    </a:solidFill>
                    <a:latin typeface="微軟正黑體" panose="020B0604030504040204" pitchFamily="34" charset="-120"/>
                    <a:ea typeface="微軟正黑體" panose="020B0604030504040204" pitchFamily="34" charset="-120"/>
                  </a:endParaRPr>
                </a:p>
              </p:txBody>
            </p:sp>
            <p:sp>
              <p:nvSpPr>
                <p:cNvPr id="11" name="橢圓 10"/>
                <p:cNvSpPr/>
                <p:nvPr/>
              </p:nvSpPr>
              <p:spPr>
                <a:xfrm>
                  <a:off x="1064568" y="3070326"/>
                  <a:ext cx="2016224" cy="1080000"/>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TW" altLang="en-US" sz="1800" b="1" dirty="0">
                      <a:solidFill>
                        <a:schemeClr val="tx1"/>
                      </a:solidFill>
                      <a:latin typeface="微軟正黑體" panose="020B0604030504040204" pitchFamily="34" charset="-120"/>
                      <a:ea typeface="微軟正黑體" panose="020B0604030504040204" pitchFamily="34" charset="-120"/>
                    </a:rPr>
                    <a:t>臺灣</a:t>
                  </a:r>
                  <a:r>
                    <a:rPr lang="zh-TW" altLang="en-US" sz="1800" b="1" dirty="0" smtClean="0">
                      <a:solidFill>
                        <a:schemeClr val="tx1"/>
                      </a:solidFill>
                      <a:latin typeface="微軟正黑體" panose="020B0604030504040204" pitchFamily="34" charset="-120"/>
                      <a:ea typeface="微軟正黑體" panose="020B0604030504040204" pitchFamily="34" charset="-120"/>
                    </a:rPr>
                    <a:t>業者直接到中國大陸架站</a:t>
                  </a:r>
                  <a:endParaRPr lang="zh-TW" altLang="en-US" sz="1800" b="1" dirty="0">
                    <a:solidFill>
                      <a:schemeClr val="tx1"/>
                    </a:solidFill>
                    <a:latin typeface="微軟正黑體" panose="020B0604030504040204" pitchFamily="34" charset="-120"/>
                    <a:ea typeface="微軟正黑體" panose="020B0604030504040204" pitchFamily="34" charset="-120"/>
                  </a:endParaRPr>
                </a:p>
              </p:txBody>
            </p:sp>
            <p:sp>
              <p:nvSpPr>
                <p:cNvPr id="13" name="橢圓 12"/>
                <p:cNvSpPr/>
                <p:nvPr/>
              </p:nvSpPr>
              <p:spPr>
                <a:xfrm>
                  <a:off x="7761312" y="3070326"/>
                  <a:ext cx="2016224" cy="1080000"/>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TW" altLang="en-US" sz="1800" b="1" dirty="0" smtClean="0">
                      <a:solidFill>
                        <a:schemeClr val="tx1"/>
                      </a:solidFill>
                      <a:latin typeface="微軟正黑體" panose="020B0604030504040204" pitchFamily="34" charset="-120"/>
                      <a:ea typeface="微軟正黑體" panose="020B0604030504040204" pitchFamily="34" charset="-120"/>
                    </a:rPr>
                    <a:t>產業</a:t>
                  </a:r>
                  <a:endParaRPr lang="en-US" altLang="zh-TW" sz="1800" b="1" dirty="0" smtClean="0">
                    <a:solidFill>
                      <a:schemeClr val="tx1"/>
                    </a:solidFill>
                    <a:latin typeface="微軟正黑體" panose="020B0604030504040204" pitchFamily="34" charset="-120"/>
                    <a:ea typeface="微軟正黑體" panose="020B0604030504040204" pitchFamily="34" charset="-120"/>
                  </a:endParaRPr>
                </a:p>
                <a:p>
                  <a:pPr algn="ctr"/>
                  <a:r>
                    <a:rPr lang="zh-TW" altLang="en-US" sz="1800" b="1" dirty="0" smtClean="0">
                      <a:solidFill>
                        <a:schemeClr val="tx1"/>
                      </a:solidFill>
                      <a:latin typeface="微軟正黑體" panose="020B0604030504040204" pitchFamily="34" charset="-120"/>
                      <a:ea typeface="微軟正黑體" panose="020B0604030504040204" pitchFamily="34" charset="-120"/>
                    </a:rPr>
                    <a:t>公會及網路產業媒體</a:t>
                  </a:r>
                  <a:endParaRPr lang="zh-TW" altLang="en-US" sz="1800" b="1" dirty="0">
                    <a:solidFill>
                      <a:schemeClr val="tx1"/>
                    </a:solidFill>
                    <a:latin typeface="微軟正黑體" panose="020B0604030504040204" pitchFamily="34" charset="-120"/>
                    <a:ea typeface="微軟正黑體" panose="020B0604030504040204" pitchFamily="34" charset="-120"/>
                  </a:endParaRPr>
                </a:p>
              </p:txBody>
            </p:sp>
          </p:grpSp>
        </p:grpSp>
        <p:cxnSp>
          <p:nvCxnSpPr>
            <p:cNvPr id="18" name="直線單箭頭接點 17"/>
            <p:cNvCxnSpPr/>
            <p:nvPr/>
          </p:nvCxnSpPr>
          <p:spPr>
            <a:xfrm>
              <a:off x="4160912" y="2528872"/>
              <a:ext cx="0" cy="324000"/>
            </a:xfrm>
            <a:prstGeom prst="straightConnector1">
              <a:avLst/>
            </a:prstGeom>
            <a:ln w="38100">
              <a:solidFill>
                <a:schemeClr val="bg1">
                  <a:lumMod val="50000"/>
                </a:schemeClr>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20" name="直線單箭頭接點 19"/>
            <p:cNvCxnSpPr/>
            <p:nvPr/>
          </p:nvCxnSpPr>
          <p:spPr>
            <a:xfrm>
              <a:off x="1856656" y="2298422"/>
              <a:ext cx="0" cy="576000"/>
            </a:xfrm>
            <a:prstGeom prst="straightConnector1">
              <a:avLst/>
            </a:prstGeom>
            <a:ln w="38100">
              <a:solidFill>
                <a:schemeClr val="bg1">
                  <a:lumMod val="50000"/>
                </a:schemeClr>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21" name="直線單箭頭接點 20"/>
            <p:cNvCxnSpPr/>
            <p:nvPr/>
          </p:nvCxnSpPr>
          <p:spPr>
            <a:xfrm>
              <a:off x="6321152" y="2528872"/>
              <a:ext cx="0" cy="324000"/>
            </a:xfrm>
            <a:prstGeom prst="straightConnector1">
              <a:avLst/>
            </a:prstGeom>
            <a:ln w="38100">
              <a:solidFill>
                <a:schemeClr val="bg1">
                  <a:lumMod val="50000"/>
                </a:schemeClr>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22" name="直線單箭頭接點 21"/>
            <p:cNvCxnSpPr/>
            <p:nvPr/>
          </p:nvCxnSpPr>
          <p:spPr>
            <a:xfrm>
              <a:off x="8805368" y="2298422"/>
              <a:ext cx="0" cy="576000"/>
            </a:xfrm>
            <a:prstGeom prst="straightConnector1">
              <a:avLst/>
            </a:prstGeom>
            <a:ln w="38100">
              <a:solidFill>
                <a:schemeClr val="bg1">
                  <a:lumMod val="50000"/>
                </a:schemeClr>
              </a:solidFill>
              <a:headEnd type="none"/>
              <a:tailEnd type="arrow"/>
            </a:ln>
          </p:spPr>
          <p:style>
            <a:lnRef idx="1">
              <a:schemeClr val="accent1"/>
            </a:lnRef>
            <a:fillRef idx="0">
              <a:schemeClr val="accent1"/>
            </a:fillRef>
            <a:effectRef idx="0">
              <a:schemeClr val="accent1"/>
            </a:effectRef>
            <a:fontRef idx="minor">
              <a:schemeClr val="tx1"/>
            </a:fontRef>
          </p:style>
        </p:cxnSp>
        <p:grpSp>
          <p:nvGrpSpPr>
            <p:cNvPr id="15" name="群組 14"/>
            <p:cNvGrpSpPr/>
            <p:nvPr/>
          </p:nvGrpSpPr>
          <p:grpSpPr>
            <a:xfrm>
              <a:off x="4168169" y="2240872"/>
              <a:ext cx="583321" cy="288000"/>
              <a:chOff x="4168169" y="2240872"/>
              <a:chExt cx="583321" cy="288000"/>
            </a:xfrm>
          </p:grpSpPr>
          <p:cxnSp>
            <p:nvCxnSpPr>
              <p:cNvPr id="23" name="直線單箭頭接點 22"/>
              <p:cNvCxnSpPr/>
              <p:nvPr/>
            </p:nvCxnSpPr>
            <p:spPr>
              <a:xfrm>
                <a:off x="4736976" y="2240872"/>
                <a:ext cx="0" cy="288000"/>
              </a:xfrm>
              <a:prstGeom prst="straightConnector1">
                <a:avLst/>
              </a:prstGeom>
              <a:ln w="38100">
                <a:solidFill>
                  <a:schemeClr val="bg1">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24" name="直線單箭頭接點 23"/>
              <p:cNvCxnSpPr/>
              <p:nvPr/>
            </p:nvCxnSpPr>
            <p:spPr>
              <a:xfrm flipH="1">
                <a:off x="4168169" y="2522983"/>
                <a:ext cx="583321" cy="5889"/>
              </a:xfrm>
              <a:prstGeom prst="straightConnector1">
                <a:avLst/>
              </a:prstGeom>
              <a:ln w="38100">
                <a:solidFill>
                  <a:schemeClr val="bg1">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6" name="群組 15"/>
            <p:cNvGrpSpPr/>
            <p:nvPr/>
          </p:nvGrpSpPr>
          <p:grpSpPr>
            <a:xfrm>
              <a:off x="1856656" y="2032382"/>
              <a:ext cx="2664296" cy="288000"/>
              <a:chOff x="1856656" y="2032382"/>
              <a:chExt cx="2664296" cy="288000"/>
            </a:xfrm>
          </p:grpSpPr>
          <p:cxnSp>
            <p:nvCxnSpPr>
              <p:cNvPr id="25" name="直線單箭頭接點 24"/>
              <p:cNvCxnSpPr/>
              <p:nvPr/>
            </p:nvCxnSpPr>
            <p:spPr>
              <a:xfrm>
                <a:off x="4506438" y="2032382"/>
                <a:ext cx="0" cy="288000"/>
              </a:xfrm>
              <a:prstGeom prst="straightConnector1">
                <a:avLst/>
              </a:prstGeom>
              <a:ln w="38100">
                <a:solidFill>
                  <a:schemeClr val="bg1">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26" name="直線單箭頭接點 25"/>
              <p:cNvCxnSpPr/>
              <p:nvPr/>
            </p:nvCxnSpPr>
            <p:spPr>
              <a:xfrm flipH="1" flipV="1">
                <a:off x="1856656" y="2305899"/>
                <a:ext cx="2664296" cy="2"/>
              </a:xfrm>
              <a:prstGeom prst="straightConnector1">
                <a:avLst/>
              </a:prstGeom>
              <a:ln w="38100">
                <a:solidFill>
                  <a:schemeClr val="bg1">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28" name="群組 27"/>
            <p:cNvGrpSpPr/>
            <p:nvPr/>
          </p:nvGrpSpPr>
          <p:grpSpPr>
            <a:xfrm flipH="1">
              <a:off x="5226518" y="2240872"/>
              <a:ext cx="1094634" cy="288000"/>
              <a:chOff x="3656856" y="2240872"/>
              <a:chExt cx="1094634" cy="288000"/>
            </a:xfrm>
          </p:grpSpPr>
          <p:cxnSp>
            <p:nvCxnSpPr>
              <p:cNvPr id="29" name="直線單箭頭接點 28"/>
              <p:cNvCxnSpPr/>
              <p:nvPr/>
            </p:nvCxnSpPr>
            <p:spPr>
              <a:xfrm>
                <a:off x="4736976" y="2240872"/>
                <a:ext cx="0" cy="288000"/>
              </a:xfrm>
              <a:prstGeom prst="straightConnector1">
                <a:avLst/>
              </a:prstGeom>
              <a:ln w="38100">
                <a:solidFill>
                  <a:schemeClr val="bg1">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30" name="直線單箭頭接點 29"/>
              <p:cNvCxnSpPr/>
              <p:nvPr/>
            </p:nvCxnSpPr>
            <p:spPr>
              <a:xfrm flipH="1" flipV="1">
                <a:off x="3656856" y="2522982"/>
                <a:ext cx="1094634" cy="1"/>
              </a:xfrm>
              <a:prstGeom prst="straightConnector1">
                <a:avLst/>
              </a:prstGeom>
              <a:ln w="38100">
                <a:solidFill>
                  <a:schemeClr val="bg1">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32" name="群組 31"/>
            <p:cNvGrpSpPr/>
            <p:nvPr/>
          </p:nvGrpSpPr>
          <p:grpSpPr>
            <a:xfrm flipH="1">
              <a:off x="5471570" y="2032382"/>
              <a:ext cx="3348000" cy="288000"/>
              <a:chOff x="1172952" y="2032382"/>
              <a:chExt cx="3348000" cy="288000"/>
            </a:xfrm>
          </p:grpSpPr>
          <p:cxnSp>
            <p:nvCxnSpPr>
              <p:cNvPr id="33" name="直線單箭頭接點 32"/>
              <p:cNvCxnSpPr/>
              <p:nvPr/>
            </p:nvCxnSpPr>
            <p:spPr>
              <a:xfrm>
                <a:off x="4506438" y="2032382"/>
                <a:ext cx="0" cy="288000"/>
              </a:xfrm>
              <a:prstGeom prst="straightConnector1">
                <a:avLst/>
              </a:prstGeom>
              <a:ln w="38100">
                <a:solidFill>
                  <a:schemeClr val="bg1">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34" name="直線單箭頭接點 33"/>
              <p:cNvCxnSpPr/>
              <p:nvPr/>
            </p:nvCxnSpPr>
            <p:spPr>
              <a:xfrm rot="5400000">
                <a:off x="2846952" y="631900"/>
                <a:ext cx="0" cy="3348000"/>
              </a:xfrm>
              <a:prstGeom prst="straightConnector1">
                <a:avLst/>
              </a:prstGeom>
              <a:ln w="38100">
                <a:solidFill>
                  <a:schemeClr val="bg1">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27" name="群組 26"/>
            <p:cNvGrpSpPr/>
            <p:nvPr/>
          </p:nvGrpSpPr>
          <p:grpSpPr>
            <a:xfrm>
              <a:off x="714400" y="4637509"/>
              <a:ext cx="2438400" cy="1455787"/>
              <a:chOff x="899493" y="4717816"/>
              <a:chExt cx="2438400" cy="1455787"/>
            </a:xfrm>
          </p:grpSpPr>
          <p:pic>
            <p:nvPicPr>
              <p:cNvPr id="16390" name="Picture 6" descr="http://www.kuobrothers.com/images/kuobrother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9041" y="5778107"/>
                <a:ext cx="1696804" cy="395496"/>
              </a:xfrm>
              <a:prstGeom prst="rect">
                <a:avLst/>
              </a:prstGeom>
              <a:noFill/>
              <a:extLst>
                <a:ext uri="{909E8E84-426E-40DD-AFC4-6F175D3DCCD1}">
                  <a14:hiddenFill xmlns:a14="http://schemas.microsoft.com/office/drawing/2010/main">
                    <a:solidFill>
                      <a:srgbClr val="FFFFFF"/>
                    </a:solidFill>
                  </a14:hiddenFill>
                </a:ext>
              </a:extLst>
            </p:spPr>
          </p:pic>
          <p:pic>
            <p:nvPicPr>
              <p:cNvPr id="16392" name="Picture 8" descr="http://chocblog.choc-girl.com.tw/choc/wp-content/uploads/2012/11/86-SHOP-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669" y="5310596"/>
                <a:ext cx="1224136" cy="430959"/>
              </a:xfrm>
              <a:prstGeom prst="rect">
                <a:avLst/>
              </a:prstGeom>
              <a:noFill/>
              <a:extLst>
                <a:ext uri="{909E8E84-426E-40DD-AFC4-6F175D3DCCD1}">
                  <a14:hiddenFill xmlns:a14="http://schemas.microsoft.com/office/drawing/2010/main">
                    <a:solidFill>
                      <a:srgbClr val="FFFFFF"/>
                    </a:solidFill>
                  </a14:hiddenFill>
                </a:ext>
              </a:extLst>
            </p:spPr>
          </p:pic>
          <p:pic>
            <p:nvPicPr>
              <p:cNvPr id="16394" name="Picture 10" descr="http://blog.insightxplorer.com/wp-content/uploads/2007/08/fashionguid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493" y="4717816"/>
                <a:ext cx="2438400" cy="447675"/>
              </a:xfrm>
              <a:prstGeom prst="rect">
                <a:avLst/>
              </a:prstGeom>
              <a:noFill/>
              <a:extLst>
                <a:ext uri="{909E8E84-426E-40DD-AFC4-6F175D3DCCD1}">
                  <a14:hiddenFill xmlns:a14="http://schemas.microsoft.com/office/drawing/2010/main">
                    <a:solidFill>
                      <a:srgbClr val="FFFFFF"/>
                    </a:solidFill>
                  </a14:hiddenFill>
                </a:ext>
              </a:extLst>
            </p:spPr>
          </p:pic>
        </p:grpSp>
        <p:pic>
          <p:nvPicPr>
            <p:cNvPr id="16400" name="Picture 16" descr="http://docs.alibabagroup.com/assets2/images/cn/news/library_logos_alibababv_larg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88826" y="5314357"/>
              <a:ext cx="1520158" cy="850947"/>
            </a:xfrm>
            <a:prstGeom prst="rect">
              <a:avLst/>
            </a:prstGeom>
            <a:noFill/>
            <a:extLst>
              <a:ext uri="{909E8E84-426E-40DD-AFC4-6F175D3DCCD1}">
                <a14:hiddenFill xmlns:a14="http://schemas.microsoft.com/office/drawing/2010/main">
                  <a:solidFill>
                    <a:srgbClr val="FFFFFF"/>
                  </a:solidFill>
                </a14:hiddenFill>
              </a:ext>
            </a:extLst>
          </p:spPr>
        </p:pic>
        <p:sp>
          <p:nvSpPr>
            <p:cNvPr id="31" name="文字方塊 30"/>
            <p:cNvSpPr txBox="1"/>
            <p:nvPr/>
          </p:nvSpPr>
          <p:spPr>
            <a:xfrm>
              <a:off x="7833320" y="4077072"/>
              <a:ext cx="1512168" cy="923330"/>
            </a:xfrm>
            <a:prstGeom prst="rect">
              <a:avLst/>
            </a:prstGeom>
            <a:noFill/>
          </p:spPr>
          <p:txBody>
            <a:bodyPr wrap="square" rtlCol="0">
              <a:spAutoFit/>
            </a:bodyPr>
            <a:lstStyle/>
            <a:p>
              <a:pPr algn="ctr"/>
              <a:r>
                <a:rPr lang="zh-TW" altLang="en-US" sz="1800" b="1" dirty="0" smtClean="0">
                  <a:latin typeface="微軟正黑體" panose="020B0604030504040204" pitchFamily="34" charset="-120"/>
                  <a:ea typeface="微軟正黑體" panose="020B0604030504040204" pitchFamily="34" charset="-120"/>
                </a:rPr>
                <a:t>中華民國無店面零售商業同業公會</a:t>
              </a:r>
              <a:endParaRPr lang="zh-TW" altLang="en-US" sz="1800" b="1" dirty="0">
                <a:latin typeface="微軟正黑體" panose="020B0604030504040204" pitchFamily="34" charset="-120"/>
                <a:ea typeface="微軟正黑體" panose="020B0604030504040204" pitchFamily="34" charset="-120"/>
              </a:endParaRPr>
            </a:p>
          </p:txBody>
        </p:sp>
      </p:grpSp>
      <p:sp>
        <p:nvSpPr>
          <p:cNvPr id="16384" name="文字方塊 16383"/>
          <p:cNvSpPr txBox="1"/>
          <p:nvPr/>
        </p:nvSpPr>
        <p:spPr>
          <a:xfrm>
            <a:off x="560512" y="6248345"/>
            <a:ext cx="2570986" cy="276999"/>
          </a:xfrm>
          <a:prstGeom prst="rect">
            <a:avLst/>
          </a:prstGeom>
          <a:noFill/>
        </p:spPr>
        <p:txBody>
          <a:bodyPr wrap="square" rtlCol="0">
            <a:spAutoFit/>
          </a:bodyPr>
          <a:lstStyle/>
          <a:p>
            <a:r>
              <a:rPr lang="zh-TW" altLang="en-US" sz="1200" dirty="0" smtClean="0">
                <a:latin typeface="微軟正黑體" panose="020B0604030504040204" pitchFamily="34" charset="-120"/>
                <a:ea typeface="微軟正黑體" panose="020B0604030504040204" pitchFamily="34" charset="-120"/>
              </a:rPr>
              <a:t>資料來源：</a:t>
            </a:r>
            <a:r>
              <a:rPr lang="en-US" altLang="zh-TW" sz="1200" dirty="0" smtClean="0">
                <a:latin typeface="微軟正黑體" panose="020B0604030504040204" pitchFamily="34" charset="-120"/>
                <a:ea typeface="微軟正黑體" panose="020B0604030504040204" pitchFamily="34" charset="-120"/>
              </a:rPr>
              <a:t>MIC</a:t>
            </a:r>
            <a:r>
              <a:rPr lang="zh-TW" altLang="en-US" sz="1200" dirty="0" smtClean="0">
                <a:latin typeface="微軟正黑體" panose="020B0604030504040204" pitchFamily="34" charset="-120"/>
                <a:ea typeface="微軟正黑體" panose="020B0604030504040204" pitchFamily="34" charset="-120"/>
              </a:rPr>
              <a:t>，</a:t>
            </a:r>
            <a:r>
              <a:rPr lang="en-US" altLang="zh-TW" sz="1200" dirty="0" smtClean="0">
                <a:latin typeface="微軟正黑體" panose="020B0604030504040204" pitchFamily="34" charset="-120"/>
                <a:ea typeface="微軟正黑體" panose="020B0604030504040204" pitchFamily="34" charset="-120"/>
              </a:rPr>
              <a:t>2014</a:t>
            </a:r>
            <a:r>
              <a:rPr lang="zh-TW" altLang="en-US" sz="1200" dirty="0" smtClean="0">
                <a:latin typeface="微軟正黑體" panose="020B0604030504040204" pitchFamily="34" charset="-120"/>
                <a:ea typeface="微軟正黑體" panose="020B0604030504040204" pitchFamily="34" charset="-120"/>
              </a:rPr>
              <a:t>年</a:t>
            </a:r>
            <a:r>
              <a:rPr lang="en-US" altLang="zh-TW" sz="1200" dirty="0" smtClean="0">
                <a:latin typeface="微軟正黑體" panose="020B0604030504040204" pitchFamily="34" charset="-120"/>
                <a:ea typeface="微軟正黑體" panose="020B0604030504040204" pitchFamily="34" charset="-120"/>
              </a:rPr>
              <a:t>12</a:t>
            </a:r>
            <a:r>
              <a:rPr lang="zh-TW" altLang="en-US" sz="1200" dirty="0" smtClean="0">
                <a:latin typeface="微軟正黑體" panose="020B0604030504040204" pitchFamily="34" charset="-120"/>
                <a:ea typeface="微軟正黑體" panose="020B0604030504040204" pitchFamily="34" charset="-120"/>
              </a:rPr>
              <a:t>月</a:t>
            </a:r>
            <a:endParaRPr lang="zh-TW" altLang="en-US" sz="1200" dirty="0">
              <a:latin typeface="微軟正黑體" panose="020B0604030504040204" pitchFamily="34" charset="-120"/>
              <a:ea typeface="微軟正黑體" panose="020B0604030504040204" pitchFamily="34" charset="-120"/>
            </a:endParaRPr>
          </a:p>
        </p:txBody>
      </p:sp>
      <p:pic>
        <p:nvPicPr>
          <p:cNvPr id="16408" name="Picture 24" descr="http://static-us.fever38.com/hotdeals/promotion_main_pic/2014050111231194420_600X.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6906" y="5213146"/>
            <a:ext cx="1240190" cy="1240190"/>
          </a:xfrm>
          <a:prstGeom prst="rect">
            <a:avLst/>
          </a:prstGeom>
          <a:noFill/>
          <a:extLst>
            <a:ext uri="{909E8E84-426E-40DD-AFC4-6F175D3DCCD1}">
              <a14:hiddenFill xmlns:a14="http://schemas.microsoft.com/office/drawing/2010/main">
                <a:solidFill>
                  <a:srgbClr val="FFFFFF"/>
                </a:solidFill>
              </a14:hiddenFill>
            </a:ext>
          </a:extLst>
        </p:spPr>
      </p:pic>
      <p:sp>
        <p:nvSpPr>
          <p:cNvPr id="41" name="橢圓 40"/>
          <p:cNvSpPr/>
          <p:nvPr/>
        </p:nvSpPr>
        <p:spPr>
          <a:xfrm>
            <a:off x="5097016" y="2924944"/>
            <a:ext cx="1944216" cy="1080000"/>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TW" altLang="en-US" sz="1800" b="1" dirty="0" smtClean="0">
                <a:solidFill>
                  <a:schemeClr val="tx1"/>
                </a:solidFill>
                <a:latin typeface="微軟正黑體" panose="020B0604030504040204" pitchFamily="34" charset="-120"/>
                <a:ea typeface="微軟正黑體" panose="020B0604030504040204" pitchFamily="34" charset="-120"/>
              </a:rPr>
              <a:t>臺灣網路跨境直銷</a:t>
            </a:r>
            <a:endParaRPr lang="zh-TW" altLang="en-US" sz="1800" b="1" dirty="0">
              <a:solidFill>
                <a:schemeClr val="tx1"/>
              </a:solidFill>
              <a:latin typeface="微軟正黑體" panose="020B0604030504040204" pitchFamily="34" charset="-120"/>
              <a:ea typeface="微軟正黑體" panose="020B0604030504040204" pitchFamily="34" charset="-120"/>
            </a:endParaRPr>
          </a:p>
        </p:txBody>
      </p:sp>
      <p:cxnSp>
        <p:nvCxnSpPr>
          <p:cNvPr id="46" name="直線單箭頭接點 45"/>
          <p:cNvCxnSpPr/>
          <p:nvPr/>
        </p:nvCxnSpPr>
        <p:spPr>
          <a:xfrm>
            <a:off x="3296816" y="4293096"/>
            <a:ext cx="0" cy="324000"/>
          </a:xfrm>
          <a:prstGeom prst="straightConnector1">
            <a:avLst/>
          </a:prstGeom>
          <a:ln w="38100">
            <a:solidFill>
              <a:schemeClr val="bg1">
                <a:lumMod val="50000"/>
              </a:schemeClr>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7" name="直線單箭頭接點 46"/>
          <p:cNvCxnSpPr/>
          <p:nvPr/>
        </p:nvCxnSpPr>
        <p:spPr>
          <a:xfrm flipH="1">
            <a:off x="3296816" y="4293096"/>
            <a:ext cx="1900186" cy="0"/>
          </a:xfrm>
          <a:prstGeom prst="straightConnector1">
            <a:avLst/>
          </a:prstGeom>
          <a:ln w="38100">
            <a:solidFill>
              <a:schemeClr val="bg1">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8" name="直線單箭頭接點 47"/>
          <p:cNvCxnSpPr/>
          <p:nvPr/>
        </p:nvCxnSpPr>
        <p:spPr>
          <a:xfrm>
            <a:off x="3944888" y="4005096"/>
            <a:ext cx="0" cy="288000"/>
          </a:xfrm>
          <a:prstGeom prst="straightConnector1">
            <a:avLst/>
          </a:prstGeom>
          <a:ln w="38100">
            <a:solidFill>
              <a:schemeClr val="bg1">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50" name="直線單箭頭接點 49"/>
          <p:cNvCxnSpPr/>
          <p:nvPr/>
        </p:nvCxnSpPr>
        <p:spPr>
          <a:xfrm>
            <a:off x="5169024" y="4293096"/>
            <a:ext cx="0" cy="324000"/>
          </a:xfrm>
          <a:prstGeom prst="straightConnector1">
            <a:avLst/>
          </a:prstGeom>
          <a:ln w="38100">
            <a:solidFill>
              <a:schemeClr val="bg1">
                <a:lumMod val="50000"/>
              </a:schemeClr>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6387" name="文字方塊 16386"/>
          <p:cNvSpPr txBox="1"/>
          <p:nvPr/>
        </p:nvSpPr>
        <p:spPr>
          <a:xfrm>
            <a:off x="2864768" y="4653136"/>
            <a:ext cx="1064006" cy="58477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zh-TW" altLang="en-US" sz="1600" b="1" dirty="0" smtClean="0">
                <a:latin typeface="微軟正黑體" panose="020B0604030504040204" pitchFamily="34" charset="-120"/>
                <a:ea typeface="微軟正黑體" panose="020B0604030504040204" pitchFamily="34" charset="-120"/>
              </a:rPr>
              <a:t>中國大陸</a:t>
            </a:r>
            <a:endParaRPr lang="en-US" altLang="zh-TW" sz="1600" b="1" dirty="0" smtClean="0">
              <a:latin typeface="微軟正黑體" panose="020B0604030504040204" pitchFamily="34" charset="-120"/>
              <a:ea typeface="微軟正黑體" panose="020B0604030504040204" pitchFamily="34" charset="-120"/>
            </a:endParaRPr>
          </a:p>
          <a:p>
            <a:pPr algn="ctr"/>
            <a:r>
              <a:rPr lang="zh-TW" altLang="en-US" sz="1600" b="1" dirty="0" smtClean="0">
                <a:latin typeface="微軟正黑體" panose="020B0604030504040204" pitchFamily="34" charset="-120"/>
                <a:ea typeface="微軟正黑體" panose="020B0604030504040204" pitchFamily="34" charset="-120"/>
              </a:rPr>
              <a:t>平台</a:t>
            </a:r>
            <a:r>
              <a:rPr lang="zh-TW" altLang="en-US" sz="1600" b="1" dirty="0">
                <a:latin typeface="微軟正黑體" panose="020B0604030504040204" pitchFamily="34" charset="-120"/>
                <a:ea typeface="微軟正黑體" panose="020B0604030504040204" pitchFamily="34" charset="-120"/>
              </a:rPr>
              <a:t>業者</a:t>
            </a:r>
          </a:p>
        </p:txBody>
      </p:sp>
      <p:sp>
        <p:nvSpPr>
          <p:cNvPr id="53" name="文字方塊 52"/>
          <p:cNvSpPr txBox="1"/>
          <p:nvPr/>
        </p:nvSpPr>
        <p:spPr>
          <a:xfrm>
            <a:off x="4448944" y="4653136"/>
            <a:ext cx="1296144" cy="58477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zh-TW" altLang="en-US" sz="1600" b="1" dirty="0" smtClean="0">
                <a:latin typeface="微軟正黑體" panose="020B0604030504040204" pitchFamily="34" charset="-120"/>
                <a:ea typeface="微軟正黑體" panose="020B0604030504040204" pitchFamily="34" charset="-120"/>
              </a:rPr>
              <a:t>臺灣綜合型平台業者</a:t>
            </a:r>
            <a:endParaRPr lang="zh-TW" altLang="en-US" sz="1600" b="1" dirty="0">
              <a:latin typeface="微軟正黑體" panose="020B0604030504040204" pitchFamily="34" charset="-120"/>
              <a:ea typeface="微軟正黑體" panose="020B0604030504040204" pitchFamily="34" charset="-120"/>
            </a:endParaRPr>
          </a:p>
        </p:txBody>
      </p:sp>
      <p:sp>
        <p:nvSpPr>
          <p:cNvPr id="55" name="文字方塊 54"/>
          <p:cNvSpPr txBox="1"/>
          <p:nvPr/>
        </p:nvSpPr>
        <p:spPr>
          <a:xfrm>
            <a:off x="715179" y="4078813"/>
            <a:ext cx="1357501" cy="584775"/>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zh-TW" altLang="en-US" sz="1600" b="1" dirty="0" smtClean="0">
                <a:latin typeface="微軟正黑體" panose="020B0604030504040204" pitchFamily="34" charset="-120"/>
                <a:ea typeface="微軟正黑體" panose="020B0604030504040204" pitchFamily="34" charset="-120"/>
              </a:rPr>
              <a:t>臺灣垂直型</a:t>
            </a:r>
            <a:endParaRPr lang="en-US" altLang="zh-TW" sz="1600" b="1" dirty="0" smtClean="0">
              <a:latin typeface="微軟正黑體" panose="020B0604030504040204" pitchFamily="34" charset="-120"/>
              <a:ea typeface="微軟正黑體" panose="020B0604030504040204" pitchFamily="34" charset="-120"/>
            </a:endParaRPr>
          </a:p>
          <a:p>
            <a:pPr algn="ctr"/>
            <a:r>
              <a:rPr lang="zh-TW" altLang="en-US" sz="1600" b="1" dirty="0" smtClean="0">
                <a:latin typeface="微軟正黑體" panose="020B0604030504040204" pitchFamily="34" charset="-120"/>
                <a:ea typeface="微軟正黑體" panose="020B0604030504040204" pitchFamily="34" charset="-120"/>
              </a:rPr>
              <a:t>平台業者</a:t>
            </a:r>
            <a:endParaRPr lang="zh-TW" altLang="en-US" sz="16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8432909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圖片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5368" y="5733256"/>
            <a:ext cx="1076325" cy="723900"/>
          </a:xfrm>
          <a:prstGeom prst="rect">
            <a:avLst/>
          </a:prstGeom>
        </p:spPr>
      </p:pic>
      <p:sp>
        <p:nvSpPr>
          <p:cNvPr id="2" name="標題 1"/>
          <p:cNvSpPr>
            <a:spLocks noGrp="1"/>
          </p:cNvSpPr>
          <p:nvPr>
            <p:ph type="title"/>
          </p:nvPr>
        </p:nvSpPr>
        <p:spPr>
          <a:xfrm>
            <a:off x="1136576" y="188913"/>
            <a:ext cx="8784976" cy="620712"/>
          </a:xfrm>
        </p:spPr>
        <p:txBody>
          <a:bodyPr/>
          <a:lstStyle/>
          <a:p>
            <a:r>
              <a:rPr lang="zh-TW" altLang="en-US" dirty="0" smtClean="0"/>
              <a:t>臺灣垂直型平台業者</a:t>
            </a:r>
            <a:r>
              <a:rPr lang="en-US" altLang="zh-TW" dirty="0" smtClean="0"/>
              <a:t>/</a:t>
            </a:r>
            <a:r>
              <a:rPr lang="zh-TW" altLang="en-US" dirty="0" smtClean="0"/>
              <a:t>社群：</a:t>
            </a:r>
            <a:r>
              <a:rPr lang="en-US" altLang="zh-TW" dirty="0" err="1" smtClean="0"/>
              <a:t>FashionGuide</a:t>
            </a:r>
            <a:r>
              <a:rPr lang="en-US" altLang="zh-TW" dirty="0" smtClean="0"/>
              <a:t>(1/3)</a:t>
            </a:r>
            <a:endParaRPr lang="zh-TW" altLang="en-US" dirty="0"/>
          </a:p>
        </p:txBody>
      </p:sp>
      <p:grpSp>
        <p:nvGrpSpPr>
          <p:cNvPr id="4" name="群組 3"/>
          <p:cNvGrpSpPr/>
          <p:nvPr/>
        </p:nvGrpSpPr>
        <p:grpSpPr>
          <a:xfrm>
            <a:off x="560512" y="980728"/>
            <a:ext cx="4536504" cy="1673344"/>
            <a:chOff x="560512" y="1107584"/>
            <a:chExt cx="4536504" cy="1673344"/>
          </a:xfrm>
        </p:grpSpPr>
        <p:sp>
          <p:nvSpPr>
            <p:cNvPr id="5" name="矩形 4"/>
            <p:cNvSpPr/>
            <p:nvPr/>
          </p:nvSpPr>
          <p:spPr>
            <a:xfrm>
              <a:off x="1208584" y="1107584"/>
              <a:ext cx="3888432" cy="167334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rtlCol="0" anchor="ctr"/>
            <a:lstStyle/>
            <a:p>
              <a:pPr algn="just"/>
              <a:r>
                <a:rPr lang="en-US" altLang="zh-TW" sz="1600" dirty="0" err="1" smtClean="0">
                  <a:solidFill>
                    <a:schemeClr val="tx1"/>
                  </a:solidFill>
                  <a:latin typeface="微軟正黑體" panose="020B0604030504040204" pitchFamily="34" charset="-120"/>
                  <a:ea typeface="微軟正黑體" panose="020B0604030504040204" pitchFamily="34" charset="-120"/>
                </a:rPr>
                <a:t>FashionGuide</a:t>
              </a:r>
              <a:r>
                <a:rPr lang="zh-TW" altLang="en-US" sz="1600" dirty="0" smtClean="0">
                  <a:solidFill>
                    <a:schemeClr val="tx1"/>
                  </a:solidFill>
                  <a:latin typeface="微軟正黑體" panose="020B0604030504040204" pitchFamily="34" charset="-120"/>
                  <a:ea typeface="微軟正黑體" panose="020B0604030504040204" pitchFamily="34" charset="-120"/>
                </a:rPr>
                <a:t>為風尚數位科技於</a:t>
              </a:r>
              <a:r>
                <a:rPr lang="en-US" altLang="zh-TW" sz="1600" dirty="0" smtClean="0">
                  <a:solidFill>
                    <a:schemeClr val="tx1"/>
                  </a:solidFill>
                  <a:latin typeface="微軟正黑體" panose="020B0604030504040204" pitchFamily="34" charset="-120"/>
                  <a:ea typeface="微軟正黑體" panose="020B0604030504040204" pitchFamily="34" charset="-120"/>
                </a:rPr>
                <a:t>1997</a:t>
              </a:r>
              <a:r>
                <a:rPr lang="zh-TW" altLang="en-US" sz="1600" dirty="0" smtClean="0">
                  <a:solidFill>
                    <a:schemeClr val="tx1"/>
                  </a:solidFill>
                  <a:latin typeface="微軟正黑體" panose="020B0604030504040204" pitchFamily="34" charset="-120"/>
                  <a:ea typeface="微軟正黑體" panose="020B0604030504040204" pitchFamily="34" charset="-120"/>
                </a:rPr>
                <a:t>年所創立，</a:t>
              </a:r>
              <a:r>
                <a:rPr lang="zh-TW" altLang="en-US" sz="1600" dirty="0">
                  <a:solidFill>
                    <a:schemeClr val="tx1"/>
                  </a:solidFill>
                  <a:latin typeface="微軟正黑體" panose="020B0604030504040204" pitchFamily="34" charset="-120"/>
                  <a:ea typeface="微軟正黑體" panose="020B0604030504040204" pitchFamily="34" charset="-120"/>
                </a:rPr>
                <a:t>目前是華人第一時尚美容入口</a:t>
              </a:r>
              <a:r>
                <a:rPr lang="zh-TW" altLang="en-US" sz="1600" dirty="0" smtClean="0">
                  <a:solidFill>
                    <a:schemeClr val="tx1"/>
                  </a:solidFill>
                  <a:latin typeface="微軟正黑體" panose="020B0604030504040204" pitchFamily="34" charset="-120"/>
                  <a:ea typeface="微軟正黑體" panose="020B0604030504040204" pitchFamily="34" charset="-120"/>
                </a:rPr>
                <a:t>網站，現有</a:t>
              </a:r>
              <a:r>
                <a:rPr lang="en-US" altLang="zh-TW" sz="1600" dirty="0" smtClean="0">
                  <a:solidFill>
                    <a:schemeClr val="tx1"/>
                  </a:solidFill>
                  <a:latin typeface="微軟正黑體" panose="020B0604030504040204" pitchFamily="34" charset="-120"/>
                  <a:ea typeface="微軟正黑體" panose="020B0604030504040204" pitchFamily="34" charset="-120"/>
                </a:rPr>
                <a:t>66</a:t>
              </a:r>
              <a:r>
                <a:rPr lang="zh-TW" altLang="en-US" sz="1600" dirty="0" smtClean="0">
                  <a:solidFill>
                    <a:schemeClr val="tx1"/>
                  </a:solidFill>
                  <a:latin typeface="微軟正黑體" panose="020B0604030504040204" pitchFamily="34" charset="-120"/>
                  <a:ea typeface="微軟正黑體" panose="020B0604030504040204" pitchFamily="34" charset="-120"/>
                </a:rPr>
                <a:t>萬會員、每月造訪人次約有</a:t>
              </a:r>
              <a:r>
                <a:rPr lang="en-US" altLang="zh-TW" sz="1600" dirty="0" smtClean="0">
                  <a:solidFill>
                    <a:schemeClr val="tx1"/>
                  </a:solidFill>
                  <a:latin typeface="微軟正黑體" panose="020B0604030504040204" pitchFamily="34" charset="-120"/>
                  <a:ea typeface="微軟正黑體" panose="020B0604030504040204" pitchFamily="34" charset="-120"/>
                </a:rPr>
                <a:t>360</a:t>
              </a:r>
              <a:r>
                <a:rPr lang="zh-TW" altLang="en-US" sz="1600" dirty="0" smtClean="0">
                  <a:solidFill>
                    <a:schemeClr val="tx1"/>
                  </a:solidFill>
                  <a:latin typeface="微軟正黑體" panose="020B0604030504040204" pitchFamily="34" charset="-120"/>
                  <a:ea typeface="微軟正黑體" panose="020B0604030504040204" pitchFamily="34" charset="-120"/>
                </a:rPr>
                <a:t>萬人</a:t>
              </a:r>
              <a:endParaRPr lang="zh-TW" altLang="en-US" sz="1600" dirty="0">
                <a:solidFill>
                  <a:schemeClr val="tx1"/>
                </a:solidFill>
                <a:latin typeface="微軟正黑體" panose="020B0604030504040204" pitchFamily="34" charset="-120"/>
                <a:ea typeface="微軟正黑體" panose="020B0604030504040204" pitchFamily="34" charset="-120"/>
              </a:endParaRPr>
            </a:p>
          </p:txBody>
        </p:sp>
        <p:sp>
          <p:nvSpPr>
            <p:cNvPr id="6" name="矩形 5"/>
            <p:cNvSpPr/>
            <p:nvPr/>
          </p:nvSpPr>
          <p:spPr>
            <a:xfrm>
              <a:off x="560512" y="1233584"/>
              <a:ext cx="1224136" cy="4680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smtClean="0">
                  <a:latin typeface="微軟正黑體" panose="020B0604030504040204" pitchFamily="34" charset="-120"/>
                  <a:ea typeface="微軟正黑體" panose="020B0604030504040204" pitchFamily="34" charset="-120"/>
                </a:rPr>
                <a:t>背景簡介</a:t>
              </a:r>
              <a:endParaRPr lang="zh-TW" altLang="en-US" sz="2000" b="1" dirty="0">
                <a:latin typeface="微軟正黑體" panose="020B0604030504040204" pitchFamily="34" charset="-120"/>
                <a:ea typeface="微軟正黑體" panose="020B0604030504040204" pitchFamily="34" charset="-120"/>
              </a:endParaRPr>
            </a:p>
          </p:txBody>
        </p:sp>
      </p:grpSp>
      <p:grpSp>
        <p:nvGrpSpPr>
          <p:cNvPr id="7" name="群組 6"/>
          <p:cNvGrpSpPr/>
          <p:nvPr/>
        </p:nvGrpSpPr>
        <p:grpSpPr>
          <a:xfrm>
            <a:off x="560512" y="2717564"/>
            <a:ext cx="4536504" cy="1152000"/>
            <a:chOff x="560512" y="1107584"/>
            <a:chExt cx="4536504" cy="1152000"/>
          </a:xfrm>
        </p:grpSpPr>
        <p:sp>
          <p:nvSpPr>
            <p:cNvPr id="8" name="矩形 7"/>
            <p:cNvSpPr/>
            <p:nvPr/>
          </p:nvSpPr>
          <p:spPr>
            <a:xfrm>
              <a:off x="1208584" y="1107584"/>
              <a:ext cx="3888432" cy="1152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rtlCol="0" anchor="ctr"/>
            <a:lstStyle/>
            <a:p>
              <a:pPr algn="just"/>
              <a:r>
                <a:rPr lang="zh-TW" altLang="en-US" sz="1600" dirty="0">
                  <a:solidFill>
                    <a:schemeClr val="tx1"/>
                  </a:solidFill>
                  <a:latin typeface="微軟正黑體" panose="020B0604030504040204" pitchFamily="34" charset="-120"/>
                  <a:ea typeface="微軟正黑體" panose="020B0604030504040204" pitchFamily="34" charset="-120"/>
                </a:rPr>
                <a:t>以美妝商品市調評鑑為核心，</a:t>
              </a:r>
              <a:r>
                <a:rPr lang="zh-TW" altLang="en-US" sz="1600" dirty="0" smtClean="0">
                  <a:solidFill>
                    <a:schemeClr val="tx1"/>
                  </a:solidFill>
                  <a:latin typeface="微軟正黑體" panose="020B0604030504040204" pitchFamily="34" charset="-120"/>
                  <a:ea typeface="微軟正黑體" panose="020B0604030504040204" pitchFamily="34" charset="-120"/>
                </a:rPr>
                <a:t>透過「女性入口網站」、「購物評鑑情報」、「雜誌</a:t>
              </a:r>
              <a:r>
                <a:rPr lang="en-US" altLang="zh-TW" sz="1600" dirty="0" smtClean="0">
                  <a:solidFill>
                    <a:schemeClr val="tx1"/>
                  </a:solidFill>
                  <a:latin typeface="微軟正黑體" panose="020B0604030504040204" pitchFamily="34" charset="-120"/>
                  <a:ea typeface="微軟正黑體" panose="020B0604030504040204" pitchFamily="34" charset="-120"/>
                </a:rPr>
                <a:t>APP</a:t>
              </a:r>
              <a:r>
                <a:rPr lang="zh-TW" altLang="en-US" sz="1600" dirty="0" smtClean="0">
                  <a:solidFill>
                    <a:schemeClr val="tx1"/>
                  </a:solidFill>
                  <a:latin typeface="微軟正黑體" panose="020B0604030504040204" pitchFamily="34" charset="-120"/>
                  <a:ea typeface="微軟正黑體" panose="020B0604030504040204" pitchFamily="34" charset="-120"/>
                </a:rPr>
                <a:t>」三大媒體平台發展全媒體整合行銷業務</a:t>
              </a:r>
              <a:endParaRPr lang="zh-TW" altLang="en-US" sz="1800" dirty="0">
                <a:solidFill>
                  <a:schemeClr val="tx1"/>
                </a:solidFill>
                <a:latin typeface="微軟正黑體" panose="020B0604030504040204" pitchFamily="34" charset="-120"/>
                <a:ea typeface="微軟正黑體" panose="020B0604030504040204" pitchFamily="34" charset="-120"/>
              </a:endParaRPr>
            </a:p>
          </p:txBody>
        </p:sp>
        <p:sp>
          <p:nvSpPr>
            <p:cNvPr id="9" name="矩形 8"/>
            <p:cNvSpPr/>
            <p:nvPr/>
          </p:nvSpPr>
          <p:spPr>
            <a:xfrm>
              <a:off x="560512" y="1233584"/>
              <a:ext cx="1224136" cy="4680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smtClean="0">
                  <a:latin typeface="微軟正黑體" panose="020B0604030504040204" pitchFamily="34" charset="-120"/>
                  <a:ea typeface="微軟正黑體" panose="020B0604030504040204" pitchFamily="34" charset="-120"/>
                </a:rPr>
                <a:t>經營內容</a:t>
              </a:r>
              <a:endParaRPr lang="zh-TW" altLang="en-US" sz="2000" b="1" dirty="0">
                <a:latin typeface="微軟正黑體" panose="020B0604030504040204" pitchFamily="34" charset="-120"/>
                <a:ea typeface="微軟正黑體" panose="020B0604030504040204" pitchFamily="34" charset="-120"/>
              </a:endParaRPr>
            </a:p>
          </p:txBody>
        </p:sp>
      </p:grpSp>
      <p:grpSp>
        <p:nvGrpSpPr>
          <p:cNvPr id="10" name="群組 9"/>
          <p:cNvGrpSpPr/>
          <p:nvPr/>
        </p:nvGrpSpPr>
        <p:grpSpPr>
          <a:xfrm>
            <a:off x="560512" y="3933056"/>
            <a:ext cx="4536504" cy="2448272"/>
            <a:chOff x="560512" y="1107584"/>
            <a:chExt cx="4536504" cy="2448272"/>
          </a:xfrm>
        </p:grpSpPr>
        <p:sp>
          <p:nvSpPr>
            <p:cNvPr id="11" name="矩形 10"/>
            <p:cNvSpPr/>
            <p:nvPr/>
          </p:nvSpPr>
          <p:spPr>
            <a:xfrm>
              <a:off x="1208584" y="1107584"/>
              <a:ext cx="3888432" cy="244827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rtlCol="0" anchor="ctr"/>
            <a:lstStyle/>
            <a:p>
              <a:pPr algn="just"/>
              <a:endParaRPr lang="zh-TW" altLang="en-US" sz="1800" dirty="0">
                <a:solidFill>
                  <a:schemeClr val="tx1"/>
                </a:solidFill>
                <a:latin typeface="微軟正黑體" panose="020B0604030504040204" pitchFamily="34" charset="-120"/>
                <a:ea typeface="微軟正黑體" panose="020B0604030504040204" pitchFamily="34" charset="-120"/>
              </a:endParaRPr>
            </a:p>
          </p:txBody>
        </p:sp>
        <p:sp>
          <p:nvSpPr>
            <p:cNvPr id="12" name="矩形 11"/>
            <p:cNvSpPr/>
            <p:nvPr/>
          </p:nvSpPr>
          <p:spPr>
            <a:xfrm>
              <a:off x="560512" y="1215584"/>
              <a:ext cx="1224136" cy="4680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smtClean="0">
                  <a:latin typeface="微軟正黑體" panose="020B0604030504040204" pitchFamily="34" charset="-120"/>
                  <a:ea typeface="微軟正黑體" panose="020B0604030504040204" pitchFamily="34" charset="-120"/>
                </a:rPr>
                <a:t>發展歷程</a:t>
              </a:r>
              <a:endParaRPr lang="zh-TW" altLang="en-US" sz="2000" b="1" dirty="0">
                <a:latin typeface="微軟正黑體" panose="020B0604030504040204" pitchFamily="34" charset="-120"/>
                <a:ea typeface="微軟正黑體" panose="020B0604030504040204" pitchFamily="34" charset="-120"/>
              </a:endParaRPr>
            </a:p>
          </p:txBody>
        </p:sp>
      </p:grpSp>
      <p:grpSp>
        <p:nvGrpSpPr>
          <p:cNvPr id="13" name="群組 12"/>
          <p:cNvGrpSpPr/>
          <p:nvPr/>
        </p:nvGrpSpPr>
        <p:grpSpPr>
          <a:xfrm>
            <a:off x="1856656" y="4077072"/>
            <a:ext cx="3319444" cy="2232000"/>
            <a:chOff x="1921588" y="3866836"/>
            <a:chExt cx="3319444" cy="2232000"/>
          </a:xfrm>
        </p:grpSpPr>
        <p:sp>
          <p:nvSpPr>
            <p:cNvPr id="14" name="向下箭號 13"/>
            <p:cNvSpPr/>
            <p:nvPr/>
          </p:nvSpPr>
          <p:spPr>
            <a:xfrm>
              <a:off x="1921588" y="3866836"/>
              <a:ext cx="144016" cy="2232000"/>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文字方塊 14"/>
            <p:cNvSpPr txBox="1"/>
            <p:nvPr/>
          </p:nvSpPr>
          <p:spPr>
            <a:xfrm>
              <a:off x="2014460" y="3947124"/>
              <a:ext cx="3226572" cy="1877437"/>
            </a:xfrm>
            <a:prstGeom prst="rect">
              <a:avLst/>
            </a:prstGeom>
            <a:noFill/>
          </p:spPr>
          <p:txBody>
            <a:bodyPr wrap="square" rtlCol="0">
              <a:spAutoFit/>
            </a:bodyPr>
            <a:lstStyle/>
            <a:p>
              <a:pPr algn="just"/>
              <a:r>
                <a:rPr lang="en-US" altLang="zh-TW" sz="1450" dirty="0" smtClean="0">
                  <a:latin typeface="微軟正黑體" panose="020B0604030504040204" pitchFamily="34" charset="-120"/>
                  <a:ea typeface="微軟正黑體" panose="020B0604030504040204" pitchFamily="34" charset="-120"/>
                </a:rPr>
                <a:t>1997/9</a:t>
              </a:r>
              <a:r>
                <a:rPr lang="zh-TW" altLang="en-US" sz="1450" dirty="0" smtClean="0">
                  <a:latin typeface="微軟正黑體" panose="020B0604030504040204" pitchFamily="34" charset="-120"/>
                  <a:ea typeface="微軟正黑體" panose="020B0604030504040204" pitchFamily="34" charset="-120"/>
                </a:rPr>
                <a:t>：</a:t>
              </a:r>
              <a:r>
                <a:rPr lang="en-US" altLang="zh-TW" sz="1450" dirty="0" err="1" smtClean="0">
                  <a:latin typeface="微軟正黑體" panose="020B0604030504040204" pitchFamily="34" charset="-120"/>
                  <a:ea typeface="微軟正黑體" panose="020B0604030504040204" pitchFamily="34" charset="-120"/>
                </a:rPr>
                <a:t>FashionGuide</a:t>
              </a:r>
              <a:r>
                <a:rPr lang="zh-TW" altLang="en-US" sz="1450" dirty="0" smtClean="0">
                  <a:latin typeface="微軟正黑體" panose="020B0604030504040204" pitchFamily="34" charset="-120"/>
                  <a:ea typeface="微軟正黑體" panose="020B0604030504040204" pitchFamily="34" charset="-120"/>
                </a:rPr>
                <a:t>創站</a:t>
              </a:r>
              <a:endParaRPr lang="en-US" altLang="zh-TW" sz="1450" dirty="0" smtClean="0">
                <a:latin typeface="微軟正黑體" panose="020B0604030504040204" pitchFamily="34" charset="-120"/>
                <a:ea typeface="微軟正黑體" panose="020B0604030504040204" pitchFamily="34" charset="-120"/>
              </a:endParaRPr>
            </a:p>
            <a:p>
              <a:pPr algn="just"/>
              <a:endParaRPr lang="en-US" altLang="zh-TW" sz="1450" dirty="0">
                <a:latin typeface="微軟正黑體" panose="020B0604030504040204" pitchFamily="34" charset="-120"/>
                <a:ea typeface="微軟正黑體" panose="020B0604030504040204" pitchFamily="34" charset="-120"/>
              </a:endParaRPr>
            </a:p>
            <a:p>
              <a:pPr marL="633413" indent="-633413" algn="just"/>
              <a:r>
                <a:rPr lang="en-US" altLang="zh-TW" sz="1450" dirty="0" smtClean="0">
                  <a:latin typeface="微軟正黑體" panose="020B0604030504040204" pitchFamily="34" charset="-120"/>
                  <a:ea typeface="微軟正黑體" panose="020B0604030504040204" pitchFamily="34" charset="-120"/>
                </a:rPr>
                <a:t>2008</a:t>
              </a:r>
              <a:r>
                <a:rPr lang="zh-TW" altLang="en-US" sz="1450" dirty="0" smtClean="0">
                  <a:latin typeface="微軟正黑體" panose="020B0604030504040204" pitchFamily="34" charset="-120"/>
                  <a:ea typeface="微軟正黑體" panose="020B0604030504040204" pitchFamily="34" charset="-120"/>
                </a:rPr>
                <a:t>：</a:t>
              </a:r>
              <a:r>
                <a:rPr lang="zh-TW" altLang="en-US" sz="1450" dirty="0">
                  <a:latin typeface="微軟正黑體" panose="020B0604030504040204" pitchFamily="34" charset="-120"/>
                  <a:ea typeface="微軟正黑體" panose="020B0604030504040204" pitchFamily="34" charset="-120"/>
                </a:rPr>
                <a:t>進軍</a:t>
              </a:r>
              <a:r>
                <a:rPr lang="zh-TW" altLang="en-US" sz="1450" u="sng" dirty="0">
                  <a:solidFill>
                    <a:srgbClr val="FF0000"/>
                  </a:solidFill>
                  <a:latin typeface="微軟正黑體" panose="020B0604030504040204" pitchFamily="34" charset="-120"/>
                  <a:ea typeface="微軟正黑體" panose="020B0604030504040204" pitchFamily="34" charset="-120"/>
                </a:rPr>
                <a:t>大陸，建立美妝社群網站、與湖北衛視合作美妝節目、與湖南快樂合作發行美妝雜誌</a:t>
              </a:r>
              <a:endParaRPr lang="en-US" altLang="zh-TW" sz="1450" u="sng" dirty="0">
                <a:solidFill>
                  <a:srgbClr val="FF0000"/>
                </a:solidFill>
                <a:latin typeface="微軟正黑體" panose="020B0604030504040204" pitchFamily="34" charset="-120"/>
                <a:ea typeface="微軟正黑體" panose="020B0604030504040204" pitchFamily="34" charset="-120"/>
              </a:endParaRPr>
            </a:p>
            <a:p>
              <a:pPr algn="just"/>
              <a:endParaRPr lang="en-US" altLang="zh-TW" sz="1450" dirty="0">
                <a:latin typeface="微軟正黑體" panose="020B0604030504040204" pitchFamily="34" charset="-120"/>
                <a:ea typeface="微軟正黑體" panose="020B0604030504040204" pitchFamily="34" charset="-120"/>
              </a:endParaRPr>
            </a:p>
            <a:p>
              <a:pPr marL="801688" indent="-801688" algn="just"/>
              <a:r>
                <a:rPr lang="en-US" altLang="zh-TW" sz="1450" dirty="0">
                  <a:latin typeface="微軟正黑體" panose="020B0604030504040204" pitchFamily="34" charset="-120"/>
                  <a:ea typeface="微軟正黑體" panose="020B0604030504040204" pitchFamily="34" charset="-120"/>
                </a:rPr>
                <a:t>2013/1</a:t>
              </a:r>
              <a:r>
                <a:rPr lang="zh-TW" altLang="en-US" sz="1450" dirty="0">
                  <a:latin typeface="微軟正黑體" panose="020B0604030504040204" pitchFamily="34" charset="-120"/>
                  <a:ea typeface="微軟正黑體" panose="020B0604030504040204" pitchFamily="34" charset="-120"/>
                </a:rPr>
                <a:t>：獲日本創投</a:t>
              </a:r>
              <a:r>
                <a:rPr lang="en-US" altLang="zh-TW" sz="1450" dirty="0" err="1">
                  <a:latin typeface="微軟正黑體" panose="020B0604030504040204" pitchFamily="34" charset="-120"/>
                  <a:ea typeface="微軟正黑體" panose="020B0604030504040204" pitchFamily="34" charset="-120"/>
                </a:rPr>
                <a:t>CyberAgent</a:t>
              </a:r>
              <a:r>
                <a:rPr lang="en-US" altLang="zh-TW" sz="1450" dirty="0">
                  <a:latin typeface="微軟正黑體" panose="020B0604030504040204" pitchFamily="34" charset="-120"/>
                  <a:ea typeface="微軟正黑體" panose="020B0604030504040204" pitchFamily="34" charset="-120"/>
                </a:rPr>
                <a:t> Ventures</a:t>
              </a:r>
              <a:r>
                <a:rPr lang="zh-TW" altLang="en-US" sz="1450" dirty="0">
                  <a:latin typeface="微軟正黑體" panose="020B0604030504040204" pitchFamily="34" charset="-120"/>
                  <a:ea typeface="微軟正黑體" panose="020B0604030504040204" pitchFamily="34" charset="-120"/>
                </a:rPr>
                <a:t>投資</a:t>
              </a:r>
              <a:endParaRPr lang="en-US" altLang="zh-TW" sz="1450" dirty="0">
                <a:latin typeface="微軟正黑體" panose="020B0604030504040204" pitchFamily="34" charset="-120"/>
                <a:ea typeface="微軟正黑體" panose="020B0604030504040204" pitchFamily="34" charset="-120"/>
              </a:endParaRPr>
            </a:p>
          </p:txBody>
        </p:sp>
        <p:sp>
          <p:nvSpPr>
            <p:cNvPr id="16" name="橢圓 15"/>
            <p:cNvSpPr/>
            <p:nvPr/>
          </p:nvSpPr>
          <p:spPr>
            <a:xfrm>
              <a:off x="1921588" y="4015001"/>
              <a:ext cx="144016" cy="144080"/>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橢圓 16"/>
            <p:cNvSpPr/>
            <p:nvPr/>
          </p:nvSpPr>
          <p:spPr>
            <a:xfrm>
              <a:off x="1921588" y="4393113"/>
              <a:ext cx="144016" cy="144080"/>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橢圓 19"/>
            <p:cNvSpPr/>
            <p:nvPr/>
          </p:nvSpPr>
          <p:spPr>
            <a:xfrm>
              <a:off x="1921588" y="5329217"/>
              <a:ext cx="144016" cy="144080"/>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pic>
        <p:nvPicPr>
          <p:cNvPr id="1026" name="Picture 2" descr="http://cdn.inside.com.tw/wp-content/uploads/2013/01/FashionGuide%E8%8F%AF%E4%BA%BA%E7%AC%AC%E4%B8%80%E5%A5%B3%E6%80%A7%E6%99%82%E5%B0%9A%E7%BE%8E%E5%A6%9D%E5%82%B3%E5%AA%9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5049" y="1265424"/>
            <a:ext cx="3744416" cy="24516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prince1230.com/wp-content/uploads/2014/10/1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3943"/>
          <a:stretch/>
        </p:blipFill>
        <p:spPr bwMode="auto">
          <a:xfrm>
            <a:off x="5385049" y="4007253"/>
            <a:ext cx="3600400" cy="2446083"/>
          </a:xfrm>
          <a:prstGeom prst="rect">
            <a:avLst/>
          </a:prstGeom>
          <a:noFill/>
          <a:extLst>
            <a:ext uri="{909E8E84-426E-40DD-AFC4-6F175D3DCCD1}">
              <a14:hiddenFill xmlns:a14="http://schemas.microsoft.com/office/drawing/2010/main">
                <a:solidFill>
                  <a:srgbClr val="FFFFFF"/>
                </a:solidFill>
              </a14:hiddenFill>
            </a:ext>
          </a:extLst>
        </p:spPr>
      </p:pic>
      <p:sp>
        <p:nvSpPr>
          <p:cNvPr id="21" name="文字方塊 20"/>
          <p:cNvSpPr txBox="1"/>
          <p:nvPr/>
        </p:nvSpPr>
        <p:spPr>
          <a:xfrm>
            <a:off x="5242568" y="908720"/>
            <a:ext cx="2950792" cy="400110"/>
          </a:xfrm>
          <a:prstGeom prst="rect">
            <a:avLst/>
          </a:prstGeom>
          <a:noFill/>
        </p:spPr>
        <p:txBody>
          <a:bodyPr wrap="square" rtlCol="0">
            <a:spAutoFit/>
          </a:bodyPr>
          <a:lstStyle/>
          <a:p>
            <a:r>
              <a:rPr lang="en-US" altLang="zh-TW" sz="2000" b="1" dirty="0" err="1" smtClean="0">
                <a:latin typeface="微軟正黑體" panose="020B0604030504040204" pitchFamily="34" charset="-120"/>
                <a:ea typeface="微軟正黑體" panose="020B0604030504040204" pitchFamily="34" charset="-120"/>
              </a:rPr>
              <a:t>FashionGuide</a:t>
            </a:r>
            <a:r>
              <a:rPr lang="zh-TW" altLang="en-US" sz="2000" b="1" dirty="0" smtClean="0">
                <a:latin typeface="微軟正黑體" panose="020B0604030504040204" pitchFamily="34" charset="-120"/>
                <a:ea typeface="微軟正黑體" panose="020B0604030504040204" pitchFamily="34" charset="-120"/>
              </a:rPr>
              <a:t>入口網站</a:t>
            </a:r>
            <a:endParaRPr lang="zh-TW" altLang="en-US" sz="2000" b="1" dirty="0">
              <a:latin typeface="微軟正黑體" panose="020B0604030504040204" pitchFamily="34" charset="-120"/>
              <a:ea typeface="微軟正黑體" panose="020B0604030504040204" pitchFamily="34" charset="-120"/>
            </a:endParaRPr>
          </a:p>
        </p:txBody>
      </p:sp>
      <p:sp>
        <p:nvSpPr>
          <p:cNvPr id="22" name="文字方塊 21"/>
          <p:cNvSpPr txBox="1"/>
          <p:nvPr/>
        </p:nvSpPr>
        <p:spPr>
          <a:xfrm>
            <a:off x="5242568" y="3676962"/>
            <a:ext cx="2950792" cy="400110"/>
          </a:xfrm>
          <a:prstGeom prst="rect">
            <a:avLst/>
          </a:prstGeom>
          <a:noFill/>
        </p:spPr>
        <p:txBody>
          <a:bodyPr wrap="square" rtlCol="0">
            <a:spAutoFit/>
          </a:bodyPr>
          <a:lstStyle/>
          <a:p>
            <a:r>
              <a:rPr lang="en-US" altLang="zh-TW" sz="2000" b="1" dirty="0" err="1" smtClean="0">
                <a:latin typeface="微軟正黑體" panose="020B0604030504040204" pitchFamily="34" charset="-120"/>
                <a:ea typeface="微軟正黑體" panose="020B0604030504040204" pitchFamily="34" charset="-120"/>
              </a:rPr>
              <a:t>FashionGuide</a:t>
            </a:r>
            <a:r>
              <a:rPr lang="zh-TW" altLang="en-US" sz="2000" b="1" dirty="0">
                <a:latin typeface="微軟正黑體" panose="020B0604030504040204" pitchFamily="34" charset="-120"/>
                <a:ea typeface="微軟正黑體" panose="020B0604030504040204" pitchFamily="34" charset="-120"/>
              </a:rPr>
              <a:t>美妝雜誌</a:t>
            </a:r>
          </a:p>
        </p:txBody>
      </p:sp>
    </p:spTree>
    <p:extLst>
      <p:ext uri="{BB962C8B-B14F-4D97-AF65-F5344CB8AC3E}">
        <p14:creationId xmlns:p14="http://schemas.microsoft.com/office/powerpoint/2010/main" val="663316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920552" y="1051068"/>
            <a:ext cx="8419648" cy="482620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182563" indent="-182563" algn="just">
              <a:lnSpc>
                <a:spcPts val="2400"/>
              </a:lnSpc>
              <a:spcBef>
                <a:spcPts val="600"/>
              </a:spcBef>
              <a:buClr>
                <a:schemeClr val="accent3">
                  <a:lumMod val="50000"/>
                </a:schemeClr>
              </a:buClr>
              <a:buFont typeface="Wingdings" panose="05000000000000000000" pitchFamily="2" charset="2"/>
              <a:buChar char="l"/>
            </a:pPr>
            <a:r>
              <a:rPr lang="zh-TW" altLang="en-US" b="1" dirty="0" smtClean="0">
                <a:solidFill>
                  <a:schemeClr val="tx1"/>
                </a:solidFill>
                <a:latin typeface="微軟正黑體" panose="020B0604030504040204" pitchFamily="34" charset="-120"/>
                <a:ea typeface="微軟正黑體" panose="020B0604030504040204" pitchFamily="34" charset="-120"/>
              </a:rPr>
              <a:t>跨境電商障礙</a:t>
            </a:r>
            <a:endParaRPr lang="en-US" altLang="zh-TW" b="1" dirty="0" smtClean="0">
              <a:solidFill>
                <a:schemeClr val="tx1"/>
              </a:solidFill>
              <a:latin typeface="微軟正黑體" panose="020B0604030504040204" pitchFamily="34" charset="-120"/>
              <a:ea typeface="微軟正黑體" panose="020B0604030504040204" pitchFamily="34" charset="-120"/>
            </a:endParaRPr>
          </a:p>
          <a:p>
            <a:pPr marL="174625" lvl="1" indent="360363" algn="just">
              <a:lnSpc>
                <a:spcPts val="2400"/>
              </a:lnSpc>
              <a:spcBef>
                <a:spcPts val="600"/>
              </a:spcBef>
              <a:buClr>
                <a:srgbClr val="002060"/>
              </a:buClr>
            </a:pPr>
            <a:r>
              <a:rPr lang="zh-TW" altLang="en-US" sz="2000" dirty="0" smtClean="0">
                <a:solidFill>
                  <a:schemeClr val="tx1"/>
                </a:solidFill>
                <a:latin typeface="微軟正黑體" panose="020B0604030504040204" pitchFamily="34" charset="-120"/>
                <a:ea typeface="微軟正黑體" panose="020B0604030504040204" pitchFamily="34" charset="-120"/>
              </a:rPr>
              <a:t>目前較</a:t>
            </a:r>
            <a:r>
              <a:rPr lang="zh-TW" altLang="en-US" sz="2000" dirty="0">
                <a:solidFill>
                  <a:schemeClr val="tx1"/>
                </a:solidFill>
                <a:latin typeface="微軟正黑體" panose="020B0604030504040204" pitchFamily="34" charset="-120"/>
                <a:ea typeface="微軟正黑體" panose="020B0604030504040204" pitchFamily="34" charset="-120"/>
              </a:rPr>
              <a:t>大的問題</a:t>
            </a:r>
            <a:r>
              <a:rPr lang="zh-TW" altLang="en-US" sz="2000" dirty="0" smtClean="0">
                <a:solidFill>
                  <a:schemeClr val="tx1"/>
                </a:solidFill>
                <a:latin typeface="微軟正黑體" panose="020B0604030504040204" pitchFamily="34" charset="-120"/>
                <a:ea typeface="微軟正黑體" panose="020B0604030504040204" pitchFamily="34" charset="-120"/>
              </a:rPr>
              <a:t>是</a:t>
            </a:r>
            <a:r>
              <a:rPr lang="zh-TW" altLang="en-US" sz="2000" u="sng" dirty="0" smtClean="0">
                <a:solidFill>
                  <a:srgbClr val="FF0000"/>
                </a:solidFill>
                <a:latin typeface="微軟正黑體" panose="020B0604030504040204" pitchFamily="34" charset="-120"/>
                <a:ea typeface="微軟正黑體" panose="020B0604030504040204" pitchFamily="34" charset="-120"/>
              </a:rPr>
              <a:t>稅務</a:t>
            </a:r>
            <a:r>
              <a:rPr lang="zh-TW" altLang="en-US" sz="2000" dirty="0" smtClean="0">
                <a:solidFill>
                  <a:schemeClr val="tx1"/>
                </a:solidFill>
                <a:latin typeface="微軟正黑體" panose="020B0604030504040204" pitchFamily="34" charset="-120"/>
                <a:ea typeface="微軟正黑體" panose="020B0604030504040204" pitchFamily="34" charset="-120"/>
              </a:rPr>
              <a:t>，在</a:t>
            </a:r>
            <a:r>
              <a:rPr lang="zh-TW" altLang="en-US" sz="2000" dirty="0">
                <a:solidFill>
                  <a:schemeClr val="tx1"/>
                </a:solidFill>
                <a:latin typeface="微軟正黑體" panose="020B0604030504040204" pitchFamily="34" charset="-120"/>
                <a:ea typeface="微軟正黑體" panose="020B0604030504040204" pitchFamily="34" charset="-120"/>
              </a:rPr>
              <a:t>台灣賣</a:t>
            </a:r>
            <a:r>
              <a:rPr lang="en-US" altLang="zh-TW" sz="2000" dirty="0" smtClean="0">
                <a:solidFill>
                  <a:schemeClr val="tx1"/>
                </a:solidFill>
                <a:latin typeface="微軟正黑體" panose="020B0604030504040204" pitchFamily="34" charset="-120"/>
                <a:ea typeface="微軟正黑體" panose="020B0604030504040204" pitchFamily="34" charset="-120"/>
              </a:rPr>
              <a:t>100</a:t>
            </a:r>
            <a:r>
              <a:rPr lang="zh-TW" altLang="en-US" sz="2000" dirty="0" smtClean="0">
                <a:solidFill>
                  <a:schemeClr val="tx1"/>
                </a:solidFill>
                <a:latin typeface="微軟正黑體" panose="020B0604030504040204" pitchFamily="34" charset="-120"/>
                <a:ea typeface="微軟正黑體" panose="020B0604030504040204" pitchFamily="34" charset="-120"/>
              </a:rPr>
              <a:t>元的東西，到</a:t>
            </a:r>
            <a:r>
              <a:rPr lang="zh-TW" altLang="en-US" sz="2000" dirty="0">
                <a:solidFill>
                  <a:schemeClr val="tx1"/>
                </a:solidFill>
                <a:latin typeface="微軟正黑體" panose="020B0604030504040204" pitchFamily="34" charset="-120"/>
                <a:ea typeface="微軟正黑體" panose="020B0604030504040204" pitchFamily="34" charset="-120"/>
              </a:rPr>
              <a:t>中國</a:t>
            </a:r>
            <a:r>
              <a:rPr lang="zh-TW" altLang="en-US" sz="2000" dirty="0" smtClean="0">
                <a:solidFill>
                  <a:schemeClr val="tx1"/>
                </a:solidFill>
                <a:latin typeface="微軟正黑體" panose="020B0604030504040204" pitchFamily="34" charset="-120"/>
                <a:ea typeface="微軟正黑體" panose="020B0604030504040204" pitchFamily="34" charset="-120"/>
              </a:rPr>
              <a:t>去賣</a:t>
            </a:r>
            <a:r>
              <a:rPr lang="en-US" altLang="zh-TW" sz="2000" dirty="0" smtClean="0">
                <a:solidFill>
                  <a:schemeClr val="tx1"/>
                </a:solidFill>
                <a:latin typeface="微軟正黑體" panose="020B0604030504040204" pitchFamily="34" charset="-120"/>
                <a:ea typeface="微軟正黑體" panose="020B0604030504040204" pitchFamily="34" charset="-120"/>
              </a:rPr>
              <a:t>150</a:t>
            </a:r>
            <a:r>
              <a:rPr lang="zh-TW" altLang="en-US" sz="2000" dirty="0" smtClean="0">
                <a:solidFill>
                  <a:schemeClr val="tx1"/>
                </a:solidFill>
                <a:latin typeface="微軟正黑體" panose="020B0604030504040204" pitchFamily="34" charset="-120"/>
                <a:ea typeface="微軟正黑體" panose="020B0604030504040204" pitchFamily="34" charset="-120"/>
              </a:rPr>
              <a:t>。與未走正常報關程序的業者相比，售價失去競爭力</a:t>
            </a:r>
            <a:endParaRPr lang="en-US" altLang="zh-TW" sz="2000" dirty="0" smtClean="0">
              <a:solidFill>
                <a:schemeClr val="tx1"/>
              </a:solidFill>
              <a:latin typeface="微軟正黑體" panose="020B0604030504040204" pitchFamily="34" charset="-120"/>
              <a:ea typeface="微軟正黑體" panose="020B0604030504040204" pitchFamily="34" charset="-120"/>
            </a:endParaRPr>
          </a:p>
          <a:p>
            <a:pPr marL="174625" lvl="1" indent="360363">
              <a:lnSpc>
                <a:spcPts val="2400"/>
              </a:lnSpc>
              <a:spcBef>
                <a:spcPts val="600"/>
              </a:spcBef>
              <a:buClr>
                <a:srgbClr val="002060"/>
              </a:buClr>
            </a:pPr>
            <a:r>
              <a:rPr lang="zh-TW" altLang="en-US" sz="2000" dirty="0" smtClean="0">
                <a:solidFill>
                  <a:schemeClr val="tx1"/>
                </a:solidFill>
                <a:latin typeface="微軟正黑體" panose="020B0604030504040204" pitchFamily="34" charset="-120"/>
                <a:ea typeface="微軟正黑體" panose="020B0604030504040204" pitchFamily="34" charset="-120"/>
              </a:rPr>
              <a:t>到</a:t>
            </a:r>
            <a:r>
              <a:rPr lang="zh-TW" altLang="en-US" sz="2000" dirty="0">
                <a:solidFill>
                  <a:schemeClr val="tx1"/>
                </a:solidFill>
                <a:latin typeface="微軟正黑體" panose="020B0604030504040204" pitchFamily="34" charset="-120"/>
                <a:ea typeface="微軟正黑體" panose="020B0604030504040204" pitchFamily="34" charset="-120"/>
              </a:rPr>
              <a:t>大陸去應該</a:t>
            </a:r>
            <a:r>
              <a:rPr lang="zh-TW" altLang="en-US" sz="2000" u="sng" dirty="0">
                <a:solidFill>
                  <a:srgbClr val="FF0000"/>
                </a:solidFill>
                <a:latin typeface="微軟正黑體" panose="020B0604030504040204" pitchFamily="34" charset="-120"/>
                <a:ea typeface="微軟正黑體" panose="020B0604030504040204" pitchFamily="34" charset="-120"/>
              </a:rPr>
              <a:t>如何打品牌與做行銷</a:t>
            </a:r>
            <a:r>
              <a:rPr lang="zh-TW" altLang="en-US" sz="2000" dirty="0" smtClean="0">
                <a:solidFill>
                  <a:schemeClr val="tx1"/>
                </a:solidFill>
                <a:latin typeface="微軟正黑體" panose="020B0604030504040204" pitchFamily="34" charset="-120"/>
                <a:ea typeface="微軟正黑體" panose="020B0604030504040204" pitchFamily="34" charset="-120"/>
              </a:rPr>
              <a:t>？因為</a:t>
            </a:r>
            <a:r>
              <a:rPr lang="zh-TW" altLang="en-US" sz="2000" dirty="0">
                <a:solidFill>
                  <a:schemeClr val="tx1"/>
                </a:solidFill>
                <a:latin typeface="微軟正黑體" panose="020B0604030504040204" pitchFamily="34" charset="-120"/>
                <a:ea typeface="微軟正黑體" panose="020B0604030504040204" pitchFamily="34" charset="-120"/>
              </a:rPr>
              <a:t>對大陸各式通路渠道</a:t>
            </a:r>
            <a:r>
              <a:rPr lang="en-US" altLang="zh-TW" sz="2000" dirty="0">
                <a:solidFill>
                  <a:schemeClr val="tx1"/>
                </a:solidFill>
                <a:latin typeface="微軟正黑體" panose="020B0604030504040204" pitchFamily="34" charset="-120"/>
                <a:ea typeface="微軟正黑體" panose="020B0604030504040204" pitchFamily="34" charset="-120"/>
              </a:rPr>
              <a:t>/</a:t>
            </a:r>
            <a:r>
              <a:rPr lang="zh-TW" altLang="en-US" sz="2000" dirty="0">
                <a:solidFill>
                  <a:schemeClr val="tx1"/>
                </a:solidFill>
                <a:latin typeface="微軟正黑體" panose="020B0604030504040204" pitchFamily="34" charset="-120"/>
                <a:ea typeface="微軟正黑體" panose="020B0604030504040204" pitchFamily="34" charset="-120"/>
              </a:rPr>
              <a:t>省分</a:t>
            </a:r>
            <a:r>
              <a:rPr lang="en-US" altLang="zh-TW" sz="2000" dirty="0">
                <a:solidFill>
                  <a:schemeClr val="tx1"/>
                </a:solidFill>
                <a:latin typeface="微軟正黑體" panose="020B0604030504040204" pitchFamily="34" charset="-120"/>
                <a:ea typeface="微軟正黑體" panose="020B0604030504040204" pitchFamily="34" charset="-120"/>
              </a:rPr>
              <a:t>/</a:t>
            </a:r>
            <a:r>
              <a:rPr lang="zh-TW" altLang="en-US" sz="2000" dirty="0" smtClean="0">
                <a:solidFill>
                  <a:schemeClr val="tx1"/>
                </a:solidFill>
                <a:latin typeface="微軟正黑體" panose="020B0604030504040204" pitchFamily="34" charset="-120"/>
                <a:ea typeface="微軟正黑體" panose="020B0604030504040204" pitchFamily="34" charset="-120"/>
              </a:rPr>
              <a:t>媒體</a:t>
            </a:r>
            <a:r>
              <a:rPr lang="en-US" altLang="zh-TW" sz="2000" dirty="0" smtClean="0">
                <a:solidFill>
                  <a:schemeClr val="tx1"/>
                </a:solidFill>
                <a:latin typeface="微軟正黑體" panose="020B0604030504040204" pitchFamily="34" charset="-120"/>
                <a:ea typeface="微軟正黑體" panose="020B0604030504040204" pitchFamily="34" charset="-120"/>
              </a:rPr>
              <a:t>/</a:t>
            </a:r>
            <a:r>
              <a:rPr lang="zh-TW" altLang="en-US" sz="2000" dirty="0">
                <a:solidFill>
                  <a:schemeClr val="tx1"/>
                </a:solidFill>
                <a:latin typeface="微軟正黑體" panose="020B0604030504040204" pitchFamily="34" charset="-120"/>
                <a:ea typeface="微軟正黑體" panose="020B0604030504040204" pitchFamily="34" charset="-120"/>
              </a:rPr>
              <a:t>廣告行銷宣傳的</a:t>
            </a:r>
            <a:r>
              <a:rPr lang="en-US" altLang="zh-TW" sz="2000" u="sng" dirty="0">
                <a:solidFill>
                  <a:srgbClr val="FF0000"/>
                </a:solidFill>
                <a:latin typeface="微軟正黑體" panose="020B0604030504040204" pitchFamily="34" charset="-120"/>
                <a:ea typeface="微軟正黑體" panose="020B0604030504040204" pitchFamily="34" charset="-120"/>
              </a:rPr>
              <a:t>know-how</a:t>
            </a:r>
            <a:r>
              <a:rPr lang="zh-TW" altLang="en-US" sz="2000" u="sng" dirty="0">
                <a:solidFill>
                  <a:srgbClr val="FF0000"/>
                </a:solidFill>
                <a:latin typeface="微軟正黑體" panose="020B0604030504040204" pitchFamily="34" charset="-120"/>
                <a:ea typeface="微軟正黑體" panose="020B0604030504040204" pitchFamily="34" charset="-120"/>
              </a:rPr>
              <a:t>都不熟悉 </a:t>
            </a:r>
            <a:r>
              <a:rPr lang="zh-TW" altLang="en-US" sz="2000" dirty="0" smtClean="0">
                <a:solidFill>
                  <a:schemeClr val="tx1"/>
                </a:solidFill>
                <a:latin typeface="微軟正黑體" panose="020B0604030504040204" pitchFamily="34" charset="-120"/>
                <a:ea typeface="微軟正黑體" panose="020B0604030504040204" pitchFamily="34" charset="-120"/>
              </a:rPr>
              <a:t>，</a:t>
            </a:r>
            <a:r>
              <a:rPr lang="zh-TW" altLang="en-US" sz="2000" dirty="0">
                <a:solidFill>
                  <a:schemeClr val="tx1"/>
                </a:solidFill>
                <a:latin typeface="微軟正黑體" panose="020B0604030504040204" pitchFamily="34" charset="-120"/>
                <a:ea typeface="微軟正黑體" panose="020B0604030504040204" pitchFamily="34" charset="-120"/>
              </a:rPr>
              <a:t>要</a:t>
            </a:r>
            <a:r>
              <a:rPr lang="zh-TW" altLang="en-US" sz="2000" dirty="0" smtClean="0">
                <a:solidFill>
                  <a:schemeClr val="tx1"/>
                </a:solidFill>
                <a:latin typeface="微軟正黑體" panose="020B0604030504040204" pitchFamily="34" charset="-120"/>
                <a:ea typeface="微軟正黑體" panose="020B0604030504040204" pitchFamily="34" charset="-120"/>
              </a:rPr>
              <a:t>進入很難</a:t>
            </a:r>
            <a:endParaRPr lang="en-US" altLang="zh-TW" sz="2000" dirty="0" smtClean="0">
              <a:solidFill>
                <a:schemeClr val="tx1"/>
              </a:solidFill>
              <a:latin typeface="微軟正黑體" panose="020B0604030504040204" pitchFamily="34" charset="-120"/>
              <a:ea typeface="微軟正黑體" panose="020B0604030504040204" pitchFamily="34" charset="-120"/>
            </a:endParaRPr>
          </a:p>
          <a:p>
            <a:pPr marL="182563" lvl="1" indent="-182563" algn="just">
              <a:lnSpc>
                <a:spcPts val="2400"/>
              </a:lnSpc>
              <a:spcBef>
                <a:spcPts val="2400"/>
              </a:spcBef>
              <a:buClr>
                <a:schemeClr val="accent3">
                  <a:lumMod val="50000"/>
                </a:schemeClr>
              </a:buClr>
              <a:buFont typeface="Wingdings" panose="05000000000000000000" pitchFamily="2" charset="2"/>
              <a:buChar char="l"/>
            </a:pPr>
            <a:r>
              <a:rPr lang="zh-TW" altLang="en-US" b="1" dirty="0" smtClean="0">
                <a:solidFill>
                  <a:schemeClr val="tx1"/>
                </a:solidFill>
                <a:latin typeface="微軟正黑體" panose="020B0604030504040204" pitchFamily="34" charset="-120"/>
                <a:ea typeface="微軟正黑體" panose="020B0604030504040204" pitchFamily="34" charset="-120"/>
              </a:rPr>
              <a:t>台灣電商環境觀察</a:t>
            </a:r>
            <a:endParaRPr lang="en-US" altLang="zh-TW" b="1" dirty="0" smtClean="0">
              <a:solidFill>
                <a:schemeClr val="tx1"/>
              </a:solidFill>
              <a:latin typeface="微軟正黑體" panose="020B0604030504040204" pitchFamily="34" charset="-120"/>
              <a:ea typeface="微軟正黑體" panose="020B0604030504040204" pitchFamily="34" charset="-120"/>
            </a:endParaRPr>
          </a:p>
          <a:p>
            <a:pPr marL="174625" lvl="1" indent="360363" algn="just">
              <a:lnSpc>
                <a:spcPts val="2400"/>
              </a:lnSpc>
              <a:spcBef>
                <a:spcPts val="600"/>
              </a:spcBef>
              <a:buClr>
                <a:srgbClr val="002060"/>
              </a:buClr>
            </a:pPr>
            <a:r>
              <a:rPr lang="zh-TW" altLang="en-US" sz="2000" dirty="0" smtClean="0">
                <a:solidFill>
                  <a:schemeClr val="tx1"/>
                </a:solidFill>
                <a:latin typeface="微軟正黑體" panose="020B0604030504040204" pitchFamily="34" charset="-120"/>
                <a:ea typeface="微軟正黑體" panose="020B0604030504040204" pitchFamily="34" charset="-120"/>
              </a:rPr>
              <a:t>台灣速度快，</a:t>
            </a:r>
            <a:r>
              <a:rPr lang="zh-TW" altLang="en-US" sz="2000" dirty="0">
                <a:solidFill>
                  <a:schemeClr val="tx1"/>
                </a:solidFill>
                <a:latin typeface="微軟正黑體" panose="020B0604030504040204" pitchFamily="34" charset="-120"/>
                <a:ea typeface="微軟正黑體" panose="020B0604030504040204" pitchFamily="34" charset="-120"/>
              </a:rPr>
              <a:t>但</a:t>
            </a:r>
            <a:r>
              <a:rPr lang="zh-TW" altLang="en-US" sz="2000" dirty="0" smtClean="0">
                <a:solidFill>
                  <a:schemeClr val="tx1"/>
                </a:solidFill>
                <a:latin typeface="微軟正黑體" panose="020B0604030504040204" pitchFamily="34" charset="-120"/>
                <a:ea typeface="微軟正黑體" panose="020B0604030504040204" pitchFamily="34" charset="-120"/>
              </a:rPr>
              <a:t>法令</a:t>
            </a:r>
            <a:r>
              <a:rPr lang="zh-TW" altLang="en-US" sz="2000" dirty="0">
                <a:solidFill>
                  <a:schemeClr val="tx1"/>
                </a:solidFill>
                <a:latin typeface="微軟正黑體" panose="020B0604030504040204" pitchFamily="34" charset="-120"/>
                <a:ea typeface="微軟正黑體" panose="020B0604030504040204" pitchFamily="34" charset="-120"/>
              </a:rPr>
              <a:t>到處都是限制</a:t>
            </a:r>
            <a:r>
              <a:rPr lang="zh-TW" altLang="en-US" sz="2000" dirty="0" smtClean="0">
                <a:solidFill>
                  <a:schemeClr val="tx1"/>
                </a:solidFill>
                <a:latin typeface="微軟正黑體" panose="020B0604030504040204" pitchFamily="34" charset="-120"/>
                <a:ea typeface="微軟正黑體" panose="020B0604030504040204" pitchFamily="34" charset="-120"/>
              </a:rPr>
              <a:t>，</a:t>
            </a:r>
            <a:r>
              <a:rPr lang="zh-TW" altLang="en-US" sz="2000" u="sng" dirty="0" smtClean="0">
                <a:solidFill>
                  <a:srgbClr val="FF0000"/>
                </a:solidFill>
                <a:latin typeface="微軟正黑體" panose="020B0604030504040204" pitchFamily="34" charset="-120"/>
                <a:ea typeface="微軟正黑體" panose="020B0604030504040204" pitchFamily="34" charset="-120"/>
              </a:rPr>
              <a:t>如在</a:t>
            </a:r>
            <a:r>
              <a:rPr lang="zh-TW" altLang="en-US" sz="2000" u="sng" dirty="0">
                <a:solidFill>
                  <a:srgbClr val="FF0000"/>
                </a:solidFill>
                <a:latin typeface="微軟正黑體" panose="020B0604030504040204" pitchFamily="34" charset="-120"/>
                <a:ea typeface="微軟正黑體" panose="020B0604030504040204" pitchFamily="34" charset="-120"/>
              </a:rPr>
              <a:t>網路上分享這個東西很好吃，化妝品很好</a:t>
            </a:r>
            <a:r>
              <a:rPr lang="zh-TW" altLang="en-US" sz="2000" u="sng" dirty="0" smtClean="0">
                <a:solidFill>
                  <a:srgbClr val="FF0000"/>
                </a:solidFill>
                <a:latin typeface="微軟正黑體" panose="020B0604030504040204" pitchFamily="34" charset="-120"/>
                <a:ea typeface="微軟正黑體" panose="020B0604030504040204" pitchFamily="34" charset="-120"/>
              </a:rPr>
              <a:t>用，都可能違法</a:t>
            </a:r>
            <a:r>
              <a:rPr lang="zh-TW" altLang="en-US" sz="1100" u="sng" dirty="0">
                <a:solidFill>
                  <a:srgbClr val="FF0000"/>
                </a:solidFill>
                <a:latin typeface="微軟正黑體" panose="020B0604030504040204" pitchFamily="34" charset="-120"/>
                <a:ea typeface="微軟正黑體" panose="020B0604030504040204" pitchFamily="34" charset="-120"/>
              </a:rPr>
              <a:t>（詳附件）</a:t>
            </a:r>
            <a:r>
              <a:rPr lang="zh-TW" altLang="en-US" sz="2000" dirty="0" smtClean="0">
                <a:solidFill>
                  <a:schemeClr val="tx1"/>
                </a:solidFill>
                <a:latin typeface="微軟正黑體" panose="020B0604030504040204" pitchFamily="34" charset="-120"/>
                <a:ea typeface="微軟正黑體" panose="020B0604030504040204" pitchFamily="34" charset="-120"/>
              </a:rPr>
              <a:t>。在</a:t>
            </a:r>
            <a:r>
              <a:rPr lang="zh-TW" altLang="en-US" sz="2000" dirty="0">
                <a:solidFill>
                  <a:schemeClr val="tx1"/>
                </a:solidFill>
                <a:latin typeface="微軟正黑體" panose="020B0604030504040204" pitchFamily="34" charset="-120"/>
                <a:ea typeface="微軟正黑體" panose="020B0604030504040204" pitchFamily="34" charset="-120"/>
              </a:rPr>
              <a:t>一個</a:t>
            </a:r>
            <a:r>
              <a:rPr lang="zh-TW" altLang="en-US" sz="2000" u="sng" dirty="0">
                <a:solidFill>
                  <a:srgbClr val="FF0000"/>
                </a:solidFill>
                <a:latin typeface="微軟正黑體" panose="020B0604030504040204" pitchFamily="34" charset="-120"/>
                <a:ea typeface="微軟正黑體" panose="020B0604030504040204" pitchFamily="34" charset="-120"/>
              </a:rPr>
              <a:t>充滿法律陷阱</a:t>
            </a:r>
            <a:r>
              <a:rPr lang="zh-TW" altLang="en-US" sz="2000" dirty="0">
                <a:solidFill>
                  <a:schemeClr val="tx1"/>
                </a:solidFill>
                <a:latin typeface="微軟正黑體" panose="020B0604030504040204" pitchFamily="34" charset="-120"/>
                <a:ea typeface="微軟正黑體" panose="020B0604030504040204" pitchFamily="34" charset="-120"/>
              </a:rPr>
              <a:t>的國家在講創新，根本是</a:t>
            </a:r>
            <a:r>
              <a:rPr lang="zh-TW" altLang="en-US" sz="2000" dirty="0" smtClean="0">
                <a:solidFill>
                  <a:schemeClr val="tx1"/>
                </a:solidFill>
                <a:latin typeface="微軟正黑體" panose="020B0604030504040204" pitchFamily="34" charset="-120"/>
                <a:ea typeface="微軟正黑體" panose="020B0604030504040204" pitchFamily="34" charset="-120"/>
              </a:rPr>
              <a:t>緣木求魚</a:t>
            </a:r>
            <a:endParaRPr lang="en-US" altLang="zh-TW" sz="2000" dirty="0">
              <a:solidFill>
                <a:schemeClr val="tx1"/>
              </a:solidFill>
              <a:latin typeface="微軟正黑體" panose="020B0604030504040204" pitchFamily="34" charset="-120"/>
              <a:ea typeface="微軟正黑體" panose="020B0604030504040204" pitchFamily="34" charset="-120"/>
            </a:endParaRPr>
          </a:p>
        </p:txBody>
      </p:sp>
      <p:sp>
        <p:nvSpPr>
          <p:cNvPr id="9" name="矩形 8"/>
          <p:cNvSpPr/>
          <p:nvPr/>
        </p:nvSpPr>
        <p:spPr>
          <a:xfrm>
            <a:off x="272480" y="1448832"/>
            <a:ext cx="1224136" cy="4680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smtClean="0">
                <a:latin typeface="微軟正黑體" panose="020B0604030504040204" pitchFamily="34" charset="-120"/>
                <a:ea typeface="微軟正黑體" panose="020B0604030504040204" pitchFamily="34" charset="-120"/>
              </a:rPr>
              <a:t>與談重點</a:t>
            </a:r>
            <a:endParaRPr lang="zh-TW" altLang="en-US" sz="2000" b="1" dirty="0">
              <a:latin typeface="微軟正黑體" panose="020B0604030504040204" pitchFamily="34" charset="-120"/>
              <a:ea typeface="微軟正黑體" panose="020B0604030504040204" pitchFamily="34" charset="-120"/>
            </a:endParaRPr>
          </a:p>
        </p:txBody>
      </p:sp>
      <p:sp>
        <p:nvSpPr>
          <p:cNvPr id="10" name="標題 1"/>
          <p:cNvSpPr>
            <a:spLocks noGrp="1"/>
          </p:cNvSpPr>
          <p:nvPr>
            <p:ph type="title"/>
          </p:nvPr>
        </p:nvSpPr>
        <p:spPr>
          <a:xfrm>
            <a:off x="1208584" y="188913"/>
            <a:ext cx="8784976" cy="620712"/>
          </a:xfrm>
        </p:spPr>
        <p:txBody>
          <a:bodyPr/>
          <a:lstStyle/>
          <a:p>
            <a:r>
              <a:rPr lang="zh-TW" altLang="en-US" dirty="0" smtClean="0"/>
              <a:t>臺灣垂直型平台業者</a:t>
            </a:r>
            <a:r>
              <a:rPr lang="en-US" altLang="zh-TW" dirty="0" smtClean="0"/>
              <a:t>/</a:t>
            </a:r>
            <a:r>
              <a:rPr lang="zh-TW" altLang="en-US" dirty="0" smtClean="0"/>
              <a:t>社群：</a:t>
            </a:r>
            <a:r>
              <a:rPr lang="en-US" altLang="zh-TW" dirty="0" err="1" smtClean="0"/>
              <a:t>FashionGuide</a:t>
            </a:r>
            <a:r>
              <a:rPr lang="en-US" altLang="zh-TW" dirty="0" smtClean="0"/>
              <a:t>(2/3)</a:t>
            </a:r>
            <a:endParaRPr lang="zh-TW" altLang="en-US" dirty="0"/>
          </a:p>
        </p:txBody>
      </p:sp>
    </p:spTree>
    <p:extLst>
      <p:ext uri="{BB962C8B-B14F-4D97-AF65-F5344CB8AC3E}">
        <p14:creationId xmlns:p14="http://schemas.microsoft.com/office/powerpoint/2010/main" val="7942606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203296" y="908720"/>
            <a:ext cx="8136904" cy="554461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pPr marL="182563" lvl="1" indent="-182563" algn="just">
              <a:lnSpc>
                <a:spcPts val="2400"/>
              </a:lnSpc>
              <a:spcBef>
                <a:spcPts val="600"/>
              </a:spcBef>
              <a:buClr>
                <a:schemeClr val="accent3">
                  <a:lumMod val="50000"/>
                </a:schemeClr>
              </a:buClr>
              <a:buFont typeface="Wingdings" panose="05000000000000000000" pitchFamily="2" charset="2"/>
              <a:buChar char="l"/>
            </a:pPr>
            <a:r>
              <a:rPr lang="zh-TW" altLang="en-US" b="1" dirty="0" smtClean="0">
                <a:solidFill>
                  <a:schemeClr val="tx1"/>
                </a:solidFill>
                <a:latin typeface="微軟正黑體" panose="020B0604030504040204" pitchFamily="34" charset="-120"/>
                <a:ea typeface="微軟正黑體" panose="020B0604030504040204" pitchFamily="34" charset="-120"/>
              </a:rPr>
              <a:t>政策建議</a:t>
            </a:r>
            <a:endParaRPr lang="en-US" altLang="zh-TW" sz="2000" dirty="0">
              <a:solidFill>
                <a:schemeClr val="tx1"/>
              </a:solidFill>
              <a:latin typeface="微軟正黑體" panose="020B0604030504040204" pitchFamily="34" charset="-120"/>
              <a:ea typeface="微軟正黑體" panose="020B0604030504040204" pitchFamily="34" charset="-120"/>
            </a:endParaRPr>
          </a:p>
          <a:p>
            <a:pPr marL="174625" lvl="1" indent="360363" algn="just">
              <a:lnSpc>
                <a:spcPts val="2400"/>
              </a:lnSpc>
              <a:spcBef>
                <a:spcPts val="600"/>
              </a:spcBef>
              <a:buClr>
                <a:srgbClr val="002060"/>
              </a:buClr>
            </a:pPr>
            <a:r>
              <a:rPr lang="zh-TW" altLang="en-US" sz="2000" dirty="0" smtClean="0">
                <a:solidFill>
                  <a:schemeClr val="tx1"/>
                </a:solidFill>
                <a:latin typeface="微軟正黑體" panose="020B0604030504040204" pitchFamily="34" charset="-120"/>
                <a:ea typeface="微軟正黑體" panose="020B0604030504040204" pitchFamily="34" charset="-120"/>
              </a:rPr>
              <a:t>台灣</a:t>
            </a:r>
            <a:r>
              <a:rPr lang="zh-TW" altLang="en-US" sz="2000" u="sng" dirty="0">
                <a:solidFill>
                  <a:srgbClr val="FF0000"/>
                </a:solidFill>
                <a:latin typeface="微軟正黑體" panose="020B0604030504040204" pitchFamily="34" charset="-120"/>
                <a:ea typeface="微軟正黑體" panose="020B0604030504040204" pitchFamily="34" charset="-120"/>
              </a:rPr>
              <a:t>競爭優勢（好感度）</a:t>
            </a:r>
            <a:r>
              <a:rPr lang="zh-TW" altLang="en-US" sz="2000" dirty="0">
                <a:solidFill>
                  <a:schemeClr val="tx1"/>
                </a:solidFill>
                <a:latin typeface="微軟正黑體" panose="020B0604030504040204" pitchFamily="34" charset="-120"/>
                <a:ea typeface="微軟正黑體" panose="020B0604030504040204" pitchFamily="34" charset="-120"/>
              </a:rPr>
              <a:t>一直在流失，好感度應該由</a:t>
            </a:r>
            <a:r>
              <a:rPr lang="zh-TW" altLang="en-US" sz="2000" dirty="0" smtClean="0">
                <a:solidFill>
                  <a:schemeClr val="tx1"/>
                </a:solidFill>
                <a:latin typeface="微軟正黑體" panose="020B0604030504040204" pitchFamily="34" charset="-120"/>
                <a:ea typeface="微軟正黑體" panose="020B0604030504040204" pitchFamily="34" charset="-120"/>
              </a:rPr>
              <a:t>政府來維持，讓</a:t>
            </a:r>
            <a:r>
              <a:rPr lang="zh-TW" altLang="en-US" sz="2000" dirty="0">
                <a:solidFill>
                  <a:schemeClr val="tx1"/>
                </a:solidFill>
                <a:latin typeface="微軟正黑體" panose="020B0604030504040204" pitchFamily="34" charset="-120"/>
                <a:ea typeface="微軟正黑體" panose="020B0604030504040204" pitchFamily="34" charset="-120"/>
              </a:rPr>
              <a:t>台灣的</a:t>
            </a:r>
            <a:r>
              <a:rPr lang="zh-TW" altLang="en-US" sz="2000" dirty="0" smtClean="0">
                <a:solidFill>
                  <a:schemeClr val="tx1"/>
                </a:solidFill>
                <a:latin typeface="微軟正黑體" panose="020B0604030504040204" pitchFamily="34" charset="-120"/>
                <a:ea typeface="微軟正黑體" panose="020B0604030504040204" pitchFamily="34" charset="-120"/>
              </a:rPr>
              <a:t>產品對中國大陸消費者而言，是</a:t>
            </a:r>
            <a:r>
              <a:rPr lang="zh-TW" altLang="en-US" sz="2000" dirty="0">
                <a:solidFill>
                  <a:schemeClr val="tx1"/>
                </a:solidFill>
                <a:latin typeface="微軟正黑體" panose="020B0604030504040204" pitchFamily="34" charset="-120"/>
                <a:ea typeface="微軟正黑體" panose="020B0604030504040204" pitchFamily="34" charset="-120"/>
              </a:rPr>
              <a:t>更好的</a:t>
            </a:r>
            <a:r>
              <a:rPr lang="zh-TW" altLang="en-US" sz="2000" dirty="0" smtClean="0">
                <a:solidFill>
                  <a:schemeClr val="tx1"/>
                </a:solidFill>
                <a:latin typeface="微軟正黑體" panose="020B0604030504040204" pitchFamily="34" charset="-120"/>
                <a:ea typeface="微軟正黑體" panose="020B0604030504040204" pitchFamily="34" charset="-120"/>
              </a:rPr>
              <a:t>東西</a:t>
            </a:r>
            <a:endParaRPr lang="en-US" altLang="zh-TW" sz="2000" dirty="0">
              <a:solidFill>
                <a:schemeClr val="tx1"/>
              </a:solidFill>
              <a:latin typeface="微軟正黑體" panose="020B0604030504040204" pitchFamily="34" charset="-120"/>
              <a:ea typeface="微軟正黑體" panose="020B0604030504040204" pitchFamily="34" charset="-120"/>
            </a:endParaRPr>
          </a:p>
          <a:p>
            <a:pPr marL="174625" lvl="1" indent="360363" algn="just">
              <a:lnSpc>
                <a:spcPts val="2400"/>
              </a:lnSpc>
              <a:spcBef>
                <a:spcPts val="600"/>
              </a:spcBef>
              <a:buClr>
                <a:srgbClr val="002060"/>
              </a:buClr>
            </a:pPr>
            <a:r>
              <a:rPr lang="zh-TW" altLang="en-US" sz="2000" dirty="0">
                <a:solidFill>
                  <a:schemeClr val="tx1"/>
                </a:solidFill>
                <a:latin typeface="微軟正黑體" panose="020B0604030504040204" pitchFamily="34" charset="-120"/>
                <a:ea typeface="微軟正黑體" panose="020B0604030504040204" pitchFamily="34" charset="-120"/>
              </a:rPr>
              <a:t>以經濟規模來說，我們的國家不可能創造出一個新的天貓跟淘寶</a:t>
            </a:r>
            <a:r>
              <a:rPr lang="zh-TW" altLang="en-US" sz="2000" dirty="0" smtClean="0">
                <a:solidFill>
                  <a:schemeClr val="tx1"/>
                </a:solidFill>
                <a:latin typeface="微軟正黑體" panose="020B0604030504040204" pitchFamily="34" charset="-120"/>
                <a:ea typeface="微軟正黑體" panose="020B0604030504040204" pitchFamily="34" charset="-120"/>
              </a:rPr>
              <a:t>，</a:t>
            </a:r>
            <a:r>
              <a:rPr lang="zh-TW" altLang="en-US" sz="2000" dirty="0">
                <a:solidFill>
                  <a:schemeClr val="tx1"/>
                </a:solidFill>
                <a:latin typeface="微軟正黑體" panose="020B0604030504040204" pitchFamily="34" charset="-120"/>
                <a:ea typeface="微軟正黑體" panose="020B0604030504040204" pitchFamily="34" charset="-120"/>
              </a:rPr>
              <a:t>如能</a:t>
            </a:r>
            <a:r>
              <a:rPr lang="zh-TW" altLang="en-US" sz="2000" dirty="0" smtClean="0">
                <a:solidFill>
                  <a:schemeClr val="tx1"/>
                </a:solidFill>
                <a:latin typeface="微軟正黑體" panose="020B0604030504040204" pitchFamily="34" charset="-120"/>
                <a:ea typeface="微軟正黑體" panose="020B0604030504040204" pitchFamily="34" charset="-120"/>
              </a:rPr>
              <a:t>接上中國大陸的</a:t>
            </a:r>
            <a:r>
              <a:rPr lang="zh-TW" altLang="en-US" sz="2000" dirty="0">
                <a:solidFill>
                  <a:schemeClr val="tx1"/>
                </a:solidFill>
                <a:latin typeface="微軟正黑體" panose="020B0604030504040204" pitchFamily="34" charset="-120"/>
                <a:ea typeface="微軟正黑體" panose="020B0604030504040204" pitchFamily="34" charset="-120"/>
              </a:rPr>
              <a:t>渠道，有自己的戰略與方法才有可能</a:t>
            </a:r>
            <a:r>
              <a:rPr lang="zh-TW" altLang="en-US" sz="2000" u="sng" dirty="0">
                <a:solidFill>
                  <a:srgbClr val="FF0000"/>
                </a:solidFill>
                <a:latin typeface="微軟正黑體" panose="020B0604030504040204" pitchFamily="34" charset="-120"/>
                <a:ea typeface="微軟正黑體" panose="020B0604030504040204" pitchFamily="34" charset="-120"/>
              </a:rPr>
              <a:t>以小搏</a:t>
            </a:r>
            <a:r>
              <a:rPr lang="zh-TW" altLang="en-US" sz="2000" u="sng" dirty="0" smtClean="0">
                <a:solidFill>
                  <a:srgbClr val="FF0000"/>
                </a:solidFill>
                <a:latin typeface="微軟正黑體" panose="020B0604030504040204" pitchFamily="34" charset="-120"/>
                <a:ea typeface="微軟正黑體" panose="020B0604030504040204" pitchFamily="34" charset="-120"/>
              </a:rPr>
              <a:t>大</a:t>
            </a:r>
            <a:r>
              <a:rPr lang="en-US" altLang="zh-TW" sz="2000" dirty="0">
                <a:solidFill>
                  <a:schemeClr val="tx1"/>
                </a:solidFill>
                <a:latin typeface="微軟正黑體" panose="020B0604030504040204" pitchFamily="34" charset="-120"/>
                <a:ea typeface="微軟正黑體" panose="020B0604030504040204" pitchFamily="34" charset="-120"/>
              </a:rPr>
              <a:t>(</a:t>
            </a:r>
            <a:r>
              <a:rPr lang="zh-TW" altLang="en-US" sz="2000" dirty="0" smtClean="0">
                <a:solidFill>
                  <a:schemeClr val="tx1"/>
                </a:solidFill>
                <a:latin typeface="微軟正黑體" panose="020B0604030504040204" pitchFamily="34" charset="-120"/>
                <a:ea typeface="微軟正黑體" panose="020B0604030504040204" pitchFamily="34" charset="-120"/>
              </a:rPr>
              <a:t>可以</a:t>
            </a:r>
            <a:r>
              <a:rPr lang="zh-TW" altLang="en-US" sz="2000" u="sng" dirty="0" smtClean="0">
                <a:solidFill>
                  <a:srgbClr val="FF0000"/>
                </a:solidFill>
                <a:latin typeface="微軟正黑體" panose="020B0604030504040204" pitchFamily="34" charset="-120"/>
                <a:ea typeface="微軟正黑體" panose="020B0604030504040204" pitchFamily="34" charset="-120"/>
              </a:rPr>
              <a:t>把</a:t>
            </a:r>
            <a:r>
              <a:rPr lang="zh-TW" altLang="en-US" sz="2000" u="sng" dirty="0">
                <a:solidFill>
                  <a:srgbClr val="FF0000"/>
                </a:solidFill>
                <a:latin typeface="微軟正黑體" panose="020B0604030504040204" pitchFamily="34" charset="-120"/>
                <a:ea typeface="微軟正黑體" panose="020B0604030504040204" pitchFamily="34" charset="-120"/>
              </a:rPr>
              <a:t>媒體與通路變成一個新型態的發展方向</a:t>
            </a:r>
            <a:r>
              <a:rPr lang="zh-TW" altLang="en-US" sz="2000" dirty="0">
                <a:solidFill>
                  <a:schemeClr val="tx1"/>
                </a:solidFill>
                <a:latin typeface="微軟正黑體" panose="020B0604030504040204" pitchFamily="34" charset="-120"/>
                <a:ea typeface="微軟正黑體" panose="020B0604030504040204" pitchFamily="34" charset="-120"/>
              </a:rPr>
              <a:t>，在最好最方便的平台上，展現最好的</a:t>
            </a:r>
            <a:r>
              <a:rPr lang="zh-TW" altLang="en-US" sz="2000" u="sng" dirty="0">
                <a:solidFill>
                  <a:srgbClr val="FF0000"/>
                </a:solidFill>
                <a:latin typeface="微軟正黑體" panose="020B0604030504040204" pitchFamily="34" charset="-120"/>
                <a:ea typeface="微軟正黑體" panose="020B0604030504040204" pitchFamily="34" charset="-120"/>
              </a:rPr>
              <a:t>品牌力（以創意、文化為基底</a:t>
            </a:r>
            <a:r>
              <a:rPr lang="zh-TW" altLang="en-US" sz="2000" u="sng" dirty="0" smtClean="0">
                <a:solidFill>
                  <a:srgbClr val="FF0000"/>
                </a:solidFill>
                <a:latin typeface="微軟正黑體" panose="020B0604030504040204" pitchFamily="34" charset="-120"/>
                <a:ea typeface="微軟正黑體" panose="020B0604030504040204" pitchFamily="34" charset="-120"/>
              </a:rPr>
              <a:t>）</a:t>
            </a:r>
            <a:r>
              <a:rPr lang="en-US" altLang="zh-TW" sz="2000" dirty="0" smtClean="0">
                <a:solidFill>
                  <a:schemeClr val="tx1"/>
                </a:solidFill>
                <a:latin typeface="微軟正黑體" panose="020B0604030504040204" pitchFamily="34" charset="-120"/>
                <a:ea typeface="微軟正黑體" panose="020B0604030504040204" pitchFamily="34" charset="-120"/>
              </a:rPr>
              <a:t>)</a:t>
            </a:r>
            <a:endParaRPr lang="en-US" altLang="zh-TW" sz="2000" dirty="0">
              <a:solidFill>
                <a:schemeClr val="tx1"/>
              </a:solidFill>
              <a:latin typeface="微軟正黑體" panose="020B0604030504040204" pitchFamily="34" charset="-120"/>
              <a:ea typeface="微軟正黑體" panose="020B0604030504040204" pitchFamily="34" charset="-120"/>
            </a:endParaRPr>
          </a:p>
        </p:txBody>
      </p:sp>
      <p:sp>
        <p:nvSpPr>
          <p:cNvPr id="6" name="矩形 5"/>
          <p:cNvSpPr/>
          <p:nvPr/>
        </p:nvSpPr>
        <p:spPr>
          <a:xfrm>
            <a:off x="555224" y="1250784"/>
            <a:ext cx="1224136" cy="4680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smtClean="0">
                <a:latin typeface="微軟正黑體" panose="020B0604030504040204" pitchFamily="34" charset="-120"/>
                <a:ea typeface="微軟正黑體" panose="020B0604030504040204" pitchFamily="34" charset="-120"/>
              </a:rPr>
              <a:t>與談重點</a:t>
            </a:r>
            <a:endParaRPr lang="zh-TW" altLang="en-US" sz="2000" b="1" dirty="0">
              <a:latin typeface="微軟正黑體" panose="020B0604030504040204" pitchFamily="34" charset="-120"/>
              <a:ea typeface="微軟正黑體" panose="020B0604030504040204" pitchFamily="34" charset="-120"/>
            </a:endParaRPr>
          </a:p>
        </p:txBody>
      </p:sp>
      <p:sp>
        <p:nvSpPr>
          <p:cNvPr id="9" name="標題 1"/>
          <p:cNvSpPr>
            <a:spLocks noGrp="1"/>
          </p:cNvSpPr>
          <p:nvPr>
            <p:ph type="title"/>
          </p:nvPr>
        </p:nvSpPr>
        <p:spPr>
          <a:xfrm>
            <a:off x="1136576" y="188913"/>
            <a:ext cx="8784976" cy="620712"/>
          </a:xfrm>
        </p:spPr>
        <p:txBody>
          <a:bodyPr/>
          <a:lstStyle/>
          <a:p>
            <a:r>
              <a:rPr lang="zh-TW" altLang="en-US" dirty="0" smtClean="0"/>
              <a:t>臺灣垂直型平台業者</a:t>
            </a:r>
            <a:r>
              <a:rPr lang="en-US" altLang="zh-TW" dirty="0" smtClean="0"/>
              <a:t>/</a:t>
            </a:r>
            <a:r>
              <a:rPr lang="zh-TW" altLang="en-US" dirty="0" smtClean="0"/>
              <a:t>社群：</a:t>
            </a:r>
            <a:r>
              <a:rPr lang="en-US" altLang="zh-TW" dirty="0" err="1" smtClean="0"/>
              <a:t>FashionGuide</a:t>
            </a:r>
            <a:r>
              <a:rPr lang="en-US" altLang="zh-TW" dirty="0" smtClean="0"/>
              <a:t>(3/3)</a:t>
            </a:r>
            <a:endParaRPr lang="zh-TW" altLang="en-US" dirty="0"/>
          </a:p>
        </p:txBody>
      </p:sp>
    </p:spTree>
    <p:extLst>
      <p:ext uri="{BB962C8B-B14F-4D97-AF65-F5344CB8AC3E}">
        <p14:creationId xmlns:p14="http://schemas.microsoft.com/office/powerpoint/2010/main" val="33986881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臺灣垂直型平台業者</a:t>
            </a:r>
            <a:r>
              <a:rPr lang="en-US" altLang="zh-TW" dirty="0" smtClean="0"/>
              <a:t>/B2C</a:t>
            </a:r>
            <a:r>
              <a:rPr lang="zh-TW" altLang="en-US" dirty="0" smtClean="0"/>
              <a:t>：</a:t>
            </a:r>
            <a:r>
              <a:rPr lang="en-US" altLang="zh-TW" dirty="0" smtClean="0"/>
              <a:t>86</a:t>
            </a:r>
            <a:r>
              <a:rPr lang="zh-TW" altLang="en-US" dirty="0" smtClean="0"/>
              <a:t>小舖</a:t>
            </a:r>
            <a:r>
              <a:rPr lang="en-US" altLang="zh-TW" dirty="0" smtClean="0"/>
              <a:t>(1/2)</a:t>
            </a:r>
            <a:endParaRPr lang="zh-TW" altLang="en-US" dirty="0"/>
          </a:p>
        </p:txBody>
      </p:sp>
      <p:grpSp>
        <p:nvGrpSpPr>
          <p:cNvPr id="4" name="群組 3"/>
          <p:cNvGrpSpPr/>
          <p:nvPr/>
        </p:nvGrpSpPr>
        <p:grpSpPr>
          <a:xfrm>
            <a:off x="560512" y="980728"/>
            <a:ext cx="4536504" cy="1673344"/>
            <a:chOff x="560512" y="1107584"/>
            <a:chExt cx="4536504" cy="1673344"/>
          </a:xfrm>
        </p:grpSpPr>
        <p:sp>
          <p:nvSpPr>
            <p:cNvPr id="5" name="矩形 4"/>
            <p:cNvSpPr/>
            <p:nvPr/>
          </p:nvSpPr>
          <p:spPr>
            <a:xfrm>
              <a:off x="1208584" y="1107584"/>
              <a:ext cx="3888432" cy="16733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rtlCol="0" anchor="ctr"/>
            <a:lstStyle/>
            <a:p>
              <a:pPr algn="just"/>
              <a:r>
                <a:rPr lang="en-US" altLang="zh-TW" sz="1600" dirty="0" smtClean="0">
                  <a:solidFill>
                    <a:schemeClr val="tx1"/>
                  </a:solidFill>
                  <a:latin typeface="微軟正黑體" panose="020B0604030504040204" pitchFamily="34" charset="-120"/>
                  <a:ea typeface="微軟正黑體" panose="020B0604030504040204" pitchFamily="34" charset="-120"/>
                </a:rPr>
                <a:t>86</a:t>
              </a:r>
              <a:r>
                <a:rPr lang="zh-TW" altLang="en-US" sz="1600" dirty="0" smtClean="0">
                  <a:solidFill>
                    <a:schemeClr val="tx1"/>
                  </a:solidFill>
                  <a:latin typeface="微軟正黑體" panose="020B0604030504040204" pitchFamily="34" charset="-120"/>
                  <a:ea typeface="微軟正黑體" panose="020B0604030504040204" pitchFamily="34" charset="-120"/>
                </a:rPr>
                <a:t>小舖</a:t>
              </a:r>
              <a:r>
                <a:rPr lang="zh-TW" altLang="en-US" sz="1600" dirty="0">
                  <a:solidFill>
                    <a:schemeClr val="tx1"/>
                  </a:solidFill>
                  <a:latin typeface="微軟正黑體" panose="020B0604030504040204" pitchFamily="34" charset="-120"/>
                  <a:ea typeface="微軟正黑體" panose="020B0604030504040204" pitchFamily="34" charset="-120"/>
                </a:rPr>
                <a:t>成立於</a:t>
              </a:r>
              <a:r>
                <a:rPr lang="en-US" altLang="zh-TW" sz="1600" dirty="0">
                  <a:solidFill>
                    <a:schemeClr val="tx1"/>
                  </a:solidFill>
                  <a:latin typeface="微軟正黑體" panose="020B0604030504040204" pitchFamily="34" charset="-120"/>
                  <a:ea typeface="微軟正黑體" panose="020B0604030504040204" pitchFamily="34" charset="-120"/>
                </a:rPr>
                <a:t>2005</a:t>
              </a:r>
              <a:r>
                <a:rPr lang="zh-TW" altLang="en-US" sz="1600" dirty="0">
                  <a:solidFill>
                    <a:schemeClr val="tx1"/>
                  </a:solidFill>
                  <a:latin typeface="微軟正黑體" panose="020B0604030504040204" pitchFamily="34" charset="-120"/>
                  <a:ea typeface="微軟正黑體" panose="020B0604030504040204" pitchFamily="34" charset="-120"/>
                </a:rPr>
                <a:t>年</a:t>
              </a:r>
              <a:r>
                <a:rPr lang="zh-TW" altLang="en-US" sz="1600" dirty="0" smtClean="0">
                  <a:solidFill>
                    <a:schemeClr val="tx1"/>
                  </a:solidFill>
                  <a:latin typeface="微軟正黑體" panose="020B0604030504040204" pitchFamily="34" charset="-120"/>
                  <a:ea typeface="微軟正黑體" panose="020B0604030504040204" pitchFamily="34" charset="-120"/>
                </a:rPr>
                <a:t>，創辦人起初是在</a:t>
              </a:r>
              <a:r>
                <a:rPr lang="en-US" altLang="zh-TW" sz="1600" dirty="0" smtClean="0">
                  <a:solidFill>
                    <a:schemeClr val="tx1"/>
                  </a:solidFill>
                  <a:latin typeface="微軟正黑體" panose="020B0604030504040204" pitchFamily="34" charset="-120"/>
                  <a:ea typeface="微軟正黑體" panose="020B0604030504040204" pitchFamily="34" charset="-120"/>
                </a:rPr>
                <a:t>Yahoo</a:t>
              </a:r>
              <a:r>
                <a:rPr lang="en-US" altLang="zh-TW" sz="1600" dirty="0">
                  <a:solidFill>
                    <a:schemeClr val="tx1"/>
                  </a:solidFill>
                  <a:latin typeface="微軟正黑體" panose="020B0604030504040204" pitchFamily="34" charset="-120"/>
                  <a:ea typeface="微軟正黑體" panose="020B0604030504040204" pitchFamily="34" charset="-120"/>
                </a:rPr>
                <a:t>!</a:t>
              </a:r>
              <a:r>
                <a:rPr lang="zh-TW" altLang="en-US" sz="1600" dirty="0">
                  <a:solidFill>
                    <a:schemeClr val="tx1"/>
                  </a:solidFill>
                  <a:latin typeface="微軟正黑體" panose="020B0604030504040204" pitchFamily="34" charset="-120"/>
                  <a:ea typeface="微軟正黑體" panose="020B0604030504040204" pitchFamily="34" charset="-120"/>
                </a:rPr>
                <a:t>奇摩拍賣開設「</a:t>
              </a:r>
              <a:r>
                <a:rPr lang="en-US" altLang="zh-TW" sz="1600" dirty="0">
                  <a:solidFill>
                    <a:schemeClr val="tx1"/>
                  </a:solidFill>
                  <a:latin typeface="微軟正黑體" panose="020B0604030504040204" pitchFamily="34" charset="-120"/>
                  <a:ea typeface="微軟正黑體" panose="020B0604030504040204" pitchFamily="34" charset="-120"/>
                </a:rPr>
                <a:t>86</a:t>
              </a:r>
              <a:r>
                <a:rPr lang="zh-TW" altLang="en-US" sz="1600" dirty="0">
                  <a:solidFill>
                    <a:schemeClr val="tx1"/>
                  </a:solidFill>
                  <a:latin typeface="微軟正黑體" panose="020B0604030504040204" pitchFamily="34" charset="-120"/>
                  <a:ea typeface="微軟正黑體" panose="020B0604030504040204" pitchFamily="34" charset="-120"/>
                </a:rPr>
                <a:t>小舖」，透過平行輸入以</a:t>
              </a:r>
              <a:r>
                <a:rPr lang="zh-TW" altLang="en-US" sz="1600" dirty="0" smtClean="0">
                  <a:solidFill>
                    <a:schemeClr val="tx1"/>
                  </a:solidFill>
                  <a:latin typeface="微軟正黑體" panose="020B0604030504040204" pitchFamily="34" charset="-120"/>
                  <a:ea typeface="微軟正黑體" panose="020B0604030504040204" pitchFamily="34" charset="-120"/>
                </a:rPr>
                <a:t>批發價、口碑推薦、多元促銷爭取市占，近年更投入自創美妝品牌與開設實體門市</a:t>
              </a:r>
              <a:endParaRPr lang="zh-TW" altLang="en-US" sz="1600" dirty="0">
                <a:solidFill>
                  <a:schemeClr val="tx1"/>
                </a:solidFill>
                <a:latin typeface="微軟正黑體" panose="020B0604030504040204" pitchFamily="34" charset="-120"/>
                <a:ea typeface="微軟正黑體" panose="020B0604030504040204" pitchFamily="34" charset="-120"/>
              </a:endParaRPr>
            </a:p>
          </p:txBody>
        </p:sp>
        <p:sp>
          <p:nvSpPr>
            <p:cNvPr id="6" name="矩形 5"/>
            <p:cNvSpPr/>
            <p:nvPr/>
          </p:nvSpPr>
          <p:spPr>
            <a:xfrm>
              <a:off x="560512" y="1233584"/>
              <a:ext cx="1224136" cy="46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smtClean="0">
                  <a:latin typeface="微軟正黑體" panose="020B0604030504040204" pitchFamily="34" charset="-120"/>
                  <a:ea typeface="微軟正黑體" panose="020B0604030504040204" pitchFamily="34" charset="-120"/>
                </a:rPr>
                <a:t>背景簡介</a:t>
              </a:r>
              <a:endParaRPr lang="zh-TW" altLang="en-US" sz="2000" b="1" dirty="0">
                <a:latin typeface="微軟正黑體" panose="020B0604030504040204" pitchFamily="34" charset="-120"/>
                <a:ea typeface="微軟正黑體" panose="020B0604030504040204" pitchFamily="34" charset="-120"/>
              </a:endParaRPr>
            </a:p>
          </p:txBody>
        </p:sp>
      </p:grpSp>
      <p:grpSp>
        <p:nvGrpSpPr>
          <p:cNvPr id="7" name="群組 6"/>
          <p:cNvGrpSpPr/>
          <p:nvPr/>
        </p:nvGrpSpPr>
        <p:grpSpPr>
          <a:xfrm>
            <a:off x="560512" y="2717564"/>
            <a:ext cx="4536504" cy="1152000"/>
            <a:chOff x="560512" y="1107584"/>
            <a:chExt cx="4536504" cy="1152000"/>
          </a:xfrm>
        </p:grpSpPr>
        <p:sp>
          <p:nvSpPr>
            <p:cNvPr id="8" name="矩形 7"/>
            <p:cNvSpPr/>
            <p:nvPr/>
          </p:nvSpPr>
          <p:spPr>
            <a:xfrm>
              <a:off x="1208584" y="1107584"/>
              <a:ext cx="3888432" cy="1152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rtlCol="0" anchor="ctr"/>
            <a:lstStyle/>
            <a:p>
              <a:pPr algn="just"/>
              <a:r>
                <a:rPr lang="zh-TW" altLang="en-US" sz="1600" dirty="0" smtClean="0">
                  <a:solidFill>
                    <a:schemeClr val="tx1"/>
                  </a:solidFill>
                  <a:latin typeface="微軟正黑體" panose="020B0604030504040204" pitchFamily="34" charset="-120"/>
                  <a:ea typeface="微軟正黑體" panose="020B0604030504040204" pitchFamily="34" charset="-120"/>
                </a:rPr>
                <a:t>以銷售</a:t>
              </a:r>
              <a:r>
                <a:rPr lang="zh-TW" altLang="en-US" sz="1600" dirty="0">
                  <a:solidFill>
                    <a:schemeClr val="tx1"/>
                  </a:solidFill>
                  <a:latin typeface="微軟正黑體" panose="020B0604030504040204" pitchFamily="34" charset="-120"/>
                  <a:ea typeface="微軟正黑體" panose="020B0604030504040204" pitchFamily="34" charset="-120"/>
                </a:rPr>
                <a:t>美妝</a:t>
              </a:r>
              <a:r>
                <a:rPr lang="zh-TW" altLang="en-US" sz="1600" dirty="0" smtClean="0">
                  <a:solidFill>
                    <a:schemeClr val="tx1"/>
                  </a:solidFill>
                  <a:latin typeface="微軟正黑體" panose="020B0604030504040204" pitchFamily="34" charset="-120"/>
                  <a:ea typeface="微軟正黑體" panose="020B0604030504040204" pitchFamily="34" charset="-120"/>
                </a:rPr>
                <a:t>產品為主，並以日系、韓系為大宗。產品種類達</a:t>
              </a:r>
              <a:r>
                <a:rPr lang="en-US" altLang="zh-TW" sz="1600" dirty="0" smtClean="0">
                  <a:solidFill>
                    <a:schemeClr val="tx1"/>
                  </a:solidFill>
                  <a:latin typeface="微軟正黑體" panose="020B0604030504040204" pitchFamily="34" charset="-120"/>
                  <a:ea typeface="微軟正黑體" panose="020B0604030504040204" pitchFamily="34" charset="-120"/>
                </a:rPr>
                <a:t>5,000</a:t>
              </a:r>
              <a:r>
                <a:rPr lang="zh-TW" altLang="en-US" sz="1600" dirty="0" smtClean="0">
                  <a:solidFill>
                    <a:schemeClr val="tx1"/>
                  </a:solidFill>
                  <a:latin typeface="微軟正黑體" panose="020B0604030504040204" pitchFamily="34" charset="-120"/>
                  <a:ea typeface="微軟正黑體" panose="020B0604030504040204" pitchFamily="34" charset="-120"/>
                </a:rPr>
                <a:t>種以上</a:t>
              </a:r>
              <a:endParaRPr lang="zh-TW" altLang="en-US" sz="1800" dirty="0">
                <a:solidFill>
                  <a:schemeClr val="tx1"/>
                </a:solidFill>
                <a:latin typeface="微軟正黑體" panose="020B0604030504040204" pitchFamily="34" charset="-120"/>
                <a:ea typeface="微軟正黑體" panose="020B0604030504040204" pitchFamily="34" charset="-120"/>
              </a:endParaRPr>
            </a:p>
          </p:txBody>
        </p:sp>
        <p:sp>
          <p:nvSpPr>
            <p:cNvPr id="9" name="矩形 8"/>
            <p:cNvSpPr/>
            <p:nvPr/>
          </p:nvSpPr>
          <p:spPr>
            <a:xfrm>
              <a:off x="560512" y="1233584"/>
              <a:ext cx="1224136" cy="46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smtClean="0">
                  <a:latin typeface="微軟正黑體" panose="020B0604030504040204" pitchFamily="34" charset="-120"/>
                  <a:ea typeface="微軟正黑體" panose="020B0604030504040204" pitchFamily="34" charset="-120"/>
                </a:rPr>
                <a:t>經營內容</a:t>
              </a:r>
              <a:endParaRPr lang="zh-TW" altLang="en-US" sz="2000" b="1" dirty="0">
                <a:latin typeface="微軟正黑體" panose="020B0604030504040204" pitchFamily="34" charset="-120"/>
                <a:ea typeface="微軟正黑體" panose="020B0604030504040204" pitchFamily="34" charset="-120"/>
              </a:endParaRPr>
            </a:p>
          </p:txBody>
        </p:sp>
      </p:grpSp>
      <p:grpSp>
        <p:nvGrpSpPr>
          <p:cNvPr id="10" name="群組 9"/>
          <p:cNvGrpSpPr/>
          <p:nvPr/>
        </p:nvGrpSpPr>
        <p:grpSpPr>
          <a:xfrm>
            <a:off x="560512" y="3933056"/>
            <a:ext cx="4536504" cy="2448272"/>
            <a:chOff x="560512" y="1107584"/>
            <a:chExt cx="4536504" cy="2448272"/>
          </a:xfrm>
        </p:grpSpPr>
        <p:sp>
          <p:nvSpPr>
            <p:cNvPr id="11" name="矩形 10"/>
            <p:cNvSpPr/>
            <p:nvPr/>
          </p:nvSpPr>
          <p:spPr>
            <a:xfrm>
              <a:off x="1208584" y="1107584"/>
              <a:ext cx="3888432" cy="244827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rtlCol="0" anchor="ctr"/>
            <a:lstStyle/>
            <a:p>
              <a:pPr algn="just"/>
              <a:endParaRPr lang="zh-TW" altLang="en-US" sz="1800" dirty="0">
                <a:solidFill>
                  <a:schemeClr val="tx1"/>
                </a:solidFill>
                <a:latin typeface="微軟正黑體" panose="020B0604030504040204" pitchFamily="34" charset="-120"/>
                <a:ea typeface="微軟正黑體" panose="020B0604030504040204" pitchFamily="34" charset="-120"/>
              </a:endParaRPr>
            </a:p>
          </p:txBody>
        </p:sp>
        <p:sp>
          <p:nvSpPr>
            <p:cNvPr id="12" name="矩形 11"/>
            <p:cNvSpPr/>
            <p:nvPr/>
          </p:nvSpPr>
          <p:spPr>
            <a:xfrm>
              <a:off x="560512" y="1215584"/>
              <a:ext cx="1224136" cy="46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smtClean="0">
                  <a:latin typeface="微軟正黑體" panose="020B0604030504040204" pitchFamily="34" charset="-120"/>
                  <a:ea typeface="微軟正黑體" panose="020B0604030504040204" pitchFamily="34" charset="-120"/>
                </a:rPr>
                <a:t>發展歷程</a:t>
              </a:r>
              <a:endParaRPr lang="zh-TW" altLang="en-US" sz="2000" b="1" dirty="0">
                <a:latin typeface="微軟正黑體" panose="020B0604030504040204" pitchFamily="34" charset="-120"/>
                <a:ea typeface="微軟正黑體" panose="020B0604030504040204" pitchFamily="34" charset="-120"/>
              </a:endParaRPr>
            </a:p>
          </p:txBody>
        </p:sp>
      </p:grpSp>
      <p:grpSp>
        <p:nvGrpSpPr>
          <p:cNvPr id="13" name="群組 12"/>
          <p:cNvGrpSpPr/>
          <p:nvPr/>
        </p:nvGrpSpPr>
        <p:grpSpPr>
          <a:xfrm>
            <a:off x="1856656" y="4077072"/>
            <a:ext cx="3319444" cy="2232000"/>
            <a:chOff x="1921588" y="3866836"/>
            <a:chExt cx="3319444" cy="2232000"/>
          </a:xfrm>
        </p:grpSpPr>
        <p:sp>
          <p:nvSpPr>
            <p:cNvPr id="14" name="向下箭號 13"/>
            <p:cNvSpPr/>
            <p:nvPr/>
          </p:nvSpPr>
          <p:spPr>
            <a:xfrm>
              <a:off x="1921588" y="3866836"/>
              <a:ext cx="144016" cy="2232000"/>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文字方塊 14"/>
            <p:cNvSpPr txBox="1"/>
            <p:nvPr/>
          </p:nvSpPr>
          <p:spPr>
            <a:xfrm>
              <a:off x="2014460" y="3947124"/>
              <a:ext cx="3226572" cy="2100575"/>
            </a:xfrm>
            <a:prstGeom prst="rect">
              <a:avLst/>
            </a:prstGeom>
            <a:noFill/>
          </p:spPr>
          <p:txBody>
            <a:bodyPr wrap="square" rtlCol="0">
              <a:spAutoFit/>
            </a:bodyPr>
            <a:lstStyle/>
            <a:p>
              <a:r>
                <a:rPr lang="en-US" altLang="zh-TW" sz="1450" dirty="0" smtClean="0">
                  <a:latin typeface="微軟正黑體" panose="020B0604030504040204" pitchFamily="34" charset="-120"/>
                  <a:ea typeface="微軟正黑體" panose="020B0604030504040204" pitchFamily="34" charset="-120"/>
                </a:rPr>
                <a:t>2005</a:t>
              </a:r>
              <a:r>
                <a:rPr lang="zh-TW" altLang="en-US" sz="1450" dirty="0" smtClean="0">
                  <a:latin typeface="微軟正黑體" panose="020B0604030504040204" pitchFamily="34" charset="-120"/>
                  <a:ea typeface="微軟正黑體" panose="020B0604030504040204" pitchFamily="34" charset="-120"/>
                </a:rPr>
                <a:t>：</a:t>
              </a:r>
              <a:r>
                <a:rPr lang="zh-TW" altLang="en-US" sz="1450" dirty="0">
                  <a:latin typeface="微軟正黑體" panose="020B0604030504040204" pitchFamily="34" charset="-120"/>
                  <a:ea typeface="微軟正黑體" panose="020B0604030504040204" pitchFamily="34" charset="-120"/>
                </a:rPr>
                <a:t>成立</a:t>
              </a:r>
              <a:r>
                <a:rPr lang="en-US" altLang="zh-TW" sz="1450" dirty="0">
                  <a:latin typeface="微軟正黑體" panose="020B0604030504040204" pitchFamily="34" charset="-120"/>
                  <a:ea typeface="微軟正黑體" panose="020B0604030504040204" pitchFamily="34" charset="-120"/>
                </a:rPr>
                <a:t>86</a:t>
              </a:r>
              <a:r>
                <a:rPr lang="zh-TW" altLang="en-US" sz="1450" dirty="0">
                  <a:latin typeface="微軟正黑體" panose="020B0604030504040204" pitchFamily="34" charset="-120"/>
                  <a:ea typeface="微軟正黑體" panose="020B0604030504040204" pitchFamily="34" charset="-120"/>
                </a:rPr>
                <a:t>小舖</a:t>
              </a:r>
              <a:endParaRPr lang="en-US" altLang="zh-TW" sz="1450" dirty="0" smtClean="0">
                <a:latin typeface="微軟正黑體" panose="020B0604030504040204" pitchFamily="34" charset="-120"/>
                <a:ea typeface="微軟正黑體" panose="020B0604030504040204" pitchFamily="34" charset="-120"/>
              </a:endParaRPr>
            </a:p>
            <a:p>
              <a:endParaRPr lang="en-US" altLang="zh-TW" sz="1450" dirty="0" smtClean="0">
                <a:latin typeface="微軟正黑體" panose="020B0604030504040204" pitchFamily="34" charset="-120"/>
                <a:ea typeface="微軟正黑體" panose="020B0604030504040204" pitchFamily="34" charset="-120"/>
              </a:endParaRPr>
            </a:p>
            <a:p>
              <a:pPr marL="633413" indent="-633413"/>
              <a:r>
                <a:rPr lang="en-US" altLang="zh-TW" sz="1450" dirty="0" smtClean="0">
                  <a:latin typeface="微軟正黑體" panose="020B0604030504040204" pitchFamily="34" charset="-120"/>
                  <a:ea typeface="微軟正黑體" panose="020B0604030504040204" pitchFamily="34" charset="-120"/>
                </a:rPr>
                <a:t>2010</a:t>
              </a:r>
              <a:r>
                <a:rPr lang="zh-TW" altLang="en-US" sz="1450" dirty="0" smtClean="0">
                  <a:latin typeface="微軟正黑體" panose="020B0604030504040204" pitchFamily="34" charset="-120"/>
                  <a:ea typeface="微軟正黑體" panose="020B0604030504040204" pitchFamily="34" charset="-120"/>
                  <a:sym typeface="Wingdings" panose="05000000000000000000" pitchFamily="2" charset="2"/>
                </a:rPr>
                <a:t>：發展自有美妝品牌、開設實體門市</a:t>
              </a:r>
              <a:endParaRPr lang="en-US" altLang="zh-TW" sz="1450" dirty="0" smtClean="0">
                <a:latin typeface="微軟正黑體" panose="020B0604030504040204" pitchFamily="34" charset="-120"/>
                <a:ea typeface="微軟正黑體" panose="020B0604030504040204" pitchFamily="34" charset="-120"/>
              </a:endParaRPr>
            </a:p>
            <a:p>
              <a:pPr marL="633413" indent="-633413"/>
              <a:endParaRPr lang="en-US" altLang="zh-TW" sz="1450" dirty="0">
                <a:latin typeface="微軟正黑體" panose="020B0604030504040204" pitchFamily="34" charset="-120"/>
                <a:ea typeface="微軟正黑體" panose="020B0604030504040204" pitchFamily="34" charset="-120"/>
              </a:endParaRPr>
            </a:p>
            <a:p>
              <a:pPr marL="801688" indent="-801688"/>
              <a:r>
                <a:rPr lang="en-US" altLang="zh-TW" sz="1450" dirty="0" smtClean="0">
                  <a:latin typeface="微軟正黑體" panose="020B0604030504040204" pitchFamily="34" charset="-120"/>
                  <a:ea typeface="微軟正黑體" panose="020B0604030504040204" pitchFamily="34" charset="-120"/>
                </a:rPr>
                <a:t>2013/10</a:t>
              </a:r>
              <a:r>
                <a:rPr lang="zh-TW" altLang="en-US" sz="1450" dirty="0" smtClean="0">
                  <a:latin typeface="微軟正黑體" panose="020B0604030504040204" pitchFamily="34" charset="-120"/>
                  <a:ea typeface="微軟正黑體" panose="020B0604030504040204" pitchFamily="34" charset="-120"/>
                </a:rPr>
                <a:t>：</a:t>
              </a:r>
              <a:r>
                <a:rPr lang="zh-TW" altLang="en-US" sz="1450" dirty="0">
                  <a:latin typeface="微軟正黑體" panose="020B0604030504040204" pitchFamily="34" charset="-120"/>
                  <a:ea typeface="微軟正黑體" panose="020B0604030504040204" pitchFamily="34" charset="-120"/>
                </a:rPr>
                <a:t>進駐天貓，</a:t>
              </a:r>
              <a:r>
                <a:rPr lang="zh-TW" altLang="en-US" sz="1450" dirty="0" smtClean="0">
                  <a:latin typeface="微軟正黑體" panose="020B0604030504040204" pitchFamily="34" charset="-120"/>
                  <a:ea typeface="微軟正黑體" panose="020B0604030504040204" pitchFamily="34" charset="-120"/>
                </a:rPr>
                <a:t>開設</a:t>
              </a:r>
              <a:r>
                <a:rPr lang="en-US" altLang="zh-TW" sz="1450" dirty="0">
                  <a:latin typeface="微軟正黑體" panose="020B0604030504040204" pitchFamily="34" charset="-120"/>
                  <a:ea typeface="微軟正黑體" panose="020B0604030504040204" pitchFamily="34" charset="-120"/>
                </a:rPr>
                <a:t>86</a:t>
              </a:r>
              <a:r>
                <a:rPr lang="zh-TW" altLang="en-US" sz="1450" dirty="0">
                  <a:latin typeface="微軟正黑體" panose="020B0604030504040204" pitchFamily="34" charset="-120"/>
                  <a:ea typeface="微軟正黑體" panose="020B0604030504040204" pitchFamily="34" charset="-120"/>
                </a:rPr>
                <a:t>小舖海外旗艦</a:t>
              </a:r>
              <a:r>
                <a:rPr lang="zh-TW" altLang="en-US" sz="1450" dirty="0" smtClean="0">
                  <a:latin typeface="微軟正黑體" panose="020B0604030504040204" pitchFamily="34" charset="-120"/>
                  <a:ea typeface="微軟正黑體" panose="020B0604030504040204" pitchFamily="34" charset="-120"/>
                </a:rPr>
                <a:t>店</a:t>
              </a:r>
              <a:endParaRPr lang="en-US" altLang="zh-TW" sz="1450" dirty="0" smtClean="0">
                <a:latin typeface="微軟正黑體" panose="020B0604030504040204" pitchFamily="34" charset="-120"/>
                <a:ea typeface="微軟正黑體" panose="020B0604030504040204" pitchFamily="34" charset="-120"/>
              </a:endParaRPr>
            </a:p>
            <a:p>
              <a:pPr marL="801688" indent="-801688"/>
              <a:r>
                <a:rPr lang="en-US" altLang="zh-TW" sz="1450" dirty="0" smtClean="0">
                  <a:latin typeface="微軟正黑體" panose="020B0604030504040204" pitchFamily="34" charset="-120"/>
                  <a:ea typeface="微軟正黑體" panose="020B0604030504040204" pitchFamily="34" charset="-120"/>
                </a:rPr>
                <a:t>2013/11</a:t>
              </a:r>
              <a:r>
                <a:rPr lang="zh-TW" altLang="en-US" sz="1450" dirty="0" smtClean="0">
                  <a:latin typeface="微軟正黑體" panose="020B0604030504040204" pitchFamily="34" charset="-120"/>
                  <a:ea typeface="微軟正黑體" panose="020B0604030504040204" pitchFamily="34" charset="-120"/>
                </a:rPr>
                <a:t>：獲華</a:t>
              </a:r>
              <a:r>
                <a:rPr lang="zh-TW" altLang="en-US" sz="1450" dirty="0">
                  <a:latin typeface="微軟正黑體" panose="020B0604030504040204" pitchFamily="34" charset="-120"/>
                  <a:ea typeface="微軟正黑體" panose="020B0604030504040204" pitchFamily="34" charset="-120"/>
                </a:rPr>
                <a:t>威</a:t>
              </a:r>
              <a:r>
                <a:rPr lang="zh-TW" altLang="en-US" sz="1450" dirty="0" smtClean="0">
                  <a:latin typeface="微軟正黑體" panose="020B0604030504040204" pitchFamily="34" charset="-120"/>
                  <a:ea typeface="微軟正黑體" panose="020B0604030504040204" pitchFamily="34" charset="-120"/>
                </a:rPr>
                <a:t>創投（台灣</a:t>
              </a:r>
              <a:r>
                <a:rPr lang="zh-TW" altLang="en-US" sz="1450" dirty="0">
                  <a:latin typeface="微軟正黑體" panose="020B0604030504040204" pitchFamily="34" charset="-120"/>
                  <a:ea typeface="微軟正黑體" panose="020B0604030504040204" pitchFamily="34" charset="-120"/>
                </a:rPr>
                <a:t>）</a:t>
              </a:r>
              <a:r>
                <a:rPr lang="zh-TW" altLang="en-US" sz="1450" dirty="0" smtClean="0">
                  <a:latin typeface="微軟正黑體" panose="020B0604030504040204" pitchFamily="34" charset="-120"/>
                  <a:ea typeface="微軟正黑體" panose="020B0604030504040204" pitchFamily="34" charset="-120"/>
                </a:rPr>
                <a:t>投資</a:t>
              </a:r>
              <a:endParaRPr lang="en-US" altLang="zh-TW" sz="1450" dirty="0" smtClean="0">
                <a:latin typeface="微軟正黑體" panose="020B0604030504040204" pitchFamily="34" charset="-120"/>
                <a:ea typeface="微軟正黑體" panose="020B0604030504040204" pitchFamily="34" charset="-120"/>
              </a:endParaRPr>
            </a:p>
            <a:p>
              <a:pPr marL="801688" indent="-801688"/>
              <a:r>
                <a:rPr lang="en-US" altLang="zh-TW" sz="1450" dirty="0" smtClean="0">
                  <a:latin typeface="微軟正黑體" panose="020B0604030504040204" pitchFamily="34" charset="-120"/>
                  <a:ea typeface="微軟正黑體" panose="020B0604030504040204" pitchFamily="34" charset="-120"/>
                </a:rPr>
                <a:t>2014/7</a:t>
              </a:r>
              <a:r>
                <a:rPr lang="zh-TW" altLang="en-US" sz="1450" dirty="0" smtClean="0">
                  <a:latin typeface="微軟正黑體" panose="020B0604030504040204" pitchFamily="34" charset="-120"/>
                  <a:ea typeface="微軟正黑體" panose="020B0604030504040204" pitchFamily="34" charset="-120"/>
                </a:rPr>
                <a:t>：計畫</a:t>
              </a:r>
              <a:r>
                <a:rPr lang="en-US" altLang="zh-TW" sz="1450" dirty="0" smtClean="0">
                  <a:latin typeface="微軟正黑體" panose="020B0604030504040204" pitchFamily="34" charset="-120"/>
                  <a:ea typeface="微軟正黑體" panose="020B0604030504040204" pitchFamily="34" charset="-120"/>
                </a:rPr>
                <a:t>2016</a:t>
              </a:r>
              <a:r>
                <a:rPr lang="zh-TW" altLang="en-US" sz="1450" dirty="0" smtClean="0">
                  <a:latin typeface="微軟正黑體" panose="020B0604030504040204" pitchFamily="34" charset="-120"/>
                  <a:ea typeface="微軟正黑體" panose="020B0604030504040204" pitchFamily="34" charset="-120"/>
                </a:rPr>
                <a:t>年興櫃</a:t>
              </a:r>
              <a:endParaRPr lang="en-US" altLang="zh-TW" sz="1450" dirty="0">
                <a:latin typeface="微軟正黑體" panose="020B0604030504040204" pitchFamily="34" charset="-120"/>
                <a:ea typeface="微軟正黑體" panose="020B0604030504040204" pitchFamily="34" charset="-120"/>
              </a:endParaRPr>
            </a:p>
          </p:txBody>
        </p:sp>
        <p:sp>
          <p:nvSpPr>
            <p:cNvPr id="16" name="橢圓 15"/>
            <p:cNvSpPr/>
            <p:nvPr/>
          </p:nvSpPr>
          <p:spPr>
            <a:xfrm>
              <a:off x="1921588" y="4015001"/>
              <a:ext cx="144016" cy="14408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橢圓 16"/>
            <p:cNvSpPr/>
            <p:nvPr/>
          </p:nvSpPr>
          <p:spPr>
            <a:xfrm>
              <a:off x="1921588" y="4472640"/>
              <a:ext cx="144016" cy="14408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橢圓 17"/>
            <p:cNvSpPr/>
            <p:nvPr/>
          </p:nvSpPr>
          <p:spPr>
            <a:xfrm>
              <a:off x="1921588" y="5133176"/>
              <a:ext cx="144016" cy="14408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2" name="橢圓 21"/>
          <p:cNvSpPr/>
          <p:nvPr/>
        </p:nvSpPr>
        <p:spPr>
          <a:xfrm>
            <a:off x="1856656" y="5791196"/>
            <a:ext cx="144016" cy="14408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橢圓 22"/>
          <p:cNvSpPr/>
          <p:nvPr/>
        </p:nvSpPr>
        <p:spPr>
          <a:xfrm>
            <a:off x="1856656" y="6007156"/>
            <a:ext cx="144016" cy="14408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816" y="1376110"/>
            <a:ext cx="4163672" cy="2340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http://ww4.sinaimg.cn/large/e977eb60jw1emaq4gxkroj20fk078wh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816" y="4520202"/>
            <a:ext cx="4163672" cy="1933134"/>
          </a:xfrm>
          <a:prstGeom prst="rect">
            <a:avLst/>
          </a:prstGeom>
          <a:noFill/>
          <a:extLst>
            <a:ext uri="{909E8E84-426E-40DD-AFC4-6F175D3DCCD1}">
              <a14:hiddenFill xmlns:a14="http://schemas.microsoft.com/office/drawing/2010/main">
                <a:solidFill>
                  <a:srgbClr val="FFFFFF"/>
                </a:solidFill>
              </a14:hiddenFill>
            </a:ext>
          </a:extLst>
        </p:spPr>
      </p:pic>
      <p:sp>
        <p:nvSpPr>
          <p:cNvPr id="24" name="文字方塊 23"/>
          <p:cNvSpPr txBox="1"/>
          <p:nvPr/>
        </p:nvSpPr>
        <p:spPr>
          <a:xfrm>
            <a:off x="5170560" y="980728"/>
            <a:ext cx="2950792" cy="400110"/>
          </a:xfrm>
          <a:prstGeom prst="rect">
            <a:avLst/>
          </a:prstGeom>
          <a:noFill/>
        </p:spPr>
        <p:txBody>
          <a:bodyPr wrap="square" rtlCol="0">
            <a:spAutoFit/>
          </a:bodyPr>
          <a:lstStyle/>
          <a:p>
            <a:r>
              <a:rPr lang="en-US" altLang="zh-TW" sz="2000" b="1" dirty="0" smtClean="0">
                <a:latin typeface="微軟正黑體" panose="020B0604030504040204" pitchFamily="34" charset="-120"/>
                <a:ea typeface="微軟正黑體" panose="020B0604030504040204" pitchFamily="34" charset="-120"/>
              </a:rPr>
              <a:t>86</a:t>
            </a:r>
            <a:r>
              <a:rPr lang="zh-TW" altLang="en-US" sz="2000" b="1" dirty="0" smtClean="0">
                <a:latin typeface="微軟正黑體" panose="020B0604030504040204" pitchFamily="34" charset="-120"/>
                <a:ea typeface="微軟正黑體" panose="020B0604030504040204" pitchFamily="34" charset="-120"/>
              </a:rPr>
              <a:t>小舖海外旗艦店</a:t>
            </a:r>
            <a:r>
              <a:rPr lang="en-US" altLang="zh-TW" sz="2000" b="1" dirty="0" smtClean="0">
                <a:latin typeface="微軟正黑體" panose="020B0604030504040204" pitchFamily="34" charset="-120"/>
                <a:ea typeface="微軟正黑體" panose="020B0604030504040204" pitchFamily="34" charset="-120"/>
              </a:rPr>
              <a:t>-</a:t>
            </a:r>
            <a:r>
              <a:rPr lang="zh-TW" altLang="en-US" sz="2000" b="1" dirty="0" smtClean="0">
                <a:latin typeface="微軟正黑體" panose="020B0604030504040204" pitchFamily="34" charset="-120"/>
                <a:ea typeface="微軟正黑體" panose="020B0604030504040204" pitchFamily="34" charset="-120"/>
              </a:rPr>
              <a:t>天貓</a:t>
            </a:r>
            <a:endParaRPr lang="zh-TW" altLang="en-US" sz="2000" b="1" dirty="0">
              <a:latin typeface="微軟正黑體" panose="020B0604030504040204" pitchFamily="34" charset="-120"/>
              <a:ea typeface="微軟正黑體" panose="020B0604030504040204" pitchFamily="34" charset="-120"/>
            </a:endParaRPr>
          </a:p>
        </p:txBody>
      </p:sp>
      <p:sp>
        <p:nvSpPr>
          <p:cNvPr id="27" name="文字方塊 26"/>
          <p:cNvSpPr txBox="1"/>
          <p:nvPr/>
        </p:nvSpPr>
        <p:spPr>
          <a:xfrm>
            <a:off x="5181816" y="4037002"/>
            <a:ext cx="2950792" cy="400110"/>
          </a:xfrm>
          <a:prstGeom prst="rect">
            <a:avLst/>
          </a:prstGeom>
          <a:noFill/>
        </p:spPr>
        <p:txBody>
          <a:bodyPr wrap="square" rtlCol="0">
            <a:spAutoFit/>
          </a:bodyPr>
          <a:lstStyle/>
          <a:p>
            <a:r>
              <a:rPr lang="en-US" altLang="zh-TW" sz="2000" b="1" dirty="0" smtClean="0">
                <a:latin typeface="微軟正黑體" panose="020B0604030504040204" pitchFamily="34" charset="-120"/>
                <a:ea typeface="微軟正黑體" panose="020B0604030504040204" pitchFamily="34" charset="-120"/>
              </a:rPr>
              <a:t>86</a:t>
            </a:r>
            <a:r>
              <a:rPr lang="zh-TW" altLang="en-US" sz="2000" b="1" dirty="0" smtClean="0">
                <a:latin typeface="微軟正黑體" panose="020B0604030504040204" pitchFamily="34" charset="-120"/>
                <a:ea typeface="微軟正黑體" panose="020B0604030504040204" pitchFamily="34" charset="-120"/>
              </a:rPr>
              <a:t>小舖海外旗艦店</a:t>
            </a:r>
            <a:r>
              <a:rPr lang="en-US" altLang="zh-TW" sz="2000" b="1" dirty="0" smtClean="0">
                <a:latin typeface="微軟正黑體" panose="020B0604030504040204" pitchFamily="34" charset="-120"/>
                <a:ea typeface="微軟正黑體" panose="020B0604030504040204" pitchFamily="34" charset="-120"/>
              </a:rPr>
              <a:t>-</a:t>
            </a:r>
            <a:r>
              <a:rPr lang="zh-TW" altLang="en-US" sz="2000" b="1" dirty="0" smtClean="0">
                <a:latin typeface="微軟正黑體" panose="020B0604030504040204" pitchFamily="34" charset="-120"/>
                <a:ea typeface="微軟正黑體" panose="020B0604030504040204" pitchFamily="34" charset="-120"/>
              </a:rPr>
              <a:t>微博</a:t>
            </a:r>
            <a:endParaRPr lang="zh-TW" altLang="en-US" sz="20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224076597"/>
      </p:ext>
    </p:extLst>
  </p:cSld>
  <p:clrMapOvr>
    <a:masterClrMapping/>
  </p:clrMapOvr>
  <p:timing>
    <p:tnLst>
      <p:par>
        <p:cTn id="1" dur="indefinite" restart="never" nodeType="tmRoot"/>
      </p:par>
    </p:tnLst>
  </p:timing>
</p:sld>
</file>

<file path=ppt/theme/theme1.xml><?xml version="1.0" encoding="utf-8"?>
<a:theme xmlns:a="http://schemas.openxmlformats.org/drawingml/2006/main" name="文書060628-MIC簡報Temp English">
  <a:themeElements>
    <a:clrScheme name="地鐵">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自訂 1">
      <a:majorFont>
        <a:latin typeface="Arial"/>
        <a:ea typeface="華康粗圓體"/>
        <a:cs typeface=""/>
      </a:majorFont>
      <a:minorFont>
        <a:latin typeface="Times New Roman"/>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文書060628-MIC簡報Temp English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文書060628-MIC簡報Temp English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文書060628-MIC簡報Temp English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文書060628-MIC簡報Temp English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文書060628-MIC簡報Temp Englis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文書060628-MIC簡報Temp Englis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文書060628-MIC簡報Temp Englis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文件" ma:contentTypeID="0x01010076D4B86C95364546AB098A5605497649" ma:contentTypeVersion="10" ma:contentTypeDescription="建立新的文件。" ma:contentTypeScope="" ma:versionID="bbc299119630797840118741d3d694eb">
  <xsd:schema xmlns:xsd="http://www.w3.org/2001/XMLSchema" xmlns:p="http://schemas.microsoft.com/office/2006/metadata/properties" xmlns:ns2="30aff7d3-1f9b-4cde-af39-b0b16a97e31c" xmlns:ns3="5c0bff88-22b8-425f-944e-e51de702409f" targetNamespace="http://schemas.microsoft.com/office/2006/metadata/properties" ma:root="true" ma:fieldsID="783234cbaff57e0580b5d0e536f94e23" ns2:_="" ns3:_="">
    <xsd:import namespace="30aff7d3-1f9b-4cde-af39-b0b16a97e31c"/>
    <xsd:import namespace="5c0bff88-22b8-425f-944e-e51de702409f"/>
    <xsd:element name="properties">
      <xsd:complexType>
        <xsd:sequence>
          <xsd:element name="documentManagement">
            <xsd:complexType>
              <xsd:all>
                <xsd:element ref="ns2:DocDetails" minOccurs="0"/>
                <xsd:element ref="ns3:_dlc_Exempt" minOccurs="0"/>
                <xsd:element ref="ns3:DownloadNumber" minOccurs="0"/>
              </xsd:all>
            </xsd:complexType>
          </xsd:element>
        </xsd:sequence>
      </xsd:complexType>
    </xsd:element>
  </xsd:schema>
  <xsd:schema xmlns:xsd="http://www.w3.org/2001/XMLSchema" xmlns:dms="http://schemas.microsoft.com/office/2006/documentManagement/types" targetNamespace="30aff7d3-1f9b-4cde-af39-b0b16a97e31c" elementFormDefault="qualified">
    <xsd:import namespace="http://schemas.microsoft.com/office/2006/documentManagement/types"/>
    <xsd:element name="DocDetails" ma:index="8" nillable="true" ma:displayName="文件說明" ma:default="" ma:internalName="DocDetails">
      <xsd:simpleType>
        <xsd:restriction base="dms:Note"/>
      </xsd:simpleType>
    </xsd:element>
  </xsd:schema>
  <xsd:schema xmlns:xsd="http://www.w3.org/2001/XMLSchema" xmlns:dms="http://schemas.microsoft.com/office/2006/documentManagement/types" targetNamespace="5c0bff88-22b8-425f-944e-e51de702409f" elementFormDefault="qualified">
    <xsd:import namespace="http://schemas.microsoft.com/office/2006/documentManagement/types"/>
    <xsd:element name="_dlc_Exempt" ma:index="9" nillable="true" ma:displayName="免除原則" ma:description="" ma:hidden="true" ma:internalName="_dlc_Exempt" ma:readOnly="true">
      <xsd:simpleType>
        <xsd:restriction base="dms:Unknown"/>
      </xsd:simpleType>
    </xsd:element>
    <xsd:element name="DownloadNumber" ma:index="10" nillable="true" ma:displayName="DownloadNumber" ma:internalName="DownloadNumber">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內容類型"/>
        <xsd:element ref="dc:title" maxOccurs="1" ma:index="4" ma:displayName="標題"/>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p:Policy xmlns:p="office.server.policy" id="" local="true">
  <p:Name>文件</p:Name>
  <p:Description/>
  <p:Statement/>
  <p:PolicyItems>
    <p:PolicyItem featureId="Microsoft.Office.RecordsManagement.PolicyFeatures.PolicyAudit">
      <p:Name>稽核</p:Name>
      <p:Description>稽核使用者在文件及清單項目的動作，並寫入稽核記錄。</p:Description>
      <p:CustomData>
        <Audit>
          <Update/>
          <View/>
          <CheckInOut/>
        </Audit>
      </p:CustomData>
    </p:PolicyItem>
  </p:PolicyItems>
</p:Policy>
</file>

<file path=customXml/item4.xml><?xml version="1.0" encoding="utf-8"?>
<LongProperties xmlns="http://schemas.microsoft.com/office/2006/metadata/longProperties"/>
</file>

<file path=customXml/item5.xml><?xml version="1.0" encoding="utf-8"?>
<p:properties xmlns:p="http://schemas.microsoft.com/office/2006/metadata/properties" xmlns:xsi="http://www.w3.org/2001/XMLSchema-instance" xmlns:pc="http://schemas.microsoft.com/office/infopath/2007/PartnerControls">
  <documentManagement>
    <DocDetails xmlns="30aff7d3-1f9b-4cde-af39-b0b16a97e31c" xsi:nil="true"/>
    <DownloadNumber xmlns="5c0bff88-22b8-425f-944e-e51de702409f" xsi:nil="true"/>
  </documentManagement>
</p:properties>
</file>

<file path=customXml/itemProps1.xml><?xml version="1.0" encoding="utf-8"?>
<ds:datastoreItem xmlns:ds="http://schemas.openxmlformats.org/officeDocument/2006/customXml" ds:itemID="{A0AB767D-8539-401C-85B9-5E3EC3114A94}">
  <ds:schemaRefs>
    <ds:schemaRef ds:uri="http://schemas.microsoft.com/sharepoint/v3/contenttype/forms"/>
  </ds:schemaRefs>
</ds:datastoreItem>
</file>

<file path=customXml/itemProps2.xml><?xml version="1.0" encoding="utf-8"?>
<ds:datastoreItem xmlns:ds="http://schemas.openxmlformats.org/officeDocument/2006/customXml" ds:itemID="{D38B541B-998B-476A-9E68-F27373D5EB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aff7d3-1f9b-4cde-af39-b0b16a97e31c"/>
    <ds:schemaRef ds:uri="5c0bff88-22b8-425f-944e-e51de702409f"/>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BAB4F452-8AEF-44F5-AC06-23A7DCAADEFD}">
  <ds:schemaRefs>
    <ds:schemaRef ds:uri="office.server.policy"/>
  </ds:schemaRefs>
</ds:datastoreItem>
</file>

<file path=customXml/itemProps4.xml><?xml version="1.0" encoding="utf-8"?>
<ds:datastoreItem xmlns:ds="http://schemas.openxmlformats.org/officeDocument/2006/customXml" ds:itemID="{62866793-4F88-4E04-8384-A18066614168}">
  <ds:schemaRefs>
    <ds:schemaRef ds:uri="http://schemas.microsoft.com/office/2006/metadata/longProperties"/>
  </ds:schemaRefs>
</ds:datastoreItem>
</file>

<file path=customXml/itemProps5.xml><?xml version="1.0" encoding="utf-8"?>
<ds:datastoreItem xmlns:ds="http://schemas.openxmlformats.org/officeDocument/2006/customXml" ds:itemID="{17140BE6-826E-4ED5-B2A8-85B024B6EA8D}">
  <ds:schemaRefs>
    <ds:schemaRef ds:uri="http://schemas.microsoft.com/office/2006/documentManagement/types"/>
    <ds:schemaRef ds:uri="http://schemas.openxmlformats.org/package/2006/metadata/core-properties"/>
    <ds:schemaRef ds:uri="http://purl.org/dc/terms/"/>
    <ds:schemaRef ds:uri="5c0bff88-22b8-425f-944e-e51de702409f"/>
    <ds:schemaRef ds:uri="http://purl.org/dc/dcmitype/"/>
    <ds:schemaRef ds:uri="http://purl.org/dc/elements/1.1/"/>
    <ds:schemaRef ds:uri="http://schemas.microsoft.com/office/2006/metadata/properties"/>
    <ds:schemaRef ds:uri="http://www.w3.org/XML/1998/namespace"/>
    <ds:schemaRef ds:uri="30aff7d3-1f9b-4cde-af39-b0b16a97e31c"/>
  </ds:schemaRefs>
</ds:datastoreItem>
</file>

<file path=docProps/app.xml><?xml version="1.0" encoding="utf-8"?>
<Properties xmlns="http://schemas.openxmlformats.org/officeDocument/2006/extended-properties" xmlns:vt="http://schemas.openxmlformats.org/officeDocument/2006/docPropsVTypes">
  <Template/>
  <TotalTime>7626</TotalTime>
  <Words>3597</Words>
  <Application>Microsoft Office PowerPoint</Application>
  <PresentationFormat>A4 紙張 (210x297 公釐)</PresentationFormat>
  <Paragraphs>310</Paragraphs>
  <Slides>27</Slides>
  <Notes>5</Notes>
  <HiddenSlides>0</HiddenSlides>
  <MMClips>0</MMClips>
  <ScaleCrop>false</ScaleCrop>
  <HeadingPairs>
    <vt:vector size="4" baseType="variant">
      <vt:variant>
        <vt:lpstr>佈景主題</vt:lpstr>
      </vt:variant>
      <vt:variant>
        <vt:i4>1</vt:i4>
      </vt:variant>
      <vt:variant>
        <vt:lpstr>投影片標題</vt:lpstr>
      </vt:variant>
      <vt:variant>
        <vt:i4>27</vt:i4>
      </vt:variant>
    </vt:vector>
  </HeadingPairs>
  <TitlesOfParts>
    <vt:vector size="28" baseType="lpstr">
      <vt:lpstr>文書060628-MIC簡報Temp English</vt:lpstr>
      <vt:lpstr>PowerPoint 簡報</vt:lpstr>
      <vt:lpstr>PowerPoint 簡報</vt:lpstr>
      <vt:lpstr>PowerPoint 簡報</vt:lpstr>
      <vt:lpstr>PowerPoint 簡報</vt:lpstr>
      <vt:lpstr>業者意見回饋—業者總覽</vt:lpstr>
      <vt:lpstr>臺灣垂直型平台業者/社群：FashionGuide(1/3)</vt:lpstr>
      <vt:lpstr>臺灣垂直型平台業者/社群：FashionGuide(2/3)</vt:lpstr>
      <vt:lpstr>臺灣垂直型平台業者/社群：FashionGuide(3/3)</vt:lpstr>
      <vt:lpstr>臺灣垂直型平台業者/B2C：86小舖(1/2)</vt:lpstr>
      <vt:lpstr>臺灣垂直型平台業者/B2C：86小舖(2/2)</vt:lpstr>
      <vt:lpstr>臺灣垂直型平台業者/B2B2C：創業家兄弟(1/3)</vt:lpstr>
      <vt:lpstr>臺灣垂直型平台業者/B2B2C：創業家兄弟(2/3)</vt:lpstr>
      <vt:lpstr>臺灣垂直型平台業者/B2B2C：創業家兄弟(3/3)</vt:lpstr>
      <vt:lpstr>臺灣綜合型平台業者：森森購物(1/3)</vt:lpstr>
      <vt:lpstr>臺灣綜合型平台業者：森森購物(2/3)</vt:lpstr>
      <vt:lpstr>臺灣綜合型平台業者：森森購物(3/3)</vt:lpstr>
      <vt:lpstr>中國大陸平台業者：阿里巴巴集團(1/3)</vt:lpstr>
      <vt:lpstr>中國大陸平台業者：阿里巴巴集團(2/3)</vt:lpstr>
      <vt:lpstr>中國大陸平台業者：阿里巴巴集團(3/3)</vt:lpstr>
      <vt:lpstr>PowerPoint 簡報</vt:lpstr>
      <vt:lpstr>PowerPoint 簡報</vt:lpstr>
      <vt:lpstr>PowerPoint 簡報</vt:lpstr>
      <vt:lpstr>重要議題與推動情形</vt:lpstr>
      <vt:lpstr>可供參考之國際作法</vt:lpstr>
      <vt:lpstr>附件</vt:lpstr>
      <vt:lpstr>網路交易產品限制</vt:lpstr>
      <vt:lpstr>網路廣告相關規定</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2013_MIC_中文簡報範本</dc:title>
  <dc:creator>fuchun</dc:creator>
  <cp:lastModifiedBy>王義智</cp:lastModifiedBy>
  <cp:revision>476</cp:revision>
  <cp:lastPrinted>2014-12-30T08:58:18Z</cp:lastPrinted>
  <dcterms:created xsi:type="dcterms:W3CDTF">2008-07-15T06:59:30Z</dcterms:created>
  <dcterms:modified xsi:type="dcterms:W3CDTF">2015-05-07T07:08:37Z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文件</vt:lpwstr>
  </property>
</Properties>
</file>