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21" r:id="rId1"/>
  </p:sldMasterIdLst>
  <p:notesMasterIdLst>
    <p:notesMasterId r:id="rId18"/>
  </p:notesMasterIdLst>
  <p:handoutMasterIdLst>
    <p:handoutMasterId r:id="rId19"/>
  </p:handoutMasterIdLst>
  <p:sldIdLst>
    <p:sldId id="316" r:id="rId2"/>
    <p:sldId id="571" r:id="rId3"/>
    <p:sldId id="635" r:id="rId4"/>
    <p:sldId id="644" r:id="rId5"/>
    <p:sldId id="639" r:id="rId6"/>
    <p:sldId id="645" r:id="rId7"/>
    <p:sldId id="642" r:id="rId8"/>
    <p:sldId id="643" r:id="rId9"/>
    <p:sldId id="646" r:id="rId10"/>
    <p:sldId id="647" r:id="rId11"/>
    <p:sldId id="641" r:id="rId12"/>
    <p:sldId id="637" r:id="rId13"/>
    <p:sldId id="631" r:id="rId14"/>
    <p:sldId id="638" r:id="rId15"/>
    <p:sldId id="630" r:id="rId16"/>
    <p:sldId id="621" r:id="rId17"/>
  </p:sldIdLst>
  <p:sldSz cx="9906000" cy="6858000" type="A4"/>
  <p:notesSz cx="6794500" cy="9931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CA62C"/>
    <a:srgbClr val="7EC234"/>
    <a:srgbClr val="85CA3A"/>
    <a:srgbClr val="FFFFCC"/>
    <a:srgbClr val="FFFFE7"/>
    <a:srgbClr val="FFE07D"/>
    <a:srgbClr val="FFD5D5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8" autoAdjust="0"/>
    <p:restoredTop sz="96547" autoAdjust="0"/>
  </p:normalViewPr>
  <p:slideViewPr>
    <p:cSldViewPr>
      <p:cViewPr>
        <p:scale>
          <a:sx n="70" d="100"/>
          <a:sy n="70" d="100"/>
        </p:scale>
        <p:origin x="-110" y="-2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472"/>
    </p:cViewPr>
  </p:sorterViewPr>
  <p:notesViewPr>
    <p:cSldViewPr>
      <p:cViewPr varScale="1">
        <p:scale>
          <a:sx n="51" d="100"/>
          <a:sy n="51" d="100"/>
        </p:scale>
        <p:origin x="-1890" y="-90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575487368734353"/>
          <c:y val="0.41588988556919199"/>
          <c:w val="0.59608656245922942"/>
          <c:h val="0.5800100403389179"/>
        </c:manualLayout>
      </c:layout>
      <c:pie3DChart>
        <c:varyColors val="1"/>
        <c:ser>
          <c:idx val="0"/>
          <c:order val="0"/>
          <c:tx>
            <c:strRef>
              <c:f>工作表1!$C$2</c:f>
              <c:strCache>
                <c:ptCount val="1"/>
                <c:pt idx="0">
                  <c:v>金額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110161983250028"/>
                  <c:y val="-0.186098811785614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9.4467652250670459E-3"/>
                  <c:y val="-3.7030771540320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11583811243773809"/>
                  <c:y val="-0.137385411807244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20721469085594268"/>
                  <c:y val="-2.30807688034662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numFmt formatCode="General" sourceLinked="0"/>
            <c:txPr>
              <a:bodyPr anchor="ctr" anchorCtr="0"/>
              <a:lstStyle/>
              <a:p>
                <a:pPr>
                  <a:defRPr sz="1600"/>
                </a:pPr>
                <a:endParaRPr lang="zh-TW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工作表1!$A$3:$A$6</c:f>
              <c:strCache>
                <c:ptCount val="4"/>
                <c:pt idx="0">
                  <c:v>港口</c:v>
                </c:pt>
                <c:pt idx="1">
                  <c:v>場站開發</c:v>
                </c:pt>
                <c:pt idx="2">
                  <c:v>機場</c:v>
                </c:pt>
                <c:pt idx="3">
                  <c:v>觀光及服務</c:v>
                </c:pt>
              </c:strCache>
            </c:strRef>
          </c:cat>
          <c:val>
            <c:numRef>
              <c:f>工作表1!$C$3:$C$6</c:f>
              <c:numCache>
                <c:formatCode>General</c:formatCode>
                <c:ptCount val="4"/>
                <c:pt idx="0">
                  <c:v>66</c:v>
                </c:pt>
                <c:pt idx="1">
                  <c:v>32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 b="1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21964867151513"/>
          <c:y val="0.27005871652735103"/>
          <c:w val="0.36441303530376967"/>
          <c:h val="0.56565605479988124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29828683565073966"/>
                  <c:y val="-0.7019199359275172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/>
                      <a:t>軌道
</a:t>
                    </a:r>
                    <a:r>
                      <a:rPr lang="en-US" altLang="zh-TW" sz="1400" dirty="0" smtClean="0"/>
                      <a:t>7%</a:t>
                    </a:r>
                    <a:endParaRPr lang="zh-TW" alt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504948251937148E-2"/>
                  <c:y val="0.14035477539532645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/>
                      <a:t>電力
</a:t>
                    </a:r>
                    <a:r>
                      <a:rPr lang="en-US" altLang="zh-TW" sz="1400" dirty="0" smtClean="0"/>
                      <a:t>16%</a:t>
                    </a:r>
                    <a:endParaRPr lang="zh-TW" alt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069395067214753"/>
                  <c:y val="0.4387020845113395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/>
                      <a:t>車輛
</a:t>
                    </a:r>
                    <a:r>
                      <a:rPr lang="en-US" altLang="zh-TW" sz="1400" dirty="0" smtClean="0"/>
                      <a:t>76%</a:t>
                    </a:r>
                    <a:endParaRPr lang="zh-TW" alt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9004843478929693E-2"/>
                  <c:y val="-3.016331518720142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/>
                      <a:t>其他
</a:t>
                    </a:r>
                    <a:r>
                      <a:rPr lang="en-US" altLang="zh-TW" sz="1400" dirty="0" smtClean="0"/>
                      <a:t>1%</a:t>
                    </a:r>
                    <a:endParaRPr lang="en-US" altLang="zh-TW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車輛</c:v>
                </c:pt>
                <c:pt idx="1">
                  <c:v>電力</c:v>
                </c:pt>
                <c:pt idx="2">
                  <c:v>軌道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76</c:v>
                </c:pt>
                <c:pt idx="1">
                  <c:v>16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10162269551748"/>
          <c:y val="0.28916676138525227"/>
          <c:w val="0.37241940437990551"/>
          <c:h val="0.64236860966580467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6CA62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CC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520334886537662"/>
                  <c:y val="9.777024621509228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車輛</a:t>
                    </a:r>
                    <a:endParaRPr lang="en-US" altLang="zh-TW" dirty="0" smtClean="0"/>
                  </a:p>
                  <a:p>
                    <a:r>
                      <a:rPr lang="en-US" altLang="zh-TW" dirty="0" smtClean="0"/>
                      <a:t>42</a:t>
                    </a:r>
                    <a:r>
                      <a:rPr lang="en-US" altLang="zh-TW" dirty="0"/>
                      <a:t>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64861420626466"/>
                  <c:y val="-0.1145368449035608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通訊</a:t>
                    </a:r>
                    <a:endParaRPr lang="en-US" altLang="zh-TW" dirty="0" smtClean="0"/>
                  </a:p>
                  <a:p>
                    <a:r>
                      <a:rPr lang="en-US" altLang="zh-TW" dirty="0" smtClean="0"/>
                      <a:t>30</a:t>
                    </a:r>
                    <a:r>
                      <a:rPr lang="en-US" altLang="zh-TW" dirty="0"/>
                      <a:t>%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7005801098353E-2"/>
                  <c:y val="2.247554616615174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號</a:t>
                    </a:r>
                    <a:r>
                      <a:rPr lang="zh-TW" altLang="en-US" dirty="0" smtClean="0"/>
                      <a:t>誌</a:t>
                    </a:r>
                    <a:endParaRPr lang="en-US" altLang="zh-TW" dirty="0" smtClean="0"/>
                  </a:p>
                  <a:p>
                    <a:r>
                      <a:rPr lang="en-US" altLang="zh-TW" dirty="0" smtClean="0"/>
                      <a:t>13</a:t>
                    </a:r>
                    <a:r>
                      <a:rPr lang="en-US" altLang="zh-TW" dirty="0"/>
                      <a:t>%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576517641830616E-2"/>
                  <c:y val="2.982461249139313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軌道</a:t>
                    </a:r>
                    <a:endParaRPr lang="en-US" altLang="zh-TW" dirty="0" smtClean="0"/>
                  </a:p>
                  <a:p>
                    <a:r>
                      <a:rPr lang="en-US" altLang="zh-TW" dirty="0" smtClean="0"/>
                      <a:t>9</a:t>
                    </a:r>
                    <a:r>
                      <a:rPr lang="en-US" altLang="zh-TW" dirty="0"/>
                      <a:t>%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31228120622763E-2"/>
                  <c:y val="1.1929844996557254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dirty="0" smtClean="0"/>
                      <a:t>電力</a:t>
                    </a:r>
                    <a:endParaRPr lang="en-US" altLang="zh-TW" sz="1200" dirty="0" smtClean="0"/>
                  </a:p>
                  <a:p>
                    <a:r>
                      <a:rPr lang="en-US" altLang="zh-TW" sz="1200" dirty="0" smtClean="0"/>
                      <a:t>4</a:t>
                    </a:r>
                    <a:r>
                      <a:rPr lang="en-US" altLang="zh-TW" sz="1200" dirty="0"/>
                      <a:t>%</a:t>
                    </a:r>
                    <a:endParaRPr lang="zh-TW" alt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1516890280164949"/>
                  <c:y val="-2.833338186682347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200" dirty="0" smtClean="0"/>
                      <a:t>其他</a:t>
                    </a:r>
                    <a:endParaRPr lang="en-US" altLang="zh-TW" sz="1200" dirty="0" smtClean="0"/>
                  </a:p>
                  <a:p>
                    <a:r>
                      <a:rPr lang="en-US" altLang="zh-TW" sz="1200" dirty="0" smtClean="0"/>
                      <a:t>2</a:t>
                    </a:r>
                    <a:r>
                      <a:rPr lang="en-US" altLang="zh-TW" sz="1200" dirty="0"/>
                      <a:t>%</a:t>
                    </a:r>
                    <a:endParaRPr lang="zh-TW" alt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工作表1!$A$2:$A$7</c:f>
              <c:strCache>
                <c:ptCount val="6"/>
                <c:pt idx="0">
                  <c:v>車輛</c:v>
                </c:pt>
                <c:pt idx="1">
                  <c:v>通訊</c:v>
                </c:pt>
                <c:pt idx="2">
                  <c:v>號誌</c:v>
                </c:pt>
                <c:pt idx="3">
                  <c:v>軌道</c:v>
                </c:pt>
                <c:pt idx="4">
                  <c:v>電力</c:v>
                </c:pt>
                <c:pt idx="5">
                  <c:v>其他</c:v>
                </c:pt>
              </c:strCache>
            </c:strRef>
          </c:cat>
          <c:val>
            <c:numRef>
              <c:f>工作表1!$B$2:$B$7</c:f>
              <c:numCache>
                <c:formatCode>0%</c:formatCode>
                <c:ptCount val="6"/>
                <c:pt idx="0">
                  <c:v>0.42168674698795183</c:v>
                </c:pt>
                <c:pt idx="1">
                  <c:v>0.30120481927710846</c:v>
                </c:pt>
                <c:pt idx="2">
                  <c:v>0.12650602409638553</c:v>
                </c:pt>
                <c:pt idx="3">
                  <c:v>9.036144578313253E-2</c:v>
                </c:pt>
                <c:pt idx="4">
                  <c:v>3.614457831325301E-2</c:v>
                </c:pt>
                <c:pt idx="5">
                  <c:v>2.4096385542168676E-2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91F67-910D-4A09-867B-C403DBCAE191}" type="doc">
      <dgm:prSet loTypeId="urn:microsoft.com/office/officeart/2005/8/layout/chevron1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1AD4456E-EB13-42EA-90FF-C0491E8D4456}">
      <dgm:prSet phldrT="[文字]" custT="1"/>
      <dgm:spPr/>
      <dgm:t>
        <a:bodyPr lIns="0" rIns="0"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/>
            <a:t>選定案源</a:t>
          </a:r>
          <a:endParaRPr lang="zh-TW" altLang="en-US" sz="1600" b="1" dirty="0"/>
        </a:p>
      </dgm:t>
    </dgm:pt>
    <dgm:pt modelId="{CC93FDCD-4D3B-4D7A-B813-6569750515EF}" type="parTrans" cxnId="{CC63623B-F369-4BE2-BD00-05CC3FD7B9B6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2DCD289A-2991-497A-8A69-7EE97278E3E5}" type="sibTrans" cxnId="{CC63623B-F369-4BE2-BD00-05CC3FD7B9B6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65AA8D2B-A5EE-475F-B5C8-0F45DF1A4546}">
      <dgm:prSet phldrT="[文字]" custT="1"/>
      <dgm:spPr/>
      <dgm:t>
        <a:bodyPr rIns="0"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/>
            <a:t>招商公告及決選</a:t>
          </a:r>
          <a:endParaRPr lang="zh-TW" altLang="en-US" sz="1600" b="1" dirty="0"/>
        </a:p>
      </dgm:t>
    </dgm:pt>
    <dgm:pt modelId="{E3C748F5-E84F-4E57-B01A-3CA3187E8A45}" type="parTrans" cxnId="{4C8011DF-D9F2-465B-9695-CFB860947D24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010F8A55-6D6D-4E61-94D5-8E5B5C191772}" type="sibTrans" cxnId="{4C8011DF-D9F2-465B-9695-CFB860947D24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0FCD6CE8-8502-4219-9795-9F715A8B3F86}">
      <dgm:prSet phldrT="[文字]" custT="1"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smtClean="0"/>
            <a:t>議約期</a:t>
          </a:r>
          <a:endParaRPr lang="zh-TW" altLang="en-US" sz="1600" b="1" dirty="0"/>
        </a:p>
      </dgm:t>
    </dgm:pt>
    <dgm:pt modelId="{9AC670FE-88D9-43DE-81FB-370166C12A5C}" type="parTrans" cxnId="{EC5DF6ED-2A32-460C-A9D4-228753D72A24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1F652DBE-1B40-4D18-8EE3-39EAA1129E45}" type="sibTrans" cxnId="{EC5DF6ED-2A32-460C-A9D4-228753D72A24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2C21AF5B-D332-4E4C-83AC-C287BF125891}">
      <dgm:prSet phldrT="[文字]" custT="1"/>
      <dgm:spPr/>
      <dgm:t>
        <a:bodyPr rIns="0"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/>
            <a:t>完成簽約</a:t>
          </a:r>
          <a:endParaRPr lang="zh-TW" altLang="en-US" sz="1600" b="1" dirty="0"/>
        </a:p>
      </dgm:t>
    </dgm:pt>
    <dgm:pt modelId="{A6941965-66CA-4C1D-966A-558C7ED4466A}" type="parTrans" cxnId="{87167773-8F44-4AC4-AAAE-8E8D61D174BE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311A85F2-28E6-470B-B83D-52C38CF30C6A}" type="sibTrans" cxnId="{87167773-8F44-4AC4-AAAE-8E8D61D174BE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5861CC6D-201C-49CA-B9DA-19200AF4018E}">
      <dgm:prSet phldrT="[文字]" custT="1"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dirty="0" smtClean="0"/>
            <a:t>投資建設期</a:t>
          </a:r>
          <a:endParaRPr lang="zh-TW" altLang="en-US" sz="1600" b="1" dirty="0"/>
        </a:p>
      </dgm:t>
    </dgm:pt>
    <dgm:pt modelId="{F089CB26-59A0-498F-A638-AF684106CC4B}" type="parTrans" cxnId="{038066B2-20A6-4FFE-AC59-87D9193ECA36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B3B95A01-0F84-4A44-B821-D6968FE358D9}" type="sibTrans" cxnId="{038066B2-20A6-4FFE-AC59-87D9193ECA36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D361156E-822D-4B89-A8A5-9C7B89954F04}">
      <dgm:prSet phldrT="[文字]" custT="1"/>
      <dgm:spPr/>
      <dgm:t>
        <a:bodyPr rIns="0"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r>
            <a:rPr lang="zh-TW" altLang="en-US" sz="1600" b="1" smtClean="0"/>
            <a:t>完工營運</a:t>
          </a:r>
          <a:endParaRPr lang="zh-TW" altLang="en-US" sz="1600" b="1" dirty="0"/>
        </a:p>
      </dgm:t>
    </dgm:pt>
    <dgm:pt modelId="{C9080EF1-9ADC-4ED7-A107-734F2E21DCDA}" type="parTrans" cxnId="{54D214E3-4F94-4B6E-9B4E-9761A186B47B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E5794598-2AC7-4C3F-B1CB-54B4DDC55617}" type="sibTrans" cxnId="{54D214E3-4F94-4B6E-9B4E-9761A186B47B}">
      <dgm:prSet/>
      <dgm:spPr/>
      <dgm:t>
        <a:bodyPr/>
        <a:lstStyle/>
        <a:p>
          <a:pPr>
            <a:lnSpc>
              <a:spcPts val="2200"/>
            </a:lnSpc>
            <a:spcBef>
              <a:spcPts val="0"/>
            </a:spcBef>
            <a:spcAft>
              <a:spcPts val="0"/>
            </a:spcAft>
          </a:pPr>
          <a:endParaRPr lang="zh-TW" altLang="en-US" sz="1600" b="1">
            <a:solidFill>
              <a:schemeClr val="tx1"/>
            </a:solidFill>
          </a:endParaRPr>
        </a:p>
      </dgm:t>
    </dgm:pt>
    <dgm:pt modelId="{306B6C5D-0F1C-4817-A2F5-8FD0F7ECE0FC}" type="pres">
      <dgm:prSet presAssocID="{EFD91F67-910D-4A09-867B-C403DBCAE1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F4B2F0-2BEC-4E14-AC16-88C987AD3A3B}" type="pres">
      <dgm:prSet presAssocID="{1AD4456E-EB13-42EA-90FF-C0491E8D445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611721-5238-4182-9636-A4D3FE8A3924}" type="pres">
      <dgm:prSet presAssocID="{2DCD289A-2991-497A-8A69-7EE97278E3E5}" presName="parTxOnlySpace" presStyleCnt="0"/>
      <dgm:spPr/>
      <dgm:t>
        <a:bodyPr/>
        <a:lstStyle/>
        <a:p>
          <a:endParaRPr lang="zh-TW" altLang="en-US"/>
        </a:p>
      </dgm:t>
    </dgm:pt>
    <dgm:pt modelId="{37F07740-9A97-4072-912E-DF77B74650C7}" type="pres">
      <dgm:prSet presAssocID="{65AA8D2B-A5EE-475F-B5C8-0F45DF1A454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33D15C-BCBF-4018-912D-CD60C925385C}" type="pres">
      <dgm:prSet presAssocID="{010F8A55-6D6D-4E61-94D5-8E5B5C191772}" presName="parTxOnlySpace" presStyleCnt="0"/>
      <dgm:spPr/>
      <dgm:t>
        <a:bodyPr/>
        <a:lstStyle/>
        <a:p>
          <a:endParaRPr lang="zh-TW" altLang="en-US"/>
        </a:p>
      </dgm:t>
    </dgm:pt>
    <dgm:pt modelId="{D842237A-8077-4F05-930E-5E6B31A88135}" type="pres">
      <dgm:prSet presAssocID="{0FCD6CE8-8502-4219-9795-9F715A8B3F8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FA66FF-0F9C-4DC4-AF49-895998CCDF25}" type="pres">
      <dgm:prSet presAssocID="{1F652DBE-1B40-4D18-8EE3-39EAA1129E45}" presName="parTxOnlySpace" presStyleCnt="0"/>
      <dgm:spPr/>
      <dgm:t>
        <a:bodyPr/>
        <a:lstStyle/>
        <a:p>
          <a:endParaRPr lang="zh-TW" altLang="en-US"/>
        </a:p>
      </dgm:t>
    </dgm:pt>
    <dgm:pt modelId="{9F240F2A-0590-44B3-9D2B-B42C8C096C7A}" type="pres">
      <dgm:prSet presAssocID="{2C21AF5B-D332-4E4C-83AC-C287BF12589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970526-3586-42AA-8151-3F37EEF9CEA5}" type="pres">
      <dgm:prSet presAssocID="{311A85F2-28E6-470B-B83D-52C38CF30C6A}" presName="parTxOnlySpace" presStyleCnt="0"/>
      <dgm:spPr/>
      <dgm:t>
        <a:bodyPr/>
        <a:lstStyle/>
        <a:p>
          <a:endParaRPr lang="zh-TW" altLang="en-US"/>
        </a:p>
      </dgm:t>
    </dgm:pt>
    <dgm:pt modelId="{84E18557-8C87-40CE-A648-E8F2AF3AFBFC}" type="pres">
      <dgm:prSet presAssocID="{5861CC6D-201C-49CA-B9DA-19200AF4018E}" presName="parTxOnly" presStyleLbl="node1" presStyleIdx="4" presStyleCnt="6" custScaleX="140096" custLinFactNeighborX="25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65E1F5-05FD-4FE5-8EDC-DD3A33D4BEDB}" type="pres">
      <dgm:prSet presAssocID="{B3B95A01-0F84-4A44-B821-D6968FE358D9}" presName="parTxOnlySpace" presStyleCnt="0"/>
      <dgm:spPr/>
      <dgm:t>
        <a:bodyPr/>
        <a:lstStyle/>
        <a:p>
          <a:endParaRPr lang="zh-TW" altLang="en-US"/>
        </a:p>
      </dgm:t>
    </dgm:pt>
    <dgm:pt modelId="{BD66EE1E-5B1D-4C5E-B235-15FA8059CB78}" type="pres">
      <dgm:prSet presAssocID="{D361156E-822D-4B89-A8A5-9C7B89954F0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7D30C2-E179-402F-805C-28AB836AD8BE}" type="presOf" srcId="{EFD91F67-910D-4A09-867B-C403DBCAE191}" destId="{306B6C5D-0F1C-4817-A2F5-8FD0F7ECE0FC}" srcOrd="0" destOrd="0" presId="urn:microsoft.com/office/officeart/2005/8/layout/chevron1"/>
    <dgm:cxn modelId="{D803790E-817B-4383-AAE2-469B0F40BEEA}" type="presOf" srcId="{5861CC6D-201C-49CA-B9DA-19200AF4018E}" destId="{84E18557-8C87-40CE-A648-E8F2AF3AFBFC}" srcOrd="0" destOrd="0" presId="urn:microsoft.com/office/officeart/2005/8/layout/chevron1"/>
    <dgm:cxn modelId="{038066B2-20A6-4FFE-AC59-87D9193ECA36}" srcId="{EFD91F67-910D-4A09-867B-C403DBCAE191}" destId="{5861CC6D-201C-49CA-B9DA-19200AF4018E}" srcOrd="4" destOrd="0" parTransId="{F089CB26-59A0-498F-A638-AF684106CC4B}" sibTransId="{B3B95A01-0F84-4A44-B821-D6968FE358D9}"/>
    <dgm:cxn modelId="{54D214E3-4F94-4B6E-9B4E-9761A186B47B}" srcId="{EFD91F67-910D-4A09-867B-C403DBCAE191}" destId="{D361156E-822D-4B89-A8A5-9C7B89954F04}" srcOrd="5" destOrd="0" parTransId="{C9080EF1-9ADC-4ED7-A107-734F2E21DCDA}" sibTransId="{E5794598-2AC7-4C3F-B1CB-54B4DDC55617}"/>
    <dgm:cxn modelId="{97212A74-9127-4D56-9A90-5D7BCC09DF82}" type="presOf" srcId="{65AA8D2B-A5EE-475F-B5C8-0F45DF1A4546}" destId="{37F07740-9A97-4072-912E-DF77B74650C7}" srcOrd="0" destOrd="0" presId="urn:microsoft.com/office/officeart/2005/8/layout/chevron1"/>
    <dgm:cxn modelId="{4C8011DF-D9F2-465B-9695-CFB860947D24}" srcId="{EFD91F67-910D-4A09-867B-C403DBCAE191}" destId="{65AA8D2B-A5EE-475F-B5C8-0F45DF1A4546}" srcOrd="1" destOrd="0" parTransId="{E3C748F5-E84F-4E57-B01A-3CA3187E8A45}" sibTransId="{010F8A55-6D6D-4E61-94D5-8E5B5C191772}"/>
    <dgm:cxn modelId="{AC0835AA-78EE-4DC2-910E-DA6B90D76CE1}" type="presOf" srcId="{2C21AF5B-D332-4E4C-83AC-C287BF125891}" destId="{9F240F2A-0590-44B3-9D2B-B42C8C096C7A}" srcOrd="0" destOrd="0" presId="urn:microsoft.com/office/officeart/2005/8/layout/chevron1"/>
    <dgm:cxn modelId="{87167773-8F44-4AC4-AAAE-8E8D61D174BE}" srcId="{EFD91F67-910D-4A09-867B-C403DBCAE191}" destId="{2C21AF5B-D332-4E4C-83AC-C287BF125891}" srcOrd="3" destOrd="0" parTransId="{A6941965-66CA-4C1D-966A-558C7ED4466A}" sibTransId="{311A85F2-28E6-470B-B83D-52C38CF30C6A}"/>
    <dgm:cxn modelId="{EC5DF6ED-2A32-460C-A9D4-228753D72A24}" srcId="{EFD91F67-910D-4A09-867B-C403DBCAE191}" destId="{0FCD6CE8-8502-4219-9795-9F715A8B3F86}" srcOrd="2" destOrd="0" parTransId="{9AC670FE-88D9-43DE-81FB-370166C12A5C}" sibTransId="{1F652DBE-1B40-4D18-8EE3-39EAA1129E45}"/>
    <dgm:cxn modelId="{EC6A1C20-E09D-4BB7-9893-BC707CEA2502}" type="presOf" srcId="{0FCD6CE8-8502-4219-9795-9F715A8B3F86}" destId="{D842237A-8077-4F05-930E-5E6B31A88135}" srcOrd="0" destOrd="0" presId="urn:microsoft.com/office/officeart/2005/8/layout/chevron1"/>
    <dgm:cxn modelId="{CC63623B-F369-4BE2-BD00-05CC3FD7B9B6}" srcId="{EFD91F67-910D-4A09-867B-C403DBCAE191}" destId="{1AD4456E-EB13-42EA-90FF-C0491E8D4456}" srcOrd="0" destOrd="0" parTransId="{CC93FDCD-4D3B-4D7A-B813-6569750515EF}" sibTransId="{2DCD289A-2991-497A-8A69-7EE97278E3E5}"/>
    <dgm:cxn modelId="{A662BBDA-ED8D-4556-BBE8-2F8530976A1A}" type="presOf" srcId="{D361156E-822D-4B89-A8A5-9C7B89954F04}" destId="{BD66EE1E-5B1D-4C5E-B235-15FA8059CB78}" srcOrd="0" destOrd="0" presId="urn:microsoft.com/office/officeart/2005/8/layout/chevron1"/>
    <dgm:cxn modelId="{89143665-1383-4FC0-BC05-CB527DEAAA81}" type="presOf" srcId="{1AD4456E-EB13-42EA-90FF-C0491E8D4456}" destId="{13F4B2F0-2BEC-4E14-AC16-88C987AD3A3B}" srcOrd="0" destOrd="0" presId="urn:microsoft.com/office/officeart/2005/8/layout/chevron1"/>
    <dgm:cxn modelId="{15FE625B-005B-41EF-ABF8-18B0CA525885}" type="presParOf" srcId="{306B6C5D-0F1C-4817-A2F5-8FD0F7ECE0FC}" destId="{13F4B2F0-2BEC-4E14-AC16-88C987AD3A3B}" srcOrd="0" destOrd="0" presId="urn:microsoft.com/office/officeart/2005/8/layout/chevron1"/>
    <dgm:cxn modelId="{D30E2820-E91A-41C4-B0FA-5A5ED763AF82}" type="presParOf" srcId="{306B6C5D-0F1C-4817-A2F5-8FD0F7ECE0FC}" destId="{E7611721-5238-4182-9636-A4D3FE8A3924}" srcOrd="1" destOrd="0" presId="urn:microsoft.com/office/officeart/2005/8/layout/chevron1"/>
    <dgm:cxn modelId="{8E6AA930-6618-4B08-BEC9-E4B26010A24B}" type="presParOf" srcId="{306B6C5D-0F1C-4817-A2F5-8FD0F7ECE0FC}" destId="{37F07740-9A97-4072-912E-DF77B74650C7}" srcOrd="2" destOrd="0" presId="urn:microsoft.com/office/officeart/2005/8/layout/chevron1"/>
    <dgm:cxn modelId="{BD78403B-B07C-430E-BD7F-39511DD01A24}" type="presParOf" srcId="{306B6C5D-0F1C-4817-A2F5-8FD0F7ECE0FC}" destId="{F533D15C-BCBF-4018-912D-CD60C925385C}" srcOrd="3" destOrd="0" presId="urn:microsoft.com/office/officeart/2005/8/layout/chevron1"/>
    <dgm:cxn modelId="{3943CB1A-3A41-41DC-9370-97007A4CD512}" type="presParOf" srcId="{306B6C5D-0F1C-4817-A2F5-8FD0F7ECE0FC}" destId="{D842237A-8077-4F05-930E-5E6B31A88135}" srcOrd="4" destOrd="0" presId="urn:microsoft.com/office/officeart/2005/8/layout/chevron1"/>
    <dgm:cxn modelId="{4939D7DA-C0E9-47BA-B0F9-68D7AF158755}" type="presParOf" srcId="{306B6C5D-0F1C-4817-A2F5-8FD0F7ECE0FC}" destId="{B9FA66FF-0F9C-4DC4-AF49-895998CCDF25}" srcOrd="5" destOrd="0" presId="urn:microsoft.com/office/officeart/2005/8/layout/chevron1"/>
    <dgm:cxn modelId="{47CDC0C2-F2FA-49CC-833F-B47AFDCD106F}" type="presParOf" srcId="{306B6C5D-0F1C-4817-A2F5-8FD0F7ECE0FC}" destId="{9F240F2A-0590-44B3-9D2B-B42C8C096C7A}" srcOrd="6" destOrd="0" presId="urn:microsoft.com/office/officeart/2005/8/layout/chevron1"/>
    <dgm:cxn modelId="{E2AD8AD7-B824-4EB4-85AE-6A87E8177C22}" type="presParOf" srcId="{306B6C5D-0F1C-4817-A2F5-8FD0F7ECE0FC}" destId="{71970526-3586-42AA-8151-3F37EEF9CEA5}" srcOrd="7" destOrd="0" presId="urn:microsoft.com/office/officeart/2005/8/layout/chevron1"/>
    <dgm:cxn modelId="{23F8D814-CA27-4464-9B63-4C439C6E03D1}" type="presParOf" srcId="{306B6C5D-0F1C-4817-A2F5-8FD0F7ECE0FC}" destId="{84E18557-8C87-40CE-A648-E8F2AF3AFBFC}" srcOrd="8" destOrd="0" presId="urn:microsoft.com/office/officeart/2005/8/layout/chevron1"/>
    <dgm:cxn modelId="{2C68A3F4-793A-43B6-9767-838A0CACD26E}" type="presParOf" srcId="{306B6C5D-0F1C-4817-A2F5-8FD0F7ECE0FC}" destId="{2665E1F5-05FD-4FE5-8EDC-DD3A33D4BEDB}" srcOrd="9" destOrd="0" presId="urn:microsoft.com/office/officeart/2005/8/layout/chevron1"/>
    <dgm:cxn modelId="{FE235210-FB5D-473B-979F-A69C766903C9}" type="presParOf" srcId="{306B6C5D-0F1C-4817-A2F5-8FD0F7ECE0FC}" destId="{BD66EE1E-5B1D-4C5E-B235-15FA8059CB7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D91EE-66BB-447B-9738-B50CAD2FE2B9}" type="doc">
      <dgm:prSet loTypeId="urn:microsoft.com/office/officeart/2008/layout/RadialCluster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1AD77070-4EB5-4DCE-8DE6-16CF478DCA6F}">
      <dgm:prSet phldrT="[文字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招商</a:t>
          </a:r>
          <a:endParaRPr lang="zh-TW" alt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FA361-80EF-459C-9098-0D16C7488458}" type="parTrans" cxnId="{516C88EC-C7CE-4B2A-B2D6-B23397E81203}">
      <dgm:prSet/>
      <dgm:spPr/>
      <dgm:t>
        <a:bodyPr/>
        <a:lstStyle/>
        <a:p>
          <a:endParaRPr lang="zh-TW" altLang="en-US"/>
        </a:p>
      </dgm:t>
    </dgm:pt>
    <dgm:pt modelId="{9F111CD4-55EC-4C22-B3CF-9A774714286F}" type="sibTrans" cxnId="{516C88EC-C7CE-4B2A-B2D6-B23397E81203}">
      <dgm:prSet/>
      <dgm:spPr/>
      <dgm:t>
        <a:bodyPr/>
        <a:lstStyle/>
        <a:p>
          <a:endParaRPr lang="zh-TW" altLang="en-US"/>
        </a:p>
      </dgm:t>
    </dgm:pt>
    <dgm:pt modelId="{8D2AE496-D00D-42F7-AAFB-27CD8D38623A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CC"/>
        </a:solidFill>
        <a:ln w="38100">
          <a:solidFill>
            <a:schemeClr val="bg1"/>
          </a:solidFill>
        </a:ln>
      </dgm:spPr>
      <dgm:t>
        <a:bodyPr/>
        <a:lstStyle/>
        <a:p>
          <a:endParaRPr lang="en-US" altLang="zh-TW" b="0" i="0" dirty="0" smtClean="0">
            <a:latin typeface="+mn-ea"/>
          </a:endParaRPr>
        </a:p>
      </dgm:t>
    </dgm:pt>
    <dgm:pt modelId="{51CA0842-7F08-4D4E-B828-E73807A86F0D}" type="parTrans" cxnId="{F17897F9-4CFF-42D7-8C73-9DBD2C17DB65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C273921-12A2-4CDD-BC3A-92ACE582E021}" type="sibTrans" cxnId="{F17897F9-4CFF-42D7-8C73-9DBD2C17DB65}">
      <dgm:prSet/>
      <dgm:spPr/>
      <dgm:t>
        <a:bodyPr/>
        <a:lstStyle/>
        <a:p>
          <a:endParaRPr lang="zh-TW" altLang="en-US"/>
        </a:p>
      </dgm:t>
    </dgm:pt>
    <dgm:pt modelId="{C7A2F86D-812F-48F9-A93E-FC7FADE384C7}">
      <dgm:prSet phldrT="[文字]"/>
      <dgm:spPr>
        <a:solidFill>
          <a:srgbClr val="FFE7E7"/>
        </a:solidFill>
      </dgm:spPr>
      <dgm:t>
        <a:bodyPr/>
        <a:lstStyle/>
        <a:p>
          <a:endParaRPr lang="zh-TW" altLang="en-US" dirty="0">
            <a:solidFill>
              <a:schemeClr val="bg1"/>
            </a:solidFill>
          </a:endParaRPr>
        </a:p>
      </dgm:t>
    </dgm:pt>
    <dgm:pt modelId="{AF92E021-9FF3-46B6-A44F-C053493A9A5D}" type="parTrans" cxnId="{11AC363B-A661-4084-8FD6-1AAFFDD1888E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29D6FF11-46DD-4534-9A82-186D89C23AE3}" type="sibTrans" cxnId="{11AC363B-A661-4084-8FD6-1AAFFDD1888E}">
      <dgm:prSet/>
      <dgm:spPr/>
      <dgm:t>
        <a:bodyPr/>
        <a:lstStyle/>
        <a:p>
          <a:endParaRPr lang="zh-TW" altLang="en-US"/>
        </a:p>
      </dgm:t>
    </dgm:pt>
    <dgm:pt modelId="{96CE6E9A-DDAC-47D9-8125-F9FA075F39D5}">
      <dgm:prSet phldrT="[文字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zh-TW" altLang="en-US" dirty="0">
            <a:solidFill>
              <a:srgbClr val="0070C0"/>
            </a:solidFill>
          </a:endParaRPr>
        </a:p>
      </dgm:t>
    </dgm:pt>
    <dgm:pt modelId="{7AB8476C-6302-45E5-9619-EA10153B70AC}" type="parTrans" cxnId="{03DE2A1A-F6E6-4B4A-AA6E-1FE41FD0357A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81835C3-4528-4FF1-8E80-0C7A7F4BD431}" type="sibTrans" cxnId="{03DE2A1A-F6E6-4B4A-AA6E-1FE41FD0357A}">
      <dgm:prSet/>
      <dgm:spPr/>
      <dgm:t>
        <a:bodyPr/>
        <a:lstStyle/>
        <a:p>
          <a:endParaRPr lang="zh-TW" altLang="en-US"/>
        </a:p>
      </dgm:t>
    </dgm:pt>
    <dgm:pt modelId="{7A8B227D-38FF-4B91-9B50-A4E61E44A6FF}">
      <dgm:prSet phldrT="[文字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zh-TW" altLang="en-US" dirty="0"/>
        </a:p>
      </dgm:t>
    </dgm:pt>
    <dgm:pt modelId="{0319147B-BC74-4DF2-BF0A-2E4E82487B92}" type="parTrans" cxnId="{97A6FC63-41A1-4F63-8578-78C3231D04E2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01A80126-8C69-4A95-8CB1-590DDDD5B422}" type="sibTrans" cxnId="{97A6FC63-41A1-4F63-8578-78C3231D04E2}">
      <dgm:prSet/>
      <dgm:spPr/>
      <dgm:t>
        <a:bodyPr/>
        <a:lstStyle/>
        <a:p>
          <a:endParaRPr lang="zh-TW" altLang="en-US"/>
        </a:p>
      </dgm:t>
    </dgm:pt>
    <dgm:pt modelId="{0C742CAC-3877-4F2E-844D-2BF336CEE50E}">
      <dgm:prSet phldrT="[文字]"/>
      <dgm:spPr>
        <a:solidFill>
          <a:srgbClr val="FFE07D"/>
        </a:solidFill>
      </dgm:spPr>
      <dgm:t>
        <a:bodyPr/>
        <a:lstStyle/>
        <a:p>
          <a:endParaRPr lang="zh-TW" altLang="en-US" dirty="0"/>
        </a:p>
      </dgm:t>
    </dgm:pt>
    <dgm:pt modelId="{F23EA6DE-6AC9-4CBA-AAD3-CA526ACDCDDB}" type="sibTrans" cxnId="{6046A42A-B028-43B7-B168-477333FAC00B}">
      <dgm:prSet/>
      <dgm:spPr/>
      <dgm:t>
        <a:bodyPr/>
        <a:lstStyle/>
        <a:p>
          <a:endParaRPr lang="zh-TW" altLang="en-US"/>
        </a:p>
      </dgm:t>
    </dgm:pt>
    <dgm:pt modelId="{60A3E924-B7FE-42CD-AAB2-60D6E245E92A}" type="parTrans" cxnId="{6046A42A-B028-43B7-B168-477333FAC00B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415A47BE-51BB-47FE-B31C-B01DC62924A7}">
      <dgm:prSet/>
      <dgm:spPr/>
      <dgm:t>
        <a:bodyPr/>
        <a:lstStyle/>
        <a:p>
          <a:endParaRPr lang="zh-TW" altLang="en-US"/>
        </a:p>
      </dgm:t>
    </dgm:pt>
    <dgm:pt modelId="{DFF32FE8-8F9D-4B2A-93B2-75B010B74933}" type="parTrans" cxnId="{71AC8A08-8D37-4DFA-A3F7-5AAFF61BD127}">
      <dgm:prSet/>
      <dgm:spPr/>
      <dgm:t>
        <a:bodyPr/>
        <a:lstStyle/>
        <a:p>
          <a:endParaRPr lang="zh-TW" altLang="en-US"/>
        </a:p>
      </dgm:t>
    </dgm:pt>
    <dgm:pt modelId="{5F196005-859C-452C-BE20-F784DD74FCA6}" type="sibTrans" cxnId="{71AC8A08-8D37-4DFA-A3F7-5AAFF61BD127}">
      <dgm:prSet/>
      <dgm:spPr/>
      <dgm:t>
        <a:bodyPr/>
        <a:lstStyle/>
        <a:p>
          <a:endParaRPr lang="zh-TW" altLang="en-US"/>
        </a:p>
      </dgm:t>
    </dgm:pt>
    <dgm:pt modelId="{0167C4ED-D203-40E8-8FFA-8C9DE4F96C14}">
      <dgm:prSet/>
      <dgm:spPr/>
      <dgm:t>
        <a:bodyPr/>
        <a:lstStyle/>
        <a:p>
          <a:endParaRPr lang="zh-TW" altLang="en-US"/>
        </a:p>
      </dgm:t>
    </dgm:pt>
    <dgm:pt modelId="{E0E162BA-8E09-4CFC-9294-77CE3AA5BE47}" type="parTrans" cxnId="{44EC129A-3646-4766-9C16-E8FA804C4790}">
      <dgm:prSet/>
      <dgm:spPr/>
      <dgm:t>
        <a:bodyPr/>
        <a:lstStyle/>
        <a:p>
          <a:endParaRPr lang="zh-TW" altLang="en-US"/>
        </a:p>
      </dgm:t>
    </dgm:pt>
    <dgm:pt modelId="{67C9EC80-369C-4902-8943-5372C896DB16}" type="sibTrans" cxnId="{44EC129A-3646-4766-9C16-E8FA804C4790}">
      <dgm:prSet/>
      <dgm:spPr/>
      <dgm:t>
        <a:bodyPr/>
        <a:lstStyle/>
        <a:p>
          <a:endParaRPr lang="zh-TW" altLang="en-US"/>
        </a:p>
      </dgm:t>
    </dgm:pt>
    <dgm:pt modelId="{1D5FC7F0-960D-466C-A853-40A69A09A224}" type="pres">
      <dgm:prSet presAssocID="{3ADD91EE-66BB-447B-9738-B50CAD2FE2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88F26C8-D455-4995-8659-5CC418B7863C}" type="pres">
      <dgm:prSet presAssocID="{1AD77070-4EB5-4DCE-8DE6-16CF478DCA6F}" presName="singleCycle" presStyleCnt="0"/>
      <dgm:spPr/>
    </dgm:pt>
    <dgm:pt modelId="{6ADDD687-857A-48F8-B1B5-A28522E0E7CD}" type="pres">
      <dgm:prSet presAssocID="{1AD77070-4EB5-4DCE-8DE6-16CF478DCA6F}" presName="singleCenter" presStyleLbl="node1" presStyleIdx="0" presStyleCnt="6" custScaleX="106976" custScaleY="71965" custLinFactNeighborX="-188" custLinFactNeighborY="-4754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986E17BB-B461-4991-ADB5-46D32B912DB6}" type="pres">
      <dgm:prSet presAssocID="{51CA0842-7F08-4D4E-B828-E73807A86F0D}" presName="Name56" presStyleLbl="parChTrans1D2" presStyleIdx="0" presStyleCnt="5"/>
      <dgm:spPr/>
      <dgm:t>
        <a:bodyPr/>
        <a:lstStyle/>
        <a:p>
          <a:endParaRPr lang="zh-TW" altLang="en-US"/>
        </a:p>
      </dgm:t>
    </dgm:pt>
    <dgm:pt modelId="{1628535B-625F-4749-AE83-B85151247F75}" type="pres">
      <dgm:prSet presAssocID="{8D2AE496-D00D-42F7-AAFB-27CD8D38623A}" presName="text0" presStyleLbl="node1" presStyleIdx="1" presStyleCnt="6" custScaleX="294131" custScaleY="150226" custRadScaleRad="86021" custRadScaleInc="-10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B164F3-E2C8-426B-97B3-25405A7EA33B}" type="pres">
      <dgm:prSet presAssocID="{0319147B-BC74-4DF2-BF0A-2E4E82487B92}" presName="Name56" presStyleLbl="parChTrans1D2" presStyleIdx="1" presStyleCnt="5"/>
      <dgm:spPr/>
      <dgm:t>
        <a:bodyPr/>
        <a:lstStyle/>
        <a:p>
          <a:endParaRPr lang="zh-TW" altLang="en-US"/>
        </a:p>
      </dgm:t>
    </dgm:pt>
    <dgm:pt modelId="{6D777BDE-CEC3-4A25-94B7-AF939252B0A2}" type="pres">
      <dgm:prSet presAssocID="{7A8B227D-38FF-4B91-9B50-A4E61E44A6FF}" presName="text0" presStyleLbl="node1" presStyleIdx="2" presStyleCnt="6" custScaleX="284198" custScaleY="149921" custRadScaleRad="147842" custRadScaleInc="388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51350-07F7-49A8-A81F-82DA194C7F12}" type="pres">
      <dgm:prSet presAssocID="{60A3E924-B7FE-42CD-AAB2-60D6E245E92A}" presName="Name56" presStyleLbl="parChTrans1D2" presStyleIdx="2" presStyleCnt="5"/>
      <dgm:spPr/>
      <dgm:t>
        <a:bodyPr/>
        <a:lstStyle/>
        <a:p>
          <a:endParaRPr lang="zh-TW" altLang="en-US"/>
        </a:p>
      </dgm:t>
    </dgm:pt>
    <dgm:pt modelId="{CFEDB778-48FB-4D84-BCC7-F15D6B00DABA}" type="pres">
      <dgm:prSet presAssocID="{0C742CAC-3877-4F2E-844D-2BF336CEE50E}" presName="text0" presStyleLbl="node1" presStyleIdx="3" presStyleCnt="6" custScaleX="282384" custScaleY="137231" custRadScaleRad="108708" custRadScaleInc="-46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CE550C-2F61-4A17-AC58-6B4CCD6B47E6}" type="pres">
      <dgm:prSet presAssocID="{AF92E021-9FF3-46B6-A44F-C053493A9A5D}" presName="Name56" presStyleLbl="parChTrans1D2" presStyleIdx="3" presStyleCnt="5"/>
      <dgm:spPr/>
      <dgm:t>
        <a:bodyPr/>
        <a:lstStyle/>
        <a:p>
          <a:endParaRPr lang="zh-TW" altLang="en-US"/>
        </a:p>
      </dgm:t>
    </dgm:pt>
    <dgm:pt modelId="{F94BC5CB-9348-44B1-9FE9-FE8519BB9077}" type="pres">
      <dgm:prSet presAssocID="{C7A2F86D-812F-48F9-A93E-FC7FADE384C7}" presName="text0" presStyleLbl="node1" presStyleIdx="4" presStyleCnt="6" custScaleX="294100" custScaleY="141409" custRadScaleRad="104762" custRadScaleInc="389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D58E23-9B37-4949-819B-8FDED7252340}" type="pres">
      <dgm:prSet presAssocID="{7AB8476C-6302-45E5-9619-EA10153B70AC}" presName="Name56" presStyleLbl="parChTrans1D2" presStyleIdx="4" presStyleCnt="5"/>
      <dgm:spPr/>
      <dgm:t>
        <a:bodyPr/>
        <a:lstStyle/>
        <a:p>
          <a:endParaRPr lang="zh-TW" altLang="en-US"/>
        </a:p>
      </dgm:t>
    </dgm:pt>
    <dgm:pt modelId="{04855B5A-C592-47DB-81B1-9CE1DBB2831A}" type="pres">
      <dgm:prSet presAssocID="{96CE6E9A-DDAC-47D9-8125-F9FA075F39D5}" presName="text0" presStyleLbl="node1" presStyleIdx="5" presStyleCnt="6" custScaleX="294131" custScaleY="160971" custRadScaleRad="139476" custRadScaleInc="-351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46A42A-B028-43B7-B168-477333FAC00B}" srcId="{1AD77070-4EB5-4DCE-8DE6-16CF478DCA6F}" destId="{0C742CAC-3877-4F2E-844D-2BF336CEE50E}" srcOrd="2" destOrd="0" parTransId="{60A3E924-B7FE-42CD-AAB2-60D6E245E92A}" sibTransId="{F23EA6DE-6AC9-4CBA-AAD3-CA526ACDCDDB}"/>
    <dgm:cxn modelId="{44EC129A-3646-4766-9C16-E8FA804C4790}" srcId="{3ADD91EE-66BB-447B-9738-B50CAD2FE2B9}" destId="{0167C4ED-D203-40E8-8FFA-8C9DE4F96C14}" srcOrd="2" destOrd="0" parTransId="{E0E162BA-8E09-4CFC-9294-77CE3AA5BE47}" sibTransId="{67C9EC80-369C-4902-8943-5372C896DB16}"/>
    <dgm:cxn modelId="{F17897F9-4CFF-42D7-8C73-9DBD2C17DB65}" srcId="{1AD77070-4EB5-4DCE-8DE6-16CF478DCA6F}" destId="{8D2AE496-D00D-42F7-AAFB-27CD8D38623A}" srcOrd="0" destOrd="0" parTransId="{51CA0842-7F08-4D4E-B828-E73807A86F0D}" sibTransId="{9C273921-12A2-4CDD-BC3A-92ACE582E021}"/>
    <dgm:cxn modelId="{01C366A9-4AEB-46BA-8238-5F1E2AB3F3EA}" type="presOf" srcId="{C7A2F86D-812F-48F9-A93E-FC7FADE384C7}" destId="{F94BC5CB-9348-44B1-9FE9-FE8519BB9077}" srcOrd="0" destOrd="0" presId="urn:microsoft.com/office/officeart/2008/layout/RadialCluster"/>
    <dgm:cxn modelId="{0EC1131D-B9F6-4126-9D18-7765087A3E04}" type="presOf" srcId="{0C742CAC-3877-4F2E-844D-2BF336CEE50E}" destId="{CFEDB778-48FB-4D84-BCC7-F15D6B00DABA}" srcOrd="0" destOrd="0" presId="urn:microsoft.com/office/officeart/2008/layout/RadialCluster"/>
    <dgm:cxn modelId="{516C88EC-C7CE-4B2A-B2D6-B23397E81203}" srcId="{3ADD91EE-66BB-447B-9738-B50CAD2FE2B9}" destId="{1AD77070-4EB5-4DCE-8DE6-16CF478DCA6F}" srcOrd="0" destOrd="0" parTransId="{7DBFA361-80EF-459C-9098-0D16C7488458}" sibTransId="{9F111CD4-55EC-4C22-B3CF-9A774714286F}"/>
    <dgm:cxn modelId="{5BD3ED98-E8FD-45FA-87A2-CE76876F237C}" type="presOf" srcId="{8D2AE496-D00D-42F7-AAFB-27CD8D38623A}" destId="{1628535B-625F-4749-AE83-B85151247F75}" srcOrd="0" destOrd="0" presId="urn:microsoft.com/office/officeart/2008/layout/RadialCluster"/>
    <dgm:cxn modelId="{0A2D0638-7B15-4E9A-B3DB-3AB089C10437}" type="presOf" srcId="{AF92E021-9FF3-46B6-A44F-C053493A9A5D}" destId="{16CE550C-2F61-4A17-AC58-6B4CCD6B47E6}" srcOrd="0" destOrd="0" presId="urn:microsoft.com/office/officeart/2008/layout/RadialCluster"/>
    <dgm:cxn modelId="{69C837FC-F482-4C27-88D6-6A9958176284}" type="presOf" srcId="{3ADD91EE-66BB-447B-9738-B50CAD2FE2B9}" destId="{1D5FC7F0-960D-466C-A853-40A69A09A224}" srcOrd="0" destOrd="0" presId="urn:microsoft.com/office/officeart/2008/layout/RadialCluster"/>
    <dgm:cxn modelId="{361530F6-B57B-41C6-A645-77D43BBFEF83}" type="presOf" srcId="{51CA0842-7F08-4D4E-B828-E73807A86F0D}" destId="{986E17BB-B461-4991-ADB5-46D32B912DB6}" srcOrd="0" destOrd="0" presId="urn:microsoft.com/office/officeart/2008/layout/RadialCluster"/>
    <dgm:cxn modelId="{AC19364B-F4E6-49B8-AA49-06C1D9FF5A0B}" type="presOf" srcId="{7A8B227D-38FF-4B91-9B50-A4E61E44A6FF}" destId="{6D777BDE-CEC3-4A25-94B7-AF939252B0A2}" srcOrd="0" destOrd="0" presId="urn:microsoft.com/office/officeart/2008/layout/RadialCluster"/>
    <dgm:cxn modelId="{ACC085AA-B42B-42A2-86A4-2067C753BA83}" type="presOf" srcId="{1AD77070-4EB5-4DCE-8DE6-16CF478DCA6F}" destId="{6ADDD687-857A-48F8-B1B5-A28522E0E7CD}" srcOrd="0" destOrd="0" presId="urn:microsoft.com/office/officeart/2008/layout/RadialCluster"/>
    <dgm:cxn modelId="{28A301D6-FAEE-4C1E-8B18-BF87E025BF24}" type="presOf" srcId="{60A3E924-B7FE-42CD-AAB2-60D6E245E92A}" destId="{89051350-07F7-49A8-A81F-82DA194C7F12}" srcOrd="0" destOrd="0" presId="urn:microsoft.com/office/officeart/2008/layout/RadialCluster"/>
    <dgm:cxn modelId="{11AC363B-A661-4084-8FD6-1AAFFDD1888E}" srcId="{1AD77070-4EB5-4DCE-8DE6-16CF478DCA6F}" destId="{C7A2F86D-812F-48F9-A93E-FC7FADE384C7}" srcOrd="3" destOrd="0" parTransId="{AF92E021-9FF3-46B6-A44F-C053493A9A5D}" sibTransId="{29D6FF11-46DD-4534-9A82-186D89C23AE3}"/>
    <dgm:cxn modelId="{03DE2A1A-F6E6-4B4A-AA6E-1FE41FD0357A}" srcId="{1AD77070-4EB5-4DCE-8DE6-16CF478DCA6F}" destId="{96CE6E9A-DDAC-47D9-8125-F9FA075F39D5}" srcOrd="4" destOrd="0" parTransId="{7AB8476C-6302-45E5-9619-EA10153B70AC}" sibTransId="{C81835C3-4528-4FF1-8E80-0C7A7F4BD431}"/>
    <dgm:cxn modelId="{71AC8A08-8D37-4DFA-A3F7-5AAFF61BD127}" srcId="{3ADD91EE-66BB-447B-9738-B50CAD2FE2B9}" destId="{415A47BE-51BB-47FE-B31C-B01DC62924A7}" srcOrd="1" destOrd="0" parTransId="{DFF32FE8-8F9D-4B2A-93B2-75B010B74933}" sibTransId="{5F196005-859C-452C-BE20-F784DD74FCA6}"/>
    <dgm:cxn modelId="{C3ECDBB8-4475-4904-AA79-163B7828B927}" type="presOf" srcId="{7AB8476C-6302-45E5-9619-EA10153B70AC}" destId="{22D58E23-9B37-4949-819B-8FDED7252340}" srcOrd="0" destOrd="0" presId="urn:microsoft.com/office/officeart/2008/layout/RadialCluster"/>
    <dgm:cxn modelId="{06BAD33D-A836-486B-93E7-A467097D20A0}" type="presOf" srcId="{0319147B-BC74-4DF2-BF0A-2E4E82487B92}" destId="{C2B164F3-E2C8-426B-97B3-25405A7EA33B}" srcOrd="0" destOrd="0" presId="urn:microsoft.com/office/officeart/2008/layout/RadialCluster"/>
    <dgm:cxn modelId="{97A6FC63-41A1-4F63-8578-78C3231D04E2}" srcId="{1AD77070-4EB5-4DCE-8DE6-16CF478DCA6F}" destId="{7A8B227D-38FF-4B91-9B50-A4E61E44A6FF}" srcOrd="1" destOrd="0" parTransId="{0319147B-BC74-4DF2-BF0A-2E4E82487B92}" sibTransId="{01A80126-8C69-4A95-8CB1-590DDDD5B422}"/>
    <dgm:cxn modelId="{209CF577-E703-431B-9249-B5D757C9DC1A}" type="presOf" srcId="{96CE6E9A-DDAC-47D9-8125-F9FA075F39D5}" destId="{04855B5A-C592-47DB-81B1-9CE1DBB2831A}" srcOrd="0" destOrd="0" presId="urn:microsoft.com/office/officeart/2008/layout/RadialCluster"/>
    <dgm:cxn modelId="{AD90A35D-B0EF-4F63-8C46-DE993062A053}" type="presParOf" srcId="{1D5FC7F0-960D-466C-A853-40A69A09A224}" destId="{188F26C8-D455-4995-8659-5CC418B7863C}" srcOrd="0" destOrd="0" presId="urn:microsoft.com/office/officeart/2008/layout/RadialCluster"/>
    <dgm:cxn modelId="{EF2BEA59-11D3-4B95-9AD2-5F89385F2D05}" type="presParOf" srcId="{188F26C8-D455-4995-8659-5CC418B7863C}" destId="{6ADDD687-857A-48F8-B1B5-A28522E0E7CD}" srcOrd="0" destOrd="0" presId="urn:microsoft.com/office/officeart/2008/layout/RadialCluster"/>
    <dgm:cxn modelId="{DC17156C-D9D5-4A80-B215-D64C72506102}" type="presParOf" srcId="{188F26C8-D455-4995-8659-5CC418B7863C}" destId="{986E17BB-B461-4991-ADB5-46D32B912DB6}" srcOrd="1" destOrd="0" presId="urn:microsoft.com/office/officeart/2008/layout/RadialCluster"/>
    <dgm:cxn modelId="{4BCE48D7-2A5D-4BC6-BE37-65E4AC2A218B}" type="presParOf" srcId="{188F26C8-D455-4995-8659-5CC418B7863C}" destId="{1628535B-625F-4749-AE83-B85151247F75}" srcOrd="2" destOrd="0" presId="urn:microsoft.com/office/officeart/2008/layout/RadialCluster"/>
    <dgm:cxn modelId="{61E32FEB-3FF7-4C04-BB1F-2897F6751B15}" type="presParOf" srcId="{188F26C8-D455-4995-8659-5CC418B7863C}" destId="{C2B164F3-E2C8-426B-97B3-25405A7EA33B}" srcOrd="3" destOrd="0" presId="urn:microsoft.com/office/officeart/2008/layout/RadialCluster"/>
    <dgm:cxn modelId="{6923CEB4-D3B3-4D0C-917E-6022C9BAA503}" type="presParOf" srcId="{188F26C8-D455-4995-8659-5CC418B7863C}" destId="{6D777BDE-CEC3-4A25-94B7-AF939252B0A2}" srcOrd="4" destOrd="0" presId="urn:microsoft.com/office/officeart/2008/layout/RadialCluster"/>
    <dgm:cxn modelId="{56A7FD33-241F-4C07-B154-F4B8B986457E}" type="presParOf" srcId="{188F26C8-D455-4995-8659-5CC418B7863C}" destId="{89051350-07F7-49A8-A81F-82DA194C7F12}" srcOrd="5" destOrd="0" presId="urn:microsoft.com/office/officeart/2008/layout/RadialCluster"/>
    <dgm:cxn modelId="{89DD82B9-E99D-4AAD-AF32-B1918BAA1BAE}" type="presParOf" srcId="{188F26C8-D455-4995-8659-5CC418B7863C}" destId="{CFEDB778-48FB-4D84-BCC7-F15D6B00DABA}" srcOrd="6" destOrd="0" presId="urn:microsoft.com/office/officeart/2008/layout/RadialCluster"/>
    <dgm:cxn modelId="{5535DB2D-669E-4853-B29B-6840FCA630F2}" type="presParOf" srcId="{188F26C8-D455-4995-8659-5CC418B7863C}" destId="{16CE550C-2F61-4A17-AC58-6B4CCD6B47E6}" srcOrd="7" destOrd="0" presId="urn:microsoft.com/office/officeart/2008/layout/RadialCluster"/>
    <dgm:cxn modelId="{7A06ECF6-784D-43C9-8DBD-39FB1A0EF7DB}" type="presParOf" srcId="{188F26C8-D455-4995-8659-5CC418B7863C}" destId="{F94BC5CB-9348-44B1-9FE9-FE8519BB9077}" srcOrd="8" destOrd="0" presId="urn:microsoft.com/office/officeart/2008/layout/RadialCluster"/>
    <dgm:cxn modelId="{D14CA852-4157-4EBA-96A7-4E103769DB88}" type="presParOf" srcId="{188F26C8-D455-4995-8659-5CC418B7863C}" destId="{22D58E23-9B37-4949-819B-8FDED7252340}" srcOrd="9" destOrd="0" presId="urn:microsoft.com/office/officeart/2008/layout/RadialCluster"/>
    <dgm:cxn modelId="{E1E352DE-D01A-47E7-8979-6C3D8E1309BA}" type="presParOf" srcId="{188F26C8-D455-4995-8659-5CC418B7863C}" destId="{04855B5A-C592-47DB-81B1-9CE1DBB2831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B2F0-2BEC-4E14-AC16-88C987AD3A3B}">
      <dsp:nvSpPr>
        <dsp:cNvPr id="0" name=""/>
        <dsp:cNvSpPr/>
      </dsp:nvSpPr>
      <dsp:spPr>
        <a:xfrm>
          <a:off x="739" y="0"/>
          <a:ext cx="1398428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336" rIns="0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選定案源</a:t>
          </a:r>
          <a:endParaRPr lang="zh-TW" altLang="en-US" sz="1600" b="1" kern="1200" dirty="0"/>
        </a:p>
      </dsp:txBody>
      <dsp:txXfrm>
        <a:off x="252767" y="0"/>
        <a:ext cx="894372" cy="504056"/>
      </dsp:txXfrm>
    </dsp:sp>
    <dsp:sp modelId="{37F07740-9A97-4072-912E-DF77B74650C7}">
      <dsp:nvSpPr>
        <dsp:cNvPr id="0" name=""/>
        <dsp:cNvSpPr/>
      </dsp:nvSpPr>
      <dsp:spPr>
        <a:xfrm>
          <a:off x="1259324" y="0"/>
          <a:ext cx="1398428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0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招商公告及決選</a:t>
          </a:r>
          <a:endParaRPr lang="zh-TW" altLang="en-US" sz="1600" b="1" kern="1200" dirty="0"/>
        </a:p>
      </dsp:txBody>
      <dsp:txXfrm>
        <a:off x="1511352" y="0"/>
        <a:ext cx="894372" cy="504056"/>
      </dsp:txXfrm>
    </dsp:sp>
    <dsp:sp modelId="{D842237A-8077-4F05-930E-5E6B31A88135}">
      <dsp:nvSpPr>
        <dsp:cNvPr id="0" name=""/>
        <dsp:cNvSpPr/>
      </dsp:nvSpPr>
      <dsp:spPr>
        <a:xfrm>
          <a:off x="2517909" y="0"/>
          <a:ext cx="1398428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smtClean="0"/>
            <a:t>議約期</a:t>
          </a:r>
          <a:endParaRPr lang="zh-TW" altLang="en-US" sz="1600" b="1" kern="1200" dirty="0"/>
        </a:p>
      </dsp:txBody>
      <dsp:txXfrm>
        <a:off x="2769937" y="0"/>
        <a:ext cx="894372" cy="504056"/>
      </dsp:txXfrm>
    </dsp:sp>
    <dsp:sp modelId="{9F240F2A-0590-44B3-9D2B-B42C8C096C7A}">
      <dsp:nvSpPr>
        <dsp:cNvPr id="0" name=""/>
        <dsp:cNvSpPr/>
      </dsp:nvSpPr>
      <dsp:spPr>
        <a:xfrm>
          <a:off x="3776495" y="0"/>
          <a:ext cx="1398428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0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完成簽約</a:t>
          </a:r>
          <a:endParaRPr lang="zh-TW" altLang="en-US" sz="1600" b="1" kern="1200" dirty="0"/>
        </a:p>
      </dsp:txBody>
      <dsp:txXfrm>
        <a:off x="4028523" y="0"/>
        <a:ext cx="894372" cy="504056"/>
      </dsp:txXfrm>
    </dsp:sp>
    <dsp:sp modelId="{84E18557-8C87-40CE-A648-E8F2AF3AFBFC}">
      <dsp:nvSpPr>
        <dsp:cNvPr id="0" name=""/>
        <dsp:cNvSpPr/>
      </dsp:nvSpPr>
      <dsp:spPr>
        <a:xfrm>
          <a:off x="5070270" y="0"/>
          <a:ext cx="1959141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/>
            <a:t>投資建設期</a:t>
          </a:r>
          <a:endParaRPr lang="zh-TW" altLang="en-US" sz="1600" b="1" kern="1200" dirty="0"/>
        </a:p>
      </dsp:txBody>
      <dsp:txXfrm>
        <a:off x="5322298" y="0"/>
        <a:ext cx="1455085" cy="504056"/>
      </dsp:txXfrm>
    </dsp:sp>
    <dsp:sp modelId="{BD66EE1E-5B1D-4C5E-B235-15FA8059CB78}">
      <dsp:nvSpPr>
        <dsp:cNvPr id="0" name=""/>
        <dsp:cNvSpPr/>
      </dsp:nvSpPr>
      <dsp:spPr>
        <a:xfrm>
          <a:off x="6854379" y="0"/>
          <a:ext cx="1398428" cy="50405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0" bIns="21336" numCol="1" spcCol="1270" anchor="ctr" anchorCtr="0">
          <a:noAutofit/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smtClean="0"/>
            <a:t>完工營運</a:t>
          </a:r>
          <a:endParaRPr lang="zh-TW" altLang="en-US" sz="1600" b="1" kern="1200" dirty="0"/>
        </a:p>
      </dsp:txBody>
      <dsp:txXfrm>
        <a:off x="7106407" y="0"/>
        <a:ext cx="894372" cy="50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DD687-857A-48F8-B1B5-A28522E0E7CD}">
      <dsp:nvSpPr>
        <dsp:cNvPr id="0" name=""/>
        <dsp:cNvSpPr/>
      </dsp:nvSpPr>
      <dsp:spPr>
        <a:xfrm>
          <a:off x="3313481" y="1799430"/>
          <a:ext cx="1455891" cy="97940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招商</a:t>
          </a:r>
          <a:endParaRPr lang="zh-TW" altLang="en-US" sz="3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1292" y="1847241"/>
        <a:ext cx="1360269" cy="883786"/>
      </dsp:txXfrm>
    </dsp:sp>
    <dsp:sp modelId="{986E17BB-B461-4991-ADB5-46D32B912DB6}">
      <dsp:nvSpPr>
        <dsp:cNvPr id="0" name=""/>
        <dsp:cNvSpPr/>
      </dsp:nvSpPr>
      <dsp:spPr>
        <a:xfrm rot="16190618">
          <a:off x="3898252" y="1657978"/>
          <a:ext cx="282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90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8535B-625F-4749-AE83-B85151247F75}">
      <dsp:nvSpPr>
        <dsp:cNvPr id="0" name=""/>
        <dsp:cNvSpPr/>
      </dsp:nvSpPr>
      <dsp:spPr>
        <a:xfrm>
          <a:off x="2696451" y="146709"/>
          <a:ext cx="2681996" cy="1369816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bg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500" b="0" i="0" kern="1200" dirty="0" smtClean="0">
            <a:latin typeface="+mn-ea"/>
          </a:endParaRPr>
        </a:p>
      </dsp:txBody>
      <dsp:txXfrm>
        <a:off x="2763320" y="213578"/>
        <a:ext cx="2548258" cy="1236078"/>
      </dsp:txXfrm>
    </dsp:sp>
    <dsp:sp modelId="{C2B164F3-E2C8-426B-97B3-25405A7EA33B}">
      <dsp:nvSpPr>
        <dsp:cNvPr id="0" name=""/>
        <dsp:cNvSpPr/>
      </dsp:nvSpPr>
      <dsp:spPr>
        <a:xfrm rot="21579780">
          <a:off x="4769367" y="2282821"/>
          <a:ext cx="6911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109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77BDE-CEC3-4A25-94B7-AF939252B0A2}">
      <dsp:nvSpPr>
        <dsp:cNvPr id="0" name=""/>
        <dsp:cNvSpPr/>
      </dsp:nvSpPr>
      <dsp:spPr>
        <a:xfrm>
          <a:off x="5460470" y="1589649"/>
          <a:ext cx="2591423" cy="136703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5527203" y="1656382"/>
        <a:ext cx="2457957" cy="1233569"/>
      </dsp:txXfrm>
    </dsp:sp>
    <dsp:sp modelId="{89051350-07F7-49A8-A81F-82DA194C7F12}">
      <dsp:nvSpPr>
        <dsp:cNvPr id="0" name=""/>
        <dsp:cNvSpPr/>
      </dsp:nvSpPr>
      <dsp:spPr>
        <a:xfrm rot="2459768">
          <a:off x="4544680" y="2939772"/>
          <a:ext cx="490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064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DB778-48FB-4D84-BCC7-F15D6B00DABA}">
      <dsp:nvSpPr>
        <dsp:cNvPr id="0" name=""/>
        <dsp:cNvSpPr/>
      </dsp:nvSpPr>
      <dsp:spPr>
        <a:xfrm>
          <a:off x="4407558" y="3100706"/>
          <a:ext cx="2574882" cy="1251323"/>
        </a:xfrm>
        <a:prstGeom prst="roundRect">
          <a:avLst/>
        </a:prstGeom>
        <a:solidFill>
          <a:srgbClr val="FFE07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4468643" y="3161791"/>
        <a:ext cx="2452712" cy="1129153"/>
      </dsp:txXfrm>
    </dsp:sp>
    <dsp:sp modelId="{16CE550C-2F61-4A17-AC58-6B4CCD6B47E6}">
      <dsp:nvSpPr>
        <dsp:cNvPr id="0" name=""/>
        <dsp:cNvSpPr/>
      </dsp:nvSpPr>
      <dsp:spPr>
        <a:xfrm rot="8168403">
          <a:off x="3123764" y="2943131"/>
          <a:ext cx="474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421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BC5CB-9348-44B1-9FE9-FE8519BB9077}">
      <dsp:nvSpPr>
        <dsp:cNvPr id="0" name=""/>
        <dsp:cNvSpPr/>
      </dsp:nvSpPr>
      <dsp:spPr>
        <a:xfrm>
          <a:off x="1178162" y="3107423"/>
          <a:ext cx="2681713" cy="1289420"/>
        </a:xfrm>
        <a:prstGeom prst="roundRect">
          <a:avLst/>
        </a:prstGeom>
        <a:solidFill>
          <a:srgbClr val="FFE7E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>
            <a:solidFill>
              <a:schemeClr val="bg1"/>
            </a:solidFill>
          </a:endParaRPr>
        </a:p>
      </dsp:txBody>
      <dsp:txXfrm>
        <a:off x="1241106" y="3170367"/>
        <a:ext cx="2555825" cy="1163532"/>
      </dsp:txXfrm>
    </dsp:sp>
    <dsp:sp modelId="{22D58E23-9B37-4949-819B-8FDED7252340}">
      <dsp:nvSpPr>
        <dsp:cNvPr id="0" name=""/>
        <dsp:cNvSpPr/>
      </dsp:nvSpPr>
      <dsp:spPr>
        <a:xfrm rot="10886429">
          <a:off x="2744061" y="2263671"/>
          <a:ext cx="5695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51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55B5A-C592-47DB-81B1-9CE1DBB2831A}">
      <dsp:nvSpPr>
        <dsp:cNvPr id="0" name=""/>
        <dsp:cNvSpPr/>
      </dsp:nvSpPr>
      <dsp:spPr>
        <a:xfrm>
          <a:off x="62155" y="1488895"/>
          <a:ext cx="2681996" cy="1467793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>
            <a:solidFill>
              <a:srgbClr val="0070C0"/>
            </a:solidFill>
          </a:endParaRPr>
        </a:p>
      </dsp:txBody>
      <dsp:txXfrm>
        <a:off x="133807" y="1560547"/>
        <a:ext cx="2538692" cy="132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2"/>
            <a:ext cx="2948826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091" y="12"/>
            <a:ext cx="2948826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334"/>
            <a:ext cx="29488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091" y="9433334"/>
            <a:ext cx="29488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FE2044E1-F36F-43F5-A7E1-D090C06232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11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2"/>
            <a:ext cx="2948826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091" y="12"/>
            <a:ext cx="2948826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7713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75" y="4717466"/>
            <a:ext cx="5436548" cy="447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334"/>
            <a:ext cx="29488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091" y="9433334"/>
            <a:ext cx="29488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28" tIns="45962" rIns="91928" bIns="45962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B99FE4D1-C75F-493E-B64C-A4D775240A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83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3715" y="9401604"/>
            <a:ext cx="2877522" cy="53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99" tIns="46451" rIns="92899" bIns="46451" anchor="b"/>
          <a:lstStyle>
            <a:lvl1pPr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302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20000"/>
              </a:spcBef>
            </a:pPr>
            <a:fld id="{F8936E27-6FE5-4EB2-976D-090596D37A0B}" type="slidenum">
              <a:rPr lang="en-US" altLang="zh-TW">
                <a:latin typeface="Times New Roman" pitchFamily="18" charset="0"/>
              </a:rPr>
              <a:pPr algn="r" eaLnBrk="1" hangingPunct="1">
                <a:lnSpc>
                  <a:spcPct val="110000"/>
                </a:lnSpc>
                <a:spcBef>
                  <a:spcPct val="20000"/>
                </a:spcBef>
              </a:pPr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FE4D1-C75F-493E-B64C-A4D775240AE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906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7574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9174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281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" name="Picture 9" descr="簡報封面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8" b="12578"/>
          <a:stretch>
            <a:fillRect/>
          </a:stretch>
        </p:blipFill>
        <p:spPr bwMode="auto">
          <a:xfrm>
            <a:off x="0" y="3414713"/>
            <a:ext cx="9906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1752601"/>
            <a:ext cx="8585200" cy="1470025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797152"/>
            <a:ext cx="6934200" cy="108012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906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1A10D89E-73C7-4E0E-B344-518BB73F0B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897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1113" y="-19050"/>
            <a:ext cx="9906001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6658" y="3268345"/>
              <a:ext cx="1096108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765" y="3268345"/>
              <a:ext cx="109757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90339" y="3268345"/>
              <a:ext cx="109610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77177620-7380-4594-9CB1-1091540872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39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906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371601"/>
            <a:ext cx="5537729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371601"/>
            <a:ext cx="3259006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2AE81E15-EDF6-42F6-8A40-3CFCD4D41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21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11113" y="-19050"/>
            <a:ext cx="9906001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6658" y="3268345"/>
              <a:ext cx="1096108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765" y="3268345"/>
              <a:ext cx="109757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90339" y="3268345"/>
              <a:ext cx="109610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951482" y="685800"/>
            <a:ext cx="5953506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B4D7A850-E819-4646-A609-AF483BE25D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19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906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E560EE5D-D80A-4A77-A351-0E20E587BD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333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895725" y="3381375"/>
            <a:ext cx="6867525" cy="7937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9209" y="3280048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88349" y="3280049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85377" y="3280048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39"/>
            <a:ext cx="1981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6865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408863" y="6356350"/>
            <a:ext cx="20240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fld id="{8FB2BD81-145D-48EF-901D-63F044948F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362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C0A8-E12D-4405-AF97-535C08B1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16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7A3A-6F23-420D-8DC9-88DE0A34EB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488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smtClean="0"/>
              <a:t>按一下以編輯母片標題樣式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D64F-675F-437D-819F-95248A6909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49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321485" cy="1219228"/>
          </a:xfrm>
        </p:spPr>
        <p:txBody>
          <a:bodyPr anchor="t"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7900988" y="765175"/>
            <a:ext cx="2044700" cy="287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9205913" y="6453188"/>
            <a:ext cx="661987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591B-AB0D-43DD-9644-EAFBEFC42E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9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21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869950"/>
            <a:ext cx="9906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7574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9174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281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2736"/>
            <a:ext cx="8982203" cy="5400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82203" cy="60868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67613" y="6530975"/>
            <a:ext cx="231140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2752-018B-4972-A59B-75970EADF6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4734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AAB3-6334-4986-B362-159D66C6BC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0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8E58-8B2F-446D-B7C9-5A8D9814CD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03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DCD2-B8BD-431E-8E5C-AC450A37B9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370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617E-9421-4B78-905B-DF57BA1F89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444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0838" y="1052513"/>
            <a:ext cx="9360827" cy="5073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9"/>
            <a:ext cx="6395906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2644-E76B-4601-A676-9B2AFA91AB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3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350838"/>
            <a:ext cx="8915400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844675"/>
            <a:ext cx="8915400" cy="4281488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84150" y="6524625"/>
            <a:ext cx="2584450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7900988" y="765175"/>
            <a:ext cx="2044700" cy="287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0505-AF8F-48A4-898C-A31448CA88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67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95303" y="339352"/>
            <a:ext cx="8915399" cy="7599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 bwMode="auto">
          <a:xfrm>
            <a:off x="495303" y="1099342"/>
            <a:ext cx="8915399" cy="456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 bwMode="auto">
          <a:xfrm>
            <a:off x="912813" y="6173788"/>
            <a:ext cx="67230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 bwMode="auto">
          <a:xfrm>
            <a:off x="495300" y="6173788"/>
            <a:ext cx="417513" cy="365125"/>
          </a:xfrm>
        </p:spPr>
        <p:txBody>
          <a:bodyPr lIns="0" tIns="0" rIns="0" bIns="0" rtlCol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6F3A3F-564F-400F-988D-9A085F78AF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3942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9218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36513" y="1557338"/>
            <a:ext cx="9906001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00808"/>
            <a:ext cx="8982203" cy="47525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5300" y="260648"/>
            <a:ext cx="8982203" cy="12241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4600" y="6524625"/>
            <a:ext cx="23114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96DF-7B01-4C2D-B8A4-BB6122FC5E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5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921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501009"/>
            <a:ext cx="8479468" cy="7920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3DBF-BA46-4B34-AC6B-67DECE4873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9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921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 flipH="1">
            <a:off x="0" y="4229100"/>
            <a:ext cx="9906000" cy="146050"/>
            <a:chOff x="0" y="3268345"/>
            <a:chExt cx="9144000" cy="146304"/>
          </a:xfrm>
        </p:grpSpPr>
        <p:sp>
          <p:nvSpPr>
            <p:cNvPr id="6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6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圖片 11" descr="海空運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6288" y="3068638"/>
            <a:ext cx="1081087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2" descr="觀光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92600" y="3068638"/>
            <a:ext cx="1079500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3" descr="螢幕快照 2012-03-02 下午11.26.1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103563" y="3068638"/>
            <a:ext cx="1079500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4" descr="公共運輸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068638"/>
            <a:ext cx="1074737" cy="10810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4437112"/>
            <a:ext cx="847946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528" y="1916832"/>
            <a:ext cx="8479468" cy="1500187"/>
          </a:xfrm>
        </p:spPr>
        <p:txBody>
          <a:bodyPr anchor="b"/>
          <a:lstStyle>
            <a:lvl1pPr marL="216000" indent="-342900">
              <a:buClr>
                <a:schemeClr val="accent3"/>
              </a:buClr>
              <a:buFont typeface="Wingdings 2" charset="2"/>
              <a:buChar char="¥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altLang="en-US" kern="1200" dirty="0" smtClean="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6E2E-CC65-44C1-A6E1-2972ED5F9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2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651500"/>
            <a:ext cx="9921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95300" y="1052513"/>
            <a:ext cx="8915400" cy="41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9074-E570-49BD-9941-D564BEE43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3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5651500"/>
            <a:ext cx="992187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/>
          <p:cNvGrpSpPr>
            <a:grpSpLocks/>
          </p:cNvGrpSpPr>
          <p:nvPr userDrawn="1"/>
        </p:nvGrpSpPr>
        <p:grpSpPr bwMode="auto">
          <a:xfrm flipH="1">
            <a:off x="-15875" y="6451600"/>
            <a:ext cx="9906000" cy="146050"/>
            <a:chOff x="0" y="3268345"/>
            <a:chExt cx="9144000" cy="146304"/>
          </a:xfrm>
        </p:grpSpPr>
        <p:sp>
          <p:nvSpPr>
            <p:cNvPr id="7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4"/>
            <p:cNvSpPr/>
            <p:nvPr userDrawn="1"/>
          </p:nvSpPr>
          <p:spPr>
            <a:xfrm>
              <a:off x="5181600" y="3268345"/>
              <a:ext cx="109757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5"/>
            <p:cNvSpPr/>
            <p:nvPr userDrawn="1"/>
          </p:nvSpPr>
          <p:spPr>
            <a:xfrm>
              <a:off x="6279173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6"/>
            <p:cNvSpPr/>
            <p:nvPr userDrawn="1"/>
          </p:nvSpPr>
          <p:spPr>
            <a:xfrm>
              <a:off x="7375280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圖片 11" descr="海空運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0413" y="5291138"/>
            <a:ext cx="1081087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2" descr="觀光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276725" y="5291138"/>
            <a:ext cx="1079500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3" descr="螢幕快照 2012-03-02 下午11.26.1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87688" y="5291138"/>
            <a:ext cx="1079500" cy="1081087"/>
          </a:xfrm>
          <a:prstGeom prst="rect">
            <a:avLst/>
          </a:prstGeom>
          <a:ln w="38100" cmpd="sng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圖片 14" descr="公共運輸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291138"/>
            <a:ext cx="1074737" cy="10810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95300" y="1052513"/>
            <a:ext cx="8915400" cy="41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D74C-78BC-4D4F-8524-E880ACDD9E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557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906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7574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9174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281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994A-7825-4CDA-8464-B792AEEBAA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90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906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7574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9174" y="3268345"/>
              <a:ext cx="1096108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281" y="3268345"/>
              <a:ext cx="1099038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297112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600200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297112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7121525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2CCB-303B-4D41-A6DE-D491B28705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48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 cstate="print">
            <a:alphaModFix amt="32000"/>
            <a:duotone>
              <a:schemeClr val="bg2">
                <a:shade val="75000"/>
              </a:schemeClr>
              <a:schemeClr val="bg2">
                <a:tint val="5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395" y="0"/>
            <a:ext cx="9906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052513"/>
            <a:ext cx="89154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250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i="0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7CA3029C-FECE-4423-A676-D6F18F2ECA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5" r:id="rId1"/>
    <p:sldLayoutId id="2147486996" r:id="rId2"/>
    <p:sldLayoutId id="2147486997" r:id="rId3"/>
    <p:sldLayoutId id="2147486998" r:id="rId4"/>
    <p:sldLayoutId id="2147486999" r:id="rId5"/>
    <p:sldLayoutId id="2147487000" r:id="rId6"/>
    <p:sldLayoutId id="2147487001" r:id="rId7"/>
    <p:sldLayoutId id="2147487002" r:id="rId8"/>
    <p:sldLayoutId id="2147487003" r:id="rId9"/>
    <p:sldLayoutId id="2147487004" r:id="rId10"/>
    <p:sldLayoutId id="2147487005" r:id="rId11"/>
    <p:sldLayoutId id="2147487006" r:id="rId12"/>
    <p:sldLayoutId id="2147487007" r:id="rId13"/>
    <p:sldLayoutId id="2147487008" r:id="rId14"/>
    <p:sldLayoutId id="2147487009" r:id="rId15"/>
    <p:sldLayoutId id="2147487010" r:id="rId16"/>
    <p:sldLayoutId id="2147487011" r:id="rId17"/>
    <p:sldLayoutId id="2147487012" r:id="rId18"/>
    <p:sldLayoutId id="2147487013" r:id="rId19"/>
    <p:sldLayoutId id="2147487014" r:id="rId20"/>
    <p:sldLayoutId id="2147487015" r:id="rId21"/>
    <p:sldLayoutId id="2147487016" r:id="rId22"/>
    <p:sldLayoutId id="2147487017" r:id="rId23"/>
    <p:sldLayoutId id="2147487018" r:id="rId24"/>
    <p:sldLayoutId id="2147487019" r:id="rId25"/>
    <p:sldLayoutId id="2147487020" r:id="rId2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微軟正黑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Gill Sans MT" charset="0"/>
          <a:ea typeface="微軟正黑體" charset="0"/>
          <a:cs typeface="微軟正黑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Gill Sans MT" charset="0"/>
          <a:ea typeface="微軟正黑體" charset="0"/>
          <a:cs typeface="微軟正黑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Gill Sans MT" charset="0"/>
          <a:ea typeface="微軟正黑體" charset="0"/>
          <a:cs typeface="微軟正黑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Gill Sans MT" charset="0"/>
          <a:ea typeface="微軟正黑體" charset="0"/>
          <a:cs typeface="微軟正黑體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kumimoji="1" sz="2400" kern="1200">
          <a:solidFill>
            <a:schemeClr val="tx1"/>
          </a:solidFill>
          <a:latin typeface="+mn-lt"/>
          <a:ea typeface="+mn-ea"/>
          <a:cs typeface="微軟正黑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kumimoji="1" sz="2000" kern="1200">
          <a:solidFill>
            <a:schemeClr val="tx1"/>
          </a:solidFill>
          <a:latin typeface="+mn-lt"/>
          <a:ea typeface="+mn-ea"/>
          <a:cs typeface="微軟正黑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kumimoji="1" kern="1200">
          <a:solidFill>
            <a:schemeClr val="tx1"/>
          </a:solidFill>
          <a:latin typeface="+mn-lt"/>
          <a:ea typeface="+mn-ea"/>
          <a:cs typeface="微軟正黑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kumimoji="1" sz="1600" kern="1200">
          <a:solidFill>
            <a:schemeClr val="tx1"/>
          </a:solidFill>
          <a:latin typeface="+mn-lt"/>
          <a:ea typeface="+mn-ea"/>
          <a:cs typeface="微軟正黑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kumimoji="1" sz="1600" kern="1200">
          <a:solidFill>
            <a:schemeClr val="tx1"/>
          </a:solidFill>
          <a:latin typeface="+mn-lt"/>
          <a:ea typeface="+mn-ea"/>
          <a:cs typeface="微軟正黑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6" descr="部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88640"/>
            <a:ext cx="13763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51"/>
          <p:cNvSpPr txBox="1">
            <a:spLocks noChangeArrowheads="1"/>
          </p:cNvSpPr>
          <p:nvPr/>
        </p:nvSpPr>
        <p:spPr bwMode="auto">
          <a:xfrm>
            <a:off x="1761331" y="5165576"/>
            <a:ext cx="6934200" cy="14821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微軟正黑體" charset="0"/>
              </a:rPr>
              <a:t>交通部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微軟正黑體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中華民國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106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年 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10 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800" b="0" i="0" dirty="0" smtClean="0">
                <a:latin typeface="+mn-ea"/>
                <a:ea typeface="+mn-ea"/>
                <a:cs typeface="Times New Roman" panose="02020603050405020304" pitchFamily="18" charset="0"/>
              </a:rPr>
              <a:t> 25 </a:t>
            </a: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日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2600" y="1628800"/>
            <a:ext cx="727280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TW" altLang="en-US" sz="4800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交通建設及前瞻計畫</a:t>
            </a:r>
            <a:endParaRPr lang="en-US" altLang="zh-TW" sz="4800" i="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TW" altLang="en-US" sz="4800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招商及建設投資推動情形</a:t>
            </a:r>
            <a:endParaRPr lang="en-US" altLang="zh-TW" sz="4800" i="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貳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公共建設執行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績效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072680" y="1053897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2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現階段已匡定計畫</a:t>
            </a:r>
            <a:r>
              <a:rPr lang="en-US" altLang="zh-TW" sz="2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107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zh-TW" altLang="en-US" sz="22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以後預計投資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金額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56273"/>
              </p:ext>
            </p:extLst>
          </p:nvPr>
        </p:nvGraphicFramePr>
        <p:xfrm>
          <a:off x="848544" y="1477690"/>
          <a:ext cx="8368236" cy="49036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29487"/>
                <a:gridCol w="1083810"/>
                <a:gridCol w="6154939"/>
              </a:tblGrid>
              <a:tr h="3694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計畫類別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投資金額</a:t>
                      </a:r>
                      <a:endParaRPr lang="en-US" altLang="zh-TW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marL="808038" marR="0" indent="-8080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指標計畫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E07D"/>
                    </a:solidFill>
                  </a:tcPr>
                </a:tc>
              </a:tr>
              <a:tr h="892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軌道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0" algn="l"/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4,539</a:t>
                      </a:r>
                      <a:endParaRPr lang="en-US" altLang="zh-TW" sz="1800" b="1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effectLst/>
                        </a:rPr>
                        <a:t>鐡路行車安全改善六年、臺鐵整體購置及汰換車輛、臺北捷運信義線向東</a:t>
                      </a:r>
                      <a:r>
                        <a:rPr lang="zh-TW" altLang="en-US" sz="1600" smtClean="0">
                          <a:effectLst/>
                        </a:rPr>
                        <a:t>延伸、環狀線、萬大</a:t>
                      </a:r>
                      <a:r>
                        <a:rPr lang="zh-TW" altLang="en-US" sz="1600" dirty="0" smtClean="0">
                          <a:effectLst/>
                        </a:rPr>
                        <a:t>中和樹林線、臺中都會區鐵路高架化計、臺中烏日文心線、高雄市區鐵路地下化</a:t>
                      </a:r>
                      <a:r>
                        <a:rPr lang="en-US" altLang="zh-TW" sz="1600" dirty="0" smtClean="0">
                          <a:effectLst/>
                        </a:rPr>
                        <a:t>(</a:t>
                      </a:r>
                      <a:r>
                        <a:rPr lang="zh-TW" altLang="en-US" sz="1600" dirty="0" smtClean="0">
                          <a:effectLst/>
                        </a:rPr>
                        <a:t>含鳳山、左營</a:t>
                      </a:r>
                      <a:r>
                        <a:rPr lang="en-US" altLang="zh-TW" sz="1600" dirty="0" smtClean="0">
                          <a:effectLst/>
                        </a:rPr>
                        <a:t>)</a:t>
                      </a:r>
                      <a:r>
                        <a:rPr lang="zh-TW" altLang="en-US" sz="1600" dirty="0" smtClean="0">
                          <a:effectLst/>
                        </a:rPr>
                        <a:t> 、高雄環狀輕軌、高雄機廠遷建潮州及原有廠址開發、花東整體服務效能提升</a:t>
                      </a:r>
                      <a:endParaRPr lang="en-US" altLang="zh-TW" sz="15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航空</a:t>
                      </a:r>
                      <a:endParaRPr lang="zh-TW" altLang="en-US" sz="1800" b="1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2,396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2" marR="0" indent="0" algn="just" defTabSz="914400" rtl="0" eaLnBrk="1" fontAlgn="ctr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effectLst/>
                        </a:rPr>
                        <a:t>桃園國際機場新建第三航廈、第三跑道暨衛星廊廳建設、</a:t>
                      </a:r>
                      <a:endParaRPr lang="en-US" altLang="zh-TW" sz="1600" dirty="0" smtClean="0">
                        <a:effectLst/>
                      </a:endParaRPr>
                    </a:p>
                    <a:p>
                      <a:pPr marL="87312" marR="0" indent="0" algn="just" defTabSz="914400" rtl="0" eaLnBrk="1" fontAlgn="ctr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effectLst/>
                        </a:rPr>
                        <a:t>高雄國際機場新航廈及停機坪新建工程</a:t>
                      </a:r>
                      <a:endParaRPr lang="zh-TW" altLang="en-US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84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公路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1,971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2" marR="0" indent="0" algn="l" defTabSz="914400" rtl="0" eaLnBrk="1" fontAlgn="ctr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淡江大橋及其連絡道路建設、國道</a:t>
                      </a:r>
                      <a:r>
                        <a:rPr lang="en-US" altLang="zh-TW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zh-TW" altLang="en-US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號臺中環線豐原潭子段、台</a:t>
                      </a:r>
                      <a:r>
                        <a:rPr lang="en-US" altLang="zh-TW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zh-TW" altLang="en-US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線蘇花公路山區路段改善、南迴公路拓寬改善、花東縱谷公路安全景觀大道</a:t>
                      </a:r>
                      <a:endParaRPr lang="zh-TW" altLang="en-US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9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港埠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621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2" indent="0" algn="l" defTabSz="914400" rtl="0" eaLnBrk="1" fontAlgn="ctr" latinLnBrk="0" hangingPunct="1">
                        <a:lnSpc>
                          <a:spcPts val="2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600" dirty="0" smtClean="0">
                          <a:effectLst/>
                        </a:rPr>
                        <a:t>基隆港軍用碼頭遷建暨東岸櫃場西遷、高雄港洲際貨櫃中心第二期工程暨客運專區建設</a:t>
                      </a:r>
                      <a:endParaRPr lang="en-US" altLang="zh-TW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7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郵政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177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2" indent="0" algn="just" fontAlgn="ctr">
                        <a:lnSpc>
                          <a:spcPts val="2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500" u="none" strike="noStrike" kern="1200" dirty="0" smtClean="0">
                          <a:effectLst/>
                        </a:rPr>
                        <a:t>郵政物流園區建置計畫 </a:t>
                      </a:r>
                      <a:endParaRPr lang="zh-TW" altLang="en-US" sz="15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7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觀光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indent="0" algn="l"/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82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2" indent="0" algn="l" fontAlgn="ctr">
                        <a:lnSpc>
                          <a:spcPts val="2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1500" u="none" strike="noStrike" kern="1200" dirty="0">
                          <a:effectLst/>
                        </a:rPr>
                        <a:t>重要觀光景點建設中程</a:t>
                      </a:r>
                      <a:r>
                        <a:rPr lang="zh-TW" altLang="en-US" sz="1500" u="none" strike="noStrike" kern="1200" dirty="0" smtClean="0">
                          <a:effectLst/>
                        </a:rPr>
                        <a:t>計畫 </a:t>
                      </a:r>
                      <a:endParaRPr lang="en-US" altLang="zh-TW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27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其他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en-US" altLang="zh-TW" sz="1800" b="1" dirty="0" smtClean="0">
                          <a:effectLst/>
                          <a:latin typeface="+mn-ea"/>
                          <a:ea typeface="+mn-ea"/>
                        </a:rPr>
                        <a:t>46 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90488" algn="ctr">
                        <a:lnSpc>
                          <a:spcPts val="2300"/>
                        </a:lnSpc>
                      </a:pPr>
                      <a:endParaRPr lang="zh-TW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7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合計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  9,832</a:t>
                      </a:r>
                      <a:endParaRPr lang="zh-TW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265368" y="110499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單位：億元</a:t>
            </a:r>
            <a:endParaRPr lang="zh-TW" altLang="en-US" sz="14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215100" y="6389154"/>
            <a:ext cx="7050268" cy="34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182563" indent="-18256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solidFill>
                  <a:schemeClr val="tx1"/>
                </a:solidFill>
              </a:rPr>
              <a:t>本表經費不含前瞻特別預算</a:t>
            </a:r>
            <a:endParaRPr lang="en-US" altLang="zh-TW" sz="14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63367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參、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前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瞻基礎建設招商策略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+mj-lt"/>
              <a:ea typeface="+mj-ea"/>
              <a:cs typeface="微軟正黑體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-1293" y="1287791"/>
            <a:ext cx="3168352" cy="2789281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  <a:effectLst>
            <a:softEdge rad="317500"/>
          </a:effectLst>
        </p:spPr>
      </p:pic>
      <p:sp>
        <p:nvSpPr>
          <p:cNvPr id="2" name="文字方塊 1"/>
          <p:cNvSpPr txBox="1"/>
          <p:nvPr/>
        </p:nvSpPr>
        <p:spPr>
          <a:xfrm>
            <a:off x="2504728" y="112474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TW" altLang="en-US" sz="2800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前瞻基礎建設計畫第一、二階段金額表</a:t>
            </a:r>
            <a:endParaRPr lang="en-US" altLang="zh-TW" sz="2800" i="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4728" y="6381328"/>
            <a:ext cx="6083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0" i="0" dirty="0" smtClean="0">
                <a:latin typeface="+mn-ea"/>
                <a:ea typeface="+mn-ea"/>
              </a:rPr>
              <a:t>第一階段：</a:t>
            </a:r>
            <a:r>
              <a:rPr lang="en-US" altLang="zh-TW" sz="1600" b="0" i="0" dirty="0" smtClean="0">
                <a:latin typeface="+mn-ea"/>
                <a:ea typeface="+mn-ea"/>
              </a:rPr>
              <a:t>106</a:t>
            </a:r>
            <a:r>
              <a:rPr lang="zh-TW" altLang="en-US" sz="1600" b="0" i="0" dirty="0" smtClean="0">
                <a:latin typeface="+mn-ea"/>
                <a:ea typeface="+mn-ea"/>
              </a:rPr>
              <a:t>年</a:t>
            </a:r>
            <a:r>
              <a:rPr lang="en-US" altLang="zh-TW" sz="1600" b="0" i="0" dirty="0" smtClean="0">
                <a:latin typeface="+mn-ea"/>
                <a:ea typeface="+mn-ea"/>
              </a:rPr>
              <a:t>9</a:t>
            </a:r>
            <a:r>
              <a:rPr lang="zh-TW" altLang="en-US" sz="1600" b="0" i="0" dirty="0" smtClean="0">
                <a:latin typeface="+mn-ea"/>
                <a:ea typeface="+mn-ea"/>
              </a:rPr>
              <a:t>月</a:t>
            </a:r>
            <a:r>
              <a:rPr lang="en-US" altLang="zh-TW" sz="1600" b="0" i="0" dirty="0" smtClean="0">
                <a:latin typeface="+mn-ea"/>
                <a:ea typeface="+mn-ea"/>
              </a:rPr>
              <a:t>-110</a:t>
            </a:r>
            <a:r>
              <a:rPr lang="zh-TW" altLang="en-US" sz="1600" b="0" i="0" dirty="0" smtClean="0">
                <a:latin typeface="+mn-ea"/>
                <a:ea typeface="+mn-ea"/>
              </a:rPr>
              <a:t>年</a:t>
            </a:r>
            <a:r>
              <a:rPr lang="en-US" altLang="zh-TW" sz="1600" b="0" i="0" dirty="0" smtClean="0">
                <a:latin typeface="+mn-ea"/>
                <a:ea typeface="+mn-ea"/>
              </a:rPr>
              <a:t>8</a:t>
            </a:r>
            <a:r>
              <a:rPr lang="zh-TW" altLang="en-US" sz="1600" b="0" i="0" dirty="0" smtClean="0">
                <a:latin typeface="+mn-ea"/>
                <a:ea typeface="+mn-ea"/>
              </a:rPr>
              <a:t>月；第二階段：</a:t>
            </a:r>
            <a:r>
              <a:rPr lang="en-US" altLang="zh-TW" sz="1600" b="0" i="0" dirty="0" smtClean="0">
                <a:latin typeface="+mn-ea"/>
                <a:ea typeface="+mn-ea"/>
              </a:rPr>
              <a:t>110</a:t>
            </a:r>
            <a:r>
              <a:rPr lang="zh-TW" altLang="en-US" sz="1600" b="0" i="0" dirty="0" smtClean="0">
                <a:latin typeface="+mn-ea"/>
                <a:ea typeface="+mn-ea"/>
              </a:rPr>
              <a:t>年</a:t>
            </a:r>
            <a:r>
              <a:rPr lang="en-US" altLang="zh-TW" sz="1600" b="0" i="0" dirty="0" smtClean="0">
                <a:latin typeface="+mn-ea"/>
                <a:ea typeface="+mn-ea"/>
              </a:rPr>
              <a:t>9</a:t>
            </a:r>
            <a:r>
              <a:rPr lang="zh-TW" altLang="en-US" sz="1600" b="0" i="0" dirty="0" smtClean="0">
                <a:latin typeface="+mn-ea"/>
                <a:ea typeface="+mn-ea"/>
              </a:rPr>
              <a:t>月</a:t>
            </a:r>
            <a:r>
              <a:rPr lang="en-US" altLang="zh-TW" sz="1600" b="0" i="0" dirty="0" smtClean="0">
                <a:latin typeface="+mn-ea"/>
                <a:ea typeface="+mn-ea"/>
              </a:rPr>
              <a:t>-113</a:t>
            </a:r>
            <a:r>
              <a:rPr lang="zh-TW" altLang="en-US" sz="1600" b="0" i="0" dirty="0" smtClean="0">
                <a:latin typeface="+mn-ea"/>
                <a:ea typeface="+mn-ea"/>
              </a:rPr>
              <a:t>年底</a:t>
            </a:r>
            <a:endParaRPr lang="zh-TW" altLang="en-US" sz="1600" b="0" i="0" dirty="0">
              <a:latin typeface="+mn-ea"/>
              <a:ea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55726"/>
              </p:ext>
            </p:extLst>
          </p:nvPr>
        </p:nvGraphicFramePr>
        <p:xfrm>
          <a:off x="2576736" y="1628800"/>
          <a:ext cx="6552728" cy="46978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2479"/>
                <a:gridCol w="893554"/>
                <a:gridCol w="4616695"/>
              </a:tblGrid>
              <a:tr h="5480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計畫類型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金額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計畫項目 </a:t>
                      </a:r>
                      <a:r>
                        <a:rPr lang="en-US" altLang="zh-TW" sz="1800" b="0" dirty="0" smtClean="0"/>
                        <a:t>(</a:t>
                      </a:r>
                      <a:r>
                        <a:rPr lang="zh-TW" altLang="en-US" sz="1800" b="0" dirty="0" smtClean="0"/>
                        <a:t>金額</a:t>
                      </a:r>
                      <a:r>
                        <a:rPr lang="en-US" altLang="zh-TW" sz="1800" b="0" dirty="0" smtClean="0"/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640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軌道建設</a:t>
                      </a:r>
                      <a:endParaRPr lang="zh-TW" altLang="en-US" sz="1800" b="1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3,576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台鐵連網、升級、改善東部服務</a:t>
                      </a:r>
                      <a:r>
                        <a:rPr lang="en-US" altLang="zh-TW" sz="1600" dirty="0" smtClean="0"/>
                        <a:t>(824)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鐵路立體化 </a:t>
                      </a:r>
                      <a:r>
                        <a:rPr lang="en-US" altLang="zh-TW" sz="1600" dirty="0" smtClean="0"/>
                        <a:t>(988)</a:t>
                      </a:r>
                      <a:endParaRPr lang="zh-TW" altLang="en-US" sz="1600" dirty="0"/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捷運輕軌</a:t>
                      </a:r>
                      <a:r>
                        <a:rPr lang="en-US" altLang="zh-TW" sz="1600" dirty="0" smtClean="0"/>
                        <a:t>-</a:t>
                      </a:r>
                      <a:r>
                        <a:rPr lang="zh-TW" altLang="en-US" sz="1600" dirty="0" smtClean="0"/>
                        <a:t>基隆、臺北、桃園、新竹、臺中、臺南、高雄</a:t>
                      </a:r>
                      <a:r>
                        <a:rPr lang="zh-TW" altLang="en-US" sz="1600" baseline="0" dirty="0" smtClean="0"/>
                        <a:t> </a:t>
                      </a:r>
                      <a:r>
                        <a:rPr lang="en-US" altLang="zh-TW" sz="1600" dirty="0" smtClean="0"/>
                        <a:t>(1,588)</a:t>
                      </a:r>
                      <a:endParaRPr lang="zh-TW" altLang="en-US" sz="1600" dirty="0"/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觀光鐵路</a:t>
                      </a:r>
                      <a:r>
                        <a:rPr lang="en-US" altLang="zh-TW" sz="1600" dirty="0" smtClean="0"/>
                        <a:t>-</a:t>
                      </a:r>
                      <a:r>
                        <a:rPr lang="zh-TW" altLang="en-US" sz="1600" dirty="0" smtClean="0"/>
                        <a:t>恆春、東港、集集、雲林、嘉義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dirty="0" smtClean="0"/>
                        <a:t>(176)</a:t>
                      </a:r>
                      <a:endParaRPr lang="zh-TW" altLang="en-US" sz="1600" dirty="0"/>
                    </a:p>
                  </a:txBody>
                  <a:tcPr marL="72000" marR="0" anchor="ctr"/>
                </a:tc>
              </a:tr>
              <a:tr h="6105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/>
                        <a:t>城鄉建設</a:t>
                      </a:r>
                      <a:endParaRPr lang="en-US" altLang="zh-TW" sz="1800" b="1" dirty="0" smtClean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320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改善公共運輸場站停車轉乘、觀光地區之停車問題及智慧化停車管理  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(200)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提升公路品質 </a:t>
                      </a:r>
                      <a:r>
                        <a:rPr lang="en-US" altLang="zh-TW" sz="1600" dirty="0" smtClean="0"/>
                        <a:t>(120)</a:t>
                      </a:r>
                      <a:endParaRPr lang="zh-TW" altLang="en-US" sz="1600" dirty="0" smtClean="0"/>
                    </a:p>
                  </a:txBody>
                  <a:tcPr marL="72000" marR="0" anchor="ctr"/>
                </a:tc>
              </a:tr>
              <a:tr h="622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綠能建設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     </a:t>
                      </a: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32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臺中港離岸風電   </a:t>
                      </a:r>
                      <a:r>
                        <a:rPr lang="en-US" altLang="zh-TW" sz="1600" dirty="0" smtClean="0"/>
                        <a:t>(22)</a:t>
                      </a:r>
                      <a:endParaRPr lang="zh-TW" altLang="en-US" sz="1600" dirty="0"/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台南科學城聯外道路建置   </a:t>
                      </a:r>
                      <a:r>
                        <a:rPr lang="en-US" altLang="zh-TW" sz="1600" dirty="0" smtClean="0"/>
                        <a:t>(10)</a:t>
                      </a:r>
                      <a:endParaRPr lang="zh-TW" altLang="en-US" sz="1600" dirty="0"/>
                    </a:p>
                  </a:txBody>
                  <a:tcPr marL="72000" marR="0" anchor="ctr"/>
                </a:tc>
              </a:tr>
              <a:tr h="403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數位建設</a:t>
                      </a:r>
                      <a:endParaRPr lang="en-US" altLang="zh-TW" sz="1800" b="1" dirty="0" smtClean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     </a:t>
                      </a: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15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海陸地震聯合觀測網計畫   </a:t>
                      </a:r>
                      <a:r>
                        <a:rPr lang="en-US" altLang="zh-TW" sz="1600" dirty="0" smtClean="0"/>
                        <a:t>(15)</a:t>
                      </a:r>
                      <a:endParaRPr lang="zh-TW" altLang="en-US" sz="1600" dirty="0"/>
                    </a:p>
                  </a:txBody>
                  <a:tcPr marL="72000" marR="0" anchor="ctr"/>
                </a:tc>
              </a:tr>
              <a:tr h="4032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水 環 境</a:t>
                      </a:r>
                      <a:endParaRPr lang="en-US" altLang="zh-TW" sz="1800" b="1" dirty="0" smtClean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     </a:t>
                      </a: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27</a:t>
                      </a:r>
                      <a:endParaRPr lang="zh-TW" altLang="en-US" sz="18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/>
                        <a:t>全國水環境改善計畫  </a:t>
                      </a:r>
                      <a:r>
                        <a:rPr lang="en-US" altLang="zh-TW" sz="1600" dirty="0" smtClean="0"/>
                        <a:t>(17)</a:t>
                      </a:r>
                      <a:endParaRPr lang="zh-TW" altLang="en-US" sz="1600" dirty="0"/>
                    </a:p>
                  </a:txBody>
                  <a:tcPr marL="72000" marR="0" anchor="ctr"/>
                </a:tc>
              </a:tr>
              <a:tr h="587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合計</a:t>
                      </a:r>
                      <a:endParaRPr lang="en-US" altLang="zh-TW" sz="1800" b="1" dirty="0" smtClean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3,970</a:t>
                      </a:r>
                      <a:endParaRPr lang="zh-TW" altLang="en-US" sz="18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119124" y="184482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單位：億元</a:t>
            </a:r>
            <a:endParaRPr lang="zh-TW" altLang="en-US" sz="14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64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圓角矩形 58"/>
          <p:cNvSpPr/>
          <p:nvPr/>
        </p:nvSpPr>
        <p:spPr>
          <a:xfrm>
            <a:off x="4953000" y="2388230"/>
            <a:ext cx="2016224" cy="33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2936776" y="2385248"/>
            <a:ext cx="1872208" cy="33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560512" y="2348880"/>
            <a:ext cx="1872208" cy="3348000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參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前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瞻基礎建設招商策略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144688" y="105273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民間投資前瞻軌道建設招商策略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76696" y="2565064"/>
            <a:ext cx="1440000" cy="8640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鐵路立體化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76536" y="3645120"/>
            <a:ext cx="1440000" cy="8640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ts val="2500"/>
              </a:lnSpc>
            </a:pPr>
            <a:r>
              <a:rPr lang="zh-TW" altLang="en-US" sz="2000" i="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都會區捷運及輕軌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76536" y="4725240"/>
            <a:ext cx="1476000" cy="8640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</a:pPr>
            <a:r>
              <a:rPr lang="zh-TW" altLang="en-US" sz="2000" i="0" dirty="0" smtClean="0">
                <a:solidFill>
                  <a:schemeClr val="tx2">
                    <a:lumMod val="50000"/>
                  </a:schemeClr>
                </a:solidFill>
                <a:latin typeface="+mj-ea"/>
              </a:rPr>
              <a:t>觀光鐵路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116952" y="2492976"/>
            <a:ext cx="1537130" cy="129514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sz="2000" i="0" dirty="0" smtClean="0">
                <a:solidFill>
                  <a:schemeClr val="tx1"/>
                </a:solidFill>
                <a:latin typeface="+mj-ea"/>
              </a:rPr>
              <a:t>新站體</a:t>
            </a:r>
            <a:endParaRPr lang="en-US" altLang="zh-TW" sz="2000" i="0" dirty="0" smtClean="0">
              <a:solidFill>
                <a:schemeClr val="tx1"/>
              </a:solidFill>
              <a:latin typeface="+mj-ea"/>
            </a:endParaRPr>
          </a:p>
          <a:p>
            <a:pPr marL="0" lvl="1" algn="ctr"/>
            <a:r>
              <a:rPr lang="zh-TW" altLang="en-US" sz="2000" i="0" dirty="0" smtClean="0">
                <a:solidFill>
                  <a:schemeClr val="tx1"/>
                </a:solidFill>
                <a:latin typeface="+mj-ea"/>
              </a:rPr>
              <a:t>開發</a:t>
            </a:r>
            <a:endParaRPr lang="en-US" altLang="zh-TW" sz="2000" i="0" dirty="0" smtClean="0">
              <a:solidFill>
                <a:schemeClr val="tx1"/>
              </a:solidFill>
              <a:latin typeface="+mj-ea"/>
            </a:endParaRPr>
          </a:p>
          <a:p>
            <a:pPr marL="93663" lvl="1" indent="-93663">
              <a:spcBef>
                <a:spcPts val="300"/>
              </a:spcBef>
            </a:pP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例：三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鶯線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、淡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海輕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軌</a:t>
            </a: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)</a:t>
            </a:r>
            <a:endParaRPr lang="en-US" altLang="zh-TW" sz="1600" b="0" i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116953" y="3860968"/>
            <a:ext cx="1537130" cy="180028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zh-TW" altLang="en-US" sz="2000" i="0" dirty="0" smtClean="0">
                <a:solidFill>
                  <a:schemeClr val="tx1"/>
                </a:solidFill>
                <a:latin typeface="+mj-ea"/>
              </a:rPr>
              <a:t>沿線既有站體及土地開發利用</a:t>
            </a:r>
            <a:endParaRPr lang="en-US" altLang="zh-TW" sz="2000" i="0" dirty="0" smtClean="0">
              <a:solidFill>
                <a:schemeClr val="tx1"/>
              </a:solidFill>
              <a:latin typeface="+mj-ea"/>
            </a:endParaRPr>
          </a:p>
          <a:p>
            <a:pPr marL="0" lvl="1" algn="ctr">
              <a:spcBef>
                <a:spcPts val="300"/>
              </a:spcBef>
            </a:pP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例：新竹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車站大平台、臺南鐵路地下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)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473280" y="2385256"/>
            <a:ext cx="1925420" cy="334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87313" lvl="1" indent="-87313" algn="just">
              <a:lnSpc>
                <a:spcPts val="2600"/>
              </a:lnSpc>
              <a:buFont typeface="Arial" pitchFamily="34" charset="0"/>
              <a:buChar char="•"/>
            </a:pP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  <a:p>
            <a:pPr marL="90488" lvl="1" indent="-90488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引進民間資金</a:t>
            </a: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  <a:p>
            <a:pPr marL="87313" lvl="1" indent="-87313" algn="just">
              <a:lnSpc>
                <a:spcPts val="2600"/>
              </a:lnSpc>
              <a:buFont typeface="Arial" pitchFamily="34" charset="0"/>
              <a:buChar char="•"/>
            </a:pP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  <a:p>
            <a:pPr marL="87313" lvl="1" indent="-87313" algn="just">
              <a:lnSpc>
                <a:spcPts val="2600"/>
              </a:lnSpc>
              <a:buFont typeface="Arial" pitchFamily="34" charset="0"/>
              <a:buChar char="•"/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節省政府支出</a:t>
            </a: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  <a:p>
            <a:pPr marL="87313" lvl="1" indent="-87313" algn="just">
              <a:lnSpc>
                <a:spcPts val="2600"/>
              </a:lnSpc>
              <a:buFont typeface="Arial" pitchFamily="34" charset="0"/>
              <a:buChar char="•"/>
            </a:pP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  <a:p>
            <a:pPr marL="87313" lvl="1" indent="-87313" algn="just">
              <a:lnSpc>
                <a:spcPts val="2600"/>
              </a:lnSpc>
              <a:buFont typeface="Arial" pitchFamily="34" charset="0"/>
              <a:buChar char="•"/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創造收益，挹注本業財務收入</a:t>
            </a:r>
          </a:p>
          <a:p>
            <a:pPr marL="0" lvl="1"/>
            <a:endParaRPr lang="zh-TW" altLang="en-US" i="0" dirty="0" smtClean="0">
              <a:solidFill>
                <a:schemeClr val="tx1"/>
              </a:solidFill>
              <a:latin typeface="+mj-ea"/>
            </a:endParaRPr>
          </a:p>
          <a:p>
            <a:pPr marL="0" lvl="1"/>
            <a:endParaRPr lang="zh-TW" altLang="en-US" i="0" dirty="0" smtClean="0">
              <a:solidFill>
                <a:schemeClr val="tx1"/>
              </a:solidFill>
              <a:latin typeface="+mj-ea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88505" y="5921007"/>
            <a:ext cx="8064896" cy="676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1166813" lvl="1" indent="-1166813" ea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</a:pPr>
            <a:r>
              <a:rPr lang="zh-TW" altLang="en-US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推動進度：目前已成立工作圈正全面盤點可利用相關法令之站體及土地區域，並擬訂開發策略。</a:t>
            </a:r>
            <a:endParaRPr lang="zh-TW" altLang="en-US" i="0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504728" y="3862895"/>
            <a:ext cx="438254" cy="43020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097016" y="4941168"/>
            <a:ext cx="1728192" cy="64807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zh-TW" altLang="en-US" i="0" dirty="0" smtClean="0">
                <a:solidFill>
                  <a:schemeClr val="tx1"/>
                </a:solidFill>
                <a:latin typeface="微軟正黑體"/>
              </a:rPr>
              <a:t>大眾捷運法</a:t>
            </a:r>
            <a:endParaRPr lang="en-US" altLang="zh-TW" i="0" dirty="0" smtClean="0">
              <a:solidFill>
                <a:schemeClr val="tx1"/>
              </a:solidFill>
              <a:latin typeface="微軟正黑體"/>
            </a:endParaRPr>
          </a:p>
          <a:p>
            <a:pPr lvl="0" algn="ctr"/>
            <a:r>
              <a:rPr lang="en-US" altLang="zh-TW" b="0" i="0" dirty="0" smtClean="0">
                <a:solidFill>
                  <a:schemeClr val="tx1"/>
                </a:solidFill>
                <a:latin typeface="微軟正黑體"/>
              </a:rPr>
              <a:t>(</a:t>
            </a:r>
            <a:r>
              <a:rPr lang="zh-TW" altLang="en-US" b="0" i="0" dirty="0" smtClean="0">
                <a:solidFill>
                  <a:schemeClr val="tx1"/>
                </a:solidFill>
                <a:latin typeface="微軟正黑體"/>
              </a:rPr>
              <a:t>地方政府</a:t>
            </a:r>
            <a:r>
              <a:rPr lang="en-US" altLang="zh-TW" b="0" i="0" dirty="0" smtClean="0">
                <a:solidFill>
                  <a:schemeClr val="tx1"/>
                </a:solidFill>
                <a:latin typeface="微軟正黑體"/>
              </a:rPr>
              <a:t>)</a:t>
            </a:r>
            <a:endParaRPr lang="zh-TW" altLang="en-US" b="0" i="0" dirty="0" smtClean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內容版面配置區 6"/>
          <p:cNvSpPr txBox="1">
            <a:spLocks/>
          </p:cNvSpPr>
          <p:nvPr/>
        </p:nvSpPr>
        <p:spPr bwMode="auto">
          <a:xfrm>
            <a:off x="648804" y="1844824"/>
            <a:ext cx="1787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sz="2000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前瞻基礎建設 </a:t>
            </a:r>
            <a:endParaRPr lang="en-US" altLang="zh-TW" sz="20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5" name="內容版面配置區 6"/>
          <p:cNvSpPr txBox="1">
            <a:spLocks/>
          </p:cNvSpPr>
          <p:nvPr/>
        </p:nvSpPr>
        <p:spPr bwMode="auto">
          <a:xfrm>
            <a:off x="6753200" y="1825079"/>
            <a:ext cx="2800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　　　　　　　</a:t>
            </a:r>
            <a:endParaRPr lang="en-US" altLang="zh-TW" sz="18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11001672" y="1268760"/>
            <a:ext cx="1404000" cy="115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zh-TW" altLang="en-US" i="0" dirty="0" smtClean="0">
              <a:solidFill>
                <a:schemeClr val="tx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11217696" y="3140968"/>
            <a:ext cx="1404000" cy="72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endParaRPr lang="zh-TW" altLang="en-US" i="0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4" name="向右箭號 53"/>
          <p:cNvSpPr/>
          <p:nvPr/>
        </p:nvSpPr>
        <p:spPr>
          <a:xfrm>
            <a:off x="7041232" y="3790887"/>
            <a:ext cx="438254" cy="43020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5097016" y="2492896"/>
            <a:ext cx="1692032" cy="100807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lvl="1" indent="-285750" algn="ctr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 smtClean="0">
                <a:solidFill>
                  <a:schemeClr val="tx1"/>
                </a:solidFill>
                <a:latin typeface="+mj-ea"/>
              </a:rPr>
              <a:t>促參法</a:t>
            </a:r>
            <a:endParaRPr lang="en-US" altLang="zh-TW" sz="2000" i="0" dirty="0" smtClean="0">
              <a:solidFill>
                <a:schemeClr val="tx1"/>
              </a:solidFill>
              <a:latin typeface="+mj-ea"/>
            </a:endParaRPr>
          </a:p>
          <a:p>
            <a:pPr marL="285750" lvl="1" indent="-285750" algn="ctr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BOT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ROT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1600" b="0" i="0" dirty="0" smtClean="0">
                <a:solidFill>
                  <a:schemeClr val="tx1"/>
                </a:solidFill>
                <a:latin typeface="+mj-ea"/>
              </a:rPr>
              <a:t>OT</a:t>
            </a:r>
            <a:endParaRPr lang="zh-TW" altLang="en-US" sz="2000" i="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5097016" y="3645024"/>
            <a:ext cx="1728192" cy="122413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 algn="ctr"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 smtClean="0">
                <a:solidFill>
                  <a:schemeClr val="tx1"/>
                </a:solidFill>
                <a:latin typeface="+mj-ea"/>
              </a:rPr>
              <a:t>都更條例</a:t>
            </a:r>
            <a:endParaRPr lang="en-US" altLang="zh-TW" sz="2000" i="0" dirty="0" smtClean="0">
              <a:solidFill>
                <a:schemeClr val="tx1"/>
              </a:solidFill>
              <a:latin typeface="+mj-ea"/>
            </a:endParaRPr>
          </a:p>
          <a:p>
            <a:pPr marL="285750" lvl="1" indent="-285750" algn="ctr" ea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合作開發</a:t>
            </a:r>
            <a:endParaRPr lang="en-US" altLang="zh-TW" sz="1600" b="0" i="0" dirty="0" smtClean="0">
              <a:solidFill>
                <a:schemeClr val="tx1"/>
              </a:solidFill>
              <a:latin typeface="+mj-ea"/>
            </a:endParaRPr>
          </a:p>
          <a:p>
            <a:pPr marL="285750" lvl="1" indent="-285750" algn="ctr" ea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設定地上權</a:t>
            </a:r>
            <a:endParaRPr lang="en-US" altLang="zh-TW" sz="1600" b="0" i="0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7" name="內容版面配置區 6"/>
          <p:cNvSpPr txBox="1">
            <a:spLocks/>
          </p:cNvSpPr>
          <p:nvPr/>
        </p:nvSpPr>
        <p:spPr bwMode="auto">
          <a:xfrm>
            <a:off x="2957194" y="1834371"/>
            <a:ext cx="18517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　</a:t>
            </a:r>
            <a:r>
              <a:rPr lang="zh-TW" altLang="en-US" sz="2000" b="1" i="0" u="sng" dirty="0" smtClean="0">
                <a:solidFill>
                  <a:schemeClr val="tx2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 案     </a:t>
            </a:r>
            <a:r>
              <a:rPr lang="zh-TW" altLang="en-US" sz="2000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源   </a:t>
            </a:r>
            <a:r>
              <a:rPr lang="zh-TW" altLang="en-US" sz="20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　</a:t>
            </a:r>
            <a:endParaRPr lang="en-US" altLang="zh-TW" sz="20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8" name="內容版面配置區 6"/>
          <p:cNvSpPr txBox="1">
            <a:spLocks/>
          </p:cNvSpPr>
          <p:nvPr/>
        </p:nvSpPr>
        <p:spPr bwMode="auto">
          <a:xfrm>
            <a:off x="4877239" y="1834371"/>
            <a:ext cx="2108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　  適用法令   </a:t>
            </a:r>
            <a:r>
              <a:rPr lang="zh-TW" altLang="en-US" sz="20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　</a:t>
            </a:r>
            <a:endParaRPr lang="en-US" altLang="zh-TW" sz="20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0" name="內容版面配置區 6"/>
          <p:cNvSpPr txBox="1">
            <a:spLocks/>
          </p:cNvSpPr>
          <p:nvPr/>
        </p:nvSpPr>
        <p:spPr bwMode="auto">
          <a:xfrm>
            <a:off x="7567897" y="1834371"/>
            <a:ext cx="1627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1800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　  效     益  </a:t>
            </a:r>
            <a:r>
              <a:rPr lang="zh-TW" altLang="en-US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cs typeface="Times New Roman" panose="02020603050405020304" pitchFamily="18" charset="0"/>
              </a:rPr>
              <a:t>　</a:t>
            </a:r>
            <a:endParaRPr lang="en-US" altLang="zh-TW" sz="18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5" name="標題 2"/>
          <p:cNvSpPr txBox="1">
            <a:spLocks/>
          </p:cNvSpPr>
          <p:nvPr/>
        </p:nvSpPr>
        <p:spPr>
          <a:xfrm>
            <a:off x="704528" y="260648"/>
            <a:ext cx="6480719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參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前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瞻基礎建設招商策略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10" name="內容版面配置區 6"/>
          <p:cNvSpPr>
            <a:spLocks noGrp="1"/>
          </p:cNvSpPr>
          <p:nvPr>
            <p:ph idx="1"/>
          </p:nvPr>
        </p:nvSpPr>
        <p:spPr>
          <a:xfrm>
            <a:off x="-15552" y="1020563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年為推動國內軌道產業元年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逐步推動軌道工業國產化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5097016" y="1844824"/>
            <a:ext cx="4032448" cy="45365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2313" indent="-722313">
              <a:lnSpc>
                <a:spcPts val="3000"/>
              </a:lnSpc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目標：提高</a:t>
            </a:r>
            <a:r>
              <a:rPr lang="zh-TW" altLang="zh-TW" i="0" dirty="0" smtClean="0">
                <a:solidFill>
                  <a:schemeClr val="tx1"/>
                </a:solidFill>
                <a:latin typeface="+mn-ea"/>
              </a:rPr>
              <a:t>本土化採購比例</a:t>
            </a: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，例如車輛由原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52%</a:t>
            </a:r>
            <a:r>
              <a:rPr lang="zh-TW" altLang="zh-TW" i="0" dirty="0" smtClean="0">
                <a:solidFill>
                  <a:schemeClr val="tx1"/>
                </a:solidFill>
                <a:latin typeface="+mn-ea"/>
              </a:rPr>
              <a:t>提升至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60%</a:t>
            </a:r>
          </a:p>
          <a:p>
            <a:pPr marL="722313" indent="-722313">
              <a:lnSpc>
                <a:spcPts val="3000"/>
              </a:lnSpc>
              <a:spcBef>
                <a:spcPts val="300"/>
              </a:spcBef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金額：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284</a:t>
            </a: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億元</a:t>
            </a: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16943" y="29249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b="0" i="0" dirty="0" smtClean="0">
                <a:solidFill>
                  <a:srgbClr val="000000"/>
                </a:solidFill>
                <a:latin typeface="+mn-ea"/>
                <a:ea typeface="+mn-ea"/>
              </a:rPr>
              <a:t>億元</a:t>
            </a:r>
            <a:endParaRPr lang="zh-TW" altLang="en-US" sz="1400" b="0" i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5529064" y="1628800"/>
            <a:ext cx="324036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2160"/>
              </a:lnSpc>
            </a:pPr>
            <a:r>
              <a:rPr lang="zh-TW" altLang="en-US" sz="2000" i="0" dirty="0" smtClean="0">
                <a:solidFill>
                  <a:schemeClr val="tx1"/>
                </a:solidFill>
                <a:latin typeface="+mn-ea"/>
              </a:rPr>
              <a:t>台鐵局</a:t>
            </a:r>
            <a:r>
              <a:rPr lang="en-US" altLang="zh-TW" sz="2000" i="0" dirty="0" smtClean="0">
                <a:solidFill>
                  <a:schemeClr val="tx1"/>
                </a:solidFill>
                <a:latin typeface="+mn-ea"/>
              </a:rPr>
              <a:t>106~110</a:t>
            </a:r>
            <a:r>
              <a:rPr lang="zh-TW" altLang="en-US" sz="2000" i="0" dirty="0">
                <a:solidFill>
                  <a:schemeClr val="tx1"/>
                </a:solidFill>
                <a:latin typeface="+mn-ea"/>
              </a:rPr>
              <a:t>年</a:t>
            </a:r>
            <a:r>
              <a:rPr lang="zh-TW" altLang="en-US" sz="2000" i="0" dirty="0" smtClean="0">
                <a:solidFill>
                  <a:schemeClr val="tx1"/>
                </a:solidFill>
                <a:latin typeface="+mn-ea"/>
              </a:rPr>
              <a:t>採購商機</a:t>
            </a:r>
            <a:endParaRPr lang="zh-TW" altLang="en-US" dirty="0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88056"/>
              </p:ext>
            </p:extLst>
          </p:nvPr>
        </p:nvGraphicFramePr>
        <p:xfrm>
          <a:off x="6033120" y="3271591"/>
          <a:ext cx="2736305" cy="779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7261"/>
                <a:gridCol w="547261"/>
                <a:gridCol w="547261"/>
                <a:gridCol w="547261"/>
                <a:gridCol w="547261"/>
              </a:tblGrid>
              <a:tr h="436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車輛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電力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軌道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其他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合計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2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859902069"/>
              </p:ext>
            </p:extLst>
          </p:nvPr>
        </p:nvGraphicFramePr>
        <p:xfrm>
          <a:off x="5541095" y="4170288"/>
          <a:ext cx="3744416" cy="241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圓角矩形 25"/>
          <p:cNvSpPr/>
          <p:nvPr/>
        </p:nvSpPr>
        <p:spPr>
          <a:xfrm>
            <a:off x="848544" y="6381328"/>
            <a:ext cx="8712967" cy="3783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1166813" lvl="1" indent="-1166813" ea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</a:pPr>
            <a:r>
              <a:rPr lang="zh-TW" altLang="en-US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以上商機已於</a:t>
            </a:r>
            <a:r>
              <a:rPr lang="en-US" altLang="zh-TW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TW" altLang="en-US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TW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24</a:t>
            </a:r>
            <a:r>
              <a:rPr lang="zh-TW" altLang="en-US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日軌道商機說明會及</a:t>
            </a:r>
            <a:r>
              <a:rPr lang="en-US" altLang="zh-TW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10</a:t>
            </a:r>
            <a:r>
              <a:rPr lang="zh-TW" altLang="en-US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TW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17</a:t>
            </a:r>
            <a:r>
              <a:rPr lang="zh-TW" altLang="en-US" b="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日招商大會展示</a:t>
            </a:r>
            <a:endParaRPr lang="zh-TW" altLang="en-US" b="0" i="0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0512" y="1844824"/>
            <a:ext cx="4176464" cy="45365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2313" indent="-722313">
              <a:lnSpc>
                <a:spcPts val="3000"/>
              </a:lnSpc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目標：提高</a:t>
            </a:r>
            <a:r>
              <a:rPr lang="zh-TW" altLang="zh-TW" i="0" dirty="0" smtClean="0">
                <a:solidFill>
                  <a:schemeClr val="tx1"/>
                </a:solidFill>
                <a:latin typeface="+mn-ea"/>
              </a:rPr>
              <a:t>本土化採購比例</a:t>
            </a: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，由原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15%</a:t>
            </a:r>
            <a:r>
              <a:rPr lang="zh-TW" altLang="zh-TW" i="0" dirty="0" smtClean="0">
                <a:solidFill>
                  <a:schemeClr val="tx1"/>
                </a:solidFill>
                <a:latin typeface="+mn-ea"/>
              </a:rPr>
              <a:t>提升至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30%</a:t>
            </a:r>
          </a:p>
          <a:p>
            <a:pPr marL="722313" indent="-722313">
              <a:lnSpc>
                <a:spcPts val="3000"/>
              </a:lnSpc>
              <a:spcBef>
                <a:spcPts val="300"/>
              </a:spcBef>
            </a:pP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金額：</a:t>
            </a:r>
            <a:r>
              <a:rPr lang="en-US" altLang="zh-TW" i="0" dirty="0" smtClean="0">
                <a:solidFill>
                  <a:schemeClr val="tx1"/>
                </a:solidFill>
                <a:latin typeface="+mn-ea"/>
              </a:rPr>
              <a:t>166</a:t>
            </a:r>
            <a:r>
              <a:rPr lang="zh-TW" altLang="en-US" i="0" dirty="0" smtClean="0">
                <a:solidFill>
                  <a:schemeClr val="tx1"/>
                </a:solidFill>
                <a:latin typeface="+mn-ea"/>
              </a:rPr>
              <a:t>億元</a:t>
            </a:r>
            <a:endParaRPr lang="en-US" altLang="zh-TW" i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21229" y="292494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400" b="0" i="0" dirty="0" smtClean="0">
                <a:solidFill>
                  <a:srgbClr val="000000"/>
                </a:solidFill>
                <a:latin typeface="+mn-ea"/>
                <a:ea typeface="+mn-ea"/>
              </a:rPr>
              <a:t>億元</a:t>
            </a:r>
            <a:endParaRPr lang="zh-TW" altLang="en-US" sz="1400" b="0" i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848544" y="1628800"/>
            <a:ext cx="331236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2160"/>
              </a:lnSpc>
            </a:pPr>
            <a:r>
              <a:rPr lang="zh-TW" altLang="en-US" sz="2000" i="0" dirty="0" smtClean="0">
                <a:solidFill>
                  <a:schemeClr val="tx1"/>
                </a:solidFill>
                <a:latin typeface="+mn-ea"/>
              </a:rPr>
              <a:t>高鐵公司未來</a:t>
            </a:r>
            <a:r>
              <a:rPr lang="en-US" altLang="zh-TW" sz="2000" i="0" dirty="0" smtClean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2000" i="0" dirty="0" smtClean="0">
                <a:solidFill>
                  <a:schemeClr val="tx1"/>
                </a:solidFill>
                <a:latin typeface="+mn-ea"/>
              </a:rPr>
              <a:t>年採購商機</a:t>
            </a:r>
            <a:endParaRPr lang="en-US" altLang="zh-TW" sz="2000" i="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zh-TW" altLang="en-US" dirty="0"/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02733"/>
              </p:ext>
            </p:extLst>
          </p:nvPr>
        </p:nvGraphicFramePr>
        <p:xfrm>
          <a:off x="1568624" y="3259868"/>
          <a:ext cx="3060001" cy="851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188"/>
                <a:gridCol w="500188"/>
                <a:gridCol w="411925"/>
                <a:gridCol w="411925"/>
                <a:gridCol w="411925"/>
                <a:gridCol w="411925"/>
                <a:gridCol w="411925"/>
              </a:tblGrid>
              <a:tr h="508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車輛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通訊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號誌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軌道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電力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其他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</a:rPr>
                        <a:t>合計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2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3242572199"/>
              </p:ext>
            </p:extLst>
          </p:nvPr>
        </p:nvGraphicFramePr>
        <p:xfrm>
          <a:off x="1064568" y="4167993"/>
          <a:ext cx="3672408" cy="212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1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659634" y="6491270"/>
            <a:ext cx="2311400" cy="331788"/>
          </a:xfrm>
        </p:spPr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肆、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面臨問題及因應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方式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795149" y="1557000"/>
            <a:ext cx="2448000" cy="2160032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 ea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en-US" altLang="zh-TW" sz="2000" i="0" dirty="0">
                <a:solidFill>
                  <a:schemeClr val="tx1"/>
                </a:solidFill>
                <a:latin typeface="+mj-ea"/>
              </a:rPr>
              <a:t>5</a:t>
            </a:r>
            <a:r>
              <a:rPr lang="zh-TW" altLang="en-US" sz="2000" i="0" dirty="0">
                <a:solidFill>
                  <a:schemeClr val="tx1"/>
                </a:solidFill>
                <a:latin typeface="+mj-ea"/>
              </a:rPr>
              <a:t>缺問題</a:t>
            </a:r>
            <a:endParaRPr lang="en-US" altLang="zh-TW" sz="2000" i="0" dirty="0">
              <a:solidFill>
                <a:schemeClr val="tx1"/>
              </a:solidFill>
              <a:latin typeface="+mj-ea"/>
            </a:endParaRPr>
          </a:p>
          <a:p>
            <a:pPr marL="88900" lvl="1" indent="-88900" algn="ctr" eaLnBrk="0" hangingPunct="0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1400" b="0" i="0" dirty="0">
                <a:solidFill>
                  <a:schemeClr val="tx1"/>
                </a:solidFill>
                <a:latin typeface="+mj-ea"/>
              </a:rPr>
              <a:t>水、電、人才、勞工、</a:t>
            </a:r>
            <a:r>
              <a:rPr lang="zh-TW" altLang="en-US" sz="1400" b="0" i="0" dirty="0" smtClean="0">
                <a:solidFill>
                  <a:schemeClr val="tx1"/>
                </a:solidFill>
                <a:latin typeface="+mj-ea"/>
              </a:rPr>
              <a:t>土地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76536" y="5722769"/>
            <a:ext cx="2448000" cy="679846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lvl="1" algn="ctr" ea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>
                <a:solidFill>
                  <a:schemeClr val="tx1"/>
                </a:solidFill>
                <a:latin typeface="+mj-ea"/>
              </a:rPr>
              <a:t>地方政府</a:t>
            </a:r>
            <a:endParaRPr lang="en-US" altLang="zh-TW" sz="2000" i="0" dirty="0">
              <a:solidFill>
                <a:schemeClr val="tx1"/>
              </a:solidFill>
              <a:latin typeface="+mj-ea"/>
            </a:endParaRPr>
          </a:p>
          <a:p>
            <a:pPr marL="88900" lvl="1" indent="-88900" algn="ctr" ea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1400" b="0" i="0" dirty="0">
                <a:solidFill>
                  <a:schemeClr val="tx1"/>
                </a:solidFill>
                <a:latin typeface="+mj-ea"/>
              </a:rPr>
              <a:t>都市計畫變更、</a:t>
            </a:r>
            <a:r>
              <a:rPr lang="zh-TW" altLang="en-US" sz="1400" b="0" i="0" dirty="0" smtClean="0">
                <a:solidFill>
                  <a:schemeClr val="tx1"/>
                </a:solidFill>
                <a:latin typeface="+mj-ea"/>
              </a:rPr>
              <a:t>回饋</a:t>
            </a:r>
            <a:endParaRPr lang="zh-TW" altLang="en-US" sz="1400" b="0" i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95149" y="3933056"/>
            <a:ext cx="2448000" cy="1403968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lvl="1" algn="ctr" ea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>
                <a:solidFill>
                  <a:schemeClr val="tx1"/>
                </a:solidFill>
                <a:latin typeface="+mj-ea"/>
              </a:rPr>
              <a:t>關務協調</a:t>
            </a:r>
            <a:endParaRPr lang="en-US" altLang="zh-TW" sz="2000" i="0" dirty="0">
              <a:solidFill>
                <a:schemeClr val="tx1"/>
              </a:solidFill>
              <a:latin typeface="+mj-ea"/>
            </a:endParaRPr>
          </a:p>
          <a:p>
            <a:pPr marL="0" lvl="1" algn="ctr" eaLnBrk="0" hangingPunct="0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1400" b="0" i="0" dirty="0">
                <a:solidFill>
                  <a:schemeClr val="tx1"/>
                </a:solidFill>
                <a:latin typeface="+mj-ea"/>
              </a:rPr>
              <a:t>通關、物</a:t>
            </a:r>
            <a:r>
              <a:rPr lang="zh-TW" altLang="en-US" sz="1400" b="0" i="0" dirty="0" smtClean="0">
                <a:solidFill>
                  <a:schemeClr val="tx1"/>
                </a:solidFill>
                <a:latin typeface="+mj-ea"/>
              </a:rPr>
              <a:t>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599620" y="2349833"/>
            <a:ext cx="607794" cy="64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4374601" y="1520880"/>
            <a:ext cx="4982335" cy="22274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lvl="1" indent="-285750" algn="just" eaLnBrk="0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建議由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經濟部指定單一窗口，與本部聯繫，協助解決水、電問題</a:t>
            </a:r>
            <a:endParaRPr lang="en-US" altLang="zh-TW" sz="1600" b="0" i="0" dirty="0">
              <a:solidFill>
                <a:schemeClr val="tx1"/>
              </a:solidFill>
              <a:latin typeface="+mj-ea"/>
            </a:endParaRPr>
          </a:p>
          <a:p>
            <a:pPr marL="285750" lvl="1" indent="-285750" algn="just" eaLnBrk="0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建議勞動部考量前瞻基礎建設為政府重大施政計畫，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將其列入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現行重要工程聘僱外籍勞工計算公式之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</a:rPr>
              <a:t>A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級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指標，以提高外籍勞工僱用比例，例如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南迴鐵路可由現行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</a:rPr>
              <a:t>20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％調至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</a:rPr>
              <a:t>37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％</a:t>
            </a:r>
            <a:endParaRPr lang="en-US" altLang="zh-TW" sz="1600" b="0" i="0" dirty="0">
              <a:solidFill>
                <a:schemeClr val="tx1"/>
              </a:solidFill>
              <a:latin typeface="+mj-ea"/>
            </a:endParaRPr>
          </a:p>
          <a:p>
            <a:pPr marL="285750" lvl="1" indent="-285750" algn="just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活化本部管有土地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、增裕土地供給量</a:t>
            </a:r>
            <a:endParaRPr lang="zh-TW" altLang="en-US" sz="16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內容版面配置區 6"/>
          <p:cNvSpPr txBox="1">
            <a:spLocks/>
          </p:cNvSpPr>
          <p:nvPr/>
        </p:nvSpPr>
        <p:spPr bwMode="auto">
          <a:xfrm>
            <a:off x="1136576" y="993636"/>
            <a:ext cx="1800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　 </a:t>
            </a:r>
            <a:r>
              <a:rPr lang="zh-TW" altLang="en-US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問</a:t>
            </a:r>
            <a:r>
              <a:rPr lang="zh-TW" altLang="en-US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zh-TW" altLang="en-US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題  </a:t>
            </a:r>
            <a:r>
              <a:rPr lang="zh-TW" altLang="en-US" b="1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endParaRPr lang="en-US" altLang="zh-TW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內容版面配置區 6"/>
          <p:cNvSpPr txBox="1">
            <a:spLocks/>
          </p:cNvSpPr>
          <p:nvPr/>
        </p:nvSpPr>
        <p:spPr bwMode="auto">
          <a:xfrm>
            <a:off x="4776087" y="1023119"/>
            <a:ext cx="3483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zh-TW" altLang="en-US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因應方式</a:t>
            </a:r>
            <a:r>
              <a:rPr lang="en-US" altLang="zh-TW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含與部會合作事項</a:t>
            </a:r>
            <a:r>
              <a:rPr lang="en-US" altLang="zh-TW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en-US" sz="1800" i="0" u="sng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endParaRPr lang="en-US" altLang="zh-TW" sz="1800" b="1" i="0" u="sng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3599620" y="4294049"/>
            <a:ext cx="607794" cy="64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3584848" y="5734209"/>
            <a:ext cx="607794" cy="64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4363153" y="3860960"/>
            <a:ext cx="4982335" cy="169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285750" lvl="1" indent="-285750" algn="just" eaLnBrk="0" hangingPunc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配合新南向政策，發展符合跨境電商物流需求之自由港區多元貨物出口模式（透過快遞、郵遞便捷出口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）。</a:t>
            </a:r>
            <a:endParaRPr lang="zh-TW" altLang="en-US" sz="1600" b="0" i="0" dirty="0">
              <a:solidFill>
                <a:schemeClr val="tx1"/>
              </a:solidFill>
              <a:latin typeface="+mj-ea"/>
            </a:endParaRPr>
          </a:p>
          <a:p>
            <a:pPr marL="285750" lvl="1" indent="-285750" algn="just" eaLnBrk="0" hangingPunc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已與海關協調獲致初步共識，未來將持續溝通，以儘速推動相關便捷措施。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4405234" y="4039943"/>
            <a:ext cx="4302220" cy="321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285750" lvl="1" indent="-285750" algn="just" ea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zh-TW" altLang="en-US" sz="1500" b="0" i="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360210" y="5674641"/>
            <a:ext cx="4982335" cy="7748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285750" lvl="1" indent="-285750" algn="just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開發案與地方政府整體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規劃有效融合</a:t>
            </a:r>
            <a:endParaRPr lang="en-US" altLang="zh-TW" sz="1600" b="0" i="0" dirty="0">
              <a:solidFill>
                <a:schemeClr val="tx1"/>
              </a:solidFill>
              <a:latin typeface="+mj-ea"/>
            </a:endParaRPr>
          </a:p>
          <a:p>
            <a:pPr marL="285750" lvl="1" indent="-285750" algn="just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lang="zh-TW" altLang="en-US" sz="1600" b="0" i="0" dirty="0">
                <a:solidFill>
                  <a:schemeClr val="tx1"/>
                </a:solidFill>
                <a:latin typeface="+mj-ea"/>
              </a:rPr>
              <a:t>與地方政府合作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</a:rPr>
              <a:t>開發</a:t>
            </a:r>
            <a:endParaRPr lang="zh-TW" altLang="en-US" sz="16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伍、結語</a:t>
            </a:r>
            <a:endParaRPr kumimoji="1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48072" y="1629495"/>
            <a:ext cx="86974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indent="-725488" algn="just">
              <a:lnSpc>
                <a:spcPts val="6000"/>
              </a:lnSpc>
              <a:spcBef>
                <a:spcPts val="1200"/>
              </a:spcBef>
            </a:pP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一、建立專責招商團隊，發揮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本部招</a:t>
            </a: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商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能量</a:t>
            </a:r>
            <a:endParaRPr lang="en-US" altLang="zh-TW" sz="3000" i="0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marL="725488" indent="-725488" algn="just">
              <a:lnSpc>
                <a:spcPts val="6000"/>
              </a:lnSpc>
              <a:spcBef>
                <a:spcPts val="1200"/>
              </a:spcBef>
            </a:pP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二</a:t>
            </a: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、透過招商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引進資金</a:t>
            </a: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投資台灣，帶動經濟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發展</a:t>
            </a:r>
            <a:endParaRPr lang="en-US" altLang="zh-TW" sz="3000" i="0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marL="468000" indent="-468000" algn="just">
              <a:lnSpc>
                <a:spcPts val="6000"/>
              </a:lnSpc>
              <a:spcBef>
                <a:spcPts val="1200"/>
              </a:spcBef>
            </a:pP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三、提升公共建設執行效能，創造良好投資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環境</a:t>
            </a:r>
            <a:endParaRPr lang="en-US" altLang="zh-TW" sz="3000" i="0" dirty="0" smtClean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  <a:p>
            <a:pPr marL="468000" indent="-468000" algn="just">
              <a:lnSpc>
                <a:spcPts val="6000"/>
              </a:lnSpc>
              <a:spcBef>
                <a:spcPts val="1200"/>
              </a:spcBef>
            </a:pP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四、推動</a:t>
            </a:r>
            <a:r>
              <a:rPr lang="zh-TW" altLang="en-US" sz="3000" i="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前</a:t>
            </a:r>
            <a:r>
              <a:rPr lang="zh-TW" altLang="en-US" sz="3000" i="0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瞻基礎建設，增加民間投資機會</a:t>
            </a:r>
            <a:endParaRPr lang="en-US" altLang="zh-TW" sz="3000" i="0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7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3872880" y="2348880"/>
            <a:ext cx="396044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4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簡報結束</a:t>
            </a:r>
            <a:endParaRPr lang="en-US" altLang="zh-TW" sz="4400" b="0" i="0" dirty="0" smtClean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  <a:p>
            <a:pPr eaLnBrk="0" hangingPunct="0"/>
            <a:endParaRPr lang="en-US" altLang="zh-TW" sz="4400" b="0" i="0" dirty="0" smtClean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  <a:p>
            <a:pPr eaLnBrk="0" hangingPunct="0"/>
            <a:r>
              <a:rPr lang="zh-TW" altLang="en-US" sz="44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敬請指教</a:t>
            </a:r>
            <a:endParaRPr lang="en-US" altLang="zh-TW" sz="4400" b="0" i="0" dirty="0" smtClean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4140535" y="7569460"/>
            <a:ext cx="3188729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zh-TW" altLang="en-US" sz="2000" i="0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63609" y="214928"/>
            <a:ext cx="8784976" cy="608684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綱要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92560" y="1484784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壹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、促進民間投資推動成果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貳、公共建設執行績效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參、前瞻基礎建設招商策略</a:t>
            </a:r>
            <a:endParaRPr lang="en-US" altLang="zh-TW" sz="36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肆、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面臨問題及因應方式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3600" b="1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伍、</a:t>
            </a:r>
            <a:r>
              <a:rPr lang="zh-TW" altLang="en-US" sz="3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結語</a:t>
            </a:r>
            <a:endParaRPr lang="zh-TW" altLang="en-US" sz="4000" b="1" i="0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280592" y="6021288"/>
            <a:ext cx="82809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  <p:graphicFrame>
        <p:nvGraphicFramePr>
          <p:cNvPr id="33" name="資料庫圖表 32"/>
          <p:cNvGraphicFramePr/>
          <p:nvPr>
            <p:extLst>
              <p:ext uri="{D42A27DB-BD31-4B8C-83A1-F6EECF244321}">
                <p14:modId xmlns:p14="http://schemas.microsoft.com/office/powerpoint/2010/main" val="3596202064"/>
              </p:ext>
            </p:extLst>
          </p:nvPr>
        </p:nvGraphicFramePr>
        <p:xfrm>
          <a:off x="1307965" y="6093296"/>
          <a:ext cx="8253547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0" name="資料庫圖表 39"/>
          <p:cNvGraphicFramePr/>
          <p:nvPr>
            <p:extLst>
              <p:ext uri="{D42A27DB-BD31-4B8C-83A1-F6EECF244321}">
                <p14:modId xmlns:p14="http://schemas.microsoft.com/office/powerpoint/2010/main" val="2620731867"/>
              </p:ext>
            </p:extLst>
          </p:nvPr>
        </p:nvGraphicFramePr>
        <p:xfrm>
          <a:off x="1365602" y="1048378"/>
          <a:ext cx="805189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矩形 40"/>
          <p:cNvSpPr/>
          <p:nvPr/>
        </p:nvSpPr>
        <p:spPr>
          <a:xfrm>
            <a:off x="4016896" y="1241465"/>
            <a:ext cx="2808312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zh-TW" altLang="en-US" sz="2800" i="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促參</a:t>
            </a:r>
            <a:r>
              <a:rPr lang="zh-TW" altLang="en-US" sz="2800" i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法  </a:t>
            </a:r>
            <a:r>
              <a:rPr lang="en-US" altLang="zh-TW" sz="1400" b="0" i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89.2.9</a:t>
            </a:r>
            <a:r>
              <a:rPr lang="zh-TW" altLang="en-US" sz="1400" b="0" i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公布</a:t>
            </a:r>
            <a:endParaRPr lang="en-US" altLang="zh-TW" sz="1400" b="0" i="0" u="sng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marL="87313">
              <a:spcBef>
                <a:spcPts val="600"/>
              </a:spcBef>
            </a:pPr>
            <a:r>
              <a:rPr lang="zh-TW" altLang="en-US" sz="1400" i="0" u="sng" dirty="0" smtClean="0">
                <a:latin typeface="+mn-ea"/>
                <a:ea typeface="+mn-ea"/>
              </a:rPr>
              <a:t>適用範圍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投資金額較大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公益服務性高</a:t>
            </a:r>
            <a:endParaRPr lang="en-US" altLang="zh-TW" sz="1400" b="0" i="0" dirty="0" smtClean="0">
              <a:latin typeface="+mn-ea"/>
              <a:ea typeface="+mn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870299" y="2673117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2800" i="0" dirty="0">
                <a:solidFill>
                  <a:srgbClr val="C00000"/>
                </a:solidFill>
                <a:latin typeface="+mn-ea"/>
                <a:ea typeface="+mn-ea"/>
              </a:rPr>
              <a:t>商港</a:t>
            </a:r>
            <a:r>
              <a:rPr lang="zh-TW" altLang="en-US" sz="2800" i="0" dirty="0" smtClean="0">
                <a:solidFill>
                  <a:srgbClr val="C00000"/>
                </a:solidFill>
                <a:latin typeface="+mn-ea"/>
                <a:ea typeface="+mn-ea"/>
              </a:rPr>
              <a:t>法</a:t>
            </a:r>
            <a:endParaRPr lang="en-US" altLang="zh-TW" sz="1400" b="0" i="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1400" i="0" u="sng" dirty="0" smtClean="0">
                <a:latin typeface="+mn-ea"/>
                <a:ea typeface="+mn-ea"/>
              </a:rPr>
              <a:t>適用範圍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港埠設施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/>
            <a:r>
              <a:rPr lang="zh-TW" altLang="en-US" sz="1400" b="0" i="0" dirty="0">
                <a:latin typeface="+mn-ea"/>
                <a:ea typeface="+mn-ea"/>
              </a:rPr>
              <a:t> </a:t>
            </a:r>
            <a:r>
              <a:rPr lang="zh-TW" altLang="en-US" sz="1400" b="0" i="0" dirty="0" smtClean="0">
                <a:latin typeface="+mn-ea"/>
                <a:ea typeface="+mn-ea"/>
              </a:rPr>
              <a:t> 及港區開發</a:t>
            </a:r>
            <a:endParaRPr lang="en-US" altLang="zh-TW" sz="1400" b="0" i="0" dirty="0" smtClean="0">
              <a:latin typeface="+mn-ea"/>
              <a:ea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04728" y="4208388"/>
            <a:ext cx="28443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i="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國有財產</a:t>
            </a:r>
            <a:r>
              <a:rPr lang="zh-TW" altLang="en-US" sz="2400" i="0" dirty="0" smtClean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法</a:t>
            </a:r>
            <a:r>
              <a:rPr lang="zh-TW" altLang="en-US" sz="1400" b="0" i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lang="en-US" altLang="zh-TW" sz="1400" b="0" i="0" dirty="0" smtClean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1400" i="0" u="sng" dirty="0" smtClean="0">
                <a:latin typeface="+mn-ea"/>
                <a:ea typeface="+mn-ea"/>
              </a:rPr>
              <a:t>適用範圍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marL="88900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投資金額小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8900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投資期間較短</a:t>
            </a:r>
            <a:endParaRPr lang="en-US" altLang="zh-TW" sz="1400" b="0" i="0" dirty="0" smtClean="0">
              <a:latin typeface="+mn-ea"/>
              <a:ea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17096" y="4187580"/>
            <a:ext cx="259228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i="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獎參</a:t>
            </a:r>
            <a:r>
              <a:rPr lang="zh-TW" altLang="en-US" sz="2400" i="0" dirty="0" smtClean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條例 </a:t>
            </a:r>
            <a:r>
              <a:rPr lang="en-US" altLang="zh-TW" sz="1400" b="0" i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83.12.5</a:t>
            </a:r>
            <a:r>
              <a:rPr lang="zh-TW" altLang="en-US" sz="1400" b="0" i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公布 </a:t>
            </a:r>
            <a:endParaRPr lang="en-US" altLang="zh-TW" sz="1400" b="0" i="0" dirty="0" smtClean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1400" i="0" u="sng" dirty="0" smtClean="0">
                <a:latin typeface="+mn-ea"/>
                <a:ea typeface="+mn-ea"/>
              </a:rPr>
              <a:t>適用範圍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高鐵場站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/>
            <a:r>
              <a:rPr lang="zh-TW" altLang="en-US" sz="1400" b="0" i="0" dirty="0">
                <a:latin typeface="+mn-ea"/>
                <a:ea typeface="+mn-ea"/>
              </a:rPr>
              <a:t> </a:t>
            </a:r>
            <a:r>
              <a:rPr lang="zh-TW" altLang="en-US" sz="1400" b="0" i="0" dirty="0" smtClean="0">
                <a:latin typeface="+mn-ea"/>
                <a:ea typeface="+mn-ea"/>
              </a:rPr>
              <a:t> 開發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72553" y="2552928"/>
            <a:ext cx="269304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0"/>
              </a:spcAft>
            </a:pPr>
            <a:r>
              <a:rPr lang="zh-TW" altLang="en-US" sz="2400" i="0" dirty="0">
                <a:solidFill>
                  <a:srgbClr val="000000"/>
                </a:solidFill>
                <a:latin typeface="+mn-ea"/>
                <a:ea typeface="+mn-ea"/>
              </a:rPr>
              <a:t>都更</a:t>
            </a:r>
            <a:r>
              <a:rPr lang="zh-TW" altLang="en-US" sz="2400" i="0" dirty="0" smtClean="0">
                <a:solidFill>
                  <a:srgbClr val="000000"/>
                </a:solidFill>
                <a:latin typeface="+mn-ea"/>
                <a:ea typeface="+mn-ea"/>
              </a:rPr>
              <a:t>條例</a:t>
            </a:r>
            <a:endParaRPr lang="en-US" altLang="zh-TW" sz="1400" b="0" i="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just">
              <a:spcBef>
                <a:spcPts val="600"/>
              </a:spcBef>
            </a:pPr>
            <a:r>
              <a:rPr lang="zh-TW" altLang="en-US" sz="1400" i="0" u="sng" dirty="0" smtClean="0">
                <a:latin typeface="+mn-ea"/>
                <a:ea typeface="+mn-ea"/>
              </a:rPr>
              <a:t>適用範圍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indent="1588" algn="just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位於都市更新區域</a:t>
            </a:r>
            <a:endParaRPr lang="en-US" altLang="zh-TW" sz="1400" b="0" i="0" dirty="0">
              <a:latin typeface="+mn-ea"/>
              <a:ea typeface="+mn-ea"/>
            </a:endParaRPr>
          </a:p>
          <a:p>
            <a:pPr indent="1588" algn="just">
              <a:buFont typeface="Arial" panose="020B0604020202020204" pitchFamily="34" charset="0"/>
              <a:buChar char="•"/>
            </a:pPr>
            <a:r>
              <a:rPr lang="zh-TW" altLang="en-US" sz="1400" b="0" i="0" dirty="0">
                <a:latin typeface="+mn-ea"/>
                <a:ea typeface="+mn-ea"/>
              </a:rPr>
              <a:t>土地價值高</a:t>
            </a:r>
            <a:r>
              <a:rPr lang="zh-TW" altLang="en-US" sz="1400" b="0" i="0" dirty="0" smtClean="0">
                <a:latin typeface="+mn-ea"/>
                <a:ea typeface="+mn-ea"/>
              </a:rPr>
              <a:t>且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 algn="just"/>
            <a:r>
              <a:rPr lang="zh-TW" altLang="en-US" sz="1400" b="0" i="0" dirty="0" smtClean="0">
                <a:latin typeface="+mn-ea"/>
                <a:ea typeface="+mn-ea"/>
              </a:rPr>
              <a:t>以收益性考量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1904" y="5589240"/>
            <a:ext cx="41549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理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階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段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TW" i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2995" y="2096269"/>
            <a:ext cx="645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適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用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</a:t>
            </a:r>
            <a:endParaRPr lang="en-US" altLang="zh-TW" i="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i="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令</a:t>
            </a:r>
            <a:endParaRPr lang="en-US" altLang="zh-TW" i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73079" y="1794293"/>
            <a:ext cx="1440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i="0" u="sng" dirty="0" smtClean="0">
                <a:latin typeface="+mn-ea"/>
                <a:ea typeface="+mn-ea"/>
              </a:rPr>
              <a:t>投資方式</a:t>
            </a:r>
            <a:endParaRPr lang="en-US" altLang="zh-TW" sz="1400" i="0" u="sng" dirty="0" smtClean="0">
              <a:latin typeface="+mn-ea"/>
              <a:ea typeface="+mn-ea"/>
            </a:endParaRPr>
          </a:p>
          <a:p>
            <a:pPr indent="1588">
              <a:buFont typeface="Arial" panose="020B0604020202020204" pitchFamily="34" charset="0"/>
              <a:buChar char="•"/>
            </a:pPr>
            <a:r>
              <a:rPr lang="en-US" altLang="zh-TW" sz="1400" b="0" i="0" dirty="0" smtClean="0">
                <a:latin typeface="+mn-ea"/>
                <a:ea typeface="+mn-ea"/>
              </a:rPr>
              <a:t>BOT</a:t>
            </a:r>
            <a:r>
              <a:rPr lang="zh-TW" altLang="en-US" sz="1400" b="0" i="0" dirty="0" smtClean="0">
                <a:latin typeface="+mn-ea"/>
                <a:ea typeface="+mn-ea"/>
              </a:rPr>
              <a:t>、</a:t>
            </a:r>
            <a:r>
              <a:rPr lang="en-US" altLang="zh-TW" sz="1400" b="0" i="0" dirty="0" smtClean="0">
                <a:latin typeface="+mn-ea"/>
                <a:ea typeface="+mn-ea"/>
              </a:rPr>
              <a:t>ROT</a:t>
            </a:r>
          </a:p>
          <a:p>
            <a:pPr>
              <a:tabLst>
                <a:tab pos="92075" algn="l"/>
              </a:tabLst>
            </a:pPr>
            <a:r>
              <a:rPr lang="zh-TW" altLang="en-US" sz="1400" b="0" i="0" dirty="0">
                <a:latin typeface="+mn-ea"/>
                <a:ea typeface="+mn-ea"/>
              </a:rPr>
              <a:t> </a:t>
            </a:r>
            <a:r>
              <a:rPr lang="en-US" altLang="zh-TW" sz="1400" b="0" i="0" dirty="0" smtClean="0">
                <a:latin typeface="+mn-ea"/>
                <a:ea typeface="+mn-ea"/>
              </a:rPr>
              <a:t>OT</a:t>
            </a:r>
            <a:endParaRPr lang="zh-TW" altLang="en-US" sz="1400" b="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09384" y="3194392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0" u="sng" dirty="0" smtClean="0">
                <a:latin typeface="+mn-ea"/>
                <a:ea typeface="+mn-ea"/>
              </a:rPr>
              <a:t>投資方式</a:t>
            </a:r>
            <a:endParaRPr lang="en-US" altLang="zh-TW" sz="1400" i="0" u="sng" dirty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租賃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合作興建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4788" y="3049796"/>
            <a:ext cx="126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i="0" u="sng" dirty="0" smtClean="0">
                <a:latin typeface="+mn-ea"/>
                <a:ea typeface="+mn-ea"/>
              </a:rPr>
              <a:t>投資方式</a:t>
            </a:r>
            <a:endParaRPr lang="en-US" altLang="zh-TW" sz="1400" i="0" u="sng" dirty="0">
              <a:latin typeface="+mn-ea"/>
              <a:ea typeface="+mn-ea"/>
            </a:endParaRPr>
          </a:p>
          <a:p>
            <a:pPr marL="87313" indent="1588" algn="just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參與都更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2227" y="4725144"/>
            <a:ext cx="1102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0" u="sng" dirty="0" smtClean="0">
                <a:latin typeface="+mn-ea"/>
                <a:ea typeface="+mn-ea"/>
              </a:rPr>
              <a:t>投資方式</a:t>
            </a:r>
            <a:endParaRPr lang="en-US" altLang="zh-TW" sz="1400" i="0" u="sng" dirty="0">
              <a:latin typeface="+mn-ea"/>
              <a:ea typeface="+mn-ea"/>
            </a:endParaRPr>
          </a:p>
          <a:p>
            <a:pPr marL="87313" indent="1588"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租賃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3240" y="4633856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0" u="sng" dirty="0" smtClean="0">
                <a:latin typeface="+mn-ea"/>
                <a:ea typeface="+mn-ea"/>
              </a:rPr>
              <a:t>投資方式</a:t>
            </a:r>
            <a:endParaRPr lang="en-US" altLang="zh-TW" sz="1400" i="0" u="sng" dirty="0">
              <a:latin typeface="+mn-ea"/>
              <a:ea typeface="+mn-ea"/>
            </a:endParaRPr>
          </a:p>
          <a:p>
            <a:pPr marL="87313" indent="1588">
              <a:buFont typeface="Arial" pitchFamily="34" charset="0"/>
              <a:buChar char="•"/>
            </a:pPr>
            <a:r>
              <a:rPr lang="zh-TW" altLang="en-US" sz="1400" b="0" i="0" dirty="0" smtClean="0">
                <a:latin typeface="+mn-ea"/>
                <a:ea typeface="+mn-ea"/>
              </a:rPr>
              <a:t>租賃</a:t>
            </a:r>
            <a:endParaRPr lang="en-US" altLang="zh-TW" sz="1400" b="0" i="0" dirty="0" smtClean="0">
              <a:latin typeface="+mn-ea"/>
              <a:ea typeface="+mn-ea"/>
            </a:endParaRPr>
          </a:p>
          <a:p>
            <a:pPr marL="87313">
              <a:buFont typeface="Arial" pitchFamily="34" charset="0"/>
              <a:buChar char="•"/>
            </a:pPr>
            <a:r>
              <a:rPr lang="zh-TW" altLang="en-US" sz="1400" b="0" i="0" dirty="0">
                <a:latin typeface="+mn-ea"/>
                <a:ea typeface="+mn-ea"/>
              </a:rPr>
              <a:t> </a:t>
            </a:r>
            <a:r>
              <a:rPr lang="zh-TW" altLang="en-US" sz="1400" b="0" i="0" dirty="0" smtClean="0">
                <a:latin typeface="+mn-ea"/>
                <a:ea typeface="+mn-ea"/>
              </a:rPr>
              <a:t>設定地上權</a:t>
            </a:r>
            <a:endParaRPr lang="en-US" altLang="zh-TW" sz="1400" b="0" i="0" dirty="0">
              <a:latin typeface="+mn-ea"/>
              <a:ea typeface="+mn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988491" y="1110146"/>
            <a:ext cx="0" cy="443989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992560" y="5661368"/>
            <a:ext cx="0" cy="108000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567613" y="6498385"/>
            <a:ext cx="2311400" cy="331788"/>
          </a:xfrm>
        </p:spPr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48390"/>
              </p:ext>
            </p:extLst>
          </p:nvPr>
        </p:nvGraphicFramePr>
        <p:xfrm>
          <a:off x="488504" y="1916832"/>
          <a:ext cx="5328592" cy="415661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78281"/>
                <a:gridCol w="663265"/>
                <a:gridCol w="720080"/>
                <a:gridCol w="3266966"/>
              </a:tblGrid>
              <a:tr h="492559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5" dirty="0">
                          <a:solidFill>
                            <a:schemeClr val="tx1"/>
                          </a:solidFill>
                          <a:effectLst/>
                        </a:rPr>
                        <a:t>年度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簽約</a:t>
                      </a:r>
                      <a:endParaRPr lang="en-US" altLang="zh-TW" sz="1600" kern="0" spc="25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件</a:t>
                      </a:r>
                      <a:r>
                        <a:rPr lang="zh-TW" sz="1600" kern="0" spc="25" dirty="0">
                          <a:solidFill>
                            <a:schemeClr val="tx1"/>
                          </a:solidFill>
                          <a:effectLst/>
                        </a:rPr>
                        <a:t>數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簽約</a:t>
                      </a:r>
                      <a:endParaRPr lang="en-US" altLang="zh-TW" sz="1600" kern="0" spc="25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金</a:t>
                      </a:r>
                      <a:r>
                        <a:rPr lang="zh-TW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額</a:t>
                      </a:r>
                      <a:endParaRPr lang="en-US" altLang="zh-TW" sz="1600" kern="0" spc="25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指標案件</a:t>
                      </a:r>
                      <a:r>
                        <a:rPr lang="en-US" altLang="zh-TW" sz="1600" b="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altLang="en-US" sz="1600" b="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金額</a:t>
                      </a:r>
                      <a:r>
                        <a:rPr lang="en-US" altLang="zh-TW" sz="1600" b="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59569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5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711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spc="25" dirty="0">
                          <a:solidFill>
                            <a:schemeClr val="tx1"/>
                          </a:solidFill>
                          <a:effectLst/>
                        </a:rPr>
                        <a:t>高雄港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洲際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期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中油石化投資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案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(680)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5212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5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高雄港洲際</a:t>
                      </a:r>
                      <a:r>
                        <a:rPr lang="en-US" alt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alt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期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華運、台塑及李長榮等</a:t>
                      </a:r>
                      <a:r>
                        <a:rPr lang="en-US" alt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家石化儲運轉投資</a:t>
                      </a:r>
                      <a:r>
                        <a:rPr lang="zh-TW" alt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案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alt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5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465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spc="25" dirty="0">
                          <a:solidFill>
                            <a:schemeClr val="tx1"/>
                          </a:solidFill>
                          <a:effectLst/>
                        </a:rPr>
                        <a:t>臺鐵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南港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國際商旅中心及商務園區開發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案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(315)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491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25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25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1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spc="25" dirty="0">
                          <a:solidFill>
                            <a:schemeClr val="tx1"/>
                          </a:solidFill>
                          <a:effectLst/>
                        </a:rPr>
                        <a:t>三井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不動產臺中港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outlet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開發</a:t>
                      </a:r>
                      <a:r>
                        <a:rPr lang="zh-TW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案</a:t>
                      </a:r>
                      <a:r>
                        <a:rPr lang="zh-TW" alt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kern="0" spc="25" dirty="0" smtClean="0">
                          <a:solidFill>
                            <a:schemeClr val="tx1"/>
                          </a:solidFill>
                          <a:effectLst/>
                        </a:rPr>
                        <a:t>(24)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638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0" algn="l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0" spc="2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1600" b="1" kern="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indent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0" spc="2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zh-TW" sz="1600" b="1" kern="0" spc="2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臺中港離岸風電碼頭租賃案 </a:t>
                      </a:r>
                      <a:r>
                        <a:rPr lang="en-US" altLang="zh-TW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(40)</a:t>
                      </a:r>
                    </a:p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高鐵桃園站</a:t>
                      </a:r>
                      <a:r>
                        <a:rPr lang="en-US" altLang="zh-TW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IKEA</a:t>
                      </a:r>
                      <a:r>
                        <a:rPr lang="zh-TW" altLang="en-US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宜家家居商場案 </a:t>
                      </a:r>
                      <a:r>
                        <a:rPr lang="en-US" altLang="zh-TW" sz="15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(60)</a:t>
                      </a:r>
                      <a:endParaRPr lang="zh-TW" sz="15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0517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合計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5738" indent="0"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1,541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393173" y="1311151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102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至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年招商實績</a:t>
            </a:r>
            <a:endParaRPr lang="en-US" altLang="zh-TW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內容版面配置區 6"/>
          <p:cNvSpPr txBox="1">
            <a:spLocks/>
          </p:cNvSpPr>
          <p:nvPr/>
        </p:nvSpPr>
        <p:spPr bwMode="auto">
          <a:xfrm>
            <a:off x="6210916" y="5518393"/>
            <a:ext cx="3350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altLang="zh-TW" sz="2000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102-106</a:t>
            </a:r>
            <a:r>
              <a:rPr lang="zh-TW" altLang="en-US" sz="2000" i="0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招商實績類別比例</a:t>
            </a:r>
            <a:endParaRPr lang="en-US" altLang="zh-TW" sz="2000" i="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6496" y="6093296"/>
            <a:ext cx="5538100" cy="352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268288" indent="-268288"/>
            <a:r>
              <a:rPr lang="zh-TW" altLang="en-US" sz="1600" b="0" i="0" dirty="0" smtClean="0">
                <a:solidFill>
                  <a:schemeClr val="tx2">
                    <a:lumMod val="75000"/>
                  </a:schemeClr>
                </a:solidFill>
              </a:rPr>
              <a:t>每年招商實績金額因當年度有無大型簽約案件而有所起伏</a:t>
            </a:r>
            <a:endParaRPr lang="zh-TW" altLang="en-US" sz="2800" b="0" i="0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36976" y="161133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0" i="0" dirty="0" smtClean="0">
                <a:latin typeface="微軟正黑體" pitchFamily="34" charset="-120"/>
                <a:ea typeface="微軟正黑體" pitchFamily="34" charset="-120"/>
              </a:rPr>
              <a:t>單位：億元</a:t>
            </a:r>
            <a:endParaRPr lang="zh-TW" altLang="en-US" sz="1400" b="0" i="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204632"/>
              </p:ext>
            </p:extLst>
          </p:nvPr>
        </p:nvGraphicFramePr>
        <p:xfrm>
          <a:off x="4448944" y="2276872"/>
          <a:ext cx="5688632" cy="302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參事室(1061020)\@綜合\1061017_本部106年度招商大會\官網_1_大會資訊\主視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23266"/>
            <a:ext cx="8496944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圓角矩形 40"/>
          <p:cNvSpPr/>
          <p:nvPr/>
        </p:nvSpPr>
        <p:spPr>
          <a:xfrm>
            <a:off x="5457056" y="3356992"/>
            <a:ext cx="3816424" cy="3231976"/>
          </a:xfrm>
          <a:prstGeom prst="roundRect">
            <a:avLst/>
          </a:prstGeom>
          <a:solidFill>
            <a:srgbClr val="FFFF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560512" y="3356992"/>
            <a:ext cx="4248472" cy="3240360"/>
          </a:xfrm>
          <a:prstGeom prst="roundRect">
            <a:avLst/>
          </a:prstGeom>
          <a:solidFill>
            <a:srgbClr val="FFFF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477816" y="6472355"/>
            <a:ext cx="2311400" cy="331788"/>
          </a:xfrm>
        </p:spPr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2" name="圓角矩形 11"/>
          <p:cNvSpPr/>
          <p:nvPr/>
        </p:nvSpPr>
        <p:spPr>
          <a:xfrm>
            <a:off x="652327" y="3789040"/>
            <a:ext cx="1276887" cy="761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開發建設</a:t>
            </a:r>
            <a:endParaRPr lang="en-US" altLang="zh-TW" sz="20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en-US" altLang="zh-TW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1,050</a:t>
            </a:r>
            <a:r>
              <a:rPr lang="zh-TW" altLang="en-US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億元</a:t>
            </a:r>
            <a:endParaRPr lang="zh-TW" altLang="en-US" sz="20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69680" y="5691861"/>
            <a:ext cx="1215473" cy="761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軌道商機</a:t>
            </a:r>
            <a:endParaRPr lang="en-US" altLang="zh-TW" sz="20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en-US" altLang="zh-TW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zh-TW" altLang="en-US" sz="20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億元</a:t>
            </a:r>
            <a:endParaRPr lang="zh-TW" altLang="en-US" sz="20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942800" y="3759834"/>
            <a:ext cx="169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TW" sz="1600" i="0" dirty="0" smtClean="0">
                <a:latin typeface="+mj-ea"/>
                <a:ea typeface="+mj-ea"/>
                <a:cs typeface="Times New Roman" panose="02020603050405020304" pitchFamily="18" charset="0"/>
              </a:rPr>
              <a:t>國泰</a:t>
            </a:r>
            <a:r>
              <a:rPr lang="zh-TW" altLang="en-US" sz="1600" i="0" dirty="0" smtClean="0">
                <a:latin typeface="+mj-ea"/>
                <a:ea typeface="+mj-ea"/>
                <a:cs typeface="Times New Roman" panose="02020603050405020304" pitchFamily="18" charset="0"/>
              </a:rPr>
              <a:t>、富邦</a:t>
            </a:r>
            <a:endParaRPr lang="en-US" altLang="zh-TW" sz="1600" i="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zh-TW" altLang="en-US" sz="1600" i="0" dirty="0" smtClean="0">
                <a:latin typeface="+mj-ea"/>
                <a:ea typeface="+mj-ea"/>
                <a:cs typeface="Times New Roman" panose="02020603050405020304" pitchFamily="18" charset="0"/>
              </a:rPr>
              <a:t>新光、潤泰創新</a:t>
            </a:r>
            <a:endParaRPr lang="en-US" altLang="zh-TW" sz="1600" i="0" dirty="0" smtClean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5611012" y="5213693"/>
            <a:ext cx="1082188" cy="395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工程</a:t>
            </a:r>
            <a:r>
              <a:rPr lang="zh-TW" altLang="zh-TW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建設</a:t>
            </a:r>
            <a:endParaRPr lang="zh-TW" altLang="en-US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50986" y="5694347"/>
            <a:ext cx="232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台灣</a:t>
            </a:r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高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鐵</a:t>
            </a:r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台灣車輛</a:t>
            </a:r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佳</a:t>
            </a:r>
            <a:r>
              <a:rPr lang="zh-TW" altLang="zh-TW" sz="1600" i="0" dirty="0">
                <a:latin typeface="+mn-ea"/>
                <a:ea typeface="+mn-ea"/>
                <a:cs typeface="Times New Roman" panose="02020603050405020304" pitchFamily="18" charset="0"/>
              </a:rPr>
              <a:t>豐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機械</a:t>
            </a:r>
            <a:r>
              <a:rPr lang="zh-TW" altLang="en-US" sz="1600" i="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大同世界</a:t>
            </a:r>
            <a:r>
              <a:rPr lang="zh-TW" altLang="zh-TW" sz="1600" i="0" dirty="0">
                <a:latin typeface="+mn-ea"/>
                <a:ea typeface="+mn-ea"/>
                <a:cs typeface="Times New Roman" panose="02020603050405020304" pitchFamily="18" charset="0"/>
              </a:rPr>
              <a:t>科技</a:t>
            </a:r>
            <a:r>
              <a:rPr lang="zh-TW" altLang="en-US" sz="1600" i="0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1600" i="0" dirty="0">
                <a:latin typeface="+mn-ea"/>
                <a:ea typeface="+mn-ea"/>
                <a:cs typeface="Times New Roman" panose="02020603050405020304" pitchFamily="18" charset="0"/>
              </a:rPr>
              <a:t>日商日本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信號</a:t>
            </a:r>
            <a:endParaRPr lang="en-US" altLang="zh-TW" sz="1600" i="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26821" y="50568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1600" i="0" dirty="0">
                <a:latin typeface="+mn-ea"/>
                <a:ea typeface="+mn-ea"/>
                <a:cs typeface="Times New Roman" panose="02020603050405020304" pitchFamily="18" charset="0"/>
              </a:rPr>
              <a:t>榮工工程、中華工程</a:t>
            </a:r>
            <a:endParaRPr lang="en-US" altLang="zh-TW" sz="1600" i="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潤</a:t>
            </a:r>
            <a:r>
              <a:rPr lang="zh-TW" altLang="zh-TW" sz="1600" i="0" dirty="0">
                <a:latin typeface="+mn-ea"/>
                <a:ea typeface="+mn-ea"/>
                <a:cs typeface="Times New Roman" panose="02020603050405020304" pitchFamily="18" charset="0"/>
              </a:rPr>
              <a:t>泰建設</a:t>
            </a:r>
            <a:r>
              <a:rPr lang="zh-TW" altLang="zh-TW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台灣世</a:t>
            </a:r>
            <a:r>
              <a:rPr lang="zh-TW" altLang="en-US" sz="1600" i="0" dirty="0">
                <a:latin typeface="+mn-ea"/>
                <a:ea typeface="+mn-ea"/>
                <a:cs typeface="Times New Roman" panose="02020603050405020304" pitchFamily="18" charset="0"/>
              </a:rPr>
              <a:t>曦</a:t>
            </a:r>
            <a:endParaRPr lang="en-US" altLang="zh-TW" sz="1600" i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144688" y="3719339"/>
            <a:ext cx="294245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lnSpc>
                <a:spcPts val="2000"/>
              </a:lnSpc>
            </a:pP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高鐵桃園站亞太矽谷商務城</a:t>
            </a:r>
            <a:endParaRPr lang="en-US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0" indent="-85725">
              <a:lnSpc>
                <a:spcPts val="2000"/>
              </a:lnSpc>
            </a:pP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高鐵台中站會</a:t>
            </a: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展物流休憩商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lnSpc>
                <a:spcPts val="2000"/>
              </a:lnSpc>
            </a:pP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高鐵臺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南站綠</a:t>
            </a: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能會展新商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lnSpc>
                <a:spcPts val="2000"/>
              </a:lnSpc>
            </a:pP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</a:t>
            </a:r>
            <a:r>
              <a:rPr lang="zh-TW" altLang="en-US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旅運與會展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大樓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0" indent="-85725">
              <a:lnSpc>
                <a:spcPts val="2000"/>
              </a:lnSpc>
            </a:pP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臺中港物流儲轉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0" indent="-85725">
              <a:lnSpc>
                <a:spcPts val="2000"/>
              </a:lnSpc>
            </a:pP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安平港遊艇碼頭區招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lvl="0" indent="-85725">
              <a:lnSpc>
                <a:spcPts val="2000"/>
              </a:lnSpc>
            </a:pP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國際機場二</a:t>
            </a:r>
            <a:r>
              <a:rPr lang="zh-TW" altLang="zh-TW" sz="1500" b="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航廈免稅</a:t>
            </a:r>
            <a:r>
              <a:rPr lang="zh-TW" altLang="zh-TW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zh-TW" altLang="en-US" sz="1500" b="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</a:t>
            </a:r>
            <a:endParaRPr lang="zh-TW" altLang="zh-TW" sz="1500" b="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181848" y="5798989"/>
            <a:ext cx="2864768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en-US" sz="1500" b="0" i="0" dirty="0" smtClean="0">
                <a:latin typeface="+mn-ea"/>
                <a:ea typeface="+mn-ea"/>
              </a:rPr>
              <a:t>高鐵軌道產業本土化</a:t>
            </a:r>
            <a:endParaRPr lang="en-US" altLang="zh-TW" sz="1500" b="0" i="0" dirty="0" smtClean="0">
              <a:latin typeface="+mn-ea"/>
              <a:ea typeface="+mn-ea"/>
            </a:endParaRPr>
          </a:p>
          <a:p>
            <a:pPr marL="85725" lvl="0" indent="-8572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en-US" sz="1500" b="0" i="0" dirty="0" smtClean="0">
                <a:latin typeface="+mn-ea"/>
                <a:ea typeface="+mn-ea"/>
              </a:rPr>
              <a:t>臺鐵軌道產業國產化</a:t>
            </a:r>
            <a:endParaRPr lang="zh-TW" altLang="zh-TW" sz="1500" b="0" i="0" dirty="0">
              <a:latin typeface="+mn-ea"/>
              <a:ea typeface="+mn-ea"/>
            </a:endParaRPr>
          </a:p>
        </p:txBody>
      </p:sp>
      <p:cxnSp>
        <p:nvCxnSpPr>
          <p:cNvPr id="91" name="直線接點 90"/>
          <p:cNvCxnSpPr/>
          <p:nvPr/>
        </p:nvCxnSpPr>
        <p:spPr>
          <a:xfrm flipH="1">
            <a:off x="2036577" y="3854904"/>
            <a:ext cx="964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1929214" y="4214944"/>
            <a:ext cx="10861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2030581" y="5937917"/>
            <a:ext cx="1512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H="1">
            <a:off x="2036577" y="5937917"/>
            <a:ext cx="1255" cy="303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圓角矩形 99"/>
          <p:cNvSpPr/>
          <p:nvPr/>
        </p:nvSpPr>
        <p:spPr>
          <a:xfrm>
            <a:off x="704528" y="2636912"/>
            <a:ext cx="367240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商機</a:t>
            </a:r>
            <a:r>
              <a:rPr lang="en-US" altLang="zh-TW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1,500</a:t>
            </a:r>
            <a:r>
              <a:rPr lang="zh-TW" altLang="en-US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億元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90" name="直線接點 89"/>
          <p:cNvCxnSpPr/>
          <p:nvPr/>
        </p:nvCxnSpPr>
        <p:spPr>
          <a:xfrm flipV="1">
            <a:off x="2037832" y="3854904"/>
            <a:ext cx="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/>
          <p:nvPr/>
        </p:nvCxnSpPr>
        <p:spPr>
          <a:xfrm flipV="1">
            <a:off x="6681192" y="4054855"/>
            <a:ext cx="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>
            <a:off x="6686222" y="5400673"/>
            <a:ext cx="171720" cy="37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V="1">
            <a:off x="6681192" y="6045506"/>
            <a:ext cx="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圓角矩形 121"/>
          <p:cNvSpPr/>
          <p:nvPr/>
        </p:nvSpPr>
        <p:spPr>
          <a:xfrm>
            <a:off x="5593565" y="3787624"/>
            <a:ext cx="1098260" cy="5344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地產開發</a:t>
            </a:r>
            <a:endParaRPr lang="en-US" altLang="zh-TW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eaLnBrk="0" hangingPunc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en-US" altLang="zh-TW" sz="12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2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含壽險業</a:t>
            </a:r>
            <a:r>
              <a:rPr lang="en-US" altLang="zh-TW" sz="12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12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圓角矩形 125"/>
          <p:cNvSpPr/>
          <p:nvPr/>
        </p:nvSpPr>
        <p:spPr>
          <a:xfrm>
            <a:off x="5593565" y="5846750"/>
            <a:ext cx="1098260" cy="395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軌道產業</a:t>
            </a:r>
            <a:endParaRPr lang="zh-TW" altLang="en-US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圓角矩形 126"/>
          <p:cNvSpPr/>
          <p:nvPr/>
        </p:nvSpPr>
        <p:spPr>
          <a:xfrm>
            <a:off x="5745088" y="2636912"/>
            <a:ext cx="345638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業者</a:t>
            </a:r>
            <a:r>
              <a:rPr lang="en-US" altLang="zh-TW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250</a:t>
            </a:r>
            <a:r>
              <a:rPr lang="zh-TW" altLang="en-US" sz="240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家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2216696" y="3409255"/>
            <a:ext cx="2139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旗       艦      案       件</a:t>
            </a:r>
            <a:endParaRPr lang="zh-TW" altLang="zh-TW" sz="1400" i="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8" name="直線接點 137"/>
          <p:cNvCxnSpPr/>
          <p:nvPr/>
        </p:nvCxnSpPr>
        <p:spPr>
          <a:xfrm>
            <a:off x="1893816" y="6093296"/>
            <a:ext cx="148344" cy="27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>
            <a:off x="2030581" y="6241048"/>
            <a:ext cx="1570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 flipV="1">
            <a:off x="2030581" y="5439080"/>
            <a:ext cx="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918452" y="3452388"/>
            <a:ext cx="2139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i="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指      標      業      者</a:t>
            </a:r>
            <a:endParaRPr lang="zh-TW" altLang="zh-TW" sz="1400" i="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5611012" y="4518429"/>
            <a:ext cx="1082188" cy="4209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rIns="0" bIns="36000" rtlCol="0" anchor="ctr">
            <a:spAutoFit/>
          </a:bodyPr>
          <a:lstStyle/>
          <a:p>
            <a:pPr marL="0" lvl="1" algn="ctr" ea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536B3"/>
              </a:buClr>
              <a:buSzPct val="60000"/>
              <a:defRPr/>
            </a:pPr>
            <a:r>
              <a:rPr lang="zh-TW" altLang="en-US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百貨商場</a:t>
            </a:r>
            <a:endParaRPr lang="zh-TW" altLang="en-US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6697098" y="4728907"/>
            <a:ext cx="171720" cy="37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923066" y="440790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日商三井、微風</a:t>
            </a:r>
            <a:endParaRPr lang="en-US" altLang="zh-TW" sz="1600" i="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zh-TW" altLang="en-US" sz="1600" i="0" dirty="0" smtClean="0">
                <a:latin typeface="+mn-ea"/>
                <a:ea typeface="+mn-ea"/>
                <a:cs typeface="Times New Roman" panose="02020603050405020304" pitchFamily="18" charset="0"/>
              </a:rPr>
              <a:t>采盟、昇恆昌</a:t>
            </a:r>
            <a:endParaRPr lang="en-US" altLang="zh-TW" sz="1600" i="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04928" y="112474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TW" altLang="en-US" sz="2000" i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000" i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17</a:t>
            </a:r>
            <a:r>
              <a:rPr lang="zh-TW" altLang="en-US" sz="2000" i="0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日</a:t>
            </a:r>
            <a:endParaRPr lang="zh-TW" altLang="zh-TW" sz="2000" i="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4376936" y="3140968"/>
            <a:ext cx="13680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6936" y="2492896"/>
            <a:ext cx="1295992" cy="6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576736" y="1208365"/>
            <a:ext cx="50591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年招商推動情形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案源</a:t>
            </a: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73177"/>
              </p:ext>
            </p:extLst>
          </p:nvPr>
        </p:nvGraphicFramePr>
        <p:xfrm>
          <a:off x="979032" y="1849169"/>
          <a:ext cx="8152660" cy="4394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23868"/>
                <a:gridCol w="1296144"/>
                <a:gridCol w="720080"/>
                <a:gridCol w="1152128"/>
                <a:gridCol w="3960440"/>
              </a:tblGrid>
              <a:tr h="45119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案件類型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件數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金額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指標性案件 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</a:rPr>
                        <a:t>金額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406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106</a:t>
                      </a:r>
                      <a:r>
                        <a:rPr lang="zh-TW" altLang="en-US" sz="1800" b="1" dirty="0" smtClean="0"/>
                        <a:t>年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b="1" dirty="0" smtClean="0"/>
                        <a:t>已公告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  2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    13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高速鐵路台中車站地區週邊土地標租案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(5)</a:t>
                      </a: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安平港遊艇碼頭區招商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(8)</a:t>
                      </a:r>
                      <a:endParaRPr lang="zh-TW" altLang="zh-TW" sz="1500" b="1" kern="0" spc="25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1800" b="1" dirty="0" smtClean="0"/>
                        <a:t>公告準備中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10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318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高鐵台中站會展物流休憩商城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(150)</a:t>
                      </a: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高雄火車站站東舊宿舍區都市更新案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(114)</a:t>
                      </a: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高鐵臺南站綠能會展新商城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(32)</a:t>
                      </a: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0" spc="25" dirty="0" smtClean="0">
                          <a:effectLst/>
                        </a:rPr>
                        <a:t>桃園國際機場二航廈免稅商店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(10)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</a:tr>
              <a:tr h="1139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107</a:t>
                      </a:r>
                      <a:r>
                        <a:rPr lang="zh-TW" altLang="en-US" sz="1800" b="1" dirty="0" smtClean="0"/>
                        <a:t>年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/>
                        <a:t>預計公告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10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229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zh-TW" sz="1500" kern="0" spc="25" dirty="0" smtClean="0">
                          <a:effectLst/>
                        </a:rPr>
                        <a:t>高鐵桃園站亞太矽谷商務城</a:t>
                      </a:r>
                      <a:r>
                        <a:rPr lang="zh-TW" altLang="en-US" sz="1500" kern="0" spc="25" dirty="0" smtClean="0">
                          <a:effectLst/>
                        </a:rPr>
                        <a:t>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(100)</a:t>
                      </a: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zh-TW" sz="1500" kern="0" spc="25" dirty="0" smtClean="0">
                          <a:effectLst/>
                        </a:rPr>
                        <a:t>基隆</a:t>
                      </a:r>
                      <a:r>
                        <a:rPr lang="zh-TW" altLang="en-US" sz="1500" kern="0" spc="25" dirty="0" smtClean="0">
                          <a:effectLst/>
                        </a:rPr>
                        <a:t>港</a:t>
                      </a:r>
                      <a:r>
                        <a:rPr lang="zh-TW" altLang="zh-TW" sz="1500" kern="0" spc="25" dirty="0" smtClean="0">
                          <a:effectLst/>
                        </a:rPr>
                        <a:t>智慧旅運與會展大樓</a:t>
                      </a:r>
                      <a:r>
                        <a:rPr lang="zh-TW" altLang="en-US" sz="1500" kern="0" spc="25" dirty="0" smtClean="0">
                          <a:effectLst/>
                        </a:rPr>
                        <a:t>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(106)</a:t>
                      </a:r>
                      <a:endParaRPr lang="zh-TW" altLang="zh-TW" sz="1500" kern="0" spc="25" dirty="0" smtClean="0">
                        <a:effectLst/>
                      </a:endParaRPr>
                    </a:p>
                    <a:p>
                      <a:pPr marL="285750" marR="0" indent="-198438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zh-TW" sz="1500" kern="0" spc="25" dirty="0" smtClean="0">
                          <a:effectLst/>
                        </a:rPr>
                        <a:t>臺中港</a:t>
                      </a:r>
                      <a:r>
                        <a:rPr lang="zh-TW" altLang="en-US" sz="1500" kern="0" spc="25" dirty="0" smtClean="0">
                          <a:effectLst/>
                        </a:rPr>
                        <a:t>物流儲轉中心  </a:t>
                      </a:r>
                      <a:r>
                        <a:rPr lang="en-US" altLang="zh-TW" sz="1500" kern="0" spc="25" dirty="0" smtClean="0">
                          <a:effectLst/>
                        </a:rPr>
                        <a:t>(10)</a:t>
                      </a:r>
                      <a:endParaRPr lang="en-US" altLang="zh-TW" sz="1500" b="1" kern="0" spc="25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1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合計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altLang="zh-TW" sz="20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altLang="zh-TW" sz="2000" b="1" dirty="0" smtClean="0"/>
                        <a:t>   560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049344" y="146589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0" i="0" dirty="0" smtClean="0">
                <a:latin typeface="+mn-ea"/>
                <a:ea typeface="+mn-ea"/>
              </a:rPr>
              <a:t>單位：億元</a:t>
            </a:r>
            <a:endParaRPr lang="zh-TW" altLang="en-US" sz="1400" b="0" i="0" dirty="0">
              <a:latin typeface="+mn-ea"/>
              <a:ea typeface="+mn-ea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576736" y="1033572"/>
            <a:ext cx="5059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自由港區招商推動情形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內容版面配置區 6"/>
          <p:cNvSpPr txBox="1">
            <a:spLocks/>
          </p:cNvSpPr>
          <p:nvPr/>
        </p:nvSpPr>
        <p:spPr bwMode="auto">
          <a:xfrm>
            <a:off x="2576736" y="3429000"/>
            <a:ext cx="5112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8BB4"/>
              </a:buClr>
              <a:buSzPct val="60000"/>
              <a:buFont typeface="Wingdings 2" pitchFamily="18" charset="2"/>
              <a:buChar char="¥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7328"/>
              </a:buClr>
              <a:buSzPct val="57000"/>
              <a:buFont typeface="Wingdings 2" pitchFamily="18" charset="2"/>
              <a:buChar char="¥"/>
              <a:defRPr kumimoji="1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589F"/>
              </a:buClr>
              <a:buSzPct val="55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微軟正黑體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zh-TW" altLang="en-US" sz="2000" i="0" dirty="0">
                <a:latin typeface="+mn-ea"/>
                <a:cs typeface="+mn-cs"/>
              </a:rPr>
              <a:t>各自由港區發展特色及土地招商租用</a:t>
            </a:r>
            <a:r>
              <a:rPr lang="zh-TW" altLang="en-US" sz="2000" i="0" dirty="0" smtClean="0">
                <a:latin typeface="+mn-ea"/>
                <a:cs typeface="+mn-cs"/>
              </a:rPr>
              <a:t>情形</a:t>
            </a:r>
            <a:endParaRPr lang="en-US" altLang="zh-TW" sz="3200" b="1" i="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00127"/>
              </p:ext>
            </p:extLst>
          </p:nvPr>
        </p:nvGraphicFramePr>
        <p:xfrm>
          <a:off x="992561" y="3861048"/>
          <a:ext cx="8136903" cy="24482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94407"/>
                <a:gridCol w="3284622"/>
                <a:gridCol w="2164865"/>
                <a:gridCol w="1493009"/>
              </a:tblGrid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港口</a:t>
                      </a:r>
                      <a:endParaRPr lang="zh-TW" altLang="en-US" sz="1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發展特色</a:t>
                      </a:r>
                      <a:endParaRPr lang="zh-TW" altLang="en-US" sz="14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港區</a:t>
                      </a:r>
                      <a:r>
                        <a:rPr lang="zh-TW" altLang="en-US" sz="1400" kern="1200" dirty="0" smtClean="0"/>
                        <a:t>面積（公頃）</a:t>
                      </a:r>
                      <a:endParaRPr lang="zh-TW" altLang="en-US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出租率</a:t>
                      </a:r>
                      <a:r>
                        <a:rPr lang="zh-TW" altLang="en-US" sz="1400" kern="1200" dirty="0" smtClean="0"/>
                        <a:t>（</a:t>
                      </a:r>
                      <a:r>
                        <a:rPr lang="en-US" altLang="zh-TW" sz="1400" kern="1200" dirty="0" smtClean="0"/>
                        <a:t>%</a:t>
                      </a:r>
                      <a:r>
                        <a:rPr lang="zh-TW" altLang="en-US" sz="1400" kern="1200" dirty="0" smtClean="0"/>
                        <a:t>）</a:t>
                      </a:r>
                      <a:endParaRPr lang="zh-TW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基隆港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dirty="0" smtClean="0"/>
                        <a:t>貨櫃轉運、物流配銷中心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dirty="0" smtClean="0"/>
                        <a:t>71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99.7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臺北港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海空聯運、國際型物流儲運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 smtClean="0"/>
                        <a:t>94</a:t>
                      </a:r>
                      <a:endParaRPr lang="zh-TW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100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臺中港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大宗散雜貨、石化產品發貨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660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89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高雄港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亞太貨櫃轉運樞紐、多元加值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519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98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安平港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農業加值、國際物流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72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68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蘇澳港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綠能產業加值服務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58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63</a:t>
                      </a:r>
                      <a:endParaRPr lang="zh-TW" altLang="en-US" sz="1400" dirty="0"/>
                    </a:p>
                  </a:txBody>
                  <a:tcPr anchor="ctr"/>
                </a:tc>
              </a:tr>
              <a:tr h="3060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桃園空港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200" dirty="0" smtClean="0"/>
                        <a:t>高價跨國運籌、科技逆物流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35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77</a:t>
                      </a:r>
                      <a:endParaRPr lang="zh-TW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920552" y="1772816"/>
            <a:ext cx="8235171" cy="15578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9875" indent="-269875" algn="just">
              <a:lnSpc>
                <a:spcPts val="192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1600" b="0" i="0" dirty="0" smtClean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9875" indent="-269875" algn="just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本部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自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98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年擔任自由港區主管機關後，每年進出口貿易值平均成長率為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29%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105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年進出口貿易值更達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6,928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億元歷史高峰。</a:t>
            </a:r>
            <a:endParaRPr lang="en-US" altLang="zh-TW" sz="1600" b="0" i="0" dirty="0">
              <a:solidFill>
                <a:schemeClr val="tx1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69875" lvl="1" indent="-200025" algn="just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105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年之進駐事業家數及就業人數各為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113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家及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2,500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人，其中就業人數較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104</a:t>
            </a:r>
            <a:r>
              <a:rPr lang="zh-TW" altLang="en-US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年成長</a:t>
            </a:r>
            <a:r>
              <a:rPr lang="en-US" altLang="zh-TW" sz="1600" b="0" i="0" dirty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11%</a:t>
            </a:r>
            <a:r>
              <a:rPr lang="zh-TW" altLang="en-US" sz="1600" b="0" i="0" dirty="0" smtClean="0">
                <a:solidFill>
                  <a:schemeClr val="tx1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1600" i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085559" y="1677362"/>
            <a:ext cx="3052693" cy="371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2160"/>
              </a:lnSpc>
            </a:pPr>
            <a:r>
              <a:rPr lang="zh-TW" altLang="en-US" sz="2000" i="0" dirty="0">
                <a:solidFill>
                  <a:schemeClr val="tx1"/>
                </a:solidFill>
                <a:latin typeface="+mn-ea"/>
              </a:rPr>
              <a:t>自由港區歷年成長情形</a:t>
            </a:r>
            <a:endParaRPr lang="zh-TW" altLang="en-US" dirty="0"/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072680" y="1280373"/>
            <a:ext cx="55632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自由港區招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商積極</a:t>
            </a:r>
            <a:r>
              <a:rPr lang="zh-TW" altLang="en-US" sz="2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作為</a:t>
            </a:r>
            <a:endParaRPr lang="en-US" altLang="zh-TW" sz="2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08317"/>
              </p:ext>
            </p:extLst>
          </p:nvPr>
        </p:nvGraphicFramePr>
        <p:xfrm>
          <a:off x="812267" y="1790556"/>
          <a:ext cx="8764870" cy="4961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4420"/>
                <a:gridCol w="622045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推動項目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</a:rPr>
                        <a:t>執行方式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輔導區內事業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輔導事業設置轉口發貨中心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辦理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委外加工座談會，增進區內外業者合作機會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01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參加展覽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參加物流產業展覽，具體說明自由港區制度，吸引事業進駐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參加製造事業特展，掌握最新商業趨勢，鎖定特定產品及對象產業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53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拜會公、私部門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拜會各部會及地方政府，共同辦理招商作業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indent="-90488" algn="just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深入聯繫各工業區及產業公會，建立合作推動關係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89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媒體合作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indent="-90488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多方</a:t>
                      </a:r>
                      <a:r>
                        <a:rPr lang="zh-TW" altLang="en-US" sz="1600" u="none" strike="noStrik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聯繫媒體，利用新聞、報紙及雜誌廣為宣傳</a:t>
                      </a:r>
                      <a:endParaRPr lang="en-US" altLang="zh-TW" sz="1600" u="none" strike="noStrike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90488" indent="-90488">
                        <a:lnSpc>
                          <a:spcPts val="27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u="none" strike="noStrik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製作自由港區懶人包，以利相關單位了解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0163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持續增加自由港區面積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0488" marR="0" indent="-90488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增加高雄港土地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洲際一期、南星自由貿易港區一期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面積共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75.84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公頃；臺中港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港埠產業發展專業區、石化專區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共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34.57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公頃；臺北港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南碼頭區填海造陸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共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公頃。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增加航空城自由貿易港區土地面積</a:t>
                      </a: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104.2</a:t>
                      </a:r>
                      <a:r>
                        <a:rPr lang="zh-TW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公頃。</a:t>
                      </a:r>
                      <a:endParaRPr lang="en-US" altLang="zh-TW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壹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微軟正黑體" charset="0"/>
              </a:rPr>
              <a:t>、促進民間投資推動成果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j-lt"/>
              <a:ea typeface="+mj-ea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2752-018B-4972-A59B-75970EADF6A4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64" name="標題 2"/>
          <p:cNvSpPr txBox="1">
            <a:spLocks/>
          </p:cNvSpPr>
          <p:nvPr/>
        </p:nvSpPr>
        <p:spPr>
          <a:xfrm>
            <a:off x="704528" y="260648"/>
            <a:ext cx="8982203" cy="608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hangingPunct="0"/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貳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、</a:t>
            </a:r>
            <a:r>
              <a:rPr lang="zh-TW" altLang="en-US" sz="4000" b="0" i="0" dirty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公共建設執行</a:t>
            </a:r>
            <a:r>
              <a:rPr lang="zh-TW" altLang="en-US" sz="4000" b="0" i="0" dirty="0" smtClean="0"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n-ea"/>
                <a:ea typeface="+mn-ea"/>
                <a:cs typeface="微軟正黑體" charset="0"/>
              </a:rPr>
              <a:t>績效</a:t>
            </a:r>
            <a:endParaRPr lang="zh-TW" altLang="en-US" sz="4000" b="0" i="0" dirty="0"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latin typeface="+mn-ea"/>
              <a:ea typeface="+mn-ea"/>
              <a:cs typeface="微軟正黑體" charset="0"/>
            </a:endParaRPr>
          </a:p>
        </p:txBody>
      </p:sp>
      <p:sp>
        <p:nvSpPr>
          <p:cNvPr id="5" name="內容版面配置區 6"/>
          <p:cNvSpPr>
            <a:spLocks noGrp="1"/>
          </p:cNvSpPr>
          <p:nvPr>
            <p:ph idx="1"/>
          </p:nvPr>
        </p:nvSpPr>
        <p:spPr>
          <a:xfrm>
            <a:off x="2144688" y="1052736"/>
            <a:ext cx="51125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sz="2600" b="1" dirty="0" smtClea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年度重大公共建設執行情形表</a:t>
            </a:r>
            <a:endParaRPr lang="en-US" altLang="zh-TW" sz="2600" b="1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截至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</a:rPr>
              <a:t>月底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01053"/>
              </p:ext>
            </p:extLst>
          </p:nvPr>
        </p:nvGraphicFramePr>
        <p:xfrm>
          <a:off x="1064568" y="2057723"/>
          <a:ext cx="7992890" cy="362522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72299"/>
                <a:gridCol w="3510895"/>
                <a:gridCol w="1120499"/>
                <a:gridCol w="1120499"/>
                <a:gridCol w="746999"/>
                <a:gridCol w="821699"/>
              </a:tblGrid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計畫類型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sz="1800" b="1" u="none" strike="noStrike" dirty="0" smtClean="0">
                          <a:effectLst/>
                        </a:rPr>
                        <a:t>(66</a:t>
                      </a:r>
                      <a:r>
                        <a:rPr lang="zh-TW" altLang="en-US" sz="1800" b="1" u="none" strike="noStrike" dirty="0" smtClean="0">
                          <a:effectLst/>
                        </a:rPr>
                        <a:t>項計畫</a:t>
                      </a:r>
                      <a:r>
                        <a:rPr lang="en-US" altLang="zh-TW" sz="1800" b="1" u="none" strike="noStrike" dirty="0" smtClean="0">
                          <a:effectLst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E0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可支用預算數</a:t>
                      </a:r>
                      <a:r>
                        <a:rPr lang="en-US" altLang="zh-TW" dirty="0" smtClean="0"/>
                        <a:t>(A)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累計分配預算數</a:t>
                      </a:r>
                      <a:r>
                        <a:rPr lang="en-US" altLang="zh-TW" dirty="0" smtClean="0"/>
                        <a:t>(B)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執行數</a:t>
                      </a:r>
                      <a:r>
                        <a:rPr lang="en-US" altLang="zh-TW" dirty="0" smtClean="0"/>
                        <a:t>(C)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</a:t>
                      </a:r>
                      <a:r>
                        <a:rPr lang="zh-TW" altLang="en-US" dirty="0" smtClean="0"/>
                        <a:t>率 </a:t>
                      </a:r>
                      <a:r>
                        <a:rPr lang="en-US" altLang="zh-TW" dirty="0" smtClean="0"/>
                        <a:t>(C)/(B)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R="36000" anchor="ctr">
                    <a:solidFill>
                      <a:srgbClr val="FFE07D"/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捷運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大臺</a:t>
                      </a:r>
                      <a:r>
                        <a:rPr lang="zh-TW" altLang="en-US" sz="1600" b="1" u="none" strike="noStrike" kern="1200" dirty="0">
                          <a:effectLst/>
                        </a:rPr>
                        <a:t>北、台中及桃園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捷運建設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463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236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219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 smtClean="0">
                          <a:effectLst/>
                        </a:rPr>
                        <a:t>93%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輕軌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>
                          <a:effectLst/>
                        </a:rPr>
                        <a:t>高雄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、</a:t>
                      </a:r>
                      <a:r>
                        <a:rPr lang="zh-TW" altLang="en-US" sz="1600" b="0" u="none" strike="noStrike" kern="1200" dirty="0" smtClean="0">
                          <a:effectLst/>
                        </a:rPr>
                        <a:t>*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淡</a:t>
                      </a:r>
                      <a:r>
                        <a:rPr lang="zh-TW" altLang="en-US" sz="1600" b="1" u="none" strike="noStrike" kern="1200" dirty="0">
                          <a:effectLst/>
                        </a:rPr>
                        <a:t>海及安坑輕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軌建設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89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48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36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75%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鐵路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環島鐵路網改善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253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143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125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 smtClean="0">
                          <a:effectLst/>
                        </a:rPr>
                        <a:t>87%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40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機場</a:t>
                      </a:r>
                      <a:endParaRPr lang="en-US" altLang="zh-TW" sz="18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桃園第三跑道興建及高雄機場等改善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87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25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24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98%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港口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國際商港港埠設施興</a:t>
                      </a:r>
                      <a:r>
                        <a:rPr lang="en-US" altLang="zh-TW" sz="1600" b="1" u="none" strike="noStrike" kern="1200" dirty="0" smtClean="0">
                          <a:effectLst/>
                        </a:rPr>
                        <a:t>(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改</a:t>
                      </a:r>
                      <a:r>
                        <a:rPr lang="en-US" altLang="zh-TW" sz="1600" b="1" u="none" strike="noStrike" kern="1200" dirty="0" smtClean="0">
                          <a:effectLst/>
                        </a:rPr>
                        <a:t>)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建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123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70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61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88%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744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觀光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各風景區觀光設施改善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36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20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20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100%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528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公路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台</a:t>
                      </a:r>
                      <a:r>
                        <a:rPr lang="en-US" altLang="zh-TW" sz="1600" b="1" u="none" strike="noStrike" kern="1200" dirty="0" smtClean="0">
                          <a:effectLst/>
                        </a:rPr>
                        <a:t>9</a:t>
                      </a:r>
                      <a:r>
                        <a:rPr lang="zh-TW" altLang="en-US" sz="1600" b="1" u="none" strike="noStrike" kern="1200" dirty="0" smtClean="0">
                          <a:effectLst/>
                        </a:rPr>
                        <a:t>線及南迴公路等省道改善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471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</a:t>
                      </a:r>
                      <a:r>
                        <a:rPr lang="zh-TW" altLang="en-US" sz="1600" u="none" strike="noStrike" kern="1200" dirty="0" smtClean="0">
                          <a:effectLst/>
                        </a:rPr>
                        <a:t>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329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321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97%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144">
                <a:tc>
                  <a:txBody>
                    <a:bodyPr/>
                    <a:lstStyle/>
                    <a:p>
                      <a:pPr marL="87313" indent="0" algn="ctr" fontAlgn="ctr">
                        <a:spcBef>
                          <a:spcPts val="600"/>
                        </a:spcBef>
                      </a:pPr>
                      <a:r>
                        <a:rPr lang="zh-TW" alt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郵政</a:t>
                      </a:r>
                      <a:endParaRPr lang="zh-TW" alt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7313" indent="0" algn="l" fontAlgn="ctr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北區物流園區及各地廳舍改善</a:t>
                      </a:r>
                      <a:endParaRPr lang="zh-TW" alt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70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>
                          <a:effectLst/>
                        </a:rPr>
                        <a:t>        </a:t>
                      </a:r>
                      <a:r>
                        <a:rPr lang="en-US" altLang="zh-TW" sz="1600" u="none" strike="noStrike" kern="1200" dirty="0" smtClean="0">
                          <a:effectLst/>
                        </a:rPr>
                        <a:t>4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u="none" strike="noStrike" kern="1200" dirty="0" smtClean="0">
                          <a:effectLst/>
                        </a:rPr>
                        <a:t>   </a:t>
                      </a:r>
                      <a:r>
                        <a:rPr lang="en-US" altLang="zh-TW" sz="1600" u="none" strike="noStrike" kern="1200" dirty="0">
                          <a:effectLst/>
                        </a:rPr>
                        <a:t>10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u="none" strike="noStrike" kern="1200" dirty="0">
                          <a:effectLst/>
                        </a:rPr>
                        <a:t>222%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endParaRPr lang="zh-TW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endParaRPr lang="zh-TW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>
                          <a:effectLst/>
                        </a:rPr>
                        <a:t>      </a:t>
                      </a:r>
                      <a:r>
                        <a:rPr lang="en-US" altLang="zh-TW" sz="1600" b="1" u="none" strike="noStrike" kern="1200" dirty="0" smtClean="0">
                          <a:effectLst/>
                        </a:rPr>
                        <a:t>1,592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b="1" u="none" strike="noStrike" kern="1200" dirty="0" smtClean="0">
                          <a:effectLst/>
                        </a:rPr>
                        <a:t>875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zh-TW" altLang="en-US" sz="1600" b="1" u="none" strike="noStrike" kern="1200" dirty="0" smtClean="0">
                          <a:effectLst/>
                        </a:rPr>
                        <a:t> </a:t>
                      </a:r>
                      <a:r>
                        <a:rPr lang="en-US" altLang="zh-TW" sz="1600" b="1" u="none" strike="noStrike" kern="1200" dirty="0">
                          <a:effectLst/>
                        </a:rPr>
                        <a:t>816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</a:pPr>
                      <a:r>
                        <a:rPr lang="en-US" altLang="zh-TW" sz="1600" b="1" u="none" strike="noStrike" kern="1200" dirty="0" smtClean="0">
                          <a:effectLst/>
                        </a:rPr>
                        <a:t>93%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8119124" y="175307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0" i="0" dirty="0" smtClean="0">
                <a:latin typeface="+mn-ea"/>
                <a:ea typeface="+mn-ea"/>
              </a:rPr>
              <a:t>單位：億元</a:t>
            </a:r>
            <a:endParaRPr lang="zh-TW" altLang="en-US" sz="1400" b="0" i="0" dirty="0">
              <a:latin typeface="+mn-ea"/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999076" y="5753071"/>
            <a:ext cx="9066492" cy="34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marL="84138" indent="-8413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TW" altLang="en-US" sz="1400" b="0" i="0" dirty="0" smtClean="0">
                <a:solidFill>
                  <a:schemeClr val="tx1"/>
                </a:solidFill>
              </a:rPr>
              <a:t>本表係依據工程會列管</a:t>
            </a:r>
            <a:r>
              <a:rPr lang="en-US" altLang="zh-TW" sz="1400" b="0" i="0" dirty="0" smtClean="0">
                <a:solidFill>
                  <a:schemeClr val="tx1"/>
                </a:solidFill>
              </a:rPr>
              <a:t>1</a:t>
            </a:r>
            <a:r>
              <a:rPr lang="zh-TW" altLang="en-US" sz="1400" b="0" i="0" dirty="0" smtClean="0">
                <a:solidFill>
                  <a:schemeClr val="tx1"/>
                </a:solidFill>
              </a:rPr>
              <a:t>億元以上之</a:t>
            </a:r>
            <a:r>
              <a:rPr lang="zh-TW" altLang="en-US" sz="1400" b="0" i="0" dirty="0" smtClean="0">
                <a:solidFill>
                  <a:schemeClr val="tx1"/>
                </a:solidFill>
              </a:rPr>
              <a:t>案件</a:t>
            </a:r>
            <a:endParaRPr lang="en-US" altLang="zh-TW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93360" y="2039815"/>
            <a:ext cx="864096" cy="3641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3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交通部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高山峻嶺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37561</TotalTime>
  <Words>2258</Words>
  <Application>Microsoft Office PowerPoint</Application>
  <PresentationFormat>A4 紙張 (210x297 公釐)</PresentationFormat>
  <Paragraphs>464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交通部</vt:lpstr>
      <vt:lpstr>PowerPoint 簡報</vt:lpstr>
      <vt:lpstr>綱要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</dc:creator>
  <cp:lastModifiedBy>林姝宜</cp:lastModifiedBy>
  <cp:revision>2423</cp:revision>
  <cp:lastPrinted>2017-10-24T09:05:13Z</cp:lastPrinted>
  <dcterms:created xsi:type="dcterms:W3CDTF">2004-02-09T11:06:22Z</dcterms:created>
  <dcterms:modified xsi:type="dcterms:W3CDTF">2017-10-25T03:07:41Z</dcterms:modified>
</cp:coreProperties>
</file>