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5.xml" ContentType="application/vnd.openxmlformats-officedocument.drawingml.chart+xml"/>
  <Override PartName="/ppt/notesSlides/notesSlide60.xml" ContentType="application/vnd.openxmlformats-officedocument.presentationml.notesSlide+xml"/>
  <Override PartName="/ppt/charts/chart6.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80.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2.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3.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rts/chart16.xml" ContentType="application/vnd.openxmlformats-officedocument.drawingml.chart+xml"/>
  <Override PartName="/ppt/theme/themeOverride2.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rts/chart19.xml" ContentType="application/vnd.openxmlformats-officedocument.drawingml.chart+xml"/>
  <Override PartName="/ppt/drawings/drawing5.xml" ContentType="application/vnd.openxmlformats-officedocument.drawingml.chartshapes+xml"/>
  <Override PartName="/ppt/charts/chart20.xml" ContentType="application/vnd.openxmlformats-officedocument.drawingml.chart+xml"/>
  <Override PartName="/ppt/drawings/drawing6.xml" ContentType="application/vnd.openxmlformats-officedocument.drawingml.chartshapes+xml"/>
  <Override PartName="/ppt/charts/chart21.xml" ContentType="application/vnd.openxmlformats-officedocument.drawingml.chart+xml"/>
  <Override PartName="/ppt/theme/themeOverride3.xml" ContentType="application/vnd.openxmlformats-officedocument.themeOverride+xml"/>
  <Override PartName="/ppt/drawings/drawing7.xml" ContentType="application/vnd.openxmlformats-officedocument.drawingml.chartshape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charts/chart22.xml" ContentType="application/vnd.openxmlformats-officedocument.drawingml.chart+xml"/>
  <Override PartName="/ppt/drawings/drawing8.xml" ContentType="application/vnd.openxmlformats-officedocument.drawingml.chartshapes+xml"/>
  <Override PartName="/ppt/notesSlides/notesSlide157.xml" ContentType="application/vnd.openxmlformats-officedocument.presentationml.notesSlide+xml"/>
  <Override PartName="/ppt/charts/chart23.xml" ContentType="application/vnd.openxmlformats-officedocument.drawingml.chart+xml"/>
  <Override PartName="/ppt/theme/themeOverride4.xml" ContentType="application/vnd.openxmlformats-officedocument.themeOverr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15"/>
  </p:notesMasterIdLst>
  <p:handoutMasterIdLst>
    <p:handoutMasterId r:id="rId216"/>
  </p:handoutMasterIdLst>
  <p:sldIdLst>
    <p:sldId id="300" r:id="rId2"/>
    <p:sldId id="728" r:id="rId3"/>
    <p:sldId id="338" r:id="rId4"/>
    <p:sldId id="301" r:id="rId5"/>
    <p:sldId id="424" r:id="rId6"/>
    <p:sldId id="520" r:id="rId7"/>
    <p:sldId id="430" r:id="rId8"/>
    <p:sldId id="613" r:id="rId9"/>
    <p:sldId id="468" r:id="rId10"/>
    <p:sldId id="669" r:id="rId11"/>
    <p:sldId id="636" r:id="rId12"/>
    <p:sldId id="810" r:id="rId13"/>
    <p:sldId id="467" r:id="rId14"/>
    <p:sldId id="695" r:id="rId15"/>
    <p:sldId id="521" r:id="rId16"/>
    <p:sldId id="470" r:id="rId17"/>
    <p:sldId id="770" r:id="rId18"/>
    <p:sldId id="701" r:id="rId19"/>
    <p:sldId id="425" r:id="rId20"/>
    <p:sldId id="799" r:id="rId21"/>
    <p:sldId id="800" r:id="rId22"/>
    <p:sldId id="426" r:id="rId23"/>
    <p:sldId id="458" r:id="rId24"/>
    <p:sldId id="522" r:id="rId25"/>
    <p:sldId id="784" r:id="rId26"/>
    <p:sldId id="785" r:id="rId27"/>
    <p:sldId id="821" r:id="rId28"/>
    <p:sldId id="786" r:id="rId29"/>
    <p:sldId id="696" r:id="rId30"/>
    <p:sldId id="798" r:id="rId31"/>
    <p:sldId id="674" r:id="rId32"/>
    <p:sldId id="735" r:id="rId33"/>
    <p:sldId id="649" r:id="rId34"/>
    <p:sldId id="802" r:id="rId35"/>
    <p:sldId id="523" r:id="rId36"/>
    <p:sldId id="702" r:id="rId37"/>
    <p:sldId id="618" r:id="rId38"/>
    <p:sldId id="812" r:id="rId39"/>
    <p:sldId id="703" r:id="rId40"/>
    <p:sldId id="460" r:id="rId41"/>
    <p:sldId id="813" r:id="rId42"/>
    <p:sldId id="750" r:id="rId43"/>
    <p:sldId id="471" r:id="rId44"/>
    <p:sldId id="826" r:id="rId45"/>
    <p:sldId id="524" r:id="rId46"/>
    <p:sldId id="708" r:id="rId47"/>
    <p:sldId id="787" r:id="rId48"/>
    <p:sldId id="441" r:id="rId49"/>
    <p:sldId id="765" r:id="rId50"/>
    <p:sldId id="766" r:id="rId51"/>
    <p:sldId id="525" r:id="rId52"/>
    <p:sldId id="751" r:id="rId53"/>
    <p:sldId id="656" r:id="rId54"/>
    <p:sldId id="526" r:id="rId55"/>
    <p:sldId id="790" r:id="rId56"/>
    <p:sldId id="450" r:id="rId57"/>
    <p:sldId id="472" r:id="rId58"/>
    <p:sldId id="641" r:id="rId59"/>
    <p:sldId id="860" r:id="rId60"/>
    <p:sldId id="527" r:id="rId61"/>
    <p:sldId id="434" r:id="rId62"/>
    <p:sldId id="844" r:id="rId63"/>
    <p:sldId id="845" r:id="rId64"/>
    <p:sldId id="528" r:id="rId65"/>
    <p:sldId id="516" r:id="rId66"/>
    <p:sldId id="714" r:id="rId67"/>
    <p:sldId id="715" r:id="rId68"/>
    <p:sldId id="779" r:id="rId69"/>
    <p:sldId id="778" r:id="rId70"/>
    <p:sldId id="762" r:id="rId71"/>
    <p:sldId id="670" r:id="rId72"/>
    <p:sldId id="475" r:id="rId73"/>
    <p:sldId id="824" r:id="rId74"/>
    <p:sldId id="848" r:id="rId75"/>
    <p:sldId id="536" r:id="rId76"/>
    <p:sldId id="756" r:id="rId77"/>
    <p:sldId id="546" r:id="rId78"/>
    <p:sldId id="803" r:id="rId79"/>
    <p:sldId id="529" r:id="rId80"/>
    <p:sldId id="437" r:id="rId81"/>
    <p:sldId id="616" r:id="rId82"/>
    <p:sldId id="689" r:id="rId83"/>
    <p:sldId id="642" r:id="rId84"/>
    <p:sldId id="710" r:id="rId85"/>
    <p:sldId id="643" r:id="rId86"/>
    <p:sldId id="644" r:id="rId87"/>
    <p:sldId id="645" r:id="rId88"/>
    <p:sldId id="711" r:id="rId89"/>
    <p:sldId id="646" r:id="rId90"/>
    <p:sldId id="647" r:id="rId91"/>
    <p:sldId id="648" r:id="rId92"/>
    <p:sldId id="635" r:id="rId93"/>
    <p:sldId id="604" r:id="rId94"/>
    <p:sldId id="605" r:id="rId95"/>
    <p:sldId id="672" r:id="rId96"/>
    <p:sldId id="530" r:id="rId97"/>
    <p:sldId id="862" r:id="rId98"/>
    <p:sldId id="481" r:id="rId99"/>
    <p:sldId id="869" r:id="rId100"/>
    <p:sldId id="775" r:id="rId101"/>
    <p:sldId id="870" r:id="rId102"/>
    <p:sldId id="871" r:id="rId103"/>
    <p:sldId id="444" r:id="rId104"/>
    <p:sldId id="480" r:id="rId105"/>
    <p:sldId id="867" r:id="rId106"/>
    <p:sldId id="763" r:id="rId107"/>
    <p:sldId id="608" r:id="rId108"/>
    <p:sldId id="808" r:id="rId109"/>
    <p:sldId id="663" r:id="rId110"/>
    <p:sldId id="531" r:id="rId111"/>
    <p:sldId id="724" r:id="rId112"/>
    <p:sldId id="809" r:id="rId113"/>
    <p:sldId id="817" r:id="rId114"/>
    <p:sldId id="477" r:id="rId115"/>
    <p:sldId id="445" r:id="rId116"/>
    <p:sldId id="633" r:id="rId117"/>
    <p:sldId id="797" r:id="rId118"/>
    <p:sldId id="634" r:id="rId119"/>
    <p:sldId id="740" r:id="rId120"/>
    <p:sldId id="729" r:id="rId121"/>
    <p:sldId id="744" r:id="rId122"/>
    <p:sldId id="825" r:id="rId123"/>
    <p:sldId id="847" r:id="rId124"/>
    <p:sldId id="532" r:id="rId125"/>
    <p:sldId id="479" r:id="rId126"/>
    <p:sldId id="822" r:id="rId127"/>
    <p:sldId id="823" r:id="rId128"/>
    <p:sldId id="801" r:id="rId129"/>
    <p:sldId id="678" r:id="rId130"/>
    <p:sldId id="660" r:id="rId131"/>
    <p:sldId id="819" r:id="rId132"/>
    <p:sldId id="693" r:id="rId133"/>
    <p:sldId id="630" r:id="rId134"/>
    <p:sldId id="720" r:id="rId135"/>
    <p:sldId id="815" r:id="rId136"/>
    <p:sldId id="673" r:id="rId137"/>
    <p:sldId id="752" r:id="rId138"/>
    <p:sldId id="402" r:id="rId139"/>
    <p:sldId id="539" r:id="rId140"/>
    <p:sldId id="540" r:id="rId141"/>
    <p:sldId id="541" r:id="rId142"/>
    <p:sldId id="543" r:id="rId143"/>
    <p:sldId id="545" r:id="rId144"/>
    <p:sldId id="542" r:id="rId145"/>
    <p:sldId id="538" r:id="rId146"/>
    <p:sldId id="335" r:id="rId147"/>
    <p:sldId id="336" r:id="rId148"/>
    <p:sldId id="547" r:id="rId149"/>
    <p:sldId id="851" r:id="rId150"/>
    <p:sldId id="852" r:id="rId151"/>
    <p:sldId id="853" r:id="rId152"/>
    <p:sldId id="854" r:id="rId153"/>
    <p:sldId id="855" r:id="rId154"/>
    <p:sldId id="856" r:id="rId155"/>
    <p:sldId id="857" r:id="rId156"/>
    <p:sldId id="858" r:id="rId157"/>
    <p:sldId id="859" r:id="rId158"/>
    <p:sldId id="549" r:id="rId159"/>
    <p:sldId id="788" r:id="rId160"/>
    <p:sldId id="796" r:id="rId161"/>
    <p:sldId id="761" r:id="rId162"/>
    <p:sldId id="552" r:id="rId163"/>
    <p:sldId id="872" r:id="rId164"/>
    <p:sldId id="792" r:id="rId165"/>
    <p:sldId id="818" r:id="rId166"/>
    <p:sldId id="556" r:id="rId167"/>
    <p:sldId id="557" r:id="rId168"/>
    <p:sldId id="558" r:id="rId169"/>
    <p:sldId id="739" r:id="rId170"/>
    <p:sldId id="560" r:id="rId171"/>
    <p:sldId id="561" r:id="rId172"/>
    <p:sldId id="562" r:id="rId173"/>
    <p:sldId id="707" r:id="rId174"/>
    <p:sldId id="849" r:id="rId175"/>
    <p:sldId id="782" r:id="rId176"/>
    <p:sldId id="850" r:id="rId177"/>
    <p:sldId id="567" r:id="rId178"/>
    <p:sldId id="568" r:id="rId179"/>
    <p:sldId id="704" r:id="rId180"/>
    <p:sldId id="680" r:id="rId181"/>
    <p:sldId id="570" r:id="rId182"/>
    <p:sldId id="571" r:id="rId183"/>
    <p:sldId id="572" r:id="rId184"/>
    <p:sldId id="773" r:id="rId185"/>
    <p:sldId id="574" r:id="rId186"/>
    <p:sldId id="575" r:id="rId187"/>
    <p:sldId id="658" r:id="rId188"/>
    <p:sldId id="806" r:id="rId189"/>
    <p:sldId id="807" r:id="rId190"/>
    <p:sldId id="578" r:id="rId191"/>
    <p:sldId id="579" r:id="rId192"/>
    <p:sldId id="783" r:id="rId193"/>
    <p:sldId id="687" r:id="rId194"/>
    <p:sldId id="582" r:id="rId195"/>
    <p:sldId id="694" r:id="rId196"/>
    <p:sldId id="584" r:id="rId197"/>
    <p:sldId id="585" r:id="rId198"/>
    <p:sldId id="602" r:id="rId199"/>
    <p:sldId id="586" r:id="rId200"/>
    <p:sldId id="774" r:id="rId201"/>
    <p:sldId id="587" r:id="rId202"/>
    <p:sldId id="588" r:id="rId203"/>
    <p:sldId id="589" r:id="rId204"/>
    <p:sldId id="590" r:id="rId205"/>
    <p:sldId id="591" r:id="rId206"/>
    <p:sldId id="820" r:id="rId207"/>
    <p:sldId id="593" r:id="rId208"/>
    <p:sldId id="594" r:id="rId209"/>
    <p:sldId id="659" r:id="rId210"/>
    <p:sldId id="721" r:id="rId211"/>
    <p:sldId id="738" r:id="rId212"/>
    <p:sldId id="816" r:id="rId213"/>
    <p:sldId id="599" r:id="rId214"/>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840" autoAdjust="0"/>
  </p:normalViewPr>
  <p:slideViewPr>
    <p:cSldViewPr snapToGrid="0">
      <p:cViewPr>
        <p:scale>
          <a:sx n="50" d="100"/>
          <a:sy n="50" d="100"/>
        </p:scale>
        <p:origin x="-2904" y="-7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56525"/>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handoutMaster" Target="handoutMasters/handout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27963;&#38913;&#31807;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1" Type="http://schemas.openxmlformats.org/officeDocument/2006/relationships/oleObject" Target="file:///D:\Users\yctsai\Desktop\1040813\&#35079;&#26412;%20&#25152;&#24471;&#20998;&#37197;&#20998;&#26512;-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31574;&#21123;&#32068;_&#40643;&#21688;&#24344;\&#26283;&#23384;\2014&#26680;&#33021;&#32318;&#25928;UCL%20shor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31574;&#21123;&#32068;_&#40643;&#21688;&#24344;\&#26283;&#23384;\2014&#26680;&#33021;&#32318;&#25928;UCF%20short.xlsx" TargetMode="Externa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a630120\desktop\Book1.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a630120\desktop\Book1.xls" TargetMode="Externa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embeddings/oleObject6.bin"/><Relationship Id="rId1" Type="http://schemas.openxmlformats.org/officeDocument/2006/relationships/themeOverride" Target="../theme/themeOverride3.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1.xlsx"/></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1" Type="http://schemas.openxmlformats.org/officeDocument/2006/relationships/oleObject" Target="file:///D:\TMP-105&#24180;\&#35069;&#37782;&#21345;ppt\&#32113;&#35336;&#34920;-1050106.xls"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embeddings/oleObject4.bin"/></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spPr>
            <a:ln w="28575" cap="rnd">
              <a:solidFill>
                <a:schemeClr val="accent2">
                  <a:lumMod val="80000"/>
                  <a:lumOff val="2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7"/>
          <c:order val="1"/>
          <c:spPr>
            <a:ln w="28575" cap="rnd">
              <a:solidFill>
                <a:schemeClr val="accent4">
                  <a:lumMod val="80000"/>
                  <a:lumOff val="2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8"/>
          <c:order val="2"/>
          <c:spPr>
            <a:ln w="28575" cap="rnd">
              <a:solidFill>
                <a:schemeClr val="accent6">
                  <a:lumMod val="80000"/>
                  <a:lumOff val="2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9"/>
          <c:order val="3"/>
          <c:spPr>
            <a:ln w="28575" cap="rnd">
              <a:solidFill>
                <a:schemeClr val="accent2">
                  <a:lumMod val="8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10"/>
          <c:order val="4"/>
          <c:spPr>
            <a:ln w="28575" cap="rnd">
              <a:solidFill>
                <a:schemeClr val="accent4">
                  <a:lumMod val="8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11"/>
          <c:order val="5"/>
          <c:spPr>
            <a:ln w="28575" cap="rnd">
              <a:solidFill>
                <a:schemeClr val="accent6">
                  <a:lumMod val="8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2"/>
          <c:order val="6"/>
          <c:spPr>
            <a:ln w="28575" cap="rnd">
              <a:solidFill>
                <a:schemeClr val="accent6"/>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3"/>
          <c:order val="7"/>
          <c:spPr>
            <a:ln w="28575" cap="rnd">
              <a:solidFill>
                <a:schemeClr val="accent2">
                  <a:lumMod val="6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4"/>
          <c:order val="8"/>
          <c:spPr>
            <a:ln w="28575" cap="rnd">
              <a:solidFill>
                <a:schemeClr val="accent4">
                  <a:lumMod val="6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5"/>
          <c:order val="9"/>
          <c:spPr>
            <a:ln w="28575" cap="rnd">
              <a:solidFill>
                <a:schemeClr val="accent6">
                  <a:lumMod val="60000"/>
                </a:schemeClr>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1"/>
          <c:order val="10"/>
          <c:spPr>
            <a:ln w="28575" cap="rnd">
              <a:solidFill>
                <a:schemeClr val="accent4"/>
              </a:solidFill>
              <a:round/>
            </a:ln>
            <a:effectLst/>
          </c:spPr>
          <c:marker>
            <c:symbol val="none"/>
          </c:marker>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ser>
          <c:idx val="0"/>
          <c:order val="11"/>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工作表1!$A$1:$U$1</c:f>
              <c:numCache>
                <c:formatCode>General</c:formatCode>
                <c:ptCount val="21"/>
                <c:pt idx="0">
                  <c:v>84</c:v>
                </c:pt>
                <c:pt idx="1">
                  <c:v>85</c:v>
                </c:pt>
                <c:pt idx="2">
                  <c:v>86</c:v>
                </c:pt>
                <c:pt idx="3">
                  <c:v>87</c:v>
                </c:pt>
                <c:pt idx="4">
                  <c:v>88</c:v>
                </c:pt>
                <c:pt idx="5">
                  <c:v>89</c:v>
                </c:pt>
                <c:pt idx="6">
                  <c:v>90</c:v>
                </c:pt>
                <c:pt idx="7">
                  <c:v>91</c:v>
                </c:pt>
                <c:pt idx="8">
                  <c:v>92</c:v>
                </c:pt>
                <c:pt idx="9">
                  <c:v>93</c:v>
                </c:pt>
                <c:pt idx="10">
                  <c:v>94</c:v>
                </c:pt>
                <c:pt idx="11">
                  <c:v>95</c:v>
                </c:pt>
                <c:pt idx="12">
                  <c:v>96</c:v>
                </c:pt>
                <c:pt idx="13">
                  <c:v>97</c:v>
                </c:pt>
                <c:pt idx="14">
                  <c:v>98</c:v>
                </c:pt>
                <c:pt idx="15">
                  <c:v>99</c:v>
                </c:pt>
                <c:pt idx="16">
                  <c:v>100</c:v>
                </c:pt>
                <c:pt idx="17">
                  <c:v>101</c:v>
                </c:pt>
                <c:pt idx="18">
                  <c:v>102</c:v>
                </c:pt>
                <c:pt idx="19">
                  <c:v>103</c:v>
                </c:pt>
                <c:pt idx="20">
                  <c:v>104</c:v>
                </c:pt>
              </c:numCache>
            </c:numRef>
          </c:cat>
          <c:val>
            <c:numRef>
              <c:f>工作表1!$A$2:$U$2</c:f>
              <c:numCache>
                <c:formatCode>General</c:formatCode>
                <c:ptCount val="21"/>
                <c:pt idx="0">
                  <c:v>313</c:v>
                </c:pt>
                <c:pt idx="1">
                  <c:v>375</c:v>
                </c:pt>
                <c:pt idx="2">
                  <c:v>302</c:v>
                </c:pt>
                <c:pt idx="3">
                  <c:v>236</c:v>
                </c:pt>
                <c:pt idx="4">
                  <c:v>261</c:v>
                </c:pt>
                <c:pt idx="5">
                  <c:v>356</c:v>
                </c:pt>
                <c:pt idx="6">
                  <c:v>435</c:v>
                </c:pt>
                <c:pt idx="7">
                  <c:v>443</c:v>
                </c:pt>
                <c:pt idx="8">
                  <c:v>461</c:v>
                </c:pt>
                <c:pt idx="9">
                  <c:v>454</c:v>
                </c:pt>
                <c:pt idx="10">
                  <c:v>547</c:v>
                </c:pt>
                <c:pt idx="11">
                  <c:v>727</c:v>
                </c:pt>
                <c:pt idx="12">
                  <c:v>576</c:v>
                </c:pt>
                <c:pt idx="13">
                  <c:v>500</c:v>
                </c:pt>
                <c:pt idx="14">
                  <c:v>397</c:v>
                </c:pt>
                <c:pt idx="15">
                  <c:v>419</c:v>
                </c:pt>
                <c:pt idx="16">
                  <c:v>439</c:v>
                </c:pt>
                <c:pt idx="17">
                  <c:v>376</c:v>
                </c:pt>
                <c:pt idx="18">
                  <c:v>245</c:v>
                </c:pt>
                <c:pt idx="19">
                  <c:v>169</c:v>
                </c:pt>
                <c:pt idx="20">
                  <c:v>142</c:v>
                </c:pt>
              </c:numCache>
            </c:numRef>
          </c:val>
          <c:smooth val="0"/>
        </c:ser>
        <c:dLbls>
          <c:showLegendKey val="0"/>
          <c:showVal val="0"/>
          <c:showCatName val="0"/>
          <c:showSerName val="0"/>
          <c:showPercent val="0"/>
          <c:showBubbleSize val="0"/>
        </c:dLbls>
        <c:marker val="1"/>
        <c:smooth val="0"/>
        <c:axId val="124991744"/>
        <c:axId val="125002112"/>
      </c:lineChart>
      <c:catAx>
        <c:axId val="1249917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latin typeface="標楷體" panose="03000509000000000000" pitchFamily="65" charset="-120"/>
                    <a:ea typeface="標楷體" panose="03000509000000000000" pitchFamily="65" charset="-120"/>
                  </a:rPr>
                  <a:t>年</a:t>
                </a:r>
              </a:p>
            </c:rich>
          </c:tx>
          <c:layout>
            <c:manualLayout>
              <c:xMode val="edge"/>
              <c:yMode val="edge"/>
              <c:x val="0.96784870102356524"/>
              <c:y val="0.8294865618430333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25002112"/>
        <c:crosses val="autoZero"/>
        <c:auto val="1"/>
        <c:lblAlgn val="ctr"/>
        <c:lblOffset val="100"/>
        <c:noMultiLvlLbl val="0"/>
      </c:catAx>
      <c:valAx>
        <c:axId val="125002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2499174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工作表1!$A$2</c:f>
              <c:strCache>
                <c:ptCount val="1"/>
                <c:pt idx="0">
                  <c:v>臺灣</c:v>
                </c:pt>
              </c:strCache>
            </c:strRef>
          </c:tx>
          <c:spPr>
            <a:pattFill prst="pct60">
              <a:fgClr>
                <a:srgbClr val="33ACFF"/>
              </a:fgClr>
              <a:bgClr>
                <a:schemeClr val="bg1"/>
              </a:bgClr>
            </a:pattFill>
            <a:ln>
              <a:solidFill>
                <a:srgbClr val="00B0F0"/>
              </a:solidFill>
            </a:ln>
          </c:spPr>
          <c:invertIfNegative val="0"/>
          <c:dLbls>
            <c:dLbl>
              <c:idx val="0"/>
              <c:delete val="1"/>
            </c:dLbl>
            <c:dLbl>
              <c:idx val="1"/>
              <c:delete val="1"/>
            </c:dLbl>
            <c:txPr>
              <a:bodyPr rot="0" vert="eaVert"/>
              <a:lstStyle/>
              <a:p>
                <a:pPr>
                  <a:defRPr sz="1200" b="1">
                    <a:latin typeface="標楷體" panose="03000509000000000000" pitchFamily="65" charset="-120"/>
                    <a:ea typeface="標楷體" panose="03000509000000000000" pitchFamily="65" charset="-120"/>
                  </a:defRPr>
                </a:pPr>
                <a:endParaRPr lang="zh-TW"/>
              </a:p>
            </c:txPr>
            <c:dLblPos val="inEnd"/>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工作表1!$B$2:$D$2</c:f>
              <c:numCache>
                <c:formatCode>#,##0_ </c:formatCode>
                <c:ptCount val="3"/>
                <c:pt idx="0">
                  <c:v>21590.452000000001</c:v>
                </c:pt>
                <c:pt idx="1">
                  <c:v>34936.457999999999</c:v>
                </c:pt>
                <c:pt idx="2">
                  <c:v>47407.201999999997</c:v>
                </c:pt>
              </c:numCache>
            </c:numRef>
          </c:val>
        </c:ser>
        <c:ser>
          <c:idx val="1"/>
          <c:order val="1"/>
          <c:tx>
            <c:strRef>
              <c:f>工作表1!$A$3</c:f>
              <c:strCache>
                <c:ptCount val="1"/>
                <c:pt idx="0">
                  <c:v>韓國</c:v>
                </c:pt>
              </c:strCache>
            </c:strRef>
          </c:tx>
          <c:spPr>
            <a:pattFill prst="pct25">
              <a:fgClr>
                <a:srgbClr val="33ACFF"/>
              </a:fgClr>
              <a:bgClr>
                <a:schemeClr val="bg1"/>
              </a:bgClr>
            </a:pattFill>
          </c:spPr>
          <c:invertIfNegative val="0"/>
          <c:dLbls>
            <c:dLbl>
              <c:idx val="0"/>
              <c:delete val="1"/>
            </c:dLbl>
            <c:dLbl>
              <c:idx val="1"/>
              <c:delete val="1"/>
            </c:dLbl>
            <c:dLbl>
              <c:idx val="2"/>
              <c:layout>
                <c:manualLayout>
                  <c:x val="9.6113664901320863E-17"/>
                  <c:y val="0.17546679620045449"/>
                </c:manualLayout>
              </c:layout>
              <c:dLblPos val="outEnd"/>
              <c:showLegendKey val="0"/>
              <c:showVal val="0"/>
              <c:showCatName val="0"/>
              <c:showSerName val="1"/>
              <c:showPercent val="0"/>
              <c:showBubbleSize val="0"/>
            </c:dLbl>
            <c:txPr>
              <a:bodyPr rot="0" vert="eaVert"/>
              <a:lstStyle/>
              <a:p>
                <a:pPr>
                  <a:defRPr sz="1200">
                    <a:latin typeface="標楷體" panose="03000509000000000000" pitchFamily="65" charset="-120"/>
                    <a:ea typeface="標楷體" panose="03000509000000000000" pitchFamily="65" charset="-120"/>
                  </a:defRPr>
                </a:pPr>
                <a:endParaRPr lang="zh-TW"/>
              </a:p>
            </c:txPr>
            <c:dLblPos val="inBase"/>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工作表1!$B$3:$D$3</c:f>
              <c:numCache>
                <c:formatCode>#,##0_ </c:formatCode>
                <c:ptCount val="3"/>
                <c:pt idx="0">
                  <c:v>16452.392</c:v>
                </c:pt>
                <c:pt idx="1">
                  <c:v>27522.982</c:v>
                </c:pt>
                <c:pt idx="2">
                  <c:v>36528.385999999999</c:v>
                </c:pt>
              </c:numCache>
            </c:numRef>
          </c:val>
        </c:ser>
        <c:ser>
          <c:idx val="2"/>
          <c:order val="2"/>
          <c:tx>
            <c:strRef>
              <c:f>工作表1!$A$4</c:f>
              <c:strCache>
                <c:ptCount val="1"/>
                <c:pt idx="0">
                  <c:v>新加坡</c:v>
                </c:pt>
              </c:strCache>
            </c:strRef>
          </c:tx>
          <c:spPr>
            <a:pattFill prst="dashVert">
              <a:fgClr>
                <a:srgbClr val="33ACFF"/>
              </a:fgClr>
              <a:bgClr>
                <a:schemeClr val="bg1"/>
              </a:bgClr>
            </a:pattFill>
          </c:spPr>
          <c:invertIfNegative val="0"/>
          <c:dLbls>
            <c:dLbl>
              <c:idx val="0"/>
              <c:delete val="1"/>
            </c:dLbl>
            <c:dLbl>
              <c:idx val="1"/>
              <c:delete val="1"/>
            </c:dLbl>
            <c:dLbl>
              <c:idx val="2"/>
              <c:layout>
                <c:manualLayout>
                  <c:x val="-9.6113664901320863E-17"/>
                  <c:y val="0.20296626118789754"/>
                </c:manualLayout>
              </c:layout>
              <c:dLblPos val="outEnd"/>
              <c:showLegendKey val="0"/>
              <c:showVal val="0"/>
              <c:showCatName val="0"/>
              <c:showSerName val="1"/>
              <c:showPercent val="0"/>
              <c:showBubbleSize val="0"/>
            </c:dLbl>
            <c:txPr>
              <a:bodyPr rot="0" vert="eaVert"/>
              <a:lstStyle/>
              <a:p>
                <a:pPr>
                  <a:defRPr sz="1100">
                    <a:latin typeface="標楷體" panose="03000509000000000000" pitchFamily="65" charset="-120"/>
                    <a:ea typeface="標楷體" panose="03000509000000000000" pitchFamily="65" charset="-120"/>
                  </a:defRPr>
                </a:pPr>
                <a:endParaRPr lang="zh-TW"/>
              </a:p>
            </c:txPr>
            <c:dLblPos val="inBase"/>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工作表1!$B$4:$D$4</c:f>
              <c:numCache>
                <c:formatCode>#,##0_ </c:formatCode>
                <c:ptCount val="3"/>
                <c:pt idx="0">
                  <c:v>40949.625</c:v>
                </c:pt>
                <c:pt idx="1">
                  <c:v>63394.305999999997</c:v>
                </c:pt>
                <c:pt idx="2">
                  <c:v>84900.801999999996</c:v>
                </c:pt>
              </c:numCache>
            </c:numRef>
          </c:val>
        </c:ser>
        <c:ser>
          <c:idx val="3"/>
          <c:order val="3"/>
          <c:tx>
            <c:strRef>
              <c:f>工作表1!$A$5</c:f>
              <c:strCache>
                <c:ptCount val="1"/>
                <c:pt idx="0">
                  <c:v>香港</c:v>
                </c:pt>
              </c:strCache>
            </c:strRef>
          </c:tx>
          <c:spPr>
            <a:pattFill prst="pct10">
              <a:fgClr>
                <a:srgbClr val="33ACFF"/>
              </a:fgClr>
              <a:bgClr>
                <a:schemeClr val="bg1"/>
              </a:bgClr>
            </a:pattFill>
          </c:spPr>
          <c:invertIfNegative val="0"/>
          <c:dLbls>
            <c:dLbl>
              <c:idx val="0"/>
              <c:delete val="1"/>
            </c:dLbl>
            <c:dLbl>
              <c:idx val="1"/>
              <c:delete val="1"/>
            </c:dLbl>
            <c:txPr>
              <a:bodyPr rot="0" vert="eaVert"/>
              <a:lstStyle/>
              <a:p>
                <a:pPr>
                  <a:defRPr sz="1200">
                    <a:latin typeface="標楷體" panose="03000509000000000000" pitchFamily="65" charset="-120"/>
                    <a:ea typeface="標楷體" panose="03000509000000000000" pitchFamily="65" charset="-120"/>
                  </a:defRPr>
                </a:pPr>
                <a:endParaRPr lang="zh-TW"/>
              </a:p>
            </c:txPr>
            <c:dLblPos val="inEnd"/>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工作表1!$B$5:$D$5</c:f>
              <c:numCache>
                <c:formatCode>#,##0_ </c:formatCode>
                <c:ptCount val="3"/>
                <c:pt idx="0">
                  <c:v>26775.853999999999</c:v>
                </c:pt>
                <c:pt idx="1">
                  <c:v>44760.959000000003</c:v>
                </c:pt>
                <c:pt idx="2">
                  <c:v>56689.148000000001</c:v>
                </c:pt>
              </c:numCache>
            </c:numRef>
          </c:val>
        </c:ser>
        <c:dLbls>
          <c:showLegendKey val="0"/>
          <c:showVal val="0"/>
          <c:showCatName val="0"/>
          <c:showSerName val="0"/>
          <c:showPercent val="0"/>
          <c:showBubbleSize val="0"/>
        </c:dLbls>
        <c:gapWidth val="150"/>
        <c:axId val="132048384"/>
        <c:axId val="132049920"/>
      </c:barChart>
      <c:catAx>
        <c:axId val="132048384"/>
        <c:scaling>
          <c:orientation val="minMax"/>
        </c:scaling>
        <c:delete val="0"/>
        <c:axPos val="b"/>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zh-TW"/>
          </a:p>
        </c:txPr>
        <c:crossAx val="132049920"/>
        <c:crosses val="autoZero"/>
        <c:auto val="1"/>
        <c:lblAlgn val="ctr"/>
        <c:lblOffset val="100"/>
        <c:noMultiLvlLbl val="0"/>
      </c:catAx>
      <c:valAx>
        <c:axId val="132049920"/>
        <c:scaling>
          <c:orientation val="minMax"/>
          <c:max val="100000"/>
          <c:min val="0"/>
        </c:scaling>
        <c:delete val="0"/>
        <c:axPos val="l"/>
        <c:majorGridlines>
          <c:spPr>
            <a:ln>
              <a:noFill/>
            </a:ln>
          </c:spPr>
        </c:majorGridlines>
        <c:numFmt formatCode="#,##0_ " sourceLinked="1"/>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zh-TW"/>
          </a:p>
        </c:txPr>
        <c:crossAx val="132048384"/>
        <c:crosses val="autoZero"/>
        <c:crossBetween val="between"/>
        <c:majorUnit val="20000"/>
      </c:valAx>
    </c:plotArea>
    <c:plotVisOnly val="1"/>
    <c:dispBlanksAs val="gap"/>
    <c:showDLblsOverMax val="0"/>
  </c:chart>
  <c:txPr>
    <a:bodyPr/>
    <a:lstStyle/>
    <a:p>
      <a:pPr>
        <a:defRPr sz="1800"/>
      </a:pPr>
      <a:endParaRPr lang="zh-TW"/>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工作表1!$A$2</c:f>
              <c:strCache>
                <c:ptCount val="1"/>
                <c:pt idx="0">
                  <c:v>臺灣</c:v>
                </c:pt>
              </c:strCache>
            </c:strRef>
          </c:tx>
          <c:spPr>
            <a:pattFill prst="pct60">
              <a:fgClr>
                <a:srgbClr val="33ACFF"/>
              </a:fgClr>
              <a:bgClr>
                <a:schemeClr val="bg1"/>
              </a:bgClr>
            </a:pattFill>
            <a:ln>
              <a:solidFill>
                <a:srgbClr val="00B0F0"/>
              </a:solidFill>
            </a:ln>
          </c:spPr>
          <c:invertIfNegative val="0"/>
          <c:dLbls>
            <c:dLbl>
              <c:idx val="0"/>
              <c:delete val="1"/>
            </c:dLbl>
            <c:dLbl>
              <c:idx val="1"/>
              <c:delete val="1"/>
            </c:dLbl>
            <c:txPr>
              <a:bodyPr rot="0" vert="eaVert"/>
              <a:lstStyle/>
              <a:p>
                <a:pPr>
                  <a:defRPr sz="1200" b="1">
                    <a:latin typeface="標楷體" panose="03000509000000000000" pitchFamily="65" charset="-120"/>
                    <a:ea typeface="標楷體" panose="03000509000000000000" pitchFamily="65" charset="-120"/>
                  </a:defRPr>
                </a:pPr>
                <a:endParaRPr lang="zh-TW"/>
              </a:p>
            </c:txPr>
            <c:dLblPos val="inEnd"/>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工作表1!$B$2:$D$2</c:f>
              <c:numCache>
                <c:formatCode>#,##0_ </c:formatCode>
                <c:ptCount val="3"/>
                <c:pt idx="0">
                  <c:v>14876.879000000001</c:v>
                </c:pt>
                <c:pt idx="1">
                  <c:v>18102.946</c:v>
                </c:pt>
                <c:pt idx="2">
                  <c:v>22082.794000000002</c:v>
                </c:pt>
              </c:numCache>
            </c:numRef>
          </c:val>
        </c:ser>
        <c:ser>
          <c:idx val="1"/>
          <c:order val="1"/>
          <c:tx>
            <c:strRef>
              <c:f>工作表1!$A$3</c:f>
              <c:strCache>
                <c:ptCount val="1"/>
                <c:pt idx="0">
                  <c:v>韓國</c:v>
                </c:pt>
              </c:strCache>
            </c:strRef>
          </c:tx>
          <c:spPr>
            <a:pattFill prst="pct25">
              <a:fgClr>
                <a:srgbClr val="33ACFF"/>
              </a:fgClr>
              <a:bgClr>
                <a:schemeClr val="bg1"/>
              </a:bgClr>
            </a:pattFill>
          </c:spPr>
          <c:invertIfNegative val="0"/>
          <c:dLbls>
            <c:dLbl>
              <c:idx val="0"/>
              <c:delete val="1"/>
            </c:dLbl>
            <c:dLbl>
              <c:idx val="1"/>
              <c:delete val="1"/>
            </c:dLbl>
            <c:dLbl>
              <c:idx val="2"/>
              <c:layout>
                <c:manualLayout>
                  <c:x val="9.6113664901320863E-17"/>
                  <c:y val="0.17546679620045449"/>
                </c:manualLayout>
              </c:layout>
              <c:dLblPos val="outEnd"/>
              <c:showLegendKey val="0"/>
              <c:showVal val="0"/>
              <c:showCatName val="0"/>
              <c:showSerName val="1"/>
              <c:showPercent val="0"/>
              <c:showBubbleSize val="0"/>
            </c:dLbl>
            <c:txPr>
              <a:bodyPr rot="0" vert="eaVert"/>
              <a:lstStyle/>
              <a:p>
                <a:pPr>
                  <a:defRPr sz="1200">
                    <a:latin typeface="標楷體" panose="03000509000000000000" pitchFamily="65" charset="-120"/>
                    <a:ea typeface="標楷體" panose="03000509000000000000" pitchFamily="65" charset="-120"/>
                  </a:defRPr>
                </a:pPr>
                <a:endParaRPr lang="zh-TW"/>
              </a:p>
            </c:txPr>
            <c:dLblPos val="inBase"/>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工作表1!$B$3:$D$3</c:f>
              <c:numCache>
                <c:formatCode>#,##0_ </c:formatCode>
                <c:ptCount val="3"/>
                <c:pt idx="0">
                  <c:v>11946.77</c:v>
                </c:pt>
                <c:pt idx="1">
                  <c:v>20474.886999999999</c:v>
                </c:pt>
                <c:pt idx="2">
                  <c:v>27512.894</c:v>
                </c:pt>
              </c:numCache>
            </c:numRef>
          </c:val>
        </c:ser>
        <c:ser>
          <c:idx val="2"/>
          <c:order val="2"/>
          <c:tx>
            <c:strRef>
              <c:f>工作表1!$A$4</c:f>
              <c:strCache>
                <c:ptCount val="1"/>
                <c:pt idx="0">
                  <c:v>新加坡</c:v>
                </c:pt>
              </c:strCache>
            </c:strRef>
          </c:tx>
          <c:spPr>
            <a:pattFill prst="dashVert">
              <a:fgClr>
                <a:srgbClr val="33ACFF"/>
              </a:fgClr>
              <a:bgClr>
                <a:schemeClr val="bg1"/>
              </a:bgClr>
            </a:pattFill>
          </c:spPr>
          <c:invertIfNegative val="0"/>
          <c:dLbls>
            <c:dLbl>
              <c:idx val="0"/>
              <c:delete val="1"/>
            </c:dLbl>
            <c:dLbl>
              <c:idx val="1"/>
              <c:delete val="1"/>
            </c:dLbl>
            <c:dLbl>
              <c:idx val="2"/>
              <c:layout>
                <c:manualLayout>
                  <c:x val="-9.6113664901320863E-17"/>
                  <c:y val="0.20296626118789754"/>
                </c:manualLayout>
              </c:layout>
              <c:dLblPos val="outEnd"/>
              <c:showLegendKey val="0"/>
              <c:showVal val="0"/>
              <c:showCatName val="0"/>
              <c:showSerName val="1"/>
              <c:showPercent val="0"/>
              <c:showBubbleSize val="0"/>
            </c:dLbl>
            <c:txPr>
              <a:bodyPr rot="0" vert="eaVert"/>
              <a:lstStyle/>
              <a:p>
                <a:pPr>
                  <a:defRPr sz="1100">
                    <a:latin typeface="標楷體" panose="03000509000000000000" pitchFamily="65" charset="-120"/>
                    <a:ea typeface="標楷體" panose="03000509000000000000" pitchFamily="65" charset="-120"/>
                  </a:defRPr>
                </a:pPr>
                <a:endParaRPr lang="zh-TW"/>
              </a:p>
            </c:txPr>
            <c:dLblPos val="inBase"/>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工作表1!$B$4:$D$4</c:f>
              <c:numCache>
                <c:formatCode>#,##0_ </c:formatCode>
                <c:ptCount val="3"/>
                <c:pt idx="0">
                  <c:v>23793.284</c:v>
                </c:pt>
                <c:pt idx="1">
                  <c:v>39722.148000000001</c:v>
                </c:pt>
                <c:pt idx="2">
                  <c:v>53224.269</c:v>
                </c:pt>
              </c:numCache>
            </c:numRef>
          </c:val>
        </c:ser>
        <c:ser>
          <c:idx val="3"/>
          <c:order val="3"/>
          <c:tx>
            <c:strRef>
              <c:f>工作表1!$A$5</c:f>
              <c:strCache>
                <c:ptCount val="1"/>
                <c:pt idx="0">
                  <c:v>香港</c:v>
                </c:pt>
              </c:strCache>
            </c:strRef>
          </c:tx>
          <c:spPr>
            <a:pattFill prst="pct10">
              <a:fgClr>
                <a:srgbClr val="33ACFF"/>
              </a:fgClr>
              <a:bgClr>
                <a:schemeClr val="bg1"/>
              </a:bgClr>
            </a:pattFill>
          </c:spPr>
          <c:invertIfNegative val="0"/>
          <c:dLbls>
            <c:dLbl>
              <c:idx val="0"/>
              <c:delete val="1"/>
            </c:dLbl>
            <c:dLbl>
              <c:idx val="1"/>
              <c:delete val="1"/>
            </c:dLbl>
            <c:txPr>
              <a:bodyPr rot="0" vert="eaVert"/>
              <a:lstStyle/>
              <a:p>
                <a:pPr>
                  <a:defRPr sz="1200">
                    <a:latin typeface="標楷體" panose="03000509000000000000" pitchFamily="65" charset="-120"/>
                    <a:ea typeface="標楷體" panose="03000509000000000000" pitchFamily="65" charset="-120"/>
                  </a:defRPr>
                </a:pPr>
                <a:endParaRPr lang="zh-TW"/>
              </a:p>
            </c:txPr>
            <c:dLblPos val="inEnd"/>
            <c:showLegendKey val="0"/>
            <c:showVal val="0"/>
            <c:showCatName val="0"/>
            <c:showSerName val="1"/>
            <c:showPercent val="0"/>
            <c:showBubbleSize val="0"/>
            <c:showLeaderLines val="0"/>
          </c:dLbls>
          <c:cat>
            <c:strRef>
              <c:f>工作表1!$B$1:$D$1</c:f>
              <c:strCache>
                <c:ptCount val="3"/>
                <c:pt idx="0">
                  <c:v>2000</c:v>
                </c:pt>
                <c:pt idx="1">
                  <c:v>2008</c:v>
                </c:pt>
                <c:pt idx="2">
                  <c:v>2015</c:v>
                </c:pt>
              </c:strCache>
            </c:strRef>
          </c:cat>
          <c:val>
            <c:numRef>
              <c:f>工作表1!$B$5:$D$5</c:f>
              <c:numCache>
                <c:formatCode>#,##0_ </c:formatCode>
                <c:ptCount val="3"/>
                <c:pt idx="0">
                  <c:v>25578.304</c:v>
                </c:pt>
                <c:pt idx="1">
                  <c:v>31488.09</c:v>
                </c:pt>
                <c:pt idx="2">
                  <c:v>42096.881999999998</c:v>
                </c:pt>
              </c:numCache>
            </c:numRef>
          </c:val>
        </c:ser>
        <c:dLbls>
          <c:showLegendKey val="0"/>
          <c:showVal val="0"/>
          <c:showCatName val="0"/>
          <c:showSerName val="0"/>
          <c:showPercent val="0"/>
          <c:showBubbleSize val="0"/>
        </c:dLbls>
        <c:gapWidth val="150"/>
        <c:axId val="200407296"/>
        <c:axId val="200683520"/>
      </c:barChart>
      <c:catAx>
        <c:axId val="200407296"/>
        <c:scaling>
          <c:orientation val="minMax"/>
        </c:scaling>
        <c:delete val="0"/>
        <c:axPos val="b"/>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zh-TW"/>
          </a:p>
        </c:txPr>
        <c:crossAx val="200683520"/>
        <c:crosses val="autoZero"/>
        <c:auto val="1"/>
        <c:lblAlgn val="ctr"/>
        <c:lblOffset val="100"/>
        <c:noMultiLvlLbl val="0"/>
      </c:catAx>
      <c:valAx>
        <c:axId val="200683520"/>
        <c:scaling>
          <c:orientation val="minMax"/>
        </c:scaling>
        <c:delete val="0"/>
        <c:axPos val="l"/>
        <c:majorGridlines>
          <c:spPr>
            <a:ln>
              <a:noFill/>
            </a:ln>
          </c:spPr>
        </c:majorGridlines>
        <c:numFmt formatCode="#,##0_ " sourceLinked="1"/>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zh-TW"/>
          </a:p>
        </c:txPr>
        <c:crossAx val="200407296"/>
        <c:crosses val="autoZero"/>
        <c:crossBetween val="between"/>
      </c:valAx>
    </c:plotArea>
    <c:plotVisOnly val="1"/>
    <c:dispBlanksAs val="gap"/>
    <c:showDLblsOverMax val="0"/>
  </c:chart>
  <c:txPr>
    <a:bodyPr/>
    <a:lstStyle/>
    <a:p>
      <a:pPr>
        <a:defRPr sz="1800"/>
      </a:pPr>
      <a:endParaRPr lang="zh-TW"/>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34865630729067E-2"/>
          <c:y val="6.9399845896307974E-2"/>
          <c:w val="0.86896530086085355"/>
          <c:h val="0.72040685475809096"/>
        </c:manualLayout>
      </c:layout>
      <c:lineChart>
        <c:grouping val="standard"/>
        <c:varyColors val="0"/>
        <c:ser>
          <c:idx val="0"/>
          <c:order val="0"/>
          <c:tx>
            <c:strRef>
              <c:f>工作表1!$B$1</c:f>
              <c:strCache>
                <c:ptCount val="1"/>
                <c:pt idx="0">
                  <c:v>失業率</c:v>
                </c:pt>
              </c:strCache>
            </c:strRef>
          </c:tx>
          <c:spPr>
            <a:ln w="31750"/>
          </c:spPr>
          <c:marker>
            <c:symbol val="circle"/>
            <c:size val="5"/>
            <c:spPr>
              <a:solidFill>
                <a:schemeClr val="bg1"/>
              </a:solidFill>
              <a:ln w="12700">
                <a:solidFill>
                  <a:schemeClr val="accent1"/>
                </a:solidFill>
              </a:ln>
            </c:spPr>
          </c:marker>
          <c:dLbls>
            <c:dLbl>
              <c:idx val="9"/>
              <c:layout>
                <c:manualLayout>
                  <c:x val="-6.1518368924219698E-2"/>
                  <c:y val="-3.9865055855201621E-2"/>
                </c:manualLayout>
              </c:layout>
              <c:spPr/>
              <c:txPr>
                <a:bodyPr/>
                <a:lstStyle/>
                <a:p>
                  <a:pPr>
                    <a:defRPr sz="1200">
                      <a:latin typeface="Times New Roman" panose="02020603050405020304" pitchFamily="18" charset="0"/>
                      <a:cs typeface="Times New Roman" panose="02020603050405020304" pitchFamily="18" charset="0"/>
                    </a:defRPr>
                  </a:pPr>
                  <a:endParaRPr lang="zh-TW"/>
                </a:p>
              </c:txPr>
              <c:dLblPos val="r"/>
              <c:showLegendKey val="0"/>
              <c:showVal val="1"/>
              <c:showCatName val="0"/>
              <c:showSerName val="0"/>
              <c:showPercent val="0"/>
              <c:showBubbleSize val="0"/>
            </c:dLbl>
            <c:dLbl>
              <c:idx val="15"/>
              <c:layout/>
              <c:spPr/>
              <c:txPr>
                <a:bodyPr/>
                <a:lstStyle/>
                <a:p>
                  <a:pPr>
                    <a:defRPr sz="1200">
                      <a:latin typeface="Times New Roman" panose="02020603050405020304" pitchFamily="18" charset="0"/>
                      <a:cs typeface="Times New Roman" panose="02020603050405020304" pitchFamily="18" charset="0"/>
                    </a:defRPr>
                  </a:pPr>
                  <a:endParaRPr lang="zh-TW"/>
                </a:p>
              </c:txPr>
              <c:dLblPos val="t"/>
              <c:showLegendKey val="0"/>
              <c:showVal val="1"/>
              <c:showCatName val="0"/>
              <c:showSerName val="0"/>
              <c:showPercent val="0"/>
              <c:showBubbleSize val="0"/>
            </c:dLbl>
            <c:showLegendKey val="0"/>
            <c:showVal val="0"/>
            <c:showCatName val="0"/>
            <c:showSerName val="0"/>
            <c:showPercent val="0"/>
            <c:showBubbleSize val="0"/>
          </c:dLbls>
          <c:cat>
            <c:strRef>
              <c:f>工作表1!$A$2:$A$17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工作表1!$B$2:$B$17</c:f>
              <c:numCache>
                <c:formatCode>General</c:formatCode>
                <c:ptCount val="16"/>
                <c:pt idx="0">
                  <c:v>2.99</c:v>
                </c:pt>
                <c:pt idx="1">
                  <c:v>4.57</c:v>
                </c:pt>
                <c:pt idx="2">
                  <c:v>5.17</c:v>
                </c:pt>
                <c:pt idx="3">
                  <c:v>4.99</c:v>
                </c:pt>
                <c:pt idx="4">
                  <c:v>4.4400000000000004</c:v>
                </c:pt>
                <c:pt idx="5">
                  <c:v>4.13</c:v>
                </c:pt>
                <c:pt idx="6">
                  <c:v>3.91</c:v>
                </c:pt>
                <c:pt idx="7">
                  <c:v>3.91</c:v>
                </c:pt>
                <c:pt idx="8">
                  <c:v>4.1399999999999997</c:v>
                </c:pt>
                <c:pt idx="9">
                  <c:v>5.85</c:v>
                </c:pt>
                <c:pt idx="10">
                  <c:v>5.21</c:v>
                </c:pt>
                <c:pt idx="11">
                  <c:v>4.3899999999999997</c:v>
                </c:pt>
                <c:pt idx="12">
                  <c:v>4.24</c:v>
                </c:pt>
                <c:pt idx="13">
                  <c:v>4.18</c:v>
                </c:pt>
                <c:pt idx="14">
                  <c:v>3.96</c:v>
                </c:pt>
                <c:pt idx="15">
                  <c:v>3.78</c:v>
                </c:pt>
              </c:numCache>
            </c:numRef>
          </c:val>
          <c:smooth val="0"/>
        </c:ser>
        <c:dLbls>
          <c:showLegendKey val="0"/>
          <c:showVal val="0"/>
          <c:showCatName val="0"/>
          <c:showSerName val="0"/>
          <c:showPercent val="0"/>
          <c:showBubbleSize val="0"/>
        </c:dLbls>
        <c:marker val="1"/>
        <c:smooth val="0"/>
        <c:axId val="200778112"/>
        <c:axId val="200779648"/>
      </c:lineChart>
      <c:catAx>
        <c:axId val="200778112"/>
        <c:scaling>
          <c:orientation val="minMax"/>
        </c:scaling>
        <c:delete val="0"/>
        <c:axPos val="b"/>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zh-TW"/>
          </a:p>
        </c:txPr>
        <c:crossAx val="200779648"/>
        <c:crosses val="autoZero"/>
        <c:auto val="1"/>
        <c:lblAlgn val="ctr"/>
        <c:lblOffset val="100"/>
        <c:noMultiLvlLbl val="0"/>
      </c:catAx>
      <c:valAx>
        <c:axId val="200779648"/>
        <c:scaling>
          <c:orientation val="minMax"/>
          <c:max val="6"/>
          <c:min val="2"/>
        </c:scaling>
        <c:delete val="0"/>
        <c:axPos val="l"/>
        <c:majorGridlines>
          <c:spPr>
            <a:ln>
              <a:noFill/>
            </a:ln>
          </c:spPr>
        </c:majorGridlines>
        <c:numFmt formatCode="#,##0.0_);[Red]\(#,##0.0\)" sourceLinked="0"/>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zh-TW"/>
          </a:p>
        </c:txPr>
        <c:crossAx val="200778112"/>
        <c:crosses val="autoZero"/>
        <c:crossBetween val="between"/>
        <c:majorUnit val="1"/>
      </c:valAx>
    </c:plotArea>
    <c:plotVisOnly val="1"/>
    <c:dispBlanksAs val="gap"/>
    <c:showDLblsOverMax val="0"/>
  </c:chart>
  <c:txPr>
    <a:bodyPr/>
    <a:lstStyle/>
    <a:p>
      <a:pPr>
        <a:defRPr sz="1800"/>
      </a:pPr>
      <a:endParaRPr lang="zh-TW"/>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square"/>
            <c:size val="5"/>
          </c:marker>
          <c:dLbls>
            <c:spPr>
              <a:noFill/>
              <a:ln>
                <a:noFill/>
              </a:ln>
              <a:effectLst/>
            </c:spPr>
            <c:txPr>
              <a:bodyPr/>
              <a:lstStyle/>
              <a:p>
                <a:pPr>
                  <a:defRPr sz="1200"/>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我國所得分配長期趨勢!$B$57:$B$63</c:f>
              <c:numCache>
                <c:formatCode>General</c:formatCode>
                <c:ptCount val="7"/>
                <c:pt idx="0">
                  <c:v>97</c:v>
                </c:pt>
                <c:pt idx="1">
                  <c:v>98</c:v>
                </c:pt>
                <c:pt idx="2">
                  <c:v>99</c:v>
                </c:pt>
                <c:pt idx="3" formatCode="0_);[Red]\(0\)">
                  <c:v>100</c:v>
                </c:pt>
                <c:pt idx="4" formatCode="0_);[Red]\(0\)">
                  <c:v>101</c:v>
                </c:pt>
                <c:pt idx="5">
                  <c:v>102</c:v>
                </c:pt>
                <c:pt idx="6">
                  <c:v>103</c:v>
                </c:pt>
              </c:numCache>
            </c:numRef>
          </c:cat>
          <c:val>
            <c:numRef>
              <c:f>我國所得分配長期趨勢!$C$57:$C$63</c:f>
              <c:numCache>
                <c:formatCode>0.00_);[Red]\(0.00\)</c:formatCode>
                <c:ptCount val="7"/>
                <c:pt idx="0">
                  <c:v>6.0460000000000003</c:v>
                </c:pt>
                <c:pt idx="1">
                  <c:v>6.343</c:v>
                </c:pt>
                <c:pt idx="2">
                  <c:v>6.194</c:v>
                </c:pt>
                <c:pt idx="3">
                  <c:v>6.17</c:v>
                </c:pt>
                <c:pt idx="4" formatCode="#,##0.00_);[Red]\(#,##0.00\)">
                  <c:v>6.13</c:v>
                </c:pt>
                <c:pt idx="5">
                  <c:v>6.08</c:v>
                </c:pt>
                <c:pt idx="6">
                  <c:v>6.05</c:v>
                </c:pt>
              </c:numCache>
            </c:numRef>
          </c:val>
          <c:smooth val="0"/>
        </c:ser>
        <c:ser>
          <c:idx val="1"/>
          <c:order val="1"/>
          <c:marker>
            <c:symbol val="triangle"/>
            <c:size val="5"/>
          </c:marker>
          <c:dLbls>
            <c:spPr>
              <a:noFill/>
              <a:ln>
                <a:noFill/>
              </a:ln>
              <a:effectLst/>
            </c:spPr>
            <c:txPr>
              <a:bodyPr/>
              <a:lstStyle/>
              <a:p>
                <a:pPr>
                  <a:defRPr sz="1200"/>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我國所得分配長期趨勢!$B$57:$B$63</c:f>
              <c:numCache>
                <c:formatCode>General</c:formatCode>
                <c:ptCount val="7"/>
                <c:pt idx="0">
                  <c:v>97</c:v>
                </c:pt>
                <c:pt idx="1">
                  <c:v>98</c:v>
                </c:pt>
                <c:pt idx="2">
                  <c:v>99</c:v>
                </c:pt>
                <c:pt idx="3" formatCode="0_);[Red]\(0\)">
                  <c:v>100</c:v>
                </c:pt>
                <c:pt idx="4" formatCode="0_);[Red]\(0\)">
                  <c:v>101</c:v>
                </c:pt>
                <c:pt idx="5">
                  <c:v>102</c:v>
                </c:pt>
                <c:pt idx="6">
                  <c:v>103</c:v>
                </c:pt>
              </c:numCache>
            </c:numRef>
          </c:cat>
          <c:val>
            <c:numRef>
              <c:f>我國所得分配長期趨勢!$D$57:$D$63</c:f>
              <c:numCache>
                <c:formatCode>#,##0.00_);[Red]\(#,##0.00\)</c:formatCode>
                <c:ptCount val="7"/>
                <c:pt idx="0">
                  <c:v>4.2300000000000004</c:v>
                </c:pt>
                <c:pt idx="1">
                  <c:v>4.3499999999999996</c:v>
                </c:pt>
                <c:pt idx="2">
                  <c:v>4.25</c:v>
                </c:pt>
                <c:pt idx="3">
                  <c:v>4.29</c:v>
                </c:pt>
                <c:pt idx="4">
                  <c:v>4.1399999999999997</c:v>
                </c:pt>
                <c:pt idx="5" formatCode="General">
                  <c:v>4.08</c:v>
                </c:pt>
                <c:pt idx="6" formatCode="General">
                  <c:v>3.98</c:v>
                </c:pt>
              </c:numCache>
            </c:numRef>
          </c:val>
          <c:smooth val="0"/>
        </c:ser>
        <c:dLbls>
          <c:showLegendKey val="0"/>
          <c:showVal val="0"/>
          <c:showCatName val="0"/>
          <c:showSerName val="0"/>
          <c:showPercent val="0"/>
          <c:showBubbleSize val="0"/>
        </c:dLbls>
        <c:marker val="1"/>
        <c:smooth val="0"/>
        <c:axId val="125540992"/>
        <c:axId val="125542784"/>
      </c:lineChart>
      <c:catAx>
        <c:axId val="125540992"/>
        <c:scaling>
          <c:orientation val="minMax"/>
        </c:scaling>
        <c:delete val="0"/>
        <c:axPos val="b"/>
        <c:numFmt formatCode="General" sourceLinked="1"/>
        <c:majorTickMark val="out"/>
        <c:minorTickMark val="none"/>
        <c:tickLblPos val="nextTo"/>
        <c:txPr>
          <a:bodyPr/>
          <a:lstStyle/>
          <a:p>
            <a:pPr>
              <a:defRPr sz="1200"/>
            </a:pPr>
            <a:endParaRPr lang="zh-TW"/>
          </a:p>
        </c:txPr>
        <c:crossAx val="125542784"/>
        <c:crosses val="autoZero"/>
        <c:auto val="1"/>
        <c:lblAlgn val="ctr"/>
        <c:lblOffset val="100"/>
        <c:noMultiLvlLbl val="0"/>
      </c:catAx>
      <c:valAx>
        <c:axId val="125542784"/>
        <c:scaling>
          <c:orientation val="minMax"/>
          <c:max val="7"/>
          <c:min val="3.5"/>
        </c:scaling>
        <c:delete val="0"/>
        <c:axPos val="l"/>
        <c:majorGridlines>
          <c:spPr>
            <a:ln>
              <a:noFill/>
            </a:ln>
          </c:spPr>
        </c:majorGridlines>
        <c:numFmt formatCode="0.00_);[Red]\(0.00\)" sourceLinked="1"/>
        <c:majorTickMark val="out"/>
        <c:minorTickMark val="none"/>
        <c:tickLblPos val="nextTo"/>
        <c:txPr>
          <a:bodyPr/>
          <a:lstStyle/>
          <a:p>
            <a:pPr>
              <a:defRPr sz="1200"/>
            </a:pPr>
            <a:endParaRPr lang="zh-TW"/>
          </a:p>
        </c:txPr>
        <c:crossAx val="125540992"/>
        <c:crosses val="autoZero"/>
        <c:crossBetween val="between"/>
      </c:valAx>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217633169267729E-2"/>
          <c:y val="6.8766652796711861E-2"/>
          <c:w val="0.81948456040975837"/>
          <c:h val="0.58951598022885843"/>
        </c:manualLayout>
      </c:layout>
      <c:barChart>
        <c:barDir val="col"/>
        <c:grouping val="clustered"/>
        <c:varyColors val="0"/>
        <c:ser>
          <c:idx val="0"/>
          <c:order val="0"/>
          <c:spPr>
            <a:solidFill>
              <a:schemeClr val="accent6">
                <a:lumMod val="60000"/>
                <a:lumOff val="40000"/>
              </a:schemeClr>
            </a:solidFill>
          </c:spPr>
          <c:invertIfNegative val="0"/>
          <c:dPt>
            <c:idx val="4"/>
            <c:invertIfNegative val="0"/>
            <c:bubble3D val="0"/>
            <c:spPr>
              <a:solidFill>
                <a:srgbClr val="FFC000"/>
              </a:solidFill>
              <a:ln>
                <a:noFill/>
              </a:ln>
            </c:spPr>
          </c:dPt>
          <c:dPt>
            <c:idx val="5"/>
            <c:invertIfNegative val="0"/>
            <c:bubble3D val="0"/>
            <c:spPr>
              <a:solidFill>
                <a:schemeClr val="accent6">
                  <a:lumMod val="60000"/>
                  <a:lumOff val="40000"/>
                </a:schemeClr>
              </a:solidFill>
              <a:ln>
                <a:solidFill>
                  <a:schemeClr val="bg1"/>
                </a:solidFill>
              </a:ln>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'2012-2014 UCL'!$A$2:$A$13</c:f>
              <c:strCache>
                <c:ptCount val="12"/>
                <c:pt idx="0">
                  <c:v>斯洛伐克 (4)</c:v>
                </c:pt>
                <c:pt idx="1">
                  <c:v>烏克蘭 (15)</c:v>
                </c:pt>
                <c:pt idx="2">
                  <c:v>保加利亞 (2)</c:v>
                </c:pt>
                <c:pt idx="3">
                  <c:v>南韓 (23)</c:v>
                </c:pt>
                <c:pt idx="4">
                  <c:v>台灣 (6)</c:v>
                </c:pt>
                <c:pt idx="5">
                  <c:v>芬蘭 (4)</c:v>
                </c:pt>
                <c:pt idx="6">
                  <c:v>中國 (22)</c:v>
                </c:pt>
                <c:pt idx="7">
                  <c:v>羅馬尼亞 (2)</c:v>
                </c:pt>
                <c:pt idx="8">
                  <c:v>阿根廷 (2)</c:v>
                </c:pt>
                <c:pt idx="9">
                  <c:v>捷克(6)</c:v>
                </c:pt>
                <c:pt idx="10">
                  <c:v>匈牙利 (4)</c:v>
                </c:pt>
                <c:pt idx="11">
                  <c:v>巴西 (2)</c:v>
                </c:pt>
              </c:strCache>
            </c:strRef>
          </c:cat>
          <c:val>
            <c:numRef>
              <c:f>'2012-2014 UCL'!$H$2:$H$13</c:f>
              <c:numCache>
                <c:formatCode>General</c:formatCode>
                <c:ptCount val="12"/>
                <c:pt idx="0">
                  <c:v>0.4</c:v>
                </c:pt>
                <c:pt idx="1">
                  <c:v>0.4</c:v>
                </c:pt>
                <c:pt idx="2">
                  <c:v>1</c:v>
                </c:pt>
                <c:pt idx="3">
                  <c:v>1</c:v>
                </c:pt>
                <c:pt idx="4">
                  <c:v>1.1000000000000001</c:v>
                </c:pt>
                <c:pt idx="5">
                  <c:v>1.2</c:v>
                </c:pt>
                <c:pt idx="6">
                  <c:v>1.3</c:v>
                </c:pt>
                <c:pt idx="7">
                  <c:v>1.3</c:v>
                </c:pt>
                <c:pt idx="8">
                  <c:v>1.4</c:v>
                </c:pt>
                <c:pt idx="9">
                  <c:v>1.8</c:v>
                </c:pt>
                <c:pt idx="10">
                  <c:v>1.8</c:v>
                </c:pt>
                <c:pt idx="11">
                  <c:v>2.2999999999999998</c:v>
                </c:pt>
              </c:numCache>
            </c:numRef>
          </c:val>
        </c:ser>
        <c:dLbls>
          <c:showLegendKey val="0"/>
          <c:showVal val="0"/>
          <c:showCatName val="0"/>
          <c:showSerName val="0"/>
          <c:showPercent val="0"/>
          <c:showBubbleSize val="0"/>
        </c:dLbls>
        <c:gapWidth val="150"/>
        <c:axId val="125772544"/>
        <c:axId val="125774080"/>
      </c:barChart>
      <c:catAx>
        <c:axId val="125772544"/>
        <c:scaling>
          <c:orientation val="minMax"/>
        </c:scaling>
        <c:delete val="0"/>
        <c:axPos val="b"/>
        <c:numFmt formatCode="General" sourceLinked="0"/>
        <c:majorTickMark val="out"/>
        <c:minorTickMark val="none"/>
        <c:tickLblPos val="nextTo"/>
        <c:txPr>
          <a:bodyPr rot="0" vert="eaVert"/>
          <a:lstStyle/>
          <a:p>
            <a:pPr>
              <a:defRPr/>
            </a:pPr>
            <a:endParaRPr lang="zh-TW"/>
          </a:p>
        </c:txPr>
        <c:crossAx val="125774080"/>
        <c:crosses val="autoZero"/>
        <c:auto val="1"/>
        <c:lblAlgn val="ctr"/>
        <c:lblOffset val="100"/>
        <c:noMultiLvlLbl val="0"/>
      </c:catAx>
      <c:valAx>
        <c:axId val="125774080"/>
        <c:scaling>
          <c:orientation val="minMax"/>
        </c:scaling>
        <c:delete val="0"/>
        <c:axPos val="l"/>
        <c:majorGridlines/>
        <c:numFmt formatCode="General" sourceLinked="1"/>
        <c:majorTickMark val="out"/>
        <c:minorTickMark val="none"/>
        <c:tickLblPos val="nextTo"/>
        <c:crossAx val="125772544"/>
        <c:crosses val="autoZero"/>
        <c:crossBetween val="between"/>
      </c:valAx>
    </c:plotArea>
    <c:plotVisOnly val="1"/>
    <c:dispBlanksAs val="gap"/>
    <c:showDLblsOverMax val="0"/>
  </c:chart>
  <c:spPr>
    <a:ln>
      <a:noFill/>
    </a:ln>
  </c:spPr>
  <c:txPr>
    <a:bodyPr/>
    <a:lstStyle/>
    <a:p>
      <a:pPr>
        <a:defRPr>
          <a:ln>
            <a:noFill/>
          </a:ln>
        </a:defRPr>
      </a:pPr>
      <a:endParaRPr lang="zh-TW"/>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07314316109818E-2"/>
          <c:y val="5.7538655308857371E-2"/>
          <c:w val="0.80837015884496144"/>
          <c:h val="0.54178307226764499"/>
        </c:manualLayout>
      </c:layout>
      <c:barChart>
        <c:barDir val="col"/>
        <c:grouping val="clustered"/>
        <c:varyColors val="0"/>
        <c:ser>
          <c:idx val="0"/>
          <c:order val="0"/>
          <c:spPr>
            <a:solidFill>
              <a:schemeClr val="accent6">
                <a:lumMod val="60000"/>
                <a:lumOff val="40000"/>
              </a:schemeClr>
            </a:solidFill>
          </c:spPr>
          <c:invertIfNegative val="0"/>
          <c:dPt>
            <c:idx val="4"/>
            <c:invertIfNegative val="0"/>
            <c:bubble3D val="0"/>
            <c:spPr>
              <a:solidFill>
                <a:srgbClr val="FFC000"/>
              </a:solidFill>
            </c:spPr>
          </c:dPt>
          <c:dPt>
            <c:idx val="5"/>
            <c:invertIfNegative val="0"/>
            <c:bubble3D val="0"/>
            <c:spPr>
              <a:solidFill>
                <a:schemeClr val="accent6">
                  <a:lumMod val="60000"/>
                  <a:lumOff val="40000"/>
                </a:schemeClr>
              </a:solidFill>
              <a:ln>
                <a:noFill/>
              </a:ln>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'2012-2014 UCF'!$A$2:$A$132</c:f>
              <c:strCache>
                <c:ptCount val="31"/>
                <c:pt idx="0">
                  <c:v>羅馬尼亞 (2)</c:v>
                </c:pt>
                <c:pt idx="1">
                  <c:v>芬蘭 (4)</c:v>
                </c:pt>
                <c:pt idx="2">
                  <c:v>斯洛伐克 (4)</c:v>
                </c:pt>
                <c:pt idx="3">
                  <c:v>斯洛凡尼亞 (1)</c:v>
                </c:pt>
                <c:pt idx="4">
                  <c:v>台灣 (6)</c:v>
                </c:pt>
                <c:pt idx="5">
                  <c:v>美國 (104)</c:v>
                </c:pt>
                <c:pt idx="6">
                  <c:v>德國 (9)</c:v>
                </c:pt>
                <c:pt idx="7">
                  <c:v>保加利亞 (2)</c:v>
                </c:pt>
                <c:pt idx="8">
                  <c:v>中國 (22)</c:v>
                </c:pt>
                <c:pt idx="9">
                  <c:v>巴西 (2)</c:v>
                </c:pt>
                <c:pt idx="10">
                  <c:v>匈牙利 (4)</c:v>
                </c:pt>
                <c:pt idx="11">
                  <c:v>西班牙 (8)</c:v>
                </c:pt>
                <c:pt idx="12">
                  <c:v>瑞士 (5)</c:v>
                </c:pt>
                <c:pt idx="13">
                  <c:v>印度 (20)</c:v>
                </c:pt>
                <c:pt idx="14">
                  <c:v>捷克(6) </c:v>
                </c:pt>
                <c:pt idx="15">
                  <c:v>南非 (2)</c:v>
                </c:pt>
                <c:pt idx="16">
                  <c:v>加拿大 (20)</c:v>
                </c:pt>
                <c:pt idx="17">
                  <c:v>荷蘭 (1)</c:v>
                </c:pt>
                <c:pt idx="18">
                  <c:v>南韓 (23)</c:v>
                </c:pt>
                <c:pt idx="19">
                  <c:v>阿根廷 (2)</c:v>
                </c:pt>
                <c:pt idx="20">
                  <c:v>俄羅斯 (33)</c:v>
                </c:pt>
                <c:pt idx="21">
                  <c:v>法國 (58)</c:v>
                </c:pt>
                <c:pt idx="22">
                  <c:v>墨西哥 (2)</c:v>
                </c:pt>
                <c:pt idx="23">
                  <c:v>巴基斯坦 (3)</c:v>
                </c:pt>
                <c:pt idx="24">
                  <c:v>烏克蘭 (15)</c:v>
                </c:pt>
                <c:pt idx="25">
                  <c:v>瑞典(10)</c:v>
                </c:pt>
                <c:pt idx="26">
                  <c:v>英國 (18)</c:v>
                </c:pt>
                <c:pt idx="27">
                  <c:v>比利時(7)</c:v>
                </c:pt>
                <c:pt idx="28">
                  <c:v>亞美尼亞 (1)</c:v>
                </c:pt>
                <c:pt idx="29">
                  <c:v>伊朗(1)</c:v>
                </c:pt>
                <c:pt idx="30">
                  <c:v>日本(50)</c:v>
                </c:pt>
              </c:strCache>
            </c:strRef>
          </c:cat>
          <c:val>
            <c:numRef>
              <c:f>'2012-2014 UCF'!$I$2:$I$13</c:f>
              <c:numCache>
                <c:formatCode>General</c:formatCode>
                <c:ptCount val="12"/>
                <c:pt idx="0">
                  <c:v>93.9</c:v>
                </c:pt>
                <c:pt idx="1">
                  <c:v>93.7</c:v>
                </c:pt>
                <c:pt idx="2">
                  <c:v>92.9</c:v>
                </c:pt>
                <c:pt idx="3">
                  <c:v>90.2</c:v>
                </c:pt>
                <c:pt idx="4">
                  <c:v>90.1</c:v>
                </c:pt>
                <c:pt idx="5">
                  <c:v>89.5</c:v>
                </c:pt>
                <c:pt idx="6">
                  <c:v>89.4</c:v>
                </c:pt>
                <c:pt idx="7">
                  <c:v>88.6</c:v>
                </c:pt>
                <c:pt idx="8">
                  <c:v>88.6</c:v>
                </c:pt>
                <c:pt idx="9">
                  <c:v>88.2</c:v>
                </c:pt>
                <c:pt idx="10">
                  <c:v>88.1</c:v>
                </c:pt>
                <c:pt idx="11">
                  <c:v>88.1</c:v>
                </c:pt>
              </c:numCache>
            </c:numRef>
          </c:val>
        </c:ser>
        <c:dLbls>
          <c:showLegendKey val="0"/>
          <c:showVal val="0"/>
          <c:showCatName val="0"/>
          <c:showSerName val="0"/>
          <c:showPercent val="0"/>
          <c:showBubbleSize val="0"/>
        </c:dLbls>
        <c:gapWidth val="150"/>
        <c:axId val="125902208"/>
        <c:axId val="125908096"/>
      </c:barChart>
      <c:catAx>
        <c:axId val="125902208"/>
        <c:scaling>
          <c:orientation val="minMax"/>
        </c:scaling>
        <c:delete val="0"/>
        <c:axPos val="b"/>
        <c:numFmt formatCode="General" sourceLinked="0"/>
        <c:majorTickMark val="out"/>
        <c:minorTickMark val="none"/>
        <c:tickLblPos val="nextTo"/>
        <c:txPr>
          <a:bodyPr rot="0" vert="eaVert"/>
          <a:lstStyle/>
          <a:p>
            <a:pPr>
              <a:defRPr/>
            </a:pPr>
            <a:endParaRPr lang="zh-TW"/>
          </a:p>
        </c:txPr>
        <c:crossAx val="125908096"/>
        <c:crosses val="autoZero"/>
        <c:auto val="1"/>
        <c:lblAlgn val="ctr"/>
        <c:lblOffset val="100"/>
        <c:noMultiLvlLbl val="0"/>
      </c:catAx>
      <c:valAx>
        <c:axId val="125908096"/>
        <c:scaling>
          <c:orientation val="minMax"/>
        </c:scaling>
        <c:delete val="0"/>
        <c:axPos val="l"/>
        <c:majorGridlines/>
        <c:numFmt formatCode="General" sourceLinked="1"/>
        <c:majorTickMark val="out"/>
        <c:minorTickMark val="none"/>
        <c:tickLblPos val="nextTo"/>
        <c:crossAx val="125902208"/>
        <c:crosses val="autoZero"/>
        <c:crossBetween val="between"/>
      </c:valAx>
    </c:plotArea>
    <c:plotVisOnly val="1"/>
    <c:dispBlanksAs val="gap"/>
    <c:showDLblsOverMax val="0"/>
  </c:chart>
  <c:spPr>
    <a:ln>
      <a:noFill/>
    </a:ln>
  </c:spPr>
  <c:txPr>
    <a:bodyPr/>
    <a:lstStyle/>
    <a:p>
      <a:pPr>
        <a:defRPr>
          <a:ln>
            <a:noFill/>
          </a:ln>
        </a:defRPr>
      </a:pPr>
      <a:endParaRPr lang="zh-TW"/>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800000"/>
                </a:solidFill>
                <a:latin typeface="Times New Roman"/>
                <a:ea typeface="Times New Roman"/>
                <a:cs typeface="Times New Roman"/>
              </a:defRPr>
            </a:pPr>
            <a:r>
              <a:rPr lang="en-US" altLang="zh-TW" sz="1600" b="1" i="0" u="none" strike="noStrike" baseline="0" dirty="0" smtClean="0">
                <a:solidFill>
                  <a:srgbClr val="800000"/>
                </a:solidFill>
                <a:latin typeface="+mn-ea"/>
                <a:ea typeface="+mn-ea"/>
                <a:cs typeface="Times New Roman"/>
              </a:rPr>
              <a:t>96</a:t>
            </a:r>
            <a:r>
              <a:rPr lang="zh-TW" altLang="en-US" sz="1600" b="1" i="0" u="none" strike="noStrike" baseline="0" dirty="0" smtClean="0">
                <a:solidFill>
                  <a:srgbClr val="800000"/>
                </a:solidFill>
                <a:latin typeface="+mn-ea"/>
                <a:ea typeface="+mn-ea"/>
                <a:cs typeface="Times New Roman"/>
              </a:rPr>
              <a:t>年</a:t>
            </a:r>
            <a:r>
              <a:rPr lang="en-US" altLang="zh-TW" sz="1600" b="1" i="0" u="none" strike="noStrike" baseline="0" dirty="0" smtClean="0">
                <a:solidFill>
                  <a:srgbClr val="800000"/>
                </a:solidFill>
                <a:latin typeface="+mn-ea"/>
                <a:ea typeface="+mn-ea"/>
                <a:cs typeface="Times New Roman"/>
              </a:rPr>
              <a:t>-103</a:t>
            </a:r>
            <a:r>
              <a:rPr lang="zh-TW" altLang="en-US" sz="1600" b="1" i="0" u="none" strike="noStrike" baseline="0" dirty="0" smtClean="0">
                <a:solidFill>
                  <a:srgbClr val="800000"/>
                </a:solidFill>
                <a:latin typeface="+mn-ea"/>
                <a:ea typeface="+mn-ea"/>
                <a:cs typeface="Times New Roman"/>
              </a:rPr>
              <a:t>年製造業產值成長趨勢</a:t>
            </a:r>
            <a:endParaRPr lang="zh-TW" altLang="en-US" sz="1600" dirty="0">
              <a:latin typeface="+mn-ea"/>
              <a:ea typeface="+mn-ea"/>
            </a:endParaRPr>
          </a:p>
        </c:rich>
      </c:tx>
      <c:layout>
        <c:manualLayout>
          <c:xMode val="edge"/>
          <c:yMode val="edge"/>
          <c:x val="0.17382220314174934"/>
          <c:y val="3.1548551532055456E-2"/>
        </c:manualLayout>
      </c:layout>
      <c:overlay val="0"/>
      <c:spPr>
        <a:noFill/>
        <a:ln w="37938">
          <a:noFill/>
        </a:ln>
      </c:spPr>
    </c:title>
    <c:autoTitleDeleted val="0"/>
    <c:plotArea>
      <c:layout>
        <c:manualLayout>
          <c:layoutTarget val="inner"/>
          <c:xMode val="edge"/>
          <c:yMode val="edge"/>
          <c:x val="6.1032863849765258E-2"/>
          <c:y val="0.19562588650758503"/>
          <c:w val="0.92644757433489833"/>
          <c:h val="0.72054196686259375"/>
        </c:manualLayout>
      </c:layout>
      <c:lineChart>
        <c:grouping val="standard"/>
        <c:varyColors val="0"/>
        <c:ser>
          <c:idx val="0"/>
          <c:order val="0"/>
          <c:tx>
            <c:strRef>
              <c:f>Sheet1!$B$3</c:f>
              <c:strCache>
                <c:ptCount val="1"/>
                <c:pt idx="0">
                  <c:v>製造業產值(新台幣兆元)</c:v>
                </c:pt>
              </c:strCache>
            </c:strRef>
          </c:tx>
          <c:spPr>
            <a:ln w="18969">
              <a:solidFill>
                <a:srgbClr val="000080"/>
              </a:solidFill>
              <a:prstDash val="solid"/>
            </a:ln>
          </c:spPr>
          <c:marker>
            <c:symbol val="diamond"/>
            <c:size val="5"/>
            <c:spPr>
              <a:solidFill>
                <a:srgbClr val="000080"/>
              </a:solidFill>
              <a:ln>
                <a:solidFill>
                  <a:srgbClr val="000080"/>
                </a:solidFill>
                <a:prstDash val="solid"/>
              </a:ln>
            </c:spPr>
          </c:marker>
          <c:dLbls>
            <c:dLbl>
              <c:idx val="0"/>
              <c:layout>
                <c:manualLayout>
                  <c:x val="-1.9956779438832742E-2"/>
                  <c:y val="-5.53525594576751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302162834243885E-2"/>
                  <c:y val="-5.556285525658986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937105153331898E-2"/>
                  <c:y val="4.54950919027665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945069548084103E-2"/>
                  <c:y val="4.078904394710183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1439069375210556E-2"/>
                  <c:y val="6.072470449798859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6415768558227381E-2"/>
                  <c:y val="4.101046781327325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3251217597282675E-2"/>
                  <c:y val="4.046718854163124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3977856382302442E-2"/>
                  <c:y val="5.17206611400324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3.3474327583216806E-2"/>
                  <c:y val="-7.36942368101209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7.1237752014766294E-3"/>
                  <c:y val="4.089979550102249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2"/>
              <c:layout>
                <c:manualLayout>
                  <c:x val="-2.8495500403424487E-3"/>
                  <c:y val="-2.980308175263576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3"/>
              <c:layout>
                <c:manualLayout>
                  <c:x val="-2.8495100805906518E-3"/>
                  <c:y val="2.862985685071574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w="37938">
                <a:noFill/>
              </a:ln>
            </c:spPr>
            <c:txPr>
              <a:bodyPr/>
              <a:lstStyle/>
              <a:p>
                <a:pPr>
                  <a:defRPr sz="1195" b="1" i="0" u="none" strike="noStrike" baseline="0">
                    <a:solidFill>
                      <a:srgbClr val="000000"/>
                    </a:solidFill>
                    <a:latin typeface="標楷體"/>
                    <a:ea typeface="標楷體"/>
                    <a:cs typeface="標楷體"/>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Sheet1!$C$2:$J$2</c:f>
              <c:numCache>
                <c:formatCode>0_ </c:formatCode>
                <c:ptCount val="8"/>
                <c:pt idx="0">
                  <c:v>96</c:v>
                </c:pt>
                <c:pt idx="1">
                  <c:v>97</c:v>
                </c:pt>
                <c:pt idx="2">
                  <c:v>98</c:v>
                </c:pt>
                <c:pt idx="3">
                  <c:v>99</c:v>
                </c:pt>
                <c:pt idx="4">
                  <c:v>100</c:v>
                </c:pt>
                <c:pt idx="5">
                  <c:v>101</c:v>
                </c:pt>
                <c:pt idx="6">
                  <c:v>102</c:v>
                </c:pt>
                <c:pt idx="7">
                  <c:v>103</c:v>
                </c:pt>
              </c:numCache>
            </c:numRef>
          </c:cat>
          <c:val>
            <c:numRef>
              <c:f>Sheet1!$C$3:$J$3</c:f>
              <c:numCache>
                <c:formatCode>0.00</c:formatCode>
                <c:ptCount val="8"/>
                <c:pt idx="0">
                  <c:v>13.320748448000002</c:v>
                </c:pt>
                <c:pt idx="1">
                  <c:v>13.263670477</c:v>
                </c:pt>
                <c:pt idx="2">
                  <c:v>10.732791094000001</c:v>
                </c:pt>
                <c:pt idx="3">
                  <c:v>14.048342818</c:v>
                </c:pt>
                <c:pt idx="4">
                  <c:v>14.661725558000001</c:v>
                </c:pt>
                <c:pt idx="5">
                  <c:v>14.102966858999999</c:v>
                </c:pt>
                <c:pt idx="6">
                  <c:v>13.925152480000001</c:v>
                </c:pt>
                <c:pt idx="7">
                  <c:v>14.425537718000001</c:v>
                </c:pt>
              </c:numCache>
            </c:numRef>
          </c:val>
          <c:smooth val="0"/>
        </c:ser>
        <c:dLbls>
          <c:showLegendKey val="0"/>
          <c:showVal val="0"/>
          <c:showCatName val="0"/>
          <c:showSerName val="0"/>
          <c:showPercent val="0"/>
          <c:showBubbleSize val="0"/>
        </c:dLbls>
        <c:marker val="1"/>
        <c:smooth val="0"/>
        <c:axId val="242418816"/>
        <c:axId val="242420352"/>
      </c:lineChart>
      <c:catAx>
        <c:axId val="242418816"/>
        <c:scaling>
          <c:orientation val="minMax"/>
        </c:scaling>
        <c:delete val="0"/>
        <c:axPos val="b"/>
        <c:numFmt formatCode="0_ " sourceLinked="1"/>
        <c:majorTickMark val="in"/>
        <c:minorTickMark val="none"/>
        <c:tickLblPos val="nextTo"/>
        <c:spPr>
          <a:ln w="4742">
            <a:solidFill>
              <a:srgbClr val="000000"/>
            </a:solidFill>
            <a:prstDash val="solid"/>
          </a:ln>
        </c:spPr>
        <c:txPr>
          <a:bodyPr rot="0" vert="horz"/>
          <a:lstStyle/>
          <a:p>
            <a:pPr>
              <a:defRPr sz="820" b="0" i="0" u="none" strike="noStrike" baseline="0">
                <a:solidFill>
                  <a:srgbClr val="000000"/>
                </a:solidFill>
                <a:latin typeface="新細明體"/>
                <a:ea typeface="新細明體"/>
                <a:cs typeface="新細明體"/>
              </a:defRPr>
            </a:pPr>
            <a:endParaRPr lang="zh-TW"/>
          </a:p>
        </c:txPr>
        <c:crossAx val="242420352"/>
        <c:crosses val="autoZero"/>
        <c:auto val="1"/>
        <c:lblAlgn val="ctr"/>
        <c:lblOffset val="100"/>
        <c:tickLblSkip val="1"/>
        <c:tickMarkSkip val="1"/>
        <c:noMultiLvlLbl val="0"/>
      </c:catAx>
      <c:valAx>
        <c:axId val="242420352"/>
        <c:scaling>
          <c:orientation val="minMax"/>
          <c:min val="-6"/>
        </c:scaling>
        <c:delete val="0"/>
        <c:axPos val="l"/>
        <c:numFmt formatCode="0.00" sourceLinked="1"/>
        <c:majorTickMark val="in"/>
        <c:minorTickMark val="none"/>
        <c:tickLblPos val="nextTo"/>
        <c:spPr>
          <a:ln w="4742">
            <a:solidFill>
              <a:srgbClr val="000000"/>
            </a:solidFill>
            <a:prstDash val="solid"/>
          </a:ln>
        </c:spPr>
        <c:txPr>
          <a:bodyPr rot="0" vert="horz"/>
          <a:lstStyle/>
          <a:p>
            <a:pPr>
              <a:defRPr sz="1235" b="0" i="0" u="none" strike="noStrike" baseline="0">
                <a:solidFill>
                  <a:srgbClr val="000000"/>
                </a:solidFill>
                <a:latin typeface="新細明體"/>
                <a:ea typeface="新細明體"/>
                <a:cs typeface="新細明體"/>
              </a:defRPr>
            </a:pPr>
            <a:endParaRPr lang="zh-TW"/>
          </a:p>
        </c:txPr>
        <c:crossAx val="242418816"/>
        <c:crosses val="autoZero"/>
        <c:crossBetween val="between"/>
        <c:majorUnit val="2"/>
      </c:valAx>
      <c:spPr>
        <a:solidFill>
          <a:srgbClr val="FFFFFF"/>
        </a:solidFill>
        <a:ln w="37938">
          <a:noFill/>
        </a:ln>
      </c:spPr>
    </c:plotArea>
    <c:legend>
      <c:legendPos val="r"/>
      <c:legendEntry>
        <c:idx val="0"/>
        <c:txPr>
          <a:bodyPr/>
          <a:lstStyle/>
          <a:p>
            <a:pPr>
              <a:defRPr sz="1200" b="1" i="0" u="none" strike="noStrike" baseline="0">
                <a:solidFill>
                  <a:srgbClr val="000000"/>
                </a:solidFill>
                <a:latin typeface="標楷體"/>
                <a:ea typeface="標楷體"/>
                <a:cs typeface="標楷體"/>
              </a:defRPr>
            </a:pPr>
            <a:endParaRPr lang="zh-TW"/>
          </a:p>
        </c:txPr>
      </c:legendEntry>
      <c:layout>
        <c:manualLayout>
          <c:xMode val="edge"/>
          <c:yMode val="edge"/>
          <c:x val="0.33618288108863659"/>
          <c:y val="0.79114149074923912"/>
          <c:w val="0.54162481506480487"/>
          <c:h val="0.1147889795984091"/>
        </c:manualLayout>
      </c:layout>
      <c:overlay val="0"/>
      <c:spPr>
        <a:solidFill>
          <a:srgbClr val="FFFFFF"/>
        </a:solidFill>
        <a:ln w="4742">
          <a:solidFill>
            <a:srgbClr val="000000"/>
          </a:solidFill>
          <a:prstDash val="solid"/>
        </a:ln>
      </c:spPr>
      <c:txPr>
        <a:bodyPr/>
        <a:lstStyle/>
        <a:p>
          <a:pPr>
            <a:defRPr sz="1546" b="1" i="0" u="none" strike="noStrike" baseline="0">
              <a:solidFill>
                <a:srgbClr val="000000"/>
              </a:solidFill>
              <a:latin typeface="標楷體"/>
              <a:ea typeface="標楷體"/>
              <a:cs typeface="標楷體"/>
            </a:defRPr>
          </a:pPr>
          <a:endParaRPr lang="zh-TW"/>
        </a:p>
      </c:txPr>
    </c:legend>
    <c:plotVisOnly val="1"/>
    <c:dispBlanksAs val="gap"/>
    <c:showDLblsOverMax val="0"/>
  </c:chart>
  <c:spPr>
    <a:solidFill>
      <a:schemeClr val="accent1"/>
    </a:solidFill>
    <a:ln w="18969">
      <a:solidFill>
        <a:srgbClr val="FFFFFF"/>
      </a:solidFill>
      <a:prstDash val="solid"/>
    </a:ln>
  </c:spPr>
  <c:txPr>
    <a:bodyPr/>
    <a:lstStyle/>
    <a:p>
      <a:pPr>
        <a:defRPr sz="1235" b="0" i="0" u="none" strike="noStrike" baseline="0">
          <a:solidFill>
            <a:srgbClr val="000000"/>
          </a:solidFill>
          <a:latin typeface="新細明體"/>
          <a:ea typeface="新細明體"/>
          <a:cs typeface="新細明體"/>
        </a:defRPr>
      </a:pPr>
      <a:endParaRPr lang="zh-TW"/>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zh-TW" altLang="en-US" sz="1600"/>
              <a:t>近</a:t>
            </a:r>
            <a:r>
              <a:rPr lang="en-US" altLang="zh-TW" sz="1600"/>
              <a:t>8</a:t>
            </a:r>
            <a:r>
              <a:rPr lang="zh-TW" altLang="en-US" sz="1600"/>
              <a:t>年科學園區營業額概況</a:t>
            </a:r>
            <a:r>
              <a:rPr lang="en-US" altLang="zh-TW" sz="1600"/>
              <a:t>(</a:t>
            </a:r>
            <a:r>
              <a:rPr lang="zh-TW" altLang="en-US" sz="1600"/>
              <a:t>億元</a:t>
            </a:r>
            <a:r>
              <a:rPr lang="en-US" altLang="zh-TW" sz="1600"/>
              <a:t>)</a:t>
            </a:r>
            <a:endParaRPr lang="zh-TW" altLang="en-US" sz="1600"/>
          </a:p>
        </c:rich>
      </c:tx>
      <c:layout>
        <c:manualLayout>
          <c:xMode val="edge"/>
          <c:yMode val="edge"/>
          <c:x val="0.11936111111111111"/>
          <c:y val="2.7777777777777776E-2"/>
        </c:manualLayout>
      </c:layout>
      <c:overlay val="0"/>
    </c:title>
    <c:autoTitleDeleted val="0"/>
    <c:plotArea>
      <c:layout/>
      <c:lineChart>
        <c:grouping val="stacked"/>
        <c:varyColors val="0"/>
        <c:ser>
          <c:idx val="0"/>
          <c:order val="0"/>
          <c:tx>
            <c:strRef>
              <c:f>工作表1!$E$7</c:f>
              <c:strCache>
                <c:ptCount val="1"/>
                <c:pt idx="0">
                  <c:v>營業額</c:v>
                </c:pt>
              </c:strCache>
            </c:strRef>
          </c:tx>
          <c:dLbls>
            <c:dLbl>
              <c:idx val="1"/>
              <c:layout>
                <c:manualLayout>
                  <c:x val="-8.6525937670760444E-2"/>
                  <c:y val="5.272124003367503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5149373393172264E-2"/>
                  <c:y val="-8.27407822208000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0928668046187115E-2"/>
                  <c:y val="0.1204522511609125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661695018498115E-2"/>
                  <c:y val="6.723502813236879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661695018498115E-2"/>
                  <c:y val="-4.887527665718127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5149373393172264E-2"/>
                  <c:y val="9.142467496352506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工作表1!$F$6:$M$6</c:f>
              <c:strCache>
                <c:ptCount val="8"/>
                <c:pt idx="0">
                  <c:v>96年</c:v>
                </c:pt>
                <c:pt idx="1">
                  <c:v>97年</c:v>
                </c:pt>
                <c:pt idx="2">
                  <c:v>98年</c:v>
                </c:pt>
                <c:pt idx="3">
                  <c:v>99年</c:v>
                </c:pt>
                <c:pt idx="4">
                  <c:v>100年</c:v>
                </c:pt>
                <c:pt idx="5">
                  <c:v>101年</c:v>
                </c:pt>
                <c:pt idx="6">
                  <c:v>102年</c:v>
                </c:pt>
                <c:pt idx="7">
                  <c:v>103年</c:v>
                </c:pt>
              </c:strCache>
            </c:strRef>
          </c:cat>
          <c:val>
            <c:numRef>
              <c:f>工作表1!$F$7:$M$7</c:f>
              <c:numCache>
                <c:formatCode>#,##0</c:formatCode>
                <c:ptCount val="8"/>
                <c:pt idx="0">
                  <c:v>19710</c:v>
                </c:pt>
                <c:pt idx="1">
                  <c:v>18416</c:v>
                </c:pt>
                <c:pt idx="2">
                  <c:v>15857</c:v>
                </c:pt>
                <c:pt idx="3">
                  <c:v>21553</c:v>
                </c:pt>
                <c:pt idx="4">
                  <c:v>19051</c:v>
                </c:pt>
                <c:pt idx="5">
                  <c:v>20041</c:v>
                </c:pt>
                <c:pt idx="6">
                  <c:v>21875</c:v>
                </c:pt>
                <c:pt idx="7">
                  <c:v>23248</c:v>
                </c:pt>
              </c:numCache>
            </c:numRef>
          </c:val>
          <c:smooth val="0"/>
        </c:ser>
        <c:dLbls>
          <c:dLblPos val="t"/>
          <c:showLegendKey val="0"/>
          <c:showVal val="1"/>
          <c:showCatName val="0"/>
          <c:showSerName val="0"/>
          <c:showPercent val="0"/>
          <c:showBubbleSize val="0"/>
        </c:dLbls>
        <c:marker val="1"/>
        <c:smooth val="0"/>
        <c:axId val="238802432"/>
        <c:axId val="238805376"/>
      </c:lineChart>
      <c:catAx>
        <c:axId val="238802432"/>
        <c:scaling>
          <c:orientation val="minMax"/>
        </c:scaling>
        <c:delete val="0"/>
        <c:axPos val="b"/>
        <c:numFmt formatCode="General" sourceLinked="0"/>
        <c:majorTickMark val="out"/>
        <c:minorTickMark val="none"/>
        <c:tickLblPos val="nextTo"/>
        <c:crossAx val="238805376"/>
        <c:crosses val="autoZero"/>
        <c:auto val="1"/>
        <c:lblAlgn val="ctr"/>
        <c:lblOffset val="100"/>
        <c:noMultiLvlLbl val="0"/>
      </c:catAx>
      <c:valAx>
        <c:axId val="238805376"/>
        <c:scaling>
          <c:orientation val="minMax"/>
        </c:scaling>
        <c:delete val="0"/>
        <c:axPos val="l"/>
        <c:majorGridlines/>
        <c:numFmt formatCode="#,##0" sourceLinked="1"/>
        <c:majorTickMark val="out"/>
        <c:minorTickMark val="none"/>
        <c:tickLblPos val="nextTo"/>
        <c:crossAx val="238802432"/>
        <c:crosses val="autoZero"/>
        <c:crossBetween val="between"/>
      </c:valAx>
    </c:plotArea>
    <c:legend>
      <c:legendPos val="r"/>
      <c:layout/>
      <c:overlay val="0"/>
    </c:legend>
    <c:plotVisOnly val="1"/>
    <c:dispBlanksAs val="zero"/>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sz="1600"/>
            </a:pPr>
            <a:r>
              <a:rPr lang="zh-TW" altLang="zh-TW" sz="1600" b="1" i="0" u="none" strike="noStrike" baseline="0">
                <a:effectLst/>
              </a:rPr>
              <a:t>近</a:t>
            </a:r>
            <a:r>
              <a:rPr lang="en-US" altLang="zh-TW" sz="1600" b="1" i="0" u="none" strike="noStrike" baseline="0">
                <a:effectLst/>
              </a:rPr>
              <a:t>8</a:t>
            </a:r>
            <a:r>
              <a:rPr lang="zh-TW" altLang="zh-TW" sz="1600" b="1" i="0" u="none" strike="noStrike" baseline="0">
                <a:effectLst/>
              </a:rPr>
              <a:t>年</a:t>
            </a:r>
            <a:r>
              <a:rPr lang="zh-TW" sz="1600"/>
              <a:t>科學園區就業人數</a:t>
            </a:r>
            <a:r>
              <a:rPr lang="zh-TW" altLang="zh-TW" sz="1600" b="1" i="0" u="none" strike="noStrike" baseline="0">
                <a:effectLst/>
              </a:rPr>
              <a:t>概況</a:t>
            </a:r>
            <a:r>
              <a:rPr lang="en-US" altLang="zh-TW" sz="1600" b="1" i="0" u="none" strike="noStrike" baseline="0">
                <a:effectLst/>
              </a:rPr>
              <a:t>(</a:t>
            </a:r>
            <a:r>
              <a:rPr lang="zh-TW" altLang="en-US" sz="1600" b="1" i="0" u="none" strike="noStrike" baseline="0">
                <a:effectLst/>
              </a:rPr>
              <a:t>人</a:t>
            </a:r>
            <a:r>
              <a:rPr lang="en-US" altLang="zh-TW" sz="1600" b="1" i="0" u="none" strike="noStrike" baseline="0">
                <a:effectLst/>
              </a:rPr>
              <a:t>)</a:t>
            </a:r>
            <a:endParaRPr lang="zh-TW" sz="1600"/>
          </a:p>
        </c:rich>
      </c:tx>
      <c:layout>
        <c:manualLayout>
          <c:xMode val="edge"/>
          <c:yMode val="edge"/>
          <c:x val="6.6367836876549555E-2"/>
          <c:y val="0"/>
        </c:manualLayout>
      </c:layout>
      <c:overlay val="0"/>
    </c:title>
    <c:autoTitleDeleted val="0"/>
    <c:plotArea>
      <c:layout/>
      <c:lineChart>
        <c:grouping val="stacked"/>
        <c:varyColors val="0"/>
        <c:ser>
          <c:idx val="0"/>
          <c:order val="0"/>
          <c:tx>
            <c:strRef>
              <c:f>工作表1!$E$3</c:f>
              <c:strCache>
                <c:ptCount val="1"/>
                <c:pt idx="0">
                  <c:v>就業人數</c:v>
                </c:pt>
              </c:strCache>
            </c:strRef>
          </c:tx>
          <c:dLbls>
            <c:dLbl>
              <c:idx val="1"/>
              <c:layout>
                <c:manualLayout>
                  <c:x val="-6.7597810039370099E-2"/>
                  <c:y val="-5.381040395730723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993643372703358E-2"/>
                  <c:y val="-6.285608464477897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7597810039370085E-2"/>
                  <c:y val="-4.024188292609964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5410360368743948E-2"/>
                  <c:y val="-4.821452899254723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工作表1!$F$2:$M$2</c:f>
              <c:strCache>
                <c:ptCount val="8"/>
                <c:pt idx="0">
                  <c:v>96年</c:v>
                </c:pt>
                <c:pt idx="1">
                  <c:v>97年</c:v>
                </c:pt>
                <c:pt idx="2">
                  <c:v>98年</c:v>
                </c:pt>
                <c:pt idx="3">
                  <c:v>99年</c:v>
                </c:pt>
                <c:pt idx="4">
                  <c:v>100年</c:v>
                </c:pt>
                <c:pt idx="5">
                  <c:v>101年</c:v>
                </c:pt>
                <c:pt idx="6">
                  <c:v>102年</c:v>
                </c:pt>
                <c:pt idx="7">
                  <c:v>103年</c:v>
                </c:pt>
              </c:strCache>
            </c:strRef>
          </c:cat>
          <c:val>
            <c:numRef>
              <c:f>工作表1!$F$3:$M$3</c:f>
              <c:numCache>
                <c:formatCode>#,##0</c:formatCode>
                <c:ptCount val="8"/>
                <c:pt idx="0">
                  <c:v>201556</c:v>
                </c:pt>
                <c:pt idx="1">
                  <c:v>199449</c:v>
                </c:pt>
                <c:pt idx="2">
                  <c:v>200645</c:v>
                </c:pt>
                <c:pt idx="3">
                  <c:v>219133</c:v>
                </c:pt>
                <c:pt idx="4">
                  <c:v>237841</c:v>
                </c:pt>
                <c:pt idx="5">
                  <c:v>244920</c:v>
                </c:pt>
                <c:pt idx="6">
                  <c:v>253956</c:v>
                </c:pt>
                <c:pt idx="7">
                  <c:v>263649</c:v>
                </c:pt>
              </c:numCache>
            </c:numRef>
          </c:val>
          <c:smooth val="0"/>
        </c:ser>
        <c:dLbls>
          <c:showLegendKey val="0"/>
          <c:showVal val="0"/>
          <c:showCatName val="0"/>
          <c:showSerName val="0"/>
          <c:showPercent val="0"/>
          <c:showBubbleSize val="0"/>
        </c:dLbls>
        <c:marker val="1"/>
        <c:smooth val="0"/>
        <c:axId val="242721920"/>
        <c:axId val="242723456"/>
      </c:lineChart>
      <c:catAx>
        <c:axId val="242721920"/>
        <c:scaling>
          <c:orientation val="minMax"/>
        </c:scaling>
        <c:delete val="0"/>
        <c:axPos val="b"/>
        <c:numFmt formatCode="General" sourceLinked="0"/>
        <c:majorTickMark val="out"/>
        <c:minorTickMark val="none"/>
        <c:tickLblPos val="nextTo"/>
        <c:crossAx val="242723456"/>
        <c:crosses val="autoZero"/>
        <c:auto val="1"/>
        <c:lblAlgn val="ctr"/>
        <c:lblOffset val="100"/>
        <c:noMultiLvlLbl val="0"/>
      </c:catAx>
      <c:valAx>
        <c:axId val="242723456"/>
        <c:scaling>
          <c:orientation val="minMax"/>
        </c:scaling>
        <c:delete val="0"/>
        <c:axPos val="l"/>
        <c:majorGridlines/>
        <c:numFmt formatCode="#,##0" sourceLinked="1"/>
        <c:majorTickMark val="out"/>
        <c:minorTickMark val="none"/>
        <c:tickLblPos val="nextTo"/>
        <c:crossAx val="242721920"/>
        <c:crosses val="autoZero"/>
        <c:crossBetween val="between"/>
        <c:majorUnit val="50000"/>
      </c:valAx>
    </c:plotArea>
    <c:legend>
      <c:legendPos val="r"/>
      <c:layout/>
      <c:overlay val="0"/>
    </c:legend>
    <c:plotVisOnly val="1"/>
    <c:dispBlanksAs val="zero"/>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3733490929197355"/>
          <c:y val="0.18038814991468105"/>
          <c:w val="0.62665090708026561"/>
          <c:h val="0.56126313192574051"/>
        </c:manualLayout>
      </c:layout>
      <c:barChart>
        <c:barDir val="col"/>
        <c:grouping val="clustered"/>
        <c:varyColors val="0"/>
        <c:ser>
          <c:idx val="0"/>
          <c:order val="0"/>
          <c:invertIfNegative val="0"/>
          <c:dPt>
            <c:idx val="0"/>
            <c:invertIfNegative val="0"/>
            <c:bubble3D val="0"/>
            <c:spPr>
              <a:solidFill>
                <a:srgbClr val="92D050"/>
              </a:solidFill>
            </c:spPr>
          </c:dPt>
          <c:dLbls>
            <c:dLbl>
              <c:idx val="0"/>
              <c:layout>
                <c:manualLayout>
                  <c:x val="5.6774003770260785E-17"/>
                  <c:y val="2.98095941513732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935992321887692E-3"/>
                  <c:y val="2.48413284594777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Sheet1!$B$24:$C$24</c:f>
              <c:strCache>
                <c:ptCount val="2"/>
                <c:pt idx="0">
                  <c:v>目標</c:v>
                </c:pt>
                <c:pt idx="1">
                  <c:v>實際</c:v>
                </c:pt>
              </c:strCache>
            </c:strRef>
          </c:cat>
          <c:val>
            <c:numRef>
              <c:f>Sheet1!$B$25:$C$25</c:f>
              <c:numCache>
                <c:formatCode>0_ </c:formatCode>
                <c:ptCount val="2"/>
                <c:pt idx="0">
                  <c:v>2795</c:v>
                </c:pt>
                <c:pt idx="1">
                  <c:v>2825</c:v>
                </c:pt>
              </c:numCache>
            </c:numRef>
          </c:val>
        </c:ser>
        <c:dLbls>
          <c:showLegendKey val="0"/>
          <c:showVal val="0"/>
          <c:showCatName val="0"/>
          <c:showSerName val="0"/>
          <c:showPercent val="0"/>
          <c:showBubbleSize val="0"/>
        </c:dLbls>
        <c:gapWidth val="50"/>
        <c:axId val="125962112"/>
        <c:axId val="125963648"/>
      </c:barChart>
      <c:catAx>
        <c:axId val="125962112"/>
        <c:scaling>
          <c:orientation val="minMax"/>
        </c:scaling>
        <c:delete val="0"/>
        <c:axPos val="b"/>
        <c:numFmt formatCode="General" sourceLinked="0"/>
        <c:majorTickMark val="out"/>
        <c:minorTickMark val="none"/>
        <c:tickLblPos val="nextTo"/>
        <c:crossAx val="125963648"/>
        <c:crosses val="autoZero"/>
        <c:auto val="1"/>
        <c:lblAlgn val="ctr"/>
        <c:lblOffset val="100"/>
        <c:noMultiLvlLbl val="0"/>
      </c:catAx>
      <c:valAx>
        <c:axId val="125963648"/>
        <c:scaling>
          <c:orientation val="minMax"/>
          <c:max val="3000"/>
          <c:min val="0"/>
        </c:scaling>
        <c:delete val="0"/>
        <c:axPos val="l"/>
        <c:majorGridlines/>
        <c:numFmt formatCode="0_ " sourceLinked="1"/>
        <c:majorTickMark val="out"/>
        <c:minorTickMark val="none"/>
        <c:tickLblPos val="nextTo"/>
        <c:crossAx val="125962112"/>
        <c:crosses val="autoZero"/>
        <c:crossBetween val="between"/>
        <c:majorUnit val="500"/>
      </c:valAx>
    </c:plotArea>
    <c:plotVisOnly val="1"/>
    <c:dispBlanksAs val="gap"/>
    <c:showDLblsOverMax val="0"/>
  </c:chart>
  <c:txPr>
    <a:bodyPr/>
    <a:lstStyle/>
    <a:p>
      <a:pPr>
        <a:defRPr sz="800">
          <a:latin typeface="標楷體" pitchFamily="65" charset="-120"/>
          <a:ea typeface="標楷體" pitchFamily="65" charset="-120"/>
        </a:defRPr>
      </a:pPr>
      <a:endParaRPr lang="zh-TW"/>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工作表1!$B$1</c:f>
              <c:strCache>
                <c:ptCount val="1"/>
                <c:pt idx="0">
                  <c:v>年投資金額(億美元)</c:v>
                </c:pt>
              </c:strCache>
            </c:strRef>
          </c:tx>
          <c:spPr>
            <a:gradFill rotWithShape="1">
              <a:gsLst>
                <a:gs pos="0">
                  <a:schemeClr val="accent2">
                    <a:shade val="76000"/>
                    <a:shade val="51000"/>
                    <a:satMod val="130000"/>
                  </a:schemeClr>
                </a:gs>
                <a:gs pos="80000">
                  <a:schemeClr val="accent2">
                    <a:shade val="76000"/>
                    <a:shade val="93000"/>
                    <a:satMod val="130000"/>
                  </a:schemeClr>
                </a:gs>
                <a:gs pos="100000">
                  <a:schemeClr val="accent2">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4"/>
              <c:layout/>
              <c:tx>
                <c:rich>
                  <a:bodyPr/>
                  <a:lstStyle/>
                  <a:p>
                    <a:r>
                      <a:rPr lang="en-US" altLang="en-US" dirty="0" smtClean="0">
                        <a:solidFill>
                          <a:schemeClr val="tx1"/>
                        </a:solidFill>
                      </a:rPr>
                      <a:t>4.07</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工作表1!$A$2:$A$6</c:f>
              <c:strCache>
                <c:ptCount val="5"/>
                <c:pt idx="0">
                  <c:v>100年</c:v>
                </c:pt>
                <c:pt idx="1">
                  <c:v>101年</c:v>
                </c:pt>
                <c:pt idx="2">
                  <c:v>102年</c:v>
                </c:pt>
                <c:pt idx="3">
                  <c:v>103年</c:v>
                </c:pt>
                <c:pt idx="4">
                  <c:v>104年1-11月</c:v>
                </c:pt>
              </c:strCache>
            </c:strRef>
          </c:cat>
          <c:val>
            <c:numRef>
              <c:f>工作表1!$B$2:$B$6</c:f>
              <c:numCache>
                <c:formatCode>General</c:formatCode>
                <c:ptCount val="5"/>
                <c:pt idx="0">
                  <c:v>4.45</c:v>
                </c:pt>
                <c:pt idx="1">
                  <c:v>4.1399999999999997</c:v>
                </c:pt>
                <c:pt idx="2">
                  <c:v>4.09</c:v>
                </c:pt>
                <c:pt idx="3">
                  <c:v>5.48</c:v>
                </c:pt>
                <c:pt idx="4">
                  <c:v>4.07</c:v>
                </c:pt>
              </c:numCache>
            </c:numRef>
          </c:val>
        </c:ser>
        <c:ser>
          <c:idx val="1"/>
          <c:order val="1"/>
          <c:tx>
            <c:strRef>
              <c:f>工作表1!$C$1</c:f>
              <c:strCache>
                <c:ptCount val="1"/>
                <c:pt idx="0">
                  <c:v>累計投資金額(億美元)</c:v>
                </c:pt>
              </c:strCache>
            </c:strRef>
          </c:tx>
          <c:spPr>
            <a:gradFill rotWithShape="1">
              <a:gsLst>
                <a:gs pos="0">
                  <a:schemeClr val="accent2">
                    <a:tint val="77000"/>
                    <a:shade val="51000"/>
                    <a:satMod val="130000"/>
                  </a:schemeClr>
                </a:gs>
                <a:gs pos="80000">
                  <a:schemeClr val="accent2">
                    <a:tint val="77000"/>
                    <a:shade val="93000"/>
                    <a:satMod val="130000"/>
                  </a:schemeClr>
                </a:gs>
                <a:gs pos="100000">
                  <a:schemeClr val="accent2">
                    <a:tint val="77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4"/>
              <c:layout>
                <c:manualLayout>
                  <c:x val="5.5007597112231091E-3"/>
                  <c:y val="-5.553612034283722E-3"/>
                </c:manualLayout>
              </c:layout>
              <c:tx>
                <c:rich>
                  <a:bodyPr/>
                  <a:lstStyle/>
                  <a:p>
                    <a:r>
                      <a:rPr lang="en-US" altLang="zh-TW" dirty="0" smtClean="0">
                        <a:solidFill>
                          <a:schemeClr val="tx1"/>
                        </a:solidFill>
                      </a:rPr>
                      <a:t>22</a:t>
                    </a:r>
                    <a:r>
                      <a:rPr lang="en-US" altLang="en-US" dirty="0" smtClean="0">
                        <a:solidFill>
                          <a:schemeClr val="tx1"/>
                        </a:solidFill>
                      </a:rPr>
                      <a:t>.82</a:t>
                    </a:r>
                    <a:endParaRPr lang="en-US" altLang="en-US" dirty="0">
                      <a:solidFill>
                        <a:srgbClr val="FF0000"/>
                      </a:solidFill>
                    </a:endParaRP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工作表1!$A$2:$A$6</c:f>
              <c:strCache>
                <c:ptCount val="5"/>
                <c:pt idx="0">
                  <c:v>100年</c:v>
                </c:pt>
                <c:pt idx="1">
                  <c:v>101年</c:v>
                </c:pt>
                <c:pt idx="2">
                  <c:v>102年</c:v>
                </c:pt>
                <c:pt idx="3">
                  <c:v>103年</c:v>
                </c:pt>
                <c:pt idx="4">
                  <c:v>104年1-11月</c:v>
                </c:pt>
              </c:strCache>
            </c:strRef>
          </c:cat>
          <c:val>
            <c:numRef>
              <c:f>工作表1!$C$2:$C$6</c:f>
              <c:numCache>
                <c:formatCode>General</c:formatCode>
                <c:ptCount val="5"/>
                <c:pt idx="0">
                  <c:v>4.45</c:v>
                </c:pt>
                <c:pt idx="1">
                  <c:v>8.59</c:v>
                </c:pt>
                <c:pt idx="2">
                  <c:v>12.68</c:v>
                </c:pt>
                <c:pt idx="3">
                  <c:v>18.16</c:v>
                </c:pt>
                <c:pt idx="4">
                  <c:v>22.23</c:v>
                </c:pt>
              </c:numCache>
            </c:numRef>
          </c:val>
        </c:ser>
        <c:dLbls>
          <c:showLegendKey val="0"/>
          <c:showVal val="1"/>
          <c:showCatName val="0"/>
          <c:showSerName val="0"/>
          <c:showPercent val="0"/>
          <c:showBubbleSize val="0"/>
        </c:dLbls>
        <c:gapWidth val="100"/>
        <c:overlap val="-24"/>
        <c:axId val="98448896"/>
        <c:axId val="98450432"/>
      </c:barChart>
      <c:catAx>
        <c:axId val="98448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98450432"/>
        <c:crossesAt val="0"/>
        <c:auto val="0"/>
        <c:lblAlgn val="ctr"/>
        <c:lblOffset val="100"/>
        <c:noMultiLvlLbl val="0"/>
      </c:catAx>
      <c:valAx>
        <c:axId val="9845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98448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0.33308337804394511"/>
          <c:y val="0.19020127053308936"/>
          <c:w val="0.66305589597657288"/>
          <c:h val="0.57338130383832553"/>
        </c:manualLayout>
      </c:layout>
      <c:barChart>
        <c:barDir val="col"/>
        <c:grouping val="clustered"/>
        <c:varyColors val="0"/>
        <c:ser>
          <c:idx val="0"/>
          <c:order val="0"/>
          <c:invertIfNegative val="0"/>
          <c:dPt>
            <c:idx val="0"/>
            <c:invertIfNegative val="0"/>
            <c:bubble3D val="0"/>
            <c:spPr>
              <a:solidFill>
                <a:srgbClr val="92D050"/>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Sheet1!$B$22:$C$22</c:f>
              <c:strCache>
                <c:ptCount val="2"/>
                <c:pt idx="0">
                  <c:v>目標</c:v>
                </c:pt>
                <c:pt idx="1">
                  <c:v>實際</c:v>
                </c:pt>
              </c:strCache>
            </c:strRef>
          </c:cat>
          <c:val>
            <c:numRef>
              <c:f>Sheet1!$B$23:$C$23</c:f>
              <c:numCache>
                <c:formatCode>0_ </c:formatCode>
                <c:ptCount val="2"/>
                <c:pt idx="0">
                  <c:v>500</c:v>
                </c:pt>
                <c:pt idx="1">
                  <c:v>538</c:v>
                </c:pt>
              </c:numCache>
            </c:numRef>
          </c:val>
        </c:ser>
        <c:dLbls>
          <c:showLegendKey val="0"/>
          <c:showVal val="0"/>
          <c:showCatName val="0"/>
          <c:showSerName val="0"/>
          <c:showPercent val="0"/>
          <c:showBubbleSize val="0"/>
        </c:dLbls>
        <c:gapWidth val="50"/>
        <c:axId val="126980864"/>
        <c:axId val="126982400"/>
      </c:barChart>
      <c:catAx>
        <c:axId val="126980864"/>
        <c:scaling>
          <c:orientation val="minMax"/>
        </c:scaling>
        <c:delete val="0"/>
        <c:axPos val="b"/>
        <c:numFmt formatCode="General" sourceLinked="0"/>
        <c:majorTickMark val="out"/>
        <c:minorTickMark val="none"/>
        <c:tickLblPos val="nextTo"/>
        <c:crossAx val="126982400"/>
        <c:crosses val="autoZero"/>
        <c:auto val="1"/>
        <c:lblAlgn val="ctr"/>
        <c:lblOffset val="100"/>
        <c:noMultiLvlLbl val="0"/>
      </c:catAx>
      <c:valAx>
        <c:axId val="126982400"/>
        <c:scaling>
          <c:orientation val="minMax"/>
          <c:max val="600"/>
          <c:min val="0"/>
        </c:scaling>
        <c:delete val="0"/>
        <c:axPos val="l"/>
        <c:majorGridlines/>
        <c:numFmt formatCode="0_ " sourceLinked="1"/>
        <c:majorTickMark val="out"/>
        <c:minorTickMark val="none"/>
        <c:tickLblPos val="nextTo"/>
        <c:crossAx val="126980864"/>
        <c:crosses val="autoZero"/>
        <c:crossBetween val="between"/>
        <c:majorUnit val="100"/>
      </c:valAx>
    </c:plotArea>
    <c:plotVisOnly val="1"/>
    <c:dispBlanksAs val="gap"/>
    <c:showDLblsOverMax val="0"/>
  </c:chart>
  <c:txPr>
    <a:bodyPr/>
    <a:lstStyle/>
    <a:p>
      <a:pPr>
        <a:defRPr sz="800">
          <a:latin typeface="標楷體" pitchFamily="65" charset="-120"/>
          <a:ea typeface="標楷體" pitchFamily="65" charset="-120"/>
        </a:defRPr>
      </a:pPr>
      <a:endParaRPr lang="zh-TW"/>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155061287442186"/>
          <c:y val="4.7855688297583493E-2"/>
          <c:w val="0.79307638607029796"/>
          <c:h val="0.68340583920971265"/>
        </c:manualLayout>
      </c:layout>
      <c:barChart>
        <c:barDir val="col"/>
        <c:grouping val="clustered"/>
        <c:varyColors val="0"/>
        <c:ser>
          <c:idx val="0"/>
          <c:order val="0"/>
          <c:tx>
            <c:strRef>
              <c:f>Sheet1!$B$1</c:f>
              <c:strCache>
                <c:ptCount val="1"/>
                <c:pt idx="0">
                  <c:v>改善前淹水面積
(1,150平方公里)</c:v>
                </c:pt>
              </c:strCache>
            </c:strRef>
          </c:tx>
          <c:invertIfNegative val="0"/>
          <c:cat>
            <c:strRef>
              <c:f>Sheet1!$A$2:$A$21</c:f>
              <c:strCache>
                <c:ptCount val="20"/>
                <c:pt idx="0">
                  <c:v>雲林縣</c:v>
                </c:pt>
                <c:pt idx="1">
                  <c:v>台南市</c:v>
                </c:pt>
                <c:pt idx="2">
                  <c:v>屏東縣</c:v>
                </c:pt>
                <c:pt idx="3">
                  <c:v>嘉義縣</c:v>
                </c:pt>
                <c:pt idx="4">
                  <c:v>彰化縣</c:v>
                </c:pt>
                <c:pt idx="5">
                  <c:v>高雄市</c:v>
                </c:pt>
                <c:pt idx="6">
                  <c:v>宜蘭縣</c:v>
                </c:pt>
                <c:pt idx="7">
                  <c:v>桃園縣</c:v>
                </c:pt>
                <c:pt idx="8">
                  <c:v>苗栗縣</c:v>
                </c:pt>
                <c:pt idx="9">
                  <c:v>台中市</c:v>
                </c:pt>
                <c:pt idx="10">
                  <c:v>花蓮縣</c:v>
                </c:pt>
                <c:pt idx="11">
                  <c:v>南投縣</c:v>
                </c:pt>
                <c:pt idx="12">
                  <c:v>新北市</c:v>
                </c:pt>
                <c:pt idx="13">
                  <c:v>新竹縣</c:v>
                </c:pt>
                <c:pt idx="14">
                  <c:v>台東縣</c:v>
                </c:pt>
                <c:pt idx="15">
                  <c:v>新竹市</c:v>
                </c:pt>
                <c:pt idx="16">
                  <c:v>金門縣</c:v>
                </c:pt>
                <c:pt idx="17">
                  <c:v>嘉義市</c:v>
                </c:pt>
                <c:pt idx="18">
                  <c:v>澎湖縣</c:v>
                </c:pt>
                <c:pt idx="19">
                  <c:v>基隆市</c:v>
                </c:pt>
              </c:strCache>
            </c:strRef>
          </c:cat>
          <c:val>
            <c:numRef>
              <c:f>Sheet1!$B$2:$B$21</c:f>
              <c:numCache>
                <c:formatCode>0.00_ </c:formatCode>
                <c:ptCount val="20"/>
                <c:pt idx="0">
                  <c:v>216.76999999999998</c:v>
                </c:pt>
                <c:pt idx="1">
                  <c:v>213.59</c:v>
                </c:pt>
                <c:pt idx="2">
                  <c:v>154.22</c:v>
                </c:pt>
                <c:pt idx="3">
                  <c:v>150.04</c:v>
                </c:pt>
                <c:pt idx="4">
                  <c:v>146.33000000000001</c:v>
                </c:pt>
                <c:pt idx="5">
                  <c:v>75.84</c:v>
                </c:pt>
                <c:pt idx="6">
                  <c:v>52.78</c:v>
                </c:pt>
                <c:pt idx="7">
                  <c:v>28.630000000000031</c:v>
                </c:pt>
                <c:pt idx="8">
                  <c:v>27.91</c:v>
                </c:pt>
                <c:pt idx="9">
                  <c:v>25.29</c:v>
                </c:pt>
                <c:pt idx="10">
                  <c:v>16.260000000000002</c:v>
                </c:pt>
                <c:pt idx="11">
                  <c:v>13.27</c:v>
                </c:pt>
                <c:pt idx="12">
                  <c:v>10.63</c:v>
                </c:pt>
                <c:pt idx="13">
                  <c:v>8.89</c:v>
                </c:pt>
                <c:pt idx="14">
                  <c:v>4.0999999999999996</c:v>
                </c:pt>
                <c:pt idx="15">
                  <c:v>2.08</c:v>
                </c:pt>
                <c:pt idx="16">
                  <c:v>1.78</c:v>
                </c:pt>
                <c:pt idx="17">
                  <c:v>0.95000000000000062</c:v>
                </c:pt>
                <c:pt idx="18">
                  <c:v>0.48000000000000032</c:v>
                </c:pt>
                <c:pt idx="19">
                  <c:v>0.14000000000000001</c:v>
                </c:pt>
              </c:numCache>
            </c:numRef>
          </c:val>
        </c:ser>
        <c:dLbls>
          <c:showLegendKey val="0"/>
          <c:showVal val="0"/>
          <c:showCatName val="0"/>
          <c:showSerName val="0"/>
          <c:showPercent val="0"/>
          <c:showBubbleSize val="0"/>
        </c:dLbls>
        <c:gapWidth val="31"/>
        <c:axId val="127094144"/>
        <c:axId val="127104128"/>
      </c:barChart>
      <c:lineChart>
        <c:grouping val="standard"/>
        <c:varyColors val="0"/>
        <c:ser>
          <c:idx val="1"/>
          <c:order val="1"/>
          <c:tx>
            <c:strRef>
              <c:f>Sheet1!$C$1</c:f>
              <c:strCache>
                <c:ptCount val="1"/>
                <c:pt idx="0">
                  <c:v>已改善淹水面積
(538平方公里)</c:v>
                </c:pt>
              </c:strCache>
            </c:strRef>
          </c:tx>
          <c:spPr>
            <a:ln>
              <a:solidFill>
                <a:schemeClr val="accent1"/>
              </a:solidFill>
            </a:ln>
          </c:spPr>
          <c:marker>
            <c:symbol val="none"/>
          </c:marker>
          <c:cat>
            <c:strRef>
              <c:f>Sheet1!$A$2:$A$21</c:f>
              <c:strCache>
                <c:ptCount val="20"/>
                <c:pt idx="0">
                  <c:v>雲林縣</c:v>
                </c:pt>
                <c:pt idx="1">
                  <c:v>台南市</c:v>
                </c:pt>
                <c:pt idx="2">
                  <c:v>屏東縣</c:v>
                </c:pt>
                <c:pt idx="3">
                  <c:v>嘉義縣</c:v>
                </c:pt>
                <c:pt idx="4">
                  <c:v>彰化縣</c:v>
                </c:pt>
                <c:pt idx="5">
                  <c:v>高雄市</c:v>
                </c:pt>
                <c:pt idx="6">
                  <c:v>宜蘭縣</c:v>
                </c:pt>
                <c:pt idx="7">
                  <c:v>桃園縣</c:v>
                </c:pt>
                <c:pt idx="8">
                  <c:v>苗栗縣</c:v>
                </c:pt>
                <c:pt idx="9">
                  <c:v>台中市</c:v>
                </c:pt>
                <c:pt idx="10">
                  <c:v>花蓮縣</c:v>
                </c:pt>
                <c:pt idx="11">
                  <c:v>南投縣</c:v>
                </c:pt>
                <c:pt idx="12">
                  <c:v>新北市</c:v>
                </c:pt>
                <c:pt idx="13">
                  <c:v>新竹縣</c:v>
                </c:pt>
                <c:pt idx="14">
                  <c:v>台東縣</c:v>
                </c:pt>
                <c:pt idx="15">
                  <c:v>新竹市</c:v>
                </c:pt>
                <c:pt idx="16">
                  <c:v>金門縣</c:v>
                </c:pt>
                <c:pt idx="17">
                  <c:v>嘉義市</c:v>
                </c:pt>
                <c:pt idx="18">
                  <c:v>澎湖縣</c:v>
                </c:pt>
                <c:pt idx="19">
                  <c:v>基隆市</c:v>
                </c:pt>
              </c:strCache>
            </c:strRef>
          </c:cat>
          <c:val>
            <c:numRef>
              <c:f>Sheet1!$C$2:$C$21</c:f>
              <c:numCache>
                <c:formatCode>0.00_ </c:formatCode>
                <c:ptCount val="20"/>
                <c:pt idx="0">
                  <c:v>98.88</c:v>
                </c:pt>
                <c:pt idx="1">
                  <c:v>95.5</c:v>
                </c:pt>
                <c:pt idx="2">
                  <c:v>104.93</c:v>
                </c:pt>
                <c:pt idx="3">
                  <c:v>66.910000000000025</c:v>
                </c:pt>
                <c:pt idx="4">
                  <c:v>63.68</c:v>
                </c:pt>
                <c:pt idx="5">
                  <c:v>26.85</c:v>
                </c:pt>
                <c:pt idx="6">
                  <c:v>23.810000000000031</c:v>
                </c:pt>
                <c:pt idx="7">
                  <c:v>2.65</c:v>
                </c:pt>
                <c:pt idx="8">
                  <c:v>13.19</c:v>
                </c:pt>
                <c:pt idx="9">
                  <c:v>9.8500000000000068</c:v>
                </c:pt>
                <c:pt idx="10">
                  <c:v>8.6</c:v>
                </c:pt>
                <c:pt idx="11">
                  <c:v>6.68</c:v>
                </c:pt>
                <c:pt idx="12">
                  <c:v>3.19</c:v>
                </c:pt>
                <c:pt idx="13">
                  <c:v>8.01</c:v>
                </c:pt>
                <c:pt idx="14">
                  <c:v>1.62</c:v>
                </c:pt>
                <c:pt idx="15">
                  <c:v>1.34</c:v>
                </c:pt>
                <c:pt idx="16">
                  <c:v>1.56</c:v>
                </c:pt>
                <c:pt idx="17">
                  <c:v>0.18000000000000024</c:v>
                </c:pt>
                <c:pt idx="18">
                  <c:v>0.49000000000000032</c:v>
                </c:pt>
                <c:pt idx="19">
                  <c:v>0.05</c:v>
                </c:pt>
              </c:numCache>
            </c:numRef>
          </c:val>
          <c:smooth val="0"/>
        </c:ser>
        <c:dLbls>
          <c:showLegendKey val="0"/>
          <c:showVal val="0"/>
          <c:showCatName val="0"/>
          <c:showSerName val="0"/>
          <c:showPercent val="0"/>
          <c:showBubbleSize val="0"/>
        </c:dLbls>
        <c:marker val="1"/>
        <c:smooth val="0"/>
        <c:axId val="127094144"/>
        <c:axId val="127104128"/>
      </c:lineChart>
      <c:catAx>
        <c:axId val="127094144"/>
        <c:scaling>
          <c:orientation val="minMax"/>
        </c:scaling>
        <c:delete val="0"/>
        <c:axPos val="b"/>
        <c:numFmt formatCode="General" sourceLinked="0"/>
        <c:majorTickMark val="out"/>
        <c:minorTickMark val="none"/>
        <c:tickLblPos val="nextTo"/>
        <c:txPr>
          <a:bodyPr rot="0" vert="eaVert"/>
          <a:lstStyle/>
          <a:p>
            <a:pPr>
              <a:defRPr b="1"/>
            </a:pPr>
            <a:endParaRPr lang="zh-TW"/>
          </a:p>
        </c:txPr>
        <c:crossAx val="127104128"/>
        <c:crosses val="autoZero"/>
        <c:auto val="1"/>
        <c:lblAlgn val="ctr"/>
        <c:lblOffset val="100"/>
        <c:noMultiLvlLbl val="0"/>
      </c:catAx>
      <c:valAx>
        <c:axId val="127104128"/>
        <c:scaling>
          <c:orientation val="minMax"/>
        </c:scaling>
        <c:delete val="0"/>
        <c:axPos val="l"/>
        <c:majorGridlines/>
        <c:numFmt formatCode="0_ " sourceLinked="0"/>
        <c:majorTickMark val="out"/>
        <c:minorTickMark val="none"/>
        <c:tickLblPos val="nextTo"/>
        <c:crossAx val="127094144"/>
        <c:crosses val="autoZero"/>
        <c:crossBetween val="between"/>
      </c:valAx>
    </c:plotArea>
    <c:legend>
      <c:legendPos val="r"/>
      <c:layout>
        <c:manualLayout>
          <c:xMode val="edge"/>
          <c:yMode val="edge"/>
          <c:x val="0.54341382327209098"/>
          <c:y val="7.2687624745728929E-2"/>
          <c:w val="0.37380577427821665"/>
          <c:h val="0.28857387938239637"/>
        </c:manualLayout>
      </c:layout>
      <c:overlay val="0"/>
      <c:spPr>
        <a:solidFill>
          <a:schemeClr val="bg1"/>
        </a:solidFill>
      </c:spPr>
    </c:legend>
    <c:plotVisOnly val="1"/>
    <c:dispBlanksAs val="gap"/>
    <c:showDLblsOverMax val="0"/>
  </c:chart>
  <c:txPr>
    <a:bodyPr/>
    <a:lstStyle/>
    <a:p>
      <a:pPr>
        <a:defRPr sz="800">
          <a:latin typeface="標楷體" pitchFamily="65" charset="-120"/>
          <a:ea typeface="標楷體" pitchFamily="65" charset="-120"/>
        </a:defRPr>
      </a:pPr>
      <a:endParaRPr lang="zh-TW"/>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77777777777779E-2"/>
          <c:y val="6.235011990407674E-2"/>
          <c:w val="0.89682539682539686"/>
          <c:h val="0.79376498800959228"/>
        </c:manualLayout>
      </c:layout>
      <c:barChart>
        <c:barDir val="col"/>
        <c:grouping val="stacked"/>
        <c:varyColors val="0"/>
        <c:ser>
          <c:idx val="0"/>
          <c:order val="0"/>
          <c:tx>
            <c:strRef>
              <c:f>Sheet1!$A$2</c:f>
              <c:strCache>
                <c:ptCount val="1"/>
                <c:pt idx="0">
                  <c:v>子宮頸抹片檢查</c:v>
                </c:pt>
              </c:strCache>
            </c:strRef>
          </c:tx>
          <c:spPr>
            <a:solidFill>
              <a:schemeClr val="accent1"/>
            </a:solidFill>
            <a:ln w="16735">
              <a:solidFill>
                <a:schemeClr val="tx1"/>
              </a:solidFill>
              <a:prstDash val="solid"/>
            </a:ln>
          </c:spPr>
          <c:invertIfNegative val="0"/>
          <c:cat>
            <c:numRef>
              <c:f>Sheet1!$B$1:$J$1</c:f>
              <c:numCache>
                <c:formatCode>General</c:formatCode>
                <c:ptCount val="9"/>
                <c:pt idx="0">
                  <c:v>96</c:v>
                </c:pt>
                <c:pt idx="1">
                  <c:v>97</c:v>
                </c:pt>
                <c:pt idx="2">
                  <c:v>98</c:v>
                </c:pt>
                <c:pt idx="3">
                  <c:v>99</c:v>
                </c:pt>
                <c:pt idx="4">
                  <c:v>100</c:v>
                </c:pt>
                <c:pt idx="5">
                  <c:v>101</c:v>
                </c:pt>
                <c:pt idx="6">
                  <c:v>102</c:v>
                </c:pt>
                <c:pt idx="7">
                  <c:v>103</c:v>
                </c:pt>
                <c:pt idx="8">
                  <c:v>104</c:v>
                </c:pt>
              </c:numCache>
            </c:numRef>
          </c:cat>
          <c:val>
            <c:numRef>
              <c:f>Sheet1!$B$2:$J$2</c:f>
              <c:numCache>
                <c:formatCode>General</c:formatCode>
                <c:ptCount val="9"/>
                <c:pt idx="0">
                  <c:v>174</c:v>
                </c:pt>
                <c:pt idx="1">
                  <c:v>182</c:v>
                </c:pt>
                <c:pt idx="2">
                  <c:v>190</c:v>
                </c:pt>
                <c:pt idx="3">
                  <c:v>215</c:v>
                </c:pt>
                <c:pt idx="4">
                  <c:v>215</c:v>
                </c:pt>
                <c:pt idx="5">
                  <c:v>216</c:v>
                </c:pt>
                <c:pt idx="6">
                  <c:v>218</c:v>
                </c:pt>
                <c:pt idx="7">
                  <c:v>218</c:v>
                </c:pt>
                <c:pt idx="8">
                  <c:v>190</c:v>
                </c:pt>
              </c:numCache>
            </c:numRef>
          </c:val>
        </c:ser>
        <c:ser>
          <c:idx val="1"/>
          <c:order val="1"/>
          <c:tx>
            <c:strRef>
              <c:f>Sheet1!$A$3</c:f>
              <c:strCache>
                <c:ptCount val="1"/>
                <c:pt idx="0">
                  <c:v>口腔黏膜檢查</c:v>
                </c:pt>
              </c:strCache>
            </c:strRef>
          </c:tx>
          <c:spPr>
            <a:solidFill>
              <a:srgbClr val="FFFF00"/>
            </a:solidFill>
            <a:ln w="16735">
              <a:solidFill>
                <a:schemeClr val="tx1"/>
              </a:solidFill>
              <a:prstDash val="solid"/>
            </a:ln>
          </c:spPr>
          <c:invertIfNegative val="0"/>
          <c:cat>
            <c:numRef>
              <c:f>Sheet1!$B$1:$J$1</c:f>
              <c:numCache>
                <c:formatCode>General</c:formatCode>
                <c:ptCount val="9"/>
                <c:pt idx="0">
                  <c:v>96</c:v>
                </c:pt>
                <c:pt idx="1">
                  <c:v>97</c:v>
                </c:pt>
                <c:pt idx="2">
                  <c:v>98</c:v>
                </c:pt>
                <c:pt idx="3">
                  <c:v>99</c:v>
                </c:pt>
                <c:pt idx="4">
                  <c:v>100</c:v>
                </c:pt>
                <c:pt idx="5">
                  <c:v>101</c:v>
                </c:pt>
                <c:pt idx="6">
                  <c:v>102</c:v>
                </c:pt>
                <c:pt idx="7">
                  <c:v>103</c:v>
                </c:pt>
                <c:pt idx="8">
                  <c:v>104</c:v>
                </c:pt>
              </c:numCache>
            </c:numRef>
          </c:cat>
          <c:val>
            <c:numRef>
              <c:f>Sheet1!$B$3:$J$3</c:f>
              <c:numCache>
                <c:formatCode>General</c:formatCode>
                <c:ptCount val="9"/>
                <c:pt idx="0">
                  <c:v>28</c:v>
                </c:pt>
                <c:pt idx="1">
                  <c:v>60</c:v>
                </c:pt>
                <c:pt idx="2">
                  <c:v>68</c:v>
                </c:pt>
                <c:pt idx="3">
                  <c:v>80</c:v>
                </c:pt>
                <c:pt idx="4">
                  <c:v>87</c:v>
                </c:pt>
                <c:pt idx="5">
                  <c:v>98</c:v>
                </c:pt>
                <c:pt idx="6">
                  <c:v>98</c:v>
                </c:pt>
                <c:pt idx="7">
                  <c:v>101</c:v>
                </c:pt>
                <c:pt idx="8">
                  <c:v>79</c:v>
                </c:pt>
              </c:numCache>
            </c:numRef>
          </c:val>
        </c:ser>
        <c:ser>
          <c:idx val="2"/>
          <c:order val="2"/>
          <c:tx>
            <c:strRef>
              <c:f>Sheet1!$A$4</c:f>
              <c:strCache>
                <c:ptCount val="1"/>
                <c:pt idx="0">
                  <c:v>乳房X光攝影檢查</c:v>
                </c:pt>
              </c:strCache>
            </c:strRef>
          </c:tx>
          <c:spPr>
            <a:solidFill>
              <a:srgbClr val="FF00FF"/>
            </a:solidFill>
            <a:ln w="16735">
              <a:solidFill>
                <a:schemeClr val="tx1"/>
              </a:solidFill>
              <a:prstDash val="solid"/>
            </a:ln>
          </c:spPr>
          <c:invertIfNegative val="0"/>
          <c:cat>
            <c:numRef>
              <c:f>Sheet1!$B$1:$J$1</c:f>
              <c:numCache>
                <c:formatCode>General</c:formatCode>
                <c:ptCount val="9"/>
                <c:pt idx="0">
                  <c:v>96</c:v>
                </c:pt>
                <c:pt idx="1">
                  <c:v>97</c:v>
                </c:pt>
                <c:pt idx="2">
                  <c:v>98</c:v>
                </c:pt>
                <c:pt idx="3">
                  <c:v>99</c:v>
                </c:pt>
                <c:pt idx="4">
                  <c:v>100</c:v>
                </c:pt>
                <c:pt idx="5">
                  <c:v>101</c:v>
                </c:pt>
                <c:pt idx="6">
                  <c:v>102</c:v>
                </c:pt>
                <c:pt idx="7">
                  <c:v>103</c:v>
                </c:pt>
                <c:pt idx="8">
                  <c:v>104</c:v>
                </c:pt>
              </c:numCache>
            </c:numRef>
          </c:cat>
          <c:val>
            <c:numRef>
              <c:f>Sheet1!$B$4:$J$4</c:f>
              <c:numCache>
                <c:formatCode>General</c:formatCode>
                <c:ptCount val="9"/>
                <c:pt idx="0">
                  <c:v>13</c:v>
                </c:pt>
                <c:pt idx="1">
                  <c:v>15</c:v>
                </c:pt>
                <c:pt idx="2">
                  <c:v>19</c:v>
                </c:pt>
                <c:pt idx="3">
                  <c:v>53</c:v>
                </c:pt>
                <c:pt idx="4">
                  <c:v>56</c:v>
                </c:pt>
                <c:pt idx="5">
                  <c:v>67</c:v>
                </c:pt>
                <c:pt idx="6">
                  <c:v>69</c:v>
                </c:pt>
                <c:pt idx="7">
                  <c:v>80</c:v>
                </c:pt>
                <c:pt idx="8">
                  <c:v>68</c:v>
                </c:pt>
              </c:numCache>
            </c:numRef>
          </c:val>
        </c:ser>
        <c:ser>
          <c:idx val="3"/>
          <c:order val="3"/>
          <c:tx>
            <c:strRef>
              <c:f>Sheet1!$A$5</c:f>
              <c:strCache>
                <c:ptCount val="1"/>
                <c:pt idx="0">
                  <c:v>定量免疫法糞便潛血檢查</c:v>
                </c:pt>
              </c:strCache>
            </c:strRef>
          </c:tx>
          <c:spPr>
            <a:solidFill>
              <a:srgbClr val="008000"/>
            </a:solidFill>
            <a:ln w="16735">
              <a:solidFill>
                <a:schemeClr val="tx1"/>
              </a:solidFill>
              <a:prstDash val="solid"/>
            </a:ln>
          </c:spPr>
          <c:invertIfNegative val="0"/>
          <c:cat>
            <c:numRef>
              <c:f>Sheet1!$B$1:$J$1</c:f>
              <c:numCache>
                <c:formatCode>General</c:formatCode>
                <c:ptCount val="9"/>
                <c:pt idx="0">
                  <c:v>96</c:v>
                </c:pt>
                <c:pt idx="1">
                  <c:v>97</c:v>
                </c:pt>
                <c:pt idx="2">
                  <c:v>98</c:v>
                </c:pt>
                <c:pt idx="3">
                  <c:v>99</c:v>
                </c:pt>
                <c:pt idx="4">
                  <c:v>100</c:v>
                </c:pt>
                <c:pt idx="5">
                  <c:v>101</c:v>
                </c:pt>
                <c:pt idx="6">
                  <c:v>102</c:v>
                </c:pt>
                <c:pt idx="7">
                  <c:v>103</c:v>
                </c:pt>
                <c:pt idx="8">
                  <c:v>104</c:v>
                </c:pt>
              </c:numCache>
            </c:numRef>
          </c:cat>
          <c:val>
            <c:numRef>
              <c:f>Sheet1!$B$5:$J$5</c:f>
              <c:numCache>
                <c:formatCode>General</c:formatCode>
                <c:ptCount val="9"/>
                <c:pt idx="0">
                  <c:v>26</c:v>
                </c:pt>
                <c:pt idx="1">
                  <c:v>22</c:v>
                </c:pt>
                <c:pt idx="2">
                  <c:v>24</c:v>
                </c:pt>
                <c:pt idx="3">
                  <c:v>102</c:v>
                </c:pt>
                <c:pt idx="4">
                  <c:v>79</c:v>
                </c:pt>
                <c:pt idx="5">
                  <c:v>112</c:v>
                </c:pt>
                <c:pt idx="6">
                  <c:v>103</c:v>
                </c:pt>
                <c:pt idx="7">
                  <c:v>125</c:v>
                </c:pt>
                <c:pt idx="8">
                  <c:v>98</c:v>
                </c:pt>
              </c:numCache>
            </c:numRef>
          </c:val>
        </c:ser>
        <c:dLbls>
          <c:showLegendKey val="0"/>
          <c:showVal val="0"/>
          <c:showCatName val="0"/>
          <c:showSerName val="0"/>
          <c:showPercent val="0"/>
          <c:showBubbleSize val="0"/>
        </c:dLbls>
        <c:gapWidth val="150"/>
        <c:overlap val="100"/>
        <c:axId val="244550656"/>
        <c:axId val="244556544"/>
      </c:barChart>
      <c:catAx>
        <c:axId val="244550656"/>
        <c:scaling>
          <c:orientation val="minMax"/>
        </c:scaling>
        <c:delete val="0"/>
        <c:axPos val="b"/>
        <c:numFmt formatCode="General" sourceLinked="1"/>
        <c:majorTickMark val="in"/>
        <c:minorTickMark val="none"/>
        <c:tickLblPos val="nextTo"/>
        <c:spPr>
          <a:ln w="4186">
            <a:solidFill>
              <a:schemeClr val="tx1"/>
            </a:solidFill>
            <a:prstDash val="solid"/>
          </a:ln>
        </c:spPr>
        <c:txPr>
          <a:bodyPr rot="0" vert="horz"/>
          <a:lstStyle/>
          <a:p>
            <a:pPr>
              <a:defRPr sz="1581" b="1" i="0" u="none" strike="noStrike" baseline="0">
                <a:solidFill>
                  <a:schemeClr val="tx1"/>
                </a:solidFill>
                <a:latin typeface="Times New Roman"/>
                <a:ea typeface="Times New Roman"/>
                <a:cs typeface="Times New Roman"/>
              </a:defRPr>
            </a:pPr>
            <a:endParaRPr lang="zh-TW"/>
          </a:p>
        </c:txPr>
        <c:crossAx val="244556544"/>
        <c:crosses val="autoZero"/>
        <c:auto val="1"/>
        <c:lblAlgn val="ctr"/>
        <c:lblOffset val="0"/>
        <c:tickLblSkip val="1"/>
        <c:tickMarkSkip val="1"/>
        <c:noMultiLvlLbl val="0"/>
      </c:catAx>
      <c:valAx>
        <c:axId val="244556544"/>
        <c:scaling>
          <c:orientation val="minMax"/>
        </c:scaling>
        <c:delete val="0"/>
        <c:axPos val="l"/>
        <c:numFmt formatCode="General" sourceLinked="1"/>
        <c:majorTickMark val="in"/>
        <c:minorTickMark val="none"/>
        <c:tickLblPos val="nextTo"/>
        <c:spPr>
          <a:ln w="4186">
            <a:solidFill>
              <a:schemeClr val="tx1"/>
            </a:solidFill>
            <a:prstDash val="solid"/>
          </a:ln>
        </c:spPr>
        <c:txPr>
          <a:bodyPr rot="0" vert="horz"/>
          <a:lstStyle/>
          <a:p>
            <a:pPr>
              <a:defRPr sz="1581" b="1" i="0" u="none" strike="noStrike" baseline="0">
                <a:solidFill>
                  <a:schemeClr val="tx1"/>
                </a:solidFill>
                <a:latin typeface="Times New Roman"/>
                <a:ea typeface="Times New Roman"/>
                <a:cs typeface="Times New Roman"/>
              </a:defRPr>
            </a:pPr>
            <a:endParaRPr lang="zh-TW"/>
          </a:p>
        </c:txPr>
        <c:crossAx val="244550656"/>
        <c:crosses val="autoZero"/>
        <c:crossBetween val="between"/>
      </c:valAx>
      <c:spPr>
        <a:noFill/>
        <a:ln w="25373">
          <a:noFill/>
        </a:ln>
      </c:spPr>
    </c:plotArea>
    <c:legend>
      <c:legendPos val="r"/>
      <c:legendEntry>
        <c:idx val="0"/>
        <c:txPr>
          <a:bodyPr/>
          <a:lstStyle/>
          <a:p>
            <a:pPr>
              <a:defRPr sz="1211" b="0" i="0" u="none" strike="noStrike" baseline="0">
                <a:solidFill>
                  <a:schemeClr val="tx1"/>
                </a:solidFill>
                <a:latin typeface="+mn-ea"/>
                <a:ea typeface="+mn-ea"/>
                <a:cs typeface="Times New Roman"/>
              </a:defRPr>
            </a:pPr>
            <a:endParaRPr lang="zh-TW"/>
          </a:p>
        </c:txPr>
      </c:legendEntry>
      <c:legendEntry>
        <c:idx val="1"/>
        <c:txPr>
          <a:bodyPr/>
          <a:lstStyle/>
          <a:p>
            <a:pPr>
              <a:defRPr sz="1211" b="0" i="0" u="none" strike="noStrike" baseline="0">
                <a:solidFill>
                  <a:schemeClr val="tx1"/>
                </a:solidFill>
                <a:latin typeface="+mj-ea"/>
                <a:ea typeface="+mj-ea"/>
                <a:cs typeface="Times New Roman"/>
              </a:defRPr>
            </a:pPr>
            <a:endParaRPr lang="zh-TW"/>
          </a:p>
        </c:txPr>
      </c:legendEntry>
      <c:legendEntry>
        <c:idx val="2"/>
        <c:txPr>
          <a:bodyPr/>
          <a:lstStyle/>
          <a:p>
            <a:pPr>
              <a:defRPr sz="1211" b="0" i="0" u="none" strike="noStrike" baseline="0">
                <a:solidFill>
                  <a:schemeClr val="tx1"/>
                </a:solidFill>
                <a:latin typeface="+mj-ea"/>
                <a:ea typeface="+mj-ea"/>
                <a:cs typeface="Times New Roman"/>
              </a:defRPr>
            </a:pPr>
            <a:endParaRPr lang="zh-TW"/>
          </a:p>
        </c:txPr>
      </c:legendEntry>
      <c:legendEntry>
        <c:idx val="3"/>
        <c:txPr>
          <a:bodyPr/>
          <a:lstStyle/>
          <a:p>
            <a:pPr>
              <a:defRPr sz="1211" b="0" i="0" u="none" strike="noStrike" baseline="0">
                <a:solidFill>
                  <a:schemeClr val="tx1"/>
                </a:solidFill>
                <a:latin typeface="+mn-ea"/>
                <a:ea typeface="+mn-ea"/>
                <a:cs typeface="Times New Roman"/>
              </a:defRPr>
            </a:pPr>
            <a:endParaRPr lang="zh-TW"/>
          </a:p>
        </c:txPr>
      </c:legendEntry>
      <c:layout>
        <c:manualLayout>
          <c:xMode val="edge"/>
          <c:yMode val="edge"/>
          <c:x val="7.9297827725795522E-2"/>
          <c:y val="2.5033707465560596E-2"/>
          <c:w val="0.30980539559660636"/>
          <c:h val="0.34210668480126094"/>
        </c:manualLayout>
      </c:layout>
      <c:overlay val="0"/>
      <c:spPr>
        <a:noFill/>
        <a:ln w="16735">
          <a:solidFill>
            <a:srgbClr val="808080"/>
          </a:solidFill>
          <a:prstDash val="solid"/>
        </a:ln>
      </c:spPr>
      <c:txPr>
        <a:bodyPr/>
        <a:lstStyle/>
        <a:p>
          <a:pPr>
            <a:defRPr sz="1211" b="0" i="0" u="none" strike="noStrike" baseline="0">
              <a:solidFill>
                <a:schemeClr val="tx1"/>
              </a:solidFill>
              <a:latin typeface="Times New Roman"/>
              <a:ea typeface="Times New Roman"/>
              <a:cs typeface="Times New Roman"/>
            </a:defRPr>
          </a:pPr>
          <a:endParaRPr lang="zh-TW"/>
        </a:p>
      </c:txPr>
    </c:legend>
    <c:plotVisOnly val="1"/>
    <c:dispBlanksAs val="gap"/>
    <c:showDLblsOverMax val="0"/>
  </c:chart>
  <c:spPr>
    <a:noFill/>
    <a:ln>
      <a:noFill/>
    </a:ln>
  </c:spPr>
  <c:txPr>
    <a:bodyPr/>
    <a:lstStyle/>
    <a:p>
      <a:pPr>
        <a:defRPr sz="2372" b="1" i="0" u="none" strike="noStrike" baseline="0">
          <a:solidFill>
            <a:schemeClr val="tx1"/>
          </a:solidFill>
          <a:latin typeface="新細明體"/>
          <a:ea typeface="新細明體"/>
          <a:cs typeface="新細明體"/>
        </a:defRPr>
      </a:pPr>
      <a:endParaRPr lang="zh-TW"/>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工作表1!$A$6</c:f>
              <c:strCache>
                <c:ptCount val="1"/>
                <c:pt idx="0">
                  <c:v>小一新生接種Tdap、Tdap-IPV取代Td，增加對百日咳保護力</c:v>
                </c:pt>
              </c:strCache>
            </c:strRef>
          </c:tx>
          <c:invertIfNegative val="0"/>
          <c:cat>
            <c:numRef>
              <c:f>工作表1!$D$5:$J$5</c:f>
              <c:numCache>
                <c:formatCode>General</c:formatCode>
                <c:ptCount val="7"/>
                <c:pt idx="0">
                  <c:v>98</c:v>
                </c:pt>
                <c:pt idx="1">
                  <c:v>99</c:v>
                </c:pt>
                <c:pt idx="2">
                  <c:v>100</c:v>
                </c:pt>
                <c:pt idx="3">
                  <c:v>101</c:v>
                </c:pt>
                <c:pt idx="4">
                  <c:v>102</c:v>
                </c:pt>
                <c:pt idx="5">
                  <c:v>103</c:v>
                </c:pt>
                <c:pt idx="6">
                  <c:v>104</c:v>
                </c:pt>
              </c:numCache>
            </c:numRef>
          </c:cat>
          <c:val>
            <c:numRef>
              <c:f>工作表1!$D$6:$J$6</c:f>
              <c:numCache>
                <c:formatCode>General</c:formatCode>
                <c:ptCount val="7"/>
                <c:pt idx="0">
                  <c:v>22</c:v>
                </c:pt>
                <c:pt idx="1">
                  <c:v>22</c:v>
                </c:pt>
                <c:pt idx="2">
                  <c:v>22</c:v>
                </c:pt>
                <c:pt idx="3">
                  <c:v>22</c:v>
                </c:pt>
                <c:pt idx="4">
                  <c:v>22</c:v>
                </c:pt>
                <c:pt idx="5">
                  <c:v>22</c:v>
                </c:pt>
                <c:pt idx="6">
                  <c:v>22</c:v>
                </c:pt>
              </c:numCache>
            </c:numRef>
          </c:val>
        </c:ser>
        <c:ser>
          <c:idx val="1"/>
          <c:order val="1"/>
          <c:tx>
            <c:strRef>
              <c:f>工作表1!$A$7</c:f>
              <c:strCache>
                <c:ptCount val="1"/>
                <c:pt idx="0">
                  <c:v>幼兒常規接種五合一疫苗，取代傳統三合一</c:v>
                </c:pt>
              </c:strCache>
            </c:strRef>
          </c:tx>
          <c:invertIfNegative val="0"/>
          <c:cat>
            <c:numRef>
              <c:f>工作表1!$D$5:$J$5</c:f>
              <c:numCache>
                <c:formatCode>General</c:formatCode>
                <c:ptCount val="7"/>
                <c:pt idx="0">
                  <c:v>98</c:v>
                </c:pt>
                <c:pt idx="1">
                  <c:v>99</c:v>
                </c:pt>
                <c:pt idx="2">
                  <c:v>100</c:v>
                </c:pt>
                <c:pt idx="3">
                  <c:v>101</c:v>
                </c:pt>
                <c:pt idx="4">
                  <c:v>102</c:v>
                </c:pt>
                <c:pt idx="5">
                  <c:v>103</c:v>
                </c:pt>
                <c:pt idx="6">
                  <c:v>104</c:v>
                </c:pt>
              </c:numCache>
            </c:numRef>
          </c:cat>
          <c:val>
            <c:numRef>
              <c:f>工作表1!$D$7:$J$7</c:f>
              <c:numCache>
                <c:formatCode>General</c:formatCode>
                <c:ptCount val="7"/>
                <c:pt idx="1">
                  <c:v>80</c:v>
                </c:pt>
                <c:pt idx="2">
                  <c:v>80</c:v>
                </c:pt>
                <c:pt idx="3">
                  <c:v>80</c:v>
                </c:pt>
                <c:pt idx="4">
                  <c:v>80</c:v>
                </c:pt>
                <c:pt idx="5">
                  <c:v>80</c:v>
                </c:pt>
                <c:pt idx="6">
                  <c:v>80</c:v>
                </c:pt>
              </c:numCache>
            </c:numRef>
          </c:val>
        </c:ser>
        <c:ser>
          <c:idx val="2"/>
          <c:order val="2"/>
          <c:tx>
            <c:strRef>
              <c:f>工作表1!$A$8</c:f>
              <c:strCache>
                <c:ptCount val="1"/>
                <c:pt idx="0">
                  <c:v>幼兒接種結合型肺炎鏈球菌疫苗(PCV)</c:v>
                </c:pt>
              </c:strCache>
            </c:strRef>
          </c:tx>
          <c:invertIfNegative val="0"/>
          <c:cat>
            <c:numRef>
              <c:f>工作表1!$D$5:$J$5</c:f>
              <c:numCache>
                <c:formatCode>General</c:formatCode>
                <c:ptCount val="7"/>
                <c:pt idx="0">
                  <c:v>98</c:v>
                </c:pt>
                <c:pt idx="1">
                  <c:v>99</c:v>
                </c:pt>
                <c:pt idx="2">
                  <c:v>100</c:v>
                </c:pt>
                <c:pt idx="3">
                  <c:v>101</c:v>
                </c:pt>
                <c:pt idx="4">
                  <c:v>102</c:v>
                </c:pt>
                <c:pt idx="5">
                  <c:v>103</c:v>
                </c:pt>
                <c:pt idx="6">
                  <c:v>104</c:v>
                </c:pt>
              </c:numCache>
            </c:numRef>
          </c:cat>
          <c:val>
            <c:numRef>
              <c:f>工作表1!$D$8:$J$8</c:f>
              <c:numCache>
                <c:formatCode>General</c:formatCode>
                <c:ptCount val="7"/>
                <c:pt idx="3">
                  <c:v>11</c:v>
                </c:pt>
                <c:pt idx="4">
                  <c:v>50</c:v>
                </c:pt>
                <c:pt idx="5">
                  <c:v>40</c:v>
                </c:pt>
                <c:pt idx="6">
                  <c:v>72</c:v>
                </c:pt>
              </c:numCache>
            </c:numRef>
          </c:val>
        </c:ser>
        <c:dLbls>
          <c:showLegendKey val="0"/>
          <c:showVal val="0"/>
          <c:showCatName val="0"/>
          <c:showSerName val="0"/>
          <c:showPercent val="0"/>
          <c:showBubbleSize val="0"/>
        </c:dLbls>
        <c:gapWidth val="150"/>
        <c:shape val="box"/>
        <c:axId val="245299072"/>
        <c:axId val="245300608"/>
        <c:axId val="0"/>
      </c:bar3DChart>
      <c:catAx>
        <c:axId val="245299072"/>
        <c:scaling>
          <c:orientation val="minMax"/>
        </c:scaling>
        <c:delete val="0"/>
        <c:axPos val="b"/>
        <c:numFmt formatCode="General" sourceLinked="1"/>
        <c:majorTickMark val="out"/>
        <c:minorTickMark val="none"/>
        <c:tickLblPos val="nextTo"/>
        <c:crossAx val="245300608"/>
        <c:crosses val="autoZero"/>
        <c:auto val="1"/>
        <c:lblAlgn val="ctr"/>
        <c:lblOffset val="100"/>
        <c:noMultiLvlLbl val="0"/>
      </c:catAx>
      <c:valAx>
        <c:axId val="245300608"/>
        <c:scaling>
          <c:orientation val="minMax"/>
        </c:scaling>
        <c:delete val="0"/>
        <c:axPos val="l"/>
        <c:numFmt formatCode="General" sourceLinked="1"/>
        <c:majorTickMark val="out"/>
        <c:minorTickMark val="none"/>
        <c:tickLblPos val="nextTo"/>
        <c:crossAx val="245299072"/>
        <c:crosses val="autoZero"/>
        <c:crossBetween val="between"/>
      </c:valAx>
    </c:plotArea>
    <c:legend>
      <c:legendPos val="r"/>
      <c:legendEntry>
        <c:idx val="2"/>
        <c:txPr>
          <a:bodyPr/>
          <a:lstStyle/>
          <a:p>
            <a:pPr>
              <a:defRPr sz="1000" b="1">
                <a:solidFill>
                  <a:schemeClr val="tx1"/>
                </a:solidFill>
                <a:latin typeface="+mn-ea"/>
                <a:ea typeface="+mn-ea"/>
              </a:defRPr>
            </a:pPr>
            <a:endParaRPr lang="zh-TW"/>
          </a:p>
        </c:txPr>
      </c:legendEntry>
      <c:layout>
        <c:manualLayout>
          <c:xMode val="edge"/>
          <c:yMode val="edge"/>
          <c:x val="0.63223448024134432"/>
          <c:y val="8.1379748956344644E-2"/>
          <c:w val="0.33787873413207126"/>
          <c:h val="0.42913645041545623"/>
        </c:manualLayout>
      </c:layout>
      <c:overlay val="0"/>
      <c:txPr>
        <a:bodyPr/>
        <a:lstStyle/>
        <a:p>
          <a:pPr>
            <a:defRPr sz="1000" b="1">
              <a:latin typeface="+mn-ea"/>
              <a:ea typeface="+mn-ea"/>
            </a:defRPr>
          </a:pPr>
          <a:endParaRPr lang="zh-TW"/>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pPr>
            <a:r>
              <a:rPr lang="zh-TW" altLang="en-US" dirty="0">
                <a:latin typeface="標楷體" pitchFamily="65" charset="-120"/>
                <a:ea typeface="標楷體" pitchFamily="65" charset="-120"/>
              </a:rPr>
              <a:t>截至</a:t>
            </a:r>
            <a:r>
              <a:rPr lang="en-US" altLang="zh-TW" sz="1800" b="1" i="0" u="none" strike="noStrike" kern="1200" baseline="0" dirty="0">
                <a:solidFill>
                  <a:srgbClr val="000000"/>
                </a:solidFill>
                <a:latin typeface="標楷體" pitchFamily="65" charset="-120"/>
                <a:ea typeface="標楷體" pitchFamily="65" charset="-120"/>
                <a:cs typeface="+mn-cs"/>
              </a:rPr>
              <a:t>104</a:t>
            </a:r>
            <a:r>
              <a:rPr lang="zh-TW" altLang="en-US" sz="1800" b="1" i="0" u="none" strike="noStrike" kern="1200" baseline="0" dirty="0" smtClean="0">
                <a:solidFill>
                  <a:srgbClr val="000000"/>
                </a:solidFill>
                <a:latin typeface="標楷體" pitchFamily="65" charset="-120"/>
                <a:ea typeface="標楷體" pitchFamily="65" charset="-120"/>
                <a:cs typeface="+mn-cs"/>
              </a:rPr>
              <a:t>年</a:t>
            </a:r>
            <a:r>
              <a:rPr lang="en-US" altLang="zh-TW" sz="1800" b="1" i="0" u="none" strike="noStrike" kern="1200" baseline="0" dirty="0" smtClean="0">
                <a:solidFill>
                  <a:srgbClr val="000000"/>
                </a:solidFill>
                <a:latin typeface="標楷體" pitchFamily="65" charset="-120"/>
                <a:ea typeface="標楷體" pitchFamily="65" charset="-120"/>
                <a:cs typeface="+mn-cs"/>
              </a:rPr>
              <a:t>11</a:t>
            </a:r>
            <a:r>
              <a:rPr lang="zh-TW" altLang="en-US" sz="1800" b="1" i="0" u="none" strike="noStrike" kern="1200" baseline="0" dirty="0" smtClean="0">
                <a:solidFill>
                  <a:srgbClr val="000000"/>
                </a:solidFill>
                <a:latin typeface="標楷體" pitchFamily="65" charset="-120"/>
                <a:ea typeface="標楷體" pitchFamily="65" charset="-120"/>
                <a:cs typeface="+mn-cs"/>
              </a:rPr>
              <a:t>月</a:t>
            </a:r>
            <a:r>
              <a:rPr lang="zh-TW" altLang="en-US" dirty="0">
                <a:solidFill>
                  <a:schemeClr val="tx1"/>
                </a:solidFill>
                <a:latin typeface="標楷體" pitchFamily="65" charset="-120"/>
                <a:ea typeface="標楷體" pitchFamily="65" charset="-120"/>
              </a:rPr>
              <a:t>請</a:t>
            </a:r>
            <a:r>
              <a:rPr lang="zh-TW" altLang="en-US" dirty="0">
                <a:latin typeface="標楷體" pitchFamily="65" charset="-120"/>
                <a:ea typeface="標楷體" pitchFamily="65" charset="-120"/>
              </a:rPr>
              <a:t>領勞保老年給付比率</a:t>
            </a:r>
          </a:p>
        </c:rich>
      </c:tx>
      <c:layout>
        <c:manualLayout>
          <c:xMode val="edge"/>
          <c:yMode val="edge"/>
          <c:x val="0.21197210010589429"/>
          <c:y val="0.10213549076649762"/>
        </c:manualLayout>
      </c:layout>
      <c:overlay val="0"/>
    </c:title>
    <c:autoTitleDeleted val="0"/>
    <c:plotArea>
      <c:layout/>
      <c:pieChart>
        <c:varyColors val="1"/>
        <c:ser>
          <c:idx val="0"/>
          <c:order val="0"/>
          <c:dPt>
            <c:idx val="0"/>
            <c:bubble3D val="0"/>
            <c:spPr>
              <a:solidFill>
                <a:srgbClr val="FF66CC"/>
              </a:solidFill>
            </c:spPr>
          </c:dPt>
          <c:dPt>
            <c:idx val="1"/>
            <c:bubble3D val="0"/>
            <c:spPr>
              <a:solidFill>
                <a:schemeClr val="bg1">
                  <a:lumMod val="75000"/>
                </a:schemeClr>
              </a:solidFill>
            </c:spPr>
          </c:dPt>
          <c:dLbls>
            <c:spPr>
              <a:noFill/>
              <a:ln>
                <a:noFill/>
              </a:ln>
              <a:effectLst/>
            </c:spPr>
            <c:txPr>
              <a:bodyPr/>
              <a:lstStyle/>
              <a:p>
                <a:pPr>
                  <a:defRPr sz="1600"/>
                </a:pPr>
                <a:endParaRPr lang="zh-TW"/>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Sheet1!$A$2:$A$3</c:f>
              <c:strCache>
                <c:ptCount val="2"/>
                <c:pt idx="0">
                  <c:v>請領老年年金</c:v>
                </c:pt>
                <c:pt idx="1">
                  <c:v>一次請領老年給付</c:v>
                </c:pt>
              </c:strCache>
            </c:strRef>
          </c:cat>
          <c:val>
            <c:numRef>
              <c:f>Sheet1!$B$2:$B$3</c:f>
              <c:numCache>
                <c:formatCode>0%</c:formatCode>
                <c:ptCount val="2"/>
                <c:pt idx="0">
                  <c:v>0.73000000000000065</c:v>
                </c:pt>
                <c:pt idx="1">
                  <c:v>0.27</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2578616352201257"/>
          <c:y val="0.38222222222222363"/>
          <c:w val="0.41761006289308289"/>
          <c:h val="0.38555555555555582"/>
        </c:manualLayout>
      </c:layout>
      <c:overlay val="0"/>
      <c:txPr>
        <a:bodyPr/>
        <a:lstStyle/>
        <a:p>
          <a:pPr>
            <a:defRPr sz="1800">
              <a:latin typeface="標楷體" pitchFamily="65" charset="-120"/>
              <a:ea typeface="標楷體" pitchFamily="65" charset="-120"/>
            </a:defRPr>
          </a:pPr>
          <a:endParaRPr lang="zh-TW"/>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56827254722433"/>
          <c:y val="7.8737378650963072E-2"/>
          <c:w val="0.68801436709081198"/>
          <c:h val="0.60963142703987516"/>
        </c:manualLayout>
      </c:layout>
      <c:barChart>
        <c:barDir val="col"/>
        <c:grouping val="clustered"/>
        <c:varyColors val="0"/>
        <c:ser>
          <c:idx val="0"/>
          <c:order val="0"/>
          <c:tx>
            <c:strRef>
              <c:f>'低收入戶100-104年照顧人數'!$B$3</c:f>
              <c:strCache>
                <c:ptCount val="1"/>
                <c:pt idx="0">
                  <c:v>人數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'低收入戶100-104年照顧人數'!$A$4:$A$9</c:f>
              <c:strCache>
                <c:ptCount val="6"/>
                <c:pt idx="0">
                  <c:v>100年6月</c:v>
                </c:pt>
                <c:pt idx="1">
                  <c:v>100年12月</c:v>
                </c:pt>
                <c:pt idx="2">
                  <c:v>101年12月</c:v>
                </c:pt>
                <c:pt idx="3">
                  <c:v>102年12月</c:v>
                </c:pt>
                <c:pt idx="4">
                  <c:v>103年12月</c:v>
                </c:pt>
                <c:pt idx="5">
                  <c:v>104年9月</c:v>
                </c:pt>
              </c:strCache>
            </c:strRef>
          </c:cat>
          <c:val>
            <c:numRef>
              <c:f>'低收入戶100-104年照顧人數'!$B$4:$B$9</c:f>
              <c:numCache>
                <c:formatCode>#,##0_);[Red]\(#,##0\)</c:formatCode>
                <c:ptCount val="6"/>
                <c:pt idx="0">
                  <c:v>276128</c:v>
                </c:pt>
                <c:pt idx="1">
                  <c:v>434324</c:v>
                </c:pt>
                <c:pt idx="2">
                  <c:v>639465</c:v>
                </c:pt>
                <c:pt idx="3">
                  <c:v>696156</c:v>
                </c:pt>
                <c:pt idx="4">
                  <c:v>706852</c:v>
                </c:pt>
                <c:pt idx="5">
                  <c:v>690843</c:v>
                </c:pt>
              </c:numCache>
            </c:numRef>
          </c:val>
        </c:ser>
        <c:dLbls>
          <c:showLegendKey val="0"/>
          <c:showVal val="0"/>
          <c:showCatName val="0"/>
          <c:showSerName val="0"/>
          <c:showPercent val="0"/>
          <c:showBubbleSize val="0"/>
        </c:dLbls>
        <c:gapWidth val="150"/>
        <c:axId val="251803520"/>
        <c:axId val="251805056"/>
      </c:barChart>
      <c:catAx>
        <c:axId val="251803520"/>
        <c:scaling>
          <c:orientation val="minMax"/>
        </c:scaling>
        <c:delete val="0"/>
        <c:axPos val="b"/>
        <c:numFmt formatCode="General" sourceLinked="0"/>
        <c:majorTickMark val="out"/>
        <c:minorTickMark val="none"/>
        <c:tickLblPos val="nextTo"/>
        <c:crossAx val="251805056"/>
        <c:crosses val="autoZero"/>
        <c:auto val="1"/>
        <c:lblAlgn val="ctr"/>
        <c:lblOffset val="100"/>
        <c:noMultiLvlLbl val="0"/>
      </c:catAx>
      <c:valAx>
        <c:axId val="251805056"/>
        <c:scaling>
          <c:orientation val="minMax"/>
        </c:scaling>
        <c:delete val="0"/>
        <c:axPos val="l"/>
        <c:majorGridlines/>
        <c:numFmt formatCode="#,##0_);[Red]\(#,##0\)" sourceLinked="1"/>
        <c:majorTickMark val="out"/>
        <c:minorTickMark val="none"/>
        <c:tickLblPos val="nextTo"/>
        <c:crossAx val="2518035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301235913529966E-2"/>
          <c:y val="2.3787627748936193E-2"/>
          <c:w val="0.8937841003764746"/>
          <c:h val="0.90927408623020323"/>
        </c:manualLayout>
      </c:layout>
      <c:barChart>
        <c:barDir val="col"/>
        <c:grouping val="clustered"/>
        <c:varyColors val="0"/>
        <c:ser>
          <c:idx val="0"/>
          <c:order val="0"/>
          <c:tx>
            <c:strRef>
              <c:f>工作表1!$B$1</c:f>
              <c:strCache>
                <c:ptCount val="1"/>
                <c:pt idx="0">
                  <c:v>撥貸金額（千億元）</c:v>
                </c:pt>
              </c:strCache>
            </c:strRef>
          </c:tx>
          <c:spPr>
            <a:solidFill>
              <a:srgbClr val="92D050"/>
            </a:solidFill>
          </c:spPr>
          <c:invertIfNegative val="0"/>
          <c:dLbls>
            <c:dLbl>
              <c:idx val="0"/>
              <c:layout>
                <c:manualLayout>
                  <c:x val="-1.2528266902198084E-7"/>
                  <c:y val="7.74883099532398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7.21442885771542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910898965792166E-3"/>
                  <c:y val="7.21442885771542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7.48162992651971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528266890530242E-7"/>
                  <c:y val="7.481629926519717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工作表1!$A$2:$A$6</c:f>
              <c:strCache>
                <c:ptCount val="5"/>
                <c:pt idx="0">
                  <c:v>100</c:v>
                </c:pt>
                <c:pt idx="1">
                  <c:v>101</c:v>
                </c:pt>
                <c:pt idx="2">
                  <c:v>102</c:v>
                </c:pt>
                <c:pt idx="3">
                  <c:v>103</c:v>
                </c:pt>
                <c:pt idx="4">
                  <c:v>104/12</c:v>
                </c:pt>
              </c:strCache>
            </c:strRef>
          </c:cat>
          <c:val>
            <c:numRef>
              <c:f>工作表1!$B$2:$B$6</c:f>
              <c:numCache>
                <c:formatCode>0.00_ </c:formatCode>
                <c:ptCount val="5"/>
                <c:pt idx="0">
                  <c:v>1.42</c:v>
                </c:pt>
                <c:pt idx="1">
                  <c:v>2.8</c:v>
                </c:pt>
                <c:pt idx="2">
                  <c:v>4.43</c:v>
                </c:pt>
                <c:pt idx="3">
                  <c:v>5.66</c:v>
                </c:pt>
                <c:pt idx="4">
                  <c:v>6.79</c:v>
                </c:pt>
              </c:numCache>
            </c:numRef>
          </c:val>
        </c:ser>
        <c:dLbls>
          <c:showLegendKey val="0"/>
          <c:showVal val="0"/>
          <c:showCatName val="0"/>
          <c:showSerName val="0"/>
          <c:showPercent val="0"/>
          <c:showBubbleSize val="0"/>
        </c:dLbls>
        <c:gapWidth val="150"/>
        <c:axId val="273722752"/>
        <c:axId val="273721216"/>
      </c:barChart>
      <c:lineChart>
        <c:grouping val="standard"/>
        <c:varyColors val="0"/>
        <c:ser>
          <c:idx val="1"/>
          <c:order val="1"/>
          <c:tx>
            <c:strRef>
              <c:f>工作表1!$C$1</c:f>
              <c:strCache>
                <c:ptCount val="1"/>
                <c:pt idx="0">
                  <c:v>戶數（千，左軸）</c:v>
                </c:pt>
              </c:strCache>
            </c:strRef>
          </c:tx>
          <c:marker>
            <c:symbol val="diamond"/>
            <c:size val="9"/>
          </c:marker>
          <c:dLbls>
            <c:dLbl>
              <c:idx val="0"/>
              <c:layout>
                <c:manualLayout>
                  <c:x val="-3.3412887828162291E-2"/>
                  <c:y val="-5.34402137608550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6595067621320664E-2"/>
                  <c:y val="-5.61122244488978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1368337311058094E-2"/>
                  <c:y val="-5.61122244488978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8186157517899805E-2"/>
                  <c:y val="-5.34402137608550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8186157517899805E-2"/>
                  <c:y val="-5.611222444889786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工作表1!$A$2:$A$6</c:f>
              <c:strCache>
                <c:ptCount val="5"/>
                <c:pt idx="0">
                  <c:v>100</c:v>
                </c:pt>
                <c:pt idx="1">
                  <c:v>101</c:v>
                </c:pt>
                <c:pt idx="2">
                  <c:v>102</c:v>
                </c:pt>
                <c:pt idx="3">
                  <c:v>103</c:v>
                </c:pt>
                <c:pt idx="4">
                  <c:v>104/12</c:v>
                </c:pt>
              </c:strCache>
            </c:strRef>
          </c:cat>
          <c:val>
            <c:numRef>
              <c:f>工作表1!$C$2:$C$6</c:f>
              <c:numCache>
                <c:formatCode>General</c:formatCode>
                <c:ptCount val="5"/>
                <c:pt idx="0">
                  <c:v>41</c:v>
                </c:pt>
                <c:pt idx="1">
                  <c:v>80</c:v>
                </c:pt>
                <c:pt idx="2">
                  <c:v>124</c:v>
                </c:pt>
                <c:pt idx="3">
                  <c:v>157</c:v>
                </c:pt>
                <c:pt idx="4">
                  <c:v>186</c:v>
                </c:pt>
              </c:numCache>
            </c:numRef>
          </c:val>
          <c:smooth val="0"/>
        </c:ser>
        <c:dLbls>
          <c:showLegendKey val="0"/>
          <c:showVal val="0"/>
          <c:showCatName val="0"/>
          <c:showSerName val="0"/>
          <c:showPercent val="0"/>
          <c:showBubbleSize val="0"/>
        </c:dLbls>
        <c:marker val="1"/>
        <c:smooth val="0"/>
        <c:axId val="273709696"/>
        <c:axId val="273719680"/>
      </c:lineChart>
      <c:catAx>
        <c:axId val="273709696"/>
        <c:scaling>
          <c:orientation val="minMax"/>
        </c:scaling>
        <c:delete val="0"/>
        <c:axPos val="b"/>
        <c:numFmt formatCode="General" sourceLinked="0"/>
        <c:majorTickMark val="out"/>
        <c:minorTickMark val="none"/>
        <c:tickLblPos val="nextTo"/>
        <c:txPr>
          <a:bodyPr/>
          <a:lstStyle/>
          <a:p>
            <a:pPr>
              <a:defRPr sz="2000"/>
            </a:pPr>
            <a:endParaRPr lang="zh-TW"/>
          </a:p>
        </c:txPr>
        <c:crossAx val="273719680"/>
        <c:crosses val="autoZero"/>
        <c:auto val="1"/>
        <c:lblAlgn val="ctr"/>
        <c:lblOffset val="100"/>
        <c:noMultiLvlLbl val="0"/>
      </c:catAx>
      <c:valAx>
        <c:axId val="273719680"/>
        <c:scaling>
          <c:orientation val="minMax"/>
          <c:max val="200"/>
          <c:min val="0"/>
        </c:scaling>
        <c:delete val="0"/>
        <c:axPos val="l"/>
        <c:majorGridlines/>
        <c:numFmt formatCode="General" sourceLinked="1"/>
        <c:majorTickMark val="out"/>
        <c:minorTickMark val="none"/>
        <c:tickLblPos val="nextTo"/>
        <c:txPr>
          <a:bodyPr/>
          <a:lstStyle/>
          <a:p>
            <a:pPr>
              <a:defRPr sz="2000"/>
            </a:pPr>
            <a:endParaRPr lang="zh-TW"/>
          </a:p>
        </c:txPr>
        <c:crossAx val="273709696"/>
        <c:crosses val="autoZero"/>
        <c:crossBetween val="between"/>
        <c:majorUnit val="40"/>
      </c:valAx>
      <c:valAx>
        <c:axId val="273721216"/>
        <c:scaling>
          <c:orientation val="minMax"/>
          <c:max val="8"/>
          <c:min val="0"/>
        </c:scaling>
        <c:delete val="0"/>
        <c:axPos val="r"/>
        <c:numFmt formatCode="0.00_ " sourceLinked="1"/>
        <c:majorTickMark val="out"/>
        <c:minorTickMark val="none"/>
        <c:tickLblPos val="nextTo"/>
        <c:txPr>
          <a:bodyPr/>
          <a:lstStyle/>
          <a:p>
            <a:pPr>
              <a:defRPr sz="2000"/>
            </a:pPr>
            <a:endParaRPr lang="zh-TW"/>
          </a:p>
        </c:txPr>
        <c:crossAx val="273722752"/>
        <c:crosses val="max"/>
        <c:crossBetween val="between"/>
        <c:majorUnit val="2"/>
      </c:valAx>
      <c:catAx>
        <c:axId val="273722752"/>
        <c:scaling>
          <c:orientation val="minMax"/>
        </c:scaling>
        <c:delete val="1"/>
        <c:axPos val="b"/>
        <c:numFmt formatCode="General" sourceLinked="1"/>
        <c:majorTickMark val="out"/>
        <c:minorTickMark val="none"/>
        <c:tickLblPos val="none"/>
        <c:crossAx val="273721216"/>
        <c:crosses val="autoZero"/>
        <c:auto val="1"/>
        <c:lblAlgn val="ctr"/>
        <c:lblOffset val="100"/>
        <c:noMultiLvlLbl val="0"/>
      </c:catAx>
    </c:plotArea>
    <c:legend>
      <c:legendPos val="t"/>
      <c:layout>
        <c:manualLayout>
          <c:xMode val="edge"/>
          <c:yMode val="edge"/>
          <c:x val="6.7541766109785198E-2"/>
          <c:y val="5.0768203072812323E-2"/>
          <c:w val="0.36054097056483742"/>
          <c:h val="0.12313403710307756"/>
        </c:manualLayout>
      </c:layout>
      <c:overlay val="0"/>
      <c:txPr>
        <a:bodyPr/>
        <a:lstStyle/>
        <a:p>
          <a:pPr>
            <a:defRPr sz="1000">
              <a:latin typeface="標楷體" pitchFamily="65" charset="-120"/>
              <a:ea typeface="標楷體" pitchFamily="65" charset="-120"/>
            </a:defRPr>
          </a:pPr>
          <a:endParaRPr lang="zh-TW"/>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　1041127施政七年'!$A$2</c:f>
              <c:strCache>
                <c:ptCount val="1"/>
                <c:pt idx="0">
                  <c:v>鎖卡人數(萬人)</c:v>
                </c:pt>
              </c:strCache>
            </c:strRef>
          </c:tx>
          <c:spPr>
            <a:ln>
              <a:solidFill>
                <a:schemeClr val="accent1"/>
              </a:solidFill>
            </a:ln>
          </c:spPr>
          <c:marker>
            <c:symbol val="none"/>
          </c:marker>
          <c:cat>
            <c:strRef>
              <c:f>'　1041127施政七年'!$B$1:$M$1</c:f>
              <c:strCache>
                <c:ptCount val="12"/>
                <c:pt idx="0">
                  <c:v>99.07</c:v>
                </c:pt>
                <c:pt idx="1">
                  <c:v>99.10</c:v>
                </c:pt>
                <c:pt idx="2">
                  <c:v>100.01</c:v>
                </c:pt>
                <c:pt idx="3">
                  <c:v>100.07</c:v>
                </c:pt>
                <c:pt idx="4">
                  <c:v>101.01</c:v>
                </c:pt>
                <c:pt idx="5">
                  <c:v>101.07</c:v>
                </c:pt>
                <c:pt idx="6">
                  <c:v>102.01</c:v>
                </c:pt>
                <c:pt idx="7">
                  <c:v>102.07</c:v>
                </c:pt>
                <c:pt idx="8">
                  <c:v>103.01</c:v>
                </c:pt>
                <c:pt idx="9">
                  <c:v>103.07</c:v>
                </c:pt>
                <c:pt idx="10">
                  <c:v>104.01</c:v>
                </c:pt>
                <c:pt idx="11">
                  <c:v>104.11 </c:v>
                </c:pt>
              </c:strCache>
            </c:strRef>
          </c:cat>
          <c:val>
            <c:numRef>
              <c:f>'　1041127施政七年'!$B$2:$M$2</c:f>
              <c:numCache>
                <c:formatCode>General</c:formatCode>
                <c:ptCount val="12"/>
                <c:pt idx="0">
                  <c:v>66.2</c:v>
                </c:pt>
                <c:pt idx="1">
                  <c:v>27.8</c:v>
                </c:pt>
                <c:pt idx="2">
                  <c:v>25.4</c:v>
                </c:pt>
                <c:pt idx="3">
                  <c:v>21.9</c:v>
                </c:pt>
                <c:pt idx="4">
                  <c:v>19.600000000000001</c:v>
                </c:pt>
                <c:pt idx="5">
                  <c:v>14.8</c:v>
                </c:pt>
                <c:pt idx="6">
                  <c:v>4</c:v>
                </c:pt>
                <c:pt idx="7">
                  <c:v>3.7</c:v>
                </c:pt>
                <c:pt idx="8">
                  <c:v>3.6</c:v>
                </c:pt>
                <c:pt idx="9">
                  <c:v>4.3</c:v>
                </c:pt>
                <c:pt idx="10">
                  <c:v>3.6</c:v>
                </c:pt>
                <c:pt idx="11">
                  <c:v>4.0999999999999996</c:v>
                </c:pt>
              </c:numCache>
            </c:numRef>
          </c:val>
          <c:smooth val="0"/>
        </c:ser>
        <c:dLbls>
          <c:showLegendKey val="0"/>
          <c:showVal val="0"/>
          <c:showCatName val="0"/>
          <c:showSerName val="0"/>
          <c:showPercent val="0"/>
          <c:showBubbleSize val="0"/>
        </c:dLbls>
        <c:marker val="1"/>
        <c:smooth val="0"/>
        <c:axId val="125344384"/>
        <c:axId val="125358464"/>
      </c:lineChart>
      <c:catAx>
        <c:axId val="125344384"/>
        <c:scaling>
          <c:orientation val="minMax"/>
        </c:scaling>
        <c:delete val="0"/>
        <c:axPos val="b"/>
        <c:numFmt formatCode="General" sourceLinked="1"/>
        <c:majorTickMark val="out"/>
        <c:minorTickMark val="none"/>
        <c:tickLblPos val="nextTo"/>
        <c:crossAx val="125358464"/>
        <c:crosses val="autoZero"/>
        <c:auto val="1"/>
        <c:lblAlgn val="ctr"/>
        <c:lblOffset val="100"/>
        <c:noMultiLvlLbl val="0"/>
      </c:catAx>
      <c:valAx>
        <c:axId val="125358464"/>
        <c:scaling>
          <c:orientation val="minMax"/>
        </c:scaling>
        <c:delete val="0"/>
        <c:axPos val="l"/>
        <c:majorGridlines/>
        <c:numFmt formatCode="General" sourceLinked="1"/>
        <c:majorTickMark val="out"/>
        <c:minorTickMark val="none"/>
        <c:tickLblPos val="nextTo"/>
        <c:crossAx val="12534438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TW" altLang="en-US" dirty="0" smtClean="0">
                <a:latin typeface="標楷體" panose="03000509000000000000" pitchFamily="65" charset="-120"/>
                <a:ea typeface="標楷體" panose="03000509000000000000" pitchFamily="65" charset="-120"/>
              </a:rPr>
              <a:t>澎湖地區</a:t>
            </a:r>
            <a:r>
              <a:rPr lang="zh-TW" altLang="en-US" dirty="0">
                <a:latin typeface="標楷體" panose="03000509000000000000" pitchFamily="65" charset="-120"/>
                <a:ea typeface="標楷體" panose="03000509000000000000" pitchFamily="65" charset="-120"/>
              </a:rPr>
              <a:t>轉診人次統計表   </a:t>
            </a:r>
          </a:p>
        </c:rich>
      </c:tx>
      <c:layout>
        <c:manualLayout>
          <c:xMode val="edge"/>
          <c:yMode val="edge"/>
          <c:x val="2.0697675676153975E-2"/>
          <c:y val="4.9393119318089741E-2"/>
        </c:manualLayout>
      </c:layout>
      <c:overlay val="0"/>
    </c:title>
    <c:autoTitleDeleted val="0"/>
    <c:plotArea>
      <c:layout>
        <c:manualLayout>
          <c:layoutTarget val="inner"/>
          <c:xMode val="edge"/>
          <c:yMode val="edge"/>
          <c:x val="0.46358688759262739"/>
          <c:y val="5.4198571822163026E-2"/>
          <c:w val="0.52603471787303868"/>
          <c:h val="0.57957790214689142"/>
        </c:manualLayout>
      </c:layout>
      <c:lineChart>
        <c:grouping val="standard"/>
        <c:varyColors val="0"/>
        <c:ser>
          <c:idx val="0"/>
          <c:order val="0"/>
          <c:tx>
            <c:strRef>
              <c:f>工作表1!$B$2</c:f>
              <c:strCache>
                <c:ptCount val="1"/>
                <c:pt idx="0">
                  <c:v>澎湖地區</c:v>
                </c:pt>
              </c:strCache>
            </c:strRef>
          </c:tx>
          <c:cat>
            <c:strRef>
              <c:f>工作表1!$A$3:$A$11</c:f>
              <c:strCache>
                <c:ptCount val="9"/>
                <c:pt idx="0">
                  <c:v>96年</c:v>
                </c:pt>
                <c:pt idx="1">
                  <c:v>97年</c:v>
                </c:pt>
                <c:pt idx="2">
                  <c:v>98年</c:v>
                </c:pt>
                <c:pt idx="3">
                  <c:v>99年</c:v>
                </c:pt>
                <c:pt idx="4">
                  <c:v>100年</c:v>
                </c:pt>
                <c:pt idx="5">
                  <c:v>101年</c:v>
                </c:pt>
                <c:pt idx="6">
                  <c:v>102年</c:v>
                </c:pt>
                <c:pt idx="7">
                  <c:v>103年</c:v>
                </c:pt>
                <c:pt idx="8">
                  <c:v>104年1至9月</c:v>
                </c:pt>
              </c:strCache>
            </c:strRef>
          </c:cat>
          <c:val>
            <c:numRef>
              <c:f>工作表1!$B$3:$B$11</c:f>
              <c:numCache>
                <c:formatCode>General</c:formatCode>
                <c:ptCount val="9"/>
                <c:pt idx="0">
                  <c:v>127</c:v>
                </c:pt>
                <c:pt idx="1">
                  <c:v>130</c:v>
                </c:pt>
                <c:pt idx="2">
                  <c:v>157</c:v>
                </c:pt>
                <c:pt idx="3">
                  <c:v>136</c:v>
                </c:pt>
                <c:pt idx="4">
                  <c:v>100</c:v>
                </c:pt>
                <c:pt idx="5">
                  <c:v>78</c:v>
                </c:pt>
                <c:pt idx="6">
                  <c:v>59</c:v>
                </c:pt>
                <c:pt idx="7">
                  <c:v>51</c:v>
                </c:pt>
                <c:pt idx="8">
                  <c:v>52</c:v>
                </c:pt>
              </c:numCache>
            </c:numRef>
          </c:val>
          <c:smooth val="0"/>
        </c:ser>
        <c:dLbls>
          <c:showLegendKey val="0"/>
          <c:showVal val="0"/>
          <c:showCatName val="0"/>
          <c:showSerName val="0"/>
          <c:showPercent val="0"/>
          <c:showBubbleSize val="0"/>
        </c:dLbls>
        <c:marker val="1"/>
        <c:smooth val="0"/>
        <c:axId val="273790848"/>
        <c:axId val="273792384"/>
      </c:lineChart>
      <c:catAx>
        <c:axId val="273790848"/>
        <c:scaling>
          <c:orientation val="minMax"/>
        </c:scaling>
        <c:delete val="0"/>
        <c:axPos val="b"/>
        <c:numFmt formatCode="General" sourceLinked="0"/>
        <c:majorTickMark val="none"/>
        <c:minorTickMark val="none"/>
        <c:tickLblPos val="nextTo"/>
        <c:crossAx val="273792384"/>
        <c:crosses val="autoZero"/>
        <c:auto val="1"/>
        <c:lblAlgn val="ctr"/>
        <c:lblOffset val="100"/>
        <c:noMultiLvlLbl val="0"/>
      </c:catAx>
      <c:valAx>
        <c:axId val="273792384"/>
        <c:scaling>
          <c:orientation val="minMax"/>
        </c:scaling>
        <c:delete val="0"/>
        <c:axPos val="l"/>
        <c:numFmt formatCode="General" sourceLinked="1"/>
        <c:majorTickMark val="none"/>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zh-TW"/>
          </a:p>
        </c:txPr>
        <c:crossAx val="273790848"/>
        <c:crosses val="autoZero"/>
        <c:crossBetween val="between"/>
      </c:valAx>
      <c:dTable>
        <c:showHorzBorder val="1"/>
        <c:showVertBorder val="1"/>
        <c:showOutline val="1"/>
        <c:showKeys val="1"/>
      </c:dTable>
      <c:spPr>
        <a:gradFill flip="none" rotWithShape="1">
          <a:gsLst>
            <a:gs pos="0">
              <a:srgbClr val="FFFF00">
                <a:lumMod val="71000"/>
                <a:lumOff val="29000"/>
                <a:alpha val="93000"/>
              </a:srgbClr>
            </a:gs>
            <a:gs pos="59000">
              <a:srgbClr val="F0EBD5"/>
            </a:gs>
            <a:gs pos="100000">
              <a:srgbClr val="D1C39F"/>
            </a:gs>
          </a:gsLst>
          <a:lin ang="16200000" scaled="1"/>
          <a:tileRect/>
        </a:gradFill>
      </c:spPr>
    </c:plotArea>
    <c:plotVisOnly val="1"/>
    <c:dispBlanksAs val="gap"/>
    <c:showDLblsOverMax val="0"/>
  </c:chart>
  <c:spPr>
    <a:ln>
      <a:solidFill>
        <a:schemeClr val="tx1"/>
      </a:solid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0912036558282001"/>
          <c:y val="0.16256791430482953"/>
          <c:w val="0.79881606448888409"/>
          <c:h val="0.60874126028364128"/>
        </c:manualLayout>
      </c:layout>
      <c:lineChart>
        <c:grouping val="standard"/>
        <c:varyColors val="0"/>
        <c:ser>
          <c:idx val="0"/>
          <c:order val="0"/>
          <c:tx>
            <c:strRef>
              <c:f>Sheet1!$C$1</c:f>
              <c:strCache>
                <c:ptCount val="1"/>
                <c:pt idx="0">
                  <c:v>石斑魚出口值</c:v>
                </c:pt>
              </c:strCache>
            </c:strRef>
          </c:tx>
          <c:dLbls>
            <c:dLbl>
              <c:idx val="3"/>
              <c:layout>
                <c:manualLayout>
                  <c:x val="-7.7669887078992521E-3"/>
                  <c:y val="-3.57142857142857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7669887078993492E-3"/>
                  <c:y val="-2.7777777777777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Sheet1!$B$2:$B$7</c:f>
              <c:strCache>
                <c:ptCount val="6"/>
                <c:pt idx="0">
                  <c:v>98年</c:v>
                </c:pt>
                <c:pt idx="1">
                  <c:v>99年</c:v>
                </c:pt>
                <c:pt idx="2">
                  <c:v>100年</c:v>
                </c:pt>
                <c:pt idx="3">
                  <c:v>101年</c:v>
                </c:pt>
                <c:pt idx="4">
                  <c:v>102年</c:v>
                </c:pt>
                <c:pt idx="5">
                  <c:v>103年</c:v>
                </c:pt>
              </c:strCache>
            </c:strRef>
          </c:cat>
          <c:val>
            <c:numRef>
              <c:f>Sheet1!$C$2:$C$7</c:f>
              <c:numCache>
                <c:formatCode>#,##0</c:formatCode>
                <c:ptCount val="6"/>
                <c:pt idx="0">
                  <c:v>4320</c:v>
                </c:pt>
                <c:pt idx="1">
                  <c:v>7709</c:v>
                </c:pt>
                <c:pt idx="2">
                  <c:v>12199</c:v>
                </c:pt>
                <c:pt idx="3">
                  <c:v>16219</c:v>
                </c:pt>
                <c:pt idx="4">
                  <c:v>15523</c:v>
                </c:pt>
                <c:pt idx="5">
                  <c:v>19458</c:v>
                </c:pt>
              </c:numCache>
            </c:numRef>
          </c:val>
          <c:smooth val="0"/>
        </c:ser>
        <c:dLbls>
          <c:showLegendKey val="0"/>
          <c:showVal val="0"/>
          <c:showCatName val="0"/>
          <c:showSerName val="0"/>
          <c:showPercent val="0"/>
          <c:showBubbleSize val="0"/>
        </c:dLbls>
        <c:marker val="1"/>
        <c:smooth val="0"/>
        <c:axId val="274364672"/>
        <c:axId val="274366464"/>
      </c:lineChart>
      <c:catAx>
        <c:axId val="274364672"/>
        <c:scaling>
          <c:orientation val="minMax"/>
        </c:scaling>
        <c:delete val="0"/>
        <c:axPos val="b"/>
        <c:numFmt formatCode="General" sourceLinked="0"/>
        <c:majorTickMark val="out"/>
        <c:minorTickMark val="none"/>
        <c:tickLblPos val="nextTo"/>
        <c:txPr>
          <a:bodyPr/>
          <a:lstStyle/>
          <a:p>
            <a:pPr>
              <a:defRPr b="1"/>
            </a:pPr>
            <a:endParaRPr lang="zh-TW"/>
          </a:p>
        </c:txPr>
        <c:crossAx val="274366464"/>
        <c:crosses val="autoZero"/>
        <c:auto val="1"/>
        <c:lblAlgn val="ctr"/>
        <c:lblOffset val="100"/>
        <c:noMultiLvlLbl val="0"/>
      </c:catAx>
      <c:valAx>
        <c:axId val="274366464"/>
        <c:scaling>
          <c:orientation val="minMax"/>
        </c:scaling>
        <c:delete val="0"/>
        <c:axPos val="l"/>
        <c:majorGridlines/>
        <c:numFmt formatCode="#,##0" sourceLinked="1"/>
        <c:majorTickMark val="out"/>
        <c:minorTickMark val="none"/>
        <c:tickLblPos val="nextTo"/>
        <c:txPr>
          <a:bodyPr/>
          <a:lstStyle/>
          <a:p>
            <a:pPr>
              <a:defRPr b="1"/>
            </a:pPr>
            <a:endParaRPr lang="zh-TW"/>
          </a:p>
        </c:txPr>
        <c:crossAx val="274364672"/>
        <c:crosses val="autoZero"/>
        <c:crossBetween val="between"/>
      </c:valAx>
    </c:plotArea>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工作表1!$B$1</c:f>
              <c:strCache>
                <c:ptCount val="1"/>
                <c:pt idx="0">
                  <c:v>經濟成長率</c:v>
                </c:pt>
              </c:strCache>
            </c:strRef>
          </c:tx>
          <c:spPr>
            <a:ln w="25400">
              <a:solidFill>
                <a:srgbClr val="FF0000"/>
              </a:solidFill>
            </a:ln>
          </c:spPr>
          <c:marker>
            <c:symbol val="none"/>
          </c:marker>
          <c:cat>
            <c:strRef>
              <c:f>工作表1!$A$2:$A$17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工作表1!$B$2:$B$17</c:f>
              <c:numCache>
                <c:formatCode>0.0_ </c:formatCode>
                <c:ptCount val="16"/>
                <c:pt idx="0">
                  <c:v>0</c:v>
                </c:pt>
                <c:pt idx="1">
                  <c:v>2.5150000000000001</c:v>
                </c:pt>
                <c:pt idx="2">
                  <c:v>2.96</c:v>
                </c:pt>
                <c:pt idx="3">
                  <c:v>4.0549999999999997</c:v>
                </c:pt>
                <c:pt idx="4">
                  <c:v>5.1849999999999996</c:v>
                </c:pt>
                <c:pt idx="5">
                  <c:v>4.8719999999999999</c:v>
                </c:pt>
                <c:pt idx="6">
                  <c:v>5.5439999999999996</c:v>
                </c:pt>
                <c:pt idx="7">
                  <c:v>5.702</c:v>
                </c:pt>
                <c:pt idx="8">
                  <c:v>3.0640000000000001</c:v>
                </c:pt>
                <c:pt idx="9">
                  <c:v>2.8000000000000001E-2</c:v>
                </c:pt>
                <c:pt idx="10">
                  <c:v>5.431</c:v>
                </c:pt>
                <c:pt idx="11">
                  <c:v>4.2249999999999996</c:v>
                </c:pt>
                <c:pt idx="12">
                  <c:v>3.4260000000000002</c:v>
                </c:pt>
                <c:pt idx="13">
                  <c:v>3.3079999999999998</c:v>
                </c:pt>
                <c:pt idx="14">
                  <c:v>3.4279999999999999</c:v>
                </c:pt>
                <c:pt idx="15">
                  <c:v>3.1230000000000002</c:v>
                </c:pt>
              </c:numCache>
            </c:numRef>
          </c:val>
          <c:smooth val="0"/>
        </c:ser>
        <c:ser>
          <c:idx val="1"/>
          <c:order val="1"/>
          <c:tx>
            <c:strRef>
              <c:f>工作表1!$C$1</c:f>
              <c:strCache>
                <c:ptCount val="1"/>
                <c:pt idx="0">
                  <c:v>貿易量成長率</c:v>
                </c:pt>
              </c:strCache>
            </c:strRef>
          </c:tx>
          <c:spPr>
            <a:ln w="25400">
              <a:solidFill>
                <a:srgbClr val="0070C0"/>
              </a:solidFill>
              <a:prstDash val="dash"/>
            </a:ln>
          </c:spPr>
          <c:marker>
            <c:symbol val="none"/>
          </c:marker>
          <c:cat>
            <c:strRef>
              <c:f>工作表1!$A$2:$A$17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工作表1!$C$2:$C$17</c:f>
              <c:numCache>
                <c:formatCode>0.0_ </c:formatCode>
                <c:ptCount val="16"/>
                <c:pt idx="0">
                  <c:v>0</c:v>
                </c:pt>
                <c:pt idx="1">
                  <c:v>0.216</c:v>
                </c:pt>
                <c:pt idx="2">
                  <c:v>3.7709999999999999</c:v>
                </c:pt>
                <c:pt idx="3">
                  <c:v>5.4349999999999996</c:v>
                </c:pt>
                <c:pt idx="4">
                  <c:v>11.016</c:v>
                </c:pt>
                <c:pt idx="5">
                  <c:v>7.6879999999999997</c:v>
                </c:pt>
                <c:pt idx="6">
                  <c:v>9.2420000000000009</c:v>
                </c:pt>
                <c:pt idx="7">
                  <c:v>7.915</c:v>
                </c:pt>
                <c:pt idx="8">
                  <c:v>2.903</c:v>
                </c:pt>
                <c:pt idx="9">
                  <c:v>-10.327</c:v>
                </c:pt>
                <c:pt idx="10">
                  <c:v>12.516999999999999</c:v>
                </c:pt>
                <c:pt idx="11">
                  <c:v>6.6660000000000004</c:v>
                </c:pt>
                <c:pt idx="12">
                  <c:v>2.911</c:v>
                </c:pt>
                <c:pt idx="13">
                  <c:v>3.331</c:v>
                </c:pt>
                <c:pt idx="14">
                  <c:v>3.3490000000000002</c:v>
                </c:pt>
                <c:pt idx="15">
                  <c:v>3.1760000000000002</c:v>
                </c:pt>
              </c:numCache>
            </c:numRef>
          </c:val>
          <c:smooth val="0"/>
        </c:ser>
        <c:dLbls>
          <c:showLegendKey val="0"/>
          <c:showVal val="0"/>
          <c:showCatName val="0"/>
          <c:showSerName val="0"/>
          <c:showPercent val="0"/>
          <c:showBubbleSize val="0"/>
        </c:dLbls>
        <c:marker val="1"/>
        <c:smooth val="0"/>
        <c:axId val="131269376"/>
        <c:axId val="131270912"/>
      </c:lineChart>
      <c:catAx>
        <c:axId val="131269376"/>
        <c:scaling>
          <c:orientation val="minMax"/>
        </c:scaling>
        <c:delete val="0"/>
        <c:axPos val="b"/>
        <c:numFmt formatCode="General" sourceLinked="1"/>
        <c:majorTickMark val="out"/>
        <c:minorTickMark val="none"/>
        <c:tickLblPos val="low"/>
        <c:txPr>
          <a:bodyPr/>
          <a:lstStyle/>
          <a:p>
            <a:pPr>
              <a:defRPr sz="1000">
                <a:latin typeface="Times New Roman" panose="02020603050405020304" pitchFamily="18" charset="0"/>
                <a:cs typeface="Times New Roman" panose="02020603050405020304" pitchFamily="18" charset="0"/>
              </a:defRPr>
            </a:pPr>
            <a:endParaRPr lang="zh-TW"/>
          </a:p>
        </c:txPr>
        <c:crossAx val="131270912"/>
        <c:crosses val="autoZero"/>
        <c:auto val="1"/>
        <c:lblAlgn val="ctr"/>
        <c:lblOffset val="100"/>
        <c:noMultiLvlLbl val="0"/>
      </c:catAx>
      <c:valAx>
        <c:axId val="131270912"/>
        <c:scaling>
          <c:orientation val="minMax"/>
        </c:scaling>
        <c:delete val="0"/>
        <c:axPos val="l"/>
        <c:majorGridlines>
          <c:spPr>
            <a:ln>
              <a:noFill/>
            </a:ln>
          </c:spPr>
        </c:majorGridlines>
        <c:numFmt formatCode="0.0_ " sourceLinked="1"/>
        <c:majorTickMark val="out"/>
        <c:minorTickMark val="none"/>
        <c:tickLblPos val="low"/>
        <c:txPr>
          <a:bodyPr/>
          <a:lstStyle/>
          <a:p>
            <a:pPr>
              <a:defRPr sz="1200">
                <a:latin typeface="Times New Roman" panose="02020603050405020304" pitchFamily="18" charset="0"/>
                <a:cs typeface="Times New Roman" panose="02020603050405020304" pitchFamily="18" charset="0"/>
              </a:defRPr>
            </a:pPr>
            <a:endParaRPr lang="zh-TW"/>
          </a:p>
        </c:txPr>
        <c:crossAx val="131269376"/>
        <c:crosses val="autoZero"/>
        <c:crossBetween val="between"/>
      </c:valAx>
    </c:plotArea>
    <c:plotVisOnly val="1"/>
    <c:dispBlanksAs val="gap"/>
    <c:showDLblsOverMax val="0"/>
  </c:chart>
  <c:txPr>
    <a:bodyPr/>
    <a:lstStyle/>
    <a:p>
      <a:pPr>
        <a:defRPr sz="1800"/>
      </a:pPr>
      <a:endParaRPr lang="zh-TW"/>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ata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9D33C-2728-4A7A-93B2-0A0C142DBEF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zh-TW" altLang="en-US"/>
        </a:p>
      </dgm:t>
    </dgm:pt>
    <dgm:pt modelId="{B4592F13-A0DF-4924-B424-56F217FBCBB7}">
      <dgm:prSet phldrT="[文字]" custT="1"/>
      <dgm:spPr>
        <a:xfrm>
          <a:off x="0" y="0"/>
          <a:ext cx="8496944" cy="1238481"/>
        </a:xfrm>
        <a:solidFill>
          <a:schemeClr val="bg1"/>
        </a:solidFill>
        <a:ln w="25400" cap="flat" cmpd="sng" algn="ctr">
          <a:solidFill>
            <a:schemeClr val="tx1"/>
          </a:solidFill>
          <a:prstDash val="solid"/>
        </a:ln>
        <a:effectLst/>
      </dgm:spPr>
      <dgm:t>
        <a:bodyPr/>
        <a:lstStyle/>
        <a:p>
          <a:pPr>
            <a:lnSpc>
              <a:spcPts val="1700"/>
            </a:lnSpc>
          </a:pPr>
          <a:endParaRPr lang="zh-TW" altLang="en-US" sz="1800" b="1" dirty="0">
            <a:solidFill>
              <a:schemeClr val="accent6"/>
            </a:solidFill>
            <a:latin typeface="+mn-lt"/>
            <a:ea typeface="標楷體" panose="03000509000000000000" pitchFamily="65" charset="-120"/>
            <a:cs typeface="+mn-cs"/>
          </a:endParaRPr>
        </a:p>
      </dgm:t>
    </dgm:pt>
    <dgm:pt modelId="{8749DB37-60A0-49E3-B49B-0E915EB746E0}" type="parTrans" cxnId="{FB6792A8-B50C-48B9-BAB4-12C8B5D0D534}">
      <dgm:prSet/>
      <dgm:spPr/>
      <dgm:t>
        <a:bodyPr/>
        <a:lstStyle/>
        <a:p>
          <a:endParaRPr lang="zh-TW" altLang="en-US" sz="1600"/>
        </a:p>
      </dgm:t>
    </dgm:pt>
    <dgm:pt modelId="{B028B976-F638-4512-84D2-0F7DAB8D8514}" type="sibTrans" cxnId="{FB6792A8-B50C-48B9-BAB4-12C8B5D0D534}">
      <dgm:prSet/>
      <dgm:spPr/>
      <dgm:t>
        <a:bodyPr/>
        <a:lstStyle/>
        <a:p>
          <a:endParaRPr lang="zh-TW" altLang="en-US" sz="1600"/>
        </a:p>
      </dgm:t>
    </dgm:pt>
    <dgm:pt modelId="{C50C1F15-E9CF-45C0-B26A-81FD82C4340B}">
      <dgm:prSet phldrT="[文字]" custT="1"/>
      <dgm:spPr>
        <a:xfrm>
          <a:off x="0" y="0"/>
          <a:ext cx="8496944" cy="1238481"/>
        </a:xfrm>
        <a:solidFill>
          <a:schemeClr val="bg1"/>
        </a:solidFill>
        <a:ln w="25400" cap="flat" cmpd="sng" algn="ctr">
          <a:solidFill>
            <a:schemeClr val="tx1"/>
          </a:solidFill>
          <a:prstDash val="solid"/>
        </a:ln>
        <a:effectLst/>
      </dgm:spPr>
      <dgm:t>
        <a:bodyPr/>
        <a:lstStyle/>
        <a:p>
          <a:pPr>
            <a:lnSpc>
              <a:spcPts val="1700"/>
            </a:lnSpc>
          </a:pPr>
          <a:r>
            <a:rPr lang="en-US" altLang="zh-TW" sz="1800" b="1" dirty="0" smtClean="0">
              <a:solidFill>
                <a:schemeClr val="accent6"/>
              </a:solidFill>
              <a:latin typeface="+mn-lt"/>
              <a:ea typeface="標楷體" panose="03000509000000000000" pitchFamily="65" charset="-120"/>
              <a:cs typeface="Times New Roman"/>
            </a:rPr>
            <a:t>National Geographic Traveler</a:t>
          </a:r>
          <a:r>
            <a:rPr lang="zh-TW" altLang="en-US" sz="1800" b="1" dirty="0" smtClean="0">
              <a:solidFill>
                <a:schemeClr val="accent6"/>
              </a:solidFill>
              <a:latin typeface="+mn-lt"/>
              <a:ea typeface="標楷體" panose="03000509000000000000" pitchFamily="65" charset="-120"/>
              <a:cs typeface="Times New Roman"/>
            </a:rPr>
            <a:t>：</a:t>
          </a:r>
          <a:r>
            <a:rPr lang="zh-TW" altLang="zh-TW" sz="1800" b="1" dirty="0" smtClean="0">
              <a:solidFill>
                <a:schemeClr val="accent6"/>
              </a:solidFill>
              <a:latin typeface="+mn-lt"/>
              <a:ea typeface="標楷體" panose="03000509000000000000" pitchFamily="65" charset="-120"/>
              <a:cs typeface="Times New Roman"/>
            </a:rPr>
            <a:t>世界最佳</a:t>
          </a:r>
          <a:r>
            <a:rPr lang="en-US" altLang="zh-TW" sz="1800" b="1" dirty="0" smtClean="0">
              <a:solidFill>
                <a:schemeClr val="accent6"/>
              </a:solidFill>
              <a:latin typeface="+mn-lt"/>
              <a:ea typeface="標楷體" panose="03000509000000000000" pitchFamily="65" charset="-120"/>
              <a:cs typeface="Times New Roman"/>
            </a:rPr>
            <a:t>20</a:t>
          </a:r>
          <a:r>
            <a:rPr lang="zh-TW" altLang="zh-TW" sz="1800" b="1" dirty="0" smtClean="0">
              <a:solidFill>
                <a:schemeClr val="accent6"/>
              </a:solidFill>
              <a:latin typeface="+mn-lt"/>
              <a:ea typeface="標楷體" panose="03000509000000000000" pitchFamily="65" charset="-120"/>
              <a:cs typeface="Times New Roman"/>
            </a:rPr>
            <a:t>個旅遊點</a:t>
          </a:r>
          <a:endParaRPr lang="zh-TW" altLang="en-US" sz="1800" b="1" dirty="0">
            <a:solidFill>
              <a:schemeClr val="accent6"/>
            </a:solidFill>
            <a:latin typeface="+mn-lt"/>
            <a:ea typeface="標楷體" panose="03000509000000000000" pitchFamily="65" charset="-120"/>
            <a:cs typeface="+mn-cs"/>
          </a:endParaRPr>
        </a:p>
      </dgm:t>
    </dgm:pt>
    <dgm:pt modelId="{A344266E-F229-4298-9A29-F05275CADF1E}" type="parTrans" cxnId="{D375D7CD-E4B6-4038-9476-925343142906}">
      <dgm:prSet/>
      <dgm:spPr/>
      <dgm:t>
        <a:bodyPr/>
        <a:lstStyle/>
        <a:p>
          <a:endParaRPr lang="zh-TW" altLang="en-US" sz="1600"/>
        </a:p>
      </dgm:t>
    </dgm:pt>
    <dgm:pt modelId="{A86C0DB4-144C-40AE-A7DC-BA05CDBDA394}" type="sibTrans" cxnId="{D375D7CD-E4B6-4038-9476-925343142906}">
      <dgm:prSet/>
      <dgm:spPr/>
      <dgm:t>
        <a:bodyPr/>
        <a:lstStyle/>
        <a:p>
          <a:endParaRPr lang="zh-TW" altLang="en-US" sz="1600"/>
        </a:p>
      </dgm:t>
    </dgm:pt>
    <dgm:pt modelId="{C7791C46-CD58-402F-A6FF-A24528EB36EA}">
      <dgm:prSet phldrT="[文字]" custT="1"/>
      <dgm:spPr>
        <a:xfrm>
          <a:off x="0" y="1362329"/>
          <a:ext cx="8496944" cy="1238481"/>
        </a:xfrm>
        <a:solidFill>
          <a:schemeClr val="bg1"/>
        </a:solidFill>
        <a:ln w="25400" cap="flat" cmpd="sng" algn="ctr">
          <a:solidFill>
            <a:schemeClr val="tx1"/>
          </a:solidFill>
          <a:prstDash val="solid"/>
        </a:ln>
        <a:effectLst/>
      </dgm:spPr>
      <dgm:t>
        <a:bodyPr/>
        <a:lstStyle/>
        <a:p>
          <a:pPr>
            <a:lnSpc>
              <a:spcPts val="1700"/>
            </a:lnSpc>
          </a:pPr>
          <a:r>
            <a:rPr lang="zh-TW" altLang="en-US" sz="400" b="1" dirty="0" smtClean="0">
              <a:solidFill>
                <a:schemeClr val="accent6"/>
              </a:solidFill>
              <a:latin typeface="+mn-lt"/>
              <a:ea typeface="標楷體" panose="03000509000000000000" pitchFamily="65" charset="-120"/>
              <a:cs typeface="+mn-cs"/>
            </a:rPr>
            <a:t>●</a:t>
          </a:r>
          <a:r>
            <a:rPr lang="zh-TW" altLang="en-US" sz="400" b="1" dirty="0" smtClean="0">
              <a:solidFill>
                <a:srgbClr val="7030A0"/>
              </a:solidFill>
              <a:latin typeface="+mn-lt"/>
              <a:ea typeface="標楷體" panose="03000509000000000000" pitchFamily="65" charset="-120"/>
              <a:cs typeface="+mn-cs"/>
            </a:rPr>
            <a:t>        </a:t>
          </a:r>
          <a:r>
            <a:rPr lang="zh-TW" altLang="en-US" sz="1800" b="1" dirty="0" smtClean="0">
              <a:solidFill>
                <a:schemeClr val="accent6"/>
              </a:solidFill>
              <a:latin typeface="+mn-lt"/>
              <a:ea typeface="標楷體" panose="03000509000000000000" pitchFamily="65" charset="-120"/>
              <a:cs typeface="+mn-cs"/>
            </a:rPr>
            <a:t>紐約時報：全球</a:t>
          </a:r>
          <a:r>
            <a:rPr lang="en-US" sz="1800" b="1" dirty="0" smtClean="0">
              <a:solidFill>
                <a:schemeClr val="accent6"/>
              </a:solidFill>
              <a:latin typeface="+mn-lt"/>
              <a:ea typeface="標楷體" panose="03000509000000000000" pitchFamily="65" charset="-120"/>
              <a:cs typeface="+mn-cs"/>
            </a:rPr>
            <a:t>52</a:t>
          </a:r>
          <a:r>
            <a:rPr lang="zh-TW" altLang="en-US" sz="1800" b="1" dirty="0" smtClean="0">
              <a:solidFill>
                <a:schemeClr val="accent6"/>
              </a:solidFill>
              <a:latin typeface="+mn-lt"/>
              <a:ea typeface="標楷體" panose="03000509000000000000" pitchFamily="65" charset="-120"/>
              <a:cs typeface="+mn-cs"/>
            </a:rPr>
            <a:t>個旅遊必訪地點第</a:t>
          </a:r>
          <a:r>
            <a:rPr lang="en-US" sz="1800" b="1" dirty="0" smtClean="0">
              <a:solidFill>
                <a:schemeClr val="accent6"/>
              </a:solidFill>
              <a:latin typeface="+mn-lt"/>
              <a:ea typeface="標楷體" panose="03000509000000000000" pitchFamily="65" charset="-120"/>
              <a:cs typeface="+mn-cs"/>
            </a:rPr>
            <a:t>11</a:t>
          </a:r>
          <a:r>
            <a:rPr lang="zh-TW" altLang="en-US" sz="1800" b="1" dirty="0" smtClean="0">
              <a:solidFill>
                <a:schemeClr val="accent6"/>
              </a:solidFill>
              <a:latin typeface="+mn-lt"/>
              <a:ea typeface="標楷體" panose="03000509000000000000" pitchFamily="65" charset="-120"/>
              <a:cs typeface="+mn-cs"/>
            </a:rPr>
            <a:t>位</a:t>
          </a:r>
        </a:p>
      </dgm:t>
    </dgm:pt>
    <dgm:pt modelId="{C61853F6-9701-4641-BFFC-CA62BC6E745D}" type="parTrans" cxnId="{58299913-983F-4733-810A-AFCD9E4C0333}">
      <dgm:prSet/>
      <dgm:spPr/>
      <dgm:t>
        <a:bodyPr/>
        <a:lstStyle/>
        <a:p>
          <a:endParaRPr lang="zh-TW" altLang="en-US" sz="1600"/>
        </a:p>
      </dgm:t>
    </dgm:pt>
    <dgm:pt modelId="{FA7508DB-6267-4E4E-AA91-DFC88352A761}" type="sibTrans" cxnId="{58299913-983F-4733-810A-AFCD9E4C0333}">
      <dgm:prSet/>
      <dgm:spPr/>
      <dgm:t>
        <a:bodyPr/>
        <a:lstStyle/>
        <a:p>
          <a:endParaRPr lang="zh-TW" altLang="en-US" sz="1600"/>
        </a:p>
      </dgm:t>
    </dgm:pt>
    <dgm:pt modelId="{9FB078EF-FCD3-4ACA-B376-473C7725EE90}">
      <dgm:prSet phldrT="[文字]" custT="1"/>
      <dgm:spPr>
        <a:xfrm>
          <a:off x="0" y="4032445"/>
          <a:ext cx="8496944" cy="1238481"/>
        </a:xfrm>
        <a:solidFill>
          <a:schemeClr val="bg1"/>
        </a:solidFill>
        <a:ln w="25400" cap="flat" cmpd="sng" algn="ctr">
          <a:solidFill>
            <a:schemeClr val="tx1"/>
          </a:solidFill>
          <a:prstDash val="solid"/>
        </a:ln>
        <a:effectLst/>
      </dgm:spPr>
      <dgm:t>
        <a:bodyPr/>
        <a:lstStyle/>
        <a:p>
          <a:pPr>
            <a:lnSpc>
              <a:spcPts val="1600"/>
            </a:lnSpc>
          </a:pPr>
          <a:endParaRPr lang="zh-TW" altLang="en-US" sz="1800" b="1" dirty="0">
            <a:solidFill>
              <a:schemeClr val="accent6"/>
            </a:solidFill>
            <a:latin typeface="+mn-lt"/>
            <a:ea typeface="標楷體" panose="03000509000000000000" pitchFamily="65" charset="-120"/>
            <a:cs typeface="+mn-cs"/>
          </a:endParaRPr>
        </a:p>
      </dgm:t>
    </dgm:pt>
    <dgm:pt modelId="{8E0C19E9-D4F5-47DF-A21C-8476A5C714C1}" type="parTrans" cxnId="{A91831AE-6DD6-4CAD-9315-6C47575EECF4}">
      <dgm:prSet/>
      <dgm:spPr/>
      <dgm:t>
        <a:bodyPr/>
        <a:lstStyle/>
        <a:p>
          <a:endParaRPr lang="zh-TW" altLang="en-US" sz="1600"/>
        </a:p>
      </dgm:t>
    </dgm:pt>
    <dgm:pt modelId="{1A7D1F39-C402-459B-9C6F-B13D8FA89161}" type="sibTrans" cxnId="{A91831AE-6DD6-4CAD-9315-6C47575EECF4}">
      <dgm:prSet/>
      <dgm:spPr/>
      <dgm:t>
        <a:bodyPr/>
        <a:lstStyle/>
        <a:p>
          <a:endParaRPr lang="zh-TW" altLang="en-US" sz="1600"/>
        </a:p>
      </dgm:t>
    </dgm:pt>
    <dgm:pt modelId="{EAA4D78D-B519-4AFF-8D4A-B5406C852D4C}">
      <dgm:prSet custT="1"/>
      <dgm:spPr>
        <a:xfrm>
          <a:off x="0" y="0"/>
          <a:ext cx="8496944" cy="1238481"/>
        </a:xfrm>
        <a:solidFill>
          <a:schemeClr val="bg1"/>
        </a:solidFill>
        <a:ln w="25400" cap="flat" cmpd="sng" algn="ctr">
          <a:solidFill>
            <a:schemeClr val="tx1"/>
          </a:solidFill>
          <a:prstDash val="solid"/>
        </a:ln>
        <a:effectLst/>
      </dgm:spPr>
      <dgm:t>
        <a:bodyPr/>
        <a:lstStyle/>
        <a:p>
          <a:pPr>
            <a:lnSpc>
              <a:spcPts val="1700"/>
            </a:lnSpc>
          </a:pPr>
          <a:r>
            <a:rPr lang="en-US" altLang="zh-TW" sz="1800" b="1" dirty="0" smtClean="0">
              <a:solidFill>
                <a:schemeClr val="accent6"/>
              </a:solidFill>
              <a:latin typeface="+mn-lt"/>
              <a:ea typeface="標楷體" panose="03000509000000000000" pitchFamily="65" charset="-120"/>
              <a:cs typeface="Times New Roman"/>
            </a:rPr>
            <a:t>Lonely Planet</a:t>
          </a:r>
          <a:r>
            <a:rPr lang="zh-TW" altLang="en-US" sz="1800" b="1" dirty="0" smtClean="0">
              <a:solidFill>
                <a:schemeClr val="accent6"/>
              </a:solidFill>
              <a:latin typeface="+mn-lt"/>
              <a:ea typeface="標楷體" panose="03000509000000000000" pitchFamily="65" charset="-120"/>
              <a:cs typeface="Times New Roman"/>
            </a:rPr>
            <a:t>：</a:t>
          </a:r>
          <a:r>
            <a:rPr lang="zh-TW" altLang="zh-TW" sz="1800" b="1" dirty="0" smtClean="0">
              <a:solidFill>
                <a:schemeClr val="accent6"/>
              </a:solidFill>
              <a:latin typeface="+mn-lt"/>
              <a:ea typeface="標楷體" panose="03000509000000000000" pitchFamily="65" charset="-120"/>
              <a:cs typeface="Times New Roman"/>
            </a:rPr>
            <a:t>全球</a:t>
          </a:r>
          <a:r>
            <a:rPr lang="en-US" altLang="zh-TW" sz="1800" b="1" dirty="0" smtClean="0">
              <a:solidFill>
                <a:schemeClr val="accent6"/>
              </a:solidFill>
              <a:latin typeface="+mn-lt"/>
              <a:ea typeface="標楷體" panose="03000509000000000000" pitchFamily="65" charset="-120"/>
              <a:cs typeface="Times New Roman"/>
            </a:rPr>
            <a:t>10</a:t>
          </a:r>
          <a:r>
            <a:rPr lang="zh-TW" altLang="zh-TW" sz="1800" b="1" dirty="0" smtClean="0">
              <a:solidFill>
                <a:schemeClr val="accent6"/>
              </a:solidFill>
              <a:latin typeface="+mn-lt"/>
              <a:ea typeface="標楷體" panose="03000509000000000000" pitchFamily="65" charset="-120"/>
              <a:cs typeface="Times New Roman"/>
            </a:rPr>
            <a:t>大最超值景點</a:t>
          </a:r>
          <a:endParaRPr lang="zh-TW" altLang="zh-TW" sz="1800" b="1" dirty="0">
            <a:solidFill>
              <a:schemeClr val="accent6"/>
            </a:solidFill>
            <a:latin typeface="+mn-lt"/>
            <a:ea typeface="標楷體" panose="03000509000000000000" pitchFamily="65" charset="-120"/>
            <a:cs typeface="Times New Roman"/>
          </a:endParaRPr>
        </a:p>
      </dgm:t>
    </dgm:pt>
    <dgm:pt modelId="{0BCBE696-C34F-4254-88FC-F12CF540FDA8}" type="parTrans" cxnId="{E727C453-8095-4D0C-AA93-0CF27B795704}">
      <dgm:prSet/>
      <dgm:spPr/>
      <dgm:t>
        <a:bodyPr/>
        <a:lstStyle/>
        <a:p>
          <a:endParaRPr lang="zh-TW" altLang="en-US" sz="1600"/>
        </a:p>
      </dgm:t>
    </dgm:pt>
    <dgm:pt modelId="{2BA81DF1-412E-47B8-8CC0-4C866A67D8E0}" type="sibTrans" cxnId="{E727C453-8095-4D0C-AA93-0CF27B795704}">
      <dgm:prSet/>
      <dgm:spPr/>
      <dgm:t>
        <a:bodyPr/>
        <a:lstStyle/>
        <a:p>
          <a:endParaRPr lang="zh-TW" altLang="en-US" sz="1600"/>
        </a:p>
      </dgm:t>
    </dgm:pt>
    <dgm:pt modelId="{7FA7ED11-A97D-4BA1-9978-A0E0E1A99A33}">
      <dgm:prSet custT="1"/>
      <dgm:spPr>
        <a:xfrm>
          <a:off x="0" y="1362329"/>
          <a:ext cx="8496944" cy="1238481"/>
        </a:xfrm>
        <a:solidFill>
          <a:schemeClr val="bg1"/>
        </a:solidFill>
        <a:ln w="25400" cap="flat" cmpd="sng" algn="ctr">
          <a:solidFill>
            <a:schemeClr val="tx1"/>
          </a:solidFill>
          <a:prstDash val="solid"/>
        </a:ln>
        <a:effectLst/>
      </dgm:spPr>
      <dgm:t>
        <a:bodyPr/>
        <a:lstStyle/>
        <a:p>
          <a:pPr>
            <a:lnSpc>
              <a:spcPts val="1700"/>
            </a:lnSpc>
          </a:pPr>
          <a:r>
            <a:rPr lang="zh-TW" altLang="en-US" sz="1800" b="1" dirty="0" smtClean="0">
              <a:solidFill>
                <a:schemeClr val="accent6"/>
              </a:solidFill>
              <a:latin typeface="+mn-lt"/>
              <a:ea typeface="標楷體" panose="03000509000000000000" pitchFamily="65" charset="-120"/>
              <a:cs typeface="+mn-cs"/>
            </a:rPr>
            <a:t>澳洲</a:t>
          </a:r>
          <a:r>
            <a:rPr lang="en-US" sz="1800" b="1" dirty="0" smtClean="0">
              <a:solidFill>
                <a:schemeClr val="accent6"/>
              </a:solidFill>
              <a:latin typeface="+mn-lt"/>
              <a:ea typeface="標楷體" panose="03000509000000000000" pitchFamily="65" charset="-120"/>
              <a:cs typeface="+mn-cs"/>
            </a:rPr>
            <a:t>SBS</a:t>
          </a:r>
          <a:r>
            <a:rPr lang="zh-TW" altLang="en-US" sz="1800" b="1" dirty="0" smtClean="0">
              <a:solidFill>
                <a:schemeClr val="accent6"/>
              </a:solidFill>
              <a:latin typeface="+mn-lt"/>
              <a:ea typeface="標楷體" panose="03000509000000000000" pitchFamily="65" charset="-120"/>
              <a:cs typeface="+mn-cs"/>
            </a:rPr>
            <a:t>新聞網：太魯閣自行車道為全球最佳</a:t>
          </a:r>
          <a:r>
            <a:rPr lang="en-US" sz="1800" b="1" dirty="0" smtClean="0">
              <a:solidFill>
                <a:schemeClr val="accent6"/>
              </a:solidFill>
              <a:latin typeface="+mn-lt"/>
              <a:ea typeface="標楷體" panose="03000509000000000000" pitchFamily="65" charset="-120"/>
              <a:cs typeface="+mn-cs"/>
            </a:rPr>
            <a:t>6</a:t>
          </a:r>
          <a:r>
            <a:rPr lang="zh-TW" altLang="en-US" sz="1800" b="1" dirty="0" smtClean="0">
              <a:solidFill>
                <a:schemeClr val="accent6"/>
              </a:solidFill>
              <a:latin typeface="+mn-lt"/>
              <a:ea typeface="標楷體" panose="03000509000000000000" pitchFamily="65" charset="-120"/>
              <a:cs typeface="+mn-cs"/>
            </a:rPr>
            <a:t>條自行車賽道之一</a:t>
          </a:r>
          <a:endParaRPr lang="zh-TW" altLang="en-US" sz="1800" b="1" dirty="0">
            <a:solidFill>
              <a:schemeClr val="accent6"/>
            </a:solidFill>
            <a:latin typeface="+mn-lt"/>
            <a:ea typeface="標楷體" panose="03000509000000000000" pitchFamily="65" charset="-120"/>
            <a:cs typeface="+mn-cs"/>
          </a:endParaRPr>
        </a:p>
      </dgm:t>
    </dgm:pt>
    <dgm:pt modelId="{2A9CE641-B41A-4D7A-8F50-1B53FC90A9C0}" type="parTrans" cxnId="{BBD3E758-B0FB-46DC-9FF3-B29A1FF53652}">
      <dgm:prSet/>
      <dgm:spPr/>
      <dgm:t>
        <a:bodyPr/>
        <a:lstStyle/>
        <a:p>
          <a:endParaRPr lang="zh-TW" altLang="en-US" sz="1600"/>
        </a:p>
      </dgm:t>
    </dgm:pt>
    <dgm:pt modelId="{B5FF0620-21D8-4BB5-B821-A030D992A3C9}" type="sibTrans" cxnId="{BBD3E758-B0FB-46DC-9FF3-B29A1FF53652}">
      <dgm:prSet/>
      <dgm:spPr/>
      <dgm:t>
        <a:bodyPr/>
        <a:lstStyle/>
        <a:p>
          <a:endParaRPr lang="zh-TW" altLang="en-US" sz="1600"/>
        </a:p>
      </dgm:t>
    </dgm:pt>
    <dgm:pt modelId="{5D737059-80C1-430F-A6CC-E1DA7BEC2BB8}">
      <dgm:prSet custT="1"/>
      <dgm:spPr>
        <a:xfrm>
          <a:off x="0" y="1362329"/>
          <a:ext cx="8496944" cy="1238481"/>
        </a:xfrm>
        <a:solidFill>
          <a:schemeClr val="bg1"/>
        </a:solidFill>
        <a:ln w="25400" cap="flat" cmpd="sng" algn="ctr">
          <a:solidFill>
            <a:schemeClr val="tx1"/>
          </a:solidFill>
          <a:prstDash val="solid"/>
        </a:ln>
        <a:effectLst/>
      </dgm:spPr>
      <dgm:t>
        <a:bodyPr/>
        <a:lstStyle/>
        <a:p>
          <a:pPr>
            <a:lnSpc>
              <a:spcPts val="1700"/>
            </a:lnSpc>
          </a:pPr>
          <a:r>
            <a:rPr lang="en-US" sz="1800" b="1" dirty="0" smtClean="0">
              <a:solidFill>
                <a:schemeClr val="accent6"/>
              </a:solidFill>
              <a:latin typeface="+mn-lt"/>
              <a:ea typeface="標楷體" panose="03000509000000000000" pitchFamily="65" charset="-120"/>
              <a:cs typeface="+mn-cs"/>
            </a:rPr>
            <a:t>Policy Mic</a:t>
          </a:r>
          <a:r>
            <a:rPr lang="zh-TW" altLang="en-US" sz="1800" b="1" dirty="0" smtClean="0">
              <a:solidFill>
                <a:schemeClr val="accent6"/>
              </a:solidFill>
              <a:latin typeface="+mn-lt"/>
              <a:ea typeface="標楷體" panose="03000509000000000000" pitchFamily="65" charset="-120"/>
              <a:cs typeface="+mn-cs"/>
            </a:rPr>
            <a:t>網站：紐約客夢寐以求的地鐵站，高捷美麗島站上榜</a:t>
          </a:r>
          <a:endParaRPr lang="zh-TW" altLang="en-US" sz="1800" b="1" dirty="0">
            <a:solidFill>
              <a:schemeClr val="accent6"/>
            </a:solidFill>
            <a:latin typeface="+mn-lt"/>
            <a:ea typeface="標楷體" panose="03000509000000000000" pitchFamily="65" charset="-120"/>
            <a:cs typeface="+mn-cs"/>
          </a:endParaRPr>
        </a:p>
      </dgm:t>
    </dgm:pt>
    <dgm:pt modelId="{378E31A1-170A-4410-9306-D7F6D591817D}" type="parTrans" cxnId="{BE7E3E96-615A-471E-B968-404F500D5E34}">
      <dgm:prSet/>
      <dgm:spPr/>
      <dgm:t>
        <a:bodyPr/>
        <a:lstStyle/>
        <a:p>
          <a:endParaRPr lang="zh-TW" altLang="en-US" sz="1600"/>
        </a:p>
      </dgm:t>
    </dgm:pt>
    <dgm:pt modelId="{273A6AF4-3642-43B6-B03D-FF0A46EB8B56}" type="sibTrans" cxnId="{BE7E3E96-615A-471E-B968-404F500D5E34}">
      <dgm:prSet/>
      <dgm:spPr/>
      <dgm:t>
        <a:bodyPr/>
        <a:lstStyle/>
        <a:p>
          <a:endParaRPr lang="zh-TW" altLang="en-US" sz="1600"/>
        </a:p>
      </dgm:t>
    </dgm:pt>
    <dgm:pt modelId="{187298F5-1EAA-44C7-88F5-BBC697BF0F5A}">
      <dgm:prSet custT="1"/>
      <dgm:spPr>
        <a:xfrm>
          <a:off x="0" y="1362329"/>
          <a:ext cx="8496944" cy="1238481"/>
        </a:xfrm>
        <a:solidFill>
          <a:schemeClr val="bg1"/>
        </a:solidFill>
        <a:ln w="25400" cap="flat" cmpd="sng" algn="ctr">
          <a:solidFill>
            <a:schemeClr val="tx1"/>
          </a:solidFill>
          <a:prstDash val="solid"/>
        </a:ln>
        <a:effectLst/>
      </dgm:spPr>
      <dgm:t>
        <a:bodyPr/>
        <a:lstStyle/>
        <a:p>
          <a:pPr>
            <a:lnSpc>
              <a:spcPts val="1700"/>
            </a:lnSpc>
          </a:pPr>
          <a:r>
            <a:rPr lang="zh-TW" altLang="en-US" sz="1800" b="1" dirty="0" smtClean="0">
              <a:solidFill>
                <a:schemeClr val="accent6"/>
              </a:solidFill>
              <a:latin typeface="+mn-lt"/>
              <a:ea typeface="標楷體" panose="03000509000000000000" pitchFamily="65" charset="-120"/>
              <a:cs typeface="+mn-cs"/>
            </a:rPr>
            <a:t>英國衛報：</a:t>
          </a:r>
          <a:r>
            <a:rPr lang="en-US" sz="1800" b="1" dirty="0" smtClean="0">
              <a:solidFill>
                <a:schemeClr val="accent6"/>
              </a:solidFill>
              <a:latin typeface="+mn-lt"/>
              <a:ea typeface="標楷體" panose="03000509000000000000" pitchFamily="65" charset="-120"/>
              <a:cs typeface="+mn-cs"/>
            </a:rPr>
            <a:t>40</a:t>
          </a:r>
          <a:r>
            <a:rPr lang="zh-TW" altLang="en-US" sz="1800" b="1" dirty="0" smtClean="0">
              <a:solidFill>
                <a:schemeClr val="accent6"/>
              </a:solidFill>
              <a:latin typeface="+mn-lt"/>
              <a:ea typeface="標楷體" panose="03000509000000000000" pitchFamily="65" charset="-120"/>
              <a:cs typeface="+mn-cs"/>
            </a:rPr>
            <a:t>個必到的景點，臺灣以美食排名</a:t>
          </a:r>
          <a:r>
            <a:rPr lang="en-US" sz="1800" b="1" dirty="0" smtClean="0">
              <a:solidFill>
                <a:schemeClr val="accent6"/>
              </a:solidFill>
              <a:latin typeface="+mn-lt"/>
              <a:ea typeface="標楷體" panose="03000509000000000000" pitchFamily="65" charset="-120"/>
              <a:cs typeface="+mn-cs"/>
            </a:rPr>
            <a:t>35</a:t>
          </a:r>
          <a:endParaRPr lang="zh-TW" altLang="en-US" sz="1800" b="1" dirty="0">
            <a:solidFill>
              <a:schemeClr val="accent6"/>
            </a:solidFill>
            <a:latin typeface="+mn-lt"/>
            <a:ea typeface="標楷體" panose="03000509000000000000" pitchFamily="65" charset="-120"/>
            <a:cs typeface="+mn-cs"/>
          </a:endParaRPr>
        </a:p>
      </dgm:t>
    </dgm:pt>
    <dgm:pt modelId="{D2C7B707-5219-4886-94F8-BD8ECB1D5AE2}" type="parTrans" cxnId="{05B1B7E8-3CCE-42E4-8D25-944F370D7F3B}">
      <dgm:prSet/>
      <dgm:spPr/>
      <dgm:t>
        <a:bodyPr/>
        <a:lstStyle/>
        <a:p>
          <a:endParaRPr lang="zh-TW" altLang="en-US" sz="1600"/>
        </a:p>
      </dgm:t>
    </dgm:pt>
    <dgm:pt modelId="{7E44D7E4-63E2-4E99-A6B3-EBA5440F9D46}" type="sibTrans" cxnId="{05B1B7E8-3CCE-42E4-8D25-944F370D7F3B}">
      <dgm:prSet/>
      <dgm:spPr/>
      <dgm:t>
        <a:bodyPr/>
        <a:lstStyle/>
        <a:p>
          <a:endParaRPr lang="zh-TW" altLang="en-US" sz="1600"/>
        </a:p>
      </dgm:t>
    </dgm:pt>
    <dgm:pt modelId="{0CAC9503-AF3E-4598-A87A-34FB0D976EE5}">
      <dgm:prSet custT="1"/>
      <dgm:spPr>
        <a:xfrm>
          <a:off x="0" y="2724658"/>
          <a:ext cx="8496944" cy="1238481"/>
        </a:xfrm>
        <a:solidFill>
          <a:schemeClr val="bg1"/>
        </a:solidFill>
        <a:ln w="25400" cap="flat" cmpd="sng" algn="ctr">
          <a:solidFill>
            <a:schemeClr val="tx1"/>
          </a:solidFill>
          <a:prstDash val="solid"/>
        </a:ln>
        <a:effectLst/>
      </dgm:spPr>
      <dgm:t>
        <a:bodyPr/>
        <a:lstStyle/>
        <a:p>
          <a:pPr>
            <a:lnSpc>
              <a:spcPts val="1900"/>
            </a:lnSpc>
            <a:spcAft>
              <a:spcPts val="0"/>
            </a:spcAft>
          </a:pPr>
          <a:r>
            <a:rPr lang="zh-TW" altLang="en-US" sz="1800" b="1" dirty="0" smtClean="0">
              <a:solidFill>
                <a:schemeClr val="accent6"/>
              </a:solidFill>
              <a:latin typeface="+mn-lt"/>
              <a:ea typeface="標楷體" panose="03000509000000000000" pitchFamily="65" charset="-120"/>
              <a:cs typeface="+mn-cs"/>
            </a:rPr>
            <a:t>英國</a:t>
          </a:r>
          <a:r>
            <a:rPr lang="en-US" sz="1800" b="1" dirty="0" smtClean="0">
              <a:solidFill>
                <a:schemeClr val="accent6"/>
              </a:solidFill>
              <a:latin typeface="+mn-lt"/>
              <a:ea typeface="標楷體" panose="03000509000000000000" pitchFamily="65" charset="-120"/>
              <a:cs typeface="+mn-cs"/>
            </a:rPr>
            <a:t>Metro</a:t>
          </a:r>
          <a:r>
            <a:rPr lang="zh-TW" altLang="en-US" sz="1800" b="1" dirty="0" smtClean="0">
              <a:solidFill>
                <a:schemeClr val="accent6"/>
              </a:solidFill>
              <a:latin typeface="+mn-lt"/>
              <a:ea typeface="標楷體" panose="03000509000000000000" pitchFamily="65" charset="-120"/>
              <a:cs typeface="+mn-cs"/>
            </a:rPr>
            <a:t>地鐵報：全版報導國外觀光客瘋迷臺灣自行車觀光旅遊</a:t>
          </a:r>
          <a:endParaRPr lang="zh-TW" altLang="en-US" sz="1800" b="1" dirty="0">
            <a:solidFill>
              <a:schemeClr val="accent6"/>
            </a:solidFill>
            <a:latin typeface="+mn-lt"/>
            <a:ea typeface="標楷體" panose="03000509000000000000" pitchFamily="65" charset="-120"/>
            <a:cs typeface="+mn-cs"/>
          </a:endParaRPr>
        </a:p>
      </dgm:t>
    </dgm:pt>
    <dgm:pt modelId="{90F92309-DB36-453C-ABCD-DCB69A523626}" type="parTrans" cxnId="{8E06AFFC-0B79-4E89-B882-330D366FE3DF}">
      <dgm:prSet/>
      <dgm:spPr/>
      <dgm:t>
        <a:bodyPr/>
        <a:lstStyle/>
        <a:p>
          <a:endParaRPr lang="zh-TW" altLang="en-US" sz="1600"/>
        </a:p>
      </dgm:t>
    </dgm:pt>
    <dgm:pt modelId="{3E4BCB44-D230-497F-AE5E-70ADE4ACA737}" type="sibTrans" cxnId="{8E06AFFC-0B79-4E89-B882-330D366FE3DF}">
      <dgm:prSet/>
      <dgm:spPr/>
      <dgm:t>
        <a:bodyPr/>
        <a:lstStyle/>
        <a:p>
          <a:endParaRPr lang="zh-TW" altLang="en-US" sz="1600"/>
        </a:p>
      </dgm:t>
    </dgm:pt>
    <dgm:pt modelId="{58ED8601-89BD-40A2-B1FA-822CFC7A847C}">
      <dgm:prSet custT="1"/>
      <dgm:spPr>
        <a:xfrm>
          <a:off x="0" y="2724658"/>
          <a:ext cx="8496944" cy="1238481"/>
        </a:xfrm>
        <a:solidFill>
          <a:schemeClr val="bg1"/>
        </a:solidFill>
        <a:ln w="25400" cap="flat" cmpd="sng" algn="ctr">
          <a:solidFill>
            <a:schemeClr val="tx1"/>
          </a:solidFill>
          <a:prstDash val="solid"/>
        </a:ln>
        <a:effectLst/>
      </dgm:spPr>
      <dgm:t>
        <a:bodyPr/>
        <a:lstStyle/>
        <a:p>
          <a:pPr>
            <a:lnSpc>
              <a:spcPts val="1900"/>
            </a:lnSpc>
            <a:spcAft>
              <a:spcPts val="0"/>
            </a:spcAft>
          </a:pPr>
          <a:r>
            <a:rPr lang="zh-TW" altLang="en-US" sz="1800" b="1" dirty="0" smtClean="0">
              <a:solidFill>
                <a:schemeClr val="accent6"/>
              </a:solidFill>
              <a:latin typeface="+mn-lt"/>
              <a:ea typeface="標楷體" panose="03000509000000000000" pitchFamily="65" charset="-120"/>
              <a:cs typeface="+mn-cs"/>
            </a:rPr>
            <a:t>美國</a:t>
          </a:r>
          <a:r>
            <a:rPr lang="en-US" sz="1800" b="1" dirty="0" err="1" smtClean="0">
              <a:solidFill>
                <a:schemeClr val="accent6"/>
              </a:solidFill>
              <a:latin typeface="+mn-lt"/>
              <a:ea typeface="標楷體" panose="03000509000000000000" pitchFamily="65" charset="-120"/>
              <a:cs typeface="+mn-cs"/>
            </a:rPr>
            <a:t>Fodors</a:t>
          </a:r>
          <a:r>
            <a:rPr lang="zh-TW" altLang="en-US" sz="1800" b="1" dirty="0" smtClean="0">
              <a:solidFill>
                <a:schemeClr val="accent6"/>
              </a:solidFill>
              <a:latin typeface="+mn-lt"/>
              <a:ea typeface="標楷體" panose="03000509000000000000" pitchFamily="65" charset="-120"/>
              <a:cs typeface="+mn-cs"/>
            </a:rPr>
            <a:t>網站：死前必參加的全球</a:t>
          </a:r>
          <a:r>
            <a:rPr lang="en-US" sz="1800" b="1" dirty="0" smtClean="0">
              <a:solidFill>
                <a:schemeClr val="accent6"/>
              </a:solidFill>
              <a:latin typeface="+mn-lt"/>
              <a:ea typeface="標楷體" panose="03000509000000000000" pitchFamily="65" charset="-120"/>
              <a:cs typeface="+mn-cs"/>
            </a:rPr>
            <a:t>15</a:t>
          </a:r>
          <a:r>
            <a:rPr lang="zh-TW" altLang="en-US" sz="1800" b="1" dirty="0" smtClean="0">
              <a:solidFill>
                <a:schemeClr val="accent6"/>
              </a:solidFill>
              <a:latin typeface="+mn-lt"/>
              <a:ea typeface="標楷體" panose="03000509000000000000" pitchFamily="65" charset="-120"/>
              <a:cs typeface="+mn-cs"/>
            </a:rPr>
            <a:t>個慶典，臺灣平溪天燈入選</a:t>
          </a:r>
          <a:endParaRPr lang="zh-TW" altLang="en-US" sz="1800" b="1" dirty="0">
            <a:solidFill>
              <a:schemeClr val="accent6"/>
            </a:solidFill>
            <a:latin typeface="+mn-lt"/>
            <a:ea typeface="標楷體" panose="03000509000000000000" pitchFamily="65" charset="-120"/>
            <a:cs typeface="+mn-cs"/>
          </a:endParaRPr>
        </a:p>
      </dgm:t>
    </dgm:pt>
    <dgm:pt modelId="{0A8E970F-B47F-406D-90C5-9C56050E9BDC}" type="parTrans" cxnId="{DA04C053-49DC-41F3-8ACB-E597E7AD16DA}">
      <dgm:prSet/>
      <dgm:spPr/>
      <dgm:t>
        <a:bodyPr/>
        <a:lstStyle/>
        <a:p>
          <a:endParaRPr lang="zh-TW" altLang="en-US" sz="1600"/>
        </a:p>
      </dgm:t>
    </dgm:pt>
    <dgm:pt modelId="{60390A26-6DDB-4B83-B4E2-408202B71BFE}" type="sibTrans" cxnId="{DA04C053-49DC-41F3-8ACB-E597E7AD16DA}">
      <dgm:prSet/>
      <dgm:spPr/>
      <dgm:t>
        <a:bodyPr/>
        <a:lstStyle/>
        <a:p>
          <a:endParaRPr lang="zh-TW" altLang="en-US" sz="1600"/>
        </a:p>
      </dgm:t>
    </dgm:pt>
    <dgm:pt modelId="{0D6EE45B-5FA8-4A36-8CFF-1CFD2C394397}">
      <dgm:prSet custT="1"/>
      <dgm:spPr>
        <a:xfrm>
          <a:off x="0" y="2724658"/>
          <a:ext cx="8496944" cy="1238481"/>
        </a:xfrm>
        <a:solidFill>
          <a:schemeClr val="bg1"/>
        </a:solidFill>
        <a:ln w="25400" cap="flat" cmpd="sng" algn="ctr">
          <a:solidFill>
            <a:schemeClr val="tx1"/>
          </a:solidFill>
          <a:prstDash val="solid"/>
        </a:ln>
        <a:effectLst/>
      </dgm:spPr>
      <dgm:t>
        <a:bodyPr/>
        <a:lstStyle/>
        <a:p>
          <a:pPr>
            <a:lnSpc>
              <a:spcPts val="1900"/>
            </a:lnSpc>
            <a:spcAft>
              <a:spcPts val="0"/>
            </a:spcAft>
          </a:pPr>
          <a:r>
            <a:rPr lang="zh-TW" altLang="en-US" sz="1800" b="1" dirty="0" smtClean="0">
              <a:solidFill>
                <a:schemeClr val="accent6"/>
              </a:solidFill>
              <a:latin typeface="+mn-lt"/>
              <a:ea typeface="標楷體" panose="03000509000000000000" pitchFamily="65" charset="-120"/>
              <a:cs typeface="+mn-cs"/>
            </a:rPr>
            <a:t>國際宜居城市獎：高雄市奪</a:t>
          </a:r>
          <a:r>
            <a:rPr lang="en-US" sz="1800" b="1" dirty="0" smtClean="0">
              <a:solidFill>
                <a:schemeClr val="accent6"/>
              </a:solidFill>
              <a:latin typeface="+mn-lt"/>
              <a:ea typeface="標楷體" panose="03000509000000000000" pitchFamily="65" charset="-120"/>
              <a:cs typeface="+mn-cs"/>
            </a:rPr>
            <a:t>10</a:t>
          </a:r>
          <a:r>
            <a:rPr lang="zh-TW" altLang="en-US" sz="1800" b="1" dirty="0" smtClean="0">
              <a:solidFill>
                <a:schemeClr val="accent6"/>
              </a:solidFill>
              <a:latin typeface="+mn-lt"/>
              <a:ea typeface="標楷體" panose="03000509000000000000" pitchFamily="65" charset="-120"/>
              <a:cs typeface="+mn-cs"/>
            </a:rPr>
            <a:t>獎，全球第</a:t>
          </a:r>
          <a:r>
            <a:rPr lang="en-US" sz="1800" b="1" dirty="0" smtClean="0">
              <a:solidFill>
                <a:schemeClr val="accent6"/>
              </a:solidFill>
              <a:latin typeface="+mn-lt"/>
              <a:ea typeface="標楷體" panose="03000509000000000000" pitchFamily="65" charset="-120"/>
              <a:cs typeface="+mn-cs"/>
            </a:rPr>
            <a:t>1</a:t>
          </a:r>
          <a:endParaRPr lang="zh-TW" altLang="en-US" sz="1800" b="1" dirty="0">
            <a:solidFill>
              <a:schemeClr val="accent6"/>
            </a:solidFill>
            <a:latin typeface="+mn-lt"/>
            <a:ea typeface="標楷體" panose="03000509000000000000" pitchFamily="65" charset="-120"/>
            <a:cs typeface="+mn-cs"/>
          </a:endParaRPr>
        </a:p>
      </dgm:t>
    </dgm:pt>
    <dgm:pt modelId="{408F5D6A-9DE2-4E9D-A1B2-1B0BD7CEB1F2}" type="parTrans" cxnId="{721B4721-A443-4D8B-9BCD-BC5362032C27}">
      <dgm:prSet/>
      <dgm:spPr/>
      <dgm:t>
        <a:bodyPr/>
        <a:lstStyle/>
        <a:p>
          <a:endParaRPr lang="zh-TW" altLang="en-US" sz="1600"/>
        </a:p>
      </dgm:t>
    </dgm:pt>
    <dgm:pt modelId="{7DE8F725-7F6C-40A1-BB41-2B8D2868E7E6}" type="sibTrans" cxnId="{721B4721-A443-4D8B-9BCD-BC5362032C27}">
      <dgm:prSet/>
      <dgm:spPr/>
      <dgm:t>
        <a:bodyPr/>
        <a:lstStyle/>
        <a:p>
          <a:endParaRPr lang="zh-TW" altLang="en-US" sz="1600"/>
        </a:p>
      </dgm:t>
    </dgm:pt>
    <dgm:pt modelId="{42C41ECE-7AA0-4351-8969-6A26E8B242E1}">
      <dgm:prSet phldrT="[文字]" custT="1"/>
      <dgm:spPr>
        <a:xfrm>
          <a:off x="0" y="2724658"/>
          <a:ext cx="8496944" cy="1238481"/>
        </a:xfrm>
        <a:solidFill>
          <a:schemeClr val="bg1"/>
        </a:solidFill>
        <a:ln w="25400" cap="flat" cmpd="sng" algn="ctr">
          <a:solidFill>
            <a:schemeClr val="tx1"/>
          </a:solidFill>
          <a:prstDash val="solid"/>
        </a:ln>
        <a:effectLst/>
      </dgm:spPr>
      <dgm:t>
        <a:bodyPr/>
        <a:lstStyle/>
        <a:p>
          <a:pPr>
            <a:lnSpc>
              <a:spcPts val="1800"/>
            </a:lnSpc>
            <a:spcAft>
              <a:spcPts val="0"/>
            </a:spcAft>
          </a:pPr>
          <a:r>
            <a:rPr lang="zh-TW" altLang="en-US" sz="400" b="1" dirty="0" smtClean="0">
              <a:solidFill>
                <a:srgbClr val="7030A0"/>
              </a:solidFill>
              <a:latin typeface="+mn-lt"/>
              <a:ea typeface="標楷體" panose="03000509000000000000" pitchFamily="65" charset="-120"/>
              <a:cs typeface="+mn-cs"/>
            </a:rPr>
            <a:t>     </a:t>
          </a:r>
          <a:endParaRPr lang="en-US" altLang="zh-TW" sz="400" b="1" dirty="0" smtClean="0">
            <a:solidFill>
              <a:srgbClr val="7030A0"/>
            </a:solidFill>
            <a:latin typeface="+mn-lt"/>
            <a:ea typeface="標楷體" panose="03000509000000000000" pitchFamily="65" charset="-120"/>
            <a:cs typeface="+mn-cs"/>
          </a:endParaRPr>
        </a:p>
        <a:p>
          <a:pPr>
            <a:lnSpc>
              <a:spcPts val="1900"/>
            </a:lnSpc>
            <a:spcAft>
              <a:spcPts val="0"/>
            </a:spcAft>
          </a:pPr>
          <a:r>
            <a:rPr lang="zh-TW" altLang="en-US" sz="400" b="1" dirty="0" smtClean="0">
              <a:solidFill>
                <a:srgbClr val="7030A0"/>
              </a:solidFill>
              <a:latin typeface="+mn-lt"/>
              <a:ea typeface="標楷體" panose="03000509000000000000" pitchFamily="65" charset="-120"/>
              <a:cs typeface="+mn-cs"/>
            </a:rPr>
            <a:t> </a:t>
          </a:r>
          <a:r>
            <a:rPr lang="zh-TW" altLang="en-US" sz="400" b="1" dirty="0" smtClean="0">
              <a:solidFill>
                <a:schemeClr val="accent6"/>
              </a:solidFill>
              <a:latin typeface="+mn-lt"/>
              <a:ea typeface="標楷體" panose="03000509000000000000" pitchFamily="65" charset="-120"/>
              <a:cs typeface="+mn-cs"/>
            </a:rPr>
            <a:t>●   </a:t>
          </a:r>
          <a:r>
            <a:rPr lang="zh-TW" altLang="en-US" sz="400" b="1" dirty="0" smtClean="0">
              <a:solidFill>
                <a:srgbClr val="7030A0"/>
              </a:solidFill>
              <a:latin typeface="+mn-lt"/>
              <a:ea typeface="標楷體" panose="03000509000000000000" pitchFamily="65" charset="-120"/>
              <a:cs typeface="+mn-cs"/>
            </a:rPr>
            <a:t>      </a:t>
          </a:r>
          <a:r>
            <a:rPr lang="en-US" sz="1800" b="1" dirty="0" smtClean="0">
              <a:solidFill>
                <a:schemeClr val="accent6"/>
              </a:solidFill>
              <a:latin typeface="+mn-lt"/>
              <a:ea typeface="標楷體" panose="03000509000000000000" pitchFamily="65" charset="-120"/>
              <a:cs typeface="+mn-cs"/>
            </a:rPr>
            <a:t>CNN Travel</a:t>
          </a:r>
          <a:r>
            <a:rPr lang="zh-TW" altLang="en-US" sz="1800" b="1" dirty="0" smtClean="0">
              <a:solidFill>
                <a:schemeClr val="accent6"/>
              </a:solidFill>
              <a:latin typeface="+mn-lt"/>
              <a:ea typeface="標楷體" panose="03000509000000000000" pitchFamily="65" charset="-120"/>
              <a:cs typeface="+mn-cs"/>
            </a:rPr>
            <a:t>：</a:t>
          </a:r>
          <a:r>
            <a:rPr lang="en-US" sz="1800" b="1" dirty="0" smtClean="0">
              <a:solidFill>
                <a:schemeClr val="accent6"/>
              </a:solidFill>
              <a:latin typeface="+mn-lt"/>
              <a:ea typeface="標楷體" panose="03000509000000000000" pitchFamily="65" charset="-120"/>
              <a:cs typeface="+mn-cs"/>
            </a:rPr>
            <a:t>52</a:t>
          </a:r>
          <a:r>
            <a:rPr lang="zh-TW" altLang="en-US" sz="1800" b="1" dirty="0" smtClean="0">
              <a:solidFill>
                <a:schemeClr val="accent6"/>
              </a:solidFill>
              <a:latin typeface="+mn-lt"/>
              <a:ea typeface="標楷體" panose="03000509000000000000" pitchFamily="65" charset="-120"/>
              <a:cs typeface="+mn-cs"/>
            </a:rPr>
            <a:t>週應該做的</a:t>
          </a:r>
          <a:r>
            <a:rPr lang="en-US" sz="1800" b="1" dirty="0" smtClean="0">
              <a:solidFill>
                <a:schemeClr val="accent6"/>
              </a:solidFill>
              <a:latin typeface="+mn-lt"/>
              <a:ea typeface="標楷體" panose="03000509000000000000" pitchFamily="65" charset="-120"/>
              <a:cs typeface="+mn-cs"/>
            </a:rPr>
            <a:t>52</a:t>
          </a:r>
          <a:r>
            <a:rPr lang="zh-TW" altLang="en-US" sz="1800" b="1" dirty="0" smtClean="0">
              <a:solidFill>
                <a:schemeClr val="accent6"/>
              </a:solidFill>
              <a:latin typeface="+mn-lt"/>
              <a:ea typeface="標楷體" panose="03000509000000000000" pitchFamily="65" charset="-120"/>
              <a:cs typeface="+mn-cs"/>
            </a:rPr>
            <a:t>件事，平溪天燈入選</a:t>
          </a:r>
          <a:endParaRPr lang="zh-TW" altLang="en-US" sz="1800" b="1" dirty="0">
            <a:solidFill>
              <a:schemeClr val="accent6"/>
            </a:solidFill>
            <a:latin typeface="+mn-lt"/>
            <a:ea typeface="標楷體" panose="03000509000000000000" pitchFamily="65" charset="-120"/>
            <a:cs typeface="+mn-cs"/>
          </a:endParaRPr>
        </a:p>
      </dgm:t>
    </dgm:pt>
    <dgm:pt modelId="{2CB934DD-E85B-4688-AA87-B739C80A6B34}" type="sibTrans" cxnId="{8B31B2FA-EDDA-43AA-8133-44319CB3711F}">
      <dgm:prSet/>
      <dgm:spPr/>
      <dgm:t>
        <a:bodyPr/>
        <a:lstStyle/>
        <a:p>
          <a:endParaRPr lang="zh-TW" altLang="en-US" sz="1600"/>
        </a:p>
      </dgm:t>
    </dgm:pt>
    <dgm:pt modelId="{E96BF3D1-72BE-4F2D-996C-3288A7EB5020}" type="parTrans" cxnId="{8B31B2FA-EDDA-43AA-8133-44319CB3711F}">
      <dgm:prSet/>
      <dgm:spPr/>
      <dgm:t>
        <a:bodyPr/>
        <a:lstStyle/>
        <a:p>
          <a:endParaRPr lang="zh-TW" altLang="en-US" sz="1600"/>
        </a:p>
      </dgm:t>
    </dgm:pt>
    <dgm:pt modelId="{784FC614-22D6-4D1D-92B5-8EC822618136}">
      <dgm:prSet phldrT="[文字]" custT="1"/>
      <dgm:spPr>
        <a:xfrm>
          <a:off x="0" y="4032445"/>
          <a:ext cx="8496944" cy="1238481"/>
        </a:xfrm>
        <a:solidFill>
          <a:schemeClr val="bg1"/>
        </a:solidFill>
        <a:ln w="25400" cap="flat" cmpd="sng" algn="ctr">
          <a:solidFill>
            <a:schemeClr val="tx1"/>
          </a:solidFill>
          <a:prstDash val="solid"/>
        </a:ln>
        <a:effectLst/>
      </dgm:spPr>
      <dgm:t>
        <a:bodyPr/>
        <a:lstStyle/>
        <a:p>
          <a:pPr>
            <a:lnSpc>
              <a:spcPts val="1600"/>
            </a:lnSpc>
          </a:pPr>
          <a:r>
            <a:rPr lang="en-US" sz="1800" b="1" dirty="0" smtClean="0">
              <a:solidFill>
                <a:schemeClr val="accent6"/>
              </a:solidFill>
              <a:latin typeface="+mn-lt"/>
              <a:ea typeface="標楷體" panose="03000509000000000000" pitchFamily="65" charset="-120"/>
              <a:cs typeface="+mn-cs"/>
            </a:rPr>
            <a:t>CNN</a:t>
          </a:r>
          <a:r>
            <a:rPr lang="zh-TW" altLang="en-US" sz="1800" b="1" dirty="0" smtClean="0">
              <a:solidFill>
                <a:schemeClr val="accent6"/>
              </a:solidFill>
              <a:latin typeface="+mn-lt"/>
              <a:ea typeface="標楷體" panose="03000509000000000000" pitchFamily="65" charset="-120"/>
              <a:cs typeface="+mn-cs"/>
            </a:rPr>
            <a:t>電視：評選全球十大最夯跨年景點臺北居第</a:t>
          </a:r>
          <a:r>
            <a:rPr lang="en-US" altLang="zh-TW" sz="1800" b="1" dirty="0" smtClean="0">
              <a:solidFill>
                <a:schemeClr val="accent6"/>
              </a:solidFill>
              <a:latin typeface="+mn-lt"/>
              <a:ea typeface="標楷體" panose="03000509000000000000" pitchFamily="65" charset="-120"/>
              <a:cs typeface="+mn-cs"/>
            </a:rPr>
            <a:t>9</a:t>
          </a:r>
          <a:r>
            <a:rPr lang="zh-TW" altLang="en-US" sz="1800" b="1" dirty="0" smtClean="0">
              <a:solidFill>
                <a:schemeClr val="accent6"/>
              </a:solidFill>
              <a:latin typeface="+mn-lt"/>
              <a:ea typeface="標楷體" panose="03000509000000000000" pitchFamily="65" charset="-120"/>
              <a:cs typeface="+mn-cs"/>
            </a:rPr>
            <a:t>名、評選全球最美</a:t>
          </a:r>
          <a:r>
            <a:rPr lang="en-US" altLang="zh-TW" sz="1800" b="1" dirty="0" smtClean="0">
              <a:solidFill>
                <a:schemeClr val="accent6"/>
              </a:solidFill>
              <a:latin typeface="+mn-lt"/>
              <a:ea typeface="標楷體" panose="03000509000000000000" pitchFamily="65" charset="-120"/>
              <a:cs typeface="+mn-cs"/>
            </a:rPr>
            <a:t>10</a:t>
          </a:r>
          <a:r>
            <a:rPr lang="zh-TW" altLang="en-US" sz="1800" b="1" dirty="0" smtClean="0">
              <a:solidFill>
                <a:schemeClr val="accent6"/>
              </a:solidFill>
              <a:latin typeface="+mn-lt"/>
              <a:ea typeface="標楷體" panose="03000509000000000000" pitchFamily="65" charset="-120"/>
              <a:cs typeface="+mn-cs"/>
            </a:rPr>
            <a:t>大自行車道之一日月潭上榜</a:t>
          </a:r>
          <a:endParaRPr lang="zh-TW" altLang="en-US" sz="1800" b="1" dirty="0">
            <a:solidFill>
              <a:schemeClr val="accent6"/>
            </a:solidFill>
            <a:latin typeface="+mn-lt"/>
            <a:ea typeface="標楷體" panose="03000509000000000000" pitchFamily="65" charset="-120"/>
            <a:cs typeface="+mn-cs"/>
          </a:endParaRPr>
        </a:p>
      </dgm:t>
    </dgm:pt>
    <dgm:pt modelId="{17D39B39-B587-47E0-86E5-E7624E32AE73}" type="parTrans" cxnId="{8D01907C-D633-4366-BDD9-599AA96E5802}">
      <dgm:prSet/>
      <dgm:spPr/>
      <dgm:t>
        <a:bodyPr/>
        <a:lstStyle/>
        <a:p>
          <a:endParaRPr lang="zh-TW" altLang="en-US" sz="1600"/>
        </a:p>
      </dgm:t>
    </dgm:pt>
    <dgm:pt modelId="{1420D327-1CE1-4286-BDD0-CBE6B7A5AB29}" type="sibTrans" cxnId="{8D01907C-D633-4366-BDD9-599AA96E5802}">
      <dgm:prSet/>
      <dgm:spPr/>
      <dgm:t>
        <a:bodyPr/>
        <a:lstStyle/>
        <a:p>
          <a:endParaRPr lang="zh-TW" altLang="en-US" sz="1600"/>
        </a:p>
      </dgm:t>
    </dgm:pt>
    <dgm:pt modelId="{5E2DDD5F-DADE-47D0-A7DE-1E7FE2D0FC5F}">
      <dgm:prSet phldrT="[文字]" custT="1"/>
      <dgm:spPr>
        <a:xfrm>
          <a:off x="0" y="4032445"/>
          <a:ext cx="8496944" cy="1238481"/>
        </a:xfrm>
        <a:solidFill>
          <a:schemeClr val="bg1"/>
        </a:solidFill>
        <a:ln w="25400" cap="flat" cmpd="sng" algn="ctr">
          <a:solidFill>
            <a:schemeClr val="tx1"/>
          </a:solidFill>
          <a:prstDash val="solid"/>
        </a:ln>
        <a:effectLst/>
      </dgm:spPr>
      <dgm:t>
        <a:bodyPr/>
        <a:lstStyle/>
        <a:p>
          <a:pPr>
            <a:lnSpc>
              <a:spcPts val="1600"/>
            </a:lnSpc>
          </a:pPr>
          <a:r>
            <a:rPr lang="en-US" sz="1800" b="1" dirty="0" smtClean="0">
              <a:solidFill>
                <a:schemeClr val="accent6"/>
              </a:solidFill>
              <a:latin typeface="+mn-lt"/>
              <a:ea typeface="標楷體" panose="03000509000000000000" pitchFamily="65" charset="-120"/>
              <a:cs typeface="+mn-cs"/>
            </a:rPr>
            <a:t>Lonely Planet</a:t>
          </a:r>
          <a:r>
            <a:rPr lang="zh-TW" altLang="en-US" sz="1800" b="1" dirty="0" smtClean="0">
              <a:solidFill>
                <a:schemeClr val="accent6"/>
              </a:solidFill>
              <a:latin typeface="+mn-lt"/>
              <a:ea typeface="標楷體" panose="03000509000000000000" pitchFamily="65" charset="-120"/>
              <a:cs typeface="+mn-cs"/>
            </a:rPr>
            <a:t>：臺灣獲選為 </a:t>
          </a:r>
          <a:r>
            <a:rPr lang="en-US" altLang="zh-TW" sz="1800" b="1" dirty="0" smtClean="0">
              <a:solidFill>
                <a:schemeClr val="accent6"/>
              </a:solidFill>
              <a:latin typeface="+mn-lt"/>
              <a:ea typeface="標楷體" panose="03000509000000000000" pitchFamily="65" charset="-120"/>
              <a:cs typeface="+mn-cs"/>
            </a:rPr>
            <a:t>10</a:t>
          </a:r>
          <a:r>
            <a:rPr lang="zh-TW" altLang="en-US" sz="1800" b="1" dirty="0" smtClean="0">
              <a:solidFill>
                <a:schemeClr val="accent6"/>
              </a:solidFill>
              <a:latin typeface="+mn-lt"/>
              <a:ea typeface="標楷體" panose="03000509000000000000" pitchFamily="65" charset="-120"/>
              <a:cs typeface="+mn-cs"/>
            </a:rPr>
            <a:t>大最佳旅遊國度之一</a:t>
          </a:r>
          <a:endParaRPr lang="zh-TW" altLang="en-US" sz="1800" b="1" dirty="0">
            <a:solidFill>
              <a:schemeClr val="accent6"/>
            </a:solidFill>
            <a:latin typeface="+mn-lt"/>
            <a:ea typeface="標楷體" panose="03000509000000000000" pitchFamily="65" charset="-120"/>
            <a:cs typeface="+mn-cs"/>
          </a:endParaRPr>
        </a:p>
      </dgm:t>
    </dgm:pt>
    <dgm:pt modelId="{7DEEEB21-3B50-4B8E-B18F-9DD58E8196A4}" type="parTrans" cxnId="{327070B9-3CEF-481E-A9E6-0114748283FE}">
      <dgm:prSet/>
      <dgm:spPr/>
      <dgm:t>
        <a:bodyPr/>
        <a:lstStyle/>
        <a:p>
          <a:endParaRPr lang="zh-TW" altLang="en-US" sz="1600"/>
        </a:p>
      </dgm:t>
    </dgm:pt>
    <dgm:pt modelId="{51C6A434-82D4-4F86-A5DE-C1D7C8BB3CCF}" type="sibTrans" cxnId="{327070B9-3CEF-481E-A9E6-0114748283FE}">
      <dgm:prSet/>
      <dgm:spPr/>
      <dgm:t>
        <a:bodyPr/>
        <a:lstStyle/>
        <a:p>
          <a:endParaRPr lang="zh-TW" altLang="en-US" sz="1600"/>
        </a:p>
      </dgm:t>
    </dgm:pt>
    <dgm:pt modelId="{EC5D160E-CF46-444E-8BDE-318354E7EE54}">
      <dgm:prSet custT="1"/>
      <dgm:spPr>
        <a:xfrm>
          <a:off x="0" y="1362329"/>
          <a:ext cx="8496944" cy="1238481"/>
        </a:xfrm>
        <a:solidFill>
          <a:schemeClr val="bg1"/>
        </a:solidFill>
        <a:ln w="25400" cap="flat" cmpd="sng" algn="ctr">
          <a:solidFill>
            <a:schemeClr val="tx1"/>
          </a:solidFill>
          <a:prstDash val="solid"/>
        </a:ln>
        <a:effectLst/>
      </dgm:spPr>
      <dgm:t>
        <a:bodyPr/>
        <a:lstStyle/>
        <a:p>
          <a:pPr>
            <a:lnSpc>
              <a:spcPts val="1700"/>
            </a:lnSpc>
          </a:pPr>
          <a:r>
            <a:rPr lang="en-US" sz="1800" b="1" dirty="0" smtClean="0">
              <a:solidFill>
                <a:schemeClr val="accent6"/>
              </a:solidFill>
              <a:latin typeface="+mn-lt"/>
              <a:ea typeface="標楷體" panose="03000509000000000000" pitchFamily="65" charset="-120"/>
              <a:cs typeface="+mn-cs"/>
            </a:rPr>
            <a:t>CNNGO</a:t>
          </a:r>
          <a:r>
            <a:rPr lang="zh-TW" altLang="en-US" sz="1800" b="1" dirty="0" smtClean="0">
              <a:solidFill>
                <a:schemeClr val="accent6"/>
              </a:solidFill>
              <a:latin typeface="+mn-lt"/>
              <a:ea typeface="標楷體" panose="03000509000000000000" pitchFamily="65" charset="-120"/>
              <a:cs typeface="+mn-cs"/>
            </a:rPr>
            <a:t>生活旅遊網：臺灣</a:t>
          </a:r>
          <a:r>
            <a:rPr lang="en-US" sz="1800" b="1" dirty="0" smtClean="0">
              <a:solidFill>
                <a:schemeClr val="accent6"/>
              </a:solidFill>
              <a:latin typeface="+mn-lt"/>
              <a:ea typeface="標楷體" panose="03000509000000000000" pitchFamily="65" charset="-120"/>
              <a:cs typeface="+mn-cs"/>
            </a:rPr>
            <a:t>10</a:t>
          </a:r>
          <a:r>
            <a:rPr lang="zh-TW" altLang="en-US" sz="1800" b="1" dirty="0" smtClean="0">
              <a:solidFill>
                <a:schemeClr val="accent6"/>
              </a:solidFill>
              <a:latin typeface="+mn-lt"/>
              <a:ea typeface="標楷體" panose="03000509000000000000" pitchFamily="65" charset="-120"/>
              <a:cs typeface="+mn-cs"/>
            </a:rPr>
            <a:t>大美好、全球</a:t>
          </a:r>
          <a:r>
            <a:rPr lang="en-US" sz="1800" b="1" dirty="0" smtClean="0">
              <a:solidFill>
                <a:schemeClr val="accent6"/>
              </a:solidFill>
              <a:latin typeface="+mn-lt"/>
              <a:ea typeface="標楷體" panose="03000509000000000000" pitchFamily="65" charset="-120"/>
              <a:cs typeface="+mn-cs"/>
            </a:rPr>
            <a:t>50</a:t>
          </a:r>
          <a:r>
            <a:rPr lang="zh-TW" altLang="en-US" sz="1800" b="1" dirty="0" smtClean="0">
              <a:solidFill>
                <a:schemeClr val="accent6"/>
              </a:solidFill>
              <a:latin typeface="+mn-lt"/>
              <a:ea typeface="標楷體" panose="03000509000000000000" pitchFamily="65" charset="-120"/>
              <a:cs typeface="+mn-cs"/>
            </a:rPr>
            <a:t>大衝浪地點</a:t>
          </a:r>
          <a:r>
            <a:rPr lang="en-US" altLang="zh-TW" sz="1800" b="1" dirty="0" smtClean="0">
              <a:solidFill>
                <a:schemeClr val="accent6"/>
              </a:solidFill>
              <a:latin typeface="+mn-lt"/>
              <a:ea typeface="標楷體" panose="03000509000000000000" pitchFamily="65" charset="-120"/>
              <a:cs typeface="+mn-cs"/>
            </a:rPr>
            <a:t>-</a:t>
          </a:r>
          <a:r>
            <a:rPr lang="zh-TW" altLang="en-US" sz="1800" b="1" dirty="0" smtClean="0">
              <a:solidFill>
                <a:schemeClr val="accent6"/>
              </a:solidFill>
              <a:latin typeface="+mn-lt"/>
              <a:ea typeface="標楷體" panose="03000509000000000000" pitchFamily="65" charset="-120"/>
              <a:cs typeface="+mn-cs"/>
            </a:rPr>
            <a:t>福隆海灘、全球</a:t>
          </a:r>
          <a:r>
            <a:rPr lang="en-US" altLang="zh-TW" sz="1800" b="1" dirty="0" smtClean="0">
              <a:solidFill>
                <a:schemeClr val="accent6"/>
              </a:solidFill>
              <a:latin typeface="+mn-lt"/>
              <a:ea typeface="標楷體" panose="03000509000000000000" pitchFamily="65" charset="-120"/>
              <a:cs typeface="+mn-cs"/>
            </a:rPr>
            <a:t>12</a:t>
          </a:r>
          <a:r>
            <a:rPr lang="zh-TW" altLang="en-US" sz="1800" b="1" dirty="0" smtClean="0">
              <a:solidFill>
                <a:schemeClr val="accent6"/>
              </a:solidFill>
              <a:latin typeface="+mn-lt"/>
              <a:ea typeface="標楷體" panose="03000509000000000000" pitchFamily="65" charset="-120"/>
              <a:cs typeface="+mn-cs"/>
            </a:rPr>
            <a:t>大最美夕照</a:t>
          </a:r>
          <a:r>
            <a:rPr lang="en-US" altLang="zh-TW" sz="1800" b="1" dirty="0" smtClean="0">
              <a:solidFill>
                <a:schemeClr val="accent6"/>
              </a:solidFill>
              <a:latin typeface="+mn-lt"/>
              <a:ea typeface="標楷體" panose="03000509000000000000" pitchFamily="65" charset="-120"/>
              <a:cs typeface="+mn-cs"/>
            </a:rPr>
            <a:t>-</a:t>
          </a:r>
          <a:r>
            <a:rPr lang="zh-TW" altLang="en-US" sz="1800" b="1" dirty="0" smtClean="0">
              <a:solidFill>
                <a:schemeClr val="accent6"/>
              </a:solidFill>
              <a:latin typeface="+mn-lt"/>
              <a:ea typeface="標楷體" panose="03000509000000000000" pitchFamily="65" charset="-120"/>
              <a:cs typeface="+mn-cs"/>
            </a:rPr>
            <a:t>墾丁關山</a:t>
          </a:r>
          <a:endParaRPr lang="zh-TW" altLang="en-US" sz="1800" b="1" dirty="0">
            <a:solidFill>
              <a:schemeClr val="accent6"/>
            </a:solidFill>
            <a:latin typeface="+mn-lt"/>
            <a:ea typeface="標楷體" panose="03000509000000000000" pitchFamily="65" charset="-120"/>
            <a:cs typeface="+mn-cs"/>
          </a:endParaRPr>
        </a:p>
      </dgm:t>
    </dgm:pt>
    <dgm:pt modelId="{7E625A09-C782-41C3-A0CC-B092128FA862}" type="sibTrans" cxnId="{3E36EDFF-CBC3-4093-890D-88CAD20B4E4F}">
      <dgm:prSet/>
      <dgm:spPr/>
      <dgm:t>
        <a:bodyPr/>
        <a:lstStyle/>
        <a:p>
          <a:endParaRPr lang="zh-TW" altLang="en-US" sz="1600"/>
        </a:p>
      </dgm:t>
    </dgm:pt>
    <dgm:pt modelId="{B7B50552-47DB-4600-9C29-1B40E8C64692}" type="parTrans" cxnId="{3E36EDFF-CBC3-4093-890D-88CAD20B4E4F}">
      <dgm:prSet/>
      <dgm:spPr/>
      <dgm:t>
        <a:bodyPr/>
        <a:lstStyle/>
        <a:p>
          <a:endParaRPr lang="zh-TW" altLang="en-US" sz="1600"/>
        </a:p>
      </dgm:t>
    </dgm:pt>
    <dgm:pt modelId="{E3D338E1-493D-4DBA-9B44-A24B0654A725}" type="pres">
      <dgm:prSet presAssocID="{69C9D33C-2728-4A7A-93B2-0A0C142DBEF6}" presName="linear" presStyleCnt="0">
        <dgm:presLayoutVars>
          <dgm:dir/>
          <dgm:resizeHandles val="exact"/>
        </dgm:presLayoutVars>
      </dgm:prSet>
      <dgm:spPr/>
      <dgm:t>
        <a:bodyPr/>
        <a:lstStyle/>
        <a:p>
          <a:endParaRPr lang="zh-TW" altLang="en-US"/>
        </a:p>
      </dgm:t>
    </dgm:pt>
    <dgm:pt modelId="{9F5C6AFC-97E3-4799-9487-2CB97ACE17CD}" type="pres">
      <dgm:prSet presAssocID="{B4592F13-A0DF-4924-B424-56F217FBCBB7}" presName="comp" presStyleCnt="0"/>
      <dgm:spPr/>
    </dgm:pt>
    <dgm:pt modelId="{7C394F90-D873-44E6-8F77-9D2E09F0CB5B}" type="pres">
      <dgm:prSet presAssocID="{B4592F13-A0DF-4924-B424-56F217FBCBB7}" presName="box" presStyleLbl="node1" presStyleIdx="0" presStyleCnt="4" custScaleY="87249" custLinFactNeighborY="4004"/>
      <dgm:spPr>
        <a:prstGeom prst="roundRect">
          <a:avLst>
            <a:gd name="adj" fmla="val 10000"/>
          </a:avLst>
        </a:prstGeom>
      </dgm:spPr>
      <dgm:t>
        <a:bodyPr/>
        <a:lstStyle/>
        <a:p>
          <a:endParaRPr lang="zh-TW" altLang="en-US"/>
        </a:p>
      </dgm:t>
    </dgm:pt>
    <dgm:pt modelId="{14819A7A-4BEE-49F0-8526-E0CFB3B1E183}" type="pres">
      <dgm:prSet presAssocID="{B4592F13-A0DF-4924-B424-56F217FBCBB7}" presName="img" presStyleLbl="fgImgPlace1" presStyleIdx="0" presStyleCnt="4" custScaleX="89027" custScaleY="85017" custLinFactNeighborX="-4206" custLinFactNeighborY="10999"/>
      <dgm:spPr>
        <a:xfrm>
          <a:off x="123848" y="123848"/>
          <a:ext cx="1699388" cy="99078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1000" b="-61000"/>
          </a:stretch>
        </a:blipFill>
        <a:ln w="25400" cap="flat" cmpd="sng" algn="ctr">
          <a:solidFill>
            <a:sysClr val="window" lastClr="FFFFFF">
              <a:hueOff val="0"/>
              <a:satOff val="0"/>
              <a:lumOff val="0"/>
              <a:alphaOff val="0"/>
            </a:sysClr>
          </a:solidFill>
          <a:prstDash val="solid"/>
        </a:ln>
        <a:effectLst/>
      </dgm:spPr>
      <dgm:t>
        <a:bodyPr/>
        <a:lstStyle/>
        <a:p>
          <a:endParaRPr lang="zh-TW" altLang="en-US"/>
        </a:p>
      </dgm:t>
    </dgm:pt>
    <dgm:pt modelId="{0267344A-34B5-4484-8249-D475A9202ACA}" type="pres">
      <dgm:prSet presAssocID="{B4592F13-A0DF-4924-B424-56F217FBCBB7}" presName="text" presStyleLbl="node1" presStyleIdx="0" presStyleCnt="4">
        <dgm:presLayoutVars>
          <dgm:bulletEnabled val="1"/>
        </dgm:presLayoutVars>
      </dgm:prSet>
      <dgm:spPr/>
      <dgm:t>
        <a:bodyPr/>
        <a:lstStyle/>
        <a:p>
          <a:endParaRPr lang="zh-TW" altLang="en-US"/>
        </a:p>
      </dgm:t>
    </dgm:pt>
    <dgm:pt modelId="{7E1695CE-9F4E-47D2-9CB6-DDDB59FF36A9}" type="pres">
      <dgm:prSet presAssocID="{B028B976-F638-4512-84D2-0F7DAB8D8514}" presName="spacer" presStyleCnt="0"/>
      <dgm:spPr/>
    </dgm:pt>
    <dgm:pt modelId="{D9179D0F-E2A8-4A2A-BE5A-766D2835853B}" type="pres">
      <dgm:prSet presAssocID="{C7791C46-CD58-402F-A6FF-A24528EB36EA}" presName="comp" presStyleCnt="0"/>
      <dgm:spPr/>
    </dgm:pt>
    <dgm:pt modelId="{009AE440-96D5-4035-9DEC-C5C0E208A6C4}" type="pres">
      <dgm:prSet presAssocID="{C7791C46-CD58-402F-A6FF-A24528EB36EA}" presName="box" presStyleLbl="node1" presStyleIdx="1" presStyleCnt="4" custScaleY="138980" custLinFactNeighborY="-939"/>
      <dgm:spPr>
        <a:prstGeom prst="roundRect">
          <a:avLst>
            <a:gd name="adj" fmla="val 10000"/>
          </a:avLst>
        </a:prstGeom>
      </dgm:spPr>
      <dgm:t>
        <a:bodyPr/>
        <a:lstStyle/>
        <a:p>
          <a:endParaRPr lang="zh-TW" altLang="en-US"/>
        </a:p>
      </dgm:t>
    </dgm:pt>
    <dgm:pt modelId="{E5403FCB-5E17-45AF-A288-22FD0514D207}" type="pres">
      <dgm:prSet presAssocID="{C7791C46-CD58-402F-A6FF-A24528EB36EA}" presName="img" presStyleLbl="fgImgPlace1" presStyleIdx="1" presStyleCnt="4" custLinFactNeighborX="-1657" custLinFactNeighborY="14264"/>
      <dgm:spPr>
        <a:xfrm>
          <a:off x="123848" y="1486177"/>
          <a:ext cx="1699388" cy="99078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25400" cap="flat" cmpd="sng" algn="ctr">
          <a:solidFill>
            <a:sysClr val="window" lastClr="FFFFFF">
              <a:hueOff val="0"/>
              <a:satOff val="0"/>
              <a:lumOff val="0"/>
              <a:alphaOff val="0"/>
            </a:sysClr>
          </a:solidFill>
          <a:prstDash val="solid"/>
        </a:ln>
        <a:effectLst/>
      </dgm:spPr>
      <dgm:t>
        <a:bodyPr/>
        <a:lstStyle/>
        <a:p>
          <a:endParaRPr lang="zh-TW" altLang="en-US"/>
        </a:p>
      </dgm:t>
    </dgm:pt>
    <dgm:pt modelId="{0404F6F0-4918-494E-9BAC-F44CEDC67353}" type="pres">
      <dgm:prSet presAssocID="{C7791C46-CD58-402F-A6FF-A24528EB36EA}" presName="text" presStyleLbl="node1" presStyleIdx="1" presStyleCnt="4">
        <dgm:presLayoutVars>
          <dgm:bulletEnabled val="1"/>
        </dgm:presLayoutVars>
      </dgm:prSet>
      <dgm:spPr/>
      <dgm:t>
        <a:bodyPr/>
        <a:lstStyle/>
        <a:p>
          <a:endParaRPr lang="zh-TW" altLang="en-US"/>
        </a:p>
      </dgm:t>
    </dgm:pt>
    <dgm:pt modelId="{EA86302D-56B2-4264-B78A-236C8F944F96}" type="pres">
      <dgm:prSet presAssocID="{FA7508DB-6267-4E4E-AA91-DFC88352A761}" presName="spacer" presStyleCnt="0"/>
      <dgm:spPr/>
    </dgm:pt>
    <dgm:pt modelId="{F26D71BC-04E4-4AD7-82FF-BA91A4D743FA}" type="pres">
      <dgm:prSet presAssocID="{42C41ECE-7AA0-4351-8969-6A26E8B242E1}" presName="comp" presStyleCnt="0"/>
      <dgm:spPr/>
    </dgm:pt>
    <dgm:pt modelId="{65EB89DF-8533-4538-9D63-967AE9EE648A}" type="pres">
      <dgm:prSet presAssocID="{42C41ECE-7AA0-4351-8969-6A26E8B242E1}" presName="box" presStyleLbl="node1" presStyleIdx="2" presStyleCnt="4" custScaleY="107015" custLinFactNeighborY="-1633"/>
      <dgm:spPr>
        <a:prstGeom prst="roundRect">
          <a:avLst>
            <a:gd name="adj" fmla="val 10000"/>
          </a:avLst>
        </a:prstGeom>
      </dgm:spPr>
      <dgm:t>
        <a:bodyPr/>
        <a:lstStyle/>
        <a:p>
          <a:endParaRPr lang="zh-TW" altLang="en-US"/>
        </a:p>
      </dgm:t>
    </dgm:pt>
    <dgm:pt modelId="{9164C31C-5EAF-4573-B3F6-8A2DF3E961F7}" type="pres">
      <dgm:prSet presAssocID="{42C41ECE-7AA0-4351-8969-6A26E8B242E1}" presName="img" presStyleLbl="fgImgPlace1" presStyleIdx="2" presStyleCnt="4" custLinFactNeighborX="-1111" custLinFactNeighborY="9064"/>
      <dgm:spPr>
        <a:xfrm>
          <a:off x="123848" y="2848507"/>
          <a:ext cx="1699388" cy="99078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25400" cap="flat" cmpd="sng" algn="ctr">
          <a:solidFill>
            <a:sysClr val="window" lastClr="FFFFFF">
              <a:hueOff val="0"/>
              <a:satOff val="0"/>
              <a:lumOff val="0"/>
              <a:alphaOff val="0"/>
            </a:sysClr>
          </a:solidFill>
          <a:prstDash val="solid"/>
        </a:ln>
        <a:effectLst/>
      </dgm:spPr>
      <dgm:t>
        <a:bodyPr/>
        <a:lstStyle/>
        <a:p>
          <a:endParaRPr lang="zh-TW" altLang="en-US"/>
        </a:p>
      </dgm:t>
    </dgm:pt>
    <dgm:pt modelId="{2821EE20-52C5-451D-A14E-A6D56C4C3C15}" type="pres">
      <dgm:prSet presAssocID="{42C41ECE-7AA0-4351-8969-6A26E8B242E1}" presName="text" presStyleLbl="node1" presStyleIdx="2" presStyleCnt="4">
        <dgm:presLayoutVars>
          <dgm:bulletEnabled val="1"/>
        </dgm:presLayoutVars>
      </dgm:prSet>
      <dgm:spPr/>
      <dgm:t>
        <a:bodyPr/>
        <a:lstStyle/>
        <a:p>
          <a:endParaRPr lang="zh-TW" altLang="en-US"/>
        </a:p>
      </dgm:t>
    </dgm:pt>
    <dgm:pt modelId="{008331C0-F6E1-4E1C-8BA0-A1C1C5483EA2}" type="pres">
      <dgm:prSet presAssocID="{2CB934DD-E85B-4688-AA87-B739C80A6B34}" presName="spacer" presStyleCnt="0"/>
      <dgm:spPr/>
    </dgm:pt>
    <dgm:pt modelId="{EEDAB0AD-CB07-4868-AC17-1FABF5A320F5}" type="pres">
      <dgm:prSet presAssocID="{9FB078EF-FCD3-4ACA-B376-473C7725EE90}" presName="comp" presStyleCnt="0"/>
      <dgm:spPr/>
    </dgm:pt>
    <dgm:pt modelId="{09268DEE-C51A-4F34-A60A-F36524C1BB4F}" type="pres">
      <dgm:prSet presAssocID="{9FB078EF-FCD3-4ACA-B376-473C7725EE90}" presName="box" presStyleLbl="node1" presStyleIdx="3" presStyleCnt="4" custScaleY="110738" custLinFactNeighborX="141" custLinFactNeighborY="6215"/>
      <dgm:spPr>
        <a:prstGeom prst="roundRect">
          <a:avLst>
            <a:gd name="adj" fmla="val 10000"/>
          </a:avLst>
        </a:prstGeom>
      </dgm:spPr>
      <dgm:t>
        <a:bodyPr/>
        <a:lstStyle/>
        <a:p>
          <a:endParaRPr lang="zh-TW" altLang="en-US"/>
        </a:p>
      </dgm:t>
    </dgm:pt>
    <dgm:pt modelId="{1632ADBC-CFC6-43B3-9E83-AEDFEB2CD447}" type="pres">
      <dgm:prSet presAssocID="{9FB078EF-FCD3-4ACA-B376-473C7725EE90}" presName="img" presStyleLbl="fgImgPlace1" presStyleIdx="3" presStyleCnt="4" custScaleY="98104" custLinFactNeighborX="-1384" custLinFactNeighborY="12938"/>
      <dgm:spPr>
        <a:xfrm>
          <a:off x="123848" y="4220229"/>
          <a:ext cx="1699388" cy="97199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63000" b="-63000"/>
          </a:stretch>
        </a:blipFill>
        <a:ln w="25400" cap="flat" cmpd="sng" algn="ctr">
          <a:solidFill>
            <a:sysClr val="window" lastClr="FFFFFF">
              <a:hueOff val="0"/>
              <a:satOff val="0"/>
              <a:lumOff val="0"/>
              <a:alphaOff val="0"/>
            </a:sysClr>
          </a:solidFill>
          <a:prstDash val="solid"/>
        </a:ln>
        <a:effectLst/>
      </dgm:spPr>
      <dgm:t>
        <a:bodyPr/>
        <a:lstStyle/>
        <a:p>
          <a:endParaRPr lang="zh-TW" altLang="en-US"/>
        </a:p>
      </dgm:t>
    </dgm:pt>
    <dgm:pt modelId="{372B85F9-BFF4-4855-9436-B43667188688}" type="pres">
      <dgm:prSet presAssocID="{9FB078EF-FCD3-4ACA-B376-473C7725EE90}" presName="text" presStyleLbl="node1" presStyleIdx="3" presStyleCnt="4">
        <dgm:presLayoutVars>
          <dgm:bulletEnabled val="1"/>
        </dgm:presLayoutVars>
      </dgm:prSet>
      <dgm:spPr/>
      <dgm:t>
        <a:bodyPr/>
        <a:lstStyle/>
        <a:p>
          <a:endParaRPr lang="zh-TW" altLang="en-US"/>
        </a:p>
      </dgm:t>
    </dgm:pt>
  </dgm:ptLst>
  <dgm:cxnLst>
    <dgm:cxn modelId="{A91831AE-6DD6-4CAD-9315-6C47575EECF4}" srcId="{69C9D33C-2728-4A7A-93B2-0A0C142DBEF6}" destId="{9FB078EF-FCD3-4ACA-B376-473C7725EE90}" srcOrd="3" destOrd="0" parTransId="{8E0C19E9-D4F5-47DF-A21C-8476A5C714C1}" sibTransId="{1A7D1F39-C402-459B-9C6F-B13D8FA89161}"/>
    <dgm:cxn modelId="{9E86A9AA-6274-4665-AB12-C86B644EA59A}" type="presOf" srcId="{9FB078EF-FCD3-4ACA-B376-473C7725EE90}" destId="{372B85F9-BFF4-4855-9436-B43667188688}" srcOrd="1" destOrd="0" presId="urn:microsoft.com/office/officeart/2005/8/layout/vList4"/>
    <dgm:cxn modelId="{484BB48D-8F68-4F72-A39A-68E89ADD703F}" type="presOf" srcId="{7FA7ED11-A97D-4BA1-9978-A0E0E1A99A33}" destId="{0404F6F0-4918-494E-9BAC-F44CEDC67353}" srcOrd="1" destOrd="2" presId="urn:microsoft.com/office/officeart/2005/8/layout/vList4"/>
    <dgm:cxn modelId="{D07914C6-8BF1-42FD-BB42-7D791ABDA715}" type="presOf" srcId="{42C41ECE-7AA0-4351-8969-6A26E8B242E1}" destId="{2821EE20-52C5-451D-A14E-A6D56C4C3C15}" srcOrd="1" destOrd="0" presId="urn:microsoft.com/office/officeart/2005/8/layout/vList4"/>
    <dgm:cxn modelId="{BF7C1A05-C9E4-47F1-B750-D005205D41B4}" type="presOf" srcId="{5E2DDD5F-DADE-47D0-A7DE-1E7FE2D0FC5F}" destId="{09268DEE-C51A-4F34-A60A-F36524C1BB4F}" srcOrd="0" destOrd="2" presId="urn:microsoft.com/office/officeart/2005/8/layout/vList4"/>
    <dgm:cxn modelId="{05B1B7E8-3CCE-42E4-8D25-944F370D7F3B}" srcId="{C7791C46-CD58-402F-A6FF-A24528EB36EA}" destId="{187298F5-1EAA-44C7-88F5-BBC697BF0F5A}" srcOrd="3" destOrd="0" parTransId="{D2C7B707-5219-4886-94F8-BD8ECB1D5AE2}" sibTransId="{7E44D7E4-63E2-4E99-A6B3-EBA5440F9D46}"/>
    <dgm:cxn modelId="{53FC796A-6917-4EE2-969D-C6C91DE1ACEC}" type="presOf" srcId="{0D6EE45B-5FA8-4A36-8CFF-1CFD2C394397}" destId="{2821EE20-52C5-451D-A14E-A6D56C4C3C15}" srcOrd="1" destOrd="3" presId="urn:microsoft.com/office/officeart/2005/8/layout/vList4"/>
    <dgm:cxn modelId="{BE7E3E96-615A-471E-B968-404F500D5E34}" srcId="{C7791C46-CD58-402F-A6FF-A24528EB36EA}" destId="{5D737059-80C1-430F-A6CC-E1DA7BEC2BB8}" srcOrd="2" destOrd="0" parTransId="{378E31A1-170A-4410-9306-D7F6D591817D}" sibTransId="{273A6AF4-3642-43B6-B03D-FF0A46EB8B56}"/>
    <dgm:cxn modelId="{3E36EDFF-CBC3-4093-890D-88CAD20B4E4F}" srcId="{C7791C46-CD58-402F-A6FF-A24528EB36EA}" destId="{EC5D160E-CF46-444E-8BDE-318354E7EE54}" srcOrd="0" destOrd="0" parTransId="{B7B50552-47DB-4600-9C29-1B40E8C64692}" sibTransId="{7E625A09-C782-41C3-A0CC-B092128FA862}"/>
    <dgm:cxn modelId="{8D01907C-D633-4366-BDD9-599AA96E5802}" srcId="{9FB078EF-FCD3-4ACA-B376-473C7725EE90}" destId="{784FC614-22D6-4D1D-92B5-8EC822618136}" srcOrd="0" destOrd="0" parTransId="{17D39B39-B587-47E0-86E5-E7624E32AE73}" sibTransId="{1420D327-1CE1-4286-BDD0-CBE6B7A5AB29}"/>
    <dgm:cxn modelId="{FB6792A8-B50C-48B9-BAB4-12C8B5D0D534}" srcId="{69C9D33C-2728-4A7A-93B2-0A0C142DBEF6}" destId="{B4592F13-A0DF-4924-B424-56F217FBCBB7}" srcOrd="0" destOrd="0" parTransId="{8749DB37-60A0-49E3-B49B-0E915EB746E0}" sibTransId="{B028B976-F638-4512-84D2-0F7DAB8D8514}"/>
    <dgm:cxn modelId="{721B4721-A443-4D8B-9BCD-BC5362032C27}" srcId="{42C41ECE-7AA0-4351-8969-6A26E8B242E1}" destId="{0D6EE45B-5FA8-4A36-8CFF-1CFD2C394397}" srcOrd="2" destOrd="0" parTransId="{408F5D6A-9DE2-4E9D-A1B2-1B0BD7CEB1F2}" sibTransId="{7DE8F725-7F6C-40A1-BB41-2B8D2868E7E6}"/>
    <dgm:cxn modelId="{8B31B2FA-EDDA-43AA-8133-44319CB3711F}" srcId="{69C9D33C-2728-4A7A-93B2-0A0C142DBEF6}" destId="{42C41ECE-7AA0-4351-8969-6A26E8B242E1}" srcOrd="2" destOrd="0" parTransId="{E96BF3D1-72BE-4F2D-996C-3288A7EB5020}" sibTransId="{2CB934DD-E85B-4688-AA87-B739C80A6B34}"/>
    <dgm:cxn modelId="{7E08452B-9500-497A-BCDB-2CC2B5E65AB4}" type="presOf" srcId="{C50C1F15-E9CF-45C0-B26A-81FD82C4340B}" destId="{0267344A-34B5-4484-8249-D475A9202ACA}" srcOrd="1" destOrd="1" presId="urn:microsoft.com/office/officeart/2005/8/layout/vList4"/>
    <dgm:cxn modelId="{71A533A5-E8B1-48FB-81EF-B79CA9A46017}" type="presOf" srcId="{42C41ECE-7AA0-4351-8969-6A26E8B242E1}" destId="{65EB89DF-8533-4538-9D63-967AE9EE648A}" srcOrd="0" destOrd="0" presId="urn:microsoft.com/office/officeart/2005/8/layout/vList4"/>
    <dgm:cxn modelId="{AA68327B-3115-4FE6-8C0A-A5CE2123D07D}" type="presOf" srcId="{B4592F13-A0DF-4924-B424-56F217FBCBB7}" destId="{7C394F90-D873-44E6-8F77-9D2E09F0CB5B}" srcOrd="0" destOrd="0" presId="urn:microsoft.com/office/officeart/2005/8/layout/vList4"/>
    <dgm:cxn modelId="{6E68A25C-C107-49B3-A24E-2583E5E3CB3E}" type="presOf" srcId="{EAA4D78D-B519-4AFF-8D4A-B5406C852D4C}" destId="{7C394F90-D873-44E6-8F77-9D2E09F0CB5B}" srcOrd="0" destOrd="2" presId="urn:microsoft.com/office/officeart/2005/8/layout/vList4"/>
    <dgm:cxn modelId="{772190BC-5F53-407F-A576-A5CDA874EC20}" type="presOf" srcId="{0CAC9503-AF3E-4598-A87A-34FB0D976EE5}" destId="{2821EE20-52C5-451D-A14E-A6D56C4C3C15}" srcOrd="1" destOrd="1" presId="urn:microsoft.com/office/officeart/2005/8/layout/vList4"/>
    <dgm:cxn modelId="{AB00A5E8-6AC6-4F75-B82A-02FC92F46903}" type="presOf" srcId="{7FA7ED11-A97D-4BA1-9978-A0E0E1A99A33}" destId="{009AE440-96D5-4035-9DEC-C5C0E208A6C4}" srcOrd="0" destOrd="2" presId="urn:microsoft.com/office/officeart/2005/8/layout/vList4"/>
    <dgm:cxn modelId="{3C9E8619-1546-4003-8A7E-8AE79691FA0D}" type="presOf" srcId="{58ED8601-89BD-40A2-B1FA-822CFC7A847C}" destId="{2821EE20-52C5-451D-A14E-A6D56C4C3C15}" srcOrd="1" destOrd="2" presId="urn:microsoft.com/office/officeart/2005/8/layout/vList4"/>
    <dgm:cxn modelId="{58299913-983F-4733-810A-AFCD9E4C0333}" srcId="{69C9D33C-2728-4A7A-93B2-0A0C142DBEF6}" destId="{C7791C46-CD58-402F-A6FF-A24528EB36EA}" srcOrd="1" destOrd="0" parTransId="{C61853F6-9701-4641-BFFC-CA62BC6E745D}" sibTransId="{FA7508DB-6267-4E4E-AA91-DFC88352A761}"/>
    <dgm:cxn modelId="{16B8A64E-86AD-4205-B0C7-F3959A851D06}" type="presOf" srcId="{58ED8601-89BD-40A2-B1FA-822CFC7A847C}" destId="{65EB89DF-8533-4538-9D63-967AE9EE648A}" srcOrd="0" destOrd="2" presId="urn:microsoft.com/office/officeart/2005/8/layout/vList4"/>
    <dgm:cxn modelId="{8E06AFFC-0B79-4E89-B882-330D366FE3DF}" srcId="{42C41ECE-7AA0-4351-8969-6A26E8B242E1}" destId="{0CAC9503-AF3E-4598-A87A-34FB0D976EE5}" srcOrd="0" destOrd="0" parTransId="{90F92309-DB36-453C-ABCD-DCB69A523626}" sibTransId="{3E4BCB44-D230-497F-AE5E-70ADE4ACA737}"/>
    <dgm:cxn modelId="{A69E4A8C-0365-475E-9C2C-FD33D9092207}" type="presOf" srcId="{69C9D33C-2728-4A7A-93B2-0A0C142DBEF6}" destId="{E3D338E1-493D-4DBA-9B44-A24B0654A725}" srcOrd="0" destOrd="0" presId="urn:microsoft.com/office/officeart/2005/8/layout/vList4"/>
    <dgm:cxn modelId="{6A79DECC-862D-46E6-B935-D8FC275FCE00}" type="presOf" srcId="{5E2DDD5F-DADE-47D0-A7DE-1E7FE2D0FC5F}" destId="{372B85F9-BFF4-4855-9436-B43667188688}" srcOrd="1" destOrd="2" presId="urn:microsoft.com/office/officeart/2005/8/layout/vList4"/>
    <dgm:cxn modelId="{66D19F38-2E9C-4DD4-AB9C-59A29BD7C9E1}" type="presOf" srcId="{EC5D160E-CF46-444E-8BDE-318354E7EE54}" destId="{0404F6F0-4918-494E-9BAC-F44CEDC67353}" srcOrd="1" destOrd="1" presId="urn:microsoft.com/office/officeart/2005/8/layout/vList4"/>
    <dgm:cxn modelId="{CC396F8B-FCD8-4F2D-9C16-8AD7AAFF32BC}" type="presOf" srcId="{9FB078EF-FCD3-4ACA-B376-473C7725EE90}" destId="{09268DEE-C51A-4F34-A60A-F36524C1BB4F}" srcOrd="0" destOrd="0" presId="urn:microsoft.com/office/officeart/2005/8/layout/vList4"/>
    <dgm:cxn modelId="{337AAC4A-7EBD-47CF-A912-B8A137E5CCBE}" type="presOf" srcId="{C50C1F15-E9CF-45C0-B26A-81FD82C4340B}" destId="{7C394F90-D873-44E6-8F77-9D2E09F0CB5B}" srcOrd="0" destOrd="1" presId="urn:microsoft.com/office/officeart/2005/8/layout/vList4"/>
    <dgm:cxn modelId="{5FC32C27-2AD5-4409-B051-5EE1B7E8B22B}" type="presOf" srcId="{5D737059-80C1-430F-A6CC-E1DA7BEC2BB8}" destId="{009AE440-96D5-4035-9DEC-C5C0E208A6C4}" srcOrd="0" destOrd="3" presId="urn:microsoft.com/office/officeart/2005/8/layout/vList4"/>
    <dgm:cxn modelId="{36F71141-EB31-4831-A8B9-7E94AE7F2112}" type="presOf" srcId="{EAA4D78D-B519-4AFF-8D4A-B5406C852D4C}" destId="{0267344A-34B5-4484-8249-D475A9202ACA}" srcOrd="1" destOrd="2" presId="urn:microsoft.com/office/officeart/2005/8/layout/vList4"/>
    <dgm:cxn modelId="{FE8A6BDA-A4BE-4A9F-BA4E-41AF176CE5AE}" type="presOf" srcId="{784FC614-22D6-4D1D-92B5-8EC822618136}" destId="{09268DEE-C51A-4F34-A60A-F36524C1BB4F}" srcOrd="0" destOrd="1" presId="urn:microsoft.com/office/officeart/2005/8/layout/vList4"/>
    <dgm:cxn modelId="{1C14D0B5-DEE2-4E09-8B10-9A2E9F1888AD}" type="presOf" srcId="{C7791C46-CD58-402F-A6FF-A24528EB36EA}" destId="{009AE440-96D5-4035-9DEC-C5C0E208A6C4}" srcOrd="0" destOrd="0" presId="urn:microsoft.com/office/officeart/2005/8/layout/vList4"/>
    <dgm:cxn modelId="{E727C453-8095-4D0C-AA93-0CF27B795704}" srcId="{B4592F13-A0DF-4924-B424-56F217FBCBB7}" destId="{EAA4D78D-B519-4AFF-8D4A-B5406C852D4C}" srcOrd="1" destOrd="0" parTransId="{0BCBE696-C34F-4254-88FC-F12CF540FDA8}" sibTransId="{2BA81DF1-412E-47B8-8CC0-4C866A67D8E0}"/>
    <dgm:cxn modelId="{327070B9-3CEF-481E-A9E6-0114748283FE}" srcId="{9FB078EF-FCD3-4ACA-B376-473C7725EE90}" destId="{5E2DDD5F-DADE-47D0-A7DE-1E7FE2D0FC5F}" srcOrd="1" destOrd="0" parTransId="{7DEEEB21-3B50-4B8E-B18F-9DD58E8196A4}" sibTransId="{51C6A434-82D4-4F86-A5DE-C1D7C8BB3CCF}"/>
    <dgm:cxn modelId="{2994EA05-6392-4DB0-AC18-1FACEE905093}" type="presOf" srcId="{B4592F13-A0DF-4924-B424-56F217FBCBB7}" destId="{0267344A-34B5-4484-8249-D475A9202ACA}" srcOrd="1" destOrd="0" presId="urn:microsoft.com/office/officeart/2005/8/layout/vList4"/>
    <dgm:cxn modelId="{DA04C053-49DC-41F3-8ACB-E597E7AD16DA}" srcId="{42C41ECE-7AA0-4351-8969-6A26E8B242E1}" destId="{58ED8601-89BD-40A2-B1FA-822CFC7A847C}" srcOrd="1" destOrd="0" parTransId="{0A8E970F-B47F-406D-90C5-9C56050E9BDC}" sibTransId="{60390A26-6DDB-4B83-B4E2-408202B71BFE}"/>
    <dgm:cxn modelId="{0329A4EE-764A-4682-927E-2D19758412D9}" type="presOf" srcId="{0D6EE45B-5FA8-4A36-8CFF-1CFD2C394397}" destId="{65EB89DF-8533-4538-9D63-967AE9EE648A}" srcOrd="0" destOrd="3" presId="urn:microsoft.com/office/officeart/2005/8/layout/vList4"/>
    <dgm:cxn modelId="{66BC8FFD-C5AB-4924-A766-85123008D0E2}" type="presOf" srcId="{0CAC9503-AF3E-4598-A87A-34FB0D976EE5}" destId="{65EB89DF-8533-4538-9D63-967AE9EE648A}" srcOrd="0" destOrd="1" presId="urn:microsoft.com/office/officeart/2005/8/layout/vList4"/>
    <dgm:cxn modelId="{9A45AAF4-6A98-4275-BD7A-1D14F9344DB4}" type="presOf" srcId="{187298F5-1EAA-44C7-88F5-BBC697BF0F5A}" destId="{0404F6F0-4918-494E-9BAC-F44CEDC67353}" srcOrd="1" destOrd="4" presId="urn:microsoft.com/office/officeart/2005/8/layout/vList4"/>
    <dgm:cxn modelId="{B563CF08-DA35-4AB4-9768-1D97C077D152}" type="presOf" srcId="{EC5D160E-CF46-444E-8BDE-318354E7EE54}" destId="{009AE440-96D5-4035-9DEC-C5C0E208A6C4}" srcOrd="0" destOrd="1" presId="urn:microsoft.com/office/officeart/2005/8/layout/vList4"/>
    <dgm:cxn modelId="{CDAC71B1-95A5-4050-B8E4-32E9EEC9FEEB}" type="presOf" srcId="{5D737059-80C1-430F-A6CC-E1DA7BEC2BB8}" destId="{0404F6F0-4918-494E-9BAC-F44CEDC67353}" srcOrd="1" destOrd="3" presId="urn:microsoft.com/office/officeart/2005/8/layout/vList4"/>
    <dgm:cxn modelId="{1C65E671-15C9-4776-A7C7-58F750C61DD9}" type="presOf" srcId="{C7791C46-CD58-402F-A6FF-A24528EB36EA}" destId="{0404F6F0-4918-494E-9BAC-F44CEDC67353}" srcOrd="1" destOrd="0" presId="urn:microsoft.com/office/officeart/2005/8/layout/vList4"/>
    <dgm:cxn modelId="{BBD3E758-B0FB-46DC-9FF3-B29A1FF53652}" srcId="{C7791C46-CD58-402F-A6FF-A24528EB36EA}" destId="{7FA7ED11-A97D-4BA1-9978-A0E0E1A99A33}" srcOrd="1" destOrd="0" parTransId="{2A9CE641-B41A-4D7A-8F50-1B53FC90A9C0}" sibTransId="{B5FF0620-21D8-4BB5-B821-A030D992A3C9}"/>
    <dgm:cxn modelId="{D375D7CD-E4B6-4038-9476-925343142906}" srcId="{B4592F13-A0DF-4924-B424-56F217FBCBB7}" destId="{C50C1F15-E9CF-45C0-B26A-81FD82C4340B}" srcOrd="0" destOrd="0" parTransId="{A344266E-F229-4298-9A29-F05275CADF1E}" sibTransId="{A86C0DB4-144C-40AE-A7DC-BA05CDBDA394}"/>
    <dgm:cxn modelId="{68C9FE56-6713-4F6F-8A79-5FC80C7D2369}" type="presOf" srcId="{784FC614-22D6-4D1D-92B5-8EC822618136}" destId="{372B85F9-BFF4-4855-9436-B43667188688}" srcOrd="1" destOrd="1" presId="urn:microsoft.com/office/officeart/2005/8/layout/vList4"/>
    <dgm:cxn modelId="{62140D5C-10A0-4402-B2BF-888241E2FA80}" type="presOf" srcId="{187298F5-1EAA-44C7-88F5-BBC697BF0F5A}" destId="{009AE440-96D5-4035-9DEC-C5C0E208A6C4}" srcOrd="0" destOrd="4" presId="urn:microsoft.com/office/officeart/2005/8/layout/vList4"/>
    <dgm:cxn modelId="{841DAA80-AB0D-45C5-915A-2315AB2A21E3}" type="presParOf" srcId="{E3D338E1-493D-4DBA-9B44-A24B0654A725}" destId="{9F5C6AFC-97E3-4799-9487-2CB97ACE17CD}" srcOrd="0" destOrd="0" presId="urn:microsoft.com/office/officeart/2005/8/layout/vList4"/>
    <dgm:cxn modelId="{1718A858-5C5F-4DC4-9FD6-89BA6863727D}" type="presParOf" srcId="{9F5C6AFC-97E3-4799-9487-2CB97ACE17CD}" destId="{7C394F90-D873-44E6-8F77-9D2E09F0CB5B}" srcOrd="0" destOrd="0" presId="urn:microsoft.com/office/officeart/2005/8/layout/vList4"/>
    <dgm:cxn modelId="{1B28DDD4-BABB-46C6-8C1B-F2556F237633}" type="presParOf" srcId="{9F5C6AFC-97E3-4799-9487-2CB97ACE17CD}" destId="{14819A7A-4BEE-49F0-8526-E0CFB3B1E183}" srcOrd="1" destOrd="0" presId="urn:microsoft.com/office/officeart/2005/8/layout/vList4"/>
    <dgm:cxn modelId="{325C8E4E-6F12-4E20-878B-15586A6D94BC}" type="presParOf" srcId="{9F5C6AFC-97E3-4799-9487-2CB97ACE17CD}" destId="{0267344A-34B5-4484-8249-D475A9202ACA}" srcOrd="2" destOrd="0" presId="urn:microsoft.com/office/officeart/2005/8/layout/vList4"/>
    <dgm:cxn modelId="{812AAC83-D0BB-4807-A7DE-FB4C90107571}" type="presParOf" srcId="{E3D338E1-493D-4DBA-9B44-A24B0654A725}" destId="{7E1695CE-9F4E-47D2-9CB6-DDDB59FF36A9}" srcOrd="1" destOrd="0" presId="urn:microsoft.com/office/officeart/2005/8/layout/vList4"/>
    <dgm:cxn modelId="{A3089D40-AE05-4563-8EBA-E91EBC70CE5F}" type="presParOf" srcId="{E3D338E1-493D-4DBA-9B44-A24B0654A725}" destId="{D9179D0F-E2A8-4A2A-BE5A-766D2835853B}" srcOrd="2" destOrd="0" presId="urn:microsoft.com/office/officeart/2005/8/layout/vList4"/>
    <dgm:cxn modelId="{E45ADD19-B690-4AE0-AE38-FA71E229CD4E}" type="presParOf" srcId="{D9179D0F-E2A8-4A2A-BE5A-766D2835853B}" destId="{009AE440-96D5-4035-9DEC-C5C0E208A6C4}" srcOrd="0" destOrd="0" presId="urn:microsoft.com/office/officeart/2005/8/layout/vList4"/>
    <dgm:cxn modelId="{54E41656-0262-4317-9698-3A58DF63DFD3}" type="presParOf" srcId="{D9179D0F-E2A8-4A2A-BE5A-766D2835853B}" destId="{E5403FCB-5E17-45AF-A288-22FD0514D207}" srcOrd="1" destOrd="0" presId="urn:microsoft.com/office/officeart/2005/8/layout/vList4"/>
    <dgm:cxn modelId="{F7F2BBD5-F1AE-41EC-B293-C63EB7EBF2DB}" type="presParOf" srcId="{D9179D0F-E2A8-4A2A-BE5A-766D2835853B}" destId="{0404F6F0-4918-494E-9BAC-F44CEDC67353}" srcOrd="2" destOrd="0" presId="urn:microsoft.com/office/officeart/2005/8/layout/vList4"/>
    <dgm:cxn modelId="{D0805EF0-A3B0-46C4-8120-A8A0AFA9710B}" type="presParOf" srcId="{E3D338E1-493D-4DBA-9B44-A24B0654A725}" destId="{EA86302D-56B2-4264-B78A-236C8F944F96}" srcOrd="3" destOrd="0" presId="urn:microsoft.com/office/officeart/2005/8/layout/vList4"/>
    <dgm:cxn modelId="{EFF02041-FC09-436F-BE09-23CE364B8840}" type="presParOf" srcId="{E3D338E1-493D-4DBA-9B44-A24B0654A725}" destId="{F26D71BC-04E4-4AD7-82FF-BA91A4D743FA}" srcOrd="4" destOrd="0" presId="urn:microsoft.com/office/officeart/2005/8/layout/vList4"/>
    <dgm:cxn modelId="{3E69F3FE-B8BE-4E90-AAC4-FC8F273405DD}" type="presParOf" srcId="{F26D71BC-04E4-4AD7-82FF-BA91A4D743FA}" destId="{65EB89DF-8533-4538-9D63-967AE9EE648A}" srcOrd="0" destOrd="0" presId="urn:microsoft.com/office/officeart/2005/8/layout/vList4"/>
    <dgm:cxn modelId="{C3769E41-11A2-47BB-9A6A-AEE9573FA4AE}" type="presParOf" srcId="{F26D71BC-04E4-4AD7-82FF-BA91A4D743FA}" destId="{9164C31C-5EAF-4573-B3F6-8A2DF3E961F7}" srcOrd="1" destOrd="0" presId="urn:microsoft.com/office/officeart/2005/8/layout/vList4"/>
    <dgm:cxn modelId="{4EEEEC85-1A35-4BB1-A6BD-A92ADF1A93D2}" type="presParOf" srcId="{F26D71BC-04E4-4AD7-82FF-BA91A4D743FA}" destId="{2821EE20-52C5-451D-A14E-A6D56C4C3C15}" srcOrd="2" destOrd="0" presId="urn:microsoft.com/office/officeart/2005/8/layout/vList4"/>
    <dgm:cxn modelId="{2B5440A2-52D5-4321-A2BD-2DFB721F3B7A}" type="presParOf" srcId="{E3D338E1-493D-4DBA-9B44-A24B0654A725}" destId="{008331C0-F6E1-4E1C-8BA0-A1C1C5483EA2}" srcOrd="5" destOrd="0" presId="urn:microsoft.com/office/officeart/2005/8/layout/vList4"/>
    <dgm:cxn modelId="{079C79B3-C5DA-4F80-8C1C-C87D64E0A930}" type="presParOf" srcId="{E3D338E1-493D-4DBA-9B44-A24B0654A725}" destId="{EEDAB0AD-CB07-4868-AC17-1FABF5A320F5}" srcOrd="6" destOrd="0" presId="urn:microsoft.com/office/officeart/2005/8/layout/vList4"/>
    <dgm:cxn modelId="{1ACFB990-FCB2-4865-97A9-6879509A7E06}" type="presParOf" srcId="{EEDAB0AD-CB07-4868-AC17-1FABF5A320F5}" destId="{09268DEE-C51A-4F34-A60A-F36524C1BB4F}" srcOrd="0" destOrd="0" presId="urn:microsoft.com/office/officeart/2005/8/layout/vList4"/>
    <dgm:cxn modelId="{C832930B-A214-4796-99E6-7BA22772EB84}" type="presParOf" srcId="{EEDAB0AD-CB07-4868-AC17-1FABF5A320F5}" destId="{1632ADBC-CFC6-43B3-9E83-AEDFEB2CD447}" srcOrd="1" destOrd="0" presId="urn:microsoft.com/office/officeart/2005/8/layout/vList4"/>
    <dgm:cxn modelId="{56DE0A70-9DA5-45C2-A624-B5D1DC42206C}" type="presParOf" srcId="{EEDAB0AD-CB07-4868-AC17-1FABF5A320F5}" destId="{372B85F9-BFF4-4855-9436-B4366718868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55993-32F0-4966-80BF-879E795B4BA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zh-TW" altLang="en-US"/>
        </a:p>
      </dgm:t>
    </dgm:pt>
    <dgm:pt modelId="{5A70F1FA-D572-4AEE-93B0-E51D638E142E}">
      <dgm:prSet phldrT="[文字]"/>
      <dgm:spPr>
        <a:solidFill>
          <a:srgbClr val="00B0F0"/>
        </a:solidFill>
      </dgm:spPr>
      <dgm:t>
        <a:bodyPr/>
        <a:lstStyle/>
        <a:p>
          <a:r>
            <a:rPr lang="zh-TW" altLang="en-US" dirty="0" smtClean="0">
              <a:solidFill>
                <a:schemeClr val="tx1"/>
              </a:solidFill>
            </a:rPr>
            <a:t>日本旅行業協會</a:t>
          </a:r>
          <a:r>
            <a:rPr lang="en-US" altLang="zh-TW" dirty="0" smtClean="0">
              <a:solidFill>
                <a:schemeClr val="tx1"/>
              </a:solidFill>
            </a:rPr>
            <a:t>(JATA)</a:t>
          </a:r>
          <a:r>
            <a:rPr lang="zh-TW" altLang="en-US" dirty="0" smtClean="0">
              <a:solidFill>
                <a:schemeClr val="tx1"/>
              </a:solidFill>
            </a:rPr>
            <a:t>調查</a:t>
          </a:r>
          <a:endParaRPr lang="zh-TW" altLang="en-US" dirty="0">
            <a:solidFill>
              <a:schemeClr val="tx1"/>
            </a:solidFill>
          </a:endParaRPr>
        </a:p>
      </dgm:t>
    </dgm:pt>
    <dgm:pt modelId="{429A9C08-E7EB-41A7-8F60-603EC0A263BE}" type="parTrans" cxnId="{BBBC6C32-02B2-4F1D-ABA0-11A377F0A283}">
      <dgm:prSet/>
      <dgm:spPr/>
      <dgm:t>
        <a:bodyPr/>
        <a:lstStyle/>
        <a:p>
          <a:endParaRPr lang="zh-TW" altLang="en-US">
            <a:solidFill>
              <a:schemeClr val="tx1"/>
            </a:solidFill>
          </a:endParaRPr>
        </a:p>
      </dgm:t>
    </dgm:pt>
    <dgm:pt modelId="{C29E44B7-C432-4903-9C45-CA757085B0CF}" type="sibTrans" cxnId="{BBBC6C32-02B2-4F1D-ABA0-11A377F0A283}">
      <dgm:prSet/>
      <dgm:spPr/>
      <dgm:t>
        <a:bodyPr/>
        <a:lstStyle/>
        <a:p>
          <a:endParaRPr lang="zh-TW" altLang="en-US">
            <a:solidFill>
              <a:schemeClr val="tx1"/>
            </a:solidFill>
          </a:endParaRPr>
        </a:p>
      </dgm:t>
    </dgm:pt>
    <dgm:pt modelId="{15BB1F6D-F9CE-4A2F-AADE-8952C892CC27}">
      <dgm:prSet phldrT="[文字]"/>
      <dgm:spPr>
        <a:solidFill>
          <a:srgbClr val="00B0F0"/>
        </a:solidFill>
      </dgm:spPr>
      <dgm:t>
        <a:bodyPr/>
        <a:lstStyle/>
        <a:p>
          <a:r>
            <a:rPr lang="zh-TW" altLang="en-US" b="0" i="0" dirty="0" smtClean="0">
              <a:solidFill>
                <a:schemeClr val="tx1"/>
              </a:solidFill>
            </a:rPr>
            <a:t>日人</a:t>
          </a:r>
          <a:r>
            <a:rPr lang="en-US" altLang="zh-TW" b="0" i="0" dirty="0" smtClean="0">
              <a:solidFill>
                <a:schemeClr val="tx1"/>
              </a:solidFill>
            </a:rPr>
            <a:t>2016</a:t>
          </a:r>
          <a:r>
            <a:rPr lang="zh-TW" altLang="en-US" b="0" i="0" dirty="0" smtClean="0">
              <a:solidFill>
                <a:schemeClr val="tx1"/>
              </a:solidFill>
            </a:rPr>
            <a:t>年過年海外旅遊 臺灣為首選</a:t>
          </a:r>
          <a:endParaRPr lang="zh-TW" altLang="en-US" dirty="0">
            <a:solidFill>
              <a:schemeClr val="tx1"/>
            </a:solidFill>
          </a:endParaRPr>
        </a:p>
      </dgm:t>
    </dgm:pt>
    <dgm:pt modelId="{79A53E4B-CAB4-4806-A250-7052FFB8656B}" type="parTrans" cxnId="{23DF2826-2C19-40CD-8244-11EEDBF42C7D}">
      <dgm:prSet/>
      <dgm:spPr/>
      <dgm:t>
        <a:bodyPr/>
        <a:lstStyle/>
        <a:p>
          <a:endParaRPr lang="zh-TW" altLang="en-US">
            <a:solidFill>
              <a:schemeClr val="tx1"/>
            </a:solidFill>
          </a:endParaRPr>
        </a:p>
      </dgm:t>
    </dgm:pt>
    <dgm:pt modelId="{D0DD8874-56DF-4F7F-8500-B9EEB5525C4F}" type="sibTrans" cxnId="{23DF2826-2C19-40CD-8244-11EEDBF42C7D}">
      <dgm:prSet/>
      <dgm:spPr/>
      <dgm:t>
        <a:bodyPr/>
        <a:lstStyle/>
        <a:p>
          <a:endParaRPr lang="zh-TW" altLang="en-US">
            <a:solidFill>
              <a:schemeClr val="tx1"/>
            </a:solidFill>
          </a:endParaRPr>
        </a:p>
      </dgm:t>
    </dgm:pt>
    <dgm:pt modelId="{77E1B05A-E48B-4A70-87B3-4E45AFF9E131}">
      <dgm:prSet phldrT="[文字]"/>
      <dgm:spPr>
        <a:solidFill>
          <a:srgbClr val="00B0F0"/>
        </a:solidFill>
      </dgm:spPr>
      <dgm:t>
        <a:bodyPr/>
        <a:lstStyle/>
        <a:p>
          <a:r>
            <a:rPr lang="zh-TW" altLang="en-US" dirty="0" smtClean="0">
              <a:solidFill>
                <a:schemeClr val="tx1"/>
              </a:solidFill>
            </a:rPr>
            <a:t>美國商業內幕網站</a:t>
          </a:r>
          <a:r>
            <a:rPr lang="en-US" dirty="0" smtClean="0">
              <a:solidFill>
                <a:schemeClr val="tx1"/>
              </a:solidFill>
            </a:rPr>
            <a:t>Business</a:t>
          </a:r>
          <a:r>
            <a:rPr lang="zh-TW" altLang="en-US" dirty="0" smtClean="0">
              <a:solidFill>
                <a:schemeClr val="tx1"/>
              </a:solidFill>
            </a:rPr>
            <a:t> </a:t>
          </a:r>
          <a:r>
            <a:rPr lang="en-US" dirty="0" smtClean="0">
              <a:solidFill>
                <a:schemeClr val="tx1"/>
              </a:solidFill>
            </a:rPr>
            <a:t>insider</a:t>
          </a:r>
          <a:endParaRPr lang="zh-TW" altLang="en-US" dirty="0">
            <a:solidFill>
              <a:schemeClr val="tx1"/>
            </a:solidFill>
          </a:endParaRPr>
        </a:p>
      </dgm:t>
    </dgm:pt>
    <dgm:pt modelId="{D5267DC2-9757-4A7B-B711-DBAE34C8355C}" type="parTrans" cxnId="{5CE6CB08-E5A8-4393-AAA5-A8B866B8CF6A}">
      <dgm:prSet/>
      <dgm:spPr/>
      <dgm:t>
        <a:bodyPr/>
        <a:lstStyle/>
        <a:p>
          <a:endParaRPr lang="zh-TW" altLang="en-US">
            <a:solidFill>
              <a:schemeClr val="tx1"/>
            </a:solidFill>
          </a:endParaRPr>
        </a:p>
      </dgm:t>
    </dgm:pt>
    <dgm:pt modelId="{D132CF9D-9978-4852-B985-E46C4B82392D}" type="sibTrans" cxnId="{5CE6CB08-E5A8-4393-AAA5-A8B866B8CF6A}">
      <dgm:prSet/>
      <dgm:spPr/>
      <dgm:t>
        <a:bodyPr/>
        <a:lstStyle/>
        <a:p>
          <a:endParaRPr lang="zh-TW" altLang="en-US">
            <a:solidFill>
              <a:schemeClr val="tx1"/>
            </a:solidFill>
          </a:endParaRPr>
        </a:p>
      </dgm:t>
    </dgm:pt>
    <dgm:pt modelId="{F86641D5-4E1F-4ECC-BD76-661DEDB45EFC}">
      <dgm:prSet phldrT="[文字]"/>
      <dgm:spPr>
        <a:solidFill>
          <a:srgbClr val="00B0F0"/>
        </a:solidFill>
      </dgm:spPr>
      <dgm:t>
        <a:bodyPr/>
        <a:lstStyle/>
        <a:p>
          <a:r>
            <a:rPr lang="en-US" altLang="zh-TW" dirty="0" smtClean="0">
              <a:solidFill>
                <a:schemeClr val="tx1"/>
              </a:solidFill>
            </a:rPr>
            <a:t>2016</a:t>
          </a:r>
          <a:r>
            <a:rPr lang="zh-TW" altLang="en-US" dirty="0" smtClean="0">
              <a:solidFill>
                <a:schemeClr val="tx1"/>
              </a:solidFill>
            </a:rPr>
            <a:t>必訪旅遊地  臺灣第</a:t>
          </a:r>
          <a:r>
            <a:rPr lang="en-US" altLang="zh-TW" dirty="0" smtClean="0">
              <a:solidFill>
                <a:schemeClr val="tx1"/>
              </a:solidFill>
            </a:rPr>
            <a:t>6</a:t>
          </a:r>
          <a:r>
            <a:rPr lang="zh-TW" altLang="en-US" dirty="0" smtClean="0">
              <a:solidFill>
                <a:schemeClr val="tx1"/>
              </a:solidFill>
            </a:rPr>
            <a:t>名</a:t>
          </a:r>
          <a:endParaRPr lang="zh-TW" altLang="en-US" dirty="0">
            <a:solidFill>
              <a:schemeClr val="tx1"/>
            </a:solidFill>
          </a:endParaRPr>
        </a:p>
      </dgm:t>
    </dgm:pt>
    <dgm:pt modelId="{51EB5CD8-EAA0-4D76-948F-0AC251178C10}" type="parTrans" cxnId="{C25810BB-E2C9-4BD6-A0AE-CF7550F649F7}">
      <dgm:prSet/>
      <dgm:spPr/>
      <dgm:t>
        <a:bodyPr/>
        <a:lstStyle/>
        <a:p>
          <a:endParaRPr lang="zh-TW" altLang="en-US">
            <a:solidFill>
              <a:schemeClr val="tx1"/>
            </a:solidFill>
          </a:endParaRPr>
        </a:p>
      </dgm:t>
    </dgm:pt>
    <dgm:pt modelId="{E204E602-2D41-462D-AEF9-207C3793018C}" type="sibTrans" cxnId="{C25810BB-E2C9-4BD6-A0AE-CF7550F649F7}">
      <dgm:prSet/>
      <dgm:spPr/>
      <dgm:t>
        <a:bodyPr/>
        <a:lstStyle/>
        <a:p>
          <a:endParaRPr lang="zh-TW" altLang="en-US">
            <a:solidFill>
              <a:schemeClr val="tx1"/>
            </a:solidFill>
          </a:endParaRPr>
        </a:p>
      </dgm:t>
    </dgm:pt>
    <dgm:pt modelId="{AFBACBEF-3CC2-4D71-8118-A18FC273F762}">
      <dgm:prSet phldrT="[文字]"/>
      <dgm:spPr>
        <a:solidFill>
          <a:srgbClr val="00B0F0"/>
        </a:solidFill>
      </dgm:spPr>
      <dgm:t>
        <a:bodyPr/>
        <a:lstStyle/>
        <a:p>
          <a:r>
            <a:rPr lang="zh-TW" altLang="en-US" dirty="0" smtClean="0">
              <a:solidFill>
                <a:schemeClr val="tx1"/>
              </a:solidFill>
            </a:rPr>
            <a:t>美國</a:t>
          </a:r>
          <a:r>
            <a:rPr lang="en-US" b="1" dirty="0" smtClean="0">
              <a:solidFill>
                <a:schemeClr val="tx1"/>
              </a:solidFill>
            </a:rPr>
            <a:t>TRAVEL+LEISURE</a:t>
          </a:r>
          <a:r>
            <a:rPr lang="zh-TW" altLang="en-US" dirty="0" smtClean="0">
              <a:solidFill>
                <a:schemeClr val="tx1"/>
              </a:solidFill>
            </a:rPr>
            <a:t>網站</a:t>
          </a:r>
          <a:endParaRPr lang="zh-TW" altLang="en-US" dirty="0">
            <a:solidFill>
              <a:schemeClr val="tx1"/>
            </a:solidFill>
          </a:endParaRPr>
        </a:p>
      </dgm:t>
    </dgm:pt>
    <dgm:pt modelId="{BB21D2D6-784A-4D25-B4D8-08E710B309B6}" type="parTrans" cxnId="{4C7C0393-FA85-4C2C-A151-B12E07158FF4}">
      <dgm:prSet/>
      <dgm:spPr/>
      <dgm:t>
        <a:bodyPr/>
        <a:lstStyle/>
        <a:p>
          <a:endParaRPr lang="zh-TW" altLang="en-US">
            <a:solidFill>
              <a:schemeClr val="tx1"/>
            </a:solidFill>
          </a:endParaRPr>
        </a:p>
      </dgm:t>
    </dgm:pt>
    <dgm:pt modelId="{BA13D055-09B8-496B-B664-8397E956C78A}" type="sibTrans" cxnId="{4C7C0393-FA85-4C2C-A151-B12E07158FF4}">
      <dgm:prSet/>
      <dgm:spPr/>
      <dgm:t>
        <a:bodyPr/>
        <a:lstStyle/>
        <a:p>
          <a:endParaRPr lang="zh-TW" altLang="en-US">
            <a:solidFill>
              <a:schemeClr val="tx1"/>
            </a:solidFill>
          </a:endParaRPr>
        </a:p>
      </dgm:t>
    </dgm:pt>
    <dgm:pt modelId="{9FAEA018-D93F-40ED-9B05-5771920E0AFD}">
      <dgm:prSet phldrT="[文字]"/>
      <dgm:spPr>
        <a:solidFill>
          <a:srgbClr val="00B0F0"/>
        </a:solidFill>
      </dgm:spPr>
      <dgm:t>
        <a:bodyPr/>
        <a:lstStyle/>
        <a:p>
          <a:r>
            <a:rPr lang="en-US" altLang="zh-TW" dirty="0" smtClean="0">
              <a:solidFill>
                <a:schemeClr val="tx1"/>
              </a:solidFill>
            </a:rPr>
            <a:t>2016</a:t>
          </a:r>
          <a:r>
            <a:rPr lang="zh-TW" altLang="en-US" dirty="0" smtClean="0">
              <a:solidFill>
                <a:schemeClr val="tx1"/>
              </a:solidFill>
            </a:rPr>
            <a:t>最佳旅遊地  臺灣臺北第</a:t>
          </a:r>
          <a:r>
            <a:rPr lang="en-US" altLang="zh-TW" dirty="0" smtClean="0">
              <a:solidFill>
                <a:schemeClr val="tx1"/>
              </a:solidFill>
            </a:rPr>
            <a:t>19</a:t>
          </a:r>
          <a:r>
            <a:rPr lang="zh-TW" altLang="en-US" dirty="0" smtClean="0">
              <a:solidFill>
                <a:schemeClr val="tx1"/>
              </a:solidFill>
            </a:rPr>
            <a:t>名</a:t>
          </a:r>
          <a:endParaRPr lang="zh-TW" altLang="en-US" dirty="0">
            <a:solidFill>
              <a:schemeClr val="tx1"/>
            </a:solidFill>
          </a:endParaRPr>
        </a:p>
      </dgm:t>
    </dgm:pt>
    <dgm:pt modelId="{E4F81848-D1DE-4FCF-8BAE-FDA37A646E7F}" type="parTrans" cxnId="{1A7F4731-85E7-49C0-95E5-6ACA6F540A2B}">
      <dgm:prSet/>
      <dgm:spPr/>
      <dgm:t>
        <a:bodyPr/>
        <a:lstStyle/>
        <a:p>
          <a:endParaRPr lang="zh-TW" altLang="en-US">
            <a:solidFill>
              <a:schemeClr val="tx1"/>
            </a:solidFill>
          </a:endParaRPr>
        </a:p>
      </dgm:t>
    </dgm:pt>
    <dgm:pt modelId="{FFD23F12-35F0-432D-8C96-C9441DCB0FBA}" type="sibTrans" cxnId="{1A7F4731-85E7-49C0-95E5-6ACA6F540A2B}">
      <dgm:prSet/>
      <dgm:spPr/>
      <dgm:t>
        <a:bodyPr/>
        <a:lstStyle/>
        <a:p>
          <a:endParaRPr lang="zh-TW" altLang="en-US">
            <a:solidFill>
              <a:schemeClr val="tx1"/>
            </a:solidFill>
          </a:endParaRPr>
        </a:p>
      </dgm:t>
    </dgm:pt>
    <dgm:pt modelId="{F678675B-D33D-43CF-8B3A-31EFBCC205CE}">
      <dgm:prSet phldrT="[文字]"/>
      <dgm:spPr>
        <a:solidFill>
          <a:srgbClr val="00B0F0"/>
        </a:solidFill>
      </dgm:spPr>
      <dgm:t>
        <a:bodyPr/>
        <a:lstStyle/>
        <a:p>
          <a:r>
            <a:rPr lang="zh-TW" dirty="0" smtClean="0">
              <a:solidFill>
                <a:schemeClr val="tx1"/>
              </a:solidFill>
            </a:rPr>
            <a:t>美國有線電視新聞網（</a:t>
          </a:r>
          <a:r>
            <a:rPr lang="en-US" dirty="0" smtClean="0">
              <a:solidFill>
                <a:schemeClr val="tx1"/>
              </a:solidFill>
            </a:rPr>
            <a:t>CNN</a:t>
          </a:r>
          <a:r>
            <a:rPr lang="zh-TW" dirty="0" smtClean="0">
              <a:solidFill>
                <a:schemeClr val="tx1"/>
              </a:solidFill>
            </a:rPr>
            <a:t>）</a:t>
          </a:r>
          <a:endParaRPr lang="zh-TW" altLang="en-US" dirty="0">
            <a:solidFill>
              <a:schemeClr val="tx1"/>
            </a:solidFill>
          </a:endParaRPr>
        </a:p>
      </dgm:t>
    </dgm:pt>
    <dgm:pt modelId="{2D6B596F-609C-40D8-9796-298D5F684294}" type="parTrans" cxnId="{B0B2FE42-CDC7-4EA1-9888-449417CC9735}">
      <dgm:prSet/>
      <dgm:spPr/>
      <dgm:t>
        <a:bodyPr/>
        <a:lstStyle/>
        <a:p>
          <a:endParaRPr lang="zh-TW" altLang="en-US">
            <a:solidFill>
              <a:schemeClr val="tx1"/>
            </a:solidFill>
          </a:endParaRPr>
        </a:p>
      </dgm:t>
    </dgm:pt>
    <dgm:pt modelId="{ED8E506A-7BE3-47C9-87FB-6D11953BBFD1}" type="sibTrans" cxnId="{B0B2FE42-CDC7-4EA1-9888-449417CC9735}">
      <dgm:prSet/>
      <dgm:spPr/>
      <dgm:t>
        <a:bodyPr/>
        <a:lstStyle/>
        <a:p>
          <a:endParaRPr lang="zh-TW" altLang="en-US">
            <a:solidFill>
              <a:schemeClr val="tx1"/>
            </a:solidFill>
          </a:endParaRPr>
        </a:p>
      </dgm:t>
    </dgm:pt>
    <dgm:pt modelId="{9FFE17EB-634D-4592-B23B-23E2CB1E3B96}">
      <dgm:prSet phldrT="[文字]"/>
      <dgm:spPr>
        <a:solidFill>
          <a:srgbClr val="00B0F0"/>
        </a:solidFill>
      </dgm:spPr>
      <dgm:t>
        <a:bodyPr/>
        <a:lstStyle/>
        <a:p>
          <a:r>
            <a:rPr lang="zh-TW" altLang="en-US" dirty="0" smtClean="0">
              <a:solidFill>
                <a:schemeClr val="tx1"/>
              </a:solidFill>
            </a:rPr>
            <a:t>臺灣是全球</a:t>
          </a:r>
          <a:r>
            <a:rPr lang="en-US" dirty="0" smtClean="0">
              <a:solidFill>
                <a:schemeClr val="tx1"/>
              </a:solidFill>
            </a:rPr>
            <a:t>2016</a:t>
          </a:r>
          <a:r>
            <a:rPr lang="zh-TW" dirty="0" smtClean="0">
              <a:solidFill>
                <a:schemeClr val="tx1"/>
              </a:solidFill>
            </a:rPr>
            <a:t>旅遊景點 佛光山、日月潭、</a:t>
          </a:r>
          <a:r>
            <a:rPr lang="zh-TW" altLang="en-US" dirty="0" smtClean="0">
              <a:solidFill>
                <a:schemeClr val="tx1"/>
              </a:solidFill>
            </a:rPr>
            <a:t>臺北</a:t>
          </a:r>
          <a:r>
            <a:rPr lang="zh-TW" dirty="0" smtClean="0">
              <a:solidFill>
                <a:schemeClr val="tx1"/>
              </a:solidFill>
            </a:rPr>
            <a:t>上榜</a:t>
          </a:r>
          <a:endParaRPr lang="zh-TW" altLang="en-US" dirty="0">
            <a:solidFill>
              <a:schemeClr val="tx1"/>
            </a:solidFill>
          </a:endParaRPr>
        </a:p>
      </dgm:t>
    </dgm:pt>
    <dgm:pt modelId="{6790C9EF-2BC3-45A4-960C-A84D7BBB44AE}" type="parTrans" cxnId="{3B120FDC-8039-4195-AE12-B8AC632DB899}">
      <dgm:prSet/>
      <dgm:spPr/>
      <dgm:t>
        <a:bodyPr/>
        <a:lstStyle/>
        <a:p>
          <a:endParaRPr lang="zh-TW" altLang="en-US">
            <a:solidFill>
              <a:schemeClr val="tx1"/>
            </a:solidFill>
          </a:endParaRPr>
        </a:p>
      </dgm:t>
    </dgm:pt>
    <dgm:pt modelId="{2FDF1AE6-D2C3-4FAB-93F2-1BB1357D2CD0}" type="sibTrans" cxnId="{3B120FDC-8039-4195-AE12-B8AC632DB899}">
      <dgm:prSet/>
      <dgm:spPr/>
      <dgm:t>
        <a:bodyPr/>
        <a:lstStyle/>
        <a:p>
          <a:endParaRPr lang="zh-TW" altLang="en-US">
            <a:solidFill>
              <a:schemeClr val="tx1"/>
            </a:solidFill>
          </a:endParaRPr>
        </a:p>
      </dgm:t>
    </dgm:pt>
    <dgm:pt modelId="{480786B4-B3A0-40B5-9B71-23E95247CC34}">
      <dgm:prSet phldrT="[文字]"/>
      <dgm:spPr>
        <a:solidFill>
          <a:srgbClr val="00B0F0"/>
        </a:solidFill>
      </dgm:spPr>
      <dgm:t>
        <a:bodyPr/>
        <a:lstStyle/>
        <a:p>
          <a:r>
            <a:rPr lang="zh-TW" altLang="en-US" b="0" i="0" dirty="0" smtClean="0">
              <a:solidFill>
                <a:schemeClr val="tx1"/>
              </a:solidFill>
            </a:rPr>
            <a:t>澳洲</a:t>
          </a:r>
          <a:r>
            <a:rPr lang="en-US" altLang="zh-TW" b="0" i="0" dirty="0" err="1" smtClean="0">
              <a:solidFill>
                <a:schemeClr val="tx1"/>
              </a:solidFill>
            </a:rPr>
            <a:t>S</a:t>
          </a:r>
          <a:r>
            <a:rPr lang="en-US" b="0" i="0" dirty="0" err="1" smtClean="0">
              <a:solidFill>
                <a:schemeClr val="tx1"/>
              </a:solidFill>
            </a:rPr>
            <a:t>kyscanner</a:t>
          </a:r>
          <a:r>
            <a:rPr lang="en-US" b="0" i="0" dirty="0" smtClean="0">
              <a:solidFill>
                <a:schemeClr val="tx1"/>
              </a:solidFill>
            </a:rPr>
            <a:t> travel</a:t>
          </a:r>
          <a:r>
            <a:rPr lang="zh-TW" altLang="en-US" b="0" i="0" dirty="0" smtClean="0">
              <a:solidFill>
                <a:schemeClr val="tx1"/>
              </a:solidFill>
            </a:rPr>
            <a:t>網站調查</a:t>
          </a:r>
          <a:endParaRPr lang="zh-TW" altLang="en-US" dirty="0">
            <a:solidFill>
              <a:schemeClr val="tx1"/>
            </a:solidFill>
          </a:endParaRPr>
        </a:p>
      </dgm:t>
    </dgm:pt>
    <dgm:pt modelId="{DD770410-FE9C-420C-8346-2B4FF76FBC97}" type="parTrans" cxnId="{7F752882-3DC2-4B0C-9DDF-1ADE0DFB16AE}">
      <dgm:prSet/>
      <dgm:spPr/>
      <dgm:t>
        <a:bodyPr/>
        <a:lstStyle/>
        <a:p>
          <a:endParaRPr lang="zh-TW" altLang="en-US">
            <a:solidFill>
              <a:schemeClr val="tx1"/>
            </a:solidFill>
          </a:endParaRPr>
        </a:p>
      </dgm:t>
    </dgm:pt>
    <dgm:pt modelId="{BB23F302-696D-4CC0-8679-69362FC0E81B}" type="sibTrans" cxnId="{7F752882-3DC2-4B0C-9DDF-1ADE0DFB16AE}">
      <dgm:prSet/>
      <dgm:spPr/>
      <dgm:t>
        <a:bodyPr/>
        <a:lstStyle/>
        <a:p>
          <a:endParaRPr lang="zh-TW" altLang="en-US">
            <a:solidFill>
              <a:schemeClr val="tx1"/>
            </a:solidFill>
          </a:endParaRPr>
        </a:p>
      </dgm:t>
    </dgm:pt>
    <dgm:pt modelId="{60B1EAA6-65F5-41B0-AAA2-DE45844EAAFA}">
      <dgm:prSet phldrT="[文字]"/>
      <dgm:spPr>
        <a:solidFill>
          <a:srgbClr val="00B0F0"/>
        </a:solidFill>
      </dgm:spPr>
      <dgm:t>
        <a:bodyPr/>
        <a:lstStyle/>
        <a:p>
          <a:r>
            <a:rPr lang="en-US" b="1" dirty="0" smtClean="0">
              <a:solidFill>
                <a:schemeClr val="tx1"/>
              </a:solidFill>
            </a:rPr>
            <a:t>2016</a:t>
          </a:r>
          <a:r>
            <a:rPr lang="zh-TW" b="1" dirty="0" smtClean="0">
              <a:solidFill>
                <a:schemeClr val="tx1"/>
              </a:solidFill>
            </a:rPr>
            <a:t>澳洲人</a:t>
          </a:r>
          <a:r>
            <a:rPr lang="en-US" altLang="zh-TW" b="1" dirty="0" smtClean="0">
              <a:solidFill>
                <a:schemeClr val="tx1"/>
              </a:solidFill>
            </a:rPr>
            <a:t>10</a:t>
          </a:r>
          <a:r>
            <a:rPr lang="zh-TW" b="1" dirty="0" smtClean="0">
              <a:solidFill>
                <a:schemeClr val="tx1"/>
              </a:solidFill>
            </a:rPr>
            <a:t>大計畫旅遊地　台北名列第</a:t>
          </a:r>
          <a:r>
            <a:rPr lang="en-US" altLang="zh-TW" b="1" dirty="0" smtClean="0">
              <a:solidFill>
                <a:schemeClr val="tx1"/>
              </a:solidFill>
            </a:rPr>
            <a:t>3</a:t>
          </a:r>
          <a:endParaRPr lang="zh-TW" altLang="en-US" dirty="0">
            <a:solidFill>
              <a:schemeClr val="tx1"/>
            </a:solidFill>
          </a:endParaRPr>
        </a:p>
      </dgm:t>
    </dgm:pt>
    <dgm:pt modelId="{409CD33B-CEDE-47FD-ACD7-66773FAC1A2C}" type="parTrans" cxnId="{925A38C1-7693-483C-AD11-C91564EA36A7}">
      <dgm:prSet/>
      <dgm:spPr/>
      <dgm:t>
        <a:bodyPr/>
        <a:lstStyle/>
        <a:p>
          <a:endParaRPr lang="zh-TW" altLang="en-US">
            <a:solidFill>
              <a:schemeClr val="tx1"/>
            </a:solidFill>
          </a:endParaRPr>
        </a:p>
      </dgm:t>
    </dgm:pt>
    <dgm:pt modelId="{E12DBF1E-57F2-4C5D-A0B4-CE7130C1FFEF}" type="sibTrans" cxnId="{925A38C1-7693-483C-AD11-C91564EA36A7}">
      <dgm:prSet/>
      <dgm:spPr/>
      <dgm:t>
        <a:bodyPr/>
        <a:lstStyle/>
        <a:p>
          <a:endParaRPr lang="zh-TW" altLang="en-US">
            <a:solidFill>
              <a:schemeClr val="tx1"/>
            </a:solidFill>
          </a:endParaRPr>
        </a:p>
      </dgm:t>
    </dgm:pt>
    <dgm:pt modelId="{0C7C1F4D-2C93-418A-9541-E456545D8076}" type="pres">
      <dgm:prSet presAssocID="{5E655993-32F0-4966-80BF-879E795B4BAB}" presName="linear" presStyleCnt="0">
        <dgm:presLayoutVars>
          <dgm:dir/>
          <dgm:resizeHandles val="exact"/>
        </dgm:presLayoutVars>
      </dgm:prSet>
      <dgm:spPr/>
      <dgm:t>
        <a:bodyPr/>
        <a:lstStyle/>
        <a:p>
          <a:endParaRPr lang="zh-TW" altLang="en-US"/>
        </a:p>
      </dgm:t>
    </dgm:pt>
    <dgm:pt modelId="{A5BA436B-8891-4689-80B2-EDA55F8EF32C}" type="pres">
      <dgm:prSet presAssocID="{F678675B-D33D-43CF-8B3A-31EFBCC205CE}" presName="comp" presStyleCnt="0"/>
      <dgm:spPr/>
    </dgm:pt>
    <dgm:pt modelId="{F8927C59-1997-4189-AF66-9E84C2AC3640}" type="pres">
      <dgm:prSet presAssocID="{F678675B-D33D-43CF-8B3A-31EFBCC205CE}" presName="box" presStyleLbl="node1" presStyleIdx="0" presStyleCnt="5"/>
      <dgm:spPr/>
      <dgm:t>
        <a:bodyPr/>
        <a:lstStyle/>
        <a:p>
          <a:endParaRPr lang="zh-TW" altLang="en-US"/>
        </a:p>
      </dgm:t>
    </dgm:pt>
    <dgm:pt modelId="{5DF52C6B-5B08-44F8-8B28-A83B3CCDE204}" type="pres">
      <dgm:prSet presAssocID="{F678675B-D33D-43CF-8B3A-31EFBCC205CE}" presName="img" presStyleLbl="fgImgPlace1" presStyleIdx="0" presStyleCnt="5" custAng="0" custScaleY="11256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6000" b="-66000"/>
          </a:stretch>
        </a:blipFill>
      </dgm:spPr>
      <dgm:t>
        <a:bodyPr/>
        <a:lstStyle/>
        <a:p>
          <a:endParaRPr lang="zh-TW" altLang="en-US"/>
        </a:p>
      </dgm:t>
    </dgm:pt>
    <dgm:pt modelId="{1D19B5AB-AC02-436E-A626-730ECFAE4F7E}" type="pres">
      <dgm:prSet presAssocID="{F678675B-D33D-43CF-8B3A-31EFBCC205CE}" presName="text" presStyleLbl="node1" presStyleIdx="0" presStyleCnt="5">
        <dgm:presLayoutVars>
          <dgm:bulletEnabled val="1"/>
        </dgm:presLayoutVars>
      </dgm:prSet>
      <dgm:spPr/>
      <dgm:t>
        <a:bodyPr/>
        <a:lstStyle/>
        <a:p>
          <a:endParaRPr lang="zh-TW" altLang="en-US"/>
        </a:p>
      </dgm:t>
    </dgm:pt>
    <dgm:pt modelId="{19C9AF49-0A23-4735-BABB-DFC1FDC28B2B}" type="pres">
      <dgm:prSet presAssocID="{ED8E506A-7BE3-47C9-87FB-6D11953BBFD1}" presName="spacer" presStyleCnt="0"/>
      <dgm:spPr/>
    </dgm:pt>
    <dgm:pt modelId="{C78C09A2-3998-45CE-8E18-206BD3A6C227}" type="pres">
      <dgm:prSet presAssocID="{5A70F1FA-D572-4AEE-93B0-E51D638E142E}" presName="comp" presStyleCnt="0"/>
      <dgm:spPr/>
    </dgm:pt>
    <dgm:pt modelId="{32A46676-2AF2-494F-B9C5-D9E10FF70A66}" type="pres">
      <dgm:prSet presAssocID="{5A70F1FA-D572-4AEE-93B0-E51D638E142E}" presName="box" presStyleLbl="node1" presStyleIdx="1" presStyleCnt="5"/>
      <dgm:spPr/>
      <dgm:t>
        <a:bodyPr/>
        <a:lstStyle/>
        <a:p>
          <a:endParaRPr lang="zh-TW" altLang="en-US"/>
        </a:p>
      </dgm:t>
    </dgm:pt>
    <dgm:pt modelId="{E7C038C8-3896-44C2-96FB-167B3CCB7F8F}" type="pres">
      <dgm:prSet presAssocID="{5A70F1FA-D572-4AEE-93B0-E51D638E142E}" presName="img"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t>
        <a:bodyPr/>
        <a:lstStyle/>
        <a:p>
          <a:endParaRPr lang="zh-TW" altLang="en-US"/>
        </a:p>
      </dgm:t>
    </dgm:pt>
    <dgm:pt modelId="{33D4B333-9F42-4638-855C-43750D5CF12D}" type="pres">
      <dgm:prSet presAssocID="{5A70F1FA-D572-4AEE-93B0-E51D638E142E}" presName="text" presStyleLbl="node1" presStyleIdx="1" presStyleCnt="5">
        <dgm:presLayoutVars>
          <dgm:bulletEnabled val="1"/>
        </dgm:presLayoutVars>
      </dgm:prSet>
      <dgm:spPr/>
      <dgm:t>
        <a:bodyPr/>
        <a:lstStyle/>
        <a:p>
          <a:endParaRPr lang="zh-TW" altLang="en-US"/>
        </a:p>
      </dgm:t>
    </dgm:pt>
    <dgm:pt modelId="{B2620E37-B3FE-44CF-9AE2-5ED8EE7B107B}" type="pres">
      <dgm:prSet presAssocID="{C29E44B7-C432-4903-9C45-CA757085B0CF}" presName="spacer" presStyleCnt="0"/>
      <dgm:spPr/>
    </dgm:pt>
    <dgm:pt modelId="{28013367-0FF5-4760-8B44-88DA8A43D1CA}" type="pres">
      <dgm:prSet presAssocID="{77E1B05A-E48B-4A70-87B3-4E45AFF9E131}" presName="comp" presStyleCnt="0"/>
      <dgm:spPr/>
    </dgm:pt>
    <dgm:pt modelId="{5495E9BE-C776-4B35-B850-F17304F79284}" type="pres">
      <dgm:prSet presAssocID="{77E1B05A-E48B-4A70-87B3-4E45AFF9E131}" presName="box" presStyleLbl="node1" presStyleIdx="2" presStyleCnt="5"/>
      <dgm:spPr/>
      <dgm:t>
        <a:bodyPr/>
        <a:lstStyle/>
        <a:p>
          <a:endParaRPr lang="zh-TW" altLang="en-US"/>
        </a:p>
      </dgm:t>
    </dgm:pt>
    <dgm:pt modelId="{9BFE1B2E-36E4-4B95-A7B1-466FF880BBBF}" type="pres">
      <dgm:prSet presAssocID="{77E1B05A-E48B-4A70-87B3-4E45AFF9E131}"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t>
        <a:bodyPr/>
        <a:lstStyle/>
        <a:p>
          <a:endParaRPr lang="zh-TW" altLang="en-US"/>
        </a:p>
      </dgm:t>
    </dgm:pt>
    <dgm:pt modelId="{32D41434-1A32-40CC-9853-D2F6A5FDDBE1}" type="pres">
      <dgm:prSet presAssocID="{77E1B05A-E48B-4A70-87B3-4E45AFF9E131}" presName="text" presStyleLbl="node1" presStyleIdx="2" presStyleCnt="5">
        <dgm:presLayoutVars>
          <dgm:bulletEnabled val="1"/>
        </dgm:presLayoutVars>
      </dgm:prSet>
      <dgm:spPr/>
      <dgm:t>
        <a:bodyPr/>
        <a:lstStyle/>
        <a:p>
          <a:endParaRPr lang="zh-TW" altLang="en-US"/>
        </a:p>
      </dgm:t>
    </dgm:pt>
    <dgm:pt modelId="{642A682C-6CAB-4E56-B5DB-2B9E0784621C}" type="pres">
      <dgm:prSet presAssocID="{D132CF9D-9978-4852-B985-E46C4B82392D}" presName="spacer" presStyleCnt="0"/>
      <dgm:spPr/>
    </dgm:pt>
    <dgm:pt modelId="{1B4774DA-3437-4F14-B695-6375C778FB8D}" type="pres">
      <dgm:prSet presAssocID="{AFBACBEF-3CC2-4D71-8118-A18FC273F762}" presName="comp" presStyleCnt="0"/>
      <dgm:spPr/>
    </dgm:pt>
    <dgm:pt modelId="{D9141F3A-ED51-4921-A01F-168084736D9F}" type="pres">
      <dgm:prSet presAssocID="{AFBACBEF-3CC2-4D71-8118-A18FC273F762}" presName="box" presStyleLbl="node1" presStyleIdx="3" presStyleCnt="5"/>
      <dgm:spPr/>
      <dgm:t>
        <a:bodyPr/>
        <a:lstStyle/>
        <a:p>
          <a:endParaRPr lang="zh-TW" altLang="en-US"/>
        </a:p>
      </dgm:t>
    </dgm:pt>
    <dgm:pt modelId="{56E1A5E4-5F20-468B-8CE3-59A05ADAA691}" type="pres">
      <dgm:prSet presAssocID="{AFBACBEF-3CC2-4D71-8118-A18FC273F762}"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t>
        <a:bodyPr/>
        <a:lstStyle/>
        <a:p>
          <a:endParaRPr lang="zh-TW" altLang="en-US"/>
        </a:p>
      </dgm:t>
    </dgm:pt>
    <dgm:pt modelId="{8836CCAB-3E35-4DF5-A32C-F991E8761BAE}" type="pres">
      <dgm:prSet presAssocID="{AFBACBEF-3CC2-4D71-8118-A18FC273F762}" presName="text" presStyleLbl="node1" presStyleIdx="3" presStyleCnt="5">
        <dgm:presLayoutVars>
          <dgm:bulletEnabled val="1"/>
        </dgm:presLayoutVars>
      </dgm:prSet>
      <dgm:spPr/>
      <dgm:t>
        <a:bodyPr/>
        <a:lstStyle/>
        <a:p>
          <a:endParaRPr lang="zh-TW" altLang="en-US"/>
        </a:p>
      </dgm:t>
    </dgm:pt>
    <dgm:pt modelId="{15C1F55B-42F6-4647-8739-6192E1E3B125}" type="pres">
      <dgm:prSet presAssocID="{BA13D055-09B8-496B-B664-8397E956C78A}" presName="spacer" presStyleCnt="0"/>
      <dgm:spPr/>
    </dgm:pt>
    <dgm:pt modelId="{B187E798-7691-4EE9-91DE-B6DA9A21887D}" type="pres">
      <dgm:prSet presAssocID="{480786B4-B3A0-40B5-9B71-23E95247CC34}" presName="comp" presStyleCnt="0"/>
      <dgm:spPr/>
    </dgm:pt>
    <dgm:pt modelId="{9B406BD2-E161-40AA-82DF-FCB5784572A6}" type="pres">
      <dgm:prSet presAssocID="{480786B4-B3A0-40B5-9B71-23E95247CC34}" presName="box" presStyleLbl="node1" presStyleIdx="4" presStyleCnt="5"/>
      <dgm:spPr/>
      <dgm:t>
        <a:bodyPr/>
        <a:lstStyle/>
        <a:p>
          <a:endParaRPr lang="zh-TW" altLang="en-US"/>
        </a:p>
      </dgm:t>
    </dgm:pt>
    <dgm:pt modelId="{86C7A1AC-58A7-4C87-BB93-1D8415CFC29D}" type="pres">
      <dgm:prSet presAssocID="{480786B4-B3A0-40B5-9B71-23E95247CC34}" presName="img"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dgm:spPr>
      <dgm:t>
        <a:bodyPr/>
        <a:lstStyle/>
        <a:p>
          <a:endParaRPr lang="zh-TW" altLang="en-US"/>
        </a:p>
      </dgm:t>
    </dgm:pt>
    <dgm:pt modelId="{7962E6AA-143D-4591-9CD2-811EC4EFBB75}" type="pres">
      <dgm:prSet presAssocID="{480786B4-B3A0-40B5-9B71-23E95247CC34}" presName="text" presStyleLbl="node1" presStyleIdx="4" presStyleCnt="5">
        <dgm:presLayoutVars>
          <dgm:bulletEnabled val="1"/>
        </dgm:presLayoutVars>
      </dgm:prSet>
      <dgm:spPr/>
      <dgm:t>
        <a:bodyPr/>
        <a:lstStyle/>
        <a:p>
          <a:endParaRPr lang="zh-TW" altLang="en-US"/>
        </a:p>
      </dgm:t>
    </dgm:pt>
  </dgm:ptLst>
  <dgm:cxnLst>
    <dgm:cxn modelId="{39C9BFE8-077D-422B-9FB4-3117E2C9DD50}" type="presOf" srcId="{9FAEA018-D93F-40ED-9B05-5771920E0AFD}" destId="{8836CCAB-3E35-4DF5-A32C-F991E8761BAE}" srcOrd="1" destOrd="1" presId="urn:microsoft.com/office/officeart/2005/8/layout/vList4"/>
    <dgm:cxn modelId="{30A16B0E-33AF-4D1A-AE42-8BEE80DC93FF}" type="presOf" srcId="{15BB1F6D-F9CE-4A2F-AADE-8952C892CC27}" destId="{32A46676-2AF2-494F-B9C5-D9E10FF70A66}" srcOrd="0" destOrd="1" presId="urn:microsoft.com/office/officeart/2005/8/layout/vList4"/>
    <dgm:cxn modelId="{B10E341A-1815-46FD-A4FF-5799534D0B8C}" type="presOf" srcId="{5E655993-32F0-4966-80BF-879E795B4BAB}" destId="{0C7C1F4D-2C93-418A-9541-E456545D8076}" srcOrd="0" destOrd="0" presId="urn:microsoft.com/office/officeart/2005/8/layout/vList4"/>
    <dgm:cxn modelId="{B0B2FE42-CDC7-4EA1-9888-449417CC9735}" srcId="{5E655993-32F0-4966-80BF-879E795B4BAB}" destId="{F678675B-D33D-43CF-8B3A-31EFBCC205CE}" srcOrd="0" destOrd="0" parTransId="{2D6B596F-609C-40D8-9796-298D5F684294}" sibTransId="{ED8E506A-7BE3-47C9-87FB-6D11953BBFD1}"/>
    <dgm:cxn modelId="{3B120FDC-8039-4195-AE12-B8AC632DB899}" srcId="{F678675B-D33D-43CF-8B3A-31EFBCC205CE}" destId="{9FFE17EB-634D-4592-B23B-23E2CB1E3B96}" srcOrd="0" destOrd="0" parTransId="{6790C9EF-2BC3-45A4-960C-A84D7BBB44AE}" sibTransId="{2FDF1AE6-D2C3-4FAB-93F2-1BB1357D2CD0}"/>
    <dgm:cxn modelId="{D8757A42-87B4-4864-BA35-90B3A14F5E98}" type="presOf" srcId="{F678675B-D33D-43CF-8B3A-31EFBCC205CE}" destId="{F8927C59-1997-4189-AF66-9E84C2AC3640}" srcOrd="0" destOrd="0" presId="urn:microsoft.com/office/officeart/2005/8/layout/vList4"/>
    <dgm:cxn modelId="{03A218F0-FE17-48B9-9907-F1E0B66DE525}" type="presOf" srcId="{9FFE17EB-634D-4592-B23B-23E2CB1E3B96}" destId="{F8927C59-1997-4189-AF66-9E84C2AC3640}" srcOrd="0" destOrd="1" presId="urn:microsoft.com/office/officeart/2005/8/layout/vList4"/>
    <dgm:cxn modelId="{4C7C0393-FA85-4C2C-A151-B12E07158FF4}" srcId="{5E655993-32F0-4966-80BF-879E795B4BAB}" destId="{AFBACBEF-3CC2-4D71-8118-A18FC273F762}" srcOrd="3" destOrd="0" parTransId="{BB21D2D6-784A-4D25-B4D8-08E710B309B6}" sibTransId="{BA13D055-09B8-496B-B664-8397E956C78A}"/>
    <dgm:cxn modelId="{4E7FA93B-B62B-48E1-9D79-00659CE09736}" type="presOf" srcId="{77E1B05A-E48B-4A70-87B3-4E45AFF9E131}" destId="{5495E9BE-C776-4B35-B850-F17304F79284}" srcOrd="0" destOrd="0" presId="urn:microsoft.com/office/officeart/2005/8/layout/vList4"/>
    <dgm:cxn modelId="{1A7F4731-85E7-49C0-95E5-6ACA6F540A2B}" srcId="{AFBACBEF-3CC2-4D71-8118-A18FC273F762}" destId="{9FAEA018-D93F-40ED-9B05-5771920E0AFD}" srcOrd="0" destOrd="0" parTransId="{E4F81848-D1DE-4FCF-8BAE-FDA37A646E7F}" sibTransId="{FFD23F12-35F0-432D-8C96-C9441DCB0FBA}"/>
    <dgm:cxn modelId="{AD80071A-D971-41F8-B78C-044026AE22E8}" type="presOf" srcId="{F678675B-D33D-43CF-8B3A-31EFBCC205CE}" destId="{1D19B5AB-AC02-436E-A626-730ECFAE4F7E}" srcOrd="1" destOrd="0" presId="urn:microsoft.com/office/officeart/2005/8/layout/vList4"/>
    <dgm:cxn modelId="{0B234A92-4E3F-41F8-8309-B4D25EA0A7B0}" type="presOf" srcId="{9FAEA018-D93F-40ED-9B05-5771920E0AFD}" destId="{D9141F3A-ED51-4921-A01F-168084736D9F}" srcOrd="0" destOrd="1" presId="urn:microsoft.com/office/officeart/2005/8/layout/vList4"/>
    <dgm:cxn modelId="{018578E6-3DB4-49E6-A01B-BC5374182140}" type="presOf" srcId="{AFBACBEF-3CC2-4D71-8118-A18FC273F762}" destId="{8836CCAB-3E35-4DF5-A32C-F991E8761BAE}" srcOrd="1" destOrd="0" presId="urn:microsoft.com/office/officeart/2005/8/layout/vList4"/>
    <dgm:cxn modelId="{A14FE9F2-A14B-4285-A7B4-4A594914D87D}" type="presOf" srcId="{5A70F1FA-D572-4AEE-93B0-E51D638E142E}" destId="{32A46676-2AF2-494F-B9C5-D9E10FF70A66}" srcOrd="0" destOrd="0" presId="urn:microsoft.com/office/officeart/2005/8/layout/vList4"/>
    <dgm:cxn modelId="{75494CC1-516C-45DD-B41B-7A75430567B8}" type="presOf" srcId="{77E1B05A-E48B-4A70-87B3-4E45AFF9E131}" destId="{32D41434-1A32-40CC-9853-D2F6A5FDDBE1}" srcOrd="1" destOrd="0" presId="urn:microsoft.com/office/officeart/2005/8/layout/vList4"/>
    <dgm:cxn modelId="{F3A3B2E6-91B5-42CB-B4D4-FC92DF2D33DA}" type="presOf" srcId="{F86641D5-4E1F-4ECC-BD76-661DEDB45EFC}" destId="{32D41434-1A32-40CC-9853-D2F6A5FDDBE1}" srcOrd="1" destOrd="1" presId="urn:microsoft.com/office/officeart/2005/8/layout/vList4"/>
    <dgm:cxn modelId="{7C9EDFF6-2E9E-4D07-BB35-C5135C607A93}" type="presOf" srcId="{5A70F1FA-D572-4AEE-93B0-E51D638E142E}" destId="{33D4B333-9F42-4638-855C-43750D5CF12D}" srcOrd="1" destOrd="0" presId="urn:microsoft.com/office/officeart/2005/8/layout/vList4"/>
    <dgm:cxn modelId="{C25810BB-E2C9-4BD6-A0AE-CF7550F649F7}" srcId="{77E1B05A-E48B-4A70-87B3-4E45AFF9E131}" destId="{F86641D5-4E1F-4ECC-BD76-661DEDB45EFC}" srcOrd="0" destOrd="0" parTransId="{51EB5CD8-EAA0-4D76-948F-0AC251178C10}" sibTransId="{E204E602-2D41-462D-AEF9-207C3793018C}"/>
    <dgm:cxn modelId="{6552823B-02C2-4DFA-836D-4D9FFF86ADAE}" type="presOf" srcId="{F86641D5-4E1F-4ECC-BD76-661DEDB45EFC}" destId="{5495E9BE-C776-4B35-B850-F17304F79284}" srcOrd="0" destOrd="1" presId="urn:microsoft.com/office/officeart/2005/8/layout/vList4"/>
    <dgm:cxn modelId="{402FD0EE-CFA7-477F-85B9-A8925BBE0471}" type="presOf" srcId="{60B1EAA6-65F5-41B0-AAA2-DE45844EAAFA}" destId="{7962E6AA-143D-4591-9CD2-811EC4EFBB75}" srcOrd="1" destOrd="1" presId="urn:microsoft.com/office/officeart/2005/8/layout/vList4"/>
    <dgm:cxn modelId="{925A38C1-7693-483C-AD11-C91564EA36A7}" srcId="{480786B4-B3A0-40B5-9B71-23E95247CC34}" destId="{60B1EAA6-65F5-41B0-AAA2-DE45844EAAFA}" srcOrd="0" destOrd="0" parTransId="{409CD33B-CEDE-47FD-ACD7-66773FAC1A2C}" sibTransId="{E12DBF1E-57F2-4C5D-A0B4-CE7130C1FFEF}"/>
    <dgm:cxn modelId="{A24FE0A8-EEBB-40F6-9433-BA9557D85E40}" type="presOf" srcId="{480786B4-B3A0-40B5-9B71-23E95247CC34}" destId="{9B406BD2-E161-40AA-82DF-FCB5784572A6}" srcOrd="0" destOrd="0" presId="urn:microsoft.com/office/officeart/2005/8/layout/vList4"/>
    <dgm:cxn modelId="{58A2C45C-B885-40D0-93EB-6938B3F2AA8F}" type="presOf" srcId="{9FFE17EB-634D-4592-B23B-23E2CB1E3B96}" destId="{1D19B5AB-AC02-436E-A626-730ECFAE4F7E}" srcOrd="1" destOrd="1" presId="urn:microsoft.com/office/officeart/2005/8/layout/vList4"/>
    <dgm:cxn modelId="{7F752882-3DC2-4B0C-9DDF-1ADE0DFB16AE}" srcId="{5E655993-32F0-4966-80BF-879E795B4BAB}" destId="{480786B4-B3A0-40B5-9B71-23E95247CC34}" srcOrd="4" destOrd="0" parTransId="{DD770410-FE9C-420C-8346-2B4FF76FBC97}" sibTransId="{BB23F302-696D-4CC0-8679-69362FC0E81B}"/>
    <dgm:cxn modelId="{23DF2826-2C19-40CD-8244-11EEDBF42C7D}" srcId="{5A70F1FA-D572-4AEE-93B0-E51D638E142E}" destId="{15BB1F6D-F9CE-4A2F-AADE-8952C892CC27}" srcOrd="0" destOrd="0" parTransId="{79A53E4B-CAB4-4806-A250-7052FFB8656B}" sibTransId="{D0DD8874-56DF-4F7F-8500-B9EEB5525C4F}"/>
    <dgm:cxn modelId="{81360E75-CC81-4AAA-ADBF-3A5B8541F688}" type="presOf" srcId="{480786B4-B3A0-40B5-9B71-23E95247CC34}" destId="{7962E6AA-143D-4591-9CD2-811EC4EFBB75}" srcOrd="1" destOrd="0" presId="urn:microsoft.com/office/officeart/2005/8/layout/vList4"/>
    <dgm:cxn modelId="{BBBC6C32-02B2-4F1D-ABA0-11A377F0A283}" srcId="{5E655993-32F0-4966-80BF-879E795B4BAB}" destId="{5A70F1FA-D572-4AEE-93B0-E51D638E142E}" srcOrd="1" destOrd="0" parTransId="{429A9C08-E7EB-41A7-8F60-603EC0A263BE}" sibTransId="{C29E44B7-C432-4903-9C45-CA757085B0CF}"/>
    <dgm:cxn modelId="{84CD8EEF-A2D8-4F84-8462-0A69C516023B}" type="presOf" srcId="{60B1EAA6-65F5-41B0-AAA2-DE45844EAAFA}" destId="{9B406BD2-E161-40AA-82DF-FCB5784572A6}" srcOrd="0" destOrd="1" presId="urn:microsoft.com/office/officeart/2005/8/layout/vList4"/>
    <dgm:cxn modelId="{1C660C65-3A24-46A0-9DB2-A62D5C2B2F88}" type="presOf" srcId="{15BB1F6D-F9CE-4A2F-AADE-8952C892CC27}" destId="{33D4B333-9F42-4638-855C-43750D5CF12D}" srcOrd="1" destOrd="1" presId="urn:microsoft.com/office/officeart/2005/8/layout/vList4"/>
    <dgm:cxn modelId="{5CE6CB08-E5A8-4393-AAA5-A8B866B8CF6A}" srcId="{5E655993-32F0-4966-80BF-879E795B4BAB}" destId="{77E1B05A-E48B-4A70-87B3-4E45AFF9E131}" srcOrd="2" destOrd="0" parTransId="{D5267DC2-9757-4A7B-B711-DBAE34C8355C}" sibTransId="{D132CF9D-9978-4852-B985-E46C4B82392D}"/>
    <dgm:cxn modelId="{135AE84E-3EB2-45E0-B8EF-5CE8E3843389}" type="presOf" srcId="{AFBACBEF-3CC2-4D71-8118-A18FC273F762}" destId="{D9141F3A-ED51-4921-A01F-168084736D9F}" srcOrd="0" destOrd="0" presId="urn:microsoft.com/office/officeart/2005/8/layout/vList4"/>
    <dgm:cxn modelId="{5DC7D380-CA64-478F-BCDC-93A2261225B1}" type="presParOf" srcId="{0C7C1F4D-2C93-418A-9541-E456545D8076}" destId="{A5BA436B-8891-4689-80B2-EDA55F8EF32C}" srcOrd="0" destOrd="0" presId="urn:microsoft.com/office/officeart/2005/8/layout/vList4"/>
    <dgm:cxn modelId="{B9FFBEDE-4681-4A9E-B1C0-7E6F1861DA0A}" type="presParOf" srcId="{A5BA436B-8891-4689-80B2-EDA55F8EF32C}" destId="{F8927C59-1997-4189-AF66-9E84C2AC3640}" srcOrd="0" destOrd="0" presId="urn:microsoft.com/office/officeart/2005/8/layout/vList4"/>
    <dgm:cxn modelId="{64195C1A-B61C-46DA-B513-B2D02FE1C821}" type="presParOf" srcId="{A5BA436B-8891-4689-80B2-EDA55F8EF32C}" destId="{5DF52C6B-5B08-44F8-8B28-A83B3CCDE204}" srcOrd="1" destOrd="0" presId="urn:microsoft.com/office/officeart/2005/8/layout/vList4"/>
    <dgm:cxn modelId="{920EAD8F-2929-45F1-9F40-8B49C7C206B5}" type="presParOf" srcId="{A5BA436B-8891-4689-80B2-EDA55F8EF32C}" destId="{1D19B5AB-AC02-436E-A626-730ECFAE4F7E}" srcOrd="2" destOrd="0" presId="urn:microsoft.com/office/officeart/2005/8/layout/vList4"/>
    <dgm:cxn modelId="{C8EB45B2-3899-4F59-A45C-F534697ED6B7}" type="presParOf" srcId="{0C7C1F4D-2C93-418A-9541-E456545D8076}" destId="{19C9AF49-0A23-4735-BABB-DFC1FDC28B2B}" srcOrd="1" destOrd="0" presId="urn:microsoft.com/office/officeart/2005/8/layout/vList4"/>
    <dgm:cxn modelId="{A8CD0600-E3F8-4E89-9B48-106754B68A99}" type="presParOf" srcId="{0C7C1F4D-2C93-418A-9541-E456545D8076}" destId="{C78C09A2-3998-45CE-8E18-206BD3A6C227}" srcOrd="2" destOrd="0" presId="urn:microsoft.com/office/officeart/2005/8/layout/vList4"/>
    <dgm:cxn modelId="{3E1EE526-0D17-444B-8B16-E59C4670ACA0}" type="presParOf" srcId="{C78C09A2-3998-45CE-8E18-206BD3A6C227}" destId="{32A46676-2AF2-494F-B9C5-D9E10FF70A66}" srcOrd="0" destOrd="0" presId="urn:microsoft.com/office/officeart/2005/8/layout/vList4"/>
    <dgm:cxn modelId="{A2D57CB3-B2D5-48A3-9FE4-D5BA9D30FE0E}" type="presParOf" srcId="{C78C09A2-3998-45CE-8E18-206BD3A6C227}" destId="{E7C038C8-3896-44C2-96FB-167B3CCB7F8F}" srcOrd="1" destOrd="0" presId="urn:microsoft.com/office/officeart/2005/8/layout/vList4"/>
    <dgm:cxn modelId="{3A6E3450-D7D1-4028-B6C3-204363CF7E22}" type="presParOf" srcId="{C78C09A2-3998-45CE-8E18-206BD3A6C227}" destId="{33D4B333-9F42-4638-855C-43750D5CF12D}" srcOrd="2" destOrd="0" presId="urn:microsoft.com/office/officeart/2005/8/layout/vList4"/>
    <dgm:cxn modelId="{F1AB8892-28D0-48AB-B3BC-38D97828580F}" type="presParOf" srcId="{0C7C1F4D-2C93-418A-9541-E456545D8076}" destId="{B2620E37-B3FE-44CF-9AE2-5ED8EE7B107B}" srcOrd="3" destOrd="0" presId="urn:microsoft.com/office/officeart/2005/8/layout/vList4"/>
    <dgm:cxn modelId="{FA0B2F43-BFC7-4F0A-80DD-8D5B6E44A030}" type="presParOf" srcId="{0C7C1F4D-2C93-418A-9541-E456545D8076}" destId="{28013367-0FF5-4760-8B44-88DA8A43D1CA}" srcOrd="4" destOrd="0" presId="urn:microsoft.com/office/officeart/2005/8/layout/vList4"/>
    <dgm:cxn modelId="{ED018C55-20A7-4597-B45D-5A4D9DDCEAF5}" type="presParOf" srcId="{28013367-0FF5-4760-8B44-88DA8A43D1CA}" destId="{5495E9BE-C776-4B35-B850-F17304F79284}" srcOrd="0" destOrd="0" presId="urn:microsoft.com/office/officeart/2005/8/layout/vList4"/>
    <dgm:cxn modelId="{71ED8FAE-4DD4-4B27-A593-F5CA3E543A03}" type="presParOf" srcId="{28013367-0FF5-4760-8B44-88DA8A43D1CA}" destId="{9BFE1B2E-36E4-4B95-A7B1-466FF880BBBF}" srcOrd="1" destOrd="0" presId="urn:microsoft.com/office/officeart/2005/8/layout/vList4"/>
    <dgm:cxn modelId="{C97BCF7E-D6E5-4A7F-8D97-DE477EC64974}" type="presParOf" srcId="{28013367-0FF5-4760-8B44-88DA8A43D1CA}" destId="{32D41434-1A32-40CC-9853-D2F6A5FDDBE1}" srcOrd="2" destOrd="0" presId="urn:microsoft.com/office/officeart/2005/8/layout/vList4"/>
    <dgm:cxn modelId="{87669096-4D21-41C8-AFF6-6E77A96AF390}" type="presParOf" srcId="{0C7C1F4D-2C93-418A-9541-E456545D8076}" destId="{642A682C-6CAB-4E56-B5DB-2B9E0784621C}" srcOrd="5" destOrd="0" presId="urn:microsoft.com/office/officeart/2005/8/layout/vList4"/>
    <dgm:cxn modelId="{E33333C3-B5B2-4AA1-8498-24EB8B845B75}" type="presParOf" srcId="{0C7C1F4D-2C93-418A-9541-E456545D8076}" destId="{1B4774DA-3437-4F14-B695-6375C778FB8D}" srcOrd="6" destOrd="0" presId="urn:microsoft.com/office/officeart/2005/8/layout/vList4"/>
    <dgm:cxn modelId="{C5E1921F-755A-4696-8239-5559994DC774}" type="presParOf" srcId="{1B4774DA-3437-4F14-B695-6375C778FB8D}" destId="{D9141F3A-ED51-4921-A01F-168084736D9F}" srcOrd="0" destOrd="0" presId="urn:microsoft.com/office/officeart/2005/8/layout/vList4"/>
    <dgm:cxn modelId="{9683B9C2-4C38-4F76-B6BE-DE165BDACC69}" type="presParOf" srcId="{1B4774DA-3437-4F14-B695-6375C778FB8D}" destId="{56E1A5E4-5F20-468B-8CE3-59A05ADAA691}" srcOrd="1" destOrd="0" presId="urn:microsoft.com/office/officeart/2005/8/layout/vList4"/>
    <dgm:cxn modelId="{ADCEDFD1-CD91-40A1-A1D2-991B39CF4DC3}" type="presParOf" srcId="{1B4774DA-3437-4F14-B695-6375C778FB8D}" destId="{8836CCAB-3E35-4DF5-A32C-F991E8761BAE}" srcOrd="2" destOrd="0" presId="urn:microsoft.com/office/officeart/2005/8/layout/vList4"/>
    <dgm:cxn modelId="{FBD0ACB5-D9E7-4492-8295-468322FA62DE}" type="presParOf" srcId="{0C7C1F4D-2C93-418A-9541-E456545D8076}" destId="{15C1F55B-42F6-4647-8739-6192E1E3B125}" srcOrd="7" destOrd="0" presId="urn:microsoft.com/office/officeart/2005/8/layout/vList4"/>
    <dgm:cxn modelId="{FE62FA0B-3CBC-4D69-A092-B410C340D6F8}" type="presParOf" srcId="{0C7C1F4D-2C93-418A-9541-E456545D8076}" destId="{B187E798-7691-4EE9-91DE-B6DA9A21887D}" srcOrd="8" destOrd="0" presId="urn:microsoft.com/office/officeart/2005/8/layout/vList4"/>
    <dgm:cxn modelId="{C2E9E5C4-DA29-4684-85E5-4DDC17B7CEAF}" type="presParOf" srcId="{B187E798-7691-4EE9-91DE-B6DA9A21887D}" destId="{9B406BD2-E161-40AA-82DF-FCB5784572A6}" srcOrd="0" destOrd="0" presId="urn:microsoft.com/office/officeart/2005/8/layout/vList4"/>
    <dgm:cxn modelId="{69233352-C58F-4264-BD29-E7F81097AC7B}" type="presParOf" srcId="{B187E798-7691-4EE9-91DE-B6DA9A21887D}" destId="{86C7A1AC-58A7-4C87-BB93-1D8415CFC29D}" srcOrd="1" destOrd="0" presId="urn:microsoft.com/office/officeart/2005/8/layout/vList4"/>
    <dgm:cxn modelId="{99CA5936-6569-40E4-87D1-25205D450055}" type="presParOf" srcId="{B187E798-7691-4EE9-91DE-B6DA9A21887D}" destId="{7962E6AA-143D-4591-9CD2-811EC4EFBB7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94F90-D873-44E6-8F77-9D2E09F0CB5B}">
      <dsp:nvSpPr>
        <dsp:cNvPr id="0" name=""/>
        <dsp:cNvSpPr/>
      </dsp:nvSpPr>
      <dsp:spPr>
        <a:xfrm>
          <a:off x="0" y="46108"/>
          <a:ext cx="8968753" cy="1004729"/>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1700"/>
            </a:lnSpc>
            <a:spcBef>
              <a:spcPct val="0"/>
            </a:spcBef>
            <a:spcAft>
              <a:spcPct val="35000"/>
            </a:spcAft>
          </a:pP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700"/>
            </a:lnSpc>
            <a:spcBef>
              <a:spcPct val="0"/>
            </a:spcBef>
            <a:spcAft>
              <a:spcPct val="15000"/>
            </a:spcAft>
            <a:buChar char="••"/>
          </a:pPr>
          <a:r>
            <a:rPr lang="en-US" altLang="zh-TW" sz="1800" b="1" kern="1200" dirty="0" smtClean="0">
              <a:solidFill>
                <a:schemeClr val="accent6"/>
              </a:solidFill>
              <a:latin typeface="+mn-lt"/>
              <a:ea typeface="標楷體" panose="03000509000000000000" pitchFamily="65" charset="-120"/>
              <a:cs typeface="Times New Roman"/>
            </a:rPr>
            <a:t>National Geographic Traveler</a:t>
          </a:r>
          <a:r>
            <a:rPr lang="zh-TW" altLang="en-US" sz="1800" b="1" kern="1200" dirty="0" smtClean="0">
              <a:solidFill>
                <a:schemeClr val="accent6"/>
              </a:solidFill>
              <a:latin typeface="+mn-lt"/>
              <a:ea typeface="標楷體" panose="03000509000000000000" pitchFamily="65" charset="-120"/>
              <a:cs typeface="Times New Roman"/>
            </a:rPr>
            <a:t>：</a:t>
          </a:r>
          <a:r>
            <a:rPr lang="zh-TW" altLang="zh-TW" sz="1800" b="1" kern="1200" dirty="0" smtClean="0">
              <a:solidFill>
                <a:schemeClr val="accent6"/>
              </a:solidFill>
              <a:latin typeface="+mn-lt"/>
              <a:ea typeface="標楷體" panose="03000509000000000000" pitchFamily="65" charset="-120"/>
              <a:cs typeface="Times New Roman"/>
            </a:rPr>
            <a:t>世界最佳</a:t>
          </a:r>
          <a:r>
            <a:rPr lang="en-US" altLang="zh-TW" sz="1800" b="1" kern="1200" dirty="0" smtClean="0">
              <a:solidFill>
                <a:schemeClr val="accent6"/>
              </a:solidFill>
              <a:latin typeface="+mn-lt"/>
              <a:ea typeface="標楷體" panose="03000509000000000000" pitchFamily="65" charset="-120"/>
              <a:cs typeface="Times New Roman"/>
            </a:rPr>
            <a:t>20</a:t>
          </a:r>
          <a:r>
            <a:rPr lang="zh-TW" altLang="zh-TW" sz="1800" b="1" kern="1200" dirty="0" smtClean="0">
              <a:solidFill>
                <a:schemeClr val="accent6"/>
              </a:solidFill>
              <a:latin typeface="+mn-lt"/>
              <a:ea typeface="標楷體" panose="03000509000000000000" pitchFamily="65" charset="-120"/>
              <a:cs typeface="Times New Roman"/>
            </a:rPr>
            <a:t>個旅遊點</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700"/>
            </a:lnSpc>
            <a:spcBef>
              <a:spcPct val="0"/>
            </a:spcBef>
            <a:spcAft>
              <a:spcPct val="15000"/>
            </a:spcAft>
            <a:buChar char="••"/>
          </a:pPr>
          <a:r>
            <a:rPr lang="en-US" altLang="zh-TW" sz="1800" b="1" kern="1200" dirty="0" smtClean="0">
              <a:solidFill>
                <a:schemeClr val="accent6"/>
              </a:solidFill>
              <a:latin typeface="+mn-lt"/>
              <a:ea typeface="標楷體" panose="03000509000000000000" pitchFamily="65" charset="-120"/>
              <a:cs typeface="Times New Roman"/>
            </a:rPr>
            <a:t>Lonely Planet</a:t>
          </a:r>
          <a:r>
            <a:rPr lang="zh-TW" altLang="en-US" sz="1800" b="1" kern="1200" dirty="0" smtClean="0">
              <a:solidFill>
                <a:schemeClr val="accent6"/>
              </a:solidFill>
              <a:latin typeface="+mn-lt"/>
              <a:ea typeface="標楷體" panose="03000509000000000000" pitchFamily="65" charset="-120"/>
              <a:cs typeface="Times New Roman"/>
            </a:rPr>
            <a:t>：</a:t>
          </a:r>
          <a:r>
            <a:rPr lang="zh-TW" altLang="zh-TW" sz="1800" b="1" kern="1200" dirty="0" smtClean="0">
              <a:solidFill>
                <a:schemeClr val="accent6"/>
              </a:solidFill>
              <a:latin typeface="+mn-lt"/>
              <a:ea typeface="標楷體" panose="03000509000000000000" pitchFamily="65" charset="-120"/>
              <a:cs typeface="Times New Roman"/>
            </a:rPr>
            <a:t>全球</a:t>
          </a:r>
          <a:r>
            <a:rPr lang="en-US" altLang="zh-TW" sz="1800" b="1" kern="1200" dirty="0" smtClean="0">
              <a:solidFill>
                <a:schemeClr val="accent6"/>
              </a:solidFill>
              <a:latin typeface="+mn-lt"/>
              <a:ea typeface="標楷體" panose="03000509000000000000" pitchFamily="65" charset="-120"/>
              <a:cs typeface="Times New Roman"/>
            </a:rPr>
            <a:t>10</a:t>
          </a:r>
          <a:r>
            <a:rPr lang="zh-TW" altLang="zh-TW" sz="1800" b="1" kern="1200" dirty="0" smtClean="0">
              <a:solidFill>
                <a:schemeClr val="accent6"/>
              </a:solidFill>
              <a:latin typeface="+mn-lt"/>
              <a:ea typeface="標楷體" panose="03000509000000000000" pitchFamily="65" charset="-120"/>
              <a:cs typeface="Times New Roman"/>
            </a:rPr>
            <a:t>大最超值景點</a:t>
          </a:r>
          <a:endParaRPr lang="zh-TW" altLang="zh-TW" sz="1800" b="1" kern="1200" dirty="0">
            <a:solidFill>
              <a:schemeClr val="accent6"/>
            </a:solidFill>
            <a:latin typeface="+mn-lt"/>
            <a:ea typeface="標楷體" panose="03000509000000000000" pitchFamily="65" charset="-120"/>
            <a:cs typeface="Times New Roman"/>
          </a:endParaRPr>
        </a:p>
      </dsp:txBody>
      <dsp:txXfrm>
        <a:off x="1908907" y="46108"/>
        <a:ext cx="7059846" cy="1004729"/>
      </dsp:txXfrm>
    </dsp:sp>
    <dsp:sp modelId="{14819A7A-4BEE-49F0-8526-E0CFB3B1E183}">
      <dsp:nvSpPr>
        <dsp:cNvPr id="0" name=""/>
        <dsp:cNvSpPr/>
      </dsp:nvSpPr>
      <dsp:spPr>
        <a:xfrm>
          <a:off x="138125" y="212082"/>
          <a:ext cx="1596922" cy="78322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1000" b="-61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09AE440-96D5-4035-9DEC-C5C0E208A6C4}">
      <dsp:nvSpPr>
        <dsp:cNvPr id="0" name=""/>
        <dsp:cNvSpPr/>
      </dsp:nvSpPr>
      <dsp:spPr>
        <a:xfrm>
          <a:off x="0" y="1109073"/>
          <a:ext cx="8968753" cy="1600446"/>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lvl="0" algn="l" defTabSz="177800">
            <a:lnSpc>
              <a:spcPts val="1700"/>
            </a:lnSpc>
            <a:spcBef>
              <a:spcPct val="0"/>
            </a:spcBef>
            <a:spcAft>
              <a:spcPct val="35000"/>
            </a:spcAft>
          </a:pPr>
          <a:r>
            <a:rPr lang="zh-TW" altLang="en-US" sz="400" b="1" kern="1200" dirty="0" smtClean="0">
              <a:solidFill>
                <a:schemeClr val="accent6"/>
              </a:solidFill>
              <a:latin typeface="+mn-lt"/>
              <a:ea typeface="標楷體" panose="03000509000000000000" pitchFamily="65" charset="-120"/>
              <a:cs typeface="+mn-cs"/>
            </a:rPr>
            <a:t>●</a:t>
          </a:r>
          <a:r>
            <a:rPr lang="zh-TW" altLang="en-US" sz="400" b="1" kern="1200" dirty="0" smtClean="0">
              <a:solidFill>
                <a:srgbClr val="7030A0"/>
              </a:solidFill>
              <a:latin typeface="+mn-lt"/>
              <a:ea typeface="標楷體" panose="03000509000000000000" pitchFamily="65" charset="-120"/>
              <a:cs typeface="+mn-cs"/>
            </a:rPr>
            <a:t>        </a:t>
          </a:r>
          <a:r>
            <a:rPr lang="zh-TW" altLang="en-US" sz="1800" b="1" kern="1200" dirty="0" smtClean="0">
              <a:solidFill>
                <a:schemeClr val="accent6"/>
              </a:solidFill>
              <a:latin typeface="+mn-lt"/>
              <a:ea typeface="標楷體" panose="03000509000000000000" pitchFamily="65" charset="-120"/>
              <a:cs typeface="+mn-cs"/>
            </a:rPr>
            <a:t>紐約時報：全球</a:t>
          </a:r>
          <a:r>
            <a:rPr lang="en-US" sz="1800" b="1" kern="1200" dirty="0" smtClean="0">
              <a:solidFill>
                <a:schemeClr val="accent6"/>
              </a:solidFill>
              <a:latin typeface="+mn-lt"/>
              <a:ea typeface="標楷體" panose="03000509000000000000" pitchFamily="65" charset="-120"/>
              <a:cs typeface="+mn-cs"/>
            </a:rPr>
            <a:t>52</a:t>
          </a:r>
          <a:r>
            <a:rPr lang="zh-TW" altLang="en-US" sz="1800" b="1" kern="1200" dirty="0" smtClean="0">
              <a:solidFill>
                <a:schemeClr val="accent6"/>
              </a:solidFill>
              <a:latin typeface="+mn-lt"/>
              <a:ea typeface="標楷體" panose="03000509000000000000" pitchFamily="65" charset="-120"/>
              <a:cs typeface="+mn-cs"/>
            </a:rPr>
            <a:t>個旅遊必訪地點第</a:t>
          </a:r>
          <a:r>
            <a:rPr lang="en-US" sz="1800" b="1" kern="1200" dirty="0" smtClean="0">
              <a:solidFill>
                <a:schemeClr val="accent6"/>
              </a:solidFill>
              <a:latin typeface="+mn-lt"/>
              <a:ea typeface="標楷體" panose="03000509000000000000" pitchFamily="65" charset="-120"/>
              <a:cs typeface="+mn-cs"/>
            </a:rPr>
            <a:t>11</a:t>
          </a:r>
          <a:r>
            <a:rPr lang="zh-TW" altLang="en-US" sz="1800" b="1" kern="1200" dirty="0" smtClean="0">
              <a:solidFill>
                <a:schemeClr val="accent6"/>
              </a:solidFill>
              <a:latin typeface="+mn-lt"/>
              <a:ea typeface="標楷體" panose="03000509000000000000" pitchFamily="65" charset="-120"/>
              <a:cs typeface="+mn-cs"/>
            </a:rPr>
            <a:t>位</a:t>
          </a:r>
        </a:p>
        <a:p>
          <a:pPr marL="171450" lvl="1" indent="-171450" algn="l" defTabSz="800100">
            <a:lnSpc>
              <a:spcPts val="1700"/>
            </a:lnSpc>
            <a:spcBef>
              <a:spcPct val="0"/>
            </a:spcBef>
            <a:spcAft>
              <a:spcPct val="15000"/>
            </a:spcAft>
            <a:buChar char="••"/>
          </a:pPr>
          <a:r>
            <a:rPr lang="en-US" sz="1800" b="1" kern="1200" dirty="0" smtClean="0">
              <a:solidFill>
                <a:schemeClr val="accent6"/>
              </a:solidFill>
              <a:latin typeface="+mn-lt"/>
              <a:ea typeface="標楷體" panose="03000509000000000000" pitchFamily="65" charset="-120"/>
              <a:cs typeface="+mn-cs"/>
            </a:rPr>
            <a:t>CNNGO</a:t>
          </a:r>
          <a:r>
            <a:rPr lang="zh-TW" altLang="en-US" sz="1800" b="1" kern="1200" dirty="0" smtClean="0">
              <a:solidFill>
                <a:schemeClr val="accent6"/>
              </a:solidFill>
              <a:latin typeface="+mn-lt"/>
              <a:ea typeface="標楷體" panose="03000509000000000000" pitchFamily="65" charset="-120"/>
              <a:cs typeface="+mn-cs"/>
            </a:rPr>
            <a:t>生活旅遊網：臺灣</a:t>
          </a:r>
          <a:r>
            <a:rPr lang="en-US" sz="1800" b="1" kern="1200" dirty="0" smtClean="0">
              <a:solidFill>
                <a:schemeClr val="accent6"/>
              </a:solidFill>
              <a:latin typeface="+mn-lt"/>
              <a:ea typeface="標楷體" panose="03000509000000000000" pitchFamily="65" charset="-120"/>
              <a:cs typeface="+mn-cs"/>
            </a:rPr>
            <a:t>10</a:t>
          </a:r>
          <a:r>
            <a:rPr lang="zh-TW" altLang="en-US" sz="1800" b="1" kern="1200" dirty="0" smtClean="0">
              <a:solidFill>
                <a:schemeClr val="accent6"/>
              </a:solidFill>
              <a:latin typeface="+mn-lt"/>
              <a:ea typeface="標楷體" panose="03000509000000000000" pitchFamily="65" charset="-120"/>
              <a:cs typeface="+mn-cs"/>
            </a:rPr>
            <a:t>大美好、全球</a:t>
          </a:r>
          <a:r>
            <a:rPr lang="en-US" sz="1800" b="1" kern="1200" dirty="0" smtClean="0">
              <a:solidFill>
                <a:schemeClr val="accent6"/>
              </a:solidFill>
              <a:latin typeface="+mn-lt"/>
              <a:ea typeface="標楷體" panose="03000509000000000000" pitchFamily="65" charset="-120"/>
              <a:cs typeface="+mn-cs"/>
            </a:rPr>
            <a:t>50</a:t>
          </a:r>
          <a:r>
            <a:rPr lang="zh-TW" altLang="en-US" sz="1800" b="1" kern="1200" dirty="0" smtClean="0">
              <a:solidFill>
                <a:schemeClr val="accent6"/>
              </a:solidFill>
              <a:latin typeface="+mn-lt"/>
              <a:ea typeface="標楷體" panose="03000509000000000000" pitchFamily="65" charset="-120"/>
              <a:cs typeface="+mn-cs"/>
            </a:rPr>
            <a:t>大衝浪地點</a:t>
          </a:r>
          <a:r>
            <a:rPr lang="en-US" altLang="zh-TW" sz="1800" b="1" kern="1200" dirty="0" smtClean="0">
              <a:solidFill>
                <a:schemeClr val="accent6"/>
              </a:solidFill>
              <a:latin typeface="+mn-lt"/>
              <a:ea typeface="標楷體" panose="03000509000000000000" pitchFamily="65" charset="-120"/>
              <a:cs typeface="+mn-cs"/>
            </a:rPr>
            <a:t>-</a:t>
          </a:r>
          <a:r>
            <a:rPr lang="zh-TW" altLang="en-US" sz="1800" b="1" kern="1200" dirty="0" smtClean="0">
              <a:solidFill>
                <a:schemeClr val="accent6"/>
              </a:solidFill>
              <a:latin typeface="+mn-lt"/>
              <a:ea typeface="標楷體" panose="03000509000000000000" pitchFamily="65" charset="-120"/>
              <a:cs typeface="+mn-cs"/>
            </a:rPr>
            <a:t>福隆海灘、全球</a:t>
          </a:r>
          <a:r>
            <a:rPr lang="en-US" altLang="zh-TW" sz="1800" b="1" kern="1200" dirty="0" smtClean="0">
              <a:solidFill>
                <a:schemeClr val="accent6"/>
              </a:solidFill>
              <a:latin typeface="+mn-lt"/>
              <a:ea typeface="標楷體" panose="03000509000000000000" pitchFamily="65" charset="-120"/>
              <a:cs typeface="+mn-cs"/>
            </a:rPr>
            <a:t>12</a:t>
          </a:r>
          <a:r>
            <a:rPr lang="zh-TW" altLang="en-US" sz="1800" b="1" kern="1200" dirty="0" smtClean="0">
              <a:solidFill>
                <a:schemeClr val="accent6"/>
              </a:solidFill>
              <a:latin typeface="+mn-lt"/>
              <a:ea typeface="標楷體" panose="03000509000000000000" pitchFamily="65" charset="-120"/>
              <a:cs typeface="+mn-cs"/>
            </a:rPr>
            <a:t>大最美夕照</a:t>
          </a:r>
          <a:r>
            <a:rPr lang="en-US" altLang="zh-TW" sz="1800" b="1" kern="1200" dirty="0" smtClean="0">
              <a:solidFill>
                <a:schemeClr val="accent6"/>
              </a:solidFill>
              <a:latin typeface="+mn-lt"/>
              <a:ea typeface="標楷體" panose="03000509000000000000" pitchFamily="65" charset="-120"/>
              <a:cs typeface="+mn-cs"/>
            </a:rPr>
            <a:t>-</a:t>
          </a:r>
          <a:r>
            <a:rPr lang="zh-TW" altLang="en-US" sz="1800" b="1" kern="1200" dirty="0" smtClean="0">
              <a:solidFill>
                <a:schemeClr val="accent6"/>
              </a:solidFill>
              <a:latin typeface="+mn-lt"/>
              <a:ea typeface="標楷體" panose="03000509000000000000" pitchFamily="65" charset="-120"/>
              <a:cs typeface="+mn-cs"/>
            </a:rPr>
            <a:t>墾丁關山</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700"/>
            </a:lnSpc>
            <a:spcBef>
              <a:spcPct val="0"/>
            </a:spcBef>
            <a:spcAft>
              <a:spcPct val="15000"/>
            </a:spcAft>
            <a:buChar char="••"/>
          </a:pPr>
          <a:r>
            <a:rPr lang="zh-TW" altLang="en-US" sz="1800" b="1" kern="1200" dirty="0" smtClean="0">
              <a:solidFill>
                <a:schemeClr val="accent6"/>
              </a:solidFill>
              <a:latin typeface="+mn-lt"/>
              <a:ea typeface="標楷體" panose="03000509000000000000" pitchFamily="65" charset="-120"/>
              <a:cs typeface="+mn-cs"/>
            </a:rPr>
            <a:t>澳洲</a:t>
          </a:r>
          <a:r>
            <a:rPr lang="en-US" sz="1800" b="1" kern="1200" dirty="0" smtClean="0">
              <a:solidFill>
                <a:schemeClr val="accent6"/>
              </a:solidFill>
              <a:latin typeface="+mn-lt"/>
              <a:ea typeface="標楷體" panose="03000509000000000000" pitchFamily="65" charset="-120"/>
              <a:cs typeface="+mn-cs"/>
            </a:rPr>
            <a:t>SBS</a:t>
          </a:r>
          <a:r>
            <a:rPr lang="zh-TW" altLang="en-US" sz="1800" b="1" kern="1200" dirty="0" smtClean="0">
              <a:solidFill>
                <a:schemeClr val="accent6"/>
              </a:solidFill>
              <a:latin typeface="+mn-lt"/>
              <a:ea typeface="標楷體" panose="03000509000000000000" pitchFamily="65" charset="-120"/>
              <a:cs typeface="+mn-cs"/>
            </a:rPr>
            <a:t>新聞網：太魯閣自行車道為全球最佳</a:t>
          </a:r>
          <a:r>
            <a:rPr lang="en-US" sz="1800" b="1" kern="1200" dirty="0" smtClean="0">
              <a:solidFill>
                <a:schemeClr val="accent6"/>
              </a:solidFill>
              <a:latin typeface="+mn-lt"/>
              <a:ea typeface="標楷體" panose="03000509000000000000" pitchFamily="65" charset="-120"/>
              <a:cs typeface="+mn-cs"/>
            </a:rPr>
            <a:t>6</a:t>
          </a:r>
          <a:r>
            <a:rPr lang="zh-TW" altLang="en-US" sz="1800" b="1" kern="1200" dirty="0" smtClean="0">
              <a:solidFill>
                <a:schemeClr val="accent6"/>
              </a:solidFill>
              <a:latin typeface="+mn-lt"/>
              <a:ea typeface="標楷體" panose="03000509000000000000" pitchFamily="65" charset="-120"/>
              <a:cs typeface="+mn-cs"/>
            </a:rPr>
            <a:t>條自行車賽道之一</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700"/>
            </a:lnSpc>
            <a:spcBef>
              <a:spcPct val="0"/>
            </a:spcBef>
            <a:spcAft>
              <a:spcPct val="15000"/>
            </a:spcAft>
            <a:buChar char="••"/>
          </a:pPr>
          <a:r>
            <a:rPr lang="en-US" sz="1800" b="1" kern="1200" dirty="0" smtClean="0">
              <a:solidFill>
                <a:schemeClr val="accent6"/>
              </a:solidFill>
              <a:latin typeface="+mn-lt"/>
              <a:ea typeface="標楷體" panose="03000509000000000000" pitchFamily="65" charset="-120"/>
              <a:cs typeface="+mn-cs"/>
            </a:rPr>
            <a:t>Policy Mic</a:t>
          </a:r>
          <a:r>
            <a:rPr lang="zh-TW" altLang="en-US" sz="1800" b="1" kern="1200" dirty="0" smtClean="0">
              <a:solidFill>
                <a:schemeClr val="accent6"/>
              </a:solidFill>
              <a:latin typeface="+mn-lt"/>
              <a:ea typeface="標楷體" panose="03000509000000000000" pitchFamily="65" charset="-120"/>
              <a:cs typeface="+mn-cs"/>
            </a:rPr>
            <a:t>網站：紐約客夢寐以求的地鐵站，高捷美麗島站上榜</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700"/>
            </a:lnSpc>
            <a:spcBef>
              <a:spcPct val="0"/>
            </a:spcBef>
            <a:spcAft>
              <a:spcPct val="15000"/>
            </a:spcAft>
            <a:buChar char="••"/>
          </a:pPr>
          <a:r>
            <a:rPr lang="zh-TW" altLang="en-US" sz="1800" b="1" kern="1200" dirty="0" smtClean="0">
              <a:solidFill>
                <a:schemeClr val="accent6"/>
              </a:solidFill>
              <a:latin typeface="+mn-lt"/>
              <a:ea typeface="標楷體" panose="03000509000000000000" pitchFamily="65" charset="-120"/>
              <a:cs typeface="+mn-cs"/>
            </a:rPr>
            <a:t>英國衛報：</a:t>
          </a:r>
          <a:r>
            <a:rPr lang="en-US" sz="1800" b="1" kern="1200" dirty="0" smtClean="0">
              <a:solidFill>
                <a:schemeClr val="accent6"/>
              </a:solidFill>
              <a:latin typeface="+mn-lt"/>
              <a:ea typeface="標楷體" panose="03000509000000000000" pitchFamily="65" charset="-120"/>
              <a:cs typeface="+mn-cs"/>
            </a:rPr>
            <a:t>40</a:t>
          </a:r>
          <a:r>
            <a:rPr lang="zh-TW" altLang="en-US" sz="1800" b="1" kern="1200" dirty="0" smtClean="0">
              <a:solidFill>
                <a:schemeClr val="accent6"/>
              </a:solidFill>
              <a:latin typeface="+mn-lt"/>
              <a:ea typeface="標楷體" panose="03000509000000000000" pitchFamily="65" charset="-120"/>
              <a:cs typeface="+mn-cs"/>
            </a:rPr>
            <a:t>個必到的景點，臺灣以美食排名</a:t>
          </a:r>
          <a:r>
            <a:rPr lang="en-US" sz="1800" b="1" kern="1200" dirty="0" smtClean="0">
              <a:solidFill>
                <a:schemeClr val="accent6"/>
              </a:solidFill>
              <a:latin typeface="+mn-lt"/>
              <a:ea typeface="標楷體" panose="03000509000000000000" pitchFamily="65" charset="-120"/>
              <a:cs typeface="+mn-cs"/>
            </a:rPr>
            <a:t>35</a:t>
          </a:r>
          <a:endParaRPr lang="zh-TW" altLang="en-US" sz="1800" b="1" kern="1200" dirty="0">
            <a:solidFill>
              <a:schemeClr val="accent6"/>
            </a:solidFill>
            <a:latin typeface="+mn-lt"/>
            <a:ea typeface="標楷體" panose="03000509000000000000" pitchFamily="65" charset="-120"/>
            <a:cs typeface="+mn-cs"/>
          </a:endParaRPr>
        </a:p>
      </dsp:txBody>
      <dsp:txXfrm>
        <a:off x="1908907" y="1109073"/>
        <a:ext cx="7059846" cy="1600446"/>
      </dsp:txXfrm>
    </dsp:sp>
    <dsp:sp modelId="{E5403FCB-5E17-45AF-A288-22FD0514D207}">
      <dsp:nvSpPr>
        <dsp:cNvPr id="0" name=""/>
        <dsp:cNvSpPr/>
      </dsp:nvSpPr>
      <dsp:spPr>
        <a:xfrm>
          <a:off x="85434" y="1590890"/>
          <a:ext cx="1793750" cy="92125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65EB89DF-8533-4538-9D63-967AE9EE648A}">
      <dsp:nvSpPr>
        <dsp:cNvPr id="0" name=""/>
        <dsp:cNvSpPr/>
      </dsp:nvSpPr>
      <dsp:spPr>
        <a:xfrm>
          <a:off x="0" y="2816684"/>
          <a:ext cx="8968753" cy="1232348"/>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lvl="0" algn="l" defTabSz="177800">
            <a:lnSpc>
              <a:spcPts val="1800"/>
            </a:lnSpc>
            <a:spcBef>
              <a:spcPct val="0"/>
            </a:spcBef>
            <a:spcAft>
              <a:spcPts val="0"/>
            </a:spcAft>
          </a:pPr>
          <a:r>
            <a:rPr lang="zh-TW" altLang="en-US" sz="400" b="1" kern="1200" dirty="0" smtClean="0">
              <a:solidFill>
                <a:srgbClr val="7030A0"/>
              </a:solidFill>
              <a:latin typeface="+mn-lt"/>
              <a:ea typeface="標楷體" panose="03000509000000000000" pitchFamily="65" charset="-120"/>
              <a:cs typeface="+mn-cs"/>
            </a:rPr>
            <a:t>     </a:t>
          </a:r>
          <a:endParaRPr lang="en-US" altLang="zh-TW" sz="400" b="1" kern="1200" dirty="0" smtClean="0">
            <a:solidFill>
              <a:srgbClr val="7030A0"/>
            </a:solidFill>
            <a:latin typeface="+mn-lt"/>
            <a:ea typeface="標楷體" panose="03000509000000000000" pitchFamily="65" charset="-120"/>
            <a:cs typeface="+mn-cs"/>
          </a:endParaRPr>
        </a:p>
        <a:p>
          <a:pPr lvl="0" algn="l" defTabSz="177800">
            <a:lnSpc>
              <a:spcPts val="1900"/>
            </a:lnSpc>
            <a:spcBef>
              <a:spcPct val="0"/>
            </a:spcBef>
            <a:spcAft>
              <a:spcPts val="0"/>
            </a:spcAft>
          </a:pPr>
          <a:r>
            <a:rPr lang="zh-TW" altLang="en-US" sz="400" b="1" kern="1200" dirty="0" smtClean="0">
              <a:solidFill>
                <a:srgbClr val="7030A0"/>
              </a:solidFill>
              <a:latin typeface="+mn-lt"/>
              <a:ea typeface="標楷體" panose="03000509000000000000" pitchFamily="65" charset="-120"/>
              <a:cs typeface="+mn-cs"/>
            </a:rPr>
            <a:t> </a:t>
          </a:r>
          <a:r>
            <a:rPr lang="zh-TW" altLang="en-US" sz="400" b="1" kern="1200" dirty="0" smtClean="0">
              <a:solidFill>
                <a:schemeClr val="accent6"/>
              </a:solidFill>
              <a:latin typeface="+mn-lt"/>
              <a:ea typeface="標楷體" panose="03000509000000000000" pitchFamily="65" charset="-120"/>
              <a:cs typeface="+mn-cs"/>
            </a:rPr>
            <a:t>●   </a:t>
          </a:r>
          <a:r>
            <a:rPr lang="zh-TW" altLang="en-US" sz="400" b="1" kern="1200" dirty="0" smtClean="0">
              <a:solidFill>
                <a:srgbClr val="7030A0"/>
              </a:solidFill>
              <a:latin typeface="+mn-lt"/>
              <a:ea typeface="標楷體" panose="03000509000000000000" pitchFamily="65" charset="-120"/>
              <a:cs typeface="+mn-cs"/>
            </a:rPr>
            <a:t>      </a:t>
          </a:r>
          <a:r>
            <a:rPr lang="en-US" sz="1800" b="1" kern="1200" dirty="0" smtClean="0">
              <a:solidFill>
                <a:schemeClr val="accent6"/>
              </a:solidFill>
              <a:latin typeface="+mn-lt"/>
              <a:ea typeface="標楷體" panose="03000509000000000000" pitchFamily="65" charset="-120"/>
              <a:cs typeface="+mn-cs"/>
            </a:rPr>
            <a:t>CNN Travel</a:t>
          </a:r>
          <a:r>
            <a:rPr lang="zh-TW" altLang="en-US" sz="1800" b="1" kern="1200" dirty="0" smtClean="0">
              <a:solidFill>
                <a:schemeClr val="accent6"/>
              </a:solidFill>
              <a:latin typeface="+mn-lt"/>
              <a:ea typeface="標楷體" panose="03000509000000000000" pitchFamily="65" charset="-120"/>
              <a:cs typeface="+mn-cs"/>
            </a:rPr>
            <a:t>：</a:t>
          </a:r>
          <a:r>
            <a:rPr lang="en-US" sz="1800" b="1" kern="1200" dirty="0" smtClean="0">
              <a:solidFill>
                <a:schemeClr val="accent6"/>
              </a:solidFill>
              <a:latin typeface="+mn-lt"/>
              <a:ea typeface="標楷體" panose="03000509000000000000" pitchFamily="65" charset="-120"/>
              <a:cs typeface="+mn-cs"/>
            </a:rPr>
            <a:t>52</a:t>
          </a:r>
          <a:r>
            <a:rPr lang="zh-TW" altLang="en-US" sz="1800" b="1" kern="1200" dirty="0" smtClean="0">
              <a:solidFill>
                <a:schemeClr val="accent6"/>
              </a:solidFill>
              <a:latin typeface="+mn-lt"/>
              <a:ea typeface="標楷體" panose="03000509000000000000" pitchFamily="65" charset="-120"/>
              <a:cs typeface="+mn-cs"/>
            </a:rPr>
            <a:t>週應該做的</a:t>
          </a:r>
          <a:r>
            <a:rPr lang="en-US" sz="1800" b="1" kern="1200" dirty="0" smtClean="0">
              <a:solidFill>
                <a:schemeClr val="accent6"/>
              </a:solidFill>
              <a:latin typeface="+mn-lt"/>
              <a:ea typeface="標楷體" panose="03000509000000000000" pitchFamily="65" charset="-120"/>
              <a:cs typeface="+mn-cs"/>
            </a:rPr>
            <a:t>52</a:t>
          </a:r>
          <a:r>
            <a:rPr lang="zh-TW" altLang="en-US" sz="1800" b="1" kern="1200" dirty="0" smtClean="0">
              <a:solidFill>
                <a:schemeClr val="accent6"/>
              </a:solidFill>
              <a:latin typeface="+mn-lt"/>
              <a:ea typeface="標楷體" panose="03000509000000000000" pitchFamily="65" charset="-120"/>
              <a:cs typeface="+mn-cs"/>
            </a:rPr>
            <a:t>件事，平溪天燈入選</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900"/>
            </a:lnSpc>
            <a:spcBef>
              <a:spcPct val="0"/>
            </a:spcBef>
            <a:spcAft>
              <a:spcPts val="0"/>
            </a:spcAft>
            <a:buChar char="••"/>
          </a:pPr>
          <a:r>
            <a:rPr lang="zh-TW" altLang="en-US" sz="1800" b="1" kern="1200" dirty="0" smtClean="0">
              <a:solidFill>
                <a:schemeClr val="accent6"/>
              </a:solidFill>
              <a:latin typeface="+mn-lt"/>
              <a:ea typeface="標楷體" panose="03000509000000000000" pitchFamily="65" charset="-120"/>
              <a:cs typeface="+mn-cs"/>
            </a:rPr>
            <a:t>英國</a:t>
          </a:r>
          <a:r>
            <a:rPr lang="en-US" sz="1800" b="1" kern="1200" dirty="0" smtClean="0">
              <a:solidFill>
                <a:schemeClr val="accent6"/>
              </a:solidFill>
              <a:latin typeface="+mn-lt"/>
              <a:ea typeface="標楷體" panose="03000509000000000000" pitchFamily="65" charset="-120"/>
              <a:cs typeface="+mn-cs"/>
            </a:rPr>
            <a:t>Metro</a:t>
          </a:r>
          <a:r>
            <a:rPr lang="zh-TW" altLang="en-US" sz="1800" b="1" kern="1200" dirty="0" smtClean="0">
              <a:solidFill>
                <a:schemeClr val="accent6"/>
              </a:solidFill>
              <a:latin typeface="+mn-lt"/>
              <a:ea typeface="標楷體" panose="03000509000000000000" pitchFamily="65" charset="-120"/>
              <a:cs typeface="+mn-cs"/>
            </a:rPr>
            <a:t>地鐵報：全版報導國外觀光客瘋迷臺灣自行車觀光旅遊</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900"/>
            </a:lnSpc>
            <a:spcBef>
              <a:spcPct val="0"/>
            </a:spcBef>
            <a:spcAft>
              <a:spcPts val="0"/>
            </a:spcAft>
            <a:buChar char="••"/>
          </a:pPr>
          <a:r>
            <a:rPr lang="zh-TW" altLang="en-US" sz="1800" b="1" kern="1200" dirty="0" smtClean="0">
              <a:solidFill>
                <a:schemeClr val="accent6"/>
              </a:solidFill>
              <a:latin typeface="+mn-lt"/>
              <a:ea typeface="標楷體" panose="03000509000000000000" pitchFamily="65" charset="-120"/>
              <a:cs typeface="+mn-cs"/>
            </a:rPr>
            <a:t>美國</a:t>
          </a:r>
          <a:r>
            <a:rPr lang="en-US" sz="1800" b="1" kern="1200" dirty="0" err="1" smtClean="0">
              <a:solidFill>
                <a:schemeClr val="accent6"/>
              </a:solidFill>
              <a:latin typeface="+mn-lt"/>
              <a:ea typeface="標楷體" panose="03000509000000000000" pitchFamily="65" charset="-120"/>
              <a:cs typeface="+mn-cs"/>
            </a:rPr>
            <a:t>Fodors</a:t>
          </a:r>
          <a:r>
            <a:rPr lang="zh-TW" altLang="en-US" sz="1800" b="1" kern="1200" dirty="0" smtClean="0">
              <a:solidFill>
                <a:schemeClr val="accent6"/>
              </a:solidFill>
              <a:latin typeface="+mn-lt"/>
              <a:ea typeface="標楷體" panose="03000509000000000000" pitchFamily="65" charset="-120"/>
              <a:cs typeface="+mn-cs"/>
            </a:rPr>
            <a:t>網站：死前必參加的全球</a:t>
          </a:r>
          <a:r>
            <a:rPr lang="en-US" sz="1800" b="1" kern="1200" dirty="0" smtClean="0">
              <a:solidFill>
                <a:schemeClr val="accent6"/>
              </a:solidFill>
              <a:latin typeface="+mn-lt"/>
              <a:ea typeface="標楷體" panose="03000509000000000000" pitchFamily="65" charset="-120"/>
              <a:cs typeface="+mn-cs"/>
            </a:rPr>
            <a:t>15</a:t>
          </a:r>
          <a:r>
            <a:rPr lang="zh-TW" altLang="en-US" sz="1800" b="1" kern="1200" dirty="0" smtClean="0">
              <a:solidFill>
                <a:schemeClr val="accent6"/>
              </a:solidFill>
              <a:latin typeface="+mn-lt"/>
              <a:ea typeface="標楷體" panose="03000509000000000000" pitchFamily="65" charset="-120"/>
              <a:cs typeface="+mn-cs"/>
            </a:rPr>
            <a:t>個慶典，臺灣平溪天燈入選</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900"/>
            </a:lnSpc>
            <a:spcBef>
              <a:spcPct val="0"/>
            </a:spcBef>
            <a:spcAft>
              <a:spcPts val="0"/>
            </a:spcAft>
            <a:buChar char="••"/>
          </a:pPr>
          <a:r>
            <a:rPr lang="zh-TW" altLang="en-US" sz="1800" b="1" kern="1200" dirty="0" smtClean="0">
              <a:solidFill>
                <a:schemeClr val="accent6"/>
              </a:solidFill>
              <a:latin typeface="+mn-lt"/>
              <a:ea typeface="標楷體" panose="03000509000000000000" pitchFamily="65" charset="-120"/>
              <a:cs typeface="+mn-cs"/>
            </a:rPr>
            <a:t>國際宜居城市獎：高雄市奪</a:t>
          </a:r>
          <a:r>
            <a:rPr lang="en-US" sz="1800" b="1" kern="1200" dirty="0" smtClean="0">
              <a:solidFill>
                <a:schemeClr val="accent6"/>
              </a:solidFill>
              <a:latin typeface="+mn-lt"/>
              <a:ea typeface="標楷體" panose="03000509000000000000" pitchFamily="65" charset="-120"/>
              <a:cs typeface="+mn-cs"/>
            </a:rPr>
            <a:t>10</a:t>
          </a:r>
          <a:r>
            <a:rPr lang="zh-TW" altLang="en-US" sz="1800" b="1" kern="1200" dirty="0" smtClean="0">
              <a:solidFill>
                <a:schemeClr val="accent6"/>
              </a:solidFill>
              <a:latin typeface="+mn-lt"/>
              <a:ea typeface="標楷體" panose="03000509000000000000" pitchFamily="65" charset="-120"/>
              <a:cs typeface="+mn-cs"/>
            </a:rPr>
            <a:t>獎，全球第</a:t>
          </a:r>
          <a:r>
            <a:rPr lang="en-US" sz="1800" b="1" kern="1200" dirty="0" smtClean="0">
              <a:solidFill>
                <a:schemeClr val="accent6"/>
              </a:solidFill>
              <a:latin typeface="+mn-lt"/>
              <a:ea typeface="標楷體" panose="03000509000000000000" pitchFamily="65" charset="-120"/>
              <a:cs typeface="+mn-cs"/>
            </a:rPr>
            <a:t>1</a:t>
          </a:r>
          <a:endParaRPr lang="zh-TW" altLang="en-US" sz="1800" b="1" kern="1200" dirty="0">
            <a:solidFill>
              <a:schemeClr val="accent6"/>
            </a:solidFill>
            <a:latin typeface="+mn-lt"/>
            <a:ea typeface="標楷體" panose="03000509000000000000" pitchFamily="65" charset="-120"/>
            <a:cs typeface="+mn-cs"/>
          </a:endParaRPr>
        </a:p>
      </dsp:txBody>
      <dsp:txXfrm>
        <a:off x="1908907" y="2816684"/>
        <a:ext cx="7059846" cy="1232348"/>
      </dsp:txXfrm>
    </dsp:sp>
    <dsp:sp modelId="{9164C31C-5EAF-4573-B3F6-8A2DF3E961F7}">
      <dsp:nvSpPr>
        <dsp:cNvPr id="0" name=""/>
        <dsp:cNvSpPr/>
      </dsp:nvSpPr>
      <dsp:spPr>
        <a:xfrm>
          <a:off x="95228" y="3074539"/>
          <a:ext cx="1793750" cy="92125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9268DEE-C51A-4F34-A60A-F36524C1BB4F}">
      <dsp:nvSpPr>
        <dsp:cNvPr id="0" name=""/>
        <dsp:cNvSpPr/>
      </dsp:nvSpPr>
      <dsp:spPr>
        <a:xfrm>
          <a:off x="0" y="4184054"/>
          <a:ext cx="8968753" cy="1275221"/>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1600"/>
            </a:lnSpc>
            <a:spcBef>
              <a:spcPct val="0"/>
            </a:spcBef>
            <a:spcAft>
              <a:spcPct val="35000"/>
            </a:spcAft>
          </a:pP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600"/>
            </a:lnSpc>
            <a:spcBef>
              <a:spcPct val="0"/>
            </a:spcBef>
            <a:spcAft>
              <a:spcPct val="15000"/>
            </a:spcAft>
            <a:buChar char="••"/>
          </a:pPr>
          <a:r>
            <a:rPr lang="en-US" sz="1800" b="1" kern="1200" dirty="0" smtClean="0">
              <a:solidFill>
                <a:schemeClr val="accent6"/>
              </a:solidFill>
              <a:latin typeface="+mn-lt"/>
              <a:ea typeface="標楷體" panose="03000509000000000000" pitchFamily="65" charset="-120"/>
              <a:cs typeface="+mn-cs"/>
            </a:rPr>
            <a:t>CNN</a:t>
          </a:r>
          <a:r>
            <a:rPr lang="zh-TW" altLang="en-US" sz="1800" b="1" kern="1200" dirty="0" smtClean="0">
              <a:solidFill>
                <a:schemeClr val="accent6"/>
              </a:solidFill>
              <a:latin typeface="+mn-lt"/>
              <a:ea typeface="標楷體" panose="03000509000000000000" pitchFamily="65" charset="-120"/>
              <a:cs typeface="+mn-cs"/>
            </a:rPr>
            <a:t>電視：評選全球十大最夯跨年景點臺北居第</a:t>
          </a:r>
          <a:r>
            <a:rPr lang="en-US" altLang="zh-TW" sz="1800" b="1" kern="1200" dirty="0" smtClean="0">
              <a:solidFill>
                <a:schemeClr val="accent6"/>
              </a:solidFill>
              <a:latin typeface="+mn-lt"/>
              <a:ea typeface="標楷體" panose="03000509000000000000" pitchFamily="65" charset="-120"/>
              <a:cs typeface="+mn-cs"/>
            </a:rPr>
            <a:t>9</a:t>
          </a:r>
          <a:r>
            <a:rPr lang="zh-TW" altLang="en-US" sz="1800" b="1" kern="1200" dirty="0" smtClean="0">
              <a:solidFill>
                <a:schemeClr val="accent6"/>
              </a:solidFill>
              <a:latin typeface="+mn-lt"/>
              <a:ea typeface="標楷體" panose="03000509000000000000" pitchFamily="65" charset="-120"/>
              <a:cs typeface="+mn-cs"/>
            </a:rPr>
            <a:t>名、評選全球最美</a:t>
          </a:r>
          <a:r>
            <a:rPr lang="en-US" altLang="zh-TW" sz="1800" b="1" kern="1200" dirty="0" smtClean="0">
              <a:solidFill>
                <a:schemeClr val="accent6"/>
              </a:solidFill>
              <a:latin typeface="+mn-lt"/>
              <a:ea typeface="標楷體" panose="03000509000000000000" pitchFamily="65" charset="-120"/>
              <a:cs typeface="+mn-cs"/>
            </a:rPr>
            <a:t>10</a:t>
          </a:r>
          <a:r>
            <a:rPr lang="zh-TW" altLang="en-US" sz="1800" b="1" kern="1200" dirty="0" smtClean="0">
              <a:solidFill>
                <a:schemeClr val="accent6"/>
              </a:solidFill>
              <a:latin typeface="+mn-lt"/>
              <a:ea typeface="標楷體" panose="03000509000000000000" pitchFamily="65" charset="-120"/>
              <a:cs typeface="+mn-cs"/>
            </a:rPr>
            <a:t>大自行車道之一日月潭上榜</a:t>
          </a:r>
          <a:endParaRPr lang="zh-TW" altLang="en-US" sz="1800" b="1" kern="1200" dirty="0">
            <a:solidFill>
              <a:schemeClr val="accent6"/>
            </a:solidFill>
            <a:latin typeface="+mn-lt"/>
            <a:ea typeface="標楷體" panose="03000509000000000000" pitchFamily="65" charset="-120"/>
            <a:cs typeface="+mn-cs"/>
          </a:endParaRPr>
        </a:p>
        <a:p>
          <a:pPr marL="171450" lvl="1" indent="-171450" algn="l" defTabSz="800100">
            <a:lnSpc>
              <a:spcPts val="1600"/>
            </a:lnSpc>
            <a:spcBef>
              <a:spcPct val="0"/>
            </a:spcBef>
            <a:spcAft>
              <a:spcPct val="15000"/>
            </a:spcAft>
            <a:buChar char="••"/>
          </a:pPr>
          <a:r>
            <a:rPr lang="en-US" sz="1800" b="1" kern="1200" dirty="0" smtClean="0">
              <a:solidFill>
                <a:schemeClr val="accent6"/>
              </a:solidFill>
              <a:latin typeface="+mn-lt"/>
              <a:ea typeface="標楷體" panose="03000509000000000000" pitchFamily="65" charset="-120"/>
              <a:cs typeface="+mn-cs"/>
            </a:rPr>
            <a:t>Lonely Planet</a:t>
          </a:r>
          <a:r>
            <a:rPr lang="zh-TW" altLang="en-US" sz="1800" b="1" kern="1200" dirty="0" smtClean="0">
              <a:solidFill>
                <a:schemeClr val="accent6"/>
              </a:solidFill>
              <a:latin typeface="+mn-lt"/>
              <a:ea typeface="標楷體" panose="03000509000000000000" pitchFamily="65" charset="-120"/>
              <a:cs typeface="+mn-cs"/>
            </a:rPr>
            <a:t>：臺灣獲選為 </a:t>
          </a:r>
          <a:r>
            <a:rPr lang="en-US" altLang="zh-TW" sz="1800" b="1" kern="1200" dirty="0" smtClean="0">
              <a:solidFill>
                <a:schemeClr val="accent6"/>
              </a:solidFill>
              <a:latin typeface="+mn-lt"/>
              <a:ea typeface="標楷體" panose="03000509000000000000" pitchFamily="65" charset="-120"/>
              <a:cs typeface="+mn-cs"/>
            </a:rPr>
            <a:t>10</a:t>
          </a:r>
          <a:r>
            <a:rPr lang="zh-TW" altLang="en-US" sz="1800" b="1" kern="1200" dirty="0" smtClean="0">
              <a:solidFill>
                <a:schemeClr val="accent6"/>
              </a:solidFill>
              <a:latin typeface="+mn-lt"/>
              <a:ea typeface="標楷體" panose="03000509000000000000" pitchFamily="65" charset="-120"/>
              <a:cs typeface="+mn-cs"/>
            </a:rPr>
            <a:t>大最佳旅遊國度之一</a:t>
          </a:r>
          <a:endParaRPr lang="zh-TW" altLang="en-US" sz="1800" b="1" kern="1200" dirty="0">
            <a:solidFill>
              <a:schemeClr val="accent6"/>
            </a:solidFill>
            <a:latin typeface="+mn-lt"/>
            <a:ea typeface="標楷體" panose="03000509000000000000" pitchFamily="65" charset="-120"/>
            <a:cs typeface="+mn-cs"/>
          </a:endParaRPr>
        </a:p>
      </dsp:txBody>
      <dsp:txXfrm>
        <a:off x="1908907" y="4184054"/>
        <a:ext cx="7059846" cy="1275221"/>
      </dsp:txXfrm>
    </dsp:sp>
    <dsp:sp modelId="{1632ADBC-CFC6-43B3-9E83-AEDFEB2CD447}">
      <dsp:nvSpPr>
        <dsp:cNvPr id="0" name=""/>
        <dsp:cNvSpPr/>
      </dsp:nvSpPr>
      <dsp:spPr>
        <a:xfrm>
          <a:off x="90331" y="4487903"/>
          <a:ext cx="1793750" cy="90378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63000" b="-63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27C59-1997-4189-AF66-9E84C2AC3640}">
      <dsp:nvSpPr>
        <dsp:cNvPr id="0" name=""/>
        <dsp:cNvSpPr/>
      </dsp:nvSpPr>
      <dsp:spPr>
        <a:xfrm>
          <a:off x="0" y="0"/>
          <a:ext cx="7773988" cy="9594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zh-TW" sz="2300" kern="1200" dirty="0" smtClean="0">
              <a:solidFill>
                <a:schemeClr val="tx1"/>
              </a:solidFill>
            </a:rPr>
            <a:t>美國有線電視新聞網（</a:t>
          </a:r>
          <a:r>
            <a:rPr lang="en-US" sz="2300" kern="1200" dirty="0" smtClean="0">
              <a:solidFill>
                <a:schemeClr val="tx1"/>
              </a:solidFill>
            </a:rPr>
            <a:t>CNN</a:t>
          </a:r>
          <a:r>
            <a:rPr lang="zh-TW" sz="2300" kern="1200" dirty="0" smtClean="0">
              <a:solidFill>
                <a:schemeClr val="tx1"/>
              </a:solidFill>
            </a:rPr>
            <a:t>）</a:t>
          </a:r>
          <a:endParaRPr lang="zh-TW" altLang="en-US" sz="2300" kern="1200" dirty="0">
            <a:solidFill>
              <a:schemeClr val="tx1"/>
            </a:solidFill>
          </a:endParaRPr>
        </a:p>
        <a:p>
          <a:pPr marL="171450" lvl="1" indent="-171450" algn="l" defTabSz="800100">
            <a:lnSpc>
              <a:spcPct val="90000"/>
            </a:lnSpc>
            <a:spcBef>
              <a:spcPct val="0"/>
            </a:spcBef>
            <a:spcAft>
              <a:spcPct val="15000"/>
            </a:spcAft>
            <a:buChar char="••"/>
          </a:pPr>
          <a:r>
            <a:rPr lang="zh-TW" altLang="en-US" sz="1800" kern="1200" dirty="0" smtClean="0">
              <a:solidFill>
                <a:schemeClr val="tx1"/>
              </a:solidFill>
            </a:rPr>
            <a:t>臺灣是全球</a:t>
          </a:r>
          <a:r>
            <a:rPr lang="en-US" sz="1800" kern="1200" dirty="0" smtClean="0">
              <a:solidFill>
                <a:schemeClr val="tx1"/>
              </a:solidFill>
            </a:rPr>
            <a:t>2016</a:t>
          </a:r>
          <a:r>
            <a:rPr lang="zh-TW" sz="1800" kern="1200" dirty="0" smtClean="0">
              <a:solidFill>
                <a:schemeClr val="tx1"/>
              </a:solidFill>
            </a:rPr>
            <a:t>旅遊景點 佛光山、日月潭、</a:t>
          </a:r>
          <a:r>
            <a:rPr lang="zh-TW" altLang="en-US" sz="1800" kern="1200" dirty="0" smtClean="0">
              <a:solidFill>
                <a:schemeClr val="tx1"/>
              </a:solidFill>
            </a:rPr>
            <a:t>臺北</a:t>
          </a:r>
          <a:r>
            <a:rPr lang="zh-TW" sz="1800" kern="1200" dirty="0" smtClean="0">
              <a:solidFill>
                <a:schemeClr val="tx1"/>
              </a:solidFill>
            </a:rPr>
            <a:t>上榜</a:t>
          </a:r>
          <a:endParaRPr lang="zh-TW" altLang="en-US" sz="1800" kern="1200" dirty="0">
            <a:solidFill>
              <a:schemeClr val="tx1"/>
            </a:solidFill>
          </a:endParaRPr>
        </a:p>
      </dsp:txBody>
      <dsp:txXfrm>
        <a:off x="1650746" y="0"/>
        <a:ext cx="6123241" cy="959487"/>
      </dsp:txXfrm>
    </dsp:sp>
    <dsp:sp modelId="{5DF52C6B-5B08-44F8-8B28-A83B3CCDE204}">
      <dsp:nvSpPr>
        <dsp:cNvPr id="0" name=""/>
        <dsp:cNvSpPr/>
      </dsp:nvSpPr>
      <dsp:spPr>
        <a:xfrm>
          <a:off x="95948" y="47744"/>
          <a:ext cx="1554797" cy="86399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6000" b="-6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A46676-2AF2-494F-B9C5-D9E10FF70A66}">
      <dsp:nvSpPr>
        <dsp:cNvPr id="0" name=""/>
        <dsp:cNvSpPr/>
      </dsp:nvSpPr>
      <dsp:spPr>
        <a:xfrm>
          <a:off x="0" y="1055435"/>
          <a:ext cx="7773988" cy="9594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zh-TW" altLang="en-US" sz="2300" kern="1200" dirty="0" smtClean="0">
              <a:solidFill>
                <a:schemeClr val="tx1"/>
              </a:solidFill>
            </a:rPr>
            <a:t>日本旅行業協會</a:t>
          </a:r>
          <a:r>
            <a:rPr lang="en-US" altLang="zh-TW" sz="2300" kern="1200" dirty="0" smtClean="0">
              <a:solidFill>
                <a:schemeClr val="tx1"/>
              </a:solidFill>
            </a:rPr>
            <a:t>(JATA)</a:t>
          </a:r>
          <a:r>
            <a:rPr lang="zh-TW" altLang="en-US" sz="2300" kern="1200" dirty="0" smtClean="0">
              <a:solidFill>
                <a:schemeClr val="tx1"/>
              </a:solidFill>
            </a:rPr>
            <a:t>調查</a:t>
          </a:r>
          <a:endParaRPr lang="zh-TW" altLang="en-US" sz="2300" kern="1200" dirty="0">
            <a:solidFill>
              <a:schemeClr val="tx1"/>
            </a:solidFill>
          </a:endParaRPr>
        </a:p>
        <a:p>
          <a:pPr marL="171450" lvl="1" indent="-171450" algn="l" defTabSz="800100">
            <a:lnSpc>
              <a:spcPct val="90000"/>
            </a:lnSpc>
            <a:spcBef>
              <a:spcPct val="0"/>
            </a:spcBef>
            <a:spcAft>
              <a:spcPct val="15000"/>
            </a:spcAft>
            <a:buChar char="••"/>
          </a:pPr>
          <a:r>
            <a:rPr lang="zh-TW" altLang="en-US" sz="1800" b="0" i="0" kern="1200" dirty="0" smtClean="0">
              <a:solidFill>
                <a:schemeClr val="tx1"/>
              </a:solidFill>
            </a:rPr>
            <a:t>日人</a:t>
          </a:r>
          <a:r>
            <a:rPr lang="en-US" altLang="zh-TW" sz="1800" b="0" i="0" kern="1200" dirty="0" smtClean="0">
              <a:solidFill>
                <a:schemeClr val="tx1"/>
              </a:solidFill>
            </a:rPr>
            <a:t>2016</a:t>
          </a:r>
          <a:r>
            <a:rPr lang="zh-TW" altLang="en-US" sz="1800" b="0" i="0" kern="1200" dirty="0" smtClean="0">
              <a:solidFill>
                <a:schemeClr val="tx1"/>
              </a:solidFill>
            </a:rPr>
            <a:t>年過年海外旅遊 臺灣為首選</a:t>
          </a:r>
          <a:endParaRPr lang="zh-TW" altLang="en-US" sz="1800" kern="1200" dirty="0">
            <a:solidFill>
              <a:schemeClr val="tx1"/>
            </a:solidFill>
          </a:endParaRPr>
        </a:p>
      </dsp:txBody>
      <dsp:txXfrm>
        <a:off x="1650746" y="1055435"/>
        <a:ext cx="6123241" cy="959487"/>
      </dsp:txXfrm>
    </dsp:sp>
    <dsp:sp modelId="{E7C038C8-3896-44C2-96FB-167B3CCB7F8F}">
      <dsp:nvSpPr>
        <dsp:cNvPr id="0" name=""/>
        <dsp:cNvSpPr/>
      </dsp:nvSpPr>
      <dsp:spPr>
        <a:xfrm>
          <a:off x="95948" y="1151384"/>
          <a:ext cx="1554797" cy="76758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95E9BE-C776-4B35-B850-F17304F79284}">
      <dsp:nvSpPr>
        <dsp:cNvPr id="0" name=""/>
        <dsp:cNvSpPr/>
      </dsp:nvSpPr>
      <dsp:spPr>
        <a:xfrm>
          <a:off x="0" y="2110871"/>
          <a:ext cx="7773988" cy="9594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zh-TW" altLang="en-US" sz="2300" kern="1200" dirty="0" smtClean="0">
              <a:solidFill>
                <a:schemeClr val="tx1"/>
              </a:solidFill>
            </a:rPr>
            <a:t>美國商業內幕網站</a:t>
          </a:r>
          <a:r>
            <a:rPr lang="en-US" sz="2300" kern="1200" dirty="0" smtClean="0">
              <a:solidFill>
                <a:schemeClr val="tx1"/>
              </a:solidFill>
            </a:rPr>
            <a:t>Business</a:t>
          </a:r>
          <a:r>
            <a:rPr lang="zh-TW" altLang="en-US" sz="2300" kern="1200" dirty="0" smtClean="0">
              <a:solidFill>
                <a:schemeClr val="tx1"/>
              </a:solidFill>
            </a:rPr>
            <a:t> </a:t>
          </a:r>
          <a:r>
            <a:rPr lang="en-US" sz="2300" kern="1200" dirty="0" smtClean="0">
              <a:solidFill>
                <a:schemeClr val="tx1"/>
              </a:solidFill>
            </a:rPr>
            <a:t>insider</a:t>
          </a:r>
          <a:endParaRPr lang="zh-TW" altLang="en-US" sz="2300" kern="1200" dirty="0">
            <a:solidFill>
              <a:schemeClr val="tx1"/>
            </a:solidFill>
          </a:endParaRPr>
        </a:p>
        <a:p>
          <a:pPr marL="171450" lvl="1" indent="-171450" algn="l" defTabSz="800100">
            <a:lnSpc>
              <a:spcPct val="90000"/>
            </a:lnSpc>
            <a:spcBef>
              <a:spcPct val="0"/>
            </a:spcBef>
            <a:spcAft>
              <a:spcPct val="15000"/>
            </a:spcAft>
            <a:buChar char="••"/>
          </a:pPr>
          <a:r>
            <a:rPr lang="en-US" altLang="zh-TW" sz="1800" kern="1200" dirty="0" smtClean="0">
              <a:solidFill>
                <a:schemeClr val="tx1"/>
              </a:solidFill>
            </a:rPr>
            <a:t>2016</a:t>
          </a:r>
          <a:r>
            <a:rPr lang="zh-TW" altLang="en-US" sz="1800" kern="1200" dirty="0" smtClean="0">
              <a:solidFill>
                <a:schemeClr val="tx1"/>
              </a:solidFill>
            </a:rPr>
            <a:t>必訪旅遊地  臺灣第</a:t>
          </a:r>
          <a:r>
            <a:rPr lang="en-US" altLang="zh-TW" sz="1800" kern="1200" dirty="0" smtClean="0">
              <a:solidFill>
                <a:schemeClr val="tx1"/>
              </a:solidFill>
            </a:rPr>
            <a:t>6</a:t>
          </a:r>
          <a:r>
            <a:rPr lang="zh-TW" altLang="en-US" sz="1800" kern="1200" dirty="0" smtClean="0">
              <a:solidFill>
                <a:schemeClr val="tx1"/>
              </a:solidFill>
            </a:rPr>
            <a:t>名</a:t>
          </a:r>
          <a:endParaRPr lang="zh-TW" altLang="en-US" sz="1800" kern="1200" dirty="0">
            <a:solidFill>
              <a:schemeClr val="tx1"/>
            </a:solidFill>
          </a:endParaRPr>
        </a:p>
      </dsp:txBody>
      <dsp:txXfrm>
        <a:off x="1650746" y="2110871"/>
        <a:ext cx="6123241" cy="959487"/>
      </dsp:txXfrm>
    </dsp:sp>
    <dsp:sp modelId="{9BFE1B2E-36E4-4B95-A7B1-466FF880BBBF}">
      <dsp:nvSpPr>
        <dsp:cNvPr id="0" name=""/>
        <dsp:cNvSpPr/>
      </dsp:nvSpPr>
      <dsp:spPr>
        <a:xfrm>
          <a:off x="95948" y="2206820"/>
          <a:ext cx="1554797" cy="76758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141F3A-ED51-4921-A01F-168084736D9F}">
      <dsp:nvSpPr>
        <dsp:cNvPr id="0" name=""/>
        <dsp:cNvSpPr/>
      </dsp:nvSpPr>
      <dsp:spPr>
        <a:xfrm>
          <a:off x="0" y="3166307"/>
          <a:ext cx="7773988" cy="9594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zh-TW" altLang="en-US" sz="2300" kern="1200" dirty="0" smtClean="0">
              <a:solidFill>
                <a:schemeClr val="tx1"/>
              </a:solidFill>
            </a:rPr>
            <a:t>美國</a:t>
          </a:r>
          <a:r>
            <a:rPr lang="en-US" sz="2300" b="1" kern="1200" dirty="0" smtClean="0">
              <a:solidFill>
                <a:schemeClr val="tx1"/>
              </a:solidFill>
            </a:rPr>
            <a:t>TRAVEL+LEISURE</a:t>
          </a:r>
          <a:r>
            <a:rPr lang="zh-TW" altLang="en-US" sz="2300" kern="1200" dirty="0" smtClean="0">
              <a:solidFill>
                <a:schemeClr val="tx1"/>
              </a:solidFill>
            </a:rPr>
            <a:t>網站</a:t>
          </a:r>
          <a:endParaRPr lang="zh-TW" altLang="en-US" sz="2300" kern="1200" dirty="0">
            <a:solidFill>
              <a:schemeClr val="tx1"/>
            </a:solidFill>
          </a:endParaRPr>
        </a:p>
        <a:p>
          <a:pPr marL="171450" lvl="1" indent="-171450" algn="l" defTabSz="800100">
            <a:lnSpc>
              <a:spcPct val="90000"/>
            </a:lnSpc>
            <a:spcBef>
              <a:spcPct val="0"/>
            </a:spcBef>
            <a:spcAft>
              <a:spcPct val="15000"/>
            </a:spcAft>
            <a:buChar char="••"/>
          </a:pPr>
          <a:r>
            <a:rPr lang="en-US" altLang="zh-TW" sz="1800" kern="1200" dirty="0" smtClean="0">
              <a:solidFill>
                <a:schemeClr val="tx1"/>
              </a:solidFill>
            </a:rPr>
            <a:t>2016</a:t>
          </a:r>
          <a:r>
            <a:rPr lang="zh-TW" altLang="en-US" sz="1800" kern="1200" dirty="0" smtClean="0">
              <a:solidFill>
                <a:schemeClr val="tx1"/>
              </a:solidFill>
            </a:rPr>
            <a:t>最佳旅遊地  臺灣臺北第</a:t>
          </a:r>
          <a:r>
            <a:rPr lang="en-US" altLang="zh-TW" sz="1800" kern="1200" dirty="0" smtClean="0">
              <a:solidFill>
                <a:schemeClr val="tx1"/>
              </a:solidFill>
            </a:rPr>
            <a:t>19</a:t>
          </a:r>
          <a:r>
            <a:rPr lang="zh-TW" altLang="en-US" sz="1800" kern="1200" dirty="0" smtClean="0">
              <a:solidFill>
                <a:schemeClr val="tx1"/>
              </a:solidFill>
            </a:rPr>
            <a:t>名</a:t>
          </a:r>
          <a:endParaRPr lang="zh-TW" altLang="en-US" sz="1800" kern="1200" dirty="0">
            <a:solidFill>
              <a:schemeClr val="tx1"/>
            </a:solidFill>
          </a:endParaRPr>
        </a:p>
      </dsp:txBody>
      <dsp:txXfrm>
        <a:off x="1650746" y="3166307"/>
        <a:ext cx="6123241" cy="959487"/>
      </dsp:txXfrm>
    </dsp:sp>
    <dsp:sp modelId="{56E1A5E4-5F20-468B-8CE3-59A05ADAA691}">
      <dsp:nvSpPr>
        <dsp:cNvPr id="0" name=""/>
        <dsp:cNvSpPr/>
      </dsp:nvSpPr>
      <dsp:spPr>
        <a:xfrm>
          <a:off x="95948" y="3262256"/>
          <a:ext cx="1554797" cy="76758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6BD2-E161-40AA-82DF-FCB5784572A6}">
      <dsp:nvSpPr>
        <dsp:cNvPr id="0" name=""/>
        <dsp:cNvSpPr/>
      </dsp:nvSpPr>
      <dsp:spPr>
        <a:xfrm>
          <a:off x="0" y="4221743"/>
          <a:ext cx="7773988" cy="9594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zh-TW" altLang="en-US" sz="2300" b="0" i="0" kern="1200" dirty="0" smtClean="0">
              <a:solidFill>
                <a:schemeClr val="tx1"/>
              </a:solidFill>
            </a:rPr>
            <a:t>澳洲</a:t>
          </a:r>
          <a:r>
            <a:rPr lang="en-US" altLang="zh-TW" sz="2300" b="0" i="0" kern="1200" dirty="0" err="1" smtClean="0">
              <a:solidFill>
                <a:schemeClr val="tx1"/>
              </a:solidFill>
            </a:rPr>
            <a:t>S</a:t>
          </a:r>
          <a:r>
            <a:rPr lang="en-US" sz="2300" b="0" i="0" kern="1200" dirty="0" err="1" smtClean="0">
              <a:solidFill>
                <a:schemeClr val="tx1"/>
              </a:solidFill>
            </a:rPr>
            <a:t>kyscanner</a:t>
          </a:r>
          <a:r>
            <a:rPr lang="en-US" sz="2300" b="0" i="0" kern="1200" dirty="0" smtClean="0">
              <a:solidFill>
                <a:schemeClr val="tx1"/>
              </a:solidFill>
            </a:rPr>
            <a:t> travel</a:t>
          </a:r>
          <a:r>
            <a:rPr lang="zh-TW" altLang="en-US" sz="2300" b="0" i="0" kern="1200" dirty="0" smtClean="0">
              <a:solidFill>
                <a:schemeClr val="tx1"/>
              </a:solidFill>
            </a:rPr>
            <a:t>網站調查</a:t>
          </a:r>
          <a:endParaRPr lang="zh-TW" altLang="en-US" sz="2300" kern="1200" dirty="0">
            <a:solidFill>
              <a:schemeClr val="tx1"/>
            </a:solidFill>
          </a:endParaRPr>
        </a:p>
        <a:p>
          <a:pPr marL="171450" lvl="1" indent="-171450" algn="l" defTabSz="800100">
            <a:lnSpc>
              <a:spcPct val="90000"/>
            </a:lnSpc>
            <a:spcBef>
              <a:spcPct val="0"/>
            </a:spcBef>
            <a:spcAft>
              <a:spcPct val="15000"/>
            </a:spcAft>
            <a:buChar char="••"/>
          </a:pPr>
          <a:r>
            <a:rPr lang="en-US" sz="1800" b="1" kern="1200" dirty="0" smtClean="0">
              <a:solidFill>
                <a:schemeClr val="tx1"/>
              </a:solidFill>
            </a:rPr>
            <a:t>2016</a:t>
          </a:r>
          <a:r>
            <a:rPr lang="zh-TW" sz="1800" b="1" kern="1200" dirty="0" smtClean="0">
              <a:solidFill>
                <a:schemeClr val="tx1"/>
              </a:solidFill>
            </a:rPr>
            <a:t>澳洲人</a:t>
          </a:r>
          <a:r>
            <a:rPr lang="en-US" altLang="zh-TW" sz="1800" b="1" kern="1200" dirty="0" smtClean="0">
              <a:solidFill>
                <a:schemeClr val="tx1"/>
              </a:solidFill>
            </a:rPr>
            <a:t>10</a:t>
          </a:r>
          <a:r>
            <a:rPr lang="zh-TW" sz="1800" b="1" kern="1200" dirty="0" smtClean="0">
              <a:solidFill>
                <a:schemeClr val="tx1"/>
              </a:solidFill>
            </a:rPr>
            <a:t>大計畫旅遊地　台北名列第</a:t>
          </a:r>
          <a:r>
            <a:rPr lang="en-US" altLang="zh-TW" sz="1800" b="1" kern="1200" dirty="0" smtClean="0">
              <a:solidFill>
                <a:schemeClr val="tx1"/>
              </a:solidFill>
            </a:rPr>
            <a:t>3</a:t>
          </a:r>
          <a:endParaRPr lang="zh-TW" altLang="en-US" sz="1800" kern="1200" dirty="0">
            <a:solidFill>
              <a:schemeClr val="tx1"/>
            </a:solidFill>
          </a:endParaRPr>
        </a:p>
      </dsp:txBody>
      <dsp:txXfrm>
        <a:off x="1650746" y="4221743"/>
        <a:ext cx="6123241" cy="959487"/>
      </dsp:txXfrm>
    </dsp:sp>
    <dsp:sp modelId="{86C7A1AC-58A7-4C87-BB93-1D8415CFC29D}">
      <dsp:nvSpPr>
        <dsp:cNvPr id="0" name=""/>
        <dsp:cNvSpPr/>
      </dsp:nvSpPr>
      <dsp:spPr>
        <a:xfrm>
          <a:off x="95948" y="4317692"/>
          <a:ext cx="1554797" cy="767589"/>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image" Target="../media/image11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17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emf"/></Relationships>
</file>

<file path=ppt/drawings/drawing1.xml><?xml version="1.0" encoding="utf-8"?>
<c:userShapes xmlns:c="http://schemas.openxmlformats.org/drawingml/2006/chart">
  <cdr:relSizeAnchor xmlns:cdr="http://schemas.openxmlformats.org/drawingml/2006/chartDrawing">
    <cdr:from>
      <cdr:x>0.24723</cdr:x>
      <cdr:y>0.02</cdr:y>
    </cdr:from>
    <cdr:to>
      <cdr:x>0.73208</cdr:x>
      <cdr:y>0.16434</cdr:y>
    </cdr:to>
    <cdr:sp macro="" textlink="">
      <cdr:nvSpPr>
        <cdr:cNvPr id="2" name="文字方塊 1"/>
        <cdr:cNvSpPr txBox="1"/>
      </cdr:nvSpPr>
      <cdr:spPr>
        <a:xfrm xmlns:a="http://schemas.openxmlformats.org/drawingml/2006/main">
          <a:off x="1141580" y="45735"/>
          <a:ext cx="2238816" cy="330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zh-TW" altLang="en-US" sz="1800" b="1" dirty="0" smtClean="0">
              <a:latin typeface="標楷體" panose="03000509000000000000" pitchFamily="65" charset="-120"/>
              <a:ea typeface="標楷體" panose="03000509000000000000" pitchFamily="65" charset="-120"/>
            </a:rPr>
            <a:t>日商來臺投資</a:t>
          </a:r>
          <a:endParaRPr lang="zh-TW" altLang="en-US" sz="1800" b="1" dirty="0">
            <a:latin typeface="標楷體" panose="03000509000000000000" pitchFamily="65" charset="-120"/>
            <a:ea typeface="標楷體" panose="03000509000000000000" pitchFamily="65" charset="-12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0.35841</cdr:x>
      <cdr:y>0.05137</cdr:y>
    </cdr:from>
    <cdr:to>
      <cdr:x>0.4115</cdr:x>
      <cdr:y>0.35959</cdr:y>
    </cdr:to>
    <cdr:sp macro="" textlink="">
      <cdr:nvSpPr>
        <cdr:cNvPr id="2" name="文字方塊 1"/>
        <cdr:cNvSpPr txBox="1"/>
      </cdr:nvSpPr>
      <cdr:spPr>
        <a:xfrm xmlns:a="http://schemas.openxmlformats.org/drawingml/2006/main">
          <a:off x="2916324" y="72008"/>
          <a:ext cx="43204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100" dirty="0" smtClean="0">
              <a:latin typeface="標楷體" panose="03000509000000000000" pitchFamily="65" charset="-120"/>
              <a:ea typeface="標楷體" panose="03000509000000000000" pitchFamily="65" charset="-120"/>
            </a:rPr>
            <a:t>人次</a:t>
          </a:r>
          <a:endParaRPr lang="zh-TW" altLang="en-US" sz="1100" dirty="0">
            <a:latin typeface="標楷體" panose="03000509000000000000" pitchFamily="65" charset="-120"/>
            <a:ea typeface="標楷體" panose="03000509000000000000" pitchFamily="65" charset="-12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0.03689</cdr:x>
      <cdr:y>0.05952</cdr:y>
    </cdr:from>
    <cdr:to>
      <cdr:x>0.16505</cdr:x>
      <cdr:y>0.14286</cdr:y>
    </cdr:to>
    <cdr:sp macro="" textlink="">
      <cdr:nvSpPr>
        <cdr:cNvPr id="2" name="文字方塊 1"/>
        <cdr:cNvSpPr txBox="1"/>
      </cdr:nvSpPr>
      <cdr:spPr>
        <a:xfrm xmlns:a="http://schemas.openxmlformats.org/drawingml/2006/main">
          <a:off x="180975" y="190500"/>
          <a:ext cx="628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900" b="1"/>
            <a:t>萬美元</a:t>
          </a:r>
        </a:p>
      </cdr:txBody>
    </cdr:sp>
  </cdr:relSizeAnchor>
</c:userShapes>
</file>

<file path=ppt/drawings/drawing4.xml><?xml version="1.0" encoding="utf-8"?>
<c:userShapes xmlns:c="http://schemas.openxmlformats.org/drawingml/2006/chart">
  <cdr:relSizeAnchor xmlns:cdr="http://schemas.openxmlformats.org/drawingml/2006/chartDrawing">
    <cdr:from>
      <cdr:x>0.74453</cdr:x>
      <cdr:y>0.17511</cdr:y>
    </cdr:from>
    <cdr:to>
      <cdr:x>0.81317</cdr:x>
      <cdr:y>0.22639</cdr:y>
    </cdr:to>
    <cdr:cxnSp macro="">
      <cdr:nvCxnSpPr>
        <cdr:cNvPr id="3" name="直線單箭頭接點 2"/>
        <cdr:cNvCxnSpPr/>
      </cdr:nvCxnSpPr>
      <cdr:spPr>
        <a:xfrm xmlns:a="http://schemas.openxmlformats.org/drawingml/2006/main" flipH="1">
          <a:off x="3240793" y="371053"/>
          <a:ext cx="298764" cy="108641"/>
        </a:xfrm>
        <a:prstGeom xmlns:a="http://schemas.openxmlformats.org/drawingml/2006/main" prst="straightConnector1">
          <a:avLst/>
        </a:prstGeom>
        <a:ln xmlns:a="http://schemas.openxmlformats.org/drawingml/2006/main">
          <a:solidFill>
            <a:srgbClr val="0070C0"/>
          </a:solidFill>
          <a:prstDash val="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0.71957</cdr:x>
      <cdr:y>0.37484</cdr:y>
    </cdr:from>
    <cdr:to>
      <cdr:x>0.74661</cdr:x>
      <cdr:y>0.53855</cdr:y>
    </cdr:to>
    <cdr:cxnSp macro="">
      <cdr:nvCxnSpPr>
        <cdr:cNvPr id="6" name="直線單箭頭接點 5"/>
        <cdr:cNvCxnSpPr/>
      </cdr:nvCxnSpPr>
      <cdr:spPr>
        <a:xfrm xmlns:a="http://schemas.openxmlformats.org/drawingml/2006/main" flipH="1" flipV="1">
          <a:off x="3132149" y="794246"/>
          <a:ext cx="117697" cy="346893"/>
        </a:xfrm>
        <a:prstGeom xmlns:a="http://schemas.openxmlformats.org/drawingml/2006/main" prst="straightConnector1">
          <a:avLst/>
        </a:prstGeom>
        <a:ln xmlns:a="http://schemas.openxmlformats.org/drawingml/2006/main">
          <a:solidFill>
            <a:srgbClr val="FF0000"/>
          </a:solidFill>
          <a:prstDash val="solid"/>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0.08389</cdr:x>
      <cdr:y>0.30622</cdr:y>
    </cdr:from>
    <cdr:to>
      <cdr:x>0.18164</cdr:x>
      <cdr:y>0.6002</cdr:y>
    </cdr:to>
    <cdr:sp macro="" textlink="">
      <cdr:nvSpPr>
        <cdr:cNvPr id="2" name="文字方塊 1"/>
        <cdr:cNvSpPr txBox="1"/>
      </cdr:nvSpPr>
      <cdr:spPr>
        <a:xfrm xmlns:a="http://schemas.openxmlformats.org/drawingml/2006/main">
          <a:off x="172024" y="782769"/>
          <a:ext cx="200437" cy="751479"/>
        </a:xfrm>
        <a:prstGeom xmlns:a="http://schemas.openxmlformats.org/drawingml/2006/main" prst="rect">
          <a:avLst/>
        </a:prstGeom>
      </cdr:spPr>
      <cdr:txBody>
        <a:bodyPr xmlns:a="http://schemas.openxmlformats.org/drawingml/2006/main" vert="eaVert"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zh-TW" altLang="en-US" sz="1200" b="1" dirty="0">
              <a:latin typeface="標楷體" pitchFamily="65" charset="-120"/>
              <a:ea typeface="標楷體" pitchFamily="65" charset="-120"/>
            </a:rPr>
            <a:t>公里</a:t>
          </a:r>
        </a:p>
      </cdr:txBody>
    </cdr:sp>
  </cdr:relSizeAnchor>
  <cdr:relSizeAnchor xmlns:cdr="http://schemas.openxmlformats.org/drawingml/2006/chartDrawing">
    <cdr:from>
      <cdr:x>0.37747</cdr:x>
      <cdr:y>0.83256</cdr:y>
    </cdr:from>
    <cdr:to>
      <cdr:x>0.9126</cdr:x>
      <cdr:y>0.94626</cdr:y>
    </cdr:to>
    <cdr:sp macro="" textlink="">
      <cdr:nvSpPr>
        <cdr:cNvPr id="3" name="文字方塊 2"/>
        <cdr:cNvSpPr txBox="1"/>
      </cdr:nvSpPr>
      <cdr:spPr>
        <a:xfrm xmlns:a="http://schemas.openxmlformats.org/drawingml/2006/main">
          <a:off x="774004" y="2128209"/>
          <a:ext cx="1097280" cy="29064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zh-TW" altLang="en-US" sz="1200" b="1" dirty="0">
              <a:latin typeface="標楷體" pitchFamily="65" charset="-120"/>
              <a:ea typeface="標楷體" pitchFamily="65" charset="-120"/>
            </a:rPr>
            <a:t>疏濬清淤長度</a:t>
          </a:r>
        </a:p>
      </cdr:txBody>
    </cdr:sp>
  </cdr:relSizeAnchor>
</c:userShapes>
</file>

<file path=ppt/drawings/drawing6.xml><?xml version="1.0" encoding="utf-8"?>
<c:userShapes xmlns:c="http://schemas.openxmlformats.org/drawingml/2006/chart">
  <cdr:relSizeAnchor xmlns:cdr="http://schemas.openxmlformats.org/drawingml/2006/chartDrawing">
    <cdr:from>
      <cdr:x>0.0658</cdr:x>
      <cdr:y>0.30912</cdr:y>
    </cdr:from>
    <cdr:to>
      <cdr:x>0.13339</cdr:x>
      <cdr:y>0.59126</cdr:y>
    </cdr:to>
    <cdr:sp macro="" textlink="">
      <cdr:nvSpPr>
        <cdr:cNvPr id="2" name="文字方塊 1"/>
        <cdr:cNvSpPr txBox="1"/>
      </cdr:nvSpPr>
      <cdr:spPr>
        <a:xfrm xmlns:a="http://schemas.openxmlformats.org/drawingml/2006/main">
          <a:off x="129786" y="790170"/>
          <a:ext cx="133332" cy="721218"/>
        </a:xfrm>
        <a:prstGeom xmlns:a="http://schemas.openxmlformats.org/drawingml/2006/main" prst="rect">
          <a:avLst/>
        </a:prstGeom>
      </cdr:spPr>
      <cdr:txBody>
        <a:bodyPr xmlns:a="http://schemas.openxmlformats.org/drawingml/2006/main" vert="eaVert"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zh-TW" altLang="en-US" sz="1200" b="1" dirty="0">
              <a:latin typeface="標楷體" pitchFamily="65" charset="-120"/>
              <a:ea typeface="標楷體" pitchFamily="65" charset="-120"/>
            </a:rPr>
            <a:t>平方公里</a:t>
          </a:r>
        </a:p>
      </cdr:txBody>
    </cdr:sp>
  </cdr:relSizeAnchor>
  <cdr:relSizeAnchor xmlns:cdr="http://schemas.openxmlformats.org/drawingml/2006/chartDrawing">
    <cdr:from>
      <cdr:x>0.34199</cdr:x>
      <cdr:y>0.84311</cdr:y>
    </cdr:from>
    <cdr:to>
      <cdr:x>0.93714</cdr:x>
      <cdr:y>0.93571</cdr:y>
    </cdr:to>
    <cdr:sp macro="" textlink="">
      <cdr:nvSpPr>
        <cdr:cNvPr id="3" name="文字方塊 2"/>
        <cdr:cNvSpPr txBox="1"/>
      </cdr:nvSpPr>
      <cdr:spPr>
        <a:xfrm xmlns:a="http://schemas.openxmlformats.org/drawingml/2006/main">
          <a:off x="674598" y="2155178"/>
          <a:ext cx="1173945" cy="23670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zh-TW" altLang="en-US" sz="1200" b="1" dirty="0">
              <a:latin typeface="標楷體" pitchFamily="65" charset="-120"/>
              <a:ea typeface="標楷體" pitchFamily="65" charset="-120"/>
            </a:rPr>
            <a:t>改善淹水面積</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0.25698</cdr:y>
    </cdr:from>
    <cdr:to>
      <cdr:x>0.05463</cdr:x>
      <cdr:y>0.59588</cdr:y>
    </cdr:to>
    <cdr:sp macro="" textlink="">
      <cdr:nvSpPr>
        <cdr:cNvPr id="2" name="文字方塊 1"/>
        <cdr:cNvSpPr txBox="1"/>
      </cdr:nvSpPr>
      <cdr:spPr>
        <a:xfrm xmlns:a="http://schemas.openxmlformats.org/drawingml/2006/main">
          <a:off x="0" y="678838"/>
          <a:ext cx="198679" cy="895239"/>
        </a:xfrm>
        <a:prstGeom xmlns:a="http://schemas.openxmlformats.org/drawingml/2006/main" prst="rect">
          <a:avLst/>
        </a:prstGeom>
      </cdr:spPr>
      <cdr:txBody>
        <a:bodyPr xmlns:a="http://schemas.openxmlformats.org/drawingml/2006/main" vert="eaVert" wrap="square" rtlCol="0" anchor="ctr"/>
        <a:lstStyle xmlns:a="http://schemas.openxmlformats.org/drawingml/2006/main"/>
        <a:p xmlns:a="http://schemas.openxmlformats.org/drawingml/2006/main">
          <a:pPr algn="ctr">
            <a:spcBef>
              <a:spcPts val="1800"/>
            </a:spcBef>
          </a:pPr>
          <a:r>
            <a:rPr lang="zh-TW" altLang="en-US" sz="1200" b="1" dirty="0">
              <a:latin typeface="標楷體" pitchFamily="65" charset="-120"/>
              <a:ea typeface="標楷體" pitchFamily="65" charset="-120"/>
            </a:rPr>
            <a:t>平方公里</a:t>
          </a:r>
        </a:p>
      </cdr:txBody>
    </cdr:sp>
  </cdr:relSizeAnchor>
</c:userShapes>
</file>

<file path=ppt/drawings/drawing8.xml><?xml version="1.0" encoding="utf-8"?>
<c:userShapes xmlns:c="http://schemas.openxmlformats.org/drawingml/2006/chart">
  <cdr:relSizeAnchor xmlns:cdr="http://schemas.openxmlformats.org/drawingml/2006/chartDrawing">
    <cdr:from>
      <cdr:x>0.45674</cdr:x>
      <cdr:y>0.09229</cdr:y>
    </cdr:from>
    <cdr:to>
      <cdr:x>0.5961</cdr:x>
      <cdr:y>0.20348</cdr:y>
    </cdr:to>
    <cdr:sp macro="" textlink="">
      <cdr:nvSpPr>
        <cdr:cNvPr id="2" name="Text Box 12"/>
        <cdr:cNvSpPr txBox="1">
          <a:spLocks xmlns:a="http://schemas.openxmlformats.org/drawingml/2006/main" noChangeArrowheads="1"/>
        </cdr:cNvSpPr>
      </cdr:nvSpPr>
      <cdr:spPr bwMode="auto">
        <a:xfrm xmlns:a="http://schemas.openxmlformats.org/drawingml/2006/main">
          <a:off x="3253052" y="255466"/>
          <a:ext cx="992580" cy="3077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FontTx/>
            <a:buNone/>
            <a:defRPr/>
          </a:pPr>
          <a:r>
            <a:rPr lang="en-US" altLang="zh-TW" sz="1400" b="0" dirty="0" smtClean="0">
              <a:solidFill>
                <a:srgbClr val="C00000"/>
              </a:solidFill>
              <a:latin typeface="+mj-lt"/>
              <a:ea typeface="+mj-ea"/>
            </a:rPr>
            <a:t>437</a:t>
          </a:r>
          <a:r>
            <a:rPr lang="zh-TW" altLang="en-US" sz="1400" b="0" dirty="0" smtClean="0">
              <a:solidFill>
                <a:srgbClr val="C00000"/>
              </a:solidFill>
              <a:latin typeface="+mj-lt"/>
              <a:ea typeface="+mj-ea"/>
            </a:rPr>
            <a:t>萬人次</a:t>
          </a:r>
          <a:endParaRPr lang="en-US" altLang="zh-TW" sz="1400" b="0" dirty="0" smtClean="0">
            <a:solidFill>
              <a:srgbClr val="C00000"/>
            </a:solidFill>
            <a:latin typeface="+mj-lt"/>
            <a:ea typeface="+mj-ea"/>
          </a:endParaRPr>
        </a:p>
      </cdr:txBody>
    </cdr:sp>
  </cdr:relSizeAnchor>
  <cdr:relSizeAnchor xmlns:cdr="http://schemas.openxmlformats.org/drawingml/2006/chartDrawing">
    <cdr:from>
      <cdr:x>0.54261</cdr:x>
      <cdr:y>0.01092</cdr:y>
    </cdr:from>
    <cdr:to>
      <cdr:x>0.68197</cdr:x>
      <cdr:y>0.12211</cdr:y>
    </cdr:to>
    <cdr:sp macro="" textlink="">
      <cdr:nvSpPr>
        <cdr:cNvPr id="3" name="Text Box 12"/>
        <cdr:cNvSpPr txBox="1">
          <a:spLocks xmlns:a="http://schemas.openxmlformats.org/drawingml/2006/main" noChangeArrowheads="1"/>
        </cdr:cNvSpPr>
      </cdr:nvSpPr>
      <cdr:spPr bwMode="auto">
        <a:xfrm xmlns:a="http://schemas.openxmlformats.org/drawingml/2006/main">
          <a:off x="3864647" y="30227"/>
          <a:ext cx="992580" cy="3077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FontTx/>
            <a:buNone/>
            <a:defRPr/>
          </a:pPr>
          <a:r>
            <a:rPr lang="en-US" altLang="zh-TW" sz="1400" b="0" dirty="0" smtClean="0">
              <a:solidFill>
                <a:srgbClr val="C00000"/>
              </a:solidFill>
              <a:latin typeface="+mj-lt"/>
              <a:ea typeface="+mj-ea"/>
            </a:rPr>
            <a:t>493</a:t>
          </a:r>
          <a:r>
            <a:rPr lang="zh-TW" altLang="en-US" sz="1400" b="0" dirty="0" smtClean="0">
              <a:solidFill>
                <a:srgbClr val="C00000"/>
              </a:solidFill>
              <a:latin typeface="+mj-lt"/>
              <a:ea typeface="+mj-ea"/>
            </a:rPr>
            <a:t>萬人次</a:t>
          </a:r>
          <a:endParaRPr lang="en-US" altLang="zh-TW" sz="1400" b="0" dirty="0" smtClean="0">
            <a:solidFill>
              <a:srgbClr val="C00000"/>
            </a:solidFill>
            <a:latin typeface="+mj-lt"/>
            <a:ea typeface="+mj-ea"/>
          </a:endParaRPr>
        </a:p>
      </cdr:txBody>
    </cdr:sp>
  </cdr:relSizeAnchor>
  <cdr:relSizeAnchor xmlns:cdr="http://schemas.openxmlformats.org/drawingml/2006/chartDrawing">
    <cdr:from>
      <cdr:x>0.65955</cdr:x>
      <cdr:y>0.09147</cdr:y>
    </cdr:from>
    <cdr:to>
      <cdr:x>0.79891</cdr:x>
      <cdr:y>0.20266</cdr:y>
    </cdr:to>
    <cdr:sp macro="" textlink="">
      <cdr:nvSpPr>
        <cdr:cNvPr id="4" name="Text Box 12"/>
        <cdr:cNvSpPr txBox="1">
          <a:spLocks xmlns:a="http://schemas.openxmlformats.org/drawingml/2006/main" noChangeArrowheads="1"/>
        </cdr:cNvSpPr>
      </cdr:nvSpPr>
      <cdr:spPr bwMode="auto">
        <a:xfrm xmlns:a="http://schemas.openxmlformats.org/drawingml/2006/main">
          <a:off x="4697533" y="253197"/>
          <a:ext cx="992580" cy="3077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FontTx/>
            <a:buNone/>
            <a:defRPr/>
          </a:pPr>
          <a:r>
            <a:rPr lang="en-US" altLang="zh-TW" sz="1400" b="0" dirty="0" smtClean="0">
              <a:solidFill>
                <a:srgbClr val="C00000"/>
              </a:solidFill>
              <a:latin typeface="+mj-lt"/>
              <a:ea typeface="+mj-ea"/>
            </a:rPr>
            <a:t>488</a:t>
          </a:r>
          <a:r>
            <a:rPr lang="zh-TW" altLang="en-US" sz="1400" b="0" dirty="0" smtClean="0">
              <a:solidFill>
                <a:srgbClr val="C00000"/>
              </a:solidFill>
              <a:latin typeface="+mj-lt"/>
              <a:ea typeface="+mj-ea"/>
            </a:rPr>
            <a:t>萬人次</a:t>
          </a:r>
          <a:endParaRPr lang="en-US" altLang="zh-TW" sz="1400" b="0" dirty="0" smtClean="0">
            <a:solidFill>
              <a:srgbClr val="C00000"/>
            </a:solidFill>
            <a:latin typeface="+mj-lt"/>
            <a:ea typeface="+mj-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6247" cy="498329"/>
          </a:xfrm>
          <a:prstGeom prst="rect">
            <a:avLst/>
          </a:prstGeom>
        </p:spPr>
        <p:txBody>
          <a:bodyPr vert="horz" lIns="92098" tIns="46050" rIns="92098" bIns="46050" rtlCol="0"/>
          <a:lstStyle>
            <a:lvl1pPr algn="l">
              <a:defRPr sz="1200"/>
            </a:lvl1pPr>
          </a:lstStyle>
          <a:p>
            <a:endParaRPr lang="zh-TW" altLang="en-US"/>
          </a:p>
        </p:txBody>
      </p:sp>
      <p:sp>
        <p:nvSpPr>
          <p:cNvPr id="3" name="日期版面配置區 2"/>
          <p:cNvSpPr>
            <a:spLocks noGrp="1"/>
          </p:cNvSpPr>
          <p:nvPr>
            <p:ph type="dt" sz="quarter" idx="1"/>
          </p:nvPr>
        </p:nvSpPr>
        <p:spPr>
          <a:xfrm>
            <a:off x="3849827" y="0"/>
            <a:ext cx="2946246" cy="498329"/>
          </a:xfrm>
          <a:prstGeom prst="rect">
            <a:avLst/>
          </a:prstGeom>
        </p:spPr>
        <p:txBody>
          <a:bodyPr vert="horz" lIns="92098" tIns="46050" rIns="92098" bIns="46050" rtlCol="0"/>
          <a:lstStyle>
            <a:lvl1pPr algn="r">
              <a:defRPr sz="1200"/>
            </a:lvl1pPr>
          </a:lstStyle>
          <a:p>
            <a:fld id="{A4EF9356-7336-4961-AF6E-85EF3C6F4AB1}" type="datetimeFigureOut">
              <a:rPr lang="zh-TW" altLang="en-US" smtClean="0"/>
              <a:t>2016/5/16</a:t>
            </a:fld>
            <a:endParaRPr lang="zh-TW" altLang="en-US"/>
          </a:p>
        </p:txBody>
      </p:sp>
      <p:sp>
        <p:nvSpPr>
          <p:cNvPr id="4" name="頁尾版面配置區 3"/>
          <p:cNvSpPr>
            <a:spLocks noGrp="1"/>
          </p:cNvSpPr>
          <p:nvPr>
            <p:ph type="ftr" sz="quarter" idx="2"/>
          </p:nvPr>
        </p:nvSpPr>
        <p:spPr>
          <a:xfrm>
            <a:off x="2" y="9428310"/>
            <a:ext cx="2946247" cy="498329"/>
          </a:xfrm>
          <a:prstGeom prst="rect">
            <a:avLst/>
          </a:prstGeom>
        </p:spPr>
        <p:txBody>
          <a:bodyPr vert="horz" lIns="92098" tIns="46050" rIns="92098" bIns="4605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827" y="9428310"/>
            <a:ext cx="2946246" cy="498329"/>
          </a:xfrm>
          <a:prstGeom prst="rect">
            <a:avLst/>
          </a:prstGeom>
        </p:spPr>
        <p:txBody>
          <a:bodyPr vert="horz" lIns="92098" tIns="46050" rIns="92098" bIns="46050" rtlCol="0" anchor="b"/>
          <a:lstStyle>
            <a:lvl1pPr algn="r">
              <a:defRPr sz="1200"/>
            </a:lvl1pPr>
          </a:lstStyle>
          <a:p>
            <a:fld id="{05091BC2-9834-4DF3-82E2-A8D424309DB2}" type="slidenum">
              <a:rPr lang="zh-TW" altLang="en-US" smtClean="0"/>
              <a:t>‹#›</a:t>
            </a:fld>
            <a:endParaRPr lang="zh-TW" altLang="en-US"/>
          </a:p>
        </p:txBody>
      </p:sp>
    </p:spTree>
    <p:extLst>
      <p:ext uri="{BB962C8B-B14F-4D97-AF65-F5344CB8AC3E}">
        <p14:creationId xmlns:p14="http://schemas.microsoft.com/office/powerpoint/2010/main" val="2249142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6247" cy="498329"/>
          </a:xfrm>
          <a:prstGeom prst="rect">
            <a:avLst/>
          </a:prstGeom>
        </p:spPr>
        <p:txBody>
          <a:bodyPr vert="horz" lIns="92098" tIns="46050" rIns="92098" bIns="46050" rtlCol="0"/>
          <a:lstStyle>
            <a:lvl1pPr algn="l">
              <a:defRPr sz="1200"/>
            </a:lvl1pPr>
          </a:lstStyle>
          <a:p>
            <a:endParaRPr lang="zh-TW" altLang="en-US"/>
          </a:p>
        </p:txBody>
      </p:sp>
      <p:sp>
        <p:nvSpPr>
          <p:cNvPr id="3" name="日期版面配置區 2"/>
          <p:cNvSpPr>
            <a:spLocks noGrp="1"/>
          </p:cNvSpPr>
          <p:nvPr>
            <p:ph type="dt" idx="1"/>
          </p:nvPr>
        </p:nvSpPr>
        <p:spPr>
          <a:xfrm>
            <a:off x="3849827" y="0"/>
            <a:ext cx="2946246" cy="498329"/>
          </a:xfrm>
          <a:prstGeom prst="rect">
            <a:avLst/>
          </a:prstGeom>
        </p:spPr>
        <p:txBody>
          <a:bodyPr vert="horz" lIns="92098" tIns="46050" rIns="92098" bIns="46050" rtlCol="0"/>
          <a:lstStyle>
            <a:lvl1pPr algn="r">
              <a:defRPr sz="1200"/>
            </a:lvl1pPr>
          </a:lstStyle>
          <a:p>
            <a:fld id="{62DC0B74-B9FB-4CE2-B6EB-B89F15BCE12B}" type="datetimeFigureOut">
              <a:rPr lang="zh-TW" altLang="en-US" smtClean="0"/>
              <a:t>2016/5/16</a:t>
            </a:fld>
            <a:endParaRPr lang="zh-TW" altLang="en-US"/>
          </a:p>
        </p:txBody>
      </p:sp>
      <p:sp>
        <p:nvSpPr>
          <p:cNvPr id="4" name="投影片圖像版面配置區 3"/>
          <p:cNvSpPr>
            <a:spLocks noGrp="1" noRot="1" noChangeAspect="1"/>
          </p:cNvSpPr>
          <p:nvPr>
            <p:ph type="sldImg" idx="2"/>
          </p:nvPr>
        </p:nvSpPr>
        <p:spPr>
          <a:xfrm>
            <a:off x="1166813" y="1241425"/>
            <a:ext cx="4464050" cy="3348038"/>
          </a:xfrm>
          <a:prstGeom prst="rect">
            <a:avLst/>
          </a:prstGeom>
          <a:noFill/>
          <a:ln w="12700">
            <a:solidFill>
              <a:prstClr val="black"/>
            </a:solidFill>
          </a:ln>
        </p:spPr>
        <p:txBody>
          <a:bodyPr vert="horz" lIns="92098" tIns="46050" rIns="92098" bIns="46050" rtlCol="0" anchor="ctr"/>
          <a:lstStyle/>
          <a:p>
            <a:endParaRPr lang="zh-TW" altLang="en-US"/>
          </a:p>
        </p:txBody>
      </p:sp>
      <p:sp>
        <p:nvSpPr>
          <p:cNvPr id="5" name="備忘稿版面配置區 4"/>
          <p:cNvSpPr>
            <a:spLocks noGrp="1"/>
          </p:cNvSpPr>
          <p:nvPr>
            <p:ph type="body" sz="quarter" idx="3"/>
          </p:nvPr>
        </p:nvSpPr>
        <p:spPr>
          <a:xfrm>
            <a:off x="679287" y="4777244"/>
            <a:ext cx="5439101" cy="3908364"/>
          </a:xfrm>
          <a:prstGeom prst="rect">
            <a:avLst/>
          </a:prstGeom>
        </p:spPr>
        <p:txBody>
          <a:bodyPr vert="horz" lIns="92098" tIns="46050" rIns="92098" bIns="4605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9428310"/>
            <a:ext cx="2946247" cy="498329"/>
          </a:xfrm>
          <a:prstGeom prst="rect">
            <a:avLst/>
          </a:prstGeom>
        </p:spPr>
        <p:txBody>
          <a:bodyPr vert="horz" lIns="92098" tIns="46050" rIns="92098" bIns="4605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827" y="9428310"/>
            <a:ext cx="2946246" cy="498329"/>
          </a:xfrm>
          <a:prstGeom prst="rect">
            <a:avLst/>
          </a:prstGeom>
        </p:spPr>
        <p:txBody>
          <a:bodyPr vert="horz" lIns="92098" tIns="46050" rIns="92098" bIns="46050" rtlCol="0" anchor="b"/>
          <a:lstStyle>
            <a:lvl1pPr algn="r">
              <a:defRPr sz="1200"/>
            </a:lvl1pPr>
          </a:lstStyle>
          <a:p>
            <a:fld id="{3A369A6E-4DA7-4571-9F1C-88675799EFA8}" type="slidenum">
              <a:rPr lang="zh-TW" altLang="en-US" smtClean="0"/>
              <a:t>‹#›</a:t>
            </a:fld>
            <a:endParaRPr lang="zh-TW" altLang="en-US"/>
          </a:p>
        </p:txBody>
      </p:sp>
    </p:spTree>
    <p:extLst>
      <p:ext uri="{BB962C8B-B14F-4D97-AF65-F5344CB8AC3E}">
        <p14:creationId xmlns:p14="http://schemas.microsoft.com/office/powerpoint/2010/main" val="415804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p:cNvSpPr>
          <p:nvPr>
            <p:ph type="body" idx="1"/>
          </p:nvPr>
        </p:nvSpPr>
        <p:spPr>
          <a:xfrm>
            <a:off x="679289" y="4716552"/>
            <a:ext cx="5437499" cy="4467386"/>
          </a:xfrm>
          <a:noFill/>
        </p:spPr>
        <p:txBody>
          <a:bodyPr/>
          <a:lstStyle/>
          <a:p>
            <a:endParaRPr lang="zh-TW" altLang="en-US" dirty="0" smtClean="0"/>
          </a:p>
        </p:txBody>
      </p:sp>
    </p:spTree>
    <p:extLst>
      <p:ext uri="{BB962C8B-B14F-4D97-AF65-F5344CB8AC3E}">
        <p14:creationId xmlns:p14="http://schemas.microsoft.com/office/powerpoint/2010/main" val="336028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12</a:t>
            </a:fld>
            <a:endParaRPr lang="zh-TW" altLang="en-US">
              <a:solidFill>
                <a:prstClr val="black"/>
              </a:solidFill>
            </a:endParaRPr>
          </a:p>
        </p:txBody>
      </p:sp>
    </p:spTree>
    <p:extLst>
      <p:ext uri="{BB962C8B-B14F-4D97-AF65-F5344CB8AC3E}">
        <p14:creationId xmlns:p14="http://schemas.microsoft.com/office/powerpoint/2010/main" val="3996123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126</a:t>
            </a:fld>
            <a:endParaRPr lang="zh-TW" altLang="en-US"/>
          </a:p>
        </p:txBody>
      </p:sp>
    </p:spTree>
    <p:extLst>
      <p:ext uri="{BB962C8B-B14F-4D97-AF65-F5344CB8AC3E}">
        <p14:creationId xmlns:p14="http://schemas.microsoft.com/office/powerpoint/2010/main" val="2740552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127</a:t>
            </a:fld>
            <a:endParaRPr lang="zh-TW" altLang="en-US"/>
          </a:p>
        </p:txBody>
      </p:sp>
    </p:spTree>
    <p:extLst>
      <p:ext uri="{BB962C8B-B14F-4D97-AF65-F5344CB8AC3E}">
        <p14:creationId xmlns:p14="http://schemas.microsoft.com/office/powerpoint/2010/main" val="38956586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128</a:t>
            </a:fld>
            <a:endParaRPr lang="zh-TW" altLang="en-US"/>
          </a:p>
        </p:txBody>
      </p:sp>
    </p:spTree>
    <p:extLst>
      <p:ext uri="{BB962C8B-B14F-4D97-AF65-F5344CB8AC3E}">
        <p14:creationId xmlns:p14="http://schemas.microsoft.com/office/powerpoint/2010/main" val="1747423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129</a:t>
            </a:fld>
            <a:endParaRPr lang="zh-TW" altLang="en-US"/>
          </a:p>
        </p:txBody>
      </p:sp>
    </p:spTree>
    <p:extLst>
      <p:ext uri="{BB962C8B-B14F-4D97-AF65-F5344CB8AC3E}">
        <p14:creationId xmlns:p14="http://schemas.microsoft.com/office/powerpoint/2010/main" val="41691174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苗栗園區：</a:t>
            </a:r>
            <a:r>
              <a:rPr lang="en-US" altLang="zh-TW" dirty="0"/>
              <a:t>93</a:t>
            </a:r>
            <a:r>
              <a:rPr lang="zh-TW" altLang="zh-TW" dirty="0"/>
              <a:t>年啟動，經費：</a:t>
            </a:r>
            <a:r>
              <a:rPr lang="en-US" altLang="zh-TW" dirty="0"/>
              <a:t>22.5</a:t>
            </a:r>
            <a:r>
              <a:rPr lang="zh-TW" altLang="zh-TW" dirty="0"/>
              <a:t>億元</a:t>
            </a:r>
          </a:p>
          <a:p>
            <a:r>
              <a:rPr lang="zh-TW" altLang="zh-TW" dirty="0"/>
              <a:t>六堆園區：</a:t>
            </a:r>
            <a:r>
              <a:rPr lang="en-US" altLang="zh-TW" dirty="0"/>
              <a:t>93</a:t>
            </a:r>
            <a:r>
              <a:rPr lang="zh-TW" altLang="zh-TW" dirty="0"/>
              <a:t>年啟動，經費：</a:t>
            </a:r>
            <a:r>
              <a:rPr lang="en-US" altLang="zh-TW" dirty="0"/>
              <a:t>17.5</a:t>
            </a:r>
            <a:r>
              <a:rPr lang="zh-TW" altLang="zh-TW" dirty="0"/>
              <a:t>億元</a:t>
            </a:r>
          </a:p>
          <a:p>
            <a:endParaRPr lang="zh-TW" altLang="en-US" dirty="0" smtClean="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130</a:t>
            </a:fld>
            <a:endParaRPr lang="zh-TW" altLang="en-US">
              <a:solidFill>
                <a:prstClr val="black"/>
              </a:solidFill>
            </a:endParaRPr>
          </a:p>
        </p:txBody>
      </p:sp>
    </p:spTree>
    <p:extLst>
      <p:ext uri="{BB962C8B-B14F-4D97-AF65-F5344CB8AC3E}">
        <p14:creationId xmlns:p14="http://schemas.microsoft.com/office/powerpoint/2010/main" val="34551038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有關環保署資料的統計</a:t>
            </a:r>
            <a:r>
              <a:rPr lang="en-US" altLang="zh-TW" dirty="0"/>
              <a:t>30.7km</a:t>
            </a:r>
            <a:r>
              <a:rPr lang="zh-TW" altLang="zh-TW" dirty="0"/>
              <a:t>是</a:t>
            </a:r>
            <a:r>
              <a:rPr lang="en-US" altLang="zh-TW" dirty="0"/>
              <a:t>97-99</a:t>
            </a:r>
            <a:r>
              <a:rPr lang="zh-TW" altLang="zh-TW" dirty="0"/>
              <a:t>年的建置長度，立法院要求</a:t>
            </a:r>
            <a:r>
              <a:rPr lang="zh-TW" altLang="en-US" dirty="0"/>
              <a:t>環保</a:t>
            </a:r>
            <a:r>
              <a:rPr lang="zh-TW" altLang="zh-TW" dirty="0"/>
              <a:t>署於</a:t>
            </a:r>
            <a:r>
              <a:rPr lang="en-US" altLang="zh-TW" dirty="0"/>
              <a:t>100</a:t>
            </a:r>
            <a:r>
              <a:rPr lang="zh-TW" altLang="zh-TW" dirty="0"/>
              <a:t>年起不再執行該項工作。</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131</a:t>
            </a:fld>
            <a:endParaRPr lang="zh-TW" altLang="en-US"/>
          </a:p>
        </p:txBody>
      </p:sp>
    </p:spTree>
    <p:extLst>
      <p:ext uri="{BB962C8B-B14F-4D97-AF65-F5344CB8AC3E}">
        <p14:creationId xmlns:p14="http://schemas.microsoft.com/office/powerpoint/2010/main" val="22555748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132</a:t>
            </a:fld>
            <a:endParaRPr lang="zh-TW" altLang="en-US"/>
          </a:p>
        </p:txBody>
      </p:sp>
    </p:spTree>
    <p:extLst>
      <p:ext uri="{BB962C8B-B14F-4D97-AF65-F5344CB8AC3E}">
        <p14:creationId xmlns:p14="http://schemas.microsoft.com/office/powerpoint/2010/main" val="1884323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363886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Tree>
    <p:extLst>
      <p:ext uri="{BB962C8B-B14F-4D97-AF65-F5344CB8AC3E}">
        <p14:creationId xmlns:p14="http://schemas.microsoft.com/office/powerpoint/2010/main" val="15482953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noChangeArrowheads="1"/>
          </p:cNvSpPr>
          <p:nvPr>
            <p:ph type="body" idx="1"/>
          </p:nvPr>
        </p:nvSpPr>
        <p:spPr/>
        <p:txBody>
          <a:bodyPr/>
          <a:lstStyle/>
          <a:p>
            <a:pPr>
              <a:spcBef>
                <a:spcPct val="0"/>
              </a:spcBef>
            </a:pPr>
            <a:endParaRPr lang="zh-TW" altLang="en-US" smtClean="0"/>
          </a:p>
        </p:txBody>
      </p:sp>
    </p:spTree>
    <p:extLst>
      <p:ext uri="{BB962C8B-B14F-4D97-AF65-F5344CB8AC3E}">
        <p14:creationId xmlns:p14="http://schemas.microsoft.com/office/powerpoint/2010/main" val="76185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治安排名</a:t>
            </a:r>
            <a:r>
              <a:rPr lang="en-US" altLang="zh-TW" dirty="0"/>
              <a:t>:</a:t>
            </a:r>
            <a:r>
              <a:rPr lang="zh-TW" altLang="zh-TW" dirty="0"/>
              <a:t>依據</a:t>
            </a:r>
            <a:r>
              <a:rPr lang="en-US" altLang="zh-TW" dirty="0"/>
              <a:t>Lifestyle9.com</a:t>
            </a:r>
            <a:r>
              <a:rPr lang="zh-TW" altLang="zh-TW" dirty="0"/>
              <a:t>臺灣排名第二，日本第一</a:t>
            </a:r>
            <a:r>
              <a:rPr lang="en-US" altLang="zh-TW" dirty="0"/>
              <a:t>(</a:t>
            </a:r>
            <a:r>
              <a:rPr lang="zh-TW" altLang="zh-TW" dirty="0"/>
              <a:t>人口</a:t>
            </a:r>
            <a:r>
              <a:rPr lang="en-US" altLang="zh-TW" dirty="0"/>
              <a:t>1.2</a:t>
            </a:r>
            <a:r>
              <a:rPr lang="zh-TW" altLang="zh-TW" dirty="0"/>
              <a:t>億，面積</a:t>
            </a:r>
            <a:r>
              <a:rPr lang="en-US" altLang="zh-TW" dirty="0"/>
              <a:t>37.8</a:t>
            </a:r>
            <a:r>
              <a:rPr lang="zh-TW" altLang="zh-TW" dirty="0"/>
              <a:t>萬平方公里</a:t>
            </a:r>
            <a:r>
              <a:rPr lang="en-US" altLang="zh-TW" dirty="0"/>
              <a:t>)</a:t>
            </a:r>
            <a:r>
              <a:rPr lang="zh-TW" altLang="zh-TW" dirty="0"/>
              <a:t>；</a:t>
            </a:r>
            <a:r>
              <a:rPr lang="en-US" altLang="zh-TW" dirty="0"/>
              <a:t>Presscave.com</a:t>
            </a:r>
            <a:r>
              <a:rPr lang="zh-TW" altLang="zh-TW" dirty="0"/>
              <a:t>臺灣排名第二，冰島第一</a:t>
            </a:r>
            <a:r>
              <a:rPr lang="en-US" altLang="zh-TW" dirty="0"/>
              <a:t>(</a:t>
            </a:r>
            <a:r>
              <a:rPr lang="zh-TW" altLang="zh-TW" dirty="0"/>
              <a:t>人口</a:t>
            </a:r>
            <a:r>
              <a:rPr lang="en-US" altLang="zh-TW" dirty="0"/>
              <a:t>32</a:t>
            </a:r>
            <a:r>
              <a:rPr lang="zh-TW" altLang="zh-TW" dirty="0"/>
              <a:t>萬，面積</a:t>
            </a:r>
            <a:r>
              <a:rPr lang="en-US" altLang="zh-TW" dirty="0"/>
              <a:t>10.3</a:t>
            </a:r>
            <a:r>
              <a:rPr lang="zh-TW" altLang="zh-TW" dirty="0"/>
              <a:t>萬平方公里</a:t>
            </a:r>
            <a:r>
              <a:rPr lang="en-US" altLang="zh-TW" dirty="0"/>
              <a:t>)</a:t>
            </a:r>
            <a:r>
              <a:rPr lang="zh-TW"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a:t>
            </a:fld>
            <a:endParaRPr lang="zh-TW" altLang="en-US"/>
          </a:p>
        </p:txBody>
      </p:sp>
    </p:spTree>
    <p:extLst>
      <p:ext uri="{BB962C8B-B14F-4D97-AF65-F5344CB8AC3E}">
        <p14:creationId xmlns:p14="http://schemas.microsoft.com/office/powerpoint/2010/main" val="27352276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136</a:t>
            </a:fld>
            <a:endParaRPr lang="zh-TW" altLang="en-US"/>
          </a:p>
        </p:txBody>
      </p:sp>
    </p:spTree>
    <p:extLst>
      <p:ext uri="{BB962C8B-B14F-4D97-AF65-F5344CB8AC3E}">
        <p14:creationId xmlns:p14="http://schemas.microsoft.com/office/powerpoint/2010/main" val="15159668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138</a:t>
            </a:fld>
            <a:endParaRPr lang="zh-TW" altLang="en-US"/>
          </a:p>
        </p:txBody>
      </p:sp>
    </p:spTree>
    <p:extLst>
      <p:ext uri="{BB962C8B-B14F-4D97-AF65-F5344CB8AC3E}">
        <p14:creationId xmlns:p14="http://schemas.microsoft.com/office/powerpoint/2010/main" val="27119882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139</a:t>
            </a:fld>
            <a:endParaRPr lang="zh-TW" altLang="en-US"/>
          </a:p>
        </p:txBody>
      </p:sp>
    </p:spTree>
    <p:extLst>
      <p:ext uri="{BB962C8B-B14F-4D97-AF65-F5344CB8AC3E}">
        <p14:creationId xmlns:p14="http://schemas.microsoft.com/office/powerpoint/2010/main" val="27994660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140</a:t>
            </a:fld>
            <a:endParaRPr lang="zh-TW" altLang="en-US"/>
          </a:p>
        </p:txBody>
      </p:sp>
    </p:spTree>
    <p:extLst>
      <p:ext uri="{BB962C8B-B14F-4D97-AF65-F5344CB8AC3E}">
        <p14:creationId xmlns:p14="http://schemas.microsoft.com/office/powerpoint/2010/main" val="21903965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141</a:t>
            </a:fld>
            <a:endParaRPr lang="zh-TW" altLang="en-US"/>
          </a:p>
        </p:txBody>
      </p:sp>
    </p:spTree>
    <p:extLst>
      <p:ext uri="{BB962C8B-B14F-4D97-AF65-F5344CB8AC3E}">
        <p14:creationId xmlns:p14="http://schemas.microsoft.com/office/powerpoint/2010/main" val="2205234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142</a:t>
            </a:fld>
            <a:endParaRPr lang="zh-TW" altLang="en-US"/>
          </a:p>
        </p:txBody>
      </p:sp>
    </p:spTree>
    <p:extLst>
      <p:ext uri="{BB962C8B-B14F-4D97-AF65-F5344CB8AC3E}">
        <p14:creationId xmlns:p14="http://schemas.microsoft.com/office/powerpoint/2010/main" val="13074255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20984">
              <a:defRPr/>
            </a:pP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143</a:t>
            </a:fld>
            <a:endParaRPr lang="zh-TW" altLang="en-US"/>
          </a:p>
        </p:txBody>
      </p:sp>
    </p:spTree>
    <p:extLst>
      <p:ext uri="{BB962C8B-B14F-4D97-AF65-F5344CB8AC3E}">
        <p14:creationId xmlns:p14="http://schemas.microsoft.com/office/powerpoint/2010/main" val="1764582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144</a:t>
            </a:fld>
            <a:endParaRPr lang="zh-TW" altLang="en-US"/>
          </a:p>
        </p:txBody>
      </p:sp>
    </p:spTree>
    <p:extLst>
      <p:ext uri="{BB962C8B-B14F-4D97-AF65-F5344CB8AC3E}">
        <p14:creationId xmlns:p14="http://schemas.microsoft.com/office/powerpoint/2010/main" val="37235528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145</a:t>
            </a:fld>
            <a:endParaRPr lang="zh-TW" altLang="en-US"/>
          </a:p>
        </p:txBody>
      </p:sp>
    </p:spTree>
    <p:extLst>
      <p:ext uri="{BB962C8B-B14F-4D97-AF65-F5344CB8AC3E}">
        <p14:creationId xmlns:p14="http://schemas.microsoft.com/office/powerpoint/2010/main" val="11965725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146</a:t>
            </a:fld>
            <a:endParaRPr lang="zh-TW" altLang="en-US"/>
          </a:p>
        </p:txBody>
      </p:sp>
    </p:spTree>
    <p:extLst>
      <p:ext uri="{BB962C8B-B14F-4D97-AF65-F5344CB8AC3E}">
        <p14:creationId xmlns:p14="http://schemas.microsoft.com/office/powerpoint/2010/main" val="12770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15</a:t>
            </a:fld>
            <a:endParaRPr lang="zh-TW" altLang="en-US"/>
          </a:p>
        </p:txBody>
      </p:sp>
    </p:spTree>
    <p:extLst>
      <p:ext uri="{BB962C8B-B14F-4D97-AF65-F5344CB8AC3E}">
        <p14:creationId xmlns:p14="http://schemas.microsoft.com/office/powerpoint/2010/main" val="12765534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46623" y="9428311"/>
            <a:ext cx="2947848" cy="49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6" tIns="45791" rIns="91576" bIns="45791" anchor="b"/>
          <a:lstStyle>
            <a:lvl1pPr>
              <a:defRPr kumimoji="1" sz="3200" b="1">
                <a:solidFill>
                  <a:srgbClr val="990033"/>
                </a:solidFill>
                <a:latin typeface="Arial" panose="020B0604020202020204" pitchFamily="34" charset="0"/>
                <a:ea typeface="新細明體" panose="02020500000000000000" pitchFamily="18" charset="-120"/>
              </a:defRPr>
            </a:lvl1pPr>
            <a:lvl2pPr marL="747713" indent="-287338">
              <a:defRPr kumimoji="1" sz="3200" b="1">
                <a:solidFill>
                  <a:srgbClr val="990033"/>
                </a:solidFill>
                <a:latin typeface="Arial" panose="020B0604020202020204" pitchFamily="34" charset="0"/>
                <a:ea typeface="新細明體" panose="02020500000000000000" pitchFamily="18" charset="-120"/>
              </a:defRPr>
            </a:lvl2pPr>
            <a:lvl3pPr marL="1150938" indent="-230188">
              <a:defRPr kumimoji="1" sz="3200" b="1">
                <a:solidFill>
                  <a:srgbClr val="990033"/>
                </a:solidFill>
                <a:latin typeface="Arial" panose="020B0604020202020204" pitchFamily="34" charset="0"/>
                <a:ea typeface="新細明體" panose="02020500000000000000" pitchFamily="18" charset="-120"/>
              </a:defRPr>
            </a:lvl3pPr>
            <a:lvl4pPr marL="1611313" indent="-230188">
              <a:defRPr kumimoji="1" sz="3200" b="1">
                <a:solidFill>
                  <a:srgbClr val="990033"/>
                </a:solidFill>
                <a:latin typeface="Arial" panose="020B0604020202020204" pitchFamily="34" charset="0"/>
                <a:ea typeface="新細明體" panose="02020500000000000000" pitchFamily="18" charset="-120"/>
              </a:defRPr>
            </a:lvl4pPr>
            <a:lvl5pPr marL="2071688" indent="-228600">
              <a:defRPr kumimoji="1" sz="3200" b="1">
                <a:solidFill>
                  <a:srgbClr val="990033"/>
                </a:solidFill>
                <a:latin typeface="Arial" panose="020B0604020202020204" pitchFamily="34" charset="0"/>
                <a:ea typeface="新細明體" panose="02020500000000000000" pitchFamily="18" charset="-120"/>
              </a:defRPr>
            </a:lvl5pPr>
            <a:lvl6pPr marL="2528888"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86088"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43288"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900488"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r" eaLnBrk="1" hangingPunct="1"/>
            <a:fld id="{B1802B34-4476-4894-9B6C-1EC1E5AD1422}" type="slidenum">
              <a:rPr lang="en-US" altLang="zh-TW" sz="1200" b="0">
                <a:solidFill>
                  <a:schemeClr val="tx1"/>
                </a:solidFill>
              </a:rPr>
              <a:pPr algn="r" eaLnBrk="1" hangingPunct="1"/>
              <a:t>147</a:t>
            </a:fld>
            <a:endParaRPr lang="en-US" altLang="zh-TW" sz="1200" b="0">
              <a:solidFill>
                <a:schemeClr val="tx1"/>
              </a:solidFill>
            </a:endParaRPr>
          </a:p>
        </p:txBody>
      </p:sp>
      <p:sp>
        <p:nvSpPr>
          <p:cNvPr id="45059" name="Rectangle 2"/>
          <p:cNvSpPr>
            <a:spLocks noGrp="1" noRot="1" noChangeAspect="1" noChangeArrowheads="1" noTextEdit="1"/>
          </p:cNvSpPr>
          <p:nvPr>
            <p:ph type="sldImg"/>
          </p:nvPr>
        </p:nvSpPr>
        <p:spPr bwMode="auto">
          <a:xfrm>
            <a:off x="928688" y="747713"/>
            <a:ext cx="4956175"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a:xfrm>
            <a:off x="908387" y="4716552"/>
            <a:ext cx="4979300" cy="4465789"/>
          </a:xfrm>
          <a:noFill/>
        </p:spPr>
        <p:txBody>
          <a:bodyPr lIns="91576" tIns="45791" rIns="91576" bIns="45791"/>
          <a:lstStyle/>
          <a:p>
            <a:pPr eaLnBrk="1" hangingPunct="1">
              <a:lnSpc>
                <a:spcPct val="140000"/>
              </a:lnSpc>
            </a:pPr>
            <a:r>
              <a:rPr lang="en-US" altLang="zh-TW" sz="1400">
                <a:latin typeface="標楷體" panose="03000509000000000000" pitchFamily="65" charset="-120"/>
                <a:ea typeface="標楷體" panose="03000509000000000000" pitchFamily="65" charset="-120"/>
              </a:rPr>
              <a:t>    </a:t>
            </a:r>
            <a:endParaRPr lang="zh-TW" altLang="en-US" sz="140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318649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148</a:t>
            </a:fld>
            <a:endParaRPr lang="zh-TW" altLang="en-US"/>
          </a:p>
        </p:txBody>
      </p:sp>
    </p:spTree>
    <p:extLst>
      <p:ext uri="{BB962C8B-B14F-4D97-AF65-F5344CB8AC3E}">
        <p14:creationId xmlns:p14="http://schemas.microsoft.com/office/powerpoint/2010/main" val="11551860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158</a:t>
            </a:fld>
            <a:endParaRPr lang="zh-TW" altLang="en-US"/>
          </a:p>
        </p:txBody>
      </p:sp>
    </p:spTree>
    <p:extLst>
      <p:ext uri="{BB962C8B-B14F-4D97-AF65-F5344CB8AC3E}">
        <p14:creationId xmlns:p14="http://schemas.microsoft.com/office/powerpoint/2010/main" val="32499545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159</a:t>
            </a:fld>
            <a:endParaRPr lang="zh-TW" altLang="en-US"/>
          </a:p>
        </p:txBody>
      </p:sp>
    </p:spTree>
    <p:extLst>
      <p:ext uri="{BB962C8B-B14F-4D97-AF65-F5344CB8AC3E}">
        <p14:creationId xmlns:p14="http://schemas.microsoft.com/office/powerpoint/2010/main" val="34716879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a:xfrm>
            <a:off x="1414463" y="1162050"/>
            <a:ext cx="4183062" cy="3136900"/>
          </a:xfrm>
          <a:ln/>
        </p:spPr>
      </p:sp>
      <p:sp>
        <p:nvSpPr>
          <p:cNvPr id="78851" name="備忘稿版面配置區 2"/>
          <p:cNvSpPr>
            <a:spLocks noGrp="1"/>
          </p:cNvSpPr>
          <p:nvPr>
            <p:ph type="body" idx="1"/>
          </p:nvPr>
        </p:nvSpPr>
        <p:spPr>
          <a:xfrm>
            <a:off x="701675" y="4473575"/>
            <a:ext cx="5607050" cy="3660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pPr>
              <a:spcBef>
                <a:spcPct val="0"/>
              </a:spcBef>
            </a:pPr>
            <a:endParaRPr lang="en-US" altLang="zh-TW" b="1" smtClean="0">
              <a:latin typeface="Arial" panose="020B0604020202020204" pitchFamily="34" charset="0"/>
            </a:endParaRPr>
          </a:p>
        </p:txBody>
      </p:sp>
      <p:sp>
        <p:nvSpPr>
          <p:cNvPr id="78852" name="投影片編號版面配置區 3"/>
          <p:cNvSpPr txBox="1">
            <a:spLocks noGrp="1"/>
          </p:cNvSpPr>
          <p:nvPr/>
        </p:nvSpPr>
        <p:spPr bwMode="auto">
          <a:xfrm>
            <a:off x="4006850" y="8885238"/>
            <a:ext cx="30670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3" tIns="45556" rIns="91113" bIns="45556" anchor="b"/>
          <a:lstStyle>
            <a:lvl1pPr defTabSz="920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1pPr>
            <a:lvl2pPr marL="747713" indent="-287338" defTabSz="920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50938" indent="-230188" defTabSz="920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11313" indent="-230188" defTabSz="920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73275" indent="-230188" defTabSz="920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30475" indent="-230188" defTabSz="92075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87675" indent="-230188" defTabSz="92075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44875" indent="-230188" defTabSz="92075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902075" indent="-230188" defTabSz="92075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lgn="r" eaLnBrk="1" hangingPunct="1">
              <a:spcBef>
                <a:spcPct val="0"/>
              </a:spcBef>
            </a:pPr>
            <a:fld id="{562B881D-BED2-4597-AFB6-72512462EAB9}" type="slidenum">
              <a:rPr lang="zh-TW" altLang="en-US">
                <a:solidFill>
                  <a:srgbClr val="000000"/>
                </a:solidFill>
              </a:rPr>
              <a:pPr algn="r" eaLnBrk="1" hangingPunct="1">
                <a:spcBef>
                  <a:spcPct val="0"/>
                </a:spcBef>
              </a:pPr>
              <a:t>160</a:t>
            </a:fld>
            <a:endParaRPr lang="en-US" altLang="zh-TW">
              <a:solidFill>
                <a:srgbClr val="000000"/>
              </a:solidFill>
            </a:endParaRPr>
          </a:p>
        </p:txBody>
      </p:sp>
    </p:spTree>
    <p:extLst>
      <p:ext uri="{BB962C8B-B14F-4D97-AF65-F5344CB8AC3E}">
        <p14:creationId xmlns:p14="http://schemas.microsoft.com/office/powerpoint/2010/main" val="32792297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7815D63-55AD-4FCD-88A9-A97400D272B3}" type="slidenum">
              <a:rPr lang="en-US" altLang="zh-TW"/>
              <a:pPr/>
              <a:t>161</a:t>
            </a:fld>
            <a:endParaRPr lang="en-US" altLang="zh-TW"/>
          </a:p>
        </p:txBody>
      </p:sp>
      <p:sp>
        <p:nvSpPr>
          <p:cNvPr id="75778" name="投影片圖像版面配置區 1"/>
          <p:cNvSpPr>
            <a:spLocks noGrp="1" noRot="1" noChangeAspect="1" noTextEdit="1"/>
          </p:cNvSpPr>
          <p:nvPr>
            <p:ph type="sldImg"/>
          </p:nvPr>
        </p:nvSpPr>
        <p:spPr>
          <a:xfrm>
            <a:off x="1416050" y="1162050"/>
            <a:ext cx="4179888" cy="3135313"/>
          </a:xfrm>
          <a:ln/>
          <a:extLst>
            <a:ext uri="{909E8E84-426E-40DD-AFC4-6F175D3DCCD1}">
              <a14:hiddenFill xmlns:a14="http://schemas.microsoft.com/office/drawing/2010/main">
                <a:noFill/>
              </a14:hiddenFill>
            </a:ext>
          </a:extLst>
        </p:spPr>
      </p:sp>
      <p:sp>
        <p:nvSpPr>
          <p:cNvPr id="75779" name="備忘稿版面配置區 2"/>
          <p:cNvSpPr>
            <a:spLocks noGrp="1"/>
          </p:cNvSpPr>
          <p:nvPr>
            <p:ph type="body" idx="1"/>
          </p:nvPr>
        </p:nvSpPr>
        <p:spPr>
          <a:xfrm>
            <a:off x="701675" y="4473575"/>
            <a:ext cx="5607050" cy="3660775"/>
          </a:xfrm>
        </p:spPr>
        <p:txBody>
          <a:bodyPr lIns="93848" tIns="46925" rIns="93848" bIns="46925"/>
          <a:lstStyle/>
          <a:p>
            <a:pPr>
              <a:spcBef>
                <a:spcPct val="0"/>
              </a:spcBef>
            </a:pPr>
            <a:endParaRPr lang="zh-TW" altLang="zh-TW" b="1"/>
          </a:p>
        </p:txBody>
      </p:sp>
      <p:sp>
        <p:nvSpPr>
          <p:cNvPr id="75780" name="投影片編號版面配置區 3"/>
          <p:cNvSpPr txBox="1">
            <a:spLocks noGrp="1"/>
          </p:cNvSpPr>
          <p:nvPr/>
        </p:nvSpPr>
        <p:spPr bwMode="auto">
          <a:xfrm>
            <a:off x="4006850" y="8885238"/>
            <a:ext cx="30654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43" tIns="47271" rIns="94543" bIns="47271" anchor="b"/>
          <a:lstStyle>
            <a:lvl1pPr defTabSz="938213">
              <a:defRPr kumimoji="1">
                <a:solidFill>
                  <a:schemeClr val="tx1"/>
                </a:solidFill>
                <a:latin typeface="Arial" panose="020B0604020202020204" pitchFamily="34" charset="0"/>
                <a:ea typeface="新細明體" panose="02020500000000000000" pitchFamily="18" charset="-120"/>
              </a:defRPr>
            </a:lvl1pPr>
            <a:lvl2pPr marL="762000" indent="-292100" defTabSz="938213">
              <a:defRPr kumimoji="1">
                <a:solidFill>
                  <a:schemeClr val="tx1"/>
                </a:solidFill>
                <a:latin typeface="Arial" panose="020B0604020202020204" pitchFamily="34" charset="0"/>
                <a:ea typeface="新細明體" panose="02020500000000000000" pitchFamily="18" charset="-120"/>
              </a:defRPr>
            </a:lvl2pPr>
            <a:lvl3pPr marL="1173163" indent="-234950" defTabSz="938213">
              <a:defRPr kumimoji="1">
                <a:solidFill>
                  <a:schemeClr val="tx1"/>
                </a:solidFill>
                <a:latin typeface="Arial" panose="020B0604020202020204" pitchFamily="34" charset="0"/>
                <a:ea typeface="新細明體" panose="02020500000000000000" pitchFamily="18" charset="-120"/>
              </a:defRPr>
            </a:lvl3pPr>
            <a:lvl4pPr marL="1641475" indent="-233363" defTabSz="938213">
              <a:defRPr kumimoji="1">
                <a:solidFill>
                  <a:schemeClr val="tx1"/>
                </a:solidFill>
                <a:latin typeface="Arial" panose="020B0604020202020204" pitchFamily="34" charset="0"/>
                <a:ea typeface="新細明體" panose="02020500000000000000" pitchFamily="18" charset="-120"/>
              </a:defRPr>
            </a:lvl4pPr>
            <a:lvl5pPr marL="2112963" indent="-234950" defTabSz="938213">
              <a:defRPr kumimoji="1">
                <a:solidFill>
                  <a:schemeClr val="tx1"/>
                </a:solidFill>
                <a:latin typeface="Arial" panose="020B0604020202020204" pitchFamily="34" charset="0"/>
                <a:ea typeface="新細明體" panose="02020500000000000000" pitchFamily="18" charset="-120"/>
              </a:defRPr>
            </a:lvl5pPr>
            <a:lvl6pPr marL="2570163" indent="-234950" defTabSz="9382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27363" indent="-234950" defTabSz="9382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84563" indent="-234950" defTabSz="9382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41763" indent="-234950" defTabSz="9382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7D363F4-48F5-49BF-BE66-46057650F25B}" type="slidenum">
              <a:rPr kumimoji="0" lang="en-US" altLang="zh-TW" sz="1200">
                <a:latin typeface="Calibri" panose="020F0502020204030204" pitchFamily="34" charset="0"/>
              </a:rPr>
              <a:pPr algn="r"/>
              <a:t>161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873763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國際金融業務條例開放保險業在中華民國境內設立國際保險業務分公司</a:t>
            </a:r>
            <a:r>
              <a:rPr lang="en-US" altLang="zh-TW" dirty="0"/>
              <a:t>(OIU)</a:t>
            </a:r>
            <a:r>
              <a:rPr lang="zh-TW" altLang="zh-TW" dirty="0"/>
              <a:t>，得辦理在中華民國境外之要保人及被保險人以外幣收付之人身保險業務、非屬我國境內不動產之財產保險業務、再保險業務及其他經主管機關核准之保險相關業務（修正條文第</a:t>
            </a:r>
            <a:r>
              <a:rPr lang="en-US" altLang="zh-TW" dirty="0"/>
              <a:t>22</a:t>
            </a:r>
            <a:r>
              <a:rPr lang="zh-TW" altLang="zh-TW" dirty="0"/>
              <a:t>條之</a:t>
            </a:r>
            <a:r>
              <a:rPr lang="en-US" altLang="zh-TW" dirty="0"/>
              <a:t>13</a:t>
            </a:r>
            <a:r>
              <a:rPr lang="zh-TW" altLang="zh-TW" dirty="0"/>
              <a:t>）。可擴大保險市場規模及國際化，有助臺灣建立亞太理財中心</a:t>
            </a:r>
            <a:endParaRPr lang="en-US" altLang="zh-TW" dirty="0"/>
          </a:p>
          <a:p>
            <a:endParaRPr lang="en-US" altLang="zh-TW" b="1" dirty="0"/>
          </a:p>
          <a:p>
            <a:r>
              <a:rPr lang="zh-TW" altLang="zh-TW" b="1" dirty="0"/>
              <a:t>萬馬奔騰計畫受益人數</a:t>
            </a:r>
            <a:endParaRPr lang="zh-TW" altLang="zh-TW" dirty="0"/>
          </a:p>
          <a:p>
            <a:r>
              <a:rPr lang="zh-TW" altLang="zh-TW" dirty="0"/>
              <a:t>推動「萬馬奔騰計畫」，推動期間</a:t>
            </a:r>
            <a:r>
              <a:rPr lang="en-US" altLang="zh-TW" dirty="0"/>
              <a:t>98</a:t>
            </a:r>
            <a:r>
              <a:rPr lang="zh-TW" altLang="zh-TW" dirty="0"/>
              <a:t>年至</a:t>
            </a:r>
            <a:r>
              <a:rPr lang="en-US" altLang="zh-TW" dirty="0"/>
              <a:t>101</a:t>
            </a:r>
            <a:r>
              <a:rPr lang="zh-TW" altLang="zh-TW" dirty="0"/>
              <a:t>年，受益之青年學生累計達</a:t>
            </a:r>
            <a:r>
              <a:rPr lang="en-US" altLang="zh-TW" dirty="0"/>
              <a:t>7.6</a:t>
            </a:r>
            <a:r>
              <a:rPr lang="zh-TW" altLang="zh-TW" dirty="0"/>
              <a:t>萬以上人次。</a:t>
            </a:r>
            <a:endParaRPr lang="en-US" altLang="zh-TW" dirty="0"/>
          </a:p>
          <a:p>
            <a:r>
              <a:rPr lang="zh-TW"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162</a:t>
            </a:fld>
            <a:endParaRPr lang="zh-TW" altLang="en-US"/>
          </a:p>
        </p:txBody>
      </p:sp>
    </p:spTree>
    <p:extLst>
      <p:ext uri="{BB962C8B-B14F-4D97-AF65-F5344CB8AC3E}">
        <p14:creationId xmlns:p14="http://schemas.microsoft.com/office/powerpoint/2010/main" val="20694353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國際金融業務條例開放保險業在中華民國境內設立國際保險業務分公司</a:t>
            </a:r>
            <a:r>
              <a:rPr lang="en-US" altLang="zh-TW" dirty="0"/>
              <a:t>(OIU)</a:t>
            </a:r>
            <a:r>
              <a:rPr lang="zh-TW" altLang="zh-TW" dirty="0"/>
              <a:t>，得辦理在中華民國境外之要保人及被保險人以外幣收付之人身保險業務、非屬我國境內不動產之財產保險業務、再保險業務及其他經主管機關核准之保險相關業務（修正條文第</a:t>
            </a:r>
            <a:r>
              <a:rPr lang="en-US" altLang="zh-TW" dirty="0"/>
              <a:t>22</a:t>
            </a:r>
            <a:r>
              <a:rPr lang="zh-TW" altLang="zh-TW" dirty="0"/>
              <a:t>條之</a:t>
            </a:r>
            <a:r>
              <a:rPr lang="en-US" altLang="zh-TW" dirty="0"/>
              <a:t>13</a:t>
            </a:r>
            <a:r>
              <a:rPr lang="zh-TW" altLang="zh-TW" dirty="0"/>
              <a:t>）。可擴大保險市場規模及國際化，有助臺灣建立亞太理財中心</a:t>
            </a:r>
            <a:endParaRPr lang="en-US" altLang="zh-TW" dirty="0"/>
          </a:p>
          <a:p>
            <a:endParaRPr lang="en-US" altLang="zh-TW" b="1" dirty="0"/>
          </a:p>
          <a:p>
            <a:r>
              <a:rPr lang="zh-TW" altLang="zh-TW" b="1" dirty="0"/>
              <a:t>萬馬奔騰計畫受益人數</a:t>
            </a:r>
            <a:endParaRPr lang="zh-TW" altLang="zh-TW" dirty="0"/>
          </a:p>
          <a:p>
            <a:r>
              <a:rPr lang="zh-TW" altLang="zh-TW" dirty="0"/>
              <a:t>推動「萬馬奔騰計畫」，推動期間</a:t>
            </a:r>
            <a:r>
              <a:rPr lang="en-US" altLang="zh-TW" dirty="0"/>
              <a:t>98</a:t>
            </a:r>
            <a:r>
              <a:rPr lang="zh-TW" altLang="zh-TW" dirty="0"/>
              <a:t>年至</a:t>
            </a:r>
            <a:r>
              <a:rPr lang="en-US" altLang="zh-TW" dirty="0"/>
              <a:t>101</a:t>
            </a:r>
            <a:r>
              <a:rPr lang="zh-TW" altLang="zh-TW" dirty="0"/>
              <a:t>年，受益之青年學生累計達</a:t>
            </a:r>
            <a:r>
              <a:rPr lang="en-US" altLang="zh-TW" dirty="0"/>
              <a:t>7.6</a:t>
            </a:r>
            <a:r>
              <a:rPr lang="zh-TW" altLang="zh-TW" dirty="0"/>
              <a:t>萬以上人次。</a:t>
            </a:r>
            <a:endParaRPr lang="en-US" altLang="zh-TW" dirty="0"/>
          </a:p>
          <a:p>
            <a:r>
              <a:rPr lang="zh-TW"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163</a:t>
            </a:fld>
            <a:endParaRPr lang="zh-TW" altLang="en-US"/>
          </a:p>
        </p:txBody>
      </p:sp>
    </p:spTree>
    <p:extLst>
      <p:ext uri="{BB962C8B-B14F-4D97-AF65-F5344CB8AC3E}">
        <p14:creationId xmlns:p14="http://schemas.microsoft.com/office/powerpoint/2010/main" val="20694353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164</a:t>
            </a:fld>
            <a:endParaRPr lang="zh-TW" altLang="en-US">
              <a:solidFill>
                <a:prstClr val="black"/>
              </a:solidFill>
            </a:endParaRPr>
          </a:p>
        </p:txBody>
      </p:sp>
    </p:spTree>
    <p:extLst>
      <p:ext uri="{BB962C8B-B14F-4D97-AF65-F5344CB8AC3E}">
        <p14:creationId xmlns:p14="http://schemas.microsoft.com/office/powerpoint/2010/main" val="2830269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FEB805BD-0E8B-4CF7-95E0-DCD964063091}"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304756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國際機場協會（</a:t>
            </a:r>
            <a:r>
              <a:rPr lang="en-US" altLang="zh-TW" dirty="0"/>
              <a:t>Airports Council International , </a:t>
            </a:r>
            <a:r>
              <a:rPr lang="en-US" altLang="zh-TW" b="1" dirty="0"/>
              <a:t>ACI</a:t>
            </a:r>
            <a:r>
              <a:rPr lang="zh-TW"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a:t>
            </a:fld>
            <a:endParaRPr lang="zh-TW" altLang="en-US"/>
          </a:p>
        </p:txBody>
      </p:sp>
    </p:spTree>
    <p:extLst>
      <p:ext uri="{BB962C8B-B14F-4D97-AF65-F5344CB8AC3E}">
        <p14:creationId xmlns:p14="http://schemas.microsoft.com/office/powerpoint/2010/main" val="31266489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166</a:t>
            </a:fld>
            <a:endParaRPr lang="zh-TW" altLang="en-US"/>
          </a:p>
        </p:txBody>
      </p:sp>
    </p:spTree>
    <p:extLst>
      <p:ext uri="{BB962C8B-B14F-4D97-AF65-F5344CB8AC3E}">
        <p14:creationId xmlns:p14="http://schemas.microsoft.com/office/powerpoint/2010/main" val="16609417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167</a:t>
            </a:fld>
            <a:endParaRPr lang="zh-TW" altLang="en-US"/>
          </a:p>
        </p:txBody>
      </p:sp>
    </p:spTree>
    <p:extLst>
      <p:ext uri="{BB962C8B-B14F-4D97-AF65-F5344CB8AC3E}">
        <p14:creationId xmlns:p14="http://schemas.microsoft.com/office/powerpoint/2010/main" val="10033311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xfrm>
            <a:off x="1166813" y="1243013"/>
            <a:ext cx="4464050" cy="3348037"/>
          </a:xfrm>
          <a:ln/>
        </p:spPr>
      </p:sp>
      <p:sp>
        <p:nvSpPr>
          <p:cNvPr id="501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z="1400" dirty="0">
              <a:latin typeface="Times New Roman" pitchFamily="18" charset="0"/>
              <a:ea typeface="標楷體" pitchFamily="65" charset="-120"/>
              <a:cs typeface="Times New Roman" pitchFamily="18" charset="0"/>
            </a:endParaRPr>
          </a:p>
        </p:txBody>
      </p:sp>
      <p:sp>
        <p:nvSpPr>
          <p:cNvPr id="501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23">
              <a:spcBef>
                <a:spcPct val="30000"/>
              </a:spcBef>
              <a:defRPr kumimoji="1" sz="1200">
                <a:solidFill>
                  <a:schemeClr val="tx1"/>
                </a:solidFill>
                <a:latin typeface="Arial" pitchFamily="34" charset="0"/>
                <a:ea typeface="新細明體" pitchFamily="18" charset="-120"/>
              </a:defRPr>
            </a:lvl1pPr>
            <a:lvl2pPr marL="746621" indent="-286918" defTabSz="949523">
              <a:spcBef>
                <a:spcPct val="30000"/>
              </a:spcBef>
              <a:defRPr kumimoji="1" sz="1200">
                <a:solidFill>
                  <a:schemeClr val="tx1"/>
                </a:solidFill>
                <a:latin typeface="Arial" pitchFamily="34" charset="0"/>
                <a:ea typeface="新細明體" pitchFamily="18" charset="-120"/>
              </a:defRPr>
            </a:lvl2pPr>
            <a:lvl3pPr marL="1150841" indent="-229852" defTabSz="949523">
              <a:spcBef>
                <a:spcPct val="30000"/>
              </a:spcBef>
              <a:defRPr kumimoji="1" sz="1200">
                <a:solidFill>
                  <a:schemeClr val="tx1"/>
                </a:solidFill>
                <a:latin typeface="Arial" pitchFamily="34" charset="0"/>
                <a:ea typeface="新細明體" pitchFamily="18" charset="-120"/>
              </a:defRPr>
            </a:lvl3pPr>
            <a:lvl4pPr marL="1610543" indent="-229852" defTabSz="949523">
              <a:spcBef>
                <a:spcPct val="30000"/>
              </a:spcBef>
              <a:defRPr kumimoji="1" sz="1200">
                <a:solidFill>
                  <a:schemeClr val="tx1"/>
                </a:solidFill>
                <a:latin typeface="Arial" pitchFamily="34" charset="0"/>
                <a:ea typeface="新細明體" pitchFamily="18" charset="-120"/>
              </a:defRPr>
            </a:lvl4pPr>
            <a:lvl5pPr marL="2070246" indent="-229852" defTabSz="949523">
              <a:spcBef>
                <a:spcPct val="30000"/>
              </a:spcBef>
              <a:defRPr kumimoji="1" sz="1200">
                <a:solidFill>
                  <a:schemeClr val="tx1"/>
                </a:solidFill>
                <a:latin typeface="Arial" pitchFamily="34" charset="0"/>
                <a:ea typeface="新細明體" pitchFamily="18" charset="-120"/>
              </a:defRPr>
            </a:lvl5pPr>
            <a:lvl6pPr marL="2526777" indent="-229852" defTabSz="949523"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83308" indent="-229852" defTabSz="949523"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39841" indent="-229852" defTabSz="949523"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96372" indent="-229852" defTabSz="949523"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spcBef>
                <a:spcPct val="0"/>
              </a:spcBef>
            </a:pPr>
            <a:fld id="{2C1C2186-CAE9-47D9-B4EA-A67F832E235F}" type="slidenum">
              <a:rPr lang="zh-TW" altLang="en-US" sz="1100">
                <a:latin typeface="Calibri" pitchFamily="34" charset="0"/>
              </a:rPr>
              <a:pPr>
                <a:spcBef>
                  <a:spcPct val="0"/>
                </a:spcBef>
              </a:pPr>
              <a:t>168</a:t>
            </a:fld>
            <a:endParaRPr lang="zh-TW" altLang="en-US" sz="1100">
              <a:latin typeface="Calibri" pitchFamily="34" charset="0"/>
            </a:endParaRPr>
          </a:p>
        </p:txBody>
      </p:sp>
    </p:spTree>
    <p:extLst>
      <p:ext uri="{BB962C8B-B14F-4D97-AF65-F5344CB8AC3E}">
        <p14:creationId xmlns:p14="http://schemas.microsoft.com/office/powerpoint/2010/main" val="3338689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169</a:t>
            </a:fld>
            <a:endParaRPr lang="zh-TW" altLang="en-US"/>
          </a:p>
        </p:txBody>
      </p:sp>
    </p:spTree>
    <p:extLst>
      <p:ext uri="{BB962C8B-B14F-4D97-AF65-F5344CB8AC3E}">
        <p14:creationId xmlns:p14="http://schemas.microsoft.com/office/powerpoint/2010/main" val="39542321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170</a:t>
            </a:fld>
            <a:endParaRPr lang="zh-TW" altLang="en-US"/>
          </a:p>
        </p:txBody>
      </p:sp>
    </p:spTree>
    <p:extLst>
      <p:ext uri="{BB962C8B-B14F-4D97-AF65-F5344CB8AC3E}">
        <p14:creationId xmlns:p14="http://schemas.microsoft.com/office/powerpoint/2010/main" val="30909567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171</a:t>
            </a:fld>
            <a:endParaRPr lang="zh-TW" altLang="en-US"/>
          </a:p>
        </p:txBody>
      </p:sp>
    </p:spTree>
    <p:extLst>
      <p:ext uri="{BB962C8B-B14F-4D97-AF65-F5344CB8AC3E}">
        <p14:creationId xmlns:p14="http://schemas.microsoft.com/office/powerpoint/2010/main" val="5437609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2684" indent="-172684">
              <a:buFont typeface="Wingdings" panose="05000000000000000000" pitchFamily="2" charset="2"/>
              <a:buChar char="n"/>
            </a:pPr>
            <a:r>
              <a:rPr lang="zh-TW" altLang="zh-TW" dirty="0"/>
              <a:t>一般家庭：申請人經稅捐稽徵機關核定之最近</a:t>
            </a:r>
            <a:r>
              <a:rPr lang="en-US" altLang="zh-TW" dirty="0"/>
              <a:t>1</a:t>
            </a:r>
            <a:r>
              <a:rPr lang="zh-TW" altLang="zh-TW" dirty="0"/>
              <a:t>年綜合所得總額合計未達申報標準或綜合所得稅稅率未達</a:t>
            </a:r>
            <a:r>
              <a:rPr lang="en-US" altLang="zh-TW" dirty="0"/>
              <a:t>20</a:t>
            </a:r>
            <a:r>
              <a:rPr lang="zh-TW" altLang="zh-TW" dirty="0"/>
              <a:t>％者，補助每位幼兒每月</a:t>
            </a:r>
            <a:r>
              <a:rPr lang="en-US" altLang="zh-TW" dirty="0"/>
              <a:t>2,000-3,000</a:t>
            </a:r>
            <a:r>
              <a:rPr lang="zh-TW" altLang="zh-TW" dirty="0"/>
              <a:t>元。</a:t>
            </a:r>
            <a:r>
              <a:rPr lang="en-US" altLang="zh-TW" dirty="0"/>
              <a:t> </a:t>
            </a:r>
          </a:p>
          <a:p>
            <a:pPr marL="172684" indent="-172684">
              <a:buFont typeface="Wingdings" panose="05000000000000000000" pitchFamily="2" charset="2"/>
              <a:buChar char="n"/>
            </a:pPr>
            <a:r>
              <a:rPr lang="zh-TW" altLang="zh-TW" dirty="0"/>
              <a:t>中低收入戶補助每位幼兒每月</a:t>
            </a:r>
            <a:r>
              <a:rPr lang="en-US" altLang="zh-TW" dirty="0"/>
              <a:t>3,000-4,000</a:t>
            </a:r>
            <a:r>
              <a:rPr lang="zh-TW" altLang="zh-TW" dirty="0"/>
              <a:t>元。</a:t>
            </a:r>
            <a:r>
              <a:rPr lang="en-US" altLang="zh-TW" dirty="0"/>
              <a:t> </a:t>
            </a:r>
          </a:p>
          <a:p>
            <a:pPr marL="172684" indent="-172684">
              <a:buFont typeface="Wingdings" panose="05000000000000000000" pitchFamily="2" charset="2"/>
              <a:buChar char="n"/>
            </a:pPr>
            <a:r>
              <a:rPr lang="zh-TW" altLang="zh-TW" dirty="0"/>
              <a:t>低收入戶、家有未滿</a:t>
            </a:r>
            <a:r>
              <a:rPr lang="en-US" altLang="zh-TW" dirty="0"/>
              <a:t>2</a:t>
            </a:r>
            <a:r>
              <a:rPr lang="zh-TW" altLang="zh-TW" dirty="0"/>
              <a:t>歲之發展遲緩或身心障礙幼兒之家庭、特殊境遇家庭、高風險家庭，補助每位幼兒每月</a:t>
            </a:r>
            <a:r>
              <a:rPr lang="en-US" altLang="zh-TW" dirty="0"/>
              <a:t>4,000-5,000</a:t>
            </a:r>
            <a:r>
              <a:rPr lang="zh-TW" altLang="zh-TW" dirty="0"/>
              <a:t>元。</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172</a:t>
            </a:fld>
            <a:endParaRPr lang="zh-TW" altLang="en-US"/>
          </a:p>
        </p:txBody>
      </p:sp>
    </p:spTree>
    <p:extLst>
      <p:ext uri="{BB962C8B-B14F-4D97-AF65-F5344CB8AC3E}">
        <p14:creationId xmlns:p14="http://schemas.microsoft.com/office/powerpoint/2010/main" val="36206421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育嬰留職停薪津貼係由被保險人向勞保局申請</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173</a:t>
            </a:fld>
            <a:endParaRPr lang="zh-TW" altLang="en-US"/>
          </a:p>
        </p:txBody>
      </p:sp>
    </p:spTree>
    <p:extLst>
      <p:ext uri="{BB962C8B-B14F-4D97-AF65-F5344CB8AC3E}">
        <p14:creationId xmlns:p14="http://schemas.microsoft.com/office/powerpoint/2010/main" val="9519534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74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標楷體" panose="03000509000000000000" pitchFamily="65" charset="-120"/>
              </a:defRPr>
            </a:lvl1pPr>
            <a:lvl2pPr marL="737452" indent="-283635">
              <a:defRPr>
                <a:solidFill>
                  <a:schemeClr val="tx1"/>
                </a:solidFill>
                <a:latin typeface="Times New Roman" panose="02020603050405020304" pitchFamily="18" charset="0"/>
                <a:ea typeface="標楷體" panose="03000509000000000000" pitchFamily="65" charset="-120"/>
              </a:defRPr>
            </a:lvl2pPr>
            <a:lvl3pPr marL="1134542" indent="-226908">
              <a:defRPr>
                <a:solidFill>
                  <a:schemeClr val="tx1"/>
                </a:solidFill>
                <a:latin typeface="Times New Roman" panose="02020603050405020304" pitchFamily="18" charset="0"/>
                <a:ea typeface="標楷體" panose="03000509000000000000" pitchFamily="65" charset="-120"/>
              </a:defRPr>
            </a:lvl3pPr>
            <a:lvl4pPr marL="1588359" indent="-226908">
              <a:defRPr>
                <a:solidFill>
                  <a:schemeClr val="tx1"/>
                </a:solidFill>
                <a:latin typeface="Times New Roman" panose="02020603050405020304" pitchFamily="18" charset="0"/>
                <a:ea typeface="標楷體" panose="03000509000000000000" pitchFamily="65" charset="-120"/>
              </a:defRPr>
            </a:lvl4pPr>
            <a:lvl5pPr marL="2042175" indent="-226908">
              <a:defRPr>
                <a:solidFill>
                  <a:schemeClr val="tx1"/>
                </a:solidFill>
                <a:latin typeface="Times New Roman" panose="02020603050405020304" pitchFamily="18" charset="0"/>
                <a:ea typeface="標楷體" panose="03000509000000000000" pitchFamily="65" charset="-120"/>
              </a:defRPr>
            </a:lvl5pPr>
            <a:lvl6pPr marL="2495992" indent="-22690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49809" indent="-22690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03625" indent="-22690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57442" indent="-22690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fld id="{AC114A19-74BA-4B57-8889-9CBE1967F8AD}" type="slidenum">
              <a:rPr lang="zh-TW" altLang="en-US">
                <a:latin typeface="Calibri" panose="020F0502020204030204" pitchFamily="34" charset="0"/>
                <a:ea typeface="新細明體" panose="02020500000000000000" pitchFamily="18" charset="-120"/>
              </a:rPr>
              <a:pPr/>
              <a:t>174</a:t>
            </a:fld>
            <a:endParaRPr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553053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175</a:t>
            </a:fld>
            <a:endParaRPr lang="zh-TW" altLang="en-US"/>
          </a:p>
        </p:txBody>
      </p:sp>
    </p:spTree>
    <p:extLst>
      <p:ext uri="{BB962C8B-B14F-4D97-AF65-F5344CB8AC3E}">
        <p14:creationId xmlns:p14="http://schemas.microsoft.com/office/powerpoint/2010/main" val="119230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93448" indent="-293448">
              <a:buFont typeface="Wingdings" panose="05000000000000000000" pitchFamily="2" charset="2"/>
              <a:buChar char="n"/>
            </a:pPr>
            <a:r>
              <a:rPr lang="zh-TW" altLang="en-US" b="1" dirty="0">
                <a:solidFill>
                  <a:srgbClr val="2D2DB9"/>
                </a:solidFill>
                <a:latin typeface="Arial" panose="020B0604020202020204" pitchFamily="34" charset="0"/>
              </a:rPr>
              <a:t>松山機場與上海虹橋、東京羽田及首爾金浦航線分別於</a:t>
            </a:r>
            <a:r>
              <a:rPr lang="en-US" altLang="zh-TW" b="1" dirty="0">
                <a:solidFill>
                  <a:srgbClr val="2D2DB9"/>
                </a:solidFill>
                <a:latin typeface="Arial" panose="020B0604020202020204" pitchFamily="34" charset="0"/>
              </a:rPr>
              <a:t>99</a:t>
            </a:r>
            <a:r>
              <a:rPr lang="zh-TW" altLang="en-US" b="1" dirty="0">
                <a:solidFill>
                  <a:srgbClr val="2D2DB9"/>
                </a:solidFill>
                <a:latin typeface="Arial" panose="020B0604020202020204" pitchFamily="34" charset="0"/>
              </a:rPr>
              <a:t>年</a:t>
            </a:r>
            <a:r>
              <a:rPr lang="en-US" altLang="zh-TW" b="1" dirty="0">
                <a:solidFill>
                  <a:srgbClr val="2D2DB9"/>
                </a:solidFill>
                <a:latin typeface="Arial" panose="020B0604020202020204" pitchFamily="34" charset="0"/>
              </a:rPr>
              <a:t>6</a:t>
            </a:r>
            <a:r>
              <a:rPr lang="zh-TW" altLang="en-US" b="1" dirty="0">
                <a:solidFill>
                  <a:srgbClr val="2D2DB9"/>
                </a:solidFill>
                <a:latin typeface="Arial" panose="020B0604020202020204" pitchFamily="34" charset="0"/>
              </a:rPr>
              <a:t>月</a:t>
            </a:r>
            <a:r>
              <a:rPr lang="en-US" altLang="zh-TW" b="1" dirty="0">
                <a:solidFill>
                  <a:srgbClr val="2D2DB9"/>
                </a:solidFill>
                <a:latin typeface="Arial" panose="020B0604020202020204" pitchFamily="34" charset="0"/>
              </a:rPr>
              <a:t>14</a:t>
            </a:r>
            <a:r>
              <a:rPr lang="zh-TW" altLang="en-US" b="1" dirty="0">
                <a:solidFill>
                  <a:srgbClr val="2D2DB9"/>
                </a:solidFill>
                <a:latin typeface="Arial" panose="020B0604020202020204" pitchFamily="34" charset="0"/>
              </a:rPr>
              <a:t>日、</a:t>
            </a:r>
            <a:r>
              <a:rPr lang="en-US" altLang="zh-TW" b="1" dirty="0">
                <a:solidFill>
                  <a:srgbClr val="2D2DB9"/>
                </a:solidFill>
                <a:latin typeface="Arial" panose="020B0604020202020204" pitchFamily="34" charset="0"/>
              </a:rPr>
              <a:t>10</a:t>
            </a:r>
            <a:r>
              <a:rPr lang="zh-TW" altLang="en-US" b="1" dirty="0">
                <a:solidFill>
                  <a:srgbClr val="2D2DB9"/>
                </a:solidFill>
                <a:latin typeface="Arial" panose="020B0604020202020204" pitchFamily="34" charset="0"/>
              </a:rPr>
              <a:t>月</a:t>
            </a:r>
            <a:r>
              <a:rPr lang="en-US" altLang="zh-TW" b="1" dirty="0">
                <a:solidFill>
                  <a:srgbClr val="2D2DB9"/>
                </a:solidFill>
                <a:latin typeface="Arial" panose="020B0604020202020204" pitchFamily="34" charset="0"/>
              </a:rPr>
              <a:t>31</a:t>
            </a:r>
            <a:r>
              <a:rPr lang="zh-TW" altLang="en-US" b="1" dirty="0">
                <a:solidFill>
                  <a:srgbClr val="2D2DB9"/>
                </a:solidFill>
                <a:latin typeface="Arial" panose="020B0604020202020204" pitchFamily="34" charset="0"/>
              </a:rPr>
              <a:t>日及</a:t>
            </a:r>
            <a:r>
              <a:rPr lang="en-US" altLang="zh-TW" b="1" dirty="0">
                <a:solidFill>
                  <a:srgbClr val="2D2DB9"/>
                </a:solidFill>
                <a:latin typeface="Arial" panose="020B0604020202020204" pitchFamily="34" charset="0"/>
              </a:rPr>
              <a:t>101</a:t>
            </a:r>
            <a:r>
              <a:rPr lang="zh-TW" altLang="en-US" b="1" dirty="0">
                <a:solidFill>
                  <a:srgbClr val="2D2DB9"/>
                </a:solidFill>
                <a:latin typeface="Arial" panose="020B0604020202020204" pitchFamily="34" charset="0"/>
              </a:rPr>
              <a:t>年</a:t>
            </a:r>
            <a:r>
              <a:rPr lang="en-US" altLang="zh-TW" b="1" dirty="0">
                <a:solidFill>
                  <a:srgbClr val="2D2DB9"/>
                </a:solidFill>
                <a:latin typeface="Arial" panose="020B0604020202020204" pitchFamily="34" charset="0"/>
              </a:rPr>
              <a:t>4</a:t>
            </a:r>
            <a:r>
              <a:rPr lang="zh-TW" altLang="en-US" b="1" dirty="0">
                <a:solidFill>
                  <a:srgbClr val="2D2DB9"/>
                </a:solidFill>
                <a:latin typeface="Arial" panose="020B0604020202020204" pitchFamily="34" charset="0"/>
              </a:rPr>
              <a:t>月</a:t>
            </a:r>
            <a:r>
              <a:rPr lang="en-US" altLang="zh-TW" b="1" dirty="0">
                <a:solidFill>
                  <a:srgbClr val="2D2DB9"/>
                </a:solidFill>
                <a:latin typeface="Arial" panose="020B0604020202020204" pitchFamily="34" charset="0"/>
              </a:rPr>
              <a:t>30</a:t>
            </a:r>
            <a:r>
              <a:rPr lang="zh-TW" altLang="en-US" b="1" dirty="0">
                <a:solidFill>
                  <a:srgbClr val="2D2DB9"/>
                </a:solidFill>
                <a:latin typeface="Arial" panose="020B0604020202020204" pitchFamily="34" charset="0"/>
              </a:rPr>
              <a:t>日相繼通航營運，東北亞黃金航圈版圖成形。</a:t>
            </a:r>
          </a:p>
          <a:p>
            <a:pPr marL="293448" indent="-293448">
              <a:buFont typeface="Wingdings" panose="05000000000000000000" pitchFamily="2" charset="2"/>
              <a:buChar char="n"/>
            </a:pPr>
            <a:r>
              <a:rPr lang="zh-TW" altLang="en-US" b="1" dirty="0">
                <a:solidFill>
                  <a:srgbClr val="2D2DB9"/>
                </a:solidFill>
                <a:latin typeface="Arial" panose="020B0604020202020204" pitchFamily="34" charset="0"/>
              </a:rPr>
              <a:t>穩固臺灣在東北亞國際商務中心之地位，促進松山機場轉型升級為首都國際商務機場。</a:t>
            </a:r>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17</a:t>
            </a:fld>
            <a:endParaRPr lang="zh-TW" altLang="en-US">
              <a:solidFill>
                <a:prstClr val="black"/>
              </a:solidFill>
            </a:endParaRPr>
          </a:p>
        </p:txBody>
      </p:sp>
    </p:spTree>
    <p:extLst>
      <p:ext uri="{BB962C8B-B14F-4D97-AF65-F5344CB8AC3E}">
        <p14:creationId xmlns:p14="http://schemas.microsoft.com/office/powerpoint/2010/main" val="25071758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176</a:t>
            </a:fld>
            <a:endParaRPr lang="zh-TW" altLang="en-US"/>
          </a:p>
        </p:txBody>
      </p:sp>
    </p:spTree>
    <p:extLst>
      <p:ext uri="{BB962C8B-B14F-4D97-AF65-F5344CB8AC3E}">
        <p14:creationId xmlns:p14="http://schemas.microsoft.com/office/powerpoint/2010/main" val="35954238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台灣</a:t>
            </a:r>
            <a:r>
              <a:rPr lang="en-US" altLang="zh-TW" b="1" dirty="0"/>
              <a:t>368</a:t>
            </a:r>
            <a:r>
              <a:rPr lang="zh-TW" altLang="zh-TW" b="1" dirty="0"/>
              <a:t>照顧服務計畫</a:t>
            </a:r>
            <a:endParaRPr lang="zh-TW" altLang="zh-TW" dirty="0"/>
          </a:p>
          <a:p>
            <a:r>
              <a:rPr lang="zh-TW" altLang="zh-TW" dirty="0"/>
              <a:t>多元日間照顧服務在</a:t>
            </a:r>
            <a:r>
              <a:rPr lang="en-US" altLang="zh-TW" dirty="0"/>
              <a:t>103</a:t>
            </a:r>
            <a:r>
              <a:rPr lang="zh-TW" altLang="zh-TW" dirty="0"/>
              <a:t>至</a:t>
            </a:r>
            <a:r>
              <a:rPr lang="en-US" altLang="zh-TW" dirty="0"/>
              <a:t>105</a:t>
            </a:r>
            <a:r>
              <a:rPr lang="zh-TW" altLang="zh-TW" dirty="0"/>
              <a:t>年度規劃投入</a:t>
            </a:r>
            <a:r>
              <a:rPr lang="en-US" altLang="zh-TW" dirty="0"/>
              <a:t>24.2</a:t>
            </a:r>
            <a:r>
              <a:rPr lang="zh-TW" altLang="zh-TW" dirty="0"/>
              <a:t>億元，迄今已布建</a:t>
            </a:r>
            <a:r>
              <a:rPr lang="en-US" altLang="zh-TW" dirty="0"/>
              <a:t>175</a:t>
            </a:r>
            <a:r>
              <a:rPr lang="zh-TW" altLang="zh-TW" dirty="0"/>
              <a:t>家多元日間照顧服務單位，預計於</a:t>
            </a:r>
            <a:r>
              <a:rPr lang="en-US" altLang="zh-TW" dirty="0"/>
              <a:t>105</a:t>
            </a:r>
            <a:r>
              <a:rPr lang="zh-TW" altLang="zh-TW" dirty="0"/>
              <a:t>年完成</a:t>
            </a:r>
            <a:r>
              <a:rPr lang="en-US" altLang="zh-TW" dirty="0"/>
              <a:t>368</a:t>
            </a:r>
            <a:r>
              <a:rPr lang="zh-TW" altLang="zh-TW" dirty="0"/>
              <a:t>個鄉鎮布建日照服務；另自</a:t>
            </a:r>
            <a:r>
              <a:rPr lang="en-US" altLang="zh-TW" dirty="0"/>
              <a:t>103</a:t>
            </a:r>
            <a:r>
              <a:rPr lang="zh-TW" altLang="zh-TW" dirty="0"/>
              <a:t>年</a:t>
            </a:r>
            <a:r>
              <a:rPr lang="en-US" altLang="zh-TW" dirty="0"/>
              <a:t>7</a:t>
            </a:r>
            <a:r>
              <a:rPr lang="zh-TW" altLang="zh-TW" dirty="0"/>
              <a:t>月起提高照顧服務費為</a:t>
            </a:r>
            <a:r>
              <a:rPr lang="en-US" altLang="zh-TW" dirty="0"/>
              <a:t>200</a:t>
            </a:r>
            <a:r>
              <a:rPr lang="zh-TW" altLang="zh-TW" dirty="0"/>
              <a:t>元，</a:t>
            </a:r>
            <a:r>
              <a:rPr lang="en-US" altLang="zh-TW" dirty="0"/>
              <a:t>103</a:t>
            </a:r>
            <a:r>
              <a:rPr lang="zh-TW" altLang="zh-TW" dirty="0"/>
              <a:t>至</a:t>
            </a:r>
            <a:r>
              <a:rPr lang="en-US" altLang="zh-TW" dirty="0"/>
              <a:t>105</a:t>
            </a:r>
            <a:r>
              <a:rPr lang="zh-TW" altLang="zh-TW" dirty="0"/>
              <a:t>年總經費計</a:t>
            </a:r>
            <a:r>
              <a:rPr lang="en-US" altLang="zh-TW" dirty="0"/>
              <a:t>76.7</a:t>
            </a:r>
            <a:r>
              <a:rPr lang="zh-TW" altLang="zh-TW" dirty="0"/>
              <a:t>億元，兩者合計</a:t>
            </a:r>
            <a:r>
              <a:rPr lang="en-US" altLang="zh-TW" dirty="0"/>
              <a:t>3</a:t>
            </a:r>
            <a:r>
              <a:rPr lang="zh-TW" altLang="zh-TW" dirty="0"/>
              <a:t>年內投入超過</a:t>
            </a:r>
            <a:r>
              <a:rPr lang="en-US" altLang="zh-TW" dirty="0"/>
              <a:t>100</a:t>
            </a:r>
            <a:r>
              <a:rPr lang="zh-TW" altLang="zh-TW" dirty="0"/>
              <a:t>億元，預計將有</a:t>
            </a:r>
            <a:r>
              <a:rPr lang="en-US" altLang="zh-TW" dirty="0"/>
              <a:t>1</a:t>
            </a:r>
            <a:r>
              <a:rPr lang="zh-TW" altLang="zh-TW" dirty="0"/>
              <a:t>萬</a:t>
            </a:r>
            <a:r>
              <a:rPr lang="en-US" altLang="zh-TW" dirty="0"/>
              <a:t>2</a:t>
            </a:r>
            <a:r>
              <a:rPr lang="zh-TW" altLang="zh-TW" dirty="0"/>
              <a:t>千個家庭受惠於多元日間照顧服務，並可吸引超過萬名照顧服務員從事居家及社區式服務，讓</a:t>
            </a:r>
            <a:r>
              <a:rPr lang="en-US" altLang="zh-TW" dirty="0"/>
              <a:t>6</a:t>
            </a:r>
            <a:r>
              <a:rPr lang="zh-TW" altLang="zh-TW" dirty="0"/>
              <a:t>萬多個家庭受惠。</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177</a:t>
            </a:fld>
            <a:endParaRPr lang="zh-TW" altLang="en-US"/>
          </a:p>
        </p:txBody>
      </p:sp>
    </p:spTree>
    <p:extLst>
      <p:ext uri="{BB962C8B-B14F-4D97-AF65-F5344CB8AC3E}">
        <p14:creationId xmlns:p14="http://schemas.microsoft.com/office/powerpoint/2010/main" val="415247436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性別不平等指數</a:t>
            </a:r>
            <a:r>
              <a:rPr lang="en-US" altLang="zh-TW" dirty="0"/>
              <a:t> (Gender Inequality Index , </a:t>
            </a:r>
            <a:r>
              <a:rPr lang="en-US" altLang="zh-TW" b="1" dirty="0"/>
              <a:t>GII</a:t>
            </a:r>
            <a:r>
              <a:rPr lang="en-US" altLang="zh-TW" dirty="0"/>
              <a:t>)</a:t>
            </a:r>
            <a:r>
              <a:rPr lang="zh-TW" altLang="zh-TW" dirty="0"/>
              <a:t>，性別平等荷蘭全球第一。</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178</a:t>
            </a:fld>
            <a:endParaRPr lang="zh-TW" altLang="en-US"/>
          </a:p>
        </p:txBody>
      </p:sp>
    </p:spTree>
    <p:extLst>
      <p:ext uri="{BB962C8B-B14F-4D97-AF65-F5344CB8AC3E}">
        <p14:creationId xmlns:p14="http://schemas.microsoft.com/office/powerpoint/2010/main" val="6771748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179</a:t>
            </a:fld>
            <a:endParaRPr lang="zh-TW" altLang="en-US"/>
          </a:p>
        </p:txBody>
      </p:sp>
    </p:spTree>
    <p:extLst>
      <p:ext uri="{BB962C8B-B14F-4D97-AF65-F5344CB8AC3E}">
        <p14:creationId xmlns:p14="http://schemas.microsoft.com/office/powerpoint/2010/main" val="23653475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180</a:t>
            </a:fld>
            <a:endParaRPr lang="zh-TW" altLang="en-US">
              <a:solidFill>
                <a:prstClr val="black"/>
              </a:solidFill>
            </a:endParaRPr>
          </a:p>
        </p:txBody>
      </p:sp>
    </p:spTree>
    <p:extLst>
      <p:ext uri="{BB962C8B-B14F-4D97-AF65-F5344CB8AC3E}">
        <p14:creationId xmlns:p14="http://schemas.microsoft.com/office/powerpoint/2010/main" val="36249289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易淹水患治理計畫</a:t>
            </a:r>
            <a:r>
              <a:rPr lang="en-US" altLang="zh-TW" dirty="0"/>
              <a:t>(95-102</a:t>
            </a:r>
            <a:r>
              <a:rPr lang="zh-TW" altLang="zh-TW" dirty="0"/>
              <a:t>年；</a:t>
            </a:r>
            <a:r>
              <a:rPr lang="en-US" altLang="zh-TW" dirty="0"/>
              <a:t>1,160</a:t>
            </a:r>
            <a:r>
              <a:rPr lang="zh-TW" altLang="zh-TW" dirty="0"/>
              <a:t>億元</a:t>
            </a:r>
            <a:r>
              <a:rPr lang="en-US" altLang="zh-TW" dirty="0"/>
              <a:t>)</a:t>
            </a:r>
            <a:r>
              <a:rPr lang="zh-TW" altLang="zh-TW" dirty="0"/>
              <a:t>、</a:t>
            </a:r>
            <a:r>
              <a:rPr lang="zh-TW" altLang="zh-TW" b="1" dirty="0"/>
              <a:t>流域綜合治理計畫</a:t>
            </a:r>
            <a:r>
              <a:rPr lang="en-US" altLang="zh-TW" dirty="0"/>
              <a:t>(103-108</a:t>
            </a:r>
            <a:r>
              <a:rPr lang="zh-TW" altLang="zh-TW" dirty="0"/>
              <a:t>年；</a:t>
            </a:r>
            <a:r>
              <a:rPr lang="en-US" altLang="zh-TW" dirty="0"/>
              <a:t>660</a:t>
            </a:r>
            <a:r>
              <a:rPr lang="zh-TW" altLang="zh-TW" dirty="0"/>
              <a:t>億元</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181</a:t>
            </a:fld>
            <a:endParaRPr lang="zh-TW" altLang="en-US"/>
          </a:p>
        </p:txBody>
      </p:sp>
    </p:spTree>
    <p:extLst>
      <p:ext uri="{BB962C8B-B14F-4D97-AF65-F5344CB8AC3E}">
        <p14:creationId xmlns:p14="http://schemas.microsoft.com/office/powerpoint/2010/main" val="19978732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註：</a:t>
            </a:r>
            <a:r>
              <a:rPr lang="en-US" altLang="zh-TW" sz="1200" dirty="0" smtClean="0">
                <a:latin typeface="Times New Roman" pitchFamily="18" charset="0"/>
                <a:ea typeface="標楷體" pitchFamily="65" charset="-120"/>
              </a:rPr>
              <a:t>105</a:t>
            </a:r>
            <a:r>
              <a:rPr lang="zh-TW" altLang="en-US" sz="1200" dirty="0" smtClean="0">
                <a:latin typeface="Times New Roman" pitchFamily="18" charset="0"/>
                <a:ea typeface="標楷體" pitchFamily="65" charset="-120"/>
              </a:rPr>
              <a:t>年度施政計畫改以接管戶數為評量方式，爰施政成果比照施政計畫以接管戶數績效說明。</a:t>
            </a:r>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182</a:t>
            </a:fld>
            <a:endParaRPr lang="zh-TW" altLang="en-US"/>
          </a:p>
        </p:txBody>
      </p:sp>
    </p:spTree>
    <p:extLst>
      <p:ext uri="{BB962C8B-B14F-4D97-AF65-F5344CB8AC3E}">
        <p14:creationId xmlns:p14="http://schemas.microsoft.com/office/powerpoint/2010/main" val="24187215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183</a:t>
            </a:fld>
            <a:endParaRPr lang="zh-TW" altLang="en-US"/>
          </a:p>
        </p:txBody>
      </p:sp>
    </p:spTree>
    <p:extLst>
      <p:ext uri="{BB962C8B-B14F-4D97-AF65-F5344CB8AC3E}">
        <p14:creationId xmlns:p14="http://schemas.microsoft.com/office/powerpoint/2010/main" val="9846638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184</a:t>
            </a:fld>
            <a:endParaRPr lang="zh-TW" altLang="en-US">
              <a:solidFill>
                <a:prstClr val="black"/>
              </a:solidFill>
            </a:endParaRPr>
          </a:p>
        </p:txBody>
      </p:sp>
    </p:spTree>
    <p:extLst>
      <p:ext uri="{BB962C8B-B14F-4D97-AF65-F5344CB8AC3E}">
        <p14:creationId xmlns:p14="http://schemas.microsoft.com/office/powerpoint/2010/main" val="2784367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185</a:t>
            </a:fld>
            <a:endParaRPr lang="zh-TW" altLang="en-US"/>
          </a:p>
        </p:txBody>
      </p:sp>
    </p:spTree>
    <p:extLst>
      <p:ext uri="{BB962C8B-B14F-4D97-AF65-F5344CB8AC3E}">
        <p14:creationId xmlns:p14="http://schemas.microsoft.com/office/powerpoint/2010/main" val="60111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臺北</a:t>
            </a:r>
            <a:r>
              <a:rPr lang="zh-TW" altLang="zh-TW" b="1" dirty="0"/>
              <a:t>捷運通車時程表</a:t>
            </a:r>
            <a:r>
              <a:rPr lang="zh-TW" altLang="zh-TW" dirty="0"/>
              <a:t>如下</a:t>
            </a:r>
          </a:p>
          <a:p>
            <a:r>
              <a:rPr lang="en-US" altLang="zh-TW" dirty="0"/>
              <a:t>97.12.25</a:t>
            </a:r>
            <a:r>
              <a:rPr lang="zh-TW" altLang="zh-TW" dirty="0"/>
              <a:t>南港線</a:t>
            </a:r>
            <a:r>
              <a:rPr lang="en-US" altLang="zh-TW" dirty="0"/>
              <a:t>(</a:t>
            </a:r>
            <a:r>
              <a:rPr lang="zh-TW" altLang="zh-TW" dirty="0"/>
              <a:t>昆陽</a:t>
            </a:r>
            <a:r>
              <a:rPr lang="en-US" altLang="zh-TW" dirty="0"/>
              <a:t>—</a:t>
            </a:r>
            <a:r>
              <a:rPr lang="zh-TW" altLang="zh-TW" dirty="0"/>
              <a:t>南港</a:t>
            </a:r>
            <a:r>
              <a:rPr lang="en-US" altLang="zh-TW" dirty="0"/>
              <a:t>)</a:t>
            </a:r>
            <a:endParaRPr lang="zh-TW" altLang="zh-TW" dirty="0"/>
          </a:p>
          <a:p>
            <a:r>
              <a:rPr lang="en-US" altLang="zh-TW" dirty="0"/>
              <a:t>98. 7. 4 </a:t>
            </a:r>
            <a:r>
              <a:rPr lang="zh-TW" altLang="zh-TW" dirty="0"/>
              <a:t>內湖線</a:t>
            </a:r>
            <a:r>
              <a:rPr lang="en-US" altLang="zh-TW" dirty="0"/>
              <a:t>(</a:t>
            </a:r>
            <a:r>
              <a:rPr lang="zh-TW" altLang="zh-TW" dirty="0"/>
              <a:t>中山國中</a:t>
            </a:r>
            <a:r>
              <a:rPr lang="en-US" altLang="zh-TW" dirty="0"/>
              <a:t>—</a:t>
            </a:r>
            <a:r>
              <a:rPr lang="zh-TW" altLang="zh-TW" dirty="0"/>
              <a:t>南港展覽館</a:t>
            </a:r>
            <a:r>
              <a:rPr lang="en-US" altLang="zh-TW" dirty="0"/>
              <a:t>)</a:t>
            </a:r>
            <a:endParaRPr lang="zh-TW" altLang="zh-TW" dirty="0"/>
          </a:p>
          <a:p>
            <a:r>
              <a:rPr lang="en-US" altLang="zh-TW" dirty="0"/>
              <a:t>99.11. 3 </a:t>
            </a:r>
            <a:r>
              <a:rPr lang="zh-TW" altLang="zh-TW" dirty="0"/>
              <a:t>蘆洲線</a:t>
            </a:r>
            <a:r>
              <a:rPr lang="en-US" altLang="zh-TW" dirty="0"/>
              <a:t>(</a:t>
            </a:r>
            <a:r>
              <a:rPr lang="zh-TW" altLang="zh-TW" dirty="0"/>
              <a:t>蘆洲</a:t>
            </a:r>
            <a:r>
              <a:rPr lang="en-US" altLang="zh-TW" dirty="0"/>
              <a:t>—</a:t>
            </a:r>
            <a:r>
              <a:rPr lang="zh-TW" altLang="zh-TW" dirty="0"/>
              <a:t>大橋頭</a:t>
            </a:r>
            <a:r>
              <a:rPr lang="en-US" altLang="zh-TW" dirty="0"/>
              <a:t>)</a:t>
            </a:r>
            <a:r>
              <a:rPr lang="zh-TW" altLang="zh-TW" dirty="0"/>
              <a:t>、新莊線</a:t>
            </a:r>
            <a:r>
              <a:rPr lang="en-US" altLang="zh-TW" dirty="0"/>
              <a:t>(</a:t>
            </a:r>
            <a:r>
              <a:rPr lang="zh-TW" altLang="zh-TW" dirty="0"/>
              <a:t>大橋頭</a:t>
            </a:r>
            <a:r>
              <a:rPr lang="en-US" altLang="zh-TW" dirty="0"/>
              <a:t>—</a:t>
            </a:r>
            <a:r>
              <a:rPr lang="zh-TW" altLang="zh-TW" dirty="0"/>
              <a:t>忠孝新生</a:t>
            </a:r>
            <a:r>
              <a:rPr lang="en-US" altLang="zh-TW" dirty="0"/>
              <a:t>)</a:t>
            </a:r>
            <a:endParaRPr lang="zh-TW" altLang="zh-TW" dirty="0"/>
          </a:p>
          <a:p>
            <a:r>
              <a:rPr lang="en-US" altLang="zh-TW" dirty="0"/>
              <a:t>100. 2.27</a:t>
            </a:r>
            <a:r>
              <a:rPr lang="zh-TW" altLang="zh-TW" dirty="0"/>
              <a:t>南港線東延段</a:t>
            </a:r>
            <a:r>
              <a:rPr lang="en-US" altLang="zh-TW" dirty="0"/>
              <a:t>(</a:t>
            </a:r>
            <a:r>
              <a:rPr lang="zh-TW" altLang="zh-TW" dirty="0"/>
              <a:t>南港</a:t>
            </a:r>
            <a:r>
              <a:rPr lang="en-US" altLang="zh-TW" dirty="0"/>
              <a:t>—</a:t>
            </a:r>
            <a:r>
              <a:rPr lang="zh-TW" altLang="zh-TW" dirty="0"/>
              <a:t>南港展覽館</a:t>
            </a:r>
            <a:r>
              <a:rPr lang="en-US" altLang="zh-TW" dirty="0"/>
              <a:t>)</a:t>
            </a:r>
            <a:endParaRPr lang="zh-TW" altLang="zh-TW" dirty="0"/>
          </a:p>
          <a:p>
            <a:r>
              <a:rPr lang="en-US" altLang="zh-TW" dirty="0"/>
              <a:t>101. 1. 5 </a:t>
            </a:r>
            <a:r>
              <a:rPr lang="zh-TW" altLang="zh-TW" dirty="0"/>
              <a:t>新莊線</a:t>
            </a:r>
            <a:r>
              <a:rPr lang="en-US" altLang="zh-TW" dirty="0"/>
              <a:t>(</a:t>
            </a:r>
            <a:r>
              <a:rPr lang="zh-TW" altLang="zh-TW" dirty="0"/>
              <a:t>輔大</a:t>
            </a:r>
            <a:r>
              <a:rPr lang="en-US" altLang="zh-TW" dirty="0"/>
              <a:t>—</a:t>
            </a:r>
            <a:r>
              <a:rPr lang="zh-TW" altLang="zh-TW" dirty="0"/>
              <a:t>大橋頭</a:t>
            </a:r>
            <a:r>
              <a:rPr lang="en-US" altLang="zh-TW" dirty="0"/>
              <a:t>)</a:t>
            </a:r>
            <a:endParaRPr lang="zh-TW" altLang="zh-TW" dirty="0"/>
          </a:p>
          <a:p>
            <a:r>
              <a:rPr lang="en-US" altLang="zh-TW" dirty="0"/>
              <a:t>101. 9.30</a:t>
            </a:r>
            <a:r>
              <a:rPr lang="zh-TW" altLang="zh-TW" dirty="0"/>
              <a:t>新莊線</a:t>
            </a:r>
            <a:r>
              <a:rPr lang="en-US" altLang="zh-TW" dirty="0"/>
              <a:t>(</a:t>
            </a:r>
            <a:r>
              <a:rPr lang="zh-TW" altLang="zh-TW" dirty="0"/>
              <a:t>忠孝新生</a:t>
            </a:r>
            <a:r>
              <a:rPr lang="en-US" altLang="zh-TW" dirty="0"/>
              <a:t>—</a:t>
            </a:r>
            <a:r>
              <a:rPr lang="zh-TW" altLang="zh-TW" dirty="0"/>
              <a:t>古亭</a:t>
            </a:r>
            <a:r>
              <a:rPr lang="en-US" altLang="zh-TW" dirty="0"/>
              <a:t>)</a:t>
            </a:r>
            <a:endParaRPr lang="zh-TW" altLang="zh-TW" dirty="0"/>
          </a:p>
          <a:p>
            <a:r>
              <a:rPr lang="en-US" altLang="zh-TW" dirty="0"/>
              <a:t>102. 6.29</a:t>
            </a:r>
            <a:r>
              <a:rPr lang="zh-TW" altLang="zh-TW" dirty="0"/>
              <a:t>新莊線</a:t>
            </a:r>
            <a:r>
              <a:rPr lang="en-US" altLang="zh-TW" dirty="0"/>
              <a:t>(</a:t>
            </a:r>
            <a:r>
              <a:rPr lang="zh-TW" altLang="zh-TW" dirty="0"/>
              <a:t>輔大</a:t>
            </a:r>
            <a:r>
              <a:rPr lang="en-US" altLang="zh-TW" dirty="0"/>
              <a:t>—</a:t>
            </a:r>
            <a:r>
              <a:rPr lang="zh-TW" altLang="zh-TW" dirty="0"/>
              <a:t>迴龍</a:t>
            </a:r>
            <a:r>
              <a:rPr lang="en-US" altLang="zh-TW" dirty="0"/>
              <a:t>)</a:t>
            </a:r>
            <a:endParaRPr lang="zh-TW" altLang="zh-TW" dirty="0"/>
          </a:p>
          <a:p>
            <a:r>
              <a:rPr lang="en-US" altLang="zh-TW" dirty="0"/>
              <a:t>102.11.24</a:t>
            </a:r>
            <a:r>
              <a:rPr lang="zh-TW" altLang="zh-TW" dirty="0"/>
              <a:t>信義線</a:t>
            </a:r>
            <a:r>
              <a:rPr lang="en-US" altLang="zh-TW" dirty="0"/>
              <a:t>(</a:t>
            </a:r>
            <a:r>
              <a:rPr lang="zh-TW" altLang="zh-TW" dirty="0"/>
              <a:t>中正紀念堂</a:t>
            </a:r>
            <a:r>
              <a:rPr lang="en-US" altLang="zh-TW" dirty="0"/>
              <a:t>—</a:t>
            </a:r>
            <a:r>
              <a:rPr lang="zh-TW" altLang="zh-TW" dirty="0"/>
              <a:t>象山</a:t>
            </a:r>
            <a:r>
              <a:rPr lang="en-US" altLang="zh-TW" dirty="0"/>
              <a:t>)</a:t>
            </a:r>
            <a:endParaRPr lang="zh-TW" altLang="zh-TW" dirty="0"/>
          </a:p>
          <a:p>
            <a:r>
              <a:rPr lang="en-US" altLang="zh-TW" dirty="0"/>
              <a:t>103.11.15</a:t>
            </a:r>
            <a:r>
              <a:rPr lang="zh-TW" altLang="zh-TW" dirty="0"/>
              <a:t>松山線</a:t>
            </a:r>
            <a:r>
              <a:rPr lang="en-US" altLang="zh-TW" dirty="0"/>
              <a:t>(</a:t>
            </a:r>
            <a:r>
              <a:rPr lang="zh-TW" altLang="zh-TW" dirty="0"/>
              <a:t>西門</a:t>
            </a:r>
            <a:r>
              <a:rPr lang="en-US" altLang="zh-TW" dirty="0"/>
              <a:t>—</a:t>
            </a:r>
            <a:r>
              <a:rPr lang="zh-TW" altLang="zh-TW" dirty="0"/>
              <a:t>松山</a:t>
            </a:r>
            <a:r>
              <a:rPr lang="en-US" altLang="zh-TW" dirty="0"/>
              <a:t>)</a:t>
            </a:r>
            <a:endParaRPr lang="zh-TW" altLang="zh-TW" dirty="0"/>
          </a:p>
          <a:p>
            <a:r>
              <a:rPr lang="en-US" altLang="zh-TW" dirty="0"/>
              <a:t>104</a:t>
            </a:r>
            <a:r>
              <a:rPr lang="zh-TW" altLang="zh-TW" dirty="0"/>
              <a:t>年底 機場捷運</a:t>
            </a:r>
            <a:r>
              <a:rPr lang="en-US" altLang="zh-TW" dirty="0"/>
              <a:t>(</a:t>
            </a:r>
            <a:r>
              <a:rPr lang="zh-TW" altLang="zh-TW" dirty="0"/>
              <a:t>台北車站</a:t>
            </a:r>
            <a:r>
              <a:rPr lang="en-US" altLang="zh-TW" dirty="0"/>
              <a:t>—</a:t>
            </a:r>
            <a:r>
              <a:rPr lang="zh-TW" altLang="zh-TW" dirty="0"/>
              <a:t>桃園機場</a:t>
            </a:r>
            <a:r>
              <a:rPr lang="en-US" altLang="zh-TW" dirty="0"/>
              <a:t>)</a:t>
            </a:r>
            <a:endParaRPr lang="zh-TW" altLang="zh-TW" dirty="0"/>
          </a:p>
          <a:p>
            <a:r>
              <a:rPr lang="en-US" altLang="zh-TW" dirty="0"/>
              <a:t>104</a:t>
            </a:r>
            <a:r>
              <a:rPr lang="zh-TW" altLang="zh-TW" dirty="0"/>
              <a:t>年底 頂埔延伸線</a:t>
            </a:r>
            <a:r>
              <a:rPr lang="en-US" altLang="zh-TW" dirty="0"/>
              <a:t>(</a:t>
            </a:r>
            <a:r>
              <a:rPr lang="zh-TW" altLang="zh-TW" dirty="0"/>
              <a:t>永寧</a:t>
            </a:r>
            <a:r>
              <a:rPr lang="en-US" altLang="zh-TW" dirty="0"/>
              <a:t>—</a:t>
            </a:r>
            <a:r>
              <a:rPr lang="zh-TW" altLang="zh-TW" dirty="0"/>
              <a:t>頂埔</a:t>
            </a:r>
            <a:r>
              <a:rPr lang="en-US" altLang="zh-TW" dirty="0"/>
              <a:t>)</a:t>
            </a:r>
            <a:endParaRPr lang="zh-TW" altLang="zh-TW" dirty="0"/>
          </a:p>
          <a:p>
            <a:r>
              <a:rPr lang="en-US" altLang="zh-TW" dirty="0"/>
              <a:t>105</a:t>
            </a:r>
            <a:r>
              <a:rPr lang="zh-TW" altLang="zh-TW" dirty="0"/>
              <a:t>年初 高雄輕軌</a:t>
            </a:r>
            <a:r>
              <a:rPr lang="en-US" altLang="zh-TW" dirty="0"/>
              <a:t>(</a:t>
            </a:r>
            <a:r>
              <a:rPr lang="zh-TW" altLang="zh-TW" dirty="0"/>
              <a:t>第</a:t>
            </a:r>
            <a:r>
              <a:rPr lang="en-US" altLang="zh-TW" dirty="0"/>
              <a:t>1</a:t>
            </a:r>
            <a:r>
              <a:rPr lang="zh-TW" altLang="zh-TW" dirty="0"/>
              <a:t>階段</a:t>
            </a:r>
            <a:r>
              <a:rPr lang="en-US" altLang="zh-TW" dirty="0"/>
              <a:t>)(</a:t>
            </a:r>
            <a:r>
              <a:rPr lang="zh-TW" altLang="zh-TW" dirty="0"/>
              <a:t>籬仔內</a:t>
            </a:r>
            <a:r>
              <a:rPr lang="en-US" altLang="zh-TW" dirty="0"/>
              <a:t>—</a:t>
            </a:r>
            <a:r>
              <a:rPr lang="zh-TW" altLang="zh-TW" dirty="0"/>
              <a:t>光榮碼頭</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a:t>
            </a:fld>
            <a:endParaRPr lang="zh-TW" altLang="en-US"/>
          </a:p>
        </p:txBody>
      </p:sp>
    </p:spTree>
    <p:extLst>
      <p:ext uri="{BB962C8B-B14F-4D97-AF65-F5344CB8AC3E}">
        <p14:creationId xmlns:p14="http://schemas.microsoft.com/office/powerpoint/2010/main" val="19626148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186</a:t>
            </a:fld>
            <a:endParaRPr lang="zh-TW" altLang="en-US"/>
          </a:p>
        </p:txBody>
      </p:sp>
    </p:spTree>
    <p:extLst>
      <p:ext uri="{BB962C8B-B14F-4D97-AF65-F5344CB8AC3E}">
        <p14:creationId xmlns:p14="http://schemas.microsoft.com/office/powerpoint/2010/main" val="8911888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187</a:t>
            </a:fld>
            <a:endParaRPr lang="zh-TW" altLang="en-US">
              <a:solidFill>
                <a:prstClr val="black"/>
              </a:solidFill>
            </a:endParaRPr>
          </a:p>
        </p:txBody>
      </p:sp>
    </p:spTree>
    <p:extLst>
      <p:ext uri="{BB962C8B-B14F-4D97-AF65-F5344CB8AC3E}">
        <p14:creationId xmlns:p14="http://schemas.microsoft.com/office/powerpoint/2010/main" val="31549645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20713">
              <a:defRPr/>
            </a:pPr>
            <a:r>
              <a:rPr lang="zh-TW" altLang="zh-TW" dirty="0" smtClean="0"/>
              <a:t>近</a:t>
            </a:r>
            <a:r>
              <a:rPr lang="en-US" altLang="zh-TW" dirty="0" smtClean="0"/>
              <a:t>7</a:t>
            </a:r>
            <a:r>
              <a:rPr lang="zh-TW" altLang="zh-TW" dirty="0" smtClean="0"/>
              <a:t>年編列</a:t>
            </a:r>
            <a:r>
              <a:rPr lang="en-US" altLang="zh-TW" dirty="0" smtClean="0"/>
              <a:t>92</a:t>
            </a:r>
            <a:r>
              <a:rPr lang="zh-TW" altLang="zh-TW" dirty="0" smtClean="0"/>
              <a:t>億</a:t>
            </a:r>
            <a:r>
              <a:rPr lang="en-US" altLang="zh-TW" dirty="0" smtClean="0"/>
              <a:t>3,443</a:t>
            </a:r>
            <a:r>
              <a:rPr lang="zh-TW" altLang="zh-TW" dirty="0" smtClean="0"/>
              <a:t>萬元建造巡護七號、臺南艦等</a:t>
            </a:r>
            <a:r>
              <a:rPr lang="en-US" altLang="zh-TW" dirty="0" smtClean="0"/>
              <a:t>14</a:t>
            </a:r>
            <a:r>
              <a:rPr lang="zh-TW" altLang="zh-TW" dirty="0" smtClean="0"/>
              <a:t>艘共</a:t>
            </a:r>
            <a:r>
              <a:rPr lang="en-US" altLang="zh-TW" dirty="0" smtClean="0"/>
              <a:t>1</a:t>
            </a:r>
            <a:r>
              <a:rPr lang="zh-TW" altLang="zh-TW" dirty="0" smtClean="0"/>
              <a:t>萬</a:t>
            </a:r>
            <a:r>
              <a:rPr lang="en-US" altLang="zh-TW" dirty="0" smtClean="0"/>
              <a:t>3,700</a:t>
            </a:r>
            <a:r>
              <a:rPr lang="zh-TW" altLang="zh-TW" dirty="0" smtClean="0"/>
              <a:t>噸艦艇。</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188</a:t>
            </a:fld>
            <a:endParaRPr lang="zh-TW" altLang="en-US"/>
          </a:p>
        </p:txBody>
      </p:sp>
    </p:spTree>
    <p:extLst>
      <p:ext uri="{BB962C8B-B14F-4D97-AF65-F5344CB8AC3E}">
        <p14:creationId xmlns:p14="http://schemas.microsoft.com/office/powerpoint/2010/main" val="3649227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189</a:t>
            </a:fld>
            <a:endParaRPr lang="zh-TW" altLang="en-US">
              <a:solidFill>
                <a:prstClr val="black"/>
              </a:solidFill>
            </a:endParaRPr>
          </a:p>
        </p:txBody>
      </p:sp>
    </p:spTree>
    <p:extLst>
      <p:ext uri="{BB962C8B-B14F-4D97-AF65-F5344CB8AC3E}">
        <p14:creationId xmlns:p14="http://schemas.microsoft.com/office/powerpoint/2010/main" val="7898889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190</a:t>
            </a:fld>
            <a:endParaRPr lang="zh-TW" altLang="en-US"/>
          </a:p>
        </p:txBody>
      </p:sp>
    </p:spTree>
    <p:extLst>
      <p:ext uri="{BB962C8B-B14F-4D97-AF65-F5344CB8AC3E}">
        <p14:creationId xmlns:p14="http://schemas.microsoft.com/office/powerpoint/2010/main" val="15893581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191</a:t>
            </a:fld>
            <a:endParaRPr lang="zh-TW" altLang="en-US"/>
          </a:p>
        </p:txBody>
      </p:sp>
    </p:spTree>
    <p:extLst>
      <p:ext uri="{BB962C8B-B14F-4D97-AF65-F5344CB8AC3E}">
        <p14:creationId xmlns:p14="http://schemas.microsoft.com/office/powerpoint/2010/main" val="291771207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192</a:t>
            </a:fld>
            <a:endParaRPr lang="zh-TW" altLang="en-US"/>
          </a:p>
        </p:txBody>
      </p:sp>
    </p:spTree>
    <p:extLst>
      <p:ext uri="{BB962C8B-B14F-4D97-AF65-F5344CB8AC3E}">
        <p14:creationId xmlns:p14="http://schemas.microsoft.com/office/powerpoint/2010/main" val="13068759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193</a:t>
            </a:fld>
            <a:endParaRPr lang="zh-TW" altLang="en-US"/>
          </a:p>
        </p:txBody>
      </p:sp>
    </p:spTree>
    <p:extLst>
      <p:ext uri="{BB962C8B-B14F-4D97-AF65-F5344CB8AC3E}">
        <p14:creationId xmlns:p14="http://schemas.microsoft.com/office/powerpoint/2010/main" val="369188548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194</a:t>
            </a:fld>
            <a:endParaRPr lang="zh-TW" altLang="en-US"/>
          </a:p>
        </p:txBody>
      </p:sp>
    </p:spTree>
    <p:extLst>
      <p:ext uri="{BB962C8B-B14F-4D97-AF65-F5344CB8AC3E}">
        <p14:creationId xmlns:p14="http://schemas.microsoft.com/office/powerpoint/2010/main" val="8732147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195</a:t>
            </a:fld>
            <a:endParaRPr lang="zh-TW" altLang="en-US"/>
          </a:p>
        </p:txBody>
      </p:sp>
    </p:spTree>
    <p:extLst>
      <p:ext uri="{BB962C8B-B14F-4D97-AF65-F5344CB8AC3E}">
        <p14:creationId xmlns:p14="http://schemas.microsoft.com/office/powerpoint/2010/main" val="11743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a:t>
            </a:fld>
            <a:endParaRPr lang="zh-TW" altLang="en-US"/>
          </a:p>
        </p:txBody>
      </p:sp>
    </p:spTree>
    <p:extLst>
      <p:ext uri="{BB962C8B-B14F-4D97-AF65-F5344CB8AC3E}">
        <p14:creationId xmlns:p14="http://schemas.microsoft.com/office/powerpoint/2010/main" val="68204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196</a:t>
            </a:fld>
            <a:endParaRPr lang="zh-TW" altLang="en-US"/>
          </a:p>
        </p:txBody>
      </p:sp>
    </p:spTree>
    <p:extLst>
      <p:ext uri="{BB962C8B-B14F-4D97-AF65-F5344CB8AC3E}">
        <p14:creationId xmlns:p14="http://schemas.microsoft.com/office/powerpoint/2010/main" val="161822987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募兵人數</a:t>
            </a:r>
            <a:endParaRPr lang="zh-TW" altLang="zh-TW" dirty="0"/>
          </a:p>
          <a:p>
            <a:r>
              <a:rPr lang="zh-TW" altLang="zh-TW" dirty="0"/>
              <a:t>自</a:t>
            </a:r>
            <a:r>
              <a:rPr lang="en-US" altLang="zh-TW" dirty="0"/>
              <a:t>102</a:t>
            </a:r>
            <a:r>
              <a:rPr lang="zh-TW" altLang="zh-TW" dirty="0"/>
              <a:t>年起轉換接受</a:t>
            </a:r>
            <a:r>
              <a:rPr lang="en-US" altLang="zh-TW" dirty="0"/>
              <a:t>4</a:t>
            </a:r>
            <a:r>
              <a:rPr lang="zh-TW" altLang="zh-TW" dirty="0"/>
              <a:t>個月軍事訓練，迄</a:t>
            </a:r>
            <a:r>
              <a:rPr lang="en-US" altLang="zh-TW" dirty="0"/>
              <a:t>103</a:t>
            </a:r>
            <a:r>
              <a:rPr lang="zh-TW" altLang="zh-TW" dirty="0"/>
              <a:t>年底</a:t>
            </a:r>
            <a:r>
              <a:rPr lang="zh-TW" altLang="zh-TW" b="1" dirty="0"/>
              <a:t>已徵訓</a:t>
            </a:r>
            <a:r>
              <a:rPr lang="en-US" altLang="zh-TW" dirty="0"/>
              <a:t>4</a:t>
            </a:r>
            <a:r>
              <a:rPr lang="zh-TW" altLang="zh-TW" dirty="0"/>
              <a:t>萬</a:t>
            </a:r>
            <a:r>
              <a:rPr lang="en-US" altLang="zh-TW" dirty="0"/>
              <a:t>6,589</a:t>
            </a:r>
            <a:r>
              <a:rPr lang="zh-TW" altLang="zh-TW" dirty="0"/>
              <a:t>員。</a:t>
            </a:r>
            <a:r>
              <a:rPr lang="en-US" altLang="zh-TW" dirty="0"/>
              <a:t>;</a:t>
            </a:r>
            <a:r>
              <a:rPr lang="zh-TW" altLang="zh-TW" dirty="0"/>
              <a:t>志願士兵招募人數</a:t>
            </a:r>
            <a:r>
              <a:rPr lang="en-US" altLang="zh-TW" dirty="0"/>
              <a:t>101</a:t>
            </a:r>
            <a:r>
              <a:rPr lang="zh-TW" altLang="zh-TW" dirty="0"/>
              <a:t>年</a:t>
            </a:r>
            <a:r>
              <a:rPr lang="en-US" altLang="zh-TW" dirty="0"/>
              <a:t>1</a:t>
            </a:r>
            <a:r>
              <a:rPr lang="zh-TW" altLang="zh-TW" dirty="0"/>
              <a:t>萬</a:t>
            </a:r>
            <a:r>
              <a:rPr lang="en-US" altLang="zh-TW" dirty="0"/>
              <a:t>1,069</a:t>
            </a:r>
            <a:r>
              <a:rPr lang="zh-TW" altLang="zh-TW" dirty="0"/>
              <a:t>人、</a:t>
            </a:r>
            <a:r>
              <a:rPr lang="en-US" altLang="zh-TW" dirty="0"/>
              <a:t>102</a:t>
            </a:r>
            <a:r>
              <a:rPr lang="zh-TW" altLang="zh-TW" dirty="0"/>
              <a:t>年</a:t>
            </a:r>
            <a:r>
              <a:rPr lang="en-US" altLang="zh-TW" dirty="0"/>
              <a:t>1</a:t>
            </a:r>
            <a:r>
              <a:rPr lang="zh-TW" altLang="zh-TW" dirty="0"/>
              <a:t>萬</a:t>
            </a:r>
            <a:r>
              <a:rPr lang="en-US" altLang="zh-TW" dirty="0"/>
              <a:t>942</a:t>
            </a:r>
            <a:r>
              <a:rPr lang="zh-TW" altLang="zh-TW" dirty="0"/>
              <a:t>人、</a:t>
            </a:r>
            <a:r>
              <a:rPr lang="en-US" altLang="zh-TW" dirty="0"/>
              <a:t>103</a:t>
            </a:r>
            <a:r>
              <a:rPr lang="zh-TW" altLang="zh-TW" dirty="0"/>
              <a:t>年</a:t>
            </a:r>
            <a:r>
              <a:rPr lang="en-US" altLang="zh-TW" dirty="0"/>
              <a:t>1</a:t>
            </a:r>
            <a:r>
              <a:rPr lang="zh-TW" altLang="zh-TW" dirty="0"/>
              <a:t>萬</a:t>
            </a:r>
            <a:r>
              <a:rPr lang="en-US" altLang="zh-TW" dirty="0"/>
              <a:t>5,024</a:t>
            </a:r>
            <a:r>
              <a:rPr lang="zh-TW" altLang="zh-TW" dirty="0"/>
              <a:t>人；另</a:t>
            </a:r>
            <a:r>
              <a:rPr lang="en-US" altLang="zh-TW" dirty="0"/>
              <a:t>103</a:t>
            </a:r>
            <a:r>
              <a:rPr lang="zh-TW" altLang="zh-TW" dirty="0"/>
              <a:t>年志願士兵留營率達</a:t>
            </a:r>
            <a:r>
              <a:rPr lang="en-US" altLang="zh-TW" dirty="0"/>
              <a:t>61.4%</a:t>
            </a:r>
            <a:r>
              <a:rPr lang="zh-TW" altLang="zh-TW" dirty="0"/>
              <a:t>，較</a:t>
            </a:r>
            <a:r>
              <a:rPr lang="en-US" altLang="zh-TW" dirty="0"/>
              <a:t>101</a:t>
            </a:r>
            <a:r>
              <a:rPr lang="zh-TW" altLang="zh-TW" dirty="0"/>
              <a:t>年及</a:t>
            </a:r>
            <a:r>
              <a:rPr lang="en-US" altLang="zh-TW" dirty="0"/>
              <a:t>102</a:t>
            </a:r>
            <a:r>
              <a:rPr lang="zh-TW" altLang="zh-TW" dirty="0"/>
              <a:t>年平均留營率提升</a:t>
            </a:r>
            <a:r>
              <a:rPr lang="en-US" altLang="zh-TW" dirty="0"/>
              <a:t>15.1</a:t>
            </a:r>
            <a:r>
              <a:rPr lang="zh-TW" altLang="zh-TW" dirty="0"/>
              <a:t>個百分點。國防部表示</a:t>
            </a:r>
            <a:r>
              <a:rPr lang="en-US" altLang="zh-TW" dirty="0"/>
              <a:t>104</a:t>
            </a:r>
            <a:r>
              <a:rPr lang="zh-TW" altLang="zh-TW" dirty="0"/>
              <a:t>、</a:t>
            </a:r>
            <a:r>
              <a:rPr lang="en-US" altLang="zh-TW" dirty="0"/>
              <a:t>105</a:t>
            </a:r>
            <a:r>
              <a:rPr lang="zh-TW" altLang="zh-TW" dirty="0"/>
              <a:t>年如能達成</a:t>
            </a:r>
            <a:r>
              <a:rPr lang="en-US" altLang="zh-TW" dirty="0"/>
              <a:t>1</a:t>
            </a:r>
            <a:r>
              <a:rPr lang="zh-TW" altLang="zh-TW" dirty="0"/>
              <a:t>萬</a:t>
            </a:r>
            <a:r>
              <a:rPr lang="en-US" altLang="zh-TW" dirty="0"/>
              <a:t>4,000</a:t>
            </a:r>
            <a:r>
              <a:rPr lang="zh-TW" altLang="zh-TW" dirty="0"/>
              <a:t>人的招募目標，搭配</a:t>
            </a:r>
            <a:r>
              <a:rPr lang="en-US" altLang="zh-TW" dirty="0"/>
              <a:t>60%</a:t>
            </a:r>
            <a:r>
              <a:rPr lang="zh-TW" altLang="zh-TW" dirty="0"/>
              <a:t>的留營率，可達成在</a:t>
            </a:r>
            <a:r>
              <a:rPr lang="en-US" altLang="zh-TW" dirty="0"/>
              <a:t>105</a:t>
            </a:r>
            <a:r>
              <a:rPr lang="zh-TW" altLang="zh-TW" dirty="0"/>
              <a:t>年底常備部隊以志願役士兵擔任的目標。</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197</a:t>
            </a:fld>
            <a:endParaRPr lang="zh-TW" altLang="en-US"/>
          </a:p>
        </p:txBody>
      </p:sp>
    </p:spTree>
    <p:extLst>
      <p:ext uri="{BB962C8B-B14F-4D97-AF65-F5344CB8AC3E}">
        <p14:creationId xmlns:p14="http://schemas.microsoft.com/office/powerpoint/2010/main" val="3638483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198</a:t>
            </a:fld>
            <a:endParaRPr lang="zh-TW" altLang="en-US">
              <a:solidFill>
                <a:prstClr val="black"/>
              </a:solidFill>
            </a:endParaRPr>
          </a:p>
        </p:txBody>
      </p:sp>
    </p:spTree>
    <p:extLst>
      <p:ext uri="{BB962C8B-B14F-4D97-AF65-F5344CB8AC3E}">
        <p14:creationId xmlns:p14="http://schemas.microsoft.com/office/powerpoint/2010/main" val="36967874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199</a:t>
            </a:fld>
            <a:endParaRPr lang="zh-TW" altLang="en-US"/>
          </a:p>
        </p:txBody>
      </p:sp>
    </p:spTree>
    <p:extLst>
      <p:ext uri="{BB962C8B-B14F-4D97-AF65-F5344CB8AC3E}">
        <p14:creationId xmlns:p14="http://schemas.microsoft.com/office/powerpoint/2010/main" val="30270273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200</a:t>
            </a:fld>
            <a:endParaRPr lang="zh-TW" altLang="en-US">
              <a:solidFill>
                <a:prstClr val="black"/>
              </a:solidFill>
            </a:endParaRPr>
          </a:p>
        </p:txBody>
      </p:sp>
    </p:spTree>
    <p:extLst>
      <p:ext uri="{BB962C8B-B14F-4D97-AF65-F5344CB8AC3E}">
        <p14:creationId xmlns:p14="http://schemas.microsoft.com/office/powerpoint/2010/main" val="28806387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文創園區產值</a:t>
            </a:r>
          </a:p>
          <a:p>
            <a:r>
              <a:rPr lang="en-US" altLang="zh-TW" dirty="0"/>
              <a:t>98</a:t>
            </a:r>
            <a:r>
              <a:rPr lang="zh-TW" altLang="zh-TW" dirty="0"/>
              <a:t>年至</a:t>
            </a:r>
            <a:r>
              <a:rPr lang="en-US" altLang="zh-TW" dirty="0"/>
              <a:t>102</a:t>
            </a:r>
            <a:r>
              <a:rPr lang="zh-TW" altLang="zh-TW" dirty="0"/>
              <a:t>年文化創意產業整體營業額自</a:t>
            </a:r>
            <a:r>
              <a:rPr lang="en-US" altLang="zh-TW" dirty="0"/>
              <a:t>6,479</a:t>
            </a:r>
            <a:r>
              <a:rPr lang="zh-TW" altLang="zh-TW" dirty="0"/>
              <a:t>億元提升至</a:t>
            </a:r>
            <a:r>
              <a:rPr lang="en-US" altLang="zh-TW" dirty="0"/>
              <a:t>7,856</a:t>
            </a:r>
            <a:r>
              <a:rPr lang="zh-TW" altLang="zh-TW" dirty="0"/>
              <a:t>億元，成長率</a:t>
            </a:r>
            <a:r>
              <a:rPr lang="en-US" altLang="zh-TW" dirty="0"/>
              <a:t>21%</a:t>
            </a:r>
            <a:r>
              <a:rPr lang="zh-TW" altLang="zh-TW" dirty="0"/>
              <a:t>，文創產值總計</a:t>
            </a:r>
            <a:r>
              <a:rPr lang="en-US" altLang="zh-TW" dirty="0"/>
              <a:t>3</a:t>
            </a:r>
            <a:r>
              <a:rPr lang="zh-TW" altLang="zh-TW" dirty="0"/>
              <a:t>兆</a:t>
            </a:r>
            <a:r>
              <a:rPr lang="en-US" altLang="zh-TW" dirty="0"/>
              <a:t>7,556</a:t>
            </a:r>
            <a:r>
              <a:rPr lang="zh-TW" altLang="zh-TW" dirty="0"/>
              <a:t>億元</a:t>
            </a:r>
            <a:r>
              <a:rPr lang="zh-TW" altLang="en-US" dirty="0"/>
              <a:t>。</a:t>
            </a:r>
            <a:endParaRPr lang="en-US" altLang="zh-TW" dirty="0"/>
          </a:p>
          <a:p>
            <a:endParaRPr lang="en-US" altLang="zh-TW" dirty="0"/>
          </a:p>
          <a:p>
            <a:r>
              <a:rPr lang="zh-TW" altLang="zh-TW" dirty="0"/>
              <a:t>文化創意產業發展第一期計畫（</a:t>
            </a:r>
            <a:r>
              <a:rPr lang="en-US" altLang="zh-TW" dirty="0"/>
              <a:t>92-96</a:t>
            </a:r>
            <a:r>
              <a:rPr lang="zh-TW" altLang="zh-TW" dirty="0"/>
              <a:t>年）</a:t>
            </a:r>
          </a:p>
          <a:p>
            <a:r>
              <a:rPr lang="zh-TW" altLang="zh-TW" dirty="0"/>
              <a:t>文化創意產業發展第二期計畫（</a:t>
            </a:r>
            <a:r>
              <a:rPr lang="en-US" altLang="zh-TW" dirty="0"/>
              <a:t>97-103; 75</a:t>
            </a:r>
            <a:r>
              <a:rPr lang="zh-TW" altLang="zh-TW" dirty="0"/>
              <a:t>億</a:t>
            </a:r>
            <a:r>
              <a:rPr lang="en-US" altLang="zh-TW" dirty="0"/>
              <a:t>4,976</a:t>
            </a:r>
            <a:r>
              <a:rPr lang="zh-TW" altLang="zh-TW" dirty="0"/>
              <a:t>萬</a:t>
            </a:r>
            <a:r>
              <a:rPr lang="en-US" altLang="zh-TW" dirty="0"/>
              <a:t>6,000</a:t>
            </a:r>
            <a:r>
              <a:rPr lang="zh-TW" altLang="zh-TW" dirty="0"/>
              <a:t>元）</a:t>
            </a:r>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201</a:t>
            </a:fld>
            <a:endParaRPr lang="zh-TW" altLang="en-US"/>
          </a:p>
        </p:txBody>
      </p:sp>
    </p:spTree>
    <p:extLst>
      <p:ext uri="{BB962C8B-B14F-4D97-AF65-F5344CB8AC3E}">
        <p14:creationId xmlns:p14="http://schemas.microsoft.com/office/powerpoint/2010/main" val="19664753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202</a:t>
            </a:fld>
            <a:endParaRPr lang="zh-TW" altLang="en-US"/>
          </a:p>
        </p:txBody>
      </p:sp>
    </p:spTree>
    <p:extLst>
      <p:ext uri="{BB962C8B-B14F-4D97-AF65-F5344CB8AC3E}">
        <p14:creationId xmlns:p14="http://schemas.microsoft.com/office/powerpoint/2010/main" val="145034776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203</a:t>
            </a:fld>
            <a:endParaRPr lang="zh-TW" altLang="en-US"/>
          </a:p>
        </p:txBody>
      </p:sp>
    </p:spTree>
    <p:extLst>
      <p:ext uri="{BB962C8B-B14F-4D97-AF65-F5344CB8AC3E}">
        <p14:creationId xmlns:p14="http://schemas.microsoft.com/office/powerpoint/2010/main" val="162955513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20984">
              <a:defRPr/>
            </a:pPr>
            <a:r>
              <a:rPr lang="en-US" altLang="zh-TW" dirty="0"/>
              <a:t>99</a:t>
            </a:r>
            <a:r>
              <a:rPr lang="zh-TW" altLang="en-US" dirty="0"/>
              <a:t>年修正地方制度法，將各種地方公職人員任期調整至</a:t>
            </a:r>
            <a:r>
              <a:rPr lang="en-US" altLang="zh-TW" dirty="0"/>
              <a:t>103</a:t>
            </a:r>
            <a:r>
              <a:rPr lang="zh-TW" altLang="en-US" dirty="0"/>
              <a:t>年</a:t>
            </a:r>
            <a:r>
              <a:rPr lang="en-US" altLang="zh-TW" dirty="0"/>
              <a:t>12</a:t>
            </a:r>
            <a:r>
              <a:rPr lang="zh-TW" altLang="en-US" dirty="0"/>
              <a:t>月</a:t>
            </a:r>
            <a:r>
              <a:rPr lang="en-US" altLang="zh-TW" dirty="0"/>
              <a:t>25</a:t>
            </a:r>
            <a:r>
              <a:rPr lang="zh-TW" altLang="en-US" dirty="0"/>
              <a:t>日止，</a:t>
            </a:r>
            <a:r>
              <a:rPr lang="en-US" altLang="zh-TW" dirty="0"/>
              <a:t>103</a:t>
            </a:r>
            <a:r>
              <a:rPr lang="zh-TW" altLang="en-US" dirty="0"/>
              <a:t>年</a:t>
            </a:r>
            <a:r>
              <a:rPr lang="en-US" altLang="zh-TW" dirty="0"/>
              <a:t>11</a:t>
            </a:r>
            <a:r>
              <a:rPr lang="zh-TW" altLang="en-US" dirty="0"/>
              <a:t>月</a:t>
            </a:r>
            <a:r>
              <a:rPr lang="en-US" altLang="zh-TW" dirty="0"/>
              <a:t>29</a:t>
            </a:r>
            <a:r>
              <a:rPr lang="zh-TW" altLang="en-US" dirty="0"/>
              <a:t>日</a:t>
            </a:r>
            <a:r>
              <a:rPr lang="en-US" altLang="zh-TW" dirty="0"/>
              <a:t>9</a:t>
            </a:r>
            <a:r>
              <a:rPr lang="zh-TW" altLang="en-US" dirty="0"/>
              <a:t>種地方公職人員同日舉行投票，爾後地方選舉將每</a:t>
            </a:r>
            <a:r>
              <a:rPr lang="en-US" altLang="zh-TW" dirty="0"/>
              <a:t>4</a:t>
            </a:r>
            <a:r>
              <a:rPr lang="zh-TW" altLang="en-US" dirty="0"/>
              <a:t>年舉行</a:t>
            </a:r>
            <a:r>
              <a:rPr lang="en-US" altLang="zh-TW" dirty="0"/>
              <a:t>1</a:t>
            </a:r>
            <a:r>
              <a:rPr lang="zh-TW" altLang="en-US" dirty="0"/>
              <a:t>次。</a:t>
            </a:r>
            <a:r>
              <a:rPr lang="en-US" altLang="zh-TW" dirty="0"/>
              <a:t>101</a:t>
            </a:r>
            <a:r>
              <a:rPr lang="zh-TW" altLang="en-US" dirty="0"/>
              <a:t>年第</a:t>
            </a:r>
            <a:r>
              <a:rPr lang="en-US" altLang="zh-TW" dirty="0"/>
              <a:t>13</a:t>
            </a:r>
            <a:r>
              <a:rPr lang="zh-TW" altLang="en-US" dirty="0"/>
              <a:t>任總統、副總統及第</a:t>
            </a:r>
            <a:r>
              <a:rPr lang="en-US" altLang="zh-TW" dirty="0"/>
              <a:t>8</a:t>
            </a:r>
            <a:r>
              <a:rPr lang="zh-TW" altLang="en-US" dirty="0"/>
              <a:t>屆立法委員選舉同日舉行投票，第</a:t>
            </a:r>
            <a:r>
              <a:rPr lang="en-US" altLang="zh-TW" dirty="0"/>
              <a:t>14</a:t>
            </a:r>
            <a:r>
              <a:rPr lang="zh-TW" altLang="en-US" dirty="0"/>
              <a:t>任總統、副總統及第</a:t>
            </a:r>
            <a:r>
              <a:rPr lang="en-US" altLang="zh-TW" dirty="0"/>
              <a:t>9</a:t>
            </a:r>
            <a:r>
              <a:rPr lang="zh-TW" altLang="en-US" dirty="0"/>
              <a:t>屆立法委員選舉定於</a:t>
            </a:r>
            <a:r>
              <a:rPr lang="en-US" altLang="zh-TW" dirty="0"/>
              <a:t>105</a:t>
            </a:r>
            <a:r>
              <a:rPr lang="zh-TW" altLang="en-US" dirty="0"/>
              <a:t>年</a:t>
            </a:r>
            <a:r>
              <a:rPr lang="en-US" altLang="zh-TW" dirty="0"/>
              <a:t>1</a:t>
            </a:r>
            <a:r>
              <a:rPr lang="zh-TW" altLang="en-US" dirty="0"/>
              <a:t>月</a:t>
            </a:r>
            <a:r>
              <a:rPr lang="en-US" altLang="zh-TW" dirty="0"/>
              <a:t>16</a:t>
            </a:r>
            <a:r>
              <a:rPr lang="zh-TW" altLang="en-US" dirty="0"/>
              <a:t>日同日舉行投票，中央層級之選舉同樣規劃為</a:t>
            </a:r>
            <a:r>
              <a:rPr lang="en-US" altLang="zh-TW" dirty="0"/>
              <a:t>4</a:t>
            </a:r>
            <a:r>
              <a:rPr lang="zh-TW" altLang="en-US" dirty="0"/>
              <a:t>年辦理</a:t>
            </a:r>
            <a:r>
              <a:rPr lang="en-US" altLang="zh-TW" dirty="0"/>
              <a:t>1</a:t>
            </a:r>
            <a:r>
              <a:rPr lang="zh-TW" altLang="en-US" dirty="0"/>
              <a:t>次。</a:t>
            </a:r>
            <a:endParaRPr lang="en-US" altLang="zh-TW" sz="1400" dirty="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204</a:t>
            </a:fld>
            <a:endParaRPr lang="zh-TW" altLang="en-US"/>
          </a:p>
        </p:txBody>
      </p:sp>
    </p:spTree>
    <p:extLst>
      <p:ext uri="{BB962C8B-B14F-4D97-AF65-F5344CB8AC3E}">
        <p14:creationId xmlns:p14="http://schemas.microsoft.com/office/powerpoint/2010/main" val="78389482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205</a:t>
            </a:fld>
            <a:endParaRPr lang="zh-TW" altLang="en-US"/>
          </a:p>
        </p:txBody>
      </p:sp>
    </p:spTree>
    <p:extLst>
      <p:ext uri="{BB962C8B-B14F-4D97-AF65-F5344CB8AC3E}">
        <p14:creationId xmlns:p14="http://schemas.microsoft.com/office/powerpoint/2010/main" val="40285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22</a:t>
            </a:fld>
            <a:endParaRPr lang="zh-TW" altLang="en-US"/>
          </a:p>
        </p:txBody>
      </p:sp>
    </p:spTree>
    <p:extLst>
      <p:ext uri="{BB962C8B-B14F-4D97-AF65-F5344CB8AC3E}">
        <p14:creationId xmlns:p14="http://schemas.microsoft.com/office/powerpoint/2010/main" val="190550757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有關環保署資料的統計</a:t>
            </a:r>
            <a:r>
              <a:rPr lang="en-US" altLang="zh-TW" dirty="0"/>
              <a:t>30.7km</a:t>
            </a:r>
            <a:r>
              <a:rPr lang="zh-TW" altLang="zh-TW" dirty="0"/>
              <a:t>是</a:t>
            </a:r>
            <a:r>
              <a:rPr lang="en-US" altLang="zh-TW" dirty="0"/>
              <a:t>97-99</a:t>
            </a:r>
            <a:r>
              <a:rPr lang="zh-TW" altLang="zh-TW" dirty="0"/>
              <a:t>年的建置長度，立法院要求</a:t>
            </a:r>
            <a:r>
              <a:rPr lang="zh-TW" altLang="en-US" dirty="0"/>
              <a:t>環保</a:t>
            </a:r>
            <a:r>
              <a:rPr lang="zh-TW" altLang="zh-TW" dirty="0"/>
              <a:t>署於</a:t>
            </a:r>
            <a:r>
              <a:rPr lang="en-US" altLang="zh-TW" dirty="0"/>
              <a:t>100</a:t>
            </a:r>
            <a:r>
              <a:rPr lang="zh-TW" altLang="zh-TW" dirty="0"/>
              <a:t>年起不再執行該項工作。</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206</a:t>
            </a:fld>
            <a:endParaRPr lang="zh-TW" altLang="en-US"/>
          </a:p>
        </p:txBody>
      </p:sp>
    </p:spTree>
    <p:extLst>
      <p:ext uri="{BB962C8B-B14F-4D97-AF65-F5344CB8AC3E}">
        <p14:creationId xmlns:p14="http://schemas.microsoft.com/office/powerpoint/2010/main" val="417440752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農村再生整體發展計畫暨第一期（</a:t>
            </a:r>
            <a:r>
              <a:rPr lang="en-US" altLang="zh-TW" b="1" dirty="0"/>
              <a:t>101 </a:t>
            </a:r>
            <a:r>
              <a:rPr lang="zh-TW" altLang="zh-TW" b="1" dirty="0"/>
              <a:t>至</a:t>
            </a:r>
            <a:r>
              <a:rPr lang="en-US" altLang="zh-TW" b="1" dirty="0"/>
              <a:t>104 </a:t>
            </a:r>
            <a:r>
              <a:rPr lang="zh-TW" altLang="zh-TW" b="1" dirty="0"/>
              <a:t>年度）實施計畫</a:t>
            </a:r>
            <a:endParaRPr lang="zh-TW" altLang="zh-TW" dirty="0"/>
          </a:p>
          <a:p>
            <a:r>
              <a:rPr lang="zh-TW" altLang="zh-TW" dirty="0"/>
              <a:t>為推動「愛台十二建設」之「推動農村再生計畫，建立富麗新農村」，</a:t>
            </a:r>
            <a:r>
              <a:rPr lang="en-US" altLang="zh-TW" dirty="0"/>
              <a:t>99 </a:t>
            </a:r>
            <a:r>
              <a:rPr lang="zh-TW" altLang="zh-TW" dirty="0"/>
              <a:t>年</a:t>
            </a:r>
            <a:r>
              <a:rPr lang="en-US" altLang="zh-TW" dirty="0"/>
              <a:t>8 </a:t>
            </a:r>
            <a:r>
              <a:rPr lang="zh-TW" altLang="zh-TW" dirty="0"/>
              <a:t>月</a:t>
            </a:r>
            <a:r>
              <a:rPr lang="en-US" altLang="zh-TW" dirty="0"/>
              <a:t>4 </a:t>
            </a:r>
            <a:r>
              <a:rPr lang="zh-TW" altLang="zh-TW" dirty="0"/>
              <a:t>日公布施行</a:t>
            </a:r>
            <a:r>
              <a:rPr lang="zh-TW" altLang="zh-TW" b="1" dirty="0"/>
              <a:t>「農村再生條例</a:t>
            </a:r>
            <a:r>
              <a:rPr lang="zh-TW" altLang="zh-TW" dirty="0"/>
              <a:t>」，明定設置農村再生基金</a:t>
            </a:r>
            <a:r>
              <a:rPr lang="en-US" altLang="zh-TW" dirty="0"/>
              <a:t>1,500 </a:t>
            </a:r>
            <a:r>
              <a:rPr lang="zh-TW" altLang="zh-TW" dirty="0"/>
              <a:t>億元，於</a:t>
            </a:r>
            <a:r>
              <a:rPr lang="en-US" altLang="zh-TW" dirty="0"/>
              <a:t>10</a:t>
            </a:r>
            <a:r>
              <a:rPr lang="zh-TW" altLang="zh-TW" dirty="0"/>
              <a:t>年內分年編列預算，以有秩序、有計畫地推動農村活化再生，照顧我國農漁村及農漁民。農村再生基金於</a:t>
            </a:r>
            <a:r>
              <a:rPr lang="en-US" altLang="zh-TW" dirty="0"/>
              <a:t>100 </a:t>
            </a:r>
            <a:r>
              <a:rPr lang="zh-TW" altLang="zh-TW" dirty="0"/>
              <a:t>年度成立。</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207</a:t>
            </a:fld>
            <a:endParaRPr lang="zh-TW" altLang="en-US"/>
          </a:p>
        </p:txBody>
      </p:sp>
    </p:spTree>
    <p:extLst>
      <p:ext uri="{BB962C8B-B14F-4D97-AF65-F5344CB8AC3E}">
        <p14:creationId xmlns:p14="http://schemas.microsoft.com/office/powerpoint/2010/main" val="13612922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208</a:t>
            </a:fld>
            <a:endParaRPr lang="zh-TW" altLang="en-US"/>
          </a:p>
        </p:txBody>
      </p:sp>
    </p:spTree>
    <p:extLst>
      <p:ext uri="{BB962C8B-B14F-4D97-AF65-F5344CB8AC3E}">
        <p14:creationId xmlns:p14="http://schemas.microsoft.com/office/powerpoint/2010/main" val="8945354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209</a:t>
            </a:fld>
            <a:endParaRPr lang="zh-TW" altLang="en-US">
              <a:solidFill>
                <a:prstClr val="black"/>
              </a:solidFill>
            </a:endParaRPr>
          </a:p>
        </p:txBody>
      </p:sp>
    </p:spTree>
    <p:extLst>
      <p:ext uri="{BB962C8B-B14F-4D97-AF65-F5344CB8AC3E}">
        <p14:creationId xmlns:p14="http://schemas.microsoft.com/office/powerpoint/2010/main" val="350947060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587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標楷體" panose="03000509000000000000" pitchFamily="65" charset="-120"/>
              </a:defRPr>
            </a:lvl1pPr>
            <a:lvl2pPr marL="756546" indent="-290979">
              <a:defRPr>
                <a:solidFill>
                  <a:schemeClr val="tx1"/>
                </a:solidFill>
                <a:latin typeface="Times New Roman" panose="02020603050405020304" pitchFamily="18" charset="0"/>
                <a:ea typeface="標楷體" panose="03000509000000000000" pitchFamily="65" charset="-120"/>
              </a:defRPr>
            </a:lvl2pPr>
            <a:lvl3pPr marL="1163917" indent="-232783">
              <a:defRPr>
                <a:solidFill>
                  <a:schemeClr val="tx1"/>
                </a:solidFill>
                <a:latin typeface="Times New Roman" panose="02020603050405020304" pitchFamily="18" charset="0"/>
                <a:ea typeface="標楷體" panose="03000509000000000000" pitchFamily="65" charset="-120"/>
              </a:defRPr>
            </a:lvl3pPr>
            <a:lvl4pPr marL="1629484" indent="-232783">
              <a:defRPr>
                <a:solidFill>
                  <a:schemeClr val="tx1"/>
                </a:solidFill>
                <a:latin typeface="Times New Roman" panose="02020603050405020304" pitchFamily="18" charset="0"/>
                <a:ea typeface="標楷體" panose="03000509000000000000" pitchFamily="65" charset="-120"/>
              </a:defRPr>
            </a:lvl4pPr>
            <a:lvl5pPr marL="2095050" indent="-232783">
              <a:defRPr>
                <a:solidFill>
                  <a:schemeClr val="tx1"/>
                </a:solidFill>
                <a:latin typeface="Times New Roman" panose="02020603050405020304" pitchFamily="18" charset="0"/>
                <a:ea typeface="標楷體" panose="03000509000000000000" pitchFamily="65" charset="-120"/>
              </a:defRPr>
            </a:lvl5pPr>
            <a:lvl6pPr marL="2560617" indent="-232783"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3026184" indent="-232783"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91751" indent="-232783"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957317" indent="-232783"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fld id="{193C4822-9F21-4709-AFB0-B7E887DDFE72}" type="slidenum">
              <a:rPr lang="zh-TW" altLang="en-US">
                <a:latin typeface="Calibri" panose="020F0502020204030204" pitchFamily="34" charset="0"/>
                <a:ea typeface="新細明體" panose="02020500000000000000" pitchFamily="18" charset="-120"/>
              </a:rPr>
              <a:pPr/>
              <a:t>210</a:t>
            </a:fld>
            <a:endParaRPr lang="en-US" alt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884288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p:txBody>
          <a:bodyPr/>
          <a:lstStyle/>
          <a:p>
            <a:pPr>
              <a:spcBef>
                <a:spcPct val="0"/>
              </a:spcBef>
            </a:pPr>
            <a:endParaRPr lang="zh-TW" altLang="en-US" smtClean="0"/>
          </a:p>
        </p:txBody>
      </p:sp>
      <p:sp>
        <p:nvSpPr>
          <p:cNvPr id="159748" name="投影片編號版面配置區 3"/>
          <p:cNvSpPr>
            <a:spLocks noGrp="1"/>
          </p:cNvSpPr>
          <p:nvPr>
            <p:ph type="sldNum" sz="quarter" idx="5"/>
          </p:nvPr>
        </p:nvSpPr>
        <p:spPr>
          <a:noFill/>
        </p:spPr>
        <p:txBody>
          <a:bodyPr/>
          <a:lstStyle>
            <a:lvl1pPr defTabSz="915988">
              <a:defRPr>
                <a:solidFill>
                  <a:schemeClr val="tx1"/>
                </a:solidFill>
                <a:latin typeface="Times New Roman" panose="02020603050405020304" pitchFamily="18" charset="0"/>
                <a:ea typeface="標楷體" panose="03000509000000000000" pitchFamily="65" charset="-120"/>
              </a:defRPr>
            </a:lvl1pPr>
            <a:lvl2pPr marL="744538" indent="-287338" defTabSz="915988">
              <a:defRPr>
                <a:solidFill>
                  <a:schemeClr val="tx1"/>
                </a:solidFill>
                <a:latin typeface="Times New Roman" panose="02020603050405020304" pitchFamily="18" charset="0"/>
                <a:ea typeface="標楷體" panose="03000509000000000000" pitchFamily="65" charset="-120"/>
              </a:defRPr>
            </a:lvl2pPr>
            <a:lvl3pPr marL="1144588" indent="-228600" defTabSz="915988">
              <a:defRPr>
                <a:solidFill>
                  <a:schemeClr val="tx1"/>
                </a:solidFill>
                <a:latin typeface="Times New Roman" panose="02020603050405020304" pitchFamily="18" charset="0"/>
                <a:ea typeface="標楷體" panose="03000509000000000000" pitchFamily="65" charset="-120"/>
              </a:defRPr>
            </a:lvl3pPr>
            <a:lvl4pPr marL="1601788" indent="-228600" defTabSz="915988">
              <a:defRPr>
                <a:solidFill>
                  <a:schemeClr val="tx1"/>
                </a:solidFill>
                <a:latin typeface="Times New Roman" panose="02020603050405020304" pitchFamily="18" charset="0"/>
                <a:ea typeface="標楷體" panose="03000509000000000000" pitchFamily="65" charset="-120"/>
              </a:defRPr>
            </a:lvl4pPr>
            <a:lvl5pPr marL="2060575" indent="-230188" defTabSz="915988">
              <a:defRPr>
                <a:solidFill>
                  <a:schemeClr val="tx1"/>
                </a:solidFill>
                <a:latin typeface="Times New Roman" panose="02020603050405020304" pitchFamily="18" charset="0"/>
                <a:ea typeface="標楷體" panose="03000509000000000000" pitchFamily="65" charset="-120"/>
              </a:defRPr>
            </a:lvl5pPr>
            <a:lvl6pPr marL="2517775" indent="-230188" defTabSz="91598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4975" indent="-230188" defTabSz="91598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32175" indent="-230188" defTabSz="91598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9375" indent="-230188" defTabSz="915988"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fld id="{E8BB54AD-446D-4326-9DAA-6C0CFB977438}" type="slidenum">
              <a:rPr lang="zh-TW" altLang="en-US">
                <a:latin typeface="Calibri" panose="020F0502020204030204" pitchFamily="34" charset="0"/>
                <a:ea typeface="新細明體" panose="02020500000000000000" pitchFamily="18" charset="-120"/>
              </a:rPr>
              <a:pPr/>
              <a:t>211</a:t>
            </a:fld>
            <a:endParaRPr lang="en-US" alt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942443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p:txBody>
          <a:bodyPr lIns="95439" tIns="47721" rIns="95439" bIns="47721"/>
          <a:lstStyle/>
          <a:p>
            <a:pPr>
              <a:spcBef>
                <a:spcPct val="0"/>
              </a:spcBef>
            </a:pPr>
            <a:endParaRPr lang="zh-TW" altLang="en-US" smtClean="0"/>
          </a:p>
        </p:txBody>
      </p:sp>
    </p:spTree>
    <p:extLst>
      <p:ext uri="{BB962C8B-B14F-4D97-AF65-F5344CB8AC3E}">
        <p14:creationId xmlns:p14="http://schemas.microsoft.com/office/powerpoint/2010/main" val="33987240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213</a:t>
            </a:fld>
            <a:endParaRPr lang="zh-TW" altLang="en-US"/>
          </a:p>
        </p:txBody>
      </p:sp>
    </p:spTree>
    <p:extLst>
      <p:ext uri="{BB962C8B-B14F-4D97-AF65-F5344CB8AC3E}">
        <p14:creationId xmlns:p14="http://schemas.microsoft.com/office/powerpoint/2010/main" val="155677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4086559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24</a:t>
            </a:fld>
            <a:endParaRPr lang="zh-TW" altLang="en-US"/>
          </a:p>
        </p:txBody>
      </p:sp>
    </p:spTree>
    <p:extLst>
      <p:ext uri="{BB962C8B-B14F-4D97-AF65-F5344CB8AC3E}">
        <p14:creationId xmlns:p14="http://schemas.microsoft.com/office/powerpoint/2010/main" val="3351852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a:t>
            </a:fld>
            <a:endParaRPr lang="zh-TW" altLang="en-US"/>
          </a:p>
        </p:txBody>
      </p:sp>
    </p:spTree>
    <p:extLst>
      <p:ext uri="{BB962C8B-B14F-4D97-AF65-F5344CB8AC3E}">
        <p14:creationId xmlns:p14="http://schemas.microsoft.com/office/powerpoint/2010/main" val="3957068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E50470E-0FE9-4798-806F-CCBD1A6B7F3F}" type="slidenum">
              <a:rPr lang="en-US" altLang="zh-TW"/>
              <a:pPr/>
              <a:t>25</a:t>
            </a:fld>
            <a:endParaRPr lang="en-US" altLang="zh-TW"/>
          </a:p>
        </p:txBody>
      </p:sp>
      <p:sp>
        <p:nvSpPr>
          <p:cNvPr id="25602" name="Rectangle 7"/>
          <p:cNvSpPr txBox="1">
            <a:spLocks noGrp="1" noChangeArrowheads="1"/>
          </p:cNvSpPr>
          <p:nvPr/>
        </p:nvSpPr>
        <p:spPr bwMode="auto">
          <a:xfrm>
            <a:off x="3920318" y="8738317"/>
            <a:ext cx="2999116" cy="4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8" tIns="46050" rIns="92098" bIns="4605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C6B5AE2-9CF7-48F7-97A2-E0B70889C0F0}" type="slidenum">
              <a:rPr lang="en-US" altLang="zh-TW" sz="1200"/>
              <a:pPr algn="r"/>
              <a:t>25</a:t>
            </a:fld>
            <a:endParaRPr lang="en-US" altLang="zh-TW" sz="1200"/>
          </a:p>
        </p:txBody>
      </p:sp>
      <p:sp>
        <p:nvSpPr>
          <p:cNvPr id="25603" name="投影片圖像版面配置區 1"/>
          <p:cNvSpPr>
            <a:spLocks noGrp="1" noRot="1" noChangeAspect="1" noTextEdit="1"/>
          </p:cNvSpPr>
          <p:nvPr>
            <p:ph type="sldImg"/>
          </p:nvPr>
        </p:nvSpPr>
        <p:spPr>
          <a:xfrm>
            <a:off x="1390650" y="1149350"/>
            <a:ext cx="4140200" cy="3105150"/>
          </a:xfrm>
          <a:ln/>
        </p:spPr>
      </p:sp>
      <p:sp>
        <p:nvSpPr>
          <p:cNvPr id="25604" name="備忘稿版面配置區 2"/>
          <p:cNvSpPr>
            <a:spLocks noGrp="1"/>
          </p:cNvSpPr>
          <p:nvPr>
            <p:ph type="body" idx="1"/>
          </p:nvPr>
        </p:nvSpPr>
        <p:spPr>
          <a:xfrm>
            <a:off x="692104" y="4427456"/>
            <a:ext cx="5536828" cy="3622464"/>
          </a:xfrm>
        </p:spPr>
        <p:txBody>
          <a:bodyPr/>
          <a:lstStyle/>
          <a:p>
            <a:pPr>
              <a:spcBef>
                <a:spcPct val="0"/>
              </a:spcBef>
            </a:pPr>
            <a:endParaRPr lang="zh-TW" altLang="en-US" dirty="0"/>
          </a:p>
        </p:txBody>
      </p:sp>
      <p:sp>
        <p:nvSpPr>
          <p:cNvPr id="25605" name="投影片編號版面配置區 3"/>
          <p:cNvSpPr txBox="1">
            <a:spLocks noGrp="1"/>
          </p:cNvSpPr>
          <p:nvPr/>
        </p:nvSpPr>
        <p:spPr bwMode="auto">
          <a:xfrm>
            <a:off x="3920318" y="8738317"/>
            <a:ext cx="2999116"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8" tIns="46050" rIns="92098" bIns="4605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9F1F00D8-6DE3-49F1-B95A-E4DCF7453E75}" type="slidenum">
              <a:rPr kumimoji="0" lang="en-US" altLang="zh-TW" sz="1200">
                <a:latin typeface="Calibri" panose="020F0502020204030204" pitchFamily="34" charset="0"/>
              </a:rPr>
              <a:pPr algn="r"/>
              <a:t>25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22893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27</a:t>
            </a:fld>
            <a:endParaRPr lang="zh-TW" altLang="en-US"/>
          </a:p>
        </p:txBody>
      </p:sp>
    </p:spTree>
    <p:extLst>
      <p:ext uri="{BB962C8B-B14F-4D97-AF65-F5344CB8AC3E}">
        <p14:creationId xmlns:p14="http://schemas.microsoft.com/office/powerpoint/2010/main" val="1320838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28</a:t>
            </a:fld>
            <a:endParaRPr lang="zh-TW" altLang="en-US"/>
          </a:p>
        </p:txBody>
      </p:sp>
    </p:spTree>
    <p:extLst>
      <p:ext uri="{BB962C8B-B14F-4D97-AF65-F5344CB8AC3E}">
        <p14:creationId xmlns:p14="http://schemas.microsoft.com/office/powerpoint/2010/main" val="27974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8300" indent="-287807">
              <a:defRPr kumimoji="1">
                <a:solidFill>
                  <a:schemeClr val="tx1"/>
                </a:solidFill>
                <a:latin typeface="Arial" panose="020B0604020202020204" pitchFamily="34" charset="0"/>
                <a:ea typeface="新細明體" panose="02020500000000000000" pitchFamily="18" charset="-120"/>
              </a:defRPr>
            </a:lvl2pPr>
            <a:lvl3pPr marL="1151230" indent="-230246">
              <a:defRPr kumimoji="1">
                <a:solidFill>
                  <a:schemeClr val="tx1"/>
                </a:solidFill>
                <a:latin typeface="Arial" panose="020B0604020202020204" pitchFamily="34" charset="0"/>
                <a:ea typeface="新細明體" panose="02020500000000000000" pitchFamily="18" charset="-120"/>
              </a:defRPr>
            </a:lvl3pPr>
            <a:lvl4pPr marL="1611722" indent="-230246">
              <a:defRPr kumimoji="1">
                <a:solidFill>
                  <a:schemeClr val="tx1"/>
                </a:solidFill>
                <a:latin typeface="Arial" panose="020B0604020202020204" pitchFamily="34" charset="0"/>
                <a:ea typeface="新細明體" panose="02020500000000000000" pitchFamily="18" charset="-120"/>
              </a:defRPr>
            </a:lvl4pPr>
            <a:lvl5pPr marL="2072214" indent="-230246">
              <a:defRPr kumimoji="1">
                <a:solidFill>
                  <a:schemeClr val="tx1"/>
                </a:solidFill>
                <a:latin typeface="Arial" panose="020B0604020202020204" pitchFamily="34" charset="0"/>
                <a:ea typeface="新細明體" panose="02020500000000000000" pitchFamily="18" charset="-120"/>
              </a:defRPr>
            </a:lvl5pPr>
            <a:lvl6pPr marL="2532707"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93198"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53691"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14182"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964B09F-6DD3-44C1-A2D1-2659B68FF39E}" type="slidenum">
              <a:rPr lang="en-US" altLang="zh-TW"/>
              <a:pPr/>
              <a:t>31</a:t>
            </a:fld>
            <a:endParaRPr lang="en-US" altLang="zh-TW"/>
          </a:p>
        </p:txBody>
      </p:sp>
      <p:sp>
        <p:nvSpPr>
          <p:cNvPr id="10243" name="投影片圖像版面配置區 1"/>
          <p:cNvSpPr>
            <a:spLocks noGrp="1" noRot="1" noChangeAspect="1" noTextEdit="1"/>
          </p:cNvSpPr>
          <p:nvPr>
            <p:ph type="sldImg"/>
          </p:nvPr>
        </p:nvSpPr>
        <p:spPr>
          <a:xfrm>
            <a:off x="1390650" y="1149350"/>
            <a:ext cx="4140200" cy="3105150"/>
          </a:xfrm>
          <a:ln/>
        </p:spPr>
      </p:sp>
      <p:sp>
        <p:nvSpPr>
          <p:cNvPr id="10244" name="備忘稿版面配置區 2"/>
          <p:cNvSpPr>
            <a:spLocks noGrp="1"/>
          </p:cNvSpPr>
          <p:nvPr>
            <p:ph type="body" idx="1"/>
          </p:nvPr>
        </p:nvSpPr>
        <p:spPr>
          <a:xfrm>
            <a:off x="692104" y="4427456"/>
            <a:ext cx="5536828" cy="3622464"/>
          </a:xfrm>
          <a:noFill/>
        </p:spPr>
        <p:txBody>
          <a:bodyPr/>
          <a:lstStyle/>
          <a:p>
            <a:pPr eaLnBrk="1" hangingPunct="1">
              <a:spcBef>
                <a:spcPct val="0"/>
              </a:spcBef>
            </a:pPr>
            <a:endParaRPr lang="zh-TW" altLang="zh-TW" smtClean="0"/>
          </a:p>
        </p:txBody>
      </p:sp>
      <p:sp>
        <p:nvSpPr>
          <p:cNvPr id="10245" name="投影片編號版面配置區 3"/>
          <p:cNvSpPr txBox="1">
            <a:spLocks noGrp="1"/>
          </p:cNvSpPr>
          <p:nvPr/>
        </p:nvSpPr>
        <p:spPr bwMode="auto">
          <a:xfrm>
            <a:off x="3920318" y="8738317"/>
            <a:ext cx="2999116"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8" tIns="46050" rIns="92098" bIns="4605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B1FEED5-B6F0-4ECF-AB74-07ACE88FAFEC}" type="slidenum">
              <a:rPr kumimoji="0" lang="en-US" altLang="zh-TW" sz="1200">
                <a:latin typeface="Calibri" panose="020F0502020204030204" pitchFamily="34" charset="0"/>
              </a:rPr>
              <a:pPr algn="r" eaLnBrk="1" hangingPunct="1"/>
              <a:t>31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272597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34</a:t>
            </a:fld>
            <a:endParaRPr lang="zh-TW" altLang="en-US">
              <a:solidFill>
                <a:prstClr val="black"/>
              </a:solidFill>
            </a:endParaRPr>
          </a:p>
        </p:txBody>
      </p:sp>
    </p:spTree>
    <p:extLst>
      <p:ext uri="{BB962C8B-B14F-4D97-AF65-F5344CB8AC3E}">
        <p14:creationId xmlns:p14="http://schemas.microsoft.com/office/powerpoint/2010/main" val="495352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35</a:t>
            </a:fld>
            <a:endParaRPr lang="zh-TW" altLang="en-US"/>
          </a:p>
        </p:txBody>
      </p:sp>
    </p:spTree>
    <p:extLst>
      <p:ext uri="{BB962C8B-B14F-4D97-AF65-F5344CB8AC3E}">
        <p14:creationId xmlns:p14="http://schemas.microsoft.com/office/powerpoint/2010/main" val="214140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36</a:t>
            </a:fld>
            <a:endParaRPr lang="zh-TW" altLang="en-US"/>
          </a:p>
        </p:txBody>
      </p:sp>
    </p:spTree>
    <p:extLst>
      <p:ext uri="{BB962C8B-B14F-4D97-AF65-F5344CB8AC3E}">
        <p14:creationId xmlns:p14="http://schemas.microsoft.com/office/powerpoint/2010/main" val="1155131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37</a:t>
            </a:fld>
            <a:endParaRPr lang="zh-TW" altLang="en-US"/>
          </a:p>
        </p:txBody>
      </p:sp>
    </p:spTree>
    <p:extLst>
      <p:ext uri="{BB962C8B-B14F-4D97-AF65-F5344CB8AC3E}">
        <p14:creationId xmlns:p14="http://schemas.microsoft.com/office/powerpoint/2010/main" val="3444648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38</a:t>
            </a:fld>
            <a:endParaRPr lang="zh-TW" altLang="en-US">
              <a:solidFill>
                <a:prstClr val="black"/>
              </a:solidFill>
            </a:endParaRPr>
          </a:p>
        </p:txBody>
      </p:sp>
    </p:spTree>
    <p:extLst>
      <p:ext uri="{BB962C8B-B14F-4D97-AF65-F5344CB8AC3E}">
        <p14:creationId xmlns:p14="http://schemas.microsoft.com/office/powerpoint/2010/main" val="3808668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80542B4-FB8A-4380-8843-704F356E78F9}" type="slidenum">
              <a:rPr lang="zh-TW" altLang="en-US" smtClean="0">
                <a:solidFill>
                  <a:prstClr val="black"/>
                </a:solidFill>
              </a:rPr>
              <a:pPr/>
              <a:t>39</a:t>
            </a:fld>
            <a:endParaRPr lang="zh-TW" altLang="en-US">
              <a:solidFill>
                <a:prstClr val="black"/>
              </a:solidFill>
            </a:endParaRPr>
          </a:p>
        </p:txBody>
      </p:sp>
    </p:spTree>
    <p:extLst>
      <p:ext uri="{BB962C8B-B14F-4D97-AF65-F5344CB8AC3E}">
        <p14:creationId xmlns:p14="http://schemas.microsoft.com/office/powerpoint/2010/main" val="392736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3</a:t>
            </a:fld>
            <a:endParaRPr lang="zh-TW" altLang="en-US"/>
          </a:p>
        </p:txBody>
      </p:sp>
    </p:spTree>
    <p:extLst>
      <p:ext uri="{BB962C8B-B14F-4D97-AF65-F5344CB8AC3E}">
        <p14:creationId xmlns:p14="http://schemas.microsoft.com/office/powerpoint/2010/main" val="4250003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40</a:t>
            </a:fld>
            <a:endParaRPr lang="zh-TW" altLang="en-US"/>
          </a:p>
        </p:txBody>
      </p:sp>
    </p:spTree>
    <p:extLst>
      <p:ext uri="{BB962C8B-B14F-4D97-AF65-F5344CB8AC3E}">
        <p14:creationId xmlns:p14="http://schemas.microsoft.com/office/powerpoint/2010/main" val="2211830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spcBef>
                <a:spcPts val="404"/>
              </a:spcBef>
              <a:buClr>
                <a:srgbClr val="191966"/>
              </a:buClr>
              <a:buSzPct val="75000"/>
              <a:buFont typeface="Wingdings" panose="05000000000000000000" pitchFamily="2" charset="2"/>
              <a:buChar char="n"/>
            </a:pPr>
            <a:r>
              <a:rPr lang="zh-TW" altLang="en-US" b="1" dirty="0">
                <a:solidFill>
                  <a:srgbClr val="2D2DB9"/>
                </a:solidFill>
              </a:rPr>
              <a:t>我國與日本開放天空之後，</a:t>
            </a:r>
            <a:r>
              <a:rPr lang="en-US" altLang="zh-TW" b="1" dirty="0">
                <a:solidFill>
                  <a:srgbClr val="FF0000"/>
                </a:solidFill>
                <a:latin typeface="Arial" panose="020B0604020202020204" pitchFamily="34" charset="0"/>
              </a:rPr>
              <a:t>100</a:t>
            </a:r>
            <a:r>
              <a:rPr lang="zh-TW" altLang="en-US" b="1" dirty="0">
                <a:solidFill>
                  <a:srgbClr val="FF0000"/>
                </a:solidFill>
                <a:latin typeface="Arial" panose="020B0604020202020204" pitchFamily="34" charset="0"/>
              </a:rPr>
              <a:t>年</a:t>
            </a:r>
            <a:r>
              <a:rPr lang="en-US" altLang="zh-TW" b="1" dirty="0">
                <a:solidFill>
                  <a:srgbClr val="FF0000"/>
                </a:solidFill>
                <a:latin typeface="Arial" panose="020B0604020202020204" pitchFamily="34" charset="0"/>
              </a:rPr>
              <a:t>1</a:t>
            </a:r>
            <a:r>
              <a:rPr lang="zh-TW" altLang="en-US" b="1" dirty="0">
                <a:solidFill>
                  <a:srgbClr val="FF0000"/>
                </a:solidFill>
                <a:latin typeface="Arial" panose="020B0604020202020204" pitchFamily="34" charset="0"/>
              </a:rPr>
              <a:t>月</a:t>
            </a:r>
            <a:r>
              <a:rPr lang="en-US" altLang="zh-TW" b="1" dirty="0">
                <a:solidFill>
                  <a:srgbClr val="FF0000"/>
                </a:solidFill>
                <a:latin typeface="Arial" panose="020B0604020202020204" pitchFamily="34" charset="0"/>
              </a:rPr>
              <a:t>-11</a:t>
            </a:r>
            <a:r>
              <a:rPr lang="zh-TW" altLang="en-US" b="1" dirty="0">
                <a:solidFill>
                  <a:srgbClr val="FF0000"/>
                </a:solidFill>
                <a:latin typeface="Arial" panose="020B0604020202020204" pitchFamily="34" charset="0"/>
              </a:rPr>
              <a:t>月統計</a:t>
            </a:r>
            <a:r>
              <a:rPr lang="en-US" altLang="zh-TW" b="1" dirty="0">
                <a:solidFill>
                  <a:srgbClr val="FF0000"/>
                </a:solidFill>
                <a:latin typeface="Arial" panose="020B0604020202020204" pitchFamily="34" charset="0"/>
              </a:rPr>
              <a:t>24285</a:t>
            </a:r>
            <a:r>
              <a:rPr lang="zh-TW" altLang="en-US" b="1" dirty="0">
                <a:solidFill>
                  <a:srgbClr val="FF0000"/>
                </a:solidFill>
                <a:latin typeface="Arial" panose="020B0604020202020204" pitchFamily="34" charset="0"/>
              </a:rPr>
              <a:t>架次，</a:t>
            </a:r>
            <a:r>
              <a:rPr lang="en-US" altLang="zh-TW" b="1" dirty="0">
                <a:solidFill>
                  <a:srgbClr val="FF0000"/>
                </a:solidFill>
                <a:latin typeface="Arial" panose="020B0604020202020204" pitchFamily="34" charset="0"/>
              </a:rPr>
              <a:t>103</a:t>
            </a:r>
            <a:r>
              <a:rPr lang="zh-TW" altLang="en-US" b="1" dirty="0">
                <a:solidFill>
                  <a:srgbClr val="FF0000"/>
                </a:solidFill>
                <a:latin typeface="Arial" panose="020B0604020202020204" pitchFamily="34" charset="0"/>
              </a:rPr>
              <a:t>年</a:t>
            </a:r>
            <a:r>
              <a:rPr lang="en-US" altLang="zh-TW" b="1" dirty="0">
                <a:solidFill>
                  <a:srgbClr val="FF0000"/>
                </a:solidFill>
                <a:latin typeface="Arial" panose="020B0604020202020204" pitchFamily="34" charset="0"/>
              </a:rPr>
              <a:t>1</a:t>
            </a:r>
            <a:r>
              <a:rPr lang="zh-TW" altLang="en-US" b="1" dirty="0">
                <a:solidFill>
                  <a:srgbClr val="FF0000"/>
                </a:solidFill>
                <a:latin typeface="Arial" panose="020B0604020202020204" pitchFamily="34" charset="0"/>
              </a:rPr>
              <a:t>月</a:t>
            </a:r>
            <a:r>
              <a:rPr lang="en-US" altLang="zh-TW" b="1" dirty="0">
                <a:solidFill>
                  <a:srgbClr val="FF0000"/>
                </a:solidFill>
                <a:latin typeface="Arial" panose="020B0604020202020204" pitchFamily="34" charset="0"/>
              </a:rPr>
              <a:t>-11</a:t>
            </a:r>
            <a:r>
              <a:rPr lang="zh-TW" altLang="en-US" b="1" dirty="0">
                <a:solidFill>
                  <a:srgbClr val="FF0000"/>
                </a:solidFill>
                <a:latin typeface="Arial" panose="020B0604020202020204" pitchFamily="34" charset="0"/>
              </a:rPr>
              <a:t>月</a:t>
            </a:r>
            <a:r>
              <a:rPr lang="en-US" altLang="zh-TW" b="1" dirty="0">
                <a:solidFill>
                  <a:srgbClr val="FF0000"/>
                </a:solidFill>
                <a:latin typeface="Arial" panose="020B0604020202020204" pitchFamily="34" charset="0"/>
              </a:rPr>
              <a:t>43408</a:t>
            </a:r>
            <a:r>
              <a:rPr lang="zh-TW" altLang="en-US" b="1" dirty="0">
                <a:solidFill>
                  <a:srgbClr val="FF0000"/>
                </a:solidFill>
                <a:latin typeface="Arial" panose="020B0604020202020204" pitchFamily="34" charset="0"/>
              </a:rPr>
              <a:t>架次</a:t>
            </a:r>
            <a:r>
              <a:rPr lang="en-US" altLang="zh-TW" b="1" dirty="0">
                <a:solidFill>
                  <a:srgbClr val="FF0000"/>
                </a:solidFill>
                <a:latin typeface="Arial" panose="020B0604020202020204" pitchFamily="34" charset="0"/>
              </a:rPr>
              <a:t>(1</a:t>
            </a:r>
            <a:r>
              <a:rPr lang="zh-TW" altLang="en-US" b="1" dirty="0">
                <a:solidFill>
                  <a:srgbClr val="FF0000"/>
                </a:solidFill>
                <a:latin typeface="Arial" panose="020B0604020202020204" pitchFamily="34" charset="0"/>
              </a:rPr>
              <a:t>航班</a:t>
            </a:r>
            <a:r>
              <a:rPr lang="en-US" altLang="zh-TW" b="1" dirty="0">
                <a:solidFill>
                  <a:srgbClr val="FF0000"/>
                </a:solidFill>
                <a:latin typeface="Arial" panose="020B0604020202020204" pitchFamily="34" charset="0"/>
              </a:rPr>
              <a:t>2</a:t>
            </a:r>
            <a:r>
              <a:rPr lang="zh-TW" altLang="en-US" b="1" dirty="0">
                <a:solidFill>
                  <a:srgbClr val="FF0000"/>
                </a:solidFill>
                <a:latin typeface="Arial" panose="020B0604020202020204" pitchFamily="34" charset="0"/>
              </a:rPr>
              <a:t>架次</a:t>
            </a:r>
            <a:r>
              <a:rPr lang="en-US" altLang="zh-TW" b="1" dirty="0">
                <a:solidFill>
                  <a:srgbClr val="FF0000"/>
                </a:solidFill>
                <a:latin typeface="Arial" panose="020B0604020202020204" pitchFamily="34" charset="0"/>
              </a:rPr>
              <a:t>)</a:t>
            </a:r>
            <a:r>
              <a:rPr lang="zh-TW" altLang="en-US" b="1" dirty="0">
                <a:solidFill>
                  <a:srgbClr val="FF0000"/>
                </a:solidFill>
                <a:latin typeface="Arial" panose="020B0604020202020204" pitchFamily="34" charset="0"/>
              </a:rPr>
              <a:t>；載客數</a:t>
            </a:r>
            <a:r>
              <a:rPr lang="en-US" altLang="zh-TW" b="1" dirty="0">
                <a:solidFill>
                  <a:srgbClr val="FF0000"/>
                </a:solidFill>
                <a:latin typeface="Arial" panose="020B0604020202020204" pitchFamily="34" charset="0"/>
              </a:rPr>
              <a:t>100</a:t>
            </a:r>
            <a:r>
              <a:rPr lang="zh-TW" altLang="en-US" b="1" dirty="0">
                <a:solidFill>
                  <a:srgbClr val="FF0000"/>
                </a:solidFill>
                <a:latin typeface="Arial" panose="020B0604020202020204" pitchFamily="34" charset="0"/>
              </a:rPr>
              <a:t>年</a:t>
            </a:r>
            <a:r>
              <a:rPr lang="en-US" altLang="zh-TW" b="1" dirty="0">
                <a:solidFill>
                  <a:srgbClr val="FF0000"/>
                </a:solidFill>
                <a:latin typeface="Arial" panose="020B0604020202020204" pitchFamily="34" charset="0"/>
              </a:rPr>
              <a:t>1</a:t>
            </a:r>
            <a:r>
              <a:rPr lang="zh-TW" altLang="en-US" b="1" dirty="0">
                <a:solidFill>
                  <a:srgbClr val="FF0000"/>
                </a:solidFill>
                <a:latin typeface="Arial" panose="020B0604020202020204" pitchFamily="34" charset="0"/>
              </a:rPr>
              <a:t>月</a:t>
            </a:r>
            <a:r>
              <a:rPr lang="en-US" altLang="zh-TW" b="1" dirty="0">
                <a:solidFill>
                  <a:srgbClr val="FF0000"/>
                </a:solidFill>
                <a:latin typeface="Arial" panose="020B0604020202020204" pitchFamily="34" charset="0"/>
              </a:rPr>
              <a:t>-11</a:t>
            </a:r>
            <a:r>
              <a:rPr lang="zh-TW" altLang="en-US" b="1" dirty="0">
                <a:solidFill>
                  <a:srgbClr val="FF0000"/>
                </a:solidFill>
                <a:latin typeface="Arial" panose="020B0604020202020204" pitchFamily="34" charset="0"/>
              </a:rPr>
              <a:t>月約</a:t>
            </a:r>
            <a:r>
              <a:rPr lang="en-US" altLang="zh-TW" b="1" dirty="0">
                <a:solidFill>
                  <a:srgbClr val="FF0000"/>
                </a:solidFill>
                <a:latin typeface="Arial" panose="020B0604020202020204" pitchFamily="34" charset="0"/>
              </a:rPr>
              <a:t>458</a:t>
            </a:r>
            <a:r>
              <a:rPr lang="zh-TW" altLang="en-US" b="1" dirty="0">
                <a:solidFill>
                  <a:srgbClr val="FF0000"/>
                </a:solidFill>
                <a:latin typeface="Arial" panose="020B0604020202020204" pitchFamily="34" charset="0"/>
              </a:rPr>
              <a:t>萬人次，</a:t>
            </a:r>
            <a:r>
              <a:rPr lang="en-US" altLang="zh-TW" b="1" dirty="0">
                <a:solidFill>
                  <a:srgbClr val="FF0000"/>
                </a:solidFill>
                <a:latin typeface="Arial" panose="020B0604020202020204" pitchFamily="34" charset="0"/>
              </a:rPr>
              <a:t>103</a:t>
            </a:r>
            <a:r>
              <a:rPr lang="zh-TW" altLang="en-US" b="1" dirty="0">
                <a:solidFill>
                  <a:srgbClr val="FF0000"/>
                </a:solidFill>
                <a:latin typeface="Arial" panose="020B0604020202020204" pitchFamily="34" charset="0"/>
              </a:rPr>
              <a:t>年</a:t>
            </a:r>
            <a:r>
              <a:rPr lang="en-US" altLang="zh-TW" b="1" dirty="0">
                <a:solidFill>
                  <a:srgbClr val="FF0000"/>
                </a:solidFill>
                <a:latin typeface="Arial" panose="020B0604020202020204" pitchFamily="34" charset="0"/>
              </a:rPr>
              <a:t>1</a:t>
            </a:r>
            <a:r>
              <a:rPr lang="zh-TW" altLang="en-US" b="1" dirty="0">
                <a:solidFill>
                  <a:srgbClr val="FF0000"/>
                </a:solidFill>
                <a:latin typeface="Arial" panose="020B0604020202020204" pitchFamily="34" charset="0"/>
              </a:rPr>
              <a:t>月</a:t>
            </a:r>
            <a:r>
              <a:rPr lang="en-US" altLang="zh-TW" b="1" dirty="0">
                <a:solidFill>
                  <a:srgbClr val="FF0000"/>
                </a:solidFill>
                <a:latin typeface="Arial" panose="020B0604020202020204" pitchFamily="34" charset="0"/>
              </a:rPr>
              <a:t>-11</a:t>
            </a:r>
            <a:r>
              <a:rPr lang="zh-TW" altLang="en-US" b="1" dirty="0">
                <a:solidFill>
                  <a:srgbClr val="FF0000"/>
                </a:solidFill>
                <a:latin typeface="Arial" panose="020B0604020202020204" pitchFamily="34" charset="0"/>
              </a:rPr>
              <a:t>月約</a:t>
            </a:r>
            <a:r>
              <a:rPr lang="en-US" altLang="zh-TW" b="1" dirty="0">
                <a:solidFill>
                  <a:srgbClr val="FF0000"/>
                </a:solidFill>
                <a:latin typeface="Arial" panose="020B0604020202020204" pitchFamily="34" charset="0"/>
              </a:rPr>
              <a:t>849</a:t>
            </a:r>
            <a:r>
              <a:rPr lang="zh-TW" altLang="en-US" b="1" dirty="0">
                <a:solidFill>
                  <a:srgbClr val="FF0000"/>
                </a:solidFill>
                <a:latin typeface="Arial" panose="020B0604020202020204" pitchFamily="34" charset="0"/>
              </a:rPr>
              <a:t>萬人次。</a:t>
            </a:r>
            <a:r>
              <a:rPr kumimoji="0" lang="zh-TW" altLang="en-US" dirty="0" smtClean="0"/>
              <a:t> </a:t>
            </a:r>
            <a:endParaRPr kumimoji="0" lang="en-US" altLang="zh-TW"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41</a:t>
            </a:fld>
            <a:endParaRPr lang="zh-TW" altLang="en-US"/>
          </a:p>
        </p:txBody>
      </p:sp>
    </p:spTree>
    <p:extLst>
      <p:ext uri="{BB962C8B-B14F-4D97-AF65-F5344CB8AC3E}">
        <p14:creationId xmlns:p14="http://schemas.microsoft.com/office/powerpoint/2010/main" val="1175163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43</a:t>
            </a:fld>
            <a:endParaRPr lang="zh-TW" altLang="en-US"/>
          </a:p>
        </p:txBody>
      </p:sp>
    </p:spTree>
    <p:extLst>
      <p:ext uri="{BB962C8B-B14F-4D97-AF65-F5344CB8AC3E}">
        <p14:creationId xmlns:p14="http://schemas.microsoft.com/office/powerpoint/2010/main" val="668677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44</a:t>
            </a:fld>
            <a:endParaRPr lang="zh-TW" altLang="en-US"/>
          </a:p>
        </p:txBody>
      </p:sp>
    </p:spTree>
    <p:extLst>
      <p:ext uri="{BB962C8B-B14F-4D97-AF65-F5344CB8AC3E}">
        <p14:creationId xmlns:p14="http://schemas.microsoft.com/office/powerpoint/2010/main" val="3746846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45</a:t>
            </a:fld>
            <a:endParaRPr lang="zh-TW" altLang="en-US"/>
          </a:p>
        </p:txBody>
      </p:sp>
    </p:spTree>
    <p:extLst>
      <p:ext uri="{BB962C8B-B14F-4D97-AF65-F5344CB8AC3E}">
        <p14:creationId xmlns:p14="http://schemas.microsoft.com/office/powerpoint/2010/main" val="3521427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46</a:t>
            </a:fld>
            <a:endParaRPr lang="zh-TW" altLang="en-US">
              <a:solidFill>
                <a:prstClr val="black"/>
              </a:solidFill>
            </a:endParaRPr>
          </a:p>
        </p:txBody>
      </p:sp>
    </p:spTree>
    <p:extLst>
      <p:ext uri="{BB962C8B-B14F-4D97-AF65-F5344CB8AC3E}">
        <p14:creationId xmlns:p14="http://schemas.microsoft.com/office/powerpoint/2010/main" val="358153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8300" indent="-287807">
              <a:defRPr kumimoji="1">
                <a:solidFill>
                  <a:schemeClr val="tx1"/>
                </a:solidFill>
                <a:latin typeface="Arial" panose="020B0604020202020204" pitchFamily="34" charset="0"/>
                <a:ea typeface="新細明體" panose="02020500000000000000" pitchFamily="18" charset="-120"/>
              </a:defRPr>
            </a:lvl2pPr>
            <a:lvl3pPr marL="1151230" indent="-230246">
              <a:defRPr kumimoji="1">
                <a:solidFill>
                  <a:schemeClr val="tx1"/>
                </a:solidFill>
                <a:latin typeface="Arial" panose="020B0604020202020204" pitchFamily="34" charset="0"/>
                <a:ea typeface="新細明體" panose="02020500000000000000" pitchFamily="18" charset="-120"/>
              </a:defRPr>
            </a:lvl3pPr>
            <a:lvl4pPr marL="1611722" indent="-230246">
              <a:defRPr kumimoji="1">
                <a:solidFill>
                  <a:schemeClr val="tx1"/>
                </a:solidFill>
                <a:latin typeface="Arial" panose="020B0604020202020204" pitchFamily="34" charset="0"/>
                <a:ea typeface="新細明體" panose="02020500000000000000" pitchFamily="18" charset="-120"/>
              </a:defRPr>
            </a:lvl4pPr>
            <a:lvl5pPr marL="2072214" indent="-230246">
              <a:defRPr kumimoji="1">
                <a:solidFill>
                  <a:schemeClr val="tx1"/>
                </a:solidFill>
                <a:latin typeface="Arial" panose="020B0604020202020204" pitchFamily="34" charset="0"/>
                <a:ea typeface="新細明體" panose="02020500000000000000" pitchFamily="18" charset="-120"/>
              </a:defRPr>
            </a:lvl5pPr>
            <a:lvl6pPr marL="2532707"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93198"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53691"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14182" indent="-23024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19D0D19-B5E5-43E1-A4BC-31BBFBF2E38C}" type="slidenum">
              <a:rPr lang="en-US" altLang="zh-TW"/>
              <a:pPr/>
              <a:t>47</a:t>
            </a:fld>
            <a:endParaRPr lang="en-US" altLang="zh-TW"/>
          </a:p>
        </p:txBody>
      </p:sp>
      <p:sp>
        <p:nvSpPr>
          <p:cNvPr id="14339" name="投影片圖像版面配置區 1"/>
          <p:cNvSpPr>
            <a:spLocks noGrp="1" noRot="1" noChangeAspect="1" noTextEdit="1"/>
          </p:cNvSpPr>
          <p:nvPr>
            <p:ph type="sldImg"/>
          </p:nvPr>
        </p:nvSpPr>
        <p:spPr>
          <a:xfrm>
            <a:off x="1390650" y="1149350"/>
            <a:ext cx="4140200" cy="3105150"/>
          </a:xfrm>
          <a:ln/>
        </p:spPr>
      </p:sp>
      <p:sp>
        <p:nvSpPr>
          <p:cNvPr id="14340" name="備忘稿版面配置區 2"/>
          <p:cNvSpPr>
            <a:spLocks noGrp="1"/>
          </p:cNvSpPr>
          <p:nvPr>
            <p:ph type="body" idx="1"/>
          </p:nvPr>
        </p:nvSpPr>
        <p:spPr>
          <a:xfrm>
            <a:off x="692104" y="4427456"/>
            <a:ext cx="5536828" cy="3622464"/>
          </a:xfrm>
          <a:noFill/>
        </p:spPr>
        <p:txBody>
          <a:bodyPr/>
          <a:lstStyle/>
          <a:p>
            <a:pPr eaLnBrk="1" hangingPunct="1">
              <a:spcBef>
                <a:spcPct val="0"/>
              </a:spcBef>
            </a:pPr>
            <a:endParaRPr lang="zh-TW" altLang="zh-TW" smtClean="0"/>
          </a:p>
        </p:txBody>
      </p:sp>
      <p:sp>
        <p:nvSpPr>
          <p:cNvPr id="14341" name="投影片編號版面配置區 3"/>
          <p:cNvSpPr txBox="1">
            <a:spLocks noGrp="1"/>
          </p:cNvSpPr>
          <p:nvPr/>
        </p:nvSpPr>
        <p:spPr bwMode="auto">
          <a:xfrm>
            <a:off x="3920318" y="8738317"/>
            <a:ext cx="2999116"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8" tIns="46050" rIns="92098" bIns="4605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C575D2D-C830-4FDD-B530-630EBB4DD921}" type="slidenum">
              <a:rPr kumimoji="0" lang="en-US" altLang="zh-TW" sz="1200">
                <a:latin typeface="Calibri" panose="020F0502020204030204" pitchFamily="34" charset="0"/>
              </a:rPr>
              <a:pPr algn="r" eaLnBrk="1" hangingPunct="1"/>
              <a:t>47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08586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20984">
              <a:defRPr/>
            </a:pPr>
            <a:r>
              <a:rPr lang="zh-TW" altLang="zh-TW" b="1" dirty="0"/>
              <a:t>完成光華六號飛彈快艇</a:t>
            </a:r>
            <a:r>
              <a:rPr lang="en-US" altLang="zh-TW" b="1" dirty="0"/>
              <a:t>30</a:t>
            </a:r>
            <a:r>
              <a:rPr lang="zh-TW" altLang="zh-TW" b="1" dirty="0"/>
              <a:t>艘</a:t>
            </a:r>
            <a:r>
              <a:rPr lang="en-US" altLang="zh-TW" b="1" dirty="0"/>
              <a:t>(98</a:t>
            </a:r>
            <a:r>
              <a:rPr lang="zh-TW" altLang="zh-TW" b="1" dirty="0"/>
              <a:t>年</a:t>
            </a:r>
            <a:r>
              <a:rPr lang="en-US" altLang="zh-TW" b="1" dirty="0"/>
              <a:t>:8</a:t>
            </a:r>
            <a:r>
              <a:rPr lang="zh-TW" altLang="zh-TW" b="1" dirty="0"/>
              <a:t>艘；</a:t>
            </a:r>
            <a:r>
              <a:rPr lang="en-US" altLang="zh-TW" b="1" dirty="0"/>
              <a:t>99</a:t>
            </a:r>
            <a:r>
              <a:rPr lang="zh-TW" altLang="zh-TW" b="1" dirty="0"/>
              <a:t>年</a:t>
            </a:r>
            <a:r>
              <a:rPr lang="en-US" altLang="zh-TW" b="1" dirty="0"/>
              <a:t>:10</a:t>
            </a:r>
            <a:r>
              <a:rPr lang="zh-TW" altLang="zh-TW" b="1" dirty="0"/>
              <a:t>艘；</a:t>
            </a:r>
            <a:r>
              <a:rPr lang="en-US" altLang="zh-TW" b="1" dirty="0"/>
              <a:t>100</a:t>
            </a:r>
            <a:r>
              <a:rPr lang="zh-TW" altLang="zh-TW" b="1" dirty="0"/>
              <a:t>年</a:t>
            </a:r>
            <a:r>
              <a:rPr lang="en-US" altLang="zh-TW" b="1" dirty="0"/>
              <a:t>:12</a:t>
            </a:r>
            <a:r>
              <a:rPr lang="zh-TW" altLang="zh-TW" b="1" dirty="0"/>
              <a:t>艘</a:t>
            </a:r>
            <a:r>
              <a:rPr lang="en-US" altLang="zh-TW" b="1" dirty="0"/>
              <a:t>)</a:t>
            </a:r>
            <a:endParaRPr lang="zh-TW" altLang="zh-TW"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48</a:t>
            </a:fld>
            <a:endParaRPr lang="zh-TW" altLang="en-US"/>
          </a:p>
        </p:txBody>
      </p:sp>
    </p:spTree>
    <p:extLst>
      <p:ext uri="{BB962C8B-B14F-4D97-AF65-F5344CB8AC3E}">
        <p14:creationId xmlns:p14="http://schemas.microsoft.com/office/powerpoint/2010/main" val="3456955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B78617B-A2AE-4828-8274-E73C19AD1DF0}" type="slidenum">
              <a:rPr lang="en-US" altLang="zh-TW"/>
              <a:pPr eaLnBrk="1" hangingPunct="1"/>
              <a:t>50</a:t>
            </a:fld>
            <a:endParaRPr lang="en-US" altLang="zh-TW"/>
          </a:p>
        </p:txBody>
      </p:sp>
      <p:sp>
        <p:nvSpPr>
          <p:cNvPr id="5123" name="Slide Image Placeholder 1"/>
          <p:cNvSpPr>
            <a:spLocks noGrp="1" noRot="1" noChangeAspect="1" noTextEdit="1"/>
          </p:cNvSpPr>
          <p:nvPr>
            <p:ph type="sldImg"/>
          </p:nvPr>
        </p:nvSpPr>
        <p:spPr>
          <a:ln/>
        </p:spPr>
      </p:sp>
      <p:sp>
        <p:nvSpPr>
          <p:cNvPr id="5124" name="Notes Placeholder 2"/>
          <p:cNvSpPr>
            <a:spLocks noGrp="1"/>
          </p:cNvSpPr>
          <p:nvPr>
            <p:ph type="body" idx="1"/>
          </p:nvPr>
        </p:nvSpPr>
        <p:spPr>
          <a:noFill/>
        </p:spPr>
        <p:txBody>
          <a:bodyPr lIns="91426" tIns="45713" rIns="91426" bIns="45713"/>
          <a:lstStyle/>
          <a:p>
            <a:pPr eaLnBrk="1" hangingPunct="1">
              <a:spcBef>
                <a:spcPct val="0"/>
              </a:spcBef>
            </a:pPr>
            <a:r>
              <a:rPr lang="zh-TW" altLang="en-US" smtClean="0">
                <a:latin typeface="Arial" panose="020B0604020202020204" pitchFamily="34" charset="0"/>
              </a:rPr>
              <a:t>專案內容 為何</a:t>
            </a:r>
            <a:r>
              <a:rPr lang="zh-TW" altLang="zh-TW" smtClean="0">
                <a:latin typeface="Arial" panose="020B0604020202020204" pitchFamily="34" charset="0"/>
              </a:rPr>
              <a:t>?</a:t>
            </a:r>
          </a:p>
          <a:p>
            <a:pPr eaLnBrk="1" hangingPunct="1">
              <a:spcBef>
                <a:spcPct val="0"/>
              </a:spcBef>
            </a:pPr>
            <a:r>
              <a:rPr lang="zh-TW" altLang="en-US" smtClean="0">
                <a:latin typeface="Arial" panose="020B0604020202020204" pitchFamily="34" charset="0"/>
              </a:rPr>
              <a:t>定義 此專案的目標</a:t>
            </a:r>
          </a:p>
          <a:p>
            <a:pPr lvl="1" eaLnBrk="1" hangingPunct="1">
              <a:spcBef>
                <a:spcPct val="0"/>
              </a:spcBef>
            </a:pPr>
            <a:r>
              <a:rPr lang="zh-TW" altLang="en-US" smtClean="0">
                <a:latin typeface="Arial" panose="020B0604020202020204" pitchFamily="34" charset="0"/>
              </a:rPr>
              <a:t>它類似於過去專案或是新工作</a:t>
            </a:r>
            <a:r>
              <a:rPr lang="zh-TW" altLang="zh-TW" smtClean="0">
                <a:latin typeface="Arial" panose="020B0604020202020204" pitchFamily="34" charset="0"/>
              </a:rPr>
              <a:t>?</a:t>
            </a:r>
          </a:p>
          <a:p>
            <a:pPr eaLnBrk="1" hangingPunct="1">
              <a:spcBef>
                <a:spcPct val="0"/>
              </a:spcBef>
            </a:pPr>
            <a:r>
              <a:rPr lang="zh-TW" altLang="en-US" smtClean="0">
                <a:latin typeface="Arial" panose="020B0604020202020204" pitchFamily="34" charset="0"/>
              </a:rPr>
              <a:t>定義此專案的範圍</a:t>
            </a:r>
          </a:p>
          <a:p>
            <a:pPr lvl="1" eaLnBrk="1" hangingPunct="1">
              <a:spcBef>
                <a:spcPct val="0"/>
              </a:spcBef>
            </a:pPr>
            <a:r>
              <a:rPr lang="zh-TW" altLang="en-US" smtClean="0">
                <a:latin typeface="Arial" panose="020B0604020202020204" pitchFamily="34" charset="0"/>
              </a:rPr>
              <a:t>它是一個獨立的專案，或與其他專案相關</a:t>
            </a:r>
            <a:r>
              <a:rPr lang="zh-TW" altLang="zh-TW" smtClean="0">
                <a:latin typeface="Arial" panose="020B0604020202020204" pitchFamily="34" charset="0"/>
              </a:rPr>
              <a:t>?</a:t>
            </a:r>
          </a:p>
          <a:p>
            <a:pPr eaLnBrk="1" hangingPunct="1">
              <a:spcBef>
                <a:spcPct val="0"/>
              </a:spcBef>
            </a:pPr>
            <a:endParaRPr lang="zh-TW" altLang="zh-TW" smtClean="0">
              <a:latin typeface="Arial" panose="020B0604020202020204" pitchFamily="34" charset="0"/>
            </a:endParaRPr>
          </a:p>
          <a:p>
            <a:pPr eaLnBrk="1" hangingPunct="1">
              <a:spcBef>
                <a:spcPct val="0"/>
              </a:spcBef>
            </a:pPr>
            <a:r>
              <a:rPr lang="zh-TW" altLang="zh-TW" smtClean="0">
                <a:latin typeface="Arial" panose="020B0604020202020204" pitchFamily="34" charset="0"/>
              </a:rPr>
              <a:t>* </a:t>
            </a:r>
            <a:r>
              <a:rPr lang="zh-TW" altLang="en-US" smtClean="0">
                <a:latin typeface="Arial" panose="020B0604020202020204" pitchFamily="34" charset="0"/>
              </a:rPr>
              <a:t>注意，每週狀態會議不一定需要這張投影片</a:t>
            </a:r>
          </a:p>
          <a:p>
            <a:pPr eaLnBrk="1" hangingPunct="1">
              <a:spcBef>
                <a:spcPct val="0"/>
              </a:spcBef>
            </a:pPr>
            <a:endParaRPr lang="zh-TW" altLang="zh-TW" smtClean="0">
              <a:latin typeface="Arial" panose="020B0604020202020204" pitchFamily="34" charset="0"/>
            </a:endParaRPr>
          </a:p>
        </p:txBody>
      </p:sp>
      <p:sp>
        <p:nvSpPr>
          <p:cNvPr id="18435" name="Slide Number Placeholder 3"/>
          <p:cNvSpPr txBox="1">
            <a:spLocks noGrp="1"/>
          </p:cNvSpPr>
          <p:nvPr/>
        </p:nvSpPr>
        <p:spPr bwMode="auto">
          <a:xfrm>
            <a:off x="3884613" y="8685213"/>
            <a:ext cx="2971800" cy="457200"/>
          </a:xfrm>
          <a:prstGeom prst="rect">
            <a:avLst/>
          </a:prstGeom>
          <a:noFill/>
          <a:ln>
            <a:miter lim="800000"/>
            <a:headEnd/>
            <a:tailEnd/>
          </a:ln>
        </p:spPr>
        <p:txBody>
          <a:bodyPr lIns="91426" tIns="45713" rIns="91426" bIns="45713"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02EF0CB-A629-4519-BCBF-3B9E10DC0619}" type="slidenum">
              <a:rPr kumimoji="0" lang="en-US" altLang="zh-TW" sz="1200">
                <a:latin typeface="Calibri" panose="020F0502020204030204" pitchFamily="34" charset="0"/>
              </a:rPr>
              <a:pPr algn="r" eaLnBrk="1" hangingPunct="1"/>
              <a:t>50</a:t>
            </a:fld>
            <a:endParaRPr kumimoji="0" lang="zh-TW" altLang="zh-TW" sz="1200">
              <a:latin typeface="Calibri" panose="020F0502020204030204" pitchFamily="34" charset="0"/>
            </a:endParaRPr>
          </a:p>
        </p:txBody>
      </p:sp>
    </p:spTree>
    <p:extLst>
      <p:ext uri="{BB962C8B-B14F-4D97-AF65-F5344CB8AC3E}">
        <p14:creationId xmlns:p14="http://schemas.microsoft.com/office/powerpoint/2010/main" val="3150508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51</a:t>
            </a:fld>
            <a:endParaRPr lang="zh-TW" altLang="en-US"/>
          </a:p>
        </p:txBody>
      </p:sp>
    </p:spTree>
    <p:extLst>
      <p:ext uri="{BB962C8B-B14F-4D97-AF65-F5344CB8AC3E}">
        <p14:creationId xmlns:p14="http://schemas.microsoft.com/office/powerpoint/2010/main" val="388134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4</a:t>
            </a:fld>
            <a:endParaRPr lang="zh-TW" altLang="en-US"/>
          </a:p>
        </p:txBody>
      </p:sp>
    </p:spTree>
    <p:extLst>
      <p:ext uri="{BB962C8B-B14F-4D97-AF65-F5344CB8AC3E}">
        <p14:creationId xmlns:p14="http://schemas.microsoft.com/office/powerpoint/2010/main" val="4198146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smtClean="0"/>
              <a:t>農村再生整體發展計畫暨第一期（</a:t>
            </a:r>
            <a:r>
              <a:rPr lang="en-US" altLang="zh-TW" b="1" dirty="0" smtClean="0"/>
              <a:t>101 </a:t>
            </a:r>
            <a:r>
              <a:rPr lang="zh-TW" altLang="zh-TW" b="1" dirty="0" smtClean="0"/>
              <a:t>至</a:t>
            </a:r>
            <a:r>
              <a:rPr lang="en-US" altLang="zh-TW" b="1" dirty="0" smtClean="0"/>
              <a:t>104 </a:t>
            </a:r>
            <a:r>
              <a:rPr lang="zh-TW" altLang="zh-TW" b="1" dirty="0" smtClean="0"/>
              <a:t>年度）實施計畫</a:t>
            </a:r>
            <a:endParaRPr lang="zh-TW" altLang="zh-TW" dirty="0" smtClean="0"/>
          </a:p>
          <a:p>
            <a:r>
              <a:rPr lang="zh-TW" altLang="zh-TW" dirty="0" smtClean="0"/>
              <a:t>為推動「愛台十二建設」之「推動農村再生計畫，建立富麗新農村」，</a:t>
            </a:r>
            <a:r>
              <a:rPr lang="en-US" altLang="zh-TW" dirty="0" smtClean="0"/>
              <a:t>99 </a:t>
            </a:r>
            <a:r>
              <a:rPr lang="zh-TW" altLang="zh-TW" dirty="0" smtClean="0"/>
              <a:t>年</a:t>
            </a:r>
            <a:r>
              <a:rPr lang="en-US" altLang="zh-TW" dirty="0" smtClean="0"/>
              <a:t>8 </a:t>
            </a:r>
            <a:r>
              <a:rPr lang="zh-TW" altLang="zh-TW" dirty="0" smtClean="0"/>
              <a:t>月</a:t>
            </a:r>
            <a:r>
              <a:rPr lang="en-US" altLang="zh-TW" dirty="0" smtClean="0"/>
              <a:t>4 </a:t>
            </a:r>
            <a:r>
              <a:rPr lang="zh-TW" altLang="zh-TW" dirty="0" smtClean="0"/>
              <a:t>日公布施行</a:t>
            </a:r>
            <a:r>
              <a:rPr lang="zh-TW" altLang="zh-TW" b="1" dirty="0" smtClean="0"/>
              <a:t>「農村再生條例</a:t>
            </a:r>
            <a:r>
              <a:rPr lang="zh-TW" altLang="zh-TW" dirty="0" smtClean="0"/>
              <a:t>」，明定設置農村再生基金</a:t>
            </a:r>
            <a:r>
              <a:rPr lang="en-US" altLang="zh-TW" dirty="0" smtClean="0"/>
              <a:t>1,500 </a:t>
            </a:r>
            <a:r>
              <a:rPr lang="zh-TW" altLang="zh-TW" dirty="0" smtClean="0"/>
              <a:t>億元，於</a:t>
            </a:r>
            <a:r>
              <a:rPr lang="en-US" altLang="zh-TW" dirty="0" smtClean="0"/>
              <a:t>10</a:t>
            </a:r>
            <a:r>
              <a:rPr lang="zh-TW" altLang="zh-TW" dirty="0" smtClean="0"/>
              <a:t>年內分年編列預算，以有秩序、有計畫地推動農村活化再生，照顧我國農漁村及農漁民。農村再生基金於</a:t>
            </a:r>
            <a:r>
              <a:rPr lang="en-US" altLang="zh-TW" dirty="0" smtClean="0"/>
              <a:t>100 </a:t>
            </a:r>
            <a:r>
              <a:rPr lang="zh-TW" altLang="zh-TW" dirty="0" smtClean="0"/>
              <a:t>年度成立。</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3576442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53</a:t>
            </a:fld>
            <a:endParaRPr lang="zh-TW" altLang="en-US">
              <a:solidFill>
                <a:prstClr val="black"/>
              </a:solidFill>
            </a:endParaRPr>
          </a:p>
        </p:txBody>
      </p:sp>
    </p:spTree>
    <p:extLst>
      <p:ext uri="{BB962C8B-B14F-4D97-AF65-F5344CB8AC3E}">
        <p14:creationId xmlns:p14="http://schemas.microsoft.com/office/powerpoint/2010/main" val="1006334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54</a:t>
            </a:fld>
            <a:endParaRPr lang="zh-TW" altLang="en-US"/>
          </a:p>
        </p:txBody>
      </p:sp>
    </p:spTree>
    <p:extLst>
      <p:ext uri="{BB962C8B-B14F-4D97-AF65-F5344CB8AC3E}">
        <p14:creationId xmlns:p14="http://schemas.microsoft.com/office/powerpoint/2010/main" val="4011153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本專案彙整經濟部、教育部、文化部、交通部、財政部、科技部、勞動部、農委會、國發會、金管會、客委會、原民會、退輔會</a:t>
            </a:r>
            <a:r>
              <a:rPr lang="en-US" altLang="zh-TW" dirty="0"/>
              <a:t>13</a:t>
            </a:r>
            <a:r>
              <a:rPr lang="zh-TW" altLang="zh-TW" dirty="0"/>
              <a:t>個</a:t>
            </a:r>
            <a:r>
              <a:rPr lang="zh-TW" altLang="zh-TW" dirty="0" smtClean="0"/>
              <a:t>部會計畫</a:t>
            </a:r>
            <a:r>
              <a:rPr lang="zh-TW" altLang="zh-TW" dirty="0"/>
              <a:t>，涵蓋創夢啟發、圓夢輔導、投資融資、創新研發</a:t>
            </a:r>
            <a:r>
              <a:rPr lang="zh-TW" altLang="zh-TW" dirty="0" smtClean="0"/>
              <a:t>四大面向。</a:t>
            </a:r>
            <a:endParaRPr lang="en-US" altLang="zh-TW" dirty="0" smtClean="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55</a:t>
            </a:fld>
            <a:endParaRPr lang="zh-TW" altLang="en-US">
              <a:solidFill>
                <a:prstClr val="black"/>
              </a:solidFill>
            </a:endParaRPr>
          </a:p>
        </p:txBody>
      </p:sp>
    </p:spTree>
    <p:extLst>
      <p:ext uri="{BB962C8B-B14F-4D97-AF65-F5344CB8AC3E}">
        <p14:creationId xmlns:p14="http://schemas.microsoft.com/office/powerpoint/2010/main" val="1981273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56</a:t>
            </a:fld>
            <a:endParaRPr lang="zh-TW" altLang="en-US"/>
          </a:p>
        </p:txBody>
      </p:sp>
    </p:spTree>
    <p:extLst>
      <p:ext uri="{BB962C8B-B14F-4D97-AF65-F5344CB8AC3E}">
        <p14:creationId xmlns:p14="http://schemas.microsoft.com/office/powerpoint/2010/main" val="3964108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57</a:t>
            </a:fld>
            <a:endParaRPr lang="zh-TW" altLang="en-US"/>
          </a:p>
        </p:txBody>
      </p:sp>
    </p:spTree>
    <p:extLst>
      <p:ext uri="{BB962C8B-B14F-4D97-AF65-F5344CB8AC3E}">
        <p14:creationId xmlns:p14="http://schemas.microsoft.com/office/powerpoint/2010/main" val="1362989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募兵人數</a:t>
            </a:r>
            <a:endParaRPr lang="zh-TW" altLang="zh-TW" dirty="0"/>
          </a:p>
          <a:p>
            <a:r>
              <a:rPr lang="zh-TW" altLang="zh-TW" dirty="0"/>
              <a:t>自</a:t>
            </a:r>
            <a:r>
              <a:rPr lang="en-US" altLang="zh-TW" dirty="0"/>
              <a:t>102</a:t>
            </a:r>
            <a:r>
              <a:rPr lang="zh-TW" altLang="zh-TW" dirty="0"/>
              <a:t>年起轉換接受</a:t>
            </a:r>
            <a:r>
              <a:rPr lang="en-US" altLang="zh-TW" dirty="0"/>
              <a:t>4</a:t>
            </a:r>
            <a:r>
              <a:rPr lang="zh-TW" altLang="zh-TW" dirty="0"/>
              <a:t>個月軍事訓練，迄</a:t>
            </a:r>
            <a:r>
              <a:rPr lang="en-US" altLang="zh-TW" dirty="0"/>
              <a:t>103</a:t>
            </a:r>
            <a:r>
              <a:rPr lang="zh-TW" altLang="zh-TW" dirty="0"/>
              <a:t>年底</a:t>
            </a:r>
            <a:r>
              <a:rPr lang="zh-TW" altLang="zh-TW" b="1" dirty="0"/>
              <a:t>已徵訓</a:t>
            </a:r>
            <a:r>
              <a:rPr lang="en-US" altLang="zh-TW" dirty="0"/>
              <a:t>4</a:t>
            </a:r>
            <a:r>
              <a:rPr lang="zh-TW" altLang="zh-TW" dirty="0"/>
              <a:t>萬</a:t>
            </a:r>
            <a:r>
              <a:rPr lang="en-US" altLang="zh-TW" dirty="0"/>
              <a:t>3,604</a:t>
            </a:r>
            <a:r>
              <a:rPr lang="zh-TW" altLang="zh-TW" dirty="0"/>
              <a:t>員。</a:t>
            </a:r>
            <a:r>
              <a:rPr lang="en-US" altLang="zh-TW" dirty="0"/>
              <a:t>;</a:t>
            </a:r>
            <a:r>
              <a:rPr lang="zh-TW" altLang="zh-TW" dirty="0"/>
              <a:t>志願士兵招募人數</a:t>
            </a:r>
            <a:r>
              <a:rPr lang="en-US" altLang="zh-TW" dirty="0"/>
              <a:t>101</a:t>
            </a:r>
            <a:r>
              <a:rPr lang="zh-TW" altLang="zh-TW" dirty="0"/>
              <a:t>年</a:t>
            </a:r>
            <a:r>
              <a:rPr lang="en-US" altLang="zh-TW" dirty="0"/>
              <a:t>1</a:t>
            </a:r>
            <a:r>
              <a:rPr lang="zh-TW" altLang="zh-TW" dirty="0"/>
              <a:t>萬</a:t>
            </a:r>
            <a:r>
              <a:rPr lang="en-US" altLang="zh-TW" dirty="0"/>
              <a:t>1,069</a:t>
            </a:r>
            <a:r>
              <a:rPr lang="zh-TW" altLang="zh-TW" dirty="0"/>
              <a:t>人、</a:t>
            </a:r>
            <a:r>
              <a:rPr lang="en-US" altLang="zh-TW" dirty="0"/>
              <a:t>102</a:t>
            </a:r>
            <a:r>
              <a:rPr lang="zh-TW" altLang="zh-TW" dirty="0"/>
              <a:t>年</a:t>
            </a:r>
            <a:r>
              <a:rPr lang="en-US" altLang="zh-TW" dirty="0"/>
              <a:t>1</a:t>
            </a:r>
            <a:r>
              <a:rPr lang="zh-TW" altLang="zh-TW" dirty="0"/>
              <a:t>萬</a:t>
            </a:r>
            <a:r>
              <a:rPr lang="en-US" altLang="zh-TW" dirty="0"/>
              <a:t>942</a:t>
            </a:r>
            <a:r>
              <a:rPr lang="zh-TW" altLang="zh-TW" dirty="0"/>
              <a:t>人、</a:t>
            </a:r>
            <a:r>
              <a:rPr lang="en-US" altLang="zh-TW" dirty="0"/>
              <a:t>103</a:t>
            </a:r>
            <a:r>
              <a:rPr lang="zh-TW" altLang="zh-TW" dirty="0"/>
              <a:t>年</a:t>
            </a:r>
            <a:r>
              <a:rPr lang="en-US" altLang="zh-TW" dirty="0"/>
              <a:t>1</a:t>
            </a:r>
            <a:r>
              <a:rPr lang="zh-TW" altLang="zh-TW" dirty="0"/>
              <a:t>萬</a:t>
            </a:r>
            <a:r>
              <a:rPr lang="en-US" altLang="zh-TW" dirty="0"/>
              <a:t>5,024</a:t>
            </a:r>
            <a:r>
              <a:rPr lang="zh-TW" altLang="zh-TW" dirty="0"/>
              <a:t>人；另</a:t>
            </a:r>
            <a:r>
              <a:rPr lang="en-US" altLang="zh-TW" dirty="0"/>
              <a:t>103</a:t>
            </a:r>
            <a:r>
              <a:rPr lang="zh-TW" altLang="zh-TW" dirty="0"/>
              <a:t>年志願士兵留營率達</a:t>
            </a:r>
            <a:r>
              <a:rPr lang="en-US" altLang="zh-TW" dirty="0"/>
              <a:t>61.4%</a:t>
            </a:r>
            <a:r>
              <a:rPr lang="zh-TW" altLang="zh-TW" dirty="0"/>
              <a:t>，較</a:t>
            </a:r>
            <a:r>
              <a:rPr lang="en-US" altLang="zh-TW" dirty="0"/>
              <a:t>101</a:t>
            </a:r>
            <a:r>
              <a:rPr lang="zh-TW" altLang="zh-TW" dirty="0"/>
              <a:t>年及</a:t>
            </a:r>
            <a:r>
              <a:rPr lang="en-US" altLang="zh-TW" dirty="0"/>
              <a:t>102</a:t>
            </a:r>
            <a:r>
              <a:rPr lang="zh-TW" altLang="zh-TW" dirty="0"/>
              <a:t>年平均留營率提升</a:t>
            </a:r>
            <a:r>
              <a:rPr lang="en-US" altLang="zh-TW" dirty="0"/>
              <a:t>15.1</a:t>
            </a:r>
            <a:r>
              <a:rPr lang="zh-TW" altLang="zh-TW" dirty="0"/>
              <a:t>個百分點。國防部表示</a:t>
            </a:r>
            <a:r>
              <a:rPr lang="en-US" altLang="zh-TW" dirty="0"/>
              <a:t>104</a:t>
            </a:r>
            <a:r>
              <a:rPr lang="zh-TW" altLang="zh-TW" dirty="0"/>
              <a:t>、</a:t>
            </a:r>
            <a:r>
              <a:rPr lang="en-US" altLang="zh-TW" dirty="0"/>
              <a:t>105</a:t>
            </a:r>
            <a:r>
              <a:rPr lang="zh-TW" altLang="zh-TW" dirty="0"/>
              <a:t>年如能達成</a:t>
            </a:r>
            <a:r>
              <a:rPr lang="en-US" altLang="zh-TW" dirty="0"/>
              <a:t>1</a:t>
            </a:r>
            <a:r>
              <a:rPr lang="zh-TW" altLang="zh-TW" dirty="0"/>
              <a:t>萬</a:t>
            </a:r>
            <a:r>
              <a:rPr lang="en-US" altLang="zh-TW" dirty="0"/>
              <a:t>4,000</a:t>
            </a:r>
            <a:r>
              <a:rPr lang="zh-TW" altLang="zh-TW" dirty="0"/>
              <a:t>人的招募目標，搭配</a:t>
            </a:r>
            <a:r>
              <a:rPr lang="en-US" altLang="zh-TW" dirty="0"/>
              <a:t>60%</a:t>
            </a:r>
            <a:r>
              <a:rPr lang="zh-TW" altLang="zh-TW" dirty="0"/>
              <a:t>的留營率，可達成在</a:t>
            </a:r>
            <a:r>
              <a:rPr lang="en-US" altLang="zh-TW" dirty="0"/>
              <a:t>105</a:t>
            </a:r>
            <a:r>
              <a:rPr lang="zh-TW" altLang="zh-TW" dirty="0"/>
              <a:t>年底常備部隊以志願役士兵擔任的目標。</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58</a:t>
            </a:fld>
            <a:endParaRPr lang="zh-TW" altLang="en-US">
              <a:solidFill>
                <a:prstClr val="black"/>
              </a:solidFill>
            </a:endParaRPr>
          </a:p>
        </p:txBody>
      </p:sp>
    </p:spTree>
    <p:extLst>
      <p:ext uri="{BB962C8B-B14F-4D97-AF65-F5344CB8AC3E}">
        <p14:creationId xmlns:p14="http://schemas.microsoft.com/office/powerpoint/2010/main" val="591082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募兵人數</a:t>
            </a:r>
            <a:endParaRPr lang="zh-TW" altLang="zh-TW" dirty="0"/>
          </a:p>
          <a:p>
            <a:r>
              <a:rPr lang="zh-TW" altLang="zh-TW" dirty="0"/>
              <a:t>自</a:t>
            </a:r>
            <a:r>
              <a:rPr lang="en-US" altLang="zh-TW" dirty="0"/>
              <a:t>102</a:t>
            </a:r>
            <a:r>
              <a:rPr lang="zh-TW" altLang="zh-TW" dirty="0"/>
              <a:t>年起轉換接受</a:t>
            </a:r>
            <a:r>
              <a:rPr lang="en-US" altLang="zh-TW" dirty="0"/>
              <a:t>4</a:t>
            </a:r>
            <a:r>
              <a:rPr lang="zh-TW" altLang="zh-TW" dirty="0"/>
              <a:t>個月軍事訓練，迄</a:t>
            </a:r>
            <a:r>
              <a:rPr lang="en-US" altLang="zh-TW" dirty="0"/>
              <a:t>103</a:t>
            </a:r>
            <a:r>
              <a:rPr lang="zh-TW" altLang="zh-TW" dirty="0"/>
              <a:t>年底</a:t>
            </a:r>
            <a:r>
              <a:rPr lang="zh-TW" altLang="zh-TW" b="1" dirty="0"/>
              <a:t>已徵訓</a:t>
            </a:r>
            <a:r>
              <a:rPr lang="en-US" altLang="zh-TW" dirty="0"/>
              <a:t>4</a:t>
            </a:r>
            <a:r>
              <a:rPr lang="zh-TW" altLang="zh-TW" dirty="0"/>
              <a:t>萬</a:t>
            </a:r>
            <a:r>
              <a:rPr lang="en-US" altLang="zh-TW" dirty="0"/>
              <a:t>3,604</a:t>
            </a:r>
            <a:r>
              <a:rPr lang="zh-TW" altLang="zh-TW" dirty="0"/>
              <a:t>員。</a:t>
            </a:r>
            <a:r>
              <a:rPr lang="en-US" altLang="zh-TW" dirty="0"/>
              <a:t>;</a:t>
            </a:r>
            <a:r>
              <a:rPr lang="zh-TW" altLang="zh-TW" dirty="0"/>
              <a:t>志願士兵招募人數</a:t>
            </a:r>
            <a:r>
              <a:rPr lang="en-US" altLang="zh-TW" dirty="0"/>
              <a:t>101</a:t>
            </a:r>
            <a:r>
              <a:rPr lang="zh-TW" altLang="zh-TW" dirty="0"/>
              <a:t>年</a:t>
            </a:r>
            <a:r>
              <a:rPr lang="en-US" altLang="zh-TW" dirty="0"/>
              <a:t>1</a:t>
            </a:r>
            <a:r>
              <a:rPr lang="zh-TW" altLang="zh-TW" dirty="0"/>
              <a:t>萬</a:t>
            </a:r>
            <a:r>
              <a:rPr lang="en-US" altLang="zh-TW" dirty="0"/>
              <a:t>1,069</a:t>
            </a:r>
            <a:r>
              <a:rPr lang="zh-TW" altLang="zh-TW" dirty="0"/>
              <a:t>人、</a:t>
            </a:r>
            <a:r>
              <a:rPr lang="en-US" altLang="zh-TW" dirty="0"/>
              <a:t>102</a:t>
            </a:r>
            <a:r>
              <a:rPr lang="zh-TW" altLang="zh-TW" dirty="0"/>
              <a:t>年</a:t>
            </a:r>
            <a:r>
              <a:rPr lang="en-US" altLang="zh-TW" dirty="0"/>
              <a:t>1</a:t>
            </a:r>
            <a:r>
              <a:rPr lang="zh-TW" altLang="zh-TW" dirty="0"/>
              <a:t>萬</a:t>
            </a:r>
            <a:r>
              <a:rPr lang="en-US" altLang="zh-TW" dirty="0"/>
              <a:t>942</a:t>
            </a:r>
            <a:r>
              <a:rPr lang="zh-TW" altLang="zh-TW" dirty="0"/>
              <a:t>人、</a:t>
            </a:r>
            <a:r>
              <a:rPr lang="en-US" altLang="zh-TW" dirty="0"/>
              <a:t>103</a:t>
            </a:r>
            <a:r>
              <a:rPr lang="zh-TW" altLang="zh-TW" dirty="0"/>
              <a:t>年</a:t>
            </a:r>
            <a:r>
              <a:rPr lang="en-US" altLang="zh-TW" dirty="0"/>
              <a:t>1</a:t>
            </a:r>
            <a:r>
              <a:rPr lang="zh-TW" altLang="zh-TW" dirty="0"/>
              <a:t>萬</a:t>
            </a:r>
            <a:r>
              <a:rPr lang="en-US" altLang="zh-TW" dirty="0"/>
              <a:t>5,024</a:t>
            </a:r>
            <a:r>
              <a:rPr lang="zh-TW" altLang="zh-TW" dirty="0"/>
              <a:t>人；另</a:t>
            </a:r>
            <a:r>
              <a:rPr lang="en-US" altLang="zh-TW" dirty="0"/>
              <a:t>103</a:t>
            </a:r>
            <a:r>
              <a:rPr lang="zh-TW" altLang="zh-TW" dirty="0"/>
              <a:t>年志願士兵留營率達</a:t>
            </a:r>
            <a:r>
              <a:rPr lang="en-US" altLang="zh-TW" dirty="0"/>
              <a:t>61.4%</a:t>
            </a:r>
            <a:r>
              <a:rPr lang="zh-TW" altLang="zh-TW" dirty="0"/>
              <a:t>，較</a:t>
            </a:r>
            <a:r>
              <a:rPr lang="en-US" altLang="zh-TW" dirty="0"/>
              <a:t>101</a:t>
            </a:r>
            <a:r>
              <a:rPr lang="zh-TW" altLang="zh-TW" dirty="0"/>
              <a:t>年及</a:t>
            </a:r>
            <a:r>
              <a:rPr lang="en-US" altLang="zh-TW" dirty="0"/>
              <a:t>102</a:t>
            </a:r>
            <a:r>
              <a:rPr lang="zh-TW" altLang="zh-TW" dirty="0"/>
              <a:t>年平均留營率提升</a:t>
            </a:r>
            <a:r>
              <a:rPr lang="en-US" altLang="zh-TW" dirty="0"/>
              <a:t>15.1</a:t>
            </a:r>
            <a:r>
              <a:rPr lang="zh-TW" altLang="zh-TW" dirty="0"/>
              <a:t>個百分點。國防部表示</a:t>
            </a:r>
            <a:r>
              <a:rPr lang="en-US" altLang="zh-TW" dirty="0"/>
              <a:t>104</a:t>
            </a:r>
            <a:r>
              <a:rPr lang="zh-TW" altLang="zh-TW" dirty="0"/>
              <a:t>、</a:t>
            </a:r>
            <a:r>
              <a:rPr lang="en-US" altLang="zh-TW" dirty="0"/>
              <a:t>105</a:t>
            </a:r>
            <a:r>
              <a:rPr lang="zh-TW" altLang="zh-TW" dirty="0"/>
              <a:t>年如能達成</a:t>
            </a:r>
            <a:r>
              <a:rPr lang="en-US" altLang="zh-TW" dirty="0"/>
              <a:t>1</a:t>
            </a:r>
            <a:r>
              <a:rPr lang="zh-TW" altLang="zh-TW" dirty="0"/>
              <a:t>萬</a:t>
            </a:r>
            <a:r>
              <a:rPr lang="en-US" altLang="zh-TW" dirty="0"/>
              <a:t>4,000</a:t>
            </a:r>
            <a:r>
              <a:rPr lang="zh-TW" altLang="zh-TW" dirty="0"/>
              <a:t>人的招募目標，搭配</a:t>
            </a:r>
            <a:r>
              <a:rPr lang="en-US" altLang="zh-TW" dirty="0"/>
              <a:t>60%</a:t>
            </a:r>
            <a:r>
              <a:rPr lang="zh-TW" altLang="zh-TW" dirty="0"/>
              <a:t>的留營率，可達成在</a:t>
            </a:r>
            <a:r>
              <a:rPr lang="en-US" altLang="zh-TW" dirty="0"/>
              <a:t>105</a:t>
            </a:r>
            <a:r>
              <a:rPr lang="zh-TW" altLang="zh-TW" dirty="0"/>
              <a:t>年底常備部隊以志願役士兵擔任的目標。</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59</a:t>
            </a:fld>
            <a:endParaRPr lang="zh-TW" altLang="en-US">
              <a:solidFill>
                <a:prstClr val="black"/>
              </a:solidFill>
            </a:endParaRPr>
          </a:p>
        </p:txBody>
      </p:sp>
    </p:spTree>
    <p:extLst>
      <p:ext uri="{BB962C8B-B14F-4D97-AF65-F5344CB8AC3E}">
        <p14:creationId xmlns:p14="http://schemas.microsoft.com/office/powerpoint/2010/main" val="591082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60</a:t>
            </a:fld>
            <a:endParaRPr lang="zh-TW" altLang="en-US"/>
          </a:p>
        </p:txBody>
      </p:sp>
    </p:spTree>
    <p:extLst>
      <p:ext uri="{BB962C8B-B14F-4D97-AF65-F5344CB8AC3E}">
        <p14:creationId xmlns:p14="http://schemas.microsoft.com/office/powerpoint/2010/main" val="3322150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1" dirty="0"/>
              <a:t>我國基本工資歷年調整情形</a:t>
            </a:r>
            <a:r>
              <a:rPr lang="en-US" altLang="zh-TW" b="1" dirty="0"/>
              <a:t>(</a:t>
            </a:r>
            <a:r>
              <a:rPr lang="zh-TW" altLang="zh-TW" b="1" dirty="0"/>
              <a:t>扁政府調</a:t>
            </a:r>
            <a:r>
              <a:rPr lang="en-US" altLang="zh-TW" b="1" dirty="0"/>
              <a:t>1</a:t>
            </a:r>
            <a:r>
              <a:rPr lang="zh-TW" altLang="zh-TW" b="1" dirty="0"/>
              <a:t>次</a:t>
            </a:r>
            <a:r>
              <a:rPr lang="en-US" altLang="zh-TW" b="1" dirty="0"/>
              <a:t>)</a:t>
            </a:r>
            <a:endParaRPr lang="zh-TW" altLang="zh-TW" dirty="0"/>
          </a:p>
          <a:p>
            <a:pPr defTabSz="920984">
              <a:defRPr/>
            </a:pPr>
            <a:r>
              <a:rPr lang="en-US" altLang="zh-TW" dirty="0"/>
              <a:t>85.09.01    </a:t>
            </a:r>
            <a:r>
              <a:rPr lang="zh-TW" altLang="zh-TW" dirty="0"/>
              <a:t>每月基本工資</a:t>
            </a:r>
            <a:r>
              <a:rPr lang="en-US" altLang="zh-TW" dirty="0"/>
              <a:t>   15,360</a:t>
            </a:r>
            <a:r>
              <a:rPr lang="zh-TW" altLang="zh-TW" dirty="0"/>
              <a:t>元</a:t>
            </a:r>
            <a:r>
              <a:rPr lang="en-US" altLang="zh-TW" dirty="0"/>
              <a:t>/</a:t>
            </a:r>
            <a:r>
              <a:rPr lang="zh-TW" altLang="zh-TW" dirty="0"/>
              <a:t>月</a:t>
            </a:r>
          </a:p>
          <a:p>
            <a:pPr defTabSz="920984">
              <a:defRPr/>
            </a:pPr>
            <a:r>
              <a:rPr lang="en-US" altLang="zh-TW" dirty="0"/>
              <a:t>86.10.16    </a:t>
            </a:r>
            <a:r>
              <a:rPr lang="zh-TW" altLang="zh-TW" dirty="0"/>
              <a:t>每月基本工資</a:t>
            </a:r>
            <a:r>
              <a:rPr lang="en-US" altLang="zh-TW" dirty="0"/>
              <a:t>   15,840</a:t>
            </a:r>
            <a:r>
              <a:rPr lang="zh-TW" altLang="zh-TW" dirty="0"/>
              <a:t>元</a:t>
            </a:r>
            <a:r>
              <a:rPr lang="en-US" altLang="zh-TW" dirty="0"/>
              <a:t>/</a:t>
            </a:r>
            <a:r>
              <a:rPr lang="zh-TW" altLang="zh-TW" dirty="0"/>
              <a:t>月</a:t>
            </a:r>
          </a:p>
          <a:p>
            <a:pPr defTabSz="920984">
              <a:defRPr/>
            </a:pPr>
            <a:r>
              <a:rPr lang="en-US" altLang="zh-TW" dirty="0"/>
              <a:t>96.07.01    </a:t>
            </a:r>
            <a:r>
              <a:rPr lang="zh-TW" altLang="zh-TW" dirty="0"/>
              <a:t>每月基本工資</a:t>
            </a:r>
            <a:r>
              <a:rPr lang="en-US" altLang="zh-TW" dirty="0"/>
              <a:t>   17,280</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95</a:t>
            </a:r>
            <a:r>
              <a:rPr lang="zh-TW" altLang="zh-TW" dirty="0"/>
              <a:t>元</a:t>
            </a:r>
            <a:r>
              <a:rPr lang="en-US" altLang="zh-TW" dirty="0"/>
              <a:t>/</a:t>
            </a:r>
            <a:r>
              <a:rPr lang="zh-TW" altLang="zh-TW" dirty="0"/>
              <a:t>時</a:t>
            </a:r>
          </a:p>
          <a:p>
            <a:pPr defTabSz="920984">
              <a:defRPr/>
            </a:pPr>
            <a:r>
              <a:rPr lang="en-US" altLang="zh-TW" dirty="0"/>
              <a:t>100.01.01  </a:t>
            </a:r>
            <a:r>
              <a:rPr lang="zh-TW" altLang="zh-TW" dirty="0"/>
              <a:t>每月基本工資</a:t>
            </a:r>
            <a:r>
              <a:rPr lang="en-US" altLang="zh-TW" dirty="0"/>
              <a:t>   17,880</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98</a:t>
            </a:r>
            <a:r>
              <a:rPr lang="zh-TW" altLang="zh-TW" dirty="0"/>
              <a:t>元</a:t>
            </a:r>
            <a:r>
              <a:rPr lang="en-US" altLang="zh-TW" dirty="0"/>
              <a:t>/</a:t>
            </a:r>
            <a:r>
              <a:rPr lang="zh-TW" altLang="zh-TW" dirty="0"/>
              <a:t>時</a:t>
            </a:r>
          </a:p>
          <a:p>
            <a:pPr defTabSz="920984">
              <a:defRPr/>
            </a:pPr>
            <a:r>
              <a:rPr lang="en-US" altLang="zh-TW" dirty="0"/>
              <a:t>101.01.01  </a:t>
            </a:r>
            <a:r>
              <a:rPr lang="zh-TW" altLang="zh-TW" dirty="0"/>
              <a:t>每月基本工資</a:t>
            </a:r>
            <a:r>
              <a:rPr lang="en-US" altLang="zh-TW" dirty="0"/>
              <a:t>   18,780</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103</a:t>
            </a:r>
            <a:r>
              <a:rPr lang="zh-TW" altLang="zh-TW" dirty="0"/>
              <a:t>元</a:t>
            </a:r>
            <a:r>
              <a:rPr lang="en-US" altLang="zh-TW" dirty="0"/>
              <a:t>/</a:t>
            </a:r>
            <a:r>
              <a:rPr lang="zh-TW" altLang="zh-TW" dirty="0"/>
              <a:t>時</a:t>
            </a:r>
          </a:p>
          <a:p>
            <a:pPr defTabSz="920984">
              <a:defRPr/>
            </a:pPr>
            <a:r>
              <a:rPr lang="en-US" altLang="zh-TW" dirty="0"/>
              <a:t>102.01.01  </a:t>
            </a:r>
            <a:r>
              <a:rPr lang="zh-TW" altLang="zh-TW" dirty="0"/>
              <a:t>每月基本工資</a:t>
            </a:r>
            <a:r>
              <a:rPr lang="en-US" altLang="zh-TW" dirty="0"/>
              <a:t>   18,780</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109</a:t>
            </a:r>
            <a:r>
              <a:rPr lang="zh-TW" altLang="zh-TW" dirty="0"/>
              <a:t>元</a:t>
            </a:r>
            <a:r>
              <a:rPr lang="en-US" altLang="zh-TW" dirty="0"/>
              <a:t>/</a:t>
            </a:r>
            <a:r>
              <a:rPr lang="zh-TW" altLang="zh-TW" dirty="0"/>
              <a:t>時</a:t>
            </a:r>
          </a:p>
          <a:p>
            <a:pPr defTabSz="920984">
              <a:defRPr/>
            </a:pPr>
            <a:r>
              <a:rPr lang="en-US" altLang="zh-TW" dirty="0"/>
              <a:t>102.04.01  </a:t>
            </a:r>
            <a:r>
              <a:rPr lang="zh-TW" altLang="zh-TW" dirty="0"/>
              <a:t>每月基本工資</a:t>
            </a:r>
            <a:r>
              <a:rPr lang="en-US" altLang="zh-TW" dirty="0"/>
              <a:t>   19,047</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109</a:t>
            </a:r>
            <a:r>
              <a:rPr lang="zh-TW" altLang="zh-TW" dirty="0"/>
              <a:t>元</a:t>
            </a:r>
            <a:r>
              <a:rPr lang="en-US" altLang="zh-TW" dirty="0"/>
              <a:t>/</a:t>
            </a:r>
            <a:r>
              <a:rPr lang="zh-TW" altLang="zh-TW" dirty="0"/>
              <a:t>時</a:t>
            </a:r>
          </a:p>
          <a:p>
            <a:pPr defTabSz="920984">
              <a:defRPr/>
            </a:pPr>
            <a:r>
              <a:rPr lang="en-US" altLang="zh-TW" dirty="0"/>
              <a:t>103.01.01  </a:t>
            </a:r>
            <a:r>
              <a:rPr lang="zh-TW" altLang="zh-TW" dirty="0"/>
              <a:t>每月基本工資</a:t>
            </a:r>
            <a:r>
              <a:rPr lang="en-US" altLang="zh-TW" dirty="0"/>
              <a:t>   19,047</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115</a:t>
            </a:r>
            <a:r>
              <a:rPr lang="zh-TW" altLang="zh-TW" dirty="0"/>
              <a:t>元</a:t>
            </a:r>
            <a:r>
              <a:rPr lang="en-US" altLang="zh-TW" dirty="0"/>
              <a:t>/</a:t>
            </a:r>
            <a:r>
              <a:rPr lang="zh-TW" altLang="zh-TW" dirty="0"/>
              <a:t>時</a:t>
            </a:r>
          </a:p>
          <a:p>
            <a:pPr defTabSz="920984">
              <a:defRPr/>
            </a:pPr>
            <a:r>
              <a:rPr lang="en-US" altLang="zh-TW" dirty="0"/>
              <a:t>103.07.01  </a:t>
            </a:r>
            <a:r>
              <a:rPr lang="zh-TW" altLang="zh-TW" dirty="0"/>
              <a:t>每月基本工資</a:t>
            </a:r>
            <a:r>
              <a:rPr lang="en-US" altLang="zh-TW" dirty="0"/>
              <a:t>   19,273</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115</a:t>
            </a:r>
            <a:r>
              <a:rPr lang="zh-TW" altLang="zh-TW" dirty="0"/>
              <a:t>元</a:t>
            </a:r>
            <a:r>
              <a:rPr lang="en-US" altLang="zh-TW" dirty="0"/>
              <a:t>/</a:t>
            </a:r>
            <a:r>
              <a:rPr lang="zh-TW" altLang="zh-TW" dirty="0"/>
              <a:t>時</a:t>
            </a:r>
          </a:p>
          <a:p>
            <a:pPr defTabSz="920984">
              <a:defRPr/>
            </a:pPr>
            <a:r>
              <a:rPr lang="en-US" altLang="zh-TW" dirty="0"/>
              <a:t>104.07.01  </a:t>
            </a:r>
            <a:r>
              <a:rPr lang="zh-TW" altLang="zh-TW" dirty="0"/>
              <a:t>每月基本工資</a:t>
            </a:r>
            <a:r>
              <a:rPr lang="en-US" altLang="zh-TW" dirty="0"/>
              <a:t>   20,008</a:t>
            </a:r>
            <a:r>
              <a:rPr lang="zh-TW" altLang="zh-TW" dirty="0"/>
              <a:t>元</a:t>
            </a:r>
            <a:r>
              <a:rPr lang="en-US" altLang="zh-TW" dirty="0"/>
              <a:t>/</a:t>
            </a:r>
            <a:r>
              <a:rPr lang="zh-TW" altLang="zh-TW" dirty="0"/>
              <a:t>月</a:t>
            </a:r>
            <a:r>
              <a:rPr lang="zh-TW" altLang="en-US" dirty="0"/>
              <a:t>、</a:t>
            </a:r>
            <a:r>
              <a:rPr lang="zh-TW" altLang="zh-TW" dirty="0"/>
              <a:t>每小時基本工資</a:t>
            </a:r>
            <a:r>
              <a:rPr lang="en-US" altLang="zh-TW" dirty="0"/>
              <a:t>120</a:t>
            </a:r>
            <a:r>
              <a:rPr lang="zh-TW" altLang="zh-TW" dirty="0"/>
              <a:t>元</a:t>
            </a:r>
            <a:r>
              <a:rPr lang="en-US" altLang="zh-TW" dirty="0"/>
              <a:t>/</a:t>
            </a:r>
            <a:r>
              <a:rPr lang="zh-TW" altLang="zh-TW" dirty="0"/>
              <a:t>時</a:t>
            </a:r>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61</a:t>
            </a:fld>
            <a:endParaRPr lang="zh-TW" altLang="en-US"/>
          </a:p>
        </p:txBody>
      </p:sp>
    </p:spTree>
    <p:extLst>
      <p:ext uri="{BB962C8B-B14F-4D97-AF65-F5344CB8AC3E}">
        <p14:creationId xmlns:p14="http://schemas.microsoft.com/office/powerpoint/2010/main" val="144115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5</a:t>
            </a:fld>
            <a:endParaRPr lang="zh-TW" altLang="en-US"/>
          </a:p>
        </p:txBody>
      </p:sp>
    </p:spTree>
    <p:extLst>
      <p:ext uri="{BB962C8B-B14F-4D97-AF65-F5344CB8AC3E}">
        <p14:creationId xmlns:p14="http://schemas.microsoft.com/office/powerpoint/2010/main" val="3978135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62</a:t>
            </a:fld>
            <a:endParaRPr lang="zh-TW" altLang="en-US"/>
          </a:p>
        </p:txBody>
      </p:sp>
    </p:spTree>
    <p:extLst>
      <p:ext uri="{BB962C8B-B14F-4D97-AF65-F5344CB8AC3E}">
        <p14:creationId xmlns:p14="http://schemas.microsoft.com/office/powerpoint/2010/main" val="517685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63</a:t>
            </a:fld>
            <a:endParaRPr lang="zh-TW" altLang="en-US"/>
          </a:p>
        </p:txBody>
      </p:sp>
    </p:spTree>
    <p:extLst>
      <p:ext uri="{BB962C8B-B14F-4D97-AF65-F5344CB8AC3E}">
        <p14:creationId xmlns:p14="http://schemas.microsoft.com/office/powerpoint/2010/main" val="4137121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64</a:t>
            </a:fld>
            <a:endParaRPr lang="zh-TW" altLang="en-US"/>
          </a:p>
        </p:txBody>
      </p:sp>
    </p:spTree>
    <p:extLst>
      <p:ext uri="{BB962C8B-B14F-4D97-AF65-F5344CB8AC3E}">
        <p14:creationId xmlns:p14="http://schemas.microsoft.com/office/powerpoint/2010/main" val="3096471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原住民失業率</a:t>
            </a:r>
          </a:p>
          <a:p>
            <a:r>
              <a:rPr lang="en-US" altLang="zh-TW" dirty="0"/>
              <a:t>96</a:t>
            </a:r>
            <a:r>
              <a:rPr lang="zh-TW" altLang="zh-TW" dirty="0"/>
              <a:t>年度失業率</a:t>
            </a:r>
            <a:r>
              <a:rPr lang="en-US" altLang="zh-TW" dirty="0"/>
              <a:t>4.62%</a:t>
            </a:r>
            <a:r>
              <a:rPr lang="zh-TW" altLang="en-US" dirty="0"/>
              <a:t>；</a:t>
            </a:r>
            <a:endParaRPr lang="en-US" altLang="zh-TW" dirty="0"/>
          </a:p>
          <a:p>
            <a:r>
              <a:rPr lang="en-US" altLang="zh-TW" dirty="0"/>
              <a:t>97</a:t>
            </a:r>
            <a:r>
              <a:rPr lang="zh-TW" altLang="zh-TW" dirty="0"/>
              <a:t>年度失業率</a:t>
            </a:r>
            <a:r>
              <a:rPr lang="en-US" altLang="zh-TW" dirty="0"/>
              <a:t>7.92%</a:t>
            </a:r>
            <a:r>
              <a:rPr lang="zh-TW" altLang="en-US" dirty="0"/>
              <a:t>；</a:t>
            </a:r>
            <a:endParaRPr lang="zh-TW" altLang="zh-TW" dirty="0"/>
          </a:p>
          <a:p>
            <a:r>
              <a:rPr lang="en-US" altLang="zh-TW" dirty="0"/>
              <a:t>98</a:t>
            </a:r>
            <a:r>
              <a:rPr lang="zh-TW" altLang="zh-TW" dirty="0"/>
              <a:t>年度失業率</a:t>
            </a:r>
            <a:r>
              <a:rPr lang="en-US" altLang="zh-TW" dirty="0"/>
              <a:t>8.85%</a:t>
            </a:r>
            <a:r>
              <a:rPr lang="zh-TW" altLang="en-US" dirty="0"/>
              <a:t>；</a:t>
            </a:r>
            <a:endParaRPr lang="zh-TW" altLang="zh-TW" dirty="0"/>
          </a:p>
          <a:p>
            <a:r>
              <a:rPr lang="en-US" altLang="zh-TW" dirty="0"/>
              <a:t>99</a:t>
            </a:r>
            <a:r>
              <a:rPr lang="zh-TW" altLang="zh-TW" dirty="0"/>
              <a:t>年度失業率</a:t>
            </a:r>
            <a:r>
              <a:rPr lang="en-US" altLang="zh-TW" dirty="0"/>
              <a:t>7.31%</a:t>
            </a:r>
            <a:r>
              <a:rPr lang="zh-TW" altLang="en-US" dirty="0"/>
              <a:t>；</a:t>
            </a:r>
            <a:endParaRPr lang="zh-TW" altLang="zh-TW" dirty="0"/>
          </a:p>
          <a:p>
            <a:r>
              <a:rPr lang="en-US" altLang="zh-TW" dirty="0"/>
              <a:t>100</a:t>
            </a:r>
            <a:r>
              <a:rPr lang="zh-TW" altLang="zh-TW" dirty="0"/>
              <a:t>年度失業率</a:t>
            </a:r>
            <a:r>
              <a:rPr lang="en-US" altLang="zh-TW" dirty="0"/>
              <a:t>5.27%</a:t>
            </a:r>
            <a:r>
              <a:rPr lang="zh-TW" altLang="en-US" dirty="0"/>
              <a:t>；</a:t>
            </a:r>
            <a:endParaRPr lang="zh-TW" altLang="zh-TW" dirty="0"/>
          </a:p>
          <a:p>
            <a:r>
              <a:rPr lang="en-US" altLang="zh-TW" dirty="0"/>
              <a:t>101</a:t>
            </a:r>
            <a:r>
              <a:rPr lang="zh-TW" altLang="zh-TW" dirty="0"/>
              <a:t>年度失業率</a:t>
            </a:r>
            <a:r>
              <a:rPr lang="en-US" altLang="zh-TW" dirty="0"/>
              <a:t>4.63%</a:t>
            </a:r>
            <a:r>
              <a:rPr lang="zh-TW" altLang="en-US" dirty="0"/>
              <a:t>；</a:t>
            </a:r>
            <a:endParaRPr lang="zh-TW" altLang="zh-TW" dirty="0"/>
          </a:p>
          <a:p>
            <a:r>
              <a:rPr lang="en-US" altLang="zh-TW" dirty="0"/>
              <a:t>102</a:t>
            </a:r>
            <a:r>
              <a:rPr lang="zh-TW" altLang="zh-TW" dirty="0"/>
              <a:t>年度失業率</a:t>
            </a:r>
            <a:r>
              <a:rPr lang="en-US" altLang="zh-TW" dirty="0"/>
              <a:t>4.61%</a:t>
            </a:r>
            <a:r>
              <a:rPr lang="zh-TW" altLang="en-US" dirty="0"/>
              <a:t>；</a:t>
            </a:r>
            <a:endParaRPr lang="zh-TW" altLang="zh-TW" dirty="0"/>
          </a:p>
          <a:p>
            <a:r>
              <a:rPr lang="en-US" altLang="zh-TW" dirty="0"/>
              <a:t>103</a:t>
            </a:r>
            <a:r>
              <a:rPr lang="zh-TW" altLang="zh-TW" dirty="0"/>
              <a:t>年度失業率</a:t>
            </a:r>
            <a:r>
              <a:rPr lang="en-US" altLang="zh-TW" dirty="0"/>
              <a:t>4.05%(</a:t>
            </a:r>
            <a:r>
              <a:rPr lang="zh-TW" altLang="en-US" dirty="0"/>
              <a:t>與全國</a:t>
            </a:r>
            <a:r>
              <a:rPr lang="en-US" altLang="zh-TW" dirty="0"/>
              <a:t>3.96</a:t>
            </a:r>
            <a:r>
              <a:rPr lang="zh-TW" altLang="en-US" dirty="0"/>
              <a:t>％比，相差</a:t>
            </a:r>
            <a:r>
              <a:rPr lang="en-US" altLang="zh-TW" dirty="0"/>
              <a:t>0.09</a:t>
            </a:r>
            <a:r>
              <a:rPr lang="zh-TW" altLang="en-US" dirty="0"/>
              <a:t>個百分點</a:t>
            </a:r>
            <a:r>
              <a:rPr lang="en-US" altLang="zh-TW" dirty="0"/>
              <a:t>)</a:t>
            </a:r>
          </a:p>
          <a:p>
            <a:endParaRPr lang="zh-TW" altLang="zh-TW" dirty="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65</a:t>
            </a:fld>
            <a:endParaRPr lang="zh-TW" altLang="en-US"/>
          </a:p>
        </p:txBody>
      </p:sp>
    </p:spTree>
    <p:extLst>
      <p:ext uri="{BB962C8B-B14F-4D97-AF65-F5344CB8AC3E}">
        <p14:creationId xmlns:p14="http://schemas.microsoft.com/office/powerpoint/2010/main" val="325506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99</a:t>
            </a:r>
            <a:r>
              <a:rPr lang="zh-TW" altLang="zh-TW" dirty="0"/>
              <a:t>年</a:t>
            </a:r>
            <a:r>
              <a:rPr lang="en-US" altLang="zh-TW" dirty="0"/>
              <a:t>12</a:t>
            </a:r>
            <a:r>
              <a:rPr lang="zh-TW" altLang="zh-TW" dirty="0"/>
              <a:t>月</a:t>
            </a:r>
            <a:r>
              <a:rPr lang="en-US" altLang="zh-TW" dirty="0"/>
              <a:t>29</a:t>
            </a:r>
            <a:r>
              <a:rPr lang="zh-TW" altLang="zh-TW" dirty="0"/>
              <a:t>日修正《社會救助法》，放寬審核門檻、新增中低收入戶，同時調整最低生活費計算方式，</a:t>
            </a:r>
          </a:p>
          <a:p>
            <a:r>
              <a:rPr lang="zh-TW" altLang="zh-TW" dirty="0"/>
              <a:t>最低生活費係由中央（就台灣省及福建省）、直轄市主管機關參照最近一年每人可支配所得中位數</a:t>
            </a:r>
            <a:r>
              <a:rPr lang="en-US" altLang="zh-TW" dirty="0"/>
              <a:t>60%</a:t>
            </a:r>
            <a:r>
              <a:rPr lang="zh-TW" altLang="zh-TW" dirty="0"/>
              <a:t>定之，</a:t>
            </a:r>
            <a:endParaRPr lang="en-US" altLang="zh-TW" dirty="0"/>
          </a:p>
          <a:p>
            <a:r>
              <a:rPr lang="en-US" altLang="zh-TW" dirty="0"/>
              <a:t>103</a:t>
            </a:r>
            <a:r>
              <a:rPr lang="zh-TW" altLang="zh-TW" dirty="0"/>
              <a:t>年依行政區劃分共有台灣省、福建省、台北市、新北市、台中市、台南市及高雄市等</a:t>
            </a:r>
            <a:r>
              <a:rPr lang="en-US" altLang="zh-TW" dirty="0"/>
              <a:t>7</a:t>
            </a:r>
            <a:r>
              <a:rPr lang="zh-TW" altLang="zh-TW" dirty="0"/>
              <a:t>個區域（桃園市自</a:t>
            </a:r>
            <a:r>
              <a:rPr lang="en-US" altLang="zh-TW" dirty="0"/>
              <a:t>104</a:t>
            </a:r>
            <a:r>
              <a:rPr lang="zh-TW" altLang="zh-TW" dirty="0"/>
              <a:t>年始升格），</a:t>
            </a:r>
            <a:endParaRPr lang="en-US" altLang="zh-TW" dirty="0"/>
          </a:p>
          <a:p>
            <a:r>
              <a:rPr lang="zh-TW" altLang="zh-TW" dirty="0"/>
              <a:t>各區域之最低生活費不同。</a:t>
            </a:r>
          </a:p>
          <a:p>
            <a:r>
              <a:rPr lang="zh-TW" altLang="zh-TW" dirty="0"/>
              <a:t>修法後臺灣省最低生活費自</a:t>
            </a:r>
            <a:r>
              <a:rPr lang="en-US" altLang="zh-TW" dirty="0"/>
              <a:t>9,829</a:t>
            </a:r>
            <a:r>
              <a:rPr lang="zh-TW" altLang="zh-TW" dirty="0"/>
              <a:t>元調高至</a:t>
            </a:r>
            <a:r>
              <a:rPr lang="en-US" altLang="zh-TW" dirty="0"/>
              <a:t>1</a:t>
            </a:r>
            <a:r>
              <a:rPr lang="zh-TW" altLang="zh-TW" dirty="0"/>
              <a:t>萬</a:t>
            </a:r>
            <a:r>
              <a:rPr lang="en-US" altLang="zh-TW" dirty="0"/>
              <a:t>244</a:t>
            </a:r>
            <a:r>
              <a:rPr lang="zh-TW" altLang="zh-TW" dirty="0"/>
              <a:t>元，</a:t>
            </a:r>
            <a:r>
              <a:rPr lang="en-US" altLang="zh-TW" dirty="0"/>
              <a:t>103</a:t>
            </a:r>
            <a:r>
              <a:rPr lang="zh-TW" altLang="zh-TW" dirty="0"/>
              <a:t>年為</a:t>
            </a:r>
            <a:r>
              <a:rPr lang="en-US" altLang="zh-TW" dirty="0"/>
              <a:t>1</a:t>
            </a:r>
            <a:r>
              <a:rPr lang="zh-TW" altLang="zh-TW" dirty="0"/>
              <a:t>萬</a:t>
            </a:r>
            <a:r>
              <a:rPr lang="en-US" altLang="zh-TW" dirty="0"/>
              <a:t>869</a:t>
            </a:r>
            <a:r>
              <a:rPr lang="zh-TW" altLang="zh-TW" dirty="0"/>
              <a:t>元</a:t>
            </a:r>
            <a:r>
              <a:rPr lang="zh-TW" altLang="en-US" dirty="0"/>
              <a:t>；</a:t>
            </a:r>
            <a:endParaRPr lang="zh-TW" altLang="zh-TW" dirty="0"/>
          </a:p>
          <a:p>
            <a:r>
              <a:rPr lang="zh-TW" altLang="zh-TW" dirty="0"/>
              <a:t>修法後福建省最低生活費自</a:t>
            </a:r>
            <a:r>
              <a:rPr lang="en-US" altLang="zh-TW" dirty="0"/>
              <a:t>7,920</a:t>
            </a:r>
            <a:r>
              <a:rPr lang="zh-TW" altLang="zh-TW" dirty="0"/>
              <a:t>元調高至</a:t>
            </a:r>
            <a:r>
              <a:rPr lang="en-US" altLang="zh-TW" dirty="0"/>
              <a:t>8,798</a:t>
            </a:r>
            <a:r>
              <a:rPr lang="zh-TW" altLang="zh-TW" dirty="0"/>
              <a:t>元，</a:t>
            </a:r>
            <a:r>
              <a:rPr lang="en-US" altLang="zh-TW" dirty="0"/>
              <a:t>103</a:t>
            </a:r>
            <a:r>
              <a:rPr lang="zh-TW" altLang="zh-TW" dirty="0"/>
              <a:t>年為</a:t>
            </a:r>
            <a:r>
              <a:rPr lang="en-US" altLang="zh-TW" dirty="0"/>
              <a:t>9,769</a:t>
            </a:r>
            <a:r>
              <a:rPr lang="zh-TW" altLang="zh-TW" dirty="0"/>
              <a:t>元</a:t>
            </a:r>
            <a:r>
              <a:rPr lang="zh-TW" altLang="en-US" dirty="0"/>
              <a:t>。</a:t>
            </a:r>
            <a:endParaRPr lang="zh-TW" altLang="zh-TW" dirty="0"/>
          </a:p>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66</a:t>
            </a:fld>
            <a:endParaRPr lang="zh-TW" altLang="en-US"/>
          </a:p>
        </p:txBody>
      </p:sp>
    </p:spTree>
    <p:extLst>
      <p:ext uri="{BB962C8B-B14F-4D97-AF65-F5344CB8AC3E}">
        <p14:creationId xmlns:p14="http://schemas.microsoft.com/office/powerpoint/2010/main" val="70195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trike="dblStrike" baseline="0"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67</a:t>
            </a:fld>
            <a:endParaRPr lang="zh-TW" altLang="en-US"/>
          </a:p>
        </p:txBody>
      </p:sp>
    </p:spTree>
    <p:extLst>
      <p:ext uri="{BB962C8B-B14F-4D97-AF65-F5344CB8AC3E}">
        <p14:creationId xmlns:p14="http://schemas.microsoft.com/office/powerpoint/2010/main" val="3960461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pPr/>
              <a:t>69</a:t>
            </a:fld>
            <a:endParaRPr lang="zh-TW" altLang="en-US"/>
          </a:p>
        </p:txBody>
      </p:sp>
    </p:spTree>
    <p:extLst>
      <p:ext uri="{BB962C8B-B14F-4D97-AF65-F5344CB8AC3E}">
        <p14:creationId xmlns:p14="http://schemas.microsoft.com/office/powerpoint/2010/main" val="2449327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0013" y="1143000"/>
            <a:ext cx="4117975" cy="3087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70</a:t>
            </a:fld>
            <a:endParaRPr lang="zh-TW" altLang="en-US"/>
          </a:p>
        </p:txBody>
      </p:sp>
    </p:spTree>
    <p:extLst>
      <p:ext uri="{BB962C8B-B14F-4D97-AF65-F5344CB8AC3E}">
        <p14:creationId xmlns:p14="http://schemas.microsoft.com/office/powerpoint/2010/main" val="857992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72</a:t>
            </a:fld>
            <a:endParaRPr lang="zh-TW" altLang="en-US"/>
          </a:p>
        </p:txBody>
      </p:sp>
    </p:spTree>
    <p:extLst>
      <p:ext uri="{BB962C8B-B14F-4D97-AF65-F5344CB8AC3E}">
        <p14:creationId xmlns:p14="http://schemas.microsoft.com/office/powerpoint/2010/main" val="77074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48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65539" name="投影片編號版面配置區 3"/>
          <p:cNvSpPr txBox="1">
            <a:spLocks noGrp="1"/>
          </p:cNvSpPr>
          <p:nvPr/>
        </p:nvSpPr>
        <p:spPr bwMode="auto">
          <a:xfrm>
            <a:off x="3940682" y="9587500"/>
            <a:ext cx="3016042" cy="506816"/>
          </a:xfrm>
          <a:prstGeom prst="rect">
            <a:avLst/>
          </a:prstGeom>
          <a:noFill/>
          <a:ln>
            <a:miter lim="800000"/>
            <a:headEnd/>
            <a:tailEnd/>
          </a:ln>
        </p:spPr>
        <p:txBody>
          <a:bodyPr lIns="92195" tIns="46097" rIns="92195" bIns="46097" anchor="b"/>
          <a:lstStyle/>
          <a:p>
            <a:pPr algn="r">
              <a:defRPr/>
            </a:pPr>
            <a:fld id="{BEEC9961-7DD1-41CC-9213-936EC545C7F1}" type="slidenum">
              <a:rPr lang="zh-TW" altLang="en-US" sz="1200">
                <a:solidFill>
                  <a:prstClr val="black"/>
                </a:solidFill>
              </a:rPr>
              <a:pPr algn="r">
                <a:defRPr/>
              </a:pPr>
              <a:t>73</a:t>
            </a:fld>
            <a:endParaRPr lang="en-US" altLang="zh-TW" sz="1200">
              <a:solidFill>
                <a:prstClr val="black"/>
              </a:solidFill>
            </a:endParaRPr>
          </a:p>
        </p:txBody>
      </p:sp>
    </p:spTree>
    <p:extLst>
      <p:ext uri="{BB962C8B-B14F-4D97-AF65-F5344CB8AC3E}">
        <p14:creationId xmlns:p14="http://schemas.microsoft.com/office/powerpoint/2010/main" val="289597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6</a:t>
            </a:fld>
            <a:endParaRPr lang="zh-TW" altLang="en-US"/>
          </a:p>
        </p:txBody>
      </p:sp>
    </p:spTree>
    <p:extLst>
      <p:ext uri="{BB962C8B-B14F-4D97-AF65-F5344CB8AC3E}">
        <p14:creationId xmlns:p14="http://schemas.microsoft.com/office/powerpoint/2010/main" val="3281911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dirty="0" smtClean="0"/>
          </a:p>
        </p:txBody>
      </p:sp>
      <p:sp>
        <p:nvSpPr>
          <p:cNvPr id="45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ea typeface="標楷體" pitchFamily="65" charset="-120"/>
              </a:defRPr>
            </a:lvl1pPr>
            <a:lvl2pPr marL="744168" indent="-286219">
              <a:defRPr>
                <a:solidFill>
                  <a:schemeClr val="tx1"/>
                </a:solidFill>
                <a:latin typeface="Times New Roman" pitchFamily="18" charset="0"/>
                <a:ea typeface="標楷體" pitchFamily="65" charset="-120"/>
              </a:defRPr>
            </a:lvl2pPr>
            <a:lvl3pPr marL="1144873" indent="-228974">
              <a:defRPr>
                <a:solidFill>
                  <a:schemeClr val="tx1"/>
                </a:solidFill>
                <a:latin typeface="Times New Roman" pitchFamily="18" charset="0"/>
                <a:ea typeface="標楷體" pitchFamily="65" charset="-120"/>
              </a:defRPr>
            </a:lvl3pPr>
            <a:lvl4pPr marL="1602824" indent="-228974">
              <a:defRPr>
                <a:solidFill>
                  <a:schemeClr val="tx1"/>
                </a:solidFill>
                <a:latin typeface="Times New Roman" pitchFamily="18" charset="0"/>
                <a:ea typeface="標楷體" pitchFamily="65" charset="-120"/>
              </a:defRPr>
            </a:lvl4pPr>
            <a:lvl5pPr marL="2060772" indent="-228974">
              <a:defRPr>
                <a:solidFill>
                  <a:schemeClr val="tx1"/>
                </a:solidFill>
                <a:latin typeface="Times New Roman" pitchFamily="18" charset="0"/>
                <a:ea typeface="標楷體" pitchFamily="65" charset="-120"/>
              </a:defRPr>
            </a:lvl5pPr>
            <a:lvl6pPr marL="2518723" indent="-228974" fontAlgn="base">
              <a:spcBef>
                <a:spcPct val="0"/>
              </a:spcBef>
              <a:spcAft>
                <a:spcPct val="0"/>
              </a:spcAft>
              <a:defRPr>
                <a:solidFill>
                  <a:schemeClr val="tx1"/>
                </a:solidFill>
                <a:latin typeface="Times New Roman" pitchFamily="18" charset="0"/>
                <a:ea typeface="標楷體" pitchFamily="65" charset="-120"/>
              </a:defRPr>
            </a:lvl6pPr>
            <a:lvl7pPr marL="2976672" indent="-228974" fontAlgn="base">
              <a:spcBef>
                <a:spcPct val="0"/>
              </a:spcBef>
              <a:spcAft>
                <a:spcPct val="0"/>
              </a:spcAft>
              <a:defRPr>
                <a:solidFill>
                  <a:schemeClr val="tx1"/>
                </a:solidFill>
                <a:latin typeface="Times New Roman" pitchFamily="18" charset="0"/>
                <a:ea typeface="標楷體" pitchFamily="65" charset="-120"/>
              </a:defRPr>
            </a:lvl7pPr>
            <a:lvl8pPr marL="3434621" indent="-228974" fontAlgn="base">
              <a:spcBef>
                <a:spcPct val="0"/>
              </a:spcBef>
              <a:spcAft>
                <a:spcPct val="0"/>
              </a:spcAft>
              <a:defRPr>
                <a:solidFill>
                  <a:schemeClr val="tx1"/>
                </a:solidFill>
                <a:latin typeface="Times New Roman" pitchFamily="18" charset="0"/>
                <a:ea typeface="標楷體" pitchFamily="65" charset="-120"/>
              </a:defRPr>
            </a:lvl8pPr>
            <a:lvl9pPr marL="3892570" indent="-228974" fontAlgn="base">
              <a:spcBef>
                <a:spcPct val="0"/>
              </a:spcBef>
              <a:spcAft>
                <a:spcPct val="0"/>
              </a:spcAft>
              <a:defRPr>
                <a:solidFill>
                  <a:schemeClr val="tx1"/>
                </a:solidFill>
                <a:latin typeface="Times New Roman" pitchFamily="18" charset="0"/>
                <a:ea typeface="標楷體" pitchFamily="65" charset="-120"/>
              </a:defRPr>
            </a:lvl9pPr>
          </a:lstStyle>
          <a:p>
            <a:pPr fontAlgn="base">
              <a:spcBef>
                <a:spcPct val="0"/>
              </a:spcBef>
              <a:spcAft>
                <a:spcPct val="0"/>
              </a:spcAft>
            </a:pPr>
            <a:fld id="{EDC00A00-C5FC-4C7C-9430-DDA9F471D743}" type="slidenum">
              <a:rPr lang="zh-TW" altLang="en-US">
                <a:solidFill>
                  <a:prstClr val="black"/>
                </a:solidFill>
                <a:latin typeface="Calibri" pitchFamily="34" charset="0"/>
                <a:ea typeface="新細明體" pitchFamily="18" charset="-120"/>
              </a:rPr>
              <a:pPr fontAlgn="base">
                <a:spcBef>
                  <a:spcPct val="0"/>
                </a:spcBef>
                <a:spcAft>
                  <a:spcPct val="0"/>
                </a:spcAft>
              </a:pPr>
              <a:t>74</a:t>
            </a:fld>
            <a:endParaRPr lang="zh-TW" altLang="en-US">
              <a:solidFill>
                <a:prstClr val="black"/>
              </a:solidFill>
              <a:latin typeface="Calibri" pitchFamily="34" charset="0"/>
              <a:ea typeface="新細明體" pitchFamily="18" charset="-120"/>
            </a:endParaRPr>
          </a:p>
        </p:txBody>
      </p:sp>
    </p:spTree>
    <p:extLst>
      <p:ext uri="{BB962C8B-B14F-4D97-AF65-F5344CB8AC3E}">
        <p14:creationId xmlns:p14="http://schemas.microsoft.com/office/powerpoint/2010/main" val="3434846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val="4188786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169">
              <a:defRPr/>
            </a:pPr>
            <a:r>
              <a:rPr lang="zh-TW" altLang="en-US" dirty="0" smtClean="0"/>
              <a:t>澎湖醫院心導管室</a:t>
            </a:r>
            <a:r>
              <a:rPr lang="zh-TW" altLang="zh-TW" dirty="0"/>
              <a:t>計畫執行日期為</a:t>
            </a:r>
            <a:r>
              <a:rPr lang="en-US" altLang="zh-TW" dirty="0"/>
              <a:t>101</a:t>
            </a:r>
            <a:r>
              <a:rPr lang="zh-TW" altLang="zh-TW" dirty="0"/>
              <a:t>年</a:t>
            </a:r>
            <a:r>
              <a:rPr lang="en-US" altLang="zh-TW" dirty="0"/>
              <a:t>6</a:t>
            </a:r>
            <a:r>
              <a:rPr lang="zh-TW" altLang="zh-TW" dirty="0"/>
              <a:t>月</a:t>
            </a:r>
            <a:r>
              <a:rPr lang="en-US" altLang="zh-TW" dirty="0"/>
              <a:t>19</a:t>
            </a:r>
            <a:r>
              <a:rPr lang="zh-TW" altLang="zh-TW" dirty="0"/>
              <a:t>日至</a:t>
            </a:r>
            <a:r>
              <a:rPr lang="en-US" altLang="zh-TW" dirty="0"/>
              <a:t>102</a:t>
            </a:r>
            <a:r>
              <a:rPr lang="zh-TW" altLang="zh-TW" dirty="0"/>
              <a:t>年</a:t>
            </a:r>
            <a:r>
              <a:rPr lang="en-US" altLang="zh-TW" dirty="0"/>
              <a:t>12</a:t>
            </a:r>
            <a:r>
              <a:rPr lang="zh-TW" altLang="zh-TW" dirty="0"/>
              <a:t>月</a:t>
            </a:r>
            <a:r>
              <a:rPr lang="en-US" altLang="zh-TW" dirty="0"/>
              <a:t>31</a:t>
            </a:r>
            <a:r>
              <a:rPr lang="zh-TW" altLang="zh-TW" dirty="0"/>
              <a:t>日止，核定金額為</a:t>
            </a:r>
            <a:r>
              <a:rPr lang="en-US" altLang="zh-TW" dirty="0"/>
              <a:t>7</a:t>
            </a:r>
            <a:r>
              <a:rPr lang="zh-TW" altLang="zh-TW" dirty="0"/>
              <a:t>千</a:t>
            </a:r>
            <a:r>
              <a:rPr lang="en-US" altLang="zh-TW" dirty="0"/>
              <a:t>600</a:t>
            </a:r>
            <a:r>
              <a:rPr lang="zh-TW" altLang="zh-TW" dirty="0"/>
              <a:t>萬元整；該心導管中心業已於</a:t>
            </a:r>
            <a:r>
              <a:rPr lang="en-US" altLang="zh-TW" dirty="0"/>
              <a:t>102</a:t>
            </a:r>
            <a:r>
              <a:rPr lang="zh-TW" altLang="zh-TW" dirty="0"/>
              <a:t>年</a:t>
            </a:r>
            <a:r>
              <a:rPr lang="en-US" altLang="zh-TW" dirty="0"/>
              <a:t>12</a:t>
            </a:r>
            <a:r>
              <a:rPr lang="zh-TW" altLang="zh-TW" dirty="0"/>
              <a:t>月</a:t>
            </a:r>
            <a:r>
              <a:rPr lang="en-US" altLang="zh-TW" dirty="0"/>
              <a:t>4</a:t>
            </a:r>
            <a:r>
              <a:rPr lang="zh-TW" altLang="zh-TW" dirty="0"/>
              <a:t>日開幕正式啟用，成立迄今</a:t>
            </a:r>
            <a:r>
              <a:rPr lang="en-US" altLang="zh-TW" dirty="0"/>
              <a:t>(104</a:t>
            </a:r>
            <a:r>
              <a:rPr lang="zh-TW" altLang="zh-TW" dirty="0"/>
              <a:t>年</a:t>
            </a:r>
            <a:r>
              <a:rPr lang="en-US" altLang="zh-TW" dirty="0"/>
              <a:t>3</a:t>
            </a:r>
            <a:r>
              <a:rPr lang="zh-TW" altLang="zh-TW" dirty="0"/>
              <a:t>月</a:t>
            </a:r>
            <a:r>
              <a:rPr lang="en-US" altLang="zh-TW" dirty="0"/>
              <a:t>)</a:t>
            </a:r>
            <a:r>
              <a:rPr lang="zh-TW" altLang="zh-TW" dirty="0"/>
              <a:t>已搶救了近</a:t>
            </a:r>
            <a:r>
              <a:rPr lang="en-US" altLang="zh-TW" dirty="0"/>
              <a:t>200</a:t>
            </a:r>
            <a:r>
              <a:rPr lang="zh-TW" altLang="zh-TW" dirty="0"/>
              <a:t>名澎湖居民的生命，得到縣民的肯定與認同。</a:t>
            </a:r>
          </a:p>
          <a:p>
            <a:endParaRPr lang="zh-TW" altLang="en-US" dirty="0"/>
          </a:p>
        </p:txBody>
      </p:sp>
      <p:sp>
        <p:nvSpPr>
          <p:cNvPr id="4" name="投影片編號版面配置區 3"/>
          <p:cNvSpPr>
            <a:spLocks noGrp="1"/>
          </p:cNvSpPr>
          <p:nvPr>
            <p:ph type="sldNum" sz="quarter" idx="10"/>
          </p:nvPr>
        </p:nvSpPr>
        <p:spPr/>
        <p:txBody>
          <a:bodyPr/>
          <a:lstStyle/>
          <a:p>
            <a:fld id="{D97DAC6C-9EF6-4DF2-9A29-40BB6687047C}" type="slidenum">
              <a:rPr lang="zh-TW" altLang="en-US" smtClean="0">
                <a:solidFill>
                  <a:prstClr val="black"/>
                </a:solidFill>
              </a:rPr>
              <a:pPr/>
              <a:t>76</a:t>
            </a:fld>
            <a:endParaRPr lang="zh-TW" altLang="en-US">
              <a:solidFill>
                <a:prstClr val="black"/>
              </a:solidFill>
            </a:endParaRPr>
          </a:p>
        </p:txBody>
      </p:sp>
    </p:spTree>
    <p:extLst>
      <p:ext uri="{BB962C8B-B14F-4D97-AF65-F5344CB8AC3E}">
        <p14:creationId xmlns:p14="http://schemas.microsoft.com/office/powerpoint/2010/main" val="10186010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77</a:t>
            </a:fld>
            <a:endParaRPr lang="zh-TW" altLang="en-US"/>
          </a:p>
        </p:txBody>
      </p:sp>
    </p:spTree>
    <p:extLst>
      <p:ext uri="{BB962C8B-B14F-4D97-AF65-F5344CB8AC3E}">
        <p14:creationId xmlns:p14="http://schemas.microsoft.com/office/powerpoint/2010/main" val="4292854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78</a:t>
            </a:fld>
            <a:endParaRPr lang="zh-TW" altLang="en-US"/>
          </a:p>
        </p:txBody>
      </p:sp>
    </p:spTree>
    <p:extLst>
      <p:ext uri="{BB962C8B-B14F-4D97-AF65-F5344CB8AC3E}">
        <p14:creationId xmlns:p14="http://schemas.microsoft.com/office/powerpoint/2010/main" val="24886977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79</a:t>
            </a:fld>
            <a:endParaRPr lang="zh-TW" altLang="en-US"/>
          </a:p>
        </p:txBody>
      </p:sp>
    </p:spTree>
    <p:extLst>
      <p:ext uri="{BB962C8B-B14F-4D97-AF65-F5344CB8AC3E}">
        <p14:creationId xmlns:p14="http://schemas.microsoft.com/office/powerpoint/2010/main" val="150416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80</a:t>
            </a:fld>
            <a:endParaRPr lang="zh-TW" altLang="en-US"/>
          </a:p>
        </p:txBody>
      </p:sp>
    </p:spTree>
    <p:extLst>
      <p:ext uri="{BB962C8B-B14F-4D97-AF65-F5344CB8AC3E}">
        <p14:creationId xmlns:p14="http://schemas.microsoft.com/office/powerpoint/2010/main" val="2714505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4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dirty="0" smtClean="0"/>
          </a:p>
        </p:txBody>
      </p:sp>
      <p:sp>
        <p:nvSpPr>
          <p:cNvPr id="65539" name="投影片編號版面配置區 3"/>
          <p:cNvSpPr txBox="1">
            <a:spLocks noGrp="1"/>
          </p:cNvSpPr>
          <p:nvPr/>
        </p:nvSpPr>
        <p:spPr bwMode="auto">
          <a:xfrm>
            <a:off x="3890517" y="9498027"/>
            <a:ext cx="2977648" cy="502084"/>
          </a:xfrm>
          <a:prstGeom prst="rect">
            <a:avLst/>
          </a:prstGeom>
          <a:noFill/>
          <a:ln>
            <a:miter lim="800000"/>
            <a:headEnd/>
            <a:tailEnd/>
          </a:ln>
        </p:spPr>
        <p:txBody>
          <a:bodyPr lIns="92892" tIns="46445" rIns="92892" bIns="46445" anchor="b"/>
          <a:lstStyle/>
          <a:p>
            <a:pPr algn="r">
              <a:defRPr/>
            </a:pPr>
            <a:fld id="{3EEA7B33-92F4-48C1-8215-4D76ECA43FB4}" type="slidenum">
              <a:rPr lang="zh-TW" altLang="en-US" sz="1200"/>
              <a:pPr algn="r">
                <a:defRPr/>
              </a:pPr>
              <a:t>81</a:t>
            </a:fld>
            <a:endParaRPr lang="en-US" altLang="zh-TW" sz="1200"/>
          </a:p>
        </p:txBody>
      </p:sp>
    </p:spTree>
    <p:extLst>
      <p:ext uri="{BB962C8B-B14F-4D97-AF65-F5344CB8AC3E}">
        <p14:creationId xmlns:p14="http://schemas.microsoft.com/office/powerpoint/2010/main" val="26592971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82</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5251240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83</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205715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7</a:t>
            </a:fld>
            <a:endParaRPr lang="zh-TW" altLang="en-US"/>
          </a:p>
        </p:txBody>
      </p:sp>
    </p:spTree>
    <p:extLst>
      <p:ext uri="{BB962C8B-B14F-4D97-AF65-F5344CB8AC3E}">
        <p14:creationId xmlns:p14="http://schemas.microsoft.com/office/powerpoint/2010/main" val="354279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38296">
              <a:defRPr sz="4100">
                <a:solidFill>
                  <a:schemeClr val="tx1"/>
                </a:solidFill>
                <a:latin typeface="標楷體" pitchFamily="65" charset="-120"/>
                <a:ea typeface="標楷體" pitchFamily="65" charset="-120"/>
              </a:defRPr>
            </a:lvl1pPr>
            <a:lvl2pPr marL="738022" indent="-283854" defTabSz="938296">
              <a:defRPr sz="4100">
                <a:solidFill>
                  <a:schemeClr val="tx1"/>
                </a:solidFill>
                <a:latin typeface="標楷體" pitchFamily="65" charset="-120"/>
                <a:ea typeface="標楷體" pitchFamily="65" charset="-120"/>
              </a:defRPr>
            </a:lvl2pPr>
            <a:lvl3pPr marL="1135417" indent="-227084" defTabSz="938296">
              <a:defRPr sz="4100">
                <a:solidFill>
                  <a:schemeClr val="tx1"/>
                </a:solidFill>
                <a:latin typeface="標楷體" pitchFamily="65" charset="-120"/>
                <a:ea typeface="標楷體" pitchFamily="65" charset="-120"/>
              </a:defRPr>
            </a:lvl3pPr>
            <a:lvl4pPr marL="1589584" indent="-227084" defTabSz="938296">
              <a:defRPr sz="4100">
                <a:solidFill>
                  <a:schemeClr val="tx1"/>
                </a:solidFill>
                <a:latin typeface="標楷體" pitchFamily="65" charset="-120"/>
                <a:ea typeface="標楷體" pitchFamily="65" charset="-120"/>
              </a:defRPr>
            </a:lvl4pPr>
            <a:lvl5pPr marL="2043751" indent="-227084" defTabSz="938296">
              <a:defRPr sz="4100">
                <a:solidFill>
                  <a:schemeClr val="tx1"/>
                </a:solidFill>
                <a:latin typeface="標楷體" pitchFamily="65" charset="-120"/>
                <a:ea typeface="標楷體" pitchFamily="65" charset="-120"/>
              </a:defRPr>
            </a:lvl5pPr>
            <a:lvl6pPr marL="2497916"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6pPr>
            <a:lvl7pPr marL="2952084"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7pPr>
            <a:lvl8pPr marL="3406251"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8pPr>
            <a:lvl9pPr marL="3860418"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38296">
              <a:defRPr sz="4100">
                <a:solidFill>
                  <a:schemeClr val="tx1"/>
                </a:solidFill>
                <a:latin typeface="標楷體" pitchFamily="65" charset="-120"/>
                <a:ea typeface="標楷體" pitchFamily="65" charset="-120"/>
              </a:defRPr>
            </a:lvl1pPr>
            <a:lvl2pPr marL="738022" indent="-283854" defTabSz="938296">
              <a:defRPr sz="4100">
                <a:solidFill>
                  <a:schemeClr val="tx1"/>
                </a:solidFill>
                <a:latin typeface="標楷體" pitchFamily="65" charset="-120"/>
                <a:ea typeface="標楷體" pitchFamily="65" charset="-120"/>
              </a:defRPr>
            </a:lvl2pPr>
            <a:lvl3pPr marL="1135417" indent="-227084" defTabSz="938296">
              <a:defRPr sz="4100">
                <a:solidFill>
                  <a:schemeClr val="tx1"/>
                </a:solidFill>
                <a:latin typeface="標楷體" pitchFamily="65" charset="-120"/>
                <a:ea typeface="標楷體" pitchFamily="65" charset="-120"/>
              </a:defRPr>
            </a:lvl3pPr>
            <a:lvl4pPr marL="1589584" indent="-227084" defTabSz="938296">
              <a:defRPr sz="4100">
                <a:solidFill>
                  <a:schemeClr val="tx1"/>
                </a:solidFill>
                <a:latin typeface="標楷體" pitchFamily="65" charset="-120"/>
                <a:ea typeface="標楷體" pitchFamily="65" charset="-120"/>
              </a:defRPr>
            </a:lvl4pPr>
            <a:lvl5pPr marL="2043751" indent="-227084" defTabSz="938296">
              <a:defRPr sz="4100">
                <a:solidFill>
                  <a:schemeClr val="tx1"/>
                </a:solidFill>
                <a:latin typeface="標楷體" pitchFamily="65" charset="-120"/>
                <a:ea typeface="標楷體" pitchFamily="65" charset="-120"/>
              </a:defRPr>
            </a:lvl5pPr>
            <a:lvl6pPr marL="2497916"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6pPr>
            <a:lvl7pPr marL="2952084"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7pPr>
            <a:lvl8pPr marL="3406251"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8pPr>
            <a:lvl9pPr marL="3860418" indent="-227084" algn="r" defTabSz="938296" eaLnBrk="0" fontAlgn="base" hangingPunct="0">
              <a:lnSpc>
                <a:spcPct val="90000"/>
              </a:lnSpc>
              <a:spcBef>
                <a:spcPct val="0"/>
              </a:spcBef>
              <a:spcAft>
                <a:spcPct val="0"/>
              </a:spcAft>
              <a:defRPr sz="41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84</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15801525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85</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446936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86</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3967557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圖像版面配置區 1"/>
          <p:cNvSpPr>
            <a:spLocks noGrp="1" noRot="1" noChangeAspect="1" noTextEdit="1"/>
          </p:cNvSpPr>
          <p:nvPr>
            <p:ph type="sldImg"/>
          </p:nvPr>
        </p:nvSpPr>
        <p:spPr>
          <a:ln/>
        </p:spPr>
      </p:sp>
      <p:sp>
        <p:nvSpPr>
          <p:cNvPr id="21507" name="備忘稿版面配置區 2"/>
          <p:cNvSpPr>
            <a:spLocks noGrp="1"/>
          </p:cNvSpPr>
          <p:nvPr>
            <p:ph type="body" idx="1"/>
          </p:nvPr>
        </p:nvSpPr>
        <p:spPr>
          <a:noFill/>
        </p:spPr>
        <p:txBody>
          <a:bodyPr/>
          <a:lstStyle/>
          <a:p>
            <a:endParaRPr lang="zh-TW" altLang="en-US" smtClean="0">
              <a:latin typeface="Arial" pitchFamily="34" charset="0"/>
            </a:endParaRPr>
          </a:p>
        </p:txBody>
      </p:sp>
      <p:sp>
        <p:nvSpPr>
          <p:cNvPr id="21508" name="頁尾版面配置區 3"/>
          <p:cNvSpPr>
            <a:spLocks noGrp="1"/>
          </p:cNvSpPr>
          <p:nvPr>
            <p:ph type="ftr" sz="quarter" idx="4"/>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r>
              <a:rPr lang="en-US" altLang="zh-TW" sz="1200">
                <a:solidFill>
                  <a:prstClr val="black"/>
                </a:solidFill>
                <a:latin typeface="Arial" pitchFamily="34" charset="0"/>
                <a:ea typeface="新細明體" pitchFamily="18" charset="-120"/>
              </a:rPr>
              <a:t>第頁，共29頁</a:t>
            </a:r>
          </a:p>
        </p:txBody>
      </p:sp>
      <p:sp>
        <p:nvSpPr>
          <p:cNvPr id="21509" name="投影片編號版面配置區 4"/>
          <p:cNvSpPr>
            <a:spLocks noGrp="1"/>
          </p:cNvSpPr>
          <p:nvPr>
            <p:ph type="sldNum" sz="quarter" idx="5"/>
          </p:nvPr>
        </p:nvSpPr>
        <p:spPr>
          <a:noFill/>
        </p:spPr>
        <p:txBody>
          <a:bodyPr/>
          <a:lstStyle>
            <a:lvl1pPr defTabSz="922823">
              <a:defRPr sz="4000">
                <a:solidFill>
                  <a:schemeClr val="tx1"/>
                </a:solidFill>
                <a:latin typeface="標楷體" pitchFamily="65" charset="-120"/>
                <a:ea typeface="標楷體" pitchFamily="65" charset="-120"/>
              </a:defRPr>
            </a:lvl1pPr>
            <a:lvl2pPr marL="725851" indent="-279174" defTabSz="922823">
              <a:defRPr sz="4000">
                <a:solidFill>
                  <a:schemeClr val="tx1"/>
                </a:solidFill>
                <a:latin typeface="標楷體" pitchFamily="65" charset="-120"/>
                <a:ea typeface="標楷體" pitchFamily="65" charset="-120"/>
              </a:defRPr>
            </a:lvl2pPr>
            <a:lvl3pPr marL="1116693" indent="-223339" defTabSz="922823">
              <a:defRPr sz="4000">
                <a:solidFill>
                  <a:schemeClr val="tx1"/>
                </a:solidFill>
                <a:latin typeface="標楷體" pitchFamily="65" charset="-120"/>
                <a:ea typeface="標楷體" pitchFamily="65" charset="-120"/>
              </a:defRPr>
            </a:lvl3pPr>
            <a:lvl4pPr marL="1563371" indent="-223339" defTabSz="922823">
              <a:defRPr sz="4000">
                <a:solidFill>
                  <a:schemeClr val="tx1"/>
                </a:solidFill>
                <a:latin typeface="標楷體" pitchFamily="65" charset="-120"/>
                <a:ea typeface="標楷體" pitchFamily="65" charset="-120"/>
              </a:defRPr>
            </a:lvl4pPr>
            <a:lvl5pPr marL="2010048" indent="-223339" defTabSz="922823">
              <a:defRPr sz="4000">
                <a:solidFill>
                  <a:schemeClr val="tx1"/>
                </a:solidFill>
                <a:latin typeface="標楷體" pitchFamily="65" charset="-120"/>
                <a:ea typeface="標楷體" pitchFamily="65" charset="-120"/>
              </a:defRPr>
            </a:lvl5pPr>
            <a:lvl6pPr marL="2456725"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6pPr>
            <a:lvl7pPr marL="2903402"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7pPr>
            <a:lvl8pPr marL="3350080"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8pPr>
            <a:lvl9pPr marL="3796757" indent="-223339" algn="r" defTabSz="922823" eaLnBrk="0" fontAlgn="base" hangingPunct="0">
              <a:lnSpc>
                <a:spcPct val="90000"/>
              </a:lnSpc>
              <a:spcBef>
                <a:spcPct val="0"/>
              </a:spcBef>
              <a:spcAft>
                <a:spcPct val="0"/>
              </a:spcAft>
              <a:defRPr sz="4000">
                <a:solidFill>
                  <a:schemeClr val="tx1"/>
                </a:solidFill>
                <a:latin typeface="標楷體" pitchFamily="65" charset="-120"/>
                <a:ea typeface="標楷體" pitchFamily="65" charset="-120"/>
              </a:defRPr>
            </a:lvl9pPr>
          </a:lstStyle>
          <a:p>
            <a:fld id="{01146D48-0B85-455A-A435-95F6CDC86B3C}" type="slidenum">
              <a:rPr lang="en-US" altLang="zh-TW" sz="1200">
                <a:solidFill>
                  <a:prstClr val="black"/>
                </a:solidFill>
                <a:latin typeface="Arial" pitchFamily="34" charset="0"/>
                <a:ea typeface="新細明體" pitchFamily="18" charset="-120"/>
              </a:rPr>
              <a:pPr/>
              <a:t>87</a:t>
            </a:fld>
            <a:endParaRPr lang="en-US" altLang="zh-TW" sz="1200">
              <a:solidFill>
                <a:prstClr val="black"/>
              </a:solidFill>
              <a:latin typeface="Arial" pitchFamily="34" charset="0"/>
              <a:ea typeface="新細明體" pitchFamily="18" charset="-120"/>
            </a:endParaRPr>
          </a:p>
        </p:txBody>
      </p:sp>
    </p:spTree>
    <p:extLst>
      <p:ext uri="{BB962C8B-B14F-4D97-AF65-F5344CB8AC3E}">
        <p14:creationId xmlns:p14="http://schemas.microsoft.com/office/powerpoint/2010/main" val="40253009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88</a:t>
            </a:fld>
            <a:endParaRPr lang="zh-TW" altLang="en-US"/>
          </a:p>
        </p:txBody>
      </p:sp>
    </p:spTree>
    <p:extLst>
      <p:ext uri="{BB962C8B-B14F-4D97-AF65-F5344CB8AC3E}">
        <p14:creationId xmlns:p14="http://schemas.microsoft.com/office/powerpoint/2010/main" val="37442792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92</a:t>
            </a:fld>
            <a:endParaRPr lang="zh-TW" altLang="en-US"/>
          </a:p>
        </p:txBody>
      </p:sp>
    </p:spTree>
    <p:extLst>
      <p:ext uri="{BB962C8B-B14F-4D97-AF65-F5344CB8AC3E}">
        <p14:creationId xmlns:p14="http://schemas.microsoft.com/office/powerpoint/2010/main" val="41553249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220" name="投影片編號版面配置區 3"/>
          <p:cNvSpPr txBox="1">
            <a:spLocks noGrp="1"/>
          </p:cNvSpPr>
          <p:nvPr/>
        </p:nvSpPr>
        <p:spPr bwMode="auto">
          <a:xfrm>
            <a:off x="3849827" y="9428309"/>
            <a:ext cx="2946246" cy="4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8" tIns="46050" rIns="92098" bIns="46050" anchor="b"/>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r" eaLnBrk="1" hangingPunct="1"/>
            <a:fld id="{124C43D4-0D05-4A20-A8DB-004D3AF67FF2}"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1941843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1268" name="投影片編號版面配置區 3"/>
          <p:cNvSpPr txBox="1">
            <a:spLocks noGrp="1"/>
          </p:cNvSpPr>
          <p:nvPr/>
        </p:nvSpPr>
        <p:spPr bwMode="auto">
          <a:xfrm>
            <a:off x="3849827" y="9428309"/>
            <a:ext cx="2946246" cy="4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8" tIns="46050" rIns="92098" bIns="46050" anchor="b"/>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r" eaLnBrk="1" hangingPunct="1"/>
            <a:fld id="{906CABB2-5C39-4D36-97B4-3BC16F4CFDDC}"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509923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96</a:t>
            </a:fld>
            <a:endParaRPr lang="zh-TW" altLang="en-US"/>
          </a:p>
        </p:txBody>
      </p:sp>
    </p:spTree>
    <p:extLst>
      <p:ext uri="{BB962C8B-B14F-4D97-AF65-F5344CB8AC3E}">
        <p14:creationId xmlns:p14="http://schemas.microsoft.com/office/powerpoint/2010/main" val="6076109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98</a:t>
            </a:fld>
            <a:endParaRPr lang="zh-TW" altLang="en-US"/>
          </a:p>
        </p:txBody>
      </p:sp>
    </p:spTree>
    <p:extLst>
      <p:ext uri="{BB962C8B-B14F-4D97-AF65-F5344CB8AC3E}">
        <p14:creationId xmlns:p14="http://schemas.microsoft.com/office/powerpoint/2010/main" val="426228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9</a:t>
            </a:fld>
            <a:endParaRPr lang="zh-TW" altLang="en-US"/>
          </a:p>
        </p:txBody>
      </p:sp>
    </p:spTree>
    <p:extLst>
      <p:ext uri="{BB962C8B-B14F-4D97-AF65-F5344CB8AC3E}">
        <p14:creationId xmlns:p14="http://schemas.microsoft.com/office/powerpoint/2010/main" val="1111370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100</a:t>
            </a:fld>
            <a:endParaRPr lang="zh-TW" altLang="en-US"/>
          </a:p>
        </p:txBody>
      </p:sp>
    </p:spTree>
    <p:extLst>
      <p:ext uri="{BB962C8B-B14F-4D97-AF65-F5344CB8AC3E}">
        <p14:creationId xmlns:p14="http://schemas.microsoft.com/office/powerpoint/2010/main" val="2944619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103</a:t>
            </a:fld>
            <a:endParaRPr lang="zh-TW" altLang="en-US"/>
          </a:p>
        </p:txBody>
      </p:sp>
    </p:spTree>
    <p:extLst>
      <p:ext uri="{BB962C8B-B14F-4D97-AF65-F5344CB8AC3E}">
        <p14:creationId xmlns:p14="http://schemas.microsoft.com/office/powerpoint/2010/main" val="32060643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104</a:t>
            </a:fld>
            <a:endParaRPr lang="zh-TW" altLang="en-US"/>
          </a:p>
        </p:txBody>
      </p:sp>
    </p:spTree>
    <p:extLst>
      <p:ext uri="{BB962C8B-B14F-4D97-AF65-F5344CB8AC3E}">
        <p14:creationId xmlns:p14="http://schemas.microsoft.com/office/powerpoint/2010/main" val="19150898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國際金融業務條例開放保險業在中華民國境內設立國際保險業務分公司</a:t>
            </a:r>
            <a:r>
              <a:rPr lang="en-US" altLang="zh-TW" dirty="0"/>
              <a:t>(OIU)</a:t>
            </a:r>
            <a:r>
              <a:rPr lang="zh-TW" altLang="zh-TW" dirty="0"/>
              <a:t>，得辦理在中華民國境外之要保人及被保險人以外幣收付之人身保險業務、非屬我國境內不動產之財產保險業務、再保險業務及其他經主管機關核准之保險相關業務（修正條文第</a:t>
            </a:r>
            <a:r>
              <a:rPr lang="en-US" altLang="zh-TW" dirty="0"/>
              <a:t>22</a:t>
            </a:r>
            <a:r>
              <a:rPr lang="zh-TW" altLang="zh-TW" dirty="0"/>
              <a:t>條之</a:t>
            </a:r>
            <a:r>
              <a:rPr lang="en-US" altLang="zh-TW" dirty="0"/>
              <a:t>13</a:t>
            </a:r>
            <a:r>
              <a:rPr lang="zh-TW" altLang="zh-TW" dirty="0"/>
              <a:t>）。可擴大保險市場規模及國際化，有助臺灣建立亞太理財中心</a:t>
            </a:r>
            <a:endParaRPr lang="en-US" altLang="zh-TW" dirty="0"/>
          </a:p>
          <a:p>
            <a:endParaRPr lang="en-US" altLang="zh-TW" b="1" dirty="0"/>
          </a:p>
          <a:p>
            <a:r>
              <a:rPr lang="zh-TW" altLang="zh-TW" b="1" dirty="0"/>
              <a:t>萬馬奔騰計畫受益人數</a:t>
            </a:r>
            <a:endParaRPr lang="zh-TW" altLang="zh-TW" dirty="0"/>
          </a:p>
          <a:p>
            <a:r>
              <a:rPr lang="zh-TW" altLang="zh-TW" dirty="0"/>
              <a:t>推動「萬馬奔騰計畫」，推動期間</a:t>
            </a:r>
            <a:r>
              <a:rPr lang="en-US" altLang="zh-TW" dirty="0"/>
              <a:t>98</a:t>
            </a:r>
            <a:r>
              <a:rPr lang="zh-TW" altLang="zh-TW" dirty="0"/>
              <a:t>年至</a:t>
            </a:r>
            <a:r>
              <a:rPr lang="en-US" altLang="zh-TW" dirty="0"/>
              <a:t>101</a:t>
            </a:r>
            <a:r>
              <a:rPr lang="zh-TW" altLang="zh-TW" dirty="0"/>
              <a:t>年，受益之青年學生累計達</a:t>
            </a:r>
            <a:r>
              <a:rPr lang="en-US" altLang="zh-TW" dirty="0"/>
              <a:t>7.6</a:t>
            </a:r>
            <a:r>
              <a:rPr lang="zh-TW" altLang="zh-TW" dirty="0"/>
              <a:t>萬以上人次。</a:t>
            </a:r>
            <a:endParaRPr lang="en-US" altLang="zh-TW" dirty="0"/>
          </a:p>
          <a:p>
            <a:r>
              <a:rPr lang="zh-TW" altLang="zh-TW" dirty="0"/>
              <a:t>。</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106</a:t>
            </a:fld>
            <a:endParaRPr lang="zh-TW" altLang="en-US"/>
          </a:p>
        </p:txBody>
      </p:sp>
    </p:spTree>
    <p:extLst>
      <p:ext uri="{BB962C8B-B14F-4D97-AF65-F5344CB8AC3E}">
        <p14:creationId xmlns:p14="http://schemas.microsoft.com/office/powerpoint/2010/main" val="3284455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0650" y="1149350"/>
            <a:ext cx="4140200" cy="3105150"/>
          </a:xfrm>
        </p:spPr>
      </p:sp>
      <p:sp>
        <p:nvSpPr>
          <p:cNvPr id="3" name="備忘稿版面配置區 2"/>
          <p:cNvSpPr>
            <a:spLocks noGrp="1"/>
          </p:cNvSpPr>
          <p:nvPr>
            <p:ph type="body" idx="1"/>
          </p:nvPr>
        </p:nvSpPr>
        <p:spPr/>
        <p:txBody>
          <a:bodyPr/>
          <a:lstStyle/>
          <a:p>
            <a:r>
              <a:rPr lang="zh-TW" altLang="en-US" dirty="0" smtClean="0">
                <a:effectLst/>
              </a:rPr>
              <a:t>「政府挺銀行、銀行挺企業、企業挺員工」政策（行政院重大政策，</a:t>
            </a:r>
            <a:r>
              <a:rPr lang="en-US" altLang="zh-TW" dirty="0" smtClean="0">
                <a:effectLst/>
              </a:rPr>
              <a:t>98-03-10</a:t>
            </a:r>
            <a:r>
              <a:rPr lang="zh-TW" altLang="en-US" dirty="0" smtClean="0">
                <a:effectLst/>
              </a:rPr>
              <a:t>）</a:t>
            </a:r>
            <a:r>
              <a:rPr lang="en-US" altLang="zh-TW" dirty="0" smtClean="0">
                <a:effectLst/>
              </a:rPr>
              <a:t> </a:t>
            </a:r>
          </a:p>
          <a:p>
            <a:r>
              <a:rPr lang="zh-TW" altLang="en-US" dirty="0" smtClean="0">
                <a:effectLst/>
              </a:rPr>
              <a:t>一、</a:t>
            </a:r>
            <a:r>
              <a:rPr lang="zh-TW" altLang="en-US" b="1" dirty="0" smtClean="0">
                <a:effectLst/>
              </a:rPr>
              <a:t>在「政府挺銀行」方面，相關措施如下：</a:t>
            </a:r>
            <a:r>
              <a:rPr lang="zh-TW" altLang="en-US" dirty="0" smtClean="0">
                <a:effectLst/>
              </a:rPr>
              <a:t/>
            </a:r>
            <a:br>
              <a:rPr lang="zh-TW" altLang="en-US" dirty="0" smtClean="0">
                <a:effectLst/>
              </a:rPr>
            </a:br>
            <a:r>
              <a:rPr lang="zh-TW" altLang="en-US" dirty="0" smtClean="0">
                <a:effectLst/>
              </a:rPr>
              <a:t>（一）</a:t>
            </a:r>
            <a:r>
              <a:rPr lang="zh-TW" altLang="en-US" b="1" dirty="0" smtClean="0">
                <a:effectLst/>
              </a:rPr>
              <a:t>宣示存款全額保障到</a:t>
            </a:r>
            <a:r>
              <a:rPr lang="en-US" altLang="zh-TW" b="1" dirty="0" smtClean="0">
                <a:effectLst/>
              </a:rPr>
              <a:t>98</a:t>
            </a:r>
            <a:r>
              <a:rPr lang="zh-TW" altLang="en-US" b="1" dirty="0" smtClean="0">
                <a:effectLst/>
              </a:rPr>
              <a:t>年底</a:t>
            </a:r>
            <a:r>
              <a:rPr lang="zh-TW" altLang="en-US" dirty="0" smtClean="0">
                <a:effectLst/>
              </a:rPr>
              <a:t>：為穩定金融體系、強化存款人信心，劉院長於</a:t>
            </a:r>
            <a:r>
              <a:rPr lang="en-US" altLang="zh-TW" dirty="0" smtClean="0">
                <a:effectLst/>
              </a:rPr>
              <a:t>10</a:t>
            </a:r>
            <a:r>
              <a:rPr lang="zh-TW" altLang="en-US" dirty="0" smtClean="0">
                <a:effectLst/>
              </a:rPr>
              <a:t>月</a:t>
            </a:r>
            <a:r>
              <a:rPr lang="en-US" altLang="zh-TW" dirty="0" smtClean="0">
                <a:effectLst/>
              </a:rPr>
              <a:t>7</a:t>
            </a:r>
            <a:r>
              <a:rPr lang="zh-TW" altLang="en-US" dirty="0" smtClean="0">
                <a:effectLst/>
              </a:rPr>
              <a:t>日宣布自</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a:t>
            </a:r>
            <a:r>
              <a:rPr lang="en-US" altLang="zh-TW" dirty="0" smtClean="0">
                <a:effectLst/>
              </a:rPr>
              <a:t>31</a:t>
            </a:r>
            <a:r>
              <a:rPr lang="zh-TW" altLang="en-US" dirty="0" smtClean="0">
                <a:effectLst/>
              </a:rPr>
              <a:t>日前存款人在金融機構之存款全額保障。台灣是亞洲第一個宣布實施擴大存款全額保障之國家，之後香港及新加坡等也跟進實施。此一短期性措施實行後未有存款人恐慌擠兌現象發生，小型民營銀行存款回流並轉呈增加，成功建立國人對金融市場信心。</a:t>
            </a:r>
          </a:p>
          <a:p>
            <a:r>
              <a:rPr lang="zh-TW" altLang="en-US" dirty="0" smtClean="0">
                <a:effectLst/>
              </a:rPr>
              <a:t>（二）</a:t>
            </a:r>
            <a:r>
              <a:rPr lang="zh-TW" altLang="en-US" b="1" dirty="0" smtClean="0">
                <a:effectLst/>
              </a:rPr>
              <a:t>貨幣政策適度寬鬆，充分支應市場流動性：</a:t>
            </a:r>
            <a:r>
              <a:rPr lang="zh-TW" altLang="en-US" dirty="0" smtClean="0">
                <a:effectLst/>
              </a:rPr>
              <a:t>中央銀行於</a:t>
            </a:r>
            <a:r>
              <a:rPr lang="en-US" altLang="zh-TW" dirty="0" smtClean="0">
                <a:effectLst/>
              </a:rPr>
              <a:t>9</a:t>
            </a:r>
            <a:r>
              <a:rPr lang="zh-TW" altLang="en-US" dirty="0" smtClean="0">
                <a:effectLst/>
              </a:rPr>
              <a:t>月</a:t>
            </a:r>
            <a:r>
              <a:rPr lang="en-US" altLang="zh-TW" dirty="0" smtClean="0">
                <a:effectLst/>
              </a:rPr>
              <a:t>18</a:t>
            </a:r>
            <a:r>
              <a:rPr lang="zh-TW" altLang="en-US" dirty="0" smtClean="0">
                <a:effectLst/>
              </a:rPr>
              <a:t>日至</a:t>
            </a:r>
            <a:r>
              <a:rPr lang="en-US" altLang="zh-TW" dirty="0" smtClean="0">
                <a:effectLst/>
              </a:rPr>
              <a:t>98</a:t>
            </a:r>
            <a:r>
              <a:rPr lang="zh-TW" altLang="en-US" dirty="0" smtClean="0">
                <a:effectLst/>
              </a:rPr>
              <a:t>年</a:t>
            </a:r>
            <a:r>
              <a:rPr lang="en-US" altLang="zh-TW" dirty="0" smtClean="0">
                <a:effectLst/>
              </a:rPr>
              <a:t>2</a:t>
            </a:r>
            <a:r>
              <a:rPr lang="zh-TW" altLang="en-US" dirty="0" smtClean="0">
                <a:effectLst/>
              </a:rPr>
              <a:t>月</a:t>
            </a:r>
            <a:r>
              <a:rPr lang="en-US" altLang="zh-TW" dirty="0" smtClean="0">
                <a:effectLst/>
              </a:rPr>
              <a:t>18</a:t>
            </a:r>
            <a:r>
              <a:rPr lang="zh-TW" altLang="en-US" dirty="0" smtClean="0">
                <a:effectLst/>
              </a:rPr>
              <a:t>日止</a:t>
            </a:r>
            <a:r>
              <a:rPr lang="en-US" altLang="zh-TW" dirty="0" smtClean="0">
                <a:effectLst/>
              </a:rPr>
              <a:t>7</a:t>
            </a:r>
            <a:r>
              <a:rPr lang="zh-TW" altLang="en-US" dirty="0" smtClean="0">
                <a:effectLst/>
              </a:rPr>
              <a:t>度降息共</a:t>
            </a:r>
            <a:r>
              <a:rPr lang="en-US" altLang="zh-TW" dirty="0" smtClean="0">
                <a:effectLst/>
              </a:rPr>
              <a:t>2.375</a:t>
            </a:r>
            <a:r>
              <a:rPr lang="zh-TW" altLang="en-US" dirty="0" smtClean="0">
                <a:effectLst/>
              </a:rPr>
              <a:t>個百分點，除充分提供金融機構所需之流動性，並有助減輕個人及企業之資金成本，提振內需，促進國內經濟成長。</a:t>
            </a:r>
          </a:p>
          <a:p>
            <a:r>
              <a:rPr lang="zh-TW" altLang="en-US" dirty="0" smtClean="0">
                <a:effectLst/>
              </a:rPr>
              <a:t/>
            </a:r>
            <a:br>
              <a:rPr lang="zh-TW" altLang="en-US" dirty="0" smtClean="0">
                <a:effectLst/>
              </a:rPr>
            </a:br>
            <a:r>
              <a:rPr lang="zh-TW" altLang="en-US" b="1" dirty="0" smtClean="0">
                <a:effectLst/>
              </a:rPr>
              <a:t>二、在「銀行挺企業」方面，相關措施如下</a:t>
            </a:r>
            <a:r>
              <a:rPr lang="zh-TW" altLang="en-US" dirty="0" smtClean="0">
                <a:effectLst/>
              </a:rPr>
              <a:t>：</a:t>
            </a:r>
          </a:p>
          <a:p>
            <a:r>
              <a:rPr lang="zh-TW" altLang="en-US" dirty="0" smtClean="0">
                <a:effectLst/>
              </a:rPr>
              <a:t>（一）</a:t>
            </a:r>
            <a:r>
              <a:rPr lang="zh-TW" altLang="en-US" b="1" dirty="0" smtClean="0">
                <a:effectLst/>
              </a:rPr>
              <a:t>寬延退票處理</a:t>
            </a:r>
            <a:r>
              <a:rPr lang="zh-TW" altLang="en-US" dirty="0" smtClean="0">
                <a:effectLst/>
              </a:rPr>
              <a:t>：企業有寬延退票處理時間需求者，經主管機關確認符合輔導條件者，協助給予暫緩通報為拒絕往來戶，於</a:t>
            </a:r>
            <a:r>
              <a:rPr lang="en-US" altLang="zh-TW" dirty="0" smtClean="0">
                <a:effectLst/>
              </a:rPr>
              <a:t>6</a:t>
            </a:r>
            <a:r>
              <a:rPr lang="zh-TW" altLang="en-US" dirty="0" smtClean="0">
                <a:effectLst/>
              </a:rPr>
              <a:t>個月內暫時維持票信紀錄正常。</a:t>
            </a:r>
          </a:p>
          <a:p>
            <a:r>
              <a:rPr lang="zh-TW" altLang="en-US" dirty="0" smtClean="0">
                <a:effectLst/>
              </a:rPr>
              <a:t>（二）</a:t>
            </a:r>
            <a:r>
              <a:rPr lang="zh-TW" altLang="en-US" b="1" dirty="0" smtClean="0">
                <a:effectLst/>
              </a:rPr>
              <a:t>舊貸續借及展延</a:t>
            </a:r>
            <a:r>
              <a:rPr lang="zh-TW" altLang="en-US" dirty="0" smtClean="0">
                <a:effectLst/>
              </a:rPr>
              <a:t>：為紓解企業資金壓力，銀行公會已訂定「自律性債務協商機制」，對營運及繳息正常之企業，</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月底前到期需展延之貸款本金，得予以展延</a:t>
            </a:r>
            <a:r>
              <a:rPr lang="en-US" altLang="zh-TW" dirty="0" smtClean="0">
                <a:effectLst/>
              </a:rPr>
              <a:t>6</a:t>
            </a:r>
            <a:r>
              <a:rPr lang="zh-TW" altLang="en-US" dirty="0" smtClean="0">
                <a:effectLst/>
              </a:rPr>
              <a:t>個月；如展延仍無法符合借款企業需求時，再由經濟部及債權銀行會議評估予以續借、展延或協議清償。另銀行公會已訂定自律規範，於股市下挫、授信戶提供擔保品之股票評估值貶落時，如屬正常繳息還款者，得以調降股票擔保維持率、展延還款繳息期間或調降利率等方式變更授信條件。</a:t>
            </a:r>
          </a:p>
          <a:p>
            <a:r>
              <a:rPr lang="zh-TW" altLang="en-US" dirty="0" smtClean="0">
                <a:effectLst/>
              </a:rPr>
              <a:t>（三）</a:t>
            </a:r>
            <a:r>
              <a:rPr lang="zh-TW" altLang="en-US" b="1" dirty="0" smtClean="0">
                <a:effectLst/>
              </a:rPr>
              <a:t>增加新貸</a:t>
            </a:r>
            <a:r>
              <a:rPr lang="zh-TW" altLang="en-US" dirty="0" smtClean="0">
                <a:effectLst/>
              </a:rPr>
              <a:t>：推動「本國銀行加強辦理中小企業放款方案」，並強化中小企業信用保證機制，</a:t>
            </a:r>
            <a:r>
              <a:rPr lang="en-US" altLang="zh-TW" dirty="0" smtClean="0">
                <a:effectLst/>
              </a:rPr>
              <a:t>98</a:t>
            </a:r>
            <a:r>
              <a:rPr lang="zh-TW" altLang="en-US" dirty="0" smtClean="0">
                <a:effectLst/>
              </a:rPr>
              <a:t>年度政府將捐助中小企業信保基金</a:t>
            </a:r>
            <a:r>
              <a:rPr lang="en-US" altLang="zh-TW" dirty="0" smtClean="0">
                <a:effectLst/>
              </a:rPr>
              <a:t>100</a:t>
            </a:r>
            <a:r>
              <a:rPr lang="zh-TW" altLang="en-US" dirty="0" smtClean="0">
                <a:effectLst/>
              </a:rPr>
              <a:t>億元，提高該基金保證成數及保證融資額度上限，降低保證手續費率等，</a:t>
            </a:r>
            <a:r>
              <a:rPr lang="en-US" altLang="zh-TW" dirty="0" smtClean="0">
                <a:effectLst/>
              </a:rPr>
              <a:t>97</a:t>
            </a:r>
            <a:r>
              <a:rPr lang="zh-TW" altLang="en-US" dirty="0" smtClean="0">
                <a:effectLst/>
              </a:rPr>
              <a:t>年</a:t>
            </a:r>
            <a:r>
              <a:rPr lang="en-US" altLang="zh-TW" dirty="0" smtClean="0">
                <a:effectLst/>
              </a:rPr>
              <a:t>7</a:t>
            </a:r>
            <a:r>
              <a:rPr lang="zh-TW" altLang="en-US" dirty="0" smtClean="0">
                <a:effectLst/>
              </a:rPr>
              <a:t>月至</a:t>
            </a:r>
            <a:r>
              <a:rPr lang="en-US" altLang="zh-TW" dirty="0" smtClean="0">
                <a:effectLst/>
              </a:rPr>
              <a:t>98</a:t>
            </a:r>
            <a:r>
              <a:rPr lang="zh-TW" altLang="en-US" dirty="0" smtClean="0">
                <a:effectLst/>
              </a:rPr>
              <a:t>年底銀行對中小企業放款餘額以增加</a:t>
            </a:r>
            <a:r>
              <a:rPr lang="en-US" altLang="zh-TW" dirty="0" smtClean="0">
                <a:effectLst/>
              </a:rPr>
              <a:t>3</a:t>
            </a:r>
            <a:r>
              <a:rPr lang="zh-TW" altLang="en-US" dirty="0" smtClean="0">
                <a:effectLst/>
              </a:rPr>
              <a:t>千億元為目標；另訂定非中小企業專案貸款暨信用保證要點，銀行自</a:t>
            </a:r>
            <a:r>
              <a:rPr lang="en-US" altLang="zh-TW" dirty="0" smtClean="0">
                <a:effectLst/>
              </a:rPr>
              <a:t>97</a:t>
            </a:r>
            <a:r>
              <a:rPr lang="zh-TW" altLang="en-US" dirty="0" smtClean="0">
                <a:effectLst/>
              </a:rPr>
              <a:t>年</a:t>
            </a:r>
            <a:r>
              <a:rPr lang="en-US" altLang="zh-TW" dirty="0" smtClean="0">
                <a:effectLst/>
              </a:rPr>
              <a:t>11</a:t>
            </a:r>
            <a:r>
              <a:rPr lang="zh-TW" altLang="en-US" dirty="0" smtClean="0">
                <a:effectLst/>
              </a:rPr>
              <a:t>月</a:t>
            </a:r>
            <a:r>
              <a:rPr lang="en-US" altLang="zh-TW" dirty="0" smtClean="0">
                <a:effectLst/>
              </a:rPr>
              <a:t>12</a:t>
            </a:r>
            <a:r>
              <a:rPr lang="zh-TW" altLang="en-US" dirty="0" smtClean="0">
                <a:effectLst/>
              </a:rPr>
              <a:t>日至</a:t>
            </a:r>
            <a:r>
              <a:rPr lang="en-US" altLang="zh-TW" dirty="0" smtClean="0">
                <a:effectLst/>
              </a:rPr>
              <a:t>99</a:t>
            </a:r>
            <a:r>
              <a:rPr lang="zh-TW" altLang="en-US" dirty="0" smtClean="0">
                <a:effectLst/>
              </a:rPr>
              <a:t>年底提供</a:t>
            </a:r>
            <a:r>
              <a:rPr lang="en-US" altLang="zh-TW" dirty="0" smtClean="0">
                <a:effectLst/>
              </a:rPr>
              <a:t>6000</a:t>
            </a:r>
            <a:r>
              <a:rPr lang="zh-TW" altLang="en-US" dirty="0" smtClean="0">
                <a:effectLst/>
              </a:rPr>
              <a:t>億元資金協助非中小企業取得融資。</a:t>
            </a:r>
          </a:p>
          <a:p>
            <a:r>
              <a:rPr lang="zh-TW" altLang="en-US" dirty="0" smtClean="0">
                <a:effectLst/>
              </a:rPr>
              <a:t/>
            </a:r>
            <a:br>
              <a:rPr lang="zh-TW" altLang="en-US" dirty="0" smtClean="0">
                <a:effectLst/>
              </a:rPr>
            </a:br>
            <a:r>
              <a:rPr lang="zh-TW" altLang="en-US" dirty="0" smtClean="0">
                <a:effectLst/>
              </a:rPr>
              <a:t>三、</a:t>
            </a:r>
            <a:r>
              <a:rPr lang="zh-TW" altLang="en-US" b="1" dirty="0" smtClean="0">
                <a:effectLst/>
              </a:rPr>
              <a:t>在「企業挺員工」方面，相關措施如下</a:t>
            </a:r>
            <a:r>
              <a:rPr lang="zh-TW" altLang="en-US" dirty="0" smtClean="0">
                <a:effectLst/>
              </a:rPr>
              <a:t>：</a:t>
            </a:r>
          </a:p>
          <a:p>
            <a:r>
              <a:rPr lang="zh-TW" altLang="en-US" dirty="0" smtClean="0">
                <a:effectLst/>
              </a:rPr>
              <a:t>（一）</a:t>
            </a:r>
            <a:r>
              <a:rPr lang="zh-TW" altLang="en-US" b="1" dirty="0" smtClean="0">
                <a:effectLst/>
              </a:rPr>
              <a:t>減少企業裁員</a:t>
            </a:r>
            <a:r>
              <a:rPr lang="zh-TW" altLang="en-US" dirty="0" smtClean="0">
                <a:effectLst/>
              </a:rPr>
              <a:t>：推動「愛心企業融資」優惠專案，凡企業營運及繳息正常，在貸款時承諾裁員不超過</a:t>
            </a:r>
            <a:r>
              <a:rPr lang="en-US" altLang="zh-TW" dirty="0" smtClean="0">
                <a:effectLst/>
              </a:rPr>
              <a:t>1</a:t>
            </a:r>
            <a:r>
              <a:rPr lang="zh-TW" altLang="en-US" dirty="0" smtClean="0">
                <a:effectLst/>
              </a:rPr>
              <a:t>％，金融機構將提供較為優惠之利率。另成立「穩定就業輔導團」，鼓勵雇主與勞工協商替代方案，避免解僱勞工，以及推動「在地關懷主動服務中小企業」專案，整合資源協助企業解決問題。</a:t>
            </a:r>
          </a:p>
          <a:p>
            <a:r>
              <a:rPr lang="zh-TW" altLang="en-US" dirty="0" smtClean="0">
                <a:effectLst/>
              </a:rPr>
              <a:t>（二）</a:t>
            </a:r>
            <a:r>
              <a:rPr lang="zh-TW" altLang="en-US" b="1" dirty="0" smtClean="0">
                <a:effectLst/>
              </a:rPr>
              <a:t>增加就業機會</a:t>
            </a:r>
            <a:r>
              <a:rPr lang="zh-TW" altLang="en-US" dirty="0" smtClean="0">
                <a:effectLst/>
              </a:rPr>
              <a:t>：推動「</a:t>
            </a:r>
            <a:r>
              <a:rPr lang="en-US" altLang="zh-TW" dirty="0" smtClean="0">
                <a:effectLst/>
              </a:rPr>
              <a:t>97-98</a:t>
            </a:r>
            <a:r>
              <a:rPr lang="zh-TW" altLang="en-US" dirty="0" smtClean="0">
                <a:effectLst/>
              </a:rPr>
              <a:t>年短期促進就業措施」（內含立即上工計畫）、「</a:t>
            </a:r>
            <a:r>
              <a:rPr lang="en-US" altLang="zh-TW" dirty="0" smtClean="0">
                <a:effectLst/>
              </a:rPr>
              <a:t>98-101</a:t>
            </a:r>
            <a:r>
              <a:rPr lang="zh-TW" altLang="en-US" dirty="0" smtClean="0">
                <a:effectLst/>
              </a:rPr>
              <a:t>年促進就業方案」及「擴大公共建設投資計畫」（內含培育優質人力促進就業計畫），預計</a:t>
            </a:r>
            <a:r>
              <a:rPr lang="en-US" altLang="zh-TW" dirty="0" smtClean="0">
                <a:effectLst/>
              </a:rPr>
              <a:t>98</a:t>
            </a:r>
            <a:r>
              <a:rPr lang="zh-TW" altLang="en-US" dirty="0" smtClean="0">
                <a:effectLst/>
              </a:rPr>
              <a:t>年共將創造</a:t>
            </a:r>
            <a:r>
              <a:rPr lang="en-US" altLang="zh-TW" dirty="0" smtClean="0">
                <a:effectLst/>
              </a:rPr>
              <a:t>34.1</a:t>
            </a:r>
            <a:r>
              <a:rPr lang="zh-TW" altLang="en-US" dirty="0" smtClean="0">
                <a:effectLst/>
              </a:rPr>
              <a:t>萬個就業機會。</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107</a:t>
            </a:fld>
            <a:endParaRPr lang="zh-TW" altLang="en-US"/>
          </a:p>
        </p:txBody>
      </p:sp>
    </p:spTree>
    <p:extLst>
      <p:ext uri="{BB962C8B-B14F-4D97-AF65-F5344CB8AC3E}">
        <p14:creationId xmlns:p14="http://schemas.microsoft.com/office/powerpoint/2010/main" val="4393932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a:xfrm>
            <a:off x="1371600" y="1144588"/>
            <a:ext cx="4113213" cy="3084512"/>
          </a:xfrm>
          <a:ln/>
        </p:spPr>
      </p:sp>
      <p:sp>
        <p:nvSpPr>
          <p:cNvPr id="645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b="1" dirty="0" smtClean="0">
                <a:solidFill>
                  <a:srgbClr val="000000"/>
                </a:solidFill>
                <a:ea typeface="標楷體" pitchFamily="65" charset="-120"/>
              </a:rPr>
              <a:t>銀行資產品質也愈來愈好，</a:t>
            </a:r>
            <a:endParaRPr lang="en-US" altLang="zh-TW" b="1" dirty="0" smtClean="0">
              <a:solidFill>
                <a:srgbClr val="000000"/>
              </a:solidFill>
              <a:ea typeface="標楷體" pitchFamily="65" charset="-120"/>
            </a:endParaRPr>
          </a:p>
          <a:p>
            <a:r>
              <a:rPr lang="zh-TW" altLang="en-US" b="1" dirty="0" smtClean="0">
                <a:solidFill>
                  <a:srgbClr val="000000"/>
                </a:solidFill>
                <a:ea typeface="標楷體" pitchFamily="65" charset="-120"/>
              </a:rPr>
              <a:t>去年底的逾放比是</a:t>
            </a:r>
            <a:r>
              <a:rPr lang="en-US" altLang="zh-TW" b="1" dirty="0" smtClean="0">
                <a:solidFill>
                  <a:srgbClr val="000000"/>
                </a:solidFill>
                <a:ea typeface="標楷體" pitchFamily="65" charset="-120"/>
              </a:rPr>
              <a:t>0.25</a:t>
            </a:r>
            <a:r>
              <a:rPr lang="zh-TW" altLang="en-US" b="1" dirty="0" smtClean="0">
                <a:solidFill>
                  <a:srgbClr val="000000"/>
                </a:solidFill>
                <a:ea typeface="標楷體" pitchFamily="65" charset="-120"/>
              </a:rPr>
              <a:t>，備抵呆帳覆蓋率是</a:t>
            </a:r>
            <a:r>
              <a:rPr lang="en-US" altLang="zh-TW" b="1" dirty="0" smtClean="0">
                <a:solidFill>
                  <a:srgbClr val="000000"/>
                </a:solidFill>
                <a:ea typeface="標楷體" pitchFamily="65" charset="-120"/>
              </a:rPr>
              <a:t>516.38</a:t>
            </a:r>
            <a:r>
              <a:rPr lang="zh-TW" altLang="en-US" b="1" dirty="0" smtClean="0">
                <a:solidFill>
                  <a:srgbClr val="000000"/>
                </a:solidFill>
                <a:ea typeface="標楷體" pitchFamily="65" charset="-120"/>
              </a:rPr>
              <a:t>，比起前幾年皆有明顯改善，風險承擔能力也增加。</a:t>
            </a:r>
            <a:endParaRPr lang="en-US" altLang="zh-TW" b="1" dirty="0" smtClean="0">
              <a:solidFill>
                <a:srgbClr val="000000"/>
              </a:solidFill>
              <a:ea typeface="標楷體" pitchFamily="65" charset="-120"/>
            </a:endParaRPr>
          </a:p>
          <a:p>
            <a:r>
              <a:rPr lang="zh-TW" altLang="en-US" b="1" dirty="0" smtClean="0">
                <a:solidFill>
                  <a:srgbClr val="000000"/>
                </a:solidFill>
                <a:ea typeface="標楷體" pitchFamily="65" charset="-120"/>
              </a:rPr>
              <a:t>目前本國銀行資本適足率在去年底為</a:t>
            </a:r>
            <a:r>
              <a:rPr lang="en-US" altLang="zh-TW" b="1" dirty="0" smtClean="0">
                <a:solidFill>
                  <a:srgbClr val="000000"/>
                </a:solidFill>
                <a:ea typeface="標楷體" pitchFamily="65" charset="-120"/>
              </a:rPr>
              <a:t>12.14%</a:t>
            </a:r>
            <a:r>
              <a:rPr lang="zh-TW" altLang="en-US" b="1" dirty="0" smtClean="0">
                <a:solidFill>
                  <a:srgbClr val="000000"/>
                </a:solidFill>
                <a:ea typeface="標楷體" pitchFamily="65" charset="-120"/>
              </a:rPr>
              <a:t>，已符合</a:t>
            </a:r>
            <a:r>
              <a:rPr lang="en-US" altLang="zh-TW" b="1" dirty="0" smtClean="0">
                <a:solidFill>
                  <a:srgbClr val="000000"/>
                </a:solidFill>
                <a:ea typeface="標楷體" pitchFamily="65" charset="-120"/>
              </a:rPr>
              <a:t>Basel 3 </a:t>
            </a:r>
            <a:r>
              <a:rPr lang="zh-TW" altLang="en-US" b="1" dirty="0" smtClean="0">
                <a:solidFill>
                  <a:srgbClr val="000000"/>
                </a:solidFill>
                <a:ea typeface="標楷體" pitchFamily="65" charset="-120"/>
              </a:rPr>
              <a:t>的要求。</a:t>
            </a:r>
          </a:p>
          <a:p>
            <a:endParaRPr lang="en-US" altLang="zh-TW" dirty="0" smtClean="0">
              <a:ea typeface="新細明體" charset="-120"/>
            </a:endParaRPr>
          </a:p>
          <a:p>
            <a:endParaRPr lang="en-US" altLang="zh-TW" dirty="0" smtClean="0">
              <a:ea typeface="新細明體" charset="-120"/>
            </a:endParaRPr>
          </a:p>
          <a:p>
            <a:endParaRPr lang="en-US" altLang="zh-TW" dirty="0" smtClean="0">
              <a:ea typeface="新細明體" charset="-120"/>
            </a:endParaRPr>
          </a:p>
          <a:p>
            <a:r>
              <a:rPr lang="zh-TW" altLang="en-US" dirty="0" smtClean="0">
                <a:ea typeface="新細明體" charset="-120"/>
              </a:rPr>
              <a:t>備　註：備抵呆帳覆蓋率＝備抵呆帳／廣義逾期放款</a:t>
            </a:r>
            <a:r>
              <a:rPr lang="en-US" altLang="zh-TW" dirty="0" smtClean="0">
                <a:ea typeface="新細明體" charset="-120"/>
              </a:rPr>
              <a:t>×100</a:t>
            </a:r>
            <a:r>
              <a:rPr lang="zh-TW" altLang="en-US" dirty="0" smtClean="0">
                <a:ea typeface="新細明體" charset="-120"/>
              </a:rPr>
              <a:t>％。</a:t>
            </a:r>
            <a:endParaRPr lang="en-US" altLang="zh-TW" dirty="0" smtClean="0">
              <a:ea typeface="新細明體" charset="-120"/>
            </a:endParaRPr>
          </a:p>
          <a:p>
            <a:r>
              <a:rPr lang="zh-TW" altLang="en-US" dirty="0" smtClean="0">
                <a:ea typeface="新細明體" charset="-120"/>
              </a:rPr>
              <a:t>說　明：</a:t>
            </a:r>
            <a:r>
              <a:rPr lang="en-US" altLang="zh-TW" dirty="0" smtClean="0">
                <a:ea typeface="新細明體" charset="-120"/>
              </a:rPr>
              <a:t>1.</a:t>
            </a:r>
            <a:r>
              <a:rPr lang="zh-TW" altLang="en-US" dirty="0" smtClean="0">
                <a:ea typeface="新細明體" charset="-120"/>
              </a:rPr>
              <a:t>民國</a:t>
            </a:r>
            <a:r>
              <a:rPr lang="en-US" altLang="zh-TW" dirty="0" smtClean="0">
                <a:ea typeface="新細明體" charset="-120"/>
              </a:rPr>
              <a:t>94</a:t>
            </a:r>
            <a:r>
              <a:rPr lang="zh-TW" altLang="en-US" dirty="0" smtClean="0">
                <a:ea typeface="新細明體" charset="-120"/>
              </a:rPr>
              <a:t>年</a:t>
            </a:r>
            <a:r>
              <a:rPr lang="en-US" altLang="zh-TW" dirty="0" smtClean="0">
                <a:ea typeface="新細明體" charset="-120"/>
              </a:rPr>
              <a:t>7</a:t>
            </a:r>
            <a:r>
              <a:rPr lang="zh-TW" altLang="en-US" dirty="0" smtClean="0">
                <a:ea typeface="新細明體" charset="-120"/>
              </a:rPr>
              <a:t>月起，逾期放款之計算改採與國際相同之廣義逾放標準。</a:t>
            </a:r>
            <a:endParaRPr lang="en-US" altLang="zh-TW" dirty="0" smtClean="0">
              <a:ea typeface="新細明體" charset="-120"/>
            </a:endParaRPr>
          </a:p>
          <a:p>
            <a:r>
              <a:rPr lang="zh-TW" altLang="en-US" dirty="0" smtClean="0">
                <a:ea typeface="新細明體" charset="-120"/>
              </a:rPr>
              <a:t> </a:t>
            </a:r>
            <a:r>
              <a:rPr lang="en-US" altLang="zh-TW" dirty="0" smtClean="0">
                <a:ea typeface="新細明體" charset="-120"/>
              </a:rPr>
              <a:t>2.</a:t>
            </a:r>
            <a:r>
              <a:rPr lang="zh-TW" altLang="en-US" dirty="0" smtClean="0">
                <a:ea typeface="新細明體" charset="-120"/>
              </a:rPr>
              <a:t>民國</a:t>
            </a:r>
            <a:r>
              <a:rPr lang="en-US" altLang="zh-TW" dirty="0" smtClean="0">
                <a:ea typeface="新細明體" charset="-120"/>
              </a:rPr>
              <a:t>100</a:t>
            </a:r>
            <a:r>
              <a:rPr lang="zh-TW" altLang="en-US" dirty="0" smtClean="0">
                <a:ea typeface="新細明體" charset="-120"/>
              </a:rPr>
              <a:t>年</a:t>
            </a:r>
            <a:r>
              <a:rPr lang="en-US" altLang="zh-TW" dirty="0" smtClean="0">
                <a:ea typeface="新細明體" charset="-120"/>
              </a:rPr>
              <a:t>1</a:t>
            </a:r>
            <a:r>
              <a:rPr lang="zh-TW" altLang="en-US" dirty="0" smtClean="0">
                <a:ea typeface="新細明體" charset="-120"/>
              </a:rPr>
              <a:t>月起，備抵呆帳改採總額申報。</a:t>
            </a:r>
            <a:endParaRPr lang="en-US" altLang="zh-TW" dirty="0" smtClean="0">
              <a:ea typeface="新細明體" charset="-120"/>
            </a:endParaRPr>
          </a:p>
          <a:p>
            <a:endParaRPr lang="en-US" altLang="zh-TW" dirty="0" smtClean="0">
              <a:ea typeface="新細明體" charset="-120"/>
            </a:endParaRPr>
          </a:p>
          <a:p>
            <a:r>
              <a:rPr lang="zh-TW" altLang="zh-TW" dirty="0" smtClean="0">
                <a:ea typeface="新細明體" charset="-120"/>
              </a:rPr>
              <a:t>自</a:t>
            </a:r>
            <a:r>
              <a:rPr lang="en-US" altLang="zh-TW" dirty="0" smtClean="0">
                <a:ea typeface="新細明體" charset="-120"/>
              </a:rPr>
              <a:t>2013</a:t>
            </a:r>
            <a:r>
              <a:rPr lang="zh-TW" altLang="zh-TW" dirty="0" smtClean="0">
                <a:ea typeface="新細明體" charset="-120"/>
              </a:rPr>
              <a:t>年起將逐年提高資本適足性比率之最低法定要求，其中</a:t>
            </a:r>
            <a:r>
              <a:rPr lang="en-US" altLang="zh-TW" dirty="0" smtClean="0">
                <a:ea typeface="新細明體" charset="-120"/>
              </a:rPr>
              <a:t>2013</a:t>
            </a:r>
            <a:r>
              <a:rPr lang="zh-TW" altLang="zh-TW" dirty="0" smtClean="0">
                <a:ea typeface="新細明體" charset="-120"/>
              </a:rPr>
              <a:t>年</a:t>
            </a:r>
            <a:r>
              <a:rPr lang="en-US" altLang="zh-TW" dirty="0" smtClean="0">
                <a:ea typeface="新細明體" charset="-120"/>
              </a:rPr>
              <a:t>1</a:t>
            </a:r>
            <a:r>
              <a:rPr lang="zh-TW" altLang="zh-TW" dirty="0" smtClean="0">
                <a:ea typeface="新細明體" charset="-120"/>
              </a:rPr>
              <a:t>月</a:t>
            </a:r>
            <a:r>
              <a:rPr lang="en-US" altLang="zh-TW" dirty="0" smtClean="0">
                <a:ea typeface="新細明體" charset="-120"/>
              </a:rPr>
              <a:t>1</a:t>
            </a:r>
            <a:r>
              <a:rPr lang="zh-TW" altLang="zh-TW" dirty="0" smtClean="0">
                <a:ea typeface="新細明體" charset="-120"/>
              </a:rPr>
              <a:t>日普通股權益比率、第一類資本比率及資本適足率</a:t>
            </a:r>
            <a:r>
              <a:rPr lang="zh-TW" altLang="zh-TW" b="1" dirty="0" smtClean="0">
                <a:ea typeface="新細明體" charset="-120"/>
              </a:rPr>
              <a:t>分別須達</a:t>
            </a:r>
            <a:r>
              <a:rPr lang="en-US" altLang="zh-TW" b="1" dirty="0" smtClean="0">
                <a:ea typeface="新細明體" charset="-120"/>
              </a:rPr>
              <a:t>3.5%</a:t>
            </a:r>
            <a:r>
              <a:rPr lang="zh-TW" altLang="zh-TW" b="1" dirty="0" smtClean="0">
                <a:ea typeface="新細明體" charset="-120"/>
              </a:rPr>
              <a:t>、</a:t>
            </a:r>
            <a:r>
              <a:rPr lang="en-US" altLang="zh-TW" b="1" dirty="0" smtClean="0">
                <a:ea typeface="新細明體" charset="-120"/>
              </a:rPr>
              <a:t>4.5%</a:t>
            </a:r>
            <a:r>
              <a:rPr lang="zh-TW" altLang="zh-TW" b="1" dirty="0" smtClean="0">
                <a:ea typeface="新細明體" charset="-120"/>
              </a:rPr>
              <a:t>及</a:t>
            </a:r>
            <a:r>
              <a:rPr lang="en-US" altLang="zh-TW" b="1" dirty="0" smtClean="0">
                <a:ea typeface="新細明體" charset="-120"/>
              </a:rPr>
              <a:t>8%</a:t>
            </a:r>
            <a:r>
              <a:rPr lang="zh-TW" altLang="zh-TW" b="1" dirty="0" smtClean="0">
                <a:ea typeface="新細明體" charset="-120"/>
              </a:rPr>
              <a:t>，至</a:t>
            </a:r>
            <a:r>
              <a:rPr lang="en-US" altLang="zh-TW" b="1" dirty="0" smtClean="0">
                <a:ea typeface="新細明體" charset="-120"/>
              </a:rPr>
              <a:t>2019</a:t>
            </a:r>
            <a:r>
              <a:rPr lang="zh-TW" altLang="zh-TW" b="1" dirty="0" smtClean="0">
                <a:ea typeface="新細明體" charset="-120"/>
              </a:rPr>
              <a:t>年</a:t>
            </a:r>
            <a:r>
              <a:rPr lang="en-US" altLang="zh-TW" b="1" dirty="0" smtClean="0">
                <a:ea typeface="新細明體" charset="-120"/>
              </a:rPr>
              <a:t>1</a:t>
            </a:r>
            <a:r>
              <a:rPr lang="zh-TW" altLang="zh-TW" b="1" dirty="0" smtClean="0">
                <a:ea typeface="新細明體" charset="-120"/>
              </a:rPr>
              <a:t>月</a:t>
            </a:r>
            <a:r>
              <a:rPr lang="en-US" altLang="zh-TW" b="1" dirty="0" smtClean="0">
                <a:ea typeface="新細明體" charset="-120"/>
              </a:rPr>
              <a:t>1</a:t>
            </a:r>
            <a:r>
              <a:rPr lang="zh-TW" altLang="zh-TW" b="1" dirty="0" smtClean="0">
                <a:ea typeface="新細明體" charset="-120"/>
              </a:rPr>
              <a:t>日普通股權益比率、第一類資本比率及資本適足率加計</a:t>
            </a:r>
            <a:r>
              <a:rPr lang="en-US" altLang="zh-TW" b="1" dirty="0" smtClean="0">
                <a:ea typeface="新細明體" charset="-120"/>
              </a:rPr>
              <a:t>2.5%</a:t>
            </a:r>
            <a:r>
              <a:rPr lang="zh-TW" altLang="zh-TW" b="1" dirty="0" smtClean="0">
                <a:ea typeface="新細明體" charset="-120"/>
              </a:rPr>
              <a:t>之緩衝資本比率將分別達到</a:t>
            </a:r>
            <a:r>
              <a:rPr lang="en-US" altLang="zh-TW" b="1" dirty="0" smtClean="0">
                <a:ea typeface="新細明體" charset="-120"/>
              </a:rPr>
              <a:t>7%</a:t>
            </a:r>
            <a:r>
              <a:rPr lang="zh-TW" altLang="zh-TW" b="1" dirty="0" smtClean="0">
                <a:ea typeface="新細明體" charset="-120"/>
              </a:rPr>
              <a:t>、</a:t>
            </a:r>
            <a:r>
              <a:rPr lang="en-US" altLang="zh-TW" b="1" dirty="0" smtClean="0">
                <a:ea typeface="新細明體" charset="-120"/>
              </a:rPr>
              <a:t>8.5%</a:t>
            </a:r>
            <a:r>
              <a:rPr lang="zh-TW" altLang="zh-TW" b="1" dirty="0" smtClean="0">
                <a:ea typeface="新細明體" charset="-120"/>
              </a:rPr>
              <a:t>及</a:t>
            </a:r>
            <a:r>
              <a:rPr lang="en-US" altLang="zh-TW" b="1" dirty="0" smtClean="0">
                <a:ea typeface="新細明體" charset="-120"/>
              </a:rPr>
              <a:t>10.5%</a:t>
            </a:r>
            <a:r>
              <a:rPr lang="zh-TW" altLang="zh-TW" dirty="0" smtClean="0">
                <a:ea typeface="新細明體" charset="-120"/>
              </a:rPr>
              <a:t>。</a:t>
            </a:r>
            <a:endParaRPr lang="zh-TW" altLang="en-US" dirty="0" smtClean="0">
              <a:ea typeface="新細明體" charset="-120"/>
            </a:endParaRPr>
          </a:p>
        </p:txBody>
      </p:sp>
      <p:sp>
        <p:nvSpPr>
          <p:cNvPr id="645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283" eaLnBrk="0" hangingPunct="0">
              <a:defRPr kumimoji="1">
                <a:solidFill>
                  <a:schemeClr val="tx1"/>
                </a:solidFill>
                <a:latin typeface="Verdana" pitchFamily="34" charset="0"/>
                <a:ea typeface="新細明體" charset="-120"/>
              </a:defRPr>
            </a:lvl1pPr>
            <a:lvl2pPr marL="741024" indent="-285007" defTabSz="926283" eaLnBrk="0" hangingPunct="0">
              <a:defRPr kumimoji="1">
                <a:solidFill>
                  <a:schemeClr val="tx1"/>
                </a:solidFill>
                <a:latin typeface="Verdana" pitchFamily="34" charset="0"/>
                <a:ea typeface="新細明體" charset="-120"/>
              </a:defRPr>
            </a:lvl2pPr>
            <a:lvl3pPr marL="1140038" indent="-228007" defTabSz="926283" eaLnBrk="0" hangingPunct="0">
              <a:defRPr kumimoji="1">
                <a:solidFill>
                  <a:schemeClr val="tx1"/>
                </a:solidFill>
                <a:latin typeface="Verdana" pitchFamily="34" charset="0"/>
                <a:ea typeface="新細明體" charset="-120"/>
              </a:defRPr>
            </a:lvl3pPr>
            <a:lvl4pPr marL="1596051" indent="-228007" defTabSz="926283" eaLnBrk="0" hangingPunct="0">
              <a:defRPr kumimoji="1">
                <a:solidFill>
                  <a:schemeClr val="tx1"/>
                </a:solidFill>
                <a:latin typeface="Verdana" pitchFamily="34" charset="0"/>
                <a:ea typeface="新細明體" charset="-120"/>
              </a:defRPr>
            </a:lvl4pPr>
            <a:lvl5pPr marL="2052067" indent="-228007" defTabSz="926283" eaLnBrk="0" hangingPunct="0">
              <a:defRPr kumimoji="1">
                <a:solidFill>
                  <a:schemeClr val="tx1"/>
                </a:solidFill>
                <a:latin typeface="Verdana" pitchFamily="34" charset="0"/>
                <a:ea typeface="新細明體" charset="-120"/>
              </a:defRPr>
            </a:lvl5pPr>
            <a:lvl6pPr marL="2508083" indent="-228007" defTabSz="926283" eaLnBrk="0" fontAlgn="base" hangingPunct="0">
              <a:spcBef>
                <a:spcPct val="0"/>
              </a:spcBef>
              <a:spcAft>
                <a:spcPct val="0"/>
              </a:spcAft>
              <a:defRPr kumimoji="1">
                <a:solidFill>
                  <a:schemeClr val="tx1"/>
                </a:solidFill>
                <a:latin typeface="Verdana" pitchFamily="34" charset="0"/>
                <a:ea typeface="新細明體" charset="-120"/>
              </a:defRPr>
            </a:lvl6pPr>
            <a:lvl7pPr marL="2964100" indent="-228007" defTabSz="926283" eaLnBrk="0" fontAlgn="base" hangingPunct="0">
              <a:spcBef>
                <a:spcPct val="0"/>
              </a:spcBef>
              <a:spcAft>
                <a:spcPct val="0"/>
              </a:spcAft>
              <a:defRPr kumimoji="1">
                <a:solidFill>
                  <a:schemeClr val="tx1"/>
                </a:solidFill>
                <a:latin typeface="Verdana" pitchFamily="34" charset="0"/>
                <a:ea typeface="新細明體" charset="-120"/>
              </a:defRPr>
            </a:lvl7pPr>
            <a:lvl8pPr marL="3420117" indent="-228007" defTabSz="926283" eaLnBrk="0" fontAlgn="base" hangingPunct="0">
              <a:spcBef>
                <a:spcPct val="0"/>
              </a:spcBef>
              <a:spcAft>
                <a:spcPct val="0"/>
              </a:spcAft>
              <a:defRPr kumimoji="1">
                <a:solidFill>
                  <a:schemeClr val="tx1"/>
                </a:solidFill>
                <a:latin typeface="Verdana" pitchFamily="34" charset="0"/>
                <a:ea typeface="新細明體" charset="-120"/>
              </a:defRPr>
            </a:lvl8pPr>
            <a:lvl9pPr marL="3876128" indent="-228007" defTabSz="926283"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fld id="{BDBE5DD3-911F-47BD-B26C-8081F500DA8A}" type="slidenum">
              <a:rPr lang="en-US" altLang="zh-TW" smtClean="0">
                <a:latin typeface="Arial" charset="0"/>
              </a:rPr>
              <a:pPr eaLnBrk="1" hangingPunct="1"/>
              <a:t>108</a:t>
            </a:fld>
            <a:endParaRPr lang="en-US" altLang="zh-TW" smtClean="0">
              <a:latin typeface="Arial" charset="0"/>
            </a:endParaRPr>
          </a:p>
        </p:txBody>
      </p:sp>
    </p:spTree>
    <p:extLst>
      <p:ext uri="{BB962C8B-B14F-4D97-AF65-F5344CB8AC3E}">
        <p14:creationId xmlns:p14="http://schemas.microsoft.com/office/powerpoint/2010/main" val="4280506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109</a:t>
            </a:fld>
            <a:endParaRPr lang="zh-TW" altLang="en-US"/>
          </a:p>
        </p:txBody>
      </p:sp>
    </p:spTree>
    <p:extLst>
      <p:ext uri="{BB962C8B-B14F-4D97-AF65-F5344CB8AC3E}">
        <p14:creationId xmlns:p14="http://schemas.microsoft.com/office/powerpoint/2010/main" val="5548831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effectLst/>
              </a:rPr>
              <a:t>「政府挺銀行、銀行挺企業、企業挺員工」政策（行政院重大政策，</a:t>
            </a:r>
            <a:r>
              <a:rPr lang="en-US" altLang="zh-TW" dirty="0" smtClean="0">
                <a:effectLst/>
              </a:rPr>
              <a:t>98-03-10</a:t>
            </a:r>
            <a:r>
              <a:rPr lang="zh-TW" altLang="en-US" dirty="0" smtClean="0">
                <a:effectLst/>
              </a:rPr>
              <a:t>）</a:t>
            </a:r>
            <a:r>
              <a:rPr lang="en-US" altLang="zh-TW" dirty="0" smtClean="0">
                <a:effectLst/>
              </a:rPr>
              <a:t> </a:t>
            </a:r>
          </a:p>
          <a:p>
            <a:r>
              <a:rPr lang="zh-TW" altLang="en-US" dirty="0" smtClean="0">
                <a:effectLst/>
              </a:rPr>
              <a:t>一、</a:t>
            </a:r>
            <a:r>
              <a:rPr lang="zh-TW" altLang="en-US" b="1" dirty="0" smtClean="0">
                <a:effectLst/>
              </a:rPr>
              <a:t>在「政府挺銀行」方面，相關措施如下：</a:t>
            </a:r>
            <a:r>
              <a:rPr lang="zh-TW" altLang="en-US" dirty="0" smtClean="0">
                <a:effectLst/>
              </a:rPr>
              <a:t/>
            </a:r>
            <a:br>
              <a:rPr lang="zh-TW" altLang="en-US" dirty="0" smtClean="0">
                <a:effectLst/>
              </a:rPr>
            </a:br>
            <a:r>
              <a:rPr lang="zh-TW" altLang="en-US" dirty="0" smtClean="0">
                <a:effectLst/>
              </a:rPr>
              <a:t>（一）</a:t>
            </a:r>
            <a:r>
              <a:rPr lang="zh-TW" altLang="en-US" b="1" dirty="0" smtClean="0">
                <a:effectLst/>
              </a:rPr>
              <a:t>宣示存款全額保障到</a:t>
            </a:r>
            <a:r>
              <a:rPr lang="en-US" altLang="zh-TW" b="1" dirty="0" smtClean="0">
                <a:effectLst/>
              </a:rPr>
              <a:t>98</a:t>
            </a:r>
            <a:r>
              <a:rPr lang="zh-TW" altLang="en-US" b="1" dirty="0" smtClean="0">
                <a:effectLst/>
              </a:rPr>
              <a:t>年底</a:t>
            </a:r>
            <a:r>
              <a:rPr lang="zh-TW" altLang="en-US" dirty="0" smtClean="0">
                <a:effectLst/>
              </a:rPr>
              <a:t>：為穩定金融體系、強化存款人信心，劉院長於</a:t>
            </a:r>
            <a:r>
              <a:rPr lang="en-US" altLang="zh-TW" dirty="0" smtClean="0">
                <a:effectLst/>
              </a:rPr>
              <a:t>10</a:t>
            </a:r>
            <a:r>
              <a:rPr lang="zh-TW" altLang="en-US" dirty="0" smtClean="0">
                <a:effectLst/>
              </a:rPr>
              <a:t>月</a:t>
            </a:r>
            <a:r>
              <a:rPr lang="en-US" altLang="zh-TW" dirty="0" smtClean="0">
                <a:effectLst/>
              </a:rPr>
              <a:t>7</a:t>
            </a:r>
            <a:r>
              <a:rPr lang="zh-TW" altLang="en-US" dirty="0" smtClean="0">
                <a:effectLst/>
              </a:rPr>
              <a:t>日宣布自</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a:t>
            </a:r>
            <a:r>
              <a:rPr lang="en-US" altLang="zh-TW" dirty="0" smtClean="0">
                <a:effectLst/>
              </a:rPr>
              <a:t>31</a:t>
            </a:r>
            <a:r>
              <a:rPr lang="zh-TW" altLang="en-US" dirty="0" smtClean="0">
                <a:effectLst/>
              </a:rPr>
              <a:t>日前存款人在金融機構之存款全額保障。台灣是亞洲第一個宣布實施擴大存款全額保障之國家，之後香港及新加坡等也跟進實施。此一短期性措施實行後未有存款人恐慌擠兌現象發生，小型民營銀行存款回流並轉呈增加，成功建立國人對金融市場信心。</a:t>
            </a:r>
            <a:r>
              <a:rPr lang="en-US" altLang="zh-TW" dirty="0" smtClean="0">
                <a:solidFill>
                  <a:srgbClr val="FF0000"/>
                </a:solidFill>
                <a:effectLst/>
              </a:rPr>
              <a:t>【96</a:t>
            </a:r>
            <a:r>
              <a:rPr lang="zh-TW" altLang="en-US" dirty="0" smtClean="0">
                <a:solidFill>
                  <a:srgbClr val="FF0000"/>
                </a:solidFill>
                <a:effectLst/>
              </a:rPr>
              <a:t>年</a:t>
            </a:r>
            <a:r>
              <a:rPr lang="en-US" altLang="zh-TW" dirty="0" smtClean="0">
                <a:solidFill>
                  <a:srgbClr val="FF0000"/>
                </a:solidFill>
                <a:effectLst/>
              </a:rPr>
              <a:t>7</a:t>
            </a:r>
            <a:r>
              <a:rPr lang="zh-TW" altLang="en-US" dirty="0" smtClean="0">
                <a:solidFill>
                  <a:srgbClr val="FF0000"/>
                </a:solidFill>
                <a:effectLst/>
              </a:rPr>
              <a:t>月前</a:t>
            </a:r>
            <a:r>
              <a:rPr lang="en-US" altLang="zh-TW" dirty="0" smtClean="0">
                <a:solidFill>
                  <a:srgbClr val="FF0000"/>
                </a:solidFill>
                <a:effectLst/>
              </a:rPr>
              <a:t>150</a:t>
            </a:r>
            <a:r>
              <a:rPr lang="zh-TW" altLang="en-US" dirty="0" smtClean="0">
                <a:solidFill>
                  <a:srgbClr val="FF0000"/>
                </a:solidFill>
                <a:effectLst/>
              </a:rPr>
              <a:t>萬限額保障；</a:t>
            </a:r>
            <a:r>
              <a:rPr lang="en-US" altLang="zh-TW" dirty="0" smtClean="0">
                <a:solidFill>
                  <a:srgbClr val="FF0000"/>
                </a:solidFill>
                <a:effectLst/>
              </a:rPr>
              <a:t>97</a:t>
            </a:r>
            <a:r>
              <a:rPr lang="zh-TW" altLang="en-US" dirty="0" smtClean="0">
                <a:solidFill>
                  <a:srgbClr val="FF0000"/>
                </a:solidFill>
                <a:effectLst/>
              </a:rPr>
              <a:t>年</a:t>
            </a:r>
            <a:r>
              <a:rPr lang="en-US" altLang="zh-TW" dirty="0" smtClean="0">
                <a:solidFill>
                  <a:srgbClr val="FF0000"/>
                </a:solidFill>
                <a:effectLst/>
              </a:rPr>
              <a:t>10</a:t>
            </a:r>
            <a:r>
              <a:rPr lang="zh-TW" altLang="en-US" dirty="0" smtClean="0">
                <a:solidFill>
                  <a:srgbClr val="FF0000"/>
                </a:solidFill>
                <a:effectLst/>
              </a:rPr>
              <a:t>月至</a:t>
            </a:r>
            <a:r>
              <a:rPr lang="en-US" altLang="zh-TW" dirty="0" smtClean="0">
                <a:solidFill>
                  <a:srgbClr val="FF0000"/>
                </a:solidFill>
                <a:effectLst/>
              </a:rPr>
              <a:t>99</a:t>
            </a:r>
            <a:r>
              <a:rPr lang="zh-TW" altLang="en-US" dirty="0" smtClean="0">
                <a:solidFill>
                  <a:srgbClr val="FF0000"/>
                </a:solidFill>
                <a:effectLst/>
              </a:rPr>
              <a:t>年</a:t>
            </a:r>
            <a:r>
              <a:rPr lang="en-US" altLang="zh-TW" dirty="0" smtClean="0">
                <a:solidFill>
                  <a:srgbClr val="FF0000"/>
                </a:solidFill>
                <a:effectLst/>
              </a:rPr>
              <a:t>12</a:t>
            </a:r>
            <a:r>
              <a:rPr lang="zh-TW" altLang="en-US" dirty="0" smtClean="0">
                <a:solidFill>
                  <a:srgbClr val="FF0000"/>
                </a:solidFill>
                <a:effectLst/>
              </a:rPr>
              <a:t>月：全額保障（原期限</a:t>
            </a:r>
            <a:r>
              <a:rPr lang="en-US" altLang="zh-TW" dirty="0" smtClean="0">
                <a:solidFill>
                  <a:srgbClr val="FF0000"/>
                </a:solidFill>
                <a:effectLst/>
              </a:rPr>
              <a:t>98</a:t>
            </a:r>
            <a:r>
              <a:rPr lang="zh-TW" altLang="en-US" dirty="0" smtClean="0">
                <a:solidFill>
                  <a:srgbClr val="FF0000"/>
                </a:solidFill>
                <a:effectLst/>
              </a:rPr>
              <a:t>年底延至</a:t>
            </a:r>
            <a:r>
              <a:rPr lang="en-US" altLang="zh-TW" dirty="0" smtClean="0">
                <a:solidFill>
                  <a:srgbClr val="FF0000"/>
                </a:solidFill>
                <a:effectLst/>
              </a:rPr>
              <a:t>99</a:t>
            </a:r>
            <a:r>
              <a:rPr lang="zh-TW" altLang="en-US" dirty="0" smtClean="0">
                <a:solidFill>
                  <a:srgbClr val="FF0000"/>
                </a:solidFill>
                <a:effectLst/>
              </a:rPr>
              <a:t>年）；</a:t>
            </a:r>
            <a:r>
              <a:rPr lang="en-US" altLang="zh-TW" dirty="0" smtClean="0">
                <a:solidFill>
                  <a:srgbClr val="FF0000"/>
                </a:solidFill>
                <a:effectLst/>
              </a:rPr>
              <a:t>100</a:t>
            </a:r>
            <a:r>
              <a:rPr lang="zh-TW" altLang="en-US" dirty="0" smtClean="0">
                <a:solidFill>
                  <a:srgbClr val="FF0000"/>
                </a:solidFill>
                <a:effectLst/>
              </a:rPr>
              <a:t>年</a:t>
            </a:r>
            <a:r>
              <a:rPr lang="en-US" altLang="zh-TW" dirty="0" smtClean="0">
                <a:solidFill>
                  <a:srgbClr val="FF0000"/>
                </a:solidFill>
                <a:effectLst/>
              </a:rPr>
              <a:t>1</a:t>
            </a:r>
            <a:r>
              <a:rPr lang="zh-TW" altLang="en-US" dirty="0" smtClean="0">
                <a:solidFill>
                  <a:srgbClr val="FF0000"/>
                </a:solidFill>
                <a:effectLst/>
              </a:rPr>
              <a:t>月</a:t>
            </a:r>
            <a:r>
              <a:rPr lang="en-US" altLang="zh-TW" dirty="0" smtClean="0">
                <a:solidFill>
                  <a:srgbClr val="FF0000"/>
                </a:solidFill>
                <a:effectLst/>
              </a:rPr>
              <a:t>1</a:t>
            </a:r>
            <a:r>
              <a:rPr lang="zh-TW" altLang="en-US" dirty="0" smtClean="0">
                <a:solidFill>
                  <a:srgbClr val="FF0000"/>
                </a:solidFill>
                <a:effectLst/>
              </a:rPr>
              <a:t>日起起恢復</a:t>
            </a:r>
            <a:r>
              <a:rPr lang="en-US" altLang="zh-TW" dirty="0" smtClean="0">
                <a:solidFill>
                  <a:srgbClr val="FF0000"/>
                </a:solidFill>
                <a:effectLst/>
              </a:rPr>
              <a:t>300</a:t>
            </a:r>
            <a:r>
              <a:rPr lang="zh-TW" altLang="en-US" dirty="0" smtClean="0">
                <a:solidFill>
                  <a:srgbClr val="FF0000"/>
                </a:solidFill>
                <a:effectLst/>
              </a:rPr>
              <a:t>萬限額保障</a:t>
            </a:r>
            <a:r>
              <a:rPr lang="en-US" altLang="zh-TW" dirty="0" smtClean="0">
                <a:solidFill>
                  <a:srgbClr val="FF0000"/>
                </a:solidFill>
                <a:effectLst/>
              </a:rPr>
              <a:t>】</a:t>
            </a:r>
            <a:endParaRPr lang="zh-TW" altLang="en-US" dirty="0" smtClean="0">
              <a:solidFill>
                <a:srgbClr val="FF0000"/>
              </a:solidFill>
              <a:effectLst/>
            </a:endParaRPr>
          </a:p>
          <a:p>
            <a:r>
              <a:rPr lang="zh-TW" altLang="en-US" dirty="0" smtClean="0">
                <a:effectLst/>
              </a:rPr>
              <a:t>（二）</a:t>
            </a:r>
            <a:r>
              <a:rPr lang="zh-TW" altLang="en-US" b="1" dirty="0" smtClean="0">
                <a:effectLst/>
              </a:rPr>
              <a:t>貨幣政策適度寬鬆，充分支應市場流動性：</a:t>
            </a:r>
            <a:r>
              <a:rPr lang="zh-TW" altLang="en-US" dirty="0" smtClean="0">
                <a:effectLst/>
              </a:rPr>
              <a:t>中央銀行於</a:t>
            </a:r>
            <a:r>
              <a:rPr lang="en-US" altLang="zh-TW" dirty="0" smtClean="0">
                <a:effectLst/>
              </a:rPr>
              <a:t>9</a:t>
            </a:r>
            <a:r>
              <a:rPr lang="zh-TW" altLang="en-US" dirty="0" smtClean="0">
                <a:effectLst/>
              </a:rPr>
              <a:t>月</a:t>
            </a:r>
            <a:r>
              <a:rPr lang="en-US" altLang="zh-TW" dirty="0" smtClean="0">
                <a:effectLst/>
              </a:rPr>
              <a:t>18</a:t>
            </a:r>
            <a:r>
              <a:rPr lang="zh-TW" altLang="en-US" dirty="0" smtClean="0">
                <a:effectLst/>
              </a:rPr>
              <a:t>日至</a:t>
            </a:r>
            <a:r>
              <a:rPr lang="en-US" altLang="zh-TW" dirty="0" smtClean="0">
                <a:effectLst/>
              </a:rPr>
              <a:t>98</a:t>
            </a:r>
            <a:r>
              <a:rPr lang="zh-TW" altLang="en-US" dirty="0" smtClean="0">
                <a:effectLst/>
              </a:rPr>
              <a:t>年</a:t>
            </a:r>
            <a:r>
              <a:rPr lang="en-US" altLang="zh-TW" dirty="0" smtClean="0">
                <a:effectLst/>
              </a:rPr>
              <a:t>2</a:t>
            </a:r>
            <a:r>
              <a:rPr lang="zh-TW" altLang="en-US" dirty="0" smtClean="0">
                <a:effectLst/>
              </a:rPr>
              <a:t>月</a:t>
            </a:r>
            <a:r>
              <a:rPr lang="en-US" altLang="zh-TW" dirty="0" smtClean="0">
                <a:effectLst/>
              </a:rPr>
              <a:t>18</a:t>
            </a:r>
            <a:r>
              <a:rPr lang="zh-TW" altLang="en-US" dirty="0" smtClean="0">
                <a:effectLst/>
              </a:rPr>
              <a:t>日止</a:t>
            </a:r>
            <a:r>
              <a:rPr lang="en-US" altLang="zh-TW" dirty="0" smtClean="0">
                <a:effectLst/>
              </a:rPr>
              <a:t>7</a:t>
            </a:r>
            <a:r>
              <a:rPr lang="zh-TW" altLang="en-US" dirty="0" smtClean="0">
                <a:effectLst/>
              </a:rPr>
              <a:t>度降息共</a:t>
            </a:r>
            <a:r>
              <a:rPr lang="en-US" altLang="zh-TW" dirty="0" smtClean="0">
                <a:effectLst/>
              </a:rPr>
              <a:t>2.375</a:t>
            </a:r>
            <a:r>
              <a:rPr lang="zh-TW" altLang="en-US" dirty="0" smtClean="0">
                <a:effectLst/>
              </a:rPr>
              <a:t>個百分點，除充分提供金融機構所需之流動性，並有助減輕個人及企業之資金成本，提振內需，促進國內經濟成長。</a:t>
            </a:r>
          </a:p>
          <a:p>
            <a:r>
              <a:rPr lang="zh-TW" altLang="en-US" dirty="0" smtClean="0">
                <a:effectLst/>
              </a:rPr>
              <a:t/>
            </a:r>
            <a:br>
              <a:rPr lang="zh-TW" altLang="en-US" dirty="0" smtClean="0">
                <a:effectLst/>
              </a:rPr>
            </a:br>
            <a:r>
              <a:rPr lang="zh-TW" altLang="en-US" b="1" dirty="0" smtClean="0">
                <a:effectLst/>
              </a:rPr>
              <a:t>二、在「銀行挺企業」方面，相關措施如下</a:t>
            </a:r>
            <a:r>
              <a:rPr lang="zh-TW" altLang="en-US" dirty="0" smtClean="0">
                <a:effectLst/>
              </a:rPr>
              <a:t>：</a:t>
            </a:r>
          </a:p>
          <a:p>
            <a:r>
              <a:rPr lang="zh-TW" altLang="en-US" dirty="0" smtClean="0">
                <a:effectLst/>
              </a:rPr>
              <a:t>（一）</a:t>
            </a:r>
            <a:r>
              <a:rPr lang="zh-TW" altLang="en-US" b="1" dirty="0" smtClean="0">
                <a:effectLst/>
              </a:rPr>
              <a:t>寬延退票處理</a:t>
            </a:r>
            <a:r>
              <a:rPr lang="zh-TW" altLang="en-US" dirty="0" smtClean="0">
                <a:effectLst/>
              </a:rPr>
              <a:t>：企業有寬延退票處理時間需求者，經主管機關確認符合輔導條件者，協助給予暫緩通報為拒絕往來戶，於</a:t>
            </a:r>
            <a:r>
              <a:rPr lang="en-US" altLang="zh-TW" dirty="0" smtClean="0">
                <a:effectLst/>
              </a:rPr>
              <a:t>6</a:t>
            </a:r>
            <a:r>
              <a:rPr lang="zh-TW" altLang="en-US" dirty="0" smtClean="0">
                <a:effectLst/>
              </a:rPr>
              <a:t>個月內暫時維持票信紀錄正常。</a:t>
            </a:r>
          </a:p>
          <a:p>
            <a:r>
              <a:rPr lang="zh-TW" altLang="en-US" dirty="0" smtClean="0">
                <a:effectLst/>
              </a:rPr>
              <a:t>（二）</a:t>
            </a:r>
            <a:r>
              <a:rPr lang="zh-TW" altLang="en-US" b="1" dirty="0" smtClean="0">
                <a:effectLst/>
              </a:rPr>
              <a:t>舊貸續借及展延</a:t>
            </a:r>
            <a:r>
              <a:rPr lang="zh-TW" altLang="en-US" dirty="0" smtClean="0">
                <a:effectLst/>
              </a:rPr>
              <a:t>：為紓解企業資金壓力，銀行公會已訂定「自律性債務協商機制」，對營運及繳息正常之企業，</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月底前到期需展延之貸款本金，得予以展延</a:t>
            </a:r>
            <a:r>
              <a:rPr lang="en-US" altLang="zh-TW" dirty="0" smtClean="0">
                <a:effectLst/>
              </a:rPr>
              <a:t>6</a:t>
            </a:r>
            <a:r>
              <a:rPr lang="zh-TW" altLang="en-US" dirty="0" smtClean="0">
                <a:effectLst/>
              </a:rPr>
              <a:t>個月；如展延仍無法符合借款企業需求時，再由經濟部及債權銀行會議評估予以續借、展延或協議清償。另銀行公會已訂定自律規範，於股市下挫、授信戶提供擔保品之股票評估值貶落時，如屬正常繳息還款者，得以調降股票擔保維持率、展延還款繳息期間或調降利率等方式變更授信條件。</a:t>
            </a:r>
          </a:p>
          <a:p>
            <a:r>
              <a:rPr lang="zh-TW" altLang="en-US" dirty="0" smtClean="0">
                <a:effectLst/>
              </a:rPr>
              <a:t>（三）</a:t>
            </a:r>
            <a:r>
              <a:rPr lang="zh-TW" altLang="en-US" b="1" dirty="0" smtClean="0">
                <a:effectLst/>
              </a:rPr>
              <a:t>增加新貸</a:t>
            </a:r>
            <a:r>
              <a:rPr lang="zh-TW" altLang="en-US" dirty="0" smtClean="0">
                <a:effectLst/>
              </a:rPr>
              <a:t>：推動「本國銀行加強辦理中小企業放款方案」，並強化中小企業信用保證機制，</a:t>
            </a:r>
            <a:r>
              <a:rPr lang="en-US" altLang="zh-TW" dirty="0" smtClean="0">
                <a:effectLst/>
              </a:rPr>
              <a:t>98</a:t>
            </a:r>
            <a:r>
              <a:rPr lang="zh-TW" altLang="en-US" dirty="0" smtClean="0">
                <a:effectLst/>
              </a:rPr>
              <a:t>年度政府將捐助中小企業信保基金</a:t>
            </a:r>
            <a:r>
              <a:rPr lang="en-US" altLang="zh-TW" dirty="0" smtClean="0">
                <a:effectLst/>
              </a:rPr>
              <a:t>100</a:t>
            </a:r>
            <a:r>
              <a:rPr lang="zh-TW" altLang="en-US" dirty="0" smtClean="0">
                <a:effectLst/>
              </a:rPr>
              <a:t>億元，提高該基金保證成數及保證融資額度上限，降低保證手續費率等，</a:t>
            </a:r>
            <a:r>
              <a:rPr lang="en-US" altLang="zh-TW" dirty="0" smtClean="0">
                <a:effectLst/>
              </a:rPr>
              <a:t>97</a:t>
            </a:r>
            <a:r>
              <a:rPr lang="zh-TW" altLang="en-US" dirty="0" smtClean="0">
                <a:effectLst/>
              </a:rPr>
              <a:t>年</a:t>
            </a:r>
            <a:r>
              <a:rPr lang="en-US" altLang="zh-TW" dirty="0" smtClean="0">
                <a:effectLst/>
              </a:rPr>
              <a:t>7</a:t>
            </a:r>
            <a:r>
              <a:rPr lang="zh-TW" altLang="en-US" dirty="0" smtClean="0">
                <a:effectLst/>
              </a:rPr>
              <a:t>月至</a:t>
            </a:r>
            <a:r>
              <a:rPr lang="en-US" altLang="zh-TW" dirty="0" smtClean="0">
                <a:effectLst/>
              </a:rPr>
              <a:t>98</a:t>
            </a:r>
            <a:r>
              <a:rPr lang="zh-TW" altLang="en-US" dirty="0" smtClean="0">
                <a:effectLst/>
              </a:rPr>
              <a:t>年底銀行對中小企業放款餘額以增加</a:t>
            </a:r>
            <a:r>
              <a:rPr lang="en-US" altLang="zh-TW" dirty="0" smtClean="0">
                <a:effectLst/>
              </a:rPr>
              <a:t>3</a:t>
            </a:r>
            <a:r>
              <a:rPr lang="zh-TW" altLang="en-US" dirty="0" smtClean="0">
                <a:effectLst/>
              </a:rPr>
              <a:t>千億元為目標；另訂定非中小企業專案貸款暨信用保證要點，銀行自</a:t>
            </a:r>
            <a:r>
              <a:rPr lang="en-US" altLang="zh-TW" dirty="0" smtClean="0">
                <a:effectLst/>
              </a:rPr>
              <a:t>97</a:t>
            </a:r>
            <a:r>
              <a:rPr lang="zh-TW" altLang="en-US" dirty="0" smtClean="0">
                <a:effectLst/>
              </a:rPr>
              <a:t>年</a:t>
            </a:r>
            <a:r>
              <a:rPr lang="en-US" altLang="zh-TW" dirty="0" smtClean="0">
                <a:effectLst/>
              </a:rPr>
              <a:t>11</a:t>
            </a:r>
            <a:r>
              <a:rPr lang="zh-TW" altLang="en-US" dirty="0" smtClean="0">
                <a:effectLst/>
              </a:rPr>
              <a:t>月</a:t>
            </a:r>
            <a:r>
              <a:rPr lang="en-US" altLang="zh-TW" dirty="0" smtClean="0">
                <a:effectLst/>
              </a:rPr>
              <a:t>12</a:t>
            </a:r>
            <a:r>
              <a:rPr lang="zh-TW" altLang="en-US" dirty="0" smtClean="0">
                <a:effectLst/>
              </a:rPr>
              <a:t>日至</a:t>
            </a:r>
            <a:r>
              <a:rPr lang="en-US" altLang="zh-TW" dirty="0" smtClean="0">
                <a:effectLst/>
              </a:rPr>
              <a:t>99</a:t>
            </a:r>
            <a:r>
              <a:rPr lang="zh-TW" altLang="en-US" dirty="0" smtClean="0">
                <a:effectLst/>
              </a:rPr>
              <a:t>年底提供</a:t>
            </a:r>
            <a:r>
              <a:rPr lang="en-US" altLang="zh-TW" dirty="0" smtClean="0">
                <a:effectLst/>
              </a:rPr>
              <a:t>6000</a:t>
            </a:r>
            <a:r>
              <a:rPr lang="zh-TW" altLang="en-US" dirty="0" smtClean="0">
                <a:effectLst/>
              </a:rPr>
              <a:t>億元資金協助非中小企業取得融資。</a:t>
            </a:r>
          </a:p>
          <a:p>
            <a:r>
              <a:rPr lang="zh-TW" altLang="en-US" dirty="0" smtClean="0">
                <a:effectLst/>
              </a:rPr>
              <a:t/>
            </a:r>
            <a:br>
              <a:rPr lang="zh-TW" altLang="en-US" dirty="0" smtClean="0">
                <a:effectLst/>
              </a:rPr>
            </a:br>
            <a:r>
              <a:rPr lang="zh-TW" altLang="en-US" dirty="0" smtClean="0">
                <a:effectLst/>
              </a:rPr>
              <a:t>三、</a:t>
            </a:r>
            <a:r>
              <a:rPr lang="zh-TW" altLang="en-US" b="1" dirty="0" smtClean="0">
                <a:effectLst/>
              </a:rPr>
              <a:t>在「企業挺員工」方面，相關措施如下</a:t>
            </a:r>
            <a:r>
              <a:rPr lang="zh-TW" altLang="en-US" dirty="0" smtClean="0">
                <a:effectLst/>
              </a:rPr>
              <a:t>：</a:t>
            </a:r>
          </a:p>
          <a:p>
            <a:r>
              <a:rPr lang="zh-TW" altLang="en-US" dirty="0" smtClean="0">
                <a:effectLst/>
              </a:rPr>
              <a:t>（一）</a:t>
            </a:r>
            <a:r>
              <a:rPr lang="zh-TW" altLang="en-US" b="1" dirty="0" smtClean="0">
                <a:effectLst/>
              </a:rPr>
              <a:t>減少企業裁員</a:t>
            </a:r>
            <a:r>
              <a:rPr lang="zh-TW" altLang="en-US" dirty="0" smtClean="0">
                <a:effectLst/>
              </a:rPr>
              <a:t>：推動「愛心企業融資」優惠專案，凡企業營運及繳息正常，在貸款時承諾裁員不超過</a:t>
            </a:r>
            <a:r>
              <a:rPr lang="en-US" altLang="zh-TW" dirty="0" smtClean="0">
                <a:effectLst/>
              </a:rPr>
              <a:t>1</a:t>
            </a:r>
            <a:r>
              <a:rPr lang="zh-TW" altLang="en-US" dirty="0" smtClean="0">
                <a:effectLst/>
              </a:rPr>
              <a:t>％，金融機構將提供較為優惠之利率。另成立「穩定就業輔導團」，鼓勵雇主與勞工協商替代方案，避免解僱勞工，以及推動「在地關懷主動服務中小企業」專案，整合資源協助企業解決問題。</a:t>
            </a:r>
          </a:p>
          <a:p>
            <a:r>
              <a:rPr lang="zh-TW" altLang="en-US" dirty="0" smtClean="0">
                <a:effectLst/>
              </a:rPr>
              <a:t>（二）</a:t>
            </a:r>
            <a:r>
              <a:rPr lang="zh-TW" altLang="en-US" b="1" dirty="0" smtClean="0">
                <a:effectLst/>
              </a:rPr>
              <a:t>增加就業機會</a:t>
            </a:r>
            <a:r>
              <a:rPr lang="zh-TW" altLang="en-US" dirty="0" smtClean="0">
                <a:effectLst/>
              </a:rPr>
              <a:t>：推動「</a:t>
            </a:r>
            <a:r>
              <a:rPr lang="en-US" altLang="zh-TW" dirty="0" smtClean="0">
                <a:effectLst/>
              </a:rPr>
              <a:t>97-98</a:t>
            </a:r>
            <a:r>
              <a:rPr lang="zh-TW" altLang="en-US" dirty="0" smtClean="0">
                <a:effectLst/>
              </a:rPr>
              <a:t>年短期促進就業措施」（內含立即上工計畫）、「</a:t>
            </a:r>
            <a:r>
              <a:rPr lang="en-US" altLang="zh-TW" dirty="0" smtClean="0">
                <a:effectLst/>
              </a:rPr>
              <a:t>98-101</a:t>
            </a:r>
            <a:r>
              <a:rPr lang="zh-TW" altLang="en-US" dirty="0" smtClean="0">
                <a:effectLst/>
              </a:rPr>
              <a:t>年促進就業方案」及「擴大公共建設投資計畫」（內含培育優質人力促進就業計畫），預計</a:t>
            </a:r>
            <a:r>
              <a:rPr lang="en-US" altLang="zh-TW" dirty="0" smtClean="0">
                <a:effectLst/>
              </a:rPr>
              <a:t>98</a:t>
            </a:r>
            <a:r>
              <a:rPr lang="zh-TW" altLang="en-US" dirty="0" smtClean="0">
                <a:effectLst/>
              </a:rPr>
              <a:t>年共將創造</a:t>
            </a:r>
            <a:r>
              <a:rPr lang="en-US" altLang="zh-TW" dirty="0" smtClean="0">
                <a:effectLst/>
              </a:rPr>
              <a:t>34.1</a:t>
            </a:r>
            <a:r>
              <a:rPr lang="zh-TW" altLang="en-US" dirty="0" smtClean="0">
                <a:effectLst/>
              </a:rPr>
              <a:t>萬個就業機會。</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110</a:t>
            </a:fld>
            <a:endParaRPr lang="zh-TW" altLang="en-US"/>
          </a:p>
        </p:txBody>
      </p:sp>
    </p:spTree>
    <p:extLst>
      <p:ext uri="{BB962C8B-B14F-4D97-AF65-F5344CB8AC3E}">
        <p14:creationId xmlns:p14="http://schemas.microsoft.com/office/powerpoint/2010/main" val="19973066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414463" y="1160463"/>
            <a:ext cx="4181475" cy="3135312"/>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111</a:t>
            </a:fld>
            <a:endParaRPr lang="zh-TW" altLang="en-US"/>
          </a:p>
        </p:txBody>
      </p:sp>
    </p:spTree>
    <p:extLst>
      <p:ext uri="{BB962C8B-B14F-4D97-AF65-F5344CB8AC3E}">
        <p14:creationId xmlns:p14="http://schemas.microsoft.com/office/powerpoint/2010/main" val="3390456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0013" y="1143000"/>
            <a:ext cx="4116387" cy="3086100"/>
          </a:xfrm>
        </p:spPr>
      </p:sp>
      <p:sp>
        <p:nvSpPr>
          <p:cNvPr id="3" name="備忘稿版面配置區 2"/>
          <p:cNvSpPr>
            <a:spLocks noGrp="1"/>
          </p:cNvSpPr>
          <p:nvPr>
            <p:ph type="body" idx="1"/>
          </p:nvPr>
        </p:nvSpPr>
        <p:spPr/>
        <p:txBody>
          <a:bodyPr/>
          <a:lstStyle/>
          <a:p>
            <a:r>
              <a:rPr lang="zh-TW" altLang="en-US" dirty="0" smtClean="0">
                <a:effectLst/>
              </a:rPr>
              <a:t>「政府挺銀行、銀行挺企業、企業挺員工」政策（行政院重大政策，</a:t>
            </a:r>
            <a:r>
              <a:rPr lang="en-US" altLang="zh-TW" dirty="0" smtClean="0">
                <a:effectLst/>
              </a:rPr>
              <a:t>98-03-10</a:t>
            </a:r>
            <a:r>
              <a:rPr lang="zh-TW" altLang="en-US" dirty="0" smtClean="0">
                <a:effectLst/>
              </a:rPr>
              <a:t>）</a:t>
            </a:r>
            <a:r>
              <a:rPr lang="en-US" altLang="zh-TW" dirty="0" smtClean="0">
                <a:effectLst/>
              </a:rPr>
              <a:t> </a:t>
            </a:r>
          </a:p>
          <a:p>
            <a:r>
              <a:rPr lang="zh-TW" altLang="en-US" dirty="0" smtClean="0">
                <a:effectLst/>
              </a:rPr>
              <a:t>一、</a:t>
            </a:r>
            <a:r>
              <a:rPr lang="zh-TW" altLang="en-US" b="1" dirty="0" smtClean="0">
                <a:effectLst/>
              </a:rPr>
              <a:t>在「政府挺銀行」方面，相關措施如下：</a:t>
            </a:r>
            <a:r>
              <a:rPr lang="zh-TW" altLang="en-US" dirty="0" smtClean="0">
                <a:effectLst/>
              </a:rPr>
              <a:t/>
            </a:r>
            <a:br>
              <a:rPr lang="zh-TW" altLang="en-US" dirty="0" smtClean="0">
                <a:effectLst/>
              </a:rPr>
            </a:br>
            <a:r>
              <a:rPr lang="zh-TW" altLang="en-US" dirty="0" smtClean="0">
                <a:effectLst/>
              </a:rPr>
              <a:t>（一）</a:t>
            </a:r>
            <a:r>
              <a:rPr lang="zh-TW" altLang="en-US" b="1" dirty="0" smtClean="0">
                <a:effectLst/>
              </a:rPr>
              <a:t>宣示存款全額保障到</a:t>
            </a:r>
            <a:r>
              <a:rPr lang="en-US" altLang="zh-TW" b="1" dirty="0" smtClean="0">
                <a:effectLst/>
              </a:rPr>
              <a:t>98</a:t>
            </a:r>
            <a:r>
              <a:rPr lang="zh-TW" altLang="en-US" b="1" dirty="0" smtClean="0">
                <a:effectLst/>
              </a:rPr>
              <a:t>年底</a:t>
            </a:r>
            <a:r>
              <a:rPr lang="zh-TW" altLang="en-US" dirty="0" smtClean="0">
                <a:effectLst/>
              </a:rPr>
              <a:t>：為穩定金融體系、強化存款人信心，劉院長於</a:t>
            </a:r>
            <a:r>
              <a:rPr lang="en-US" altLang="zh-TW" dirty="0" smtClean="0">
                <a:effectLst/>
              </a:rPr>
              <a:t>10</a:t>
            </a:r>
            <a:r>
              <a:rPr lang="zh-TW" altLang="en-US" dirty="0" smtClean="0">
                <a:effectLst/>
              </a:rPr>
              <a:t>月</a:t>
            </a:r>
            <a:r>
              <a:rPr lang="en-US" altLang="zh-TW" dirty="0" smtClean="0">
                <a:effectLst/>
              </a:rPr>
              <a:t>7</a:t>
            </a:r>
            <a:r>
              <a:rPr lang="zh-TW" altLang="en-US" dirty="0" smtClean="0">
                <a:effectLst/>
              </a:rPr>
              <a:t>日宣布自</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a:t>
            </a:r>
            <a:r>
              <a:rPr lang="en-US" altLang="zh-TW" dirty="0" smtClean="0">
                <a:effectLst/>
              </a:rPr>
              <a:t>31</a:t>
            </a:r>
            <a:r>
              <a:rPr lang="zh-TW" altLang="en-US" dirty="0" smtClean="0">
                <a:effectLst/>
              </a:rPr>
              <a:t>日前存款人在金融機構之存款全額保障。台灣是亞洲第一個宣布實施擴大存款全額保障之國家，之後香港及新加坡等也跟進實施。此一短期性措施實行後未有存款人恐慌擠兌現象發生，小型民營銀行存款回流並轉呈增加，成功建立國人對金融市場信心。</a:t>
            </a:r>
          </a:p>
          <a:p>
            <a:r>
              <a:rPr lang="zh-TW" altLang="en-US" dirty="0" smtClean="0">
                <a:effectLst/>
              </a:rPr>
              <a:t>（二）</a:t>
            </a:r>
            <a:r>
              <a:rPr lang="zh-TW" altLang="en-US" b="1" dirty="0" smtClean="0">
                <a:effectLst/>
              </a:rPr>
              <a:t>貨幣政策適度寬鬆，充分支應市場流動性：</a:t>
            </a:r>
            <a:r>
              <a:rPr lang="zh-TW" altLang="en-US" dirty="0" smtClean="0">
                <a:effectLst/>
              </a:rPr>
              <a:t>中央銀行於</a:t>
            </a:r>
            <a:r>
              <a:rPr lang="en-US" altLang="zh-TW" dirty="0" smtClean="0">
                <a:effectLst/>
              </a:rPr>
              <a:t>9</a:t>
            </a:r>
            <a:r>
              <a:rPr lang="zh-TW" altLang="en-US" dirty="0" smtClean="0">
                <a:effectLst/>
              </a:rPr>
              <a:t>月</a:t>
            </a:r>
            <a:r>
              <a:rPr lang="en-US" altLang="zh-TW" dirty="0" smtClean="0">
                <a:effectLst/>
              </a:rPr>
              <a:t>18</a:t>
            </a:r>
            <a:r>
              <a:rPr lang="zh-TW" altLang="en-US" dirty="0" smtClean="0">
                <a:effectLst/>
              </a:rPr>
              <a:t>日至</a:t>
            </a:r>
            <a:r>
              <a:rPr lang="en-US" altLang="zh-TW" dirty="0" smtClean="0">
                <a:effectLst/>
              </a:rPr>
              <a:t>98</a:t>
            </a:r>
            <a:r>
              <a:rPr lang="zh-TW" altLang="en-US" dirty="0" smtClean="0">
                <a:effectLst/>
              </a:rPr>
              <a:t>年</a:t>
            </a:r>
            <a:r>
              <a:rPr lang="en-US" altLang="zh-TW" dirty="0" smtClean="0">
                <a:effectLst/>
              </a:rPr>
              <a:t>2</a:t>
            </a:r>
            <a:r>
              <a:rPr lang="zh-TW" altLang="en-US" dirty="0" smtClean="0">
                <a:effectLst/>
              </a:rPr>
              <a:t>月</a:t>
            </a:r>
            <a:r>
              <a:rPr lang="en-US" altLang="zh-TW" dirty="0" smtClean="0">
                <a:effectLst/>
              </a:rPr>
              <a:t>18</a:t>
            </a:r>
            <a:r>
              <a:rPr lang="zh-TW" altLang="en-US" dirty="0" smtClean="0">
                <a:effectLst/>
              </a:rPr>
              <a:t>日止</a:t>
            </a:r>
            <a:r>
              <a:rPr lang="en-US" altLang="zh-TW" dirty="0" smtClean="0">
                <a:effectLst/>
              </a:rPr>
              <a:t>7</a:t>
            </a:r>
            <a:r>
              <a:rPr lang="zh-TW" altLang="en-US" dirty="0" smtClean="0">
                <a:effectLst/>
              </a:rPr>
              <a:t>度降息共</a:t>
            </a:r>
            <a:r>
              <a:rPr lang="en-US" altLang="zh-TW" dirty="0" smtClean="0">
                <a:effectLst/>
              </a:rPr>
              <a:t>2.375</a:t>
            </a:r>
            <a:r>
              <a:rPr lang="zh-TW" altLang="en-US" dirty="0" smtClean="0">
                <a:effectLst/>
              </a:rPr>
              <a:t>個百分點，除充分提供金融機構所需之流動性，並有助減輕個人及企業之資金成本，提振內需，促進國內經濟成長。</a:t>
            </a:r>
          </a:p>
          <a:p>
            <a:r>
              <a:rPr lang="zh-TW" altLang="en-US" dirty="0" smtClean="0">
                <a:effectLst/>
              </a:rPr>
              <a:t/>
            </a:r>
            <a:br>
              <a:rPr lang="zh-TW" altLang="en-US" dirty="0" smtClean="0">
                <a:effectLst/>
              </a:rPr>
            </a:br>
            <a:r>
              <a:rPr lang="zh-TW" altLang="en-US" b="1" dirty="0" smtClean="0">
                <a:effectLst/>
              </a:rPr>
              <a:t>二、在「銀行挺企業」方面，相關措施如下</a:t>
            </a:r>
            <a:r>
              <a:rPr lang="zh-TW" altLang="en-US" dirty="0" smtClean="0">
                <a:effectLst/>
              </a:rPr>
              <a:t>：</a:t>
            </a:r>
          </a:p>
          <a:p>
            <a:r>
              <a:rPr lang="zh-TW" altLang="en-US" dirty="0" smtClean="0">
                <a:effectLst/>
              </a:rPr>
              <a:t>（一）</a:t>
            </a:r>
            <a:r>
              <a:rPr lang="zh-TW" altLang="en-US" b="1" dirty="0" smtClean="0">
                <a:effectLst/>
              </a:rPr>
              <a:t>寬延退票處理</a:t>
            </a:r>
            <a:r>
              <a:rPr lang="zh-TW" altLang="en-US" dirty="0" smtClean="0">
                <a:effectLst/>
              </a:rPr>
              <a:t>：企業有寬延退票處理時間需求者，經主管機關確認符合輔導條件者，協助給予暫緩通報為拒絕往來戶，於</a:t>
            </a:r>
            <a:r>
              <a:rPr lang="en-US" altLang="zh-TW" dirty="0" smtClean="0">
                <a:effectLst/>
              </a:rPr>
              <a:t>6</a:t>
            </a:r>
            <a:r>
              <a:rPr lang="zh-TW" altLang="en-US" dirty="0" smtClean="0">
                <a:effectLst/>
              </a:rPr>
              <a:t>個月內暫時維持票信紀錄正常。</a:t>
            </a:r>
          </a:p>
          <a:p>
            <a:r>
              <a:rPr lang="zh-TW" altLang="en-US" dirty="0" smtClean="0">
                <a:effectLst/>
              </a:rPr>
              <a:t>（二）</a:t>
            </a:r>
            <a:r>
              <a:rPr lang="zh-TW" altLang="en-US" b="1" dirty="0" smtClean="0">
                <a:effectLst/>
              </a:rPr>
              <a:t>舊貸續借及展延</a:t>
            </a:r>
            <a:r>
              <a:rPr lang="zh-TW" altLang="en-US" dirty="0" smtClean="0">
                <a:effectLst/>
              </a:rPr>
              <a:t>：為紓解企業資金壓力，銀行公會已訂定「自律性債務協商機制」，對營運及繳息正常之企業，</a:t>
            </a:r>
            <a:r>
              <a:rPr lang="en-US" altLang="zh-TW" dirty="0" smtClean="0">
                <a:effectLst/>
              </a:rPr>
              <a:t>98</a:t>
            </a:r>
            <a:r>
              <a:rPr lang="zh-TW" altLang="en-US" dirty="0" smtClean="0">
                <a:effectLst/>
              </a:rPr>
              <a:t>年</a:t>
            </a:r>
            <a:r>
              <a:rPr lang="en-US" altLang="zh-TW" dirty="0" smtClean="0">
                <a:effectLst/>
              </a:rPr>
              <a:t>12</a:t>
            </a:r>
            <a:r>
              <a:rPr lang="zh-TW" altLang="en-US" dirty="0" smtClean="0">
                <a:effectLst/>
              </a:rPr>
              <a:t>月底前到期需展延之貸款本金，得予以展延</a:t>
            </a:r>
            <a:r>
              <a:rPr lang="en-US" altLang="zh-TW" dirty="0" smtClean="0">
                <a:effectLst/>
              </a:rPr>
              <a:t>6</a:t>
            </a:r>
            <a:r>
              <a:rPr lang="zh-TW" altLang="en-US" dirty="0" smtClean="0">
                <a:effectLst/>
              </a:rPr>
              <a:t>個月；如展延仍無法符合借款企業需求時，再由經濟部及債權銀行會議評估予以續借、展延或協議清償。另銀行公會已訂定自律規範，於股市下挫、授信戶提供擔保品之股票評估值貶落時，如屬正常繳息還款者，得以調降股票擔保維持率、展延還款繳息期間或調降利率等方式變更授信條件。</a:t>
            </a:r>
          </a:p>
          <a:p>
            <a:r>
              <a:rPr lang="zh-TW" altLang="en-US" dirty="0" smtClean="0">
                <a:effectLst/>
              </a:rPr>
              <a:t>（三）</a:t>
            </a:r>
            <a:r>
              <a:rPr lang="zh-TW" altLang="en-US" b="1" dirty="0" smtClean="0">
                <a:effectLst/>
              </a:rPr>
              <a:t>增加新貸</a:t>
            </a:r>
            <a:r>
              <a:rPr lang="zh-TW" altLang="en-US" dirty="0" smtClean="0">
                <a:effectLst/>
              </a:rPr>
              <a:t>：推動「本國銀行加強辦理中小企業放款方案」，並強化中小企業信用保證機制，</a:t>
            </a:r>
            <a:r>
              <a:rPr lang="en-US" altLang="zh-TW" dirty="0" smtClean="0">
                <a:effectLst/>
              </a:rPr>
              <a:t>98</a:t>
            </a:r>
            <a:r>
              <a:rPr lang="zh-TW" altLang="en-US" dirty="0" smtClean="0">
                <a:effectLst/>
              </a:rPr>
              <a:t>年度政府將捐助中小企業信保基金</a:t>
            </a:r>
            <a:r>
              <a:rPr lang="en-US" altLang="zh-TW" dirty="0" smtClean="0">
                <a:effectLst/>
              </a:rPr>
              <a:t>100</a:t>
            </a:r>
            <a:r>
              <a:rPr lang="zh-TW" altLang="en-US" dirty="0" smtClean="0">
                <a:effectLst/>
              </a:rPr>
              <a:t>億元，提高該基金保證成數及保證融資額度上限，降低保證手續費率等，</a:t>
            </a:r>
            <a:r>
              <a:rPr lang="en-US" altLang="zh-TW" dirty="0" smtClean="0">
                <a:effectLst/>
              </a:rPr>
              <a:t>97</a:t>
            </a:r>
            <a:r>
              <a:rPr lang="zh-TW" altLang="en-US" dirty="0" smtClean="0">
                <a:effectLst/>
              </a:rPr>
              <a:t>年</a:t>
            </a:r>
            <a:r>
              <a:rPr lang="en-US" altLang="zh-TW" dirty="0" smtClean="0">
                <a:effectLst/>
              </a:rPr>
              <a:t>7</a:t>
            </a:r>
            <a:r>
              <a:rPr lang="zh-TW" altLang="en-US" dirty="0" smtClean="0">
                <a:effectLst/>
              </a:rPr>
              <a:t>月至</a:t>
            </a:r>
            <a:r>
              <a:rPr lang="en-US" altLang="zh-TW" dirty="0" smtClean="0">
                <a:effectLst/>
              </a:rPr>
              <a:t>98</a:t>
            </a:r>
            <a:r>
              <a:rPr lang="zh-TW" altLang="en-US" dirty="0" smtClean="0">
                <a:effectLst/>
              </a:rPr>
              <a:t>年底銀行對中小企業放款餘額以增加</a:t>
            </a:r>
            <a:r>
              <a:rPr lang="en-US" altLang="zh-TW" dirty="0" smtClean="0">
                <a:effectLst/>
              </a:rPr>
              <a:t>3</a:t>
            </a:r>
            <a:r>
              <a:rPr lang="zh-TW" altLang="en-US" dirty="0" smtClean="0">
                <a:effectLst/>
              </a:rPr>
              <a:t>千億元為目標；另訂定非中小企業專案貸款暨信用保證要點，銀行自</a:t>
            </a:r>
            <a:r>
              <a:rPr lang="en-US" altLang="zh-TW" dirty="0" smtClean="0">
                <a:effectLst/>
              </a:rPr>
              <a:t>97</a:t>
            </a:r>
            <a:r>
              <a:rPr lang="zh-TW" altLang="en-US" dirty="0" smtClean="0">
                <a:effectLst/>
              </a:rPr>
              <a:t>年</a:t>
            </a:r>
            <a:r>
              <a:rPr lang="en-US" altLang="zh-TW" dirty="0" smtClean="0">
                <a:effectLst/>
              </a:rPr>
              <a:t>11</a:t>
            </a:r>
            <a:r>
              <a:rPr lang="zh-TW" altLang="en-US" dirty="0" smtClean="0">
                <a:effectLst/>
              </a:rPr>
              <a:t>月</a:t>
            </a:r>
            <a:r>
              <a:rPr lang="en-US" altLang="zh-TW" dirty="0" smtClean="0">
                <a:effectLst/>
              </a:rPr>
              <a:t>12</a:t>
            </a:r>
            <a:r>
              <a:rPr lang="zh-TW" altLang="en-US" dirty="0" smtClean="0">
                <a:effectLst/>
              </a:rPr>
              <a:t>日至</a:t>
            </a:r>
            <a:r>
              <a:rPr lang="en-US" altLang="zh-TW" dirty="0" smtClean="0">
                <a:effectLst/>
              </a:rPr>
              <a:t>99</a:t>
            </a:r>
            <a:r>
              <a:rPr lang="zh-TW" altLang="en-US" dirty="0" smtClean="0">
                <a:effectLst/>
              </a:rPr>
              <a:t>年底提供</a:t>
            </a:r>
            <a:r>
              <a:rPr lang="en-US" altLang="zh-TW" dirty="0" smtClean="0">
                <a:effectLst/>
              </a:rPr>
              <a:t>6000</a:t>
            </a:r>
            <a:r>
              <a:rPr lang="zh-TW" altLang="en-US" dirty="0" smtClean="0">
                <a:effectLst/>
              </a:rPr>
              <a:t>億元資金協助非中小企業取得融資。</a:t>
            </a:r>
          </a:p>
          <a:p>
            <a:r>
              <a:rPr lang="zh-TW" altLang="en-US" dirty="0" smtClean="0">
                <a:effectLst/>
              </a:rPr>
              <a:t/>
            </a:r>
            <a:br>
              <a:rPr lang="zh-TW" altLang="en-US" dirty="0" smtClean="0">
                <a:effectLst/>
              </a:rPr>
            </a:br>
            <a:r>
              <a:rPr lang="zh-TW" altLang="en-US" dirty="0" smtClean="0">
                <a:effectLst/>
              </a:rPr>
              <a:t>三、</a:t>
            </a:r>
            <a:r>
              <a:rPr lang="zh-TW" altLang="en-US" b="1" dirty="0" smtClean="0">
                <a:effectLst/>
              </a:rPr>
              <a:t>在「企業挺員工」方面，相關措施如下</a:t>
            </a:r>
            <a:r>
              <a:rPr lang="zh-TW" altLang="en-US" dirty="0" smtClean="0">
                <a:effectLst/>
              </a:rPr>
              <a:t>：</a:t>
            </a:r>
          </a:p>
          <a:p>
            <a:r>
              <a:rPr lang="zh-TW" altLang="en-US" dirty="0" smtClean="0">
                <a:effectLst/>
              </a:rPr>
              <a:t>（一）</a:t>
            </a:r>
            <a:r>
              <a:rPr lang="zh-TW" altLang="en-US" b="1" dirty="0" smtClean="0">
                <a:effectLst/>
              </a:rPr>
              <a:t>減少企業裁員</a:t>
            </a:r>
            <a:r>
              <a:rPr lang="zh-TW" altLang="en-US" dirty="0" smtClean="0">
                <a:effectLst/>
              </a:rPr>
              <a:t>：推動「愛心企業融資」優惠專案，凡企業營運及繳息正常，在貸款時承諾裁員不超過</a:t>
            </a:r>
            <a:r>
              <a:rPr lang="en-US" altLang="zh-TW" dirty="0" smtClean="0">
                <a:effectLst/>
              </a:rPr>
              <a:t>1</a:t>
            </a:r>
            <a:r>
              <a:rPr lang="zh-TW" altLang="en-US" dirty="0" smtClean="0">
                <a:effectLst/>
              </a:rPr>
              <a:t>％，金融機構將提供較為優惠之利率。另成立「穩定就業輔導團」，鼓勵雇主與勞工協商替代方案，避免解僱勞工，以及推動「在地關懷主動服務中小企業」專案，整合資源協助企業解決問題。</a:t>
            </a:r>
          </a:p>
          <a:p>
            <a:r>
              <a:rPr lang="zh-TW" altLang="en-US" dirty="0" smtClean="0">
                <a:effectLst/>
              </a:rPr>
              <a:t>（二）</a:t>
            </a:r>
            <a:r>
              <a:rPr lang="zh-TW" altLang="en-US" b="1" dirty="0" smtClean="0">
                <a:effectLst/>
              </a:rPr>
              <a:t>增加就業機會</a:t>
            </a:r>
            <a:r>
              <a:rPr lang="zh-TW" altLang="en-US" dirty="0" smtClean="0">
                <a:effectLst/>
              </a:rPr>
              <a:t>：推動「</a:t>
            </a:r>
            <a:r>
              <a:rPr lang="en-US" altLang="zh-TW" dirty="0" smtClean="0">
                <a:effectLst/>
              </a:rPr>
              <a:t>97-98</a:t>
            </a:r>
            <a:r>
              <a:rPr lang="zh-TW" altLang="en-US" dirty="0" smtClean="0">
                <a:effectLst/>
              </a:rPr>
              <a:t>年短期促進就業措施」（內含立即上工計畫）、「</a:t>
            </a:r>
            <a:r>
              <a:rPr lang="en-US" altLang="zh-TW" dirty="0" smtClean="0">
                <a:effectLst/>
              </a:rPr>
              <a:t>98-101</a:t>
            </a:r>
            <a:r>
              <a:rPr lang="zh-TW" altLang="en-US" dirty="0" smtClean="0">
                <a:effectLst/>
              </a:rPr>
              <a:t>年促進就業方案」及「擴大公共建設投資計畫」（內含培育優質人力促進就業計畫），預計</a:t>
            </a:r>
            <a:r>
              <a:rPr lang="en-US" altLang="zh-TW" dirty="0" smtClean="0">
                <a:effectLst/>
              </a:rPr>
              <a:t>98</a:t>
            </a:r>
            <a:r>
              <a:rPr lang="zh-TW" altLang="en-US" dirty="0" smtClean="0">
                <a:effectLst/>
              </a:rPr>
              <a:t>年共將創造</a:t>
            </a:r>
            <a:r>
              <a:rPr lang="en-US" altLang="zh-TW" dirty="0" smtClean="0">
                <a:effectLst/>
              </a:rPr>
              <a:t>34.1</a:t>
            </a:r>
            <a:r>
              <a:rPr lang="zh-TW" altLang="en-US" dirty="0" smtClean="0">
                <a:effectLst/>
              </a:rPr>
              <a:t>萬個就業機會。</a:t>
            </a:r>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112</a:t>
            </a:fld>
            <a:endParaRPr lang="zh-TW" altLang="en-US"/>
          </a:p>
        </p:txBody>
      </p:sp>
    </p:spTree>
    <p:extLst>
      <p:ext uri="{BB962C8B-B14F-4D97-AF65-F5344CB8AC3E}">
        <p14:creationId xmlns:p14="http://schemas.microsoft.com/office/powerpoint/2010/main" val="78429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11</a:t>
            </a:fld>
            <a:endParaRPr lang="zh-TW" altLang="en-US">
              <a:solidFill>
                <a:prstClr val="black"/>
              </a:solidFill>
            </a:endParaRPr>
          </a:p>
        </p:txBody>
      </p:sp>
    </p:spTree>
    <p:extLst>
      <p:ext uri="{BB962C8B-B14F-4D97-AF65-F5344CB8AC3E}">
        <p14:creationId xmlns:p14="http://schemas.microsoft.com/office/powerpoint/2010/main" val="12131774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b="1" smtClean="0"/>
              <a:t>95.9.26</a:t>
            </a:r>
            <a:r>
              <a:rPr lang="en-US" altLang="zh-TW" smtClean="0"/>
              <a:t> </a:t>
            </a:r>
            <a:r>
              <a:rPr lang="en-US" altLang="zh-TW" b="1" smtClean="0"/>
              <a:t>(</a:t>
            </a:r>
            <a:r>
              <a:rPr lang="zh-TW" altLang="zh-TW" b="1" smtClean="0"/>
              <a:t>試行</a:t>
            </a:r>
            <a:r>
              <a:rPr lang="en-US" altLang="zh-TW" b="1" smtClean="0"/>
              <a:t>)        </a:t>
            </a:r>
            <a:r>
              <a:rPr lang="zh-TW" altLang="zh-TW" b="1" smtClean="0"/>
              <a:t>調價指標</a:t>
            </a:r>
            <a:r>
              <a:rPr lang="en-US" altLang="zh-TW" b="1" smtClean="0"/>
              <a:t>:WTI                </a:t>
            </a:r>
            <a:r>
              <a:rPr lang="zh-TW" altLang="zh-TW" b="1" smtClean="0"/>
              <a:t>計價區間</a:t>
            </a:r>
            <a:r>
              <a:rPr lang="en-US" altLang="zh-TW" b="1" smtClean="0"/>
              <a:t>:</a:t>
            </a:r>
            <a:r>
              <a:rPr lang="zh-TW" altLang="zh-TW" b="1" smtClean="0"/>
              <a:t>本週一對上週一</a:t>
            </a:r>
            <a:r>
              <a:rPr lang="en-US" altLang="zh-TW" b="1" smtClean="0"/>
              <a:t>          </a:t>
            </a:r>
            <a:r>
              <a:rPr lang="zh-TW" altLang="zh-TW" b="1" smtClean="0"/>
              <a:t>變動幅度</a:t>
            </a:r>
            <a:r>
              <a:rPr lang="en-US" altLang="zh-TW" b="1" smtClean="0"/>
              <a:t>100%        </a:t>
            </a:r>
            <a:r>
              <a:rPr lang="zh-TW" altLang="zh-TW" b="1" smtClean="0"/>
              <a:t>公告時間</a:t>
            </a:r>
            <a:r>
              <a:rPr lang="en-US" altLang="zh-TW" b="1" smtClean="0"/>
              <a:t>:</a:t>
            </a:r>
            <a:r>
              <a:rPr lang="zh-TW" altLang="zh-TW" b="1" smtClean="0"/>
              <a:t>每週二下午</a:t>
            </a:r>
            <a:r>
              <a:rPr lang="en-US" altLang="zh-TW" b="1" smtClean="0"/>
              <a:t>5</a:t>
            </a:r>
            <a:r>
              <a:rPr lang="zh-TW" altLang="zh-TW" b="1" smtClean="0"/>
              <a:t>時</a:t>
            </a:r>
            <a:endParaRPr lang="zh-TW" altLang="zh-TW" smtClean="0"/>
          </a:p>
          <a:p>
            <a:pPr eaLnBrk="1" hangingPunct="1">
              <a:spcBef>
                <a:spcPct val="0"/>
              </a:spcBef>
            </a:pPr>
            <a:r>
              <a:rPr lang="en-US" altLang="zh-TW" b="1" smtClean="0"/>
              <a:t>96.1.1(</a:t>
            </a:r>
            <a:r>
              <a:rPr lang="zh-TW" altLang="zh-TW" b="1" smtClean="0"/>
              <a:t>正式實施</a:t>
            </a:r>
            <a:r>
              <a:rPr lang="en-US" altLang="zh-TW" b="1" smtClean="0"/>
              <a:t>)   </a:t>
            </a:r>
            <a:r>
              <a:rPr lang="zh-TW" altLang="zh-TW" b="1" smtClean="0"/>
              <a:t>調價指標</a:t>
            </a:r>
            <a:r>
              <a:rPr lang="en-US" altLang="zh-TW" b="1" smtClean="0"/>
              <a:t>:NymexWTI   </a:t>
            </a:r>
            <a:r>
              <a:rPr lang="zh-TW" altLang="zh-TW" b="1" smtClean="0"/>
              <a:t>計價區間</a:t>
            </a:r>
            <a:r>
              <a:rPr lang="en-US" altLang="zh-TW" b="1" smtClean="0"/>
              <a:t>:</a:t>
            </a:r>
            <a:r>
              <a:rPr lang="zh-TW" altLang="zh-TW" b="1" smtClean="0"/>
              <a:t>本週一對上週一</a:t>
            </a:r>
            <a:r>
              <a:rPr lang="en-US" altLang="zh-TW" b="1" smtClean="0"/>
              <a:t>          </a:t>
            </a:r>
            <a:r>
              <a:rPr lang="zh-TW" altLang="zh-TW" b="1" smtClean="0"/>
              <a:t>變動幅度</a:t>
            </a:r>
            <a:r>
              <a:rPr lang="en-US" altLang="zh-TW" b="1" smtClean="0"/>
              <a:t>80%          </a:t>
            </a:r>
            <a:r>
              <a:rPr lang="zh-TW" altLang="zh-TW" b="1" smtClean="0"/>
              <a:t>公告時間</a:t>
            </a:r>
            <a:r>
              <a:rPr lang="en-US" altLang="zh-TW" b="1" smtClean="0"/>
              <a:t>:</a:t>
            </a:r>
            <a:r>
              <a:rPr lang="zh-TW" altLang="zh-TW" b="1" smtClean="0"/>
              <a:t>每週二下午</a:t>
            </a:r>
            <a:r>
              <a:rPr lang="en-US" altLang="zh-TW" b="1" smtClean="0"/>
              <a:t>5</a:t>
            </a:r>
            <a:r>
              <a:rPr lang="zh-TW" altLang="zh-TW" b="1" smtClean="0"/>
              <a:t>時</a:t>
            </a:r>
            <a:endParaRPr lang="zh-TW" altLang="zh-TW" smtClean="0"/>
          </a:p>
          <a:p>
            <a:pPr eaLnBrk="1" hangingPunct="1">
              <a:spcBef>
                <a:spcPct val="0"/>
              </a:spcBef>
            </a:pPr>
            <a:r>
              <a:rPr lang="en-US" altLang="zh-TW" b="1" smtClean="0"/>
              <a:t>96.9.1                      </a:t>
            </a:r>
            <a:r>
              <a:rPr lang="zh-TW" altLang="zh-TW" b="1" smtClean="0"/>
              <a:t>調價指標</a:t>
            </a:r>
            <a:r>
              <a:rPr lang="en-US" altLang="zh-TW" b="1" smtClean="0"/>
              <a:t>:7D3B              </a:t>
            </a:r>
            <a:r>
              <a:rPr lang="zh-TW" altLang="zh-TW" b="1" smtClean="0"/>
              <a:t>計價區間</a:t>
            </a:r>
            <a:r>
              <a:rPr lang="en-US" altLang="zh-TW" b="1" smtClean="0"/>
              <a:t>:</a:t>
            </a:r>
            <a:r>
              <a:rPr lang="zh-TW" altLang="zh-TW" b="1" smtClean="0"/>
              <a:t>上月對上上月均價</a:t>
            </a:r>
            <a:r>
              <a:rPr lang="en-US" altLang="zh-TW" b="1" smtClean="0"/>
              <a:t>      </a:t>
            </a:r>
            <a:r>
              <a:rPr lang="zh-TW" altLang="zh-TW" b="1" smtClean="0"/>
              <a:t>變動幅度</a:t>
            </a:r>
            <a:r>
              <a:rPr lang="en-US" altLang="zh-TW" b="1" smtClean="0"/>
              <a:t>80%          </a:t>
            </a:r>
            <a:r>
              <a:rPr lang="zh-TW" altLang="zh-TW" b="1" smtClean="0"/>
              <a:t>公告時間</a:t>
            </a:r>
            <a:r>
              <a:rPr lang="en-US" altLang="zh-TW" b="1" smtClean="0"/>
              <a:t>:</a:t>
            </a:r>
            <a:r>
              <a:rPr lang="zh-TW" altLang="zh-TW" b="1" smtClean="0"/>
              <a:t>每月</a:t>
            </a:r>
            <a:r>
              <a:rPr lang="en-US" altLang="zh-TW" b="1" smtClean="0"/>
              <a:t>1</a:t>
            </a:r>
            <a:r>
              <a:rPr lang="zh-TW" altLang="zh-TW" b="1" smtClean="0"/>
              <a:t>日下午</a:t>
            </a:r>
            <a:r>
              <a:rPr lang="en-US" altLang="zh-TW" b="1" smtClean="0"/>
              <a:t>5</a:t>
            </a:r>
            <a:r>
              <a:rPr lang="zh-TW" altLang="zh-TW" b="1" smtClean="0"/>
              <a:t>時</a:t>
            </a:r>
            <a:endParaRPr lang="zh-TW" altLang="zh-TW" smtClean="0"/>
          </a:p>
          <a:p>
            <a:pPr eaLnBrk="1" hangingPunct="1">
              <a:spcBef>
                <a:spcPct val="0"/>
              </a:spcBef>
            </a:pPr>
            <a:r>
              <a:rPr lang="en-US" altLang="zh-TW" b="1" smtClean="0"/>
              <a:t>97.5.28                    </a:t>
            </a:r>
            <a:r>
              <a:rPr lang="zh-TW" altLang="zh-TW" b="1" smtClean="0"/>
              <a:t>調價指標</a:t>
            </a:r>
            <a:r>
              <a:rPr lang="en-US" altLang="zh-TW" b="1" smtClean="0"/>
              <a:t>:7D3B*</a:t>
            </a:r>
            <a:r>
              <a:rPr lang="zh-TW" altLang="zh-TW" b="1" smtClean="0"/>
              <a:t>匯率</a:t>
            </a:r>
            <a:r>
              <a:rPr lang="en-US" altLang="zh-TW" b="1" smtClean="0"/>
              <a:t>    </a:t>
            </a:r>
            <a:r>
              <a:rPr lang="zh-TW" altLang="zh-TW" b="1" smtClean="0"/>
              <a:t>計價區間</a:t>
            </a:r>
            <a:r>
              <a:rPr lang="en-US" altLang="zh-TW" b="1" smtClean="0"/>
              <a:t>:</a:t>
            </a:r>
            <a:r>
              <a:rPr lang="zh-TW" altLang="zh-TW" b="1" smtClean="0"/>
              <a:t>上月對上上月均價</a:t>
            </a:r>
            <a:r>
              <a:rPr lang="en-US" altLang="zh-TW" b="1" smtClean="0"/>
              <a:t>      </a:t>
            </a:r>
            <a:r>
              <a:rPr lang="zh-TW" altLang="zh-TW" b="1" smtClean="0"/>
              <a:t>變動幅度</a:t>
            </a:r>
            <a:r>
              <a:rPr lang="en-US" altLang="zh-TW" b="1" smtClean="0"/>
              <a:t>80%          </a:t>
            </a:r>
            <a:r>
              <a:rPr lang="zh-TW" altLang="zh-TW" b="1" smtClean="0"/>
              <a:t>公告時間</a:t>
            </a:r>
            <a:r>
              <a:rPr lang="en-US" altLang="zh-TW" b="1" smtClean="0"/>
              <a:t>:</a:t>
            </a:r>
            <a:r>
              <a:rPr lang="zh-TW" altLang="zh-TW" b="1" smtClean="0"/>
              <a:t>每月</a:t>
            </a:r>
            <a:r>
              <a:rPr lang="en-US" altLang="zh-TW" b="1" smtClean="0"/>
              <a:t>1</a:t>
            </a:r>
            <a:r>
              <a:rPr lang="zh-TW" altLang="zh-TW" b="1" smtClean="0"/>
              <a:t>日下午</a:t>
            </a:r>
            <a:r>
              <a:rPr lang="en-US" altLang="zh-TW" b="1" smtClean="0"/>
              <a:t>5</a:t>
            </a:r>
            <a:r>
              <a:rPr lang="zh-TW" altLang="zh-TW" b="1" smtClean="0"/>
              <a:t>時</a:t>
            </a:r>
            <a:endParaRPr lang="zh-TW" altLang="zh-TW" smtClean="0"/>
          </a:p>
          <a:p>
            <a:pPr eaLnBrk="1" hangingPunct="1">
              <a:spcBef>
                <a:spcPct val="0"/>
              </a:spcBef>
            </a:pPr>
            <a:r>
              <a:rPr lang="en-US" altLang="zh-TW" b="1" smtClean="0"/>
              <a:t>97.8.9                      </a:t>
            </a:r>
            <a:r>
              <a:rPr lang="zh-TW" altLang="zh-TW" b="1" smtClean="0"/>
              <a:t>調價指標</a:t>
            </a:r>
            <a:r>
              <a:rPr lang="en-US" altLang="zh-TW" b="1" smtClean="0"/>
              <a:t>:7D3B*</a:t>
            </a:r>
            <a:r>
              <a:rPr lang="zh-TW" altLang="zh-TW" b="1" smtClean="0"/>
              <a:t>匯率</a:t>
            </a:r>
            <a:r>
              <a:rPr lang="en-US" altLang="zh-TW" b="1" smtClean="0"/>
              <a:t>    </a:t>
            </a:r>
            <a:r>
              <a:rPr lang="zh-TW" altLang="zh-TW" b="1" smtClean="0"/>
              <a:t>計價區間</a:t>
            </a:r>
            <a:r>
              <a:rPr lang="en-US" altLang="zh-TW" b="1" smtClean="0"/>
              <a:t>:</a:t>
            </a:r>
            <a:r>
              <a:rPr lang="zh-TW" altLang="zh-TW" b="1" smtClean="0"/>
              <a:t>每週</a:t>
            </a:r>
            <a:r>
              <a:rPr lang="en-US" altLang="zh-TW" b="1" smtClean="0"/>
              <a:t>(</a:t>
            </a:r>
            <a:r>
              <a:rPr lang="zh-TW" altLang="zh-TW" b="1" smtClean="0"/>
              <a:t>上週五至本週四</a:t>
            </a:r>
            <a:r>
              <a:rPr lang="en-US" altLang="zh-TW" b="1" smtClean="0"/>
              <a:t>)</a:t>
            </a:r>
            <a:r>
              <a:rPr lang="zh-TW" altLang="zh-TW" b="1" smtClean="0"/>
              <a:t>對前週均價</a:t>
            </a:r>
            <a:r>
              <a:rPr lang="en-US" altLang="zh-TW" b="1" smtClean="0"/>
              <a:t>    </a:t>
            </a:r>
            <a:r>
              <a:rPr lang="zh-TW" altLang="zh-TW" b="1" smtClean="0"/>
              <a:t>變動幅度</a:t>
            </a:r>
            <a:r>
              <a:rPr lang="en-US" altLang="zh-TW" b="1" smtClean="0"/>
              <a:t>80%   </a:t>
            </a:r>
            <a:r>
              <a:rPr lang="zh-TW" altLang="zh-TW" b="1" smtClean="0"/>
              <a:t>公告時間</a:t>
            </a:r>
            <a:r>
              <a:rPr lang="en-US" altLang="zh-TW" b="1" smtClean="0"/>
              <a:t>:</a:t>
            </a:r>
            <a:r>
              <a:rPr lang="zh-TW" altLang="zh-TW" b="1" smtClean="0"/>
              <a:t>每週五下午</a:t>
            </a:r>
            <a:r>
              <a:rPr lang="en-US" altLang="zh-TW" b="1" smtClean="0"/>
              <a:t>5</a:t>
            </a:r>
            <a:r>
              <a:rPr lang="zh-TW" altLang="zh-TW" b="1" smtClean="0"/>
              <a:t>時</a:t>
            </a:r>
            <a:endParaRPr lang="zh-TW" altLang="zh-TW" smtClean="0"/>
          </a:p>
          <a:p>
            <a:pPr eaLnBrk="1" hangingPunct="1">
              <a:spcBef>
                <a:spcPct val="0"/>
              </a:spcBef>
            </a:pPr>
            <a:r>
              <a:rPr lang="en-US" altLang="zh-TW" b="1" smtClean="0"/>
              <a:t>99.1.6                      </a:t>
            </a:r>
            <a:r>
              <a:rPr lang="zh-TW" altLang="zh-TW" b="1" smtClean="0"/>
              <a:t>調價指標</a:t>
            </a:r>
            <a:r>
              <a:rPr lang="en-US" altLang="zh-TW" b="1" smtClean="0"/>
              <a:t>:7D3B*</a:t>
            </a:r>
            <a:r>
              <a:rPr lang="zh-TW" altLang="zh-TW" b="1" smtClean="0"/>
              <a:t>匯率</a:t>
            </a:r>
            <a:r>
              <a:rPr lang="en-US" altLang="zh-TW" b="1" smtClean="0"/>
              <a:t>    </a:t>
            </a:r>
            <a:r>
              <a:rPr lang="zh-TW" altLang="zh-TW" b="1" smtClean="0"/>
              <a:t>計價區間</a:t>
            </a:r>
            <a:r>
              <a:rPr lang="en-US" altLang="zh-TW" b="1" smtClean="0"/>
              <a:t>:</a:t>
            </a:r>
            <a:r>
              <a:rPr lang="zh-TW" altLang="zh-TW" b="1" smtClean="0"/>
              <a:t>每週</a:t>
            </a:r>
            <a:r>
              <a:rPr lang="en-US" altLang="zh-TW" b="1" smtClean="0"/>
              <a:t>(</a:t>
            </a:r>
            <a:r>
              <a:rPr lang="zh-TW" altLang="zh-TW" b="1" smtClean="0"/>
              <a:t>本週一至本週五</a:t>
            </a:r>
            <a:r>
              <a:rPr lang="en-US" altLang="zh-TW" b="1" smtClean="0"/>
              <a:t>)</a:t>
            </a:r>
            <a:r>
              <a:rPr lang="zh-TW" altLang="zh-TW" b="1" smtClean="0"/>
              <a:t>對前週均價</a:t>
            </a:r>
            <a:r>
              <a:rPr lang="en-US" altLang="zh-TW" b="1" smtClean="0"/>
              <a:t>    </a:t>
            </a:r>
            <a:r>
              <a:rPr lang="zh-TW" altLang="zh-TW" b="1" smtClean="0"/>
              <a:t>變動幅度</a:t>
            </a:r>
            <a:r>
              <a:rPr lang="en-US" altLang="zh-TW" b="1" smtClean="0"/>
              <a:t>80%   </a:t>
            </a:r>
            <a:r>
              <a:rPr lang="zh-TW" altLang="zh-TW" b="1" smtClean="0"/>
              <a:t>公告時間</a:t>
            </a:r>
            <a:r>
              <a:rPr lang="en-US" altLang="zh-TW" b="1" smtClean="0"/>
              <a:t>:</a:t>
            </a:r>
            <a:r>
              <a:rPr lang="zh-TW" altLang="zh-TW" b="1" smtClean="0"/>
              <a:t>每週日中午</a:t>
            </a:r>
            <a:r>
              <a:rPr lang="en-US" altLang="zh-TW" b="1" smtClean="0"/>
              <a:t>12</a:t>
            </a:r>
            <a:r>
              <a:rPr lang="zh-TW" altLang="zh-TW" b="1" smtClean="0"/>
              <a:t>時</a:t>
            </a:r>
            <a:endParaRPr lang="zh-TW" altLang="zh-TW" smtClean="0"/>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eaLnBrk="1" hangingPunct="1"/>
            <a:fld id="{935C4565-ED9A-4001-86CA-7CD0A5E95A2B}" type="slidenum">
              <a:rPr kumimoji="0" lang="zh-TW" altLang="en-US">
                <a:solidFill>
                  <a:srgbClr val="000000"/>
                </a:solidFill>
                <a:latin typeface="Calibri" pitchFamily="34" charset="0"/>
              </a:rPr>
              <a:pPr eaLnBrk="1" hangingPunct="1"/>
              <a:t>113</a:t>
            </a:fld>
            <a:endParaRPr kumimoji="0" lang="zh-TW" altLang="en-US">
              <a:solidFill>
                <a:srgbClr val="000000"/>
              </a:solidFill>
              <a:latin typeface="Calibri" pitchFamily="34" charset="0"/>
            </a:endParaRPr>
          </a:p>
        </p:txBody>
      </p:sp>
    </p:spTree>
    <p:extLst>
      <p:ext uri="{BB962C8B-B14F-4D97-AF65-F5344CB8AC3E}">
        <p14:creationId xmlns:p14="http://schemas.microsoft.com/office/powerpoint/2010/main" val="17061451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114</a:t>
            </a:fld>
            <a:endParaRPr lang="zh-TW" altLang="en-US"/>
          </a:p>
        </p:txBody>
      </p:sp>
    </p:spTree>
    <p:extLst>
      <p:ext uri="{BB962C8B-B14F-4D97-AF65-F5344CB8AC3E}">
        <p14:creationId xmlns:p14="http://schemas.microsoft.com/office/powerpoint/2010/main" val="8752832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115</a:t>
            </a:fld>
            <a:endParaRPr lang="zh-TW" altLang="en-US"/>
          </a:p>
        </p:txBody>
      </p:sp>
    </p:spTree>
    <p:extLst>
      <p:ext uri="{BB962C8B-B14F-4D97-AF65-F5344CB8AC3E}">
        <p14:creationId xmlns:p14="http://schemas.microsoft.com/office/powerpoint/2010/main" val="1607448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117</a:t>
            </a:fld>
            <a:endParaRPr lang="zh-TW" altLang="en-US"/>
          </a:p>
        </p:txBody>
      </p:sp>
    </p:spTree>
    <p:extLst>
      <p:ext uri="{BB962C8B-B14F-4D97-AF65-F5344CB8AC3E}">
        <p14:creationId xmlns:p14="http://schemas.microsoft.com/office/powerpoint/2010/main" val="26334560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119</a:t>
            </a:fld>
            <a:endParaRPr lang="zh-TW" altLang="en-US"/>
          </a:p>
        </p:txBody>
      </p:sp>
    </p:spTree>
    <p:extLst>
      <p:ext uri="{BB962C8B-B14F-4D97-AF65-F5344CB8AC3E}">
        <p14:creationId xmlns:p14="http://schemas.microsoft.com/office/powerpoint/2010/main" val="17928712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solidFill>
                  <a:prstClr val="black"/>
                </a:solidFill>
              </a:rPr>
              <a:pPr/>
              <a:t>121</a:t>
            </a:fld>
            <a:endParaRPr lang="zh-TW" altLang="en-US">
              <a:solidFill>
                <a:prstClr val="black"/>
              </a:solidFill>
            </a:endParaRPr>
          </a:p>
        </p:txBody>
      </p:sp>
    </p:spTree>
    <p:extLst>
      <p:ext uri="{BB962C8B-B14F-4D97-AF65-F5344CB8AC3E}">
        <p14:creationId xmlns:p14="http://schemas.microsoft.com/office/powerpoint/2010/main" val="963877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122</a:t>
            </a:fld>
            <a:endParaRPr lang="zh-TW" altLang="en-US"/>
          </a:p>
        </p:txBody>
      </p:sp>
    </p:spTree>
    <p:extLst>
      <p:ext uri="{BB962C8B-B14F-4D97-AF65-F5344CB8AC3E}">
        <p14:creationId xmlns:p14="http://schemas.microsoft.com/office/powerpoint/2010/main" val="26755275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123</a:t>
            </a:fld>
            <a:endParaRPr lang="zh-TW" altLang="en-US"/>
          </a:p>
        </p:txBody>
      </p:sp>
    </p:spTree>
    <p:extLst>
      <p:ext uri="{BB962C8B-B14F-4D97-AF65-F5344CB8AC3E}">
        <p14:creationId xmlns:p14="http://schemas.microsoft.com/office/powerpoint/2010/main" val="2411289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124</a:t>
            </a:fld>
            <a:endParaRPr lang="zh-TW" altLang="en-US"/>
          </a:p>
        </p:txBody>
      </p:sp>
    </p:spTree>
    <p:extLst>
      <p:ext uri="{BB962C8B-B14F-4D97-AF65-F5344CB8AC3E}">
        <p14:creationId xmlns:p14="http://schemas.microsoft.com/office/powerpoint/2010/main" val="41054972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A369A6E-4DA7-4571-9F1C-88675799EFA8}" type="slidenum">
              <a:rPr lang="zh-TW" altLang="en-US" smtClean="0"/>
              <a:t>125</a:t>
            </a:fld>
            <a:endParaRPr lang="zh-TW" altLang="en-US"/>
          </a:p>
        </p:txBody>
      </p:sp>
    </p:spTree>
    <p:extLst>
      <p:ext uri="{BB962C8B-B14F-4D97-AF65-F5344CB8AC3E}">
        <p14:creationId xmlns:p14="http://schemas.microsoft.com/office/powerpoint/2010/main" val="345577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fld id="{9EFB4BA2-0A52-41CF-8B9B-95B4C777B694}" type="datetime1">
              <a:rPr lang="zh-TW" altLang="en-US" smtClean="0"/>
              <a:t>2016/5/16</a:t>
            </a:fld>
            <a:endParaRPr lang="zh-TW" altLang="en-US"/>
          </a:p>
        </p:txBody>
      </p:sp>
      <p:sp>
        <p:nvSpPr>
          <p:cNvPr id="5" name="Rectangle 12"/>
          <p:cNvSpPr>
            <a:spLocks noGrp="1" noChangeArrowheads="1"/>
          </p:cNvSpPr>
          <p:nvPr>
            <p:ph type="ftr" sz="quarter" idx="11"/>
          </p:nvPr>
        </p:nvSpPr>
        <p:spPr>
          <a:ln/>
        </p:spPr>
        <p:txBody>
          <a:bodyPr/>
          <a:lstStyle>
            <a:lvl1pPr>
              <a:defRPr/>
            </a:lvl1pPr>
          </a:lstStyle>
          <a:p>
            <a:endParaRPr lang="zh-TW" altLang="en-US"/>
          </a:p>
        </p:txBody>
      </p:sp>
      <p:sp>
        <p:nvSpPr>
          <p:cNvPr id="6"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376945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00851" y="404815"/>
            <a:ext cx="2014538" cy="597693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55650" y="404815"/>
            <a:ext cx="5892800" cy="597693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fld id="{2571D893-A0C8-4320-AE9F-FB5995368CC7}" type="datetime1">
              <a:rPr lang="zh-TW" altLang="en-US" smtClean="0"/>
              <a:t>2016/5/16</a:t>
            </a:fld>
            <a:endParaRPr lang="zh-TW" altLang="en-US"/>
          </a:p>
        </p:txBody>
      </p:sp>
      <p:sp>
        <p:nvSpPr>
          <p:cNvPr id="5" name="Rectangle 12"/>
          <p:cNvSpPr>
            <a:spLocks noGrp="1" noChangeArrowheads="1"/>
          </p:cNvSpPr>
          <p:nvPr>
            <p:ph type="ftr" sz="quarter" idx="11"/>
          </p:nvPr>
        </p:nvSpPr>
        <p:spPr>
          <a:ln/>
        </p:spPr>
        <p:txBody>
          <a:bodyPr/>
          <a:lstStyle>
            <a:lvl1pPr>
              <a:defRPr/>
            </a:lvl1pPr>
          </a:lstStyle>
          <a:p>
            <a:endParaRPr lang="zh-TW" altLang="en-US"/>
          </a:p>
        </p:txBody>
      </p:sp>
      <p:sp>
        <p:nvSpPr>
          <p:cNvPr id="6"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108803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827088" y="188913"/>
            <a:ext cx="7772400" cy="66675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755651" y="1052513"/>
            <a:ext cx="7773988" cy="5184775"/>
          </a:xfrm>
        </p:spPr>
        <p:txBody>
          <a:bodyPr/>
          <a:lstStyle/>
          <a:p>
            <a:pPr lvl="0"/>
            <a:r>
              <a:rPr lang="zh-TW" altLang="en-US" noProof="0" smtClean="0"/>
              <a:t>按一下圖示以新增表格</a:t>
            </a:r>
            <a:endParaRPr lang="zh-TW" altLang="en-US" noProof="0"/>
          </a:p>
        </p:txBody>
      </p:sp>
      <p:sp>
        <p:nvSpPr>
          <p:cNvPr id="4" name="Rectangle 11"/>
          <p:cNvSpPr>
            <a:spLocks noGrp="1" noChangeArrowheads="1"/>
          </p:cNvSpPr>
          <p:nvPr>
            <p:ph type="dt" sz="half" idx="10"/>
          </p:nvPr>
        </p:nvSpPr>
        <p:spPr>
          <a:ln/>
        </p:spPr>
        <p:txBody>
          <a:bodyPr/>
          <a:lstStyle>
            <a:lvl1pPr>
              <a:defRPr/>
            </a:lvl1pPr>
          </a:lstStyle>
          <a:p>
            <a:fld id="{F3A3FEFA-0605-4F78-A986-F870BA322E01}" type="datetime1">
              <a:rPr lang="zh-TW" altLang="en-US" smtClean="0"/>
              <a:t>2016/5/16</a:t>
            </a:fld>
            <a:endParaRPr lang="zh-TW" altLang="en-US"/>
          </a:p>
        </p:txBody>
      </p:sp>
      <p:sp>
        <p:nvSpPr>
          <p:cNvPr id="5" name="Rectangle 12"/>
          <p:cNvSpPr>
            <a:spLocks noGrp="1" noChangeArrowheads="1"/>
          </p:cNvSpPr>
          <p:nvPr>
            <p:ph type="ftr" sz="quarter" idx="11"/>
          </p:nvPr>
        </p:nvSpPr>
        <p:spPr>
          <a:ln/>
        </p:spPr>
        <p:txBody>
          <a:bodyPr/>
          <a:lstStyle>
            <a:lvl1pPr>
              <a:defRPr/>
            </a:lvl1pPr>
          </a:lstStyle>
          <a:p>
            <a:endParaRPr lang="zh-TW" altLang="en-US"/>
          </a:p>
        </p:txBody>
      </p:sp>
      <p:sp>
        <p:nvSpPr>
          <p:cNvPr id="6"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3796784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89AECCD-CD6D-44D3-85BA-3A3ECA3DB13B}" type="datetime1">
              <a:rPr lang="zh-TW" altLang="en-US" smtClean="0"/>
              <a:t>2016/5/16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A9D71CA-9EAF-4642-9B24-CCA1896C61C3}" type="slidenum">
              <a:rPr lang="zh-TW" altLang="en-US" smtClean="0"/>
              <a:t>‹#›</a:t>
            </a:fld>
            <a:endParaRPr lang="zh-TW" altLang="en-US"/>
          </a:p>
        </p:txBody>
      </p:sp>
    </p:spTree>
    <p:extLst>
      <p:ext uri="{BB962C8B-B14F-4D97-AF65-F5344CB8AC3E}">
        <p14:creationId xmlns:p14="http://schemas.microsoft.com/office/powerpoint/2010/main" val="359174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標題，兩項物件及文字">
    <p:spTree>
      <p:nvGrpSpPr>
        <p:cNvPr id="1" name=""/>
        <p:cNvGrpSpPr/>
        <p:nvPr/>
      </p:nvGrpSpPr>
      <p:grpSpPr>
        <a:xfrm>
          <a:off x="0" y="0"/>
          <a:ext cx="0" cy="0"/>
          <a:chOff x="0" y="0"/>
          <a:chExt cx="0" cy="0"/>
        </a:xfrm>
      </p:grpSpPr>
      <p:sp>
        <p:nvSpPr>
          <p:cNvPr id="2" name="標題 1"/>
          <p:cNvSpPr>
            <a:spLocks noGrp="1"/>
          </p:cNvSpPr>
          <p:nvPr>
            <p:ph type="title"/>
          </p:nvPr>
        </p:nvSpPr>
        <p:spPr>
          <a:xfrm>
            <a:off x="468313" y="260350"/>
            <a:ext cx="8229600"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68313" y="1052513"/>
            <a:ext cx="4038600" cy="24749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8313" y="3679825"/>
            <a:ext cx="4038600" cy="247491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half" idx="3"/>
          </p:nvPr>
        </p:nvSpPr>
        <p:spPr>
          <a:xfrm>
            <a:off x="4659313" y="1052513"/>
            <a:ext cx="4038600" cy="51022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fld id="{100D4F67-BAE9-4D59-8990-5851CACE2E17}" type="datetime1">
              <a:rPr lang="zh-TW" altLang="en-US" smtClean="0"/>
              <a:t>2016/5/16</a:t>
            </a:fld>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CDFC2595-F569-4D6A-9427-110F2421A680}" type="slidenum">
              <a:rPr lang="en-US" altLang="zh-TW"/>
              <a:pPr>
                <a:defRPr/>
              </a:pPr>
              <a:t>‹#›</a:t>
            </a:fld>
            <a:endParaRPr lang="en-US" altLang="zh-TW"/>
          </a:p>
        </p:txBody>
      </p:sp>
    </p:spTree>
    <p:extLst>
      <p:ext uri="{BB962C8B-B14F-4D97-AF65-F5344CB8AC3E}">
        <p14:creationId xmlns:p14="http://schemas.microsoft.com/office/powerpoint/2010/main" val="64564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D26D476-BEC9-4A6C-8226-66D7AB16783D}"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7599780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3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TW" altLang="en-US" smtClean="0"/>
              <a:t>按一下以編輯母片文字樣式</a:t>
            </a:r>
          </a:p>
        </p:txBody>
      </p:sp>
      <p:sp>
        <p:nvSpPr>
          <p:cNvPr id="4" name="Rectangle 11"/>
          <p:cNvSpPr>
            <a:spLocks noGrp="1" noChangeArrowheads="1"/>
          </p:cNvSpPr>
          <p:nvPr>
            <p:ph type="dt" sz="half" idx="10"/>
          </p:nvPr>
        </p:nvSpPr>
        <p:spPr>
          <a:ln/>
        </p:spPr>
        <p:txBody>
          <a:bodyPr/>
          <a:lstStyle>
            <a:lvl1pPr>
              <a:defRPr/>
            </a:lvl1pPr>
          </a:lstStyle>
          <a:p>
            <a:fld id="{D17CE612-227E-49CC-A18F-C20B642201F1}" type="datetime1">
              <a:rPr lang="zh-TW" altLang="en-US" smtClean="0"/>
              <a:t>2016/5/16</a:t>
            </a:fld>
            <a:endParaRPr lang="zh-TW" altLang="en-US"/>
          </a:p>
        </p:txBody>
      </p:sp>
      <p:sp>
        <p:nvSpPr>
          <p:cNvPr id="5" name="Rectangle 12"/>
          <p:cNvSpPr>
            <a:spLocks noGrp="1" noChangeArrowheads="1"/>
          </p:cNvSpPr>
          <p:nvPr>
            <p:ph type="ftr" sz="quarter" idx="11"/>
          </p:nvPr>
        </p:nvSpPr>
        <p:spPr>
          <a:ln/>
        </p:spPr>
        <p:txBody>
          <a:bodyPr/>
          <a:lstStyle>
            <a:lvl1pPr>
              <a:defRPr/>
            </a:lvl1pPr>
          </a:lstStyle>
          <a:p>
            <a:endParaRPr lang="zh-TW" altLang="en-US"/>
          </a:p>
        </p:txBody>
      </p:sp>
      <p:sp>
        <p:nvSpPr>
          <p:cNvPr id="6"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49629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55650" y="1474788"/>
            <a:ext cx="3810000" cy="4906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18051" y="1474788"/>
            <a:ext cx="3811588" cy="4906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1"/>
          <p:cNvSpPr>
            <a:spLocks noGrp="1" noChangeArrowheads="1"/>
          </p:cNvSpPr>
          <p:nvPr>
            <p:ph type="dt" sz="half" idx="10"/>
          </p:nvPr>
        </p:nvSpPr>
        <p:spPr>
          <a:ln/>
        </p:spPr>
        <p:txBody>
          <a:bodyPr/>
          <a:lstStyle>
            <a:lvl1pPr>
              <a:defRPr/>
            </a:lvl1pPr>
          </a:lstStyle>
          <a:p>
            <a:fld id="{646DBC09-C157-48D6-A85B-8F73AA07D599}" type="datetime1">
              <a:rPr lang="zh-TW" altLang="en-US" smtClean="0"/>
              <a:t>2016/5/16</a:t>
            </a:fld>
            <a:endParaRPr lang="zh-TW" altLang="en-US"/>
          </a:p>
        </p:txBody>
      </p:sp>
      <p:sp>
        <p:nvSpPr>
          <p:cNvPr id="6" name="Rectangle 12"/>
          <p:cNvSpPr>
            <a:spLocks noGrp="1" noChangeArrowheads="1"/>
          </p:cNvSpPr>
          <p:nvPr>
            <p:ph type="ftr" sz="quarter" idx="11"/>
          </p:nvPr>
        </p:nvSpPr>
        <p:spPr>
          <a:ln/>
        </p:spPr>
        <p:txBody>
          <a:bodyPr/>
          <a:lstStyle>
            <a:lvl1pPr>
              <a:defRPr/>
            </a:lvl1pPr>
          </a:lstStyle>
          <a:p>
            <a:endParaRPr lang="zh-TW" altLang="en-US"/>
          </a:p>
        </p:txBody>
      </p:sp>
      <p:sp>
        <p:nvSpPr>
          <p:cNvPr id="7"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175037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1"/>
          <p:cNvSpPr>
            <a:spLocks noGrp="1" noChangeArrowheads="1"/>
          </p:cNvSpPr>
          <p:nvPr>
            <p:ph type="dt" sz="half" idx="10"/>
          </p:nvPr>
        </p:nvSpPr>
        <p:spPr>
          <a:ln/>
        </p:spPr>
        <p:txBody>
          <a:bodyPr/>
          <a:lstStyle>
            <a:lvl1pPr>
              <a:defRPr/>
            </a:lvl1pPr>
          </a:lstStyle>
          <a:p>
            <a:fld id="{54C60CDA-1577-4DFA-8E17-13EAB88445B7}" type="datetime1">
              <a:rPr lang="zh-TW" altLang="en-US" smtClean="0"/>
              <a:t>2016/5/16</a:t>
            </a:fld>
            <a:endParaRPr lang="zh-TW" altLang="en-US"/>
          </a:p>
        </p:txBody>
      </p:sp>
      <p:sp>
        <p:nvSpPr>
          <p:cNvPr id="8" name="Rectangle 12"/>
          <p:cNvSpPr>
            <a:spLocks noGrp="1" noChangeArrowheads="1"/>
          </p:cNvSpPr>
          <p:nvPr>
            <p:ph type="ftr" sz="quarter" idx="11"/>
          </p:nvPr>
        </p:nvSpPr>
        <p:spPr>
          <a:ln/>
        </p:spPr>
        <p:txBody>
          <a:bodyPr/>
          <a:lstStyle>
            <a:lvl1pPr>
              <a:defRPr/>
            </a:lvl1pPr>
          </a:lstStyle>
          <a:p>
            <a:endParaRPr lang="zh-TW" altLang="en-US"/>
          </a:p>
        </p:txBody>
      </p:sp>
      <p:sp>
        <p:nvSpPr>
          <p:cNvPr id="9"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337979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1"/>
          <p:cNvSpPr>
            <a:spLocks noGrp="1" noChangeArrowheads="1"/>
          </p:cNvSpPr>
          <p:nvPr>
            <p:ph type="dt" sz="half" idx="10"/>
          </p:nvPr>
        </p:nvSpPr>
        <p:spPr>
          <a:ln/>
        </p:spPr>
        <p:txBody>
          <a:bodyPr/>
          <a:lstStyle>
            <a:lvl1pPr>
              <a:defRPr/>
            </a:lvl1pPr>
          </a:lstStyle>
          <a:p>
            <a:fld id="{FB97120C-6AF0-4B9A-9C64-6844E408C13E}" type="datetime1">
              <a:rPr lang="zh-TW" altLang="en-US" smtClean="0"/>
              <a:t>2016/5/16</a:t>
            </a:fld>
            <a:endParaRPr lang="zh-TW" altLang="en-US"/>
          </a:p>
        </p:txBody>
      </p:sp>
      <p:sp>
        <p:nvSpPr>
          <p:cNvPr id="4" name="Rectangle 12"/>
          <p:cNvSpPr>
            <a:spLocks noGrp="1" noChangeArrowheads="1"/>
          </p:cNvSpPr>
          <p:nvPr>
            <p:ph type="ftr" sz="quarter" idx="11"/>
          </p:nvPr>
        </p:nvSpPr>
        <p:spPr>
          <a:ln/>
        </p:spPr>
        <p:txBody>
          <a:bodyPr/>
          <a:lstStyle>
            <a:lvl1pPr>
              <a:defRPr/>
            </a:lvl1pPr>
          </a:lstStyle>
          <a:p>
            <a:endParaRPr lang="zh-TW" altLang="en-US"/>
          </a:p>
        </p:txBody>
      </p:sp>
      <p:sp>
        <p:nvSpPr>
          <p:cNvPr id="5"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428957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fld id="{D2934574-4F84-4DE3-995E-F4066A48184B}" type="datetime1">
              <a:rPr lang="zh-TW" altLang="en-US" smtClean="0"/>
              <a:t>2016/5/16</a:t>
            </a:fld>
            <a:endParaRPr lang="zh-TW" altLang="en-US"/>
          </a:p>
        </p:txBody>
      </p:sp>
      <p:sp>
        <p:nvSpPr>
          <p:cNvPr id="3" name="Rectangle 12"/>
          <p:cNvSpPr>
            <a:spLocks noGrp="1" noChangeArrowheads="1"/>
          </p:cNvSpPr>
          <p:nvPr>
            <p:ph type="ftr" sz="quarter" idx="11"/>
          </p:nvPr>
        </p:nvSpPr>
        <p:spPr>
          <a:ln/>
        </p:spPr>
        <p:txBody>
          <a:bodyPr/>
          <a:lstStyle>
            <a:lvl1pPr>
              <a:defRPr/>
            </a:lvl1pPr>
          </a:lstStyle>
          <a:p>
            <a:endParaRPr lang="zh-TW" altLang="en-US"/>
          </a:p>
        </p:txBody>
      </p:sp>
      <p:sp>
        <p:nvSpPr>
          <p:cNvPr id="4"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256652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15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fld id="{1193A663-6FF9-42D6-932C-9B62E5C43FF2}" type="datetime1">
              <a:rPr lang="zh-TW" altLang="en-US" smtClean="0"/>
              <a:t>2016/5/16</a:t>
            </a:fld>
            <a:endParaRPr lang="zh-TW" altLang="en-US"/>
          </a:p>
        </p:txBody>
      </p:sp>
      <p:sp>
        <p:nvSpPr>
          <p:cNvPr id="6" name="Rectangle 12"/>
          <p:cNvSpPr>
            <a:spLocks noGrp="1" noChangeArrowheads="1"/>
          </p:cNvSpPr>
          <p:nvPr>
            <p:ph type="ftr" sz="quarter" idx="11"/>
          </p:nvPr>
        </p:nvSpPr>
        <p:spPr>
          <a:ln/>
        </p:spPr>
        <p:txBody>
          <a:bodyPr/>
          <a:lstStyle>
            <a:lvl1pPr>
              <a:defRPr/>
            </a:lvl1pPr>
          </a:lstStyle>
          <a:p>
            <a:endParaRPr lang="zh-TW" altLang="en-US"/>
          </a:p>
        </p:txBody>
      </p:sp>
      <p:sp>
        <p:nvSpPr>
          <p:cNvPr id="7"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57167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5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fld id="{3548BCB6-D97B-4E68-A684-EBD21AC1B983}" type="datetime1">
              <a:rPr lang="zh-TW" altLang="en-US" smtClean="0"/>
              <a:t>2016/5/16</a:t>
            </a:fld>
            <a:endParaRPr lang="zh-TW" altLang="en-US"/>
          </a:p>
        </p:txBody>
      </p:sp>
      <p:sp>
        <p:nvSpPr>
          <p:cNvPr id="6" name="Rectangle 12"/>
          <p:cNvSpPr>
            <a:spLocks noGrp="1" noChangeArrowheads="1"/>
          </p:cNvSpPr>
          <p:nvPr>
            <p:ph type="ftr" sz="quarter" idx="11"/>
          </p:nvPr>
        </p:nvSpPr>
        <p:spPr>
          <a:ln/>
        </p:spPr>
        <p:txBody>
          <a:bodyPr/>
          <a:lstStyle>
            <a:lvl1pPr>
              <a:defRPr/>
            </a:lvl1pPr>
          </a:lstStyle>
          <a:p>
            <a:endParaRPr lang="zh-TW" altLang="en-US"/>
          </a:p>
        </p:txBody>
      </p:sp>
      <p:sp>
        <p:nvSpPr>
          <p:cNvPr id="7"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78714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1"/>
          <p:cNvSpPr>
            <a:spLocks noGrp="1" noChangeArrowheads="1"/>
          </p:cNvSpPr>
          <p:nvPr>
            <p:ph type="dt" sz="half" idx="10"/>
          </p:nvPr>
        </p:nvSpPr>
        <p:spPr>
          <a:ln/>
        </p:spPr>
        <p:txBody>
          <a:bodyPr/>
          <a:lstStyle>
            <a:lvl1pPr>
              <a:defRPr/>
            </a:lvl1pPr>
          </a:lstStyle>
          <a:p>
            <a:fld id="{CDC7947D-1679-458F-B086-7A7FEF466D0D}" type="datetime1">
              <a:rPr lang="zh-TW" altLang="en-US" smtClean="0"/>
              <a:t>2016/5/16</a:t>
            </a:fld>
            <a:endParaRPr lang="zh-TW" altLang="en-US"/>
          </a:p>
        </p:txBody>
      </p:sp>
      <p:sp>
        <p:nvSpPr>
          <p:cNvPr id="5" name="Rectangle 12"/>
          <p:cNvSpPr>
            <a:spLocks noGrp="1" noChangeArrowheads="1"/>
          </p:cNvSpPr>
          <p:nvPr>
            <p:ph type="ftr" sz="quarter" idx="11"/>
          </p:nvPr>
        </p:nvSpPr>
        <p:spPr>
          <a:ln/>
        </p:spPr>
        <p:txBody>
          <a:bodyPr/>
          <a:lstStyle>
            <a:lvl1pPr>
              <a:defRPr/>
            </a:lvl1pPr>
          </a:lstStyle>
          <a:p>
            <a:endParaRPr lang="zh-TW" altLang="en-US"/>
          </a:p>
        </p:txBody>
      </p:sp>
      <p:sp>
        <p:nvSpPr>
          <p:cNvPr id="6" name="Rectangle 13"/>
          <p:cNvSpPr>
            <a:spLocks noGrp="1" noChangeArrowheads="1"/>
          </p:cNvSpPr>
          <p:nvPr>
            <p:ph type="sldNum" sz="quarter" idx="12"/>
          </p:nvPr>
        </p:nvSpPr>
        <p:spPr>
          <a:ln/>
        </p:spPr>
        <p:txBody>
          <a:bodyPr/>
          <a:lstStyle>
            <a:lvl1pPr>
              <a:defRPr/>
            </a:lvl1pPr>
          </a:lstStyle>
          <a:p>
            <a:fld id="{7BA5FAF9-2C10-4E47-8AF7-89B80DE7BA60}" type="slidenum">
              <a:rPr lang="zh-TW" altLang="en-US" smtClean="0"/>
              <a:t>‹#›</a:t>
            </a:fld>
            <a:endParaRPr lang="zh-TW" altLang="en-US"/>
          </a:p>
        </p:txBody>
      </p:sp>
    </p:spTree>
    <p:extLst>
      <p:ext uri="{BB962C8B-B14F-4D97-AF65-F5344CB8AC3E}">
        <p14:creationId xmlns:p14="http://schemas.microsoft.com/office/powerpoint/2010/main" val="305766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88" y="188913"/>
            <a:ext cx="7772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按一下以編輯標題</a:t>
            </a:r>
          </a:p>
        </p:txBody>
      </p:sp>
      <p:sp>
        <p:nvSpPr>
          <p:cNvPr id="1027" name="Rectangle 3"/>
          <p:cNvSpPr>
            <a:spLocks noGrp="1" noChangeArrowheads="1"/>
          </p:cNvSpPr>
          <p:nvPr>
            <p:ph type="body" idx="1"/>
          </p:nvPr>
        </p:nvSpPr>
        <p:spPr bwMode="auto">
          <a:xfrm>
            <a:off x="755651" y="1052513"/>
            <a:ext cx="77739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5" name="Rectangle 11"/>
          <p:cNvSpPr>
            <a:spLocks noGrp="1" noChangeArrowheads="1"/>
          </p:cNvSpPr>
          <p:nvPr>
            <p:ph type="dt" sz="half" idx="2"/>
          </p:nvPr>
        </p:nvSpPr>
        <p:spPr bwMode="auto">
          <a:xfrm>
            <a:off x="457200" y="6453190"/>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50">
                <a:ea typeface="新細明體" pitchFamily="18" charset="-120"/>
              </a:defRPr>
            </a:lvl1pPr>
          </a:lstStyle>
          <a:p>
            <a:fld id="{3492AE5F-6EC7-4181-8AED-84693276387D}" type="datetime1">
              <a:rPr lang="zh-TW" altLang="en-US" smtClean="0"/>
              <a:t>2016/5/16</a:t>
            </a:fld>
            <a:endParaRPr lang="zh-TW" altLang="en-US"/>
          </a:p>
        </p:txBody>
      </p:sp>
      <p:sp>
        <p:nvSpPr>
          <p:cNvPr id="1036" name="Rectangle 12"/>
          <p:cNvSpPr>
            <a:spLocks noGrp="1" noChangeArrowheads="1"/>
          </p:cNvSpPr>
          <p:nvPr>
            <p:ph type="ftr" sz="quarter" idx="3"/>
          </p:nvPr>
        </p:nvSpPr>
        <p:spPr bwMode="auto">
          <a:xfrm>
            <a:off x="2627313" y="6453190"/>
            <a:ext cx="273685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endParaRPr lang="zh-TW" altLang="en-US"/>
          </a:p>
        </p:txBody>
      </p:sp>
      <p:sp>
        <p:nvSpPr>
          <p:cNvPr id="1037" name="Rectangle 13"/>
          <p:cNvSpPr>
            <a:spLocks noGrp="1" noChangeArrowheads="1"/>
          </p:cNvSpPr>
          <p:nvPr>
            <p:ph type="sldNum" sz="quarter" idx="4"/>
          </p:nvPr>
        </p:nvSpPr>
        <p:spPr bwMode="auto">
          <a:xfrm>
            <a:off x="8316914" y="6524625"/>
            <a:ext cx="765175" cy="217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chemeClr val="tx1"/>
                </a:solidFill>
              </a:defRPr>
            </a:lvl1pPr>
          </a:lstStyle>
          <a:p>
            <a:fld id="{7BA5FAF9-2C10-4E47-8AF7-89B80DE7BA60}" type="slidenum">
              <a:rPr lang="zh-TW" altLang="en-US" smtClean="0"/>
              <a:pPr/>
              <a:t>‹#›</a:t>
            </a:fld>
            <a:endParaRPr lang="zh-TW" altLang="en-US"/>
          </a:p>
        </p:txBody>
      </p:sp>
      <p:sp>
        <p:nvSpPr>
          <p:cNvPr id="1031" name="Rectangle 15"/>
          <p:cNvSpPr>
            <a:spLocks noChangeArrowheads="1"/>
          </p:cNvSpPr>
          <p:nvPr/>
        </p:nvSpPr>
        <p:spPr bwMode="auto">
          <a:xfrm>
            <a:off x="533400" y="6316663"/>
            <a:ext cx="8153400" cy="74612"/>
          </a:xfrm>
          <a:prstGeom prst="rect">
            <a:avLst/>
          </a:prstGeom>
          <a:gradFill rotWithShape="0">
            <a:gsLst>
              <a:gs pos="0">
                <a:schemeClr val="bg1"/>
              </a:gs>
              <a:gs pos="100000">
                <a:srgbClr val="3366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sz="2100" b="1" smtClean="0"/>
          </a:p>
        </p:txBody>
      </p:sp>
      <p:sp>
        <p:nvSpPr>
          <p:cNvPr id="1033" name="Rectangle 17"/>
          <p:cNvSpPr>
            <a:spLocks noChangeArrowheads="1"/>
          </p:cNvSpPr>
          <p:nvPr/>
        </p:nvSpPr>
        <p:spPr bwMode="auto">
          <a:xfrm>
            <a:off x="1042988" y="860427"/>
            <a:ext cx="7543800" cy="53975"/>
          </a:xfrm>
          <a:prstGeom prst="rect">
            <a:avLst/>
          </a:prstGeom>
          <a:gradFill rotWithShape="0">
            <a:gsLst>
              <a:gs pos="0">
                <a:srgbClr val="3366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sz="2100" b="1" smtClean="0"/>
          </a:p>
        </p:txBody>
      </p:sp>
      <p:pic>
        <p:nvPicPr>
          <p:cNvPr id="2"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03438" y="6440490"/>
            <a:ext cx="50784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457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sz="2700" b="1">
          <a:solidFill>
            <a:schemeClr val="accent2"/>
          </a:solidFill>
          <a:latin typeface="+mj-lt"/>
          <a:ea typeface="+mj-ea"/>
          <a:cs typeface="+mj-cs"/>
        </a:defRPr>
      </a:lvl1pPr>
      <a:lvl2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2pPr>
      <a:lvl3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3pPr>
      <a:lvl4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4pPr>
      <a:lvl5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5pPr>
      <a:lvl6pPr marL="3429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6pPr>
      <a:lvl7pPr marL="6858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7pPr>
      <a:lvl8pPr marL="10287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8pPr>
      <a:lvl9pPr marL="13716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9pPr>
    </p:titleStyle>
    <p:bodyStyle>
      <a:lvl1pPr marL="257175" indent="-257175" algn="l" defTabSz="657225" rtl="0" eaLnBrk="1" fontAlgn="base" hangingPunct="1">
        <a:spcBef>
          <a:spcPct val="20000"/>
        </a:spcBef>
        <a:spcAft>
          <a:spcPct val="0"/>
        </a:spcAft>
        <a:buFont typeface="Wingdings" panose="05000000000000000000" pitchFamily="2" charset="2"/>
        <a:buChar char="q"/>
        <a:defRPr kumimoji="1" sz="2400" b="1">
          <a:solidFill>
            <a:schemeClr val="accent2"/>
          </a:solidFill>
          <a:latin typeface="+mn-lt"/>
          <a:ea typeface="+mn-ea"/>
          <a:cs typeface="+mn-cs"/>
        </a:defRPr>
      </a:lvl1pPr>
      <a:lvl2pPr marL="471488" indent="-261938" algn="l" defTabSz="657225" rtl="0" eaLnBrk="1" fontAlgn="base" hangingPunct="1">
        <a:spcBef>
          <a:spcPct val="20000"/>
        </a:spcBef>
        <a:spcAft>
          <a:spcPct val="0"/>
        </a:spcAft>
        <a:buFont typeface="Wingdings" panose="05000000000000000000" pitchFamily="2" charset="2"/>
        <a:buChar char="Ø"/>
        <a:defRPr kumimoji="1" sz="2100" b="1">
          <a:solidFill>
            <a:srgbClr val="009900"/>
          </a:solidFill>
          <a:latin typeface="+mn-lt"/>
          <a:ea typeface="+mn-ea"/>
        </a:defRPr>
      </a:lvl2pPr>
      <a:lvl3pPr marL="800100" indent="-194072" algn="l" defTabSz="657225" rtl="0" eaLnBrk="1" fontAlgn="base" hangingPunct="1">
        <a:spcBef>
          <a:spcPct val="20000"/>
        </a:spcBef>
        <a:spcAft>
          <a:spcPct val="0"/>
        </a:spcAft>
        <a:buFont typeface="Wingdings" panose="05000000000000000000" pitchFamily="2" charset="2"/>
        <a:buChar char="ü"/>
        <a:defRPr kumimoji="1" sz="1800">
          <a:solidFill>
            <a:srgbClr val="009900"/>
          </a:solidFill>
          <a:latin typeface="+mn-lt"/>
          <a:ea typeface="+mn-ea"/>
        </a:defRPr>
      </a:lvl3pPr>
      <a:lvl4pPr marL="1062038" indent="-127397" algn="l" defTabSz="657225" rtl="0" eaLnBrk="1" fontAlgn="base" hangingPunct="1">
        <a:spcBef>
          <a:spcPct val="20000"/>
        </a:spcBef>
        <a:spcAft>
          <a:spcPct val="0"/>
        </a:spcAft>
        <a:buFont typeface="Wingdings" panose="05000000000000000000" pitchFamily="2" charset="2"/>
        <a:buChar char="@"/>
        <a:defRPr kumimoji="1" sz="1500">
          <a:solidFill>
            <a:srgbClr val="009900"/>
          </a:solidFill>
          <a:latin typeface="+mn-lt"/>
          <a:ea typeface="+mn-ea"/>
        </a:defRPr>
      </a:lvl4pPr>
      <a:lvl5pPr marL="1332310" indent="-135731" algn="l" defTabSz="657225" rtl="0" eaLnBrk="1" fontAlgn="base" hangingPunct="1">
        <a:spcBef>
          <a:spcPct val="20000"/>
        </a:spcBef>
        <a:spcAft>
          <a:spcPct val="0"/>
        </a:spcAft>
        <a:buFont typeface="Times New Roman" panose="02020603050405020304" pitchFamily="18" charset="0"/>
        <a:buChar char="–"/>
        <a:defRPr kumimoji="1" sz="1500">
          <a:solidFill>
            <a:srgbClr val="009900"/>
          </a:solidFill>
          <a:latin typeface="+mn-lt"/>
          <a:ea typeface="+mn-ea"/>
        </a:defRPr>
      </a:lvl5pPr>
      <a:lvl6pPr marL="16752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6pPr>
      <a:lvl7pPr marL="20181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7pPr>
      <a:lvl8pPr marL="23610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8pPr>
      <a:lvl9pPr marL="27039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19.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Microsoft_Excel_97-2003_Worksheet5.xls"/><Relationship Id="rId5" Type="http://schemas.openxmlformats.org/officeDocument/2006/relationships/image" Target="../media/image118.emf"/><Relationship Id="rId4" Type="http://schemas.openxmlformats.org/officeDocument/2006/relationships/oleObject" Target="../embeddings/Microsoft_Excel_97-2003_Worksheet4.xls"/></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22.emf"/></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png"/></Relationships>
</file>

<file path=ppt/slides/_rels/slide11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gif"/><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9.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12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microsoft.com/office/2007/relationships/hdphoto" Target="../media/hdphoto3.wdp"/><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hyperlink" Target="http://www.google.com.tw/url?sa=i&amp;rct=j&amp;q=&amp;esrc=s&amp;frm=1&amp;source=images&amp;cd=&amp;cad=rja&amp;uact=8&amp;ved=0CAcQjRxqFQoTCL_Zn-Cxr8gCFQEvlAodPcMHBQ&amp;url=http://searchnow.go2tutor.com/index.php?srchtxt=%B7|%C4%B3&amp;psig=AFQjCNFHIImRfHA5YmrOEP3YrgS0PQVnww&amp;ust=1444273904546747" TargetMode="External"/><Relationship Id="rId10" Type="http://schemas.openxmlformats.org/officeDocument/2006/relationships/image" Target="../media/image148.png"/><Relationship Id="rId4" Type="http://schemas.openxmlformats.org/officeDocument/2006/relationships/image" Target="../media/image145.png"/><Relationship Id="rId9" Type="http://schemas.microsoft.com/office/2007/relationships/hdphoto" Target="../media/hdphoto4.wdp"/></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158.jpeg"/><Relationship Id="rId4" Type="http://schemas.openxmlformats.org/officeDocument/2006/relationships/image" Target="../media/image15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6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8.xml"/><Relationship Id="rId1" Type="http://schemas.openxmlformats.org/officeDocument/2006/relationships/slideLayout" Target="../slideLayouts/slideLayout13.xml"/><Relationship Id="rId5" Type="http://schemas.openxmlformats.org/officeDocument/2006/relationships/image" Target="../media/image163.png"/><Relationship Id="rId4" Type="http://schemas.openxmlformats.org/officeDocument/2006/relationships/image" Target="../media/image162.png"/></Relationships>
</file>

<file path=ppt/slides/_rels/slide13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9.xml"/><Relationship Id="rId1" Type="http://schemas.openxmlformats.org/officeDocument/2006/relationships/slideLayout" Target="../slideLayouts/slideLayout13.xml"/><Relationship Id="rId4" Type="http://schemas.openxmlformats.org/officeDocument/2006/relationships/image" Target="../media/image165.png"/></Relationships>
</file>

<file path=ppt/slides/_rels/slide1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0.xml"/><Relationship Id="rId1" Type="http://schemas.openxmlformats.org/officeDocument/2006/relationships/slideLayout" Target="../slideLayouts/slideLayout12.xml"/><Relationship Id="rId4" Type="http://schemas.openxmlformats.org/officeDocument/2006/relationships/chart" Target="../charts/chart15.xml"/></Relationships>
</file>

<file path=ppt/slides/_rels/slide1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jpeg"/></Relationships>
</file>

<file path=ppt/slides/_rels/slide1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173.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5.bin"/><Relationship Id="rId5" Type="http://schemas.openxmlformats.org/officeDocument/2006/relationships/image" Target="../media/image175.emf"/><Relationship Id="rId4" Type="http://schemas.openxmlformats.org/officeDocument/2006/relationships/oleObject" Target="../embeddings/Microsoft_Excel_97-2003_Worksheet6.xls"/></Relationships>
</file>

<file path=ppt/slides/_rels/slide1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5.xml"/><Relationship Id="rId1" Type="http://schemas.openxmlformats.org/officeDocument/2006/relationships/slideLayout" Target="../slideLayouts/slideLayout4.xml"/><Relationship Id="rId5" Type="http://schemas.openxmlformats.org/officeDocument/2006/relationships/chart" Target="../charts/chart21.xml"/><Relationship Id="rId4" Type="http://schemas.openxmlformats.org/officeDocument/2006/relationships/chart" Target="../charts/chart2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77.emf"/><Relationship Id="rId4" Type="http://schemas.openxmlformats.org/officeDocument/2006/relationships/oleObject" Target="../embeddings/Microsoft_Excel_97-2003_Worksheet7.xls"/></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79.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6.xml"/><Relationship Id="rId1" Type="http://schemas.openxmlformats.org/officeDocument/2006/relationships/slideLayout" Target="../slideLayouts/slideLayout4.xml"/><Relationship Id="rId4" Type="http://schemas.openxmlformats.org/officeDocument/2006/relationships/image" Target="../media/image181.png"/></Relationships>
</file>

<file path=ppt/slides/_rels/slide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183.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Microsoft_Excel_97-2003_Worksheet1.xls"/><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73.emf"/><Relationship Id="rId4" Type="http://schemas.openxmlformats.org/officeDocument/2006/relationships/oleObject" Target="../embeddings/Microsoft_Excel_97-2003_Worksheet2.xls"/></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78.emf"/><Relationship Id="rId4" Type="http://schemas.openxmlformats.org/officeDocument/2006/relationships/oleObject" Target="../embeddings/Microsoft_Excel_97-2003_Worksheet3.xls"/></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chart" Target="../charts/chart6.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chart" Target="../charts/chart8.xml"/><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99.jpe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ctrTitle" idx="4294967295"/>
          </p:nvPr>
        </p:nvSpPr>
        <p:spPr bwMode="auto">
          <a:xfrm>
            <a:off x="757238" y="1662227"/>
            <a:ext cx="7847012" cy="19808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defRPr/>
            </a:pPr>
            <a:r>
              <a:rPr lang="zh-TW" altLang="en-US" sz="6000" dirty="0" smtClean="0">
                <a:solidFill>
                  <a:schemeClr val="accent6">
                    <a:lumMod val="50000"/>
                  </a:schemeClr>
                </a:solidFill>
                <a:effectLst/>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6000"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八</a:t>
            </a:r>
            <a:r>
              <a:rPr lang="zh-TW" altLang="en-US" sz="6000" dirty="0" smtClean="0">
                <a:solidFill>
                  <a:schemeClr val="accent6">
                    <a:lumMod val="50000"/>
                  </a:schemeClr>
                </a:solidFill>
                <a:effectLst/>
                <a:latin typeface="Times New Roman" panose="02020603050405020304" pitchFamily="18" charset="0"/>
                <a:ea typeface="標楷體" panose="03000509000000000000" pitchFamily="65" charset="-120"/>
                <a:cs typeface="Times New Roman" panose="02020603050405020304" pitchFamily="18" charset="0"/>
              </a:rPr>
              <a:t>年施政成果</a:t>
            </a:r>
            <a:r>
              <a:rPr lang="en-US" altLang="zh-TW" sz="6000" dirty="0" smtClean="0">
                <a:solidFill>
                  <a:schemeClr val="accent6">
                    <a:lumMod val="50000"/>
                  </a:schemeClr>
                </a:solidFill>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sz="6000" dirty="0" smtClean="0">
                <a:solidFill>
                  <a:schemeClr val="accent6">
                    <a:lumMod val="50000"/>
                  </a:schemeClr>
                </a:solidFill>
                <a:effectLst/>
                <a:latin typeface="Times New Roman" panose="02020603050405020304" pitchFamily="18" charset="0"/>
                <a:ea typeface="標楷體" panose="03000509000000000000" pitchFamily="65" charset="-120"/>
                <a:cs typeface="Times New Roman" panose="02020603050405020304" pitchFamily="18" charset="0"/>
              </a:rPr>
            </a:br>
            <a:endParaRPr lang="zh-TW" altLang="en-US" sz="4000" dirty="0" smtClean="0">
              <a:solidFill>
                <a:schemeClr val="accent6">
                  <a:lumMod val="50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7" name="副標題 2"/>
          <p:cNvSpPr>
            <a:spLocks noGrp="1"/>
          </p:cNvSpPr>
          <p:nvPr>
            <p:ph type="subTitle" idx="4294967295"/>
          </p:nvPr>
        </p:nvSpPr>
        <p:spPr>
          <a:xfrm>
            <a:off x="1477962" y="4887289"/>
            <a:ext cx="6405562" cy="644298"/>
          </a:xfrm>
        </p:spPr>
        <p:txBody>
          <a:bodyPr/>
          <a:lstStyle/>
          <a:p>
            <a:pPr marL="0" indent="0" algn="ctr">
              <a:buFont typeface="Wingdings 3" panose="05040102010807070707" pitchFamily="18" charset="2"/>
              <a:buNone/>
            </a:pP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國家發展委員會</a:t>
            </a:r>
            <a:endPar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Font typeface="Wingdings 3" panose="05040102010807070707" pitchFamily="18" charset="2"/>
              <a:buNone/>
            </a:pP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6148" name="文字方塊 7"/>
          <p:cNvSpPr txBox="1">
            <a:spLocks noChangeArrowheads="1"/>
          </p:cNvSpPr>
          <p:nvPr/>
        </p:nvSpPr>
        <p:spPr bwMode="auto">
          <a:xfrm>
            <a:off x="3636167" y="5531587"/>
            <a:ext cx="2282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ctr">
              <a:spcBef>
                <a:spcPct val="0"/>
              </a:spcBef>
              <a:buFont typeface="Wingdings 3" panose="05040102010807070707" pitchFamily="18" charset="2"/>
              <a:buNone/>
            </a:pPr>
            <a:r>
              <a:rPr kumimoji="0"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105</a:t>
            </a:r>
            <a:r>
              <a:rPr kumimoji="0" lang="zh-TW" altLang="en-US" sz="2400" b="0" dirty="0" smtClean="0">
                <a:latin typeface="Times New Roman" panose="02020603050405020304" pitchFamily="18" charset="0"/>
                <a:ea typeface="標楷體" panose="03000509000000000000" pitchFamily="65" charset="-120"/>
                <a:cs typeface="Times New Roman" panose="02020603050405020304" pitchFamily="18" charset="0"/>
              </a:rPr>
              <a:t> 年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月</a:t>
            </a:r>
            <a:endParaRPr kumimoji="0"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a:xfrm>
            <a:off x="8224966" y="6524625"/>
            <a:ext cx="765175" cy="217488"/>
          </a:xfrm>
        </p:spPr>
        <p:txBody>
          <a:bodyPr/>
          <a:lstStyle/>
          <a:p>
            <a:fld id="{7BA5FAF9-2C10-4E47-8AF7-89B80DE7BA60}" type="slidenum">
              <a:rPr lang="zh-TW" altLang="en-US" smtClean="0"/>
              <a:t>1</a:t>
            </a:fld>
            <a:endParaRPr lang="zh-TW" altLang="en-US"/>
          </a:p>
        </p:txBody>
      </p:sp>
    </p:spTree>
    <p:extLst>
      <p:ext uri="{BB962C8B-B14F-4D97-AF65-F5344CB8AC3E}">
        <p14:creationId xmlns:p14="http://schemas.microsoft.com/office/powerpoint/2010/main" val="319840391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903890"/>
          </a:xfrm>
        </p:spPr>
        <p:txBody>
          <a:bodyPr/>
          <a:lstStyle/>
          <a:p>
            <a:pPr algn="ctr"/>
            <a:r>
              <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rPr>
              <a:t>嚴格取締酒駕，死亡人數創</a:t>
            </a:r>
            <a:r>
              <a:rPr lang="en-US" altLang="zh-TW" sz="3600" kern="1200" dirty="0">
                <a:solidFill>
                  <a:schemeClr val="accent6">
                    <a:lumMod val="50000"/>
                  </a:schemeClr>
                </a:solidFill>
                <a:latin typeface="Times New Roman" panose="02020603050405020304" pitchFamily="18" charset="0"/>
                <a:ea typeface="標楷體" panose="03000509000000000000" pitchFamily="65" charset="-120"/>
                <a:cs typeface="+mn-cs"/>
              </a:rPr>
              <a:t>20</a:t>
            </a:r>
            <a:r>
              <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rPr>
              <a:t>年新低</a:t>
            </a:r>
          </a:p>
        </p:txBody>
      </p:sp>
      <p:sp>
        <p:nvSpPr>
          <p:cNvPr id="3" name="文字版面配置區 2"/>
          <p:cNvSpPr>
            <a:spLocks noGrp="1"/>
          </p:cNvSpPr>
          <p:nvPr>
            <p:ph type="body" idx="1"/>
          </p:nvPr>
        </p:nvSpPr>
        <p:spPr>
          <a:xfrm>
            <a:off x="672774" y="903890"/>
            <a:ext cx="8023754" cy="1995651"/>
          </a:xfrm>
        </p:spPr>
        <p:txBody>
          <a:bodyPr/>
          <a:lstStyle/>
          <a:p>
            <a:pPr marL="365125" indent="-255588" algn="just">
              <a:spcBef>
                <a:spcPts val="1200"/>
              </a:spcBef>
              <a:buClr>
                <a:srgbClr val="191966"/>
              </a:buClr>
              <a:buSzPct val="100000"/>
              <a:buFont typeface="Wingdings" pitchFamily="2" charset="2"/>
              <a:buChar char="n"/>
            </a:pPr>
            <a:r>
              <a:rPr lang="zh-TW" altLang="en-US" sz="2600" kern="1200" dirty="0">
                <a:solidFill>
                  <a:schemeClr val="accent6"/>
                </a:solidFill>
                <a:latin typeface="Times New Roman" panose="02020603050405020304" pitchFamily="18" charset="0"/>
                <a:ea typeface="標楷體" panose="03000509000000000000" pitchFamily="65" charset="-120"/>
              </a:rPr>
              <a:t>酒駕肇事死亡人數自</a:t>
            </a:r>
            <a:r>
              <a:rPr lang="en-US" altLang="zh-TW" sz="2600" kern="1200" dirty="0">
                <a:solidFill>
                  <a:schemeClr val="accent6"/>
                </a:solidFill>
                <a:latin typeface="Times New Roman" panose="02020603050405020304" pitchFamily="18" charset="0"/>
                <a:ea typeface="標楷體" panose="03000509000000000000" pitchFamily="65" charset="-120"/>
              </a:rPr>
              <a:t>96</a:t>
            </a:r>
            <a:r>
              <a:rPr lang="zh-TW" altLang="en-US" sz="2600" kern="1200" dirty="0">
                <a:solidFill>
                  <a:schemeClr val="accent6"/>
                </a:solidFill>
                <a:latin typeface="Times New Roman" panose="02020603050405020304" pitchFamily="18" charset="0"/>
                <a:ea typeface="標楷體" panose="03000509000000000000" pitchFamily="65" charset="-120"/>
              </a:rPr>
              <a:t>年</a:t>
            </a:r>
            <a:r>
              <a:rPr lang="en-US" altLang="zh-TW" sz="2600" kern="1200" dirty="0">
                <a:solidFill>
                  <a:schemeClr val="accent6"/>
                </a:solidFill>
                <a:latin typeface="Times New Roman" panose="02020603050405020304" pitchFamily="18" charset="0"/>
                <a:ea typeface="標楷體" panose="03000509000000000000" pitchFamily="65" charset="-120"/>
              </a:rPr>
              <a:t>576</a:t>
            </a:r>
            <a:r>
              <a:rPr lang="zh-TW" altLang="en-US" sz="2600" kern="1200" dirty="0">
                <a:solidFill>
                  <a:schemeClr val="accent6"/>
                </a:solidFill>
                <a:latin typeface="Times New Roman" panose="02020603050405020304" pitchFamily="18" charset="0"/>
                <a:ea typeface="標楷體" panose="03000509000000000000" pitchFamily="65" charset="-120"/>
              </a:rPr>
              <a:t>人，降至</a:t>
            </a:r>
            <a:r>
              <a:rPr lang="en-US" altLang="zh-TW" sz="2600" kern="1200" dirty="0">
                <a:solidFill>
                  <a:schemeClr val="accent6"/>
                </a:solidFill>
                <a:latin typeface="Times New Roman" panose="02020603050405020304" pitchFamily="18" charset="0"/>
                <a:ea typeface="標楷體" panose="03000509000000000000" pitchFamily="65" charset="-120"/>
              </a:rPr>
              <a:t>104</a:t>
            </a:r>
            <a:r>
              <a:rPr lang="zh-TW" altLang="en-US" sz="2600" kern="1200" dirty="0">
                <a:solidFill>
                  <a:schemeClr val="accent6"/>
                </a:solidFill>
                <a:latin typeface="Times New Roman" panose="02020603050405020304" pitchFamily="18" charset="0"/>
                <a:ea typeface="標楷體" panose="03000509000000000000" pitchFamily="65" charset="-120"/>
              </a:rPr>
              <a:t>年</a:t>
            </a:r>
            <a:r>
              <a:rPr lang="en-US" altLang="zh-TW" sz="2600" kern="1200" dirty="0">
                <a:solidFill>
                  <a:schemeClr val="accent6"/>
                </a:solidFill>
                <a:latin typeface="Times New Roman" panose="02020603050405020304" pitchFamily="18" charset="0"/>
                <a:ea typeface="標楷體" panose="03000509000000000000" pitchFamily="65" charset="-120"/>
              </a:rPr>
              <a:t>142</a:t>
            </a:r>
            <a:r>
              <a:rPr lang="zh-TW" altLang="en-US" sz="2600" kern="1200" dirty="0">
                <a:solidFill>
                  <a:schemeClr val="accent6"/>
                </a:solidFill>
                <a:latin typeface="Times New Roman" panose="02020603050405020304" pitchFamily="18" charset="0"/>
                <a:ea typeface="標楷體" panose="03000509000000000000" pitchFamily="65" charset="-120"/>
              </a:rPr>
              <a:t>人，較最高（</a:t>
            </a:r>
            <a:r>
              <a:rPr lang="en-US" altLang="zh-TW" sz="2600" kern="1200" dirty="0">
                <a:solidFill>
                  <a:schemeClr val="accent6"/>
                </a:solidFill>
                <a:latin typeface="Times New Roman" panose="02020603050405020304" pitchFamily="18" charset="0"/>
                <a:ea typeface="標楷體" panose="03000509000000000000" pitchFamily="65" charset="-120"/>
              </a:rPr>
              <a:t>95</a:t>
            </a:r>
            <a:r>
              <a:rPr lang="zh-TW" altLang="en-US" sz="2600" kern="1200" dirty="0">
                <a:solidFill>
                  <a:schemeClr val="accent6"/>
                </a:solidFill>
                <a:latin typeface="Times New Roman" panose="02020603050405020304" pitchFamily="18" charset="0"/>
                <a:ea typeface="標楷體" panose="03000509000000000000" pitchFamily="65" charset="-120"/>
              </a:rPr>
              <a:t>年</a:t>
            </a:r>
            <a:r>
              <a:rPr lang="en-US" altLang="zh-TW" sz="2600" kern="1200" dirty="0">
                <a:solidFill>
                  <a:schemeClr val="accent6"/>
                </a:solidFill>
                <a:latin typeface="Times New Roman" panose="02020603050405020304" pitchFamily="18" charset="0"/>
                <a:ea typeface="標楷體" panose="03000509000000000000" pitchFamily="65" charset="-120"/>
              </a:rPr>
              <a:t>727</a:t>
            </a:r>
            <a:r>
              <a:rPr lang="zh-TW" altLang="en-US" sz="2600" kern="1200" dirty="0">
                <a:solidFill>
                  <a:schemeClr val="accent6"/>
                </a:solidFill>
                <a:latin typeface="Times New Roman" panose="02020603050405020304" pitchFamily="18" charset="0"/>
                <a:ea typeface="標楷體" panose="03000509000000000000" pitchFamily="65" charset="-120"/>
              </a:rPr>
              <a:t>人）減少</a:t>
            </a:r>
            <a:r>
              <a:rPr lang="en-US" altLang="zh-TW" sz="2600" kern="1200" dirty="0">
                <a:solidFill>
                  <a:schemeClr val="accent6"/>
                </a:solidFill>
                <a:latin typeface="Times New Roman" panose="02020603050405020304" pitchFamily="18" charset="0"/>
                <a:ea typeface="標楷體" panose="03000509000000000000" pitchFamily="65" charset="-120"/>
              </a:rPr>
              <a:t>585</a:t>
            </a:r>
            <a:r>
              <a:rPr lang="zh-TW" altLang="en-US" sz="2600" kern="1200" dirty="0">
                <a:solidFill>
                  <a:schemeClr val="accent6"/>
                </a:solidFill>
                <a:latin typeface="Times New Roman" panose="02020603050405020304" pitchFamily="18" charset="0"/>
                <a:ea typeface="標楷體" panose="03000509000000000000" pitchFamily="65" charset="-120"/>
              </a:rPr>
              <a:t>人，降幅</a:t>
            </a:r>
            <a:r>
              <a:rPr lang="en-US" altLang="zh-TW" sz="2600" kern="1200" dirty="0">
                <a:solidFill>
                  <a:schemeClr val="accent6"/>
                </a:solidFill>
                <a:latin typeface="Times New Roman" panose="02020603050405020304" pitchFamily="18" charset="0"/>
                <a:ea typeface="標楷體" panose="03000509000000000000" pitchFamily="65" charset="-120"/>
              </a:rPr>
              <a:t>80.46%</a:t>
            </a:r>
            <a:r>
              <a:rPr lang="zh-TW" altLang="en-US" sz="2600" kern="1200" dirty="0">
                <a:solidFill>
                  <a:schemeClr val="accent6"/>
                </a:solidFill>
                <a:latin typeface="Times New Roman" panose="02020603050405020304" pitchFamily="18" charset="0"/>
                <a:ea typeface="標楷體" panose="03000509000000000000" pitchFamily="65" charset="-120"/>
              </a:rPr>
              <a:t>，為近</a:t>
            </a:r>
            <a:r>
              <a:rPr lang="en-US" altLang="zh-TW" sz="2600" kern="1200" dirty="0">
                <a:solidFill>
                  <a:schemeClr val="accent6"/>
                </a:solidFill>
                <a:latin typeface="Times New Roman" panose="02020603050405020304" pitchFamily="18" charset="0"/>
                <a:ea typeface="標楷體" panose="03000509000000000000" pitchFamily="65" charset="-120"/>
              </a:rPr>
              <a:t>20</a:t>
            </a:r>
            <a:r>
              <a:rPr lang="zh-TW" altLang="en-US" sz="2600" kern="1200" dirty="0">
                <a:solidFill>
                  <a:schemeClr val="accent6"/>
                </a:solidFill>
                <a:latin typeface="Times New Roman" panose="02020603050405020304" pitchFamily="18" charset="0"/>
                <a:ea typeface="標楷體" panose="03000509000000000000" pitchFamily="65" charset="-120"/>
              </a:rPr>
              <a:t>年最低。民眾對全國及對所在縣市治安滿意度</a:t>
            </a:r>
            <a:r>
              <a:rPr lang="en-US" altLang="zh-TW" sz="2600" kern="1200" dirty="0">
                <a:solidFill>
                  <a:schemeClr val="accent6"/>
                </a:solidFill>
                <a:latin typeface="Times New Roman" panose="02020603050405020304" pitchFamily="18" charset="0"/>
                <a:ea typeface="標楷體" panose="03000509000000000000" pitchFamily="65" charset="-120"/>
              </a:rPr>
              <a:t>103</a:t>
            </a:r>
            <a:r>
              <a:rPr lang="zh-TW" altLang="en-US" sz="2600" kern="1200" dirty="0">
                <a:solidFill>
                  <a:schemeClr val="accent6"/>
                </a:solidFill>
                <a:latin typeface="Times New Roman" panose="02020603050405020304" pitchFamily="18" charset="0"/>
                <a:ea typeface="標楷體" panose="03000509000000000000" pitchFamily="65" charset="-120"/>
              </a:rPr>
              <a:t>年分別為</a:t>
            </a:r>
            <a:r>
              <a:rPr lang="en-US" altLang="zh-TW" sz="2600" kern="1200" dirty="0">
                <a:solidFill>
                  <a:schemeClr val="accent6"/>
                </a:solidFill>
                <a:latin typeface="Times New Roman" panose="02020603050405020304" pitchFamily="18" charset="0"/>
                <a:ea typeface="標楷體" panose="03000509000000000000" pitchFamily="65" charset="-120"/>
              </a:rPr>
              <a:t>44.12</a:t>
            </a:r>
            <a:r>
              <a:rPr lang="zh-TW" altLang="en-US" sz="2600" kern="1200" dirty="0">
                <a:solidFill>
                  <a:schemeClr val="accent6"/>
                </a:solidFill>
                <a:latin typeface="Times New Roman" panose="02020603050405020304" pitchFamily="18" charset="0"/>
                <a:ea typeface="標楷體" panose="03000509000000000000" pitchFamily="65" charset="-120"/>
              </a:rPr>
              <a:t>％及</a:t>
            </a:r>
            <a:r>
              <a:rPr lang="en-US" altLang="zh-TW" sz="2600" kern="1200" dirty="0">
                <a:solidFill>
                  <a:schemeClr val="accent6"/>
                </a:solidFill>
                <a:latin typeface="Times New Roman" panose="02020603050405020304" pitchFamily="18" charset="0"/>
                <a:ea typeface="標楷體" panose="03000509000000000000" pitchFamily="65" charset="-120"/>
              </a:rPr>
              <a:t>75.49%</a:t>
            </a:r>
            <a:r>
              <a:rPr lang="zh-TW" altLang="en-US" sz="2600" kern="1200" dirty="0">
                <a:solidFill>
                  <a:schemeClr val="accent6"/>
                </a:solidFill>
                <a:latin typeface="Times New Roman" panose="02020603050405020304" pitchFamily="18" charset="0"/>
                <a:ea typeface="標楷體" panose="03000509000000000000" pitchFamily="65" charset="-120"/>
              </a:rPr>
              <a:t>，比</a:t>
            </a:r>
            <a:r>
              <a:rPr lang="en-US" altLang="zh-TW" sz="2600" kern="1200" dirty="0">
                <a:solidFill>
                  <a:schemeClr val="accent6"/>
                </a:solidFill>
                <a:latin typeface="Times New Roman" panose="02020603050405020304" pitchFamily="18" charset="0"/>
                <a:ea typeface="標楷體" panose="03000509000000000000" pitchFamily="65" charset="-120"/>
              </a:rPr>
              <a:t>96</a:t>
            </a:r>
            <a:r>
              <a:rPr lang="zh-TW" altLang="en-US" sz="2600" kern="1200" dirty="0">
                <a:solidFill>
                  <a:schemeClr val="accent6"/>
                </a:solidFill>
                <a:latin typeface="Times New Roman" panose="02020603050405020304" pitchFamily="18" charset="0"/>
                <a:ea typeface="標楷體" panose="03000509000000000000" pitchFamily="65" charset="-120"/>
              </a:rPr>
              <a:t>年分別增加</a:t>
            </a:r>
            <a:r>
              <a:rPr lang="en-US" altLang="zh-TW" sz="2600" kern="1200" dirty="0">
                <a:solidFill>
                  <a:schemeClr val="accent6"/>
                </a:solidFill>
                <a:latin typeface="Times New Roman" panose="02020603050405020304" pitchFamily="18" charset="0"/>
                <a:ea typeface="標楷體" panose="03000509000000000000" pitchFamily="65" charset="-120"/>
              </a:rPr>
              <a:t>18.19</a:t>
            </a:r>
            <a:r>
              <a:rPr lang="zh-TW" altLang="en-US" sz="2600" kern="1200" dirty="0">
                <a:solidFill>
                  <a:schemeClr val="accent6"/>
                </a:solidFill>
                <a:latin typeface="Times New Roman" panose="02020603050405020304" pitchFamily="18" charset="0"/>
                <a:ea typeface="標楷體" panose="03000509000000000000" pitchFamily="65" charset="-120"/>
              </a:rPr>
              <a:t>及</a:t>
            </a:r>
            <a:r>
              <a:rPr lang="en-US" altLang="zh-TW" sz="2600" kern="1200" dirty="0">
                <a:solidFill>
                  <a:schemeClr val="accent6"/>
                </a:solidFill>
                <a:latin typeface="Times New Roman" panose="02020603050405020304" pitchFamily="18" charset="0"/>
                <a:ea typeface="標楷體" panose="03000509000000000000" pitchFamily="65" charset="-120"/>
              </a:rPr>
              <a:t>16.15</a:t>
            </a:r>
            <a:r>
              <a:rPr lang="zh-TW" altLang="en-US" sz="2600" kern="1200" dirty="0">
                <a:solidFill>
                  <a:schemeClr val="accent6"/>
                </a:solidFill>
                <a:latin typeface="Times New Roman" panose="02020603050405020304" pitchFamily="18" charset="0"/>
                <a:ea typeface="標楷體" panose="03000509000000000000" pitchFamily="65" charset="-120"/>
              </a:rPr>
              <a:t>個百分點。</a:t>
            </a:r>
          </a:p>
        </p:txBody>
      </p:sp>
      <p:sp>
        <p:nvSpPr>
          <p:cNvPr id="7" name="投影片編號版面配置區 6"/>
          <p:cNvSpPr>
            <a:spLocks noGrp="1"/>
          </p:cNvSpPr>
          <p:nvPr>
            <p:ph type="sldNum" sz="quarter" idx="12"/>
          </p:nvPr>
        </p:nvSpPr>
        <p:spPr/>
        <p:txBody>
          <a:bodyPr/>
          <a:lstStyle/>
          <a:p>
            <a:pPr>
              <a:defRPr/>
            </a:pPr>
            <a:fld id="{BE790177-04C6-492C-8F17-EF6D74DE34D2}" type="slidenum">
              <a:rPr lang="zh-TW" altLang="en-US" smtClean="0"/>
              <a:pPr>
                <a:defRPr/>
              </a:pPr>
              <a:t>10</a:t>
            </a:fld>
            <a:endParaRPr lang="zh-TW" altLang="en-US"/>
          </a:p>
        </p:txBody>
      </p:sp>
      <p:graphicFrame>
        <p:nvGraphicFramePr>
          <p:cNvPr id="6" name="圖表 5"/>
          <p:cNvGraphicFramePr>
            <a:graphicFrameLocks/>
          </p:cNvGraphicFramePr>
          <p:nvPr>
            <p:extLst>
              <p:ext uri="{D42A27DB-BD31-4B8C-83A1-F6EECF244321}">
                <p14:modId xmlns:p14="http://schemas.microsoft.com/office/powerpoint/2010/main" val="4236822517"/>
              </p:ext>
            </p:extLst>
          </p:nvPr>
        </p:nvGraphicFramePr>
        <p:xfrm>
          <a:off x="1082828" y="3120012"/>
          <a:ext cx="7505140" cy="318414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字方塊 3"/>
          <p:cNvSpPr txBox="1"/>
          <p:nvPr/>
        </p:nvSpPr>
        <p:spPr>
          <a:xfrm>
            <a:off x="1189703" y="2899541"/>
            <a:ext cx="699370" cy="276999"/>
          </a:xfrm>
          <a:prstGeom prst="rect">
            <a:avLst/>
          </a:prstGeom>
          <a:noFill/>
        </p:spPr>
        <p:txBody>
          <a:bodyPr wrap="square" rtlCol="0">
            <a:spAutoFit/>
          </a:bodyPr>
          <a:lstStyle/>
          <a:p>
            <a:r>
              <a:rPr lang="zh-TW" altLang="en-US" sz="1200" dirty="0" smtClean="0"/>
              <a:t>人數</a:t>
            </a:r>
            <a:endParaRPr lang="zh-TW" altLang="en-US" sz="1200" dirty="0"/>
          </a:p>
        </p:txBody>
      </p:sp>
    </p:spTree>
    <p:extLst>
      <p:ext uri="{BB962C8B-B14F-4D97-AF65-F5344CB8AC3E}">
        <p14:creationId xmlns:p14="http://schemas.microsoft.com/office/powerpoint/2010/main" val="38028807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42219" y="3923071"/>
            <a:ext cx="7880677" cy="2601554"/>
          </a:xfrm>
          <a:prstGeom prst="rect">
            <a:avLst/>
          </a:prstGeom>
        </p:spPr>
      </p:pic>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經濟穩健復甦，失業率大幅降低</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63221" y="1014413"/>
            <a:ext cx="8455659" cy="149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en-US" altLang="zh-TW" sz="2600" b="1" dirty="0">
                <a:solidFill>
                  <a:schemeClr val="accent6"/>
                </a:solidFill>
                <a:latin typeface="Times New Roman" panose="02020603050405020304" pitchFamily="18" charset="0"/>
                <a:ea typeface="標楷體" panose="03000509000000000000" pitchFamily="65" charset="-120"/>
              </a:rPr>
              <a:t>103</a:t>
            </a:r>
            <a:r>
              <a:rPr lang="zh-TW" altLang="en-US" sz="2600" b="1" dirty="0">
                <a:solidFill>
                  <a:schemeClr val="accent6"/>
                </a:solidFill>
                <a:latin typeface="Times New Roman" panose="02020603050405020304" pitchFamily="18" charset="0"/>
                <a:ea typeface="標楷體" panose="03000509000000000000" pitchFamily="65" charset="-120"/>
              </a:rPr>
              <a:t>年經濟成長率達</a:t>
            </a:r>
            <a:r>
              <a:rPr lang="en-US" altLang="zh-TW" sz="2600" b="1" dirty="0">
                <a:solidFill>
                  <a:schemeClr val="accent6"/>
                </a:solidFill>
                <a:latin typeface="Times New Roman" panose="02020603050405020304" pitchFamily="18" charset="0"/>
                <a:ea typeface="標楷體" panose="03000509000000000000" pitchFamily="65" charset="-120"/>
              </a:rPr>
              <a:t>3.9%</a:t>
            </a:r>
            <a:r>
              <a:rPr lang="zh-TW" altLang="en-US" sz="2600" b="1" dirty="0">
                <a:solidFill>
                  <a:schemeClr val="accent6"/>
                </a:solidFill>
                <a:latin typeface="Times New Roman" panose="02020603050405020304" pitchFamily="18" charset="0"/>
                <a:ea typeface="標楷體" panose="03000509000000000000" pitchFamily="65" charset="-120"/>
              </a:rPr>
              <a:t>；</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年平均失業率</a:t>
            </a:r>
            <a:r>
              <a:rPr lang="en-US" altLang="zh-TW" sz="2600" b="1" dirty="0">
                <a:solidFill>
                  <a:schemeClr val="accent6"/>
                </a:solidFill>
                <a:latin typeface="Times New Roman" panose="02020603050405020304" pitchFamily="18" charset="0"/>
                <a:ea typeface="標楷體" panose="03000509000000000000" pitchFamily="65" charset="-120"/>
              </a:rPr>
              <a:t>3.78%</a:t>
            </a:r>
            <a:r>
              <a:rPr lang="zh-TW" altLang="en-US" sz="2600" b="1" dirty="0">
                <a:solidFill>
                  <a:schemeClr val="accent6"/>
                </a:solidFill>
                <a:latin typeface="Times New Roman" panose="02020603050405020304" pitchFamily="18" charset="0"/>
                <a:ea typeface="標楷體" panose="03000509000000000000" pitchFamily="65" charset="-120"/>
              </a:rPr>
              <a:t>，為近</a:t>
            </a:r>
            <a:r>
              <a:rPr lang="en-US" altLang="zh-TW" sz="2600" b="1" dirty="0">
                <a:solidFill>
                  <a:schemeClr val="accent6"/>
                </a:solidFill>
                <a:latin typeface="Times New Roman" panose="02020603050405020304" pitchFamily="18" charset="0"/>
                <a:ea typeface="標楷體" panose="03000509000000000000" pitchFamily="65" charset="-120"/>
              </a:rPr>
              <a:t>7</a:t>
            </a:r>
            <a:r>
              <a:rPr lang="zh-TW" altLang="en-US" sz="2600" b="1" dirty="0">
                <a:solidFill>
                  <a:schemeClr val="accent6"/>
                </a:solidFill>
                <a:latin typeface="Times New Roman" panose="02020603050405020304" pitchFamily="18" charset="0"/>
                <a:ea typeface="標楷體" panose="03000509000000000000" pitchFamily="65" charset="-120"/>
              </a:rPr>
              <a:t>年來最低。</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100</a:t>
            </a:fld>
            <a:endParaRPr lang="zh-TW" altLang="en-US" dirty="0"/>
          </a:p>
        </p:txBody>
      </p:sp>
      <p:sp>
        <p:nvSpPr>
          <p:cNvPr id="8" name="Rectangle 7"/>
          <p:cNvSpPr>
            <a:spLocks/>
          </p:cNvSpPr>
          <p:nvPr/>
        </p:nvSpPr>
        <p:spPr bwMode="auto">
          <a:xfrm>
            <a:off x="2543292" y="1874305"/>
            <a:ext cx="3718560" cy="41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109537" indent="0" algn="ctr">
              <a:buClr>
                <a:schemeClr val="accent2">
                  <a:lumMod val="50000"/>
                </a:schemeClr>
              </a:buClr>
              <a:buSzPct val="75000"/>
              <a:buNone/>
            </a:pPr>
            <a:r>
              <a:rPr lang="zh-TW" altLang="en-US" sz="1800" b="1" dirty="0" smtClean="0">
                <a:latin typeface="Times New Roman" panose="02020603050405020304" pitchFamily="18" charset="0"/>
                <a:ea typeface="標楷體" panose="03000509000000000000" pitchFamily="65" charset="-120"/>
              </a:rPr>
              <a:t>亞洲</a:t>
            </a:r>
            <a:r>
              <a:rPr lang="zh-TW" altLang="en-US" sz="1800" b="1" dirty="0">
                <a:latin typeface="Times New Roman" panose="02020603050405020304" pitchFamily="18" charset="0"/>
                <a:ea typeface="標楷體" panose="03000509000000000000" pitchFamily="65" charset="-120"/>
              </a:rPr>
              <a:t>四小龍經濟</a:t>
            </a:r>
            <a:r>
              <a:rPr lang="zh-TW" altLang="en-US" sz="1800" b="1" dirty="0" smtClean="0">
                <a:latin typeface="Times New Roman" panose="02020603050405020304" pitchFamily="18" charset="0"/>
                <a:ea typeface="標楷體" panose="03000509000000000000" pitchFamily="65" charset="-120"/>
              </a:rPr>
              <a:t>成長率</a:t>
            </a:r>
            <a:r>
              <a:rPr lang="en-US" altLang="zh-TW" sz="1400" dirty="0">
                <a:latin typeface="+mn-ea"/>
              </a:rPr>
              <a:t>(</a:t>
            </a:r>
            <a:r>
              <a:rPr lang="zh-TW" altLang="en-US" sz="1400" dirty="0">
                <a:latin typeface="+mn-ea"/>
              </a:rPr>
              <a:t>單位</a:t>
            </a:r>
            <a:r>
              <a:rPr lang="zh-TW" altLang="en-US" sz="1400" dirty="0" smtClean="0">
                <a:latin typeface="+mn-ea"/>
              </a:rPr>
              <a:t>：</a:t>
            </a:r>
            <a:r>
              <a:rPr lang="en-US" altLang="zh-TW" sz="1400" dirty="0" smtClean="0">
                <a:latin typeface="+mn-ea"/>
              </a:rPr>
              <a:t>%)</a:t>
            </a:r>
          </a:p>
        </p:txBody>
      </p:sp>
      <p:pic>
        <p:nvPicPr>
          <p:cNvPr id="6" name="圖片 5"/>
          <p:cNvPicPr>
            <a:picLocks noChangeAspect="1"/>
          </p:cNvPicPr>
          <p:nvPr/>
        </p:nvPicPr>
        <p:blipFill>
          <a:blip r:embed="rId4"/>
          <a:stretch>
            <a:fillRect/>
          </a:stretch>
        </p:blipFill>
        <p:spPr>
          <a:xfrm>
            <a:off x="1621874" y="2227956"/>
            <a:ext cx="6204603" cy="1775986"/>
          </a:xfrm>
          <a:prstGeom prst="rect">
            <a:avLst/>
          </a:prstGeom>
        </p:spPr>
      </p:pic>
      <p:sp>
        <p:nvSpPr>
          <p:cNvPr id="5" name="矩形 4"/>
          <p:cNvSpPr/>
          <p:nvPr/>
        </p:nvSpPr>
        <p:spPr bwMode="auto">
          <a:xfrm>
            <a:off x="7173390" y="3286895"/>
            <a:ext cx="508054" cy="1530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3" name="文字方塊 2"/>
          <p:cNvSpPr txBox="1"/>
          <p:nvPr/>
        </p:nvSpPr>
        <p:spPr>
          <a:xfrm>
            <a:off x="7173390" y="3178776"/>
            <a:ext cx="515545" cy="369332"/>
          </a:xfrm>
          <a:prstGeom prst="rect">
            <a:avLst/>
          </a:prstGeom>
          <a:noFill/>
        </p:spPr>
        <p:txBody>
          <a:bodyPr wrap="square" rtlCol="0">
            <a:spAutoFit/>
          </a:bodyPr>
          <a:lstStyle/>
          <a:p>
            <a:r>
              <a:rPr lang="en-US" altLang="zh-TW" dirty="0" smtClean="0"/>
              <a:t>2.5</a:t>
            </a:r>
            <a:endParaRPr lang="zh-TW" altLang="en-US" dirty="0"/>
          </a:p>
        </p:txBody>
      </p:sp>
      <p:sp>
        <p:nvSpPr>
          <p:cNvPr id="10" name="矩形 9"/>
          <p:cNvSpPr/>
          <p:nvPr/>
        </p:nvSpPr>
        <p:spPr bwMode="auto">
          <a:xfrm>
            <a:off x="3490451" y="3286895"/>
            <a:ext cx="255639" cy="1634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11" name="文字方塊 10"/>
          <p:cNvSpPr txBox="1"/>
          <p:nvPr/>
        </p:nvSpPr>
        <p:spPr>
          <a:xfrm>
            <a:off x="3377379" y="3187888"/>
            <a:ext cx="481781" cy="369332"/>
          </a:xfrm>
          <a:prstGeom prst="rect">
            <a:avLst/>
          </a:prstGeom>
          <a:noFill/>
        </p:spPr>
        <p:txBody>
          <a:bodyPr wrap="square" rtlCol="0">
            <a:spAutoFit/>
          </a:bodyPr>
          <a:lstStyle/>
          <a:p>
            <a:r>
              <a:rPr lang="en-US" altLang="zh-TW" dirty="0" smtClean="0"/>
              <a:t>3.9</a:t>
            </a:r>
            <a:endParaRPr lang="zh-TW" altLang="en-US" dirty="0"/>
          </a:p>
        </p:txBody>
      </p:sp>
    </p:spTree>
    <p:extLst>
      <p:ext uri="{BB962C8B-B14F-4D97-AF65-F5344CB8AC3E}">
        <p14:creationId xmlns:p14="http://schemas.microsoft.com/office/powerpoint/2010/main" val="10541461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101</a:t>
            </a:fld>
            <a:endParaRPr lang="zh-TW" altLang="en-US"/>
          </a:p>
        </p:txBody>
      </p:sp>
      <p:graphicFrame>
        <p:nvGraphicFramePr>
          <p:cNvPr id="8" name="圖表 7"/>
          <p:cNvGraphicFramePr/>
          <p:nvPr>
            <p:extLst>
              <p:ext uri="{D42A27DB-BD31-4B8C-83A1-F6EECF244321}">
                <p14:modId xmlns:p14="http://schemas.microsoft.com/office/powerpoint/2010/main" val="634679492"/>
              </p:ext>
            </p:extLst>
          </p:nvPr>
        </p:nvGraphicFramePr>
        <p:xfrm>
          <a:off x="4795511" y="4098276"/>
          <a:ext cx="4204790" cy="2072344"/>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8"/>
          <p:cNvSpPr/>
          <p:nvPr/>
        </p:nvSpPr>
        <p:spPr>
          <a:xfrm>
            <a:off x="1" y="977649"/>
            <a:ext cx="8813493" cy="2605842"/>
          </a:xfrm>
          <a:prstGeom prst="rect">
            <a:avLst/>
          </a:prstGeom>
        </p:spPr>
        <p:txBody>
          <a:bodyPr wrap="square">
            <a:spAutoFit/>
          </a:bodyPr>
          <a:lstStyle/>
          <a:p>
            <a:pPr marL="622300" indent="-355600" algn="just">
              <a:lnSpc>
                <a:spcPts val="2400"/>
              </a:lnSpc>
              <a:spcAft>
                <a:spcPts val="400"/>
              </a:spcAft>
              <a:buClr>
                <a:prstClr val="black"/>
              </a:buClr>
              <a:buFont typeface="Wingdings" panose="05000000000000000000" pitchFamily="2" charset="2"/>
              <a:buChar char="n"/>
            </a:pPr>
            <a:r>
              <a:rPr lang="zh-TW" altLang="en-US" sz="2400" b="1" dirty="0">
                <a:solidFill>
                  <a:schemeClr val="accent6"/>
                </a:solidFill>
                <a:latin typeface="Times New Roman" panose="02020603050405020304" pitchFamily="18" charset="0"/>
                <a:ea typeface="標楷體" panose="03000509000000000000" pitchFamily="65" charset="-120"/>
              </a:rPr>
              <a:t>依據 </a:t>
            </a:r>
            <a:r>
              <a:rPr lang="en-US" altLang="zh-TW" sz="2400" b="1" dirty="0">
                <a:solidFill>
                  <a:schemeClr val="accent6"/>
                </a:solidFill>
                <a:latin typeface="Times New Roman" panose="02020603050405020304" pitchFamily="18" charset="0"/>
                <a:ea typeface="標楷體" panose="03000509000000000000" pitchFamily="65" charset="-120"/>
              </a:rPr>
              <a:t>IMF </a:t>
            </a:r>
            <a:r>
              <a:rPr lang="zh-TW" altLang="en-US" sz="2400" b="1" dirty="0">
                <a:solidFill>
                  <a:schemeClr val="accent6"/>
                </a:solidFill>
                <a:latin typeface="Times New Roman" panose="02020603050405020304" pitchFamily="18" charset="0"/>
                <a:ea typeface="標楷體" panose="03000509000000000000" pitchFamily="65" charset="-120"/>
              </a:rPr>
              <a:t>估計，</a:t>
            </a:r>
            <a:r>
              <a:rPr lang="en-US" altLang="zh-TW" sz="2400" b="1" dirty="0" smtClean="0">
                <a:solidFill>
                  <a:schemeClr val="accent6"/>
                </a:solidFill>
                <a:latin typeface="Times New Roman" panose="02020603050405020304" pitchFamily="18" charset="0"/>
                <a:ea typeface="標楷體" panose="03000509000000000000" pitchFamily="65" charset="-120"/>
              </a:rPr>
              <a:t>2015</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我國以購買力平價計算的每人國內生產毛額（</a:t>
            </a:r>
            <a:r>
              <a:rPr lang="en-US" altLang="zh-TW" sz="2400" b="1" dirty="0">
                <a:solidFill>
                  <a:schemeClr val="accent6"/>
                </a:solidFill>
                <a:latin typeface="Times New Roman" panose="02020603050405020304" pitchFamily="18" charset="0"/>
                <a:ea typeface="標楷體" panose="03000509000000000000" pitchFamily="65" charset="-120"/>
              </a:rPr>
              <a:t>GDP</a:t>
            </a:r>
            <a:r>
              <a:rPr lang="zh-TW" altLang="en-US" sz="2400" b="1" dirty="0">
                <a:solidFill>
                  <a:schemeClr val="accent6"/>
                </a:solidFill>
                <a:latin typeface="Times New Roman" panose="02020603050405020304" pitchFamily="18" charset="0"/>
                <a:ea typeface="標楷體" panose="03000509000000000000" pitchFamily="65" charset="-120"/>
              </a:rPr>
              <a:t>）</a:t>
            </a:r>
            <a:r>
              <a:rPr lang="zh-TW" altLang="en-US" sz="2400" b="1" dirty="0" smtClean="0">
                <a:solidFill>
                  <a:schemeClr val="accent6"/>
                </a:solidFill>
                <a:latin typeface="Times New Roman" panose="02020603050405020304" pitchFamily="18" charset="0"/>
                <a:ea typeface="標楷體" panose="03000509000000000000" pitchFamily="65" charset="-120"/>
              </a:rPr>
              <a:t>為</a:t>
            </a:r>
            <a:r>
              <a:rPr lang="en-US" altLang="zh-TW" sz="2400" b="1" dirty="0" smtClean="0">
                <a:solidFill>
                  <a:schemeClr val="accent6"/>
                </a:solidFill>
                <a:latin typeface="Times New Roman" panose="02020603050405020304" pitchFamily="18" charset="0"/>
                <a:ea typeface="標楷體" panose="03000509000000000000" pitchFamily="65" charset="-120"/>
              </a:rPr>
              <a:t>46,783</a:t>
            </a:r>
            <a:r>
              <a:rPr lang="zh-TW" altLang="en-US" sz="2400" b="1" dirty="0" smtClean="0">
                <a:solidFill>
                  <a:schemeClr val="accent6"/>
                </a:solidFill>
                <a:latin typeface="Times New Roman" panose="02020603050405020304" pitchFamily="18" charset="0"/>
                <a:ea typeface="標楷體" panose="03000509000000000000" pitchFamily="65" charset="-120"/>
              </a:rPr>
              <a:t>美元</a:t>
            </a:r>
            <a:r>
              <a:rPr lang="zh-TW" altLang="en-US" sz="2400" b="1" dirty="0">
                <a:solidFill>
                  <a:schemeClr val="accent6"/>
                </a:solidFill>
                <a:latin typeface="Times New Roman" panose="02020603050405020304" pitchFamily="18" charset="0"/>
                <a:ea typeface="標楷體" panose="03000509000000000000" pitchFamily="65" charset="-120"/>
              </a:rPr>
              <a:t>，排名</a:t>
            </a:r>
            <a:r>
              <a:rPr lang="zh-TW" altLang="en-US" sz="2400" b="1" dirty="0" smtClean="0">
                <a:solidFill>
                  <a:schemeClr val="accent6"/>
                </a:solidFill>
                <a:latin typeface="Times New Roman" panose="02020603050405020304" pitchFamily="18" charset="0"/>
                <a:ea typeface="標楷體" panose="03000509000000000000" pitchFamily="65" charset="-120"/>
              </a:rPr>
              <a:t>第</a:t>
            </a:r>
            <a:r>
              <a:rPr lang="en-US" altLang="zh-TW" sz="2400" b="1" dirty="0" smtClean="0">
                <a:solidFill>
                  <a:schemeClr val="accent6"/>
                </a:solidFill>
                <a:latin typeface="Times New Roman" panose="02020603050405020304" pitchFamily="18" charset="0"/>
                <a:ea typeface="標楷體" panose="03000509000000000000" pitchFamily="65" charset="-120"/>
              </a:rPr>
              <a:t>21</a:t>
            </a:r>
            <a:r>
              <a:rPr lang="zh-TW" altLang="en-US" sz="2400" b="1" dirty="0">
                <a:solidFill>
                  <a:schemeClr val="accent6"/>
                </a:solidFill>
                <a:latin typeface="Times New Roman" panose="02020603050405020304" pitchFamily="18" charset="0"/>
                <a:ea typeface="標楷體" panose="03000509000000000000" pitchFamily="65" charset="-120"/>
              </a:rPr>
              <a:t>，</a:t>
            </a:r>
            <a:r>
              <a:rPr lang="zh-TW" altLang="en-US" sz="2400" b="1" dirty="0" smtClean="0">
                <a:solidFill>
                  <a:schemeClr val="accent6"/>
                </a:solidFill>
                <a:latin typeface="Times New Roman" panose="02020603050405020304" pitchFamily="18" charset="0"/>
                <a:ea typeface="標楷體" panose="03000509000000000000" pitchFamily="65" charset="-120"/>
              </a:rPr>
              <a:t>較</a:t>
            </a:r>
            <a:r>
              <a:rPr lang="en-US" altLang="zh-TW" sz="2400" b="1" dirty="0" smtClean="0">
                <a:solidFill>
                  <a:schemeClr val="accent6"/>
                </a:solidFill>
                <a:latin typeface="Times New Roman" panose="02020603050405020304" pitchFamily="18" charset="0"/>
                <a:ea typeface="標楷體" panose="03000509000000000000" pitchFamily="65" charset="-120"/>
              </a:rPr>
              <a:t>2008</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的第 </a:t>
            </a:r>
            <a:r>
              <a:rPr lang="en-US" altLang="zh-TW" sz="2400" b="1" dirty="0">
                <a:solidFill>
                  <a:schemeClr val="accent6"/>
                </a:solidFill>
                <a:latin typeface="Times New Roman" panose="02020603050405020304" pitchFamily="18" charset="0"/>
                <a:ea typeface="標楷體" panose="03000509000000000000" pitchFamily="65" charset="-120"/>
              </a:rPr>
              <a:t>32 </a:t>
            </a:r>
            <a:r>
              <a:rPr lang="zh-TW" altLang="en-US" sz="2400" b="1" dirty="0">
                <a:solidFill>
                  <a:schemeClr val="accent6"/>
                </a:solidFill>
                <a:latin typeface="Times New Roman" panose="02020603050405020304" pitchFamily="18" charset="0"/>
                <a:ea typeface="標楷體" panose="03000509000000000000" pitchFamily="65" charset="-120"/>
              </a:rPr>
              <a:t>進步 </a:t>
            </a:r>
            <a:r>
              <a:rPr lang="en-US" altLang="zh-TW" sz="2400" b="1" dirty="0" smtClean="0">
                <a:solidFill>
                  <a:schemeClr val="accent6"/>
                </a:solidFill>
                <a:latin typeface="Times New Roman" panose="02020603050405020304" pitchFamily="18" charset="0"/>
                <a:ea typeface="標楷體" panose="03000509000000000000" pitchFamily="65" charset="-120"/>
              </a:rPr>
              <a:t>11</a:t>
            </a:r>
            <a:r>
              <a:rPr lang="zh-TW" altLang="en-US" sz="2400" b="1" dirty="0" smtClean="0">
                <a:solidFill>
                  <a:schemeClr val="accent6"/>
                </a:solidFill>
                <a:latin typeface="Times New Roman" panose="02020603050405020304" pitchFamily="18" charset="0"/>
                <a:ea typeface="標楷體" panose="03000509000000000000" pitchFamily="65" charset="-120"/>
              </a:rPr>
              <a:t>名</a:t>
            </a:r>
            <a:endParaRPr lang="zh-TW" altLang="en-US" sz="2400" b="1" dirty="0">
              <a:solidFill>
                <a:schemeClr val="accent6"/>
              </a:solidFill>
              <a:latin typeface="Times New Roman" panose="02020603050405020304" pitchFamily="18" charset="0"/>
              <a:ea typeface="標楷體" panose="03000509000000000000" pitchFamily="65" charset="-120"/>
            </a:endParaRPr>
          </a:p>
          <a:p>
            <a:pPr marL="622300" indent="-355600" algn="just">
              <a:lnSpc>
                <a:spcPts val="2400"/>
              </a:lnSpc>
              <a:spcAft>
                <a:spcPts val="400"/>
              </a:spcAft>
              <a:buClr>
                <a:prstClr val="black"/>
              </a:buClr>
              <a:buFont typeface="Wingdings" panose="05000000000000000000" pitchFamily="2" charset="2"/>
              <a:buChar char="n"/>
            </a:pPr>
            <a:r>
              <a:rPr lang="en-US" altLang="zh-TW" sz="2400" b="1" dirty="0" smtClean="0">
                <a:solidFill>
                  <a:schemeClr val="accent6"/>
                </a:solidFill>
                <a:latin typeface="Times New Roman" panose="02020603050405020304" pitchFamily="18" charset="0"/>
                <a:ea typeface="標楷體" panose="03000509000000000000" pitchFamily="65" charset="-120"/>
              </a:rPr>
              <a:t>2015</a:t>
            </a:r>
            <a:r>
              <a:rPr lang="zh-TW" altLang="en-US" sz="2400" b="1" dirty="0" smtClean="0">
                <a:solidFill>
                  <a:schemeClr val="accent6"/>
                </a:solidFill>
                <a:latin typeface="Times New Roman" panose="02020603050405020304" pitchFamily="18" charset="0"/>
                <a:ea typeface="標楷體" panose="03000509000000000000" pitchFamily="65" charset="-120"/>
              </a:rPr>
              <a:t>年前</a:t>
            </a:r>
            <a:r>
              <a:rPr lang="en-US" altLang="zh-TW" sz="2400" b="1" dirty="0" smtClean="0">
                <a:solidFill>
                  <a:schemeClr val="accent6"/>
                </a:solidFill>
                <a:latin typeface="Times New Roman" panose="02020603050405020304" pitchFamily="18" charset="0"/>
                <a:ea typeface="標楷體" panose="03000509000000000000" pitchFamily="65" charset="-120"/>
              </a:rPr>
              <a:t>20</a:t>
            </a:r>
            <a:r>
              <a:rPr lang="zh-TW" altLang="en-US" sz="2400" b="1" dirty="0" smtClean="0">
                <a:solidFill>
                  <a:schemeClr val="accent6"/>
                </a:solidFill>
                <a:latin typeface="Times New Roman" panose="02020603050405020304" pitchFamily="18" charset="0"/>
                <a:ea typeface="標楷體" panose="03000509000000000000" pitchFamily="65" charset="-120"/>
              </a:rPr>
              <a:t>名</a:t>
            </a:r>
            <a:r>
              <a:rPr lang="zh-TW" altLang="en-US" sz="2400" b="1" dirty="0">
                <a:solidFill>
                  <a:schemeClr val="accent6"/>
                </a:solidFill>
                <a:latin typeface="Times New Roman" panose="02020603050405020304" pitchFamily="18" charset="0"/>
                <a:ea typeface="標楷體" panose="03000509000000000000" pitchFamily="65" charset="-120"/>
              </a:rPr>
              <a:t>國家中，除美國、澳洲、德國等大國外，其餘為卡達</a:t>
            </a:r>
            <a:r>
              <a:rPr lang="zh-TW" altLang="en-US" sz="2400" b="1" dirty="0" smtClean="0">
                <a:solidFill>
                  <a:schemeClr val="accent6"/>
                </a:solidFill>
                <a:latin typeface="Times New Roman" panose="02020603050405020304" pitchFamily="18" charset="0"/>
                <a:ea typeface="標楷體" panose="03000509000000000000" pitchFamily="65" charset="-120"/>
              </a:rPr>
              <a:t>等</a:t>
            </a:r>
            <a:r>
              <a:rPr lang="en-US" altLang="zh-TW" sz="2400" b="1" dirty="0" smtClean="0">
                <a:solidFill>
                  <a:schemeClr val="accent6"/>
                </a:solidFill>
                <a:latin typeface="Times New Roman" panose="02020603050405020304" pitchFamily="18" charset="0"/>
                <a:ea typeface="標楷體" panose="03000509000000000000" pitchFamily="65" charset="-120"/>
              </a:rPr>
              <a:t>6</a:t>
            </a:r>
            <a:r>
              <a:rPr lang="zh-TW" altLang="en-US" sz="2400" b="1" dirty="0" smtClean="0">
                <a:solidFill>
                  <a:schemeClr val="accent6"/>
                </a:solidFill>
                <a:latin typeface="Times New Roman" panose="02020603050405020304" pitchFamily="18" charset="0"/>
                <a:ea typeface="標楷體" panose="03000509000000000000" pitchFamily="65" charset="-120"/>
              </a:rPr>
              <a:t>個</a:t>
            </a:r>
            <a:r>
              <a:rPr lang="zh-TW" altLang="en-US" sz="2400" b="1" dirty="0">
                <a:solidFill>
                  <a:schemeClr val="accent6"/>
                </a:solidFill>
                <a:latin typeface="Times New Roman" panose="02020603050405020304" pitchFamily="18" charset="0"/>
                <a:ea typeface="標楷體" panose="03000509000000000000" pitchFamily="65" charset="-120"/>
              </a:rPr>
              <a:t>產油國，以及澳門、新加坡等人數較少之經濟體；且我國優於丹麥、比利時、法國、英國等歐洲國家，並優於日、韓，顯示在全球經濟不佳之際，我國排名仍持續躍升</a:t>
            </a:r>
          </a:p>
        </p:txBody>
      </p:sp>
      <p:sp>
        <p:nvSpPr>
          <p:cNvPr id="10" name="Rectangle 2"/>
          <p:cNvSpPr txBox="1">
            <a:spLocks/>
          </p:cNvSpPr>
          <p:nvPr/>
        </p:nvSpPr>
        <p:spPr bwMode="auto">
          <a:xfrm>
            <a:off x="1" y="-1"/>
            <a:ext cx="9144000" cy="84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TW"/>
            </a:defPPr>
            <a:lvl1pPr marL="360000" algn="ctr">
              <a:lnSpc>
                <a:spcPct val="90000"/>
              </a:lnSpc>
              <a:spcBef>
                <a:spcPct val="0"/>
              </a:spcBef>
              <a:tabLst>
                <a:tab pos="2144713" algn="l"/>
              </a:tabLst>
              <a:defRPr kumimoji="1" sz="3200" b="1">
                <a:solidFill>
                  <a:srgbClr val="002060"/>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defRPr kumimoji="1">
                <a:latin typeface="Calibri" pitchFamily="34" charset="0"/>
                <a:ea typeface="新細明體" pitchFamily="18" charset="-120"/>
              </a:defRPr>
            </a:lvl2pPr>
            <a:lvl3pPr marL="1143000" indent="-228600" eaLnBrk="0" hangingPunct="0">
              <a:defRPr kumimoji="1">
                <a:latin typeface="Calibri" pitchFamily="34" charset="0"/>
                <a:ea typeface="新細明體" pitchFamily="18" charset="-120"/>
              </a:defRPr>
            </a:lvl3pPr>
            <a:lvl4pPr marL="1600200" indent="-228600" eaLnBrk="0" hangingPunct="0">
              <a:defRPr kumimoji="1">
                <a:latin typeface="Calibri" pitchFamily="34" charset="0"/>
                <a:ea typeface="新細明體" pitchFamily="18" charset="-120"/>
              </a:defRPr>
            </a:lvl4pPr>
            <a:lvl5pPr marL="2057400" indent="-228600" eaLnBrk="0" hangingPunct="0">
              <a:defRPr kumimoji="1">
                <a:latin typeface="Calibri" pitchFamily="34" charset="0"/>
                <a:ea typeface="新細明體" pitchFamily="18" charset="-120"/>
              </a:defRPr>
            </a:lvl5pPr>
            <a:lvl6pPr marL="2514600" indent="-228600" eaLnBrk="0" fontAlgn="base" hangingPunct="0">
              <a:spcBef>
                <a:spcPct val="0"/>
              </a:spcBef>
              <a:spcAft>
                <a:spcPct val="0"/>
              </a:spcAft>
              <a:defRPr kumimoji="1">
                <a:latin typeface="Calibri" pitchFamily="34" charset="0"/>
                <a:ea typeface="新細明體" pitchFamily="18" charset="-120"/>
              </a:defRPr>
            </a:lvl6pPr>
            <a:lvl7pPr marL="2971800" indent="-228600" eaLnBrk="0" fontAlgn="base" hangingPunct="0">
              <a:spcBef>
                <a:spcPct val="0"/>
              </a:spcBef>
              <a:spcAft>
                <a:spcPct val="0"/>
              </a:spcAft>
              <a:defRPr kumimoji="1">
                <a:latin typeface="Calibri" pitchFamily="34" charset="0"/>
                <a:ea typeface="新細明體" pitchFamily="18" charset="-120"/>
              </a:defRPr>
            </a:lvl7pPr>
            <a:lvl8pPr marL="3429000" indent="-228600" eaLnBrk="0" fontAlgn="base" hangingPunct="0">
              <a:spcBef>
                <a:spcPct val="0"/>
              </a:spcBef>
              <a:spcAft>
                <a:spcPct val="0"/>
              </a:spcAft>
              <a:defRPr kumimoji="1">
                <a:latin typeface="Calibri" pitchFamily="34" charset="0"/>
                <a:ea typeface="新細明體" pitchFamily="18" charset="-120"/>
              </a:defRPr>
            </a:lvl8pPr>
            <a:lvl9pPr marL="3886200" indent="-228600" eaLnBrk="0" fontAlgn="base" hangingPunct="0">
              <a:spcBef>
                <a:spcPct val="0"/>
              </a:spcBef>
              <a:spcAft>
                <a:spcPct val="0"/>
              </a:spcAft>
              <a:defRPr kumimoji="1">
                <a:latin typeface="Calibri" pitchFamily="34" charset="0"/>
                <a:ea typeface="新細明體" pitchFamily="18" charset="-120"/>
              </a:defRPr>
            </a:lvl9pPr>
          </a:lstStyle>
          <a:p>
            <a:r>
              <a:rPr lang="zh-TW" altLang="en-US" sz="3600" dirty="0">
                <a:solidFill>
                  <a:schemeClr val="accent6">
                    <a:lumMod val="50000"/>
                  </a:schemeClr>
                </a:solidFill>
                <a:cs typeface="+mn-cs"/>
              </a:rPr>
              <a:t>實質</a:t>
            </a:r>
            <a:r>
              <a:rPr lang="zh-TW" altLang="en-US" sz="3600" dirty="0" smtClean="0">
                <a:solidFill>
                  <a:schemeClr val="accent6">
                    <a:lumMod val="50000"/>
                  </a:schemeClr>
                </a:solidFill>
                <a:cs typeface="+mn-cs"/>
              </a:rPr>
              <a:t>購買力持續躍升</a:t>
            </a:r>
            <a:endParaRPr lang="en-US" altLang="zh-TW" sz="3600" dirty="0">
              <a:solidFill>
                <a:schemeClr val="accent6">
                  <a:lumMod val="50000"/>
                </a:schemeClr>
              </a:solidFill>
              <a:cs typeface="+mn-cs"/>
            </a:endParaRPr>
          </a:p>
        </p:txBody>
      </p:sp>
      <p:sp>
        <p:nvSpPr>
          <p:cNvPr id="11" name="文字方塊 10"/>
          <p:cNvSpPr txBox="1"/>
          <p:nvPr/>
        </p:nvSpPr>
        <p:spPr>
          <a:xfrm>
            <a:off x="1027630" y="3583491"/>
            <a:ext cx="2830664" cy="369332"/>
          </a:xfrm>
          <a:prstGeom prst="rect">
            <a:avLst/>
          </a:prstGeom>
          <a:noFill/>
        </p:spPr>
        <p:txBody>
          <a:bodyPr wrap="square" rtlCol="0">
            <a:spAutoFit/>
          </a:bodyPr>
          <a:lstStyle/>
          <a:p>
            <a:pPr algn="ctr"/>
            <a:r>
              <a:rPr lang="zh-TW" altLang="en-US"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平均每人</a:t>
            </a:r>
            <a:r>
              <a:rPr lang="en-US" altLang="zh-TW"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G</a:t>
            </a:r>
            <a:r>
              <a:rPr lang="zh-TW" altLang="en-US"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DP</a:t>
            </a:r>
            <a:endParaRPr lang="zh-TW" altLang="en-US"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11"/>
          <p:cNvSpPr txBox="1"/>
          <p:nvPr/>
        </p:nvSpPr>
        <p:spPr>
          <a:xfrm>
            <a:off x="4602795" y="3789686"/>
            <a:ext cx="1963729" cy="477054"/>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zh-TW" altLang="en-US"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單位：美元</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p:cNvSpPr txBox="1"/>
          <p:nvPr/>
        </p:nvSpPr>
        <p:spPr>
          <a:xfrm>
            <a:off x="5584659" y="3690146"/>
            <a:ext cx="3522428" cy="369332"/>
          </a:xfrm>
          <a:prstGeom prst="rect">
            <a:avLst/>
          </a:prstGeom>
          <a:noFill/>
        </p:spPr>
        <p:txBody>
          <a:bodyPr wrap="square" rtlCol="0">
            <a:spAutoFit/>
          </a:bodyPr>
          <a:lstStyle/>
          <a:p>
            <a:r>
              <a:rPr lang="zh-TW" altLang="en-US" b="1" dirty="0">
                <a:solidFill>
                  <a:prstClr val="black"/>
                </a:solidFill>
                <a:latin typeface="標楷體" panose="03000509000000000000" pitchFamily="65" charset="-120"/>
                <a:ea typeface="標楷體" panose="03000509000000000000" pitchFamily="65" charset="-120"/>
              </a:rPr>
              <a:t>人均</a:t>
            </a:r>
            <a:r>
              <a:rPr lang="zh-TW" altLang="en-US" b="1" dirty="0" smtClean="0">
                <a:solidFill>
                  <a:prstClr val="black"/>
                </a:solidFill>
                <a:latin typeface="標楷體" panose="03000509000000000000" pitchFamily="65" charset="-120"/>
                <a:ea typeface="標楷體" panose="03000509000000000000" pitchFamily="65" charset="-120"/>
              </a:rPr>
              <a:t>所得（以購買力平價衡量）</a:t>
            </a:r>
            <a:endParaRPr lang="zh-TW" altLang="en-US" b="1" dirty="0">
              <a:solidFill>
                <a:prstClr val="black"/>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332945" y="6042651"/>
            <a:ext cx="4269850" cy="276999"/>
          </a:xfrm>
          <a:prstGeom prst="rect">
            <a:avLst/>
          </a:prstGeom>
          <a:noFill/>
        </p:spPr>
        <p:txBody>
          <a:bodyPr wrap="square" rtlCol="0">
            <a:spAutoFit/>
          </a:bodyPr>
          <a:lstStyle/>
          <a:p>
            <a:pPr marL="803275" indent="-803275"/>
            <a:r>
              <a:rPr lang="zh-TW"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IMF, WEO database, 2015</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5" name="圖表 14"/>
          <p:cNvGraphicFramePr/>
          <p:nvPr>
            <p:extLst>
              <p:ext uri="{D42A27DB-BD31-4B8C-83A1-F6EECF244321}">
                <p14:modId xmlns:p14="http://schemas.microsoft.com/office/powerpoint/2010/main" val="3450795209"/>
              </p:ext>
            </p:extLst>
          </p:nvPr>
        </p:nvGraphicFramePr>
        <p:xfrm>
          <a:off x="215945" y="3977089"/>
          <a:ext cx="4204790" cy="2163170"/>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字方塊 15"/>
          <p:cNvSpPr txBox="1"/>
          <p:nvPr/>
        </p:nvSpPr>
        <p:spPr>
          <a:xfrm>
            <a:off x="89742" y="3690146"/>
            <a:ext cx="1963729" cy="477054"/>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zh-TW" altLang="en-US"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單位：美元</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213134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102</a:t>
            </a:fld>
            <a:endParaRPr lang="zh-TW" altLang="en-US"/>
          </a:p>
        </p:txBody>
      </p:sp>
      <p:sp>
        <p:nvSpPr>
          <p:cNvPr id="8" name="矩形 7"/>
          <p:cNvSpPr/>
          <p:nvPr/>
        </p:nvSpPr>
        <p:spPr>
          <a:xfrm>
            <a:off x="381000" y="910112"/>
            <a:ext cx="8244525" cy="2015936"/>
          </a:xfrm>
          <a:prstGeom prst="rect">
            <a:avLst/>
          </a:prstGeom>
        </p:spPr>
        <p:txBody>
          <a:bodyPr wrap="square">
            <a:spAutoFit/>
          </a:bodyPr>
          <a:lstStyle/>
          <a:p>
            <a:pPr marL="355600" indent="-355600" algn="just">
              <a:lnSpc>
                <a:spcPts val="2400"/>
              </a:lnSpc>
              <a:spcBef>
                <a:spcPts val="600"/>
              </a:spcBef>
              <a:buClr>
                <a:prstClr val="black"/>
              </a:buClr>
              <a:buFont typeface="Wingdings" panose="05000000000000000000" pitchFamily="2" charset="2"/>
              <a:buChar char="n"/>
            </a:pPr>
            <a:r>
              <a:rPr lang="en-US" altLang="zh-TW" sz="2400" b="1" dirty="0" smtClean="0">
                <a:solidFill>
                  <a:schemeClr val="accent6"/>
                </a:solidFill>
                <a:latin typeface="Times New Roman" panose="02020603050405020304" pitchFamily="18" charset="0"/>
                <a:ea typeface="標楷體" panose="03000509000000000000" pitchFamily="65" charset="-120"/>
              </a:rPr>
              <a:t>2008</a:t>
            </a:r>
            <a:r>
              <a:rPr lang="zh-TW" altLang="en-US" sz="2400" b="1" dirty="0" smtClean="0">
                <a:solidFill>
                  <a:schemeClr val="accent6"/>
                </a:solidFill>
                <a:latin typeface="Times New Roman" panose="02020603050405020304" pitchFamily="18" charset="0"/>
                <a:ea typeface="標楷體" panose="03000509000000000000" pitchFamily="65" charset="-120"/>
              </a:rPr>
              <a:t>至</a:t>
            </a:r>
            <a:r>
              <a:rPr lang="en-US" altLang="zh-TW" sz="2400" b="1" dirty="0" smtClean="0">
                <a:solidFill>
                  <a:schemeClr val="accent6"/>
                </a:solidFill>
                <a:latin typeface="Times New Roman" panose="02020603050405020304" pitchFamily="18" charset="0"/>
                <a:ea typeface="標楷體" panose="03000509000000000000" pitchFamily="65" charset="-120"/>
              </a:rPr>
              <a:t>2015</a:t>
            </a:r>
            <a:r>
              <a:rPr lang="zh-TW" altLang="zh-TW"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a:t>
            </a:r>
            <a:r>
              <a:rPr lang="zh-TW" altLang="zh-TW" sz="2400" b="1" dirty="0">
                <a:solidFill>
                  <a:schemeClr val="accent6"/>
                </a:solidFill>
                <a:latin typeface="Times New Roman" panose="02020603050405020304" pitchFamily="18" charset="0"/>
                <a:ea typeface="標楷體" panose="03000509000000000000" pitchFamily="65" charset="-120"/>
              </a:rPr>
              <a:t>我國平均實質薪資成長率僅</a:t>
            </a:r>
            <a:r>
              <a:rPr lang="zh-TW" altLang="en-US" sz="2400" b="1" dirty="0">
                <a:solidFill>
                  <a:schemeClr val="accent6"/>
                </a:solidFill>
                <a:latin typeface="Times New Roman" panose="02020603050405020304" pitchFamily="18" charset="0"/>
                <a:ea typeface="標楷體" panose="03000509000000000000" pitchFamily="65" charset="-120"/>
              </a:rPr>
              <a:t> </a:t>
            </a:r>
            <a:r>
              <a:rPr lang="en-US" altLang="zh-TW" sz="2400" b="1" dirty="0">
                <a:solidFill>
                  <a:schemeClr val="accent6"/>
                </a:solidFill>
                <a:latin typeface="Times New Roman" panose="02020603050405020304" pitchFamily="18" charset="0"/>
                <a:ea typeface="標楷體" panose="03000509000000000000" pitchFamily="65" charset="-120"/>
              </a:rPr>
              <a:t>0.04%</a:t>
            </a:r>
            <a:r>
              <a:rPr lang="zh-TW" altLang="zh-TW" sz="2400" b="1" dirty="0">
                <a:solidFill>
                  <a:schemeClr val="accent6"/>
                </a:solidFill>
                <a:latin typeface="Times New Roman" panose="02020603050405020304" pitchFamily="18" charset="0"/>
                <a:ea typeface="標楷體" panose="03000509000000000000" pitchFamily="65" charset="-120"/>
              </a:rPr>
              <a:t>，不及</a:t>
            </a:r>
            <a:r>
              <a:rPr lang="zh-TW" altLang="en-US" sz="2400" b="1" dirty="0">
                <a:solidFill>
                  <a:schemeClr val="accent6"/>
                </a:solidFill>
                <a:latin typeface="Times New Roman" panose="02020603050405020304" pitchFamily="18" charset="0"/>
                <a:ea typeface="標楷體" panose="03000509000000000000" pitchFamily="65" charset="-120"/>
              </a:rPr>
              <a:t> </a:t>
            </a:r>
            <a:r>
              <a:rPr lang="en-US" altLang="zh-TW" sz="2400" b="1" dirty="0" smtClean="0">
                <a:solidFill>
                  <a:schemeClr val="accent6"/>
                </a:solidFill>
                <a:latin typeface="Times New Roman" panose="02020603050405020304" pitchFamily="18" charset="0"/>
                <a:ea typeface="標楷體" panose="03000509000000000000" pitchFamily="65" charset="-120"/>
              </a:rPr>
              <a:t>2000</a:t>
            </a:r>
            <a:r>
              <a:rPr lang="zh-TW" altLang="en-US" sz="2400" b="1" dirty="0" smtClean="0">
                <a:solidFill>
                  <a:schemeClr val="accent6"/>
                </a:solidFill>
                <a:latin typeface="Times New Roman" panose="02020603050405020304" pitchFamily="18" charset="0"/>
                <a:ea typeface="標楷體" panose="03000509000000000000" pitchFamily="65" charset="-120"/>
              </a:rPr>
              <a:t>至</a:t>
            </a:r>
            <a:r>
              <a:rPr lang="en-US" altLang="zh-TW" sz="2400" b="1" dirty="0" smtClean="0">
                <a:solidFill>
                  <a:schemeClr val="accent6"/>
                </a:solidFill>
                <a:latin typeface="Times New Roman" panose="02020603050405020304" pitchFamily="18" charset="0"/>
                <a:ea typeface="標楷體" panose="03000509000000000000" pitchFamily="65" charset="-120"/>
              </a:rPr>
              <a:t>2007</a:t>
            </a:r>
            <a:r>
              <a:rPr lang="zh-TW" altLang="zh-TW" sz="2400" b="1" dirty="0" smtClean="0">
                <a:solidFill>
                  <a:schemeClr val="accent6"/>
                </a:solidFill>
                <a:latin typeface="Times New Roman" panose="02020603050405020304" pitchFamily="18" charset="0"/>
                <a:ea typeface="標楷體" panose="03000509000000000000" pitchFamily="65" charset="-120"/>
              </a:rPr>
              <a:t>年的</a:t>
            </a:r>
            <a:r>
              <a:rPr lang="en-US" altLang="zh-TW" sz="2400" b="1" dirty="0" smtClean="0">
                <a:solidFill>
                  <a:schemeClr val="accent6"/>
                </a:solidFill>
                <a:latin typeface="Times New Roman" panose="02020603050405020304" pitchFamily="18" charset="0"/>
                <a:ea typeface="標楷體" panose="03000509000000000000" pitchFamily="65" charset="-120"/>
              </a:rPr>
              <a:t>0.2</a:t>
            </a:r>
            <a:r>
              <a:rPr lang="en-US" altLang="zh-TW" sz="2400" b="1" dirty="0">
                <a:solidFill>
                  <a:schemeClr val="accent6"/>
                </a:solidFill>
                <a:latin typeface="Times New Roman" panose="02020603050405020304" pitchFamily="18" charset="0"/>
                <a:ea typeface="標楷體" panose="03000509000000000000" pitchFamily="65" charset="-120"/>
              </a:rPr>
              <a:t>%</a:t>
            </a:r>
            <a:r>
              <a:rPr lang="zh-TW" altLang="zh-TW" sz="2400" b="1" dirty="0">
                <a:solidFill>
                  <a:schemeClr val="accent6"/>
                </a:solidFill>
                <a:latin typeface="Times New Roman" panose="02020603050405020304" pitchFamily="18" charset="0"/>
                <a:ea typeface="標楷體" panose="03000509000000000000" pitchFamily="65" charset="-120"/>
              </a:rPr>
              <a:t>，同期間其他亞洲三小龍成長率亦呈現下滑</a:t>
            </a:r>
            <a:r>
              <a:rPr lang="zh-TW" altLang="zh-TW" sz="2400" b="1" dirty="0" smtClean="0">
                <a:solidFill>
                  <a:schemeClr val="accent6"/>
                </a:solidFill>
                <a:latin typeface="Times New Roman" panose="02020603050405020304" pitchFamily="18" charset="0"/>
                <a:ea typeface="標楷體" panose="03000509000000000000" pitchFamily="65" charset="-120"/>
              </a:rPr>
              <a:t>現象</a:t>
            </a:r>
            <a:endParaRPr lang="en-US" altLang="zh-TW" sz="2400" b="1" dirty="0" smtClean="0">
              <a:solidFill>
                <a:schemeClr val="accent6"/>
              </a:solidFill>
              <a:latin typeface="Times New Roman" panose="02020603050405020304" pitchFamily="18" charset="0"/>
              <a:ea typeface="標楷體" panose="03000509000000000000" pitchFamily="65" charset="-120"/>
            </a:endParaRPr>
          </a:p>
          <a:p>
            <a:pPr marL="355600" indent="-355600" algn="just">
              <a:lnSpc>
                <a:spcPts val="2400"/>
              </a:lnSpc>
              <a:spcBef>
                <a:spcPts val="600"/>
              </a:spcBef>
              <a:buClr>
                <a:prstClr val="black"/>
              </a:buClr>
              <a:buFont typeface="Wingdings" panose="05000000000000000000" pitchFamily="2" charset="2"/>
              <a:buChar char="n"/>
            </a:pPr>
            <a:r>
              <a:rPr lang="en-US" altLang="zh-TW" sz="2400" b="1" dirty="0" smtClean="0">
                <a:solidFill>
                  <a:schemeClr val="accent6"/>
                </a:solidFill>
                <a:latin typeface="Times New Roman" panose="02020603050405020304" pitchFamily="18" charset="0"/>
                <a:ea typeface="標楷體" panose="03000509000000000000" pitchFamily="65" charset="-120"/>
              </a:rPr>
              <a:t>2013</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我國非典型就業人口相對為低，部分工時及臨時性就業勞工比重分別</a:t>
            </a:r>
            <a:r>
              <a:rPr lang="zh-TW" altLang="en-US" sz="2400" b="1" dirty="0" smtClean="0">
                <a:solidFill>
                  <a:schemeClr val="accent6"/>
                </a:solidFill>
                <a:latin typeface="Times New Roman" panose="02020603050405020304" pitchFamily="18" charset="0"/>
                <a:ea typeface="標楷體" panose="03000509000000000000" pitchFamily="65" charset="-120"/>
              </a:rPr>
              <a:t>為</a:t>
            </a:r>
            <a:r>
              <a:rPr lang="en-US" altLang="zh-TW" sz="2400" b="1" dirty="0" smtClean="0">
                <a:solidFill>
                  <a:schemeClr val="accent6"/>
                </a:solidFill>
                <a:latin typeface="Times New Roman" panose="02020603050405020304" pitchFamily="18" charset="0"/>
                <a:ea typeface="標楷體" panose="03000509000000000000" pitchFamily="65" charset="-120"/>
              </a:rPr>
              <a:t>3.2%</a:t>
            </a:r>
            <a:r>
              <a:rPr lang="zh-TW" altLang="en-US" sz="2400" b="1" dirty="0" smtClean="0">
                <a:solidFill>
                  <a:schemeClr val="accent6"/>
                </a:solidFill>
                <a:latin typeface="Times New Roman" panose="02020603050405020304" pitchFamily="18" charset="0"/>
                <a:ea typeface="標楷體" panose="03000509000000000000" pitchFamily="65" charset="-120"/>
              </a:rPr>
              <a:t>及</a:t>
            </a:r>
            <a:r>
              <a:rPr lang="en-US" altLang="zh-TW" sz="2400" b="1" dirty="0" smtClean="0">
                <a:solidFill>
                  <a:schemeClr val="accent6"/>
                </a:solidFill>
                <a:latin typeface="Times New Roman" panose="02020603050405020304" pitchFamily="18" charset="0"/>
                <a:ea typeface="標楷體" panose="03000509000000000000" pitchFamily="65" charset="-120"/>
              </a:rPr>
              <a:t>2.4</a:t>
            </a:r>
            <a:r>
              <a:rPr lang="en-US" altLang="zh-TW" sz="2400" b="1" dirty="0">
                <a:solidFill>
                  <a:schemeClr val="accent6"/>
                </a:solidFill>
                <a:latin typeface="Times New Roman" panose="02020603050405020304" pitchFamily="18" charset="0"/>
                <a:ea typeface="標楷體" panose="03000509000000000000" pitchFamily="65" charset="-120"/>
              </a:rPr>
              <a:t>%</a:t>
            </a:r>
            <a:r>
              <a:rPr lang="zh-TW" altLang="en-US" sz="2400" b="1" dirty="0">
                <a:solidFill>
                  <a:schemeClr val="accent6"/>
                </a:solidFill>
                <a:latin typeface="Times New Roman" panose="02020603050405020304" pitchFamily="18" charset="0"/>
                <a:ea typeface="標楷體" panose="03000509000000000000" pitchFamily="65" charset="-120"/>
              </a:rPr>
              <a:t>，遠低於韓國（</a:t>
            </a:r>
            <a:r>
              <a:rPr lang="en-US" altLang="zh-TW" sz="2400" b="1" dirty="0">
                <a:solidFill>
                  <a:schemeClr val="accent6"/>
                </a:solidFill>
                <a:latin typeface="Times New Roman" panose="02020603050405020304" pitchFamily="18" charset="0"/>
                <a:ea typeface="標楷體" panose="03000509000000000000" pitchFamily="65" charset="-120"/>
              </a:rPr>
              <a:t>11.1% </a:t>
            </a:r>
            <a:r>
              <a:rPr lang="zh-TW" altLang="en-US" sz="2400" b="1" dirty="0">
                <a:solidFill>
                  <a:schemeClr val="accent6"/>
                </a:solidFill>
                <a:latin typeface="Times New Roman" panose="02020603050405020304" pitchFamily="18" charset="0"/>
                <a:ea typeface="標楷體" panose="03000509000000000000" pitchFamily="65" charset="-120"/>
              </a:rPr>
              <a:t>及 </a:t>
            </a:r>
            <a:r>
              <a:rPr lang="en-US" altLang="zh-TW" sz="2400" b="1" dirty="0">
                <a:solidFill>
                  <a:schemeClr val="accent6"/>
                </a:solidFill>
                <a:latin typeface="Times New Roman" panose="02020603050405020304" pitchFamily="18" charset="0"/>
                <a:ea typeface="標楷體" panose="03000509000000000000" pitchFamily="65" charset="-120"/>
              </a:rPr>
              <a:t>22.4%</a:t>
            </a:r>
            <a:r>
              <a:rPr lang="zh-TW" altLang="en-US" sz="2400" b="1" dirty="0">
                <a:solidFill>
                  <a:schemeClr val="accent6"/>
                </a:solidFill>
                <a:latin typeface="Times New Roman" panose="02020603050405020304" pitchFamily="18" charset="0"/>
                <a:ea typeface="標楷體" panose="03000509000000000000" pitchFamily="65" charset="-120"/>
              </a:rPr>
              <a:t>）、新加坡（</a:t>
            </a:r>
            <a:r>
              <a:rPr lang="en-US" altLang="zh-TW" sz="2400" b="1" dirty="0">
                <a:solidFill>
                  <a:schemeClr val="accent6"/>
                </a:solidFill>
                <a:latin typeface="Times New Roman" panose="02020603050405020304" pitchFamily="18" charset="0"/>
                <a:ea typeface="標楷體" panose="03000509000000000000" pitchFamily="65" charset="-120"/>
              </a:rPr>
              <a:t>10.0% </a:t>
            </a:r>
            <a:r>
              <a:rPr lang="zh-TW" altLang="en-US" sz="2400" b="1" dirty="0">
                <a:solidFill>
                  <a:schemeClr val="accent6"/>
                </a:solidFill>
                <a:latin typeface="Times New Roman" panose="02020603050405020304" pitchFamily="18" charset="0"/>
                <a:ea typeface="標楷體" panose="03000509000000000000" pitchFamily="65" charset="-120"/>
              </a:rPr>
              <a:t>及</a:t>
            </a:r>
            <a:r>
              <a:rPr lang="en-US" altLang="zh-TW" sz="2400" b="1" dirty="0">
                <a:solidFill>
                  <a:schemeClr val="accent6"/>
                </a:solidFill>
                <a:latin typeface="Times New Roman" panose="02020603050405020304" pitchFamily="18" charset="0"/>
                <a:ea typeface="標楷體" panose="03000509000000000000" pitchFamily="65" charset="-120"/>
              </a:rPr>
              <a:t>6.5%</a:t>
            </a:r>
            <a:r>
              <a:rPr lang="zh-TW" altLang="en-US" sz="2400" b="1" dirty="0" smtClean="0">
                <a:solidFill>
                  <a:schemeClr val="accent6"/>
                </a:solidFill>
                <a:latin typeface="Times New Roman" panose="02020603050405020304" pitchFamily="18" charset="0"/>
                <a:ea typeface="標楷體" panose="03000509000000000000" pitchFamily="65" charset="-120"/>
              </a:rPr>
              <a:t>）</a:t>
            </a:r>
            <a:endParaRPr lang="zh-TW" altLang="en-US" sz="2400" b="1" dirty="0">
              <a:solidFill>
                <a:schemeClr val="accent6"/>
              </a:solidFill>
              <a:latin typeface="Times New Roman" panose="02020603050405020304" pitchFamily="18" charset="0"/>
              <a:ea typeface="標楷體" panose="03000509000000000000" pitchFamily="65" charset="-120"/>
            </a:endParaRPr>
          </a:p>
        </p:txBody>
      </p:sp>
      <p:sp>
        <p:nvSpPr>
          <p:cNvPr id="9" name="Rectangle 2"/>
          <p:cNvSpPr txBox="1">
            <a:spLocks/>
          </p:cNvSpPr>
          <p:nvPr/>
        </p:nvSpPr>
        <p:spPr bwMode="auto">
          <a:xfrm>
            <a:off x="43034" y="0"/>
            <a:ext cx="9100966" cy="90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TW"/>
            </a:defPPr>
            <a:lvl1pPr marL="360000" algn="ctr">
              <a:lnSpc>
                <a:spcPct val="90000"/>
              </a:lnSpc>
              <a:spcBef>
                <a:spcPct val="0"/>
              </a:spcBef>
              <a:tabLst>
                <a:tab pos="2144713" algn="l"/>
              </a:tabLst>
              <a:defRPr kumimoji="1" sz="3200" b="1">
                <a:solidFill>
                  <a:srgbClr val="002060"/>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defRPr kumimoji="1">
                <a:latin typeface="Calibri" pitchFamily="34" charset="0"/>
                <a:ea typeface="新細明體" pitchFamily="18" charset="-120"/>
              </a:defRPr>
            </a:lvl2pPr>
            <a:lvl3pPr marL="1143000" indent="-228600" eaLnBrk="0" hangingPunct="0">
              <a:defRPr kumimoji="1">
                <a:latin typeface="Calibri" pitchFamily="34" charset="0"/>
                <a:ea typeface="新細明體" pitchFamily="18" charset="-120"/>
              </a:defRPr>
            </a:lvl3pPr>
            <a:lvl4pPr marL="1600200" indent="-228600" eaLnBrk="0" hangingPunct="0">
              <a:defRPr kumimoji="1">
                <a:latin typeface="Calibri" pitchFamily="34" charset="0"/>
                <a:ea typeface="新細明體" pitchFamily="18" charset="-120"/>
              </a:defRPr>
            </a:lvl4pPr>
            <a:lvl5pPr marL="2057400" indent="-228600" eaLnBrk="0" hangingPunct="0">
              <a:defRPr kumimoji="1">
                <a:latin typeface="Calibri" pitchFamily="34" charset="0"/>
                <a:ea typeface="新細明體" pitchFamily="18" charset="-120"/>
              </a:defRPr>
            </a:lvl5pPr>
            <a:lvl6pPr marL="2514600" indent="-228600" eaLnBrk="0" fontAlgn="base" hangingPunct="0">
              <a:spcBef>
                <a:spcPct val="0"/>
              </a:spcBef>
              <a:spcAft>
                <a:spcPct val="0"/>
              </a:spcAft>
              <a:defRPr kumimoji="1">
                <a:latin typeface="Calibri" pitchFamily="34" charset="0"/>
                <a:ea typeface="新細明體" pitchFamily="18" charset="-120"/>
              </a:defRPr>
            </a:lvl6pPr>
            <a:lvl7pPr marL="2971800" indent="-228600" eaLnBrk="0" fontAlgn="base" hangingPunct="0">
              <a:spcBef>
                <a:spcPct val="0"/>
              </a:spcBef>
              <a:spcAft>
                <a:spcPct val="0"/>
              </a:spcAft>
              <a:defRPr kumimoji="1">
                <a:latin typeface="Calibri" pitchFamily="34" charset="0"/>
                <a:ea typeface="新細明體" pitchFamily="18" charset="-120"/>
              </a:defRPr>
            </a:lvl7pPr>
            <a:lvl8pPr marL="3429000" indent="-228600" eaLnBrk="0" fontAlgn="base" hangingPunct="0">
              <a:spcBef>
                <a:spcPct val="0"/>
              </a:spcBef>
              <a:spcAft>
                <a:spcPct val="0"/>
              </a:spcAft>
              <a:defRPr kumimoji="1">
                <a:latin typeface="Calibri" pitchFamily="34" charset="0"/>
                <a:ea typeface="新細明體" pitchFamily="18" charset="-120"/>
              </a:defRPr>
            </a:lvl8pPr>
            <a:lvl9pPr marL="3886200" indent="-228600" eaLnBrk="0" fontAlgn="base" hangingPunct="0">
              <a:spcBef>
                <a:spcPct val="0"/>
              </a:spcBef>
              <a:spcAft>
                <a:spcPct val="0"/>
              </a:spcAft>
              <a:defRPr kumimoji="1">
                <a:latin typeface="Calibri" pitchFamily="34" charset="0"/>
                <a:ea typeface="新細明體" pitchFamily="18" charset="-120"/>
              </a:defRPr>
            </a:lvl9pPr>
          </a:lstStyle>
          <a:p>
            <a:r>
              <a:rPr lang="zh-TW" altLang="en-US" sz="3600" dirty="0">
                <a:solidFill>
                  <a:schemeClr val="accent6">
                    <a:lumMod val="50000"/>
                  </a:schemeClr>
                </a:solidFill>
                <a:cs typeface="+mn-cs"/>
              </a:rPr>
              <a:t>實質薪資明顯成長</a:t>
            </a:r>
          </a:p>
        </p:txBody>
      </p:sp>
      <p:sp>
        <p:nvSpPr>
          <p:cNvPr id="10" name="文字方塊 9"/>
          <p:cNvSpPr txBox="1"/>
          <p:nvPr/>
        </p:nvSpPr>
        <p:spPr>
          <a:xfrm>
            <a:off x="642144" y="3141457"/>
            <a:ext cx="3008144" cy="369332"/>
          </a:xfrm>
          <a:prstGeom prst="rect">
            <a:avLst/>
          </a:prstGeom>
          <a:noFill/>
        </p:spPr>
        <p:txBody>
          <a:bodyPr wrap="square" rtlCol="0">
            <a:spAutoFit/>
          </a:bodyPr>
          <a:lstStyle/>
          <a:p>
            <a:r>
              <a:rPr lang="zh-TW" altLang="en-US" b="1" dirty="0" smtClean="0">
                <a:solidFill>
                  <a:prstClr val="black"/>
                </a:solidFill>
                <a:latin typeface="標楷體" panose="03000509000000000000" pitchFamily="65" charset="-120"/>
                <a:ea typeface="標楷體" panose="03000509000000000000" pitchFamily="65" charset="-120"/>
              </a:rPr>
              <a:t>亞洲四小龍實質薪資成長率</a:t>
            </a:r>
            <a:endParaRPr lang="zh-TW" altLang="en-US" b="1" dirty="0">
              <a:solidFill>
                <a:prstClr val="black"/>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0" y="5989246"/>
            <a:ext cx="2885850" cy="400110"/>
          </a:xfrm>
          <a:prstGeom prst="rect">
            <a:avLst/>
          </a:prstGeom>
          <a:noFill/>
        </p:spPr>
        <p:txBody>
          <a:bodyPr wrap="square" rtlCol="0">
            <a:spAutoFit/>
          </a:bodyPr>
          <a:lstStyle/>
          <a:p>
            <a:pPr eaLnBrk="0"/>
            <a:r>
              <a:rPr lang="zh-TW"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註：香港</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2015</a:t>
            </a:r>
            <a:r>
              <a:rPr lang="zh-TW"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年資料為第</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1~3</a:t>
            </a:r>
            <a:r>
              <a:rPr lang="zh-TW"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季</a:t>
            </a:r>
            <a:r>
              <a:rPr lang="zh-TW" altLang="zh-TW" sz="1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平均</a:t>
            </a:r>
            <a:endParaRPr lang="en-US" altLang="zh-TW" sz="1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eaLnBrk="0"/>
            <a:r>
              <a:rPr lang="zh-TW" altLang="zh-TW" sz="1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a:t>
            </a:r>
            <a:r>
              <a:rPr lang="zh-TW"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來源：行政院主計總處、</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CEIC</a:t>
            </a:r>
            <a:r>
              <a:rPr lang="zh-TW" altLang="zh-TW" sz="1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資料庫</a:t>
            </a:r>
            <a:endPar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11"/>
          <p:cNvSpPr txBox="1"/>
          <p:nvPr/>
        </p:nvSpPr>
        <p:spPr>
          <a:xfrm>
            <a:off x="3168955" y="3329036"/>
            <a:ext cx="1381020" cy="423642"/>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單位</a:t>
            </a:r>
            <a:r>
              <a:rPr lang="zh-TW" altLang="en-US"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3" name="表格 12"/>
          <p:cNvGraphicFramePr>
            <a:graphicFrameLocks noGrp="1"/>
          </p:cNvGraphicFramePr>
          <p:nvPr>
            <p:extLst>
              <p:ext uri="{D42A27DB-BD31-4B8C-83A1-F6EECF244321}">
                <p14:modId xmlns:p14="http://schemas.microsoft.com/office/powerpoint/2010/main" val="601854316"/>
              </p:ext>
            </p:extLst>
          </p:nvPr>
        </p:nvGraphicFramePr>
        <p:xfrm>
          <a:off x="40462" y="3752678"/>
          <a:ext cx="4211507" cy="2236494"/>
        </p:xfrm>
        <a:graphic>
          <a:graphicData uri="http://schemas.openxmlformats.org/drawingml/2006/table">
            <a:tbl>
              <a:tblPr firstRow="1" firstCol="1" bandRow="1">
                <a:tableStyleId>{5940675A-B579-460E-94D1-54222C63F5DA}</a:tableStyleId>
              </a:tblPr>
              <a:tblGrid>
                <a:gridCol w="1202494"/>
                <a:gridCol w="712382"/>
                <a:gridCol w="765544"/>
                <a:gridCol w="862073"/>
                <a:gridCol w="669014"/>
              </a:tblGrid>
              <a:tr h="486482">
                <a:tc>
                  <a:txBody>
                    <a:bodyPr/>
                    <a:lstStyle/>
                    <a:p>
                      <a:pPr algn="ctr">
                        <a:lnSpc>
                          <a:spcPts val="2200"/>
                        </a:lnSpc>
                        <a:spcAft>
                          <a:spcPts val="0"/>
                        </a:spcAft>
                      </a:pP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L w="12700" cap="flat" cmpd="sng" algn="ctr">
                      <a:noFill/>
                      <a:prstDash val="solid"/>
                      <a:round/>
                      <a:headEnd type="none" w="med" len="med"/>
                      <a:tailEnd type="none" w="med" len="med"/>
                    </a:lnL>
                  </a:tcPr>
                </a:tc>
                <a:tc>
                  <a:txBody>
                    <a:bodyPr/>
                    <a:lstStyle/>
                    <a:p>
                      <a:pPr algn="ctr">
                        <a:lnSpc>
                          <a:spcPts val="2200"/>
                        </a:lnSpc>
                        <a:spcAft>
                          <a:spcPts val="0"/>
                        </a:spcAft>
                      </a:pPr>
                      <a:r>
                        <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rPr>
                        <a:t>臺灣</a:t>
                      </a:r>
                    </a:p>
                  </a:txBody>
                  <a:tcPr marL="59526" marR="59526" marT="0" marB="0" anchor="ctr"/>
                </a:tc>
                <a:tc>
                  <a:txBody>
                    <a:bodyPr/>
                    <a:lstStyle/>
                    <a:p>
                      <a:pPr algn="ctr">
                        <a:lnSpc>
                          <a:spcPts val="2200"/>
                        </a:lnSpc>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韓國</a:t>
                      </a:r>
                    </a:p>
                  </a:txBody>
                  <a:tcPr marL="59526" marR="59526" marT="0" marB="0" anchor="ctr"/>
                </a:tc>
                <a:tc>
                  <a:txBody>
                    <a:bodyPr/>
                    <a:lstStyle/>
                    <a:p>
                      <a:pPr algn="ctr">
                        <a:lnSpc>
                          <a:spcPts val="2200"/>
                        </a:lnSpc>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新加坡</a:t>
                      </a:r>
                    </a:p>
                  </a:txBody>
                  <a:tcPr marL="59526" marR="59526" marT="0" marB="0" anchor="ctr"/>
                </a:tc>
                <a:tc>
                  <a:txBody>
                    <a:bodyPr/>
                    <a:lstStyle/>
                    <a:p>
                      <a:pPr algn="ctr">
                        <a:lnSpc>
                          <a:spcPts val="2200"/>
                        </a:lnSpc>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香港</a:t>
                      </a:r>
                    </a:p>
                  </a:txBody>
                  <a:tcPr marL="59526" marR="59526" marT="0" marB="0" anchor="ctr">
                    <a:lnR w="12700" cap="flat" cmpd="sng" algn="ctr">
                      <a:noFill/>
                      <a:prstDash val="solid"/>
                      <a:round/>
                      <a:headEnd type="none" w="med" len="med"/>
                      <a:tailEnd type="none" w="med" len="med"/>
                    </a:lnR>
                  </a:tcPr>
                </a:tc>
              </a:tr>
              <a:tr h="437503">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2000</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2007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0.2</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0.9</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r>
              <a:tr h="437503">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2008</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0.04</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0.5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-0.1</a:t>
                      </a: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7503">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b="1" kern="100" dirty="0">
                          <a:effectLst/>
                          <a:latin typeface="Times New Roman" panose="02020603050405020304" pitchFamily="18" charset="0"/>
                          <a:ea typeface="標楷體" panose="03000509000000000000" pitchFamily="65" charset="-120"/>
                          <a:cs typeface="Times New Roman" panose="02020603050405020304" pitchFamily="18" charset="0"/>
                        </a:rPr>
                        <a:t>2.4</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37503">
                <a:tc>
                  <a:txBody>
                    <a:bodyPr/>
                    <a:lstStyle/>
                    <a:p>
                      <a:pPr algn="ctr">
                        <a:lnSpc>
                          <a:spcPts val="2200"/>
                        </a:lnSpc>
                        <a:spcAft>
                          <a:spcPts val="0"/>
                        </a:spcAft>
                      </a:pPr>
                      <a:r>
                        <a:rPr 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2015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ts val="2200"/>
                        </a:lnSpc>
                        <a:spcAft>
                          <a:spcPts val="0"/>
                        </a:spcAft>
                      </a:pPr>
                      <a:r>
                        <a:rPr lang="en-US" sz="1600" b="1" kern="100" dirty="0">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2.7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4.0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T w="12700" cap="flat" cmpd="sng" algn="ctr">
                      <a:noFill/>
                      <a:prstDash val="solid"/>
                      <a:round/>
                      <a:headEnd type="none" w="med" len="med"/>
                      <a:tailEnd type="none" w="med" len="med"/>
                    </a:lnT>
                  </a:tcPr>
                </a:tc>
                <a:tc>
                  <a:txBody>
                    <a:bodyPr/>
                    <a:lstStyle/>
                    <a:p>
                      <a:pPr algn="ctr">
                        <a:lnSpc>
                          <a:spcPts val="2200"/>
                        </a:lnSpc>
                        <a:spcAft>
                          <a:spcPts val="0"/>
                        </a:spcAf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59526" marR="59526"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bl>
          </a:graphicData>
        </a:graphic>
      </p:graphicFrame>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734" y="3641333"/>
            <a:ext cx="43783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文字方塊 20"/>
          <p:cNvSpPr txBox="1"/>
          <p:nvPr/>
        </p:nvSpPr>
        <p:spPr>
          <a:xfrm>
            <a:off x="5515781" y="3129839"/>
            <a:ext cx="3008144" cy="369332"/>
          </a:xfrm>
          <a:prstGeom prst="rect">
            <a:avLst/>
          </a:prstGeom>
          <a:noFill/>
        </p:spPr>
        <p:txBody>
          <a:bodyPr wrap="square" rtlCol="0">
            <a:spAutoFit/>
          </a:bodyPr>
          <a:lstStyle/>
          <a:p>
            <a:r>
              <a:rPr lang="zh-TW" altLang="en-US" b="1" dirty="0">
                <a:solidFill>
                  <a:prstClr val="black"/>
                </a:solidFill>
                <a:latin typeface="標楷體" panose="03000509000000000000" pitchFamily="65" charset="-120"/>
                <a:ea typeface="標楷體" panose="03000509000000000000" pitchFamily="65" charset="-120"/>
              </a:rPr>
              <a:t>非典型就業比率之國際比較</a:t>
            </a:r>
          </a:p>
        </p:txBody>
      </p:sp>
      <p:sp>
        <p:nvSpPr>
          <p:cNvPr id="22" name="文字方塊 21"/>
          <p:cNvSpPr txBox="1"/>
          <p:nvPr/>
        </p:nvSpPr>
        <p:spPr>
          <a:xfrm>
            <a:off x="4420734" y="3287350"/>
            <a:ext cx="1381020" cy="423642"/>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en-US" altLang="zh-TW"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文字方塊 22"/>
          <p:cNvSpPr txBox="1"/>
          <p:nvPr/>
        </p:nvSpPr>
        <p:spPr>
          <a:xfrm>
            <a:off x="4420734" y="6088092"/>
            <a:ext cx="4012733" cy="246221"/>
          </a:xfrm>
          <a:prstGeom prst="rect">
            <a:avLst/>
          </a:prstGeom>
          <a:noFill/>
        </p:spPr>
        <p:txBody>
          <a:bodyPr wrap="square" rtlCol="0">
            <a:spAutoFit/>
          </a:bodyPr>
          <a:lstStyle/>
          <a:p>
            <a:pPr eaLnBrk="0"/>
            <a:r>
              <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資料來源：國際勞動統計</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(102</a:t>
            </a:r>
            <a:r>
              <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、性別勞動統計</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(102</a:t>
            </a:r>
            <a:r>
              <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，勞動部</a:t>
            </a:r>
          </a:p>
        </p:txBody>
      </p:sp>
    </p:spTree>
    <p:extLst>
      <p:ext uri="{BB962C8B-B14F-4D97-AF65-F5344CB8AC3E}">
        <p14:creationId xmlns:p14="http://schemas.microsoft.com/office/powerpoint/2010/main" val="3213722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消費者信心</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指數創新</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高，就業</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展望全球</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第</a:t>
            </a:r>
            <a:r>
              <a:rPr lang="en-US" altLang="zh-TW" sz="3600" dirty="0">
                <a:solidFill>
                  <a:schemeClr val="accent6">
                    <a:lumMod val="50000"/>
                  </a:schemeClr>
                </a:solidFill>
                <a:latin typeface="Times New Roman" panose="02020603050405020304" pitchFamily="18" charset="0"/>
                <a:ea typeface="標楷體" panose="03000509000000000000" pitchFamily="65" charset="-120"/>
              </a:rPr>
              <a:t>1</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44170" y="1014413"/>
            <a:ext cx="8455659" cy="226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104</a:t>
            </a:r>
            <a:r>
              <a:rPr lang="zh-TW" altLang="en-US" sz="2600" b="1" dirty="0" smtClean="0">
                <a:solidFill>
                  <a:schemeClr val="accent6"/>
                </a:solidFill>
                <a:latin typeface="Times New Roman" panose="02020603050405020304" pitchFamily="18" charset="0"/>
                <a:ea typeface="標楷體" panose="03000509000000000000" pitchFamily="65" charset="-120"/>
              </a:rPr>
              <a:t>年</a:t>
            </a:r>
            <a:r>
              <a:rPr lang="en-US" altLang="zh-TW" sz="2600" b="1" dirty="0" smtClean="0">
                <a:solidFill>
                  <a:schemeClr val="accent6"/>
                </a:solidFill>
                <a:latin typeface="Times New Roman" panose="02020603050405020304" pitchFamily="18" charset="0"/>
                <a:ea typeface="標楷體" panose="03000509000000000000" pitchFamily="65" charset="-120"/>
              </a:rPr>
              <a:t>3</a:t>
            </a:r>
            <a:r>
              <a:rPr lang="zh-TW" altLang="en-US" sz="2600" b="1" dirty="0" smtClean="0">
                <a:solidFill>
                  <a:schemeClr val="accent6"/>
                </a:solidFill>
                <a:latin typeface="Times New Roman" panose="02020603050405020304" pitchFamily="18" charset="0"/>
                <a:ea typeface="標楷體" panose="03000509000000000000" pitchFamily="65" charset="-120"/>
              </a:rPr>
              <a:t>月消費者信心指數</a:t>
            </a:r>
            <a:r>
              <a:rPr lang="en-US" altLang="zh-TW" sz="2600" b="1" dirty="0" smtClean="0">
                <a:solidFill>
                  <a:schemeClr val="accent6"/>
                </a:solidFill>
                <a:latin typeface="Times New Roman" panose="02020603050405020304" pitchFamily="18" charset="0"/>
                <a:ea typeface="標楷體" panose="03000509000000000000" pitchFamily="65" charset="-120"/>
              </a:rPr>
              <a:t>(CCI)</a:t>
            </a:r>
            <a:r>
              <a:rPr lang="zh-TW" altLang="en-US" sz="2600" b="1" dirty="0" smtClean="0">
                <a:solidFill>
                  <a:schemeClr val="accent6"/>
                </a:solidFill>
                <a:latin typeface="Times New Roman" panose="02020603050405020304" pitchFamily="18" charset="0"/>
                <a:ea typeface="標楷體" panose="03000509000000000000" pitchFamily="65" charset="-120"/>
              </a:rPr>
              <a:t>調查的總數為</a:t>
            </a:r>
            <a:r>
              <a:rPr lang="en-US" altLang="zh-TW" sz="2600" b="1" dirty="0" smtClean="0">
                <a:solidFill>
                  <a:schemeClr val="accent6"/>
                </a:solidFill>
                <a:latin typeface="Times New Roman" panose="02020603050405020304" pitchFamily="18" charset="0"/>
                <a:ea typeface="標楷體" panose="03000509000000000000" pitchFamily="65" charset="-120"/>
              </a:rPr>
              <a:t>91.13</a:t>
            </a:r>
            <a:r>
              <a:rPr lang="zh-TW" altLang="en-US" sz="2600" b="1" dirty="0" smtClean="0">
                <a:solidFill>
                  <a:schemeClr val="accent6"/>
                </a:solidFill>
                <a:latin typeface="Times New Roman" panose="02020603050405020304" pitchFamily="18" charset="0"/>
                <a:ea typeface="標楷體" panose="03000509000000000000" pitchFamily="65" charset="-120"/>
              </a:rPr>
              <a:t>點</a:t>
            </a:r>
            <a:r>
              <a:rPr lang="zh-TW" altLang="en-US" sz="2600" b="1" dirty="0">
                <a:solidFill>
                  <a:schemeClr val="accent6"/>
                </a:solidFill>
                <a:latin typeface="Times New Roman" panose="02020603050405020304" pitchFamily="18" charset="0"/>
                <a:ea typeface="標楷體" panose="03000509000000000000" pitchFamily="65" charset="-120"/>
              </a:rPr>
              <a:t>，</a:t>
            </a:r>
            <a:r>
              <a:rPr lang="zh-TW" altLang="en-US" sz="2600" b="1" dirty="0" smtClean="0">
                <a:solidFill>
                  <a:schemeClr val="accent6"/>
                </a:solidFill>
                <a:latin typeface="Times New Roman" panose="02020603050405020304" pitchFamily="18" charset="0"/>
                <a:ea typeface="標楷體" panose="03000509000000000000" pitchFamily="65" charset="-120"/>
              </a:rPr>
              <a:t>創</a:t>
            </a:r>
            <a:r>
              <a:rPr lang="en-US" altLang="zh-TW" sz="2600" b="1" dirty="0" smtClean="0">
                <a:solidFill>
                  <a:schemeClr val="accent6"/>
                </a:solidFill>
                <a:latin typeface="Times New Roman" panose="02020603050405020304" pitchFamily="18" charset="0"/>
                <a:ea typeface="標楷體" panose="03000509000000000000" pitchFamily="65" charset="-120"/>
              </a:rPr>
              <a:t>90</a:t>
            </a:r>
            <a:r>
              <a:rPr lang="zh-TW" altLang="en-US" sz="2600" b="1" dirty="0" smtClean="0">
                <a:solidFill>
                  <a:schemeClr val="accent6"/>
                </a:solidFill>
                <a:latin typeface="Times New Roman" panose="02020603050405020304" pitchFamily="18" charset="0"/>
                <a:ea typeface="標楷體" panose="03000509000000000000" pitchFamily="65" charset="-120"/>
              </a:rPr>
              <a:t>年</a:t>
            </a:r>
            <a:r>
              <a:rPr lang="en-US" altLang="zh-TW" sz="2600" b="1" dirty="0" smtClean="0">
                <a:solidFill>
                  <a:schemeClr val="accent6"/>
                </a:solidFill>
                <a:latin typeface="Times New Roman" panose="02020603050405020304" pitchFamily="18" charset="0"/>
                <a:ea typeface="標楷體" panose="03000509000000000000" pitchFamily="65" charset="-120"/>
              </a:rPr>
              <a:t>1</a:t>
            </a:r>
            <a:r>
              <a:rPr lang="zh-TW" altLang="en-US" sz="2600" b="1" dirty="0" smtClean="0">
                <a:solidFill>
                  <a:schemeClr val="accent6"/>
                </a:solidFill>
                <a:latin typeface="Times New Roman" panose="02020603050405020304" pitchFamily="18" charset="0"/>
                <a:ea typeface="標楷體" panose="03000509000000000000" pitchFamily="65" charset="-120"/>
              </a:rPr>
              <a:t>月調查以來新高。</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algn="just">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104</a:t>
            </a:r>
            <a:r>
              <a:rPr lang="zh-TW" altLang="en-US" sz="2600" b="1" dirty="0" smtClean="0">
                <a:solidFill>
                  <a:schemeClr val="accent6"/>
                </a:solidFill>
                <a:latin typeface="Times New Roman" panose="02020603050405020304" pitchFamily="18" charset="0"/>
                <a:ea typeface="標楷體" panose="03000509000000000000" pitchFamily="65" charset="-120"/>
              </a:rPr>
              <a:t>年</a:t>
            </a:r>
            <a:r>
              <a:rPr lang="en-US" altLang="zh-TW" sz="2600" b="1" dirty="0" smtClean="0">
                <a:solidFill>
                  <a:schemeClr val="accent6"/>
                </a:solidFill>
                <a:latin typeface="Times New Roman" panose="02020603050405020304" pitchFamily="18" charset="0"/>
                <a:ea typeface="標楷體" panose="03000509000000000000" pitchFamily="65" charset="-120"/>
              </a:rPr>
              <a:t>3</a:t>
            </a:r>
            <a:r>
              <a:rPr lang="zh-TW" altLang="en-US" sz="2600" b="1" dirty="0" smtClean="0">
                <a:solidFill>
                  <a:schemeClr val="accent6"/>
                </a:solidFill>
                <a:latin typeface="Times New Roman" panose="02020603050405020304" pitchFamily="18" charset="0"/>
                <a:ea typeface="標楷體" panose="03000509000000000000" pitchFamily="65" charset="-120"/>
              </a:rPr>
              <a:t>月美國萬寶華</a:t>
            </a:r>
            <a:r>
              <a:rPr lang="en-US" altLang="zh-TW" sz="2600" b="1" dirty="0" smtClean="0">
                <a:solidFill>
                  <a:schemeClr val="accent6"/>
                </a:solidFill>
                <a:latin typeface="Times New Roman" panose="02020603050405020304" pitchFamily="18" charset="0"/>
                <a:ea typeface="標楷體" panose="03000509000000000000" pitchFamily="65" charset="-120"/>
              </a:rPr>
              <a:t>(Manpower)</a:t>
            </a:r>
            <a:r>
              <a:rPr lang="zh-TW" altLang="en-US" sz="2600" b="1" dirty="0" smtClean="0">
                <a:solidFill>
                  <a:schemeClr val="accent6"/>
                </a:solidFill>
                <a:latin typeface="Times New Roman" panose="02020603050405020304" pitchFamily="18" charset="0"/>
                <a:ea typeface="標楷體" panose="03000509000000000000" pitchFamily="65" charset="-120"/>
              </a:rPr>
              <a:t>人力公司發布</a:t>
            </a:r>
            <a:r>
              <a:rPr lang="en-US" altLang="zh-TW" sz="2600" b="1" dirty="0" smtClean="0">
                <a:solidFill>
                  <a:schemeClr val="accent6"/>
                </a:solidFill>
                <a:latin typeface="Times New Roman" panose="02020603050405020304" pitchFamily="18" charset="0"/>
                <a:ea typeface="標楷體" panose="03000509000000000000" pitchFamily="65" charset="-120"/>
              </a:rPr>
              <a:t>2015</a:t>
            </a:r>
            <a:r>
              <a:rPr lang="zh-TW" altLang="en-US" sz="2600" b="1" dirty="0" smtClean="0">
                <a:solidFill>
                  <a:schemeClr val="accent6"/>
                </a:solidFill>
                <a:latin typeface="Times New Roman" panose="02020603050405020304" pitchFamily="18" charset="0"/>
                <a:ea typeface="標楷體" panose="03000509000000000000" pitchFamily="65" charset="-120"/>
              </a:rPr>
              <a:t>年第</a:t>
            </a:r>
            <a:r>
              <a:rPr lang="en-US" altLang="zh-TW" sz="2600" b="1" dirty="0" smtClean="0">
                <a:solidFill>
                  <a:schemeClr val="accent6"/>
                </a:solidFill>
                <a:latin typeface="Times New Roman" panose="02020603050405020304" pitchFamily="18" charset="0"/>
                <a:ea typeface="標楷體" panose="03000509000000000000" pitchFamily="65" charset="-120"/>
              </a:rPr>
              <a:t>2</a:t>
            </a:r>
            <a:r>
              <a:rPr lang="zh-TW" altLang="en-US" sz="2600" b="1" dirty="0" smtClean="0">
                <a:solidFill>
                  <a:schemeClr val="accent6"/>
                </a:solidFill>
                <a:latin typeface="Times New Roman" panose="02020603050405020304" pitchFamily="18" charset="0"/>
                <a:ea typeface="標楷體" panose="03000509000000000000" pitchFamily="65" charset="-120"/>
              </a:rPr>
              <a:t>季全球就業展望調查：臺灣就業展望為</a:t>
            </a:r>
            <a:r>
              <a:rPr lang="en-US" altLang="zh-TW" sz="2600" b="1" dirty="0" smtClean="0">
                <a:solidFill>
                  <a:schemeClr val="accent6"/>
                </a:solidFill>
                <a:latin typeface="Times New Roman" panose="02020603050405020304" pitchFamily="18" charset="0"/>
                <a:ea typeface="標楷體" panose="03000509000000000000" pitchFamily="65" charset="-120"/>
              </a:rPr>
              <a:t>45%</a:t>
            </a:r>
            <a:r>
              <a:rPr lang="zh-TW" altLang="en-US" sz="2600" b="1" dirty="0" smtClean="0">
                <a:solidFill>
                  <a:schemeClr val="accent6"/>
                </a:solidFill>
                <a:latin typeface="Times New Roman" panose="02020603050405020304" pitchFamily="18" charset="0"/>
                <a:ea typeface="標楷體" panose="03000509000000000000" pitchFamily="65" charset="-120"/>
              </a:rPr>
              <a:t>，創調查</a:t>
            </a:r>
            <a:r>
              <a:rPr lang="zh-TW" altLang="en-US" sz="2600" b="1" dirty="0">
                <a:solidFill>
                  <a:schemeClr val="accent6"/>
                </a:solidFill>
                <a:latin typeface="Times New Roman" panose="02020603050405020304" pitchFamily="18" charset="0"/>
                <a:ea typeface="標楷體" panose="03000509000000000000" pitchFamily="65" charset="-120"/>
              </a:rPr>
              <a:t>以來新</a:t>
            </a:r>
            <a:r>
              <a:rPr lang="zh-TW" altLang="en-US" sz="2600" b="1" dirty="0" smtClean="0">
                <a:solidFill>
                  <a:schemeClr val="accent6"/>
                </a:solidFill>
                <a:latin typeface="Times New Roman" panose="02020603050405020304" pitchFamily="18" charset="0"/>
                <a:ea typeface="標楷體" panose="03000509000000000000" pitchFamily="65" charset="-120"/>
              </a:rPr>
              <a:t>高，名列亞太及全球第</a:t>
            </a:r>
            <a:r>
              <a:rPr lang="en-US" altLang="zh-TW" sz="2600" b="1" dirty="0" smtClean="0">
                <a:solidFill>
                  <a:schemeClr val="accent6"/>
                </a:solidFill>
                <a:latin typeface="Times New Roman" panose="02020603050405020304" pitchFamily="18" charset="0"/>
                <a:ea typeface="標楷體" panose="03000509000000000000" pitchFamily="65" charset="-120"/>
              </a:rPr>
              <a:t>1</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algn="just">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103</a:t>
            </a:fld>
            <a:endParaRPr lang="zh-TW" altLang="en-US"/>
          </a:p>
        </p:txBody>
      </p:sp>
      <p:graphicFrame>
        <p:nvGraphicFramePr>
          <p:cNvPr id="9" name="表格 8"/>
          <p:cNvGraphicFramePr>
            <a:graphicFrameLocks noGrp="1"/>
          </p:cNvGraphicFramePr>
          <p:nvPr>
            <p:extLst>
              <p:ext uri="{D42A27DB-BD31-4B8C-83A1-F6EECF244321}">
                <p14:modId xmlns:p14="http://schemas.microsoft.com/office/powerpoint/2010/main" val="3046754894"/>
              </p:ext>
            </p:extLst>
          </p:nvPr>
        </p:nvGraphicFramePr>
        <p:xfrm>
          <a:off x="885371" y="3280229"/>
          <a:ext cx="2394857" cy="2959450"/>
        </p:xfrm>
        <a:graphic>
          <a:graphicData uri="http://schemas.openxmlformats.org/drawingml/2006/table">
            <a:tbl>
              <a:tblPr firstRow="1" bandRow="1">
                <a:tableStyleId>{5C22544A-7EE6-4342-B048-85BDC9FD1C3A}</a:tableStyleId>
              </a:tblPr>
              <a:tblGrid>
                <a:gridCol w="542119"/>
                <a:gridCol w="927121"/>
                <a:gridCol w="925617"/>
              </a:tblGrid>
              <a:tr h="521050">
                <a:tc>
                  <a:txBody>
                    <a:bodyPr/>
                    <a:lstStyle/>
                    <a:p>
                      <a:pPr algn="ctr"/>
                      <a:r>
                        <a:rPr lang="zh-TW" altLang="en-US" sz="1400" dirty="0" smtClean="0">
                          <a:solidFill>
                            <a:schemeClr val="accent6"/>
                          </a:solidFill>
                        </a:rPr>
                        <a:t>排名</a:t>
                      </a:r>
                      <a:endParaRPr lang="zh-TW" altLang="en-US" sz="1400" dirty="0">
                        <a:solidFill>
                          <a:schemeClr val="accent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dirty="0" smtClean="0">
                          <a:solidFill>
                            <a:schemeClr val="accent6"/>
                          </a:solidFill>
                        </a:rPr>
                        <a:t>國家</a:t>
                      </a:r>
                      <a:endParaRPr lang="zh-TW" altLang="en-US" sz="1400" dirty="0">
                        <a:solidFill>
                          <a:schemeClr val="accent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2015</a:t>
                      </a:r>
                    </a:p>
                    <a:p>
                      <a:pPr algn="ctr"/>
                      <a:r>
                        <a:rPr lang="zh-TW" altLang="en-US" sz="1400" dirty="0" smtClean="0">
                          <a:solidFill>
                            <a:schemeClr val="accent6"/>
                          </a:solidFill>
                        </a:rPr>
                        <a:t>就業展望</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1</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臺灣</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45</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2</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印度</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38</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3</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日本</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19</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4</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紐西蘭</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17</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5</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kern="1200" dirty="0" smtClean="0">
                          <a:solidFill>
                            <a:schemeClr val="accent6"/>
                          </a:solidFill>
                          <a:latin typeface="+mn-lt"/>
                          <a:ea typeface="+mn-ea"/>
                          <a:cs typeface="+mn-cs"/>
                        </a:rPr>
                        <a:t>香港</a:t>
                      </a:r>
                      <a:endParaRPr lang="zh-TW" altLang="en-US" sz="1400" kern="1200" dirty="0">
                        <a:solidFill>
                          <a:schemeClr val="accent6"/>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16</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6</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新加坡</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14</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7</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澳洲</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8</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661">
                <a:tc>
                  <a:txBody>
                    <a:bodyPr/>
                    <a:lstStyle/>
                    <a:p>
                      <a:pPr algn="ctr"/>
                      <a:r>
                        <a:rPr lang="en-US" altLang="zh-TW" sz="1400" dirty="0" smtClean="0">
                          <a:solidFill>
                            <a:schemeClr val="accent6"/>
                          </a:solidFill>
                        </a:rPr>
                        <a:t>7</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zh-TW" altLang="en-US" sz="1400" dirty="0" smtClean="0">
                          <a:solidFill>
                            <a:schemeClr val="accent6"/>
                          </a:solidFill>
                        </a:rPr>
                        <a:t>中國大陸</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smtClean="0">
                          <a:solidFill>
                            <a:schemeClr val="accent6"/>
                          </a:solidFill>
                        </a:rPr>
                        <a:t>8</a:t>
                      </a:r>
                      <a:endParaRPr lang="zh-TW" altLang="en-US" sz="14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圖片 9"/>
          <p:cNvPicPr>
            <a:picLocks noChangeAspect="1"/>
          </p:cNvPicPr>
          <p:nvPr/>
        </p:nvPicPr>
        <p:blipFill>
          <a:blip r:embed="rId3"/>
          <a:stretch>
            <a:fillRect/>
          </a:stretch>
        </p:blipFill>
        <p:spPr>
          <a:xfrm>
            <a:off x="3468914" y="3280229"/>
            <a:ext cx="5410522" cy="2960901"/>
          </a:xfrm>
          <a:prstGeom prst="rect">
            <a:avLst/>
          </a:prstGeom>
        </p:spPr>
      </p:pic>
    </p:spTree>
    <p:extLst>
      <p:ext uri="{BB962C8B-B14F-4D97-AF65-F5344CB8AC3E}">
        <p14:creationId xmlns:p14="http://schemas.microsoft.com/office/powerpoint/2010/main" val="6244108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物價恆穩定，生活臻安定</a:t>
            </a:r>
            <a:endParaRPr lang="en-US" altLang="zh-TW" sz="3600" dirty="0">
              <a:solidFill>
                <a:schemeClr val="accent6"/>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0" y="844062"/>
            <a:ext cx="9144000" cy="243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Times New Roman" panose="02020603050405020304" pitchFamily="18" charset="0"/>
                <a:ea typeface="標楷體" panose="03000509000000000000" pitchFamily="65" charset="-120"/>
              </a:rPr>
              <a:t>臺</a:t>
            </a:r>
            <a:r>
              <a:rPr lang="zh-TW" altLang="zh-TW" sz="3200" b="1" dirty="0" smtClean="0">
                <a:solidFill>
                  <a:schemeClr val="accent6"/>
                </a:solidFill>
                <a:latin typeface="Times New Roman" panose="02020603050405020304" pitchFamily="18" charset="0"/>
                <a:ea typeface="標楷體" panose="03000509000000000000" pitchFamily="65" charset="-120"/>
              </a:rPr>
              <a:t>灣痛苦指數低</a:t>
            </a:r>
            <a:endParaRPr lang="en-US" altLang="zh-TW" sz="3200" b="1" dirty="0" smtClean="0">
              <a:solidFill>
                <a:schemeClr val="accent6"/>
              </a:solidFill>
              <a:latin typeface="Times New Roman" panose="02020603050405020304" pitchFamily="18" charset="0"/>
              <a:ea typeface="標楷體" panose="03000509000000000000" pitchFamily="65" charset="-120"/>
            </a:endParaRPr>
          </a:p>
          <a:p>
            <a:pPr marL="712788" indent="-350838">
              <a:spcBef>
                <a:spcPts val="1200"/>
              </a:spcBef>
              <a:buClr>
                <a:schemeClr val="accent6">
                  <a:lumMod val="50000"/>
                </a:schemeClr>
              </a:buClr>
              <a:buSzPct val="100000"/>
              <a:buFont typeface="Wingdings" panose="05000000000000000000" pitchFamily="2" charset="2"/>
              <a:buChar char="ü"/>
            </a:pPr>
            <a:r>
              <a:rPr lang="en-US" altLang="zh-TW" sz="2600" b="1" dirty="0" smtClean="0">
                <a:solidFill>
                  <a:schemeClr val="accent6"/>
                </a:solidFill>
                <a:latin typeface="Times New Roman" panose="02020603050405020304" pitchFamily="18" charset="0"/>
                <a:ea typeface="標楷體" panose="03000509000000000000" pitchFamily="65" charset="-120"/>
              </a:rPr>
              <a:t>104</a:t>
            </a:r>
            <a:r>
              <a:rPr lang="zh-TW" altLang="zh-TW" sz="2600" b="1" dirty="0" smtClean="0">
                <a:solidFill>
                  <a:schemeClr val="accent6"/>
                </a:solidFill>
                <a:latin typeface="Times New Roman" panose="02020603050405020304" pitchFamily="18" charset="0"/>
                <a:ea typeface="標楷體" panose="03000509000000000000" pitchFamily="65" charset="-120"/>
              </a:rPr>
              <a:t>年</a:t>
            </a:r>
            <a:r>
              <a:rPr lang="en-US" altLang="zh-TW" sz="2600" b="1" dirty="0" smtClean="0">
                <a:solidFill>
                  <a:schemeClr val="accent6"/>
                </a:solidFill>
                <a:latin typeface="Times New Roman" panose="02020603050405020304" pitchFamily="18" charset="0"/>
                <a:ea typeface="標楷體" panose="03000509000000000000" pitchFamily="65" charset="-120"/>
              </a:rPr>
              <a:t>3</a:t>
            </a:r>
            <a:r>
              <a:rPr lang="zh-TW" altLang="zh-TW" sz="2600" b="1" dirty="0" smtClean="0">
                <a:solidFill>
                  <a:schemeClr val="accent6"/>
                </a:solidFill>
                <a:latin typeface="Times New Roman" panose="02020603050405020304" pitchFamily="18" charset="0"/>
                <a:ea typeface="標楷體" panose="03000509000000000000" pitchFamily="65" charset="-120"/>
              </a:rPr>
              <a:t>月彭博資訊預估</a:t>
            </a:r>
            <a:r>
              <a:rPr lang="en-US" altLang="zh-TW" sz="2600" b="1" dirty="0" smtClean="0">
                <a:solidFill>
                  <a:schemeClr val="accent6"/>
                </a:solidFill>
                <a:latin typeface="Times New Roman" panose="02020603050405020304" pitchFamily="18" charset="0"/>
                <a:ea typeface="標楷體" panose="03000509000000000000" pitchFamily="65" charset="-120"/>
              </a:rPr>
              <a:t>2015</a:t>
            </a:r>
            <a:r>
              <a:rPr lang="zh-TW" altLang="zh-TW" sz="2600" b="1" dirty="0" smtClean="0">
                <a:solidFill>
                  <a:schemeClr val="accent6"/>
                </a:solidFill>
                <a:latin typeface="Times New Roman" panose="02020603050405020304" pitchFamily="18" charset="0"/>
                <a:ea typeface="標楷體" panose="03000509000000000000" pitchFamily="65" charset="-120"/>
              </a:rPr>
              <a:t>年全球</a:t>
            </a:r>
            <a:r>
              <a:rPr lang="en-US" altLang="zh-TW" sz="2600" b="1" dirty="0" smtClean="0">
                <a:solidFill>
                  <a:schemeClr val="accent6"/>
                </a:solidFill>
                <a:latin typeface="Times New Roman" panose="02020603050405020304" pitchFamily="18" charset="0"/>
                <a:ea typeface="標楷體" panose="03000509000000000000" pitchFamily="65" charset="-120"/>
              </a:rPr>
              <a:t>51</a:t>
            </a:r>
            <a:r>
              <a:rPr lang="zh-TW" altLang="zh-TW" sz="2600" b="1" dirty="0" smtClean="0">
                <a:solidFill>
                  <a:schemeClr val="accent6"/>
                </a:solidFill>
                <a:latin typeface="Times New Roman" panose="02020603050405020304" pitchFamily="18" charset="0"/>
                <a:ea typeface="標楷體" panose="03000509000000000000" pitchFamily="65" charset="-120"/>
              </a:rPr>
              <a:t>個經濟體</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zh-TW" sz="2600" b="1" dirty="0" smtClean="0">
                <a:solidFill>
                  <a:schemeClr val="accent6"/>
                </a:solidFill>
                <a:latin typeface="Times New Roman" panose="02020603050405020304" pitchFamily="18" charset="0"/>
                <a:ea typeface="標楷體" panose="03000509000000000000" pitchFamily="65" charset="-120"/>
              </a:rPr>
              <a:t>包括歐元區</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zh-TW" sz="2600" b="1" dirty="0" smtClean="0">
                <a:solidFill>
                  <a:schemeClr val="accent6"/>
                </a:solidFill>
                <a:latin typeface="Times New Roman" panose="02020603050405020304" pitchFamily="18" charset="0"/>
                <a:ea typeface="標楷體" panose="03000509000000000000" pitchFamily="65" charset="-120"/>
              </a:rPr>
              <a:t>的通膨率及失業率，計算痛苦指數，</a:t>
            </a:r>
            <a:r>
              <a:rPr lang="zh-TW" altLang="en-US" sz="2600" b="1" dirty="0" smtClean="0">
                <a:solidFill>
                  <a:schemeClr val="accent6"/>
                </a:solidFill>
                <a:latin typeface="Times New Roman" panose="02020603050405020304" pitchFamily="18" charset="0"/>
                <a:ea typeface="標楷體" panose="03000509000000000000" pitchFamily="65" charset="-120"/>
              </a:rPr>
              <a:t>臺</a:t>
            </a:r>
            <a:r>
              <a:rPr lang="zh-TW" altLang="zh-TW" sz="2600" b="1" dirty="0" smtClean="0">
                <a:solidFill>
                  <a:schemeClr val="accent6"/>
                </a:solidFill>
                <a:latin typeface="Times New Roman" panose="02020603050405020304" pitchFamily="18" charset="0"/>
                <a:ea typeface="標楷體" panose="03000509000000000000" pitchFamily="65" charset="-120"/>
              </a:rPr>
              <a:t>灣名列第</a:t>
            </a:r>
            <a:r>
              <a:rPr lang="en-US" altLang="zh-TW" sz="2600" b="1" dirty="0" smtClean="0">
                <a:solidFill>
                  <a:schemeClr val="accent6"/>
                </a:solidFill>
                <a:latin typeface="Times New Roman" panose="02020603050405020304" pitchFamily="18" charset="0"/>
                <a:ea typeface="標楷體" panose="03000509000000000000" pitchFamily="65" charset="-120"/>
              </a:rPr>
              <a:t>5</a:t>
            </a:r>
            <a:r>
              <a:rPr lang="zh-TW" altLang="zh-TW" sz="2600" b="1" dirty="0" smtClean="0">
                <a:solidFill>
                  <a:schemeClr val="accent6"/>
                </a:solidFill>
                <a:latin typeface="Times New Roman" panose="02020603050405020304" pitchFamily="18" charset="0"/>
                <a:ea typeface="標楷體" panose="03000509000000000000" pitchFamily="65" charset="-120"/>
              </a:rPr>
              <a:t>低。</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marL="712788" indent="-350838">
              <a:spcBef>
                <a:spcPts val="1200"/>
              </a:spcBef>
              <a:buClr>
                <a:schemeClr val="accent6">
                  <a:lumMod val="50000"/>
                </a:schemeClr>
              </a:buClr>
              <a:buSzPct val="100000"/>
              <a:buFont typeface="Wingdings" panose="05000000000000000000" pitchFamily="2" charset="2"/>
              <a:buChar char="ü"/>
            </a:pPr>
            <a:r>
              <a:rPr lang="en-US" altLang="zh-TW" sz="2600" b="1" dirty="0" smtClean="0">
                <a:solidFill>
                  <a:schemeClr val="accent6"/>
                </a:solidFill>
                <a:latin typeface="Times New Roman" panose="02020603050405020304" pitchFamily="18" charset="0"/>
                <a:ea typeface="標楷體" panose="03000509000000000000" pitchFamily="65" charset="-120"/>
              </a:rPr>
              <a:t>104</a:t>
            </a:r>
            <a:r>
              <a:rPr lang="zh-TW" altLang="zh-TW"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1</a:t>
            </a:r>
            <a:r>
              <a:rPr lang="zh-TW" altLang="zh-TW" sz="2600" b="1" dirty="0">
                <a:solidFill>
                  <a:schemeClr val="accent6"/>
                </a:solidFill>
                <a:latin typeface="Times New Roman" panose="02020603050405020304" pitchFamily="18" charset="0"/>
                <a:ea typeface="標楷體" panose="03000509000000000000" pitchFamily="65" charset="-120"/>
              </a:rPr>
              <a:t>月美國智庫</a:t>
            </a:r>
            <a:r>
              <a:rPr lang="en-US" altLang="zh-TW" sz="2600" b="1" dirty="0">
                <a:solidFill>
                  <a:schemeClr val="accent6"/>
                </a:solidFill>
                <a:latin typeface="Times New Roman" panose="02020603050405020304" pitchFamily="18" charset="0"/>
                <a:ea typeface="標楷體" panose="03000509000000000000" pitchFamily="65" charset="-120"/>
              </a:rPr>
              <a:t>Cato</a:t>
            </a:r>
            <a:r>
              <a:rPr lang="zh-TW" altLang="zh-TW" sz="2600" b="1" dirty="0">
                <a:solidFill>
                  <a:schemeClr val="accent6"/>
                </a:solidFill>
                <a:latin typeface="Times New Roman" panose="02020603050405020304" pitchFamily="18" charset="0"/>
                <a:ea typeface="標楷體" panose="03000509000000000000" pitchFamily="65" charset="-120"/>
              </a:rPr>
              <a:t>研究所公布「</a:t>
            </a:r>
            <a:r>
              <a:rPr lang="en-US" altLang="zh-TW" sz="2600" b="1" dirty="0">
                <a:solidFill>
                  <a:schemeClr val="accent6"/>
                </a:solidFill>
                <a:latin typeface="Times New Roman" panose="02020603050405020304" pitchFamily="18" charset="0"/>
                <a:ea typeface="標楷體" panose="03000509000000000000" pitchFamily="65" charset="-120"/>
              </a:rPr>
              <a:t>2014</a:t>
            </a:r>
            <a:r>
              <a:rPr lang="zh-TW" altLang="zh-TW" sz="2600" b="1" dirty="0">
                <a:solidFill>
                  <a:schemeClr val="accent6"/>
                </a:solidFill>
                <a:latin typeface="Times New Roman" panose="02020603050405020304" pitchFamily="18" charset="0"/>
                <a:ea typeface="標楷體" panose="03000509000000000000" pitchFamily="65" charset="-120"/>
              </a:rPr>
              <a:t>年全球痛苦指數」</a:t>
            </a:r>
            <a:r>
              <a:rPr lang="en-US" altLang="zh-TW" sz="2600" b="1" dirty="0">
                <a:solidFill>
                  <a:schemeClr val="accent6"/>
                </a:solidFill>
                <a:latin typeface="Times New Roman" panose="02020603050405020304" pitchFamily="18" charset="0"/>
                <a:ea typeface="標楷體" panose="03000509000000000000" pitchFamily="65" charset="-120"/>
              </a:rPr>
              <a:t> </a:t>
            </a:r>
            <a:r>
              <a:rPr lang="zh-TW" altLang="zh-TW" sz="2600" b="1" dirty="0">
                <a:solidFill>
                  <a:schemeClr val="accent6"/>
                </a:solidFill>
                <a:latin typeface="Times New Roman" panose="02020603050405020304" pitchFamily="18" charset="0"/>
                <a:ea typeface="標楷體" panose="03000509000000000000" pitchFamily="65" charset="-120"/>
              </a:rPr>
              <a:t>，在</a:t>
            </a:r>
            <a:r>
              <a:rPr lang="en-US" altLang="zh-TW" sz="2600" b="1" dirty="0">
                <a:solidFill>
                  <a:schemeClr val="accent6"/>
                </a:solidFill>
                <a:latin typeface="Times New Roman" panose="02020603050405020304" pitchFamily="18" charset="0"/>
                <a:ea typeface="標楷體" panose="03000509000000000000" pitchFamily="65" charset="-120"/>
              </a:rPr>
              <a:t>108</a:t>
            </a:r>
            <a:r>
              <a:rPr lang="zh-TW" altLang="zh-TW" sz="2600" b="1" dirty="0">
                <a:solidFill>
                  <a:schemeClr val="accent6"/>
                </a:solidFill>
                <a:latin typeface="Times New Roman" panose="02020603050405020304" pitchFamily="18" charset="0"/>
                <a:ea typeface="標楷體" panose="03000509000000000000" pitchFamily="65" charset="-120"/>
              </a:rPr>
              <a:t>個評比國家中，</a:t>
            </a:r>
            <a:r>
              <a:rPr lang="zh-TW" altLang="en-US" sz="2600" b="1" dirty="0">
                <a:solidFill>
                  <a:schemeClr val="accent6"/>
                </a:solidFill>
                <a:latin typeface="Times New Roman" panose="02020603050405020304" pitchFamily="18" charset="0"/>
                <a:ea typeface="標楷體" panose="03000509000000000000" pitchFamily="65" charset="-120"/>
              </a:rPr>
              <a:t>臺</a:t>
            </a:r>
            <a:r>
              <a:rPr lang="zh-TW" altLang="zh-TW" sz="2600" b="1" dirty="0">
                <a:solidFill>
                  <a:schemeClr val="accent6"/>
                </a:solidFill>
                <a:latin typeface="Times New Roman" panose="02020603050405020304" pitchFamily="18" charset="0"/>
                <a:ea typeface="標楷體" panose="03000509000000000000" pitchFamily="65" charset="-120"/>
              </a:rPr>
              <a:t>灣名列第</a:t>
            </a:r>
            <a:r>
              <a:rPr lang="en-US" altLang="zh-TW" sz="2600" b="1" dirty="0">
                <a:solidFill>
                  <a:schemeClr val="accent6"/>
                </a:solidFill>
                <a:latin typeface="Times New Roman" panose="02020603050405020304" pitchFamily="18" charset="0"/>
                <a:ea typeface="標楷體" panose="03000509000000000000" pitchFamily="65" charset="-120"/>
              </a:rPr>
              <a:t>4</a:t>
            </a:r>
            <a:r>
              <a:rPr lang="zh-TW" altLang="zh-TW" sz="2600" b="1" dirty="0" smtClean="0">
                <a:solidFill>
                  <a:schemeClr val="accent6"/>
                </a:solidFill>
                <a:latin typeface="Times New Roman" panose="02020603050405020304" pitchFamily="18" charset="0"/>
                <a:ea typeface="標楷體" panose="03000509000000000000" pitchFamily="65" charset="-120"/>
              </a:rPr>
              <a:t>低。</a:t>
            </a:r>
            <a:endParaRPr lang="zh-TW" altLang="zh-TW" sz="2600" b="1" dirty="0">
              <a:solidFill>
                <a:schemeClr val="accent6"/>
              </a:solidFill>
              <a:latin typeface="Times New Roman" panose="02020603050405020304" pitchFamily="18" charset="0"/>
              <a:ea typeface="標楷體" panose="03000509000000000000" pitchFamily="65" charset="-120"/>
            </a:endParaRPr>
          </a:p>
          <a:p>
            <a:endParaRPr lang="zh-TW" altLang="zh-TW" sz="2400" dirty="0"/>
          </a:p>
          <a:p>
            <a:pPr>
              <a:buFont typeface="Wingdings" panose="05000000000000000000" pitchFamily="2" charset="2"/>
              <a:buChar char="ü"/>
            </a:pPr>
            <a:endParaRPr lang="en-US" altLang="zh-TW" sz="2400" dirty="0" smtClean="0"/>
          </a:p>
          <a:p>
            <a:pPr>
              <a:buFont typeface="Wingdings" panose="05000000000000000000" pitchFamily="2" charset="2"/>
              <a:buChar char="ü"/>
            </a:pPr>
            <a:endParaRPr lang="zh-TW" altLang="zh-TW" sz="2400" dirty="0"/>
          </a:p>
          <a:p>
            <a:pPr algn="just">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104</a:t>
            </a:fld>
            <a:endParaRPr lang="zh-TW" altLang="en-US"/>
          </a:p>
        </p:txBody>
      </p:sp>
      <p:pic>
        <p:nvPicPr>
          <p:cNvPr id="4" name="圖片 3"/>
          <p:cNvPicPr>
            <a:picLocks noChangeAspect="1"/>
          </p:cNvPicPr>
          <p:nvPr/>
        </p:nvPicPr>
        <p:blipFill>
          <a:blip r:embed="rId3"/>
          <a:stretch>
            <a:fillRect/>
          </a:stretch>
        </p:blipFill>
        <p:spPr>
          <a:xfrm>
            <a:off x="2012874" y="3569556"/>
            <a:ext cx="5167424" cy="2699101"/>
          </a:xfrm>
          <a:prstGeom prst="rect">
            <a:avLst/>
          </a:prstGeom>
        </p:spPr>
      </p:pic>
    </p:spTree>
    <p:extLst>
      <p:ext uri="{BB962C8B-B14F-4D97-AF65-F5344CB8AC3E}">
        <p14:creationId xmlns:p14="http://schemas.microsoft.com/office/powerpoint/2010/main" val="30770525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 y="892109"/>
            <a:ext cx="8972580" cy="2050177"/>
          </a:xfrm>
          <a:prstGeom prst="rect">
            <a:avLst/>
          </a:prstGeom>
        </p:spPr>
        <p:txBody>
          <a:bodyPr wrap="square">
            <a:spAutoFit/>
          </a:bodyPr>
          <a:lstStyle/>
          <a:p>
            <a:pPr marL="365125" indent="-255588" algn="just">
              <a:lnSpc>
                <a:spcPts val="2400"/>
              </a:lnSpc>
              <a:spcBef>
                <a:spcPts val="400"/>
              </a:spcBef>
              <a:buClr>
                <a:schemeClr val="accent2">
                  <a:lumMod val="50000"/>
                </a:schemeClr>
              </a:buClr>
              <a:buSzPct val="75000"/>
              <a:buFont typeface="Wingdings" panose="05000000000000000000" pitchFamily="2" charset="2"/>
              <a:buChar char="n"/>
            </a:pPr>
            <a:r>
              <a:rPr lang="zh-TW" altLang="en-US" sz="2600" b="1" dirty="0">
                <a:solidFill>
                  <a:schemeClr val="accent6"/>
                </a:solidFill>
                <a:latin typeface="Times New Roman" panose="02020603050405020304" pitchFamily="18" charset="0"/>
                <a:ea typeface="標楷體" panose="03000509000000000000" pitchFamily="65" charset="-120"/>
              </a:rPr>
              <a:t>受全球金融海嘯影響， </a:t>
            </a:r>
            <a:r>
              <a:rPr lang="en-US" altLang="zh-TW" sz="2600" b="1" dirty="0">
                <a:solidFill>
                  <a:schemeClr val="accent6"/>
                </a:solidFill>
                <a:latin typeface="Times New Roman" panose="02020603050405020304" pitchFamily="18" charset="0"/>
                <a:ea typeface="標楷體" panose="03000509000000000000" pitchFamily="65" charset="-120"/>
              </a:rPr>
              <a:t>2009</a:t>
            </a:r>
            <a:r>
              <a:rPr lang="zh-TW" altLang="en-US" sz="2600" b="1" dirty="0">
                <a:solidFill>
                  <a:schemeClr val="accent6"/>
                </a:solidFill>
                <a:latin typeface="Times New Roman" panose="02020603050405020304" pitchFamily="18" charset="0"/>
                <a:ea typeface="標楷體" panose="03000509000000000000" pitchFamily="65" charset="-120"/>
              </a:rPr>
              <a:t> 年我國失業率雖達 </a:t>
            </a:r>
            <a:r>
              <a:rPr lang="en-US" altLang="zh-TW" sz="2600" b="1" dirty="0">
                <a:solidFill>
                  <a:schemeClr val="accent6"/>
                </a:solidFill>
                <a:latin typeface="Times New Roman" panose="02020603050405020304" pitchFamily="18" charset="0"/>
                <a:ea typeface="標楷體" panose="03000509000000000000" pitchFamily="65" charset="-120"/>
              </a:rPr>
              <a:t>5.85%</a:t>
            </a:r>
            <a:r>
              <a:rPr lang="zh-TW" altLang="en-US" sz="2600" b="1" dirty="0">
                <a:solidFill>
                  <a:schemeClr val="accent6"/>
                </a:solidFill>
                <a:latin typeface="Times New Roman" panose="02020603050405020304" pitchFamily="18" charset="0"/>
                <a:ea typeface="標楷體" panose="03000509000000000000" pitchFamily="65" charset="-120"/>
              </a:rPr>
              <a:t>，之後逐年下降至 </a:t>
            </a:r>
            <a:r>
              <a:rPr lang="en-US" altLang="zh-TW" sz="2600" b="1" dirty="0">
                <a:solidFill>
                  <a:schemeClr val="accent6"/>
                </a:solidFill>
                <a:latin typeface="Times New Roman" panose="02020603050405020304" pitchFamily="18" charset="0"/>
                <a:ea typeface="標楷體" panose="03000509000000000000" pitchFamily="65" charset="-120"/>
              </a:rPr>
              <a:t>2015</a:t>
            </a:r>
            <a:r>
              <a:rPr lang="zh-TW" altLang="en-US" sz="2600" b="1" dirty="0">
                <a:solidFill>
                  <a:schemeClr val="accent6"/>
                </a:solidFill>
                <a:latin typeface="Times New Roman" panose="02020603050405020304" pitchFamily="18" charset="0"/>
                <a:ea typeface="標楷體" panose="03000509000000000000" pitchFamily="65" charset="-120"/>
              </a:rPr>
              <a:t> 的 </a:t>
            </a:r>
            <a:r>
              <a:rPr lang="en-US" altLang="zh-TW" sz="2600" b="1" dirty="0">
                <a:solidFill>
                  <a:schemeClr val="accent6"/>
                </a:solidFill>
                <a:latin typeface="Times New Roman" panose="02020603050405020304" pitchFamily="18" charset="0"/>
                <a:ea typeface="標楷體" panose="03000509000000000000" pitchFamily="65" charset="-120"/>
              </a:rPr>
              <a:t>3.78%</a:t>
            </a:r>
            <a:r>
              <a:rPr lang="zh-TW" altLang="en-US" sz="2600" b="1" dirty="0">
                <a:solidFill>
                  <a:schemeClr val="accent6"/>
                </a:solidFill>
                <a:latin typeface="Times New Roman" panose="02020603050405020304" pitchFamily="18" charset="0"/>
                <a:ea typeface="標楷體" panose="03000509000000000000" pitchFamily="65" charset="-120"/>
              </a:rPr>
              <a:t>，創近 </a:t>
            </a:r>
            <a:r>
              <a:rPr lang="en-US" altLang="zh-TW" sz="2600" b="1" dirty="0">
                <a:solidFill>
                  <a:schemeClr val="accent6"/>
                </a:solidFill>
                <a:latin typeface="Times New Roman" panose="02020603050405020304" pitchFamily="18" charset="0"/>
                <a:ea typeface="標楷體" panose="03000509000000000000" pitchFamily="65" charset="-120"/>
              </a:rPr>
              <a:t>15</a:t>
            </a:r>
            <a:r>
              <a:rPr lang="zh-TW" altLang="en-US" sz="2600" b="1" dirty="0">
                <a:solidFill>
                  <a:schemeClr val="accent6"/>
                </a:solidFill>
                <a:latin typeface="Times New Roman" panose="02020603050405020304" pitchFamily="18" charset="0"/>
                <a:ea typeface="標楷體" panose="03000509000000000000" pitchFamily="65" charset="-120"/>
              </a:rPr>
              <a:t> 年最低</a:t>
            </a:r>
            <a:endParaRPr lang="en-US" altLang="zh-TW" sz="2600" b="1" dirty="0">
              <a:solidFill>
                <a:schemeClr val="accent6"/>
              </a:solidFill>
              <a:latin typeface="Times New Roman" panose="02020603050405020304" pitchFamily="18" charset="0"/>
              <a:ea typeface="標楷體" panose="03000509000000000000" pitchFamily="65" charset="-120"/>
            </a:endParaRPr>
          </a:p>
          <a:p>
            <a:pPr marL="365125" indent="-255588" algn="just">
              <a:lnSpc>
                <a:spcPts val="2400"/>
              </a:lnSpc>
              <a:spcBef>
                <a:spcPts val="400"/>
              </a:spcBef>
              <a:buClr>
                <a:schemeClr val="accent2">
                  <a:lumMod val="50000"/>
                </a:schemeClr>
              </a:buClr>
              <a:buSzPct val="75000"/>
              <a:buFont typeface="Wingdings" panose="05000000000000000000" pitchFamily="2" charset="2"/>
              <a:buChar char="n"/>
            </a:pPr>
            <a:r>
              <a:rPr lang="en-US" altLang="zh-TW" sz="2600" b="1" dirty="0">
                <a:solidFill>
                  <a:schemeClr val="accent6"/>
                </a:solidFill>
                <a:latin typeface="Times New Roman" panose="02020603050405020304" pitchFamily="18" charset="0"/>
                <a:ea typeface="標楷體" panose="03000509000000000000" pitchFamily="65" charset="-120"/>
              </a:rPr>
              <a:t>2008</a:t>
            </a:r>
            <a:r>
              <a:rPr lang="zh-TW" altLang="en-US" sz="2600" b="1" dirty="0">
                <a:solidFill>
                  <a:schemeClr val="accent6"/>
                </a:solidFill>
                <a:latin typeface="Times New Roman" panose="02020603050405020304" pitchFamily="18" charset="0"/>
                <a:ea typeface="標楷體" panose="03000509000000000000" pitchFamily="65" charset="-120"/>
              </a:rPr>
              <a:t> 至 </a:t>
            </a:r>
            <a:r>
              <a:rPr lang="en-US" altLang="zh-TW" sz="2600" b="1" dirty="0">
                <a:solidFill>
                  <a:schemeClr val="accent6"/>
                </a:solidFill>
                <a:latin typeface="Times New Roman" panose="02020603050405020304" pitchFamily="18" charset="0"/>
                <a:ea typeface="標楷體" panose="03000509000000000000" pitchFamily="65" charset="-120"/>
              </a:rPr>
              <a:t>2015</a:t>
            </a:r>
            <a:r>
              <a:rPr lang="zh-TW" altLang="en-US" sz="2600" b="1" dirty="0">
                <a:solidFill>
                  <a:schemeClr val="accent6"/>
                </a:solidFill>
                <a:latin typeface="Times New Roman" panose="02020603050405020304" pitchFamily="18" charset="0"/>
                <a:ea typeface="標楷體" panose="03000509000000000000" pitchFamily="65" charset="-120"/>
              </a:rPr>
              <a:t> 年，我國平均 </a:t>
            </a:r>
            <a:r>
              <a:rPr lang="en-US" altLang="zh-TW" sz="2600" b="1" dirty="0">
                <a:solidFill>
                  <a:schemeClr val="accent6"/>
                </a:solidFill>
                <a:latin typeface="Times New Roman" panose="02020603050405020304" pitchFamily="18" charset="0"/>
                <a:ea typeface="標楷體" panose="03000509000000000000" pitchFamily="65" charset="-120"/>
              </a:rPr>
              <a:t>CPI</a:t>
            </a:r>
            <a:r>
              <a:rPr lang="zh-TW" altLang="en-US" sz="2600" b="1" dirty="0">
                <a:solidFill>
                  <a:schemeClr val="accent6"/>
                </a:solidFill>
                <a:latin typeface="Times New Roman" panose="02020603050405020304" pitchFamily="18" charset="0"/>
                <a:ea typeface="標楷體" panose="03000509000000000000" pitchFamily="65" charset="-120"/>
              </a:rPr>
              <a:t> 年增率僅略升至 </a:t>
            </a:r>
            <a:r>
              <a:rPr lang="en-US" altLang="zh-TW" sz="2600" b="1" dirty="0">
                <a:solidFill>
                  <a:schemeClr val="accent6"/>
                </a:solidFill>
                <a:latin typeface="Times New Roman" panose="02020603050405020304" pitchFamily="18" charset="0"/>
                <a:ea typeface="標楷體" panose="03000509000000000000" pitchFamily="65" charset="-120"/>
              </a:rPr>
              <a:t>1.08%</a:t>
            </a:r>
            <a:r>
              <a:rPr lang="zh-TW" altLang="en-US" sz="2600" b="1" dirty="0">
                <a:solidFill>
                  <a:schemeClr val="accent6"/>
                </a:solidFill>
                <a:latin typeface="Times New Roman" panose="02020603050405020304" pitchFamily="18" charset="0"/>
                <a:ea typeface="標楷體" panose="03000509000000000000" pitchFamily="65" charset="-120"/>
              </a:rPr>
              <a:t>，且遠低於其他三小龍</a:t>
            </a:r>
            <a:endParaRPr lang="en-US" altLang="zh-TW" sz="2600" b="1" dirty="0">
              <a:solidFill>
                <a:schemeClr val="accent6"/>
              </a:solidFill>
              <a:latin typeface="Times New Roman" panose="02020603050405020304" pitchFamily="18" charset="0"/>
              <a:ea typeface="標楷體" panose="03000509000000000000" pitchFamily="65" charset="-120"/>
            </a:endParaRPr>
          </a:p>
          <a:p>
            <a:pPr marL="365125" indent="-255588" algn="just">
              <a:lnSpc>
                <a:spcPts val="2400"/>
              </a:lnSpc>
              <a:spcBef>
                <a:spcPts val="400"/>
              </a:spcBef>
              <a:buClr>
                <a:schemeClr val="accent2">
                  <a:lumMod val="50000"/>
                </a:schemeClr>
              </a:buClr>
              <a:buSzPct val="75000"/>
              <a:buFont typeface="Wingdings" panose="05000000000000000000" pitchFamily="2" charset="2"/>
              <a:buChar char="n"/>
            </a:pPr>
            <a:r>
              <a:rPr lang="en-US" altLang="zh-TW" sz="2600" b="1" dirty="0">
                <a:solidFill>
                  <a:schemeClr val="accent6"/>
                </a:solidFill>
                <a:latin typeface="Times New Roman" panose="02020603050405020304" pitchFamily="18" charset="0"/>
                <a:ea typeface="標楷體" panose="03000509000000000000" pitchFamily="65" charset="-120"/>
              </a:rPr>
              <a:t>2008</a:t>
            </a:r>
            <a:r>
              <a:rPr lang="zh-TW" altLang="en-US" sz="2600" b="1" dirty="0">
                <a:solidFill>
                  <a:schemeClr val="accent6"/>
                </a:solidFill>
                <a:latin typeface="Times New Roman" panose="02020603050405020304" pitchFamily="18" charset="0"/>
                <a:ea typeface="標楷體" panose="03000509000000000000" pitchFamily="65" charset="-120"/>
              </a:rPr>
              <a:t> 至 </a:t>
            </a:r>
            <a:r>
              <a:rPr lang="en-US" altLang="zh-TW" sz="2600" b="1" dirty="0">
                <a:solidFill>
                  <a:schemeClr val="accent6"/>
                </a:solidFill>
                <a:latin typeface="Times New Roman" panose="02020603050405020304" pitchFamily="18" charset="0"/>
                <a:ea typeface="標楷體" panose="03000509000000000000" pitchFamily="65" charset="-120"/>
              </a:rPr>
              <a:t>2015</a:t>
            </a:r>
            <a:r>
              <a:rPr lang="zh-TW" altLang="en-US" sz="2600" b="1" dirty="0">
                <a:solidFill>
                  <a:schemeClr val="accent6"/>
                </a:solidFill>
                <a:latin typeface="Times New Roman" panose="02020603050405020304" pitchFamily="18" charset="0"/>
                <a:ea typeface="標楷體" panose="03000509000000000000" pitchFamily="65" charset="-120"/>
              </a:rPr>
              <a:t> 年我國痛苦指數平均為 </a:t>
            </a:r>
            <a:r>
              <a:rPr lang="en-US" altLang="zh-TW" sz="2600" b="1" dirty="0">
                <a:solidFill>
                  <a:schemeClr val="accent6"/>
                </a:solidFill>
                <a:latin typeface="Times New Roman" panose="02020603050405020304" pitchFamily="18" charset="0"/>
                <a:ea typeface="標楷體" panose="03000509000000000000" pitchFamily="65" charset="-120"/>
              </a:rPr>
              <a:t>5.58%</a:t>
            </a:r>
            <a:r>
              <a:rPr lang="zh-TW" altLang="en-US" sz="2600" b="1" dirty="0">
                <a:solidFill>
                  <a:schemeClr val="accent6"/>
                </a:solidFill>
                <a:latin typeface="Times New Roman" panose="02020603050405020304" pitchFamily="18" charset="0"/>
                <a:ea typeface="標楷體" panose="03000509000000000000" pitchFamily="65" charset="-120"/>
              </a:rPr>
              <a:t>，為亞洲四小龍最低</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4294967295"/>
          </p:nvPr>
        </p:nvSpPr>
        <p:spPr>
          <a:xfrm>
            <a:off x="8621486" y="6543682"/>
            <a:ext cx="522514" cy="365125"/>
          </a:xfrm>
          <a:prstGeom prst="rect">
            <a:avLst/>
          </a:prstGeom>
        </p:spPr>
        <p:txBody>
          <a:bodyPr/>
          <a:lstStyle/>
          <a:p>
            <a:fld id="{C7024E13-29F1-4D11-A106-D3F56B743DA7}" type="slidenum">
              <a:rPr lang="zh-TW" altLang="en-US" smtClean="0">
                <a:solidFill>
                  <a:prstClr val="black"/>
                </a:solidFill>
              </a:rPr>
              <a:pPr/>
              <a:t>105</a:t>
            </a:fld>
            <a:endParaRPr lang="zh-TW" altLang="en-US" dirty="0">
              <a:solidFill>
                <a:prstClr val="black"/>
              </a:solidFill>
            </a:endParaRPr>
          </a:p>
        </p:txBody>
      </p:sp>
      <p:sp>
        <p:nvSpPr>
          <p:cNvPr id="4" name="Rectangle 2"/>
          <p:cNvSpPr txBox="1">
            <a:spLocks/>
          </p:cNvSpPr>
          <p:nvPr/>
        </p:nvSpPr>
        <p:spPr bwMode="auto">
          <a:xfrm>
            <a:off x="0" y="-1"/>
            <a:ext cx="9144000" cy="89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TW"/>
            </a:defPPr>
            <a:lvl1pPr marL="360000" algn="ctr">
              <a:lnSpc>
                <a:spcPct val="90000"/>
              </a:lnSpc>
              <a:spcBef>
                <a:spcPct val="0"/>
              </a:spcBef>
              <a:tabLst>
                <a:tab pos="2144713" algn="l"/>
              </a:tabLst>
              <a:defRPr kumimoji="1" sz="3200" b="1">
                <a:solidFill>
                  <a:srgbClr val="002060"/>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defRPr kumimoji="1">
                <a:latin typeface="Calibri" pitchFamily="34" charset="0"/>
                <a:ea typeface="新細明體" pitchFamily="18" charset="-120"/>
              </a:defRPr>
            </a:lvl2pPr>
            <a:lvl3pPr marL="1143000" indent="-228600" eaLnBrk="0" hangingPunct="0">
              <a:defRPr kumimoji="1">
                <a:latin typeface="Calibri" pitchFamily="34" charset="0"/>
                <a:ea typeface="新細明體" pitchFamily="18" charset="-120"/>
              </a:defRPr>
            </a:lvl3pPr>
            <a:lvl4pPr marL="1600200" indent="-228600" eaLnBrk="0" hangingPunct="0">
              <a:defRPr kumimoji="1">
                <a:latin typeface="Calibri" pitchFamily="34" charset="0"/>
                <a:ea typeface="新細明體" pitchFamily="18" charset="-120"/>
              </a:defRPr>
            </a:lvl4pPr>
            <a:lvl5pPr marL="2057400" indent="-228600" eaLnBrk="0" hangingPunct="0">
              <a:defRPr kumimoji="1">
                <a:latin typeface="Calibri" pitchFamily="34" charset="0"/>
                <a:ea typeface="新細明體" pitchFamily="18" charset="-120"/>
              </a:defRPr>
            </a:lvl5pPr>
            <a:lvl6pPr marL="2514600" indent="-228600" eaLnBrk="0" fontAlgn="base" hangingPunct="0">
              <a:spcBef>
                <a:spcPct val="0"/>
              </a:spcBef>
              <a:spcAft>
                <a:spcPct val="0"/>
              </a:spcAft>
              <a:defRPr kumimoji="1">
                <a:latin typeface="Calibri" pitchFamily="34" charset="0"/>
                <a:ea typeface="新細明體" pitchFamily="18" charset="-120"/>
              </a:defRPr>
            </a:lvl6pPr>
            <a:lvl7pPr marL="2971800" indent="-228600" eaLnBrk="0" fontAlgn="base" hangingPunct="0">
              <a:spcBef>
                <a:spcPct val="0"/>
              </a:spcBef>
              <a:spcAft>
                <a:spcPct val="0"/>
              </a:spcAft>
              <a:defRPr kumimoji="1">
                <a:latin typeface="Calibri" pitchFamily="34" charset="0"/>
                <a:ea typeface="新細明體" pitchFamily="18" charset="-120"/>
              </a:defRPr>
            </a:lvl7pPr>
            <a:lvl8pPr marL="3429000" indent="-228600" eaLnBrk="0" fontAlgn="base" hangingPunct="0">
              <a:spcBef>
                <a:spcPct val="0"/>
              </a:spcBef>
              <a:spcAft>
                <a:spcPct val="0"/>
              </a:spcAft>
              <a:defRPr kumimoji="1">
                <a:latin typeface="Calibri" pitchFamily="34" charset="0"/>
                <a:ea typeface="新細明體" pitchFamily="18" charset="-120"/>
              </a:defRPr>
            </a:lvl8pPr>
            <a:lvl9pPr marL="3886200" indent="-228600" eaLnBrk="0" fontAlgn="base" hangingPunct="0">
              <a:spcBef>
                <a:spcPct val="0"/>
              </a:spcBef>
              <a:spcAft>
                <a:spcPct val="0"/>
              </a:spcAft>
              <a:defRPr kumimoji="1">
                <a:latin typeface="Calibri" pitchFamily="34" charset="0"/>
                <a:ea typeface="新細明體" pitchFamily="18" charset="-120"/>
              </a:defRPr>
            </a:lvl9pPr>
          </a:lstStyle>
          <a:p>
            <a:pPr marL="0"/>
            <a:r>
              <a:rPr lang="zh-TW" altLang="en-US" sz="3600" dirty="0">
                <a:solidFill>
                  <a:schemeClr val="accent6">
                    <a:lumMod val="50000"/>
                  </a:schemeClr>
                </a:solidFill>
                <a:cs typeface="+mn-cs"/>
              </a:rPr>
              <a:t>痛苦指數為四小龍最低</a:t>
            </a:r>
          </a:p>
        </p:txBody>
      </p:sp>
      <p:sp>
        <p:nvSpPr>
          <p:cNvPr id="11" name="文字方塊 10"/>
          <p:cNvSpPr txBox="1"/>
          <p:nvPr/>
        </p:nvSpPr>
        <p:spPr>
          <a:xfrm>
            <a:off x="4702730" y="6310747"/>
            <a:ext cx="4269850" cy="276999"/>
          </a:xfrm>
          <a:prstGeom prst="rect">
            <a:avLst/>
          </a:prstGeom>
          <a:noFill/>
        </p:spPr>
        <p:txBody>
          <a:bodyPr wrap="square" rtlCol="0">
            <a:spAutoFit/>
          </a:bodyPr>
          <a:lstStyle/>
          <a:p>
            <a:pPr marL="803275" indent="-803275"/>
            <a:r>
              <a:rPr lang="zh-TW" altLang="zh-TW" sz="1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資料來源</a:t>
            </a:r>
            <a:r>
              <a:rPr lang="zh-TW" altLang="zh-TW" sz="1200"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1200" dirty="0">
                <a:solidFill>
                  <a:prstClr val="black"/>
                </a:solidFill>
                <a:latin typeface="標楷體" panose="03000509000000000000" pitchFamily="65" charset="-120"/>
                <a:ea typeface="標楷體" panose="03000509000000000000" pitchFamily="65" charset="-120"/>
              </a:rPr>
              <a:t>行政院主計總處、各國官方</a:t>
            </a:r>
            <a:r>
              <a:rPr lang="zh-TW" altLang="zh-TW" sz="1200" dirty="0" smtClean="0">
                <a:solidFill>
                  <a:prstClr val="black"/>
                </a:solidFill>
                <a:latin typeface="標楷體" panose="03000509000000000000" pitchFamily="65" charset="-120"/>
                <a:ea typeface="標楷體" panose="03000509000000000000" pitchFamily="65" charset="-120"/>
              </a:rPr>
              <a:t>網站</a:t>
            </a:r>
            <a:endParaRPr lang="zh-TW" altLang="en-US" sz="1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文字方塊 12"/>
          <p:cNvSpPr txBox="1"/>
          <p:nvPr/>
        </p:nvSpPr>
        <p:spPr>
          <a:xfrm>
            <a:off x="805317" y="2757621"/>
            <a:ext cx="2830664" cy="369332"/>
          </a:xfrm>
          <a:prstGeom prst="rect">
            <a:avLst/>
          </a:prstGeom>
          <a:noFill/>
        </p:spPr>
        <p:txBody>
          <a:bodyPr wrap="square" rtlCol="0">
            <a:spAutoFit/>
          </a:bodyPr>
          <a:lstStyle/>
          <a:p>
            <a:pPr algn="ctr"/>
            <a:r>
              <a:rPr lang="zh-TW" altLang="en-US" b="1" dirty="0" smtClean="0">
                <a:solidFill>
                  <a:prstClr val="black"/>
                </a:solidFill>
                <a:latin typeface="標楷體" panose="03000509000000000000" pitchFamily="65" charset="-120"/>
                <a:ea typeface="標楷體" panose="03000509000000000000" pitchFamily="65" charset="-120"/>
              </a:rPr>
              <a:t>我國近年失業率</a:t>
            </a:r>
            <a:endParaRPr lang="zh-TW" altLang="en-US" b="1" dirty="0">
              <a:solidFill>
                <a:prstClr val="black"/>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5596226" y="2619121"/>
            <a:ext cx="2830664" cy="646331"/>
          </a:xfrm>
          <a:prstGeom prst="rect">
            <a:avLst/>
          </a:prstGeom>
          <a:noFill/>
        </p:spPr>
        <p:txBody>
          <a:bodyPr wrap="square" rtlCol="0">
            <a:spAutoFit/>
          </a:bodyPr>
          <a:lstStyle/>
          <a:p>
            <a:pPr algn="ctr"/>
            <a:r>
              <a:rPr lang="zh-TW" altLang="en-US" b="1" dirty="0" smtClean="0">
                <a:solidFill>
                  <a:prstClr val="black"/>
                </a:solidFill>
                <a:latin typeface="標楷體" panose="03000509000000000000" pitchFamily="65" charset="-120"/>
                <a:ea typeface="標楷體" panose="03000509000000000000" pitchFamily="65" charset="-120"/>
              </a:rPr>
              <a:t>亞洲四小龍失業率、物價上漲率、痛苦指數</a:t>
            </a:r>
            <a:endParaRPr lang="zh-TW" altLang="en-US" b="1" dirty="0">
              <a:solidFill>
                <a:prstClr val="black"/>
              </a:solidFill>
              <a:latin typeface="標楷體" panose="03000509000000000000" pitchFamily="65" charset="-120"/>
              <a:ea typeface="標楷體" panose="03000509000000000000" pitchFamily="65" charset="-120"/>
            </a:endParaRPr>
          </a:p>
        </p:txBody>
      </p:sp>
      <p:graphicFrame>
        <p:nvGraphicFramePr>
          <p:cNvPr id="15" name="表格 14"/>
          <p:cNvGraphicFramePr>
            <a:graphicFrameLocks noGrp="1"/>
          </p:cNvGraphicFramePr>
          <p:nvPr>
            <p:extLst>
              <p:ext uri="{D42A27DB-BD31-4B8C-83A1-F6EECF244321}">
                <p14:modId xmlns:p14="http://schemas.microsoft.com/office/powerpoint/2010/main" val="3594044088"/>
              </p:ext>
            </p:extLst>
          </p:nvPr>
        </p:nvGraphicFramePr>
        <p:xfrm>
          <a:off x="4800602" y="3241604"/>
          <a:ext cx="4171979" cy="3071780"/>
        </p:xfrm>
        <a:graphic>
          <a:graphicData uri="http://schemas.openxmlformats.org/drawingml/2006/table">
            <a:tbl>
              <a:tblPr firstRow="1" firstCol="1" bandRow="1" bandCol="1"/>
              <a:tblGrid>
                <a:gridCol w="1351357"/>
                <a:gridCol w="684750"/>
                <a:gridCol w="684750"/>
                <a:gridCol w="852533"/>
                <a:gridCol w="598589"/>
              </a:tblGrid>
              <a:tr h="365048">
                <a:tc>
                  <a:txBody>
                    <a:bodyPr/>
                    <a:lstStyle/>
                    <a:p>
                      <a:pPr algn="ctr" hangingPunct="0">
                        <a:lnSpc>
                          <a:spcPts val="1400"/>
                        </a:lnSpc>
                        <a:spcAft>
                          <a:spcPts val="0"/>
                        </a:spcAft>
                      </a:pPr>
                      <a:r>
                        <a:rPr lang="en-US" sz="14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 </a:t>
                      </a:r>
                      <a:endParaRPr lang="zh-TW" sz="14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altLang="en-US" sz="1400" b="1" kern="100" dirty="0" smtClean="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臺灣</a:t>
                      </a:r>
                      <a:endParaRPr lang="zh-TW" sz="1400" b="1"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4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韓國</a:t>
                      </a:r>
                      <a:endParaRPr lang="zh-TW" sz="14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4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新加坡</a:t>
                      </a:r>
                      <a:endParaRPr lang="zh-TW" sz="14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4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香港</a:t>
                      </a:r>
                      <a:endParaRPr lang="zh-TW" sz="14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0748">
                <a:tc gridSpan="5">
                  <a:txBody>
                    <a:bodyPr/>
                    <a:lstStyle/>
                    <a:p>
                      <a:pPr indent="88900" algn="ctr" hangingPunct="0">
                        <a:spcAft>
                          <a:spcPts val="0"/>
                        </a:spcAft>
                      </a:pPr>
                      <a:r>
                        <a:rPr lang="zh-TW" altLang="en-US"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失業率</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4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748">
                <a:tc>
                  <a:txBody>
                    <a:bodyPr/>
                    <a:lstStyle/>
                    <a:p>
                      <a:pPr indent="88900"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2000-20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07</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4.26</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3.7</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5.8</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0748">
                <a:tc>
                  <a:txBody>
                    <a:bodyPr/>
                    <a:lstStyle/>
                    <a:p>
                      <a:pPr marL="179388" indent="-92075"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a:t>
                      </a: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15</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4.47</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3.1</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3.7</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r h="300748">
                <a:tc gridSpan="5">
                  <a:txBody>
                    <a:bodyPr/>
                    <a:lstStyle/>
                    <a:p>
                      <a:pPr marL="179388" indent="-92075" algn="ctr" hangingPunct="0">
                        <a:spcAft>
                          <a:spcPts val="0"/>
                        </a:spcAft>
                      </a:pPr>
                      <a:r>
                        <a:rPr lang="zh-TW" altLang="en-US"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物價上漲率</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hangingPunct="0">
                        <a:spcAft>
                          <a:spcPts val="0"/>
                        </a:spcAft>
                      </a:pPr>
                      <a:endParaRPr lang="zh-TW" sz="14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r>
              <a:tr h="300748">
                <a:tc>
                  <a:txBody>
                    <a:bodyPr/>
                    <a:lstStyle/>
                    <a:p>
                      <a:pPr indent="88900"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2000-20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07</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0.89</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2.98</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0.96</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-0.79</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00748">
                <a:tc>
                  <a:txBody>
                    <a:bodyPr/>
                    <a:lstStyle/>
                    <a:p>
                      <a:pPr marL="179388" indent="-92075"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a:t>
                      </a: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15</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2.50</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2.83</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3.55</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r h="300748">
                <a:tc gridSpan="5">
                  <a:txBody>
                    <a:bodyPr/>
                    <a:lstStyle/>
                    <a:p>
                      <a:pPr marL="179388" indent="-92075" algn="ctr" hangingPunct="0">
                        <a:spcAft>
                          <a:spcPts val="0"/>
                        </a:spcAft>
                      </a:pPr>
                      <a:r>
                        <a:rPr lang="zh-TW" altLang="en-US"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痛苦指數</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hangingPunct="0">
                        <a:spcAft>
                          <a:spcPts val="0"/>
                        </a:spcAft>
                      </a:pPr>
                      <a:endParaRPr lang="zh-TW" sz="14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algn="ctr" hangingPunct="0">
                        <a:spcAft>
                          <a:spcPts val="0"/>
                        </a:spcAft>
                      </a:pP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r>
              <a:tr h="300748">
                <a:tc>
                  <a:txBody>
                    <a:bodyPr/>
                    <a:lstStyle/>
                    <a:p>
                      <a:pPr indent="88900"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2000-20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07</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5.19</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6.68</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標楷體" panose="03000509000000000000" pitchFamily="65" charset="-120"/>
                          <a:cs typeface="Times New Roman" panose="02020603050405020304" pitchFamily="18" charset="0"/>
                        </a:rPr>
                        <a:t>5.06</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5.01</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00748">
                <a:tc>
                  <a:txBody>
                    <a:bodyPr/>
                    <a:lstStyle/>
                    <a:p>
                      <a:pPr marL="179388" indent="-92075" hangingPunct="0">
                        <a:spcAft>
                          <a:spcPts val="0"/>
                        </a:spcAft>
                      </a:pP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a:t>
                      </a:r>
                      <a:r>
                        <a:rPr lang="en-US"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a:t>
                      </a:r>
                      <a:r>
                        <a:rPr lang="en-US" altLang="zh-TW" sz="14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15</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b="1"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5.58</a:t>
                      </a:r>
                      <a:endParaRPr lang="zh-TW" sz="14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5.9</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5.93</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4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7.25</a:t>
                      </a:r>
                      <a:endParaRPr lang="zh-TW" sz="14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17" name="文字方塊 16"/>
          <p:cNvSpPr txBox="1"/>
          <p:nvPr/>
        </p:nvSpPr>
        <p:spPr>
          <a:xfrm>
            <a:off x="8080412" y="2888426"/>
            <a:ext cx="1063588" cy="477054"/>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單位</a:t>
            </a:r>
            <a:r>
              <a:rPr lang="zh-TW" altLang="en-US"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圖表 4"/>
          <p:cNvGraphicFramePr/>
          <p:nvPr>
            <p:extLst>
              <p:ext uri="{D42A27DB-BD31-4B8C-83A1-F6EECF244321}">
                <p14:modId xmlns:p14="http://schemas.microsoft.com/office/powerpoint/2010/main" val="1940562486"/>
              </p:ext>
            </p:extLst>
          </p:nvPr>
        </p:nvGraphicFramePr>
        <p:xfrm>
          <a:off x="94709" y="3183196"/>
          <a:ext cx="4430254" cy="3244534"/>
        </p:xfrm>
        <a:graphic>
          <a:graphicData uri="http://schemas.openxmlformats.org/drawingml/2006/chart">
            <c:chart xmlns:c="http://schemas.openxmlformats.org/drawingml/2006/chart" xmlns:r="http://schemas.openxmlformats.org/officeDocument/2006/relationships" r:id="rId2"/>
          </a:graphicData>
        </a:graphic>
      </p:graphicFrame>
      <p:sp>
        <p:nvSpPr>
          <p:cNvPr id="20" name="文字方塊 19"/>
          <p:cNvSpPr txBox="1"/>
          <p:nvPr/>
        </p:nvSpPr>
        <p:spPr>
          <a:xfrm>
            <a:off x="174911" y="2953604"/>
            <a:ext cx="607672" cy="477054"/>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en-US" altLang="zh-TW"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2" name="直線接點 21"/>
          <p:cNvCxnSpPr/>
          <p:nvPr/>
        </p:nvCxnSpPr>
        <p:spPr>
          <a:xfrm>
            <a:off x="466996" y="5618924"/>
            <a:ext cx="122699" cy="69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478747" y="5525943"/>
            <a:ext cx="122699" cy="69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85724" y="6173426"/>
            <a:ext cx="4269850" cy="276999"/>
          </a:xfrm>
          <a:prstGeom prst="rect">
            <a:avLst/>
          </a:prstGeom>
          <a:noFill/>
        </p:spPr>
        <p:txBody>
          <a:bodyPr wrap="square" rtlCol="0">
            <a:spAutoFit/>
          </a:bodyPr>
          <a:lstStyle/>
          <a:p>
            <a:pPr marL="803275" indent="-803275"/>
            <a:r>
              <a:rPr lang="zh-TW"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dirty="0">
                <a:solidFill>
                  <a:prstClr val="black"/>
                </a:solidFill>
                <a:latin typeface="標楷體" panose="03000509000000000000" pitchFamily="65" charset="-120"/>
                <a:ea typeface="標楷體" panose="03000509000000000000" pitchFamily="65" charset="-120"/>
              </a:rPr>
              <a:t>行政院主計總處</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0" y="5688173"/>
            <a:ext cx="466996" cy="338554"/>
          </a:xfrm>
          <a:prstGeom prst="rect">
            <a:avLst/>
          </a:prstGeom>
          <a:solidFill>
            <a:schemeClr val="bg1"/>
          </a:solidFill>
          <a:ln>
            <a:noFill/>
          </a:ln>
        </p:spPr>
        <p:txBody>
          <a:bodyPr wrap="square" rtlCol="0">
            <a:spAutoFit/>
          </a:bodyPr>
          <a:lstStyle/>
          <a:p>
            <a:pPr algn="ctr"/>
            <a:r>
              <a:rPr lang="en-US" altLang="zh-TW" sz="1600" dirty="0" smtClean="0">
                <a:solidFill>
                  <a:prstClr val="black"/>
                </a:solidFill>
                <a:latin typeface="Times New Roman" panose="02020603050405020304" pitchFamily="18" charset="0"/>
                <a:cs typeface="Times New Roman" panose="02020603050405020304" pitchFamily="18" charset="0"/>
              </a:rPr>
              <a:t>0</a:t>
            </a:r>
            <a:endParaRPr lang="zh-TW" altLang="en-US"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8078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金融服務自由化，人財兩留在</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臺灣</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31305" y="1019503"/>
            <a:ext cx="8468139" cy="53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en-US" altLang="zh-TW" sz="2600" b="1" dirty="0">
                <a:solidFill>
                  <a:schemeClr val="accent6"/>
                </a:solidFill>
                <a:latin typeface="+mn-lt"/>
                <a:ea typeface="標楷體" panose="03000509000000000000" pitchFamily="65" charset="-120"/>
              </a:rPr>
              <a:t>102</a:t>
            </a:r>
            <a:r>
              <a:rPr lang="zh-TW" altLang="en-US" sz="2600" b="1" dirty="0">
                <a:solidFill>
                  <a:schemeClr val="accent6"/>
                </a:solidFill>
                <a:latin typeface="+mn-lt"/>
                <a:ea typeface="標楷體" panose="03000509000000000000" pitchFamily="65" charset="-120"/>
              </a:rPr>
              <a:t>年推動「自由經濟示範區」，</a:t>
            </a:r>
            <a:r>
              <a:rPr lang="en-US" altLang="zh-TW" sz="2600" b="1" dirty="0">
                <a:solidFill>
                  <a:schemeClr val="accent6"/>
                </a:solidFill>
                <a:latin typeface="+mn-lt"/>
                <a:ea typeface="標楷體" panose="03000509000000000000" pitchFamily="65" charset="-120"/>
              </a:rPr>
              <a:t>OBU(</a:t>
            </a:r>
            <a:r>
              <a:rPr lang="zh-TW" altLang="en-US" sz="2600" b="1" dirty="0">
                <a:solidFill>
                  <a:schemeClr val="accent6"/>
                </a:solidFill>
                <a:latin typeface="+mn-lt"/>
                <a:ea typeface="標楷體" panose="03000509000000000000" pitchFamily="65" charset="-120"/>
              </a:rPr>
              <a:t>離境銀行業務</a:t>
            </a:r>
            <a:r>
              <a:rPr lang="en-US" altLang="zh-TW" sz="2600" b="1" dirty="0">
                <a:solidFill>
                  <a:schemeClr val="accent6"/>
                </a:solidFill>
                <a:latin typeface="+mn-lt"/>
                <a:ea typeface="標楷體" panose="03000509000000000000" pitchFamily="65" charset="-120"/>
              </a:rPr>
              <a:t>)</a:t>
            </a:r>
            <a:r>
              <a:rPr lang="zh-TW" altLang="en-US" sz="2600" b="1" dirty="0">
                <a:solidFill>
                  <a:schemeClr val="accent6"/>
                </a:solidFill>
                <a:latin typeface="+mn-lt"/>
                <a:ea typeface="標楷體" panose="03000509000000000000" pitchFamily="65" charset="-120"/>
              </a:rPr>
              <a:t>商品已採負面表列方式全面開放、開放證券商申設</a:t>
            </a:r>
            <a:r>
              <a:rPr lang="en-US" altLang="zh-TW" sz="2600" b="1" dirty="0">
                <a:solidFill>
                  <a:schemeClr val="accent6"/>
                </a:solidFill>
                <a:latin typeface="+mn-lt"/>
                <a:ea typeface="標楷體" panose="03000509000000000000" pitchFamily="65" charset="-120"/>
              </a:rPr>
              <a:t>OSU (</a:t>
            </a:r>
            <a:r>
              <a:rPr lang="zh-TW" altLang="en-US" sz="2600" b="1" dirty="0">
                <a:solidFill>
                  <a:schemeClr val="accent6"/>
                </a:solidFill>
                <a:latin typeface="+mn-lt"/>
                <a:ea typeface="標楷體" panose="03000509000000000000" pitchFamily="65" charset="-120"/>
              </a:rPr>
              <a:t>離境證券業務</a:t>
            </a:r>
            <a:r>
              <a:rPr lang="en-US" altLang="zh-TW" sz="2600" b="1" dirty="0">
                <a:solidFill>
                  <a:schemeClr val="accent6"/>
                </a:solidFill>
                <a:latin typeface="+mn-lt"/>
                <a:ea typeface="標楷體" panose="03000509000000000000" pitchFamily="65" charset="-120"/>
              </a:rPr>
              <a:t>) </a:t>
            </a:r>
            <a:r>
              <a:rPr lang="zh-TW" altLang="en-US" sz="2600" b="1" dirty="0">
                <a:solidFill>
                  <a:schemeClr val="accent6"/>
                </a:solidFill>
                <a:latin typeface="+mn-lt"/>
                <a:ea typeface="標楷體" panose="03000509000000000000" pitchFamily="65" charset="-120"/>
              </a:rPr>
              <a:t>，</a:t>
            </a:r>
            <a:r>
              <a:rPr lang="en-US" altLang="zh-TW" sz="2600" b="1" dirty="0">
                <a:solidFill>
                  <a:schemeClr val="accent6"/>
                </a:solidFill>
                <a:latin typeface="+mn-lt"/>
                <a:ea typeface="標楷體" panose="03000509000000000000" pitchFamily="65" charset="-120"/>
              </a:rPr>
              <a:t>103</a:t>
            </a:r>
            <a:r>
              <a:rPr lang="zh-TW" altLang="en-US" sz="2600" b="1" dirty="0">
                <a:solidFill>
                  <a:schemeClr val="accent6"/>
                </a:solidFill>
                <a:latin typeface="+mn-lt"/>
                <a:ea typeface="標楷體" panose="03000509000000000000" pitchFamily="65" charset="-120"/>
              </a:rPr>
              <a:t>年本國銀行</a:t>
            </a:r>
            <a:r>
              <a:rPr lang="en-US" altLang="zh-TW" sz="2600" b="1" dirty="0">
                <a:solidFill>
                  <a:schemeClr val="accent6"/>
                </a:solidFill>
                <a:latin typeface="+mn-lt"/>
                <a:ea typeface="標楷體" panose="03000509000000000000" pitchFamily="65" charset="-120"/>
              </a:rPr>
              <a:t>OBU</a:t>
            </a:r>
            <a:r>
              <a:rPr lang="zh-TW" altLang="en-US" sz="2600" b="1" dirty="0">
                <a:solidFill>
                  <a:schemeClr val="accent6"/>
                </a:solidFill>
                <a:latin typeface="+mn-lt"/>
                <a:ea typeface="標楷體" panose="03000509000000000000" pitchFamily="65" charset="-120"/>
              </a:rPr>
              <a:t>稅前盈餘為新臺幣</a:t>
            </a:r>
            <a:r>
              <a:rPr lang="en-US" altLang="zh-TW" sz="2600" b="1" dirty="0">
                <a:solidFill>
                  <a:schemeClr val="accent6"/>
                </a:solidFill>
                <a:latin typeface="+mn-lt"/>
                <a:ea typeface="標楷體" panose="03000509000000000000" pitchFamily="65" charset="-120"/>
              </a:rPr>
              <a:t>853</a:t>
            </a:r>
            <a:r>
              <a:rPr lang="zh-TW" altLang="en-US" sz="2600" b="1" dirty="0">
                <a:solidFill>
                  <a:schemeClr val="accent6"/>
                </a:solidFill>
                <a:latin typeface="+mn-lt"/>
                <a:ea typeface="標楷體" panose="03000509000000000000" pitchFamily="65" charset="-120"/>
              </a:rPr>
              <a:t>億元，較</a:t>
            </a:r>
            <a:r>
              <a:rPr lang="en-US" altLang="zh-TW" sz="2600" b="1" dirty="0">
                <a:solidFill>
                  <a:schemeClr val="accent6"/>
                </a:solidFill>
                <a:latin typeface="+mn-lt"/>
                <a:ea typeface="標楷體" panose="03000509000000000000" pitchFamily="65" charset="-120"/>
              </a:rPr>
              <a:t>102</a:t>
            </a:r>
            <a:r>
              <a:rPr lang="zh-TW" altLang="en-US" sz="2600" b="1" dirty="0">
                <a:solidFill>
                  <a:schemeClr val="accent6"/>
                </a:solidFill>
                <a:latin typeface="+mn-lt"/>
                <a:ea typeface="標楷體" panose="03000509000000000000" pitchFamily="65" charset="-120"/>
              </a:rPr>
              <a:t>年之</a:t>
            </a:r>
            <a:r>
              <a:rPr lang="en-US" altLang="zh-TW" sz="2600" b="1" dirty="0">
                <a:solidFill>
                  <a:schemeClr val="accent6"/>
                </a:solidFill>
                <a:latin typeface="+mn-lt"/>
                <a:ea typeface="標楷體" panose="03000509000000000000" pitchFamily="65" charset="-120"/>
              </a:rPr>
              <a:t>559</a:t>
            </a:r>
            <a:r>
              <a:rPr lang="zh-TW" altLang="en-US" sz="2600" b="1" dirty="0">
                <a:solidFill>
                  <a:schemeClr val="accent6"/>
                </a:solidFill>
                <a:latin typeface="+mn-lt"/>
                <a:ea typeface="標楷體" panose="03000509000000000000" pitchFamily="65" charset="-120"/>
              </a:rPr>
              <a:t>億元成長</a:t>
            </a:r>
            <a:r>
              <a:rPr lang="en-US" altLang="zh-TW" sz="2600" b="1" dirty="0">
                <a:solidFill>
                  <a:schemeClr val="accent6"/>
                </a:solidFill>
                <a:latin typeface="+mn-lt"/>
                <a:ea typeface="標楷體" panose="03000509000000000000" pitchFamily="65" charset="-120"/>
              </a:rPr>
              <a:t>52.6%</a:t>
            </a:r>
            <a:r>
              <a:rPr lang="zh-TW" altLang="en-US" sz="2600" b="1" dirty="0">
                <a:solidFill>
                  <a:schemeClr val="accent6"/>
                </a:solidFill>
                <a:latin typeface="+mn-lt"/>
                <a:ea typeface="標楷體" panose="03000509000000000000" pitchFamily="65" charset="-120"/>
              </a:rPr>
              <a:t>，截至</a:t>
            </a:r>
            <a:r>
              <a:rPr lang="en-US" altLang="zh-TW" sz="2600" b="1" dirty="0">
                <a:solidFill>
                  <a:schemeClr val="accent6"/>
                </a:solidFill>
                <a:latin typeface="+mn-lt"/>
                <a:ea typeface="標楷體" panose="03000509000000000000" pitchFamily="65" charset="-120"/>
              </a:rPr>
              <a:t>104</a:t>
            </a:r>
            <a:r>
              <a:rPr lang="zh-TW" altLang="en-US" sz="2600" b="1" dirty="0">
                <a:solidFill>
                  <a:schemeClr val="accent6"/>
                </a:solidFill>
                <a:latin typeface="+mn-lt"/>
                <a:ea typeface="標楷體" panose="03000509000000000000" pitchFamily="65" charset="-120"/>
              </a:rPr>
              <a:t>年底達</a:t>
            </a:r>
            <a:r>
              <a:rPr lang="en-US" altLang="zh-TW" sz="2600" b="1" dirty="0">
                <a:solidFill>
                  <a:schemeClr val="accent6"/>
                </a:solidFill>
                <a:latin typeface="+mn-lt"/>
                <a:ea typeface="標楷體" panose="03000509000000000000" pitchFamily="65" charset="-120"/>
              </a:rPr>
              <a:t>751</a:t>
            </a:r>
            <a:r>
              <a:rPr lang="zh-TW" altLang="en-US" sz="2600" b="1" dirty="0">
                <a:solidFill>
                  <a:schemeClr val="accent6"/>
                </a:solidFill>
                <a:latin typeface="+mn-lt"/>
                <a:ea typeface="標楷體" panose="03000509000000000000" pitchFamily="65" charset="-120"/>
              </a:rPr>
              <a:t>億元。</a:t>
            </a:r>
            <a:r>
              <a:rPr lang="en-US" altLang="zh-TW" sz="2600" b="1" dirty="0">
                <a:solidFill>
                  <a:schemeClr val="accent6"/>
                </a:solidFill>
                <a:latin typeface="+mn-lt"/>
                <a:ea typeface="標楷體" panose="03000509000000000000" pitchFamily="65" charset="-120"/>
              </a:rPr>
              <a:t>104</a:t>
            </a:r>
            <a:r>
              <a:rPr lang="zh-TW" altLang="en-US" sz="2600" b="1" dirty="0">
                <a:solidFill>
                  <a:schemeClr val="accent6"/>
                </a:solidFill>
                <a:latin typeface="+mn-lt"/>
                <a:ea typeface="標楷體" panose="03000509000000000000" pitchFamily="65" charset="-120"/>
              </a:rPr>
              <a:t>年通過</a:t>
            </a:r>
            <a:r>
              <a:rPr lang="en-US" altLang="zh-TW" sz="2600" b="1" dirty="0">
                <a:solidFill>
                  <a:schemeClr val="accent6"/>
                </a:solidFill>
                <a:latin typeface="+mn-lt"/>
                <a:ea typeface="標楷體" panose="03000509000000000000" pitchFamily="65" charset="-120"/>
              </a:rPr>
              <a:t>OIU(</a:t>
            </a:r>
            <a:r>
              <a:rPr lang="zh-TW" altLang="en-US" sz="2600" b="1" dirty="0">
                <a:solidFill>
                  <a:schemeClr val="accent6"/>
                </a:solidFill>
                <a:latin typeface="+mn-lt"/>
                <a:ea typeface="標楷體" panose="03000509000000000000" pitchFamily="65" charset="-120"/>
              </a:rPr>
              <a:t>國際保險業務</a:t>
            </a:r>
            <a:r>
              <a:rPr lang="en-US" altLang="zh-TW" sz="2600" b="1" dirty="0">
                <a:solidFill>
                  <a:schemeClr val="accent6"/>
                </a:solidFill>
                <a:latin typeface="+mn-lt"/>
                <a:ea typeface="標楷體" panose="03000509000000000000" pitchFamily="65" charset="-120"/>
              </a:rPr>
              <a:t>)</a:t>
            </a:r>
            <a:r>
              <a:rPr lang="zh-TW" altLang="en-US" sz="2600" b="1" dirty="0">
                <a:solidFill>
                  <a:schemeClr val="accent6"/>
                </a:solidFill>
                <a:latin typeface="+mn-lt"/>
                <a:ea typeface="標楷體" panose="03000509000000000000" pitchFamily="65" charset="-120"/>
              </a:rPr>
              <a:t>相關條文，陸客及外國人可在國內買外幣保單</a:t>
            </a:r>
            <a:r>
              <a:rPr lang="zh-TW" altLang="en-US" sz="2600" b="1" dirty="0" smtClean="0">
                <a:solidFill>
                  <a:schemeClr val="accent6"/>
                </a:solidFill>
                <a:latin typeface="+mn-lt"/>
                <a:ea typeface="標楷體" panose="03000509000000000000" pitchFamily="65" charset="-120"/>
              </a:rPr>
              <a:t>。</a:t>
            </a:r>
            <a:endParaRPr kumimoji="1" lang="zh-TW" altLang="en-US" sz="2600"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106</a:t>
            </a:fld>
            <a:endParaRPr lang="zh-TW" altLang="en-US"/>
          </a:p>
        </p:txBody>
      </p:sp>
      <p:pic>
        <p:nvPicPr>
          <p:cNvPr id="5" name="內容版面配置區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92060" y="3604735"/>
            <a:ext cx="3469498" cy="2612843"/>
          </a:xfrm>
        </p:spPr>
      </p:pic>
      <p:pic>
        <p:nvPicPr>
          <p:cNvPr id="4" name="內容版面配置區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404" y="3604735"/>
            <a:ext cx="3802193" cy="2534795"/>
          </a:xfrm>
        </p:spPr>
      </p:pic>
    </p:spTree>
    <p:extLst>
      <p:ext uri="{BB962C8B-B14F-4D97-AF65-F5344CB8AC3E}">
        <p14:creationId xmlns:p14="http://schemas.microsoft.com/office/powerpoint/2010/main" val="3868785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1"/>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銀行</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業盈餘創新高，</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體質歷史</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最佳</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107</a:t>
            </a:fld>
            <a:endParaRPr lang="zh-TW" altLang="en-US"/>
          </a:p>
        </p:txBody>
      </p:sp>
      <p:sp>
        <p:nvSpPr>
          <p:cNvPr id="6" name="Rectangle 7"/>
          <p:cNvSpPr>
            <a:spLocks/>
          </p:cNvSpPr>
          <p:nvPr/>
        </p:nvSpPr>
        <p:spPr bwMode="auto">
          <a:xfrm>
            <a:off x="685800" y="1122517"/>
            <a:ext cx="8122920" cy="476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zh-TW" sz="2800" b="1" dirty="0" smtClean="0">
                <a:solidFill>
                  <a:schemeClr val="accent6"/>
                </a:solidFill>
                <a:latin typeface="Times New Roman" panose="02020603050405020304" pitchFamily="18" charset="0"/>
                <a:ea typeface="標楷體" panose="03000509000000000000" pitchFamily="65" charset="-120"/>
              </a:rPr>
              <a:t>金融業</a:t>
            </a:r>
            <a:r>
              <a:rPr lang="zh-TW" altLang="zh-TW" sz="2800" b="1" dirty="0">
                <a:solidFill>
                  <a:schemeClr val="accent6"/>
                </a:solidFill>
                <a:latin typeface="Times New Roman" panose="02020603050405020304" pitchFamily="18" charset="0"/>
                <a:ea typeface="標楷體" panose="03000509000000000000" pitchFamily="65" charset="-120"/>
              </a:rPr>
              <a:t>穩健成長</a:t>
            </a:r>
            <a:r>
              <a:rPr lang="zh-TW" altLang="en-US"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銀行資產品質改善，盈餘創新高且風險承擔能力增加</a:t>
            </a:r>
            <a:r>
              <a:rPr lang="zh-TW" altLang="en-US" sz="2800" b="1" dirty="0">
                <a:solidFill>
                  <a:schemeClr val="accent6"/>
                </a:solidFill>
                <a:latin typeface="Times New Roman" panose="02020603050405020304" pitchFamily="18" charset="0"/>
                <a:ea typeface="標楷體" panose="03000509000000000000" pitchFamily="65" charset="-120"/>
              </a:rPr>
              <a:t>，體質為歷史最佳：</a:t>
            </a:r>
            <a:endParaRPr lang="en-US" altLang="zh-TW" sz="2800" b="1" dirty="0">
              <a:solidFill>
                <a:schemeClr val="accent6"/>
              </a:solidFill>
              <a:latin typeface="Times New Roman" panose="02020603050405020304" pitchFamily="18" charset="0"/>
              <a:ea typeface="標楷體" panose="03000509000000000000" pitchFamily="65" charset="-120"/>
            </a:endParaRPr>
          </a:p>
          <a:p>
            <a:pPr marL="681038" lvl="1" indent="-273050" algn="just">
              <a:buClr>
                <a:schemeClr val="accent6">
                  <a:lumMod val="50000"/>
                </a:schemeClr>
              </a:buClr>
              <a:buFont typeface="Wingdings" panose="05000000000000000000" pitchFamily="2" charset="2"/>
              <a:buChar char="ü"/>
            </a:pPr>
            <a:r>
              <a:rPr lang="zh-TW" altLang="en-US" sz="2800" b="1" dirty="0">
                <a:solidFill>
                  <a:schemeClr val="accent6"/>
                </a:solidFill>
                <a:latin typeface="Times New Roman" panose="02020603050405020304" pitchFamily="18" charset="0"/>
                <a:ea typeface="標楷體" panose="03000509000000000000" pitchFamily="65" charset="-120"/>
              </a:rPr>
              <a:t>逾期放款比率：由</a:t>
            </a:r>
            <a:r>
              <a:rPr lang="en-US" altLang="zh-TW" sz="2800" b="1" dirty="0">
                <a:solidFill>
                  <a:schemeClr val="accent6"/>
                </a:solidFill>
                <a:latin typeface="Times New Roman" panose="02020603050405020304" pitchFamily="18" charset="0"/>
                <a:ea typeface="標楷體" panose="03000509000000000000" pitchFamily="65" charset="-120"/>
              </a:rPr>
              <a:t>90</a:t>
            </a:r>
            <a:r>
              <a:rPr lang="zh-TW" altLang="en-US" sz="2800" b="1" dirty="0">
                <a:solidFill>
                  <a:schemeClr val="accent6"/>
                </a:solidFill>
                <a:latin typeface="Times New Roman" panose="02020603050405020304" pitchFamily="18" charset="0"/>
                <a:ea typeface="標楷體" panose="03000509000000000000" pitchFamily="65" charset="-120"/>
              </a:rPr>
              <a:t>年之</a:t>
            </a:r>
            <a:r>
              <a:rPr lang="en-US" altLang="zh-TW" sz="2800" b="1" dirty="0">
                <a:solidFill>
                  <a:schemeClr val="accent6"/>
                </a:solidFill>
                <a:latin typeface="Times New Roman" panose="02020603050405020304" pitchFamily="18" charset="0"/>
                <a:ea typeface="標楷體" panose="03000509000000000000" pitchFamily="65" charset="-120"/>
              </a:rPr>
              <a:t>11.27%</a:t>
            </a:r>
            <a:r>
              <a:rPr lang="zh-TW" altLang="en-US" sz="2800" b="1" dirty="0">
                <a:solidFill>
                  <a:schemeClr val="accent6"/>
                </a:solidFill>
                <a:latin typeface="Times New Roman" panose="02020603050405020304" pitchFamily="18" charset="0"/>
                <a:ea typeface="標楷體" panose="03000509000000000000" pitchFamily="65" charset="-120"/>
              </a:rPr>
              <a:t>逐步改善，</a:t>
            </a:r>
            <a:r>
              <a:rPr lang="en-US" altLang="zh-TW" sz="2800" b="1" dirty="0">
                <a:solidFill>
                  <a:schemeClr val="accent6"/>
                </a:solidFill>
                <a:latin typeface="Times New Roman" panose="02020603050405020304" pitchFamily="18" charset="0"/>
                <a:ea typeface="標楷體" panose="03000509000000000000" pitchFamily="65" charset="-120"/>
              </a:rPr>
              <a:t>102</a:t>
            </a:r>
            <a:r>
              <a:rPr lang="zh-TW" altLang="en-US" sz="2800" b="1" dirty="0">
                <a:solidFill>
                  <a:schemeClr val="accent6"/>
                </a:solidFill>
                <a:latin typeface="Times New Roman" panose="02020603050405020304" pitchFamily="18" charset="0"/>
                <a:ea typeface="標楷體" panose="03000509000000000000" pitchFamily="65" charset="-120"/>
              </a:rPr>
              <a:t>年</a:t>
            </a:r>
            <a:r>
              <a:rPr lang="en-US" altLang="zh-TW" sz="2800" b="1" dirty="0">
                <a:solidFill>
                  <a:schemeClr val="accent6"/>
                </a:solidFill>
                <a:latin typeface="Times New Roman" panose="02020603050405020304" pitchFamily="18" charset="0"/>
                <a:ea typeface="標楷體" panose="03000509000000000000" pitchFamily="65" charset="-120"/>
              </a:rPr>
              <a:t>12</a:t>
            </a:r>
            <a:r>
              <a:rPr lang="zh-TW" altLang="en-US" sz="2800" b="1" dirty="0">
                <a:solidFill>
                  <a:schemeClr val="accent6"/>
                </a:solidFill>
                <a:latin typeface="Times New Roman" panose="02020603050405020304" pitchFamily="18" charset="0"/>
                <a:ea typeface="標楷體" panose="03000509000000000000" pitchFamily="65" charset="-120"/>
              </a:rPr>
              <a:t>月底降至</a:t>
            </a:r>
            <a:r>
              <a:rPr lang="en-US" altLang="zh-TW" sz="2800" b="1" dirty="0">
                <a:solidFill>
                  <a:schemeClr val="accent6"/>
                </a:solidFill>
                <a:latin typeface="Times New Roman" panose="02020603050405020304" pitchFamily="18" charset="0"/>
                <a:ea typeface="標楷體" panose="03000509000000000000" pitchFamily="65" charset="-120"/>
              </a:rPr>
              <a:t>0.37%</a:t>
            </a:r>
            <a:r>
              <a:rPr lang="zh-TW" altLang="en-US" sz="2800" b="1" dirty="0">
                <a:solidFill>
                  <a:schemeClr val="accent6"/>
                </a:solidFill>
                <a:latin typeface="Times New Roman" panose="02020603050405020304" pitchFamily="18" charset="0"/>
                <a:ea typeface="標楷體" panose="03000509000000000000" pitchFamily="65" charset="-120"/>
              </a:rPr>
              <a:t>，</a:t>
            </a:r>
            <a:r>
              <a:rPr lang="en-US" altLang="zh-TW" sz="2800" b="1" dirty="0">
                <a:solidFill>
                  <a:schemeClr val="accent6"/>
                </a:solidFill>
                <a:latin typeface="Times New Roman" panose="02020603050405020304" pitchFamily="18" charset="0"/>
                <a:ea typeface="標楷體" panose="03000509000000000000" pitchFamily="65" charset="-120"/>
              </a:rPr>
              <a:t>105</a:t>
            </a:r>
            <a:r>
              <a:rPr lang="zh-TW" altLang="en-US" sz="2800" b="1" dirty="0">
                <a:solidFill>
                  <a:schemeClr val="accent6"/>
                </a:solidFill>
                <a:latin typeface="Times New Roman" panose="02020603050405020304" pitchFamily="18" charset="0"/>
                <a:ea typeface="標楷體" panose="03000509000000000000" pitchFamily="65" charset="-120"/>
              </a:rPr>
              <a:t>年</a:t>
            </a:r>
            <a:r>
              <a:rPr lang="en-US" altLang="zh-TW" sz="2800" b="1" dirty="0">
                <a:solidFill>
                  <a:schemeClr val="accent6"/>
                </a:solidFill>
                <a:latin typeface="Times New Roman" panose="02020603050405020304" pitchFamily="18" charset="0"/>
                <a:ea typeface="標楷體" panose="03000509000000000000" pitchFamily="65" charset="-120"/>
              </a:rPr>
              <a:t>2</a:t>
            </a:r>
            <a:r>
              <a:rPr lang="zh-TW" altLang="en-US" sz="2800" b="1" dirty="0">
                <a:solidFill>
                  <a:schemeClr val="accent6"/>
                </a:solidFill>
                <a:latin typeface="Times New Roman" panose="02020603050405020304" pitchFamily="18" charset="0"/>
                <a:ea typeface="標楷體" panose="03000509000000000000" pitchFamily="65" charset="-120"/>
              </a:rPr>
              <a:t>月底更降至</a:t>
            </a:r>
            <a:r>
              <a:rPr lang="en-US" altLang="zh-TW" sz="2800" b="1" dirty="0">
                <a:solidFill>
                  <a:schemeClr val="accent6"/>
                </a:solidFill>
                <a:latin typeface="Times New Roman" panose="02020603050405020304" pitchFamily="18" charset="0"/>
                <a:ea typeface="標楷體" panose="03000509000000000000" pitchFamily="65" charset="-120"/>
              </a:rPr>
              <a:t>0.26%</a:t>
            </a:r>
            <a:r>
              <a:rPr lang="zh-TW" altLang="en-US" sz="2800" b="1" dirty="0">
                <a:solidFill>
                  <a:schemeClr val="accent6"/>
                </a:solidFill>
                <a:latin typeface="Times New Roman" panose="02020603050405020304" pitchFamily="18" charset="0"/>
                <a:ea typeface="標楷體" panose="03000509000000000000" pitchFamily="65" charset="-120"/>
              </a:rPr>
              <a:t>，顯示銀行業授信品質大幅改善。</a:t>
            </a:r>
          </a:p>
          <a:p>
            <a:pPr marL="681038" lvl="1" indent="-273050" algn="just">
              <a:buClr>
                <a:schemeClr val="accent6">
                  <a:lumMod val="50000"/>
                </a:schemeClr>
              </a:buClr>
              <a:buFont typeface="Wingdings" panose="05000000000000000000" pitchFamily="2" charset="2"/>
              <a:buChar char="ü"/>
            </a:pPr>
            <a:r>
              <a:rPr lang="zh-TW" altLang="en-US" sz="2800" b="1" dirty="0">
                <a:solidFill>
                  <a:schemeClr val="accent6"/>
                </a:solidFill>
                <a:latin typeface="Times New Roman" panose="02020603050405020304" pitchFamily="18" charset="0"/>
                <a:ea typeface="標楷體" panose="03000509000000000000" pitchFamily="65" charset="-120"/>
              </a:rPr>
              <a:t>備抵呆帳覆蓋率：由</a:t>
            </a:r>
            <a:r>
              <a:rPr lang="en-US" altLang="zh-TW" sz="2800" b="1" dirty="0">
                <a:solidFill>
                  <a:schemeClr val="accent6"/>
                </a:solidFill>
                <a:latin typeface="Times New Roman" panose="02020603050405020304" pitchFamily="18" charset="0"/>
                <a:ea typeface="標楷體" panose="03000509000000000000" pitchFamily="65" charset="-120"/>
              </a:rPr>
              <a:t>102</a:t>
            </a:r>
            <a:r>
              <a:rPr lang="zh-TW" altLang="en-US" sz="2800" b="1" dirty="0">
                <a:solidFill>
                  <a:schemeClr val="accent6"/>
                </a:solidFill>
                <a:latin typeface="Times New Roman" panose="02020603050405020304" pitchFamily="18" charset="0"/>
                <a:ea typeface="標楷體" panose="03000509000000000000" pitchFamily="65" charset="-120"/>
              </a:rPr>
              <a:t>年底之</a:t>
            </a:r>
            <a:r>
              <a:rPr lang="en-US" altLang="zh-TW" sz="2800" b="1" dirty="0">
                <a:solidFill>
                  <a:schemeClr val="accent6"/>
                </a:solidFill>
                <a:latin typeface="Times New Roman" panose="02020603050405020304" pitchFamily="18" charset="0"/>
                <a:ea typeface="標楷體" panose="03000509000000000000" pitchFamily="65" charset="-120"/>
              </a:rPr>
              <a:t>326.55%</a:t>
            </a:r>
            <a:r>
              <a:rPr lang="zh-TW" altLang="en-US" sz="2800" b="1" dirty="0">
                <a:solidFill>
                  <a:schemeClr val="accent6"/>
                </a:solidFill>
                <a:latin typeface="Times New Roman" panose="02020603050405020304" pitchFamily="18" charset="0"/>
                <a:ea typeface="標楷體" panose="03000509000000000000" pitchFamily="65" charset="-120"/>
              </a:rPr>
              <a:t>提升至</a:t>
            </a:r>
            <a:r>
              <a:rPr lang="en-US" altLang="zh-TW" sz="2800" b="1" dirty="0">
                <a:solidFill>
                  <a:schemeClr val="accent6"/>
                </a:solidFill>
                <a:latin typeface="Times New Roman" panose="02020603050405020304" pitchFamily="18" charset="0"/>
                <a:ea typeface="標楷體" panose="03000509000000000000" pitchFamily="65" charset="-120"/>
              </a:rPr>
              <a:t>105</a:t>
            </a:r>
            <a:r>
              <a:rPr lang="zh-TW" altLang="en-US" sz="2800" b="1" dirty="0">
                <a:solidFill>
                  <a:schemeClr val="accent6"/>
                </a:solidFill>
                <a:latin typeface="Times New Roman" panose="02020603050405020304" pitchFamily="18" charset="0"/>
                <a:ea typeface="標楷體" panose="03000509000000000000" pitchFamily="65" charset="-120"/>
              </a:rPr>
              <a:t>年</a:t>
            </a:r>
            <a:r>
              <a:rPr lang="en-US" altLang="zh-TW" sz="2800" b="1" dirty="0">
                <a:solidFill>
                  <a:schemeClr val="accent6"/>
                </a:solidFill>
                <a:latin typeface="Times New Roman" panose="02020603050405020304" pitchFamily="18" charset="0"/>
                <a:ea typeface="標楷體" panose="03000509000000000000" pitchFamily="65" charset="-120"/>
              </a:rPr>
              <a:t>2</a:t>
            </a:r>
            <a:r>
              <a:rPr lang="zh-TW" altLang="en-US" sz="2800" b="1" dirty="0">
                <a:solidFill>
                  <a:schemeClr val="accent6"/>
                </a:solidFill>
                <a:latin typeface="Times New Roman" panose="02020603050405020304" pitchFamily="18" charset="0"/>
                <a:ea typeface="標楷體" panose="03000509000000000000" pitchFamily="65" charset="-120"/>
              </a:rPr>
              <a:t>月底之</a:t>
            </a:r>
            <a:r>
              <a:rPr lang="en-US" altLang="zh-TW" sz="2800" b="1" dirty="0">
                <a:solidFill>
                  <a:schemeClr val="accent6"/>
                </a:solidFill>
                <a:latin typeface="Times New Roman" panose="02020603050405020304" pitchFamily="18" charset="0"/>
                <a:ea typeface="標楷體" panose="03000509000000000000" pitchFamily="65" charset="-120"/>
              </a:rPr>
              <a:t>510.79%</a:t>
            </a:r>
            <a:r>
              <a:rPr lang="zh-TW" altLang="en-US" sz="2800" b="1" dirty="0">
                <a:solidFill>
                  <a:schemeClr val="accent6"/>
                </a:solidFill>
                <a:latin typeface="Times New Roman" panose="02020603050405020304" pitchFamily="18" charset="0"/>
                <a:ea typeface="標楷體" panose="03000509000000000000" pitchFamily="65" charset="-120"/>
              </a:rPr>
              <a:t>，顯示銀行業風險承擔能力增加。</a:t>
            </a:r>
          </a:p>
          <a:p>
            <a:pPr marL="681038" lvl="1" indent="-273050" algn="just">
              <a:buClr>
                <a:schemeClr val="accent6">
                  <a:lumMod val="50000"/>
                </a:schemeClr>
              </a:buClr>
              <a:buFont typeface="Wingdings" panose="05000000000000000000" pitchFamily="2" charset="2"/>
              <a:buChar char="ü"/>
            </a:pPr>
            <a:r>
              <a:rPr lang="zh-TW" altLang="en-US" sz="2800" b="1" dirty="0">
                <a:solidFill>
                  <a:schemeClr val="accent6"/>
                </a:solidFill>
                <a:latin typeface="Times New Roman" panose="02020603050405020304" pitchFamily="18" charset="0"/>
                <a:ea typeface="標楷體" panose="03000509000000000000" pitchFamily="65" charset="-120"/>
              </a:rPr>
              <a:t>資本適足率：由</a:t>
            </a:r>
            <a:r>
              <a:rPr lang="en-US" altLang="zh-TW" sz="2800" b="1" dirty="0">
                <a:solidFill>
                  <a:schemeClr val="accent6"/>
                </a:solidFill>
                <a:latin typeface="Times New Roman" panose="02020603050405020304" pitchFamily="18" charset="0"/>
                <a:ea typeface="標楷體" panose="03000509000000000000" pitchFamily="65" charset="-120"/>
              </a:rPr>
              <a:t>102</a:t>
            </a:r>
            <a:r>
              <a:rPr lang="zh-TW" altLang="en-US" sz="2800" b="1" dirty="0">
                <a:solidFill>
                  <a:schemeClr val="accent6"/>
                </a:solidFill>
                <a:latin typeface="Times New Roman" panose="02020603050405020304" pitchFamily="18" charset="0"/>
                <a:ea typeface="標楷體" panose="03000509000000000000" pitchFamily="65" charset="-120"/>
              </a:rPr>
              <a:t>年底之</a:t>
            </a:r>
            <a:r>
              <a:rPr lang="en-US" altLang="zh-TW" sz="2800" b="1" dirty="0">
                <a:solidFill>
                  <a:schemeClr val="accent6"/>
                </a:solidFill>
                <a:latin typeface="Times New Roman" panose="02020603050405020304" pitchFamily="18" charset="0"/>
                <a:ea typeface="標楷體" panose="03000509000000000000" pitchFamily="65" charset="-120"/>
              </a:rPr>
              <a:t>11.87%</a:t>
            </a:r>
            <a:r>
              <a:rPr lang="zh-TW" altLang="en-US" sz="2800" b="1" dirty="0">
                <a:solidFill>
                  <a:schemeClr val="accent6"/>
                </a:solidFill>
                <a:latin typeface="Times New Roman" panose="02020603050405020304" pitchFamily="18" charset="0"/>
                <a:ea typeface="標楷體" panose="03000509000000000000" pitchFamily="65" charset="-120"/>
              </a:rPr>
              <a:t>提升至</a:t>
            </a:r>
            <a:r>
              <a:rPr lang="en-US" altLang="zh-TW" sz="2800" b="1" dirty="0">
                <a:solidFill>
                  <a:schemeClr val="accent6"/>
                </a:solidFill>
                <a:latin typeface="Times New Roman" panose="02020603050405020304" pitchFamily="18" charset="0"/>
                <a:ea typeface="標楷體" panose="03000509000000000000" pitchFamily="65" charset="-120"/>
              </a:rPr>
              <a:t>12.89%(104</a:t>
            </a:r>
            <a:r>
              <a:rPr lang="zh-TW" altLang="en-US" sz="2800" b="1" dirty="0">
                <a:solidFill>
                  <a:schemeClr val="accent6"/>
                </a:solidFill>
                <a:latin typeface="Times New Roman" panose="02020603050405020304" pitchFamily="18" charset="0"/>
                <a:ea typeface="標楷體" panose="03000509000000000000" pitchFamily="65" charset="-120"/>
              </a:rPr>
              <a:t>年第</a:t>
            </a:r>
            <a:r>
              <a:rPr lang="en-US" altLang="zh-TW" sz="2800" b="1" dirty="0">
                <a:solidFill>
                  <a:schemeClr val="accent6"/>
                </a:solidFill>
                <a:latin typeface="Times New Roman" panose="02020603050405020304" pitchFamily="18" charset="0"/>
                <a:ea typeface="標楷體" panose="03000509000000000000" pitchFamily="65" charset="-120"/>
              </a:rPr>
              <a:t>4</a:t>
            </a:r>
            <a:r>
              <a:rPr lang="zh-TW" altLang="en-US" sz="2800" b="1" dirty="0">
                <a:solidFill>
                  <a:schemeClr val="accent6"/>
                </a:solidFill>
                <a:latin typeface="Times New Roman" panose="02020603050405020304" pitchFamily="18" charset="0"/>
                <a:ea typeface="標楷體" panose="03000509000000000000" pitchFamily="65" charset="-120"/>
              </a:rPr>
              <a:t>季</a:t>
            </a:r>
            <a:r>
              <a:rPr lang="en-US" altLang="zh-TW" sz="2800" b="1" dirty="0">
                <a:solidFill>
                  <a:schemeClr val="accent6"/>
                </a:solidFill>
                <a:latin typeface="Times New Roman" panose="02020603050405020304" pitchFamily="18" charset="0"/>
                <a:ea typeface="標楷體" panose="03000509000000000000" pitchFamily="65" charset="-120"/>
              </a:rPr>
              <a:t>) </a:t>
            </a:r>
            <a:r>
              <a:rPr lang="zh-TW" altLang="en-US" sz="2800" b="1" dirty="0">
                <a:solidFill>
                  <a:schemeClr val="accent6"/>
                </a:solidFill>
                <a:latin typeface="Times New Roman" panose="02020603050405020304" pitchFamily="18" charset="0"/>
                <a:ea typeface="標楷體" panose="03000509000000000000" pitchFamily="65" charset="-120"/>
              </a:rPr>
              <a:t>，顯示銀行業體質強健。</a:t>
            </a:r>
            <a:endParaRPr lang="en-US" altLang="zh-TW" sz="2800" b="1" dirty="0">
              <a:solidFill>
                <a:schemeClr val="accent6"/>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2317022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92" name="物件 1"/>
          <p:cNvGraphicFramePr>
            <a:graphicFrameLocks noChangeAspect="1"/>
          </p:cNvGraphicFramePr>
          <p:nvPr>
            <p:extLst/>
          </p:nvPr>
        </p:nvGraphicFramePr>
        <p:xfrm>
          <a:off x="510772" y="900734"/>
          <a:ext cx="7746088" cy="2396864"/>
        </p:xfrm>
        <a:graphic>
          <a:graphicData uri="http://schemas.openxmlformats.org/presentationml/2006/ole">
            <mc:AlternateContent xmlns:mc="http://schemas.openxmlformats.org/markup-compatibility/2006">
              <mc:Choice xmlns:v="urn:schemas-microsoft-com:vml" Requires="v">
                <p:oleObj spid="_x0000_s18754" name="工作表" r:id="rId4" imgW="7515157" imgH="3105240" progId="Excel.Sheet.8">
                  <p:embed/>
                </p:oleObj>
              </mc:Choice>
              <mc:Fallback>
                <p:oleObj name="工作表" r:id="rId4" imgW="7515157" imgH="3105240" progId="Excel.Sheet.8">
                  <p:embed/>
                  <p:pic>
                    <p:nvPicPr>
                      <p:cNvPr id="0" name=""/>
                      <p:cNvPicPr>
                        <a:picLocks noChangeAspect="1" noChangeArrowheads="1"/>
                      </p:cNvPicPr>
                      <p:nvPr/>
                    </p:nvPicPr>
                    <p:blipFill>
                      <a:blip r:embed="rId5"/>
                      <a:srcRect/>
                      <a:stretch>
                        <a:fillRect/>
                      </a:stretch>
                    </p:blipFill>
                    <p:spPr bwMode="auto">
                      <a:xfrm>
                        <a:off x="510772" y="900734"/>
                        <a:ext cx="7746088" cy="2396864"/>
                      </a:xfrm>
                      <a:prstGeom prst="rect">
                        <a:avLst/>
                      </a:prstGeom>
                      <a:noFill/>
                      <a:ln>
                        <a:noFill/>
                      </a:ln>
                    </p:spPr>
                  </p:pic>
                </p:oleObj>
              </mc:Fallback>
            </mc:AlternateContent>
          </a:graphicData>
        </a:graphic>
      </p:graphicFrame>
      <p:sp>
        <p:nvSpPr>
          <p:cNvPr id="20493" name="文字方塊 1"/>
          <p:cNvSpPr txBox="1">
            <a:spLocks noChangeArrowheads="1"/>
          </p:cNvSpPr>
          <p:nvPr/>
        </p:nvSpPr>
        <p:spPr bwMode="auto">
          <a:xfrm>
            <a:off x="6525726" y="2061588"/>
            <a:ext cx="2031700" cy="369332"/>
          </a:xfrm>
          <a:prstGeom prst="rect">
            <a:avLst/>
          </a:prstGeom>
          <a:solidFill>
            <a:schemeClr val="bg1"/>
          </a:solidFill>
          <a:ln w="25400">
            <a:solidFill>
              <a:srgbClr val="FFC000"/>
            </a:solidFill>
          </a:ln>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r>
              <a:rPr lang="zh-TW" altLang="en-US" b="1" dirty="0" smtClean="0">
                <a:latin typeface="標楷體" panose="03000509000000000000" pitchFamily="65" charset="-120"/>
                <a:ea typeface="標楷體" panose="03000509000000000000" pitchFamily="65" charset="-120"/>
              </a:rPr>
              <a:t>資本適足率</a:t>
            </a:r>
            <a:r>
              <a:rPr lang="zh-TW" altLang="en-US" b="1" dirty="0" smtClean="0"/>
              <a:t>  </a:t>
            </a:r>
            <a:r>
              <a:rPr lang="en-US" altLang="zh-TW" b="1" dirty="0" smtClean="0">
                <a:latin typeface="Times New Roman" panose="02020603050405020304" pitchFamily="18" charset="0"/>
                <a:cs typeface="Times New Roman" panose="02020603050405020304" pitchFamily="18" charset="0"/>
              </a:rPr>
              <a:t>12.67</a:t>
            </a:r>
          </a:p>
        </p:txBody>
      </p:sp>
      <p:sp>
        <p:nvSpPr>
          <p:cNvPr id="12" name="Text Box 14"/>
          <p:cNvSpPr txBox="1">
            <a:spLocks noChangeArrowheads="1"/>
          </p:cNvSpPr>
          <p:nvPr/>
        </p:nvSpPr>
        <p:spPr bwMode="auto">
          <a:xfrm>
            <a:off x="260252" y="1021482"/>
            <a:ext cx="2130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spcBef>
                <a:spcPct val="50000"/>
              </a:spcBef>
            </a:pPr>
            <a:r>
              <a:rPr lang="en-US" altLang="zh-TW" sz="2000" b="1" dirty="0">
                <a:latin typeface="Times New Roman" panose="02020603050405020304" pitchFamily="18" charset="0"/>
                <a:cs typeface="Times New Roman" panose="02020603050405020304" pitchFamily="18" charset="0"/>
              </a:rPr>
              <a:t>%</a:t>
            </a:r>
          </a:p>
        </p:txBody>
      </p:sp>
      <p:cxnSp>
        <p:nvCxnSpPr>
          <p:cNvPr id="3" name="直線單箭頭接點 2"/>
          <p:cNvCxnSpPr/>
          <p:nvPr/>
        </p:nvCxnSpPr>
        <p:spPr>
          <a:xfrm flipV="1">
            <a:off x="7797637" y="1363661"/>
            <a:ext cx="3739" cy="70676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物件 2"/>
          <p:cNvGraphicFramePr>
            <a:graphicFrameLocks noGrp="1" noChangeAspect="1"/>
          </p:cNvGraphicFramePr>
          <p:nvPr>
            <p:extLst/>
          </p:nvPr>
        </p:nvGraphicFramePr>
        <p:xfrm>
          <a:off x="800100" y="2855913"/>
          <a:ext cx="7451725" cy="2935287"/>
        </p:xfrm>
        <a:graphic>
          <a:graphicData uri="http://schemas.openxmlformats.org/presentationml/2006/ole">
            <mc:AlternateContent xmlns:mc="http://schemas.openxmlformats.org/markup-compatibility/2006">
              <mc:Choice xmlns:v="urn:schemas-microsoft-com:vml" Requires="v">
                <p:oleObj spid="_x0000_s18755" name="工作表" r:id="rId6" imgW="7048433" imgH="2800445" progId="Excel.Sheet.8">
                  <p:embed/>
                </p:oleObj>
              </mc:Choice>
              <mc:Fallback>
                <p:oleObj name="工作表" r:id="rId6" imgW="7048433" imgH="2800445" progId="Excel.Sheet.8">
                  <p:embed/>
                  <p:pic>
                    <p:nvPicPr>
                      <p:cNvPr id="0" name=""/>
                      <p:cNvPicPr>
                        <a:picLocks noGrp="1" noChangeAspect="1" noChangeArrowheads="1"/>
                      </p:cNvPicPr>
                      <p:nvPr/>
                    </p:nvPicPr>
                    <p:blipFill>
                      <a:blip r:embed="rId7"/>
                      <a:srcRect/>
                      <a:stretch>
                        <a:fillRect/>
                      </a:stretch>
                    </p:blipFill>
                    <p:spPr bwMode="auto">
                      <a:xfrm>
                        <a:off x="800100" y="2855913"/>
                        <a:ext cx="7451725" cy="2935287"/>
                      </a:xfrm>
                      <a:prstGeom prst="rect">
                        <a:avLst/>
                      </a:prstGeom>
                      <a:noFill/>
                      <a:ln>
                        <a:noFill/>
                      </a:ln>
                    </p:spPr>
                  </p:pic>
                </p:oleObj>
              </mc:Fallback>
            </mc:AlternateContent>
          </a:graphicData>
        </a:graphic>
      </p:graphicFrame>
      <p:sp>
        <p:nvSpPr>
          <p:cNvPr id="10" name="Text Box 14"/>
          <p:cNvSpPr txBox="1">
            <a:spLocks noChangeArrowheads="1"/>
          </p:cNvSpPr>
          <p:nvPr/>
        </p:nvSpPr>
        <p:spPr bwMode="auto">
          <a:xfrm>
            <a:off x="8334129" y="3626449"/>
            <a:ext cx="365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spcBef>
                <a:spcPct val="50000"/>
              </a:spcBef>
            </a:pPr>
            <a:r>
              <a:rPr lang="en-US" altLang="zh-TW" sz="2000" b="1" dirty="0">
                <a:latin typeface="Times New Roman" panose="02020603050405020304" pitchFamily="18" charset="0"/>
                <a:cs typeface="Times New Roman" panose="02020603050405020304" pitchFamily="18" charset="0"/>
              </a:rPr>
              <a:t>%</a:t>
            </a:r>
          </a:p>
        </p:txBody>
      </p:sp>
      <p:sp>
        <p:nvSpPr>
          <p:cNvPr id="11" name="Text Box 5"/>
          <p:cNvSpPr txBox="1">
            <a:spLocks noChangeArrowheads="1"/>
          </p:cNvSpPr>
          <p:nvPr/>
        </p:nvSpPr>
        <p:spPr bwMode="auto">
          <a:xfrm>
            <a:off x="5700821" y="3718944"/>
            <a:ext cx="1600243" cy="369332"/>
          </a:xfrm>
          <a:prstGeom prst="rect">
            <a:avLst/>
          </a:prstGeom>
          <a:noFill/>
          <a:ln w="254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r>
              <a:rPr lang="zh-TW" altLang="en-US" b="1" dirty="0">
                <a:latin typeface="Times New Roman" panose="02020603050405020304" pitchFamily="18" charset="0"/>
                <a:ea typeface="標楷體" pitchFamily="65" charset="-120"/>
                <a:cs typeface="Times New Roman" panose="02020603050405020304" pitchFamily="18" charset="0"/>
              </a:rPr>
              <a:t>覆蓋</a:t>
            </a:r>
            <a:r>
              <a:rPr lang="zh-TW" altLang="en-US" b="1" dirty="0" smtClean="0">
                <a:latin typeface="Times New Roman" panose="02020603050405020304" pitchFamily="18" charset="0"/>
                <a:ea typeface="標楷體" pitchFamily="65" charset="-120"/>
                <a:cs typeface="Times New Roman" panose="02020603050405020304" pitchFamily="18" charset="0"/>
              </a:rPr>
              <a:t>率 </a:t>
            </a:r>
            <a:r>
              <a:rPr lang="en-US" altLang="zh-TW" b="1" dirty="0" smtClean="0">
                <a:solidFill>
                  <a:srgbClr val="FF0000"/>
                </a:solidFill>
                <a:latin typeface="Times New Roman" panose="02020603050405020304" pitchFamily="18" charset="0"/>
                <a:ea typeface="標楷體" pitchFamily="65" charset="-120"/>
                <a:cs typeface="Times New Roman" panose="02020603050405020304" pitchFamily="18" charset="0"/>
              </a:rPr>
              <a:t>533</a:t>
            </a:r>
          </a:p>
        </p:txBody>
      </p:sp>
      <p:sp>
        <p:nvSpPr>
          <p:cNvPr id="13" name="Text Box 6"/>
          <p:cNvSpPr txBox="1">
            <a:spLocks noChangeArrowheads="1"/>
          </p:cNvSpPr>
          <p:nvPr/>
        </p:nvSpPr>
        <p:spPr bwMode="auto">
          <a:xfrm>
            <a:off x="5972302" y="4364498"/>
            <a:ext cx="1577048" cy="369332"/>
          </a:xfrm>
          <a:prstGeom prst="rect">
            <a:avLst/>
          </a:prstGeom>
          <a:noFill/>
          <a:ln w="254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r>
              <a:rPr lang="zh-TW" altLang="en-US" b="1" dirty="0">
                <a:latin typeface="Times New Roman" panose="02020603050405020304" pitchFamily="18" charset="0"/>
                <a:ea typeface="標楷體" pitchFamily="65" charset="-120"/>
                <a:cs typeface="Times New Roman" panose="02020603050405020304" pitchFamily="18" charset="0"/>
              </a:rPr>
              <a:t>逾放</a:t>
            </a:r>
            <a:r>
              <a:rPr lang="zh-TW" altLang="en-US" b="1" dirty="0" smtClean="0">
                <a:latin typeface="Times New Roman" panose="02020603050405020304" pitchFamily="18" charset="0"/>
                <a:ea typeface="標楷體" pitchFamily="65" charset="-120"/>
                <a:cs typeface="Times New Roman" panose="02020603050405020304" pitchFamily="18" charset="0"/>
              </a:rPr>
              <a:t>比 </a:t>
            </a:r>
            <a:r>
              <a:rPr lang="en-US" altLang="zh-TW" b="1" dirty="0" smtClean="0">
                <a:solidFill>
                  <a:srgbClr val="FF0000"/>
                </a:solidFill>
                <a:latin typeface="Times New Roman" panose="02020603050405020304" pitchFamily="18" charset="0"/>
                <a:ea typeface="標楷體" pitchFamily="65" charset="-120"/>
                <a:cs typeface="Times New Roman" panose="02020603050405020304" pitchFamily="18" charset="0"/>
              </a:rPr>
              <a:t>0.24</a:t>
            </a:r>
            <a:endParaRPr lang="zh-TW" altLang="en-US" b="1"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cxnSp>
        <p:nvCxnSpPr>
          <p:cNvPr id="14" name="直線單箭頭接點 13"/>
          <p:cNvCxnSpPr/>
          <p:nvPr/>
        </p:nvCxnSpPr>
        <p:spPr>
          <a:xfrm>
            <a:off x="7564635" y="4707770"/>
            <a:ext cx="131864" cy="23971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V="1">
            <a:off x="7301064" y="3837851"/>
            <a:ext cx="496573" cy="7353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 Box 14"/>
          <p:cNvSpPr txBox="1">
            <a:spLocks noChangeArrowheads="1"/>
          </p:cNvSpPr>
          <p:nvPr/>
        </p:nvSpPr>
        <p:spPr bwMode="auto">
          <a:xfrm>
            <a:off x="541091" y="3637796"/>
            <a:ext cx="365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Verdana" pitchFamily="34" charset="0"/>
                <a:ea typeface="新細明體" charset="-120"/>
              </a:defRPr>
            </a:lvl1pPr>
            <a:lvl2pPr marL="742950" indent="-285750" eaLnBrk="0" hangingPunct="0">
              <a:defRPr kumimoji="1">
                <a:solidFill>
                  <a:schemeClr val="tx1"/>
                </a:solidFill>
                <a:latin typeface="Verdana" pitchFamily="34" charset="0"/>
                <a:ea typeface="新細明體" charset="-120"/>
              </a:defRPr>
            </a:lvl2pPr>
            <a:lvl3pPr marL="1143000" indent="-228600" eaLnBrk="0" hangingPunct="0">
              <a:defRPr kumimoji="1">
                <a:solidFill>
                  <a:schemeClr val="tx1"/>
                </a:solidFill>
                <a:latin typeface="Verdana" pitchFamily="34" charset="0"/>
                <a:ea typeface="新細明體" charset="-120"/>
              </a:defRPr>
            </a:lvl3pPr>
            <a:lvl4pPr marL="1600200" indent="-228600" eaLnBrk="0" hangingPunct="0">
              <a:defRPr kumimoji="1">
                <a:solidFill>
                  <a:schemeClr val="tx1"/>
                </a:solidFill>
                <a:latin typeface="Verdana" pitchFamily="34" charset="0"/>
                <a:ea typeface="新細明體" charset="-120"/>
              </a:defRPr>
            </a:lvl4pPr>
            <a:lvl5pPr marL="2057400" indent="-228600" eaLnBrk="0" hangingPunct="0">
              <a:defRPr kumimoji="1">
                <a:solidFill>
                  <a:schemeClr val="tx1"/>
                </a:solidFill>
                <a:latin typeface="Verdana" pitchFamily="34" charset="0"/>
                <a:ea typeface="新細明體"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charset="-120"/>
              </a:defRPr>
            </a:lvl9pPr>
          </a:lstStyle>
          <a:p>
            <a:pPr eaLnBrk="1" hangingPunct="1">
              <a:spcBef>
                <a:spcPct val="50000"/>
              </a:spcBef>
            </a:pPr>
            <a:r>
              <a:rPr lang="en-US" altLang="zh-TW" sz="2000" b="1" dirty="0">
                <a:latin typeface="Times New Roman" panose="02020603050405020304" pitchFamily="18" charset="0"/>
                <a:cs typeface="Times New Roman" panose="02020603050405020304" pitchFamily="18" charset="0"/>
              </a:rPr>
              <a:t>%</a:t>
            </a:r>
          </a:p>
        </p:txBody>
      </p:sp>
      <p:sp>
        <p:nvSpPr>
          <p:cNvPr id="17" name="Rectangle 12"/>
          <p:cNvSpPr>
            <a:spLocks noChangeArrowheads="1"/>
          </p:cNvSpPr>
          <p:nvPr/>
        </p:nvSpPr>
        <p:spPr bwMode="auto">
          <a:xfrm>
            <a:off x="0" y="0"/>
            <a:ext cx="9144000" cy="844061"/>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銀行</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業盈餘創新高，</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體質</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歷史</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最佳</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8"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108</a:t>
            </a:fld>
            <a:endParaRPr lang="zh-TW" altLang="en-US" sz="1200" dirty="0"/>
          </a:p>
        </p:txBody>
      </p:sp>
    </p:spTree>
    <p:extLst>
      <p:ext uri="{BB962C8B-B14F-4D97-AF65-F5344CB8AC3E}">
        <p14:creationId xmlns:p14="http://schemas.microsoft.com/office/powerpoint/2010/main" val="427287137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15310" y="1115713"/>
            <a:ext cx="8178801" cy="187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en-US" altLang="zh-TW" sz="2600" b="1" dirty="0">
                <a:solidFill>
                  <a:srgbClr val="2D2DB9"/>
                </a:solidFill>
                <a:latin typeface="Times New Roman" panose="02020603050405020304" pitchFamily="18" charset="0"/>
              </a:rPr>
              <a:t>100</a:t>
            </a:r>
            <a:r>
              <a:rPr lang="zh-TW" altLang="en-US" sz="2600" b="1" dirty="0">
                <a:solidFill>
                  <a:srgbClr val="2D2DB9"/>
                </a:solidFill>
                <a:latin typeface="Times New Roman" panose="02020603050405020304" pitchFamily="18" charset="0"/>
              </a:rPr>
              <a:t>年首推綜合所得稅稅額試算服務，採先行替納稅義務人試算應納稅額，</a:t>
            </a:r>
            <a:r>
              <a:rPr lang="en-US" altLang="zh-TW" sz="2600" b="1" dirty="0">
                <a:solidFill>
                  <a:srgbClr val="2D2DB9"/>
                </a:solidFill>
                <a:latin typeface="Times New Roman" panose="02020603050405020304" pitchFamily="18" charset="0"/>
              </a:rPr>
              <a:t>104年用試算服務完成103年度申報達35.15％(約213</a:t>
            </a:r>
            <a:r>
              <a:rPr lang="en-US" altLang="zh-TW" sz="2600" b="1" dirty="0" smtClean="0">
                <a:solidFill>
                  <a:srgbClr val="2D2DB9"/>
                </a:solidFill>
                <a:latin typeface="Times New Roman" panose="02020603050405020304" pitchFamily="18" charset="0"/>
              </a:rPr>
              <a:t>萬</a:t>
            </a:r>
            <a:r>
              <a:rPr lang="zh-TW" altLang="en-US" sz="2600" b="1" dirty="0" smtClean="0">
                <a:solidFill>
                  <a:srgbClr val="2D2DB9"/>
                </a:solidFill>
                <a:latin typeface="Times New Roman" panose="02020603050405020304" pitchFamily="18" charset="0"/>
              </a:rPr>
              <a:t>餘</a:t>
            </a:r>
            <a:r>
              <a:rPr lang="en-US" altLang="zh-TW" sz="2600" b="1" dirty="0" smtClean="0">
                <a:solidFill>
                  <a:srgbClr val="2D2DB9"/>
                </a:solidFill>
                <a:latin typeface="Times New Roman" panose="02020603050405020304" pitchFamily="18" charset="0"/>
              </a:rPr>
              <a:t>件</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，民眾滿意度逾</a:t>
            </a:r>
            <a:r>
              <a:rPr lang="en-US" altLang="zh-TW" sz="2600" b="1" dirty="0">
                <a:solidFill>
                  <a:srgbClr val="2D2DB9"/>
                </a:solidFill>
                <a:latin typeface="Times New Roman" panose="02020603050405020304" pitchFamily="18" charset="0"/>
              </a:rPr>
              <a:t>9</a:t>
            </a:r>
            <a:r>
              <a:rPr lang="zh-TW" altLang="en-US" sz="2600" b="1" dirty="0">
                <a:solidFill>
                  <a:srgbClr val="2D2DB9"/>
                </a:solidFill>
                <a:latin typeface="Times New Roman" panose="02020603050405020304" pitchFamily="18" charset="0"/>
              </a:rPr>
              <a:t>成</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109</a:t>
            </a:fld>
            <a:endParaRPr lang="zh-TW" altLang="en-US"/>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稅額試算</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新</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服務，報稅輕鬆又便利</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62" y="2641600"/>
            <a:ext cx="7991549" cy="373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38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11</a:t>
            </a:fld>
            <a:endParaRPr lang="zh-TW" altLang="en-US">
              <a:solidFill>
                <a:srgbClr val="000000"/>
              </a:solidFill>
            </a:endParaRPr>
          </a:p>
        </p:txBody>
      </p:sp>
      <p:sp>
        <p:nvSpPr>
          <p:cNvPr id="6" name="Rectangle 12"/>
          <p:cNvSpPr>
            <a:spLocks noChangeArrowheads="1"/>
          </p:cNvSpPr>
          <p:nvPr/>
        </p:nvSpPr>
        <p:spPr bwMode="auto">
          <a:xfrm>
            <a:off x="0" y="0"/>
            <a:ext cx="9144000" cy="830317"/>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spcBef>
                <a:spcPts val="1200"/>
              </a:spcBef>
              <a:buClr>
                <a:srgbClr val="191966"/>
              </a:buClr>
              <a:buSzPct val="75000"/>
            </a:pP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兩岸合作打犯罪，詐騙電話大消退</a:t>
            </a:r>
          </a:p>
        </p:txBody>
      </p:sp>
      <p:sp>
        <p:nvSpPr>
          <p:cNvPr id="5" name="Rectangle 7"/>
          <p:cNvSpPr>
            <a:spLocks/>
          </p:cNvSpPr>
          <p:nvPr/>
        </p:nvSpPr>
        <p:spPr bwMode="auto">
          <a:xfrm>
            <a:off x="429397" y="1110870"/>
            <a:ext cx="8285205" cy="4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ct val="90000"/>
              </a:lnSpc>
              <a:spcBef>
                <a:spcPts val="1200"/>
              </a:spcBef>
              <a:buClr>
                <a:srgbClr val="191966"/>
              </a:buClr>
              <a:buSzPct val="100000"/>
              <a:buFont typeface="Wingdings" panose="05000000000000000000" pitchFamily="2" charset="2"/>
              <a:buChar char="n"/>
            </a:pPr>
            <a:r>
              <a:rPr lang="zh-TW" altLang="en-US" sz="2800" b="1" dirty="0" smtClean="0">
                <a:solidFill>
                  <a:schemeClr val="accent6"/>
                </a:solidFill>
                <a:latin typeface="Times New Roman" panose="02020603050405020304" pitchFamily="18" charset="0"/>
                <a:ea typeface="標楷體" panose="03000509000000000000" pitchFamily="65" charset="-120"/>
              </a:rPr>
              <a:t>自</a:t>
            </a:r>
            <a:r>
              <a:rPr lang="en-US" altLang="zh-TW" sz="2800" b="1" dirty="0">
                <a:solidFill>
                  <a:schemeClr val="accent6"/>
                </a:solidFill>
                <a:latin typeface="Times New Roman" panose="02020603050405020304" pitchFamily="18" charset="0"/>
                <a:ea typeface="標楷體" panose="03000509000000000000" pitchFamily="65" charset="-120"/>
              </a:rPr>
              <a:t>98</a:t>
            </a:r>
            <a:r>
              <a:rPr lang="zh-TW" altLang="en-US" sz="2800" b="1" dirty="0">
                <a:solidFill>
                  <a:schemeClr val="accent6"/>
                </a:solidFill>
                <a:latin typeface="Times New Roman" panose="02020603050405020304" pitchFamily="18" charset="0"/>
                <a:ea typeface="標楷體" panose="03000509000000000000" pitchFamily="65" charset="-120"/>
              </a:rPr>
              <a:t>年</a:t>
            </a:r>
            <a:r>
              <a:rPr lang="en-US" altLang="zh-TW" sz="2800" b="1" dirty="0">
                <a:solidFill>
                  <a:schemeClr val="accent6"/>
                </a:solidFill>
                <a:latin typeface="Times New Roman" panose="02020603050405020304" pitchFamily="18" charset="0"/>
                <a:ea typeface="標楷體" panose="03000509000000000000" pitchFamily="65" charset="-120"/>
              </a:rPr>
              <a:t>6</a:t>
            </a:r>
            <a:r>
              <a:rPr lang="zh-TW" altLang="en-US" sz="2800" b="1" dirty="0">
                <a:solidFill>
                  <a:schemeClr val="accent6"/>
                </a:solidFill>
                <a:latin typeface="Times New Roman" panose="02020603050405020304" pitchFamily="18" charset="0"/>
                <a:ea typeface="標楷體" panose="03000509000000000000" pitchFamily="65" charset="-120"/>
              </a:rPr>
              <a:t>月</a:t>
            </a:r>
            <a:r>
              <a:rPr lang="en-US" altLang="zh-TW" sz="2800" b="1" dirty="0">
                <a:solidFill>
                  <a:schemeClr val="accent6"/>
                </a:solidFill>
                <a:latin typeface="Times New Roman" panose="02020603050405020304" pitchFamily="18" charset="0"/>
                <a:ea typeface="標楷體" panose="03000509000000000000" pitchFamily="65" charset="-120"/>
              </a:rPr>
              <a:t>25</a:t>
            </a:r>
            <a:r>
              <a:rPr lang="zh-TW" altLang="en-US" sz="2800" b="1" dirty="0">
                <a:solidFill>
                  <a:schemeClr val="accent6"/>
                </a:solidFill>
                <a:latin typeface="Times New Roman" panose="02020603050405020304" pitchFamily="18" charset="0"/>
                <a:ea typeface="標楷體" panose="03000509000000000000" pitchFamily="65" charset="-120"/>
              </a:rPr>
              <a:t>日</a:t>
            </a:r>
            <a:r>
              <a:rPr lang="zh-TW" altLang="zh-TW" sz="2800" b="1" dirty="0">
                <a:solidFill>
                  <a:schemeClr val="accent6"/>
                </a:solidFill>
                <a:latin typeface="Times New Roman" panose="02020603050405020304" pitchFamily="18" charset="0"/>
                <a:ea typeface="標楷體" panose="03000509000000000000" pitchFamily="65" charset="-120"/>
              </a:rPr>
              <a:t>海峽兩岸共同打擊犯罪及司法互助協議</a:t>
            </a:r>
            <a:r>
              <a:rPr lang="zh-TW" altLang="en-US" sz="2800" b="1" dirty="0">
                <a:solidFill>
                  <a:schemeClr val="accent6"/>
                </a:solidFill>
                <a:latin typeface="Times New Roman" panose="02020603050405020304" pitchFamily="18" charset="0"/>
                <a:ea typeface="標楷體" panose="03000509000000000000" pitchFamily="65" charset="-120"/>
              </a:rPr>
              <a:t>生效迄</a:t>
            </a:r>
            <a:r>
              <a:rPr lang="en-US" altLang="zh-TW" sz="2800" b="1" dirty="0">
                <a:solidFill>
                  <a:schemeClr val="accent6"/>
                </a:solidFill>
                <a:latin typeface="Times New Roman" panose="02020603050405020304" pitchFamily="18" charset="0"/>
                <a:ea typeface="標楷體" panose="03000509000000000000" pitchFamily="65" charset="-120"/>
              </a:rPr>
              <a:t>105</a:t>
            </a:r>
            <a:r>
              <a:rPr lang="zh-TW" altLang="zh-TW" sz="2800" b="1" dirty="0">
                <a:solidFill>
                  <a:schemeClr val="accent6"/>
                </a:solidFill>
                <a:latin typeface="Times New Roman" panose="02020603050405020304" pitchFamily="18" charset="0"/>
                <a:ea typeface="標楷體" panose="03000509000000000000" pitchFamily="65" charset="-120"/>
              </a:rPr>
              <a:t>年</a:t>
            </a:r>
            <a:r>
              <a:rPr lang="en-US" altLang="zh-TW" sz="2800" b="1" dirty="0">
                <a:solidFill>
                  <a:schemeClr val="accent6"/>
                </a:solidFill>
                <a:latin typeface="Times New Roman" panose="02020603050405020304" pitchFamily="18" charset="0"/>
                <a:ea typeface="標楷體" panose="03000509000000000000" pitchFamily="65" charset="-120"/>
              </a:rPr>
              <a:t>3</a:t>
            </a:r>
            <a:r>
              <a:rPr lang="zh-TW" altLang="zh-TW" sz="2800" b="1" dirty="0">
                <a:solidFill>
                  <a:schemeClr val="accent6"/>
                </a:solidFill>
                <a:latin typeface="Times New Roman" panose="02020603050405020304" pitchFamily="18" charset="0"/>
                <a:ea typeface="標楷體" panose="03000509000000000000" pitchFamily="65" charset="-120"/>
              </a:rPr>
              <a:t>月</a:t>
            </a:r>
            <a:r>
              <a:rPr lang="en-US" altLang="zh-TW" sz="2800" b="1" dirty="0">
                <a:solidFill>
                  <a:schemeClr val="accent6"/>
                </a:solidFill>
                <a:latin typeface="Times New Roman" panose="02020603050405020304" pitchFamily="18" charset="0"/>
                <a:ea typeface="標楷體" panose="03000509000000000000" pitchFamily="65" charset="-120"/>
              </a:rPr>
              <a:t>31</a:t>
            </a:r>
            <a:r>
              <a:rPr lang="zh-TW" altLang="zh-TW" sz="2800" b="1" dirty="0">
                <a:solidFill>
                  <a:schemeClr val="accent6"/>
                </a:solidFill>
                <a:latin typeface="Times New Roman" panose="02020603050405020304" pitchFamily="18" charset="0"/>
                <a:ea typeface="標楷體" panose="03000509000000000000" pitchFamily="65" charset="-120"/>
              </a:rPr>
              <a:t>日止，大陸方面遣返我方人員</a:t>
            </a:r>
            <a:r>
              <a:rPr lang="en-US" altLang="zh-TW" sz="2800" b="1" dirty="0">
                <a:solidFill>
                  <a:schemeClr val="accent6"/>
                </a:solidFill>
                <a:latin typeface="Times New Roman" panose="02020603050405020304" pitchFamily="18" charset="0"/>
                <a:ea typeface="標楷體" panose="03000509000000000000" pitchFamily="65" charset="-120"/>
              </a:rPr>
              <a:t>462</a:t>
            </a:r>
            <a:r>
              <a:rPr lang="zh-TW" altLang="zh-TW" sz="2800" b="1" dirty="0">
                <a:solidFill>
                  <a:schemeClr val="accent6"/>
                </a:solidFill>
                <a:latin typeface="Times New Roman" panose="02020603050405020304" pitchFamily="18" charset="0"/>
                <a:ea typeface="標楷體" panose="03000509000000000000" pitchFamily="65" charset="-120"/>
              </a:rPr>
              <a:t>人，含具指標性之外逃通緝犯，如前中興銀行副董事長、彰化縣前議長、前法官、前立委及槍擊要犯等</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；兩岸合作偵破毒品、詐欺、擄人勒贖計</a:t>
            </a:r>
            <a:r>
              <a:rPr lang="en-US" altLang="zh-TW" sz="2800" b="1" dirty="0">
                <a:solidFill>
                  <a:schemeClr val="accent6"/>
                </a:solidFill>
                <a:latin typeface="Times New Roman" panose="02020603050405020304" pitchFamily="18" charset="0"/>
                <a:ea typeface="標楷體" panose="03000509000000000000" pitchFamily="65" charset="-120"/>
              </a:rPr>
              <a:t>181</a:t>
            </a:r>
            <a:r>
              <a:rPr lang="zh-TW" altLang="zh-TW" sz="2800" b="1" dirty="0">
                <a:solidFill>
                  <a:schemeClr val="accent6"/>
                </a:solidFill>
                <a:latin typeface="Times New Roman" panose="02020603050405020304" pitchFamily="18" charset="0"/>
                <a:ea typeface="標楷體" panose="03000509000000000000" pitchFamily="65" charset="-120"/>
              </a:rPr>
              <a:t>件</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包含</a:t>
            </a:r>
            <a:r>
              <a:rPr lang="en-US" altLang="zh-TW" sz="2800" b="1" dirty="0">
                <a:solidFill>
                  <a:schemeClr val="accent6"/>
                </a:solidFill>
                <a:latin typeface="Times New Roman" panose="02020603050405020304" pitchFamily="18" charset="0"/>
                <a:ea typeface="標楷體" panose="03000509000000000000" pitchFamily="65" charset="-120"/>
              </a:rPr>
              <a:t>86</a:t>
            </a:r>
            <a:r>
              <a:rPr lang="zh-TW" altLang="zh-TW" sz="2800" b="1" dirty="0">
                <a:solidFill>
                  <a:schemeClr val="accent6"/>
                </a:solidFill>
                <a:latin typeface="Times New Roman" panose="02020603050405020304" pitchFamily="18" charset="0"/>
                <a:ea typeface="標楷體" panose="03000509000000000000" pitchFamily="65" charset="-120"/>
              </a:rPr>
              <a:t>起電信詐欺案</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，逮捕犯罪嫌疑人</a:t>
            </a:r>
            <a:r>
              <a:rPr lang="en-US" altLang="zh-TW" sz="2800" b="1" dirty="0">
                <a:solidFill>
                  <a:schemeClr val="accent6"/>
                </a:solidFill>
                <a:latin typeface="Times New Roman" panose="02020603050405020304" pitchFamily="18" charset="0"/>
                <a:ea typeface="標楷體" panose="03000509000000000000" pitchFamily="65" charset="-120"/>
              </a:rPr>
              <a:t>8,781</a:t>
            </a:r>
            <a:r>
              <a:rPr lang="zh-TW" altLang="zh-TW" sz="2800" b="1" dirty="0">
                <a:solidFill>
                  <a:schemeClr val="accent6"/>
                </a:solidFill>
                <a:latin typeface="Times New Roman" panose="02020603050405020304" pitchFamily="18" charset="0"/>
                <a:ea typeface="標楷體" panose="03000509000000000000" pitchFamily="65" charset="-120"/>
              </a:rPr>
              <a:t>人</a:t>
            </a:r>
            <a:r>
              <a:rPr lang="zh-TW" altLang="en-US" sz="2800" b="1" dirty="0">
                <a:solidFill>
                  <a:schemeClr val="accent6"/>
                </a:solidFill>
                <a:latin typeface="Times New Roman" panose="02020603050405020304" pitchFamily="18" charset="0"/>
                <a:ea typeface="標楷體" panose="03000509000000000000" pitchFamily="65" charset="-120"/>
              </a:rPr>
              <a:t>。</a:t>
            </a:r>
          </a:p>
          <a:p>
            <a:pPr algn="just">
              <a:lnSpc>
                <a:spcPct val="90000"/>
              </a:lnSpc>
              <a:spcBef>
                <a:spcPts val="1200"/>
              </a:spcBef>
              <a:buClr>
                <a:srgbClr val="191966"/>
              </a:buClr>
              <a:buSzPct val="100000"/>
              <a:buFont typeface="Wingdings" panose="05000000000000000000" pitchFamily="2" charset="2"/>
              <a:buChar char="n"/>
            </a:pPr>
            <a:r>
              <a:rPr lang="zh-TW" altLang="en-US" sz="2800" b="1" dirty="0" smtClean="0">
                <a:solidFill>
                  <a:schemeClr val="accent6"/>
                </a:solidFill>
                <a:latin typeface="Times New Roman" panose="02020603050405020304" pitchFamily="18" charset="0"/>
                <a:ea typeface="標楷體" panose="03000509000000000000" pitchFamily="65" charset="-120"/>
              </a:rPr>
              <a:t>兩岸</a:t>
            </a:r>
            <a:r>
              <a:rPr lang="zh-TW" altLang="en-US" sz="2800" b="1" dirty="0">
                <a:solidFill>
                  <a:schemeClr val="accent6"/>
                </a:solidFill>
                <a:latin typeface="Times New Roman" panose="02020603050405020304" pitchFamily="18" charset="0"/>
                <a:ea typeface="標楷體" panose="03000509000000000000" pitchFamily="65" charset="-120"/>
              </a:rPr>
              <a:t>警方聯</a:t>
            </a:r>
            <a:r>
              <a:rPr lang="zh-TW" altLang="en-US" sz="2800" b="1" dirty="0">
                <a:solidFill>
                  <a:schemeClr val="accent6"/>
                </a:solidFill>
                <a:latin typeface="Times New Roman"/>
              </a:rPr>
              <a:t>手破獲多起跨境詐騙犯罪集團，我方電信網路詐欺案件發生數，由</a:t>
            </a:r>
            <a:r>
              <a:rPr lang="en-US" altLang="zh-TW" sz="2800" b="1" dirty="0">
                <a:solidFill>
                  <a:schemeClr val="accent6"/>
                </a:solidFill>
                <a:latin typeface="Times New Roman"/>
              </a:rPr>
              <a:t>98</a:t>
            </a:r>
            <a:r>
              <a:rPr lang="zh-TW" altLang="en-US" sz="2800" b="1" dirty="0">
                <a:solidFill>
                  <a:schemeClr val="accent6"/>
                </a:solidFill>
                <a:latin typeface="Times New Roman"/>
              </a:rPr>
              <a:t>年</a:t>
            </a:r>
            <a:r>
              <a:rPr lang="en-US" altLang="zh-TW" sz="2800" b="1" dirty="0">
                <a:solidFill>
                  <a:schemeClr val="accent6"/>
                </a:solidFill>
                <a:latin typeface="Times New Roman"/>
              </a:rPr>
              <a:t>3</a:t>
            </a:r>
            <a:r>
              <a:rPr lang="zh-TW" altLang="en-US" sz="2800" b="1" dirty="0">
                <a:solidFill>
                  <a:schemeClr val="accent6"/>
                </a:solidFill>
                <a:latin typeface="Times New Roman"/>
              </a:rPr>
              <a:t>萬</a:t>
            </a:r>
            <a:r>
              <a:rPr lang="en-US" altLang="zh-TW" sz="2800" b="1" dirty="0">
                <a:solidFill>
                  <a:schemeClr val="accent6"/>
                </a:solidFill>
                <a:latin typeface="Times New Roman"/>
              </a:rPr>
              <a:t>8,802</a:t>
            </a:r>
            <a:r>
              <a:rPr lang="zh-TW" altLang="en-US" sz="2800" b="1" dirty="0">
                <a:solidFill>
                  <a:schemeClr val="accent6"/>
                </a:solidFill>
                <a:latin typeface="Times New Roman"/>
              </a:rPr>
              <a:t>件，逐年減少，截至</a:t>
            </a:r>
            <a:r>
              <a:rPr lang="en-US" altLang="zh-TW" sz="2800" b="1" dirty="0">
                <a:solidFill>
                  <a:schemeClr val="accent6"/>
                </a:solidFill>
                <a:latin typeface="Times New Roman"/>
              </a:rPr>
              <a:t>103</a:t>
            </a:r>
            <a:r>
              <a:rPr lang="zh-TW" altLang="en-US" sz="2800" b="1" dirty="0">
                <a:solidFill>
                  <a:schemeClr val="accent6"/>
                </a:solidFill>
                <a:latin typeface="Times New Roman"/>
              </a:rPr>
              <a:t>年度降至</a:t>
            </a:r>
            <a:r>
              <a:rPr lang="en-US" altLang="zh-TW" sz="2800" b="1" dirty="0">
                <a:solidFill>
                  <a:schemeClr val="accent6"/>
                </a:solidFill>
                <a:latin typeface="Times New Roman"/>
              </a:rPr>
              <a:t>2</a:t>
            </a:r>
            <a:r>
              <a:rPr lang="zh-TW" altLang="en-US" sz="2800" b="1" dirty="0">
                <a:solidFill>
                  <a:schemeClr val="accent6"/>
                </a:solidFill>
                <a:latin typeface="Times New Roman"/>
              </a:rPr>
              <a:t>萬</a:t>
            </a:r>
            <a:r>
              <a:rPr lang="en-US" altLang="zh-TW" sz="2800" b="1" dirty="0">
                <a:solidFill>
                  <a:schemeClr val="accent6"/>
                </a:solidFill>
                <a:latin typeface="Times New Roman"/>
              </a:rPr>
              <a:t>3,058</a:t>
            </a:r>
            <a:r>
              <a:rPr lang="zh-TW" altLang="en-US" sz="2800" b="1" dirty="0">
                <a:solidFill>
                  <a:schemeClr val="accent6"/>
                </a:solidFill>
                <a:latin typeface="Times New Roman"/>
              </a:rPr>
              <a:t>件，降幅將近</a:t>
            </a:r>
            <a:r>
              <a:rPr lang="en-US" altLang="zh-TW" sz="2800" b="1" dirty="0">
                <a:solidFill>
                  <a:schemeClr val="accent6"/>
                </a:solidFill>
                <a:latin typeface="Times New Roman"/>
              </a:rPr>
              <a:t>40</a:t>
            </a:r>
            <a:r>
              <a:rPr lang="zh-TW" altLang="en-US" sz="2800" b="1" dirty="0">
                <a:solidFill>
                  <a:schemeClr val="accent6"/>
                </a:solidFill>
                <a:latin typeface="Times New Roman"/>
              </a:rPr>
              <a:t>％；受害金額也從</a:t>
            </a:r>
            <a:r>
              <a:rPr lang="en-US" altLang="zh-TW" sz="2800" b="1" dirty="0">
                <a:solidFill>
                  <a:schemeClr val="accent6"/>
                </a:solidFill>
                <a:latin typeface="Times New Roman"/>
              </a:rPr>
              <a:t>98</a:t>
            </a:r>
            <a:r>
              <a:rPr lang="zh-TW" altLang="en-US" sz="2800" b="1" dirty="0">
                <a:solidFill>
                  <a:schemeClr val="accent6"/>
                </a:solidFill>
                <a:latin typeface="Times New Roman"/>
              </a:rPr>
              <a:t>年</a:t>
            </a:r>
            <a:r>
              <a:rPr lang="en-US" altLang="zh-TW" sz="2800" b="1" dirty="0">
                <a:solidFill>
                  <a:schemeClr val="accent6"/>
                </a:solidFill>
                <a:latin typeface="Times New Roman"/>
              </a:rPr>
              <a:t>102.7</a:t>
            </a:r>
            <a:r>
              <a:rPr lang="zh-TW" altLang="en-US" sz="2800" b="1" dirty="0">
                <a:solidFill>
                  <a:schemeClr val="accent6"/>
                </a:solidFill>
                <a:latin typeface="Times New Roman"/>
              </a:rPr>
              <a:t>億元降低至</a:t>
            </a:r>
            <a:r>
              <a:rPr lang="en-US" altLang="zh-TW" sz="2800" b="1" dirty="0">
                <a:solidFill>
                  <a:schemeClr val="accent6"/>
                </a:solidFill>
                <a:latin typeface="Times New Roman"/>
              </a:rPr>
              <a:t>32.98</a:t>
            </a:r>
            <a:r>
              <a:rPr lang="zh-TW" altLang="en-US" sz="2800" b="1" dirty="0">
                <a:solidFill>
                  <a:schemeClr val="accent6"/>
                </a:solidFill>
                <a:latin typeface="Times New Roman"/>
              </a:rPr>
              <a:t>億元，由此可見雙方合作打擊成效</a:t>
            </a:r>
            <a:r>
              <a:rPr lang="zh-TW" altLang="en-US" sz="2800" b="1" dirty="0" smtClean="0">
                <a:solidFill>
                  <a:schemeClr val="accent6"/>
                </a:solidFill>
                <a:latin typeface="Times New Roman"/>
              </a:rPr>
              <a:t>顯著</a:t>
            </a:r>
            <a:r>
              <a:rPr lang="zh-TW" altLang="zh-TW" sz="2800" b="1" dirty="0">
                <a:solidFill>
                  <a:schemeClr val="accent6"/>
                </a:solidFill>
                <a:latin typeface="Times New Roman"/>
              </a:rPr>
              <a:t>。</a:t>
            </a:r>
            <a:endParaRPr lang="en-US" altLang="zh-TW" sz="2800" b="1" dirty="0">
              <a:solidFill>
                <a:schemeClr val="accent6"/>
              </a:solidFill>
              <a:latin typeface="Times New Roman"/>
            </a:endParaRPr>
          </a:p>
          <a:p>
            <a:endParaRPr lang="zh-TW" altLang="en-US" sz="2800" dirty="0">
              <a:solidFill>
                <a:srgbClr val="000000"/>
              </a:solidFill>
              <a:latin typeface="Times New Roman"/>
            </a:endParaRPr>
          </a:p>
        </p:txBody>
      </p:sp>
    </p:spTree>
    <p:extLst>
      <p:ext uri="{BB962C8B-B14F-4D97-AF65-F5344CB8AC3E}">
        <p14:creationId xmlns:p14="http://schemas.microsoft.com/office/powerpoint/2010/main" val="20401855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三挺政策穩民心，金融風暴安然過</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59697" y="1066800"/>
            <a:ext cx="8224605" cy="518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6">
                  <a:lumMod val="50000"/>
                </a:schemeClr>
              </a:buClr>
              <a:buSzPct val="100000"/>
              <a:buFont typeface="Wingdings" panose="05000000000000000000" pitchFamily="2" charset="2"/>
              <a:buChar char="n"/>
            </a:pPr>
            <a:r>
              <a:rPr lang="en-US" altLang="zh-TW" sz="2600" b="1" dirty="0">
                <a:solidFill>
                  <a:schemeClr val="accent6"/>
                </a:solidFill>
                <a:latin typeface="Times New Roman" panose="02020603050405020304" pitchFamily="18" charset="0"/>
                <a:ea typeface="標楷體" panose="03000509000000000000" pitchFamily="65" charset="-120"/>
              </a:rPr>
              <a:t>98</a:t>
            </a:r>
            <a:r>
              <a:rPr lang="zh-TW" altLang="en-US" sz="2600" b="1" dirty="0">
                <a:solidFill>
                  <a:schemeClr val="accent6"/>
                </a:solidFill>
                <a:latin typeface="Times New Roman" panose="02020603050405020304" pitchFamily="18" charset="0"/>
                <a:ea typeface="標楷體" panose="03000509000000000000" pitchFamily="65" charset="-120"/>
              </a:rPr>
              <a:t>年實施「政府挺銀行、銀行挺企業、企業挺勞工」</a:t>
            </a:r>
            <a:endParaRPr lang="en-US" altLang="zh-TW" sz="2600" b="1" dirty="0">
              <a:solidFill>
                <a:schemeClr val="accent6"/>
              </a:solidFill>
              <a:latin typeface="Times New Roman" panose="02020603050405020304" pitchFamily="18" charset="0"/>
              <a:ea typeface="標楷體" panose="03000509000000000000" pitchFamily="65" charset="-120"/>
            </a:endParaRPr>
          </a:p>
          <a:p>
            <a:pPr marL="690563" lvl="1">
              <a:buClr>
                <a:schemeClr val="accent6">
                  <a:lumMod val="50000"/>
                </a:schemeClr>
              </a:buClr>
              <a:buFont typeface="Wingdings" panose="05000000000000000000" pitchFamily="2" charset="2"/>
              <a:buChar char="ü"/>
            </a:pPr>
            <a:r>
              <a:rPr lang="zh-TW" altLang="en-US" sz="2600" b="1" dirty="0" smtClean="0">
                <a:solidFill>
                  <a:schemeClr val="accent6"/>
                </a:solidFill>
                <a:latin typeface="Times New Roman" panose="02020603050405020304" pitchFamily="18" charset="0"/>
                <a:ea typeface="標楷體" panose="03000509000000000000" pitchFamily="65" charset="-120"/>
              </a:rPr>
              <a:t>宣示</a:t>
            </a:r>
            <a:r>
              <a:rPr lang="zh-TW" altLang="en-US" sz="2600" b="1" dirty="0">
                <a:solidFill>
                  <a:schemeClr val="accent6"/>
                </a:solidFill>
                <a:latin typeface="Times New Roman" panose="02020603050405020304" pitchFamily="18" charset="0"/>
                <a:ea typeface="標楷體" panose="03000509000000000000" pitchFamily="65" charset="-120"/>
              </a:rPr>
              <a:t>銀行存款全額保障，為亞洲首創</a:t>
            </a:r>
            <a:r>
              <a:rPr lang="zh-TW" altLang="en-US" sz="2600" b="1" dirty="0" smtClean="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貨幣政策適度寬鬆，充分支應市場流動性</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marL="690563" lvl="1">
              <a:buClr>
                <a:schemeClr val="accent6">
                  <a:lumMod val="50000"/>
                </a:schemeClr>
              </a:buClr>
              <a:buFont typeface="Wingdings" panose="05000000000000000000" pitchFamily="2" charset="2"/>
              <a:buChar char="ü"/>
            </a:pPr>
            <a:r>
              <a:rPr lang="zh-TW" altLang="en-US" sz="2600" b="1" dirty="0" smtClean="0">
                <a:solidFill>
                  <a:schemeClr val="accent6"/>
                </a:solidFill>
                <a:latin typeface="Times New Roman" panose="02020603050405020304" pitchFamily="18" charset="0"/>
                <a:ea typeface="標楷體" panose="03000509000000000000" pitchFamily="65" charset="-120"/>
              </a:rPr>
              <a:t>寬</a:t>
            </a:r>
            <a:r>
              <a:rPr lang="zh-TW" altLang="en-US" sz="2600" b="1" dirty="0">
                <a:solidFill>
                  <a:schemeClr val="accent6"/>
                </a:solidFill>
                <a:latin typeface="Times New Roman" panose="02020603050405020304" pitchFamily="18" charset="0"/>
                <a:ea typeface="標楷體" panose="03000509000000000000" pitchFamily="65" charset="-120"/>
              </a:rPr>
              <a:t>延退票處理；舊貸續借及展延；增加新貸</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marL="690563" lvl="1">
              <a:buClr>
                <a:schemeClr val="accent6">
                  <a:lumMod val="50000"/>
                </a:schemeClr>
              </a:buClr>
              <a:buFont typeface="Wingdings" panose="05000000000000000000" pitchFamily="2" charset="2"/>
              <a:buChar char="ü"/>
            </a:pPr>
            <a:r>
              <a:rPr lang="zh-TW" altLang="en-US" sz="2600" b="1" dirty="0" smtClean="0">
                <a:solidFill>
                  <a:schemeClr val="accent6"/>
                </a:solidFill>
                <a:latin typeface="Times New Roman" panose="02020603050405020304" pitchFamily="18" charset="0"/>
                <a:ea typeface="標楷體" panose="03000509000000000000" pitchFamily="65" charset="-120"/>
              </a:rPr>
              <a:t>減少</a:t>
            </a:r>
            <a:r>
              <a:rPr lang="zh-TW" altLang="en-US" sz="2600" b="1" dirty="0">
                <a:solidFill>
                  <a:schemeClr val="accent6"/>
                </a:solidFill>
                <a:latin typeface="Times New Roman" panose="02020603050405020304" pitchFamily="18" charset="0"/>
                <a:ea typeface="標楷體" panose="03000509000000000000" pitchFamily="65" charset="-120"/>
              </a:rPr>
              <a:t>企業裁員；增加就業機會。</a:t>
            </a:r>
            <a:endParaRPr lang="en-US" altLang="zh-TW" sz="2600" b="1" dirty="0">
              <a:solidFill>
                <a:schemeClr val="accent6"/>
              </a:solidFill>
              <a:latin typeface="Times New Roman" panose="02020603050405020304" pitchFamily="18" charset="0"/>
              <a:ea typeface="標楷體" panose="03000509000000000000" pitchFamily="65" charset="-120"/>
            </a:endParaRPr>
          </a:p>
          <a:p>
            <a:pPr>
              <a:buClr>
                <a:schemeClr val="accent6">
                  <a:lumMod val="50000"/>
                </a:schemeClr>
              </a:buClr>
              <a:buSzPct val="100000"/>
              <a:buFont typeface="Wingdings" panose="05000000000000000000" pitchFamily="2" charset="2"/>
              <a:buChar char="n"/>
            </a:pPr>
            <a:r>
              <a:rPr lang="zh-TW" altLang="zh-TW" sz="2600" b="1" dirty="0">
                <a:solidFill>
                  <a:schemeClr val="accent6"/>
                </a:solidFill>
                <a:latin typeface="Times New Roman" panose="02020603050405020304" pitchFamily="18" charset="0"/>
                <a:ea typeface="標楷體" panose="03000509000000000000" pitchFamily="65" charset="-120"/>
              </a:rPr>
              <a:t>央行在金融風暴、</a:t>
            </a:r>
            <a:r>
              <a:rPr lang="en-US" altLang="zh-TW" sz="2600" b="1" dirty="0">
                <a:solidFill>
                  <a:schemeClr val="accent6"/>
                </a:solidFill>
                <a:latin typeface="Times New Roman" panose="02020603050405020304" pitchFamily="18" charset="0"/>
                <a:ea typeface="標楷體" panose="03000509000000000000" pitchFamily="65" charset="-120"/>
              </a:rPr>
              <a:t>88</a:t>
            </a:r>
            <a:r>
              <a:rPr lang="zh-TW" altLang="zh-TW" sz="2600" b="1" dirty="0">
                <a:solidFill>
                  <a:schemeClr val="accent6"/>
                </a:solidFill>
                <a:latin typeface="Times New Roman" panose="02020603050405020304" pitchFamily="18" charset="0"/>
                <a:ea typeface="標楷體" panose="03000509000000000000" pitchFamily="65" charset="-120"/>
              </a:rPr>
              <a:t>風災之後</a:t>
            </a:r>
            <a:r>
              <a:rPr lang="en-US" altLang="zh-TW" sz="2600" b="1" dirty="0">
                <a:solidFill>
                  <a:schemeClr val="accent6"/>
                </a:solidFill>
                <a:latin typeface="Times New Roman" panose="02020603050405020304" pitchFamily="18" charset="0"/>
                <a:ea typeface="標楷體" panose="03000509000000000000" pitchFamily="65" charset="-120"/>
              </a:rPr>
              <a:t>7</a:t>
            </a:r>
            <a:r>
              <a:rPr lang="zh-TW" altLang="zh-TW" sz="2600" b="1" dirty="0">
                <a:solidFill>
                  <a:schemeClr val="accent6"/>
                </a:solidFill>
                <a:latin typeface="Times New Roman" panose="02020603050405020304" pitchFamily="18" charset="0"/>
                <a:ea typeface="標楷體" panose="03000509000000000000" pitchFamily="65" charset="-120"/>
              </a:rPr>
              <a:t>次降息，並力推亞洲史無前例之銀行存款全額保障措施，救活</a:t>
            </a:r>
            <a:r>
              <a:rPr lang="zh-TW" altLang="en-US" sz="2600" b="1" dirty="0">
                <a:solidFill>
                  <a:schemeClr val="accent6"/>
                </a:solidFill>
                <a:latin typeface="Times New Roman" panose="02020603050405020304" pitchFamily="18" charset="0"/>
                <a:ea typeface="標楷體" panose="03000509000000000000" pitchFamily="65" charset="-120"/>
              </a:rPr>
              <a:t>諸多</a:t>
            </a:r>
            <a:r>
              <a:rPr lang="zh-TW" altLang="zh-TW" sz="2600" b="1" dirty="0">
                <a:solidFill>
                  <a:schemeClr val="accent6"/>
                </a:solidFill>
                <a:latin typeface="Times New Roman" panose="02020603050405020304" pitchFamily="18" charset="0"/>
                <a:ea typeface="標楷體" panose="03000509000000000000" pitchFamily="65" charset="-120"/>
              </a:rPr>
              <a:t>中小型銀行</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marL="109537" indent="0">
              <a:buClr>
                <a:schemeClr val="accent6">
                  <a:lumMod val="50000"/>
                </a:schemeClr>
              </a:buClr>
              <a:buNone/>
            </a:pPr>
            <a:endParaRPr lang="zh-TW" altLang="zh-TW" sz="2600" b="1" dirty="0">
              <a:solidFill>
                <a:schemeClr val="accent6"/>
              </a:solidFill>
              <a:latin typeface="Times New Roman" panose="02020603050405020304" pitchFamily="18" charset="0"/>
              <a:ea typeface="標楷體" panose="03000509000000000000" pitchFamily="65" charset="-120"/>
            </a:endParaRPr>
          </a:p>
          <a:p>
            <a:pPr>
              <a:buFont typeface="Wingdings" panose="05000000000000000000" pitchFamily="2" charset="2"/>
              <a:buChar char="ü"/>
            </a:pPr>
            <a:endParaRPr lang="en-US" altLang="zh-TW" sz="2400" dirty="0" smtClean="0"/>
          </a:p>
          <a:p>
            <a:pPr>
              <a:buFont typeface="Wingdings" panose="05000000000000000000" pitchFamily="2" charset="2"/>
              <a:buChar char="ü"/>
            </a:pPr>
            <a:endParaRPr lang="zh-TW" altLang="zh-TW" sz="2400" dirty="0"/>
          </a:p>
          <a:p>
            <a:pPr algn="just">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110</a:t>
            </a:fld>
            <a:endParaRPr lang="zh-TW" altLang="en-US"/>
          </a:p>
        </p:txBody>
      </p:sp>
    </p:spTree>
    <p:extLst>
      <p:ext uri="{BB962C8B-B14F-4D97-AF65-F5344CB8AC3E}">
        <p14:creationId xmlns:p14="http://schemas.microsoft.com/office/powerpoint/2010/main" val="20235554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金融</a:t>
            </a:r>
            <a:r>
              <a:rPr lang="zh-TW" altLang="en-US" sz="3600" dirty="0">
                <a:solidFill>
                  <a:srgbClr val="2D2DB9">
                    <a:lumMod val="50000"/>
                  </a:srgbClr>
                </a:solidFill>
                <a:latin typeface="Times New Roman" panose="02020603050405020304" pitchFamily="18" charset="0"/>
                <a:ea typeface="標楷體" panose="03000509000000000000" pitchFamily="65" charset="-120"/>
              </a:rPr>
              <a:t>服務再創新，協助產業尋資金</a:t>
            </a:r>
            <a:endParaRPr lang="zh-TW" altLang="zh-TW"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03200" y="921016"/>
            <a:ext cx="8463280" cy="540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zh-TW" sz="2600" b="1" dirty="0" smtClean="0">
                <a:solidFill>
                  <a:schemeClr val="accent6"/>
                </a:solidFill>
                <a:latin typeface="Times New Roman" panose="02020603050405020304" pitchFamily="18" charset="0"/>
                <a:ea typeface="標楷體" panose="03000509000000000000" pitchFamily="65" charset="-120"/>
              </a:rPr>
              <a:t>金融</a:t>
            </a:r>
            <a:r>
              <a:rPr lang="zh-TW" altLang="zh-TW" sz="2600" b="1" dirty="0">
                <a:solidFill>
                  <a:schemeClr val="accent6"/>
                </a:solidFill>
                <a:latin typeface="Times New Roman" panose="02020603050405020304" pitchFamily="18" charset="0"/>
                <a:ea typeface="標楷體" panose="03000509000000000000" pitchFamily="65" charset="-120"/>
              </a:rPr>
              <a:t>挺創意</a:t>
            </a:r>
            <a:endParaRPr lang="en-US" altLang="zh-TW" sz="2600" b="1" dirty="0">
              <a:solidFill>
                <a:schemeClr val="accent6"/>
              </a:solidFill>
              <a:latin typeface="Times New Roman" panose="02020603050405020304" pitchFamily="18" charset="0"/>
              <a:ea typeface="標楷體" panose="03000509000000000000" pitchFamily="65" charset="-120"/>
            </a:endParaRPr>
          </a:p>
          <a:p>
            <a:pPr lvl="1" algn="just">
              <a:buClr>
                <a:schemeClr val="accent6">
                  <a:lumMod val="50000"/>
                </a:schemeClr>
              </a:buClr>
              <a:buFont typeface="Wingdings" panose="05000000000000000000" pitchFamily="2" charset="2"/>
              <a:buChar char="ü"/>
            </a:pPr>
            <a:r>
              <a:rPr lang="en-US" altLang="zh-TW" sz="2600" b="1" dirty="0" smtClean="0">
                <a:solidFill>
                  <a:schemeClr val="accent6"/>
                </a:solidFill>
                <a:latin typeface="Times New Roman" panose="02020603050405020304" pitchFamily="18" charset="0"/>
                <a:ea typeface="標楷體" panose="03000509000000000000" pitchFamily="65" charset="-120"/>
              </a:rPr>
              <a:t>103</a:t>
            </a:r>
            <a:r>
              <a:rPr lang="zh-TW" altLang="zh-TW" sz="2600" b="1" dirty="0">
                <a:solidFill>
                  <a:schemeClr val="accent6"/>
                </a:solidFill>
                <a:latin typeface="Times New Roman" panose="02020603050405020304" pitchFamily="18" charset="0"/>
                <a:ea typeface="標楷體" panose="03000509000000000000" pitchFamily="65" charset="-120"/>
              </a:rPr>
              <a:t>年底本國銀行</a:t>
            </a:r>
            <a:r>
              <a:rPr lang="zh-TW" altLang="en-US" sz="2600" b="1" dirty="0">
                <a:solidFill>
                  <a:schemeClr val="accent6"/>
                </a:solidFill>
                <a:latin typeface="Times New Roman" panose="02020603050405020304" pitchFamily="18" charset="0"/>
                <a:ea typeface="標楷體" panose="03000509000000000000" pitchFamily="65" charset="-120"/>
              </a:rPr>
              <a:t>對創意產業</a:t>
            </a:r>
            <a:r>
              <a:rPr lang="zh-TW" altLang="zh-TW" sz="2600" b="1" dirty="0">
                <a:solidFill>
                  <a:schemeClr val="accent6"/>
                </a:solidFill>
                <a:latin typeface="Times New Roman" panose="02020603050405020304" pitchFamily="18" charset="0"/>
                <a:ea typeface="標楷體" panose="03000509000000000000" pitchFamily="65" charset="-120"/>
              </a:rPr>
              <a:t>放款餘額</a:t>
            </a:r>
            <a:r>
              <a:rPr lang="zh-TW" altLang="en-US" sz="2600" b="1" dirty="0">
                <a:solidFill>
                  <a:schemeClr val="accent6"/>
                </a:solidFill>
                <a:latin typeface="Times New Roman" panose="02020603050405020304" pitchFamily="18" charset="0"/>
                <a:ea typeface="標楷體" panose="03000509000000000000" pitchFamily="65" charset="-120"/>
              </a:rPr>
              <a:t>為</a:t>
            </a:r>
            <a:r>
              <a:rPr lang="en-US" altLang="zh-TW" sz="2600" b="1" dirty="0">
                <a:solidFill>
                  <a:schemeClr val="accent6"/>
                </a:solidFill>
                <a:latin typeface="Times New Roman" panose="02020603050405020304" pitchFamily="18" charset="0"/>
                <a:ea typeface="標楷體" panose="03000509000000000000" pitchFamily="65" charset="-120"/>
              </a:rPr>
              <a:t>2,582</a:t>
            </a:r>
            <a:r>
              <a:rPr lang="zh-TW" altLang="zh-TW" sz="2600" b="1" dirty="0">
                <a:solidFill>
                  <a:schemeClr val="accent6"/>
                </a:solidFill>
                <a:latin typeface="Times New Roman" panose="02020603050405020304" pitchFamily="18" charset="0"/>
                <a:ea typeface="標楷體" panose="03000509000000000000" pitchFamily="65" charset="-120"/>
              </a:rPr>
              <a:t>億元，</a:t>
            </a:r>
            <a:r>
              <a:rPr lang="zh-TW" altLang="en-US" sz="2600" b="1" dirty="0">
                <a:solidFill>
                  <a:schemeClr val="accent6"/>
                </a:solidFill>
                <a:latin typeface="Times New Roman" panose="02020603050405020304" pitchFamily="18" charset="0"/>
                <a:ea typeface="標楷體" panose="03000509000000000000" pitchFamily="65" charset="-120"/>
              </a:rPr>
              <a:t>較</a:t>
            </a:r>
            <a:r>
              <a:rPr lang="en-US" altLang="zh-TW" sz="2600" b="1" dirty="0">
                <a:solidFill>
                  <a:schemeClr val="accent6"/>
                </a:solidFill>
                <a:latin typeface="Times New Roman" panose="02020603050405020304" pitchFamily="18" charset="0"/>
                <a:ea typeface="標楷體" panose="03000509000000000000" pitchFamily="65" charset="-120"/>
              </a:rPr>
              <a:t>102</a:t>
            </a:r>
            <a:r>
              <a:rPr lang="zh-TW" altLang="zh-TW" sz="2600" b="1" dirty="0">
                <a:solidFill>
                  <a:schemeClr val="accent6"/>
                </a:solidFill>
                <a:latin typeface="Times New Roman" panose="02020603050405020304" pitchFamily="18" charset="0"/>
                <a:ea typeface="標楷體" panose="03000509000000000000" pitchFamily="65" charset="-120"/>
              </a:rPr>
              <a:t>年底之</a:t>
            </a:r>
            <a:r>
              <a:rPr lang="en-US" altLang="zh-TW" sz="2600" b="1" dirty="0">
                <a:solidFill>
                  <a:schemeClr val="accent6"/>
                </a:solidFill>
                <a:latin typeface="Times New Roman" panose="02020603050405020304" pitchFamily="18" charset="0"/>
                <a:ea typeface="標楷體" panose="03000509000000000000" pitchFamily="65" charset="-120"/>
              </a:rPr>
              <a:t>1,817</a:t>
            </a:r>
            <a:r>
              <a:rPr lang="zh-TW" altLang="zh-TW" sz="2600" b="1" dirty="0">
                <a:solidFill>
                  <a:schemeClr val="accent6"/>
                </a:solidFill>
                <a:latin typeface="Times New Roman" panose="02020603050405020304" pitchFamily="18" charset="0"/>
                <a:ea typeface="標楷體" panose="03000509000000000000" pitchFamily="65" charset="-120"/>
              </a:rPr>
              <a:t>億元增加</a:t>
            </a:r>
            <a:r>
              <a:rPr lang="en-US" altLang="zh-TW" sz="2600" b="1" dirty="0">
                <a:solidFill>
                  <a:schemeClr val="accent6"/>
                </a:solidFill>
                <a:latin typeface="Times New Roman" panose="02020603050405020304" pitchFamily="18" charset="0"/>
                <a:ea typeface="標楷體" panose="03000509000000000000" pitchFamily="65" charset="-120"/>
              </a:rPr>
              <a:t>765</a:t>
            </a:r>
            <a:r>
              <a:rPr lang="zh-TW" altLang="zh-TW" sz="2600" b="1" dirty="0">
                <a:solidFill>
                  <a:schemeClr val="accent6"/>
                </a:solidFill>
                <a:latin typeface="Times New Roman" panose="02020603050405020304" pitchFamily="18" charset="0"/>
                <a:ea typeface="標楷體" panose="03000509000000000000" pitchFamily="65" charset="-120"/>
              </a:rPr>
              <a:t>億元，</a:t>
            </a:r>
            <a:r>
              <a:rPr lang="en-US" altLang="zh-TW" sz="2600" b="1" dirty="0">
                <a:solidFill>
                  <a:schemeClr val="accent6"/>
                </a:solidFill>
                <a:latin typeface="Times New Roman" panose="02020603050405020304" pitchFamily="18" charset="0"/>
                <a:ea typeface="標楷體" panose="03000509000000000000" pitchFamily="65" charset="-120"/>
              </a:rPr>
              <a:t>103</a:t>
            </a:r>
            <a:r>
              <a:rPr lang="zh-TW" altLang="zh-TW" sz="2600" b="1" dirty="0">
                <a:solidFill>
                  <a:schemeClr val="accent6"/>
                </a:solidFill>
                <a:latin typeface="Times New Roman" panose="02020603050405020304" pitchFamily="18" charset="0"/>
                <a:ea typeface="標楷體" panose="03000509000000000000" pitchFamily="65" charset="-120"/>
              </a:rPr>
              <a:t>年度目標為</a:t>
            </a:r>
            <a:r>
              <a:rPr lang="zh-TW" altLang="en-US" sz="2600" b="1" dirty="0">
                <a:solidFill>
                  <a:schemeClr val="accent6"/>
                </a:solidFill>
                <a:latin typeface="Times New Roman" panose="02020603050405020304" pitchFamily="18" charset="0"/>
                <a:ea typeface="標楷體" panose="03000509000000000000" pitchFamily="65" charset="-120"/>
              </a:rPr>
              <a:t>增加</a:t>
            </a:r>
            <a:r>
              <a:rPr lang="en-US" altLang="zh-TW" sz="2600" b="1" dirty="0">
                <a:solidFill>
                  <a:schemeClr val="accent6"/>
                </a:solidFill>
                <a:latin typeface="Times New Roman" panose="02020603050405020304" pitchFamily="18" charset="0"/>
                <a:ea typeface="標楷體" panose="03000509000000000000" pitchFamily="65" charset="-120"/>
              </a:rPr>
              <a:t>500</a:t>
            </a:r>
            <a:r>
              <a:rPr lang="zh-TW" altLang="zh-TW" sz="2600" b="1" dirty="0">
                <a:solidFill>
                  <a:schemeClr val="accent6"/>
                </a:solidFill>
                <a:latin typeface="Times New Roman" panose="02020603050405020304" pitchFamily="18" charset="0"/>
                <a:ea typeface="標楷體" panose="03000509000000000000" pitchFamily="65" charset="-120"/>
              </a:rPr>
              <a:t>億元，達成率</a:t>
            </a:r>
            <a:r>
              <a:rPr lang="en-US" altLang="zh-TW" sz="2600" b="1" dirty="0">
                <a:solidFill>
                  <a:schemeClr val="accent6"/>
                </a:solidFill>
                <a:latin typeface="Times New Roman" panose="02020603050405020304" pitchFamily="18" charset="0"/>
                <a:ea typeface="標楷體" panose="03000509000000000000" pitchFamily="65" charset="-120"/>
              </a:rPr>
              <a:t>153%</a:t>
            </a:r>
            <a:r>
              <a:rPr lang="zh-TW" altLang="zh-TW" sz="2600" b="1" dirty="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a:p>
            <a:pPr lvl="1" algn="just">
              <a:buClr>
                <a:schemeClr val="accent6">
                  <a:lumMod val="50000"/>
                </a:schemeClr>
              </a:buClr>
              <a:buFont typeface="Wingdings" panose="05000000000000000000" pitchFamily="2" charset="2"/>
              <a:buChar char="ü"/>
            </a:pPr>
            <a:r>
              <a:rPr lang="en-US" altLang="en-US" sz="2600" b="1" dirty="0">
                <a:solidFill>
                  <a:schemeClr val="accent2"/>
                </a:solidFill>
                <a:latin typeface="Times New Roman" panose="02020603050405020304" pitchFamily="18" charset="0"/>
                <a:ea typeface="標楷體" panose="03000509000000000000" pitchFamily="65" charset="-120"/>
              </a:rPr>
              <a:t>104</a:t>
            </a:r>
            <a:r>
              <a:rPr lang="zh-TW" altLang="en-US" sz="2600" b="1" dirty="0">
                <a:solidFill>
                  <a:schemeClr val="accent2"/>
                </a:solidFill>
                <a:latin typeface="Times New Roman" panose="02020603050405020304" pitchFamily="18" charset="0"/>
                <a:ea typeface="標楷體" panose="03000509000000000000" pitchFamily="65" charset="-120"/>
              </a:rPr>
              <a:t>年</a:t>
            </a:r>
            <a:r>
              <a:rPr lang="en-US" altLang="zh-TW" sz="2600" b="1" dirty="0">
                <a:solidFill>
                  <a:schemeClr val="accent2"/>
                </a:solidFill>
                <a:latin typeface="Times New Roman" panose="02020603050405020304" pitchFamily="18" charset="0"/>
                <a:ea typeface="標楷體" panose="03000509000000000000" pitchFamily="65" charset="-120"/>
              </a:rPr>
              <a:t>11</a:t>
            </a:r>
            <a:r>
              <a:rPr lang="zh-TW" altLang="en-US" sz="2600" b="1" dirty="0">
                <a:solidFill>
                  <a:schemeClr val="accent2"/>
                </a:solidFill>
                <a:latin typeface="Times New Roman" panose="02020603050405020304" pitchFamily="18" charset="0"/>
                <a:ea typeface="標楷體" panose="03000509000000000000" pitchFamily="65" charset="-120"/>
              </a:rPr>
              <a:t>月底本國銀行對創意產業放款餘額為</a:t>
            </a:r>
            <a:r>
              <a:rPr lang="en-US" altLang="en-US" sz="2600" b="1" dirty="0">
                <a:solidFill>
                  <a:schemeClr val="accent2"/>
                </a:solidFill>
                <a:latin typeface="Times New Roman" panose="02020603050405020304" pitchFamily="18" charset="0"/>
                <a:ea typeface="標楷體" panose="03000509000000000000" pitchFamily="65" charset="-120"/>
              </a:rPr>
              <a:t>3,</a:t>
            </a:r>
            <a:r>
              <a:rPr lang="en-US" altLang="zh-TW" sz="2600" b="1" dirty="0">
                <a:solidFill>
                  <a:schemeClr val="accent2"/>
                </a:solidFill>
                <a:latin typeface="Times New Roman" panose="02020603050405020304" pitchFamily="18" charset="0"/>
                <a:ea typeface="標楷體" panose="03000509000000000000" pitchFamily="65" charset="-120"/>
              </a:rPr>
              <a:t>539</a:t>
            </a:r>
            <a:r>
              <a:rPr lang="zh-TW" altLang="en-US" sz="2600" b="1" dirty="0">
                <a:solidFill>
                  <a:schemeClr val="accent2"/>
                </a:solidFill>
                <a:latin typeface="Times New Roman" panose="02020603050405020304" pitchFamily="18" charset="0"/>
                <a:ea typeface="標楷體" panose="03000509000000000000" pitchFamily="65" charset="-120"/>
              </a:rPr>
              <a:t>億元，較</a:t>
            </a:r>
            <a:r>
              <a:rPr lang="en-US" altLang="en-US" sz="2600" b="1" dirty="0">
                <a:solidFill>
                  <a:schemeClr val="accent2"/>
                </a:solidFill>
                <a:latin typeface="Times New Roman" panose="02020603050405020304" pitchFamily="18" charset="0"/>
                <a:ea typeface="標楷體" panose="03000509000000000000" pitchFamily="65" charset="-120"/>
              </a:rPr>
              <a:t>10</a:t>
            </a:r>
            <a:r>
              <a:rPr lang="en-US" altLang="zh-TW" sz="2600" b="1" dirty="0">
                <a:solidFill>
                  <a:schemeClr val="accent2"/>
                </a:solidFill>
                <a:latin typeface="Times New Roman" panose="02020603050405020304" pitchFamily="18" charset="0"/>
                <a:ea typeface="標楷體" panose="03000509000000000000" pitchFamily="65" charset="-120"/>
              </a:rPr>
              <a:t>3</a:t>
            </a:r>
            <a:r>
              <a:rPr lang="zh-TW" altLang="en-US" sz="2600" b="1" dirty="0">
                <a:solidFill>
                  <a:schemeClr val="accent2"/>
                </a:solidFill>
                <a:latin typeface="Times New Roman" panose="02020603050405020304" pitchFamily="18" charset="0"/>
                <a:ea typeface="標楷體" panose="03000509000000000000" pitchFamily="65" charset="-120"/>
              </a:rPr>
              <a:t>年底之</a:t>
            </a:r>
            <a:r>
              <a:rPr lang="en-US" altLang="zh-TW" sz="2600" b="1" dirty="0">
                <a:solidFill>
                  <a:schemeClr val="accent2"/>
                </a:solidFill>
                <a:latin typeface="Times New Roman" panose="02020603050405020304" pitchFamily="18" charset="0"/>
                <a:ea typeface="標楷體" panose="03000509000000000000" pitchFamily="65" charset="-120"/>
              </a:rPr>
              <a:t>2</a:t>
            </a:r>
            <a:r>
              <a:rPr lang="en-US" altLang="en-US" sz="2600" b="1" dirty="0">
                <a:solidFill>
                  <a:schemeClr val="accent2"/>
                </a:solidFill>
                <a:latin typeface="Times New Roman" panose="02020603050405020304" pitchFamily="18" charset="0"/>
                <a:ea typeface="標楷體" panose="03000509000000000000" pitchFamily="65" charset="-120"/>
              </a:rPr>
              <a:t>,</a:t>
            </a:r>
            <a:r>
              <a:rPr lang="en-US" altLang="zh-TW" sz="2600" b="1" dirty="0">
                <a:solidFill>
                  <a:schemeClr val="accent2"/>
                </a:solidFill>
                <a:latin typeface="Times New Roman" panose="02020603050405020304" pitchFamily="18" charset="0"/>
                <a:ea typeface="標楷體" panose="03000509000000000000" pitchFamily="65" charset="-120"/>
              </a:rPr>
              <a:t>582</a:t>
            </a:r>
            <a:r>
              <a:rPr lang="zh-TW" altLang="en-US" sz="2600" b="1" dirty="0">
                <a:solidFill>
                  <a:schemeClr val="accent2"/>
                </a:solidFill>
                <a:latin typeface="Times New Roman" panose="02020603050405020304" pitchFamily="18" charset="0"/>
                <a:ea typeface="標楷體" panose="03000509000000000000" pitchFamily="65" charset="-120"/>
              </a:rPr>
              <a:t>億元增加</a:t>
            </a:r>
            <a:r>
              <a:rPr lang="en-US" altLang="zh-TW" sz="2600" b="1" dirty="0">
                <a:solidFill>
                  <a:schemeClr val="accent2"/>
                </a:solidFill>
                <a:latin typeface="Times New Roman" panose="02020603050405020304" pitchFamily="18" charset="0"/>
                <a:ea typeface="標楷體" panose="03000509000000000000" pitchFamily="65" charset="-120"/>
              </a:rPr>
              <a:t>957</a:t>
            </a:r>
            <a:r>
              <a:rPr lang="zh-TW" altLang="en-US" sz="2600" b="1" dirty="0">
                <a:solidFill>
                  <a:schemeClr val="accent2"/>
                </a:solidFill>
                <a:latin typeface="Times New Roman" panose="02020603050405020304" pitchFamily="18" charset="0"/>
                <a:ea typeface="標楷體" panose="03000509000000000000" pitchFamily="65" charset="-120"/>
              </a:rPr>
              <a:t>億元</a:t>
            </a:r>
            <a:r>
              <a:rPr lang="zh-TW" altLang="en-US" sz="2600" b="1" dirty="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a:p>
            <a:pPr algn="just">
              <a:buClr>
                <a:schemeClr val="accent6">
                  <a:lumMod val="50000"/>
                </a:schemeClr>
              </a:buClr>
              <a:buSzPct val="100000"/>
              <a:buFont typeface="Wingdings" panose="05000000000000000000" pitchFamily="2" charset="2"/>
              <a:buChar char="n"/>
            </a:pPr>
            <a:r>
              <a:rPr lang="zh-TW" altLang="en-US" sz="2600" b="1" dirty="0">
                <a:solidFill>
                  <a:schemeClr val="accent6"/>
                </a:solidFill>
                <a:latin typeface="Times New Roman" panose="02020603050405020304" pitchFamily="18" charset="0"/>
                <a:ea typeface="標楷體" panose="03000509000000000000" pitchFamily="65" charset="-120"/>
              </a:rPr>
              <a:t>第三方支付</a:t>
            </a:r>
            <a:endParaRPr lang="en-US" altLang="zh-TW" sz="2600" b="1" dirty="0">
              <a:solidFill>
                <a:schemeClr val="accent6"/>
              </a:solidFill>
              <a:latin typeface="Times New Roman" panose="02020603050405020304" pitchFamily="18" charset="0"/>
              <a:ea typeface="標楷體" panose="03000509000000000000" pitchFamily="65" charset="-120"/>
            </a:endParaRPr>
          </a:p>
          <a:p>
            <a:pPr lvl="1" algn="just">
              <a:buClr>
                <a:schemeClr val="accent6">
                  <a:lumMod val="50000"/>
                </a:schemeClr>
              </a:buClr>
              <a:buFont typeface="Wingdings" panose="05000000000000000000" pitchFamily="2" charset="2"/>
              <a:buChar char="ü"/>
              <a:defRPr/>
            </a:pPr>
            <a:r>
              <a:rPr lang="zh-TW" altLang="zh-TW" sz="2600" b="1" dirty="0">
                <a:solidFill>
                  <a:schemeClr val="accent6"/>
                </a:solidFill>
                <a:latin typeface="Times New Roman" panose="02020603050405020304" pitchFamily="18" charset="0"/>
                <a:ea typeface="標楷體" panose="03000509000000000000" pitchFamily="65" charset="-120"/>
              </a:rPr>
              <a:t>「電子支付機構管理條例」</a:t>
            </a:r>
            <a:r>
              <a:rPr lang="zh-TW" altLang="en-US" sz="2600" b="1" dirty="0">
                <a:solidFill>
                  <a:schemeClr val="accent6"/>
                </a:solidFill>
                <a:latin typeface="Times New Roman" panose="02020603050405020304" pitchFamily="18" charset="0"/>
                <a:ea typeface="標楷體" panose="03000509000000000000" pitchFamily="65" charset="-120"/>
              </a:rPr>
              <a:t>已</a:t>
            </a:r>
            <a:r>
              <a:rPr lang="zh-TW" altLang="zh-TW" sz="2600" b="1" dirty="0">
                <a:solidFill>
                  <a:schemeClr val="accent6"/>
                </a:solidFill>
                <a:latin typeface="Times New Roman" panose="02020603050405020304" pitchFamily="18" charset="0"/>
                <a:ea typeface="標楷體" panose="03000509000000000000" pitchFamily="65" charset="-120"/>
              </a:rPr>
              <a:t>於</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zh-TW"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5</a:t>
            </a:r>
            <a:r>
              <a:rPr lang="zh-TW" altLang="en-US" sz="2600" b="1" dirty="0">
                <a:solidFill>
                  <a:schemeClr val="accent6"/>
                </a:solidFill>
                <a:latin typeface="Times New Roman" panose="02020603050405020304" pitchFamily="18" charset="0"/>
                <a:ea typeface="標楷體" panose="03000509000000000000" pitchFamily="65" charset="-120"/>
              </a:rPr>
              <a:t>月</a:t>
            </a:r>
            <a:r>
              <a:rPr lang="en-US" altLang="zh-TW" sz="2600" b="1" dirty="0">
                <a:solidFill>
                  <a:schemeClr val="accent6"/>
                </a:solidFill>
                <a:latin typeface="Times New Roman" panose="02020603050405020304" pitchFamily="18" charset="0"/>
                <a:ea typeface="標楷體" panose="03000509000000000000" pitchFamily="65" charset="-120"/>
              </a:rPr>
              <a:t>3</a:t>
            </a:r>
            <a:r>
              <a:rPr lang="zh-TW" altLang="en-US" sz="2600" b="1" dirty="0">
                <a:solidFill>
                  <a:schemeClr val="accent6"/>
                </a:solidFill>
                <a:latin typeface="Times New Roman" panose="02020603050405020304" pitchFamily="18" charset="0"/>
                <a:ea typeface="標楷體" panose="03000509000000000000" pitchFamily="65" charset="-120"/>
              </a:rPr>
              <a:t>日</a:t>
            </a:r>
            <a:r>
              <a:rPr lang="zh-TW" altLang="zh-TW" sz="2600" b="1" dirty="0">
                <a:solidFill>
                  <a:schemeClr val="accent6"/>
                </a:solidFill>
                <a:latin typeface="Times New Roman" panose="02020603050405020304" pitchFamily="18" charset="0"/>
                <a:ea typeface="標楷體" panose="03000509000000000000" pitchFamily="65" charset="-120"/>
              </a:rPr>
              <a:t>施行，開放電子支付機構</a:t>
            </a:r>
            <a:r>
              <a:rPr lang="zh-TW" altLang="en-US" sz="2600" b="1" dirty="0">
                <a:solidFill>
                  <a:schemeClr val="accent6"/>
                </a:solidFill>
                <a:latin typeface="Times New Roman" panose="02020603050405020304" pitchFamily="18" charset="0"/>
                <a:ea typeface="標楷體" panose="03000509000000000000" pitchFamily="65" charset="-120"/>
              </a:rPr>
              <a:t>經營</a:t>
            </a:r>
            <a:r>
              <a:rPr lang="zh-TW" altLang="zh-TW" sz="2600" b="1" dirty="0">
                <a:solidFill>
                  <a:schemeClr val="accent6"/>
                </a:solidFill>
                <a:latin typeface="Times New Roman" panose="02020603050405020304" pitchFamily="18" charset="0"/>
                <a:ea typeface="標楷體" panose="03000509000000000000" pitchFamily="65" charset="-120"/>
              </a:rPr>
              <a:t>代理收付實質交易款項、收受儲值款項、電子支付帳戶間款項移轉等業務</a:t>
            </a:r>
            <a:r>
              <a:rPr lang="zh-TW" altLang="en-US" sz="2600" b="1" dirty="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a:p>
            <a:pPr lvl="1" algn="just">
              <a:buClr>
                <a:schemeClr val="accent6">
                  <a:lumMod val="50000"/>
                </a:schemeClr>
              </a:buClr>
              <a:buFont typeface="Wingdings" panose="05000000000000000000" pitchFamily="2" charset="2"/>
              <a:buChar char="ü"/>
              <a:defRPr/>
            </a:pPr>
            <a:r>
              <a:rPr lang="zh-TW" altLang="en-US" sz="2600" b="1" dirty="0">
                <a:solidFill>
                  <a:schemeClr val="accent6"/>
                </a:solidFill>
                <a:latin typeface="Times New Roman" panose="02020603050405020304" pitchFamily="18" charset="0"/>
                <a:ea typeface="標楷體" panose="03000509000000000000" pitchFamily="65" charset="-120"/>
              </a:rPr>
              <a:t>預估將增加電子商務市場交易</a:t>
            </a:r>
            <a:r>
              <a:rPr lang="en-US" altLang="zh-TW" sz="2600" b="1" dirty="0">
                <a:solidFill>
                  <a:schemeClr val="accent6"/>
                </a:solidFill>
                <a:latin typeface="Times New Roman" panose="02020603050405020304" pitchFamily="18" charset="0"/>
                <a:ea typeface="標楷體" panose="03000509000000000000" pitchFamily="65" charset="-120"/>
              </a:rPr>
              <a:t>1,200</a:t>
            </a:r>
            <a:r>
              <a:rPr lang="zh-TW" altLang="zh-TW" sz="2600" b="1" dirty="0">
                <a:solidFill>
                  <a:schemeClr val="accent6"/>
                </a:solidFill>
                <a:latin typeface="Times New Roman" panose="02020603050405020304" pitchFamily="18" charset="0"/>
                <a:ea typeface="標楷體" panose="03000509000000000000" pitchFamily="65" charset="-120"/>
              </a:rPr>
              <a:t>億元至</a:t>
            </a:r>
            <a:r>
              <a:rPr lang="en-US" altLang="zh-TW" sz="2600" b="1" dirty="0" smtClean="0">
                <a:solidFill>
                  <a:schemeClr val="accent6"/>
                </a:solidFill>
                <a:latin typeface="Times New Roman" panose="02020603050405020304" pitchFamily="18" charset="0"/>
                <a:ea typeface="標楷體" panose="03000509000000000000" pitchFamily="65" charset="-120"/>
              </a:rPr>
              <a:t>2</a:t>
            </a:r>
            <a:r>
              <a:rPr lang="zh-TW" altLang="en-US" sz="2600" b="1" dirty="0" smtClean="0">
                <a:solidFill>
                  <a:schemeClr val="accent6"/>
                </a:solidFill>
                <a:latin typeface="Times New Roman" panose="02020603050405020304" pitchFamily="18" charset="0"/>
                <a:ea typeface="標楷體" panose="03000509000000000000" pitchFamily="65" charset="-120"/>
              </a:rPr>
              <a:t>千</a:t>
            </a:r>
            <a:r>
              <a:rPr lang="zh-TW" altLang="zh-TW" sz="2600" b="1" dirty="0" smtClean="0">
                <a:solidFill>
                  <a:schemeClr val="accent6"/>
                </a:solidFill>
                <a:latin typeface="Times New Roman" panose="02020603050405020304" pitchFamily="18" charset="0"/>
                <a:ea typeface="標楷體" panose="03000509000000000000" pitchFamily="65" charset="-120"/>
              </a:rPr>
              <a:t>億</a:t>
            </a:r>
            <a:r>
              <a:rPr lang="zh-TW" altLang="zh-TW" sz="2600" b="1" dirty="0">
                <a:solidFill>
                  <a:schemeClr val="accent6"/>
                </a:solidFill>
                <a:latin typeface="Times New Roman" panose="02020603050405020304" pitchFamily="18" charset="0"/>
                <a:ea typeface="標楷體" panose="03000509000000000000" pitchFamily="65" charset="-120"/>
              </a:rPr>
              <a:t>元，整體電子商務產業將躍升為兆元產業。</a:t>
            </a:r>
            <a:endParaRPr lang="en-US" altLang="zh-TW" sz="2600" b="1" dirty="0">
              <a:solidFill>
                <a:schemeClr val="accent6"/>
              </a:solidFill>
              <a:latin typeface="Times New Roman" panose="02020603050405020304" pitchFamily="18" charset="0"/>
              <a:ea typeface="標楷體" panose="03000509000000000000" pitchFamily="65" charset="-120"/>
            </a:endParaRPr>
          </a:p>
          <a:p>
            <a:pPr algn="just">
              <a:buClr>
                <a:schemeClr val="accent6">
                  <a:lumMod val="50000"/>
                </a:schemeClr>
              </a:buClr>
              <a:buFont typeface="Wingdings" panose="05000000000000000000" pitchFamily="2" charset="2"/>
              <a:buChar char="n"/>
            </a:pPr>
            <a:endParaRPr lang="zh-TW" altLang="zh-TW" sz="2600" b="1" dirty="0">
              <a:solidFill>
                <a:schemeClr val="accent6"/>
              </a:solidFill>
              <a:latin typeface="Times New Roman" panose="02020603050405020304" pitchFamily="18" charset="0"/>
              <a:ea typeface="標楷體" panose="03000509000000000000" pitchFamily="65" charset="-120"/>
            </a:endParaRPr>
          </a:p>
          <a:p>
            <a:pPr algn="just">
              <a:buFont typeface="Wingdings" panose="05000000000000000000" pitchFamily="2" charset="2"/>
              <a:buChar char="ü"/>
            </a:pPr>
            <a:endParaRPr lang="en-US" altLang="zh-TW" sz="2600" dirty="0" smtClean="0"/>
          </a:p>
          <a:p>
            <a:pPr algn="just">
              <a:buFont typeface="Wingdings" panose="05000000000000000000" pitchFamily="2" charset="2"/>
              <a:buChar char="ü"/>
            </a:pPr>
            <a:endParaRPr lang="zh-TW" altLang="zh-TW" sz="2600" dirty="0"/>
          </a:p>
          <a:p>
            <a:pPr algn="just">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111</a:t>
            </a:fld>
            <a:endParaRPr lang="zh-TW" altLang="en-US"/>
          </a:p>
        </p:txBody>
      </p:sp>
    </p:spTree>
    <p:extLst>
      <p:ext uri="{BB962C8B-B14F-4D97-AF65-F5344CB8AC3E}">
        <p14:creationId xmlns:p14="http://schemas.microsoft.com/office/powerpoint/2010/main" val="38446508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880228" y="988142"/>
            <a:ext cx="7206571" cy="483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0"/>
              </a:spcBef>
              <a:buClr>
                <a:schemeClr val="accent6">
                  <a:lumMod val="50000"/>
                </a:schemeClr>
              </a:buClr>
              <a:buSzPct val="100000"/>
              <a:buFont typeface="Wingdings" panose="05000000000000000000" pitchFamily="2" charset="2"/>
              <a:buChar char="n"/>
            </a:pPr>
            <a:r>
              <a:rPr lang="zh-TW" altLang="zh-TW" sz="2600" b="1" dirty="0" smtClean="0">
                <a:solidFill>
                  <a:schemeClr val="accent6"/>
                </a:solidFill>
                <a:latin typeface="+mn-lt"/>
                <a:ea typeface="標楷體" panose="03000509000000000000" pitchFamily="65" charset="-120"/>
              </a:rPr>
              <a:t>創</a:t>
            </a:r>
            <a:r>
              <a:rPr lang="zh-TW" altLang="zh-TW" sz="2600" b="1" dirty="0">
                <a:solidFill>
                  <a:schemeClr val="accent6"/>
                </a:solidFill>
                <a:latin typeface="+mn-lt"/>
                <a:ea typeface="標楷體" panose="03000509000000000000" pitchFamily="65" charset="-120"/>
              </a:rPr>
              <a:t>櫃板</a:t>
            </a:r>
            <a:endParaRPr lang="en-US" altLang="zh-TW" sz="2600" b="1" dirty="0">
              <a:solidFill>
                <a:schemeClr val="accent6"/>
              </a:solidFill>
              <a:latin typeface="+mn-lt"/>
              <a:ea typeface="標楷體" panose="03000509000000000000" pitchFamily="65" charset="-120"/>
            </a:endParaRPr>
          </a:p>
          <a:p>
            <a:pPr marL="720725" lvl="1" algn="just">
              <a:spcBef>
                <a:spcPts val="0"/>
              </a:spcBef>
              <a:buClr>
                <a:schemeClr val="accent6">
                  <a:lumMod val="50000"/>
                </a:schemeClr>
              </a:buClr>
              <a:buFont typeface="Wingdings" panose="05000000000000000000" pitchFamily="2" charset="2"/>
              <a:buChar char="ü"/>
            </a:pPr>
            <a:r>
              <a:rPr lang="zh-TW" altLang="en-US" sz="2600" b="1" dirty="0" smtClean="0">
                <a:solidFill>
                  <a:schemeClr val="accent6"/>
                </a:solidFill>
                <a:latin typeface="+mn-lt"/>
                <a:ea typeface="標楷體" panose="03000509000000000000" pitchFamily="65" charset="-120"/>
              </a:rPr>
              <a:t>自</a:t>
            </a:r>
            <a:r>
              <a:rPr lang="en-US" altLang="zh-TW" sz="2600" b="1" dirty="0">
                <a:solidFill>
                  <a:schemeClr val="accent6"/>
                </a:solidFill>
                <a:latin typeface="+mn-lt"/>
                <a:ea typeface="標楷體" panose="03000509000000000000" pitchFamily="65" charset="-120"/>
              </a:rPr>
              <a:t>103.1.3</a:t>
            </a:r>
            <a:r>
              <a:rPr lang="zh-TW" altLang="en-US" sz="2600" b="1" dirty="0">
                <a:solidFill>
                  <a:schemeClr val="accent6"/>
                </a:solidFill>
                <a:latin typeface="+mn-lt"/>
                <a:ea typeface="標楷體" panose="03000509000000000000" pitchFamily="65" charset="-120"/>
              </a:rPr>
              <a:t>開</a:t>
            </a:r>
            <a:r>
              <a:rPr lang="zh-TW" altLang="zh-TW" sz="2600" b="1" dirty="0">
                <a:solidFill>
                  <a:schemeClr val="accent6"/>
                </a:solidFill>
                <a:latin typeface="+mn-lt"/>
                <a:ea typeface="標楷體" panose="03000509000000000000" pitchFamily="65" charset="-120"/>
              </a:rPr>
              <a:t>板至</a:t>
            </a:r>
            <a:r>
              <a:rPr lang="en-US" altLang="zh-TW" sz="2600" b="1" dirty="0">
                <a:solidFill>
                  <a:schemeClr val="accent2"/>
                </a:solidFill>
                <a:latin typeface="+mn-lt"/>
                <a:ea typeface="標楷體" panose="03000509000000000000" pitchFamily="65" charset="-120"/>
              </a:rPr>
              <a:t>104</a:t>
            </a:r>
            <a:r>
              <a:rPr lang="zh-TW" altLang="zh-TW" sz="2600" b="1" dirty="0" smtClean="0">
                <a:solidFill>
                  <a:schemeClr val="accent2"/>
                </a:solidFill>
                <a:latin typeface="+mn-lt"/>
                <a:ea typeface="標楷體" panose="03000509000000000000" pitchFamily="65" charset="-120"/>
              </a:rPr>
              <a:t>年</a:t>
            </a:r>
            <a:r>
              <a:rPr lang="en-US" altLang="zh-TW" sz="2600" b="1" dirty="0" smtClean="0">
                <a:solidFill>
                  <a:schemeClr val="accent2"/>
                </a:solidFill>
                <a:latin typeface="+mn-lt"/>
                <a:ea typeface="標楷體" panose="03000509000000000000" pitchFamily="65" charset="-120"/>
              </a:rPr>
              <a:t>12</a:t>
            </a:r>
            <a:r>
              <a:rPr lang="zh-TW" altLang="zh-TW" sz="2600" b="1" dirty="0" smtClean="0">
                <a:solidFill>
                  <a:schemeClr val="accent2"/>
                </a:solidFill>
                <a:latin typeface="+mn-lt"/>
                <a:ea typeface="標楷體" panose="03000509000000000000" pitchFamily="65" charset="-120"/>
              </a:rPr>
              <a:t>月</a:t>
            </a:r>
            <a:r>
              <a:rPr lang="zh-TW" altLang="zh-TW" sz="2600" b="1" dirty="0">
                <a:solidFill>
                  <a:schemeClr val="accent2"/>
                </a:solidFill>
                <a:latin typeface="+mn-lt"/>
                <a:ea typeface="標楷體" panose="03000509000000000000" pitchFamily="65" charset="-120"/>
              </a:rPr>
              <a:t>底止，已</a:t>
            </a:r>
            <a:r>
              <a:rPr lang="zh-TW" altLang="zh-TW" sz="2600" b="1" dirty="0" smtClean="0">
                <a:solidFill>
                  <a:schemeClr val="accent2"/>
                </a:solidFill>
                <a:latin typeface="+mn-lt"/>
                <a:ea typeface="標楷體" panose="03000509000000000000" pitchFamily="65" charset="-120"/>
              </a:rPr>
              <a:t>協助</a:t>
            </a:r>
            <a:r>
              <a:rPr lang="en-US" altLang="zh-TW" sz="2600" b="1" dirty="0" smtClean="0">
                <a:solidFill>
                  <a:schemeClr val="accent2"/>
                </a:solidFill>
                <a:latin typeface="+mn-lt"/>
                <a:ea typeface="標楷體" panose="03000509000000000000" pitchFamily="65" charset="-120"/>
              </a:rPr>
              <a:t>82</a:t>
            </a:r>
            <a:r>
              <a:rPr lang="zh-TW" altLang="zh-TW" sz="2600" b="1" dirty="0" smtClean="0">
                <a:solidFill>
                  <a:schemeClr val="accent2"/>
                </a:solidFill>
                <a:latin typeface="+mn-lt"/>
                <a:ea typeface="標楷體" panose="03000509000000000000" pitchFamily="65" charset="-120"/>
              </a:rPr>
              <a:t>家</a:t>
            </a:r>
            <a:r>
              <a:rPr lang="zh-TW" altLang="zh-TW" sz="2600" b="1" dirty="0">
                <a:solidFill>
                  <a:schemeClr val="accent2"/>
                </a:solidFill>
                <a:latin typeface="+mn-lt"/>
                <a:ea typeface="標楷體" panose="03000509000000000000" pitchFamily="65" charset="-120"/>
              </a:rPr>
              <a:t>創意產業公司籌</a:t>
            </a:r>
            <a:r>
              <a:rPr lang="zh-TW" altLang="zh-TW" sz="2600" b="1" dirty="0" smtClean="0">
                <a:solidFill>
                  <a:schemeClr val="accent2"/>
                </a:solidFill>
                <a:latin typeface="+mn-lt"/>
                <a:ea typeface="標楷體" panose="03000509000000000000" pitchFamily="65" charset="-120"/>
              </a:rPr>
              <a:t>資</a:t>
            </a:r>
            <a:r>
              <a:rPr lang="en-US" altLang="zh-TW" sz="2600" b="1" dirty="0" smtClean="0">
                <a:solidFill>
                  <a:schemeClr val="accent2"/>
                </a:solidFill>
                <a:latin typeface="+mn-lt"/>
                <a:ea typeface="標楷體" panose="03000509000000000000" pitchFamily="65" charset="-120"/>
              </a:rPr>
              <a:t>2.14</a:t>
            </a:r>
            <a:r>
              <a:rPr lang="zh-TW" altLang="zh-TW" sz="2600" b="1" dirty="0" smtClean="0">
                <a:solidFill>
                  <a:schemeClr val="accent2"/>
                </a:solidFill>
                <a:latin typeface="+mn-lt"/>
                <a:ea typeface="標楷體" panose="03000509000000000000" pitchFamily="65" charset="-120"/>
              </a:rPr>
              <a:t>億</a:t>
            </a:r>
            <a:r>
              <a:rPr lang="zh-TW" altLang="zh-TW" sz="2600" b="1" dirty="0">
                <a:solidFill>
                  <a:schemeClr val="accent2"/>
                </a:solidFill>
                <a:latin typeface="+mn-lt"/>
                <a:ea typeface="標楷體" panose="03000509000000000000" pitchFamily="65" charset="-120"/>
              </a:rPr>
              <a:t>元。</a:t>
            </a:r>
            <a:endParaRPr lang="en-US" altLang="zh-TW" sz="2600" b="1" dirty="0">
              <a:solidFill>
                <a:schemeClr val="accent2"/>
              </a:solidFill>
              <a:latin typeface="+mn-lt"/>
              <a:ea typeface="標楷體" panose="03000509000000000000" pitchFamily="65" charset="-120"/>
            </a:endParaRPr>
          </a:p>
          <a:p>
            <a:pPr>
              <a:spcBef>
                <a:spcPts val="0"/>
              </a:spcBef>
              <a:buClr>
                <a:schemeClr val="accent6">
                  <a:lumMod val="50000"/>
                </a:schemeClr>
              </a:buClr>
              <a:buSzPct val="100000"/>
              <a:buFont typeface="Wingdings" panose="05000000000000000000" pitchFamily="2" charset="2"/>
              <a:buChar char="n"/>
            </a:pPr>
            <a:r>
              <a:rPr lang="zh-TW" altLang="zh-TW" sz="2600" b="1" dirty="0" smtClean="0">
                <a:solidFill>
                  <a:schemeClr val="accent2"/>
                </a:solidFill>
                <a:latin typeface="+mn-lt"/>
                <a:ea typeface="標楷體" panose="03000509000000000000" pitchFamily="65" charset="-120"/>
              </a:rPr>
              <a:t>群眾</a:t>
            </a:r>
            <a:r>
              <a:rPr lang="zh-TW" altLang="zh-TW" sz="2600" b="1" dirty="0">
                <a:solidFill>
                  <a:schemeClr val="accent2"/>
                </a:solidFill>
                <a:latin typeface="+mn-lt"/>
                <a:ea typeface="標楷體" panose="03000509000000000000" pitchFamily="65" charset="-120"/>
              </a:rPr>
              <a:t>募資</a:t>
            </a:r>
            <a:endParaRPr lang="en-US" altLang="zh-TW" sz="2600" b="1" dirty="0">
              <a:solidFill>
                <a:schemeClr val="accent2"/>
              </a:solidFill>
              <a:latin typeface="+mn-lt"/>
              <a:ea typeface="標楷體" panose="03000509000000000000" pitchFamily="65" charset="-120"/>
            </a:endParaRPr>
          </a:p>
          <a:p>
            <a:pPr marL="669925" lvl="1" algn="just">
              <a:spcBef>
                <a:spcPts val="0"/>
              </a:spcBef>
              <a:buClr>
                <a:schemeClr val="accent6">
                  <a:lumMod val="50000"/>
                </a:schemeClr>
              </a:buClr>
              <a:buFont typeface="Wingdings" panose="05000000000000000000" pitchFamily="2" charset="2"/>
              <a:buChar char="ü"/>
              <a:defRPr/>
            </a:pPr>
            <a:r>
              <a:rPr lang="zh-TW" altLang="en-US" sz="2600" b="1" dirty="0" smtClean="0">
                <a:solidFill>
                  <a:schemeClr val="accent2"/>
                </a:solidFill>
                <a:latin typeface="+mn-lt"/>
                <a:ea typeface="標楷體" panose="03000509000000000000" pitchFamily="65" charset="-120"/>
                <a:sym typeface="Wingdings"/>
              </a:rPr>
              <a:t>開放</a:t>
            </a:r>
            <a:r>
              <a:rPr lang="zh-TW" altLang="en-US" sz="2600" b="1" dirty="0">
                <a:solidFill>
                  <a:schemeClr val="accent2"/>
                </a:solidFill>
                <a:latin typeface="+mn-lt"/>
                <a:ea typeface="標楷體" panose="03000509000000000000" pitchFamily="65" charset="-120"/>
                <a:sym typeface="Wingdings"/>
              </a:rPr>
              <a:t>民間業者經營股權性質群眾募資，活絡創新創業之集資能量</a:t>
            </a:r>
            <a:r>
              <a:rPr lang="zh-TW" altLang="en-US" sz="2600" b="1" dirty="0" smtClean="0">
                <a:solidFill>
                  <a:schemeClr val="accent2"/>
                </a:solidFill>
                <a:latin typeface="+mn-lt"/>
                <a:ea typeface="標楷體" panose="03000509000000000000" pitchFamily="65" charset="-120"/>
                <a:sym typeface="Wingdings"/>
              </a:rPr>
              <a:t>。</a:t>
            </a:r>
            <a:endParaRPr lang="en-US" altLang="zh-TW" sz="2600" b="1" dirty="0" smtClean="0">
              <a:solidFill>
                <a:schemeClr val="accent2"/>
              </a:solidFill>
              <a:latin typeface="+mn-lt"/>
              <a:ea typeface="標楷體" panose="03000509000000000000" pitchFamily="65" charset="-120"/>
              <a:sym typeface="Wingdings"/>
            </a:endParaRPr>
          </a:p>
          <a:p>
            <a:pPr marL="669925" lvl="1" algn="just">
              <a:spcBef>
                <a:spcPts val="0"/>
              </a:spcBef>
              <a:buClr>
                <a:schemeClr val="accent6">
                  <a:lumMod val="50000"/>
                </a:schemeClr>
              </a:buClr>
              <a:buFont typeface="Wingdings" panose="05000000000000000000" pitchFamily="2" charset="2"/>
              <a:buChar char="ü"/>
              <a:defRPr/>
            </a:pPr>
            <a:r>
              <a:rPr lang="zh-TW" altLang="en-US" sz="2600" b="1" dirty="0">
                <a:solidFill>
                  <a:schemeClr val="accent2"/>
                </a:solidFill>
                <a:latin typeface="+mn-lt"/>
                <a:ea typeface="標楷體" panose="03000509000000000000" pitchFamily="65" charset="-120"/>
              </a:rPr>
              <a:t>已</a:t>
            </a:r>
            <a:r>
              <a:rPr lang="zh-TW" altLang="en-US" sz="2600" b="1" dirty="0" smtClean="0">
                <a:solidFill>
                  <a:schemeClr val="accent2"/>
                </a:solidFill>
                <a:latin typeface="+mn-lt"/>
                <a:ea typeface="標楷體" panose="03000509000000000000" pitchFamily="65" charset="-120"/>
              </a:rPr>
              <a:t>許可</a:t>
            </a:r>
            <a:r>
              <a:rPr lang="en-US" altLang="zh-TW" sz="2600" b="1" dirty="0">
                <a:solidFill>
                  <a:schemeClr val="accent2"/>
                </a:solidFill>
                <a:latin typeface="+mn-lt"/>
                <a:ea typeface="標楷體" panose="03000509000000000000" pitchFamily="65" charset="-120"/>
              </a:rPr>
              <a:t>6</a:t>
            </a:r>
            <a:r>
              <a:rPr lang="zh-TW" altLang="en-US" sz="2600" b="1" dirty="0" smtClean="0">
                <a:solidFill>
                  <a:schemeClr val="accent2"/>
                </a:solidFill>
                <a:latin typeface="+mn-lt"/>
                <a:ea typeface="標楷體" panose="03000509000000000000" pitchFamily="65" charset="-120"/>
              </a:rPr>
              <a:t>家</a:t>
            </a:r>
            <a:r>
              <a:rPr lang="zh-TW" altLang="en-US" sz="2600" b="1" dirty="0">
                <a:solidFill>
                  <a:schemeClr val="accent2"/>
                </a:solidFill>
                <a:latin typeface="+mn-lt"/>
                <a:ea typeface="標楷體" panose="03000509000000000000" pitchFamily="65" charset="-120"/>
              </a:rPr>
              <a:t>經營群眾募資平台，</a:t>
            </a:r>
            <a:r>
              <a:rPr lang="zh-TW" altLang="zh-TW" sz="2600" b="1" dirty="0" smtClean="0">
                <a:solidFill>
                  <a:schemeClr val="accent2"/>
                </a:solidFill>
                <a:latin typeface="+mn-lt"/>
                <a:ea typeface="標楷體" panose="03000509000000000000" pitchFamily="65" charset="-120"/>
              </a:rPr>
              <a:t>我國成為全球第</a:t>
            </a:r>
            <a:r>
              <a:rPr lang="en-US" altLang="zh-TW" sz="2600" b="1" dirty="0" smtClean="0">
                <a:solidFill>
                  <a:schemeClr val="accent2"/>
                </a:solidFill>
                <a:latin typeface="+mn-lt"/>
                <a:ea typeface="標楷體" panose="03000509000000000000" pitchFamily="65" charset="-120"/>
              </a:rPr>
              <a:t>7</a:t>
            </a:r>
            <a:r>
              <a:rPr lang="zh-TW" altLang="zh-TW" sz="2600" b="1" dirty="0" smtClean="0">
                <a:solidFill>
                  <a:schemeClr val="accent2"/>
                </a:solidFill>
                <a:latin typeface="+mn-lt"/>
                <a:ea typeface="標楷體" panose="03000509000000000000" pitchFamily="65" charset="-120"/>
              </a:rPr>
              <a:t>、亞洲第</a:t>
            </a:r>
            <a:r>
              <a:rPr lang="en-US" altLang="zh-TW" sz="2600" b="1" dirty="0" smtClean="0">
                <a:solidFill>
                  <a:schemeClr val="accent2"/>
                </a:solidFill>
                <a:latin typeface="+mn-lt"/>
                <a:ea typeface="標楷體" panose="03000509000000000000" pitchFamily="65" charset="-120"/>
              </a:rPr>
              <a:t>2</a:t>
            </a:r>
            <a:r>
              <a:rPr lang="zh-TW" altLang="zh-TW" sz="2600" b="1" dirty="0" smtClean="0">
                <a:solidFill>
                  <a:schemeClr val="accent2"/>
                </a:solidFill>
                <a:latin typeface="+mn-lt"/>
                <a:ea typeface="標楷體" panose="03000509000000000000" pitchFamily="65" charset="-120"/>
              </a:rPr>
              <a:t>個實施的國家 </a:t>
            </a:r>
            <a:r>
              <a:rPr lang="en-US" altLang="zh-TW" sz="2600" b="1" dirty="0" smtClean="0">
                <a:solidFill>
                  <a:schemeClr val="accent2"/>
                </a:solidFill>
                <a:latin typeface="+mn-lt"/>
                <a:ea typeface="標楷體" panose="03000509000000000000" pitchFamily="65" charset="-120"/>
              </a:rPr>
              <a:t>(</a:t>
            </a:r>
            <a:r>
              <a:rPr lang="zh-TW" altLang="zh-TW" sz="2600" b="1" dirty="0" smtClean="0">
                <a:solidFill>
                  <a:schemeClr val="accent2"/>
                </a:solidFill>
                <a:latin typeface="+mn-lt"/>
                <a:ea typeface="標楷體" panose="03000509000000000000" pitchFamily="65" charset="-120"/>
              </a:rPr>
              <a:t>繼英國、法國、義大利、紐西蘭、比利時及馬來西亞之後</a:t>
            </a:r>
            <a:r>
              <a:rPr lang="en-US" altLang="zh-TW" sz="2600" b="1" dirty="0" smtClean="0">
                <a:solidFill>
                  <a:schemeClr val="accent2"/>
                </a:solidFill>
                <a:latin typeface="+mn-lt"/>
                <a:ea typeface="標楷體" panose="03000509000000000000" pitchFamily="65" charset="-120"/>
              </a:rPr>
              <a:t>)</a:t>
            </a:r>
            <a:r>
              <a:rPr lang="zh-TW" altLang="en-US" sz="2600" b="1" dirty="0">
                <a:solidFill>
                  <a:schemeClr val="accent2"/>
                </a:solidFill>
                <a:latin typeface="+mn-lt"/>
                <a:ea typeface="標楷體" panose="03000509000000000000" pitchFamily="65" charset="-120"/>
              </a:rPr>
              <a:t> ，其中</a:t>
            </a:r>
            <a:r>
              <a:rPr lang="en-US" altLang="zh-TW" sz="2600" b="1" dirty="0">
                <a:solidFill>
                  <a:schemeClr val="accent2"/>
                </a:solidFill>
                <a:latin typeface="+mn-lt"/>
                <a:ea typeface="標楷體" panose="03000509000000000000" pitchFamily="65" charset="-120"/>
              </a:rPr>
              <a:t>3</a:t>
            </a:r>
            <a:r>
              <a:rPr lang="zh-TW" altLang="en-US" sz="2600" b="1" dirty="0">
                <a:solidFill>
                  <a:schemeClr val="accent2"/>
                </a:solidFill>
                <a:latin typeface="+mn-lt"/>
                <a:ea typeface="標楷體" panose="03000509000000000000" pitchFamily="65" charset="-120"/>
              </a:rPr>
              <a:t>家已開業</a:t>
            </a:r>
            <a:r>
              <a:rPr lang="zh-TW" altLang="en-US" sz="2600" b="1" dirty="0" smtClean="0">
                <a:solidFill>
                  <a:schemeClr val="accent2"/>
                </a:solidFill>
                <a:latin typeface="+mn-lt"/>
              </a:rPr>
              <a:t>。</a:t>
            </a:r>
            <a:endParaRPr lang="en-US" altLang="zh-TW" sz="2600" b="1" dirty="0" smtClean="0">
              <a:solidFill>
                <a:schemeClr val="accent2"/>
              </a:solidFill>
              <a:latin typeface="+mn-lt"/>
            </a:endParaRPr>
          </a:p>
          <a:p>
            <a:pPr marL="669925" lvl="1" algn="just">
              <a:spcBef>
                <a:spcPts val="0"/>
              </a:spcBef>
              <a:buClr>
                <a:schemeClr val="accent6">
                  <a:lumMod val="50000"/>
                </a:schemeClr>
              </a:buClr>
              <a:buFont typeface="Wingdings" panose="05000000000000000000" pitchFamily="2" charset="2"/>
              <a:buChar char="ü"/>
              <a:defRPr/>
            </a:pPr>
            <a:r>
              <a:rPr lang="zh-TW" altLang="en-US" sz="2600" b="1" dirty="0">
                <a:solidFill>
                  <a:schemeClr val="accent2"/>
                </a:solidFill>
                <a:latin typeface="+mn-lt"/>
              </a:rPr>
              <a:t>目前已有</a:t>
            </a:r>
            <a:r>
              <a:rPr lang="en-US" altLang="zh-TW" sz="2600" b="1" dirty="0">
                <a:solidFill>
                  <a:schemeClr val="accent2"/>
                </a:solidFill>
                <a:latin typeface="+mn-lt"/>
              </a:rPr>
              <a:t>2</a:t>
            </a:r>
            <a:r>
              <a:rPr lang="zh-TW" altLang="en-US" sz="2600" b="1" dirty="0">
                <a:solidFill>
                  <a:schemeClr val="accent2"/>
                </a:solidFill>
                <a:latin typeface="+mn-lt"/>
              </a:rPr>
              <a:t>家公司透過平台辦理籌資中，募資金額合計</a:t>
            </a:r>
            <a:r>
              <a:rPr lang="en-US" altLang="zh-TW" sz="2600" b="1" dirty="0">
                <a:solidFill>
                  <a:schemeClr val="accent2"/>
                </a:solidFill>
                <a:latin typeface="+mn-lt"/>
              </a:rPr>
              <a:t>1,200</a:t>
            </a:r>
            <a:r>
              <a:rPr lang="zh-TW" altLang="en-US" sz="2600" b="1" dirty="0">
                <a:solidFill>
                  <a:schemeClr val="accent2"/>
                </a:solidFill>
                <a:latin typeface="+mn-lt"/>
              </a:rPr>
              <a:t>萬</a:t>
            </a:r>
            <a:r>
              <a:rPr lang="zh-TW" altLang="en-US" sz="2600" b="1" dirty="0" smtClean="0">
                <a:solidFill>
                  <a:schemeClr val="accent2"/>
                </a:solidFill>
                <a:latin typeface="+mn-lt"/>
              </a:rPr>
              <a:t>元。</a:t>
            </a:r>
            <a:endParaRPr lang="en-US" altLang="zh-TW" sz="2600" b="1" dirty="0">
              <a:solidFill>
                <a:schemeClr val="accent2"/>
              </a:solidFill>
              <a:latin typeface="+mn-lt"/>
              <a:ea typeface="標楷體" panose="03000509000000000000" pitchFamily="65" charset="-120"/>
            </a:endParaRPr>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金融</a:t>
            </a:r>
            <a:r>
              <a:rPr lang="zh-TW" altLang="en-US" sz="3600" dirty="0">
                <a:solidFill>
                  <a:srgbClr val="2D2DB9">
                    <a:lumMod val="50000"/>
                  </a:srgbClr>
                </a:solidFill>
                <a:latin typeface="Times New Roman" panose="02020603050405020304" pitchFamily="18" charset="0"/>
                <a:ea typeface="標楷體" panose="03000509000000000000" pitchFamily="65" charset="-120"/>
              </a:rPr>
              <a:t>服務再創新，協助產業尋資金</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endParaRPr lang="zh-TW" altLang="zh-TW"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6"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112</a:t>
            </a:fld>
            <a:endParaRPr lang="zh-TW" altLang="en-US" sz="1200" dirty="0"/>
          </a:p>
        </p:txBody>
      </p:sp>
    </p:spTree>
    <p:extLst>
      <p:ext uri="{BB962C8B-B14F-4D97-AF65-F5344CB8AC3E}">
        <p14:creationId xmlns:p14="http://schemas.microsoft.com/office/powerpoint/2010/main" val="21880525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p:cNvSpPr>
          <p:nvPr/>
        </p:nvSpPr>
        <p:spPr bwMode="auto">
          <a:xfrm>
            <a:off x="355600" y="844550"/>
            <a:ext cx="8229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algn="just" eaLnBrk="1" fontAlgn="base" hangingPunct="1">
              <a:spcBef>
                <a:spcPts val="400"/>
              </a:spcBef>
              <a:spcAft>
                <a:spcPct val="0"/>
              </a:spcAft>
              <a:buClr>
                <a:srgbClr val="191966"/>
              </a:buClr>
              <a:buSzPct val="100000"/>
              <a:buFont typeface="Wingdings" pitchFamily="2" charset="2"/>
              <a:buChar char="n"/>
            </a:pPr>
            <a:r>
              <a:rPr kumimoji="0" lang="zh-TW" altLang="en-US" sz="2600" b="1" dirty="0" smtClean="0">
                <a:solidFill>
                  <a:srgbClr val="2D2DB9"/>
                </a:solidFill>
                <a:ea typeface="標楷體" pitchFamily="65" charset="-120"/>
              </a:rPr>
              <a:t>中油公司自</a:t>
            </a:r>
            <a:r>
              <a:rPr kumimoji="0" lang="en-US" altLang="zh-TW" sz="2600" b="1" dirty="0" smtClean="0">
                <a:solidFill>
                  <a:srgbClr val="2D2DB9"/>
                </a:solidFill>
                <a:ea typeface="標楷體" pitchFamily="65" charset="-120"/>
              </a:rPr>
              <a:t>96</a:t>
            </a:r>
            <a:r>
              <a:rPr kumimoji="0" lang="zh-TW" altLang="en-US" sz="2600" b="1" dirty="0" smtClean="0">
                <a:solidFill>
                  <a:srgbClr val="2D2DB9"/>
                </a:solidFill>
                <a:ea typeface="標楷體" pitchFamily="65" charset="-120"/>
              </a:rPr>
              <a:t>年</a:t>
            </a:r>
            <a:r>
              <a:rPr kumimoji="0" lang="en-US" altLang="zh-TW" sz="2600" b="1" dirty="0" smtClean="0">
                <a:solidFill>
                  <a:srgbClr val="2D2DB9"/>
                </a:solidFill>
                <a:ea typeface="標楷體" pitchFamily="65" charset="-120"/>
              </a:rPr>
              <a:t>1</a:t>
            </a:r>
            <a:r>
              <a:rPr kumimoji="0" lang="zh-TW" altLang="en-US" sz="2600" b="1" dirty="0" smtClean="0">
                <a:solidFill>
                  <a:srgbClr val="2D2DB9"/>
                </a:solidFill>
                <a:ea typeface="標楷體" pitchFamily="65" charset="-120"/>
              </a:rPr>
              <a:t>月實施浮動油價機制，</a:t>
            </a:r>
            <a:r>
              <a:rPr kumimoji="0" lang="en-US" altLang="zh-TW" sz="2600" b="1" dirty="0" smtClean="0">
                <a:solidFill>
                  <a:srgbClr val="2D2DB9"/>
                </a:solidFill>
                <a:ea typeface="標楷體" pitchFamily="65" charset="-120"/>
              </a:rPr>
              <a:t>97</a:t>
            </a:r>
            <a:r>
              <a:rPr kumimoji="0" lang="zh-TW" altLang="en-US" sz="2600" b="1" dirty="0" smtClean="0">
                <a:solidFill>
                  <a:srgbClr val="2D2DB9"/>
                </a:solidFill>
                <a:ea typeface="標楷體" pitchFamily="65" charset="-120"/>
              </a:rPr>
              <a:t>年</a:t>
            </a:r>
            <a:r>
              <a:rPr kumimoji="0" lang="en-US" altLang="zh-TW" sz="2600" b="1" dirty="0" smtClean="0">
                <a:solidFill>
                  <a:srgbClr val="2D2DB9"/>
                </a:solidFill>
                <a:ea typeface="標楷體" pitchFamily="65" charset="-120"/>
              </a:rPr>
              <a:t>5</a:t>
            </a:r>
            <a:r>
              <a:rPr kumimoji="0" lang="zh-TW" altLang="en-US" sz="2600" b="1" dirty="0" smtClean="0">
                <a:solidFill>
                  <a:srgbClr val="2D2DB9"/>
                </a:solidFill>
                <a:ea typeface="標楷體" pitchFamily="65" charset="-120"/>
              </a:rPr>
              <a:t>月底起兼顧油價之公平正義，納入匯率波動因素。</a:t>
            </a:r>
            <a:endParaRPr kumimoji="0" lang="en-US" altLang="zh-TW" sz="2600" b="1" dirty="0" smtClean="0">
              <a:solidFill>
                <a:srgbClr val="2D2DB9"/>
              </a:solidFill>
              <a:ea typeface="標楷體" pitchFamily="65" charset="-120"/>
            </a:endParaRPr>
          </a:p>
          <a:p>
            <a:pPr algn="just" eaLnBrk="1" fontAlgn="base" hangingPunct="1">
              <a:spcBef>
                <a:spcPts val="400"/>
              </a:spcBef>
              <a:spcAft>
                <a:spcPct val="0"/>
              </a:spcAft>
              <a:buClr>
                <a:srgbClr val="191966"/>
              </a:buClr>
              <a:buSzPct val="100000"/>
              <a:buFont typeface="Wingdings" pitchFamily="2" charset="2"/>
              <a:buChar char="n"/>
            </a:pPr>
            <a:r>
              <a:rPr kumimoji="0" lang="zh-TW" altLang="zh-TW" sz="2600" b="1" dirty="0" smtClean="0">
                <a:solidFill>
                  <a:srgbClr val="2D2DB9"/>
                </a:solidFill>
                <a:ea typeface="標楷體" pitchFamily="65" charset="-120"/>
              </a:rPr>
              <a:t>以</a:t>
            </a:r>
            <a:r>
              <a:rPr kumimoji="0" lang="en-US" altLang="zh-TW" sz="2600" b="1" dirty="0" smtClean="0">
                <a:solidFill>
                  <a:srgbClr val="2D2DB9"/>
                </a:solidFill>
                <a:ea typeface="標楷體" pitchFamily="65" charset="-120"/>
              </a:rPr>
              <a:t>103</a:t>
            </a:r>
            <a:r>
              <a:rPr kumimoji="0" lang="zh-TW" altLang="zh-TW" sz="2600" b="1" dirty="0" smtClean="0">
                <a:solidFill>
                  <a:srgbClr val="2D2DB9"/>
                </a:solidFill>
                <a:ea typeface="標楷體" pitchFamily="65" charset="-120"/>
              </a:rPr>
              <a:t>年</a:t>
            </a:r>
            <a:r>
              <a:rPr kumimoji="0" lang="en-US" altLang="zh-TW" sz="2600" b="1" dirty="0" smtClean="0">
                <a:solidFill>
                  <a:srgbClr val="2D2DB9"/>
                </a:solidFill>
                <a:ea typeface="標楷體" pitchFamily="65" charset="-120"/>
              </a:rPr>
              <a:t>6</a:t>
            </a:r>
            <a:r>
              <a:rPr kumimoji="0" lang="zh-TW" altLang="zh-TW" sz="2600" b="1" dirty="0" smtClean="0">
                <a:solidFill>
                  <a:srgbClr val="2D2DB9"/>
                </a:solidFill>
                <a:ea typeface="標楷體" pitchFamily="65" charset="-120"/>
              </a:rPr>
              <a:t>月</a:t>
            </a:r>
            <a:r>
              <a:rPr kumimoji="0" lang="en-US" altLang="zh-TW" sz="2600" b="1" dirty="0" smtClean="0">
                <a:solidFill>
                  <a:schemeClr val="accent2"/>
                </a:solidFill>
                <a:ea typeface="標楷體" pitchFamily="65" charset="-120"/>
              </a:rPr>
              <a:t>30</a:t>
            </a:r>
            <a:r>
              <a:rPr kumimoji="0" lang="zh-TW" altLang="zh-TW" sz="2600" b="1" dirty="0" smtClean="0">
                <a:solidFill>
                  <a:schemeClr val="accent2"/>
                </a:solidFill>
                <a:ea typeface="標楷體" pitchFamily="65" charset="-120"/>
              </a:rPr>
              <a:t>日與</a:t>
            </a:r>
            <a:r>
              <a:rPr kumimoji="0" lang="en-US" altLang="zh-TW" sz="2600" b="1" dirty="0" smtClean="0">
                <a:solidFill>
                  <a:schemeClr val="accent2"/>
                </a:solidFill>
                <a:ea typeface="標楷體" pitchFamily="65" charset="-120"/>
              </a:rPr>
              <a:t>105</a:t>
            </a:r>
            <a:r>
              <a:rPr kumimoji="0" lang="zh-TW" altLang="zh-TW" sz="2600" b="1" dirty="0" smtClean="0">
                <a:solidFill>
                  <a:schemeClr val="accent2"/>
                </a:solidFill>
                <a:ea typeface="標楷體" pitchFamily="65" charset="-120"/>
              </a:rPr>
              <a:t>年</a:t>
            </a:r>
            <a:r>
              <a:rPr kumimoji="0" lang="en-US" altLang="zh-TW" sz="2600" b="1" dirty="0" smtClean="0">
                <a:solidFill>
                  <a:schemeClr val="accent2"/>
                </a:solidFill>
                <a:ea typeface="標楷體" pitchFamily="65" charset="-120"/>
              </a:rPr>
              <a:t>1</a:t>
            </a:r>
            <a:r>
              <a:rPr kumimoji="0" lang="zh-TW" altLang="zh-TW" sz="2600" b="1" dirty="0" smtClean="0">
                <a:solidFill>
                  <a:schemeClr val="accent2"/>
                </a:solidFill>
                <a:ea typeface="標楷體" pitchFamily="65" charset="-120"/>
              </a:rPr>
              <a:t>月</a:t>
            </a:r>
            <a:r>
              <a:rPr kumimoji="0" lang="en-US" altLang="zh-TW" sz="2600" b="1" dirty="0" smtClean="0">
                <a:solidFill>
                  <a:schemeClr val="accent2"/>
                </a:solidFill>
                <a:ea typeface="標楷體" pitchFamily="65" charset="-120"/>
              </a:rPr>
              <a:t>4</a:t>
            </a:r>
            <a:r>
              <a:rPr kumimoji="0" lang="zh-TW" altLang="zh-TW" sz="2600" b="1" dirty="0" smtClean="0">
                <a:solidFill>
                  <a:schemeClr val="accent2"/>
                </a:solidFill>
                <a:ea typeface="標楷體" pitchFamily="65" charset="-120"/>
              </a:rPr>
              <a:t>日兩時點間國內油價調價基準之「</a:t>
            </a:r>
            <a:r>
              <a:rPr kumimoji="0" lang="en-US" altLang="zh-TW" sz="2600" b="1" dirty="0" smtClean="0">
                <a:solidFill>
                  <a:schemeClr val="accent2"/>
                </a:solidFill>
                <a:ea typeface="標楷體" pitchFamily="65" charset="-120"/>
              </a:rPr>
              <a:t>92</a:t>
            </a:r>
            <a:r>
              <a:rPr kumimoji="0" lang="zh-TW" altLang="zh-TW" sz="2600" b="1" dirty="0" smtClean="0">
                <a:solidFill>
                  <a:schemeClr val="accent2"/>
                </a:solidFill>
                <a:ea typeface="標楷體" pitchFamily="65" charset="-120"/>
              </a:rPr>
              <a:t>無鉛汽油稅前批售價」計算，跌幅為</a:t>
            </a:r>
            <a:r>
              <a:rPr kumimoji="0" lang="en-US" altLang="zh-TW" sz="2600" b="1" dirty="0" smtClean="0">
                <a:solidFill>
                  <a:schemeClr val="accent2"/>
                </a:solidFill>
                <a:ea typeface="標楷體" pitchFamily="65" charset="-120"/>
              </a:rPr>
              <a:t>59.8%</a:t>
            </a:r>
            <a:r>
              <a:rPr kumimoji="0" lang="zh-TW" altLang="zh-TW" sz="2600" b="1" dirty="0" smtClean="0">
                <a:solidFill>
                  <a:schemeClr val="accent2"/>
                </a:solidFill>
                <a:ea typeface="標楷體" pitchFamily="65" charset="-120"/>
              </a:rPr>
              <a:t>，而同時期「國際指標原油</a:t>
            </a:r>
            <a:r>
              <a:rPr kumimoji="0" lang="en-US" altLang="zh-TW" sz="2600" b="1" dirty="0" smtClean="0">
                <a:solidFill>
                  <a:schemeClr val="accent2"/>
                </a:solidFill>
                <a:ea typeface="標楷體" pitchFamily="65" charset="-120"/>
              </a:rPr>
              <a:t>(7D3B)</a:t>
            </a:r>
            <a:r>
              <a:rPr kumimoji="0" lang="zh-TW" altLang="zh-TW" sz="2600" b="1" dirty="0" smtClean="0">
                <a:solidFill>
                  <a:schemeClr val="accent2"/>
                </a:solidFill>
                <a:ea typeface="標楷體" pitchFamily="65" charset="-120"/>
              </a:rPr>
              <a:t>及匯率</a:t>
            </a:r>
            <a:r>
              <a:rPr kumimoji="0" lang="en-US" altLang="zh-TW" sz="2600" b="1" dirty="0" smtClean="0">
                <a:solidFill>
                  <a:schemeClr val="accent2"/>
                </a:solidFill>
                <a:ea typeface="標楷體" pitchFamily="65" charset="-120"/>
              </a:rPr>
              <a:t>80%</a:t>
            </a:r>
            <a:r>
              <a:rPr kumimoji="0" lang="zh-TW" altLang="zh-TW" sz="2600" b="1" dirty="0" smtClean="0">
                <a:solidFill>
                  <a:schemeClr val="accent2"/>
                </a:solidFill>
                <a:ea typeface="標楷體" pitchFamily="65" charset="-120"/>
              </a:rPr>
              <a:t>的變動幅度」為</a:t>
            </a:r>
            <a:r>
              <a:rPr kumimoji="0" lang="en-US" altLang="zh-TW" sz="2600" b="1" dirty="0" smtClean="0">
                <a:solidFill>
                  <a:schemeClr val="accent2"/>
                </a:solidFill>
                <a:ea typeface="標楷體" pitchFamily="65" charset="-120"/>
              </a:rPr>
              <a:t>53.5%</a:t>
            </a:r>
            <a:r>
              <a:rPr kumimoji="0" lang="zh-TW" altLang="zh-TW" sz="2600" b="1" dirty="0" smtClean="0">
                <a:solidFill>
                  <a:schemeClr val="accent2"/>
                </a:solidFill>
                <a:ea typeface="標楷體" pitchFamily="65" charset="-120"/>
              </a:rPr>
              <a:t>，</a:t>
            </a:r>
            <a:r>
              <a:rPr kumimoji="0" lang="zh-TW" altLang="zh-TW" sz="2600" b="1" dirty="0" smtClean="0">
                <a:solidFill>
                  <a:srgbClr val="2D2DB9"/>
                </a:solidFill>
                <a:ea typeface="標楷體" pitchFamily="65" charset="-120"/>
              </a:rPr>
              <a:t>國內跌幅尚較國際為大</a:t>
            </a:r>
            <a:r>
              <a:rPr kumimoji="0" lang="zh-TW" altLang="en-US" sz="2600" b="1" dirty="0" smtClean="0">
                <a:solidFill>
                  <a:srgbClr val="2D2DB9"/>
                </a:solidFill>
                <a:ea typeface="標楷體" pitchFamily="65" charset="-120"/>
              </a:rPr>
              <a:t>。</a:t>
            </a:r>
            <a:endParaRPr kumimoji="0" lang="en-US" altLang="zh-TW" sz="2600" b="1" dirty="0" smtClean="0">
              <a:solidFill>
                <a:srgbClr val="2D2DB9"/>
              </a:solidFill>
              <a:ea typeface="標楷體" pitchFamily="65" charset="-120"/>
            </a:endParaRPr>
          </a:p>
        </p:txBody>
      </p:sp>
      <p:sp>
        <p:nvSpPr>
          <p:cNvPr id="14340" name="矩形 3"/>
          <p:cNvSpPr>
            <a:spLocks noChangeArrowheads="1"/>
          </p:cNvSpPr>
          <p:nvPr/>
        </p:nvSpPr>
        <p:spPr bwMode="auto">
          <a:xfrm>
            <a:off x="2701925" y="3317875"/>
            <a:ext cx="410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eaLnBrk="1" fontAlgn="base" hangingPunct="1">
              <a:spcBef>
                <a:spcPct val="0"/>
              </a:spcBef>
              <a:spcAft>
                <a:spcPct val="0"/>
              </a:spcAft>
            </a:pPr>
            <a:r>
              <a:rPr kumimoji="0" lang="zh-TW" altLang="en-US" b="1" smtClean="0">
                <a:solidFill>
                  <a:srgbClr val="002060"/>
                </a:solidFill>
                <a:ea typeface="標楷體" pitchFamily="65" charset="-120"/>
              </a:rPr>
              <a:t>國際原油價格與</a:t>
            </a:r>
            <a:r>
              <a:rPr kumimoji="0" lang="en-US" altLang="zh-TW" b="1" smtClean="0">
                <a:solidFill>
                  <a:srgbClr val="002060"/>
                </a:solidFill>
                <a:ea typeface="標楷體" pitchFamily="65" charset="-120"/>
              </a:rPr>
              <a:t>92</a:t>
            </a:r>
            <a:r>
              <a:rPr kumimoji="0" lang="zh-TW" altLang="en-US" b="1" smtClean="0">
                <a:solidFill>
                  <a:srgbClr val="002060"/>
                </a:solidFill>
                <a:ea typeface="標楷體" pitchFamily="65" charset="-120"/>
              </a:rPr>
              <a:t>無鉛汽油價格之比較</a:t>
            </a:r>
            <a:endParaRPr kumimoji="0" lang="zh-TW" altLang="en-US" smtClean="0">
              <a:solidFill>
                <a:srgbClr val="002060"/>
              </a:solidFill>
              <a:ea typeface="標楷體" pitchFamily="65" charset="-120"/>
            </a:endParaRPr>
          </a:p>
        </p:txBody>
      </p:sp>
      <p:sp>
        <p:nvSpPr>
          <p:cNvPr id="14341"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algn="ctr" eaLnBrk="1" fontAlgn="base" hangingPunct="1">
              <a:spcBef>
                <a:spcPct val="0"/>
              </a:spcBef>
              <a:spcAft>
                <a:spcPct val="0"/>
              </a:spcAft>
            </a:pPr>
            <a:r>
              <a:rPr lang="zh-TW" altLang="en-US" sz="3600" b="1" smtClean="0">
                <a:solidFill>
                  <a:srgbClr val="16165D"/>
                </a:solidFill>
                <a:ea typeface="標楷體" pitchFamily="65" charset="-120"/>
              </a:rPr>
              <a:t>油電價格調整公式化，全民受益</a:t>
            </a:r>
            <a:endParaRPr lang="zh-TW" altLang="en-US" sz="2000" b="1" smtClean="0">
              <a:solidFill>
                <a:srgbClr val="16165D"/>
              </a:solidFill>
              <a:ea typeface="標楷體" pitchFamily="65" charset="-120"/>
            </a:endParaRPr>
          </a:p>
        </p:txBody>
      </p:sp>
      <p:pic>
        <p:nvPicPr>
          <p:cNvPr id="1434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363" y="5876925"/>
            <a:ext cx="92456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文字方塊 1"/>
          <p:cNvSpPr txBox="1">
            <a:spLocks/>
          </p:cNvSpPr>
          <p:nvPr/>
        </p:nvSpPr>
        <p:spPr bwMode="auto">
          <a:xfrm>
            <a:off x="7508875" y="3267075"/>
            <a:ext cx="1292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eaLnBrk="1" fontAlgn="base" hangingPunct="1">
              <a:spcBef>
                <a:spcPct val="0"/>
              </a:spcBef>
              <a:spcAft>
                <a:spcPct val="0"/>
              </a:spcAft>
            </a:pPr>
            <a:r>
              <a:rPr kumimoji="0" lang="en-US" altLang="zh-TW" sz="1100" b="1" smtClean="0">
                <a:solidFill>
                  <a:srgbClr val="000000"/>
                </a:solidFill>
                <a:latin typeface="微軟正黑體" pitchFamily="34" charset="-120"/>
                <a:ea typeface="標楷體" pitchFamily="65" charset="-120"/>
                <a:cs typeface="Times New Roman" pitchFamily="18" charset="0"/>
              </a:rPr>
              <a:t>( </a:t>
            </a:r>
            <a:r>
              <a:rPr kumimoji="0" lang="zh-TW" altLang="en-US" sz="1100" b="1" smtClean="0">
                <a:solidFill>
                  <a:srgbClr val="000000"/>
                </a:solidFill>
                <a:latin typeface="新細明體" charset="-120"/>
                <a:ea typeface="微軟正黑體" pitchFamily="34" charset="-120"/>
                <a:cs typeface="Times New Roman" pitchFamily="18" charset="0"/>
              </a:rPr>
              <a:t>元</a:t>
            </a:r>
            <a:r>
              <a:rPr kumimoji="0" lang="en-US" altLang="zh-TW" sz="1100" b="1" smtClean="0">
                <a:solidFill>
                  <a:srgbClr val="000000"/>
                </a:solidFill>
                <a:latin typeface="新細明體" charset="-120"/>
                <a:ea typeface="微軟正黑體" pitchFamily="34" charset="-120"/>
                <a:cs typeface="Times New Roman" pitchFamily="18" charset="0"/>
              </a:rPr>
              <a:t>/</a:t>
            </a:r>
            <a:r>
              <a:rPr kumimoji="0" lang="zh-TW" altLang="en-US" sz="1100" b="1" smtClean="0">
                <a:solidFill>
                  <a:srgbClr val="000000"/>
                </a:solidFill>
                <a:latin typeface="新細明體" charset="-120"/>
                <a:ea typeface="微軟正黑體" pitchFamily="34" charset="-120"/>
                <a:cs typeface="Times New Roman" pitchFamily="18" charset="0"/>
              </a:rPr>
              <a:t>公升</a:t>
            </a:r>
            <a:r>
              <a:rPr kumimoji="0" lang="en-US" altLang="zh-TW" sz="1100" b="1" smtClean="0">
                <a:solidFill>
                  <a:srgbClr val="000000"/>
                </a:solidFill>
                <a:latin typeface="新細明體" charset="-120"/>
                <a:ea typeface="微軟正黑體" pitchFamily="34" charset="-120"/>
                <a:cs typeface="Times New Roman" pitchFamily="18" charset="0"/>
              </a:rPr>
              <a:t> )</a:t>
            </a:r>
            <a:endParaRPr kumimoji="0" lang="zh-TW" altLang="en-US" sz="1000" smtClean="0">
              <a:solidFill>
                <a:srgbClr val="000000"/>
              </a:solidFill>
              <a:latin typeface="新細明體" charset="-120"/>
            </a:endParaRPr>
          </a:p>
        </p:txBody>
      </p:sp>
      <p:sp>
        <p:nvSpPr>
          <p:cNvPr id="14344" name="文字方塊 1"/>
          <p:cNvSpPr txBox="1">
            <a:spLocks/>
          </p:cNvSpPr>
          <p:nvPr/>
        </p:nvSpPr>
        <p:spPr bwMode="auto">
          <a:xfrm>
            <a:off x="630238" y="3267075"/>
            <a:ext cx="1270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Times New Roman" pitchFamily="18" charset="0"/>
                <a:ea typeface="新細明體" charset="-120"/>
              </a:defRPr>
            </a:lvl1pPr>
            <a:lvl2pPr marL="742950" indent="-285750" eaLnBrk="0" hangingPunct="0">
              <a:defRPr kumimoji="1">
                <a:solidFill>
                  <a:schemeClr val="tx1"/>
                </a:solidFill>
                <a:latin typeface="Times New Roman" pitchFamily="18" charset="0"/>
                <a:ea typeface="新細明體" charset="-120"/>
              </a:defRPr>
            </a:lvl2pPr>
            <a:lvl3pPr marL="1143000" indent="-228600" eaLnBrk="0" hangingPunct="0">
              <a:defRPr kumimoji="1">
                <a:solidFill>
                  <a:schemeClr val="tx1"/>
                </a:solidFill>
                <a:latin typeface="Times New Roman" pitchFamily="18" charset="0"/>
                <a:ea typeface="新細明體" charset="-120"/>
              </a:defRPr>
            </a:lvl3pPr>
            <a:lvl4pPr marL="1600200" indent="-228600" eaLnBrk="0" hangingPunct="0">
              <a:defRPr kumimoji="1">
                <a:solidFill>
                  <a:schemeClr val="tx1"/>
                </a:solidFill>
                <a:latin typeface="Times New Roman" pitchFamily="18" charset="0"/>
                <a:ea typeface="新細明體" charset="-120"/>
              </a:defRPr>
            </a:lvl4pPr>
            <a:lvl5pPr marL="2057400" indent="-228600" eaLnBrk="0" hangingPunct="0">
              <a:defRPr kumimoji="1">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charset="-120"/>
              </a:defRPr>
            </a:lvl9pPr>
          </a:lstStyle>
          <a:p>
            <a:pPr algn="r" eaLnBrk="1" fontAlgn="base" hangingPunct="1">
              <a:spcBef>
                <a:spcPct val="0"/>
              </a:spcBef>
              <a:spcAft>
                <a:spcPct val="0"/>
              </a:spcAft>
            </a:pPr>
            <a:r>
              <a:rPr kumimoji="0" lang="en-US" altLang="zh-TW" sz="1200" b="1" smtClean="0">
                <a:solidFill>
                  <a:srgbClr val="000000"/>
                </a:solidFill>
                <a:latin typeface="微軟正黑體" pitchFamily="34" charset="-120"/>
                <a:ea typeface="標楷體" pitchFamily="65" charset="-120"/>
                <a:cs typeface="Times New Roman" pitchFamily="18" charset="0"/>
              </a:rPr>
              <a:t>( </a:t>
            </a:r>
            <a:r>
              <a:rPr kumimoji="0" lang="zh-TW" altLang="en-US" sz="1200" b="1" smtClean="0">
                <a:solidFill>
                  <a:srgbClr val="000000"/>
                </a:solidFill>
                <a:latin typeface="新細明體" charset="-120"/>
                <a:ea typeface="微軟正黑體" pitchFamily="34" charset="-120"/>
                <a:cs typeface="Times New Roman" pitchFamily="18" charset="0"/>
              </a:rPr>
              <a:t>美元</a:t>
            </a:r>
            <a:r>
              <a:rPr kumimoji="0" lang="en-US" altLang="zh-TW" sz="1200" b="1" smtClean="0">
                <a:solidFill>
                  <a:srgbClr val="000000"/>
                </a:solidFill>
                <a:latin typeface="新細明體" charset="-120"/>
                <a:ea typeface="微軟正黑體" pitchFamily="34" charset="-120"/>
                <a:cs typeface="Times New Roman" pitchFamily="18" charset="0"/>
              </a:rPr>
              <a:t>/</a:t>
            </a:r>
            <a:r>
              <a:rPr kumimoji="0" lang="zh-TW" altLang="en-US" sz="1200" b="1" smtClean="0">
                <a:solidFill>
                  <a:srgbClr val="000000"/>
                </a:solidFill>
                <a:latin typeface="新細明體" charset="-120"/>
                <a:ea typeface="微軟正黑體" pitchFamily="34" charset="-120"/>
                <a:cs typeface="Times New Roman" pitchFamily="18" charset="0"/>
              </a:rPr>
              <a:t>桶</a:t>
            </a:r>
            <a:r>
              <a:rPr kumimoji="0" lang="en-US" altLang="zh-TW" sz="1200" b="1" smtClean="0">
                <a:solidFill>
                  <a:srgbClr val="000000"/>
                </a:solidFill>
                <a:latin typeface="新細明體" charset="-120"/>
                <a:ea typeface="微軟正黑體" pitchFamily="34" charset="-120"/>
                <a:cs typeface="Times New Roman" pitchFamily="18" charset="0"/>
              </a:rPr>
              <a:t> )</a:t>
            </a:r>
            <a:endParaRPr kumimoji="0" lang="zh-TW" altLang="en-US" sz="1000" smtClean="0">
              <a:solidFill>
                <a:srgbClr val="000000"/>
              </a:solidFill>
              <a:latin typeface="新細明體" charset="-120"/>
            </a:endParaRPr>
          </a:p>
        </p:txBody>
      </p:sp>
      <p:pic>
        <p:nvPicPr>
          <p:cNvPr id="143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3416300"/>
            <a:ext cx="9112250" cy="269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113</a:t>
            </a:fld>
            <a:endParaRPr lang="zh-TW" altLang="en-US" sz="1200" dirty="0"/>
          </a:p>
        </p:txBody>
      </p:sp>
    </p:spTree>
    <p:extLst>
      <p:ext uri="{BB962C8B-B14F-4D97-AF65-F5344CB8AC3E}">
        <p14:creationId xmlns:p14="http://schemas.microsoft.com/office/powerpoint/2010/main" val="31223061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油電價格調整公式化，全民受益</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63221" y="976395"/>
            <a:ext cx="8455659" cy="248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zh-TW" altLang="en-US" sz="2500" b="1" dirty="0">
                <a:solidFill>
                  <a:schemeClr val="accent6"/>
                </a:solidFill>
                <a:latin typeface="Times New Roman" panose="02020603050405020304" pitchFamily="18" charset="0"/>
                <a:ea typeface="標楷體" panose="03000509000000000000" pitchFamily="65" charset="-120"/>
              </a:rPr>
              <a:t>將國際燃料價格波動列入</a:t>
            </a:r>
            <a:r>
              <a:rPr lang="zh-TW" altLang="en-US" sz="2500" b="1" dirty="0" smtClean="0">
                <a:solidFill>
                  <a:schemeClr val="accent6"/>
                </a:solidFill>
                <a:latin typeface="Times New Roman" panose="02020603050405020304" pitchFamily="18" charset="0"/>
                <a:ea typeface="標楷體" panose="03000509000000000000" pitchFamily="65" charset="-120"/>
              </a:rPr>
              <a:t>考量，建立透明及制度化電價調整公式</a:t>
            </a:r>
            <a:r>
              <a:rPr lang="en-US" altLang="zh-TW" sz="2500" b="1" dirty="0">
                <a:solidFill>
                  <a:schemeClr val="accent6"/>
                </a:solidFill>
                <a:latin typeface="Times New Roman" panose="02020603050405020304" pitchFamily="18" charset="0"/>
                <a:ea typeface="標楷體" panose="03000509000000000000" pitchFamily="65" charset="-120"/>
              </a:rPr>
              <a:t>(</a:t>
            </a:r>
            <a:r>
              <a:rPr lang="zh-TW" altLang="en-US" sz="2500" b="1" dirty="0">
                <a:solidFill>
                  <a:schemeClr val="accent6"/>
                </a:solidFill>
                <a:latin typeface="Times New Roman" panose="02020603050405020304" pitchFamily="18" charset="0"/>
                <a:ea typeface="標楷體" panose="03000509000000000000" pitchFamily="65" charset="-120"/>
              </a:rPr>
              <a:t>每半年檢討一次</a:t>
            </a:r>
            <a:r>
              <a:rPr lang="en-US" altLang="zh-TW" sz="2500" b="1" dirty="0">
                <a:solidFill>
                  <a:schemeClr val="accent6"/>
                </a:solidFill>
                <a:latin typeface="Times New Roman" panose="02020603050405020304" pitchFamily="18" charset="0"/>
                <a:ea typeface="標楷體" panose="03000509000000000000" pitchFamily="65" charset="-120"/>
              </a:rPr>
              <a:t>)</a:t>
            </a:r>
            <a:r>
              <a:rPr lang="zh-TW" altLang="en-US" sz="2500" b="1" dirty="0" smtClean="0">
                <a:solidFill>
                  <a:schemeClr val="accent6"/>
                </a:solidFill>
                <a:latin typeface="Times New Roman" panose="02020603050405020304" pitchFamily="18" charset="0"/>
                <a:ea typeface="標楷體" panose="03000509000000000000" pitchFamily="65" charset="-120"/>
              </a:rPr>
              <a:t>，助益經濟成長、物價穩定及社會公平正義。</a:t>
            </a:r>
            <a:endParaRPr lang="en-US" altLang="zh-TW" sz="2500" b="1" dirty="0" smtClean="0">
              <a:solidFill>
                <a:schemeClr val="accent6"/>
              </a:solidFill>
              <a:latin typeface="Times New Roman" panose="02020603050405020304" pitchFamily="18" charset="0"/>
              <a:ea typeface="標楷體" panose="03000509000000000000" pitchFamily="65" charset="-120"/>
            </a:endParaRPr>
          </a:p>
          <a:p>
            <a:pPr algn="just">
              <a:buClr>
                <a:srgbClr val="3333CC">
                  <a:lumMod val="50000"/>
                </a:srgbClr>
              </a:buClr>
              <a:buSzPct val="100000"/>
              <a:buFont typeface="Wingdings" panose="05000000000000000000" pitchFamily="2" charset="2"/>
              <a:buChar char="n"/>
            </a:pPr>
            <a:r>
              <a:rPr lang="en-US" altLang="zh-TW" sz="2500" b="1" dirty="0">
                <a:solidFill>
                  <a:srgbClr val="2D2DB9"/>
                </a:solidFill>
                <a:latin typeface="+mn-lt"/>
              </a:rPr>
              <a:t>103</a:t>
            </a:r>
            <a:r>
              <a:rPr lang="zh-TW" altLang="zh-TW" sz="2500" b="1" dirty="0">
                <a:solidFill>
                  <a:srgbClr val="2D2DB9"/>
                </a:solidFill>
                <a:latin typeface="+mn-lt"/>
              </a:rPr>
              <a:t>年</a:t>
            </a:r>
            <a:r>
              <a:rPr lang="zh-TW" altLang="en-US" sz="2500" b="1" dirty="0">
                <a:solidFill>
                  <a:srgbClr val="2D2DB9"/>
                </a:solidFill>
                <a:latin typeface="+mn-lt"/>
              </a:rPr>
              <a:t>台電公司燃料節省成本</a:t>
            </a:r>
            <a:r>
              <a:rPr lang="zh-TW" altLang="zh-TW" sz="2500" b="1" dirty="0">
                <a:solidFill>
                  <a:srgbClr val="2D2DB9"/>
                </a:solidFill>
                <a:latin typeface="+mn-lt"/>
              </a:rPr>
              <a:t>回饋</a:t>
            </a:r>
            <a:r>
              <a:rPr lang="en-US" altLang="zh-TW" sz="2500" b="1" dirty="0">
                <a:solidFill>
                  <a:srgbClr val="2D2DB9"/>
                </a:solidFill>
                <a:latin typeface="+mn-lt"/>
              </a:rPr>
              <a:t>1,173</a:t>
            </a:r>
            <a:r>
              <a:rPr lang="zh-TW" altLang="zh-TW" sz="2500" b="1" dirty="0">
                <a:solidFill>
                  <a:srgbClr val="2D2DB9"/>
                </a:solidFill>
                <a:latin typeface="+mn-lt"/>
              </a:rPr>
              <a:t>萬戶</a:t>
            </a:r>
            <a:r>
              <a:rPr lang="zh-TW" altLang="en-US" sz="2500" b="1" dirty="0">
                <a:solidFill>
                  <a:srgbClr val="2D2DB9"/>
                </a:solidFill>
                <a:latin typeface="+mn-lt"/>
              </a:rPr>
              <a:t>，</a:t>
            </a:r>
            <a:r>
              <a:rPr lang="zh-TW" altLang="zh-TW" sz="2500" b="1" dirty="0">
                <a:solidFill>
                  <a:srgbClr val="2D2DB9"/>
                </a:solidFill>
                <a:latin typeface="+mn-lt"/>
              </a:rPr>
              <a:t>每戶</a:t>
            </a:r>
            <a:r>
              <a:rPr lang="en-US" altLang="zh-TW" sz="2500" b="1" dirty="0">
                <a:solidFill>
                  <a:srgbClr val="2D2DB9"/>
                </a:solidFill>
                <a:latin typeface="+mn-lt"/>
              </a:rPr>
              <a:t>800</a:t>
            </a:r>
            <a:r>
              <a:rPr lang="zh-TW" altLang="zh-TW" sz="2500" b="1" dirty="0">
                <a:solidFill>
                  <a:srgbClr val="2D2DB9"/>
                </a:solidFill>
                <a:latin typeface="+mn-lt"/>
              </a:rPr>
              <a:t>元，</a:t>
            </a:r>
            <a:r>
              <a:rPr lang="zh-TW" altLang="en-US" sz="2500" b="1" dirty="0">
                <a:solidFill>
                  <a:srgbClr val="2D2DB9"/>
                </a:solidFill>
                <a:latin typeface="+mn-lt"/>
              </a:rPr>
              <a:t>另</a:t>
            </a:r>
            <a:r>
              <a:rPr lang="en-US" altLang="zh-TW" sz="2500" b="1" dirty="0">
                <a:solidFill>
                  <a:srgbClr val="2D2DB9"/>
                </a:solidFill>
                <a:latin typeface="+mn-lt"/>
              </a:rPr>
              <a:t>104</a:t>
            </a:r>
            <a:r>
              <a:rPr lang="zh-TW" altLang="zh-TW" sz="2500" b="1" dirty="0">
                <a:solidFill>
                  <a:srgbClr val="2D2DB9"/>
                </a:solidFill>
                <a:latin typeface="+mn-lt"/>
              </a:rPr>
              <a:t>年</a:t>
            </a:r>
            <a:r>
              <a:rPr lang="en-US" altLang="zh-TW" sz="2500" b="1" dirty="0">
                <a:solidFill>
                  <a:srgbClr val="2D2DB9"/>
                </a:solidFill>
                <a:latin typeface="+mn-lt"/>
              </a:rPr>
              <a:t>4</a:t>
            </a:r>
            <a:r>
              <a:rPr lang="zh-TW" altLang="zh-TW" sz="2500" b="1" dirty="0">
                <a:solidFill>
                  <a:srgbClr val="2D2DB9"/>
                </a:solidFill>
                <a:latin typeface="+mn-lt"/>
              </a:rPr>
              <a:t>月</a:t>
            </a:r>
            <a:r>
              <a:rPr lang="zh-TW" altLang="en-US" sz="2500" b="1" dirty="0">
                <a:solidFill>
                  <a:srgbClr val="2D2DB9"/>
                </a:solidFill>
                <a:latin typeface="+mn-lt"/>
              </a:rPr>
              <a:t>依新電價公式計算調整電價，每度平均電價降幅</a:t>
            </a:r>
            <a:r>
              <a:rPr lang="en-US" altLang="zh-TW" sz="2500" b="1" dirty="0">
                <a:solidFill>
                  <a:srgbClr val="2D2DB9"/>
                </a:solidFill>
                <a:latin typeface="+mn-lt"/>
              </a:rPr>
              <a:t>7.34%</a:t>
            </a:r>
            <a:r>
              <a:rPr lang="zh-TW" altLang="en-US" sz="2500" b="1" dirty="0">
                <a:solidFill>
                  <a:srgbClr val="2D2DB9"/>
                </a:solidFill>
                <a:latin typeface="+mn-lt"/>
              </a:rPr>
              <a:t>；</a:t>
            </a:r>
            <a:r>
              <a:rPr lang="en-US" altLang="zh-TW" sz="2500" b="1" dirty="0">
                <a:solidFill>
                  <a:srgbClr val="2D2DB9"/>
                </a:solidFill>
                <a:latin typeface="+mn-lt"/>
              </a:rPr>
              <a:t>104</a:t>
            </a:r>
            <a:r>
              <a:rPr lang="zh-TW" altLang="en-US" sz="2500" b="1" dirty="0">
                <a:solidFill>
                  <a:srgbClr val="2D2DB9"/>
                </a:solidFill>
                <a:latin typeface="+mn-lt"/>
              </a:rPr>
              <a:t>年</a:t>
            </a:r>
            <a:r>
              <a:rPr lang="en-US" altLang="zh-TW" sz="2500" b="1" dirty="0">
                <a:solidFill>
                  <a:srgbClr val="2D2DB9"/>
                </a:solidFill>
                <a:latin typeface="+mn-lt"/>
              </a:rPr>
              <a:t>10</a:t>
            </a:r>
            <a:r>
              <a:rPr lang="zh-TW" altLang="en-US" sz="2500" b="1" dirty="0">
                <a:solidFill>
                  <a:srgbClr val="2D2DB9"/>
                </a:solidFill>
                <a:latin typeface="+mn-lt"/>
              </a:rPr>
              <a:t>月每度平均電價降幅</a:t>
            </a:r>
            <a:r>
              <a:rPr lang="en-US" altLang="zh-TW" sz="2500" b="1" dirty="0">
                <a:solidFill>
                  <a:srgbClr val="2D2DB9"/>
                </a:solidFill>
                <a:latin typeface="+mn-lt"/>
              </a:rPr>
              <a:t>2.33</a:t>
            </a:r>
            <a:r>
              <a:rPr lang="en-US" altLang="zh-TW" sz="2500" b="1" dirty="0" smtClean="0">
                <a:solidFill>
                  <a:srgbClr val="2D2DB9"/>
                </a:solidFill>
                <a:latin typeface="+mn-lt"/>
              </a:rPr>
              <a:t>%</a:t>
            </a:r>
            <a:r>
              <a:rPr lang="zh-TW" altLang="en-US" sz="2500" b="1" dirty="0">
                <a:solidFill>
                  <a:schemeClr val="accent6"/>
                </a:solidFill>
                <a:latin typeface="+mn-lt"/>
                <a:ea typeface="標楷體" panose="03000509000000000000" pitchFamily="65" charset="-120"/>
              </a:rPr>
              <a:t> 。</a:t>
            </a:r>
            <a:endParaRPr lang="en-US" altLang="zh-TW" sz="25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114</a:t>
            </a:fld>
            <a:endParaRPr lang="zh-TW" altLang="en-US"/>
          </a:p>
        </p:txBody>
      </p:sp>
      <p:pic>
        <p:nvPicPr>
          <p:cNvPr id="3" name="圖片 2"/>
          <p:cNvPicPr>
            <a:picLocks noChangeAspect="1"/>
          </p:cNvPicPr>
          <p:nvPr/>
        </p:nvPicPr>
        <p:blipFill>
          <a:blip r:embed="rId3"/>
          <a:stretch>
            <a:fillRect/>
          </a:stretch>
        </p:blipFill>
        <p:spPr>
          <a:xfrm>
            <a:off x="1969736" y="3636579"/>
            <a:ext cx="5621212" cy="2570762"/>
          </a:xfrm>
          <a:prstGeom prst="rect">
            <a:avLst/>
          </a:prstGeom>
        </p:spPr>
      </p:pic>
    </p:spTree>
    <p:extLst>
      <p:ext uri="{BB962C8B-B14F-4D97-AF65-F5344CB8AC3E}">
        <p14:creationId xmlns:p14="http://schemas.microsoft.com/office/powerpoint/2010/main" val="39607865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料理米酒大降價，居家烹調保健康</a:t>
            </a:r>
          </a:p>
        </p:txBody>
      </p:sp>
      <p:sp>
        <p:nvSpPr>
          <p:cNvPr id="10248" name="Rectangle 7"/>
          <p:cNvSpPr>
            <a:spLocks/>
          </p:cNvSpPr>
          <p:nvPr/>
        </p:nvSpPr>
        <p:spPr bwMode="auto">
          <a:xfrm>
            <a:off x="366172" y="844062"/>
            <a:ext cx="8411656" cy="286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mn-lt"/>
              </a:rPr>
              <a:t>91</a:t>
            </a:r>
            <a:r>
              <a:rPr lang="zh-TW" altLang="en-US" sz="2600" b="1" dirty="0">
                <a:solidFill>
                  <a:schemeClr val="accent6"/>
                </a:solidFill>
                <a:latin typeface="+mn-lt"/>
              </a:rPr>
              <a:t>年加入</a:t>
            </a:r>
            <a:r>
              <a:rPr lang="en-US" altLang="zh-TW" sz="2600" b="1" dirty="0">
                <a:solidFill>
                  <a:schemeClr val="accent6"/>
                </a:solidFill>
                <a:latin typeface="+mn-lt"/>
              </a:rPr>
              <a:t>WTO</a:t>
            </a:r>
            <a:r>
              <a:rPr lang="zh-TW" altLang="en-US" sz="2600" b="1" dirty="0">
                <a:solidFill>
                  <a:schemeClr val="accent6"/>
                </a:solidFill>
                <a:latin typeface="+mn-lt"/>
              </a:rPr>
              <a:t>後，米酒歸類為蒸餾酒課徵菸酒稅，菸酒稅高達</a:t>
            </a:r>
            <a:r>
              <a:rPr lang="en-US" altLang="zh-TW" sz="2600" b="1" dirty="0">
                <a:solidFill>
                  <a:schemeClr val="accent6"/>
                </a:solidFill>
                <a:latin typeface="+mn-lt"/>
              </a:rPr>
              <a:t>111</a:t>
            </a:r>
            <a:r>
              <a:rPr lang="zh-TW" altLang="en-US" sz="2600" b="1" dirty="0">
                <a:solidFill>
                  <a:schemeClr val="accent6"/>
                </a:solidFill>
                <a:latin typeface="+mn-lt"/>
              </a:rPr>
              <a:t>元，米酒價格每瓶驟升至</a:t>
            </a:r>
            <a:r>
              <a:rPr lang="en-US" altLang="zh-TW" sz="2600" b="1" dirty="0">
                <a:solidFill>
                  <a:schemeClr val="accent6"/>
                </a:solidFill>
                <a:latin typeface="+mn-lt"/>
              </a:rPr>
              <a:t>180</a:t>
            </a:r>
            <a:r>
              <a:rPr lang="zh-TW" altLang="en-US" sz="2600" b="1" dirty="0">
                <a:solidFill>
                  <a:schemeClr val="accent6"/>
                </a:solidFill>
                <a:latin typeface="+mn-lt"/>
              </a:rPr>
              <a:t>元。</a:t>
            </a:r>
            <a:r>
              <a:rPr lang="en-US" altLang="zh-TW" sz="2600" b="1" dirty="0" smtClean="0">
                <a:solidFill>
                  <a:schemeClr val="accent6"/>
                </a:solidFill>
                <a:latin typeface="+mn-lt"/>
              </a:rPr>
              <a:t>98</a:t>
            </a:r>
            <a:r>
              <a:rPr lang="zh-TW" altLang="en-US" sz="2600" b="1" dirty="0" smtClean="0">
                <a:solidFill>
                  <a:schemeClr val="accent6"/>
                </a:solidFill>
                <a:latin typeface="+mn-lt"/>
              </a:rPr>
              <a:t>年</a:t>
            </a:r>
            <a:r>
              <a:rPr lang="zh-TW" altLang="en-US" sz="2600" b="1" dirty="0">
                <a:solidFill>
                  <a:schemeClr val="accent6"/>
                </a:solidFill>
                <a:latin typeface="+mn-lt"/>
              </a:rPr>
              <a:t>修正菸酒稅法，每瓶菸酒稅降為</a:t>
            </a:r>
            <a:r>
              <a:rPr lang="en-US" altLang="zh-TW" sz="2600" b="1" dirty="0">
                <a:solidFill>
                  <a:schemeClr val="accent6"/>
                </a:solidFill>
                <a:latin typeface="+mn-lt"/>
              </a:rPr>
              <a:t>29.25</a:t>
            </a:r>
            <a:r>
              <a:rPr lang="zh-TW" altLang="en-US" sz="2600" b="1" dirty="0">
                <a:solidFill>
                  <a:schemeClr val="accent6"/>
                </a:solidFill>
                <a:latin typeface="+mn-lt"/>
              </a:rPr>
              <a:t>元，售價降為</a:t>
            </a:r>
            <a:r>
              <a:rPr lang="en-US" altLang="zh-TW" sz="2600" b="1" dirty="0">
                <a:solidFill>
                  <a:schemeClr val="accent6"/>
                </a:solidFill>
                <a:latin typeface="+mn-lt"/>
              </a:rPr>
              <a:t>50</a:t>
            </a:r>
            <a:r>
              <a:rPr lang="zh-TW" altLang="en-US" sz="2600" b="1" dirty="0">
                <a:solidFill>
                  <a:schemeClr val="accent6"/>
                </a:solidFill>
                <a:latin typeface="+mn-lt"/>
              </a:rPr>
              <a:t>元。</a:t>
            </a:r>
            <a:r>
              <a:rPr lang="zh-TW" altLang="en-US" sz="2600" b="1" dirty="0" smtClean="0">
                <a:solidFill>
                  <a:schemeClr val="accent6"/>
                </a:solidFill>
                <a:latin typeface="+mn-lt"/>
              </a:rPr>
              <a:t>復於</a:t>
            </a:r>
            <a:r>
              <a:rPr lang="en-US" altLang="zh-TW" sz="2600" b="1" dirty="0" smtClean="0">
                <a:solidFill>
                  <a:schemeClr val="accent6"/>
                </a:solidFill>
                <a:latin typeface="+mn-lt"/>
              </a:rPr>
              <a:t>99</a:t>
            </a:r>
            <a:r>
              <a:rPr lang="zh-TW" altLang="en-US" sz="2600" b="1" dirty="0" smtClean="0">
                <a:solidFill>
                  <a:schemeClr val="accent6"/>
                </a:solidFill>
                <a:latin typeface="+mn-lt"/>
              </a:rPr>
              <a:t>年增</a:t>
            </a:r>
            <a:r>
              <a:rPr lang="zh-TW" altLang="en-US" sz="2600" b="1" dirty="0">
                <a:solidFill>
                  <a:schemeClr val="accent6"/>
                </a:solidFill>
                <a:latin typeface="+mn-lt"/>
              </a:rPr>
              <a:t>列「料理米酒」，將烹調用米酒按料理酒類課徵菸酒稅，每瓶菸酒稅大幅降為</a:t>
            </a:r>
            <a:r>
              <a:rPr lang="en-US" altLang="zh-TW" sz="2600" b="1" dirty="0">
                <a:solidFill>
                  <a:schemeClr val="accent6"/>
                </a:solidFill>
                <a:latin typeface="+mn-lt"/>
              </a:rPr>
              <a:t>5.4</a:t>
            </a:r>
            <a:r>
              <a:rPr lang="zh-TW" altLang="en-US" sz="2600" b="1" dirty="0">
                <a:solidFill>
                  <a:schemeClr val="accent6"/>
                </a:solidFill>
                <a:latin typeface="+mn-lt"/>
              </a:rPr>
              <a:t>元，售價降為</a:t>
            </a:r>
            <a:r>
              <a:rPr lang="en-US" altLang="zh-TW" sz="2600" b="1" dirty="0">
                <a:solidFill>
                  <a:schemeClr val="accent6"/>
                </a:solidFill>
                <a:latin typeface="+mn-lt"/>
              </a:rPr>
              <a:t>25</a:t>
            </a:r>
            <a:r>
              <a:rPr lang="zh-TW" altLang="en-US" sz="2600" b="1" dirty="0">
                <a:solidFill>
                  <a:schemeClr val="accent6"/>
                </a:solidFill>
                <a:latin typeface="+mn-lt"/>
              </a:rPr>
              <a:t>元，整體共下降</a:t>
            </a:r>
            <a:r>
              <a:rPr lang="en-US" altLang="zh-TW" sz="2600" b="1" dirty="0">
                <a:solidFill>
                  <a:schemeClr val="accent6"/>
                </a:solidFill>
                <a:latin typeface="+mn-lt"/>
              </a:rPr>
              <a:t>155</a:t>
            </a:r>
            <a:r>
              <a:rPr lang="zh-TW" altLang="en-US" sz="2600" b="1" dirty="0">
                <a:solidFill>
                  <a:schemeClr val="accent6"/>
                </a:solidFill>
                <a:latin typeface="+mn-lt"/>
              </a:rPr>
              <a:t>元，下降幅度</a:t>
            </a:r>
            <a:r>
              <a:rPr lang="en-US" altLang="zh-TW" sz="2600" b="1" dirty="0">
                <a:solidFill>
                  <a:schemeClr val="accent6"/>
                </a:solidFill>
                <a:latin typeface="+mn-lt"/>
              </a:rPr>
              <a:t>86%</a:t>
            </a:r>
            <a:r>
              <a:rPr lang="zh-TW" altLang="en-US" sz="2600" b="1" dirty="0">
                <a:solidFill>
                  <a:schemeClr val="accent6"/>
                </a:solidFill>
                <a:latin typeface="+mn-lt"/>
              </a:rPr>
              <a:t> ，有效降低民眾購買未稅料理米酒誘因，維護民眾健康</a:t>
            </a:r>
            <a:r>
              <a:rPr lang="zh-TW" altLang="en-US" sz="2600" b="1" dirty="0" smtClean="0">
                <a:solidFill>
                  <a:schemeClr val="accent6"/>
                </a:solidFill>
                <a:latin typeface="+mn-lt"/>
              </a:rPr>
              <a:t>。</a:t>
            </a:r>
            <a:endParaRPr lang="en-US" altLang="zh-TW" sz="3200" b="1" dirty="0" smtClean="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endParaRPr lang="en-US" altLang="zh-TW" sz="32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115</a:t>
            </a:fld>
            <a:endParaRPr lang="zh-TW" altLang="en-US"/>
          </a:p>
        </p:txBody>
      </p:sp>
      <p:pic>
        <p:nvPicPr>
          <p:cNvPr id="11" name="圖片 10"/>
          <p:cNvPicPr>
            <a:picLocks noChangeAspect="1"/>
          </p:cNvPicPr>
          <p:nvPr/>
        </p:nvPicPr>
        <p:blipFill>
          <a:blip r:embed="rId3"/>
          <a:stretch>
            <a:fillRect/>
          </a:stretch>
        </p:blipFill>
        <p:spPr>
          <a:xfrm>
            <a:off x="4341633" y="5501198"/>
            <a:ext cx="872194" cy="773429"/>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055302"/>
            <a:ext cx="255428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www.ttl.com.tw/product_files/pic_1_23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3899475"/>
            <a:ext cx="678927" cy="244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704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人人三千六百元，大大小小好過年</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26720" y="1280161"/>
            <a:ext cx="8183086"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en-US" altLang="zh-TW" sz="2600" b="1" dirty="0">
                <a:solidFill>
                  <a:schemeClr val="accent6"/>
                </a:solidFill>
                <a:latin typeface="+mn-lt"/>
              </a:rPr>
              <a:t>98</a:t>
            </a:r>
            <a:r>
              <a:rPr lang="zh-TW" altLang="en-US" sz="2600" b="1" dirty="0">
                <a:solidFill>
                  <a:schemeClr val="accent6"/>
                </a:solidFill>
                <a:latin typeface="+mn-lt"/>
              </a:rPr>
              <a:t>年</a:t>
            </a:r>
            <a:r>
              <a:rPr lang="en-US" altLang="zh-TW" sz="2600" b="1" dirty="0">
                <a:solidFill>
                  <a:schemeClr val="accent6"/>
                </a:solidFill>
                <a:latin typeface="+mn-lt"/>
              </a:rPr>
              <a:t>1</a:t>
            </a:r>
            <a:r>
              <a:rPr lang="zh-TW" altLang="en-US" sz="2600" b="1" dirty="0">
                <a:solidFill>
                  <a:schemeClr val="accent6"/>
                </a:solidFill>
                <a:latin typeface="+mn-lt"/>
              </a:rPr>
              <a:t>月每人發放</a:t>
            </a:r>
            <a:r>
              <a:rPr lang="en-US" altLang="zh-TW" sz="2600" b="1" dirty="0">
                <a:solidFill>
                  <a:schemeClr val="accent6"/>
                </a:solidFill>
                <a:latin typeface="+mn-lt"/>
              </a:rPr>
              <a:t>3,600</a:t>
            </a:r>
            <a:r>
              <a:rPr lang="zh-TW" altLang="en-US" sz="2600" b="1" dirty="0">
                <a:solidFill>
                  <a:schemeClr val="accent6"/>
                </a:solidFill>
                <a:latin typeface="+mn-lt"/>
              </a:rPr>
              <a:t>元消費券，財政部籌措財源並完成印製兌付，經統計</a:t>
            </a:r>
            <a:r>
              <a:rPr lang="en-US" altLang="zh-TW" sz="2600" b="1" dirty="0">
                <a:solidFill>
                  <a:schemeClr val="accent6"/>
                </a:solidFill>
                <a:latin typeface="+mn-lt"/>
              </a:rPr>
              <a:t>98</a:t>
            </a:r>
            <a:r>
              <a:rPr lang="zh-TW" altLang="en-US" sz="2600" b="1" dirty="0">
                <a:solidFill>
                  <a:schemeClr val="accent6"/>
                </a:solidFill>
                <a:latin typeface="+mn-lt"/>
              </a:rPr>
              <a:t>年</a:t>
            </a:r>
            <a:r>
              <a:rPr lang="en-US" altLang="zh-TW" sz="2600" b="1" dirty="0">
                <a:solidFill>
                  <a:schemeClr val="accent6"/>
                </a:solidFill>
                <a:latin typeface="+mn-lt"/>
              </a:rPr>
              <a:t>1</a:t>
            </a:r>
            <a:r>
              <a:rPr lang="zh-TW" altLang="en-US" sz="2600" b="1" dirty="0">
                <a:solidFill>
                  <a:schemeClr val="accent6"/>
                </a:solidFill>
                <a:latin typeface="+mn-lt"/>
              </a:rPr>
              <a:t>月</a:t>
            </a:r>
            <a:r>
              <a:rPr lang="en-US" altLang="zh-TW" sz="2600" b="1" dirty="0">
                <a:solidFill>
                  <a:schemeClr val="accent6"/>
                </a:solidFill>
                <a:latin typeface="+mn-lt"/>
              </a:rPr>
              <a:t>19</a:t>
            </a:r>
            <a:r>
              <a:rPr lang="zh-TW" altLang="en-US" sz="2600" b="1" dirty="0">
                <a:solidFill>
                  <a:schemeClr val="accent6"/>
                </a:solidFill>
                <a:latin typeface="+mn-lt"/>
              </a:rPr>
              <a:t>日至同年</a:t>
            </a:r>
            <a:r>
              <a:rPr lang="en-US" altLang="zh-TW" sz="2600" b="1" dirty="0">
                <a:solidFill>
                  <a:schemeClr val="accent6"/>
                </a:solidFill>
                <a:latin typeface="+mn-lt"/>
              </a:rPr>
              <a:t>11</a:t>
            </a:r>
            <a:r>
              <a:rPr lang="zh-TW" altLang="en-US" sz="2600" b="1" dirty="0">
                <a:solidFill>
                  <a:schemeClr val="accent6"/>
                </a:solidFill>
                <a:latin typeface="+mn-lt"/>
              </a:rPr>
              <a:t>月</a:t>
            </a:r>
            <a:r>
              <a:rPr lang="en-US" altLang="zh-TW" sz="2600" b="1" dirty="0">
                <a:solidFill>
                  <a:schemeClr val="accent6"/>
                </a:solidFill>
                <a:latin typeface="+mn-lt"/>
              </a:rPr>
              <a:t>2</a:t>
            </a:r>
            <a:r>
              <a:rPr lang="zh-TW" altLang="en-US" sz="2600" b="1" dirty="0">
                <a:solidFill>
                  <a:schemeClr val="accent6"/>
                </a:solidFill>
                <a:latin typeface="+mn-lt"/>
              </a:rPr>
              <a:t>日金融機構兌付消費券金額</a:t>
            </a:r>
            <a:r>
              <a:rPr lang="en-US" altLang="zh-TW" sz="2600" b="1" dirty="0">
                <a:solidFill>
                  <a:schemeClr val="accent6"/>
                </a:solidFill>
                <a:latin typeface="+mn-lt"/>
              </a:rPr>
              <a:t>829.3</a:t>
            </a:r>
            <a:r>
              <a:rPr lang="zh-TW" altLang="en-US" sz="2600" b="1" dirty="0">
                <a:solidFill>
                  <a:schemeClr val="accent6"/>
                </a:solidFill>
                <a:latin typeface="+mn-lt"/>
              </a:rPr>
              <a:t>億元，占消費券發放金額</a:t>
            </a:r>
            <a:r>
              <a:rPr lang="en-US" altLang="zh-TW" sz="2600" b="1" dirty="0" smtClean="0">
                <a:solidFill>
                  <a:schemeClr val="accent6"/>
                </a:solidFill>
                <a:latin typeface="+mn-lt"/>
              </a:rPr>
              <a:t>832.62</a:t>
            </a:r>
            <a:r>
              <a:rPr lang="zh-TW" altLang="en-US" sz="2600" b="1" dirty="0" smtClean="0">
                <a:solidFill>
                  <a:schemeClr val="accent6"/>
                </a:solidFill>
                <a:latin typeface="+mn-lt"/>
              </a:rPr>
              <a:t>億</a:t>
            </a:r>
            <a:r>
              <a:rPr lang="zh-TW" altLang="en-US" sz="2600" b="1" dirty="0">
                <a:solidFill>
                  <a:schemeClr val="accent6"/>
                </a:solidFill>
                <a:latin typeface="+mn-lt"/>
              </a:rPr>
              <a:t>元之</a:t>
            </a:r>
            <a:r>
              <a:rPr lang="en-US" altLang="zh-TW" sz="2600" b="1" dirty="0">
                <a:solidFill>
                  <a:schemeClr val="accent6"/>
                </a:solidFill>
                <a:latin typeface="+mn-lt"/>
              </a:rPr>
              <a:t>99.60%</a:t>
            </a:r>
            <a:r>
              <a:rPr lang="zh-TW" altLang="en-US" sz="2600" b="1" dirty="0">
                <a:solidFill>
                  <a:schemeClr val="accent6"/>
                </a:solidFill>
                <a:latin typeface="+mn-lt"/>
              </a:rPr>
              <a:t>，有效刺激國內消費、提振經濟；揚升</a:t>
            </a:r>
            <a:r>
              <a:rPr lang="en-US" altLang="zh-TW" sz="2600" b="1" dirty="0">
                <a:solidFill>
                  <a:schemeClr val="accent6"/>
                </a:solidFill>
                <a:latin typeface="+mn-lt"/>
              </a:rPr>
              <a:t>98</a:t>
            </a:r>
            <a:r>
              <a:rPr lang="zh-TW" altLang="en-US" sz="2600" b="1" dirty="0">
                <a:solidFill>
                  <a:schemeClr val="accent6"/>
                </a:solidFill>
                <a:latin typeface="+mn-lt"/>
              </a:rPr>
              <a:t>年經濟成長率</a:t>
            </a:r>
            <a:r>
              <a:rPr lang="en-US" altLang="zh-TW" sz="2600" b="1" dirty="0">
                <a:solidFill>
                  <a:schemeClr val="accent6"/>
                </a:solidFill>
                <a:latin typeface="+mn-lt"/>
              </a:rPr>
              <a:t>0.28~0.43</a:t>
            </a:r>
            <a:r>
              <a:rPr lang="zh-TW" altLang="en-US" sz="2600" b="1" dirty="0">
                <a:solidFill>
                  <a:schemeClr val="accent6"/>
                </a:solidFill>
                <a:latin typeface="+mn-lt"/>
              </a:rPr>
              <a:t>個百分點。</a:t>
            </a:r>
          </a:p>
          <a:p>
            <a:pPr marL="355600" indent="0" algn="just">
              <a:buClr>
                <a:schemeClr val="accent2">
                  <a:lumMod val="50000"/>
                </a:schemeClr>
              </a:buClr>
              <a:buSzPct val="75000"/>
              <a:buNone/>
            </a:pPr>
            <a:endParaRPr lang="en-US" altLang="zh-TW" sz="3200" b="1"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116</a:t>
            </a:fld>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889" y="3908663"/>
            <a:ext cx="3621111" cy="167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14575"/>
            <a:ext cx="3635896" cy="156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4840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61911"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消費提振措施，加速景氣復甦</a:t>
            </a:r>
          </a:p>
        </p:txBody>
      </p:sp>
      <p:sp>
        <p:nvSpPr>
          <p:cNvPr id="10" name="Rectangle 7"/>
          <p:cNvSpPr>
            <a:spLocks/>
          </p:cNvSpPr>
          <p:nvPr/>
        </p:nvSpPr>
        <p:spPr bwMode="auto">
          <a:xfrm>
            <a:off x="203200" y="844062"/>
            <a:ext cx="8694994" cy="30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300"/>
              </a:spcBef>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mn-lt"/>
              </a:rPr>
              <a:t>行政院於</a:t>
            </a:r>
            <a:r>
              <a:rPr lang="en-US" altLang="zh-TW" sz="2600" b="1" dirty="0">
                <a:solidFill>
                  <a:schemeClr val="accent6"/>
                </a:solidFill>
                <a:latin typeface="+mn-lt"/>
              </a:rPr>
              <a:t>104</a:t>
            </a:r>
            <a:r>
              <a:rPr lang="zh-TW" altLang="en-US" sz="2600" b="1" dirty="0">
                <a:solidFill>
                  <a:schemeClr val="accent6"/>
                </a:solidFill>
                <a:latin typeface="+mn-lt"/>
              </a:rPr>
              <a:t>年</a:t>
            </a:r>
            <a:r>
              <a:rPr lang="en-US" altLang="zh-TW" sz="2600" b="1" dirty="0">
                <a:solidFill>
                  <a:schemeClr val="accent6"/>
                </a:solidFill>
                <a:latin typeface="+mn-lt"/>
              </a:rPr>
              <a:t>10</a:t>
            </a:r>
            <a:r>
              <a:rPr lang="zh-TW" altLang="en-US" sz="2600" b="1" dirty="0">
                <a:solidFill>
                  <a:schemeClr val="accent6"/>
                </a:solidFill>
                <a:latin typeface="+mn-lt"/>
              </a:rPr>
              <a:t>月</a:t>
            </a:r>
            <a:r>
              <a:rPr lang="en-US" altLang="zh-TW" sz="2600" b="1" dirty="0">
                <a:solidFill>
                  <a:schemeClr val="accent6"/>
                </a:solidFill>
                <a:latin typeface="+mn-lt"/>
              </a:rPr>
              <a:t>30</a:t>
            </a:r>
            <a:r>
              <a:rPr lang="zh-TW" altLang="en-US" sz="2600" b="1" dirty="0">
                <a:solidFill>
                  <a:schemeClr val="accent6"/>
                </a:solidFill>
                <a:latin typeface="+mn-lt"/>
              </a:rPr>
              <a:t>日提出「消費提振措施」，秉持「政府補助、企業加碼、全民共享」原則，範圍涵蓋節能省水、數位生活、網購促銷及國民旅遊等四大面向，補助購置節能、省水產品、小型農機具，補助固網寬頻升級、</a:t>
            </a:r>
            <a:r>
              <a:rPr lang="en-US" altLang="zh-TW" sz="2600" b="1" dirty="0">
                <a:solidFill>
                  <a:schemeClr val="accent6"/>
                </a:solidFill>
                <a:latin typeface="+mn-lt"/>
              </a:rPr>
              <a:t>2G</a:t>
            </a:r>
            <a:r>
              <a:rPr lang="zh-TW" altLang="en-US" sz="2600" b="1" dirty="0">
                <a:solidFill>
                  <a:schemeClr val="accent6"/>
                </a:solidFill>
                <a:latin typeface="+mn-lt"/>
              </a:rPr>
              <a:t>升速</a:t>
            </a:r>
            <a:r>
              <a:rPr lang="en-US" altLang="zh-TW" sz="2600" b="1" dirty="0">
                <a:solidFill>
                  <a:schemeClr val="accent6"/>
                </a:solidFill>
                <a:latin typeface="+mn-lt"/>
              </a:rPr>
              <a:t>4G</a:t>
            </a:r>
            <a:r>
              <a:rPr lang="zh-TW" altLang="en-US" sz="2600" b="1" dirty="0">
                <a:solidFill>
                  <a:schemeClr val="accent6"/>
                </a:solidFill>
                <a:latin typeface="+mn-lt"/>
              </a:rPr>
              <a:t>及</a:t>
            </a:r>
            <a:r>
              <a:rPr lang="en-US" altLang="zh-TW" sz="2600" b="1" dirty="0">
                <a:solidFill>
                  <a:schemeClr val="accent6"/>
                </a:solidFill>
                <a:latin typeface="+mn-lt"/>
              </a:rPr>
              <a:t>2G</a:t>
            </a:r>
            <a:r>
              <a:rPr lang="zh-TW" altLang="en-US" sz="2600" b="1" dirty="0">
                <a:solidFill>
                  <a:schemeClr val="accent6"/>
                </a:solidFill>
                <a:latin typeface="+mn-lt"/>
              </a:rPr>
              <a:t>換購</a:t>
            </a:r>
            <a:r>
              <a:rPr lang="en-US" altLang="zh-TW" sz="2600" b="1" dirty="0">
                <a:solidFill>
                  <a:schemeClr val="accent6"/>
                </a:solidFill>
                <a:latin typeface="+mn-lt"/>
              </a:rPr>
              <a:t>4G</a:t>
            </a:r>
            <a:r>
              <a:rPr lang="zh-TW" altLang="en-US" sz="2600" b="1" dirty="0">
                <a:solidFill>
                  <a:schemeClr val="accent6"/>
                </a:solidFill>
                <a:latin typeface="+mn-lt"/>
              </a:rPr>
              <a:t>手機，網路聯合行銷活動</a:t>
            </a:r>
            <a:r>
              <a:rPr lang="en-US" altLang="zh-TW" sz="2600" b="1" dirty="0">
                <a:solidFill>
                  <a:schemeClr val="accent6"/>
                </a:solidFill>
                <a:latin typeface="+mn-lt"/>
              </a:rPr>
              <a:t>(</a:t>
            </a:r>
            <a:r>
              <a:rPr lang="zh-TW" altLang="en-US" sz="2600" b="1" dirty="0">
                <a:solidFill>
                  <a:schemeClr val="accent6"/>
                </a:solidFill>
                <a:latin typeface="+mn-lt"/>
              </a:rPr>
              <a:t>愛</a:t>
            </a:r>
            <a:r>
              <a:rPr lang="en-US" altLang="zh-TW" sz="2600" b="1" dirty="0">
                <a:solidFill>
                  <a:schemeClr val="accent6"/>
                </a:solidFill>
                <a:latin typeface="+mn-lt"/>
              </a:rPr>
              <a:t>Shopping)</a:t>
            </a:r>
            <a:r>
              <a:rPr lang="zh-TW" altLang="en-US" sz="2600" b="1" dirty="0">
                <a:solidFill>
                  <a:schemeClr val="accent6"/>
                </a:solidFill>
                <a:latin typeface="+mn-lt"/>
              </a:rPr>
              <a:t>，及補助國人住宿遊園精采行等八大具體措施</a:t>
            </a:r>
            <a:r>
              <a:rPr lang="zh-TW" altLang="en-US" sz="2600" b="1" dirty="0" smtClean="0">
                <a:solidFill>
                  <a:schemeClr val="accent6"/>
                </a:solidFill>
                <a:latin typeface="+mn-lt"/>
              </a:rPr>
              <a:t>。</a:t>
            </a:r>
            <a:endParaRPr lang="en-US" altLang="zh-TW" sz="2600" b="1" dirty="0" smtClean="0">
              <a:solidFill>
                <a:schemeClr val="accent6"/>
              </a:solidFill>
              <a:latin typeface="+mn-lt"/>
            </a:endParaRPr>
          </a:p>
          <a:p>
            <a:pPr algn="just">
              <a:spcBef>
                <a:spcPts val="300"/>
              </a:spcBef>
              <a:buClr>
                <a:schemeClr val="accent2">
                  <a:lumMod val="50000"/>
                </a:schemeClr>
              </a:buClr>
              <a:buSzPct val="100000"/>
              <a:buFont typeface="Wingdings" panose="05000000000000000000" pitchFamily="2" charset="2"/>
              <a:buChar char="n"/>
            </a:pPr>
            <a:r>
              <a:rPr lang="zh-TW" altLang="zh-TW" sz="2600" b="1" dirty="0">
                <a:solidFill>
                  <a:schemeClr val="accent2"/>
                </a:solidFill>
                <a:latin typeface="+mn-lt"/>
              </a:rPr>
              <a:t>自</a:t>
            </a:r>
            <a:r>
              <a:rPr lang="en-US" altLang="zh-TW" sz="2600" b="1" dirty="0">
                <a:solidFill>
                  <a:schemeClr val="accent2"/>
                </a:solidFill>
                <a:latin typeface="+mn-lt"/>
              </a:rPr>
              <a:t>104</a:t>
            </a:r>
            <a:r>
              <a:rPr lang="zh-TW" altLang="zh-TW" sz="2600" b="1" dirty="0">
                <a:solidFill>
                  <a:schemeClr val="accent2"/>
                </a:solidFill>
                <a:latin typeface="+mn-lt"/>
              </a:rPr>
              <a:t>年</a:t>
            </a:r>
            <a:r>
              <a:rPr lang="en-US" altLang="zh-TW" sz="2600" b="1" dirty="0">
                <a:solidFill>
                  <a:schemeClr val="accent2"/>
                </a:solidFill>
                <a:latin typeface="+mn-lt"/>
              </a:rPr>
              <a:t>11</a:t>
            </a:r>
            <a:r>
              <a:rPr lang="zh-TW" altLang="zh-TW" sz="2600" b="1" dirty="0">
                <a:solidFill>
                  <a:schemeClr val="accent2"/>
                </a:solidFill>
                <a:latin typeface="+mn-lt"/>
              </a:rPr>
              <a:t>月</a:t>
            </a:r>
            <a:r>
              <a:rPr lang="en-US" altLang="zh-TW" sz="2600" b="1" dirty="0">
                <a:solidFill>
                  <a:schemeClr val="accent2"/>
                </a:solidFill>
                <a:latin typeface="+mn-lt"/>
              </a:rPr>
              <a:t>7</a:t>
            </a:r>
            <a:r>
              <a:rPr lang="zh-TW" altLang="zh-TW" sz="2600" b="1" dirty="0">
                <a:solidFill>
                  <a:schemeClr val="accent2"/>
                </a:solidFill>
                <a:latin typeface="+mn-lt"/>
              </a:rPr>
              <a:t>日實施以來，民眾反應熱烈超出預期，截至</a:t>
            </a:r>
            <a:r>
              <a:rPr lang="en-US" altLang="zh-TW" sz="2600" b="1" dirty="0">
                <a:solidFill>
                  <a:schemeClr val="accent2"/>
                </a:solidFill>
                <a:latin typeface="+mn-lt"/>
              </a:rPr>
              <a:t>105</a:t>
            </a:r>
            <a:r>
              <a:rPr lang="zh-TW" altLang="zh-TW" sz="2600" b="1" dirty="0">
                <a:solidFill>
                  <a:schemeClr val="accent2"/>
                </a:solidFill>
                <a:latin typeface="+mn-lt"/>
              </a:rPr>
              <a:t>年元月</a:t>
            </a:r>
            <a:r>
              <a:rPr lang="en-US" altLang="zh-TW" sz="2600" b="1" dirty="0">
                <a:solidFill>
                  <a:schemeClr val="accent2"/>
                </a:solidFill>
                <a:latin typeface="+mn-lt"/>
              </a:rPr>
              <a:t>5</a:t>
            </a:r>
            <a:r>
              <a:rPr lang="zh-TW" altLang="zh-TW" sz="2600" b="1" dirty="0">
                <a:solidFill>
                  <a:schemeClr val="accent2"/>
                </a:solidFill>
                <a:latin typeface="+mn-lt"/>
              </a:rPr>
              <a:t>日，補助經費</a:t>
            </a:r>
            <a:r>
              <a:rPr lang="en-US" altLang="zh-TW" sz="2600" b="1" dirty="0">
                <a:solidFill>
                  <a:schemeClr val="accent2"/>
                </a:solidFill>
                <a:latin typeface="+mn-lt"/>
              </a:rPr>
              <a:t>47.88</a:t>
            </a:r>
            <a:r>
              <a:rPr lang="zh-TW" altLang="zh-TW" sz="2600" b="1" dirty="0">
                <a:solidFill>
                  <a:schemeClr val="accent2"/>
                </a:solidFill>
                <a:latin typeface="+mn-lt"/>
              </a:rPr>
              <a:t>億元，執行率達</a:t>
            </a:r>
            <a:r>
              <a:rPr lang="en-US" altLang="zh-TW" sz="2600" b="1" dirty="0">
                <a:solidFill>
                  <a:schemeClr val="accent2"/>
                </a:solidFill>
                <a:latin typeface="+mn-lt"/>
              </a:rPr>
              <a:t>34.0%</a:t>
            </a:r>
            <a:r>
              <a:rPr lang="zh-TW" altLang="zh-TW" sz="2600" b="1" dirty="0">
                <a:solidFill>
                  <a:schemeClr val="accent2"/>
                </a:solidFill>
              </a:rPr>
              <a:t>。</a:t>
            </a:r>
            <a:endParaRPr lang="en-US" altLang="zh-TW" sz="2600" b="1" dirty="0">
              <a:solidFill>
                <a:schemeClr val="accent2"/>
              </a:solidFill>
            </a:endParaRPr>
          </a:p>
          <a:p>
            <a:pPr algn="just">
              <a:spcBef>
                <a:spcPts val="300"/>
              </a:spcBef>
              <a:buClr>
                <a:schemeClr val="accent2">
                  <a:lumMod val="50000"/>
                </a:schemeClr>
              </a:buClr>
              <a:buSzPct val="100000"/>
              <a:buFont typeface="Wingdings" panose="05000000000000000000" pitchFamily="2" charset="2"/>
              <a:buChar char="n"/>
            </a:pPr>
            <a:endParaRPr lang="en-US" altLang="zh-TW" sz="2600" b="1" dirty="0">
              <a:solidFill>
                <a:schemeClr val="accent6"/>
              </a:solidFill>
              <a:latin typeface="+mn-lt"/>
            </a:endParaRPr>
          </a:p>
        </p:txBody>
      </p:sp>
      <p:pic>
        <p:nvPicPr>
          <p:cNvPr id="7" name="圖片 6"/>
          <p:cNvPicPr>
            <a:picLocks noChangeAspect="1"/>
          </p:cNvPicPr>
          <p:nvPr/>
        </p:nvPicPr>
        <p:blipFill>
          <a:blip r:embed="rId3"/>
          <a:stretch>
            <a:fillRect/>
          </a:stretch>
        </p:blipFill>
        <p:spPr>
          <a:xfrm>
            <a:off x="654166" y="4557481"/>
            <a:ext cx="3869045" cy="1703008"/>
          </a:xfrm>
          <a:prstGeom prst="rect">
            <a:avLst/>
          </a:prstGeom>
        </p:spPr>
      </p:pic>
      <p:pic>
        <p:nvPicPr>
          <p:cNvPr id="13" name="圖片 12"/>
          <p:cNvPicPr>
            <a:picLocks noChangeAspect="1"/>
          </p:cNvPicPr>
          <p:nvPr/>
        </p:nvPicPr>
        <p:blipFill>
          <a:blip r:embed="rId4"/>
          <a:stretch>
            <a:fillRect/>
          </a:stretch>
        </p:blipFill>
        <p:spPr>
          <a:xfrm>
            <a:off x="4523211" y="4557481"/>
            <a:ext cx="2910204" cy="1703008"/>
          </a:xfrm>
          <a:prstGeom prst="rect">
            <a:avLst/>
          </a:prstGeom>
        </p:spPr>
      </p:pic>
      <p:pic>
        <p:nvPicPr>
          <p:cNvPr id="3" name="圖片 2"/>
          <p:cNvPicPr>
            <a:picLocks noChangeAspect="1"/>
          </p:cNvPicPr>
          <p:nvPr/>
        </p:nvPicPr>
        <p:blipFill>
          <a:blip r:embed="rId5"/>
          <a:stretch>
            <a:fillRect/>
          </a:stretch>
        </p:blipFill>
        <p:spPr>
          <a:xfrm>
            <a:off x="7333310" y="4485767"/>
            <a:ext cx="1447995" cy="1774722"/>
          </a:xfrm>
          <a:prstGeom prst="rect">
            <a:avLst/>
          </a:prstGeom>
        </p:spPr>
      </p:pic>
      <p:sp>
        <p:nvSpPr>
          <p:cNvPr id="9"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117</a:t>
            </a:fld>
            <a:endParaRPr lang="zh-TW" altLang="en-US" sz="1200" dirty="0"/>
          </a:p>
        </p:txBody>
      </p:sp>
    </p:spTree>
    <p:extLst>
      <p:ext uri="{BB962C8B-B14F-4D97-AF65-F5344CB8AC3E}">
        <p14:creationId xmlns:p14="http://schemas.microsoft.com/office/powerpoint/2010/main" val="250526072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403123" y="1629557"/>
            <a:ext cx="8495072" cy="477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endParaRPr lang="en-US" altLang="zh-TW" sz="2400" dirty="0" smtClean="0"/>
          </a:p>
          <a:p>
            <a:pPr>
              <a:buClr>
                <a:schemeClr val="accent2">
                  <a:lumMod val="50000"/>
                </a:schemeClr>
              </a:buClr>
              <a:buSzPct val="75000"/>
              <a:buFont typeface="Wingdings" panose="05000000000000000000" pitchFamily="2" charset="2"/>
              <a:buChar char="n"/>
            </a:pPr>
            <a:endParaRPr lang="en-US" altLang="zh-TW" sz="2400" dirty="0" smtClean="0"/>
          </a:p>
          <a:p>
            <a:pPr>
              <a:buClr>
                <a:schemeClr val="accent2">
                  <a:lumMod val="50000"/>
                </a:schemeClr>
              </a:buClr>
              <a:buSzPct val="75000"/>
              <a:buFont typeface="Wingdings" panose="05000000000000000000" pitchFamily="2" charset="2"/>
              <a:buChar char="n"/>
            </a:pPr>
            <a:endParaRPr lang="en-US" altLang="zh-TW" sz="2400" dirty="0"/>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118</a:t>
            </a:fld>
            <a:endParaRPr lang="zh-TW" altLang="en-US"/>
          </a:p>
        </p:txBody>
      </p:sp>
      <p:sp>
        <p:nvSpPr>
          <p:cNvPr id="5" name="Rectangle 12"/>
          <p:cNvSpPr>
            <a:spLocks noChangeArrowheads="1"/>
          </p:cNvSpPr>
          <p:nvPr/>
        </p:nvSpPr>
        <p:spPr bwMode="auto">
          <a:xfrm>
            <a:off x="76200" y="0"/>
            <a:ext cx="89916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抑制短期投機交易，維護居住</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正義</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7"/>
          <p:cNvSpPr>
            <a:spLocks/>
          </p:cNvSpPr>
          <p:nvPr/>
        </p:nvSpPr>
        <p:spPr bwMode="auto">
          <a:xfrm>
            <a:off x="558472" y="1299019"/>
            <a:ext cx="8027056" cy="438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1800"/>
              </a:spcBef>
              <a:buClr>
                <a:schemeClr val="accent2">
                  <a:lumMod val="50000"/>
                </a:schemeClr>
              </a:buClr>
              <a:buSzPct val="100000"/>
              <a:buFont typeface="Wingdings" panose="05000000000000000000" pitchFamily="2" charset="2"/>
              <a:buChar char="n"/>
            </a:pPr>
            <a:r>
              <a:rPr lang="zh-TW" altLang="en-US" sz="2600" b="1" dirty="0">
                <a:solidFill>
                  <a:srgbClr val="2D2DB9"/>
                </a:solidFill>
                <a:latin typeface="+mn-lt"/>
              </a:rPr>
              <a:t>自</a:t>
            </a:r>
            <a:r>
              <a:rPr lang="en-US" altLang="zh-TW" sz="2600" b="1" dirty="0">
                <a:solidFill>
                  <a:srgbClr val="2D2DB9"/>
                </a:solidFill>
                <a:latin typeface="+mn-lt"/>
              </a:rPr>
              <a:t>100</a:t>
            </a:r>
            <a:r>
              <a:rPr lang="zh-TW" altLang="en-US" sz="2600" b="1" dirty="0">
                <a:solidFill>
                  <a:srgbClr val="2D2DB9"/>
                </a:solidFill>
                <a:latin typeface="+mn-lt"/>
              </a:rPr>
              <a:t>年</a:t>
            </a:r>
            <a:r>
              <a:rPr lang="en-US" altLang="zh-TW" sz="2600" b="1" dirty="0">
                <a:solidFill>
                  <a:schemeClr val="accent2"/>
                </a:solidFill>
                <a:latin typeface="+mn-lt"/>
              </a:rPr>
              <a:t>6</a:t>
            </a:r>
            <a:r>
              <a:rPr lang="zh-TW" altLang="en-US" sz="2600" b="1" dirty="0">
                <a:solidFill>
                  <a:schemeClr val="accent2"/>
                </a:solidFill>
                <a:latin typeface="+mn-lt"/>
              </a:rPr>
              <a:t>月</a:t>
            </a:r>
            <a:r>
              <a:rPr lang="en-US" altLang="zh-TW" sz="2600" b="1" dirty="0">
                <a:solidFill>
                  <a:schemeClr val="accent2"/>
                </a:solidFill>
                <a:latin typeface="+mn-lt"/>
              </a:rPr>
              <a:t>1</a:t>
            </a:r>
            <a:r>
              <a:rPr lang="zh-TW" altLang="en-US" sz="2600" b="1" dirty="0">
                <a:solidFill>
                  <a:schemeClr val="accent2"/>
                </a:solidFill>
                <a:latin typeface="+mn-lt"/>
              </a:rPr>
              <a:t>日起課徵不動產特種貨物及勞務稅，截至</a:t>
            </a:r>
            <a:r>
              <a:rPr lang="en-US" altLang="zh-TW" sz="2600" b="1" dirty="0">
                <a:solidFill>
                  <a:schemeClr val="accent2"/>
                </a:solidFill>
                <a:latin typeface="+mn-lt"/>
              </a:rPr>
              <a:t>104</a:t>
            </a:r>
            <a:r>
              <a:rPr lang="zh-TW" altLang="en-US" sz="2600" b="1" dirty="0">
                <a:solidFill>
                  <a:schemeClr val="accent2"/>
                </a:solidFill>
                <a:latin typeface="+mn-lt"/>
              </a:rPr>
              <a:t>年</a:t>
            </a:r>
            <a:r>
              <a:rPr lang="en-US" altLang="zh-TW" sz="2600" b="1" dirty="0">
                <a:solidFill>
                  <a:schemeClr val="accent2"/>
                </a:solidFill>
                <a:latin typeface="+mn-lt"/>
              </a:rPr>
              <a:t>11</a:t>
            </a:r>
            <a:r>
              <a:rPr lang="zh-TW" altLang="en-US" sz="2600" b="1" dirty="0">
                <a:solidFill>
                  <a:schemeClr val="accent2"/>
                </a:solidFill>
                <a:latin typeface="+mn-lt"/>
              </a:rPr>
              <a:t>月底止，不動產部分核課</a:t>
            </a:r>
            <a:r>
              <a:rPr lang="en-US" altLang="zh-TW" sz="2600" b="1" dirty="0">
                <a:solidFill>
                  <a:schemeClr val="accent2"/>
                </a:solidFill>
                <a:latin typeface="+mn-lt"/>
              </a:rPr>
              <a:t>2</a:t>
            </a:r>
            <a:r>
              <a:rPr lang="zh-TW" altLang="en-US" sz="2600" b="1" dirty="0">
                <a:solidFill>
                  <a:schemeClr val="accent2"/>
                </a:solidFill>
                <a:latin typeface="+mn-lt"/>
              </a:rPr>
              <a:t>萬</a:t>
            </a:r>
            <a:r>
              <a:rPr lang="en-US" altLang="zh-TW" sz="2600" b="1" dirty="0">
                <a:solidFill>
                  <a:schemeClr val="accent2"/>
                </a:solidFill>
                <a:latin typeface="+mn-lt"/>
              </a:rPr>
              <a:t>5,637</a:t>
            </a:r>
            <a:r>
              <a:rPr lang="zh-TW" altLang="en-US" sz="2600" b="1" dirty="0">
                <a:solidFill>
                  <a:schemeClr val="accent2"/>
                </a:solidFill>
                <a:latin typeface="+mn-lt"/>
              </a:rPr>
              <a:t>件，徵起稅收</a:t>
            </a:r>
            <a:r>
              <a:rPr lang="en-US" altLang="zh-TW" sz="2600" b="1" dirty="0">
                <a:solidFill>
                  <a:schemeClr val="accent2"/>
                </a:solidFill>
                <a:latin typeface="+mn-lt"/>
              </a:rPr>
              <a:t>125.31</a:t>
            </a:r>
            <a:r>
              <a:rPr lang="zh-TW" altLang="en-US" sz="2600" b="1" dirty="0">
                <a:solidFill>
                  <a:schemeClr val="accent2"/>
                </a:solidFill>
                <a:latin typeface="+mn-lt"/>
              </a:rPr>
              <a:t>億餘</a:t>
            </a:r>
            <a:r>
              <a:rPr lang="zh-TW" altLang="en-US" sz="2600" b="1" dirty="0">
                <a:solidFill>
                  <a:srgbClr val="2D2DB9"/>
                </a:solidFill>
                <a:latin typeface="+mn-lt"/>
              </a:rPr>
              <a:t>元，全數用於社會福利支出</a:t>
            </a:r>
            <a:r>
              <a:rPr lang="zh-TW" altLang="en-US" sz="2600" b="1" dirty="0" smtClean="0">
                <a:solidFill>
                  <a:srgbClr val="2D2DB9"/>
                </a:solidFill>
                <a:latin typeface="+mn-lt"/>
              </a:rPr>
              <a:t>。</a:t>
            </a:r>
            <a:endParaRPr lang="en-US" altLang="zh-TW" sz="2600" b="1" dirty="0">
              <a:solidFill>
                <a:srgbClr val="2D2DB9"/>
              </a:solidFill>
              <a:latin typeface="+mn-lt"/>
            </a:endParaRPr>
          </a:p>
          <a:p>
            <a:pPr algn="just">
              <a:spcBef>
                <a:spcPts val="18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mn-lt"/>
              </a:rPr>
              <a:t>以</a:t>
            </a:r>
            <a:r>
              <a:rPr lang="zh-TW" altLang="en-US" sz="2600" b="1" dirty="0">
                <a:solidFill>
                  <a:schemeClr val="accent6"/>
                </a:solidFill>
                <a:latin typeface="+mn-lt"/>
              </a:rPr>
              <a:t>授信平均買賣契約單價而言，實施後各月房價或有漲跌</a:t>
            </a:r>
            <a:r>
              <a:rPr lang="zh-TW" altLang="en-US" sz="2600" b="1" dirty="0" smtClean="0">
                <a:solidFill>
                  <a:schemeClr val="accent6"/>
                </a:solidFill>
                <a:latin typeface="+mn-lt"/>
              </a:rPr>
              <a:t>，雙</a:t>
            </a:r>
            <a:r>
              <a:rPr lang="zh-TW" altLang="en-US" sz="2600" b="1" dirty="0">
                <a:solidFill>
                  <a:schemeClr val="accent6"/>
                </a:solidFill>
                <a:latin typeface="+mn-lt"/>
              </a:rPr>
              <a:t>北市</a:t>
            </a:r>
            <a:r>
              <a:rPr lang="en-US" altLang="zh-TW" sz="2600" b="1" dirty="0">
                <a:solidFill>
                  <a:schemeClr val="accent6"/>
                </a:solidFill>
                <a:latin typeface="+mn-lt"/>
              </a:rPr>
              <a:t>103</a:t>
            </a:r>
            <a:r>
              <a:rPr lang="zh-TW" altLang="zh-TW" sz="2600" b="1" dirty="0">
                <a:solidFill>
                  <a:schemeClr val="accent6"/>
                </a:solidFill>
                <a:latin typeface="+mn-lt"/>
              </a:rPr>
              <a:t>年</a:t>
            </a:r>
            <a:r>
              <a:rPr lang="zh-TW" altLang="en-US" sz="2600" b="1" dirty="0">
                <a:solidFill>
                  <a:schemeClr val="accent6"/>
                </a:solidFill>
                <a:latin typeface="+mn-lt"/>
              </a:rPr>
              <a:t>度均較</a:t>
            </a:r>
            <a:r>
              <a:rPr lang="en-US" altLang="zh-TW" sz="2600" b="1" dirty="0">
                <a:solidFill>
                  <a:schemeClr val="accent6"/>
                </a:solidFill>
                <a:latin typeface="+mn-lt"/>
              </a:rPr>
              <a:t>102</a:t>
            </a:r>
            <a:r>
              <a:rPr lang="zh-TW" altLang="en-US" sz="2600" b="1" dirty="0">
                <a:solidFill>
                  <a:schemeClr val="accent6"/>
                </a:solidFill>
                <a:latin typeface="+mn-lt"/>
              </a:rPr>
              <a:t>年度上漲，臺北市漲幅</a:t>
            </a:r>
            <a:r>
              <a:rPr lang="en-US" altLang="zh-TW" sz="2600" b="1" dirty="0">
                <a:solidFill>
                  <a:schemeClr val="accent6"/>
                </a:solidFill>
                <a:latin typeface="+mn-lt"/>
              </a:rPr>
              <a:t>15.93%</a:t>
            </a:r>
            <a:r>
              <a:rPr lang="zh-TW" altLang="en-US" sz="2600" b="1" dirty="0">
                <a:solidFill>
                  <a:schemeClr val="accent6"/>
                </a:solidFill>
                <a:latin typeface="+mn-lt"/>
              </a:rPr>
              <a:t>，新北市漲幅</a:t>
            </a:r>
            <a:r>
              <a:rPr lang="en-US" altLang="zh-TW" sz="2600" b="1" dirty="0">
                <a:solidFill>
                  <a:schemeClr val="accent6"/>
                </a:solidFill>
                <a:latin typeface="+mn-lt"/>
              </a:rPr>
              <a:t>9.33%</a:t>
            </a:r>
            <a:r>
              <a:rPr lang="zh-TW" altLang="en-US" sz="2600" b="1" dirty="0" smtClean="0">
                <a:solidFill>
                  <a:schemeClr val="accent6"/>
                </a:solidFill>
                <a:latin typeface="+mn-lt"/>
              </a:rPr>
              <a:t>。</a:t>
            </a:r>
            <a:endParaRPr lang="en-US" altLang="zh-TW" sz="2600" b="1" dirty="0" smtClean="0">
              <a:solidFill>
                <a:schemeClr val="accent6"/>
              </a:solidFill>
              <a:latin typeface="+mn-lt"/>
            </a:endParaRPr>
          </a:p>
          <a:p>
            <a:pPr algn="just">
              <a:spcBef>
                <a:spcPts val="18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mn-lt"/>
              </a:rPr>
              <a:t>以</a:t>
            </a:r>
            <a:r>
              <a:rPr lang="zh-TW" altLang="en-US" sz="2600" b="1" dirty="0">
                <a:solidFill>
                  <a:schemeClr val="accent6"/>
                </a:solidFill>
                <a:latin typeface="+mn-lt"/>
              </a:rPr>
              <a:t>建物買賣移轉棟數而言，雙北市</a:t>
            </a:r>
            <a:r>
              <a:rPr lang="en-US" altLang="zh-TW" sz="2600" b="1" dirty="0">
                <a:solidFill>
                  <a:schemeClr val="accent6"/>
                </a:solidFill>
                <a:latin typeface="+mn-lt"/>
              </a:rPr>
              <a:t>103</a:t>
            </a:r>
            <a:r>
              <a:rPr lang="zh-TW" altLang="zh-TW" sz="2600" b="1" dirty="0">
                <a:solidFill>
                  <a:schemeClr val="accent6"/>
                </a:solidFill>
                <a:latin typeface="+mn-lt"/>
              </a:rPr>
              <a:t>年</a:t>
            </a:r>
            <a:r>
              <a:rPr lang="zh-TW" altLang="en-US" sz="2600" b="1" dirty="0">
                <a:solidFill>
                  <a:schemeClr val="accent6"/>
                </a:solidFill>
                <a:latin typeface="+mn-lt"/>
              </a:rPr>
              <a:t>度均較</a:t>
            </a:r>
            <a:r>
              <a:rPr lang="en-US" altLang="zh-TW" sz="2600" b="1" dirty="0">
                <a:solidFill>
                  <a:schemeClr val="accent6"/>
                </a:solidFill>
                <a:latin typeface="+mn-lt"/>
              </a:rPr>
              <a:t>102</a:t>
            </a:r>
            <a:r>
              <a:rPr lang="zh-TW" altLang="en-US" sz="2600" b="1" dirty="0">
                <a:solidFill>
                  <a:schemeClr val="accent6"/>
                </a:solidFill>
                <a:latin typeface="+mn-lt"/>
              </a:rPr>
              <a:t>年度</a:t>
            </a:r>
            <a:r>
              <a:rPr lang="zh-TW" altLang="zh-TW" sz="2600" b="1" dirty="0">
                <a:solidFill>
                  <a:schemeClr val="accent6"/>
                </a:solidFill>
                <a:latin typeface="+mn-lt"/>
              </a:rPr>
              <a:t>減少</a:t>
            </a:r>
            <a:r>
              <a:rPr lang="zh-TW" altLang="en-US" sz="2600" b="1" dirty="0">
                <a:solidFill>
                  <a:schemeClr val="accent6"/>
                </a:solidFill>
                <a:latin typeface="+mn-lt"/>
              </a:rPr>
              <a:t>，</a:t>
            </a:r>
            <a:r>
              <a:rPr lang="zh-TW" altLang="zh-TW" sz="2600" b="1" dirty="0">
                <a:solidFill>
                  <a:schemeClr val="accent6"/>
                </a:solidFill>
                <a:latin typeface="+mn-lt"/>
              </a:rPr>
              <a:t>臺北市減幅</a:t>
            </a:r>
            <a:r>
              <a:rPr lang="en-US" altLang="zh-TW" sz="2600" b="1" dirty="0">
                <a:solidFill>
                  <a:schemeClr val="accent6"/>
                </a:solidFill>
                <a:latin typeface="+mn-lt"/>
              </a:rPr>
              <a:t>18.92%</a:t>
            </a:r>
            <a:r>
              <a:rPr lang="zh-TW" altLang="zh-TW" sz="2600" b="1" dirty="0">
                <a:solidFill>
                  <a:schemeClr val="accent6"/>
                </a:solidFill>
                <a:latin typeface="+mn-lt"/>
              </a:rPr>
              <a:t>，新北市減幅</a:t>
            </a:r>
            <a:r>
              <a:rPr lang="en-US" altLang="zh-TW" sz="2600" b="1" dirty="0">
                <a:solidFill>
                  <a:schemeClr val="accent6"/>
                </a:solidFill>
                <a:latin typeface="+mn-lt"/>
              </a:rPr>
              <a:t>25.04</a:t>
            </a:r>
            <a:r>
              <a:rPr lang="en-US" altLang="zh-TW" sz="2600" b="1" dirty="0" smtClean="0">
                <a:solidFill>
                  <a:schemeClr val="accent6"/>
                </a:solidFill>
                <a:latin typeface="+mn-lt"/>
              </a:rPr>
              <a:t>%</a:t>
            </a:r>
            <a:r>
              <a:rPr lang="zh-TW" altLang="en-US" sz="2600" b="1" dirty="0" smtClean="0">
                <a:solidFill>
                  <a:schemeClr val="accent6"/>
                </a:solidFill>
                <a:latin typeface="+mn-lt"/>
              </a:rPr>
              <a:t>，</a:t>
            </a:r>
            <a:r>
              <a:rPr lang="zh-TW" altLang="en-US" sz="2600" b="1" dirty="0">
                <a:solidFill>
                  <a:schemeClr val="accent6"/>
                </a:solidFill>
                <a:latin typeface="+mn-lt"/>
              </a:rPr>
              <a:t>雙北市成交量呈減少趨勢。</a:t>
            </a:r>
            <a:endParaRPr lang="en-US" altLang="zh-TW" sz="2600" b="1" dirty="0">
              <a:solidFill>
                <a:schemeClr val="accent6"/>
              </a:solidFill>
              <a:latin typeface="+mn-lt"/>
            </a:endParaRPr>
          </a:p>
          <a:p>
            <a:pPr>
              <a:buClr>
                <a:schemeClr val="accent2">
                  <a:lumMod val="50000"/>
                </a:schemeClr>
              </a:buClr>
              <a:buSzPct val="75000"/>
              <a:buFont typeface="Wingdings" panose="05000000000000000000" pitchFamily="2" charset="2"/>
              <a:buChar char="n"/>
            </a:pPr>
            <a:endParaRPr lang="en-US" altLang="zh-TW" sz="2600" b="1" dirty="0"/>
          </a:p>
        </p:txBody>
      </p:sp>
    </p:spTree>
    <p:extLst>
      <p:ext uri="{BB962C8B-B14F-4D97-AF65-F5344CB8AC3E}">
        <p14:creationId xmlns:p14="http://schemas.microsoft.com/office/powerpoint/2010/main" val="19592105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圖表 8"/>
          <p:cNvGraphicFramePr>
            <a:graphicFrameLocks/>
          </p:cNvGraphicFramePr>
          <p:nvPr>
            <p:extLst>
              <p:ext uri="{D42A27DB-BD31-4B8C-83A1-F6EECF244321}">
                <p14:modId xmlns:p14="http://schemas.microsoft.com/office/powerpoint/2010/main" val="3551630119"/>
              </p:ext>
            </p:extLst>
          </p:nvPr>
        </p:nvGraphicFramePr>
        <p:xfrm>
          <a:off x="438150" y="3850639"/>
          <a:ext cx="8353425" cy="250253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改善所得分配，</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縮短貧富差距</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5" name="直線圖說文字 1 4"/>
          <p:cNvSpPr/>
          <p:nvPr/>
        </p:nvSpPr>
        <p:spPr bwMode="auto">
          <a:xfrm>
            <a:off x="1877452" y="4602871"/>
            <a:ext cx="1696912" cy="615462"/>
          </a:xfrm>
          <a:prstGeom prst="borderCallout1">
            <a:avLst>
              <a:gd name="adj1" fmla="val 52516"/>
              <a:gd name="adj2" fmla="val 103030"/>
              <a:gd name="adj3" fmla="val -19838"/>
              <a:gd name="adj4" fmla="val 119487"/>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1" lang="zh-TW" altLang="en-US" sz="1600" b="1" i="0" u="none" strike="noStrike" cap="none" normalizeH="0" baseline="0" dirty="0" smtClean="0">
                <a:solidFill>
                  <a:schemeClr val="tx1"/>
                </a:solidFill>
                <a:effectLst/>
                <a:latin typeface="+mn-ea"/>
              </a:rPr>
              <a:t>「</a:t>
            </a:r>
            <a:r>
              <a:rPr kumimoji="1" lang="zh-TW" altLang="en-US" sz="1600" b="1" dirty="0">
                <a:latin typeface="+mn-ea"/>
              </a:rPr>
              <a:t>每</a:t>
            </a:r>
            <a:r>
              <a:rPr kumimoji="1" lang="zh-TW" altLang="en-US" sz="1600" b="1" dirty="0" smtClean="0">
                <a:latin typeface="+mn-ea"/>
              </a:rPr>
              <a:t>戶」五等分位所得差距倍數</a:t>
            </a:r>
            <a:endParaRPr kumimoji="1" lang="zh-TW" altLang="en-US" sz="1600" b="1" i="0" u="none" strike="noStrike" cap="none" normalizeH="0" baseline="0" dirty="0" smtClean="0">
              <a:solidFill>
                <a:schemeClr val="tx1"/>
              </a:solidFill>
              <a:effectLst/>
              <a:latin typeface="+mn-ea"/>
            </a:endParaRPr>
          </a:p>
        </p:txBody>
      </p:sp>
      <p:sp>
        <p:nvSpPr>
          <p:cNvPr id="10" name="Rectangle 7"/>
          <p:cNvSpPr>
            <a:spLocks/>
          </p:cNvSpPr>
          <p:nvPr/>
        </p:nvSpPr>
        <p:spPr bwMode="auto">
          <a:xfrm>
            <a:off x="88900" y="844062"/>
            <a:ext cx="8915400" cy="30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2400"/>
              </a:lnSpc>
              <a:spcBef>
                <a:spcPts val="300"/>
              </a:spcBef>
              <a:buClr>
                <a:schemeClr val="accent2">
                  <a:lumMod val="50000"/>
                </a:schemeClr>
              </a:buClr>
              <a:buSzPct val="100000"/>
              <a:buFont typeface="Wingdings" panose="05000000000000000000" pitchFamily="2" charset="2"/>
              <a:buChar char="n"/>
            </a:pPr>
            <a:r>
              <a:rPr lang="zh-TW" altLang="en-US" sz="2200" b="1" dirty="0" smtClean="0">
                <a:solidFill>
                  <a:schemeClr val="accent6"/>
                </a:solidFill>
                <a:latin typeface="+mn-lt"/>
              </a:rPr>
              <a:t>為審慎因應金融海嘯擴大所得差距，行政院於</a:t>
            </a:r>
            <a:r>
              <a:rPr lang="en-US" altLang="zh-TW" sz="2200" b="1" dirty="0" smtClean="0">
                <a:solidFill>
                  <a:schemeClr val="accent6"/>
                </a:solidFill>
                <a:latin typeface="+mn-lt"/>
              </a:rPr>
              <a:t>99</a:t>
            </a:r>
            <a:r>
              <a:rPr lang="zh-TW" altLang="en-US" sz="2200" b="1" dirty="0" smtClean="0">
                <a:solidFill>
                  <a:schemeClr val="accent6"/>
                </a:solidFill>
                <a:latin typeface="+mn-lt"/>
              </a:rPr>
              <a:t>年成立「行政院改善所得分配專案小組」，推動「改善所得分配具體方案」迄今，我國「每戶」五等分位所得差距倍數由</a:t>
            </a:r>
            <a:r>
              <a:rPr lang="en-US" altLang="zh-TW" sz="2200" b="1" dirty="0" smtClean="0">
                <a:solidFill>
                  <a:schemeClr val="accent6"/>
                </a:solidFill>
                <a:latin typeface="+mn-lt"/>
              </a:rPr>
              <a:t>98</a:t>
            </a:r>
            <a:r>
              <a:rPr lang="zh-TW" altLang="en-US" sz="2200" b="1" dirty="0" smtClean="0">
                <a:solidFill>
                  <a:schemeClr val="accent6"/>
                </a:solidFill>
                <a:latin typeface="+mn-lt"/>
              </a:rPr>
              <a:t>年的</a:t>
            </a:r>
            <a:r>
              <a:rPr lang="en-US" altLang="zh-TW" sz="2200" b="1" dirty="0" smtClean="0">
                <a:solidFill>
                  <a:schemeClr val="accent6"/>
                </a:solidFill>
                <a:latin typeface="+mn-lt"/>
              </a:rPr>
              <a:t>6.34</a:t>
            </a:r>
            <a:r>
              <a:rPr lang="zh-TW" altLang="en-US" sz="2200" b="1" dirty="0" smtClean="0">
                <a:solidFill>
                  <a:schemeClr val="accent6"/>
                </a:solidFill>
                <a:latin typeface="+mn-lt"/>
              </a:rPr>
              <a:t>倍降至</a:t>
            </a:r>
            <a:r>
              <a:rPr lang="en-US" altLang="zh-TW" sz="2200" b="1" dirty="0" smtClean="0">
                <a:solidFill>
                  <a:schemeClr val="accent6"/>
                </a:solidFill>
                <a:latin typeface="+mn-lt"/>
              </a:rPr>
              <a:t>103</a:t>
            </a:r>
            <a:r>
              <a:rPr lang="zh-TW" altLang="en-US" sz="2200" b="1" dirty="0" smtClean="0">
                <a:solidFill>
                  <a:schemeClr val="accent6"/>
                </a:solidFill>
                <a:latin typeface="+mn-lt"/>
              </a:rPr>
              <a:t>年的</a:t>
            </a:r>
            <a:r>
              <a:rPr lang="en-US" altLang="zh-TW" sz="2200" b="1" dirty="0" smtClean="0">
                <a:solidFill>
                  <a:schemeClr val="accent6"/>
                </a:solidFill>
                <a:latin typeface="+mn-lt"/>
              </a:rPr>
              <a:t>6.05</a:t>
            </a:r>
            <a:r>
              <a:rPr lang="zh-TW" altLang="en-US" sz="2200" b="1" dirty="0" smtClean="0">
                <a:solidFill>
                  <a:schemeClr val="accent6"/>
                </a:solidFill>
                <a:latin typeface="+mn-lt"/>
              </a:rPr>
              <a:t>倍，已連續</a:t>
            </a:r>
            <a:r>
              <a:rPr lang="en-US" altLang="zh-TW" sz="2200" b="1" dirty="0">
                <a:solidFill>
                  <a:schemeClr val="accent6"/>
                </a:solidFill>
                <a:latin typeface="+mn-lt"/>
              </a:rPr>
              <a:t>5</a:t>
            </a:r>
            <a:r>
              <a:rPr lang="zh-TW" altLang="en-US" sz="2200" b="1" dirty="0" smtClean="0">
                <a:solidFill>
                  <a:schemeClr val="accent6"/>
                </a:solidFill>
                <a:latin typeface="+mn-lt"/>
              </a:rPr>
              <a:t>年下降。</a:t>
            </a:r>
            <a:endParaRPr lang="en-US" altLang="zh-TW" sz="2200" b="1" dirty="0" smtClean="0">
              <a:solidFill>
                <a:schemeClr val="accent6"/>
              </a:solidFill>
              <a:latin typeface="+mn-lt"/>
            </a:endParaRPr>
          </a:p>
          <a:p>
            <a:pPr algn="just">
              <a:lnSpc>
                <a:spcPts val="2400"/>
              </a:lnSpc>
              <a:spcBef>
                <a:spcPts val="300"/>
              </a:spcBef>
              <a:buClr>
                <a:schemeClr val="accent2">
                  <a:lumMod val="50000"/>
                </a:schemeClr>
              </a:buClr>
              <a:buSzPct val="100000"/>
              <a:buFont typeface="Wingdings" panose="05000000000000000000" pitchFamily="2" charset="2"/>
              <a:buChar char="n"/>
            </a:pPr>
            <a:r>
              <a:rPr lang="zh-TW" altLang="en-US" sz="2200" b="1" dirty="0" smtClean="0">
                <a:solidFill>
                  <a:schemeClr val="accent6"/>
                </a:solidFill>
                <a:latin typeface="+mn-lt"/>
              </a:rPr>
              <a:t>「每人」</a:t>
            </a:r>
            <a:r>
              <a:rPr lang="zh-TW" altLang="en-US" sz="2200" b="1" dirty="0">
                <a:solidFill>
                  <a:schemeClr val="accent6"/>
                </a:solidFill>
                <a:latin typeface="+mn-lt"/>
              </a:rPr>
              <a:t>五</a:t>
            </a:r>
            <a:r>
              <a:rPr lang="zh-TW" altLang="en-US" sz="2200" b="1" dirty="0" smtClean="0">
                <a:solidFill>
                  <a:schemeClr val="accent6"/>
                </a:solidFill>
                <a:latin typeface="+mn-lt"/>
              </a:rPr>
              <a:t>等分位所得差距亦由</a:t>
            </a:r>
            <a:r>
              <a:rPr lang="en-US" altLang="zh-TW" sz="2200" b="1" dirty="0" smtClean="0">
                <a:solidFill>
                  <a:schemeClr val="accent6"/>
                </a:solidFill>
                <a:latin typeface="+mn-lt"/>
              </a:rPr>
              <a:t>98</a:t>
            </a:r>
            <a:r>
              <a:rPr lang="zh-TW" altLang="en-US" sz="2200" b="1" dirty="0" smtClean="0">
                <a:solidFill>
                  <a:schemeClr val="accent6"/>
                </a:solidFill>
                <a:latin typeface="+mn-lt"/>
              </a:rPr>
              <a:t>年的</a:t>
            </a:r>
            <a:r>
              <a:rPr lang="en-US" altLang="zh-TW" sz="2200" b="1" dirty="0" smtClean="0">
                <a:solidFill>
                  <a:schemeClr val="accent6"/>
                </a:solidFill>
                <a:latin typeface="+mn-lt"/>
              </a:rPr>
              <a:t>4.35</a:t>
            </a:r>
            <a:r>
              <a:rPr lang="zh-TW" altLang="en-US" sz="2200" b="1" dirty="0" smtClean="0">
                <a:solidFill>
                  <a:schemeClr val="accent6"/>
                </a:solidFill>
                <a:latin typeface="+mn-lt"/>
              </a:rPr>
              <a:t>倍降至</a:t>
            </a:r>
            <a:r>
              <a:rPr lang="en-US" altLang="zh-TW" sz="2200" b="1" dirty="0" smtClean="0">
                <a:solidFill>
                  <a:schemeClr val="accent6"/>
                </a:solidFill>
                <a:latin typeface="+mn-lt"/>
              </a:rPr>
              <a:t>103</a:t>
            </a:r>
            <a:r>
              <a:rPr lang="zh-TW" altLang="en-US" sz="2200" b="1" dirty="0" smtClean="0">
                <a:solidFill>
                  <a:schemeClr val="accent6"/>
                </a:solidFill>
                <a:latin typeface="+mn-lt"/>
              </a:rPr>
              <a:t>年的</a:t>
            </a:r>
            <a:r>
              <a:rPr lang="en-US" altLang="zh-TW" sz="2200" b="1" dirty="0" smtClean="0">
                <a:solidFill>
                  <a:schemeClr val="accent6"/>
                </a:solidFill>
                <a:latin typeface="+mn-lt"/>
              </a:rPr>
              <a:t>3.98</a:t>
            </a:r>
            <a:r>
              <a:rPr lang="zh-TW" altLang="en-US" sz="2200" b="1" dirty="0" smtClean="0">
                <a:solidFill>
                  <a:schemeClr val="accent6"/>
                </a:solidFill>
                <a:latin typeface="+mn-lt"/>
              </a:rPr>
              <a:t>倍。</a:t>
            </a:r>
            <a:r>
              <a:rPr lang="zh-TW" altLang="en-US" sz="2200" b="1" dirty="0">
                <a:solidFill>
                  <a:schemeClr val="accent6"/>
                </a:solidFill>
                <a:latin typeface="+mn-lt"/>
              </a:rPr>
              <a:t>低於美國、韓國及新加坡</a:t>
            </a:r>
            <a:r>
              <a:rPr lang="zh-TW" altLang="en-US" sz="2200" b="1" dirty="0" smtClean="0">
                <a:solidFill>
                  <a:schemeClr val="accent6"/>
                </a:solidFill>
                <a:latin typeface="+mn-lt"/>
              </a:rPr>
              <a:t>；</a:t>
            </a:r>
            <a:r>
              <a:rPr lang="en-US" altLang="zh-TW" sz="2200" b="1" dirty="0" smtClean="0">
                <a:solidFill>
                  <a:schemeClr val="accent6"/>
                </a:solidFill>
                <a:latin typeface="+mn-lt"/>
              </a:rPr>
              <a:t>101</a:t>
            </a:r>
            <a:r>
              <a:rPr lang="zh-TW" altLang="en-US" sz="2200" b="1" dirty="0" smtClean="0">
                <a:solidFill>
                  <a:schemeClr val="accent6"/>
                </a:solidFill>
                <a:latin typeface="+mn-lt"/>
              </a:rPr>
              <a:t>年</a:t>
            </a:r>
            <a:r>
              <a:rPr lang="zh-TW" altLang="en-US" sz="2200" b="1" dirty="0">
                <a:solidFill>
                  <a:schemeClr val="accent6"/>
                </a:solidFill>
                <a:latin typeface="+mn-lt"/>
              </a:rPr>
              <a:t>起我國實施軍教課稅</a:t>
            </a:r>
            <a:r>
              <a:rPr lang="zh-TW" altLang="en-US" sz="2200" b="1" dirty="0" smtClean="0">
                <a:solidFill>
                  <a:schemeClr val="accent6"/>
                </a:solidFill>
                <a:latin typeface="+mn-lt"/>
              </a:rPr>
              <a:t>、</a:t>
            </a:r>
            <a:r>
              <a:rPr lang="en-US" altLang="zh-TW" sz="2200" b="1" dirty="0" smtClean="0">
                <a:solidFill>
                  <a:schemeClr val="accent6"/>
                </a:solidFill>
                <a:latin typeface="+mn-lt"/>
              </a:rPr>
              <a:t>104</a:t>
            </a:r>
            <a:r>
              <a:rPr lang="zh-TW" altLang="en-US" sz="2200" b="1" dirty="0" smtClean="0">
                <a:solidFill>
                  <a:schemeClr val="accent6"/>
                </a:solidFill>
                <a:latin typeface="+mn-lt"/>
              </a:rPr>
              <a:t>年</a:t>
            </a:r>
            <a:r>
              <a:rPr lang="zh-TW" altLang="en-US" sz="2200" b="1" dirty="0">
                <a:solidFill>
                  <a:schemeClr val="accent6"/>
                </a:solidFill>
                <a:latin typeface="+mn-lt"/>
              </a:rPr>
              <a:t>起實施個人股東可扣抵稅額減半扣抵</a:t>
            </a:r>
            <a:r>
              <a:rPr lang="zh-TW" altLang="en-US" sz="2200" b="1" dirty="0" smtClean="0">
                <a:solidFill>
                  <a:schemeClr val="accent6"/>
                </a:solidFill>
                <a:latin typeface="+mn-lt"/>
              </a:rPr>
              <a:t>，</a:t>
            </a:r>
            <a:r>
              <a:rPr lang="en-US" altLang="zh-TW" sz="2200" b="1" dirty="0" smtClean="0">
                <a:solidFill>
                  <a:schemeClr val="accent6"/>
                </a:solidFill>
                <a:latin typeface="+mn-lt"/>
              </a:rPr>
              <a:t>105</a:t>
            </a:r>
            <a:r>
              <a:rPr lang="zh-TW" altLang="en-US" sz="2200" b="1" dirty="0" smtClean="0">
                <a:solidFill>
                  <a:schemeClr val="accent6"/>
                </a:solidFill>
                <a:latin typeface="+mn-lt"/>
              </a:rPr>
              <a:t>年</a:t>
            </a:r>
            <a:r>
              <a:rPr lang="zh-TW" altLang="en-US" sz="2200" b="1" dirty="0">
                <a:solidFill>
                  <a:schemeClr val="accent6"/>
                </a:solidFill>
                <a:latin typeface="+mn-lt"/>
              </a:rPr>
              <a:t>起實施房地合一課稅，均有助改善</a:t>
            </a:r>
            <a:r>
              <a:rPr lang="zh-TW" altLang="en-US" sz="2200" b="1" dirty="0" smtClean="0">
                <a:solidFill>
                  <a:schemeClr val="accent6"/>
                </a:solidFill>
                <a:latin typeface="+mn-lt"/>
              </a:rPr>
              <a:t>所得分配</a:t>
            </a:r>
            <a:r>
              <a:rPr lang="zh-TW" altLang="en-US" sz="2200" b="1" dirty="0">
                <a:solidFill>
                  <a:schemeClr val="accent6"/>
                </a:solidFill>
              </a:rPr>
              <a:t>。</a:t>
            </a:r>
            <a:endParaRPr lang="zh-TW" altLang="en-US" sz="2200" b="1" dirty="0">
              <a:solidFill>
                <a:schemeClr val="accent6"/>
              </a:solidFill>
              <a:latin typeface="+mn-lt"/>
            </a:endParaRPr>
          </a:p>
          <a:p>
            <a:pPr algn="just">
              <a:lnSpc>
                <a:spcPts val="2400"/>
              </a:lnSpc>
              <a:spcBef>
                <a:spcPts val="300"/>
              </a:spcBef>
              <a:buClr>
                <a:schemeClr val="accent2">
                  <a:lumMod val="50000"/>
                </a:schemeClr>
              </a:buClr>
              <a:buSzPct val="100000"/>
              <a:buFont typeface="Wingdings" panose="05000000000000000000" pitchFamily="2" charset="2"/>
              <a:buChar char="n"/>
            </a:pPr>
            <a:r>
              <a:rPr lang="en-US" altLang="zh-TW" sz="2200" b="1" dirty="0" smtClean="0">
                <a:solidFill>
                  <a:schemeClr val="accent6"/>
                </a:solidFill>
                <a:latin typeface="+mn-lt"/>
              </a:rPr>
              <a:t>2013</a:t>
            </a:r>
            <a:r>
              <a:rPr lang="zh-TW" altLang="en-US" sz="2200" b="1" dirty="0">
                <a:solidFill>
                  <a:schemeClr val="accent6"/>
                </a:solidFill>
                <a:latin typeface="+mn-lt"/>
              </a:rPr>
              <a:t>年我國前 </a:t>
            </a:r>
            <a:r>
              <a:rPr lang="en-US" altLang="zh-TW" sz="2200" b="1" dirty="0">
                <a:solidFill>
                  <a:schemeClr val="accent6"/>
                </a:solidFill>
                <a:latin typeface="+mn-lt"/>
              </a:rPr>
              <a:t>10% </a:t>
            </a:r>
            <a:r>
              <a:rPr lang="zh-TW" altLang="en-US" sz="2200" b="1" dirty="0">
                <a:solidFill>
                  <a:schemeClr val="accent6"/>
                </a:solidFill>
                <a:latin typeface="+mn-lt"/>
              </a:rPr>
              <a:t>所得占比低於美國、韓國、日本及新加坡</a:t>
            </a:r>
          </a:p>
          <a:p>
            <a:pPr algn="just">
              <a:spcBef>
                <a:spcPts val="300"/>
              </a:spcBef>
              <a:buClr>
                <a:schemeClr val="accent2">
                  <a:lumMod val="50000"/>
                </a:schemeClr>
              </a:buClr>
              <a:buSzPct val="100000"/>
              <a:buFont typeface="Wingdings" panose="05000000000000000000" pitchFamily="2" charset="2"/>
              <a:buChar char="n"/>
            </a:pPr>
            <a:endParaRPr lang="en-US" altLang="zh-TW" sz="2800" b="1" dirty="0" smtClean="0">
              <a:solidFill>
                <a:schemeClr val="accent6"/>
              </a:solidFill>
              <a:latin typeface="+mn-lt"/>
            </a:endParaRPr>
          </a:p>
        </p:txBody>
      </p:sp>
      <p:sp>
        <p:nvSpPr>
          <p:cNvPr id="11" name="直線圖說文字 1 10"/>
          <p:cNvSpPr/>
          <p:nvPr/>
        </p:nvSpPr>
        <p:spPr bwMode="auto">
          <a:xfrm>
            <a:off x="4747846" y="4694702"/>
            <a:ext cx="1696912" cy="615462"/>
          </a:xfrm>
          <a:prstGeom prst="borderCallout1">
            <a:avLst>
              <a:gd name="adj1" fmla="val 52516"/>
              <a:gd name="adj2" fmla="val 103030"/>
              <a:gd name="adj3" fmla="val 117306"/>
              <a:gd name="adj4" fmla="val 119486"/>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1" lang="zh-TW" altLang="en-US" sz="1600" b="1" i="0" u="none" strike="noStrike" cap="none" normalizeH="0" baseline="0" dirty="0" smtClean="0">
                <a:solidFill>
                  <a:schemeClr val="tx1"/>
                </a:solidFill>
                <a:effectLst/>
                <a:latin typeface="+mn-ea"/>
              </a:rPr>
              <a:t>「</a:t>
            </a:r>
            <a:r>
              <a:rPr kumimoji="1" lang="zh-TW" altLang="en-US" sz="1600" b="1" dirty="0" smtClean="0">
                <a:latin typeface="+mn-ea"/>
              </a:rPr>
              <a:t>每</a:t>
            </a:r>
            <a:r>
              <a:rPr kumimoji="1" lang="zh-TW" altLang="en-US" sz="1600" b="1" dirty="0">
                <a:latin typeface="+mn-ea"/>
              </a:rPr>
              <a:t>人</a:t>
            </a:r>
            <a:r>
              <a:rPr kumimoji="1" lang="zh-TW" altLang="en-US" sz="1600" b="1" dirty="0" smtClean="0">
                <a:latin typeface="+mn-ea"/>
              </a:rPr>
              <a:t>」五等分位所得差距倍數</a:t>
            </a:r>
            <a:endParaRPr kumimoji="1" lang="zh-TW" altLang="en-US" sz="1600" b="1" i="0" u="none" strike="noStrike" cap="none" normalizeH="0" baseline="0" dirty="0" smtClean="0">
              <a:solidFill>
                <a:schemeClr val="tx1"/>
              </a:solidFill>
              <a:effectLst/>
              <a:latin typeface="+mn-ea"/>
            </a:endParaRPr>
          </a:p>
        </p:txBody>
      </p:sp>
      <p:sp>
        <p:nvSpPr>
          <p:cNvPr id="12"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119</a:t>
            </a:fld>
            <a:endParaRPr lang="zh-TW" altLang="en-US" sz="1200" dirty="0"/>
          </a:p>
        </p:txBody>
      </p:sp>
    </p:spTree>
    <p:extLst>
      <p:ext uri="{BB962C8B-B14F-4D97-AF65-F5344CB8AC3E}">
        <p14:creationId xmlns:p14="http://schemas.microsoft.com/office/powerpoint/2010/main" val="1658349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r>
              <a:rPr lang="en-US" altLang="zh-TW" dirty="0" smtClean="0">
                <a:solidFill>
                  <a:srgbClr val="000000"/>
                </a:solidFill>
              </a:rPr>
              <a:t>12</a:t>
            </a:r>
            <a:endParaRPr lang="zh-TW" altLang="en-US" dirty="0">
              <a:solidFill>
                <a:srgbClr val="000000"/>
              </a:solidFill>
            </a:endParaRPr>
          </a:p>
        </p:txBody>
      </p:sp>
      <p:sp>
        <p:nvSpPr>
          <p:cNvPr id="6" name="Rectangle 12"/>
          <p:cNvSpPr>
            <a:spLocks noChangeArrowheads="1"/>
          </p:cNvSpPr>
          <p:nvPr/>
        </p:nvSpPr>
        <p:spPr bwMode="auto">
          <a:xfrm>
            <a:off x="0" y="0"/>
            <a:ext cx="9144000" cy="830317"/>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spcBef>
                <a:spcPts val="1200"/>
              </a:spcBef>
              <a:buClr>
                <a:srgbClr val="191966"/>
              </a:buClr>
              <a:buSzPct val="75000"/>
            </a:pP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兩岸合作打犯罪，詐騙電話大</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消退</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5" name="Rectangle 7"/>
          <p:cNvSpPr>
            <a:spLocks/>
          </p:cNvSpPr>
          <p:nvPr/>
        </p:nvSpPr>
        <p:spPr bwMode="auto">
          <a:xfrm>
            <a:off x="397101" y="1079584"/>
            <a:ext cx="8192479" cy="514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nSpc>
                <a:spcPct val="90000"/>
              </a:lnSpc>
              <a:spcBef>
                <a:spcPts val="1200"/>
              </a:spcBef>
              <a:buClr>
                <a:srgbClr val="191966"/>
              </a:buClr>
              <a:buSzPct val="100000"/>
              <a:buFont typeface="Wingdings" panose="05000000000000000000" pitchFamily="2" charset="2"/>
              <a:buChar char="n"/>
            </a:pPr>
            <a:r>
              <a:rPr lang="zh-TW" altLang="en-US" sz="2600" b="1" dirty="0" smtClean="0">
                <a:solidFill>
                  <a:schemeClr val="accent6"/>
                </a:solidFill>
                <a:latin typeface="Times New Roman"/>
              </a:rPr>
              <a:t>兩岸</a:t>
            </a:r>
            <a:r>
              <a:rPr lang="zh-TW" altLang="en-US" sz="2600" b="1" dirty="0">
                <a:solidFill>
                  <a:schemeClr val="accent6"/>
                </a:solidFill>
                <a:latin typeface="Times New Roman"/>
              </a:rPr>
              <a:t>打擊各類跨境犯罪重要成果如下：</a:t>
            </a:r>
          </a:p>
          <a:p>
            <a:pPr marL="714375" indent="-266700" algn="just">
              <a:lnSpc>
                <a:spcPct val="90000"/>
              </a:lnSpc>
              <a:buClr>
                <a:schemeClr val="accent6">
                  <a:lumMod val="50000"/>
                </a:schemeClr>
              </a:buClr>
              <a:buSzPct val="75000"/>
              <a:buFont typeface="Wingdings" panose="05000000000000000000" pitchFamily="2" charset="2"/>
              <a:buChar char="ü"/>
            </a:pPr>
            <a:r>
              <a:rPr lang="zh-TW" altLang="en-US" sz="2600" b="1" dirty="0">
                <a:solidFill>
                  <a:schemeClr val="accent6"/>
                </a:solidFill>
                <a:latin typeface="Times New Roman"/>
              </a:rPr>
              <a:t>詐欺案件：協議生效至今，兩岸共同偵辦「電信詐欺案」共破獲</a:t>
            </a:r>
            <a:r>
              <a:rPr lang="en-US" altLang="zh-TW" sz="2600" b="1" dirty="0">
                <a:solidFill>
                  <a:schemeClr val="accent6"/>
                </a:solidFill>
                <a:latin typeface="Times New Roman"/>
              </a:rPr>
              <a:t>86</a:t>
            </a:r>
            <a:r>
              <a:rPr lang="zh-TW" altLang="en-US" sz="2600" b="1" dirty="0">
                <a:solidFill>
                  <a:schemeClr val="accent6"/>
                </a:solidFill>
                <a:latin typeface="Times New Roman"/>
              </a:rPr>
              <a:t>件，</a:t>
            </a:r>
            <a:r>
              <a:rPr lang="en-US" altLang="zh-TW" sz="2600" b="1" dirty="0">
                <a:solidFill>
                  <a:schemeClr val="accent6"/>
                </a:solidFill>
                <a:latin typeface="Times New Roman"/>
              </a:rPr>
              <a:t>6,867</a:t>
            </a:r>
            <a:r>
              <a:rPr lang="zh-TW" altLang="en-US" sz="2600" b="1" dirty="0">
                <a:solidFill>
                  <a:schemeClr val="accent6"/>
                </a:solidFill>
                <a:latin typeface="Times New Roman"/>
              </a:rPr>
              <a:t>人。</a:t>
            </a:r>
            <a:endParaRPr lang="en-US" altLang="zh-TW" sz="2600" b="1" dirty="0">
              <a:solidFill>
                <a:schemeClr val="accent6"/>
              </a:solidFill>
              <a:latin typeface="Times New Roman"/>
            </a:endParaRPr>
          </a:p>
          <a:p>
            <a:pPr marL="714375" indent="-266700" algn="just">
              <a:lnSpc>
                <a:spcPct val="90000"/>
              </a:lnSpc>
              <a:buClr>
                <a:schemeClr val="accent6">
                  <a:lumMod val="50000"/>
                </a:schemeClr>
              </a:buClr>
              <a:buSzPct val="75000"/>
              <a:buFont typeface="Wingdings" panose="05000000000000000000" pitchFamily="2" charset="2"/>
              <a:buChar char="ü"/>
            </a:pPr>
            <a:r>
              <a:rPr lang="zh-TW" altLang="en-US" sz="2600" b="1" dirty="0">
                <a:solidFill>
                  <a:schemeClr val="accent6"/>
                </a:solidFill>
                <a:latin typeface="Times New Roman"/>
              </a:rPr>
              <a:t>毒品案件：兩岸迄今聯手查緝跨境案件</a:t>
            </a:r>
            <a:r>
              <a:rPr lang="en-US" altLang="zh-TW" sz="2600" b="1" dirty="0">
                <a:solidFill>
                  <a:schemeClr val="accent6"/>
                </a:solidFill>
                <a:latin typeface="Times New Roman"/>
              </a:rPr>
              <a:t>65</a:t>
            </a:r>
            <a:r>
              <a:rPr lang="zh-TW" altLang="en-US" sz="2600" b="1" dirty="0">
                <a:solidFill>
                  <a:schemeClr val="accent6"/>
                </a:solidFill>
                <a:latin typeface="Times New Roman"/>
              </a:rPr>
              <a:t>件，嫌 犯</a:t>
            </a:r>
            <a:r>
              <a:rPr lang="en-US" altLang="zh-TW" sz="2600" b="1" dirty="0">
                <a:solidFill>
                  <a:schemeClr val="accent6"/>
                </a:solidFill>
                <a:latin typeface="Times New Roman"/>
              </a:rPr>
              <a:t>359</a:t>
            </a:r>
            <a:r>
              <a:rPr lang="zh-TW" altLang="en-US" sz="2600" b="1" dirty="0">
                <a:solidFill>
                  <a:schemeClr val="accent6"/>
                </a:solidFill>
                <a:latin typeface="Times New Roman"/>
              </a:rPr>
              <a:t>人，扣押毒品及原料</a:t>
            </a:r>
            <a:r>
              <a:rPr lang="en-US" altLang="zh-TW" sz="2600" b="1" dirty="0">
                <a:solidFill>
                  <a:schemeClr val="accent6"/>
                </a:solidFill>
                <a:latin typeface="Times New Roman"/>
              </a:rPr>
              <a:t>3</a:t>
            </a:r>
            <a:r>
              <a:rPr lang="zh-TW" altLang="en-US" sz="2600" b="1" dirty="0">
                <a:solidFill>
                  <a:schemeClr val="accent6"/>
                </a:solidFill>
                <a:latin typeface="Times New Roman"/>
              </a:rPr>
              <a:t>萬</a:t>
            </a:r>
            <a:r>
              <a:rPr lang="en-US" altLang="zh-TW" sz="2600" b="1" dirty="0">
                <a:solidFill>
                  <a:schemeClr val="accent6"/>
                </a:solidFill>
                <a:latin typeface="Times New Roman"/>
              </a:rPr>
              <a:t>7,000</a:t>
            </a:r>
            <a:r>
              <a:rPr lang="zh-TW" altLang="en-US" sz="2600" b="1" dirty="0">
                <a:solidFill>
                  <a:schemeClr val="accent6"/>
                </a:solidFill>
                <a:latin typeface="Times New Roman"/>
              </a:rPr>
              <a:t>餘公斤，展開首次「兩岸海上聯手查緝毒品行動」，破獲近</a:t>
            </a:r>
            <a:r>
              <a:rPr lang="en-US" altLang="zh-TW" sz="2600" b="1" dirty="0">
                <a:solidFill>
                  <a:schemeClr val="accent6"/>
                </a:solidFill>
                <a:latin typeface="Times New Roman"/>
              </a:rPr>
              <a:t>20</a:t>
            </a:r>
            <a:r>
              <a:rPr lang="zh-TW" altLang="en-US" sz="2600" b="1" dirty="0">
                <a:solidFill>
                  <a:schemeClr val="accent6"/>
                </a:solidFill>
                <a:latin typeface="Times New Roman"/>
              </a:rPr>
              <a:t>年來最大「貨櫃走私海洛因案」，及「空運毒品案」 」</a:t>
            </a:r>
            <a:r>
              <a:rPr lang="zh-TW" altLang="en-US" sz="2600" b="1" dirty="0" smtClean="0">
                <a:solidFill>
                  <a:schemeClr val="accent6"/>
                </a:solidFill>
                <a:latin typeface="Times New Roman"/>
              </a:rPr>
              <a:t>。</a:t>
            </a:r>
            <a:endParaRPr lang="en-US" altLang="zh-TW" sz="2600" b="1" dirty="0" smtClean="0">
              <a:solidFill>
                <a:schemeClr val="accent6"/>
              </a:solidFill>
              <a:latin typeface="Times New Roman"/>
            </a:endParaRPr>
          </a:p>
          <a:p>
            <a:pPr marL="714375" indent="-266700" algn="just">
              <a:lnSpc>
                <a:spcPct val="90000"/>
              </a:lnSpc>
              <a:buClr>
                <a:schemeClr val="accent6">
                  <a:lumMod val="50000"/>
                </a:schemeClr>
              </a:buClr>
              <a:buSzPct val="75000"/>
              <a:buFont typeface="Wingdings" panose="05000000000000000000" pitchFamily="2" charset="2"/>
              <a:buChar char="ü"/>
            </a:pPr>
            <a:r>
              <a:rPr lang="zh-TW" altLang="en-US" sz="2600" b="1" dirty="0" smtClean="0">
                <a:solidFill>
                  <a:schemeClr val="accent6"/>
                </a:solidFill>
                <a:latin typeface="Times New Roman"/>
              </a:rPr>
              <a:t>人口</a:t>
            </a:r>
            <a:r>
              <a:rPr lang="zh-TW" altLang="en-US" sz="2600" b="1" dirty="0">
                <a:solidFill>
                  <a:schemeClr val="accent6"/>
                </a:solidFill>
                <a:latin typeface="Times New Roman"/>
              </a:rPr>
              <a:t>販運案件：兩岸同步執行破獲</a:t>
            </a:r>
            <a:r>
              <a:rPr lang="zh-TW" altLang="zh-TW" sz="2600" b="1" dirty="0">
                <a:solidFill>
                  <a:schemeClr val="accent6"/>
                </a:solidFill>
                <a:latin typeface="Times New Roman"/>
              </a:rPr>
              <a:t>「東京」、「天秤座」</a:t>
            </a:r>
            <a:r>
              <a:rPr lang="zh-TW" altLang="en-US" sz="2600" b="1" dirty="0">
                <a:solidFill>
                  <a:schemeClr val="accent6"/>
                </a:solidFill>
                <a:latin typeface="Times New Roman"/>
              </a:rPr>
              <a:t>等人口販運集團，查獲嫌犯</a:t>
            </a:r>
            <a:r>
              <a:rPr lang="en-US" altLang="zh-TW" sz="2600" b="1" dirty="0">
                <a:solidFill>
                  <a:schemeClr val="accent6"/>
                </a:solidFill>
                <a:latin typeface="Times New Roman"/>
              </a:rPr>
              <a:t>70</a:t>
            </a:r>
            <a:r>
              <a:rPr lang="zh-TW" altLang="en-US" sz="2600" b="1" dirty="0">
                <a:solidFill>
                  <a:schemeClr val="accent6"/>
                </a:solidFill>
                <a:latin typeface="Times New Roman"/>
              </a:rPr>
              <a:t>餘人</a:t>
            </a:r>
            <a:r>
              <a:rPr lang="zh-TW" altLang="en-US" sz="2600" b="1" dirty="0" smtClean="0">
                <a:solidFill>
                  <a:schemeClr val="accent6"/>
                </a:solidFill>
                <a:latin typeface="Times New Roman"/>
              </a:rPr>
              <a:t>。</a:t>
            </a:r>
            <a:endParaRPr lang="en-US" altLang="zh-TW" sz="2600" b="1" dirty="0" smtClean="0">
              <a:solidFill>
                <a:schemeClr val="accent6"/>
              </a:solidFill>
              <a:latin typeface="Times New Roman"/>
            </a:endParaRPr>
          </a:p>
          <a:p>
            <a:pPr marL="714375" indent="-266700" algn="just">
              <a:lnSpc>
                <a:spcPct val="90000"/>
              </a:lnSpc>
              <a:buClr>
                <a:schemeClr val="accent6">
                  <a:lumMod val="50000"/>
                </a:schemeClr>
              </a:buClr>
              <a:buSzPct val="75000"/>
              <a:buFont typeface="Wingdings" panose="05000000000000000000" pitchFamily="2" charset="2"/>
              <a:buChar char="ü"/>
            </a:pPr>
            <a:r>
              <a:rPr lang="zh-TW" altLang="en-US" sz="2600" b="1" dirty="0" smtClean="0">
                <a:solidFill>
                  <a:schemeClr val="accent6"/>
                </a:solidFill>
                <a:latin typeface="Times New Roman"/>
              </a:rPr>
              <a:t>走私</a:t>
            </a:r>
            <a:r>
              <a:rPr lang="zh-TW" altLang="en-US" sz="2600" b="1" dirty="0">
                <a:solidFill>
                  <a:schemeClr val="accent6"/>
                </a:solidFill>
                <a:latin typeface="Times New Roman"/>
              </a:rPr>
              <a:t>農藥、農產品、偽劣食（藥）品案件：兩岸合作查獲歷來最大偽藥工廠，共查獲</a:t>
            </a:r>
            <a:r>
              <a:rPr lang="en-US" altLang="zh-TW" sz="2600" b="1" dirty="0">
                <a:solidFill>
                  <a:schemeClr val="accent6"/>
                </a:solidFill>
                <a:latin typeface="Times New Roman"/>
              </a:rPr>
              <a:t>98</a:t>
            </a:r>
            <a:r>
              <a:rPr lang="zh-TW" altLang="en-US" sz="2600" b="1" dirty="0">
                <a:solidFill>
                  <a:schemeClr val="accent6"/>
                </a:solidFill>
                <a:latin typeface="Times New Roman"/>
              </a:rPr>
              <a:t>萬顆假藥，侵權市值逾新臺幣</a:t>
            </a:r>
            <a:r>
              <a:rPr lang="en-US" altLang="zh-TW" sz="2600" b="1" dirty="0">
                <a:solidFill>
                  <a:schemeClr val="accent6"/>
                </a:solidFill>
                <a:latin typeface="Times New Roman"/>
              </a:rPr>
              <a:t>5</a:t>
            </a:r>
            <a:r>
              <a:rPr lang="zh-TW" altLang="en-US" sz="2600" b="1" dirty="0">
                <a:solidFill>
                  <a:schemeClr val="accent6"/>
                </a:solidFill>
                <a:latin typeface="Times New Roman"/>
              </a:rPr>
              <a:t>億元，逮捕</a:t>
            </a:r>
            <a:r>
              <a:rPr lang="en-US" altLang="zh-TW" sz="2600" b="1" dirty="0">
                <a:solidFill>
                  <a:schemeClr val="accent6"/>
                </a:solidFill>
                <a:latin typeface="Times New Roman"/>
              </a:rPr>
              <a:t>34</a:t>
            </a:r>
            <a:r>
              <a:rPr lang="zh-TW" altLang="en-US" sz="2600" b="1" dirty="0">
                <a:solidFill>
                  <a:schemeClr val="accent6"/>
                </a:solidFill>
                <a:latin typeface="Times New Roman"/>
              </a:rPr>
              <a:t>人。</a:t>
            </a:r>
          </a:p>
        </p:txBody>
      </p:sp>
    </p:spTree>
    <p:extLst>
      <p:ext uri="{BB962C8B-B14F-4D97-AF65-F5344CB8AC3E}">
        <p14:creationId xmlns:p14="http://schemas.microsoft.com/office/powerpoint/2010/main" val="28685629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簽署兩岸租稅協議，</a:t>
            </a:r>
            <a:r>
              <a:rPr lang="zh-TW" altLang="en-US" sz="3600" dirty="0">
                <a:solidFill>
                  <a:srgbClr val="2D2DB9">
                    <a:lumMod val="50000"/>
                  </a:srgbClr>
                </a:solidFill>
                <a:latin typeface="Times New Roman" panose="02020603050405020304" pitchFamily="18" charset="0"/>
                <a:ea typeface="標楷體" panose="03000509000000000000" pitchFamily="65" charset="-120"/>
              </a:rPr>
              <a:t>營造互惠雙贏榮景</a:t>
            </a:r>
          </a:p>
        </p:txBody>
      </p:sp>
      <p:sp>
        <p:nvSpPr>
          <p:cNvPr id="10248" name="Rectangle 7"/>
          <p:cNvSpPr>
            <a:spLocks/>
          </p:cNvSpPr>
          <p:nvPr/>
        </p:nvSpPr>
        <p:spPr bwMode="auto">
          <a:xfrm>
            <a:off x="287021" y="958274"/>
            <a:ext cx="8424360" cy="287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300"/>
              </a:spcBef>
              <a:buClr>
                <a:schemeClr val="accent2">
                  <a:lumMod val="50000"/>
                </a:schemeClr>
              </a:buClr>
              <a:buSzPct val="100000"/>
              <a:buFont typeface="Wingdings" panose="05000000000000000000" pitchFamily="2" charset="2"/>
              <a:buChar char="n"/>
            </a:pPr>
            <a:r>
              <a:rPr lang="zh-TW" altLang="en-US" sz="2600" b="1" dirty="0">
                <a:solidFill>
                  <a:srgbClr val="2D2DB9"/>
                </a:solidFill>
                <a:latin typeface="+mn-lt"/>
              </a:rPr>
              <a:t>「海峽兩岸避免雙重課稅及加強稅務合作協議」於</a:t>
            </a:r>
            <a:r>
              <a:rPr lang="en-US" altLang="zh-TW" sz="2600" b="1" dirty="0">
                <a:solidFill>
                  <a:srgbClr val="2D2DB9"/>
                </a:solidFill>
                <a:latin typeface="+mn-lt"/>
              </a:rPr>
              <a:t>104</a:t>
            </a:r>
            <a:r>
              <a:rPr lang="zh-TW" altLang="en-US" sz="2600" b="1" dirty="0">
                <a:solidFill>
                  <a:srgbClr val="2D2DB9"/>
                </a:solidFill>
                <a:latin typeface="+mn-lt"/>
              </a:rPr>
              <a:t>年</a:t>
            </a:r>
            <a:r>
              <a:rPr lang="en-US" altLang="zh-TW" sz="2600" b="1" dirty="0">
                <a:solidFill>
                  <a:srgbClr val="2D2DB9"/>
                </a:solidFill>
                <a:latin typeface="+mn-lt"/>
              </a:rPr>
              <a:t>8</a:t>
            </a:r>
            <a:r>
              <a:rPr lang="zh-TW" altLang="en-US" sz="2600" b="1" dirty="0">
                <a:solidFill>
                  <a:srgbClr val="2D2DB9"/>
                </a:solidFill>
                <a:latin typeface="+mn-lt"/>
              </a:rPr>
              <a:t>月</a:t>
            </a:r>
            <a:r>
              <a:rPr lang="en-US" altLang="zh-TW" sz="2600" b="1" dirty="0">
                <a:solidFill>
                  <a:srgbClr val="2D2DB9"/>
                </a:solidFill>
                <a:latin typeface="+mn-lt"/>
              </a:rPr>
              <a:t>25</a:t>
            </a:r>
            <a:r>
              <a:rPr lang="zh-TW" altLang="en-US" sz="2600" b="1" dirty="0">
                <a:solidFill>
                  <a:srgbClr val="2D2DB9"/>
                </a:solidFill>
                <a:latin typeface="+mn-lt"/>
              </a:rPr>
              <a:t>日簽署，提供合宜減免稅措施及完善爭議解決機制，可有效「減輕人民及企業所得稅負」，「增加臺商</a:t>
            </a:r>
            <a:r>
              <a:rPr lang="zh-TW" altLang="en-US" sz="2600" b="1" dirty="0" smtClean="0">
                <a:solidFill>
                  <a:srgbClr val="2D2DB9"/>
                </a:solidFill>
                <a:latin typeface="+mn-lt"/>
              </a:rPr>
              <a:t>在</a:t>
            </a:r>
            <a:r>
              <a:rPr lang="zh-TW" altLang="en-US" sz="2600" b="1" dirty="0">
                <a:solidFill>
                  <a:srgbClr val="2D2DB9"/>
                </a:solidFill>
                <a:latin typeface="+mn-lt"/>
              </a:rPr>
              <a:t>中國</a:t>
            </a:r>
            <a:r>
              <a:rPr lang="zh-TW" altLang="en-US" sz="2600" b="1" dirty="0" smtClean="0">
                <a:solidFill>
                  <a:srgbClr val="2D2DB9"/>
                </a:solidFill>
                <a:latin typeface="+mn-lt"/>
              </a:rPr>
              <a:t>大陸</a:t>
            </a:r>
            <a:r>
              <a:rPr lang="zh-TW" altLang="en-US" sz="2600" b="1" dirty="0">
                <a:solidFill>
                  <a:srgbClr val="2D2DB9"/>
                </a:solidFill>
                <a:latin typeface="+mn-lt"/>
              </a:rPr>
              <a:t>之競爭力」及「增加臺灣投資環境之吸引力」，進而「創造就業機會、提升國民所得及增加政府稅收，人民、企業及政府三方獲利」，具有一減、二增、三獲利之效益。</a:t>
            </a:r>
            <a:endParaRPr lang="en-US" altLang="zh-TW" sz="2600" b="1" dirty="0">
              <a:solidFill>
                <a:srgbClr val="2D2DB9"/>
              </a:solidFill>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120</a:t>
            </a:fld>
            <a:endParaRPr lang="zh-TW" alt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6" y="3833676"/>
            <a:ext cx="44481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2483766" y="5805264"/>
            <a:ext cx="4448175" cy="369332"/>
          </a:xfrm>
          <a:prstGeom prst="rect">
            <a:avLst/>
          </a:prstGeom>
          <a:noFill/>
        </p:spPr>
        <p:txBody>
          <a:bodyPr wrap="square" rtlCol="0">
            <a:spAutoFit/>
          </a:bodyPr>
          <a:lstStyle/>
          <a:p>
            <a:pPr algn="ctr"/>
            <a:r>
              <a:rPr lang="en-US" altLang="zh-TW" dirty="0" smtClean="0"/>
              <a:t>(</a:t>
            </a:r>
            <a:r>
              <a:rPr lang="zh-TW" altLang="en-US" dirty="0" smtClean="0"/>
              <a:t>本協議尚待完成相關程序後生效</a:t>
            </a:r>
            <a:r>
              <a:rPr lang="en-US" altLang="zh-TW" dirty="0" smtClean="0"/>
              <a:t>)</a:t>
            </a:r>
            <a:endParaRPr lang="zh-TW" altLang="en-US" dirty="0"/>
          </a:p>
        </p:txBody>
      </p:sp>
    </p:spTree>
    <p:extLst>
      <p:ext uri="{BB962C8B-B14F-4D97-AF65-F5344CB8AC3E}">
        <p14:creationId xmlns:p14="http://schemas.microsoft.com/office/powerpoint/2010/main" val="28068675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房地交易所得合一課稅，落實居住正義</a:t>
            </a:r>
          </a:p>
        </p:txBody>
      </p:sp>
      <p:sp>
        <p:nvSpPr>
          <p:cNvPr id="10248" name="Rectangle 7"/>
          <p:cNvSpPr>
            <a:spLocks/>
          </p:cNvSpPr>
          <p:nvPr/>
        </p:nvSpPr>
        <p:spPr bwMode="auto">
          <a:xfrm>
            <a:off x="29602" y="896981"/>
            <a:ext cx="8934886" cy="49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rgbClr val="3333CC">
                  <a:lumMod val="50000"/>
                </a:srgbClr>
              </a:buClr>
              <a:buSzPct val="100000"/>
              <a:buFont typeface="Wingdings" panose="05000000000000000000" pitchFamily="2" charset="2"/>
              <a:buChar char="n"/>
            </a:pPr>
            <a:r>
              <a:rPr lang="en-US" altLang="zh-TW" sz="2600" b="1" dirty="0">
                <a:solidFill>
                  <a:srgbClr val="2D2DB9"/>
                </a:solidFill>
                <a:latin typeface="Times New Roman"/>
              </a:rPr>
              <a:t>104</a:t>
            </a:r>
            <a:r>
              <a:rPr lang="zh-TW" altLang="en-US" sz="2600" b="1" dirty="0">
                <a:solidFill>
                  <a:srgbClr val="2D2DB9"/>
                </a:solidFill>
                <a:latin typeface="Times New Roman"/>
              </a:rPr>
              <a:t>年</a:t>
            </a:r>
            <a:r>
              <a:rPr lang="en-US" altLang="zh-TW" sz="2600" b="1" dirty="0">
                <a:solidFill>
                  <a:srgbClr val="2D2DB9"/>
                </a:solidFill>
                <a:latin typeface="Times New Roman"/>
              </a:rPr>
              <a:t>6</a:t>
            </a:r>
            <a:r>
              <a:rPr lang="zh-TW" altLang="en-US" sz="2600" b="1" dirty="0">
                <a:solidFill>
                  <a:srgbClr val="2D2DB9"/>
                </a:solidFill>
                <a:latin typeface="Times New Roman"/>
              </a:rPr>
              <a:t>月</a:t>
            </a:r>
            <a:r>
              <a:rPr lang="en-US" altLang="zh-TW" sz="2600" b="1" dirty="0">
                <a:solidFill>
                  <a:srgbClr val="2D2DB9"/>
                </a:solidFill>
                <a:latin typeface="Times New Roman"/>
              </a:rPr>
              <a:t>24</a:t>
            </a:r>
            <a:r>
              <a:rPr lang="zh-TW" altLang="en-US" sz="2600" b="1" dirty="0">
                <a:solidFill>
                  <a:srgbClr val="2D2DB9"/>
                </a:solidFill>
                <a:latin typeface="Times New Roman"/>
              </a:rPr>
              <a:t>日總統令公布「所得稅法」部分條文修正案及「特種貨物及勞務稅條例」第</a:t>
            </a:r>
            <a:r>
              <a:rPr lang="en-US" altLang="zh-TW" sz="2600" b="1" dirty="0">
                <a:solidFill>
                  <a:srgbClr val="2D2DB9"/>
                </a:solidFill>
                <a:latin typeface="Times New Roman"/>
              </a:rPr>
              <a:t>6</a:t>
            </a:r>
            <a:r>
              <a:rPr lang="zh-TW" altLang="en-US" sz="2600" b="1" dirty="0">
                <a:solidFill>
                  <a:srgbClr val="2D2DB9"/>
                </a:solidFill>
                <a:latin typeface="Times New Roman"/>
              </a:rPr>
              <a:t>條之</a:t>
            </a:r>
            <a:r>
              <a:rPr lang="en-US" altLang="zh-TW" sz="2600" b="1" dirty="0">
                <a:solidFill>
                  <a:srgbClr val="2D2DB9"/>
                </a:solidFill>
                <a:latin typeface="Times New Roman"/>
              </a:rPr>
              <a:t>1</a:t>
            </a:r>
            <a:r>
              <a:rPr lang="zh-TW" altLang="en-US" sz="2600" b="1" dirty="0">
                <a:solidFill>
                  <a:srgbClr val="2D2DB9"/>
                </a:solidFill>
                <a:latin typeface="Times New Roman"/>
              </a:rPr>
              <a:t>修正案</a:t>
            </a:r>
            <a:r>
              <a:rPr lang="zh-TW" altLang="en-US" sz="2600" b="1" dirty="0" smtClean="0">
                <a:solidFill>
                  <a:srgbClr val="2D2DB9"/>
                </a:solidFill>
                <a:latin typeface="Times New Roman"/>
              </a:rPr>
              <a:t>，自</a:t>
            </a:r>
            <a:r>
              <a:rPr lang="en-US" altLang="zh-TW" sz="2600" b="1" dirty="0">
                <a:solidFill>
                  <a:srgbClr val="2D2DB9"/>
                </a:solidFill>
                <a:latin typeface="Times New Roman"/>
              </a:rPr>
              <a:t>105</a:t>
            </a:r>
            <a:r>
              <a:rPr lang="zh-TW" altLang="en-US" sz="2600" b="1" dirty="0">
                <a:solidFill>
                  <a:srgbClr val="2D2DB9"/>
                </a:solidFill>
                <a:latin typeface="Times New Roman"/>
              </a:rPr>
              <a:t>年</a:t>
            </a:r>
            <a:r>
              <a:rPr lang="en-US" altLang="zh-TW" sz="2600" b="1" dirty="0">
                <a:solidFill>
                  <a:srgbClr val="2D2DB9"/>
                </a:solidFill>
                <a:latin typeface="Times New Roman"/>
              </a:rPr>
              <a:t>1</a:t>
            </a:r>
            <a:r>
              <a:rPr lang="zh-TW" altLang="en-US" sz="2600" b="1" dirty="0">
                <a:solidFill>
                  <a:srgbClr val="2D2DB9"/>
                </a:solidFill>
                <a:latin typeface="Times New Roman"/>
              </a:rPr>
              <a:t>月</a:t>
            </a:r>
            <a:r>
              <a:rPr lang="en-US" altLang="zh-TW" sz="2600" b="1" dirty="0">
                <a:solidFill>
                  <a:srgbClr val="2D2DB9"/>
                </a:solidFill>
                <a:latin typeface="Times New Roman"/>
              </a:rPr>
              <a:t>1</a:t>
            </a:r>
            <a:r>
              <a:rPr lang="zh-TW" altLang="en-US" sz="2600" b="1" dirty="0">
                <a:solidFill>
                  <a:srgbClr val="2D2DB9"/>
                </a:solidFill>
                <a:latin typeface="Times New Roman"/>
              </a:rPr>
              <a:t>日起實施房屋、土地交易所得合一課徵所得稅制度，所增加之稅收用於住宅政策及長期照顧服務等社會福利支出，逐步落實居住正義、改善貧富差距。</a:t>
            </a:r>
            <a:endParaRPr lang="en-US" altLang="zh-TW" sz="2600" b="1" dirty="0">
              <a:solidFill>
                <a:srgbClr val="2D2DB9"/>
              </a:solidFill>
              <a:latin typeface="Times New Roman"/>
            </a:endParaRPr>
          </a:p>
          <a:p>
            <a:pPr>
              <a:spcBef>
                <a:spcPts val="1200"/>
              </a:spcBef>
              <a:buClr>
                <a:srgbClr val="3333CC">
                  <a:lumMod val="50000"/>
                </a:srgbClr>
              </a:buClr>
              <a:buSzPct val="75000"/>
              <a:buFont typeface="Wingdings" panose="05000000000000000000" pitchFamily="2" charset="2"/>
              <a:buChar char="n"/>
            </a:pPr>
            <a:endParaRPr lang="en-US" altLang="zh-TW" sz="2600" b="1" dirty="0">
              <a:solidFill>
                <a:srgbClr val="2D2DB9"/>
              </a:solidFill>
              <a:latin typeface="Times New Roman"/>
            </a:endParaRPr>
          </a:p>
          <a:p>
            <a:pPr>
              <a:spcBef>
                <a:spcPts val="1200"/>
              </a:spcBef>
              <a:buClr>
                <a:srgbClr val="3333CC">
                  <a:lumMod val="50000"/>
                </a:srgbClr>
              </a:buClr>
              <a:buSzPct val="75000"/>
              <a:buFont typeface="Wingdings" panose="05000000000000000000" pitchFamily="2" charset="2"/>
              <a:buChar char="n"/>
            </a:pPr>
            <a:endParaRPr lang="en-US" altLang="zh-TW" sz="2800" b="1" dirty="0" smtClean="0">
              <a:solidFill>
                <a:srgbClr val="2D2DB9"/>
              </a:solidFill>
              <a:latin typeface="Times New Roman"/>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121</a:t>
            </a:fld>
            <a:endParaRPr lang="zh-TW" altLang="en-US" dirty="0">
              <a:solidFill>
                <a:srgbClr val="000000"/>
              </a:solidFill>
            </a:endParaRPr>
          </a:p>
        </p:txBody>
      </p:sp>
      <p:pic>
        <p:nvPicPr>
          <p:cNvPr id="6" name="圖片 5"/>
          <p:cNvPicPr>
            <a:picLocks noChangeAspect="1"/>
          </p:cNvPicPr>
          <p:nvPr/>
        </p:nvPicPr>
        <p:blipFill>
          <a:blip r:embed="rId3"/>
          <a:stretch>
            <a:fillRect/>
          </a:stretch>
        </p:blipFill>
        <p:spPr>
          <a:xfrm>
            <a:off x="6194632" y="3125123"/>
            <a:ext cx="1227212" cy="1140381"/>
          </a:xfrm>
          <a:prstGeom prst="rect">
            <a:avLst/>
          </a:prstGeom>
        </p:spPr>
      </p:pic>
      <p:pic>
        <p:nvPicPr>
          <p:cNvPr id="3" name="圖片 2"/>
          <p:cNvPicPr>
            <a:picLocks noChangeAspect="1"/>
          </p:cNvPicPr>
          <p:nvPr/>
        </p:nvPicPr>
        <p:blipFill>
          <a:blip r:embed="rId4"/>
          <a:stretch>
            <a:fillRect/>
          </a:stretch>
        </p:blipFill>
        <p:spPr>
          <a:xfrm>
            <a:off x="438794" y="3397148"/>
            <a:ext cx="5801117" cy="2196335"/>
          </a:xfrm>
          <a:prstGeom prst="rect">
            <a:avLst/>
          </a:prstGeom>
        </p:spPr>
      </p:pic>
      <p:pic>
        <p:nvPicPr>
          <p:cNvPr id="7" name="圖片 6"/>
          <p:cNvPicPr>
            <a:picLocks noChangeAspect="1"/>
          </p:cNvPicPr>
          <p:nvPr/>
        </p:nvPicPr>
        <p:blipFill>
          <a:blip r:embed="rId5"/>
          <a:stretch>
            <a:fillRect/>
          </a:stretch>
        </p:blipFill>
        <p:spPr>
          <a:xfrm>
            <a:off x="7308304" y="3705391"/>
            <a:ext cx="1565350" cy="395290"/>
          </a:xfrm>
          <a:prstGeom prst="rect">
            <a:avLst/>
          </a:prstGeom>
        </p:spPr>
      </p:pic>
      <p:pic>
        <p:nvPicPr>
          <p:cNvPr id="8" name="圖片 7"/>
          <p:cNvPicPr>
            <a:picLocks noChangeAspect="1"/>
          </p:cNvPicPr>
          <p:nvPr/>
        </p:nvPicPr>
        <p:blipFill>
          <a:blip r:embed="rId6"/>
          <a:stretch>
            <a:fillRect/>
          </a:stretch>
        </p:blipFill>
        <p:spPr>
          <a:xfrm>
            <a:off x="6285191" y="4248888"/>
            <a:ext cx="2796898" cy="2016969"/>
          </a:xfrm>
          <a:prstGeom prst="rect">
            <a:avLst/>
          </a:prstGeom>
        </p:spPr>
      </p:pic>
    </p:spTree>
    <p:extLst>
      <p:ext uri="{BB962C8B-B14F-4D97-AF65-F5344CB8AC3E}">
        <p14:creationId xmlns:p14="http://schemas.microsoft.com/office/powerpoint/2010/main" val="22272483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橢圓 281"/>
          <p:cNvSpPr/>
          <p:nvPr/>
        </p:nvSpPr>
        <p:spPr>
          <a:xfrm>
            <a:off x="4484523" y="5028137"/>
            <a:ext cx="871694" cy="892047"/>
          </a:xfrm>
          <a:prstGeom prst="ellipse">
            <a:avLst/>
          </a:prstGeom>
          <a:solidFill>
            <a:schemeClr val="bg2">
              <a:lumMod val="75000"/>
            </a:schemeClr>
          </a:solidFill>
          <a:ln>
            <a:noFill/>
          </a:ln>
          <a:effectLst>
            <a:glow rad="101600">
              <a:schemeClr val="bg2">
                <a:lumMod val="90000"/>
                <a:alpha val="8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3"/>
          <p:cNvSpPr txBox="1">
            <a:spLocks noGrp="1"/>
          </p:cNvSpPr>
          <p:nvPr>
            <p:ph type="title"/>
          </p:nvPr>
        </p:nvSpPr>
        <p:spPr>
          <a:xfrm>
            <a:off x="0" y="152216"/>
            <a:ext cx="9144000" cy="646331"/>
          </a:xfrm>
          <a:prstGeom prst="rect">
            <a:avLst/>
          </a:prstGeom>
          <a:noFill/>
        </p:spPr>
        <p:txBody>
          <a:bodyPr wrap="square" rtlCol="0">
            <a:spAutoFit/>
          </a:bodyPr>
          <a:lstStyle/>
          <a:p>
            <a:pPr algn="ct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推動創新</a:t>
            </a:r>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創業</a:t>
            </a:r>
            <a:r>
              <a:rPr lang="zh-TW" altLang="en-US" sz="3600" kern="1200" dirty="0" smtClean="0">
                <a:solidFill>
                  <a:srgbClr val="2D2DB9">
                    <a:lumMod val="50000"/>
                  </a:srgbClr>
                </a:solidFill>
                <a:latin typeface="新細明體" panose="02020500000000000000" pitchFamily="18" charset="-120"/>
                <a:ea typeface="新細明體" panose="02020500000000000000" pitchFamily="18" charset="-120"/>
                <a:cs typeface="+mn-cs"/>
              </a:rPr>
              <a:t>，</a:t>
            </a:r>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帶動</a:t>
            </a: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臺灣產業典範移轉</a:t>
            </a:r>
            <a:endParaRPr lang="en-US" altLang="zh-TW" sz="3600" kern="1200" dirty="0">
              <a:solidFill>
                <a:srgbClr val="2D2DB9">
                  <a:lumMod val="50000"/>
                </a:srgbClr>
              </a:solidFill>
              <a:latin typeface="Times New Roman" panose="02020603050405020304" pitchFamily="18" charset="0"/>
              <a:ea typeface="標楷體" panose="03000509000000000000" pitchFamily="65" charset="-120"/>
              <a:cs typeface="+mn-cs"/>
            </a:endParaRPr>
          </a:p>
        </p:txBody>
      </p:sp>
      <p:grpSp>
        <p:nvGrpSpPr>
          <p:cNvPr id="212" name="群組 211"/>
          <p:cNvGrpSpPr/>
          <p:nvPr/>
        </p:nvGrpSpPr>
        <p:grpSpPr>
          <a:xfrm>
            <a:off x="3333135" y="550606"/>
            <a:ext cx="5898116" cy="5920447"/>
            <a:chOff x="2610264" y="1001461"/>
            <a:chExt cx="6056451" cy="5881598"/>
          </a:xfrm>
        </p:grpSpPr>
        <p:grpSp>
          <p:nvGrpSpPr>
            <p:cNvPr id="213" name="群組 212"/>
            <p:cNvGrpSpPr/>
            <p:nvPr/>
          </p:nvGrpSpPr>
          <p:grpSpPr>
            <a:xfrm>
              <a:off x="2610264" y="1414414"/>
              <a:ext cx="6056451" cy="5468645"/>
              <a:chOff x="2662677" y="1186085"/>
              <a:chExt cx="6056451" cy="5468645"/>
            </a:xfrm>
          </p:grpSpPr>
          <p:pic>
            <p:nvPicPr>
              <p:cNvPr id="268" name="圖片 2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677" y="1186085"/>
                <a:ext cx="6056451" cy="4110714"/>
              </a:xfrm>
              <a:prstGeom prst="rect">
                <a:avLst/>
              </a:prstGeom>
            </p:spPr>
          </p:pic>
          <p:grpSp>
            <p:nvGrpSpPr>
              <p:cNvPr id="269" name="群組 268"/>
              <p:cNvGrpSpPr/>
              <p:nvPr/>
            </p:nvGrpSpPr>
            <p:grpSpPr>
              <a:xfrm>
                <a:off x="4508519" y="4681992"/>
                <a:ext cx="3433713" cy="1972738"/>
                <a:chOff x="4508519" y="4681992"/>
                <a:chExt cx="3433713" cy="1972738"/>
              </a:xfrm>
            </p:grpSpPr>
            <p:grpSp>
              <p:nvGrpSpPr>
                <p:cNvPr id="270" name="群組 269"/>
                <p:cNvGrpSpPr/>
                <p:nvPr/>
              </p:nvGrpSpPr>
              <p:grpSpPr>
                <a:xfrm>
                  <a:off x="5669939" y="5117722"/>
                  <a:ext cx="2272293" cy="1145987"/>
                  <a:chOff x="5748806" y="4754940"/>
                  <a:chExt cx="2272293" cy="1145987"/>
                </a:xfrm>
              </p:grpSpPr>
              <p:pic>
                <p:nvPicPr>
                  <p:cNvPr id="279" name="圖片 278"/>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164711" flipH="1">
                    <a:off x="6687416" y="4755246"/>
                    <a:ext cx="1333683" cy="574142"/>
                  </a:xfrm>
                  <a:prstGeom prst="rect">
                    <a:avLst/>
                  </a:prstGeom>
                </p:spPr>
              </p:pic>
              <p:pic>
                <p:nvPicPr>
                  <p:cNvPr id="280" name="圖片 279"/>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2507355" flipH="1">
                    <a:off x="5748806" y="5077375"/>
                    <a:ext cx="1768959" cy="574142"/>
                  </a:xfrm>
                  <a:prstGeom prst="rect">
                    <a:avLst/>
                  </a:prstGeom>
                </p:spPr>
              </p:pic>
              <p:pic>
                <p:nvPicPr>
                  <p:cNvPr id="281" name="圖片 280"/>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16359756">
                    <a:off x="5530906" y="5040863"/>
                    <a:ext cx="1145987" cy="574142"/>
                  </a:xfrm>
                  <a:prstGeom prst="rect">
                    <a:avLst/>
                  </a:prstGeom>
                </p:spPr>
              </p:pic>
            </p:grpSp>
            <p:pic>
              <p:nvPicPr>
                <p:cNvPr id="271"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2160720" flipH="1">
                  <a:off x="4508519" y="4681992"/>
                  <a:ext cx="671322"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2"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20720786">
                  <a:off x="6512420" y="4821016"/>
                  <a:ext cx="671322" cy="146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3"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21437877" flipH="1">
                  <a:off x="5067698" y="4945088"/>
                  <a:ext cx="671322" cy="170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 name="圖片 273"/>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5400000" flipH="1">
                  <a:off x="5099191" y="5211871"/>
                  <a:ext cx="1010032" cy="574142"/>
                </a:xfrm>
                <a:prstGeom prst="rect">
                  <a:avLst/>
                </a:prstGeom>
              </p:spPr>
            </p:pic>
            <p:pic>
              <p:nvPicPr>
                <p:cNvPr id="275" name="圖片 274"/>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164711" flipH="1">
                  <a:off x="6266375" y="4905549"/>
                  <a:ext cx="990432" cy="677914"/>
                </a:xfrm>
                <a:prstGeom prst="rect">
                  <a:avLst/>
                </a:prstGeom>
              </p:spPr>
            </p:pic>
            <p:pic>
              <p:nvPicPr>
                <p:cNvPr id="276" name="圖片 275"/>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2269880" flipH="1">
                  <a:off x="5960339" y="5019139"/>
                  <a:ext cx="855420" cy="677914"/>
                </a:xfrm>
                <a:prstGeom prst="rect">
                  <a:avLst/>
                </a:prstGeom>
              </p:spPr>
            </p:pic>
            <p:pic>
              <p:nvPicPr>
                <p:cNvPr id="277" name="圖片 276"/>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2937524" flipH="1">
                  <a:off x="5596546" y="5198695"/>
                  <a:ext cx="1010032" cy="574142"/>
                </a:xfrm>
                <a:prstGeom prst="rect">
                  <a:avLst/>
                </a:prstGeom>
              </p:spPr>
            </p:pic>
            <p:pic>
              <p:nvPicPr>
                <p:cNvPr id="278" name="圖片 277"/>
                <p:cNvPicPr>
                  <a:picLocks noChangeAspect="1"/>
                </p:cNvPicPr>
                <p:nvPr/>
              </p:nvPicPr>
              <p:blipFill rotWithShape="1">
                <a:blip r:embed="rId4" cstate="print">
                  <a:extLst>
                    <a:ext uri="{28A0092B-C50C-407E-A947-70E740481C1C}">
                      <a14:useLocalDpi xmlns:a14="http://schemas.microsoft.com/office/drawing/2010/main" val="0"/>
                    </a:ext>
                  </a:extLst>
                </a:blip>
                <a:srcRect l="35903" t="90168" r="52229"/>
                <a:stretch/>
              </p:blipFill>
              <p:spPr>
                <a:xfrm rot="20281327">
                  <a:off x="4793256" y="4999487"/>
                  <a:ext cx="855420" cy="677914"/>
                </a:xfrm>
                <a:prstGeom prst="rect">
                  <a:avLst/>
                </a:prstGeom>
              </p:spPr>
            </p:pic>
          </p:grpSp>
        </p:grpSp>
        <p:pic>
          <p:nvPicPr>
            <p:cNvPr id="214"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10800000" flipH="1">
              <a:off x="5474298" y="2016966"/>
              <a:ext cx="799633" cy="224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圖片 2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4440" y="4771132"/>
              <a:ext cx="4901827" cy="651946"/>
            </a:xfrm>
            <a:prstGeom prst="rect">
              <a:avLst/>
            </a:prstGeom>
          </p:spPr>
        </p:pic>
        <p:pic>
          <p:nvPicPr>
            <p:cNvPr id="216" name="Picture 5" descr="C:\Users\wujialing\AppData\Local\Microsoft\Windows\Temporary Internet Files\Content.IE5\HXEQMGXS\13320234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3214">
              <a:off x="4030234" y="1661778"/>
              <a:ext cx="753785" cy="1044506"/>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sp>
          <p:nvSpPr>
            <p:cNvPr id="217" name="矩形 216"/>
            <p:cNvSpPr/>
            <p:nvPr/>
          </p:nvSpPr>
          <p:spPr>
            <a:xfrm rot="1103063">
              <a:off x="3649005" y="2048103"/>
              <a:ext cx="1443085" cy="396134"/>
            </a:xfrm>
            <a:prstGeom prst="rect">
              <a:avLst/>
            </a:prstGeom>
            <a:effectLst>
              <a:glow rad="101600">
                <a:schemeClr val="bg1"/>
              </a:glow>
            </a:effectLst>
          </p:spPr>
          <p:txBody>
            <a:bodyPr wrap="square">
              <a:spAutoFit/>
            </a:bodyPr>
            <a:lstStyle/>
            <a:p>
              <a:pPr lvl="0" algn="ctr">
                <a:lnSpc>
                  <a:spcPct val="150000"/>
                </a:lnSpc>
              </a:pPr>
              <a:r>
                <a:rPr lang="en-US" altLang="zh-TW" sz="1500" b="1" dirty="0" smtClean="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Gogoro</a:t>
              </a:r>
              <a:endParaRPr lang="zh-TW" altLang="en-US" sz="1500" b="1" dirty="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18" name="圖片 217"/>
            <p:cNvPicPr>
              <a:picLocks noChangeAspect="1"/>
            </p:cNvPicPr>
            <p:nvPr/>
          </p:nvPicPr>
          <p:blipFill rotWithShape="1">
            <a:blip r:embed="rId9" cstate="print">
              <a:extLst>
                <a:ext uri="{28A0092B-C50C-407E-A947-70E740481C1C}">
                  <a14:useLocalDpi xmlns:a14="http://schemas.microsoft.com/office/drawing/2010/main" val="0"/>
                </a:ext>
              </a:extLst>
            </a:blip>
            <a:srcRect l="8820" t="14339" r="79589" b="71442"/>
            <a:stretch/>
          </p:blipFill>
          <p:spPr>
            <a:xfrm>
              <a:off x="5292277" y="2631332"/>
              <a:ext cx="701996" cy="697652"/>
            </a:xfrm>
            <a:prstGeom prst="rect">
              <a:avLst/>
            </a:prstGeom>
          </p:spPr>
        </p:pic>
        <p:grpSp>
          <p:nvGrpSpPr>
            <p:cNvPr id="219" name="群組 218"/>
            <p:cNvGrpSpPr/>
            <p:nvPr/>
          </p:nvGrpSpPr>
          <p:grpSpPr>
            <a:xfrm>
              <a:off x="3507633" y="1001461"/>
              <a:ext cx="4008087" cy="3212255"/>
              <a:chOff x="3560046" y="773132"/>
              <a:chExt cx="4008087" cy="3212255"/>
            </a:xfrm>
          </p:grpSpPr>
          <p:pic>
            <p:nvPicPr>
              <p:cNvPr id="260"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7023172" flipH="1">
                <a:off x="4744390" y="2123896"/>
                <a:ext cx="671322" cy="18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12327705" flipH="1">
                <a:off x="6896811" y="1597938"/>
                <a:ext cx="671322" cy="18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9309749">
                <a:off x="4447444" y="885451"/>
                <a:ext cx="671322" cy="199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9355168">
                <a:off x="3560046" y="1533673"/>
                <a:ext cx="671322" cy="18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4" name="Picture 6"/>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927" b="89634" l="862" r="89655"/>
                        </a14:imgEffect>
                      </a14:imgLayer>
                    </a14:imgProps>
                  </a:ext>
                  <a:ext uri="{28A0092B-C50C-407E-A947-70E740481C1C}">
                    <a14:useLocalDpi xmlns:a14="http://schemas.microsoft.com/office/drawing/2010/main" val="0"/>
                  </a:ext>
                </a:extLst>
              </a:blip>
              <a:srcRect/>
              <a:stretch>
                <a:fillRect/>
              </a:stretch>
            </p:blipFill>
            <p:spPr bwMode="auto">
              <a:xfrm rot="12960881" flipH="1">
                <a:off x="6410676" y="773132"/>
                <a:ext cx="577573" cy="240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 name="圖片 264"/>
              <p:cNvPicPr>
                <a:picLocks noChangeAspect="1"/>
              </p:cNvPicPr>
              <p:nvPr/>
            </p:nvPicPr>
            <p:blipFill rotWithShape="1">
              <a:blip r:embed="rId9" cstate="print">
                <a:extLst>
                  <a:ext uri="{28A0092B-C50C-407E-A947-70E740481C1C}">
                    <a14:useLocalDpi xmlns:a14="http://schemas.microsoft.com/office/drawing/2010/main" val="0"/>
                  </a:ext>
                </a:extLst>
              </a:blip>
              <a:srcRect l="8820" t="14339" r="79589" b="71442"/>
              <a:stretch/>
            </p:blipFill>
            <p:spPr>
              <a:xfrm>
                <a:off x="5134099" y="3287735"/>
                <a:ext cx="701996" cy="697652"/>
              </a:xfrm>
              <a:prstGeom prst="rect">
                <a:avLst/>
              </a:prstGeom>
            </p:spPr>
          </p:pic>
          <p:pic>
            <p:nvPicPr>
              <p:cNvPr id="266" name="圖片 265"/>
              <p:cNvPicPr>
                <a:picLocks noChangeAspect="1"/>
              </p:cNvPicPr>
              <p:nvPr/>
            </p:nvPicPr>
            <p:blipFill rotWithShape="1">
              <a:blip r:embed="rId9" cstate="print">
                <a:extLst>
                  <a:ext uri="{28A0092B-C50C-407E-A947-70E740481C1C}">
                    <a14:useLocalDpi xmlns:a14="http://schemas.microsoft.com/office/drawing/2010/main" val="0"/>
                  </a:ext>
                </a:extLst>
              </a:blip>
              <a:srcRect l="8820" t="14339" r="79589" b="71442"/>
              <a:stretch/>
            </p:blipFill>
            <p:spPr>
              <a:xfrm flipH="1">
                <a:off x="5678273" y="3251590"/>
                <a:ext cx="701996" cy="697652"/>
              </a:xfrm>
              <a:prstGeom prst="rect">
                <a:avLst/>
              </a:prstGeom>
            </p:spPr>
          </p:pic>
          <p:pic>
            <p:nvPicPr>
              <p:cNvPr id="267" name="圖片 266"/>
              <p:cNvPicPr>
                <a:picLocks noChangeAspect="1"/>
              </p:cNvPicPr>
              <p:nvPr/>
            </p:nvPicPr>
            <p:blipFill rotWithShape="1">
              <a:blip r:embed="rId9" cstate="print">
                <a:extLst>
                  <a:ext uri="{28A0092B-C50C-407E-A947-70E740481C1C}">
                    <a14:useLocalDpi xmlns:a14="http://schemas.microsoft.com/office/drawing/2010/main" val="0"/>
                  </a:ext>
                </a:extLst>
              </a:blip>
              <a:srcRect l="8820" t="14339" r="79589" b="71442"/>
              <a:stretch/>
            </p:blipFill>
            <p:spPr>
              <a:xfrm rot="416273" flipH="1">
                <a:off x="5897280" y="2403003"/>
                <a:ext cx="701996" cy="697652"/>
              </a:xfrm>
              <a:prstGeom prst="rect">
                <a:avLst/>
              </a:prstGeom>
            </p:spPr>
          </p:pic>
        </p:grpSp>
        <p:grpSp>
          <p:nvGrpSpPr>
            <p:cNvPr id="220" name="群組 219"/>
            <p:cNvGrpSpPr/>
            <p:nvPr/>
          </p:nvGrpSpPr>
          <p:grpSpPr>
            <a:xfrm>
              <a:off x="3900991" y="5514572"/>
              <a:ext cx="720000" cy="720000"/>
              <a:chOff x="-102908" y="3393552"/>
              <a:chExt cx="720000" cy="720000"/>
            </a:xfrm>
          </p:grpSpPr>
          <p:grpSp>
            <p:nvGrpSpPr>
              <p:cNvPr id="256" name="群組 255"/>
              <p:cNvGrpSpPr/>
              <p:nvPr/>
            </p:nvGrpSpPr>
            <p:grpSpPr>
              <a:xfrm>
                <a:off x="-102908" y="3393552"/>
                <a:ext cx="720000" cy="720000"/>
                <a:chOff x="8844507" y="333716"/>
                <a:chExt cx="757388" cy="757388"/>
              </a:xfrm>
            </p:grpSpPr>
            <p:sp>
              <p:nvSpPr>
                <p:cNvPr id="258" name="橢圓 257"/>
                <p:cNvSpPr/>
                <p:nvPr/>
              </p:nvSpPr>
              <p:spPr>
                <a:xfrm>
                  <a:off x="8844507" y="333716"/>
                  <a:ext cx="757388" cy="757388"/>
                </a:xfrm>
                <a:prstGeom prst="ellipse">
                  <a:avLst/>
                </a:prstGeom>
                <a:solidFill>
                  <a:schemeClr val="accent3">
                    <a:lumMod val="40000"/>
                    <a:lumOff val="60000"/>
                  </a:schemeClr>
                </a:solidFill>
                <a:ln>
                  <a:noFill/>
                </a:ln>
                <a:effectLst>
                  <a:glow rad="101600">
                    <a:schemeClr val="accent3">
                      <a:lumMod val="20000"/>
                      <a:lumOff val="80000"/>
                      <a:alpha val="8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9" name="橢圓 258"/>
                <p:cNvSpPr/>
                <p:nvPr/>
              </p:nvSpPr>
              <p:spPr>
                <a:xfrm>
                  <a:off x="8927010" y="406657"/>
                  <a:ext cx="592382" cy="592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7" name="矩形 256"/>
              <p:cNvSpPr/>
              <p:nvPr/>
            </p:nvSpPr>
            <p:spPr>
              <a:xfrm>
                <a:off x="-76139" y="3527777"/>
                <a:ext cx="638879" cy="584775"/>
              </a:xfrm>
              <a:prstGeom prst="rect">
                <a:avLst/>
              </a:prstGeom>
              <a:effectLst>
                <a:glow rad="101600">
                  <a:schemeClr val="bg1"/>
                </a:glow>
              </a:effectLst>
            </p:spPr>
            <p:txBody>
              <a:bodyPr wrap="square">
                <a:spAutoFit/>
              </a:bodyPr>
              <a:lstStyle/>
              <a:p>
                <a:pPr lvl="0" algn="ctr"/>
                <a:r>
                  <a:rPr lang="zh-TW" altLang="en-US"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新創</a:t>
                </a:r>
                <a:endParaRPr lang="en-US" altLang="zh-TW"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風潮</a:t>
                </a:r>
                <a:endParaRPr lang="en-US" altLang="zh-TW"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221" name="群組 220"/>
            <p:cNvGrpSpPr/>
            <p:nvPr/>
          </p:nvGrpSpPr>
          <p:grpSpPr>
            <a:xfrm>
              <a:off x="4819110" y="6017932"/>
              <a:ext cx="907422" cy="720000"/>
              <a:chOff x="-557658" y="6122619"/>
              <a:chExt cx="907422" cy="720000"/>
            </a:xfrm>
          </p:grpSpPr>
          <p:grpSp>
            <p:nvGrpSpPr>
              <p:cNvPr id="252" name="群組 251"/>
              <p:cNvGrpSpPr/>
              <p:nvPr/>
            </p:nvGrpSpPr>
            <p:grpSpPr>
              <a:xfrm>
                <a:off x="-463947" y="6122619"/>
                <a:ext cx="720000" cy="720000"/>
                <a:chOff x="8844507" y="333716"/>
                <a:chExt cx="757388" cy="757388"/>
              </a:xfrm>
            </p:grpSpPr>
            <p:sp>
              <p:nvSpPr>
                <p:cNvPr id="254" name="橢圓 253"/>
                <p:cNvSpPr/>
                <p:nvPr/>
              </p:nvSpPr>
              <p:spPr>
                <a:xfrm>
                  <a:off x="8844507" y="333716"/>
                  <a:ext cx="757388" cy="757388"/>
                </a:xfrm>
                <a:prstGeom prst="ellipse">
                  <a:avLst/>
                </a:prstGeom>
                <a:solidFill>
                  <a:srgbClr val="FF9933"/>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5" name="橢圓 254"/>
                <p:cNvSpPr/>
                <p:nvPr/>
              </p:nvSpPr>
              <p:spPr>
                <a:xfrm>
                  <a:off x="8927010" y="406657"/>
                  <a:ext cx="592382" cy="592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3" name="矩形 252"/>
              <p:cNvSpPr/>
              <p:nvPr/>
            </p:nvSpPr>
            <p:spPr>
              <a:xfrm>
                <a:off x="-557658" y="6251787"/>
                <a:ext cx="907422" cy="461665"/>
              </a:xfrm>
              <a:prstGeom prst="rect">
                <a:avLst/>
              </a:prstGeom>
              <a:effectLst>
                <a:glow rad="101600">
                  <a:schemeClr val="bg1"/>
                </a:glow>
              </a:effectLst>
            </p:spPr>
            <p:txBody>
              <a:bodyPr wrap="square">
                <a:spAutoFit/>
              </a:bodyPr>
              <a:lstStyle/>
              <a:p>
                <a:pPr lvl="0" algn="ctr">
                  <a:lnSpc>
                    <a:spcPct val="150000"/>
                  </a:lnSpc>
                </a:pP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法規</a:t>
                </a:r>
                <a:endParaRPr lang="en-US" altLang="zh-TW"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222" name="群組 221"/>
            <p:cNvGrpSpPr/>
            <p:nvPr/>
          </p:nvGrpSpPr>
          <p:grpSpPr>
            <a:xfrm>
              <a:off x="6630751" y="5923489"/>
              <a:ext cx="990482" cy="720000"/>
              <a:chOff x="10004711" y="1448014"/>
              <a:chExt cx="990482" cy="720000"/>
            </a:xfrm>
          </p:grpSpPr>
          <p:grpSp>
            <p:nvGrpSpPr>
              <p:cNvPr id="248" name="群組 247"/>
              <p:cNvGrpSpPr/>
              <p:nvPr/>
            </p:nvGrpSpPr>
            <p:grpSpPr>
              <a:xfrm>
                <a:off x="10146932" y="1448014"/>
                <a:ext cx="720000" cy="720000"/>
                <a:chOff x="8844507" y="333716"/>
                <a:chExt cx="757388" cy="757388"/>
              </a:xfrm>
            </p:grpSpPr>
            <p:sp>
              <p:nvSpPr>
                <p:cNvPr id="250" name="橢圓 249"/>
                <p:cNvSpPr/>
                <p:nvPr/>
              </p:nvSpPr>
              <p:spPr>
                <a:xfrm>
                  <a:off x="8844507" y="333716"/>
                  <a:ext cx="757388" cy="757388"/>
                </a:xfrm>
                <a:prstGeom prst="ellipse">
                  <a:avLst/>
                </a:prstGeom>
                <a:solidFill>
                  <a:schemeClr val="accent4">
                    <a:lumMod val="60000"/>
                    <a:lumOff val="40000"/>
                  </a:schemeClr>
                </a:solid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1" name="橢圓 250"/>
                <p:cNvSpPr/>
                <p:nvPr/>
              </p:nvSpPr>
              <p:spPr>
                <a:xfrm>
                  <a:off x="8927010" y="406657"/>
                  <a:ext cx="592382" cy="592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9" name="矩形 248"/>
              <p:cNvSpPr/>
              <p:nvPr/>
            </p:nvSpPr>
            <p:spPr>
              <a:xfrm>
                <a:off x="10004711" y="1502615"/>
                <a:ext cx="990482" cy="584775"/>
              </a:xfrm>
              <a:prstGeom prst="rect">
                <a:avLst/>
              </a:prstGeom>
              <a:effectLst>
                <a:glow rad="101600">
                  <a:schemeClr val="bg1"/>
                </a:glow>
              </a:effectLst>
            </p:spPr>
            <p:txBody>
              <a:bodyPr wrap="square">
                <a:spAutoFit/>
              </a:bodyPr>
              <a:lstStyle/>
              <a:p>
                <a:pPr lvl="0" algn="ct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a:t>
                </a:r>
                <a:endParaRPr lang="en-US" altLang="zh-TW"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鏈</a:t>
                </a:r>
                <a:r>
                  <a:rPr lang="zh-TW" altLang="en-US"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a:t>
                </a:r>
                <a:endParaRPr lang="en-US" altLang="zh-TW"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223" name="群組 222"/>
            <p:cNvGrpSpPr/>
            <p:nvPr/>
          </p:nvGrpSpPr>
          <p:grpSpPr>
            <a:xfrm>
              <a:off x="7454304" y="5462520"/>
              <a:ext cx="937408" cy="720000"/>
              <a:chOff x="10116659" y="228755"/>
              <a:chExt cx="937408" cy="720000"/>
            </a:xfrm>
          </p:grpSpPr>
          <p:grpSp>
            <p:nvGrpSpPr>
              <p:cNvPr id="244" name="群組 243"/>
              <p:cNvGrpSpPr/>
              <p:nvPr/>
            </p:nvGrpSpPr>
            <p:grpSpPr>
              <a:xfrm>
                <a:off x="10225363" y="228755"/>
                <a:ext cx="720000" cy="720000"/>
                <a:chOff x="8844507" y="333716"/>
                <a:chExt cx="757388" cy="757388"/>
              </a:xfrm>
            </p:grpSpPr>
            <p:sp>
              <p:nvSpPr>
                <p:cNvPr id="246" name="橢圓 245"/>
                <p:cNvSpPr/>
                <p:nvPr/>
              </p:nvSpPr>
              <p:spPr>
                <a:xfrm>
                  <a:off x="8844507" y="333716"/>
                  <a:ext cx="757388" cy="757388"/>
                </a:xfrm>
                <a:prstGeom prst="ellipse">
                  <a:avLst/>
                </a:prstGeom>
                <a:solidFill>
                  <a:schemeClr val="bg2">
                    <a:lumMod val="75000"/>
                  </a:schemeClr>
                </a:solidFill>
                <a:ln>
                  <a:noFill/>
                </a:ln>
                <a:effectLst>
                  <a:glow rad="101600">
                    <a:schemeClr val="bg2">
                      <a:lumMod val="90000"/>
                      <a:alpha val="8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7" name="橢圓 246"/>
                <p:cNvSpPr/>
                <p:nvPr/>
              </p:nvSpPr>
              <p:spPr>
                <a:xfrm>
                  <a:off x="8927010" y="406657"/>
                  <a:ext cx="592382" cy="592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5" name="矩形 244"/>
              <p:cNvSpPr/>
              <p:nvPr/>
            </p:nvSpPr>
            <p:spPr>
              <a:xfrm>
                <a:off x="10116659" y="419478"/>
                <a:ext cx="937408" cy="338554"/>
              </a:xfrm>
              <a:prstGeom prst="rect">
                <a:avLst/>
              </a:prstGeom>
              <a:effectLst>
                <a:glow rad="101600">
                  <a:schemeClr val="bg1"/>
                </a:glow>
              </a:effectLst>
            </p:spPr>
            <p:txBody>
              <a:bodyPr wrap="square" anchor="ctr">
                <a:spAutoFit/>
              </a:bodyPr>
              <a:lstStyle/>
              <a:p>
                <a:pPr lvl="0" algn="ct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人才</a:t>
                </a:r>
                <a:endParaRPr lang="en-US" altLang="zh-TW"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224" name="群組 223"/>
            <p:cNvGrpSpPr/>
            <p:nvPr/>
          </p:nvGrpSpPr>
          <p:grpSpPr>
            <a:xfrm>
              <a:off x="5833754" y="5984896"/>
              <a:ext cx="720000" cy="720000"/>
              <a:chOff x="10170378" y="2588485"/>
              <a:chExt cx="720000" cy="720000"/>
            </a:xfrm>
          </p:grpSpPr>
          <p:grpSp>
            <p:nvGrpSpPr>
              <p:cNvPr id="240" name="群組 239"/>
              <p:cNvGrpSpPr/>
              <p:nvPr/>
            </p:nvGrpSpPr>
            <p:grpSpPr>
              <a:xfrm>
                <a:off x="10170378" y="2588485"/>
                <a:ext cx="720000" cy="720000"/>
                <a:chOff x="8844507" y="333716"/>
                <a:chExt cx="757388" cy="757388"/>
              </a:xfrm>
            </p:grpSpPr>
            <p:sp>
              <p:nvSpPr>
                <p:cNvPr id="242" name="橢圓 241"/>
                <p:cNvSpPr/>
                <p:nvPr/>
              </p:nvSpPr>
              <p:spPr>
                <a:xfrm>
                  <a:off x="8844507" y="333716"/>
                  <a:ext cx="757388" cy="757388"/>
                </a:xfrm>
                <a:prstGeom prst="ellipse">
                  <a:avLst/>
                </a:prstGeom>
                <a:solidFill>
                  <a:schemeClr val="bg2">
                    <a:lumMod val="75000"/>
                  </a:schemeClr>
                </a:solidFill>
                <a:ln>
                  <a:noFill/>
                </a:ln>
                <a:effectLst>
                  <a:glow rad="101600">
                    <a:schemeClr val="bg2">
                      <a:lumMod val="90000"/>
                      <a:alpha val="8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3" name="橢圓 242"/>
                <p:cNvSpPr/>
                <p:nvPr/>
              </p:nvSpPr>
              <p:spPr>
                <a:xfrm>
                  <a:off x="8927010" y="406657"/>
                  <a:ext cx="592382" cy="592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1" name="矩形 240"/>
              <p:cNvSpPr/>
              <p:nvPr/>
            </p:nvSpPr>
            <p:spPr>
              <a:xfrm>
                <a:off x="10224079" y="2785638"/>
                <a:ext cx="612598" cy="338554"/>
              </a:xfrm>
              <a:prstGeom prst="rect">
                <a:avLst/>
              </a:prstGeom>
              <a:effectLst>
                <a:glow rad="101600">
                  <a:schemeClr val="bg1"/>
                </a:glow>
              </a:effectLst>
            </p:spPr>
            <p:txBody>
              <a:bodyPr wrap="square">
                <a:spAutoFit/>
              </a:bodyPr>
              <a:lstStyle/>
              <a:p>
                <a:pPr lvl="0" algn="ctr"/>
                <a:r>
                  <a:rPr lang="zh-TW" altLang="en-US" sz="1600" b="1" dirty="0" smtClean="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資金</a:t>
                </a:r>
                <a:endParaRPr lang="en-US" altLang="zh-TW" sz="1600" b="1" dirty="0">
                  <a:solidFill>
                    <a:srgbClr val="7030A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pic>
          <p:nvPicPr>
            <p:cNvPr id="225"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3312611" y="2977714"/>
              <a:ext cx="550732" cy="700117"/>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226"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5023621" y="2455101"/>
              <a:ext cx="660961" cy="859726"/>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227"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3922090" y="3862210"/>
              <a:ext cx="377071" cy="495678"/>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228"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7226982" y="3655346"/>
              <a:ext cx="377071" cy="495678"/>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229"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6977832" y="2707338"/>
              <a:ext cx="542655" cy="668708"/>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pic>
          <p:nvPicPr>
            <p:cNvPr id="230" name="Picture 5" descr="C:\Users\wujialing\AppData\Local\Microsoft\Windows\Temporary Internet Files\Content.IE5\HXEQMGXS\133202340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11789">
              <a:off x="4931036" y="3655347"/>
              <a:ext cx="377071" cy="495678"/>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grpSp>
          <p:nvGrpSpPr>
            <p:cNvPr id="231" name="群組 230"/>
            <p:cNvGrpSpPr/>
            <p:nvPr/>
          </p:nvGrpSpPr>
          <p:grpSpPr>
            <a:xfrm rot="21196402">
              <a:off x="5090040" y="1251148"/>
              <a:ext cx="1443085" cy="1044506"/>
              <a:chOff x="-725582" y="2297751"/>
              <a:chExt cx="1443085" cy="1044506"/>
            </a:xfrm>
          </p:grpSpPr>
          <p:pic>
            <p:nvPicPr>
              <p:cNvPr id="238" name="Picture 5" descr="C:\Users\wujialing\AppData\Local\Microsoft\Windows\Temporary Internet Files\Content.IE5\HXEQMGXS\13320234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29211">
                <a:off x="-376893" y="2297751"/>
                <a:ext cx="753785" cy="1044506"/>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sp>
            <p:nvSpPr>
              <p:cNvPr id="239" name="矩形 238"/>
              <p:cNvSpPr/>
              <p:nvPr/>
            </p:nvSpPr>
            <p:spPr>
              <a:xfrm>
                <a:off x="-725582" y="2711608"/>
                <a:ext cx="1443085" cy="416396"/>
              </a:xfrm>
              <a:prstGeom prst="rect">
                <a:avLst/>
              </a:prstGeom>
              <a:effectLst>
                <a:glow rad="101600">
                  <a:schemeClr val="bg1"/>
                </a:glow>
              </a:effectLst>
            </p:spPr>
            <p:txBody>
              <a:bodyPr wrap="square">
                <a:spAutoFit/>
              </a:bodyPr>
              <a:lstStyle/>
              <a:p>
                <a:pPr lvl="0" algn="ctr">
                  <a:lnSpc>
                    <a:spcPct val="150000"/>
                  </a:lnSpc>
                </a:pPr>
                <a:r>
                  <a:rPr lang="en-US" altLang="zh-TW" sz="1600" b="1" dirty="0" err="1" smtClean="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Pinkoi</a:t>
                </a:r>
                <a:endParaRPr lang="zh-TW" altLang="en-US" sz="1600" b="1" dirty="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232" name="矩形 231"/>
            <p:cNvSpPr/>
            <p:nvPr/>
          </p:nvSpPr>
          <p:spPr>
            <a:xfrm rot="21196402">
              <a:off x="2887471" y="3204157"/>
              <a:ext cx="1443085" cy="416396"/>
            </a:xfrm>
            <a:prstGeom prst="rect">
              <a:avLst/>
            </a:prstGeom>
            <a:effectLst>
              <a:glow rad="101600">
                <a:schemeClr val="bg1"/>
              </a:glow>
            </a:effectLst>
          </p:spPr>
          <p:txBody>
            <a:bodyPr wrap="square">
              <a:spAutoFit/>
            </a:bodyPr>
            <a:lstStyle/>
            <a:p>
              <a:pPr lvl="0" algn="ctr">
                <a:lnSpc>
                  <a:spcPct val="150000"/>
                </a:lnSpc>
              </a:pPr>
              <a:r>
                <a:rPr lang="zh-TW" altLang="en-US" sz="1600" b="1" dirty="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學悅科技</a:t>
              </a:r>
            </a:p>
          </p:txBody>
        </p:sp>
        <p:sp>
          <p:nvSpPr>
            <p:cNvPr id="233" name="矩形 232"/>
            <p:cNvSpPr/>
            <p:nvPr/>
          </p:nvSpPr>
          <p:spPr>
            <a:xfrm rot="21196402">
              <a:off x="4607341" y="2798935"/>
              <a:ext cx="1443085" cy="416396"/>
            </a:xfrm>
            <a:prstGeom prst="rect">
              <a:avLst/>
            </a:prstGeom>
            <a:effectLst>
              <a:glow rad="101600">
                <a:schemeClr val="bg1"/>
              </a:glow>
            </a:effectLst>
          </p:spPr>
          <p:txBody>
            <a:bodyPr wrap="square">
              <a:spAutoFit/>
            </a:bodyPr>
            <a:lstStyle/>
            <a:p>
              <a:pPr lvl="0" algn="ctr">
                <a:lnSpc>
                  <a:spcPct val="150000"/>
                </a:lnSpc>
              </a:pPr>
              <a:r>
                <a:rPr lang="zh-TW" altLang="en-US" sz="1600" b="1" dirty="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阿碼</a:t>
              </a:r>
              <a:r>
                <a:rPr lang="zh-TW" altLang="en-US" sz="1600" b="1" dirty="0" smtClean="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科技</a:t>
              </a:r>
              <a:endParaRPr lang="zh-TW" altLang="en-US" sz="1600" b="1" dirty="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4" name="矩形 233"/>
            <p:cNvSpPr/>
            <p:nvPr/>
          </p:nvSpPr>
          <p:spPr>
            <a:xfrm rot="21196402">
              <a:off x="6537727" y="2928539"/>
              <a:ext cx="1443085" cy="416396"/>
            </a:xfrm>
            <a:prstGeom prst="rect">
              <a:avLst/>
            </a:prstGeom>
            <a:effectLst>
              <a:glow rad="101600">
                <a:schemeClr val="bg1"/>
              </a:glow>
            </a:effectLst>
          </p:spPr>
          <p:txBody>
            <a:bodyPr wrap="square">
              <a:spAutoFit/>
            </a:bodyPr>
            <a:lstStyle/>
            <a:p>
              <a:pPr lvl="0" algn="ctr">
                <a:lnSpc>
                  <a:spcPct val="150000"/>
                </a:lnSpc>
              </a:pPr>
              <a:r>
                <a:rPr lang="en-US" altLang="zh-TW" sz="1600" b="1" dirty="0" err="1" smtClean="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Gogolook</a:t>
              </a:r>
              <a:endParaRPr lang="zh-TW" altLang="en-US" sz="1600" b="1" dirty="0">
                <a:solidFill>
                  <a:schemeClr val="accent6">
                    <a:lumMod val="50000"/>
                  </a:schemeClr>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235" name="群組 234"/>
            <p:cNvGrpSpPr/>
            <p:nvPr/>
          </p:nvGrpSpPr>
          <p:grpSpPr>
            <a:xfrm rot="21196402">
              <a:off x="6438411" y="1272009"/>
              <a:ext cx="1443085" cy="1044506"/>
              <a:chOff x="-725582" y="2297751"/>
              <a:chExt cx="1443085" cy="1044506"/>
            </a:xfrm>
          </p:grpSpPr>
          <p:pic>
            <p:nvPicPr>
              <p:cNvPr id="236" name="Picture 5" descr="C:\Users\wujialing\AppData\Local\Microsoft\Windows\Temporary Internet Files\Content.IE5\HXEQMGXS\13320234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29211">
                <a:off x="-376893" y="2297751"/>
                <a:ext cx="753785" cy="1044506"/>
              </a:xfrm>
              <a:prstGeom prst="rect">
                <a:avLst/>
              </a:prstGeom>
              <a:noFill/>
              <a:effectLst>
                <a:glow rad="63500">
                  <a:schemeClr val="bg1"/>
                </a:glow>
              </a:effectLst>
              <a:extLst>
                <a:ext uri="{909E8E84-426E-40DD-AFC4-6F175D3DCCD1}">
                  <a14:hiddenFill xmlns:a14="http://schemas.microsoft.com/office/drawing/2010/main">
                    <a:solidFill>
                      <a:srgbClr val="FFFFFF"/>
                    </a:solidFill>
                  </a14:hiddenFill>
                </a:ext>
              </a:extLst>
            </p:spPr>
          </p:pic>
          <p:sp>
            <p:nvSpPr>
              <p:cNvPr id="237" name="矩形 236"/>
              <p:cNvSpPr/>
              <p:nvPr/>
            </p:nvSpPr>
            <p:spPr>
              <a:xfrm>
                <a:off x="-725582" y="2711608"/>
                <a:ext cx="1443085" cy="416396"/>
              </a:xfrm>
              <a:prstGeom prst="rect">
                <a:avLst/>
              </a:prstGeom>
              <a:effectLst>
                <a:glow rad="101600">
                  <a:schemeClr val="bg1"/>
                </a:glow>
              </a:effectLst>
            </p:spPr>
            <p:txBody>
              <a:bodyPr wrap="square">
                <a:spAutoFit/>
              </a:bodyPr>
              <a:lstStyle/>
              <a:p>
                <a:pPr lvl="0" algn="ctr">
                  <a:lnSpc>
                    <a:spcPct val="150000"/>
                  </a:lnSpc>
                </a:pPr>
                <a:r>
                  <a:rPr lang="en-US" altLang="zh-TW" sz="1600" b="1" dirty="0" err="1" smtClean="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Appier</a:t>
                </a:r>
                <a:endParaRPr lang="zh-TW" altLang="en-US" sz="1600" b="1" dirty="0">
                  <a:solidFill>
                    <a:srgbClr val="C00000"/>
                  </a:solidFill>
                  <a:effectLst>
                    <a:glow rad="101600">
                      <a:schemeClr val="bg1"/>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sp>
        <p:nvSpPr>
          <p:cNvPr id="29" name="文字方塊 28"/>
          <p:cNvSpPr txBox="1"/>
          <p:nvPr/>
        </p:nvSpPr>
        <p:spPr>
          <a:xfrm>
            <a:off x="403124" y="1002408"/>
            <a:ext cx="3335342" cy="5336846"/>
          </a:xfrm>
          <a:prstGeom prst="rect">
            <a:avLst/>
          </a:prstGeom>
          <a:noFill/>
        </p:spPr>
        <p:txBody>
          <a:bodyPr wrap="square" rtlCol="0">
            <a:spAutoFit/>
          </a:bodyPr>
          <a:lstStyle/>
          <a:p>
            <a:pPr marL="257175" indent="-257175" algn="just" defTabSz="657225" fontAlgn="base">
              <a:spcBef>
                <a:spcPct val="20000"/>
              </a:spcBef>
              <a:spcAft>
                <a:spcPct val="0"/>
              </a:spcAft>
              <a:buClr>
                <a:schemeClr val="accent6">
                  <a:lumMod val="50000"/>
                </a:schemeClr>
              </a:buClr>
              <a:buFont typeface="Wingdings" panose="05000000000000000000" pitchFamily="2" charset="2"/>
              <a:buChar char="n"/>
            </a:pPr>
            <a:r>
              <a:rPr kumimoji="1" lang="zh-TW" altLang="en-US" sz="2400" b="1" dirty="0">
                <a:solidFill>
                  <a:schemeClr val="accent2"/>
                </a:solidFill>
              </a:rPr>
              <a:t>創新創業蔚為風潮－</a:t>
            </a:r>
            <a:r>
              <a:rPr kumimoji="1" lang="en-US" altLang="zh-TW" sz="2400" b="1" dirty="0">
                <a:solidFill>
                  <a:schemeClr val="accent2"/>
                </a:solidFill>
              </a:rPr>
              <a:t>500 Startups</a:t>
            </a:r>
            <a:r>
              <a:rPr kumimoji="1" lang="zh-TW" altLang="en-US" sz="2400" b="1" dirty="0">
                <a:solidFill>
                  <a:schemeClr val="accent2"/>
                </a:solidFill>
              </a:rPr>
              <a:t>等國際創投及加速器已關注臺灣新創，國內大企業相繼成立基金投資新創事業</a:t>
            </a:r>
            <a:endParaRPr kumimoji="1" lang="en-US" altLang="zh-TW" sz="2400" b="1" dirty="0">
              <a:solidFill>
                <a:schemeClr val="accent2"/>
              </a:solidFill>
            </a:endParaRPr>
          </a:p>
          <a:p>
            <a:pPr marL="257175" indent="-257175" algn="just" defTabSz="657225" fontAlgn="base">
              <a:spcBef>
                <a:spcPct val="20000"/>
              </a:spcBef>
              <a:spcAft>
                <a:spcPct val="0"/>
              </a:spcAft>
              <a:buClr>
                <a:schemeClr val="accent6">
                  <a:lumMod val="50000"/>
                </a:schemeClr>
              </a:buClr>
              <a:buFont typeface="Wingdings" panose="05000000000000000000" pitchFamily="2" charset="2"/>
              <a:buChar char="n"/>
            </a:pPr>
            <a:r>
              <a:rPr kumimoji="1" lang="zh-TW" altLang="en-US" sz="2400" b="1" dirty="0">
                <a:solidFill>
                  <a:schemeClr val="accent2"/>
                </a:solidFill>
              </a:rPr>
              <a:t>加速產業典範移轉－政府將全力協助國內新創企業逐步創設，</a:t>
            </a:r>
            <a:r>
              <a:rPr kumimoji="1" lang="zh-TW" altLang="zh-TW" sz="2400" b="1" dirty="0">
                <a:solidFill>
                  <a:schemeClr val="accent2"/>
                </a:solidFill>
              </a:rPr>
              <a:t>運用</a:t>
            </a:r>
            <a:r>
              <a:rPr kumimoji="1" lang="en-US" altLang="zh-TW" sz="2400" b="1" dirty="0">
                <a:solidFill>
                  <a:schemeClr val="accent2"/>
                </a:solidFill>
              </a:rPr>
              <a:t>ICT</a:t>
            </a:r>
            <a:r>
              <a:rPr kumimoji="1" lang="zh-TW" altLang="zh-TW" sz="2400" b="1" dirty="0">
                <a:solidFill>
                  <a:schemeClr val="accent2"/>
                </a:solidFill>
              </a:rPr>
              <a:t>製造優勢，藉由「以硬帶軟、軟硬整合」，重組臺灣產業鏈，</a:t>
            </a:r>
            <a:r>
              <a:rPr kumimoji="1" lang="zh-TW" altLang="en-US" sz="2400" b="1" dirty="0">
                <a:solidFill>
                  <a:schemeClr val="accent2"/>
                </a:solidFill>
              </a:rPr>
              <a:t>加速</a:t>
            </a:r>
            <a:r>
              <a:rPr kumimoji="1" lang="zh-TW" altLang="zh-TW" sz="2400" b="1" dirty="0">
                <a:solidFill>
                  <a:schemeClr val="accent2"/>
                </a:solidFill>
              </a:rPr>
              <a:t>產業典範移轉</a:t>
            </a:r>
            <a:endParaRPr kumimoji="1" lang="zh-TW" altLang="en-US" sz="2400" b="1" dirty="0">
              <a:solidFill>
                <a:schemeClr val="accent2"/>
              </a:solidFill>
            </a:endParaRPr>
          </a:p>
        </p:txBody>
      </p:sp>
      <p:sp>
        <p:nvSpPr>
          <p:cNvPr id="76"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122</a:t>
            </a:fld>
            <a:endParaRPr lang="zh-TW" altLang="en-US" sz="1200" dirty="0"/>
          </a:p>
        </p:txBody>
      </p:sp>
    </p:spTree>
    <p:extLst>
      <p:ext uri="{BB962C8B-B14F-4D97-AF65-F5344CB8AC3E}">
        <p14:creationId xmlns:p14="http://schemas.microsoft.com/office/powerpoint/2010/main" val="21739638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1096" y="2030268"/>
            <a:ext cx="3179097" cy="289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3502767" y="2616556"/>
            <a:ext cx="1211003" cy="372410"/>
          </a:xfrm>
          <a:prstGeom prst="rect">
            <a:avLst/>
          </a:prstGeom>
        </p:spPr>
        <p:txBody>
          <a:bodyPr wrap="square">
            <a:spAutoFit/>
          </a:bodyPr>
          <a:lstStyle/>
          <a:p>
            <a:r>
              <a:rPr lang="zh-TW" altLang="zh-TW" sz="182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鏈結國際</a:t>
            </a:r>
            <a:endParaRPr lang="zh-TW" altLang="en-US" sz="182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矩形圖說文字 19"/>
          <p:cNvSpPr/>
          <p:nvPr/>
        </p:nvSpPr>
        <p:spPr>
          <a:xfrm>
            <a:off x="54403" y="1491206"/>
            <a:ext cx="3487688" cy="1347893"/>
          </a:xfrm>
          <a:prstGeom prst="wedgeRectCallout">
            <a:avLst>
              <a:gd name="adj1" fmla="val 61612"/>
              <a:gd name="adj2" fmla="val 24532"/>
            </a:avLst>
          </a:prstGeom>
          <a:solidFill>
            <a:schemeClr val="tx2">
              <a:lumMod val="20000"/>
              <a:lumOff val="80000"/>
            </a:schemeClr>
          </a:solidFill>
          <a:ln w="28575">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638"/>
          </a:p>
        </p:txBody>
      </p:sp>
      <p:sp>
        <p:nvSpPr>
          <p:cNvPr id="21" name="文字方塊 20"/>
          <p:cNvSpPr txBox="1"/>
          <p:nvPr/>
        </p:nvSpPr>
        <p:spPr>
          <a:xfrm>
            <a:off x="74820" y="1502038"/>
            <a:ext cx="3467270" cy="316369"/>
          </a:xfrm>
          <a:prstGeom prst="rect">
            <a:avLst/>
          </a:prstGeom>
          <a:noFill/>
        </p:spPr>
        <p:txBody>
          <a:bodyPr wrap="square" rtlCol="0">
            <a:spAutoFit/>
          </a:bodyPr>
          <a:lstStyle/>
          <a:p>
            <a:r>
              <a:rPr lang="zh-TW" altLang="en-US" sz="1456" b="1" dirty="0">
                <a:solidFill>
                  <a:srgbClr val="FF0000"/>
                </a:solidFill>
                <a:latin typeface="微軟正黑體" panose="020B0604030504040204" pitchFamily="34" charset="-120"/>
                <a:ea typeface="微軟正黑體" panose="020B0604030504040204" pitchFamily="34" charset="-120"/>
              </a:rPr>
              <a:t>規劃</a:t>
            </a:r>
            <a:r>
              <a:rPr lang="zh-TW" altLang="zh-TW" sz="1456" b="1" dirty="0">
                <a:solidFill>
                  <a:srgbClr val="FF0000"/>
                </a:solidFill>
                <a:latin typeface="微軟正黑體" panose="020B0604030504040204" pitchFamily="34" charset="-120"/>
                <a:ea typeface="微軟正黑體" panose="020B0604030504040204" pitchFamily="34" charset="-120"/>
              </a:rPr>
              <a:t>鏈結先進工業國家促進國際合作</a:t>
            </a:r>
            <a:endParaRPr lang="zh-TW" altLang="en-US" sz="1456" dirty="0">
              <a:solidFill>
                <a:srgbClr val="FF0000"/>
              </a:solidFill>
              <a:latin typeface="微軟正黑體" panose="020B0604030504040204" pitchFamily="34" charset="-120"/>
              <a:ea typeface="微軟正黑體" panose="020B0604030504040204" pitchFamily="34" charset="-120"/>
            </a:endParaRPr>
          </a:p>
        </p:txBody>
      </p:sp>
      <p:sp>
        <p:nvSpPr>
          <p:cNvPr id="25" name="矩形 24"/>
          <p:cNvSpPr/>
          <p:nvPr/>
        </p:nvSpPr>
        <p:spPr>
          <a:xfrm>
            <a:off x="3268191" y="3570653"/>
            <a:ext cx="1211003" cy="372410"/>
          </a:xfrm>
          <a:prstGeom prst="rect">
            <a:avLst/>
          </a:prstGeom>
        </p:spPr>
        <p:txBody>
          <a:bodyPr wrap="square">
            <a:spAutoFit/>
          </a:bodyPr>
          <a:lstStyle/>
          <a:p>
            <a:r>
              <a:rPr lang="zh-TW" altLang="en-US" sz="182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培育人才</a:t>
            </a:r>
            <a:endParaRPr lang="zh-TW" altLang="en-US" sz="182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矩形 25"/>
          <p:cNvSpPr/>
          <p:nvPr/>
        </p:nvSpPr>
        <p:spPr>
          <a:xfrm>
            <a:off x="4119766" y="4160554"/>
            <a:ext cx="1211003" cy="372410"/>
          </a:xfrm>
          <a:prstGeom prst="rect">
            <a:avLst/>
          </a:prstGeom>
        </p:spPr>
        <p:txBody>
          <a:bodyPr wrap="square">
            <a:spAutoFit/>
          </a:bodyPr>
          <a:lstStyle/>
          <a:p>
            <a:r>
              <a:rPr lang="zh-TW" altLang="en-US" sz="182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深化媒合</a:t>
            </a:r>
            <a:endParaRPr lang="zh-TW" altLang="en-US" sz="182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7" name="矩形 26"/>
          <p:cNvSpPr/>
          <p:nvPr/>
        </p:nvSpPr>
        <p:spPr>
          <a:xfrm>
            <a:off x="5054901" y="3579907"/>
            <a:ext cx="1211003" cy="372410"/>
          </a:xfrm>
          <a:prstGeom prst="rect">
            <a:avLst/>
          </a:prstGeom>
        </p:spPr>
        <p:txBody>
          <a:bodyPr wrap="square">
            <a:spAutoFit/>
          </a:bodyPr>
          <a:lstStyle/>
          <a:p>
            <a:r>
              <a:rPr lang="zh-TW" altLang="en-US" sz="182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結合能量</a:t>
            </a:r>
            <a:endParaRPr lang="zh-TW" altLang="en-US" sz="182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矩形 27"/>
          <p:cNvSpPr/>
          <p:nvPr/>
        </p:nvSpPr>
        <p:spPr>
          <a:xfrm>
            <a:off x="4754838" y="2617743"/>
            <a:ext cx="1211003" cy="372410"/>
          </a:xfrm>
          <a:prstGeom prst="rect">
            <a:avLst/>
          </a:prstGeom>
        </p:spPr>
        <p:txBody>
          <a:bodyPr wrap="square">
            <a:spAutoFit/>
          </a:bodyPr>
          <a:lstStyle/>
          <a:p>
            <a:r>
              <a:rPr lang="zh-TW" altLang="en-US" sz="182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亮點擴散</a:t>
            </a:r>
            <a:endParaRPr lang="zh-TW" altLang="en-US" sz="182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圖說文字 28"/>
          <p:cNvSpPr/>
          <p:nvPr/>
        </p:nvSpPr>
        <p:spPr>
          <a:xfrm>
            <a:off x="54403" y="3301355"/>
            <a:ext cx="3066693" cy="1176359"/>
          </a:xfrm>
          <a:prstGeom prst="wedgeRectCallout">
            <a:avLst>
              <a:gd name="adj1" fmla="val 62654"/>
              <a:gd name="adj2" fmla="val -35982"/>
            </a:avLst>
          </a:prstGeom>
          <a:solidFill>
            <a:schemeClr val="accent6">
              <a:lumMod val="20000"/>
              <a:lumOff val="80000"/>
            </a:schemeClr>
          </a:solidFill>
          <a:ln w="28575">
            <a:solidFill>
              <a:schemeClr val="accent6">
                <a:lumMod val="50000"/>
              </a:schemeClr>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638"/>
          </a:p>
        </p:txBody>
      </p:sp>
      <p:sp>
        <p:nvSpPr>
          <p:cNvPr id="30" name="矩形圖說文字 29"/>
          <p:cNvSpPr/>
          <p:nvPr/>
        </p:nvSpPr>
        <p:spPr>
          <a:xfrm>
            <a:off x="75362" y="4926617"/>
            <a:ext cx="3611286" cy="1413437"/>
          </a:xfrm>
          <a:prstGeom prst="wedgeRectCallout">
            <a:avLst>
              <a:gd name="adj1" fmla="val 67535"/>
              <a:gd name="adj2" fmla="val -63322"/>
            </a:avLst>
          </a:prstGeom>
          <a:solidFill>
            <a:schemeClr val="accent4">
              <a:lumMod val="20000"/>
              <a:lumOff val="80000"/>
            </a:schemeClr>
          </a:solidFill>
          <a:ln w="28575">
            <a:solidFill>
              <a:srgbClr val="7030A0"/>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638"/>
          </a:p>
        </p:txBody>
      </p:sp>
      <p:sp>
        <p:nvSpPr>
          <p:cNvPr id="31" name="矩形圖說文字 30"/>
          <p:cNvSpPr/>
          <p:nvPr/>
        </p:nvSpPr>
        <p:spPr>
          <a:xfrm>
            <a:off x="5379685" y="4765461"/>
            <a:ext cx="3613006" cy="1559439"/>
          </a:xfrm>
          <a:prstGeom prst="wedgeRectCallout">
            <a:avLst>
              <a:gd name="adj1" fmla="val -37382"/>
              <a:gd name="adj2" fmla="val -96675"/>
            </a:avLst>
          </a:prstGeom>
          <a:solidFill>
            <a:schemeClr val="accent3">
              <a:lumMod val="20000"/>
              <a:lumOff val="80000"/>
            </a:schemeClr>
          </a:solidFill>
          <a:ln w="28575">
            <a:solidFill>
              <a:schemeClr val="accent3">
                <a:lumMod val="50000"/>
              </a:schemeClr>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638"/>
          </a:p>
        </p:txBody>
      </p:sp>
      <p:sp>
        <p:nvSpPr>
          <p:cNvPr id="33" name="文字方塊 32"/>
          <p:cNvSpPr txBox="1"/>
          <p:nvPr/>
        </p:nvSpPr>
        <p:spPr>
          <a:xfrm>
            <a:off x="54402" y="3297911"/>
            <a:ext cx="2944449" cy="316369"/>
          </a:xfrm>
          <a:prstGeom prst="rect">
            <a:avLst/>
          </a:prstGeom>
          <a:noFill/>
        </p:spPr>
        <p:txBody>
          <a:bodyPr wrap="square" rtlCol="0">
            <a:spAutoFit/>
          </a:bodyPr>
          <a:lstStyle/>
          <a:p>
            <a:r>
              <a:rPr lang="zh-TW" altLang="en-US" sz="1456" b="1" dirty="0">
                <a:solidFill>
                  <a:srgbClr val="FF0000"/>
                </a:solidFill>
                <a:latin typeface="微軟正黑體" panose="020B0604030504040204" pitchFamily="34" charset="-120"/>
                <a:ea typeface="微軟正黑體" panose="020B0604030504040204" pitchFamily="34" charset="-120"/>
              </a:rPr>
              <a:t>培育生產力</a:t>
            </a:r>
            <a:r>
              <a:rPr lang="en-US" altLang="zh-TW" sz="1456" b="1" dirty="0">
                <a:solidFill>
                  <a:srgbClr val="FF0000"/>
                </a:solidFill>
                <a:latin typeface="微軟正黑體" panose="020B0604030504040204" pitchFamily="34" charset="-120"/>
                <a:ea typeface="微軟正黑體" panose="020B0604030504040204" pitchFamily="34" charset="-120"/>
              </a:rPr>
              <a:t>4.0</a:t>
            </a:r>
            <a:r>
              <a:rPr lang="zh-TW" altLang="en-US" sz="1456" b="1" dirty="0">
                <a:solidFill>
                  <a:srgbClr val="FF0000"/>
                </a:solidFill>
                <a:latin typeface="微軟正黑體" panose="020B0604030504040204" pitchFamily="34" charset="-120"/>
                <a:ea typeface="微軟正黑體" panose="020B0604030504040204" pitchFamily="34" charset="-120"/>
              </a:rPr>
              <a:t>跨域實務人才</a:t>
            </a:r>
            <a:endParaRPr lang="zh-TW" altLang="en-US" sz="1456" dirty="0">
              <a:solidFill>
                <a:srgbClr val="FF0000"/>
              </a:solidFill>
              <a:latin typeface="微軟正黑體" panose="020B0604030504040204" pitchFamily="34" charset="-120"/>
              <a:ea typeface="微軟正黑體" panose="020B0604030504040204" pitchFamily="34" charset="-120"/>
            </a:endParaRPr>
          </a:p>
        </p:txBody>
      </p:sp>
      <p:sp>
        <p:nvSpPr>
          <p:cNvPr id="34" name="文字方塊 33"/>
          <p:cNvSpPr txBox="1"/>
          <p:nvPr/>
        </p:nvSpPr>
        <p:spPr>
          <a:xfrm>
            <a:off x="83881" y="4999697"/>
            <a:ext cx="3319832" cy="316369"/>
          </a:xfrm>
          <a:prstGeom prst="rect">
            <a:avLst/>
          </a:prstGeom>
          <a:noFill/>
        </p:spPr>
        <p:txBody>
          <a:bodyPr wrap="square" rtlCol="0">
            <a:spAutoFit/>
          </a:bodyPr>
          <a:lstStyle/>
          <a:p>
            <a:r>
              <a:rPr lang="zh-TW" altLang="en-US" sz="1456" b="1" dirty="0">
                <a:solidFill>
                  <a:srgbClr val="FF0000"/>
                </a:solidFill>
                <a:latin typeface="微軟正黑體" panose="020B0604030504040204" pitchFamily="34" charset="-120"/>
                <a:ea typeface="微軟正黑體" panose="020B0604030504040204" pitchFamily="34" charset="-120"/>
              </a:rPr>
              <a:t>辦理工業區生產力</a:t>
            </a:r>
            <a:r>
              <a:rPr lang="en-US" altLang="zh-TW" sz="1456" b="1" dirty="0">
                <a:solidFill>
                  <a:srgbClr val="FF0000"/>
                </a:solidFill>
                <a:latin typeface="微軟正黑體" panose="020B0604030504040204" pitchFamily="34" charset="-120"/>
                <a:ea typeface="微軟正黑體" panose="020B0604030504040204" pitchFamily="34" charset="-120"/>
              </a:rPr>
              <a:t>4.0</a:t>
            </a:r>
            <a:r>
              <a:rPr lang="zh-TW" altLang="en-US" sz="1456" b="1" dirty="0">
                <a:solidFill>
                  <a:srgbClr val="FF0000"/>
                </a:solidFill>
                <a:latin typeface="微軟正黑體" panose="020B0604030504040204" pitchFamily="34" charset="-120"/>
                <a:ea typeface="微軟正黑體" panose="020B0604030504040204" pitchFamily="34" charset="-120"/>
              </a:rPr>
              <a:t>供需媒合</a:t>
            </a:r>
            <a:endParaRPr lang="zh-TW" altLang="en-US" sz="1456" dirty="0">
              <a:solidFill>
                <a:srgbClr val="FF0000"/>
              </a:solidFill>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5379685" y="4805436"/>
            <a:ext cx="3728819" cy="316369"/>
          </a:xfrm>
          <a:prstGeom prst="rect">
            <a:avLst/>
          </a:prstGeom>
          <a:noFill/>
        </p:spPr>
        <p:txBody>
          <a:bodyPr wrap="square" rtlCol="0">
            <a:spAutoFit/>
          </a:bodyPr>
          <a:lstStyle/>
          <a:p>
            <a:r>
              <a:rPr lang="zh-TW" altLang="en-US" sz="1456" b="1" dirty="0">
                <a:solidFill>
                  <a:srgbClr val="FF0000"/>
                </a:solidFill>
                <a:latin typeface="微軟正黑體" panose="020B0604030504040204" pitchFamily="34" charset="-120"/>
                <a:ea typeface="微軟正黑體" panose="020B0604030504040204" pitchFamily="34" charset="-120"/>
              </a:rPr>
              <a:t>結合公協會成立重點產業跨域服務團</a:t>
            </a:r>
            <a:endParaRPr lang="zh-TW" altLang="en-US" sz="1456"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63961" y="1810204"/>
            <a:ext cx="3539277" cy="913070"/>
          </a:xfrm>
          <a:prstGeom prst="rect">
            <a:avLst/>
          </a:prstGeom>
          <a:noFill/>
        </p:spPr>
        <p:txBody>
          <a:bodyPr wrap="square" rtlCol="0">
            <a:spAutoFit/>
          </a:bodyPr>
          <a:lstStyle/>
          <a:p>
            <a:pPr>
              <a:lnSpc>
                <a:spcPts val="1820"/>
              </a:lnSpc>
              <a:spcBef>
                <a:spcPts val="546"/>
              </a:spcBef>
            </a:pPr>
            <a:r>
              <a:rPr lang="zh-TW" altLang="en-US" sz="1365" dirty="0">
                <a:latin typeface="微軟正黑體" panose="020B0604030504040204" pitchFamily="34" charset="-120"/>
                <a:ea typeface="微軟正黑體" panose="020B0604030504040204" pitchFamily="34" charset="-120"/>
              </a:rPr>
              <a:t>－人才：派員赴</a:t>
            </a:r>
            <a:r>
              <a:rPr lang="zh-TW" altLang="zh-TW" sz="1365" dirty="0">
                <a:latin typeface="微軟正黑體" panose="020B0604030504040204" pitchFamily="34" charset="-120"/>
                <a:ea typeface="微軟正黑體" panose="020B0604030504040204" pitchFamily="34" charset="-120"/>
              </a:rPr>
              <a:t>德國西門子</a:t>
            </a:r>
            <a:r>
              <a:rPr lang="en-US" altLang="zh-TW" sz="1365" dirty="0">
                <a:latin typeface="微軟正黑體" panose="020B0604030504040204" pitchFamily="34" charset="-120"/>
                <a:ea typeface="微軟正黑體" panose="020B0604030504040204" pitchFamily="34" charset="-120"/>
              </a:rPr>
              <a:t>/</a:t>
            </a:r>
            <a:r>
              <a:rPr lang="zh-TW" altLang="en-US" sz="1365" dirty="0">
                <a:latin typeface="微軟正黑體" panose="020B0604030504040204" pitchFamily="34" charset="-120"/>
                <a:ea typeface="微軟正黑體" panose="020B0604030504040204" pitchFamily="34" charset="-120"/>
              </a:rPr>
              <a:t>日本</a:t>
            </a:r>
            <a:r>
              <a:rPr lang="en-US" altLang="zh-TW" sz="1365" dirty="0">
                <a:latin typeface="微軟正黑體" panose="020B0604030504040204" pitchFamily="34" charset="-120"/>
                <a:ea typeface="微軟正黑體" panose="020B0604030504040204" pitchFamily="34" charset="-120"/>
              </a:rPr>
              <a:t>NEC</a:t>
            </a:r>
            <a:r>
              <a:rPr lang="zh-TW" altLang="en-US" sz="1365" dirty="0">
                <a:latin typeface="微軟正黑體" panose="020B0604030504040204" pitchFamily="34" charset="-120"/>
                <a:ea typeface="微軟正黑體" panose="020B0604030504040204" pitchFamily="34" charset="-120"/>
              </a:rPr>
              <a:t>受訓</a:t>
            </a:r>
            <a:endParaRPr lang="en-US" altLang="zh-TW" sz="1365" dirty="0">
              <a:latin typeface="微軟正黑體" panose="020B0604030504040204" pitchFamily="34" charset="-120"/>
              <a:ea typeface="微軟正黑體" panose="020B0604030504040204" pitchFamily="34" charset="-120"/>
            </a:endParaRPr>
          </a:p>
          <a:p>
            <a:pPr>
              <a:lnSpc>
                <a:spcPts val="1820"/>
              </a:lnSpc>
              <a:spcBef>
                <a:spcPts val="546"/>
              </a:spcBef>
            </a:pPr>
            <a:r>
              <a:rPr lang="zh-TW" altLang="en-US" sz="1365" dirty="0">
                <a:latin typeface="微軟正黑體" panose="020B0604030504040204" pitchFamily="34" charset="-120"/>
                <a:ea typeface="微軟正黑體" panose="020B0604030504040204" pitchFamily="34" charset="-120"/>
              </a:rPr>
              <a:t>－技術：挖掘資深專業人才，深化</a:t>
            </a:r>
            <a:r>
              <a:rPr lang="zh-TW" altLang="en-US" sz="1365" b="1" u="sng" dirty="0">
                <a:solidFill>
                  <a:srgbClr val="0000FF"/>
                </a:solidFill>
                <a:latin typeface="微軟正黑體" panose="020B0604030504040204" pitchFamily="34" charset="-120"/>
                <a:ea typeface="微軟正黑體" panose="020B0604030504040204" pitchFamily="34" charset="-120"/>
              </a:rPr>
              <a:t>核心技術</a:t>
            </a:r>
          </a:p>
          <a:p>
            <a:pPr>
              <a:lnSpc>
                <a:spcPts val="1820"/>
              </a:lnSpc>
              <a:spcBef>
                <a:spcPts val="546"/>
              </a:spcBef>
            </a:pPr>
            <a:r>
              <a:rPr lang="zh-TW" altLang="en-US" sz="1365" dirty="0">
                <a:latin typeface="微軟正黑體" panose="020B0604030504040204" pitchFamily="34" charset="-120"/>
                <a:ea typeface="微軟正黑體" panose="020B0604030504040204" pitchFamily="34" charset="-120"/>
              </a:rPr>
              <a:t>－市場：推動</a:t>
            </a:r>
            <a:r>
              <a:rPr lang="zh-TW" altLang="en-US" sz="1365" b="1" u="sng" dirty="0">
                <a:solidFill>
                  <a:srgbClr val="0000FF"/>
                </a:solidFill>
                <a:latin typeface="微軟正黑體" panose="020B0604030504040204" pitchFamily="34" charset="-120"/>
                <a:ea typeface="微軟正黑體" panose="020B0604030504040204" pitchFamily="34" charset="-120"/>
              </a:rPr>
              <a:t>台德</a:t>
            </a:r>
            <a:r>
              <a:rPr lang="en-US" altLang="zh-TW" sz="1365" b="1" u="sng" dirty="0">
                <a:solidFill>
                  <a:srgbClr val="0000FF"/>
                </a:solidFill>
                <a:latin typeface="微軟正黑體" panose="020B0604030504040204" pitchFamily="34" charset="-120"/>
                <a:ea typeface="微軟正黑體" panose="020B0604030504040204" pitchFamily="34" charset="-120"/>
              </a:rPr>
              <a:t>/</a:t>
            </a:r>
            <a:r>
              <a:rPr lang="zh-TW" altLang="en-US" sz="1365" b="1" u="sng" dirty="0">
                <a:solidFill>
                  <a:srgbClr val="0000FF"/>
                </a:solidFill>
                <a:latin typeface="微軟正黑體" panose="020B0604030504040204" pitchFamily="34" charset="-120"/>
                <a:ea typeface="微軟正黑體" panose="020B0604030504040204" pitchFamily="34" charset="-120"/>
              </a:rPr>
              <a:t>台日合作</a:t>
            </a:r>
            <a:r>
              <a:rPr lang="zh-TW" altLang="en-US" sz="1365" dirty="0">
                <a:latin typeface="微軟正黑體" panose="020B0604030504040204" pitchFamily="34" charset="-120"/>
                <a:ea typeface="微軟正黑體" panose="020B0604030504040204" pitchFamily="34" charset="-120"/>
              </a:rPr>
              <a:t>拓展</a:t>
            </a:r>
            <a:r>
              <a:rPr lang="zh-TW" altLang="en-US" sz="1365" b="1" u="sng" dirty="0">
                <a:solidFill>
                  <a:srgbClr val="0000FF"/>
                </a:solidFill>
                <a:latin typeface="微軟正黑體" panose="020B0604030504040204" pitchFamily="34" charset="-120"/>
                <a:ea typeface="微軟正黑體" panose="020B0604030504040204" pitchFamily="34" charset="-120"/>
              </a:rPr>
              <a:t>亞太商機</a:t>
            </a:r>
          </a:p>
        </p:txBody>
      </p:sp>
      <p:sp>
        <p:nvSpPr>
          <p:cNvPr id="38" name="文字方塊 37"/>
          <p:cNvSpPr txBox="1"/>
          <p:nvPr/>
        </p:nvSpPr>
        <p:spPr>
          <a:xfrm>
            <a:off x="24611" y="3571950"/>
            <a:ext cx="3539277" cy="1015663"/>
          </a:xfrm>
          <a:prstGeom prst="rect">
            <a:avLst/>
          </a:prstGeom>
          <a:noFill/>
        </p:spPr>
        <p:txBody>
          <a:bodyPr wrap="square" rtlCol="0">
            <a:spAutoFit/>
          </a:bodyPr>
          <a:lstStyle>
            <a:defPPr>
              <a:defRPr lang="zh-TW"/>
            </a:defPPr>
            <a:lvl1pPr>
              <a:lnSpc>
                <a:spcPts val="2000"/>
              </a:lnSpc>
              <a:spcBef>
                <a:spcPts val="600"/>
              </a:spcBef>
              <a:defRPr sz="1500">
                <a:latin typeface="微軟正黑體" panose="020B0604030504040204" pitchFamily="34" charset="-120"/>
                <a:ea typeface="微軟正黑體" panose="020B0604030504040204" pitchFamily="34" charset="-120"/>
              </a:defRPr>
            </a:lvl1pPr>
          </a:lstStyle>
          <a:p>
            <a:r>
              <a:rPr lang="zh-TW" altLang="en-US" sz="1365" dirty="0"/>
              <a:t>－加強</a:t>
            </a:r>
            <a:r>
              <a:rPr lang="zh-TW" altLang="en-US" sz="1365" b="1" u="sng" dirty="0">
                <a:solidFill>
                  <a:srgbClr val="0033CC"/>
                </a:solidFill>
              </a:rPr>
              <a:t>跨部會</a:t>
            </a:r>
            <a:r>
              <a:rPr lang="zh-TW" altLang="en-US" sz="1365" dirty="0"/>
              <a:t>及</a:t>
            </a:r>
            <a:r>
              <a:rPr lang="zh-TW" altLang="en-US" sz="1365" b="1" u="sng" dirty="0">
                <a:solidFill>
                  <a:srgbClr val="0033CC"/>
                </a:solidFill>
              </a:rPr>
              <a:t>產學連結</a:t>
            </a:r>
            <a:r>
              <a:rPr lang="zh-TW" altLang="en-US" sz="1365" dirty="0"/>
              <a:t>跨域培育</a:t>
            </a:r>
          </a:p>
          <a:p>
            <a:r>
              <a:rPr lang="zh-TW" altLang="en-US" sz="1365" dirty="0"/>
              <a:t>－延攬</a:t>
            </a:r>
            <a:r>
              <a:rPr lang="zh-TW" altLang="en-US" sz="1365" b="1" u="sng" dirty="0">
                <a:solidFill>
                  <a:srgbClr val="0033CC"/>
                </a:solidFill>
              </a:rPr>
              <a:t>國際專家</a:t>
            </a:r>
            <a:r>
              <a:rPr lang="zh-TW" altLang="en-US" sz="1365" dirty="0"/>
              <a:t>培訓國內</a:t>
            </a:r>
            <a:r>
              <a:rPr lang="zh-TW" altLang="en-US" sz="1365" b="1" u="sng" dirty="0">
                <a:solidFill>
                  <a:srgbClr val="0033CC"/>
                </a:solidFill>
              </a:rPr>
              <a:t>種子師資</a:t>
            </a:r>
            <a:endParaRPr lang="en-US" altLang="zh-TW" sz="1365" b="1" u="sng" dirty="0">
              <a:solidFill>
                <a:srgbClr val="0033CC"/>
              </a:solidFill>
            </a:endParaRPr>
          </a:p>
          <a:p>
            <a:r>
              <a:rPr lang="zh-TW" altLang="en-US" sz="1365" dirty="0"/>
              <a:t>－</a:t>
            </a:r>
            <a:r>
              <a:rPr lang="zh-TW" altLang="en-US" sz="1365" b="1" u="sng" spc="-91" dirty="0">
                <a:solidFill>
                  <a:srgbClr val="0033CC"/>
                </a:solidFill>
              </a:rPr>
              <a:t>智庫</a:t>
            </a:r>
            <a:r>
              <a:rPr lang="zh-TW" altLang="en-US" sz="1365" spc="-91" dirty="0"/>
              <a:t>與</a:t>
            </a:r>
            <a:r>
              <a:rPr lang="en-US" altLang="zh-TW" sz="1365" b="1" u="sng" spc="-91" dirty="0">
                <a:solidFill>
                  <a:srgbClr val="0033CC"/>
                </a:solidFill>
              </a:rPr>
              <a:t>SI</a:t>
            </a:r>
            <a:r>
              <a:rPr lang="zh-TW" altLang="en-US" sz="1365" b="1" u="sng" spc="-91" dirty="0">
                <a:solidFill>
                  <a:srgbClr val="0033CC"/>
                </a:solidFill>
              </a:rPr>
              <a:t>廠商</a:t>
            </a:r>
            <a:r>
              <a:rPr lang="zh-TW" altLang="en-US" sz="1365" spc="-91" dirty="0"/>
              <a:t>人員，赴</a:t>
            </a:r>
            <a:r>
              <a:rPr lang="zh-TW" altLang="en-US" sz="1365" b="1" u="sng" spc="-91" dirty="0">
                <a:solidFill>
                  <a:srgbClr val="0033CC"/>
                </a:solidFill>
              </a:rPr>
              <a:t>海外培訓</a:t>
            </a:r>
            <a:r>
              <a:rPr lang="en-US" altLang="zh-TW" sz="1365" spc="-91" dirty="0"/>
              <a:t>3~6</a:t>
            </a:r>
            <a:r>
              <a:rPr lang="zh-TW" altLang="en-US" sz="1365" spc="-91" dirty="0"/>
              <a:t>個月</a:t>
            </a:r>
          </a:p>
        </p:txBody>
      </p:sp>
      <p:sp>
        <p:nvSpPr>
          <p:cNvPr id="39" name="文字方塊 38"/>
          <p:cNvSpPr txBox="1"/>
          <p:nvPr/>
        </p:nvSpPr>
        <p:spPr>
          <a:xfrm>
            <a:off x="79041" y="5322920"/>
            <a:ext cx="3539277" cy="861774"/>
          </a:xfrm>
          <a:prstGeom prst="rect">
            <a:avLst/>
          </a:prstGeom>
          <a:noFill/>
        </p:spPr>
        <p:txBody>
          <a:bodyPr wrap="square" rtlCol="0">
            <a:spAutoFit/>
          </a:bodyPr>
          <a:lstStyle>
            <a:defPPr>
              <a:defRPr lang="zh-TW"/>
            </a:defPPr>
            <a:lvl1pPr>
              <a:lnSpc>
                <a:spcPts val="2000"/>
              </a:lnSpc>
              <a:spcBef>
                <a:spcPts val="600"/>
              </a:spcBef>
              <a:defRPr sz="1500">
                <a:latin typeface="微軟正黑體" panose="020B0604030504040204" pitchFamily="34" charset="-120"/>
                <a:ea typeface="微軟正黑體" panose="020B0604030504040204" pitchFamily="34" charset="-120"/>
              </a:defRPr>
            </a:lvl1pPr>
          </a:lstStyle>
          <a:p>
            <a:pPr marL="158944" indent="-158944"/>
            <a:r>
              <a:rPr lang="zh-TW" altLang="en-US" sz="1365" dirty="0"/>
              <a:t>－已辦理</a:t>
            </a:r>
            <a:r>
              <a:rPr lang="en-US" altLang="zh-TW" sz="1365" dirty="0"/>
              <a:t>4</a:t>
            </a:r>
            <a:r>
              <a:rPr lang="zh-TW" altLang="en-US" sz="1365" dirty="0"/>
              <a:t>場，總計</a:t>
            </a:r>
            <a:r>
              <a:rPr lang="en-US" altLang="zh-TW" sz="1365" dirty="0"/>
              <a:t>69</a:t>
            </a:r>
            <a:r>
              <a:rPr lang="zh-TW" altLang="en-US" sz="1365" dirty="0"/>
              <a:t>家智動化業者分享實績，</a:t>
            </a:r>
            <a:r>
              <a:rPr lang="en-US" altLang="zh-TW" sz="1365" dirty="0"/>
              <a:t>165</a:t>
            </a:r>
            <a:r>
              <a:rPr lang="zh-TW" altLang="en-US" sz="1365" dirty="0"/>
              <a:t>家廠商</a:t>
            </a:r>
            <a:r>
              <a:rPr lang="en-US" altLang="zh-TW" sz="1365" dirty="0"/>
              <a:t>/310</a:t>
            </a:r>
            <a:r>
              <a:rPr lang="zh-TW" altLang="en-US" sz="1365" dirty="0"/>
              <a:t>人參加，促成</a:t>
            </a:r>
            <a:r>
              <a:rPr lang="en-US" altLang="zh-TW" sz="1365" b="1" u="sng" dirty="0">
                <a:solidFill>
                  <a:srgbClr val="0000FF"/>
                </a:solidFill>
              </a:rPr>
              <a:t>105</a:t>
            </a:r>
            <a:r>
              <a:rPr lang="zh-TW" altLang="en-US" sz="1365" dirty="0"/>
              <a:t>件洽談案</a:t>
            </a:r>
          </a:p>
        </p:txBody>
      </p:sp>
      <p:sp>
        <p:nvSpPr>
          <p:cNvPr id="41" name="文字方塊 40"/>
          <p:cNvSpPr txBox="1"/>
          <p:nvPr/>
        </p:nvSpPr>
        <p:spPr>
          <a:xfrm>
            <a:off x="5399921" y="5008749"/>
            <a:ext cx="3612620" cy="1631216"/>
          </a:xfrm>
          <a:prstGeom prst="rect">
            <a:avLst/>
          </a:prstGeom>
          <a:noFill/>
        </p:spPr>
        <p:txBody>
          <a:bodyPr wrap="square" rtlCol="0">
            <a:spAutoFit/>
          </a:bodyPr>
          <a:lstStyle>
            <a:defPPr>
              <a:defRPr lang="zh-TW"/>
            </a:defPPr>
            <a:lvl1pPr>
              <a:lnSpc>
                <a:spcPts val="2000"/>
              </a:lnSpc>
              <a:spcBef>
                <a:spcPts val="600"/>
              </a:spcBef>
              <a:defRPr sz="1500">
                <a:latin typeface="微軟正黑體" panose="020B0604030504040204" pitchFamily="34" charset="-120"/>
                <a:ea typeface="微軟正黑體" panose="020B0604030504040204" pitchFamily="34" charset="-120"/>
              </a:defRPr>
            </a:lvl1pPr>
          </a:lstStyle>
          <a:p>
            <a:pPr marL="184953" indent="-184953">
              <a:spcBef>
                <a:spcPts val="0"/>
              </a:spcBef>
            </a:pPr>
            <a:r>
              <a:rPr lang="zh-TW" altLang="en-US" sz="1365" dirty="0"/>
              <a:t>－</a:t>
            </a:r>
            <a:r>
              <a:rPr lang="en-US" altLang="zh-TW" sz="1365" b="1" u="sng" dirty="0">
                <a:solidFill>
                  <a:srgbClr val="0000FF"/>
                </a:solidFill>
              </a:rPr>
              <a:t>6</a:t>
            </a:r>
            <a:r>
              <a:rPr lang="zh-TW" altLang="zh-TW" sz="1365" b="1" u="sng" dirty="0">
                <a:solidFill>
                  <a:srgbClr val="0000FF"/>
                </a:solidFill>
              </a:rPr>
              <a:t>個</a:t>
            </a:r>
            <a:r>
              <a:rPr lang="zh-TW" altLang="zh-TW" sz="1365" dirty="0"/>
              <a:t>公協會成立委員會，</a:t>
            </a:r>
            <a:r>
              <a:rPr lang="en-US" altLang="zh-TW" sz="1365" b="1" u="sng" dirty="0">
                <a:solidFill>
                  <a:srgbClr val="0000FF"/>
                </a:solidFill>
              </a:rPr>
              <a:t>5</a:t>
            </a:r>
            <a:r>
              <a:rPr lang="zh-TW" altLang="zh-TW" sz="1365" b="1" u="sng" dirty="0">
                <a:solidFill>
                  <a:srgbClr val="0000FF"/>
                </a:solidFill>
              </a:rPr>
              <a:t>個</a:t>
            </a:r>
            <a:r>
              <a:rPr lang="zh-TW" altLang="zh-TW" sz="1365" dirty="0"/>
              <a:t>公會規劃中</a:t>
            </a:r>
            <a:endParaRPr lang="en-US" altLang="zh-TW" sz="1365" dirty="0"/>
          </a:p>
          <a:p>
            <a:pPr marL="158944" indent="-158944">
              <a:spcBef>
                <a:spcPts val="0"/>
              </a:spcBef>
            </a:pPr>
            <a:r>
              <a:rPr lang="zh-TW" altLang="en-US" sz="1365" dirty="0"/>
              <a:t> </a:t>
            </a:r>
            <a:r>
              <a:rPr lang="en-US" altLang="zh-TW" sz="1365" dirty="0"/>
              <a:t>-</a:t>
            </a:r>
            <a:r>
              <a:rPr lang="zh-TW" altLang="en-US" sz="1365" b="1" u="sng" dirty="0">
                <a:solidFill>
                  <a:srgbClr val="0000FF"/>
                </a:solidFill>
              </a:rPr>
              <a:t>電子業</a:t>
            </a:r>
            <a:r>
              <a:rPr lang="zh-TW" altLang="en-US" sz="1365" dirty="0"/>
              <a:t>：</a:t>
            </a:r>
            <a:r>
              <a:rPr lang="zh-TW" altLang="en-US" sz="1365" b="1" u="sng" dirty="0">
                <a:solidFill>
                  <a:srgbClr val="0000FF"/>
                </a:solidFill>
              </a:rPr>
              <a:t>英業達</a:t>
            </a:r>
            <a:r>
              <a:rPr lang="zh-TW" altLang="en-US" sz="1365" dirty="0"/>
              <a:t>與</a:t>
            </a:r>
            <a:r>
              <a:rPr lang="zh-TW" altLang="en-US" sz="1365" b="1" u="sng" dirty="0">
                <a:solidFill>
                  <a:srgbClr val="0000FF"/>
                </a:solidFill>
              </a:rPr>
              <a:t>西門子</a:t>
            </a:r>
            <a:r>
              <a:rPr lang="zh-TW" altLang="en-US" sz="1365" dirty="0"/>
              <a:t>簽訂合作協議</a:t>
            </a:r>
            <a:endParaRPr lang="en-US" altLang="zh-TW" sz="1365" dirty="0"/>
          </a:p>
          <a:p>
            <a:pPr marL="158944" indent="-158944">
              <a:spcBef>
                <a:spcPts val="0"/>
              </a:spcBef>
            </a:pPr>
            <a:r>
              <a:rPr lang="zh-TW" altLang="en-US" sz="1365" dirty="0"/>
              <a:t>   </a:t>
            </a:r>
            <a:r>
              <a:rPr lang="zh-TW" altLang="en-US" sz="1365" b="1" u="sng" dirty="0">
                <a:solidFill>
                  <a:srgbClr val="0000FF"/>
                </a:solidFill>
              </a:rPr>
              <a:t>食品業</a:t>
            </a:r>
            <a:r>
              <a:rPr lang="zh-TW" altLang="en-US" sz="1365" dirty="0"/>
              <a:t>：</a:t>
            </a:r>
            <a:r>
              <a:rPr lang="zh-TW" altLang="en-US" sz="1365" b="1" u="sng" dirty="0">
                <a:solidFill>
                  <a:srgbClr val="0000FF"/>
                </a:solidFill>
              </a:rPr>
              <a:t>統一</a:t>
            </a:r>
            <a:r>
              <a:rPr lang="zh-TW" altLang="en-US" sz="1365" dirty="0"/>
              <a:t>建置第一個</a:t>
            </a:r>
            <a:r>
              <a:rPr lang="en-US" altLang="zh-TW" sz="1365" dirty="0"/>
              <a:t>4.0</a:t>
            </a:r>
            <a:r>
              <a:rPr lang="zh-TW" altLang="en-US" sz="1365" dirty="0"/>
              <a:t>示範工廠</a:t>
            </a:r>
            <a:endParaRPr lang="en-US" altLang="zh-TW" sz="1365" dirty="0"/>
          </a:p>
          <a:p>
            <a:pPr marL="845292" indent="-845292">
              <a:spcBef>
                <a:spcPts val="0"/>
              </a:spcBef>
            </a:pPr>
            <a:r>
              <a:rPr lang="zh-TW" altLang="en-US" sz="1365" dirty="0"/>
              <a:t>    </a:t>
            </a:r>
            <a:r>
              <a:rPr lang="zh-TW" altLang="en-US" sz="1365" b="1" u="sng" dirty="0">
                <a:solidFill>
                  <a:srgbClr val="0000FF"/>
                </a:solidFill>
              </a:rPr>
              <a:t>航空業</a:t>
            </a:r>
            <a:r>
              <a:rPr lang="zh-TW" altLang="en-US" sz="1365" dirty="0"/>
              <a:t>：</a:t>
            </a:r>
            <a:r>
              <a:rPr lang="zh-TW" altLang="en-US" sz="1365" b="1" u="sng" dirty="0">
                <a:solidFill>
                  <a:srgbClr val="0000FF"/>
                </a:solidFill>
              </a:rPr>
              <a:t>漢翔</a:t>
            </a:r>
            <a:r>
              <a:rPr lang="zh-TW" altLang="en-US" sz="1365" dirty="0"/>
              <a:t>、</a:t>
            </a:r>
            <a:r>
              <a:rPr lang="zh-TW" altLang="en-US" sz="1365" b="1" u="sng" dirty="0">
                <a:solidFill>
                  <a:srgbClr val="0000FF"/>
                </a:solidFill>
              </a:rPr>
              <a:t>長榮</a:t>
            </a:r>
            <a:r>
              <a:rPr lang="zh-TW" altLang="en-US" sz="1365" dirty="0"/>
              <a:t>與</a:t>
            </a:r>
            <a:r>
              <a:rPr lang="zh-TW" altLang="en-US" sz="1365" b="1" u="sng" dirty="0">
                <a:solidFill>
                  <a:srgbClr val="0000FF"/>
                </a:solidFill>
              </a:rPr>
              <a:t>工具機</a:t>
            </a:r>
            <a:r>
              <a:rPr lang="zh-TW" altLang="en-US" sz="1365" b="1" u="sng" dirty="0" smtClean="0">
                <a:solidFill>
                  <a:srgbClr val="0000FF"/>
                </a:solidFill>
              </a:rPr>
              <a:t>業者</a:t>
            </a:r>
            <a:r>
              <a:rPr lang="zh-TW" altLang="en-US" sz="1365" dirty="0" smtClean="0"/>
              <a:t>於</a:t>
            </a:r>
            <a:r>
              <a:rPr lang="en-US" altLang="zh-TW" sz="1365" dirty="0" smtClean="0"/>
              <a:t>104</a:t>
            </a:r>
            <a:r>
              <a:rPr lang="zh-TW" altLang="en-US" sz="1365" dirty="0" smtClean="0"/>
              <a:t>年</a:t>
            </a:r>
            <a:r>
              <a:rPr lang="en-US" altLang="zh-TW" sz="1365" dirty="0" smtClean="0"/>
              <a:t>12</a:t>
            </a:r>
            <a:r>
              <a:rPr lang="zh-TW" altLang="en-US" sz="1365" dirty="0"/>
              <a:t>月，共組產業與技術</a:t>
            </a:r>
            <a:r>
              <a:rPr lang="zh-TW" altLang="en-US" sz="1365" b="1" u="sng" dirty="0">
                <a:solidFill>
                  <a:srgbClr val="0000FF"/>
                </a:solidFill>
              </a:rPr>
              <a:t>大聯盟</a:t>
            </a:r>
            <a:endParaRPr lang="en-US" altLang="zh-TW" sz="1365" b="1" u="sng" dirty="0">
              <a:solidFill>
                <a:srgbClr val="0000FF"/>
              </a:solidFill>
            </a:endParaRPr>
          </a:p>
          <a:p>
            <a:pPr marL="158944" indent="-158944">
              <a:spcBef>
                <a:spcPts val="0"/>
              </a:spcBef>
            </a:pPr>
            <a:endParaRPr lang="zh-TW" altLang="en-US" sz="1365" b="1" u="sng" dirty="0">
              <a:solidFill>
                <a:srgbClr val="0033CC"/>
              </a:solidFill>
            </a:endParaRPr>
          </a:p>
        </p:txBody>
      </p:sp>
      <p:pic>
        <p:nvPicPr>
          <p:cNvPr id="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0727" y="1031230"/>
            <a:ext cx="2500439" cy="91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4" name="群組 43"/>
          <p:cNvGrpSpPr/>
          <p:nvPr/>
        </p:nvGrpSpPr>
        <p:grpSpPr>
          <a:xfrm>
            <a:off x="3588499" y="5259693"/>
            <a:ext cx="1781387" cy="1184735"/>
            <a:chOff x="27615" y="2082841"/>
            <a:chExt cx="2037649" cy="1404380"/>
          </a:xfrm>
        </p:grpSpPr>
        <p:pic>
          <p:nvPicPr>
            <p:cNvPr id="45" name="Picture 4" descr="http://www.utu123.com/UploadFile/image/17/47583.jpg">
              <a:hlinkClick r:id="rId5"/>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88" b="89951" l="9907" r="89938">
                          <a14:foregroundMark x1="59752" y1="22794" x2="59752" y2="22794"/>
                          <a14:foregroundMark x1="56502" y1="17892" x2="56502" y2="17892"/>
                          <a14:foregroundMark x1="34520" y1="11765" x2="34520" y2="11765"/>
                          <a14:foregroundMark x1="25232" y1="17157" x2="25232" y2="17157"/>
                          <a14:foregroundMark x1="18421" y1="26225" x2="18421" y2="26225"/>
                          <a14:foregroundMark x1="82198" y1="28922" x2="82198" y2="28922"/>
                          <a14:foregroundMark x1="29567" y1="25735" x2="29567" y2="25735"/>
                          <a14:foregroundMark x1="38545" y1="19853" x2="38545" y2="19853"/>
                          <a14:foregroundMark x1="61300" y1="25000" x2="61300" y2="25000"/>
                          <a14:backgroundMark x1="56502" y1="83088" x2="56502" y2="83088"/>
                          <a14:backgroundMark x1="39164" y1="79167" x2="39164" y2="79167"/>
                        </a14:backgroundRemoval>
                      </a14:imgEffect>
                    </a14:imgLayer>
                  </a14:imgProps>
                </a:ext>
                <a:ext uri="{28A0092B-C50C-407E-A947-70E740481C1C}">
                  <a14:useLocalDpi xmlns:a14="http://schemas.microsoft.com/office/drawing/2010/main" val="0"/>
                </a:ext>
              </a:extLst>
            </a:blip>
            <a:srcRect l="10224" t="7814" r="11387" b="6677"/>
            <a:stretch/>
          </p:blipFill>
          <p:spPr bwMode="auto">
            <a:xfrm>
              <a:off x="27615" y="2082841"/>
              <a:ext cx="2037649" cy="14043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cdn.kingstone.com.tw/cvlife/images/product/30500/3050000008767/3050000008767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1834" y="2254071"/>
              <a:ext cx="690123" cy="69012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矩形圖說文字 31"/>
          <p:cNvSpPr/>
          <p:nvPr/>
        </p:nvSpPr>
        <p:spPr>
          <a:xfrm>
            <a:off x="6300194" y="1331573"/>
            <a:ext cx="2808312" cy="1991979"/>
          </a:xfrm>
          <a:prstGeom prst="wedgeRectCallout">
            <a:avLst>
              <a:gd name="adj1" fmla="val -64499"/>
              <a:gd name="adj2" fmla="val 34488"/>
            </a:avLst>
          </a:prstGeom>
          <a:solidFill>
            <a:schemeClr val="accent2">
              <a:lumMod val="20000"/>
              <a:lumOff val="80000"/>
            </a:schemeClr>
          </a:solidFill>
          <a:ln w="28575">
            <a:solidFill>
              <a:srgbClr val="C00000"/>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638"/>
          </a:p>
        </p:txBody>
      </p:sp>
      <p:sp>
        <p:nvSpPr>
          <p:cNvPr id="35" name="文字方塊 34"/>
          <p:cNvSpPr txBox="1"/>
          <p:nvPr/>
        </p:nvSpPr>
        <p:spPr>
          <a:xfrm>
            <a:off x="6340364" y="1348635"/>
            <a:ext cx="2799842" cy="540404"/>
          </a:xfrm>
          <a:prstGeom prst="rect">
            <a:avLst/>
          </a:prstGeom>
          <a:noFill/>
        </p:spPr>
        <p:txBody>
          <a:bodyPr wrap="square" rtlCol="0">
            <a:spAutoFit/>
          </a:bodyPr>
          <a:lstStyle>
            <a:defPPr>
              <a:defRPr lang="zh-TW"/>
            </a:defPPr>
            <a:lvl1pPr>
              <a:defRPr sz="1600" b="1">
                <a:solidFill>
                  <a:srgbClr val="FF0000"/>
                </a:solidFill>
                <a:latin typeface="微軟正黑體" panose="020B0604030504040204" pitchFamily="34" charset="-120"/>
                <a:ea typeface="微軟正黑體" panose="020B0604030504040204" pitchFamily="34" charset="-120"/>
              </a:defRPr>
            </a:lvl1pPr>
          </a:lstStyle>
          <a:p>
            <a:r>
              <a:rPr lang="zh-TW" altLang="zh-TW" sz="1456" dirty="0"/>
              <a:t>建置產業亮點</a:t>
            </a:r>
            <a:r>
              <a:rPr lang="zh-TW" altLang="en-US" sz="1456" dirty="0"/>
              <a:t>示範案與</a:t>
            </a:r>
            <a:r>
              <a:rPr lang="en-US" altLang="zh-TW" sz="1456" dirty="0"/>
              <a:t>Demo Site</a:t>
            </a:r>
            <a:r>
              <a:rPr lang="zh-TW" altLang="zh-TW" sz="1456" dirty="0"/>
              <a:t>觀摩推廣複製擴散</a:t>
            </a:r>
            <a:endParaRPr lang="zh-TW" altLang="en-US" sz="1456" dirty="0"/>
          </a:p>
        </p:txBody>
      </p:sp>
      <p:sp>
        <p:nvSpPr>
          <p:cNvPr id="42" name="文字方塊 41"/>
          <p:cNvSpPr txBox="1"/>
          <p:nvPr/>
        </p:nvSpPr>
        <p:spPr>
          <a:xfrm>
            <a:off x="6241318" y="1866593"/>
            <a:ext cx="2898889" cy="1195199"/>
          </a:xfrm>
          <a:prstGeom prst="rect">
            <a:avLst/>
          </a:prstGeom>
          <a:noFill/>
        </p:spPr>
        <p:txBody>
          <a:bodyPr wrap="square" rtlCol="0">
            <a:spAutoFit/>
          </a:bodyPr>
          <a:lstStyle>
            <a:defPPr>
              <a:defRPr lang="zh-TW"/>
            </a:defPPr>
            <a:lvl1pPr>
              <a:lnSpc>
                <a:spcPts val="2000"/>
              </a:lnSpc>
              <a:spcBef>
                <a:spcPts val="600"/>
              </a:spcBef>
              <a:defRPr sz="1500">
                <a:latin typeface="微軟正黑體" panose="020B0604030504040204" pitchFamily="34" charset="-120"/>
                <a:ea typeface="微軟正黑體" panose="020B0604030504040204" pitchFamily="34" charset="-120"/>
              </a:defRPr>
            </a:lvl1pPr>
          </a:lstStyle>
          <a:p>
            <a:pPr marL="158944" indent="-158944"/>
            <a:r>
              <a:rPr lang="zh-TW" altLang="en-US" sz="1365" dirty="0"/>
              <a:t>－已通過計畫建置</a:t>
            </a:r>
            <a:r>
              <a:rPr lang="en-US" altLang="zh-TW" sz="1365" b="1" u="sng" dirty="0">
                <a:solidFill>
                  <a:srgbClr val="0000FF"/>
                </a:solidFill>
              </a:rPr>
              <a:t>6</a:t>
            </a:r>
            <a:r>
              <a:rPr lang="zh-TW" altLang="en-US" sz="1365" b="1" u="sng" dirty="0">
                <a:solidFill>
                  <a:srgbClr val="0000FF"/>
                </a:solidFill>
              </a:rPr>
              <a:t>案</a:t>
            </a:r>
            <a:r>
              <a:rPr lang="zh-TW" altLang="en-US" sz="1365" dirty="0"/>
              <a:t>生產力</a:t>
            </a:r>
            <a:r>
              <a:rPr lang="en-US" altLang="zh-TW" sz="1365" dirty="0"/>
              <a:t>4.0</a:t>
            </a:r>
            <a:r>
              <a:rPr lang="zh-TW" altLang="en-US" sz="1365" dirty="0"/>
              <a:t>創新產業亮點示範案</a:t>
            </a:r>
          </a:p>
          <a:p>
            <a:pPr marL="158944" indent="-158944"/>
            <a:r>
              <a:rPr lang="zh-TW" altLang="en-US" sz="1365" dirty="0"/>
              <a:t>－已洽</a:t>
            </a:r>
            <a:r>
              <a:rPr lang="zh-TW" altLang="en-US" sz="1365" b="1" u="sng" dirty="0">
                <a:solidFill>
                  <a:srgbClr val="0000FF"/>
                </a:solidFill>
              </a:rPr>
              <a:t>西門子</a:t>
            </a:r>
            <a:r>
              <a:rPr lang="zh-TW" altLang="en-US" sz="1365" dirty="0"/>
              <a:t>規劃於工研院建置生產力</a:t>
            </a:r>
            <a:r>
              <a:rPr lang="en-US" altLang="zh-TW" sz="1365" dirty="0"/>
              <a:t>4.0 Demo Site</a:t>
            </a:r>
            <a:endParaRPr lang="zh-TW" altLang="en-US" sz="1365" dirty="0"/>
          </a:p>
        </p:txBody>
      </p:sp>
      <p:pic>
        <p:nvPicPr>
          <p:cNvPr id="4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5263" y="3519428"/>
            <a:ext cx="2083527" cy="1052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推動生產力</a:t>
            </a:r>
            <a:r>
              <a:rPr lang="en-US" altLang="zh-TW" sz="3600" dirty="0">
                <a:solidFill>
                  <a:srgbClr val="2D2DB9">
                    <a:lumMod val="50000"/>
                  </a:srgbClr>
                </a:solidFill>
                <a:latin typeface="Times New Roman" panose="02020603050405020304" pitchFamily="18" charset="0"/>
                <a:ea typeface="標楷體" panose="03000509000000000000" pitchFamily="65" charset="-120"/>
              </a:rPr>
              <a:t>4.0</a:t>
            </a:r>
            <a:r>
              <a:rPr lang="zh-TW" altLang="en-US" sz="3600" dirty="0">
                <a:solidFill>
                  <a:srgbClr val="2D2DB9">
                    <a:lumMod val="50000"/>
                  </a:srgbClr>
                </a:solidFill>
                <a:latin typeface="Times New Roman" panose="02020603050405020304" pitchFamily="18" charset="0"/>
                <a:ea typeface="標楷體" panose="03000509000000000000" pitchFamily="65" charset="-120"/>
              </a:rPr>
              <a:t>，</a:t>
            </a:r>
            <a:r>
              <a:rPr lang="zh-TW" altLang="zh-TW" sz="3600" dirty="0">
                <a:solidFill>
                  <a:srgbClr val="2D2DB9">
                    <a:lumMod val="50000"/>
                  </a:srgbClr>
                </a:solidFill>
                <a:latin typeface="Times New Roman" panose="02020603050405020304" pitchFamily="18" charset="0"/>
                <a:ea typeface="標楷體" panose="03000509000000000000" pitchFamily="65" charset="-120"/>
              </a:rPr>
              <a:t>產業優化轉型</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37"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123</a:t>
            </a:fld>
            <a:endParaRPr lang="zh-TW" altLang="en-US" sz="1200" dirty="0"/>
          </a:p>
        </p:txBody>
      </p:sp>
    </p:spTree>
    <p:extLst>
      <p:ext uri="{BB962C8B-B14F-4D97-AF65-F5344CB8AC3E}">
        <p14:creationId xmlns:p14="http://schemas.microsoft.com/office/powerpoint/2010/main" val="20248798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68639" y="1910442"/>
            <a:ext cx="8462074" cy="3053443"/>
          </a:xfrm>
        </p:spPr>
        <p:txBody>
          <a:bodyPr/>
          <a:lstStyle/>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亮點</a:t>
            </a:r>
            <a:r>
              <a:rPr lang="en-US" altLang="zh-TW" sz="4800" dirty="0" smtClean="0">
                <a:solidFill>
                  <a:srgbClr val="2D2DB9">
                    <a:lumMod val="50000"/>
                  </a:srgbClr>
                </a:solidFill>
                <a:latin typeface="Times New Roman" panose="02020603050405020304" pitchFamily="18" charset="0"/>
                <a:ea typeface="標楷體" panose="03000509000000000000" pitchFamily="65" charset="-120"/>
              </a:rPr>
              <a:t>12</a:t>
            </a:r>
          </a:p>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振興</a:t>
            </a:r>
            <a:r>
              <a:rPr lang="zh-TW" altLang="en-US" sz="4800" dirty="0">
                <a:solidFill>
                  <a:srgbClr val="2D2DB9">
                    <a:lumMod val="50000"/>
                  </a:srgbClr>
                </a:solidFill>
                <a:latin typeface="Times New Roman" panose="02020603050405020304" pitchFamily="18" charset="0"/>
                <a:ea typeface="標楷體" panose="03000509000000000000" pitchFamily="65" charset="-120"/>
              </a:rPr>
              <a:t>文化體育</a:t>
            </a:r>
            <a:endParaRPr lang="en-US" altLang="zh-TW" sz="4800" dirty="0">
              <a:solidFill>
                <a:srgbClr val="2D2DB9">
                  <a:lumMod val="50000"/>
                </a:srgbClr>
              </a:solidFill>
              <a:latin typeface="Times New Roman" panose="02020603050405020304" pitchFamily="18" charset="0"/>
              <a:ea typeface="標楷體" panose="03000509000000000000" pitchFamily="65" charset="-120"/>
            </a:endParaRPr>
          </a:p>
          <a:p>
            <a:pPr marL="0" indent="0" algn="ctr">
              <a:buNone/>
            </a:pPr>
            <a:r>
              <a:rPr lang="zh-TW" altLang="en-US" sz="4800" dirty="0">
                <a:solidFill>
                  <a:srgbClr val="2D2DB9">
                    <a:lumMod val="50000"/>
                  </a:srgbClr>
                </a:solidFill>
                <a:latin typeface="Times New Roman" panose="02020603050405020304" pitchFamily="18" charset="0"/>
                <a:ea typeface="標楷體" panose="03000509000000000000" pitchFamily="65" charset="-120"/>
              </a:rPr>
              <a:t>保育生態環境</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124</a:t>
            </a:fld>
            <a:endParaRPr lang="zh-TW" altLang="en-US"/>
          </a:p>
        </p:txBody>
      </p:sp>
    </p:spTree>
    <p:extLst>
      <p:ext uri="{BB962C8B-B14F-4D97-AF65-F5344CB8AC3E}">
        <p14:creationId xmlns:p14="http://schemas.microsoft.com/office/powerpoint/2010/main" val="16005305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59383" y="1159328"/>
            <a:ext cx="8425234" cy="51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75000"/>
                </a:schemeClr>
              </a:buClr>
              <a:buFont typeface="Wingdings" panose="05000000000000000000" pitchFamily="2" charset="2"/>
              <a:buChar char="n"/>
            </a:pPr>
            <a:r>
              <a:rPr lang="zh-TW" altLang="en-US" sz="2600" b="1" dirty="0">
                <a:solidFill>
                  <a:schemeClr val="accent6"/>
                </a:solidFill>
                <a:latin typeface="Times New Roman" panose="02020603050405020304" pitchFamily="18" charset="0"/>
                <a:ea typeface="標楷體" panose="03000509000000000000" pitchFamily="65" charset="-120"/>
              </a:rPr>
              <a:t>打造兼具建築美學概念之國家級文化設施，已完成苗北藝文中心演藝廳、彰化藝術中心</a:t>
            </a:r>
            <a:r>
              <a:rPr lang="en-US" altLang="zh-TW" sz="2600" b="1" dirty="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彰化縣立美術館</a:t>
            </a:r>
            <a:r>
              <a:rPr lang="en-US" altLang="zh-TW" sz="2600" b="1" dirty="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。另包含衛武營藝術文化中心、北部流行音樂中心、海洋文化及流行音樂中心、屏東演藝廳、臺灣戲曲中心、臺中國家歌劇院等，有助提升國人生活美學素養，並提升國際知名度。</a:t>
            </a:r>
            <a:endParaRPr lang="en-US" altLang="zh-TW" sz="2600" b="1" dirty="0" smtClean="0">
              <a:solidFill>
                <a:srgbClr val="FF0000"/>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125</a:t>
            </a:fld>
            <a:endParaRPr lang="zh-TW" altLang="en-US">
              <a:solidFill>
                <a:srgbClr val="000000"/>
              </a:solidFill>
            </a:endParaRPr>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文化</a:t>
            </a:r>
            <a:r>
              <a:rPr lang="zh-TW" altLang="en-US" sz="3600" dirty="0">
                <a:solidFill>
                  <a:srgbClr val="2D2DB9">
                    <a:lumMod val="50000"/>
                  </a:srgbClr>
                </a:solidFill>
                <a:latin typeface="Times New Roman" panose="02020603050405020304" pitchFamily="18" charset="0"/>
                <a:ea typeface="標楷體" panose="03000509000000000000" pitchFamily="65" charset="-120"/>
              </a:rPr>
              <a:t>設施</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在附近，生活美學豐心靈</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5" name="圖片 4"/>
          <p:cNvPicPr>
            <a:picLocks noChangeAspect="1"/>
          </p:cNvPicPr>
          <p:nvPr/>
        </p:nvPicPr>
        <p:blipFill rotWithShape="1">
          <a:blip r:embed="rId3" cstate="screen">
            <a:extLst>
              <a:ext uri="{28A0092B-C50C-407E-A947-70E740481C1C}">
                <a14:useLocalDpi xmlns:a14="http://schemas.microsoft.com/office/drawing/2010/main"/>
              </a:ext>
            </a:extLst>
          </a:blip>
          <a:srcRect b="11098"/>
          <a:stretch/>
        </p:blipFill>
        <p:spPr>
          <a:xfrm>
            <a:off x="969763" y="3926367"/>
            <a:ext cx="7204474" cy="1883589"/>
          </a:xfrm>
          <a:prstGeom prst="rect">
            <a:avLst/>
          </a:prstGeom>
        </p:spPr>
      </p:pic>
    </p:spTree>
    <p:extLst>
      <p:ext uri="{BB962C8B-B14F-4D97-AF65-F5344CB8AC3E}">
        <p14:creationId xmlns:p14="http://schemas.microsoft.com/office/powerpoint/2010/main" val="31658594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126</a:t>
            </a:fld>
            <a:endParaRPr lang="zh-TW" altLang="en-US">
              <a:solidFill>
                <a:srgbClr val="000000"/>
              </a:solidFill>
            </a:endParaRPr>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文化</a:t>
            </a:r>
            <a:r>
              <a:rPr lang="zh-TW" altLang="en-US" sz="3600" dirty="0">
                <a:solidFill>
                  <a:srgbClr val="2D2DB9">
                    <a:lumMod val="50000"/>
                  </a:srgbClr>
                </a:solidFill>
                <a:latin typeface="Times New Roman" panose="02020603050405020304" pitchFamily="18" charset="0"/>
                <a:ea typeface="標楷體" panose="03000509000000000000" pitchFamily="65" charset="-120"/>
              </a:rPr>
              <a:t>設施</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在附近，生活美學豐心靈</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1)</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523775680"/>
              </p:ext>
            </p:extLst>
          </p:nvPr>
        </p:nvGraphicFramePr>
        <p:xfrm>
          <a:off x="416883" y="1250352"/>
          <a:ext cx="8412157" cy="4636370"/>
        </p:xfrm>
        <a:graphic>
          <a:graphicData uri="http://schemas.openxmlformats.org/drawingml/2006/table">
            <a:tbl>
              <a:tblPr firstRow="1" firstCol="1" bandRow="1">
                <a:tableStyleId>{5C22544A-7EE6-4342-B048-85BDC9FD1C3A}</a:tableStyleId>
              </a:tblPr>
              <a:tblGrid>
                <a:gridCol w="517837"/>
                <a:gridCol w="1686560"/>
                <a:gridCol w="1026795"/>
                <a:gridCol w="852805"/>
                <a:gridCol w="1473200"/>
                <a:gridCol w="1270000"/>
                <a:gridCol w="1584960"/>
              </a:tblGrid>
              <a:tr h="476629">
                <a:tc>
                  <a:txBody>
                    <a:bodyPr/>
                    <a:lstStyle/>
                    <a:p>
                      <a:pPr algn="ctr">
                        <a:lnSpc>
                          <a:spcPts val="2500"/>
                        </a:lnSpc>
                        <a:spcAft>
                          <a:spcPts val="0"/>
                        </a:spcAft>
                      </a:pPr>
                      <a:r>
                        <a:rPr lang="zh-TW" sz="2000" b="1" kern="100" dirty="0">
                          <a:solidFill>
                            <a:schemeClr val="accent6"/>
                          </a:solidFill>
                          <a:effectLst/>
                          <a:latin typeface="+mn-lt"/>
                        </a:rPr>
                        <a:t>項</a:t>
                      </a:r>
                    </a:p>
                    <a:p>
                      <a:pPr algn="ctr">
                        <a:lnSpc>
                          <a:spcPts val="2500"/>
                        </a:lnSpc>
                        <a:spcAft>
                          <a:spcPts val="0"/>
                        </a:spcAft>
                      </a:pPr>
                      <a:r>
                        <a:rPr lang="zh-TW" sz="2000" b="1" kern="100" dirty="0">
                          <a:solidFill>
                            <a:schemeClr val="accent6"/>
                          </a:solidFill>
                          <a:effectLst/>
                          <a:latin typeface="+mn-lt"/>
                        </a:rPr>
                        <a:t>次</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smtClean="0">
                          <a:solidFill>
                            <a:schemeClr val="accent6"/>
                          </a:solidFill>
                          <a:effectLst/>
                          <a:latin typeface="+mn-lt"/>
                        </a:rPr>
                        <a:t>計畫名稱</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期程</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893763">
                        <a:lnSpc>
                          <a:spcPts val="2500"/>
                        </a:lnSpc>
                        <a:spcAft>
                          <a:spcPts val="0"/>
                        </a:spcAft>
                      </a:pPr>
                      <a:r>
                        <a:rPr lang="zh-TW" sz="2000" b="1" kern="100" dirty="0">
                          <a:solidFill>
                            <a:schemeClr val="accent6"/>
                          </a:solidFill>
                          <a:effectLst/>
                          <a:latin typeface="+mn-lt"/>
                        </a:rPr>
                        <a:t>總</a:t>
                      </a:r>
                      <a:r>
                        <a:rPr lang="zh-TW" sz="2000" b="1" kern="100" dirty="0" smtClean="0">
                          <a:solidFill>
                            <a:schemeClr val="accent6"/>
                          </a:solidFill>
                          <a:effectLst/>
                          <a:latin typeface="+mn-lt"/>
                        </a:rPr>
                        <a:t>經費</a:t>
                      </a:r>
                      <a:endParaRPr lang="en-US" altLang="zh-TW" sz="2000" b="1" kern="100" dirty="0" smtClean="0">
                        <a:solidFill>
                          <a:schemeClr val="accent6"/>
                        </a:solidFill>
                        <a:effectLst/>
                        <a:latin typeface="+mn-lt"/>
                      </a:endParaRPr>
                    </a:p>
                    <a:p>
                      <a:pPr algn="ctr">
                        <a:lnSpc>
                          <a:spcPts val="2500"/>
                        </a:lnSpc>
                        <a:spcAft>
                          <a:spcPts val="0"/>
                        </a:spcAft>
                      </a:pPr>
                      <a:r>
                        <a:rPr lang="zh-TW" sz="1600" b="1" kern="100" dirty="0" smtClean="0">
                          <a:solidFill>
                            <a:schemeClr val="accent6"/>
                          </a:solidFill>
                          <a:effectLst/>
                          <a:latin typeface="+mn-lt"/>
                        </a:rPr>
                        <a:t>（</a:t>
                      </a:r>
                      <a:r>
                        <a:rPr lang="zh-TW" sz="1600" b="1" kern="100" dirty="0">
                          <a:solidFill>
                            <a:schemeClr val="accent6"/>
                          </a:solidFill>
                          <a:effectLst/>
                          <a:latin typeface="+mn-lt"/>
                        </a:rPr>
                        <a:t>億元）</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smtClean="0">
                          <a:solidFill>
                            <a:schemeClr val="accent6"/>
                          </a:solidFill>
                          <a:effectLst/>
                          <a:latin typeface="+mn-lt"/>
                        </a:rPr>
                        <a:t>基地面積</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位址</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狀態</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9608">
                <a:tc>
                  <a:txBody>
                    <a:bodyPr/>
                    <a:lstStyle/>
                    <a:p>
                      <a:pPr algn="ctr">
                        <a:lnSpc>
                          <a:spcPts val="2500"/>
                        </a:lnSpc>
                        <a:spcAft>
                          <a:spcPts val="0"/>
                        </a:spcAft>
                      </a:pPr>
                      <a:r>
                        <a:rPr lang="en-US" sz="2000" b="1" kern="100" dirty="0">
                          <a:solidFill>
                            <a:schemeClr val="accent6"/>
                          </a:solidFill>
                          <a:effectLst/>
                          <a:latin typeface="+mn-lt"/>
                          <a:ea typeface="標楷體" panose="03000509000000000000" pitchFamily="65" charset="-120"/>
                        </a:rPr>
                        <a:t>1</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714375">
                        <a:lnSpc>
                          <a:spcPts val="2500"/>
                        </a:lnSpc>
                        <a:spcAft>
                          <a:spcPts val="0"/>
                        </a:spcAft>
                      </a:pPr>
                      <a:r>
                        <a:rPr lang="zh-TW" sz="2000" b="1" kern="100" dirty="0">
                          <a:solidFill>
                            <a:schemeClr val="accent6"/>
                          </a:solidFill>
                          <a:effectLst/>
                          <a:latin typeface="+mn-lt"/>
                          <a:ea typeface="標楷體" panose="03000509000000000000" pitchFamily="65" charset="-120"/>
                        </a:rPr>
                        <a:t>苗北藝文中心演藝廳興建計畫</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spc="-100" dirty="0">
                          <a:solidFill>
                            <a:schemeClr val="accent6"/>
                          </a:solidFill>
                          <a:effectLst/>
                          <a:latin typeface="+mn-lt"/>
                          <a:ea typeface="標楷體" panose="03000509000000000000" pitchFamily="65" charset="-120"/>
                        </a:rPr>
                        <a:t>97-103</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rPr>
                        <a:t>13.88</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基地面積為</a:t>
                      </a:r>
                      <a:r>
                        <a:rPr lang="en-US" sz="2000" b="1" kern="100" dirty="0">
                          <a:solidFill>
                            <a:schemeClr val="accent6"/>
                          </a:solidFill>
                          <a:effectLst/>
                          <a:latin typeface="+mn-lt"/>
                          <a:ea typeface="標楷體" panose="03000509000000000000" pitchFamily="65" charset="-120"/>
                        </a:rPr>
                        <a:t>0.9</a:t>
                      </a:r>
                      <a:r>
                        <a:rPr lang="zh-TW" sz="2000" b="1" kern="100" dirty="0">
                          <a:solidFill>
                            <a:schemeClr val="accent6"/>
                          </a:solidFill>
                          <a:effectLst/>
                          <a:latin typeface="+mn-lt"/>
                          <a:ea typeface="標楷體" panose="03000509000000000000" pitchFamily="65" charset="-120"/>
                        </a:rPr>
                        <a:t>公頃</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smtClean="0">
                          <a:solidFill>
                            <a:schemeClr val="accent6"/>
                          </a:solidFill>
                          <a:effectLst/>
                          <a:latin typeface="+mn-lt"/>
                          <a:ea typeface="標楷體" panose="03000509000000000000" pitchFamily="65" charset="-120"/>
                        </a:rPr>
                        <a:t>苗栗縣</a:t>
                      </a:r>
                      <a:endParaRPr lang="en-US" altLang="zh-TW" sz="2000" b="1" kern="100" dirty="0" smtClean="0">
                        <a:solidFill>
                          <a:schemeClr val="accent6"/>
                        </a:solidFill>
                        <a:effectLst/>
                        <a:latin typeface="+mn-lt"/>
                        <a:ea typeface="標楷體" panose="03000509000000000000" pitchFamily="65" charset="-12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smtClean="0">
                          <a:solidFill>
                            <a:srgbClr val="0070C0"/>
                          </a:solidFill>
                          <a:effectLst/>
                          <a:latin typeface="+mn-lt"/>
                          <a:ea typeface="標楷體" panose="03000509000000000000" pitchFamily="65" charset="-120"/>
                          <a:cs typeface="Times New Roman" panose="02020603050405020304" pitchFamily="18" charset="0"/>
                        </a:rPr>
                        <a:t>竹南鎮</a:t>
                      </a: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已開館營運</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8950">
                <a:tc>
                  <a:txBody>
                    <a:bodyPr/>
                    <a:lstStyle/>
                    <a:p>
                      <a:pPr algn="ctr">
                        <a:lnSpc>
                          <a:spcPts val="2500"/>
                        </a:lnSpc>
                        <a:spcAft>
                          <a:spcPts val="0"/>
                        </a:spcAft>
                      </a:pPr>
                      <a:r>
                        <a:rPr lang="en-US" sz="2000" b="1" kern="100">
                          <a:solidFill>
                            <a:schemeClr val="accent6"/>
                          </a:solidFill>
                          <a:effectLst/>
                          <a:latin typeface="+mn-lt"/>
                          <a:ea typeface="標楷體" panose="03000509000000000000" pitchFamily="65" charset="-120"/>
                        </a:rPr>
                        <a:t>2</a:t>
                      </a:r>
                      <a:endParaRPr lang="zh-TW" sz="2000" b="1" kern="10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彰化藝術中心</a:t>
                      </a:r>
                      <a:r>
                        <a:rPr lang="zh-TW" sz="2000" b="1" kern="100" dirty="0">
                          <a:solidFill>
                            <a:schemeClr val="accent6"/>
                          </a:solidFill>
                          <a:effectLst/>
                          <a:latin typeface="+mn-lt"/>
                          <a:ea typeface="標楷體" panose="03000509000000000000" pitchFamily="65" charset="-120"/>
                          <a:cs typeface="+mn-cs"/>
                        </a:rPr>
                        <a:t>興建</a:t>
                      </a:r>
                      <a:r>
                        <a:rPr lang="zh-TW" sz="2000" b="1" kern="100" dirty="0">
                          <a:solidFill>
                            <a:schemeClr val="accent6"/>
                          </a:solidFill>
                          <a:effectLst/>
                          <a:latin typeface="+mn-lt"/>
                          <a:ea typeface="標楷體" panose="03000509000000000000" pitchFamily="65" charset="-120"/>
                        </a:rPr>
                        <a:t>計畫</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spc="-100" dirty="0">
                          <a:solidFill>
                            <a:schemeClr val="accent6"/>
                          </a:solidFill>
                          <a:effectLst/>
                          <a:latin typeface="+mn-lt"/>
                          <a:ea typeface="標楷體" panose="03000509000000000000" pitchFamily="65" charset="-120"/>
                        </a:rPr>
                        <a:t>97-103</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rPr>
                        <a:t>3.2</a:t>
                      </a:r>
                      <a:endParaRPr lang="zh-TW" sz="2000" b="1" kern="100" dirty="0">
                        <a:solidFill>
                          <a:schemeClr val="accent6"/>
                        </a:solidFill>
                        <a:effectLst/>
                        <a:latin typeface="+mn-lt"/>
                        <a:ea typeface="標楷體" panose="03000509000000000000" pitchFamily="65" charset="-120"/>
                      </a:endParaRPr>
                    </a:p>
                    <a:p>
                      <a:pPr algn="l">
                        <a:lnSpc>
                          <a:spcPts val="2500"/>
                        </a:lnSpc>
                        <a:spcAft>
                          <a:spcPts val="0"/>
                        </a:spcAft>
                      </a:pPr>
                      <a:r>
                        <a:rPr lang="en-US" sz="2000" b="1" kern="100" dirty="0">
                          <a:solidFill>
                            <a:schemeClr val="accent6"/>
                          </a:solidFill>
                          <a:effectLst/>
                          <a:latin typeface="+mn-lt"/>
                          <a:ea typeface="標楷體" panose="03000509000000000000" pitchFamily="65" charset="-120"/>
                        </a:rPr>
                        <a:t> </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rPr>
                        <a:t>0.26</a:t>
                      </a:r>
                      <a:r>
                        <a:rPr lang="zh-TW" sz="2000" b="1" kern="100" dirty="0">
                          <a:solidFill>
                            <a:schemeClr val="accent6"/>
                          </a:solidFill>
                          <a:effectLst/>
                          <a:latin typeface="+mn-lt"/>
                          <a:ea typeface="標楷體" panose="03000509000000000000" pitchFamily="65" charset="-120"/>
                        </a:rPr>
                        <a:t>公頃</a:t>
                      </a: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建築面積</a:t>
                      </a:r>
                      <a:r>
                        <a:rPr lang="en-US" sz="1600" b="1" kern="100" dirty="0">
                          <a:solidFill>
                            <a:srgbClr val="0070C0"/>
                          </a:solidFill>
                          <a:effectLst/>
                          <a:latin typeface="+mn-lt"/>
                          <a:ea typeface="標楷體" panose="03000509000000000000" pitchFamily="65" charset="-120"/>
                          <a:cs typeface="Times New Roman" panose="02020603050405020304" pitchFamily="18" charset="0"/>
                        </a:rPr>
                        <a:t>0.16</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公頃、基地面積為</a:t>
                      </a:r>
                      <a:r>
                        <a:rPr lang="en-US" sz="1600" b="1" kern="100" dirty="0">
                          <a:solidFill>
                            <a:srgbClr val="0070C0"/>
                          </a:solidFill>
                          <a:effectLst/>
                          <a:latin typeface="+mn-lt"/>
                          <a:ea typeface="標楷體" panose="03000509000000000000" pitchFamily="65" charset="-120"/>
                          <a:cs typeface="Times New Roman" panose="02020603050405020304" pitchFamily="18" charset="0"/>
                        </a:rPr>
                        <a:t>0.26</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公頃</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彰化縣</a:t>
                      </a:r>
                    </a:p>
                    <a:p>
                      <a:pPr algn="l">
                        <a:lnSpc>
                          <a:spcPts val="2500"/>
                        </a:lnSpc>
                        <a:spcAft>
                          <a:spcPts val="0"/>
                        </a:spcAft>
                      </a:pPr>
                      <a:r>
                        <a:rPr lang="zh-TW" sz="2000" b="1" kern="100" dirty="0">
                          <a:solidFill>
                            <a:schemeClr val="accent6"/>
                          </a:solidFill>
                          <a:effectLst/>
                          <a:latin typeface="+mn-lt"/>
                          <a:ea typeface="標楷體" panose="03000509000000000000" pitchFamily="65" charset="-120"/>
                        </a:rPr>
                        <a:t>彰化市</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已開館營運</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7381">
                <a:tc>
                  <a:txBody>
                    <a:bodyPr/>
                    <a:lstStyle/>
                    <a:p>
                      <a:pPr algn="ctr">
                        <a:lnSpc>
                          <a:spcPts val="2500"/>
                        </a:lnSpc>
                        <a:spcAft>
                          <a:spcPts val="0"/>
                        </a:spcAft>
                      </a:pPr>
                      <a:r>
                        <a:rPr lang="en-US" sz="2000" b="1" kern="100" dirty="0">
                          <a:solidFill>
                            <a:schemeClr val="accent6"/>
                          </a:solidFill>
                          <a:effectLst/>
                          <a:latin typeface="+mn-lt"/>
                          <a:ea typeface="標楷體" panose="03000509000000000000" pitchFamily="65" charset="-120"/>
                        </a:rPr>
                        <a:t>3</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屏東縣演藝廳興建工程</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spc="-100" dirty="0" smtClean="0">
                          <a:solidFill>
                            <a:schemeClr val="accent2"/>
                          </a:solidFill>
                          <a:effectLst/>
                          <a:latin typeface="+mn-lt"/>
                          <a:ea typeface="標楷體" panose="03000509000000000000" pitchFamily="65" charset="-120"/>
                        </a:rPr>
                        <a:t>97-105</a:t>
                      </a: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rPr>
                        <a:t>10.18</a:t>
                      </a:r>
                      <a:endParaRPr lang="zh-TW" sz="2000" b="1" kern="100" dirty="0">
                        <a:solidFill>
                          <a:schemeClr val="accent6"/>
                        </a:solidFill>
                        <a:effectLst/>
                        <a:latin typeface="+mn-lt"/>
                        <a:ea typeface="標楷體" panose="03000509000000000000" pitchFamily="65" charset="-120"/>
                      </a:endParaRPr>
                    </a:p>
                    <a:p>
                      <a:pPr algn="l">
                        <a:lnSpc>
                          <a:spcPts val="2500"/>
                        </a:lnSpc>
                        <a:spcAft>
                          <a:spcPts val="0"/>
                        </a:spcAft>
                      </a:pPr>
                      <a:r>
                        <a:rPr lang="en-US" sz="2000" b="1" kern="100" dirty="0">
                          <a:solidFill>
                            <a:schemeClr val="accent6"/>
                          </a:solidFill>
                          <a:effectLst/>
                          <a:latin typeface="+mn-lt"/>
                          <a:ea typeface="標楷體" panose="03000509000000000000" pitchFamily="65" charset="-120"/>
                        </a:rPr>
                        <a:t> </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rPr>
                        <a:t>1.88</a:t>
                      </a:r>
                      <a:r>
                        <a:rPr lang="zh-TW" sz="2000" b="1" kern="100" dirty="0">
                          <a:solidFill>
                            <a:schemeClr val="accent6"/>
                          </a:solidFill>
                          <a:effectLst/>
                          <a:latin typeface="+mn-lt"/>
                          <a:ea typeface="標楷體" panose="03000509000000000000" pitchFamily="65" charset="-120"/>
                        </a:rPr>
                        <a:t>公頃</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rPr>
                        <a:t>屏東縣</a:t>
                      </a:r>
                    </a:p>
                    <a:p>
                      <a:pPr algn="l">
                        <a:lnSpc>
                          <a:spcPts val="2500"/>
                        </a:lnSpc>
                        <a:spcAft>
                          <a:spcPts val="0"/>
                        </a:spcAft>
                      </a:pPr>
                      <a:r>
                        <a:rPr lang="zh-TW" sz="2000" b="1" kern="100" dirty="0">
                          <a:solidFill>
                            <a:schemeClr val="accent6"/>
                          </a:solidFill>
                          <a:effectLst/>
                          <a:latin typeface="+mn-lt"/>
                          <a:ea typeface="標楷體" panose="03000509000000000000" pitchFamily="65" charset="-120"/>
                        </a:rPr>
                        <a:t>屏東市</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en-US" altLang="zh-TW" sz="2000" b="1" kern="100" dirty="0" smtClean="0">
                          <a:solidFill>
                            <a:schemeClr val="accent6"/>
                          </a:solidFill>
                          <a:effectLst/>
                          <a:latin typeface="+mn-lt"/>
                          <a:ea typeface="標楷體" panose="03000509000000000000" pitchFamily="65" charset="-120"/>
                          <a:cs typeface="+mn-cs"/>
                        </a:rPr>
                        <a:t>104</a:t>
                      </a:r>
                      <a:r>
                        <a:rPr lang="zh-TW" altLang="en-US" sz="2000" b="1" kern="100" dirty="0" smtClean="0">
                          <a:solidFill>
                            <a:schemeClr val="accent6"/>
                          </a:solidFill>
                          <a:effectLst/>
                          <a:latin typeface="+mn-lt"/>
                          <a:ea typeface="標楷體" panose="03000509000000000000" pitchFamily="65" charset="-120"/>
                          <a:cs typeface="+mn-cs"/>
                        </a:rPr>
                        <a:t>年</a:t>
                      </a:r>
                      <a:r>
                        <a:rPr lang="en-US" altLang="zh-TW" sz="2000" b="1" kern="100" dirty="0" smtClean="0">
                          <a:solidFill>
                            <a:schemeClr val="accent6"/>
                          </a:solidFill>
                          <a:effectLst/>
                          <a:latin typeface="+mn-lt"/>
                          <a:ea typeface="標楷體" panose="03000509000000000000" pitchFamily="65" charset="-120"/>
                          <a:cs typeface="+mn-cs"/>
                        </a:rPr>
                        <a:t>7</a:t>
                      </a:r>
                      <a:r>
                        <a:rPr lang="zh-TW" altLang="en-US" sz="2000" b="1" kern="100" dirty="0" smtClean="0">
                          <a:solidFill>
                            <a:schemeClr val="accent6"/>
                          </a:solidFill>
                          <a:effectLst/>
                          <a:latin typeface="+mn-lt"/>
                          <a:ea typeface="標楷體" panose="03000509000000000000" pitchFamily="65" charset="-120"/>
                          <a:cs typeface="+mn-cs"/>
                        </a:rPr>
                        <a:t>月已部分營運</a:t>
                      </a:r>
                      <a:endParaRPr lang="zh-TW" altLang="zh-TW" sz="2000" b="1" kern="100" dirty="0">
                        <a:solidFill>
                          <a:schemeClr val="accent6"/>
                        </a:solidFill>
                        <a:effectLst/>
                        <a:latin typeface="+mn-lt"/>
                        <a:ea typeface="標楷體" panose="03000509000000000000" pitchFamily="65" charset="-120"/>
                        <a:cs typeface="+mn-cs"/>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7381">
                <a:tc>
                  <a:txBody>
                    <a:bodyPr/>
                    <a:lstStyle/>
                    <a:p>
                      <a:pPr algn="ctr">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4</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cs typeface="Arial" panose="020B0604020202020204" pitchFamily="34" charset="0"/>
                        </a:rPr>
                        <a:t>臺中大都會歌劇院興建計畫</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spc="-100" dirty="0" smtClean="0">
                          <a:solidFill>
                            <a:schemeClr val="accent6"/>
                          </a:solidFill>
                          <a:effectLst/>
                          <a:latin typeface="+mn-lt"/>
                          <a:ea typeface="標楷體" panose="03000509000000000000" pitchFamily="65" charset="-120"/>
                          <a:cs typeface="Times New Roman" panose="02020603050405020304" pitchFamily="18" charset="0"/>
                        </a:rPr>
                        <a:t>92-10</a:t>
                      </a:r>
                      <a:r>
                        <a:rPr lang="en-US" altLang="zh-TW" sz="2000" b="1" kern="100" spc="-100" dirty="0" smtClean="0">
                          <a:solidFill>
                            <a:schemeClr val="accent6"/>
                          </a:solidFill>
                          <a:effectLst/>
                          <a:latin typeface="+mn-lt"/>
                          <a:ea typeface="標楷體" panose="03000509000000000000" pitchFamily="65" charset="-120"/>
                          <a:cs typeface="Times New Roman" panose="02020603050405020304" pitchFamily="18" charset="0"/>
                        </a:rPr>
                        <a:t>5</a:t>
                      </a:r>
                      <a:endParaRPr lang="en-US" sz="2000" b="1" kern="100" spc="-100" dirty="0" smtClean="0">
                        <a:solidFill>
                          <a:schemeClr val="accent2"/>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43.6</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p>
                      <a:pPr algn="l">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 </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3.8</a:t>
                      </a:r>
                      <a:r>
                        <a:rPr lang="zh-TW" sz="2000" b="1" kern="100" dirty="0">
                          <a:solidFill>
                            <a:schemeClr val="accent6"/>
                          </a:solidFill>
                          <a:effectLst/>
                          <a:latin typeface="+mn-lt"/>
                          <a:ea typeface="標楷體" panose="03000509000000000000" pitchFamily="65" charset="-120"/>
                          <a:cs typeface="Arial" panose="020B0604020202020204" pitchFamily="34" charset="0"/>
                        </a:rPr>
                        <a:t>公頃</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p>
                      <a:pPr algn="l">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 </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cs typeface="Arial" panose="020B0604020202020204" pitchFamily="34" charset="0"/>
                        </a:rPr>
                        <a:t>臺</a:t>
                      </a:r>
                      <a:r>
                        <a:rPr lang="zh-TW" sz="2000" b="1" kern="100" dirty="0" smtClean="0">
                          <a:solidFill>
                            <a:schemeClr val="accent6"/>
                          </a:solidFill>
                          <a:effectLst/>
                          <a:latin typeface="+mn-lt"/>
                          <a:ea typeface="標楷體" panose="03000509000000000000" pitchFamily="65" charset="-120"/>
                          <a:cs typeface="Arial" panose="020B0604020202020204" pitchFamily="34" charset="0"/>
                        </a:rPr>
                        <a:t>中市</a:t>
                      </a:r>
                      <a:endParaRPr lang="en-US" altLang="zh-TW" sz="2000" b="1" kern="100" dirty="0" smtClean="0">
                        <a:solidFill>
                          <a:schemeClr val="accent6"/>
                        </a:solidFill>
                        <a:effectLst/>
                        <a:latin typeface="+mn-lt"/>
                        <a:ea typeface="標楷體" panose="03000509000000000000" pitchFamily="65" charset="-120"/>
                        <a:cs typeface="Arial" panose="020B0604020202020204" pitchFamily="34"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西屯區</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2000" b="1" kern="100" dirty="0">
                          <a:solidFill>
                            <a:schemeClr val="accent6"/>
                          </a:solidFill>
                          <a:effectLst/>
                          <a:latin typeface="+mn-lt"/>
                          <a:ea typeface="標楷體" panose="03000509000000000000" pitchFamily="65" charset="-120"/>
                          <a:cs typeface="Arial" panose="020B0604020202020204" pitchFamily="34" charset="0"/>
                        </a:rPr>
                        <a:t>施工中</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6379620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127</a:t>
            </a:fld>
            <a:endParaRPr lang="zh-TW" altLang="en-US">
              <a:solidFill>
                <a:srgbClr val="000000"/>
              </a:solidFill>
            </a:endParaRPr>
          </a:p>
        </p:txBody>
      </p:sp>
      <p:sp>
        <p:nvSpPr>
          <p:cNvPr id="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文化</a:t>
            </a:r>
            <a:r>
              <a:rPr lang="zh-TW" altLang="en-US" sz="3600" dirty="0">
                <a:solidFill>
                  <a:srgbClr val="2D2DB9">
                    <a:lumMod val="50000"/>
                  </a:srgbClr>
                </a:solidFill>
                <a:latin typeface="Times New Roman" panose="02020603050405020304" pitchFamily="18" charset="0"/>
                <a:ea typeface="標楷體" panose="03000509000000000000" pitchFamily="65" charset="-120"/>
              </a:rPr>
              <a:t>設施</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在附近，生活美學豐心靈</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2)</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384743116"/>
              </p:ext>
            </p:extLst>
          </p:nvPr>
        </p:nvGraphicFramePr>
        <p:xfrm>
          <a:off x="411641" y="1012512"/>
          <a:ext cx="8417728" cy="5319696"/>
        </p:xfrm>
        <a:graphic>
          <a:graphicData uri="http://schemas.openxmlformats.org/drawingml/2006/table">
            <a:tbl>
              <a:tblPr firstRow="1" firstCol="1" bandRow="1">
                <a:tableStyleId>{5C22544A-7EE6-4342-B048-85BDC9FD1C3A}</a:tableStyleId>
              </a:tblPr>
              <a:tblGrid>
                <a:gridCol w="541052"/>
                <a:gridCol w="2245781"/>
                <a:gridCol w="1268751"/>
                <a:gridCol w="887762"/>
                <a:gridCol w="1317870"/>
                <a:gridCol w="1032935"/>
                <a:gridCol w="1123577"/>
              </a:tblGrid>
              <a:tr h="644054">
                <a:tc>
                  <a:txBody>
                    <a:bodyPr/>
                    <a:lstStyle/>
                    <a:p>
                      <a:pPr algn="ctr">
                        <a:lnSpc>
                          <a:spcPts val="2500"/>
                        </a:lnSpc>
                        <a:spcAft>
                          <a:spcPts val="0"/>
                        </a:spcAft>
                      </a:pPr>
                      <a:r>
                        <a:rPr lang="zh-TW" sz="2000" b="1" kern="100" dirty="0">
                          <a:solidFill>
                            <a:schemeClr val="accent6"/>
                          </a:solidFill>
                          <a:effectLst/>
                          <a:latin typeface="+mn-lt"/>
                        </a:rPr>
                        <a:t>項</a:t>
                      </a:r>
                    </a:p>
                    <a:p>
                      <a:pPr algn="ctr">
                        <a:lnSpc>
                          <a:spcPts val="2500"/>
                        </a:lnSpc>
                        <a:spcAft>
                          <a:spcPts val="0"/>
                        </a:spcAft>
                      </a:pPr>
                      <a:r>
                        <a:rPr lang="zh-TW" sz="2000" b="1" kern="100" dirty="0">
                          <a:solidFill>
                            <a:schemeClr val="accent6"/>
                          </a:solidFill>
                          <a:effectLst/>
                          <a:latin typeface="+mn-lt"/>
                        </a:rPr>
                        <a:t>次</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smtClean="0">
                          <a:solidFill>
                            <a:schemeClr val="accent6"/>
                          </a:solidFill>
                          <a:effectLst/>
                          <a:latin typeface="+mn-lt"/>
                        </a:rPr>
                        <a:t>計畫名稱</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期程</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defTabSz="893763">
                        <a:lnSpc>
                          <a:spcPts val="2500"/>
                        </a:lnSpc>
                        <a:spcAft>
                          <a:spcPts val="0"/>
                        </a:spcAft>
                      </a:pPr>
                      <a:r>
                        <a:rPr lang="zh-TW" sz="2000" b="1" kern="100" dirty="0">
                          <a:solidFill>
                            <a:schemeClr val="accent6"/>
                          </a:solidFill>
                          <a:effectLst/>
                          <a:latin typeface="+mn-lt"/>
                        </a:rPr>
                        <a:t>總</a:t>
                      </a:r>
                      <a:r>
                        <a:rPr lang="zh-TW" sz="2000" b="1" kern="100" dirty="0" smtClean="0">
                          <a:solidFill>
                            <a:schemeClr val="accent6"/>
                          </a:solidFill>
                          <a:effectLst/>
                          <a:latin typeface="+mn-lt"/>
                        </a:rPr>
                        <a:t>經費</a:t>
                      </a:r>
                      <a:endParaRPr lang="en-US" altLang="zh-TW" sz="2000" b="1" kern="100" dirty="0" smtClean="0">
                        <a:solidFill>
                          <a:schemeClr val="accent6"/>
                        </a:solidFill>
                        <a:effectLst/>
                        <a:latin typeface="+mn-lt"/>
                      </a:endParaRPr>
                    </a:p>
                    <a:p>
                      <a:pPr algn="ctr">
                        <a:lnSpc>
                          <a:spcPts val="2500"/>
                        </a:lnSpc>
                        <a:spcAft>
                          <a:spcPts val="0"/>
                        </a:spcAft>
                      </a:pPr>
                      <a:r>
                        <a:rPr lang="zh-TW" sz="1400" b="1" kern="100" dirty="0" smtClean="0">
                          <a:solidFill>
                            <a:schemeClr val="accent6"/>
                          </a:solidFill>
                          <a:effectLst/>
                          <a:latin typeface="+mn-lt"/>
                        </a:rPr>
                        <a:t>（</a:t>
                      </a:r>
                      <a:r>
                        <a:rPr lang="zh-TW" sz="1400" b="1" kern="100" dirty="0">
                          <a:solidFill>
                            <a:schemeClr val="accent6"/>
                          </a:solidFill>
                          <a:effectLst/>
                          <a:latin typeface="+mn-lt"/>
                        </a:rPr>
                        <a:t>億元）</a:t>
                      </a:r>
                      <a:endParaRPr lang="zh-TW" sz="14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smtClean="0">
                          <a:solidFill>
                            <a:schemeClr val="accent6"/>
                          </a:solidFill>
                          <a:effectLst/>
                          <a:latin typeface="+mn-lt"/>
                        </a:rPr>
                        <a:t>基地面積</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位址</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500"/>
                        </a:lnSpc>
                        <a:spcAft>
                          <a:spcPts val="0"/>
                        </a:spcAft>
                      </a:pPr>
                      <a:r>
                        <a:rPr lang="zh-TW" sz="2000" b="1" kern="100" dirty="0">
                          <a:solidFill>
                            <a:schemeClr val="accent6"/>
                          </a:solidFill>
                          <a:effectLst/>
                          <a:latin typeface="+mn-lt"/>
                        </a:rPr>
                        <a:t>狀態</a:t>
                      </a:r>
                      <a:endParaRPr lang="zh-TW" sz="20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57018" marR="570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245">
                <a:tc>
                  <a:txBody>
                    <a:bodyPr/>
                    <a:lstStyle/>
                    <a:p>
                      <a:pPr marL="0" algn="ctr" defTabSz="685800" rtl="0" eaLnBrk="1" latinLnBrk="0" hangingPunct="1">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5</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altLang="zh-TW" sz="1600" b="1" kern="100" spc="-100" dirty="0" smtClean="0">
                          <a:solidFill>
                            <a:schemeClr val="accent6"/>
                          </a:solidFill>
                          <a:effectLst/>
                          <a:latin typeface="+mn-lt"/>
                          <a:ea typeface="標楷體" panose="03000509000000000000" pitchFamily="65" charset="-120"/>
                          <a:cs typeface="Times New Roman" panose="02020603050405020304" pitchFamily="18" charset="0"/>
                        </a:rPr>
                        <a:t>臺灣戲劇藝術中心籌建計畫</a:t>
                      </a:r>
                      <a:r>
                        <a:rPr lang="en-US" altLang="zh-TW" sz="1600" b="1" kern="100" spc="-100" dirty="0" smtClean="0">
                          <a:solidFill>
                            <a:schemeClr val="accent6"/>
                          </a:solidFill>
                          <a:effectLst/>
                          <a:latin typeface="+mn-lt"/>
                          <a:ea typeface="標楷體" panose="03000509000000000000" pitchFamily="65" charset="-120"/>
                          <a:cs typeface="Times New Roman" panose="02020603050405020304" pitchFamily="18" charset="0"/>
                        </a:rPr>
                        <a:t>(</a:t>
                      </a:r>
                      <a:r>
                        <a:rPr lang="zh-TW" altLang="en-US" sz="1600" b="1" kern="100" spc="-100" dirty="0" smtClean="0">
                          <a:solidFill>
                            <a:schemeClr val="accent6"/>
                          </a:solidFill>
                          <a:effectLst/>
                          <a:latin typeface="+mn-lt"/>
                          <a:ea typeface="標楷體" panose="03000509000000000000" pitchFamily="65" charset="-120"/>
                          <a:cs typeface="Times New Roman" panose="02020603050405020304" pitchFamily="18" charset="0"/>
                        </a:rPr>
                        <a:t>已更名為臺灣戲曲中心</a:t>
                      </a:r>
                      <a:r>
                        <a:rPr lang="en-US" altLang="zh-TW" sz="1600" b="1" kern="100" spc="-100" dirty="0" smtClean="0">
                          <a:solidFill>
                            <a:schemeClr val="accent6"/>
                          </a:solidFill>
                          <a:effectLst/>
                          <a:latin typeface="+mn-lt"/>
                          <a:ea typeface="標楷體" panose="03000509000000000000" pitchFamily="65" charset="-120"/>
                          <a:cs typeface="Times New Roman" panose="02020603050405020304" pitchFamily="18" charset="0"/>
                        </a:rPr>
                        <a:t>)</a:t>
                      </a:r>
                      <a:endParaRPr lang="zh-TW" altLang="zh-TW" sz="1600" b="1" kern="100" spc="-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ts val="2500"/>
                        </a:lnSpc>
                        <a:spcBef>
                          <a:spcPts val="0"/>
                        </a:spcBef>
                        <a:spcAft>
                          <a:spcPts val="0"/>
                        </a:spcAft>
                        <a:buClrTx/>
                        <a:buSzTx/>
                        <a:buFontTx/>
                        <a:buNone/>
                        <a:tabLst/>
                        <a:defRPr/>
                      </a:pPr>
                      <a:r>
                        <a:rPr lang="en-US" sz="1600" b="1" kern="100" spc="-100" dirty="0" smtClean="0">
                          <a:solidFill>
                            <a:schemeClr val="accent6"/>
                          </a:solidFill>
                          <a:effectLst/>
                          <a:latin typeface="+mn-lt"/>
                          <a:ea typeface="標楷體" panose="03000509000000000000" pitchFamily="65" charset="-120"/>
                          <a:cs typeface="Times New Roman" panose="02020603050405020304" pitchFamily="18" charset="0"/>
                        </a:rPr>
                        <a:t>97-10</a:t>
                      </a:r>
                      <a:r>
                        <a:rPr lang="en-US" altLang="zh-TW" sz="1600" b="1" kern="100" spc="-100" dirty="0" smtClean="0">
                          <a:solidFill>
                            <a:schemeClr val="accent6"/>
                          </a:solidFill>
                          <a:effectLst/>
                          <a:latin typeface="+mn-lt"/>
                          <a:ea typeface="標楷體" panose="03000509000000000000" pitchFamily="65" charset="-120"/>
                          <a:cs typeface="Times New Roman" panose="02020603050405020304" pitchFamily="18" charset="0"/>
                        </a:rPr>
                        <a:t>5</a:t>
                      </a:r>
                    </a:p>
                    <a:p>
                      <a:pPr marL="0" marR="0" indent="0" algn="l" defTabSz="685800" rtl="0" eaLnBrk="1" fontAlgn="auto" latinLnBrk="0" hangingPunct="1">
                        <a:lnSpc>
                          <a:spcPts val="2500"/>
                        </a:lnSpc>
                        <a:spcBef>
                          <a:spcPts val="0"/>
                        </a:spcBef>
                        <a:spcAft>
                          <a:spcPts val="0"/>
                        </a:spcAft>
                        <a:buClrTx/>
                        <a:buSzTx/>
                        <a:buFontTx/>
                        <a:buNone/>
                        <a:tabLst/>
                        <a:defRPr/>
                      </a:pPr>
                      <a:r>
                        <a:rPr lang="en-US" altLang="zh-TW" sz="1600" b="1" kern="100" spc="-100" dirty="0" smtClean="0">
                          <a:solidFill>
                            <a:schemeClr val="accent2"/>
                          </a:solidFill>
                          <a:effectLst/>
                          <a:latin typeface="+mn-lt"/>
                          <a:ea typeface="標楷體" panose="03000509000000000000" pitchFamily="65" charset="-120"/>
                          <a:cs typeface="Times New Roman" panose="02020603050405020304" pitchFamily="18" charset="0"/>
                        </a:rPr>
                        <a:t> </a:t>
                      </a:r>
                      <a:r>
                        <a:rPr lang="en-US" altLang="zh-TW" sz="1400" b="1" kern="100" spc="-100" dirty="0" smtClean="0">
                          <a:solidFill>
                            <a:schemeClr val="accent2"/>
                          </a:solidFill>
                          <a:effectLst/>
                          <a:latin typeface="+mn-lt"/>
                          <a:ea typeface="標楷體" panose="03000509000000000000" pitchFamily="65" charset="-120"/>
                          <a:cs typeface="Times New Roman" panose="02020603050405020304" pitchFamily="18" charset="0"/>
                        </a:rPr>
                        <a:t>(</a:t>
                      </a:r>
                      <a:r>
                        <a:rPr lang="zh-TW" altLang="en-US" sz="1400" b="1" kern="100" dirty="0" smtClean="0">
                          <a:solidFill>
                            <a:schemeClr val="accent2"/>
                          </a:solidFill>
                          <a:effectLst/>
                          <a:latin typeface="+mn-lt"/>
                          <a:ea typeface="標楷體" panose="03000509000000000000" pitchFamily="65" charset="-120"/>
                          <a:cs typeface="Times New Roman" panose="02020603050405020304" pitchFamily="18" charset="0"/>
                        </a:rPr>
                        <a:t>計畫修正中</a:t>
                      </a:r>
                      <a:r>
                        <a:rPr lang="en-US" altLang="zh-TW" sz="1400" b="1" kern="100" dirty="0" smtClean="0">
                          <a:solidFill>
                            <a:schemeClr val="accent2"/>
                          </a:solidFill>
                          <a:effectLst/>
                          <a:latin typeface="+mn-lt"/>
                          <a:ea typeface="標楷體" panose="03000509000000000000" pitchFamily="65" charset="-120"/>
                          <a:cs typeface="Times New Roman" panose="02020603050405020304" pitchFamily="18" charset="0"/>
                        </a:rPr>
                        <a:t>)</a:t>
                      </a:r>
                      <a:endParaRPr lang="zh-TW" altLang="zh-TW" sz="1400" b="1" kern="100" dirty="0" smtClean="0">
                        <a:solidFill>
                          <a:schemeClr val="accent2"/>
                        </a:solidFill>
                        <a:effectLst/>
                        <a:latin typeface="+mn-lt"/>
                        <a:ea typeface="標楷體" panose="03000509000000000000" pitchFamily="65" charset="-120"/>
                        <a:cs typeface="Times New Roman" panose="02020603050405020304" pitchFamily="18" charset="0"/>
                      </a:endParaRPr>
                    </a:p>
                    <a:p>
                      <a:pPr algn="l">
                        <a:lnSpc>
                          <a:spcPts val="2500"/>
                        </a:lnSpc>
                        <a:spcAft>
                          <a:spcPts val="0"/>
                        </a:spcAft>
                      </a:pPr>
                      <a:endParaRPr lang="en-US" altLang="zh-TW" sz="1600" b="1" kern="100" spc="-100" dirty="0" smtClean="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16.6</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p>
                      <a:pPr algn="l">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 </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1.76</a:t>
                      </a:r>
                      <a:r>
                        <a:rPr lang="zh-TW" sz="1600" b="1" kern="100" dirty="0">
                          <a:solidFill>
                            <a:schemeClr val="accent6"/>
                          </a:solidFill>
                          <a:effectLst/>
                          <a:latin typeface="+mn-lt"/>
                          <a:ea typeface="標楷體" panose="03000509000000000000" pitchFamily="65" charset="-120"/>
                          <a:cs typeface="Arial" panose="020B0604020202020204" pitchFamily="34" charset="0"/>
                        </a:rPr>
                        <a:t>公頃</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1600" b="1" kern="100" dirty="0" smtClean="0">
                          <a:solidFill>
                            <a:schemeClr val="accent6"/>
                          </a:solidFill>
                          <a:effectLst/>
                          <a:latin typeface="+mn-lt"/>
                          <a:ea typeface="標楷體" panose="03000509000000000000" pitchFamily="65" charset="-120"/>
                          <a:cs typeface="Arial" panose="020B0604020202020204" pitchFamily="34" charset="0"/>
                        </a:rPr>
                        <a:t>臺北市</a:t>
                      </a:r>
                      <a:endParaRPr lang="en-US" altLang="zh-TW" sz="1600" b="1" kern="100" dirty="0" smtClean="0">
                        <a:solidFill>
                          <a:schemeClr val="accent6"/>
                        </a:solidFill>
                        <a:effectLst/>
                        <a:latin typeface="+mn-lt"/>
                        <a:ea typeface="標楷體" panose="03000509000000000000" pitchFamily="65" charset="-120"/>
                        <a:cs typeface="Arial" panose="020B0604020202020204" pitchFamily="34"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士林區</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1600" b="1" kern="100" dirty="0" smtClean="0">
                          <a:solidFill>
                            <a:schemeClr val="accent6"/>
                          </a:solidFill>
                          <a:effectLst/>
                          <a:latin typeface="+mn-lt"/>
                          <a:ea typeface="標楷體" panose="03000509000000000000" pitchFamily="65" charset="-120"/>
                          <a:cs typeface="Arial" panose="020B0604020202020204" pitchFamily="34" charset="0"/>
                        </a:rPr>
                        <a:t>施工中</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7781">
                <a:tc>
                  <a:txBody>
                    <a:bodyPr/>
                    <a:lstStyle/>
                    <a:p>
                      <a:pPr marL="0" algn="ctr" defTabSz="685800" rtl="0" eaLnBrk="1" latinLnBrk="0" hangingPunct="1">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6</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1600" b="1" kern="100" dirty="0">
                          <a:solidFill>
                            <a:schemeClr val="accent6"/>
                          </a:solidFill>
                          <a:effectLst/>
                          <a:latin typeface="+mn-lt"/>
                          <a:ea typeface="標楷體" panose="03000509000000000000" pitchFamily="65" charset="-120"/>
                          <a:cs typeface="Arial" panose="020B0604020202020204" pitchFamily="34" charset="0"/>
                        </a:rPr>
                        <a:t>衛武營藝術文化中心興建計畫</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1600" b="1" kern="100" spc="-100" dirty="0" smtClean="0">
                          <a:solidFill>
                            <a:schemeClr val="accent6"/>
                          </a:solidFill>
                          <a:effectLst/>
                          <a:latin typeface="+mn-lt"/>
                          <a:ea typeface="標楷體" panose="03000509000000000000" pitchFamily="65" charset="-120"/>
                          <a:cs typeface="Times New Roman" panose="02020603050405020304" pitchFamily="18" charset="0"/>
                        </a:rPr>
                        <a:t>94-105</a:t>
                      </a:r>
                    </a:p>
                    <a:p>
                      <a:pPr algn="l">
                        <a:lnSpc>
                          <a:spcPts val="2500"/>
                        </a:lnSpc>
                        <a:spcAft>
                          <a:spcPts val="0"/>
                        </a:spcAft>
                      </a:pP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r>
                        <a:rPr lang="zh-TW" altLang="en-US" sz="1400" b="1" kern="100" dirty="0" smtClean="0">
                          <a:solidFill>
                            <a:schemeClr val="tx1"/>
                          </a:solidFill>
                          <a:effectLst/>
                          <a:latin typeface="+mn-lt"/>
                          <a:ea typeface="標楷體" panose="03000509000000000000" pitchFamily="65" charset="-120"/>
                          <a:cs typeface="Times New Roman" panose="02020603050405020304" pitchFamily="18" charset="0"/>
                        </a:rPr>
                        <a:t>計畫修正中</a:t>
                      </a: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400" b="1"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altLang="zh-TW" sz="1600" b="1" kern="100" dirty="0" smtClean="0">
                          <a:solidFill>
                            <a:schemeClr val="accent2"/>
                          </a:solidFill>
                          <a:effectLst/>
                          <a:latin typeface="+mn-lt"/>
                          <a:ea typeface="標楷體" panose="03000509000000000000" pitchFamily="65" charset="-120"/>
                          <a:cs typeface="Times New Roman" panose="02020603050405020304" pitchFamily="18" charset="0"/>
                        </a:rPr>
                        <a:t>105.8</a:t>
                      </a:r>
                      <a:r>
                        <a:rPr lang="en-US" altLang="zh-TW" sz="1600" b="1" kern="100" dirty="0" smtClean="0">
                          <a:solidFill>
                            <a:schemeClr val="accent6"/>
                          </a:solidFill>
                          <a:effectLst/>
                          <a:latin typeface="+mn-lt"/>
                          <a:ea typeface="標楷體" panose="03000509000000000000" pitchFamily="65" charset="-120"/>
                          <a:cs typeface="Times New Roman" panose="02020603050405020304" pitchFamily="18" charset="0"/>
                        </a:rPr>
                        <a:t> </a:t>
                      </a:r>
                    </a:p>
                    <a:p>
                      <a:pPr algn="l">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 </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9.98</a:t>
                      </a:r>
                      <a:r>
                        <a:rPr lang="zh-TW" sz="1600" b="1" kern="100" dirty="0">
                          <a:solidFill>
                            <a:schemeClr val="accent6"/>
                          </a:solidFill>
                          <a:effectLst/>
                          <a:latin typeface="+mn-lt"/>
                          <a:ea typeface="標楷體" panose="03000509000000000000" pitchFamily="65" charset="-120"/>
                          <a:cs typeface="Arial" panose="020B0604020202020204" pitchFamily="34" charset="0"/>
                        </a:rPr>
                        <a:t>公頃</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p>
                      <a:pPr marL="0" marR="0" indent="0" algn="l" defTabSz="685800" rtl="0" eaLnBrk="1" fontAlgn="auto" latinLnBrk="0" hangingPunct="1">
                        <a:lnSpc>
                          <a:spcPts val="2500"/>
                        </a:lnSpc>
                        <a:spcBef>
                          <a:spcPts val="0"/>
                        </a:spcBef>
                        <a:spcAft>
                          <a:spcPts val="0"/>
                        </a:spcAft>
                        <a:buClrTx/>
                        <a:buSzTx/>
                        <a:buFontTx/>
                        <a:buNone/>
                        <a:tabLst/>
                        <a:defRPr/>
                      </a:pP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建築面積</a:t>
                      </a:r>
                      <a:r>
                        <a:rPr lang="en-US" sz="1600" b="1" kern="100" dirty="0">
                          <a:solidFill>
                            <a:srgbClr val="0070C0"/>
                          </a:solidFill>
                          <a:effectLst/>
                          <a:latin typeface="+mn-lt"/>
                          <a:ea typeface="標楷體" panose="03000509000000000000" pitchFamily="65" charset="-120"/>
                          <a:cs typeface="Times New Roman" panose="02020603050405020304" pitchFamily="18" charset="0"/>
                        </a:rPr>
                        <a:t>3.4</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公頃</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1600" b="1" kern="100" dirty="0">
                          <a:solidFill>
                            <a:schemeClr val="accent6"/>
                          </a:solidFill>
                          <a:effectLst/>
                          <a:latin typeface="+mn-lt"/>
                          <a:ea typeface="標楷體" panose="03000509000000000000" pitchFamily="65" charset="-120"/>
                          <a:cs typeface="Arial" panose="020B0604020202020204" pitchFamily="34" charset="0"/>
                        </a:rPr>
                        <a:t>高雄市</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鳳山區</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spcAft>
                          <a:spcPts val="0"/>
                        </a:spcAft>
                      </a:pPr>
                      <a:r>
                        <a:rPr lang="zh-TW" sz="1600" b="1" kern="100" dirty="0">
                          <a:solidFill>
                            <a:schemeClr val="accent6"/>
                          </a:solidFill>
                          <a:effectLst/>
                          <a:latin typeface="+mn-lt"/>
                          <a:ea typeface="標楷體" panose="03000509000000000000" pitchFamily="65" charset="-120"/>
                          <a:cs typeface="Arial" panose="020B0604020202020204" pitchFamily="34" charset="0"/>
                        </a:rPr>
                        <a:t>施工中</a:t>
                      </a:r>
                      <a:endParaRPr lang="zh-TW" sz="1600" b="1"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8533">
                <a:tc>
                  <a:txBody>
                    <a:bodyPr/>
                    <a:lstStyle/>
                    <a:p>
                      <a:pPr marL="0" algn="ctr" defTabSz="685800" rtl="0" eaLnBrk="1" latinLnBrk="0" hangingPunct="1">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7</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北部流行音樂中心計畫</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ts val="2500"/>
                        </a:lnSpc>
                        <a:spcBef>
                          <a:spcPts val="0"/>
                        </a:spcBef>
                        <a:spcAft>
                          <a:spcPts val="0"/>
                        </a:spcAft>
                        <a:buClrTx/>
                        <a:buSzTx/>
                        <a:buFontTx/>
                        <a:buNone/>
                        <a:tabLst/>
                        <a:defRPr/>
                      </a:pPr>
                      <a:r>
                        <a:rPr lang="en-US" sz="1600" b="1" kern="100" dirty="0" smtClean="0">
                          <a:solidFill>
                            <a:schemeClr val="accent6"/>
                          </a:solidFill>
                          <a:effectLst/>
                          <a:latin typeface="+mn-lt"/>
                          <a:ea typeface="標楷體" panose="03000509000000000000" pitchFamily="65" charset="-120"/>
                          <a:cs typeface="Times New Roman" panose="02020603050405020304" pitchFamily="18" charset="0"/>
                        </a:rPr>
                        <a:t>97-108</a:t>
                      </a:r>
                    </a:p>
                    <a:p>
                      <a:pPr marL="0" marR="0" indent="0" algn="l" defTabSz="685800" rtl="0" eaLnBrk="1" fontAlgn="auto" latinLnBrk="0" hangingPunct="1">
                        <a:lnSpc>
                          <a:spcPts val="2500"/>
                        </a:lnSpc>
                        <a:spcBef>
                          <a:spcPts val="0"/>
                        </a:spcBef>
                        <a:spcAft>
                          <a:spcPts val="0"/>
                        </a:spcAft>
                        <a:buClrTx/>
                        <a:buSzTx/>
                        <a:buFontTx/>
                        <a:buNone/>
                        <a:tabLst/>
                        <a:defRPr/>
                      </a:pP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r>
                        <a:rPr lang="zh-TW" altLang="en-US" sz="1400" b="1" kern="100" dirty="0" smtClean="0">
                          <a:solidFill>
                            <a:schemeClr val="tx1"/>
                          </a:solidFill>
                          <a:effectLst/>
                          <a:latin typeface="+mn-lt"/>
                          <a:ea typeface="標楷體" panose="03000509000000000000" pitchFamily="65" charset="-120"/>
                          <a:cs typeface="Times New Roman" panose="02020603050405020304" pitchFamily="18" charset="0"/>
                        </a:rPr>
                        <a:t>計畫修正中</a:t>
                      </a: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endParaRPr lang="en-US" sz="1400" b="1" kern="100" dirty="0" smtClean="0">
                        <a:solidFill>
                          <a:schemeClr val="tx1"/>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en-US" sz="1600" b="1" kern="100" dirty="0" smtClean="0">
                          <a:solidFill>
                            <a:schemeClr val="accent6"/>
                          </a:solidFill>
                          <a:effectLst/>
                          <a:latin typeface="+mn-lt"/>
                          <a:ea typeface="標楷體" panose="03000509000000000000" pitchFamily="65" charset="-120"/>
                          <a:cs typeface="Times New Roman" panose="02020603050405020304" pitchFamily="18" charset="0"/>
                        </a:rPr>
                        <a:t>45.5</a:t>
                      </a:r>
                      <a:endParaRPr lang="zh-TW" sz="16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8.92</a:t>
                      </a:r>
                      <a:r>
                        <a:rPr lang="zh-TW" sz="1600" b="1" kern="100" dirty="0">
                          <a:solidFill>
                            <a:schemeClr val="accent6"/>
                          </a:solidFill>
                          <a:effectLst/>
                          <a:latin typeface="+mn-lt"/>
                          <a:ea typeface="標楷體" panose="03000509000000000000" pitchFamily="65" charset="-120"/>
                          <a:cs typeface="Times New Roman" panose="02020603050405020304" pitchFamily="18" charset="0"/>
                        </a:rPr>
                        <a:t>公頃</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smtClean="0">
                          <a:solidFill>
                            <a:schemeClr val="accent6"/>
                          </a:solidFill>
                          <a:effectLst/>
                          <a:latin typeface="+mn-lt"/>
                          <a:ea typeface="標楷體" panose="03000509000000000000" pitchFamily="65" charset="-120"/>
                          <a:cs typeface="Times New Roman" panose="02020603050405020304" pitchFamily="18" charset="0"/>
                        </a:rPr>
                        <a:t>臺北市</a:t>
                      </a:r>
                      <a:endParaRPr lang="en-US" altLang="zh-TW" sz="1600" b="1" kern="100" dirty="0" smtClean="0">
                        <a:solidFill>
                          <a:schemeClr val="accent6"/>
                        </a:solidFill>
                        <a:effectLst/>
                        <a:latin typeface="+mn-lt"/>
                        <a:ea typeface="標楷體" panose="03000509000000000000" pitchFamily="65" charset="-120"/>
                        <a:cs typeface="Times New Roman" panose="02020603050405020304" pitchFamily="18"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南港區</a:t>
                      </a:r>
                      <a:r>
                        <a:rPr lang="en-US" sz="1600" b="1" kern="100" dirty="0">
                          <a:solidFill>
                            <a:srgbClr val="0070C0"/>
                          </a:solidFill>
                          <a:effectLst/>
                          <a:latin typeface="+mn-lt"/>
                          <a:ea typeface="標楷體" panose="03000509000000000000" pitchFamily="65" charset="-120"/>
                          <a:cs typeface="Times New Roman" panose="02020603050405020304" pitchFamily="18" charset="0"/>
                        </a:rPr>
                        <a:t>)</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施工中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8083">
                <a:tc>
                  <a:txBody>
                    <a:bodyPr/>
                    <a:lstStyle/>
                    <a:p>
                      <a:pPr marL="0" algn="ctr" defTabSz="685800" rtl="0" eaLnBrk="1" latinLnBrk="0" hangingPunct="1">
                        <a:lnSpc>
                          <a:spcPts val="2500"/>
                        </a:lnSpc>
                        <a:spcAft>
                          <a:spcPts val="0"/>
                        </a:spcAft>
                      </a:pPr>
                      <a:r>
                        <a:rPr lang="en-US" sz="2000" b="1" kern="100" dirty="0">
                          <a:solidFill>
                            <a:schemeClr val="accent6"/>
                          </a:solidFill>
                          <a:effectLst/>
                          <a:latin typeface="+mn-lt"/>
                          <a:ea typeface="標楷體" panose="03000509000000000000" pitchFamily="65" charset="-120"/>
                          <a:cs typeface="Times New Roman" panose="02020603050405020304" pitchFamily="18" charset="0"/>
                        </a:rPr>
                        <a:t>8</a:t>
                      </a:r>
                      <a:endParaRPr lang="zh-TW" sz="20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海洋文化及流行音樂中心計畫</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ts val="2500"/>
                        </a:lnSpc>
                        <a:spcBef>
                          <a:spcPts val="0"/>
                        </a:spcBef>
                        <a:spcAft>
                          <a:spcPts val="0"/>
                        </a:spcAft>
                        <a:buClrTx/>
                        <a:buSzTx/>
                        <a:buFontTx/>
                        <a:buNone/>
                        <a:tabLst/>
                        <a:defRPr/>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98-108</a:t>
                      </a:r>
                      <a:endParaRPr lang="zh-TW" sz="1600" b="1" kern="100" dirty="0">
                        <a:solidFill>
                          <a:schemeClr val="accent6"/>
                        </a:solidFill>
                        <a:effectLst/>
                        <a:latin typeface="+mn-lt"/>
                        <a:ea typeface="標楷體" panose="03000509000000000000" pitchFamily="65" charset="-120"/>
                        <a:cs typeface="Times New Roman" panose="02020603050405020304" pitchFamily="18"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r>
                        <a:rPr lang="zh-TW" altLang="en-US" sz="1400" b="1" kern="100" dirty="0" smtClean="0">
                          <a:solidFill>
                            <a:schemeClr val="tx1"/>
                          </a:solidFill>
                          <a:effectLst/>
                          <a:latin typeface="+mn-lt"/>
                          <a:ea typeface="標楷體" panose="03000509000000000000" pitchFamily="65" charset="-120"/>
                          <a:cs typeface="Times New Roman" panose="02020603050405020304" pitchFamily="18" charset="0"/>
                        </a:rPr>
                        <a:t>計畫修正中</a:t>
                      </a:r>
                      <a:r>
                        <a:rPr lang="en-US" altLang="zh-TW" sz="1400" b="1"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altLang="zh-TW" sz="1400" b="1" kern="100" dirty="0" smtClean="0">
                        <a:solidFill>
                          <a:schemeClr val="tx1"/>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54.5</a:t>
                      </a:r>
                      <a:endParaRPr lang="zh-TW" sz="1600" b="1" kern="100" dirty="0">
                        <a:solidFill>
                          <a:schemeClr val="accent6"/>
                        </a:solidFill>
                        <a:effectLst/>
                        <a:latin typeface="+mn-lt"/>
                        <a:ea typeface="標楷體" panose="03000509000000000000" pitchFamily="65" charset="-120"/>
                        <a:cs typeface="Times New Roman" panose="02020603050405020304" pitchFamily="18" charset="0"/>
                      </a:endParaRPr>
                    </a:p>
                    <a:p>
                      <a:pPr marL="0" algn="l" defTabSz="685800" rtl="0" eaLnBrk="1" latinLnBrk="0" hangingPunct="1">
                        <a:lnSpc>
                          <a:spcPts val="2500"/>
                        </a:lnSpc>
                        <a:spcAft>
                          <a:spcPts val="0"/>
                        </a:spcAft>
                      </a:pPr>
                      <a:r>
                        <a:rPr lang="en-US" sz="1600" b="1" kern="100" dirty="0">
                          <a:solidFill>
                            <a:schemeClr val="accent6"/>
                          </a:solidFill>
                          <a:effectLst/>
                          <a:latin typeface="+mn-lt"/>
                          <a:ea typeface="標楷體" panose="03000509000000000000" pitchFamily="65" charset="-120"/>
                          <a:cs typeface="Times New Roman" panose="02020603050405020304" pitchFamily="18" charset="0"/>
                        </a:rPr>
                        <a:t> </a:t>
                      </a:r>
                      <a:endParaRPr lang="zh-TW" sz="16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en-US" sz="1600" b="1" kern="100" dirty="0" smtClean="0">
                          <a:solidFill>
                            <a:schemeClr val="accent6"/>
                          </a:solidFill>
                          <a:effectLst/>
                          <a:latin typeface="+mn-lt"/>
                          <a:ea typeface="標楷體" panose="03000509000000000000" pitchFamily="65" charset="-120"/>
                          <a:cs typeface="Times New Roman" panose="02020603050405020304" pitchFamily="18" charset="0"/>
                        </a:rPr>
                        <a:t>11.</a:t>
                      </a:r>
                      <a:r>
                        <a:rPr lang="en-US" altLang="zh-TW" sz="1600" b="1" kern="100" dirty="0" smtClean="0">
                          <a:solidFill>
                            <a:schemeClr val="accent6"/>
                          </a:solidFill>
                          <a:effectLst/>
                          <a:latin typeface="+mn-lt"/>
                          <a:ea typeface="標楷體" panose="03000509000000000000" pitchFamily="65" charset="-120"/>
                          <a:cs typeface="Times New Roman" panose="02020603050405020304" pitchFamily="18" charset="0"/>
                        </a:rPr>
                        <a:t>18</a:t>
                      </a:r>
                      <a:r>
                        <a:rPr lang="zh-TW" sz="1600" b="1" kern="100" dirty="0" smtClean="0">
                          <a:solidFill>
                            <a:schemeClr val="accent6"/>
                          </a:solidFill>
                          <a:effectLst/>
                          <a:latin typeface="+mn-lt"/>
                          <a:ea typeface="標楷體" panose="03000509000000000000" pitchFamily="65" charset="-120"/>
                          <a:cs typeface="Times New Roman" panose="02020603050405020304" pitchFamily="18" charset="0"/>
                        </a:rPr>
                        <a:t>公頃</a:t>
                      </a:r>
                      <a:endParaRPr lang="zh-TW" sz="1600" b="1" kern="100" dirty="0">
                        <a:solidFill>
                          <a:schemeClr val="accent6"/>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高雄市</a:t>
                      </a:r>
                    </a:p>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高雄港</a:t>
                      </a:r>
                      <a:r>
                        <a:rPr lang="en-US" sz="1600" b="1" kern="100" dirty="0">
                          <a:solidFill>
                            <a:schemeClr val="accent6"/>
                          </a:solidFill>
                          <a:effectLst/>
                          <a:latin typeface="+mn-lt"/>
                          <a:ea typeface="標楷體" panose="03000509000000000000" pitchFamily="65" charset="-120"/>
                          <a:cs typeface="Times New Roman" panose="02020603050405020304" pitchFamily="18" charset="0"/>
                        </a:rPr>
                        <a:t>11-15</a:t>
                      </a:r>
                      <a:r>
                        <a:rPr lang="zh-TW" sz="1600" b="1" kern="100" dirty="0">
                          <a:solidFill>
                            <a:schemeClr val="accent6"/>
                          </a:solidFill>
                          <a:effectLst/>
                          <a:latin typeface="+mn-lt"/>
                          <a:ea typeface="標楷體" panose="03000509000000000000" pitchFamily="65" charset="-120"/>
                          <a:cs typeface="Times New Roman" panose="02020603050405020304" pitchFamily="18" charset="0"/>
                        </a:rPr>
                        <a:t>號</a:t>
                      </a:r>
                      <a:r>
                        <a:rPr lang="zh-TW" sz="1600" b="1" kern="100" dirty="0" smtClean="0">
                          <a:solidFill>
                            <a:schemeClr val="accent6"/>
                          </a:solidFill>
                          <a:effectLst/>
                          <a:latin typeface="+mn-lt"/>
                          <a:ea typeface="標楷體" panose="03000509000000000000" pitchFamily="65" charset="-120"/>
                          <a:cs typeface="Times New Roman" panose="02020603050405020304" pitchFamily="18" charset="0"/>
                        </a:rPr>
                        <a:t>碼頭</a:t>
                      </a:r>
                      <a:endParaRPr lang="en-US" altLang="zh-TW" sz="1600" b="1" kern="100" dirty="0" smtClean="0">
                        <a:solidFill>
                          <a:schemeClr val="accent6"/>
                        </a:solidFill>
                        <a:effectLst/>
                        <a:latin typeface="+mn-lt"/>
                        <a:ea typeface="標楷體" panose="03000509000000000000" pitchFamily="65" charset="-120"/>
                        <a:cs typeface="Times New Roman" panose="02020603050405020304" pitchFamily="18" charset="0"/>
                      </a:endParaRPr>
                    </a:p>
                    <a:p>
                      <a:pPr marL="0" marR="0" indent="0" algn="l" defTabSz="685800" rtl="0" eaLnBrk="1" fontAlgn="auto" latinLnBrk="0" hangingPunct="1">
                        <a:lnSpc>
                          <a:spcPts val="2000"/>
                        </a:lnSpc>
                        <a:spcBef>
                          <a:spcPts val="0"/>
                        </a:spcBef>
                        <a:spcAft>
                          <a:spcPts val="0"/>
                        </a:spcAft>
                        <a:buClrTx/>
                        <a:buSzTx/>
                        <a:buFontTx/>
                        <a:buNone/>
                        <a:tabLst/>
                        <a:defRPr/>
                      </a:pP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zh-TW" sz="1600" b="1" kern="100" dirty="0">
                          <a:solidFill>
                            <a:srgbClr val="0070C0"/>
                          </a:solidFill>
                          <a:effectLst/>
                          <a:latin typeface="+mn-lt"/>
                          <a:ea typeface="標楷體" panose="03000509000000000000" pitchFamily="65" charset="-120"/>
                          <a:cs typeface="Times New Roman" panose="02020603050405020304" pitchFamily="18" charset="0"/>
                        </a:rPr>
                        <a:t>鹽埕區</a:t>
                      </a:r>
                      <a:r>
                        <a:rPr lang="en-US" sz="1600" b="1" kern="100" dirty="0" smtClean="0">
                          <a:solidFill>
                            <a:srgbClr val="0070C0"/>
                          </a:solidFill>
                          <a:effectLst/>
                          <a:latin typeface="+mn-lt"/>
                          <a:ea typeface="標楷體" panose="03000509000000000000" pitchFamily="65" charset="-120"/>
                          <a:cs typeface="Times New Roman" panose="02020603050405020304" pitchFamily="18" charset="0"/>
                        </a:rPr>
                        <a:t>)</a:t>
                      </a:r>
                      <a:r>
                        <a:rPr lang="en-US" sz="1600" b="1" kern="100" dirty="0">
                          <a:solidFill>
                            <a:srgbClr val="0070C0"/>
                          </a:solidFill>
                          <a:effectLst/>
                          <a:latin typeface="+mn-lt"/>
                          <a:ea typeface="標楷體" panose="03000509000000000000" pitchFamily="65" charset="-120"/>
                          <a:cs typeface="Times New Roman" panose="02020603050405020304" pitchFamily="18" charset="0"/>
                        </a:rPr>
                        <a:t> </a:t>
                      </a:r>
                      <a:endParaRPr lang="zh-TW" sz="1600" b="1" kern="100" dirty="0">
                        <a:solidFill>
                          <a:srgbClr val="0070C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lnSpc>
                          <a:spcPts val="2500"/>
                        </a:lnSpc>
                        <a:spcAft>
                          <a:spcPts val="0"/>
                        </a:spcAft>
                      </a:pPr>
                      <a:r>
                        <a:rPr lang="zh-TW" sz="1600" b="1" kern="100" dirty="0">
                          <a:solidFill>
                            <a:schemeClr val="accent6"/>
                          </a:solidFill>
                          <a:effectLst/>
                          <a:latin typeface="+mn-lt"/>
                          <a:ea typeface="標楷體" panose="03000509000000000000" pitchFamily="65" charset="-120"/>
                          <a:cs typeface="Times New Roman" panose="02020603050405020304" pitchFamily="18" charset="0"/>
                        </a:rPr>
                        <a:t>施工中</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22181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1595353" y="1649308"/>
            <a:ext cx="5953295" cy="394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endParaRPr lang="en-US" altLang="zh-TW" sz="2400" dirty="0"/>
          </a:p>
          <a:p>
            <a:pPr marL="82153" indent="0">
              <a:buClr>
                <a:schemeClr val="accent2">
                  <a:lumMod val="50000"/>
                </a:schemeClr>
              </a:buClr>
              <a:buSzPct val="75000"/>
              <a:buNone/>
            </a:pPr>
            <a:endParaRPr lang="zh-TW" altLang="zh-TW" sz="2400" dirty="0"/>
          </a:p>
          <a:p>
            <a:pPr>
              <a:buClr>
                <a:schemeClr val="accent2">
                  <a:lumMod val="50000"/>
                </a:schemeClr>
              </a:buClr>
              <a:buSzPct val="75000"/>
              <a:buFont typeface="Wingdings" panose="05000000000000000000" pitchFamily="2" charset="2"/>
              <a:buChar char="n"/>
            </a:pPr>
            <a:endParaRPr lang="en-US" altLang="zh-TW" sz="2400" dirty="0"/>
          </a:p>
          <a:p>
            <a:pPr>
              <a:buClr>
                <a:schemeClr val="accent2">
                  <a:lumMod val="50000"/>
                </a:schemeClr>
              </a:buClr>
              <a:buSzPct val="75000"/>
              <a:buFont typeface="Wingdings" panose="05000000000000000000" pitchFamily="2" charset="2"/>
              <a:buChar char="n"/>
            </a:pPr>
            <a:endParaRPr lang="en-US" altLang="zh-TW" sz="2400" dirty="0"/>
          </a:p>
          <a:p>
            <a:pPr>
              <a:buClr>
                <a:schemeClr val="accent2">
                  <a:lumMod val="50000"/>
                </a:schemeClr>
              </a:buClr>
              <a:buSzPct val="75000"/>
              <a:buFont typeface="Wingdings" panose="05000000000000000000" pitchFamily="2" charset="2"/>
              <a:buChar char="n"/>
            </a:pPr>
            <a:endParaRPr lang="en-US" altLang="zh-TW" sz="2400" b="1" dirty="0"/>
          </a:p>
          <a:p>
            <a:pPr>
              <a:buClr>
                <a:schemeClr val="accent2">
                  <a:lumMod val="50000"/>
                </a:schemeClr>
              </a:buClr>
              <a:buSzPct val="75000"/>
              <a:buFont typeface="Wingdings" panose="05000000000000000000" pitchFamily="2" charset="2"/>
              <a:buChar char="n"/>
            </a:pPr>
            <a:endParaRPr lang="zh-TW" altLang="zh-TW" sz="2400" dirty="0"/>
          </a:p>
          <a:p>
            <a:pPr>
              <a:buClr>
                <a:schemeClr val="accent2">
                  <a:lumMod val="50000"/>
                </a:schemeClr>
              </a:buClr>
              <a:buSzPct val="75000"/>
              <a:buFont typeface="Wingdings" panose="05000000000000000000" pitchFamily="2" charset="2"/>
              <a:buChar char="n"/>
            </a:pPr>
            <a:endParaRPr lang="zh-TW" altLang="zh-TW" sz="2400" dirty="0"/>
          </a:p>
          <a:p>
            <a:pPr>
              <a:buClr>
                <a:schemeClr val="accent2">
                  <a:lumMod val="50000"/>
                </a:schemeClr>
              </a:buClr>
              <a:buSzPct val="75000"/>
              <a:buFont typeface="Wingdings" panose="05000000000000000000" pitchFamily="2" charset="2"/>
              <a:buChar char="n"/>
            </a:pPr>
            <a:endParaRPr lang="en-US" altLang="zh-TW" sz="2400" b="1" dirty="0">
              <a:solidFill>
                <a:schemeClr val="accent6"/>
              </a:solidFill>
              <a:latin typeface="Times New Roman" panose="02020603050405020304" pitchFamily="18" charset="0"/>
              <a:ea typeface="標楷體" panose="03000509000000000000" pitchFamily="65" charset="-120"/>
            </a:endParaRPr>
          </a:p>
        </p:txBody>
      </p:sp>
      <p:pic>
        <p:nvPicPr>
          <p:cNvPr id="7" name="Picture 2" descr="C:\Users\afa\AppData\Local\Microsoft\Windows\Temporary Internet Files\Content.Outlook\ANYRIG7Y\D_小檔(修圖).jpg"/>
          <p:cNvPicPr>
            <a:picLocks noChangeAspect="1" noChangeArrowheads="1"/>
          </p:cNvPicPr>
          <p:nvPr/>
        </p:nvPicPr>
        <p:blipFill>
          <a:blip r:embed="rId3" cstate="print"/>
          <a:stretch>
            <a:fillRect/>
          </a:stretch>
        </p:blipFill>
        <p:spPr bwMode="auto">
          <a:xfrm>
            <a:off x="1164772" y="4312226"/>
            <a:ext cx="3363685" cy="1416164"/>
          </a:xfrm>
          <a:prstGeom prst="rect">
            <a:avLst/>
          </a:prstGeom>
          <a:noFill/>
        </p:spPr>
      </p:pic>
      <p:sp>
        <p:nvSpPr>
          <p:cNvPr id="10" name="Rectangle 7"/>
          <p:cNvSpPr>
            <a:spLocks/>
          </p:cNvSpPr>
          <p:nvPr/>
        </p:nvSpPr>
        <p:spPr bwMode="auto">
          <a:xfrm>
            <a:off x="571500" y="1018187"/>
            <a:ext cx="7745414" cy="177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2625"/>
              </a:lnSpc>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Times New Roman" panose="02020603050405020304" pitchFamily="18" charset="0"/>
                <a:ea typeface="標楷體" panose="03000509000000000000" pitchFamily="65" charset="-120"/>
              </a:rPr>
              <a:t>創造臺灣南北文化</a:t>
            </a:r>
            <a:r>
              <a:rPr lang="zh-TW" altLang="en-US" sz="2600" b="1" dirty="0">
                <a:solidFill>
                  <a:schemeClr val="accent2"/>
                </a:solidFill>
                <a:latin typeface="Times New Roman" panose="02020603050405020304" pitchFamily="18" charset="0"/>
                <a:ea typeface="標楷體" panose="03000509000000000000" pitchFamily="65" charset="-120"/>
              </a:rPr>
              <a:t>觀光雙亮點，故宮南</a:t>
            </a:r>
            <a:r>
              <a:rPr lang="zh-TW" altLang="en-US" sz="2600" b="1" dirty="0" smtClean="0">
                <a:solidFill>
                  <a:schemeClr val="accent2"/>
                </a:solidFill>
                <a:latin typeface="Times New Roman" panose="02020603050405020304" pitchFamily="18" charset="0"/>
                <a:ea typeface="標楷體" panose="03000509000000000000" pitchFamily="65" charset="-120"/>
              </a:rPr>
              <a:t>院已於</a:t>
            </a:r>
            <a:r>
              <a:rPr lang="en-US" altLang="zh-TW" sz="2600" b="1" dirty="0">
                <a:solidFill>
                  <a:schemeClr val="accent2"/>
                </a:solidFill>
                <a:latin typeface="Times New Roman" panose="02020603050405020304" pitchFamily="18" charset="0"/>
                <a:ea typeface="標楷體" panose="03000509000000000000" pitchFamily="65" charset="-120"/>
              </a:rPr>
              <a:t>104</a:t>
            </a:r>
            <a:r>
              <a:rPr lang="zh-TW" altLang="en-US" sz="2600" b="1" dirty="0">
                <a:solidFill>
                  <a:schemeClr val="accent2"/>
                </a:solidFill>
                <a:latin typeface="Times New Roman" panose="02020603050405020304" pitchFamily="18" charset="0"/>
                <a:ea typeface="標楷體" panose="03000509000000000000" pitchFamily="65" charset="-120"/>
              </a:rPr>
              <a:t>年</a:t>
            </a:r>
            <a:r>
              <a:rPr lang="en-US" altLang="zh-TW" sz="2600" b="1" dirty="0">
                <a:solidFill>
                  <a:schemeClr val="accent2"/>
                </a:solidFill>
                <a:latin typeface="Times New Roman" panose="02020603050405020304" pitchFamily="18" charset="0"/>
                <a:ea typeface="標楷體" panose="03000509000000000000" pitchFamily="65" charset="-120"/>
              </a:rPr>
              <a:t>12</a:t>
            </a:r>
            <a:r>
              <a:rPr lang="zh-TW" altLang="en-US" sz="2600" b="1" dirty="0">
                <a:solidFill>
                  <a:schemeClr val="accent2"/>
                </a:solidFill>
                <a:latin typeface="Times New Roman" panose="02020603050405020304" pitchFamily="18" charset="0"/>
                <a:ea typeface="標楷體" panose="03000509000000000000" pitchFamily="65" charset="-120"/>
              </a:rPr>
              <a:t>月</a:t>
            </a:r>
            <a:r>
              <a:rPr lang="en-US" altLang="zh-TW" sz="2600" b="1" dirty="0">
                <a:solidFill>
                  <a:schemeClr val="accent2"/>
                </a:solidFill>
                <a:latin typeface="Times New Roman" panose="02020603050405020304" pitchFamily="18" charset="0"/>
                <a:ea typeface="標楷體" panose="03000509000000000000" pitchFamily="65" charset="-120"/>
              </a:rPr>
              <a:t>28</a:t>
            </a:r>
            <a:r>
              <a:rPr lang="zh-TW" altLang="en-US" sz="2600" b="1" dirty="0" smtClean="0">
                <a:solidFill>
                  <a:schemeClr val="accent2"/>
                </a:solidFill>
                <a:latin typeface="Times New Roman" panose="02020603050405020304" pitchFamily="18" charset="0"/>
                <a:ea typeface="標楷體" panose="03000509000000000000" pitchFamily="65" charset="-120"/>
              </a:rPr>
              <a:t>日盛大開</a:t>
            </a:r>
            <a:r>
              <a:rPr lang="zh-TW" altLang="en-US" sz="2600" b="1" dirty="0">
                <a:solidFill>
                  <a:schemeClr val="accent2"/>
                </a:solidFill>
                <a:latin typeface="Times New Roman" panose="02020603050405020304" pitchFamily="18" charset="0"/>
                <a:ea typeface="標楷體" panose="03000509000000000000" pitchFamily="65" charset="-120"/>
              </a:rPr>
              <a:t>館</a:t>
            </a:r>
            <a:r>
              <a:rPr lang="zh-TW" altLang="en-US" sz="2600" b="1" dirty="0">
                <a:solidFill>
                  <a:schemeClr val="accent6"/>
                </a:solidFill>
                <a:latin typeface="Times New Roman" panose="02020603050405020304" pitchFamily="18" charset="0"/>
                <a:ea typeface="標楷體" panose="03000509000000000000" pitchFamily="65" charset="-120"/>
              </a:rPr>
              <a:t>試營運，並推出開幕十大首展</a:t>
            </a:r>
            <a:r>
              <a:rPr lang="en-US" altLang="zh-TW" sz="2600" b="1" dirty="0">
                <a:solidFill>
                  <a:schemeClr val="accent6"/>
                </a:solidFill>
                <a:latin typeface="Times New Roman" panose="02020603050405020304" pitchFamily="18" charset="0"/>
                <a:ea typeface="標楷體" panose="03000509000000000000" pitchFamily="65" charset="-120"/>
              </a:rPr>
              <a:t>(5</a:t>
            </a:r>
            <a:r>
              <a:rPr lang="zh-TW" altLang="en-US" sz="2600" b="1" dirty="0">
                <a:solidFill>
                  <a:schemeClr val="accent6"/>
                </a:solidFill>
                <a:latin typeface="Times New Roman" panose="02020603050405020304" pitchFamily="18" charset="0"/>
                <a:ea typeface="標楷體" panose="03000509000000000000" pitchFamily="65" charset="-120"/>
              </a:rPr>
              <a:t>項常設展、</a:t>
            </a:r>
            <a:r>
              <a:rPr lang="en-US" altLang="zh-TW" sz="2600" b="1" dirty="0">
                <a:solidFill>
                  <a:schemeClr val="accent6"/>
                </a:solidFill>
                <a:latin typeface="Times New Roman" panose="02020603050405020304" pitchFamily="18" charset="0"/>
                <a:ea typeface="標楷體" panose="03000509000000000000" pitchFamily="65" charset="-120"/>
              </a:rPr>
              <a:t>3</a:t>
            </a:r>
            <a:r>
              <a:rPr lang="zh-TW" altLang="en-US" sz="2600" b="1" dirty="0">
                <a:solidFill>
                  <a:schemeClr val="accent6"/>
                </a:solidFill>
                <a:latin typeface="Times New Roman" panose="02020603050405020304" pitchFamily="18" charset="0"/>
                <a:ea typeface="標楷體" panose="03000509000000000000" pitchFamily="65" charset="-120"/>
              </a:rPr>
              <a:t>項特展、</a:t>
            </a:r>
            <a:r>
              <a:rPr lang="en-US" altLang="zh-TW" sz="2600" b="1" dirty="0">
                <a:solidFill>
                  <a:schemeClr val="accent6"/>
                </a:solidFill>
                <a:latin typeface="Times New Roman" panose="02020603050405020304" pitchFamily="18" charset="0"/>
                <a:ea typeface="標楷體" panose="03000509000000000000" pitchFamily="65" charset="-120"/>
              </a:rPr>
              <a:t>2</a:t>
            </a:r>
            <a:r>
              <a:rPr lang="zh-TW" altLang="en-US" sz="2600" b="1" dirty="0">
                <a:solidFill>
                  <a:schemeClr val="accent6"/>
                </a:solidFill>
                <a:latin typeface="Times New Roman" panose="02020603050405020304" pitchFamily="18" charset="0"/>
                <a:ea typeface="標楷體" panose="03000509000000000000" pitchFamily="65" charset="-120"/>
              </a:rPr>
              <a:t>項國際借展</a:t>
            </a:r>
            <a:r>
              <a:rPr lang="en-US" altLang="zh-TW" sz="2600" b="1" dirty="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，培訓</a:t>
            </a:r>
            <a:r>
              <a:rPr lang="en-US" altLang="zh-TW" sz="2600" b="1" dirty="0">
                <a:solidFill>
                  <a:schemeClr val="accent6"/>
                </a:solidFill>
                <a:latin typeface="Times New Roman" panose="02020603050405020304" pitchFamily="18" charset="0"/>
                <a:ea typeface="標楷體" panose="03000509000000000000" pitchFamily="65" charset="-120"/>
              </a:rPr>
              <a:t>1,400</a:t>
            </a:r>
            <a:r>
              <a:rPr lang="zh-TW" altLang="en-US" sz="2600" b="1" dirty="0">
                <a:solidFill>
                  <a:schemeClr val="accent6"/>
                </a:solidFill>
                <a:latin typeface="Times New Roman" panose="02020603050405020304" pitchFamily="18" charset="0"/>
                <a:ea typeface="標楷體" panose="03000509000000000000" pitchFamily="65" charset="-120"/>
              </a:rPr>
              <a:t>名南院志工及</a:t>
            </a:r>
            <a:r>
              <a:rPr lang="en-US" altLang="zh-TW" sz="2600" b="1" dirty="0">
                <a:solidFill>
                  <a:schemeClr val="accent6"/>
                </a:solidFill>
                <a:latin typeface="Times New Roman" panose="02020603050405020304" pitchFamily="18" charset="0"/>
                <a:ea typeface="標楷體" panose="03000509000000000000" pitchFamily="65" charset="-120"/>
              </a:rPr>
              <a:t>1,431</a:t>
            </a:r>
            <a:r>
              <a:rPr lang="zh-TW" altLang="en-US" sz="2600" b="1" dirty="0">
                <a:solidFill>
                  <a:schemeClr val="accent6"/>
                </a:solidFill>
                <a:latin typeface="Times New Roman" panose="02020603050405020304" pitchFamily="18" charset="0"/>
                <a:ea typeface="標楷體" panose="03000509000000000000" pitchFamily="65" charset="-120"/>
              </a:rPr>
              <a:t>名亞洲藝文教師，預估第一年參觀人數</a:t>
            </a:r>
            <a:r>
              <a:rPr lang="zh-TW" altLang="en-US" sz="2600" b="1" dirty="0" smtClean="0">
                <a:solidFill>
                  <a:schemeClr val="accent6"/>
                </a:solidFill>
                <a:latin typeface="Times New Roman" panose="02020603050405020304" pitchFamily="18" charset="0"/>
                <a:ea typeface="標楷體" panose="03000509000000000000" pitchFamily="65" charset="-120"/>
              </a:rPr>
              <a:t>突破</a:t>
            </a:r>
            <a:r>
              <a:rPr lang="en-US" altLang="zh-TW" sz="2600" b="1" dirty="0" smtClean="0">
                <a:solidFill>
                  <a:schemeClr val="accent6"/>
                </a:solidFill>
                <a:latin typeface="Times New Roman" panose="02020603050405020304" pitchFamily="18" charset="0"/>
                <a:ea typeface="標楷體" panose="03000509000000000000" pitchFamily="65" charset="-120"/>
              </a:rPr>
              <a:t>200</a:t>
            </a:r>
            <a:r>
              <a:rPr lang="zh-TW" altLang="en-US" sz="2600" b="1" dirty="0" smtClean="0">
                <a:solidFill>
                  <a:schemeClr val="accent6"/>
                </a:solidFill>
                <a:latin typeface="Times New Roman" panose="02020603050405020304" pitchFamily="18" charset="0"/>
                <a:ea typeface="標楷體" panose="03000509000000000000" pitchFamily="65" charset="-120"/>
              </a:rPr>
              <a:t>萬</a:t>
            </a:r>
            <a:r>
              <a:rPr lang="zh-TW" altLang="en-US" sz="2600" b="1" dirty="0">
                <a:solidFill>
                  <a:schemeClr val="accent6"/>
                </a:solidFill>
                <a:latin typeface="Times New Roman" panose="02020603050405020304" pitchFamily="18" charset="0"/>
                <a:ea typeface="標楷體" panose="03000509000000000000" pitchFamily="65" charset="-120"/>
              </a:rPr>
              <a:t>人次。</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pic>
        <p:nvPicPr>
          <p:cNvPr id="9" name="圖片 8"/>
          <p:cNvPicPr>
            <a:picLocks noChangeAspect="1"/>
          </p:cNvPicPr>
          <p:nvPr/>
        </p:nvPicPr>
        <p:blipFill>
          <a:blip r:embed="rId4"/>
          <a:stretch>
            <a:fillRect/>
          </a:stretch>
        </p:blipFill>
        <p:spPr>
          <a:xfrm>
            <a:off x="4550229" y="4312226"/>
            <a:ext cx="3211284" cy="1416164"/>
          </a:xfrm>
          <a:prstGeom prst="rect">
            <a:avLst/>
          </a:prstGeom>
        </p:spPr>
      </p:pic>
      <p:pic>
        <p:nvPicPr>
          <p:cNvPr id="13" name="圖片 12"/>
          <p:cNvPicPr>
            <a:picLocks noChangeAspect="1"/>
          </p:cNvPicPr>
          <p:nvPr/>
        </p:nvPicPr>
        <p:blipFill rotWithShape="1">
          <a:blip r:embed="rId5"/>
          <a:srcRect l="10309" t="61873" r="21558" b="4238"/>
          <a:stretch/>
        </p:blipFill>
        <p:spPr>
          <a:xfrm>
            <a:off x="1169479" y="2793716"/>
            <a:ext cx="6596743" cy="1518511"/>
          </a:xfrm>
          <a:prstGeom prst="rect">
            <a:avLst/>
          </a:prstGeom>
        </p:spPr>
      </p:pic>
      <p:sp>
        <p:nvSpPr>
          <p:cNvPr id="11"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故宮南</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院試</a:t>
            </a:r>
            <a:r>
              <a:rPr lang="zh-TW" altLang="en-US" sz="3600" dirty="0">
                <a:solidFill>
                  <a:srgbClr val="2D2DB9">
                    <a:lumMod val="50000"/>
                  </a:srgbClr>
                </a:solidFill>
                <a:latin typeface="Times New Roman" panose="02020603050405020304" pitchFamily="18" charset="0"/>
                <a:ea typeface="標楷體" panose="03000509000000000000" pitchFamily="65" charset="-120"/>
              </a:rPr>
              <a:t>營運</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a:solidFill>
                  <a:srgbClr val="2D2DB9">
                    <a:lumMod val="50000"/>
                  </a:srgbClr>
                </a:solidFill>
                <a:latin typeface="Times New Roman" panose="02020603050405020304" pitchFamily="18" charset="0"/>
                <a:ea typeface="標楷體" panose="03000509000000000000" pitchFamily="65" charset="-120"/>
              </a:rPr>
              <a:t>南北文化觀光雙亮點</a:t>
            </a:r>
          </a:p>
        </p:txBody>
      </p:sp>
      <p:sp>
        <p:nvSpPr>
          <p:cNvPr id="12"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128</a:t>
            </a:fld>
            <a:endParaRPr lang="zh-TW" altLang="en-US" sz="1200" dirty="0"/>
          </a:p>
        </p:txBody>
      </p:sp>
    </p:spTree>
    <p:extLst>
      <p:ext uri="{BB962C8B-B14F-4D97-AF65-F5344CB8AC3E}">
        <p14:creationId xmlns:p14="http://schemas.microsoft.com/office/powerpoint/2010/main" val="16342553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mily\AppData\Local\Microsoft\Windows\Temporary Internet Files\Content.Outlook\CZ1JWSPS\國寶娃娃歷險記.jpg"/>
          <p:cNvPicPr>
            <a:picLocks noChangeAspect="1" noChangeArrowheads="1"/>
          </p:cNvPicPr>
          <p:nvPr/>
        </p:nvPicPr>
        <p:blipFill>
          <a:blip r:embed="rId3" cstate="print"/>
          <a:srcRect/>
          <a:stretch>
            <a:fillRect/>
          </a:stretch>
        </p:blipFill>
        <p:spPr bwMode="auto">
          <a:xfrm>
            <a:off x="1756719" y="3425373"/>
            <a:ext cx="5630562" cy="2845140"/>
          </a:xfrm>
          <a:prstGeom prst="rect">
            <a:avLst/>
          </a:prstGeom>
          <a:noFill/>
        </p:spPr>
      </p:pic>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國際博物館</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評比故宮表現</a:t>
            </a:r>
            <a:r>
              <a:rPr lang="zh-TW" altLang="en-US" sz="3600" dirty="0">
                <a:solidFill>
                  <a:srgbClr val="2D2DB9">
                    <a:lumMod val="50000"/>
                  </a:srgbClr>
                </a:solidFill>
                <a:latin typeface="Times New Roman" panose="02020603050405020304" pitchFamily="18" charset="0"/>
                <a:ea typeface="標楷體" panose="03000509000000000000" pitchFamily="65" charset="-120"/>
              </a:rPr>
              <a:t>優異</a:t>
            </a:r>
          </a:p>
        </p:txBody>
      </p:sp>
      <p:sp>
        <p:nvSpPr>
          <p:cNvPr id="10248" name="Rectangle 7"/>
          <p:cNvSpPr>
            <a:spLocks/>
          </p:cNvSpPr>
          <p:nvPr/>
        </p:nvSpPr>
        <p:spPr bwMode="auto">
          <a:xfrm>
            <a:off x="202674" y="957942"/>
            <a:ext cx="8496827" cy="428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2700"/>
              </a:lnSpc>
              <a:buClr>
                <a:schemeClr val="accent6">
                  <a:lumMod val="50000"/>
                </a:schemeClr>
              </a:buClr>
              <a:buSzPct val="100000"/>
              <a:buFont typeface="Wingdings" panose="05000000000000000000" pitchFamily="2" charset="2"/>
              <a:buChar char="n"/>
            </a:pPr>
            <a:r>
              <a:rPr lang="zh-TW" altLang="en-US" sz="2600" b="1" dirty="0" smtClean="0">
                <a:solidFill>
                  <a:schemeClr val="accent6"/>
                </a:solidFill>
                <a:latin typeface="+mn-lt"/>
              </a:rPr>
              <a:t>國立</a:t>
            </a:r>
            <a:r>
              <a:rPr lang="zh-TW" altLang="en-US" sz="2600" b="1" dirty="0">
                <a:solidFill>
                  <a:schemeClr val="accent6"/>
                </a:solidFill>
                <a:latin typeface="+mn-lt"/>
              </a:rPr>
              <a:t>故宮博物院於</a:t>
            </a:r>
            <a:r>
              <a:rPr lang="en-US" altLang="zh-TW" sz="2600" b="1" dirty="0">
                <a:solidFill>
                  <a:schemeClr val="accent6"/>
                </a:solidFill>
                <a:latin typeface="+mn-lt"/>
              </a:rPr>
              <a:t>100</a:t>
            </a:r>
            <a:r>
              <a:rPr lang="zh-TW" altLang="en-US" sz="2600" b="1" dirty="0">
                <a:solidFill>
                  <a:schemeClr val="accent6"/>
                </a:solidFill>
                <a:latin typeface="+mn-lt"/>
              </a:rPr>
              <a:t>至</a:t>
            </a:r>
            <a:r>
              <a:rPr lang="en-US" altLang="zh-TW" sz="2600" b="1" dirty="0">
                <a:solidFill>
                  <a:schemeClr val="accent6"/>
                </a:solidFill>
                <a:latin typeface="+mn-lt"/>
              </a:rPr>
              <a:t>103</a:t>
            </a:r>
            <a:r>
              <a:rPr lang="zh-TW" altLang="en-US" sz="2600" b="1" dirty="0">
                <a:solidFill>
                  <a:schemeClr val="accent6"/>
                </a:solidFill>
                <a:latin typeface="+mn-lt"/>
              </a:rPr>
              <a:t>年連續四年獲</a:t>
            </a:r>
            <a:r>
              <a:rPr lang="zh-TW" altLang="en-US" sz="2600" b="1" dirty="0">
                <a:solidFill>
                  <a:schemeClr val="accent6"/>
                </a:solidFill>
              </a:rPr>
              <a:t>英國</a:t>
            </a:r>
            <a:r>
              <a:rPr lang="zh-TW" altLang="en-US" sz="2600" b="1" dirty="0" smtClean="0">
                <a:solidFill>
                  <a:schemeClr val="accent6"/>
                </a:solidFill>
                <a:latin typeface="+mn-lt"/>
              </a:rPr>
              <a:t>倫敦</a:t>
            </a:r>
            <a:r>
              <a:rPr lang="en-US" altLang="zh-TW" sz="2600" b="1" dirty="0">
                <a:solidFill>
                  <a:schemeClr val="accent6"/>
                </a:solidFill>
                <a:latin typeface="+mn-lt"/>
              </a:rPr>
              <a:t>《</a:t>
            </a:r>
            <a:r>
              <a:rPr lang="zh-TW" altLang="en-US" sz="2600" b="1" dirty="0">
                <a:solidFill>
                  <a:schemeClr val="accent6"/>
                </a:solidFill>
                <a:latin typeface="+mn-lt"/>
              </a:rPr>
              <a:t>藝術報</a:t>
            </a:r>
            <a:r>
              <a:rPr lang="en-US" altLang="zh-TW" sz="2600" b="1" dirty="0">
                <a:solidFill>
                  <a:schemeClr val="accent6"/>
                </a:solidFill>
                <a:latin typeface="+mn-lt"/>
              </a:rPr>
              <a:t>》</a:t>
            </a:r>
            <a:r>
              <a:rPr lang="zh-TW" altLang="en-US" sz="2600" b="1" dirty="0">
                <a:solidFill>
                  <a:schemeClr val="accent6"/>
                </a:solidFill>
                <a:latin typeface="+mn-lt"/>
              </a:rPr>
              <a:t>年度調查全球最受歡迎的博物館評比名列</a:t>
            </a:r>
            <a:r>
              <a:rPr lang="zh-TW" altLang="en-US" sz="2600" b="1" dirty="0" smtClean="0">
                <a:solidFill>
                  <a:schemeClr val="accent6"/>
                </a:solidFill>
                <a:latin typeface="+mn-lt"/>
              </a:rPr>
              <a:t>第</a:t>
            </a:r>
            <a:r>
              <a:rPr lang="en-US" altLang="zh-TW" sz="2600" b="1" dirty="0" smtClean="0">
                <a:solidFill>
                  <a:schemeClr val="accent6"/>
                </a:solidFill>
                <a:latin typeface="+mn-lt"/>
              </a:rPr>
              <a:t>7</a:t>
            </a:r>
            <a:r>
              <a:rPr lang="zh-TW" altLang="en-US" sz="2600" b="1" dirty="0" smtClean="0">
                <a:solidFill>
                  <a:schemeClr val="accent6"/>
                </a:solidFill>
                <a:latin typeface="+mn-lt"/>
              </a:rPr>
              <a:t>，</a:t>
            </a:r>
            <a:r>
              <a:rPr lang="zh-TW" altLang="en-US" sz="2600" b="1" dirty="0">
                <a:solidFill>
                  <a:schemeClr val="accent6"/>
                </a:solidFill>
                <a:latin typeface="+mn-lt"/>
              </a:rPr>
              <a:t>且為前十名當中唯一亞洲博物館，國家排名僅次於法國、美國與英國。另該報統計</a:t>
            </a:r>
            <a:r>
              <a:rPr lang="en-US" altLang="zh-TW" sz="2600" b="1" dirty="0">
                <a:solidFill>
                  <a:schemeClr val="accent6"/>
                </a:solidFill>
                <a:latin typeface="+mn-lt"/>
              </a:rPr>
              <a:t>103</a:t>
            </a:r>
            <a:r>
              <a:rPr lang="zh-TW" altLang="en-US" sz="2600" b="1" dirty="0">
                <a:solidFill>
                  <a:schemeClr val="accent6"/>
                </a:solidFill>
                <a:latin typeface="+mn-lt"/>
              </a:rPr>
              <a:t>年全球前二十大的展覽，故宮囊括前</a:t>
            </a:r>
            <a:r>
              <a:rPr lang="en-US" altLang="zh-TW" sz="2600" b="1" dirty="0">
                <a:solidFill>
                  <a:schemeClr val="accent6"/>
                </a:solidFill>
                <a:latin typeface="+mn-lt"/>
              </a:rPr>
              <a:t>3</a:t>
            </a:r>
            <a:r>
              <a:rPr lang="zh-TW" altLang="en-US" sz="2600" b="1" dirty="0">
                <a:solidFill>
                  <a:schemeClr val="accent6"/>
                </a:solidFill>
                <a:latin typeface="+mn-lt"/>
              </a:rPr>
              <a:t>名及第</a:t>
            </a:r>
            <a:r>
              <a:rPr lang="en-US" altLang="zh-TW" sz="2600" b="1" dirty="0">
                <a:solidFill>
                  <a:schemeClr val="accent6"/>
                </a:solidFill>
                <a:latin typeface="+mn-lt"/>
              </a:rPr>
              <a:t>8</a:t>
            </a:r>
            <a:r>
              <a:rPr lang="zh-TW" altLang="en-US" sz="2600" b="1" dirty="0">
                <a:solidFill>
                  <a:schemeClr val="accent6"/>
                </a:solidFill>
                <a:latin typeface="+mn-lt"/>
              </a:rPr>
              <a:t>名，也是僅有</a:t>
            </a:r>
            <a:r>
              <a:rPr lang="en-US" altLang="zh-TW" sz="2600" b="1" dirty="0">
                <a:solidFill>
                  <a:schemeClr val="accent6"/>
                </a:solidFill>
                <a:latin typeface="+mn-lt"/>
              </a:rPr>
              <a:t>3</a:t>
            </a:r>
            <a:r>
              <a:rPr lang="zh-TW" altLang="en-US" sz="2600" b="1" dirty="0">
                <a:solidFill>
                  <a:schemeClr val="accent6"/>
                </a:solidFill>
                <a:latin typeface="+mn-lt"/>
              </a:rPr>
              <a:t>個超過百萬參觀人次的</a:t>
            </a:r>
            <a:r>
              <a:rPr lang="zh-TW" altLang="en-US" sz="2600" b="1" dirty="0" smtClean="0">
                <a:solidFill>
                  <a:schemeClr val="accent6"/>
                </a:solidFill>
                <a:latin typeface="+mn-lt"/>
              </a:rPr>
              <a:t>展覽；故宮</a:t>
            </a:r>
            <a:r>
              <a:rPr lang="zh-TW" altLang="en-US" sz="2600" b="1" dirty="0">
                <a:solidFill>
                  <a:schemeClr val="accent6"/>
                </a:solidFill>
                <a:latin typeface="+mn-lt"/>
              </a:rPr>
              <a:t>也在</a:t>
            </a:r>
            <a:r>
              <a:rPr lang="en-US" altLang="zh-TW" sz="2600" b="1" dirty="0">
                <a:solidFill>
                  <a:schemeClr val="accent6"/>
                </a:solidFill>
                <a:latin typeface="+mn-lt"/>
              </a:rPr>
              <a:t>103</a:t>
            </a:r>
            <a:r>
              <a:rPr lang="zh-TW" altLang="en-US" sz="2600" b="1" dirty="0">
                <a:solidFill>
                  <a:schemeClr val="accent6"/>
                </a:solidFill>
                <a:latin typeface="+mn-lt"/>
              </a:rPr>
              <a:t>年最多旅客參觀的博物館中，以逾</a:t>
            </a:r>
            <a:r>
              <a:rPr lang="en-US" altLang="zh-TW" sz="2600" b="1" dirty="0">
                <a:solidFill>
                  <a:schemeClr val="accent6"/>
                </a:solidFill>
                <a:latin typeface="+mn-lt"/>
              </a:rPr>
              <a:t>540</a:t>
            </a:r>
            <a:r>
              <a:rPr lang="zh-TW" altLang="en-US" sz="2600" b="1" dirty="0">
                <a:solidFill>
                  <a:schemeClr val="accent6"/>
                </a:solidFill>
                <a:latin typeface="+mn-lt"/>
              </a:rPr>
              <a:t>萬人次旅客名列全球第</a:t>
            </a:r>
            <a:r>
              <a:rPr lang="en-US" altLang="zh-TW" sz="2600" b="1" dirty="0">
                <a:solidFill>
                  <a:schemeClr val="accent6"/>
                </a:solidFill>
                <a:latin typeface="+mn-lt"/>
              </a:rPr>
              <a:t>7</a:t>
            </a:r>
            <a:r>
              <a:rPr lang="zh-TW" altLang="en-US" sz="2600" b="1" dirty="0" smtClean="0">
                <a:solidFill>
                  <a:schemeClr val="accent6"/>
                </a:solidFill>
                <a:latin typeface="+mn-lt"/>
              </a:rPr>
              <a:t>。</a:t>
            </a:r>
            <a:endParaRPr lang="zh-TW" altLang="en-US" sz="2600" b="1" dirty="0">
              <a:solidFill>
                <a:schemeClr val="accent6"/>
              </a:solidFill>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129</a:t>
            </a:fld>
            <a:endParaRPr lang="zh-TW" altLang="en-US"/>
          </a:p>
        </p:txBody>
      </p:sp>
    </p:spTree>
    <p:extLst>
      <p:ext uri="{BB962C8B-B14F-4D97-AF65-F5344CB8AC3E}">
        <p14:creationId xmlns:p14="http://schemas.microsoft.com/office/powerpoint/2010/main" val="2157703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04075" y="1014413"/>
            <a:ext cx="8535850" cy="288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3500"/>
              </a:lnSpc>
              <a:buClr>
                <a:schemeClr val="accent2">
                  <a:lumMod val="50000"/>
                </a:schemeClr>
              </a:buClr>
              <a:buSzPct val="100000"/>
              <a:buFont typeface="Wingdings" panose="05000000000000000000" pitchFamily="2" charset="2"/>
              <a:buChar char="n"/>
            </a:pPr>
            <a:r>
              <a:rPr lang="zh-TW" altLang="en-US" sz="2800" b="1" dirty="0">
                <a:solidFill>
                  <a:schemeClr val="accent6"/>
                </a:solidFill>
                <a:latin typeface="Times New Roman" panose="02020603050405020304" pitchFamily="18" charset="0"/>
                <a:ea typeface="標楷體" panose="03000509000000000000" pitchFamily="65" charset="-120"/>
              </a:rPr>
              <a:t>我國居</a:t>
            </a:r>
            <a:r>
              <a:rPr lang="en-US" altLang="zh-TW" sz="2800" b="1" dirty="0">
                <a:solidFill>
                  <a:schemeClr val="accent6"/>
                </a:solidFill>
                <a:latin typeface="Times New Roman" panose="02020603050405020304" pitchFamily="18" charset="0"/>
                <a:ea typeface="標楷體" panose="03000509000000000000" pitchFamily="65" charset="-120"/>
              </a:rPr>
              <a:t>2014</a:t>
            </a:r>
            <a:r>
              <a:rPr lang="zh-TW" altLang="en-US" sz="2800" b="1" dirty="0">
                <a:solidFill>
                  <a:schemeClr val="accent6"/>
                </a:solidFill>
                <a:latin typeface="Times New Roman" panose="02020603050405020304" pitchFamily="18" charset="0"/>
                <a:ea typeface="標楷體" panose="03000509000000000000" pitchFamily="65" charset="-120"/>
              </a:rPr>
              <a:t>年全球十大最安全國家第</a:t>
            </a:r>
            <a:r>
              <a:rPr lang="en-US" altLang="zh-TW" sz="2800" b="1" dirty="0">
                <a:solidFill>
                  <a:schemeClr val="accent6"/>
                </a:solidFill>
                <a:latin typeface="Times New Roman" panose="02020603050405020304" pitchFamily="18" charset="0"/>
                <a:ea typeface="標楷體" panose="03000509000000000000" pitchFamily="65" charset="-120"/>
              </a:rPr>
              <a:t>2</a:t>
            </a:r>
            <a:r>
              <a:rPr lang="zh-TW" altLang="en-US" sz="2800" b="1" dirty="0" smtClean="0">
                <a:solidFill>
                  <a:schemeClr val="accent6"/>
                </a:solidFill>
                <a:latin typeface="Times New Roman" panose="02020603050405020304" pitchFamily="18" charset="0"/>
                <a:ea typeface="標楷體" panose="03000509000000000000" pitchFamily="65" charset="-120"/>
              </a:rPr>
              <a:t>名</a:t>
            </a:r>
            <a:endParaRPr lang="en-US" altLang="zh-TW" sz="2800" b="1" dirty="0">
              <a:solidFill>
                <a:schemeClr val="accent6"/>
              </a:solidFill>
              <a:latin typeface="Times New Roman" panose="02020603050405020304" pitchFamily="18" charset="0"/>
              <a:ea typeface="標楷體" panose="03000509000000000000" pitchFamily="65" charset="-120"/>
            </a:endParaRPr>
          </a:p>
          <a:p>
            <a:pPr marL="720725" indent="-273050" algn="just">
              <a:lnSpc>
                <a:spcPts val="3500"/>
              </a:lnSpc>
              <a:buClr>
                <a:schemeClr val="accent2">
                  <a:lumMod val="50000"/>
                </a:schemeClr>
              </a:buClr>
              <a:buSzPct val="75000"/>
              <a:buFont typeface="Wingdings" panose="05000000000000000000" pitchFamily="2" charset="2"/>
              <a:buChar char="ü"/>
            </a:pPr>
            <a:r>
              <a:rPr lang="en-US" altLang="zh-TW" sz="2800" b="1" dirty="0" smtClean="0">
                <a:solidFill>
                  <a:schemeClr val="accent6"/>
                </a:solidFill>
                <a:latin typeface="Times New Roman" panose="02020603050405020304" pitchFamily="18" charset="0"/>
                <a:ea typeface="標楷體" panose="03000509000000000000" pitchFamily="65" charset="-120"/>
              </a:rPr>
              <a:t>Lifestyle9</a:t>
            </a:r>
            <a:r>
              <a:rPr lang="zh-TW" altLang="en-US" sz="2800" b="1" dirty="0">
                <a:solidFill>
                  <a:schemeClr val="accent6"/>
                </a:solidFill>
                <a:latin typeface="Times New Roman" panose="02020603050405020304" pitchFamily="18" charset="0"/>
                <a:ea typeface="標楷體" panose="03000509000000000000" pitchFamily="65" charset="-120"/>
              </a:rPr>
              <a:t>網站依據美國聯邦調查局公布資料，我國居</a:t>
            </a:r>
            <a:r>
              <a:rPr lang="en-US" altLang="zh-TW" sz="2800" b="1" dirty="0">
                <a:solidFill>
                  <a:schemeClr val="accent6"/>
                </a:solidFill>
                <a:latin typeface="Times New Roman" panose="02020603050405020304" pitchFamily="18" charset="0"/>
                <a:ea typeface="標楷體" panose="03000509000000000000" pitchFamily="65" charset="-120"/>
              </a:rPr>
              <a:t>2014</a:t>
            </a:r>
            <a:r>
              <a:rPr lang="zh-TW" altLang="en-US" sz="2800" b="1" dirty="0">
                <a:solidFill>
                  <a:schemeClr val="accent6"/>
                </a:solidFill>
                <a:latin typeface="Times New Roman" panose="02020603050405020304" pitchFamily="18" charset="0"/>
                <a:ea typeface="標楷體" panose="03000509000000000000" pitchFamily="65" charset="-120"/>
              </a:rPr>
              <a:t>年全球十大最安全國家第</a:t>
            </a:r>
            <a:r>
              <a:rPr lang="en-US" altLang="zh-TW" sz="2800" b="1" dirty="0">
                <a:solidFill>
                  <a:schemeClr val="accent6"/>
                </a:solidFill>
                <a:latin typeface="Times New Roman" panose="02020603050405020304" pitchFamily="18" charset="0"/>
                <a:ea typeface="標楷體" panose="03000509000000000000" pitchFamily="65" charset="-120"/>
              </a:rPr>
              <a:t>2</a:t>
            </a:r>
            <a:r>
              <a:rPr lang="zh-TW" altLang="en-US" sz="2800" b="1" dirty="0">
                <a:solidFill>
                  <a:schemeClr val="accent6"/>
                </a:solidFill>
                <a:latin typeface="Times New Roman" panose="02020603050405020304" pitchFamily="18" charset="0"/>
                <a:ea typeface="標楷體" panose="03000509000000000000" pitchFamily="65" charset="-120"/>
              </a:rPr>
              <a:t>名，僅次於</a:t>
            </a:r>
            <a:r>
              <a:rPr lang="zh-TW" altLang="zh-TW" sz="2800" b="1" dirty="0">
                <a:solidFill>
                  <a:schemeClr val="accent6"/>
                </a:solidFill>
                <a:latin typeface="Times New Roman" panose="02020603050405020304" pitchFamily="18" charset="0"/>
                <a:ea typeface="標楷體" panose="03000509000000000000" pitchFamily="65" charset="-120"/>
              </a:rPr>
              <a:t>日本第一</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人口</a:t>
            </a:r>
            <a:r>
              <a:rPr lang="en-US" altLang="zh-TW" sz="2800" b="1" dirty="0">
                <a:solidFill>
                  <a:schemeClr val="accent6"/>
                </a:solidFill>
                <a:latin typeface="Times New Roman" panose="02020603050405020304" pitchFamily="18" charset="0"/>
                <a:ea typeface="標楷體" panose="03000509000000000000" pitchFamily="65" charset="-120"/>
              </a:rPr>
              <a:t>1.2</a:t>
            </a:r>
            <a:r>
              <a:rPr lang="zh-TW" altLang="zh-TW" sz="2800" b="1" dirty="0">
                <a:solidFill>
                  <a:schemeClr val="accent6"/>
                </a:solidFill>
                <a:latin typeface="Times New Roman" panose="02020603050405020304" pitchFamily="18" charset="0"/>
                <a:ea typeface="標楷體" panose="03000509000000000000" pitchFamily="65" charset="-120"/>
              </a:rPr>
              <a:t>億，面積</a:t>
            </a:r>
            <a:r>
              <a:rPr lang="en-US" altLang="zh-TW" sz="2800" b="1" dirty="0">
                <a:solidFill>
                  <a:schemeClr val="accent6"/>
                </a:solidFill>
                <a:latin typeface="Times New Roman" panose="02020603050405020304" pitchFamily="18" charset="0"/>
                <a:ea typeface="標楷體" panose="03000509000000000000" pitchFamily="65" charset="-120"/>
              </a:rPr>
              <a:t>37.8</a:t>
            </a:r>
            <a:r>
              <a:rPr lang="zh-TW" altLang="zh-TW" sz="2800" b="1" dirty="0">
                <a:solidFill>
                  <a:schemeClr val="accent6"/>
                </a:solidFill>
                <a:latin typeface="Times New Roman" panose="02020603050405020304" pitchFamily="18" charset="0"/>
                <a:ea typeface="標楷體" panose="03000509000000000000" pitchFamily="65" charset="-120"/>
              </a:rPr>
              <a:t>萬平方公里</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en-US" sz="2800" b="1" dirty="0" smtClean="0">
                <a:solidFill>
                  <a:schemeClr val="accent6"/>
                </a:solidFill>
                <a:latin typeface="Times New Roman" panose="02020603050405020304" pitchFamily="18" charset="0"/>
                <a:ea typeface="標楷體" panose="03000509000000000000" pitchFamily="65" charset="-120"/>
              </a:rPr>
              <a:t>。</a:t>
            </a:r>
            <a:endParaRPr lang="en-US" altLang="zh-TW" sz="2800" b="1" dirty="0" smtClean="0">
              <a:solidFill>
                <a:schemeClr val="accent6"/>
              </a:solidFill>
              <a:latin typeface="Times New Roman" panose="02020603050405020304" pitchFamily="18" charset="0"/>
              <a:ea typeface="標楷體" panose="03000509000000000000" pitchFamily="65" charset="-120"/>
            </a:endParaRPr>
          </a:p>
          <a:p>
            <a:pPr marL="720725" indent="-273050" algn="just">
              <a:lnSpc>
                <a:spcPts val="3500"/>
              </a:lnSpc>
              <a:buClr>
                <a:schemeClr val="accent2">
                  <a:lumMod val="50000"/>
                </a:schemeClr>
              </a:buClr>
              <a:buSzPct val="75000"/>
              <a:buFont typeface="Wingdings" panose="05000000000000000000" pitchFamily="2" charset="2"/>
              <a:buChar char="ü"/>
            </a:pPr>
            <a:r>
              <a:rPr lang="en-US" altLang="zh-TW" sz="2800" b="1" dirty="0" smtClean="0">
                <a:solidFill>
                  <a:schemeClr val="accent6"/>
                </a:solidFill>
                <a:latin typeface="Times New Roman" panose="02020603050405020304" pitchFamily="18" charset="0"/>
                <a:ea typeface="標楷體" panose="03000509000000000000" pitchFamily="65" charset="-120"/>
              </a:rPr>
              <a:t>Presscave.com</a:t>
            </a:r>
            <a:r>
              <a:rPr lang="zh-TW" altLang="en-US" sz="2800" b="1" dirty="0" smtClean="0">
                <a:solidFill>
                  <a:schemeClr val="accent6"/>
                </a:solidFill>
                <a:latin typeface="Times New Roman" panose="02020603050405020304" pitchFamily="18" charset="0"/>
                <a:ea typeface="標楷體" panose="03000509000000000000" pitchFamily="65" charset="-120"/>
              </a:rPr>
              <a:t>發布全球安全國家</a:t>
            </a:r>
            <a:r>
              <a:rPr lang="zh-TW" altLang="zh-TW" sz="2800" b="1" dirty="0" smtClean="0">
                <a:solidFill>
                  <a:schemeClr val="accent6"/>
                </a:solidFill>
                <a:latin typeface="Times New Roman" panose="02020603050405020304" pitchFamily="18" charset="0"/>
                <a:ea typeface="標楷體" panose="03000509000000000000" pitchFamily="65" charset="-120"/>
              </a:rPr>
              <a:t>臺灣</a:t>
            </a:r>
            <a:r>
              <a:rPr lang="zh-TW" altLang="zh-TW" sz="2800" b="1" dirty="0">
                <a:solidFill>
                  <a:schemeClr val="accent6"/>
                </a:solidFill>
                <a:latin typeface="Times New Roman" panose="02020603050405020304" pitchFamily="18" charset="0"/>
                <a:ea typeface="標楷體" panose="03000509000000000000" pitchFamily="65" charset="-120"/>
              </a:rPr>
              <a:t>排名第二，冰島第一</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人口</a:t>
            </a:r>
            <a:r>
              <a:rPr lang="en-US" altLang="zh-TW" sz="2800" b="1" dirty="0">
                <a:solidFill>
                  <a:schemeClr val="accent6"/>
                </a:solidFill>
                <a:latin typeface="Times New Roman" panose="02020603050405020304" pitchFamily="18" charset="0"/>
                <a:ea typeface="標楷體" panose="03000509000000000000" pitchFamily="65" charset="-120"/>
              </a:rPr>
              <a:t>32</a:t>
            </a:r>
            <a:r>
              <a:rPr lang="zh-TW" altLang="zh-TW" sz="2800" b="1" dirty="0">
                <a:solidFill>
                  <a:schemeClr val="accent6"/>
                </a:solidFill>
                <a:latin typeface="Times New Roman" panose="02020603050405020304" pitchFamily="18" charset="0"/>
                <a:ea typeface="標楷體" panose="03000509000000000000" pitchFamily="65" charset="-120"/>
              </a:rPr>
              <a:t>萬，面積</a:t>
            </a:r>
            <a:r>
              <a:rPr lang="en-US" altLang="zh-TW" sz="2800" b="1" dirty="0">
                <a:solidFill>
                  <a:schemeClr val="accent6"/>
                </a:solidFill>
                <a:latin typeface="Times New Roman" panose="02020603050405020304" pitchFamily="18" charset="0"/>
                <a:ea typeface="標楷體" panose="03000509000000000000" pitchFamily="65" charset="-120"/>
              </a:rPr>
              <a:t>10.3</a:t>
            </a:r>
            <a:r>
              <a:rPr lang="zh-TW" altLang="zh-TW" sz="2800" b="1" dirty="0">
                <a:solidFill>
                  <a:schemeClr val="accent6"/>
                </a:solidFill>
                <a:latin typeface="Times New Roman" panose="02020603050405020304" pitchFamily="18" charset="0"/>
                <a:ea typeface="標楷體" panose="03000509000000000000" pitchFamily="65" charset="-120"/>
              </a:rPr>
              <a:t>萬平方公里</a:t>
            </a:r>
            <a:r>
              <a:rPr lang="en-US" altLang="zh-TW" sz="2800" b="1" dirty="0">
                <a:solidFill>
                  <a:schemeClr val="accent6"/>
                </a:solidFill>
                <a:latin typeface="Times New Roman" panose="02020603050405020304" pitchFamily="18" charset="0"/>
                <a:ea typeface="標楷體" panose="03000509000000000000" pitchFamily="65" charset="-120"/>
              </a:rPr>
              <a:t>)</a:t>
            </a:r>
            <a:r>
              <a:rPr lang="zh-TW" altLang="zh-TW" sz="2800" b="1" dirty="0">
                <a:solidFill>
                  <a:schemeClr val="accent6"/>
                </a:solidFill>
                <a:latin typeface="Times New Roman" panose="02020603050405020304" pitchFamily="18" charset="0"/>
                <a:ea typeface="標楷體" panose="03000509000000000000" pitchFamily="65" charset="-120"/>
              </a:rPr>
              <a:t>。</a:t>
            </a:r>
            <a:endParaRPr lang="zh-TW" altLang="en-US" sz="2800" b="1" dirty="0">
              <a:solidFill>
                <a:schemeClr val="accent6"/>
              </a:solidFill>
              <a:latin typeface="Times New Roman" panose="02020603050405020304" pitchFamily="18" charset="0"/>
              <a:ea typeface="標楷體" panose="03000509000000000000" pitchFamily="65" charset="-120"/>
            </a:endParaRPr>
          </a:p>
          <a:p>
            <a:pPr algn="just">
              <a:lnSpc>
                <a:spcPts val="3500"/>
              </a:lnSpc>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13</a:t>
            </a:fld>
            <a:endParaRPr lang="zh-TW" altLang="en-US"/>
          </a:p>
        </p:txBody>
      </p:sp>
      <p:pic>
        <p:nvPicPr>
          <p:cNvPr id="5" name="圖片 4"/>
          <p:cNvPicPr>
            <a:picLocks noChangeAspect="1"/>
          </p:cNvPicPr>
          <p:nvPr/>
        </p:nvPicPr>
        <p:blipFill>
          <a:blip r:embed="rId3"/>
          <a:stretch>
            <a:fillRect/>
          </a:stretch>
        </p:blipFill>
        <p:spPr>
          <a:xfrm>
            <a:off x="2463408" y="3943196"/>
            <a:ext cx="4217183" cy="2259588"/>
          </a:xfrm>
          <a:prstGeom prst="rect">
            <a:avLst/>
          </a:prstGeom>
        </p:spPr>
      </p:pic>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臺灣生活最安全，治安全球</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排第二</a:t>
            </a:r>
            <a:endParaRPr lang="en-US" altLang="zh-TW" sz="36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15583669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打造客庄景</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點，促進地方發展</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64160" y="944880"/>
            <a:ext cx="8503920" cy="285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1200"/>
              </a:spcBef>
              <a:buClr>
                <a:srgbClr val="3333CC">
                  <a:lumMod val="50000"/>
                </a:srgbClr>
              </a:buClr>
              <a:buSzPct val="100000"/>
              <a:buFont typeface="Wingdings" panose="05000000000000000000" pitchFamily="2" charset="2"/>
              <a:buChar char="n"/>
            </a:pPr>
            <a:r>
              <a:rPr lang="en-US" altLang="zh-TW" sz="2600" b="1" dirty="0">
                <a:solidFill>
                  <a:srgbClr val="2D2DB9"/>
                </a:solidFill>
                <a:latin typeface="Times New Roman" panose="02020603050405020304" pitchFamily="18" charset="0"/>
              </a:rPr>
              <a:t>99</a:t>
            </a:r>
            <a:r>
              <a:rPr lang="zh-TW" altLang="zh-TW" sz="2600" b="1" dirty="0">
                <a:solidFill>
                  <a:srgbClr val="2D2DB9"/>
                </a:solidFill>
                <a:latin typeface="Times New Roman" panose="02020603050405020304" pitchFamily="18" charset="0"/>
              </a:rPr>
              <a:t>年</a:t>
            </a:r>
            <a:r>
              <a:rPr lang="en-US" altLang="zh-TW" sz="2600" b="1" dirty="0">
                <a:solidFill>
                  <a:srgbClr val="2D2DB9"/>
                </a:solidFill>
                <a:latin typeface="Times New Roman" panose="02020603050405020304" pitchFamily="18" charset="0"/>
              </a:rPr>
              <a:t>1</a:t>
            </a:r>
            <a:r>
              <a:rPr lang="zh-TW" altLang="zh-TW" sz="2600" b="1" dirty="0">
                <a:solidFill>
                  <a:srgbClr val="2D2DB9"/>
                </a:solidFill>
                <a:latin typeface="Times New Roman" panose="02020603050405020304" pitchFamily="18" charset="0"/>
              </a:rPr>
              <a:t>月公布「客家基本法」</a:t>
            </a:r>
            <a:r>
              <a:rPr lang="zh-TW" altLang="en-US" sz="2600" b="1" dirty="0">
                <a:solidFill>
                  <a:srgbClr val="2D2DB9"/>
                </a:solidFill>
                <a:latin typeface="Times New Roman" panose="02020603050405020304" pitchFamily="18" charset="0"/>
              </a:rPr>
              <a:t>，落實「建設臺灣成為全球客家文化交流與研究中心」，自</a:t>
            </a:r>
            <a:r>
              <a:rPr lang="en-US" altLang="zh-TW" sz="2600" b="1" dirty="0">
                <a:solidFill>
                  <a:srgbClr val="2D2DB9"/>
                </a:solidFill>
                <a:latin typeface="Times New Roman" panose="02020603050405020304" pitchFamily="18" charset="0"/>
              </a:rPr>
              <a:t>97</a:t>
            </a:r>
            <a:r>
              <a:rPr lang="zh-TW" altLang="en-US" sz="2600" b="1" dirty="0">
                <a:solidFill>
                  <a:srgbClr val="2D2DB9"/>
                </a:solidFill>
                <a:latin typeface="Times New Roman" panose="02020603050405020304" pitchFamily="18" charset="0"/>
              </a:rPr>
              <a:t>年開始政府分別投入</a:t>
            </a:r>
            <a:r>
              <a:rPr lang="en-US" altLang="zh-TW" sz="2600" b="1" dirty="0">
                <a:solidFill>
                  <a:srgbClr val="2D2DB9"/>
                </a:solidFill>
                <a:latin typeface="Times New Roman" panose="02020603050405020304" pitchFamily="18" charset="0"/>
              </a:rPr>
              <a:t>18.11</a:t>
            </a:r>
            <a:r>
              <a:rPr lang="zh-TW" altLang="en-US" sz="2600" b="1" dirty="0">
                <a:solidFill>
                  <a:srgbClr val="2D2DB9"/>
                </a:solidFill>
                <a:latin typeface="Times New Roman" panose="02020603050405020304" pitchFamily="18" charset="0"/>
              </a:rPr>
              <a:t>億元及</a:t>
            </a:r>
            <a:r>
              <a:rPr lang="en-US" altLang="zh-TW" sz="2600" b="1" dirty="0">
                <a:solidFill>
                  <a:srgbClr val="2D2DB9"/>
                </a:solidFill>
                <a:latin typeface="Times New Roman" panose="02020603050405020304" pitchFamily="18" charset="0"/>
              </a:rPr>
              <a:t>26.88</a:t>
            </a:r>
            <a:r>
              <a:rPr lang="zh-TW" altLang="en-US" sz="2600" b="1" dirty="0">
                <a:solidFill>
                  <a:srgbClr val="2D2DB9"/>
                </a:solidFill>
                <a:latin typeface="Times New Roman" panose="02020603050405020304" pitchFamily="18" charset="0"/>
              </a:rPr>
              <a:t>億元，積極推展南</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六堆</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北</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苗栗</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兩座國家級客家文化園區建設及營運，打造六堆園區面積</a:t>
            </a:r>
            <a:r>
              <a:rPr lang="en-US" altLang="zh-TW" sz="2600" b="1" dirty="0">
                <a:solidFill>
                  <a:srgbClr val="2D2DB9"/>
                </a:solidFill>
                <a:latin typeface="Times New Roman" panose="02020603050405020304" pitchFamily="18" charset="0"/>
              </a:rPr>
              <a:t>30</a:t>
            </a:r>
            <a:r>
              <a:rPr lang="zh-TW" altLang="en-US" sz="2600" b="1" dirty="0">
                <a:solidFill>
                  <a:srgbClr val="2D2DB9"/>
                </a:solidFill>
                <a:latin typeface="Times New Roman" panose="02020603050405020304" pitchFamily="18" charset="0"/>
              </a:rPr>
              <a:t>公頃及苗栗園區面積</a:t>
            </a:r>
            <a:r>
              <a:rPr lang="en-US" altLang="zh-TW" sz="2600" b="1" dirty="0">
                <a:solidFill>
                  <a:schemeClr val="accent2"/>
                </a:solidFill>
                <a:latin typeface="Times New Roman" panose="02020603050405020304" pitchFamily="18" charset="0"/>
              </a:rPr>
              <a:t>4.32</a:t>
            </a:r>
            <a:r>
              <a:rPr lang="zh-TW" altLang="en-US" sz="2600" b="1" dirty="0">
                <a:solidFill>
                  <a:schemeClr val="accent2"/>
                </a:solidFill>
                <a:latin typeface="Times New Roman" panose="02020603050405020304" pitchFamily="18" charset="0"/>
              </a:rPr>
              <a:t>公頃，</a:t>
            </a:r>
            <a:r>
              <a:rPr lang="en-US" altLang="zh-TW" sz="2600" b="1" dirty="0">
                <a:solidFill>
                  <a:schemeClr val="accent2"/>
                </a:solidFill>
                <a:latin typeface="Times New Roman" panose="02020603050405020304" pitchFamily="18" charset="0"/>
              </a:rPr>
              <a:t>100</a:t>
            </a:r>
            <a:r>
              <a:rPr lang="zh-TW" altLang="en-US" sz="2600" b="1" dirty="0">
                <a:solidFill>
                  <a:schemeClr val="accent2"/>
                </a:solidFill>
                <a:latin typeface="Times New Roman" panose="02020603050405020304" pitchFamily="18" charset="0"/>
              </a:rPr>
              <a:t>年</a:t>
            </a:r>
            <a:r>
              <a:rPr lang="en-US" altLang="zh-TW" sz="2600" b="1" dirty="0">
                <a:solidFill>
                  <a:schemeClr val="accent2"/>
                </a:solidFill>
                <a:latin typeface="Times New Roman" panose="02020603050405020304" pitchFamily="18" charset="0"/>
              </a:rPr>
              <a:t>10</a:t>
            </a:r>
            <a:r>
              <a:rPr lang="zh-TW" altLang="en-US" sz="2600" b="1" dirty="0">
                <a:solidFill>
                  <a:schemeClr val="accent2"/>
                </a:solidFill>
                <a:latin typeface="Times New Roman" panose="02020603050405020304" pitchFamily="18" charset="0"/>
              </a:rPr>
              <a:t>月及</a:t>
            </a:r>
            <a:r>
              <a:rPr lang="en-US" altLang="zh-TW" sz="2600" b="1" dirty="0">
                <a:solidFill>
                  <a:schemeClr val="accent2"/>
                </a:solidFill>
                <a:latin typeface="Times New Roman" panose="02020603050405020304" pitchFamily="18" charset="0"/>
              </a:rPr>
              <a:t>101</a:t>
            </a:r>
            <a:r>
              <a:rPr lang="zh-TW" altLang="en-US" sz="2600" b="1" dirty="0">
                <a:solidFill>
                  <a:schemeClr val="accent2"/>
                </a:solidFill>
                <a:latin typeface="Times New Roman" panose="02020603050405020304" pitchFamily="18" charset="0"/>
              </a:rPr>
              <a:t>年</a:t>
            </a:r>
            <a:r>
              <a:rPr lang="en-US" altLang="zh-TW" sz="2600" b="1" dirty="0">
                <a:solidFill>
                  <a:schemeClr val="accent2"/>
                </a:solidFill>
                <a:latin typeface="Times New Roman" panose="02020603050405020304" pitchFamily="18" charset="0"/>
              </a:rPr>
              <a:t>5</a:t>
            </a:r>
            <a:r>
              <a:rPr lang="zh-TW" altLang="en-US" sz="2600" b="1" dirty="0">
                <a:solidFill>
                  <a:schemeClr val="accent2"/>
                </a:solidFill>
                <a:latin typeface="Times New Roman" panose="02020603050405020304" pitchFamily="18" charset="0"/>
              </a:rPr>
              <a:t>月陸續開園，至</a:t>
            </a:r>
            <a:r>
              <a:rPr lang="en-US" altLang="zh-TW" sz="2600" b="1" dirty="0">
                <a:solidFill>
                  <a:schemeClr val="accent2"/>
                </a:solidFill>
                <a:latin typeface="Times New Roman" panose="02020603050405020304" pitchFamily="18" charset="0"/>
              </a:rPr>
              <a:t>104</a:t>
            </a:r>
            <a:r>
              <a:rPr lang="zh-TW" altLang="en-US" sz="2600" b="1" dirty="0">
                <a:solidFill>
                  <a:schemeClr val="accent2"/>
                </a:solidFill>
                <a:latin typeface="Times New Roman" panose="02020603050405020304" pitchFamily="18" charset="0"/>
              </a:rPr>
              <a:t>年</a:t>
            </a:r>
            <a:r>
              <a:rPr lang="en-US" altLang="zh-TW" sz="2600" b="1" dirty="0" smtClean="0">
                <a:solidFill>
                  <a:schemeClr val="accent2"/>
                </a:solidFill>
                <a:latin typeface="Times New Roman" panose="02020603050405020304" pitchFamily="18" charset="0"/>
              </a:rPr>
              <a:t>12</a:t>
            </a:r>
            <a:r>
              <a:rPr lang="zh-TW" altLang="en-US" sz="2600" b="1" dirty="0" smtClean="0">
                <a:solidFill>
                  <a:schemeClr val="accent2"/>
                </a:solidFill>
                <a:latin typeface="Times New Roman" panose="02020603050405020304" pitchFamily="18" charset="0"/>
              </a:rPr>
              <a:t>月</a:t>
            </a:r>
            <a:r>
              <a:rPr lang="zh-TW" altLang="en-US" sz="2600" b="1" dirty="0">
                <a:solidFill>
                  <a:schemeClr val="accent2"/>
                </a:solidFill>
                <a:latin typeface="Times New Roman" panose="02020603050405020304" pitchFamily="18" charset="0"/>
              </a:rPr>
              <a:t>止，累積參觀人次突破</a:t>
            </a:r>
            <a:r>
              <a:rPr lang="en-US" altLang="zh-TW" sz="2600" b="1" dirty="0" smtClean="0">
                <a:solidFill>
                  <a:schemeClr val="accent2"/>
                </a:solidFill>
                <a:latin typeface="Times New Roman" panose="02020603050405020304" pitchFamily="18" charset="0"/>
              </a:rPr>
              <a:t>771</a:t>
            </a:r>
            <a:r>
              <a:rPr lang="zh-TW" altLang="en-US" sz="2600" b="1" dirty="0" smtClean="0">
                <a:solidFill>
                  <a:schemeClr val="accent2"/>
                </a:solidFill>
                <a:latin typeface="Times New Roman" panose="02020603050405020304" pitchFamily="18" charset="0"/>
              </a:rPr>
              <a:t>萬</a:t>
            </a:r>
            <a:r>
              <a:rPr lang="zh-TW" altLang="en-US" sz="2600" b="1" dirty="0">
                <a:solidFill>
                  <a:srgbClr val="2D2DB9"/>
                </a:solidFill>
                <a:latin typeface="Times New Roman" panose="02020603050405020304" pitchFamily="18" charset="0"/>
              </a:rPr>
              <a:t>。</a:t>
            </a:r>
            <a:endParaRPr lang="zh-TW" altLang="zh-TW" sz="2600" b="1" dirty="0">
              <a:solidFill>
                <a:srgbClr val="2D2DB9"/>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zh-TW" altLang="zh-TW" sz="3200" dirty="0">
              <a:solidFill>
                <a:srgbClr val="000000"/>
              </a:solidFill>
            </a:endParaRPr>
          </a:p>
          <a:p>
            <a:pPr algn="just">
              <a:buClr>
                <a:srgbClr val="3333CC">
                  <a:lumMod val="50000"/>
                </a:srgbClr>
              </a:buClr>
              <a:buSzPct val="75000"/>
              <a:buFont typeface="Wingdings" panose="05000000000000000000" pitchFamily="2" charset="2"/>
              <a:buChar char="n"/>
            </a:pPr>
            <a:endParaRPr lang="en-US" altLang="zh-TW" sz="3200" b="1" dirty="0">
              <a:solidFill>
                <a:srgbClr val="2D2DB9"/>
              </a:solidFill>
              <a:latin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130</a:t>
            </a:fld>
            <a:endParaRPr lang="zh-TW" altLang="en-US">
              <a:solidFill>
                <a:srgbClr val="000000"/>
              </a:solidFill>
            </a:endParaRPr>
          </a:p>
        </p:txBody>
      </p:sp>
      <p:pic>
        <p:nvPicPr>
          <p:cNvPr id="3" name="圖片 2"/>
          <p:cNvPicPr>
            <a:picLocks noChangeAspect="1"/>
          </p:cNvPicPr>
          <p:nvPr/>
        </p:nvPicPr>
        <p:blipFill>
          <a:blip r:embed="rId3"/>
          <a:stretch>
            <a:fillRect/>
          </a:stretch>
        </p:blipFill>
        <p:spPr>
          <a:xfrm>
            <a:off x="4845332" y="3900657"/>
            <a:ext cx="3286279" cy="2179898"/>
          </a:xfrm>
          <a:prstGeom prst="rect">
            <a:avLst/>
          </a:prstGeom>
        </p:spPr>
      </p:pic>
      <p:pic>
        <p:nvPicPr>
          <p:cNvPr id="4" name="圖片 3"/>
          <p:cNvPicPr>
            <a:picLocks noChangeAspect="1"/>
          </p:cNvPicPr>
          <p:nvPr/>
        </p:nvPicPr>
        <p:blipFill>
          <a:blip r:embed="rId4"/>
          <a:stretch>
            <a:fillRect/>
          </a:stretch>
        </p:blipFill>
        <p:spPr>
          <a:xfrm>
            <a:off x="1007700" y="3900657"/>
            <a:ext cx="3701648" cy="2164717"/>
          </a:xfrm>
          <a:prstGeom prst="rect">
            <a:avLst/>
          </a:prstGeom>
        </p:spPr>
      </p:pic>
    </p:spTree>
    <p:extLst>
      <p:ext uri="{BB962C8B-B14F-4D97-AF65-F5344CB8AC3E}">
        <p14:creationId xmlns:p14="http://schemas.microsoft.com/office/powerpoint/2010/main" val="41429068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rgbClr val="2D2DB9">
                    <a:lumMod val="50000"/>
                  </a:srgbClr>
                </a:solidFill>
                <a:latin typeface="Times New Roman" panose="02020603050405020304" pitchFamily="18" charset="0"/>
                <a:ea typeface="標楷體" panose="03000509000000000000" pitchFamily="65" charset="-120"/>
              </a:rPr>
              <a:t>全</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臺廣設</a:t>
            </a:r>
            <a:r>
              <a:rPr lang="zh-TW" altLang="zh-TW" sz="3600" dirty="0">
                <a:solidFill>
                  <a:srgbClr val="2D2DB9">
                    <a:lumMod val="50000"/>
                  </a:srgbClr>
                </a:solidFill>
                <a:latin typeface="Times New Roman" panose="02020603050405020304" pitchFamily="18" charset="0"/>
                <a:ea typeface="標楷體" panose="03000509000000000000" pitchFamily="65" charset="-120"/>
              </a:rPr>
              <a:t>單車道，觀光遊憩</a:t>
            </a:r>
            <a:r>
              <a:rPr lang="zh-TW" altLang="en-US" sz="3600" dirty="0">
                <a:solidFill>
                  <a:srgbClr val="2D2DB9">
                    <a:lumMod val="50000"/>
                  </a:srgbClr>
                </a:solidFill>
                <a:latin typeface="Times New Roman" panose="02020603050405020304" pitchFamily="18" charset="0"/>
                <a:ea typeface="標楷體" panose="03000509000000000000" pitchFamily="65" charset="-120"/>
              </a:rPr>
              <a:t>樂</a:t>
            </a:r>
            <a:r>
              <a:rPr lang="zh-TW" altLang="zh-TW" sz="3600" dirty="0">
                <a:solidFill>
                  <a:srgbClr val="2D2DB9">
                    <a:lumMod val="50000"/>
                  </a:srgbClr>
                </a:solidFill>
                <a:latin typeface="Times New Roman" panose="02020603050405020304" pitchFamily="18" charset="0"/>
                <a:ea typeface="標楷體" panose="03000509000000000000" pitchFamily="65" charset="-120"/>
              </a:rPr>
              <a:t>逍遙</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75920" y="833766"/>
            <a:ext cx="8164943" cy="167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全</a:t>
            </a:r>
            <a:r>
              <a:rPr lang="zh-TW" altLang="en-US" sz="3200" b="1" dirty="0" smtClean="0">
                <a:solidFill>
                  <a:schemeClr val="accent6"/>
                </a:solidFill>
                <a:latin typeface="Times New Roman" panose="02020603050405020304" pitchFamily="18" charset="0"/>
                <a:ea typeface="標楷體" panose="03000509000000000000" pitchFamily="65" charset="-120"/>
              </a:rPr>
              <a:t>臺廣設</a:t>
            </a:r>
            <a:r>
              <a:rPr lang="zh-TW" altLang="zh-TW" sz="3200" b="1" dirty="0" smtClean="0">
                <a:solidFill>
                  <a:schemeClr val="accent6"/>
                </a:solidFill>
                <a:latin typeface="Times New Roman" panose="02020603050405020304" pitchFamily="18" charset="0"/>
                <a:ea typeface="標楷體" panose="03000509000000000000" pitchFamily="65" charset="-120"/>
              </a:rPr>
              <a:t>單車</a:t>
            </a:r>
            <a:r>
              <a:rPr lang="zh-TW" altLang="zh-TW" sz="3200" b="1" dirty="0">
                <a:solidFill>
                  <a:schemeClr val="accent6"/>
                </a:solidFill>
                <a:latin typeface="Times New Roman" panose="02020603050405020304" pitchFamily="18" charset="0"/>
                <a:ea typeface="標楷體" panose="03000509000000000000" pitchFamily="65" charset="-120"/>
              </a:rPr>
              <a:t>道，觀光</a:t>
            </a:r>
            <a:r>
              <a:rPr lang="zh-TW" altLang="zh-TW" sz="3200" b="1" dirty="0" smtClean="0">
                <a:solidFill>
                  <a:schemeClr val="accent6"/>
                </a:solidFill>
                <a:latin typeface="Times New Roman" panose="02020603050405020304" pitchFamily="18" charset="0"/>
                <a:ea typeface="標楷體" panose="03000509000000000000" pitchFamily="65" charset="-120"/>
              </a:rPr>
              <a:t>遊憩</a:t>
            </a:r>
            <a:r>
              <a:rPr lang="zh-TW" altLang="en-US" sz="3200" b="1" dirty="0" smtClean="0">
                <a:solidFill>
                  <a:schemeClr val="accent6"/>
                </a:solidFill>
                <a:latin typeface="Times New Roman" panose="02020603050405020304" pitchFamily="18" charset="0"/>
                <a:ea typeface="標楷體" panose="03000509000000000000" pitchFamily="65" charset="-120"/>
              </a:rPr>
              <a:t>樂</a:t>
            </a:r>
            <a:r>
              <a:rPr lang="zh-TW" altLang="zh-TW" sz="3200" b="1" dirty="0" smtClean="0">
                <a:solidFill>
                  <a:schemeClr val="accent6"/>
                </a:solidFill>
                <a:latin typeface="Times New Roman" panose="02020603050405020304" pitchFamily="18" charset="0"/>
                <a:ea typeface="標楷體" panose="03000509000000000000" pitchFamily="65" charset="-120"/>
              </a:rPr>
              <a:t>逍遙</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zh-TW" altLang="en-US" sz="2200" b="1" dirty="0">
                <a:solidFill>
                  <a:schemeClr val="accent2"/>
                </a:solidFill>
                <a:latin typeface="+mn-lt"/>
              </a:rPr>
              <a:t>截至</a:t>
            </a:r>
            <a:r>
              <a:rPr lang="en-US" altLang="zh-TW" sz="2200" b="1" dirty="0">
                <a:solidFill>
                  <a:schemeClr val="accent2"/>
                </a:solidFill>
                <a:latin typeface="+mn-lt"/>
              </a:rPr>
              <a:t>105</a:t>
            </a:r>
            <a:r>
              <a:rPr lang="zh-TW" altLang="en-US" sz="2200" b="1" dirty="0">
                <a:solidFill>
                  <a:schemeClr val="accent2"/>
                </a:solidFill>
                <a:latin typeface="+mn-lt"/>
              </a:rPr>
              <a:t>年</a:t>
            </a:r>
            <a:r>
              <a:rPr lang="en-US" altLang="zh-TW" sz="2200" b="1" dirty="0">
                <a:solidFill>
                  <a:schemeClr val="accent2"/>
                </a:solidFill>
                <a:latin typeface="+mn-lt"/>
              </a:rPr>
              <a:t>4</a:t>
            </a:r>
            <a:r>
              <a:rPr lang="zh-TW" altLang="en-US" sz="2200" b="1" dirty="0">
                <a:solidFill>
                  <a:schemeClr val="accent2"/>
                </a:solidFill>
                <a:latin typeface="+mn-lt"/>
              </a:rPr>
              <a:t>月</a:t>
            </a:r>
            <a:r>
              <a:rPr lang="en-US" altLang="zh-TW" sz="2200" b="1" dirty="0">
                <a:solidFill>
                  <a:schemeClr val="accent2"/>
                </a:solidFill>
                <a:latin typeface="+mn-lt"/>
              </a:rPr>
              <a:t>15</a:t>
            </a:r>
            <a:r>
              <a:rPr lang="zh-TW" altLang="en-US" sz="2200" b="1" dirty="0">
                <a:solidFill>
                  <a:schemeClr val="accent2"/>
                </a:solidFill>
                <a:latin typeface="+mn-lt"/>
              </a:rPr>
              <a:t>日，內政部、教育部、交通部及環保署等建置自行車道，已由</a:t>
            </a:r>
            <a:r>
              <a:rPr lang="en-US" altLang="zh-TW" sz="2200" b="1" dirty="0">
                <a:solidFill>
                  <a:schemeClr val="accent2"/>
                </a:solidFill>
                <a:latin typeface="+mn-lt"/>
              </a:rPr>
              <a:t>96</a:t>
            </a:r>
            <a:r>
              <a:rPr lang="zh-TW" altLang="en-US" sz="2200" b="1" dirty="0">
                <a:solidFill>
                  <a:schemeClr val="accent2"/>
                </a:solidFill>
                <a:latin typeface="+mn-lt"/>
              </a:rPr>
              <a:t>年</a:t>
            </a:r>
            <a:r>
              <a:rPr lang="en-US" altLang="zh-TW" sz="2200" b="1" dirty="0">
                <a:solidFill>
                  <a:schemeClr val="accent2"/>
                </a:solidFill>
                <a:latin typeface="+mn-lt"/>
              </a:rPr>
              <a:t>979</a:t>
            </a:r>
            <a:r>
              <a:rPr lang="zh-TW" altLang="en-US" sz="2200" b="1" dirty="0">
                <a:solidFill>
                  <a:schemeClr val="accent2"/>
                </a:solidFill>
                <a:latin typeface="+mn-lt"/>
              </a:rPr>
              <a:t>公里，大幅增加至</a:t>
            </a:r>
            <a:r>
              <a:rPr lang="en-US" altLang="zh-TW" sz="2200" b="1" dirty="0">
                <a:solidFill>
                  <a:schemeClr val="accent2"/>
                </a:solidFill>
                <a:latin typeface="+mn-lt"/>
              </a:rPr>
              <a:t>5,334</a:t>
            </a:r>
            <a:r>
              <a:rPr lang="zh-TW" altLang="en-US" sz="2200" b="1" dirty="0">
                <a:solidFill>
                  <a:schemeClr val="accent2"/>
                </a:solidFill>
                <a:latin typeface="+mn-lt"/>
              </a:rPr>
              <a:t>公里。</a:t>
            </a:r>
            <a:r>
              <a:rPr lang="en-US" altLang="zh-TW" sz="2200" b="1" dirty="0">
                <a:solidFill>
                  <a:schemeClr val="accent2"/>
                </a:solidFill>
                <a:latin typeface="+mn-lt"/>
              </a:rPr>
              <a:t>104</a:t>
            </a:r>
            <a:r>
              <a:rPr lang="zh-TW" altLang="en-US" sz="2200" b="1" dirty="0">
                <a:solidFill>
                  <a:schemeClr val="accent2"/>
                </a:solidFill>
                <a:latin typeface="+mn-lt"/>
              </a:rPr>
              <a:t>年完成環島</a:t>
            </a:r>
            <a:r>
              <a:rPr lang="en-US" altLang="zh-TW" sz="2200" b="1" dirty="0">
                <a:solidFill>
                  <a:schemeClr val="accent2"/>
                </a:solidFill>
                <a:latin typeface="+mn-lt"/>
              </a:rPr>
              <a:t>1</a:t>
            </a:r>
            <a:r>
              <a:rPr lang="zh-TW" altLang="en-US" sz="2200" b="1" dirty="0">
                <a:solidFill>
                  <a:schemeClr val="accent2"/>
                </a:solidFill>
                <a:latin typeface="+mn-lt"/>
              </a:rPr>
              <a:t>號線，並持續</a:t>
            </a:r>
            <a:r>
              <a:rPr lang="zh-TW" altLang="en-US" sz="2200" b="1" dirty="0" smtClean="0">
                <a:solidFill>
                  <a:schemeClr val="accent2"/>
                </a:solidFill>
                <a:latin typeface="+mn-lt"/>
              </a:rPr>
              <a:t>串連全臺觀光</a:t>
            </a:r>
            <a:r>
              <a:rPr lang="zh-TW" altLang="en-US" sz="2200" b="1" dirty="0">
                <a:solidFill>
                  <a:schemeClr val="accent2"/>
                </a:solidFill>
                <a:latin typeface="+mn-lt"/>
              </a:rPr>
              <a:t>景點，提供民眾通勤運動</a:t>
            </a:r>
            <a:r>
              <a:rPr lang="zh-TW" altLang="en-US" sz="2200" b="1" dirty="0" smtClean="0">
                <a:solidFill>
                  <a:schemeClr val="accent2"/>
                </a:solidFill>
                <a:latin typeface="+mn-lt"/>
              </a:rPr>
              <a:t>與觀光</a:t>
            </a:r>
            <a:r>
              <a:rPr lang="zh-TW" altLang="en-US" sz="2200" b="1" dirty="0">
                <a:solidFill>
                  <a:schemeClr val="accent2"/>
                </a:solidFill>
                <a:latin typeface="+mn-lt"/>
              </a:rPr>
              <a:t>休閒功能</a:t>
            </a:r>
            <a:r>
              <a:rPr lang="zh-TW" altLang="en-US" sz="2200" b="1" dirty="0" smtClean="0">
                <a:solidFill>
                  <a:schemeClr val="accent2"/>
                </a:solidFill>
                <a:latin typeface="+mn-lt"/>
              </a:rPr>
              <a:t>。</a:t>
            </a:r>
            <a:endParaRPr lang="en-US" altLang="zh-TW" sz="2200" b="1" dirty="0" smtClean="0">
              <a:solidFill>
                <a:schemeClr val="accent2"/>
              </a:solidFill>
              <a:latin typeface="+mn-lt"/>
            </a:endParaRPr>
          </a:p>
          <a:p>
            <a:pPr marL="355600" indent="0" algn="just" hangingPunct="0">
              <a:buClr>
                <a:schemeClr val="accent2">
                  <a:lumMod val="50000"/>
                </a:schemeClr>
              </a:buClr>
              <a:buSzPct val="75000"/>
              <a:buNone/>
            </a:pPr>
            <a:r>
              <a:rPr lang="en-US" altLang="zh-TW" sz="2200" b="1" dirty="0">
                <a:solidFill>
                  <a:schemeClr val="accent2"/>
                </a:solidFill>
                <a:latin typeface="+mj-lt"/>
              </a:rPr>
              <a:t>97</a:t>
            </a:r>
            <a:r>
              <a:rPr lang="zh-TW" altLang="zh-TW" sz="2200" b="1" dirty="0">
                <a:solidFill>
                  <a:schemeClr val="accent2"/>
                </a:solidFill>
                <a:latin typeface="+mj-lt"/>
              </a:rPr>
              <a:t>年至</a:t>
            </a:r>
            <a:r>
              <a:rPr lang="en-US" altLang="zh-TW" sz="2200" b="1" dirty="0">
                <a:solidFill>
                  <a:schemeClr val="accent2"/>
                </a:solidFill>
                <a:latin typeface="+mj-lt"/>
              </a:rPr>
              <a:t>104</a:t>
            </a:r>
            <a:r>
              <a:rPr lang="zh-TW" altLang="zh-TW" sz="2200" b="1" dirty="0">
                <a:solidFill>
                  <a:schemeClr val="accent2"/>
                </a:solidFill>
                <a:latin typeface="+mj-lt"/>
              </a:rPr>
              <a:t>年</a:t>
            </a:r>
            <a:r>
              <a:rPr lang="zh-TW" altLang="en-US" sz="2200" b="1" dirty="0">
                <a:solidFill>
                  <a:schemeClr val="accent2"/>
                </a:solidFill>
                <a:latin typeface="+mj-lt"/>
              </a:rPr>
              <a:t>補助地方推動公共自行車租賃系統，亮點行銷低碳城市。</a:t>
            </a:r>
            <a:endParaRPr lang="en-US" altLang="zh-TW" sz="2200" b="1" dirty="0">
              <a:solidFill>
                <a:schemeClr val="accent2"/>
              </a:solidFill>
              <a:latin typeface="+mj-lt"/>
            </a:endParaRPr>
          </a:p>
          <a:p>
            <a:pPr marL="355600" indent="0" algn="just" hangingPunct="0">
              <a:buClr>
                <a:schemeClr val="accent2">
                  <a:lumMod val="50000"/>
                </a:schemeClr>
              </a:buClr>
              <a:buSzPct val="75000"/>
              <a:buNone/>
            </a:pPr>
            <a:endParaRPr lang="en-US" altLang="zh-TW" sz="2200" b="1" dirty="0" smtClean="0">
              <a:solidFill>
                <a:schemeClr val="accent2"/>
              </a:solidFill>
              <a:latin typeface="+mn-lt"/>
            </a:endParaRPr>
          </a:p>
          <a:p>
            <a:pPr marL="355600" indent="0" algn="just" hangingPunct="0">
              <a:buClr>
                <a:schemeClr val="accent2">
                  <a:lumMod val="50000"/>
                </a:schemeClr>
              </a:buClr>
              <a:buSzPct val="75000"/>
              <a:buNone/>
            </a:pPr>
            <a:endParaRPr lang="zh-TW" altLang="zh-TW" sz="2200" b="1" dirty="0">
              <a:solidFill>
                <a:schemeClr val="accent2"/>
              </a:solidFill>
            </a:endParaRPr>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b="1" dirty="0" smtClean="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131</a:t>
            </a:fld>
            <a:endParaRPr lang="zh-TW" altLang="en-US"/>
          </a:p>
        </p:txBody>
      </p:sp>
      <p:sp>
        <p:nvSpPr>
          <p:cNvPr id="4" name="Rectangle 1"/>
          <p:cNvSpPr>
            <a:spLocks noChangeArrowheads="1"/>
          </p:cNvSpPr>
          <p:nvPr/>
        </p:nvSpPr>
        <p:spPr bwMode="auto">
          <a:xfrm>
            <a:off x="1544773" y="3104533"/>
            <a:ext cx="5827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09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Arial" panose="020B0604020202020204" pitchFamily="34" charset="0"/>
              </a:rPr>
              <a:t> </a:t>
            </a:r>
            <a:r>
              <a:rPr kumimoji="0" lang="en-US"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91</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0" lang="en-US"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103</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Arial" panose="020B0604020202020204" pitchFamily="34" charset="0"/>
              </a:rPr>
              <a:t>各部會補助自行車道建置長度一覽表</a:t>
            </a:r>
            <a:endParaRPr kumimoji="0" lang="zh-TW" altLang="en-US" sz="2000" b="1" i="0" u="none" strike="noStrike" cap="none" normalizeH="0" baseline="0" dirty="0" smtClean="0">
              <a:ln>
                <a:noFill/>
              </a:ln>
              <a:solidFill>
                <a:schemeClr val="accent6"/>
              </a:solidFill>
              <a:effectLst/>
            </a:endParaRPr>
          </a:p>
        </p:txBody>
      </p:sp>
      <p:sp>
        <p:nvSpPr>
          <p:cNvPr id="8" name="矩形 7"/>
          <p:cNvSpPr/>
          <p:nvPr/>
        </p:nvSpPr>
        <p:spPr>
          <a:xfrm>
            <a:off x="7499187" y="3104533"/>
            <a:ext cx="1082348" cy="307777"/>
          </a:xfrm>
          <a:prstGeom prst="rect">
            <a:avLst/>
          </a:prstGeom>
        </p:spPr>
        <p:txBody>
          <a:bodyPr wrap="none">
            <a:spAutoFit/>
          </a:bodyPr>
          <a:lstStyle/>
          <a:p>
            <a:pPr algn="ctr">
              <a:spcAft>
                <a:spcPts val="0"/>
              </a:spcAft>
            </a:pPr>
            <a:r>
              <a:rPr lang="zh-TW" altLang="en-US" sz="1400" kern="0" dirty="0" smtClean="0">
                <a:solidFill>
                  <a:schemeClr val="accent6"/>
                </a:solidFill>
              </a:rPr>
              <a:t>單位：</a:t>
            </a:r>
            <a:r>
              <a:rPr lang="zh-TW" altLang="zh-TW" sz="1400" kern="0" dirty="0" smtClean="0">
                <a:solidFill>
                  <a:schemeClr val="accent6"/>
                </a:solidFill>
              </a:rPr>
              <a:t>公里</a:t>
            </a:r>
            <a:endParaRPr lang="zh-TW" altLang="zh-TW" sz="1400" kern="100" dirty="0">
              <a:solidFill>
                <a:schemeClr val="accent6"/>
              </a:solidFill>
              <a:latin typeface="Calibri" panose="020F0502020204030204" pitchFamily="34" charset="0"/>
              <a:ea typeface="新細明體" panose="02020500000000000000" pitchFamily="18" charset="-120"/>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449102066"/>
              </p:ext>
            </p:extLst>
          </p:nvPr>
        </p:nvGraphicFramePr>
        <p:xfrm>
          <a:off x="609599" y="3519930"/>
          <a:ext cx="7931264" cy="2897074"/>
        </p:xfrm>
        <a:graphic>
          <a:graphicData uri="http://schemas.openxmlformats.org/drawingml/2006/table">
            <a:tbl>
              <a:tblPr firstRow="1" firstCol="1" bandRow="1">
                <a:tableStyleId>{5C22544A-7EE6-4342-B048-85BDC9FD1C3A}</a:tableStyleId>
              </a:tblPr>
              <a:tblGrid>
                <a:gridCol w="1822388"/>
                <a:gridCol w="1220182"/>
                <a:gridCol w="968091"/>
                <a:gridCol w="1408133"/>
                <a:gridCol w="1533858"/>
                <a:gridCol w="978612"/>
              </a:tblGrid>
              <a:tr h="393700">
                <a:tc>
                  <a:txBody>
                    <a:bodyPr/>
                    <a:lstStyle/>
                    <a:p>
                      <a:pPr algn="ctr">
                        <a:spcAft>
                          <a:spcPts val="0"/>
                        </a:spcAft>
                      </a:pPr>
                      <a:r>
                        <a:rPr lang="zh-TW" sz="1400" kern="0" dirty="0">
                          <a:solidFill>
                            <a:schemeClr val="accent6"/>
                          </a:solidFill>
                          <a:effectLst/>
                          <a:latin typeface="+mn-lt"/>
                        </a:rPr>
                        <a:t>機關名稱</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權責範圍</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營建署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smtClean="0">
                          <a:solidFill>
                            <a:schemeClr val="accent6"/>
                          </a:solidFill>
                          <a:effectLst/>
                          <a:latin typeface="+mn-lt"/>
                        </a:rPr>
                        <a:t>市區道路</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交通部</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省道</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環保署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空</a:t>
                      </a:r>
                      <a:r>
                        <a:rPr lang="zh-TW" sz="1400" kern="0" dirty="0" smtClean="0">
                          <a:solidFill>
                            <a:schemeClr val="accent6"/>
                          </a:solidFill>
                          <a:effectLst/>
                          <a:latin typeface="+mn-lt"/>
                        </a:rPr>
                        <a:t>品地區</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體育署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非</a:t>
                      </a:r>
                      <a:r>
                        <a:rPr lang="zh-TW" sz="1400" kern="0" dirty="0" smtClean="0">
                          <a:solidFill>
                            <a:schemeClr val="accent6"/>
                          </a:solidFill>
                          <a:effectLst/>
                          <a:latin typeface="+mn-lt"/>
                        </a:rPr>
                        <a:t>市區道路</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smtClean="0">
                          <a:solidFill>
                            <a:schemeClr val="accent6"/>
                          </a:solidFill>
                          <a:effectLst/>
                          <a:latin typeface="+mn-lt"/>
                        </a:rPr>
                        <a:t>總計</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6596">
                <a:tc>
                  <a:txBody>
                    <a:bodyPr/>
                    <a:lstStyle/>
                    <a:p>
                      <a:pPr algn="ctr">
                        <a:spcAft>
                          <a:spcPts val="0"/>
                        </a:spcAft>
                      </a:pPr>
                      <a:r>
                        <a:rPr lang="en-US" altLang="zh-TW" sz="1400" kern="0" dirty="0" smtClean="0">
                          <a:solidFill>
                            <a:schemeClr val="accent6"/>
                          </a:solidFill>
                          <a:effectLst/>
                          <a:latin typeface="+mn-lt"/>
                        </a:rPr>
                        <a:t>91-96</a:t>
                      </a:r>
                      <a:r>
                        <a:rPr lang="zh-TW" altLang="en-US" sz="1400" kern="0" dirty="0" smtClean="0">
                          <a:solidFill>
                            <a:schemeClr val="accent6"/>
                          </a:solidFill>
                          <a:effectLst/>
                          <a:latin typeface="+mn-lt"/>
                        </a:rPr>
                        <a:t>年</a:t>
                      </a:r>
                      <a:endParaRPr lang="en-US" altLang="zh-TW" sz="1400" kern="0" dirty="0" smtClean="0">
                        <a:solidFill>
                          <a:schemeClr val="accent6"/>
                        </a:solidFill>
                        <a:effectLst/>
                        <a:latin typeface="+mn-lt"/>
                      </a:endParaRPr>
                    </a:p>
                    <a:p>
                      <a:pPr algn="ctr">
                        <a:spcAft>
                          <a:spcPts val="0"/>
                        </a:spcAft>
                      </a:pPr>
                      <a:r>
                        <a:rPr lang="zh-TW" sz="1400" kern="0" dirty="0" smtClean="0">
                          <a:solidFill>
                            <a:schemeClr val="accent6"/>
                          </a:solidFill>
                          <a:effectLst/>
                          <a:latin typeface="+mn-lt"/>
                        </a:rPr>
                        <a:t>建置長度</a:t>
                      </a:r>
                      <a:endParaRPr lang="zh-TW" sz="1400" kern="100" dirty="0">
                        <a:solidFill>
                          <a:schemeClr val="accent6"/>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11</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0</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259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709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1">
                              <a:lumMod val="50000"/>
                            </a:schemeClr>
                          </a:solidFill>
                          <a:effectLst/>
                          <a:latin typeface="+mn-lt"/>
                          <a:ea typeface="+mn-ea"/>
                          <a:cs typeface="+mn-cs"/>
                        </a:rPr>
                        <a:t>979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5300">
                <a:tc>
                  <a:txBody>
                    <a:bodyPr/>
                    <a:lstStyle/>
                    <a:p>
                      <a:pPr algn="ctr">
                        <a:spcAft>
                          <a:spcPts val="0"/>
                        </a:spcAft>
                      </a:pPr>
                      <a:r>
                        <a:rPr lang="en-US" altLang="zh-TW" sz="1400" kern="0" dirty="0" smtClean="0">
                          <a:solidFill>
                            <a:srgbClr val="002060"/>
                          </a:solidFill>
                          <a:effectLst/>
                          <a:latin typeface="+mn-lt"/>
                        </a:rPr>
                        <a:t>97-103</a:t>
                      </a:r>
                      <a:r>
                        <a:rPr lang="zh-TW" altLang="en-US" sz="1400" kern="0" dirty="0" smtClean="0">
                          <a:solidFill>
                            <a:srgbClr val="002060"/>
                          </a:solidFill>
                          <a:effectLst/>
                          <a:latin typeface="+mn-lt"/>
                        </a:rPr>
                        <a:t>年</a:t>
                      </a:r>
                      <a:endParaRPr lang="en-US" altLang="zh-TW" sz="1400" kern="0" dirty="0" smtClean="0">
                        <a:solidFill>
                          <a:srgbClr val="002060"/>
                        </a:solidFill>
                        <a:effectLst/>
                        <a:latin typeface="+mn-lt"/>
                      </a:endParaRPr>
                    </a:p>
                    <a:p>
                      <a:pPr algn="ctr">
                        <a:spcAft>
                          <a:spcPts val="0"/>
                        </a:spcAft>
                      </a:pPr>
                      <a:r>
                        <a:rPr lang="zh-TW" altLang="zh-TW" sz="1400" kern="0" dirty="0" smtClean="0">
                          <a:solidFill>
                            <a:srgbClr val="002060"/>
                          </a:solidFill>
                          <a:effectLst/>
                          <a:latin typeface="+mn-lt"/>
                        </a:rPr>
                        <a:t>建置長度</a:t>
                      </a:r>
                      <a:endParaRPr lang="zh-TW" sz="1400" kern="100" dirty="0">
                        <a:solidFill>
                          <a:srgbClr val="002060"/>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374</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628</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31</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a:solidFill>
                            <a:srgbClr val="002060"/>
                          </a:solidFill>
                          <a:effectLst/>
                          <a:latin typeface="+mn-lt"/>
                          <a:ea typeface="+mn-ea"/>
                          <a:cs typeface="+mn-cs"/>
                        </a:rPr>
                        <a:t>2,474</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altLang="zh-TW" sz="1400" b="1" kern="0" dirty="0" smtClean="0">
                          <a:solidFill>
                            <a:srgbClr val="002060"/>
                          </a:solidFill>
                          <a:effectLst/>
                          <a:latin typeface="+mn-lt"/>
                          <a:ea typeface="+mn-ea"/>
                          <a:cs typeface="+mn-cs"/>
                        </a:rPr>
                        <a:t>3,507</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r>
              <a:tr h="482600">
                <a:tc>
                  <a:txBody>
                    <a:bodyPr/>
                    <a:lstStyle/>
                    <a:p>
                      <a:pPr algn="ctr">
                        <a:spcAft>
                          <a:spcPts val="0"/>
                        </a:spcAft>
                      </a:pPr>
                      <a:r>
                        <a:rPr lang="en-US" altLang="zh-TW" sz="1400" b="1" kern="0" dirty="0" smtClean="0">
                          <a:solidFill>
                            <a:schemeClr val="accent6"/>
                          </a:solidFill>
                          <a:effectLst/>
                          <a:latin typeface="+mn-lt"/>
                          <a:ea typeface="+mn-ea"/>
                          <a:cs typeface="+mn-cs"/>
                        </a:rPr>
                        <a:t>91</a:t>
                      </a:r>
                      <a:r>
                        <a:rPr lang="zh-TW" altLang="en-US" sz="1400" b="1" kern="0" dirty="0" smtClean="0">
                          <a:solidFill>
                            <a:schemeClr val="accent6"/>
                          </a:solidFill>
                          <a:effectLst/>
                          <a:latin typeface="+mn-lt"/>
                          <a:ea typeface="+mn-ea"/>
                          <a:cs typeface="+mn-cs"/>
                        </a:rPr>
                        <a:t>年－</a:t>
                      </a:r>
                      <a:r>
                        <a:rPr lang="en-US" altLang="zh-TW" sz="1400" b="1" kern="0" dirty="0" smtClean="0">
                          <a:solidFill>
                            <a:schemeClr val="accent6"/>
                          </a:solidFill>
                          <a:effectLst/>
                          <a:latin typeface="+mn-lt"/>
                          <a:ea typeface="+mn-ea"/>
                          <a:cs typeface="+mn-cs"/>
                        </a:rPr>
                        <a:t>103</a:t>
                      </a:r>
                      <a:r>
                        <a:rPr lang="zh-TW" altLang="en-US" sz="1400" b="1" kern="0" dirty="0" smtClean="0">
                          <a:solidFill>
                            <a:schemeClr val="accent6"/>
                          </a:solidFill>
                          <a:effectLst/>
                          <a:latin typeface="+mn-lt"/>
                          <a:ea typeface="+mn-ea"/>
                          <a:cs typeface="+mn-cs"/>
                        </a:rPr>
                        <a:t>年</a:t>
                      </a:r>
                      <a:endParaRPr lang="en-US" altLang="zh-TW" sz="1400" b="1" kern="0" dirty="0" smtClean="0">
                        <a:solidFill>
                          <a:schemeClr val="accent6"/>
                        </a:solidFill>
                        <a:effectLst/>
                        <a:latin typeface="+mn-lt"/>
                        <a:ea typeface="+mn-ea"/>
                        <a:cs typeface="+mn-cs"/>
                      </a:endParaRPr>
                    </a:p>
                    <a:p>
                      <a:pPr algn="ctr">
                        <a:spcAft>
                          <a:spcPts val="0"/>
                        </a:spcAft>
                      </a:pPr>
                      <a:r>
                        <a:rPr lang="zh-TW" sz="1400" b="1" kern="0" dirty="0" smtClean="0">
                          <a:solidFill>
                            <a:schemeClr val="accent6"/>
                          </a:solidFill>
                          <a:effectLst/>
                          <a:latin typeface="+mn-lt"/>
                          <a:ea typeface="+mn-ea"/>
                          <a:cs typeface="+mn-cs"/>
                        </a:rPr>
                        <a:t>建置長度</a:t>
                      </a:r>
                      <a:endParaRPr lang="zh-TW" sz="1400" b="1" kern="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6"/>
                          </a:solidFill>
                          <a:effectLst/>
                          <a:latin typeface="+mn-lt"/>
                          <a:ea typeface="+mn-ea"/>
                          <a:cs typeface="+mn-cs"/>
                        </a:rPr>
                        <a:t>385</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628</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290</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3,183</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6"/>
                          </a:solidFill>
                          <a:effectLst/>
                          <a:latin typeface="+mn-lt"/>
                          <a:ea typeface="+mn-ea"/>
                          <a:cs typeface="+mn-cs"/>
                        </a:rPr>
                        <a:t>4,486</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3307">
                <a:tc gridSpan="6">
                  <a:txBody>
                    <a:bodyPr/>
                    <a:lstStyle/>
                    <a:p>
                      <a:pPr algn="ctr">
                        <a:spcAft>
                          <a:spcPts val="0"/>
                        </a:spcAft>
                      </a:pPr>
                      <a:r>
                        <a:rPr lang="en-US" altLang="zh-TW" sz="1800" b="1" kern="0" dirty="0" smtClean="0">
                          <a:solidFill>
                            <a:srgbClr val="FF0000"/>
                          </a:solidFill>
                          <a:effectLst/>
                          <a:latin typeface="+mj-ea"/>
                          <a:ea typeface="+mj-ea"/>
                          <a:cs typeface="+mn-cs"/>
                        </a:rPr>
                        <a:t>104</a:t>
                      </a:r>
                      <a:r>
                        <a:rPr lang="zh-TW" altLang="en-US" sz="1800" b="1" kern="0" dirty="0" smtClean="0">
                          <a:solidFill>
                            <a:srgbClr val="FF0000"/>
                          </a:solidFill>
                          <a:effectLst/>
                          <a:latin typeface="+mj-ea"/>
                          <a:ea typeface="+mj-ea"/>
                          <a:cs typeface="+mn-cs"/>
                        </a:rPr>
                        <a:t>年自行車環島</a:t>
                      </a:r>
                      <a:r>
                        <a:rPr lang="en-US" altLang="zh-TW" sz="1800" b="1" kern="0" dirty="0" smtClean="0">
                          <a:solidFill>
                            <a:srgbClr val="FF0000"/>
                          </a:solidFill>
                          <a:effectLst/>
                          <a:latin typeface="+mj-ea"/>
                          <a:ea typeface="+mj-ea"/>
                          <a:cs typeface="+mn-cs"/>
                        </a:rPr>
                        <a:t>1</a:t>
                      </a:r>
                      <a:r>
                        <a:rPr lang="zh-TW" altLang="en-US" sz="1800" b="1" kern="0" dirty="0" smtClean="0">
                          <a:solidFill>
                            <a:srgbClr val="FF0000"/>
                          </a:solidFill>
                          <a:effectLst/>
                          <a:latin typeface="+mj-ea"/>
                          <a:ea typeface="+mj-ea"/>
                          <a:cs typeface="+mn-cs"/>
                        </a:rPr>
                        <a:t>號線</a:t>
                      </a:r>
                      <a:endParaRPr lang="en-US" altLang="zh-TW" sz="1800" b="1" kern="0" dirty="0" smtClean="0">
                        <a:solidFill>
                          <a:srgbClr val="FF0000"/>
                        </a:solidFill>
                        <a:effectLst/>
                        <a:latin typeface="+mj-ea"/>
                        <a:ea typeface="+mj-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682551">
                <a:tc>
                  <a:txBody>
                    <a:bodyPr/>
                    <a:lstStyle/>
                    <a:p>
                      <a:pPr algn="ctr">
                        <a:spcAft>
                          <a:spcPts val="0"/>
                        </a:spcAft>
                      </a:pPr>
                      <a:r>
                        <a:rPr lang="zh-TW" altLang="en-US" sz="1400" b="1" kern="0" dirty="0" smtClean="0">
                          <a:solidFill>
                            <a:srgbClr val="FF0000"/>
                          </a:solidFill>
                          <a:effectLst/>
                          <a:latin typeface="+mn-lt"/>
                          <a:ea typeface="+mn-ea"/>
                          <a:cs typeface="+mn-cs"/>
                        </a:rPr>
                        <a:t>自行車環島</a:t>
                      </a:r>
                      <a:r>
                        <a:rPr lang="en-US" altLang="zh-TW" sz="1400" b="1" kern="0" dirty="0" smtClean="0">
                          <a:solidFill>
                            <a:srgbClr val="FF0000"/>
                          </a:solidFill>
                          <a:effectLst/>
                          <a:latin typeface="+mn-lt"/>
                          <a:ea typeface="+mn-ea"/>
                          <a:cs typeface="+mn-cs"/>
                        </a:rPr>
                        <a:t>1</a:t>
                      </a:r>
                      <a:r>
                        <a:rPr lang="zh-TW" altLang="en-US" sz="1400" b="1" kern="0" dirty="0" smtClean="0">
                          <a:solidFill>
                            <a:srgbClr val="FF0000"/>
                          </a:solidFill>
                          <a:effectLst/>
                          <a:latin typeface="+mn-lt"/>
                          <a:ea typeface="+mn-ea"/>
                          <a:cs typeface="+mn-cs"/>
                        </a:rPr>
                        <a:t>號線</a:t>
                      </a:r>
                      <a:r>
                        <a:rPr lang="en-US" altLang="zh-TW" sz="1400" b="1" kern="0" dirty="0" smtClean="0">
                          <a:solidFill>
                            <a:srgbClr val="FF0000"/>
                          </a:solidFill>
                          <a:effectLst/>
                          <a:latin typeface="+mn-lt"/>
                          <a:ea typeface="+mn-ea"/>
                          <a:cs typeface="+mn-cs"/>
                        </a:rPr>
                        <a:t>(104</a:t>
                      </a:r>
                      <a:r>
                        <a:rPr lang="zh-TW" altLang="en-US" sz="1400" b="1" kern="0" dirty="0" smtClean="0">
                          <a:solidFill>
                            <a:srgbClr val="FF0000"/>
                          </a:solidFill>
                          <a:effectLst/>
                          <a:latin typeface="+mn-lt"/>
                          <a:ea typeface="+mn-ea"/>
                          <a:cs typeface="+mn-cs"/>
                        </a:rPr>
                        <a:t>完成之主線</a:t>
                      </a:r>
                      <a:r>
                        <a:rPr lang="en-US" altLang="zh-TW" sz="1400" b="1" kern="0" dirty="0" smtClean="0">
                          <a:solidFill>
                            <a:srgbClr val="FF0000"/>
                          </a:solidFill>
                          <a:effectLst/>
                          <a:latin typeface="+mn-lt"/>
                          <a:ea typeface="+mn-ea"/>
                          <a:cs typeface="+mn-cs"/>
                        </a:rPr>
                        <a:t>+</a:t>
                      </a:r>
                      <a:r>
                        <a:rPr lang="zh-TW" altLang="en-US" sz="1400" b="1" kern="0" dirty="0" smtClean="0">
                          <a:solidFill>
                            <a:srgbClr val="FF0000"/>
                          </a:solidFill>
                          <a:effectLst/>
                          <a:latin typeface="+mn-lt"/>
                          <a:ea typeface="+mn-ea"/>
                          <a:cs typeface="+mn-cs"/>
                        </a:rPr>
                        <a:t>環支線</a:t>
                      </a:r>
                      <a:r>
                        <a:rPr lang="en-US" altLang="zh-TW" sz="1400" b="1" kern="0" dirty="0" smtClean="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0</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699</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0</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127</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826</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5234458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226059" y="844062"/>
            <a:ext cx="8673407" cy="586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6">
                  <a:lumMod val="75000"/>
                </a:schemeClr>
              </a:buClr>
              <a:buSzPct val="100000"/>
              <a:buFont typeface="Wingdings" panose="05000000000000000000" pitchFamily="2" charset="2"/>
              <a:buChar char="n"/>
            </a:pPr>
            <a:r>
              <a:rPr lang="en-US" altLang="zh-TW" sz="2400" b="1" dirty="0">
                <a:solidFill>
                  <a:schemeClr val="accent6"/>
                </a:solidFill>
                <a:latin typeface="Times New Roman" panose="02020603050405020304" pitchFamily="18" charset="0"/>
                <a:ea typeface="標楷體" panose="03000509000000000000" pitchFamily="65" charset="-120"/>
              </a:rPr>
              <a:t>101</a:t>
            </a:r>
            <a:r>
              <a:rPr lang="zh-TW" altLang="zh-TW" sz="2400" b="1" dirty="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倫敦</a:t>
            </a:r>
            <a:r>
              <a:rPr lang="zh-TW" altLang="zh-TW" sz="2400" b="1" dirty="0">
                <a:solidFill>
                  <a:schemeClr val="accent6"/>
                </a:solidFill>
                <a:latin typeface="Times New Roman" panose="02020603050405020304" pitchFamily="18" charset="0"/>
                <a:ea typeface="標楷體" panose="03000509000000000000" pitchFamily="65" charset="-120"/>
              </a:rPr>
              <a:t>奧運我國</a:t>
            </a:r>
            <a:r>
              <a:rPr lang="en-US" altLang="zh-TW" sz="2400" b="1" dirty="0">
                <a:solidFill>
                  <a:schemeClr val="accent6"/>
                </a:solidFill>
                <a:latin typeface="Times New Roman" panose="02020603050405020304" pitchFamily="18" charset="0"/>
                <a:ea typeface="標楷體" panose="03000509000000000000" pitchFamily="65" charset="-120"/>
              </a:rPr>
              <a:t>1</a:t>
            </a:r>
            <a:r>
              <a:rPr lang="zh-TW" altLang="zh-TW" sz="2400" b="1" dirty="0">
                <a:solidFill>
                  <a:schemeClr val="accent6"/>
                </a:solidFill>
                <a:latin typeface="Times New Roman" panose="02020603050405020304" pitchFamily="18" charset="0"/>
                <a:ea typeface="標楷體" panose="03000509000000000000" pitchFamily="65" charset="-120"/>
              </a:rPr>
              <a:t>銀</a:t>
            </a:r>
            <a:r>
              <a:rPr lang="en-US" altLang="zh-TW" sz="2400" b="1" dirty="0">
                <a:solidFill>
                  <a:schemeClr val="accent6"/>
                </a:solidFill>
                <a:latin typeface="Times New Roman" panose="02020603050405020304" pitchFamily="18" charset="0"/>
                <a:ea typeface="標楷體" panose="03000509000000000000" pitchFamily="65" charset="-120"/>
              </a:rPr>
              <a:t>1</a:t>
            </a:r>
            <a:r>
              <a:rPr lang="zh-TW" altLang="zh-TW" sz="2400" b="1" dirty="0">
                <a:solidFill>
                  <a:schemeClr val="accent6"/>
                </a:solidFill>
                <a:latin typeface="Times New Roman" panose="02020603050405020304" pitchFamily="18" charset="0"/>
                <a:ea typeface="標楷體" panose="03000509000000000000" pitchFamily="65" charset="-120"/>
              </a:rPr>
              <a:t>銅、</a:t>
            </a:r>
            <a:r>
              <a:rPr lang="en-US" altLang="zh-TW" sz="2400" b="1" dirty="0">
                <a:solidFill>
                  <a:schemeClr val="accent6"/>
                </a:solidFill>
                <a:latin typeface="Times New Roman" panose="02020603050405020304" pitchFamily="18" charset="0"/>
                <a:ea typeface="標楷體" panose="03000509000000000000" pitchFamily="65" charset="-120"/>
              </a:rPr>
              <a:t>205</a:t>
            </a:r>
            <a:r>
              <a:rPr lang="zh-TW" altLang="zh-TW" sz="2400" b="1" dirty="0">
                <a:solidFill>
                  <a:schemeClr val="accent6"/>
                </a:solidFill>
                <a:latin typeface="Times New Roman" panose="02020603050405020304" pitchFamily="18" charset="0"/>
                <a:ea typeface="標楷體" panose="03000509000000000000" pitchFamily="65" charset="-120"/>
              </a:rPr>
              <a:t>個國家</a:t>
            </a:r>
            <a:r>
              <a:rPr lang="zh-TW" altLang="en-US" sz="2400" b="1" dirty="0">
                <a:solidFill>
                  <a:schemeClr val="accent6"/>
                </a:solidFill>
                <a:latin typeface="Times New Roman" panose="02020603050405020304" pitchFamily="18" charset="0"/>
                <a:ea typeface="標楷體" panose="03000509000000000000" pitchFamily="65" charset="-120"/>
              </a:rPr>
              <a:t>及地區</a:t>
            </a:r>
            <a:r>
              <a:rPr lang="zh-TW" altLang="zh-TW" sz="2400" b="1" dirty="0">
                <a:solidFill>
                  <a:schemeClr val="accent6"/>
                </a:solidFill>
                <a:latin typeface="Times New Roman" panose="02020603050405020304" pitchFamily="18" charset="0"/>
                <a:ea typeface="標楷體" panose="03000509000000000000" pitchFamily="65" charset="-120"/>
              </a:rPr>
              <a:t>排名第</a:t>
            </a:r>
            <a:r>
              <a:rPr lang="en-US" altLang="zh-TW" sz="2400" b="1" dirty="0">
                <a:solidFill>
                  <a:schemeClr val="accent6"/>
                </a:solidFill>
                <a:latin typeface="Times New Roman" panose="02020603050405020304" pitchFamily="18" charset="0"/>
                <a:ea typeface="標楷體" panose="03000509000000000000" pitchFamily="65" charset="-120"/>
              </a:rPr>
              <a:t>63</a:t>
            </a:r>
            <a:r>
              <a:rPr lang="zh-TW" altLang="en-US" sz="2400" b="1" dirty="0">
                <a:solidFill>
                  <a:schemeClr val="accent6"/>
                </a:solidFill>
                <a:latin typeface="Times New Roman" panose="02020603050405020304" pitchFamily="18" charset="0"/>
                <a:ea typeface="標楷體" panose="03000509000000000000" pitchFamily="65" charset="-120"/>
              </a:rPr>
              <a:t>，</a:t>
            </a:r>
            <a:r>
              <a:rPr lang="zh-TW" altLang="zh-TW" sz="2400" b="1" dirty="0">
                <a:solidFill>
                  <a:schemeClr val="accent6"/>
                </a:solidFill>
                <a:latin typeface="Times New Roman" panose="02020603050405020304" pitchFamily="18" charset="0"/>
                <a:ea typeface="標楷體" panose="03000509000000000000" pitchFamily="65" charset="-120"/>
              </a:rPr>
              <a:t>是</a:t>
            </a:r>
            <a:r>
              <a:rPr lang="en-US" altLang="zh-TW" sz="2400" b="1" dirty="0">
                <a:solidFill>
                  <a:schemeClr val="accent6"/>
                </a:solidFill>
                <a:latin typeface="Times New Roman" panose="02020603050405020304" pitchFamily="18" charset="0"/>
                <a:ea typeface="標楷體" panose="03000509000000000000" pitchFamily="65" charset="-120"/>
              </a:rPr>
              <a:t>49</a:t>
            </a:r>
            <a:r>
              <a:rPr lang="zh-TW" altLang="zh-TW" sz="2400" b="1" dirty="0">
                <a:solidFill>
                  <a:schemeClr val="accent6"/>
                </a:solidFill>
                <a:latin typeface="Times New Roman" panose="02020603050405020304" pitchFamily="18" charset="0"/>
                <a:ea typeface="標楷體" panose="03000509000000000000" pitchFamily="65" charset="-120"/>
              </a:rPr>
              <a:t>年參</a:t>
            </a:r>
            <a:r>
              <a:rPr lang="zh-TW" altLang="en-US" sz="2400" b="1" dirty="0">
                <a:solidFill>
                  <a:schemeClr val="accent6"/>
                </a:solidFill>
                <a:latin typeface="Times New Roman" panose="02020603050405020304" pitchFamily="18" charset="0"/>
                <a:ea typeface="標楷體" panose="03000509000000000000" pitchFamily="65" charset="-120"/>
              </a:rPr>
              <a:t>賽</a:t>
            </a:r>
            <a:r>
              <a:rPr lang="zh-TW" altLang="zh-TW" sz="2400" b="1" dirty="0">
                <a:solidFill>
                  <a:schemeClr val="accent6"/>
                </a:solidFill>
                <a:latin typeface="Times New Roman" panose="02020603050405020304" pitchFamily="18" charset="0"/>
                <a:ea typeface="標楷體" panose="03000509000000000000" pitchFamily="65" charset="-120"/>
              </a:rPr>
              <a:t>來</a:t>
            </a:r>
            <a:r>
              <a:rPr lang="zh-TW" altLang="en-US" sz="2400" b="1" dirty="0">
                <a:solidFill>
                  <a:schemeClr val="accent6"/>
                </a:solidFill>
                <a:latin typeface="Times New Roman" panose="02020603050405020304" pitchFamily="18" charset="0"/>
                <a:ea typeface="標楷體" panose="03000509000000000000" pitchFamily="65" charset="-120"/>
              </a:rPr>
              <a:t>總排名</a:t>
            </a:r>
            <a:r>
              <a:rPr lang="zh-TW" altLang="zh-TW" sz="2400" b="1" dirty="0">
                <a:solidFill>
                  <a:schemeClr val="accent6"/>
                </a:solidFill>
                <a:latin typeface="Times New Roman" panose="02020603050405020304" pitchFamily="18" charset="0"/>
                <a:ea typeface="標楷體" panose="03000509000000000000" pitchFamily="65" charset="-120"/>
              </a:rPr>
              <a:t>第</a:t>
            </a:r>
            <a:r>
              <a:rPr lang="en-US" altLang="zh-TW" sz="2400" b="1" dirty="0">
                <a:solidFill>
                  <a:schemeClr val="accent6"/>
                </a:solidFill>
                <a:latin typeface="Times New Roman" panose="02020603050405020304" pitchFamily="18" charset="0"/>
                <a:ea typeface="標楷體" panose="03000509000000000000" pitchFamily="65" charset="-120"/>
              </a:rPr>
              <a:t>3</a:t>
            </a:r>
            <a:r>
              <a:rPr lang="zh-TW" altLang="en-US" sz="2400" b="1" dirty="0">
                <a:solidFill>
                  <a:schemeClr val="accent6"/>
                </a:solidFill>
                <a:latin typeface="Times New Roman" panose="02020603050405020304" pitchFamily="18" charset="0"/>
                <a:ea typeface="標楷體" panose="03000509000000000000" pitchFamily="65" charset="-120"/>
              </a:rPr>
              <a:t>佳</a:t>
            </a:r>
            <a:r>
              <a:rPr lang="zh-TW" altLang="zh-TW" sz="2400" b="1" dirty="0">
                <a:solidFill>
                  <a:schemeClr val="accent6"/>
                </a:solidFill>
                <a:latin typeface="Times New Roman" panose="02020603050405020304" pitchFamily="18" charset="0"/>
                <a:ea typeface="標楷體" panose="03000509000000000000" pitchFamily="65" charset="-120"/>
              </a:rPr>
              <a:t>。</a:t>
            </a:r>
            <a:endParaRPr lang="en-US" altLang="zh-TW" sz="2400" b="1" dirty="0">
              <a:solidFill>
                <a:schemeClr val="accent6"/>
              </a:solidFill>
              <a:latin typeface="Times New Roman" panose="02020603050405020304" pitchFamily="18" charset="0"/>
              <a:ea typeface="標楷體" panose="03000509000000000000" pitchFamily="65" charset="-120"/>
            </a:endParaRPr>
          </a:p>
          <a:p>
            <a:pPr>
              <a:buClr>
                <a:schemeClr val="accent6">
                  <a:lumMod val="75000"/>
                </a:schemeClr>
              </a:buClr>
              <a:buSzPct val="100000"/>
              <a:buFont typeface="Wingdings" panose="05000000000000000000" pitchFamily="2" charset="2"/>
              <a:buChar char="n"/>
            </a:pPr>
            <a:r>
              <a:rPr lang="en-US" altLang="zh-TW" sz="2400" b="1" dirty="0">
                <a:solidFill>
                  <a:schemeClr val="accent6"/>
                </a:solidFill>
                <a:latin typeface="Times New Roman" panose="02020603050405020304" pitchFamily="18" charset="0"/>
                <a:ea typeface="標楷體" panose="03000509000000000000" pitchFamily="65" charset="-120"/>
              </a:rPr>
              <a:t>102</a:t>
            </a:r>
            <a:r>
              <a:rPr lang="zh-TW" altLang="zh-TW" sz="2400" b="1" dirty="0">
                <a:solidFill>
                  <a:schemeClr val="accent6"/>
                </a:solidFill>
                <a:latin typeface="Times New Roman" panose="02020603050405020304" pitchFamily="18" charset="0"/>
                <a:ea typeface="標楷體" panose="03000509000000000000" pitchFamily="65" charset="-120"/>
              </a:rPr>
              <a:t>年天津東亞運</a:t>
            </a:r>
            <a:r>
              <a:rPr lang="zh-TW" altLang="en-US" sz="2400" b="1" dirty="0">
                <a:solidFill>
                  <a:schemeClr val="accent6"/>
                </a:solidFill>
                <a:latin typeface="Times New Roman" panose="02020603050405020304" pitchFamily="18" charset="0"/>
                <a:ea typeface="標楷體" panose="03000509000000000000" pitchFamily="65" charset="-120"/>
              </a:rPr>
              <a:t>獲</a:t>
            </a:r>
            <a:r>
              <a:rPr lang="en-US" altLang="zh-TW" sz="2400" b="1" dirty="0">
                <a:solidFill>
                  <a:schemeClr val="accent6"/>
                </a:solidFill>
                <a:latin typeface="Times New Roman" panose="02020603050405020304" pitchFamily="18" charset="0"/>
                <a:ea typeface="標楷體" panose="03000509000000000000" pitchFamily="65" charset="-120"/>
              </a:rPr>
              <a:t>17</a:t>
            </a:r>
            <a:r>
              <a:rPr lang="zh-TW" altLang="en-US" sz="2400" b="1" dirty="0">
                <a:solidFill>
                  <a:schemeClr val="accent6"/>
                </a:solidFill>
                <a:latin typeface="Times New Roman" panose="02020603050405020304" pitchFamily="18" charset="0"/>
                <a:ea typeface="標楷體" panose="03000509000000000000" pitchFamily="65" charset="-120"/>
              </a:rPr>
              <a:t>金</a:t>
            </a:r>
            <a:r>
              <a:rPr lang="en-US" altLang="zh-TW" sz="2400" b="1" dirty="0">
                <a:solidFill>
                  <a:schemeClr val="accent6"/>
                </a:solidFill>
                <a:latin typeface="Times New Roman" panose="02020603050405020304" pitchFamily="18" charset="0"/>
                <a:ea typeface="標楷體" panose="03000509000000000000" pitchFamily="65" charset="-120"/>
              </a:rPr>
              <a:t>28</a:t>
            </a:r>
            <a:r>
              <a:rPr lang="zh-TW" altLang="en-US" sz="2400" b="1" dirty="0">
                <a:solidFill>
                  <a:schemeClr val="accent6"/>
                </a:solidFill>
                <a:latin typeface="Times New Roman" panose="02020603050405020304" pitchFamily="18" charset="0"/>
                <a:ea typeface="標楷體" panose="03000509000000000000" pitchFamily="65" charset="-120"/>
              </a:rPr>
              <a:t>銀</a:t>
            </a:r>
            <a:r>
              <a:rPr lang="en-US" altLang="zh-TW" sz="2400" b="1" dirty="0">
                <a:solidFill>
                  <a:schemeClr val="accent6"/>
                </a:solidFill>
                <a:latin typeface="Times New Roman" panose="02020603050405020304" pitchFamily="18" charset="0"/>
                <a:ea typeface="標楷體" panose="03000509000000000000" pitchFamily="65" charset="-120"/>
              </a:rPr>
              <a:t>46</a:t>
            </a:r>
            <a:r>
              <a:rPr lang="zh-TW" altLang="en-US" sz="2400" b="1" dirty="0">
                <a:solidFill>
                  <a:schemeClr val="accent6"/>
                </a:solidFill>
                <a:latin typeface="Times New Roman" panose="02020603050405020304" pitchFamily="18" charset="0"/>
                <a:ea typeface="標楷體" panose="03000509000000000000" pitchFamily="65" charset="-120"/>
              </a:rPr>
              <a:t>銅，總計</a:t>
            </a:r>
            <a:r>
              <a:rPr lang="en-US" altLang="zh-TW" sz="2400" b="1" dirty="0">
                <a:solidFill>
                  <a:schemeClr val="accent6"/>
                </a:solidFill>
                <a:latin typeface="Times New Roman" panose="02020603050405020304" pitchFamily="18" charset="0"/>
                <a:ea typeface="標楷體" panose="03000509000000000000" pitchFamily="65" charset="-120"/>
              </a:rPr>
              <a:t>91</a:t>
            </a:r>
            <a:r>
              <a:rPr lang="zh-TW" altLang="en-US" sz="2400" b="1" dirty="0">
                <a:solidFill>
                  <a:schemeClr val="accent6"/>
                </a:solidFill>
                <a:latin typeface="Times New Roman" panose="02020603050405020304" pitchFamily="18" charset="0"/>
                <a:ea typeface="標楷體" panose="03000509000000000000" pitchFamily="65" charset="-120"/>
              </a:rPr>
              <a:t>面，</a:t>
            </a:r>
            <a:r>
              <a:rPr lang="zh-TW" altLang="zh-TW" sz="2400" b="1" dirty="0">
                <a:solidFill>
                  <a:schemeClr val="accent6"/>
                </a:solidFill>
                <a:latin typeface="Times New Roman" panose="02020603050405020304" pitchFamily="18" charset="0"/>
                <a:ea typeface="標楷體" panose="03000509000000000000" pitchFamily="65" charset="-120"/>
              </a:rPr>
              <a:t>創歷屆獲金牌數及總獎牌數最多紀錄。</a:t>
            </a:r>
            <a:endParaRPr lang="en-US" altLang="zh-TW" sz="2400" b="1" dirty="0">
              <a:solidFill>
                <a:schemeClr val="accent6"/>
              </a:solidFill>
              <a:latin typeface="Times New Roman" panose="02020603050405020304" pitchFamily="18" charset="0"/>
              <a:ea typeface="標楷體" panose="03000509000000000000" pitchFamily="65" charset="-120"/>
            </a:endParaRPr>
          </a:p>
          <a:p>
            <a:pPr>
              <a:buClr>
                <a:schemeClr val="accent6">
                  <a:lumMod val="75000"/>
                </a:schemeClr>
              </a:buClr>
              <a:buSzPct val="100000"/>
              <a:buFont typeface="Wingdings" panose="05000000000000000000" pitchFamily="2" charset="2"/>
              <a:buChar char="n"/>
            </a:pPr>
            <a:r>
              <a:rPr lang="en-US" altLang="zh-TW" sz="2400" b="1" dirty="0">
                <a:solidFill>
                  <a:schemeClr val="accent6"/>
                </a:solidFill>
                <a:latin typeface="Times New Roman" panose="02020603050405020304" pitchFamily="18" charset="0"/>
                <a:ea typeface="標楷體" panose="03000509000000000000" pitchFamily="65" charset="-120"/>
              </a:rPr>
              <a:t>103</a:t>
            </a:r>
            <a:r>
              <a:rPr lang="zh-TW" altLang="zh-TW" sz="2400" b="1" dirty="0">
                <a:solidFill>
                  <a:schemeClr val="accent6"/>
                </a:solidFill>
                <a:latin typeface="Times New Roman" panose="02020603050405020304" pitchFamily="18" charset="0"/>
                <a:ea typeface="標楷體" panose="03000509000000000000" pitchFamily="65" charset="-120"/>
              </a:rPr>
              <a:t>年仁川亞運獲</a:t>
            </a:r>
            <a:r>
              <a:rPr lang="en-US" altLang="zh-TW" sz="2400" b="1" dirty="0">
                <a:solidFill>
                  <a:schemeClr val="accent6"/>
                </a:solidFill>
                <a:latin typeface="Times New Roman" panose="02020603050405020304" pitchFamily="18" charset="0"/>
                <a:ea typeface="標楷體" panose="03000509000000000000" pitchFamily="65" charset="-120"/>
              </a:rPr>
              <a:t>10</a:t>
            </a:r>
            <a:r>
              <a:rPr lang="zh-TW" altLang="zh-TW" sz="2400" b="1" dirty="0">
                <a:solidFill>
                  <a:schemeClr val="accent6"/>
                </a:solidFill>
                <a:latin typeface="Times New Roman" panose="02020603050405020304" pitchFamily="18" charset="0"/>
                <a:ea typeface="標楷體" panose="03000509000000000000" pitchFamily="65" charset="-120"/>
              </a:rPr>
              <a:t>金</a:t>
            </a:r>
            <a:r>
              <a:rPr lang="en-US" altLang="zh-TW" sz="2400" b="1" dirty="0">
                <a:solidFill>
                  <a:schemeClr val="accent6"/>
                </a:solidFill>
                <a:latin typeface="Times New Roman" panose="02020603050405020304" pitchFamily="18" charset="0"/>
                <a:ea typeface="標楷體" panose="03000509000000000000" pitchFamily="65" charset="-120"/>
              </a:rPr>
              <a:t>18</a:t>
            </a:r>
            <a:r>
              <a:rPr lang="zh-TW" altLang="zh-TW" sz="2400" b="1" dirty="0">
                <a:solidFill>
                  <a:schemeClr val="accent6"/>
                </a:solidFill>
                <a:latin typeface="Times New Roman" panose="02020603050405020304" pitchFamily="18" charset="0"/>
                <a:ea typeface="標楷體" panose="03000509000000000000" pitchFamily="65" charset="-120"/>
              </a:rPr>
              <a:t>銀</a:t>
            </a:r>
            <a:r>
              <a:rPr lang="en-US" altLang="zh-TW" sz="2400" b="1" dirty="0">
                <a:solidFill>
                  <a:schemeClr val="accent6"/>
                </a:solidFill>
                <a:latin typeface="Times New Roman" panose="02020603050405020304" pitchFamily="18" charset="0"/>
                <a:ea typeface="標楷體" panose="03000509000000000000" pitchFamily="65" charset="-120"/>
              </a:rPr>
              <a:t>23</a:t>
            </a:r>
            <a:r>
              <a:rPr lang="zh-TW" altLang="zh-TW" sz="2400" b="1" dirty="0">
                <a:solidFill>
                  <a:schemeClr val="accent6"/>
                </a:solidFill>
                <a:latin typeface="Times New Roman" panose="02020603050405020304" pitchFamily="18" charset="0"/>
                <a:ea typeface="標楷體" panose="03000509000000000000" pitchFamily="65" charset="-120"/>
              </a:rPr>
              <a:t>銅，總計</a:t>
            </a:r>
            <a:r>
              <a:rPr lang="en-US" altLang="zh-TW" sz="2400" b="1" dirty="0">
                <a:solidFill>
                  <a:schemeClr val="accent6"/>
                </a:solidFill>
                <a:latin typeface="Times New Roman" panose="02020603050405020304" pitchFamily="18" charset="0"/>
                <a:ea typeface="標楷體" panose="03000509000000000000" pitchFamily="65" charset="-120"/>
              </a:rPr>
              <a:t>51</a:t>
            </a:r>
            <a:r>
              <a:rPr lang="zh-TW" altLang="zh-TW" sz="2400" b="1" dirty="0">
                <a:solidFill>
                  <a:schemeClr val="accent6"/>
                </a:solidFill>
                <a:latin typeface="Times New Roman" panose="02020603050405020304" pitchFamily="18" charset="0"/>
                <a:ea typeface="標楷體" panose="03000509000000000000" pitchFamily="65" charset="-120"/>
              </a:rPr>
              <a:t>面，於</a:t>
            </a:r>
            <a:r>
              <a:rPr lang="en-US" altLang="zh-TW" sz="2400" b="1" dirty="0">
                <a:solidFill>
                  <a:schemeClr val="accent6"/>
                </a:solidFill>
                <a:latin typeface="Times New Roman" panose="02020603050405020304" pitchFamily="18" charset="0"/>
                <a:ea typeface="標楷體" panose="03000509000000000000" pitchFamily="65" charset="-120"/>
              </a:rPr>
              <a:t>45</a:t>
            </a:r>
            <a:r>
              <a:rPr lang="zh-TW" altLang="zh-TW" sz="2400" b="1" dirty="0">
                <a:solidFill>
                  <a:schemeClr val="accent6"/>
                </a:solidFill>
                <a:latin typeface="Times New Roman" panose="02020603050405020304" pitchFamily="18" charset="0"/>
                <a:ea typeface="標楷體" panose="03000509000000000000" pitchFamily="65" charset="-120"/>
              </a:rPr>
              <a:t>個國家排名第</a:t>
            </a:r>
            <a:r>
              <a:rPr lang="en-US" altLang="zh-TW" sz="2400" b="1" dirty="0">
                <a:solidFill>
                  <a:schemeClr val="accent6"/>
                </a:solidFill>
                <a:latin typeface="Times New Roman" panose="02020603050405020304" pitchFamily="18" charset="0"/>
                <a:ea typeface="標楷體" panose="03000509000000000000" pitchFamily="65" charset="-120"/>
              </a:rPr>
              <a:t>7</a:t>
            </a:r>
            <a:r>
              <a:rPr lang="zh-TW" altLang="en-US" sz="2400" b="1" dirty="0">
                <a:solidFill>
                  <a:schemeClr val="accent6"/>
                </a:solidFill>
                <a:latin typeface="Times New Roman" panose="02020603050405020304" pitchFamily="18" charset="0"/>
                <a:ea typeface="標楷體" panose="03000509000000000000" pitchFamily="65" charset="-120"/>
              </a:rPr>
              <a:t>；</a:t>
            </a:r>
            <a:r>
              <a:rPr lang="zh-TW" altLang="zh-TW" sz="2400" b="1" dirty="0">
                <a:solidFill>
                  <a:schemeClr val="accent6"/>
                </a:solidFill>
                <a:latin typeface="Times New Roman" panose="02020603050405020304" pitchFamily="18" charset="0"/>
                <a:ea typeface="標楷體" panose="03000509000000000000" pitchFamily="65" charset="-120"/>
              </a:rPr>
              <a:t>女子舉重</a:t>
            </a:r>
            <a:r>
              <a:rPr lang="en-US" altLang="zh-TW" sz="2400" b="1" dirty="0">
                <a:solidFill>
                  <a:schemeClr val="accent6"/>
                </a:solidFill>
                <a:latin typeface="Times New Roman" panose="02020603050405020304" pitchFamily="18" charset="0"/>
                <a:ea typeface="標楷體" panose="03000509000000000000" pitchFamily="65" charset="-120"/>
              </a:rPr>
              <a:t>2</a:t>
            </a:r>
            <a:r>
              <a:rPr lang="zh-TW" altLang="zh-TW" sz="2400" b="1" dirty="0">
                <a:solidFill>
                  <a:schemeClr val="accent6"/>
                </a:solidFill>
                <a:latin typeface="Times New Roman" panose="02020603050405020304" pitchFamily="18" charset="0"/>
                <a:ea typeface="標楷體" panose="03000509000000000000" pitchFamily="65" charset="-120"/>
              </a:rPr>
              <a:t>破世界紀錄。</a:t>
            </a:r>
            <a:endParaRPr lang="en-US" altLang="zh-TW" sz="2400" b="1" dirty="0">
              <a:solidFill>
                <a:schemeClr val="accent6"/>
              </a:solidFill>
              <a:latin typeface="Times New Roman" panose="02020603050405020304" pitchFamily="18" charset="0"/>
              <a:ea typeface="標楷體" panose="03000509000000000000" pitchFamily="65" charset="-120"/>
            </a:endParaRPr>
          </a:p>
          <a:p>
            <a:pPr>
              <a:buClr>
                <a:schemeClr val="accent6">
                  <a:lumMod val="75000"/>
                </a:schemeClr>
              </a:buClr>
              <a:buSzPct val="100000"/>
              <a:buFont typeface="Wingdings" panose="05000000000000000000" pitchFamily="2" charset="2"/>
              <a:buChar char="n"/>
            </a:pPr>
            <a:r>
              <a:rPr lang="en-US" altLang="zh-TW" sz="2400" b="1" dirty="0">
                <a:solidFill>
                  <a:schemeClr val="accent6"/>
                </a:solidFill>
                <a:latin typeface="Times New Roman" panose="02020603050405020304" pitchFamily="18" charset="0"/>
                <a:ea typeface="標楷體" panose="03000509000000000000" pitchFamily="65" charset="-120"/>
              </a:rPr>
              <a:t>103</a:t>
            </a:r>
            <a:r>
              <a:rPr lang="zh-TW" altLang="zh-TW" sz="2400" b="1" dirty="0">
                <a:solidFill>
                  <a:schemeClr val="accent6"/>
                </a:solidFill>
                <a:latin typeface="Times New Roman" panose="02020603050405020304" pitchFamily="18" charset="0"/>
                <a:ea typeface="標楷體" panose="03000509000000000000" pitchFamily="65" charset="-120"/>
              </a:rPr>
              <a:t>年起推動強棒計畫，</a:t>
            </a:r>
            <a:r>
              <a:rPr lang="en-US" altLang="zh-TW" sz="2400" b="1" dirty="0">
                <a:solidFill>
                  <a:schemeClr val="accent6"/>
                </a:solidFill>
                <a:latin typeface="Times New Roman" panose="02020603050405020304" pitchFamily="18" charset="0"/>
                <a:ea typeface="標楷體" panose="03000509000000000000" pitchFamily="65" charset="-120"/>
              </a:rPr>
              <a:t>2014</a:t>
            </a:r>
            <a:r>
              <a:rPr lang="zh-TW" altLang="zh-TW" sz="2400" b="1" dirty="0">
                <a:solidFill>
                  <a:schemeClr val="accent6"/>
                </a:solidFill>
                <a:latin typeface="Times New Roman" panose="02020603050405020304" pitchFamily="18" charset="0"/>
                <a:ea typeface="標楷體" panose="03000509000000000000" pitchFamily="65" charset="-120"/>
              </a:rPr>
              <a:t>年第</a:t>
            </a:r>
            <a:r>
              <a:rPr lang="en-US" altLang="zh-TW" sz="2400" b="1" dirty="0">
                <a:solidFill>
                  <a:schemeClr val="accent6"/>
                </a:solidFill>
                <a:latin typeface="Times New Roman" panose="02020603050405020304" pitchFamily="18" charset="0"/>
                <a:ea typeface="標楷體" panose="03000509000000000000" pitchFamily="65" charset="-120"/>
              </a:rPr>
              <a:t>1</a:t>
            </a:r>
            <a:r>
              <a:rPr lang="zh-TW" altLang="zh-TW" sz="2400" b="1" dirty="0">
                <a:solidFill>
                  <a:schemeClr val="accent6"/>
                </a:solidFill>
                <a:latin typeface="Times New Roman" panose="02020603050405020304" pitchFamily="18" charset="0"/>
                <a:ea typeface="標楷體" panose="03000509000000000000" pitchFamily="65" charset="-120"/>
              </a:rPr>
              <a:t>屆世界盃</a:t>
            </a:r>
            <a:r>
              <a:rPr lang="en-US" altLang="zh-TW" sz="2400" b="1" dirty="0">
                <a:solidFill>
                  <a:schemeClr val="accent6"/>
                </a:solidFill>
                <a:latin typeface="Times New Roman" panose="02020603050405020304" pitchFamily="18" charset="0"/>
                <a:ea typeface="標楷體" panose="03000509000000000000" pitchFamily="65" charset="-120"/>
              </a:rPr>
              <a:t>21U</a:t>
            </a:r>
            <a:r>
              <a:rPr lang="zh-TW" altLang="zh-TW" sz="2400" b="1" dirty="0">
                <a:solidFill>
                  <a:schemeClr val="accent6"/>
                </a:solidFill>
                <a:latin typeface="Times New Roman" panose="02020603050405020304" pitchFamily="18" charset="0"/>
                <a:ea typeface="標楷體" panose="03000509000000000000" pitchFamily="65" charset="-120"/>
              </a:rPr>
              <a:t>棒球錦標賽，勇奪首屆賽事冠軍</a:t>
            </a:r>
            <a:r>
              <a:rPr lang="zh-TW" altLang="en-US" sz="2400" b="1" dirty="0">
                <a:solidFill>
                  <a:schemeClr val="accent6"/>
                </a:solidFill>
                <a:latin typeface="Times New Roman" panose="02020603050405020304" pitchFamily="18" charset="0"/>
                <a:ea typeface="標楷體" panose="03000509000000000000" pitchFamily="65" charset="-120"/>
              </a:rPr>
              <a:t>，</a:t>
            </a:r>
            <a:r>
              <a:rPr lang="en-US" altLang="zh-TW" sz="2400" b="1" dirty="0">
                <a:solidFill>
                  <a:schemeClr val="accent6"/>
                </a:solidFill>
                <a:latin typeface="Times New Roman" panose="02020603050405020304" pitchFamily="18" charset="0"/>
                <a:ea typeface="標楷體" panose="03000509000000000000" pitchFamily="65" charset="-120"/>
              </a:rPr>
              <a:t>2015</a:t>
            </a:r>
            <a:r>
              <a:rPr lang="zh-TW" altLang="en-US" sz="2400" b="1" dirty="0">
                <a:solidFill>
                  <a:schemeClr val="accent6"/>
                </a:solidFill>
                <a:latin typeface="Times New Roman" panose="02020603050405020304" pitchFamily="18" charset="0"/>
                <a:ea typeface="標楷體" panose="03000509000000000000" pitchFamily="65" charset="-120"/>
              </a:rPr>
              <a:t>年光州世大運榮獲金牌。</a:t>
            </a:r>
            <a:endParaRPr lang="en-US" altLang="zh-TW" sz="2400" b="1" dirty="0">
              <a:solidFill>
                <a:schemeClr val="accent6"/>
              </a:solidFill>
              <a:latin typeface="Times New Roman" panose="02020603050405020304" pitchFamily="18" charset="0"/>
              <a:ea typeface="標楷體" panose="03000509000000000000" pitchFamily="65" charset="-120"/>
            </a:endParaRPr>
          </a:p>
          <a:p>
            <a:pPr>
              <a:buClr>
                <a:schemeClr val="accent6">
                  <a:lumMod val="75000"/>
                </a:schemeClr>
              </a:buClr>
              <a:buSzPct val="100000"/>
              <a:buFont typeface="Wingdings" panose="05000000000000000000" pitchFamily="2" charset="2"/>
              <a:buChar char="n"/>
            </a:pPr>
            <a:r>
              <a:rPr lang="en-US" altLang="zh-TW" sz="2400" b="1" dirty="0">
                <a:solidFill>
                  <a:schemeClr val="accent6"/>
                </a:solidFill>
                <a:latin typeface="Times New Roman" panose="02020603050405020304" pitchFamily="18" charset="0"/>
                <a:ea typeface="標楷體" panose="03000509000000000000" pitchFamily="65" charset="-120"/>
              </a:rPr>
              <a:t>104</a:t>
            </a:r>
            <a:r>
              <a:rPr lang="zh-TW" altLang="en-US" sz="2400" b="1" dirty="0">
                <a:solidFill>
                  <a:schemeClr val="accent6"/>
                </a:solidFill>
                <a:latin typeface="Times New Roman" panose="02020603050405020304" pitchFamily="18" charset="0"/>
                <a:ea typeface="標楷體" panose="03000509000000000000" pitchFamily="65" charset="-120"/>
              </a:rPr>
              <a:t>年光州世大運獲</a:t>
            </a:r>
            <a:r>
              <a:rPr lang="en-US" altLang="zh-TW" sz="2400" b="1" dirty="0">
                <a:solidFill>
                  <a:schemeClr val="accent6"/>
                </a:solidFill>
                <a:latin typeface="Times New Roman" panose="02020603050405020304" pitchFamily="18" charset="0"/>
                <a:ea typeface="標楷體" panose="03000509000000000000" pitchFamily="65" charset="-120"/>
              </a:rPr>
              <a:t>6</a:t>
            </a:r>
            <a:r>
              <a:rPr lang="zh-TW" altLang="en-US" sz="2400" b="1" dirty="0">
                <a:solidFill>
                  <a:schemeClr val="accent6"/>
                </a:solidFill>
                <a:latin typeface="Times New Roman" panose="02020603050405020304" pitchFamily="18" charset="0"/>
                <a:ea typeface="標楷體" panose="03000509000000000000" pitchFamily="65" charset="-120"/>
              </a:rPr>
              <a:t>金</a:t>
            </a:r>
            <a:r>
              <a:rPr lang="en-US" altLang="zh-TW" sz="2400" b="1" dirty="0">
                <a:solidFill>
                  <a:schemeClr val="accent6"/>
                </a:solidFill>
                <a:latin typeface="Times New Roman" panose="02020603050405020304" pitchFamily="18" charset="0"/>
                <a:ea typeface="標楷體" panose="03000509000000000000" pitchFamily="65" charset="-120"/>
              </a:rPr>
              <a:t>12</a:t>
            </a:r>
            <a:r>
              <a:rPr lang="zh-TW" altLang="en-US" sz="2400" b="1" dirty="0">
                <a:solidFill>
                  <a:schemeClr val="accent6"/>
                </a:solidFill>
                <a:latin typeface="Times New Roman" panose="02020603050405020304" pitchFamily="18" charset="0"/>
                <a:ea typeface="標楷體" panose="03000509000000000000" pitchFamily="65" charset="-120"/>
              </a:rPr>
              <a:t>銀</a:t>
            </a:r>
            <a:r>
              <a:rPr lang="en-US" altLang="zh-TW" sz="2400" b="1" dirty="0">
                <a:solidFill>
                  <a:schemeClr val="accent6"/>
                </a:solidFill>
                <a:latin typeface="Times New Roman" panose="02020603050405020304" pitchFamily="18" charset="0"/>
                <a:ea typeface="標楷體" panose="03000509000000000000" pitchFamily="65" charset="-120"/>
              </a:rPr>
              <a:t>19</a:t>
            </a:r>
            <a:r>
              <a:rPr lang="zh-TW" altLang="en-US" sz="2400" b="1" dirty="0">
                <a:solidFill>
                  <a:schemeClr val="accent6"/>
                </a:solidFill>
                <a:latin typeface="Times New Roman" panose="02020603050405020304" pitchFamily="18" charset="0"/>
                <a:ea typeface="標楷體" panose="03000509000000000000" pitchFamily="65" charset="-120"/>
              </a:rPr>
              <a:t>銅，金牌數排名第</a:t>
            </a:r>
            <a:r>
              <a:rPr lang="en-US" altLang="zh-TW" sz="2400" b="1" dirty="0">
                <a:solidFill>
                  <a:schemeClr val="accent6"/>
                </a:solidFill>
                <a:latin typeface="Times New Roman" panose="02020603050405020304" pitchFamily="18" charset="0"/>
                <a:ea typeface="標楷體" panose="03000509000000000000" pitchFamily="65" charset="-120"/>
              </a:rPr>
              <a:t>10</a:t>
            </a:r>
            <a:r>
              <a:rPr lang="zh-TW" altLang="en-US" sz="2400" b="1" dirty="0">
                <a:solidFill>
                  <a:schemeClr val="accent6"/>
                </a:solidFill>
                <a:latin typeface="Times New Roman" panose="02020603050405020304" pitchFamily="18" charset="0"/>
                <a:ea typeface="標楷體" panose="03000509000000000000" pitchFamily="65" charset="-120"/>
              </a:rPr>
              <a:t>，總獎牌數</a:t>
            </a:r>
            <a:r>
              <a:rPr lang="en-US" altLang="zh-TW" sz="2400" b="1" dirty="0">
                <a:solidFill>
                  <a:schemeClr val="accent6"/>
                </a:solidFill>
                <a:latin typeface="Times New Roman" panose="02020603050405020304" pitchFamily="18" charset="0"/>
                <a:ea typeface="標楷體" panose="03000509000000000000" pitchFamily="65" charset="-120"/>
              </a:rPr>
              <a:t>37</a:t>
            </a:r>
            <a:r>
              <a:rPr lang="zh-TW" altLang="en-US" sz="2400" b="1" dirty="0">
                <a:solidFill>
                  <a:schemeClr val="accent6"/>
                </a:solidFill>
                <a:latin typeface="Times New Roman" panose="02020603050405020304" pitchFamily="18" charset="0"/>
                <a:ea typeface="標楷體" panose="03000509000000000000" pitchFamily="65" charset="-120"/>
              </a:rPr>
              <a:t>面為歷屆最多。</a:t>
            </a:r>
            <a:endParaRPr lang="zh-TW" altLang="zh-TW" sz="2400" b="1" dirty="0">
              <a:solidFill>
                <a:schemeClr val="accent6"/>
              </a:solidFill>
              <a:latin typeface="Times New Roman" panose="02020603050405020304" pitchFamily="18" charset="0"/>
              <a:ea typeface="標楷體" panose="03000509000000000000" pitchFamily="65" charset="-120"/>
            </a:endParaRPr>
          </a:p>
          <a:p>
            <a:pPr marL="0" lvl="0" indent="0">
              <a:spcBef>
                <a:spcPts val="1200"/>
              </a:spcBef>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820738"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550863"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363538" indent="84138" algn="just">
              <a:buClr>
                <a:srgbClr val="3333CC">
                  <a:lumMod val="50000"/>
                </a:srgbClr>
              </a:buClr>
              <a:buSzPct val="75000"/>
              <a:buFont typeface="Wingdings 3" panose="05040102010807070707" pitchFamily="18" charset="2"/>
              <a:buNone/>
            </a:pPr>
            <a:endParaRPr lang="en-US" altLang="zh-TW" sz="2600" b="1" dirty="0" smtClean="0">
              <a:solidFill>
                <a:srgbClr val="000000"/>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132</a:t>
            </a:fld>
            <a:endParaRPr lang="zh-TW" altLang="en-US">
              <a:solidFill>
                <a:srgbClr val="000000"/>
              </a:solidFill>
            </a:endParaRPr>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振興運動，競技爭雄</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923" y="4725144"/>
            <a:ext cx="2375252" cy="1579171"/>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175" y="4717123"/>
            <a:ext cx="2384509" cy="1587189"/>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9" y="4725144"/>
            <a:ext cx="2409037" cy="1579168"/>
          </a:xfrm>
          <a:prstGeom prst="rect">
            <a:avLst/>
          </a:prstGeom>
        </p:spPr>
      </p:pic>
    </p:spTree>
    <p:extLst>
      <p:ext uri="{BB962C8B-B14F-4D97-AF65-F5344CB8AC3E}">
        <p14:creationId xmlns:p14="http://schemas.microsoft.com/office/powerpoint/2010/main" val="9177676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9144000" cy="855663"/>
          </a:xfrm>
        </p:spPr>
        <p:txBody>
          <a:bodyPr/>
          <a:lstStyle/>
          <a:p>
            <a:pPr algn="ctr"/>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扎根</a:t>
            </a: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環境教育，提升環境品質</a:t>
            </a:r>
          </a:p>
        </p:txBody>
      </p:sp>
      <p:pic>
        <p:nvPicPr>
          <p:cNvPr id="5123" name="圖片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573463"/>
            <a:ext cx="38163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圖片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3595688"/>
            <a:ext cx="37433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15"/>
          <p:cNvSpPr>
            <a:spLocks noChangeArrowheads="1"/>
          </p:cNvSpPr>
          <p:nvPr/>
        </p:nvSpPr>
        <p:spPr bwMode="auto">
          <a:xfrm>
            <a:off x="428942" y="930275"/>
            <a:ext cx="8175308" cy="240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1938" indent="-261938">
              <a:spcBef>
                <a:spcPct val="20000"/>
              </a:spcBef>
              <a:buFont typeface="Wingdings" panose="05000000000000000000" pitchFamily="2" charset="2"/>
              <a:buChar char="n"/>
              <a:defRPr kumimoji="1" sz="3200">
                <a:solidFill>
                  <a:srgbClr val="0000CC"/>
                </a:solidFill>
                <a:latin typeface="Arial" panose="020B0604020202020204" pitchFamily="34" charset="0"/>
                <a:ea typeface="標楷體" panose="03000509000000000000" pitchFamily="65" charset="-120"/>
              </a:defRPr>
            </a:lvl1pPr>
            <a:lvl2pPr marL="742950" indent="-285750">
              <a:spcBef>
                <a:spcPct val="20000"/>
              </a:spcBef>
              <a:buFont typeface="Wingdings" panose="05000000000000000000" pitchFamily="2" charset="2"/>
              <a:buChar char="ü"/>
              <a:defRPr kumimoji="1" sz="2800">
                <a:solidFill>
                  <a:srgbClr val="0000CC"/>
                </a:solidFill>
                <a:latin typeface="Arial" panose="020B0604020202020204" pitchFamily="34" charset="0"/>
                <a:ea typeface="標楷體" panose="03000509000000000000" pitchFamily="65" charset="-120"/>
              </a:defRPr>
            </a:lvl2pPr>
            <a:lvl3pPr marL="1143000" indent="-228600">
              <a:spcBef>
                <a:spcPct val="20000"/>
              </a:spcBef>
              <a:buChar char="•"/>
              <a:defRPr kumimoji="1" sz="2400">
                <a:solidFill>
                  <a:srgbClr val="0000CC"/>
                </a:solidFill>
                <a:latin typeface="Arial" panose="020B0604020202020204" pitchFamily="34" charset="0"/>
                <a:ea typeface="標楷體" panose="03000509000000000000" pitchFamily="65" charset="-120"/>
              </a:defRPr>
            </a:lvl3pPr>
            <a:lvl4pPr marL="1600200" indent="-228600">
              <a:spcBef>
                <a:spcPct val="20000"/>
              </a:spcBef>
              <a:buChar char="–"/>
              <a:defRPr kumimoji="1" sz="2000">
                <a:solidFill>
                  <a:srgbClr val="0000CC"/>
                </a:solidFill>
                <a:latin typeface="Arial" panose="020B0604020202020204" pitchFamily="34" charset="0"/>
                <a:ea typeface="標楷體" panose="03000509000000000000" pitchFamily="65" charset="-120"/>
              </a:defRPr>
            </a:lvl4pPr>
            <a:lvl5pPr marL="2057400" indent="-228600">
              <a:spcBef>
                <a:spcPct val="20000"/>
              </a:spcBef>
              <a:buChar char="»"/>
              <a:defRPr kumimoji="1" sz="2000">
                <a:solidFill>
                  <a:srgbClr val="0000CC"/>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rgbClr val="0000CC"/>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rgbClr val="0000CC"/>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rgbClr val="0000CC"/>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rgbClr val="0000CC"/>
                </a:solidFill>
                <a:latin typeface="Arial" panose="020B0604020202020204" pitchFamily="34" charset="0"/>
                <a:ea typeface="標楷體" panose="03000509000000000000" pitchFamily="65" charset="-120"/>
              </a:defRPr>
            </a:lvl9pPr>
          </a:lstStyle>
          <a:p>
            <a:pPr algn="just">
              <a:buClr>
                <a:schemeClr val="accent6">
                  <a:lumMod val="50000"/>
                </a:schemeClr>
              </a:buClr>
            </a:pPr>
            <a:r>
              <a:rPr lang="zh-TW" altLang="en-US" sz="2400" b="1" dirty="0" smtClean="0">
                <a:solidFill>
                  <a:schemeClr val="accent6"/>
                </a:solidFill>
                <a:latin typeface="Times New Roman" panose="02020603050405020304" pitchFamily="18" charset="0"/>
              </a:rPr>
              <a:t>於</a:t>
            </a:r>
            <a:r>
              <a:rPr lang="en-US" altLang="zh-TW" sz="2400" b="1" dirty="0">
                <a:solidFill>
                  <a:schemeClr val="accent6"/>
                </a:solidFill>
                <a:latin typeface="Times New Roman" panose="02020603050405020304" pitchFamily="18" charset="0"/>
              </a:rPr>
              <a:t>100</a:t>
            </a:r>
            <a:r>
              <a:rPr lang="zh-TW" altLang="en-US" sz="2400" b="1" dirty="0">
                <a:solidFill>
                  <a:schemeClr val="accent6"/>
                </a:solidFill>
                <a:latin typeface="Times New Roman" panose="02020603050405020304" pitchFamily="18" charset="0"/>
              </a:rPr>
              <a:t>年</a:t>
            </a:r>
            <a:r>
              <a:rPr lang="en-US" altLang="zh-TW" sz="2400" b="1" dirty="0">
                <a:solidFill>
                  <a:schemeClr val="accent6"/>
                </a:solidFill>
                <a:latin typeface="Times New Roman" panose="02020603050405020304" pitchFamily="18" charset="0"/>
              </a:rPr>
              <a:t>6</a:t>
            </a:r>
            <a:r>
              <a:rPr lang="zh-TW" altLang="en-US" sz="2400" b="1" dirty="0">
                <a:solidFill>
                  <a:schemeClr val="accent6"/>
                </a:solidFill>
                <a:latin typeface="Times New Roman" panose="02020603050405020304" pitchFamily="18" charset="0"/>
              </a:rPr>
              <a:t>月</a:t>
            </a:r>
            <a:r>
              <a:rPr lang="en-US" altLang="zh-TW" sz="2400" b="1" dirty="0">
                <a:solidFill>
                  <a:schemeClr val="accent6"/>
                </a:solidFill>
                <a:latin typeface="Times New Roman" panose="02020603050405020304" pitchFamily="18" charset="0"/>
              </a:rPr>
              <a:t>5</a:t>
            </a:r>
            <a:r>
              <a:rPr lang="zh-TW" altLang="en-US" sz="2400" b="1" dirty="0">
                <a:solidFill>
                  <a:schemeClr val="accent6"/>
                </a:solidFill>
                <a:latin typeface="Times New Roman" panose="02020603050405020304" pitchFamily="18" charset="0"/>
              </a:rPr>
              <a:t>日施行「環境教育法」，</a:t>
            </a:r>
            <a:r>
              <a:rPr lang="zh-TW" altLang="zh-TW" sz="2400" b="1" dirty="0">
                <a:solidFill>
                  <a:schemeClr val="accent6"/>
                </a:solidFill>
                <a:latin typeface="Times New Roman" panose="02020603050405020304" pitchFamily="18" charset="0"/>
              </a:rPr>
              <a:t>是全世界第</a:t>
            </a:r>
            <a:r>
              <a:rPr lang="en-US" altLang="zh-TW" sz="2400" b="1" dirty="0">
                <a:solidFill>
                  <a:schemeClr val="accent6"/>
                </a:solidFill>
                <a:latin typeface="Times New Roman" panose="02020603050405020304" pitchFamily="18" charset="0"/>
              </a:rPr>
              <a:t>6</a:t>
            </a:r>
            <a:r>
              <a:rPr lang="zh-TW" altLang="zh-TW" sz="2400" b="1" dirty="0">
                <a:solidFill>
                  <a:schemeClr val="accent6"/>
                </a:solidFill>
                <a:latin typeface="Times New Roman" panose="02020603050405020304" pitchFamily="18" charset="0"/>
              </a:rPr>
              <a:t>個，亞洲第</a:t>
            </a:r>
            <a:r>
              <a:rPr lang="en-US" altLang="zh-TW" sz="2400" b="1" dirty="0">
                <a:solidFill>
                  <a:schemeClr val="accent6"/>
                </a:solidFill>
                <a:latin typeface="Times New Roman" panose="02020603050405020304" pitchFamily="18" charset="0"/>
              </a:rPr>
              <a:t>4</a:t>
            </a:r>
            <a:r>
              <a:rPr lang="zh-TW" altLang="zh-TW" sz="2400" b="1" dirty="0">
                <a:solidFill>
                  <a:schemeClr val="accent6"/>
                </a:solidFill>
                <a:latin typeface="Times New Roman" panose="02020603050405020304" pitchFamily="18" charset="0"/>
              </a:rPr>
              <a:t>個有環境教育法源的國家。</a:t>
            </a:r>
            <a:endParaRPr lang="en-US" altLang="zh-TW" sz="2400" b="1" dirty="0">
              <a:solidFill>
                <a:schemeClr val="accent6"/>
              </a:solidFill>
              <a:latin typeface="Times New Roman" panose="02020603050405020304" pitchFamily="18" charset="0"/>
            </a:endParaRPr>
          </a:p>
          <a:p>
            <a:pPr algn="just">
              <a:buClr>
                <a:schemeClr val="accent6">
                  <a:lumMod val="50000"/>
                </a:schemeClr>
              </a:buClr>
            </a:pPr>
            <a:r>
              <a:rPr lang="zh-TW" altLang="en-US" sz="2400" b="1" dirty="0">
                <a:latin typeface="+mj-lt"/>
              </a:rPr>
              <a:t>截至</a:t>
            </a:r>
            <a:r>
              <a:rPr lang="en-US" altLang="zh-TW" sz="2400" b="1" dirty="0">
                <a:solidFill>
                  <a:schemeClr val="accent2"/>
                </a:solidFill>
                <a:latin typeface="+mj-lt"/>
              </a:rPr>
              <a:t>105</a:t>
            </a:r>
            <a:r>
              <a:rPr lang="zh-TW" altLang="en-US" sz="2400" b="1" dirty="0">
                <a:solidFill>
                  <a:schemeClr val="accent2"/>
                </a:solidFill>
                <a:latin typeface="+mj-lt"/>
              </a:rPr>
              <a:t>年</a:t>
            </a:r>
            <a:r>
              <a:rPr lang="en-US" altLang="zh-TW" sz="2400" b="1" dirty="0">
                <a:solidFill>
                  <a:schemeClr val="accent2"/>
                </a:solidFill>
                <a:latin typeface="+mj-lt"/>
              </a:rPr>
              <a:t>1</a:t>
            </a:r>
            <a:r>
              <a:rPr lang="zh-TW" altLang="en-US" sz="2400" b="1" dirty="0">
                <a:solidFill>
                  <a:schemeClr val="accent2"/>
                </a:solidFill>
                <a:latin typeface="+mj-lt"/>
              </a:rPr>
              <a:t>月</a:t>
            </a:r>
            <a:r>
              <a:rPr lang="en-US" altLang="zh-TW" sz="2400" b="1" dirty="0">
                <a:solidFill>
                  <a:schemeClr val="accent2"/>
                </a:solidFill>
                <a:latin typeface="+mj-lt"/>
              </a:rPr>
              <a:t>7</a:t>
            </a:r>
            <a:r>
              <a:rPr lang="zh-TW" altLang="en-US" sz="2400" b="1" dirty="0">
                <a:solidFill>
                  <a:schemeClr val="accent2"/>
                </a:solidFill>
                <a:latin typeface="+mj-lt"/>
              </a:rPr>
              <a:t>日止共推動</a:t>
            </a:r>
            <a:r>
              <a:rPr lang="en-US" altLang="zh-TW" sz="2400" b="1" dirty="0">
                <a:solidFill>
                  <a:schemeClr val="accent2"/>
                </a:solidFill>
                <a:latin typeface="+mj-lt"/>
              </a:rPr>
              <a:t>7,203</a:t>
            </a:r>
            <a:r>
              <a:rPr lang="zh-TW" altLang="en-US" sz="2400" b="1" dirty="0">
                <a:solidFill>
                  <a:schemeClr val="accent2"/>
                </a:solidFill>
                <a:latin typeface="+mj-lt"/>
              </a:rPr>
              <a:t>個機關（構）約</a:t>
            </a:r>
            <a:r>
              <a:rPr lang="en-US" altLang="zh-TW" sz="2400" b="1" dirty="0">
                <a:solidFill>
                  <a:schemeClr val="accent2"/>
                </a:solidFill>
                <a:latin typeface="+mj-lt"/>
              </a:rPr>
              <a:t>379</a:t>
            </a:r>
            <a:r>
              <a:rPr lang="zh-TW" altLang="en-US" sz="2400" b="1" dirty="0">
                <a:solidFill>
                  <a:schemeClr val="accent2"/>
                </a:solidFill>
                <a:latin typeface="+mj-lt"/>
              </a:rPr>
              <a:t>萬人參與環境教育。目前已有</a:t>
            </a:r>
            <a:r>
              <a:rPr lang="en-US" altLang="zh-TW" sz="2400" b="1" dirty="0">
                <a:solidFill>
                  <a:schemeClr val="accent2"/>
                </a:solidFill>
                <a:latin typeface="+mj-lt"/>
              </a:rPr>
              <a:t>119</a:t>
            </a:r>
            <a:r>
              <a:rPr lang="zh-TW" altLang="en-US" sz="2400" b="1" dirty="0">
                <a:solidFill>
                  <a:schemeClr val="accent2"/>
                </a:solidFill>
                <a:latin typeface="+mj-lt"/>
              </a:rPr>
              <a:t>處經</a:t>
            </a:r>
            <a:r>
              <a:rPr lang="zh-TW" altLang="en-US" sz="2400" b="1" dirty="0">
                <a:latin typeface="+mj-lt"/>
              </a:rPr>
              <a:t>環保署認證之環境教育設施場所，可提供民眾感受豐富之自然或人文特色，進而產生保護環境的行動</a:t>
            </a:r>
            <a:r>
              <a:rPr lang="zh-TW" altLang="en-US" sz="2400" b="1" dirty="0" smtClean="0">
                <a:solidFill>
                  <a:schemeClr val="accent6"/>
                </a:solidFill>
                <a:latin typeface="Times New Roman" panose="02020603050405020304" pitchFamily="18" charset="0"/>
              </a:rPr>
              <a:t>。</a:t>
            </a:r>
            <a:endParaRPr lang="zh-TW" altLang="en-US" sz="2400" b="1" dirty="0">
              <a:solidFill>
                <a:schemeClr val="accent6"/>
              </a:solidFill>
              <a:latin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133</a:t>
            </a:fld>
            <a:endParaRPr lang="zh-TW" altLang="en-US"/>
          </a:p>
        </p:txBody>
      </p:sp>
    </p:spTree>
    <p:extLst>
      <p:ext uri="{BB962C8B-B14F-4D97-AF65-F5344CB8AC3E}">
        <p14:creationId xmlns:p14="http://schemas.microsoft.com/office/powerpoint/2010/main" val="39510671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908050"/>
          </a:xfrm>
          <a:noFill/>
          <a:ln>
            <a:noFill/>
          </a:ln>
        </p:spPr>
        <p:txBody>
          <a:bodyPr/>
          <a:lstStyle/>
          <a:p>
            <a:pPr algn="ctr">
              <a:defRPr/>
            </a:pPr>
            <a:r>
              <a:rPr lang="zh-TW" altLang="en-US" sz="3600" kern="1200" dirty="0">
                <a:solidFill>
                  <a:srgbClr val="2D2DB9">
                    <a:lumMod val="50000"/>
                  </a:srgbClr>
                </a:solidFill>
                <a:cs typeface="+mn-cs"/>
              </a:rPr>
              <a:t>資源回收再利用，垃圾也能變黃金</a:t>
            </a:r>
          </a:p>
        </p:txBody>
      </p:sp>
      <p:sp>
        <p:nvSpPr>
          <p:cNvPr id="7171" name="Rectangle 3"/>
          <p:cNvSpPr>
            <a:spLocks noGrp="1" noChangeArrowheads="1"/>
          </p:cNvSpPr>
          <p:nvPr>
            <p:ph type="body" sz="half" idx="3"/>
          </p:nvPr>
        </p:nvSpPr>
        <p:spPr>
          <a:xfrm>
            <a:off x="348456" y="930276"/>
            <a:ext cx="8445500" cy="2751137"/>
          </a:xfrm>
        </p:spPr>
        <p:txBody>
          <a:bodyPr/>
          <a:lstStyle/>
          <a:p>
            <a:pPr algn="just">
              <a:lnSpc>
                <a:spcPct val="95000"/>
              </a:lnSpc>
              <a:buClr>
                <a:srgbClr val="16165D"/>
              </a:buClr>
              <a:buFont typeface="Wingdings" panose="05000000000000000000" pitchFamily="2" charset="2"/>
              <a:buChar char="n"/>
            </a:pPr>
            <a:r>
              <a:rPr kumimoji="0" lang="zh-TW" altLang="en-US" dirty="0" smtClean="0">
                <a:solidFill>
                  <a:srgbClr val="2D2DB9"/>
                </a:solidFill>
              </a:rPr>
              <a:t>推動資源回收，已是全民共識的環保概念，造就了一個以環保為宗旨的「臺灣奇蹟」。</a:t>
            </a:r>
            <a:endParaRPr kumimoji="0" lang="en-US" altLang="zh-TW" dirty="0" smtClean="0">
              <a:solidFill>
                <a:srgbClr val="2D2DB9"/>
              </a:solidFill>
            </a:endParaRPr>
          </a:p>
          <a:p>
            <a:pPr algn="just">
              <a:lnSpc>
                <a:spcPct val="95000"/>
              </a:lnSpc>
              <a:buClr>
                <a:srgbClr val="16165D"/>
              </a:buClr>
              <a:buFont typeface="Wingdings" panose="05000000000000000000" pitchFamily="2" charset="2"/>
              <a:buChar char="n"/>
            </a:pPr>
            <a:r>
              <a:rPr kumimoji="0" lang="zh-TW" altLang="en-US" dirty="0">
                <a:solidFill>
                  <a:srgbClr val="2D2DB9"/>
                </a:solidFill>
              </a:rPr>
              <a:t>廢棄物分類區分為資源、廚餘、垃圾</a:t>
            </a:r>
            <a:r>
              <a:rPr kumimoji="0" lang="en-US" altLang="zh-TW" dirty="0">
                <a:solidFill>
                  <a:srgbClr val="2D2DB9"/>
                </a:solidFill>
              </a:rPr>
              <a:t>3</a:t>
            </a:r>
            <a:r>
              <a:rPr kumimoji="0" lang="zh-TW" altLang="en-US" dirty="0">
                <a:solidFill>
                  <a:srgbClr val="2D2DB9"/>
                </a:solidFill>
              </a:rPr>
              <a:t>大類，</a:t>
            </a:r>
            <a:r>
              <a:rPr kumimoji="0" lang="en-US" altLang="zh-TW" dirty="0">
                <a:solidFill>
                  <a:srgbClr val="2D2DB9"/>
                </a:solidFill>
              </a:rPr>
              <a:t>103</a:t>
            </a:r>
            <a:r>
              <a:rPr kumimoji="0" lang="zh-TW" altLang="en-US" dirty="0">
                <a:solidFill>
                  <a:srgbClr val="2D2DB9"/>
                </a:solidFill>
              </a:rPr>
              <a:t>年垃圾產生量（資源</a:t>
            </a:r>
            <a:r>
              <a:rPr kumimoji="0" lang="en-US" altLang="zh-TW" dirty="0">
                <a:solidFill>
                  <a:srgbClr val="2D2DB9"/>
                </a:solidFill>
              </a:rPr>
              <a:t>+</a:t>
            </a:r>
            <a:r>
              <a:rPr kumimoji="0" lang="zh-TW" altLang="en-US" dirty="0">
                <a:solidFill>
                  <a:srgbClr val="2D2DB9"/>
                </a:solidFill>
              </a:rPr>
              <a:t>廚餘</a:t>
            </a:r>
            <a:r>
              <a:rPr kumimoji="0" lang="en-US" altLang="zh-TW" dirty="0">
                <a:solidFill>
                  <a:srgbClr val="2D2DB9"/>
                </a:solidFill>
              </a:rPr>
              <a:t>+</a:t>
            </a:r>
            <a:r>
              <a:rPr kumimoji="0" lang="zh-TW" altLang="en-US" dirty="0">
                <a:solidFill>
                  <a:srgbClr val="2D2DB9"/>
                </a:solidFill>
              </a:rPr>
              <a:t>巨大垃圾）</a:t>
            </a:r>
            <a:r>
              <a:rPr kumimoji="0" lang="en-US" altLang="zh-TW" dirty="0">
                <a:solidFill>
                  <a:srgbClr val="2D2DB9"/>
                </a:solidFill>
              </a:rPr>
              <a:t>736.8</a:t>
            </a:r>
            <a:r>
              <a:rPr kumimoji="0" lang="zh-TW" altLang="en-US" dirty="0">
                <a:solidFill>
                  <a:srgbClr val="2D2DB9"/>
                </a:solidFill>
              </a:rPr>
              <a:t>萬公噸（較</a:t>
            </a:r>
            <a:r>
              <a:rPr kumimoji="0" lang="en-US" altLang="zh-TW" dirty="0">
                <a:solidFill>
                  <a:srgbClr val="2D2DB9"/>
                </a:solidFill>
              </a:rPr>
              <a:t>96</a:t>
            </a:r>
            <a:r>
              <a:rPr kumimoji="0" lang="zh-TW" altLang="en-US" dirty="0">
                <a:solidFill>
                  <a:srgbClr val="2D2DB9"/>
                </a:solidFill>
              </a:rPr>
              <a:t>年同期減</a:t>
            </a:r>
            <a:r>
              <a:rPr kumimoji="0" lang="en-US" altLang="zh-TW" dirty="0" smtClean="0">
                <a:solidFill>
                  <a:srgbClr val="2D2DB9"/>
                </a:solidFill>
              </a:rPr>
              <a:t>7.3%</a:t>
            </a:r>
            <a:r>
              <a:rPr kumimoji="0" lang="zh-TW" altLang="en-US" dirty="0" smtClean="0">
                <a:solidFill>
                  <a:srgbClr val="2D2DB9"/>
                </a:solidFill>
              </a:rPr>
              <a:t>），</a:t>
            </a:r>
            <a:r>
              <a:rPr kumimoji="0" lang="zh-TW" altLang="en-US" dirty="0">
                <a:solidFill>
                  <a:srgbClr val="2D2DB9"/>
                </a:solidFill>
              </a:rPr>
              <a:t>回收率由</a:t>
            </a:r>
            <a:r>
              <a:rPr kumimoji="0" lang="en-US" altLang="zh-TW" dirty="0">
                <a:solidFill>
                  <a:srgbClr val="2D2DB9"/>
                </a:solidFill>
              </a:rPr>
              <a:t>96</a:t>
            </a:r>
            <a:r>
              <a:rPr kumimoji="0" lang="zh-TW" altLang="en-US" dirty="0">
                <a:solidFill>
                  <a:srgbClr val="2D2DB9"/>
                </a:solidFill>
              </a:rPr>
              <a:t>年之</a:t>
            </a:r>
            <a:r>
              <a:rPr kumimoji="0" lang="en-US" altLang="zh-TW" dirty="0" smtClean="0">
                <a:solidFill>
                  <a:srgbClr val="2D2DB9"/>
                </a:solidFill>
              </a:rPr>
              <a:t>38.7%</a:t>
            </a:r>
            <a:r>
              <a:rPr kumimoji="0" lang="zh-TW" altLang="en-US" dirty="0" smtClean="0">
                <a:solidFill>
                  <a:srgbClr val="2D2DB9"/>
                </a:solidFill>
              </a:rPr>
              <a:t>逐年</a:t>
            </a:r>
            <a:r>
              <a:rPr kumimoji="0" lang="zh-TW" altLang="en-US" dirty="0">
                <a:solidFill>
                  <a:srgbClr val="2D2DB9"/>
                </a:solidFill>
              </a:rPr>
              <a:t>增至</a:t>
            </a:r>
            <a:r>
              <a:rPr kumimoji="0" lang="en-US" altLang="zh-TW" dirty="0">
                <a:solidFill>
                  <a:srgbClr val="2D2DB9"/>
                </a:solidFill>
              </a:rPr>
              <a:t>104</a:t>
            </a:r>
            <a:r>
              <a:rPr kumimoji="0" lang="zh-TW" altLang="en-US" dirty="0">
                <a:solidFill>
                  <a:srgbClr val="2D2DB9"/>
                </a:solidFill>
              </a:rPr>
              <a:t>年</a:t>
            </a:r>
            <a:r>
              <a:rPr kumimoji="0" lang="en-US" altLang="zh-TW" dirty="0">
                <a:solidFill>
                  <a:srgbClr val="2D2DB9"/>
                </a:solidFill>
              </a:rPr>
              <a:t>12</a:t>
            </a:r>
            <a:r>
              <a:rPr kumimoji="0" lang="zh-TW" altLang="en-US" dirty="0">
                <a:solidFill>
                  <a:srgbClr val="2D2DB9"/>
                </a:solidFill>
              </a:rPr>
              <a:t>月之</a:t>
            </a:r>
            <a:r>
              <a:rPr kumimoji="0" lang="en-US" altLang="zh-TW" dirty="0" smtClean="0">
                <a:solidFill>
                  <a:srgbClr val="2D2DB9"/>
                </a:solidFill>
              </a:rPr>
              <a:t>67.17</a:t>
            </a:r>
            <a:r>
              <a:rPr kumimoji="0" lang="en-US" altLang="zh-TW" dirty="0" smtClean="0"/>
              <a:t>%</a:t>
            </a:r>
            <a:r>
              <a:rPr kumimoji="0" lang="zh-TW" altLang="en-US" dirty="0" smtClean="0"/>
              <a:t> 。</a:t>
            </a:r>
            <a:endParaRPr kumimoji="0" lang="en-US" altLang="zh-TW" dirty="0"/>
          </a:p>
          <a:p>
            <a:pPr algn="just">
              <a:lnSpc>
                <a:spcPct val="95000"/>
              </a:lnSpc>
              <a:buClr>
                <a:srgbClr val="16165D"/>
              </a:buClr>
              <a:buFont typeface="Wingdings" panose="05000000000000000000" pitchFamily="2" charset="2"/>
              <a:buChar char="n"/>
            </a:pPr>
            <a:r>
              <a:rPr kumimoji="0" lang="zh-TW" altLang="en-US" dirty="0" smtClean="0">
                <a:solidFill>
                  <a:srgbClr val="2D2DB9"/>
                </a:solidFill>
              </a:rPr>
              <a:t>透過</a:t>
            </a:r>
            <a:r>
              <a:rPr kumimoji="0" lang="zh-TW" altLang="en-US" dirty="0">
                <a:solidFill>
                  <a:srgbClr val="2D2DB9"/>
                </a:solidFill>
              </a:rPr>
              <a:t>回收再利用體系的建立，廢棄物可以成為城市裡的礦脈，創造綠色商機，落實資源循環再利用，讓垃圾也能變黃金。</a:t>
            </a:r>
            <a:endParaRPr kumimoji="0" lang="en-US" altLang="zh-TW" dirty="0">
              <a:solidFill>
                <a:srgbClr val="2D2DB9"/>
              </a:solidFill>
            </a:endParaRPr>
          </a:p>
        </p:txBody>
      </p:sp>
      <p:sp>
        <p:nvSpPr>
          <p:cNvPr id="13316" name="Rectangle 7"/>
          <p:cNvSpPr>
            <a:spLocks noChangeArrowheads="1"/>
          </p:cNvSpPr>
          <p:nvPr/>
        </p:nvSpPr>
        <p:spPr bwMode="auto">
          <a:xfrm>
            <a:off x="611188" y="3141663"/>
            <a:ext cx="806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q"/>
              <a:defRPr kumimoji="1" sz="2400" b="1">
                <a:solidFill>
                  <a:schemeClr val="accent2"/>
                </a:solidFill>
                <a:latin typeface="Times New Roman" panose="02020603050405020304" pitchFamily="18" charset="0"/>
                <a:ea typeface="標楷體" panose="03000509000000000000" pitchFamily="65" charset="-120"/>
              </a:defRPr>
            </a:lvl1pPr>
            <a:lvl2pPr marL="742950" indent="-285750">
              <a:spcBef>
                <a:spcPct val="20000"/>
              </a:spcBef>
              <a:buFont typeface="Wingdings" panose="05000000000000000000" pitchFamily="2" charset="2"/>
              <a:buChar char="Ø"/>
              <a:defRPr kumimoji="1" sz="2100" b="1">
                <a:solidFill>
                  <a:srgbClr val="009900"/>
                </a:solidFill>
                <a:latin typeface="Times New Roman" panose="02020603050405020304" pitchFamily="18" charset="0"/>
                <a:ea typeface="標楷體" panose="03000509000000000000" pitchFamily="65" charset="-120"/>
              </a:defRPr>
            </a:lvl2pPr>
            <a:lvl3pPr marL="1143000" indent="-228600">
              <a:spcBef>
                <a:spcPct val="20000"/>
              </a:spcBef>
              <a:buFont typeface="Wingdings" panose="05000000000000000000" pitchFamily="2" charset="2"/>
              <a:buChar char="ü"/>
              <a:defRPr kumimoji="1">
                <a:solidFill>
                  <a:srgbClr val="009900"/>
                </a:solidFill>
                <a:latin typeface="Times New Roman" panose="02020603050405020304" pitchFamily="18" charset="0"/>
                <a:ea typeface="標楷體" panose="03000509000000000000" pitchFamily="65" charset="-120"/>
              </a:defRPr>
            </a:lvl3pPr>
            <a:lvl4pPr marL="1600200" indent="-228600">
              <a:spcBef>
                <a:spcPct val="20000"/>
              </a:spcBef>
              <a:buFont typeface="Wingdings" panose="05000000000000000000" pitchFamily="2" charset="2"/>
              <a:buChar char="@"/>
              <a:defRPr kumimoji="1" sz="1500">
                <a:solidFill>
                  <a:srgbClr val="009900"/>
                </a:solidFill>
                <a:latin typeface="Times New Roman" panose="02020603050405020304" pitchFamily="18" charset="0"/>
                <a:ea typeface="標楷體" panose="03000509000000000000" pitchFamily="65" charset="-120"/>
              </a:defRPr>
            </a:lvl4pPr>
            <a:lvl5pPr marL="2057400" indent="-228600">
              <a:spcBef>
                <a:spcPct val="20000"/>
              </a:spcBef>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5pPr>
            <a:lvl6pPr marL="25146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6pPr>
            <a:lvl7pPr marL="29718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7pPr>
            <a:lvl8pPr marL="34290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8pPr>
            <a:lvl9pPr marL="38862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9pPr>
          </a:lstStyle>
          <a:p>
            <a:pPr>
              <a:lnSpc>
                <a:spcPct val="90000"/>
              </a:lnSpc>
              <a:buFont typeface="Wingdings" panose="05000000000000000000" pitchFamily="2" charset="2"/>
              <a:buChar char="l"/>
            </a:pPr>
            <a:endParaRPr lang="en-US" altLang="zh-TW" b="0">
              <a:solidFill>
                <a:schemeClr val="tx1"/>
              </a:solidFill>
            </a:endParaRPr>
          </a:p>
        </p:txBody>
      </p:sp>
      <p:pic>
        <p:nvPicPr>
          <p:cNvPr id="13318" name="圖片 2" descr="DSC005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4187825"/>
            <a:ext cx="30702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圖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4187825"/>
            <a:ext cx="259873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24"/>
          <p:cNvSpPr txBox="1">
            <a:spLocks noChangeArrowheads="1"/>
          </p:cNvSpPr>
          <p:nvPr/>
        </p:nvSpPr>
        <p:spPr bwMode="auto">
          <a:xfrm>
            <a:off x="3059113" y="3822700"/>
            <a:ext cx="3024187" cy="336550"/>
          </a:xfrm>
          <a:prstGeom prst="rect">
            <a:avLst/>
          </a:prstGeom>
          <a:noFill/>
          <a:ln>
            <a:noFill/>
          </a:ln>
          <a:effectLst>
            <a:prstShdw prst="shdw13" dist="53882" dir="13500000">
              <a:srgbClr val="999999">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FFFFFF"/>
                </a:solidFill>
                <a:miter lim="800000"/>
                <a:headEnd/>
                <a:tailEnd/>
              </a14:hiddenLine>
            </a:ext>
          </a:extLst>
        </p:spPr>
        <p:txBody>
          <a:bodyPr>
            <a:spAutoFit/>
          </a:bodyPr>
          <a:lstStyle>
            <a:lvl1pPr>
              <a:spcBef>
                <a:spcPct val="20000"/>
              </a:spcBef>
              <a:buFont typeface="Wingdings" panose="05000000000000000000" pitchFamily="2" charset="2"/>
              <a:buChar char="q"/>
              <a:defRPr kumimoji="1" sz="2400" b="1">
                <a:solidFill>
                  <a:schemeClr val="accent2"/>
                </a:solidFill>
                <a:latin typeface="Times New Roman" panose="02020603050405020304" pitchFamily="18" charset="0"/>
                <a:ea typeface="標楷體" panose="03000509000000000000" pitchFamily="65" charset="-120"/>
              </a:defRPr>
            </a:lvl1pPr>
            <a:lvl2pPr marL="742950" indent="-285750">
              <a:spcBef>
                <a:spcPct val="20000"/>
              </a:spcBef>
              <a:buFont typeface="Wingdings" panose="05000000000000000000" pitchFamily="2" charset="2"/>
              <a:buChar char="Ø"/>
              <a:defRPr kumimoji="1" sz="2100" b="1">
                <a:solidFill>
                  <a:srgbClr val="009900"/>
                </a:solidFill>
                <a:latin typeface="Times New Roman" panose="02020603050405020304" pitchFamily="18" charset="0"/>
                <a:ea typeface="標楷體" panose="03000509000000000000" pitchFamily="65" charset="-120"/>
              </a:defRPr>
            </a:lvl2pPr>
            <a:lvl3pPr marL="1143000" indent="-228600">
              <a:spcBef>
                <a:spcPct val="20000"/>
              </a:spcBef>
              <a:buFont typeface="Wingdings" panose="05000000000000000000" pitchFamily="2" charset="2"/>
              <a:buChar char="ü"/>
              <a:defRPr kumimoji="1">
                <a:solidFill>
                  <a:srgbClr val="009900"/>
                </a:solidFill>
                <a:latin typeface="Times New Roman" panose="02020603050405020304" pitchFamily="18" charset="0"/>
                <a:ea typeface="標楷體" panose="03000509000000000000" pitchFamily="65" charset="-120"/>
              </a:defRPr>
            </a:lvl3pPr>
            <a:lvl4pPr marL="1600200" indent="-228600">
              <a:spcBef>
                <a:spcPct val="20000"/>
              </a:spcBef>
              <a:buFont typeface="Wingdings" panose="05000000000000000000" pitchFamily="2" charset="2"/>
              <a:buChar char="@"/>
              <a:defRPr kumimoji="1" sz="1500">
                <a:solidFill>
                  <a:srgbClr val="009900"/>
                </a:solidFill>
                <a:latin typeface="Times New Roman" panose="02020603050405020304" pitchFamily="18" charset="0"/>
                <a:ea typeface="標楷體" panose="03000509000000000000" pitchFamily="65" charset="-120"/>
              </a:defRPr>
            </a:lvl4pPr>
            <a:lvl5pPr marL="2057400" indent="-228600">
              <a:spcBef>
                <a:spcPct val="20000"/>
              </a:spcBef>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5pPr>
            <a:lvl6pPr marL="25146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6pPr>
            <a:lvl7pPr marL="29718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7pPr>
            <a:lvl8pPr marL="34290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8pPr>
            <a:lvl9pPr marL="38862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9pPr>
          </a:lstStyle>
          <a:p>
            <a:pPr algn="ctr">
              <a:spcBef>
                <a:spcPct val="50000"/>
              </a:spcBef>
              <a:buFontTx/>
              <a:buNone/>
            </a:pPr>
            <a:r>
              <a:rPr lang="zh-TW" altLang="en-US" sz="1600" b="0" dirty="0">
                <a:solidFill>
                  <a:srgbClr val="0000CC"/>
                </a:solidFill>
                <a:latin typeface="+mn-ea"/>
                <a:ea typeface="+mn-ea"/>
                <a:cs typeface="華康中特圓體"/>
              </a:rPr>
              <a:t>城市礦山</a:t>
            </a:r>
            <a:r>
              <a:rPr lang="en-US" altLang="zh-TW" sz="1600" b="0" dirty="0">
                <a:solidFill>
                  <a:srgbClr val="0000CC"/>
                </a:solidFill>
                <a:latin typeface="+mn-ea"/>
                <a:ea typeface="+mn-ea"/>
                <a:cs typeface="華康中特圓體"/>
              </a:rPr>
              <a:t>-</a:t>
            </a:r>
            <a:r>
              <a:rPr lang="zh-TW" altLang="en-US" sz="1600" b="0" dirty="0">
                <a:solidFill>
                  <a:srgbClr val="0000CC"/>
                </a:solidFill>
                <a:latin typeface="+mn-ea"/>
                <a:ea typeface="+mn-ea"/>
                <a:cs typeface="華康中特圓體"/>
              </a:rPr>
              <a:t>廢棄物變黃金</a:t>
            </a:r>
          </a:p>
        </p:txBody>
      </p:sp>
      <p:pic>
        <p:nvPicPr>
          <p:cNvPr id="15" name="Picture 4"/>
          <p:cNvPicPr>
            <a:picLocks noChangeAspect="1" noChangeArrowheads="1"/>
          </p:cNvPicPr>
          <p:nvPr/>
        </p:nvPicPr>
        <p:blipFill rotWithShape="1">
          <a:blip r:embed="rId5"/>
          <a:srcRect l="12840" t="8765" r="1345" b="716"/>
          <a:stretch/>
        </p:blipFill>
        <p:spPr bwMode="auto">
          <a:xfrm>
            <a:off x="6321425" y="4156075"/>
            <a:ext cx="2408238" cy="2074863"/>
          </a:xfrm>
          <a:prstGeom prst="rect">
            <a:avLst/>
          </a:prstGeom>
          <a:ln>
            <a:noFill/>
          </a:ln>
          <a:effectLst>
            <a:outerShdw blurRad="292100" dist="139700" dir="2700000" algn="tl" rotWithShape="0">
              <a:srgbClr val="333333">
                <a:alpha val="65000"/>
              </a:srgbClr>
            </a:outerShdw>
          </a:effectLst>
        </p:spPr>
      </p:pic>
      <p:sp>
        <p:nvSpPr>
          <p:cNvPr id="10"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134</a:t>
            </a:fld>
            <a:endParaRPr lang="zh-TW" altLang="en-US" sz="1200" dirty="0"/>
          </a:p>
        </p:txBody>
      </p:sp>
    </p:spTree>
    <p:extLst>
      <p:ext uri="{BB962C8B-B14F-4D97-AF65-F5344CB8AC3E}">
        <p14:creationId xmlns:p14="http://schemas.microsoft.com/office/powerpoint/2010/main" val="20997626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831850"/>
          </a:xfrm>
        </p:spPr>
        <p:txBody>
          <a:bodyPr/>
          <a:lstStyle/>
          <a:p>
            <a:pPr algn="ctr">
              <a:defRPr/>
            </a:pPr>
            <a:r>
              <a:rPr lang="zh-TW" altLang="en-US" sz="3600" kern="1200" dirty="0">
                <a:solidFill>
                  <a:srgbClr val="2D2DB9">
                    <a:lumMod val="50000"/>
                  </a:srgbClr>
                </a:solidFill>
                <a:cs typeface="+mn-cs"/>
              </a:rPr>
              <a:t>捍衛世代正義，落實環境權</a:t>
            </a:r>
          </a:p>
        </p:txBody>
      </p:sp>
      <p:sp>
        <p:nvSpPr>
          <p:cNvPr id="9219" name="Rectangle 3"/>
          <p:cNvSpPr>
            <a:spLocks noGrp="1" noChangeArrowheads="1"/>
          </p:cNvSpPr>
          <p:nvPr>
            <p:ph type="body" sz="half" idx="3"/>
          </p:nvPr>
        </p:nvSpPr>
        <p:spPr>
          <a:xfrm>
            <a:off x="400050" y="969963"/>
            <a:ext cx="8137525" cy="3389312"/>
          </a:xfrm>
        </p:spPr>
        <p:txBody>
          <a:bodyPr/>
          <a:lstStyle/>
          <a:p>
            <a:pPr algn="just">
              <a:buClr>
                <a:srgbClr val="16165D"/>
              </a:buClr>
              <a:buFont typeface="Wingdings" panose="05000000000000000000" pitchFamily="2" charset="2"/>
              <a:buChar char="n"/>
            </a:pPr>
            <a:r>
              <a:rPr kumimoji="0" lang="en-US" altLang="zh-TW" sz="2300" dirty="0" smtClean="0"/>
              <a:t>96</a:t>
            </a:r>
            <a:r>
              <a:rPr kumimoji="0" lang="zh-TW" altLang="en-US" sz="2300" dirty="0" smtClean="0"/>
              <a:t>年至</a:t>
            </a:r>
            <a:r>
              <a:rPr kumimoji="0" lang="en-US" altLang="zh-TW" sz="2300" dirty="0" smtClean="0"/>
              <a:t>104</a:t>
            </a:r>
            <a:r>
              <a:rPr kumimoji="0" lang="zh-TW" altLang="en-US" sz="2300" dirty="0" smtClean="0"/>
              <a:t>年檢警環合作破獲環保犯罪案件計</a:t>
            </a:r>
            <a:r>
              <a:rPr kumimoji="0" lang="en-US" altLang="zh-TW" sz="2300" dirty="0" smtClean="0"/>
              <a:t>1,476</a:t>
            </a:r>
            <a:r>
              <a:rPr kumimoji="0" lang="zh-TW" altLang="en-US" sz="2300" dirty="0" smtClean="0"/>
              <a:t>件，自</a:t>
            </a:r>
            <a:r>
              <a:rPr kumimoji="0" lang="en-US" altLang="zh-TW" sz="2300" dirty="0" smtClean="0"/>
              <a:t>100</a:t>
            </a:r>
            <a:r>
              <a:rPr kumimoji="0" lang="zh-TW" altLang="en-US" sz="2300" dirty="0" smtClean="0"/>
              <a:t>年起破獲成效大幅提升，</a:t>
            </a:r>
            <a:r>
              <a:rPr kumimoji="0" lang="en-US" altLang="zh-TW" sz="2300" dirty="0" smtClean="0"/>
              <a:t>104</a:t>
            </a:r>
            <a:r>
              <a:rPr kumimoji="0" lang="zh-TW" altLang="en-US" sz="2300" dirty="0" smtClean="0"/>
              <a:t>年查獲案件數為</a:t>
            </a:r>
            <a:r>
              <a:rPr kumimoji="0" lang="en-US" altLang="zh-TW" sz="2300" dirty="0" smtClean="0"/>
              <a:t>96</a:t>
            </a:r>
            <a:r>
              <a:rPr kumimoji="0" lang="zh-TW" altLang="en-US" sz="2300" dirty="0" smtClean="0"/>
              <a:t>年的</a:t>
            </a:r>
            <a:r>
              <a:rPr kumimoji="0" lang="en-US" altLang="zh-TW" sz="2300" dirty="0" smtClean="0"/>
              <a:t>1.9</a:t>
            </a:r>
            <a:r>
              <a:rPr kumimoji="0" lang="zh-TW" altLang="en-US" sz="2300" dirty="0" smtClean="0"/>
              <a:t>倍，移送人數則高達</a:t>
            </a:r>
            <a:r>
              <a:rPr kumimoji="0" lang="en-US" altLang="zh-TW" sz="2300" dirty="0" smtClean="0"/>
              <a:t>2.7</a:t>
            </a:r>
            <a:r>
              <a:rPr kumimoji="0" lang="zh-TW" altLang="en-US" sz="2300" dirty="0" smtClean="0"/>
              <a:t>倍。</a:t>
            </a:r>
            <a:endParaRPr kumimoji="0" lang="en-US" altLang="zh-TW" sz="2300" dirty="0" smtClean="0"/>
          </a:p>
          <a:p>
            <a:pPr algn="just">
              <a:buClr>
                <a:srgbClr val="16165D"/>
              </a:buClr>
              <a:buFont typeface="Wingdings" panose="05000000000000000000" pitchFamily="2" charset="2"/>
              <a:buChar char="n"/>
            </a:pPr>
            <a:r>
              <a:rPr kumimoji="0" lang="en-US" altLang="zh-TW" sz="2300" dirty="0" smtClean="0"/>
              <a:t>101</a:t>
            </a:r>
            <a:r>
              <a:rPr kumimoji="0" lang="zh-TW" altLang="en-US" sz="2300" dirty="0" smtClean="0"/>
              <a:t>年起執行「桃園藻礁污染源督察管制計畫」，中央與地方迄今共稽查</a:t>
            </a:r>
            <a:r>
              <a:rPr kumimoji="0" lang="en-US" altLang="zh-TW" sz="2300" dirty="0" smtClean="0"/>
              <a:t>6,843</a:t>
            </a:r>
            <a:r>
              <a:rPr kumimoji="0" lang="zh-TW" altLang="en-US" sz="2300" dirty="0" smtClean="0"/>
              <a:t>家次，告發</a:t>
            </a:r>
            <a:r>
              <a:rPr kumimoji="0" lang="en-US" altLang="zh-TW" sz="2300" dirty="0" smtClean="0"/>
              <a:t>1,085</a:t>
            </a:r>
            <a:r>
              <a:rPr kumimoji="0" lang="zh-TW" altLang="en-US" sz="2300" dirty="0" smtClean="0"/>
              <a:t>家次，停工</a:t>
            </a:r>
            <a:r>
              <a:rPr kumimoji="0" lang="en-US" altLang="zh-TW" sz="2300" dirty="0" smtClean="0"/>
              <a:t>15</a:t>
            </a:r>
            <a:r>
              <a:rPr kumimoji="0" lang="zh-TW" altLang="en-US" sz="2300" dirty="0" smtClean="0"/>
              <a:t>家，</a:t>
            </a:r>
            <a:r>
              <a:rPr kumimoji="0" lang="en-US" altLang="zh-TW" sz="2300" dirty="0" smtClean="0"/>
              <a:t>14</a:t>
            </a:r>
            <a:r>
              <a:rPr kumimoji="0" lang="zh-TW" altLang="en-US" sz="2300" dirty="0" smtClean="0"/>
              <a:t>家移送偵辦，累計裁處金額</a:t>
            </a:r>
            <a:r>
              <a:rPr kumimoji="0" lang="en-US" altLang="zh-TW" sz="2300" dirty="0" smtClean="0"/>
              <a:t>1</a:t>
            </a:r>
            <a:r>
              <a:rPr kumimoji="0" lang="zh-TW" altLang="en-US" sz="2300" dirty="0" smtClean="0"/>
              <a:t>億</a:t>
            </a:r>
            <a:r>
              <a:rPr kumimoji="0" lang="en-US" altLang="zh-TW" sz="2300" dirty="0" smtClean="0"/>
              <a:t>6,000</a:t>
            </a:r>
            <a:r>
              <a:rPr kumimoji="0" lang="zh-TW" altLang="en-US" sz="2300" dirty="0" smtClean="0"/>
              <a:t>萬餘元。</a:t>
            </a:r>
            <a:endParaRPr kumimoji="0" lang="en-US" altLang="zh-TW" sz="2300" dirty="0" smtClean="0"/>
          </a:p>
          <a:p>
            <a:pPr algn="just">
              <a:buClr>
                <a:srgbClr val="16165D"/>
              </a:buClr>
              <a:buFont typeface="Wingdings" panose="05000000000000000000" pitchFamily="2" charset="2"/>
              <a:buChar char="n"/>
            </a:pPr>
            <a:r>
              <a:rPr kumimoji="0" lang="en-US" altLang="zh-TW" sz="2300" dirty="0" smtClean="0"/>
              <a:t>102</a:t>
            </a:r>
            <a:r>
              <a:rPr kumimoji="0" lang="zh-TW" altLang="en-US" sz="2300" dirty="0" smtClean="0"/>
              <a:t>年</a:t>
            </a:r>
            <a:r>
              <a:rPr kumimoji="0" lang="en-US" altLang="zh-TW" sz="2300" dirty="0" smtClean="0"/>
              <a:t>12</a:t>
            </a:r>
            <a:r>
              <a:rPr kumimoji="0" lang="zh-TW" altLang="en-US" sz="2300" dirty="0" smtClean="0"/>
              <a:t>月起展開連續</a:t>
            </a:r>
            <a:r>
              <a:rPr kumimoji="0" lang="en-US" altLang="zh-TW" sz="2300" dirty="0" smtClean="0"/>
              <a:t>5</a:t>
            </a:r>
            <a:r>
              <a:rPr kumimoji="0" lang="zh-TW" altLang="en-US" sz="2300" dirty="0" smtClean="0"/>
              <a:t>波大規模聯合查緝彰化電鍍業行動，計勒令停工</a:t>
            </a:r>
            <a:r>
              <a:rPr kumimoji="0" lang="en-US" altLang="zh-TW" sz="2300" dirty="0" smtClean="0"/>
              <a:t>24</a:t>
            </a:r>
            <a:r>
              <a:rPr kumimoji="0" lang="zh-TW" altLang="en-US" sz="2300" dirty="0" smtClean="0"/>
              <a:t>家，偵辦起訴</a:t>
            </a:r>
            <a:r>
              <a:rPr kumimoji="0" lang="en-US" altLang="zh-TW" sz="2300" dirty="0" smtClean="0"/>
              <a:t>49</a:t>
            </a:r>
            <a:r>
              <a:rPr kumimoji="0" lang="zh-TW" altLang="en-US" sz="2300" dirty="0" smtClean="0"/>
              <a:t>人。東西二、三圳灌溉渠道水質符合灌溉標準比率由查緝前的</a:t>
            </a:r>
            <a:r>
              <a:rPr kumimoji="0" lang="en-US" altLang="zh-TW" sz="2300" dirty="0" smtClean="0"/>
              <a:t>84.8%</a:t>
            </a:r>
            <a:r>
              <a:rPr kumimoji="0" lang="zh-TW" altLang="en-US" sz="2300" dirty="0" smtClean="0"/>
              <a:t>上升至</a:t>
            </a:r>
            <a:r>
              <a:rPr kumimoji="0" lang="en-US" altLang="zh-TW" sz="2300" dirty="0" smtClean="0"/>
              <a:t>98.6%</a:t>
            </a:r>
            <a:r>
              <a:rPr kumimoji="0" lang="zh-TW" altLang="en-US" sz="2300" dirty="0" smtClean="0"/>
              <a:t> 。</a:t>
            </a:r>
          </a:p>
        </p:txBody>
      </p:sp>
      <p:sp>
        <p:nvSpPr>
          <p:cNvPr id="14340" name="Rectangle 4"/>
          <p:cNvSpPr>
            <a:spLocks noChangeArrowheads="1"/>
          </p:cNvSpPr>
          <p:nvPr/>
        </p:nvSpPr>
        <p:spPr bwMode="auto">
          <a:xfrm>
            <a:off x="611188" y="3141663"/>
            <a:ext cx="806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q"/>
              <a:defRPr kumimoji="1" sz="2400" b="1">
                <a:solidFill>
                  <a:schemeClr val="accent2"/>
                </a:solidFill>
                <a:latin typeface="Times New Roman" panose="02020603050405020304" pitchFamily="18" charset="0"/>
                <a:ea typeface="標楷體" panose="03000509000000000000" pitchFamily="65" charset="-120"/>
              </a:defRPr>
            </a:lvl1pPr>
            <a:lvl2pPr marL="742950" indent="-285750">
              <a:spcBef>
                <a:spcPct val="20000"/>
              </a:spcBef>
              <a:buFont typeface="Wingdings" panose="05000000000000000000" pitchFamily="2" charset="2"/>
              <a:buChar char="Ø"/>
              <a:defRPr kumimoji="1" sz="2100" b="1">
                <a:solidFill>
                  <a:srgbClr val="009900"/>
                </a:solidFill>
                <a:latin typeface="Times New Roman" panose="02020603050405020304" pitchFamily="18" charset="0"/>
                <a:ea typeface="標楷體" panose="03000509000000000000" pitchFamily="65" charset="-120"/>
              </a:defRPr>
            </a:lvl2pPr>
            <a:lvl3pPr marL="1143000" indent="-228600">
              <a:spcBef>
                <a:spcPct val="20000"/>
              </a:spcBef>
              <a:buFont typeface="Wingdings" panose="05000000000000000000" pitchFamily="2" charset="2"/>
              <a:buChar char="ü"/>
              <a:defRPr kumimoji="1">
                <a:solidFill>
                  <a:srgbClr val="009900"/>
                </a:solidFill>
                <a:latin typeface="Times New Roman" panose="02020603050405020304" pitchFamily="18" charset="0"/>
                <a:ea typeface="標楷體" panose="03000509000000000000" pitchFamily="65" charset="-120"/>
              </a:defRPr>
            </a:lvl3pPr>
            <a:lvl4pPr marL="1600200" indent="-228600">
              <a:spcBef>
                <a:spcPct val="20000"/>
              </a:spcBef>
              <a:buFont typeface="Wingdings" panose="05000000000000000000" pitchFamily="2" charset="2"/>
              <a:buChar char="@"/>
              <a:defRPr kumimoji="1" sz="1500">
                <a:solidFill>
                  <a:srgbClr val="009900"/>
                </a:solidFill>
                <a:latin typeface="Times New Roman" panose="02020603050405020304" pitchFamily="18" charset="0"/>
                <a:ea typeface="標楷體" panose="03000509000000000000" pitchFamily="65" charset="-120"/>
              </a:defRPr>
            </a:lvl4pPr>
            <a:lvl5pPr marL="2057400" indent="-228600">
              <a:spcBef>
                <a:spcPct val="20000"/>
              </a:spcBef>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5pPr>
            <a:lvl6pPr marL="25146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6pPr>
            <a:lvl7pPr marL="29718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7pPr>
            <a:lvl8pPr marL="34290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8pPr>
            <a:lvl9pPr marL="3886200" indent="-228600" fontAlgn="base">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標楷體" panose="03000509000000000000" pitchFamily="65" charset="-120"/>
              </a:defRPr>
            </a:lvl9pPr>
          </a:lstStyle>
          <a:p>
            <a:pPr>
              <a:lnSpc>
                <a:spcPct val="90000"/>
              </a:lnSpc>
              <a:buFont typeface="Wingdings" panose="05000000000000000000" pitchFamily="2" charset="2"/>
              <a:buChar char="l"/>
            </a:pPr>
            <a:endParaRPr lang="en-US" altLang="zh-TW" b="0">
              <a:solidFill>
                <a:schemeClr val="tx1"/>
              </a:solidFill>
            </a:endParaRPr>
          </a:p>
        </p:txBody>
      </p:sp>
      <p:pic>
        <p:nvPicPr>
          <p:cNvPr id="1434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015" t="1311" r="1184" b="4857"/>
          <a:stretch>
            <a:fillRect/>
          </a:stretch>
        </p:blipFill>
        <p:spPr bwMode="auto">
          <a:xfrm>
            <a:off x="1139825" y="4265613"/>
            <a:ext cx="3432175"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265613"/>
            <a:ext cx="32908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lvl1pPr>
              <a:defRPr>
                <a:solidFill>
                  <a:schemeClr val="tx1"/>
                </a:solidFill>
                <a:latin typeface="Times New Roman" panose="02020603050405020304" pitchFamily="18" charset="0"/>
                <a:ea typeface="標楷體" panose="03000509000000000000" pitchFamily="65" charset="-120"/>
              </a:defRPr>
            </a:lvl1pPr>
            <a:lvl2pPr marL="742950" indent="-285750">
              <a:defRPr>
                <a:solidFill>
                  <a:schemeClr val="tx1"/>
                </a:solidFill>
                <a:latin typeface="Times New Roman" panose="02020603050405020304" pitchFamily="18" charset="0"/>
                <a:ea typeface="標楷體" panose="03000509000000000000" pitchFamily="65" charset="-120"/>
              </a:defRPr>
            </a:lvl2pPr>
            <a:lvl3pPr marL="1143000" indent="-228600">
              <a:defRPr>
                <a:solidFill>
                  <a:schemeClr val="tx1"/>
                </a:solidFill>
                <a:latin typeface="Times New Roman" panose="02020603050405020304" pitchFamily="18" charset="0"/>
                <a:ea typeface="標楷體" panose="03000509000000000000" pitchFamily="65" charset="-120"/>
              </a:defRPr>
            </a:lvl3pPr>
            <a:lvl4pPr marL="1600200" indent="-228600">
              <a:defRPr>
                <a:solidFill>
                  <a:schemeClr val="tx1"/>
                </a:solidFill>
                <a:latin typeface="Times New Roman" panose="02020603050405020304" pitchFamily="18" charset="0"/>
                <a:ea typeface="標楷體" panose="03000509000000000000" pitchFamily="65" charset="-120"/>
              </a:defRPr>
            </a:lvl4pPr>
            <a:lvl5pPr marL="2057400" indent="-228600">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fld id="{31BD116A-BD48-453E-B524-2186E82C67C3}" type="slidenum">
              <a:rPr lang="en-US" altLang="zh-TW"/>
              <a:pPr/>
              <a:t>135</a:t>
            </a:fld>
            <a:endParaRPr lang="en-US" altLang="zh-TW"/>
          </a:p>
        </p:txBody>
      </p:sp>
    </p:spTree>
    <p:extLst>
      <p:ext uri="{BB962C8B-B14F-4D97-AF65-F5344CB8AC3E}">
        <p14:creationId xmlns:p14="http://schemas.microsoft.com/office/powerpoint/2010/main" val="412705260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p:nvPr/>
        </p:nvSpPr>
        <p:spPr>
          <a:xfrm>
            <a:off x="622960" y="3332480"/>
            <a:ext cx="4133081" cy="29238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1300" b="1" dirty="0">
                <a:solidFill>
                  <a:schemeClr val="accent6"/>
                </a:solidFill>
                <a:latin typeface="標楷體" panose="03000509000000000000" pitchFamily="65" charset="-120"/>
                <a:ea typeface="標楷體" panose="03000509000000000000" pitchFamily="65" charset="-120"/>
              </a:rPr>
              <a:t>101-103</a:t>
            </a:r>
            <a:r>
              <a:rPr lang="zh-TW" altLang="en-US" sz="1300" b="1" dirty="0">
                <a:solidFill>
                  <a:schemeClr val="accent6"/>
                </a:solidFill>
                <a:latin typeface="標楷體" panose="03000509000000000000" pitchFamily="65" charset="-120"/>
                <a:ea typeface="標楷體" panose="03000509000000000000" pitchFamily="65" charset="-120"/>
              </a:rPr>
              <a:t>年年</a:t>
            </a:r>
            <a:r>
              <a:rPr lang="zh-TW" altLang="en-US" sz="1300" b="1" dirty="0" smtClean="0">
                <a:solidFill>
                  <a:schemeClr val="accent6"/>
                </a:solidFill>
                <a:latin typeface="標楷體" panose="03000509000000000000" pitchFamily="65" charset="-120"/>
                <a:ea typeface="標楷體" panose="03000509000000000000" pitchFamily="65" charset="-120"/>
              </a:rPr>
              <a:t>非計劃性能力損失因數</a:t>
            </a:r>
            <a:r>
              <a:rPr lang="en-US" altLang="zh-TW" sz="1300" b="1" dirty="0" smtClean="0">
                <a:solidFill>
                  <a:schemeClr val="accent6"/>
                </a:solidFill>
                <a:latin typeface="標楷體" panose="03000509000000000000" pitchFamily="65" charset="-120"/>
                <a:ea typeface="標楷體" panose="03000509000000000000" pitchFamily="65" charset="-120"/>
              </a:rPr>
              <a:t>(UCL)</a:t>
            </a:r>
            <a:r>
              <a:rPr lang="zh-TW" altLang="en-US" sz="1300" b="1" dirty="0" smtClean="0">
                <a:solidFill>
                  <a:schemeClr val="accent6"/>
                </a:solidFill>
                <a:latin typeface="標楷體" panose="03000509000000000000" pitchFamily="65" charset="-120"/>
                <a:ea typeface="標楷體" panose="03000509000000000000" pitchFamily="65" charset="-120"/>
              </a:rPr>
              <a:t>臺灣排名第</a:t>
            </a:r>
            <a:r>
              <a:rPr lang="en-US" altLang="zh-TW" sz="1300" b="1" dirty="0" smtClean="0">
                <a:solidFill>
                  <a:schemeClr val="accent6"/>
                </a:solidFill>
                <a:latin typeface="標楷體" panose="03000509000000000000" pitchFamily="65" charset="-120"/>
                <a:ea typeface="標楷體" panose="03000509000000000000" pitchFamily="65" charset="-120"/>
              </a:rPr>
              <a:t>5</a:t>
            </a:r>
            <a:endParaRPr lang="zh-TW" altLang="en-US" sz="1300" b="1" dirty="0">
              <a:solidFill>
                <a:schemeClr val="accent6"/>
              </a:solidFill>
            </a:endParaRPr>
          </a:p>
        </p:txBody>
      </p:sp>
      <p:sp>
        <p:nvSpPr>
          <p:cNvPr id="16" name="文字方塊 15"/>
          <p:cNvSpPr txBox="1"/>
          <p:nvPr/>
        </p:nvSpPr>
        <p:spPr>
          <a:xfrm>
            <a:off x="4973460" y="3366939"/>
            <a:ext cx="3572194" cy="29238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1300" b="1" dirty="0" smtClean="0">
                <a:solidFill>
                  <a:schemeClr val="accent6"/>
                </a:solidFill>
                <a:latin typeface="標楷體" panose="03000509000000000000" pitchFamily="65" charset="-120"/>
                <a:ea typeface="標楷體" panose="03000509000000000000" pitchFamily="65" charset="-120"/>
              </a:rPr>
              <a:t>101-103</a:t>
            </a:r>
            <a:r>
              <a:rPr lang="zh-TW" altLang="en-US" sz="1300" b="1" dirty="0" smtClean="0">
                <a:solidFill>
                  <a:schemeClr val="accent6"/>
                </a:solidFill>
                <a:latin typeface="標楷體" panose="03000509000000000000" pitchFamily="65" charset="-120"/>
                <a:ea typeface="標楷體" panose="03000509000000000000" pitchFamily="65" charset="-120"/>
              </a:rPr>
              <a:t>年機組能力因數</a:t>
            </a:r>
            <a:r>
              <a:rPr lang="en-US" altLang="zh-TW" sz="1300" b="1" dirty="0" smtClean="0">
                <a:solidFill>
                  <a:schemeClr val="accent6"/>
                </a:solidFill>
                <a:latin typeface="標楷體" panose="03000509000000000000" pitchFamily="65" charset="-120"/>
                <a:ea typeface="標楷體" panose="03000509000000000000" pitchFamily="65" charset="-120"/>
              </a:rPr>
              <a:t>(UCF)</a:t>
            </a:r>
            <a:r>
              <a:rPr lang="zh-TW" altLang="en-US" sz="1300" b="1" dirty="0" smtClean="0">
                <a:solidFill>
                  <a:schemeClr val="accent6"/>
                </a:solidFill>
                <a:latin typeface="標楷體" panose="03000509000000000000" pitchFamily="65" charset="-120"/>
                <a:ea typeface="標楷體" panose="03000509000000000000" pitchFamily="65" charset="-120"/>
              </a:rPr>
              <a:t>臺灣排名第</a:t>
            </a:r>
            <a:r>
              <a:rPr lang="en-US" altLang="zh-TW" sz="1300" b="1" dirty="0" smtClean="0">
                <a:solidFill>
                  <a:schemeClr val="accent6"/>
                </a:solidFill>
                <a:latin typeface="標楷體" panose="03000509000000000000" pitchFamily="65" charset="-120"/>
                <a:ea typeface="標楷體" panose="03000509000000000000" pitchFamily="65" charset="-120"/>
              </a:rPr>
              <a:t>5</a:t>
            </a:r>
            <a:endParaRPr lang="zh-TW" altLang="en-US" sz="1300" b="1" dirty="0">
              <a:solidFill>
                <a:schemeClr val="accent6"/>
              </a:solidFill>
            </a:endParaRPr>
          </a:p>
        </p:txBody>
      </p:sp>
      <p:sp>
        <p:nvSpPr>
          <p:cNvPr id="17" name="標題 1"/>
          <p:cNvSpPr txBox="1">
            <a:spLocks/>
          </p:cNvSpPr>
          <p:nvPr/>
        </p:nvSpPr>
        <p:spPr bwMode="auto">
          <a:xfrm>
            <a:off x="0" y="10878"/>
            <a:ext cx="9144000" cy="8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kumimoji="1" sz="4500" b="1">
                <a:solidFill>
                  <a:schemeClr val="accent2"/>
                </a:solidFill>
                <a:latin typeface="+mj-lt"/>
                <a:ea typeface="+mj-ea"/>
                <a:cs typeface="+mj-cs"/>
              </a:defRPr>
            </a:lvl1pPr>
            <a:lvl2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2pPr>
            <a:lvl3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3pPr>
            <a:lvl4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4pPr>
            <a:lvl5pPr algn="l" rtl="0" eaLnBrk="1" fontAlgn="base" hangingPunct="1">
              <a:spcBef>
                <a:spcPct val="0"/>
              </a:spcBef>
              <a:spcAft>
                <a:spcPct val="0"/>
              </a:spcAft>
              <a:defRPr kumimoji="1" sz="2700" b="1">
                <a:solidFill>
                  <a:schemeClr val="accent2"/>
                </a:solidFill>
                <a:latin typeface="Times New Roman" pitchFamily="18" charset="0"/>
                <a:ea typeface="標楷體" pitchFamily="65" charset="-120"/>
              </a:defRPr>
            </a:lvl5pPr>
            <a:lvl6pPr marL="3429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6pPr>
            <a:lvl7pPr marL="6858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7pPr>
            <a:lvl8pPr marL="10287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8pPr>
            <a:lvl9pPr marL="1371600" algn="l" rtl="0" eaLnBrk="1" fontAlgn="base" hangingPunct="1">
              <a:spcBef>
                <a:spcPct val="0"/>
              </a:spcBef>
              <a:spcAft>
                <a:spcPct val="0"/>
              </a:spcAft>
              <a:defRPr kumimoji="1" sz="3000" b="1">
                <a:solidFill>
                  <a:srgbClr val="006600"/>
                </a:solidFill>
                <a:latin typeface="Times New Roman" pitchFamily="18" charset="0"/>
                <a:ea typeface="標楷體" pitchFamily="65" charset="-120"/>
              </a:defRPr>
            </a:lvl9pPr>
          </a:lstStyle>
          <a:p>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核電管理上軌道</a:t>
            </a:r>
            <a:r>
              <a:rPr lang="zh-TW" altLang="zh-TW"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a:t>
            </a:r>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國際組織屢肯定</a:t>
            </a:r>
            <a:endPar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endParaRPr>
          </a:p>
        </p:txBody>
      </p:sp>
      <p:sp>
        <p:nvSpPr>
          <p:cNvPr id="18" name="Rectangle 3"/>
          <p:cNvSpPr txBox="1">
            <a:spLocks noChangeArrowheads="1"/>
          </p:cNvSpPr>
          <p:nvPr/>
        </p:nvSpPr>
        <p:spPr>
          <a:xfrm>
            <a:off x="323528" y="850638"/>
            <a:ext cx="8407547" cy="2481842"/>
          </a:xfrm>
          <a:prstGeom prst="rect">
            <a:avLst/>
          </a:prstGeom>
        </p:spPr>
        <p:txBody>
          <a:bodyPr/>
          <a:lstStyle>
            <a:lvl1pPr marL="257175" indent="-257175" algn="l" defTabSz="657225" rtl="0" eaLnBrk="1" fontAlgn="base" hangingPunct="1">
              <a:spcBef>
                <a:spcPct val="20000"/>
              </a:spcBef>
              <a:spcAft>
                <a:spcPct val="0"/>
              </a:spcAft>
              <a:buFont typeface="Wingdings" panose="05000000000000000000" pitchFamily="2" charset="2"/>
              <a:buChar char="q"/>
              <a:defRPr kumimoji="1" sz="2400" b="1">
                <a:solidFill>
                  <a:schemeClr val="accent2"/>
                </a:solidFill>
                <a:latin typeface="+mn-lt"/>
                <a:ea typeface="+mn-ea"/>
                <a:cs typeface="+mn-cs"/>
              </a:defRPr>
            </a:lvl1pPr>
            <a:lvl2pPr marL="471488" indent="-261938" algn="l" defTabSz="657225" rtl="0" eaLnBrk="1" fontAlgn="base" hangingPunct="1">
              <a:spcBef>
                <a:spcPct val="20000"/>
              </a:spcBef>
              <a:spcAft>
                <a:spcPct val="0"/>
              </a:spcAft>
              <a:buFont typeface="Wingdings" panose="05000000000000000000" pitchFamily="2" charset="2"/>
              <a:buChar char="Ø"/>
              <a:defRPr kumimoji="1" sz="2100" b="1">
                <a:solidFill>
                  <a:srgbClr val="009900"/>
                </a:solidFill>
                <a:latin typeface="+mn-lt"/>
                <a:ea typeface="+mn-ea"/>
              </a:defRPr>
            </a:lvl2pPr>
            <a:lvl3pPr marL="800100" indent="-194072" algn="l" defTabSz="657225" rtl="0" eaLnBrk="1" fontAlgn="base" hangingPunct="1">
              <a:spcBef>
                <a:spcPct val="20000"/>
              </a:spcBef>
              <a:spcAft>
                <a:spcPct val="0"/>
              </a:spcAft>
              <a:buFont typeface="Wingdings" panose="05000000000000000000" pitchFamily="2" charset="2"/>
              <a:buChar char="ü"/>
              <a:defRPr kumimoji="1" sz="1800">
                <a:solidFill>
                  <a:srgbClr val="009900"/>
                </a:solidFill>
                <a:latin typeface="+mn-lt"/>
                <a:ea typeface="+mn-ea"/>
              </a:defRPr>
            </a:lvl3pPr>
            <a:lvl4pPr marL="1062038" indent="-127397" algn="l" defTabSz="657225" rtl="0" eaLnBrk="1" fontAlgn="base" hangingPunct="1">
              <a:spcBef>
                <a:spcPct val="20000"/>
              </a:spcBef>
              <a:spcAft>
                <a:spcPct val="0"/>
              </a:spcAft>
              <a:buFont typeface="Wingdings" panose="05000000000000000000" pitchFamily="2" charset="2"/>
              <a:buChar char="@"/>
              <a:defRPr kumimoji="1" sz="1500">
                <a:solidFill>
                  <a:srgbClr val="009900"/>
                </a:solidFill>
                <a:latin typeface="+mn-lt"/>
                <a:ea typeface="+mn-ea"/>
              </a:defRPr>
            </a:lvl4pPr>
            <a:lvl5pPr marL="1332310" indent="-135731" algn="l" defTabSz="657225" rtl="0" eaLnBrk="1" fontAlgn="base" hangingPunct="1">
              <a:spcBef>
                <a:spcPct val="20000"/>
              </a:spcBef>
              <a:spcAft>
                <a:spcPct val="0"/>
              </a:spcAft>
              <a:buFont typeface="Times New Roman" panose="02020603050405020304" pitchFamily="18" charset="0"/>
              <a:buChar char="–"/>
              <a:defRPr kumimoji="1" sz="1500">
                <a:solidFill>
                  <a:srgbClr val="009900"/>
                </a:solidFill>
                <a:latin typeface="+mn-lt"/>
                <a:ea typeface="+mn-ea"/>
              </a:defRPr>
            </a:lvl5pPr>
            <a:lvl6pPr marL="16752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6pPr>
            <a:lvl7pPr marL="20181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7pPr>
            <a:lvl8pPr marL="23610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8pPr>
            <a:lvl9pPr marL="27039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9pPr>
          </a:lstStyle>
          <a:p>
            <a:pPr algn="just">
              <a:buClr>
                <a:schemeClr val="accent6">
                  <a:lumMod val="50000"/>
                </a:schemeClr>
              </a:buClr>
              <a:buFont typeface="Wingdings" panose="05000000000000000000" pitchFamily="2" charset="2"/>
              <a:buChar char="n"/>
            </a:pPr>
            <a:r>
              <a:rPr lang="zh-TW" altLang="en-US" dirty="0">
                <a:solidFill>
                  <a:schemeClr val="accent6"/>
                </a:solidFill>
                <a:ea typeface="標楷體" panose="03000509000000000000" pitchFamily="65" charset="-120"/>
              </a:rPr>
              <a:t>我國核能裝置容量為</a:t>
            </a:r>
            <a:r>
              <a:rPr lang="en-US" altLang="zh-TW" dirty="0">
                <a:solidFill>
                  <a:schemeClr val="accent6"/>
                </a:solidFill>
                <a:ea typeface="標楷體" panose="03000509000000000000" pitchFamily="65" charset="-120"/>
              </a:rPr>
              <a:t>514</a:t>
            </a:r>
            <a:r>
              <a:rPr lang="zh-TW" altLang="en-US" dirty="0">
                <a:solidFill>
                  <a:schemeClr val="accent6"/>
                </a:solidFill>
                <a:ea typeface="標楷體" panose="03000509000000000000" pitchFamily="65" charset="-120"/>
              </a:rPr>
              <a:t>萬瓩，占電力系統約</a:t>
            </a:r>
            <a:r>
              <a:rPr lang="en-US" altLang="zh-TW" dirty="0">
                <a:solidFill>
                  <a:schemeClr val="accent6"/>
                </a:solidFill>
                <a:ea typeface="標楷體" panose="03000509000000000000" pitchFamily="65" charset="-120"/>
              </a:rPr>
              <a:t>12%</a:t>
            </a:r>
            <a:r>
              <a:rPr lang="zh-TW" altLang="en-US" dirty="0">
                <a:solidFill>
                  <a:schemeClr val="accent6"/>
                </a:solidFill>
                <a:ea typeface="標楷體" panose="03000509000000000000" pitchFamily="65" charset="-120"/>
              </a:rPr>
              <a:t>，每年發電量約</a:t>
            </a:r>
            <a:r>
              <a:rPr lang="en-US" altLang="zh-TW" dirty="0">
                <a:solidFill>
                  <a:schemeClr val="accent6"/>
                </a:solidFill>
                <a:ea typeface="標楷體" panose="03000509000000000000" pitchFamily="65" charset="-120"/>
              </a:rPr>
              <a:t>400</a:t>
            </a:r>
            <a:r>
              <a:rPr lang="zh-TW" altLang="en-US" dirty="0">
                <a:solidFill>
                  <a:schemeClr val="accent6"/>
                </a:solidFill>
                <a:ea typeface="標楷體" panose="03000509000000000000" pitchFamily="65" charset="-120"/>
              </a:rPr>
              <a:t>億度，占電力系統發電量約</a:t>
            </a:r>
            <a:r>
              <a:rPr lang="en-US" altLang="zh-TW" dirty="0">
                <a:solidFill>
                  <a:schemeClr val="accent6"/>
                </a:solidFill>
                <a:ea typeface="標楷體" panose="03000509000000000000" pitchFamily="65" charset="-120"/>
              </a:rPr>
              <a:t>18%</a:t>
            </a:r>
            <a:r>
              <a:rPr lang="zh-TW" altLang="en-US" dirty="0">
                <a:solidFill>
                  <a:schemeClr val="accent6"/>
                </a:solidFill>
                <a:ea typeface="標楷體" panose="03000509000000000000" pitchFamily="65" charset="-120"/>
              </a:rPr>
              <a:t>，對於穩定供電助益甚大</a:t>
            </a:r>
            <a:r>
              <a:rPr lang="zh-TW" altLang="en-US" dirty="0" smtClean="0">
                <a:solidFill>
                  <a:schemeClr val="accent6"/>
                </a:solidFill>
                <a:ea typeface="標楷體" panose="03000509000000000000" pitchFamily="65" charset="-120"/>
              </a:rPr>
              <a:t>。</a:t>
            </a:r>
            <a:endParaRPr lang="en-US" altLang="zh-TW" dirty="0" smtClean="0">
              <a:solidFill>
                <a:schemeClr val="accent6"/>
              </a:solidFill>
              <a:ea typeface="標楷體" panose="03000509000000000000" pitchFamily="65" charset="-120"/>
            </a:endParaRPr>
          </a:p>
          <a:p>
            <a:pPr algn="just">
              <a:buClr>
                <a:schemeClr val="accent6">
                  <a:lumMod val="50000"/>
                </a:schemeClr>
              </a:buClr>
              <a:buFont typeface="Wingdings" panose="05000000000000000000" pitchFamily="2" charset="2"/>
              <a:buChar char="n"/>
            </a:pPr>
            <a:r>
              <a:rPr lang="zh-TW" altLang="en-US" dirty="0" smtClean="0">
                <a:solidFill>
                  <a:schemeClr val="accent6"/>
                </a:solidFill>
                <a:ea typeface="標楷體" panose="03000509000000000000" pitchFamily="65" charset="-120"/>
              </a:rPr>
              <a:t>依據</a:t>
            </a:r>
            <a:r>
              <a:rPr lang="zh-TW" altLang="en-US" dirty="0">
                <a:solidFill>
                  <a:schemeClr val="accent6"/>
                </a:solidFill>
                <a:ea typeface="標楷體" panose="03000509000000000000" pitchFamily="65" charset="-120"/>
              </a:rPr>
              <a:t>國際原子能總署資料，我國近年來</a:t>
            </a:r>
            <a:r>
              <a:rPr lang="zh-TW" altLang="en-US" dirty="0" smtClean="0">
                <a:solidFill>
                  <a:schemeClr val="accent6"/>
                </a:solidFill>
                <a:ea typeface="標楷體" panose="03000509000000000000" pitchFamily="65" charset="-120"/>
              </a:rPr>
              <a:t>代表核電廠設備</a:t>
            </a:r>
            <a:r>
              <a:rPr lang="zh-TW" altLang="en-US" dirty="0">
                <a:solidFill>
                  <a:schemeClr val="accent6"/>
                </a:solidFill>
                <a:ea typeface="標楷體" panose="03000509000000000000" pitchFamily="65" charset="-120"/>
              </a:rPr>
              <a:t>可靠度與安全管理力之非計劃性能力損失因數</a:t>
            </a:r>
            <a:r>
              <a:rPr lang="en-US" altLang="zh-TW" dirty="0">
                <a:solidFill>
                  <a:schemeClr val="accent6"/>
                </a:solidFill>
                <a:ea typeface="標楷體" panose="03000509000000000000" pitchFamily="65" charset="-120"/>
              </a:rPr>
              <a:t>(UCL)</a:t>
            </a:r>
            <a:r>
              <a:rPr lang="zh-TW" altLang="en-US" dirty="0">
                <a:solidFill>
                  <a:schemeClr val="accent6"/>
                </a:solidFill>
                <a:ea typeface="標楷體" panose="03000509000000000000" pitchFamily="65" charset="-120"/>
              </a:rPr>
              <a:t>及代表維護效能之機組能力因素</a:t>
            </a:r>
            <a:r>
              <a:rPr lang="en-US" altLang="zh-TW" dirty="0">
                <a:solidFill>
                  <a:schemeClr val="accent6"/>
                </a:solidFill>
                <a:ea typeface="標楷體" panose="03000509000000000000" pitchFamily="65" charset="-120"/>
              </a:rPr>
              <a:t>(UCF)</a:t>
            </a:r>
            <a:r>
              <a:rPr lang="zh-TW" altLang="en-US" dirty="0">
                <a:solidFill>
                  <a:schemeClr val="accent6"/>
                </a:solidFill>
                <a:ea typeface="標楷體" panose="03000509000000000000" pitchFamily="65" charset="-120"/>
              </a:rPr>
              <a:t>指標均為名列世界前茅</a:t>
            </a:r>
            <a:r>
              <a:rPr lang="zh-TW" altLang="en-US" dirty="0" smtClean="0">
                <a:solidFill>
                  <a:schemeClr val="accent6"/>
                </a:solidFill>
                <a:ea typeface="標楷體" panose="03000509000000000000" pitchFamily="65" charset="-120"/>
              </a:rPr>
              <a:t>。</a:t>
            </a:r>
            <a:endParaRPr kumimoji="0" lang="zh-TW" altLang="en-US" kern="0" dirty="0">
              <a:solidFill>
                <a:schemeClr val="accent6"/>
              </a:solidFill>
            </a:endParaRPr>
          </a:p>
        </p:txBody>
      </p:sp>
      <p:sp>
        <p:nvSpPr>
          <p:cNvPr id="6" name="投影片編號版面配置區 5"/>
          <p:cNvSpPr>
            <a:spLocks noGrp="1"/>
          </p:cNvSpPr>
          <p:nvPr>
            <p:ph type="sldNum" sz="quarter" idx="12"/>
          </p:nvPr>
        </p:nvSpPr>
        <p:spPr/>
        <p:txBody>
          <a:bodyPr/>
          <a:lstStyle/>
          <a:p>
            <a:fld id="{6A9D71CA-9EAF-4642-9B24-CCA1896C61C3}" type="slidenum">
              <a:rPr lang="zh-TW" altLang="en-US" smtClean="0"/>
              <a:t>136</a:t>
            </a:fld>
            <a:endParaRPr lang="zh-TW" altLang="en-US"/>
          </a:p>
        </p:txBody>
      </p:sp>
      <p:sp>
        <p:nvSpPr>
          <p:cNvPr id="19" name="文字方塊 18"/>
          <p:cNvSpPr txBox="1"/>
          <p:nvPr/>
        </p:nvSpPr>
        <p:spPr>
          <a:xfrm>
            <a:off x="757024" y="6038618"/>
            <a:ext cx="4043715" cy="292388"/>
          </a:xfrm>
          <a:prstGeom prst="rect">
            <a:avLst/>
          </a:prstGeom>
          <a:noFill/>
        </p:spPr>
        <p:txBody>
          <a:bodyPr wrap="square" rtlCol="0">
            <a:spAutoFit/>
          </a:bodyPr>
          <a:lstStyle/>
          <a:p>
            <a:r>
              <a:rPr lang="zh-TW" altLang="en-US" sz="1300" b="1" dirty="0" smtClean="0">
                <a:solidFill>
                  <a:srgbClr val="2D2DB9"/>
                </a:solidFill>
                <a:latin typeface="標楷體" panose="03000509000000000000" pitchFamily="65" charset="-120"/>
              </a:rPr>
              <a:t>註：</a:t>
            </a:r>
            <a:r>
              <a:rPr lang="en-US" altLang="zh-TW" sz="1300" b="1" dirty="0" smtClean="0">
                <a:solidFill>
                  <a:srgbClr val="2D2DB9"/>
                </a:solidFill>
                <a:latin typeface="標楷體" panose="03000509000000000000" pitchFamily="65" charset="-120"/>
              </a:rPr>
              <a:t>UCL</a:t>
            </a:r>
            <a:r>
              <a:rPr lang="zh-TW" altLang="en-US" sz="1300" b="1" dirty="0">
                <a:solidFill>
                  <a:srgbClr val="2D2DB9"/>
                </a:solidFill>
                <a:latin typeface="標楷體" panose="03000509000000000000" pitchFamily="65" charset="-120"/>
              </a:rPr>
              <a:t>值愈低表示設備可靠度及安全性之管理愈佳</a:t>
            </a:r>
            <a:endParaRPr lang="zh-TW" altLang="en-US" sz="1300" b="1" dirty="0">
              <a:solidFill>
                <a:srgbClr val="2D2DB9"/>
              </a:solidFill>
            </a:endParaRPr>
          </a:p>
        </p:txBody>
      </p:sp>
      <p:sp>
        <p:nvSpPr>
          <p:cNvPr id="20" name="文字方塊 19"/>
          <p:cNvSpPr txBox="1"/>
          <p:nvPr/>
        </p:nvSpPr>
        <p:spPr>
          <a:xfrm>
            <a:off x="5100285" y="6038618"/>
            <a:ext cx="4043715" cy="292388"/>
          </a:xfrm>
          <a:prstGeom prst="rect">
            <a:avLst/>
          </a:prstGeom>
          <a:noFill/>
        </p:spPr>
        <p:txBody>
          <a:bodyPr wrap="square" rtlCol="0">
            <a:spAutoFit/>
          </a:bodyPr>
          <a:lstStyle/>
          <a:p>
            <a:r>
              <a:rPr lang="zh-TW" altLang="en-US" sz="1300" b="1" dirty="0" smtClean="0">
                <a:solidFill>
                  <a:srgbClr val="2D2DB9"/>
                </a:solidFill>
                <a:latin typeface="標楷體" panose="03000509000000000000" pitchFamily="65" charset="-120"/>
              </a:rPr>
              <a:t>註：</a:t>
            </a:r>
            <a:r>
              <a:rPr lang="en-US" altLang="zh-TW" sz="1300" b="1" dirty="0" smtClean="0">
                <a:solidFill>
                  <a:srgbClr val="2D2DB9"/>
                </a:solidFill>
                <a:latin typeface="標楷體" panose="03000509000000000000" pitchFamily="65" charset="-120"/>
              </a:rPr>
              <a:t>UCF</a:t>
            </a:r>
            <a:r>
              <a:rPr lang="zh-TW" altLang="en-US" sz="1300" b="1" dirty="0" smtClean="0">
                <a:solidFill>
                  <a:srgbClr val="2D2DB9"/>
                </a:solidFill>
                <a:latin typeface="標楷體" panose="03000509000000000000" pitchFamily="65" charset="-120"/>
              </a:rPr>
              <a:t>值愈高表示維護效能愈</a:t>
            </a:r>
            <a:r>
              <a:rPr lang="zh-TW" altLang="en-US" sz="1300" b="1" dirty="0">
                <a:solidFill>
                  <a:srgbClr val="2D2DB9"/>
                </a:solidFill>
                <a:latin typeface="標楷體" panose="03000509000000000000" pitchFamily="65" charset="-120"/>
              </a:rPr>
              <a:t>佳</a:t>
            </a:r>
            <a:endParaRPr lang="zh-TW" altLang="en-US" sz="1300" b="1" dirty="0">
              <a:solidFill>
                <a:srgbClr val="2D2DB9"/>
              </a:solidFill>
            </a:endParaRPr>
          </a:p>
        </p:txBody>
      </p:sp>
      <p:graphicFrame>
        <p:nvGraphicFramePr>
          <p:cNvPr id="23" name="圖表 22"/>
          <p:cNvGraphicFramePr>
            <a:graphicFrameLocks/>
          </p:cNvGraphicFramePr>
          <p:nvPr>
            <p:extLst>
              <p:ext uri="{D42A27DB-BD31-4B8C-83A1-F6EECF244321}">
                <p14:modId xmlns:p14="http://schemas.microsoft.com/office/powerpoint/2010/main" val="513203049"/>
              </p:ext>
            </p:extLst>
          </p:nvPr>
        </p:nvGraphicFramePr>
        <p:xfrm>
          <a:off x="696283" y="3632157"/>
          <a:ext cx="4059758" cy="24008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圖表 23"/>
          <p:cNvGraphicFramePr>
            <a:graphicFrameLocks/>
          </p:cNvGraphicFramePr>
          <p:nvPr>
            <p:extLst>
              <p:ext uri="{D42A27DB-BD31-4B8C-83A1-F6EECF244321}">
                <p14:modId xmlns:p14="http://schemas.microsoft.com/office/powerpoint/2010/main" val="3764382668"/>
              </p:ext>
            </p:extLst>
          </p:nvPr>
        </p:nvGraphicFramePr>
        <p:xfrm>
          <a:off x="4872747" y="3696874"/>
          <a:ext cx="4087067" cy="2427933"/>
        </p:xfrm>
        <a:graphic>
          <a:graphicData uri="http://schemas.openxmlformats.org/drawingml/2006/chart">
            <c:chart xmlns:c="http://schemas.openxmlformats.org/drawingml/2006/chart" xmlns:r="http://schemas.openxmlformats.org/officeDocument/2006/relationships" r:id="rId4"/>
          </a:graphicData>
        </a:graphic>
      </p:graphicFrame>
      <p:sp>
        <p:nvSpPr>
          <p:cNvPr id="27" name="文字方塊 26"/>
          <p:cNvSpPr txBox="1"/>
          <p:nvPr/>
        </p:nvSpPr>
        <p:spPr>
          <a:xfrm>
            <a:off x="3936643" y="5765226"/>
            <a:ext cx="1163642" cy="246221"/>
          </a:xfrm>
          <a:prstGeom prst="rect">
            <a:avLst/>
          </a:prstGeom>
          <a:noFill/>
        </p:spPr>
        <p:txBody>
          <a:bodyPr wrap="square" rtlCol="0">
            <a:spAutoFit/>
          </a:bodyPr>
          <a:lstStyle/>
          <a:p>
            <a:r>
              <a:rPr lang="en-US" altLang="zh-TW" sz="1000" dirty="0" smtClean="0">
                <a:solidFill>
                  <a:srgbClr val="000000"/>
                </a:solidFill>
              </a:rPr>
              <a:t>(  )</a:t>
            </a:r>
            <a:r>
              <a:rPr lang="zh-TW" altLang="en-US" sz="1000" dirty="0" smtClean="0">
                <a:solidFill>
                  <a:srgbClr val="000000"/>
                </a:solidFill>
              </a:rPr>
              <a:t>內為機組數</a:t>
            </a:r>
            <a:endParaRPr lang="zh-TW" altLang="en-US" sz="1000" dirty="0">
              <a:solidFill>
                <a:srgbClr val="000000"/>
              </a:solidFill>
            </a:endParaRPr>
          </a:p>
        </p:txBody>
      </p:sp>
      <p:sp>
        <p:nvSpPr>
          <p:cNvPr id="28" name="文字方塊 27"/>
          <p:cNvSpPr txBox="1"/>
          <p:nvPr/>
        </p:nvSpPr>
        <p:spPr>
          <a:xfrm>
            <a:off x="7537043" y="5792397"/>
            <a:ext cx="1163642" cy="246221"/>
          </a:xfrm>
          <a:prstGeom prst="rect">
            <a:avLst/>
          </a:prstGeom>
          <a:noFill/>
        </p:spPr>
        <p:txBody>
          <a:bodyPr wrap="square" rtlCol="0">
            <a:spAutoFit/>
          </a:bodyPr>
          <a:lstStyle/>
          <a:p>
            <a:r>
              <a:rPr lang="en-US" altLang="zh-TW" sz="1000" dirty="0" smtClean="0">
                <a:solidFill>
                  <a:srgbClr val="000000"/>
                </a:solidFill>
              </a:rPr>
              <a:t>(  )</a:t>
            </a:r>
            <a:r>
              <a:rPr lang="zh-TW" altLang="en-US" sz="1000" dirty="0" smtClean="0">
                <a:solidFill>
                  <a:srgbClr val="000000"/>
                </a:solidFill>
              </a:rPr>
              <a:t>內為機組數</a:t>
            </a:r>
            <a:endParaRPr lang="zh-TW" altLang="en-US" sz="1000" dirty="0">
              <a:solidFill>
                <a:srgbClr val="000000"/>
              </a:solidFill>
            </a:endParaRPr>
          </a:p>
        </p:txBody>
      </p:sp>
    </p:spTree>
    <p:extLst>
      <p:ext uri="{BB962C8B-B14F-4D97-AF65-F5344CB8AC3E}">
        <p14:creationId xmlns:p14="http://schemas.microsoft.com/office/powerpoint/2010/main" val="36882423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0878"/>
            <a:ext cx="8229600" cy="1143000"/>
          </a:xfrm>
        </p:spPr>
        <p:txBody>
          <a:bodyPr/>
          <a:lstStyle/>
          <a:p>
            <a:pPr algn="ctr"/>
            <a:r>
              <a:rPr lang="zh-TW" altLang="zh-TW" sz="3600" kern="1200" dirty="0">
                <a:solidFill>
                  <a:srgbClr val="2D2DB9">
                    <a:lumMod val="50000"/>
                  </a:srgbClr>
                </a:solidFill>
                <a:latin typeface="Times New Roman" panose="02020603050405020304" pitchFamily="18" charset="0"/>
                <a:ea typeface="標楷體" panose="03000509000000000000" pitchFamily="65" charset="-120"/>
                <a:cs typeface="+mn-cs"/>
              </a:rPr>
              <a:t>保護動物增愛心，動物生存有尊嚴</a:t>
            </a:r>
            <a:endPar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endParaRPr>
          </a:p>
        </p:txBody>
      </p:sp>
      <p:sp>
        <p:nvSpPr>
          <p:cNvPr id="7" name="投影片編號版面配置區 6"/>
          <p:cNvSpPr>
            <a:spLocks noGrp="1"/>
          </p:cNvSpPr>
          <p:nvPr>
            <p:ph type="sldNum" sz="quarter" idx="12"/>
          </p:nvPr>
        </p:nvSpPr>
        <p:spPr/>
        <p:txBody>
          <a:bodyPr/>
          <a:lstStyle/>
          <a:p>
            <a:fld id="{7BA5FAF9-2C10-4E47-8AF7-89B80DE7BA60}" type="slidenum">
              <a:rPr lang="zh-TW" altLang="en-US" smtClean="0"/>
              <a:t>137</a:t>
            </a:fld>
            <a:endParaRPr lang="zh-TW" altLang="en-US"/>
          </a:p>
        </p:txBody>
      </p:sp>
      <p:sp>
        <p:nvSpPr>
          <p:cNvPr id="8" name="Rectangle 7"/>
          <p:cNvSpPr>
            <a:spLocks/>
          </p:cNvSpPr>
          <p:nvPr/>
        </p:nvSpPr>
        <p:spPr bwMode="auto">
          <a:xfrm>
            <a:off x="274374" y="941554"/>
            <a:ext cx="8425127" cy="544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75000"/>
                </a:schemeClr>
              </a:buClr>
              <a:buSzPct val="100000"/>
              <a:buFont typeface="Wingdings" panose="05000000000000000000" pitchFamily="2" charset="2"/>
              <a:buChar char="n"/>
            </a:pPr>
            <a:r>
              <a:rPr lang="en-US" altLang="zh-TW" sz="2600" b="1" dirty="0">
                <a:solidFill>
                  <a:srgbClr val="2D2DB9"/>
                </a:solidFill>
                <a:latin typeface="Times New Roman" panose="02020603050405020304" pitchFamily="18" charset="0"/>
                <a:ea typeface="標楷體" panose="03000509000000000000" pitchFamily="65" charset="-120"/>
              </a:rPr>
              <a:t>96</a:t>
            </a:r>
            <a:r>
              <a:rPr lang="zh-TW" altLang="en-US" sz="2600" b="1" dirty="0">
                <a:solidFill>
                  <a:srgbClr val="2D2DB9"/>
                </a:solidFill>
                <a:latin typeface="Times New Roman" panose="02020603050405020304" pitchFamily="18" charset="0"/>
                <a:ea typeface="標楷體" panose="03000509000000000000" pitchFamily="65" charset="-120"/>
              </a:rPr>
              <a:t>年至</a:t>
            </a:r>
            <a:r>
              <a:rPr lang="en-US" altLang="zh-TW" sz="2600" b="1" dirty="0">
                <a:solidFill>
                  <a:srgbClr val="2D2DB9"/>
                </a:solidFill>
                <a:latin typeface="Times New Roman" panose="02020603050405020304" pitchFamily="18" charset="0"/>
                <a:ea typeface="標楷體" panose="03000509000000000000" pitchFamily="65" charset="-120"/>
              </a:rPr>
              <a:t>104</a:t>
            </a:r>
            <a:r>
              <a:rPr lang="zh-TW" altLang="en-US" sz="2600" b="1" dirty="0">
                <a:solidFill>
                  <a:srgbClr val="2D2DB9"/>
                </a:solidFill>
                <a:latin typeface="Times New Roman" panose="02020603050405020304" pitchFamily="18" charset="0"/>
                <a:ea typeface="標楷體" panose="03000509000000000000" pitchFamily="65" charset="-120"/>
              </a:rPr>
              <a:t>年止，全國公立動物收容處所認領養率由</a:t>
            </a:r>
            <a:r>
              <a:rPr lang="en-US" altLang="zh-TW" sz="2600" b="1" dirty="0">
                <a:solidFill>
                  <a:srgbClr val="2D2DB9"/>
                </a:solidFill>
                <a:latin typeface="Times New Roman" panose="02020603050405020304" pitchFamily="18" charset="0"/>
                <a:ea typeface="標楷體" panose="03000509000000000000" pitchFamily="65" charset="-120"/>
              </a:rPr>
              <a:t>13.45%</a:t>
            </a:r>
            <a:r>
              <a:rPr lang="zh-TW" altLang="en-US" sz="2600" b="1" dirty="0">
                <a:solidFill>
                  <a:srgbClr val="2D2DB9"/>
                </a:solidFill>
                <a:latin typeface="Times New Roman" panose="02020603050405020304" pitchFamily="18" charset="0"/>
                <a:ea typeface="標楷體" panose="03000509000000000000" pitchFamily="65" charset="-120"/>
              </a:rPr>
              <a:t>提高至</a:t>
            </a:r>
            <a:r>
              <a:rPr lang="en-US" altLang="zh-TW" sz="2600" b="1" dirty="0">
                <a:solidFill>
                  <a:srgbClr val="2D2DB9"/>
                </a:solidFill>
                <a:latin typeface="Times New Roman" panose="02020603050405020304" pitchFamily="18" charset="0"/>
                <a:ea typeface="標楷體" panose="03000509000000000000" pitchFamily="65" charset="-120"/>
              </a:rPr>
              <a:t>69.85%</a:t>
            </a:r>
            <a:r>
              <a:rPr lang="zh-TW" altLang="en-US" sz="2600" b="1" dirty="0">
                <a:solidFill>
                  <a:srgbClr val="2D2DB9"/>
                </a:solidFill>
                <a:latin typeface="Times New Roman" panose="02020603050405020304" pitchFamily="18" charset="0"/>
                <a:ea typeface="標楷體" panose="03000509000000000000" pitchFamily="65" charset="-120"/>
              </a:rPr>
              <a:t>，提高</a:t>
            </a:r>
            <a:r>
              <a:rPr lang="en-US" altLang="zh-TW" sz="2600" b="1" dirty="0">
                <a:solidFill>
                  <a:srgbClr val="2D2DB9"/>
                </a:solidFill>
                <a:latin typeface="Times New Roman" panose="02020603050405020304" pitchFamily="18" charset="0"/>
                <a:ea typeface="標楷體" panose="03000509000000000000" pitchFamily="65" charset="-120"/>
              </a:rPr>
              <a:t>56.4</a:t>
            </a:r>
            <a:r>
              <a:rPr lang="zh-TW" altLang="en-US" sz="2600" b="1" dirty="0">
                <a:solidFill>
                  <a:srgbClr val="2D2DB9"/>
                </a:solidFill>
                <a:latin typeface="Times New Roman" panose="02020603050405020304" pitchFamily="18" charset="0"/>
                <a:ea typeface="標楷體" panose="03000509000000000000" pitchFamily="65" charset="-120"/>
              </a:rPr>
              <a:t>個百分點；收容動物人道處理</a:t>
            </a:r>
            <a:r>
              <a:rPr lang="en-US" altLang="zh-TW" sz="2600" b="1" dirty="0">
                <a:solidFill>
                  <a:srgbClr val="2D2DB9"/>
                </a:solidFill>
                <a:latin typeface="Times New Roman" panose="02020603050405020304" pitchFamily="18" charset="0"/>
                <a:ea typeface="標楷體" panose="03000509000000000000" pitchFamily="65" charset="-120"/>
              </a:rPr>
              <a:t>(</a:t>
            </a:r>
            <a:r>
              <a:rPr lang="zh-TW" altLang="en-US" sz="2600" b="1" dirty="0">
                <a:solidFill>
                  <a:srgbClr val="2D2DB9"/>
                </a:solidFill>
                <a:latin typeface="Times New Roman" panose="02020603050405020304" pitchFamily="18" charset="0"/>
                <a:ea typeface="標楷體" panose="03000509000000000000" pitchFamily="65" charset="-120"/>
              </a:rPr>
              <a:t>安樂死</a:t>
            </a:r>
            <a:r>
              <a:rPr lang="en-US" altLang="zh-TW" sz="2600" b="1" dirty="0">
                <a:solidFill>
                  <a:srgbClr val="2D2DB9"/>
                </a:solidFill>
                <a:latin typeface="Times New Roman" panose="02020603050405020304" pitchFamily="18" charset="0"/>
                <a:ea typeface="標楷體" panose="03000509000000000000" pitchFamily="65" charset="-120"/>
              </a:rPr>
              <a:t>)</a:t>
            </a:r>
            <a:r>
              <a:rPr lang="zh-TW" altLang="en-US" sz="2600" b="1" dirty="0">
                <a:solidFill>
                  <a:srgbClr val="2D2DB9"/>
                </a:solidFill>
                <a:latin typeface="Times New Roman" panose="02020603050405020304" pitchFamily="18" charset="0"/>
                <a:ea typeface="標楷體" panose="03000509000000000000" pitchFamily="65" charset="-120"/>
              </a:rPr>
              <a:t>率由</a:t>
            </a:r>
            <a:r>
              <a:rPr lang="en-US" altLang="zh-TW" sz="2600" b="1" dirty="0">
                <a:solidFill>
                  <a:srgbClr val="2D2DB9"/>
                </a:solidFill>
                <a:latin typeface="Times New Roman" panose="02020603050405020304" pitchFamily="18" charset="0"/>
                <a:ea typeface="標楷體" panose="03000509000000000000" pitchFamily="65" charset="-120"/>
              </a:rPr>
              <a:t>74.57%</a:t>
            </a:r>
            <a:r>
              <a:rPr lang="zh-TW" altLang="en-US" sz="2600" b="1" dirty="0">
                <a:solidFill>
                  <a:srgbClr val="2D2DB9"/>
                </a:solidFill>
                <a:latin typeface="Times New Roman" panose="02020603050405020304" pitchFamily="18" charset="0"/>
                <a:ea typeface="標楷體" panose="03000509000000000000" pitchFamily="65" charset="-120"/>
              </a:rPr>
              <a:t>降至</a:t>
            </a:r>
            <a:r>
              <a:rPr lang="en-US" altLang="zh-TW" sz="2600" b="1" dirty="0">
                <a:solidFill>
                  <a:srgbClr val="2D2DB9"/>
                </a:solidFill>
                <a:latin typeface="Times New Roman" panose="02020603050405020304" pitchFamily="18" charset="0"/>
                <a:ea typeface="標楷體" panose="03000509000000000000" pitchFamily="65" charset="-120"/>
              </a:rPr>
              <a:t>13.86%</a:t>
            </a:r>
            <a:r>
              <a:rPr lang="zh-TW" altLang="en-US" sz="2600" b="1" dirty="0">
                <a:solidFill>
                  <a:srgbClr val="2D2DB9"/>
                </a:solidFill>
                <a:latin typeface="Times New Roman" panose="02020603050405020304" pitchFamily="18" charset="0"/>
                <a:ea typeface="標楷體" panose="03000509000000000000" pitchFamily="65" charset="-120"/>
              </a:rPr>
              <a:t>，降低</a:t>
            </a:r>
            <a:r>
              <a:rPr lang="en-US" altLang="zh-TW" sz="2600" b="1" dirty="0">
                <a:solidFill>
                  <a:srgbClr val="2D2DB9"/>
                </a:solidFill>
                <a:latin typeface="Times New Roman" panose="02020603050405020304" pitchFamily="18" charset="0"/>
                <a:ea typeface="標楷體" panose="03000509000000000000" pitchFamily="65" charset="-120"/>
              </a:rPr>
              <a:t>60.71</a:t>
            </a:r>
            <a:r>
              <a:rPr lang="zh-TW" altLang="en-US" sz="2600" b="1" dirty="0">
                <a:solidFill>
                  <a:srgbClr val="2D2DB9"/>
                </a:solidFill>
                <a:latin typeface="Times New Roman" panose="02020603050405020304" pitchFamily="18" charset="0"/>
                <a:ea typeface="標楷體" panose="03000509000000000000" pitchFamily="65" charset="-120"/>
              </a:rPr>
              <a:t>個百分點。</a:t>
            </a:r>
          </a:p>
          <a:p>
            <a:pPr algn="just">
              <a:buClr>
                <a:schemeClr val="accent6">
                  <a:lumMod val="75000"/>
                </a:schemeClr>
              </a:buClr>
              <a:buSzPct val="100000"/>
              <a:buFont typeface="Wingdings" panose="05000000000000000000" pitchFamily="2" charset="2"/>
              <a:buChar char="n"/>
            </a:pPr>
            <a:r>
              <a:rPr lang="zh-TW" altLang="en-US" sz="2600" b="1" dirty="0" smtClean="0">
                <a:solidFill>
                  <a:schemeClr val="accent6"/>
                </a:solidFill>
                <a:latin typeface="Times New Roman" panose="02020603050405020304" pitchFamily="18" charset="0"/>
                <a:ea typeface="標楷體" panose="03000509000000000000" pitchFamily="65" charset="-120"/>
              </a:rPr>
              <a:t>行政院</a:t>
            </a:r>
            <a:r>
              <a:rPr lang="zh-TW" altLang="en-US" sz="2600" b="1" dirty="0">
                <a:solidFill>
                  <a:schemeClr val="accent6"/>
                </a:solidFill>
                <a:latin typeface="Times New Roman" panose="02020603050405020304" pitchFamily="18" charset="0"/>
                <a:ea typeface="標楷體" panose="03000509000000000000" pitchFamily="65" charset="-120"/>
              </a:rPr>
              <a:t>分別於</a:t>
            </a:r>
            <a:r>
              <a:rPr lang="en-US" altLang="zh-TW" sz="2600" b="1" dirty="0">
                <a:solidFill>
                  <a:schemeClr val="accent6"/>
                </a:solidFill>
                <a:latin typeface="Times New Roman" panose="02020603050405020304" pitchFamily="18" charset="0"/>
                <a:ea typeface="標楷體" panose="03000509000000000000" pitchFamily="65" charset="-120"/>
              </a:rPr>
              <a:t>102</a:t>
            </a:r>
            <a:r>
              <a:rPr lang="zh-TW" altLang="en-US" sz="2600" b="1" dirty="0">
                <a:solidFill>
                  <a:schemeClr val="accent6"/>
                </a:solidFill>
                <a:latin typeface="Times New Roman" panose="02020603050405020304" pitchFamily="18" charset="0"/>
                <a:ea typeface="標楷體" panose="03000509000000000000" pitchFamily="65" charset="-120"/>
              </a:rPr>
              <a:t>年及</a:t>
            </a:r>
            <a:r>
              <a:rPr lang="en-US" altLang="zh-TW" sz="2600" b="1" dirty="0">
                <a:solidFill>
                  <a:schemeClr val="accent6"/>
                </a:solidFill>
                <a:latin typeface="Times New Roman" panose="02020603050405020304" pitchFamily="18" charset="0"/>
                <a:ea typeface="標楷體" panose="03000509000000000000" pitchFamily="65" charset="-120"/>
              </a:rPr>
              <a:t>103</a:t>
            </a:r>
            <a:r>
              <a:rPr lang="zh-TW" altLang="en-US" sz="2600" b="1" dirty="0">
                <a:solidFill>
                  <a:schemeClr val="accent6"/>
                </a:solidFill>
                <a:latin typeface="Times New Roman" panose="02020603050405020304" pitchFamily="18" charset="0"/>
                <a:ea typeface="標楷體" panose="03000509000000000000" pitchFamily="65" charset="-120"/>
              </a:rPr>
              <a:t>年核定</a:t>
            </a:r>
            <a:r>
              <a:rPr lang="en-US" altLang="zh-TW" sz="2600" b="1" dirty="0">
                <a:solidFill>
                  <a:schemeClr val="accent6"/>
                </a:solidFill>
                <a:latin typeface="Times New Roman" panose="02020603050405020304" pitchFamily="18" charset="0"/>
                <a:ea typeface="標楷體" panose="03000509000000000000" pitchFamily="65" charset="-120"/>
              </a:rPr>
              <a:t>2</a:t>
            </a:r>
            <a:r>
              <a:rPr lang="zh-TW" altLang="en-US" sz="2600" b="1" dirty="0">
                <a:solidFill>
                  <a:schemeClr val="accent6"/>
                </a:solidFill>
                <a:latin typeface="Times New Roman" panose="02020603050405020304" pitchFamily="18" charset="0"/>
                <a:ea typeface="標楷體" panose="03000509000000000000" pitchFamily="65" charset="-120"/>
              </a:rPr>
              <a:t>項中程計畫，改善公立收容場所之軟硬體，陸續投入</a:t>
            </a:r>
            <a:r>
              <a:rPr lang="en-US" altLang="zh-TW" sz="2600" b="1" dirty="0">
                <a:solidFill>
                  <a:schemeClr val="accent6"/>
                </a:solidFill>
                <a:latin typeface="Times New Roman" panose="02020603050405020304" pitchFamily="18" charset="0"/>
                <a:ea typeface="標楷體" panose="03000509000000000000" pitchFamily="65" charset="-120"/>
              </a:rPr>
              <a:t>23.44</a:t>
            </a:r>
            <a:r>
              <a:rPr lang="zh-TW" altLang="en-US" sz="2600" b="1" dirty="0">
                <a:solidFill>
                  <a:schemeClr val="accent6"/>
                </a:solidFill>
                <a:latin typeface="Times New Roman" panose="02020603050405020304" pitchFamily="18" charset="0"/>
                <a:ea typeface="標楷體" panose="03000509000000000000" pitchFamily="65" charset="-120"/>
              </a:rPr>
              <a:t>億元經費</a:t>
            </a:r>
            <a:r>
              <a:rPr lang="zh-TW" altLang="en-US" sz="2600" b="1" dirty="0" smtClean="0">
                <a:solidFill>
                  <a:schemeClr val="accent6"/>
                </a:solidFill>
                <a:latin typeface="Times New Roman" panose="02020603050405020304" pitchFamily="18" charset="0"/>
                <a:ea typeface="標楷體" panose="03000509000000000000" pitchFamily="65" charset="-120"/>
              </a:rPr>
              <a:t>，大幅</a:t>
            </a:r>
            <a:r>
              <a:rPr lang="zh-TW" altLang="en-US" sz="2600" b="1" dirty="0">
                <a:solidFill>
                  <a:schemeClr val="accent6"/>
                </a:solidFill>
                <a:latin typeface="Times New Roman" panose="02020603050405020304" pitchFamily="18" charset="0"/>
                <a:ea typeface="標楷體" panose="03000509000000000000" pitchFamily="65" charset="-120"/>
              </a:rPr>
              <a:t>改善動物收容品質。</a:t>
            </a:r>
            <a:endParaRPr lang="en-US" altLang="zh-TW" sz="2600" b="1" dirty="0">
              <a:solidFill>
                <a:schemeClr val="accent6"/>
              </a:solidFill>
              <a:latin typeface="Times New Roman" panose="02020603050405020304" pitchFamily="18" charset="0"/>
              <a:ea typeface="標楷體" panose="03000509000000000000" pitchFamily="65" charset="-120"/>
            </a:endParaRPr>
          </a:p>
          <a:p>
            <a:pPr marL="820738"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550863"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363538" indent="84138" algn="just">
              <a:buClr>
                <a:srgbClr val="3333CC">
                  <a:lumMod val="50000"/>
                </a:srgbClr>
              </a:buClr>
              <a:buSzPct val="75000"/>
              <a:buFont typeface="Wingdings 3" panose="05040102010807070707" pitchFamily="18" charset="2"/>
              <a:buNone/>
            </a:pPr>
            <a:endParaRPr lang="en-US" altLang="zh-TW" sz="2600" b="1" dirty="0" smtClean="0">
              <a:solidFill>
                <a:srgbClr val="000000"/>
              </a:solidFill>
              <a:latin typeface="標楷體"/>
            </a:endParaRPr>
          </a:p>
        </p:txBody>
      </p:sp>
      <p:pic>
        <p:nvPicPr>
          <p:cNvPr id="10" name="Picture 7" descr="圖片1"/>
          <p:cNvPicPr>
            <a:picLocks noChangeAspect="1" noChangeArrowheads="1"/>
          </p:cNvPicPr>
          <p:nvPr/>
        </p:nvPicPr>
        <p:blipFill rotWithShape="1">
          <a:blip r:embed="rId2">
            <a:extLst>
              <a:ext uri="{28A0092B-C50C-407E-A947-70E740481C1C}">
                <a14:useLocalDpi xmlns:a14="http://schemas.microsoft.com/office/drawing/2010/main" val="0"/>
              </a:ext>
            </a:extLst>
          </a:blip>
          <a:srcRect l="2260" t="15178" r="8052" b="32308"/>
          <a:stretch/>
        </p:blipFill>
        <p:spPr bwMode="auto">
          <a:xfrm>
            <a:off x="548641" y="3982912"/>
            <a:ext cx="3277982" cy="18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665538"/>
            <a:ext cx="5595938"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spTree>
    <p:extLst>
      <p:ext uri="{BB962C8B-B14F-4D97-AF65-F5344CB8AC3E}">
        <p14:creationId xmlns:p14="http://schemas.microsoft.com/office/powerpoint/2010/main" val="273287626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67377" y="2925361"/>
            <a:ext cx="9014712" cy="1037230"/>
          </a:xfrm>
        </p:spPr>
        <p:txBody>
          <a:bodyPr/>
          <a:lstStyle/>
          <a:p>
            <a:pPr algn="ctr">
              <a:spcAft>
                <a:spcPct val="20000"/>
              </a:spcAft>
              <a:buNone/>
            </a:pPr>
            <a:r>
              <a:rPr lang="zh-TW" altLang="en-US" sz="6600" dirty="0" smtClean="0">
                <a:solidFill>
                  <a:schemeClr val="accent6">
                    <a:lumMod val="50000"/>
                  </a:schemeClr>
                </a:solidFill>
                <a:latin typeface="標楷體" panose="03000509000000000000" pitchFamily="65" charset="-120"/>
                <a:ea typeface="標楷體" panose="03000509000000000000" pitchFamily="65" charset="-120"/>
              </a:rPr>
              <a:t>參、未來展望</a:t>
            </a:r>
            <a:endParaRPr lang="zh-TW" altLang="en-US" sz="6600" b="1" dirty="0" smtClean="0">
              <a:solidFill>
                <a:schemeClr val="accent6">
                  <a:lumMod val="50000"/>
                </a:schemeClr>
              </a:solidFill>
              <a:latin typeface="Arial" panose="020B0604020202020204" pitchFamily="34"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138</a:t>
            </a:fld>
            <a:endParaRPr lang="zh-TW" altLang="en-US"/>
          </a:p>
        </p:txBody>
      </p:sp>
    </p:spTree>
    <p:extLst>
      <p:ext uri="{BB962C8B-B14F-4D97-AF65-F5344CB8AC3E}">
        <p14:creationId xmlns:p14="http://schemas.microsoft.com/office/powerpoint/2010/main" val="178352339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標楷體" panose="03000509000000000000" pitchFamily="65" charset="-120"/>
                <a:ea typeface="標楷體" panose="03000509000000000000" pitchFamily="65" charset="-120"/>
              </a:rPr>
              <a:t>鞏固兩岸和平</a:t>
            </a:r>
            <a:r>
              <a:rPr lang="zh-TW" altLang="en-US" sz="3600" dirty="0">
                <a:solidFill>
                  <a:schemeClr val="accent6">
                    <a:lumMod val="50000"/>
                  </a:schemeClr>
                </a:solidFill>
                <a:latin typeface="標楷體" panose="03000509000000000000" pitchFamily="65" charset="-120"/>
                <a:ea typeface="標楷體" panose="03000509000000000000" pitchFamily="65" charset="-120"/>
              </a:rPr>
              <a:t>，擴大國際參與</a:t>
            </a:r>
          </a:p>
        </p:txBody>
      </p:sp>
      <p:sp>
        <p:nvSpPr>
          <p:cNvPr id="10248" name="Rectangle 7"/>
          <p:cNvSpPr>
            <a:spLocks/>
          </p:cNvSpPr>
          <p:nvPr/>
        </p:nvSpPr>
        <p:spPr bwMode="auto">
          <a:xfrm>
            <a:off x="417514" y="1045030"/>
            <a:ext cx="8281987" cy="512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en-US" sz="3000" b="1" dirty="0" smtClean="0">
                <a:solidFill>
                  <a:schemeClr val="accent6"/>
                </a:solidFill>
              </a:rPr>
              <a:t>持續</a:t>
            </a:r>
            <a:r>
              <a:rPr lang="zh-TW" altLang="en-US" sz="3000" b="1" dirty="0">
                <a:solidFill>
                  <a:schemeClr val="accent6"/>
                </a:solidFill>
              </a:rPr>
              <a:t>推動及強化兩岸制度化協商與官方互動常態化，推升兩岸交流合作及良性互動，深化兩岸和平穩定發展</a:t>
            </a:r>
            <a:r>
              <a:rPr lang="zh-TW" altLang="en-US" sz="3000" b="1" dirty="0" smtClean="0">
                <a:solidFill>
                  <a:schemeClr val="accent6"/>
                </a:solidFill>
              </a:rPr>
              <a:t>。</a:t>
            </a:r>
            <a:endParaRPr lang="en-US" altLang="zh-TW" sz="3000" b="1" dirty="0" smtClean="0">
              <a:solidFill>
                <a:schemeClr val="accent6"/>
              </a:solidFill>
            </a:endParaRPr>
          </a:p>
          <a:p>
            <a:pPr algn="just">
              <a:buClr>
                <a:schemeClr val="accent6">
                  <a:lumMod val="50000"/>
                </a:schemeClr>
              </a:buClr>
              <a:buSzPct val="100000"/>
              <a:buFont typeface="Wingdings" panose="05000000000000000000" pitchFamily="2" charset="2"/>
              <a:buChar char="n"/>
            </a:pPr>
            <a:r>
              <a:rPr lang="zh-TW" altLang="en-US" sz="3000" b="1" dirty="0" smtClean="0">
                <a:solidFill>
                  <a:schemeClr val="accent6"/>
                </a:solidFill>
              </a:rPr>
              <a:t>賡續加強推動兩岸經貿協商，在兼顧</a:t>
            </a:r>
            <a:r>
              <a:rPr lang="zh-TW" altLang="en-US" sz="3000" b="1" dirty="0">
                <a:solidFill>
                  <a:schemeClr val="accent6"/>
                </a:solidFill>
              </a:rPr>
              <a:t>國家整體</a:t>
            </a:r>
            <a:r>
              <a:rPr lang="zh-TW" altLang="en-US" sz="3000" b="1" dirty="0" smtClean="0">
                <a:solidFill>
                  <a:schemeClr val="accent6"/>
                </a:solidFill>
              </a:rPr>
              <a:t>利益、不</a:t>
            </a:r>
            <a:r>
              <a:rPr lang="zh-TW" altLang="en-US" sz="3000" b="1" dirty="0">
                <a:solidFill>
                  <a:schemeClr val="accent6"/>
                </a:solidFill>
              </a:rPr>
              <a:t>妨礙協商</a:t>
            </a:r>
            <a:r>
              <a:rPr lang="zh-TW" altLang="en-US" sz="3000" b="1" dirty="0" smtClean="0">
                <a:solidFill>
                  <a:schemeClr val="accent6"/>
                </a:solidFill>
              </a:rPr>
              <a:t>談判下，進一步擴大社會多元參與，</a:t>
            </a:r>
            <a:r>
              <a:rPr lang="zh-TW" altLang="en-US" sz="3000" b="1" dirty="0">
                <a:solidFill>
                  <a:schemeClr val="accent6"/>
                </a:solidFill>
              </a:rPr>
              <a:t>降低產業</a:t>
            </a:r>
            <a:r>
              <a:rPr lang="zh-TW" altLang="en-US" sz="3000" b="1" dirty="0" smtClean="0">
                <a:solidFill>
                  <a:schemeClr val="accent6"/>
                </a:solidFill>
              </a:rPr>
              <a:t>衝擊，並遵循公平分配原則，照顧中小企業</a:t>
            </a:r>
            <a:r>
              <a:rPr lang="zh-TW" altLang="en-US" sz="3000" b="1" dirty="0">
                <a:solidFill>
                  <a:schemeClr val="accent6"/>
                </a:solidFill>
              </a:rPr>
              <a:t>及基層</a:t>
            </a:r>
            <a:r>
              <a:rPr lang="zh-TW" altLang="en-US" sz="3000" b="1" dirty="0" smtClean="0">
                <a:solidFill>
                  <a:schemeClr val="accent6"/>
                </a:solidFill>
              </a:rPr>
              <a:t>民眾權益。</a:t>
            </a:r>
            <a:endParaRPr lang="en-US" altLang="zh-TW" sz="3000" b="1" dirty="0" smtClean="0">
              <a:solidFill>
                <a:schemeClr val="accent6"/>
              </a:solidFill>
            </a:endParaRPr>
          </a:p>
          <a:p>
            <a:pPr algn="just">
              <a:buClr>
                <a:schemeClr val="accent6">
                  <a:lumMod val="50000"/>
                </a:schemeClr>
              </a:buClr>
              <a:buSzPct val="100000"/>
              <a:buFont typeface="Wingdings" panose="05000000000000000000" pitchFamily="2" charset="2"/>
              <a:buChar char="n"/>
            </a:pPr>
            <a:r>
              <a:rPr lang="zh-TW" altLang="en-US" sz="3000" b="1" dirty="0" smtClean="0">
                <a:solidFill>
                  <a:schemeClr val="accent6"/>
                </a:solidFill>
              </a:rPr>
              <a:t>全力</a:t>
            </a:r>
            <a:r>
              <a:rPr lang="zh-TW" altLang="en-US" sz="3000" b="1" dirty="0">
                <a:solidFill>
                  <a:schemeClr val="accent6"/>
                </a:solidFill>
              </a:rPr>
              <a:t>拓展國際空間及擴大國際</a:t>
            </a:r>
            <a:r>
              <a:rPr lang="zh-TW" altLang="en-US" sz="3000" b="1" dirty="0" smtClean="0">
                <a:solidFill>
                  <a:schemeClr val="accent6"/>
                </a:solidFill>
              </a:rPr>
              <a:t>參與，積極爭取</a:t>
            </a:r>
            <a:r>
              <a:rPr lang="zh-TW" altLang="en-US" sz="3000" b="1" dirty="0">
                <a:solidFill>
                  <a:schemeClr val="accent6"/>
                </a:solidFill>
              </a:rPr>
              <a:t>參與「聯合國氣候變化綱要公約</a:t>
            </a:r>
            <a:r>
              <a:rPr lang="zh-TW" altLang="en-US" sz="3000" b="1" dirty="0" smtClean="0">
                <a:solidFill>
                  <a:schemeClr val="accent6"/>
                </a:solidFill>
              </a:rPr>
              <a:t>」，持續擴</a:t>
            </a:r>
            <a:r>
              <a:rPr lang="zh-TW" altLang="en-US" sz="3000" b="1" dirty="0">
                <a:solidFill>
                  <a:schemeClr val="accent6"/>
                </a:solidFill>
              </a:rPr>
              <a:t>大</a:t>
            </a:r>
            <a:r>
              <a:rPr lang="zh-TW" altLang="en-US" sz="3000" b="1" dirty="0" smtClean="0">
                <a:solidFill>
                  <a:schemeClr val="accent6"/>
                </a:solidFill>
              </a:rPr>
              <a:t>參與「</a:t>
            </a:r>
            <a:r>
              <a:rPr lang="zh-TW" altLang="en-US" sz="3000" b="1" dirty="0">
                <a:solidFill>
                  <a:schemeClr val="accent6"/>
                </a:solidFill>
              </a:rPr>
              <a:t>世界衛生組織</a:t>
            </a:r>
            <a:r>
              <a:rPr lang="zh-TW" altLang="en-US" sz="3000" b="1" dirty="0" smtClean="0">
                <a:solidFill>
                  <a:schemeClr val="accent6"/>
                </a:solidFill>
              </a:rPr>
              <a:t>」及</a:t>
            </a:r>
            <a:r>
              <a:rPr lang="zh-TW" altLang="en-US" sz="3000" b="1" dirty="0">
                <a:solidFill>
                  <a:schemeClr val="accent6"/>
                </a:solidFill>
              </a:rPr>
              <a:t>「國際民航組織</a:t>
            </a:r>
            <a:r>
              <a:rPr lang="zh-TW" altLang="en-US" sz="3000" b="1" dirty="0" smtClean="0">
                <a:solidFill>
                  <a:schemeClr val="accent6"/>
                </a:solidFill>
              </a:rPr>
              <a:t>」等國際組織，</a:t>
            </a:r>
            <a:r>
              <a:rPr lang="zh-TW" altLang="en-US" sz="3000" b="1" dirty="0">
                <a:solidFill>
                  <a:schemeClr val="accent6"/>
                </a:solidFill>
              </a:rPr>
              <a:t>提升國際形象及</a:t>
            </a:r>
            <a:r>
              <a:rPr lang="zh-TW" altLang="en-US" sz="3000" b="1" dirty="0" smtClean="0">
                <a:solidFill>
                  <a:schemeClr val="accent6"/>
                </a:solidFill>
              </a:rPr>
              <a:t>能見度</a:t>
            </a:r>
            <a:r>
              <a:rPr lang="zh-TW" altLang="en-US" sz="3000" b="1" dirty="0">
                <a:solidFill>
                  <a:schemeClr val="accent6"/>
                </a:solidFill>
              </a:rPr>
              <a:t>。</a:t>
            </a:r>
            <a:endParaRPr lang="en-US" altLang="zh-TW" sz="3000" b="1" dirty="0" smtClean="0">
              <a:solidFill>
                <a:schemeClr val="accent6"/>
              </a:solidFill>
            </a:endParaRPr>
          </a:p>
          <a:p>
            <a:pPr>
              <a:buClr>
                <a:schemeClr val="accent6">
                  <a:lumMod val="50000"/>
                </a:schemeClr>
              </a:buClr>
              <a:buFont typeface="Wingdings" panose="05000000000000000000" pitchFamily="2" charset="2"/>
              <a:buChar char="n"/>
            </a:pPr>
            <a:endParaRPr lang="en-US" altLang="zh-TW" sz="3000" b="1" dirty="0" smtClean="0"/>
          </a:p>
          <a:p>
            <a:pPr marL="355600" indent="0" algn="just" hangingPunct="0">
              <a:buClr>
                <a:schemeClr val="accent2">
                  <a:lumMod val="50000"/>
                </a:schemeClr>
              </a:buClr>
              <a:buSzPct val="75000"/>
              <a:buNone/>
            </a:pPr>
            <a:endParaRPr lang="zh-TW" altLang="zh-TW" sz="3000" b="1" dirty="0" smtClean="0"/>
          </a:p>
          <a:p>
            <a:pPr>
              <a:buClr>
                <a:schemeClr val="accent2">
                  <a:lumMod val="50000"/>
                </a:schemeClr>
              </a:buClr>
              <a:buSzPct val="75000"/>
              <a:buFont typeface="Wingdings" panose="05000000000000000000" pitchFamily="2" charset="2"/>
              <a:buChar char="n"/>
            </a:pPr>
            <a:endParaRPr lang="en-US" altLang="zh-TW" sz="3000" b="1" dirty="0" smtClean="0"/>
          </a:p>
          <a:p>
            <a:pPr>
              <a:buClr>
                <a:schemeClr val="accent2">
                  <a:lumMod val="50000"/>
                </a:schemeClr>
              </a:buClr>
              <a:buSzPct val="75000"/>
              <a:buFont typeface="Wingdings" panose="05000000000000000000" pitchFamily="2" charset="2"/>
              <a:buChar char="n"/>
            </a:pPr>
            <a:endParaRPr lang="en-US" altLang="zh-TW" sz="3000" b="1" dirty="0" smtClean="0"/>
          </a:p>
          <a:p>
            <a:pPr>
              <a:buClr>
                <a:schemeClr val="accent2">
                  <a:lumMod val="50000"/>
                </a:schemeClr>
              </a:buClr>
              <a:buSzPct val="75000"/>
              <a:buFont typeface="Wingdings" panose="05000000000000000000" pitchFamily="2" charset="2"/>
              <a:buChar char="n"/>
            </a:pPr>
            <a:endParaRPr lang="en-US" altLang="zh-TW" sz="3000" b="1" dirty="0" smtClean="0"/>
          </a:p>
          <a:p>
            <a:pPr>
              <a:buClr>
                <a:schemeClr val="accent2">
                  <a:lumMod val="50000"/>
                </a:schemeClr>
              </a:buClr>
              <a:buSzPct val="75000"/>
              <a:buFont typeface="Wingdings" panose="05000000000000000000" pitchFamily="2" charset="2"/>
              <a:buChar char="n"/>
            </a:pPr>
            <a:endParaRPr lang="zh-TW" altLang="zh-TW" sz="3000" b="1" dirty="0" smtClean="0"/>
          </a:p>
          <a:p>
            <a:pPr>
              <a:buClr>
                <a:schemeClr val="accent2">
                  <a:lumMod val="50000"/>
                </a:schemeClr>
              </a:buClr>
              <a:buSzPct val="75000"/>
              <a:buFont typeface="Wingdings" panose="05000000000000000000" pitchFamily="2" charset="2"/>
              <a:buChar char="n"/>
            </a:pPr>
            <a:endParaRPr lang="zh-TW" altLang="zh-TW" sz="3000" b="1" dirty="0" smtClean="0"/>
          </a:p>
          <a:p>
            <a:pPr>
              <a:buClr>
                <a:schemeClr val="accent2">
                  <a:lumMod val="50000"/>
                </a:schemeClr>
              </a:buClr>
              <a:buSzPct val="75000"/>
              <a:buFont typeface="Wingdings" panose="05000000000000000000" pitchFamily="2" charset="2"/>
              <a:buChar char="n"/>
            </a:pPr>
            <a:endParaRPr lang="en-US" altLang="zh-TW" sz="30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139</a:t>
            </a:fld>
            <a:endParaRPr lang="zh-TW" altLang="en-US"/>
          </a:p>
        </p:txBody>
      </p:sp>
    </p:spTree>
    <p:extLst>
      <p:ext uri="{BB962C8B-B14F-4D97-AF65-F5344CB8AC3E}">
        <p14:creationId xmlns:p14="http://schemas.microsoft.com/office/powerpoint/2010/main" val="989914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855663"/>
          </a:xfrm>
        </p:spPr>
        <p:txBody>
          <a:bodyPr/>
          <a:lstStyle/>
          <a:p>
            <a:pPr algn="ctr"/>
            <a:r>
              <a:rPr lang="zh-TW" altLang="zh-TW" sz="3600" kern="1200" dirty="0">
                <a:solidFill>
                  <a:schemeClr val="accent6">
                    <a:lumMod val="50000"/>
                  </a:schemeClr>
                </a:solidFill>
                <a:latin typeface="Times New Roman" panose="02020603050405020304" pitchFamily="18" charset="0"/>
                <a:ea typeface="標楷體" panose="03000509000000000000" pitchFamily="65" charset="-120"/>
                <a:cs typeface="+mn-cs"/>
              </a:rPr>
              <a:t>成立廉政署，營造廉政新藍圖</a:t>
            </a:r>
            <a:endPar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endParaRPr>
          </a:p>
        </p:txBody>
      </p:sp>
      <p:sp>
        <p:nvSpPr>
          <p:cNvPr id="3" name="內容版面配置區 2"/>
          <p:cNvSpPr>
            <a:spLocks noGrp="1"/>
          </p:cNvSpPr>
          <p:nvPr>
            <p:ph idx="1"/>
          </p:nvPr>
        </p:nvSpPr>
        <p:spPr>
          <a:xfrm>
            <a:off x="463138" y="980728"/>
            <a:ext cx="8182098" cy="5184775"/>
          </a:xfrm>
        </p:spPr>
        <p:txBody>
          <a:bodyPr/>
          <a:lstStyle/>
          <a:p>
            <a:pPr algn="just">
              <a:buClr>
                <a:schemeClr val="accent6">
                  <a:lumMod val="50000"/>
                </a:schemeClr>
              </a:buClr>
              <a:buFont typeface="Wingdings" panose="05000000000000000000" pitchFamily="2" charset="2"/>
              <a:buChar char="n"/>
            </a:pPr>
            <a:r>
              <a:rPr lang="en-US" altLang="zh-TW" dirty="0"/>
              <a:t>100</a:t>
            </a:r>
            <a:r>
              <a:rPr lang="zh-TW" altLang="zh-TW" dirty="0"/>
              <a:t>年</a:t>
            </a:r>
            <a:r>
              <a:rPr lang="en-US" altLang="zh-TW" dirty="0"/>
              <a:t>7</a:t>
            </a:r>
            <a:r>
              <a:rPr lang="zh-TW" altLang="zh-TW" dirty="0"/>
              <a:t>月</a:t>
            </a:r>
            <a:r>
              <a:rPr lang="en-US" altLang="zh-TW" dirty="0"/>
              <a:t>20</a:t>
            </a:r>
            <a:r>
              <a:rPr lang="zh-TW" altLang="zh-TW" dirty="0"/>
              <a:t>日成立廉政署，推動「國家廉政建設行動方案」等重大</a:t>
            </a:r>
            <a:r>
              <a:rPr lang="zh-TW" altLang="zh-TW" sz="2600" kern="1200" dirty="0">
                <a:solidFill>
                  <a:schemeClr val="accent6"/>
                </a:solidFill>
                <a:latin typeface="Times New Roman" panose="02020603050405020304" pitchFamily="18" charset="0"/>
                <a:ea typeface="標楷體" panose="03000509000000000000" pitchFamily="65" charset="-120"/>
              </a:rPr>
              <a:t>政策，該署至</a:t>
            </a:r>
            <a:r>
              <a:rPr lang="en-US" altLang="zh-TW" sz="2600" kern="1200" dirty="0">
                <a:solidFill>
                  <a:schemeClr val="accent6"/>
                </a:solidFill>
                <a:latin typeface="Times New Roman" panose="02020603050405020304" pitchFamily="18" charset="0"/>
                <a:ea typeface="標楷體" panose="03000509000000000000" pitchFamily="65" charset="-120"/>
              </a:rPr>
              <a:t>104</a:t>
            </a:r>
            <a:r>
              <a:rPr lang="zh-TW" altLang="zh-TW" sz="2600" kern="1200" dirty="0">
                <a:solidFill>
                  <a:schemeClr val="accent6"/>
                </a:solidFill>
                <a:latin typeface="Times New Roman" panose="02020603050405020304" pitchFamily="18" charset="0"/>
                <a:ea typeface="標楷體" panose="03000509000000000000" pitchFamily="65" charset="-120"/>
              </a:rPr>
              <a:t>年</a:t>
            </a:r>
            <a:r>
              <a:rPr lang="en-US" altLang="zh-TW" sz="2600" kern="1200" dirty="0">
                <a:solidFill>
                  <a:schemeClr val="accent6"/>
                </a:solidFill>
                <a:latin typeface="Times New Roman" panose="02020603050405020304" pitchFamily="18" charset="0"/>
                <a:ea typeface="標楷體" panose="03000509000000000000" pitchFamily="65" charset="-120"/>
              </a:rPr>
              <a:t>12</a:t>
            </a:r>
            <a:r>
              <a:rPr lang="zh-TW" altLang="zh-TW" sz="2600" kern="1200" dirty="0">
                <a:solidFill>
                  <a:schemeClr val="accent6"/>
                </a:solidFill>
                <a:latin typeface="Times New Roman" panose="02020603050405020304" pitchFamily="18" charset="0"/>
                <a:ea typeface="標楷體" panose="03000509000000000000" pitchFamily="65" charset="-120"/>
              </a:rPr>
              <a:t>月止，移送地檢署偵辦之貪污瀆職及相關犯罪案件計</a:t>
            </a:r>
            <a:r>
              <a:rPr lang="en-US" altLang="zh-TW" sz="2600" kern="1200" dirty="0">
                <a:solidFill>
                  <a:schemeClr val="accent6"/>
                </a:solidFill>
                <a:latin typeface="Times New Roman" panose="02020603050405020304" pitchFamily="18" charset="0"/>
                <a:ea typeface="標楷體" panose="03000509000000000000" pitchFamily="65" charset="-120"/>
              </a:rPr>
              <a:t>581</a:t>
            </a:r>
            <a:r>
              <a:rPr lang="zh-TW" altLang="zh-TW" sz="2600" kern="1200" dirty="0">
                <a:solidFill>
                  <a:schemeClr val="accent6"/>
                </a:solidFill>
                <a:latin typeface="Times New Roman" panose="02020603050405020304" pitchFamily="18" charset="0"/>
                <a:ea typeface="標楷體" panose="03000509000000000000" pitchFamily="65" charset="-120"/>
              </a:rPr>
              <a:t>件，經各地檢署偵查終結已起訴</a:t>
            </a:r>
            <a:r>
              <a:rPr lang="en-US" altLang="zh-TW" sz="2600" kern="1200" dirty="0">
                <a:solidFill>
                  <a:schemeClr val="accent6"/>
                </a:solidFill>
                <a:latin typeface="Times New Roman" panose="02020603050405020304" pitchFamily="18" charset="0"/>
                <a:ea typeface="標楷體" panose="03000509000000000000" pitchFamily="65" charset="-120"/>
              </a:rPr>
              <a:t>238</a:t>
            </a:r>
            <a:r>
              <a:rPr lang="zh-TW" altLang="zh-TW" sz="2600" kern="1200" dirty="0">
                <a:solidFill>
                  <a:schemeClr val="accent6"/>
                </a:solidFill>
                <a:latin typeface="Times New Roman" panose="02020603050405020304" pitchFamily="18" charset="0"/>
                <a:ea typeface="標楷體" panose="03000509000000000000" pitchFamily="65" charset="-120"/>
              </a:rPr>
              <a:t>件，其中判決確定者</a:t>
            </a:r>
            <a:r>
              <a:rPr lang="en-US" altLang="zh-TW" sz="2600" kern="1200" dirty="0">
                <a:solidFill>
                  <a:schemeClr val="accent6"/>
                </a:solidFill>
                <a:latin typeface="Times New Roman" panose="02020603050405020304" pitchFamily="18" charset="0"/>
                <a:ea typeface="標楷體" panose="03000509000000000000" pitchFamily="65" charset="-120"/>
              </a:rPr>
              <a:t>141</a:t>
            </a:r>
            <a:r>
              <a:rPr lang="zh-TW" altLang="zh-TW" sz="2600" kern="1200" dirty="0">
                <a:solidFill>
                  <a:schemeClr val="accent6"/>
                </a:solidFill>
                <a:latin typeface="Times New Roman" panose="02020603050405020304" pitchFamily="18" charset="0"/>
                <a:ea typeface="標楷體" panose="03000509000000000000" pitchFamily="65" charset="-120"/>
              </a:rPr>
              <a:t>案，判決有罪確定者</a:t>
            </a:r>
            <a:r>
              <a:rPr lang="en-US" altLang="zh-TW" sz="2600" kern="1200" dirty="0">
                <a:solidFill>
                  <a:schemeClr val="accent6"/>
                </a:solidFill>
                <a:latin typeface="Times New Roman" panose="02020603050405020304" pitchFamily="18" charset="0"/>
                <a:ea typeface="標楷體" panose="03000509000000000000" pitchFamily="65" charset="-120"/>
              </a:rPr>
              <a:t>137</a:t>
            </a:r>
            <a:r>
              <a:rPr lang="zh-TW" altLang="zh-TW" sz="2600" kern="1200" dirty="0">
                <a:solidFill>
                  <a:schemeClr val="accent6"/>
                </a:solidFill>
                <a:latin typeface="Times New Roman" panose="02020603050405020304" pitchFamily="18" charset="0"/>
                <a:ea typeface="標楷體" panose="03000509000000000000" pitchFamily="65" charset="-120"/>
              </a:rPr>
              <a:t>案，定罪率達</a:t>
            </a:r>
            <a:r>
              <a:rPr lang="en-US" altLang="zh-TW" sz="2600" kern="1200" dirty="0">
                <a:solidFill>
                  <a:schemeClr val="accent6"/>
                </a:solidFill>
                <a:latin typeface="Times New Roman" panose="02020603050405020304" pitchFamily="18" charset="0"/>
                <a:ea typeface="標楷體" panose="03000509000000000000" pitchFamily="65" charset="-120"/>
              </a:rPr>
              <a:t>97.16</a:t>
            </a:r>
            <a:r>
              <a:rPr lang="en-US" altLang="zh-TW" kern="1200" dirty="0">
                <a:solidFill>
                  <a:schemeClr val="accent6"/>
                </a:solidFill>
              </a:rPr>
              <a:t>% </a:t>
            </a:r>
            <a:r>
              <a:rPr lang="zh-TW" altLang="zh-TW" kern="1200" dirty="0" smtClean="0">
                <a:solidFill>
                  <a:schemeClr val="accent6"/>
                </a:solidFill>
              </a:rPr>
              <a:t>。</a:t>
            </a:r>
            <a:endParaRPr lang="en-US" altLang="zh-TW" kern="1200" dirty="0">
              <a:solidFill>
                <a:schemeClr val="accent6"/>
              </a:solidFill>
            </a:endParaRPr>
          </a:p>
          <a:p>
            <a:pPr algn="just">
              <a:buClr>
                <a:schemeClr val="accent6">
                  <a:lumMod val="50000"/>
                </a:schemeClr>
              </a:buClr>
              <a:buFont typeface="Wingdings" panose="05000000000000000000" pitchFamily="2" charset="2"/>
              <a:buChar char="n"/>
            </a:pPr>
            <a:r>
              <a:rPr lang="en-US" altLang="zh-TW" sz="2600" kern="1200" dirty="0">
                <a:solidFill>
                  <a:schemeClr val="accent6"/>
                </a:solidFill>
                <a:latin typeface="Times New Roman" panose="02020603050405020304" pitchFamily="18" charset="0"/>
                <a:ea typeface="標楷體" panose="03000509000000000000" pitchFamily="65" charset="-120"/>
              </a:rPr>
              <a:t>2015</a:t>
            </a:r>
            <a:r>
              <a:rPr lang="zh-TW" altLang="zh-TW" sz="2600" kern="1200" dirty="0">
                <a:solidFill>
                  <a:schemeClr val="accent6"/>
                </a:solidFill>
                <a:latin typeface="Times New Roman" panose="02020603050405020304" pitchFamily="18" charset="0"/>
                <a:ea typeface="標楷體" panose="03000509000000000000" pitchFamily="65" charset="-120"/>
              </a:rPr>
              <a:t>年國際透明組織清廉印象指數</a:t>
            </a:r>
            <a:r>
              <a:rPr lang="en-US" altLang="zh-TW" sz="2600" kern="1200" dirty="0">
                <a:solidFill>
                  <a:schemeClr val="accent6"/>
                </a:solidFill>
                <a:latin typeface="Times New Roman" panose="02020603050405020304" pitchFamily="18" charset="0"/>
                <a:ea typeface="標楷體" panose="03000509000000000000" pitchFamily="65" charset="-120"/>
              </a:rPr>
              <a:t>(</a:t>
            </a:r>
            <a:r>
              <a:rPr lang="zh-TW" altLang="zh-TW" sz="2600" kern="1200" dirty="0">
                <a:solidFill>
                  <a:schemeClr val="accent6"/>
                </a:solidFill>
                <a:latin typeface="Times New Roman" panose="02020603050405020304" pitchFamily="18" charset="0"/>
                <a:ea typeface="標楷體" panose="03000509000000000000" pitchFamily="65" charset="-120"/>
              </a:rPr>
              <a:t>簡稱</a:t>
            </a:r>
            <a:r>
              <a:rPr lang="en-US" altLang="zh-TW" sz="2600" kern="1200" dirty="0">
                <a:solidFill>
                  <a:schemeClr val="accent6"/>
                </a:solidFill>
                <a:latin typeface="Times New Roman" panose="02020603050405020304" pitchFamily="18" charset="0"/>
                <a:ea typeface="標楷體" panose="03000509000000000000" pitchFamily="65" charset="-120"/>
              </a:rPr>
              <a:t>CPI)</a:t>
            </a:r>
            <a:r>
              <a:rPr lang="zh-TW" altLang="zh-TW" sz="2600" kern="1200" dirty="0">
                <a:solidFill>
                  <a:schemeClr val="accent6"/>
                </a:solidFill>
                <a:latin typeface="Times New Roman" panose="02020603050405020304" pitchFamily="18" charset="0"/>
                <a:ea typeface="標楷體" panose="03000509000000000000" pitchFamily="65" charset="-120"/>
              </a:rPr>
              <a:t>，我國在全球</a:t>
            </a:r>
            <a:r>
              <a:rPr lang="en-US" altLang="zh-TW" sz="2600" kern="1200" dirty="0">
                <a:solidFill>
                  <a:schemeClr val="accent6"/>
                </a:solidFill>
                <a:latin typeface="Times New Roman" panose="02020603050405020304" pitchFamily="18" charset="0"/>
                <a:ea typeface="標楷體" panose="03000509000000000000" pitchFamily="65" charset="-120"/>
              </a:rPr>
              <a:t>168</a:t>
            </a:r>
            <a:r>
              <a:rPr lang="zh-TW" altLang="zh-TW" sz="2600" kern="1200" dirty="0">
                <a:solidFill>
                  <a:schemeClr val="accent6"/>
                </a:solidFill>
                <a:latin typeface="Times New Roman" panose="02020603050405020304" pitchFamily="18" charset="0"/>
                <a:ea typeface="標楷體" panose="03000509000000000000" pitchFamily="65" charset="-120"/>
              </a:rPr>
              <a:t>個國家及地區中總排名第</a:t>
            </a:r>
            <a:r>
              <a:rPr lang="en-US" altLang="zh-TW" sz="2600" kern="1200" dirty="0">
                <a:solidFill>
                  <a:schemeClr val="accent6"/>
                </a:solidFill>
                <a:latin typeface="Times New Roman" panose="02020603050405020304" pitchFamily="18" charset="0"/>
                <a:ea typeface="標楷體" panose="03000509000000000000" pitchFamily="65" charset="-120"/>
              </a:rPr>
              <a:t>30</a:t>
            </a:r>
            <a:r>
              <a:rPr lang="zh-TW" altLang="zh-TW" sz="2600" kern="1200" dirty="0">
                <a:solidFill>
                  <a:schemeClr val="accent6"/>
                </a:solidFill>
                <a:latin typeface="Times New Roman" panose="02020603050405020304" pitchFamily="18" charset="0"/>
                <a:ea typeface="標楷體" panose="03000509000000000000" pitchFamily="65" charset="-120"/>
              </a:rPr>
              <a:t>名，名次進步</a:t>
            </a:r>
            <a:r>
              <a:rPr lang="en-US" altLang="zh-TW" sz="2600" kern="1200" dirty="0">
                <a:solidFill>
                  <a:schemeClr val="accent6"/>
                </a:solidFill>
                <a:latin typeface="Times New Roman" panose="02020603050405020304" pitchFamily="18" charset="0"/>
                <a:ea typeface="標楷體" panose="03000509000000000000" pitchFamily="65" charset="-120"/>
              </a:rPr>
              <a:t>5</a:t>
            </a:r>
            <a:r>
              <a:rPr lang="zh-TW" altLang="zh-TW" sz="2600" kern="1200" dirty="0">
                <a:solidFill>
                  <a:schemeClr val="accent6"/>
                </a:solidFill>
                <a:latin typeface="Times New Roman" panose="02020603050405020304" pitchFamily="18" charset="0"/>
                <a:ea typeface="標楷體" panose="03000509000000000000" pitchFamily="65" charset="-120"/>
              </a:rPr>
              <a:t>名，連續</a:t>
            </a:r>
            <a:r>
              <a:rPr lang="en-US" altLang="zh-TW" sz="2600" kern="1200" dirty="0">
                <a:solidFill>
                  <a:schemeClr val="accent6"/>
                </a:solidFill>
                <a:latin typeface="Times New Roman" panose="02020603050405020304" pitchFamily="18" charset="0"/>
                <a:ea typeface="標楷體" panose="03000509000000000000" pitchFamily="65" charset="-120"/>
              </a:rPr>
              <a:t>3</a:t>
            </a:r>
            <a:r>
              <a:rPr lang="zh-TW" altLang="zh-TW" sz="2600" kern="1200" dirty="0">
                <a:solidFill>
                  <a:schemeClr val="accent6"/>
                </a:solidFill>
                <a:latin typeface="Times New Roman" panose="02020603050405020304" pitchFamily="18" charset="0"/>
                <a:ea typeface="標楷體" panose="03000509000000000000" pitchFamily="65" charset="-120"/>
              </a:rPr>
              <a:t>年向上提升，勝過八成二納入評比的國家。</a:t>
            </a:r>
            <a:endParaRPr lang="en-US" altLang="zh-TW" sz="2600" kern="1200" dirty="0">
              <a:solidFill>
                <a:schemeClr val="accent6"/>
              </a:solidFill>
              <a:latin typeface="Times New Roman" panose="02020603050405020304" pitchFamily="18" charset="0"/>
              <a:ea typeface="標楷體" panose="03000509000000000000" pitchFamily="65" charset="-120"/>
            </a:endParaRPr>
          </a:p>
          <a:p>
            <a:pPr algn="just">
              <a:buClr>
                <a:schemeClr val="accent6">
                  <a:lumMod val="50000"/>
                </a:schemeClr>
              </a:buClr>
              <a:buFont typeface="Wingdings" panose="05000000000000000000" pitchFamily="2" charset="2"/>
              <a:buChar char="n"/>
            </a:pPr>
            <a:r>
              <a:rPr lang="zh-TW" altLang="zh-TW" kern="1200" dirty="0" smtClean="0">
                <a:solidFill>
                  <a:schemeClr val="accent6"/>
                </a:solidFill>
                <a:latin typeface="Times New Roman"/>
              </a:rPr>
              <a:t>亞洲</a:t>
            </a:r>
            <a:r>
              <a:rPr lang="zh-TW" altLang="zh-TW" kern="1200" dirty="0">
                <a:solidFill>
                  <a:schemeClr val="accent6"/>
                </a:solidFill>
                <a:latin typeface="Times New Roman"/>
              </a:rPr>
              <a:t>情報</a:t>
            </a:r>
            <a:r>
              <a:rPr lang="en-US" altLang="zh-TW" kern="1200" dirty="0">
                <a:solidFill>
                  <a:schemeClr val="accent6"/>
                </a:solidFill>
                <a:latin typeface="Times New Roman"/>
              </a:rPr>
              <a:t>(Asian Intelligence)</a:t>
            </a:r>
            <a:r>
              <a:rPr lang="zh-TW" altLang="zh-TW" kern="1200" dirty="0">
                <a:solidFill>
                  <a:schemeClr val="accent6"/>
                </a:solidFill>
                <a:latin typeface="Times New Roman"/>
              </a:rPr>
              <a:t>公布</a:t>
            </a:r>
            <a:r>
              <a:rPr lang="en-US" altLang="zh-TW" kern="1200" dirty="0">
                <a:solidFill>
                  <a:schemeClr val="accent6"/>
                </a:solidFill>
                <a:latin typeface="Times New Roman"/>
              </a:rPr>
              <a:t>2015</a:t>
            </a:r>
            <a:r>
              <a:rPr lang="zh-TW" altLang="zh-TW" kern="1200" dirty="0">
                <a:solidFill>
                  <a:schemeClr val="accent6"/>
                </a:solidFill>
                <a:latin typeface="Times New Roman"/>
              </a:rPr>
              <a:t>年亞太地區貪污觀感評比報告，大約</a:t>
            </a:r>
            <a:r>
              <a:rPr lang="en-US" altLang="zh-TW" kern="1200" dirty="0">
                <a:solidFill>
                  <a:schemeClr val="accent6"/>
                </a:solidFill>
                <a:latin typeface="Times New Roman"/>
              </a:rPr>
              <a:t>60%</a:t>
            </a:r>
            <a:r>
              <a:rPr lang="zh-TW" altLang="zh-TW" kern="1200" dirty="0">
                <a:solidFill>
                  <a:schemeClr val="accent6"/>
                </a:solidFill>
                <a:latin typeface="Times New Roman"/>
              </a:rPr>
              <a:t>的受訪者表示過去</a:t>
            </a:r>
            <a:r>
              <a:rPr lang="en-US" altLang="zh-TW" kern="1200" dirty="0">
                <a:solidFill>
                  <a:schemeClr val="accent6"/>
                </a:solidFill>
                <a:latin typeface="Times New Roman"/>
              </a:rPr>
              <a:t>1</a:t>
            </a:r>
            <a:r>
              <a:rPr lang="zh-TW" altLang="zh-TW" kern="1200" dirty="0">
                <a:solidFill>
                  <a:schemeClr val="accent6"/>
                </a:solidFill>
                <a:latin typeface="Times New Roman"/>
              </a:rPr>
              <a:t>年來臺灣貪腐現象已經減少；依據報告中近</a:t>
            </a:r>
            <a:r>
              <a:rPr lang="en-US" altLang="zh-TW" kern="1200" dirty="0">
                <a:solidFill>
                  <a:schemeClr val="accent6"/>
                </a:solidFill>
                <a:latin typeface="Times New Roman"/>
              </a:rPr>
              <a:t>10</a:t>
            </a:r>
            <a:r>
              <a:rPr lang="zh-TW" altLang="zh-TW" kern="1200" dirty="0">
                <a:solidFill>
                  <a:schemeClr val="accent6"/>
                </a:solidFill>
                <a:latin typeface="Times New Roman"/>
              </a:rPr>
              <a:t>年貪腐觀感變化趨勢表，我國得分</a:t>
            </a:r>
            <a:r>
              <a:rPr lang="en-US" altLang="zh-TW" kern="1200" dirty="0">
                <a:solidFill>
                  <a:schemeClr val="accent6"/>
                </a:solidFill>
                <a:latin typeface="Times New Roman"/>
              </a:rPr>
              <a:t>5</a:t>
            </a:r>
            <a:r>
              <a:rPr lang="zh-TW" altLang="zh-TW" kern="1200" dirty="0">
                <a:solidFill>
                  <a:schemeClr val="accent6"/>
                </a:solidFill>
                <a:latin typeface="Times New Roman"/>
              </a:rPr>
              <a:t>分，在亞洲排名第</a:t>
            </a:r>
            <a:r>
              <a:rPr lang="en-US" altLang="zh-TW" kern="1200" dirty="0">
                <a:solidFill>
                  <a:schemeClr val="accent6"/>
                </a:solidFill>
                <a:latin typeface="Times New Roman"/>
              </a:rPr>
              <a:t>6</a:t>
            </a:r>
            <a:r>
              <a:rPr lang="zh-TW" altLang="zh-TW" kern="1200" dirty="0">
                <a:solidFill>
                  <a:schemeClr val="accent6"/>
                </a:solidFill>
                <a:latin typeface="Times New Roman"/>
              </a:rPr>
              <a:t>，</a:t>
            </a:r>
            <a:r>
              <a:rPr lang="zh-TW" altLang="en-US" kern="1200" dirty="0">
                <a:solidFill>
                  <a:schemeClr val="accent6"/>
                </a:solidFill>
                <a:latin typeface="Times New Roman"/>
              </a:rPr>
              <a:t>分數</a:t>
            </a:r>
            <a:r>
              <a:rPr lang="zh-TW" altLang="zh-TW" kern="1200" dirty="0">
                <a:solidFill>
                  <a:schemeClr val="accent6"/>
                </a:solidFill>
                <a:latin typeface="Times New Roman"/>
              </a:rPr>
              <a:t>是近</a:t>
            </a:r>
            <a:r>
              <a:rPr lang="en-US" altLang="zh-TW" kern="1200" dirty="0">
                <a:solidFill>
                  <a:schemeClr val="accent6"/>
                </a:solidFill>
                <a:latin typeface="Times New Roman"/>
              </a:rPr>
              <a:t>10</a:t>
            </a:r>
            <a:r>
              <a:rPr lang="zh-TW" altLang="zh-TW" kern="1200" dirty="0">
                <a:solidFill>
                  <a:schemeClr val="accent6"/>
                </a:solidFill>
                <a:latin typeface="Times New Roman"/>
              </a:rPr>
              <a:t>年來最好的成績。</a:t>
            </a:r>
          </a:p>
          <a:p>
            <a:endParaRPr lang="zh-TW" altLang="en-US" dirty="0"/>
          </a:p>
        </p:txBody>
      </p:sp>
      <p:sp>
        <p:nvSpPr>
          <p:cNvPr id="4" name="投影片編號版面配置區 3"/>
          <p:cNvSpPr>
            <a:spLocks noGrp="1"/>
          </p:cNvSpPr>
          <p:nvPr>
            <p:ph type="sldNum" sz="quarter" idx="12"/>
          </p:nvPr>
        </p:nvSpPr>
        <p:spPr>
          <a:xfrm>
            <a:off x="8378825" y="6546927"/>
            <a:ext cx="765175" cy="217488"/>
          </a:xfrm>
        </p:spPr>
        <p:txBody>
          <a:bodyPr/>
          <a:lstStyle/>
          <a:p>
            <a:r>
              <a:rPr lang="en-US" altLang="zh-TW" dirty="0" smtClean="0">
                <a:solidFill>
                  <a:srgbClr val="000000"/>
                </a:solidFill>
              </a:rPr>
              <a:t>14</a:t>
            </a:r>
            <a:endParaRPr lang="zh-TW" altLang="en-US" dirty="0">
              <a:solidFill>
                <a:srgbClr val="000000"/>
              </a:solidFill>
            </a:endParaRPr>
          </a:p>
        </p:txBody>
      </p:sp>
    </p:spTree>
    <p:extLst>
      <p:ext uri="{BB962C8B-B14F-4D97-AF65-F5344CB8AC3E}">
        <p14:creationId xmlns:p14="http://schemas.microsoft.com/office/powerpoint/2010/main" val="88757674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標楷體" panose="03000509000000000000" pitchFamily="65" charset="-120"/>
                <a:ea typeface="標楷體" panose="03000509000000000000" pitchFamily="65" charset="-120"/>
              </a:rPr>
              <a:t>擴展國際經貿網絡，接軌全球經濟</a:t>
            </a:r>
            <a:endParaRPr lang="zh-TW" altLang="en-US" sz="360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0248" name="Rectangle 7"/>
          <p:cNvSpPr>
            <a:spLocks/>
          </p:cNvSpPr>
          <p:nvPr/>
        </p:nvSpPr>
        <p:spPr bwMode="auto">
          <a:xfrm>
            <a:off x="782053" y="1019725"/>
            <a:ext cx="7748336" cy="417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6">
                  <a:lumMod val="50000"/>
                </a:schemeClr>
              </a:buClr>
              <a:buSzPct val="100000"/>
              <a:buFont typeface="Wingdings" panose="05000000000000000000" pitchFamily="2" charset="2"/>
              <a:buChar char="n"/>
            </a:pPr>
            <a:r>
              <a:rPr lang="zh-TW" altLang="en-US" sz="3200" b="1" dirty="0" smtClean="0">
                <a:solidFill>
                  <a:schemeClr val="accent6"/>
                </a:solidFill>
                <a:latin typeface="+mn-lt"/>
              </a:rPr>
              <a:t>持續推動法規</a:t>
            </a:r>
            <a:r>
              <a:rPr lang="zh-TW" altLang="en-US" sz="3200" b="1" dirty="0">
                <a:solidFill>
                  <a:schemeClr val="accent6"/>
                </a:solidFill>
                <a:latin typeface="+mn-lt"/>
              </a:rPr>
              <a:t>調和，創造參與「跨太平洋夥伴協定」</a:t>
            </a:r>
            <a:r>
              <a:rPr lang="en-US" altLang="zh-TW" sz="3200" b="1" dirty="0">
                <a:solidFill>
                  <a:schemeClr val="accent6"/>
                </a:solidFill>
                <a:latin typeface="+mn-lt"/>
              </a:rPr>
              <a:t>(TPP)</a:t>
            </a:r>
            <a:r>
              <a:rPr lang="zh-TW" altLang="en-US" sz="3200" b="1" dirty="0">
                <a:solidFill>
                  <a:schemeClr val="accent6"/>
                </a:solidFill>
                <a:latin typeface="+mn-lt"/>
              </a:rPr>
              <a:t>及「區域全面經濟</a:t>
            </a:r>
            <a:r>
              <a:rPr lang="zh-TW" altLang="en-US" sz="3200" b="1" dirty="0" smtClean="0">
                <a:solidFill>
                  <a:schemeClr val="accent6"/>
                </a:solidFill>
                <a:latin typeface="+mn-lt"/>
              </a:rPr>
              <a:t>夥伴</a:t>
            </a:r>
            <a:r>
              <a:rPr lang="zh-TW" altLang="en-US" sz="3200" b="1" dirty="0">
                <a:solidFill>
                  <a:schemeClr val="accent6"/>
                </a:solidFill>
                <a:latin typeface="+mn-lt"/>
              </a:rPr>
              <a:t>協定」</a:t>
            </a:r>
            <a:r>
              <a:rPr lang="en-US" altLang="zh-TW" sz="3200" b="1" dirty="0">
                <a:solidFill>
                  <a:schemeClr val="accent6"/>
                </a:solidFill>
                <a:latin typeface="+mn-lt"/>
              </a:rPr>
              <a:t>(RCEP)</a:t>
            </a:r>
            <a:r>
              <a:rPr lang="zh-TW" altLang="en-US" sz="3200" b="1" dirty="0">
                <a:solidFill>
                  <a:schemeClr val="accent6"/>
                </a:solidFill>
                <a:latin typeface="+mn-lt"/>
              </a:rPr>
              <a:t>的有利</a:t>
            </a:r>
            <a:r>
              <a:rPr lang="zh-TW" altLang="en-US" sz="3200" b="1" dirty="0" smtClean="0">
                <a:solidFill>
                  <a:schemeClr val="accent6"/>
                </a:solidFill>
                <a:latin typeface="+mn-lt"/>
              </a:rPr>
              <a:t>條件，加速我國融入</a:t>
            </a:r>
            <a:r>
              <a:rPr lang="zh-TW" altLang="en-US" sz="3200" b="1" dirty="0">
                <a:solidFill>
                  <a:schemeClr val="accent6"/>
                </a:solidFill>
                <a:latin typeface="+mn-lt"/>
              </a:rPr>
              <a:t>區域經濟整合</a:t>
            </a:r>
            <a:r>
              <a:rPr lang="zh-TW" altLang="en-US" sz="3200" b="1" dirty="0" smtClean="0">
                <a:solidFill>
                  <a:schemeClr val="accent6"/>
                </a:solidFill>
                <a:latin typeface="+mn-lt"/>
              </a:rPr>
              <a:t>。</a:t>
            </a:r>
            <a:endParaRPr lang="en-US" altLang="zh-TW" sz="3200" b="1" dirty="0" smtClean="0">
              <a:solidFill>
                <a:schemeClr val="accent6"/>
              </a:solidFill>
              <a:latin typeface="+mn-lt"/>
            </a:endParaRPr>
          </a:p>
          <a:p>
            <a:pPr>
              <a:buClr>
                <a:schemeClr val="accent6">
                  <a:lumMod val="50000"/>
                </a:schemeClr>
              </a:buClr>
              <a:buSzPct val="100000"/>
              <a:buFont typeface="Wingdings" panose="05000000000000000000" pitchFamily="2" charset="2"/>
              <a:buChar char="n"/>
            </a:pPr>
            <a:r>
              <a:rPr lang="zh-TW" altLang="en-US" sz="3200" b="1" dirty="0" smtClean="0">
                <a:solidFill>
                  <a:schemeClr val="accent6"/>
                </a:solidFill>
                <a:latin typeface="+mn-lt"/>
              </a:rPr>
              <a:t>積極克服各項挑戰，繼續</a:t>
            </a:r>
            <a:r>
              <a:rPr lang="zh-TW" altLang="en-US" sz="3200" b="1" dirty="0">
                <a:solidFill>
                  <a:schemeClr val="accent6"/>
                </a:solidFill>
                <a:latin typeface="+mn-lt"/>
              </a:rPr>
              <a:t>與重要貿易</a:t>
            </a:r>
            <a:r>
              <a:rPr lang="zh-TW" altLang="en-US" sz="3200" b="1" dirty="0" smtClean="0">
                <a:solidFill>
                  <a:schemeClr val="accent6"/>
                </a:solidFill>
                <a:latin typeface="+mn-lt"/>
              </a:rPr>
              <a:t>夥伴洽</a:t>
            </a:r>
            <a:r>
              <a:rPr lang="zh-TW" altLang="en-US" sz="3200" b="1" dirty="0">
                <a:solidFill>
                  <a:schemeClr val="accent6"/>
                </a:solidFill>
                <a:latin typeface="+mn-lt"/>
              </a:rPr>
              <a:t>簽經濟合作協定</a:t>
            </a:r>
            <a:r>
              <a:rPr lang="en-US" altLang="zh-TW" sz="3200" b="1" dirty="0">
                <a:solidFill>
                  <a:schemeClr val="accent6"/>
                </a:solidFill>
                <a:latin typeface="+mn-lt"/>
              </a:rPr>
              <a:t>(ECA)</a:t>
            </a:r>
            <a:r>
              <a:rPr lang="zh-TW" altLang="en-US" sz="3200" b="1" dirty="0">
                <a:solidFill>
                  <a:schemeClr val="accent6"/>
                </a:solidFill>
                <a:latin typeface="+mn-lt"/>
              </a:rPr>
              <a:t>或自由貿易協定</a:t>
            </a:r>
            <a:r>
              <a:rPr lang="en-US" altLang="zh-TW" sz="3200" b="1" dirty="0">
                <a:solidFill>
                  <a:schemeClr val="accent6"/>
                </a:solidFill>
                <a:latin typeface="+mn-lt"/>
              </a:rPr>
              <a:t>(FTA</a:t>
            </a:r>
            <a:r>
              <a:rPr lang="en-US" altLang="zh-TW" sz="3200" b="1" dirty="0" smtClean="0">
                <a:solidFill>
                  <a:schemeClr val="accent6"/>
                </a:solidFill>
                <a:latin typeface="+mn-lt"/>
              </a:rPr>
              <a:t>)</a:t>
            </a:r>
            <a:r>
              <a:rPr lang="zh-TW" altLang="en-US" sz="3200" b="1" dirty="0" smtClean="0">
                <a:solidFill>
                  <a:schemeClr val="accent6"/>
                </a:solidFill>
                <a:latin typeface="+mn-lt"/>
              </a:rPr>
              <a:t>，協助國內企業提升競爭力進軍全球，開拓商機。</a:t>
            </a: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140</a:t>
            </a:fld>
            <a:endParaRPr lang="zh-TW" altLang="en-US"/>
          </a:p>
        </p:txBody>
      </p:sp>
    </p:spTree>
    <p:extLst>
      <p:ext uri="{BB962C8B-B14F-4D97-AF65-F5344CB8AC3E}">
        <p14:creationId xmlns:p14="http://schemas.microsoft.com/office/powerpoint/2010/main" val="37300017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標楷體" panose="03000509000000000000" pitchFamily="65" charset="-120"/>
                <a:ea typeface="標楷體" panose="03000509000000000000" pitchFamily="65" charset="-120"/>
              </a:rPr>
              <a:t>發展創新經濟，</a:t>
            </a:r>
            <a:r>
              <a:rPr lang="zh-TW" altLang="en-US" sz="3600" dirty="0">
                <a:solidFill>
                  <a:schemeClr val="accent6">
                    <a:lumMod val="50000"/>
                  </a:schemeClr>
                </a:solidFill>
                <a:latin typeface="標楷體" panose="03000509000000000000" pitchFamily="65" charset="-120"/>
                <a:ea typeface="標楷體" panose="03000509000000000000" pitchFamily="65" charset="-120"/>
              </a:rPr>
              <a:t>打造</a:t>
            </a:r>
            <a:r>
              <a:rPr lang="zh-TW" altLang="zh-TW" sz="3600" dirty="0">
                <a:solidFill>
                  <a:schemeClr val="accent6">
                    <a:lumMod val="50000"/>
                  </a:schemeClr>
                </a:solidFill>
                <a:latin typeface="標楷體" panose="03000509000000000000" pitchFamily="65" charset="-120"/>
                <a:ea typeface="標楷體" panose="03000509000000000000" pitchFamily="65" charset="-120"/>
              </a:rPr>
              <a:t>網路智慧新臺灣</a:t>
            </a:r>
            <a:endParaRPr lang="zh-TW" altLang="en-US" sz="360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0248" name="Rectangle 7"/>
          <p:cNvSpPr>
            <a:spLocks/>
          </p:cNvSpPr>
          <p:nvPr/>
        </p:nvSpPr>
        <p:spPr bwMode="auto">
          <a:xfrm>
            <a:off x="431006" y="1012371"/>
            <a:ext cx="8281987" cy="51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en-US" sz="2800" b="1" dirty="0" smtClean="0">
                <a:solidFill>
                  <a:schemeClr val="accent6"/>
                </a:solidFill>
                <a:latin typeface="+mn-lt"/>
              </a:rPr>
              <a:t>持續推動有利</a:t>
            </a:r>
            <a:r>
              <a:rPr lang="zh-TW" altLang="en-US" sz="2800" b="1" dirty="0" smtClean="0">
                <a:solidFill>
                  <a:schemeClr val="accent2"/>
                </a:solidFill>
                <a:latin typeface="+mn-lt"/>
              </a:rPr>
              <a:t>創新</a:t>
            </a:r>
            <a:r>
              <a:rPr lang="zh-TW" altLang="en-US" sz="2800" b="1" dirty="0">
                <a:solidFill>
                  <a:schemeClr val="accent2"/>
                </a:solidFill>
                <a:latin typeface="+mn-lt"/>
              </a:rPr>
              <a:t>創業及經濟</a:t>
            </a:r>
            <a:r>
              <a:rPr lang="zh-TW" altLang="en-US" sz="2800" b="1" dirty="0" smtClean="0">
                <a:solidFill>
                  <a:schemeClr val="accent2"/>
                </a:solidFill>
                <a:latin typeface="+mn-lt"/>
              </a:rPr>
              <a:t>自由化政策，進一步提升臺灣競爭力</a:t>
            </a:r>
            <a:r>
              <a:rPr lang="zh-TW" altLang="en-US" sz="2800" b="1" dirty="0">
                <a:solidFill>
                  <a:schemeClr val="accent2"/>
                </a:solidFill>
                <a:latin typeface="+mn-lt"/>
              </a:rPr>
              <a:t>；推動生產力</a:t>
            </a:r>
            <a:r>
              <a:rPr lang="en-US" altLang="zh-TW" sz="2800" b="1" dirty="0">
                <a:solidFill>
                  <a:schemeClr val="accent2"/>
                </a:solidFill>
                <a:latin typeface="+mn-lt"/>
              </a:rPr>
              <a:t>4.0</a:t>
            </a:r>
            <a:r>
              <a:rPr lang="zh-TW" altLang="en-US" sz="2800" b="1" dirty="0">
                <a:solidFill>
                  <a:schemeClr val="accent2"/>
                </a:solidFill>
                <a:latin typeface="+mn-lt"/>
              </a:rPr>
              <a:t>發展方案，加速農業、製造業、</a:t>
            </a:r>
            <a:r>
              <a:rPr lang="zh-TW" altLang="en-US" sz="2800" b="1" dirty="0" smtClean="0">
                <a:solidFill>
                  <a:schemeClr val="accent2"/>
                </a:solidFill>
                <a:latin typeface="+mn-lt"/>
              </a:rPr>
              <a:t>商業服務等</a:t>
            </a:r>
            <a:r>
              <a:rPr lang="zh-TW" altLang="en-US" sz="2800" b="1" dirty="0">
                <a:solidFill>
                  <a:schemeClr val="accent2"/>
                </a:solidFill>
                <a:latin typeface="+mn-lt"/>
              </a:rPr>
              <a:t>產業結構轉型</a:t>
            </a:r>
            <a:r>
              <a:rPr lang="zh-TW" altLang="en-US" sz="2800" b="1" dirty="0" smtClean="0">
                <a:solidFill>
                  <a:schemeClr val="accent2"/>
                </a:solidFill>
                <a:latin typeface="+mn-lt"/>
              </a:rPr>
              <a:t>，發展創新驅動之新經濟。</a:t>
            </a:r>
            <a:endParaRPr lang="en-US" altLang="zh-TW" sz="2800" b="1" dirty="0" smtClean="0">
              <a:solidFill>
                <a:schemeClr val="accent2"/>
              </a:solidFill>
              <a:latin typeface="+mn-lt"/>
            </a:endParaRPr>
          </a:p>
          <a:p>
            <a:pPr algn="just">
              <a:buClr>
                <a:schemeClr val="accent6">
                  <a:lumMod val="50000"/>
                </a:schemeClr>
              </a:buClr>
              <a:buSzPct val="100000"/>
              <a:buFont typeface="Wingdings" panose="05000000000000000000" pitchFamily="2" charset="2"/>
              <a:buChar char="n"/>
            </a:pPr>
            <a:r>
              <a:rPr lang="zh-TW" altLang="en-US" sz="2800" b="1" dirty="0" smtClean="0">
                <a:solidFill>
                  <a:schemeClr val="accent2"/>
                </a:solidFill>
                <a:latin typeface="+mn-lt"/>
              </a:rPr>
              <a:t>加速</a:t>
            </a:r>
            <a:r>
              <a:rPr lang="zh-TW" altLang="zh-TW" sz="2800" b="1" dirty="0" smtClean="0">
                <a:solidFill>
                  <a:schemeClr val="accent2"/>
                </a:solidFill>
                <a:latin typeface="+mn-lt"/>
              </a:rPr>
              <a:t>推動</a:t>
            </a:r>
            <a:r>
              <a:rPr lang="zh-TW" altLang="zh-TW" sz="2800" b="1" dirty="0">
                <a:solidFill>
                  <a:schemeClr val="accent2"/>
                </a:solidFill>
                <a:latin typeface="+mn-lt"/>
              </a:rPr>
              <a:t>「創業拔萃方案」</a:t>
            </a:r>
            <a:r>
              <a:rPr lang="zh-TW" altLang="zh-TW" sz="2800" b="1" dirty="0" smtClean="0">
                <a:solidFill>
                  <a:schemeClr val="accent2"/>
                </a:solidFill>
                <a:latin typeface="+mn-lt"/>
              </a:rPr>
              <a:t>，</a:t>
            </a:r>
            <a:r>
              <a:rPr lang="zh-TW" altLang="en-US" sz="2800" b="1" dirty="0" smtClean="0">
                <a:solidFill>
                  <a:schemeClr val="accent2"/>
                </a:solidFill>
                <a:latin typeface="+mn-lt"/>
              </a:rPr>
              <a:t>加強對青年創業單一窗口服務，落實法規調適，設置</a:t>
            </a:r>
            <a:r>
              <a:rPr lang="zh-TW" altLang="zh-TW" sz="2800" b="1" dirty="0" smtClean="0">
                <a:solidFill>
                  <a:schemeClr val="accent2"/>
                </a:solidFill>
                <a:latin typeface="+mn-lt"/>
              </a:rPr>
              <a:t>創新</a:t>
            </a:r>
            <a:r>
              <a:rPr lang="zh-TW" altLang="zh-TW" sz="2800" b="1" dirty="0">
                <a:solidFill>
                  <a:schemeClr val="accent2"/>
                </a:solidFill>
                <a:latin typeface="+mn-lt"/>
              </a:rPr>
              <a:t>創業育成基地</a:t>
            </a:r>
            <a:r>
              <a:rPr lang="zh-TW" altLang="zh-TW" sz="2800" b="1" dirty="0" smtClean="0">
                <a:solidFill>
                  <a:schemeClr val="accent2"/>
                </a:solidFill>
                <a:latin typeface="+mn-lt"/>
              </a:rPr>
              <a:t>，吸引</a:t>
            </a:r>
            <a:r>
              <a:rPr lang="zh-TW" altLang="zh-TW" sz="2800" b="1" dirty="0">
                <a:solidFill>
                  <a:schemeClr val="accent2"/>
                </a:solidFill>
                <a:latin typeface="+mn-lt"/>
              </a:rPr>
              <a:t>國際</a:t>
            </a:r>
            <a:r>
              <a:rPr lang="zh-TW" altLang="zh-TW" sz="2800" b="1" dirty="0" smtClean="0">
                <a:solidFill>
                  <a:schemeClr val="accent2"/>
                </a:solidFill>
                <a:latin typeface="+mn-lt"/>
              </a:rPr>
              <a:t>創投來臺，使</a:t>
            </a:r>
            <a:r>
              <a:rPr lang="zh-TW" altLang="zh-TW" sz="2800" b="1" dirty="0">
                <a:solidFill>
                  <a:schemeClr val="accent2"/>
                </a:solidFill>
                <a:latin typeface="+mn-lt"/>
              </a:rPr>
              <a:t>臺灣成為全球創新經濟的亮</a:t>
            </a:r>
            <a:r>
              <a:rPr lang="zh-TW" altLang="zh-TW" sz="2800" b="1" dirty="0" smtClean="0">
                <a:solidFill>
                  <a:schemeClr val="accent2"/>
                </a:solidFill>
                <a:latin typeface="+mn-lt"/>
              </a:rPr>
              <a:t>點</a:t>
            </a:r>
            <a:r>
              <a:rPr lang="zh-TW" altLang="en-US" sz="2800" b="1" dirty="0" smtClean="0">
                <a:solidFill>
                  <a:schemeClr val="accent2"/>
                </a:solidFill>
                <a:latin typeface="+mn-lt"/>
              </a:rPr>
              <a:t>。</a:t>
            </a:r>
            <a:endParaRPr lang="en-US" altLang="zh-TW" sz="2800" b="1" dirty="0" smtClean="0">
              <a:solidFill>
                <a:schemeClr val="accent2"/>
              </a:solidFill>
              <a:latin typeface="+mn-lt"/>
            </a:endParaRPr>
          </a:p>
          <a:p>
            <a:pPr algn="just">
              <a:buClr>
                <a:schemeClr val="accent6">
                  <a:lumMod val="50000"/>
                </a:schemeClr>
              </a:buClr>
              <a:buSzPct val="100000"/>
              <a:buFont typeface="Wingdings" panose="05000000000000000000" pitchFamily="2" charset="2"/>
              <a:buChar char="n"/>
            </a:pPr>
            <a:r>
              <a:rPr lang="zh-TW" altLang="en-US" sz="2800" b="1" dirty="0" smtClean="0">
                <a:solidFill>
                  <a:schemeClr val="accent2"/>
                </a:solidFill>
                <a:latin typeface="+mn-lt"/>
              </a:rPr>
              <a:t>落實</a:t>
            </a:r>
            <a:r>
              <a:rPr lang="zh-TW" altLang="zh-TW" sz="2800" b="1" dirty="0" smtClean="0">
                <a:solidFill>
                  <a:schemeClr val="accent2"/>
                </a:solidFill>
                <a:latin typeface="+mn-lt"/>
              </a:rPr>
              <a:t>「</a:t>
            </a:r>
            <a:r>
              <a:rPr lang="zh-TW" altLang="en-US" sz="2800" b="1" dirty="0">
                <a:solidFill>
                  <a:schemeClr val="accent2"/>
                </a:solidFill>
                <a:latin typeface="+mn-lt"/>
              </a:rPr>
              <a:t>創意</a:t>
            </a:r>
            <a:r>
              <a:rPr lang="zh-TW" altLang="zh-TW" sz="2800" b="1" dirty="0">
                <a:solidFill>
                  <a:schemeClr val="accent2"/>
                </a:solidFill>
                <a:latin typeface="+mn-lt"/>
              </a:rPr>
              <a:t>臺灣</a:t>
            </a:r>
            <a:r>
              <a:rPr lang="en-US" altLang="zh-TW" sz="2800" b="1" dirty="0" err="1" smtClean="0">
                <a:solidFill>
                  <a:schemeClr val="accent2"/>
                </a:solidFill>
                <a:latin typeface="+mn-lt"/>
              </a:rPr>
              <a:t>ide@Twiwan</a:t>
            </a:r>
            <a:r>
              <a:rPr lang="en-US" altLang="zh-TW" sz="2800" b="1" dirty="0" smtClean="0">
                <a:solidFill>
                  <a:schemeClr val="accent2"/>
                </a:solidFill>
                <a:latin typeface="+mn-lt"/>
              </a:rPr>
              <a:t> 2020</a:t>
            </a:r>
            <a:r>
              <a:rPr lang="zh-TW" altLang="zh-TW" sz="2800" b="1" dirty="0" smtClean="0">
                <a:solidFill>
                  <a:schemeClr val="accent2"/>
                </a:solidFill>
                <a:latin typeface="+mn-lt"/>
              </a:rPr>
              <a:t>政策</a:t>
            </a:r>
            <a:r>
              <a:rPr lang="zh-TW" altLang="zh-TW" sz="2800" b="1" dirty="0">
                <a:solidFill>
                  <a:schemeClr val="accent2"/>
                </a:solidFill>
                <a:latin typeface="+mn-lt"/>
              </a:rPr>
              <a:t>白皮書</a:t>
            </a:r>
            <a:r>
              <a:rPr lang="zh-TW" altLang="zh-TW" sz="2800" b="1" dirty="0" smtClean="0">
                <a:solidFill>
                  <a:schemeClr val="accent2"/>
                </a:solidFill>
                <a:latin typeface="+mn-lt"/>
              </a:rPr>
              <a:t>」</a:t>
            </a:r>
            <a:r>
              <a:rPr lang="zh-TW" altLang="en-US" sz="2800" b="1" dirty="0" smtClean="0">
                <a:solidFill>
                  <a:schemeClr val="accent2"/>
                </a:solidFill>
                <a:latin typeface="+mn-lt"/>
              </a:rPr>
              <a:t>，</a:t>
            </a:r>
            <a:r>
              <a:rPr lang="zh-TW" altLang="en-US" sz="2800" b="1" dirty="0">
                <a:solidFill>
                  <a:schemeClr val="accent2"/>
                </a:solidFill>
                <a:latin typeface="+mn-lt"/>
              </a:rPr>
              <a:t>推動</a:t>
            </a:r>
            <a:r>
              <a:rPr lang="zh-TW" altLang="zh-TW" sz="2800" b="1" dirty="0">
                <a:solidFill>
                  <a:schemeClr val="accent2"/>
                </a:solidFill>
                <a:latin typeface="+mn-lt"/>
              </a:rPr>
              <a:t>「基礎環境」、「透明治理」、「智慧</a:t>
            </a:r>
            <a:r>
              <a:rPr lang="zh-TW" altLang="zh-TW" sz="2800" b="1" dirty="0">
                <a:solidFill>
                  <a:schemeClr val="accent6"/>
                </a:solidFill>
                <a:latin typeface="+mn-lt"/>
              </a:rPr>
              <a:t>生活」、「網路經濟」及「智慧國土」</a:t>
            </a:r>
            <a:r>
              <a:rPr lang="zh-TW" altLang="en-US" sz="2800" b="1" dirty="0" smtClean="0">
                <a:solidFill>
                  <a:schemeClr val="accent6"/>
                </a:solidFill>
                <a:latin typeface="+mn-lt"/>
              </a:rPr>
              <a:t>等五大行動方案，建設臺灣邁向網路</a:t>
            </a:r>
            <a:r>
              <a:rPr lang="zh-TW" altLang="en-US" sz="2800" b="1" dirty="0">
                <a:solidFill>
                  <a:schemeClr val="accent6"/>
                </a:solidFill>
                <a:latin typeface="+mn-lt"/>
              </a:rPr>
              <a:t>經濟島</a:t>
            </a:r>
            <a:r>
              <a:rPr lang="zh-TW" altLang="zh-TW" sz="2800" b="1" dirty="0">
                <a:solidFill>
                  <a:schemeClr val="accent6"/>
                </a:solidFill>
                <a:latin typeface="+mn-lt"/>
              </a:rPr>
              <a:t>。</a:t>
            </a:r>
          </a:p>
          <a:p>
            <a:pPr marL="109537" indent="0">
              <a:buClr>
                <a:schemeClr val="accent6">
                  <a:lumMod val="50000"/>
                </a:schemeClr>
              </a:buClr>
              <a:buNone/>
            </a:pPr>
            <a:endParaRPr lang="zh-TW" altLang="zh-TW" sz="2800" b="1" dirty="0">
              <a:solidFill>
                <a:schemeClr val="accent6"/>
              </a:solidFill>
            </a:endParaRPr>
          </a:p>
          <a:p>
            <a:pPr marL="355600" indent="0" algn="just" hangingPunct="0">
              <a:buClr>
                <a:schemeClr val="accent2">
                  <a:lumMod val="50000"/>
                </a:schemeClr>
              </a:buClr>
              <a:buSzPct val="75000"/>
              <a:buNone/>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141</a:t>
            </a:fld>
            <a:endParaRPr lang="zh-TW" altLang="en-US"/>
          </a:p>
        </p:txBody>
      </p:sp>
    </p:spTree>
    <p:extLst>
      <p:ext uri="{BB962C8B-B14F-4D97-AF65-F5344CB8AC3E}">
        <p14:creationId xmlns:p14="http://schemas.microsoft.com/office/powerpoint/2010/main" val="272802189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標楷體" panose="03000509000000000000" pitchFamily="65" charset="-120"/>
                <a:ea typeface="標楷體" panose="03000509000000000000" pitchFamily="65" charset="-120"/>
              </a:rPr>
              <a:t>優先照顧弱勢，打造公義</a:t>
            </a:r>
            <a:r>
              <a:rPr lang="zh-TW" altLang="zh-TW" sz="3600" dirty="0" smtClean="0">
                <a:solidFill>
                  <a:schemeClr val="accent6">
                    <a:lumMod val="50000"/>
                  </a:schemeClr>
                </a:solidFill>
                <a:latin typeface="標楷體" panose="03000509000000000000" pitchFamily="65" charset="-120"/>
                <a:ea typeface="標楷體" panose="03000509000000000000" pitchFamily="65" charset="-120"/>
              </a:rPr>
              <a:t>社會</a:t>
            </a:r>
            <a:endParaRPr lang="zh-TW" altLang="en-US" sz="360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0248" name="Rectangle 7"/>
          <p:cNvSpPr>
            <a:spLocks/>
          </p:cNvSpPr>
          <p:nvPr/>
        </p:nvSpPr>
        <p:spPr bwMode="auto">
          <a:xfrm>
            <a:off x="511444" y="1162372"/>
            <a:ext cx="8188057" cy="499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因應人口老化趨勢，結合社會資源強化</a:t>
            </a:r>
            <a:r>
              <a:rPr lang="zh-TW" altLang="en-US" sz="2800" b="1" dirty="0">
                <a:solidFill>
                  <a:schemeClr val="accent6"/>
                </a:solidFill>
              </a:rPr>
              <a:t>各項照護服務措施，</a:t>
            </a:r>
            <a:r>
              <a:rPr lang="zh-TW" altLang="en-US" sz="2800" b="1" dirty="0" smtClean="0">
                <a:solidFill>
                  <a:schemeClr val="accent6"/>
                </a:solidFill>
              </a:rPr>
              <a:t>完善</a:t>
            </a:r>
            <a:r>
              <a:rPr lang="zh-TW" altLang="en-US" sz="2800" b="1" dirty="0">
                <a:solidFill>
                  <a:schemeClr val="accent6"/>
                </a:solidFill>
              </a:rPr>
              <a:t>社福</a:t>
            </a:r>
            <a:r>
              <a:rPr lang="zh-TW" altLang="en-US" sz="2800" b="1" dirty="0" smtClean="0">
                <a:solidFill>
                  <a:schemeClr val="accent6"/>
                </a:solidFill>
              </a:rPr>
              <a:t>制度</a:t>
            </a:r>
            <a:r>
              <a:rPr lang="zh-TW" altLang="en-US" sz="2800" b="1" dirty="0">
                <a:solidFill>
                  <a:schemeClr val="accent6"/>
                </a:solidFill>
              </a:rPr>
              <a:t>及</a:t>
            </a:r>
            <a:r>
              <a:rPr lang="zh-TW" altLang="en-US" sz="2800" b="1" dirty="0" smtClean="0">
                <a:solidFill>
                  <a:schemeClr val="accent6"/>
                </a:solidFill>
              </a:rPr>
              <a:t>社會安全</a:t>
            </a:r>
            <a:r>
              <a:rPr lang="zh-TW" altLang="en-US" sz="2800" b="1" dirty="0">
                <a:solidFill>
                  <a:schemeClr val="accent6"/>
                </a:solidFill>
              </a:rPr>
              <a:t>體系，實踐「為老年人找依靠」及「為弱勢者提供有尊嚴的生存環境</a:t>
            </a:r>
            <a:r>
              <a:rPr lang="zh-TW" altLang="en-US" sz="2800" b="1" dirty="0" smtClean="0">
                <a:solidFill>
                  <a:schemeClr val="accent6"/>
                </a:solidFill>
              </a:rPr>
              <a:t>」施政</a:t>
            </a:r>
            <a:r>
              <a:rPr lang="zh-TW" altLang="en-US" sz="2800" b="1" dirty="0">
                <a:solidFill>
                  <a:schemeClr val="accent6"/>
                </a:solidFill>
              </a:rPr>
              <a:t>目標</a:t>
            </a:r>
            <a:r>
              <a:rPr lang="zh-TW" altLang="en-US" sz="2800" b="1" dirty="0" smtClean="0">
                <a:solidFill>
                  <a:schemeClr val="accent6"/>
                </a:solidFill>
              </a:rPr>
              <a:t>。</a:t>
            </a:r>
            <a:endParaRPr lang="en-US" altLang="zh-TW" sz="2800" b="1" dirty="0" smtClean="0">
              <a:solidFill>
                <a:schemeClr val="accent6"/>
              </a:solidFill>
            </a:endParaRPr>
          </a:p>
          <a:p>
            <a:pPr>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健全失</a:t>
            </a:r>
            <a:r>
              <a:rPr lang="zh-TW" altLang="en-US" sz="2800" b="1" dirty="0">
                <a:solidFill>
                  <a:schemeClr val="accent6"/>
                </a:solidFill>
              </a:rPr>
              <a:t>能</a:t>
            </a:r>
            <a:r>
              <a:rPr lang="zh-TW" altLang="en-US" sz="2800" b="1" dirty="0" smtClean="0">
                <a:solidFill>
                  <a:schemeClr val="accent6"/>
                </a:solidFill>
              </a:rPr>
              <a:t>長者照</a:t>
            </a:r>
            <a:r>
              <a:rPr lang="zh-TW" altLang="en-US" sz="2800" b="1" dirty="0">
                <a:solidFill>
                  <a:schemeClr val="accent6"/>
                </a:solidFill>
              </a:rPr>
              <a:t>護</a:t>
            </a:r>
            <a:r>
              <a:rPr lang="zh-TW" altLang="en-US" sz="2800" b="1" dirty="0" smtClean="0">
                <a:solidFill>
                  <a:schemeClr val="accent6"/>
                </a:solidFill>
              </a:rPr>
              <a:t>機制，「</a:t>
            </a:r>
            <a:r>
              <a:rPr lang="zh-TW" altLang="en-US" sz="2800" b="1" dirty="0">
                <a:solidFill>
                  <a:schemeClr val="accent6"/>
                </a:solidFill>
              </a:rPr>
              <a:t>以自助照顧為主，外助照顧為輔</a:t>
            </a:r>
            <a:r>
              <a:rPr lang="zh-TW" altLang="en-US" sz="2800" b="1" dirty="0" smtClean="0">
                <a:solidFill>
                  <a:schemeClr val="accent6"/>
                </a:solidFill>
              </a:rPr>
              <a:t>」為原則，普設地方村里社區</a:t>
            </a:r>
            <a:r>
              <a:rPr lang="zh-TW" altLang="en-US" sz="2800" b="1" dirty="0">
                <a:solidFill>
                  <a:schemeClr val="accent6"/>
                </a:solidFill>
              </a:rPr>
              <a:t>照顧關懷據點</a:t>
            </a:r>
            <a:r>
              <a:rPr lang="zh-TW" altLang="en-US" sz="2800" b="1" dirty="0" smtClean="0">
                <a:solidFill>
                  <a:schemeClr val="accent6"/>
                </a:solidFill>
              </a:rPr>
              <a:t>，強化公私</a:t>
            </a:r>
            <a:r>
              <a:rPr lang="zh-TW" altLang="en-US" sz="2800" b="1" dirty="0">
                <a:solidFill>
                  <a:schemeClr val="accent6"/>
                </a:solidFill>
              </a:rPr>
              <a:t>協力的公益平臺機制，提升社區照顧與支持</a:t>
            </a:r>
            <a:r>
              <a:rPr lang="zh-TW" altLang="en-US" sz="2800" b="1" dirty="0" smtClean="0">
                <a:solidFill>
                  <a:schemeClr val="accent6"/>
                </a:solidFill>
              </a:rPr>
              <a:t>功能。</a:t>
            </a:r>
            <a:endParaRPr lang="en-US" altLang="zh-TW" sz="2800" b="1" dirty="0" smtClean="0">
              <a:solidFill>
                <a:schemeClr val="accent6"/>
              </a:solidFill>
            </a:endParaRPr>
          </a:p>
          <a:p>
            <a:pPr>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建</a:t>
            </a:r>
            <a:r>
              <a:rPr lang="zh-TW" altLang="en-US" sz="2800" b="1" dirty="0">
                <a:solidFill>
                  <a:schemeClr val="accent6"/>
                </a:solidFill>
              </a:rPr>
              <a:t>構平價</a:t>
            </a:r>
            <a:r>
              <a:rPr lang="zh-TW" altLang="en-US" sz="2800" b="1" dirty="0" smtClean="0">
                <a:solidFill>
                  <a:schemeClr val="accent6"/>
                </a:solidFill>
              </a:rPr>
              <a:t>優質托</a:t>
            </a:r>
            <a:r>
              <a:rPr lang="zh-TW" altLang="en-US" sz="2800" b="1" dirty="0">
                <a:solidFill>
                  <a:schemeClr val="accent6"/>
                </a:solidFill>
              </a:rPr>
              <a:t>育</a:t>
            </a:r>
            <a:r>
              <a:rPr lang="zh-TW" altLang="en-US" sz="2800" b="1" dirty="0" smtClean="0">
                <a:solidFill>
                  <a:schemeClr val="accent6"/>
                </a:solidFill>
              </a:rPr>
              <a:t>環境</a:t>
            </a:r>
            <a:r>
              <a:rPr lang="zh-TW" altLang="en-US" sz="2800" b="1" dirty="0">
                <a:solidFill>
                  <a:schemeClr val="accent6"/>
                </a:solidFill>
              </a:rPr>
              <a:t>，辦理父母未就業家庭的育兒津貼、兒少健保、醫療</a:t>
            </a:r>
            <a:r>
              <a:rPr lang="zh-TW" altLang="en-US" sz="2800" b="1" dirty="0" smtClean="0">
                <a:solidFill>
                  <a:schemeClr val="accent6"/>
                </a:solidFill>
              </a:rPr>
              <a:t>補助</a:t>
            </a:r>
            <a:r>
              <a:rPr lang="zh-TW" altLang="en-US" sz="2800" b="1" dirty="0">
                <a:solidFill>
                  <a:schemeClr val="accent6"/>
                </a:solidFill>
              </a:rPr>
              <a:t>及緊急生活扶助等措施，使更多弱勢</a:t>
            </a:r>
            <a:r>
              <a:rPr lang="zh-TW" altLang="en-US" sz="2800" b="1" dirty="0" smtClean="0">
                <a:solidFill>
                  <a:schemeClr val="accent6"/>
                </a:solidFill>
              </a:rPr>
              <a:t>家庭受益。</a:t>
            </a:r>
            <a:endParaRPr lang="en-US" altLang="zh-TW" sz="2800" b="1" dirty="0" smtClean="0">
              <a:solidFill>
                <a:schemeClr val="accent6"/>
              </a:solidFill>
            </a:endParaRPr>
          </a:p>
          <a:p>
            <a:pPr>
              <a:buClr>
                <a:schemeClr val="accent6">
                  <a:lumMod val="50000"/>
                </a:schemeClr>
              </a:buClr>
              <a:buFont typeface="Wingdings" panose="05000000000000000000" pitchFamily="2" charset="2"/>
              <a:buChar char="n"/>
            </a:pPr>
            <a:endParaRPr lang="en-US" altLang="zh-TW" sz="2800" b="1" dirty="0" smtClean="0">
              <a:solidFill>
                <a:schemeClr val="accent6"/>
              </a:solidFill>
            </a:endParaRPr>
          </a:p>
          <a:p>
            <a:pPr marL="355600" indent="0" algn="just" hangingPunct="0">
              <a:buClr>
                <a:schemeClr val="accent2">
                  <a:lumMod val="50000"/>
                </a:schemeClr>
              </a:buClr>
              <a:buSzPct val="75000"/>
              <a:buNone/>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142</a:t>
            </a:fld>
            <a:endParaRPr lang="zh-TW" altLang="en-US"/>
          </a:p>
        </p:txBody>
      </p:sp>
    </p:spTree>
    <p:extLst>
      <p:ext uri="{BB962C8B-B14F-4D97-AF65-F5344CB8AC3E}">
        <p14:creationId xmlns:p14="http://schemas.microsoft.com/office/powerpoint/2010/main" val="374838374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276446" y="1169086"/>
            <a:ext cx="8357191" cy="507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en-US" sz="2800" b="1" dirty="0">
                <a:solidFill>
                  <a:schemeClr val="accent6"/>
                </a:solidFill>
              </a:rPr>
              <a:t>持續辦理青年安心成家購屋優惠貸款措施</a:t>
            </a:r>
            <a:r>
              <a:rPr lang="zh-TW" altLang="en-US" sz="2800" b="1" dirty="0" smtClean="0">
                <a:solidFill>
                  <a:schemeClr val="accent6"/>
                </a:solidFill>
              </a:rPr>
              <a:t>，並輔導</a:t>
            </a:r>
            <a:r>
              <a:rPr lang="zh-TW" altLang="en-US" sz="2800" b="1" dirty="0">
                <a:solidFill>
                  <a:schemeClr val="accent6"/>
                </a:solidFill>
              </a:rPr>
              <a:t>地方政府利用公有閒置土地興辦社會住宅，另將對提供弱勢家庭租屋之愛心房東給予每月</a:t>
            </a:r>
            <a:r>
              <a:rPr lang="en-US" altLang="zh-TW" sz="2800" b="1" dirty="0" smtClean="0">
                <a:solidFill>
                  <a:schemeClr val="accent6"/>
                </a:solidFill>
                <a:latin typeface="+mn-lt"/>
              </a:rPr>
              <a:t>4</a:t>
            </a:r>
            <a:r>
              <a:rPr lang="zh-TW" altLang="en-US" sz="2800" b="1" dirty="0" smtClean="0">
                <a:solidFill>
                  <a:schemeClr val="accent6"/>
                </a:solidFill>
                <a:latin typeface="+mn-lt"/>
              </a:rPr>
              <a:t>千</a:t>
            </a:r>
            <a:r>
              <a:rPr lang="zh-TW" altLang="en-US" sz="2800" b="1" dirty="0" smtClean="0">
                <a:solidFill>
                  <a:schemeClr val="accent6"/>
                </a:solidFill>
              </a:rPr>
              <a:t>元</a:t>
            </a:r>
            <a:r>
              <a:rPr lang="zh-TW" altLang="en-US" sz="2800" b="1" dirty="0">
                <a:solidFill>
                  <a:schemeClr val="accent6"/>
                </a:solidFill>
              </a:rPr>
              <a:t>租屋收入免稅優惠</a:t>
            </a:r>
            <a:r>
              <a:rPr lang="zh-TW" altLang="en-US" sz="2800" b="1" dirty="0" smtClean="0">
                <a:solidFill>
                  <a:schemeClr val="accent6"/>
                </a:solidFill>
              </a:rPr>
              <a:t>。</a:t>
            </a:r>
            <a:endParaRPr lang="en-US" altLang="zh-TW" sz="2800" b="1" dirty="0" smtClean="0">
              <a:solidFill>
                <a:schemeClr val="accent6"/>
              </a:solidFill>
            </a:endParaRPr>
          </a:p>
          <a:p>
            <a:pPr algn="just">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強化</a:t>
            </a:r>
            <a:r>
              <a:rPr lang="zh-TW" altLang="en-US" sz="2800" b="1" dirty="0">
                <a:solidFill>
                  <a:schemeClr val="accent6"/>
                </a:solidFill>
              </a:rPr>
              <a:t>原住民族</a:t>
            </a:r>
            <a:r>
              <a:rPr lang="zh-TW" altLang="en-US" sz="2800" b="1" dirty="0" smtClean="0">
                <a:solidFill>
                  <a:schemeClr val="accent6"/>
                </a:solidFill>
              </a:rPr>
              <a:t>就業輔導，健全</a:t>
            </a:r>
            <a:r>
              <a:rPr lang="zh-TW" altLang="en-US" sz="2800" b="1" dirty="0">
                <a:solidFill>
                  <a:schemeClr val="accent6"/>
                </a:solidFill>
              </a:rPr>
              <a:t>部落建設及產業</a:t>
            </a:r>
            <a:r>
              <a:rPr lang="zh-TW" altLang="en-US" sz="2800" b="1" dirty="0" smtClean="0">
                <a:solidFill>
                  <a:schemeClr val="accent6"/>
                </a:solidFill>
              </a:rPr>
              <a:t>發展，完備</a:t>
            </a:r>
            <a:r>
              <a:rPr lang="zh-TW" altLang="en-US" sz="2800" b="1" dirty="0">
                <a:solidFill>
                  <a:schemeClr val="accent6"/>
                </a:solidFill>
              </a:rPr>
              <a:t>土地管理機制，</a:t>
            </a:r>
            <a:r>
              <a:rPr lang="zh-TW" altLang="en-US" sz="2800" b="1" dirty="0" smtClean="0">
                <a:solidFill>
                  <a:schemeClr val="accent6"/>
                </a:solidFill>
              </a:rPr>
              <a:t>保障原住民</a:t>
            </a:r>
            <a:r>
              <a:rPr lang="zh-TW" altLang="en-US" sz="2800" b="1" dirty="0">
                <a:solidFill>
                  <a:schemeClr val="accent6"/>
                </a:solidFill>
              </a:rPr>
              <a:t>族土地</a:t>
            </a:r>
            <a:r>
              <a:rPr lang="zh-TW" altLang="en-US" sz="2800" b="1" dirty="0" smtClean="0">
                <a:solidFill>
                  <a:schemeClr val="accent6"/>
                </a:solidFill>
              </a:rPr>
              <a:t>權益。</a:t>
            </a:r>
            <a:endParaRPr lang="en-US" altLang="zh-TW" sz="2800" b="1" dirty="0" smtClean="0">
              <a:solidFill>
                <a:schemeClr val="accent6"/>
              </a:solidFill>
            </a:endParaRPr>
          </a:p>
          <a:p>
            <a:pPr algn="just">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優化新</a:t>
            </a:r>
            <a:r>
              <a:rPr lang="zh-TW" altLang="en-US" sz="2800" b="1" dirty="0">
                <a:solidFill>
                  <a:schemeClr val="accent6"/>
                </a:solidFill>
              </a:rPr>
              <a:t>住</a:t>
            </a:r>
            <a:r>
              <a:rPr lang="zh-TW" altLang="en-US" sz="2800" b="1" dirty="0" smtClean="0">
                <a:solidFill>
                  <a:schemeClr val="accent6"/>
                </a:solidFill>
              </a:rPr>
              <a:t>民子女學習母語環境，推動人才</a:t>
            </a:r>
            <a:r>
              <a:rPr lang="zh-TW" altLang="en-US" sz="2800" b="1" dirty="0">
                <a:solidFill>
                  <a:schemeClr val="accent6"/>
                </a:solidFill>
              </a:rPr>
              <a:t>培力計畫</a:t>
            </a:r>
            <a:r>
              <a:rPr lang="zh-TW" altLang="en-US" sz="2800" b="1" dirty="0" smtClean="0">
                <a:solidFill>
                  <a:schemeClr val="accent6"/>
                </a:solidFill>
              </a:rPr>
              <a:t>，</a:t>
            </a:r>
            <a:r>
              <a:rPr lang="zh-TW" altLang="en-US" sz="2800" b="1" dirty="0" smtClean="0">
                <a:solidFill>
                  <a:schemeClr val="accent2"/>
                </a:solidFill>
              </a:rPr>
              <a:t>培育進軍東南亞</a:t>
            </a:r>
            <a:r>
              <a:rPr lang="zh-TW" altLang="en-US" sz="2800" b="1" dirty="0">
                <a:solidFill>
                  <a:schemeClr val="accent2"/>
                </a:solidFill>
              </a:rPr>
              <a:t>經貿</a:t>
            </a:r>
            <a:r>
              <a:rPr lang="zh-TW" altLang="en-US" sz="2800" b="1" dirty="0" smtClean="0">
                <a:solidFill>
                  <a:schemeClr val="accent2"/>
                </a:solidFill>
              </a:rPr>
              <a:t>部隊的尖兵。</a:t>
            </a:r>
            <a:endParaRPr lang="en-US" altLang="zh-TW" sz="2800" b="1" dirty="0" smtClean="0">
              <a:solidFill>
                <a:schemeClr val="accent2"/>
              </a:solidFill>
            </a:endParaRPr>
          </a:p>
          <a:p>
            <a:pPr algn="just">
              <a:buClr>
                <a:schemeClr val="accent6">
                  <a:lumMod val="50000"/>
                </a:schemeClr>
              </a:buClr>
              <a:buSzPct val="100000"/>
              <a:buFont typeface="Wingdings" panose="05000000000000000000" pitchFamily="2" charset="2"/>
              <a:buChar char="n"/>
            </a:pPr>
            <a:r>
              <a:rPr lang="zh-TW" altLang="zh-TW" sz="2800" b="1" dirty="0">
                <a:solidFill>
                  <a:schemeClr val="accent2"/>
                </a:solidFill>
                <a:latin typeface="+mj-lt"/>
              </a:rPr>
              <a:t>「國土計畫法」於105年1月6日經總統公布，後續將儘速公告施行、擬定國土計畫及訂定相關配套子法，促進國土資源合理配置</a:t>
            </a:r>
            <a:r>
              <a:rPr lang="zh-TW" altLang="en-US" sz="2800" b="1" dirty="0">
                <a:solidFill>
                  <a:schemeClr val="accent2"/>
                </a:solidFill>
                <a:latin typeface="+mj-lt"/>
              </a:rPr>
              <a:t>。</a:t>
            </a:r>
            <a:endParaRPr lang="en-US" altLang="zh-TW" sz="2800" b="1" dirty="0">
              <a:solidFill>
                <a:schemeClr val="accent2"/>
              </a:solidFill>
              <a:latin typeface="+mj-lt"/>
            </a:endParaRPr>
          </a:p>
          <a:p>
            <a:pPr>
              <a:buClr>
                <a:schemeClr val="accent6">
                  <a:lumMod val="50000"/>
                </a:schemeClr>
              </a:buClr>
              <a:buSzPct val="100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buClr>
                <a:schemeClr val="accent2">
                  <a:lumMod val="50000"/>
                </a:schemeClr>
              </a:buClr>
              <a:buSzPct val="75000"/>
              <a:buFont typeface="Wingdings" panose="05000000000000000000" pitchFamily="2" charset="2"/>
              <a:buChar char="n"/>
            </a:pPr>
            <a:endParaRPr lang="en-US" altLang="zh-TW" sz="28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143</a:t>
            </a:fld>
            <a:endParaRPr lang="zh-TW" altLang="en-US"/>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標楷體" panose="03000509000000000000" pitchFamily="65" charset="-120"/>
                <a:ea typeface="標楷體" panose="03000509000000000000" pitchFamily="65" charset="-120"/>
              </a:rPr>
              <a:t>優先照顧弱勢，打造公義</a:t>
            </a:r>
            <a:r>
              <a:rPr lang="zh-TW" altLang="zh-TW" sz="3600" dirty="0" smtClean="0">
                <a:solidFill>
                  <a:schemeClr val="accent6">
                    <a:lumMod val="50000"/>
                  </a:schemeClr>
                </a:solidFill>
                <a:latin typeface="標楷體" panose="03000509000000000000" pitchFamily="65" charset="-120"/>
                <a:ea typeface="標楷體" panose="03000509000000000000" pitchFamily="65" charset="-120"/>
              </a:rPr>
              <a:t>社會</a:t>
            </a:r>
            <a:r>
              <a:rPr lang="en-US" altLang="zh-TW" sz="2000" dirty="0" smtClean="0">
                <a:solidFill>
                  <a:schemeClr val="accent6">
                    <a:lumMod val="50000"/>
                  </a:schemeClr>
                </a:solidFill>
                <a:latin typeface="標楷體" panose="03000509000000000000" pitchFamily="65" charset="-120"/>
                <a:ea typeface="標楷體" panose="03000509000000000000" pitchFamily="65" charset="-120"/>
              </a:rPr>
              <a:t>(</a:t>
            </a:r>
            <a:r>
              <a:rPr lang="zh-TW" altLang="en-US" sz="2000" dirty="0" smtClean="0">
                <a:solidFill>
                  <a:schemeClr val="accent6">
                    <a:lumMod val="50000"/>
                  </a:schemeClr>
                </a:solidFill>
                <a:latin typeface="標楷體" panose="03000509000000000000" pitchFamily="65" charset="-120"/>
                <a:ea typeface="標楷體" panose="03000509000000000000" pitchFamily="65" charset="-120"/>
              </a:rPr>
              <a:t>續</a:t>
            </a:r>
            <a:r>
              <a:rPr lang="en-US" altLang="zh-TW" sz="2000" dirty="0" smtClean="0">
                <a:solidFill>
                  <a:schemeClr val="accent6">
                    <a:lumMod val="50000"/>
                  </a:schemeClr>
                </a:solidFill>
                <a:latin typeface="標楷體" panose="03000509000000000000" pitchFamily="65" charset="-120"/>
                <a:ea typeface="標楷體" panose="03000509000000000000" pitchFamily="65" charset="-120"/>
              </a:rPr>
              <a:t>)</a:t>
            </a:r>
            <a:endParaRPr lang="zh-TW" altLang="en-US" sz="2000" dirty="0">
              <a:solidFill>
                <a:schemeClr val="accent6">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864974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標楷體" panose="03000509000000000000" pitchFamily="65" charset="-120"/>
                <a:ea typeface="標楷體" panose="03000509000000000000" pitchFamily="65" charset="-120"/>
              </a:rPr>
              <a:t>邁向綠能低</a:t>
            </a:r>
            <a:r>
              <a:rPr lang="zh-TW" altLang="en-US" sz="3600" dirty="0" smtClean="0">
                <a:solidFill>
                  <a:schemeClr val="accent6">
                    <a:lumMod val="50000"/>
                  </a:schemeClr>
                </a:solidFill>
                <a:latin typeface="標楷體" panose="03000509000000000000" pitchFamily="65" charset="-120"/>
                <a:ea typeface="標楷體" panose="03000509000000000000" pitchFamily="65" charset="-120"/>
              </a:rPr>
              <a:t>碳島，永續國土發展</a:t>
            </a:r>
            <a:endParaRPr lang="zh-TW" altLang="en-US" sz="360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0248" name="Rectangle 7"/>
          <p:cNvSpPr>
            <a:spLocks/>
          </p:cNvSpPr>
          <p:nvPr/>
        </p:nvSpPr>
        <p:spPr bwMode="auto">
          <a:xfrm>
            <a:off x="499730" y="925831"/>
            <a:ext cx="8080744" cy="534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300"/>
              </a:spcBef>
              <a:buClr>
                <a:schemeClr val="accent6">
                  <a:lumMod val="50000"/>
                </a:schemeClr>
              </a:buClr>
              <a:buSzPct val="100000"/>
              <a:buFont typeface="Wingdings" panose="05000000000000000000" pitchFamily="2" charset="2"/>
              <a:buChar char="n"/>
            </a:pPr>
            <a:r>
              <a:rPr lang="zh-TW" altLang="en-US" sz="2800" b="1" dirty="0" smtClean="0">
                <a:solidFill>
                  <a:schemeClr val="accent2"/>
                </a:solidFill>
              </a:rPr>
              <a:t>巴黎</a:t>
            </a:r>
            <a:r>
              <a:rPr lang="zh-TW" altLang="en-US" sz="2800" b="1" dirty="0">
                <a:solidFill>
                  <a:schemeClr val="accent2"/>
                </a:solidFill>
              </a:rPr>
              <a:t>氣候會議為全球維持溫升</a:t>
            </a:r>
            <a:r>
              <a:rPr lang="en-US" altLang="zh-TW" sz="2800" b="1" dirty="0">
                <a:solidFill>
                  <a:schemeClr val="accent2"/>
                </a:solidFill>
                <a:latin typeface="+mn-lt"/>
              </a:rPr>
              <a:t>2</a:t>
            </a:r>
            <a:r>
              <a:rPr lang="zh-TW" altLang="en-US" sz="2800" b="1" dirty="0">
                <a:solidFill>
                  <a:schemeClr val="accent2"/>
                </a:solidFill>
                <a:latin typeface="+mn-lt"/>
              </a:rPr>
              <a:t>℃</a:t>
            </a:r>
            <a:r>
              <a:rPr lang="zh-TW" altLang="en-US" sz="2800" b="1" dirty="0">
                <a:solidFill>
                  <a:schemeClr val="accent2"/>
                </a:solidFill>
              </a:rPr>
              <a:t>以下目標之跨世代氣候革命成功轉折點，巴黎協定將驅動綠能產業蓬勃發展；</a:t>
            </a:r>
            <a:r>
              <a:rPr lang="zh-TW" altLang="en-US" sz="2800" b="1" dirty="0" smtClean="0">
                <a:solidFill>
                  <a:schemeClr val="accent6"/>
                </a:solidFill>
              </a:rPr>
              <a:t>依</a:t>
            </a:r>
            <a:r>
              <a:rPr lang="zh-TW" altLang="en-US" sz="2800" b="1" dirty="0">
                <a:solidFill>
                  <a:schemeClr val="accent6"/>
                </a:solidFill>
              </a:rPr>
              <a:t>循「溫室氣體減量及管理法」，完備相關子法規範與配套機制，落實減碳行動，強化我國因應氣候變遷挑戰之韌性，邁向低碳新紀元。</a:t>
            </a:r>
            <a:endParaRPr lang="en-US" altLang="zh-TW" sz="2800" b="1" dirty="0">
              <a:solidFill>
                <a:schemeClr val="accent6"/>
              </a:solidFill>
            </a:endParaRPr>
          </a:p>
          <a:p>
            <a:pPr algn="just">
              <a:spcBef>
                <a:spcPts val="300"/>
              </a:spcBef>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兼顧</a:t>
            </a:r>
            <a:r>
              <a:rPr lang="zh-TW" altLang="en-US" sz="2800" b="1" dirty="0">
                <a:solidFill>
                  <a:schemeClr val="accent6"/>
                </a:solidFill>
              </a:rPr>
              <a:t>產業發展、糧食</a:t>
            </a:r>
            <a:r>
              <a:rPr lang="zh-TW" altLang="en-US" sz="2800" b="1" dirty="0" smtClean="0">
                <a:solidFill>
                  <a:schemeClr val="accent6"/>
                </a:solidFill>
              </a:rPr>
              <a:t>安全及社會正義前提</a:t>
            </a:r>
            <a:r>
              <a:rPr lang="zh-TW" altLang="en-US" sz="2800" b="1" dirty="0">
                <a:solidFill>
                  <a:schemeClr val="accent6"/>
                </a:solidFill>
              </a:rPr>
              <a:t>下，規劃具前瞻性且務實可行的水資源配置、循環利用與管理架構</a:t>
            </a:r>
            <a:r>
              <a:rPr lang="zh-TW" altLang="en-US" sz="2800" b="1" dirty="0" smtClean="0">
                <a:solidFill>
                  <a:schemeClr val="accent6"/>
                </a:solidFill>
              </a:rPr>
              <a:t>。</a:t>
            </a:r>
            <a:endParaRPr lang="en-US" altLang="zh-TW" sz="2800" b="1" dirty="0" smtClean="0">
              <a:solidFill>
                <a:schemeClr val="accent6"/>
              </a:solidFill>
            </a:endParaRPr>
          </a:p>
          <a:p>
            <a:pPr algn="just">
              <a:spcBef>
                <a:spcPts val="300"/>
              </a:spcBef>
              <a:buClr>
                <a:schemeClr val="accent6">
                  <a:lumMod val="50000"/>
                </a:schemeClr>
              </a:buClr>
              <a:buSzPct val="100000"/>
              <a:buFont typeface="Wingdings" panose="05000000000000000000" pitchFamily="2" charset="2"/>
              <a:buChar char="n"/>
            </a:pPr>
            <a:r>
              <a:rPr lang="zh-TW" altLang="en-US" sz="2800" b="1" dirty="0" smtClean="0">
                <a:solidFill>
                  <a:schemeClr val="accent6"/>
                </a:solidFill>
              </a:rPr>
              <a:t>推動能源管理成為今後具</a:t>
            </a:r>
            <a:r>
              <a:rPr lang="zh-TW" altLang="en-US" sz="2800" b="1" dirty="0">
                <a:solidFill>
                  <a:schemeClr val="accent6"/>
                </a:solidFill>
              </a:rPr>
              <a:t>創意與</a:t>
            </a:r>
            <a:r>
              <a:rPr lang="zh-TW" altLang="en-US" sz="2800" b="1" dirty="0" smtClean="0">
                <a:solidFill>
                  <a:schemeClr val="accent6"/>
                </a:solidFill>
              </a:rPr>
              <a:t>活力之新興產業，活絡能源經濟發展。</a:t>
            </a:r>
            <a:endParaRPr lang="en-US" altLang="zh-TW" sz="2800" b="1" dirty="0" smtClean="0">
              <a:solidFill>
                <a:schemeClr val="accent6"/>
              </a:solidFill>
            </a:endParaRPr>
          </a:p>
          <a:p>
            <a:pPr>
              <a:spcBef>
                <a:spcPts val="300"/>
              </a:spcBef>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ndParaRPr>
          </a:p>
          <a:p>
            <a:pPr>
              <a:spcBef>
                <a:spcPts val="300"/>
              </a:spcBef>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spcBef>
                <a:spcPts val="300"/>
              </a:spcBef>
              <a:buClr>
                <a:schemeClr val="accent2">
                  <a:lumMod val="50000"/>
                </a:schemeClr>
              </a:buClr>
              <a:buSzPct val="75000"/>
              <a:buFont typeface="Wingdings" panose="05000000000000000000" pitchFamily="2" charset="2"/>
              <a:buChar char="n"/>
            </a:pPr>
            <a:endParaRPr lang="zh-TW" altLang="zh-TW" sz="2800" b="1" dirty="0" smtClean="0">
              <a:solidFill>
                <a:schemeClr val="accent6"/>
              </a:solidFill>
            </a:endParaRPr>
          </a:p>
          <a:p>
            <a:pPr>
              <a:spcBef>
                <a:spcPts val="300"/>
              </a:spcBef>
              <a:buClr>
                <a:schemeClr val="accent2">
                  <a:lumMod val="50000"/>
                </a:schemeClr>
              </a:buClr>
              <a:buSzPct val="75000"/>
              <a:buFont typeface="Wingdings" panose="05000000000000000000" pitchFamily="2" charset="2"/>
              <a:buChar char="n"/>
            </a:pPr>
            <a:endParaRPr lang="en-US" altLang="zh-TW" sz="28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144</a:t>
            </a:fld>
            <a:endParaRPr lang="zh-TW" altLang="en-US"/>
          </a:p>
        </p:txBody>
      </p:sp>
    </p:spTree>
    <p:extLst>
      <p:ext uri="{BB962C8B-B14F-4D97-AF65-F5344CB8AC3E}">
        <p14:creationId xmlns:p14="http://schemas.microsoft.com/office/powerpoint/2010/main" val="7724949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67377" y="2925361"/>
            <a:ext cx="9014712" cy="1037230"/>
          </a:xfrm>
        </p:spPr>
        <p:txBody>
          <a:bodyPr/>
          <a:lstStyle/>
          <a:p>
            <a:pPr algn="ctr">
              <a:spcAft>
                <a:spcPct val="20000"/>
              </a:spcAft>
              <a:buNone/>
            </a:pPr>
            <a:r>
              <a:rPr lang="zh-TW" altLang="en-US" sz="6600" dirty="0" smtClean="0">
                <a:solidFill>
                  <a:schemeClr val="accent6">
                    <a:lumMod val="50000"/>
                  </a:schemeClr>
                </a:solidFill>
                <a:latin typeface="標楷體" panose="03000509000000000000" pitchFamily="65" charset="-120"/>
                <a:ea typeface="標楷體" panose="03000509000000000000" pitchFamily="65" charset="-120"/>
              </a:rPr>
              <a:t>肆、結語</a:t>
            </a:r>
            <a:endParaRPr lang="zh-TW" altLang="en-US" sz="6600" b="1" dirty="0" smtClean="0">
              <a:solidFill>
                <a:schemeClr val="accent6">
                  <a:lumMod val="50000"/>
                </a:schemeClr>
              </a:solidFill>
              <a:latin typeface="Arial" panose="020B0604020202020204" pitchFamily="34"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145</a:t>
            </a:fld>
            <a:endParaRPr lang="zh-TW" altLang="en-US"/>
          </a:p>
        </p:txBody>
      </p:sp>
    </p:spTree>
    <p:extLst>
      <p:ext uri="{BB962C8B-B14F-4D97-AF65-F5344CB8AC3E}">
        <p14:creationId xmlns:p14="http://schemas.microsoft.com/office/powerpoint/2010/main" val="221881236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3"/>
          <p:cNvSpPr>
            <a:spLocks noGrp="1"/>
          </p:cNvSpPr>
          <p:nvPr>
            <p:ph type="body" idx="4294967295"/>
          </p:nvPr>
        </p:nvSpPr>
        <p:spPr>
          <a:xfrm>
            <a:off x="1117600" y="1361439"/>
            <a:ext cx="7053943" cy="4779595"/>
          </a:xfrm>
        </p:spPr>
        <p:txBody>
          <a:bodyPr/>
          <a:lstStyle/>
          <a:p>
            <a:pPr>
              <a:lnSpc>
                <a:spcPct val="110000"/>
              </a:lnSpc>
              <a:spcBef>
                <a:spcPct val="15000"/>
              </a:spcBef>
              <a:spcAft>
                <a:spcPct val="15000"/>
              </a:spcAft>
              <a:buClr>
                <a:schemeClr val="accent6">
                  <a:lumMod val="50000"/>
                </a:schemeClr>
              </a:buClr>
              <a:buFont typeface="Wingdings" panose="05000000000000000000" pitchFamily="2" charset="2"/>
              <a:buChar char="n"/>
            </a:pPr>
            <a:r>
              <a:rPr lang="zh-TW" altLang="en-US" sz="2800" dirty="0">
                <a:solidFill>
                  <a:schemeClr val="accent6"/>
                </a:solidFill>
                <a:latin typeface="標楷體" panose="03000509000000000000" pitchFamily="65" charset="-120"/>
                <a:ea typeface="標楷體" panose="03000509000000000000" pitchFamily="65" charset="-120"/>
              </a:rPr>
              <a:t>近</a:t>
            </a:r>
            <a:r>
              <a:rPr lang="en-US" altLang="zh-TW" sz="2800" dirty="0">
                <a:solidFill>
                  <a:schemeClr val="accent6"/>
                </a:solidFill>
                <a:latin typeface="標楷體" panose="03000509000000000000" pitchFamily="65" charset="-120"/>
                <a:ea typeface="標楷體" panose="03000509000000000000" pitchFamily="65" charset="-120"/>
              </a:rPr>
              <a:t>8</a:t>
            </a:r>
            <a:r>
              <a:rPr lang="zh-TW" altLang="en-US" sz="2800" dirty="0">
                <a:solidFill>
                  <a:schemeClr val="accent6"/>
                </a:solidFill>
                <a:latin typeface="標楷體" panose="03000509000000000000" pitchFamily="65" charset="-120"/>
                <a:ea typeface="標楷體" panose="03000509000000000000" pitchFamily="65" charset="-120"/>
              </a:rPr>
              <a:t>年來</a:t>
            </a:r>
            <a:r>
              <a:rPr lang="zh-TW" altLang="en-US" sz="2800" dirty="0" smtClean="0">
                <a:solidFill>
                  <a:schemeClr val="accent6"/>
                </a:solidFill>
                <a:latin typeface="標楷體" panose="03000509000000000000" pitchFamily="65" charset="-120"/>
                <a:ea typeface="標楷體" panose="03000509000000000000" pitchFamily="65" charset="-120"/>
              </a:rPr>
              <a:t>，政府積極除弊興利，在制度與實務面力求創新</a:t>
            </a:r>
            <a:r>
              <a:rPr lang="zh-TW" altLang="en-US" sz="2800" dirty="0">
                <a:solidFill>
                  <a:schemeClr val="accent6"/>
                </a:solidFill>
                <a:latin typeface="標楷體" panose="03000509000000000000" pitchFamily="65" charset="-120"/>
                <a:ea typeface="標楷體" panose="03000509000000000000" pitchFamily="65" charset="-120"/>
              </a:rPr>
              <a:t>、突破</a:t>
            </a:r>
            <a:r>
              <a:rPr lang="zh-TW" altLang="en-US" sz="2800" dirty="0" smtClean="0">
                <a:solidFill>
                  <a:schemeClr val="accent6"/>
                </a:solidFill>
                <a:latin typeface="標楷體" panose="03000509000000000000" pitchFamily="65" charset="-120"/>
                <a:ea typeface="標楷體" panose="03000509000000000000" pitchFamily="65" charset="-120"/>
              </a:rPr>
              <a:t>，</a:t>
            </a:r>
            <a:r>
              <a:rPr lang="zh-TW" altLang="en-US" sz="2800" dirty="0">
                <a:solidFill>
                  <a:schemeClr val="accent6"/>
                </a:solidFill>
                <a:latin typeface="標楷體" panose="03000509000000000000" pitchFamily="65" charset="-120"/>
                <a:ea typeface="標楷體" panose="03000509000000000000" pitchFamily="65" charset="-120"/>
              </a:rPr>
              <a:t>積極強化治安</a:t>
            </a:r>
            <a:r>
              <a:rPr lang="zh-TW" altLang="en-US" sz="2800" dirty="0" smtClean="0">
                <a:solidFill>
                  <a:schemeClr val="accent6"/>
                </a:solidFill>
                <a:latin typeface="標楷體" panose="03000509000000000000" pitchFamily="65" charset="-120"/>
                <a:ea typeface="標楷體" panose="03000509000000000000" pitchFamily="65" charset="-120"/>
              </a:rPr>
              <a:t>、活路外交、鞏固兩岸和平、促進</a:t>
            </a:r>
            <a:r>
              <a:rPr lang="zh-TW" altLang="en-US" sz="2800" dirty="0">
                <a:solidFill>
                  <a:schemeClr val="accent6"/>
                </a:solidFill>
                <a:latin typeface="標楷體" panose="03000509000000000000" pitchFamily="65" charset="-120"/>
                <a:ea typeface="標楷體" panose="03000509000000000000" pitchFamily="65" charset="-120"/>
              </a:rPr>
              <a:t>經濟</a:t>
            </a:r>
            <a:r>
              <a:rPr lang="zh-TW" altLang="en-US" sz="2800" dirty="0" smtClean="0">
                <a:solidFill>
                  <a:schemeClr val="accent6"/>
                </a:solidFill>
                <a:latin typeface="標楷體" panose="03000509000000000000" pitchFamily="65" charset="-120"/>
                <a:ea typeface="標楷體" panose="03000509000000000000" pitchFamily="65" charset="-120"/>
              </a:rPr>
              <a:t>轉型升級及照顧弱勢等。</a:t>
            </a:r>
            <a:endParaRPr lang="en-US" altLang="zh-TW" sz="2800" dirty="0" smtClean="0">
              <a:solidFill>
                <a:schemeClr val="accent6"/>
              </a:solidFill>
              <a:latin typeface="標楷體" panose="03000509000000000000" pitchFamily="65" charset="-120"/>
              <a:ea typeface="標楷體" panose="03000509000000000000" pitchFamily="65" charset="-120"/>
            </a:endParaRPr>
          </a:p>
          <a:p>
            <a:pPr>
              <a:lnSpc>
                <a:spcPct val="110000"/>
              </a:lnSpc>
              <a:spcBef>
                <a:spcPct val="15000"/>
              </a:spcBef>
              <a:spcAft>
                <a:spcPct val="15000"/>
              </a:spcAft>
              <a:buClr>
                <a:schemeClr val="accent6">
                  <a:lumMod val="50000"/>
                </a:schemeClr>
              </a:buClr>
              <a:buFont typeface="Wingdings" panose="05000000000000000000" pitchFamily="2" charset="2"/>
              <a:buChar char="n"/>
            </a:pPr>
            <a:r>
              <a:rPr lang="zh-TW" altLang="en-US" sz="2800" dirty="0" smtClean="0">
                <a:solidFill>
                  <a:schemeClr val="accent6"/>
                </a:solidFill>
                <a:latin typeface="標楷體" panose="03000509000000000000" pitchFamily="65" charset="-120"/>
                <a:ea typeface="標楷體" panose="03000509000000000000" pitchFamily="65" charset="-120"/>
              </a:rPr>
              <a:t>行政團隊堅定「以臺灣為主，對人民有利」的信念，進一步深化制度創新，提升政策執行力，集中力量實踐「為年輕人找出路</a:t>
            </a:r>
            <a:r>
              <a:rPr lang="zh-TW" altLang="en-US" sz="2800" dirty="0">
                <a:solidFill>
                  <a:schemeClr val="accent6"/>
                </a:solidFill>
                <a:latin typeface="標楷體" panose="03000509000000000000" pitchFamily="65" charset="-120"/>
                <a:ea typeface="標楷體" panose="03000509000000000000" pitchFamily="65" charset="-120"/>
              </a:rPr>
              <a:t>、為企業找機會、為老年人找</a:t>
            </a:r>
            <a:r>
              <a:rPr lang="zh-TW" altLang="en-US" sz="2800" dirty="0" smtClean="0">
                <a:solidFill>
                  <a:schemeClr val="accent6"/>
                </a:solidFill>
                <a:latin typeface="標楷體" panose="03000509000000000000" pitchFamily="65" charset="-120"/>
                <a:ea typeface="標楷體" panose="03000509000000000000" pitchFamily="65" charset="-120"/>
              </a:rPr>
              <a:t>依靠、為弱勢者提供</a:t>
            </a:r>
            <a:r>
              <a:rPr lang="zh-TW" altLang="en-US" sz="2800" dirty="0">
                <a:solidFill>
                  <a:schemeClr val="accent6"/>
                </a:solidFill>
                <a:latin typeface="標楷體" panose="03000509000000000000" pitchFamily="65" charset="-120"/>
                <a:ea typeface="標楷體" panose="03000509000000000000" pitchFamily="65" charset="-120"/>
              </a:rPr>
              <a:t>有尊嚴的</a:t>
            </a:r>
            <a:r>
              <a:rPr lang="zh-TW" altLang="en-US" sz="2800" dirty="0" smtClean="0">
                <a:solidFill>
                  <a:schemeClr val="accent6"/>
                </a:solidFill>
                <a:latin typeface="標楷體" panose="03000509000000000000" pitchFamily="65" charset="-120"/>
                <a:ea typeface="標楷體" panose="03000509000000000000" pitchFamily="65" charset="-120"/>
              </a:rPr>
              <a:t>生存環境」施政目標。</a:t>
            </a:r>
            <a:endParaRPr lang="zh-TW" altLang="en-US" sz="2800" b="1" dirty="0" smtClean="0">
              <a:solidFill>
                <a:schemeClr val="accent6"/>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146</a:t>
            </a:fld>
            <a:endParaRPr lang="zh-TW" altLang="en-US"/>
          </a:p>
        </p:txBody>
      </p:sp>
      <p:sp>
        <p:nvSpPr>
          <p:cNvPr id="3" name="文字方塊 2"/>
          <p:cNvSpPr txBox="1"/>
          <p:nvPr/>
        </p:nvSpPr>
        <p:spPr>
          <a:xfrm>
            <a:off x="1717040" y="132080"/>
            <a:ext cx="5262979" cy="769441"/>
          </a:xfrm>
          <a:prstGeom prst="rect">
            <a:avLst/>
          </a:prstGeom>
          <a:noFill/>
        </p:spPr>
        <p:txBody>
          <a:bodyPr wrap="none" rtlCol="0">
            <a:spAutoFit/>
          </a:bodyPr>
          <a:lstStyle/>
          <a:p>
            <a:r>
              <a:rPr lang="zh-TW" altLang="en-US" sz="4400" b="1" dirty="0" smtClean="0">
                <a:solidFill>
                  <a:schemeClr val="accent6">
                    <a:lumMod val="50000"/>
                  </a:schemeClr>
                </a:solidFill>
              </a:rPr>
              <a:t>堅定信念，奮力實現</a:t>
            </a:r>
            <a:endParaRPr lang="zh-TW" altLang="en-US" sz="4400" b="1" dirty="0">
              <a:solidFill>
                <a:schemeClr val="accent6">
                  <a:lumMod val="50000"/>
                </a:schemeClr>
              </a:solidFill>
            </a:endParaRPr>
          </a:p>
        </p:txBody>
      </p:sp>
    </p:spTree>
    <p:extLst>
      <p:ext uri="{BB962C8B-B14F-4D97-AF65-F5344CB8AC3E}">
        <p14:creationId xmlns:p14="http://schemas.microsoft.com/office/powerpoint/2010/main" val="356362500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Text Box 9"/>
          <p:cNvSpPr txBox="1">
            <a:spLocks noChangeArrowheads="1"/>
          </p:cNvSpPr>
          <p:nvPr/>
        </p:nvSpPr>
        <p:spPr bwMode="auto">
          <a:xfrm>
            <a:off x="1727994" y="2009458"/>
            <a:ext cx="5688012" cy="2378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zh-TW" altLang="en-US" sz="6000" b="1" dirty="0">
                <a:solidFill>
                  <a:schemeClr val="accent6">
                    <a:lumMod val="50000"/>
                  </a:schemeClr>
                </a:solidFill>
                <a:ea typeface="標楷體" panose="03000509000000000000" pitchFamily="65" charset="-120"/>
              </a:rPr>
              <a:t>簡報完畢</a:t>
            </a:r>
          </a:p>
          <a:p>
            <a:pPr algn="ctr" eaLnBrk="1" hangingPunct="1">
              <a:spcBef>
                <a:spcPct val="50000"/>
              </a:spcBef>
              <a:defRPr/>
            </a:pPr>
            <a:r>
              <a:rPr lang="zh-TW" altLang="en-US" sz="6000" b="1" dirty="0">
                <a:solidFill>
                  <a:schemeClr val="accent6">
                    <a:lumMod val="50000"/>
                  </a:schemeClr>
                </a:solidFill>
                <a:ea typeface="標楷體" panose="03000509000000000000" pitchFamily="65" charset="-120"/>
              </a:rPr>
              <a:t>敬請</a:t>
            </a:r>
            <a:r>
              <a:rPr lang="zh-TW" altLang="en-US" sz="6000" b="1" dirty="0" smtClean="0">
                <a:solidFill>
                  <a:schemeClr val="accent6">
                    <a:lumMod val="50000"/>
                  </a:schemeClr>
                </a:solidFill>
                <a:ea typeface="標楷體" panose="03000509000000000000" pitchFamily="65" charset="-120"/>
              </a:rPr>
              <a:t>指導</a:t>
            </a:r>
            <a:endParaRPr lang="zh-TW" altLang="en-US" sz="6000" b="1" dirty="0">
              <a:solidFill>
                <a:schemeClr val="accent6">
                  <a:lumMod val="50000"/>
                </a:schemeClr>
              </a:solidFill>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147</a:t>
            </a:fld>
            <a:endParaRPr lang="zh-TW" altLang="en-US"/>
          </a:p>
        </p:txBody>
      </p:sp>
    </p:spTree>
    <p:extLst>
      <p:ext uri="{BB962C8B-B14F-4D97-AF65-F5344CB8AC3E}">
        <p14:creationId xmlns:p14="http://schemas.microsoft.com/office/powerpoint/2010/main" val="4174559787"/>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9988" y="2105527"/>
            <a:ext cx="8605520" cy="2393482"/>
          </a:xfrm>
        </p:spPr>
        <p:txBody>
          <a:bodyPr anchor="t" anchorCtr="0">
            <a:normAutofit/>
          </a:bodyPr>
          <a:lstStyle/>
          <a:p>
            <a:r>
              <a:rPr lang="zh-TW" altLang="en-US" sz="4800" dirty="0" smtClean="0">
                <a:latin typeface="標楷體" panose="03000509000000000000" pitchFamily="65" charset="-120"/>
                <a:ea typeface="標楷體" panose="03000509000000000000" pitchFamily="65" charset="-120"/>
              </a:rPr>
              <a:t>附錄</a:t>
            </a:r>
            <a:r>
              <a:rPr lang="en-US" altLang="zh-TW" sz="4800" dirty="0" smtClean="0">
                <a:latin typeface="標楷體" panose="03000509000000000000" pitchFamily="65" charset="-120"/>
                <a:ea typeface="標楷體" panose="03000509000000000000" pitchFamily="65" charset="-120"/>
              </a:rPr>
              <a:t/>
            </a:r>
            <a:br>
              <a:rPr lang="en-US" altLang="zh-TW" sz="4800" dirty="0" smtClean="0">
                <a:latin typeface="標楷體" panose="03000509000000000000" pitchFamily="65" charset="-120"/>
                <a:ea typeface="標楷體" panose="03000509000000000000" pitchFamily="65" charset="-120"/>
              </a:rPr>
            </a:br>
            <a:r>
              <a:rPr lang="en-US" altLang="zh-TW" sz="4800" dirty="0" smtClean="0">
                <a:latin typeface="標楷體" panose="03000509000000000000" pitchFamily="65" charset="-120"/>
                <a:ea typeface="標楷體" panose="03000509000000000000" pitchFamily="65" charset="-120"/>
              </a:rPr>
              <a:t/>
            </a:r>
            <a:br>
              <a:rPr lang="en-US" altLang="zh-TW" sz="4800" dirty="0" smtClean="0">
                <a:latin typeface="標楷體" panose="03000509000000000000" pitchFamily="65" charset="-120"/>
                <a:ea typeface="標楷體" panose="03000509000000000000" pitchFamily="65" charset="-120"/>
              </a:rPr>
            </a:br>
            <a:r>
              <a:rPr lang="zh-TW" altLang="en-US" sz="4800" dirty="0" smtClean="0">
                <a:latin typeface="標楷體" panose="03000509000000000000" pitchFamily="65" charset="-120"/>
                <a:ea typeface="標楷體" panose="03000509000000000000" pitchFamily="65" charset="-120"/>
              </a:rPr>
              <a:t>主要成果</a:t>
            </a:r>
            <a:endParaRPr lang="zh-TW" altLang="en-US" sz="48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a:xfrm>
            <a:off x="7015480" y="6492716"/>
            <a:ext cx="2057400" cy="273844"/>
          </a:xfrm>
        </p:spPr>
        <p:txBody>
          <a:bodyPr/>
          <a:lstStyle/>
          <a:p>
            <a:fld id="{6A9D71CA-9EAF-4642-9B24-CCA1896C61C3}" type="slidenum">
              <a:rPr lang="zh-TW" altLang="en-US" smtClean="0"/>
              <a:t>148</a:t>
            </a:fld>
            <a:endParaRPr lang="zh-TW" altLang="en-US"/>
          </a:p>
        </p:txBody>
      </p:sp>
    </p:spTree>
    <p:extLst>
      <p:ext uri="{BB962C8B-B14F-4D97-AF65-F5344CB8AC3E}">
        <p14:creationId xmlns:p14="http://schemas.microsoft.com/office/powerpoint/2010/main" val="264203372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149</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smtClean="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endParaRPr lang="zh-TW" altLang="zh-TW" sz="3200" dirty="0"/>
          </a:p>
        </p:txBody>
      </p:sp>
      <p:graphicFrame>
        <p:nvGraphicFramePr>
          <p:cNvPr id="5" name="表格 4"/>
          <p:cNvGraphicFramePr>
            <a:graphicFrameLocks noGrp="1"/>
          </p:cNvGraphicFramePr>
          <p:nvPr>
            <p:extLst>
              <p:ext uri="{D42A27DB-BD31-4B8C-83A1-F6EECF244321}">
                <p14:modId xmlns:p14="http://schemas.microsoft.com/office/powerpoint/2010/main" val="3727789205"/>
              </p:ext>
            </p:extLst>
          </p:nvPr>
        </p:nvGraphicFramePr>
        <p:xfrm>
          <a:off x="490433" y="860078"/>
          <a:ext cx="8388095" cy="5453214"/>
        </p:xfrm>
        <a:graphic>
          <a:graphicData uri="http://schemas.openxmlformats.org/drawingml/2006/table">
            <a:tbl>
              <a:tblPr firstRow="1" bandRow="1">
                <a:tableStyleId>{5C22544A-7EE6-4342-B048-85BDC9FD1C3A}</a:tableStyleId>
              </a:tblPr>
              <a:tblGrid>
                <a:gridCol w="569163"/>
                <a:gridCol w="2046256"/>
                <a:gridCol w="2341219"/>
                <a:gridCol w="3431457"/>
              </a:tblGrid>
              <a:tr h="694402">
                <a:tc>
                  <a:txBody>
                    <a:bodyPr/>
                    <a:lstStyle/>
                    <a:p>
                      <a:pPr algn="ctr">
                        <a:lnSpc>
                          <a:spcPct val="100000"/>
                        </a:lnSpc>
                        <a:spcAft>
                          <a:spcPts val="0"/>
                        </a:spcAft>
                      </a:pPr>
                      <a:r>
                        <a:rPr lang="zh-TW" sz="2000" b="1" kern="100" dirty="0">
                          <a:solidFill>
                            <a:srgbClr val="000000"/>
                          </a:solidFill>
                          <a:effectLst/>
                          <a:latin typeface="+mj-lt"/>
                          <a:ea typeface="標楷體" panose="03000509000000000000" pitchFamily="65" charset="-120"/>
                          <a:cs typeface="Times New Roman" panose="02020603050405020304" pitchFamily="18" charset="0"/>
                        </a:rPr>
                        <a:t>項次</a:t>
                      </a:r>
                      <a:endParaRPr lang="zh-TW" sz="2000" kern="100" dirty="0">
                        <a:effectLst/>
                        <a:latin typeface="+mj-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zh-TW" sz="2000" b="1" kern="100" dirty="0">
                          <a:solidFill>
                            <a:srgbClr val="000000"/>
                          </a:solidFill>
                          <a:effectLst/>
                          <a:latin typeface="+mj-lt"/>
                          <a:ea typeface="標楷體" panose="03000509000000000000" pitchFamily="65" charset="-120"/>
                          <a:cs typeface="Times New Roman" panose="02020603050405020304" pitchFamily="18" charset="0"/>
                        </a:rPr>
                        <a:t>施政成果摘要</a:t>
                      </a:r>
                      <a:endParaRPr lang="zh-TW" sz="2000" kern="100" dirty="0">
                        <a:effectLst/>
                        <a:latin typeface="+mj-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2000" b="1" kern="100" dirty="0">
                          <a:solidFill>
                            <a:srgbClr val="000000"/>
                          </a:solidFill>
                          <a:effectLst/>
                          <a:latin typeface="+mj-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j-lt"/>
                          <a:ea typeface="標楷體" panose="03000509000000000000" pitchFamily="65" charset="-120"/>
                          <a:cs typeface="Times New Roman" panose="02020603050405020304" pitchFamily="18" charset="0"/>
                        </a:rPr>
                        <a:t>年</a:t>
                      </a:r>
                      <a:endParaRPr lang="zh-TW" sz="2000" kern="100" dirty="0">
                        <a:effectLst/>
                        <a:latin typeface="+mj-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zh-TW" sz="2000" b="1" kern="100" dirty="0" smtClean="0">
                          <a:solidFill>
                            <a:srgbClr val="000000"/>
                          </a:solidFill>
                          <a:effectLst/>
                          <a:latin typeface="+mj-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alt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7372">
                <a:tc>
                  <a:txBody>
                    <a:bodyPr/>
                    <a:lstStyle/>
                    <a:p>
                      <a:pPr algn="ctr">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1</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TW" sz="1600" kern="100" dirty="0">
                          <a:solidFill>
                            <a:srgbClr val="000000"/>
                          </a:solidFill>
                          <a:effectLst/>
                          <a:latin typeface="+mj-lt"/>
                          <a:ea typeface="標楷體" panose="03000509000000000000" pitchFamily="65" charset="-120"/>
                          <a:cs typeface="Times New Roman" panose="02020603050405020304" pitchFamily="18" charset="0"/>
                        </a:rPr>
                        <a:t>免簽證國家大增，臺灣護照超好用</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TW" sz="1600" kern="100" dirty="0">
                          <a:solidFill>
                            <a:srgbClr val="000000"/>
                          </a:solidFill>
                          <a:effectLst/>
                          <a:latin typeface="+mj-lt"/>
                          <a:ea typeface="標楷體" panose="03000509000000000000" pitchFamily="65" charset="-120"/>
                          <a:cs typeface="Times New Roman" panose="02020603050405020304" pitchFamily="18" charset="0"/>
                        </a:rPr>
                        <a:t>予我國免</a:t>
                      </a:r>
                      <a:r>
                        <a:rPr lang="en-US" sz="1600" kern="100" dirty="0">
                          <a:solidFill>
                            <a:srgbClr val="000000"/>
                          </a:solidFill>
                          <a:effectLst/>
                          <a:latin typeface="+mj-lt"/>
                          <a:ea typeface="標楷體" panose="03000509000000000000" pitchFamily="65" charset="-120"/>
                          <a:cs typeface="Times New Roman" panose="02020603050405020304" pitchFamily="18" charset="0"/>
                        </a:rPr>
                        <a:t>(</a:t>
                      </a:r>
                      <a:r>
                        <a:rPr lang="zh-TW" sz="1600" kern="100" dirty="0">
                          <a:solidFill>
                            <a:srgbClr val="000000"/>
                          </a:solidFill>
                          <a:effectLst/>
                          <a:latin typeface="+mj-lt"/>
                          <a:ea typeface="標楷體" panose="03000509000000000000" pitchFamily="65" charset="-120"/>
                          <a:cs typeface="Times New Roman" panose="02020603050405020304" pitchFamily="18" charset="0"/>
                        </a:rPr>
                        <a:t>落地</a:t>
                      </a:r>
                      <a:r>
                        <a:rPr lang="en-US" sz="1600" kern="100" dirty="0">
                          <a:solidFill>
                            <a:srgbClr val="000000"/>
                          </a:solidFill>
                          <a:effectLst/>
                          <a:latin typeface="+mj-lt"/>
                          <a:ea typeface="標楷體" panose="03000509000000000000" pitchFamily="65" charset="-120"/>
                          <a:cs typeface="Times New Roman" panose="02020603050405020304" pitchFamily="18" charset="0"/>
                        </a:rPr>
                        <a:t>)</a:t>
                      </a:r>
                      <a:r>
                        <a:rPr lang="zh-TW" sz="1600" kern="100" dirty="0">
                          <a:solidFill>
                            <a:srgbClr val="000000"/>
                          </a:solidFill>
                          <a:effectLst/>
                          <a:latin typeface="+mj-lt"/>
                          <a:ea typeface="標楷體" panose="03000509000000000000" pitchFamily="65" charset="-120"/>
                          <a:cs typeface="Times New Roman" panose="02020603050405020304" pitchFamily="18" charset="0"/>
                        </a:rPr>
                        <a:t>簽或電子簽國家或地區，</a:t>
                      </a:r>
                      <a:r>
                        <a:rPr lang="en-US" sz="1600" kern="100" dirty="0">
                          <a:solidFill>
                            <a:srgbClr val="000000"/>
                          </a:solidFill>
                          <a:effectLst/>
                          <a:latin typeface="+mj-lt"/>
                          <a:ea typeface="標楷體" panose="03000509000000000000" pitchFamily="65" charset="-120"/>
                          <a:cs typeface="Times New Roman" panose="02020603050405020304" pitchFamily="18" charset="0"/>
                        </a:rPr>
                        <a:t>97</a:t>
                      </a:r>
                      <a:r>
                        <a:rPr lang="zh-TW" sz="1600" kern="100" dirty="0">
                          <a:solidFill>
                            <a:srgbClr val="000000"/>
                          </a:solidFill>
                          <a:effectLst/>
                          <a:latin typeface="+mj-lt"/>
                          <a:ea typeface="標楷體" panose="03000509000000000000" pitchFamily="65" charset="-120"/>
                          <a:cs typeface="Times New Roman" panose="02020603050405020304" pitchFamily="18" charset="0"/>
                        </a:rPr>
                        <a:t>年計</a:t>
                      </a:r>
                      <a:r>
                        <a:rPr lang="en-US" sz="1600" kern="100" dirty="0">
                          <a:solidFill>
                            <a:srgbClr val="000000"/>
                          </a:solidFill>
                          <a:effectLst/>
                          <a:latin typeface="+mj-lt"/>
                          <a:ea typeface="標楷體" panose="03000509000000000000" pitchFamily="65" charset="-120"/>
                          <a:cs typeface="Times New Roman" panose="02020603050405020304" pitchFamily="18" charset="0"/>
                        </a:rPr>
                        <a:t>54</a:t>
                      </a:r>
                      <a:r>
                        <a:rPr lang="zh-TW" sz="1600" kern="100" dirty="0">
                          <a:solidFill>
                            <a:srgbClr val="000000"/>
                          </a:solidFill>
                          <a:effectLst/>
                          <a:latin typeface="+mj-lt"/>
                          <a:ea typeface="標楷體" panose="03000509000000000000" pitchFamily="65" charset="-120"/>
                          <a:cs typeface="Times New Roman" panose="02020603050405020304" pitchFamily="18" charset="0"/>
                        </a:rPr>
                        <a:t>個。</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en-US" sz="1600" kern="100" dirty="0" smtClean="0">
                          <a:solidFill>
                            <a:schemeClr val="tx1"/>
                          </a:solidFill>
                          <a:effectLst/>
                          <a:latin typeface="+mj-lt"/>
                          <a:ea typeface="新細明體" panose="02020500000000000000" pitchFamily="18" charset="-120"/>
                          <a:cs typeface="Times New Roman" panose="02020603050405020304" pitchFamily="18" charset="0"/>
                        </a:rPr>
                        <a:t>10</a:t>
                      </a:r>
                      <a:r>
                        <a:rPr lang="en-US" altLang="zh-TW" sz="1600" kern="100" dirty="0" smtClean="0">
                          <a:solidFill>
                            <a:schemeClr val="tx1"/>
                          </a:solidFill>
                          <a:effectLst/>
                          <a:latin typeface="+mj-lt"/>
                          <a:ea typeface="新細明體" panose="02020500000000000000" pitchFamily="18" charset="-120"/>
                          <a:cs typeface="Times New Roman" panose="02020603050405020304" pitchFamily="18" charset="0"/>
                        </a:rPr>
                        <a:t>5</a:t>
                      </a:r>
                      <a:r>
                        <a:rPr lang="zh-TW" sz="1600" kern="100" dirty="0" smtClean="0">
                          <a:solidFill>
                            <a:schemeClr val="tx1"/>
                          </a:solidFill>
                          <a:effectLst/>
                          <a:latin typeface="+mj-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j-lt"/>
                          <a:ea typeface="標楷體" panose="03000509000000000000" pitchFamily="65" charset="-120"/>
                          <a:cs typeface="Times New Roman" panose="02020603050405020304" pitchFamily="18" charset="0"/>
                        </a:rPr>
                        <a:t>3</a:t>
                      </a:r>
                      <a:r>
                        <a:rPr lang="zh-TW" sz="1600" kern="100" dirty="0" smtClean="0">
                          <a:solidFill>
                            <a:schemeClr val="tx1"/>
                          </a:solidFill>
                          <a:effectLst/>
                          <a:latin typeface="+mj-lt"/>
                          <a:ea typeface="標楷體" panose="03000509000000000000" pitchFamily="65" charset="-120"/>
                          <a:cs typeface="Times New Roman" panose="02020603050405020304" pitchFamily="18" charset="0"/>
                        </a:rPr>
                        <a:t>月</a:t>
                      </a:r>
                      <a:r>
                        <a:rPr lang="zh-TW" sz="1600" kern="100" dirty="0">
                          <a:solidFill>
                            <a:schemeClr val="tx1"/>
                          </a:solidFill>
                          <a:effectLst/>
                          <a:latin typeface="+mj-lt"/>
                          <a:ea typeface="標楷體" panose="03000509000000000000" pitchFamily="65" charset="-120"/>
                          <a:cs typeface="Times New Roman" panose="02020603050405020304" pitchFamily="18" charset="0"/>
                        </a:rPr>
                        <a:t>計</a:t>
                      </a:r>
                      <a:r>
                        <a:rPr lang="en-US" sz="1600" kern="100" dirty="0" smtClean="0">
                          <a:solidFill>
                            <a:schemeClr val="tx1"/>
                          </a:solidFill>
                          <a:effectLst/>
                          <a:latin typeface="+mj-lt"/>
                          <a:ea typeface="標楷體" panose="03000509000000000000" pitchFamily="65" charset="-120"/>
                          <a:cs typeface="Times New Roman" panose="02020603050405020304" pitchFamily="18" charset="0"/>
                        </a:rPr>
                        <a:t>164</a:t>
                      </a:r>
                      <a:r>
                        <a:rPr lang="zh-TW" sz="1600" kern="100" dirty="0" smtClean="0">
                          <a:solidFill>
                            <a:schemeClr val="tx1"/>
                          </a:solidFill>
                          <a:effectLst/>
                          <a:latin typeface="+mj-lt"/>
                          <a:ea typeface="標楷體" panose="03000509000000000000" pitchFamily="65" charset="-120"/>
                          <a:cs typeface="Times New Roman" panose="02020603050405020304" pitchFamily="18" charset="0"/>
                        </a:rPr>
                        <a:t>個</a:t>
                      </a:r>
                      <a:r>
                        <a:rPr lang="zh-TW" sz="1600" kern="100" dirty="0">
                          <a:solidFill>
                            <a:schemeClr val="tx1"/>
                          </a:solidFill>
                          <a:effectLst/>
                          <a:latin typeface="+mj-lt"/>
                          <a:ea typeface="標楷體" panose="03000509000000000000" pitchFamily="65" charset="-120"/>
                          <a:cs typeface="Times New Roman" panose="02020603050405020304" pitchFamily="18" charset="0"/>
                        </a:rPr>
                        <a:t>。</a:t>
                      </a:r>
                      <a:endParaRPr lang="zh-TW" sz="1600" kern="100" dirty="0">
                        <a:solidFill>
                          <a:schemeClr val="tx1"/>
                        </a:solidFill>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2</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TW" sz="1600" kern="100" dirty="0">
                          <a:solidFill>
                            <a:srgbClr val="000000"/>
                          </a:solidFill>
                          <a:effectLst/>
                          <a:latin typeface="+mj-lt"/>
                          <a:ea typeface="標楷體" panose="03000509000000000000" pitchFamily="65" charset="-120"/>
                          <a:cs typeface="Times New Roman" panose="02020603050405020304" pitchFamily="18" charset="0"/>
                        </a:rPr>
                        <a:t>來臺旅客創新高，觀光收入三級跳</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lvl="0" indent="-88900" algn="l">
                        <a:lnSpc>
                          <a:spcPct val="100000"/>
                        </a:lnSpc>
                        <a:spcAft>
                          <a:spcPts val="0"/>
                        </a:spcAft>
                        <a:buFont typeface="+mj-lt"/>
                        <a:buNone/>
                      </a:pPr>
                      <a:r>
                        <a:rPr lang="en-US" altLang="zh-TW" sz="1600" kern="100" dirty="0" smtClean="0">
                          <a:solidFill>
                            <a:srgbClr val="000000"/>
                          </a:solidFill>
                          <a:effectLst/>
                          <a:latin typeface="+mj-lt"/>
                          <a:ea typeface="標楷體" panose="03000509000000000000" pitchFamily="65" charset="-120"/>
                          <a:cs typeface="Times New Roman" panose="02020603050405020304" pitchFamily="18" charset="0"/>
                        </a:rPr>
                        <a:t>1.</a:t>
                      </a:r>
                      <a:r>
                        <a:rPr lang="zh-TW" sz="1600" kern="100" dirty="0" smtClean="0">
                          <a:solidFill>
                            <a:srgbClr val="000000"/>
                          </a:solidFill>
                          <a:effectLst/>
                          <a:latin typeface="+mj-lt"/>
                          <a:ea typeface="標楷體" panose="03000509000000000000" pitchFamily="65" charset="-120"/>
                          <a:cs typeface="Times New Roman" panose="02020603050405020304" pitchFamily="18" charset="0"/>
                        </a:rPr>
                        <a:t>來</a:t>
                      </a:r>
                      <a:r>
                        <a:rPr lang="zh-TW" sz="1600" kern="100" dirty="0">
                          <a:solidFill>
                            <a:srgbClr val="000000"/>
                          </a:solidFill>
                          <a:effectLst/>
                          <a:latin typeface="+mj-lt"/>
                          <a:ea typeface="標楷體" panose="03000509000000000000" pitchFamily="65" charset="-120"/>
                          <a:cs typeface="Times New Roman" panose="02020603050405020304" pitchFamily="18" charset="0"/>
                        </a:rPr>
                        <a:t>臺旅客達</a:t>
                      </a:r>
                      <a:r>
                        <a:rPr lang="en-US" sz="1600" kern="100" dirty="0">
                          <a:solidFill>
                            <a:srgbClr val="000000"/>
                          </a:solidFill>
                          <a:effectLst/>
                          <a:latin typeface="+mj-lt"/>
                          <a:ea typeface="標楷體" panose="03000509000000000000" pitchFamily="65" charset="-120"/>
                          <a:cs typeface="Times New Roman" panose="02020603050405020304" pitchFamily="18" charset="0"/>
                        </a:rPr>
                        <a:t>371.6</a:t>
                      </a:r>
                      <a:r>
                        <a:rPr lang="zh-TW" sz="1600" kern="100" dirty="0">
                          <a:solidFill>
                            <a:srgbClr val="000000"/>
                          </a:solidFill>
                          <a:effectLst/>
                          <a:latin typeface="+mj-lt"/>
                          <a:ea typeface="標楷體" panose="03000509000000000000" pitchFamily="65" charset="-120"/>
                          <a:cs typeface="Times New Roman" panose="02020603050405020304" pitchFamily="18" charset="0"/>
                        </a:rPr>
                        <a:t>萬</a:t>
                      </a:r>
                      <a:r>
                        <a:rPr lang="zh-TW" sz="1600" kern="100" dirty="0" smtClean="0">
                          <a:solidFill>
                            <a:srgbClr val="000000"/>
                          </a:solidFill>
                          <a:effectLst/>
                          <a:latin typeface="+mj-lt"/>
                          <a:ea typeface="標楷體" panose="03000509000000000000" pitchFamily="65" charset="-120"/>
                          <a:cs typeface="Times New Roman" panose="02020603050405020304" pitchFamily="18" charset="0"/>
                        </a:rPr>
                        <a:t>人</a:t>
                      </a:r>
                      <a:r>
                        <a:rPr lang="zh-TW" altLang="en-US" sz="1600" kern="100" dirty="0" smtClean="0">
                          <a:solidFill>
                            <a:srgbClr val="000000"/>
                          </a:solidFill>
                          <a:effectLst/>
                          <a:latin typeface="+mj-lt"/>
                          <a:ea typeface="標楷體" panose="03000509000000000000" pitchFamily="65" charset="-120"/>
                          <a:cs typeface="Times New Roman" panose="02020603050405020304" pitchFamily="18" charset="0"/>
                        </a:rPr>
                        <a:t> </a:t>
                      </a:r>
                      <a:r>
                        <a:rPr lang="zh-TW" sz="1600" kern="100" dirty="0" smtClean="0">
                          <a:solidFill>
                            <a:srgbClr val="000000"/>
                          </a:solidFill>
                          <a:effectLst/>
                          <a:latin typeface="+mj-lt"/>
                          <a:ea typeface="標楷體" panose="03000509000000000000" pitchFamily="65" charset="-120"/>
                          <a:cs typeface="Times New Roman" panose="02020603050405020304" pitchFamily="18" charset="0"/>
                        </a:rPr>
                        <a:t>次</a:t>
                      </a:r>
                      <a:r>
                        <a:rPr lang="zh-TW" sz="1600" kern="100" dirty="0">
                          <a:solidFill>
                            <a:srgbClr val="000000"/>
                          </a:solidFill>
                          <a:effectLst/>
                          <a:latin typeface="+mj-lt"/>
                          <a:ea typeface="標楷體" panose="03000509000000000000" pitchFamily="65" charset="-120"/>
                          <a:cs typeface="Times New Roman" panose="02020603050405020304" pitchFamily="18" charset="0"/>
                        </a:rPr>
                        <a:t>。</a:t>
                      </a:r>
                      <a:endParaRPr lang="zh-TW" sz="1600" kern="100" dirty="0">
                        <a:effectLst/>
                        <a:latin typeface="+mj-lt"/>
                        <a:ea typeface="新細明體" panose="02020500000000000000" pitchFamily="18" charset="-120"/>
                        <a:cs typeface="Times New Roman" panose="02020603050405020304" pitchFamily="18" charset="0"/>
                      </a:endParaRPr>
                    </a:p>
                    <a:p>
                      <a:pPr marL="88900" lvl="0" indent="-88900" algn="l">
                        <a:lnSpc>
                          <a:spcPct val="100000"/>
                        </a:lnSpc>
                        <a:spcAft>
                          <a:spcPts val="0"/>
                        </a:spcAft>
                        <a:buFont typeface="+mj-lt"/>
                        <a:buNone/>
                      </a:pPr>
                      <a:r>
                        <a:rPr lang="en-US" altLang="zh-TW" sz="1600" kern="100" dirty="0" smtClean="0">
                          <a:solidFill>
                            <a:srgbClr val="000000"/>
                          </a:solidFill>
                          <a:effectLst/>
                          <a:latin typeface="+mj-lt"/>
                          <a:ea typeface="標楷體" panose="03000509000000000000" pitchFamily="65" charset="-120"/>
                          <a:cs typeface="Times New Roman" panose="02020603050405020304" pitchFamily="18" charset="0"/>
                        </a:rPr>
                        <a:t>2.</a:t>
                      </a:r>
                      <a:r>
                        <a:rPr lang="zh-TW" sz="1600" kern="100" dirty="0" smtClean="0">
                          <a:solidFill>
                            <a:srgbClr val="000000"/>
                          </a:solidFill>
                          <a:effectLst/>
                          <a:latin typeface="+mj-lt"/>
                          <a:ea typeface="標楷體" panose="03000509000000000000" pitchFamily="65" charset="-120"/>
                          <a:cs typeface="Times New Roman" panose="02020603050405020304" pitchFamily="18" charset="0"/>
                        </a:rPr>
                        <a:t>觀光</a:t>
                      </a:r>
                      <a:r>
                        <a:rPr lang="zh-TW" sz="1600" kern="100" dirty="0">
                          <a:solidFill>
                            <a:srgbClr val="000000"/>
                          </a:solidFill>
                          <a:effectLst/>
                          <a:latin typeface="+mj-lt"/>
                          <a:ea typeface="標楷體" panose="03000509000000000000" pitchFamily="65" charset="-120"/>
                          <a:cs typeface="Times New Roman" panose="02020603050405020304" pitchFamily="18" charset="0"/>
                        </a:rPr>
                        <a:t>外匯收入約</a:t>
                      </a:r>
                      <a:r>
                        <a:rPr lang="en-US" sz="1600" kern="100" dirty="0">
                          <a:solidFill>
                            <a:srgbClr val="000000"/>
                          </a:solidFill>
                          <a:effectLst/>
                          <a:latin typeface="+mj-lt"/>
                          <a:ea typeface="標楷體" panose="03000509000000000000" pitchFamily="65" charset="-120"/>
                          <a:cs typeface="Times New Roman" panose="02020603050405020304" pitchFamily="18" charset="0"/>
                        </a:rPr>
                        <a:t>1,712</a:t>
                      </a:r>
                      <a:r>
                        <a:rPr lang="zh-TW" sz="1600" kern="100" dirty="0">
                          <a:solidFill>
                            <a:srgbClr val="000000"/>
                          </a:solidFill>
                          <a:effectLst/>
                          <a:latin typeface="+mj-lt"/>
                          <a:ea typeface="標楷體" panose="03000509000000000000" pitchFamily="65" charset="-120"/>
                          <a:cs typeface="Times New Roman" panose="02020603050405020304" pitchFamily="18" charset="0"/>
                        </a:rPr>
                        <a:t>億元。</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Aft>
                          <a:spcPts val="0"/>
                        </a:spcAft>
                        <a:buFont typeface="+mj-lt"/>
                        <a:buAutoNum type="arabicPeriod"/>
                      </a:pPr>
                      <a:r>
                        <a:rPr lang="en-US" sz="1600" kern="100" dirty="0">
                          <a:solidFill>
                            <a:schemeClr val="tx1"/>
                          </a:solidFill>
                          <a:effectLst/>
                          <a:latin typeface="+mj-lt"/>
                          <a:ea typeface="新細明體" panose="02020500000000000000" pitchFamily="18" charset="-120"/>
                          <a:cs typeface="Times New Roman" panose="02020603050405020304" pitchFamily="18" charset="0"/>
                        </a:rPr>
                        <a:t>104</a:t>
                      </a:r>
                      <a:r>
                        <a:rPr lang="zh-TW" sz="1600" kern="100" dirty="0">
                          <a:solidFill>
                            <a:schemeClr val="tx1"/>
                          </a:solidFill>
                          <a:effectLst/>
                          <a:latin typeface="+mj-lt"/>
                          <a:ea typeface="標楷體" panose="03000509000000000000" pitchFamily="65" charset="-120"/>
                          <a:cs typeface="Times New Roman" panose="02020603050405020304" pitchFamily="18" charset="0"/>
                        </a:rPr>
                        <a:t>年</a:t>
                      </a:r>
                      <a:r>
                        <a:rPr lang="en-US" sz="1600" kern="100" dirty="0">
                          <a:solidFill>
                            <a:schemeClr val="tx1"/>
                          </a:solidFill>
                          <a:effectLst/>
                          <a:latin typeface="+mj-lt"/>
                          <a:ea typeface="標楷體" panose="03000509000000000000" pitchFamily="65" charset="-120"/>
                          <a:cs typeface="Times New Roman" panose="02020603050405020304" pitchFamily="18" charset="0"/>
                        </a:rPr>
                        <a:t>12</a:t>
                      </a:r>
                      <a:r>
                        <a:rPr lang="zh-TW" sz="1600" kern="100" dirty="0">
                          <a:solidFill>
                            <a:schemeClr val="tx1"/>
                          </a:solidFill>
                          <a:effectLst/>
                          <a:latin typeface="+mj-lt"/>
                          <a:ea typeface="標楷體" panose="03000509000000000000" pitchFamily="65" charset="-120"/>
                          <a:cs typeface="Times New Roman" panose="02020603050405020304" pitchFamily="18" charset="0"/>
                        </a:rPr>
                        <a:t>月</a:t>
                      </a:r>
                      <a:r>
                        <a:rPr lang="en-US" sz="1600" kern="100" dirty="0">
                          <a:solidFill>
                            <a:schemeClr val="tx1"/>
                          </a:solidFill>
                          <a:effectLst/>
                          <a:latin typeface="+mj-lt"/>
                          <a:ea typeface="標楷體" panose="03000509000000000000" pitchFamily="65" charset="-120"/>
                          <a:cs typeface="Times New Roman" panose="02020603050405020304" pitchFamily="18" charset="0"/>
                        </a:rPr>
                        <a:t>20</a:t>
                      </a:r>
                      <a:r>
                        <a:rPr lang="zh-TW" sz="1600" kern="100" dirty="0">
                          <a:solidFill>
                            <a:schemeClr val="tx1"/>
                          </a:solidFill>
                          <a:effectLst/>
                          <a:latin typeface="+mj-lt"/>
                          <a:ea typeface="標楷體" panose="03000509000000000000" pitchFamily="65" charset="-120"/>
                          <a:cs typeface="Times New Roman" panose="02020603050405020304" pitchFamily="18" charset="0"/>
                        </a:rPr>
                        <a:t>日已超過</a:t>
                      </a:r>
                      <a:r>
                        <a:rPr lang="en-US" sz="1600" kern="100" dirty="0">
                          <a:solidFill>
                            <a:schemeClr val="tx1"/>
                          </a:solidFill>
                          <a:effectLst/>
                          <a:latin typeface="+mj-lt"/>
                          <a:ea typeface="標楷體" panose="03000509000000000000" pitchFamily="65" charset="-120"/>
                          <a:cs typeface="Times New Roman" panose="02020603050405020304" pitchFamily="18" charset="0"/>
                        </a:rPr>
                        <a:t>1,000</a:t>
                      </a:r>
                      <a:r>
                        <a:rPr lang="zh-TW" sz="1600" kern="100" dirty="0">
                          <a:solidFill>
                            <a:schemeClr val="tx1"/>
                          </a:solidFill>
                          <a:effectLst/>
                          <a:latin typeface="+mj-lt"/>
                          <a:ea typeface="標楷體" panose="03000509000000000000" pitchFamily="65" charset="-120"/>
                          <a:cs typeface="Times New Roman" panose="02020603050405020304" pitchFamily="18" charset="0"/>
                        </a:rPr>
                        <a:t>萬人次。</a:t>
                      </a:r>
                      <a:endParaRPr lang="zh-TW" sz="1600" kern="100" dirty="0">
                        <a:solidFill>
                          <a:schemeClr val="tx1"/>
                        </a:solidFill>
                        <a:effectLst/>
                        <a:latin typeface="+mj-lt"/>
                        <a:ea typeface="新細明體" panose="02020500000000000000" pitchFamily="18" charset="-120"/>
                        <a:cs typeface="Times New Roman" panose="02020603050405020304" pitchFamily="18" charset="0"/>
                      </a:endParaRPr>
                    </a:p>
                    <a:p>
                      <a:pPr marL="342900" lvl="0" indent="-342900" algn="l">
                        <a:lnSpc>
                          <a:spcPct val="100000"/>
                        </a:lnSpc>
                        <a:spcAft>
                          <a:spcPts val="0"/>
                        </a:spcAft>
                        <a:buFont typeface="+mj-lt"/>
                        <a:buAutoNum type="arabicPeriod"/>
                      </a:pPr>
                      <a:r>
                        <a:rPr lang="zh-TW" sz="1600" kern="100" dirty="0">
                          <a:solidFill>
                            <a:schemeClr val="tx1"/>
                          </a:solidFill>
                          <a:effectLst/>
                          <a:latin typeface="+mj-lt"/>
                          <a:ea typeface="標楷體" panose="03000509000000000000" pitchFamily="65" charset="-120"/>
                          <a:cs typeface="Times New Roman" panose="02020603050405020304" pitchFamily="18" charset="0"/>
                        </a:rPr>
                        <a:t>觀光外匯收入超過</a:t>
                      </a:r>
                      <a:r>
                        <a:rPr lang="en-US" sz="1600" kern="100" dirty="0" smtClean="0">
                          <a:solidFill>
                            <a:schemeClr val="tx1"/>
                          </a:solidFill>
                          <a:effectLst/>
                          <a:latin typeface="+mj-lt"/>
                          <a:ea typeface="標楷體" panose="03000509000000000000" pitchFamily="65" charset="-120"/>
                          <a:cs typeface="Times New Roman" panose="02020603050405020304" pitchFamily="18" charset="0"/>
                        </a:rPr>
                        <a:t>4,</a:t>
                      </a:r>
                      <a:r>
                        <a:rPr lang="en-US" altLang="zh-TW" sz="1600" kern="100" dirty="0" smtClean="0">
                          <a:solidFill>
                            <a:schemeClr val="tx1"/>
                          </a:solidFill>
                          <a:effectLst/>
                          <a:latin typeface="+mj-lt"/>
                          <a:ea typeface="標楷體" panose="03000509000000000000" pitchFamily="65" charset="-120"/>
                          <a:cs typeface="Times New Roman" panose="02020603050405020304" pitchFamily="18" charset="0"/>
                        </a:rPr>
                        <a:t>528</a:t>
                      </a:r>
                      <a:r>
                        <a:rPr lang="zh-TW" sz="1600" kern="100" dirty="0" smtClean="0">
                          <a:solidFill>
                            <a:schemeClr val="tx1"/>
                          </a:solidFill>
                          <a:effectLst/>
                          <a:latin typeface="+mj-lt"/>
                          <a:ea typeface="標楷體" panose="03000509000000000000" pitchFamily="65" charset="-120"/>
                          <a:cs typeface="Times New Roman" panose="02020603050405020304" pitchFamily="18" charset="0"/>
                        </a:rPr>
                        <a:t>億</a:t>
                      </a:r>
                      <a:r>
                        <a:rPr lang="zh-TW" sz="1600" kern="100" dirty="0">
                          <a:solidFill>
                            <a:schemeClr val="tx1"/>
                          </a:solidFill>
                          <a:effectLst/>
                          <a:latin typeface="+mj-lt"/>
                          <a:ea typeface="標楷體" panose="03000509000000000000" pitchFamily="65" charset="-120"/>
                          <a:cs typeface="Times New Roman" panose="02020603050405020304" pitchFamily="18" charset="0"/>
                        </a:rPr>
                        <a:t>元。</a:t>
                      </a:r>
                      <a:endParaRPr lang="zh-TW" sz="1600" kern="100" dirty="0">
                        <a:solidFill>
                          <a:schemeClr val="tx1"/>
                        </a:solidFill>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3</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spcAft>
                          <a:spcPts val="0"/>
                        </a:spcAft>
                      </a:pPr>
                      <a:r>
                        <a:rPr lang="zh-TW" sz="1600" kern="100" dirty="0">
                          <a:solidFill>
                            <a:srgbClr val="000000"/>
                          </a:solidFill>
                          <a:effectLst/>
                          <a:latin typeface="+mj-lt"/>
                          <a:ea typeface="標楷體" panose="03000509000000000000" pitchFamily="65" charset="-120"/>
                          <a:cs typeface="Times New Roman" panose="02020603050405020304" pitchFamily="18" charset="0"/>
                        </a:rPr>
                        <a:t>暴力犯罪創新低，治安</a:t>
                      </a:r>
                      <a:r>
                        <a:rPr lang="en-US" sz="1600" kern="100" dirty="0">
                          <a:solidFill>
                            <a:srgbClr val="000000"/>
                          </a:solidFill>
                          <a:effectLst/>
                          <a:latin typeface="+mj-lt"/>
                          <a:ea typeface="標楷體" panose="03000509000000000000" pitchFamily="65" charset="-120"/>
                          <a:cs typeface="Times New Roman" panose="02020603050405020304" pitchFamily="18" charset="0"/>
                        </a:rPr>
                        <a:t>20</a:t>
                      </a:r>
                      <a:r>
                        <a:rPr lang="zh-TW" sz="1600" kern="100" dirty="0">
                          <a:solidFill>
                            <a:srgbClr val="000000"/>
                          </a:solidFill>
                          <a:effectLst/>
                          <a:latin typeface="+mj-lt"/>
                          <a:ea typeface="標楷體" panose="03000509000000000000" pitchFamily="65" charset="-120"/>
                          <a:cs typeface="Times New Roman" panose="02020603050405020304" pitchFamily="18" charset="0"/>
                        </a:rPr>
                        <a:t>年來最穩定</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21920" indent="-121920" algn="l">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1.</a:t>
                      </a:r>
                      <a:r>
                        <a:rPr lang="zh-TW" sz="1600" kern="100" dirty="0">
                          <a:solidFill>
                            <a:srgbClr val="000000"/>
                          </a:solidFill>
                          <a:effectLst/>
                          <a:latin typeface="+mj-lt"/>
                          <a:ea typeface="標楷體" panose="03000509000000000000" pitchFamily="65" charset="-120"/>
                          <a:cs typeface="Times New Roman" panose="02020603050405020304" pitchFamily="18" charset="0"/>
                        </a:rPr>
                        <a:t>暴力犯罪發生</a:t>
                      </a:r>
                      <a:r>
                        <a:rPr lang="en-US" sz="1600" kern="100" dirty="0">
                          <a:solidFill>
                            <a:srgbClr val="000000"/>
                          </a:solidFill>
                          <a:effectLst/>
                          <a:latin typeface="+mj-lt"/>
                          <a:ea typeface="標楷體" panose="03000509000000000000" pitchFamily="65" charset="-120"/>
                          <a:cs typeface="Times New Roman" panose="02020603050405020304" pitchFamily="18" charset="0"/>
                        </a:rPr>
                        <a:t>9,534</a:t>
                      </a:r>
                      <a:r>
                        <a:rPr lang="zh-TW" sz="1600" kern="100" dirty="0">
                          <a:solidFill>
                            <a:srgbClr val="000000"/>
                          </a:solidFill>
                          <a:effectLst/>
                          <a:latin typeface="+mj-lt"/>
                          <a:ea typeface="標楷體" panose="03000509000000000000" pitchFamily="65" charset="-120"/>
                          <a:cs typeface="Times New Roman" panose="02020603050405020304" pitchFamily="18" charset="0"/>
                        </a:rPr>
                        <a:t>件，破獲率</a:t>
                      </a:r>
                      <a:r>
                        <a:rPr lang="en-US" sz="1600" kern="100" dirty="0">
                          <a:solidFill>
                            <a:srgbClr val="000000"/>
                          </a:solidFill>
                          <a:effectLst/>
                          <a:latin typeface="+mj-lt"/>
                          <a:ea typeface="標楷體" panose="03000509000000000000" pitchFamily="65" charset="-120"/>
                          <a:cs typeface="Times New Roman" panose="02020603050405020304" pitchFamily="18" charset="0"/>
                        </a:rPr>
                        <a:t>75.04%</a:t>
                      </a:r>
                      <a:r>
                        <a:rPr lang="zh-TW" sz="1600" kern="100" dirty="0">
                          <a:solidFill>
                            <a:srgbClr val="000000"/>
                          </a:solidFill>
                          <a:effectLst/>
                          <a:latin typeface="+mj-lt"/>
                          <a:ea typeface="標楷體" panose="03000509000000000000" pitchFamily="65" charset="-120"/>
                          <a:cs typeface="Times New Roman" panose="02020603050405020304" pitchFamily="18" charset="0"/>
                        </a:rPr>
                        <a:t>。</a:t>
                      </a:r>
                      <a:endParaRPr lang="zh-TW" sz="1600" kern="100" dirty="0">
                        <a:effectLst/>
                        <a:latin typeface="+mj-lt"/>
                        <a:ea typeface="新細明體" panose="02020500000000000000" pitchFamily="18" charset="-120"/>
                        <a:cs typeface="Times New Roman" panose="02020603050405020304" pitchFamily="18" charset="0"/>
                      </a:endParaRPr>
                    </a:p>
                    <a:p>
                      <a:pPr marL="121920" indent="-121920" algn="l">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2.</a:t>
                      </a:r>
                      <a:r>
                        <a:rPr lang="zh-TW" sz="1600" kern="100" dirty="0">
                          <a:solidFill>
                            <a:srgbClr val="000000"/>
                          </a:solidFill>
                          <a:effectLst/>
                          <a:latin typeface="+mj-lt"/>
                          <a:ea typeface="標楷體" panose="03000509000000000000" pitchFamily="65" charset="-120"/>
                          <a:cs typeface="Times New Roman" panose="02020603050405020304" pitchFamily="18" charset="0"/>
                        </a:rPr>
                        <a:t>酒駕肇事死亡人數</a:t>
                      </a:r>
                      <a:r>
                        <a:rPr lang="en-US" sz="1600" kern="100" dirty="0">
                          <a:solidFill>
                            <a:srgbClr val="000000"/>
                          </a:solidFill>
                          <a:effectLst/>
                          <a:latin typeface="+mj-lt"/>
                          <a:ea typeface="標楷體" panose="03000509000000000000" pitchFamily="65" charset="-120"/>
                          <a:cs typeface="Times New Roman" panose="02020603050405020304" pitchFamily="18" charset="0"/>
                        </a:rPr>
                        <a:t>576</a:t>
                      </a:r>
                      <a:r>
                        <a:rPr lang="zh-TW" sz="1600" kern="100" dirty="0">
                          <a:solidFill>
                            <a:srgbClr val="000000"/>
                          </a:solidFill>
                          <a:effectLst/>
                          <a:latin typeface="+mj-lt"/>
                          <a:ea typeface="標楷體" panose="03000509000000000000" pitchFamily="65" charset="-120"/>
                          <a:cs typeface="Times New Roman" panose="02020603050405020304" pitchFamily="18" charset="0"/>
                        </a:rPr>
                        <a:t>人。</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21920" indent="-121920" algn="l">
                        <a:lnSpc>
                          <a:spcPct val="100000"/>
                        </a:lnSpc>
                        <a:spcAft>
                          <a:spcPts val="0"/>
                        </a:spcAft>
                      </a:pPr>
                      <a:r>
                        <a:rPr lang="en-US" altLang="zh-TW" sz="1600" kern="100" dirty="0" smtClean="0">
                          <a:solidFill>
                            <a:schemeClr val="tx1"/>
                          </a:solidFill>
                          <a:effectLst/>
                          <a:latin typeface="+mj-lt"/>
                          <a:ea typeface="新細明體" panose="02020500000000000000" pitchFamily="18" charset="-120"/>
                          <a:cs typeface="Times New Roman" panose="02020603050405020304" pitchFamily="18" charset="0"/>
                        </a:rPr>
                        <a:t>1.</a:t>
                      </a:r>
                      <a:r>
                        <a:rPr lang="zh-TW" altLang="zh-TW" sz="1600" kern="100" dirty="0" smtClean="0">
                          <a:solidFill>
                            <a:schemeClr val="tx1"/>
                          </a:solidFill>
                          <a:effectLst/>
                          <a:latin typeface="+mj-lt"/>
                          <a:ea typeface="標楷體" panose="03000509000000000000" pitchFamily="65" charset="-120"/>
                          <a:cs typeface="Times New Roman" panose="02020603050405020304" pitchFamily="18" charset="0"/>
                        </a:rPr>
                        <a:t>暴力犯罪發生降至</a:t>
                      </a:r>
                      <a:r>
                        <a:rPr lang="en-US" altLang="zh-TW" sz="1600" kern="100" dirty="0" smtClean="0">
                          <a:solidFill>
                            <a:schemeClr val="tx1"/>
                          </a:solidFill>
                          <a:effectLst/>
                          <a:latin typeface="+mj-lt"/>
                          <a:ea typeface="標楷體" panose="03000509000000000000" pitchFamily="65" charset="-120"/>
                          <a:cs typeface="Times New Roman" panose="02020603050405020304" pitchFamily="18" charset="0"/>
                        </a:rPr>
                        <a:t>1,956</a:t>
                      </a:r>
                      <a:r>
                        <a:rPr lang="zh-TW" altLang="zh-TW" sz="1600" kern="100" dirty="0" smtClean="0">
                          <a:solidFill>
                            <a:schemeClr val="tx1"/>
                          </a:solidFill>
                          <a:effectLst/>
                          <a:latin typeface="+mj-lt"/>
                          <a:ea typeface="標楷體" panose="03000509000000000000" pitchFamily="65" charset="-120"/>
                          <a:cs typeface="Times New Roman" panose="02020603050405020304" pitchFamily="18" charset="0"/>
                        </a:rPr>
                        <a:t>件，破獲率</a:t>
                      </a:r>
                      <a:r>
                        <a:rPr lang="en-US" altLang="zh-TW" sz="1600" kern="100" dirty="0" smtClean="0">
                          <a:solidFill>
                            <a:schemeClr val="tx1"/>
                          </a:solidFill>
                          <a:effectLst/>
                          <a:latin typeface="+mj-lt"/>
                          <a:ea typeface="標楷體" panose="03000509000000000000" pitchFamily="65" charset="-120"/>
                          <a:cs typeface="Times New Roman" panose="02020603050405020304" pitchFamily="18" charset="0"/>
                        </a:rPr>
                        <a:t>102.66%</a:t>
                      </a:r>
                      <a:r>
                        <a:rPr lang="zh-TW" altLang="zh-TW" sz="1600" kern="100" dirty="0" smtClean="0">
                          <a:solidFill>
                            <a:schemeClr val="tx1"/>
                          </a:solidFill>
                          <a:effectLst/>
                          <a:latin typeface="+mj-lt"/>
                          <a:ea typeface="標楷體" panose="03000509000000000000" pitchFamily="65" charset="-120"/>
                          <a:cs typeface="Times New Roman" panose="02020603050405020304" pitchFamily="18" charset="0"/>
                        </a:rPr>
                        <a:t>。</a:t>
                      </a:r>
                      <a:endParaRPr lang="zh-TW" altLang="zh-TW" sz="1600" kern="100" dirty="0" smtClean="0">
                        <a:solidFill>
                          <a:schemeClr val="tx1"/>
                        </a:solidFill>
                        <a:effectLst/>
                        <a:latin typeface="+mj-lt"/>
                        <a:ea typeface="新細明體" panose="02020500000000000000" pitchFamily="18" charset="-120"/>
                        <a:cs typeface="Times New Roman" panose="02020603050405020304" pitchFamily="18" charset="0"/>
                      </a:endParaRPr>
                    </a:p>
                    <a:p>
                      <a:pPr marL="121920" indent="-121920" algn="l">
                        <a:lnSpc>
                          <a:spcPct val="100000"/>
                        </a:lnSpc>
                        <a:spcAft>
                          <a:spcPts val="0"/>
                        </a:spcAft>
                      </a:pPr>
                      <a:r>
                        <a:rPr lang="en-US" altLang="zh-TW" sz="1600" kern="100" dirty="0" smtClean="0">
                          <a:solidFill>
                            <a:schemeClr val="tx1"/>
                          </a:solidFill>
                          <a:effectLst/>
                          <a:latin typeface="+mj-lt"/>
                          <a:ea typeface="新細明體" panose="02020500000000000000" pitchFamily="18" charset="-120"/>
                          <a:cs typeface="Times New Roman" panose="02020603050405020304" pitchFamily="18" charset="0"/>
                        </a:rPr>
                        <a:t>2.</a:t>
                      </a:r>
                      <a:r>
                        <a:rPr lang="zh-TW" altLang="zh-TW" sz="1600" kern="100" dirty="0" smtClean="0">
                          <a:solidFill>
                            <a:schemeClr val="tx1"/>
                          </a:solidFill>
                          <a:effectLst/>
                          <a:latin typeface="+mj-lt"/>
                          <a:ea typeface="標楷體" panose="03000509000000000000" pitchFamily="65" charset="-120"/>
                          <a:cs typeface="Times New Roman" panose="02020603050405020304" pitchFamily="18" charset="0"/>
                        </a:rPr>
                        <a:t>酒駕肇事死亡人數降至</a:t>
                      </a:r>
                      <a:r>
                        <a:rPr lang="en-US" altLang="zh-TW" sz="1600" kern="100" dirty="0" smtClean="0">
                          <a:solidFill>
                            <a:schemeClr val="tx1"/>
                          </a:solidFill>
                          <a:effectLst/>
                          <a:latin typeface="+mj-lt"/>
                          <a:ea typeface="標楷體" panose="03000509000000000000" pitchFamily="65" charset="-120"/>
                          <a:cs typeface="Times New Roman" panose="02020603050405020304" pitchFamily="18" charset="0"/>
                        </a:rPr>
                        <a:t>142</a:t>
                      </a:r>
                      <a:r>
                        <a:rPr lang="zh-TW" altLang="zh-TW" sz="1600" kern="100" dirty="0" smtClean="0">
                          <a:solidFill>
                            <a:schemeClr val="tx1"/>
                          </a:solidFill>
                          <a:effectLst/>
                          <a:latin typeface="+mj-lt"/>
                          <a:ea typeface="標楷體" panose="03000509000000000000" pitchFamily="65" charset="-120"/>
                          <a:cs typeface="Times New Roman" panose="02020603050405020304" pitchFamily="18" charset="0"/>
                        </a:rPr>
                        <a:t>人。</a:t>
                      </a:r>
                      <a:endParaRPr lang="zh-TW" altLang="zh-TW" sz="1600" kern="100" dirty="0">
                        <a:solidFill>
                          <a:schemeClr val="tx1"/>
                        </a:solidFill>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4</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zh-TW" sz="1600" kern="100" dirty="0">
                          <a:solidFill>
                            <a:srgbClr val="000000"/>
                          </a:solidFill>
                          <a:effectLst/>
                          <a:latin typeface="+mj-lt"/>
                          <a:ea typeface="標楷體" panose="03000509000000000000" pitchFamily="65" charset="-120"/>
                          <a:cs typeface="Times New Roman" panose="02020603050405020304" pitchFamily="18" charset="0"/>
                        </a:rPr>
                        <a:t>臺日、臺菲漁業協議，漁民工作有保障</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 </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47955" indent="-147955" algn="just">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1.102</a:t>
                      </a:r>
                      <a:r>
                        <a:rPr lang="zh-TW" sz="1600" kern="100" dirty="0">
                          <a:solidFill>
                            <a:srgbClr val="000000"/>
                          </a:solidFill>
                          <a:effectLst/>
                          <a:latin typeface="+mj-lt"/>
                          <a:ea typeface="標楷體" panose="03000509000000000000" pitchFamily="65" charset="-120"/>
                          <a:cs typeface="Times New Roman" panose="02020603050405020304" pitchFamily="18" charset="0"/>
                        </a:rPr>
                        <a:t>年</a:t>
                      </a:r>
                      <a:r>
                        <a:rPr lang="en-US" sz="1600" kern="100" dirty="0">
                          <a:solidFill>
                            <a:srgbClr val="000000"/>
                          </a:solidFill>
                          <a:effectLst/>
                          <a:latin typeface="+mj-lt"/>
                          <a:ea typeface="標楷體" panose="03000509000000000000" pitchFamily="65" charset="-120"/>
                          <a:cs typeface="Times New Roman" panose="02020603050405020304" pitchFamily="18" charset="0"/>
                        </a:rPr>
                        <a:t>4</a:t>
                      </a:r>
                      <a:r>
                        <a:rPr lang="zh-TW" sz="1600" kern="100" dirty="0">
                          <a:solidFill>
                            <a:srgbClr val="000000"/>
                          </a:solidFill>
                          <a:effectLst/>
                          <a:latin typeface="+mj-lt"/>
                          <a:ea typeface="標楷體" panose="03000509000000000000" pitchFamily="65" charset="-120"/>
                          <a:cs typeface="Times New Roman" panose="02020603050405020304" pitchFamily="18" charset="0"/>
                        </a:rPr>
                        <a:t>月</a:t>
                      </a:r>
                      <a:r>
                        <a:rPr lang="en-US" sz="1600" kern="100" dirty="0">
                          <a:solidFill>
                            <a:srgbClr val="000000"/>
                          </a:solidFill>
                          <a:effectLst/>
                          <a:latin typeface="+mj-lt"/>
                          <a:ea typeface="標楷體" panose="03000509000000000000" pitchFamily="65" charset="-120"/>
                          <a:cs typeface="Times New Roman" panose="02020603050405020304" pitchFamily="18" charset="0"/>
                        </a:rPr>
                        <a:t>10</a:t>
                      </a:r>
                      <a:r>
                        <a:rPr lang="zh-TW" sz="1600" kern="100" dirty="0">
                          <a:solidFill>
                            <a:srgbClr val="000000"/>
                          </a:solidFill>
                          <a:effectLst/>
                          <a:latin typeface="+mj-lt"/>
                          <a:ea typeface="標楷體" panose="03000509000000000000" pitchFamily="65" charset="-120"/>
                          <a:cs typeface="Times New Roman" panose="02020603050405020304" pitchFamily="18" charset="0"/>
                        </a:rPr>
                        <a:t>日簽署臺日漁業協議，漁民作業範圍增加為</a:t>
                      </a:r>
                      <a:r>
                        <a:rPr lang="en-US" sz="1600" kern="100" dirty="0">
                          <a:solidFill>
                            <a:srgbClr val="000000"/>
                          </a:solidFill>
                          <a:effectLst/>
                          <a:latin typeface="+mj-lt"/>
                          <a:ea typeface="標楷體" panose="03000509000000000000" pitchFamily="65" charset="-120"/>
                          <a:cs typeface="Times New Roman" panose="02020603050405020304" pitchFamily="18" charset="0"/>
                        </a:rPr>
                        <a:t>7</a:t>
                      </a:r>
                      <a:r>
                        <a:rPr lang="zh-TW" sz="1600" kern="100" dirty="0">
                          <a:solidFill>
                            <a:srgbClr val="000000"/>
                          </a:solidFill>
                          <a:effectLst/>
                          <a:latin typeface="+mj-lt"/>
                          <a:ea typeface="標楷體" panose="03000509000000000000" pitchFamily="65" charset="-120"/>
                          <a:cs typeface="Times New Roman" panose="02020603050405020304" pitchFamily="18" charset="0"/>
                        </a:rPr>
                        <a:t>萬</a:t>
                      </a:r>
                      <a:r>
                        <a:rPr lang="en-US" sz="1600" kern="100" dirty="0">
                          <a:solidFill>
                            <a:srgbClr val="000000"/>
                          </a:solidFill>
                          <a:effectLst/>
                          <a:latin typeface="+mj-lt"/>
                          <a:ea typeface="標楷體" panose="03000509000000000000" pitchFamily="65" charset="-120"/>
                          <a:cs typeface="Times New Roman" panose="02020603050405020304" pitchFamily="18" charset="0"/>
                        </a:rPr>
                        <a:t>4,530</a:t>
                      </a:r>
                      <a:r>
                        <a:rPr lang="zh-TW" sz="1600" kern="100" dirty="0">
                          <a:solidFill>
                            <a:srgbClr val="000000"/>
                          </a:solidFill>
                          <a:effectLst/>
                          <a:latin typeface="+mj-lt"/>
                          <a:ea typeface="標楷體" panose="03000509000000000000" pitchFamily="65" charset="-120"/>
                          <a:cs typeface="Times New Roman" panose="02020603050405020304" pitchFamily="18" charset="0"/>
                        </a:rPr>
                        <a:t>平方公里海域，包含釣魚臺列嶼周圍</a:t>
                      </a:r>
                      <a:r>
                        <a:rPr lang="en-US" sz="1600" kern="100" dirty="0">
                          <a:solidFill>
                            <a:srgbClr val="000000"/>
                          </a:solidFill>
                          <a:effectLst/>
                          <a:latin typeface="+mj-lt"/>
                          <a:ea typeface="標楷體" panose="03000509000000000000" pitchFamily="65" charset="-120"/>
                          <a:cs typeface="Times New Roman" panose="02020603050405020304" pitchFamily="18" charset="0"/>
                        </a:rPr>
                        <a:t>7</a:t>
                      </a:r>
                      <a:r>
                        <a:rPr lang="zh-TW" sz="1600" kern="100" dirty="0">
                          <a:solidFill>
                            <a:srgbClr val="000000"/>
                          </a:solidFill>
                          <a:effectLst/>
                          <a:latin typeface="+mj-lt"/>
                          <a:ea typeface="標楷體" panose="03000509000000000000" pitchFamily="65" charset="-120"/>
                          <a:cs typeface="Times New Roman" panose="02020603050405020304" pitchFamily="18" charset="0"/>
                        </a:rPr>
                        <a:t>萬平方公里海域。</a:t>
                      </a:r>
                      <a:endParaRPr lang="zh-TW" sz="1600" kern="100" dirty="0">
                        <a:effectLst/>
                        <a:latin typeface="+mj-lt"/>
                        <a:ea typeface="新細明體" panose="02020500000000000000" pitchFamily="18" charset="-120"/>
                        <a:cs typeface="Times New Roman" panose="02020603050405020304" pitchFamily="18" charset="0"/>
                      </a:endParaRPr>
                    </a:p>
                    <a:p>
                      <a:pPr marL="147955" indent="-147955" algn="just">
                        <a:lnSpc>
                          <a:spcPct val="100000"/>
                        </a:lnSpc>
                        <a:spcAft>
                          <a:spcPts val="0"/>
                        </a:spcAft>
                      </a:pPr>
                      <a:r>
                        <a:rPr lang="en-US" sz="1600" kern="100" dirty="0">
                          <a:solidFill>
                            <a:srgbClr val="000000"/>
                          </a:solidFill>
                          <a:effectLst/>
                          <a:latin typeface="+mj-lt"/>
                          <a:ea typeface="新細明體" panose="02020500000000000000" pitchFamily="18" charset="-120"/>
                          <a:cs typeface="Times New Roman" panose="02020603050405020304" pitchFamily="18" charset="0"/>
                        </a:rPr>
                        <a:t>2.104</a:t>
                      </a:r>
                      <a:r>
                        <a:rPr lang="zh-TW" sz="1600" kern="100" dirty="0">
                          <a:solidFill>
                            <a:srgbClr val="000000"/>
                          </a:solidFill>
                          <a:effectLst/>
                          <a:latin typeface="+mj-lt"/>
                          <a:ea typeface="標楷體" panose="03000509000000000000" pitchFamily="65" charset="-120"/>
                          <a:cs typeface="Times New Roman" panose="02020603050405020304" pitchFamily="18" charset="0"/>
                        </a:rPr>
                        <a:t>年</a:t>
                      </a:r>
                      <a:r>
                        <a:rPr lang="en-US" sz="1600" kern="100" dirty="0">
                          <a:solidFill>
                            <a:srgbClr val="000000"/>
                          </a:solidFill>
                          <a:effectLst/>
                          <a:latin typeface="+mj-lt"/>
                          <a:ea typeface="標楷體" panose="03000509000000000000" pitchFamily="65" charset="-120"/>
                          <a:cs typeface="Times New Roman" panose="02020603050405020304" pitchFamily="18" charset="0"/>
                        </a:rPr>
                        <a:t>11</a:t>
                      </a:r>
                      <a:r>
                        <a:rPr lang="zh-TW" sz="1600" kern="100" dirty="0">
                          <a:solidFill>
                            <a:srgbClr val="000000"/>
                          </a:solidFill>
                          <a:effectLst/>
                          <a:latin typeface="+mj-lt"/>
                          <a:ea typeface="標楷體" panose="03000509000000000000" pitchFamily="65" charset="-120"/>
                          <a:cs typeface="Times New Roman" panose="02020603050405020304" pitchFamily="18" charset="0"/>
                        </a:rPr>
                        <a:t>月</a:t>
                      </a:r>
                      <a:r>
                        <a:rPr lang="en-US" sz="1600" kern="100" dirty="0">
                          <a:solidFill>
                            <a:srgbClr val="000000"/>
                          </a:solidFill>
                          <a:effectLst/>
                          <a:latin typeface="+mj-lt"/>
                          <a:ea typeface="標楷體" panose="03000509000000000000" pitchFamily="65" charset="-120"/>
                          <a:cs typeface="Times New Roman" panose="02020603050405020304" pitchFamily="18" charset="0"/>
                        </a:rPr>
                        <a:t>5</a:t>
                      </a:r>
                      <a:r>
                        <a:rPr lang="zh-TW" sz="1600" kern="100" dirty="0">
                          <a:solidFill>
                            <a:srgbClr val="000000"/>
                          </a:solidFill>
                          <a:effectLst/>
                          <a:latin typeface="+mj-lt"/>
                          <a:ea typeface="標楷體" panose="03000509000000000000" pitchFamily="65" charset="-120"/>
                          <a:cs typeface="Times New Roman" panose="02020603050405020304" pitchFamily="18" charset="0"/>
                        </a:rPr>
                        <a:t>日簽署「有關促進臺菲漁業事務執法合作協定」</a:t>
                      </a:r>
                      <a:r>
                        <a:rPr lang="zh-TW" sz="1600" b="1" kern="100" dirty="0">
                          <a:solidFill>
                            <a:srgbClr val="000000"/>
                          </a:solidFill>
                          <a:effectLst/>
                          <a:latin typeface="+mj-lt"/>
                          <a:ea typeface="標楷體" panose="03000509000000000000" pitchFamily="65" charset="-120"/>
                          <a:cs typeface="Times New Roman" panose="02020603050405020304" pitchFamily="18" charset="0"/>
                        </a:rPr>
                        <a:t>，</a:t>
                      </a:r>
                      <a:r>
                        <a:rPr lang="zh-TW" sz="1600" kern="100" dirty="0">
                          <a:solidFill>
                            <a:srgbClr val="000000"/>
                          </a:solidFill>
                          <a:effectLst/>
                          <a:latin typeface="+mj-lt"/>
                          <a:ea typeface="標楷體" panose="03000509000000000000" pitchFamily="65" charset="-120"/>
                          <a:cs typeface="Times New Roman" panose="02020603050405020304" pitchFamily="18" charset="0"/>
                        </a:rPr>
                        <a:t>降低雙方在專屬經濟海域重疊區域之漁業糾紛，保障漁民合法捕魚權益。 </a:t>
                      </a:r>
                      <a:endParaRPr lang="zh-TW" sz="1600" kern="100" dirty="0">
                        <a:effectLst/>
                        <a:latin typeface="+mj-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415411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81531" y="2188029"/>
            <a:ext cx="8408139" cy="2664213"/>
          </a:xfrm>
        </p:spPr>
        <p:txBody>
          <a:bodyPr/>
          <a:lstStyle/>
          <a:p>
            <a:pPr algn="ctr">
              <a:spcAft>
                <a:spcPct val="20000"/>
              </a:spcAft>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2</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algn="ctr">
              <a:spcAft>
                <a:spcPct val="20000"/>
              </a:spcAft>
              <a:buFont typeface="Wingdings 3" panose="05040102010807070707" pitchFamily="18" charset="2"/>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交通運輸連成網</a:t>
            </a:r>
            <a:endParaRPr lang="en-US" altLang="zh-TW" sz="4800" dirty="0" smtClean="0">
              <a:solidFill>
                <a:srgbClr val="2D2DB9">
                  <a:lumMod val="50000"/>
                </a:srgbClr>
              </a:solidFill>
              <a:latin typeface="Times New Roman" panose="02020603050405020304" pitchFamily="18" charset="0"/>
              <a:ea typeface="標楷體" panose="03000509000000000000" pitchFamily="65" charset="-120"/>
            </a:endParaRPr>
          </a:p>
          <a:p>
            <a:pPr algn="ctr">
              <a:spcAft>
                <a:spcPct val="20000"/>
              </a:spcAft>
              <a:buFont typeface="Wingdings 3" panose="05040102010807070707" pitchFamily="18" charset="2"/>
              <a:buNone/>
            </a:pPr>
            <a:r>
              <a:rPr lang="zh-TW" altLang="zh-TW" sz="4800" dirty="0" smtClean="0">
                <a:solidFill>
                  <a:srgbClr val="2D2DB9">
                    <a:lumMod val="50000"/>
                  </a:srgbClr>
                </a:solidFill>
                <a:latin typeface="Times New Roman" panose="02020603050405020304" pitchFamily="18" charset="0"/>
                <a:ea typeface="標楷體" panose="03000509000000000000" pitchFamily="65" charset="-120"/>
              </a:rPr>
              <a:t>東西南北</a:t>
            </a:r>
            <a:r>
              <a:rPr lang="zh-TW" altLang="zh-TW" sz="4800" dirty="0">
                <a:solidFill>
                  <a:srgbClr val="2D2DB9">
                    <a:lumMod val="50000"/>
                  </a:srgbClr>
                </a:solidFill>
                <a:latin typeface="Times New Roman" panose="02020603050405020304" pitchFamily="18" charset="0"/>
                <a:ea typeface="標楷體" panose="03000509000000000000" pitchFamily="65" charset="-120"/>
              </a:rPr>
              <a:t>全暢通</a:t>
            </a:r>
            <a:endParaRPr lang="zh-TW" altLang="en-US" sz="4800" b="1" dirty="0" smtClean="0">
              <a:latin typeface="Arial" panose="020B0604020202020204" pitchFamily="34"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15</a:t>
            </a:fld>
            <a:endParaRPr lang="zh-TW" altLang="en-US"/>
          </a:p>
        </p:txBody>
      </p:sp>
    </p:spTree>
    <p:extLst>
      <p:ext uri="{BB962C8B-B14F-4D97-AF65-F5344CB8AC3E}">
        <p14:creationId xmlns:p14="http://schemas.microsoft.com/office/powerpoint/2010/main" val="16177567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150</a:t>
            </a:fld>
            <a:endParaRPr lang="en-US" altLang="zh-TW" dirty="0">
              <a:solidFill>
                <a:srgbClr val="000000"/>
              </a:solidFill>
            </a:endParaRPr>
          </a:p>
        </p:txBody>
      </p:sp>
      <p:sp>
        <p:nvSpPr>
          <p:cNvPr id="4" name="文字方塊 3"/>
          <p:cNvSpPr txBox="1"/>
          <p:nvPr/>
        </p:nvSpPr>
        <p:spPr>
          <a:xfrm>
            <a:off x="1091378" y="275303"/>
            <a:ext cx="7009224" cy="1077218"/>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a:t>1</a:t>
            </a:r>
            <a:r>
              <a:rPr lang="en-US" altLang="zh-TW" sz="2000" b="1" dirty="0" smtClean="0"/>
              <a:t>)</a:t>
            </a:r>
            <a:endParaRPr lang="zh-TW" altLang="zh-TW" sz="2000" dirty="0"/>
          </a:p>
          <a:p>
            <a:pPr algn="ctr"/>
            <a:endParaRPr lang="zh-TW" altLang="zh-TW" sz="3200" dirty="0"/>
          </a:p>
        </p:txBody>
      </p:sp>
      <p:graphicFrame>
        <p:nvGraphicFramePr>
          <p:cNvPr id="5" name="表格 4"/>
          <p:cNvGraphicFramePr>
            <a:graphicFrameLocks noGrp="1"/>
          </p:cNvGraphicFramePr>
          <p:nvPr>
            <p:extLst>
              <p:ext uri="{D42A27DB-BD31-4B8C-83A1-F6EECF244321}">
                <p14:modId xmlns:p14="http://schemas.microsoft.com/office/powerpoint/2010/main" val="1318107625"/>
              </p:ext>
            </p:extLst>
          </p:nvPr>
        </p:nvGraphicFramePr>
        <p:xfrm>
          <a:off x="480601" y="1025341"/>
          <a:ext cx="8388095" cy="4899575"/>
        </p:xfrm>
        <a:graphic>
          <a:graphicData uri="http://schemas.openxmlformats.org/drawingml/2006/table">
            <a:tbl>
              <a:tblPr firstRow="1" bandRow="1">
                <a:tableStyleId>{5C22544A-7EE6-4342-B048-85BDC9FD1C3A}</a:tableStyleId>
              </a:tblPr>
              <a:tblGrid>
                <a:gridCol w="569163"/>
                <a:gridCol w="2046256"/>
                <a:gridCol w="2518199"/>
                <a:gridCol w="3254477"/>
              </a:tblGrid>
              <a:tr h="864419">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迄今</a:t>
                      </a:r>
                      <a:r>
                        <a:rPr lang="en-US" sz="2000" b="1" kern="100" dirty="0">
                          <a:solidFill>
                            <a:srgbClr val="000000"/>
                          </a:solidFill>
                          <a:effectLst/>
                          <a:latin typeface="+mn-lt"/>
                          <a:ea typeface="標楷體" panose="03000509000000000000" pitchFamily="65" charset="-120"/>
                          <a:cs typeface="Times New Roman" panose="02020603050405020304" pitchFamily="18" charset="0"/>
                        </a:rPr>
                        <a:t>(</a:t>
                      </a:r>
                      <a:r>
                        <a:rPr lang="en-US"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sz="2000" b="1" kern="100" dirty="0">
                          <a:solidFill>
                            <a:srgbClr val="000000"/>
                          </a:solidFill>
                          <a:effectLst/>
                          <a:latin typeface="+mn-lt"/>
                          <a:ea typeface="標楷體" panose="03000509000000000000" pitchFamily="65" charset="-120"/>
                          <a:cs typeface="Times New Roman" panose="02020603050405020304" pitchFamily="18" charset="0"/>
                        </a:rPr>
                        <a:t>)</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5</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基本工資主動調，勞工生活有保障</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6213" lvl="0" indent="-176213" algn="just">
                        <a:lnSpc>
                          <a:spcPct val="100000"/>
                        </a:lnSpc>
                        <a:spcAft>
                          <a:spcPts val="0"/>
                        </a:spcAft>
                        <a:buFont typeface="+mj-lt"/>
                        <a:buNone/>
                      </a:pPr>
                      <a:r>
                        <a:rPr lang="en-US" altLang="zh-TW" sz="1600" kern="100" dirty="0" smtClean="0">
                          <a:solidFill>
                            <a:srgbClr val="000000"/>
                          </a:solidFill>
                          <a:effectLst/>
                          <a:latin typeface="+mn-lt"/>
                          <a:ea typeface="新細明體" panose="02020500000000000000" pitchFamily="18" charset="-120"/>
                          <a:cs typeface="Times New Roman" panose="02020603050405020304" pitchFamily="18" charset="0"/>
                        </a:rPr>
                        <a:t>1.</a:t>
                      </a:r>
                      <a:r>
                        <a:rPr lang="en-US" sz="1600" kern="100" dirty="0" smtClean="0">
                          <a:solidFill>
                            <a:srgbClr val="000000"/>
                          </a:solidFill>
                          <a:effectLst/>
                          <a:latin typeface="+mn-lt"/>
                          <a:ea typeface="新細明體" panose="02020500000000000000" pitchFamily="18" charset="-120"/>
                          <a:cs typeface="Times New Roman" panose="02020603050405020304" pitchFamily="18" charset="0"/>
                        </a:rPr>
                        <a:t>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7</a:t>
                      </a:r>
                      <a:r>
                        <a:rPr lang="zh-TW" sz="1600" kern="100" dirty="0">
                          <a:solidFill>
                            <a:srgbClr val="000000"/>
                          </a:solidFill>
                          <a:effectLst/>
                          <a:latin typeface="+mn-lt"/>
                          <a:ea typeface="標楷體" panose="03000509000000000000" pitchFamily="65" charset="-120"/>
                          <a:cs typeface="Times New Roman" panose="02020603050405020304" pitchFamily="18" charset="0"/>
                        </a:rPr>
                        <a:t>月每月基本工資</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萬</a:t>
                      </a:r>
                      <a:r>
                        <a:rPr lang="en-US" sz="1600" kern="100" dirty="0">
                          <a:solidFill>
                            <a:srgbClr val="000000"/>
                          </a:solidFill>
                          <a:effectLst/>
                          <a:latin typeface="+mn-lt"/>
                          <a:ea typeface="標楷體" panose="03000509000000000000" pitchFamily="65" charset="-120"/>
                          <a:cs typeface="Times New Roman" panose="02020603050405020304" pitchFamily="18" charset="0"/>
                        </a:rPr>
                        <a:t>7,280</a:t>
                      </a:r>
                      <a:r>
                        <a:rPr lang="zh-TW" sz="1600" kern="100" dirty="0">
                          <a:solidFill>
                            <a:srgbClr val="000000"/>
                          </a:solidFill>
                          <a:effectLst/>
                          <a:latin typeface="+mn-lt"/>
                          <a:ea typeface="標楷體" panose="03000509000000000000" pitchFamily="65" charset="-120"/>
                          <a:cs typeface="Times New Roman" panose="02020603050405020304" pitchFamily="18" charset="0"/>
                        </a:rPr>
                        <a:t>元。</a:t>
                      </a:r>
                      <a:endParaRPr lang="zh-TW" sz="1600" kern="100" dirty="0">
                        <a:effectLst/>
                        <a:latin typeface="+mn-lt"/>
                        <a:ea typeface="新細明體" panose="02020500000000000000" pitchFamily="18" charset="-120"/>
                        <a:cs typeface="Times New Roman" panose="02020603050405020304" pitchFamily="18" charset="0"/>
                      </a:endParaRPr>
                    </a:p>
                    <a:p>
                      <a:pPr marL="16573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76213" lvl="0" indent="-176213" algn="just">
                        <a:lnSpc>
                          <a:spcPct val="100000"/>
                        </a:lnSpc>
                        <a:spcAft>
                          <a:spcPts val="0"/>
                        </a:spcAft>
                        <a:buFont typeface="+mj-lt"/>
                        <a:buNone/>
                      </a:pP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2.</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時</a:t>
                      </a:r>
                      <a:r>
                        <a:rPr lang="zh-TW" sz="1600" kern="100" dirty="0">
                          <a:solidFill>
                            <a:srgbClr val="000000"/>
                          </a:solidFill>
                          <a:effectLst/>
                          <a:latin typeface="+mn-lt"/>
                          <a:ea typeface="標楷體" panose="03000509000000000000" pitchFamily="65" charset="-120"/>
                          <a:cs typeface="Times New Roman" panose="02020603050405020304" pitchFamily="18" charset="0"/>
                        </a:rPr>
                        <a:t>薪工作者每小時基本工資</a:t>
                      </a:r>
                      <a:r>
                        <a:rPr lang="en-US" sz="1600" kern="100" dirty="0">
                          <a:solidFill>
                            <a:srgbClr val="000000"/>
                          </a:solidFill>
                          <a:effectLst/>
                          <a:latin typeface="+mn-lt"/>
                          <a:ea typeface="標楷體" panose="03000509000000000000" pitchFamily="65" charset="-120"/>
                          <a:cs typeface="Times New Roman" panose="02020603050405020304" pitchFamily="18" charset="0"/>
                        </a:rPr>
                        <a:t>95</a:t>
                      </a:r>
                      <a:r>
                        <a:rPr lang="zh-TW" sz="1600" kern="100" dirty="0">
                          <a:solidFill>
                            <a:srgbClr val="000000"/>
                          </a:solidFill>
                          <a:effectLst/>
                          <a:latin typeface="+mn-lt"/>
                          <a:ea typeface="標楷體" panose="03000509000000000000" pitchFamily="65" charset="-120"/>
                          <a:cs typeface="Times New Roman" panose="02020603050405020304" pitchFamily="18" charset="0"/>
                        </a:rPr>
                        <a:t>元。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65113" lvl="0" indent="-265113" algn="just">
                        <a:lnSpc>
                          <a:spcPct val="100000"/>
                        </a:lnSpc>
                        <a:spcAft>
                          <a:spcPts val="0"/>
                        </a:spcAft>
                        <a:buFont typeface="+mj-lt"/>
                        <a:buAutoNum type="arabicPeriod"/>
                      </a:pPr>
                      <a:r>
                        <a:rPr lang="en-US" sz="1600" kern="100" dirty="0">
                          <a:solidFill>
                            <a:srgbClr val="000000"/>
                          </a:solidFill>
                          <a:effectLst/>
                          <a:latin typeface="+mn-lt"/>
                          <a:ea typeface="新細明體" panose="02020500000000000000" pitchFamily="18" charset="-120"/>
                          <a:cs typeface="Times New Roman" panose="02020603050405020304" pitchFamily="18" charset="0"/>
                        </a:rPr>
                        <a:t>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年來調整每月基本工資</a:t>
                      </a:r>
                      <a:r>
                        <a:rPr lang="en-US" sz="1600" kern="100" dirty="0">
                          <a:solidFill>
                            <a:srgbClr val="000000"/>
                          </a:solidFill>
                          <a:effectLst/>
                          <a:latin typeface="+mn-lt"/>
                          <a:ea typeface="標楷體" panose="03000509000000000000" pitchFamily="65" charset="-120"/>
                          <a:cs typeface="Times New Roman" panose="02020603050405020304" pitchFamily="18" charset="0"/>
                        </a:rPr>
                        <a:t>5</a:t>
                      </a:r>
                      <a:r>
                        <a:rPr lang="zh-TW" sz="1600" kern="100" dirty="0">
                          <a:solidFill>
                            <a:srgbClr val="000000"/>
                          </a:solidFill>
                          <a:effectLst/>
                          <a:latin typeface="+mn-lt"/>
                          <a:ea typeface="標楷體" panose="03000509000000000000" pitchFamily="65" charset="-120"/>
                          <a:cs typeface="Times New Roman" panose="02020603050405020304" pitchFamily="18" charset="0"/>
                        </a:rPr>
                        <a:t>次，調至</a:t>
                      </a:r>
                      <a:r>
                        <a:rPr lang="en-US" sz="1600" kern="100" dirty="0">
                          <a:solidFill>
                            <a:srgbClr val="000000"/>
                          </a:solidFill>
                          <a:effectLst/>
                          <a:latin typeface="+mn-lt"/>
                          <a:ea typeface="標楷體" panose="03000509000000000000" pitchFamily="65" charset="-120"/>
                          <a:cs typeface="Times New Roman" panose="02020603050405020304" pitchFamily="18" charset="0"/>
                        </a:rPr>
                        <a:t>2</a:t>
                      </a:r>
                      <a:r>
                        <a:rPr lang="zh-TW" sz="1600" kern="100" dirty="0">
                          <a:solidFill>
                            <a:srgbClr val="000000"/>
                          </a:solidFill>
                          <a:effectLst/>
                          <a:latin typeface="+mn-lt"/>
                          <a:ea typeface="標楷體" panose="03000509000000000000" pitchFamily="65" charset="-120"/>
                          <a:cs typeface="Times New Roman" panose="02020603050405020304" pitchFamily="18" charset="0"/>
                        </a:rPr>
                        <a:t>萬</a:t>
                      </a:r>
                      <a:r>
                        <a:rPr lang="en-US" sz="1600" kern="100" dirty="0">
                          <a:solidFill>
                            <a:srgbClr val="000000"/>
                          </a:solidFill>
                          <a:effectLst/>
                          <a:latin typeface="+mn-lt"/>
                          <a:ea typeface="標楷體" panose="03000509000000000000" pitchFamily="65" charset="-120"/>
                          <a:cs typeface="Times New Roman" panose="02020603050405020304" pitchFamily="18" charset="0"/>
                        </a:rPr>
                        <a:t>8</a:t>
                      </a:r>
                      <a:r>
                        <a:rPr lang="zh-TW" sz="1600" kern="100" dirty="0">
                          <a:solidFill>
                            <a:srgbClr val="000000"/>
                          </a:solidFill>
                          <a:effectLst/>
                          <a:latin typeface="+mn-lt"/>
                          <a:ea typeface="標楷體" panose="03000509000000000000" pitchFamily="65" charset="-120"/>
                          <a:cs typeface="Times New Roman" panose="02020603050405020304" pitchFamily="18" charset="0"/>
                        </a:rPr>
                        <a:t>元，共調升</a:t>
                      </a:r>
                      <a:r>
                        <a:rPr lang="en-US" sz="1600" kern="100" dirty="0">
                          <a:solidFill>
                            <a:srgbClr val="000000"/>
                          </a:solidFill>
                          <a:effectLst/>
                          <a:latin typeface="+mn-lt"/>
                          <a:ea typeface="標楷體" panose="03000509000000000000" pitchFamily="65" charset="-120"/>
                          <a:cs typeface="Times New Roman" panose="02020603050405020304" pitchFamily="18" charset="0"/>
                        </a:rPr>
                        <a:t>2,728</a:t>
                      </a:r>
                      <a:r>
                        <a:rPr lang="zh-TW" sz="1600" kern="100" dirty="0">
                          <a:solidFill>
                            <a:srgbClr val="000000"/>
                          </a:solidFill>
                          <a:effectLst/>
                          <a:latin typeface="+mn-lt"/>
                          <a:ea typeface="標楷體" panose="03000509000000000000" pitchFamily="65" charset="-120"/>
                          <a:cs typeface="Times New Roman" panose="02020603050405020304" pitchFamily="18" charset="0"/>
                        </a:rPr>
                        <a:t>元，調幅達</a:t>
                      </a:r>
                      <a:r>
                        <a:rPr lang="en-US" sz="1600" kern="100" dirty="0">
                          <a:solidFill>
                            <a:srgbClr val="000000"/>
                          </a:solidFill>
                          <a:effectLst/>
                          <a:latin typeface="+mn-lt"/>
                          <a:ea typeface="標楷體" panose="03000509000000000000" pitchFamily="65" charset="-120"/>
                          <a:cs typeface="Times New Roman" panose="02020603050405020304" pitchFamily="18" charset="0"/>
                        </a:rPr>
                        <a:t>15.79%</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265113" lvl="0" indent="-265113"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時薪工作者每小時基本工資亦調整</a:t>
                      </a:r>
                      <a:r>
                        <a:rPr lang="en-US" sz="1600" kern="100" dirty="0">
                          <a:solidFill>
                            <a:srgbClr val="000000"/>
                          </a:solidFill>
                          <a:effectLst/>
                          <a:latin typeface="+mn-lt"/>
                          <a:ea typeface="標楷體" panose="03000509000000000000" pitchFamily="65" charset="-120"/>
                          <a:cs typeface="Times New Roman" panose="02020603050405020304" pitchFamily="18" charset="0"/>
                        </a:rPr>
                        <a:t>5</a:t>
                      </a:r>
                      <a:r>
                        <a:rPr lang="zh-TW" sz="1600" kern="100" dirty="0">
                          <a:solidFill>
                            <a:srgbClr val="000000"/>
                          </a:solidFill>
                          <a:effectLst/>
                          <a:latin typeface="+mn-lt"/>
                          <a:ea typeface="標楷體" panose="03000509000000000000" pitchFamily="65" charset="-120"/>
                          <a:cs typeface="Times New Roman" panose="02020603050405020304" pitchFamily="18" charset="0"/>
                        </a:rPr>
                        <a:t>次，調整至</a:t>
                      </a:r>
                      <a:r>
                        <a:rPr lang="en-US" sz="1600" kern="100" dirty="0">
                          <a:solidFill>
                            <a:srgbClr val="000000"/>
                          </a:solidFill>
                          <a:effectLst/>
                          <a:latin typeface="+mn-lt"/>
                          <a:ea typeface="標楷體" panose="03000509000000000000" pitchFamily="65" charset="-120"/>
                          <a:cs typeface="Times New Roman" panose="02020603050405020304" pitchFamily="18" charset="0"/>
                        </a:rPr>
                        <a:t>120</a:t>
                      </a:r>
                      <a:r>
                        <a:rPr lang="zh-TW" sz="1600" kern="100" dirty="0">
                          <a:solidFill>
                            <a:srgbClr val="000000"/>
                          </a:solidFill>
                          <a:effectLst/>
                          <a:latin typeface="+mn-lt"/>
                          <a:ea typeface="標楷體" panose="03000509000000000000" pitchFamily="65" charset="-120"/>
                          <a:cs typeface="Times New Roman" panose="02020603050405020304" pitchFamily="18" charset="0"/>
                        </a:rPr>
                        <a:t>元，共調升</a:t>
                      </a:r>
                      <a:r>
                        <a:rPr lang="en-US" sz="1600" kern="100" dirty="0">
                          <a:solidFill>
                            <a:srgbClr val="000000"/>
                          </a:solidFill>
                          <a:effectLst/>
                          <a:latin typeface="+mn-lt"/>
                          <a:ea typeface="標楷體" panose="03000509000000000000" pitchFamily="65" charset="-120"/>
                          <a:cs typeface="Times New Roman" panose="02020603050405020304" pitchFamily="18" charset="0"/>
                        </a:rPr>
                        <a:t>25</a:t>
                      </a:r>
                      <a:r>
                        <a:rPr lang="zh-TW" sz="1600" kern="100" dirty="0">
                          <a:solidFill>
                            <a:srgbClr val="000000"/>
                          </a:solidFill>
                          <a:effectLst/>
                          <a:latin typeface="+mn-lt"/>
                          <a:ea typeface="標楷體" panose="03000509000000000000" pitchFamily="65" charset="-120"/>
                          <a:cs typeface="Times New Roman" panose="02020603050405020304" pitchFamily="18" charset="0"/>
                        </a:rPr>
                        <a:t>元，調幅達</a:t>
                      </a:r>
                      <a:r>
                        <a:rPr lang="en-US" sz="1600" kern="100" dirty="0">
                          <a:solidFill>
                            <a:srgbClr val="000000"/>
                          </a:solidFill>
                          <a:effectLst/>
                          <a:latin typeface="+mn-lt"/>
                          <a:ea typeface="標楷體" panose="03000509000000000000" pitchFamily="65" charset="-120"/>
                          <a:cs typeface="Times New Roman" panose="02020603050405020304" pitchFamily="18" charset="0"/>
                        </a:rPr>
                        <a:t>26.32%</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6</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資源回收再利用，垃圾也能變黃金</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垃圾產生量（資源</a:t>
                      </a:r>
                      <a:r>
                        <a:rPr lang="en-US" sz="1600" kern="100" dirty="0">
                          <a:solidFill>
                            <a:srgbClr val="000000"/>
                          </a:solidFill>
                          <a:effectLst/>
                          <a:latin typeface="+mn-lt"/>
                          <a:ea typeface="標楷體" panose="03000509000000000000" pitchFamily="65" charset="-120"/>
                          <a:cs typeface="Times New Roman" panose="02020603050405020304" pitchFamily="18" charset="0"/>
                        </a:rPr>
                        <a:t>+</a:t>
                      </a:r>
                      <a:r>
                        <a:rPr lang="zh-TW" sz="1600" kern="100" dirty="0">
                          <a:solidFill>
                            <a:srgbClr val="000000"/>
                          </a:solidFill>
                          <a:effectLst/>
                          <a:latin typeface="+mn-lt"/>
                          <a:ea typeface="標楷體" panose="03000509000000000000" pitchFamily="65" charset="-120"/>
                          <a:cs typeface="Times New Roman" panose="02020603050405020304" pitchFamily="18" charset="0"/>
                        </a:rPr>
                        <a:t>廚餘</a:t>
                      </a:r>
                      <a:r>
                        <a:rPr lang="en-US" sz="1600" kern="100" dirty="0">
                          <a:solidFill>
                            <a:srgbClr val="000000"/>
                          </a:solidFill>
                          <a:effectLst/>
                          <a:latin typeface="+mn-lt"/>
                          <a:ea typeface="標楷體" panose="03000509000000000000" pitchFamily="65" charset="-120"/>
                          <a:cs typeface="Times New Roman" panose="02020603050405020304" pitchFamily="18" charset="0"/>
                        </a:rPr>
                        <a:t>+</a:t>
                      </a:r>
                      <a:r>
                        <a:rPr lang="zh-TW" sz="1600" kern="100" dirty="0">
                          <a:solidFill>
                            <a:srgbClr val="000000"/>
                          </a:solidFill>
                          <a:effectLst/>
                          <a:latin typeface="+mn-lt"/>
                          <a:ea typeface="標楷體" panose="03000509000000000000" pitchFamily="65" charset="-120"/>
                          <a:cs typeface="Times New Roman" panose="02020603050405020304" pitchFamily="18" charset="0"/>
                        </a:rPr>
                        <a:t>巨大垃圾）達</a:t>
                      </a:r>
                      <a:r>
                        <a:rPr lang="en-US" sz="1600" kern="100" dirty="0">
                          <a:solidFill>
                            <a:srgbClr val="000000"/>
                          </a:solidFill>
                          <a:effectLst/>
                          <a:latin typeface="+mn-lt"/>
                          <a:ea typeface="標楷體" panose="03000509000000000000" pitchFamily="65" charset="-120"/>
                          <a:cs typeface="Times New Roman" panose="02020603050405020304" pitchFamily="18" charset="0"/>
                        </a:rPr>
                        <a:t>790.58</a:t>
                      </a:r>
                      <a:r>
                        <a:rPr lang="zh-TW" sz="1600" kern="100" dirty="0">
                          <a:solidFill>
                            <a:srgbClr val="000000"/>
                          </a:solidFill>
                          <a:effectLst/>
                          <a:latin typeface="+mn-lt"/>
                          <a:ea typeface="標楷體" panose="03000509000000000000" pitchFamily="65" charset="-120"/>
                          <a:cs typeface="Times New Roman" panose="02020603050405020304" pitchFamily="18" charset="0"/>
                        </a:rPr>
                        <a:t>萬公噸，回收率</a:t>
                      </a:r>
                      <a:r>
                        <a:rPr lang="en-US" sz="1600" kern="100" dirty="0">
                          <a:solidFill>
                            <a:srgbClr val="000000"/>
                          </a:solidFill>
                          <a:effectLst/>
                          <a:latin typeface="+mn-lt"/>
                          <a:ea typeface="標楷體" panose="03000509000000000000" pitchFamily="65" charset="-120"/>
                          <a:cs typeface="Times New Roman" panose="02020603050405020304" pitchFamily="18" charset="0"/>
                        </a:rPr>
                        <a:t>38.7%</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103</a:t>
                      </a:r>
                      <a:r>
                        <a:rPr lang="zh-TW" sz="1600" kern="100" dirty="0">
                          <a:solidFill>
                            <a:schemeClr val="tx1"/>
                          </a:solidFill>
                          <a:effectLst/>
                          <a:latin typeface="+mn-lt"/>
                          <a:ea typeface="標楷體" panose="03000509000000000000" pitchFamily="65" charset="-120"/>
                          <a:cs typeface="Times New Roman" panose="02020603050405020304" pitchFamily="18" charset="0"/>
                        </a:rPr>
                        <a:t>年垃圾產生量達</a:t>
                      </a:r>
                      <a:r>
                        <a:rPr lang="en-US" sz="1600" kern="100" dirty="0">
                          <a:solidFill>
                            <a:schemeClr val="tx1"/>
                          </a:solidFill>
                          <a:effectLst/>
                          <a:latin typeface="+mn-lt"/>
                          <a:ea typeface="標楷體" panose="03000509000000000000" pitchFamily="65" charset="-120"/>
                          <a:cs typeface="Times New Roman" panose="02020603050405020304" pitchFamily="18" charset="0"/>
                        </a:rPr>
                        <a:t>736.8</a:t>
                      </a:r>
                      <a:r>
                        <a:rPr lang="zh-TW" sz="1600" kern="100" dirty="0">
                          <a:solidFill>
                            <a:schemeClr val="tx1"/>
                          </a:solidFill>
                          <a:effectLst/>
                          <a:latin typeface="+mn-lt"/>
                          <a:ea typeface="標楷體" panose="03000509000000000000" pitchFamily="65" charset="-120"/>
                          <a:cs typeface="Times New Roman" panose="02020603050405020304" pitchFamily="18" charset="0"/>
                        </a:rPr>
                        <a:t>萬公噸</a:t>
                      </a:r>
                      <a:r>
                        <a:rPr lang="en-US" sz="1600" kern="100" dirty="0">
                          <a:solidFill>
                            <a:schemeClr val="tx1"/>
                          </a:solidFill>
                          <a:effectLst/>
                          <a:latin typeface="+mn-lt"/>
                          <a:ea typeface="新細明體" panose="02020500000000000000" pitchFamily="18"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較</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年同期減</a:t>
                      </a:r>
                      <a:r>
                        <a:rPr lang="en-US" sz="1600" kern="100" dirty="0">
                          <a:solidFill>
                            <a:schemeClr val="tx1"/>
                          </a:solidFill>
                          <a:effectLst/>
                          <a:latin typeface="+mn-lt"/>
                          <a:ea typeface="標楷體" panose="03000509000000000000" pitchFamily="65" charset="-120"/>
                          <a:cs typeface="Times New Roman" panose="02020603050405020304" pitchFamily="18" charset="0"/>
                        </a:rPr>
                        <a:t>7.3%)</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r>
                        <a:rPr lang="en-US" sz="1600" kern="100" dirty="0">
                          <a:solidFill>
                            <a:schemeClr val="tx1"/>
                          </a:solidFill>
                          <a:effectLst/>
                          <a:latin typeface="+mn-lt"/>
                          <a:ea typeface="標楷體" panose="03000509000000000000" pitchFamily="65" charset="-120"/>
                          <a:cs typeface="Times New Roman" panose="02020603050405020304" pitchFamily="18" charset="0"/>
                        </a:rPr>
                        <a:t>104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回收率增</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54.98%</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a:solidFill>
                            <a:srgbClr val="000000"/>
                          </a:solidFill>
                          <a:effectLst/>
                          <a:latin typeface="+mn-lt"/>
                          <a:ea typeface="新細明體" panose="02020500000000000000" pitchFamily="18" charset="-120"/>
                          <a:cs typeface="Times New Roman" panose="02020603050405020304" pitchFamily="18" charset="0"/>
                        </a:rPr>
                        <a:t>7</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擴大公共建設，縮短城鄉差距</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chemeClr val="tx1"/>
                          </a:solidFill>
                          <a:effectLst/>
                          <a:latin typeface="+mn-lt"/>
                          <a:ea typeface="標楷體" panose="03000509000000000000" pitchFamily="65" charset="-120"/>
                          <a:cs typeface="Times New Roman" panose="02020603050405020304" pitchFamily="18" charset="0"/>
                        </a:rPr>
                        <a:t>公共污水下水道用戶接管</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年為</a:t>
                      </a:r>
                      <a:r>
                        <a:rPr lang="en-US" sz="1600" kern="100" dirty="0">
                          <a:solidFill>
                            <a:schemeClr val="tx1"/>
                          </a:solidFill>
                          <a:effectLst/>
                          <a:latin typeface="+mn-lt"/>
                          <a:ea typeface="標楷體" panose="03000509000000000000" pitchFamily="65" charset="-120"/>
                          <a:cs typeface="Times New Roman" panose="02020603050405020304" pitchFamily="18" charset="0"/>
                        </a:rPr>
                        <a:t>100</a:t>
                      </a:r>
                      <a:r>
                        <a:rPr lang="zh-TW" sz="1600" kern="100" dirty="0">
                          <a:solidFill>
                            <a:schemeClr val="tx1"/>
                          </a:solidFill>
                          <a:effectLst/>
                          <a:latin typeface="+mn-lt"/>
                          <a:ea typeface="標楷體" panose="03000509000000000000" pitchFamily="65" charset="-120"/>
                          <a:cs typeface="Times New Roman" panose="02020603050405020304" pitchFamily="18" charset="0"/>
                        </a:rPr>
                        <a:t>萬</a:t>
                      </a:r>
                      <a:r>
                        <a:rPr lang="en-US" sz="1600" kern="100" dirty="0">
                          <a:solidFill>
                            <a:schemeClr val="tx1"/>
                          </a:solidFill>
                          <a:effectLst/>
                          <a:latin typeface="+mn-lt"/>
                          <a:ea typeface="標楷體" panose="03000509000000000000" pitchFamily="65" charset="-120"/>
                          <a:cs typeface="Times New Roman" panose="02020603050405020304" pitchFamily="18" charset="0"/>
                        </a:rPr>
                        <a:t>3,167</a:t>
                      </a:r>
                      <a:r>
                        <a:rPr lang="zh-TW" sz="1600" kern="100" dirty="0">
                          <a:solidFill>
                            <a:schemeClr val="tx1"/>
                          </a:solidFill>
                          <a:effectLst/>
                          <a:latin typeface="+mn-lt"/>
                          <a:ea typeface="標楷體" panose="03000509000000000000" pitchFamily="65" charset="-120"/>
                          <a:cs typeface="Times New Roman" panose="02020603050405020304" pitchFamily="18" charset="0"/>
                        </a:rPr>
                        <a:t>戶。</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105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達</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242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,683</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戶</a:t>
                      </a:r>
                      <a:r>
                        <a:rPr lang="zh-TW" sz="1600" kern="100" dirty="0">
                          <a:solidFill>
                            <a:schemeClr val="tx1"/>
                          </a:solidFill>
                          <a:effectLst/>
                          <a:latin typeface="+mn-lt"/>
                          <a:ea typeface="標楷體" panose="03000509000000000000" pitchFamily="65" charset="-120"/>
                          <a:cs typeface="Times New Roman" panose="02020603050405020304" pitchFamily="18" charset="0"/>
                        </a:rPr>
                        <a:t>，較</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年增加</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141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8</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,516</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戶</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a:solidFill>
                            <a:srgbClr val="000000"/>
                          </a:solidFill>
                          <a:effectLst/>
                          <a:latin typeface="+mn-lt"/>
                          <a:ea typeface="新細明體" panose="02020500000000000000" pitchFamily="18" charset="-120"/>
                          <a:cs typeface="Times New Roman" panose="02020603050405020304" pitchFamily="18" charset="0"/>
                        </a:rPr>
                        <a:t>8</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a:solidFill>
                            <a:srgbClr val="000000"/>
                          </a:solidFill>
                          <a:effectLst/>
                          <a:latin typeface="+mn-lt"/>
                          <a:ea typeface="標楷體" panose="03000509000000000000" pitchFamily="65" charset="-120"/>
                          <a:cs typeface="Times New Roman" panose="02020603050405020304" pitchFamily="18" charset="0"/>
                        </a:rPr>
                        <a:t>全臺廣設單車道，觀光遊憩樂逍遙</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a:solidFill>
                            <a:schemeClr val="tx1"/>
                          </a:solidFill>
                          <a:effectLst/>
                          <a:latin typeface="+mn-lt"/>
                          <a:ea typeface="標楷體" panose="03000509000000000000" pitchFamily="65" charset="-120"/>
                          <a:cs typeface="Times New Roman" panose="02020603050405020304" pitchFamily="18" charset="0"/>
                        </a:rPr>
                        <a:t>內政部、教育部、交通部及環保署等建置自行車道，</a:t>
                      </a:r>
                      <a:r>
                        <a:rPr lang="en-US" sz="1600" kern="100">
                          <a:solidFill>
                            <a:schemeClr val="tx1"/>
                          </a:solidFill>
                          <a:effectLst/>
                          <a:latin typeface="+mn-lt"/>
                          <a:ea typeface="標楷體" panose="03000509000000000000" pitchFamily="65" charset="-120"/>
                          <a:cs typeface="Times New Roman" panose="02020603050405020304" pitchFamily="18" charset="0"/>
                        </a:rPr>
                        <a:t>96</a:t>
                      </a:r>
                      <a:r>
                        <a:rPr lang="zh-TW" sz="1600" kern="100">
                          <a:solidFill>
                            <a:schemeClr val="tx1"/>
                          </a:solidFill>
                          <a:effectLst/>
                          <a:latin typeface="+mn-lt"/>
                          <a:ea typeface="標楷體" panose="03000509000000000000" pitchFamily="65" charset="-120"/>
                          <a:cs typeface="Times New Roman" panose="02020603050405020304" pitchFamily="18" charset="0"/>
                        </a:rPr>
                        <a:t>年累計</a:t>
                      </a:r>
                      <a:r>
                        <a:rPr lang="en-US" sz="1600" kern="100">
                          <a:solidFill>
                            <a:schemeClr val="tx1"/>
                          </a:solidFill>
                          <a:effectLst/>
                          <a:latin typeface="+mn-lt"/>
                          <a:ea typeface="標楷體" panose="03000509000000000000" pitchFamily="65" charset="-120"/>
                          <a:cs typeface="Times New Roman" panose="02020603050405020304" pitchFamily="18" charset="0"/>
                        </a:rPr>
                        <a:t>979</a:t>
                      </a:r>
                      <a:r>
                        <a:rPr lang="zh-TW" sz="1600" kern="100">
                          <a:solidFill>
                            <a:schemeClr val="tx1"/>
                          </a:solidFill>
                          <a:effectLst/>
                          <a:latin typeface="+mn-lt"/>
                          <a:ea typeface="標楷體" panose="03000509000000000000" pitchFamily="65" charset="-120"/>
                          <a:cs typeface="Times New Roman" panose="02020603050405020304" pitchFamily="18" charset="0"/>
                        </a:rPr>
                        <a:t>公里。</a:t>
                      </a:r>
                      <a:endParaRPr lang="zh-TW" sz="1600" kern="10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截至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15</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日</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自行車道累計</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達</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5,3</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公里</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991792622"/>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151</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smtClean="0"/>
              <a:t>2)</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2333309452"/>
              </p:ext>
            </p:extLst>
          </p:nvPr>
        </p:nvGraphicFramePr>
        <p:xfrm>
          <a:off x="167641" y="1010101"/>
          <a:ext cx="8778239" cy="5116379"/>
        </p:xfrm>
        <a:graphic>
          <a:graphicData uri="http://schemas.openxmlformats.org/drawingml/2006/table">
            <a:tbl>
              <a:tblPr firstRow="1" bandRow="1">
                <a:tableStyleId>{5C22544A-7EE6-4342-B048-85BDC9FD1C3A}</a:tableStyleId>
              </a:tblPr>
              <a:tblGrid>
                <a:gridCol w="582126"/>
                <a:gridCol w="1903462"/>
                <a:gridCol w="2756971"/>
                <a:gridCol w="3535680"/>
              </a:tblGrid>
              <a:tr h="727259">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alt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9</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促進經濟成長</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瑞士洛桑管理學院</a:t>
                      </a:r>
                      <a:r>
                        <a:rPr lang="en-US" sz="1600" kern="100" dirty="0">
                          <a:solidFill>
                            <a:srgbClr val="000000"/>
                          </a:solidFill>
                          <a:effectLst/>
                          <a:latin typeface="+mn-lt"/>
                          <a:ea typeface="標楷體" panose="03000509000000000000" pitchFamily="65" charset="-120"/>
                          <a:cs typeface="Times New Roman" panose="02020603050405020304" pitchFamily="18" charset="0"/>
                        </a:rPr>
                        <a:t>(IMD)</a:t>
                      </a:r>
                      <a:r>
                        <a:rPr lang="zh-TW" sz="1600" kern="100" dirty="0">
                          <a:solidFill>
                            <a:srgbClr val="000000"/>
                          </a:solidFill>
                          <a:effectLst/>
                          <a:latin typeface="+mn-lt"/>
                          <a:ea typeface="標楷體" panose="03000509000000000000" pitchFamily="65" charset="-120"/>
                          <a:cs typeface="Times New Roman" panose="02020603050405020304" pitchFamily="18" charset="0"/>
                        </a:rPr>
                        <a:t>全球競爭力評比排名第</a:t>
                      </a:r>
                      <a:r>
                        <a:rPr lang="en-US" sz="1600" kern="100" dirty="0">
                          <a:solidFill>
                            <a:srgbClr val="000000"/>
                          </a:solidFill>
                          <a:effectLst/>
                          <a:latin typeface="+mn-lt"/>
                          <a:ea typeface="標楷體" panose="03000509000000000000" pitchFamily="65" charset="-120"/>
                          <a:cs typeface="Times New Roman" panose="02020603050405020304" pitchFamily="18" charset="0"/>
                        </a:rPr>
                        <a:t>18 </a:t>
                      </a:r>
                      <a:r>
                        <a:rPr lang="zh-TW" sz="1600" kern="100" dirty="0">
                          <a:solidFill>
                            <a:srgbClr val="000000"/>
                          </a:solidFill>
                          <a:effectLst/>
                          <a:latin typeface="+mn-lt"/>
                          <a:ea typeface="標楷體" panose="03000509000000000000" pitchFamily="65" charset="-120"/>
                          <a:cs typeface="Times New Roman" panose="02020603050405020304" pitchFamily="18" charset="0"/>
                        </a:rPr>
                        <a:t>名。世界銀行經商便利度排名第</a:t>
                      </a:r>
                      <a:r>
                        <a:rPr lang="en-US" sz="1600" kern="100" dirty="0">
                          <a:solidFill>
                            <a:srgbClr val="000000"/>
                          </a:solidFill>
                          <a:effectLst/>
                          <a:latin typeface="+mn-lt"/>
                          <a:ea typeface="標楷體" panose="03000509000000000000" pitchFamily="65" charset="-120"/>
                          <a:cs typeface="Times New Roman" panose="02020603050405020304" pitchFamily="18" charset="0"/>
                        </a:rPr>
                        <a:t>50</a:t>
                      </a:r>
                      <a:r>
                        <a:rPr lang="zh-TW" sz="1600" kern="100" dirty="0">
                          <a:solidFill>
                            <a:srgbClr val="000000"/>
                          </a:solidFill>
                          <a:effectLst/>
                          <a:latin typeface="+mn-lt"/>
                          <a:ea typeface="標楷體" panose="03000509000000000000" pitchFamily="65" charset="-120"/>
                          <a:cs typeface="Times New Roman" panose="02020603050405020304" pitchFamily="18" charset="0"/>
                        </a:rPr>
                        <a:t>名。</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sz="1600" kern="100" dirty="0">
                          <a:solidFill>
                            <a:srgbClr val="000000"/>
                          </a:solidFill>
                          <a:effectLst/>
                          <a:latin typeface="+mn-lt"/>
                          <a:ea typeface="新細明體" panose="02020500000000000000" pitchFamily="18" charset="-120"/>
                          <a:cs typeface="Times New Roman" panose="02020603050405020304" pitchFamily="18" charset="0"/>
                        </a:rPr>
                        <a:t>89-96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年我國平均經濟成長率為四小龍之末</a:t>
                      </a:r>
                      <a:r>
                        <a:rPr lang="en-US" sz="1600" kern="100" dirty="0">
                          <a:solidFill>
                            <a:srgbClr val="000000"/>
                          </a:solidFill>
                          <a:effectLst/>
                          <a:latin typeface="+mn-lt"/>
                          <a:ea typeface="標楷體" panose="03000509000000000000" pitchFamily="65" charset="-120"/>
                          <a:cs typeface="Times New Roman" panose="02020603050405020304" pitchFamily="18" charset="0"/>
                        </a:rPr>
                        <a:t>(4.84%)</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sz="1600" kern="100" dirty="0">
                          <a:solidFill>
                            <a:srgbClr val="000000"/>
                          </a:solidFill>
                          <a:effectLst/>
                          <a:latin typeface="+mn-lt"/>
                          <a:ea typeface="新細明體" panose="02020500000000000000" pitchFamily="18" charset="-120"/>
                          <a:cs typeface="Times New Roman" panose="02020603050405020304" pitchFamily="18" charset="0"/>
                        </a:rPr>
                        <a:t>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年失業率為</a:t>
                      </a:r>
                      <a:r>
                        <a:rPr lang="en-US" sz="1600" kern="100" dirty="0">
                          <a:solidFill>
                            <a:srgbClr val="000000"/>
                          </a:solidFill>
                          <a:effectLst/>
                          <a:latin typeface="+mn-lt"/>
                          <a:ea typeface="標楷體" panose="03000509000000000000" pitchFamily="65" charset="-120"/>
                          <a:cs typeface="Times New Roman" panose="02020603050405020304" pitchFamily="18" charset="0"/>
                        </a:rPr>
                        <a:t>3.91%</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Aft>
                          <a:spcPts val="0"/>
                        </a:spcAft>
                        <a:buFont typeface="+mj-lt"/>
                        <a:buAutoNum type="arabicPeriod"/>
                      </a:pPr>
                      <a:r>
                        <a:rPr lang="zh-TW" sz="1600" kern="100" dirty="0">
                          <a:solidFill>
                            <a:schemeClr val="tx1"/>
                          </a:solidFill>
                          <a:effectLst/>
                          <a:latin typeface="+mn-lt"/>
                          <a:ea typeface="標楷體" panose="03000509000000000000" pitchFamily="65" charset="-120"/>
                          <a:cs typeface="Times New Roman" panose="02020603050405020304" pitchFamily="18" charset="0"/>
                        </a:rPr>
                        <a:t>瑞士洛桑管理學院</a:t>
                      </a:r>
                      <a:r>
                        <a:rPr lang="en-US" sz="1600" kern="100" dirty="0">
                          <a:solidFill>
                            <a:schemeClr val="tx1"/>
                          </a:solidFill>
                          <a:effectLst/>
                          <a:latin typeface="+mn-lt"/>
                          <a:ea typeface="標楷體" panose="03000509000000000000" pitchFamily="65" charset="-120"/>
                          <a:cs typeface="Times New Roman" panose="02020603050405020304" pitchFamily="18" charset="0"/>
                        </a:rPr>
                        <a:t>(IMD)</a:t>
                      </a:r>
                      <a:r>
                        <a:rPr lang="zh-TW" sz="1600" kern="100" dirty="0">
                          <a:solidFill>
                            <a:schemeClr val="tx1"/>
                          </a:solidFill>
                          <a:effectLst/>
                          <a:latin typeface="+mn-lt"/>
                          <a:ea typeface="標楷體" panose="03000509000000000000" pitchFamily="65" charset="-120"/>
                          <a:cs typeface="Times New Roman" panose="02020603050405020304" pitchFamily="18" charset="0"/>
                        </a:rPr>
                        <a:t>全球競爭力評比排名第</a:t>
                      </a:r>
                      <a:r>
                        <a:rPr lang="en-US" sz="1600" kern="100" dirty="0">
                          <a:solidFill>
                            <a:schemeClr val="tx1"/>
                          </a:solidFill>
                          <a:effectLst/>
                          <a:latin typeface="+mn-lt"/>
                          <a:ea typeface="標楷體" panose="03000509000000000000" pitchFamily="65" charset="-120"/>
                          <a:cs typeface="Times New Roman" panose="02020603050405020304" pitchFamily="18" charset="0"/>
                        </a:rPr>
                        <a:t>11</a:t>
                      </a:r>
                      <a:r>
                        <a:rPr lang="zh-TW" sz="1600" kern="100" dirty="0">
                          <a:solidFill>
                            <a:schemeClr val="tx1"/>
                          </a:solidFill>
                          <a:effectLst/>
                          <a:latin typeface="+mn-lt"/>
                          <a:ea typeface="標楷體" panose="03000509000000000000" pitchFamily="65" charset="-120"/>
                          <a:cs typeface="Times New Roman" panose="02020603050405020304" pitchFamily="18" charset="0"/>
                        </a:rPr>
                        <a:t>名。世界銀行經商便利度排名第</a:t>
                      </a:r>
                      <a:r>
                        <a:rPr lang="en-US" sz="1600" kern="100" dirty="0">
                          <a:solidFill>
                            <a:schemeClr val="tx1"/>
                          </a:solidFill>
                          <a:effectLst/>
                          <a:latin typeface="+mn-lt"/>
                          <a:ea typeface="標楷體" panose="03000509000000000000" pitchFamily="65" charset="-120"/>
                          <a:cs typeface="Times New Roman" panose="02020603050405020304" pitchFamily="18" charset="0"/>
                        </a:rPr>
                        <a:t>11</a:t>
                      </a:r>
                      <a:r>
                        <a:rPr lang="zh-TW" sz="1600" kern="100" dirty="0">
                          <a:solidFill>
                            <a:schemeClr val="tx1"/>
                          </a:solidFill>
                          <a:effectLst/>
                          <a:latin typeface="+mn-lt"/>
                          <a:ea typeface="標楷體" panose="03000509000000000000" pitchFamily="65" charset="-120"/>
                          <a:cs typeface="Times New Roman" panose="02020603050405020304" pitchFamily="18" charset="0"/>
                        </a:rPr>
                        <a:t>名。</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sz="1600" kern="100" dirty="0">
                          <a:solidFill>
                            <a:schemeClr val="tx1"/>
                          </a:solidFill>
                          <a:effectLst/>
                          <a:latin typeface="+mn-lt"/>
                          <a:ea typeface="新細明體" panose="02020500000000000000" pitchFamily="18" charset="-120"/>
                          <a:cs typeface="Times New Roman" panose="02020603050405020304" pitchFamily="18" charset="0"/>
                        </a:rPr>
                        <a:t>97-103</a:t>
                      </a:r>
                      <a:r>
                        <a:rPr lang="zh-TW" sz="1600" kern="100" dirty="0">
                          <a:solidFill>
                            <a:schemeClr val="tx1"/>
                          </a:solidFill>
                          <a:effectLst/>
                          <a:latin typeface="+mn-lt"/>
                          <a:ea typeface="標楷體" panose="03000509000000000000" pitchFamily="65" charset="-120"/>
                          <a:cs typeface="Times New Roman" panose="02020603050405020304" pitchFamily="18" charset="0"/>
                        </a:rPr>
                        <a:t>年，我國受金融海嘯及歐債危機衝擊，經濟成長率</a:t>
                      </a:r>
                      <a:r>
                        <a:rPr lang="en-US" sz="1600" kern="100" dirty="0">
                          <a:solidFill>
                            <a:schemeClr val="tx1"/>
                          </a:solidFill>
                          <a:effectLst/>
                          <a:latin typeface="+mn-lt"/>
                          <a:ea typeface="標楷體" panose="03000509000000000000" pitchFamily="65" charset="-120"/>
                          <a:cs typeface="Times New Roman" panose="02020603050405020304" pitchFamily="18" charset="0"/>
                        </a:rPr>
                        <a:t>(3.05</a:t>
                      </a:r>
                      <a:r>
                        <a:rPr lang="en-US" sz="1600" kern="100" dirty="0">
                          <a:solidFill>
                            <a:schemeClr val="tx1"/>
                          </a:solidFill>
                          <a:effectLst/>
                          <a:latin typeface="+mn-lt"/>
                          <a:ea typeface="新細明體" panose="02020500000000000000" pitchFamily="18"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仍優於香港</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103</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年及</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年第一季經濟成長率更高居四小龍之首</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(3.92%</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與</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4.04%)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altLang="zh-TW" sz="1600" kern="1200" dirty="0" smtClean="0">
                          <a:solidFill>
                            <a:schemeClr val="tx1"/>
                          </a:solidFill>
                          <a:effectLst/>
                          <a:latin typeface="+mn-lt"/>
                          <a:ea typeface="+mn-ea"/>
                          <a:cs typeface="+mn-cs"/>
                        </a:rPr>
                        <a:t>104</a:t>
                      </a:r>
                      <a:r>
                        <a:rPr lang="zh-TW" altLang="zh-TW" sz="1600" kern="1200" dirty="0" smtClean="0">
                          <a:solidFill>
                            <a:schemeClr val="tx1"/>
                          </a:solidFill>
                          <a:effectLst/>
                          <a:latin typeface="+mn-lt"/>
                          <a:ea typeface="+mn-ea"/>
                          <a:cs typeface="+mn-cs"/>
                        </a:rPr>
                        <a:t>年失業率為</a:t>
                      </a:r>
                      <a:r>
                        <a:rPr lang="en-US" altLang="zh-TW" sz="1600" kern="1200" dirty="0" smtClean="0">
                          <a:solidFill>
                            <a:schemeClr val="tx1"/>
                          </a:solidFill>
                          <a:effectLst/>
                          <a:latin typeface="+mn-lt"/>
                          <a:ea typeface="+mn-ea"/>
                          <a:cs typeface="+mn-cs"/>
                        </a:rPr>
                        <a:t>3.78%</a:t>
                      </a:r>
                      <a:r>
                        <a:rPr lang="zh-TW" altLang="en-US" sz="1600" kern="1200" dirty="0" smtClean="0">
                          <a:solidFill>
                            <a:schemeClr val="tx1"/>
                          </a:solidFill>
                          <a:effectLst/>
                          <a:latin typeface="+mn-lt"/>
                          <a:ea typeface="+mn-ea"/>
                          <a:cs typeface="+mn-cs"/>
                        </a:rPr>
                        <a:t>，為近</a:t>
                      </a:r>
                      <a:r>
                        <a:rPr lang="en-US" altLang="zh-TW" sz="1600" kern="1200" dirty="0" smtClean="0">
                          <a:solidFill>
                            <a:schemeClr val="tx1"/>
                          </a:solidFill>
                          <a:effectLst/>
                          <a:latin typeface="+mn-lt"/>
                          <a:ea typeface="+mn-ea"/>
                          <a:cs typeface="+mn-cs"/>
                        </a:rPr>
                        <a:t>15</a:t>
                      </a:r>
                      <a:r>
                        <a:rPr lang="zh-TW" altLang="en-US" sz="1600" kern="1200" dirty="0" smtClean="0">
                          <a:solidFill>
                            <a:schemeClr val="tx1"/>
                          </a:solidFill>
                          <a:effectLst/>
                          <a:latin typeface="+mn-lt"/>
                          <a:ea typeface="+mn-ea"/>
                          <a:cs typeface="+mn-cs"/>
                        </a:rPr>
                        <a:t>年來最低。</a:t>
                      </a:r>
                      <a:r>
                        <a:rPr lang="en-US" altLang="zh-TW" sz="1600" kern="1200" dirty="0" smtClean="0">
                          <a:solidFill>
                            <a:schemeClr val="tx1"/>
                          </a:solidFill>
                          <a:effectLst/>
                          <a:latin typeface="+mn-lt"/>
                          <a:ea typeface="+mn-ea"/>
                          <a:cs typeface="+mn-cs"/>
                        </a:rPr>
                        <a:t>105</a:t>
                      </a:r>
                      <a:r>
                        <a:rPr lang="zh-TW" altLang="en-US" sz="1600" kern="1200" dirty="0" smtClean="0">
                          <a:solidFill>
                            <a:schemeClr val="tx1"/>
                          </a:solidFill>
                          <a:effectLst/>
                          <a:latin typeface="+mn-lt"/>
                          <a:ea typeface="+mn-ea"/>
                          <a:cs typeface="+mn-cs"/>
                        </a:rPr>
                        <a:t>年</a:t>
                      </a:r>
                      <a:r>
                        <a:rPr lang="en-US" altLang="zh-TW" sz="1600" kern="1200" dirty="0" smtClean="0">
                          <a:solidFill>
                            <a:schemeClr val="tx1"/>
                          </a:solidFill>
                          <a:effectLst/>
                          <a:latin typeface="+mn-lt"/>
                          <a:ea typeface="+mn-ea"/>
                          <a:cs typeface="+mn-cs"/>
                        </a:rPr>
                        <a:t>1</a:t>
                      </a:r>
                      <a:r>
                        <a:rPr lang="zh-TW" altLang="en-US" sz="1600" kern="1200" dirty="0" smtClean="0">
                          <a:solidFill>
                            <a:schemeClr val="tx1"/>
                          </a:solidFill>
                          <a:effectLst/>
                          <a:latin typeface="+mn-lt"/>
                          <a:ea typeface="+mn-ea"/>
                          <a:cs typeface="+mn-cs"/>
                        </a:rPr>
                        <a:t>月平均失業率為</a:t>
                      </a:r>
                      <a:r>
                        <a:rPr lang="en-US" altLang="zh-TW" sz="1600" kern="1200" dirty="0" smtClean="0">
                          <a:solidFill>
                            <a:schemeClr val="tx1"/>
                          </a:solidFill>
                          <a:effectLst/>
                          <a:latin typeface="+mn-lt"/>
                          <a:ea typeface="+mn-ea"/>
                          <a:cs typeface="+mn-cs"/>
                        </a:rPr>
                        <a:t>3.87%</a:t>
                      </a:r>
                      <a:r>
                        <a:rPr lang="zh-TW" altLang="en-US" sz="1600" kern="1200" dirty="0" smtClean="0">
                          <a:solidFill>
                            <a:schemeClr val="tx1"/>
                          </a:solidFill>
                          <a:effectLst/>
                          <a:latin typeface="+mn-lt"/>
                          <a:ea typeface="+mn-ea"/>
                          <a:cs typeface="+mn-cs"/>
                        </a:rPr>
                        <a:t>，為近</a:t>
                      </a:r>
                      <a:r>
                        <a:rPr lang="en-US" altLang="zh-TW" sz="1600" kern="1200" dirty="0" smtClean="0">
                          <a:solidFill>
                            <a:schemeClr val="tx1"/>
                          </a:solidFill>
                          <a:effectLst/>
                          <a:latin typeface="+mn-lt"/>
                          <a:ea typeface="+mn-ea"/>
                          <a:cs typeface="+mn-cs"/>
                        </a:rPr>
                        <a:t>8</a:t>
                      </a:r>
                      <a:r>
                        <a:rPr lang="zh-TW" altLang="en-US" sz="1600" kern="1200" dirty="0" smtClean="0">
                          <a:solidFill>
                            <a:schemeClr val="tx1"/>
                          </a:solidFill>
                          <a:effectLst/>
                          <a:latin typeface="+mn-lt"/>
                          <a:ea typeface="+mn-ea"/>
                          <a:cs typeface="+mn-cs"/>
                        </a:rPr>
                        <a:t>年同月次低水準。</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10</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長照服務在地化，樂齡生活減負擔</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推動長照十年計畫，</a:t>
                      </a:r>
                      <a:r>
                        <a:rPr lang="en-US" sz="1600" kern="100" dirty="0">
                          <a:solidFill>
                            <a:srgbClr val="000000"/>
                          </a:solidFill>
                          <a:effectLst/>
                          <a:latin typeface="+mn-lt"/>
                          <a:ea typeface="標楷體" panose="03000509000000000000" pitchFamily="65" charset="-120"/>
                          <a:cs typeface="Times New Roman" panose="02020603050405020304" pitchFamily="18" charset="0"/>
                        </a:rPr>
                        <a:t>97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年服務量占老年失能人口比率為</a:t>
                      </a:r>
                      <a:r>
                        <a:rPr lang="en-US" sz="1600" kern="100" dirty="0">
                          <a:solidFill>
                            <a:srgbClr val="000000"/>
                          </a:solidFill>
                          <a:effectLst/>
                          <a:latin typeface="+mn-lt"/>
                          <a:ea typeface="標楷體" panose="03000509000000000000" pitchFamily="65" charset="-120"/>
                          <a:cs typeface="Times New Roman" panose="02020603050405020304" pitchFamily="18" charset="0"/>
                        </a:rPr>
                        <a:t>2.3%</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建置長照服務網，</a:t>
                      </a:r>
                      <a:r>
                        <a:rPr lang="en-US" sz="1600" kern="100" dirty="0">
                          <a:solidFill>
                            <a:srgbClr val="000000"/>
                          </a:solidFill>
                          <a:effectLst/>
                          <a:latin typeface="+mn-lt"/>
                          <a:ea typeface="標楷體" panose="03000509000000000000" pitchFamily="65" charset="-120"/>
                          <a:cs typeface="Times New Roman" panose="02020603050405020304" pitchFamily="18" charset="0"/>
                        </a:rPr>
                        <a:t>97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年多元日照服務單位計</a:t>
                      </a:r>
                      <a:r>
                        <a:rPr lang="en-US" sz="1600" kern="100" dirty="0">
                          <a:solidFill>
                            <a:srgbClr val="000000"/>
                          </a:solidFill>
                          <a:effectLst/>
                          <a:latin typeface="+mn-lt"/>
                          <a:ea typeface="標楷體" panose="03000509000000000000" pitchFamily="65" charset="-120"/>
                          <a:cs typeface="Times New Roman" panose="02020603050405020304" pitchFamily="18" charset="0"/>
                        </a:rPr>
                        <a:t>31</a:t>
                      </a:r>
                      <a:r>
                        <a:rPr lang="zh-TW" sz="1600" kern="100" dirty="0">
                          <a:solidFill>
                            <a:srgbClr val="000000"/>
                          </a:solidFill>
                          <a:effectLst/>
                          <a:latin typeface="+mn-lt"/>
                          <a:ea typeface="標楷體" panose="03000509000000000000" pitchFamily="65" charset="-120"/>
                          <a:cs typeface="Times New Roman" panose="02020603050405020304" pitchFamily="18" charset="0"/>
                        </a:rPr>
                        <a:t>所。</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sz="1600" kern="100" dirty="0">
                          <a:solidFill>
                            <a:srgbClr val="000000"/>
                          </a:solidFill>
                          <a:effectLst/>
                          <a:latin typeface="+mn-lt"/>
                          <a:ea typeface="新細明體" panose="02020500000000000000" pitchFamily="18" charset="-120"/>
                          <a:cs typeface="Times New Roman" panose="02020603050405020304" pitchFamily="18" charset="0"/>
                        </a:rPr>
                        <a:t>97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年社區照顧關懷據點計</a:t>
                      </a:r>
                      <a:r>
                        <a:rPr lang="en-US" sz="1600" kern="100" dirty="0">
                          <a:solidFill>
                            <a:srgbClr val="000000"/>
                          </a:solidFill>
                          <a:effectLst/>
                          <a:latin typeface="+mn-lt"/>
                          <a:ea typeface="標楷體" panose="03000509000000000000" pitchFamily="65" charset="-120"/>
                          <a:cs typeface="Times New Roman" panose="02020603050405020304" pitchFamily="18" charset="0"/>
                        </a:rPr>
                        <a:t>1,555</a:t>
                      </a:r>
                      <a:r>
                        <a:rPr lang="zh-TW" sz="1600" kern="100" dirty="0">
                          <a:solidFill>
                            <a:srgbClr val="000000"/>
                          </a:solidFill>
                          <a:effectLst/>
                          <a:latin typeface="+mn-lt"/>
                          <a:ea typeface="標楷體" panose="03000509000000000000" pitchFamily="65" charset="-120"/>
                          <a:cs typeface="Times New Roman" panose="02020603050405020304" pitchFamily="18" charset="0"/>
                        </a:rPr>
                        <a:t>處。</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880" indent="-182880" algn="just">
                        <a:lnSpc>
                          <a:spcPct val="100000"/>
                        </a:lnSpc>
                        <a:spcAft>
                          <a:spcPts val="120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1.10</a:t>
                      </a:r>
                      <a:r>
                        <a:rPr lang="en-US" altLang="zh-TW" sz="1600" kern="100" dirty="0" smtClean="0">
                          <a:solidFill>
                            <a:schemeClr val="tx1"/>
                          </a:solidFill>
                          <a:effectLst/>
                          <a:latin typeface="+mn-lt"/>
                          <a:ea typeface="新細明體" panose="02020500000000000000" pitchFamily="18" charset="-120"/>
                          <a:cs typeface="Times New Roman" panose="02020603050405020304" pitchFamily="18" charset="0"/>
                        </a:rPr>
                        <a:t>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服務量占老年失能人口比率提升至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3</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5.2</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82880" indent="-18288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底多元日照服務單位成長至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33</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所</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82880" indent="-182880" algn="just">
                        <a:lnSpc>
                          <a:spcPct val="100000"/>
                        </a:lnSpc>
                        <a:spcAft>
                          <a:spcPts val="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3.10</a:t>
                      </a:r>
                      <a:r>
                        <a:rPr lang="en-US" altLang="zh-TW" sz="1600" kern="100" dirty="0" smtClean="0">
                          <a:solidFill>
                            <a:schemeClr val="tx1"/>
                          </a:solidFill>
                          <a:effectLst/>
                          <a:latin typeface="+mn-lt"/>
                          <a:ea typeface="新細明體" panose="02020500000000000000" pitchFamily="18" charset="-120"/>
                          <a:cs typeface="Times New Roman" panose="02020603050405020304" pitchFamily="18" charset="0"/>
                        </a:rPr>
                        <a:t>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社區照顧關懷據點增至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504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處</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28542449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152</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a:t>3</a:t>
            </a:r>
            <a:r>
              <a:rPr lang="en-US" altLang="zh-TW" sz="2000" b="1" dirty="0" smtClean="0"/>
              <a:t>)</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3182325928"/>
              </p:ext>
            </p:extLst>
          </p:nvPr>
        </p:nvGraphicFramePr>
        <p:xfrm>
          <a:off x="121920" y="1025341"/>
          <a:ext cx="8746776" cy="5284019"/>
        </p:xfrm>
        <a:graphic>
          <a:graphicData uri="http://schemas.openxmlformats.org/drawingml/2006/table">
            <a:tbl>
              <a:tblPr firstRow="1" bandRow="1">
                <a:tableStyleId>{5C22544A-7EE6-4342-B048-85BDC9FD1C3A}</a:tableStyleId>
              </a:tblPr>
              <a:tblGrid>
                <a:gridCol w="609600"/>
                <a:gridCol w="2026920"/>
                <a:gridCol w="1862721"/>
                <a:gridCol w="4247535"/>
              </a:tblGrid>
              <a:tr h="651059">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11</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造艦捍衛主權，增添國人信心</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1920" indent="-12192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7955" indent="-144780" algn="just">
                        <a:lnSpc>
                          <a:spcPct val="100000"/>
                        </a:lnSpc>
                        <a:spcAft>
                          <a:spcPts val="0"/>
                        </a:spcAft>
                      </a:pPr>
                      <a:r>
                        <a:rPr lang="en-US" altLang="zh-TW" sz="1600" kern="1200" dirty="0" smtClean="0">
                          <a:solidFill>
                            <a:schemeClr val="tx1"/>
                          </a:solidFill>
                          <a:effectLst/>
                          <a:latin typeface="+mn-lt"/>
                          <a:ea typeface="+mn-ea"/>
                          <a:cs typeface="+mn-cs"/>
                        </a:rPr>
                        <a:t>1.97</a:t>
                      </a:r>
                      <a:r>
                        <a:rPr lang="zh-TW" altLang="zh-TW" sz="1600" kern="1200" dirty="0" smtClean="0">
                          <a:solidFill>
                            <a:schemeClr val="tx1"/>
                          </a:solidFill>
                          <a:effectLst/>
                          <a:latin typeface="+mn-lt"/>
                          <a:ea typeface="+mn-ea"/>
                          <a:cs typeface="+mn-cs"/>
                        </a:rPr>
                        <a:t>年至</a:t>
                      </a:r>
                      <a:r>
                        <a:rPr lang="en-US" altLang="zh-TW" sz="1600" kern="1200" dirty="0" smtClean="0">
                          <a:solidFill>
                            <a:schemeClr val="tx1"/>
                          </a:solidFill>
                          <a:effectLst/>
                          <a:latin typeface="+mn-lt"/>
                          <a:ea typeface="+mn-ea"/>
                          <a:cs typeface="+mn-cs"/>
                        </a:rPr>
                        <a:t>104</a:t>
                      </a:r>
                      <a:r>
                        <a:rPr lang="zh-TW" altLang="zh-TW" sz="1600" kern="1200" dirty="0" smtClean="0">
                          <a:solidFill>
                            <a:schemeClr val="tx1"/>
                          </a:solidFill>
                          <a:effectLst/>
                          <a:latin typeface="+mn-lt"/>
                          <a:ea typeface="+mn-ea"/>
                          <a:cs typeface="+mn-cs"/>
                        </a:rPr>
                        <a:t>年，海巡建造</a:t>
                      </a:r>
                      <a:r>
                        <a:rPr lang="en-US" altLang="zh-TW" sz="1600" kern="1200" dirty="0" smtClean="0">
                          <a:solidFill>
                            <a:schemeClr val="tx1"/>
                          </a:solidFill>
                          <a:effectLst/>
                          <a:latin typeface="+mn-lt"/>
                          <a:ea typeface="+mn-ea"/>
                          <a:cs typeface="+mn-cs"/>
                        </a:rPr>
                        <a:t>21</a:t>
                      </a:r>
                      <a:r>
                        <a:rPr lang="zh-TW" altLang="zh-TW" sz="1600" kern="1200" dirty="0" smtClean="0">
                          <a:solidFill>
                            <a:schemeClr val="tx1"/>
                          </a:solidFill>
                          <a:effectLst/>
                          <a:latin typeface="+mn-lt"/>
                          <a:ea typeface="+mn-ea"/>
                          <a:cs typeface="+mn-cs"/>
                        </a:rPr>
                        <a:t>艘艦艇共</a:t>
                      </a:r>
                      <a:r>
                        <a:rPr lang="en-US" altLang="zh-TW" sz="1600" kern="1200" dirty="0" smtClean="0">
                          <a:solidFill>
                            <a:schemeClr val="tx1"/>
                          </a:solidFill>
                          <a:effectLst/>
                          <a:latin typeface="+mn-lt"/>
                          <a:ea typeface="+mn-ea"/>
                          <a:cs typeface="+mn-cs"/>
                        </a:rPr>
                        <a:t>1</a:t>
                      </a:r>
                      <a:r>
                        <a:rPr lang="zh-TW" altLang="zh-TW" sz="1600" kern="1200" dirty="0" smtClean="0">
                          <a:solidFill>
                            <a:schemeClr val="tx1"/>
                          </a:solidFill>
                          <a:effectLst/>
                          <a:latin typeface="+mn-lt"/>
                          <a:ea typeface="+mn-ea"/>
                          <a:cs typeface="+mn-cs"/>
                        </a:rPr>
                        <a:t>萬</a:t>
                      </a:r>
                      <a:r>
                        <a:rPr lang="en-US" altLang="zh-TW" sz="1600" kern="1200" dirty="0" smtClean="0">
                          <a:solidFill>
                            <a:schemeClr val="tx1"/>
                          </a:solidFill>
                          <a:effectLst/>
                          <a:latin typeface="+mn-lt"/>
                          <a:ea typeface="+mn-ea"/>
                          <a:cs typeface="+mn-cs"/>
                        </a:rPr>
                        <a:t>6,200</a:t>
                      </a:r>
                      <a:r>
                        <a:rPr lang="zh-TW" altLang="zh-TW" sz="1600" kern="1200" dirty="0" smtClean="0">
                          <a:solidFill>
                            <a:schemeClr val="tx1"/>
                          </a:solidFill>
                          <a:effectLst/>
                          <a:latin typeface="+mn-lt"/>
                          <a:ea typeface="+mn-ea"/>
                          <a:cs typeface="+mn-cs"/>
                        </a:rPr>
                        <a:t>噸，強化海巡編裝，捍衛國家主權漁權。</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 </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47955" indent="-14478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2.97</a:t>
                      </a:r>
                      <a:r>
                        <a:rPr lang="zh-TW" sz="1600" kern="100" dirty="0">
                          <a:solidFill>
                            <a:schemeClr val="tx1"/>
                          </a:solidFill>
                          <a:effectLst/>
                          <a:latin typeface="+mn-lt"/>
                          <a:ea typeface="標楷體" panose="03000509000000000000" pitchFamily="65" charset="-120"/>
                          <a:cs typeface="Times New Roman" panose="02020603050405020304" pitchFamily="18" charset="0"/>
                        </a:rPr>
                        <a:t>年至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zh-TW" sz="1600" kern="100" dirty="0">
                          <a:solidFill>
                            <a:schemeClr val="tx1"/>
                          </a:solidFill>
                          <a:effectLst/>
                          <a:latin typeface="+mn-lt"/>
                          <a:ea typeface="標楷體" panose="03000509000000000000" pitchFamily="65" charset="-120"/>
                          <a:cs typeface="Times New Roman" panose="02020603050405020304" pitchFamily="18" charset="0"/>
                        </a:rPr>
                        <a:t>國軍貫徹國艦國造政策，自力完成登陸艇、飛彈快艇、高效能艦艇及油彈補給艦等</a:t>
                      </a:r>
                      <a:r>
                        <a:rPr lang="en-US" sz="1600" kern="100" dirty="0">
                          <a:solidFill>
                            <a:schemeClr val="tx1"/>
                          </a:solidFill>
                          <a:effectLst/>
                          <a:latin typeface="+mn-lt"/>
                          <a:ea typeface="標楷體" panose="03000509000000000000" pitchFamily="65" charset="-120"/>
                          <a:cs typeface="Times New Roman" panose="02020603050405020304" pitchFamily="18" charset="0"/>
                        </a:rPr>
                        <a:t>39</a:t>
                      </a:r>
                      <a:r>
                        <a:rPr lang="zh-TW" sz="1600" kern="100" dirty="0">
                          <a:solidFill>
                            <a:schemeClr val="tx1"/>
                          </a:solidFill>
                          <a:effectLst/>
                          <a:latin typeface="+mn-lt"/>
                          <a:ea typeface="標楷體" panose="03000509000000000000" pitchFamily="65" charset="-120"/>
                          <a:cs typeface="Times New Roman" panose="02020603050405020304" pitchFamily="18" charset="0"/>
                        </a:rPr>
                        <a:t>艘艦艇共</a:t>
                      </a:r>
                      <a:r>
                        <a:rPr lang="en-US" sz="1600" kern="100" dirty="0">
                          <a:solidFill>
                            <a:schemeClr val="tx1"/>
                          </a:solidFill>
                          <a:effectLst/>
                          <a:latin typeface="+mn-lt"/>
                          <a:ea typeface="標楷體" panose="03000509000000000000" pitchFamily="65" charset="-120"/>
                          <a:cs typeface="Times New Roman" panose="02020603050405020304" pitchFamily="18" charset="0"/>
                        </a:rPr>
                        <a:t>2</a:t>
                      </a:r>
                      <a:r>
                        <a:rPr lang="zh-TW" sz="1600" kern="100" dirty="0">
                          <a:solidFill>
                            <a:schemeClr val="tx1"/>
                          </a:solidFill>
                          <a:effectLst/>
                          <a:latin typeface="+mn-lt"/>
                          <a:ea typeface="標楷體" panose="03000509000000000000" pitchFamily="65" charset="-120"/>
                          <a:cs typeface="Times New Roman" panose="02020603050405020304" pitchFamily="18" charset="0"/>
                        </a:rPr>
                        <a:t>萬</a:t>
                      </a:r>
                      <a:r>
                        <a:rPr lang="en-US" sz="1600" kern="100" dirty="0">
                          <a:solidFill>
                            <a:schemeClr val="tx1"/>
                          </a:solidFill>
                          <a:effectLst/>
                          <a:latin typeface="+mn-lt"/>
                          <a:ea typeface="標楷體" panose="03000509000000000000" pitchFamily="65" charset="-120"/>
                          <a:cs typeface="Times New Roman" panose="02020603050405020304" pitchFamily="18" charset="0"/>
                        </a:rPr>
                        <a:t>9,574</a:t>
                      </a:r>
                      <a:r>
                        <a:rPr lang="zh-TW" sz="1600" kern="100" dirty="0">
                          <a:solidFill>
                            <a:schemeClr val="tx1"/>
                          </a:solidFill>
                          <a:effectLst/>
                          <a:latin typeface="+mn-lt"/>
                          <a:ea typeface="標楷體" panose="03000509000000000000" pitchFamily="65" charset="-120"/>
                          <a:cs typeface="Times New Roman" panose="02020603050405020304" pitchFamily="18" charset="0"/>
                        </a:rPr>
                        <a:t>噸，其中沱江和磐石軍艦於</a:t>
                      </a:r>
                      <a:r>
                        <a:rPr lang="en-US" sz="1600" kern="100" dirty="0">
                          <a:solidFill>
                            <a:schemeClr val="tx1"/>
                          </a:solidFill>
                          <a:effectLst/>
                          <a:latin typeface="+mn-lt"/>
                          <a:ea typeface="標楷體" panose="03000509000000000000" pitchFamily="65" charset="-120"/>
                          <a:cs typeface="Times New Roman" panose="02020603050405020304" pitchFamily="18" charset="0"/>
                        </a:rPr>
                        <a:t>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3</a:t>
                      </a:r>
                      <a:r>
                        <a:rPr lang="zh-TW" sz="1600" kern="100" dirty="0">
                          <a:solidFill>
                            <a:schemeClr val="tx1"/>
                          </a:solidFill>
                          <a:effectLst/>
                          <a:latin typeface="+mn-lt"/>
                          <a:ea typeface="標楷體" panose="03000509000000000000" pitchFamily="65" charset="-120"/>
                          <a:cs typeface="Times New Roman" panose="02020603050405020304" pitchFamily="18" charset="0"/>
                        </a:rPr>
                        <a:t>月成軍。</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marL="147955" indent="-144780" algn="ctr" defTabSz="685800" rtl="0" eaLnBrk="1" latinLnBrk="0" hangingPunct="1">
                        <a:lnSpc>
                          <a:spcPct val="100000"/>
                        </a:lnSpc>
                        <a:spcAft>
                          <a:spcPts val="0"/>
                        </a:spcAft>
                      </a:pPr>
                      <a:r>
                        <a:rPr lang="en-US" altLang="zh-TW" sz="1600" kern="100" dirty="0" smtClean="0">
                          <a:solidFill>
                            <a:srgbClr val="000000"/>
                          </a:solidFill>
                          <a:effectLst/>
                          <a:latin typeface="+mn-lt"/>
                          <a:ea typeface="+mj-ea"/>
                          <a:cs typeface="Times New Roman" panose="02020603050405020304" pitchFamily="18" charset="0"/>
                        </a:rPr>
                        <a:t>12</a:t>
                      </a:r>
                      <a:endParaRPr lang="zh-TW" sz="1600" kern="100" dirty="0">
                        <a:solidFill>
                          <a:srgbClr val="000000"/>
                        </a:solidFill>
                        <a:effectLst/>
                        <a:latin typeface="+mn-lt"/>
                        <a:ea typeface="+mj-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7955" marR="0" indent="-144780" algn="just" defTabSz="685800" rtl="0" eaLnBrk="1" fontAlgn="auto" latinLnBrk="0" hangingPunct="1">
                        <a:lnSpc>
                          <a:spcPct val="100000"/>
                        </a:lnSpc>
                        <a:spcBef>
                          <a:spcPts val="0"/>
                        </a:spcBef>
                        <a:spcAft>
                          <a:spcPts val="0"/>
                        </a:spcAft>
                        <a:buClrTx/>
                        <a:buSzTx/>
                        <a:buFontTx/>
                        <a:buNone/>
                        <a:tabLst/>
                        <a:defRPr/>
                      </a:pPr>
                      <a:r>
                        <a:rPr lang="zh-TW" altLang="zh-TW" sz="1600" kern="100" dirty="0" smtClean="0">
                          <a:solidFill>
                            <a:srgbClr val="000000"/>
                          </a:solidFill>
                          <a:effectLst/>
                          <a:latin typeface="+mn-lt"/>
                          <a:ea typeface="+mj-ea"/>
                          <a:cs typeface="Times New Roman" panose="02020603050405020304" pitchFamily="18" charset="0"/>
                        </a:rPr>
                        <a:t>文化設施在附近，生活美學豐心靈</a:t>
                      </a:r>
                    </a:p>
                    <a:p>
                      <a:pPr marL="147955" indent="-144780" algn="just" defTabSz="685800" rtl="0" eaLnBrk="1" latinLnBrk="0" hangingPunct="1">
                        <a:lnSpc>
                          <a:spcPct val="100000"/>
                        </a:lnSpc>
                        <a:spcAft>
                          <a:spcPts val="0"/>
                        </a:spcAft>
                      </a:pPr>
                      <a:endParaRPr lang="zh-TW" sz="1600" kern="100" dirty="0">
                        <a:solidFill>
                          <a:srgbClr val="000000"/>
                        </a:solidFill>
                        <a:effectLst/>
                        <a:latin typeface="+mn-lt"/>
                        <a:ea typeface="+mj-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7955" lvl="0" indent="-144780" algn="just" defTabSz="685800" rtl="0" eaLnBrk="1" latinLnBrk="0" hangingPunct="1">
                        <a:lnSpc>
                          <a:spcPct val="100000"/>
                        </a:lnSpc>
                        <a:spcAft>
                          <a:spcPts val="0"/>
                        </a:spcAft>
                      </a:pPr>
                      <a:r>
                        <a:rPr lang="en-US" altLang="zh-TW" sz="1600" kern="100" dirty="0" smtClean="0">
                          <a:solidFill>
                            <a:srgbClr val="000000"/>
                          </a:solidFill>
                          <a:effectLst/>
                          <a:latin typeface="+mn-lt"/>
                          <a:ea typeface="+mj-ea"/>
                          <a:cs typeface="Times New Roman" panose="02020603050405020304" pitchFamily="18" charset="0"/>
                        </a:rPr>
                        <a:t>1.</a:t>
                      </a:r>
                      <a:r>
                        <a:rPr lang="zh-TW" altLang="zh-TW" sz="1600" kern="100" dirty="0" smtClean="0">
                          <a:solidFill>
                            <a:srgbClr val="000000"/>
                          </a:solidFill>
                          <a:effectLst/>
                          <a:latin typeface="+mn-lt"/>
                          <a:ea typeface="+mj-ea"/>
                          <a:cs typeface="Times New Roman" panose="02020603050405020304" pitchFamily="18" charset="0"/>
                        </a:rPr>
                        <a:t>行政院</a:t>
                      </a:r>
                      <a:r>
                        <a:rPr lang="en-US" altLang="zh-TW" sz="1600" kern="100" dirty="0" smtClean="0">
                          <a:solidFill>
                            <a:srgbClr val="000000"/>
                          </a:solidFill>
                          <a:effectLst/>
                          <a:latin typeface="+mn-lt"/>
                          <a:ea typeface="+mj-ea"/>
                          <a:cs typeface="Times New Roman" panose="02020603050405020304" pitchFamily="18" charset="0"/>
                        </a:rPr>
                        <a:t>94</a:t>
                      </a:r>
                      <a:r>
                        <a:rPr lang="zh-TW" altLang="zh-TW" sz="1600" kern="100" dirty="0" smtClean="0">
                          <a:solidFill>
                            <a:srgbClr val="000000"/>
                          </a:solidFill>
                          <a:effectLst/>
                          <a:latin typeface="+mn-lt"/>
                          <a:ea typeface="+mj-ea"/>
                          <a:cs typeface="Times New Roman" panose="02020603050405020304" pitchFamily="18" charset="0"/>
                        </a:rPr>
                        <a:t>年核定衛武營藝術文化中心籌建，</a:t>
                      </a:r>
                      <a:r>
                        <a:rPr lang="en-US" altLang="zh-TW" sz="1600" kern="100" dirty="0" smtClean="0">
                          <a:solidFill>
                            <a:srgbClr val="000000"/>
                          </a:solidFill>
                          <a:effectLst/>
                          <a:latin typeface="+mn-lt"/>
                          <a:ea typeface="+mj-ea"/>
                          <a:cs typeface="Times New Roman" panose="02020603050405020304" pitchFamily="18" charset="0"/>
                        </a:rPr>
                        <a:t>96</a:t>
                      </a:r>
                      <a:r>
                        <a:rPr lang="zh-TW" altLang="zh-TW" sz="1600" kern="100" dirty="0" smtClean="0">
                          <a:solidFill>
                            <a:srgbClr val="000000"/>
                          </a:solidFill>
                          <a:effectLst/>
                          <a:latin typeface="+mn-lt"/>
                          <a:ea typeface="+mj-ea"/>
                          <a:cs typeface="Times New Roman" panose="02020603050405020304" pitchFamily="18" charset="0"/>
                        </a:rPr>
                        <a:t>年成立籌備處。</a:t>
                      </a:r>
                      <a:endParaRPr lang="en-US" altLang="zh-TW" sz="1600" kern="100" dirty="0" smtClean="0">
                        <a:solidFill>
                          <a:srgbClr val="000000"/>
                        </a:solidFill>
                        <a:effectLst/>
                        <a:latin typeface="+mn-lt"/>
                        <a:ea typeface="+mj-ea"/>
                        <a:cs typeface="Times New Roman" panose="02020603050405020304" pitchFamily="18" charset="0"/>
                      </a:endParaRPr>
                    </a:p>
                    <a:p>
                      <a:pPr marL="147955" marR="0" lvl="0" indent="-144780" algn="just" defTabSz="685800" rtl="0" eaLnBrk="1" fontAlgn="auto" latinLnBrk="0" hangingPunct="1">
                        <a:lnSpc>
                          <a:spcPct val="100000"/>
                        </a:lnSpc>
                        <a:spcBef>
                          <a:spcPts val="0"/>
                        </a:spcBef>
                        <a:spcAft>
                          <a:spcPts val="0"/>
                        </a:spcAft>
                        <a:buClrTx/>
                        <a:buSzTx/>
                        <a:buFontTx/>
                        <a:buNone/>
                        <a:tabLst/>
                        <a:defRPr/>
                      </a:pPr>
                      <a:r>
                        <a:rPr lang="en-US" altLang="zh-TW" sz="1600" kern="100" dirty="0" smtClean="0">
                          <a:effectLst/>
                          <a:latin typeface="+mn-lt"/>
                          <a:ea typeface="新細明體" panose="02020500000000000000" pitchFamily="18" charset="-120"/>
                          <a:cs typeface="Times New Roman" panose="02020603050405020304" pitchFamily="18" charset="0"/>
                        </a:rPr>
                        <a:t>2.</a:t>
                      </a:r>
                      <a:r>
                        <a:rPr lang="zh-TW" altLang="zh-TW" sz="1600" kern="1200" dirty="0" smtClean="0">
                          <a:solidFill>
                            <a:schemeClr val="dk1"/>
                          </a:solidFill>
                          <a:effectLst/>
                          <a:latin typeface="+mn-lt"/>
                          <a:ea typeface="+mn-ea"/>
                          <a:cs typeface="+mn-cs"/>
                        </a:rPr>
                        <a:t>行政院</a:t>
                      </a:r>
                      <a:r>
                        <a:rPr lang="en-US" altLang="zh-TW" sz="1600" kern="1200" dirty="0" smtClean="0">
                          <a:solidFill>
                            <a:schemeClr val="dk1"/>
                          </a:solidFill>
                          <a:effectLst/>
                          <a:latin typeface="+mn-lt"/>
                          <a:ea typeface="+mn-ea"/>
                          <a:cs typeface="+mn-cs"/>
                        </a:rPr>
                        <a:t>92</a:t>
                      </a:r>
                      <a:r>
                        <a:rPr lang="zh-TW" altLang="zh-TW" sz="1600" kern="1200" dirty="0" smtClean="0">
                          <a:solidFill>
                            <a:schemeClr val="dk1"/>
                          </a:solidFill>
                          <a:effectLst/>
                          <a:latin typeface="+mn-lt"/>
                          <a:ea typeface="+mn-ea"/>
                          <a:cs typeface="+mn-cs"/>
                        </a:rPr>
                        <a:t>年核定「臺中大都會歌劇院興建計畫」。</a:t>
                      </a:r>
                      <a:endParaRPr lang="en-US" altLang="zh-TW" sz="1600" kern="1200" dirty="0" smtClean="0">
                        <a:solidFill>
                          <a:schemeClr val="dk1"/>
                        </a:solidFill>
                        <a:effectLst/>
                        <a:latin typeface="+mn-lt"/>
                        <a:ea typeface="+mn-ea"/>
                        <a:cs typeface="+mn-cs"/>
                      </a:endParaRPr>
                    </a:p>
                    <a:p>
                      <a:pPr marL="147955" marR="0" lvl="0" indent="-144780" algn="just" defTabSz="685800" rtl="0" eaLnBrk="1" fontAlgn="auto" latinLnBrk="0" hangingPunct="1">
                        <a:lnSpc>
                          <a:spcPct val="100000"/>
                        </a:lnSpc>
                        <a:spcBef>
                          <a:spcPts val="0"/>
                        </a:spcBef>
                        <a:spcAft>
                          <a:spcPts val="0"/>
                        </a:spcAft>
                        <a:buClrTx/>
                        <a:buSzTx/>
                        <a:buFontTx/>
                        <a:buNone/>
                        <a:tabLst/>
                        <a:defRPr/>
                      </a:pPr>
                      <a:r>
                        <a:rPr lang="en-US" altLang="zh-TW" sz="1600" kern="1200" dirty="0" smtClean="0">
                          <a:solidFill>
                            <a:schemeClr val="dk1"/>
                          </a:solidFill>
                          <a:effectLst/>
                          <a:latin typeface="+mn-lt"/>
                          <a:ea typeface="+mn-ea"/>
                          <a:cs typeface="+mn-cs"/>
                        </a:rPr>
                        <a:t>3.</a:t>
                      </a:r>
                      <a:r>
                        <a:rPr lang="zh-TW" altLang="zh-TW" sz="1600" kern="1200" dirty="0" smtClean="0">
                          <a:solidFill>
                            <a:schemeClr val="dk1"/>
                          </a:solidFill>
                          <a:effectLst/>
                          <a:latin typeface="+mn-lt"/>
                          <a:ea typeface="+mn-ea"/>
                          <a:cs typeface="+mn-cs"/>
                        </a:rPr>
                        <a:t>行政院</a:t>
                      </a:r>
                      <a:r>
                        <a:rPr lang="en-US" altLang="zh-TW" sz="1600" kern="1200" dirty="0" smtClean="0">
                          <a:solidFill>
                            <a:schemeClr val="dk1"/>
                          </a:solidFill>
                          <a:effectLst/>
                          <a:latin typeface="+mn-lt"/>
                          <a:ea typeface="+mn-ea"/>
                          <a:cs typeface="+mn-cs"/>
                        </a:rPr>
                        <a:t>93</a:t>
                      </a:r>
                      <a:r>
                        <a:rPr lang="zh-TW" altLang="zh-TW" sz="1600" kern="1200" dirty="0" smtClean="0">
                          <a:solidFill>
                            <a:schemeClr val="dk1"/>
                          </a:solidFill>
                          <a:effectLst/>
                          <a:latin typeface="+mn-lt"/>
                          <a:ea typeface="+mn-ea"/>
                          <a:cs typeface="+mn-cs"/>
                        </a:rPr>
                        <a:t>年核定「故宮南部院區籌建計畫」。</a:t>
                      </a:r>
                      <a:endParaRPr lang="zh-TW" altLang="zh-TW" sz="1600" kern="100" dirty="0" smtClean="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47955" indent="-144780" algn="just" defTabSz="685800" rtl="0" eaLnBrk="1" latinLnBrk="0" hangingPunct="1">
                        <a:lnSpc>
                          <a:spcPct val="100000"/>
                        </a:lnSpc>
                        <a:spcAft>
                          <a:spcPts val="0"/>
                        </a:spcAft>
                      </a:pPr>
                      <a:r>
                        <a:rPr lang="en-US" altLang="zh-TW" sz="1600" kern="100" dirty="0" smtClean="0">
                          <a:solidFill>
                            <a:schemeClr val="tx1"/>
                          </a:solidFill>
                          <a:effectLst/>
                          <a:latin typeface="+mn-lt"/>
                          <a:ea typeface="+mj-ea"/>
                          <a:cs typeface="Times New Roman" panose="02020603050405020304" pitchFamily="18" charset="0"/>
                        </a:rPr>
                        <a:t>1.</a:t>
                      </a:r>
                      <a:r>
                        <a:rPr lang="zh-TW" altLang="zh-TW" sz="1600" kern="100" dirty="0" smtClean="0">
                          <a:solidFill>
                            <a:schemeClr val="tx1"/>
                          </a:solidFill>
                          <a:effectLst/>
                          <a:latin typeface="+mn-lt"/>
                          <a:ea typeface="+mj-ea"/>
                          <a:cs typeface="Times New Roman" panose="02020603050405020304" pitchFamily="18" charset="0"/>
                        </a:rPr>
                        <a:t>「衛武營藝術文化中心興建計畫」</a:t>
                      </a:r>
                      <a:r>
                        <a:rPr lang="en-US" altLang="zh-TW" sz="1600" kern="100" dirty="0" smtClean="0">
                          <a:solidFill>
                            <a:schemeClr val="tx1"/>
                          </a:solidFill>
                          <a:effectLst/>
                          <a:latin typeface="+mn-lt"/>
                          <a:ea typeface="+mj-ea"/>
                          <a:cs typeface="Times New Roman" panose="02020603050405020304" pitchFamily="18" charset="0"/>
                        </a:rPr>
                        <a:t>99</a:t>
                      </a:r>
                      <a:r>
                        <a:rPr lang="zh-TW" altLang="zh-TW" sz="1600" kern="100" dirty="0" smtClean="0">
                          <a:solidFill>
                            <a:schemeClr val="tx1"/>
                          </a:solidFill>
                          <a:effectLst/>
                          <a:latin typeface="+mn-lt"/>
                          <a:ea typeface="+mj-ea"/>
                          <a:cs typeface="Times New Roman" panose="02020603050405020304" pitchFamily="18" charset="0"/>
                        </a:rPr>
                        <a:t>年主體結構工程施工，</a:t>
                      </a:r>
                      <a:r>
                        <a:rPr lang="zh-TW" altLang="en-US" sz="1600" kern="100" dirty="0" smtClean="0">
                          <a:solidFill>
                            <a:schemeClr val="tx1"/>
                          </a:solidFill>
                          <a:effectLst/>
                          <a:latin typeface="+mn-lt"/>
                          <a:ea typeface="+mj-ea"/>
                          <a:cs typeface="Times New Roman" panose="02020603050405020304" pitchFamily="18" charset="0"/>
                        </a:rPr>
                        <a:t>預計</a:t>
                      </a:r>
                      <a:r>
                        <a:rPr lang="en-US" altLang="zh-TW" sz="1600" kern="100" dirty="0" smtClean="0">
                          <a:solidFill>
                            <a:schemeClr val="tx1"/>
                          </a:solidFill>
                          <a:effectLst/>
                          <a:latin typeface="+mn-lt"/>
                          <a:ea typeface="+mj-ea"/>
                          <a:cs typeface="Times New Roman" panose="02020603050405020304" pitchFamily="18" charset="0"/>
                        </a:rPr>
                        <a:t>105</a:t>
                      </a:r>
                      <a:r>
                        <a:rPr lang="zh-TW" altLang="en-US" sz="1600" kern="100" dirty="0" smtClean="0">
                          <a:solidFill>
                            <a:schemeClr val="tx1"/>
                          </a:solidFill>
                          <a:effectLst/>
                          <a:latin typeface="+mn-lt"/>
                          <a:ea typeface="+mj-ea"/>
                          <a:cs typeface="Times New Roman" panose="02020603050405020304" pitchFamily="18" charset="0"/>
                        </a:rPr>
                        <a:t>年竣工，建築基地面積近</a:t>
                      </a:r>
                      <a:r>
                        <a:rPr lang="en-US" altLang="zh-TW" sz="1600" kern="100" dirty="0" smtClean="0">
                          <a:solidFill>
                            <a:schemeClr val="tx1"/>
                          </a:solidFill>
                          <a:effectLst/>
                          <a:latin typeface="+mn-lt"/>
                          <a:ea typeface="+mj-ea"/>
                          <a:cs typeface="Times New Roman" panose="02020603050405020304" pitchFamily="18" charset="0"/>
                        </a:rPr>
                        <a:t>10</a:t>
                      </a:r>
                      <a:r>
                        <a:rPr lang="zh-TW" altLang="en-US" sz="1600" kern="100" dirty="0" smtClean="0">
                          <a:solidFill>
                            <a:schemeClr val="tx1"/>
                          </a:solidFill>
                          <a:effectLst/>
                          <a:latin typeface="+mn-lt"/>
                          <a:ea typeface="+mj-ea"/>
                          <a:cs typeface="Times New Roman" panose="02020603050405020304" pitchFamily="18" charset="0"/>
                        </a:rPr>
                        <a:t>公頃，使用的鋼構量足以建造</a:t>
                      </a:r>
                      <a:r>
                        <a:rPr lang="en-US" altLang="zh-TW" sz="1600" kern="100" dirty="0" smtClean="0">
                          <a:solidFill>
                            <a:schemeClr val="tx1"/>
                          </a:solidFill>
                          <a:effectLst/>
                          <a:latin typeface="+mn-lt"/>
                          <a:ea typeface="+mj-ea"/>
                          <a:cs typeface="Times New Roman" panose="02020603050405020304" pitchFamily="18" charset="0"/>
                        </a:rPr>
                        <a:t>3</a:t>
                      </a:r>
                      <a:r>
                        <a:rPr lang="zh-TW" altLang="en-US" sz="1600" kern="100" dirty="0" smtClean="0">
                          <a:solidFill>
                            <a:schemeClr val="tx1"/>
                          </a:solidFill>
                          <a:effectLst/>
                          <a:latin typeface="+mn-lt"/>
                          <a:ea typeface="+mj-ea"/>
                          <a:cs typeface="Times New Roman" panose="02020603050405020304" pitchFamily="18" charset="0"/>
                        </a:rPr>
                        <a:t>座巴黎鐵塔，主體設施包含戲劇院、中劇院、音樂廳、演奏廳及露天劇場等等。廳院內觀眾席次數達</a:t>
                      </a:r>
                      <a:r>
                        <a:rPr lang="en-US" altLang="zh-TW" sz="1600" kern="100" dirty="0" smtClean="0">
                          <a:solidFill>
                            <a:schemeClr val="tx1"/>
                          </a:solidFill>
                          <a:effectLst/>
                          <a:latin typeface="+mn-lt"/>
                          <a:ea typeface="+mj-ea"/>
                          <a:cs typeface="Times New Roman" panose="02020603050405020304" pitchFamily="18" charset="0"/>
                        </a:rPr>
                        <a:t>5,984</a:t>
                      </a:r>
                      <a:r>
                        <a:rPr lang="zh-TW" altLang="en-US" sz="1600" kern="100" dirty="0" smtClean="0">
                          <a:solidFill>
                            <a:schemeClr val="tx1"/>
                          </a:solidFill>
                          <a:effectLst/>
                          <a:latin typeface="+mn-lt"/>
                          <a:ea typeface="+mj-ea"/>
                          <a:cs typeface="Times New Roman" panose="02020603050405020304" pitchFamily="18" charset="0"/>
                        </a:rPr>
                        <a:t>席，音樂廳管風琴音管</a:t>
                      </a:r>
                      <a:r>
                        <a:rPr lang="en-US" altLang="zh-TW" sz="1600" kern="100" dirty="0" smtClean="0">
                          <a:solidFill>
                            <a:schemeClr val="tx1"/>
                          </a:solidFill>
                          <a:effectLst/>
                          <a:latin typeface="+mn-lt"/>
                          <a:ea typeface="+mj-ea"/>
                          <a:cs typeface="Times New Roman" panose="02020603050405020304" pitchFamily="18" charset="0"/>
                        </a:rPr>
                        <a:t>9,085</a:t>
                      </a:r>
                      <a:r>
                        <a:rPr lang="zh-TW" altLang="en-US" sz="1600" kern="100" dirty="0" smtClean="0">
                          <a:solidFill>
                            <a:schemeClr val="tx1"/>
                          </a:solidFill>
                          <a:effectLst/>
                          <a:latin typeface="+mn-lt"/>
                          <a:ea typeface="+mj-ea"/>
                          <a:cs typeface="Times New Roman" panose="02020603050405020304" pitchFamily="18" charset="0"/>
                        </a:rPr>
                        <a:t>支，為亞洲最大的劇院綜合體。</a:t>
                      </a:r>
                      <a:endParaRPr lang="en-US" altLang="zh-TW" sz="1600" kern="100" dirty="0" smtClean="0">
                        <a:solidFill>
                          <a:schemeClr val="tx1"/>
                        </a:solidFill>
                        <a:effectLst/>
                        <a:latin typeface="+mn-lt"/>
                        <a:ea typeface="+mj-ea"/>
                        <a:cs typeface="Times New Roman" panose="02020603050405020304" pitchFamily="18" charset="0"/>
                      </a:endParaRPr>
                    </a:p>
                    <a:p>
                      <a:pPr marL="147955" indent="-144780" algn="just" defTabSz="685800" rtl="0" eaLnBrk="1" latinLnBrk="0" hangingPunct="1">
                        <a:lnSpc>
                          <a:spcPct val="100000"/>
                        </a:lnSpc>
                        <a:spcAft>
                          <a:spcPts val="0"/>
                        </a:spcAft>
                      </a:pPr>
                      <a:r>
                        <a:rPr lang="en-US" altLang="zh-TW" sz="1600" kern="100" dirty="0" smtClean="0">
                          <a:solidFill>
                            <a:schemeClr val="tx1"/>
                          </a:solidFill>
                          <a:effectLst/>
                          <a:latin typeface="+mn-lt"/>
                          <a:ea typeface="新細明體" panose="02020500000000000000" pitchFamily="18" charset="-120"/>
                          <a:cs typeface="Times New Roman" panose="02020603050405020304" pitchFamily="18" charset="0"/>
                        </a:rPr>
                        <a:t>2.</a:t>
                      </a:r>
                      <a:r>
                        <a:rPr lang="zh-TW" altLang="zh-TW" sz="1600" kern="1200" dirty="0" smtClean="0">
                          <a:solidFill>
                            <a:schemeClr val="tx1"/>
                          </a:solidFill>
                          <a:effectLst/>
                          <a:latin typeface="+mn-lt"/>
                          <a:ea typeface="+mn-ea"/>
                          <a:cs typeface="+mn-cs"/>
                        </a:rPr>
                        <a:t>臺中國家歌劇院</a:t>
                      </a:r>
                      <a:r>
                        <a:rPr lang="en-US" altLang="zh-TW" sz="1600" kern="1200" dirty="0" smtClean="0">
                          <a:solidFill>
                            <a:schemeClr val="tx1"/>
                          </a:solidFill>
                          <a:effectLst/>
                          <a:latin typeface="+mn-lt"/>
                          <a:ea typeface="+mn-ea"/>
                          <a:cs typeface="+mn-cs"/>
                        </a:rPr>
                        <a:t>104</a:t>
                      </a:r>
                      <a:r>
                        <a:rPr lang="zh-TW" altLang="zh-TW" sz="1600" kern="1200" dirty="0" smtClean="0">
                          <a:solidFill>
                            <a:schemeClr val="tx1"/>
                          </a:solidFill>
                          <a:effectLst/>
                          <a:latin typeface="+mn-lt"/>
                          <a:ea typeface="+mn-ea"/>
                          <a:cs typeface="+mn-cs"/>
                        </a:rPr>
                        <a:t>年獲「公共工程金質獎」肯定，</a:t>
                      </a:r>
                      <a:r>
                        <a:rPr lang="zh-TW" altLang="en-US" sz="1600" kern="1200" dirty="0" smtClean="0">
                          <a:solidFill>
                            <a:schemeClr val="tx1"/>
                          </a:solidFill>
                          <a:effectLst/>
                          <a:latin typeface="+mn-lt"/>
                          <a:ea typeface="+mn-ea"/>
                          <a:cs typeface="+mn-cs"/>
                        </a:rPr>
                        <a:t>預計</a:t>
                      </a:r>
                      <a:r>
                        <a:rPr lang="en-US" altLang="zh-TW" sz="1600" kern="1200" dirty="0" smtClean="0">
                          <a:solidFill>
                            <a:schemeClr val="tx1"/>
                          </a:solidFill>
                          <a:effectLst/>
                          <a:latin typeface="+mn-lt"/>
                          <a:ea typeface="+mn-ea"/>
                          <a:cs typeface="+mn-cs"/>
                        </a:rPr>
                        <a:t>105</a:t>
                      </a:r>
                      <a:r>
                        <a:rPr lang="zh-TW" altLang="en-US" sz="1600" kern="1200" dirty="0" smtClean="0">
                          <a:solidFill>
                            <a:schemeClr val="tx1"/>
                          </a:solidFill>
                          <a:effectLst/>
                          <a:latin typeface="+mn-lt"/>
                          <a:ea typeface="+mn-ea"/>
                          <a:cs typeface="+mn-cs"/>
                        </a:rPr>
                        <a:t>年底啟用，設施包含大劇院、中劇院和小劇場，計</a:t>
                      </a:r>
                      <a:r>
                        <a:rPr lang="en-US" altLang="zh-TW" sz="1600" kern="1200" dirty="0" smtClean="0">
                          <a:solidFill>
                            <a:schemeClr val="tx1"/>
                          </a:solidFill>
                          <a:effectLst/>
                          <a:latin typeface="+mn-lt"/>
                          <a:ea typeface="+mn-ea"/>
                          <a:cs typeface="+mn-cs"/>
                        </a:rPr>
                        <a:t>3,014</a:t>
                      </a:r>
                      <a:r>
                        <a:rPr lang="zh-TW" altLang="en-US" sz="1600" kern="1200" dirty="0" smtClean="0">
                          <a:solidFill>
                            <a:schemeClr val="tx1"/>
                          </a:solidFill>
                          <a:effectLst/>
                          <a:latin typeface="+mn-lt"/>
                          <a:ea typeface="+mn-ea"/>
                          <a:cs typeface="+mn-cs"/>
                        </a:rPr>
                        <a:t>席次。</a:t>
                      </a:r>
                      <a:endParaRPr lang="en-US" altLang="zh-TW" sz="1600" kern="1200" dirty="0" smtClean="0">
                        <a:solidFill>
                          <a:schemeClr val="tx1"/>
                        </a:solidFill>
                        <a:effectLst/>
                        <a:latin typeface="+mn-lt"/>
                        <a:ea typeface="+mn-ea"/>
                        <a:cs typeface="+mn-cs"/>
                      </a:endParaRPr>
                    </a:p>
                    <a:p>
                      <a:pPr marL="147955" indent="-144780" algn="just" defTabSz="685800" rtl="0" eaLnBrk="1" latinLnBrk="0" hangingPunct="1">
                        <a:lnSpc>
                          <a:spcPct val="100000"/>
                        </a:lnSpc>
                        <a:spcAft>
                          <a:spcPts val="0"/>
                        </a:spcAft>
                      </a:pPr>
                      <a:r>
                        <a:rPr lang="en-US" altLang="zh-TW" sz="1600" kern="1200" dirty="0" smtClean="0">
                          <a:solidFill>
                            <a:schemeClr val="tx1"/>
                          </a:solidFill>
                          <a:effectLst/>
                          <a:latin typeface="+mn-lt"/>
                          <a:ea typeface="+mn-ea"/>
                          <a:cs typeface="+mn-cs"/>
                        </a:rPr>
                        <a:t>3.</a:t>
                      </a:r>
                      <a:r>
                        <a:rPr lang="zh-TW" altLang="zh-TW" sz="1600" kern="1200" dirty="0" smtClean="0">
                          <a:solidFill>
                            <a:schemeClr val="tx1"/>
                          </a:solidFill>
                          <a:effectLst/>
                          <a:latin typeface="+mn-lt"/>
                          <a:ea typeface="+mn-ea"/>
                          <a:cs typeface="+mn-cs"/>
                        </a:rPr>
                        <a:t>故宮南院定位為「亞洲藝術文化博物館」，</a:t>
                      </a:r>
                      <a:r>
                        <a:rPr lang="zh-TW" altLang="en-US" sz="1600" kern="1200" dirty="0" smtClean="0">
                          <a:solidFill>
                            <a:schemeClr val="tx1"/>
                          </a:solidFill>
                          <a:effectLst/>
                          <a:latin typeface="+mn-lt"/>
                          <a:ea typeface="+mn-ea"/>
                          <a:cs typeface="+mn-cs"/>
                        </a:rPr>
                        <a:t>已於</a:t>
                      </a:r>
                      <a:r>
                        <a:rPr lang="en-US" altLang="zh-TW" sz="1600" kern="1200" dirty="0" smtClean="0">
                          <a:solidFill>
                            <a:schemeClr val="tx1"/>
                          </a:solidFill>
                          <a:effectLst/>
                          <a:latin typeface="+mn-lt"/>
                          <a:ea typeface="+mn-ea"/>
                          <a:cs typeface="+mn-cs"/>
                        </a:rPr>
                        <a:t>104</a:t>
                      </a:r>
                      <a:r>
                        <a:rPr lang="zh-TW" altLang="zh-TW" sz="1600" kern="1200" dirty="0" smtClean="0">
                          <a:solidFill>
                            <a:schemeClr val="tx1"/>
                          </a:solidFill>
                          <a:effectLst/>
                          <a:latin typeface="+mn-lt"/>
                          <a:ea typeface="+mn-ea"/>
                          <a:cs typeface="+mn-cs"/>
                        </a:rPr>
                        <a:t>年</a:t>
                      </a:r>
                      <a:r>
                        <a:rPr lang="en-US" altLang="zh-TW" sz="1600" kern="1200" dirty="0" smtClean="0">
                          <a:solidFill>
                            <a:schemeClr val="tx1"/>
                          </a:solidFill>
                          <a:effectLst/>
                          <a:latin typeface="+mn-lt"/>
                          <a:ea typeface="+mn-ea"/>
                          <a:cs typeface="+mn-cs"/>
                        </a:rPr>
                        <a:t>12</a:t>
                      </a:r>
                      <a:r>
                        <a:rPr lang="zh-TW" altLang="zh-TW" sz="1600" kern="1200" dirty="0" smtClean="0">
                          <a:solidFill>
                            <a:schemeClr val="tx1"/>
                          </a:solidFill>
                          <a:effectLst/>
                          <a:latin typeface="+mn-lt"/>
                          <a:ea typeface="+mn-ea"/>
                          <a:cs typeface="+mn-cs"/>
                        </a:rPr>
                        <a:t>月</a:t>
                      </a:r>
                      <a:r>
                        <a:rPr lang="en-US" altLang="zh-TW" sz="1600" kern="1200" dirty="0" smtClean="0">
                          <a:solidFill>
                            <a:schemeClr val="tx1"/>
                          </a:solidFill>
                          <a:effectLst/>
                          <a:latin typeface="+mn-lt"/>
                          <a:ea typeface="+mn-ea"/>
                          <a:cs typeface="+mn-cs"/>
                        </a:rPr>
                        <a:t>28</a:t>
                      </a:r>
                      <a:r>
                        <a:rPr lang="zh-TW" altLang="zh-TW" sz="1600" kern="1200" dirty="0" smtClean="0">
                          <a:solidFill>
                            <a:schemeClr val="tx1"/>
                          </a:solidFill>
                          <a:effectLst/>
                          <a:latin typeface="+mn-lt"/>
                          <a:ea typeface="+mn-ea"/>
                          <a:cs typeface="+mn-cs"/>
                        </a:rPr>
                        <a:t>日</a:t>
                      </a:r>
                      <a:r>
                        <a:rPr lang="zh-TW" altLang="en-US" sz="1600" kern="1200" dirty="0" smtClean="0">
                          <a:solidFill>
                            <a:schemeClr val="tx1"/>
                          </a:solidFill>
                          <a:effectLst/>
                          <a:latin typeface="+mn-lt"/>
                          <a:ea typeface="+mn-ea"/>
                          <a:cs typeface="+mn-cs"/>
                        </a:rPr>
                        <a:t>盛大開館</a:t>
                      </a:r>
                      <a:r>
                        <a:rPr lang="zh-TW" altLang="zh-TW" sz="1600" kern="1200" dirty="0" smtClean="0">
                          <a:solidFill>
                            <a:schemeClr val="tx1"/>
                          </a:solidFill>
                          <a:effectLst/>
                          <a:latin typeface="+mn-lt"/>
                          <a:ea typeface="+mn-ea"/>
                          <a:cs typeface="+mn-cs"/>
                        </a:rPr>
                        <a:t>試營運，將與臺北故宮形成雙亮點，帶動在地產業發展。</a:t>
                      </a:r>
                      <a:endParaRPr lang="en-US" altLang="zh-TW" sz="1600" kern="100" dirty="0" smtClean="0">
                        <a:solidFill>
                          <a:schemeClr val="tx1"/>
                        </a:solidFill>
                        <a:effectLst/>
                        <a:latin typeface="+mn-lt"/>
                        <a:ea typeface="+mj-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7194172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153</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a:t>4</a:t>
            </a:r>
            <a:r>
              <a:rPr lang="en-US" altLang="zh-TW" sz="2000" b="1" dirty="0" smtClean="0"/>
              <a:t>)</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855830966"/>
              </p:ext>
            </p:extLst>
          </p:nvPr>
        </p:nvGraphicFramePr>
        <p:xfrm>
          <a:off x="480601" y="1025341"/>
          <a:ext cx="8510999" cy="4765859"/>
        </p:xfrm>
        <a:graphic>
          <a:graphicData uri="http://schemas.openxmlformats.org/drawingml/2006/table">
            <a:tbl>
              <a:tblPr firstRow="1" bandRow="1">
                <a:tableStyleId>{5C22544A-7EE6-4342-B048-85BDC9FD1C3A}</a:tableStyleId>
              </a:tblPr>
              <a:tblGrid>
                <a:gridCol w="577502"/>
                <a:gridCol w="1977633"/>
                <a:gridCol w="1587064"/>
                <a:gridCol w="4368800"/>
              </a:tblGrid>
              <a:tr h="864419">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迄今</a:t>
                      </a:r>
                      <a:r>
                        <a:rPr lang="en-US" sz="2000" b="1" kern="100" dirty="0" smtClean="0">
                          <a:solidFill>
                            <a:srgbClr val="000000"/>
                          </a:solidFill>
                          <a:effectLst/>
                          <a:latin typeface="+mn-lt"/>
                          <a:ea typeface="標楷體" panose="03000509000000000000" pitchFamily="65" charset="-120"/>
                          <a:cs typeface="Times New Roman" panose="02020603050405020304" pitchFamily="18" charset="0"/>
                        </a:rPr>
                        <a:t>(</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13</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機場全面建設，打造國家優質門戶</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桃園國際機場</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年獲英國專業航空調查機構</a:t>
                      </a:r>
                      <a:r>
                        <a:rPr lang="en-US" sz="1600" kern="100" dirty="0" err="1">
                          <a:solidFill>
                            <a:srgbClr val="000000"/>
                          </a:solidFill>
                          <a:effectLst/>
                          <a:latin typeface="+mn-lt"/>
                          <a:ea typeface="標楷體" panose="03000509000000000000" pitchFamily="65" charset="-120"/>
                          <a:cs typeface="Times New Roman" panose="02020603050405020304" pitchFamily="18" charset="0"/>
                        </a:rPr>
                        <a:t>Skytrax</a:t>
                      </a:r>
                      <a:r>
                        <a:rPr lang="en-US" sz="1600" kern="100" dirty="0">
                          <a:solidFill>
                            <a:srgbClr val="000000"/>
                          </a:solidFill>
                          <a:effectLst/>
                          <a:latin typeface="+mn-lt"/>
                          <a:ea typeface="標楷體" panose="03000509000000000000" pitchFamily="65" charset="-120"/>
                          <a:cs typeface="Times New Roman" panose="02020603050405020304" pitchFamily="18" charset="0"/>
                        </a:rPr>
                        <a:t> </a:t>
                      </a:r>
                      <a:r>
                        <a:rPr lang="zh-TW" sz="1600" kern="100" dirty="0">
                          <a:solidFill>
                            <a:srgbClr val="000000"/>
                          </a:solidFill>
                          <a:effectLst/>
                          <a:latin typeface="+mn-lt"/>
                          <a:ea typeface="標楷體" panose="03000509000000000000" pitchFamily="65" charset="-120"/>
                          <a:cs typeface="Times New Roman" panose="02020603050405020304" pitchFamily="18" charset="0"/>
                        </a:rPr>
                        <a:t>評定</a:t>
                      </a:r>
                      <a:r>
                        <a:rPr lang="zh-TW" sz="1600" kern="100" dirty="0">
                          <a:solidFill>
                            <a:schemeClr val="tx1"/>
                          </a:solidFill>
                          <a:effectLst/>
                          <a:latin typeface="+mn-lt"/>
                          <a:ea typeface="標楷體" panose="03000509000000000000" pitchFamily="65" charset="-120"/>
                          <a:cs typeface="Times New Roman" panose="02020603050405020304" pitchFamily="18" charset="0"/>
                        </a:rPr>
                        <a:t>「世界最佳機場服務人員」及「亞洲最佳機場服務人員」雙料冠軍。</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102</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年完成桃園國際機場第一航廈改善工程，</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年完成桃園國際機場南、北跑道整建工程，提前於</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12</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日恢復雙跑道營運。</a:t>
                      </a:r>
                      <a:endParaRPr lang="zh-TW" sz="1600" kern="100" dirty="0" smtClean="0">
                        <a:solidFill>
                          <a:schemeClr val="tx1"/>
                        </a:solidFill>
                        <a:effectLst/>
                        <a:latin typeface="+mn-lt"/>
                        <a:ea typeface="標楷體" panose="03000509000000000000" pitchFamily="65"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開闢松山機場與上海虹橋、東京羽田、首爾金浦航線，形成東北亞黃金航圈。</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臺</a:t>
                      </a:r>
                      <a:r>
                        <a:rPr lang="zh-TW" sz="1600" kern="100" dirty="0">
                          <a:solidFill>
                            <a:schemeClr val="tx1"/>
                          </a:solidFill>
                          <a:effectLst/>
                          <a:latin typeface="+mn-lt"/>
                          <a:ea typeface="標楷體" panose="03000509000000000000" pitchFamily="65" charset="-120"/>
                          <a:cs typeface="Times New Roman" panose="02020603050405020304" pitchFamily="18" charset="0"/>
                        </a:rPr>
                        <a:t>中機場</a:t>
                      </a:r>
                      <a:r>
                        <a:rPr lang="en-US" sz="1600" kern="100" dirty="0">
                          <a:solidFill>
                            <a:schemeClr val="tx1"/>
                          </a:solidFill>
                          <a:effectLst/>
                          <a:latin typeface="+mn-lt"/>
                          <a:ea typeface="標楷體" panose="03000509000000000000" pitchFamily="65" charset="-120"/>
                          <a:cs typeface="Times New Roman" panose="02020603050405020304" pitchFamily="18" charset="0"/>
                        </a:rPr>
                        <a:t>102</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4</a:t>
                      </a:r>
                      <a:r>
                        <a:rPr lang="zh-TW" sz="1600" kern="100" dirty="0">
                          <a:solidFill>
                            <a:schemeClr val="tx1"/>
                          </a:solidFill>
                          <a:effectLst/>
                          <a:latin typeface="+mn-lt"/>
                          <a:ea typeface="標楷體" panose="03000509000000000000" pitchFamily="65" charset="-120"/>
                          <a:cs typeface="Times New Roman" panose="02020603050405020304" pitchFamily="18" charset="0"/>
                        </a:rPr>
                        <a:t>月</a:t>
                      </a:r>
                      <a:r>
                        <a:rPr lang="en-US" sz="1600" kern="100" dirty="0">
                          <a:solidFill>
                            <a:schemeClr val="tx1"/>
                          </a:solidFill>
                          <a:effectLst/>
                          <a:latin typeface="+mn-lt"/>
                          <a:ea typeface="標楷體" panose="03000509000000000000" pitchFamily="65" charset="-120"/>
                          <a:cs typeface="Times New Roman" panose="02020603050405020304" pitchFamily="18" charset="0"/>
                        </a:rPr>
                        <a:t>10</a:t>
                      </a:r>
                      <a:r>
                        <a:rPr lang="zh-TW" sz="1600" kern="100" dirty="0">
                          <a:solidFill>
                            <a:schemeClr val="tx1"/>
                          </a:solidFill>
                          <a:effectLst/>
                          <a:latin typeface="+mn-lt"/>
                          <a:ea typeface="標楷體" panose="03000509000000000000" pitchFamily="65" charset="-120"/>
                          <a:cs typeface="Times New Roman" panose="02020603050405020304" pitchFamily="18" charset="0"/>
                        </a:rPr>
                        <a:t>日國際航廈啟用，</a:t>
                      </a:r>
                      <a:r>
                        <a:rPr lang="en-US" sz="1600" kern="100" dirty="0">
                          <a:solidFill>
                            <a:schemeClr val="tx1"/>
                          </a:solidFill>
                          <a:effectLst/>
                          <a:latin typeface="+mn-lt"/>
                          <a:ea typeface="標楷體" panose="03000509000000000000" pitchFamily="65" charset="-120"/>
                          <a:cs typeface="Times New Roman" panose="02020603050405020304" pitchFamily="18" charset="0"/>
                        </a:rPr>
                        <a:t>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2</a:t>
                      </a:r>
                      <a:r>
                        <a:rPr lang="zh-TW" sz="1600" kern="100" dirty="0">
                          <a:solidFill>
                            <a:schemeClr val="tx1"/>
                          </a:solidFill>
                          <a:effectLst/>
                          <a:latin typeface="+mn-lt"/>
                          <a:ea typeface="標楷體" panose="03000509000000000000" pitchFamily="65" charset="-120"/>
                          <a:cs typeface="Times New Roman" panose="02020603050405020304" pitchFamily="18" charset="0"/>
                        </a:rPr>
                        <a:t>月</a:t>
                      </a:r>
                      <a:r>
                        <a:rPr lang="en-US" sz="1600" kern="100" dirty="0">
                          <a:solidFill>
                            <a:schemeClr val="tx1"/>
                          </a:solidFill>
                          <a:effectLst/>
                          <a:latin typeface="+mn-lt"/>
                          <a:ea typeface="標楷體" panose="03000509000000000000" pitchFamily="65" charset="-120"/>
                          <a:cs typeface="Times New Roman" panose="02020603050405020304" pitchFamily="18" charset="0"/>
                        </a:rPr>
                        <a:t>5</a:t>
                      </a:r>
                      <a:r>
                        <a:rPr lang="zh-TW" sz="1600" kern="100" dirty="0">
                          <a:solidFill>
                            <a:schemeClr val="tx1"/>
                          </a:solidFill>
                          <a:effectLst/>
                          <a:latin typeface="+mn-lt"/>
                          <a:ea typeface="標楷體" panose="03000509000000000000" pitchFamily="65" charset="-120"/>
                          <a:cs typeface="Times New Roman" panose="02020603050405020304" pitchFamily="18" charset="0"/>
                        </a:rPr>
                        <a:t>日國際航空貨物站正式營運。</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14</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提供便捷軌道運輸路網</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u="none" strike="noStrike"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ct val="100000"/>
                        </a:lnSpc>
                        <a:spcAft>
                          <a:spcPts val="0"/>
                        </a:spcAft>
                        <a:buFont typeface="Times New Roman" panose="02020603050405020304" pitchFamily="18" charset="0"/>
                        <a:buAutoNum type="arabicPeriod"/>
                      </a:pPr>
                      <a:r>
                        <a:rPr lang="zh-TW" altLang="zh-TW" sz="1600" kern="100" dirty="0" smtClean="0">
                          <a:solidFill>
                            <a:srgbClr val="000000"/>
                          </a:solidFill>
                          <a:effectLst/>
                          <a:latin typeface="+mn-lt"/>
                          <a:ea typeface="標楷體" panose="03000509000000000000" pitchFamily="65" charset="-120"/>
                          <a:cs typeface="Times New Roman" panose="02020603050405020304" pitchFamily="18" charset="0"/>
                        </a:rPr>
                        <a:t>臺北捷運年年通，內湖線、蘆洲線、南港線東延段、新莊線、信義線、松山線及土城線延伸至頂埔陸續完工通車。</a:t>
                      </a:r>
                      <a:endParaRPr lang="zh-TW" altLang="zh-TW" sz="1600" kern="100" dirty="0" smtClean="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Times New Roman" panose="02020603050405020304" pitchFamily="18" charset="0"/>
                        <a:buAutoNum type="arabicPeriod"/>
                      </a:pPr>
                      <a:r>
                        <a:rPr lang="zh-TW" altLang="zh-TW" sz="1600" kern="100" dirty="0" smtClean="0">
                          <a:solidFill>
                            <a:srgbClr val="000000"/>
                          </a:solidFill>
                          <a:effectLst/>
                          <a:latin typeface="+mn-lt"/>
                          <a:ea typeface="標楷體" panose="03000509000000000000" pitchFamily="65" charset="-120"/>
                          <a:cs typeface="Times New Roman" panose="02020603050405020304" pitchFamily="18" charset="0"/>
                        </a:rPr>
                        <a:t>花東線鐵路瓶頸路段雙軌化暨全線電氣化計畫</a:t>
                      </a: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103</a:t>
                      </a:r>
                      <a:r>
                        <a:rPr lang="zh-TW" altLang="zh-TW" sz="1600"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6</a:t>
                      </a:r>
                      <a:r>
                        <a:rPr lang="zh-TW" altLang="zh-TW" sz="1600" kern="100" dirty="0" smtClean="0">
                          <a:solidFill>
                            <a:srgbClr val="000000"/>
                          </a:solidFill>
                          <a:effectLst/>
                          <a:latin typeface="+mn-lt"/>
                          <a:ea typeface="標楷體" panose="03000509000000000000" pitchFamily="65" charset="-120"/>
                          <a:cs typeface="Times New Roman" panose="02020603050405020304" pitchFamily="18" charset="0"/>
                        </a:rPr>
                        <a:t>月通車，普悠瑪號行駛臺北至臺東全程縮短為</a:t>
                      </a: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3.5</a:t>
                      </a:r>
                      <a:r>
                        <a:rPr lang="zh-TW" altLang="zh-TW" sz="1600" kern="100" dirty="0" smtClean="0">
                          <a:solidFill>
                            <a:srgbClr val="000000"/>
                          </a:solidFill>
                          <a:effectLst/>
                          <a:latin typeface="+mn-lt"/>
                          <a:ea typeface="標楷體" panose="03000509000000000000" pitchFamily="65" charset="-120"/>
                          <a:cs typeface="Times New Roman" panose="02020603050405020304" pitchFamily="18" charset="0"/>
                        </a:rPr>
                        <a:t>小時，成為一日生活圈。</a:t>
                      </a:r>
                      <a:endParaRPr lang="zh-TW" altLang="zh-TW" sz="1600" kern="100" dirty="0" smtClean="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30010925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154</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smtClean="0"/>
              <a:t>(</a:t>
            </a:r>
            <a:r>
              <a:rPr lang="zh-TW" altLang="en-US" sz="2000" b="1" dirty="0" smtClean="0"/>
              <a:t>續</a:t>
            </a:r>
            <a:r>
              <a:rPr lang="en-US" altLang="zh-TW" sz="2000" b="1" dirty="0"/>
              <a:t>5</a:t>
            </a:r>
            <a:r>
              <a:rPr lang="en-US" altLang="zh-TW" sz="2000" b="1" dirty="0" smtClean="0"/>
              <a:t>)</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2231507738"/>
              </p:ext>
            </p:extLst>
          </p:nvPr>
        </p:nvGraphicFramePr>
        <p:xfrm>
          <a:off x="295246" y="1103918"/>
          <a:ext cx="8601488" cy="5037802"/>
        </p:xfrm>
        <a:graphic>
          <a:graphicData uri="http://schemas.openxmlformats.org/drawingml/2006/table">
            <a:tbl>
              <a:tblPr firstRow="1" bandRow="1">
                <a:tableStyleId>{5C22544A-7EE6-4342-B048-85BDC9FD1C3A}</a:tableStyleId>
              </a:tblPr>
              <a:tblGrid>
                <a:gridCol w="583642"/>
                <a:gridCol w="1938165"/>
                <a:gridCol w="748220"/>
                <a:gridCol w="5331461"/>
              </a:tblGrid>
              <a:tr h="648682">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b="1" kern="100" dirty="0">
                        <a:solidFill>
                          <a:srgbClr val="00000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14</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提供便捷軌道運輸路網</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u="none" strike="noStrike"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65113" lvl="0" indent="-265113" algn="just">
                        <a:lnSpc>
                          <a:spcPct val="100000"/>
                        </a:lnSpc>
                        <a:spcAft>
                          <a:spcPts val="0"/>
                        </a:spcAft>
                        <a:buFont typeface="Times New Roman" panose="02020603050405020304" pitchFamily="18" charset="0"/>
                        <a:buNone/>
                      </a:pP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3.</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高鐵</a:t>
                      </a:r>
                      <a:r>
                        <a:rPr lang="zh-TW" sz="1600" kern="100" dirty="0">
                          <a:solidFill>
                            <a:srgbClr val="000000"/>
                          </a:solidFill>
                          <a:effectLst/>
                          <a:latin typeface="+mn-lt"/>
                          <a:ea typeface="標楷體" panose="03000509000000000000" pitchFamily="65" charset="-120"/>
                          <a:cs typeface="Times New Roman" panose="02020603050405020304" pitchFamily="18" charset="0"/>
                        </a:rPr>
                        <a:t>苗栗、彰化、雲林三站</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12</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日通車。</a:t>
                      </a:r>
                      <a:endParaRPr lang="zh-TW" sz="1600" kern="100" dirty="0">
                        <a:effectLst/>
                        <a:latin typeface="+mn-lt"/>
                        <a:ea typeface="新細明體" panose="02020500000000000000" pitchFamily="18" charset="-120"/>
                        <a:cs typeface="Times New Roman" panose="02020603050405020304" pitchFamily="18" charset="0"/>
                      </a:endParaRPr>
                    </a:p>
                    <a:p>
                      <a:pPr marL="265113" lvl="0" indent="-265113" algn="just">
                        <a:lnSpc>
                          <a:spcPct val="100000"/>
                        </a:lnSpc>
                        <a:spcAft>
                          <a:spcPts val="0"/>
                        </a:spcAft>
                        <a:buFont typeface="Times New Roman" panose="02020603050405020304" pitchFamily="18" charset="0"/>
                        <a:buNone/>
                      </a:pP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高鐵財</a:t>
                      </a:r>
                      <a:r>
                        <a:rPr lang="zh-TW" sz="1600" kern="100" dirty="0">
                          <a:solidFill>
                            <a:srgbClr val="000000"/>
                          </a:solidFill>
                          <a:effectLst/>
                          <a:latin typeface="+mn-lt"/>
                          <a:ea typeface="標楷體" panose="03000509000000000000" pitchFamily="65" charset="-120"/>
                          <a:cs typeface="Times New Roman" panose="02020603050405020304" pitchFamily="18" charset="0"/>
                        </a:rPr>
                        <a:t>改案</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6</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5</a:t>
                      </a:r>
                      <a:r>
                        <a:rPr lang="zh-TW" sz="1600" kern="100" dirty="0">
                          <a:solidFill>
                            <a:srgbClr val="000000"/>
                          </a:solidFill>
                          <a:effectLst/>
                          <a:latin typeface="+mn-lt"/>
                          <a:ea typeface="標楷體" panose="03000509000000000000" pitchFamily="65" charset="-120"/>
                          <a:cs typeface="Times New Roman" panose="02020603050405020304" pitchFamily="18" charset="0"/>
                        </a:rPr>
                        <a:t>日立法院同意備查，</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9</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10</a:t>
                      </a:r>
                      <a:r>
                        <a:rPr lang="zh-TW" sz="1600" kern="100" dirty="0">
                          <a:solidFill>
                            <a:srgbClr val="000000"/>
                          </a:solidFill>
                          <a:effectLst/>
                          <a:latin typeface="+mn-lt"/>
                          <a:ea typeface="標楷體" panose="03000509000000000000" pitchFamily="65" charset="-120"/>
                          <a:cs typeface="Times New Roman" panose="02020603050405020304" pitchFamily="18" charset="0"/>
                        </a:rPr>
                        <a:t>日經高鐵股東臨時會決議通過。</a:t>
                      </a:r>
                      <a:endParaRPr lang="zh-TW" sz="1600" kern="100" dirty="0">
                        <a:effectLst/>
                        <a:latin typeface="+mn-lt"/>
                        <a:ea typeface="新細明體" panose="02020500000000000000" pitchFamily="18" charset="-120"/>
                        <a:cs typeface="Times New Roman" panose="02020603050405020304" pitchFamily="18" charset="0"/>
                      </a:endParaRPr>
                    </a:p>
                    <a:p>
                      <a:pPr marL="265113" lvl="0" indent="-265113" algn="just">
                        <a:lnSpc>
                          <a:spcPct val="100000"/>
                        </a:lnSpc>
                        <a:spcAft>
                          <a:spcPts val="0"/>
                        </a:spcAft>
                        <a:buFont typeface="Times New Roman" panose="02020603050405020304" pitchFamily="18" charset="0"/>
                        <a:buNone/>
                      </a:pP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5.</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屏東</a:t>
                      </a:r>
                      <a:r>
                        <a:rPr lang="zh-TW" sz="1600" kern="100" dirty="0">
                          <a:solidFill>
                            <a:srgbClr val="000000"/>
                          </a:solidFill>
                          <a:effectLst/>
                          <a:latin typeface="+mn-lt"/>
                          <a:ea typeface="標楷體" panose="03000509000000000000" pitchFamily="65" charset="-120"/>
                          <a:cs typeface="Times New Roman" panose="02020603050405020304" pitchFamily="18" charset="0"/>
                        </a:rPr>
                        <a:t>六塊厝至潮州高架雙軌電氣化工程</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8</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23</a:t>
                      </a:r>
                      <a:r>
                        <a:rPr lang="zh-TW" sz="1600" kern="100" dirty="0">
                          <a:solidFill>
                            <a:srgbClr val="000000"/>
                          </a:solidFill>
                          <a:effectLst/>
                          <a:latin typeface="+mn-lt"/>
                          <a:ea typeface="標楷體" panose="03000509000000000000" pitchFamily="65" charset="-120"/>
                          <a:cs typeface="Times New Roman" panose="02020603050405020304" pitchFamily="18" charset="0"/>
                        </a:rPr>
                        <a:t>日啟用。</a:t>
                      </a:r>
                      <a:endParaRPr lang="zh-TW" sz="1600" kern="100" dirty="0">
                        <a:effectLst/>
                        <a:latin typeface="+mn-lt"/>
                        <a:ea typeface="新細明體" panose="02020500000000000000" pitchFamily="18" charset="-120"/>
                        <a:cs typeface="Times New Roman" panose="02020603050405020304" pitchFamily="18" charset="0"/>
                      </a:endParaRPr>
                    </a:p>
                    <a:p>
                      <a:pPr marL="265113" lvl="0" indent="-265113" algn="just">
                        <a:lnSpc>
                          <a:spcPct val="100000"/>
                        </a:lnSpc>
                        <a:spcAft>
                          <a:spcPts val="0"/>
                        </a:spcAft>
                        <a:buFont typeface="Times New Roman" panose="02020603050405020304" pitchFamily="18" charset="0"/>
                        <a:buNone/>
                      </a:pPr>
                      <a:r>
                        <a:rPr lang="en-US" altLang="zh-TW" sz="1600" kern="100" dirty="0" smtClean="0">
                          <a:solidFill>
                            <a:srgbClr val="000000"/>
                          </a:solidFill>
                          <a:effectLst/>
                          <a:latin typeface="+mn-lt"/>
                          <a:ea typeface="標楷體" panose="03000509000000000000" pitchFamily="65" charset="-120"/>
                          <a:cs typeface="Times New Roman" panose="02020603050405020304" pitchFamily="18" charset="0"/>
                        </a:rPr>
                        <a:t>6.</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高雄</a:t>
                      </a:r>
                      <a:r>
                        <a:rPr lang="zh-TW" sz="1600" kern="100" dirty="0">
                          <a:solidFill>
                            <a:srgbClr val="000000"/>
                          </a:solidFill>
                          <a:effectLst/>
                          <a:latin typeface="+mn-lt"/>
                          <a:ea typeface="標楷體" panose="03000509000000000000" pitchFamily="65" charset="-120"/>
                          <a:cs typeface="Times New Roman" panose="02020603050405020304" pitchFamily="18" charset="0"/>
                        </a:rPr>
                        <a:t>環狀輕軌第一階段</a:t>
                      </a:r>
                      <a:r>
                        <a:rPr lang="en-US" sz="1600" kern="100" dirty="0">
                          <a:solidFill>
                            <a:srgbClr val="000000"/>
                          </a:solidFill>
                          <a:effectLst/>
                          <a:latin typeface="+mn-lt"/>
                          <a:ea typeface="標楷體" panose="03000509000000000000" pitchFamily="65" charset="-120"/>
                          <a:cs typeface="Times New Roman" panose="02020603050405020304" pitchFamily="18" charset="0"/>
                        </a:rPr>
                        <a:t>(C1</a:t>
                      </a:r>
                      <a:r>
                        <a:rPr lang="zh-TW" sz="1600" kern="100" dirty="0">
                          <a:solidFill>
                            <a:srgbClr val="000000"/>
                          </a:solidFill>
                          <a:effectLst/>
                          <a:latin typeface="+mn-lt"/>
                          <a:ea typeface="標楷體" panose="03000509000000000000" pitchFamily="65" charset="-120"/>
                          <a:cs typeface="Times New Roman" panose="02020603050405020304" pitchFamily="18" charset="0"/>
                        </a:rPr>
                        <a:t>籬仔內站至</a:t>
                      </a:r>
                      <a:r>
                        <a:rPr lang="en-US" sz="1600" kern="100" dirty="0">
                          <a:solidFill>
                            <a:srgbClr val="000000"/>
                          </a:solidFill>
                          <a:effectLst/>
                          <a:latin typeface="+mn-lt"/>
                          <a:ea typeface="標楷體" panose="03000509000000000000" pitchFamily="65" charset="-120"/>
                          <a:cs typeface="Times New Roman" panose="02020603050405020304" pitchFamily="18" charset="0"/>
                        </a:rPr>
                        <a:t>C4</a:t>
                      </a:r>
                      <a:r>
                        <a:rPr lang="zh-TW" sz="1600" kern="100" dirty="0">
                          <a:solidFill>
                            <a:srgbClr val="000000"/>
                          </a:solidFill>
                          <a:effectLst/>
                          <a:latin typeface="+mn-lt"/>
                          <a:ea typeface="標楷體" panose="03000509000000000000" pitchFamily="65" charset="-120"/>
                          <a:cs typeface="Times New Roman" panose="02020603050405020304" pitchFamily="18" charset="0"/>
                        </a:rPr>
                        <a:t>凱旋中華站</a:t>
                      </a:r>
                      <a:r>
                        <a:rPr lang="en-US" sz="1600" kern="100" dirty="0">
                          <a:solidFill>
                            <a:srgbClr val="000000"/>
                          </a:solidFill>
                          <a:effectLst/>
                          <a:latin typeface="+mn-lt"/>
                          <a:ea typeface="標楷體" panose="03000509000000000000" pitchFamily="65" charset="-120"/>
                          <a:cs typeface="Times New Roman" panose="02020603050405020304" pitchFamily="18" charset="0"/>
                        </a:rPr>
                        <a:t>)</a:t>
                      </a:r>
                      <a:r>
                        <a:rPr lang="zh-TW" sz="1600" kern="100" dirty="0">
                          <a:solidFill>
                            <a:srgbClr val="000000"/>
                          </a:solidFill>
                          <a:effectLst/>
                          <a:latin typeface="+mn-lt"/>
                          <a:ea typeface="標楷體" panose="03000509000000000000" pitchFamily="65" charset="-120"/>
                          <a:cs typeface="Times New Roman" panose="02020603050405020304" pitchFamily="18" charset="0"/>
                        </a:rPr>
                        <a:t>於</a:t>
                      </a:r>
                      <a:r>
                        <a:rPr lang="en-US" sz="1600" kern="100" dirty="0">
                          <a:solidFill>
                            <a:srgbClr val="000000"/>
                          </a:solidFill>
                          <a:effectLst/>
                          <a:latin typeface="+mn-lt"/>
                          <a:ea typeface="標楷體" panose="03000509000000000000" pitchFamily="65" charset="-120"/>
                          <a:cs typeface="Times New Roman" panose="02020603050405020304" pitchFamily="18" charset="0"/>
                        </a:rPr>
                        <a:t>104</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10</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16</a:t>
                      </a:r>
                      <a:r>
                        <a:rPr lang="zh-TW" sz="1600" kern="100" dirty="0">
                          <a:solidFill>
                            <a:srgbClr val="000000"/>
                          </a:solidFill>
                          <a:effectLst/>
                          <a:latin typeface="+mn-lt"/>
                          <a:ea typeface="標楷體" panose="03000509000000000000" pitchFamily="65" charset="-120"/>
                          <a:cs typeface="Times New Roman" panose="02020603050405020304" pitchFamily="18" charset="0"/>
                        </a:rPr>
                        <a:t>日試營運，第二階段預計於</a:t>
                      </a:r>
                      <a:r>
                        <a:rPr lang="en-US" sz="1600" kern="100" dirty="0" smtClean="0">
                          <a:solidFill>
                            <a:srgbClr val="000000"/>
                          </a:solidFill>
                          <a:effectLst/>
                          <a:latin typeface="+mn-lt"/>
                          <a:ea typeface="標楷體" panose="03000509000000000000" pitchFamily="65" charset="-120"/>
                          <a:cs typeface="Times New Roman" panose="02020603050405020304" pitchFamily="18" charset="0"/>
                        </a:rPr>
                        <a:t>108</a:t>
                      </a: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年</a:t>
                      </a:r>
                      <a:r>
                        <a:rPr lang="zh-TW" sz="1600" kern="100" dirty="0">
                          <a:solidFill>
                            <a:srgbClr val="000000"/>
                          </a:solidFill>
                          <a:effectLst/>
                          <a:latin typeface="+mn-lt"/>
                          <a:ea typeface="標楷體" panose="03000509000000000000" pitchFamily="65" charset="-120"/>
                          <a:cs typeface="Times New Roman" panose="02020603050405020304" pitchFamily="18" charset="0"/>
                        </a:rPr>
                        <a:t>完工通車。</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15</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提供便捷公路及橋梁運輸服務</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u="none" strike="noStrike"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ct val="100000"/>
                        </a:lnSpc>
                        <a:spcAft>
                          <a:spcPts val="0"/>
                        </a:spcAft>
                        <a:buFont typeface="+mj-lt"/>
                        <a:buAutoNum type="arabicPeriod"/>
                      </a:pPr>
                      <a:r>
                        <a:rPr lang="zh-TW" sz="1600" kern="100" dirty="0" smtClean="0">
                          <a:solidFill>
                            <a:srgbClr val="000000"/>
                          </a:solidFill>
                          <a:effectLst/>
                          <a:latin typeface="+mn-lt"/>
                          <a:ea typeface="標楷體" panose="03000509000000000000" pitchFamily="65" charset="-120"/>
                          <a:cs typeface="Times New Roman" panose="02020603050405020304" pitchFamily="18" charset="0"/>
                        </a:rPr>
                        <a:t>公共運輸</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載客量由</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年之</a:t>
                      </a:r>
                      <a:r>
                        <a:rPr lang="en-US" sz="1600" kern="100" dirty="0">
                          <a:solidFill>
                            <a:schemeClr val="tx1"/>
                          </a:solidFill>
                          <a:effectLst/>
                          <a:latin typeface="+mn-lt"/>
                          <a:ea typeface="標楷體" panose="03000509000000000000" pitchFamily="65" charset="-120"/>
                          <a:cs typeface="Times New Roman" panose="02020603050405020304" pitchFamily="18" charset="0"/>
                        </a:rPr>
                        <a:t>25</a:t>
                      </a:r>
                      <a:r>
                        <a:rPr lang="zh-TW" sz="1600" kern="100" dirty="0">
                          <a:solidFill>
                            <a:schemeClr val="tx1"/>
                          </a:solidFill>
                          <a:effectLst/>
                          <a:latin typeface="+mn-lt"/>
                          <a:ea typeface="標楷體" panose="03000509000000000000" pitchFamily="65" charset="-120"/>
                          <a:cs typeface="Times New Roman" panose="02020603050405020304" pitchFamily="18" charset="0"/>
                        </a:rPr>
                        <a:t>億</a:t>
                      </a:r>
                      <a:r>
                        <a:rPr lang="en-US" sz="1600" kern="100" dirty="0">
                          <a:solidFill>
                            <a:schemeClr val="tx1"/>
                          </a:solidFill>
                          <a:effectLst/>
                          <a:latin typeface="+mn-lt"/>
                          <a:ea typeface="標楷體" panose="03000509000000000000" pitchFamily="65" charset="-120"/>
                          <a:cs typeface="Times New Roman" panose="02020603050405020304" pitchFamily="18" charset="0"/>
                        </a:rPr>
                        <a:t>5</a:t>
                      </a:r>
                      <a:r>
                        <a:rPr lang="zh-TW" sz="1600" kern="100" dirty="0">
                          <a:solidFill>
                            <a:schemeClr val="tx1"/>
                          </a:solidFill>
                          <a:effectLst/>
                          <a:latin typeface="+mn-lt"/>
                          <a:ea typeface="標楷體" panose="03000509000000000000" pitchFamily="65" charset="-120"/>
                          <a:cs typeface="Times New Roman" panose="02020603050405020304" pitchFamily="18" charset="0"/>
                        </a:rPr>
                        <a:t>千萬人次增至</a:t>
                      </a:r>
                      <a:r>
                        <a:rPr lang="en-US" sz="1600" kern="100" dirty="0">
                          <a:solidFill>
                            <a:schemeClr val="tx1"/>
                          </a:solidFill>
                          <a:effectLst/>
                          <a:latin typeface="+mn-lt"/>
                          <a:ea typeface="標楷體" panose="03000509000000000000" pitchFamily="65" charset="-120"/>
                          <a:cs typeface="Times New Roman" panose="02020603050405020304" pitchFamily="18" charset="0"/>
                        </a:rPr>
                        <a:t>32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億</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786</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zh-TW" sz="1600" kern="100" dirty="0">
                          <a:solidFill>
                            <a:schemeClr val="tx1"/>
                          </a:solidFill>
                          <a:effectLst/>
                          <a:latin typeface="+mn-lt"/>
                          <a:ea typeface="標楷體" panose="03000509000000000000" pitchFamily="65" charset="-120"/>
                          <a:cs typeface="Times New Roman" panose="02020603050405020304" pitchFamily="18" charset="0"/>
                        </a:rPr>
                        <a:t>人次</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旅客成長</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36.8%</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、營收成長</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25.4%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chemeClr val="tx1"/>
                          </a:solidFill>
                          <a:effectLst/>
                          <a:latin typeface="+mn-lt"/>
                          <a:ea typeface="標楷體" panose="03000509000000000000" pitchFamily="65" charset="-120"/>
                          <a:cs typeface="Times New Roman" panose="02020603050405020304" pitchFamily="18" charset="0"/>
                        </a:rPr>
                        <a:t>五楊高架</a:t>
                      </a:r>
                      <a:r>
                        <a:rPr lang="en-US" sz="1600" kern="100" dirty="0">
                          <a:solidFill>
                            <a:schemeClr val="tx1"/>
                          </a:solidFill>
                          <a:effectLst/>
                          <a:latin typeface="+mn-lt"/>
                          <a:ea typeface="標楷體" panose="03000509000000000000" pitchFamily="65" charset="-120"/>
                          <a:cs typeface="Times New Roman" panose="02020603050405020304" pitchFamily="18" charset="0"/>
                        </a:rPr>
                        <a:t>102</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4</a:t>
                      </a:r>
                      <a:r>
                        <a:rPr lang="zh-TW" sz="1600" kern="100" dirty="0">
                          <a:solidFill>
                            <a:schemeClr val="tx1"/>
                          </a:solidFill>
                          <a:effectLst/>
                          <a:latin typeface="+mn-lt"/>
                          <a:ea typeface="標楷體" panose="03000509000000000000" pitchFamily="65" charset="-120"/>
                          <a:cs typeface="Times New Roman" panose="02020603050405020304" pitchFamily="18" charset="0"/>
                        </a:rPr>
                        <a:t>月</a:t>
                      </a:r>
                      <a:r>
                        <a:rPr lang="en-US" sz="1600" kern="100" dirty="0">
                          <a:solidFill>
                            <a:schemeClr val="tx1"/>
                          </a:solidFill>
                          <a:effectLst/>
                          <a:latin typeface="+mn-lt"/>
                          <a:ea typeface="標楷體" panose="03000509000000000000" pitchFamily="65" charset="-120"/>
                          <a:cs typeface="Times New Roman" panose="02020603050405020304" pitchFamily="18" charset="0"/>
                        </a:rPr>
                        <a:t>20</a:t>
                      </a:r>
                      <a:r>
                        <a:rPr lang="zh-TW" sz="1600" kern="100" dirty="0">
                          <a:solidFill>
                            <a:schemeClr val="tx1"/>
                          </a:solidFill>
                          <a:effectLst/>
                          <a:latin typeface="+mn-lt"/>
                          <a:ea typeface="標楷體" panose="03000509000000000000" pitchFamily="65" charset="-120"/>
                          <a:cs typeface="Times New Roman" panose="02020603050405020304" pitchFamily="18" charset="0"/>
                        </a:rPr>
                        <a:t>日全線通車，節省</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29</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8</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億</a:t>
                      </a:r>
                      <a:r>
                        <a:rPr lang="zh-TW" sz="1600" kern="100" dirty="0">
                          <a:solidFill>
                            <a:schemeClr val="tx1"/>
                          </a:solidFill>
                          <a:effectLst/>
                          <a:latin typeface="+mn-lt"/>
                          <a:ea typeface="標楷體" panose="03000509000000000000" pitchFamily="65" charset="-120"/>
                          <a:cs typeface="Times New Roman" panose="02020603050405020304" pitchFamily="18" charset="0"/>
                        </a:rPr>
                        <a:t>經費，並榮獲</a:t>
                      </a:r>
                      <a:r>
                        <a:rPr lang="en-US" sz="1600" kern="100" dirty="0">
                          <a:solidFill>
                            <a:schemeClr val="tx1"/>
                          </a:solidFill>
                          <a:effectLst/>
                          <a:latin typeface="+mn-lt"/>
                          <a:ea typeface="標楷體" panose="03000509000000000000" pitchFamily="65" charset="-120"/>
                          <a:cs typeface="Times New Roman" panose="02020603050405020304" pitchFamily="18" charset="0"/>
                        </a:rPr>
                        <a:t>2015</a:t>
                      </a:r>
                      <a:r>
                        <a:rPr lang="zh-TW" sz="1600" kern="100" dirty="0">
                          <a:solidFill>
                            <a:schemeClr val="tx1"/>
                          </a:solidFill>
                          <a:effectLst/>
                          <a:latin typeface="+mn-lt"/>
                          <a:ea typeface="標楷體" panose="03000509000000000000" pitchFamily="65" charset="-120"/>
                          <a:cs typeface="Times New Roman" panose="02020603050405020304" pitchFamily="18" charset="0"/>
                        </a:rPr>
                        <a:t>國際道路協會全球道路成就獎設計類獎項。</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chemeClr val="tx1"/>
                          </a:solidFill>
                          <a:effectLst/>
                          <a:latin typeface="+mn-lt"/>
                          <a:ea typeface="標楷體" panose="03000509000000000000" pitchFamily="65" charset="-120"/>
                          <a:cs typeface="Times New Roman" panose="02020603050405020304" pitchFamily="18" charset="0"/>
                        </a:rPr>
                        <a:t>東西向快速公路於</a:t>
                      </a:r>
                      <a:r>
                        <a:rPr lang="en-US" sz="1600" kern="100" dirty="0">
                          <a:solidFill>
                            <a:schemeClr val="tx1"/>
                          </a:solidFill>
                          <a:effectLst/>
                          <a:latin typeface="+mn-lt"/>
                          <a:ea typeface="標楷體" panose="03000509000000000000" pitchFamily="65" charset="-120"/>
                          <a:cs typeface="Times New Roman" panose="02020603050405020304" pitchFamily="18" charset="0"/>
                        </a:rPr>
                        <a:t>101</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年全部完成，路線總長</a:t>
                      </a:r>
                      <a:r>
                        <a:rPr lang="en-US" sz="1600" kern="100" dirty="0">
                          <a:solidFill>
                            <a:srgbClr val="000000"/>
                          </a:solidFill>
                          <a:effectLst/>
                          <a:latin typeface="+mn-lt"/>
                          <a:ea typeface="標楷體" panose="03000509000000000000" pitchFamily="65" charset="-120"/>
                          <a:cs typeface="Times New Roman" panose="02020603050405020304" pitchFamily="18" charset="0"/>
                        </a:rPr>
                        <a:t>299</a:t>
                      </a:r>
                      <a:r>
                        <a:rPr lang="zh-TW" sz="1600" kern="100" dirty="0">
                          <a:solidFill>
                            <a:srgbClr val="000000"/>
                          </a:solidFill>
                          <a:effectLst/>
                          <a:latin typeface="+mn-lt"/>
                          <a:ea typeface="標楷體" panose="03000509000000000000" pitchFamily="65" charset="-120"/>
                          <a:cs typeface="Times New Roman" panose="02020603050405020304" pitchFamily="18" charset="0"/>
                        </a:rPr>
                        <a:t>公里。</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重建屏東縣霧台谷川大橋，橋墩</a:t>
                      </a:r>
                      <a:r>
                        <a:rPr lang="en-US" sz="1600" kern="100" dirty="0">
                          <a:solidFill>
                            <a:srgbClr val="000000"/>
                          </a:solidFill>
                          <a:effectLst/>
                          <a:latin typeface="+mn-lt"/>
                          <a:ea typeface="標楷體" panose="03000509000000000000" pitchFamily="65" charset="-120"/>
                          <a:cs typeface="Times New Roman" panose="02020603050405020304" pitchFamily="18" charset="0"/>
                        </a:rPr>
                        <a:t>99</a:t>
                      </a:r>
                      <a:r>
                        <a:rPr lang="zh-TW" sz="1600" kern="100" dirty="0">
                          <a:solidFill>
                            <a:srgbClr val="000000"/>
                          </a:solidFill>
                          <a:effectLst/>
                          <a:latin typeface="+mn-lt"/>
                          <a:ea typeface="標楷體" panose="03000509000000000000" pitchFamily="65" charset="-120"/>
                          <a:cs typeface="Times New Roman" panose="02020603050405020304" pitchFamily="18" charset="0"/>
                        </a:rPr>
                        <a:t>公尺為臺灣最高，</a:t>
                      </a:r>
                      <a:r>
                        <a:rPr lang="en-US" sz="1600" kern="100" dirty="0">
                          <a:solidFill>
                            <a:srgbClr val="000000"/>
                          </a:solidFill>
                          <a:effectLst/>
                          <a:latin typeface="+mn-lt"/>
                          <a:ea typeface="標楷體" panose="03000509000000000000" pitchFamily="65" charset="-120"/>
                          <a:cs typeface="Times New Roman" panose="02020603050405020304" pitchFamily="18" charset="0"/>
                        </a:rPr>
                        <a:t>102</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10</a:t>
                      </a:r>
                      <a:r>
                        <a:rPr lang="zh-TW" sz="1600" kern="100" dirty="0">
                          <a:solidFill>
                            <a:srgbClr val="000000"/>
                          </a:solidFill>
                          <a:effectLst/>
                          <a:latin typeface="+mn-lt"/>
                          <a:ea typeface="標楷體" panose="03000509000000000000" pitchFamily="65" charset="-120"/>
                          <a:cs typeface="Times New Roman" panose="02020603050405020304" pitchFamily="18" charset="0"/>
                        </a:rPr>
                        <a:t>月通車。</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金門大橋</a:t>
                      </a:r>
                      <a:r>
                        <a:rPr lang="en-US" sz="1600" kern="100" dirty="0">
                          <a:solidFill>
                            <a:srgbClr val="000000"/>
                          </a:solidFill>
                          <a:effectLst/>
                          <a:latin typeface="+mn-lt"/>
                          <a:ea typeface="標楷體" panose="03000509000000000000" pitchFamily="65" charset="-120"/>
                          <a:cs typeface="Times New Roman" panose="02020603050405020304" pitchFamily="18" charset="0"/>
                        </a:rPr>
                        <a:t>102</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5</a:t>
                      </a:r>
                      <a:r>
                        <a:rPr lang="zh-TW" sz="1600" kern="100" dirty="0">
                          <a:solidFill>
                            <a:srgbClr val="000000"/>
                          </a:solidFill>
                          <a:effectLst/>
                          <a:latin typeface="+mn-lt"/>
                          <a:ea typeface="標楷體" panose="03000509000000000000" pitchFamily="65" charset="-120"/>
                          <a:cs typeface="Times New Roman" panose="02020603050405020304" pitchFamily="18" charset="0"/>
                        </a:rPr>
                        <a:t>月開工，預計</a:t>
                      </a:r>
                      <a:r>
                        <a:rPr lang="en-US" sz="1600" kern="100" dirty="0">
                          <a:solidFill>
                            <a:srgbClr val="000000"/>
                          </a:solidFill>
                          <a:effectLst/>
                          <a:latin typeface="+mn-lt"/>
                          <a:ea typeface="標楷體" panose="03000509000000000000" pitchFamily="65" charset="-120"/>
                          <a:cs typeface="Times New Roman" panose="02020603050405020304" pitchFamily="18" charset="0"/>
                        </a:rPr>
                        <a:t>106 </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年底完工。</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蘇花改</a:t>
                      </a:r>
                      <a:r>
                        <a:rPr lang="en-US" sz="1600" kern="100" dirty="0">
                          <a:solidFill>
                            <a:srgbClr val="000000"/>
                          </a:solidFill>
                          <a:effectLst/>
                          <a:latin typeface="+mn-lt"/>
                          <a:ea typeface="標楷體" panose="03000509000000000000" pitchFamily="65" charset="-120"/>
                          <a:cs typeface="Times New Roman" panose="02020603050405020304" pitchFamily="18" charset="0"/>
                        </a:rPr>
                        <a:t>100</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3</a:t>
                      </a:r>
                      <a:r>
                        <a:rPr lang="zh-TW" sz="1600" kern="100" dirty="0">
                          <a:solidFill>
                            <a:srgbClr val="000000"/>
                          </a:solidFill>
                          <a:effectLst/>
                          <a:latin typeface="+mn-lt"/>
                          <a:ea typeface="標楷體" panose="03000509000000000000" pitchFamily="65" charset="-120"/>
                          <a:cs typeface="Times New Roman" panose="02020603050405020304" pitchFamily="18" charset="0"/>
                        </a:rPr>
                        <a:t>月動工，預計</a:t>
                      </a:r>
                      <a:r>
                        <a:rPr lang="en-US" sz="1600" kern="100" dirty="0">
                          <a:solidFill>
                            <a:srgbClr val="000000"/>
                          </a:solidFill>
                          <a:effectLst/>
                          <a:latin typeface="+mn-lt"/>
                          <a:ea typeface="標楷體" panose="03000509000000000000" pitchFamily="65" charset="-120"/>
                          <a:cs typeface="Times New Roman" panose="02020603050405020304" pitchFamily="18" charset="0"/>
                        </a:rPr>
                        <a:t>106 </a:t>
                      </a:r>
                      <a:r>
                        <a:rPr lang="zh-TW" sz="1600" kern="100" dirty="0">
                          <a:solidFill>
                            <a:srgbClr val="000000"/>
                          </a:solidFill>
                          <a:effectLst/>
                          <a:latin typeface="+mn-lt"/>
                          <a:ea typeface="標楷體" panose="03000509000000000000" pitchFamily="65" charset="-120"/>
                          <a:cs typeface="Times New Roman" panose="02020603050405020304" pitchFamily="18" charset="0"/>
                        </a:rPr>
                        <a:t>年起逐段通車，</a:t>
                      </a:r>
                      <a:r>
                        <a:rPr lang="en-US" sz="1600" kern="100" dirty="0">
                          <a:solidFill>
                            <a:srgbClr val="000000"/>
                          </a:solidFill>
                          <a:effectLst/>
                          <a:latin typeface="+mn-lt"/>
                          <a:ea typeface="標楷體" panose="03000509000000000000" pitchFamily="65" charset="-120"/>
                          <a:cs typeface="Times New Roman" panose="02020603050405020304" pitchFamily="18" charset="0"/>
                        </a:rPr>
                        <a:t>108 </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年完成。</a:t>
                      </a:r>
                      <a:endParaRPr lang="zh-TW" sz="1600" kern="100" dirty="0">
                        <a:effectLst/>
                        <a:latin typeface="+mn-lt"/>
                        <a:ea typeface="新細明體" panose="02020500000000000000" pitchFamily="18" charset="-120"/>
                        <a:cs typeface="Times New Roman" panose="02020603050405020304" pitchFamily="18" charset="0"/>
                      </a:endParaRPr>
                    </a:p>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淡江大橋第</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標</a:t>
                      </a:r>
                      <a:r>
                        <a:rPr lang="en-US" sz="1600" kern="100" dirty="0">
                          <a:solidFill>
                            <a:srgbClr val="000000"/>
                          </a:solidFill>
                          <a:effectLst/>
                          <a:latin typeface="+mn-lt"/>
                          <a:ea typeface="標楷體" panose="03000509000000000000" pitchFamily="65" charset="-120"/>
                          <a:cs typeface="Times New Roman" panose="02020603050405020304" pitchFamily="18" charset="0"/>
                        </a:rPr>
                        <a:t>103 </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9</a:t>
                      </a:r>
                      <a:r>
                        <a:rPr lang="zh-TW" sz="1600" kern="100" dirty="0">
                          <a:solidFill>
                            <a:srgbClr val="000000"/>
                          </a:solidFill>
                          <a:effectLst/>
                          <a:latin typeface="+mn-lt"/>
                          <a:ea typeface="標楷體" panose="03000509000000000000" pitchFamily="65" charset="-120"/>
                          <a:cs typeface="Times New Roman" panose="02020603050405020304" pitchFamily="18" charset="0"/>
                        </a:rPr>
                        <a:t>月開工，預計</a:t>
                      </a:r>
                      <a:r>
                        <a:rPr lang="en-US" sz="1600" kern="100" dirty="0">
                          <a:solidFill>
                            <a:srgbClr val="000000"/>
                          </a:solidFill>
                          <a:effectLst/>
                          <a:latin typeface="+mn-lt"/>
                          <a:ea typeface="標楷體" panose="03000509000000000000" pitchFamily="65" charset="-120"/>
                          <a:cs typeface="Times New Roman" panose="02020603050405020304" pitchFamily="18" charset="0"/>
                        </a:rPr>
                        <a:t>109 </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年底完成。</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60761132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a:xfrm>
            <a:off x="8378825" y="6640512"/>
            <a:ext cx="765175" cy="217488"/>
          </a:xfrm>
        </p:spPr>
        <p:txBody>
          <a:bodyPr/>
          <a:lstStyle/>
          <a:p>
            <a:pPr>
              <a:defRPr/>
            </a:pPr>
            <a:fld id="{DD26D476-BEC9-4A6C-8226-66D7AB16783D}" type="slidenum">
              <a:rPr lang="en-US" altLang="zh-TW" smtClean="0">
                <a:solidFill>
                  <a:srgbClr val="000000"/>
                </a:solidFill>
              </a:rPr>
              <a:pPr>
                <a:defRPr/>
              </a:pPr>
              <a:t>155</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a:t>6</a:t>
            </a:r>
            <a:r>
              <a:rPr lang="en-US" altLang="zh-TW" sz="2000" b="1" dirty="0" smtClean="0"/>
              <a:t>)</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767646075"/>
              </p:ext>
            </p:extLst>
          </p:nvPr>
        </p:nvGraphicFramePr>
        <p:xfrm>
          <a:off x="195392" y="977013"/>
          <a:ext cx="8801196" cy="5256147"/>
        </p:xfrm>
        <a:graphic>
          <a:graphicData uri="http://schemas.openxmlformats.org/drawingml/2006/table">
            <a:tbl>
              <a:tblPr firstRow="1" bandRow="1">
                <a:tableStyleId>{5C22544A-7EE6-4342-B048-85BDC9FD1C3A}</a:tableStyleId>
              </a:tblPr>
              <a:tblGrid>
                <a:gridCol w="597193"/>
                <a:gridCol w="1734184"/>
                <a:gridCol w="2775704"/>
                <a:gridCol w="3694115"/>
              </a:tblGrid>
              <a:tr h="623187">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a:solidFill>
                            <a:srgbClr val="000000"/>
                          </a:solidFill>
                          <a:effectLst/>
                          <a:latin typeface="+mn-lt"/>
                          <a:ea typeface="新細明體" panose="02020500000000000000" pitchFamily="18" charset="-120"/>
                          <a:cs typeface="Times New Roman" panose="02020603050405020304" pitchFamily="18" charset="0"/>
                        </a:rPr>
                        <a:t>16</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優先照顧弱勢，打造公義社會</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u="none" strike="noStrike"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6213" lvl="0" indent="-176213" algn="just">
                        <a:lnSpc>
                          <a:spcPct val="100000"/>
                        </a:lnSpc>
                        <a:spcAft>
                          <a:spcPts val="0"/>
                        </a:spcAft>
                        <a:buFont typeface="標楷體" panose="03000509000000000000" pitchFamily="65" charset="-120"/>
                        <a:buAutoNum type="arabicPeriod"/>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99</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年健保欠費鎖卡人數約</a:t>
                      </a:r>
                      <a:r>
                        <a:rPr lang="en-US" sz="1600" kern="100" dirty="0">
                          <a:solidFill>
                            <a:srgbClr val="000000"/>
                          </a:solidFill>
                          <a:effectLst/>
                          <a:latin typeface="+mn-lt"/>
                          <a:ea typeface="標楷體" panose="03000509000000000000" pitchFamily="65" charset="-120"/>
                          <a:cs typeface="Times New Roman" panose="02020603050405020304" pitchFamily="18" charset="0"/>
                        </a:rPr>
                        <a:t>66</a:t>
                      </a:r>
                      <a:r>
                        <a:rPr lang="zh-TW" sz="1600" kern="100" dirty="0">
                          <a:solidFill>
                            <a:srgbClr val="000000"/>
                          </a:solidFill>
                          <a:effectLst/>
                          <a:latin typeface="+mn-lt"/>
                          <a:ea typeface="標楷體" panose="03000509000000000000" pitchFamily="65" charset="-120"/>
                          <a:cs typeface="Times New Roman" panose="02020603050405020304" pitchFamily="18" charset="0"/>
                        </a:rPr>
                        <a:t>萬人。</a:t>
                      </a:r>
                      <a:endParaRPr lang="zh-TW" sz="1600" kern="100" dirty="0">
                        <a:effectLst/>
                        <a:latin typeface="+mn-lt"/>
                        <a:ea typeface="Times New Roman" panose="02020603050405020304" pitchFamily="18" charset="0"/>
                        <a:cs typeface="Times New Roman" panose="02020603050405020304" pitchFamily="18" charset="0"/>
                      </a:endParaRPr>
                    </a:p>
                    <a:p>
                      <a:pPr marL="362585" indent="-362585" algn="just">
                        <a:lnSpc>
                          <a:spcPct val="100000"/>
                        </a:lnSpc>
                        <a:spcBef>
                          <a:spcPts val="1200"/>
                        </a:spcBef>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2.(1)96</a:t>
                      </a:r>
                      <a:r>
                        <a:rPr lang="zh-TW" sz="1600" kern="100" dirty="0">
                          <a:solidFill>
                            <a:srgbClr val="000000"/>
                          </a:solidFill>
                          <a:effectLst/>
                          <a:latin typeface="+mn-lt"/>
                          <a:ea typeface="標楷體" panose="03000509000000000000" pitchFamily="65" charset="-120"/>
                          <a:cs typeface="Times New Roman" panose="02020603050405020304" pitchFamily="18" charset="0"/>
                        </a:rPr>
                        <a:t>學年度弱勢地區</a:t>
                      </a:r>
                      <a:r>
                        <a:rPr lang="en-US" sz="1600" kern="100" dirty="0">
                          <a:solidFill>
                            <a:srgbClr val="000000"/>
                          </a:solidFill>
                          <a:effectLst/>
                          <a:latin typeface="+mn-lt"/>
                          <a:ea typeface="標楷體" panose="03000509000000000000" pitchFamily="65" charset="-120"/>
                          <a:cs typeface="Times New Roman" panose="02020603050405020304" pitchFamily="18" charset="0"/>
                        </a:rPr>
                        <a:t>5</a:t>
                      </a:r>
                      <a:r>
                        <a:rPr lang="zh-TW" sz="1600" kern="100" dirty="0">
                          <a:solidFill>
                            <a:srgbClr val="000000"/>
                          </a:solidFill>
                          <a:effectLst/>
                          <a:latin typeface="+mn-lt"/>
                          <a:ea typeface="標楷體" panose="03000509000000000000" pitchFamily="65" charset="-120"/>
                          <a:cs typeface="Times New Roman" panose="02020603050405020304" pitchFamily="18" charset="0"/>
                        </a:rPr>
                        <a:t>歲幼兒入園率</a:t>
                      </a:r>
                      <a:r>
                        <a:rPr lang="en-US" sz="1600" kern="100" dirty="0">
                          <a:solidFill>
                            <a:srgbClr val="000000"/>
                          </a:solidFill>
                          <a:effectLst/>
                          <a:latin typeface="+mn-lt"/>
                          <a:ea typeface="標楷體" panose="03000509000000000000" pitchFamily="65" charset="-120"/>
                          <a:cs typeface="Times New Roman" panose="02020603050405020304" pitchFamily="18" charset="0"/>
                        </a:rPr>
                        <a:t>92%</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361315" indent="-17843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(2)97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年開辦就業者家庭部分托育費用補助達</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萬</a:t>
                      </a:r>
                      <a:r>
                        <a:rPr lang="en-US" sz="1600" kern="100" dirty="0">
                          <a:solidFill>
                            <a:srgbClr val="000000"/>
                          </a:solidFill>
                          <a:effectLst/>
                          <a:latin typeface="+mn-lt"/>
                          <a:ea typeface="標楷體" panose="03000509000000000000" pitchFamily="65" charset="-120"/>
                          <a:cs typeface="Times New Roman" panose="02020603050405020304" pitchFamily="18" charset="0"/>
                        </a:rPr>
                        <a:t>2,146</a:t>
                      </a:r>
                      <a:r>
                        <a:rPr lang="zh-TW" sz="1600" kern="100" dirty="0">
                          <a:solidFill>
                            <a:srgbClr val="000000"/>
                          </a:solidFill>
                          <a:effectLst/>
                          <a:latin typeface="+mn-lt"/>
                          <a:ea typeface="標楷體" panose="03000509000000000000" pitchFamily="65" charset="-120"/>
                          <a:cs typeface="Times New Roman" panose="02020603050405020304" pitchFamily="18" charset="0"/>
                        </a:rPr>
                        <a:t>人。</a:t>
                      </a:r>
                      <a:endParaRPr lang="zh-TW" sz="1600" kern="100" dirty="0">
                        <a:effectLst/>
                        <a:latin typeface="+mn-lt"/>
                        <a:ea typeface="新細明體" panose="02020500000000000000" pitchFamily="18" charset="-120"/>
                        <a:cs typeface="Times New Roman" panose="02020603050405020304" pitchFamily="18" charset="0"/>
                      </a:endParaRPr>
                    </a:p>
                    <a:p>
                      <a:pPr marL="361315" indent="-17970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(3)96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年全國設有</a:t>
                      </a:r>
                      <a:r>
                        <a:rPr lang="en-US" sz="1600" kern="100" dirty="0">
                          <a:solidFill>
                            <a:srgbClr val="000000"/>
                          </a:solidFill>
                          <a:effectLst/>
                          <a:latin typeface="+mn-lt"/>
                          <a:ea typeface="標楷體" panose="03000509000000000000" pitchFamily="65" charset="-120"/>
                          <a:cs typeface="Times New Roman" panose="02020603050405020304" pitchFamily="18" charset="0"/>
                        </a:rPr>
                        <a:t>46</a:t>
                      </a:r>
                      <a:r>
                        <a:rPr lang="zh-TW" sz="1600" kern="100" dirty="0">
                          <a:solidFill>
                            <a:srgbClr val="000000"/>
                          </a:solidFill>
                          <a:effectLst/>
                          <a:latin typeface="+mn-lt"/>
                          <a:ea typeface="標楷體" panose="03000509000000000000" pitchFamily="65" charset="-120"/>
                          <a:cs typeface="Times New Roman" panose="02020603050405020304" pitchFamily="18" charset="0"/>
                        </a:rPr>
                        <a:t>處社區保母系統計</a:t>
                      </a:r>
                      <a:r>
                        <a:rPr lang="en-US" sz="1600" kern="100" dirty="0">
                          <a:solidFill>
                            <a:srgbClr val="000000"/>
                          </a:solidFill>
                          <a:effectLst/>
                          <a:latin typeface="+mn-lt"/>
                          <a:ea typeface="標楷體" panose="03000509000000000000" pitchFamily="65" charset="-120"/>
                          <a:cs typeface="Times New Roman" panose="02020603050405020304" pitchFamily="18" charset="0"/>
                        </a:rPr>
                        <a:t>8,614</a:t>
                      </a:r>
                      <a:r>
                        <a:rPr lang="zh-TW" sz="1600" kern="100" dirty="0">
                          <a:solidFill>
                            <a:srgbClr val="000000"/>
                          </a:solidFill>
                          <a:effectLst/>
                          <a:latin typeface="+mn-lt"/>
                          <a:ea typeface="標楷體" panose="03000509000000000000" pitchFamily="65" charset="-120"/>
                          <a:cs typeface="Times New Roman" panose="02020603050405020304" pitchFamily="18" charset="0"/>
                        </a:rPr>
                        <a:t>人加入。</a:t>
                      </a:r>
                      <a:endParaRPr lang="zh-TW" sz="1600" kern="100" dirty="0">
                        <a:effectLst/>
                        <a:latin typeface="+mn-lt"/>
                        <a:ea typeface="新細明體" panose="02020500000000000000" pitchFamily="18" charset="-120"/>
                        <a:cs typeface="Times New Roman" panose="02020603050405020304" pitchFamily="18" charset="0"/>
                      </a:endParaRPr>
                    </a:p>
                    <a:p>
                      <a:pPr marL="289560" indent="-28956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3.(1)</a:t>
                      </a:r>
                      <a:r>
                        <a:rPr lang="zh-TW" sz="1600" kern="100" dirty="0">
                          <a:solidFill>
                            <a:srgbClr val="000000"/>
                          </a:solidFill>
                          <a:effectLst/>
                          <a:latin typeface="+mn-lt"/>
                          <a:ea typeface="標楷體" panose="03000509000000000000" pitchFamily="65" charset="-120"/>
                          <a:cs typeface="Times New Roman" panose="02020603050405020304" pitchFamily="18" charset="0"/>
                        </a:rPr>
                        <a:t>原住民幼兒</a:t>
                      </a:r>
                      <a:r>
                        <a:rPr lang="en-US" sz="1600" kern="100" dirty="0">
                          <a:solidFill>
                            <a:srgbClr val="000000"/>
                          </a:solidFill>
                          <a:effectLst/>
                          <a:latin typeface="+mn-lt"/>
                          <a:ea typeface="標楷體" panose="03000509000000000000" pitchFamily="65" charset="-120"/>
                          <a:cs typeface="Times New Roman" panose="02020603050405020304" pitchFamily="18" charset="0"/>
                        </a:rPr>
                        <a:t>3-5</a:t>
                      </a:r>
                      <a:r>
                        <a:rPr lang="zh-TW" sz="1600" kern="100" dirty="0">
                          <a:solidFill>
                            <a:srgbClr val="000000"/>
                          </a:solidFill>
                          <a:effectLst/>
                          <a:latin typeface="+mn-lt"/>
                          <a:ea typeface="標楷體" panose="03000509000000000000" pitchFamily="65" charset="-120"/>
                          <a:cs typeface="Times New Roman" panose="02020603050405020304" pitchFamily="18" charset="0"/>
                        </a:rPr>
                        <a:t>歲就讀幼兒園人數為</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萬</a:t>
                      </a:r>
                      <a:r>
                        <a:rPr lang="en-US" sz="1600" kern="100" dirty="0">
                          <a:solidFill>
                            <a:srgbClr val="000000"/>
                          </a:solidFill>
                          <a:effectLst/>
                          <a:latin typeface="+mn-lt"/>
                          <a:ea typeface="標楷體" panose="03000509000000000000" pitchFamily="65" charset="-120"/>
                          <a:cs typeface="Times New Roman" panose="02020603050405020304" pitchFamily="18" charset="0"/>
                        </a:rPr>
                        <a:t>6,322</a:t>
                      </a:r>
                      <a:r>
                        <a:rPr lang="zh-TW" sz="1600" kern="100" dirty="0">
                          <a:solidFill>
                            <a:srgbClr val="000000"/>
                          </a:solidFill>
                          <a:effectLst/>
                          <a:latin typeface="+mn-lt"/>
                          <a:ea typeface="標楷體" panose="03000509000000000000" pitchFamily="65" charset="-120"/>
                          <a:cs typeface="Times New Roman" panose="02020603050405020304" pitchFamily="18" charset="0"/>
                        </a:rPr>
                        <a:t>人次。</a:t>
                      </a:r>
                      <a:endParaRPr lang="zh-TW" sz="1600" kern="100" dirty="0">
                        <a:effectLst/>
                        <a:latin typeface="+mn-lt"/>
                        <a:ea typeface="新細明體" panose="02020500000000000000" pitchFamily="18" charset="-120"/>
                        <a:cs typeface="Times New Roman" panose="02020603050405020304" pitchFamily="18" charset="0"/>
                      </a:endParaRPr>
                    </a:p>
                    <a:p>
                      <a:pPr marL="334010" indent="-22733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(2)</a:t>
                      </a:r>
                      <a:r>
                        <a:rPr lang="zh-TW" sz="1600" kern="100" dirty="0">
                          <a:solidFill>
                            <a:srgbClr val="000000"/>
                          </a:solidFill>
                          <a:effectLst/>
                          <a:latin typeface="+mn-lt"/>
                          <a:ea typeface="標楷體" panose="03000509000000000000" pitchFamily="65" charset="-120"/>
                          <a:cs typeface="Times New Roman" panose="02020603050405020304" pitchFamily="18" charset="0"/>
                        </a:rPr>
                        <a:t>原住民失業率</a:t>
                      </a:r>
                      <a:r>
                        <a:rPr lang="en-US" sz="1600" kern="100" dirty="0">
                          <a:solidFill>
                            <a:srgbClr val="000000"/>
                          </a:solidFill>
                          <a:effectLst/>
                          <a:latin typeface="+mn-lt"/>
                          <a:ea typeface="標楷體" panose="03000509000000000000" pitchFamily="65" charset="-120"/>
                          <a:cs typeface="Times New Roman" panose="02020603050405020304" pitchFamily="18" charset="0"/>
                        </a:rPr>
                        <a:t>97</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7.92%</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304800" indent="-19812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(3)</a:t>
                      </a:r>
                      <a:r>
                        <a:rPr lang="zh-TW" sz="1600" kern="100" dirty="0">
                          <a:solidFill>
                            <a:srgbClr val="000000"/>
                          </a:solidFill>
                          <a:effectLst/>
                          <a:latin typeface="+mn-lt"/>
                          <a:ea typeface="標楷體" panose="03000509000000000000" pitchFamily="65" charset="-120"/>
                          <a:cs typeface="Times New Roman" panose="02020603050405020304" pitchFamily="18" charset="0"/>
                        </a:rPr>
                        <a:t>原住民健保平均鎖卡人數超過</a:t>
                      </a:r>
                      <a:r>
                        <a:rPr lang="en-US" sz="1600" kern="100" dirty="0">
                          <a:solidFill>
                            <a:srgbClr val="000000"/>
                          </a:solidFill>
                          <a:effectLst/>
                          <a:latin typeface="+mn-lt"/>
                          <a:ea typeface="標楷體" panose="03000509000000000000" pitchFamily="65" charset="-120"/>
                          <a:cs typeface="Times New Roman" panose="02020603050405020304" pitchFamily="18" charset="0"/>
                        </a:rPr>
                        <a:t>2</a:t>
                      </a:r>
                      <a:r>
                        <a:rPr lang="zh-TW" sz="1600" kern="100" dirty="0">
                          <a:solidFill>
                            <a:srgbClr val="000000"/>
                          </a:solidFill>
                          <a:effectLst/>
                          <a:latin typeface="+mn-lt"/>
                          <a:ea typeface="標楷體" panose="03000509000000000000" pitchFamily="65" charset="-120"/>
                          <a:cs typeface="Times New Roman" panose="02020603050405020304" pitchFamily="18" charset="0"/>
                        </a:rPr>
                        <a:t>萬</a:t>
                      </a:r>
                      <a:r>
                        <a:rPr lang="en-US" sz="1600" kern="100" dirty="0">
                          <a:solidFill>
                            <a:srgbClr val="000000"/>
                          </a:solidFill>
                          <a:effectLst/>
                          <a:latin typeface="+mn-lt"/>
                          <a:ea typeface="標楷體" panose="03000509000000000000" pitchFamily="65" charset="-120"/>
                          <a:cs typeface="Times New Roman" panose="02020603050405020304" pitchFamily="18" charset="0"/>
                        </a:rPr>
                        <a:t>5,000</a:t>
                      </a:r>
                      <a:r>
                        <a:rPr lang="zh-TW" sz="1600" kern="100" dirty="0">
                          <a:solidFill>
                            <a:srgbClr val="000000"/>
                          </a:solidFill>
                          <a:effectLst/>
                          <a:latin typeface="+mn-lt"/>
                          <a:ea typeface="標楷體" panose="03000509000000000000" pitchFamily="65" charset="-120"/>
                          <a:cs typeface="Times New Roman" panose="02020603050405020304" pitchFamily="18" charset="0"/>
                        </a:rPr>
                        <a:t>人。</a:t>
                      </a:r>
                      <a:endParaRPr lang="zh-TW" sz="1600" kern="100" dirty="0">
                        <a:effectLst/>
                        <a:latin typeface="+mn-lt"/>
                        <a:ea typeface="新細明體" panose="02020500000000000000" pitchFamily="18" charset="-120"/>
                        <a:cs typeface="Times New Roman" panose="02020603050405020304" pitchFamily="18" charset="0"/>
                      </a:endParaRPr>
                    </a:p>
                    <a:p>
                      <a:pPr marL="272415" indent="-17970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(4)96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年開設</a:t>
                      </a:r>
                      <a:r>
                        <a:rPr lang="en-US" sz="1600" kern="100" dirty="0">
                          <a:solidFill>
                            <a:srgbClr val="000000"/>
                          </a:solidFill>
                          <a:effectLst/>
                          <a:latin typeface="+mn-lt"/>
                          <a:ea typeface="標楷體" panose="03000509000000000000" pitchFamily="65" charset="-120"/>
                          <a:cs typeface="Times New Roman" panose="02020603050405020304" pitchFamily="18" charset="0"/>
                        </a:rPr>
                        <a:t>43</a:t>
                      </a:r>
                      <a:r>
                        <a:rPr lang="zh-TW" sz="1600" kern="100" dirty="0">
                          <a:solidFill>
                            <a:srgbClr val="000000"/>
                          </a:solidFill>
                          <a:effectLst/>
                          <a:latin typeface="+mn-lt"/>
                          <a:ea typeface="標楷體" panose="03000509000000000000" pitchFamily="65" charset="-120"/>
                          <a:cs typeface="Times New Roman" panose="02020603050405020304" pitchFamily="18" charset="0"/>
                        </a:rPr>
                        <a:t>站原住民族部落老人日間關懷站，服務人數</a:t>
                      </a:r>
                      <a:r>
                        <a:rPr lang="en-US" sz="1600" kern="100" dirty="0">
                          <a:solidFill>
                            <a:srgbClr val="000000"/>
                          </a:solidFill>
                          <a:effectLst/>
                          <a:latin typeface="+mn-lt"/>
                          <a:ea typeface="標楷體" panose="03000509000000000000" pitchFamily="65" charset="-120"/>
                          <a:cs typeface="Times New Roman" panose="02020603050405020304" pitchFamily="18" charset="0"/>
                        </a:rPr>
                        <a:t>1,148</a:t>
                      </a:r>
                      <a:r>
                        <a:rPr lang="zh-TW" sz="1600" kern="100" dirty="0">
                          <a:solidFill>
                            <a:srgbClr val="000000"/>
                          </a:solidFill>
                          <a:effectLst/>
                          <a:latin typeface="+mn-lt"/>
                          <a:ea typeface="標楷體" panose="03000509000000000000" pitchFamily="65" charset="-120"/>
                          <a:cs typeface="Times New Roman" panose="02020603050405020304" pitchFamily="18" charset="0"/>
                        </a:rPr>
                        <a:t>位。</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880" indent="-18288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1.102</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1</a:t>
                      </a:r>
                      <a:r>
                        <a:rPr lang="zh-TW" sz="1600" kern="100" dirty="0">
                          <a:solidFill>
                            <a:schemeClr val="tx1"/>
                          </a:solidFill>
                          <a:effectLst/>
                          <a:latin typeface="+mn-lt"/>
                          <a:ea typeface="標楷體" panose="03000509000000000000" pitchFamily="65" charset="-120"/>
                          <a:cs typeface="Times New Roman" panose="02020603050405020304" pitchFamily="18" charset="0"/>
                        </a:rPr>
                        <a:t>月起二代健保法實施後，</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有能力繳納而仍積欠健保費遭鎖卡者降至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4</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zh-TW" sz="1600" kern="100" dirty="0">
                          <a:solidFill>
                            <a:schemeClr val="tx1"/>
                          </a:solidFill>
                          <a:effectLst/>
                          <a:latin typeface="+mn-lt"/>
                          <a:ea typeface="標楷體" panose="03000509000000000000" pitchFamily="65" charset="-120"/>
                          <a:cs typeface="Times New Roman" panose="02020603050405020304" pitchFamily="18" charset="0"/>
                        </a:rPr>
                        <a:t>人。</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51790" indent="-35179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2.(1)100</a:t>
                      </a:r>
                      <a:r>
                        <a:rPr lang="zh-TW" sz="1600" kern="100" dirty="0">
                          <a:solidFill>
                            <a:schemeClr val="tx1"/>
                          </a:solidFill>
                          <a:effectLst/>
                          <a:latin typeface="+mn-lt"/>
                          <a:ea typeface="標楷體" panose="03000509000000000000" pitchFamily="65" charset="-120"/>
                          <a:cs typeface="Times New Roman" panose="02020603050405020304" pitchFamily="18" charset="0"/>
                        </a:rPr>
                        <a:t>學年度起全面實施「</a:t>
                      </a:r>
                      <a:r>
                        <a:rPr lang="en-US" sz="1600" kern="100" dirty="0">
                          <a:solidFill>
                            <a:schemeClr val="tx1"/>
                          </a:solidFill>
                          <a:effectLst/>
                          <a:latin typeface="+mn-lt"/>
                          <a:ea typeface="標楷體" panose="03000509000000000000" pitchFamily="65" charset="-120"/>
                          <a:cs typeface="Times New Roman" panose="02020603050405020304" pitchFamily="18" charset="0"/>
                        </a:rPr>
                        <a:t>5</a:t>
                      </a:r>
                      <a:r>
                        <a:rPr lang="zh-TW" sz="1600" kern="100" dirty="0">
                          <a:solidFill>
                            <a:schemeClr val="tx1"/>
                          </a:solidFill>
                          <a:effectLst/>
                          <a:latin typeface="+mn-lt"/>
                          <a:ea typeface="標楷體" panose="03000509000000000000" pitchFamily="65" charset="-120"/>
                          <a:cs typeface="Times New Roman" panose="02020603050405020304" pitchFamily="18" charset="0"/>
                        </a:rPr>
                        <a:t>歲幼兒免學費教育計畫」，</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學年</a:t>
                      </a:r>
                      <a:r>
                        <a:rPr lang="zh-TW" sz="1600" kern="100" dirty="0">
                          <a:solidFill>
                            <a:schemeClr val="tx1"/>
                          </a:solidFill>
                          <a:effectLst/>
                          <a:latin typeface="+mn-lt"/>
                          <a:ea typeface="標楷體" panose="03000509000000000000" pitchFamily="65" charset="-120"/>
                          <a:cs typeface="Times New Roman" panose="02020603050405020304" pitchFamily="18" charset="0"/>
                        </a:rPr>
                        <a:t>度整體及經濟弱勢</a:t>
                      </a:r>
                      <a:r>
                        <a:rPr lang="en-US" sz="1600" kern="100" dirty="0">
                          <a:solidFill>
                            <a:schemeClr val="tx1"/>
                          </a:solidFill>
                          <a:effectLst/>
                          <a:latin typeface="+mn-lt"/>
                          <a:ea typeface="標楷體" panose="03000509000000000000" pitchFamily="65" charset="-120"/>
                          <a:cs typeface="Times New Roman" panose="02020603050405020304" pitchFamily="18" charset="0"/>
                        </a:rPr>
                        <a:t>5</a:t>
                      </a:r>
                      <a:r>
                        <a:rPr lang="zh-TW" sz="1600" kern="100" dirty="0">
                          <a:solidFill>
                            <a:schemeClr val="tx1"/>
                          </a:solidFill>
                          <a:effectLst/>
                          <a:latin typeface="+mn-lt"/>
                          <a:ea typeface="標楷體" panose="03000509000000000000" pitchFamily="65" charset="-120"/>
                          <a:cs typeface="Times New Roman" panose="02020603050405020304" pitchFamily="18" charset="0"/>
                        </a:rPr>
                        <a:t>歲幼兒入園率均達</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04800" indent="-19812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a:t>
                      </a:r>
                      <a:r>
                        <a:rPr lang="zh-TW" sz="1600" kern="100" dirty="0">
                          <a:solidFill>
                            <a:schemeClr val="tx1"/>
                          </a:solidFill>
                          <a:effectLst/>
                          <a:latin typeface="+mn-lt"/>
                          <a:ea typeface="標楷體" panose="03000509000000000000" pitchFamily="65" charset="-120"/>
                          <a:cs typeface="Times New Roman" panose="02020603050405020304" pitchFamily="18" charset="0"/>
                        </a:rPr>
                        <a:t>至</a:t>
                      </a:r>
                      <a:r>
                        <a:rPr lang="en-US" sz="1600" kern="100" dirty="0">
                          <a:solidFill>
                            <a:schemeClr val="tx1"/>
                          </a:solidFill>
                          <a:effectLst/>
                          <a:latin typeface="+mn-lt"/>
                          <a:ea typeface="標楷體" panose="03000509000000000000" pitchFamily="65" charset="-120"/>
                          <a:cs typeface="Times New Roman" panose="02020603050405020304" pitchFamily="18" charset="0"/>
                        </a:rPr>
                        <a:t>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就業者家庭部分托育費用補助</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增</a:t>
                      </a:r>
                      <a:r>
                        <a:rPr lang="en-US" altLang="zh-TW" sz="1600" kern="100" dirty="0">
                          <a:solidFill>
                            <a:schemeClr val="tx1"/>
                          </a:solidFill>
                          <a:effectLst/>
                          <a:latin typeface="+mn-lt"/>
                          <a:ea typeface="標楷體" panose="03000509000000000000" pitchFamily="65" charset="-120"/>
                          <a:cs typeface="Times New Roman" panose="02020603050405020304" pitchFamily="18" charset="0"/>
                        </a:rPr>
                        <a:t>7</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721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人</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累計</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435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名</a:t>
                      </a:r>
                      <a:r>
                        <a:rPr lang="zh-TW" sz="1600" kern="100" dirty="0">
                          <a:solidFill>
                            <a:schemeClr val="tx1"/>
                          </a:solidFill>
                          <a:effectLst/>
                          <a:latin typeface="+mn-lt"/>
                          <a:ea typeface="標楷體" panose="03000509000000000000" pitchFamily="65" charset="-120"/>
                          <a:cs typeface="Times New Roman" panose="02020603050405020304" pitchFamily="18" charset="0"/>
                        </a:rPr>
                        <a:t>幼童受益。</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62585" indent="-26987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(3)</a:t>
                      </a:r>
                      <a:r>
                        <a:rPr lang="zh-TW" sz="1600" kern="100" dirty="0">
                          <a:solidFill>
                            <a:schemeClr val="tx1"/>
                          </a:solidFill>
                          <a:effectLst/>
                          <a:latin typeface="+mn-lt"/>
                          <a:ea typeface="標楷體" panose="03000509000000000000" pitchFamily="65" charset="-120"/>
                          <a:cs typeface="Times New Roman" panose="02020603050405020304" pitchFamily="18" charset="0"/>
                        </a:rPr>
                        <a:t>至</a:t>
                      </a:r>
                      <a:r>
                        <a:rPr lang="en-US" sz="1600" kern="100" dirty="0">
                          <a:solidFill>
                            <a:schemeClr val="tx1"/>
                          </a:solidFill>
                          <a:effectLst/>
                          <a:latin typeface="+mn-lt"/>
                          <a:ea typeface="標楷體" panose="03000509000000000000" pitchFamily="65" charset="-120"/>
                          <a:cs typeface="Times New Roman" panose="02020603050405020304" pitchFamily="18" charset="0"/>
                        </a:rPr>
                        <a:t>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全國居家托育服務中心（原社區保母系統）成長至</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71</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處</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加入</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，計</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4</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8,681</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人加入</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289560" indent="-289560"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3.(1)</a:t>
                      </a:r>
                      <a:r>
                        <a:rPr lang="zh-TW" sz="1600" kern="0" dirty="0">
                          <a:solidFill>
                            <a:schemeClr val="tx1"/>
                          </a:solidFill>
                          <a:effectLst/>
                          <a:latin typeface="+mn-lt"/>
                          <a:ea typeface="標楷體" panose="03000509000000000000" pitchFamily="65" charset="-120"/>
                          <a:cs typeface="Times New Roman" panose="02020603050405020304" pitchFamily="18" charset="0"/>
                        </a:rPr>
                        <a:t>原住民幼兒</a:t>
                      </a:r>
                      <a:r>
                        <a:rPr lang="en-US" sz="1600" kern="0" dirty="0">
                          <a:solidFill>
                            <a:schemeClr val="tx1"/>
                          </a:solidFill>
                          <a:effectLst/>
                          <a:latin typeface="+mn-lt"/>
                          <a:ea typeface="標楷體" panose="03000509000000000000" pitchFamily="65" charset="-120"/>
                          <a:cs typeface="Times New Roman" panose="02020603050405020304" pitchFamily="18" charset="0"/>
                        </a:rPr>
                        <a:t>3-5</a:t>
                      </a:r>
                      <a:r>
                        <a:rPr lang="zh-TW" sz="1600" kern="0" dirty="0">
                          <a:solidFill>
                            <a:schemeClr val="tx1"/>
                          </a:solidFill>
                          <a:effectLst/>
                          <a:latin typeface="+mn-lt"/>
                          <a:ea typeface="標楷體" panose="03000509000000000000" pitchFamily="65" charset="-120"/>
                          <a:cs typeface="Times New Roman" panose="02020603050405020304" pitchFamily="18" charset="0"/>
                        </a:rPr>
                        <a:t>歲就讀幼兒園</a:t>
                      </a:r>
                      <a:r>
                        <a:rPr lang="zh-TW" sz="1600" kern="0" dirty="0" smtClean="0">
                          <a:solidFill>
                            <a:schemeClr val="tx1"/>
                          </a:solidFill>
                          <a:effectLst/>
                          <a:latin typeface="+mn-lt"/>
                          <a:ea typeface="標楷體" panose="03000509000000000000" pitchFamily="65" charset="-120"/>
                          <a:cs typeface="Times New Roman" panose="02020603050405020304" pitchFamily="18" charset="0"/>
                        </a:rPr>
                        <a:t>人數</a:t>
                      </a:r>
                      <a:r>
                        <a:rPr lang="en-US" altLang="zh-TW" sz="1600" kern="0" dirty="0" smtClean="0">
                          <a:solidFill>
                            <a:schemeClr val="tx1"/>
                          </a:solidFill>
                          <a:effectLst/>
                          <a:latin typeface="+mn-lt"/>
                          <a:ea typeface="標楷體" panose="03000509000000000000" pitchFamily="65" charset="-120"/>
                          <a:cs typeface="Times New Roman" panose="02020603050405020304" pitchFamily="18" charset="0"/>
                        </a:rPr>
                        <a:t>1</a:t>
                      </a:r>
                      <a:r>
                        <a:rPr lang="zh-TW" sz="1600" kern="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0" dirty="0" smtClean="0">
                          <a:solidFill>
                            <a:schemeClr val="tx1"/>
                          </a:solidFill>
                          <a:effectLst/>
                          <a:latin typeface="+mn-lt"/>
                          <a:ea typeface="標楷體" panose="03000509000000000000" pitchFamily="65" charset="-120"/>
                          <a:cs typeface="Times New Roman" panose="02020603050405020304" pitchFamily="18" charset="0"/>
                        </a:rPr>
                        <a:t>5</a:t>
                      </a:r>
                      <a:r>
                        <a:rPr lang="en-US" sz="1600" kern="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0" dirty="0" smtClean="0">
                          <a:solidFill>
                            <a:schemeClr val="tx1"/>
                          </a:solidFill>
                          <a:effectLst/>
                          <a:latin typeface="+mn-lt"/>
                          <a:ea typeface="標楷體" panose="03000509000000000000" pitchFamily="65" charset="-120"/>
                          <a:cs typeface="Times New Roman" panose="02020603050405020304" pitchFamily="18" charset="0"/>
                        </a:rPr>
                        <a:t>000</a:t>
                      </a:r>
                      <a:r>
                        <a:rPr lang="zh-TW" sz="1600" kern="0" dirty="0" smtClean="0">
                          <a:solidFill>
                            <a:schemeClr val="tx1"/>
                          </a:solidFill>
                          <a:effectLst/>
                          <a:latin typeface="+mn-lt"/>
                          <a:ea typeface="標楷體" panose="03000509000000000000" pitchFamily="65" charset="-120"/>
                          <a:cs typeface="Times New Roman" panose="02020603050405020304" pitchFamily="18" charset="0"/>
                        </a:rPr>
                        <a:t>人次</a:t>
                      </a:r>
                      <a:r>
                        <a:rPr lang="zh-TW" sz="1600" kern="0" dirty="0">
                          <a:solidFill>
                            <a:schemeClr val="tx1"/>
                          </a:solidFill>
                          <a:effectLst/>
                          <a:latin typeface="+mn-lt"/>
                          <a:ea typeface="標楷體" panose="03000509000000000000" pitchFamily="65" charset="-120"/>
                          <a:cs typeface="Times New Roman" panose="02020603050405020304" pitchFamily="18" charset="0"/>
                        </a:rPr>
                        <a:t>，平均入園</a:t>
                      </a:r>
                      <a:r>
                        <a:rPr lang="zh-TW" sz="1600" kern="0" dirty="0" smtClean="0">
                          <a:solidFill>
                            <a:schemeClr val="tx1"/>
                          </a:solidFill>
                          <a:effectLst/>
                          <a:latin typeface="+mn-lt"/>
                          <a:ea typeface="標楷體" panose="03000509000000000000" pitchFamily="65" charset="-120"/>
                          <a:cs typeface="Times New Roman" panose="02020603050405020304" pitchFamily="18" charset="0"/>
                        </a:rPr>
                        <a:t>率</a:t>
                      </a:r>
                      <a:r>
                        <a:rPr lang="en-US" sz="1600" kern="0" dirty="0" smtClean="0">
                          <a:solidFill>
                            <a:schemeClr val="tx1"/>
                          </a:solidFill>
                          <a:effectLst/>
                          <a:latin typeface="+mn-lt"/>
                          <a:ea typeface="標楷體" panose="03000509000000000000" pitchFamily="65" charset="-120"/>
                          <a:cs typeface="Times New Roman" panose="02020603050405020304" pitchFamily="18" charset="0"/>
                        </a:rPr>
                        <a:t>8</a:t>
                      </a:r>
                      <a:r>
                        <a:rPr lang="en-US" altLang="zh-TW" sz="1600" kern="0" dirty="0" smtClean="0">
                          <a:solidFill>
                            <a:schemeClr val="tx1"/>
                          </a:solidFill>
                          <a:effectLst/>
                          <a:latin typeface="+mn-lt"/>
                          <a:ea typeface="標楷體" panose="03000509000000000000" pitchFamily="65" charset="-120"/>
                          <a:cs typeface="Times New Roman" panose="02020603050405020304" pitchFamily="18" charset="0"/>
                        </a:rPr>
                        <a:t>3%</a:t>
                      </a:r>
                      <a:r>
                        <a:rPr lang="zh-TW" sz="1600" kern="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smtClean="0">
                        <a:solidFill>
                          <a:schemeClr val="tx1"/>
                        </a:solidFill>
                        <a:effectLst/>
                        <a:latin typeface="+mn-lt"/>
                        <a:ea typeface="新細明體" panose="02020500000000000000" pitchFamily="18" charset="-120"/>
                        <a:cs typeface="Times New Roman" panose="02020603050405020304" pitchFamily="18" charset="0"/>
                      </a:endParaRPr>
                    </a:p>
                    <a:p>
                      <a:pPr marL="304800" indent="-198120" algn="just">
                        <a:lnSpc>
                          <a:spcPct val="100000"/>
                        </a:lnSpc>
                        <a:spcAft>
                          <a:spcPts val="0"/>
                        </a:spcAft>
                      </a:pPr>
                      <a:r>
                        <a:rPr lang="en-US" sz="1600" kern="0" dirty="0" smtClean="0">
                          <a:solidFill>
                            <a:schemeClr val="tx1"/>
                          </a:solidFill>
                          <a:effectLst/>
                          <a:latin typeface="+mn-lt"/>
                          <a:ea typeface="新細明體" panose="02020500000000000000" pitchFamily="18" charset="-120"/>
                          <a:cs typeface="Times New Roman" panose="02020603050405020304" pitchFamily="18" charset="0"/>
                        </a:rPr>
                        <a:t>(2)</a:t>
                      </a:r>
                      <a:r>
                        <a:rPr lang="en-US" altLang="zh-TW" sz="1600" kern="1200" dirty="0" smtClean="0">
                          <a:solidFill>
                            <a:schemeClr val="tx1"/>
                          </a:solidFill>
                          <a:effectLst/>
                          <a:latin typeface="+mn-lt"/>
                          <a:ea typeface="+mn-ea"/>
                          <a:cs typeface="+mn-cs"/>
                        </a:rPr>
                        <a:t>104</a:t>
                      </a:r>
                      <a:r>
                        <a:rPr lang="zh-TW" altLang="zh-TW" sz="1600" kern="1200" dirty="0" smtClean="0">
                          <a:solidFill>
                            <a:schemeClr val="tx1"/>
                          </a:solidFill>
                          <a:effectLst/>
                          <a:latin typeface="+mn-lt"/>
                          <a:ea typeface="+mn-ea"/>
                          <a:cs typeface="+mn-cs"/>
                        </a:rPr>
                        <a:t>年原住民失業率降至</a:t>
                      </a:r>
                      <a:r>
                        <a:rPr lang="en-US" altLang="zh-TW" sz="1600" kern="1200" dirty="0" smtClean="0">
                          <a:solidFill>
                            <a:schemeClr val="tx1"/>
                          </a:solidFill>
                          <a:effectLst/>
                          <a:latin typeface="+mn-lt"/>
                          <a:ea typeface="+mn-ea"/>
                          <a:cs typeface="+mn-cs"/>
                        </a:rPr>
                        <a:t>4.2%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smtClean="0">
                        <a:solidFill>
                          <a:schemeClr val="tx1"/>
                        </a:solidFill>
                        <a:effectLst/>
                        <a:latin typeface="+mn-lt"/>
                        <a:ea typeface="新細明體" panose="02020500000000000000" pitchFamily="18" charset="-120"/>
                        <a:cs typeface="Times New Roman" panose="02020603050405020304" pitchFamily="18" charset="0"/>
                      </a:endParaRPr>
                    </a:p>
                    <a:p>
                      <a:pPr marL="304800" indent="-198120" algn="just">
                        <a:lnSpc>
                          <a:spcPct val="100000"/>
                        </a:lnSpc>
                        <a:spcAft>
                          <a:spcPts val="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a:t>
                      </a:r>
                      <a:r>
                        <a:rPr lang="en-US" sz="1600" kern="100" dirty="0">
                          <a:solidFill>
                            <a:schemeClr val="tx1"/>
                          </a:solidFill>
                          <a:effectLst/>
                          <a:latin typeface="+mn-lt"/>
                          <a:ea typeface="新細明體" panose="02020500000000000000" pitchFamily="18" charset="-120"/>
                          <a:cs typeface="Times New Roman" panose="02020603050405020304" pitchFamily="18" charset="0"/>
                        </a:rPr>
                        <a:t>3)</a:t>
                      </a:r>
                      <a:r>
                        <a:rPr lang="zh-TW" sz="1600" kern="100" dirty="0">
                          <a:solidFill>
                            <a:schemeClr val="tx1"/>
                          </a:solidFill>
                          <a:effectLst/>
                          <a:latin typeface="+mn-lt"/>
                          <a:ea typeface="標楷體" panose="03000509000000000000" pitchFamily="65" charset="-120"/>
                          <a:cs typeface="Times New Roman" panose="02020603050405020304" pitchFamily="18" charset="0"/>
                        </a:rPr>
                        <a:t>至</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止</a:t>
                      </a:r>
                      <a:r>
                        <a:rPr lang="zh-TW" sz="1600" kern="100" dirty="0">
                          <a:solidFill>
                            <a:schemeClr val="tx1"/>
                          </a:solidFill>
                          <a:effectLst/>
                          <a:latin typeface="+mn-lt"/>
                          <a:ea typeface="標楷體" panose="03000509000000000000" pitchFamily="65" charset="-120"/>
                          <a:cs typeface="Times New Roman" panose="02020603050405020304" pitchFamily="18" charset="0"/>
                        </a:rPr>
                        <a:t>，原住民健保平均鎖卡人數僅餘</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1,2</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02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人</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62585" indent="-25590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(4)104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年轉型為部落文化健康站，增加開設至</a:t>
                      </a:r>
                      <a:r>
                        <a:rPr lang="en-US" sz="1600" kern="100" dirty="0">
                          <a:solidFill>
                            <a:schemeClr val="tx1"/>
                          </a:solidFill>
                          <a:effectLst/>
                          <a:latin typeface="+mn-lt"/>
                          <a:ea typeface="標楷體" panose="03000509000000000000" pitchFamily="65" charset="-120"/>
                          <a:cs typeface="Times New Roman" panose="02020603050405020304" pitchFamily="18" charset="0"/>
                        </a:rPr>
                        <a:t>110</a:t>
                      </a:r>
                      <a:r>
                        <a:rPr lang="zh-TW" sz="1600" kern="100" dirty="0">
                          <a:solidFill>
                            <a:schemeClr val="tx1"/>
                          </a:solidFill>
                          <a:effectLst/>
                          <a:latin typeface="+mn-lt"/>
                          <a:ea typeface="標楷體" panose="03000509000000000000" pitchFamily="65" charset="-120"/>
                          <a:cs typeface="Times New Roman" panose="02020603050405020304" pitchFamily="18" charset="0"/>
                        </a:rPr>
                        <a:t>站，服務人數為</a:t>
                      </a:r>
                      <a:r>
                        <a:rPr lang="en-US" sz="1600" kern="100" dirty="0">
                          <a:solidFill>
                            <a:schemeClr val="tx1"/>
                          </a:solidFill>
                          <a:effectLst/>
                          <a:latin typeface="+mn-lt"/>
                          <a:ea typeface="標楷體" panose="03000509000000000000" pitchFamily="65" charset="-120"/>
                          <a:cs typeface="Times New Roman" panose="02020603050405020304" pitchFamily="18" charset="0"/>
                        </a:rPr>
                        <a:t>4,015</a:t>
                      </a:r>
                      <a:r>
                        <a:rPr lang="zh-TW" sz="1600" kern="100" dirty="0">
                          <a:solidFill>
                            <a:schemeClr val="tx1"/>
                          </a:solidFill>
                          <a:effectLst/>
                          <a:latin typeface="+mn-lt"/>
                          <a:ea typeface="標楷體" panose="03000509000000000000" pitchFamily="65" charset="-120"/>
                          <a:cs typeface="Times New Roman" panose="02020603050405020304" pitchFamily="18" charset="0"/>
                        </a:rPr>
                        <a:t>位。</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477875384"/>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156</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smtClean="0"/>
              <a:t>(</a:t>
            </a:r>
            <a:r>
              <a:rPr lang="zh-TW" altLang="en-US" sz="2000" b="1" dirty="0" smtClean="0"/>
              <a:t>續</a:t>
            </a:r>
            <a:r>
              <a:rPr lang="en-US" altLang="zh-TW" sz="2000" b="1" dirty="0" smtClean="0"/>
              <a:t>7)</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2047554082"/>
              </p:ext>
            </p:extLst>
          </p:nvPr>
        </p:nvGraphicFramePr>
        <p:xfrm>
          <a:off x="220546" y="1153294"/>
          <a:ext cx="8750888" cy="4592186"/>
        </p:xfrm>
        <a:graphic>
          <a:graphicData uri="http://schemas.openxmlformats.org/drawingml/2006/table">
            <a:tbl>
              <a:tblPr firstRow="1" bandRow="1">
                <a:tableStyleId>{5C22544A-7EE6-4342-B048-85BDC9FD1C3A}</a:tableStyleId>
              </a:tblPr>
              <a:tblGrid>
                <a:gridCol w="468323"/>
                <a:gridCol w="1866525"/>
                <a:gridCol w="2026920"/>
                <a:gridCol w="4389120"/>
              </a:tblGrid>
              <a:tr h="690746">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a:solidFill>
                            <a:srgbClr val="000000"/>
                          </a:solidFill>
                          <a:effectLst/>
                          <a:latin typeface="+mn-lt"/>
                          <a:ea typeface="新細明體" panose="02020500000000000000" pitchFamily="18" charset="-120"/>
                          <a:cs typeface="Times New Roman" panose="02020603050405020304" pitchFamily="18" charset="0"/>
                        </a:rPr>
                        <a:t>17</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原民、客家、婦女權益大躍進</a:t>
                      </a:r>
                      <a:r>
                        <a:rPr lang="en-US" sz="1600" kern="100" dirty="0">
                          <a:solidFill>
                            <a:srgbClr val="000000"/>
                          </a:solidFill>
                          <a:effectLst/>
                          <a:latin typeface="+mn-lt"/>
                          <a:ea typeface="標楷體" panose="03000509000000000000" pitchFamily="65"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地檢署無專責原住民案件檢察官，亦無專屬原住民案件審理之專業法庭。</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362585" indent="-36258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2.(1)</a:t>
                      </a:r>
                      <a:r>
                        <a:rPr lang="zh-TW" sz="1600" kern="100" dirty="0">
                          <a:solidFill>
                            <a:srgbClr val="000000"/>
                          </a:solidFill>
                          <a:effectLst/>
                          <a:latin typeface="+mn-lt"/>
                          <a:ea typeface="標楷體" panose="03000509000000000000" pitchFamily="65" charset="-120"/>
                          <a:cs typeface="Times New Roman" panose="02020603050405020304" pitchFamily="18" charset="0"/>
                        </a:rPr>
                        <a:t>客家事務推動尚無法源基礎。</a:t>
                      </a:r>
                      <a:endParaRPr lang="zh-TW" sz="1600" kern="100" dirty="0">
                        <a:effectLst/>
                        <a:latin typeface="+mn-lt"/>
                        <a:ea typeface="新細明體" panose="02020500000000000000" pitchFamily="18" charset="-120"/>
                        <a:cs typeface="Times New Roman" panose="02020603050405020304" pitchFamily="18" charset="0"/>
                      </a:endParaRPr>
                    </a:p>
                    <a:p>
                      <a:pPr marL="292735" indent="-1524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363220" indent="-27178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(2)</a:t>
                      </a:r>
                      <a:r>
                        <a:rPr lang="zh-TW" sz="1600" kern="100" dirty="0">
                          <a:solidFill>
                            <a:srgbClr val="000000"/>
                          </a:solidFill>
                          <a:effectLst/>
                          <a:latin typeface="+mn-lt"/>
                          <a:ea typeface="標楷體" panose="03000509000000000000" pitchFamily="65" charset="-120"/>
                          <a:cs typeface="Times New Roman" panose="02020603050405020304" pitchFamily="18" charset="0"/>
                        </a:rPr>
                        <a:t>國家考試尚無「客家事務行政」類科。</a:t>
                      </a:r>
                      <a:endParaRPr lang="zh-TW" sz="1600" kern="100" dirty="0">
                        <a:effectLst/>
                        <a:latin typeface="+mn-lt"/>
                        <a:ea typeface="新細明體" panose="02020500000000000000" pitchFamily="18" charset="-120"/>
                        <a:cs typeface="Times New Roman" panose="02020603050405020304" pitchFamily="18" charset="0"/>
                      </a:endParaRPr>
                    </a:p>
                    <a:p>
                      <a:pPr marL="362585" indent="-17970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(3)</a:t>
                      </a:r>
                      <a:r>
                        <a:rPr lang="zh-TW" sz="1600" kern="100" dirty="0">
                          <a:solidFill>
                            <a:srgbClr val="000000"/>
                          </a:solidFill>
                          <a:effectLst/>
                          <a:latin typeface="+mn-lt"/>
                          <a:ea typeface="標楷體" panose="03000509000000000000" pitchFamily="65" charset="-120"/>
                          <a:cs typeface="Times New Roman" panose="02020603050405020304" pitchFamily="18" charset="0"/>
                        </a:rPr>
                        <a:t>尚無「客家文化重發展區」。</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ct val="100000"/>
                        </a:lnSpc>
                        <a:spcAft>
                          <a:spcPts val="0"/>
                        </a:spcAft>
                        <a:buFont typeface="+mj-lt"/>
                        <a:buAutoNum type="arabicPeriod"/>
                      </a:pPr>
                      <a:r>
                        <a:rPr lang="zh-TW" sz="1600" kern="100" dirty="0">
                          <a:solidFill>
                            <a:srgbClr val="000000"/>
                          </a:solidFill>
                          <a:effectLst/>
                          <a:latin typeface="+mn-lt"/>
                          <a:ea typeface="標楷體" panose="03000509000000000000" pitchFamily="65" charset="-120"/>
                          <a:cs typeface="Times New Roman" panose="02020603050405020304" pitchFamily="18" charset="0"/>
                        </a:rPr>
                        <a:t>於</a:t>
                      </a:r>
                      <a:r>
                        <a:rPr lang="en-US" sz="1600" kern="100" dirty="0">
                          <a:solidFill>
                            <a:srgbClr val="000000"/>
                          </a:solidFill>
                          <a:effectLst/>
                          <a:latin typeface="+mn-lt"/>
                          <a:ea typeface="標楷體" panose="03000509000000000000" pitchFamily="65" charset="-120"/>
                          <a:cs typeface="Times New Roman" panose="02020603050405020304" pitchFamily="18" charset="0"/>
                        </a:rPr>
                        <a:t>21</a:t>
                      </a:r>
                      <a:r>
                        <a:rPr lang="zh-TW" sz="1600" kern="100" dirty="0">
                          <a:solidFill>
                            <a:srgbClr val="000000"/>
                          </a:solidFill>
                          <a:effectLst/>
                          <a:latin typeface="+mn-lt"/>
                          <a:ea typeface="標楷體" panose="03000509000000000000" pitchFamily="65" charset="-120"/>
                          <a:cs typeface="Times New Roman" panose="02020603050405020304" pitchFamily="18" charset="0"/>
                        </a:rPr>
                        <a:t>個地檢署指定</a:t>
                      </a:r>
                      <a:r>
                        <a:rPr lang="en-US" sz="1600" kern="100" dirty="0">
                          <a:solidFill>
                            <a:srgbClr val="000000"/>
                          </a:solidFill>
                          <a:effectLst/>
                          <a:latin typeface="+mn-lt"/>
                          <a:ea typeface="標楷體" panose="03000509000000000000" pitchFamily="65" charset="-120"/>
                          <a:cs typeface="Times New Roman" panose="02020603050405020304" pitchFamily="18" charset="0"/>
                        </a:rPr>
                        <a:t>48</a:t>
                      </a:r>
                      <a:r>
                        <a:rPr lang="zh-TW" sz="1600" kern="100" dirty="0">
                          <a:solidFill>
                            <a:srgbClr val="000000"/>
                          </a:solidFill>
                          <a:effectLst/>
                          <a:latin typeface="+mn-lt"/>
                          <a:ea typeface="標楷體" panose="03000509000000000000" pitchFamily="65" charset="-120"/>
                          <a:cs typeface="Times New Roman" panose="02020603050405020304" pitchFamily="18" charset="0"/>
                        </a:rPr>
                        <a:t>位專責檢察官，並設立</a:t>
                      </a:r>
                      <a:r>
                        <a:rPr lang="en-US" sz="1600" kern="100" dirty="0">
                          <a:solidFill>
                            <a:srgbClr val="000000"/>
                          </a:solidFill>
                          <a:effectLst/>
                          <a:latin typeface="+mn-lt"/>
                          <a:ea typeface="標楷體" panose="03000509000000000000" pitchFamily="65" charset="-120"/>
                          <a:cs typeface="Times New Roman" panose="02020603050405020304" pitchFamily="18" charset="0"/>
                        </a:rPr>
                        <a:t>26</a:t>
                      </a:r>
                      <a:r>
                        <a:rPr lang="zh-TW" sz="1600" kern="100" dirty="0">
                          <a:solidFill>
                            <a:srgbClr val="000000"/>
                          </a:solidFill>
                          <a:effectLst/>
                          <a:latin typeface="+mn-lt"/>
                          <a:ea typeface="標楷體" panose="03000509000000000000" pitchFamily="65" charset="-120"/>
                          <a:cs typeface="Times New Roman" panose="02020603050405020304" pitchFamily="18" charset="0"/>
                        </a:rPr>
                        <a:t>個原住民族專業法庭。另</a:t>
                      </a:r>
                      <a:r>
                        <a:rPr lang="en-US" sz="1600" kern="100" dirty="0">
                          <a:solidFill>
                            <a:srgbClr val="000000"/>
                          </a:solidFill>
                          <a:effectLst/>
                          <a:latin typeface="+mn-lt"/>
                          <a:ea typeface="標楷體" panose="03000509000000000000" pitchFamily="65" charset="-120"/>
                          <a:cs typeface="Times New Roman" panose="02020603050405020304" pitchFamily="18" charset="0"/>
                        </a:rPr>
                        <a:t>99</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11</a:t>
                      </a:r>
                      <a:r>
                        <a:rPr lang="zh-TW" sz="1600" kern="100" dirty="0">
                          <a:solidFill>
                            <a:srgbClr val="000000"/>
                          </a:solidFill>
                          <a:effectLst/>
                          <a:latin typeface="+mn-lt"/>
                          <a:ea typeface="標楷體" panose="03000509000000000000" pitchFamily="65" charset="-120"/>
                          <a:cs typeface="Times New Roman" panose="02020603050405020304" pitchFamily="18" charset="0"/>
                        </a:rPr>
                        <a:t>月</a:t>
                      </a:r>
                      <a:r>
                        <a:rPr lang="en-US" sz="1600" kern="100" dirty="0">
                          <a:solidFill>
                            <a:srgbClr val="000000"/>
                          </a:solidFill>
                          <a:effectLst/>
                          <a:latin typeface="+mn-lt"/>
                          <a:ea typeface="標楷體" panose="03000509000000000000" pitchFamily="65" charset="-120"/>
                          <a:cs typeface="Times New Roman" panose="02020603050405020304" pitchFamily="18" charset="0"/>
                        </a:rPr>
                        <a:t>2</a:t>
                      </a:r>
                      <a:r>
                        <a:rPr lang="zh-TW" sz="1600" kern="100" dirty="0">
                          <a:solidFill>
                            <a:srgbClr val="000000"/>
                          </a:solidFill>
                          <a:effectLst/>
                          <a:latin typeface="+mn-lt"/>
                          <a:ea typeface="標楷體" panose="03000509000000000000" pitchFamily="65" charset="-120"/>
                          <a:cs typeface="Times New Roman" panose="02020603050405020304" pitchFamily="18" charset="0"/>
                        </a:rPr>
                        <a:t>日修正發布「紀念日及節日實施辦法」，明定原住民族各族部落歲時祭儀放假</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日。</a:t>
                      </a:r>
                      <a:endParaRPr lang="zh-TW" sz="1600" kern="100" dirty="0">
                        <a:effectLst/>
                        <a:latin typeface="+mn-lt"/>
                        <a:ea typeface="新細明體" panose="02020500000000000000" pitchFamily="18" charset="-120"/>
                        <a:cs typeface="Times New Roman" panose="02020603050405020304" pitchFamily="18" charset="0"/>
                      </a:endParaRPr>
                    </a:p>
                    <a:p>
                      <a:pPr marL="362585" indent="-36131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2.(1)99</a:t>
                      </a:r>
                      <a:r>
                        <a:rPr lang="zh-TW" sz="1600" kern="100" dirty="0">
                          <a:solidFill>
                            <a:srgbClr val="000000"/>
                          </a:solidFill>
                          <a:effectLst/>
                          <a:latin typeface="+mn-lt"/>
                          <a:ea typeface="標楷體" panose="03000509000000000000" pitchFamily="65" charset="-120"/>
                          <a:cs typeface="Times New Roman" panose="02020603050405020304" pitchFamily="18" charset="0"/>
                        </a:rPr>
                        <a:t>年</a:t>
                      </a:r>
                      <a:r>
                        <a:rPr lang="en-US" sz="1600" kern="100" dirty="0">
                          <a:solidFill>
                            <a:srgbClr val="000000"/>
                          </a:solidFill>
                          <a:effectLst/>
                          <a:latin typeface="+mn-lt"/>
                          <a:ea typeface="標楷體" panose="03000509000000000000" pitchFamily="65" charset="-120"/>
                          <a:cs typeface="Times New Roman" panose="02020603050405020304" pitchFamily="18" charset="0"/>
                        </a:rPr>
                        <a:t>1</a:t>
                      </a:r>
                      <a:r>
                        <a:rPr lang="zh-TW" sz="1600" kern="100" dirty="0">
                          <a:solidFill>
                            <a:schemeClr val="tx1"/>
                          </a:solidFill>
                          <a:effectLst/>
                          <a:latin typeface="+mn-lt"/>
                          <a:ea typeface="標楷體" panose="03000509000000000000" pitchFamily="65" charset="-120"/>
                          <a:cs typeface="Times New Roman" panose="02020603050405020304" pitchFamily="18" charset="0"/>
                        </a:rPr>
                        <a:t>月</a:t>
                      </a:r>
                      <a:r>
                        <a:rPr lang="en-US" sz="1600" kern="100" dirty="0">
                          <a:solidFill>
                            <a:schemeClr val="tx1"/>
                          </a:solidFill>
                          <a:effectLst/>
                          <a:latin typeface="+mn-lt"/>
                          <a:ea typeface="標楷體" panose="03000509000000000000" pitchFamily="65" charset="-120"/>
                          <a:cs typeface="Times New Roman" panose="02020603050405020304" pitchFamily="18" charset="0"/>
                        </a:rPr>
                        <a:t>27</a:t>
                      </a:r>
                      <a:r>
                        <a:rPr lang="zh-TW" sz="1600" kern="100" dirty="0">
                          <a:solidFill>
                            <a:schemeClr val="tx1"/>
                          </a:solidFill>
                          <a:effectLst/>
                          <a:latin typeface="+mn-lt"/>
                          <a:ea typeface="標楷體" panose="03000509000000000000" pitchFamily="65" charset="-120"/>
                          <a:cs typeface="Times New Roman" panose="02020603050405020304" pitchFamily="18" charset="0"/>
                        </a:rPr>
                        <a:t>日頒行全球首部「客家基本法」，增進客家族群於公共領域之族群平等。</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62585" indent="-17970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(2)99</a:t>
                      </a:r>
                      <a:r>
                        <a:rPr lang="zh-TW" sz="1600" kern="100" dirty="0">
                          <a:solidFill>
                            <a:schemeClr val="tx1"/>
                          </a:solidFill>
                          <a:effectLst/>
                          <a:latin typeface="+mn-lt"/>
                          <a:ea typeface="標楷體" panose="03000509000000000000" pitchFamily="65" charset="-120"/>
                          <a:cs typeface="Times New Roman" panose="02020603050405020304" pitchFamily="18" charset="0"/>
                        </a:rPr>
                        <a:t>年國家考試增設「客家事務行政」類科，培植客家人才。</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362585" indent="-17970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(3)100</a:t>
                      </a:r>
                      <a:r>
                        <a:rPr lang="zh-TW" sz="1600" kern="100" dirty="0">
                          <a:solidFill>
                            <a:schemeClr val="tx1"/>
                          </a:solidFill>
                          <a:effectLst/>
                          <a:latin typeface="+mn-lt"/>
                          <a:ea typeface="標楷體" panose="03000509000000000000" pitchFamily="65" charset="-120"/>
                          <a:cs typeface="Times New Roman" panose="02020603050405020304" pitchFamily="18" charset="0"/>
                        </a:rPr>
                        <a:t>年公告</a:t>
                      </a:r>
                      <a:r>
                        <a:rPr lang="en-US" sz="1600" kern="100" dirty="0">
                          <a:solidFill>
                            <a:schemeClr val="tx1"/>
                          </a:solidFill>
                          <a:effectLst/>
                          <a:latin typeface="+mn-lt"/>
                          <a:ea typeface="標楷體" panose="03000509000000000000" pitchFamily="65" charset="-120"/>
                          <a:cs typeface="Times New Roman" panose="02020603050405020304" pitchFamily="18" charset="0"/>
                        </a:rPr>
                        <a:t>69</a:t>
                      </a:r>
                      <a:r>
                        <a:rPr lang="zh-TW" sz="1600" kern="100" dirty="0">
                          <a:solidFill>
                            <a:schemeClr val="tx1"/>
                          </a:solidFill>
                          <a:effectLst/>
                          <a:latin typeface="+mn-lt"/>
                          <a:ea typeface="標楷體" panose="03000509000000000000" pitchFamily="65" charset="-120"/>
                          <a:cs typeface="Times New Roman" panose="02020603050405020304" pitchFamily="18" charset="0"/>
                        </a:rPr>
                        <a:t>個「客家文化重點發展區」，發揚客家語言文化，並推動客語為公事語言。</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82880" indent="-182880" algn="just">
                        <a:lnSpc>
                          <a:spcPct val="100000"/>
                        </a:lnSpc>
                        <a:spcAft>
                          <a:spcPts val="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3.10</a:t>
                      </a:r>
                      <a:r>
                        <a:rPr lang="en-US" altLang="zh-TW" sz="1600" kern="100" dirty="0" smtClean="0">
                          <a:solidFill>
                            <a:schemeClr val="tx1"/>
                          </a:solidFill>
                          <a:effectLst/>
                          <a:latin typeface="+mn-lt"/>
                          <a:ea typeface="新細明體" panose="02020500000000000000" pitchFamily="18" charset="-120"/>
                          <a:cs typeface="Times New Roman" panose="02020603050405020304" pitchFamily="18" charset="0"/>
                        </a:rPr>
                        <a:t>3</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年</a:t>
                      </a:r>
                      <a:r>
                        <a:rPr lang="zh-TW" sz="1600" kern="100" dirty="0">
                          <a:solidFill>
                            <a:schemeClr val="tx1"/>
                          </a:solidFill>
                          <a:effectLst/>
                          <a:latin typeface="+mn-lt"/>
                          <a:ea typeface="標楷體" panose="03000509000000000000" pitchFamily="65" charset="-120"/>
                          <a:cs typeface="Times New Roman" panose="02020603050405020304" pitchFamily="18" charset="0"/>
                        </a:rPr>
                        <a:t>我國性別不平等指數</a:t>
                      </a:r>
                      <a:r>
                        <a:rPr lang="en-US" sz="1600" kern="100" dirty="0">
                          <a:solidFill>
                            <a:schemeClr val="tx1"/>
                          </a:solidFill>
                          <a:effectLst/>
                          <a:latin typeface="+mn-lt"/>
                          <a:ea typeface="標楷體" panose="03000509000000000000" pitchFamily="65" charset="-120"/>
                          <a:cs typeface="Times New Roman" panose="02020603050405020304" pitchFamily="18" charset="0"/>
                        </a:rPr>
                        <a:t>(GII)</a:t>
                      </a:r>
                      <a:r>
                        <a:rPr lang="zh-TW" sz="1600" kern="100" dirty="0">
                          <a:solidFill>
                            <a:schemeClr val="tx1"/>
                          </a:solidFill>
                          <a:effectLst/>
                          <a:latin typeface="+mn-lt"/>
                          <a:ea typeface="標楷體" panose="03000509000000000000" pitchFamily="65" charset="-120"/>
                          <a:cs typeface="Times New Roman" panose="02020603050405020304" pitchFamily="18" charset="0"/>
                        </a:rPr>
                        <a:t>為</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0.05</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性別平等居全球</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為亞洲之冠。另修正性別工作平等法，懷孕婦女可獲充分醫療及休息，自</a:t>
                      </a:r>
                      <a:r>
                        <a:rPr lang="en-US" sz="1600" kern="100" dirty="0">
                          <a:solidFill>
                            <a:schemeClr val="tx1"/>
                          </a:solidFill>
                          <a:effectLst/>
                          <a:latin typeface="+mn-lt"/>
                          <a:ea typeface="標楷體" panose="03000509000000000000" pitchFamily="65" charset="-120"/>
                          <a:cs typeface="Times New Roman" panose="02020603050405020304" pitchFamily="18" charset="0"/>
                        </a:rPr>
                        <a:t>98</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5</a:t>
                      </a:r>
                      <a:r>
                        <a:rPr lang="zh-TW" sz="1600" kern="100" dirty="0">
                          <a:solidFill>
                            <a:schemeClr val="tx1"/>
                          </a:solidFill>
                          <a:effectLst/>
                          <a:latin typeface="+mn-lt"/>
                          <a:ea typeface="標楷體" panose="03000509000000000000" pitchFamily="65" charset="-120"/>
                          <a:cs typeface="Times New Roman" panose="02020603050405020304" pitchFamily="18" charset="0"/>
                        </a:rPr>
                        <a:t>月開辦育嬰留職停薪津貼</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zh-TW" altLang="zh-TW" sz="1600" kern="1200" dirty="0" smtClean="0">
                          <a:solidFill>
                            <a:schemeClr val="tx1"/>
                          </a:solidFill>
                          <a:effectLst/>
                          <a:latin typeface="+mn-lt"/>
                          <a:ea typeface="+mn-ea"/>
                          <a:cs typeface="+mn-cs"/>
                        </a:rPr>
                        <a:t>截至</a:t>
                      </a:r>
                      <a:r>
                        <a:rPr lang="en-US" altLang="zh-TW" sz="1600" kern="1200" dirty="0" smtClean="0">
                          <a:solidFill>
                            <a:schemeClr val="tx1"/>
                          </a:solidFill>
                          <a:effectLst/>
                          <a:latin typeface="+mn-lt"/>
                          <a:ea typeface="+mn-ea"/>
                          <a:cs typeface="+mn-cs"/>
                        </a:rPr>
                        <a:t>105</a:t>
                      </a:r>
                      <a:r>
                        <a:rPr lang="zh-TW" altLang="zh-TW" sz="1600" kern="1200" dirty="0" smtClean="0">
                          <a:solidFill>
                            <a:schemeClr val="tx1"/>
                          </a:solidFill>
                          <a:effectLst/>
                          <a:latin typeface="+mn-lt"/>
                          <a:ea typeface="+mn-ea"/>
                          <a:cs typeface="+mn-cs"/>
                        </a:rPr>
                        <a:t>年</a:t>
                      </a:r>
                      <a:r>
                        <a:rPr lang="en-US" altLang="zh-TW" sz="1600" kern="1200" dirty="0" smtClean="0">
                          <a:solidFill>
                            <a:schemeClr val="tx1"/>
                          </a:solidFill>
                          <a:effectLst/>
                          <a:latin typeface="+mn-lt"/>
                          <a:ea typeface="+mn-ea"/>
                          <a:cs typeface="+mn-cs"/>
                        </a:rPr>
                        <a:t>3</a:t>
                      </a:r>
                      <a:r>
                        <a:rPr lang="zh-TW" altLang="zh-TW" sz="1600" kern="1200" dirty="0" smtClean="0">
                          <a:solidFill>
                            <a:schemeClr val="tx1"/>
                          </a:solidFill>
                          <a:effectLst/>
                          <a:latin typeface="+mn-lt"/>
                          <a:ea typeface="+mn-ea"/>
                          <a:cs typeface="+mn-cs"/>
                        </a:rPr>
                        <a:t>月止，已逾</a:t>
                      </a:r>
                      <a:r>
                        <a:rPr lang="en-US" altLang="zh-TW" sz="1600" kern="1200" dirty="0" smtClean="0">
                          <a:solidFill>
                            <a:schemeClr val="tx1"/>
                          </a:solidFill>
                          <a:effectLst/>
                          <a:latin typeface="+mn-lt"/>
                          <a:ea typeface="+mn-ea"/>
                          <a:cs typeface="+mn-cs"/>
                        </a:rPr>
                        <a:t>39</a:t>
                      </a:r>
                      <a:r>
                        <a:rPr lang="zh-TW" altLang="zh-TW" sz="1600" kern="1200" dirty="0" smtClean="0">
                          <a:solidFill>
                            <a:schemeClr val="tx1"/>
                          </a:solidFill>
                          <a:effectLst/>
                          <a:latin typeface="+mn-lt"/>
                          <a:ea typeface="+mn-ea"/>
                          <a:cs typeface="+mn-cs"/>
                        </a:rPr>
                        <a:t>萬</a:t>
                      </a:r>
                      <a:r>
                        <a:rPr lang="en-US" altLang="zh-TW" sz="1600" kern="1200" dirty="0" smtClean="0">
                          <a:solidFill>
                            <a:schemeClr val="tx1"/>
                          </a:solidFill>
                          <a:effectLst/>
                          <a:latin typeface="+mn-lt"/>
                          <a:ea typeface="+mn-ea"/>
                          <a:cs typeface="+mn-cs"/>
                        </a:rPr>
                        <a:t>5</a:t>
                      </a:r>
                      <a:r>
                        <a:rPr lang="zh-TW" altLang="zh-TW" sz="1600" kern="1200" dirty="0" smtClean="0">
                          <a:solidFill>
                            <a:schemeClr val="tx1"/>
                          </a:solidFill>
                          <a:effectLst/>
                          <a:latin typeface="+mn-lt"/>
                          <a:ea typeface="+mn-ea"/>
                          <a:cs typeface="+mn-cs"/>
                        </a:rPr>
                        <a:t>千人申請核付</a:t>
                      </a:r>
                      <a:r>
                        <a:rPr lang="en-US" altLang="zh-TW" sz="1600" kern="1200" dirty="0" smtClean="0">
                          <a:solidFill>
                            <a:schemeClr val="tx1"/>
                          </a:solidFill>
                          <a:effectLst/>
                          <a:latin typeface="+mn-lt"/>
                          <a:ea typeface="+mn-ea"/>
                          <a:cs typeface="+mn-cs"/>
                        </a:rPr>
                        <a:t>360</a:t>
                      </a:r>
                      <a:r>
                        <a:rPr lang="zh-TW" altLang="zh-TW" sz="1600" kern="1200" dirty="0" smtClean="0">
                          <a:solidFill>
                            <a:schemeClr val="tx1"/>
                          </a:solidFill>
                          <a:effectLst/>
                          <a:latin typeface="+mn-lt"/>
                          <a:ea typeface="+mn-ea"/>
                          <a:cs typeface="+mn-cs"/>
                        </a:rPr>
                        <a:t>億</a:t>
                      </a:r>
                      <a:r>
                        <a:rPr lang="en-US" altLang="zh-TW" sz="1600" kern="1200" dirty="0" smtClean="0">
                          <a:solidFill>
                            <a:schemeClr val="tx1"/>
                          </a:solidFill>
                          <a:effectLst/>
                          <a:latin typeface="+mn-lt"/>
                          <a:ea typeface="+mn-ea"/>
                          <a:cs typeface="+mn-cs"/>
                        </a:rPr>
                        <a:t>841</a:t>
                      </a:r>
                      <a:r>
                        <a:rPr lang="zh-TW" altLang="zh-TW" sz="1600" kern="1200" dirty="0" smtClean="0">
                          <a:solidFill>
                            <a:schemeClr val="tx1"/>
                          </a:solidFill>
                          <a:effectLst/>
                          <a:latin typeface="+mn-lt"/>
                          <a:ea typeface="+mn-ea"/>
                          <a:cs typeface="+mn-cs"/>
                        </a:rPr>
                        <a:t>千萬餘元</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70937587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157</a:t>
            </a:fld>
            <a:endParaRPr lang="en-US" altLang="zh-TW" dirty="0">
              <a:solidFill>
                <a:srgbClr val="000000"/>
              </a:solidFill>
            </a:endParaRPr>
          </a:p>
        </p:txBody>
      </p:sp>
      <p:sp>
        <p:nvSpPr>
          <p:cNvPr id="4" name="文字方塊 3"/>
          <p:cNvSpPr txBox="1"/>
          <p:nvPr/>
        </p:nvSpPr>
        <p:spPr>
          <a:xfrm>
            <a:off x="1091378" y="275303"/>
            <a:ext cx="7009224" cy="584775"/>
          </a:xfrm>
          <a:prstGeom prst="rect">
            <a:avLst/>
          </a:prstGeom>
          <a:noFill/>
        </p:spPr>
        <p:txBody>
          <a:bodyPr wrap="square" rtlCol="0">
            <a:spAutoFit/>
          </a:bodyPr>
          <a:lstStyle/>
          <a:p>
            <a:pPr algn="ctr"/>
            <a:r>
              <a:rPr lang="zh-TW" altLang="zh-TW" sz="3200" b="1" dirty="0" smtClean="0"/>
              <a:t>政府</a:t>
            </a:r>
            <a:r>
              <a:rPr lang="en-US" altLang="zh-TW" sz="3200" b="1" dirty="0"/>
              <a:t>8</a:t>
            </a:r>
            <a:r>
              <a:rPr lang="zh-TW" altLang="en-US" sz="3200" b="1" dirty="0" smtClean="0"/>
              <a:t>年施政</a:t>
            </a:r>
            <a:r>
              <a:rPr lang="zh-TW" altLang="zh-TW" sz="3200" b="1" dirty="0" smtClean="0"/>
              <a:t>成果</a:t>
            </a:r>
            <a:r>
              <a:rPr lang="zh-TW" altLang="zh-TW" sz="3200" b="1" dirty="0"/>
              <a:t>摘要</a:t>
            </a:r>
            <a:r>
              <a:rPr lang="zh-TW" altLang="zh-TW" sz="3200" b="1" dirty="0" smtClean="0"/>
              <a:t>一覽表</a:t>
            </a:r>
            <a:r>
              <a:rPr lang="en-US" altLang="zh-TW" sz="2000" b="1" dirty="0"/>
              <a:t>(</a:t>
            </a:r>
            <a:r>
              <a:rPr lang="zh-TW" altLang="en-US" sz="2000" b="1" dirty="0" smtClean="0"/>
              <a:t>續</a:t>
            </a:r>
            <a:r>
              <a:rPr lang="en-US" altLang="zh-TW" sz="2000" b="1" dirty="0"/>
              <a:t>8</a:t>
            </a:r>
            <a:r>
              <a:rPr lang="en-US" altLang="zh-TW" sz="2000" b="1" dirty="0" smtClean="0"/>
              <a:t>)</a:t>
            </a:r>
            <a:endParaRPr lang="zh-TW" altLang="zh-TW" sz="2000" dirty="0"/>
          </a:p>
        </p:txBody>
      </p:sp>
      <p:graphicFrame>
        <p:nvGraphicFramePr>
          <p:cNvPr id="5" name="表格 4"/>
          <p:cNvGraphicFramePr>
            <a:graphicFrameLocks noGrp="1"/>
          </p:cNvGraphicFramePr>
          <p:nvPr>
            <p:extLst>
              <p:ext uri="{D42A27DB-BD31-4B8C-83A1-F6EECF244321}">
                <p14:modId xmlns:p14="http://schemas.microsoft.com/office/powerpoint/2010/main" val="58992192"/>
              </p:ext>
            </p:extLst>
          </p:nvPr>
        </p:nvGraphicFramePr>
        <p:xfrm>
          <a:off x="295246" y="1088206"/>
          <a:ext cx="8601488" cy="4522019"/>
        </p:xfrm>
        <a:graphic>
          <a:graphicData uri="http://schemas.openxmlformats.org/drawingml/2006/table">
            <a:tbl>
              <a:tblPr firstRow="1" bandRow="1">
                <a:tableStyleId>{5C22544A-7EE6-4342-B048-85BDC9FD1C3A}</a:tableStyleId>
              </a:tblPr>
              <a:tblGrid>
                <a:gridCol w="583642"/>
                <a:gridCol w="1938165"/>
                <a:gridCol w="2719965"/>
                <a:gridCol w="3359716"/>
              </a:tblGrid>
              <a:tr h="864419">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項次</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zh-TW" sz="2000" b="1" kern="100" dirty="0">
                          <a:solidFill>
                            <a:srgbClr val="000000"/>
                          </a:solidFill>
                          <a:effectLst/>
                          <a:latin typeface="+mn-lt"/>
                          <a:ea typeface="標楷體" panose="03000509000000000000" pitchFamily="65" charset="-120"/>
                          <a:cs typeface="Times New Roman" panose="02020603050405020304" pitchFamily="18" charset="0"/>
                        </a:rPr>
                        <a:t>施政成果摘要</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000000"/>
                          </a:solidFill>
                          <a:effectLst/>
                          <a:latin typeface="+mn-lt"/>
                          <a:ea typeface="新細明體" panose="02020500000000000000" pitchFamily="18" charset="-120"/>
                          <a:cs typeface="Times New Roman" panose="02020603050405020304" pitchFamily="18" charset="0"/>
                        </a:rPr>
                        <a:t>96</a:t>
                      </a:r>
                      <a:r>
                        <a:rPr lang="zh-TW" sz="2000" b="1" kern="100" dirty="0">
                          <a:solidFill>
                            <a:srgbClr val="000000"/>
                          </a:solidFill>
                          <a:effectLst/>
                          <a:latin typeface="+mn-lt"/>
                          <a:ea typeface="標楷體" panose="03000509000000000000" pitchFamily="65" charset="-120"/>
                          <a:cs typeface="Times New Roman" panose="02020603050405020304" pitchFamily="18" charset="0"/>
                        </a:rPr>
                        <a:t>年</a:t>
                      </a:r>
                      <a:endParaRPr lang="zh-TW" sz="2000" kern="100" dirty="0">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lnSpc>
                          <a:spcPct val="100000"/>
                        </a:lnSpc>
                        <a:spcAft>
                          <a:spcPts val="0"/>
                        </a:spcAft>
                      </a:pPr>
                      <a:r>
                        <a:rPr lang="zh-TW" sz="2000" b="1" kern="100" dirty="0" smtClean="0">
                          <a:solidFill>
                            <a:srgbClr val="000000"/>
                          </a:solidFill>
                          <a:effectLst/>
                          <a:latin typeface="+mn-lt"/>
                          <a:ea typeface="標楷體" panose="03000509000000000000" pitchFamily="65" charset="-120"/>
                          <a:cs typeface="Times New Roman" panose="02020603050405020304" pitchFamily="18" charset="0"/>
                        </a:rPr>
                        <a:t>迄今</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(105</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年</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4</a:t>
                      </a:r>
                      <a:r>
                        <a:rPr lang="zh-TW" altLang="zh-TW" sz="2000" b="1" kern="100" dirty="0" smtClean="0">
                          <a:solidFill>
                            <a:srgbClr val="000000"/>
                          </a:solidFill>
                          <a:effectLst/>
                          <a:latin typeface="+mn-lt"/>
                          <a:ea typeface="標楷體" panose="03000509000000000000" pitchFamily="65" charset="-120"/>
                          <a:cs typeface="Times New Roman" panose="02020603050405020304" pitchFamily="18" charset="0"/>
                        </a:rPr>
                        <a:t>月</a:t>
                      </a:r>
                      <a:r>
                        <a:rPr lang="en-US" altLang="zh-TW" sz="2000" b="1" kern="100" dirty="0" smtClean="0">
                          <a:solidFill>
                            <a:srgbClr val="000000"/>
                          </a:solidFill>
                          <a:effectLst/>
                          <a:latin typeface="+mn-lt"/>
                          <a:ea typeface="標楷體" panose="03000509000000000000" pitchFamily="65" charset="-120"/>
                          <a:cs typeface="Times New Roman" panose="02020603050405020304" pitchFamily="18" charset="0"/>
                        </a:rPr>
                        <a:t>)</a:t>
                      </a:r>
                      <a:endParaRPr lang="zh-TW" sz="2000" b="1" kern="100" dirty="0">
                        <a:solidFill>
                          <a:srgbClr val="000000"/>
                        </a:solidFill>
                        <a:effectLst/>
                        <a:latin typeface="+mn-lt"/>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7372">
                <a:tc>
                  <a:txBody>
                    <a:bodyPr/>
                    <a:lstStyle/>
                    <a:p>
                      <a:pPr algn="ctr">
                        <a:lnSpc>
                          <a:spcPct val="100000"/>
                        </a:lnSpc>
                        <a:spcAft>
                          <a:spcPts val="0"/>
                        </a:spcAft>
                      </a:pPr>
                      <a:r>
                        <a:rPr lang="en-US" sz="1600" kern="100">
                          <a:solidFill>
                            <a:srgbClr val="000000"/>
                          </a:solidFill>
                          <a:effectLst/>
                          <a:latin typeface="+mn-lt"/>
                          <a:ea typeface="新細明體" panose="02020500000000000000" pitchFamily="18" charset="-120"/>
                          <a:cs typeface="Times New Roman" panose="02020603050405020304" pitchFamily="18" charset="0"/>
                        </a:rPr>
                        <a:t>18</a:t>
                      </a:r>
                      <a:endParaRPr lang="zh-TW" sz="1600" kern="10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sz="1600" kern="100" dirty="0">
                          <a:solidFill>
                            <a:srgbClr val="000000"/>
                          </a:solidFill>
                          <a:effectLst/>
                          <a:latin typeface="+mn-lt"/>
                          <a:ea typeface="標楷體" panose="03000509000000000000" pitchFamily="65" charset="-120"/>
                          <a:cs typeface="Times New Roman" panose="02020603050405020304" pitchFamily="18" charset="0"/>
                        </a:rPr>
                        <a:t>農村再生新風貌，開創農村新經濟</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a:t>
                      </a:r>
                      <a:r>
                        <a:rPr lang="zh-TW" sz="1600" kern="100" dirty="0">
                          <a:solidFill>
                            <a:srgbClr val="000000"/>
                          </a:solidFill>
                          <a:effectLst/>
                          <a:latin typeface="+mn-lt"/>
                          <a:ea typeface="標楷體" panose="03000509000000000000" pitchFamily="65" charset="-120"/>
                          <a:cs typeface="Times New Roman" panose="02020603050405020304" pitchFamily="18" charset="0"/>
                        </a:rPr>
                        <a:t>農村社區建設比率</a:t>
                      </a:r>
                      <a:r>
                        <a:rPr lang="en-US" sz="1600" kern="100" dirty="0">
                          <a:solidFill>
                            <a:srgbClr val="000000"/>
                          </a:solidFill>
                          <a:effectLst/>
                          <a:latin typeface="+mn-lt"/>
                          <a:ea typeface="標楷體" panose="03000509000000000000" pitchFamily="65" charset="-120"/>
                          <a:cs typeface="Times New Roman" panose="02020603050405020304" pitchFamily="18" charset="0"/>
                        </a:rPr>
                        <a:t>7.8%</a:t>
                      </a:r>
                      <a:r>
                        <a:rPr lang="zh-TW" sz="1600" kern="100" dirty="0">
                          <a:solidFill>
                            <a:srgbClr val="000000"/>
                          </a:solidFill>
                          <a:effectLst/>
                          <a:latin typeface="+mn-lt"/>
                          <a:ea typeface="標楷體" panose="03000509000000000000" pitchFamily="65" charset="-120"/>
                          <a:cs typeface="Times New Roman" panose="02020603050405020304" pitchFamily="18" charset="0"/>
                        </a:rPr>
                        <a:t>。</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14300" indent="-11430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r>
                        <a:rPr lang="en-US" sz="1600" kern="100" dirty="0" smtClean="0">
                          <a:solidFill>
                            <a:srgbClr val="000000"/>
                          </a:solidFill>
                          <a:effectLst/>
                          <a:latin typeface="+mn-lt"/>
                          <a:ea typeface="新細明體" panose="02020500000000000000" pitchFamily="18" charset="-120"/>
                          <a:cs typeface="Times New Roman" panose="02020603050405020304" pitchFamily="18" charset="0"/>
                        </a:rPr>
                        <a:t>2</a:t>
                      </a:r>
                      <a:r>
                        <a:rPr lang="en-US" sz="1600" kern="100" dirty="0">
                          <a:solidFill>
                            <a:srgbClr val="000000"/>
                          </a:solidFill>
                          <a:effectLst/>
                          <a:latin typeface="+mn-lt"/>
                          <a:ea typeface="新細明體" panose="02020500000000000000" pitchFamily="18" charset="-120"/>
                          <a:cs typeface="Times New Roman" panose="02020603050405020304" pitchFamily="18" charset="0"/>
                        </a:rPr>
                        <a:t>.</a:t>
                      </a:r>
                      <a:r>
                        <a:rPr lang="zh-TW" sz="1600" kern="100" dirty="0">
                          <a:solidFill>
                            <a:srgbClr val="000000"/>
                          </a:solidFill>
                          <a:effectLst/>
                          <a:latin typeface="+mn-lt"/>
                          <a:ea typeface="標楷體" panose="03000509000000000000" pitchFamily="65" charset="-120"/>
                          <a:cs typeface="Times New Roman" panose="02020603050405020304" pitchFamily="18" charset="0"/>
                        </a:rPr>
                        <a:t>農村社區人力培育</a:t>
                      </a:r>
                      <a:r>
                        <a:rPr lang="en-US" sz="1600" kern="100" dirty="0">
                          <a:solidFill>
                            <a:srgbClr val="000000"/>
                          </a:solidFill>
                          <a:effectLst/>
                          <a:latin typeface="+mn-lt"/>
                          <a:ea typeface="標楷體" panose="03000509000000000000" pitchFamily="65" charset="-120"/>
                          <a:cs typeface="Times New Roman" panose="02020603050405020304" pitchFamily="18" charset="0"/>
                        </a:rPr>
                        <a:t>2,000</a:t>
                      </a:r>
                      <a:r>
                        <a:rPr lang="zh-TW" sz="1600" kern="100" dirty="0">
                          <a:solidFill>
                            <a:srgbClr val="000000"/>
                          </a:solidFill>
                          <a:effectLst/>
                          <a:latin typeface="+mn-lt"/>
                          <a:ea typeface="標楷體" panose="03000509000000000000" pitchFamily="65" charset="-120"/>
                          <a:cs typeface="Times New Roman" panose="02020603050405020304" pitchFamily="18" charset="0"/>
                        </a:rPr>
                        <a:t>人。</a:t>
                      </a:r>
                      <a:endParaRPr lang="zh-TW" sz="1600" kern="100" dirty="0">
                        <a:effectLst/>
                        <a:latin typeface="+mn-lt"/>
                        <a:ea typeface="新細明體" panose="02020500000000000000" pitchFamily="18" charset="-120"/>
                        <a:cs typeface="Times New Roman" panose="02020603050405020304" pitchFamily="18" charset="0"/>
                      </a:endParaRPr>
                    </a:p>
                    <a:p>
                      <a:pPr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 </a:t>
                      </a:r>
                      <a:endParaRPr lang="zh-TW" sz="1600" kern="100" dirty="0">
                        <a:effectLst/>
                        <a:latin typeface="+mn-lt"/>
                        <a:ea typeface="新細明體" panose="02020500000000000000" pitchFamily="18" charset="-120"/>
                        <a:cs typeface="Times New Roman" panose="02020603050405020304" pitchFamily="18" charset="0"/>
                      </a:endParaRPr>
                    </a:p>
                    <a:p>
                      <a:pPr marL="147955" indent="-147955"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3.ECFA</a:t>
                      </a:r>
                      <a:r>
                        <a:rPr lang="zh-TW" sz="1600" kern="100" dirty="0">
                          <a:solidFill>
                            <a:srgbClr val="000000"/>
                          </a:solidFill>
                          <a:effectLst/>
                          <a:latin typeface="+mn-lt"/>
                          <a:ea typeface="標楷體" panose="03000509000000000000" pitchFamily="65" charset="-120"/>
                          <a:cs typeface="Times New Roman" panose="02020603050405020304" pitchFamily="18" charset="0"/>
                        </a:rPr>
                        <a:t>早收品項計</a:t>
                      </a:r>
                      <a:r>
                        <a:rPr lang="en-US" sz="1600" kern="100" dirty="0">
                          <a:solidFill>
                            <a:srgbClr val="000000"/>
                          </a:solidFill>
                          <a:effectLst/>
                          <a:latin typeface="+mn-lt"/>
                          <a:ea typeface="標楷體" panose="03000509000000000000" pitchFamily="65" charset="-120"/>
                          <a:cs typeface="Times New Roman" panose="02020603050405020304" pitchFamily="18" charset="0"/>
                        </a:rPr>
                        <a:t>18</a:t>
                      </a:r>
                      <a:r>
                        <a:rPr lang="zh-TW" sz="1600" kern="100" dirty="0">
                          <a:solidFill>
                            <a:srgbClr val="000000"/>
                          </a:solidFill>
                          <a:effectLst/>
                          <a:latin typeface="+mn-lt"/>
                          <a:ea typeface="標楷體" panose="03000509000000000000" pitchFamily="65" charset="-120"/>
                          <a:cs typeface="Times New Roman" panose="02020603050405020304" pitchFamily="18" charset="0"/>
                        </a:rPr>
                        <a:t>個稅項農漁產品，自</a:t>
                      </a:r>
                      <a:r>
                        <a:rPr lang="en-US" sz="1600" kern="100" dirty="0">
                          <a:solidFill>
                            <a:srgbClr val="000000"/>
                          </a:solidFill>
                          <a:effectLst/>
                          <a:latin typeface="+mn-lt"/>
                          <a:ea typeface="標楷體" panose="03000509000000000000" pitchFamily="65" charset="-120"/>
                          <a:cs typeface="Times New Roman" panose="02020603050405020304" pitchFamily="18" charset="0"/>
                        </a:rPr>
                        <a:t>100</a:t>
                      </a:r>
                      <a:r>
                        <a:rPr lang="zh-TW" sz="1600" kern="100" dirty="0">
                          <a:solidFill>
                            <a:srgbClr val="000000"/>
                          </a:solidFill>
                          <a:effectLst/>
                          <a:latin typeface="+mn-lt"/>
                          <a:ea typeface="標楷體" panose="03000509000000000000" pitchFamily="65" charset="-120"/>
                          <a:cs typeface="Times New Roman" panose="02020603050405020304" pitchFamily="18" charset="0"/>
                        </a:rPr>
                        <a:t>年開始實施降稅，至</a:t>
                      </a:r>
                      <a:r>
                        <a:rPr lang="en-US" sz="1600" kern="100" dirty="0">
                          <a:solidFill>
                            <a:srgbClr val="000000"/>
                          </a:solidFill>
                          <a:effectLst/>
                          <a:latin typeface="+mn-lt"/>
                          <a:ea typeface="標楷體" panose="03000509000000000000" pitchFamily="65" charset="-120"/>
                          <a:cs typeface="Times New Roman" panose="02020603050405020304" pitchFamily="18" charset="0"/>
                        </a:rPr>
                        <a:t>102</a:t>
                      </a:r>
                      <a:r>
                        <a:rPr lang="zh-TW" sz="1600" kern="100" dirty="0">
                          <a:solidFill>
                            <a:srgbClr val="000000"/>
                          </a:solidFill>
                          <a:effectLst/>
                          <a:latin typeface="+mn-lt"/>
                          <a:ea typeface="標楷體" panose="03000509000000000000" pitchFamily="65" charset="-120"/>
                          <a:cs typeface="Times New Roman" panose="02020603050405020304" pitchFamily="18" charset="0"/>
                        </a:rPr>
                        <a:t>年已全數降至零關稅。</a:t>
                      </a:r>
                      <a:r>
                        <a:rPr lang="en-US" sz="1600" kern="100" dirty="0">
                          <a:solidFill>
                            <a:srgbClr val="000000"/>
                          </a:solidFill>
                          <a:effectLst/>
                          <a:latin typeface="+mn-lt"/>
                          <a:ea typeface="標楷體" panose="03000509000000000000" pitchFamily="65" charset="-120"/>
                          <a:cs typeface="Times New Roman" panose="02020603050405020304" pitchFamily="18" charset="0"/>
                        </a:rPr>
                        <a:t>96</a:t>
                      </a:r>
                      <a:r>
                        <a:rPr lang="zh-TW" sz="1600" kern="100" dirty="0">
                          <a:solidFill>
                            <a:srgbClr val="000000"/>
                          </a:solidFill>
                          <a:effectLst/>
                          <a:latin typeface="+mn-lt"/>
                          <a:ea typeface="標楷體" panose="03000509000000000000" pitchFamily="65" charset="-120"/>
                          <a:cs typeface="Times New Roman" panose="02020603050405020304" pitchFamily="18" charset="0"/>
                        </a:rPr>
                        <a:t>年農產品外銷大陸</a:t>
                      </a:r>
                      <a:r>
                        <a:rPr lang="en-US" sz="1600" kern="100" dirty="0">
                          <a:solidFill>
                            <a:srgbClr val="000000"/>
                          </a:solidFill>
                          <a:effectLst/>
                          <a:latin typeface="+mn-lt"/>
                          <a:ea typeface="標楷體" panose="03000509000000000000" pitchFamily="65" charset="-120"/>
                          <a:cs typeface="Times New Roman" panose="02020603050405020304" pitchFamily="18" charset="0"/>
                        </a:rPr>
                        <a:t>4</a:t>
                      </a:r>
                      <a:r>
                        <a:rPr lang="zh-TW" sz="1600" kern="100" dirty="0">
                          <a:solidFill>
                            <a:srgbClr val="000000"/>
                          </a:solidFill>
                          <a:effectLst/>
                          <a:latin typeface="+mn-lt"/>
                          <a:ea typeface="標楷體" panose="03000509000000000000" pitchFamily="65" charset="-120"/>
                          <a:cs typeface="Times New Roman" panose="02020603050405020304" pitchFamily="18" charset="0"/>
                        </a:rPr>
                        <a:t>億</a:t>
                      </a:r>
                      <a:r>
                        <a:rPr lang="en-US" sz="1600" kern="100" dirty="0">
                          <a:solidFill>
                            <a:srgbClr val="000000"/>
                          </a:solidFill>
                          <a:effectLst/>
                          <a:latin typeface="+mn-lt"/>
                          <a:ea typeface="標楷體" panose="03000509000000000000" pitchFamily="65" charset="-120"/>
                          <a:cs typeface="Times New Roman" panose="02020603050405020304" pitchFamily="18" charset="0"/>
                        </a:rPr>
                        <a:t>3,075</a:t>
                      </a:r>
                      <a:r>
                        <a:rPr lang="zh-TW" sz="1600" kern="100" dirty="0">
                          <a:solidFill>
                            <a:srgbClr val="000000"/>
                          </a:solidFill>
                          <a:effectLst/>
                          <a:latin typeface="+mn-lt"/>
                          <a:ea typeface="標楷體" panose="03000509000000000000" pitchFamily="65" charset="-120"/>
                          <a:cs typeface="Times New Roman" panose="02020603050405020304" pitchFamily="18" charset="0"/>
                        </a:rPr>
                        <a:t>萬美元。</a:t>
                      </a:r>
                      <a:endParaRPr lang="zh-TW" sz="1600" kern="100" dirty="0">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1790" indent="-351790" algn="just">
                        <a:lnSpc>
                          <a:spcPct val="100000"/>
                        </a:lnSpc>
                        <a:spcAft>
                          <a:spcPts val="0"/>
                        </a:spcAft>
                      </a:pPr>
                      <a:r>
                        <a:rPr lang="en-US" sz="1600" kern="100" dirty="0">
                          <a:solidFill>
                            <a:srgbClr val="000000"/>
                          </a:solidFill>
                          <a:effectLst/>
                          <a:latin typeface="+mn-lt"/>
                          <a:ea typeface="新細明體" panose="02020500000000000000" pitchFamily="18" charset="-120"/>
                          <a:cs typeface="Times New Roman" panose="02020603050405020304" pitchFamily="18" charset="0"/>
                        </a:rPr>
                        <a:t>1.(1)</a:t>
                      </a:r>
                      <a:r>
                        <a:rPr lang="zh-TW" sz="1600" kern="100" dirty="0">
                          <a:solidFill>
                            <a:srgbClr val="000000"/>
                          </a:solidFill>
                          <a:effectLst/>
                          <a:latin typeface="+mn-lt"/>
                          <a:ea typeface="標楷體" panose="03000509000000000000" pitchFamily="65" charset="-120"/>
                          <a:cs typeface="Times New Roman" panose="02020603050405020304" pitchFamily="18" charset="0"/>
                        </a:rPr>
                        <a:t>完成推動農村再生</a:t>
                      </a:r>
                      <a:r>
                        <a:rPr lang="zh-TW" sz="1600" kern="100" dirty="0">
                          <a:solidFill>
                            <a:schemeClr val="tx1"/>
                          </a:solidFill>
                          <a:effectLst/>
                          <a:latin typeface="+mn-lt"/>
                          <a:ea typeface="標楷體" panose="03000509000000000000" pitchFamily="65" charset="-120"/>
                          <a:cs typeface="Times New Roman" panose="02020603050405020304" pitchFamily="18" charset="0"/>
                        </a:rPr>
                        <a:t>計畫</a:t>
                      </a:r>
                      <a:r>
                        <a:rPr lang="en-US" sz="1600" kern="100" dirty="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自</a:t>
                      </a:r>
                      <a:r>
                        <a:rPr lang="en-US" sz="1600" kern="100" dirty="0">
                          <a:solidFill>
                            <a:schemeClr val="tx1"/>
                          </a:solidFill>
                          <a:effectLst/>
                          <a:latin typeface="+mn-lt"/>
                          <a:ea typeface="標楷體" panose="03000509000000000000" pitchFamily="65" charset="-120"/>
                          <a:cs typeface="Times New Roman" panose="02020603050405020304" pitchFamily="18" charset="0"/>
                        </a:rPr>
                        <a:t>100</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a:solidFill>
                            <a:schemeClr val="tx1"/>
                          </a:solidFill>
                          <a:effectLst/>
                          <a:latin typeface="+mn-lt"/>
                          <a:ea typeface="標楷體" panose="03000509000000000000" pitchFamily="65" charset="-120"/>
                          <a:cs typeface="Times New Roman" panose="02020603050405020304" pitchFamily="18" charset="0"/>
                        </a:rPr>
                        <a:t>1</a:t>
                      </a:r>
                      <a:r>
                        <a:rPr lang="zh-TW" sz="1600" kern="100" dirty="0">
                          <a:solidFill>
                            <a:schemeClr val="tx1"/>
                          </a:solidFill>
                          <a:effectLst/>
                          <a:latin typeface="+mn-lt"/>
                          <a:ea typeface="標楷體" panose="03000509000000000000" pitchFamily="65" charset="-120"/>
                          <a:cs typeface="Times New Roman" panose="02020603050405020304" pitchFamily="18" charset="0"/>
                        </a:rPr>
                        <a:t>月迄今</a:t>
                      </a:r>
                      <a:r>
                        <a:rPr lang="en-US" sz="1600" kern="100" dirty="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農村社區</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建設</a:t>
                      </a:r>
                      <a:r>
                        <a:rPr lang="en-US" altLang="zh-TW" sz="1600" kern="1200" dirty="0" smtClean="0">
                          <a:solidFill>
                            <a:schemeClr val="tx1"/>
                          </a:solidFill>
                          <a:effectLst/>
                          <a:latin typeface="+mn-lt"/>
                          <a:ea typeface="+mn-ea"/>
                          <a:cs typeface="+mn-cs"/>
                        </a:rPr>
                        <a:t>1,864</a:t>
                      </a:r>
                      <a:r>
                        <a:rPr lang="zh-TW" altLang="zh-TW" sz="1600" kern="1200" dirty="0" smtClean="0">
                          <a:solidFill>
                            <a:schemeClr val="tx1"/>
                          </a:solidFill>
                          <a:effectLst/>
                          <a:latin typeface="+mn-lt"/>
                          <a:ea typeface="+mn-ea"/>
                          <a:cs typeface="+mn-cs"/>
                        </a:rPr>
                        <a:t>社區，占全國農村社區</a:t>
                      </a:r>
                      <a:r>
                        <a:rPr lang="en-US" altLang="zh-TW" sz="1600" kern="1200" dirty="0" smtClean="0">
                          <a:solidFill>
                            <a:schemeClr val="tx1"/>
                          </a:solidFill>
                          <a:effectLst/>
                          <a:latin typeface="+mn-lt"/>
                          <a:ea typeface="+mn-ea"/>
                          <a:cs typeface="+mn-cs"/>
                        </a:rPr>
                        <a:t>44.04%</a:t>
                      </a:r>
                      <a:r>
                        <a:rPr lang="zh-TW" altLang="zh-TW" sz="1600" kern="1200" dirty="0" smtClean="0">
                          <a:solidFill>
                            <a:schemeClr val="tx1"/>
                          </a:solidFill>
                          <a:effectLst/>
                          <a:latin typeface="+mn-lt"/>
                          <a:ea typeface="+mn-ea"/>
                          <a:cs typeface="+mn-cs"/>
                        </a:rPr>
                        <a:t>，較</a:t>
                      </a:r>
                      <a:r>
                        <a:rPr lang="en-US" altLang="zh-TW" sz="1600" kern="1200" dirty="0" smtClean="0">
                          <a:solidFill>
                            <a:schemeClr val="tx1"/>
                          </a:solidFill>
                          <a:effectLst/>
                          <a:latin typeface="+mn-lt"/>
                          <a:ea typeface="+mn-ea"/>
                          <a:cs typeface="+mn-cs"/>
                        </a:rPr>
                        <a:t>96</a:t>
                      </a:r>
                      <a:r>
                        <a:rPr lang="zh-TW" altLang="zh-TW" sz="1600" kern="1200" dirty="0" smtClean="0">
                          <a:solidFill>
                            <a:schemeClr val="tx1"/>
                          </a:solidFill>
                          <a:effectLst/>
                          <a:latin typeface="+mn-lt"/>
                          <a:ea typeface="+mn-ea"/>
                          <a:cs typeface="+mn-cs"/>
                        </a:rPr>
                        <a:t>年農村再生實施前提升</a:t>
                      </a:r>
                      <a:r>
                        <a:rPr lang="en-US" altLang="zh-TW" sz="1600" kern="1200" dirty="0" smtClean="0">
                          <a:solidFill>
                            <a:schemeClr val="tx1"/>
                          </a:solidFill>
                          <a:effectLst/>
                          <a:latin typeface="+mn-lt"/>
                          <a:ea typeface="+mn-ea"/>
                          <a:cs typeface="+mn-cs"/>
                        </a:rPr>
                        <a:t>36.24%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smtClean="0">
                        <a:solidFill>
                          <a:schemeClr val="tx1"/>
                        </a:solidFill>
                        <a:effectLst/>
                        <a:latin typeface="+mn-lt"/>
                        <a:ea typeface="新細明體" panose="02020500000000000000" pitchFamily="18" charset="-120"/>
                        <a:cs typeface="Times New Roman" panose="02020603050405020304" pitchFamily="18" charset="0"/>
                      </a:endParaRPr>
                    </a:p>
                    <a:p>
                      <a:pPr marL="362585" indent="-255905" algn="just">
                        <a:lnSpc>
                          <a:spcPct val="100000"/>
                        </a:lnSpc>
                        <a:spcAft>
                          <a:spcPts val="0"/>
                        </a:spcAft>
                      </a:pPr>
                      <a:r>
                        <a:rPr lang="en-US" sz="1600" kern="100" dirty="0" smtClean="0">
                          <a:solidFill>
                            <a:schemeClr val="tx1"/>
                          </a:solidFill>
                          <a:effectLst/>
                          <a:latin typeface="+mn-lt"/>
                          <a:ea typeface="新細明體" panose="02020500000000000000" pitchFamily="18" charset="-120"/>
                          <a:cs typeface="Times New Roman" panose="02020603050405020304" pitchFamily="18" charset="0"/>
                        </a:rPr>
                        <a:t>(</a:t>
                      </a:r>
                      <a:r>
                        <a:rPr lang="en-US" sz="1600" kern="100" dirty="0">
                          <a:solidFill>
                            <a:schemeClr val="tx1"/>
                          </a:solidFill>
                          <a:effectLst/>
                          <a:latin typeface="+mn-lt"/>
                          <a:ea typeface="新細明體" panose="02020500000000000000" pitchFamily="18" charset="-120"/>
                          <a:cs typeface="Times New Roman" panose="02020603050405020304" pitchFamily="18" charset="0"/>
                        </a:rPr>
                        <a:t>2)</a:t>
                      </a:r>
                      <a:r>
                        <a:rPr lang="zh-TW" sz="1600" kern="100" dirty="0">
                          <a:solidFill>
                            <a:schemeClr val="tx1"/>
                          </a:solidFill>
                          <a:effectLst/>
                          <a:latin typeface="+mn-lt"/>
                          <a:ea typeface="標楷體" panose="03000509000000000000" pitchFamily="65" charset="-120"/>
                          <a:cs typeface="Times New Roman" panose="02020603050405020304" pitchFamily="18" charset="0"/>
                        </a:rPr>
                        <a:t>農村再生計畫吸引青年返</a:t>
                      </a:r>
                      <a:r>
                        <a:rPr lang="en-US" sz="1600" kern="100" dirty="0">
                          <a:solidFill>
                            <a:schemeClr val="tx1"/>
                          </a:solidFill>
                          <a:effectLst/>
                          <a:latin typeface="+mn-lt"/>
                          <a:ea typeface="標楷體" panose="03000509000000000000" pitchFamily="65" charset="-120"/>
                          <a:cs typeface="Times New Roman" panose="02020603050405020304" pitchFamily="18" charset="0"/>
                        </a:rPr>
                        <a:t>(</a:t>
                      </a:r>
                      <a:r>
                        <a:rPr lang="zh-TW" sz="1600" kern="100" dirty="0">
                          <a:solidFill>
                            <a:schemeClr val="tx1"/>
                          </a:solidFill>
                          <a:effectLst/>
                          <a:latin typeface="+mn-lt"/>
                          <a:ea typeface="標楷體" panose="03000509000000000000" pitchFamily="65" charset="-120"/>
                          <a:cs typeface="Times New Roman" panose="02020603050405020304" pitchFamily="18" charset="0"/>
                        </a:rPr>
                        <a:t>留</a:t>
                      </a:r>
                      <a:r>
                        <a:rPr lang="en-US" sz="1600" kern="100" dirty="0">
                          <a:solidFill>
                            <a:schemeClr val="tx1"/>
                          </a:solidFill>
                          <a:effectLst/>
                          <a:latin typeface="+mn-lt"/>
                          <a:ea typeface="標楷體" panose="03000509000000000000" pitchFamily="65" charset="-120"/>
                          <a:cs typeface="Times New Roman" panose="02020603050405020304" pitchFamily="18" charset="0"/>
                        </a:rPr>
                        <a:t>)</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鄉</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zh-TW" altLang="en-US"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227</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人</a:t>
                      </a:r>
                      <a:r>
                        <a:rPr lang="zh-TW" sz="1600" kern="100" dirty="0">
                          <a:solidFill>
                            <a:schemeClr val="tx1"/>
                          </a:solidFill>
                          <a:effectLst/>
                          <a:latin typeface="+mn-lt"/>
                          <a:ea typeface="標楷體" panose="03000509000000000000" pitchFamily="65" charset="-120"/>
                          <a:cs typeface="Times New Roman" panose="02020603050405020304" pitchFamily="18" charset="0"/>
                        </a:rPr>
                        <a:t>，開創農業及休閒產業商機</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累計</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641.9</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億</a:t>
                      </a:r>
                      <a:r>
                        <a:rPr lang="zh-TW" sz="1600" kern="100" dirty="0">
                          <a:solidFill>
                            <a:schemeClr val="tx1"/>
                          </a:solidFill>
                          <a:effectLst/>
                          <a:latin typeface="+mn-lt"/>
                          <a:ea typeface="標楷體" panose="03000509000000000000" pitchFamily="65" charset="-120"/>
                          <a:cs typeface="Times New Roman" panose="02020603050405020304" pitchFamily="18" charset="0"/>
                        </a:rPr>
                        <a:t>元。</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47955" indent="-14795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2.</a:t>
                      </a:r>
                      <a:r>
                        <a:rPr lang="zh-TW" sz="1600" kern="100" dirty="0">
                          <a:solidFill>
                            <a:schemeClr val="tx1"/>
                          </a:solidFill>
                          <a:effectLst/>
                          <a:latin typeface="+mn-lt"/>
                          <a:ea typeface="標楷體" panose="03000509000000000000" pitchFamily="65" charset="-120"/>
                          <a:cs typeface="Times New Roman" panose="02020603050405020304" pitchFamily="18" charset="0"/>
                        </a:rPr>
                        <a:t>農村社區人力培育累計培訓</a:t>
                      </a:r>
                      <a:r>
                        <a:rPr lang="en-US" sz="1600" kern="100" dirty="0">
                          <a:solidFill>
                            <a:schemeClr val="tx1"/>
                          </a:solidFill>
                          <a:effectLst/>
                          <a:latin typeface="+mn-lt"/>
                          <a:ea typeface="標楷體" panose="03000509000000000000" pitchFamily="65" charset="-120"/>
                          <a:cs typeface="Times New Roman" panose="02020603050405020304" pitchFamily="18" charset="0"/>
                        </a:rPr>
                        <a:t>14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9</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150</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人次</a:t>
                      </a:r>
                      <a:r>
                        <a:rPr lang="zh-TW" sz="1600" kern="100" dirty="0">
                          <a:solidFill>
                            <a:schemeClr val="tx1"/>
                          </a:solidFill>
                          <a:effectLst/>
                          <a:latin typeface="+mn-lt"/>
                          <a:ea typeface="標楷體" panose="03000509000000000000" pitchFamily="65" charset="-120"/>
                          <a:cs typeface="Times New Roman" panose="02020603050405020304" pitchFamily="18" charset="0"/>
                        </a:rPr>
                        <a:t>，較</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年農村再生實施前提升增加</a:t>
                      </a:r>
                      <a:r>
                        <a:rPr lang="en-US" sz="1600" kern="100" dirty="0">
                          <a:solidFill>
                            <a:schemeClr val="tx1"/>
                          </a:solidFill>
                          <a:effectLst/>
                          <a:latin typeface="+mn-lt"/>
                          <a:ea typeface="標楷體" panose="03000509000000000000" pitchFamily="65" charset="-120"/>
                          <a:cs typeface="Times New Roman" panose="02020603050405020304" pitchFamily="18" charset="0"/>
                        </a:rPr>
                        <a:t>14</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150</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人次</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p>
                      <a:pPr marL="147955" indent="-147955" algn="just">
                        <a:lnSpc>
                          <a:spcPct val="100000"/>
                        </a:lnSpc>
                        <a:spcAft>
                          <a:spcPts val="0"/>
                        </a:spcAft>
                      </a:pPr>
                      <a:r>
                        <a:rPr lang="en-US" sz="1600" kern="100" dirty="0">
                          <a:solidFill>
                            <a:schemeClr val="tx1"/>
                          </a:solidFill>
                          <a:effectLst/>
                          <a:latin typeface="+mn-lt"/>
                          <a:ea typeface="新細明體" panose="02020500000000000000" pitchFamily="18" charset="-120"/>
                          <a:cs typeface="Times New Roman" panose="02020603050405020304" pitchFamily="18" charset="0"/>
                        </a:rPr>
                        <a:t>3.104</a:t>
                      </a:r>
                      <a:r>
                        <a:rPr lang="zh-TW" sz="1600" kern="100" dirty="0">
                          <a:solidFill>
                            <a:schemeClr val="tx1"/>
                          </a:solidFill>
                          <a:effectLst/>
                          <a:latin typeface="+mn-lt"/>
                          <a:ea typeface="標楷體" panose="03000509000000000000" pitchFamily="65" charset="-120"/>
                          <a:cs typeface="Times New Roman" panose="02020603050405020304" pitchFamily="18" charset="0"/>
                        </a:rPr>
                        <a:t>年</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1-1</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月</a:t>
                      </a:r>
                      <a:r>
                        <a:rPr lang="zh-TW" sz="1600" kern="100" dirty="0">
                          <a:solidFill>
                            <a:schemeClr val="tx1"/>
                          </a:solidFill>
                          <a:effectLst/>
                          <a:latin typeface="+mn-lt"/>
                          <a:ea typeface="標楷體" panose="03000509000000000000" pitchFamily="65" charset="-120"/>
                          <a:cs typeface="Times New Roman" panose="02020603050405020304" pitchFamily="18" charset="0"/>
                        </a:rPr>
                        <a:t>農產品外銷</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大陸</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10</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億</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58</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萬美元</a:t>
                      </a:r>
                      <a:r>
                        <a:rPr lang="zh-TW" sz="1600" kern="100" dirty="0">
                          <a:solidFill>
                            <a:schemeClr val="tx1"/>
                          </a:solidFill>
                          <a:effectLst/>
                          <a:latin typeface="+mn-lt"/>
                          <a:ea typeface="標楷體" panose="03000509000000000000" pitchFamily="65" charset="-120"/>
                          <a:cs typeface="Times New Roman" panose="02020603050405020304" pitchFamily="18" charset="0"/>
                        </a:rPr>
                        <a:t>，為</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年同期之</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2.</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32</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倍</a:t>
                      </a:r>
                      <a:r>
                        <a:rPr lang="zh-TW" sz="1600" kern="100" dirty="0">
                          <a:solidFill>
                            <a:schemeClr val="tx1"/>
                          </a:solidFill>
                          <a:effectLst/>
                          <a:latin typeface="+mn-lt"/>
                          <a:ea typeface="標楷體" panose="03000509000000000000" pitchFamily="65" charset="-120"/>
                          <a:cs typeface="Times New Roman" panose="02020603050405020304" pitchFamily="18" charset="0"/>
                        </a:rPr>
                        <a:t>，其中列入</a:t>
                      </a:r>
                      <a:r>
                        <a:rPr lang="en-US" sz="1600" kern="100" dirty="0">
                          <a:solidFill>
                            <a:schemeClr val="tx1"/>
                          </a:solidFill>
                          <a:effectLst/>
                          <a:latin typeface="+mn-lt"/>
                          <a:ea typeface="標楷體" panose="03000509000000000000" pitchFamily="65" charset="-120"/>
                          <a:cs typeface="Times New Roman" panose="02020603050405020304" pitchFamily="18" charset="0"/>
                        </a:rPr>
                        <a:t>ECFA</a:t>
                      </a:r>
                      <a:r>
                        <a:rPr lang="zh-TW" sz="1600" kern="100" dirty="0">
                          <a:solidFill>
                            <a:schemeClr val="tx1"/>
                          </a:solidFill>
                          <a:effectLst/>
                          <a:latin typeface="+mn-lt"/>
                          <a:ea typeface="標楷體" panose="03000509000000000000" pitchFamily="65" charset="-120"/>
                          <a:cs typeface="Times New Roman" panose="02020603050405020304" pitchFamily="18" charset="0"/>
                        </a:rPr>
                        <a:t>早收清單農產品出口值</a:t>
                      </a:r>
                      <a:r>
                        <a:rPr lang="en-US" sz="1600" kern="100" dirty="0">
                          <a:solidFill>
                            <a:schemeClr val="tx1"/>
                          </a:solidFill>
                          <a:effectLst/>
                          <a:latin typeface="+mn-lt"/>
                          <a:ea typeface="標楷體" panose="03000509000000000000" pitchFamily="65" charset="-120"/>
                          <a:cs typeface="Times New Roman" panose="02020603050405020304" pitchFamily="18" charset="0"/>
                        </a:rPr>
                        <a:t>1</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億</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7</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a:t>
                      </a:r>
                      <a:r>
                        <a:rPr lang="en-US" altLang="zh-TW" sz="1600" kern="100" dirty="0" smtClean="0">
                          <a:solidFill>
                            <a:schemeClr val="tx1"/>
                          </a:solidFill>
                          <a:effectLst/>
                          <a:latin typeface="+mn-lt"/>
                          <a:ea typeface="標楷體" panose="03000509000000000000" pitchFamily="65" charset="-120"/>
                          <a:cs typeface="Times New Roman" panose="02020603050405020304" pitchFamily="18" charset="0"/>
                        </a:rPr>
                        <a:t>530</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萬美元</a:t>
                      </a:r>
                      <a:r>
                        <a:rPr lang="zh-TW" sz="1600" kern="100" dirty="0">
                          <a:solidFill>
                            <a:schemeClr val="tx1"/>
                          </a:solidFill>
                          <a:effectLst/>
                          <a:latin typeface="+mn-lt"/>
                          <a:ea typeface="標楷體" panose="03000509000000000000" pitchFamily="65" charset="-120"/>
                          <a:cs typeface="Times New Roman" panose="02020603050405020304" pitchFamily="18" charset="0"/>
                        </a:rPr>
                        <a:t>，較</a:t>
                      </a:r>
                      <a:r>
                        <a:rPr lang="en-US" sz="1600" kern="100" dirty="0">
                          <a:solidFill>
                            <a:schemeClr val="tx1"/>
                          </a:solidFill>
                          <a:effectLst/>
                          <a:latin typeface="+mn-lt"/>
                          <a:ea typeface="標楷體" panose="03000509000000000000" pitchFamily="65" charset="-120"/>
                          <a:cs typeface="Times New Roman" panose="02020603050405020304" pitchFamily="18" charset="0"/>
                        </a:rPr>
                        <a:t>96</a:t>
                      </a:r>
                      <a:r>
                        <a:rPr lang="zh-TW" sz="1600" kern="100" dirty="0">
                          <a:solidFill>
                            <a:schemeClr val="tx1"/>
                          </a:solidFill>
                          <a:effectLst/>
                          <a:latin typeface="+mn-lt"/>
                          <a:ea typeface="標楷體" panose="03000509000000000000" pitchFamily="65" charset="-120"/>
                          <a:cs typeface="Times New Roman" panose="02020603050405020304" pitchFamily="18" charset="0"/>
                        </a:rPr>
                        <a:t>年同期成長</a:t>
                      </a:r>
                      <a:r>
                        <a:rPr lang="en-US" sz="1600" kern="100" dirty="0" smtClean="0">
                          <a:solidFill>
                            <a:schemeClr val="tx1"/>
                          </a:solidFill>
                          <a:effectLst/>
                          <a:latin typeface="+mn-lt"/>
                          <a:ea typeface="標楷體" panose="03000509000000000000" pitchFamily="65" charset="-120"/>
                          <a:cs typeface="Times New Roman" panose="02020603050405020304" pitchFamily="18" charset="0"/>
                        </a:rPr>
                        <a:t>49</a:t>
                      </a:r>
                      <a:r>
                        <a:rPr lang="zh-TW" sz="1600" kern="100" dirty="0" smtClean="0">
                          <a:solidFill>
                            <a:schemeClr val="tx1"/>
                          </a:solidFill>
                          <a:effectLst/>
                          <a:latin typeface="+mn-lt"/>
                          <a:ea typeface="標楷體" panose="03000509000000000000" pitchFamily="65" charset="-120"/>
                          <a:cs typeface="Times New Roman" panose="02020603050405020304" pitchFamily="18" charset="0"/>
                        </a:rPr>
                        <a:t>倍</a:t>
                      </a:r>
                      <a:r>
                        <a:rPr lang="zh-TW" sz="1600" kern="100" dirty="0">
                          <a:solidFill>
                            <a:schemeClr val="tx1"/>
                          </a:solidFill>
                          <a:effectLst/>
                          <a:latin typeface="+mn-lt"/>
                          <a:ea typeface="標楷體" panose="03000509000000000000" pitchFamily="65" charset="-120"/>
                          <a:cs typeface="Times New Roman" panose="02020603050405020304" pitchFamily="18" charset="0"/>
                        </a:rPr>
                        <a:t>。</a:t>
                      </a:r>
                      <a:endParaRPr lang="zh-TW" sz="1600" kern="100" dirty="0">
                        <a:solidFill>
                          <a:schemeClr val="tx1"/>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386064858"/>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1011020" y="1218380"/>
            <a:ext cx="7106038" cy="5029506"/>
          </a:xfrm>
        </p:spPr>
        <p:txBody>
          <a:bodyPr/>
          <a:lstStyle/>
          <a:p>
            <a:pPr marL="0" indent="0" algn="ctr">
              <a:buNone/>
            </a:pPr>
            <a:r>
              <a:rPr lang="zh-TW" altLang="zh-TW" sz="3200" dirty="0"/>
              <a:t>一、鞏固兩岸和平，擴大國際參與</a:t>
            </a:r>
          </a:p>
          <a:p>
            <a:pPr marL="0" indent="0" algn="ctr">
              <a:buNone/>
            </a:pPr>
            <a:r>
              <a:rPr lang="zh-TW" altLang="zh-TW" sz="3200" dirty="0"/>
              <a:t>二、強化創新創業，促進經濟轉型</a:t>
            </a:r>
          </a:p>
          <a:p>
            <a:pPr marL="0" indent="0" algn="ctr">
              <a:buNone/>
            </a:pPr>
            <a:r>
              <a:rPr lang="zh-TW" altLang="zh-TW" sz="3200" dirty="0" smtClean="0"/>
              <a:t>三、優先照顧弱勢，打造公義社會</a:t>
            </a:r>
          </a:p>
          <a:p>
            <a:pPr marL="0" indent="0" algn="ctr">
              <a:buNone/>
            </a:pPr>
            <a:r>
              <a:rPr lang="zh-TW" altLang="zh-TW" sz="3200" dirty="0" smtClean="0"/>
              <a:t>四</a:t>
            </a:r>
            <a:r>
              <a:rPr lang="zh-TW" altLang="zh-TW" sz="3200" dirty="0"/>
              <a:t>、擴大公共建設，縮短城鄉差距</a:t>
            </a:r>
          </a:p>
          <a:p>
            <a:pPr marL="0" indent="0" algn="ctr">
              <a:buNone/>
            </a:pPr>
            <a:r>
              <a:rPr lang="zh-TW" altLang="zh-TW" sz="3200" dirty="0"/>
              <a:t>五、健全安全管理，確保民眾幸福</a:t>
            </a:r>
          </a:p>
          <a:p>
            <a:pPr marL="0" indent="0" algn="ctr">
              <a:buNone/>
            </a:pPr>
            <a:r>
              <a:rPr lang="zh-TW" altLang="zh-TW" sz="3200" dirty="0"/>
              <a:t>六、整合人才培育，厚植文教科技</a:t>
            </a:r>
          </a:p>
          <a:p>
            <a:pPr marL="0" indent="0" algn="ctr">
              <a:buNone/>
            </a:pPr>
            <a:r>
              <a:rPr lang="zh-TW" altLang="zh-TW" sz="3200" dirty="0"/>
              <a:t>七、政府流程改造，簡政便民服務</a:t>
            </a:r>
          </a:p>
          <a:p>
            <a:pPr marL="0" indent="0" algn="ctr">
              <a:buNone/>
            </a:pPr>
            <a:r>
              <a:rPr lang="zh-TW" altLang="zh-TW" sz="3200" dirty="0"/>
              <a:t>八、打造永續環境，營造樂活</a:t>
            </a:r>
            <a:r>
              <a:rPr lang="zh-TW" altLang="zh-TW" sz="3200" dirty="0" smtClean="0"/>
              <a:t>家園</a:t>
            </a:r>
            <a:endParaRPr lang="zh-TW" altLang="en-US" sz="3200" b="1" dirty="0" smtClean="0">
              <a:latin typeface="Arial" panose="020B0604020202020204" pitchFamily="34" charset="0"/>
              <a:ea typeface="標楷體" panose="03000509000000000000" pitchFamily="65" charset="-120"/>
            </a:endParaRPr>
          </a:p>
        </p:txBody>
      </p:sp>
      <p:sp>
        <p:nvSpPr>
          <p:cNvPr id="13" name="Rectangle 3"/>
          <p:cNvSpPr>
            <a:spLocks noGrp="1"/>
          </p:cNvSpPr>
          <p:nvPr>
            <p:ph type="body" idx="4294967295"/>
          </p:nvPr>
        </p:nvSpPr>
        <p:spPr>
          <a:xfrm>
            <a:off x="1609346" y="181150"/>
            <a:ext cx="5909386" cy="1037230"/>
          </a:xfrm>
        </p:spPr>
        <p:txBody>
          <a:bodyPr/>
          <a:lstStyle/>
          <a:p>
            <a:pPr algn="ctr">
              <a:spcAft>
                <a:spcPct val="20000"/>
              </a:spcAft>
              <a:buNone/>
            </a:pPr>
            <a:r>
              <a:rPr lang="zh-TW" altLang="en-US" sz="4000" dirty="0" smtClean="0">
                <a:solidFill>
                  <a:schemeClr val="accent6">
                    <a:lumMod val="50000"/>
                  </a:schemeClr>
                </a:solidFill>
                <a:latin typeface="標楷體" panose="03000509000000000000" pitchFamily="65" charset="-120"/>
                <a:ea typeface="標楷體" panose="03000509000000000000" pitchFamily="65" charset="-120"/>
              </a:rPr>
              <a:t>施政成果綜覽</a:t>
            </a:r>
            <a:endParaRPr lang="en-US" altLang="zh-TW" sz="4000" dirty="0">
              <a:solidFill>
                <a:schemeClr val="accent6">
                  <a:lumMod val="50000"/>
                </a:schemeClr>
              </a:solidFill>
              <a:latin typeface="標楷體" panose="03000509000000000000" pitchFamily="65" charset="-120"/>
              <a:ea typeface="標楷體" panose="03000509000000000000" pitchFamily="65" charset="-120"/>
            </a:endParaRPr>
          </a:p>
          <a:p>
            <a:pPr algn="ctr">
              <a:spcAft>
                <a:spcPct val="20000"/>
              </a:spcAft>
              <a:buFont typeface="Wingdings 3" panose="05040102010807070707" pitchFamily="18" charset="2"/>
              <a:buNone/>
            </a:pPr>
            <a:endParaRPr lang="en-US" altLang="zh-TW" sz="4000" dirty="0" smtClean="0">
              <a:latin typeface="標楷體" panose="03000509000000000000" pitchFamily="65" charset="-120"/>
              <a:ea typeface="標楷體" panose="03000509000000000000" pitchFamily="65" charset="-120"/>
            </a:endParaRPr>
          </a:p>
          <a:p>
            <a:pPr algn="ctr">
              <a:spcAft>
                <a:spcPct val="20000"/>
              </a:spcAft>
              <a:buFont typeface="Wingdings 3" panose="05040102010807070707" pitchFamily="18" charset="2"/>
              <a:buNone/>
            </a:pPr>
            <a:endParaRPr lang="zh-TW" altLang="en-US" sz="4000" b="1" dirty="0" smtClean="0">
              <a:latin typeface="Arial" panose="020B0604020202020204" pitchFamily="34"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158</a:t>
            </a:fld>
            <a:endParaRPr lang="zh-TW" altLang="en-US"/>
          </a:p>
        </p:txBody>
      </p:sp>
    </p:spTree>
    <p:extLst>
      <p:ext uri="{BB962C8B-B14F-4D97-AF65-F5344CB8AC3E}">
        <p14:creationId xmlns:p14="http://schemas.microsoft.com/office/powerpoint/2010/main" val="32321332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一、</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鞏固兩岸和平，擴大國際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參與</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95154" y="953781"/>
            <a:ext cx="7953692" cy="530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簽署</a:t>
            </a:r>
            <a:r>
              <a:rPr lang="en-US" altLang="zh-TW" sz="3200" b="1" dirty="0" smtClean="0">
                <a:solidFill>
                  <a:schemeClr val="accent6"/>
                </a:solidFill>
                <a:latin typeface="+mn-lt"/>
                <a:ea typeface="標楷體" panose="03000509000000000000" pitchFamily="65" charset="-120"/>
              </a:rPr>
              <a:t>23</a:t>
            </a:r>
            <a:r>
              <a:rPr lang="zh-TW" altLang="zh-TW" sz="3200" b="1" dirty="0" smtClean="0">
                <a:solidFill>
                  <a:schemeClr val="accent6"/>
                </a:solidFill>
                <a:latin typeface="+mn-lt"/>
                <a:ea typeface="標楷體" panose="03000509000000000000" pitchFamily="65" charset="-120"/>
              </a:rPr>
              <a:t>項</a:t>
            </a:r>
            <a:r>
              <a:rPr lang="zh-TW" altLang="zh-TW" sz="3200" b="1" dirty="0">
                <a:solidFill>
                  <a:schemeClr val="accent6"/>
                </a:solidFill>
                <a:latin typeface="+mn-lt"/>
                <a:ea typeface="標楷體" panose="03000509000000000000" pitchFamily="65" charset="-120"/>
              </a:rPr>
              <a:t>協議，兩岸更和平</a:t>
            </a:r>
            <a:endParaRPr lang="en-US" altLang="zh-TW" sz="3200" b="1" dirty="0">
              <a:solidFill>
                <a:schemeClr val="accent6"/>
              </a:solidFill>
              <a:latin typeface="+mn-lt"/>
              <a:ea typeface="標楷體" panose="03000509000000000000" pitchFamily="65" charset="-120"/>
            </a:endParaRPr>
          </a:p>
          <a:p>
            <a:pPr marL="360363" lvl="0" indent="0" algn="just">
              <a:buClr>
                <a:schemeClr val="accent2">
                  <a:lumMod val="50000"/>
                </a:schemeClr>
              </a:buClr>
              <a:buSzPct val="75000"/>
              <a:buNone/>
            </a:pPr>
            <a:r>
              <a:rPr lang="zh-TW" altLang="en-US" sz="2600" dirty="0">
                <a:latin typeface="+mn-lt"/>
                <a:ea typeface="標楷體" panose="03000509000000000000" pitchFamily="65" charset="-120"/>
              </a:rPr>
              <a:t>自</a:t>
            </a:r>
            <a:r>
              <a:rPr lang="en-US" altLang="zh-TW" sz="2600" dirty="0">
                <a:latin typeface="+mn-lt"/>
                <a:ea typeface="標楷體" panose="03000509000000000000" pitchFamily="65" charset="-120"/>
              </a:rPr>
              <a:t>97</a:t>
            </a:r>
            <a:r>
              <a:rPr lang="zh-TW" altLang="en-US" sz="2600" dirty="0">
                <a:latin typeface="+mn-lt"/>
                <a:ea typeface="標楷體" panose="03000509000000000000" pitchFamily="65" charset="-120"/>
              </a:rPr>
              <a:t>年</a:t>
            </a:r>
            <a:r>
              <a:rPr lang="en-US" altLang="zh-TW" sz="2600" dirty="0">
                <a:latin typeface="+mn-lt"/>
                <a:ea typeface="標楷體" panose="03000509000000000000" pitchFamily="65" charset="-120"/>
              </a:rPr>
              <a:t>6</a:t>
            </a:r>
            <a:r>
              <a:rPr lang="zh-TW" altLang="en-US" sz="2600" dirty="0">
                <a:latin typeface="+mn-lt"/>
                <a:ea typeface="標楷體" panose="03000509000000000000" pitchFamily="65" charset="-120"/>
              </a:rPr>
              <a:t>月兩岸在「九二共識」的基礎上重啟制度化協商，迄今</a:t>
            </a:r>
            <a:r>
              <a:rPr lang="zh-TW" altLang="zh-TW" sz="2600" dirty="0">
                <a:latin typeface="+mn-lt"/>
                <a:ea typeface="標楷體" panose="03000509000000000000" pitchFamily="65" charset="-120"/>
              </a:rPr>
              <a:t>已舉行</a:t>
            </a:r>
            <a:r>
              <a:rPr lang="en-US" altLang="zh-TW" sz="2600" dirty="0" smtClean="0">
                <a:latin typeface="+mn-lt"/>
                <a:ea typeface="標楷體" panose="03000509000000000000" pitchFamily="65" charset="-120"/>
              </a:rPr>
              <a:t>11</a:t>
            </a:r>
            <a:r>
              <a:rPr lang="zh-TW" altLang="zh-TW" sz="2600" dirty="0" smtClean="0">
                <a:latin typeface="+mn-lt"/>
                <a:ea typeface="標楷體" panose="03000509000000000000" pitchFamily="65" charset="-120"/>
              </a:rPr>
              <a:t>次</a:t>
            </a:r>
            <a:r>
              <a:rPr lang="zh-TW" altLang="zh-TW" sz="2600" dirty="0">
                <a:latin typeface="+mn-lt"/>
                <a:ea typeface="標楷體" panose="03000509000000000000" pitchFamily="65" charset="-120"/>
              </a:rPr>
              <a:t>高層會</a:t>
            </a:r>
            <a:r>
              <a:rPr lang="zh-TW" altLang="en-US" sz="2600" dirty="0">
                <a:latin typeface="+mn-lt"/>
                <a:ea typeface="標楷體" panose="03000509000000000000" pitchFamily="65" charset="-120"/>
              </a:rPr>
              <a:t>議</a:t>
            </a:r>
            <a:r>
              <a:rPr lang="zh-TW" altLang="zh-TW" sz="2600" dirty="0">
                <a:latin typeface="+mn-lt"/>
                <a:ea typeface="標楷體" panose="03000509000000000000" pitchFamily="65" charset="-120"/>
              </a:rPr>
              <a:t>，簽署</a:t>
            </a:r>
            <a:r>
              <a:rPr lang="en-US" altLang="zh-TW" sz="2600" dirty="0" smtClean="0">
                <a:latin typeface="+mn-lt"/>
                <a:ea typeface="標楷體" panose="03000509000000000000" pitchFamily="65" charset="-120"/>
              </a:rPr>
              <a:t>23</a:t>
            </a:r>
            <a:r>
              <a:rPr lang="zh-TW" altLang="zh-TW" sz="2600" dirty="0" smtClean="0">
                <a:latin typeface="+mn-lt"/>
                <a:ea typeface="標楷體" panose="03000509000000000000" pitchFamily="65" charset="-120"/>
              </a:rPr>
              <a:t>項</a:t>
            </a:r>
            <a:r>
              <a:rPr lang="zh-TW" altLang="zh-TW" sz="2600" dirty="0">
                <a:latin typeface="+mn-lt"/>
                <a:ea typeface="標楷體" panose="03000509000000000000" pitchFamily="65" charset="-120"/>
              </a:rPr>
              <a:t>協議，建立「機制對機制、官員對官員」平臺</a:t>
            </a:r>
            <a:r>
              <a:rPr lang="zh-TW" altLang="en-US" sz="2600" dirty="0">
                <a:latin typeface="+mn-lt"/>
                <a:ea typeface="標楷體" panose="03000509000000000000" pitchFamily="65" charset="-120"/>
              </a:rPr>
              <a:t>，解決兩岸交流衍生的議題，保障民眾福祉權益。</a:t>
            </a:r>
            <a:endParaRPr lang="en-US" altLang="zh-TW" sz="2600" dirty="0">
              <a:latin typeface="+mn-lt"/>
              <a:ea typeface="標楷體" panose="03000509000000000000" pitchFamily="65" charset="-120"/>
            </a:endParaRPr>
          </a:p>
          <a:p>
            <a:pPr>
              <a:spcBef>
                <a:spcPts val="1200"/>
              </a:spcBef>
              <a:buClr>
                <a:schemeClr val="accent2">
                  <a:lumMod val="50000"/>
                </a:schemeClr>
              </a:buClr>
              <a:buSzPct val="75000"/>
              <a:buFont typeface="Wingdings" panose="05000000000000000000" pitchFamily="2" charset="2"/>
              <a:buChar char="n"/>
            </a:pPr>
            <a:r>
              <a:rPr lang="zh-TW" altLang="en-US" sz="3200" b="1" dirty="0" smtClean="0">
                <a:solidFill>
                  <a:schemeClr val="accent2"/>
                </a:solidFill>
                <a:latin typeface="+mn-lt"/>
                <a:ea typeface="標楷體" panose="03000509000000000000" pitchFamily="65" charset="-120"/>
              </a:rPr>
              <a:t>活路</a:t>
            </a:r>
            <a:r>
              <a:rPr lang="zh-TW" altLang="en-US" sz="3200" b="1" dirty="0">
                <a:solidFill>
                  <a:schemeClr val="accent2"/>
                </a:solidFill>
                <a:latin typeface="+mn-lt"/>
                <a:ea typeface="標楷體" panose="03000509000000000000" pitchFamily="65" charset="-120"/>
              </a:rPr>
              <a:t>外交</a:t>
            </a:r>
            <a:r>
              <a:rPr lang="zh-TW" altLang="zh-TW" sz="3200" b="1" dirty="0">
                <a:solidFill>
                  <a:schemeClr val="accent2"/>
                </a:solidFill>
                <a:latin typeface="+mn-lt"/>
                <a:ea typeface="標楷體" panose="03000509000000000000" pitchFamily="65" charset="-120"/>
              </a:rPr>
              <a:t>，免簽擴大至</a:t>
            </a:r>
            <a:r>
              <a:rPr lang="en-US" altLang="zh-TW" sz="3200" b="1" dirty="0">
                <a:solidFill>
                  <a:schemeClr val="accent2"/>
                </a:solidFill>
                <a:latin typeface="+mn-lt"/>
                <a:ea typeface="標楷體" panose="03000509000000000000" pitchFamily="65" charset="-120"/>
              </a:rPr>
              <a:t>164</a:t>
            </a:r>
            <a:r>
              <a:rPr lang="zh-TW" altLang="zh-TW" sz="3200" b="1" dirty="0">
                <a:solidFill>
                  <a:schemeClr val="accent2"/>
                </a:solidFill>
                <a:latin typeface="+mn-lt"/>
                <a:ea typeface="標楷體" panose="03000509000000000000" pitchFamily="65" charset="-120"/>
              </a:rPr>
              <a:t>國</a:t>
            </a:r>
            <a:endParaRPr lang="en-US" altLang="zh-TW" sz="3200" b="1" dirty="0">
              <a:solidFill>
                <a:schemeClr val="accent2"/>
              </a:solidFill>
              <a:latin typeface="+mn-lt"/>
              <a:ea typeface="標楷體" panose="03000509000000000000" pitchFamily="65" charset="-120"/>
            </a:endParaRPr>
          </a:p>
          <a:p>
            <a:pPr marL="360363" indent="0" algn="just">
              <a:buClr>
                <a:schemeClr val="accent2">
                  <a:lumMod val="50000"/>
                </a:schemeClr>
              </a:buClr>
              <a:buSzPct val="75000"/>
              <a:buNone/>
            </a:pPr>
            <a:r>
              <a:rPr lang="en-US" altLang="zh-TW" sz="2600" dirty="0">
                <a:latin typeface="+mn-lt"/>
                <a:ea typeface="標楷體" panose="03000509000000000000" pitchFamily="65" charset="-120"/>
              </a:rPr>
              <a:t>89</a:t>
            </a:r>
            <a:r>
              <a:rPr lang="zh-TW" altLang="en-US" sz="2600" dirty="0">
                <a:latin typeface="+mn-lt"/>
                <a:ea typeface="標楷體" panose="03000509000000000000" pitchFamily="65" charset="-120"/>
              </a:rPr>
              <a:t>年至</a:t>
            </a:r>
            <a:r>
              <a:rPr lang="en-US" altLang="zh-TW" sz="2600" dirty="0">
                <a:latin typeface="+mn-lt"/>
                <a:ea typeface="標楷體" panose="03000509000000000000" pitchFamily="65" charset="-120"/>
              </a:rPr>
              <a:t>97</a:t>
            </a:r>
            <a:r>
              <a:rPr lang="zh-TW" altLang="en-US" sz="2600" dirty="0">
                <a:latin typeface="+mn-lt"/>
                <a:ea typeface="標楷體" panose="03000509000000000000" pitchFamily="65" charset="-120"/>
              </a:rPr>
              <a:t>年以前</a:t>
            </a:r>
            <a:r>
              <a:rPr lang="zh-TW" altLang="zh-TW" sz="2600" dirty="0">
                <a:latin typeface="+mn-lt"/>
                <a:ea typeface="標楷體" panose="03000509000000000000" pitchFamily="65" charset="-120"/>
              </a:rPr>
              <a:t>給予</a:t>
            </a:r>
            <a:r>
              <a:rPr lang="zh-TW" altLang="en-US" sz="2600" dirty="0">
                <a:latin typeface="+mn-lt"/>
                <a:ea typeface="標楷體" panose="03000509000000000000" pitchFamily="65" charset="-120"/>
              </a:rPr>
              <a:t>我國免</a:t>
            </a:r>
            <a:r>
              <a:rPr lang="en-US" altLang="zh-TW" sz="2600" dirty="0">
                <a:latin typeface="+mn-lt"/>
                <a:ea typeface="標楷體" panose="03000509000000000000" pitchFamily="65" charset="-120"/>
              </a:rPr>
              <a:t>(</a:t>
            </a:r>
            <a:r>
              <a:rPr lang="zh-TW" altLang="zh-TW" sz="2600" dirty="0">
                <a:latin typeface="+mn-lt"/>
                <a:ea typeface="標楷體" panose="03000509000000000000" pitchFamily="65" charset="-120"/>
              </a:rPr>
              <a:t>落地</a:t>
            </a:r>
            <a:r>
              <a:rPr lang="en-US" altLang="zh-TW" sz="2600" dirty="0">
                <a:latin typeface="+mn-lt"/>
                <a:ea typeface="標楷體" panose="03000509000000000000" pitchFamily="65" charset="-120"/>
              </a:rPr>
              <a:t>)</a:t>
            </a:r>
            <a:r>
              <a:rPr lang="zh-TW" altLang="zh-TW" sz="2600" dirty="0">
                <a:latin typeface="+mn-lt"/>
                <a:ea typeface="標楷體" panose="03000509000000000000" pitchFamily="65" charset="-120"/>
              </a:rPr>
              <a:t>簽</a:t>
            </a:r>
            <a:r>
              <a:rPr lang="zh-TW" altLang="en-US" sz="2600" dirty="0">
                <a:latin typeface="+mn-lt"/>
                <a:ea typeface="標楷體" panose="03000509000000000000" pitchFamily="65" charset="-120"/>
              </a:rPr>
              <a:t>或電子簽國家或地區僅</a:t>
            </a:r>
            <a:r>
              <a:rPr lang="en-US" altLang="zh-TW" sz="2600" dirty="0">
                <a:latin typeface="+mn-lt"/>
                <a:ea typeface="標楷體" panose="03000509000000000000" pitchFamily="65" charset="-120"/>
              </a:rPr>
              <a:t>54</a:t>
            </a:r>
            <a:r>
              <a:rPr lang="zh-TW" altLang="en-US" sz="2600" dirty="0">
                <a:latin typeface="+mn-lt"/>
                <a:ea typeface="標楷體" panose="03000509000000000000" pitchFamily="65" charset="-120"/>
              </a:rPr>
              <a:t>個，自總統上任後，經多方努力，</a:t>
            </a:r>
            <a:r>
              <a:rPr lang="zh-TW" altLang="zh-TW" sz="2600" dirty="0">
                <a:latin typeface="+mn-lt"/>
                <a:ea typeface="標楷體" panose="03000509000000000000" pitchFamily="65" charset="-120"/>
              </a:rPr>
              <a:t>擴增至</a:t>
            </a:r>
            <a:r>
              <a:rPr lang="en-US" altLang="zh-TW" sz="2600" dirty="0">
                <a:latin typeface="+mn-lt"/>
                <a:ea typeface="標楷體" panose="03000509000000000000" pitchFamily="65" charset="-120"/>
              </a:rPr>
              <a:t>164</a:t>
            </a:r>
            <a:r>
              <a:rPr lang="zh-TW" altLang="en-US" sz="2600" dirty="0">
                <a:latin typeface="+mn-lt"/>
                <a:ea typeface="標楷體" panose="03000509000000000000" pitchFamily="65" charset="-120"/>
              </a:rPr>
              <a:t>個</a:t>
            </a:r>
            <a:r>
              <a:rPr lang="zh-TW" altLang="zh-TW" sz="2600" dirty="0">
                <a:latin typeface="+mn-lt"/>
                <a:ea typeface="標楷體" panose="03000509000000000000" pitchFamily="65" charset="-120"/>
              </a:rPr>
              <a:t>國家或地區</a:t>
            </a:r>
            <a:r>
              <a:rPr lang="zh-TW" altLang="en-US" sz="2600" dirty="0">
                <a:latin typeface="+mn-lt"/>
                <a:ea typeface="標楷體" panose="03000509000000000000" pitchFamily="65" charset="-120"/>
              </a:rPr>
              <a:t>，成長率</a:t>
            </a:r>
            <a:r>
              <a:rPr lang="zh-TW" altLang="en-US" sz="2600" dirty="0" smtClean="0">
                <a:latin typeface="+mn-lt"/>
                <a:ea typeface="標楷體" panose="03000509000000000000" pitchFamily="65" charset="-120"/>
              </a:rPr>
              <a:t>為</a:t>
            </a:r>
            <a:r>
              <a:rPr lang="en-US" altLang="zh-TW" sz="2600" dirty="0" smtClean="0">
                <a:latin typeface="+mn-lt"/>
                <a:ea typeface="標楷體" panose="03000509000000000000" pitchFamily="65" charset="-120"/>
              </a:rPr>
              <a:t>204%</a:t>
            </a:r>
            <a:r>
              <a:rPr lang="zh-TW" altLang="en-US" sz="2600" dirty="0">
                <a:latin typeface="+mn-lt"/>
                <a:ea typeface="標楷體" panose="03000509000000000000" pitchFamily="65" charset="-120"/>
              </a:rPr>
              <a:t>，根據 </a:t>
            </a:r>
            <a:r>
              <a:rPr lang="en-US" altLang="zh-TW" sz="2600" dirty="0">
                <a:latin typeface="+mn-lt"/>
                <a:ea typeface="標楷體" panose="03000509000000000000" pitchFamily="65" charset="-120"/>
              </a:rPr>
              <a:t>2015</a:t>
            </a:r>
            <a:r>
              <a:rPr lang="zh-TW" altLang="en-US" sz="2600" dirty="0">
                <a:latin typeface="+mn-lt"/>
                <a:ea typeface="標楷體" panose="03000509000000000000" pitchFamily="65" charset="-120"/>
              </a:rPr>
              <a:t>年 </a:t>
            </a:r>
            <a:r>
              <a:rPr lang="en-US" altLang="zh-TW" sz="2600" dirty="0" err="1">
                <a:latin typeface="+mn-lt"/>
                <a:ea typeface="標楷體" panose="03000509000000000000" pitchFamily="65" charset="-120"/>
              </a:rPr>
              <a:t>Henley&amp;Partners</a:t>
            </a:r>
            <a:r>
              <a:rPr lang="en-US" altLang="zh-TW" sz="2600" dirty="0">
                <a:latin typeface="+mn-lt"/>
                <a:ea typeface="標楷體" panose="03000509000000000000" pitchFamily="65" charset="-120"/>
              </a:rPr>
              <a:t> </a:t>
            </a:r>
            <a:r>
              <a:rPr lang="zh-TW" altLang="en-US" sz="2600" dirty="0">
                <a:latin typeface="+mn-lt"/>
                <a:ea typeface="標楷體" panose="03000509000000000000" pitchFamily="65" charset="-120"/>
              </a:rPr>
              <a:t>公布護照好用度排名，臺灣護照好用度評比位居全球第</a:t>
            </a:r>
            <a:r>
              <a:rPr lang="en-US" altLang="zh-TW" sz="2600" dirty="0">
                <a:latin typeface="+mn-lt"/>
                <a:ea typeface="標楷體" panose="03000509000000000000" pitchFamily="65" charset="-120"/>
              </a:rPr>
              <a:t>24</a:t>
            </a:r>
            <a:r>
              <a:rPr lang="zh-TW" altLang="en-US" sz="2600" dirty="0">
                <a:latin typeface="+mn-lt"/>
                <a:ea typeface="標楷體" panose="03000509000000000000" pitchFamily="65" charset="-120"/>
              </a:rPr>
              <a:t>名，使中華民國護照暢行天下</a:t>
            </a:r>
            <a:r>
              <a:rPr lang="zh-TW" altLang="en-US" sz="2600" dirty="0" smtClean="0">
                <a:latin typeface="+mn-lt"/>
                <a:ea typeface="標楷體" panose="03000509000000000000" pitchFamily="65" charset="-120"/>
              </a:rPr>
              <a:t>。</a:t>
            </a:r>
            <a:endParaRPr lang="en-US" altLang="zh-TW" sz="2600"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159</a:t>
            </a:fld>
            <a:endParaRPr lang="zh-TW" altLang="en-US"/>
          </a:p>
        </p:txBody>
      </p:sp>
    </p:spTree>
    <p:extLst>
      <p:ext uri="{BB962C8B-B14F-4D97-AF65-F5344CB8AC3E}">
        <p14:creationId xmlns:p14="http://schemas.microsoft.com/office/powerpoint/2010/main" val="3992175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桃園</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機場</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大翻轉，</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服務</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品質冠全球</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 y="844062"/>
            <a:ext cx="8493551" cy="241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704850" indent="-342900" algn="just">
              <a:spcBef>
                <a:spcPts val="1200"/>
              </a:spcBef>
              <a:buClr>
                <a:schemeClr val="accent6">
                  <a:lumMod val="50000"/>
                </a:schemeClr>
              </a:buClr>
              <a:buSzPct val="100000"/>
              <a:buFont typeface="Wingdings" panose="05000000000000000000" pitchFamily="2" charset="2"/>
              <a:buChar char="n"/>
            </a:pPr>
            <a:r>
              <a:rPr lang="zh-TW" altLang="en-US" sz="2600" b="1" dirty="0">
                <a:solidFill>
                  <a:srgbClr val="2D2DB9"/>
                </a:solidFill>
                <a:latin typeface="Times New Roman" panose="02020603050405020304" pitchFamily="18" charset="0"/>
              </a:rPr>
              <a:t>桃園國際機場年進出旅客人次，自</a:t>
            </a:r>
            <a:r>
              <a:rPr lang="en-US" altLang="zh-TW" sz="2600" b="1" dirty="0">
                <a:solidFill>
                  <a:srgbClr val="2D2DB9"/>
                </a:solidFill>
                <a:latin typeface="Times New Roman" panose="02020603050405020304" pitchFamily="18" charset="0"/>
              </a:rPr>
              <a:t>89</a:t>
            </a:r>
            <a:r>
              <a:rPr lang="zh-TW" altLang="en-US" sz="2600" b="1" dirty="0">
                <a:solidFill>
                  <a:srgbClr val="2D2DB9"/>
                </a:solidFill>
                <a:latin typeface="Times New Roman" panose="02020603050405020304" pitchFamily="18" charset="0"/>
              </a:rPr>
              <a:t>年</a:t>
            </a:r>
            <a:r>
              <a:rPr lang="en-US" altLang="zh-TW" sz="2600" b="1" dirty="0">
                <a:solidFill>
                  <a:srgbClr val="2D2DB9"/>
                </a:solidFill>
                <a:latin typeface="Times New Roman" panose="02020603050405020304" pitchFamily="18" charset="0"/>
              </a:rPr>
              <a:t>1,868</a:t>
            </a:r>
            <a:r>
              <a:rPr lang="zh-TW" altLang="en-US" sz="2600" b="1" dirty="0">
                <a:solidFill>
                  <a:srgbClr val="2D2DB9"/>
                </a:solidFill>
                <a:latin typeface="Times New Roman" panose="02020603050405020304" pitchFamily="18" charset="0"/>
              </a:rPr>
              <a:t>萬餘人次增至</a:t>
            </a:r>
            <a:r>
              <a:rPr lang="en-US" altLang="zh-TW" sz="2600" b="1" dirty="0">
                <a:solidFill>
                  <a:srgbClr val="2D2DB9"/>
                </a:solidFill>
                <a:latin typeface="Times New Roman" panose="02020603050405020304" pitchFamily="18" charset="0"/>
              </a:rPr>
              <a:t>103</a:t>
            </a:r>
            <a:r>
              <a:rPr lang="zh-TW" altLang="en-US" sz="2600" b="1" dirty="0">
                <a:solidFill>
                  <a:srgbClr val="2D2DB9"/>
                </a:solidFill>
                <a:latin typeface="Times New Roman" panose="02020603050405020304" pitchFamily="18" charset="0"/>
              </a:rPr>
              <a:t>年</a:t>
            </a:r>
            <a:r>
              <a:rPr lang="en-US" altLang="zh-TW" sz="2600" b="1" dirty="0">
                <a:solidFill>
                  <a:srgbClr val="2D2DB9"/>
                </a:solidFill>
                <a:latin typeface="Times New Roman" panose="02020603050405020304" pitchFamily="18" charset="0"/>
              </a:rPr>
              <a:t>3,580</a:t>
            </a:r>
            <a:r>
              <a:rPr lang="zh-TW" altLang="en-US" sz="2600" b="1" dirty="0">
                <a:solidFill>
                  <a:srgbClr val="2D2DB9"/>
                </a:solidFill>
                <a:latin typeface="Times New Roman" panose="02020603050405020304" pitchFamily="18" charset="0"/>
              </a:rPr>
              <a:t>萬餘人次，</a:t>
            </a:r>
            <a:r>
              <a:rPr lang="en-US" altLang="zh-TW" sz="2600" b="1" dirty="0">
                <a:solidFill>
                  <a:srgbClr val="2D2DB9"/>
                </a:solidFill>
                <a:latin typeface="Times New Roman" panose="02020603050405020304" pitchFamily="18" charset="0"/>
              </a:rPr>
              <a:t>104</a:t>
            </a:r>
            <a:r>
              <a:rPr lang="zh-TW" altLang="en-US" sz="2600" b="1" dirty="0">
                <a:solidFill>
                  <a:srgbClr val="2D2DB9"/>
                </a:solidFill>
                <a:latin typeface="Times New Roman" panose="02020603050405020304" pitchFamily="18" charset="0"/>
              </a:rPr>
              <a:t>年已達</a:t>
            </a:r>
            <a:r>
              <a:rPr lang="en-US" altLang="zh-TW" sz="2600" b="1" dirty="0">
                <a:solidFill>
                  <a:srgbClr val="2D2DB9"/>
                </a:solidFill>
                <a:latin typeface="Times New Roman" panose="02020603050405020304" pitchFamily="18" charset="0"/>
              </a:rPr>
              <a:t>3,847</a:t>
            </a:r>
            <a:r>
              <a:rPr lang="zh-TW" altLang="en-US" sz="2600" b="1" dirty="0">
                <a:solidFill>
                  <a:srgbClr val="2D2DB9"/>
                </a:solidFill>
                <a:latin typeface="Times New Roman" panose="02020603050405020304" pitchFamily="18" charset="0"/>
              </a:rPr>
              <a:t>萬餘人次，均創歷史新高，在旅客量大幅成長下，桃園國際機場仍於</a:t>
            </a:r>
            <a:r>
              <a:rPr lang="en-US" altLang="zh-TW" sz="2600" b="1" dirty="0">
                <a:solidFill>
                  <a:srgbClr val="2D2DB9"/>
                </a:solidFill>
                <a:latin typeface="Times New Roman" panose="02020603050405020304" pitchFamily="18" charset="0"/>
              </a:rPr>
              <a:t>103</a:t>
            </a:r>
            <a:r>
              <a:rPr lang="zh-TW" altLang="en-US" sz="2600" b="1" dirty="0">
                <a:solidFill>
                  <a:srgbClr val="2D2DB9"/>
                </a:solidFill>
                <a:latin typeface="Times New Roman" panose="02020603050405020304" pitchFamily="18" charset="0"/>
              </a:rPr>
              <a:t>年國際機場協會</a:t>
            </a:r>
            <a:r>
              <a:rPr lang="en-US" altLang="zh-TW" sz="2600" b="1" dirty="0">
                <a:solidFill>
                  <a:srgbClr val="2D2DB9"/>
                </a:solidFill>
                <a:latin typeface="Times New Roman" panose="02020603050405020304" pitchFamily="18" charset="0"/>
              </a:rPr>
              <a:t>(ACI)</a:t>
            </a:r>
            <a:r>
              <a:rPr lang="zh-TW" altLang="en-US" sz="2600" b="1" dirty="0">
                <a:solidFill>
                  <a:srgbClr val="2D2DB9"/>
                </a:solidFill>
                <a:latin typeface="Times New Roman" panose="02020603050405020304" pitchFamily="18" charset="0"/>
              </a:rPr>
              <a:t>機場服務品質</a:t>
            </a:r>
            <a:r>
              <a:rPr lang="en-US" altLang="zh-TW" sz="2600" b="1" dirty="0">
                <a:solidFill>
                  <a:srgbClr val="2D2DB9"/>
                </a:solidFill>
                <a:latin typeface="Times New Roman" panose="02020603050405020304" pitchFamily="18" charset="0"/>
              </a:rPr>
              <a:t>2,500</a:t>
            </a:r>
            <a:r>
              <a:rPr lang="zh-TW" altLang="en-US" sz="2600" b="1" dirty="0">
                <a:solidFill>
                  <a:srgbClr val="2D2DB9"/>
                </a:solidFill>
                <a:latin typeface="Times New Roman" panose="02020603050405020304" pitchFamily="18" charset="0"/>
              </a:rPr>
              <a:t>萬至</a:t>
            </a:r>
            <a:r>
              <a:rPr lang="en-US" altLang="zh-TW" sz="2600" b="1" dirty="0">
                <a:solidFill>
                  <a:srgbClr val="2D2DB9"/>
                </a:solidFill>
                <a:latin typeface="Times New Roman" panose="02020603050405020304" pitchFamily="18" charset="0"/>
              </a:rPr>
              <a:t>4,000</a:t>
            </a:r>
            <a:r>
              <a:rPr lang="zh-TW" altLang="en-US" sz="2600" b="1" dirty="0">
                <a:solidFill>
                  <a:srgbClr val="2D2DB9"/>
                </a:solidFill>
                <a:latin typeface="Times New Roman" panose="02020603050405020304" pitchFamily="18" charset="0"/>
              </a:rPr>
              <a:t>萬旅客量分組評比獲第</a:t>
            </a:r>
            <a:r>
              <a:rPr lang="en-US" altLang="zh-TW" sz="2600" b="1" dirty="0">
                <a:solidFill>
                  <a:srgbClr val="2D2DB9"/>
                </a:solidFill>
                <a:latin typeface="Times New Roman" panose="02020603050405020304" pitchFamily="18" charset="0"/>
              </a:rPr>
              <a:t>2</a:t>
            </a:r>
            <a:r>
              <a:rPr lang="zh-TW" altLang="en-US" sz="2600" b="1" dirty="0">
                <a:solidFill>
                  <a:srgbClr val="2D2DB9"/>
                </a:solidFill>
                <a:latin typeface="Times New Roman" panose="02020603050405020304" pitchFamily="18" charset="0"/>
              </a:rPr>
              <a:t>名佳績，並於</a:t>
            </a:r>
            <a:r>
              <a:rPr lang="en-US" altLang="zh-TW" sz="2600" b="1" dirty="0">
                <a:solidFill>
                  <a:srgbClr val="2D2DB9"/>
                </a:solidFill>
                <a:latin typeface="Times New Roman" panose="02020603050405020304" pitchFamily="18" charset="0"/>
              </a:rPr>
              <a:t>104</a:t>
            </a:r>
            <a:r>
              <a:rPr lang="zh-TW" altLang="en-US" sz="2600" b="1" dirty="0">
                <a:solidFill>
                  <a:srgbClr val="2D2DB9"/>
                </a:solidFill>
                <a:latin typeface="Times New Roman" panose="02020603050405020304" pitchFamily="18" charset="0"/>
              </a:rPr>
              <a:t>年獲</a:t>
            </a:r>
            <a:r>
              <a:rPr lang="en-US" altLang="zh-TW" sz="2600" b="1" dirty="0" err="1">
                <a:solidFill>
                  <a:srgbClr val="2D2DB9"/>
                </a:solidFill>
                <a:latin typeface="Times New Roman" panose="02020603050405020304" pitchFamily="18" charset="0"/>
              </a:rPr>
              <a:t>Skytrax</a:t>
            </a:r>
            <a:r>
              <a:rPr lang="zh-TW" altLang="en-US" sz="2600" b="1" dirty="0">
                <a:solidFill>
                  <a:srgbClr val="2D2DB9"/>
                </a:solidFill>
                <a:latin typeface="Times New Roman" panose="02020603050405020304" pitchFamily="18" charset="0"/>
              </a:rPr>
              <a:t>評比為全球及亞洲「最佳機場服務人員」雙料冠軍</a:t>
            </a:r>
            <a:r>
              <a:rPr lang="zh-TW" altLang="en-US" sz="2600" b="1" dirty="0" smtClean="0">
                <a:solidFill>
                  <a:srgbClr val="2D2DB9"/>
                </a:solidFill>
                <a:latin typeface="Times New Roman" panose="02020603050405020304" pitchFamily="18" charset="0"/>
              </a:rPr>
              <a:t>。</a:t>
            </a:r>
            <a:endParaRPr lang="en-US" altLang="zh-TW" sz="2600" i="1" dirty="0" smtClean="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smtClean="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smtClean="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16</a:t>
            </a:fld>
            <a:endParaRPr lang="zh-TW" altLang="en-US"/>
          </a:p>
        </p:txBody>
      </p:sp>
      <p:sp>
        <p:nvSpPr>
          <p:cNvPr id="6" name="矩形 5"/>
          <p:cNvSpPr/>
          <p:nvPr/>
        </p:nvSpPr>
        <p:spPr>
          <a:xfrm flipV="1">
            <a:off x="1288245" y="3882351"/>
            <a:ext cx="5495365" cy="646331"/>
          </a:xfrm>
          <a:prstGeom prst="rect">
            <a:avLst/>
          </a:prstGeom>
        </p:spPr>
        <p:txBody>
          <a:bodyPr wrap="square">
            <a:spAutoFit/>
          </a:bodyPr>
          <a:lstStyle/>
          <a:p>
            <a:endParaRPr lang="en-US" altLang="zh-TW" dirty="0" smtClean="0"/>
          </a:p>
          <a:p>
            <a:endParaRPr lang="zh-TW" altLang="en-US" dirty="0" smtClean="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518" y="3805455"/>
            <a:ext cx="2859409" cy="2286607"/>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630088742"/>
              </p:ext>
            </p:extLst>
          </p:nvPr>
        </p:nvGraphicFramePr>
        <p:xfrm>
          <a:off x="4468938" y="3846159"/>
          <a:ext cx="3889107" cy="1109092"/>
        </p:xfrm>
        <a:graphic>
          <a:graphicData uri="http://schemas.openxmlformats.org/drawingml/2006/table">
            <a:tbl>
              <a:tblPr firstRow="1" firstCol="1" bandRow="1">
                <a:tableStyleId>{5C22544A-7EE6-4342-B048-85BDC9FD1C3A}</a:tableStyleId>
              </a:tblPr>
              <a:tblGrid>
                <a:gridCol w="491246"/>
                <a:gridCol w="2075909"/>
                <a:gridCol w="666180"/>
                <a:gridCol w="655772"/>
              </a:tblGrid>
              <a:tr h="201073">
                <a:tc>
                  <a:txBody>
                    <a:bodyPr/>
                    <a:lstStyle/>
                    <a:p>
                      <a:pPr algn="ctr">
                        <a:spcBef>
                          <a:spcPts val="600"/>
                        </a:spcBef>
                        <a:spcAft>
                          <a:spcPts val="600"/>
                        </a:spcAft>
                      </a:pPr>
                      <a:r>
                        <a:rPr lang="zh-TW" sz="1000" kern="100" dirty="0">
                          <a:solidFill>
                            <a:schemeClr val="tx1"/>
                          </a:solidFill>
                          <a:effectLst/>
                        </a:rPr>
                        <a:t>項次</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zh-TW" sz="1000" kern="100" dirty="0">
                          <a:solidFill>
                            <a:schemeClr val="tx1"/>
                          </a:solidFill>
                          <a:effectLst/>
                        </a:rPr>
                        <a:t>項目</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2015</a:t>
                      </a:r>
                      <a:r>
                        <a:rPr lang="zh-TW" sz="1000" kern="100" dirty="0">
                          <a:solidFill>
                            <a:schemeClr val="tx1"/>
                          </a:solidFill>
                          <a:effectLst/>
                        </a:rPr>
                        <a:t>年</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2014</a:t>
                      </a:r>
                      <a:r>
                        <a:rPr lang="zh-TW" sz="1000" kern="100" dirty="0">
                          <a:solidFill>
                            <a:schemeClr val="tx1"/>
                          </a:solidFill>
                          <a:effectLst/>
                        </a:rPr>
                        <a:t>年</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1073">
                <a:tc>
                  <a:txBody>
                    <a:bodyPr/>
                    <a:lstStyle/>
                    <a:p>
                      <a:pPr algn="ctr">
                        <a:spcBef>
                          <a:spcPts val="600"/>
                        </a:spcBef>
                        <a:spcAft>
                          <a:spcPts val="600"/>
                        </a:spcAft>
                      </a:pPr>
                      <a:r>
                        <a:rPr lang="en-US" sz="1000" kern="100" dirty="0">
                          <a:solidFill>
                            <a:schemeClr val="tx1"/>
                          </a:solidFill>
                          <a:effectLst/>
                        </a:rPr>
                        <a:t>1</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zh-TW" sz="1000" b="1" kern="100" dirty="0">
                          <a:solidFill>
                            <a:schemeClr val="accent6"/>
                          </a:solidFill>
                          <a:effectLst/>
                        </a:rPr>
                        <a:t>世界最佳機場服務人員</a:t>
                      </a:r>
                      <a:endParaRPr lang="zh-TW" sz="1000" b="1" kern="100" dirty="0">
                        <a:solidFill>
                          <a:schemeClr val="accent6"/>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b="1" kern="100" dirty="0">
                          <a:solidFill>
                            <a:schemeClr val="accent6"/>
                          </a:solidFill>
                          <a:effectLst/>
                        </a:rPr>
                        <a:t>1</a:t>
                      </a:r>
                      <a:endParaRPr lang="zh-TW" sz="1000" b="1" kern="100" dirty="0">
                        <a:solidFill>
                          <a:schemeClr val="accent6"/>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zh-TW" sz="1000" kern="100">
                          <a:solidFill>
                            <a:schemeClr val="tx1"/>
                          </a:solidFill>
                          <a:effectLst/>
                        </a:rPr>
                        <a:t>－</a:t>
                      </a:r>
                      <a:endParaRPr lang="zh-TW" sz="1000" kern="10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1073">
                <a:tc>
                  <a:txBody>
                    <a:bodyPr/>
                    <a:lstStyle/>
                    <a:p>
                      <a:pPr algn="ctr">
                        <a:spcBef>
                          <a:spcPts val="600"/>
                        </a:spcBef>
                        <a:spcAft>
                          <a:spcPts val="600"/>
                        </a:spcAft>
                      </a:pPr>
                      <a:r>
                        <a:rPr lang="en-US" sz="1000" kern="100" dirty="0">
                          <a:solidFill>
                            <a:schemeClr val="tx1"/>
                          </a:solidFill>
                          <a:effectLst/>
                        </a:rPr>
                        <a:t>2</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zh-TW" sz="1000" b="1" kern="100" dirty="0">
                          <a:solidFill>
                            <a:schemeClr val="accent6"/>
                          </a:solidFill>
                          <a:effectLst/>
                        </a:rPr>
                        <a:t>亞洲最佳機場服務人員</a:t>
                      </a:r>
                      <a:endParaRPr lang="zh-TW" sz="1000" b="1" kern="100" dirty="0">
                        <a:solidFill>
                          <a:schemeClr val="accent6"/>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b="1" kern="100" dirty="0">
                          <a:solidFill>
                            <a:schemeClr val="accent6"/>
                          </a:solidFill>
                          <a:effectLst/>
                        </a:rPr>
                        <a:t>1</a:t>
                      </a:r>
                      <a:endParaRPr lang="zh-TW" sz="1000" b="1" kern="100" dirty="0">
                        <a:solidFill>
                          <a:schemeClr val="accent6"/>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6</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1073">
                <a:tc>
                  <a:txBody>
                    <a:bodyPr/>
                    <a:lstStyle/>
                    <a:p>
                      <a:pPr algn="ctr">
                        <a:spcBef>
                          <a:spcPts val="600"/>
                        </a:spcBef>
                        <a:spcAft>
                          <a:spcPts val="600"/>
                        </a:spcAft>
                      </a:pPr>
                      <a:r>
                        <a:rPr lang="en-US" sz="1000" kern="100" dirty="0">
                          <a:solidFill>
                            <a:schemeClr val="tx1"/>
                          </a:solidFill>
                          <a:effectLst/>
                        </a:rPr>
                        <a:t>3</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zh-TW" sz="1000" kern="100">
                          <a:solidFill>
                            <a:schemeClr val="tx1"/>
                          </a:solidFill>
                          <a:effectLst/>
                        </a:rPr>
                        <a:t>最佳證照查驗機場</a:t>
                      </a:r>
                      <a:endParaRPr lang="zh-TW" sz="1000" kern="10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2</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3</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1263">
                <a:tc>
                  <a:txBody>
                    <a:bodyPr/>
                    <a:lstStyle/>
                    <a:p>
                      <a:pPr algn="ctr">
                        <a:spcBef>
                          <a:spcPts val="600"/>
                        </a:spcBef>
                        <a:spcAft>
                          <a:spcPts val="600"/>
                        </a:spcAft>
                      </a:pPr>
                      <a:r>
                        <a:rPr lang="en-US" sz="1000" kern="100" dirty="0">
                          <a:solidFill>
                            <a:schemeClr val="tx1"/>
                          </a:solidFill>
                          <a:effectLst/>
                        </a:rPr>
                        <a:t>4</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0"/>
                        </a:spcBef>
                        <a:spcAft>
                          <a:spcPts val="0"/>
                        </a:spcAft>
                      </a:pPr>
                      <a:r>
                        <a:rPr lang="zh-TW" sz="1000" kern="100" dirty="0">
                          <a:solidFill>
                            <a:schemeClr val="tx1"/>
                          </a:solidFill>
                          <a:effectLst/>
                        </a:rPr>
                        <a:t>最佳</a:t>
                      </a:r>
                      <a:r>
                        <a:rPr lang="zh-TW" sz="1000" kern="100" dirty="0" smtClean="0">
                          <a:solidFill>
                            <a:schemeClr val="tx1"/>
                          </a:solidFill>
                          <a:effectLst/>
                        </a:rPr>
                        <a:t>機場</a:t>
                      </a:r>
                      <a:endParaRPr lang="en-US" altLang="zh-TW" sz="1000" kern="100" dirty="0" smtClean="0">
                        <a:solidFill>
                          <a:schemeClr val="tx1"/>
                        </a:solidFill>
                        <a:effectLst/>
                      </a:endParaRPr>
                    </a:p>
                    <a:p>
                      <a:pPr algn="ctr">
                        <a:spcBef>
                          <a:spcPts val="0"/>
                        </a:spcBef>
                        <a:spcAft>
                          <a:spcPts val="0"/>
                        </a:spcAft>
                      </a:pPr>
                      <a:r>
                        <a:rPr lang="en-US" sz="1000" kern="100" dirty="0" smtClean="0">
                          <a:solidFill>
                            <a:schemeClr val="tx1"/>
                          </a:solidFill>
                          <a:effectLst/>
                        </a:rPr>
                        <a:t>(</a:t>
                      </a:r>
                      <a:r>
                        <a:rPr lang="en-US" sz="1000" kern="100" dirty="0">
                          <a:solidFill>
                            <a:schemeClr val="tx1"/>
                          </a:solidFill>
                          <a:effectLst/>
                        </a:rPr>
                        <a:t>3,000</a:t>
                      </a:r>
                      <a:r>
                        <a:rPr lang="zh-TW" sz="1000" kern="100" dirty="0">
                          <a:solidFill>
                            <a:schemeClr val="tx1"/>
                          </a:solidFill>
                          <a:effectLst/>
                        </a:rPr>
                        <a:t>萬至</a:t>
                      </a:r>
                      <a:r>
                        <a:rPr lang="en-US" sz="1000" kern="100" dirty="0">
                          <a:solidFill>
                            <a:schemeClr val="tx1"/>
                          </a:solidFill>
                          <a:effectLst/>
                        </a:rPr>
                        <a:t>4,000</a:t>
                      </a:r>
                      <a:r>
                        <a:rPr lang="zh-TW" sz="1000" kern="100" dirty="0">
                          <a:solidFill>
                            <a:schemeClr val="tx1"/>
                          </a:solidFill>
                          <a:effectLst/>
                        </a:rPr>
                        <a:t>萬旅客運量</a:t>
                      </a:r>
                      <a:r>
                        <a:rPr lang="en-US" sz="1000" kern="100" dirty="0">
                          <a:solidFill>
                            <a:schemeClr val="tx1"/>
                          </a:solidFill>
                          <a:effectLst/>
                        </a:rPr>
                        <a:t>)</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3</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000" kern="100" dirty="0">
                          <a:solidFill>
                            <a:schemeClr val="tx1"/>
                          </a:solidFill>
                          <a:effectLst/>
                        </a:rPr>
                        <a:t>4</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1"/>
          <p:cNvSpPr>
            <a:spLocks noChangeArrowheads="1"/>
          </p:cNvSpPr>
          <p:nvPr/>
        </p:nvSpPr>
        <p:spPr bwMode="auto">
          <a:xfrm>
            <a:off x="4347014" y="3494124"/>
            <a:ext cx="3969900" cy="40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06291" tIns="76176"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zh-TW" altLang="zh-TW" sz="16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桃園國際機場</a:t>
            </a:r>
            <a:r>
              <a:rPr kumimoji="0" lang="en-US" altLang="zh-TW" sz="1600" b="1" i="0" u="none" strike="noStrike" cap="none" normalizeH="0" baseline="0" dirty="0" err="1"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Skytrax</a:t>
            </a:r>
            <a:r>
              <a:rPr kumimoji="0" lang="zh-TW" altLang="en-US" sz="16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世界機場評比排名</a:t>
            </a: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4941168"/>
            <a:ext cx="3960440" cy="136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46298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ctr">
              <a:defRPr/>
            </a:pPr>
            <a:r>
              <a:rPr lang="zh-TW" altLang="en-US" sz="3600" b="1" dirty="0">
                <a:solidFill>
                  <a:schemeClr val="accent6">
                    <a:lumMod val="50000"/>
                  </a:schemeClr>
                </a:solidFill>
                <a:latin typeface="Times New Roman" panose="02020603050405020304" pitchFamily="18" charset="0"/>
              </a:rPr>
              <a:t>一、</a:t>
            </a:r>
            <a:r>
              <a:rPr lang="zh-TW" altLang="zh-TW" sz="3600" b="1" dirty="0">
                <a:solidFill>
                  <a:schemeClr val="accent6">
                    <a:lumMod val="50000"/>
                  </a:schemeClr>
                </a:solidFill>
                <a:latin typeface="Times New Roman" panose="02020603050405020304" pitchFamily="18" charset="0"/>
              </a:rPr>
              <a:t>鞏固兩岸和平，擴大國際參與</a:t>
            </a:r>
            <a:r>
              <a:rPr lang="en-US" altLang="zh-TW" sz="2000" b="1" dirty="0">
                <a:solidFill>
                  <a:schemeClr val="accent6">
                    <a:lumMod val="50000"/>
                  </a:schemeClr>
                </a:solidFill>
                <a:latin typeface="Times New Roman" panose="02020603050405020304" pitchFamily="18" charset="0"/>
              </a:rPr>
              <a:t>(</a:t>
            </a:r>
            <a:r>
              <a:rPr lang="zh-TW" altLang="en-US" sz="2000" b="1" dirty="0">
                <a:solidFill>
                  <a:schemeClr val="accent6">
                    <a:lumMod val="50000"/>
                  </a:schemeClr>
                </a:solidFill>
                <a:latin typeface="Times New Roman" panose="02020603050405020304" pitchFamily="18" charset="0"/>
              </a:rPr>
              <a:t>續</a:t>
            </a:r>
            <a:r>
              <a:rPr lang="en-US" altLang="zh-TW" sz="2000" b="1" dirty="0">
                <a:solidFill>
                  <a:schemeClr val="accent6">
                    <a:lumMod val="50000"/>
                  </a:schemeClr>
                </a:solidFill>
                <a:latin typeface="Times New Roman" panose="02020603050405020304" pitchFamily="18" charset="0"/>
              </a:rPr>
              <a:t>1)</a:t>
            </a:r>
            <a:endParaRPr lang="zh-TW" altLang="en-US" sz="2000" b="1" dirty="0">
              <a:solidFill>
                <a:schemeClr val="accent6">
                  <a:lumMod val="50000"/>
                </a:schemeClr>
              </a:solidFill>
              <a:latin typeface="Times New Roman" panose="02020603050405020304" pitchFamily="18" charset="0"/>
            </a:endParaRPr>
          </a:p>
        </p:txBody>
      </p:sp>
      <p:sp>
        <p:nvSpPr>
          <p:cNvPr id="10248" name="Rectangle 7"/>
          <p:cNvSpPr>
            <a:spLocks/>
          </p:cNvSpPr>
          <p:nvPr/>
        </p:nvSpPr>
        <p:spPr bwMode="auto">
          <a:xfrm>
            <a:off x="512763" y="1039813"/>
            <a:ext cx="8336269" cy="5205412"/>
          </a:xfrm>
          <a:prstGeom prst="rect">
            <a:avLst/>
          </a:prstGeom>
          <a:noFill/>
          <a:ln>
            <a:noFill/>
          </a:ln>
          <a:extLst/>
        </p:spPr>
        <p:txBody>
          <a:bodyPr/>
          <a:lstStyle>
            <a:lvl1pPr marL="365125" indent="-255588" eaLnBrk="0" hangingPunct="0">
              <a:spcBef>
                <a:spcPct val="20000"/>
              </a:spcBef>
              <a:buFont typeface="Wingdings" panose="05000000000000000000" pitchFamily="2" charset="2"/>
              <a:buChar char="q"/>
              <a:defRPr kumimoji="1" sz="2400" b="1">
                <a:solidFill>
                  <a:schemeClr val="accent2"/>
                </a:solidFill>
                <a:latin typeface="Times New Roman" panose="02020603050405020304" pitchFamily="18" charset="0"/>
                <a:ea typeface="新細明體" panose="02020500000000000000" pitchFamily="18" charset="-120"/>
              </a:defRPr>
            </a:lvl1pPr>
            <a:lvl2pPr marL="742950" indent="-285750" eaLnBrk="0" hangingPunct="0">
              <a:spcBef>
                <a:spcPct val="20000"/>
              </a:spcBef>
              <a:buFont typeface="Wingdings" panose="05000000000000000000" pitchFamily="2" charset="2"/>
              <a:buChar char="Ø"/>
              <a:defRPr kumimoji="1" sz="2100" b="1">
                <a:solidFill>
                  <a:srgbClr val="009900"/>
                </a:solidFill>
                <a:latin typeface="Times New Roman" panose="02020603050405020304" pitchFamily="18" charset="0"/>
                <a:ea typeface="新細明體" panose="02020500000000000000" pitchFamily="18" charset="-120"/>
              </a:defRPr>
            </a:lvl2pPr>
            <a:lvl3pPr marL="1143000" indent="-228600" eaLnBrk="0" hangingPunct="0">
              <a:spcBef>
                <a:spcPct val="20000"/>
              </a:spcBef>
              <a:buFont typeface="Wingdings" panose="05000000000000000000" pitchFamily="2" charset="2"/>
              <a:buChar char="ü"/>
              <a:defRPr kumimoji="1">
                <a:solidFill>
                  <a:srgbClr val="009900"/>
                </a:solidFill>
                <a:latin typeface="Times New Roman" panose="02020603050405020304" pitchFamily="18" charset="0"/>
                <a:ea typeface="新細明體" panose="02020500000000000000" pitchFamily="18" charset="-120"/>
              </a:defRPr>
            </a:lvl3pPr>
            <a:lvl4pPr marL="1600200" indent="-228600" eaLnBrk="0" hangingPunct="0">
              <a:spcBef>
                <a:spcPct val="20000"/>
              </a:spcBef>
              <a:buFont typeface="Wingdings" panose="05000000000000000000" pitchFamily="2" charset="2"/>
              <a:buChar char="@"/>
              <a:defRPr kumimoji="1" sz="1500">
                <a:solidFill>
                  <a:srgbClr val="009900"/>
                </a:solidFill>
                <a:latin typeface="Times New Roman" panose="02020603050405020304" pitchFamily="18" charset="0"/>
                <a:ea typeface="新細明體" panose="02020500000000000000" pitchFamily="18" charset="-120"/>
              </a:defRPr>
            </a:lvl4pPr>
            <a:lvl5pPr marL="2057400" indent="-228600" eaLnBrk="0" hangingPunct="0">
              <a:spcBef>
                <a:spcPct val="20000"/>
              </a:spcBef>
              <a:buFont typeface="Times New Roman" panose="02020603050405020304" pitchFamily="18" charset="0"/>
              <a:buChar char="–"/>
              <a:defRPr kumimoji="1" sz="1500">
                <a:solidFill>
                  <a:srgbClr val="009900"/>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1500">
                <a:solidFill>
                  <a:srgbClr val="009900"/>
                </a:solidFill>
                <a:latin typeface="Times New Roman" panose="02020603050405020304" pitchFamily="18" charset="0"/>
                <a:ea typeface="新細明體" panose="02020500000000000000" pitchFamily="18" charset="-120"/>
              </a:defRPr>
            </a:lvl9pPr>
          </a:lstStyle>
          <a:p>
            <a:pPr eaLnBrk="1" hangingPunct="1">
              <a:lnSpc>
                <a:spcPts val="3200"/>
              </a:lnSpc>
              <a:spcBef>
                <a:spcPts val="400"/>
              </a:spcBef>
              <a:buClr>
                <a:schemeClr val="accent2">
                  <a:lumMod val="50000"/>
                </a:schemeClr>
              </a:buClr>
              <a:buSzPct val="75000"/>
              <a:buFont typeface="Wingdings" panose="05000000000000000000" pitchFamily="2" charset="2"/>
              <a:buChar char="n"/>
            </a:pPr>
            <a:r>
              <a:rPr lang="zh-TW" altLang="zh-TW" sz="3200" dirty="0">
                <a:solidFill>
                  <a:schemeClr val="accent6"/>
                </a:solidFill>
                <a:latin typeface="+mn-lt"/>
                <a:ea typeface="標楷體" panose="03000509000000000000" pitchFamily="65" charset="-120"/>
              </a:rPr>
              <a:t>兩岸</a:t>
            </a:r>
            <a:r>
              <a:rPr lang="zh-TW" altLang="en-US" sz="3200" dirty="0">
                <a:solidFill>
                  <a:schemeClr val="accent6"/>
                </a:solidFill>
                <a:latin typeface="+mn-lt"/>
                <a:ea typeface="標楷體" panose="03000509000000000000" pitchFamily="65" charset="-120"/>
              </a:rPr>
              <a:t>領導人會面</a:t>
            </a:r>
            <a:r>
              <a:rPr lang="zh-TW" altLang="zh-TW" sz="3200" dirty="0">
                <a:solidFill>
                  <a:schemeClr val="accent6"/>
                </a:solidFill>
                <a:latin typeface="+mn-lt"/>
                <a:ea typeface="標楷體" panose="03000509000000000000" pitchFamily="65" charset="-120"/>
              </a:rPr>
              <a:t>，</a:t>
            </a:r>
            <a:r>
              <a:rPr lang="zh-TW" altLang="en-US" sz="3200" dirty="0">
                <a:solidFill>
                  <a:schemeClr val="accent6"/>
                </a:solidFill>
                <a:latin typeface="+mn-lt"/>
                <a:ea typeface="標楷體" panose="03000509000000000000" pitchFamily="65" charset="-120"/>
              </a:rPr>
              <a:t>彰顯中華民國主權並維繫兩岸和平穩定</a:t>
            </a:r>
            <a:endParaRPr lang="en-US" altLang="zh-TW" sz="3200" dirty="0">
              <a:solidFill>
                <a:schemeClr val="accent6"/>
              </a:solidFill>
              <a:latin typeface="+mn-lt"/>
              <a:ea typeface="標楷體" panose="03000509000000000000" pitchFamily="65" charset="-120"/>
            </a:endParaRPr>
          </a:p>
          <a:p>
            <a:pPr algn="just" eaLnBrk="1" hangingPunct="1">
              <a:spcBef>
                <a:spcPct val="0"/>
              </a:spcBef>
              <a:buClr>
                <a:srgbClr val="16165D"/>
              </a:buClr>
              <a:buFont typeface="Wingdings" panose="05000000000000000000" pitchFamily="2" charset="2"/>
              <a:buChar char="ü"/>
            </a:pPr>
            <a:r>
              <a:rPr lang="en-US" altLang="zh-TW" sz="2600" b="0" dirty="0">
                <a:solidFill>
                  <a:schemeClr val="tx1"/>
                </a:solidFill>
                <a:latin typeface="+mn-lt"/>
                <a:ea typeface="標楷體" panose="03000509000000000000" pitchFamily="65" charset="-120"/>
              </a:rPr>
              <a:t>104</a:t>
            </a:r>
            <a:r>
              <a:rPr lang="zh-TW" altLang="zh-TW" sz="2600" b="0" dirty="0">
                <a:solidFill>
                  <a:schemeClr val="tx1"/>
                </a:solidFill>
                <a:latin typeface="+mn-lt"/>
                <a:ea typeface="標楷體" panose="03000509000000000000" pitchFamily="65" charset="-120"/>
              </a:rPr>
              <a:t>年</a:t>
            </a:r>
            <a:r>
              <a:rPr lang="en-US" altLang="zh-TW" sz="2600" b="0" dirty="0">
                <a:solidFill>
                  <a:schemeClr val="tx1"/>
                </a:solidFill>
                <a:latin typeface="+mn-lt"/>
                <a:ea typeface="標楷體" panose="03000509000000000000" pitchFamily="65" charset="-120"/>
              </a:rPr>
              <a:t>11</a:t>
            </a:r>
            <a:r>
              <a:rPr lang="zh-TW" altLang="zh-TW" sz="2600" b="0" dirty="0">
                <a:solidFill>
                  <a:schemeClr val="tx1"/>
                </a:solidFill>
                <a:latin typeface="+mn-lt"/>
                <a:ea typeface="標楷體" panose="03000509000000000000" pitchFamily="65" charset="-120"/>
              </a:rPr>
              <a:t>月</a:t>
            </a:r>
            <a:r>
              <a:rPr lang="en-US" altLang="zh-TW" sz="2600" b="0" dirty="0">
                <a:solidFill>
                  <a:schemeClr val="tx1"/>
                </a:solidFill>
                <a:latin typeface="+mn-lt"/>
                <a:ea typeface="標楷體" panose="03000509000000000000" pitchFamily="65" charset="-120"/>
              </a:rPr>
              <a:t>7</a:t>
            </a:r>
            <a:r>
              <a:rPr lang="zh-TW" altLang="zh-TW" sz="2600" b="0" dirty="0">
                <a:solidFill>
                  <a:schemeClr val="tx1"/>
                </a:solidFill>
                <a:latin typeface="+mn-lt"/>
                <a:ea typeface="標楷體" panose="03000509000000000000" pitchFamily="65" charset="-120"/>
              </a:rPr>
              <a:t>日，馬總統與大陸領導人習近平在新加坡會面，這是兩岸在</a:t>
            </a:r>
            <a:r>
              <a:rPr lang="en-US" altLang="zh-TW" sz="2600" b="0" dirty="0">
                <a:solidFill>
                  <a:schemeClr val="tx1"/>
                </a:solidFill>
                <a:latin typeface="+mn-lt"/>
                <a:ea typeface="標楷體" panose="03000509000000000000" pitchFamily="65" charset="-120"/>
              </a:rPr>
              <a:t>1949</a:t>
            </a:r>
            <a:r>
              <a:rPr lang="zh-TW" altLang="zh-TW" sz="2600" b="0" dirty="0">
                <a:solidFill>
                  <a:schemeClr val="tx1"/>
                </a:solidFill>
                <a:latin typeface="+mn-lt"/>
                <a:ea typeface="標楷體" panose="03000509000000000000" pitchFamily="65" charset="-120"/>
              </a:rPr>
              <a:t>年隔海分治</a:t>
            </a:r>
            <a:r>
              <a:rPr lang="en-US" altLang="zh-TW" sz="2600" b="0" dirty="0">
                <a:solidFill>
                  <a:schemeClr val="tx1"/>
                </a:solidFill>
                <a:latin typeface="+mn-lt"/>
                <a:ea typeface="標楷體" panose="03000509000000000000" pitchFamily="65" charset="-120"/>
              </a:rPr>
              <a:t>66</a:t>
            </a:r>
            <a:r>
              <a:rPr lang="zh-TW" altLang="zh-TW" sz="2600" b="0" dirty="0">
                <a:solidFill>
                  <a:schemeClr val="tx1"/>
                </a:solidFill>
                <a:latin typeface="+mn-lt"/>
                <a:ea typeface="標楷體" panose="03000509000000000000" pitchFamily="65" charset="-120"/>
              </a:rPr>
              <a:t>年後，雙方領導人的首次會面，彰顯兩岸「互不承認主權、互不否認治權」的互動現狀。馬總統在會中所提出五點維繫兩岸和平繁榮現狀主張，均獲得陸方正面回應。</a:t>
            </a:r>
            <a:endParaRPr lang="en-US" altLang="zh-TW" sz="2600" b="0" dirty="0">
              <a:solidFill>
                <a:schemeClr val="tx1"/>
              </a:solidFill>
              <a:latin typeface="+mn-lt"/>
              <a:ea typeface="標楷體" panose="03000509000000000000" pitchFamily="65" charset="-120"/>
            </a:endParaRPr>
          </a:p>
          <a:p>
            <a:pPr algn="just" eaLnBrk="1" hangingPunct="1">
              <a:spcBef>
                <a:spcPct val="0"/>
              </a:spcBef>
              <a:buClr>
                <a:srgbClr val="16165D"/>
              </a:buClr>
              <a:buFont typeface="Wingdings" panose="05000000000000000000" pitchFamily="2" charset="2"/>
              <a:buChar char="ü"/>
            </a:pPr>
            <a:r>
              <a:rPr kumimoji="0" lang="zh-TW" altLang="zh-TW" sz="2600" b="0" dirty="0">
                <a:solidFill>
                  <a:schemeClr val="tx1"/>
                </a:solidFill>
                <a:ea typeface="標楷體" panose="03000509000000000000" pitchFamily="65" charset="-120"/>
              </a:rPr>
              <a:t>本次會面目標旨為「鞏固兩岸和平、維護臺海現狀」，完整說明「九二共識、一中各表」之意涵，充分彰顯中華民國主權與臺灣尊嚴之一貫立場，有助兩岸相互面對、正視現實，深化兩岸關係制度化發展，並增進兩岸互信，為臺海及區域穩定創造歷史典範</a:t>
            </a:r>
            <a:r>
              <a:rPr lang="zh-TW" altLang="zh-TW" sz="2600" b="0" dirty="0" smtClean="0">
                <a:solidFill>
                  <a:schemeClr val="tx1"/>
                </a:solidFill>
                <a:latin typeface="+mn-lt"/>
                <a:ea typeface="標楷體" panose="03000509000000000000" pitchFamily="65" charset="-120"/>
              </a:rPr>
              <a:t>。</a:t>
            </a:r>
            <a:endParaRPr lang="en-US" altLang="zh-TW" sz="2600" b="0" dirty="0">
              <a:solidFill>
                <a:schemeClr val="tx1"/>
              </a:solidFill>
              <a:latin typeface="+mn-lt"/>
              <a:ea typeface="標楷體" panose="03000509000000000000" pitchFamily="65" charset="-120"/>
            </a:endParaRPr>
          </a:p>
          <a:p>
            <a:pPr algn="just" eaLnBrk="1" hangingPunct="1">
              <a:spcBef>
                <a:spcPct val="0"/>
              </a:spcBef>
              <a:buClr>
                <a:srgbClr val="16165D"/>
              </a:buClr>
              <a:buFontTx/>
              <a:buNone/>
            </a:pPr>
            <a:endParaRPr kumimoji="0" lang="zh-TW" altLang="en-US" sz="2600" b="0"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160</a:t>
            </a:fld>
            <a:endParaRPr lang="zh-TW" altLang="en-US"/>
          </a:p>
        </p:txBody>
      </p:sp>
    </p:spTree>
    <p:extLst>
      <p:ext uri="{BB962C8B-B14F-4D97-AF65-F5344CB8AC3E}">
        <p14:creationId xmlns:p14="http://schemas.microsoft.com/office/powerpoint/2010/main" val="194383920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一、</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鞏固兩岸和平，擴大國際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參與</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2</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967" y="844550"/>
            <a:ext cx="8853999"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marL="365125" indent="-25558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ts val="400"/>
              </a:spcBef>
              <a:buClr>
                <a:srgbClr val="191966"/>
              </a:buClr>
              <a:buSzPct val="75000"/>
              <a:buFont typeface="Wingdings" panose="05000000000000000000" pitchFamily="2" charset="2"/>
              <a:buChar char="n"/>
            </a:pPr>
            <a:r>
              <a:rPr lang="zh-TW" altLang="zh-TW" sz="3100" b="1" dirty="0">
                <a:solidFill>
                  <a:srgbClr val="2D2DB9"/>
                </a:solidFill>
                <a:latin typeface="Times New Roman" panose="02020603050405020304" pitchFamily="18" charset="0"/>
                <a:ea typeface="標楷體" panose="03000509000000000000" pitchFamily="65" charset="-120"/>
              </a:rPr>
              <a:t>兩岸事務首長定期互訪，促成</a:t>
            </a:r>
            <a:r>
              <a:rPr lang="zh-TW" altLang="en-US" sz="3100" b="1" dirty="0">
                <a:solidFill>
                  <a:srgbClr val="2D2DB9"/>
                </a:solidFill>
                <a:latin typeface="Times New Roman" panose="02020603050405020304" pitchFamily="18" charset="0"/>
                <a:ea typeface="標楷體" panose="03000509000000000000" pitchFamily="65" charset="-120"/>
              </a:rPr>
              <a:t>官方互動制度化</a:t>
            </a:r>
          </a:p>
          <a:p>
            <a:pPr indent="-11113" algn="just">
              <a:spcBef>
                <a:spcPts val="400"/>
              </a:spcBef>
              <a:buClr>
                <a:schemeClr val="accent1"/>
              </a:buClr>
              <a:buSzPct val="68000"/>
              <a:buFont typeface="Wingdings 3" panose="05040102010807070707" pitchFamily="18" charset="2"/>
              <a:buNone/>
            </a:pPr>
            <a:r>
              <a:rPr lang="en-US" altLang="zh-TW" sz="2200" dirty="0">
                <a:latin typeface="+mn-lt"/>
                <a:ea typeface="+mj-ea"/>
              </a:rPr>
              <a:t>103</a:t>
            </a:r>
            <a:r>
              <a:rPr lang="zh-TW" altLang="zh-TW" sz="2200" dirty="0">
                <a:latin typeface="+mn-lt"/>
                <a:ea typeface="+mj-ea"/>
              </a:rPr>
              <a:t>年實現陸委會主委與大陸國臺辦主任</a:t>
            </a:r>
            <a:r>
              <a:rPr lang="zh-TW" altLang="en-US" sz="2200" dirty="0">
                <a:latin typeface="+mn-lt"/>
                <a:ea typeface="+mj-ea"/>
              </a:rPr>
              <a:t>首次</a:t>
            </a:r>
            <a:r>
              <a:rPr lang="zh-TW" altLang="zh-TW" sz="2200" dirty="0">
                <a:latin typeface="+mn-lt"/>
                <a:ea typeface="+mj-ea"/>
              </a:rPr>
              <a:t>互訪，並互稱官銜，是兩岸關係發展中的重要里程碑。</a:t>
            </a:r>
            <a:r>
              <a:rPr lang="en-US" altLang="zh-TW" sz="2200" dirty="0">
                <a:latin typeface="+mn-lt"/>
                <a:ea typeface="+mj-ea"/>
              </a:rPr>
              <a:t>104</a:t>
            </a:r>
            <a:r>
              <a:rPr lang="zh-TW" altLang="en-US" sz="2200" dirty="0">
                <a:latin typeface="+mn-lt"/>
                <a:ea typeface="+mj-ea"/>
              </a:rPr>
              <a:t>年</a:t>
            </a:r>
            <a:r>
              <a:rPr lang="en-US" altLang="zh-TW" sz="2200" dirty="0">
                <a:latin typeface="+mn-lt"/>
                <a:ea typeface="+mj-ea"/>
              </a:rPr>
              <a:t>5</a:t>
            </a:r>
            <a:r>
              <a:rPr lang="zh-TW" altLang="en-US" sz="2200" dirty="0">
                <a:latin typeface="+mn-lt"/>
                <a:ea typeface="+mj-ea"/>
              </a:rPr>
              <a:t>月大陸國臺辦主任訪問金門，陸委會主委亦於</a:t>
            </a:r>
            <a:r>
              <a:rPr lang="en-US" altLang="zh-TW" sz="2200" dirty="0">
                <a:latin typeface="+mn-lt"/>
                <a:ea typeface="+mj-ea"/>
              </a:rPr>
              <a:t>10</a:t>
            </a:r>
            <a:r>
              <a:rPr lang="zh-TW" altLang="en-US" sz="2200" dirty="0">
                <a:latin typeface="+mn-lt"/>
                <a:ea typeface="+mj-ea"/>
              </a:rPr>
              <a:t>月率團赴陸，期間並舉行第</a:t>
            </a:r>
            <a:r>
              <a:rPr lang="en-US" altLang="zh-TW" sz="2200" dirty="0">
                <a:latin typeface="+mn-lt"/>
                <a:ea typeface="+mj-ea"/>
              </a:rPr>
              <a:t>3</a:t>
            </a:r>
            <a:r>
              <a:rPr lang="zh-TW" altLang="en-US" sz="2200" dirty="0">
                <a:latin typeface="+mn-lt"/>
                <a:ea typeface="+mj-ea"/>
              </a:rPr>
              <a:t>、</a:t>
            </a:r>
            <a:r>
              <a:rPr lang="en-US" altLang="zh-TW" sz="2200" dirty="0">
                <a:latin typeface="+mn-lt"/>
                <a:ea typeface="+mj-ea"/>
              </a:rPr>
              <a:t>4</a:t>
            </a:r>
            <a:r>
              <a:rPr lang="zh-TW" altLang="en-US" sz="2200" dirty="0">
                <a:latin typeface="+mn-lt"/>
                <a:ea typeface="+mj-ea"/>
              </a:rPr>
              <a:t>次「兩岸事務首長會議」，</a:t>
            </a:r>
            <a:r>
              <a:rPr lang="zh-TW" altLang="zh-TW" sz="2200" dirty="0">
                <a:latin typeface="+mn-lt"/>
                <a:ea typeface="+mj-ea"/>
              </a:rPr>
              <a:t>主管兩岸事務機關首長定期互訪，就彼此關切議題交換意見，務實解決問題，維護民眾權益福祉，增進雙方瞭解與深化互信，對兩岸關係良性發展具有重要意涵</a:t>
            </a:r>
            <a:r>
              <a:rPr lang="zh-TW" altLang="zh-TW" sz="2200" dirty="0" smtClean="0">
                <a:latin typeface="+mn-lt"/>
                <a:ea typeface="+mj-ea"/>
              </a:rPr>
              <a:t>。</a:t>
            </a:r>
            <a:endParaRPr lang="zh-TW" altLang="en-US" sz="2200" dirty="0">
              <a:latin typeface="+mn-lt"/>
              <a:ea typeface="+mj-ea"/>
            </a:endParaRPr>
          </a:p>
          <a:p>
            <a:pPr>
              <a:spcBef>
                <a:spcPts val="1200"/>
              </a:spcBef>
              <a:buClr>
                <a:srgbClr val="191966"/>
              </a:buClr>
              <a:buSzPct val="75000"/>
              <a:buFont typeface="Wingdings" panose="05000000000000000000" pitchFamily="2" charset="2"/>
              <a:buChar char="n"/>
            </a:pPr>
            <a:r>
              <a:rPr lang="zh-TW" altLang="zh-TW" sz="3100" b="1" dirty="0">
                <a:solidFill>
                  <a:srgbClr val="2D2DB9"/>
                </a:solidFill>
                <a:latin typeface="+mn-lt"/>
                <a:ea typeface="+mj-ea"/>
              </a:rPr>
              <a:t>兩岸兩</a:t>
            </a:r>
            <a:r>
              <a:rPr lang="zh-TW" altLang="zh-TW" sz="3100" b="1" dirty="0" smtClean="0">
                <a:solidFill>
                  <a:srgbClr val="2D2DB9"/>
                </a:solidFill>
                <a:latin typeface="+mn-lt"/>
                <a:ea typeface="+mj-ea"/>
              </a:rPr>
              <a:t>會</a:t>
            </a:r>
            <a:r>
              <a:rPr lang="zh-TW" altLang="zh-TW" sz="3100" b="1" dirty="0">
                <a:solidFill>
                  <a:srgbClr val="2D2DB9"/>
                </a:solidFill>
                <a:latin typeface="+mn-lt"/>
                <a:ea typeface="+mj-ea"/>
              </a:rPr>
              <a:t>制度化協商與會務交流，增進雙</a:t>
            </a:r>
            <a:r>
              <a:rPr lang="zh-TW" altLang="zh-TW" sz="3100" b="1" dirty="0">
                <a:solidFill>
                  <a:srgbClr val="2D2DB9"/>
                </a:solidFill>
                <a:latin typeface="+mn-lt"/>
                <a:ea typeface="標楷體" panose="03000509000000000000" pitchFamily="65" charset="-120"/>
              </a:rPr>
              <a:t>方互信</a:t>
            </a:r>
            <a:endParaRPr lang="zh-TW" altLang="en-US" sz="3100" b="1" dirty="0">
              <a:solidFill>
                <a:srgbClr val="2D2DB9"/>
              </a:solidFill>
              <a:latin typeface="+mn-lt"/>
              <a:ea typeface="標楷體" panose="03000509000000000000" pitchFamily="65" charset="-120"/>
            </a:endParaRPr>
          </a:p>
          <a:p>
            <a:pPr algn="just">
              <a:spcBef>
                <a:spcPts val="400"/>
              </a:spcBef>
              <a:buClr>
                <a:schemeClr val="accent1"/>
              </a:buClr>
              <a:buSzPct val="68000"/>
              <a:buFont typeface="Wingdings 3" panose="05040102010807070707" pitchFamily="18" charset="2"/>
              <a:buNone/>
            </a:pPr>
            <a:r>
              <a:rPr lang="zh-TW" altLang="en-US" sz="2200" dirty="0">
                <a:latin typeface="+mn-lt"/>
                <a:ea typeface="+mn-ea"/>
              </a:rPr>
              <a:t>    </a:t>
            </a:r>
            <a:r>
              <a:rPr lang="en-US" altLang="zh-TW" sz="2200" dirty="0">
                <a:latin typeface="+mn-lt"/>
                <a:ea typeface="+mn-ea"/>
              </a:rPr>
              <a:t>97</a:t>
            </a:r>
            <a:r>
              <a:rPr lang="zh-TW" altLang="en-US" sz="2200" dirty="0">
                <a:latin typeface="+mn-lt"/>
                <a:ea typeface="+mn-ea"/>
              </a:rPr>
              <a:t>年</a:t>
            </a:r>
            <a:r>
              <a:rPr lang="en-US" altLang="zh-TW" sz="2200" dirty="0">
                <a:latin typeface="+mn-lt"/>
                <a:ea typeface="+mn-ea"/>
              </a:rPr>
              <a:t>6</a:t>
            </a:r>
            <a:r>
              <a:rPr lang="zh-TW" altLang="en-US" sz="2200" dirty="0">
                <a:latin typeface="+mn-lt"/>
                <a:ea typeface="+mn-ea"/>
              </a:rPr>
              <a:t>月兩岸兩會恢復制度化協商，兩會除已進行十一次高層會談簽署協議外，每年並由董事長</a:t>
            </a:r>
            <a:r>
              <a:rPr lang="en-US" altLang="zh-TW" sz="2200" dirty="0">
                <a:latin typeface="+mn-lt"/>
                <a:ea typeface="+mn-ea"/>
              </a:rPr>
              <a:t>(</a:t>
            </a:r>
            <a:r>
              <a:rPr lang="zh-TW" altLang="en-US" sz="2200" dirty="0">
                <a:latin typeface="+mn-lt"/>
                <a:ea typeface="+mn-ea"/>
              </a:rPr>
              <a:t>會長</a:t>
            </a:r>
            <a:r>
              <a:rPr lang="en-US" altLang="zh-TW" sz="2200" dirty="0">
                <a:latin typeface="+mn-lt"/>
                <a:ea typeface="+mn-ea"/>
              </a:rPr>
              <a:t>)</a:t>
            </a:r>
            <a:r>
              <a:rPr lang="zh-TW" altLang="en-US" sz="2200" dirty="0">
                <a:latin typeface="+mn-lt"/>
                <a:ea typeface="+mn-ea"/>
              </a:rPr>
              <a:t>率團互訪開展會務交流，以及已舉行</a:t>
            </a:r>
            <a:r>
              <a:rPr lang="en-US" altLang="zh-TW" sz="2200" dirty="0">
                <a:latin typeface="+mn-lt"/>
                <a:ea typeface="+mn-ea"/>
              </a:rPr>
              <a:t>3</a:t>
            </a:r>
            <a:r>
              <a:rPr lang="zh-TW" altLang="en-US" sz="2200" dirty="0">
                <a:latin typeface="+mn-lt"/>
                <a:ea typeface="+mn-ea"/>
              </a:rPr>
              <a:t>次協議成效與策進會議，使兩岸兩會高層互訪制度化開展，有助增進雙方互動互信，厚築兩岸和平穩定基礎</a:t>
            </a:r>
            <a:r>
              <a:rPr lang="zh-TW" altLang="en-US" sz="2200" dirty="0" smtClean="0">
                <a:latin typeface="+mn-lt"/>
                <a:ea typeface="+mn-ea"/>
              </a:rPr>
              <a:t>。</a:t>
            </a:r>
            <a:endParaRPr lang="zh-TW" altLang="en-US" sz="2200" dirty="0">
              <a:latin typeface="+mn-lt"/>
              <a:ea typeface="+mn-ea"/>
            </a:endParaRPr>
          </a:p>
        </p:txBody>
      </p:sp>
      <p:sp>
        <p:nvSpPr>
          <p:cNvPr id="74756" name="投影片編號版面配置區 1"/>
          <p:cNvSpPr txBox="1">
            <a:spLocks noGrp="1"/>
          </p:cNvSpPr>
          <p:nvPr/>
        </p:nvSpPr>
        <p:spPr bwMode="auto">
          <a:xfrm>
            <a:off x="8316913" y="6524625"/>
            <a:ext cx="7651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3D7B855-4D05-4BBC-86E5-C80EC8130A88}" type="slidenum">
              <a:rPr kumimoji="0" lang="en-US" altLang="zh-TW" sz="1000">
                <a:latin typeface="Times New Roman" panose="02020603050405020304" pitchFamily="18" charset="0"/>
                <a:ea typeface="標楷體" panose="03000509000000000000" pitchFamily="65" charset="-120"/>
              </a:rPr>
              <a:pPr algn="r"/>
              <a:t>161</a:t>
            </a:fld>
            <a:endParaRPr kumimoji="0" lang="en-US" altLang="zh-TW" sz="1000">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78316503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一、</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鞏固兩岸和平，擴大國際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參與</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3</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31305" y="777800"/>
            <a:ext cx="8468139" cy="559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金融</a:t>
            </a:r>
            <a:r>
              <a:rPr lang="zh-TW" altLang="zh-TW" sz="3200" b="1" dirty="0">
                <a:solidFill>
                  <a:schemeClr val="accent6"/>
                </a:solidFill>
                <a:latin typeface="+mn-lt"/>
                <a:ea typeface="標楷體" panose="03000509000000000000" pitchFamily="65" charset="-120"/>
              </a:rPr>
              <a:t>服務自由化，人財兩留在</a:t>
            </a:r>
            <a:r>
              <a:rPr lang="zh-TW" altLang="zh-TW" sz="3200" b="1" dirty="0" smtClean="0">
                <a:solidFill>
                  <a:schemeClr val="accent6"/>
                </a:solidFill>
                <a:latin typeface="+mn-lt"/>
                <a:ea typeface="標楷體" panose="03000509000000000000" pitchFamily="65" charset="-120"/>
              </a:rPr>
              <a:t>臺灣</a:t>
            </a:r>
            <a:endParaRPr lang="en-US" altLang="zh-TW" sz="3200" b="1" dirty="0" smtClean="0">
              <a:solidFill>
                <a:schemeClr val="accent6"/>
              </a:solidFill>
              <a:latin typeface="+mn-lt"/>
              <a:ea typeface="標楷體" panose="03000509000000000000" pitchFamily="65" charset="-120"/>
            </a:endParaRPr>
          </a:p>
          <a:p>
            <a:pPr marL="363538" indent="0" algn="just">
              <a:buNone/>
            </a:pPr>
            <a:r>
              <a:rPr kumimoji="1" lang="en-US" altLang="zh-TW" sz="2500" dirty="0">
                <a:latin typeface="+mn-lt"/>
                <a:ea typeface="標楷體" panose="03000509000000000000" pitchFamily="65" charset="-120"/>
              </a:rPr>
              <a:t>102</a:t>
            </a:r>
            <a:r>
              <a:rPr kumimoji="1" lang="zh-TW" altLang="zh-TW" sz="2500" dirty="0">
                <a:latin typeface="+mn-lt"/>
                <a:ea typeface="標楷體" panose="03000509000000000000" pitchFamily="65" charset="-120"/>
              </a:rPr>
              <a:t>年推動「自由經濟示範區」，</a:t>
            </a:r>
            <a:r>
              <a:rPr kumimoji="1" lang="en-US" altLang="zh-TW" sz="2500" dirty="0">
                <a:latin typeface="+mn-lt"/>
                <a:ea typeface="標楷體" panose="03000509000000000000" pitchFamily="65" charset="-120"/>
              </a:rPr>
              <a:t>OBU(</a:t>
            </a:r>
            <a:r>
              <a:rPr kumimoji="1" lang="zh-TW" altLang="en-US" sz="2500" dirty="0">
                <a:latin typeface="+mn-lt"/>
                <a:ea typeface="標楷體" panose="03000509000000000000" pitchFamily="65" charset="-120"/>
              </a:rPr>
              <a:t>離境銀行業務</a:t>
            </a:r>
            <a:r>
              <a:rPr kumimoji="1" lang="en-US" altLang="zh-TW" sz="2500" dirty="0">
                <a:latin typeface="+mn-lt"/>
                <a:ea typeface="標楷體" panose="03000509000000000000" pitchFamily="65" charset="-120"/>
              </a:rPr>
              <a:t>)</a:t>
            </a:r>
            <a:r>
              <a:rPr kumimoji="1" lang="zh-TW" altLang="zh-TW" sz="2500" dirty="0">
                <a:latin typeface="+mn-lt"/>
                <a:ea typeface="標楷體" panose="03000509000000000000" pitchFamily="65" charset="-120"/>
              </a:rPr>
              <a:t>商品已採負面表列方式全面開放</a:t>
            </a:r>
            <a:r>
              <a:rPr kumimoji="1" lang="zh-TW" altLang="en-US" sz="2500" dirty="0">
                <a:latin typeface="+mn-lt"/>
                <a:ea typeface="標楷體" panose="03000509000000000000" pitchFamily="65" charset="-120"/>
              </a:rPr>
              <a:t>、</a:t>
            </a:r>
            <a:r>
              <a:rPr kumimoji="1" lang="zh-TW" altLang="zh-TW" sz="2500" dirty="0">
                <a:latin typeface="+mn-lt"/>
                <a:ea typeface="標楷體" panose="03000509000000000000" pitchFamily="65" charset="-120"/>
              </a:rPr>
              <a:t>開放證券商申設</a:t>
            </a:r>
            <a:r>
              <a:rPr kumimoji="1" lang="en-US" altLang="zh-TW" sz="2500" dirty="0">
                <a:latin typeface="+mn-lt"/>
                <a:ea typeface="標楷體" panose="03000509000000000000" pitchFamily="65" charset="-120"/>
              </a:rPr>
              <a:t>OSU (</a:t>
            </a:r>
            <a:r>
              <a:rPr kumimoji="1" lang="zh-TW" altLang="en-US" sz="2500" dirty="0">
                <a:latin typeface="+mn-lt"/>
                <a:ea typeface="標楷體" panose="03000509000000000000" pitchFamily="65" charset="-120"/>
              </a:rPr>
              <a:t>離境證券業務</a:t>
            </a:r>
            <a:r>
              <a:rPr kumimoji="1" lang="en-US" altLang="zh-TW" sz="2500" dirty="0">
                <a:latin typeface="+mn-lt"/>
                <a:ea typeface="標楷體" panose="03000509000000000000" pitchFamily="65" charset="-120"/>
              </a:rPr>
              <a:t>) </a:t>
            </a:r>
            <a:r>
              <a:rPr kumimoji="1" lang="zh-TW" altLang="en-US" sz="2500" dirty="0">
                <a:latin typeface="+mn-lt"/>
                <a:ea typeface="標楷體" panose="03000509000000000000" pitchFamily="65" charset="-120"/>
              </a:rPr>
              <a:t>，</a:t>
            </a:r>
            <a:r>
              <a:rPr kumimoji="1" lang="en-US" altLang="zh-TW" sz="2500" dirty="0">
                <a:latin typeface="+mn-lt"/>
                <a:ea typeface="標楷體" panose="03000509000000000000" pitchFamily="65" charset="-120"/>
              </a:rPr>
              <a:t>103</a:t>
            </a:r>
            <a:r>
              <a:rPr kumimoji="1" lang="zh-TW" altLang="zh-TW" sz="2500" dirty="0">
                <a:latin typeface="+mn-lt"/>
                <a:ea typeface="標楷體" panose="03000509000000000000" pitchFamily="65" charset="-120"/>
              </a:rPr>
              <a:t>年本國銀行</a:t>
            </a:r>
            <a:r>
              <a:rPr kumimoji="1" lang="en-US" altLang="zh-TW" sz="2500" dirty="0">
                <a:latin typeface="+mn-lt"/>
                <a:ea typeface="標楷體" panose="03000509000000000000" pitchFamily="65" charset="-120"/>
              </a:rPr>
              <a:t>OBU</a:t>
            </a:r>
            <a:r>
              <a:rPr kumimoji="1" lang="zh-TW" altLang="zh-TW" sz="2500" dirty="0">
                <a:latin typeface="+mn-lt"/>
                <a:ea typeface="標楷體" panose="03000509000000000000" pitchFamily="65" charset="-120"/>
              </a:rPr>
              <a:t>稅前盈餘較</a:t>
            </a:r>
            <a:r>
              <a:rPr kumimoji="1" lang="en-US" altLang="zh-TW" sz="2500" dirty="0">
                <a:latin typeface="+mn-lt"/>
                <a:ea typeface="標楷體" panose="03000509000000000000" pitchFamily="65" charset="-120"/>
              </a:rPr>
              <a:t>102</a:t>
            </a:r>
            <a:r>
              <a:rPr kumimoji="1" lang="zh-TW" altLang="zh-TW" sz="2500" dirty="0">
                <a:latin typeface="+mn-lt"/>
                <a:ea typeface="標楷體" panose="03000509000000000000" pitchFamily="65" charset="-120"/>
              </a:rPr>
              <a:t>年成長</a:t>
            </a:r>
            <a:r>
              <a:rPr kumimoji="1" lang="en-US" altLang="zh-TW" sz="2500" dirty="0">
                <a:latin typeface="+mn-lt"/>
                <a:ea typeface="標楷體" panose="03000509000000000000" pitchFamily="65" charset="-120"/>
              </a:rPr>
              <a:t>52.6%</a:t>
            </a:r>
            <a:r>
              <a:rPr kumimoji="1" lang="zh-TW" altLang="zh-TW" sz="2500" dirty="0">
                <a:latin typeface="+mn-lt"/>
                <a:ea typeface="標楷體" panose="03000509000000000000" pitchFamily="65" charset="-120"/>
              </a:rPr>
              <a:t>。</a:t>
            </a:r>
            <a:r>
              <a:rPr kumimoji="1" lang="en-US" altLang="zh-TW" sz="2500" dirty="0">
                <a:latin typeface="+mn-lt"/>
                <a:ea typeface="標楷體" panose="03000509000000000000" pitchFamily="65" charset="-120"/>
              </a:rPr>
              <a:t>104</a:t>
            </a:r>
            <a:r>
              <a:rPr kumimoji="1" lang="zh-TW" altLang="en-US" sz="2500" dirty="0">
                <a:latin typeface="+mn-lt"/>
                <a:ea typeface="標楷體" panose="03000509000000000000" pitchFamily="65" charset="-120"/>
              </a:rPr>
              <a:t>年通過</a:t>
            </a:r>
            <a:r>
              <a:rPr kumimoji="1" lang="en-US" altLang="zh-TW" sz="2500" dirty="0">
                <a:latin typeface="+mn-lt"/>
                <a:ea typeface="標楷體" panose="03000509000000000000" pitchFamily="65" charset="-120"/>
              </a:rPr>
              <a:t>OIU(</a:t>
            </a:r>
            <a:r>
              <a:rPr kumimoji="1" lang="zh-TW" altLang="en-US" sz="2500" dirty="0">
                <a:latin typeface="+mn-lt"/>
                <a:ea typeface="標楷體" panose="03000509000000000000" pitchFamily="65" charset="-120"/>
              </a:rPr>
              <a:t>國際保險業務</a:t>
            </a:r>
            <a:r>
              <a:rPr kumimoji="1" lang="en-US" altLang="zh-TW" sz="2500" dirty="0">
                <a:latin typeface="+mn-lt"/>
                <a:ea typeface="標楷體" panose="03000509000000000000" pitchFamily="65" charset="-120"/>
              </a:rPr>
              <a:t>)</a:t>
            </a:r>
            <a:r>
              <a:rPr kumimoji="1" lang="zh-TW" altLang="en-US" sz="2500" dirty="0">
                <a:latin typeface="+mn-lt"/>
                <a:ea typeface="標楷體" panose="03000509000000000000" pitchFamily="65" charset="-120"/>
              </a:rPr>
              <a:t>相關條文，陸客及外國人可在國內買外幣保單。</a:t>
            </a:r>
            <a:endParaRPr kumimoji="1" lang="en-US" altLang="zh-TW" sz="2500" dirty="0">
              <a:latin typeface="+mn-lt"/>
              <a:ea typeface="標楷體" panose="03000509000000000000" pitchFamily="65" charset="-120"/>
            </a:endParaRPr>
          </a:p>
          <a:p>
            <a:pPr>
              <a:spcBef>
                <a:spcPts val="1200"/>
              </a:spcBef>
              <a:buClr>
                <a:srgbClr val="191966"/>
              </a:buClr>
              <a:buSzPct val="75000"/>
              <a:buFont typeface="Wingdings" panose="05000000000000000000" pitchFamily="2" charset="2"/>
              <a:buChar char="n"/>
            </a:pPr>
            <a:r>
              <a:rPr lang="zh-TW" altLang="en-US" sz="3200" b="1" dirty="0">
                <a:solidFill>
                  <a:schemeClr val="accent6"/>
                </a:solidFill>
                <a:latin typeface="+mn-lt"/>
                <a:ea typeface="標楷體" panose="03000509000000000000" pitchFamily="65" charset="-120"/>
              </a:rPr>
              <a:t>促進青年人與國際接軌</a:t>
            </a:r>
            <a:r>
              <a:rPr lang="zh-TW" altLang="zh-TW" sz="3200" b="1" dirty="0">
                <a:solidFill>
                  <a:schemeClr val="accent6"/>
                </a:solidFill>
                <a:latin typeface="+mn-lt"/>
                <a:ea typeface="標楷體" panose="03000509000000000000" pitchFamily="65" charset="-120"/>
              </a:rPr>
              <a:t>，</a:t>
            </a:r>
            <a:r>
              <a:rPr lang="zh-TW" altLang="en-US" sz="3200" b="1" dirty="0">
                <a:solidFill>
                  <a:schemeClr val="accent6"/>
                </a:solidFill>
                <a:latin typeface="+mn-lt"/>
                <a:ea typeface="標楷體" panose="03000509000000000000" pitchFamily="65" charset="-120"/>
              </a:rPr>
              <a:t>讓世界看到臺灣</a:t>
            </a:r>
          </a:p>
          <a:p>
            <a:pPr marL="357188" indent="0">
              <a:buClr>
                <a:srgbClr val="191966"/>
              </a:buClr>
              <a:buSzPct val="75000"/>
              <a:buNone/>
            </a:pPr>
            <a:r>
              <a:rPr kumimoji="1" lang="zh-TW" altLang="zh-TW" sz="2500" dirty="0">
                <a:latin typeface="+mn-lt"/>
                <a:ea typeface="標楷體" panose="03000509000000000000" pitchFamily="65" charset="-120"/>
              </a:rPr>
              <a:t>推動萬馬奔騰計畫，透過多元方式鼓勵臺灣青年出國留學研習；</a:t>
            </a:r>
            <a:r>
              <a:rPr kumimoji="1" lang="zh-TW" altLang="en-US" sz="2500" dirty="0">
                <a:latin typeface="+mn-lt"/>
                <a:ea typeface="標楷體" panose="03000509000000000000" pitchFamily="65" charset="-120"/>
              </a:rPr>
              <a:t>推動「臺灣</a:t>
            </a:r>
            <a:r>
              <a:rPr kumimoji="1" lang="en-US" altLang="zh-TW" sz="2500" dirty="0">
                <a:latin typeface="+mn-lt"/>
                <a:ea typeface="標楷體" panose="03000509000000000000" pitchFamily="65" charset="-120"/>
              </a:rPr>
              <a:t>NGO</a:t>
            </a:r>
            <a:r>
              <a:rPr kumimoji="1" lang="zh-TW" altLang="en-US" sz="2500" dirty="0">
                <a:latin typeface="+mn-lt"/>
                <a:ea typeface="標楷體" panose="03000509000000000000" pitchFamily="65" charset="-120"/>
              </a:rPr>
              <a:t>國際事務培訓班」、「外交小尖兵</a:t>
            </a:r>
            <a:r>
              <a:rPr kumimoji="1" lang="en-US" altLang="zh-TW" sz="2500" dirty="0">
                <a:latin typeface="+mn-lt"/>
                <a:ea typeface="標楷體" panose="03000509000000000000" pitchFamily="65" charset="-120"/>
              </a:rPr>
              <a:t>-</a:t>
            </a:r>
            <a:r>
              <a:rPr kumimoji="1" lang="zh-TW" altLang="en-US" sz="2500" dirty="0">
                <a:latin typeface="+mn-lt"/>
                <a:ea typeface="標楷體" panose="03000509000000000000" pitchFamily="65" charset="-120"/>
              </a:rPr>
              <a:t>英語種籽隊選拔活動」及「國際青年大使交流計畫」，鼓勵並協助臺灣青年接觸及參與國際事務； 另推動「臺灣獎學金」計畫 ，擴招境外青年學生。與</a:t>
            </a:r>
            <a:r>
              <a:rPr kumimoji="1" lang="en-US" altLang="zh-TW" sz="2500" dirty="0">
                <a:latin typeface="+mn-lt"/>
                <a:ea typeface="標楷體" panose="03000509000000000000" pitchFamily="65" charset="-120"/>
              </a:rPr>
              <a:t>14</a:t>
            </a:r>
            <a:r>
              <a:rPr kumimoji="1" lang="zh-TW" altLang="en-US" sz="2500" dirty="0">
                <a:latin typeface="+mn-lt"/>
                <a:ea typeface="標楷體" panose="03000509000000000000" pitchFamily="65" charset="-120"/>
              </a:rPr>
              <a:t>個國家簽署度假打工協定 ，鼓勵青年進行國際交流</a:t>
            </a:r>
            <a:r>
              <a:rPr kumimoji="1" lang="zh-TW" altLang="en-US" sz="2500" dirty="0" smtClean="0">
                <a:latin typeface="+mn-lt"/>
                <a:ea typeface="標楷體" panose="03000509000000000000" pitchFamily="65" charset="-120"/>
              </a:rPr>
              <a:t>。</a:t>
            </a:r>
            <a:endParaRPr kumimoji="1" lang="zh-TW" altLang="en-US" sz="2500" dirty="0">
              <a:latin typeface="+mn-lt"/>
              <a:ea typeface="標楷體" panose="03000509000000000000" pitchFamily="65" charset="-120"/>
            </a:endParaRPr>
          </a:p>
          <a:p>
            <a:pPr indent="-1588" algn="just">
              <a:buNone/>
            </a:pPr>
            <a:r>
              <a:rPr kumimoji="1" lang="zh-TW" altLang="en-US" sz="2600" dirty="0" smtClean="0">
                <a:latin typeface="+mn-lt"/>
                <a:ea typeface="標楷體" panose="03000509000000000000" pitchFamily="65" charset="-120"/>
              </a:rPr>
              <a:t> </a:t>
            </a:r>
            <a:endParaRPr kumimoji="1" lang="zh-TW" altLang="en-US" sz="2600"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162</a:t>
            </a:fld>
            <a:endParaRPr lang="zh-TW" altLang="en-US"/>
          </a:p>
        </p:txBody>
      </p:sp>
    </p:spTree>
    <p:extLst>
      <p:ext uri="{BB962C8B-B14F-4D97-AF65-F5344CB8AC3E}">
        <p14:creationId xmlns:p14="http://schemas.microsoft.com/office/powerpoint/2010/main" val="106071782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一、</a:t>
            </a:r>
            <a:r>
              <a:rPr lang="zh-TW" altLang="zh-TW" sz="3600" u="sng" dirty="0">
                <a:solidFill>
                  <a:schemeClr val="accent6">
                    <a:lumMod val="50000"/>
                  </a:schemeClr>
                </a:solidFill>
                <a:latin typeface="Times New Roman" panose="02020603050405020304" pitchFamily="18" charset="0"/>
                <a:ea typeface="標楷體" panose="03000509000000000000" pitchFamily="65" charset="-120"/>
              </a:rPr>
              <a:t>鞏固兩岸和平，擴大國際</a:t>
            </a:r>
            <a:r>
              <a:rPr lang="zh-TW" altLang="zh-TW" sz="3600" u="sng" dirty="0" smtClean="0">
                <a:solidFill>
                  <a:schemeClr val="accent6">
                    <a:lumMod val="50000"/>
                  </a:schemeClr>
                </a:solidFill>
                <a:latin typeface="Times New Roman" panose="02020603050405020304" pitchFamily="18" charset="0"/>
                <a:ea typeface="標楷體" panose="03000509000000000000" pitchFamily="65" charset="-120"/>
              </a:rPr>
              <a:t>參與</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4)</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31305" y="1143000"/>
            <a:ext cx="8203095" cy="523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444500" indent="-334963" algn="just">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截至</a:t>
            </a:r>
            <a:r>
              <a:rPr lang="en-US" altLang="zh-TW" sz="3200" b="1" dirty="0" smtClean="0">
                <a:solidFill>
                  <a:schemeClr val="accent6"/>
                </a:solidFill>
                <a:latin typeface="+mn-lt"/>
                <a:ea typeface="標楷體" panose="03000509000000000000" pitchFamily="65" charset="-120"/>
              </a:rPr>
              <a:t>104</a:t>
            </a:r>
            <a:r>
              <a:rPr lang="zh-TW" altLang="en-US" sz="3200" b="1" dirty="0" smtClean="0">
                <a:solidFill>
                  <a:schemeClr val="accent6"/>
                </a:solidFill>
                <a:latin typeface="+mn-lt"/>
                <a:ea typeface="標楷體" panose="03000509000000000000" pitchFamily="65" charset="-120"/>
              </a:rPr>
              <a:t>年底</a:t>
            </a:r>
            <a:r>
              <a:rPr lang="zh-TW" altLang="en-US" sz="3200" b="1" dirty="0">
                <a:solidFill>
                  <a:schemeClr val="accent6"/>
                </a:solidFill>
                <a:latin typeface="+mn-lt"/>
                <a:ea typeface="標楷體" panose="03000509000000000000" pitchFamily="65" charset="-120"/>
              </a:rPr>
              <a:t>，來臺進行專業交流及商務交流人數，由 </a:t>
            </a:r>
            <a:r>
              <a:rPr lang="en-US" altLang="zh-TW" sz="3200" b="1" dirty="0" smtClean="0">
                <a:solidFill>
                  <a:schemeClr val="accent6"/>
                </a:solidFill>
                <a:latin typeface="+mn-lt"/>
                <a:ea typeface="標楷體" panose="03000509000000000000" pitchFamily="65" charset="-120"/>
              </a:rPr>
              <a:t>96</a:t>
            </a:r>
            <a:r>
              <a:rPr lang="zh-TW" altLang="en-US" sz="3200" b="1" dirty="0" smtClean="0">
                <a:solidFill>
                  <a:schemeClr val="accent6"/>
                </a:solidFill>
                <a:latin typeface="+mn-lt"/>
                <a:ea typeface="標楷體" panose="03000509000000000000" pitchFamily="65" charset="-120"/>
              </a:rPr>
              <a:t>年 </a:t>
            </a:r>
            <a:r>
              <a:rPr lang="en-US" altLang="zh-TW" sz="3200" b="1" dirty="0">
                <a:solidFill>
                  <a:schemeClr val="accent6"/>
                </a:solidFill>
                <a:latin typeface="+mn-lt"/>
                <a:ea typeface="標楷體" panose="03000509000000000000" pitchFamily="65" charset="-120"/>
              </a:rPr>
              <a:t>5.5 </a:t>
            </a:r>
            <a:r>
              <a:rPr lang="zh-TW" altLang="en-US" sz="3200" b="1" dirty="0">
                <a:solidFill>
                  <a:schemeClr val="accent6"/>
                </a:solidFill>
                <a:latin typeface="+mn-lt"/>
                <a:ea typeface="標楷體" panose="03000509000000000000" pitchFamily="65" charset="-120"/>
              </a:rPr>
              <a:t>萬人成長</a:t>
            </a:r>
            <a:r>
              <a:rPr lang="zh-TW" altLang="en-US" sz="3200" b="1" dirty="0" smtClean="0">
                <a:solidFill>
                  <a:schemeClr val="accent6"/>
                </a:solidFill>
                <a:latin typeface="+mn-lt"/>
                <a:ea typeface="標楷體" panose="03000509000000000000" pitchFamily="65" charset="-120"/>
              </a:rPr>
              <a:t>至</a:t>
            </a:r>
            <a:r>
              <a:rPr lang="en-US" altLang="zh-TW" sz="3200" b="1" dirty="0" smtClean="0">
                <a:solidFill>
                  <a:schemeClr val="accent6"/>
                </a:solidFill>
                <a:latin typeface="+mn-lt"/>
                <a:ea typeface="標楷體" panose="03000509000000000000" pitchFamily="65" charset="-120"/>
              </a:rPr>
              <a:t>104</a:t>
            </a:r>
            <a:r>
              <a:rPr lang="zh-TW" altLang="en-US" sz="3200" b="1" dirty="0" smtClean="0">
                <a:solidFill>
                  <a:schemeClr val="accent6"/>
                </a:solidFill>
                <a:latin typeface="+mn-lt"/>
                <a:ea typeface="標楷體" panose="03000509000000000000" pitchFamily="65" charset="-120"/>
              </a:rPr>
              <a:t>年</a:t>
            </a:r>
            <a:r>
              <a:rPr lang="en-US" altLang="zh-TW" sz="3200" b="1" dirty="0">
                <a:solidFill>
                  <a:schemeClr val="accent6"/>
                </a:solidFill>
                <a:latin typeface="+mn-lt"/>
                <a:ea typeface="標楷體" panose="03000509000000000000" pitchFamily="65" charset="-120"/>
              </a:rPr>
              <a:t>28.8 </a:t>
            </a:r>
            <a:r>
              <a:rPr lang="zh-TW" altLang="en-US" sz="3200" b="1" dirty="0">
                <a:solidFill>
                  <a:schemeClr val="accent6"/>
                </a:solidFill>
                <a:latin typeface="+mn-lt"/>
                <a:ea typeface="標楷體" panose="03000509000000000000" pitchFamily="65" charset="-120"/>
              </a:rPr>
              <a:t>萬人，成長幅度為 </a:t>
            </a:r>
            <a:r>
              <a:rPr lang="en-US" altLang="zh-TW" sz="3200" b="1" dirty="0">
                <a:solidFill>
                  <a:schemeClr val="accent6"/>
                </a:solidFill>
                <a:latin typeface="+mn-lt"/>
                <a:ea typeface="標楷體" panose="03000509000000000000" pitchFamily="65" charset="-120"/>
              </a:rPr>
              <a:t>4.2 </a:t>
            </a:r>
            <a:r>
              <a:rPr lang="zh-TW" altLang="en-US" sz="3200" b="1" dirty="0">
                <a:solidFill>
                  <a:schemeClr val="accent6"/>
                </a:solidFill>
                <a:latin typeface="+mn-lt"/>
                <a:ea typeface="標楷體" panose="03000509000000000000" pitchFamily="65" charset="-120"/>
              </a:rPr>
              <a:t>倍，累計達 </a:t>
            </a:r>
            <a:r>
              <a:rPr lang="en-US" altLang="zh-TW" sz="3200" b="1" dirty="0">
                <a:solidFill>
                  <a:schemeClr val="accent6"/>
                </a:solidFill>
                <a:latin typeface="+mn-lt"/>
                <a:ea typeface="標楷體" panose="03000509000000000000" pitchFamily="65" charset="-120"/>
              </a:rPr>
              <a:t>177.5 </a:t>
            </a:r>
            <a:r>
              <a:rPr lang="zh-TW" altLang="en-US" sz="3200" b="1" dirty="0">
                <a:solidFill>
                  <a:schemeClr val="accent6"/>
                </a:solidFill>
                <a:latin typeface="+mn-lt"/>
                <a:ea typeface="標楷體" panose="03000509000000000000" pitchFamily="65" charset="-120"/>
              </a:rPr>
              <a:t>萬人次</a:t>
            </a:r>
            <a:endParaRPr lang="en-US" altLang="zh-TW" sz="3200" b="1" dirty="0">
              <a:solidFill>
                <a:schemeClr val="accent6"/>
              </a:solidFill>
              <a:latin typeface="+mn-lt"/>
              <a:ea typeface="標楷體" panose="03000509000000000000" pitchFamily="65" charset="-120"/>
            </a:endParaRPr>
          </a:p>
          <a:p>
            <a:pPr marL="444500" indent="-355600" algn="just">
              <a:buClr>
                <a:srgbClr val="002060"/>
              </a:buClr>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截至</a:t>
            </a:r>
            <a:r>
              <a:rPr lang="en-US" altLang="zh-TW" sz="3200" b="1" dirty="0" smtClean="0">
                <a:solidFill>
                  <a:schemeClr val="accent6"/>
                </a:solidFill>
                <a:latin typeface="+mn-lt"/>
                <a:ea typeface="標楷體" panose="03000509000000000000" pitchFamily="65" charset="-120"/>
              </a:rPr>
              <a:t>104</a:t>
            </a:r>
            <a:r>
              <a:rPr lang="zh-TW" altLang="en-US" sz="3200" b="1" dirty="0" smtClean="0">
                <a:solidFill>
                  <a:schemeClr val="accent6"/>
                </a:solidFill>
                <a:latin typeface="+mn-lt"/>
                <a:ea typeface="標楷體" panose="03000509000000000000" pitchFamily="65" charset="-120"/>
              </a:rPr>
              <a:t>學年</a:t>
            </a:r>
            <a:r>
              <a:rPr lang="zh-TW" altLang="en-US" sz="3200" b="1" dirty="0">
                <a:solidFill>
                  <a:schemeClr val="accent6"/>
                </a:solidFill>
                <a:latin typeface="+mn-lt"/>
                <a:ea typeface="標楷體" panose="03000509000000000000" pitchFamily="65" charset="-120"/>
              </a:rPr>
              <a:t>度，陸生來臺修讀正式學位累計人數達 </a:t>
            </a:r>
            <a:r>
              <a:rPr lang="en-US" altLang="zh-TW" sz="3200" b="1" dirty="0">
                <a:solidFill>
                  <a:schemeClr val="accent6"/>
                </a:solidFill>
                <a:latin typeface="+mn-lt"/>
                <a:ea typeface="標楷體" panose="03000509000000000000" pitchFamily="65" charset="-120"/>
              </a:rPr>
              <a:t>9,273 </a:t>
            </a:r>
            <a:r>
              <a:rPr lang="zh-TW" altLang="en-US" sz="3200" b="1" dirty="0">
                <a:solidFill>
                  <a:schemeClr val="accent6"/>
                </a:solidFill>
                <a:latin typeface="+mn-lt"/>
                <a:ea typeface="標楷體" panose="03000509000000000000" pitchFamily="65" charset="-120"/>
              </a:rPr>
              <a:t>人；</a:t>
            </a:r>
            <a:r>
              <a:rPr lang="zh-TW" altLang="en-US" sz="3200" b="1" dirty="0" smtClean="0">
                <a:solidFill>
                  <a:schemeClr val="accent6"/>
                </a:solidFill>
                <a:latin typeface="+mn-lt"/>
                <a:ea typeface="標楷體" panose="03000509000000000000" pitchFamily="65" charset="-120"/>
              </a:rPr>
              <a:t>截至</a:t>
            </a:r>
            <a:r>
              <a:rPr lang="en-US" altLang="zh-TW" sz="3200" b="1" dirty="0" smtClean="0">
                <a:solidFill>
                  <a:schemeClr val="accent6"/>
                </a:solidFill>
                <a:latin typeface="+mn-lt"/>
                <a:ea typeface="標楷體" panose="03000509000000000000" pitchFamily="65" charset="-120"/>
              </a:rPr>
              <a:t>103</a:t>
            </a:r>
            <a:r>
              <a:rPr lang="zh-TW" altLang="en-US" sz="3200" b="1" dirty="0" smtClean="0">
                <a:solidFill>
                  <a:schemeClr val="accent6"/>
                </a:solidFill>
                <a:latin typeface="+mn-lt"/>
                <a:ea typeface="標楷體" panose="03000509000000000000" pitchFamily="65" charset="-120"/>
              </a:rPr>
              <a:t>年</a:t>
            </a:r>
            <a:r>
              <a:rPr lang="zh-TW" altLang="en-US" sz="3200" b="1" dirty="0">
                <a:solidFill>
                  <a:schemeClr val="accent6"/>
                </a:solidFill>
                <a:latin typeface="+mn-lt"/>
                <a:ea typeface="標楷體" panose="03000509000000000000" pitchFamily="65" charset="-120"/>
              </a:rPr>
              <a:t>，開放大陸地區高等教育學歷採認累計通過 </a:t>
            </a:r>
            <a:r>
              <a:rPr lang="en-US" altLang="zh-TW" sz="3200" b="1" dirty="0">
                <a:solidFill>
                  <a:schemeClr val="accent6"/>
                </a:solidFill>
                <a:latin typeface="+mn-lt"/>
                <a:ea typeface="標楷體" panose="03000509000000000000" pitchFamily="65" charset="-120"/>
              </a:rPr>
              <a:t>1,632 </a:t>
            </a:r>
            <a:r>
              <a:rPr lang="zh-TW" altLang="en-US" sz="3200" b="1" dirty="0">
                <a:solidFill>
                  <a:schemeClr val="accent6"/>
                </a:solidFill>
                <a:latin typeface="+mn-lt"/>
                <a:ea typeface="標楷體" panose="03000509000000000000" pitchFamily="65" charset="-120"/>
              </a:rPr>
              <a:t>人</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163</a:t>
            </a:fld>
            <a:endParaRPr lang="zh-TW" altLang="en-US"/>
          </a:p>
        </p:txBody>
      </p:sp>
    </p:spTree>
    <p:extLst>
      <p:ext uri="{BB962C8B-B14F-4D97-AF65-F5344CB8AC3E}">
        <p14:creationId xmlns:p14="http://schemas.microsoft.com/office/powerpoint/2010/main" val="180365437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二</a:t>
            </a:r>
            <a:r>
              <a:rPr lang="zh-TW" altLang="zh-TW" sz="3600" dirty="0">
                <a:solidFill>
                  <a:srgbClr val="2D2DB9">
                    <a:lumMod val="50000"/>
                  </a:srgbClr>
                </a:solidFill>
                <a:latin typeface="Times New Roman" panose="02020603050405020304" pitchFamily="18" charset="0"/>
                <a:ea typeface="標楷體" panose="03000509000000000000" pitchFamily="65" charset="-120"/>
              </a:rPr>
              <a:t>、強化創新創業，促進經濟</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轉型</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67640" y="844062"/>
            <a:ext cx="8808720" cy="54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3333CC">
                  <a:lumMod val="50000"/>
                </a:srgbClr>
              </a:buClr>
              <a:buSzPct val="75000"/>
              <a:buFont typeface="Wingdings" panose="05000000000000000000" pitchFamily="2" charset="2"/>
              <a:buChar char="n"/>
            </a:pPr>
            <a:r>
              <a:rPr lang="en-US" altLang="zh-TW" sz="3200" b="1" dirty="0">
                <a:solidFill>
                  <a:srgbClr val="2D2DB9"/>
                </a:solidFill>
                <a:latin typeface="Times New Roman"/>
              </a:rPr>
              <a:t>ECFA</a:t>
            </a:r>
            <a:r>
              <a:rPr lang="zh-TW" altLang="zh-TW" sz="3200" b="1" dirty="0">
                <a:solidFill>
                  <a:srgbClr val="2D2DB9"/>
                </a:solidFill>
                <a:latin typeface="Times New Roman"/>
              </a:rPr>
              <a:t>幫助人民做生意</a:t>
            </a:r>
            <a:endParaRPr lang="en-US" altLang="zh-TW" sz="3200" b="1" dirty="0">
              <a:solidFill>
                <a:srgbClr val="2D2DB9"/>
              </a:solidFill>
              <a:latin typeface="Times New Roman"/>
            </a:endParaRPr>
          </a:p>
          <a:p>
            <a:pPr marL="625475" indent="-269875" algn="just">
              <a:buClr>
                <a:srgbClr val="3333CC">
                  <a:lumMod val="50000"/>
                </a:srgbClr>
              </a:buClr>
              <a:buSzPct val="75000"/>
              <a:buFont typeface="Wingdings" panose="05000000000000000000" pitchFamily="2" charset="2"/>
              <a:buChar char="ü"/>
            </a:pPr>
            <a:r>
              <a:rPr kumimoji="1" lang="en-US" altLang="zh-TW" sz="1900" dirty="0">
                <a:solidFill>
                  <a:srgbClr val="000000"/>
                </a:solidFill>
                <a:latin typeface="Times New Roman"/>
              </a:rPr>
              <a:t>100</a:t>
            </a:r>
            <a:r>
              <a:rPr kumimoji="1" lang="zh-TW" altLang="zh-TW" sz="1900" dirty="0">
                <a:solidFill>
                  <a:srgbClr val="000000"/>
                </a:solidFill>
                <a:latin typeface="Times New Roman"/>
              </a:rPr>
              <a:t>年</a:t>
            </a:r>
            <a:r>
              <a:rPr kumimoji="1" lang="en-US" altLang="zh-TW" sz="1900" dirty="0">
                <a:solidFill>
                  <a:srgbClr val="000000"/>
                </a:solidFill>
                <a:latin typeface="Times New Roman"/>
              </a:rPr>
              <a:t>1</a:t>
            </a:r>
            <a:r>
              <a:rPr kumimoji="1" lang="zh-TW" altLang="zh-TW" sz="1900" dirty="0">
                <a:solidFill>
                  <a:srgbClr val="000000"/>
                </a:solidFill>
                <a:latin typeface="Times New Roman"/>
              </a:rPr>
              <a:t>月實施早收計畫，</a:t>
            </a:r>
            <a:r>
              <a:rPr kumimoji="1" lang="en-US" altLang="zh-TW" sz="1900" dirty="0">
                <a:solidFill>
                  <a:srgbClr val="000000"/>
                </a:solidFill>
                <a:latin typeface="Times New Roman"/>
              </a:rPr>
              <a:t>102</a:t>
            </a:r>
            <a:r>
              <a:rPr kumimoji="1" lang="zh-TW" altLang="zh-TW" sz="1900" dirty="0">
                <a:solidFill>
                  <a:srgbClr val="000000"/>
                </a:solidFill>
                <a:latin typeface="Times New Roman"/>
              </a:rPr>
              <a:t>年</a:t>
            </a:r>
            <a:r>
              <a:rPr kumimoji="1" lang="en-US" altLang="zh-TW" sz="1900" dirty="0">
                <a:solidFill>
                  <a:srgbClr val="000000"/>
                </a:solidFill>
                <a:latin typeface="Times New Roman"/>
              </a:rPr>
              <a:t>1</a:t>
            </a:r>
            <a:r>
              <a:rPr kumimoji="1" lang="zh-TW" altLang="zh-TW" sz="1900" dirty="0">
                <a:solidFill>
                  <a:srgbClr val="000000"/>
                </a:solidFill>
                <a:latin typeface="Times New Roman"/>
              </a:rPr>
              <a:t>月起早收清單</a:t>
            </a:r>
            <a:r>
              <a:rPr kumimoji="1" lang="en-US" altLang="zh-TW" sz="1900" dirty="0">
                <a:solidFill>
                  <a:srgbClr val="000000"/>
                </a:solidFill>
                <a:latin typeface="Times New Roman"/>
              </a:rPr>
              <a:t>539</a:t>
            </a:r>
            <a:r>
              <a:rPr kumimoji="1" lang="zh-TW" altLang="en-US" sz="1900" dirty="0">
                <a:solidFill>
                  <a:srgbClr val="000000"/>
                </a:solidFill>
                <a:latin typeface="Times New Roman"/>
              </a:rPr>
              <a:t>項貨品</a:t>
            </a:r>
            <a:r>
              <a:rPr kumimoji="1" lang="zh-TW" altLang="zh-TW" sz="1900" dirty="0">
                <a:solidFill>
                  <a:srgbClr val="000000"/>
                </a:solidFill>
                <a:latin typeface="Times New Roman"/>
              </a:rPr>
              <a:t>全部降為零關稅，累計至</a:t>
            </a:r>
            <a:r>
              <a:rPr kumimoji="1" lang="en-US" altLang="zh-TW" sz="1900" dirty="0">
                <a:solidFill>
                  <a:srgbClr val="000000"/>
                </a:solidFill>
                <a:latin typeface="Times New Roman"/>
              </a:rPr>
              <a:t>104</a:t>
            </a:r>
            <a:r>
              <a:rPr kumimoji="1" lang="zh-TW" altLang="en-US" sz="1900" dirty="0" smtClean="0">
                <a:solidFill>
                  <a:srgbClr val="000000"/>
                </a:solidFill>
                <a:latin typeface="Times New Roman"/>
              </a:rPr>
              <a:t>年</a:t>
            </a:r>
            <a:r>
              <a:rPr kumimoji="1" lang="zh-TW" altLang="en-US" sz="1900" dirty="0">
                <a:latin typeface="Times New Roman"/>
              </a:rPr>
              <a:t>底</a:t>
            </a:r>
            <a:r>
              <a:rPr kumimoji="1" lang="zh-TW" altLang="zh-TW" sz="1900" dirty="0" smtClean="0">
                <a:latin typeface="Times New Roman"/>
              </a:rPr>
              <a:t>已</a:t>
            </a:r>
            <a:r>
              <a:rPr kumimoji="1" lang="zh-TW" altLang="zh-TW" sz="1900" dirty="0">
                <a:latin typeface="Times New Roman"/>
              </a:rPr>
              <a:t>為廠商節省關稅</a:t>
            </a:r>
            <a:r>
              <a:rPr kumimoji="1" lang="zh-TW" altLang="zh-TW" sz="1900" dirty="0" smtClean="0">
                <a:latin typeface="Times New Roman"/>
              </a:rPr>
              <a:t>約</a:t>
            </a:r>
            <a:r>
              <a:rPr kumimoji="1" lang="en-US" altLang="zh-TW" sz="1900" dirty="0" smtClean="0">
                <a:latin typeface="Times New Roman"/>
              </a:rPr>
              <a:t>29.95</a:t>
            </a:r>
            <a:r>
              <a:rPr kumimoji="1" lang="zh-TW" altLang="zh-TW" sz="1900" dirty="0" smtClean="0">
                <a:latin typeface="Times New Roman"/>
              </a:rPr>
              <a:t>億</a:t>
            </a:r>
            <a:r>
              <a:rPr kumimoji="1" lang="zh-TW" altLang="zh-TW" sz="1900" dirty="0">
                <a:latin typeface="Times New Roman"/>
              </a:rPr>
              <a:t>美元</a:t>
            </a:r>
            <a:r>
              <a:rPr kumimoji="1" lang="zh-TW" altLang="en-US" sz="1900" dirty="0">
                <a:latin typeface="Times New Roman"/>
              </a:rPr>
              <a:t>，農產品出口成長約</a:t>
            </a:r>
            <a:r>
              <a:rPr kumimoji="1" lang="en-US" altLang="zh-TW" sz="1900" dirty="0">
                <a:latin typeface="Times New Roman"/>
              </a:rPr>
              <a:t>1.87</a:t>
            </a:r>
            <a:r>
              <a:rPr kumimoji="1" lang="zh-TW" altLang="en-US" sz="1900" dirty="0">
                <a:latin typeface="Times New Roman"/>
              </a:rPr>
              <a:t>倍，貿易由</a:t>
            </a:r>
            <a:r>
              <a:rPr kumimoji="1" lang="en-US" altLang="zh-TW" sz="1900" dirty="0">
                <a:latin typeface="Times New Roman"/>
              </a:rPr>
              <a:t>99</a:t>
            </a:r>
            <a:r>
              <a:rPr kumimoji="1" lang="zh-TW" altLang="en-US" sz="1900" dirty="0">
                <a:latin typeface="Times New Roman"/>
              </a:rPr>
              <a:t>年逆差</a:t>
            </a:r>
            <a:r>
              <a:rPr kumimoji="1" lang="en-US" altLang="zh-TW" sz="1900" dirty="0">
                <a:latin typeface="Times New Roman"/>
              </a:rPr>
              <a:t>1</a:t>
            </a:r>
            <a:r>
              <a:rPr kumimoji="1" lang="zh-TW" altLang="en-US" sz="1900" dirty="0">
                <a:latin typeface="Times New Roman"/>
              </a:rPr>
              <a:t>億</a:t>
            </a:r>
            <a:r>
              <a:rPr kumimoji="1" lang="en-US" altLang="zh-TW" sz="1900" dirty="0">
                <a:latin typeface="Times New Roman"/>
              </a:rPr>
              <a:t>3,039</a:t>
            </a:r>
            <a:r>
              <a:rPr kumimoji="1" lang="zh-TW" altLang="en-US" sz="1900" dirty="0">
                <a:latin typeface="Times New Roman"/>
              </a:rPr>
              <a:t>萬美元，逐年縮小逆差，至</a:t>
            </a:r>
            <a:r>
              <a:rPr kumimoji="1" lang="en-US" altLang="zh-TW" sz="1900" dirty="0">
                <a:latin typeface="Times New Roman"/>
              </a:rPr>
              <a:t>102</a:t>
            </a:r>
            <a:r>
              <a:rPr kumimoji="1" lang="zh-TW" altLang="en-US" sz="1900" dirty="0">
                <a:latin typeface="Times New Roman"/>
              </a:rPr>
              <a:t>年轉為順差</a:t>
            </a:r>
            <a:r>
              <a:rPr kumimoji="1" lang="en-US" altLang="zh-TW" sz="1900" dirty="0">
                <a:latin typeface="Times New Roman"/>
              </a:rPr>
              <a:t>1,708</a:t>
            </a:r>
            <a:r>
              <a:rPr kumimoji="1" lang="zh-TW" altLang="en-US" sz="1900" dirty="0" smtClean="0">
                <a:latin typeface="Times New Roman"/>
              </a:rPr>
              <a:t>萬美元</a:t>
            </a:r>
            <a:r>
              <a:rPr kumimoji="1" lang="zh-TW" altLang="en-US" sz="1900" dirty="0" smtClean="0">
                <a:latin typeface="新細明體" panose="02020500000000000000" pitchFamily="18" charset="-120"/>
                <a:ea typeface="新細明體" panose="02020500000000000000" pitchFamily="18" charset="-120"/>
              </a:rPr>
              <a:t>，</a:t>
            </a:r>
            <a:r>
              <a:rPr lang="en-US" altLang="zh-TW" sz="1900" dirty="0" smtClean="0">
                <a:latin typeface="Times New Roman" panose="02020603050405020304" pitchFamily="18" charset="0"/>
              </a:rPr>
              <a:t>104</a:t>
            </a:r>
            <a:r>
              <a:rPr lang="zh-TW" altLang="en-US" sz="1900" dirty="0">
                <a:latin typeface="Times New Roman" panose="02020603050405020304" pitchFamily="18" charset="0"/>
              </a:rPr>
              <a:t>年</a:t>
            </a:r>
            <a:r>
              <a:rPr lang="en-US" altLang="zh-TW" sz="1900" dirty="0">
                <a:latin typeface="Times New Roman" panose="02020603050405020304" pitchFamily="18" charset="0"/>
              </a:rPr>
              <a:t>1</a:t>
            </a:r>
            <a:r>
              <a:rPr lang="zh-TW" altLang="en-US" sz="1900" dirty="0">
                <a:latin typeface="Times New Roman" panose="02020603050405020304" pitchFamily="18" charset="0"/>
              </a:rPr>
              <a:t>至</a:t>
            </a:r>
            <a:r>
              <a:rPr lang="en-US" altLang="zh-TW" sz="1900" dirty="0">
                <a:latin typeface="Times New Roman" panose="02020603050405020304" pitchFamily="18" charset="0"/>
              </a:rPr>
              <a:t>11</a:t>
            </a:r>
            <a:r>
              <a:rPr lang="zh-TW" altLang="en-US" sz="1900" dirty="0">
                <a:latin typeface="Times New Roman" panose="02020603050405020304" pitchFamily="18" charset="0"/>
              </a:rPr>
              <a:t>月擴大順差為</a:t>
            </a:r>
            <a:r>
              <a:rPr lang="en-US" altLang="zh-TW" sz="1900" dirty="0">
                <a:latin typeface="Times New Roman" panose="02020603050405020304" pitchFamily="18" charset="0"/>
              </a:rPr>
              <a:t>1</a:t>
            </a:r>
            <a:r>
              <a:rPr lang="zh-TW" altLang="en-US" sz="1900" dirty="0">
                <a:latin typeface="Times New Roman" panose="02020603050405020304" pitchFamily="18" charset="0"/>
              </a:rPr>
              <a:t>億</a:t>
            </a:r>
            <a:r>
              <a:rPr lang="en-US" altLang="zh-TW" sz="1900" dirty="0">
                <a:latin typeface="Times New Roman" panose="02020603050405020304" pitchFamily="18" charset="0"/>
              </a:rPr>
              <a:t>75</a:t>
            </a:r>
            <a:r>
              <a:rPr lang="zh-TW" altLang="zh-TW" sz="1900" dirty="0">
                <a:latin typeface="Times New Roman" panose="02020603050405020304" pitchFamily="18" charset="0"/>
              </a:rPr>
              <a:t>萬美</a:t>
            </a:r>
            <a:r>
              <a:rPr lang="zh-TW" altLang="zh-TW" sz="1900" dirty="0">
                <a:solidFill>
                  <a:srgbClr val="000000"/>
                </a:solidFill>
                <a:latin typeface="Times New Roman" panose="02020603050405020304" pitchFamily="18" charset="0"/>
              </a:rPr>
              <a:t>元</a:t>
            </a:r>
            <a:r>
              <a:rPr lang="zh-TW" altLang="en-US" sz="1900" dirty="0">
                <a:solidFill>
                  <a:srgbClr val="000000"/>
                </a:solidFill>
                <a:latin typeface="Times New Roman" panose="02020603050405020304" pitchFamily="18" charset="0"/>
              </a:rPr>
              <a:t>；刻正</a:t>
            </a:r>
            <a:r>
              <a:rPr lang="zh-TW" altLang="zh-TW" sz="1900" dirty="0">
                <a:solidFill>
                  <a:srgbClr val="000000"/>
                </a:solidFill>
                <a:latin typeface="Times New Roman" panose="02020603050405020304" pitchFamily="18" charset="0"/>
              </a:rPr>
              <a:t>儘速完成貨貿及爭端解決協議協商，創造兩岸有利經貿環境</a:t>
            </a:r>
            <a:r>
              <a:rPr kumimoji="1" lang="zh-TW" altLang="zh-TW" sz="1900" dirty="0" smtClean="0">
                <a:solidFill>
                  <a:srgbClr val="000000"/>
                </a:solidFill>
                <a:latin typeface="Times New Roman"/>
              </a:rPr>
              <a:t>。</a:t>
            </a:r>
            <a:endParaRPr kumimoji="1" lang="en-US" altLang="zh-TW" sz="1900" dirty="0" smtClean="0">
              <a:solidFill>
                <a:srgbClr val="000000"/>
              </a:solidFill>
              <a:latin typeface="Times New Roman"/>
            </a:endParaRPr>
          </a:p>
          <a:p>
            <a:pPr marL="625475" indent="-269875" algn="just">
              <a:buClr>
                <a:srgbClr val="3333CC">
                  <a:lumMod val="50000"/>
                </a:srgbClr>
              </a:buClr>
              <a:buSzPct val="75000"/>
              <a:buFont typeface="Wingdings" panose="05000000000000000000" pitchFamily="2" charset="2"/>
              <a:buChar char="ü"/>
            </a:pPr>
            <a:r>
              <a:rPr kumimoji="1" lang="zh-TW" altLang="en-US" sz="1900" dirty="0" smtClean="0">
                <a:solidFill>
                  <a:srgbClr val="000000"/>
                </a:solidFill>
                <a:latin typeface="Times New Roman"/>
              </a:rPr>
              <a:t>自</a:t>
            </a:r>
            <a:r>
              <a:rPr kumimoji="1" lang="en-US" altLang="zh-TW" sz="1900" dirty="0" smtClean="0">
                <a:solidFill>
                  <a:srgbClr val="000000"/>
                </a:solidFill>
                <a:latin typeface="Times New Roman"/>
              </a:rPr>
              <a:t>98</a:t>
            </a:r>
            <a:r>
              <a:rPr kumimoji="1" lang="zh-TW" altLang="en-US" sz="1900" dirty="0" smtClean="0">
                <a:solidFill>
                  <a:srgbClr val="000000"/>
                </a:solidFill>
                <a:latin typeface="Times New Roman"/>
              </a:rPr>
              <a:t>年</a:t>
            </a:r>
            <a:r>
              <a:rPr kumimoji="1" lang="en-US" altLang="zh-TW" sz="1900" dirty="0" smtClean="0">
                <a:solidFill>
                  <a:srgbClr val="000000"/>
                </a:solidFill>
                <a:latin typeface="Times New Roman"/>
              </a:rPr>
              <a:t>6</a:t>
            </a:r>
            <a:r>
              <a:rPr kumimoji="1" lang="zh-TW" altLang="en-US" sz="1900" dirty="0" smtClean="0">
                <a:solidFill>
                  <a:srgbClr val="000000"/>
                </a:solidFill>
                <a:latin typeface="Times New Roman"/>
              </a:rPr>
              <a:t>月</a:t>
            </a:r>
            <a:r>
              <a:rPr kumimoji="1" lang="en-US" altLang="zh-TW" sz="1900" dirty="0" smtClean="0">
                <a:solidFill>
                  <a:srgbClr val="000000"/>
                </a:solidFill>
                <a:latin typeface="Times New Roman"/>
              </a:rPr>
              <a:t>30</a:t>
            </a:r>
            <a:r>
              <a:rPr kumimoji="1" lang="zh-TW" altLang="en-US" sz="1900" dirty="0" smtClean="0">
                <a:solidFill>
                  <a:srgbClr val="000000"/>
                </a:solidFill>
                <a:latin typeface="Times New Roman"/>
              </a:rPr>
              <a:t>日</a:t>
            </a:r>
            <a:r>
              <a:rPr kumimoji="1" lang="zh-TW" altLang="en-US" sz="1900" dirty="0">
                <a:solidFill>
                  <a:srgbClr val="000000"/>
                </a:solidFill>
                <a:latin typeface="Times New Roman"/>
              </a:rPr>
              <a:t>開放陸資來臺，</a:t>
            </a:r>
            <a:r>
              <a:rPr kumimoji="1" lang="zh-TW" altLang="en-US" sz="1900" dirty="0" smtClean="0">
                <a:solidFill>
                  <a:srgbClr val="000000"/>
                </a:solidFill>
                <a:latin typeface="Times New Roman"/>
              </a:rPr>
              <a:t>至</a:t>
            </a:r>
            <a:r>
              <a:rPr kumimoji="1" lang="en-US" altLang="zh-TW" sz="1900" dirty="0" smtClean="0">
                <a:solidFill>
                  <a:srgbClr val="000000"/>
                </a:solidFill>
                <a:latin typeface="Times New Roman"/>
              </a:rPr>
              <a:t>105</a:t>
            </a:r>
            <a:r>
              <a:rPr kumimoji="1" lang="zh-TW" altLang="en-US" sz="1900" dirty="0" smtClean="0">
                <a:solidFill>
                  <a:srgbClr val="000000"/>
                </a:solidFill>
                <a:latin typeface="Times New Roman"/>
              </a:rPr>
              <a:t>年</a:t>
            </a:r>
            <a:r>
              <a:rPr kumimoji="1" lang="en-US" altLang="zh-TW" sz="1900" dirty="0" smtClean="0">
                <a:solidFill>
                  <a:srgbClr val="000000"/>
                </a:solidFill>
                <a:latin typeface="Times New Roman"/>
              </a:rPr>
              <a:t>3</a:t>
            </a:r>
            <a:r>
              <a:rPr kumimoji="1" lang="zh-TW" altLang="en-US" sz="1900" dirty="0" smtClean="0">
                <a:solidFill>
                  <a:srgbClr val="000000"/>
                </a:solidFill>
                <a:latin typeface="Times New Roman"/>
              </a:rPr>
              <a:t>月</a:t>
            </a:r>
            <a:r>
              <a:rPr kumimoji="1" lang="zh-TW" altLang="en-US" sz="1900" dirty="0">
                <a:solidFill>
                  <a:srgbClr val="000000"/>
                </a:solidFill>
                <a:latin typeface="Times New Roman"/>
              </a:rPr>
              <a:t>底，累計核准投資件</a:t>
            </a:r>
            <a:r>
              <a:rPr kumimoji="1" lang="zh-TW" altLang="en-US" sz="1900" dirty="0" smtClean="0">
                <a:solidFill>
                  <a:srgbClr val="000000"/>
                </a:solidFill>
                <a:latin typeface="Times New Roman"/>
              </a:rPr>
              <a:t>數</a:t>
            </a:r>
            <a:r>
              <a:rPr kumimoji="1" lang="en-US" altLang="zh-TW" sz="1900" dirty="0" smtClean="0">
                <a:solidFill>
                  <a:srgbClr val="000000"/>
                </a:solidFill>
                <a:latin typeface="Times New Roman"/>
              </a:rPr>
              <a:t>830</a:t>
            </a:r>
            <a:r>
              <a:rPr kumimoji="1" lang="zh-TW" altLang="en-US" sz="1900" dirty="0" smtClean="0">
                <a:solidFill>
                  <a:srgbClr val="000000"/>
                </a:solidFill>
                <a:latin typeface="Times New Roman"/>
              </a:rPr>
              <a:t>件</a:t>
            </a:r>
            <a:r>
              <a:rPr kumimoji="1" lang="zh-TW" altLang="en-US" sz="1900" dirty="0">
                <a:solidFill>
                  <a:srgbClr val="000000"/>
                </a:solidFill>
                <a:latin typeface="Times New Roman"/>
              </a:rPr>
              <a:t>，</a:t>
            </a:r>
            <a:r>
              <a:rPr kumimoji="1" lang="zh-TW" altLang="en-US" sz="1900" dirty="0" smtClean="0">
                <a:solidFill>
                  <a:srgbClr val="000000"/>
                </a:solidFill>
                <a:latin typeface="Times New Roman"/>
              </a:rPr>
              <a:t>金額</a:t>
            </a:r>
            <a:r>
              <a:rPr kumimoji="1" lang="en-US" altLang="zh-TW" sz="1900" dirty="0" smtClean="0">
                <a:solidFill>
                  <a:srgbClr val="000000"/>
                </a:solidFill>
                <a:latin typeface="Times New Roman"/>
              </a:rPr>
              <a:t>14.7</a:t>
            </a:r>
            <a:r>
              <a:rPr kumimoji="1" lang="zh-TW" altLang="en-US" sz="1900" dirty="0" smtClean="0">
                <a:solidFill>
                  <a:srgbClr val="000000"/>
                </a:solidFill>
                <a:latin typeface="Times New Roman"/>
              </a:rPr>
              <a:t>億</a:t>
            </a:r>
            <a:r>
              <a:rPr kumimoji="1" lang="zh-TW" altLang="en-US" sz="1900" dirty="0">
                <a:solidFill>
                  <a:srgbClr val="000000"/>
                </a:solidFill>
                <a:latin typeface="Times New Roman"/>
              </a:rPr>
              <a:t>美元。其中，以批發及零售業（占比</a:t>
            </a:r>
            <a:r>
              <a:rPr kumimoji="1" lang="en-US" altLang="zh-TW" sz="1900" dirty="0">
                <a:solidFill>
                  <a:srgbClr val="000000"/>
                </a:solidFill>
                <a:latin typeface="Times New Roman"/>
              </a:rPr>
              <a:t>30.7%</a:t>
            </a:r>
            <a:r>
              <a:rPr kumimoji="1" lang="zh-TW" altLang="en-US" sz="1900" dirty="0">
                <a:solidFill>
                  <a:srgbClr val="000000"/>
                </a:solidFill>
                <a:latin typeface="Times New Roman"/>
              </a:rPr>
              <a:t>）、銀行業（占比</a:t>
            </a:r>
            <a:r>
              <a:rPr kumimoji="1" lang="en-US" altLang="zh-TW" sz="1900" dirty="0">
                <a:solidFill>
                  <a:srgbClr val="000000"/>
                </a:solidFill>
                <a:latin typeface="Times New Roman"/>
              </a:rPr>
              <a:t>13.6%</a:t>
            </a:r>
            <a:r>
              <a:rPr kumimoji="1" lang="zh-TW" altLang="en-US" sz="1900" dirty="0">
                <a:solidFill>
                  <a:srgbClr val="000000"/>
                </a:solidFill>
                <a:latin typeface="Times New Roman"/>
              </a:rPr>
              <a:t>）及電子零組件製造業（占比</a:t>
            </a:r>
            <a:r>
              <a:rPr kumimoji="1" lang="en-US" altLang="zh-TW" sz="1900" dirty="0">
                <a:solidFill>
                  <a:srgbClr val="000000"/>
                </a:solidFill>
                <a:latin typeface="Times New Roman"/>
              </a:rPr>
              <a:t>10.3%</a:t>
            </a:r>
            <a:r>
              <a:rPr kumimoji="1" lang="zh-TW" altLang="en-US" sz="1900" dirty="0">
                <a:solidFill>
                  <a:srgbClr val="000000"/>
                </a:solidFill>
                <a:latin typeface="Times New Roman"/>
              </a:rPr>
              <a:t>）分別居陸資來臺投資</a:t>
            </a:r>
            <a:r>
              <a:rPr kumimoji="1" lang="zh-TW" altLang="en-US" sz="1900" dirty="0" smtClean="0">
                <a:solidFill>
                  <a:srgbClr val="000000"/>
                </a:solidFill>
                <a:latin typeface="Times New Roman"/>
              </a:rPr>
              <a:t>前</a:t>
            </a:r>
            <a:r>
              <a:rPr kumimoji="1" lang="en-US" altLang="zh-TW" sz="1900" dirty="0" smtClean="0">
                <a:solidFill>
                  <a:srgbClr val="000000"/>
                </a:solidFill>
                <a:latin typeface="Times New Roman"/>
              </a:rPr>
              <a:t>3</a:t>
            </a:r>
            <a:r>
              <a:rPr kumimoji="1" lang="zh-TW" altLang="en-US" sz="1900" dirty="0" smtClean="0">
                <a:solidFill>
                  <a:srgbClr val="000000"/>
                </a:solidFill>
                <a:latin typeface="Times New Roman"/>
              </a:rPr>
              <a:t>名</a:t>
            </a:r>
            <a:endParaRPr kumimoji="1" lang="en-US" altLang="zh-TW" sz="1900" dirty="0" smtClean="0">
              <a:solidFill>
                <a:srgbClr val="000000"/>
              </a:solidFill>
              <a:latin typeface="Times New Roman"/>
            </a:endParaRPr>
          </a:p>
          <a:p>
            <a:pPr marL="625475" indent="-269875" algn="just">
              <a:buClr>
                <a:srgbClr val="3333CC">
                  <a:lumMod val="50000"/>
                </a:srgbClr>
              </a:buClr>
              <a:buSzPct val="75000"/>
              <a:buFont typeface="Wingdings" panose="05000000000000000000" pitchFamily="2" charset="2"/>
              <a:buChar char="ü"/>
            </a:pPr>
            <a:r>
              <a:rPr kumimoji="1" lang="en-US" altLang="zh-TW" sz="1900" dirty="0" smtClean="0">
                <a:solidFill>
                  <a:srgbClr val="000000"/>
                </a:solidFill>
                <a:latin typeface="Times New Roman"/>
              </a:rPr>
              <a:t>104</a:t>
            </a:r>
            <a:r>
              <a:rPr kumimoji="1" lang="zh-TW" altLang="en-US" sz="1900" dirty="0" smtClean="0">
                <a:solidFill>
                  <a:srgbClr val="000000"/>
                </a:solidFill>
                <a:latin typeface="Times New Roman"/>
              </a:rPr>
              <a:t>年</a:t>
            </a:r>
            <a:r>
              <a:rPr kumimoji="1" lang="zh-TW" altLang="en-US" sz="1900" dirty="0">
                <a:solidFill>
                  <a:srgbClr val="000000"/>
                </a:solidFill>
                <a:latin typeface="Times New Roman"/>
              </a:rPr>
              <a:t>我國對中國大陸及香港出口依存度</a:t>
            </a:r>
            <a:r>
              <a:rPr kumimoji="1" lang="zh-TW" altLang="en-US" sz="1900" dirty="0" smtClean="0">
                <a:solidFill>
                  <a:srgbClr val="000000"/>
                </a:solidFill>
                <a:latin typeface="Times New Roman"/>
              </a:rPr>
              <a:t>為</a:t>
            </a:r>
            <a:r>
              <a:rPr kumimoji="1" lang="en-US" altLang="zh-TW" sz="1900" dirty="0" smtClean="0">
                <a:solidFill>
                  <a:srgbClr val="000000"/>
                </a:solidFill>
                <a:latin typeface="Times New Roman"/>
              </a:rPr>
              <a:t>39.4</a:t>
            </a:r>
            <a:r>
              <a:rPr kumimoji="1" lang="en-US" altLang="zh-TW" sz="1900" dirty="0">
                <a:solidFill>
                  <a:srgbClr val="000000"/>
                </a:solidFill>
                <a:latin typeface="Times New Roman"/>
              </a:rPr>
              <a:t>%</a:t>
            </a:r>
            <a:r>
              <a:rPr kumimoji="1" lang="zh-TW" altLang="en-US" sz="1900" dirty="0">
                <a:solidFill>
                  <a:srgbClr val="000000"/>
                </a:solidFill>
                <a:latin typeface="Times New Roman"/>
              </a:rPr>
              <a:t>，</a:t>
            </a:r>
            <a:r>
              <a:rPr kumimoji="1" lang="zh-TW" altLang="en-US" sz="1900" dirty="0" smtClean="0">
                <a:solidFill>
                  <a:srgbClr val="000000"/>
                </a:solidFill>
                <a:latin typeface="Times New Roman"/>
              </a:rPr>
              <a:t>較</a:t>
            </a:r>
            <a:r>
              <a:rPr kumimoji="1" lang="en-US" altLang="zh-TW" sz="1900" dirty="0" smtClean="0">
                <a:solidFill>
                  <a:srgbClr val="000000"/>
                </a:solidFill>
                <a:latin typeface="Times New Roman"/>
              </a:rPr>
              <a:t>98</a:t>
            </a:r>
            <a:r>
              <a:rPr kumimoji="1" lang="zh-TW" altLang="en-US" sz="1900" dirty="0" smtClean="0">
                <a:solidFill>
                  <a:srgbClr val="000000"/>
                </a:solidFill>
                <a:latin typeface="Times New Roman"/>
              </a:rPr>
              <a:t>年</a:t>
            </a:r>
            <a:r>
              <a:rPr kumimoji="1" lang="zh-TW" altLang="en-US" sz="1900" dirty="0">
                <a:solidFill>
                  <a:srgbClr val="000000"/>
                </a:solidFill>
                <a:latin typeface="Times New Roman"/>
              </a:rPr>
              <a:t>（</a:t>
            </a:r>
            <a:r>
              <a:rPr kumimoji="1" lang="en-US" altLang="zh-TW" sz="1900" dirty="0">
                <a:solidFill>
                  <a:srgbClr val="000000"/>
                </a:solidFill>
                <a:latin typeface="Times New Roman"/>
              </a:rPr>
              <a:t>41.2% </a:t>
            </a:r>
            <a:r>
              <a:rPr kumimoji="1" lang="zh-TW" altLang="en-US" sz="1900" dirty="0">
                <a:solidFill>
                  <a:srgbClr val="000000"/>
                </a:solidFill>
                <a:latin typeface="Times New Roman"/>
              </a:rPr>
              <a:t>）</a:t>
            </a:r>
            <a:r>
              <a:rPr kumimoji="1" lang="zh-TW" altLang="en-US" sz="1900" dirty="0" smtClean="0">
                <a:solidFill>
                  <a:srgbClr val="000000"/>
                </a:solidFill>
                <a:latin typeface="Times New Roman"/>
              </a:rPr>
              <a:t>下降</a:t>
            </a:r>
            <a:r>
              <a:rPr kumimoji="1" lang="en-US" altLang="zh-TW" sz="1900" dirty="0" smtClean="0">
                <a:solidFill>
                  <a:srgbClr val="000000"/>
                </a:solidFill>
                <a:latin typeface="Times New Roman"/>
              </a:rPr>
              <a:t>1.8</a:t>
            </a:r>
            <a:r>
              <a:rPr kumimoji="1" lang="zh-TW" altLang="en-US" sz="1900" dirty="0" smtClean="0">
                <a:solidFill>
                  <a:srgbClr val="000000"/>
                </a:solidFill>
                <a:latin typeface="Times New Roman"/>
              </a:rPr>
              <a:t>個百分點</a:t>
            </a:r>
            <a:endParaRPr lang="en-US" altLang="zh-TW" sz="1900" b="1" dirty="0">
              <a:solidFill>
                <a:srgbClr val="2D2DB9"/>
              </a:solidFill>
              <a:latin typeface="Times New Roman"/>
            </a:endParaRPr>
          </a:p>
        </p:txBody>
      </p:sp>
      <p:graphicFrame>
        <p:nvGraphicFramePr>
          <p:cNvPr id="5" name="表格 4"/>
          <p:cNvGraphicFramePr>
            <a:graphicFrameLocks noGrp="1"/>
          </p:cNvGraphicFramePr>
          <p:nvPr>
            <p:extLst>
              <p:ext uri="{D42A27DB-BD31-4B8C-83A1-F6EECF244321}">
                <p14:modId xmlns:p14="http://schemas.microsoft.com/office/powerpoint/2010/main" val="137240842"/>
              </p:ext>
            </p:extLst>
          </p:nvPr>
        </p:nvGraphicFramePr>
        <p:xfrm>
          <a:off x="3519277" y="4559300"/>
          <a:ext cx="5039366" cy="1244628"/>
        </p:xfrm>
        <a:graphic>
          <a:graphicData uri="http://schemas.openxmlformats.org/drawingml/2006/table">
            <a:tbl>
              <a:tblPr firstRow="1" firstCol="1" bandRow="1">
                <a:tableStyleId>{21E4AEA4-8DFA-4A89-87EB-49C32662AFE0}</a:tableStyleId>
              </a:tblPr>
              <a:tblGrid>
                <a:gridCol w="1800866"/>
                <a:gridCol w="997933"/>
                <a:gridCol w="1235184"/>
                <a:gridCol w="1005383"/>
              </a:tblGrid>
              <a:tr h="513164">
                <a:tc>
                  <a:txBody>
                    <a:bodyPr/>
                    <a:lstStyle/>
                    <a:p>
                      <a:pPr>
                        <a:lnSpc>
                          <a:spcPct val="100000"/>
                        </a:lnSpc>
                      </a:pP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kumimoji="0" lang="en-US" altLang="zh-TW"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99</a:t>
                      </a:r>
                      <a:r>
                        <a:rPr kumimoji="0" lang="zh-TW"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年</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p>
                      <a:pPr algn="ctr">
                        <a:lnSpc>
                          <a:spcPts val="2000"/>
                        </a:lnSpc>
                        <a:spcAft>
                          <a:spcPts val="0"/>
                        </a:spcAft>
                      </a:pPr>
                      <a:r>
                        <a:rPr kumimoji="0" lang="en-US"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a:t>
                      </a:r>
                      <a:r>
                        <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億美元</a:t>
                      </a:r>
                      <a:r>
                        <a:rPr kumimoji="0" lang="en-US"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kumimoji="0" lang="en-US" altLang="zh-TW"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103</a:t>
                      </a:r>
                      <a:r>
                        <a:rPr kumimoji="0" lang="zh-TW"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年</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p>
                      <a:pPr algn="ctr">
                        <a:lnSpc>
                          <a:spcPts val="2000"/>
                        </a:lnSpc>
                        <a:spcAft>
                          <a:spcPts val="0"/>
                        </a:spcAft>
                      </a:pPr>
                      <a:r>
                        <a:rPr kumimoji="0" lang="en-US"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a:t>
                      </a:r>
                      <a:r>
                        <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億美元</a:t>
                      </a:r>
                      <a:r>
                        <a:rPr kumimoji="0" lang="en-US"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kumimoji="0" lang="zh-TW"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成長率</a:t>
                      </a:r>
                      <a:endParaRPr kumimoji="0" lang="en-US" altLang="zh-TW"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endParaRPr>
                    </a:p>
                    <a:p>
                      <a:pPr algn="ctr">
                        <a:lnSpc>
                          <a:spcPts val="2000"/>
                        </a:lnSpc>
                        <a:spcAft>
                          <a:spcPts val="0"/>
                        </a:spcAft>
                      </a:pPr>
                      <a:r>
                        <a:rPr kumimoji="0" lang="en-US"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9664">
                <a:tc>
                  <a:txBody>
                    <a:bodyPr/>
                    <a:lstStyle/>
                    <a:p>
                      <a:pPr marL="0" algn="ctr" defTabSz="914400" rtl="0" eaLnBrk="1" latinLnBrk="0" hangingPunct="1">
                        <a:lnSpc>
                          <a:spcPct val="100000"/>
                        </a:lnSpc>
                        <a:spcAft>
                          <a:spcPts val="0"/>
                        </a:spcAft>
                      </a:pPr>
                      <a:r>
                        <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臺灣出口</a:t>
                      </a:r>
                      <a:r>
                        <a:rPr kumimoji="0" lang="zh-TW"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至中國大陸</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kern="100" dirty="0">
                          <a:solidFill>
                            <a:schemeClr val="accent6">
                              <a:lumMod val="50000"/>
                            </a:schemeClr>
                          </a:solidFill>
                          <a:effectLst/>
                          <a:latin typeface="Arial" panose="020B0604020202020204" pitchFamily="34" charset="0"/>
                          <a:ea typeface="Microsoft YaHei"/>
                          <a:cs typeface="Arial" panose="020B0604020202020204" pitchFamily="34" charset="0"/>
                        </a:rPr>
                        <a:t>769.35</a:t>
                      </a:r>
                      <a:endParaRPr lang="zh-TW" sz="1400" kern="100" dirty="0">
                        <a:solidFill>
                          <a:schemeClr val="accent6">
                            <a:lumMod val="50000"/>
                          </a:schemeClr>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u="none" kern="100" dirty="0" smtClean="0">
                          <a:solidFill>
                            <a:schemeClr val="tx1"/>
                          </a:solidFill>
                          <a:effectLst/>
                          <a:latin typeface="Arial" panose="020B0604020202020204" pitchFamily="34" charset="0"/>
                          <a:ea typeface="Microsoft YaHei"/>
                          <a:cs typeface="Arial" panose="020B0604020202020204" pitchFamily="34" charset="0"/>
                        </a:rPr>
                        <a:t>821.</a:t>
                      </a:r>
                      <a:r>
                        <a:rPr lang="en-US" altLang="zh-TW" sz="1400" u="none" kern="100" dirty="0" smtClean="0">
                          <a:solidFill>
                            <a:schemeClr val="tx1"/>
                          </a:solidFill>
                          <a:effectLst/>
                          <a:latin typeface="Arial" panose="020B0604020202020204" pitchFamily="34" charset="0"/>
                          <a:ea typeface="Microsoft YaHei"/>
                          <a:cs typeface="Arial" panose="020B0604020202020204" pitchFamily="34" charset="0"/>
                        </a:rPr>
                        <a:t>19</a:t>
                      </a:r>
                      <a:endParaRPr lang="zh-TW" sz="1400" u="none"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u="none" kern="100" dirty="0" smtClean="0">
                          <a:solidFill>
                            <a:schemeClr val="tx1"/>
                          </a:solidFill>
                          <a:effectLst/>
                          <a:latin typeface="Arial" panose="020B0604020202020204" pitchFamily="34" charset="0"/>
                          <a:ea typeface="Microsoft YaHei"/>
                          <a:cs typeface="Arial" panose="020B0604020202020204" pitchFamily="34" charset="0"/>
                        </a:rPr>
                        <a:t>6.7</a:t>
                      </a:r>
                      <a:r>
                        <a:rPr lang="en-US" altLang="zh-TW" sz="1400" u="none" kern="100" dirty="0" smtClean="0">
                          <a:solidFill>
                            <a:schemeClr val="tx1"/>
                          </a:solidFill>
                          <a:effectLst/>
                          <a:latin typeface="Arial" panose="020B0604020202020204" pitchFamily="34" charset="0"/>
                          <a:ea typeface="Microsoft YaHei"/>
                          <a:cs typeface="Arial" panose="020B0604020202020204" pitchFamily="34" charset="0"/>
                        </a:rPr>
                        <a:t>4</a:t>
                      </a:r>
                      <a:endParaRPr lang="zh-TW" sz="1400" u="none" kern="100" dirty="0">
                        <a:solidFill>
                          <a:schemeClr val="tx1"/>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1800">
                <a:tc>
                  <a:txBody>
                    <a:bodyPr/>
                    <a:lstStyle/>
                    <a:p>
                      <a:pPr marL="0" algn="ctr" defTabSz="914400" rtl="0" eaLnBrk="1" latinLnBrk="0" hangingPunct="1">
                        <a:lnSpc>
                          <a:spcPct val="100000"/>
                        </a:lnSpc>
                        <a:spcAft>
                          <a:spcPts val="0"/>
                        </a:spcAft>
                      </a:pPr>
                      <a:r>
                        <a:rPr kumimoji="0" lang="en-US"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ECFA</a:t>
                      </a:r>
                      <a:r>
                        <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rPr>
                        <a:t>早</a:t>
                      </a:r>
                      <a:r>
                        <a:rPr kumimoji="0" lang="zh-TW" altLang="en-US" sz="1400" b="0" i="0" u="none" strike="noStrike" kern="0" cap="none" spc="0" normalizeH="0" baseline="0" noProof="0" dirty="0" smtClean="0">
                          <a:ln>
                            <a:noFill/>
                          </a:ln>
                          <a:solidFill>
                            <a:schemeClr val="accent6">
                              <a:lumMod val="50000"/>
                            </a:schemeClr>
                          </a:solidFill>
                          <a:effectLst/>
                          <a:uLnTx/>
                          <a:uFillTx/>
                          <a:latin typeface="Arial" pitchFamily="34" charset="0"/>
                          <a:ea typeface="微软雅黑" pitchFamily="34" charset="-122"/>
                          <a:cs typeface="Arial" pitchFamily="34" charset="0"/>
                        </a:rPr>
                        <a:t>收貨品出口至中國大陸</a:t>
                      </a:r>
                      <a:endParaRPr kumimoji="0" lang="zh-TW" altLang="en-US" sz="1400" b="0" i="0" u="none" strike="noStrike" kern="0" cap="none" spc="0" normalizeH="0" baseline="0" noProof="0" dirty="0">
                        <a:ln>
                          <a:noFill/>
                        </a:ln>
                        <a:solidFill>
                          <a:schemeClr val="accent6">
                            <a:lumMod val="50000"/>
                          </a:schemeClr>
                        </a:solidFill>
                        <a:effectLst/>
                        <a:uLnTx/>
                        <a:uFillTx/>
                        <a:latin typeface="Arial" pitchFamily="34" charset="0"/>
                        <a:ea typeface="微软雅黑" pitchFamily="34" charset="-122"/>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kern="100" dirty="0">
                          <a:solidFill>
                            <a:schemeClr val="accent6">
                              <a:lumMod val="50000"/>
                            </a:schemeClr>
                          </a:solidFill>
                          <a:effectLst/>
                          <a:latin typeface="Arial" panose="020B0604020202020204" pitchFamily="34" charset="0"/>
                          <a:ea typeface="Microsoft YaHei"/>
                          <a:cs typeface="Arial" panose="020B0604020202020204" pitchFamily="34" charset="0"/>
                        </a:rPr>
                        <a:t>152.25</a:t>
                      </a:r>
                      <a:endParaRPr lang="zh-TW" sz="1400" kern="100" dirty="0">
                        <a:solidFill>
                          <a:schemeClr val="accent6">
                            <a:lumMod val="50000"/>
                          </a:schemeClr>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kern="100" dirty="0">
                          <a:solidFill>
                            <a:schemeClr val="accent6">
                              <a:lumMod val="50000"/>
                            </a:schemeClr>
                          </a:solidFill>
                          <a:effectLst/>
                          <a:latin typeface="Arial" panose="020B0604020202020204" pitchFamily="34" charset="0"/>
                          <a:ea typeface="Microsoft YaHei"/>
                          <a:cs typeface="Arial" panose="020B0604020202020204" pitchFamily="34" charset="0"/>
                        </a:rPr>
                        <a:t>207.35</a:t>
                      </a:r>
                      <a:endParaRPr lang="zh-TW" sz="1400" kern="100" dirty="0">
                        <a:solidFill>
                          <a:schemeClr val="accent6">
                            <a:lumMod val="50000"/>
                          </a:schemeClr>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sz="1400" kern="100" dirty="0" smtClean="0">
                          <a:solidFill>
                            <a:schemeClr val="accent6">
                              <a:lumMod val="50000"/>
                            </a:schemeClr>
                          </a:solidFill>
                          <a:effectLst/>
                          <a:latin typeface="Arial" panose="020B0604020202020204" pitchFamily="34" charset="0"/>
                          <a:ea typeface="Microsoft YaHei"/>
                          <a:cs typeface="Arial" panose="020B0604020202020204" pitchFamily="34" charset="0"/>
                        </a:rPr>
                        <a:t>36.2</a:t>
                      </a:r>
                      <a:endParaRPr lang="zh-TW" sz="1400" kern="100" dirty="0">
                        <a:solidFill>
                          <a:schemeClr val="accent6">
                            <a:lumMod val="50000"/>
                          </a:schemeClr>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矩形 7"/>
          <p:cNvSpPr/>
          <p:nvPr/>
        </p:nvSpPr>
        <p:spPr>
          <a:xfrm>
            <a:off x="3396454" y="5779352"/>
            <a:ext cx="5658646" cy="579646"/>
          </a:xfrm>
          <a:prstGeom prst="rect">
            <a:avLst/>
          </a:prstGeom>
        </p:spPr>
        <p:txBody>
          <a:bodyPr wrap="square">
            <a:spAutoFit/>
          </a:bodyPr>
          <a:lstStyle/>
          <a:p>
            <a:pPr marL="177800" indent="-177800">
              <a:lnSpc>
                <a:spcPts val="1900"/>
              </a:lnSpc>
              <a:buFont typeface="Wingdings" panose="05000000000000000000" pitchFamily="2" charset="2"/>
              <a:buChar char="n"/>
            </a:pPr>
            <a:r>
              <a:rPr lang="en-US" altLang="zh-TW" sz="1600" b="1" dirty="0" smtClean="0">
                <a:solidFill>
                  <a:srgbClr val="000000"/>
                </a:solidFill>
                <a:latin typeface="微軟正黑體" pitchFamily="34" charset="-120"/>
                <a:ea typeface="微軟正黑體" pitchFamily="34" charset="-120"/>
                <a:cs typeface="Arial" panose="020B0604020202020204" pitchFamily="34" charset="0"/>
              </a:rPr>
              <a:t>539</a:t>
            </a:r>
            <a:r>
              <a:rPr lang="zh-TW" altLang="en-US" sz="1600" b="1" dirty="0" smtClean="0">
                <a:solidFill>
                  <a:srgbClr val="000000"/>
                </a:solidFill>
                <a:latin typeface="微軟正黑體" pitchFamily="34" charset="-120"/>
                <a:ea typeface="微軟正黑體" pitchFamily="34" charset="-120"/>
                <a:cs typeface="Arial" panose="020B0604020202020204" pitchFamily="34" charset="0"/>
              </a:rPr>
              <a:t>項減讓關稅貨品，僅占我對中國大陸整體出口總關稅項目之</a:t>
            </a:r>
            <a:r>
              <a:rPr lang="en-US" altLang="zh-TW" sz="1600" b="1" dirty="0" smtClean="0">
                <a:solidFill>
                  <a:srgbClr val="000000"/>
                </a:solidFill>
                <a:latin typeface="微軟正黑體" pitchFamily="34" charset="-120"/>
                <a:ea typeface="微軟正黑體" pitchFamily="34" charset="-120"/>
                <a:cs typeface="Arial" panose="020B0604020202020204" pitchFamily="34" charset="0"/>
              </a:rPr>
              <a:t>7% </a:t>
            </a:r>
            <a:r>
              <a:rPr lang="en-US" altLang="zh-TW" sz="1600" b="1" dirty="0" smtClean="0">
                <a:solidFill>
                  <a:srgbClr val="000000"/>
                </a:solidFill>
                <a:latin typeface="微軟正黑體" pitchFamily="34" charset="-120"/>
                <a:ea typeface="微軟正黑體" pitchFamily="34" charset="-120"/>
                <a:cs typeface="Arial" panose="020B0604020202020204" pitchFamily="34" charset="0"/>
                <a:sym typeface="Wingdings" pitchFamily="2" charset="2"/>
              </a:rPr>
              <a:t> </a:t>
            </a:r>
            <a:r>
              <a:rPr lang="zh-TW" altLang="en-US" sz="1600" b="1" dirty="0" smtClean="0">
                <a:solidFill>
                  <a:srgbClr val="000000"/>
                </a:solidFill>
                <a:latin typeface="微軟正黑體" pitchFamily="34" charset="-120"/>
                <a:ea typeface="微軟正黑體" pitchFamily="34" charset="-120"/>
                <a:cs typeface="Arial" panose="020B0604020202020204" pitchFamily="34" charset="0"/>
              </a:rPr>
              <a:t>未來貨貿協議若簽署生效，將</a:t>
            </a:r>
            <a:r>
              <a:rPr lang="zh-TW" altLang="en-US" sz="1600" b="1" dirty="0">
                <a:solidFill>
                  <a:srgbClr val="000000"/>
                </a:solidFill>
                <a:latin typeface="微軟正黑體" pitchFamily="34" charset="-120"/>
                <a:ea typeface="微軟正黑體" pitchFamily="34" charset="-120"/>
                <a:cs typeface="Arial" panose="020B0604020202020204" pitchFamily="34" charset="0"/>
              </a:rPr>
              <a:t>可擴大</a:t>
            </a:r>
            <a:r>
              <a:rPr lang="en-US" altLang="zh-TW" sz="1600" b="1" dirty="0">
                <a:solidFill>
                  <a:srgbClr val="000000"/>
                </a:solidFill>
                <a:latin typeface="微軟正黑體" pitchFamily="34" charset="-120"/>
                <a:ea typeface="微軟正黑體" pitchFamily="34" charset="-120"/>
                <a:cs typeface="Arial" panose="020B0604020202020204" pitchFamily="34" charset="0"/>
              </a:rPr>
              <a:t>ECFA</a:t>
            </a:r>
            <a:r>
              <a:rPr lang="zh-TW" altLang="en-US" sz="1600" b="1" dirty="0">
                <a:solidFill>
                  <a:srgbClr val="000000"/>
                </a:solidFill>
                <a:latin typeface="微軟正黑體" pitchFamily="34" charset="-120"/>
                <a:ea typeface="微軟正黑體" pitchFamily="34" charset="-120"/>
                <a:cs typeface="Arial" panose="020B0604020202020204" pitchFamily="34" charset="0"/>
              </a:rPr>
              <a:t>效益。</a:t>
            </a:r>
          </a:p>
        </p:txBody>
      </p:sp>
      <p:pic>
        <p:nvPicPr>
          <p:cNvPr id="11" name="Picture 2" descr="C:\Users\shaoyun\AppData\Local\Microsoft\Windows\Temporary Internet Files\Content.Outlook\G78G92Y2\ECFA圖利中小企業.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24" y="4508500"/>
            <a:ext cx="2859930" cy="1761598"/>
          </a:xfrm>
          <a:prstGeom prst="rect">
            <a:avLst/>
          </a:prstGeom>
          <a:noFill/>
          <a:extLst>
            <a:ext uri="{909E8E84-426E-40DD-AFC4-6F175D3DCCD1}">
              <a14:hiddenFill xmlns:a14="http://schemas.microsoft.com/office/drawing/2010/main">
                <a:solidFill>
                  <a:srgbClr val="FFFFFF"/>
                </a:solidFill>
              </a14:hiddenFill>
            </a:ext>
          </a:extLst>
        </p:spPr>
      </p:pic>
      <p:sp>
        <p:nvSpPr>
          <p:cNvPr id="9"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164</a:t>
            </a:fld>
            <a:endParaRPr lang="zh-TW" altLang="en-US" sz="1200" dirty="0"/>
          </a:p>
        </p:txBody>
      </p:sp>
    </p:spTree>
    <p:extLst>
      <p:ext uri="{BB962C8B-B14F-4D97-AF65-F5344CB8AC3E}">
        <p14:creationId xmlns:p14="http://schemas.microsoft.com/office/powerpoint/2010/main" val="33032457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3496916" y="6094203"/>
            <a:ext cx="50276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資料來源</a:t>
            </a:r>
            <a:r>
              <a:rPr lang="en-US" altLang="zh-TW"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a:t>
            </a: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我國海關統計數據</a:t>
            </a:r>
            <a:endParaRPr lang="en-US" altLang="zh-TW"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endParaRPr>
          </a:p>
        </p:txBody>
      </p:sp>
      <p:sp>
        <p:nvSpPr>
          <p:cNvPr id="25" name="Rectangle 12"/>
          <p:cNvSpPr>
            <a:spLocks noGrp="1" noChangeArrowheads="1"/>
          </p:cNvSpPr>
          <p:nvPr>
            <p:ph type="title"/>
          </p:nvPr>
        </p:nvSpPr>
        <p:spPr bwMode="auto">
          <a:xfrm>
            <a:off x="0" y="0"/>
            <a:ext cx="9022080" cy="855663"/>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二</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、強化創新創業，促進經濟</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轉型</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2" name="矩形 21"/>
          <p:cNvSpPr/>
          <p:nvPr/>
        </p:nvSpPr>
        <p:spPr>
          <a:xfrm>
            <a:off x="797630" y="969973"/>
            <a:ext cx="7672797" cy="2185214"/>
          </a:xfrm>
          <a:prstGeom prst="rect">
            <a:avLst/>
          </a:prstGeom>
        </p:spPr>
        <p:txBody>
          <a:bodyPr wrap="square">
            <a:spAutoFit/>
          </a:bodyPr>
          <a:lstStyle/>
          <a:p>
            <a:pPr>
              <a:spcBef>
                <a:spcPts val="1200"/>
              </a:spcBef>
              <a:buClr>
                <a:srgbClr val="3333CC">
                  <a:lumMod val="50000"/>
                </a:srgbClr>
              </a:buClr>
              <a:buSzPct val="75000"/>
              <a:buFont typeface="Wingdings" panose="05000000000000000000" pitchFamily="2" charset="2"/>
              <a:buChar char="n"/>
            </a:pPr>
            <a:r>
              <a:rPr lang="zh-TW" altLang="en-US" sz="3200" b="1" dirty="0">
                <a:solidFill>
                  <a:srgbClr val="2D2DB9"/>
                </a:solidFill>
              </a:rPr>
              <a:t>簽訂</a:t>
            </a:r>
            <a:r>
              <a:rPr lang="zh-TW" altLang="zh-TW" sz="3200" b="1" dirty="0">
                <a:solidFill>
                  <a:srgbClr val="2D2DB9"/>
                </a:solidFill>
              </a:rPr>
              <a:t>臺紐與臺星</a:t>
            </a:r>
            <a:r>
              <a:rPr lang="zh-TW" altLang="en-US" sz="3200" b="1" dirty="0">
                <a:solidFill>
                  <a:srgbClr val="2D2DB9"/>
                </a:solidFill>
              </a:rPr>
              <a:t>經貿</a:t>
            </a:r>
            <a:r>
              <a:rPr lang="zh-TW" altLang="zh-TW" sz="3200" b="1" dirty="0">
                <a:solidFill>
                  <a:srgbClr val="2D2DB9"/>
                </a:solidFill>
              </a:rPr>
              <a:t>協定</a:t>
            </a:r>
            <a:endParaRPr lang="en-US" altLang="zh-TW" sz="3200" b="1" dirty="0">
              <a:solidFill>
                <a:srgbClr val="2D2DB9"/>
              </a:solidFill>
            </a:endParaRPr>
          </a:p>
          <a:p>
            <a:pPr marL="271463" algn="just">
              <a:buClr>
                <a:srgbClr val="3333CC">
                  <a:lumMod val="50000"/>
                </a:srgbClr>
              </a:buClr>
              <a:buSzPct val="75000"/>
            </a:pPr>
            <a:r>
              <a:rPr kumimoji="1" lang="en-US" altLang="zh-TW" sz="2600" dirty="0">
                <a:solidFill>
                  <a:srgbClr val="000000"/>
                </a:solidFill>
              </a:rPr>
              <a:t>102</a:t>
            </a:r>
            <a:r>
              <a:rPr kumimoji="1" lang="zh-TW" altLang="zh-TW" sz="2600" dirty="0">
                <a:solidFill>
                  <a:srgbClr val="000000"/>
                </a:solidFill>
              </a:rPr>
              <a:t>年與紐西蘭、新加坡簽署經濟合作</a:t>
            </a:r>
            <a:r>
              <a:rPr kumimoji="1" lang="zh-TW" altLang="zh-TW" sz="2600" dirty="0" smtClean="0">
                <a:solidFill>
                  <a:srgbClr val="000000"/>
                </a:solidFill>
              </a:rPr>
              <a:t>協</a:t>
            </a:r>
            <a:r>
              <a:rPr kumimoji="1" lang="zh-TW" altLang="en-US" sz="2600" dirty="0" smtClean="0">
                <a:solidFill>
                  <a:srgbClr val="000000"/>
                </a:solidFill>
              </a:rPr>
              <a:t>定</a:t>
            </a:r>
            <a:r>
              <a:rPr kumimoji="1" lang="zh-TW" altLang="zh-TW" sz="2600" dirty="0" smtClean="0">
                <a:solidFill>
                  <a:srgbClr val="000000"/>
                </a:solidFill>
              </a:rPr>
              <a:t>，</a:t>
            </a:r>
            <a:r>
              <a:rPr kumimoji="1" lang="zh-TW" altLang="zh-TW" sz="2600" dirty="0">
                <a:solidFill>
                  <a:srgbClr val="000000"/>
                </a:solidFill>
              </a:rPr>
              <a:t>拓展雙方出口市場</a:t>
            </a:r>
            <a:r>
              <a:rPr kumimoji="1" lang="zh-TW" altLang="en-US" sz="2600" dirty="0">
                <a:solidFill>
                  <a:srgbClr val="000000"/>
                </a:solidFill>
              </a:rPr>
              <a:t>，</a:t>
            </a:r>
            <a:r>
              <a:rPr kumimoji="1" lang="zh-TW" altLang="zh-TW" sz="2600" dirty="0">
                <a:solidFill>
                  <a:srgbClr val="000000"/>
                </a:solidFill>
              </a:rPr>
              <a:t>提升產業競爭力，帶動經濟成長動能</a:t>
            </a:r>
            <a:r>
              <a:rPr kumimoji="1" lang="zh-TW" altLang="en-US" sz="2600" dirty="0">
                <a:solidFill>
                  <a:srgbClr val="000000"/>
                </a:solidFill>
              </a:rPr>
              <a:t>；後續</a:t>
            </a:r>
            <a:r>
              <a:rPr kumimoji="1" lang="zh-TW" altLang="zh-TW" sz="2600" dirty="0">
                <a:solidFill>
                  <a:srgbClr val="000000"/>
                </a:solidFill>
              </a:rPr>
              <a:t>政府</a:t>
            </a:r>
            <a:r>
              <a:rPr kumimoji="1" lang="zh-TW" altLang="en-US" sz="2600" dirty="0">
                <a:solidFill>
                  <a:srgbClr val="000000"/>
                </a:solidFill>
              </a:rPr>
              <a:t>將</a:t>
            </a:r>
            <a:r>
              <a:rPr kumimoji="1" lang="zh-TW" altLang="zh-TW" sz="2600" dirty="0">
                <a:solidFill>
                  <a:srgbClr val="000000"/>
                </a:solidFill>
              </a:rPr>
              <a:t>更積極與他國洽簽經濟合作協定</a:t>
            </a:r>
            <a:r>
              <a:rPr kumimoji="1" lang="zh-TW" altLang="en-US" sz="2600" dirty="0">
                <a:solidFill>
                  <a:srgbClr val="000000"/>
                </a:solidFill>
              </a:rPr>
              <a:t>。</a:t>
            </a:r>
            <a:endParaRPr kumimoji="1" lang="en-US" altLang="zh-TW" sz="2600" dirty="0">
              <a:solidFill>
                <a:srgbClr val="000000"/>
              </a:solidFill>
            </a:endParaRPr>
          </a:p>
        </p:txBody>
      </p:sp>
      <p:graphicFrame>
        <p:nvGraphicFramePr>
          <p:cNvPr id="37" name="表格 36"/>
          <p:cNvGraphicFramePr>
            <a:graphicFrameLocks noGrp="1"/>
          </p:cNvGraphicFramePr>
          <p:nvPr>
            <p:extLst>
              <p:ext uri="{D42A27DB-BD31-4B8C-83A1-F6EECF244321}">
                <p14:modId xmlns:p14="http://schemas.microsoft.com/office/powerpoint/2010/main" val="1215694166"/>
              </p:ext>
            </p:extLst>
          </p:nvPr>
        </p:nvGraphicFramePr>
        <p:xfrm>
          <a:off x="1381125" y="3174583"/>
          <a:ext cx="7128792" cy="1129223"/>
        </p:xfrm>
        <a:graphic>
          <a:graphicData uri="http://schemas.openxmlformats.org/drawingml/2006/table">
            <a:tbl>
              <a:tblPr firstRow="1" firstCol="1" bandRow="1">
                <a:tableStyleId>{5C22544A-7EE6-4342-B048-85BDC9FD1C3A}</a:tableStyleId>
              </a:tblPr>
              <a:tblGrid>
                <a:gridCol w="2016720"/>
                <a:gridCol w="1655688"/>
                <a:gridCol w="1656184"/>
                <a:gridCol w="1800200"/>
              </a:tblGrid>
              <a:tr h="616316">
                <a:tc>
                  <a:txBody>
                    <a:bodyPr/>
                    <a:lstStyle/>
                    <a:p>
                      <a:pPr algn="ctr" rtl="0" fontAlgn="ctr"/>
                      <a:endParaRPr lang="zh-TW" altLang="en-US" sz="1600" b="1" i="0" u="none" strike="noStrike"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我對紐出口值</a:t>
                      </a:r>
                      <a:r>
                        <a:rPr lang="en-US" altLang="zh-TW" sz="16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rtl="0" fontAlgn="ctr"/>
                      <a:r>
                        <a:rPr lang="zh-TW" altLang="en-US" sz="1400" b="1" u="none" strike="noStrike" kern="1200"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上一年</a:t>
                      </a:r>
                      <a:r>
                        <a:rPr lang="zh-TW" altLang="en-US" sz="140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同期增減比</a:t>
                      </a:r>
                      <a:r>
                        <a:rPr lang="en-US" altLang="zh-TW" sz="140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我自紐進口值</a:t>
                      </a:r>
                      <a:r>
                        <a:rPr lang="en-US" altLang="zh-TW" sz="16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rtl="0" fontAlgn="ctr"/>
                      <a:r>
                        <a:rPr lang="zh-TW" altLang="en-US" sz="1400" b="1" u="none" strike="noStrike" kern="1200"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上一</a:t>
                      </a:r>
                      <a:r>
                        <a:rPr lang="zh-TW" altLang="en-US" sz="14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年同期增減比</a:t>
                      </a:r>
                      <a:r>
                        <a:rPr lang="en-US" altLang="zh-TW" sz="14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貿易總額</a:t>
                      </a:r>
                      <a:r>
                        <a:rPr lang="en-US" altLang="zh-TW" sz="16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rtl="0" fontAlgn="ctr"/>
                      <a:r>
                        <a:rPr lang="zh-TW" altLang="en-US" sz="1400" b="1" u="none" strike="noStrike" kern="1200"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上一年</a:t>
                      </a:r>
                      <a:r>
                        <a:rPr lang="zh-TW" altLang="en-US" sz="14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同期增減比</a:t>
                      </a:r>
                      <a:r>
                        <a:rPr lang="en-US" altLang="zh-TW" sz="1400"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907">
                <a:tc>
                  <a:txBody>
                    <a:bodyPr/>
                    <a:lstStyle/>
                    <a:p>
                      <a:pPr algn="ctr" rtl="0" fontAlgn="ctr"/>
                      <a:r>
                        <a:rPr lang="en-US" altLang="zh-TW" sz="14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102</a:t>
                      </a:r>
                      <a:r>
                        <a:rPr lang="zh-TW" altLang="en-US" sz="14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4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4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u="none" strike="noStrike"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4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en-US" altLang="zh-TW" sz="1400" b="1" u="none" strike="noStrike" dirty="0" smtClean="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rtl="0" fontAlgn="ctr"/>
                      <a:r>
                        <a:rPr lang="en-US" altLang="zh-TW" sz="1600" b="1" i="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(102.12.1</a:t>
                      </a:r>
                      <a:r>
                        <a:rPr lang="zh-TW" altLang="en-US" sz="1600" b="1" i="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生效</a:t>
                      </a:r>
                      <a:r>
                        <a:rPr lang="en-US" altLang="zh-TW" sz="1600" b="1" i="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i="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11.81</a:t>
                      </a:r>
                      <a:r>
                        <a:rPr lang="en-US"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 / -</a:t>
                      </a:r>
                      <a:r>
                        <a:rPr lang="en-US" altLang="zh-TW"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2</a:t>
                      </a:r>
                      <a:r>
                        <a:rPr lang="en-US"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a:t>
                      </a:r>
                      <a:r>
                        <a:rPr lang="en-US" altLang="zh-TW"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59</a:t>
                      </a:r>
                      <a:r>
                        <a:rPr lang="en-US" sz="1600" b="1" u="none" strike="noStrike" dirty="0" smtClean="0">
                          <a:solidFill>
                            <a:srgbClr val="FF0000"/>
                          </a:solidFill>
                          <a:effectLst/>
                          <a:latin typeface="+mn-lt"/>
                          <a:ea typeface="微軟正黑體" panose="020B0604030504040204" pitchFamily="34" charset="-120"/>
                          <a:cs typeface="Times New Roman" panose="02020603050405020304" pitchFamily="18" charset="0"/>
                        </a:rPr>
                        <a:t>%</a:t>
                      </a:r>
                      <a:endParaRPr lang="en-US" sz="1600" b="1" i="0" u="none" strike="noStrike"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16.43</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 </a:t>
                      </a:r>
                      <a:r>
                        <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rPr>
                        <a:t>/ </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5.58</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a:t>
                      </a:r>
                      <a:endPar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28.25</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 </a:t>
                      </a:r>
                      <a:r>
                        <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rPr>
                        <a:t>/ </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2</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a:t>
                      </a:r>
                      <a:endPar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 name="矩形 37"/>
          <p:cNvSpPr/>
          <p:nvPr/>
        </p:nvSpPr>
        <p:spPr>
          <a:xfrm>
            <a:off x="7319917" y="2838517"/>
            <a:ext cx="1107996" cy="276999"/>
          </a:xfrm>
          <a:prstGeom prst="rect">
            <a:avLst/>
          </a:prstGeom>
        </p:spPr>
        <p:txBody>
          <a:bodyPr wrap="none">
            <a:spAutoFit/>
          </a:bodyPr>
          <a:lstStyle/>
          <a:p>
            <a:pPr algn="ctr" fontAlgn="ct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單位：億美元</a:t>
            </a:r>
            <a:endPar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39" name="直線接點 38"/>
          <p:cNvCxnSpPr/>
          <p:nvPr/>
        </p:nvCxnSpPr>
        <p:spPr>
          <a:xfrm>
            <a:off x="1381125" y="3183560"/>
            <a:ext cx="1965832" cy="58362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40" name="文字方塊 39"/>
          <p:cNvSpPr txBox="1"/>
          <p:nvPr/>
        </p:nvSpPr>
        <p:spPr>
          <a:xfrm>
            <a:off x="1381125" y="3428630"/>
            <a:ext cx="1080120" cy="338554"/>
          </a:xfrm>
          <a:prstGeom prst="rect">
            <a:avLst/>
          </a:prstGeom>
          <a:noFill/>
        </p:spPr>
        <p:txBody>
          <a:bodyPr wrap="square" rtlCol="0">
            <a:spAutoFit/>
          </a:bodyPr>
          <a:lstStyle/>
          <a:p>
            <a:r>
              <a:rPr lang="zh-TW" altLang="en-US" sz="16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sz="16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1" name="文字方塊 40"/>
          <p:cNvSpPr txBox="1"/>
          <p:nvPr/>
        </p:nvSpPr>
        <p:spPr>
          <a:xfrm>
            <a:off x="2638510" y="3183560"/>
            <a:ext cx="708447" cy="338554"/>
          </a:xfrm>
          <a:prstGeom prst="rect">
            <a:avLst/>
          </a:prstGeom>
          <a:noFill/>
        </p:spPr>
        <p:txBody>
          <a:bodyPr wrap="square" rtlCol="0">
            <a:spAutoFit/>
          </a:bodyPr>
          <a:lstStyle/>
          <a:p>
            <a:r>
              <a:rPr lang="zh-TW" altLang="en-US" sz="16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項目</a:t>
            </a:r>
            <a:endParaRPr lang="en-US" sz="16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2" name="Rectangle 1"/>
          <p:cNvSpPr>
            <a:spLocks noChangeArrowheads="1"/>
          </p:cNvSpPr>
          <p:nvPr/>
        </p:nvSpPr>
        <p:spPr bwMode="auto">
          <a:xfrm>
            <a:off x="3349942" y="4303806"/>
            <a:ext cx="51745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資料來源</a:t>
            </a:r>
            <a:r>
              <a:rPr lang="en-US" altLang="zh-TW"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a:t>
            </a: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rPr>
              <a:t>紐國海關統計數據</a:t>
            </a:r>
            <a:endParaRPr lang="en-US" altLang="zh-TW" sz="1200" dirty="0" smtClean="0">
              <a:solidFill>
                <a:srgbClr val="002060"/>
              </a:solidFill>
              <a:latin typeface="微軟正黑體" panose="020B0604030504040204" pitchFamily="34" charset="-120"/>
              <a:ea typeface="微軟正黑體" panose="020B0604030504040204" pitchFamily="34" charset="-120"/>
              <a:cs typeface="Times New Roman" pitchFamily="18" charset="0"/>
            </a:endParaRPr>
          </a:p>
        </p:txBody>
      </p:sp>
      <p:graphicFrame>
        <p:nvGraphicFramePr>
          <p:cNvPr id="43" name="表格 42"/>
          <p:cNvGraphicFramePr>
            <a:graphicFrameLocks noGrp="1"/>
          </p:cNvGraphicFramePr>
          <p:nvPr>
            <p:extLst>
              <p:ext uri="{D42A27DB-BD31-4B8C-83A1-F6EECF244321}">
                <p14:modId xmlns:p14="http://schemas.microsoft.com/office/powerpoint/2010/main" val="22720351"/>
              </p:ext>
            </p:extLst>
          </p:nvPr>
        </p:nvGraphicFramePr>
        <p:xfrm>
          <a:off x="1381125" y="4811361"/>
          <a:ext cx="7128792" cy="1296261"/>
        </p:xfrm>
        <a:graphic>
          <a:graphicData uri="http://schemas.openxmlformats.org/drawingml/2006/table">
            <a:tbl>
              <a:tblPr firstRow="1" firstCol="1" bandRow="1">
                <a:tableStyleId>{5C22544A-7EE6-4342-B048-85BDC9FD1C3A}</a:tableStyleId>
              </a:tblPr>
              <a:tblGrid>
                <a:gridCol w="2016720"/>
                <a:gridCol w="1655688"/>
                <a:gridCol w="1656184"/>
                <a:gridCol w="1800200"/>
              </a:tblGrid>
              <a:tr h="533400">
                <a:tc>
                  <a:txBody>
                    <a:bodyPr/>
                    <a:lstStyle/>
                    <a:p>
                      <a:pPr algn="ctr" rtl="0" fontAlgn="ctr"/>
                      <a:r>
                        <a:rPr lang="zh-TW" altLang="en-US" sz="1600" b="1" i="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                       項目</a:t>
                      </a:r>
                      <a:endParaRPr lang="en-US" altLang="zh-TW" sz="1600" b="1" i="0" u="none" strike="noStrike" baseline="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l" rtl="0" fontAlgn="ctr">
                        <a:tabLst>
                          <a:tab pos="449263" algn="l"/>
                        </a:tabLst>
                      </a:pPr>
                      <a:r>
                        <a:rPr lang="zh-TW" altLang="en-US" sz="1600" b="1" i="0" u="none" strike="noStrike" baseline="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          年</a:t>
                      </a:r>
                      <a:r>
                        <a:rPr lang="en-US" altLang="zh-TW" sz="1600" b="1" i="0" u="none" strike="noStrike" baseline="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i="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i="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i="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6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我</a:t>
                      </a:r>
                      <a:r>
                        <a:rPr lang="zh-TW" altLang="en-US" sz="16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對星出口</a:t>
                      </a:r>
                      <a:r>
                        <a:rPr lang="zh-TW" altLang="en-US" sz="160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值</a:t>
                      </a:r>
                      <a:r>
                        <a:rPr lang="en-US" altLang="zh-TW" sz="16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rtl="0" fontAlgn="ctr"/>
                      <a:r>
                        <a:rPr lang="zh-TW" altLang="en-US" sz="1400" b="1" u="none" strike="noStrike"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上一年</a:t>
                      </a:r>
                      <a:r>
                        <a:rPr lang="zh-TW" altLang="en-US"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同期增減比</a:t>
                      </a:r>
                      <a:r>
                        <a:rPr lang="en-US" altLang="zh-TW"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我</a:t>
                      </a:r>
                      <a:r>
                        <a:rPr lang="zh-TW" altLang="en-US" sz="16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自星進口</a:t>
                      </a:r>
                      <a:r>
                        <a:rPr lang="zh-TW" altLang="en-US" sz="160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值</a:t>
                      </a:r>
                      <a:r>
                        <a:rPr lang="en-US" altLang="zh-TW" sz="16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algn="ctr" rtl="0" fontAlgn="ctr"/>
                      <a:r>
                        <a:rPr lang="zh-TW" altLang="en-US" sz="1400" b="1" u="none" strike="noStrike"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上一年</a:t>
                      </a:r>
                      <a:r>
                        <a:rPr lang="zh-TW" altLang="en-US"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同期增減比</a:t>
                      </a:r>
                      <a:r>
                        <a:rPr lang="en-US" altLang="zh-TW"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zh-TW" altLang="en-US" sz="160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貿易總額</a:t>
                      </a:r>
                      <a:r>
                        <a:rPr lang="en-US" altLang="zh-TW" sz="16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u="none" strike="noStrike"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上一年</a:t>
                      </a:r>
                      <a:r>
                        <a:rPr lang="zh-TW" altLang="en-US"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同期增減比</a:t>
                      </a:r>
                      <a:r>
                        <a:rPr lang="en-US" altLang="zh-TW" sz="1400" u="none" strike="noStrike"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i="0" u="none" strike="noStrike"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861">
                <a:tc>
                  <a:txBody>
                    <a:bodyPr/>
                    <a:lstStyle/>
                    <a:p>
                      <a:pPr algn="ctr" rtl="0" fontAlgn="ctr"/>
                      <a:r>
                        <a:rPr lang="en-US" altLang="zh-TW" sz="16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103</a:t>
                      </a:r>
                      <a:r>
                        <a:rPr lang="zh-TW" altLang="en-US" sz="16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u="none" strike="noStrike"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u="none" strike="noStrike" kern="1200"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600" b="1" u="none" strike="noStrike" kern="1200"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1" u="none" strike="noStrike"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u="none" strike="noStrike"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en-US" altLang="zh-TW" sz="1600" b="1" u="none" strike="noStrike" kern="12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rtl="0" fontAlgn="ctr"/>
                      <a:r>
                        <a:rPr lang="en-US" altLang="zh-TW" sz="1600" b="1" u="none" strike="noStrike" kern="1200"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(103.4.19</a:t>
                      </a:r>
                      <a:r>
                        <a:rPr lang="zh-TW" altLang="en-US" sz="1600" b="1" u="none" strike="noStrike" kern="1200"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生效</a:t>
                      </a:r>
                      <a:r>
                        <a:rPr lang="en-US" altLang="zh-TW" sz="1600" b="1" u="none" strike="noStrike" kern="1200" dirty="0" smtClean="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u="none" strike="noStrike" kern="1200" dirty="0">
                        <a:solidFill>
                          <a:schemeClr val="accent6"/>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303.7</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 / -</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5</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5%</a:t>
                      </a:r>
                      <a:endPar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121.9 </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 </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-10%</a:t>
                      </a:r>
                      <a:endPar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425.6</a:t>
                      </a:r>
                      <a:r>
                        <a:rPr lang="en-US"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 </a:t>
                      </a:r>
                      <a:r>
                        <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rPr>
                        <a:t>/ </a:t>
                      </a:r>
                      <a:r>
                        <a:rPr lang="en-US" altLang="zh-TW" sz="1600" b="1" u="none" strike="noStrike" kern="1200" dirty="0" smtClean="0">
                          <a:solidFill>
                            <a:srgbClr val="FF0000"/>
                          </a:solidFill>
                          <a:effectLst/>
                          <a:latin typeface="+mn-lt"/>
                          <a:ea typeface="微軟正黑體" panose="020B0604030504040204" pitchFamily="34" charset="-120"/>
                          <a:cs typeface="Times New Roman" panose="02020603050405020304" pitchFamily="18" charset="0"/>
                        </a:rPr>
                        <a:t>-6.8%</a:t>
                      </a:r>
                      <a:endParaRPr lang="en-US" sz="1600" b="1" u="none" strike="noStrike" kern="1200" dirty="0">
                        <a:solidFill>
                          <a:srgbClr val="FF0000"/>
                        </a:solidFill>
                        <a:effectLst/>
                        <a:latin typeface="+mn-lt"/>
                        <a:ea typeface="微軟正黑體" panose="020B0604030504040204" pitchFamily="34" charset="-120"/>
                        <a:cs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44" name="直線接點 43"/>
          <p:cNvCxnSpPr/>
          <p:nvPr/>
        </p:nvCxnSpPr>
        <p:spPr>
          <a:xfrm>
            <a:off x="1420614" y="4780888"/>
            <a:ext cx="2025268" cy="51754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45" name="矩形 44"/>
          <p:cNvSpPr/>
          <p:nvPr/>
        </p:nvSpPr>
        <p:spPr>
          <a:xfrm>
            <a:off x="7401921" y="4553282"/>
            <a:ext cx="1107996" cy="276999"/>
          </a:xfrm>
          <a:prstGeom prst="rect">
            <a:avLst/>
          </a:prstGeom>
        </p:spPr>
        <p:txBody>
          <a:bodyPr wrap="none">
            <a:spAutoFit/>
          </a:bodyPr>
          <a:lstStyle/>
          <a:p>
            <a:pPr algn="ctr" fontAlgn="ctr"/>
            <a:r>
              <a:rPr lang="zh-TW" altLang="en-US" sz="12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單位：億美元</a:t>
            </a:r>
            <a:endParaRPr lang="zh-TW" altLang="en-US" sz="1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6" name="圖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924" y="3867208"/>
            <a:ext cx="747389" cy="504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圖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672" y="5505899"/>
            <a:ext cx="762558" cy="588447"/>
          </a:xfrm>
          <a:prstGeom prst="roundRect">
            <a:avLst>
              <a:gd name="adj" fmla="val 8594"/>
            </a:avLst>
          </a:prstGeom>
          <a:solidFill>
            <a:srgbClr val="FFFFFF">
              <a:shade val="85000"/>
            </a:srgbClr>
          </a:solidFill>
          <a:ln>
            <a:solidFill>
              <a:schemeClr val="bg1">
                <a:lumMod val="65000"/>
              </a:schemeClr>
            </a:solidFill>
          </a:ln>
          <a:effectLst>
            <a:reflection blurRad="12700" stA="38000" endPos="28000" dist="5000" dir="5400000" sy="-100000" algn="bl" rotWithShape="0"/>
          </a:effectLst>
        </p:spPr>
      </p:pic>
      <p:pic>
        <p:nvPicPr>
          <p:cNvPr id="48" name="圖片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55" y="3183560"/>
            <a:ext cx="769364" cy="474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圖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88" y="4836043"/>
            <a:ext cx="777729" cy="517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165</a:t>
            </a:fld>
            <a:endParaRPr lang="zh-TW" altLang="en-US" sz="1200" dirty="0"/>
          </a:p>
        </p:txBody>
      </p:sp>
    </p:spTree>
    <p:extLst>
      <p:ext uri="{BB962C8B-B14F-4D97-AF65-F5344CB8AC3E}">
        <p14:creationId xmlns:p14="http://schemas.microsoft.com/office/powerpoint/2010/main" val="95662651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二</a:t>
            </a:r>
            <a:r>
              <a:rPr lang="zh-TW" altLang="zh-TW" sz="3600" dirty="0">
                <a:solidFill>
                  <a:srgbClr val="2D2DB9">
                    <a:lumMod val="50000"/>
                  </a:srgbClr>
                </a:solidFill>
                <a:latin typeface="Times New Roman" panose="02020603050405020304" pitchFamily="18" charset="0"/>
                <a:ea typeface="標楷體" panose="03000509000000000000" pitchFamily="65" charset="-120"/>
              </a:rPr>
              <a:t>、強化創新創業，促進經濟</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轉型</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2</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49434" y="1019725"/>
            <a:ext cx="8045131" cy="219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3333CC">
                  <a:lumMod val="50000"/>
                </a:srgbClr>
              </a:buClr>
              <a:buSzPct val="75000"/>
              <a:buFont typeface="Wingdings" panose="05000000000000000000" pitchFamily="2" charset="2"/>
              <a:buChar char="n"/>
            </a:pPr>
            <a:r>
              <a:rPr lang="zh-TW" altLang="zh-TW" sz="3200" b="1" dirty="0" smtClean="0">
                <a:solidFill>
                  <a:srgbClr val="2D2DB9"/>
                </a:solidFill>
                <a:latin typeface="Times New Roman"/>
              </a:rPr>
              <a:t>產業創新</a:t>
            </a:r>
            <a:r>
              <a:rPr lang="zh-TW" altLang="en-US" sz="3200" b="1" dirty="0" smtClean="0">
                <a:solidFill>
                  <a:srgbClr val="2D2DB9"/>
                </a:solidFill>
                <a:latin typeface="Times New Roman"/>
              </a:rPr>
              <a:t>，</a:t>
            </a:r>
            <a:r>
              <a:rPr lang="zh-TW" altLang="zh-TW" sz="3200" b="1" dirty="0" smtClean="0">
                <a:solidFill>
                  <a:srgbClr val="2D2DB9"/>
                </a:solidFill>
                <a:latin typeface="Times New Roman"/>
              </a:rPr>
              <a:t>優</a:t>
            </a:r>
            <a:r>
              <a:rPr lang="zh-TW" altLang="zh-TW" sz="3200" b="1" dirty="0">
                <a:solidFill>
                  <a:srgbClr val="2D2DB9"/>
                </a:solidFill>
                <a:latin typeface="Times New Roman"/>
              </a:rPr>
              <a:t>化</a:t>
            </a:r>
            <a:r>
              <a:rPr lang="zh-TW" altLang="zh-TW" sz="3200" b="1" dirty="0" smtClean="0">
                <a:solidFill>
                  <a:srgbClr val="2D2DB9"/>
                </a:solidFill>
                <a:latin typeface="Times New Roman"/>
              </a:rPr>
              <a:t>轉型</a:t>
            </a:r>
            <a:endParaRPr lang="en-US" altLang="zh-TW" sz="3200" b="1" dirty="0">
              <a:solidFill>
                <a:srgbClr val="2D2DB9"/>
              </a:solidFill>
              <a:latin typeface="Times New Roman"/>
            </a:endParaRPr>
          </a:p>
          <a:p>
            <a:pPr marL="361950" indent="0" algn="just" fontAlgn="base">
              <a:buClr>
                <a:srgbClr val="00CC99"/>
              </a:buClr>
              <a:buFont typeface="Wingdings 3" panose="05040102010807070707" pitchFamily="18" charset="2"/>
              <a:buNone/>
            </a:pPr>
            <a:r>
              <a:rPr lang="zh-TW" altLang="zh-TW" sz="2600" dirty="0">
                <a:latin typeface="+mn-lt"/>
                <a:ea typeface="標楷體" panose="03000509000000000000" pitchFamily="65" charset="-120"/>
              </a:rPr>
              <a:t>推動產業結構調整，逐步優化轉型</a:t>
            </a:r>
            <a:r>
              <a:rPr lang="zh-TW" altLang="en-US" sz="2600" dirty="0">
                <a:latin typeface="+mn-lt"/>
                <a:ea typeface="標楷體" panose="03000509000000000000" pitchFamily="65" charset="-120"/>
              </a:rPr>
              <a:t>，</a:t>
            </a:r>
            <a:r>
              <a:rPr lang="zh-TW" altLang="zh-TW" sz="2600" dirty="0">
                <a:latin typeface="+mn-lt"/>
                <a:ea typeface="標楷體" panose="03000509000000000000" pitchFamily="65" charset="-120"/>
              </a:rPr>
              <a:t>製造業產值自</a:t>
            </a:r>
            <a:r>
              <a:rPr lang="en-US" altLang="zh-TW" sz="2600" dirty="0">
                <a:latin typeface="+mn-lt"/>
                <a:ea typeface="標楷體" panose="03000509000000000000" pitchFamily="65" charset="-120"/>
              </a:rPr>
              <a:t>96</a:t>
            </a:r>
            <a:r>
              <a:rPr lang="zh-TW" altLang="zh-TW" sz="2600" dirty="0">
                <a:latin typeface="+mn-lt"/>
                <a:ea typeface="標楷體" panose="03000509000000000000" pitchFamily="65" charset="-120"/>
              </a:rPr>
              <a:t>年</a:t>
            </a:r>
            <a:r>
              <a:rPr lang="en-US" altLang="zh-TW" sz="2600" dirty="0">
                <a:latin typeface="+mn-lt"/>
                <a:ea typeface="標楷體" panose="03000509000000000000" pitchFamily="65" charset="-120"/>
              </a:rPr>
              <a:t>13.32</a:t>
            </a:r>
            <a:r>
              <a:rPr lang="zh-TW" altLang="zh-TW" sz="2600" dirty="0">
                <a:latin typeface="+mn-lt"/>
                <a:ea typeface="標楷體" panose="03000509000000000000" pitchFamily="65" charset="-120"/>
              </a:rPr>
              <a:t>兆元提升至</a:t>
            </a:r>
            <a:r>
              <a:rPr lang="en-US" altLang="zh-TW" sz="2600" dirty="0">
                <a:latin typeface="+mn-lt"/>
                <a:ea typeface="標楷體" panose="03000509000000000000" pitchFamily="65" charset="-120"/>
              </a:rPr>
              <a:t>103</a:t>
            </a:r>
            <a:r>
              <a:rPr lang="zh-TW" altLang="zh-TW" sz="2600" dirty="0">
                <a:latin typeface="+mn-lt"/>
                <a:ea typeface="標楷體" panose="03000509000000000000" pitchFamily="65" charset="-120"/>
              </a:rPr>
              <a:t>年</a:t>
            </a:r>
            <a:r>
              <a:rPr lang="en-US" altLang="zh-TW" sz="2600" dirty="0">
                <a:latin typeface="+mn-lt"/>
                <a:ea typeface="標楷體" panose="03000509000000000000" pitchFamily="65" charset="-120"/>
              </a:rPr>
              <a:t>14.43</a:t>
            </a:r>
            <a:r>
              <a:rPr lang="zh-TW" altLang="zh-TW" sz="2600" dirty="0">
                <a:latin typeface="+mn-lt"/>
                <a:ea typeface="標楷體" panose="03000509000000000000" pitchFamily="65" charset="-120"/>
              </a:rPr>
              <a:t>兆元</a:t>
            </a:r>
            <a:r>
              <a:rPr lang="zh-TW" altLang="en-US" sz="2600" dirty="0">
                <a:latin typeface="+mn-lt"/>
                <a:ea typeface="標楷體" panose="03000509000000000000" pitchFamily="65" charset="-120"/>
              </a:rPr>
              <a:t>；今後以</a:t>
            </a:r>
            <a:r>
              <a:rPr lang="zh-TW" altLang="zh-TW" sz="2600" dirty="0">
                <a:latin typeface="+mn-lt"/>
                <a:ea typeface="標楷體" panose="03000509000000000000" pitchFamily="65" charset="-120"/>
              </a:rPr>
              <a:t>「維新傳統產業、鞏固主力產業、育成新興產業」等主軸，鼓勵企業提升智慧、綠色及文創之產業內涵</a:t>
            </a:r>
            <a:r>
              <a:rPr lang="zh-TW" altLang="en-US" sz="2600" dirty="0">
                <a:latin typeface="+mn-lt"/>
                <a:ea typeface="標楷體" panose="03000509000000000000" pitchFamily="65" charset="-120"/>
              </a:rPr>
              <a:t>。</a:t>
            </a:r>
            <a:endParaRPr lang="en-US" altLang="zh-TW" sz="2600"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166</a:t>
            </a:fld>
            <a:endParaRPr lang="zh-TW" altLang="en-US">
              <a:solidFill>
                <a:srgbClr val="000000"/>
              </a:solidFill>
            </a:endParaRPr>
          </a:p>
        </p:txBody>
      </p:sp>
      <p:graphicFrame>
        <p:nvGraphicFramePr>
          <p:cNvPr id="5" name="Object 5"/>
          <p:cNvGraphicFramePr>
            <a:graphicFrameLocks noChangeAspect="1"/>
          </p:cNvGraphicFramePr>
          <p:nvPr>
            <p:extLst/>
          </p:nvPr>
        </p:nvGraphicFramePr>
        <p:xfrm>
          <a:off x="323528" y="3371682"/>
          <a:ext cx="4176463" cy="2817118"/>
        </p:xfrm>
        <a:graphic>
          <a:graphicData uri="http://schemas.openxmlformats.org/drawingml/2006/chart">
            <c:chart xmlns:c="http://schemas.openxmlformats.org/drawingml/2006/chart" xmlns:r="http://schemas.openxmlformats.org/officeDocument/2006/relationships" r:id="rId3"/>
          </a:graphicData>
        </a:graphic>
      </p:graphicFrame>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942" y="3323170"/>
            <a:ext cx="3885522" cy="2914142"/>
          </a:xfrm>
          <a:prstGeom prst="rect">
            <a:avLst/>
          </a:prstGeom>
        </p:spPr>
      </p:pic>
    </p:spTree>
    <p:extLst>
      <p:ext uri="{BB962C8B-B14F-4D97-AF65-F5344CB8AC3E}">
        <p14:creationId xmlns:p14="http://schemas.microsoft.com/office/powerpoint/2010/main" val="182370008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二</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、強化創新創業，促進經濟</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轉型</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3</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49434" y="1019725"/>
            <a:ext cx="8045131"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創新</a:t>
            </a:r>
            <a:r>
              <a:rPr lang="zh-TW" altLang="zh-TW" sz="3200" b="1" dirty="0">
                <a:solidFill>
                  <a:schemeClr val="accent6"/>
                </a:solidFill>
                <a:latin typeface="+mn-lt"/>
                <a:ea typeface="標楷體" panose="03000509000000000000" pitchFamily="65" charset="-120"/>
              </a:rPr>
              <a:t>創業，全球</a:t>
            </a:r>
            <a:r>
              <a:rPr lang="zh-TW" altLang="zh-TW" sz="3200" b="1" dirty="0" smtClean="0">
                <a:solidFill>
                  <a:schemeClr val="accent6"/>
                </a:solidFill>
                <a:latin typeface="+mn-lt"/>
                <a:ea typeface="標楷體" panose="03000509000000000000" pitchFamily="65" charset="-120"/>
              </a:rPr>
              <a:t>連結</a:t>
            </a:r>
          </a:p>
          <a:p>
            <a:pPr marL="355600" indent="0" algn="just">
              <a:buClr>
                <a:schemeClr val="accent2">
                  <a:lumMod val="50000"/>
                </a:schemeClr>
              </a:buClr>
              <a:buSzPct val="75000"/>
              <a:buNone/>
            </a:pPr>
            <a:r>
              <a:rPr lang="zh-TW" altLang="en-US" sz="2600" dirty="0">
                <a:latin typeface="+mn-lt"/>
              </a:rPr>
              <a:t>推動</a:t>
            </a:r>
            <a:r>
              <a:rPr lang="zh-TW" altLang="zh-TW" sz="2600" dirty="0">
                <a:latin typeface="+mn-lt"/>
              </a:rPr>
              <a:t>「創業天使計畫」投入</a:t>
            </a:r>
            <a:r>
              <a:rPr lang="en-US" altLang="zh-TW" sz="2600" dirty="0">
                <a:latin typeface="+mn-lt"/>
              </a:rPr>
              <a:t>10</a:t>
            </a:r>
            <a:r>
              <a:rPr lang="zh-TW" altLang="zh-TW" sz="2600" dirty="0">
                <a:latin typeface="+mn-lt"/>
              </a:rPr>
              <a:t>億元</a:t>
            </a:r>
            <a:r>
              <a:rPr lang="zh-TW" altLang="en-US" sz="2600" dirty="0">
                <a:latin typeface="+mn-lt"/>
              </a:rPr>
              <a:t>，提供</a:t>
            </a:r>
            <a:r>
              <a:rPr lang="zh-TW" altLang="zh-TW" sz="2600" dirty="0">
                <a:latin typeface="+mn-lt"/>
              </a:rPr>
              <a:t>各領域創新、創意者所需資金</a:t>
            </a:r>
            <a:r>
              <a:rPr lang="zh-TW" altLang="en-US" sz="2600" dirty="0">
                <a:latin typeface="+mn-lt"/>
              </a:rPr>
              <a:t>；</a:t>
            </a:r>
            <a:r>
              <a:rPr lang="zh-TW" altLang="zh-TW" sz="2600" dirty="0">
                <a:latin typeface="+mn-lt"/>
              </a:rPr>
              <a:t>推出「創業拔萃方案」</a:t>
            </a:r>
            <a:r>
              <a:rPr lang="zh-TW" altLang="en-US" sz="2600" dirty="0">
                <a:latin typeface="+mn-lt"/>
              </a:rPr>
              <a:t>，調適</a:t>
            </a:r>
            <a:r>
              <a:rPr lang="zh-TW" altLang="zh-TW" sz="2600" dirty="0">
                <a:latin typeface="+mn-lt"/>
              </a:rPr>
              <a:t>法規、</a:t>
            </a:r>
            <a:r>
              <a:rPr lang="zh-TW" altLang="en-US" sz="2600" dirty="0">
                <a:latin typeface="+mn-lt"/>
              </a:rPr>
              <a:t>引進</a:t>
            </a:r>
            <a:r>
              <a:rPr lang="zh-TW" altLang="zh-TW" sz="2600" dirty="0">
                <a:latin typeface="+mn-lt"/>
              </a:rPr>
              <a:t>國</a:t>
            </a:r>
            <a:r>
              <a:rPr lang="zh-TW" altLang="en-US" sz="2600" dirty="0">
                <a:latin typeface="+mn-lt"/>
              </a:rPr>
              <a:t>外</a:t>
            </a:r>
            <a:r>
              <a:rPr lang="zh-TW" altLang="zh-TW" sz="2600" dirty="0">
                <a:latin typeface="+mn-lt"/>
              </a:rPr>
              <a:t>資金與專業知識、打造國際創新創業園區等</a:t>
            </a:r>
            <a:r>
              <a:rPr lang="zh-TW" altLang="en-US" sz="2600" dirty="0">
                <a:latin typeface="+mn-lt"/>
              </a:rPr>
              <a:t>措施，將</a:t>
            </a:r>
            <a:r>
              <a:rPr lang="zh-TW" altLang="zh-TW" sz="2600" dirty="0">
                <a:latin typeface="+mn-lt"/>
              </a:rPr>
              <a:t>臺灣打造為「區域創新創業中心」。</a:t>
            </a:r>
            <a:endParaRPr lang="en-US" altLang="zh-TW" sz="26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167</a:t>
            </a:fld>
            <a:endParaRPr lang="zh-TW" altLang="en-US"/>
          </a:p>
        </p:txBody>
      </p:sp>
    </p:spTree>
    <p:extLst>
      <p:ext uri="{BB962C8B-B14F-4D97-AF65-F5344CB8AC3E}">
        <p14:creationId xmlns:p14="http://schemas.microsoft.com/office/powerpoint/2010/main" val="51387026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32696" y="1657788"/>
            <a:ext cx="9179760" cy="4072452"/>
            <a:chOff x="-10941" y="2545092"/>
            <a:chExt cx="9436765" cy="3720785"/>
          </a:xfrm>
        </p:grpSpPr>
        <p:pic>
          <p:nvPicPr>
            <p:cNvPr id="38" name="Picture 2" descr="화살표"/>
            <p:cNvPicPr>
              <a:picLocks noChangeAspect="1" noChangeArrowheads="1"/>
            </p:cNvPicPr>
            <p:nvPr/>
          </p:nvPicPr>
          <p:blipFill>
            <a:blip r:embed="rId3" cstate="print">
              <a:duotone>
                <a:prstClr val="black"/>
                <a:srgbClr val="002060">
                  <a:tint val="45000"/>
                  <a:satMod val="400000"/>
                </a:srgbClr>
              </a:duotone>
            </a:blip>
            <a:srcRect/>
            <a:stretch>
              <a:fillRect/>
            </a:stretch>
          </p:blipFill>
          <p:spPr bwMode="auto">
            <a:xfrm>
              <a:off x="2487221" y="4219575"/>
              <a:ext cx="3773730" cy="689582"/>
            </a:xfrm>
            <a:prstGeom prst="rect">
              <a:avLst/>
            </a:prstGeom>
            <a:noFill/>
            <a:ln w="9525">
              <a:noFill/>
              <a:miter lim="800000"/>
              <a:headEnd/>
              <a:tailEnd/>
            </a:ln>
          </p:spPr>
        </p:pic>
        <p:cxnSp>
          <p:nvCxnSpPr>
            <p:cNvPr id="13317" name="直線箭頭接點 17"/>
            <p:cNvCxnSpPr>
              <a:cxnSpLocks noChangeShapeType="1"/>
            </p:cNvCxnSpPr>
            <p:nvPr/>
          </p:nvCxnSpPr>
          <p:spPr bwMode="auto">
            <a:xfrm flipV="1">
              <a:off x="510867" y="3608527"/>
              <a:ext cx="8436371" cy="81109"/>
            </a:xfrm>
            <a:prstGeom prst="straightConnector1">
              <a:avLst/>
            </a:prstGeom>
            <a:noFill/>
            <a:ln w="82550">
              <a:solidFill>
                <a:srgbClr val="000000"/>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0" name="文字方塊 18"/>
            <p:cNvSpPr txBox="1">
              <a:spLocks noChangeArrowheads="1"/>
            </p:cNvSpPr>
            <p:nvPr/>
          </p:nvSpPr>
          <p:spPr bwMode="auto">
            <a:xfrm>
              <a:off x="-10941" y="2589201"/>
              <a:ext cx="593481" cy="2062163"/>
            </a:xfrm>
            <a:prstGeom prst="rect">
              <a:avLst/>
            </a:prstGeom>
            <a:noFill/>
            <a:ln w="9525">
              <a:noFill/>
              <a:miter lim="800000"/>
              <a:headEnd/>
              <a:tailEnd/>
            </a:ln>
          </p:spPr>
          <p:txBody>
            <a:bodyPr>
              <a:spAutoFit/>
            </a:bodyPr>
            <a:lstStyle/>
            <a:p>
              <a:pPr fontAlgn="auto">
                <a:spcBef>
                  <a:spcPts val="0"/>
                </a:spcBef>
                <a:spcAft>
                  <a:spcPts val="0"/>
                </a:spcAft>
                <a:defRPr/>
              </a:pPr>
              <a:r>
                <a:rPr kumimoji="0" lang="zh-TW" altLang="en-US" sz="3200" kern="0" dirty="0">
                  <a:solidFill>
                    <a:sysClr val="windowText" lastClr="000000"/>
                  </a:solidFill>
                </a:rPr>
                <a:t>青年創夢</a:t>
              </a:r>
            </a:p>
          </p:txBody>
        </p:sp>
        <p:sp>
          <p:nvSpPr>
            <p:cNvPr id="11" name="文字方塊 19"/>
            <p:cNvSpPr txBox="1">
              <a:spLocks noChangeArrowheads="1"/>
            </p:cNvSpPr>
            <p:nvPr/>
          </p:nvSpPr>
          <p:spPr bwMode="auto">
            <a:xfrm>
              <a:off x="8832344" y="2618000"/>
              <a:ext cx="593480" cy="2062162"/>
            </a:xfrm>
            <a:prstGeom prst="rect">
              <a:avLst/>
            </a:prstGeom>
            <a:noFill/>
            <a:ln w="9525">
              <a:noFill/>
              <a:miter lim="800000"/>
              <a:headEnd/>
              <a:tailEnd/>
            </a:ln>
          </p:spPr>
          <p:txBody>
            <a:bodyPr>
              <a:spAutoFit/>
            </a:bodyPr>
            <a:lstStyle/>
            <a:p>
              <a:pPr fontAlgn="auto">
                <a:spcBef>
                  <a:spcPts val="0"/>
                </a:spcBef>
                <a:spcAft>
                  <a:spcPts val="0"/>
                </a:spcAft>
                <a:defRPr/>
              </a:pPr>
              <a:r>
                <a:rPr kumimoji="0" lang="zh-TW" altLang="en-US" sz="3200" kern="0" dirty="0">
                  <a:solidFill>
                    <a:sysClr val="windowText" lastClr="000000"/>
                  </a:solidFill>
                </a:rPr>
                <a:t>青年圓夢</a:t>
              </a:r>
            </a:p>
          </p:txBody>
        </p:sp>
        <p:sp>
          <p:nvSpPr>
            <p:cNvPr id="12" name="圓角矩形 11"/>
            <p:cNvSpPr>
              <a:spLocks noChangeArrowheads="1"/>
            </p:cNvSpPr>
            <p:nvPr/>
          </p:nvSpPr>
          <p:spPr bwMode="auto">
            <a:xfrm>
              <a:off x="789425" y="2545092"/>
              <a:ext cx="1761598" cy="2169783"/>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kumimoji="0" lang="zh-TW" altLang="en-US" sz="2700" kern="0" dirty="0">
                  <a:solidFill>
                    <a:sysClr val="windowText" lastClr="000000"/>
                  </a:solidFill>
                </a:rPr>
                <a:t>創業</a:t>
              </a:r>
              <a:r>
                <a:rPr kumimoji="0" lang="zh-TW" altLang="en-US" sz="2700" kern="0" dirty="0" smtClean="0">
                  <a:solidFill>
                    <a:sysClr val="windowText" lastClr="000000"/>
                  </a:solidFill>
                </a:rPr>
                <a:t>家</a:t>
              </a:r>
              <a:endParaRPr kumimoji="0" lang="en-US" altLang="zh-TW" sz="2700" kern="0" dirty="0" smtClean="0">
                <a:solidFill>
                  <a:sysClr val="windowText" lastClr="000000"/>
                </a:solidFill>
              </a:endParaRPr>
            </a:p>
            <a:p>
              <a:pPr algn="ctr" fontAlgn="auto">
                <a:spcBef>
                  <a:spcPts val="0"/>
                </a:spcBef>
                <a:spcAft>
                  <a:spcPts val="0"/>
                </a:spcAft>
                <a:defRPr/>
              </a:pPr>
              <a:r>
                <a:rPr kumimoji="0" lang="zh-TW" altLang="en-US" sz="2700" kern="0" dirty="0" smtClean="0">
                  <a:solidFill>
                    <a:sysClr val="windowText" lastClr="000000"/>
                  </a:solidFill>
                </a:rPr>
                <a:t>精神</a:t>
              </a:r>
              <a:endParaRPr kumimoji="0" lang="en-US" altLang="zh-TW" sz="2700" kern="0" dirty="0">
                <a:solidFill>
                  <a:sysClr val="windowText" lastClr="000000"/>
                </a:solidFill>
              </a:endParaRPr>
            </a:p>
            <a:p>
              <a:pPr algn="ctr" fontAlgn="auto">
                <a:spcBef>
                  <a:spcPts val="0"/>
                </a:spcBef>
                <a:spcAft>
                  <a:spcPts val="0"/>
                </a:spcAft>
                <a:defRPr/>
              </a:pPr>
              <a:r>
                <a:rPr kumimoji="0" lang="zh-TW" altLang="en-US" sz="2700" kern="0" dirty="0" smtClean="0">
                  <a:solidFill>
                    <a:sysClr val="windowText" lastClr="000000"/>
                  </a:solidFill>
                </a:rPr>
                <a:t>扎根</a:t>
              </a:r>
              <a:endParaRPr kumimoji="0" lang="en-US" altLang="zh-TW" sz="2700" kern="0" dirty="0" smtClean="0">
                <a:solidFill>
                  <a:sysClr val="windowText" lastClr="000000"/>
                </a:solidFill>
              </a:endParaRPr>
            </a:p>
            <a:p>
              <a:pPr algn="ctr" fontAlgn="auto">
                <a:spcBef>
                  <a:spcPts val="0"/>
                </a:spcBef>
                <a:spcAft>
                  <a:spcPts val="0"/>
                </a:spcAft>
                <a:defRPr/>
              </a:pPr>
              <a:r>
                <a:rPr kumimoji="0" lang="zh-TW" altLang="en-US" kern="0" dirty="0" smtClean="0">
                  <a:solidFill>
                    <a:srgbClr val="C00000"/>
                  </a:solidFill>
                </a:rPr>
                <a:t>職</a:t>
              </a:r>
              <a:r>
                <a:rPr kumimoji="0" lang="zh-TW" altLang="en-US" kern="0" dirty="0">
                  <a:solidFill>
                    <a:srgbClr val="C00000"/>
                  </a:solidFill>
                </a:rPr>
                <a:t>涯探索</a:t>
              </a:r>
              <a:endParaRPr kumimoji="0" lang="en-US" altLang="zh-TW" kern="0" dirty="0">
                <a:solidFill>
                  <a:srgbClr val="C00000"/>
                </a:solidFill>
              </a:endParaRPr>
            </a:p>
            <a:p>
              <a:pPr algn="ctr" fontAlgn="auto">
                <a:spcBef>
                  <a:spcPts val="0"/>
                </a:spcBef>
                <a:spcAft>
                  <a:spcPts val="0"/>
                </a:spcAft>
                <a:defRPr/>
              </a:pPr>
              <a:r>
                <a:rPr kumimoji="0" lang="zh-TW" altLang="en-US" kern="0" dirty="0">
                  <a:solidFill>
                    <a:srgbClr val="C00000"/>
                  </a:solidFill>
                </a:rPr>
                <a:t>點燃熱情</a:t>
              </a:r>
              <a:endParaRPr kumimoji="0" lang="en-US" altLang="zh-TW" kern="0" dirty="0">
                <a:solidFill>
                  <a:srgbClr val="C00000"/>
                </a:solidFill>
              </a:endParaRPr>
            </a:p>
            <a:p>
              <a:pPr algn="ctr" fontAlgn="auto">
                <a:spcBef>
                  <a:spcPts val="0"/>
                </a:spcBef>
                <a:spcAft>
                  <a:spcPts val="0"/>
                </a:spcAft>
                <a:defRPr/>
              </a:pPr>
              <a:r>
                <a:rPr kumimoji="0" lang="zh-TW" altLang="en-US" sz="1600" kern="0" dirty="0">
                  <a:solidFill>
                    <a:srgbClr val="C00000"/>
                  </a:solidFill>
                </a:rPr>
                <a:t>培養問題解決</a:t>
              </a:r>
              <a:r>
                <a:rPr lang="zh-TW" altLang="en-US" sz="1600" kern="0" dirty="0" smtClean="0">
                  <a:solidFill>
                    <a:srgbClr val="C00000"/>
                  </a:solidFill>
                </a:rPr>
                <a:t>能力</a:t>
              </a:r>
              <a:endParaRPr kumimoji="0" lang="en-US" altLang="zh-TW" sz="1600" kern="0" dirty="0">
                <a:solidFill>
                  <a:srgbClr val="C00000"/>
                </a:solidFill>
              </a:endParaRPr>
            </a:p>
          </p:txBody>
        </p:sp>
        <p:sp>
          <p:nvSpPr>
            <p:cNvPr id="13" name="圓角矩形 12"/>
            <p:cNvSpPr>
              <a:spLocks noChangeArrowheads="1"/>
            </p:cNvSpPr>
            <p:nvPr/>
          </p:nvSpPr>
          <p:spPr bwMode="auto">
            <a:xfrm>
              <a:off x="2716517" y="2545093"/>
              <a:ext cx="3266380" cy="988192"/>
            </a:xfrm>
            <a:prstGeom prst="roundRect">
              <a:avLst>
                <a:gd name="adj" fmla="val 16667"/>
              </a:avLst>
            </a:prstGeom>
            <a:gradFill rotWithShape="1">
              <a:gsLst>
                <a:gs pos="0">
                  <a:srgbClr val="FFE5E5"/>
                </a:gs>
                <a:gs pos="64999">
                  <a:srgbClr val="FFBEBD"/>
                </a:gs>
                <a:gs pos="100000">
                  <a:srgbClr val="FFA2A1"/>
                </a:gs>
              </a:gsLst>
              <a:lin ang="5400000" scaled="1"/>
            </a:gradFill>
            <a:ln w="9525">
              <a:solidFill>
                <a:srgbClr val="BE4B48"/>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kumimoji="0" lang="zh-TW" altLang="en-US" sz="2400" kern="0" dirty="0">
                  <a:solidFill>
                    <a:sysClr val="windowText" lastClr="000000"/>
                  </a:solidFill>
                </a:rPr>
                <a:t>社會企業行動方案</a:t>
              </a:r>
            </a:p>
            <a:p>
              <a:pPr algn="ctr">
                <a:defRPr/>
              </a:pPr>
              <a:r>
                <a:rPr lang="en-US" altLang="zh-TW" sz="1400" kern="0" dirty="0" smtClean="0">
                  <a:solidFill>
                    <a:schemeClr val="tx1">
                      <a:lumMod val="95000"/>
                      <a:lumOff val="5000"/>
                    </a:schemeClr>
                  </a:solidFill>
                  <a:latin typeface="+mn-ea"/>
                  <a:cs typeface="Times New Roman" panose="02020603050405020304" pitchFamily="18" charset="0"/>
                </a:rPr>
                <a:t>(</a:t>
              </a:r>
              <a:r>
                <a:rPr lang="zh-TW" altLang="en-US" sz="1400" kern="0" dirty="0">
                  <a:solidFill>
                    <a:schemeClr val="tx1">
                      <a:lumMod val="95000"/>
                      <a:lumOff val="5000"/>
                    </a:schemeClr>
                  </a:solidFill>
                  <a:latin typeface="+mn-ea"/>
                  <a:cs typeface="Times New Roman" panose="02020603050405020304" pitchFamily="18" charset="0"/>
                </a:rPr>
                <a:t>行政院</a:t>
              </a:r>
              <a:r>
                <a:rPr lang="en-US" altLang="zh-TW" sz="1400" kern="0" dirty="0">
                  <a:solidFill>
                    <a:schemeClr val="tx1">
                      <a:lumMod val="95000"/>
                      <a:lumOff val="5000"/>
                    </a:schemeClr>
                  </a:solidFill>
                  <a:latin typeface="+mn-ea"/>
                  <a:cs typeface="Times New Roman" panose="02020603050405020304" pitchFamily="18" charset="0"/>
                </a:rPr>
                <a:t>103</a:t>
              </a:r>
              <a:r>
                <a:rPr lang="zh-TW" altLang="en-US" sz="1400" kern="0" dirty="0" smtClean="0">
                  <a:solidFill>
                    <a:schemeClr val="tx1">
                      <a:lumMod val="95000"/>
                      <a:lumOff val="5000"/>
                    </a:schemeClr>
                  </a:solidFill>
                  <a:latin typeface="+mn-ea"/>
                  <a:cs typeface="Times New Roman" panose="02020603050405020304" pitchFamily="18" charset="0"/>
                </a:rPr>
                <a:t>年</a:t>
              </a:r>
              <a:r>
                <a:rPr lang="en-US" altLang="zh-TW" sz="1400" kern="0" dirty="0" smtClean="0">
                  <a:solidFill>
                    <a:schemeClr val="tx1">
                      <a:lumMod val="95000"/>
                      <a:lumOff val="5000"/>
                    </a:schemeClr>
                  </a:solidFill>
                  <a:latin typeface="+mn-ea"/>
                  <a:cs typeface="Times New Roman" panose="02020603050405020304" pitchFamily="18" charset="0"/>
                </a:rPr>
                <a:t>9</a:t>
              </a:r>
              <a:r>
                <a:rPr lang="zh-TW" altLang="en-US" sz="1400" kern="0" dirty="0" smtClean="0">
                  <a:solidFill>
                    <a:schemeClr val="tx1">
                      <a:lumMod val="95000"/>
                      <a:lumOff val="5000"/>
                    </a:schemeClr>
                  </a:solidFill>
                  <a:latin typeface="+mn-ea"/>
                  <a:cs typeface="Times New Roman" panose="02020603050405020304" pitchFamily="18" charset="0"/>
                </a:rPr>
                <a:t>月</a:t>
              </a:r>
              <a:r>
                <a:rPr lang="en-US" altLang="zh-TW" sz="1400" kern="0" dirty="0" smtClean="0">
                  <a:solidFill>
                    <a:schemeClr val="tx1">
                      <a:lumMod val="95000"/>
                      <a:lumOff val="5000"/>
                    </a:schemeClr>
                  </a:solidFill>
                  <a:latin typeface="+mn-ea"/>
                  <a:cs typeface="Times New Roman" panose="02020603050405020304" pitchFamily="18" charset="0"/>
                </a:rPr>
                <a:t>4</a:t>
              </a:r>
              <a:r>
                <a:rPr lang="zh-TW" altLang="en-US" sz="1400" kern="0" dirty="0" smtClean="0">
                  <a:solidFill>
                    <a:schemeClr val="tx1">
                      <a:lumMod val="95000"/>
                      <a:lumOff val="5000"/>
                    </a:schemeClr>
                  </a:solidFill>
                  <a:latin typeface="+mn-ea"/>
                  <a:cs typeface="Times New Roman" panose="02020603050405020304" pitchFamily="18" charset="0"/>
                </a:rPr>
                <a:t>日</a:t>
              </a:r>
              <a:r>
                <a:rPr lang="zh-TW" altLang="en-US" sz="1400" kern="0" dirty="0">
                  <a:solidFill>
                    <a:schemeClr val="tx1">
                      <a:lumMod val="95000"/>
                      <a:lumOff val="5000"/>
                    </a:schemeClr>
                  </a:solidFill>
                  <a:latin typeface="+mn-ea"/>
                  <a:cs typeface="Times New Roman" panose="02020603050405020304" pitchFamily="18" charset="0"/>
                </a:rPr>
                <a:t>核定</a:t>
              </a:r>
              <a:r>
                <a:rPr lang="en-US" altLang="zh-TW" sz="1400" kern="0" dirty="0" smtClean="0">
                  <a:solidFill>
                    <a:schemeClr val="tx1">
                      <a:lumMod val="95000"/>
                      <a:lumOff val="5000"/>
                    </a:schemeClr>
                  </a:solidFill>
                  <a:latin typeface="+mn-ea"/>
                  <a:cs typeface="Times New Roman" panose="02020603050405020304" pitchFamily="18" charset="0"/>
                </a:rPr>
                <a:t>)</a:t>
              </a:r>
              <a:endParaRPr lang="en-US" altLang="zh-TW" sz="1400" kern="0" dirty="0">
                <a:solidFill>
                  <a:schemeClr val="tx1">
                    <a:lumMod val="95000"/>
                    <a:lumOff val="5000"/>
                  </a:schemeClr>
                </a:solidFill>
                <a:latin typeface="+mn-ea"/>
                <a:cs typeface="Times New Roman" panose="02020603050405020304" pitchFamily="18" charset="0"/>
              </a:endParaRPr>
            </a:p>
          </p:txBody>
        </p:sp>
        <p:sp>
          <p:nvSpPr>
            <p:cNvPr id="14" name="圓角矩形 18"/>
            <p:cNvSpPr>
              <a:spLocks noChangeArrowheads="1"/>
            </p:cNvSpPr>
            <p:nvPr/>
          </p:nvSpPr>
          <p:spPr bwMode="auto">
            <a:xfrm>
              <a:off x="2757909" y="3755406"/>
              <a:ext cx="3266380" cy="852176"/>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kumimoji="0" lang="zh-TW" altLang="en-US" sz="2800" kern="0" dirty="0">
                  <a:solidFill>
                    <a:srgbClr val="000000"/>
                  </a:solidFill>
                </a:rPr>
                <a:t>青年創業</a:t>
              </a:r>
              <a:r>
                <a:rPr kumimoji="0" lang="zh-TW" altLang="en-US" sz="2800" kern="0" dirty="0" smtClean="0">
                  <a:solidFill>
                    <a:srgbClr val="000000"/>
                  </a:solidFill>
                </a:rPr>
                <a:t>專案</a:t>
              </a:r>
              <a:endParaRPr kumimoji="0" lang="en-US" altLang="zh-TW" sz="1000" kern="0" dirty="0">
                <a:solidFill>
                  <a:srgbClr val="000000"/>
                </a:solidFill>
              </a:endParaRPr>
            </a:p>
            <a:p>
              <a:pPr algn="ctr">
                <a:defRPr/>
              </a:pPr>
              <a:r>
                <a:rPr lang="en-US" altLang="zh-TW" sz="1600" kern="0" dirty="0" smtClean="0">
                  <a:solidFill>
                    <a:schemeClr val="tx1">
                      <a:lumMod val="95000"/>
                      <a:lumOff val="5000"/>
                    </a:schemeClr>
                  </a:solidFill>
                  <a:latin typeface="+mn-ea"/>
                  <a:cs typeface="Times New Roman" panose="02020603050405020304" pitchFamily="18" charset="0"/>
                </a:rPr>
                <a:t>(</a:t>
              </a:r>
              <a:r>
                <a:rPr lang="zh-TW" altLang="en-US" sz="1600" kern="0" dirty="0">
                  <a:solidFill>
                    <a:schemeClr val="tx1">
                      <a:lumMod val="95000"/>
                      <a:lumOff val="5000"/>
                    </a:schemeClr>
                  </a:solidFill>
                  <a:latin typeface="+mn-ea"/>
                  <a:cs typeface="Times New Roman" panose="02020603050405020304" pitchFamily="18" charset="0"/>
                </a:rPr>
                <a:t>行政院</a:t>
              </a:r>
              <a:r>
                <a:rPr lang="en-US" altLang="zh-TW" sz="1600" kern="0" dirty="0">
                  <a:solidFill>
                    <a:schemeClr val="tx1">
                      <a:lumMod val="95000"/>
                      <a:lumOff val="5000"/>
                    </a:schemeClr>
                  </a:solidFill>
                  <a:latin typeface="+mn-ea"/>
                  <a:cs typeface="Times New Roman" panose="02020603050405020304" pitchFamily="18" charset="0"/>
                </a:rPr>
                <a:t>103</a:t>
              </a:r>
              <a:r>
                <a:rPr lang="zh-TW" altLang="en-US" sz="1600" kern="0" dirty="0">
                  <a:solidFill>
                    <a:schemeClr val="tx1">
                      <a:lumMod val="95000"/>
                      <a:lumOff val="5000"/>
                    </a:schemeClr>
                  </a:solidFill>
                  <a:latin typeface="+mn-ea"/>
                  <a:cs typeface="Times New Roman" panose="02020603050405020304" pitchFamily="18" charset="0"/>
                </a:rPr>
                <a:t>年</a:t>
              </a:r>
              <a:r>
                <a:rPr lang="en-US" altLang="zh-TW" sz="1600" kern="0" dirty="0">
                  <a:solidFill>
                    <a:schemeClr val="tx1">
                      <a:lumMod val="95000"/>
                      <a:lumOff val="5000"/>
                    </a:schemeClr>
                  </a:solidFill>
                  <a:latin typeface="+mn-ea"/>
                  <a:cs typeface="Times New Roman" panose="02020603050405020304" pitchFamily="18" charset="0"/>
                </a:rPr>
                <a:t>3</a:t>
              </a:r>
              <a:r>
                <a:rPr lang="zh-TW" altLang="en-US" sz="1600" kern="0" dirty="0">
                  <a:solidFill>
                    <a:schemeClr val="tx1">
                      <a:lumMod val="95000"/>
                      <a:lumOff val="5000"/>
                    </a:schemeClr>
                  </a:solidFill>
                  <a:latin typeface="+mn-ea"/>
                  <a:cs typeface="Times New Roman" panose="02020603050405020304" pitchFamily="18" charset="0"/>
                </a:rPr>
                <a:t>月</a:t>
              </a:r>
              <a:r>
                <a:rPr lang="en-US" altLang="zh-TW" sz="1600" kern="0" dirty="0">
                  <a:solidFill>
                    <a:schemeClr val="tx1">
                      <a:lumMod val="95000"/>
                      <a:lumOff val="5000"/>
                    </a:schemeClr>
                  </a:solidFill>
                  <a:latin typeface="+mn-ea"/>
                  <a:cs typeface="Times New Roman" panose="02020603050405020304" pitchFamily="18" charset="0"/>
                </a:rPr>
                <a:t>19</a:t>
              </a:r>
              <a:r>
                <a:rPr lang="zh-TW" altLang="en-US" sz="1600" kern="0" dirty="0">
                  <a:solidFill>
                    <a:schemeClr val="tx1">
                      <a:lumMod val="95000"/>
                      <a:lumOff val="5000"/>
                    </a:schemeClr>
                  </a:solidFill>
                  <a:latin typeface="+mn-ea"/>
                  <a:cs typeface="Times New Roman" panose="02020603050405020304" pitchFamily="18" charset="0"/>
                </a:rPr>
                <a:t>日核定</a:t>
              </a:r>
              <a:r>
                <a:rPr lang="en-US" altLang="zh-TW" sz="1600" kern="0" dirty="0" smtClean="0">
                  <a:solidFill>
                    <a:schemeClr val="tx1">
                      <a:lumMod val="95000"/>
                      <a:lumOff val="5000"/>
                    </a:schemeClr>
                  </a:solidFill>
                  <a:latin typeface="+mn-ea"/>
                  <a:cs typeface="Times New Roman" panose="02020603050405020304" pitchFamily="18" charset="0"/>
                </a:rPr>
                <a:t>)</a:t>
              </a:r>
              <a:endParaRPr lang="en-US" altLang="zh-TW" sz="1600" kern="0" dirty="0">
                <a:solidFill>
                  <a:schemeClr val="tx1">
                    <a:lumMod val="95000"/>
                    <a:lumOff val="5000"/>
                  </a:schemeClr>
                </a:solidFill>
                <a:latin typeface="+mn-ea"/>
                <a:cs typeface="Times New Roman" panose="02020603050405020304" pitchFamily="18" charset="0"/>
              </a:endParaRPr>
            </a:p>
          </p:txBody>
        </p:sp>
        <p:cxnSp>
          <p:nvCxnSpPr>
            <p:cNvPr id="13323" name="直線接點 52"/>
            <p:cNvCxnSpPr>
              <a:cxnSpLocks noChangeShapeType="1"/>
              <a:endCxn id="13" idx="1"/>
            </p:cNvCxnSpPr>
            <p:nvPr/>
          </p:nvCxnSpPr>
          <p:spPr bwMode="auto">
            <a:xfrm>
              <a:off x="2622205" y="3039189"/>
              <a:ext cx="94312" cy="0"/>
            </a:xfrm>
            <a:prstGeom prst="line">
              <a:avLst/>
            </a:prstGeom>
            <a:noFill/>
            <a:ln w="25400">
              <a:solidFill>
                <a:srgbClr val="000000"/>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324" name="直線接點 53"/>
            <p:cNvCxnSpPr>
              <a:cxnSpLocks noChangeShapeType="1"/>
            </p:cNvCxnSpPr>
            <p:nvPr/>
          </p:nvCxnSpPr>
          <p:spPr bwMode="auto">
            <a:xfrm>
              <a:off x="2552924" y="4028043"/>
              <a:ext cx="193413" cy="8731"/>
            </a:xfrm>
            <a:prstGeom prst="line">
              <a:avLst/>
            </a:prstGeom>
            <a:noFill/>
            <a:ln w="25400">
              <a:solidFill>
                <a:srgbClr val="000000"/>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3325" name="群組 2"/>
            <p:cNvGrpSpPr>
              <a:grpSpLocks/>
            </p:cNvGrpSpPr>
            <p:nvPr/>
          </p:nvGrpSpPr>
          <p:grpSpPr bwMode="auto">
            <a:xfrm>
              <a:off x="185371" y="4841002"/>
              <a:ext cx="8941045" cy="1424875"/>
              <a:chOff x="19050" y="4465414"/>
              <a:chExt cx="9144000" cy="1490624"/>
            </a:xfrm>
          </p:grpSpPr>
          <p:sp>
            <p:nvSpPr>
              <p:cNvPr id="20" name="圓角矩形 19"/>
              <p:cNvSpPr/>
              <p:nvPr/>
            </p:nvSpPr>
            <p:spPr bwMode="auto">
              <a:xfrm>
                <a:off x="1439007" y="4484457"/>
                <a:ext cx="2337289" cy="304690"/>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lIns="0" tIns="0" rIns="0" bIns="0" anchor="ctr"/>
              <a:lstStyle/>
              <a:p>
                <a:pPr algn="ctr">
                  <a:defRPr/>
                </a:pPr>
                <a:r>
                  <a:rPr lang="zh-TW" altLang="en-US" dirty="0"/>
                  <a:t>創意創新</a:t>
                </a:r>
              </a:p>
            </p:txBody>
          </p:sp>
          <p:sp>
            <p:nvSpPr>
              <p:cNvPr id="21" name="圓角矩形 20"/>
              <p:cNvSpPr/>
              <p:nvPr/>
            </p:nvSpPr>
            <p:spPr bwMode="auto">
              <a:xfrm>
                <a:off x="4053253" y="4484457"/>
                <a:ext cx="2338754" cy="295168"/>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lIns="0" tIns="0" rIns="0" bIns="0" anchor="ctr"/>
              <a:lstStyle/>
              <a:p>
                <a:pPr algn="ctr">
                  <a:defRPr/>
                </a:pPr>
                <a:r>
                  <a:rPr lang="zh-TW" altLang="en-US" dirty="0"/>
                  <a:t>創業團隊</a:t>
                </a:r>
              </a:p>
            </p:txBody>
          </p:sp>
          <p:sp>
            <p:nvSpPr>
              <p:cNvPr id="22" name="圓角矩形 21"/>
              <p:cNvSpPr/>
              <p:nvPr/>
            </p:nvSpPr>
            <p:spPr bwMode="auto">
              <a:xfrm>
                <a:off x="6604488" y="4484457"/>
                <a:ext cx="2518996" cy="295168"/>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lIns="0" tIns="0" rIns="0" bIns="0" anchor="ctr"/>
              <a:lstStyle/>
              <a:p>
                <a:pPr algn="ctr">
                  <a:defRPr/>
                </a:pPr>
                <a:r>
                  <a:rPr lang="zh-TW" altLang="en-US" dirty="0"/>
                  <a:t>新創公司</a:t>
                </a:r>
              </a:p>
            </p:txBody>
          </p:sp>
          <p:sp>
            <p:nvSpPr>
              <p:cNvPr id="13333" name="矩形 52"/>
              <p:cNvSpPr>
                <a:spLocks noChangeArrowheads="1"/>
              </p:cNvSpPr>
              <p:nvPr/>
            </p:nvSpPr>
            <p:spPr bwMode="auto">
              <a:xfrm>
                <a:off x="1443038" y="4814664"/>
                <a:ext cx="2320925" cy="527050"/>
              </a:xfrm>
              <a:prstGeom prst="rect">
                <a:avLst/>
              </a:prstGeom>
              <a:noFill/>
              <a:ln w="1905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endParaRPr lang="zh-TW" altLang="en-US" sz="3600">
                  <a:solidFill>
                    <a:schemeClr val="tx1"/>
                  </a:solidFill>
                  <a:latin typeface="Times New Roman" pitchFamily="18" charset="0"/>
                  <a:ea typeface="標楷體" pitchFamily="65" charset="-120"/>
                </a:endParaRPr>
              </a:p>
            </p:txBody>
          </p:sp>
          <p:sp>
            <p:nvSpPr>
              <p:cNvPr id="13334" name="矩形 53"/>
              <p:cNvSpPr>
                <a:spLocks noChangeArrowheads="1"/>
              </p:cNvSpPr>
              <p:nvPr/>
            </p:nvSpPr>
            <p:spPr bwMode="auto">
              <a:xfrm>
                <a:off x="3870325" y="4814664"/>
                <a:ext cx="2592388" cy="527050"/>
              </a:xfrm>
              <a:prstGeom prst="rect">
                <a:avLst/>
              </a:prstGeom>
              <a:noFill/>
              <a:ln w="1905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endParaRPr lang="zh-TW" altLang="en-US" sz="3600">
                  <a:solidFill>
                    <a:schemeClr val="tx1"/>
                  </a:solidFill>
                  <a:latin typeface="Times New Roman" pitchFamily="18" charset="0"/>
                  <a:ea typeface="標楷體" pitchFamily="65" charset="-120"/>
                </a:endParaRPr>
              </a:p>
            </p:txBody>
          </p:sp>
          <p:sp>
            <p:nvSpPr>
              <p:cNvPr id="13335" name="矩形 54"/>
              <p:cNvSpPr>
                <a:spLocks noChangeArrowheads="1"/>
              </p:cNvSpPr>
              <p:nvPr/>
            </p:nvSpPr>
            <p:spPr bwMode="auto">
              <a:xfrm>
                <a:off x="6604000" y="4814664"/>
                <a:ext cx="2559050" cy="527050"/>
              </a:xfrm>
              <a:prstGeom prst="rect">
                <a:avLst/>
              </a:prstGeom>
              <a:noFill/>
              <a:ln w="19050"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endParaRPr lang="zh-TW" altLang="en-US" sz="3600">
                  <a:solidFill>
                    <a:schemeClr val="tx1"/>
                  </a:solidFill>
                  <a:latin typeface="Times New Roman" pitchFamily="18" charset="0"/>
                  <a:ea typeface="標楷體" pitchFamily="65" charset="-120"/>
                </a:endParaRPr>
              </a:p>
            </p:txBody>
          </p:sp>
          <p:sp>
            <p:nvSpPr>
              <p:cNvPr id="13336" name="文字方塊 55"/>
              <p:cNvSpPr txBox="1">
                <a:spLocks noChangeArrowheads="1"/>
              </p:cNvSpPr>
              <p:nvPr/>
            </p:nvSpPr>
            <p:spPr bwMode="auto">
              <a:xfrm>
                <a:off x="1419225" y="4762276"/>
                <a:ext cx="2344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eaLnBrk="1" hangingPunct="1">
                  <a:spcBef>
                    <a:spcPct val="0"/>
                  </a:spcBef>
                  <a:buFontTx/>
                  <a:buNone/>
                </a:pPr>
                <a:r>
                  <a:rPr lang="zh-TW" altLang="en-US" sz="1600">
                    <a:solidFill>
                      <a:schemeClr val="tx1"/>
                    </a:solidFill>
                    <a:latin typeface="Times New Roman" pitchFamily="18" charset="0"/>
                    <a:ea typeface="標楷體" pitchFamily="65" charset="-120"/>
                  </a:rPr>
                  <a:t>興趣摸索、尋找市場機會、尋找創業夥伴</a:t>
                </a:r>
              </a:p>
            </p:txBody>
          </p:sp>
          <p:sp>
            <p:nvSpPr>
              <p:cNvPr id="13337" name="文字方塊 56"/>
              <p:cNvSpPr txBox="1">
                <a:spLocks noChangeArrowheads="1"/>
              </p:cNvSpPr>
              <p:nvPr/>
            </p:nvSpPr>
            <p:spPr bwMode="auto">
              <a:xfrm>
                <a:off x="3870325" y="4759101"/>
                <a:ext cx="252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eaLnBrk="1" hangingPunct="1">
                  <a:spcBef>
                    <a:spcPct val="0"/>
                  </a:spcBef>
                  <a:buFontTx/>
                  <a:buNone/>
                </a:pPr>
                <a:r>
                  <a:rPr lang="zh-TW" altLang="en-US" sz="1600" dirty="0">
                    <a:solidFill>
                      <a:schemeClr val="tx1"/>
                    </a:solidFill>
                    <a:latin typeface="Times New Roman" pitchFamily="18" charset="0"/>
                    <a:ea typeface="標楷體" pitchFamily="65" charset="-120"/>
                  </a:rPr>
                  <a:t>共同工作空間、業師引路、市場驗證</a:t>
                </a:r>
              </a:p>
            </p:txBody>
          </p:sp>
          <p:sp>
            <p:nvSpPr>
              <p:cNvPr id="13338" name="文字方塊 57"/>
              <p:cNvSpPr txBox="1">
                <a:spLocks noChangeArrowheads="1"/>
              </p:cNvSpPr>
              <p:nvPr/>
            </p:nvSpPr>
            <p:spPr bwMode="auto">
              <a:xfrm>
                <a:off x="6607175" y="4765451"/>
                <a:ext cx="2538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eaLnBrk="1" hangingPunct="1">
                  <a:spcBef>
                    <a:spcPct val="0"/>
                  </a:spcBef>
                  <a:buFontTx/>
                  <a:buNone/>
                </a:pPr>
                <a:r>
                  <a:rPr lang="zh-TW" altLang="en-US" sz="1600">
                    <a:solidFill>
                      <a:schemeClr val="tx1"/>
                    </a:solidFill>
                    <a:latin typeface="Times New Roman" pitchFamily="18" charset="0"/>
                    <a:ea typeface="標楷體" pitchFamily="65" charset="-120"/>
                  </a:rPr>
                  <a:t>專家輔導、國內外市場行銷、創業貸款</a:t>
                </a:r>
              </a:p>
            </p:txBody>
          </p:sp>
          <p:sp>
            <p:nvSpPr>
              <p:cNvPr id="13339" name="圓角矩形 64"/>
              <p:cNvSpPr>
                <a:spLocks noChangeArrowheads="1"/>
              </p:cNvSpPr>
              <p:nvPr/>
            </p:nvSpPr>
            <p:spPr bwMode="auto">
              <a:xfrm>
                <a:off x="19050" y="4465414"/>
                <a:ext cx="1381125" cy="323850"/>
              </a:xfrm>
              <a:prstGeom prst="roundRect">
                <a:avLst>
                  <a:gd name="adj" fmla="val 16667"/>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sz="1800" dirty="0">
                    <a:solidFill>
                      <a:schemeClr val="bg1"/>
                    </a:solidFill>
                    <a:latin typeface="Times New Roman" pitchFamily="18" charset="0"/>
                    <a:ea typeface="標楷體" pitchFamily="65" charset="-120"/>
                  </a:rPr>
                  <a:t>創業階段面</a:t>
                </a:r>
              </a:p>
            </p:txBody>
          </p:sp>
          <p:sp>
            <p:nvSpPr>
              <p:cNvPr id="13340" name="圓角矩形 65"/>
              <p:cNvSpPr>
                <a:spLocks noChangeArrowheads="1"/>
              </p:cNvSpPr>
              <p:nvPr/>
            </p:nvSpPr>
            <p:spPr bwMode="auto">
              <a:xfrm>
                <a:off x="19050" y="4922614"/>
                <a:ext cx="1381125" cy="352425"/>
              </a:xfrm>
              <a:prstGeom prst="roundRect">
                <a:avLst>
                  <a:gd name="adj" fmla="val 16667"/>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sz="1800" dirty="0">
                    <a:solidFill>
                      <a:schemeClr val="bg1"/>
                    </a:solidFill>
                    <a:latin typeface="Times New Roman" pitchFamily="18" charset="0"/>
                    <a:ea typeface="標楷體" pitchFamily="65" charset="-120"/>
                  </a:rPr>
                  <a:t>青創需求面</a:t>
                </a:r>
              </a:p>
            </p:txBody>
          </p:sp>
          <p:sp>
            <p:nvSpPr>
              <p:cNvPr id="13341" name="圓角矩形 66"/>
              <p:cNvSpPr>
                <a:spLocks noChangeArrowheads="1"/>
              </p:cNvSpPr>
              <p:nvPr/>
            </p:nvSpPr>
            <p:spPr bwMode="auto">
              <a:xfrm>
                <a:off x="19050" y="5389339"/>
                <a:ext cx="1381125" cy="352425"/>
              </a:xfrm>
              <a:prstGeom prst="roundRect">
                <a:avLst>
                  <a:gd name="adj" fmla="val 16667"/>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sz="1800" dirty="0">
                    <a:solidFill>
                      <a:schemeClr val="bg1"/>
                    </a:solidFill>
                    <a:latin typeface="Times New Roman" pitchFamily="18" charset="0"/>
                    <a:ea typeface="標楷體" pitchFamily="65" charset="-120"/>
                  </a:rPr>
                  <a:t>功能輔導面</a:t>
                </a:r>
              </a:p>
            </p:txBody>
          </p:sp>
          <p:sp>
            <p:nvSpPr>
              <p:cNvPr id="13342" name="圓角矩形 68"/>
              <p:cNvSpPr>
                <a:spLocks noChangeArrowheads="1"/>
              </p:cNvSpPr>
              <p:nvPr/>
            </p:nvSpPr>
            <p:spPr bwMode="auto">
              <a:xfrm>
                <a:off x="1509713" y="5370289"/>
                <a:ext cx="1857375" cy="585749"/>
              </a:xfrm>
              <a:prstGeom prst="roundRect">
                <a:avLst>
                  <a:gd name="adj" fmla="val 16667"/>
                </a:avLst>
              </a:prstGeom>
              <a:gradFill rotWithShape="1">
                <a:gsLst>
                  <a:gs pos="0">
                    <a:srgbClr val="FFFF80"/>
                  </a:gs>
                  <a:gs pos="50000">
                    <a:srgbClr val="FFFFB3"/>
                  </a:gs>
                  <a:gs pos="100000">
                    <a:srgbClr val="FFFFDA"/>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dirty="0">
                    <a:solidFill>
                      <a:schemeClr val="tx1"/>
                    </a:solidFill>
                    <a:latin typeface="Times New Roman" pitchFamily="18" charset="0"/>
                    <a:ea typeface="標楷體" pitchFamily="65" charset="-120"/>
                  </a:rPr>
                  <a:t>創夢啟發</a:t>
                </a:r>
                <a:endParaRPr lang="en-US" altLang="zh-TW" dirty="0">
                  <a:solidFill>
                    <a:schemeClr val="tx1"/>
                  </a:solidFill>
                  <a:latin typeface="Times New Roman" pitchFamily="18" charset="0"/>
                  <a:ea typeface="標楷體" pitchFamily="65" charset="-120"/>
                </a:endParaRPr>
              </a:p>
              <a:p>
                <a:pPr algn="ctr" eaLnBrk="1" hangingPunct="1">
                  <a:spcBef>
                    <a:spcPct val="0"/>
                  </a:spcBef>
                  <a:buFontTx/>
                  <a:buNone/>
                </a:pPr>
                <a:r>
                  <a:rPr lang="en-US" altLang="zh-TW" sz="1400" dirty="0">
                    <a:solidFill>
                      <a:schemeClr val="tx1"/>
                    </a:solidFill>
                    <a:latin typeface="Times New Roman" pitchFamily="18" charset="0"/>
                    <a:ea typeface="標楷體" pitchFamily="65" charset="-120"/>
                  </a:rPr>
                  <a:t>(</a:t>
                </a:r>
                <a:r>
                  <a:rPr lang="zh-TW" altLang="en-US" sz="1400" dirty="0">
                    <a:solidFill>
                      <a:schemeClr val="tx1"/>
                    </a:solidFill>
                    <a:latin typeface="Times New Roman" pitchFamily="18" charset="0"/>
                    <a:ea typeface="標楷體" pitchFamily="65" charset="-120"/>
                  </a:rPr>
                  <a:t>課程、能力養成</a:t>
                </a:r>
                <a:r>
                  <a:rPr lang="en-US" altLang="zh-TW" sz="1400" dirty="0">
                    <a:solidFill>
                      <a:schemeClr val="tx1"/>
                    </a:solidFill>
                    <a:latin typeface="Times New Roman" pitchFamily="18" charset="0"/>
                    <a:ea typeface="標楷體" pitchFamily="65" charset="-120"/>
                  </a:rPr>
                  <a:t>)</a:t>
                </a:r>
                <a:endParaRPr lang="zh-TW" altLang="en-US" sz="1400" dirty="0">
                  <a:solidFill>
                    <a:schemeClr val="tx1"/>
                  </a:solidFill>
                  <a:latin typeface="Times New Roman" pitchFamily="18" charset="0"/>
                  <a:ea typeface="標楷體" pitchFamily="65" charset="-120"/>
                </a:endParaRPr>
              </a:p>
            </p:txBody>
          </p:sp>
          <p:sp>
            <p:nvSpPr>
              <p:cNvPr id="13343" name="圓角矩形 75"/>
              <p:cNvSpPr>
                <a:spLocks noChangeArrowheads="1"/>
              </p:cNvSpPr>
              <p:nvPr/>
            </p:nvSpPr>
            <p:spPr bwMode="auto">
              <a:xfrm>
                <a:off x="3452813" y="5370288"/>
                <a:ext cx="1643062" cy="585750"/>
              </a:xfrm>
              <a:prstGeom prst="roundRect">
                <a:avLst>
                  <a:gd name="adj" fmla="val 16667"/>
                </a:avLst>
              </a:prstGeom>
              <a:gradFill rotWithShape="1">
                <a:gsLst>
                  <a:gs pos="0">
                    <a:srgbClr val="BEF397"/>
                  </a:gs>
                  <a:gs pos="50000">
                    <a:srgbClr val="D5F6C0"/>
                  </a:gs>
                  <a:gs pos="100000">
                    <a:srgbClr val="EAF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dirty="0">
                    <a:solidFill>
                      <a:schemeClr val="tx1"/>
                    </a:solidFill>
                    <a:latin typeface="Times New Roman" pitchFamily="18" charset="0"/>
                    <a:ea typeface="標楷體" pitchFamily="65" charset="-120"/>
                  </a:rPr>
                  <a:t>圓夢輔導</a:t>
                </a:r>
                <a:endParaRPr lang="en-US" altLang="zh-TW" dirty="0">
                  <a:solidFill>
                    <a:schemeClr val="tx1"/>
                  </a:solidFill>
                  <a:latin typeface="Times New Roman" pitchFamily="18" charset="0"/>
                  <a:ea typeface="標楷體" pitchFamily="65" charset="-120"/>
                </a:endParaRPr>
              </a:p>
              <a:p>
                <a:pPr algn="ctr" eaLnBrk="1" hangingPunct="1">
                  <a:spcBef>
                    <a:spcPct val="0"/>
                  </a:spcBef>
                  <a:buFontTx/>
                  <a:buNone/>
                </a:pPr>
                <a:r>
                  <a:rPr lang="en-US" altLang="zh-TW" sz="1400" dirty="0">
                    <a:solidFill>
                      <a:schemeClr val="tx1"/>
                    </a:solidFill>
                    <a:latin typeface="Times New Roman" pitchFamily="18" charset="0"/>
                    <a:ea typeface="標楷體" pitchFamily="65" charset="-120"/>
                  </a:rPr>
                  <a:t>(</a:t>
                </a:r>
                <a:r>
                  <a:rPr lang="zh-TW" altLang="en-US" sz="1400" dirty="0">
                    <a:solidFill>
                      <a:schemeClr val="tx1"/>
                    </a:solidFill>
                    <a:latin typeface="Times New Roman" pitchFamily="18" charset="0"/>
                    <a:ea typeface="標楷體" pitchFamily="65" charset="-120"/>
                  </a:rPr>
                  <a:t>業師、營運輔導</a:t>
                </a:r>
                <a:r>
                  <a:rPr lang="en-US" altLang="zh-TW" sz="1400" dirty="0">
                    <a:solidFill>
                      <a:schemeClr val="tx1"/>
                    </a:solidFill>
                    <a:latin typeface="Times New Roman" pitchFamily="18" charset="0"/>
                    <a:ea typeface="標楷體" pitchFamily="65" charset="-120"/>
                  </a:rPr>
                  <a:t>)</a:t>
                </a:r>
                <a:endParaRPr lang="zh-TW" altLang="en-US" sz="1400" dirty="0">
                  <a:solidFill>
                    <a:schemeClr val="tx1"/>
                  </a:solidFill>
                  <a:latin typeface="Times New Roman" pitchFamily="18" charset="0"/>
                  <a:ea typeface="標楷體" pitchFamily="65" charset="-120"/>
                </a:endParaRPr>
              </a:p>
            </p:txBody>
          </p:sp>
          <p:sp>
            <p:nvSpPr>
              <p:cNvPr id="13344" name="圓角矩形 76"/>
              <p:cNvSpPr>
                <a:spLocks noChangeArrowheads="1"/>
              </p:cNvSpPr>
              <p:nvPr/>
            </p:nvSpPr>
            <p:spPr bwMode="auto">
              <a:xfrm>
                <a:off x="5311776" y="5370289"/>
                <a:ext cx="1676400" cy="585749"/>
              </a:xfrm>
              <a:prstGeom prst="roundRect">
                <a:avLst>
                  <a:gd name="adj" fmla="val 16667"/>
                </a:avLst>
              </a:prstGeom>
              <a:gradFill rotWithShape="1">
                <a:gsLst>
                  <a:gs pos="0">
                    <a:srgbClr val="9A5276"/>
                  </a:gs>
                  <a:gs pos="50000">
                    <a:srgbClr val="DD79AB"/>
                  </a:gs>
                  <a:gs pos="100000">
                    <a:srgbClr val="FF91CC"/>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dirty="0">
                    <a:solidFill>
                      <a:schemeClr val="tx1"/>
                    </a:solidFill>
                    <a:latin typeface="Times New Roman" pitchFamily="18" charset="0"/>
                    <a:ea typeface="標楷體" pitchFamily="65" charset="-120"/>
                  </a:rPr>
                  <a:t>投資融資</a:t>
                </a:r>
              </a:p>
            </p:txBody>
          </p:sp>
          <p:sp>
            <p:nvSpPr>
              <p:cNvPr id="13345" name="圓角矩形 78"/>
              <p:cNvSpPr>
                <a:spLocks noChangeArrowheads="1"/>
              </p:cNvSpPr>
              <p:nvPr/>
            </p:nvSpPr>
            <p:spPr bwMode="auto">
              <a:xfrm>
                <a:off x="7183438" y="5370289"/>
                <a:ext cx="1890712" cy="585749"/>
              </a:xfrm>
              <a:prstGeom prst="roundRect">
                <a:avLst>
                  <a:gd name="adj" fmla="val 16667"/>
                </a:avLst>
              </a:prstGeom>
              <a:gradFill rotWithShape="1">
                <a:gsLst>
                  <a:gs pos="0">
                    <a:srgbClr val="978A67"/>
                  </a:gs>
                  <a:gs pos="50000">
                    <a:srgbClr val="DAC696"/>
                  </a:gs>
                  <a:gs pos="100000">
                    <a:srgbClr val="FFECB3"/>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lvl1pPr>
                  <a:spcBef>
                    <a:spcPct val="20000"/>
                  </a:spcBef>
                  <a:buChar char="•"/>
                  <a:defRPr kumimoji="1" sz="2000" b="1">
                    <a:solidFill>
                      <a:srgbClr val="000090"/>
                    </a:solidFill>
                    <a:latin typeface="微軟正黑體" pitchFamily="34" charset="-120"/>
                    <a:ea typeface="微軟正黑體" pitchFamily="34" charset="-120"/>
                  </a:defRPr>
                </a:lvl1pPr>
                <a:lvl2pPr marL="742950" indent="-285750">
                  <a:spcBef>
                    <a:spcPct val="20000"/>
                  </a:spcBef>
                  <a:buChar char="–"/>
                  <a:defRPr kumimoji="1" sz="1600" b="1">
                    <a:solidFill>
                      <a:schemeClr val="tx1"/>
                    </a:solidFill>
                    <a:latin typeface="微軟正黑體" pitchFamily="34" charset="-120"/>
                    <a:ea typeface="微軟正黑體" pitchFamily="34" charset="-120"/>
                  </a:defRPr>
                </a:lvl2pPr>
                <a:lvl3pPr marL="1143000" indent="-228600">
                  <a:spcBef>
                    <a:spcPct val="20000"/>
                  </a:spcBef>
                  <a:buChar char="•"/>
                  <a:defRPr kumimoji="1" sz="1600">
                    <a:solidFill>
                      <a:schemeClr val="tx1"/>
                    </a:solidFill>
                    <a:latin typeface="微軟正黑體" pitchFamily="34" charset="-120"/>
                    <a:ea typeface="微軟正黑體" pitchFamily="34" charset="-120"/>
                  </a:defRPr>
                </a:lvl3pPr>
                <a:lvl4pPr marL="1600200" indent="-228600">
                  <a:spcBef>
                    <a:spcPct val="20000"/>
                  </a:spcBef>
                  <a:buChar char="–"/>
                  <a:defRPr kumimoji="1" sz="1400">
                    <a:solidFill>
                      <a:schemeClr val="tx1"/>
                    </a:solidFill>
                    <a:latin typeface="微軟正黑體" pitchFamily="34" charset="-120"/>
                    <a:ea typeface="微軟正黑體" pitchFamily="34" charset="-120"/>
                  </a:defRPr>
                </a:lvl4pPr>
                <a:lvl5pPr marL="2057400" indent="-228600">
                  <a:spcBef>
                    <a:spcPct val="20000"/>
                  </a:spcBef>
                  <a:buChar char="»"/>
                  <a:defRPr kumimoji="1" sz="12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12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zh-TW" altLang="en-US">
                    <a:solidFill>
                      <a:schemeClr val="tx1"/>
                    </a:solidFill>
                    <a:latin typeface="Times New Roman" pitchFamily="18" charset="0"/>
                    <a:ea typeface="標楷體" pitchFamily="65" charset="-120"/>
                  </a:rPr>
                  <a:t>創新研發</a:t>
                </a:r>
              </a:p>
            </p:txBody>
          </p:sp>
        </p:grpSp>
        <p:sp>
          <p:nvSpPr>
            <p:cNvPr id="39" name="圓角矩形 38"/>
            <p:cNvSpPr>
              <a:spLocks noChangeArrowheads="1"/>
            </p:cNvSpPr>
            <p:nvPr/>
          </p:nvSpPr>
          <p:spPr bwMode="auto">
            <a:xfrm>
              <a:off x="6180217" y="2545092"/>
              <a:ext cx="2249407" cy="2295909"/>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en-US" altLang="zh-TW" sz="2800" kern="0" dirty="0" smtClean="0">
                <a:solidFill>
                  <a:srgbClr val="000000"/>
                </a:solidFill>
                <a:latin typeface="標楷體" pitchFamily="65" charset="-120"/>
              </a:endParaRPr>
            </a:p>
            <a:p>
              <a:pPr algn="ctr" fontAlgn="auto">
                <a:spcBef>
                  <a:spcPts val="0"/>
                </a:spcBef>
                <a:spcAft>
                  <a:spcPts val="0"/>
                </a:spcAft>
                <a:defRPr/>
              </a:pPr>
              <a:r>
                <a:rPr lang="zh-TW" altLang="en-US" sz="2400" kern="0" dirty="0" smtClean="0">
                  <a:solidFill>
                    <a:srgbClr val="000000"/>
                  </a:solidFill>
                  <a:latin typeface="標楷體" pitchFamily="65" charset="-120"/>
                </a:rPr>
                <a:t>創新創業</a:t>
              </a:r>
              <a:endParaRPr lang="en-US" altLang="zh-TW" sz="2400" kern="0" dirty="0" smtClean="0">
                <a:solidFill>
                  <a:srgbClr val="000000"/>
                </a:solidFill>
                <a:latin typeface="標楷體" pitchFamily="65" charset="-120"/>
              </a:endParaRPr>
            </a:p>
            <a:p>
              <a:pPr algn="ctr" fontAlgn="auto">
                <a:spcBef>
                  <a:spcPts val="0"/>
                </a:spcBef>
                <a:spcAft>
                  <a:spcPts val="0"/>
                </a:spcAft>
                <a:defRPr/>
              </a:pPr>
              <a:r>
                <a:rPr lang="zh-TW" altLang="en-US" sz="2400" kern="0" dirty="0" smtClean="0">
                  <a:solidFill>
                    <a:srgbClr val="000000"/>
                  </a:solidFill>
                  <a:latin typeface="標楷體" pitchFamily="65" charset="-120"/>
                </a:rPr>
                <a:t>政策會報</a:t>
              </a:r>
              <a:endParaRPr lang="en-US" altLang="zh-TW" sz="2400" kern="0" dirty="0" smtClean="0">
                <a:solidFill>
                  <a:srgbClr val="000000"/>
                </a:solidFill>
                <a:latin typeface="標楷體" pitchFamily="65" charset="-120"/>
              </a:endParaRPr>
            </a:p>
            <a:p>
              <a:pPr algn="ctr">
                <a:defRPr/>
              </a:pPr>
              <a:r>
                <a:rPr lang="en-US" altLang="zh-TW" sz="1100" kern="0" dirty="0">
                  <a:solidFill>
                    <a:schemeClr val="tx1">
                      <a:lumMod val="95000"/>
                      <a:lumOff val="5000"/>
                    </a:schemeClr>
                  </a:solidFill>
                  <a:latin typeface="+mn-ea"/>
                  <a:cs typeface="Times New Roman" panose="02020603050405020304" pitchFamily="18" charset="0"/>
                </a:rPr>
                <a:t>(</a:t>
              </a:r>
              <a:r>
                <a:rPr lang="zh-TW" altLang="en-US" sz="1100" kern="0" dirty="0">
                  <a:solidFill>
                    <a:schemeClr val="tx1">
                      <a:lumMod val="95000"/>
                      <a:lumOff val="5000"/>
                    </a:schemeClr>
                  </a:solidFill>
                  <a:latin typeface="+mn-ea"/>
                  <a:cs typeface="Times New Roman" panose="02020603050405020304" pitchFamily="18" charset="0"/>
                </a:rPr>
                <a:t>行政院</a:t>
              </a:r>
              <a:r>
                <a:rPr lang="en-US" altLang="zh-TW" sz="1100" kern="0" dirty="0">
                  <a:solidFill>
                    <a:schemeClr val="tx1">
                      <a:lumMod val="95000"/>
                      <a:lumOff val="5000"/>
                    </a:schemeClr>
                  </a:solidFill>
                  <a:latin typeface="+mn-ea"/>
                  <a:cs typeface="Times New Roman" panose="02020603050405020304" pitchFamily="18" charset="0"/>
                </a:rPr>
                <a:t>103</a:t>
              </a:r>
              <a:r>
                <a:rPr lang="zh-TW" altLang="en-US" sz="1100" kern="0" dirty="0" smtClean="0">
                  <a:solidFill>
                    <a:schemeClr val="tx1">
                      <a:lumMod val="95000"/>
                      <a:lumOff val="5000"/>
                    </a:schemeClr>
                  </a:solidFill>
                  <a:latin typeface="+mn-ea"/>
                  <a:cs typeface="Times New Roman" panose="02020603050405020304" pitchFamily="18" charset="0"/>
                </a:rPr>
                <a:t>年</a:t>
              </a:r>
              <a:r>
                <a:rPr lang="en-US" altLang="zh-TW" sz="1100" kern="0" dirty="0" smtClean="0">
                  <a:solidFill>
                    <a:schemeClr val="tx1">
                      <a:lumMod val="95000"/>
                      <a:lumOff val="5000"/>
                    </a:schemeClr>
                  </a:solidFill>
                  <a:latin typeface="+mn-ea"/>
                  <a:cs typeface="Times New Roman" panose="02020603050405020304" pitchFamily="18" charset="0"/>
                </a:rPr>
                <a:t>12</a:t>
              </a:r>
              <a:r>
                <a:rPr lang="zh-TW" altLang="en-US" sz="1100" kern="0" dirty="0" smtClean="0">
                  <a:solidFill>
                    <a:schemeClr val="tx1">
                      <a:lumMod val="95000"/>
                      <a:lumOff val="5000"/>
                    </a:schemeClr>
                  </a:solidFill>
                  <a:latin typeface="+mn-ea"/>
                  <a:cs typeface="Times New Roman" panose="02020603050405020304" pitchFamily="18" charset="0"/>
                </a:rPr>
                <a:t>月</a:t>
              </a:r>
              <a:r>
                <a:rPr lang="en-US" altLang="zh-TW" sz="1100" kern="0" dirty="0" smtClean="0">
                  <a:solidFill>
                    <a:schemeClr val="tx1">
                      <a:lumMod val="95000"/>
                      <a:lumOff val="5000"/>
                    </a:schemeClr>
                  </a:solidFill>
                  <a:latin typeface="+mn-ea"/>
                  <a:cs typeface="Times New Roman" panose="02020603050405020304" pitchFamily="18" charset="0"/>
                </a:rPr>
                <a:t>31</a:t>
              </a:r>
              <a:r>
                <a:rPr lang="zh-TW" altLang="en-US" sz="1100" kern="0" dirty="0" smtClean="0">
                  <a:solidFill>
                    <a:schemeClr val="tx1">
                      <a:lumMod val="95000"/>
                      <a:lumOff val="5000"/>
                    </a:schemeClr>
                  </a:solidFill>
                  <a:latin typeface="+mn-ea"/>
                  <a:cs typeface="Times New Roman" panose="02020603050405020304" pitchFamily="18" charset="0"/>
                </a:rPr>
                <a:t>日成立</a:t>
              </a:r>
              <a:r>
                <a:rPr lang="en-US" altLang="zh-TW" sz="1100" kern="0" dirty="0" smtClean="0">
                  <a:solidFill>
                    <a:schemeClr val="tx1">
                      <a:lumMod val="95000"/>
                      <a:lumOff val="5000"/>
                    </a:schemeClr>
                  </a:solidFill>
                  <a:latin typeface="+mn-ea"/>
                  <a:cs typeface="Times New Roman" panose="02020603050405020304" pitchFamily="18" charset="0"/>
                </a:rPr>
                <a:t>)</a:t>
              </a:r>
              <a:endParaRPr lang="en-US" altLang="zh-TW" sz="800" kern="0" dirty="0" smtClean="0">
                <a:solidFill>
                  <a:srgbClr val="000000"/>
                </a:solidFill>
                <a:latin typeface="標楷體" pitchFamily="65" charset="-120"/>
              </a:endParaRPr>
            </a:p>
            <a:p>
              <a:pPr algn="ctr">
                <a:defRPr/>
              </a:pPr>
              <a:r>
                <a:rPr lang="zh-TW" altLang="en-US" sz="1600" kern="0" dirty="0" smtClean="0">
                  <a:solidFill>
                    <a:srgbClr val="C00000"/>
                  </a:solidFill>
                </a:rPr>
                <a:t>「社會創新與青年創業組」鼓勵</a:t>
              </a:r>
              <a:r>
                <a:rPr lang="zh-TW" altLang="en-US" sz="1600" kern="0" dirty="0">
                  <a:solidFill>
                    <a:srgbClr val="C00000"/>
                  </a:solidFill>
                </a:rPr>
                <a:t>青年</a:t>
              </a:r>
              <a:r>
                <a:rPr lang="zh-TW" altLang="en-US" sz="1600" kern="0" dirty="0" smtClean="0">
                  <a:solidFill>
                    <a:srgbClr val="C00000"/>
                  </a:solidFill>
                </a:rPr>
                <a:t>創業</a:t>
              </a:r>
              <a:r>
                <a:rPr lang="zh-TW" altLang="en-US" sz="1600" kern="0" dirty="0">
                  <a:solidFill>
                    <a:srgbClr val="C00000"/>
                  </a:solidFill>
                </a:rPr>
                <a:t>、</a:t>
              </a:r>
              <a:r>
                <a:rPr lang="zh-TW" altLang="en-US" sz="1600" kern="0" dirty="0" smtClean="0">
                  <a:solidFill>
                    <a:srgbClr val="C00000"/>
                  </a:solidFill>
                </a:rPr>
                <a:t>社會</a:t>
              </a:r>
              <a:r>
                <a:rPr lang="zh-TW" altLang="en-US" sz="1600" kern="0" dirty="0">
                  <a:solidFill>
                    <a:srgbClr val="C00000"/>
                  </a:solidFill>
                </a:rPr>
                <a:t>企業</a:t>
              </a:r>
              <a:r>
                <a:rPr lang="zh-TW" altLang="en-US" sz="1600" kern="0" dirty="0" smtClean="0">
                  <a:solidFill>
                    <a:srgbClr val="C00000"/>
                  </a:solidFill>
                </a:rPr>
                <a:t>創新，並建立</a:t>
              </a:r>
              <a:r>
                <a:rPr lang="zh-TW" altLang="en-US" sz="1600" kern="0" dirty="0">
                  <a:solidFill>
                    <a:srgbClr val="C00000"/>
                  </a:solidFill>
                </a:rPr>
                <a:t>創業資源網實整合平</a:t>
              </a:r>
              <a:r>
                <a:rPr lang="zh-TW" altLang="en-US" sz="1600" kern="0" dirty="0" smtClean="0">
                  <a:solidFill>
                    <a:srgbClr val="C00000"/>
                  </a:solidFill>
                </a:rPr>
                <a:t>臺</a:t>
              </a:r>
              <a:endParaRPr kumimoji="0" lang="en-US" altLang="zh-TW" sz="2800" kern="0" dirty="0" smtClean="0">
                <a:solidFill>
                  <a:sysClr val="windowText" lastClr="000000"/>
                </a:solidFill>
              </a:endParaRPr>
            </a:p>
            <a:p>
              <a:pPr algn="ctr" fontAlgn="auto">
                <a:spcBef>
                  <a:spcPts val="0"/>
                </a:spcBef>
                <a:spcAft>
                  <a:spcPts val="0"/>
                </a:spcAft>
                <a:defRPr/>
              </a:pPr>
              <a:endParaRPr kumimoji="0" lang="en-US" altLang="zh-TW" kern="0" dirty="0">
                <a:solidFill>
                  <a:sysClr val="windowText" lastClr="000000"/>
                </a:solidFill>
              </a:endParaRPr>
            </a:p>
          </p:txBody>
        </p:sp>
      </p:grpSp>
      <p:sp>
        <p:nvSpPr>
          <p:cNvPr id="33" name="Rectangle 12"/>
          <p:cNvSpPr>
            <a:spLocks noChangeArrowheads="1"/>
          </p:cNvSpPr>
          <p:nvPr/>
        </p:nvSpPr>
        <p:spPr bwMode="auto">
          <a:xfrm>
            <a:off x="36431" y="95947"/>
            <a:ext cx="9144000" cy="627953"/>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二</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、強化創新創業，促進經濟</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轉型</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4</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矩形 1"/>
          <p:cNvSpPr/>
          <p:nvPr/>
        </p:nvSpPr>
        <p:spPr>
          <a:xfrm>
            <a:off x="223661" y="1073012"/>
            <a:ext cx="8834341" cy="584775"/>
          </a:xfrm>
          <a:prstGeom prst="rect">
            <a:avLst/>
          </a:prstGeom>
        </p:spPr>
        <p:txBody>
          <a:bodyPr wrap="square">
            <a:spAutoFit/>
          </a:bodyPr>
          <a:lstStyle/>
          <a:p>
            <a:pPr>
              <a:buClr>
                <a:schemeClr val="accent2">
                  <a:lumMod val="50000"/>
                </a:schemeClr>
              </a:buClr>
              <a:buSzPct val="75000"/>
              <a:buFont typeface="Wingdings" panose="05000000000000000000" pitchFamily="2" charset="2"/>
              <a:buChar char="n"/>
            </a:pPr>
            <a:r>
              <a:rPr lang="zh-TW" altLang="zh-TW" sz="3200" b="1" dirty="0">
                <a:solidFill>
                  <a:schemeClr val="accent6"/>
                </a:solidFill>
                <a:ea typeface="標楷體" panose="03000509000000000000" pitchFamily="65" charset="-120"/>
              </a:rPr>
              <a:t>為青年創業</a:t>
            </a:r>
            <a:r>
              <a:rPr lang="zh-TW" altLang="zh-TW" sz="3200" b="1" dirty="0" smtClean="0">
                <a:solidFill>
                  <a:schemeClr val="accent6"/>
                </a:solidFill>
                <a:ea typeface="標楷體" panose="03000509000000000000" pitchFamily="65" charset="-120"/>
              </a:rPr>
              <a:t>圓夢</a:t>
            </a:r>
            <a:endParaRPr lang="en-US" altLang="zh-TW" sz="3200" b="1" dirty="0">
              <a:solidFill>
                <a:schemeClr val="accent6"/>
              </a:solidFill>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7BA5FAF9-2C10-4E47-8AF7-89B80DE7BA60}" type="slidenum">
              <a:rPr lang="zh-TW" altLang="en-US" smtClean="0"/>
              <a:t>168</a:t>
            </a:fld>
            <a:endParaRPr lang="zh-TW" altLang="en-US" dirty="0"/>
          </a:p>
        </p:txBody>
      </p:sp>
    </p:spTree>
    <p:extLst>
      <p:ext uri="{BB962C8B-B14F-4D97-AF65-F5344CB8AC3E}">
        <p14:creationId xmlns:p14="http://schemas.microsoft.com/office/powerpoint/2010/main" val="176738920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二</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、強化創新創業，促進經濟</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轉型</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5</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04406" y="940371"/>
            <a:ext cx="7978846" cy="304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科學園區</a:t>
            </a:r>
            <a:r>
              <a:rPr lang="zh-TW" altLang="en-US" sz="3200" b="1" dirty="0" smtClean="0">
                <a:solidFill>
                  <a:schemeClr val="accent6"/>
                </a:solidFill>
                <a:latin typeface="+mn-lt"/>
                <a:ea typeface="標楷體" panose="03000509000000000000" pitchFamily="65" charset="-120"/>
              </a:rPr>
              <a:t>營業</a:t>
            </a:r>
            <a:r>
              <a:rPr lang="zh-TW" altLang="en-US" sz="3200" b="1" dirty="0">
                <a:solidFill>
                  <a:schemeClr val="accent6"/>
                </a:solidFill>
                <a:latin typeface="+mn-lt"/>
                <a:ea typeface="標楷體" panose="03000509000000000000" pitchFamily="65" charset="-120"/>
              </a:rPr>
              <a:t>額</a:t>
            </a:r>
            <a:r>
              <a:rPr lang="zh-TW" altLang="zh-TW" sz="3200" b="1" dirty="0" smtClean="0">
                <a:solidFill>
                  <a:schemeClr val="accent6"/>
                </a:solidFill>
                <a:latin typeface="+mn-lt"/>
                <a:ea typeface="標楷體" panose="03000509000000000000" pitchFamily="65" charset="-120"/>
              </a:rPr>
              <a:t>及</a:t>
            </a:r>
            <a:r>
              <a:rPr lang="zh-TW" altLang="en-US" sz="3200" b="1" dirty="0">
                <a:solidFill>
                  <a:schemeClr val="accent6"/>
                </a:solidFill>
                <a:latin typeface="+mn-lt"/>
                <a:ea typeface="標楷體" panose="03000509000000000000" pitchFamily="65" charset="-120"/>
              </a:rPr>
              <a:t>就業人數創新</a:t>
            </a:r>
            <a:r>
              <a:rPr lang="zh-TW" altLang="en-US" sz="3200" b="1" dirty="0" smtClean="0">
                <a:solidFill>
                  <a:schemeClr val="accent6"/>
                </a:solidFill>
                <a:latin typeface="+mn-lt"/>
                <a:ea typeface="標楷體" panose="03000509000000000000" pitchFamily="65" charset="-120"/>
              </a:rPr>
              <a:t>高</a:t>
            </a:r>
            <a:endParaRPr lang="en-US" altLang="zh-TW" sz="3200" b="1" dirty="0" smtClean="0">
              <a:solidFill>
                <a:schemeClr val="accent6"/>
              </a:solidFill>
              <a:latin typeface="+mn-lt"/>
              <a:ea typeface="標楷體" panose="03000509000000000000" pitchFamily="65" charset="-120"/>
            </a:endParaRPr>
          </a:p>
          <a:p>
            <a:pPr marL="538163" algn="just">
              <a:spcBef>
                <a:spcPts val="1200"/>
              </a:spcBef>
              <a:buClr>
                <a:schemeClr val="accent2">
                  <a:lumMod val="50000"/>
                </a:schemeClr>
              </a:buClr>
              <a:buSzPct val="75000"/>
              <a:buFont typeface="Wingdings" panose="05000000000000000000" pitchFamily="2" charset="2"/>
              <a:buChar char="ü"/>
            </a:pPr>
            <a:r>
              <a:rPr lang="zh-TW" altLang="en-US" sz="2400" dirty="0" smtClean="0">
                <a:latin typeface="+mn-lt"/>
              </a:rPr>
              <a:t>三大科學工業園區</a:t>
            </a:r>
            <a:r>
              <a:rPr lang="en-US" altLang="zh-TW" sz="2400" dirty="0" smtClean="0">
                <a:latin typeface="+mn-lt"/>
              </a:rPr>
              <a:t>103</a:t>
            </a:r>
            <a:r>
              <a:rPr lang="zh-TW" altLang="en-US" sz="2400" dirty="0" smtClean="0">
                <a:latin typeface="+mn-lt"/>
              </a:rPr>
              <a:t>年整體營業額達</a:t>
            </a:r>
            <a:r>
              <a:rPr lang="en-US" altLang="zh-TW" sz="2400" dirty="0" smtClean="0">
                <a:latin typeface="+mn-lt"/>
              </a:rPr>
              <a:t>2</a:t>
            </a:r>
            <a:r>
              <a:rPr lang="zh-TW" altLang="en-US" sz="2400" dirty="0" smtClean="0">
                <a:latin typeface="+mn-lt"/>
              </a:rPr>
              <a:t>兆</a:t>
            </a:r>
            <a:r>
              <a:rPr lang="en-US" altLang="zh-TW" sz="2400" dirty="0" smtClean="0">
                <a:latin typeface="+mn-lt"/>
              </a:rPr>
              <a:t>3,248</a:t>
            </a:r>
            <a:r>
              <a:rPr lang="zh-TW" altLang="en-US" sz="2400" dirty="0" smtClean="0">
                <a:latin typeface="+mn-lt"/>
              </a:rPr>
              <a:t>億元，創歷史新猷，並較</a:t>
            </a:r>
            <a:r>
              <a:rPr lang="en-US" altLang="zh-TW" sz="2400" dirty="0" smtClean="0">
                <a:latin typeface="+mn-lt"/>
              </a:rPr>
              <a:t>96</a:t>
            </a:r>
            <a:r>
              <a:rPr lang="zh-TW" altLang="en-US" sz="2400" dirty="0" smtClean="0">
                <a:latin typeface="+mn-lt"/>
              </a:rPr>
              <a:t>年</a:t>
            </a:r>
            <a:r>
              <a:rPr lang="en-US" altLang="zh-TW" sz="2400" dirty="0" smtClean="0">
                <a:latin typeface="+mn-lt"/>
              </a:rPr>
              <a:t>(1</a:t>
            </a:r>
            <a:r>
              <a:rPr lang="zh-TW" altLang="en-US" sz="2400" dirty="0" smtClean="0">
                <a:latin typeface="+mn-lt"/>
              </a:rPr>
              <a:t>兆</a:t>
            </a:r>
            <a:r>
              <a:rPr lang="en-US" altLang="zh-TW" sz="2400" dirty="0" smtClean="0">
                <a:latin typeface="+mn-lt"/>
              </a:rPr>
              <a:t>9</a:t>
            </a:r>
            <a:r>
              <a:rPr lang="en-US" altLang="zh-TW" sz="2400" dirty="0" smtClean="0"/>
              <a:t>,</a:t>
            </a:r>
            <a:r>
              <a:rPr lang="en-US" altLang="zh-TW" sz="2400" dirty="0" smtClean="0">
                <a:latin typeface="+mn-lt"/>
              </a:rPr>
              <a:t>710</a:t>
            </a:r>
            <a:r>
              <a:rPr lang="zh-TW" altLang="en-US" sz="2400" dirty="0" smtClean="0">
                <a:latin typeface="+mn-lt"/>
              </a:rPr>
              <a:t>億元</a:t>
            </a:r>
            <a:r>
              <a:rPr lang="en-US" altLang="zh-TW" sz="2400" dirty="0" smtClean="0">
                <a:latin typeface="+mn-lt"/>
              </a:rPr>
              <a:t>)</a:t>
            </a:r>
            <a:r>
              <a:rPr lang="zh-TW" altLang="en-US" sz="2400" dirty="0" smtClean="0">
                <a:latin typeface="+mn-lt"/>
              </a:rPr>
              <a:t>增加</a:t>
            </a:r>
            <a:r>
              <a:rPr lang="en-US" altLang="zh-TW" sz="2400" dirty="0" smtClean="0">
                <a:latin typeface="+mn-lt"/>
              </a:rPr>
              <a:t>3,538 </a:t>
            </a:r>
            <a:r>
              <a:rPr lang="zh-TW" altLang="en-US" sz="2400" dirty="0" smtClean="0"/>
              <a:t>億元</a:t>
            </a:r>
            <a:r>
              <a:rPr lang="zh-TW" altLang="en-US" sz="2400" dirty="0" smtClean="0">
                <a:latin typeface="+mn-lt"/>
              </a:rPr>
              <a:t>。</a:t>
            </a:r>
            <a:endParaRPr lang="en-US" altLang="zh-TW" sz="2400" dirty="0" smtClean="0">
              <a:latin typeface="+mn-lt"/>
            </a:endParaRPr>
          </a:p>
          <a:p>
            <a:pPr marL="538163" algn="just">
              <a:spcBef>
                <a:spcPts val="1200"/>
              </a:spcBef>
              <a:buClr>
                <a:schemeClr val="accent2">
                  <a:lumMod val="50000"/>
                </a:schemeClr>
              </a:buClr>
              <a:buSzPct val="75000"/>
              <a:buFont typeface="Wingdings" panose="05000000000000000000" pitchFamily="2" charset="2"/>
              <a:buChar char="ü"/>
            </a:pPr>
            <a:r>
              <a:rPr lang="zh-TW" altLang="en-US" sz="2400" dirty="0" smtClean="0">
                <a:latin typeface="+mn-lt"/>
              </a:rPr>
              <a:t>促進就業部分，各園區管理局積極引導廠商投資，創造就業機會，並舉辦就業博覽會，</a:t>
            </a:r>
            <a:r>
              <a:rPr lang="en-US" altLang="zh-TW" sz="2400" dirty="0" smtClean="0">
                <a:latin typeface="+mn-lt"/>
              </a:rPr>
              <a:t>103</a:t>
            </a:r>
            <a:r>
              <a:rPr lang="zh-TW" altLang="en-US" sz="2400" dirty="0" smtClean="0">
                <a:latin typeface="+mn-lt"/>
              </a:rPr>
              <a:t>年底園區就業人數達</a:t>
            </a:r>
            <a:r>
              <a:rPr lang="en-US" altLang="zh-TW" sz="2400" dirty="0" smtClean="0">
                <a:latin typeface="+mn-lt"/>
              </a:rPr>
              <a:t>26</a:t>
            </a:r>
            <a:r>
              <a:rPr lang="zh-TW" altLang="en-US" sz="2400" dirty="0" smtClean="0">
                <a:latin typeface="+mn-lt"/>
              </a:rPr>
              <a:t>萬</a:t>
            </a:r>
            <a:r>
              <a:rPr lang="en-US" altLang="zh-TW" sz="2400" dirty="0" smtClean="0">
                <a:latin typeface="+mn-lt"/>
              </a:rPr>
              <a:t>3,649</a:t>
            </a:r>
            <a:r>
              <a:rPr lang="zh-TW" altLang="en-US" sz="2400" dirty="0" smtClean="0">
                <a:latin typeface="+mn-lt"/>
              </a:rPr>
              <a:t>人，創歷年</a:t>
            </a:r>
            <a:r>
              <a:rPr lang="zh-TW" altLang="en-US" sz="2400" dirty="0">
                <a:latin typeface="+mn-lt"/>
              </a:rPr>
              <a:t>同期新</a:t>
            </a:r>
            <a:r>
              <a:rPr lang="zh-TW" altLang="en-US" sz="2400" dirty="0" smtClean="0">
                <a:latin typeface="+mn-lt"/>
              </a:rPr>
              <a:t>高，並較</a:t>
            </a:r>
            <a:r>
              <a:rPr lang="en-US" altLang="zh-TW" sz="2400" dirty="0" smtClean="0">
                <a:latin typeface="+mn-lt"/>
              </a:rPr>
              <a:t>96</a:t>
            </a:r>
            <a:r>
              <a:rPr lang="zh-TW" altLang="en-US" sz="2400" dirty="0" smtClean="0">
                <a:latin typeface="+mn-lt"/>
              </a:rPr>
              <a:t>年</a:t>
            </a:r>
            <a:r>
              <a:rPr lang="en-US" altLang="zh-TW" sz="2400" dirty="0" smtClean="0">
                <a:latin typeface="+mn-lt"/>
              </a:rPr>
              <a:t>(20</a:t>
            </a:r>
            <a:r>
              <a:rPr lang="zh-TW" altLang="en-US" sz="2400" dirty="0" smtClean="0">
                <a:latin typeface="+mn-lt"/>
              </a:rPr>
              <a:t>萬</a:t>
            </a:r>
            <a:r>
              <a:rPr lang="en-US" altLang="zh-TW" sz="2400" dirty="0" smtClean="0">
                <a:latin typeface="+mn-lt"/>
              </a:rPr>
              <a:t>1,556</a:t>
            </a:r>
            <a:r>
              <a:rPr lang="zh-TW" altLang="en-US" sz="2400" dirty="0" smtClean="0">
                <a:latin typeface="+mn-lt"/>
              </a:rPr>
              <a:t>人</a:t>
            </a:r>
            <a:r>
              <a:rPr lang="en-US" altLang="zh-TW" sz="2400" dirty="0" smtClean="0">
                <a:latin typeface="+mn-lt"/>
              </a:rPr>
              <a:t>) </a:t>
            </a:r>
            <a:r>
              <a:rPr lang="zh-TW" altLang="en-US" sz="2400" dirty="0" smtClean="0">
                <a:latin typeface="+mn-lt"/>
              </a:rPr>
              <a:t>增加</a:t>
            </a:r>
            <a:r>
              <a:rPr lang="en-US" altLang="zh-TW" sz="2400" dirty="0" smtClean="0">
                <a:latin typeface="+mn-lt"/>
              </a:rPr>
              <a:t>6</a:t>
            </a:r>
            <a:r>
              <a:rPr lang="zh-TW" altLang="en-US" sz="2400" dirty="0" smtClean="0">
                <a:latin typeface="+mn-lt"/>
              </a:rPr>
              <a:t>萬</a:t>
            </a:r>
            <a:r>
              <a:rPr lang="en-US" altLang="zh-TW" sz="2400" dirty="0" smtClean="0">
                <a:latin typeface="+mn-lt"/>
              </a:rPr>
              <a:t>2,093</a:t>
            </a:r>
            <a:r>
              <a:rPr lang="zh-TW" altLang="en-US" sz="2400" dirty="0" smtClean="0">
                <a:latin typeface="+mn-lt"/>
              </a:rPr>
              <a:t>人。</a:t>
            </a:r>
            <a:endParaRPr lang="en-US" altLang="zh-TW" sz="2800" b="1" dirty="0" smtClean="0">
              <a:latin typeface="+mn-lt"/>
              <a:ea typeface="標楷體" panose="03000509000000000000" pitchFamily="65" charset="-120"/>
            </a:endParaRPr>
          </a:p>
        </p:txBody>
      </p:sp>
      <p:graphicFrame>
        <p:nvGraphicFramePr>
          <p:cNvPr id="7" name="圖表 6"/>
          <p:cNvGraphicFramePr>
            <a:graphicFrameLocks/>
          </p:cNvGraphicFramePr>
          <p:nvPr>
            <p:extLst/>
          </p:nvPr>
        </p:nvGraphicFramePr>
        <p:xfrm>
          <a:off x="501124" y="4121063"/>
          <a:ext cx="4227492" cy="2279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p:cNvGraphicFramePr>
            <a:graphicFrameLocks/>
          </p:cNvGraphicFramePr>
          <p:nvPr>
            <p:extLst>
              <p:ext uri="{D42A27DB-BD31-4B8C-83A1-F6EECF244321}">
                <p14:modId xmlns:p14="http://schemas.microsoft.com/office/powerpoint/2010/main" val="456023425"/>
              </p:ext>
            </p:extLst>
          </p:nvPr>
        </p:nvGraphicFramePr>
        <p:xfrm>
          <a:off x="4847573" y="4121063"/>
          <a:ext cx="4083484" cy="2238765"/>
        </p:xfrm>
        <a:graphic>
          <a:graphicData uri="http://schemas.openxmlformats.org/drawingml/2006/chart">
            <c:chart xmlns:c="http://schemas.openxmlformats.org/drawingml/2006/chart" xmlns:r="http://schemas.openxmlformats.org/officeDocument/2006/relationships" r:id="rId4"/>
          </a:graphicData>
        </a:graphic>
      </p:graphicFrame>
      <p:sp>
        <p:nvSpPr>
          <p:cNvPr id="9"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169</a:t>
            </a:fld>
            <a:endParaRPr lang="zh-TW" altLang="en-US" sz="1200" dirty="0"/>
          </a:p>
        </p:txBody>
      </p:sp>
    </p:spTree>
    <p:extLst>
      <p:ext uri="{BB962C8B-B14F-4D97-AF65-F5344CB8AC3E}">
        <p14:creationId xmlns:p14="http://schemas.microsoft.com/office/powerpoint/2010/main" val="3685026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r>
              <a:rPr lang="en-US" altLang="zh-TW" dirty="0" smtClean="0">
                <a:solidFill>
                  <a:srgbClr val="000000"/>
                </a:solidFill>
              </a:rPr>
              <a:t>17</a:t>
            </a:r>
            <a:endParaRPr lang="zh-TW" altLang="en-US" dirty="0">
              <a:solidFill>
                <a:srgbClr val="000000"/>
              </a:solidFill>
            </a:endParaRPr>
          </a:p>
        </p:txBody>
      </p:sp>
      <p:sp>
        <p:nvSpPr>
          <p:cNvPr id="9" name="矩形 8"/>
          <p:cNvSpPr/>
          <p:nvPr/>
        </p:nvSpPr>
        <p:spPr>
          <a:xfrm>
            <a:off x="451692" y="892690"/>
            <a:ext cx="8160968" cy="1692771"/>
          </a:xfrm>
          <a:prstGeom prst="rect">
            <a:avLst/>
          </a:prstGeom>
        </p:spPr>
        <p:txBody>
          <a:bodyPr wrap="square">
            <a:spAutoFit/>
          </a:bodyPr>
          <a:lstStyle/>
          <a:p>
            <a:pPr marL="285750" indent="-285750" algn="just">
              <a:buClr>
                <a:srgbClr val="2D2DB9">
                  <a:lumMod val="50000"/>
                </a:srgbClr>
              </a:buClr>
              <a:buFont typeface="Wingdings" panose="05000000000000000000" pitchFamily="2" charset="2"/>
              <a:buChar char="n"/>
            </a:pPr>
            <a:r>
              <a:rPr lang="zh-TW" altLang="en-US" sz="2600" b="1" dirty="0">
                <a:solidFill>
                  <a:srgbClr val="2D2DB9"/>
                </a:solidFill>
              </a:rPr>
              <a:t>松山機場與上海虹橋、東京羽田及首爾金浦航線分別於</a:t>
            </a:r>
            <a:r>
              <a:rPr lang="en-US" altLang="zh-TW" sz="2600" b="1" dirty="0">
                <a:solidFill>
                  <a:srgbClr val="2D2DB9"/>
                </a:solidFill>
              </a:rPr>
              <a:t>99</a:t>
            </a:r>
            <a:r>
              <a:rPr lang="zh-TW" altLang="en-US" sz="2600" b="1" dirty="0">
                <a:solidFill>
                  <a:srgbClr val="2D2DB9"/>
                </a:solidFill>
              </a:rPr>
              <a:t>年</a:t>
            </a:r>
            <a:r>
              <a:rPr lang="en-US" altLang="zh-TW" sz="2600" b="1" dirty="0">
                <a:solidFill>
                  <a:srgbClr val="2D2DB9"/>
                </a:solidFill>
              </a:rPr>
              <a:t>6</a:t>
            </a:r>
            <a:r>
              <a:rPr lang="zh-TW" altLang="en-US" sz="2600" b="1" dirty="0">
                <a:solidFill>
                  <a:srgbClr val="2D2DB9"/>
                </a:solidFill>
              </a:rPr>
              <a:t>月、</a:t>
            </a:r>
            <a:r>
              <a:rPr lang="en-US" altLang="zh-TW" sz="2600" b="1" dirty="0">
                <a:solidFill>
                  <a:srgbClr val="2D2DB9"/>
                </a:solidFill>
              </a:rPr>
              <a:t>10</a:t>
            </a:r>
            <a:r>
              <a:rPr lang="zh-TW" altLang="en-US" sz="2600" b="1" dirty="0">
                <a:solidFill>
                  <a:srgbClr val="2D2DB9"/>
                </a:solidFill>
              </a:rPr>
              <a:t>月及</a:t>
            </a:r>
            <a:r>
              <a:rPr lang="en-US" altLang="zh-TW" sz="2600" b="1" dirty="0">
                <a:solidFill>
                  <a:srgbClr val="2D2DB9"/>
                </a:solidFill>
              </a:rPr>
              <a:t>101</a:t>
            </a:r>
            <a:r>
              <a:rPr lang="zh-TW" altLang="en-US" sz="2600" b="1" dirty="0">
                <a:solidFill>
                  <a:srgbClr val="2D2DB9"/>
                </a:solidFill>
              </a:rPr>
              <a:t>年</a:t>
            </a:r>
            <a:r>
              <a:rPr lang="en-US" altLang="zh-TW" sz="2600" b="1" dirty="0">
                <a:solidFill>
                  <a:srgbClr val="2D2DB9"/>
                </a:solidFill>
              </a:rPr>
              <a:t>4</a:t>
            </a:r>
            <a:r>
              <a:rPr lang="zh-TW" altLang="en-US" sz="2600" b="1" dirty="0">
                <a:solidFill>
                  <a:srgbClr val="2D2DB9"/>
                </a:solidFill>
              </a:rPr>
              <a:t>月相繼通航營運，東北亞黃金航圈版圖成形。穩固臺灣在東北亞國際商務中心之地位，促進松山機場轉型升級為首都國際商務機場。</a:t>
            </a:r>
          </a:p>
        </p:txBody>
      </p:sp>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東北</a:t>
            </a:r>
            <a:r>
              <a:rPr lang="zh-TW" altLang="en-US" sz="3600" dirty="0">
                <a:solidFill>
                  <a:srgbClr val="2D2DB9">
                    <a:lumMod val="50000"/>
                  </a:srgbClr>
                </a:solidFill>
                <a:latin typeface="Times New Roman" panose="02020603050405020304" pitchFamily="18" charset="0"/>
                <a:ea typeface="標楷體" panose="03000509000000000000" pitchFamily="65" charset="-120"/>
              </a:rPr>
              <a:t>亞</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黃金航圈</a:t>
            </a:r>
            <a:r>
              <a:rPr lang="zh-TW" altLang="en-US" sz="3600" dirty="0">
                <a:solidFill>
                  <a:srgbClr val="2D2DB9">
                    <a:lumMod val="50000"/>
                  </a:srgbClr>
                </a:solidFill>
                <a:latin typeface="Times New Roman" panose="02020603050405020304" pitchFamily="18" charset="0"/>
                <a:ea typeface="標楷體" panose="03000509000000000000" pitchFamily="65" charset="-120"/>
              </a:rPr>
              <a:t>成形</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a:solidFill>
                  <a:srgbClr val="2D2DB9">
                    <a:lumMod val="50000"/>
                  </a:srgbClr>
                </a:solidFill>
                <a:latin typeface="Times New Roman" panose="02020603050405020304" pitchFamily="18" charset="0"/>
                <a:ea typeface="標楷體" panose="03000509000000000000" pitchFamily="65" charset="-120"/>
              </a:rPr>
              <a:t>松山</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機場連四方</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585461"/>
            <a:ext cx="6515100" cy="370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36063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二</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、強化創新創業，促進經濟</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轉型</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6</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64046" y="1214773"/>
            <a:ext cx="7815908" cy="49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推動</a:t>
            </a:r>
            <a:r>
              <a:rPr lang="zh-TW" altLang="en-US" sz="3200" b="1" dirty="0" smtClean="0">
                <a:solidFill>
                  <a:schemeClr val="accent6"/>
                </a:solidFill>
                <a:latin typeface="+mn-lt"/>
                <a:ea typeface="標楷體" panose="03000509000000000000" pitchFamily="65" charset="-120"/>
              </a:rPr>
              <a:t>四</a:t>
            </a:r>
            <a:r>
              <a:rPr lang="zh-TW" altLang="zh-TW" sz="3200" b="1" dirty="0" smtClean="0">
                <a:solidFill>
                  <a:schemeClr val="accent6"/>
                </a:solidFill>
                <a:latin typeface="+mn-lt"/>
                <a:ea typeface="標楷體" panose="03000509000000000000" pitchFamily="65" charset="-120"/>
              </a:rPr>
              <a:t>大</a:t>
            </a:r>
            <a:r>
              <a:rPr lang="zh-TW" altLang="zh-TW" sz="3200" b="1" dirty="0">
                <a:solidFill>
                  <a:schemeClr val="accent6"/>
                </a:solidFill>
                <a:latin typeface="+mn-lt"/>
                <a:ea typeface="標楷體" panose="03000509000000000000" pitchFamily="65" charset="-120"/>
              </a:rPr>
              <a:t>新興</a:t>
            </a:r>
            <a:r>
              <a:rPr lang="zh-TW" altLang="zh-TW" sz="3200" b="1" dirty="0" smtClean="0">
                <a:solidFill>
                  <a:schemeClr val="accent6"/>
                </a:solidFill>
                <a:latin typeface="+mn-lt"/>
                <a:ea typeface="標楷體" panose="03000509000000000000" pitchFamily="65" charset="-120"/>
              </a:rPr>
              <a:t>智慧產業</a:t>
            </a:r>
            <a:r>
              <a:rPr lang="zh-TW" altLang="en-US" sz="3200" b="1" dirty="0" smtClean="0">
                <a:solidFill>
                  <a:schemeClr val="accent6"/>
                </a:solidFill>
                <a:latin typeface="+mn-lt"/>
                <a:ea typeface="標楷體" panose="03000509000000000000" pitchFamily="65" charset="-120"/>
              </a:rPr>
              <a:t>，引導</a:t>
            </a:r>
            <a:r>
              <a:rPr lang="zh-TW" altLang="zh-TW" sz="3200" b="1" dirty="0" smtClean="0">
                <a:solidFill>
                  <a:schemeClr val="accent6"/>
                </a:solidFill>
                <a:latin typeface="+mn-lt"/>
                <a:ea typeface="標楷體" panose="03000509000000000000" pitchFamily="65" charset="-120"/>
              </a:rPr>
              <a:t>產業轉型</a:t>
            </a:r>
            <a:endParaRPr lang="zh-TW" altLang="zh-TW" sz="3200" b="1" dirty="0">
              <a:solidFill>
                <a:schemeClr val="accent6"/>
              </a:solidFill>
              <a:latin typeface="+mn-lt"/>
              <a:ea typeface="標楷體" panose="03000509000000000000" pitchFamily="65" charset="-120"/>
            </a:endParaRPr>
          </a:p>
          <a:p>
            <a:pPr marL="361950" indent="0" algn="just">
              <a:buNone/>
            </a:pPr>
            <a:r>
              <a:rPr lang="zh-TW" altLang="zh-TW" sz="2600" dirty="0">
                <a:latin typeface="+mn-lt"/>
              </a:rPr>
              <a:t>推動雲端運算、智慧電動車、智慧綠建築及發明專利產業化，</a:t>
            </a:r>
            <a:r>
              <a:rPr lang="zh-TW" altLang="en-US" sz="2600" dirty="0">
                <a:latin typeface="+mn-lt"/>
              </a:rPr>
              <a:t>促成</a:t>
            </a:r>
            <a:r>
              <a:rPr lang="zh-TW" altLang="zh-TW" sz="2600" dirty="0">
                <a:latin typeface="+mn-lt"/>
              </a:rPr>
              <a:t>國內</a:t>
            </a:r>
            <a:r>
              <a:rPr lang="zh-TW" altLang="en-US" sz="2600" dirty="0">
                <a:latin typeface="+mn-lt"/>
              </a:rPr>
              <a:t>、外</a:t>
            </a:r>
            <a:r>
              <a:rPr lang="zh-TW" altLang="zh-TW" sz="2600" dirty="0">
                <a:latin typeface="+mn-lt"/>
              </a:rPr>
              <a:t>業者</a:t>
            </a:r>
            <a:r>
              <a:rPr lang="zh-TW" altLang="en-US" sz="2600" dirty="0">
                <a:latin typeface="+mn-lt"/>
              </a:rPr>
              <a:t>合</a:t>
            </a:r>
            <a:r>
              <a:rPr lang="zh-TW" altLang="zh-TW" sz="2600" dirty="0">
                <a:latin typeface="+mn-lt"/>
              </a:rPr>
              <a:t>建亞太資訊運籌中心；</a:t>
            </a:r>
            <a:r>
              <a:rPr lang="zh-TW" altLang="en-US" sz="2600" dirty="0">
                <a:latin typeface="+mn-lt"/>
              </a:rPr>
              <a:t>建立</a:t>
            </a:r>
            <a:r>
              <a:rPr lang="zh-TW" altLang="zh-TW" sz="2600" dirty="0">
                <a:latin typeface="+mn-lt"/>
              </a:rPr>
              <a:t>智慧、創意電動車</a:t>
            </a:r>
            <a:r>
              <a:rPr lang="en-US" altLang="zh-TW" sz="2600" dirty="0">
                <a:latin typeface="+mn-lt"/>
              </a:rPr>
              <a:t>(</a:t>
            </a:r>
            <a:r>
              <a:rPr lang="zh-TW" altLang="zh-TW" sz="2600" dirty="0">
                <a:latin typeface="+mn-lt"/>
              </a:rPr>
              <a:t>機車</a:t>
            </a:r>
            <a:r>
              <a:rPr lang="en-US" altLang="zh-TW" sz="2600" dirty="0">
                <a:latin typeface="+mn-lt"/>
              </a:rPr>
              <a:t>)</a:t>
            </a:r>
            <a:r>
              <a:rPr lang="zh-TW" altLang="zh-TW" sz="2600" dirty="0">
                <a:latin typeface="+mn-lt"/>
              </a:rPr>
              <a:t>產業鏈</a:t>
            </a:r>
            <a:r>
              <a:rPr lang="zh-TW" altLang="en-US" sz="2600" dirty="0">
                <a:latin typeface="+mn-lt"/>
              </a:rPr>
              <a:t>；加</a:t>
            </a:r>
            <a:r>
              <a:rPr lang="zh-TW" altLang="zh-TW" sz="2600" dirty="0">
                <a:latin typeface="+mn-lt"/>
              </a:rPr>
              <a:t>速專利審查</a:t>
            </a:r>
            <a:r>
              <a:rPr lang="en-US" altLang="zh-TW" sz="2600" dirty="0">
                <a:latin typeface="+mn-lt"/>
              </a:rPr>
              <a:t>(36</a:t>
            </a:r>
            <a:r>
              <a:rPr lang="zh-TW" altLang="zh-TW" sz="2600" dirty="0">
                <a:latin typeface="+mn-lt"/>
              </a:rPr>
              <a:t>個月</a:t>
            </a:r>
            <a:r>
              <a:rPr lang="zh-TW" altLang="en-US" sz="2600" dirty="0">
                <a:latin typeface="+mn-lt"/>
              </a:rPr>
              <a:t>減</a:t>
            </a:r>
            <a:r>
              <a:rPr lang="zh-TW" altLang="zh-TW" sz="2600" dirty="0">
                <a:latin typeface="+mn-lt"/>
              </a:rPr>
              <a:t>為</a:t>
            </a:r>
            <a:r>
              <a:rPr lang="en-US" altLang="zh-TW" sz="2600" dirty="0">
                <a:latin typeface="+mn-lt"/>
              </a:rPr>
              <a:t>22</a:t>
            </a:r>
            <a:r>
              <a:rPr lang="zh-TW" altLang="zh-TW" sz="2600" dirty="0">
                <a:latin typeface="+mn-lt"/>
              </a:rPr>
              <a:t>個月</a:t>
            </a:r>
            <a:r>
              <a:rPr lang="en-US" altLang="zh-TW" sz="2600" dirty="0">
                <a:latin typeface="+mn-lt"/>
              </a:rPr>
              <a:t>)</a:t>
            </a:r>
            <a:r>
              <a:rPr lang="zh-TW" altLang="en-US" sz="2600" dirty="0">
                <a:latin typeface="+mn-lt"/>
              </a:rPr>
              <a:t>，發明專利</a:t>
            </a:r>
            <a:r>
              <a:rPr lang="zh-TW" altLang="zh-TW" sz="2600" dirty="0">
                <a:latin typeface="+mn-lt"/>
              </a:rPr>
              <a:t>產業化帶動</a:t>
            </a:r>
            <a:r>
              <a:rPr lang="en-US" altLang="zh-TW" sz="2600" dirty="0">
                <a:latin typeface="+mn-lt"/>
              </a:rPr>
              <a:t>260</a:t>
            </a:r>
            <a:r>
              <a:rPr lang="zh-TW" altLang="zh-TW" sz="2600" dirty="0">
                <a:latin typeface="+mn-lt"/>
              </a:rPr>
              <a:t>億元民間投資。</a:t>
            </a: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促進</a:t>
            </a:r>
            <a:r>
              <a:rPr lang="zh-TW" altLang="zh-TW" sz="3200" b="1" dirty="0">
                <a:solidFill>
                  <a:schemeClr val="accent6"/>
                </a:solidFill>
                <a:latin typeface="+mn-lt"/>
                <a:ea typeface="標楷體" panose="03000509000000000000" pitchFamily="65" charset="-120"/>
              </a:rPr>
              <a:t>消費，發放消費券</a:t>
            </a:r>
            <a:endParaRPr lang="en-US" altLang="zh-TW" sz="3200" b="1" dirty="0">
              <a:solidFill>
                <a:schemeClr val="accent6"/>
              </a:solidFill>
              <a:latin typeface="+mn-lt"/>
              <a:ea typeface="標楷體" panose="03000509000000000000" pitchFamily="65" charset="-120"/>
            </a:endParaRPr>
          </a:p>
          <a:p>
            <a:pPr marL="361950" indent="0" algn="just">
              <a:buNone/>
            </a:pPr>
            <a:r>
              <a:rPr lang="en-US" altLang="zh-TW" sz="2600" dirty="0">
                <a:latin typeface="+mn-lt"/>
              </a:rPr>
              <a:t>98</a:t>
            </a:r>
            <a:r>
              <a:rPr lang="zh-TW" altLang="zh-TW" sz="2600" dirty="0">
                <a:latin typeface="+mn-lt"/>
              </a:rPr>
              <a:t>年</a:t>
            </a:r>
            <a:r>
              <a:rPr lang="en-US" altLang="zh-TW" sz="2600" dirty="0">
                <a:latin typeface="+mn-lt"/>
              </a:rPr>
              <a:t>1</a:t>
            </a:r>
            <a:r>
              <a:rPr lang="zh-TW" altLang="zh-TW" sz="2600" dirty="0">
                <a:latin typeface="+mn-lt"/>
              </a:rPr>
              <a:t>月每人發放</a:t>
            </a:r>
            <a:r>
              <a:rPr lang="en-US" altLang="zh-TW" sz="2600" dirty="0">
                <a:latin typeface="+mn-lt"/>
              </a:rPr>
              <a:t>3,600</a:t>
            </a:r>
            <a:r>
              <a:rPr lang="zh-TW" altLang="zh-TW" sz="2600" dirty="0">
                <a:latin typeface="+mn-lt"/>
              </a:rPr>
              <a:t>元消費券，</a:t>
            </a:r>
            <a:r>
              <a:rPr lang="zh-TW" altLang="en-US" sz="2600" dirty="0">
                <a:latin typeface="+mn-lt"/>
              </a:rPr>
              <a:t>有效</a:t>
            </a:r>
            <a:r>
              <a:rPr lang="zh-TW" altLang="zh-TW" sz="2600" dirty="0">
                <a:latin typeface="+mn-lt"/>
              </a:rPr>
              <a:t>刺激國內消費</a:t>
            </a:r>
            <a:r>
              <a:rPr lang="zh-TW" altLang="en-US" sz="2600" dirty="0">
                <a:latin typeface="+mn-lt"/>
              </a:rPr>
              <a:t>、</a:t>
            </a:r>
            <a:r>
              <a:rPr lang="zh-TW" altLang="zh-TW" sz="2600" dirty="0">
                <a:latin typeface="+mn-lt"/>
              </a:rPr>
              <a:t>提振經濟；對</a:t>
            </a:r>
            <a:r>
              <a:rPr lang="en-US" altLang="zh-TW" sz="2600" dirty="0">
                <a:latin typeface="+mn-lt"/>
              </a:rPr>
              <a:t>98</a:t>
            </a:r>
            <a:r>
              <a:rPr lang="zh-TW" altLang="zh-TW" sz="2600" dirty="0">
                <a:latin typeface="+mn-lt"/>
              </a:rPr>
              <a:t>年經濟成長率貢獻約</a:t>
            </a:r>
            <a:r>
              <a:rPr lang="en-US" altLang="zh-TW" sz="2600" dirty="0" smtClean="0">
                <a:latin typeface="+mn-lt"/>
              </a:rPr>
              <a:t>0.28~0.43</a:t>
            </a:r>
            <a:r>
              <a:rPr lang="zh-TW" altLang="en-US" sz="2600" dirty="0" smtClean="0">
                <a:latin typeface="+mn-lt"/>
              </a:rPr>
              <a:t>個百分點</a:t>
            </a:r>
            <a:r>
              <a:rPr lang="zh-TW" altLang="zh-TW" sz="2600" dirty="0" smtClean="0">
                <a:latin typeface="+mn-lt"/>
              </a:rPr>
              <a:t>。</a:t>
            </a:r>
            <a:endParaRPr lang="en-US" altLang="zh-TW" sz="3200" b="1" dirty="0" smtClean="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170</a:t>
            </a:fld>
            <a:endParaRPr lang="zh-TW" altLang="en-US"/>
          </a:p>
        </p:txBody>
      </p:sp>
    </p:spTree>
    <p:extLst>
      <p:ext uri="{BB962C8B-B14F-4D97-AF65-F5344CB8AC3E}">
        <p14:creationId xmlns:p14="http://schemas.microsoft.com/office/powerpoint/2010/main" val="28276461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社會</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820634" y="1158973"/>
            <a:ext cx="7716618" cy="499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不動產</a:t>
            </a:r>
            <a:r>
              <a:rPr lang="zh-TW" altLang="zh-TW" sz="3200" b="1" dirty="0">
                <a:solidFill>
                  <a:schemeClr val="accent6"/>
                </a:solidFill>
                <a:latin typeface="+mn-lt"/>
                <a:ea typeface="標楷體" panose="03000509000000000000" pitchFamily="65" charset="-120"/>
              </a:rPr>
              <a:t>實價登錄，交易資訊看得清</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defRPr/>
            </a:pPr>
            <a:r>
              <a:rPr lang="en-US" altLang="zh-TW" sz="2400" dirty="0">
                <a:latin typeface="+mn-lt"/>
              </a:rPr>
              <a:t>101</a:t>
            </a:r>
            <a:r>
              <a:rPr lang="zh-TW" altLang="zh-TW" sz="2400" dirty="0">
                <a:latin typeface="+mn-lt"/>
              </a:rPr>
              <a:t>年</a:t>
            </a:r>
            <a:r>
              <a:rPr lang="en-US" altLang="zh-TW" sz="2400" dirty="0">
                <a:latin typeface="+mn-lt"/>
              </a:rPr>
              <a:t>10</a:t>
            </a:r>
            <a:r>
              <a:rPr lang="zh-TW" altLang="zh-TW" sz="2400" dirty="0">
                <a:latin typeface="+mn-lt"/>
              </a:rPr>
              <a:t>月推動不動產實價登錄</a:t>
            </a:r>
            <a:r>
              <a:rPr lang="zh-TW" altLang="en-US" sz="2400" dirty="0">
                <a:latin typeface="+mn-lt"/>
              </a:rPr>
              <a:t>，</a:t>
            </a:r>
            <a:r>
              <a:rPr lang="zh-TW" altLang="zh-TW" sz="2400" dirty="0">
                <a:latin typeface="+mn-lt"/>
              </a:rPr>
              <a:t>申報比率達</a:t>
            </a:r>
            <a:r>
              <a:rPr lang="en-US" altLang="zh-TW" sz="2400" dirty="0">
                <a:latin typeface="+mn-lt"/>
              </a:rPr>
              <a:t>99.99%</a:t>
            </a:r>
            <a:r>
              <a:rPr lang="zh-TW" altLang="zh-TW" sz="2400" dirty="0">
                <a:latin typeface="+mn-lt"/>
              </a:rPr>
              <a:t>，</a:t>
            </a:r>
            <a:r>
              <a:rPr lang="zh-TW" altLang="en-US" sz="2400" dirty="0">
                <a:latin typeface="+mn-lt"/>
              </a:rPr>
              <a:t>截至</a:t>
            </a:r>
            <a:r>
              <a:rPr lang="en-US" altLang="zh-TW" sz="2400" dirty="0">
                <a:latin typeface="+mn-lt"/>
              </a:rPr>
              <a:t>105</a:t>
            </a:r>
            <a:r>
              <a:rPr lang="zh-TW" altLang="en-US" sz="2400" dirty="0">
                <a:latin typeface="+mn-lt"/>
              </a:rPr>
              <a:t>年</a:t>
            </a:r>
            <a:r>
              <a:rPr lang="en-US" altLang="zh-TW" sz="2400" dirty="0">
                <a:latin typeface="+mn-lt"/>
              </a:rPr>
              <a:t>1</a:t>
            </a:r>
            <a:r>
              <a:rPr lang="zh-TW" altLang="en-US" sz="2400" dirty="0">
                <a:latin typeface="+mn-lt"/>
              </a:rPr>
              <a:t>月</a:t>
            </a:r>
            <a:r>
              <a:rPr lang="en-US" altLang="zh-TW" sz="2400" dirty="0">
                <a:latin typeface="+mn-lt"/>
              </a:rPr>
              <a:t>1</a:t>
            </a:r>
            <a:r>
              <a:rPr lang="zh-TW" altLang="en-US" sz="2400" dirty="0">
                <a:latin typeface="+mn-lt"/>
              </a:rPr>
              <a:t>日止累計</a:t>
            </a:r>
            <a:r>
              <a:rPr lang="zh-TW" altLang="zh-TW" sz="2400" dirty="0">
                <a:latin typeface="+mn-lt"/>
              </a:rPr>
              <a:t>買賣、租賃</a:t>
            </a:r>
            <a:r>
              <a:rPr lang="zh-TW" altLang="en-US" sz="2400" dirty="0">
                <a:latin typeface="+mn-lt"/>
              </a:rPr>
              <a:t>達</a:t>
            </a:r>
            <a:r>
              <a:rPr lang="en-US" altLang="zh-TW" sz="2400" dirty="0">
                <a:latin typeface="+mn-lt"/>
              </a:rPr>
              <a:t>129</a:t>
            </a:r>
            <a:r>
              <a:rPr lang="zh-TW" altLang="zh-TW" sz="2400" dirty="0">
                <a:latin typeface="+mn-lt"/>
              </a:rPr>
              <a:t>萬餘</a:t>
            </a:r>
            <a:r>
              <a:rPr lang="zh-TW" altLang="en-US" sz="2400" dirty="0">
                <a:latin typeface="+mn-lt"/>
              </a:rPr>
              <a:t>案</a:t>
            </a:r>
            <a:r>
              <a:rPr lang="zh-TW" altLang="zh-TW" sz="2400" dirty="0">
                <a:latin typeface="+mn-lt"/>
              </a:rPr>
              <a:t>件</a:t>
            </a:r>
            <a:r>
              <a:rPr lang="zh-TW" altLang="en-US" sz="2400" dirty="0">
                <a:latin typeface="+mn-lt"/>
              </a:rPr>
              <a:t>，並開放各界查詢，</a:t>
            </a:r>
            <a:r>
              <a:rPr lang="zh-TW" altLang="zh-TW" sz="2400" dirty="0">
                <a:latin typeface="+mn-lt"/>
              </a:rPr>
              <a:t>減少不動產價格哄抬，逐步實現居住正義</a:t>
            </a:r>
            <a:r>
              <a:rPr lang="zh-TW" altLang="en-US" sz="2400" dirty="0">
                <a:latin typeface="+mn-lt"/>
              </a:rPr>
              <a:t>。</a:t>
            </a:r>
            <a:endParaRPr lang="en-US" altLang="zh-TW" sz="24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推動</a:t>
            </a:r>
            <a:r>
              <a:rPr lang="zh-TW" altLang="zh-TW" sz="3200" b="1" dirty="0">
                <a:solidFill>
                  <a:schemeClr val="accent6"/>
                </a:solidFill>
                <a:latin typeface="+mn-lt"/>
                <a:ea typeface="標楷體" panose="03000509000000000000" pitchFamily="65" charset="-120"/>
              </a:rPr>
              <a:t>稅制調整，實現租稅正義</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zh-TW" altLang="zh-TW" sz="2400" dirty="0">
                <a:latin typeface="Times New Roman"/>
              </a:rPr>
              <a:t>修正兩稅合一設算制度</a:t>
            </a:r>
            <a:r>
              <a:rPr lang="zh-TW" altLang="en-US" sz="2400" dirty="0">
                <a:latin typeface="Times New Roman"/>
              </a:rPr>
              <a:t>，調整</a:t>
            </a:r>
            <a:r>
              <a:rPr lang="zh-TW" altLang="zh-TW" sz="2400" dirty="0">
                <a:latin typeface="Times New Roman"/>
              </a:rPr>
              <a:t>所得超過</a:t>
            </a:r>
            <a:r>
              <a:rPr lang="en-US" altLang="zh-TW" sz="2400" dirty="0" smtClean="0">
                <a:latin typeface="Times New Roman"/>
              </a:rPr>
              <a:t>1</a:t>
            </a:r>
            <a:r>
              <a:rPr lang="zh-TW" altLang="en-US" sz="2400" dirty="0" smtClean="0">
                <a:latin typeface="Times New Roman"/>
              </a:rPr>
              <a:t>千</a:t>
            </a:r>
            <a:r>
              <a:rPr lang="zh-TW" altLang="zh-TW" sz="2400" dirty="0" smtClean="0">
                <a:latin typeface="Times New Roman"/>
              </a:rPr>
              <a:t>萬</a:t>
            </a:r>
            <a:r>
              <a:rPr lang="zh-TW" altLang="zh-TW" sz="2400" dirty="0">
                <a:latin typeface="Times New Roman"/>
              </a:rPr>
              <a:t>元部分適用</a:t>
            </a:r>
            <a:r>
              <a:rPr lang="en-US" altLang="zh-TW" sz="2400" dirty="0">
                <a:latin typeface="Times New Roman"/>
              </a:rPr>
              <a:t>45%</a:t>
            </a:r>
            <a:r>
              <a:rPr lang="zh-TW" altLang="zh-TW" sz="2400" dirty="0">
                <a:latin typeface="Times New Roman"/>
              </a:rPr>
              <a:t>稅率</a:t>
            </a:r>
            <a:r>
              <a:rPr lang="zh-TW" altLang="en-US" sz="2400" dirty="0">
                <a:latin typeface="Times New Roman"/>
              </a:rPr>
              <a:t>，以及</a:t>
            </a:r>
            <a:r>
              <a:rPr lang="zh-TW" altLang="zh-TW" sz="2400" dirty="0">
                <a:latin typeface="Times New Roman"/>
              </a:rPr>
              <a:t>恢復</a:t>
            </a:r>
            <a:r>
              <a:rPr lang="zh-TW" altLang="zh-TW" sz="2400" dirty="0" smtClean="0">
                <a:latin typeface="Times New Roman"/>
              </a:rPr>
              <a:t>金融</a:t>
            </a:r>
            <a:r>
              <a:rPr lang="zh-TW" altLang="en-US" sz="2400" dirty="0">
                <a:latin typeface="Times New Roman"/>
              </a:rPr>
              <a:t>業</a:t>
            </a:r>
            <a:r>
              <a:rPr lang="zh-TW" altLang="zh-TW" sz="2400" dirty="0" smtClean="0">
                <a:latin typeface="Times New Roman"/>
              </a:rPr>
              <a:t>營業</a:t>
            </a:r>
            <a:r>
              <a:rPr lang="zh-TW" altLang="zh-TW" sz="2400" dirty="0">
                <a:latin typeface="Times New Roman"/>
              </a:rPr>
              <a:t>稅率為</a:t>
            </a:r>
            <a:r>
              <a:rPr lang="en-US" altLang="zh-TW" sz="2400" dirty="0">
                <a:latin typeface="Times New Roman"/>
              </a:rPr>
              <a:t>5</a:t>
            </a:r>
            <a:r>
              <a:rPr lang="zh-TW" altLang="zh-TW" sz="2400" dirty="0">
                <a:latin typeface="Times New Roman"/>
              </a:rPr>
              <a:t>％</a:t>
            </a:r>
            <a:r>
              <a:rPr lang="zh-TW" altLang="en-US" sz="2400" dirty="0">
                <a:latin typeface="Times New Roman"/>
              </a:rPr>
              <a:t>，每年約可</a:t>
            </a:r>
            <a:r>
              <a:rPr lang="zh-TW" altLang="zh-TW" sz="2400" dirty="0">
                <a:latin typeface="Times New Roman"/>
              </a:rPr>
              <a:t>增加稅收</a:t>
            </a:r>
            <a:r>
              <a:rPr lang="en-US" altLang="zh-TW" sz="2400" dirty="0">
                <a:latin typeface="Times New Roman"/>
              </a:rPr>
              <a:t>793</a:t>
            </a:r>
            <a:r>
              <a:rPr lang="zh-TW" altLang="zh-TW" sz="2400" dirty="0">
                <a:latin typeface="Times New Roman"/>
              </a:rPr>
              <a:t>億元</a:t>
            </a:r>
            <a:r>
              <a:rPr lang="zh-TW" altLang="en-US" sz="2400" dirty="0">
                <a:latin typeface="Times New Roman"/>
              </a:rPr>
              <a:t>，提高多數民眾適用之</a:t>
            </a:r>
            <a:r>
              <a:rPr lang="zh-TW" altLang="zh-TW" sz="2400" dirty="0">
                <a:latin typeface="Times New Roman"/>
              </a:rPr>
              <a:t>所得稅扣除額</a:t>
            </a:r>
            <a:r>
              <a:rPr lang="zh-TW" altLang="en-US" sz="2400" dirty="0">
                <a:latin typeface="Times New Roman"/>
              </a:rPr>
              <a:t>等，</a:t>
            </a:r>
            <a:r>
              <a:rPr lang="zh-TW" altLang="zh-TW" sz="2400" dirty="0">
                <a:latin typeface="Times New Roman"/>
              </a:rPr>
              <a:t>發揮「取之少數，用之多數」精神</a:t>
            </a:r>
            <a:r>
              <a:rPr lang="zh-TW" altLang="en-US" sz="2400" dirty="0" smtClean="0">
                <a:latin typeface="+mn-lt"/>
              </a:rPr>
              <a:t>。</a:t>
            </a:r>
            <a:endParaRPr lang="en-US" altLang="zh-TW" sz="2400" dirty="0" smtClean="0">
              <a:latin typeface="+mn-lt"/>
            </a:endParaRPr>
          </a:p>
          <a:p>
            <a:pPr marL="355600" indent="0" algn="just">
              <a:buClr>
                <a:schemeClr val="accent2">
                  <a:lumMod val="50000"/>
                </a:schemeClr>
              </a:buClr>
              <a:buSzPct val="75000"/>
              <a:buNone/>
            </a:pPr>
            <a:endParaRPr lang="en-US" altLang="zh-TW" sz="32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171</a:t>
            </a:fld>
            <a:endParaRPr lang="zh-TW" altLang="en-US"/>
          </a:p>
        </p:txBody>
      </p:sp>
    </p:spTree>
    <p:extLst>
      <p:ext uri="{BB962C8B-B14F-4D97-AF65-F5344CB8AC3E}">
        <p14:creationId xmlns:p14="http://schemas.microsoft.com/office/powerpoint/2010/main" val="386370382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社會</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93621" y="844062"/>
            <a:ext cx="840588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實施</a:t>
            </a:r>
            <a:r>
              <a:rPr lang="zh-TW" altLang="zh-TW" sz="3200" b="1" dirty="0">
                <a:solidFill>
                  <a:schemeClr val="accent6"/>
                </a:solidFill>
                <a:latin typeface="+mn-lt"/>
                <a:ea typeface="標楷體" panose="03000509000000000000" pitchFamily="65" charset="-120"/>
              </a:rPr>
              <a:t>二代健保，保障全民就醫</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en-US" altLang="zh-TW" sz="2600" dirty="0">
                <a:latin typeface="+mn-lt"/>
              </a:rPr>
              <a:t>102</a:t>
            </a:r>
            <a:r>
              <a:rPr lang="zh-TW" altLang="en-US" sz="2600" dirty="0">
                <a:latin typeface="+mn-lt"/>
              </a:rPr>
              <a:t>年二代健保修</a:t>
            </a:r>
            <a:r>
              <a:rPr lang="zh-TW" altLang="en-US" sz="2600" dirty="0" smtClean="0">
                <a:latin typeface="+mn-lt"/>
              </a:rPr>
              <a:t>法實施</a:t>
            </a:r>
            <a:r>
              <a:rPr lang="zh-TW" altLang="en-US" sz="2600" dirty="0">
                <a:latin typeface="+mn-lt"/>
              </a:rPr>
              <a:t>後</a:t>
            </a:r>
            <a:r>
              <a:rPr lang="zh-TW" altLang="en-US" sz="2600" dirty="0" smtClean="0">
                <a:latin typeface="+mn-lt"/>
              </a:rPr>
              <a:t>，推動</a:t>
            </a:r>
            <a:r>
              <a:rPr lang="zh-TW" altLang="en-US" sz="2600" dirty="0">
                <a:latin typeface="+mn-lt"/>
              </a:rPr>
              <a:t>財務收支連動機制、加強照顧弱勢族群、多元</a:t>
            </a:r>
            <a:r>
              <a:rPr lang="zh-TW" altLang="en-US" sz="2600" dirty="0" smtClean="0">
                <a:latin typeface="+mn-lt"/>
              </a:rPr>
              <a:t>支付等改革，改善健保財務。</a:t>
            </a:r>
            <a:endParaRPr lang="en-US"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提升</a:t>
            </a:r>
            <a:r>
              <a:rPr lang="zh-TW" altLang="zh-TW" sz="3200" b="1" dirty="0">
                <a:solidFill>
                  <a:schemeClr val="accent6"/>
                </a:solidFill>
                <a:latin typeface="+mn-lt"/>
                <a:ea typeface="標楷體" panose="03000509000000000000" pitchFamily="65" charset="-120"/>
              </a:rPr>
              <a:t>偏鄉醫療能力及</a:t>
            </a:r>
            <a:r>
              <a:rPr lang="zh-TW" altLang="zh-TW" sz="3200" b="1" dirty="0" smtClean="0">
                <a:solidFill>
                  <a:schemeClr val="accent6"/>
                </a:solidFill>
                <a:latin typeface="+mn-lt"/>
                <a:ea typeface="標楷體" panose="03000509000000000000" pitchFamily="65" charset="-120"/>
              </a:rPr>
              <a:t>品質</a:t>
            </a:r>
            <a:endParaRPr lang="en-US" altLang="zh-TW" sz="3200" b="1" dirty="0" smtClean="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zh-TW" altLang="zh-TW" sz="2600" dirty="0">
                <a:latin typeface="+mn-lt"/>
              </a:rPr>
              <a:t>指定全國</a:t>
            </a:r>
            <a:r>
              <a:rPr lang="en-US" altLang="zh-TW" sz="2600" dirty="0">
                <a:latin typeface="+mn-lt"/>
              </a:rPr>
              <a:t>19</a:t>
            </a:r>
            <a:r>
              <a:rPr lang="zh-TW" altLang="zh-TW" sz="2600" dirty="0">
                <a:latin typeface="+mn-lt"/>
              </a:rPr>
              <a:t>家醫學中心</a:t>
            </a:r>
            <a:r>
              <a:rPr lang="zh-TW" altLang="en-US" sz="2600" dirty="0">
                <a:latin typeface="+mn-lt"/>
              </a:rPr>
              <a:t>，</a:t>
            </a:r>
            <a:r>
              <a:rPr lang="zh-TW" altLang="zh-TW" sz="2600" dirty="0">
                <a:latin typeface="+mn-lt"/>
              </a:rPr>
              <a:t>支援離島及醫療資源不足</a:t>
            </a:r>
            <a:r>
              <a:rPr lang="zh-TW" altLang="en-US" sz="2600" dirty="0">
                <a:latin typeface="+mn-lt"/>
              </a:rPr>
              <a:t>地區之</a:t>
            </a:r>
            <a:r>
              <a:rPr lang="en-US" altLang="zh-TW" sz="2600" dirty="0">
                <a:latin typeface="+mn-lt"/>
              </a:rPr>
              <a:t>18</a:t>
            </a:r>
            <a:r>
              <a:rPr lang="zh-TW" altLang="en-US" sz="2600" dirty="0">
                <a:latin typeface="+mn-lt"/>
              </a:rPr>
              <a:t>家</a:t>
            </a:r>
            <a:r>
              <a:rPr lang="zh-TW" altLang="zh-TW" sz="2600" dirty="0">
                <a:latin typeface="+mn-lt"/>
              </a:rPr>
              <a:t>醫院</a:t>
            </a:r>
            <a:r>
              <a:rPr lang="zh-TW" altLang="en-US" sz="2600" dirty="0">
                <a:latin typeface="+mn-lt"/>
              </a:rPr>
              <a:t>，提供</a:t>
            </a:r>
            <a:r>
              <a:rPr lang="zh-TW" altLang="zh-TW" sz="2600" dirty="0">
                <a:latin typeface="+mn-lt"/>
              </a:rPr>
              <a:t>緊急醫療照護服務，</a:t>
            </a:r>
            <a:r>
              <a:rPr lang="zh-TW" altLang="zh-TW" sz="2600" dirty="0" smtClean="0">
                <a:latin typeface="+mn-lt"/>
              </a:rPr>
              <a:t>提升離島</a:t>
            </a:r>
            <a:r>
              <a:rPr lang="zh-TW" altLang="zh-TW" sz="2600" dirty="0">
                <a:latin typeface="+mn-lt"/>
              </a:rPr>
              <a:t>地區</a:t>
            </a:r>
            <a:r>
              <a:rPr lang="zh-TW" altLang="zh-TW" sz="2600" dirty="0" smtClean="0">
                <a:latin typeface="+mn-lt"/>
              </a:rPr>
              <a:t>醫院急</a:t>
            </a:r>
            <a:r>
              <a:rPr lang="zh-TW" altLang="zh-TW" sz="2600" dirty="0">
                <a:latin typeface="+mn-lt"/>
              </a:rPr>
              <a:t>重症照護能量，降低嚴重及緊急傷病患轉診人次。</a:t>
            </a:r>
            <a:endParaRPr lang="en-US"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減輕</a:t>
            </a:r>
            <a:r>
              <a:rPr lang="zh-TW" altLang="zh-TW" sz="3200" b="1" dirty="0">
                <a:solidFill>
                  <a:schemeClr val="accent6"/>
                </a:solidFill>
                <a:latin typeface="+mn-lt"/>
                <a:ea typeface="標楷體" panose="03000509000000000000" pitchFamily="65" charset="-120"/>
              </a:rPr>
              <a:t>育兒負擔，提升托育質量</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zh-TW" altLang="zh-TW" sz="2600" dirty="0">
                <a:latin typeface="+mn-lt"/>
              </a:rPr>
              <a:t>補助托育費用</a:t>
            </a:r>
            <a:r>
              <a:rPr lang="zh-TW" altLang="en-US" sz="2600" dirty="0" smtClean="0">
                <a:latin typeface="+mn-lt"/>
              </a:rPr>
              <a:t>，近</a:t>
            </a:r>
            <a:r>
              <a:rPr lang="en-US" altLang="zh-TW" sz="2600" dirty="0">
                <a:latin typeface="+mn-lt"/>
              </a:rPr>
              <a:t>8</a:t>
            </a:r>
            <a:r>
              <a:rPr lang="zh-TW" altLang="en-US" sz="2600" dirty="0" smtClean="0">
                <a:latin typeface="+mn-lt"/>
              </a:rPr>
              <a:t>年來</a:t>
            </a:r>
            <a:r>
              <a:rPr lang="zh-TW" altLang="zh-TW" sz="2600" dirty="0">
                <a:latin typeface="+mn-lt"/>
              </a:rPr>
              <a:t>累計</a:t>
            </a:r>
            <a:r>
              <a:rPr lang="en-US" altLang="zh-TW" sz="2600" dirty="0" smtClean="0">
                <a:latin typeface="+mn-lt"/>
              </a:rPr>
              <a:t>31</a:t>
            </a:r>
            <a:r>
              <a:rPr lang="zh-TW" altLang="en-US" sz="2600" dirty="0" smtClean="0">
                <a:latin typeface="+mn-lt"/>
              </a:rPr>
              <a:t>萬</a:t>
            </a:r>
            <a:r>
              <a:rPr lang="en-US" altLang="zh-TW" sz="2600" dirty="0" smtClean="0">
                <a:latin typeface="+mn-lt"/>
              </a:rPr>
              <a:t>435</a:t>
            </a:r>
            <a:r>
              <a:rPr lang="zh-TW" altLang="en-US" sz="2600" dirty="0" smtClean="0">
                <a:latin typeface="+mn-lt"/>
              </a:rPr>
              <a:t>名</a:t>
            </a:r>
            <a:r>
              <a:rPr lang="zh-TW" altLang="zh-TW" sz="2600" dirty="0">
                <a:latin typeface="+mn-lt"/>
              </a:rPr>
              <a:t>幼童家庭受益</a:t>
            </a:r>
            <a:r>
              <a:rPr lang="zh-TW" altLang="en-US" sz="2600" dirty="0">
                <a:latin typeface="+mn-lt"/>
              </a:rPr>
              <a:t>，</a:t>
            </a:r>
            <a:r>
              <a:rPr lang="zh-TW" altLang="zh-TW" sz="2600" dirty="0">
                <a:latin typeface="+mn-lt"/>
              </a:rPr>
              <a:t>補助金額達</a:t>
            </a:r>
            <a:r>
              <a:rPr lang="en-US" altLang="zh-TW" sz="2600" dirty="0">
                <a:latin typeface="+mn-lt"/>
              </a:rPr>
              <a:t>58.6</a:t>
            </a:r>
            <a:r>
              <a:rPr lang="zh-TW" altLang="zh-TW" sz="2600" dirty="0">
                <a:latin typeface="+mn-lt"/>
              </a:rPr>
              <a:t>億元</a:t>
            </a:r>
            <a:r>
              <a:rPr lang="zh-TW" altLang="en-US" sz="2600" dirty="0">
                <a:latin typeface="+mn-lt"/>
              </a:rPr>
              <a:t>；透過</a:t>
            </a:r>
            <a:r>
              <a:rPr lang="zh-TW" altLang="zh-TW" sz="2600" dirty="0">
                <a:latin typeface="+mn-lt"/>
              </a:rPr>
              <a:t>機構評鑑、訪視輔導</a:t>
            </a:r>
            <a:r>
              <a:rPr lang="zh-TW" altLang="en-US" sz="2600" dirty="0">
                <a:latin typeface="+mn-lt"/>
              </a:rPr>
              <a:t>等</a:t>
            </a:r>
            <a:r>
              <a:rPr lang="zh-TW" altLang="zh-TW" sz="2600" dirty="0">
                <a:latin typeface="+mn-lt"/>
              </a:rPr>
              <a:t>，強化</a:t>
            </a:r>
            <a:r>
              <a:rPr lang="zh-TW" altLang="en-US" sz="2600" dirty="0">
                <a:latin typeface="+mn-lt"/>
              </a:rPr>
              <a:t>托育</a:t>
            </a:r>
            <a:r>
              <a:rPr lang="zh-TW" altLang="zh-TW" sz="2600" dirty="0">
                <a:latin typeface="+mn-lt"/>
              </a:rPr>
              <a:t>軟硬體</a:t>
            </a:r>
            <a:r>
              <a:rPr lang="zh-TW" altLang="zh-TW" sz="2600" dirty="0" smtClean="0">
                <a:latin typeface="+mn-lt"/>
              </a:rPr>
              <a:t>量能。</a:t>
            </a:r>
            <a:endParaRPr lang="en-US" altLang="zh-TW" sz="26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172</a:t>
            </a:fld>
            <a:endParaRPr lang="zh-TW" altLang="en-US"/>
          </a:p>
        </p:txBody>
      </p:sp>
    </p:spTree>
    <p:extLst>
      <p:ext uri="{BB962C8B-B14F-4D97-AF65-F5344CB8AC3E}">
        <p14:creationId xmlns:p14="http://schemas.microsoft.com/office/powerpoint/2010/main" val="204924330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、優先照顧弱勢，打造公義社會</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2)</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26942" y="1320799"/>
            <a:ext cx="8041748" cy="480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基本工資</a:t>
            </a:r>
            <a:r>
              <a:rPr lang="zh-TW" altLang="en-US" sz="3200" b="1" dirty="0">
                <a:solidFill>
                  <a:schemeClr val="accent6"/>
                </a:solidFill>
                <a:latin typeface="+mn-lt"/>
                <a:ea typeface="標楷體" panose="03000509000000000000" pitchFamily="65" charset="-120"/>
              </a:rPr>
              <a:t>連五漲，勞工生活有保障</a:t>
            </a:r>
            <a:endParaRPr lang="en-US" altLang="zh-TW" sz="3200" b="1" dirty="0">
              <a:solidFill>
                <a:schemeClr val="accent6"/>
              </a:solidFill>
              <a:latin typeface="+mn-lt"/>
              <a:ea typeface="標楷體" panose="03000509000000000000" pitchFamily="65" charset="-120"/>
            </a:endParaRPr>
          </a:p>
          <a:p>
            <a:pPr marL="360363" indent="0" algn="just" hangingPunct="0">
              <a:buClr>
                <a:schemeClr val="accent2">
                  <a:lumMod val="50000"/>
                </a:schemeClr>
              </a:buClr>
              <a:buNone/>
            </a:pPr>
            <a:r>
              <a:rPr lang="en-US" altLang="zh-TW" sz="2600" dirty="0">
                <a:latin typeface="+mn-lt"/>
              </a:rPr>
              <a:t>7</a:t>
            </a:r>
            <a:r>
              <a:rPr lang="zh-TW" altLang="en-US" sz="2600" dirty="0">
                <a:latin typeface="+mn-lt"/>
              </a:rPr>
              <a:t>年</a:t>
            </a:r>
            <a:r>
              <a:rPr lang="zh-TW" altLang="zh-TW" sz="2600" dirty="0">
                <a:latin typeface="+mn-lt"/>
              </a:rPr>
              <a:t>來每月基本工資調整</a:t>
            </a:r>
            <a:r>
              <a:rPr lang="en-US" altLang="zh-TW" sz="2600" dirty="0">
                <a:latin typeface="+mn-lt"/>
              </a:rPr>
              <a:t>5</a:t>
            </a:r>
            <a:r>
              <a:rPr lang="zh-TW" altLang="zh-TW" sz="2600" dirty="0">
                <a:latin typeface="+mn-lt"/>
              </a:rPr>
              <a:t>次，由</a:t>
            </a:r>
            <a:r>
              <a:rPr lang="en-US" altLang="zh-TW" sz="2600" dirty="0">
                <a:latin typeface="+mn-lt"/>
              </a:rPr>
              <a:t>96</a:t>
            </a:r>
            <a:r>
              <a:rPr lang="zh-TW" altLang="en-US" sz="2600" dirty="0">
                <a:latin typeface="+mn-lt"/>
              </a:rPr>
              <a:t>年</a:t>
            </a:r>
            <a:r>
              <a:rPr lang="en-US" altLang="zh-TW" sz="2600" dirty="0">
                <a:latin typeface="+mn-lt"/>
              </a:rPr>
              <a:t>7</a:t>
            </a:r>
            <a:r>
              <a:rPr lang="zh-TW" altLang="en-US" sz="2600" dirty="0" smtClean="0">
                <a:latin typeface="+mn-lt"/>
              </a:rPr>
              <a:t>月</a:t>
            </a:r>
            <a:r>
              <a:rPr lang="en-US" altLang="zh-TW" sz="2600" dirty="0" smtClean="0">
                <a:latin typeface="+mn-lt"/>
              </a:rPr>
              <a:t>1</a:t>
            </a:r>
            <a:r>
              <a:rPr lang="zh-TW" altLang="zh-TW" sz="2600" dirty="0">
                <a:latin typeface="+mn-lt"/>
              </a:rPr>
              <a:t>萬</a:t>
            </a:r>
            <a:r>
              <a:rPr lang="en-US" altLang="zh-TW" sz="2600" dirty="0">
                <a:latin typeface="+mn-lt"/>
              </a:rPr>
              <a:t>7,280</a:t>
            </a:r>
            <a:r>
              <a:rPr lang="zh-TW" altLang="zh-TW" sz="2600" dirty="0">
                <a:latin typeface="+mn-lt"/>
              </a:rPr>
              <a:t>元調</a:t>
            </a:r>
            <a:r>
              <a:rPr lang="zh-TW" altLang="zh-TW" sz="2600" dirty="0" smtClean="0">
                <a:latin typeface="+mn-lt"/>
              </a:rPr>
              <a:t>至</a:t>
            </a:r>
            <a:r>
              <a:rPr lang="en-US" altLang="zh-TW" sz="2600" dirty="0" smtClean="0">
                <a:latin typeface="+mn-lt"/>
              </a:rPr>
              <a:t>2</a:t>
            </a:r>
            <a:r>
              <a:rPr lang="zh-TW" altLang="zh-TW" sz="2600" dirty="0">
                <a:latin typeface="+mn-lt"/>
              </a:rPr>
              <a:t>萬</a:t>
            </a:r>
            <a:r>
              <a:rPr lang="en-US" altLang="zh-TW" sz="2600" dirty="0">
                <a:latin typeface="+mn-lt"/>
              </a:rPr>
              <a:t>8</a:t>
            </a:r>
            <a:r>
              <a:rPr lang="zh-TW" altLang="zh-TW" sz="2600" dirty="0">
                <a:latin typeface="+mn-lt"/>
              </a:rPr>
              <a:t>元，共調升</a:t>
            </a:r>
            <a:r>
              <a:rPr lang="en-US" altLang="zh-TW" sz="2600" dirty="0">
                <a:latin typeface="+mn-lt"/>
              </a:rPr>
              <a:t>2,728</a:t>
            </a:r>
            <a:r>
              <a:rPr lang="zh-TW" altLang="zh-TW" sz="2600" dirty="0">
                <a:latin typeface="+mn-lt"/>
              </a:rPr>
              <a:t>元，調幅達</a:t>
            </a:r>
            <a:r>
              <a:rPr lang="en-US" altLang="zh-TW" sz="2600" dirty="0">
                <a:latin typeface="+mn-lt"/>
              </a:rPr>
              <a:t>15.79%</a:t>
            </a:r>
            <a:r>
              <a:rPr lang="zh-TW" altLang="zh-TW" sz="2600" dirty="0">
                <a:latin typeface="+mn-lt"/>
              </a:rPr>
              <a:t>；另時薪工作者每小時基本工資亦調整</a:t>
            </a:r>
            <a:r>
              <a:rPr lang="en-US" altLang="zh-TW" sz="2600" dirty="0">
                <a:latin typeface="+mn-lt"/>
              </a:rPr>
              <a:t>5</a:t>
            </a:r>
            <a:r>
              <a:rPr lang="zh-TW" altLang="zh-TW" sz="2600" dirty="0">
                <a:latin typeface="+mn-lt"/>
              </a:rPr>
              <a:t>次，由</a:t>
            </a:r>
            <a:r>
              <a:rPr lang="en-US" altLang="zh-TW" sz="2600" dirty="0">
                <a:latin typeface="+mn-lt"/>
              </a:rPr>
              <a:t>96</a:t>
            </a:r>
            <a:r>
              <a:rPr lang="zh-TW" altLang="en-US" sz="2600" dirty="0">
                <a:latin typeface="+mn-lt"/>
              </a:rPr>
              <a:t>年</a:t>
            </a:r>
            <a:r>
              <a:rPr lang="en-US" altLang="zh-TW" sz="2600" dirty="0">
                <a:latin typeface="+mn-lt"/>
              </a:rPr>
              <a:t>7</a:t>
            </a:r>
            <a:r>
              <a:rPr lang="zh-TW" altLang="en-US" sz="2600" dirty="0" smtClean="0">
                <a:latin typeface="+mn-lt"/>
              </a:rPr>
              <a:t>月</a:t>
            </a:r>
            <a:r>
              <a:rPr lang="en-US" altLang="zh-TW" sz="2600" dirty="0" smtClean="0">
                <a:latin typeface="+mn-lt"/>
              </a:rPr>
              <a:t>95</a:t>
            </a:r>
            <a:r>
              <a:rPr lang="zh-TW" altLang="zh-TW" sz="2600" dirty="0">
                <a:latin typeface="+mn-lt"/>
              </a:rPr>
              <a:t>元調整</a:t>
            </a:r>
            <a:r>
              <a:rPr lang="zh-TW" altLang="zh-TW" sz="2600" dirty="0" smtClean="0">
                <a:latin typeface="+mn-lt"/>
              </a:rPr>
              <a:t>至</a:t>
            </a:r>
            <a:r>
              <a:rPr lang="en-US" altLang="zh-TW" sz="2600" dirty="0" smtClean="0">
                <a:latin typeface="+mn-lt"/>
              </a:rPr>
              <a:t>120</a:t>
            </a:r>
            <a:r>
              <a:rPr lang="zh-TW" altLang="zh-TW" sz="2600" dirty="0">
                <a:latin typeface="+mn-lt"/>
              </a:rPr>
              <a:t>元，共調升</a:t>
            </a:r>
            <a:r>
              <a:rPr lang="en-US" altLang="zh-TW" sz="2600" dirty="0">
                <a:latin typeface="+mn-lt"/>
              </a:rPr>
              <a:t>25</a:t>
            </a:r>
            <a:r>
              <a:rPr lang="zh-TW" altLang="zh-TW" sz="2600" dirty="0">
                <a:latin typeface="+mn-lt"/>
              </a:rPr>
              <a:t>元，調幅達</a:t>
            </a:r>
            <a:r>
              <a:rPr lang="en-US" altLang="zh-TW" sz="2600" dirty="0">
                <a:latin typeface="+mn-lt"/>
              </a:rPr>
              <a:t>26.32%</a:t>
            </a:r>
            <a:r>
              <a:rPr lang="zh-TW" altLang="zh-TW" sz="2600" dirty="0">
                <a:latin typeface="+mn-lt"/>
              </a:rPr>
              <a:t>。</a:t>
            </a:r>
          </a:p>
          <a:p>
            <a:pPr>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mn-lt"/>
                <a:ea typeface="標楷體" panose="03000509000000000000" pitchFamily="65" charset="-120"/>
              </a:rPr>
              <a:t>懷孕育嬰好制度，家庭工作都兼顧</a:t>
            </a:r>
            <a:endParaRPr lang="en-US" altLang="zh-TW" sz="3200" b="1" dirty="0">
              <a:solidFill>
                <a:schemeClr val="accent6"/>
              </a:solidFill>
              <a:latin typeface="+mn-lt"/>
              <a:ea typeface="標楷體" panose="03000509000000000000" pitchFamily="65" charset="-120"/>
            </a:endParaRPr>
          </a:p>
          <a:p>
            <a:pPr marL="360363" indent="0" algn="just" hangingPunct="0">
              <a:buClr>
                <a:schemeClr val="accent2">
                  <a:lumMod val="50000"/>
                </a:schemeClr>
              </a:buClr>
              <a:buNone/>
            </a:pPr>
            <a:r>
              <a:rPr lang="zh-TW" altLang="zh-TW" sz="2600" dirty="0">
                <a:latin typeface="+mn-lt"/>
              </a:rPr>
              <a:t>修正性別工作平等法</a:t>
            </a:r>
            <a:r>
              <a:rPr lang="zh-TW" altLang="en-US" sz="2600" dirty="0">
                <a:latin typeface="+mn-lt"/>
              </a:rPr>
              <a:t>，</a:t>
            </a:r>
            <a:r>
              <a:rPr lang="zh-TW" altLang="zh-TW" sz="2600" dirty="0">
                <a:latin typeface="+mn-lt"/>
              </a:rPr>
              <a:t>懷孕婦女</a:t>
            </a:r>
            <a:r>
              <a:rPr lang="zh-TW" altLang="en-US" sz="2600" dirty="0">
                <a:latin typeface="+mn-lt"/>
              </a:rPr>
              <a:t>可</a:t>
            </a:r>
            <a:r>
              <a:rPr lang="zh-TW" altLang="zh-TW" sz="2600" dirty="0">
                <a:latin typeface="+mn-lt"/>
              </a:rPr>
              <a:t>獲得充分醫療</a:t>
            </a:r>
            <a:r>
              <a:rPr lang="zh-TW" altLang="en-US" sz="2600" dirty="0">
                <a:latin typeface="+mn-lt"/>
              </a:rPr>
              <a:t>及休息，</a:t>
            </a:r>
            <a:r>
              <a:rPr lang="zh-TW" altLang="en-US" sz="2600" dirty="0" smtClean="0">
                <a:latin typeface="+mn-lt"/>
              </a:rPr>
              <a:t>自</a:t>
            </a:r>
            <a:r>
              <a:rPr lang="en-US" altLang="zh-TW" sz="2600" dirty="0" smtClean="0">
                <a:latin typeface="+mn-lt"/>
              </a:rPr>
              <a:t>9</a:t>
            </a:r>
            <a:r>
              <a:rPr lang="en-US" altLang="zh-TW" sz="2600" dirty="0">
                <a:latin typeface="+mn-lt"/>
              </a:rPr>
              <a:t>8</a:t>
            </a:r>
            <a:r>
              <a:rPr lang="zh-TW" altLang="en-US" sz="2600" dirty="0">
                <a:latin typeface="+mn-lt"/>
              </a:rPr>
              <a:t>年</a:t>
            </a:r>
            <a:r>
              <a:rPr lang="en-US" altLang="zh-TW" sz="2600" dirty="0">
                <a:latin typeface="+mn-lt"/>
              </a:rPr>
              <a:t>5</a:t>
            </a:r>
            <a:r>
              <a:rPr lang="zh-TW" altLang="en-US" sz="2600" dirty="0">
                <a:latin typeface="+mn-lt"/>
              </a:rPr>
              <a:t>月就業保險</a:t>
            </a:r>
            <a:r>
              <a:rPr lang="zh-TW" altLang="zh-TW" sz="2600" dirty="0">
                <a:latin typeface="+mn-lt"/>
              </a:rPr>
              <a:t>開辦育嬰留職停薪津貼</a:t>
            </a:r>
            <a:r>
              <a:rPr lang="zh-TW" altLang="en-US" sz="2600" dirty="0" smtClean="0">
                <a:latin typeface="+mn-lt"/>
              </a:rPr>
              <a:t>，</a:t>
            </a:r>
            <a:r>
              <a:rPr lang="zh-TW" altLang="en-US" sz="2600" dirty="0">
                <a:latin typeface="+mn-lt"/>
              </a:rPr>
              <a:t>截至</a:t>
            </a:r>
            <a:r>
              <a:rPr lang="en-US" altLang="zh-TW" sz="2600" dirty="0">
                <a:latin typeface="+mn-lt"/>
              </a:rPr>
              <a:t>105</a:t>
            </a:r>
            <a:r>
              <a:rPr lang="zh-TW" altLang="en-US" sz="2600" dirty="0">
                <a:latin typeface="+mn-lt"/>
              </a:rPr>
              <a:t>年</a:t>
            </a:r>
            <a:r>
              <a:rPr lang="en-US" altLang="zh-TW" sz="2600" dirty="0">
                <a:latin typeface="+mn-lt"/>
              </a:rPr>
              <a:t>3</a:t>
            </a:r>
            <a:r>
              <a:rPr lang="zh-TW" altLang="en-US" sz="2600" dirty="0">
                <a:latin typeface="+mn-lt"/>
              </a:rPr>
              <a:t>月止，</a:t>
            </a:r>
            <a:r>
              <a:rPr lang="zh-TW" altLang="zh-TW" sz="2600" dirty="0">
                <a:latin typeface="+mn-lt"/>
              </a:rPr>
              <a:t>已逾</a:t>
            </a:r>
            <a:r>
              <a:rPr lang="en-US" altLang="zh-TW" sz="2600" dirty="0">
                <a:latin typeface="+mn-lt"/>
              </a:rPr>
              <a:t>39</a:t>
            </a:r>
            <a:r>
              <a:rPr lang="zh-TW" altLang="en-US" sz="2600" dirty="0">
                <a:latin typeface="+mn-lt"/>
              </a:rPr>
              <a:t>萬</a:t>
            </a:r>
            <a:r>
              <a:rPr lang="en-US" altLang="zh-TW" sz="2600" dirty="0">
                <a:latin typeface="+mn-lt"/>
              </a:rPr>
              <a:t>5</a:t>
            </a:r>
            <a:r>
              <a:rPr lang="zh-TW" altLang="en-US" sz="2600" dirty="0">
                <a:latin typeface="+mn-lt"/>
              </a:rPr>
              <a:t>千</a:t>
            </a:r>
            <a:r>
              <a:rPr lang="zh-TW" altLang="zh-TW" sz="2600" dirty="0">
                <a:latin typeface="+mn-lt"/>
              </a:rPr>
              <a:t>人</a:t>
            </a:r>
            <a:r>
              <a:rPr lang="zh-TW" altLang="en-US" sz="2600" dirty="0">
                <a:latin typeface="+mn-lt"/>
              </a:rPr>
              <a:t>申請，</a:t>
            </a:r>
            <a:r>
              <a:rPr lang="zh-TW" altLang="zh-TW" sz="2600" dirty="0">
                <a:latin typeface="+mn-lt"/>
              </a:rPr>
              <a:t>核付</a:t>
            </a:r>
            <a:r>
              <a:rPr lang="en-US" altLang="zh-TW" sz="2600" dirty="0">
                <a:latin typeface="+mn-lt"/>
              </a:rPr>
              <a:t>360</a:t>
            </a:r>
            <a:r>
              <a:rPr lang="zh-TW" altLang="zh-TW" sz="2600" dirty="0">
                <a:latin typeface="+mn-lt"/>
              </a:rPr>
              <a:t>億</a:t>
            </a:r>
            <a:r>
              <a:rPr lang="en-US" altLang="zh-TW" sz="2600" dirty="0">
                <a:latin typeface="+mn-lt"/>
              </a:rPr>
              <a:t>8</a:t>
            </a:r>
            <a:r>
              <a:rPr lang="zh-TW" altLang="en-US" sz="2600" dirty="0">
                <a:latin typeface="+mn-lt"/>
              </a:rPr>
              <a:t>百萬</a:t>
            </a:r>
            <a:r>
              <a:rPr lang="zh-TW" altLang="zh-TW" sz="2600" dirty="0">
                <a:latin typeface="+mn-lt"/>
              </a:rPr>
              <a:t>餘元</a:t>
            </a:r>
            <a:r>
              <a:rPr lang="zh-TW" altLang="en-US" sz="2600" dirty="0">
                <a:latin typeface="+mn-lt"/>
              </a:rPr>
              <a:t>，減輕</a:t>
            </a:r>
            <a:r>
              <a:rPr lang="zh-TW" altLang="zh-TW" sz="2600" dirty="0">
                <a:latin typeface="+mn-lt"/>
              </a:rPr>
              <a:t>育嬰停薪期間經濟壓力</a:t>
            </a:r>
            <a:r>
              <a:rPr lang="zh-TW" altLang="zh-TW" sz="2600" dirty="0" smtClean="0">
                <a:latin typeface="+mn-lt"/>
              </a:rPr>
              <a:t>。</a:t>
            </a:r>
            <a:endParaRPr lang="zh-TW" altLang="zh-TW" sz="2600" dirty="0">
              <a:latin typeface="+mn-lt"/>
            </a:endParaRPr>
          </a:p>
        </p:txBody>
      </p:sp>
      <p:sp>
        <p:nvSpPr>
          <p:cNvPr id="5"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173</a:t>
            </a:fld>
            <a:endParaRPr lang="zh-TW" altLang="en-US" sz="1200" dirty="0"/>
          </a:p>
        </p:txBody>
      </p:sp>
    </p:spTree>
    <p:extLst>
      <p:ext uri="{BB962C8B-B14F-4D97-AF65-F5344CB8AC3E}">
        <p14:creationId xmlns:p14="http://schemas.microsoft.com/office/powerpoint/2010/main" val="262494220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650" y="985838"/>
            <a:ext cx="7773988" cy="3240087"/>
          </a:xfrm>
        </p:spPr>
        <p:txBody>
          <a:bodyPr/>
          <a:lstStyle/>
          <a:p>
            <a:pPr>
              <a:buClr>
                <a:schemeClr val="accent6">
                  <a:lumMod val="50000"/>
                </a:schemeClr>
              </a:buClr>
              <a:buSzPct val="75000"/>
              <a:buFont typeface="Wingdings" panose="05000000000000000000" pitchFamily="2" charset="2"/>
              <a:buChar char="n"/>
              <a:defRPr/>
            </a:pPr>
            <a:r>
              <a:rPr kumimoji="0" lang="zh-TW" altLang="en-US" sz="3200" kern="1200" dirty="0" smtClean="0">
                <a:solidFill>
                  <a:srgbClr val="2D2DB9"/>
                </a:solidFill>
              </a:rPr>
              <a:t>保母托育好</a:t>
            </a:r>
            <a:r>
              <a:rPr kumimoji="0" lang="zh-TW" altLang="en-US" sz="3200" kern="1200" dirty="0">
                <a:solidFill>
                  <a:srgbClr val="2D2DB9"/>
                </a:solidFill>
              </a:rPr>
              <a:t>制度</a:t>
            </a:r>
            <a:r>
              <a:rPr kumimoji="0" lang="zh-TW" altLang="en-US" sz="3200" kern="1200" dirty="0" smtClean="0">
                <a:solidFill>
                  <a:srgbClr val="2D2DB9"/>
                </a:solidFill>
              </a:rPr>
              <a:t>，提升</a:t>
            </a:r>
            <a:r>
              <a:rPr kumimoji="0" lang="zh-TW" altLang="en-US" sz="3200" kern="1200" dirty="0">
                <a:solidFill>
                  <a:srgbClr val="2D2DB9"/>
                </a:solidFill>
              </a:rPr>
              <a:t>托育</a:t>
            </a:r>
            <a:r>
              <a:rPr kumimoji="0" lang="zh-TW" altLang="en-US" sz="3200" kern="1200" dirty="0" smtClean="0">
                <a:solidFill>
                  <a:srgbClr val="2D2DB9"/>
                </a:solidFill>
              </a:rPr>
              <a:t>質量</a:t>
            </a:r>
            <a:endParaRPr kumimoji="0" lang="en-US" altLang="zh-TW" sz="3200" kern="1200" dirty="0" smtClean="0">
              <a:solidFill>
                <a:srgbClr val="2D2DB9"/>
              </a:solidFill>
            </a:endParaRPr>
          </a:p>
          <a:p>
            <a:pPr marL="447675" indent="-265113" algn="just">
              <a:buFont typeface="Wingdings" panose="05000000000000000000" pitchFamily="2" charset="2"/>
              <a:buChar char="ü"/>
              <a:defRPr/>
            </a:pPr>
            <a:r>
              <a:rPr lang="en-US" altLang="zh-TW" b="0" dirty="0">
                <a:solidFill>
                  <a:schemeClr val="tx1"/>
                </a:solidFill>
              </a:rPr>
              <a:t>97</a:t>
            </a:r>
            <a:r>
              <a:rPr lang="zh-TW" altLang="en-US" b="0" dirty="0">
                <a:solidFill>
                  <a:schemeClr val="tx1"/>
                </a:solidFill>
              </a:rPr>
              <a:t>年起開辦就業者家庭部分托育費用補助，由</a:t>
            </a:r>
            <a:r>
              <a:rPr lang="en-US" altLang="zh-TW" b="0" dirty="0">
                <a:solidFill>
                  <a:schemeClr val="tx1"/>
                </a:solidFill>
              </a:rPr>
              <a:t>97</a:t>
            </a:r>
            <a:r>
              <a:rPr lang="zh-TW" altLang="en-US" b="0" dirty="0">
                <a:solidFill>
                  <a:schemeClr val="tx1"/>
                </a:solidFill>
              </a:rPr>
              <a:t>年</a:t>
            </a:r>
            <a:r>
              <a:rPr lang="en-US" altLang="zh-TW" b="0" dirty="0">
                <a:solidFill>
                  <a:schemeClr val="tx1"/>
                </a:solidFill>
              </a:rPr>
              <a:t>(4-12</a:t>
            </a:r>
            <a:r>
              <a:rPr lang="zh-TW" altLang="en-US" b="0" dirty="0">
                <a:solidFill>
                  <a:schemeClr val="tx1"/>
                </a:solidFill>
              </a:rPr>
              <a:t>月</a:t>
            </a:r>
            <a:r>
              <a:rPr lang="en-US" altLang="zh-TW" b="0" dirty="0">
                <a:solidFill>
                  <a:schemeClr val="tx1"/>
                </a:solidFill>
              </a:rPr>
              <a:t>)1</a:t>
            </a:r>
            <a:r>
              <a:rPr lang="zh-TW" altLang="en-US" b="0" dirty="0">
                <a:solidFill>
                  <a:schemeClr val="tx1"/>
                </a:solidFill>
              </a:rPr>
              <a:t>萬</a:t>
            </a:r>
            <a:r>
              <a:rPr lang="en-US" altLang="zh-TW" b="0" dirty="0">
                <a:solidFill>
                  <a:schemeClr val="tx1"/>
                </a:solidFill>
              </a:rPr>
              <a:t>2,146</a:t>
            </a:r>
            <a:r>
              <a:rPr lang="zh-TW" altLang="en-US" b="0" dirty="0">
                <a:solidFill>
                  <a:schemeClr val="tx1"/>
                </a:solidFill>
              </a:rPr>
              <a:t>人逐年增加至</a:t>
            </a:r>
            <a:r>
              <a:rPr lang="en-US" altLang="zh-TW" b="0" dirty="0">
                <a:solidFill>
                  <a:schemeClr val="tx1"/>
                </a:solidFill>
              </a:rPr>
              <a:t>104</a:t>
            </a:r>
            <a:r>
              <a:rPr lang="zh-TW" altLang="en-US" b="0" dirty="0" smtClean="0">
                <a:solidFill>
                  <a:schemeClr val="tx1"/>
                </a:solidFill>
              </a:rPr>
              <a:t>年底</a:t>
            </a:r>
            <a:r>
              <a:rPr lang="en-US" altLang="zh-TW" b="0" dirty="0" smtClean="0">
                <a:solidFill>
                  <a:schemeClr val="tx1"/>
                </a:solidFill>
              </a:rPr>
              <a:t>7</a:t>
            </a:r>
            <a:r>
              <a:rPr lang="zh-TW" altLang="en-US" b="0" dirty="0" smtClean="0">
                <a:solidFill>
                  <a:schemeClr val="tx1"/>
                </a:solidFill>
              </a:rPr>
              <a:t>萬</a:t>
            </a:r>
            <a:r>
              <a:rPr lang="en-US" altLang="zh-TW" b="0" dirty="0" smtClean="0">
                <a:solidFill>
                  <a:schemeClr val="tx1"/>
                </a:solidFill>
              </a:rPr>
              <a:t>7,721</a:t>
            </a:r>
            <a:r>
              <a:rPr lang="zh-TW" altLang="en-US" b="0" dirty="0" smtClean="0">
                <a:solidFill>
                  <a:schemeClr val="tx1"/>
                </a:solidFill>
              </a:rPr>
              <a:t>人</a:t>
            </a:r>
            <a:r>
              <a:rPr lang="zh-TW" altLang="en-US" b="0" dirty="0">
                <a:solidFill>
                  <a:schemeClr val="tx1"/>
                </a:solidFill>
              </a:rPr>
              <a:t>，累計</a:t>
            </a:r>
            <a:r>
              <a:rPr lang="en-US" altLang="zh-TW" b="0" dirty="0" smtClean="0">
                <a:solidFill>
                  <a:schemeClr val="tx1"/>
                </a:solidFill>
              </a:rPr>
              <a:t>31</a:t>
            </a:r>
            <a:r>
              <a:rPr lang="zh-TW" altLang="en-US" b="0" dirty="0" smtClean="0">
                <a:solidFill>
                  <a:schemeClr val="tx1"/>
                </a:solidFill>
              </a:rPr>
              <a:t>萬</a:t>
            </a:r>
            <a:r>
              <a:rPr lang="en-US" altLang="zh-TW" b="0" dirty="0" smtClean="0">
                <a:solidFill>
                  <a:schemeClr val="tx1"/>
                </a:solidFill>
              </a:rPr>
              <a:t>435</a:t>
            </a:r>
            <a:r>
              <a:rPr lang="zh-TW" altLang="en-US" b="0" dirty="0" smtClean="0">
                <a:solidFill>
                  <a:schemeClr val="tx1"/>
                </a:solidFill>
              </a:rPr>
              <a:t>名</a:t>
            </a:r>
            <a:r>
              <a:rPr lang="zh-TW" altLang="en-US" b="0" dirty="0">
                <a:solidFill>
                  <a:schemeClr val="tx1"/>
                </a:solidFill>
              </a:rPr>
              <a:t>幼童家庭受益。</a:t>
            </a:r>
            <a:endParaRPr lang="en-US" altLang="zh-TW" b="0" dirty="0">
              <a:solidFill>
                <a:schemeClr val="tx1"/>
              </a:solidFill>
            </a:endParaRPr>
          </a:p>
          <a:p>
            <a:pPr marL="447675" indent="-265113" algn="just">
              <a:buFont typeface="Wingdings" panose="05000000000000000000" pitchFamily="2" charset="2"/>
              <a:buChar char="ü"/>
              <a:defRPr/>
            </a:pPr>
            <a:r>
              <a:rPr lang="en-US" altLang="zh-TW" b="0" dirty="0">
                <a:solidFill>
                  <a:schemeClr val="tx1"/>
                </a:solidFill>
              </a:rPr>
              <a:t>96</a:t>
            </a:r>
            <a:r>
              <a:rPr lang="zh-TW" altLang="en-US" b="0" dirty="0">
                <a:solidFill>
                  <a:schemeClr val="tx1"/>
                </a:solidFill>
              </a:rPr>
              <a:t>年全國設有</a:t>
            </a:r>
            <a:r>
              <a:rPr lang="en-US" altLang="zh-TW" b="0" dirty="0">
                <a:solidFill>
                  <a:schemeClr val="tx1"/>
                </a:solidFill>
              </a:rPr>
              <a:t>46</a:t>
            </a:r>
            <a:r>
              <a:rPr lang="zh-TW" altLang="en-US" b="0" dirty="0">
                <a:solidFill>
                  <a:schemeClr val="tx1"/>
                </a:solidFill>
              </a:rPr>
              <a:t>處社區保母系統，</a:t>
            </a:r>
            <a:r>
              <a:rPr lang="en-US" altLang="zh-TW" b="0" dirty="0">
                <a:solidFill>
                  <a:schemeClr val="tx1"/>
                </a:solidFill>
              </a:rPr>
              <a:t>8,614</a:t>
            </a:r>
            <a:r>
              <a:rPr lang="zh-TW" altLang="en-US" b="0" dirty="0">
                <a:solidFill>
                  <a:schemeClr val="tx1"/>
                </a:solidFill>
              </a:rPr>
              <a:t>人加入，至</a:t>
            </a:r>
            <a:r>
              <a:rPr lang="en-US" altLang="zh-TW" b="0" dirty="0">
                <a:solidFill>
                  <a:schemeClr val="tx1"/>
                </a:solidFill>
              </a:rPr>
              <a:t>104</a:t>
            </a:r>
            <a:r>
              <a:rPr lang="zh-TW" altLang="en-US" b="0" dirty="0">
                <a:solidFill>
                  <a:schemeClr val="tx1"/>
                </a:solidFill>
              </a:rPr>
              <a:t>年</a:t>
            </a:r>
            <a:r>
              <a:rPr lang="en-US" altLang="zh-TW" b="0" dirty="0">
                <a:solidFill>
                  <a:schemeClr val="tx1"/>
                </a:solidFill>
              </a:rPr>
              <a:t>12</a:t>
            </a:r>
            <a:r>
              <a:rPr lang="zh-TW" altLang="en-US" b="0" dirty="0">
                <a:solidFill>
                  <a:schemeClr val="tx1"/>
                </a:solidFill>
              </a:rPr>
              <a:t>月成長至</a:t>
            </a:r>
            <a:r>
              <a:rPr lang="en-US" altLang="zh-TW" b="0" dirty="0" smtClean="0">
                <a:solidFill>
                  <a:schemeClr val="tx1"/>
                </a:solidFill>
              </a:rPr>
              <a:t>71</a:t>
            </a:r>
            <a:r>
              <a:rPr lang="zh-TW" altLang="en-US" b="0" dirty="0" smtClean="0">
                <a:solidFill>
                  <a:schemeClr val="tx1"/>
                </a:solidFill>
              </a:rPr>
              <a:t>處</a:t>
            </a:r>
            <a:r>
              <a:rPr lang="zh-TW" altLang="en-US" b="0" dirty="0">
                <a:solidFill>
                  <a:schemeClr val="tx1"/>
                </a:solidFill>
              </a:rPr>
              <a:t>，共有</a:t>
            </a:r>
            <a:r>
              <a:rPr lang="en-US" altLang="zh-TW" b="0" dirty="0">
                <a:solidFill>
                  <a:schemeClr val="tx1"/>
                </a:solidFill>
              </a:rPr>
              <a:t>4</a:t>
            </a:r>
            <a:r>
              <a:rPr lang="zh-TW" altLang="en-US" b="0" dirty="0">
                <a:solidFill>
                  <a:schemeClr val="tx1"/>
                </a:solidFill>
              </a:rPr>
              <a:t>萬</a:t>
            </a:r>
            <a:r>
              <a:rPr lang="en-US" altLang="zh-TW" b="0" dirty="0">
                <a:solidFill>
                  <a:schemeClr val="tx1"/>
                </a:solidFill>
              </a:rPr>
              <a:t>8,681</a:t>
            </a:r>
            <a:r>
              <a:rPr lang="zh-TW" altLang="en-US" b="0" dirty="0">
                <a:solidFill>
                  <a:schemeClr val="tx1"/>
                </a:solidFill>
              </a:rPr>
              <a:t>人加入並接受政府督導管理；更自</a:t>
            </a:r>
            <a:r>
              <a:rPr lang="en-US" altLang="zh-TW" b="0" dirty="0">
                <a:solidFill>
                  <a:schemeClr val="tx1"/>
                </a:solidFill>
              </a:rPr>
              <a:t>103</a:t>
            </a:r>
            <a:r>
              <a:rPr lang="zh-TW" altLang="en-US" b="0" dirty="0">
                <a:solidFill>
                  <a:schemeClr val="tx1"/>
                </a:solidFill>
              </a:rPr>
              <a:t>年</a:t>
            </a:r>
            <a:r>
              <a:rPr lang="en-US" altLang="zh-TW" b="0" dirty="0">
                <a:solidFill>
                  <a:schemeClr val="tx1"/>
                </a:solidFill>
              </a:rPr>
              <a:t>12</a:t>
            </a:r>
            <a:r>
              <a:rPr lang="zh-TW" altLang="en-US" b="0" dirty="0">
                <a:solidFill>
                  <a:schemeClr val="tx1"/>
                </a:solidFill>
              </a:rPr>
              <a:t>月</a:t>
            </a:r>
            <a:r>
              <a:rPr lang="en-US" altLang="zh-TW" b="0" dirty="0">
                <a:solidFill>
                  <a:schemeClr val="tx1"/>
                </a:solidFill>
              </a:rPr>
              <a:t>1</a:t>
            </a:r>
            <a:r>
              <a:rPr lang="zh-TW" altLang="en-US" b="0" dirty="0">
                <a:solidFill>
                  <a:schemeClr val="tx1"/>
                </a:solidFill>
              </a:rPr>
              <a:t>日實施居家托育服務登記制，將居家托育服務法制化，維護兒童照顧品質。</a:t>
            </a:r>
            <a:endParaRPr lang="en-US" altLang="zh-TW" b="0" dirty="0">
              <a:solidFill>
                <a:schemeClr val="tx1"/>
              </a:solidFill>
            </a:endParaRPr>
          </a:p>
        </p:txBody>
      </p:sp>
      <p:sp>
        <p:nvSpPr>
          <p:cNvPr id="4" name="投影片編號版面配置區 3"/>
          <p:cNvSpPr>
            <a:spLocks noGrp="1"/>
          </p:cNvSpPr>
          <p:nvPr>
            <p:ph type="sldNum" sz="quarter" idx="12"/>
          </p:nvPr>
        </p:nvSpPr>
        <p:spPr/>
        <p:txBody>
          <a:bodyPr/>
          <a:lstStyle>
            <a:lvl1pPr>
              <a:defRPr>
                <a:solidFill>
                  <a:schemeClr val="tx1"/>
                </a:solidFill>
                <a:latin typeface="Times New Roman" panose="02020603050405020304" pitchFamily="18" charset="0"/>
                <a:ea typeface="標楷體" panose="03000509000000000000" pitchFamily="65" charset="-120"/>
              </a:defRPr>
            </a:lvl1pPr>
            <a:lvl2pPr marL="742950" indent="-285750">
              <a:defRPr>
                <a:solidFill>
                  <a:schemeClr val="tx1"/>
                </a:solidFill>
                <a:latin typeface="Times New Roman" panose="02020603050405020304" pitchFamily="18" charset="0"/>
                <a:ea typeface="標楷體" panose="03000509000000000000" pitchFamily="65" charset="-120"/>
              </a:defRPr>
            </a:lvl2pPr>
            <a:lvl3pPr marL="1143000" indent="-228600">
              <a:defRPr>
                <a:solidFill>
                  <a:schemeClr val="tx1"/>
                </a:solidFill>
                <a:latin typeface="Times New Roman" panose="02020603050405020304" pitchFamily="18" charset="0"/>
                <a:ea typeface="標楷體" panose="03000509000000000000" pitchFamily="65" charset="-120"/>
              </a:defRPr>
            </a:lvl3pPr>
            <a:lvl4pPr marL="1600200" indent="-228600">
              <a:defRPr>
                <a:solidFill>
                  <a:schemeClr val="tx1"/>
                </a:solidFill>
                <a:latin typeface="Times New Roman" panose="02020603050405020304" pitchFamily="18" charset="0"/>
                <a:ea typeface="標楷體" panose="03000509000000000000" pitchFamily="65" charset="-120"/>
              </a:defRPr>
            </a:lvl4pPr>
            <a:lvl5pPr marL="2057400" indent="-228600">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fld id="{7664D57A-ED26-4993-9431-AE89937954C8}" type="slidenum">
              <a:rPr lang="zh-TW" altLang="en-US">
                <a:solidFill>
                  <a:srgbClr val="000000"/>
                </a:solidFill>
              </a:rPr>
              <a:pPr/>
              <a:t>174</a:t>
            </a:fld>
            <a:endParaRPr lang="zh-TW" altLang="en-US">
              <a:solidFill>
                <a:srgbClr val="000000"/>
              </a:solidFill>
            </a:endParaRPr>
          </a:p>
        </p:txBody>
      </p:sp>
      <p:sp>
        <p:nvSpPr>
          <p:cNvPr id="8"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、優先照顧弱勢，打造公義社會</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3)</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graphicFrame>
        <p:nvGraphicFramePr>
          <p:cNvPr id="10" name="Object 56"/>
          <p:cNvGraphicFramePr>
            <a:graphicFrameLocks/>
          </p:cNvGraphicFramePr>
          <p:nvPr>
            <p:extLst>
              <p:ext uri="{D42A27DB-BD31-4B8C-83A1-F6EECF244321}">
                <p14:modId xmlns:p14="http://schemas.microsoft.com/office/powerpoint/2010/main" val="2580256227"/>
              </p:ext>
            </p:extLst>
          </p:nvPr>
        </p:nvGraphicFramePr>
        <p:xfrm>
          <a:off x="585787" y="4060617"/>
          <a:ext cx="4300538" cy="2484438"/>
        </p:xfrm>
        <a:graphic>
          <a:graphicData uri="http://schemas.openxmlformats.org/presentationml/2006/ole">
            <mc:AlternateContent xmlns:mc="http://schemas.openxmlformats.org/markup-compatibility/2006">
              <mc:Choice xmlns:v="urn:schemas-microsoft-com:vml" Requires="v">
                <p:oleObj spid="_x0000_s20658" name="圖表" r:id="rId4" imgW="4305379" imgH="2489220" progId="Excel.Chart.8">
                  <p:embed/>
                </p:oleObj>
              </mc:Choice>
              <mc:Fallback>
                <p:oleObj name="圖表" r:id="rId4" imgW="4305379" imgH="2489220" progId="Excel.Chart.8">
                  <p:embed/>
                  <p:pic>
                    <p:nvPicPr>
                      <p:cNvPr id="0" name=""/>
                      <p:cNvPicPr>
                        <a:picLocks noChangeArrowheads="1"/>
                      </p:cNvPicPr>
                      <p:nvPr/>
                    </p:nvPicPr>
                    <p:blipFill>
                      <a:blip r:embed="rId5"/>
                      <a:srcRect/>
                      <a:stretch>
                        <a:fillRect/>
                      </a:stretch>
                    </p:blipFill>
                    <p:spPr bwMode="auto">
                      <a:xfrm>
                        <a:off x="585787" y="4060617"/>
                        <a:ext cx="430053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57"/>
          <p:cNvGraphicFramePr>
            <a:graphicFrameLocks/>
          </p:cNvGraphicFramePr>
          <p:nvPr>
            <p:extLst/>
          </p:nvPr>
        </p:nvGraphicFramePr>
        <p:xfrm>
          <a:off x="4967289" y="3880644"/>
          <a:ext cx="3732212" cy="2663825"/>
        </p:xfrm>
        <a:graphic>
          <a:graphicData uri="http://schemas.openxmlformats.org/presentationml/2006/ole">
            <mc:AlternateContent xmlns:mc="http://schemas.openxmlformats.org/markup-compatibility/2006">
              <mc:Choice xmlns:v="urn:schemas-microsoft-com:vml" Requires="v">
                <p:oleObj spid="_x0000_s20659" r:id="rId6" imgW="3731075" imgH="2664183" progId="Excel.Chart.8">
                  <p:embed/>
                </p:oleObj>
              </mc:Choice>
              <mc:Fallback>
                <p:oleObj r:id="rId6" imgW="3731075" imgH="2664183"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7289" y="3880644"/>
                        <a:ext cx="3732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074309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07648" y="927288"/>
            <a:ext cx="8243062" cy="3253634"/>
          </a:xfrm>
        </p:spPr>
        <p:txBody>
          <a:bodyPr/>
          <a:lstStyle/>
          <a:p>
            <a:pPr algn="just">
              <a:buClr>
                <a:schemeClr val="accent6">
                  <a:lumMod val="50000"/>
                </a:schemeClr>
              </a:buClr>
              <a:buSzPct val="75000"/>
              <a:buFont typeface="Wingdings" panose="05000000000000000000" pitchFamily="2" charset="2"/>
              <a:buChar char="n"/>
            </a:pPr>
            <a:r>
              <a:rPr lang="zh-TW" altLang="en-US" b="0" dirty="0">
                <a:solidFill>
                  <a:schemeClr val="tx1"/>
                </a:solidFill>
              </a:rPr>
              <a:t>建置長照服務網，研訂獎助資源發展措施，並以社區化及在地化資源發展為主；</a:t>
            </a:r>
            <a:r>
              <a:rPr lang="zh-TW" altLang="zh-TW" b="0" dirty="0">
                <a:solidFill>
                  <a:schemeClr val="tx1"/>
                </a:solidFill>
              </a:rPr>
              <a:t>自</a:t>
            </a:r>
            <a:r>
              <a:rPr lang="en-US" altLang="zh-TW" b="0" dirty="0">
                <a:solidFill>
                  <a:schemeClr val="tx1"/>
                </a:solidFill>
              </a:rPr>
              <a:t>97</a:t>
            </a:r>
            <a:r>
              <a:rPr lang="zh-TW" altLang="zh-TW" b="0" dirty="0">
                <a:solidFill>
                  <a:schemeClr val="tx1"/>
                </a:solidFill>
              </a:rPr>
              <a:t>年</a:t>
            </a:r>
            <a:r>
              <a:rPr lang="en-US" altLang="zh-TW" b="0" dirty="0">
                <a:solidFill>
                  <a:schemeClr val="tx1"/>
                </a:solidFill>
              </a:rPr>
              <a:t>31</a:t>
            </a:r>
            <a:r>
              <a:rPr lang="zh-TW" altLang="zh-TW" b="0" dirty="0">
                <a:solidFill>
                  <a:schemeClr val="tx1"/>
                </a:solidFill>
              </a:rPr>
              <a:t>所至</a:t>
            </a:r>
            <a:r>
              <a:rPr lang="en-US" altLang="zh-TW" b="0" dirty="0">
                <a:solidFill>
                  <a:schemeClr val="tx1"/>
                </a:solidFill>
              </a:rPr>
              <a:t>104</a:t>
            </a:r>
            <a:r>
              <a:rPr lang="zh-TW" altLang="zh-TW" b="0" dirty="0">
                <a:solidFill>
                  <a:schemeClr val="tx1"/>
                </a:solidFill>
              </a:rPr>
              <a:t>年</a:t>
            </a:r>
            <a:r>
              <a:rPr lang="en-US" altLang="zh-TW" b="0" dirty="0" smtClean="0">
                <a:solidFill>
                  <a:schemeClr val="tx1"/>
                </a:solidFill>
              </a:rPr>
              <a:t>12</a:t>
            </a:r>
            <a:r>
              <a:rPr lang="zh-TW" altLang="en-US" b="0" dirty="0" smtClean="0">
                <a:solidFill>
                  <a:schemeClr val="tx1"/>
                </a:solidFill>
              </a:rPr>
              <a:t>月</a:t>
            </a:r>
            <a:r>
              <a:rPr lang="zh-TW" altLang="en-US" b="0" dirty="0">
                <a:solidFill>
                  <a:schemeClr val="tx1"/>
                </a:solidFill>
              </a:rPr>
              <a:t>底</a:t>
            </a:r>
            <a:r>
              <a:rPr lang="zh-TW" altLang="zh-TW" b="0" dirty="0">
                <a:solidFill>
                  <a:schemeClr val="tx1"/>
                </a:solidFill>
              </a:rPr>
              <a:t>成長</a:t>
            </a:r>
            <a:r>
              <a:rPr lang="zh-TW" altLang="zh-TW" b="0" dirty="0" smtClean="0">
                <a:solidFill>
                  <a:schemeClr val="tx1"/>
                </a:solidFill>
              </a:rPr>
              <a:t>為</a:t>
            </a:r>
            <a:r>
              <a:rPr lang="en-US" altLang="zh-TW" b="0" dirty="0" smtClean="0">
                <a:solidFill>
                  <a:schemeClr val="tx1"/>
                </a:solidFill>
              </a:rPr>
              <a:t>233</a:t>
            </a:r>
            <a:r>
              <a:rPr lang="zh-TW" altLang="zh-TW" b="0" dirty="0" smtClean="0">
                <a:solidFill>
                  <a:schemeClr val="tx1"/>
                </a:solidFill>
              </a:rPr>
              <a:t>所</a:t>
            </a:r>
            <a:r>
              <a:rPr lang="zh-TW" altLang="zh-TW" b="0" dirty="0">
                <a:solidFill>
                  <a:schemeClr val="tx1"/>
                </a:solidFill>
              </a:rPr>
              <a:t>多元日照服務</a:t>
            </a:r>
            <a:r>
              <a:rPr lang="zh-TW" altLang="zh-TW" b="0" dirty="0" smtClean="0">
                <a:solidFill>
                  <a:schemeClr val="tx1"/>
                </a:solidFill>
              </a:rPr>
              <a:t>單位</a:t>
            </a:r>
            <a:r>
              <a:rPr lang="zh-TW" altLang="en-US" b="0" dirty="0" smtClean="0">
                <a:solidFill>
                  <a:schemeClr val="tx1"/>
                </a:solidFill>
              </a:rPr>
              <a:t>。</a:t>
            </a:r>
            <a:endParaRPr lang="en-US" altLang="zh-TW" b="0" dirty="0" smtClean="0">
              <a:solidFill>
                <a:schemeClr val="tx1"/>
              </a:solidFill>
            </a:endParaRPr>
          </a:p>
          <a:p>
            <a:pPr algn="just">
              <a:buClr>
                <a:schemeClr val="accent6">
                  <a:lumMod val="50000"/>
                </a:schemeClr>
              </a:buClr>
              <a:buSzPct val="75000"/>
              <a:buFont typeface="Wingdings" panose="05000000000000000000" pitchFamily="2" charset="2"/>
              <a:buChar char="n"/>
            </a:pPr>
            <a:r>
              <a:rPr lang="en-US" altLang="zh-TW" b="0" dirty="0">
                <a:solidFill>
                  <a:schemeClr val="tx1"/>
                </a:solidFill>
              </a:rPr>
              <a:t>104</a:t>
            </a:r>
            <a:r>
              <a:rPr lang="zh-TW" altLang="en-US" b="0" dirty="0">
                <a:solidFill>
                  <a:schemeClr val="tx1"/>
                </a:solidFill>
              </a:rPr>
              <a:t>年已完成</a:t>
            </a:r>
            <a:r>
              <a:rPr lang="en-US" altLang="zh-TW" b="0" dirty="0">
                <a:solidFill>
                  <a:schemeClr val="tx1"/>
                </a:solidFill>
              </a:rPr>
              <a:t>22</a:t>
            </a:r>
            <a:r>
              <a:rPr lang="zh-TW" altLang="en-US" b="0" dirty="0">
                <a:solidFill>
                  <a:schemeClr val="tx1"/>
                </a:solidFill>
              </a:rPr>
              <a:t>縣市共</a:t>
            </a:r>
            <a:r>
              <a:rPr lang="en-US" altLang="zh-TW" b="0" dirty="0">
                <a:solidFill>
                  <a:schemeClr val="tx1"/>
                </a:solidFill>
              </a:rPr>
              <a:t>129</a:t>
            </a:r>
            <a:r>
              <a:rPr lang="zh-TW" altLang="en-US" b="0" dirty="0">
                <a:solidFill>
                  <a:schemeClr val="tx1"/>
                </a:solidFill>
              </a:rPr>
              <a:t>家醫院中期照護</a:t>
            </a:r>
            <a:r>
              <a:rPr lang="en-US" altLang="zh-TW" b="0" dirty="0">
                <a:solidFill>
                  <a:schemeClr val="tx1"/>
                </a:solidFill>
              </a:rPr>
              <a:t>(</a:t>
            </a:r>
            <a:r>
              <a:rPr lang="zh-TW" altLang="en-US" b="0" dirty="0">
                <a:solidFill>
                  <a:schemeClr val="tx1"/>
                </a:solidFill>
              </a:rPr>
              <a:t>健保署</a:t>
            </a:r>
            <a:r>
              <a:rPr lang="en-US" altLang="zh-TW" b="0" dirty="0">
                <a:solidFill>
                  <a:schemeClr val="tx1"/>
                </a:solidFill>
              </a:rPr>
              <a:t>)</a:t>
            </a:r>
            <a:r>
              <a:rPr lang="zh-TW" altLang="en-US" b="0" dirty="0">
                <a:solidFill>
                  <a:schemeClr val="tx1"/>
                </a:solidFill>
              </a:rPr>
              <a:t>；資源不足區域完成</a:t>
            </a:r>
            <a:r>
              <a:rPr lang="en-US" altLang="zh-TW" b="0" dirty="0">
                <a:solidFill>
                  <a:schemeClr val="tx1"/>
                </a:solidFill>
              </a:rPr>
              <a:t>89</a:t>
            </a:r>
            <a:r>
              <a:rPr lang="zh-TW" altLang="en-US" b="0" dirty="0">
                <a:solidFill>
                  <a:schemeClr val="tx1"/>
                </a:solidFill>
              </a:rPr>
              <a:t>個綜合服務據點；補助</a:t>
            </a:r>
            <a:r>
              <a:rPr lang="en-US" altLang="zh-TW" b="0" dirty="0">
                <a:solidFill>
                  <a:schemeClr val="tx1"/>
                </a:solidFill>
              </a:rPr>
              <a:t>3</a:t>
            </a:r>
            <a:r>
              <a:rPr lang="zh-TW" altLang="en-US" b="0" dirty="0">
                <a:solidFill>
                  <a:schemeClr val="tx1"/>
                </a:solidFill>
              </a:rPr>
              <a:t>次區設立機構入住式床位之補助。</a:t>
            </a:r>
            <a:endParaRPr lang="en-US" altLang="zh-TW" b="0" strike="sngStrike" dirty="0" smtClean="0">
              <a:solidFill>
                <a:schemeClr val="tx1"/>
              </a:solidFill>
            </a:endParaRPr>
          </a:p>
          <a:p>
            <a:pPr algn="just">
              <a:buClr>
                <a:schemeClr val="accent6">
                  <a:lumMod val="50000"/>
                </a:schemeClr>
              </a:buClr>
              <a:buSzPct val="75000"/>
              <a:buFont typeface="Wingdings" panose="05000000000000000000" pitchFamily="2" charset="2"/>
              <a:buChar char="n"/>
            </a:pPr>
            <a:r>
              <a:rPr lang="en-US" altLang="zh-TW" b="0" dirty="0" smtClean="0">
                <a:solidFill>
                  <a:schemeClr val="tx1"/>
                </a:solidFill>
              </a:rPr>
              <a:t>97</a:t>
            </a:r>
            <a:r>
              <a:rPr lang="zh-TW" altLang="en-US" b="0" dirty="0" smtClean="0">
                <a:solidFill>
                  <a:schemeClr val="tx1"/>
                </a:solidFill>
              </a:rPr>
              <a:t>年推動</a:t>
            </a:r>
            <a:r>
              <a:rPr lang="zh-TW" altLang="en-US" b="0" dirty="0">
                <a:solidFill>
                  <a:schemeClr val="tx1"/>
                </a:solidFill>
              </a:rPr>
              <a:t>長照十年計畫，服務量占老年失能人口比率，由</a:t>
            </a:r>
            <a:r>
              <a:rPr lang="en-US" altLang="zh-TW" b="0" dirty="0">
                <a:solidFill>
                  <a:schemeClr val="tx1"/>
                </a:solidFill>
              </a:rPr>
              <a:t>97</a:t>
            </a:r>
            <a:r>
              <a:rPr lang="zh-TW" altLang="en-US" b="0" dirty="0">
                <a:solidFill>
                  <a:schemeClr val="tx1"/>
                </a:solidFill>
              </a:rPr>
              <a:t>年</a:t>
            </a:r>
            <a:r>
              <a:rPr lang="en-US" altLang="zh-TW" b="0" dirty="0">
                <a:solidFill>
                  <a:schemeClr val="tx1"/>
                </a:solidFill>
              </a:rPr>
              <a:t>2.3%</a:t>
            </a:r>
            <a:r>
              <a:rPr lang="zh-TW" altLang="en-US" b="0" dirty="0">
                <a:solidFill>
                  <a:schemeClr val="tx1"/>
                </a:solidFill>
              </a:rPr>
              <a:t>提升</a:t>
            </a:r>
            <a:r>
              <a:rPr lang="zh-TW" altLang="en-US" b="0" dirty="0" smtClean="0">
                <a:solidFill>
                  <a:schemeClr val="tx1"/>
                </a:solidFill>
              </a:rPr>
              <a:t>至</a:t>
            </a:r>
            <a:r>
              <a:rPr lang="en-US" altLang="zh-TW" b="0" dirty="0" smtClean="0">
                <a:solidFill>
                  <a:schemeClr val="tx1"/>
                </a:solidFill>
              </a:rPr>
              <a:t>105</a:t>
            </a:r>
            <a:r>
              <a:rPr lang="zh-TW" altLang="en-US" b="0" dirty="0" smtClean="0">
                <a:solidFill>
                  <a:schemeClr val="tx1"/>
                </a:solidFill>
              </a:rPr>
              <a:t>年</a:t>
            </a:r>
            <a:r>
              <a:rPr lang="en-US" altLang="zh-TW" b="0" dirty="0" smtClean="0">
                <a:solidFill>
                  <a:schemeClr val="tx1"/>
                </a:solidFill>
              </a:rPr>
              <a:t>2</a:t>
            </a:r>
            <a:r>
              <a:rPr lang="zh-TW" altLang="en-US" b="0" dirty="0" smtClean="0">
                <a:solidFill>
                  <a:schemeClr val="tx1"/>
                </a:solidFill>
              </a:rPr>
              <a:t>月</a:t>
            </a:r>
            <a:r>
              <a:rPr lang="en-US" altLang="zh-TW" b="0" dirty="0" smtClean="0">
                <a:solidFill>
                  <a:schemeClr val="tx1"/>
                </a:solidFill>
              </a:rPr>
              <a:t>35.2</a:t>
            </a:r>
            <a:r>
              <a:rPr lang="zh-TW" altLang="en-US" b="0" dirty="0" smtClean="0">
                <a:solidFill>
                  <a:schemeClr val="tx1"/>
                </a:solidFill>
              </a:rPr>
              <a:t>％ 。</a:t>
            </a:r>
            <a:endParaRPr lang="en-US" altLang="zh-TW" b="0" dirty="0" smtClean="0">
              <a:solidFill>
                <a:schemeClr val="tx1"/>
              </a:solidFill>
            </a:endParaRPr>
          </a:p>
          <a:p>
            <a:pPr>
              <a:buFont typeface="Wingdings" panose="05000000000000000000" pitchFamily="2" charset="2"/>
              <a:buChar char="n"/>
            </a:pPr>
            <a:endParaRPr lang="en-US" altLang="zh-TW" dirty="0"/>
          </a:p>
          <a:p>
            <a:pPr>
              <a:buFont typeface="Wingdings" panose="05000000000000000000" pitchFamily="2" charset="2"/>
              <a:buChar char="n"/>
            </a:pPr>
            <a:endParaRPr lang="zh-TW" altLang="en-US" dirty="0"/>
          </a:p>
          <a:p>
            <a:pPr marL="457200" indent="-457200">
              <a:buFont typeface="+mj-lt"/>
              <a:buAutoNum type="arabicPeriod"/>
            </a:pPr>
            <a:endParaRPr lang="zh-TW" altLang="en-US" dirty="0"/>
          </a:p>
          <a:p>
            <a:endParaRPr lang="en-US" altLang="zh-TW" dirty="0" smtClean="0"/>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、優先照顧弱勢，打造公義社會</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4)</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pic>
        <p:nvPicPr>
          <p:cNvPr id="8" name="Picture 3" descr="C:\Users\nhchenyen6\Desktop\104.11涵蓋率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338" y="4180922"/>
            <a:ext cx="4706495" cy="1833885"/>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175</a:t>
            </a:fld>
            <a:endParaRPr lang="zh-TW" altLang="en-US" sz="1200" dirty="0"/>
          </a:p>
        </p:txBody>
      </p:sp>
    </p:spTree>
    <p:extLst>
      <p:ext uri="{BB962C8B-B14F-4D97-AF65-F5344CB8AC3E}">
        <p14:creationId xmlns:p14="http://schemas.microsoft.com/office/powerpoint/2010/main" val="263835441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587828" y="926286"/>
            <a:ext cx="7968343" cy="1813078"/>
          </a:xfrm>
        </p:spPr>
        <p:txBody>
          <a:bodyPr/>
          <a:lstStyle/>
          <a:p>
            <a:pPr>
              <a:buClr>
                <a:schemeClr val="accent6">
                  <a:lumMod val="50000"/>
                </a:schemeClr>
              </a:buClr>
              <a:buSzPct val="75000"/>
              <a:buFont typeface="Wingdings" panose="05000000000000000000" pitchFamily="2" charset="2"/>
              <a:buChar char="n"/>
            </a:pPr>
            <a:r>
              <a:rPr kumimoji="0" lang="zh-TW" altLang="en-US" sz="3200" kern="1200" dirty="0">
                <a:solidFill>
                  <a:srgbClr val="2D2DB9"/>
                </a:solidFill>
                <a:latin typeface="+mj-ea"/>
              </a:rPr>
              <a:t>八大社福津貼，擴大照顧</a:t>
            </a:r>
            <a:r>
              <a:rPr kumimoji="0" lang="zh-TW" altLang="en-US" sz="3200" kern="1200" dirty="0" smtClean="0">
                <a:solidFill>
                  <a:srgbClr val="2D2DB9"/>
                </a:solidFill>
                <a:latin typeface="+mj-ea"/>
              </a:rPr>
              <a:t>弱勢</a:t>
            </a:r>
            <a:endParaRPr kumimoji="0" lang="en-US" altLang="zh-TW" sz="3200" kern="1200" dirty="0" smtClean="0">
              <a:solidFill>
                <a:srgbClr val="2D2DB9"/>
              </a:solidFill>
              <a:latin typeface="+mj-ea"/>
            </a:endParaRPr>
          </a:p>
          <a:p>
            <a:pPr marL="214313" lvl="1" indent="0" algn="just">
              <a:buNone/>
            </a:pPr>
            <a:r>
              <a:rPr lang="en-US" altLang="zh-TW" sz="2600" b="0" dirty="0" smtClean="0">
                <a:solidFill>
                  <a:schemeClr val="tx1"/>
                </a:solidFill>
              </a:rPr>
              <a:t>100</a:t>
            </a:r>
            <a:r>
              <a:rPr lang="zh-TW" altLang="en-US" sz="2600" b="0" dirty="0" smtClean="0">
                <a:solidFill>
                  <a:schemeClr val="tx1"/>
                </a:solidFill>
              </a:rPr>
              <a:t>年</a:t>
            </a:r>
            <a:r>
              <a:rPr lang="en-US" altLang="zh-TW" sz="2600" b="0" dirty="0" smtClean="0">
                <a:solidFill>
                  <a:schemeClr val="tx1"/>
                </a:solidFill>
              </a:rPr>
              <a:t>7</a:t>
            </a:r>
            <a:r>
              <a:rPr lang="zh-TW" altLang="en-US" sz="2600" b="0" dirty="0" smtClean="0">
                <a:solidFill>
                  <a:schemeClr val="tx1"/>
                </a:solidFill>
              </a:rPr>
              <a:t>月實施社會救助新制，擴大照顧弱勢範圍，並於</a:t>
            </a:r>
            <a:r>
              <a:rPr lang="en-US" altLang="zh-TW" sz="2600" b="0" dirty="0" smtClean="0">
                <a:solidFill>
                  <a:schemeClr val="tx1"/>
                </a:solidFill>
              </a:rPr>
              <a:t>101</a:t>
            </a:r>
            <a:r>
              <a:rPr lang="zh-TW" altLang="en-US" sz="2600" b="0" dirty="0" smtClean="0">
                <a:solidFill>
                  <a:schemeClr val="tx1"/>
                </a:solidFill>
              </a:rPr>
              <a:t>年起每</a:t>
            </a:r>
            <a:r>
              <a:rPr lang="en-US" altLang="zh-TW" sz="2600" b="0" dirty="0">
                <a:solidFill>
                  <a:schemeClr val="tx1"/>
                </a:solidFill>
              </a:rPr>
              <a:t>4</a:t>
            </a:r>
            <a:r>
              <a:rPr lang="zh-TW" altLang="en-US" sz="2600" b="0" dirty="0">
                <a:solidFill>
                  <a:schemeClr val="tx1"/>
                </a:solidFill>
              </a:rPr>
              <a:t>年參照消費者物價指數</a:t>
            </a:r>
            <a:r>
              <a:rPr lang="zh-TW" altLang="en-US" sz="2600" b="0" dirty="0" smtClean="0">
                <a:solidFill>
                  <a:schemeClr val="tx1"/>
                </a:solidFill>
              </a:rPr>
              <a:t>成長率調整津貼水準，在</a:t>
            </a:r>
            <a:r>
              <a:rPr lang="zh-TW" altLang="en-US" sz="2600" b="0" dirty="0">
                <a:solidFill>
                  <a:schemeClr val="tx1"/>
                </a:solidFill>
              </a:rPr>
              <a:t>兼顧公平性與制度化原則下，照顧社會弱勢</a:t>
            </a:r>
            <a:r>
              <a:rPr lang="zh-TW" altLang="en-US" sz="2600" b="0" dirty="0" smtClean="0">
                <a:solidFill>
                  <a:schemeClr val="tx1"/>
                </a:solidFill>
              </a:rPr>
              <a:t>。                                          </a:t>
            </a:r>
            <a:endParaRPr lang="en-US" altLang="zh-TW" sz="2600" b="0" dirty="0" smtClean="0">
              <a:solidFill>
                <a:schemeClr val="tx1"/>
              </a:solidFill>
            </a:endParaRPr>
          </a:p>
          <a:p>
            <a:pPr marL="0" indent="0">
              <a:buNone/>
            </a:pPr>
            <a:endParaRPr lang="en-US" altLang="zh-TW" sz="1600" dirty="0" smtClean="0"/>
          </a:p>
          <a:p>
            <a:pPr marL="0" indent="0">
              <a:buNone/>
            </a:pPr>
            <a:endParaRPr lang="zh-TW" altLang="en-US" sz="1600" dirty="0" smtClean="0"/>
          </a:p>
        </p:txBody>
      </p:sp>
      <p:graphicFrame>
        <p:nvGraphicFramePr>
          <p:cNvPr id="8" name="表格 7"/>
          <p:cNvGraphicFramePr>
            <a:graphicFrameLocks noGrp="1"/>
          </p:cNvGraphicFramePr>
          <p:nvPr>
            <p:extLst/>
          </p:nvPr>
        </p:nvGraphicFramePr>
        <p:xfrm>
          <a:off x="766875" y="3290308"/>
          <a:ext cx="7932627" cy="3012604"/>
        </p:xfrm>
        <a:graphic>
          <a:graphicData uri="http://schemas.openxmlformats.org/drawingml/2006/table">
            <a:tbl>
              <a:tblPr firstRow="1" bandRow="1">
                <a:tableStyleId>{5C22544A-7EE6-4342-B048-85BDC9FD1C3A}</a:tableStyleId>
              </a:tblPr>
              <a:tblGrid>
                <a:gridCol w="2076838"/>
                <a:gridCol w="1136953"/>
                <a:gridCol w="655394"/>
                <a:gridCol w="594224"/>
                <a:gridCol w="655394"/>
                <a:gridCol w="594224"/>
                <a:gridCol w="1109800"/>
                <a:gridCol w="1109800"/>
              </a:tblGrid>
              <a:tr h="242808">
                <a:tc>
                  <a:txBody>
                    <a:bodyPr/>
                    <a:lstStyle/>
                    <a:p>
                      <a:pPr algn="ctr"/>
                      <a:r>
                        <a:rPr lang="zh-TW" altLang="en-US" dirty="0" smtClean="0"/>
                        <a:t>年度</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96</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97</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98</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99</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100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101-104</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105</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149">
                <a:tc>
                  <a:txBody>
                    <a:bodyPr/>
                    <a:lstStyle/>
                    <a:p>
                      <a:pPr algn="l"/>
                      <a:r>
                        <a:rPr lang="zh-TW" altLang="en-US" dirty="0" smtClean="0"/>
                        <a:t>身心障礙者生活補助費</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altLang="zh-TW" dirty="0" smtClean="0"/>
                        <a:t>3,000-7,000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hMerge="1">
                  <a:txBody>
                    <a:bodyPr/>
                    <a:lstStyle/>
                    <a:p>
                      <a:endParaRPr lang="zh-TW" altLang="en-US"/>
                    </a:p>
                  </a:txBody>
                  <a:tcPr/>
                </a:tc>
                <a:tc>
                  <a:txBody>
                    <a:bodyPr/>
                    <a:lstStyle/>
                    <a:p>
                      <a:pPr algn="ctr"/>
                      <a:r>
                        <a:rPr lang="en-US" altLang="zh-TW" dirty="0" smtClean="0"/>
                        <a:t>3,500-8,200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572">
                <a:tc>
                  <a:txBody>
                    <a:bodyPr/>
                    <a:lstStyle/>
                    <a:p>
                      <a:pPr algn="l"/>
                      <a:r>
                        <a:rPr lang="zh-TW" altLang="en-US" dirty="0" smtClean="0"/>
                        <a:t>中低收入老人生活津貼</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altLang="zh-TW" dirty="0" smtClean="0"/>
                        <a:t>3,000-6,000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nchor="ctr"/>
                </a:tc>
                <a:tc hMerge="1">
                  <a:txBody>
                    <a:bodyPr/>
                    <a:lstStyle/>
                    <a:p>
                      <a:endParaRPr lang="zh-TW" altLang="en-US"/>
                    </a:p>
                  </a:txBody>
                  <a:tcPr/>
                </a:tc>
                <a:tc>
                  <a:txBody>
                    <a:bodyPr/>
                    <a:lstStyle/>
                    <a:p>
                      <a:pPr algn="ctr"/>
                      <a:r>
                        <a:rPr lang="en-US" altLang="zh-TW" dirty="0" smtClean="0"/>
                        <a:t>3,600-7,200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0906">
                <a:tc>
                  <a:txBody>
                    <a:bodyPr/>
                    <a:lstStyle/>
                    <a:p>
                      <a:pPr algn="l"/>
                      <a:r>
                        <a:rPr lang="zh-TW" altLang="en-US" sz="1350" kern="1200" dirty="0" smtClean="0">
                          <a:solidFill>
                            <a:schemeClr val="dk1"/>
                          </a:solidFill>
                          <a:latin typeface="+mn-lt"/>
                          <a:ea typeface="+mn-ea"/>
                          <a:cs typeface="+mn-cs"/>
                        </a:rPr>
                        <a:t>弱勢家庭兒童及少年生活扶助</a:t>
                      </a:r>
                      <a:endParaRPr lang="zh-TW" altLang="en-US" sz="135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altLang="zh-TW" dirty="0" smtClean="0"/>
                        <a:t>1,400-1,800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r>
                        <a:rPr lang="en-US" altLang="zh-TW" dirty="0" smtClean="0"/>
                        <a:t>1,400-1,800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a:txBody>
                    <a:bodyPr/>
                    <a:lstStyle/>
                    <a:p>
                      <a:pPr algn="l"/>
                      <a:r>
                        <a:rPr lang="zh-TW" altLang="en-US" dirty="0" smtClean="0"/>
                        <a:t>低收入戶家庭生活補助</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350" dirty="0" smtClean="0"/>
                        <a:t>4,000-11,625</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TW" sz="1350" dirty="0" smtClean="0"/>
                        <a:t>5,000-14,152</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hMerge="1">
                  <a:txBody>
                    <a:bodyPr/>
                    <a:lstStyle/>
                    <a:p>
                      <a:endParaRPr lang="zh-TW" altLang="en-US"/>
                    </a:p>
                  </a:txBody>
                  <a:tcPr/>
                </a:tc>
                <a:tc>
                  <a:txBody>
                    <a:bodyPr/>
                    <a:lstStyle/>
                    <a:p>
                      <a:pPr algn="ctr"/>
                      <a:r>
                        <a:rPr lang="en-US" altLang="zh-TW" dirty="0" smtClean="0"/>
                        <a:t>5,900-14,794</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571">
                <a:tc>
                  <a:txBody>
                    <a:bodyPr/>
                    <a:lstStyle/>
                    <a:p>
                      <a:pPr algn="l"/>
                      <a:r>
                        <a:rPr lang="zh-TW" altLang="en-US" dirty="0" smtClean="0"/>
                        <a:t>低收入戶兒童生活補助</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350" dirty="0" smtClean="0"/>
                        <a:t>1,000-5,813</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TW" sz="1350" dirty="0" smtClean="0"/>
                        <a:t>1,400-6,213</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hMerge="1">
                  <a:txBody>
                    <a:bodyPr/>
                    <a:lstStyle/>
                    <a:p>
                      <a:endParaRPr lang="zh-TW" altLang="en-US"/>
                    </a:p>
                  </a:txBody>
                  <a:tcPr/>
                </a:tc>
                <a:tc>
                  <a:txBody>
                    <a:bodyPr/>
                    <a:lstStyle/>
                    <a:p>
                      <a:pPr algn="ctr"/>
                      <a:r>
                        <a:rPr lang="en-US" altLang="zh-TW" dirty="0" smtClean="0"/>
                        <a:t>2,000-7,300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572">
                <a:tc>
                  <a:txBody>
                    <a:bodyPr/>
                    <a:lstStyle/>
                    <a:p>
                      <a:pPr algn="l"/>
                      <a:r>
                        <a:rPr lang="zh-TW" altLang="en-US" dirty="0" smtClean="0"/>
                        <a:t>低收入戶就學生活補助</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350" dirty="0" smtClean="0"/>
                        <a:t>4,000</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TW" sz="1350" dirty="0" smtClean="0"/>
                        <a:t>5,000</a:t>
                      </a:r>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hMerge="1">
                  <a:txBody>
                    <a:bodyPr/>
                    <a:lstStyle/>
                    <a:p>
                      <a:endParaRPr lang="zh-TW" altLang="en-US"/>
                    </a:p>
                  </a:txBody>
                  <a:tcPr/>
                </a:tc>
                <a:tc>
                  <a:txBody>
                    <a:bodyPr/>
                    <a:lstStyle/>
                    <a:p>
                      <a:pPr algn="ctr"/>
                      <a:r>
                        <a:rPr lang="en-US" altLang="zh-TW" dirty="0" smtClean="0"/>
                        <a:t>5,900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808">
                <a:tc>
                  <a:txBody>
                    <a:bodyPr/>
                    <a:lstStyle/>
                    <a:p>
                      <a:pPr algn="l"/>
                      <a:r>
                        <a:rPr lang="zh-TW" altLang="en-US" dirty="0" smtClean="0"/>
                        <a:t>原住民給付</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zh-TW" altLang="en-US" sz="13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a:p>
                  </a:txBody>
                  <a:tcPr/>
                </a:tc>
                <a:tc gridSpan="3">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1350" b="0" dirty="0" smtClean="0"/>
                        <a:t>3,000</a:t>
                      </a:r>
                      <a:endParaRPr lang="zh-TW" altLang="en-US" sz="13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dirty="0" smtClean="0"/>
                        <a:t>3,500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7991">
                <a:tc>
                  <a:txBody>
                    <a:bodyPr/>
                    <a:lstStyle/>
                    <a:p>
                      <a:pPr algn="l"/>
                      <a:r>
                        <a:rPr lang="zh-TW" altLang="en-US" dirty="0" smtClean="0"/>
                        <a:t>國保各項給付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smtClean="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TW" dirty="0" smtClean="0"/>
                        <a:t>                  3,000-4,000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dirty="0" smtClean="0"/>
                        <a:t>3,500-4,700</a:t>
                      </a: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dirty="0" smtClean="0">
                          <a:solidFill>
                            <a:srgbClr val="FF0000"/>
                          </a:solidFill>
                        </a:rPr>
                        <a:t>3,628-4,872</a:t>
                      </a:r>
                      <a:endParaRPr lang="zh-TW" altLang="en-US"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圓角矩形圖說文字 2"/>
          <p:cNvSpPr/>
          <p:nvPr/>
        </p:nvSpPr>
        <p:spPr bwMode="auto">
          <a:xfrm>
            <a:off x="6198506" y="2812893"/>
            <a:ext cx="1667330" cy="338554"/>
          </a:xfrm>
          <a:prstGeom prst="wedgeRoundRectCallout">
            <a:avLst>
              <a:gd name="adj1" fmla="val -23444"/>
              <a:gd name="adj2" fmla="val 101084"/>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zh-TW" sz="1200" b="1" i="0" u="none" strike="noStrike" cap="none" normalizeH="0" baseline="0" dirty="0" smtClean="0">
                <a:ln>
                  <a:noFill/>
                </a:ln>
                <a:solidFill>
                  <a:srgbClr val="FF0000"/>
                </a:solidFill>
                <a:effectLst/>
                <a:latin typeface="+mn-ea"/>
              </a:rPr>
              <a:t>101</a:t>
            </a:r>
            <a:r>
              <a:rPr kumimoji="1" lang="zh-TW" altLang="en-US" sz="1200" b="1" i="0" u="none" strike="noStrike" cap="none" normalizeH="0" baseline="0" dirty="0" smtClean="0">
                <a:ln>
                  <a:noFill/>
                </a:ln>
                <a:solidFill>
                  <a:srgbClr val="FF0000"/>
                </a:solidFill>
                <a:effectLst/>
                <a:latin typeface="+mn-ea"/>
              </a:rPr>
              <a:t>年起建立調整機制</a:t>
            </a:r>
          </a:p>
        </p:txBody>
      </p:sp>
      <p:sp>
        <p:nvSpPr>
          <p:cNvPr id="9"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、優先照顧弱勢，打造公義社會</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5)</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矩形 1"/>
          <p:cNvSpPr/>
          <p:nvPr/>
        </p:nvSpPr>
        <p:spPr>
          <a:xfrm>
            <a:off x="3978332" y="2841308"/>
            <a:ext cx="1406154" cy="338554"/>
          </a:xfrm>
          <a:prstGeom prst="rect">
            <a:avLst/>
          </a:prstGeom>
        </p:spPr>
        <p:txBody>
          <a:bodyPr wrap="none">
            <a:spAutoFit/>
          </a:bodyPr>
          <a:lstStyle/>
          <a:p>
            <a:r>
              <a:rPr kumimoji="1" lang="en-US" altLang="zh-TW" sz="1600" b="1" dirty="0">
                <a:solidFill>
                  <a:schemeClr val="accent2"/>
                </a:solidFill>
              </a:rPr>
              <a:t>(</a:t>
            </a:r>
            <a:r>
              <a:rPr kumimoji="1" lang="zh-TW" altLang="en-US" sz="1600" b="1" dirty="0">
                <a:solidFill>
                  <a:schemeClr val="accent2"/>
                </a:solidFill>
              </a:rPr>
              <a:t>每人每月</a:t>
            </a:r>
            <a:r>
              <a:rPr kumimoji="1" lang="en-US" altLang="zh-TW" sz="1600" b="1" dirty="0">
                <a:solidFill>
                  <a:schemeClr val="accent2"/>
                </a:solidFill>
              </a:rPr>
              <a:t>/</a:t>
            </a:r>
            <a:r>
              <a:rPr kumimoji="1" lang="zh-TW" altLang="en-US" sz="1600" b="1" dirty="0">
                <a:solidFill>
                  <a:schemeClr val="accent2"/>
                </a:solidFill>
              </a:rPr>
              <a:t>元</a:t>
            </a:r>
            <a:r>
              <a:rPr kumimoji="1" lang="en-US" altLang="zh-TW" sz="1600" b="1" dirty="0">
                <a:solidFill>
                  <a:schemeClr val="accent2"/>
                </a:solidFill>
              </a:rPr>
              <a:t>)</a:t>
            </a:r>
            <a:endParaRPr kumimoji="1" lang="zh-TW" altLang="en-US" sz="1600" b="1" dirty="0">
              <a:solidFill>
                <a:schemeClr val="accent2"/>
              </a:solidFill>
            </a:endParaRPr>
          </a:p>
        </p:txBody>
      </p:sp>
      <p:sp>
        <p:nvSpPr>
          <p:cNvPr id="10"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176</a:t>
            </a:fld>
            <a:endParaRPr lang="zh-TW" altLang="en-US" sz="1200" dirty="0"/>
          </a:p>
        </p:txBody>
      </p:sp>
    </p:spTree>
    <p:extLst>
      <p:ext uri="{BB962C8B-B14F-4D97-AF65-F5344CB8AC3E}">
        <p14:creationId xmlns:p14="http://schemas.microsoft.com/office/powerpoint/2010/main" val="126980431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社會</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6)</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84742" y="789135"/>
            <a:ext cx="8163499" cy="59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推動 </a:t>
            </a:r>
            <a:r>
              <a:rPr lang="en-US" altLang="zh-TW" sz="3200" b="1" dirty="0">
                <a:solidFill>
                  <a:schemeClr val="accent6"/>
                </a:solidFill>
                <a:latin typeface="+mn-lt"/>
                <a:ea typeface="標楷體" panose="03000509000000000000" pitchFamily="65" charset="-120"/>
              </a:rPr>
              <a:t>368</a:t>
            </a:r>
            <a:r>
              <a:rPr lang="zh-TW" altLang="zh-TW" sz="3200" b="1" dirty="0">
                <a:solidFill>
                  <a:schemeClr val="accent6"/>
                </a:solidFill>
                <a:latin typeface="+mn-lt"/>
                <a:ea typeface="標楷體" panose="03000509000000000000" pitchFamily="65" charset="-120"/>
              </a:rPr>
              <a:t>鄉鎮</a:t>
            </a:r>
            <a:r>
              <a:rPr lang="zh-TW" altLang="en-US" sz="3200" b="1" dirty="0">
                <a:solidFill>
                  <a:schemeClr val="accent6"/>
                </a:solidFill>
                <a:latin typeface="+mn-lt"/>
                <a:ea typeface="標楷體" panose="03000509000000000000" pitchFamily="65" charset="-120"/>
              </a:rPr>
              <a:t>日</a:t>
            </a:r>
            <a:r>
              <a:rPr lang="zh-TW" altLang="zh-TW" sz="3200" b="1" dirty="0">
                <a:solidFill>
                  <a:schemeClr val="accent6"/>
                </a:solidFill>
                <a:latin typeface="+mn-lt"/>
                <a:ea typeface="標楷體" panose="03000509000000000000" pitchFamily="65" charset="-120"/>
              </a:rPr>
              <a:t>照服務</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en-US" altLang="zh-TW" sz="2600" dirty="0">
                <a:latin typeface="+mn-lt"/>
              </a:rPr>
              <a:t>103</a:t>
            </a:r>
            <a:r>
              <a:rPr lang="zh-TW" altLang="en-US" sz="2600" dirty="0">
                <a:latin typeface="+mn-lt"/>
              </a:rPr>
              <a:t>年起</a:t>
            </a:r>
            <a:r>
              <a:rPr lang="en-US" altLang="zh-TW" sz="2600" dirty="0">
                <a:latin typeface="+mn-lt"/>
              </a:rPr>
              <a:t>3</a:t>
            </a:r>
            <a:r>
              <a:rPr lang="zh-TW" altLang="en-US" sz="2600" dirty="0">
                <a:latin typeface="+mn-lt"/>
              </a:rPr>
              <a:t>年投入</a:t>
            </a:r>
            <a:r>
              <a:rPr lang="en-US" altLang="zh-TW" sz="2600" dirty="0">
                <a:latin typeface="+mn-lt"/>
              </a:rPr>
              <a:t>100</a:t>
            </a:r>
            <a:r>
              <a:rPr lang="zh-TW" altLang="en-US" sz="2600" dirty="0">
                <a:latin typeface="+mn-lt"/>
              </a:rPr>
              <a:t>億元，推動一鄉鎮一日間照顧服務</a:t>
            </a:r>
            <a:r>
              <a:rPr lang="zh-TW" altLang="en-US" sz="2600" dirty="0" smtClean="0">
                <a:latin typeface="+mn-lt"/>
              </a:rPr>
              <a:t>，提高</a:t>
            </a:r>
            <a:r>
              <a:rPr lang="zh-TW" altLang="en-US" sz="2600" dirty="0">
                <a:latin typeface="+mn-lt"/>
              </a:rPr>
              <a:t>照顧服務費</a:t>
            </a:r>
            <a:r>
              <a:rPr lang="zh-TW" altLang="en-US" sz="2600" dirty="0" smtClean="0">
                <a:latin typeface="+mn-lt"/>
              </a:rPr>
              <a:t>補助至每</a:t>
            </a:r>
            <a:r>
              <a:rPr lang="zh-TW" altLang="en-US" sz="2600" dirty="0">
                <a:latin typeface="+mn-lt"/>
              </a:rPr>
              <a:t>小時</a:t>
            </a:r>
            <a:r>
              <a:rPr lang="en-US" altLang="zh-TW" sz="2600" dirty="0">
                <a:latin typeface="+mn-lt"/>
              </a:rPr>
              <a:t>200</a:t>
            </a:r>
            <a:r>
              <a:rPr lang="zh-TW" altLang="en-US" sz="2600" dirty="0">
                <a:latin typeface="+mn-lt"/>
              </a:rPr>
              <a:t>元。</a:t>
            </a:r>
            <a:endParaRPr lang="en-US"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mn-lt"/>
                <a:ea typeface="標楷體" panose="03000509000000000000" pitchFamily="65" charset="-120"/>
              </a:rPr>
              <a:t>原住民健保不鎖卡，就醫有保障</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zh-TW" altLang="zh-TW" sz="2600" dirty="0">
                <a:latin typeface="+mn-lt"/>
              </a:rPr>
              <a:t>推動「遭鎖卡原住民輔導方案」</a:t>
            </a:r>
            <a:r>
              <a:rPr lang="zh-TW" altLang="en-US" sz="2600" dirty="0">
                <a:latin typeface="+mn-lt"/>
              </a:rPr>
              <a:t>，提高原住民實質納保率達</a:t>
            </a:r>
            <a:r>
              <a:rPr lang="en-US" altLang="zh-TW" sz="2600" dirty="0">
                <a:latin typeface="+mn-lt"/>
              </a:rPr>
              <a:t>99%</a:t>
            </a:r>
            <a:r>
              <a:rPr lang="zh-TW" altLang="en-US" sz="2600" dirty="0">
                <a:latin typeface="+mn-lt"/>
              </a:rPr>
              <a:t>以上，</a:t>
            </a:r>
            <a:r>
              <a:rPr lang="zh-TW" altLang="zh-TW" sz="2600" dirty="0">
                <a:latin typeface="+mn-lt"/>
              </a:rPr>
              <a:t>積欠健保費遭鎖卡人數</a:t>
            </a:r>
            <a:r>
              <a:rPr lang="zh-TW" altLang="en-US" sz="2600" dirty="0">
                <a:latin typeface="+mn-lt"/>
              </a:rPr>
              <a:t>由</a:t>
            </a:r>
            <a:r>
              <a:rPr lang="en-US" altLang="zh-TW" sz="2600" dirty="0">
                <a:latin typeface="+mn-lt"/>
              </a:rPr>
              <a:t>100</a:t>
            </a:r>
            <a:r>
              <a:rPr lang="zh-TW" altLang="en-US" sz="2600" dirty="0">
                <a:latin typeface="+mn-lt"/>
              </a:rPr>
              <a:t>年</a:t>
            </a:r>
            <a:r>
              <a:rPr lang="en-US" altLang="zh-TW" sz="2600" dirty="0">
                <a:latin typeface="+mn-lt"/>
              </a:rPr>
              <a:t>2.7</a:t>
            </a:r>
            <a:r>
              <a:rPr lang="zh-TW" altLang="en-US" sz="2600" dirty="0">
                <a:latin typeface="+mn-lt"/>
              </a:rPr>
              <a:t>萬人降至目前僅千人左右。</a:t>
            </a:r>
            <a:endParaRPr lang="en-US"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mn-lt"/>
                <a:ea typeface="標楷體" panose="03000509000000000000" pitchFamily="65" charset="-120"/>
              </a:rPr>
              <a:t>促進原住民就業，失業率創新低</a:t>
            </a:r>
            <a:endParaRPr lang="en-US" altLang="zh-TW" sz="32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zh-TW" altLang="en-US" sz="2600" dirty="0">
                <a:latin typeface="+mn-lt"/>
              </a:rPr>
              <a:t>整合</a:t>
            </a:r>
            <a:r>
              <a:rPr lang="en-US" altLang="zh-TW" sz="2600" dirty="0">
                <a:latin typeface="+mn-lt"/>
              </a:rPr>
              <a:t>10</a:t>
            </a:r>
            <a:r>
              <a:rPr lang="zh-TW" altLang="en-US" sz="2600" dirty="0">
                <a:latin typeface="+mn-lt"/>
              </a:rPr>
              <a:t>個部會資源，推動</a:t>
            </a:r>
            <a:r>
              <a:rPr lang="en-US" altLang="zh-TW" sz="2600" dirty="0">
                <a:latin typeface="+mn-lt"/>
              </a:rPr>
              <a:t>2</a:t>
            </a:r>
            <a:r>
              <a:rPr lang="zh-TW" altLang="en-US" sz="2600" dirty="0">
                <a:latin typeface="+mn-lt"/>
              </a:rPr>
              <a:t>期「促進原住民就業方案</a:t>
            </a:r>
            <a:r>
              <a:rPr lang="en-US" altLang="zh-TW" sz="2600" dirty="0">
                <a:latin typeface="+mn-lt"/>
              </a:rPr>
              <a:t>(98</a:t>
            </a:r>
            <a:r>
              <a:rPr lang="en-US" altLang="zh-TW" sz="2600" b="1" dirty="0">
                <a:latin typeface="+mn-lt"/>
              </a:rPr>
              <a:t>~</a:t>
            </a:r>
            <a:r>
              <a:rPr lang="en-US" altLang="zh-TW" sz="2600" dirty="0">
                <a:latin typeface="+mn-lt"/>
              </a:rPr>
              <a:t>105</a:t>
            </a:r>
            <a:r>
              <a:rPr lang="zh-TW" altLang="en-US" sz="2600" dirty="0">
                <a:latin typeface="+mn-lt"/>
              </a:rPr>
              <a:t>年</a:t>
            </a:r>
            <a:r>
              <a:rPr lang="en-US" altLang="zh-TW" sz="2600" dirty="0">
                <a:latin typeface="+mn-lt"/>
              </a:rPr>
              <a:t>)</a:t>
            </a:r>
            <a:r>
              <a:rPr lang="zh-TW" altLang="en-US" sz="2600" dirty="0">
                <a:latin typeface="+mn-lt"/>
              </a:rPr>
              <a:t>」，投入約</a:t>
            </a:r>
            <a:r>
              <a:rPr lang="en-US" altLang="zh-TW" sz="2600" dirty="0">
                <a:latin typeface="+mn-lt"/>
              </a:rPr>
              <a:t>168</a:t>
            </a:r>
            <a:r>
              <a:rPr lang="zh-TW" altLang="en-US" sz="2600" dirty="0">
                <a:latin typeface="+mn-lt"/>
              </a:rPr>
              <a:t>億元；</a:t>
            </a:r>
            <a:r>
              <a:rPr lang="en-US" altLang="zh-TW" sz="2600" dirty="0">
                <a:latin typeface="+mn-lt"/>
              </a:rPr>
              <a:t>104</a:t>
            </a:r>
            <a:r>
              <a:rPr lang="zh-TW" altLang="en-US" sz="2600" dirty="0">
                <a:latin typeface="+mn-lt"/>
              </a:rPr>
              <a:t>年</a:t>
            </a:r>
            <a:r>
              <a:rPr lang="zh-TW" altLang="zh-TW" sz="2600" dirty="0">
                <a:latin typeface="+mn-lt"/>
              </a:rPr>
              <a:t>失業率已</a:t>
            </a:r>
            <a:r>
              <a:rPr lang="zh-TW" altLang="zh-TW" sz="2600" dirty="0" smtClean="0">
                <a:latin typeface="+mn-lt"/>
              </a:rPr>
              <a:t>降至</a:t>
            </a:r>
            <a:r>
              <a:rPr lang="en-US" altLang="zh-TW" sz="2600" dirty="0" smtClean="0">
                <a:latin typeface="+mn-lt"/>
              </a:rPr>
              <a:t>4.2</a:t>
            </a:r>
            <a:r>
              <a:rPr lang="zh-TW" altLang="zh-TW" sz="2600" dirty="0" smtClean="0">
                <a:latin typeface="+mn-lt"/>
              </a:rPr>
              <a:t>％</a:t>
            </a:r>
            <a:r>
              <a:rPr lang="zh-TW" altLang="en-US" sz="2600" dirty="0" smtClean="0">
                <a:latin typeface="+mn-lt"/>
              </a:rPr>
              <a:t>，</a:t>
            </a:r>
            <a:r>
              <a:rPr lang="zh-TW" altLang="zh-TW" sz="2600" dirty="0">
                <a:latin typeface="+mn-lt"/>
              </a:rPr>
              <a:t>與全國失業率</a:t>
            </a:r>
            <a:r>
              <a:rPr lang="en-US" altLang="zh-TW" sz="2600" dirty="0">
                <a:latin typeface="+mn-lt"/>
              </a:rPr>
              <a:t>3.71</a:t>
            </a:r>
            <a:r>
              <a:rPr lang="zh-TW" altLang="zh-TW" sz="2600" dirty="0">
                <a:latin typeface="+mn-lt"/>
              </a:rPr>
              <a:t>％差距</a:t>
            </a:r>
            <a:r>
              <a:rPr lang="zh-TW" altLang="en-US" sz="2600" dirty="0">
                <a:latin typeface="+mn-lt"/>
              </a:rPr>
              <a:t>為</a:t>
            </a:r>
            <a:r>
              <a:rPr lang="en-US" altLang="zh-TW" sz="2600" dirty="0" smtClean="0">
                <a:latin typeface="+mn-lt"/>
              </a:rPr>
              <a:t>0.49</a:t>
            </a:r>
            <a:r>
              <a:rPr lang="zh-TW" altLang="zh-TW" sz="2600" dirty="0" smtClean="0">
                <a:latin typeface="+mn-lt"/>
              </a:rPr>
              <a:t>％</a:t>
            </a:r>
            <a:r>
              <a:rPr lang="zh-TW" altLang="en-US" sz="2600" dirty="0" smtClean="0">
                <a:latin typeface="+mn-lt"/>
              </a:rPr>
              <a:t>，</a:t>
            </a:r>
            <a:r>
              <a:rPr lang="zh-TW" altLang="zh-TW" sz="2600" dirty="0">
                <a:latin typeface="+mn-lt"/>
              </a:rPr>
              <a:t>每月平均收入</a:t>
            </a:r>
            <a:r>
              <a:rPr lang="zh-TW" altLang="en-US" sz="2600" dirty="0">
                <a:latin typeface="+mn-lt"/>
              </a:rPr>
              <a:t>達</a:t>
            </a:r>
            <a:r>
              <a:rPr lang="en-US" altLang="zh-TW" sz="2600" dirty="0">
                <a:latin typeface="+mn-lt"/>
              </a:rPr>
              <a:t>2</a:t>
            </a:r>
            <a:r>
              <a:rPr lang="zh-TW" altLang="zh-TW" sz="2600" dirty="0">
                <a:latin typeface="+mn-lt"/>
              </a:rPr>
              <a:t>萬</a:t>
            </a:r>
            <a:r>
              <a:rPr lang="en-US" altLang="zh-TW" sz="2600" dirty="0">
                <a:latin typeface="+mn-lt"/>
              </a:rPr>
              <a:t>8</a:t>
            </a:r>
            <a:r>
              <a:rPr lang="zh-TW" altLang="en-US" sz="2600" dirty="0">
                <a:latin typeface="+mn-lt"/>
              </a:rPr>
              <a:t>千</a:t>
            </a:r>
            <a:r>
              <a:rPr lang="zh-TW" altLang="zh-TW" sz="2600" dirty="0">
                <a:latin typeface="+mn-lt"/>
              </a:rPr>
              <a:t>元</a:t>
            </a:r>
            <a:r>
              <a:rPr lang="zh-TW" altLang="en-US" sz="2600" dirty="0">
                <a:latin typeface="+mn-lt"/>
              </a:rPr>
              <a:t>，較</a:t>
            </a:r>
            <a:r>
              <a:rPr lang="en-US" altLang="zh-TW" sz="2600" dirty="0">
                <a:latin typeface="+mn-lt"/>
              </a:rPr>
              <a:t>97</a:t>
            </a:r>
            <a:r>
              <a:rPr lang="zh-TW" altLang="en-US" sz="2600" dirty="0">
                <a:latin typeface="+mn-lt"/>
              </a:rPr>
              <a:t>年增加</a:t>
            </a:r>
            <a:r>
              <a:rPr lang="en-US" altLang="zh-TW" sz="2600" dirty="0">
                <a:latin typeface="+mn-lt"/>
              </a:rPr>
              <a:t>4</a:t>
            </a:r>
            <a:r>
              <a:rPr lang="zh-TW" altLang="en-US" sz="2600" dirty="0">
                <a:latin typeface="+mn-lt"/>
              </a:rPr>
              <a:t>千餘元</a:t>
            </a:r>
            <a:r>
              <a:rPr lang="zh-TW" altLang="en-US" sz="2600" dirty="0" smtClean="0">
                <a:latin typeface="+mn-lt"/>
              </a:rPr>
              <a:t>。</a:t>
            </a:r>
            <a:endParaRPr lang="zh-TW" altLang="zh-TW" sz="2600" dirty="0">
              <a:latin typeface="+mn-lt"/>
            </a:endParaRPr>
          </a:p>
          <a:p>
            <a:pPr>
              <a:buClr>
                <a:schemeClr val="accent2">
                  <a:lumMod val="50000"/>
                </a:schemeClr>
              </a:buClr>
              <a:buSzPct val="75000"/>
              <a:buFont typeface="Wingdings" panose="05000000000000000000" pitchFamily="2" charset="2"/>
              <a:buChar char="n"/>
            </a:pPr>
            <a:endParaRPr lang="zh-TW" altLang="zh-TW" sz="3200" b="1" dirty="0">
              <a:latin typeface="+mn-lt"/>
              <a:ea typeface="標楷體" panose="03000509000000000000" pitchFamily="65" charset="-120"/>
            </a:endParaRPr>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177</a:t>
            </a:fld>
            <a:endParaRPr lang="zh-TW" altLang="en-US"/>
          </a:p>
        </p:txBody>
      </p:sp>
    </p:spTree>
    <p:extLst>
      <p:ext uri="{BB962C8B-B14F-4D97-AF65-F5344CB8AC3E}">
        <p14:creationId xmlns:p14="http://schemas.microsoft.com/office/powerpoint/2010/main" val="164383355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5080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三</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優先照顧弱勢，打造公義</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社會</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7)</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39827" y="1013552"/>
            <a:ext cx="8159674" cy="512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擴大</a:t>
            </a:r>
            <a:r>
              <a:rPr lang="zh-TW" altLang="zh-TW" sz="3200" b="1" dirty="0">
                <a:solidFill>
                  <a:schemeClr val="accent6"/>
                </a:solidFill>
                <a:latin typeface="+mn-lt"/>
                <a:ea typeface="標楷體" panose="03000509000000000000" pitchFamily="65" charset="-120"/>
              </a:rPr>
              <a:t>微型保險，保障弱勢民眾</a:t>
            </a:r>
            <a:r>
              <a:rPr lang="zh-TW" altLang="zh-TW" sz="3200" b="1" dirty="0" smtClean="0">
                <a:solidFill>
                  <a:schemeClr val="accent6"/>
                </a:solidFill>
                <a:latin typeface="+mn-lt"/>
                <a:ea typeface="標楷體" panose="03000509000000000000" pitchFamily="65" charset="-120"/>
              </a:rPr>
              <a:t>權益</a:t>
            </a:r>
            <a:endParaRPr lang="en-US" altLang="zh-TW" sz="3200" b="1" dirty="0" smtClean="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r>
              <a:rPr lang="en-US" altLang="zh-TW" sz="2600" dirty="0">
                <a:latin typeface="+mn-lt"/>
              </a:rPr>
              <a:t>98</a:t>
            </a:r>
            <a:r>
              <a:rPr lang="zh-TW" altLang="zh-TW" sz="2600" dirty="0">
                <a:latin typeface="+mn-lt"/>
              </a:rPr>
              <a:t>年</a:t>
            </a:r>
            <a:r>
              <a:rPr lang="en-US" altLang="zh-TW" sz="2600" dirty="0">
                <a:latin typeface="+mn-lt"/>
              </a:rPr>
              <a:t>7</a:t>
            </a:r>
            <a:r>
              <a:rPr lang="zh-TW" altLang="zh-TW" sz="2600" dirty="0">
                <a:latin typeface="+mn-lt"/>
              </a:rPr>
              <a:t>月開放辦理微型保險業務</a:t>
            </a:r>
            <a:r>
              <a:rPr lang="zh-TW" altLang="en-US" sz="2600" dirty="0">
                <a:latin typeface="+mn-lt"/>
              </a:rPr>
              <a:t>，</a:t>
            </a:r>
            <a:r>
              <a:rPr lang="zh-TW" altLang="zh-TW" sz="2600" dirty="0">
                <a:latin typeface="+mn-lt"/>
              </a:rPr>
              <a:t>使</a:t>
            </a:r>
            <a:r>
              <a:rPr lang="zh-TW" altLang="en-US" sz="2600" dirty="0">
                <a:latin typeface="+mn-lt"/>
              </a:rPr>
              <a:t>經濟</a:t>
            </a:r>
            <a:r>
              <a:rPr lang="zh-TW" altLang="zh-TW" sz="2600" dirty="0">
                <a:latin typeface="+mn-lt"/>
              </a:rPr>
              <a:t>弱勢民眾以負擔得起的保費購買基本保障</a:t>
            </a:r>
            <a:r>
              <a:rPr lang="zh-TW" altLang="en-US" sz="2600" dirty="0" smtClean="0">
                <a:latin typeface="+mn-lt"/>
              </a:rPr>
              <a:t>，逾</a:t>
            </a:r>
            <a:r>
              <a:rPr lang="en-US" altLang="zh-TW" sz="2600" dirty="0" smtClean="0">
                <a:latin typeface="+mn-lt"/>
              </a:rPr>
              <a:t>19</a:t>
            </a:r>
            <a:r>
              <a:rPr lang="zh-TW" altLang="en-US" sz="2600" dirty="0" smtClean="0">
                <a:latin typeface="+mn-lt"/>
              </a:rPr>
              <a:t>萬餘</a:t>
            </a:r>
            <a:r>
              <a:rPr lang="zh-TW" altLang="en-US" sz="2600" dirty="0">
                <a:latin typeface="+mn-lt"/>
              </a:rPr>
              <a:t>人</a:t>
            </a:r>
            <a:r>
              <a:rPr lang="zh-TW" altLang="en-US" sz="2600" dirty="0" smtClean="0">
                <a:latin typeface="+mn-lt"/>
              </a:rPr>
              <a:t>受益。</a:t>
            </a:r>
            <a:endParaRPr lang="en-US" altLang="zh-TW" sz="2600" dirty="0" smtClean="0">
              <a:solidFill>
                <a:srgbClr val="FF0000"/>
              </a:solidFill>
              <a:latin typeface="+mn-lt"/>
            </a:endParaRPr>
          </a:p>
          <a:p>
            <a:pPr>
              <a:spcBef>
                <a:spcPts val="1200"/>
              </a:spcBef>
              <a:buClr>
                <a:schemeClr val="accent2">
                  <a:lumMod val="50000"/>
                </a:schemeClr>
              </a:buClr>
              <a:buSzPct val="75000"/>
              <a:buFont typeface="Wingdings" panose="05000000000000000000" pitchFamily="2" charset="2"/>
              <a:buChar char="n"/>
            </a:pPr>
            <a:r>
              <a:rPr lang="zh-TW" altLang="en-US" sz="3200" b="1" dirty="0">
                <a:solidFill>
                  <a:schemeClr val="accent6"/>
                </a:solidFill>
                <a:ea typeface="標楷體" panose="03000509000000000000" pitchFamily="65" charset="-120"/>
              </a:rPr>
              <a:t>推動</a:t>
            </a:r>
            <a:r>
              <a:rPr lang="zh-TW" altLang="zh-TW" sz="3200" b="1" dirty="0">
                <a:solidFill>
                  <a:schemeClr val="accent6"/>
                </a:solidFill>
                <a:ea typeface="標楷體" panose="03000509000000000000" pitchFamily="65" charset="-120"/>
              </a:rPr>
              <a:t>性別平等</a:t>
            </a:r>
            <a:endParaRPr lang="en-US" altLang="zh-TW" sz="3200" b="1" dirty="0">
              <a:solidFill>
                <a:schemeClr val="accent6"/>
              </a:solidFill>
              <a:ea typeface="標楷體" panose="03000509000000000000" pitchFamily="65" charset="-120"/>
            </a:endParaRPr>
          </a:p>
          <a:p>
            <a:pPr marL="355600" indent="0" algn="just">
              <a:buClr>
                <a:schemeClr val="accent2">
                  <a:lumMod val="50000"/>
                </a:schemeClr>
              </a:buClr>
              <a:buSzPct val="75000"/>
              <a:buNone/>
            </a:pPr>
            <a:r>
              <a:rPr lang="zh-TW" altLang="en-US" sz="2600" dirty="0">
                <a:latin typeface="+mn-lt"/>
              </a:rPr>
              <a:t>落實消除對婦女一切形式歧視公約</a:t>
            </a:r>
            <a:r>
              <a:rPr lang="en-US" altLang="zh-TW" sz="2600" dirty="0">
                <a:latin typeface="+mn-lt"/>
              </a:rPr>
              <a:t>(CEDAW)</a:t>
            </a:r>
            <a:r>
              <a:rPr lang="zh-TW" altLang="en-US" sz="2600" dirty="0">
                <a:latin typeface="+mn-lt"/>
              </a:rPr>
              <a:t>，完成</a:t>
            </a:r>
            <a:r>
              <a:rPr lang="en-US" altLang="zh-TW" sz="2600" dirty="0">
                <a:latin typeface="+mn-lt"/>
              </a:rPr>
              <a:t>3</a:t>
            </a:r>
            <a:r>
              <a:rPr lang="zh-TW" altLang="en-US" sz="2600" dirty="0">
                <a:latin typeface="+mn-lt"/>
              </a:rPr>
              <a:t>萬</a:t>
            </a:r>
            <a:r>
              <a:rPr lang="en-US" altLang="zh-TW" sz="2600" dirty="0">
                <a:latin typeface="+mn-lt"/>
              </a:rPr>
              <a:t>3,157</a:t>
            </a:r>
            <a:r>
              <a:rPr lang="zh-TW" altLang="en-US" sz="2600" dirty="0">
                <a:latin typeface="+mn-lt"/>
              </a:rPr>
              <a:t>件法規及行政措施檢視，發表</a:t>
            </a:r>
            <a:r>
              <a:rPr lang="en-US" altLang="zh-TW" sz="2600" dirty="0">
                <a:latin typeface="+mn-lt"/>
              </a:rPr>
              <a:t>CEDAW</a:t>
            </a:r>
            <a:r>
              <a:rPr lang="zh-TW" altLang="en-US" sz="2600" dirty="0">
                <a:latin typeface="+mn-lt"/>
              </a:rPr>
              <a:t>中華民國</a:t>
            </a:r>
            <a:r>
              <a:rPr lang="en-US" altLang="zh-TW" sz="2600" dirty="0">
                <a:latin typeface="+mn-lt"/>
              </a:rPr>
              <a:t>(</a:t>
            </a:r>
            <a:r>
              <a:rPr lang="zh-TW" altLang="en-US" sz="2600" dirty="0">
                <a:latin typeface="+mn-lt"/>
              </a:rPr>
              <a:t>臺灣</a:t>
            </a:r>
            <a:r>
              <a:rPr lang="en-US" altLang="zh-TW" sz="2600" dirty="0" smtClean="0">
                <a:latin typeface="+mn-lt"/>
              </a:rPr>
              <a:t>)</a:t>
            </a:r>
            <a:r>
              <a:rPr lang="zh-TW" altLang="en-US" sz="2600" dirty="0" smtClean="0">
                <a:latin typeface="+mn-lt"/>
              </a:rPr>
              <a:t> 國家</a:t>
            </a:r>
            <a:r>
              <a:rPr lang="zh-TW" altLang="en-US" sz="2600" dirty="0">
                <a:latin typeface="+mn-lt"/>
              </a:rPr>
              <a:t>報告</a:t>
            </a:r>
            <a:r>
              <a:rPr lang="zh-TW" altLang="en-US" sz="2600" dirty="0" smtClean="0">
                <a:latin typeface="+mn-lt"/>
              </a:rPr>
              <a:t>。</a:t>
            </a:r>
            <a:r>
              <a:rPr lang="en-US" altLang="zh-TW" sz="2600" dirty="0" smtClean="0">
                <a:latin typeface="+mn-lt"/>
              </a:rPr>
              <a:t>101</a:t>
            </a:r>
            <a:r>
              <a:rPr lang="zh-TW" altLang="en-US" sz="2600" dirty="0" smtClean="0">
                <a:latin typeface="+mn-lt"/>
              </a:rPr>
              <a:t>年</a:t>
            </a:r>
            <a:r>
              <a:rPr lang="zh-TW" altLang="en-US" sz="2600" dirty="0">
                <a:latin typeface="+mn-lt"/>
              </a:rPr>
              <a:t>我國性別不平等指數</a:t>
            </a:r>
            <a:r>
              <a:rPr lang="en-US" altLang="zh-TW" sz="2600" dirty="0">
                <a:latin typeface="+mn-lt"/>
              </a:rPr>
              <a:t>(GII)</a:t>
            </a:r>
            <a:r>
              <a:rPr lang="zh-TW" altLang="en-US" sz="2600" dirty="0">
                <a:latin typeface="+mn-lt"/>
              </a:rPr>
              <a:t>為</a:t>
            </a:r>
            <a:r>
              <a:rPr lang="en-US" altLang="zh-TW" sz="2600" dirty="0">
                <a:latin typeface="+mn-lt"/>
              </a:rPr>
              <a:t>0.053</a:t>
            </a:r>
            <a:r>
              <a:rPr lang="zh-TW" altLang="en-US" sz="2600" dirty="0" smtClean="0">
                <a:latin typeface="+mn-lt"/>
              </a:rPr>
              <a:t>，</a:t>
            </a:r>
            <a:r>
              <a:rPr lang="zh-TW" altLang="en-US" sz="2600" dirty="0" smtClean="0"/>
              <a:t>性別平等</a:t>
            </a:r>
            <a:r>
              <a:rPr lang="zh-TW" altLang="en-US" sz="2600" dirty="0" smtClean="0">
                <a:latin typeface="+mn-lt"/>
              </a:rPr>
              <a:t>居</a:t>
            </a:r>
            <a:r>
              <a:rPr lang="zh-TW" altLang="en-US" sz="2600" dirty="0">
                <a:latin typeface="+mn-lt"/>
              </a:rPr>
              <a:t>全球第</a:t>
            </a:r>
            <a:r>
              <a:rPr lang="en-US" altLang="zh-TW" sz="2600" dirty="0">
                <a:latin typeface="+mn-lt"/>
              </a:rPr>
              <a:t>2</a:t>
            </a:r>
            <a:r>
              <a:rPr lang="zh-TW" altLang="en-US" sz="2600" dirty="0">
                <a:latin typeface="+mn-lt"/>
              </a:rPr>
              <a:t>，為亞洲之冠。</a:t>
            </a:r>
            <a:endParaRPr lang="zh-TW"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ea typeface="標楷體" panose="03000509000000000000" pitchFamily="65" charset="-120"/>
              </a:rPr>
              <a:t>送信</a:t>
            </a:r>
            <a:r>
              <a:rPr lang="zh-TW" altLang="en-US" sz="3200" b="1" dirty="0" smtClean="0">
                <a:solidFill>
                  <a:schemeClr val="accent6"/>
                </a:solidFill>
                <a:ea typeface="標楷體" panose="03000509000000000000" pitchFamily="65" charset="-120"/>
              </a:rPr>
              <a:t>件</a:t>
            </a:r>
            <a:r>
              <a:rPr lang="zh-TW" altLang="zh-TW" sz="3200" b="1" dirty="0" smtClean="0">
                <a:solidFill>
                  <a:schemeClr val="accent6"/>
                </a:solidFill>
                <a:ea typeface="標楷體" panose="03000509000000000000" pitchFamily="65" charset="-120"/>
              </a:rPr>
              <a:t>兼</a:t>
            </a:r>
            <a:r>
              <a:rPr lang="zh-TW" altLang="zh-TW" sz="3200" b="1" dirty="0">
                <a:solidFill>
                  <a:schemeClr val="accent6"/>
                </a:solidFill>
                <a:ea typeface="標楷體" panose="03000509000000000000" pitchFamily="65" charset="-120"/>
              </a:rPr>
              <a:t>送愛心，關懷</a:t>
            </a:r>
            <a:r>
              <a:rPr lang="zh-TW" altLang="zh-TW" sz="3200" b="1" dirty="0" smtClean="0">
                <a:solidFill>
                  <a:schemeClr val="accent6"/>
                </a:solidFill>
                <a:ea typeface="標楷體" panose="03000509000000000000" pitchFamily="65" charset="-120"/>
              </a:rPr>
              <a:t>獨居</a:t>
            </a:r>
            <a:r>
              <a:rPr lang="zh-TW" altLang="en-US" sz="3200" b="1" dirty="0" smtClean="0">
                <a:solidFill>
                  <a:schemeClr val="accent6"/>
                </a:solidFill>
                <a:ea typeface="標楷體" panose="03000509000000000000" pitchFamily="65" charset="-120"/>
              </a:rPr>
              <a:t>長者</a:t>
            </a:r>
            <a:endParaRPr lang="en-US" altLang="zh-TW" sz="3200" b="1" dirty="0">
              <a:solidFill>
                <a:schemeClr val="accent6"/>
              </a:solidFill>
              <a:ea typeface="標楷體" panose="03000509000000000000" pitchFamily="65" charset="-120"/>
            </a:endParaRPr>
          </a:p>
          <a:p>
            <a:pPr marL="355600" indent="0" algn="just">
              <a:buClr>
                <a:schemeClr val="accent2">
                  <a:lumMod val="50000"/>
                </a:schemeClr>
              </a:buClr>
              <a:buSzPct val="75000"/>
              <a:buNone/>
            </a:pPr>
            <a:r>
              <a:rPr lang="en-US" altLang="zh-TW" sz="2600" dirty="0">
                <a:solidFill>
                  <a:srgbClr val="000000"/>
                </a:solidFill>
                <a:latin typeface="Times New Roman"/>
              </a:rPr>
              <a:t>97</a:t>
            </a:r>
            <a:r>
              <a:rPr lang="zh-TW" altLang="zh-TW" sz="2600" dirty="0">
                <a:solidFill>
                  <a:srgbClr val="000000"/>
                </a:solidFill>
                <a:latin typeface="Times New Roman"/>
              </a:rPr>
              <a:t>年</a:t>
            </a:r>
            <a:r>
              <a:rPr lang="en-US" altLang="zh-TW" sz="2600" dirty="0">
                <a:solidFill>
                  <a:srgbClr val="000000"/>
                </a:solidFill>
                <a:latin typeface="Times New Roman"/>
              </a:rPr>
              <a:t>1</a:t>
            </a:r>
            <a:r>
              <a:rPr lang="zh-TW" altLang="zh-TW" sz="2600" dirty="0">
                <a:solidFill>
                  <a:srgbClr val="000000"/>
                </a:solidFill>
                <a:latin typeface="Times New Roman"/>
              </a:rPr>
              <a:t>月</a:t>
            </a:r>
            <a:r>
              <a:rPr lang="zh-TW" altLang="en-US" sz="2600" dirty="0">
                <a:solidFill>
                  <a:srgbClr val="000000"/>
                </a:solidFill>
                <a:latin typeface="Times New Roman"/>
              </a:rPr>
              <a:t>起</a:t>
            </a:r>
            <a:r>
              <a:rPr lang="zh-TW" altLang="zh-TW" sz="2600" dirty="0">
                <a:solidFill>
                  <a:srgbClr val="000000"/>
                </a:solidFill>
                <a:latin typeface="Times New Roman"/>
              </a:rPr>
              <a:t>推出投遞</a:t>
            </a:r>
            <a:r>
              <a:rPr lang="zh-TW" altLang="en-US" sz="2600" dirty="0">
                <a:solidFill>
                  <a:srgbClr val="000000"/>
                </a:solidFill>
                <a:latin typeface="Times New Roman"/>
              </a:rPr>
              <a:t>郵件</a:t>
            </a:r>
            <a:r>
              <a:rPr lang="zh-TW" altLang="zh-TW" sz="2600" dirty="0">
                <a:solidFill>
                  <a:srgbClr val="000000"/>
                </a:solidFill>
                <a:latin typeface="Times New Roman"/>
              </a:rPr>
              <a:t>順路關懷獨居</a:t>
            </a:r>
            <a:r>
              <a:rPr lang="zh-TW" altLang="en-US" sz="2600" dirty="0">
                <a:solidFill>
                  <a:srgbClr val="000000"/>
                </a:solidFill>
                <a:latin typeface="Times New Roman"/>
              </a:rPr>
              <a:t>長者措施，</a:t>
            </a:r>
            <a:r>
              <a:rPr lang="en-US" altLang="zh-TW" sz="2600" dirty="0">
                <a:solidFill>
                  <a:srgbClr val="000000"/>
                </a:solidFill>
                <a:latin typeface="Times New Roman"/>
              </a:rPr>
              <a:t>7</a:t>
            </a:r>
            <a:r>
              <a:rPr lang="zh-TW" altLang="en-US" sz="2600" dirty="0">
                <a:solidFill>
                  <a:srgbClr val="000000"/>
                </a:solidFill>
                <a:latin typeface="Times New Roman"/>
              </a:rPr>
              <a:t>年來探視</a:t>
            </a:r>
            <a:r>
              <a:rPr lang="en-US" altLang="zh-TW" sz="2600" dirty="0" smtClean="0">
                <a:latin typeface="Times New Roman"/>
              </a:rPr>
              <a:t>44</a:t>
            </a:r>
            <a:r>
              <a:rPr lang="zh-TW" altLang="en-US" sz="2600" dirty="0" smtClean="0">
                <a:latin typeface="Times New Roman"/>
              </a:rPr>
              <a:t>萬</a:t>
            </a:r>
            <a:r>
              <a:rPr lang="en-US" altLang="zh-TW" sz="2600" dirty="0">
                <a:latin typeface="Times New Roman"/>
              </a:rPr>
              <a:t>8</a:t>
            </a:r>
            <a:r>
              <a:rPr lang="zh-TW" altLang="en-US" sz="2600" dirty="0">
                <a:latin typeface="Times New Roman"/>
              </a:rPr>
              <a:t>千餘</a:t>
            </a:r>
            <a:r>
              <a:rPr lang="zh-TW" altLang="en-US" sz="2600" dirty="0" smtClean="0">
                <a:latin typeface="Times New Roman"/>
              </a:rPr>
              <a:t>人次</a:t>
            </a:r>
            <a:r>
              <a:rPr lang="zh-TW" altLang="en-US" sz="2600" dirty="0">
                <a:latin typeface="Times New Roman"/>
              </a:rPr>
              <a:t>，郵政</a:t>
            </a:r>
            <a:r>
              <a:rPr lang="zh-TW" altLang="en-US" sz="2600" dirty="0">
                <a:solidFill>
                  <a:srgbClr val="000000"/>
                </a:solidFill>
                <a:latin typeface="Times New Roman"/>
              </a:rPr>
              <a:t>業務</a:t>
            </a:r>
            <a:r>
              <a:rPr lang="zh-TW" altLang="zh-TW" sz="2600" dirty="0">
                <a:solidFill>
                  <a:srgbClr val="000000"/>
                </a:solidFill>
                <a:latin typeface="Times New Roman"/>
              </a:rPr>
              <a:t>擴及社會關懷</a:t>
            </a:r>
            <a:r>
              <a:rPr lang="zh-TW" altLang="en-US" sz="2600" dirty="0">
                <a:solidFill>
                  <a:srgbClr val="000000"/>
                </a:solidFill>
                <a:latin typeface="Times New Roman"/>
              </a:rPr>
              <a:t>層面</a:t>
            </a:r>
            <a:r>
              <a:rPr lang="zh-TW" altLang="zh-TW" sz="2600" dirty="0" smtClean="0">
                <a:latin typeface="+mn-lt"/>
              </a:rPr>
              <a:t>。</a:t>
            </a:r>
            <a:endParaRPr lang="en-US" altLang="zh-TW" sz="2600" dirty="0">
              <a:solidFill>
                <a:srgbClr val="FF0000"/>
              </a:solidFill>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178</a:t>
            </a:fld>
            <a:endParaRPr lang="zh-TW" altLang="en-US"/>
          </a:p>
        </p:txBody>
      </p:sp>
    </p:spTree>
    <p:extLst>
      <p:ext uri="{BB962C8B-B14F-4D97-AF65-F5344CB8AC3E}">
        <p14:creationId xmlns:p14="http://schemas.microsoft.com/office/powerpoint/2010/main" val="117968229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擴大公共建設，縮短城鄉差距</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74913" y="1186543"/>
            <a:ext cx="7522029" cy="44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ct val="90000"/>
              </a:lnSpc>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mn-lt"/>
                <a:ea typeface="標楷體" panose="03000509000000000000" pitchFamily="65" charset="-120"/>
              </a:rPr>
              <a:t>東西南北全暢通，條條大道幸福行</a:t>
            </a:r>
            <a:endParaRPr lang="en-US" altLang="zh-TW" sz="3200" b="1" dirty="0">
              <a:solidFill>
                <a:schemeClr val="accent6"/>
              </a:solidFill>
              <a:latin typeface="+mn-lt"/>
              <a:ea typeface="標楷體" panose="03000509000000000000" pitchFamily="65" charset="-120"/>
            </a:endParaRPr>
          </a:p>
          <a:p>
            <a:pPr marL="720725" indent="-263525" algn="just">
              <a:spcBef>
                <a:spcPts val="1200"/>
              </a:spcBef>
              <a:buClr>
                <a:schemeClr val="accent6">
                  <a:lumMod val="50000"/>
                </a:schemeClr>
              </a:buClr>
              <a:buSzPct val="75000"/>
              <a:buFont typeface="Wingdings" panose="05000000000000000000" pitchFamily="2" charset="2"/>
              <a:buChar char="ü"/>
            </a:pPr>
            <a:r>
              <a:rPr lang="zh-TW" altLang="en-US" sz="2600" dirty="0">
                <a:ea typeface="標楷體" panose="03000509000000000000" pitchFamily="65" charset="-120"/>
              </a:rPr>
              <a:t>臺北捷運土城線延伸頂埔段、松山、信義、新莊蘆洲、內湖線及南港線東延段、高雄捷運紅線南岡山站</a:t>
            </a:r>
            <a:r>
              <a:rPr lang="zh-TW" altLang="en-US" sz="2600" dirty="0">
                <a:latin typeface="Times New Roman"/>
              </a:rPr>
              <a:t>及環狀輕軌部分路段</a:t>
            </a:r>
            <a:r>
              <a:rPr lang="en-US" altLang="zh-TW" sz="2600" dirty="0">
                <a:latin typeface="Times New Roman"/>
              </a:rPr>
              <a:t>(C1-C4)</a:t>
            </a:r>
            <a:r>
              <a:rPr lang="zh-TW" altLang="en-US" sz="2600" dirty="0">
                <a:ea typeface="標楷體" panose="03000509000000000000" pitchFamily="65" charset="-120"/>
              </a:rPr>
              <a:t>陸續通車</a:t>
            </a:r>
            <a:r>
              <a:rPr lang="zh-TW" altLang="en-US" sz="2600" dirty="0" smtClean="0">
                <a:latin typeface="+mn-lt"/>
                <a:ea typeface="標楷體" panose="03000509000000000000" pitchFamily="65" charset="-120"/>
              </a:rPr>
              <a:t>。</a:t>
            </a:r>
            <a:endParaRPr lang="en-US" altLang="zh-TW" sz="2600" dirty="0">
              <a:latin typeface="+mn-lt"/>
              <a:ea typeface="標楷體" panose="03000509000000000000" pitchFamily="65" charset="-120"/>
            </a:endParaRPr>
          </a:p>
          <a:p>
            <a:pPr marL="720725" indent="-263525" algn="just">
              <a:spcBef>
                <a:spcPts val="1200"/>
              </a:spcBef>
              <a:buClr>
                <a:schemeClr val="accent6">
                  <a:lumMod val="50000"/>
                </a:schemeClr>
              </a:buClr>
              <a:buSzPct val="75000"/>
              <a:buFont typeface="Wingdings" panose="05000000000000000000" pitchFamily="2" charset="2"/>
              <a:buChar char="ü"/>
            </a:pPr>
            <a:r>
              <a:rPr lang="zh-TW" altLang="en-US" sz="2600" dirty="0">
                <a:latin typeface="+mn-lt"/>
                <a:ea typeface="標楷體" panose="03000509000000000000" pitchFamily="65" charset="-120"/>
              </a:rPr>
              <a:t>花東鐵路電氣化快又準，瓶頸路段已完成雙軌化，普悠瑪號行駛臺北至臺東全程縮短為</a:t>
            </a:r>
            <a:r>
              <a:rPr lang="en-US" altLang="zh-TW" sz="2600" dirty="0">
                <a:latin typeface="+mn-lt"/>
                <a:ea typeface="標楷體" panose="03000509000000000000" pitchFamily="65" charset="-120"/>
              </a:rPr>
              <a:t>3.5</a:t>
            </a:r>
            <a:r>
              <a:rPr lang="zh-TW" altLang="en-US" sz="2600" dirty="0">
                <a:latin typeface="+mn-lt"/>
                <a:ea typeface="標楷體" panose="03000509000000000000" pitchFamily="65" charset="-120"/>
              </a:rPr>
              <a:t>小時，全島鐵路電氣化已成形，臺北、臺東成為一日生活圈。西部鐵路電氣化與高架化已於</a:t>
            </a:r>
            <a:r>
              <a:rPr lang="en-US" altLang="zh-TW" sz="2600" dirty="0">
                <a:latin typeface="+mn-lt"/>
                <a:ea typeface="標楷體" panose="03000509000000000000" pitchFamily="65" charset="-120"/>
              </a:rPr>
              <a:t>104</a:t>
            </a:r>
            <a:r>
              <a:rPr lang="zh-TW" altLang="en-US" sz="2600" dirty="0">
                <a:latin typeface="+mn-lt"/>
                <a:ea typeface="標楷體" panose="03000509000000000000" pitchFamily="65" charset="-120"/>
              </a:rPr>
              <a:t>年</a:t>
            </a:r>
            <a:r>
              <a:rPr lang="en-US" altLang="zh-TW" sz="2600" dirty="0">
                <a:latin typeface="+mn-lt"/>
                <a:ea typeface="標楷體" panose="03000509000000000000" pitchFamily="65" charset="-120"/>
              </a:rPr>
              <a:t>8</a:t>
            </a:r>
            <a:r>
              <a:rPr lang="zh-TW" altLang="en-US" sz="2600" dirty="0">
                <a:latin typeface="+mn-lt"/>
                <a:ea typeface="標楷體" panose="03000509000000000000" pitchFamily="65" charset="-120"/>
              </a:rPr>
              <a:t>月正式往南延伸服務至屏東潮州。</a:t>
            </a:r>
            <a:endParaRPr lang="en-US" altLang="zh-TW" sz="2600"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179</a:t>
            </a:fld>
            <a:endParaRPr lang="zh-TW" altLang="en-US"/>
          </a:p>
        </p:txBody>
      </p:sp>
    </p:spTree>
    <p:extLst>
      <p:ext uri="{BB962C8B-B14F-4D97-AF65-F5344CB8AC3E}">
        <p14:creationId xmlns:p14="http://schemas.microsoft.com/office/powerpoint/2010/main" val="45057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86078" y="941734"/>
            <a:ext cx="8544166" cy="208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33363" indent="-233363" algn="just">
              <a:spcBef>
                <a:spcPts val="0"/>
              </a:spcBef>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mn-lt"/>
              </a:rPr>
              <a:t>臺北捷運之捷運行車可靠度</a:t>
            </a:r>
            <a:r>
              <a:rPr lang="zh-TW" altLang="en-US" sz="2600" b="1" dirty="0" smtClean="0">
                <a:solidFill>
                  <a:schemeClr val="accent6"/>
                </a:solidFill>
                <a:latin typeface="+mn-lt"/>
              </a:rPr>
              <a:t>指標（</a:t>
            </a:r>
            <a:r>
              <a:rPr lang="en-US" altLang="zh-TW" sz="2600" b="1" dirty="0">
                <a:solidFill>
                  <a:schemeClr val="accent6"/>
                </a:solidFill>
                <a:latin typeface="+mn-lt"/>
              </a:rPr>
              <a:t>MKBF</a:t>
            </a:r>
            <a:r>
              <a:rPr lang="zh-TW" altLang="en-US" sz="2600" b="1" dirty="0">
                <a:solidFill>
                  <a:schemeClr val="accent6"/>
                </a:solidFill>
                <a:latin typeface="+mn-lt"/>
              </a:rPr>
              <a:t>）名列世界前茅，並於</a:t>
            </a:r>
            <a:r>
              <a:rPr lang="en-US" altLang="zh-TW" sz="2600" b="1" dirty="0">
                <a:solidFill>
                  <a:schemeClr val="accent6"/>
                </a:solidFill>
                <a:latin typeface="+mn-lt"/>
              </a:rPr>
              <a:t>2004</a:t>
            </a:r>
            <a:r>
              <a:rPr lang="zh-TW" altLang="en-US" sz="2600" b="1" dirty="0">
                <a:solidFill>
                  <a:schemeClr val="accent6"/>
                </a:solidFill>
                <a:latin typeface="+mn-lt"/>
              </a:rPr>
              <a:t>年至</a:t>
            </a:r>
            <a:r>
              <a:rPr lang="en-US" altLang="zh-TW" sz="2600" b="1" dirty="0">
                <a:solidFill>
                  <a:schemeClr val="accent6"/>
                </a:solidFill>
                <a:latin typeface="+mn-lt"/>
              </a:rPr>
              <a:t>2008</a:t>
            </a:r>
            <a:r>
              <a:rPr lang="zh-TW" altLang="en-US" sz="2600" b="1" dirty="0">
                <a:solidFill>
                  <a:schemeClr val="accent6"/>
                </a:solidFill>
                <a:latin typeface="+mn-lt"/>
              </a:rPr>
              <a:t>年均保持世界第一</a:t>
            </a:r>
            <a:endParaRPr lang="en-US" altLang="zh-TW" sz="2600" b="1" dirty="0" smtClean="0">
              <a:solidFill>
                <a:schemeClr val="accent6"/>
              </a:solidFill>
              <a:latin typeface="+mn-lt"/>
            </a:endParaRPr>
          </a:p>
          <a:p>
            <a:pPr marL="233363" indent="-233363" algn="just">
              <a:spcBef>
                <a:spcPts val="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mn-lt"/>
              </a:rPr>
              <a:t>臺</a:t>
            </a:r>
            <a:r>
              <a:rPr lang="zh-TW" altLang="en-US" sz="2600" b="1" dirty="0">
                <a:solidFill>
                  <a:schemeClr val="accent6"/>
                </a:solidFill>
                <a:latin typeface="+mn-lt"/>
              </a:rPr>
              <a:t>北捷運土城線延伸頂埔段、松山、信義、新莊蘆洲、內湖線及</a:t>
            </a:r>
            <a:r>
              <a:rPr lang="zh-TW" altLang="zh-TW" sz="2600" b="1" dirty="0">
                <a:solidFill>
                  <a:schemeClr val="accent6"/>
                </a:solidFill>
                <a:latin typeface="+mn-lt"/>
              </a:rPr>
              <a:t>南港線東延段、高雄捷運紅線南岡山站</a:t>
            </a:r>
            <a:r>
              <a:rPr lang="zh-TW" altLang="en-US" sz="2600" b="1" dirty="0">
                <a:solidFill>
                  <a:schemeClr val="accent6"/>
                </a:solidFill>
                <a:latin typeface="+mn-lt"/>
              </a:rPr>
              <a:t>及環狀輕軌部分路段</a:t>
            </a:r>
            <a:r>
              <a:rPr lang="en-US" altLang="zh-TW" sz="2600" b="1" dirty="0">
                <a:solidFill>
                  <a:schemeClr val="accent6"/>
                </a:solidFill>
                <a:latin typeface="+mn-lt"/>
              </a:rPr>
              <a:t>(C1-C4)</a:t>
            </a:r>
            <a:r>
              <a:rPr lang="zh-TW" altLang="en-US" sz="2600" b="1" dirty="0">
                <a:solidFill>
                  <a:schemeClr val="accent6"/>
                </a:solidFill>
                <a:latin typeface="+mn-lt"/>
              </a:rPr>
              <a:t>陸續通車。</a:t>
            </a:r>
            <a:endParaRPr lang="en-US" altLang="zh-TW" sz="2600" b="1" dirty="0">
              <a:solidFill>
                <a:schemeClr val="accent6"/>
              </a:solidFill>
              <a:latin typeface="+mn-lt"/>
            </a:endParaRPr>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捷運路網通四方</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a:solidFill>
                  <a:srgbClr val="2D2DB9">
                    <a:lumMod val="50000"/>
                  </a:srgbClr>
                </a:solidFill>
                <a:latin typeface="Times New Roman" panose="02020603050405020304" pitchFamily="18" charset="0"/>
                <a:ea typeface="標楷體" panose="03000509000000000000" pitchFamily="65" charset="-120"/>
              </a:rPr>
              <a:t>省時省錢</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又環保</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grpSp>
        <p:nvGrpSpPr>
          <p:cNvPr id="3" name="群組 2"/>
          <p:cNvGrpSpPr/>
          <p:nvPr/>
        </p:nvGrpSpPr>
        <p:grpSpPr>
          <a:xfrm>
            <a:off x="1835696" y="3146961"/>
            <a:ext cx="6048673" cy="3090350"/>
            <a:chOff x="1835696" y="2276872"/>
            <a:chExt cx="6048673" cy="3960440"/>
          </a:xfrm>
        </p:grpSpPr>
        <p:pic>
          <p:nvPicPr>
            <p:cNvPr id="8" name="圖片 7"/>
            <p:cNvPicPr/>
            <p:nvPr/>
          </p:nvPicPr>
          <p:blipFill rotWithShape="1">
            <a:blip r:embed="rId3"/>
            <a:srcRect l="35235" t="22744" r="23032" b="5776"/>
            <a:stretch/>
          </p:blipFill>
          <p:spPr bwMode="auto">
            <a:xfrm>
              <a:off x="1835696" y="2276872"/>
              <a:ext cx="2880320" cy="3960440"/>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7" y="2276872"/>
              <a:ext cx="3168352"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投影片編號版面配置區 3"/>
          <p:cNvSpPr>
            <a:spLocks noGrp="1"/>
          </p:cNvSpPr>
          <p:nvPr>
            <p:ph type="sldNum" sz="quarter" idx="12"/>
          </p:nvPr>
        </p:nvSpPr>
        <p:spPr>
          <a:xfrm>
            <a:off x="8316914" y="6539865"/>
            <a:ext cx="765175" cy="217488"/>
          </a:xfrm>
        </p:spPr>
        <p:txBody>
          <a:bodyPr/>
          <a:lstStyle/>
          <a:p>
            <a:fld id="{7BA5FAF9-2C10-4E47-8AF7-89B80DE7BA60}" type="slidenum">
              <a:rPr lang="zh-TW" altLang="en-US" smtClean="0"/>
              <a:t>18</a:t>
            </a:fld>
            <a:endParaRPr lang="zh-TW" altLang="en-US" dirty="0"/>
          </a:p>
        </p:txBody>
      </p:sp>
    </p:spTree>
    <p:extLst>
      <p:ext uri="{BB962C8B-B14F-4D97-AF65-F5344CB8AC3E}">
        <p14:creationId xmlns:p14="http://schemas.microsoft.com/office/powerpoint/2010/main" val="259974369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64278"/>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四</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zh-TW" sz="3600" dirty="0">
                <a:solidFill>
                  <a:srgbClr val="2D2DB9">
                    <a:lumMod val="50000"/>
                  </a:srgbClr>
                </a:solidFill>
                <a:latin typeface="Times New Roman" panose="02020603050405020304" pitchFamily="18" charset="0"/>
                <a:ea typeface="標楷體" panose="03000509000000000000" pitchFamily="65" charset="-120"/>
              </a:rPr>
              <a:t>擴大公共建設，縮短城鄉</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差距</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1</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43560" y="864278"/>
            <a:ext cx="805688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ct val="90000"/>
              </a:lnSpc>
              <a:buClr>
                <a:srgbClr val="3333CC">
                  <a:lumMod val="50000"/>
                </a:srgbClr>
              </a:buClr>
              <a:buSzPct val="75000"/>
              <a:buFont typeface="Wingdings" panose="05000000000000000000" pitchFamily="2" charset="2"/>
              <a:buChar char="n"/>
            </a:pPr>
            <a:r>
              <a:rPr lang="zh-TW" altLang="zh-TW" sz="3200" b="1" dirty="0">
                <a:solidFill>
                  <a:srgbClr val="2D2DB9"/>
                </a:solidFill>
                <a:latin typeface="Times New Roman"/>
              </a:rPr>
              <a:t>東西南北全暢通，條條大道幸福行</a:t>
            </a:r>
            <a:endParaRPr lang="en-US" altLang="zh-TW" sz="3200" b="1" dirty="0">
              <a:solidFill>
                <a:srgbClr val="2D2DB9"/>
              </a:solidFill>
              <a:latin typeface="Times New Roman"/>
            </a:endParaRPr>
          </a:p>
          <a:p>
            <a:pPr marL="625475" indent="-263525" algn="just">
              <a:spcBef>
                <a:spcPts val="1200"/>
              </a:spcBef>
              <a:buClr>
                <a:srgbClr val="2D2DB9">
                  <a:lumMod val="50000"/>
                </a:srgbClr>
              </a:buClr>
              <a:buSzPct val="75000"/>
              <a:buFont typeface="Wingdings" panose="05000000000000000000" pitchFamily="2" charset="2"/>
              <a:buChar char="ü"/>
            </a:pPr>
            <a:r>
              <a:rPr lang="zh-TW" altLang="en-US" sz="2500" dirty="0">
                <a:latin typeface="Times New Roman"/>
              </a:rPr>
              <a:t>五楊高架行車快易通</a:t>
            </a:r>
            <a:r>
              <a:rPr lang="zh-TW" altLang="en-US" sz="2500" dirty="0" smtClean="0">
                <a:latin typeface="Times New Roman"/>
              </a:rPr>
              <a:t>，於</a:t>
            </a:r>
            <a:r>
              <a:rPr lang="en-US" altLang="zh-TW" sz="2500" dirty="0">
                <a:latin typeface="Times New Roman"/>
              </a:rPr>
              <a:t>102</a:t>
            </a:r>
            <a:r>
              <a:rPr lang="zh-TW" altLang="en-US" sz="2500" dirty="0">
                <a:latin typeface="Times New Roman"/>
              </a:rPr>
              <a:t>年</a:t>
            </a:r>
            <a:r>
              <a:rPr lang="en-US" altLang="zh-TW" sz="2500" dirty="0">
                <a:latin typeface="Times New Roman"/>
              </a:rPr>
              <a:t>4</a:t>
            </a:r>
            <a:r>
              <a:rPr lang="zh-TW" altLang="en-US" sz="2500" dirty="0">
                <a:latin typeface="Times New Roman"/>
              </a:rPr>
              <a:t>月</a:t>
            </a:r>
            <a:r>
              <a:rPr lang="en-US" altLang="zh-TW" sz="2500" dirty="0">
                <a:latin typeface="Times New Roman"/>
              </a:rPr>
              <a:t>20</a:t>
            </a:r>
            <a:r>
              <a:rPr lang="zh-TW" altLang="en-US" sz="2500" dirty="0">
                <a:latin typeface="Times New Roman"/>
              </a:rPr>
              <a:t>日全線通車，建設期程提前</a:t>
            </a:r>
            <a:r>
              <a:rPr lang="en-US" altLang="zh-TW" sz="2500" dirty="0">
                <a:latin typeface="Times New Roman"/>
              </a:rPr>
              <a:t>1</a:t>
            </a:r>
            <a:r>
              <a:rPr lang="zh-TW" altLang="en-US" sz="2500" dirty="0">
                <a:latin typeface="Times New Roman"/>
              </a:rPr>
              <a:t>年</a:t>
            </a:r>
            <a:r>
              <a:rPr lang="en-US" altLang="zh-TW" sz="2500" dirty="0">
                <a:latin typeface="Times New Roman"/>
              </a:rPr>
              <a:t>3</a:t>
            </a:r>
            <a:r>
              <a:rPr lang="zh-TW" altLang="en-US" sz="2500" dirty="0">
                <a:latin typeface="Times New Roman"/>
              </a:rPr>
              <a:t>個月完工並節省</a:t>
            </a:r>
            <a:r>
              <a:rPr lang="en-US" altLang="zh-TW" sz="2500" dirty="0" smtClean="0">
                <a:latin typeface="Times New Roman"/>
              </a:rPr>
              <a:t>298</a:t>
            </a:r>
            <a:r>
              <a:rPr lang="zh-TW" altLang="en-US" sz="2500" dirty="0" smtClean="0">
                <a:latin typeface="Times New Roman"/>
              </a:rPr>
              <a:t>億</a:t>
            </a:r>
            <a:r>
              <a:rPr lang="zh-TW" altLang="en-US" sz="2500" dirty="0">
                <a:latin typeface="Times New Roman"/>
              </a:rPr>
              <a:t>經費，通車後平均車速達</a:t>
            </a:r>
            <a:r>
              <a:rPr lang="en-US" altLang="zh-TW" sz="2500" dirty="0">
                <a:latin typeface="Times New Roman"/>
              </a:rPr>
              <a:t>80</a:t>
            </a:r>
            <a:r>
              <a:rPr lang="zh-TW" altLang="en-US" sz="2500" dirty="0">
                <a:latin typeface="Times New Roman"/>
              </a:rPr>
              <a:t>公里以上，有效紓解臺北楊梅間高速公路車</a:t>
            </a:r>
            <a:r>
              <a:rPr lang="zh-TW" altLang="en-US" sz="2500" dirty="0" smtClean="0">
                <a:latin typeface="Times New Roman"/>
              </a:rPr>
              <a:t>流</a:t>
            </a:r>
            <a:r>
              <a:rPr lang="zh-TW" altLang="en-US" sz="2500" dirty="0">
                <a:latin typeface="Times New Roman"/>
              </a:rPr>
              <a:t>，並榮獲</a:t>
            </a:r>
            <a:r>
              <a:rPr lang="en-US" altLang="zh-TW" sz="2500" dirty="0">
                <a:latin typeface="Times New Roman"/>
              </a:rPr>
              <a:t>2015</a:t>
            </a:r>
            <a:r>
              <a:rPr lang="zh-TW" altLang="en-US" sz="2500" dirty="0">
                <a:latin typeface="Times New Roman"/>
              </a:rPr>
              <a:t>國際道路協會全球道路成就獎設計類獎項。 </a:t>
            </a:r>
          </a:p>
          <a:p>
            <a:pPr marL="625475" indent="-263525" algn="just">
              <a:spcBef>
                <a:spcPts val="1200"/>
              </a:spcBef>
              <a:buClr>
                <a:srgbClr val="2D2DB9">
                  <a:lumMod val="50000"/>
                </a:srgbClr>
              </a:buClr>
              <a:buSzPct val="75000"/>
              <a:buFont typeface="Wingdings" panose="05000000000000000000" pitchFamily="2" charset="2"/>
              <a:buChar char="ü"/>
            </a:pPr>
            <a:r>
              <a:rPr lang="zh-TW" altLang="en-US" sz="2500" dirty="0">
                <a:solidFill>
                  <a:srgbClr val="000000"/>
                </a:solidFill>
                <a:latin typeface="Times New Roman"/>
              </a:rPr>
              <a:t>桃園國際機場年進出旅客人次</a:t>
            </a:r>
            <a:r>
              <a:rPr lang="zh-TW" altLang="en-US" sz="2500" dirty="0" smtClean="0">
                <a:solidFill>
                  <a:srgbClr val="000000"/>
                </a:solidFill>
                <a:latin typeface="Times New Roman"/>
              </a:rPr>
              <a:t>，</a:t>
            </a:r>
            <a:r>
              <a:rPr lang="zh-TW" altLang="en-US" sz="2500" dirty="0" smtClean="0">
                <a:latin typeface="Times New Roman" panose="02020603050405020304" pitchFamily="18" charset="0"/>
              </a:rPr>
              <a:t>自</a:t>
            </a:r>
            <a:r>
              <a:rPr lang="en-US" altLang="zh-TW" sz="2500" dirty="0" smtClean="0">
                <a:latin typeface="Times New Roman" panose="02020603050405020304" pitchFamily="18" charset="0"/>
              </a:rPr>
              <a:t>96</a:t>
            </a:r>
            <a:r>
              <a:rPr lang="zh-TW" altLang="en-US" sz="2500" dirty="0" smtClean="0">
                <a:latin typeface="Times New Roman" panose="02020603050405020304" pitchFamily="18" charset="0"/>
              </a:rPr>
              <a:t>年</a:t>
            </a:r>
            <a:r>
              <a:rPr lang="en-US" altLang="zh-TW" sz="2500" dirty="0" smtClean="0">
                <a:latin typeface="Times New Roman" panose="02020603050405020304" pitchFamily="18" charset="0"/>
              </a:rPr>
              <a:t>2,342</a:t>
            </a:r>
            <a:r>
              <a:rPr lang="zh-TW" altLang="en-US" sz="2500" dirty="0" smtClean="0">
                <a:latin typeface="Times New Roman" panose="02020603050405020304" pitchFamily="18" charset="0"/>
              </a:rPr>
              <a:t>萬餘</a:t>
            </a:r>
            <a:r>
              <a:rPr lang="zh-TW" altLang="en-US" sz="2500" dirty="0">
                <a:latin typeface="Times New Roman"/>
              </a:rPr>
              <a:t>人次</a:t>
            </a:r>
            <a:r>
              <a:rPr lang="en-US" altLang="zh-TW" sz="2500" dirty="0" smtClean="0">
                <a:latin typeface="Times New Roman" panose="02020603050405020304" pitchFamily="18" charset="0"/>
              </a:rPr>
              <a:t>(89</a:t>
            </a:r>
            <a:r>
              <a:rPr lang="zh-TW" altLang="en-US" sz="2500" dirty="0">
                <a:latin typeface="Times New Roman" panose="02020603050405020304" pitchFamily="18" charset="0"/>
              </a:rPr>
              <a:t>年</a:t>
            </a:r>
            <a:r>
              <a:rPr lang="en-US" altLang="zh-TW" sz="2500" dirty="0">
                <a:latin typeface="Times New Roman" panose="02020603050405020304" pitchFamily="18" charset="0"/>
              </a:rPr>
              <a:t>1,868</a:t>
            </a:r>
            <a:r>
              <a:rPr lang="zh-TW" altLang="en-US" sz="2500" dirty="0" smtClean="0">
                <a:latin typeface="Times New Roman" panose="02020603050405020304" pitchFamily="18" charset="0"/>
              </a:rPr>
              <a:t>萬餘人</a:t>
            </a:r>
            <a:r>
              <a:rPr lang="zh-TW" altLang="en-US" sz="2500" dirty="0">
                <a:latin typeface="Times New Roman" panose="02020603050405020304" pitchFamily="18" charset="0"/>
              </a:rPr>
              <a:t>次</a:t>
            </a:r>
            <a:r>
              <a:rPr lang="en-US" altLang="zh-TW" sz="2500" dirty="0" smtClean="0">
                <a:latin typeface="Times New Roman" panose="02020603050405020304" pitchFamily="18" charset="0"/>
              </a:rPr>
              <a:t>)</a:t>
            </a:r>
            <a:r>
              <a:rPr lang="zh-TW" altLang="en-US" sz="2500" dirty="0" smtClean="0">
                <a:latin typeface="Times New Roman"/>
              </a:rPr>
              <a:t>增</a:t>
            </a:r>
            <a:r>
              <a:rPr lang="zh-TW" altLang="en-US" sz="2500" dirty="0">
                <a:latin typeface="Times New Roman"/>
              </a:rPr>
              <a:t>至</a:t>
            </a:r>
            <a:r>
              <a:rPr lang="en-US" altLang="zh-TW" sz="2500" dirty="0">
                <a:latin typeface="Times New Roman"/>
              </a:rPr>
              <a:t>103</a:t>
            </a:r>
            <a:r>
              <a:rPr lang="zh-TW" altLang="en-US" sz="2500" dirty="0">
                <a:latin typeface="Times New Roman"/>
              </a:rPr>
              <a:t>年</a:t>
            </a:r>
            <a:r>
              <a:rPr lang="en-US" altLang="zh-TW" sz="2500" dirty="0">
                <a:latin typeface="Times New Roman"/>
              </a:rPr>
              <a:t>3,580</a:t>
            </a:r>
            <a:r>
              <a:rPr lang="zh-TW" altLang="en-US" sz="2500" dirty="0">
                <a:latin typeface="Times New Roman"/>
              </a:rPr>
              <a:t>萬餘人次</a:t>
            </a:r>
            <a:r>
              <a:rPr lang="zh-TW" altLang="en-US" sz="2500" dirty="0" smtClean="0">
                <a:latin typeface="Times New Roman"/>
              </a:rPr>
              <a:t>，</a:t>
            </a:r>
            <a:r>
              <a:rPr lang="en-US" altLang="zh-TW" sz="2500" dirty="0">
                <a:solidFill>
                  <a:srgbClr val="FF0000"/>
                </a:solidFill>
                <a:latin typeface="Times New Roman"/>
              </a:rPr>
              <a:t> </a:t>
            </a:r>
            <a:r>
              <a:rPr lang="en-US" altLang="zh-TW" sz="2500" dirty="0">
                <a:latin typeface="Times New Roman"/>
              </a:rPr>
              <a:t>104</a:t>
            </a:r>
            <a:r>
              <a:rPr lang="zh-TW" altLang="en-US" sz="2500" dirty="0">
                <a:latin typeface="Times New Roman"/>
              </a:rPr>
              <a:t>年</a:t>
            </a:r>
            <a:r>
              <a:rPr lang="en-US" altLang="zh-TW" sz="2500" dirty="0">
                <a:latin typeface="Times New Roman"/>
              </a:rPr>
              <a:t>1-11</a:t>
            </a:r>
            <a:r>
              <a:rPr lang="zh-TW" altLang="en-US" sz="2500" dirty="0">
                <a:latin typeface="Times New Roman"/>
              </a:rPr>
              <a:t>月已達</a:t>
            </a:r>
            <a:r>
              <a:rPr lang="en-US" altLang="zh-TW" sz="2500" dirty="0">
                <a:latin typeface="Times New Roman"/>
              </a:rPr>
              <a:t>3,513</a:t>
            </a:r>
            <a:r>
              <a:rPr lang="zh-TW" altLang="en-US" sz="2500" dirty="0">
                <a:latin typeface="Times New Roman"/>
              </a:rPr>
              <a:t>萬餘人次</a:t>
            </a:r>
            <a:r>
              <a:rPr lang="zh-TW" altLang="en-US" sz="2500" dirty="0" smtClean="0">
                <a:latin typeface="Times New Roman"/>
              </a:rPr>
              <a:t>，</a:t>
            </a:r>
            <a:r>
              <a:rPr lang="zh-TW" altLang="en-US" sz="2500" dirty="0">
                <a:latin typeface="Times New Roman"/>
              </a:rPr>
              <a:t>均</a:t>
            </a:r>
            <a:r>
              <a:rPr lang="zh-TW" altLang="en-US" sz="2500" dirty="0">
                <a:solidFill>
                  <a:srgbClr val="000000"/>
                </a:solidFill>
                <a:latin typeface="Times New Roman"/>
              </a:rPr>
              <a:t>創歷史新高，在旅客量大幅成長下，桃園國際機場仍於</a:t>
            </a:r>
            <a:r>
              <a:rPr lang="en-US" altLang="zh-TW" sz="2500" dirty="0">
                <a:solidFill>
                  <a:srgbClr val="000000"/>
                </a:solidFill>
                <a:latin typeface="Times New Roman"/>
              </a:rPr>
              <a:t>103</a:t>
            </a:r>
            <a:r>
              <a:rPr lang="zh-TW" altLang="en-US" sz="2500" dirty="0">
                <a:solidFill>
                  <a:srgbClr val="000000"/>
                </a:solidFill>
                <a:latin typeface="Times New Roman"/>
              </a:rPr>
              <a:t>年國際機場協會</a:t>
            </a:r>
            <a:r>
              <a:rPr lang="en-US" altLang="zh-TW" sz="2500" dirty="0">
                <a:solidFill>
                  <a:srgbClr val="000000"/>
                </a:solidFill>
                <a:latin typeface="Times New Roman"/>
              </a:rPr>
              <a:t>(ACI)</a:t>
            </a:r>
            <a:r>
              <a:rPr lang="zh-TW" altLang="en-US" sz="2500" dirty="0">
                <a:solidFill>
                  <a:srgbClr val="000000"/>
                </a:solidFill>
                <a:latin typeface="Times New Roman"/>
              </a:rPr>
              <a:t>機場服務品質</a:t>
            </a:r>
            <a:r>
              <a:rPr lang="en-US" altLang="zh-TW" sz="2500" dirty="0">
                <a:solidFill>
                  <a:srgbClr val="000000"/>
                </a:solidFill>
                <a:latin typeface="Times New Roman"/>
              </a:rPr>
              <a:t>2,500</a:t>
            </a:r>
            <a:r>
              <a:rPr lang="zh-TW" altLang="en-US" sz="2500" dirty="0">
                <a:solidFill>
                  <a:srgbClr val="000000"/>
                </a:solidFill>
                <a:latin typeface="Times New Roman"/>
              </a:rPr>
              <a:t>萬至</a:t>
            </a:r>
            <a:r>
              <a:rPr lang="en-US" altLang="zh-TW" sz="2500" dirty="0" smtClean="0">
                <a:solidFill>
                  <a:srgbClr val="000000"/>
                </a:solidFill>
                <a:latin typeface="Times New Roman"/>
              </a:rPr>
              <a:t>4,000</a:t>
            </a:r>
            <a:r>
              <a:rPr lang="zh-TW" altLang="en-US" sz="2500" dirty="0" smtClean="0">
                <a:solidFill>
                  <a:srgbClr val="000000"/>
                </a:solidFill>
                <a:latin typeface="Times New Roman"/>
              </a:rPr>
              <a:t>萬</a:t>
            </a:r>
            <a:r>
              <a:rPr lang="zh-TW" altLang="en-US" sz="2500" dirty="0">
                <a:solidFill>
                  <a:srgbClr val="000000"/>
                </a:solidFill>
                <a:latin typeface="Times New Roman"/>
              </a:rPr>
              <a:t>旅客量分組評比獲第</a:t>
            </a:r>
            <a:r>
              <a:rPr lang="en-US" altLang="zh-TW" sz="2500" dirty="0">
                <a:solidFill>
                  <a:srgbClr val="000000"/>
                </a:solidFill>
                <a:latin typeface="Times New Roman"/>
              </a:rPr>
              <a:t>2</a:t>
            </a:r>
            <a:r>
              <a:rPr lang="zh-TW" altLang="en-US" sz="2500" dirty="0">
                <a:solidFill>
                  <a:srgbClr val="000000"/>
                </a:solidFill>
                <a:latin typeface="Times New Roman"/>
              </a:rPr>
              <a:t>名佳績，並於</a:t>
            </a:r>
            <a:r>
              <a:rPr lang="en-US" altLang="zh-TW" sz="2500" dirty="0">
                <a:solidFill>
                  <a:srgbClr val="000000"/>
                </a:solidFill>
                <a:latin typeface="Times New Roman"/>
              </a:rPr>
              <a:t>104</a:t>
            </a:r>
            <a:r>
              <a:rPr lang="zh-TW" altLang="en-US" sz="2500" dirty="0">
                <a:solidFill>
                  <a:srgbClr val="000000"/>
                </a:solidFill>
                <a:latin typeface="Times New Roman"/>
              </a:rPr>
              <a:t>年獲</a:t>
            </a:r>
            <a:r>
              <a:rPr lang="en-US" altLang="zh-TW" sz="2500" dirty="0" err="1">
                <a:solidFill>
                  <a:srgbClr val="000000"/>
                </a:solidFill>
                <a:latin typeface="Times New Roman"/>
              </a:rPr>
              <a:t>Skytrax</a:t>
            </a:r>
            <a:r>
              <a:rPr lang="zh-TW" altLang="en-US" sz="2500" dirty="0">
                <a:solidFill>
                  <a:srgbClr val="000000"/>
                </a:solidFill>
                <a:latin typeface="Times New Roman"/>
              </a:rPr>
              <a:t>評比為全球及亞洲「最佳機場服務人員」雙料冠軍。</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180</a:t>
            </a:fld>
            <a:endParaRPr lang="zh-TW" altLang="en-US">
              <a:solidFill>
                <a:srgbClr val="000000"/>
              </a:solidFill>
            </a:endParaRPr>
          </a:p>
        </p:txBody>
      </p:sp>
    </p:spTree>
    <p:extLst>
      <p:ext uri="{BB962C8B-B14F-4D97-AF65-F5344CB8AC3E}">
        <p14:creationId xmlns:p14="http://schemas.microsoft.com/office/powerpoint/2010/main" val="424675667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圖表 12"/>
          <p:cNvGraphicFramePr/>
          <p:nvPr>
            <p:extLst>
              <p:ext uri="{D42A27DB-BD31-4B8C-83A1-F6EECF244321}">
                <p14:modId xmlns:p14="http://schemas.microsoft.com/office/powerpoint/2010/main" val="809944006"/>
              </p:ext>
            </p:extLst>
          </p:nvPr>
        </p:nvGraphicFramePr>
        <p:xfrm>
          <a:off x="4229100" y="3668557"/>
          <a:ext cx="2305200" cy="2708394"/>
        </p:xfrm>
        <a:graphic>
          <a:graphicData uri="http://schemas.openxmlformats.org/drawingml/2006/chart">
            <c:chart xmlns:c="http://schemas.openxmlformats.org/drawingml/2006/chart" xmlns:r="http://schemas.openxmlformats.org/officeDocument/2006/relationships" r:id="rId3"/>
          </a:graphicData>
        </a:graphic>
      </p:graphicFrame>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擴大公共建設，縮短城鄉</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差距</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2)</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63880" y="984428"/>
            <a:ext cx="8016240" cy="268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中央地方齊治水、</a:t>
            </a:r>
            <a:r>
              <a:rPr lang="zh-TW" altLang="en-US" sz="3200" b="1" dirty="0">
                <a:solidFill>
                  <a:schemeClr val="accent6"/>
                </a:solidFill>
                <a:latin typeface="+mn-lt"/>
                <a:ea typeface="標楷體" panose="03000509000000000000" pitchFamily="65" charset="-120"/>
              </a:rPr>
              <a:t>改善淹水樂安心</a:t>
            </a:r>
            <a:endParaRPr lang="en-US" altLang="zh-TW" sz="3200" b="1" dirty="0">
              <a:solidFill>
                <a:schemeClr val="accent6"/>
              </a:solidFill>
              <a:latin typeface="+mn-lt"/>
              <a:ea typeface="標楷體" panose="03000509000000000000" pitchFamily="65" charset="-120"/>
            </a:endParaRPr>
          </a:p>
          <a:p>
            <a:pPr marL="361950" lvl="0" indent="0" algn="just">
              <a:buClr>
                <a:schemeClr val="accent2">
                  <a:lumMod val="50000"/>
                </a:schemeClr>
              </a:buClr>
              <a:buSzPct val="75000"/>
              <a:buNone/>
            </a:pPr>
            <a:r>
              <a:rPr lang="en-US" altLang="zh-TW" sz="3200" dirty="0" smtClean="0">
                <a:latin typeface="+mn-lt"/>
              </a:rPr>
              <a:t> </a:t>
            </a:r>
            <a:r>
              <a:rPr lang="en-US" altLang="zh-TW" sz="2600" dirty="0" smtClean="0">
                <a:latin typeface="+mn-lt"/>
              </a:rPr>
              <a:t>95</a:t>
            </a:r>
            <a:r>
              <a:rPr lang="zh-TW" altLang="en-US" sz="2600" dirty="0" smtClean="0">
                <a:latin typeface="+mn-lt"/>
              </a:rPr>
              <a:t>至</a:t>
            </a:r>
            <a:r>
              <a:rPr lang="en-US" altLang="zh-TW" sz="2600" dirty="0" smtClean="0">
                <a:latin typeface="+mn-lt"/>
              </a:rPr>
              <a:t>102</a:t>
            </a:r>
            <a:r>
              <a:rPr lang="zh-TW" altLang="en-US" sz="2600" dirty="0" smtClean="0">
                <a:latin typeface="+mn-lt"/>
              </a:rPr>
              <a:t>年</a:t>
            </a:r>
            <a:r>
              <a:rPr lang="zh-TW" altLang="en-US" sz="2600" dirty="0">
                <a:latin typeface="+mn-lt"/>
              </a:rPr>
              <a:t>完成</a:t>
            </a:r>
            <a:r>
              <a:rPr lang="zh-TW" altLang="zh-TW" sz="2600" dirty="0">
                <a:latin typeface="+mn-lt"/>
              </a:rPr>
              <a:t>「易淹水地區水患治理</a:t>
            </a:r>
            <a:r>
              <a:rPr lang="zh-TW" altLang="zh-TW" sz="2600" dirty="0" smtClean="0">
                <a:latin typeface="+mn-lt"/>
              </a:rPr>
              <a:t>計畫」</a:t>
            </a:r>
            <a:r>
              <a:rPr lang="zh-TW" altLang="en-US" sz="2600" dirty="0" smtClean="0">
                <a:latin typeface="+mn-lt"/>
              </a:rPr>
              <a:t>，</a:t>
            </a:r>
            <a:r>
              <a:rPr lang="zh-TW" altLang="en-US" sz="2600" dirty="0">
                <a:latin typeface="+mn-lt"/>
              </a:rPr>
              <a:t>已改善淹水面積約</a:t>
            </a:r>
            <a:r>
              <a:rPr lang="en-US" altLang="zh-TW" sz="2600" dirty="0">
                <a:latin typeface="+mn-lt"/>
              </a:rPr>
              <a:t>538</a:t>
            </a:r>
            <a:r>
              <a:rPr lang="zh-TW" altLang="en-US" sz="2600" dirty="0">
                <a:latin typeface="+mn-lt"/>
              </a:rPr>
              <a:t>平方公里</a:t>
            </a:r>
            <a:r>
              <a:rPr lang="zh-TW" altLang="en-US" sz="2800" dirty="0">
                <a:solidFill>
                  <a:srgbClr val="000000"/>
                </a:solidFill>
                <a:latin typeface="+mn-lt"/>
              </a:rPr>
              <a:t>。</a:t>
            </a:r>
            <a:r>
              <a:rPr lang="zh-TW" altLang="en-US" sz="2600" dirty="0" smtClean="0">
                <a:latin typeface="+mn-lt"/>
              </a:rPr>
              <a:t>另</a:t>
            </a:r>
            <a:r>
              <a:rPr lang="zh-TW" altLang="en-US" sz="2600" dirty="0">
                <a:latin typeface="+mn-lt"/>
              </a:rPr>
              <a:t>於</a:t>
            </a:r>
            <a:r>
              <a:rPr lang="en-US" altLang="zh-TW" sz="2600" dirty="0">
                <a:latin typeface="+mn-lt"/>
              </a:rPr>
              <a:t>103</a:t>
            </a:r>
            <a:r>
              <a:rPr lang="zh-TW" altLang="en-US" sz="2600" dirty="0">
                <a:latin typeface="+mn-lt"/>
              </a:rPr>
              <a:t>年起執行</a:t>
            </a:r>
            <a:r>
              <a:rPr lang="zh-TW" altLang="zh-TW" sz="2600" dirty="0">
                <a:latin typeface="+mn-lt"/>
              </a:rPr>
              <a:t>「</a:t>
            </a:r>
            <a:r>
              <a:rPr lang="zh-TW" altLang="en-US" sz="2600" dirty="0">
                <a:latin typeface="+mn-lt"/>
              </a:rPr>
              <a:t>流域綜合</a:t>
            </a:r>
            <a:r>
              <a:rPr lang="zh-TW" altLang="zh-TW" sz="2600" dirty="0">
                <a:latin typeface="+mn-lt"/>
              </a:rPr>
              <a:t>治理計畫」，賡續協助地方政府治理水患</a:t>
            </a:r>
            <a:r>
              <a:rPr lang="zh-TW" altLang="en-US" sz="2600" dirty="0">
                <a:latin typeface="+mn-lt"/>
              </a:rPr>
              <a:t>，預計可增加改善</a:t>
            </a:r>
            <a:r>
              <a:rPr lang="en-US" altLang="zh-TW" sz="2600" dirty="0">
                <a:latin typeface="+mn-lt"/>
              </a:rPr>
              <a:t>320</a:t>
            </a:r>
            <a:r>
              <a:rPr lang="zh-TW" altLang="en-US" sz="2600" dirty="0">
                <a:latin typeface="+mn-lt"/>
              </a:rPr>
              <a:t>平方公里淹水潛勢地區水患程度，增加保護人口約</a:t>
            </a:r>
            <a:r>
              <a:rPr lang="en-US" altLang="zh-TW" sz="2600" dirty="0">
                <a:latin typeface="+mn-lt"/>
              </a:rPr>
              <a:t>120</a:t>
            </a:r>
            <a:r>
              <a:rPr lang="zh-TW" altLang="en-US" sz="2600" dirty="0">
                <a:latin typeface="+mn-lt"/>
              </a:rPr>
              <a:t>萬人</a:t>
            </a:r>
            <a:r>
              <a:rPr lang="zh-TW" altLang="en-US" sz="2600" dirty="0" smtClean="0">
                <a:latin typeface="+mn-lt"/>
              </a:rPr>
              <a:t>。</a:t>
            </a:r>
            <a:endParaRPr lang="en-US" altLang="zh-TW" sz="2600" dirty="0" smtClean="0">
              <a:latin typeface="+mn-lt"/>
            </a:endParaRPr>
          </a:p>
          <a:p>
            <a:pPr marL="109537" indent="0">
              <a:buNone/>
            </a:pPr>
            <a:endParaRPr lang="zh-TW" altLang="zh-TW" sz="2400" dirty="0"/>
          </a:p>
          <a:p>
            <a:pPr marL="109537" indent="0">
              <a:buNone/>
            </a:pPr>
            <a:endParaRPr lang="en-US" altLang="zh-TW" sz="2600" dirty="0" smtClean="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181</a:t>
            </a:fld>
            <a:endParaRPr lang="zh-TW" altLang="en-US"/>
          </a:p>
        </p:txBody>
      </p:sp>
      <p:graphicFrame>
        <p:nvGraphicFramePr>
          <p:cNvPr id="14" name="圖表 13"/>
          <p:cNvGraphicFramePr/>
          <p:nvPr>
            <p:extLst>
              <p:ext uri="{D42A27DB-BD31-4B8C-83A1-F6EECF244321}">
                <p14:modId xmlns:p14="http://schemas.microsoft.com/office/powerpoint/2010/main" val="1191887044"/>
              </p:ext>
            </p:extLst>
          </p:nvPr>
        </p:nvGraphicFramePr>
        <p:xfrm>
          <a:off x="6617742" y="3759767"/>
          <a:ext cx="1972538" cy="255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圖表 5"/>
          <p:cNvGraphicFramePr/>
          <p:nvPr>
            <p:extLst>
              <p:ext uri="{D42A27DB-BD31-4B8C-83A1-F6EECF244321}">
                <p14:modId xmlns:p14="http://schemas.microsoft.com/office/powerpoint/2010/main" val="3347293611"/>
              </p:ext>
            </p:extLst>
          </p:nvPr>
        </p:nvGraphicFramePr>
        <p:xfrm>
          <a:off x="762000" y="3700130"/>
          <a:ext cx="3733800" cy="2832100"/>
        </p:xfrm>
        <a:graphic>
          <a:graphicData uri="http://schemas.openxmlformats.org/drawingml/2006/chart">
            <c:chart xmlns:c="http://schemas.openxmlformats.org/drawingml/2006/chart" xmlns:r="http://schemas.openxmlformats.org/officeDocument/2006/relationships" r:id="rId5"/>
          </a:graphicData>
        </a:graphic>
      </p:graphicFrame>
      <p:sp>
        <p:nvSpPr>
          <p:cNvPr id="15" name="爆炸 1 14"/>
          <p:cNvSpPr/>
          <p:nvPr/>
        </p:nvSpPr>
        <p:spPr>
          <a:xfrm>
            <a:off x="5413054" y="4830446"/>
            <a:ext cx="1000132" cy="642942"/>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TW" dirty="0" smtClean="0">
                <a:solidFill>
                  <a:srgbClr val="FF0000"/>
                </a:solidFill>
              </a:rPr>
              <a:t>+30</a:t>
            </a:r>
            <a:endParaRPr lang="zh-TW" altLang="en-US" dirty="0">
              <a:solidFill>
                <a:srgbClr val="FF0000"/>
              </a:solidFill>
            </a:endParaRPr>
          </a:p>
        </p:txBody>
      </p:sp>
      <p:sp>
        <p:nvSpPr>
          <p:cNvPr id="16" name="爆炸 1 15"/>
          <p:cNvSpPr/>
          <p:nvPr/>
        </p:nvSpPr>
        <p:spPr>
          <a:xfrm>
            <a:off x="7455214" y="4830446"/>
            <a:ext cx="1000132" cy="642942"/>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TW" dirty="0" smtClean="0">
                <a:solidFill>
                  <a:srgbClr val="FF0000"/>
                </a:solidFill>
              </a:rPr>
              <a:t>+38</a:t>
            </a:r>
            <a:endParaRPr lang="zh-TW" altLang="en-US" dirty="0">
              <a:solidFill>
                <a:srgbClr val="FF0000"/>
              </a:solidFill>
            </a:endParaRPr>
          </a:p>
        </p:txBody>
      </p:sp>
    </p:spTree>
    <p:extLst>
      <p:ext uri="{BB962C8B-B14F-4D97-AF65-F5344CB8AC3E}">
        <p14:creationId xmlns:p14="http://schemas.microsoft.com/office/powerpoint/2010/main" val="296243771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四</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擴大公共建設，縮短城鄉</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差距</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3)</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07624" y="1261186"/>
            <a:ext cx="8431576" cy="450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3333CC">
                  <a:lumMod val="50000"/>
                </a:srgbClr>
              </a:buClr>
              <a:buSzPct val="75000"/>
              <a:buFont typeface="Wingdings" panose="05000000000000000000" pitchFamily="2" charset="2"/>
              <a:buChar char="n"/>
            </a:pPr>
            <a:r>
              <a:rPr lang="zh-TW" altLang="en-US" sz="3200" b="1" dirty="0">
                <a:solidFill>
                  <a:srgbClr val="2D2DB9"/>
                </a:solidFill>
                <a:latin typeface="Times New Roman"/>
              </a:rPr>
              <a:t>增加公共污水下水道用戶</a:t>
            </a:r>
            <a:r>
              <a:rPr lang="zh-TW" altLang="en-US" sz="3200" b="1" dirty="0" smtClean="0">
                <a:solidFill>
                  <a:schemeClr val="accent2"/>
                </a:solidFill>
                <a:latin typeface="Times New Roman"/>
              </a:rPr>
              <a:t>接管</a:t>
            </a:r>
            <a:r>
              <a:rPr lang="en-US" altLang="zh-TW" sz="3200" b="1" dirty="0">
                <a:solidFill>
                  <a:schemeClr val="accent2"/>
                </a:solidFill>
                <a:latin typeface="Times New Roman"/>
              </a:rPr>
              <a:t>141</a:t>
            </a:r>
            <a:r>
              <a:rPr lang="zh-TW" altLang="en-US" sz="3200" b="1" dirty="0">
                <a:solidFill>
                  <a:schemeClr val="accent2"/>
                </a:solidFill>
                <a:latin typeface="Times New Roman"/>
              </a:rPr>
              <a:t>萬</a:t>
            </a:r>
            <a:r>
              <a:rPr lang="en-US" altLang="zh-TW" sz="3200" b="1" dirty="0">
                <a:solidFill>
                  <a:schemeClr val="accent2"/>
                </a:solidFill>
                <a:latin typeface="Times New Roman"/>
              </a:rPr>
              <a:t>8,516</a:t>
            </a:r>
            <a:r>
              <a:rPr lang="zh-TW" altLang="en-US" sz="3200" b="1" dirty="0">
                <a:solidFill>
                  <a:schemeClr val="accent2"/>
                </a:solidFill>
                <a:latin typeface="Times New Roman"/>
              </a:rPr>
              <a:t>戶</a:t>
            </a:r>
          </a:p>
          <a:p>
            <a:pPr marL="361950" indent="0" algn="just">
              <a:buClr>
                <a:schemeClr val="accent2">
                  <a:lumMod val="50000"/>
                </a:schemeClr>
              </a:buClr>
              <a:buSzPct val="75000"/>
              <a:buNone/>
              <a:defRPr/>
            </a:pPr>
            <a:r>
              <a:rPr lang="zh-TW" altLang="en-US" sz="2600" dirty="0" smtClean="0">
                <a:latin typeface="+mn-lt"/>
              </a:rPr>
              <a:t> </a:t>
            </a:r>
            <a:r>
              <a:rPr lang="en-US" altLang="zh-TW" sz="2800" dirty="0">
                <a:latin typeface="+mn-lt"/>
              </a:rPr>
              <a:t>96</a:t>
            </a:r>
            <a:r>
              <a:rPr lang="zh-TW" altLang="en-US" sz="2800" dirty="0">
                <a:latin typeface="+mn-lt"/>
              </a:rPr>
              <a:t>年底公共污水下水道用戶接管為</a:t>
            </a:r>
            <a:r>
              <a:rPr lang="en-US" altLang="zh-TW" sz="2800" dirty="0">
                <a:latin typeface="+mn-lt"/>
              </a:rPr>
              <a:t>100</a:t>
            </a:r>
            <a:r>
              <a:rPr lang="zh-TW" altLang="en-US" sz="2800" dirty="0">
                <a:latin typeface="+mn-lt"/>
              </a:rPr>
              <a:t>萬</a:t>
            </a:r>
            <a:r>
              <a:rPr lang="en-US" altLang="zh-TW" sz="2800" dirty="0">
                <a:latin typeface="+mn-lt"/>
              </a:rPr>
              <a:t>3,167</a:t>
            </a:r>
            <a:r>
              <a:rPr lang="zh-TW" altLang="en-US" sz="2800" dirty="0">
                <a:latin typeface="+mn-lt"/>
              </a:rPr>
              <a:t>戶，至</a:t>
            </a:r>
            <a:r>
              <a:rPr lang="en-US" altLang="zh-TW" sz="2800" dirty="0">
                <a:latin typeface="+mn-lt"/>
              </a:rPr>
              <a:t>105</a:t>
            </a:r>
            <a:r>
              <a:rPr lang="zh-TW" altLang="en-US" sz="2800" dirty="0">
                <a:latin typeface="+mn-lt"/>
              </a:rPr>
              <a:t>年</a:t>
            </a:r>
            <a:r>
              <a:rPr lang="en-US" altLang="zh-TW" sz="2800" dirty="0">
                <a:latin typeface="+mn-lt"/>
              </a:rPr>
              <a:t>2</a:t>
            </a:r>
            <a:r>
              <a:rPr lang="zh-TW" altLang="en-US" sz="2800" dirty="0">
                <a:latin typeface="+mn-lt"/>
              </a:rPr>
              <a:t>月底止達</a:t>
            </a:r>
            <a:r>
              <a:rPr lang="en-US" altLang="zh-TW" sz="2800" dirty="0">
                <a:latin typeface="+mn-lt"/>
              </a:rPr>
              <a:t>242</a:t>
            </a:r>
            <a:r>
              <a:rPr lang="zh-TW" altLang="en-US" sz="2800" dirty="0">
                <a:latin typeface="+mn-lt"/>
              </a:rPr>
              <a:t>萬</a:t>
            </a:r>
            <a:r>
              <a:rPr lang="en-US" altLang="zh-TW" sz="2800" dirty="0">
                <a:latin typeface="+mn-lt"/>
              </a:rPr>
              <a:t>1,683</a:t>
            </a:r>
            <a:r>
              <a:rPr lang="zh-TW" altLang="en-US" sz="2800" dirty="0">
                <a:latin typeface="+mn-lt"/>
              </a:rPr>
              <a:t>戶，迄今共已增加接管戶數達</a:t>
            </a:r>
            <a:r>
              <a:rPr lang="en-US" altLang="zh-TW" sz="2800" dirty="0">
                <a:latin typeface="+mn-lt"/>
              </a:rPr>
              <a:t>141</a:t>
            </a:r>
            <a:r>
              <a:rPr lang="zh-TW" altLang="en-US" sz="2800" dirty="0">
                <a:latin typeface="+mn-lt"/>
              </a:rPr>
              <a:t>萬</a:t>
            </a:r>
            <a:r>
              <a:rPr lang="en-US" altLang="zh-TW" sz="2800" dirty="0">
                <a:latin typeface="+mn-lt"/>
              </a:rPr>
              <a:t>8,516</a:t>
            </a:r>
            <a:r>
              <a:rPr lang="zh-TW" altLang="en-US" sz="2800" dirty="0">
                <a:latin typeface="+mn-lt"/>
              </a:rPr>
              <a:t>戶，有效改善國人生活環境品質</a:t>
            </a:r>
            <a:r>
              <a:rPr lang="zh-TW" altLang="en-US" sz="2800" dirty="0" smtClean="0">
                <a:latin typeface="+mn-lt"/>
              </a:rPr>
              <a:t>。</a:t>
            </a:r>
            <a:endParaRPr lang="en-US" altLang="zh-TW" sz="2800" dirty="0" smtClean="0">
              <a:latin typeface="+mn-lt"/>
            </a:endParaRPr>
          </a:p>
          <a:p>
            <a:pPr marL="355600" indent="-266700" algn="just">
              <a:buClr>
                <a:schemeClr val="accent2">
                  <a:lumMod val="50000"/>
                </a:schemeClr>
              </a:buClr>
              <a:buSzPct val="75000"/>
              <a:buFont typeface="Wingdings" panose="05000000000000000000" pitchFamily="2" charset="2"/>
              <a:buChar char="n"/>
              <a:defRPr/>
            </a:pPr>
            <a:r>
              <a:rPr lang="zh-TW" altLang="en-US" sz="3200" b="1" dirty="0">
                <a:solidFill>
                  <a:srgbClr val="2D2DB9"/>
                </a:solidFill>
                <a:latin typeface="Times New Roman"/>
              </a:rPr>
              <a:t>公開土壤液化潛勢區資訊</a:t>
            </a:r>
            <a:endParaRPr lang="en-US" altLang="zh-TW" sz="3200" b="1" dirty="0">
              <a:solidFill>
                <a:srgbClr val="2D2DB9"/>
              </a:solidFill>
              <a:latin typeface="Times New Roman"/>
            </a:endParaRPr>
          </a:p>
          <a:p>
            <a:pPr marL="361950" indent="0" algn="just">
              <a:buClr>
                <a:schemeClr val="accent2">
                  <a:lumMod val="50000"/>
                </a:schemeClr>
              </a:buClr>
              <a:buSzPct val="75000"/>
              <a:buNone/>
              <a:defRPr/>
            </a:pPr>
            <a:r>
              <a:rPr lang="en-US" altLang="zh-TW" sz="2800" dirty="0" smtClean="0">
                <a:latin typeface="+mn-lt"/>
              </a:rPr>
              <a:t>105</a:t>
            </a:r>
            <a:r>
              <a:rPr lang="zh-TW" altLang="en-US" sz="2800" dirty="0" smtClean="0">
                <a:latin typeface="+mn-lt"/>
              </a:rPr>
              <a:t>年</a:t>
            </a:r>
            <a:r>
              <a:rPr lang="zh-TW" altLang="en-US" sz="2800" dirty="0">
                <a:latin typeface="+mn-lt"/>
              </a:rPr>
              <a:t>公開土壤液化潛勢區資訊，並同步啟動協助民間建物基地土壤液化改善及老舊住宅結構健檢與補強等配套措施</a:t>
            </a:r>
          </a:p>
          <a:p>
            <a:pPr marL="361950" indent="0" algn="just">
              <a:buClr>
                <a:schemeClr val="accent2">
                  <a:lumMod val="50000"/>
                </a:schemeClr>
              </a:buClr>
              <a:buSzPct val="75000"/>
              <a:buNone/>
              <a:defRPr/>
            </a:pPr>
            <a:endParaRPr lang="zh-TW" altLang="en-US" sz="2800" dirty="0">
              <a:latin typeface="+mn-lt"/>
            </a:endParaRPr>
          </a:p>
          <a:p>
            <a:pPr indent="-1588" algn="just">
              <a:buClr>
                <a:srgbClr val="191966"/>
              </a:buClr>
              <a:buSzPct val="75000"/>
              <a:buNone/>
            </a:pPr>
            <a:endParaRPr lang="en-US" altLang="zh-TW" sz="1400" dirty="0" smtClean="0">
              <a:solidFill>
                <a:srgbClr val="FF0000"/>
              </a:solidFill>
              <a:latin typeface="Times New Roman" pitchFamily="18" charset="0"/>
              <a:ea typeface="標楷體"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182</a:t>
            </a:fld>
            <a:endParaRPr lang="zh-TW" altLang="en-US"/>
          </a:p>
        </p:txBody>
      </p:sp>
    </p:spTree>
    <p:extLst>
      <p:ext uri="{BB962C8B-B14F-4D97-AF65-F5344CB8AC3E}">
        <p14:creationId xmlns:p14="http://schemas.microsoft.com/office/powerpoint/2010/main" val="37231667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健全安全管理，確保民眾幸福</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49995" y="1344057"/>
            <a:ext cx="7799942" cy="477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改善</a:t>
            </a:r>
            <a:r>
              <a:rPr lang="zh-TW" altLang="zh-TW" sz="3200" b="1" dirty="0">
                <a:solidFill>
                  <a:schemeClr val="accent6"/>
                </a:solidFill>
                <a:latin typeface="+mn-lt"/>
                <a:ea typeface="標楷體" panose="03000509000000000000" pitchFamily="65" charset="-120"/>
              </a:rPr>
              <a:t>社會治安、加強酒駕</a:t>
            </a:r>
            <a:r>
              <a:rPr lang="zh-TW" altLang="zh-TW" sz="3200" b="1" dirty="0" smtClean="0">
                <a:solidFill>
                  <a:schemeClr val="accent6"/>
                </a:solidFill>
                <a:latin typeface="+mn-lt"/>
                <a:ea typeface="標楷體" panose="03000509000000000000" pitchFamily="65" charset="-120"/>
              </a:rPr>
              <a:t>取締</a:t>
            </a:r>
            <a:endParaRPr lang="en-US" altLang="zh-TW" sz="3200" b="1" dirty="0" smtClean="0">
              <a:solidFill>
                <a:schemeClr val="accent6"/>
              </a:solidFill>
              <a:latin typeface="+mn-lt"/>
              <a:ea typeface="標楷體" panose="03000509000000000000" pitchFamily="65" charset="-120"/>
            </a:endParaRPr>
          </a:p>
          <a:p>
            <a:pPr marL="355600" indent="0" algn="just">
              <a:buClr>
                <a:schemeClr val="accent2">
                  <a:lumMod val="50000"/>
                </a:schemeClr>
              </a:buClr>
              <a:buNone/>
              <a:tabLst>
                <a:tab pos="355600" algn="l"/>
              </a:tabLst>
            </a:pPr>
            <a:r>
              <a:rPr lang="en-US" altLang="zh-TW" sz="2600" dirty="0">
                <a:latin typeface="+mn-lt"/>
                <a:ea typeface="+mj-ea"/>
              </a:rPr>
              <a:t>96</a:t>
            </a:r>
            <a:r>
              <a:rPr lang="zh-TW" altLang="en-US" sz="2600" dirty="0">
                <a:latin typeface="+mn-lt"/>
                <a:ea typeface="+mj-ea"/>
              </a:rPr>
              <a:t>年暴力犯罪發生</a:t>
            </a:r>
            <a:r>
              <a:rPr lang="en-US" altLang="zh-TW" sz="2600" dirty="0">
                <a:latin typeface="+mn-lt"/>
                <a:ea typeface="+mj-ea"/>
              </a:rPr>
              <a:t>9,534</a:t>
            </a:r>
            <a:r>
              <a:rPr lang="zh-TW" altLang="en-US" sz="2600" dirty="0">
                <a:latin typeface="+mn-lt"/>
                <a:ea typeface="+mj-ea"/>
              </a:rPr>
              <a:t>件、破獲率</a:t>
            </a:r>
            <a:r>
              <a:rPr lang="en-US" altLang="zh-TW" sz="2600" dirty="0">
                <a:latin typeface="+mn-lt"/>
                <a:ea typeface="+mj-ea"/>
              </a:rPr>
              <a:t>75.04</a:t>
            </a:r>
            <a:r>
              <a:rPr lang="zh-TW" altLang="en-US" sz="2600" dirty="0">
                <a:latin typeface="+mn-lt"/>
                <a:ea typeface="+mj-ea"/>
              </a:rPr>
              <a:t>％，至</a:t>
            </a:r>
            <a:r>
              <a:rPr lang="en-US" altLang="zh-TW" sz="2600" dirty="0" smtClean="0">
                <a:latin typeface="+mn-lt"/>
                <a:ea typeface="+mj-ea"/>
              </a:rPr>
              <a:t>104</a:t>
            </a:r>
            <a:r>
              <a:rPr lang="zh-TW" altLang="en-US" sz="2600" dirty="0" smtClean="0">
                <a:latin typeface="+mn-lt"/>
                <a:ea typeface="+mj-ea"/>
              </a:rPr>
              <a:t>年降至</a:t>
            </a:r>
            <a:r>
              <a:rPr lang="en-US" altLang="zh-TW" sz="2600" dirty="0" smtClean="0">
                <a:latin typeface="+mn-lt"/>
                <a:ea typeface="+mj-ea"/>
              </a:rPr>
              <a:t>1,956</a:t>
            </a:r>
            <a:r>
              <a:rPr lang="zh-TW" altLang="en-US" sz="2600" dirty="0" smtClean="0">
                <a:latin typeface="+mn-lt"/>
                <a:ea typeface="+mj-ea"/>
              </a:rPr>
              <a:t>件</a:t>
            </a:r>
            <a:r>
              <a:rPr lang="zh-TW" altLang="en-US" sz="2600" dirty="0">
                <a:latin typeface="+mn-lt"/>
                <a:ea typeface="+mj-ea"/>
              </a:rPr>
              <a:t>，破獲率</a:t>
            </a:r>
            <a:r>
              <a:rPr lang="zh-TW" altLang="en-US" sz="2600" dirty="0" smtClean="0">
                <a:latin typeface="+mn-lt"/>
                <a:ea typeface="+mj-ea"/>
              </a:rPr>
              <a:t>達</a:t>
            </a:r>
            <a:r>
              <a:rPr lang="en-US" altLang="zh-TW" sz="2600" dirty="0" smtClean="0">
                <a:latin typeface="+mn-lt"/>
                <a:ea typeface="+mj-ea"/>
              </a:rPr>
              <a:t>102.66%</a:t>
            </a:r>
            <a:r>
              <a:rPr lang="zh-TW" altLang="en-US" sz="2600" dirty="0">
                <a:latin typeface="+mn-lt"/>
                <a:ea typeface="+mj-ea"/>
              </a:rPr>
              <a:t>，發生件數減少</a:t>
            </a:r>
            <a:r>
              <a:rPr lang="en-US" altLang="zh-TW" sz="2600" dirty="0" smtClean="0">
                <a:latin typeface="+mn-lt"/>
                <a:ea typeface="+mj-ea"/>
              </a:rPr>
              <a:t>7,578</a:t>
            </a:r>
            <a:r>
              <a:rPr lang="zh-TW" altLang="en-US" sz="2600" dirty="0" smtClean="0">
                <a:latin typeface="+mn-lt"/>
                <a:ea typeface="+mj-ea"/>
              </a:rPr>
              <a:t>件</a:t>
            </a:r>
            <a:r>
              <a:rPr lang="zh-TW" altLang="en-US" sz="2600" dirty="0">
                <a:latin typeface="+mn-lt"/>
                <a:ea typeface="+mj-ea"/>
              </a:rPr>
              <a:t>，降幅</a:t>
            </a:r>
            <a:r>
              <a:rPr lang="en-US" altLang="zh-TW" sz="2600" dirty="0" smtClean="0">
                <a:latin typeface="+mn-lt"/>
                <a:ea typeface="+mj-ea"/>
              </a:rPr>
              <a:t>79.48%</a:t>
            </a:r>
            <a:r>
              <a:rPr lang="zh-TW" altLang="en-US" sz="2600" dirty="0">
                <a:latin typeface="+mn-lt"/>
                <a:ea typeface="+mj-ea"/>
              </a:rPr>
              <a:t>，為近</a:t>
            </a:r>
            <a:r>
              <a:rPr lang="en-US" altLang="zh-TW" sz="2600" dirty="0">
                <a:latin typeface="+mn-lt"/>
                <a:ea typeface="+mj-ea"/>
              </a:rPr>
              <a:t>20</a:t>
            </a:r>
            <a:r>
              <a:rPr lang="zh-TW" altLang="en-US" sz="2600" dirty="0">
                <a:latin typeface="+mn-lt"/>
                <a:ea typeface="+mj-ea"/>
              </a:rPr>
              <a:t>年最低。酒駕肇事死亡人數自</a:t>
            </a:r>
            <a:r>
              <a:rPr lang="en-US" altLang="zh-TW" sz="2600" dirty="0">
                <a:latin typeface="+mn-lt"/>
                <a:ea typeface="+mj-ea"/>
              </a:rPr>
              <a:t>96</a:t>
            </a:r>
            <a:r>
              <a:rPr lang="zh-TW" altLang="en-US" sz="2600" dirty="0">
                <a:latin typeface="+mn-lt"/>
                <a:ea typeface="+mj-ea"/>
              </a:rPr>
              <a:t>年</a:t>
            </a:r>
            <a:r>
              <a:rPr lang="en-US" altLang="zh-TW" sz="2600" dirty="0">
                <a:latin typeface="+mn-lt"/>
                <a:ea typeface="+mj-ea"/>
              </a:rPr>
              <a:t>576</a:t>
            </a:r>
            <a:r>
              <a:rPr lang="zh-TW" altLang="en-US" sz="2600" dirty="0">
                <a:latin typeface="+mn-lt"/>
                <a:ea typeface="+mj-ea"/>
              </a:rPr>
              <a:t>人，降至</a:t>
            </a:r>
            <a:r>
              <a:rPr lang="en-US" altLang="zh-TW" sz="2600" dirty="0" smtClean="0">
                <a:latin typeface="+mn-lt"/>
                <a:ea typeface="+mj-ea"/>
              </a:rPr>
              <a:t>104</a:t>
            </a:r>
            <a:r>
              <a:rPr lang="zh-TW" altLang="en-US" sz="2600" dirty="0" smtClean="0">
                <a:latin typeface="+mn-lt"/>
                <a:ea typeface="+mj-ea"/>
              </a:rPr>
              <a:t>年</a:t>
            </a:r>
            <a:r>
              <a:rPr lang="en-US" altLang="zh-TW" sz="2600" dirty="0" smtClean="0">
                <a:latin typeface="+mn-lt"/>
                <a:ea typeface="+mj-ea"/>
              </a:rPr>
              <a:t>142</a:t>
            </a:r>
            <a:r>
              <a:rPr lang="zh-TW" altLang="en-US" sz="2600" dirty="0" smtClean="0">
                <a:latin typeface="+mn-lt"/>
                <a:ea typeface="+mj-ea"/>
              </a:rPr>
              <a:t>人</a:t>
            </a:r>
            <a:r>
              <a:rPr lang="zh-TW" altLang="en-US" sz="2600" dirty="0">
                <a:latin typeface="+mn-lt"/>
                <a:ea typeface="+mj-ea"/>
              </a:rPr>
              <a:t>，較最高（</a:t>
            </a:r>
            <a:r>
              <a:rPr lang="en-US" altLang="zh-TW" sz="2600" dirty="0">
                <a:latin typeface="+mn-lt"/>
                <a:ea typeface="+mj-ea"/>
              </a:rPr>
              <a:t>95</a:t>
            </a:r>
            <a:r>
              <a:rPr lang="zh-TW" altLang="en-US" sz="2600" dirty="0">
                <a:latin typeface="+mn-lt"/>
                <a:ea typeface="+mj-ea"/>
              </a:rPr>
              <a:t>年</a:t>
            </a:r>
            <a:r>
              <a:rPr lang="en-US" altLang="zh-TW" sz="2600" dirty="0">
                <a:latin typeface="+mn-lt"/>
                <a:ea typeface="+mj-ea"/>
              </a:rPr>
              <a:t>727</a:t>
            </a:r>
            <a:r>
              <a:rPr lang="zh-TW" altLang="en-US" sz="2600" dirty="0">
                <a:latin typeface="+mn-lt"/>
                <a:ea typeface="+mj-ea"/>
              </a:rPr>
              <a:t>人）</a:t>
            </a:r>
            <a:r>
              <a:rPr lang="zh-TW" altLang="en-US" sz="2600" dirty="0" smtClean="0">
                <a:latin typeface="+mn-lt"/>
                <a:ea typeface="+mj-ea"/>
              </a:rPr>
              <a:t>減少</a:t>
            </a:r>
            <a:r>
              <a:rPr lang="en-US" altLang="zh-TW" sz="2600" dirty="0" smtClean="0">
                <a:latin typeface="+mn-lt"/>
                <a:ea typeface="+mj-ea"/>
              </a:rPr>
              <a:t>585</a:t>
            </a:r>
            <a:r>
              <a:rPr lang="zh-TW" altLang="en-US" sz="2600" dirty="0" smtClean="0">
                <a:latin typeface="+mn-lt"/>
                <a:ea typeface="+mj-ea"/>
              </a:rPr>
              <a:t>人</a:t>
            </a:r>
            <a:r>
              <a:rPr lang="zh-TW" altLang="en-US" sz="2600" dirty="0">
                <a:latin typeface="+mn-lt"/>
                <a:ea typeface="+mj-ea"/>
              </a:rPr>
              <a:t>，降</a:t>
            </a:r>
            <a:r>
              <a:rPr lang="zh-TW" altLang="en-US" sz="2600" dirty="0" smtClean="0">
                <a:latin typeface="+mn-lt"/>
                <a:ea typeface="+mj-ea"/>
              </a:rPr>
              <a:t>幅</a:t>
            </a:r>
            <a:r>
              <a:rPr lang="en-US" altLang="zh-TW" sz="2600" dirty="0" smtClean="0">
                <a:latin typeface="+mn-lt"/>
                <a:ea typeface="+mj-ea"/>
              </a:rPr>
              <a:t>80.47%</a:t>
            </a:r>
            <a:r>
              <a:rPr lang="zh-TW" altLang="en-US" sz="2600" dirty="0">
                <a:latin typeface="+mn-lt"/>
                <a:ea typeface="+mj-ea"/>
              </a:rPr>
              <a:t>，為近</a:t>
            </a:r>
            <a:r>
              <a:rPr lang="en-US" altLang="zh-TW" sz="2600" dirty="0">
                <a:latin typeface="+mn-lt"/>
                <a:ea typeface="+mj-ea"/>
              </a:rPr>
              <a:t>20</a:t>
            </a:r>
            <a:r>
              <a:rPr lang="zh-TW" altLang="en-US" sz="2600" dirty="0">
                <a:latin typeface="+mn-lt"/>
                <a:ea typeface="+mj-ea"/>
              </a:rPr>
              <a:t>年最低。民眾對全國及對所在縣市治安滿意度</a:t>
            </a:r>
            <a:r>
              <a:rPr lang="en-US" altLang="zh-TW" sz="2600" dirty="0">
                <a:latin typeface="+mn-lt"/>
                <a:ea typeface="+mj-ea"/>
              </a:rPr>
              <a:t>103</a:t>
            </a:r>
            <a:r>
              <a:rPr lang="zh-TW" altLang="en-US" sz="2600" dirty="0">
                <a:latin typeface="+mn-lt"/>
                <a:ea typeface="+mj-ea"/>
              </a:rPr>
              <a:t>年分別為</a:t>
            </a:r>
            <a:r>
              <a:rPr lang="en-US" altLang="zh-TW" sz="2600" dirty="0">
                <a:latin typeface="+mn-lt"/>
                <a:ea typeface="+mj-ea"/>
              </a:rPr>
              <a:t>44.12</a:t>
            </a:r>
            <a:r>
              <a:rPr lang="zh-TW" altLang="en-US" sz="2600" dirty="0">
                <a:latin typeface="+mn-lt"/>
                <a:ea typeface="+mj-ea"/>
              </a:rPr>
              <a:t>％及</a:t>
            </a:r>
            <a:r>
              <a:rPr lang="en-US" altLang="zh-TW" sz="2600" dirty="0">
                <a:latin typeface="+mn-lt"/>
                <a:ea typeface="+mj-ea"/>
              </a:rPr>
              <a:t>75.49%</a:t>
            </a:r>
            <a:r>
              <a:rPr lang="zh-TW" altLang="en-US" sz="2600" dirty="0">
                <a:latin typeface="+mn-lt"/>
                <a:ea typeface="+mj-ea"/>
              </a:rPr>
              <a:t>，比</a:t>
            </a:r>
            <a:r>
              <a:rPr lang="en-US" altLang="zh-TW" sz="2600" dirty="0">
                <a:latin typeface="+mn-lt"/>
                <a:ea typeface="+mj-ea"/>
              </a:rPr>
              <a:t>96</a:t>
            </a:r>
            <a:r>
              <a:rPr lang="zh-TW" altLang="en-US" sz="2600" dirty="0">
                <a:latin typeface="+mn-lt"/>
                <a:ea typeface="+mj-ea"/>
              </a:rPr>
              <a:t>年分別增加</a:t>
            </a:r>
            <a:r>
              <a:rPr lang="en-US" altLang="zh-TW" sz="2600" dirty="0">
                <a:latin typeface="+mn-lt"/>
                <a:ea typeface="+mj-ea"/>
              </a:rPr>
              <a:t>18.19</a:t>
            </a:r>
            <a:r>
              <a:rPr lang="zh-TW" altLang="en-US" sz="2600" dirty="0">
                <a:latin typeface="+mn-lt"/>
                <a:ea typeface="+mj-ea"/>
              </a:rPr>
              <a:t>及</a:t>
            </a:r>
            <a:r>
              <a:rPr lang="en-US" altLang="zh-TW" sz="2600" dirty="0">
                <a:latin typeface="+mn-lt"/>
                <a:ea typeface="+mj-ea"/>
              </a:rPr>
              <a:t>16.15</a:t>
            </a:r>
            <a:r>
              <a:rPr lang="zh-TW" altLang="en-US" sz="2600" dirty="0">
                <a:latin typeface="+mn-lt"/>
                <a:ea typeface="+mj-ea"/>
              </a:rPr>
              <a:t>個百分點</a:t>
            </a:r>
            <a:r>
              <a:rPr lang="zh-TW" altLang="en-US" sz="2600" dirty="0" smtClean="0">
                <a:latin typeface="+mn-lt"/>
                <a:ea typeface="+mj-ea"/>
              </a:rPr>
              <a:t>。</a:t>
            </a:r>
            <a:endParaRPr lang="en-US" altLang="zh-TW" sz="2600" dirty="0">
              <a:latin typeface="+mn-lt"/>
              <a:ea typeface="+mj-ea"/>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183</a:t>
            </a:fld>
            <a:endParaRPr lang="zh-TW" altLang="en-US"/>
          </a:p>
        </p:txBody>
      </p:sp>
    </p:spTree>
    <p:extLst>
      <p:ext uri="{BB962C8B-B14F-4D97-AF65-F5344CB8AC3E}">
        <p14:creationId xmlns:p14="http://schemas.microsoft.com/office/powerpoint/2010/main" val="395911224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8"/>
          <p:cNvSpPr>
            <a:spLocks noGrp="1"/>
          </p:cNvSpPr>
          <p:nvPr>
            <p:ph idx="1"/>
          </p:nvPr>
        </p:nvSpPr>
        <p:spPr>
          <a:xfrm>
            <a:off x="308472" y="1052513"/>
            <a:ext cx="8405870" cy="5184775"/>
          </a:xfrm>
        </p:spPr>
        <p:txBody>
          <a:bodyPr/>
          <a:lstStyle/>
          <a:p>
            <a:pPr marL="704850" indent="-342900" algn="just">
              <a:spcBef>
                <a:spcPts val="1200"/>
              </a:spcBef>
              <a:buClr>
                <a:schemeClr val="accent2">
                  <a:lumMod val="50000"/>
                </a:schemeClr>
              </a:buClr>
              <a:buFont typeface="Wingdings" panose="05000000000000000000" pitchFamily="2" charset="2"/>
              <a:buChar char="n"/>
            </a:pPr>
            <a:r>
              <a:rPr lang="zh-TW" altLang="en-US" sz="3200" dirty="0">
                <a:solidFill>
                  <a:schemeClr val="accent6"/>
                </a:solidFill>
              </a:rPr>
              <a:t>道路交通事故死亡人數歷史新低</a:t>
            </a:r>
          </a:p>
          <a:p>
            <a:pPr marL="715963" indent="0" algn="just" defTabSz="804863">
              <a:spcBef>
                <a:spcPts val="1200"/>
              </a:spcBef>
              <a:buClr>
                <a:schemeClr val="accent2">
                  <a:lumMod val="50000"/>
                </a:schemeClr>
              </a:buClr>
              <a:buNone/>
            </a:pPr>
            <a:r>
              <a:rPr lang="zh-TW" altLang="en-US" sz="2600" b="0" dirty="0" smtClean="0">
                <a:solidFill>
                  <a:schemeClr val="tx1"/>
                </a:solidFill>
              </a:rPr>
              <a:t>推動交通事故防制，</a:t>
            </a:r>
            <a:r>
              <a:rPr lang="zh-TW" altLang="en-US" sz="2600" b="0" dirty="0">
                <a:solidFill>
                  <a:schemeClr val="tx1"/>
                </a:solidFill>
              </a:rPr>
              <a:t>在汽機車</a:t>
            </a:r>
            <a:r>
              <a:rPr lang="zh-TW" altLang="en-US" sz="2600" b="0" dirty="0" smtClean="0">
                <a:solidFill>
                  <a:schemeClr val="tx1"/>
                </a:solidFill>
              </a:rPr>
              <a:t>數量</a:t>
            </a:r>
            <a:r>
              <a:rPr lang="zh-TW" altLang="en-US" sz="2600" b="0" dirty="0">
                <a:solidFill>
                  <a:schemeClr val="tx1"/>
                </a:solidFill>
              </a:rPr>
              <a:t>由</a:t>
            </a:r>
            <a:r>
              <a:rPr lang="en-US" altLang="zh-TW" sz="2600" b="0" dirty="0">
                <a:solidFill>
                  <a:schemeClr val="tx1"/>
                </a:solidFill>
              </a:rPr>
              <a:t>89</a:t>
            </a:r>
            <a:r>
              <a:rPr lang="zh-TW" altLang="en-US" sz="2600" b="0" dirty="0">
                <a:solidFill>
                  <a:schemeClr val="tx1"/>
                </a:solidFill>
              </a:rPr>
              <a:t>年</a:t>
            </a:r>
            <a:r>
              <a:rPr lang="en-US" altLang="zh-TW" sz="2600" b="0" dirty="0">
                <a:solidFill>
                  <a:schemeClr val="tx1"/>
                </a:solidFill>
              </a:rPr>
              <a:t>1,702</a:t>
            </a:r>
            <a:r>
              <a:rPr lang="zh-TW" altLang="en-US" sz="2600" b="0" dirty="0">
                <a:solidFill>
                  <a:schemeClr val="tx1"/>
                </a:solidFill>
              </a:rPr>
              <a:t>萬輛增加至</a:t>
            </a:r>
            <a:r>
              <a:rPr lang="en-US" altLang="zh-TW" sz="2600" b="0" dirty="0">
                <a:solidFill>
                  <a:schemeClr val="tx1"/>
                </a:solidFill>
              </a:rPr>
              <a:t>103</a:t>
            </a:r>
            <a:r>
              <a:rPr lang="zh-TW" altLang="en-US" sz="2600" b="0" dirty="0">
                <a:solidFill>
                  <a:schemeClr val="tx1"/>
                </a:solidFill>
              </a:rPr>
              <a:t>年</a:t>
            </a:r>
            <a:r>
              <a:rPr lang="en-US" altLang="zh-TW" sz="2600" b="0" dirty="0">
                <a:solidFill>
                  <a:schemeClr val="tx1"/>
                </a:solidFill>
              </a:rPr>
              <a:t>2,129</a:t>
            </a:r>
            <a:r>
              <a:rPr lang="zh-TW" altLang="en-US" sz="2600" b="0" dirty="0">
                <a:solidFill>
                  <a:schemeClr val="tx1"/>
                </a:solidFill>
              </a:rPr>
              <a:t>萬輛下，</a:t>
            </a:r>
            <a:r>
              <a:rPr lang="en-US" altLang="zh-TW" sz="2600" b="0" dirty="0">
                <a:solidFill>
                  <a:schemeClr val="tx1"/>
                </a:solidFill>
              </a:rPr>
              <a:t>A1</a:t>
            </a:r>
            <a:r>
              <a:rPr lang="zh-TW" altLang="en-US" sz="2600" b="0" dirty="0">
                <a:solidFill>
                  <a:schemeClr val="tx1"/>
                </a:solidFill>
              </a:rPr>
              <a:t>類道路交通事故（人員當場或</a:t>
            </a:r>
            <a:r>
              <a:rPr lang="en-US" altLang="zh-TW" sz="2600" b="0" dirty="0">
                <a:solidFill>
                  <a:schemeClr val="tx1"/>
                </a:solidFill>
              </a:rPr>
              <a:t>24</a:t>
            </a:r>
            <a:r>
              <a:rPr lang="zh-TW" altLang="en-US" sz="2600" b="0" dirty="0">
                <a:solidFill>
                  <a:schemeClr val="tx1"/>
                </a:solidFill>
              </a:rPr>
              <a:t>小時內死亡），由</a:t>
            </a:r>
            <a:r>
              <a:rPr lang="en-US" altLang="zh-TW" sz="2600" b="0" dirty="0">
                <a:solidFill>
                  <a:schemeClr val="tx1"/>
                </a:solidFill>
              </a:rPr>
              <a:t>89</a:t>
            </a:r>
            <a:r>
              <a:rPr lang="zh-TW" altLang="en-US" sz="2600" b="0" dirty="0">
                <a:solidFill>
                  <a:schemeClr val="tx1"/>
                </a:solidFill>
              </a:rPr>
              <a:t>年</a:t>
            </a:r>
            <a:r>
              <a:rPr lang="en-US" altLang="zh-TW" sz="2600" b="0" dirty="0">
                <a:solidFill>
                  <a:schemeClr val="tx1"/>
                </a:solidFill>
              </a:rPr>
              <a:t>3,388</a:t>
            </a:r>
            <a:r>
              <a:rPr lang="zh-TW" altLang="en-US" sz="2600" b="0" dirty="0">
                <a:solidFill>
                  <a:schemeClr val="tx1"/>
                </a:solidFill>
              </a:rPr>
              <a:t>人逐年遞減至</a:t>
            </a:r>
            <a:r>
              <a:rPr lang="en-US" altLang="zh-TW" sz="2600" b="0" dirty="0">
                <a:solidFill>
                  <a:schemeClr val="tx1"/>
                </a:solidFill>
              </a:rPr>
              <a:t>103</a:t>
            </a:r>
            <a:r>
              <a:rPr lang="zh-TW" altLang="en-US" sz="2600" b="0" dirty="0">
                <a:solidFill>
                  <a:schemeClr val="tx1"/>
                </a:solidFill>
              </a:rPr>
              <a:t>年</a:t>
            </a:r>
            <a:r>
              <a:rPr lang="en-US" altLang="zh-TW" sz="2600" b="0" dirty="0">
                <a:solidFill>
                  <a:schemeClr val="tx1"/>
                </a:solidFill>
              </a:rPr>
              <a:t>1,819</a:t>
            </a:r>
            <a:r>
              <a:rPr lang="zh-TW" altLang="en-US" sz="2600" b="0" dirty="0">
                <a:solidFill>
                  <a:schemeClr val="tx1"/>
                </a:solidFill>
              </a:rPr>
              <a:t>人，創下歷史新低。</a:t>
            </a:r>
          </a:p>
        </p:txBody>
      </p:sp>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184</a:t>
            </a:fld>
            <a:endParaRPr lang="zh-TW" altLang="en-US">
              <a:solidFill>
                <a:srgbClr val="000000"/>
              </a:solidFill>
            </a:endParaRPr>
          </a:p>
        </p:txBody>
      </p:sp>
      <p:sp>
        <p:nvSpPr>
          <p:cNvPr id="11"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五</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zh-TW" sz="3600" dirty="0">
                <a:solidFill>
                  <a:srgbClr val="2D2DB9">
                    <a:lumMod val="50000"/>
                  </a:srgbClr>
                </a:solidFill>
                <a:latin typeface="Times New Roman" panose="02020603050405020304" pitchFamily="18" charset="0"/>
                <a:ea typeface="標楷體" panose="03000509000000000000" pitchFamily="65" charset="-120"/>
              </a:rPr>
              <a:t>健全安全管理，確保民眾</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幸福</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1)</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3295650"/>
            <a:ext cx="69342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259632" y="3429000"/>
            <a:ext cx="828675" cy="307777"/>
          </a:xfrm>
          <a:prstGeom prst="rect">
            <a:avLst/>
          </a:prstGeom>
          <a:noFill/>
        </p:spPr>
        <p:txBody>
          <a:bodyPr wrap="square" rtlCol="0">
            <a:spAutoFit/>
          </a:bodyPr>
          <a:lstStyle/>
          <a:p>
            <a:r>
              <a:rPr lang="zh-TW" altLang="en-US" sz="1400" dirty="0" smtClean="0"/>
              <a:t>人數</a:t>
            </a:r>
            <a:endParaRPr lang="zh-TW" altLang="en-US" sz="1400" dirty="0"/>
          </a:p>
        </p:txBody>
      </p:sp>
    </p:spTree>
    <p:extLst>
      <p:ext uri="{BB962C8B-B14F-4D97-AF65-F5344CB8AC3E}">
        <p14:creationId xmlns:p14="http://schemas.microsoft.com/office/powerpoint/2010/main" val="316659379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630195" y="1119883"/>
            <a:ext cx="7883610" cy="514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加強國際</a:t>
            </a:r>
            <a:r>
              <a:rPr lang="zh-TW" altLang="en-US" sz="3200" b="1" dirty="0" smtClean="0">
                <a:solidFill>
                  <a:schemeClr val="accent6"/>
                </a:solidFill>
                <a:latin typeface="+mn-lt"/>
                <a:ea typeface="標楷體" panose="03000509000000000000" pitchFamily="65" charset="-120"/>
              </a:rPr>
              <a:t>合作</a:t>
            </a:r>
            <a:r>
              <a:rPr lang="zh-TW" altLang="zh-TW" sz="3200" b="1" dirty="0" smtClean="0">
                <a:solidFill>
                  <a:schemeClr val="accent6"/>
                </a:solidFill>
                <a:latin typeface="+mn-lt"/>
                <a:ea typeface="標楷體" panose="03000509000000000000" pitchFamily="65" charset="-120"/>
              </a:rPr>
              <a:t>、</a:t>
            </a:r>
            <a:r>
              <a:rPr lang="zh-TW" altLang="zh-TW" sz="3200" b="1" dirty="0">
                <a:solidFill>
                  <a:schemeClr val="accent6"/>
                </a:solidFill>
                <a:latin typeface="+mn-lt"/>
                <a:ea typeface="標楷體" panose="03000509000000000000" pitchFamily="65" charset="-120"/>
              </a:rPr>
              <a:t>共同打擊犯罪</a:t>
            </a:r>
            <a:endParaRPr lang="en-US" altLang="zh-TW" sz="3200" b="1" dirty="0">
              <a:solidFill>
                <a:schemeClr val="accent6"/>
              </a:solidFill>
              <a:latin typeface="+mn-lt"/>
              <a:ea typeface="標楷體" panose="03000509000000000000" pitchFamily="65" charset="-120"/>
            </a:endParaRPr>
          </a:p>
          <a:p>
            <a:pPr marL="355600" indent="0" algn="just">
              <a:buNone/>
            </a:pPr>
            <a:r>
              <a:rPr lang="en-US" altLang="zh-TW" sz="2600" dirty="0">
                <a:latin typeface="+mn-lt"/>
                <a:ea typeface="+mj-ea"/>
              </a:rPr>
              <a:t>100</a:t>
            </a:r>
            <a:r>
              <a:rPr lang="zh-TW" altLang="zh-TW" sz="2600" dirty="0">
                <a:latin typeface="+mn-lt"/>
                <a:ea typeface="+mj-ea"/>
              </a:rPr>
              <a:t>年至</a:t>
            </a:r>
            <a:r>
              <a:rPr lang="en-US" altLang="zh-TW" sz="2600" dirty="0">
                <a:latin typeface="+mn-lt"/>
                <a:ea typeface="+mj-ea"/>
              </a:rPr>
              <a:t>102</a:t>
            </a:r>
            <a:r>
              <a:rPr lang="zh-TW" altLang="zh-TW" sz="2600" dirty="0">
                <a:latin typeface="+mn-lt"/>
                <a:ea typeface="+mj-ea"/>
              </a:rPr>
              <a:t>年</a:t>
            </a:r>
            <a:r>
              <a:rPr lang="zh-TW" altLang="en-US" sz="2600" dirty="0">
                <a:latin typeface="+mn-lt"/>
                <a:ea typeface="+mj-ea"/>
              </a:rPr>
              <a:t>間，</a:t>
            </a:r>
            <a:r>
              <a:rPr lang="zh-TW" altLang="zh-TW" sz="2600" dirty="0">
                <a:latin typeface="+mn-lt"/>
                <a:ea typeface="+mj-ea"/>
              </a:rPr>
              <a:t>簽署臺美「強化預防及打擊重大犯罪合作協定」、臺越「合作預防及打擊犯罪協定」、臺泰「共同打擊跨國經濟及相關犯罪協議</a:t>
            </a:r>
            <a:r>
              <a:rPr lang="zh-TW" altLang="zh-TW" sz="2600" dirty="0" smtClean="0">
                <a:latin typeface="+mn-lt"/>
                <a:ea typeface="+mj-ea"/>
              </a:rPr>
              <a:t>」</a:t>
            </a:r>
            <a:r>
              <a:rPr lang="zh-TW" altLang="en-US" sz="2600" dirty="0" smtClean="0">
                <a:latin typeface="+mn-lt"/>
                <a:ea typeface="+mj-ea"/>
              </a:rPr>
              <a:t>。</a:t>
            </a:r>
            <a:endParaRPr lang="en-US" altLang="zh-TW" sz="2600" dirty="0" smtClean="0">
              <a:latin typeface="+mn-lt"/>
              <a:ea typeface="+mj-ea"/>
            </a:endParaRPr>
          </a:p>
          <a:p>
            <a:pPr>
              <a:lnSpc>
                <a:spcPct val="90000"/>
              </a:lnSpc>
              <a:spcBef>
                <a:spcPts val="1200"/>
              </a:spcBef>
              <a:buClr>
                <a:srgbClr val="191966"/>
              </a:buClr>
              <a:buFont typeface="Wingdings" panose="05000000000000000000" pitchFamily="2" charset="2"/>
              <a:buChar char="n"/>
            </a:pPr>
            <a:r>
              <a:rPr lang="zh-TW" altLang="zh-TW" sz="3200" b="1" dirty="0">
                <a:solidFill>
                  <a:schemeClr val="accent6"/>
                </a:solidFill>
                <a:latin typeface="+mn-lt"/>
                <a:ea typeface="標楷體" panose="03000509000000000000" pitchFamily="65" charset="-120"/>
              </a:rPr>
              <a:t>兩岸共同打擊犯罪使</a:t>
            </a:r>
            <a:r>
              <a:rPr lang="zh-TW" altLang="en-US" sz="3200" b="1" dirty="0">
                <a:solidFill>
                  <a:schemeClr val="accent6"/>
                </a:solidFill>
                <a:latin typeface="+mn-lt"/>
                <a:ea typeface="標楷體" panose="03000509000000000000" pitchFamily="65" charset="-120"/>
              </a:rPr>
              <a:t>罪犯無所遁逃</a:t>
            </a:r>
          </a:p>
          <a:p>
            <a:pPr indent="-6350" algn="just">
              <a:lnSpc>
                <a:spcPct val="90000"/>
              </a:lnSpc>
              <a:spcBef>
                <a:spcPts val="1200"/>
              </a:spcBef>
              <a:buClr>
                <a:srgbClr val="191966"/>
              </a:buClr>
              <a:buNone/>
            </a:pPr>
            <a:r>
              <a:rPr lang="zh-TW" altLang="en-US" sz="2600" dirty="0">
                <a:latin typeface="+mn-lt"/>
              </a:rPr>
              <a:t>自</a:t>
            </a:r>
            <a:r>
              <a:rPr lang="en-US" altLang="zh-TW" sz="2600" dirty="0">
                <a:latin typeface="+mn-lt"/>
              </a:rPr>
              <a:t>98</a:t>
            </a:r>
            <a:r>
              <a:rPr lang="zh-TW" altLang="en-US" sz="2600" dirty="0">
                <a:latin typeface="+mn-lt"/>
              </a:rPr>
              <a:t>年</a:t>
            </a:r>
            <a:r>
              <a:rPr lang="en-US" altLang="zh-TW" sz="2600" dirty="0">
                <a:latin typeface="+mn-lt"/>
              </a:rPr>
              <a:t>6</a:t>
            </a:r>
            <a:r>
              <a:rPr lang="zh-TW" altLang="en-US" sz="2600" dirty="0">
                <a:latin typeface="+mn-lt"/>
              </a:rPr>
              <a:t>月</a:t>
            </a:r>
            <a:r>
              <a:rPr lang="en-US" altLang="zh-TW" sz="2600" dirty="0">
                <a:latin typeface="+mn-lt"/>
              </a:rPr>
              <a:t>25</a:t>
            </a:r>
            <a:r>
              <a:rPr lang="zh-TW" altLang="en-US" sz="2600" dirty="0">
                <a:latin typeface="+mn-lt"/>
              </a:rPr>
              <a:t>日</a:t>
            </a:r>
            <a:r>
              <a:rPr lang="zh-TW" altLang="zh-TW" sz="2600" dirty="0">
                <a:latin typeface="+mn-lt"/>
              </a:rPr>
              <a:t>海峽兩岸共同打擊犯罪及司法互助協議</a:t>
            </a:r>
            <a:r>
              <a:rPr lang="zh-TW" altLang="en-US" sz="2600" dirty="0">
                <a:latin typeface="+mn-lt"/>
              </a:rPr>
              <a:t>生效迄</a:t>
            </a:r>
            <a:r>
              <a:rPr lang="en-US" altLang="zh-TW" sz="2600" dirty="0">
                <a:latin typeface="+mn-lt"/>
              </a:rPr>
              <a:t>105</a:t>
            </a:r>
            <a:r>
              <a:rPr lang="zh-TW" altLang="zh-TW" sz="2600" dirty="0">
                <a:latin typeface="+mn-lt"/>
              </a:rPr>
              <a:t>年</a:t>
            </a:r>
            <a:r>
              <a:rPr lang="en-US" altLang="zh-TW" sz="2600" dirty="0">
                <a:latin typeface="+mn-lt"/>
              </a:rPr>
              <a:t>3</a:t>
            </a:r>
            <a:r>
              <a:rPr lang="zh-TW" altLang="zh-TW" sz="2600" dirty="0">
                <a:latin typeface="+mn-lt"/>
              </a:rPr>
              <a:t>月</a:t>
            </a:r>
            <a:r>
              <a:rPr lang="en-US" altLang="zh-TW" sz="2600" dirty="0">
                <a:latin typeface="+mn-lt"/>
              </a:rPr>
              <a:t>31</a:t>
            </a:r>
            <a:r>
              <a:rPr lang="zh-TW" altLang="zh-TW" sz="2600" dirty="0">
                <a:latin typeface="+mn-lt"/>
              </a:rPr>
              <a:t>日止，大陸方面遣返我方人員</a:t>
            </a:r>
            <a:r>
              <a:rPr lang="en-US" altLang="zh-TW" sz="2600" dirty="0">
                <a:latin typeface="+mn-lt"/>
              </a:rPr>
              <a:t>462</a:t>
            </a:r>
            <a:r>
              <a:rPr lang="zh-TW" altLang="zh-TW" sz="2600" dirty="0">
                <a:latin typeface="+mn-lt"/>
              </a:rPr>
              <a:t>人，含具指標性之外逃通緝犯，如前中興銀行副董事長、彰化縣前議長、前法官、前立委及槍擊要犯等</a:t>
            </a:r>
            <a:r>
              <a:rPr lang="en-US" altLang="zh-TW" sz="2600" dirty="0">
                <a:latin typeface="+mn-lt"/>
              </a:rPr>
              <a:t>)</a:t>
            </a:r>
            <a:r>
              <a:rPr lang="zh-TW" altLang="zh-TW" sz="2600" dirty="0">
                <a:latin typeface="+mn-lt"/>
              </a:rPr>
              <a:t>；兩岸合作偵破毒品、詐欺、擄人勒贖計</a:t>
            </a:r>
            <a:r>
              <a:rPr lang="en-US" altLang="zh-TW" sz="2600" dirty="0">
                <a:latin typeface="+mn-lt"/>
              </a:rPr>
              <a:t>181</a:t>
            </a:r>
            <a:r>
              <a:rPr lang="zh-TW" altLang="zh-TW" sz="2600" dirty="0">
                <a:latin typeface="+mn-lt"/>
              </a:rPr>
              <a:t>件</a:t>
            </a:r>
            <a:r>
              <a:rPr lang="en-US" altLang="zh-TW" sz="2600" dirty="0">
                <a:latin typeface="+mn-lt"/>
              </a:rPr>
              <a:t>(</a:t>
            </a:r>
            <a:r>
              <a:rPr lang="zh-TW" altLang="zh-TW" sz="2600" dirty="0">
                <a:latin typeface="+mn-lt"/>
              </a:rPr>
              <a:t>包含</a:t>
            </a:r>
            <a:r>
              <a:rPr lang="en-US" altLang="zh-TW" sz="2600" dirty="0">
                <a:latin typeface="+mn-lt"/>
              </a:rPr>
              <a:t>86</a:t>
            </a:r>
            <a:r>
              <a:rPr lang="zh-TW" altLang="zh-TW" sz="2600" dirty="0">
                <a:latin typeface="+mn-lt"/>
              </a:rPr>
              <a:t>起電信詐欺案</a:t>
            </a:r>
            <a:r>
              <a:rPr lang="en-US" altLang="zh-TW" sz="2600" dirty="0">
                <a:latin typeface="+mn-lt"/>
              </a:rPr>
              <a:t>)</a:t>
            </a:r>
            <a:r>
              <a:rPr lang="zh-TW" altLang="zh-TW" sz="2600" dirty="0">
                <a:latin typeface="+mn-lt"/>
              </a:rPr>
              <a:t>，逮捕犯罪嫌疑人</a:t>
            </a:r>
            <a:r>
              <a:rPr lang="en-US" altLang="zh-TW" sz="2600" dirty="0">
                <a:latin typeface="+mn-lt"/>
              </a:rPr>
              <a:t>8,781</a:t>
            </a:r>
            <a:r>
              <a:rPr lang="zh-TW" altLang="zh-TW" sz="2600" dirty="0">
                <a:latin typeface="+mn-lt"/>
              </a:rPr>
              <a:t>人</a:t>
            </a:r>
            <a:r>
              <a:rPr lang="zh-TW" altLang="en-US" sz="2600" dirty="0">
                <a:latin typeface="+mn-lt"/>
              </a:rPr>
              <a:t>。</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185</a:t>
            </a:fld>
            <a:endParaRPr lang="zh-TW" altLang="en-US"/>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2</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164673294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85006" y="998050"/>
            <a:ext cx="7773988" cy="2348402"/>
          </a:xfrm>
        </p:spPr>
        <p:txBody>
          <a:bodyPr/>
          <a:lstStyle/>
          <a:p>
            <a:pPr marL="365125" indent="-255588" defTabSz="914400">
              <a:lnSpc>
                <a:spcPct val="90000"/>
              </a:lnSpc>
              <a:spcBef>
                <a:spcPts val="1200"/>
              </a:spcBef>
              <a:buClr>
                <a:srgbClr val="191966"/>
              </a:buClr>
              <a:buSzPct val="68000"/>
              <a:buFont typeface="Wingdings" panose="05000000000000000000" pitchFamily="2" charset="2"/>
              <a:buChar char="n"/>
            </a:pPr>
            <a:r>
              <a:rPr lang="zh-TW" altLang="en-US" sz="3200" kern="1200" dirty="0">
                <a:solidFill>
                  <a:schemeClr val="accent6"/>
                </a:solidFill>
                <a:ea typeface="標楷體" panose="03000509000000000000" pitchFamily="65" charset="-120"/>
              </a:rPr>
              <a:t>兩岸共同打擊犯罪瓦解跨境電信</a:t>
            </a:r>
            <a:r>
              <a:rPr lang="zh-TW" altLang="en-US" sz="3200" kern="1200" dirty="0" smtClean="0">
                <a:solidFill>
                  <a:schemeClr val="accent6"/>
                </a:solidFill>
                <a:ea typeface="標楷體" panose="03000509000000000000" pitchFamily="65" charset="-120"/>
              </a:rPr>
              <a:t>詐欺集團</a:t>
            </a:r>
          </a:p>
          <a:p>
            <a:pPr marL="358775" indent="0" algn="just">
              <a:lnSpc>
                <a:spcPct val="90000"/>
              </a:lnSpc>
              <a:spcBef>
                <a:spcPts val="1200"/>
              </a:spcBef>
              <a:buClr>
                <a:srgbClr val="191966"/>
              </a:buClr>
              <a:buSzPct val="68000"/>
              <a:buFont typeface="Wingdings" panose="05000000000000000000" pitchFamily="2" charset="2"/>
              <a:buNone/>
            </a:pPr>
            <a:r>
              <a:rPr kumimoji="0" lang="zh-TW" altLang="en-US" sz="2600" b="0" dirty="0" smtClean="0">
                <a:solidFill>
                  <a:schemeClr val="tx1"/>
                </a:solidFill>
              </a:rPr>
              <a:t>自</a:t>
            </a:r>
            <a:r>
              <a:rPr kumimoji="0" lang="en-US" altLang="zh-TW" sz="2600" b="0" dirty="0" smtClean="0">
                <a:solidFill>
                  <a:schemeClr val="tx1"/>
                </a:solidFill>
              </a:rPr>
              <a:t>100</a:t>
            </a:r>
            <a:r>
              <a:rPr kumimoji="0" lang="zh-TW" altLang="en-US" sz="2600" b="0" dirty="0" smtClean="0">
                <a:solidFill>
                  <a:schemeClr val="tx1"/>
                </a:solidFill>
              </a:rPr>
              <a:t>年起，兩岸警方在兩岸司法互助協議的基礎上，多次與東南亞警方合作，在兩岸多地同步展開大規模的查緝掃蕩，聯手破獲多起跨境電信詐欺犯罪，逮捕嫌犯數以千計，對守護良善民眾的安全與財產功不可沒。 </a:t>
            </a:r>
          </a:p>
          <a:p>
            <a:pPr lvl="1" eaLnBrk="1" hangingPunct="1">
              <a:lnSpc>
                <a:spcPct val="90000"/>
              </a:lnSpc>
              <a:buFont typeface="Wingdings" panose="05000000000000000000" pitchFamily="2" charset="2"/>
              <a:buNone/>
            </a:pPr>
            <a:endParaRPr kumimoji="0" lang="zh-TW" altLang="en-US" sz="2600" b="0" dirty="0" smtClean="0">
              <a:solidFill>
                <a:srgbClr val="FF0000"/>
              </a:solidFill>
            </a:endParaRPr>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3)</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7BA5FAF9-2C10-4E47-8AF7-89B80DE7BA60}" type="slidenum">
              <a:rPr lang="zh-TW" altLang="en-US" smtClean="0"/>
              <a:t>186</a:t>
            </a:fld>
            <a:endParaRPr lang="zh-TW" altLang="en-US"/>
          </a:p>
        </p:txBody>
      </p:sp>
      <p:sp>
        <p:nvSpPr>
          <p:cNvPr id="9" name="文字方塊 8"/>
          <p:cNvSpPr txBox="1">
            <a:spLocks noChangeArrowheads="1"/>
          </p:cNvSpPr>
          <p:nvPr/>
        </p:nvSpPr>
        <p:spPr bwMode="auto">
          <a:xfrm>
            <a:off x="2124075" y="3716338"/>
            <a:ext cx="1266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fontAlgn="base">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r>
              <a:rPr lang="en-US" altLang="zh-TW" sz="1600" dirty="0">
                <a:solidFill>
                  <a:srgbClr val="FF0000"/>
                </a:solidFill>
                <a:latin typeface="標楷體" panose="03000509000000000000" pitchFamily="65" charset="-120"/>
              </a:rPr>
              <a:t>102.7</a:t>
            </a:r>
            <a:r>
              <a:rPr lang="zh-TW" altLang="en-US" sz="1600" dirty="0">
                <a:solidFill>
                  <a:srgbClr val="FF0000"/>
                </a:solidFill>
                <a:latin typeface="標楷體" panose="03000509000000000000" pitchFamily="65" charset="-120"/>
              </a:rPr>
              <a:t>億元</a:t>
            </a:r>
          </a:p>
        </p:txBody>
      </p:sp>
      <p:graphicFrame>
        <p:nvGraphicFramePr>
          <p:cNvPr id="8" name="圖表 7"/>
          <p:cNvGraphicFramePr>
            <a:graphicFrameLocks/>
          </p:cNvGraphicFramePr>
          <p:nvPr/>
        </p:nvGraphicFramePr>
        <p:xfrm>
          <a:off x="900113" y="3500438"/>
          <a:ext cx="7878762" cy="2870200"/>
        </p:xfrm>
        <a:graphic>
          <a:graphicData uri="http://schemas.openxmlformats.org/presentationml/2006/ole">
            <mc:AlternateContent xmlns:mc="http://schemas.openxmlformats.org/markup-compatibility/2006">
              <mc:Choice xmlns:v="urn:schemas-microsoft-com:vml" Requires="v">
                <p:oleObj spid="_x0000_s17642" name="圖表" r:id="rId4" imgW="7877057" imgH="2866965" progId="Excel.Chart.8">
                  <p:embed/>
                </p:oleObj>
              </mc:Choice>
              <mc:Fallback>
                <p:oleObj name="圖表" r:id="rId4" imgW="7877057" imgH="286696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500438"/>
                        <a:ext cx="7878762" cy="2870200"/>
                      </a:xfrm>
                      <a:prstGeom prst="rect">
                        <a:avLst/>
                      </a:prstGeom>
                      <a:noFill/>
                      <a:extLst/>
                    </p:spPr>
                  </p:pic>
                </p:oleObj>
              </mc:Fallback>
            </mc:AlternateContent>
          </a:graphicData>
        </a:graphic>
      </p:graphicFrame>
    </p:spTree>
    <p:extLst>
      <p:ext uri="{BB962C8B-B14F-4D97-AF65-F5344CB8AC3E}">
        <p14:creationId xmlns:p14="http://schemas.microsoft.com/office/powerpoint/2010/main" val="85580016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14918" y="-32631"/>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五</a:t>
            </a:r>
            <a:r>
              <a:rPr lang="zh-TW" altLang="zh-TW" sz="3600" dirty="0">
                <a:solidFill>
                  <a:srgbClr val="2D2DB9">
                    <a:lumMod val="50000"/>
                  </a:srgbClr>
                </a:solidFill>
                <a:latin typeface="Times New Roman" panose="02020603050405020304" pitchFamily="18" charset="0"/>
                <a:ea typeface="標楷體" panose="03000509000000000000" pitchFamily="65" charset="-120"/>
              </a:rPr>
              <a:t>、健全安全管理，確保民眾</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幸福</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4)</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08931" y="811431"/>
            <a:ext cx="8496301" cy="56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3333CC">
                  <a:lumMod val="50000"/>
                </a:srgbClr>
              </a:buClr>
              <a:buSzPct val="75000"/>
              <a:buFont typeface="Wingdings" panose="05000000000000000000" pitchFamily="2" charset="2"/>
              <a:buChar char="n"/>
            </a:pPr>
            <a:r>
              <a:rPr lang="zh-TW" altLang="en-US" sz="3200" b="1" dirty="0" smtClean="0">
                <a:solidFill>
                  <a:srgbClr val="2D2DB9"/>
                </a:solidFill>
                <a:latin typeface="Times New Roman" panose="02020603050405020304" pitchFamily="18" charset="0"/>
              </a:rPr>
              <a:t>臺</a:t>
            </a:r>
            <a:r>
              <a:rPr lang="zh-TW" altLang="zh-TW" sz="3200" b="1" dirty="0" smtClean="0">
                <a:solidFill>
                  <a:srgbClr val="2D2DB9"/>
                </a:solidFill>
                <a:latin typeface="Times New Roman" panose="02020603050405020304" pitchFamily="18" charset="0"/>
              </a:rPr>
              <a:t>日、</a:t>
            </a:r>
            <a:r>
              <a:rPr lang="zh-TW" altLang="en-US" sz="3200" b="1" dirty="0" smtClean="0">
                <a:solidFill>
                  <a:srgbClr val="2D2DB9"/>
                </a:solidFill>
                <a:latin typeface="Times New Roman" panose="02020603050405020304" pitchFamily="18" charset="0"/>
              </a:rPr>
              <a:t>臺</a:t>
            </a:r>
            <a:r>
              <a:rPr lang="zh-TW" altLang="zh-TW" sz="3200" b="1" dirty="0" smtClean="0">
                <a:solidFill>
                  <a:srgbClr val="2D2DB9"/>
                </a:solidFill>
                <a:latin typeface="Times New Roman" panose="02020603050405020304" pitchFamily="18" charset="0"/>
              </a:rPr>
              <a:t>菲</a:t>
            </a:r>
            <a:r>
              <a:rPr lang="zh-TW" altLang="zh-TW" sz="3200" b="1" dirty="0">
                <a:solidFill>
                  <a:srgbClr val="2D2DB9"/>
                </a:solidFill>
                <a:latin typeface="Times New Roman" panose="02020603050405020304" pitchFamily="18" charset="0"/>
              </a:rPr>
              <a:t>漁業協議，漁民工作有保障</a:t>
            </a:r>
            <a:endParaRPr lang="en-US" altLang="zh-TW" sz="3200" b="1" dirty="0">
              <a:solidFill>
                <a:srgbClr val="2D2DB9"/>
              </a:solidFill>
              <a:latin typeface="Times New Roman" panose="02020603050405020304" pitchFamily="18" charset="0"/>
            </a:endParaRPr>
          </a:p>
          <a:p>
            <a:pPr marL="357188" lvl="0" indent="-180975" algn="just" hangingPunct="0">
              <a:spcBef>
                <a:spcPts val="0"/>
              </a:spcBef>
              <a:buClr>
                <a:srgbClr val="3333CC">
                  <a:lumMod val="50000"/>
                </a:srgbClr>
              </a:buClr>
              <a:buSzPct val="75000"/>
              <a:buFont typeface="Wingdings" panose="05000000000000000000" pitchFamily="2" charset="2"/>
              <a:buChar char="ü"/>
            </a:pPr>
            <a:r>
              <a:rPr lang="zh-TW" altLang="en-US" sz="2200" dirty="0" smtClean="0">
                <a:latin typeface="Times New Roman"/>
              </a:rPr>
              <a:t>臺</a:t>
            </a:r>
            <a:r>
              <a:rPr lang="zh-TW" altLang="en-US" sz="2200" dirty="0">
                <a:latin typeface="Times New Roman"/>
              </a:rPr>
              <a:t>日雙方自</a:t>
            </a:r>
            <a:r>
              <a:rPr lang="en-US" altLang="zh-TW" sz="2200" dirty="0">
                <a:latin typeface="Times New Roman"/>
              </a:rPr>
              <a:t>85</a:t>
            </a:r>
            <a:r>
              <a:rPr lang="zh-TW" altLang="en-US" sz="2200" dirty="0">
                <a:latin typeface="Times New Roman"/>
              </a:rPr>
              <a:t>年起，就專屬經濟海域重疊問題，多次漁業會談未果，我國政府於</a:t>
            </a:r>
            <a:r>
              <a:rPr lang="en-US" altLang="zh-TW" sz="2200" dirty="0">
                <a:latin typeface="Times New Roman"/>
              </a:rPr>
              <a:t>101</a:t>
            </a:r>
            <a:r>
              <a:rPr lang="zh-TW" altLang="en-US" sz="2200" dirty="0" smtClean="0">
                <a:latin typeface="Times New Roman"/>
              </a:rPr>
              <a:t>年</a:t>
            </a:r>
            <a:r>
              <a:rPr lang="en-US" altLang="zh-TW" sz="2200" dirty="0">
                <a:latin typeface="Times New Roman"/>
              </a:rPr>
              <a:t>8</a:t>
            </a:r>
            <a:r>
              <a:rPr lang="zh-TW" altLang="en-US" sz="2200" dirty="0" smtClean="0">
                <a:latin typeface="Times New Roman"/>
              </a:rPr>
              <a:t>月</a:t>
            </a:r>
            <a:r>
              <a:rPr lang="zh-TW" altLang="zh-TW" sz="2200" dirty="0">
                <a:latin typeface="Times New Roman"/>
              </a:rPr>
              <a:t>提出「東海和平倡議</a:t>
            </a:r>
            <a:r>
              <a:rPr lang="zh-TW" altLang="zh-TW" sz="2200" dirty="0" smtClean="0">
                <a:latin typeface="Times New Roman"/>
              </a:rPr>
              <a:t>」</a:t>
            </a:r>
            <a:r>
              <a:rPr lang="zh-TW" altLang="en-US" sz="2200" dirty="0" smtClean="0">
                <a:latin typeface="Times New Roman"/>
              </a:rPr>
              <a:t>，</a:t>
            </a:r>
            <a:r>
              <a:rPr lang="zh-TW" altLang="en-US" sz="2200" dirty="0">
                <a:latin typeface="Times New Roman"/>
              </a:rPr>
              <a:t>採取積極作為並重啟談判，並於</a:t>
            </a:r>
            <a:r>
              <a:rPr lang="en-US" altLang="zh-TW" sz="2200" dirty="0">
                <a:latin typeface="Times New Roman"/>
              </a:rPr>
              <a:t>102</a:t>
            </a:r>
            <a:r>
              <a:rPr lang="zh-TW" altLang="en-US" sz="2200" dirty="0">
                <a:latin typeface="Times New Roman"/>
              </a:rPr>
              <a:t>年簽署臺日漁業協議</a:t>
            </a:r>
            <a:r>
              <a:rPr lang="zh-TW" altLang="en-US" sz="2200" dirty="0" smtClean="0">
                <a:latin typeface="Times New Roman"/>
              </a:rPr>
              <a:t>。</a:t>
            </a:r>
            <a:r>
              <a:rPr lang="zh-TW" altLang="en-US" sz="2200" dirty="0">
                <a:latin typeface="Times New Roman"/>
              </a:rPr>
              <a:t>自</a:t>
            </a:r>
            <a:r>
              <a:rPr lang="en-US" altLang="zh-TW" sz="2200" dirty="0">
                <a:latin typeface="Times New Roman"/>
              </a:rPr>
              <a:t>101</a:t>
            </a:r>
            <a:r>
              <a:rPr lang="zh-TW" altLang="en-US" sz="2200" dirty="0">
                <a:latin typeface="Times New Roman"/>
              </a:rPr>
              <a:t>年我漁船遭日方干擾船數為</a:t>
            </a:r>
            <a:r>
              <a:rPr lang="en-US" altLang="zh-TW" sz="2200" dirty="0">
                <a:latin typeface="Times New Roman"/>
              </a:rPr>
              <a:t>18</a:t>
            </a:r>
            <a:r>
              <a:rPr lang="zh-TW" altLang="en-US" sz="2200" dirty="0">
                <a:latin typeface="Times New Roman"/>
              </a:rPr>
              <a:t>艘，協議簽署後，</a:t>
            </a:r>
            <a:r>
              <a:rPr lang="en-US" altLang="zh-TW" sz="2200" dirty="0">
                <a:latin typeface="Times New Roman"/>
              </a:rPr>
              <a:t>103</a:t>
            </a:r>
            <a:r>
              <a:rPr lang="zh-TW" altLang="en-US" sz="2200" dirty="0">
                <a:latin typeface="Times New Roman"/>
              </a:rPr>
              <a:t>年及</a:t>
            </a:r>
            <a:r>
              <a:rPr lang="en-US" altLang="zh-TW" sz="2200" dirty="0">
                <a:latin typeface="Times New Roman"/>
              </a:rPr>
              <a:t>104</a:t>
            </a:r>
            <a:r>
              <a:rPr lang="zh-TW" altLang="en-US" sz="2200" dirty="0">
                <a:latin typeface="Times New Roman"/>
              </a:rPr>
              <a:t>年在協議適用海域內則完全沒有漁船遭受干擾，讓漁民可平安出航，滿載而歸。</a:t>
            </a:r>
            <a:endParaRPr lang="en-US" altLang="zh-TW" sz="2200" dirty="0">
              <a:latin typeface="Times New Roman"/>
            </a:endParaRPr>
          </a:p>
          <a:p>
            <a:pPr marL="357188" lvl="0" indent="-180975" algn="just" hangingPunct="0">
              <a:spcBef>
                <a:spcPts val="0"/>
              </a:spcBef>
              <a:buClr>
                <a:srgbClr val="3333CC">
                  <a:lumMod val="50000"/>
                </a:srgbClr>
              </a:buClr>
              <a:buSzPct val="75000"/>
              <a:buFont typeface="Wingdings" panose="05000000000000000000" pitchFamily="2" charset="2"/>
              <a:buChar char="ü"/>
            </a:pPr>
            <a:r>
              <a:rPr lang="en-US" altLang="zh-TW" sz="2200" dirty="0">
                <a:latin typeface="Times New Roman"/>
              </a:rPr>
              <a:t>97</a:t>
            </a:r>
            <a:r>
              <a:rPr lang="zh-TW" altLang="zh-TW" sz="2200" dirty="0">
                <a:latin typeface="Times New Roman"/>
              </a:rPr>
              <a:t>年</a:t>
            </a:r>
            <a:r>
              <a:rPr lang="zh-TW" altLang="en-US" sz="2200" dirty="0">
                <a:latin typeface="Times New Roman"/>
              </a:rPr>
              <a:t>臺</a:t>
            </a:r>
            <a:r>
              <a:rPr lang="zh-TW" altLang="zh-TW" sz="2200" dirty="0">
                <a:latin typeface="Times New Roman"/>
              </a:rPr>
              <a:t>菲簽署「海難搜救及海洋環境保護合作瞭解備忘錄</a:t>
            </a:r>
            <a:r>
              <a:rPr lang="zh-TW" altLang="zh-TW" sz="2200" dirty="0" smtClean="0">
                <a:latin typeface="Times New Roman"/>
              </a:rPr>
              <a:t>」，</a:t>
            </a:r>
            <a:r>
              <a:rPr lang="en-US" altLang="zh-TW" sz="2200" dirty="0" smtClean="0">
                <a:latin typeface="Times New Roman"/>
              </a:rPr>
              <a:t> </a:t>
            </a:r>
            <a:r>
              <a:rPr lang="en-US" altLang="zh-TW" sz="2200" dirty="0">
                <a:latin typeface="Times New Roman"/>
              </a:rPr>
              <a:t>97</a:t>
            </a:r>
            <a:r>
              <a:rPr lang="zh-TW" altLang="zh-TW" sz="2200" dirty="0">
                <a:latin typeface="Times New Roman"/>
              </a:rPr>
              <a:t>年至</a:t>
            </a:r>
            <a:r>
              <a:rPr lang="en-US" altLang="zh-TW" sz="2200" dirty="0">
                <a:latin typeface="Times New Roman"/>
              </a:rPr>
              <a:t>103</a:t>
            </a:r>
            <a:r>
              <a:rPr lang="zh-TW" altLang="zh-TW" sz="2200" dirty="0">
                <a:latin typeface="Times New Roman"/>
              </a:rPr>
              <a:t>年搜救合作重要案例計有</a:t>
            </a:r>
            <a:r>
              <a:rPr lang="en-US" altLang="zh-TW" sz="2200" dirty="0">
                <a:latin typeface="Times New Roman"/>
              </a:rPr>
              <a:t>15</a:t>
            </a:r>
            <a:r>
              <a:rPr lang="zh-TW" altLang="zh-TW" sz="2200" dirty="0">
                <a:latin typeface="Times New Roman"/>
              </a:rPr>
              <a:t>件，救援人數</a:t>
            </a:r>
            <a:r>
              <a:rPr lang="en-US" altLang="zh-TW" sz="2200" dirty="0">
                <a:latin typeface="Times New Roman"/>
              </a:rPr>
              <a:t>64</a:t>
            </a:r>
            <a:r>
              <a:rPr lang="zh-TW" altLang="zh-TW" sz="2200" dirty="0">
                <a:latin typeface="Times New Roman"/>
              </a:rPr>
              <a:t>人。</a:t>
            </a:r>
            <a:r>
              <a:rPr lang="en-US" altLang="zh-TW" sz="2200" dirty="0">
                <a:latin typeface="Times New Roman"/>
              </a:rPr>
              <a:t>103</a:t>
            </a:r>
            <a:r>
              <a:rPr lang="zh-TW" altLang="en-US" sz="2200" dirty="0">
                <a:latin typeface="Times New Roman"/>
              </a:rPr>
              <a:t>年</a:t>
            </a:r>
            <a:r>
              <a:rPr lang="en-US" altLang="zh-TW" sz="2200" dirty="0">
                <a:latin typeface="Times New Roman"/>
              </a:rPr>
              <a:t>8</a:t>
            </a:r>
            <a:r>
              <a:rPr lang="zh-TW" altLang="en-US" sz="2200" dirty="0">
                <a:latin typeface="Times New Roman"/>
              </a:rPr>
              <a:t>月菲律賓海巡人員槍殺我漁民的「廣大興</a:t>
            </a:r>
            <a:r>
              <a:rPr lang="en-US" altLang="zh-TW" sz="2200" dirty="0">
                <a:latin typeface="Times New Roman"/>
              </a:rPr>
              <a:t>28</a:t>
            </a:r>
            <a:r>
              <a:rPr lang="zh-TW" altLang="en-US" sz="2200" dirty="0">
                <a:latin typeface="Times New Roman"/>
              </a:rPr>
              <a:t>號漁船</a:t>
            </a:r>
            <a:r>
              <a:rPr lang="zh-TW" altLang="en-US" sz="2200" dirty="0" smtClean="0">
                <a:latin typeface="Times New Roman"/>
              </a:rPr>
              <a:t>案」，</a:t>
            </a:r>
            <a:r>
              <a:rPr lang="zh-TW" altLang="en-US" sz="2200" dirty="0">
                <a:latin typeface="Times New Roman"/>
              </a:rPr>
              <a:t>我以立場堅定、態度理性、措施強硬之交涉下，獲致菲方正式道歉、賠償、懲兇，並與我就未來海事執法規範達成共識，建立緊急通報與遭扣漁船快速釋放機制。</a:t>
            </a:r>
            <a:endParaRPr lang="en-US" altLang="zh-TW" sz="2200" dirty="0">
              <a:latin typeface="Times New Roman"/>
            </a:endParaRPr>
          </a:p>
          <a:p>
            <a:pPr marL="357188" lvl="0" indent="-180975" algn="just" hangingPunct="0">
              <a:spcBef>
                <a:spcPts val="0"/>
              </a:spcBef>
              <a:buClr>
                <a:srgbClr val="3333CC">
                  <a:lumMod val="50000"/>
                </a:srgbClr>
              </a:buClr>
              <a:buSzPct val="75000"/>
              <a:buFont typeface="Wingdings" panose="05000000000000000000" pitchFamily="2" charset="2"/>
              <a:buChar char="ü"/>
            </a:pPr>
            <a:r>
              <a:rPr lang="en-US" altLang="zh-TW" sz="2200" dirty="0">
                <a:latin typeface="Times New Roman"/>
              </a:rPr>
              <a:t>104</a:t>
            </a:r>
            <a:r>
              <a:rPr lang="zh-TW" altLang="en-US" sz="2200" dirty="0">
                <a:latin typeface="Times New Roman"/>
              </a:rPr>
              <a:t>年</a:t>
            </a:r>
            <a:r>
              <a:rPr lang="en-US" altLang="zh-TW" sz="2200" dirty="0">
                <a:latin typeface="Times New Roman"/>
              </a:rPr>
              <a:t>11</a:t>
            </a:r>
            <a:r>
              <a:rPr lang="zh-TW" altLang="en-US" sz="2200" dirty="0">
                <a:latin typeface="Times New Roman"/>
              </a:rPr>
              <a:t>月</a:t>
            </a:r>
            <a:r>
              <a:rPr lang="en-US" altLang="zh-TW" sz="2200" dirty="0">
                <a:latin typeface="Times New Roman"/>
              </a:rPr>
              <a:t>5</a:t>
            </a:r>
            <a:r>
              <a:rPr lang="zh-TW" altLang="en-US" sz="2200" dirty="0">
                <a:latin typeface="Times New Roman"/>
              </a:rPr>
              <a:t>日臺菲簽署「有關促進漁業事務執法合作協定」，將「避免使用暴力及不必要之武力」、「建立緊急通報系統」及「建立迅速釋放機制」等三項執法共識落實在兩國專屬經濟海域重疊區域。</a:t>
            </a:r>
            <a:endParaRPr lang="en-US" altLang="zh-TW" sz="2200" dirty="0">
              <a:latin typeface="Times New Roman"/>
            </a:endParaRPr>
          </a:p>
          <a:p>
            <a:pPr>
              <a:buClr>
                <a:srgbClr val="3333CC">
                  <a:lumMod val="50000"/>
                </a:srgbClr>
              </a:buClr>
              <a:buSzPct val="75000"/>
              <a:buFont typeface="Wingdings" panose="05000000000000000000" pitchFamily="2" charset="2"/>
              <a:buChar char="n"/>
            </a:pPr>
            <a:endParaRPr lang="zh-TW" altLang="zh-TW" sz="3200" dirty="0">
              <a:solidFill>
                <a:srgbClr val="000000"/>
              </a:solidFill>
            </a:endParaRPr>
          </a:p>
          <a:p>
            <a:pPr>
              <a:buClr>
                <a:srgbClr val="3333CC">
                  <a:lumMod val="50000"/>
                </a:srgbClr>
              </a:buClr>
              <a:buSzPct val="75000"/>
              <a:buFont typeface="Wingdings" panose="05000000000000000000" pitchFamily="2" charset="2"/>
              <a:buChar char="n"/>
            </a:pPr>
            <a:endParaRPr lang="zh-TW" altLang="zh-TW" sz="3200" dirty="0">
              <a:solidFill>
                <a:srgbClr val="000000"/>
              </a:solidFill>
            </a:endParaRPr>
          </a:p>
          <a:p>
            <a:pPr>
              <a:buClr>
                <a:srgbClr val="3333CC">
                  <a:lumMod val="50000"/>
                </a:srgbClr>
              </a:buClr>
              <a:buSzPct val="75000"/>
              <a:buFont typeface="Wingdings" panose="05000000000000000000" pitchFamily="2" charset="2"/>
              <a:buChar char="n"/>
            </a:pPr>
            <a:endParaRPr lang="en-US" altLang="zh-TW" sz="3200" b="1" dirty="0">
              <a:solidFill>
                <a:srgbClr val="2D2DB9"/>
              </a:solidFill>
              <a:latin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187</a:t>
            </a:fld>
            <a:endParaRPr lang="zh-TW" altLang="en-US">
              <a:solidFill>
                <a:srgbClr val="000000"/>
              </a:solidFill>
            </a:endParaRPr>
          </a:p>
        </p:txBody>
      </p:sp>
    </p:spTree>
    <p:extLst>
      <p:ext uri="{BB962C8B-B14F-4D97-AF65-F5344CB8AC3E}">
        <p14:creationId xmlns:p14="http://schemas.microsoft.com/office/powerpoint/2010/main" val="181894385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14918" y="-32631"/>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5)</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84237" y="1005075"/>
            <a:ext cx="8496301" cy="571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釣魚臺</a:t>
            </a:r>
            <a:r>
              <a:rPr lang="zh-TW" altLang="zh-TW" sz="3200" b="1" dirty="0">
                <a:solidFill>
                  <a:schemeClr val="accent6"/>
                </a:solidFill>
                <a:latin typeface="Times New Roman" panose="02020603050405020304" pitchFamily="18" charset="0"/>
                <a:ea typeface="標楷體" panose="03000509000000000000" pitchFamily="65" charset="-120"/>
              </a:rPr>
              <a:t>護漁，捍衛國家主權漁權</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None/>
            </a:pPr>
            <a:r>
              <a:rPr lang="zh-TW" altLang="en-US" sz="1800" dirty="0">
                <a:latin typeface="+mn-lt"/>
              </a:rPr>
              <a:t>近</a:t>
            </a:r>
            <a:r>
              <a:rPr lang="en-US" altLang="zh-TW" sz="1800" dirty="0">
                <a:latin typeface="+mn-lt"/>
              </a:rPr>
              <a:t>7</a:t>
            </a:r>
            <a:r>
              <a:rPr lang="zh-TW" altLang="en-US" sz="1800" dirty="0">
                <a:latin typeface="+mn-lt"/>
              </a:rPr>
              <a:t>年編列經費建造</a:t>
            </a:r>
            <a:r>
              <a:rPr lang="zh-TW" altLang="zh-TW" sz="1800" dirty="0">
                <a:latin typeface="+mn-lt"/>
              </a:rPr>
              <a:t>巡護七號</a:t>
            </a:r>
            <a:r>
              <a:rPr lang="zh-TW" altLang="en-US" sz="1800" dirty="0">
                <a:latin typeface="+mn-lt"/>
              </a:rPr>
              <a:t>、臺</a:t>
            </a:r>
            <a:r>
              <a:rPr lang="zh-TW" altLang="zh-TW" sz="1800" dirty="0">
                <a:latin typeface="+mn-lt"/>
              </a:rPr>
              <a:t>南艦</a:t>
            </a:r>
            <a:r>
              <a:rPr lang="zh-TW" altLang="en-US" sz="1800" dirty="0" smtClean="0">
                <a:latin typeface="+mn-lt"/>
              </a:rPr>
              <a:t>等</a:t>
            </a:r>
            <a:r>
              <a:rPr lang="en-US" altLang="zh-TW" sz="1800" dirty="0" smtClean="0">
                <a:latin typeface="+mn-lt"/>
              </a:rPr>
              <a:t>21</a:t>
            </a:r>
            <a:r>
              <a:rPr lang="zh-TW" altLang="en-US" sz="1800" dirty="0" smtClean="0">
                <a:latin typeface="+mn-lt"/>
              </a:rPr>
              <a:t>艘共</a:t>
            </a:r>
            <a:r>
              <a:rPr lang="en-US" altLang="zh-TW" sz="1800" dirty="0" smtClean="0">
                <a:latin typeface="+mn-lt"/>
              </a:rPr>
              <a:t>1</a:t>
            </a:r>
            <a:r>
              <a:rPr lang="zh-TW" altLang="en-US" sz="1800" dirty="0" smtClean="0">
                <a:latin typeface="+mn-lt"/>
              </a:rPr>
              <a:t>萬</a:t>
            </a:r>
            <a:r>
              <a:rPr lang="en-US" altLang="zh-TW" sz="1800" dirty="0" smtClean="0">
                <a:latin typeface="+mn-lt"/>
              </a:rPr>
              <a:t>6,200</a:t>
            </a:r>
            <a:r>
              <a:rPr lang="zh-TW" altLang="zh-TW" sz="1800" dirty="0" smtClean="0">
                <a:latin typeface="+mn-lt"/>
              </a:rPr>
              <a:t>噸</a:t>
            </a:r>
            <a:r>
              <a:rPr lang="zh-TW" altLang="en-US" sz="1800" dirty="0">
                <a:latin typeface="+mn-lt"/>
              </a:rPr>
              <a:t>艦艇。</a:t>
            </a:r>
            <a:r>
              <a:rPr lang="en-US" altLang="zh-TW" sz="1800" dirty="0" smtClean="0">
                <a:latin typeface="+mn-lt"/>
              </a:rPr>
              <a:t>101</a:t>
            </a:r>
            <a:r>
              <a:rPr lang="zh-TW" altLang="zh-TW" sz="1800" dirty="0">
                <a:latin typeface="+mn-lt"/>
              </a:rPr>
              <a:t>年</a:t>
            </a:r>
            <a:r>
              <a:rPr lang="en-US" altLang="zh-TW" sz="1800" dirty="0">
                <a:latin typeface="+mn-lt"/>
              </a:rPr>
              <a:t>9</a:t>
            </a:r>
            <a:r>
              <a:rPr lang="zh-TW" altLang="zh-TW" sz="1800" dirty="0">
                <a:latin typeface="+mn-lt"/>
              </a:rPr>
              <a:t>月</a:t>
            </a:r>
            <a:r>
              <a:rPr lang="en-US" altLang="zh-TW" sz="1800" dirty="0">
                <a:latin typeface="+mn-lt"/>
              </a:rPr>
              <a:t>24</a:t>
            </a:r>
            <a:r>
              <a:rPr lang="zh-TW" altLang="zh-TW" sz="1800" dirty="0" smtClean="0">
                <a:latin typeface="+mn-lt"/>
              </a:rPr>
              <a:t>日派遣</a:t>
            </a:r>
            <a:r>
              <a:rPr lang="en-US" altLang="zh-TW" sz="1800" dirty="0">
                <a:latin typeface="+mn-lt"/>
              </a:rPr>
              <a:t>12</a:t>
            </a:r>
            <a:r>
              <a:rPr lang="zh-TW" altLang="zh-TW" sz="1800" dirty="0">
                <a:latin typeface="+mn-lt"/>
              </a:rPr>
              <a:t>艘艦船艇，</a:t>
            </a:r>
            <a:r>
              <a:rPr lang="zh-TW" altLang="zh-TW" sz="1800" dirty="0" smtClean="0">
                <a:latin typeface="+mn-lt"/>
              </a:rPr>
              <a:t>護衛前往</a:t>
            </a:r>
            <a:r>
              <a:rPr lang="zh-TW" altLang="zh-TW" sz="1800" dirty="0">
                <a:latin typeface="+mn-lt"/>
              </a:rPr>
              <a:t>釣魚臺海域進行「為生存、護漁權」活動之蘇澳地區漁船船隊，挺進至釣魚臺</a:t>
            </a:r>
            <a:r>
              <a:rPr lang="en-US" altLang="zh-TW" sz="1800" dirty="0">
                <a:latin typeface="+mn-lt"/>
              </a:rPr>
              <a:t>12</a:t>
            </a:r>
            <a:r>
              <a:rPr lang="zh-TW" altLang="zh-TW" sz="1800" dirty="0">
                <a:latin typeface="+mn-lt"/>
              </a:rPr>
              <a:t>浬內，</a:t>
            </a:r>
            <a:r>
              <a:rPr lang="zh-TW" altLang="zh-TW" sz="1800" dirty="0" smtClean="0">
                <a:latin typeface="+mn-lt"/>
              </a:rPr>
              <a:t>彰顯我國主權</a:t>
            </a:r>
            <a:r>
              <a:rPr lang="zh-TW" altLang="zh-TW" sz="1800" dirty="0">
                <a:latin typeface="+mn-lt"/>
              </a:rPr>
              <a:t>。</a:t>
            </a:r>
            <a:r>
              <a:rPr lang="en-US" altLang="zh-TW" sz="1800" dirty="0">
                <a:latin typeface="+mn-lt"/>
              </a:rPr>
              <a:t>99</a:t>
            </a:r>
            <a:r>
              <a:rPr lang="zh-TW" altLang="zh-TW" sz="1800" dirty="0">
                <a:latin typeface="+mn-lt"/>
              </a:rPr>
              <a:t>年起執行「強化海巡編裝發展方案」大幅擴展巡弋範圍，提升巡護能量</a:t>
            </a:r>
            <a:r>
              <a:rPr lang="zh-TW" altLang="zh-TW" sz="1800" dirty="0" smtClean="0">
                <a:latin typeface="+mn-lt"/>
              </a:rPr>
              <a:t>，強化海域</a:t>
            </a:r>
            <a:r>
              <a:rPr lang="zh-TW" altLang="zh-TW" sz="1800" dirty="0">
                <a:latin typeface="+mn-lt"/>
              </a:rPr>
              <a:t>執法實力，捍衛國家主權漁權。</a:t>
            </a:r>
          </a:p>
          <a:p>
            <a:pPr>
              <a:buClr>
                <a:schemeClr val="accent2">
                  <a:lumMod val="50000"/>
                </a:schemeClr>
              </a:buClr>
              <a:buSzPct val="75000"/>
              <a:buFont typeface="Wingdings" panose="05000000000000000000" pitchFamily="2" charset="2"/>
              <a:buChar char="n"/>
            </a:pPr>
            <a:endParaRPr lang="en-US" altLang="zh-TW" sz="3200" b="1" dirty="0" smtClean="0">
              <a:solidFill>
                <a:schemeClr val="accent6"/>
              </a:solidFill>
              <a:latin typeface="+mn-lt"/>
              <a:ea typeface="標楷體" panose="03000509000000000000" pitchFamily="65" charset="-120"/>
            </a:endParaRPr>
          </a:p>
          <a:p>
            <a:pPr>
              <a:buClr>
                <a:schemeClr val="accent2">
                  <a:lumMod val="50000"/>
                </a:schemeClr>
              </a:buClr>
              <a:buSzPct val="75000"/>
              <a:buFont typeface="Wingdings" panose="05000000000000000000" pitchFamily="2" charset="2"/>
              <a:buChar char="n"/>
            </a:pPr>
            <a:endParaRPr lang="en-US" altLang="zh-TW" sz="3200" b="1" dirty="0" smtClean="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134829181"/>
              </p:ext>
            </p:extLst>
          </p:nvPr>
        </p:nvGraphicFramePr>
        <p:xfrm>
          <a:off x="2360140" y="2838453"/>
          <a:ext cx="4127156" cy="3448046"/>
        </p:xfrm>
        <a:graphic>
          <a:graphicData uri="http://schemas.openxmlformats.org/drawingml/2006/table">
            <a:tbl>
              <a:tblPr firstRow="1" firstCol="1" bandRow="1">
                <a:tableStyleId>{5C22544A-7EE6-4342-B048-85BDC9FD1C3A}</a:tableStyleId>
              </a:tblPr>
              <a:tblGrid>
                <a:gridCol w="520016"/>
                <a:gridCol w="836856"/>
                <a:gridCol w="606000"/>
                <a:gridCol w="750285"/>
                <a:gridCol w="1413999"/>
              </a:tblGrid>
              <a:tr h="226272">
                <a:tc>
                  <a:txBody>
                    <a:bodyPr/>
                    <a:lstStyle/>
                    <a:p>
                      <a:pPr algn="ctr">
                        <a:spcAft>
                          <a:spcPts val="0"/>
                        </a:spcAft>
                      </a:pPr>
                      <a:r>
                        <a:rPr lang="zh-TW" sz="1200" kern="100" dirty="0">
                          <a:solidFill>
                            <a:schemeClr val="accent6"/>
                          </a:solidFill>
                          <a:effectLst/>
                        </a:rPr>
                        <a:t>年度</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200" kern="100" dirty="0">
                          <a:solidFill>
                            <a:schemeClr val="accent6"/>
                          </a:solidFill>
                          <a:effectLst/>
                        </a:rPr>
                        <a:t>噸位</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200" kern="100" dirty="0">
                          <a:solidFill>
                            <a:schemeClr val="accent6"/>
                          </a:solidFill>
                          <a:effectLst/>
                        </a:rPr>
                        <a:t>艘數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200" kern="100" dirty="0">
                          <a:solidFill>
                            <a:schemeClr val="accent6"/>
                          </a:solidFill>
                          <a:effectLst/>
                        </a:rPr>
                        <a:t>合計</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altLang="en-US" sz="1200" kern="100" dirty="0" smtClean="0">
                          <a:solidFill>
                            <a:schemeClr val="accent6"/>
                          </a:solidFill>
                          <a:effectLst/>
                        </a:rPr>
                        <a:t>海巡艦艇</a:t>
                      </a:r>
                      <a:r>
                        <a:rPr lang="en-US" sz="1200" kern="100" dirty="0">
                          <a:solidFill>
                            <a:schemeClr val="accent6"/>
                          </a:solidFill>
                          <a:effectLst/>
                        </a:rPr>
                        <a:t> </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26272">
                <a:tc>
                  <a:txBody>
                    <a:bodyPr/>
                    <a:lstStyle/>
                    <a:p>
                      <a:pPr algn="ctr">
                        <a:spcAft>
                          <a:spcPts val="0"/>
                        </a:spcAft>
                      </a:pPr>
                      <a:r>
                        <a:rPr lang="en-US" sz="1200" kern="100" dirty="0">
                          <a:solidFill>
                            <a:schemeClr val="accent6"/>
                          </a:solidFill>
                          <a:effectLst/>
                        </a:rPr>
                        <a:t>98</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dirty="0">
                          <a:solidFill>
                            <a:schemeClr val="accent6"/>
                          </a:solidFill>
                          <a:effectLst/>
                        </a:rPr>
                        <a:t> </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 </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a:solidFill>
                            <a:schemeClr val="accent6"/>
                          </a:solidFill>
                          <a:effectLst/>
                        </a:rPr>
                        <a:t>無</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rowSpan="3">
                  <a:txBody>
                    <a:bodyPr/>
                    <a:lstStyle/>
                    <a:p>
                      <a:pPr algn="ctr">
                        <a:spcAft>
                          <a:spcPts val="0"/>
                        </a:spcAft>
                      </a:pPr>
                      <a:r>
                        <a:rPr lang="en-US" sz="1200" kern="100" dirty="0">
                          <a:solidFill>
                            <a:schemeClr val="accent6"/>
                          </a:solidFill>
                          <a:effectLst/>
                        </a:rPr>
                        <a:t>99</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a:solidFill>
                            <a:schemeClr val="accent6"/>
                          </a:solidFill>
                          <a:effectLst/>
                        </a:rPr>
                        <a:t>100</a:t>
                      </a:r>
                      <a:r>
                        <a:rPr lang="zh-TW" sz="1200" kern="100">
                          <a:solidFill>
                            <a:schemeClr val="accent6"/>
                          </a:solidFill>
                          <a:effectLst/>
                        </a:rPr>
                        <a:t>噸</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2</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200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100</a:t>
                      </a:r>
                      <a:r>
                        <a:rPr lang="zh-TW" sz="1200" kern="100" dirty="0">
                          <a:solidFill>
                            <a:schemeClr val="accent6"/>
                          </a:solidFill>
                          <a:effectLst/>
                        </a:rPr>
                        <a:t>噸艇</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algn="ctr">
                        <a:spcAft>
                          <a:spcPts val="0"/>
                        </a:spcAft>
                      </a:pPr>
                      <a:r>
                        <a:rPr lang="en-US" sz="1200" kern="100" dirty="0" smtClean="0">
                          <a:solidFill>
                            <a:schemeClr val="accent6"/>
                          </a:solidFill>
                          <a:effectLst/>
                        </a:rPr>
                        <a:t>1,000</a:t>
                      </a:r>
                      <a:r>
                        <a:rPr lang="zh-TW" sz="1200" kern="100" dirty="0">
                          <a:solidFill>
                            <a:schemeClr val="accent6"/>
                          </a:solidFill>
                          <a:effectLst/>
                        </a:rPr>
                        <a:t>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1</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smtClean="0">
                          <a:solidFill>
                            <a:schemeClr val="accent6"/>
                          </a:solidFill>
                          <a:effectLst/>
                        </a:rPr>
                        <a:t>1,000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巡護七號</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algn="ctr">
                        <a:spcAft>
                          <a:spcPts val="0"/>
                        </a:spcAft>
                      </a:pPr>
                      <a:r>
                        <a:rPr lang="en-US" sz="1200" kern="100" dirty="0" smtClean="0">
                          <a:solidFill>
                            <a:schemeClr val="accent6"/>
                          </a:solidFill>
                          <a:effectLst/>
                        </a:rPr>
                        <a:t>2,000</a:t>
                      </a:r>
                      <a:r>
                        <a:rPr lang="zh-TW" sz="1200" kern="100" dirty="0">
                          <a:solidFill>
                            <a:schemeClr val="accent6"/>
                          </a:solidFill>
                          <a:effectLst/>
                        </a:rPr>
                        <a:t>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1</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smtClean="0">
                          <a:solidFill>
                            <a:schemeClr val="accent6"/>
                          </a:solidFill>
                          <a:effectLst/>
                        </a:rPr>
                        <a:t>2,000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台南艦</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a:txBody>
                    <a:bodyPr/>
                    <a:lstStyle/>
                    <a:p>
                      <a:pPr algn="ctr">
                        <a:spcAft>
                          <a:spcPts val="0"/>
                        </a:spcAft>
                      </a:pPr>
                      <a:r>
                        <a:rPr lang="en-US" sz="1200" kern="100" dirty="0">
                          <a:solidFill>
                            <a:schemeClr val="accent6"/>
                          </a:solidFill>
                          <a:effectLst/>
                        </a:rPr>
                        <a:t>100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a:solidFill>
                            <a:schemeClr val="accent6"/>
                          </a:solidFill>
                          <a:effectLst/>
                        </a:rPr>
                        <a:t>100</a:t>
                      </a:r>
                      <a:r>
                        <a:rPr lang="zh-TW" sz="1200" kern="100">
                          <a:solidFill>
                            <a:schemeClr val="accent6"/>
                          </a:solidFill>
                          <a:effectLst/>
                        </a:rPr>
                        <a:t>噸</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2</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200</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100</a:t>
                      </a:r>
                      <a:r>
                        <a:rPr lang="zh-TW" sz="1200" kern="100" dirty="0">
                          <a:solidFill>
                            <a:schemeClr val="accent6"/>
                          </a:solidFill>
                          <a:effectLst/>
                        </a:rPr>
                        <a:t>噸艇</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rowSpan="3">
                  <a:txBody>
                    <a:bodyPr/>
                    <a:lstStyle/>
                    <a:p>
                      <a:pPr algn="ctr">
                        <a:spcAft>
                          <a:spcPts val="0"/>
                        </a:spcAft>
                      </a:pPr>
                      <a:r>
                        <a:rPr lang="en-US" sz="1200" kern="100" dirty="0">
                          <a:solidFill>
                            <a:schemeClr val="accent6"/>
                          </a:solidFill>
                          <a:effectLst/>
                        </a:rPr>
                        <a:t>101</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a:solidFill>
                            <a:schemeClr val="accent6"/>
                          </a:solidFill>
                          <a:effectLst/>
                        </a:rPr>
                        <a:t>100</a:t>
                      </a:r>
                      <a:r>
                        <a:rPr lang="zh-TW" sz="1200" kern="100">
                          <a:solidFill>
                            <a:schemeClr val="accent6"/>
                          </a:solidFill>
                          <a:effectLst/>
                        </a:rPr>
                        <a:t>噸</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3</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300</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solidFill>
                            <a:schemeClr val="accent6"/>
                          </a:solidFill>
                          <a:effectLst/>
                        </a:rPr>
                        <a:t>100</a:t>
                      </a:r>
                      <a:r>
                        <a:rPr lang="zh-TW" sz="1200" kern="100" dirty="0">
                          <a:solidFill>
                            <a:schemeClr val="accent6"/>
                          </a:solidFill>
                          <a:effectLst/>
                        </a:rPr>
                        <a:t>噸艇</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algn="ctr">
                        <a:spcAft>
                          <a:spcPts val="0"/>
                        </a:spcAft>
                      </a:pPr>
                      <a:r>
                        <a:rPr lang="en-US" sz="1200" kern="100" dirty="0" smtClean="0">
                          <a:solidFill>
                            <a:schemeClr val="accent6"/>
                          </a:solidFill>
                          <a:effectLst/>
                        </a:rPr>
                        <a:t>1,000</a:t>
                      </a:r>
                      <a:r>
                        <a:rPr lang="zh-TW" sz="1200" kern="100" dirty="0">
                          <a:solidFill>
                            <a:schemeClr val="accent6"/>
                          </a:solidFill>
                          <a:effectLst/>
                        </a:rPr>
                        <a:t>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1</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smtClean="0">
                          <a:solidFill>
                            <a:schemeClr val="accent6"/>
                          </a:solidFill>
                          <a:effectLst/>
                        </a:rPr>
                        <a:t>1,000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巡護八號</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algn="ctr">
                        <a:spcAft>
                          <a:spcPts val="0"/>
                        </a:spcAft>
                      </a:pPr>
                      <a:r>
                        <a:rPr lang="en-US" sz="1200" kern="100" dirty="0" smtClean="0">
                          <a:solidFill>
                            <a:schemeClr val="accent6"/>
                          </a:solidFill>
                          <a:effectLst/>
                        </a:rPr>
                        <a:t>2,000</a:t>
                      </a:r>
                      <a:r>
                        <a:rPr lang="zh-TW" sz="1200" kern="100" dirty="0">
                          <a:solidFill>
                            <a:schemeClr val="accent6"/>
                          </a:solidFill>
                          <a:effectLst/>
                        </a:rPr>
                        <a:t>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1</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smtClean="0">
                          <a:solidFill>
                            <a:schemeClr val="accent6"/>
                          </a:solidFill>
                          <a:effectLst/>
                        </a:rPr>
                        <a:t>2,000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新北艦</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a:txBody>
                    <a:bodyPr/>
                    <a:lstStyle/>
                    <a:p>
                      <a:pPr algn="ctr">
                        <a:spcAft>
                          <a:spcPts val="0"/>
                        </a:spcAft>
                      </a:pPr>
                      <a:r>
                        <a:rPr lang="en-US" sz="1200" kern="100" dirty="0">
                          <a:solidFill>
                            <a:schemeClr val="accent6"/>
                          </a:solidFill>
                          <a:effectLst/>
                        </a:rPr>
                        <a:t>102</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dirty="0" smtClean="0">
                          <a:solidFill>
                            <a:schemeClr val="accent6"/>
                          </a:solidFill>
                          <a:effectLst/>
                        </a:rPr>
                        <a:t>1,000</a:t>
                      </a:r>
                      <a:r>
                        <a:rPr lang="zh-TW" sz="1200" kern="100" dirty="0">
                          <a:solidFill>
                            <a:schemeClr val="accent6"/>
                          </a:solidFill>
                          <a:effectLst/>
                        </a:rPr>
                        <a:t>噸</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1</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smtClean="0">
                          <a:solidFill>
                            <a:schemeClr val="accent6"/>
                          </a:solidFill>
                          <a:effectLst/>
                        </a:rPr>
                        <a:t>1,000</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巡護九號</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a:txBody>
                    <a:bodyPr/>
                    <a:lstStyle/>
                    <a:p>
                      <a:pPr algn="ctr">
                        <a:spcAft>
                          <a:spcPts val="0"/>
                        </a:spcAft>
                      </a:pPr>
                      <a:r>
                        <a:rPr lang="en-US" sz="1200" kern="100" dirty="0">
                          <a:solidFill>
                            <a:schemeClr val="accent6"/>
                          </a:solidFill>
                          <a:effectLst/>
                        </a:rPr>
                        <a:t>103</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kern="100">
                          <a:solidFill>
                            <a:schemeClr val="accent6"/>
                          </a:solidFill>
                          <a:effectLst/>
                        </a:rPr>
                        <a:t> </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 </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solidFill>
                            <a:schemeClr val="accent6"/>
                          </a:solidFill>
                          <a:effectLst/>
                        </a:rPr>
                        <a:t>0</a:t>
                      </a:r>
                      <a:endParaRPr lang="zh-TW" sz="1200" kern="10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solidFill>
                            <a:schemeClr val="accent6"/>
                          </a:solidFill>
                          <a:effectLst/>
                        </a:rPr>
                        <a:t>無</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rowSpan="3">
                  <a:txBody>
                    <a:bodyPr/>
                    <a:lstStyle/>
                    <a:p>
                      <a:pPr algn="ctr">
                        <a:spcAft>
                          <a:spcPts val="0"/>
                        </a:spcAft>
                      </a:pPr>
                      <a:r>
                        <a:rPr lang="en-US" sz="1200" kern="100" dirty="0">
                          <a:solidFill>
                            <a:schemeClr val="accent6"/>
                          </a:solidFill>
                          <a:effectLst/>
                        </a:rPr>
                        <a:t>104</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200" kern="100" dirty="0" smtClean="0">
                          <a:solidFill>
                            <a:schemeClr val="accent6"/>
                          </a:solidFill>
                          <a:effectLst/>
                          <a:latin typeface="+mn-lt"/>
                          <a:ea typeface="+mn-ea"/>
                          <a:cs typeface="+mn-cs"/>
                        </a:rPr>
                        <a:t>3,000</a:t>
                      </a:r>
                      <a:r>
                        <a:rPr lang="zh-TW" sz="1200" kern="100" dirty="0">
                          <a:solidFill>
                            <a:schemeClr val="accent6"/>
                          </a:solidFill>
                          <a:effectLst/>
                          <a:latin typeface="+mn-lt"/>
                          <a:ea typeface="+mn-ea"/>
                          <a:cs typeface="+mn-cs"/>
                        </a:rPr>
                        <a:t>噸</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sz="1200" kern="100" dirty="0" smtClean="0">
                          <a:solidFill>
                            <a:schemeClr val="accent6"/>
                          </a:solidFill>
                          <a:effectLst/>
                          <a:latin typeface="+mn-lt"/>
                          <a:ea typeface="+mn-ea"/>
                          <a:cs typeface="+mn-cs"/>
                        </a:rPr>
                        <a:t>2</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sz="1200" kern="100" dirty="0" smtClean="0">
                          <a:solidFill>
                            <a:schemeClr val="accent6"/>
                          </a:solidFill>
                          <a:effectLst/>
                          <a:latin typeface="+mn-lt"/>
                          <a:ea typeface="+mn-ea"/>
                          <a:cs typeface="+mn-cs"/>
                        </a:rPr>
                        <a:t>6,000</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zh-TW" sz="1200" kern="100" dirty="0">
                          <a:solidFill>
                            <a:schemeClr val="accent6"/>
                          </a:solidFill>
                          <a:effectLst/>
                          <a:latin typeface="+mn-lt"/>
                          <a:ea typeface="+mn-ea"/>
                          <a:cs typeface="+mn-cs"/>
                        </a:rPr>
                        <a:t>高雄艦、宜蘭艦</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marL="0" algn="ctr" defTabSz="685800" rtl="0" eaLnBrk="1" latinLnBrk="0" hangingPunct="1">
                        <a:spcAft>
                          <a:spcPts val="0"/>
                        </a:spcAft>
                      </a:pPr>
                      <a:r>
                        <a:rPr lang="en-US" altLang="zh-TW" sz="1200" kern="100" dirty="0" smtClean="0">
                          <a:solidFill>
                            <a:schemeClr val="accent6"/>
                          </a:solidFill>
                          <a:effectLst/>
                          <a:latin typeface="+mn-lt"/>
                          <a:ea typeface="+mn-ea"/>
                          <a:cs typeface="+mn-cs"/>
                        </a:rPr>
                        <a:t>1,000</a:t>
                      </a:r>
                      <a:r>
                        <a:rPr lang="zh-TW" altLang="en-US" sz="1200" kern="100" dirty="0" smtClean="0">
                          <a:solidFill>
                            <a:schemeClr val="accent6"/>
                          </a:solidFill>
                          <a:effectLst/>
                          <a:latin typeface="+mn-lt"/>
                          <a:ea typeface="+mn-ea"/>
                          <a:cs typeface="+mn-cs"/>
                        </a:rPr>
                        <a:t>噸</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altLang="zh-TW" sz="1200" kern="100" dirty="0" smtClean="0">
                          <a:solidFill>
                            <a:schemeClr val="accent6"/>
                          </a:solidFill>
                          <a:effectLst/>
                          <a:latin typeface="+mn-lt"/>
                          <a:ea typeface="+mn-ea"/>
                          <a:cs typeface="+mn-cs"/>
                        </a:rPr>
                        <a:t>2</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altLang="zh-TW" sz="1200" kern="100" dirty="0" smtClean="0">
                          <a:solidFill>
                            <a:schemeClr val="accent6"/>
                          </a:solidFill>
                          <a:effectLst/>
                          <a:latin typeface="+mn-lt"/>
                          <a:ea typeface="+mn-ea"/>
                          <a:cs typeface="+mn-cs"/>
                        </a:rPr>
                        <a:t>2,000</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zh-TW" altLang="en-US" sz="1200" kern="100" dirty="0" smtClean="0">
                          <a:solidFill>
                            <a:schemeClr val="accent6"/>
                          </a:solidFill>
                          <a:effectLst/>
                          <a:latin typeface="+mn-lt"/>
                          <a:ea typeface="+mn-ea"/>
                          <a:cs typeface="+mn-cs"/>
                        </a:rPr>
                        <a:t>苗栗艦、桃園艦</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6272">
                <a:tc vMerge="1">
                  <a:txBody>
                    <a:bodyPr/>
                    <a:lstStyle/>
                    <a:p>
                      <a:endParaRPr lang="zh-TW" altLang="en-US"/>
                    </a:p>
                  </a:txBody>
                  <a:tcPr/>
                </a:tc>
                <a:tc>
                  <a:txBody>
                    <a:bodyPr/>
                    <a:lstStyle/>
                    <a:p>
                      <a:pPr marL="0" algn="ctr" defTabSz="685800" rtl="0" eaLnBrk="1" latinLnBrk="0" hangingPunct="1">
                        <a:spcAft>
                          <a:spcPts val="0"/>
                        </a:spcAft>
                      </a:pPr>
                      <a:r>
                        <a:rPr lang="en-US" altLang="zh-TW" sz="1200" kern="100" dirty="0" smtClean="0">
                          <a:solidFill>
                            <a:schemeClr val="accent6"/>
                          </a:solidFill>
                          <a:effectLst/>
                          <a:latin typeface="+mn-lt"/>
                          <a:ea typeface="+mn-ea"/>
                          <a:cs typeface="+mn-cs"/>
                        </a:rPr>
                        <a:t>100</a:t>
                      </a:r>
                      <a:r>
                        <a:rPr lang="zh-TW" altLang="en-US" sz="1200" kern="100" dirty="0" smtClean="0">
                          <a:solidFill>
                            <a:schemeClr val="accent6"/>
                          </a:solidFill>
                          <a:effectLst/>
                          <a:latin typeface="+mn-lt"/>
                          <a:ea typeface="+mn-ea"/>
                          <a:cs typeface="+mn-cs"/>
                        </a:rPr>
                        <a:t>噸</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altLang="zh-TW" sz="1200" kern="100" dirty="0" smtClean="0">
                          <a:solidFill>
                            <a:schemeClr val="accent2"/>
                          </a:solidFill>
                          <a:effectLst/>
                          <a:latin typeface="+mn-lt"/>
                          <a:ea typeface="+mn-ea"/>
                          <a:cs typeface="+mn-cs"/>
                        </a:rPr>
                        <a:t>5</a:t>
                      </a:r>
                      <a:endParaRPr lang="zh-TW" sz="1200" kern="100" dirty="0">
                        <a:solidFill>
                          <a:schemeClr val="accent2"/>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altLang="zh-TW" sz="1200" kern="100" dirty="0" smtClean="0">
                          <a:solidFill>
                            <a:schemeClr val="accent2"/>
                          </a:solidFill>
                          <a:effectLst/>
                          <a:latin typeface="+mn-lt"/>
                          <a:ea typeface="+mn-ea"/>
                          <a:cs typeface="+mn-cs"/>
                        </a:rPr>
                        <a:t>500</a:t>
                      </a:r>
                      <a:endParaRPr lang="zh-TW" sz="1200" kern="100" dirty="0">
                        <a:solidFill>
                          <a:schemeClr val="accent2"/>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altLang="zh-TW" sz="1200" kern="100" dirty="0" smtClean="0">
                          <a:solidFill>
                            <a:schemeClr val="accent6"/>
                          </a:solidFill>
                          <a:effectLst/>
                          <a:latin typeface="+mn-lt"/>
                          <a:ea typeface="+mn-ea"/>
                          <a:cs typeface="+mn-cs"/>
                        </a:rPr>
                        <a:t>100</a:t>
                      </a:r>
                      <a:r>
                        <a:rPr lang="zh-TW" altLang="en-US" sz="1200" kern="100" dirty="0" smtClean="0">
                          <a:solidFill>
                            <a:schemeClr val="accent6"/>
                          </a:solidFill>
                          <a:effectLst/>
                          <a:latin typeface="+mn-lt"/>
                          <a:ea typeface="+mn-ea"/>
                          <a:cs typeface="+mn-cs"/>
                        </a:rPr>
                        <a:t>噸艇</a:t>
                      </a:r>
                      <a:endParaRPr lang="zh-TW" sz="1200" kern="10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238">
                <a:tc>
                  <a:txBody>
                    <a:bodyPr/>
                    <a:lstStyle/>
                    <a:p>
                      <a:pPr algn="ctr">
                        <a:spcAft>
                          <a:spcPts val="0"/>
                        </a:spcAft>
                      </a:pPr>
                      <a:r>
                        <a:rPr lang="zh-TW" sz="1200" kern="100" dirty="0">
                          <a:solidFill>
                            <a:schemeClr val="accent6"/>
                          </a:solidFill>
                          <a:effectLst/>
                        </a:rPr>
                        <a:t>總計</a:t>
                      </a:r>
                      <a:endParaRPr lang="zh-TW" sz="1200" kern="100" dirty="0">
                        <a:solidFill>
                          <a:schemeClr val="accent6"/>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200" u="none" kern="100" dirty="0">
                          <a:solidFill>
                            <a:schemeClr val="tx1"/>
                          </a:solidFill>
                          <a:effectLst/>
                          <a:latin typeface="+mn-lt"/>
                          <a:ea typeface="+mn-ea"/>
                          <a:cs typeface="+mn-cs"/>
                        </a:rPr>
                        <a:t> </a:t>
                      </a:r>
                      <a:endParaRPr lang="zh-TW" sz="1200" u="none" kern="1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sz="1200" kern="100" dirty="0" smtClean="0">
                          <a:solidFill>
                            <a:schemeClr val="accent2"/>
                          </a:solidFill>
                          <a:effectLst/>
                          <a:latin typeface="+mn-lt"/>
                          <a:ea typeface="+mn-ea"/>
                          <a:cs typeface="+mn-cs"/>
                        </a:rPr>
                        <a:t>21</a:t>
                      </a:r>
                      <a:endParaRPr lang="zh-TW" sz="1200" kern="100" dirty="0">
                        <a:solidFill>
                          <a:schemeClr val="accent2"/>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sz="1200" kern="100" dirty="0" smtClean="0">
                          <a:solidFill>
                            <a:schemeClr val="accent2"/>
                          </a:solidFill>
                          <a:effectLst/>
                          <a:latin typeface="+mn-lt"/>
                          <a:ea typeface="+mn-ea"/>
                          <a:cs typeface="+mn-cs"/>
                        </a:rPr>
                        <a:t>16</a:t>
                      </a:r>
                      <a:r>
                        <a:rPr lang="en-US" altLang="zh-TW" sz="1200" kern="100" dirty="0" smtClean="0">
                          <a:solidFill>
                            <a:schemeClr val="accent2"/>
                          </a:solidFill>
                          <a:effectLst/>
                          <a:latin typeface="+mn-lt"/>
                          <a:ea typeface="+mn-ea"/>
                          <a:cs typeface="+mn-cs"/>
                        </a:rPr>
                        <a:t>,2</a:t>
                      </a:r>
                      <a:r>
                        <a:rPr lang="en-US" sz="1200" kern="100" dirty="0" smtClean="0">
                          <a:solidFill>
                            <a:schemeClr val="accent2"/>
                          </a:solidFill>
                          <a:effectLst/>
                          <a:latin typeface="+mn-lt"/>
                          <a:ea typeface="+mn-ea"/>
                          <a:cs typeface="+mn-cs"/>
                        </a:rPr>
                        <a:t>00</a:t>
                      </a:r>
                      <a:endParaRPr lang="zh-TW" sz="1200" kern="100" dirty="0">
                        <a:solidFill>
                          <a:schemeClr val="accent2"/>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spcAft>
                          <a:spcPts val="0"/>
                        </a:spcAft>
                      </a:pPr>
                      <a:r>
                        <a:rPr lang="en-US" sz="1200" u="none" kern="100" dirty="0">
                          <a:solidFill>
                            <a:schemeClr val="tx1"/>
                          </a:solidFill>
                          <a:effectLst/>
                          <a:latin typeface="+mn-lt"/>
                          <a:ea typeface="+mn-ea"/>
                          <a:cs typeface="+mn-cs"/>
                        </a:rPr>
                        <a:t> </a:t>
                      </a:r>
                      <a:endParaRPr lang="zh-TW" sz="1200" u="none" kern="1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188</a:t>
            </a:fld>
            <a:endParaRPr lang="zh-TW" altLang="en-US" sz="1200" dirty="0"/>
          </a:p>
        </p:txBody>
      </p:sp>
    </p:spTree>
    <p:extLst>
      <p:ext uri="{BB962C8B-B14F-4D97-AF65-F5344CB8AC3E}">
        <p14:creationId xmlns:p14="http://schemas.microsoft.com/office/powerpoint/2010/main" val="263414671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14918" y="-32631"/>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五</a:t>
            </a:r>
            <a:r>
              <a:rPr lang="zh-TW" altLang="zh-TW" sz="3600" dirty="0">
                <a:solidFill>
                  <a:srgbClr val="2D2DB9">
                    <a:lumMod val="50000"/>
                  </a:srgbClr>
                </a:solidFill>
                <a:latin typeface="Times New Roman" panose="02020603050405020304" pitchFamily="18" charset="0"/>
                <a:ea typeface="標楷體" panose="03000509000000000000" pitchFamily="65" charset="-120"/>
              </a:rPr>
              <a:t>、健全安全管理，確保民眾</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幸福</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6</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4" name="矩形 3"/>
          <p:cNvSpPr/>
          <p:nvPr/>
        </p:nvSpPr>
        <p:spPr>
          <a:xfrm>
            <a:off x="556013" y="974983"/>
            <a:ext cx="8002138" cy="5386090"/>
          </a:xfrm>
          <a:prstGeom prst="rect">
            <a:avLst/>
          </a:prstGeom>
        </p:spPr>
        <p:txBody>
          <a:bodyPr wrap="square">
            <a:spAutoFit/>
          </a:bodyPr>
          <a:lstStyle/>
          <a:p>
            <a:pPr marL="365125" indent="-255588">
              <a:spcBef>
                <a:spcPts val="400"/>
              </a:spcBef>
              <a:buClr>
                <a:srgbClr val="3333CC">
                  <a:lumMod val="50000"/>
                </a:srgbClr>
              </a:buClr>
              <a:buSzPct val="68000"/>
              <a:buFont typeface="Wingdings" panose="05000000000000000000" pitchFamily="2" charset="2"/>
              <a:buChar char="n"/>
            </a:pPr>
            <a:r>
              <a:rPr lang="zh-TW" altLang="zh-TW" sz="3200" b="1" dirty="0">
                <a:solidFill>
                  <a:schemeClr val="accent6"/>
                </a:solidFill>
                <a:latin typeface="Times New Roman" panose="02020603050405020304" pitchFamily="18" charset="0"/>
                <a:ea typeface="標楷體" panose="03000509000000000000" pitchFamily="65" charset="-120"/>
              </a:rPr>
              <a:t>威力掃蕩越界漁船，維護漁民作業權益</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803275" indent="-355600" algn="just">
              <a:buClr>
                <a:schemeClr val="accent6">
                  <a:lumMod val="50000"/>
                </a:schemeClr>
              </a:buClr>
              <a:buFont typeface="Wingdings" panose="05000000000000000000" pitchFamily="2" charset="2"/>
              <a:buChar char="ü"/>
            </a:pPr>
            <a:r>
              <a:rPr lang="zh-TW" altLang="zh-TW" sz="2600" dirty="0"/>
              <a:t>為遏阻陸船非法越界，維護漁民作業權益，除超前部署，針對金、馬、澎及北方三島重點區域擴大掃蕩外，並視情節靈活運用「驅離」、「</a:t>
            </a:r>
            <a:r>
              <a:rPr lang="zh-TW" altLang="zh-TW" sz="2600" dirty="0" smtClean="0"/>
              <a:t>扣留</a:t>
            </a:r>
            <a:r>
              <a:rPr lang="zh-TW" altLang="en-US" sz="2600" dirty="0" smtClean="0"/>
              <a:t>船舶</a:t>
            </a:r>
            <a:r>
              <a:rPr lang="zh-TW" altLang="zh-TW" sz="2600" dirty="0" smtClean="0"/>
              <a:t>」、「</a:t>
            </a:r>
            <a:r>
              <a:rPr lang="zh-TW" altLang="zh-TW" sz="2600" dirty="0"/>
              <a:t>留置調查」、「沒入漁獲</a:t>
            </a:r>
            <a:r>
              <a:rPr lang="en-US" altLang="zh-TW" sz="2600" dirty="0"/>
              <a:t>(</a:t>
            </a:r>
            <a:r>
              <a:rPr lang="zh-TW" altLang="zh-TW" sz="2600" dirty="0"/>
              <a:t>具</a:t>
            </a:r>
            <a:r>
              <a:rPr lang="en-US" altLang="zh-TW" sz="2600" dirty="0"/>
              <a:t>)</a:t>
            </a:r>
            <a:r>
              <a:rPr lang="zh-TW" altLang="zh-TW" sz="2600" dirty="0"/>
              <a:t>」、「罰鍰」及「沒入船舶」等六大手段，強力執法</a:t>
            </a:r>
            <a:r>
              <a:rPr lang="zh-TW" altLang="zh-TW" sz="2600" dirty="0" smtClean="0"/>
              <a:t>。</a:t>
            </a:r>
            <a:endParaRPr lang="en-US" altLang="zh-TW" sz="2600" dirty="0" smtClean="0"/>
          </a:p>
          <a:p>
            <a:pPr marL="803275" indent="-355600" algn="just">
              <a:buClr>
                <a:schemeClr val="accent6">
                  <a:lumMod val="50000"/>
                </a:schemeClr>
              </a:buClr>
              <a:buFont typeface="Wingdings" panose="05000000000000000000" pitchFamily="2" charset="2"/>
              <a:buChar char="ü"/>
            </a:pPr>
            <a:r>
              <a:rPr lang="zh-TW" altLang="zh-TW" sz="2600" dirty="0" smtClean="0"/>
              <a:t>配合</a:t>
            </a:r>
            <a:r>
              <a:rPr lang="zh-TW" altLang="zh-TW" sz="2600" dirty="0"/>
              <a:t>「臺灣地區與大陸地區人民關係條例」第</a:t>
            </a:r>
            <a:r>
              <a:rPr lang="en-US" altLang="zh-TW" sz="2600" dirty="0"/>
              <a:t>80-1</a:t>
            </a:r>
            <a:r>
              <a:rPr lang="zh-TW" altLang="zh-TW" sz="2600" dirty="0"/>
              <a:t>條，建立</a:t>
            </a:r>
            <a:r>
              <a:rPr lang="zh-TW" altLang="zh-TW" sz="2600" dirty="0">
                <a:solidFill>
                  <a:schemeClr val="tx2"/>
                </a:solidFill>
              </a:rPr>
              <a:t>越界大陸漁船裁處罰鍰機制；自</a:t>
            </a:r>
            <a:r>
              <a:rPr lang="en-US" altLang="zh-TW" sz="2600" dirty="0">
                <a:solidFill>
                  <a:schemeClr val="tx2"/>
                </a:solidFill>
              </a:rPr>
              <a:t>101</a:t>
            </a:r>
            <a:r>
              <a:rPr lang="zh-TW" altLang="zh-TW" sz="2600" dirty="0">
                <a:solidFill>
                  <a:schemeClr val="tx2"/>
                </a:solidFill>
              </a:rPr>
              <a:t>年</a:t>
            </a:r>
            <a:r>
              <a:rPr lang="en-US" altLang="zh-TW" sz="2600" dirty="0">
                <a:solidFill>
                  <a:schemeClr val="tx2"/>
                </a:solidFill>
              </a:rPr>
              <a:t>3</a:t>
            </a:r>
            <a:r>
              <a:rPr lang="zh-TW" altLang="zh-TW" sz="2600" dirty="0">
                <a:solidFill>
                  <a:schemeClr val="tx2"/>
                </a:solidFill>
              </a:rPr>
              <a:t>月</a:t>
            </a:r>
            <a:r>
              <a:rPr lang="en-US" altLang="zh-TW" sz="2600" dirty="0">
                <a:solidFill>
                  <a:schemeClr val="tx2"/>
                </a:solidFill>
              </a:rPr>
              <a:t>21</a:t>
            </a:r>
            <a:r>
              <a:rPr lang="zh-TW" altLang="zh-TW" sz="2600" dirty="0">
                <a:solidFill>
                  <a:schemeClr val="tx2"/>
                </a:solidFill>
              </a:rPr>
              <a:t>日</a:t>
            </a:r>
            <a:r>
              <a:rPr lang="zh-TW" altLang="zh-TW" sz="2600" dirty="0" smtClean="0">
                <a:solidFill>
                  <a:schemeClr val="tx2"/>
                </a:solidFill>
              </a:rPr>
              <a:t>施行</a:t>
            </a:r>
            <a:r>
              <a:rPr lang="zh-TW" altLang="en-US" sz="2600" dirty="0" smtClean="0">
                <a:solidFill>
                  <a:schemeClr val="tx2"/>
                </a:solidFill>
              </a:rPr>
              <a:t>至</a:t>
            </a:r>
            <a:r>
              <a:rPr lang="en-US" altLang="zh-TW" sz="2600" dirty="0" smtClean="0">
                <a:solidFill>
                  <a:schemeClr val="tx2"/>
                </a:solidFill>
              </a:rPr>
              <a:t>104</a:t>
            </a:r>
            <a:r>
              <a:rPr lang="zh-TW" altLang="zh-TW" sz="2600" dirty="0" smtClean="0">
                <a:solidFill>
                  <a:schemeClr val="tx2"/>
                </a:solidFill>
              </a:rPr>
              <a:t>年</a:t>
            </a:r>
            <a:r>
              <a:rPr lang="zh-TW" altLang="en-US" sz="2600" dirty="0" smtClean="0">
                <a:solidFill>
                  <a:schemeClr val="tx2"/>
                </a:solidFill>
              </a:rPr>
              <a:t>底</a:t>
            </a:r>
            <a:r>
              <a:rPr lang="zh-TW" altLang="zh-TW" sz="2600" dirty="0" smtClean="0">
                <a:solidFill>
                  <a:schemeClr val="tx2"/>
                </a:solidFill>
              </a:rPr>
              <a:t>，</a:t>
            </a:r>
            <a:r>
              <a:rPr lang="zh-TW" altLang="zh-TW" sz="2600" dirty="0">
                <a:solidFill>
                  <a:schemeClr val="tx2"/>
                </a:solidFill>
              </a:rPr>
              <a:t>共計裁</a:t>
            </a:r>
            <a:r>
              <a:rPr lang="zh-TW" altLang="zh-TW" sz="2600" dirty="0" smtClean="0">
                <a:solidFill>
                  <a:schemeClr val="tx2"/>
                </a:solidFill>
              </a:rPr>
              <a:t>罰</a:t>
            </a:r>
            <a:r>
              <a:rPr lang="en-US" altLang="zh-TW" sz="2600" dirty="0" smtClean="0">
                <a:solidFill>
                  <a:schemeClr val="tx2"/>
                </a:solidFill>
              </a:rPr>
              <a:t>827</a:t>
            </a:r>
            <a:r>
              <a:rPr lang="zh-TW" altLang="zh-TW" sz="2600" dirty="0" smtClean="0">
                <a:solidFill>
                  <a:schemeClr val="tx2"/>
                </a:solidFill>
              </a:rPr>
              <a:t>艘</a:t>
            </a:r>
            <a:r>
              <a:rPr lang="zh-TW" altLang="zh-TW" sz="2600" dirty="0">
                <a:solidFill>
                  <a:schemeClr val="tx2"/>
                </a:solidFill>
              </a:rPr>
              <a:t>、新</a:t>
            </a:r>
            <a:r>
              <a:rPr lang="zh-TW" altLang="zh-TW" sz="2600" dirty="0" smtClean="0">
                <a:solidFill>
                  <a:schemeClr val="tx2"/>
                </a:solidFill>
              </a:rPr>
              <a:t>臺幣</a:t>
            </a:r>
            <a:r>
              <a:rPr lang="en-US" altLang="zh-TW" sz="2600" dirty="0">
                <a:solidFill>
                  <a:schemeClr val="tx2"/>
                </a:solidFill>
              </a:rPr>
              <a:t>1</a:t>
            </a:r>
            <a:r>
              <a:rPr lang="zh-TW" altLang="zh-TW" sz="2600" dirty="0" smtClean="0">
                <a:solidFill>
                  <a:schemeClr val="tx2"/>
                </a:solidFill>
              </a:rPr>
              <a:t>億</a:t>
            </a:r>
            <a:r>
              <a:rPr lang="en-US" altLang="zh-TW" sz="2600" dirty="0" smtClean="0">
                <a:solidFill>
                  <a:schemeClr val="tx2"/>
                </a:solidFill>
              </a:rPr>
              <a:t>7,353</a:t>
            </a:r>
            <a:r>
              <a:rPr lang="zh-TW" altLang="zh-TW" sz="2600" dirty="0" smtClean="0">
                <a:solidFill>
                  <a:schemeClr val="tx2"/>
                </a:solidFill>
              </a:rPr>
              <a:t>萬</a:t>
            </a:r>
            <a:r>
              <a:rPr lang="en-US" altLang="zh-TW" sz="2600" dirty="0">
                <a:solidFill>
                  <a:schemeClr val="tx2"/>
                </a:solidFill>
              </a:rPr>
              <a:t>5,000</a:t>
            </a:r>
            <a:r>
              <a:rPr lang="zh-TW" altLang="zh-TW" sz="2600" dirty="0">
                <a:solidFill>
                  <a:schemeClr val="tx2"/>
                </a:solidFill>
              </a:rPr>
              <a:t>元</a:t>
            </a:r>
            <a:r>
              <a:rPr lang="zh-TW" altLang="zh-TW" sz="2600" dirty="0" smtClean="0">
                <a:solidFill>
                  <a:schemeClr val="tx2"/>
                </a:solidFill>
              </a:rPr>
              <a:t>整</a:t>
            </a:r>
            <a:r>
              <a:rPr lang="zh-TW" altLang="zh-TW" sz="2600" dirty="0">
                <a:solidFill>
                  <a:schemeClr val="tx2"/>
                </a:solidFill>
              </a:rPr>
              <a:t>。</a:t>
            </a:r>
            <a:r>
              <a:rPr lang="en-US" altLang="zh-TW" sz="2600" dirty="0">
                <a:solidFill>
                  <a:schemeClr val="tx2"/>
                </a:solidFill>
              </a:rPr>
              <a:t>103</a:t>
            </a:r>
            <a:r>
              <a:rPr lang="zh-TW" altLang="zh-TW" sz="2600" dirty="0">
                <a:solidFill>
                  <a:schemeClr val="tx2"/>
                </a:solidFill>
              </a:rPr>
              <a:t>年</a:t>
            </a:r>
            <a:r>
              <a:rPr lang="en-US" altLang="zh-TW" sz="2600" dirty="0">
                <a:solidFill>
                  <a:schemeClr val="tx2"/>
                </a:solidFill>
              </a:rPr>
              <a:t>11</a:t>
            </a:r>
            <a:r>
              <a:rPr lang="zh-TW" altLang="zh-TW" sz="2600" dirty="0">
                <a:solidFill>
                  <a:schemeClr val="tx2"/>
                </a:solidFill>
              </a:rPr>
              <a:t>月</a:t>
            </a:r>
            <a:r>
              <a:rPr lang="zh-TW" altLang="en-US" sz="2600" dirty="0">
                <a:solidFill>
                  <a:schemeClr val="tx2"/>
                </a:solidFill>
              </a:rPr>
              <a:t>至</a:t>
            </a:r>
            <a:r>
              <a:rPr lang="en-US" altLang="zh-TW" sz="2600" dirty="0">
                <a:solidFill>
                  <a:schemeClr val="tx2"/>
                </a:solidFill>
              </a:rPr>
              <a:t>104</a:t>
            </a:r>
            <a:r>
              <a:rPr lang="zh-TW" altLang="en-US" sz="2600" dirty="0" smtClean="0">
                <a:solidFill>
                  <a:schemeClr val="tx2"/>
                </a:solidFill>
              </a:rPr>
              <a:t>年</a:t>
            </a:r>
            <a:r>
              <a:rPr lang="en-US" altLang="zh-TW" sz="2600" dirty="0" smtClean="0">
                <a:solidFill>
                  <a:schemeClr val="tx2"/>
                </a:solidFill>
              </a:rPr>
              <a:t>12</a:t>
            </a:r>
            <a:r>
              <a:rPr lang="zh-TW" altLang="en-US" sz="2600" dirty="0" smtClean="0">
                <a:solidFill>
                  <a:schemeClr val="tx2"/>
                </a:solidFill>
              </a:rPr>
              <a:t>月</a:t>
            </a:r>
            <a:r>
              <a:rPr lang="zh-TW" altLang="zh-TW" sz="2600" dirty="0">
                <a:solidFill>
                  <a:schemeClr val="tx2"/>
                </a:solidFill>
              </a:rPr>
              <a:t>間於金門</a:t>
            </a:r>
            <a:r>
              <a:rPr lang="zh-TW" altLang="en-US" sz="2600" dirty="0">
                <a:solidFill>
                  <a:schemeClr val="tx2"/>
                </a:solidFill>
              </a:rPr>
              <a:t>、馬祖</a:t>
            </a:r>
            <a:r>
              <a:rPr lang="zh-TW" altLang="zh-TW" sz="2600" dirty="0">
                <a:solidFill>
                  <a:schemeClr val="tx2"/>
                </a:solidFill>
              </a:rPr>
              <a:t>、澎湖海域</a:t>
            </a:r>
            <a:r>
              <a:rPr lang="zh-TW" altLang="zh-TW" sz="2600" dirty="0" smtClean="0">
                <a:solidFill>
                  <a:schemeClr val="tx2"/>
                </a:solidFill>
              </a:rPr>
              <a:t>查獲</a:t>
            </a:r>
            <a:r>
              <a:rPr lang="en-US" altLang="zh-TW" sz="2600" dirty="0" smtClean="0">
                <a:solidFill>
                  <a:schemeClr val="tx2"/>
                </a:solidFill>
              </a:rPr>
              <a:t>12</a:t>
            </a:r>
            <a:r>
              <a:rPr lang="zh-TW" altLang="zh-TW" sz="2600" dirty="0" smtClean="0">
                <a:solidFill>
                  <a:schemeClr val="tx2"/>
                </a:solidFill>
              </a:rPr>
              <a:t>艘</a:t>
            </a:r>
            <a:r>
              <a:rPr lang="zh-TW" altLang="zh-TW" sz="2600" dirty="0"/>
              <a:t>越界大陸漁船為例</a:t>
            </a:r>
            <a:r>
              <a:rPr lang="zh-TW" altLang="zh-TW" sz="2600" dirty="0" smtClean="0"/>
              <a:t>，即</a:t>
            </a:r>
            <a:r>
              <a:rPr lang="zh-TW" altLang="zh-TW" sz="2600" dirty="0"/>
              <a:t>裁處最重之沒入船舶處分，彰顯我執法權威及嚇阻效果</a:t>
            </a:r>
            <a:r>
              <a:rPr lang="zh-TW" altLang="zh-TW" dirty="0">
                <a:latin typeface="標楷體" panose="03000509000000000000" pitchFamily="65" charset="-120"/>
              </a:rPr>
              <a:t>。</a:t>
            </a:r>
            <a:endParaRPr lang="en-US" altLang="zh-TW" dirty="0">
              <a:latin typeface="標楷體" panose="03000509000000000000" pitchFamily="65" charset="-120"/>
            </a:endParaRPr>
          </a:p>
        </p:txBody>
      </p:sp>
      <p:sp>
        <p:nvSpPr>
          <p:cNvPr id="5"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189</a:t>
            </a:fld>
            <a:endParaRPr lang="zh-TW" altLang="en-US" sz="1200" dirty="0"/>
          </a:p>
        </p:txBody>
      </p:sp>
    </p:spTree>
    <p:extLst>
      <p:ext uri="{BB962C8B-B14F-4D97-AF65-F5344CB8AC3E}">
        <p14:creationId xmlns:p14="http://schemas.microsoft.com/office/powerpoint/2010/main" val="2715657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花</a:t>
            </a:r>
            <a:r>
              <a:rPr lang="zh-TW" altLang="zh-TW" sz="3600" dirty="0">
                <a:solidFill>
                  <a:srgbClr val="2D2DB9">
                    <a:lumMod val="50000"/>
                  </a:srgbClr>
                </a:solidFill>
                <a:latin typeface="Times New Roman" panose="02020603050405020304" pitchFamily="18" charset="0"/>
                <a:ea typeface="標楷體" panose="03000509000000000000" pitchFamily="65" charset="-120"/>
              </a:rPr>
              <a:t>東鐵路電氣化</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北臺東一日</a:t>
            </a:r>
            <a:r>
              <a:rPr lang="zh-TW" altLang="en-US" sz="3600" dirty="0">
                <a:solidFill>
                  <a:srgbClr val="2D2DB9">
                    <a:lumMod val="50000"/>
                  </a:srgbClr>
                </a:solidFill>
                <a:latin typeface="Times New Roman" panose="02020603050405020304" pitchFamily="18" charset="0"/>
                <a:ea typeface="標楷體" panose="03000509000000000000" pitchFamily="65" charset="-120"/>
              </a:rPr>
              <a:t>生活圈</a:t>
            </a:r>
          </a:p>
        </p:txBody>
      </p:sp>
      <p:sp>
        <p:nvSpPr>
          <p:cNvPr id="10248" name="Rectangle 7"/>
          <p:cNvSpPr>
            <a:spLocks/>
          </p:cNvSpPr>
          <p:nvPr/>
        </p:nvSpPr>
        <p:spPr bwMode="auto">
          <a:xfrm>
            <a:off x="386080" y="876633"/>
            <a:ext cx="8348831"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8288" indent="-268288" algn="just">
              <a:spcBef>
                <a:spcPts val="1200"/>
              </a:spcBef>
              <a:buClr>
                <a:schemeClr val="accent2">
                  <a:lumMod val="50000"/>
                </a:schemeClr>
              </a:buClr>
              <a:buSzPct val="100000"/>
              <a:buFont typeface="Wingdings" panose="05000000000000000000" pitchFamily="2" charset="2"/>
              <a:buChar char="n"/>
            </a:pPr>
            <a:r>
              <a:rPr lang="zh-TW" altLang="zh-TW" sz="2600" b="1" dirty="0">
                <a:solidFill>
                  <a:schemeClr val="accent6"/>
                </a:solidFill>
                <a:latin typeface="Times New Roman" panose="02020603050405020304" pitchFamily="18" charset="0"/>
                <a:ea typeface="標楷體" panose="03000509000000000000" pitchFamily="65" charset="-120"/>
              </a:rPr>
              <a:t>花</a:t>
            </a:r>
            <a:r>
              <a:rPr lang="zh-TW" altLang="zh-TW" sz="2600" b="1" dirty="0">
                <a:solidFill>
                  <a:schemeClr val="accent6"/>
                </a:solidFill>
                <a:latin typeface="+mn-lt"/>
              </a:rPr>
              <a:t>東鐵路電氣化快又準</a:t>
            </a:r>
            <a:r>
              <a:rPr lang="zh-TW" altLang="en-US" sz="2600" b="1" dirty="0" smtClean="0">
                <a:solidFill>
                  <a:schemeClr val="accent6"/>
                </a:solidFill>
                <a:latin typeface="+mn-lt"/>
              </a:rPr>
              <a:t>，</a:t>
            </a:r>
            <a:r>
              <a:rPr lang="zh-TW" altLang="en-US" sz="2600" b="1" dirty="0">
                <a:solidFill>
                  <a:schemeClr val="accent6"/>
                </a:solidFill>
                <a:latin typeface="+mn-lt"/>
              </a:rPr>
              <a:t>瓶頸路段已完成雙軌化</a:t>
            </a:r>
            <a:r>
              <a:rPr lang="zh-TW" altLang="en-US" sz="2600" b="1" dirty="0">
                <a:solidFill>
                  <a:srgbClr val="2D2DB9"/>
                </a:solidFill>
                <a:latin typeface="新細明體"/>
                <a:ea typeface="新細明體"/>
              </a:rPr>
              <a:t>，</a:t>
            </a:r>
            <a:r>
              <a:rPr lang="zh-TW" altLang="en-US" sz="2600" b="1" dirty="0" smtClean="0">
                <a:solidFill>
                  <a:schemeClr val="accent6"/>
                </a:solidFill>
                <a:latin typeface="+mn-lt"/>
              </a:rPr>
              <a:t>普</a:t>
            </a:r>
            <a:r>
              <a:rPr lang="zh-TW" altLang="en-US" sz="2600" b="1" dirty="0">
                <a:solidFill>
                  <a:schemeClr val="accent6"/>
                </a:solidFill>
                <a:latin typeface="+mn-lt"/>
              </a:rPr>
              <a:t>悠瑪號行駛臺北至臺東全程縮短為</a:t>
            </a:r>
            <a:r>
              <a:rPr lang="en-US" altLang="zh-TW" sz="2600" b="1" dirty="0">
                <a:solidFill>
                  <a:schemeClr val="accent6"/>
                </a:solidFill>
                <a:latin typeface="+mn-lt"/>
              </a:rPr>
              <a:t>3.5</a:t>
            </a:r>
            <a:r>
              <a:rPr lang="zh-TW" altLang="en-US" sz="2600" b="1" dirty="0">
                <a:solidFill>
                  <a:schemeClr val="accent6"/>
                </a:solidFill>
                <a:latin typeface="+mn-lt"/>
              </a:rPr>
              <a:t>小時，全島鐵路電氣化已成形，臺北、臺東成為一日生活圈。</a:t>
            </a:r>
            <a:endParaRPr lang="en-US" altLang="zh-TW" sz="2600" b="1" dirty="0">
              <a:solidFill>
                <a:schemeClr val="accent6"/>
              </a:solidFill>
              <a:latin typeface="+mn-lt"/>
            </a:endParaRPr>
          </a:p>
          <a:p>
            <a:pPr marL="625475" indent="-263525" algn="just">
              <a:spcBef>
                <a:spcPts val="1200"/>
              </a:spcBef>
              <a:buClr>
                <a:srgbClr val="3333FF"/>
              </a:buClr>
              <a:buFont typeface="Wingdings" panose="05000000000000000000" pitchFamily="2" charset="2"/>
              <a:buChar char="ü"/>
            </a:pPr>
            <a:endParaRPr lang="en-US" altLang="zh-TW" sz="2600" dirty="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smtClean="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smtClean="0">
              <a:latin typeface="+mn-lt"/>
              <a:ea typeface="標楷體" panose="03000509000000000000" pitchFamily="65" charset="-120"/>
            </a:endParaRPr>
          </a:p>
          <a:p>
            <a:pPr marL="625475" indent="-263525" algn="just">
              <a:spcBef>
                <a:spcPts val="1200"/>
              </a:spcBef>
              <a:buClr>
                <a:srgbClr val="3333FF"/>
              </a:buClr>
              <a:buFont typeface="Wingdings" panose="05000000000000000000" pitchFamily="2" charset="2"/>
              <a:buChar char="ü"/>
            </a:pPr>
            <a:endParaRPr lang="en-US" altLang="zh-TW" sz="2600" dirty="0" smtClean="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chemeClr val="accent6"/>
                </a:solidFill>
              </a:rPr>
              <a:t>19</a:t>
            </a:fld>
            <a:endParaRPr lang="zh-TW" altLang="en-US">
              <a:solidFill>
                <a:schemeClr val="accent6"/>
              </a:solidFill>
            </a:endParaRPr>
          </a:p>
        </p:txBody>
      </p:sp>
      <p:pic>
        <p:nvPicPr>
          <p:cNvPr id="8" name="內容版面配置區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6131" y="2265680"/>
            <a:ext cx="7571738" cy="3813466"/>
          </a:xfrm>
          <a:prstGeom prst="rect">
            <a:avLst/>
          </a:prstGeom>
        </p:spPr>
      </p:pic>
    </p:spTree>
    <p:extLst>
      <p:ext uri="{BB962C8B-B14F-4D97-AF65-F5344CB8AC3E}">
        <p14:creationId xmlns:p14="http://schemas.microsoft.com/office/powerpoint/2010/main" val="18259778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7</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21240" y="1058237"/>
            <a:ext cx="8342616" cy="557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成立</a:t>
            </a:r>
            <a:r>
              <a:rPr lang="zh-TW" altLang="zh-TW" sz="3200" b="1" dirty="0">
                <a:solidFill>
                  <a:schemeClr val="accent6"/>
                </a:solidFill>
                <a:latin typeface="+mn-lt"/>
                <a:ea typeface="標楷體" panose="03000509000000000000" pitchFamily="65" charset="-120"/>
              </a:rPr>
              <a:t>廉政署，營造廉政新藍圖</a:t>
            </a:r>
            <a:endParaRPr lang="en-US" altLang="zh-TW" sz="3200" b="1" dirty="0">
              <a:solidFill>
                <a:schemeClr val="accent6"/>
              </a:solidFill>
              <a:latin typeface="+mn-lt"/>
              <a:ea typeface="標楷體" panose="03000509000000000000" pitchFamily="65" charset="-120"/>
            </a:endParaRPr>
          </a:p>
          <a:p>
            <a:pPr marL="355600" indent="0" algn="just">
              <a:buNone/>
            </a:pPr>
            <a:r>
              <a:rPr lang="en-US" altLang="zh-TW" sz="2400" dirty="0">
                <a:solidFill>
                  <a:srgbClr val="000000"/>
                </a:solidFill>
                <a:latin typeface="+mn-lt"/>
                <a:cs typeface="Times New Roman" panose="02020603050405020304" pitchFamily="18" charset="0"/>
              </a:rPr>
              <a:t>100</a:t>
            </a:r>
            <a:r>
              <a:rPr lang="zh-TW" altLang="zh-TW" sz="2400" dirty="0">
                <a:solidFill>
                  <a:srgbClr val="000000"/>
                </a:solidFill>
                <a:latin typeface="+mn-lt"/>
                <a:cs typeface="Times New Roman" panose="02020603050405020304" pitchFamily="18" charset="0"/>
              </a:rPr>
              <a:t>年</a:t>
            </a:r>
            <a:r>
              <a:rPr lang="en-US" altLang="zh-TW" sz="2400" dirty="0">
                <a:solidFill>
                  <a:srgbClr val="000000"/>
                </a:solidFill>
                <a:latin typeface="+mn-lt"/>
                <a:cs typeface="Times New Roman" panose="02020603050405020304" pitchFamily="18" charset="0"/>
              </a:rPr>
              <a:t>7</a:t>
            </a:r>
            <a:r>
              <a:rPr lang="zh-TW" altLang="zh-TW" sz="2400" dirty="0">
                <a:solidFill>
                  <a:srgbClr val="000000"/>
                </a:solidFill>
                <a:latin typeface="+mn-lt"/>
                <a:cs typeface="Times New Roman" panose="02020603050405020304" pitchFamily="18" charset="0"/>
              </a:rPr>
              <a:t>月</a:t>
            </a:r>
            <a:r>
              <a:rPr lang="en-US" altLang="zh-TW" sz="2400" dirty="0">
                <a:solidFill>
                  <a:srgbClr val="000000"/>
                </a:solidFill>
                <a:latin typeface="+mn-lt"/>
                <a:cs typeface="Times New Roman" panose="02020603050405020304" pitchFamily="18" charset="0"/>
              </a:rPr>
              <a:t>20</a:t>
            </a:r>
            <a:r>
              <a:rPr lang="zh-TW" altLang="zh-TW" sz="2400" dirty="0">
                <a:solidFill>
                  <a:srgbClr val="000000"/>
                </a:solidFill>
                <a:latin typeface="+mn-lt"/>
                <a:cs typeface="Times New Roman" panose="02020603050405020304" pitchFamily="18" charset="0"/>
              </a:rPr>
              <a:t>日成立廉政署，推動「國家廉政建設行動方案」等重大政策，</a:t>
            </a:r>
            <a:r>
              <a:rPr lang="zh-TW" altLang="zh-TW" sz="2400" dirty="0">
                <a:solidFill>
                  <a:schemeClr val="tx2"/>
                </a:solidFill>
                <a:latin typeface="+mn-lt"/>
                <a:cs typeface="Times New Roman" panose="02020603050405020304" pitchFamily="18" charset="0"/>
              </a:rPr>
              <a:t>迄</a:t>
            </a:r>
            <a:r>
              <a:rPr lang="en-US" altLang="zh-TW" sz="2400" dirty="0">
                <a:solidFill>
                  <a:schemeClr val="tx2"/>
                </a:solidFill>
                <a:latin typeface="+mn-lt"/>
                <a:cs typeface="Times New Roman" panose="02020603050405020304" pitchFamily="18" charset="0"/>
              </a:rPr>
              <a:t>104</a:t>
            </a:r>
            <a:r>
              <a:rPr lang="zh-TW" altLang="zh-TW" sz="2400" dirty="0" smtClean="0">
                <a:solidFill>
                  <a:schemeClr val="tx2"/>
                </a:solidFill>
                <a:latin typeface="+mn-lt"/>
                <a:cs typeface="Times New Roman" panose="02020603050405020304" pitchFamily="18" charset="0"/>
              </a:rPr>
              <a:t>年</a:t>
            </a:r>
            <a:r>
              <a:rPr lang="zh-TW" altLang="en-US" sz="2400" dirty="0" smtClean="0">
                <a:solidFill>
                  <a:schemeClr val="tx2"/>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zh-TW" sz="2400" dirty="0" smtClean="0">
                <a:solidFill>
                  <a:schemeClr val="tx2"/>
                </a:solidFill>
                <a:latin typeface="+mn-lt"/>
                <a:cs typeface="Times New Roman" panose="02020603050405020304" pitchFamily="18" charset="0"/>
              </a:rPr>
              <a:t>經</a:t>
            </a:r>
            <a:r>
              <a:rPr lang="zh-TW" altLang="zh-TW" sz="2400" dirty="0">
                <a:solidFill>
                  <a:srgbClr val="000000"/>
                </a:solidFill>
                <a:latin typeface="+mn-lt"/>
                <a:cs typeface="Times New Roman" panose="02020603050405020304" pitchFamily="18" charset="0"/>
              </a:rPr>
              <a:t>檢察官起訴判決確定者計</a:t>
            </a:r>
            <a:r>
              <a:rPr lang="en-US" altLang="zh-TW" sz="2400" dirty="0">
                <a:solidFill>
                  <a:srgbClr val="000000"/>
                </a:solidFill>
                <a:latin typeface="+mn-lt"/>
                <a:cs typeface="Times New Roman" panose="02020603050405020304" pitchFamily="18" charset="0"/>
              </a:rPr>
              <a:t>141</a:t>
            </a:r>
            <a:r>
              <a:rPr lang="zh-TW" altLang="zh-TW" sz="2400" dirty="0">
                <a:solidFill>
                  <a:srgbClr val="000000"/>
                </a:solidFill>
                <a:latin typeface="+mn-lt"/>
                <a:cs typeface="Times New Roman" panose="02020603050405020304" pitchFamily="18" charset="0"/>
              </a:rPr>
              <a:t>案，判決有罪確定</a:t>
            </a:r>
            <a:r>
              <a:rPr lang="zh-TW" altLang="en-US" sz="2400" dirty="0">
                <a:solidFill>
                  <a:srgbClr val="000000"/>
                </a:solidFill>
                <a:latin typeface="+mn-lt"/>
                <a:cs typeface="Times New Roman" panose="02020603050405020304" pitchFamily="18" charset="0"/>
              </a:rPr>
              <a:t>者</a:t>
            </a:r>
            <a:r>
              <a:rPr lang="en-US" altLang="zh-TW" sz="2400" dirty="0">
                <a:solidFill>
                  <a:srgbClr val="000000"/>
                </a:solidFill>
                <a:latin typeface="+mn-lt"/>
                <a:cs typeface="Times New Roman" panose="02020603050405020304" pitchFamily="18" charset="0"/>
              </a:rPr>
              <a:t>137</a:t>
            </a:r>
            <a:r>
              <a:rPr lang="zh-TW" altLang="zh-TW" sz="2400" dirty="0">
                <a:solidFill>
                  <a:srgbClr val="000000"/>
                </a:solidFill>
                <a:latin typeface="+mn-lt"/>
                <a:cs typeface="Times New Roman" panose="02020603050405020304" pitchFamily="18" charset="0"/>
              </a:rPr>
              <a:t>案，定罪率達</a:t>
            </a:r>
            <a:r>
              <a:rPr lang="en-US" altLang="zh-TW" sz="2400" dirty="0">
                <a:solidFill>
                  <a:srgbClr val="000000"/>
                </a:solidFill>
                <a:latin typeface="+mn-lt"/>
                <a:cs typeface="Times New Roman" panose="02020603050405020304" pitchFamily="18" charset="0"/>
              </a:rPr>
              <a:t>97.16%</a:t>
            </a:r>
            <a:r>
              <a:rPr lang="zh-TW" altLang="zh-TW" sz="2400" dirty="0">
                <a:solidFill>
                  <a:srgbClr val="000000"/>
                </a:solidFill>
                <a:latin typeface="+mn-lt"/>
                <a:cs typeface="Times New Roman" panose="02020603050405020304" pitchFamily="18" charset="0"/>
              </a:rPr>
              <a:t>。</a:t>
            </a:r>
            <a:r>
              <a:rPr lang="zh-TW" altLang="en-US" sz="2400" dirty="0">
                <a:solidFill>
                  <a:srgbClr val="000000"/>
                </a:solidFill>
                <a:latin typeface="+mn-lt"/>
                <a:cs typeface="Times New Roman" panose="02020603050405020304" pitchFamily="18" charset="0"/>
              </a:rPr>
              <a:t>參酌政治與經濟風險顧問公司</a:t>
            </a:r>
            <a:r>
              <a:rPr lang="en-US" altLang="zh-TW" sz="2400" dirty="0">
                <a:solidFill>
                  <a:srgbClr val="000000"/>
                </a:solidFill>
                <a:latin typeface="+mn-lt"/>
                <a:cs typeface="Times New Roman" panose="02020603050405020304" pitchFamily="18" charset="0"/>
              </a:rPr>
              <a:t>(PERC)</a:t>
            </a:r>
            <a:r>
              <a:rPr lang="zh-TW" altLang="en-US" sz="2400" dirty="0">
                <a:solidFill>
                  <a:srgbClr val="000000"/>
                </a:solidFill>
                <a:latin typeface="+mn-lt"/>
                <a:cs typeface="Times New Roman" panose="02020603050405020304" pitchFamily="18" charset="0"/>
              </a:rPr>
              <a:t>出版的亞州情報</a:t>
            </a:r>
            <a:r>
              <a:rPr lang="en-US" altLang="zh-TW" sz="2400" dirty="0">
                <a:solidFill>
                  <a:srgbClr val="000000"/>
                </a:solidFill>
                <a:latin typeface="+mn-lt"/>
                <a:cs typeface="Times New Roman" panose="02020603050405020304" pitchFamily="18" charset="0"/>
              </a:rPr>
              <a:t>(Asian Intelligence)4</a:t>
            </a:r>
            <a:r>
              <a:rPr lang="zh-TW" altLang="en-US" sz="2400" dirty="0">
                <a:solidFill>
                  <a:srgbClr val="000000"/>
                </a:solidFill>
                <a:latin typeface="+mn-lt"/>
                <a:cs typeface="Times New Roman" panose="02020603050405020304" pitchFamily="18" charset="0"/>
              </a:rPr>
              <a:t>月</a:t>
            </a:r>
            <a:r>
              <a:rPr lang="en-US" altLang="zh-TW" sz="2400" dirty="0">
                <a:solidFill>
                  <a:srgbClr val="000000"/>
                </a:solidFill>
                <a:latin typeface="+mn-lt"/>
                <a:cs typeface="Times New Roman" panose="02020603050405020304" pitchFamily="18" charset="0"/>
              </a:rPr>
              <a:t>1</a:t>
            </a:r>
            <a:r>
              <a:rPr lang="zh-TW" altLang="en-US" sz="2400" dirty="0">
                <a:solidFill>
                  <a:srgbClr val="000000"/>
                </a:solidFill>
                <a:latin typeface="+mn-lt"/>
                <a:cs typeface="Times New Roman" panose="02020603050405020304" pitchFamily="18" charset="0"/>
              </a:rPr>
              <a:t>日公布之</a:t>
            </a:r>
            <a:r>
              <a:rPr lang="en-US" altLang="zh-TW" sz="2400" dirty="0">
                <a:solidFill>
                  <a:srgbClr val="000000"/>
                </a:solidFill>
                <a:latin typeface="+mn-lt"/>
                <a:cs typeface="Times New Roman" panose="02020603050405020304" pitchFamily="18" charset="0"/>
              </a:rPr>
              <a:t>2015</a:t>
            </a:r>
            <a:r>
              <a:rPr lang="zh-TW" altLang="en-US" sz="2400" dirty="0">
                <a:solidFill>
                  <a:srgbClr val="000000"/>
                </a:solidFill>
                <a:latin typeface="+mn-lt"/>
                <a:cs typeface="Times New Roman" panose="02020603050405020304" pitchFamily="18" charset="0"/>
              </a:rPr>
              <a:t>年亞太地區貪污觀感報告，我國得分</a:t>
            </a:r>
            <a:r>
              <a:rPr lang="en-US" altLang="zh-TW" sz="2400" dirty="0">
                <a:solidFill>
                  <a:srgbClr val="000000"/>
                </a:solidFill>
                <a:latin typeface="+mn-lt"/>
                <a:cs typeface="Times New Roman" panose="02020603050405020304" pitchFamily="18" charset="0"/>
              </a:rPr>
              <a:t>5</a:t>
            </a:r>
            <a:r>
              <a:rPr lang="zh-TW" altLang="en-US" sz="2400" dirty="0">
                <a:solidFill>
                  <a:srgbClr val="000000"/>
                </a:solidFill>
                <a:latin typeface="+mn-lt"/>
                <a:cs typeface="Times New Roman" panose="02020603050405020304" pitchFamily="18" charset="0"/>
              </a:rPr>
              <a:t>分，較去年進步</a:t>
            </a:r>
            <a:r>
              <a:rPr lang="en-US" altLang="zh-TW" sz="2400" dirty="0">
                <a:solidFill>
                  <a:srgbClr val="000000"/>
                </a:solidFill>
                <a:latin typeface="+mn-lt"/>
                <a:cs typeface="Times New Roman" panose="02020603050405020304" pitchFamily="18" charset="0"/>
              </a:rPr>
              <a:t>0.31</a:t>
            </a:r>
            <a:r>
              <a:rPr lang="zh-TW" altLang="en-US" sz="2400" dirty="0">
                <a:solidFill>
                  <a:srgbClr val="000000"/>
                </a:solidFill>
                <a:latin typeface="+mn-lt"/>
                <a:cs typeface="Times New Roman" panose="02020603050405020304" pitchFamily="18" charset="0"/>
              </a:rPr>
              <a:t>分，在亞洲排行第</a:t>
            </a:r>
            <a:r>
              <a:rPr lang="en-US" altLang="zh-TW" sz="2400" dirty="0">
                <a:solidFill>
                  <a:srgbClr val="000000"/>
                </a:solidFill>
                <a:latin typeface="+mn-lt"/>
                <a:cs typeface="Times New Roman" panose="02020603050405020304" pitchFamily="18" charset="0"/>
              </a:rPr>
              <a:t>6</a:t>
            </a:r>
            <a:r>
              <a:rPr lang="zh-TW" altLang="en-US" sz="2400" dirty="0">
                <a:solidFill>
                  <a:srgbClr val="000000"/>
                </a:solidFill>
                <a:latin typeface="+mn-lt"/>
                <a:cs typeface="Times New Roman" panose="02020603050405020304" pitchFamily="18" charset="0"/>
              </a:rPr>
              <a:t>名，是近</a:t>
            </a:r>
            <a:r>
              <a:rPr lang="en-US" altLang="zh-TW" sz="2400" dirty="0">
                <a:solidFill>
                  <a:srgbClr val="000000"/>
                </a:solidFill>
                <a:latin typeface="+mn-lt"/>
                <a:cs typeface="Times New Roman" panose="02020603050405020304" pitchFamily="18" charset="0"/>
              </a:rPr>
              <a:t>10</a:t>
            </a:r>
            <a:r>
              <a:rPr lang="zh-TW" altLang="en-US" sz="2400" dirty="0">
                <a:solidFill>
                  <a:srgbClr val="000000"/>
                </a:solidFill>
                <a:latin typeface="+mn-lt"/>
                <a:cs typeface="Times New Roman" panose="02020603050405020304" pitchFamily="18" charset="0"/>
              </a:rPr>
              <a:t>年來最好的成績，足見政府追求廉政之行動，已見功效。</a:t>
            </a:r>
            <a:endParaRPr lang="zh-TW" altLang="zh-TW" sz="2400" dirty="0">
              <a:solidFill>
                <a:srgbClr val="000000"/>
              </a:solidFill>
              <a:latin typeface="+mn-lt"/>
              <a:cs typeface="Times New Roman" panose="02020603050405020304" pitchFamily="18" charset="0"/>
            </a:endParaRPr>
          </a:p>
          <a:p>
            <a:pPr>
              <a:spcBef>
                <a:spcPts val="1200"/>
              </a:spcBef>
              <a:buClr>
                <a:schemeClr val="accent2">
                  <a:lumMod val="50000"/>
                </a:schemeClr>
              </a:buClr>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勞保年金按月領，退休生活好安心</a:t>
            </a:r>
            <a:endParaRPr lang="en-US" altLang="zh-TW" sz="3200" b="1" dirty="0" smtClean="0">
              <a:solidFill>
                <a:schemeClr val="accent6"/>
              </a:solidFill>
              <a:latin typeface="+mn-lt"/>
              <a:ea typeface="標楷體" panose="03000509000000000000" pitchFamily="65" charset="-120"/>
            </a:endParaRPr>
          </a:p>
          <a:p>
            <a:pPr marL="355600" indent="0" algn="just">
              <a:buNone/>
              <a:defRPr/>
            </a:pPr>
            <a:r>
              <a:rPr lang="zh-TW" altLang="zh-TW" sz="2400" dirty="0">
                <a:solidFill>
                  <a:srgbClr val="000000"/>
                </a:solidFill>
                <a:latin typeface="+mn-lt"/>
                <a:cs typeface="Times New Roman" panose="02020603050405020304" pitchFamily="18" charset="0"/>
              </a:rPr>
              <a:t>勞保</a:t>
            </a:r>
            <a:r>
              <a:rPr lang="zh-TW" altLang="zh-TW" sz="2400" dirty="0">
                <a:solidFill>
                  <a:schemeClr val="tx2"/>
                </a:solidFill>
                <a:latin typeface="+mn-lt"/>
                <a:cs typeface="Times New Roman" panose="02020603050405020304" pitchFamily="18" charset="0"/>
              </a:rPr>
              <a:t>年金制度自</a:t>
            </a:r>
            <a:r>
              <a:rPr lang="en-US" altLang="zh-TW" sz="2400" dirty="0">
                <a:latin typeface="+mn-lt"/>
                <a:cs typeface="Times New Roman" panose="02020603050405020304" pitchFamily="18" charset="0"/>
              </a:rPr>
              <a:t>98</a:t>
            </a:r>
            <a:r>
              <a:rPr lang="zh-TW" altLang="en-US" sz="2400" dirty="0">
                <a:latin typeface="+mn-lt"/>
                <a:cs typeface="Times New Roman" panose="02020603050405020304" pitchFamily="18" charset="0"/>
              </a:rPr>
              <a:t>年</a:t>
            </a:r>
            <a:r>
              <a:rPr lang="en-US" altLang="zh-TW" sz="2400" dirty="0">
                <a:latin typeface="+mn-lt"/>
                <a:cs typeface="Times New Roman" panose="02020603050405020304" pitchFamily="18" charset="0"/>
              </a:rPr>
              <a:t>1</a:t>
            </a:r>
            <a:r>
              <a:rPr lang="zh-TW" altLang="en-US" sz="2400" dirty="0">
                <a:latin typeface="+mn-lt"/>
                <a:cs typeface="Times New Roman" panose="02020603050405020304" pitchFamily="18" charset="0"/>
              </a:rPr>
              <a:t>月施行，至</a:t>
            </a:r>
            <a:r>
              <a:rPr lang="en-US" altLang="zh-TW" sz="2400" dirty="0" smtClean="0">
                <a:latin typeface="+mn-lt"/>
                <a:cs typeface="Times New Roman" panose="02020603050405020304" pitchFamily="18" charset="0"/>
              </a:rPr>
              <a:t>105</a:t>
            </a:r>
            <a:r>
              <a:rPr lang="zh-TW" altLang="en-US" sz="2400" dirty="0" smtClean="0">
                <a:latin typeface="+mn-lt"/>
                <a:cs typeface="Times New Roman" panose="02020603050405020304" pitchFamily="18" charset="0"/>
              </a:rPr>
              <a:t>年</a:t>
            </a:r>
            <a:r>
              <a:rPr lang="en-US" altLang="zh-TW" sz="2400" dirty="0">
                <a:latin typeface="+mn-lt"/>
                <a:cs typeface="Times New Roman" panose="02020603050405020304" pitchFamily="18" charset="0"/>
              </a:rPr>
              <a:t>3</a:t>
            </a:r>
            <a:r>
              <a:rPr lang="zh-TW" altLang="en-US" sz="2400" dirty="0" smtClean="0">
                <a:latin typeface="+mn-lt"/>
                <a:cs typeface="Times New Roman" panose="02020603050405020304" pitchFamily="18" charset="0"/>
              </a:rPr>
              <a:t>月</a:t>
            </a:r>
            <a:r>
              <a:rPr lang="zh-TW" altLang="en-US" sz="2400" dirty="0">
                <a:latin typeface="+mn-lt"/>
                <a:cs typeface="Times New Roman" panose="02020603050405020304" pitchFamily="18" charset="0"/>
              </a:rPr>
              <a:t>止，累計受惠人數逾</a:t>
            </a:r>
            <a:r>
              <a:rPr lang="en-US" altLang="zh-TW" sz="2400" dirty="0" smtClean="0">
                <a:latin typeface="+mn-lt"/>
                <a:cs typeface="Times New Roman" panose="02020603050405020304" pitchFamily="18" charset="0"/>
              </a:rPr>
              <a:t>78</a:t>
            </a:r>
            <a:r>
              <a:rPr lang="zh-TW" altLang="en-US" sz="2400" dirty="0" smtClean="0">
                <a:latin typeface="+mn-lt"/>
                <a:cs typeface="Times New Roman" panose="02020603050405020304" pitchFamily="18" charset="0"/>
              </a:rPr>
              <a:t>萬</a:t>
            </a:r>
            <a:r>
              <a:rPr lang="zh-TW" altLang="en-US" sz="2400" dirty="0">
                <a:latin typeface="+mn-lt"/>
                <a:cs typeface="Times New Roman" panose="02020603050405020304" pitchFamily="18" charset="0"/>
              </a:rPr>
              <a:t>人，核付金額為</a:t>
            </a:r>
            <a:r>
              <a:rPr lang="en-US" altLang="zh-TW" sz="2400" dirty="0" smtClean="0">
                <a:latin typeface="+mn-lt"/>
                <a:cs typeface="Times New Roman" panose="02020603050405020304" pitchFamily="18" charset="0"/>
              </a:rPr>
              <a:t>4,522</a:t>
            </a:r>
            <a:r>
              <a:rPr lang="zh-TW" altLang="en-US" sz="2400" dirty="0" smtClean="0">
                <a:latin typeface="+mn-lt"/>
                <a:cs typeface="Times New Roman" panose="02020603050405020304" pitchFamily="18" charset="0"/>
              </a:rPr>
              <a:t>億餘</a:t>
            </a:r>
            <a:r>
              <a:rPr lang="zh-TW" altLang="en-US" sz="2400" dirty="0">
                <a:latin typeface="+mn-lt"/>
                <a:cs typeface="Times New Roman" panose="02020603050405020304" pitchFamily="18" charset="0"/>
              </a:rPr>
              <a:t>元。退休勞工選擇請領「老年年金」給付比率</a:t>
            </a:r>
            <a:r>
              <a:rPr lang="zh-TW" altLang="en-US" sz="2400" dirty="0" smtClean="0">
                <a:latin typeface="+mn-lt"/>
                <a:cs typeface="Times New Roman" panose="02020603050405020304" pitchFamily="18" charset="0"/>
              </a:rPr>
              <a:t>為</a:t>
            </a:r>
            <a:r>
              <a:rPr lang="en-US" altLang="zh-TW" sz="2400" dirty="0">
                <a:latin typeface="Times New Roman" panose="02020603050405020304" pitchFamily="18" charset="0"/>
                <a:ea typeface="標楷體" panose="03000509000000000000" pitchFamily="65" charset="-120"/>
              </a:rPr>
              <a:t>73.38 </a:t>
            </a:r>
            <a:r>
              <a:rPr lang="zh-TW" altLang="en-US" sz="2400" dirty="0" smtClean="0">
                <a:latin typeface="+mn-lt"/>
                <a:cs typeface="Times New Roman" panose="02020603050405020304" pitchFamily="18" charset="0"/>
              </a:rPr>
              <a:t>％</a:t>
            </a:r>
            <a:r>
              <a:rPr lang="zh-TW" altLang="zh-TW" sz="2400" dirty="0" smtClean="0">
                <a:latin typeface="+mn-lt"/>
                <a:cs typeface="Times New Roman" panose="02020603050405020304" pitchFamily="18" charset="0"/>
              </a:rPr>
              <a:t>。</a:t>
            </a:r>
            <a:endParaRPr lang="en-US" altLang="zh-TW" sz="2400" dirty="0">
              <a:latin typeface="+mn-lt"/>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190</a:t>
            </a:fld>
            <a:endParaRPr lang="zh-TW" altLang="en-US"/>
          </a:p>
        </p:txBody>
      </p:sp>
    </p:spTree>
    <p:extLst>
      <p:ext uri="{BB962C8B-B14F-4D97-AF65-F5344CB8AC3E}">
        <p14:creationId xmlns:p14="http://schemas.microsoft.com/office/powerpoint/2010/main" val="267135053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8</a:t>
            </a:r>
            <a:r>
              <a:rPr lang="en-US" altLang="zh-TW" sz="2000" dirty="0" smtClean="0">
                <a:solidFill>
                  <a:schemeClr val="tx2"/>
                </a:solidFill>
                <a:latin typeface="Times New Roman" panose="02020603050405020304" pitchFamily="18" charset="0"/>
                <a:ea typeface="標楷體" panose="03000509000000000000" pitchFamily="65" charset="-120"/>
              </a:rPr>
              <a:t>)</a:t>
            </a:r>
            <a:endParaRPr lang="zh-TW" altLang="en-US" sz="3600" dirty="0">
              <a:solidFill>
                <a:schemeClr val="tx2"/>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2074" y="793522"/>
            <a:ext cx="8912359" cy="606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提升</a:t>
            </a:r>
            <a:r>
              <a:rPr lang="zh-TW" altLang="zh-TW" sz="3200" b="1" dirty="0">
                <a:solidFill>
                  <a:schemeClr val="accent6"/>
                </a:solidFill>
                <a:latin typeface="Times New Roman" panose="02020603050405020304" pitchFamily="18" charset="0"/>
                <a:ea typeface="標楷體" panose="03000509000000000000" pitchFamily="65" charset="-120"/>
              </a:rPr>
              <a:t>勞動債權順位，勞工退休權益有保障</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None/>
            </a:pPr>
            <a:r>
              <a:rPr lang="en-US" altLang="zh-TW" sz="2200" dirty="0">
                <a:latin typeface="+mn-lt"/>
              </a:rPr>
              <a:t>104</a:t>
            </a:r>
            <a:r>
              <a:rPr lang="zh-TW" altLang="zh-TW" sz="2200" dirty="0">
                <a:latin typeface="+mn-lt"/>
              </a:rPr>
              <a:t>年</a:t>
            </a:r>
            <a:r>
              <a:rPr lang="en-US" altLang="zh-TW" sz="2200" dirty="0">
                <a:latin typeface="+mn-lt"/>
              </a:rPr>
              <a:t>2</a:t>
            </a:r>
            <a:r>
              <a:rPr lang="zh-TW" altLang="zh-TW" sz="2200" dirty="0">
                <a:latin typeface="+mn-lt"/>
              </a:rPr>
              <a:t>月修正勞</a:t>
            </a:r>
            <a:r>
              <a:rPr lang="zh-TW" altLang="en-US" sz="2200" dirty="0">
                <a:latin typeface="+mn-lt"/>
              </a:rPr>
              <a:t>動</a:t>
            </a:r>
            <a:r>
              <a:rPr lang="zh-TW" altLang="zh-TW" sz="2200" dirty="0">
                <a:latin typeface="+mn-lt"/>
              </a:rPr>
              <a:t>基</a:t>
            </a:r>
            <a:r>
              <a:rPr lang="zh-TW" altLang="en-US" sz="2200" dirty="0">
                <a:latin typeface="+mn-lt"/>
              </a:rPr>
              <a:t>準</a:t>
            </a:r>
            <a:r>
              <a:rPr lang="zh-TW" altLang="zh-TW" sz="2200" dirty="0">
                <a:latin typeface="+mn-lt"/>
              </a:rPr>
              <a:t>法，提升勞動債權受償順位、擴大積欠工資墊償範圍納入退休金及資遣費、課予雇主每年檢視</a:t>
            </a:r>
            <a:r>
              <a:rPr lang="zh-TW" altLang="en-US" sz="2200" dirty="0">
                <a:latin typeface="+mn-lt"/>
              </a:rPr>
              <a:t>並</a:t>
            </a:r>
            <a:r>
              <a:rPr lang="zh-TW" altLang="zh-TW" sz="2200" dirty="0">
                <a:latin typeface="+mn-lt"/>
              </a:rPr>
              <a:t>足額提撥勞工退休準備金</a:t>
            </a:r>
            <a:r>
              <a:rPr lang="zh-TW" altLang="en-US" sz="2200" dirty="0">
                <a:latin typeface="+mn-lt"/>
              </a:rPr>
              <a:t>，</a:t>
            </a:r>
            <a:r>
              <a:rPr lang="zh-TW" altLang="zh-TW" sz="2200" dirty="0">
                <a:latin typeface="+mn-lt"/>
              </a:rPr>
              <a:t>加重</a:t>
            </a:r>
            <a:r>
              <a:rPr lang="zh-TW" altLang="en-US" sz="2200" dirty="0">
                <a:latin typeface="+mn-lt"/>
              </a:rPr>
              <a:t>處罰</a:t>
            </a:r>
            <a:r>
              <a:rPr lang="zh-TW" altLang="zh-TW" sz="2200" dirty="0">
                <a:latin typeface="+mn-lt"/>
              </a:rPr>
              <a:t>雇主未依規定給付資遣費或退休金，受惠勞工</a:t>
            </a:r>
            <a:r>
              <a:rPr lang="zh-TW" altLang="en-US" sz="2200" dirty="0">
                <a:latin typeface="+mn-lt"/>
              </a:rPr>
              <a:t>約</a:t>
            </a:r>
            <a:r>
              <a:rPr lang="en-US" altLang="zh-TW" sz="2200" dirty="0">
                <a:latin typeface="+mn-lt"/>
              </a:rPr>
              <a:t>670</a:t>
            </a:r>
            <a:r>
              <a:rPr lang="zh-TW" altLang="zh-TW" sz="2200" dirty="0">
                <a:latin typeface="+mn-lt"/>
              </a:rPr>
              <a:t>萬</a:t>
            </a:r>
            <a:r>
              <a:rPr lang="zh-TW" altLang="en-US" sz="2200" dirty="0">
                <a:latin typeface="+mn-lt"/>
              </a:rPr>
              <a:t>人。同年</a:t>
            </a:r>
            <a:r>
              <a:rPr lang="en-US" altLang="zh-TW" sz="2200" dirty="0">
                <a:latin typeface="+mn-lt"/>
              </a:rPr>
              <a:t>7</a:t>
            </a:r>
            <a:r>
              <a:rPr lang="zh-TW" altLang="en-US" sz="2200" dirty="0">
                <a:latin typeface="+mn-lt"/>
              </a:rPr>
              <a:t>月增訂依</a:t>
            </a:r>
            <a:r>
              <a:rPr lang="zh-TW" altLang="zh-TW" sz="2200" dirty="0">
                <a:latin typeface="+mn-lt"/>
              </a:rPr>
              <a:t>勞</a:t>
            </a:r>
            <a:r>
              <a:rPr lang="zh-TW" altLang="en-US" sz="2200" dirty="0">
                <a:latin typeface="+mn-lt"/>
              </a:rPr>
              <a:t>動</a:t>
            </a:r>
            <a:r>
              <a:rPr lang="zh-TW" altLang="zh-TW" sz="2200" dirty="0">
                <a:latin typeface="+mn-lt"/>
              </a:rPr>
              <a:t>基</a:t>
            </a:r>
            <a:r>
              <a:rPr lang="zh-TW" altLang="en-US" sz="2200" dirty="0">
                <a:latin typeface="+mn-lt"/>
              </a:rPr>
              <a:t>準</a:t>
            </a:r>
            <a:r>
              <a:rPr lang="zh-TW" altLang="zh-TW" sz="2200" dirty="0">
                <a:latin typeface="+mn-lt"/>
              </a:rPr>
              <a:t>法</a:t>
            </a:r>
            <a:r>
              <a:rPr lang="zh-TW" altLang="en-US" sz="2200" dirty="0">
                <a:latin typeface="+mn-lt"/>
              </a:rPr>
              <a:t>請領之退休金及依勞退條例請領之月退休金，得存入金融機構開立之專戶並不得作為抵銷、扣押、供擔保或強制執行之標</a:t>
            </a:r>
            <a:r>
              <a:rPr lang="zh-TW" altLang="en-US" sz="2200" dirty="0" smtClean="0">
                <a:latin typeface="+mn-lt"/>
              </a:rPr>
              <a:t>的</a:t>
            </a:r>
            <a:r>
              <a:rPr lang="zh-TW" altLang="zh-TW" sz="2200" dirty="0" smtClean="0">
                <a:latin typeface="+mn-lt"/>
              </a:rPr>
              <a:t>。</a:t>
            </a:r>
            <a:endParaRPr lang="zh-TW" altLang="zh-TW" sz="2200" dirty="0">
              <a:latin typeface="+mn-lt"/>
            </a:endParaRPr>
          </a:p>
          <a:p>
            <a:pPr>
              <a:spcBef>
                <a:spcPts val="6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改革</a:t>
            </a:r>
            <a:r>
              <a:rPr lang="zh-TW" altLang="en-US" sz="3200" b="1" dirty="0">
                <a:solidFill>
                  <a:schemeClr val="accent6"/>
                </a:solidFill>
                <a:latin typeface="Times New Roman" panose="02020603050405020304" pitchFamily="18" charset="0"/>
                <a:ea typeface="標楷體" panose="03000509000000000000" pitchFamily="65" charset="-120"/>
              </a:rPr>
              <a:t>老農津貼</a:t>
            </a:r>
            <a:r>
              <a:rPr lang="zh-TW" altLang="zh-TW" sz="3200" b="1" dirty="0">
                <a:solidFill>
                  <a:schemeClr val="accent6"/>
                </a:solidFill>
                <a:latin typeface="Times New Roman" panose="02020603050405020304" pitchFamily="18" charset="0"/>
                <a:ea typeface="標楷體" panose="03000509000000000000" pitchFamily="65" charset="-120"/>
              </a:rPr>
              <a:t>，</a:t>
            </a:r>
            <a:r>
              <a:rPr lang="zh-TW" altLang="en-US" sz="3200" b="1" dirty="0">
                <a:solidFill>
                  <a:schemeClr val="accent6"/>
                </a:solidFill>
                <a:latin typeface="Times New Roman" panose="02020603050405020304" pitchFamily="18" charset="0"/>
                <a:ea typeface="標楷體" panose="03000509000000000000" pitchFamily="65" charset="-120"/>
              </a:rPr>
              <a:t>實現</a:t>
            </a:r>
            <a:r>
              <a:rPr lang="zh-TW" altLang="zh-TW" sz="3200" b="1" dirty="0">
                <a:solidFill>
                  <a:schemeClr val="accent6"/>
                </a:solidFill>
                <a:latin typeface="Times New Roman" panose="02020603050405020304" pitchFamily="18" charset="0"/>
                <a:ea typeface="標楷體" panose="03000509000000000000" pitchFamily="65" charset="-120"/>
              </a:rPr>
              <a:t>社會正義</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lnSpc>
                <a:spcPts val="3100"/>
              </a:lnSpc>
              <a:buNone/>
            </a:pPr>
            <a:r>
              <a:rPr lang="en-US" altLang="zh-TW" sz="2200" dirty="0">
                <a:latin typeface="+mn-lt"/>
              </a:rPr>
              <a:t>103</a:t>
            </a:r>
            <a:r>
              <a:rPr lang="zh-TW" altLang="en-US" sz="2200" dirty="0">
                <a:latin typeface="+mn-lt"/>
              </a:rPr>
              <a:t>年</a:t>
            </a:r>
            <a:r>
              <a:rPr lang="en-US" altLang="zh-TW" sz="2200" dirty="0">
                <a:latin typeface="+mn-lt"/>
              </a:rPr>
              <a:t>7</a:t>
            </a:r>
            <a:r>
              <a:rPr lang="zh-TW" altLang="en-US" sz="2200" dirty="0">
                <a:latin typeface="+mn-lt"/>
              </a:rPr>
              <a:t>月修正公布老年農民福利津貼暫行條例，調整申領老農津貼之農保年資，由</a:t>
            </a:r>
            <a:r>
              <a:rPr lang="en-US" altLang="zh-TW" sz="2200" dirty="0">
                <a:latin typeface="+mn-lt"/>
              </a:rPr>
              <a:t>6</a:t>
            </a:r>
            <a:r>
              <a:rPr lang="zh-TW" altLang="en-US" sz="2200" dirty="0">
                <a:latin typeface="+mn-lt"/>
              </a:rPr>
              <a:t>個月提高為</a:t>
            </a:r>
            <a:r>
              <a:rPr lang="en-US" altLang="zh-TW" sz="2200" dirty="0">
                <a:latin typeface="+mn-lt"/>
              </a:rPr>
              <a:t>15</a:t>
            </a:r>
            <a:r>
              <a:rPr lang="zh-TW" altLang="en-US" sz="2200" dirty="0">
                <a:latin typeface="+mn-lt"/>
              </a:rPr>
              <a:t>年；請領者須在國內設有戶籍，且最近</a:t>
            </a:r>
            <a:r>
              <a:rPr lang="en-US" altLang="zh-TW" sz="2200" dirty="0">
                <a:latin typeface="+mn-lt"/>
              </a:rPr>
              <a:t>3</a:t>
            </a:r>
            <a:r>
              <a:rPr lang="zh-TW" altLang="en-US" sz="2200" dirty="0">
                <a:latin typeface="+mn-lt"/>
              </a:rPr>
              <a:t>年內</a:t>
            </a:r>
            <a:r>
              <a:rPr lang="zh-TW" altLang="en-US" sz="2200" dirty="0">
                <a:solidFill>
                  <a:schemeClr val="tx2"/>
                </a:solidFill>
                <a:latin typeface="+mn-lt"/>
              </a:rPr>
              <a:t>每年居住國內超過</a:t>
            </a:r>
            <a:r>
              <a:rPr lang="en-US" altLang="zh-TW" sz="2200" dirty="0">
                <a:solidFill>
                  <a:schemeClr val="tx2"/>
                </a:solidFill>
                <a:latin typeface="+mn-lt"/>
              </a:rPr>
              <a:t>183</a:t>
            </a:r>
            <a:r>
              <a:rPr lang="zh-TW" altLang="en-US" sz="2200" dirty="0">
                <a:solidFill>
                  <a:schemeClr val="tx2"/>
                </a:solidFill>
                <a:latin typeface="+mn-lt"/>
              </a:rPr>
              <a:t>日，始得領取。修法後，農保新加保人數平均</a:t>
            </a:r>
            <a:r>
              <a:rPr lang="zh-TW" altLang="en-US" sz="2200" dirty="0" smtClean="0">
                <a:solidFill>
                  <a:schemeClr val="tx2"/>
                </a:solidFill>
                <a:latin typeface="+mn-lt"/>
              </a:rPr>
              <a:t>每月</a:t>
            </a:r>
            <a:r>
              <a:rPr lang="en-US" altLang="zh-TW" sz="2200" dirty="0" smtClean="0">
                <a:solidFill>
                  <a:schemeClr val="tx2"/>
                </a:solidFill>
                <a:latin typeface="+mn-lt"/>
              </a:rPr>
              <a:t>977</a:t>
            </a:r>
            <a:r>
              <a:rPr lang="zh-TW" altLang="en-US" sz="2200" dirty="0" smtClean="0">
                <a:solidFill>
                  <a:schemeClr val="tx2"/>
                </a:solidFill>
                <a:latin typeface="+mn-lt"/>
              </a:rPr>
              <a:t>人</a:t>
            </a:r>
            <a:r>
              <a:rPr lang="zh-TW" altLang="en-US" sz="2200" dirty="0">
                <a:solidFill>
                  <a:schemeClr val="tx2"/>
                </a:solidFill>
                <a:latin typeface="+mn-lt"/>
              </a:rPr>
              <a:t>，較</a:t>
            </a:r>
            <a:r>
              <a:rPr lang="en-US" altLang="zh-TW" sz="2200" dirty="0">
                <a:solidFill>
                  <a:schemeClr val="tx2"/>
                </a:solidFill>
                <a:latin typeface="+mn-lt"/>
              </a:rPr>
              <a:t>102</a:t>
            </a:r>
            <a:r>
              <a:rPr lang="zh-TW" altLang="en-US" sz="2200" dirty="0">
                <a:solidFill>
                  <a:schemeClr val="tx2"/>
                </a:solidFill>
                <a:latin typeface="+mn-lt"/>
              </a:rPr>
              <a:t>年平均每月</a:t>
            </a:r>
            <a:r>
              <a:rPr lang="en-US" altLang="zh-TW" sz="2200" dirty="0">
                <a:solidFill>
                  <a:schemeClr val="tx2"/>
                </a:solidFill>
                <a:latin typeface="+mn-lt"/>
              </a:rPr>
              <a:t>1,987</a:t>
            </a:r>
            <a:r>
              <a:rPr lang="zh-TW" altLang="en-US" sz="2200" dirty="0">
                <a:solidFill>
                  <a:schemeClr val="tx2"/>
                </a:solidFill>
                <a:latin typeface="+mn-lt"/>
              </a:rPr>
              <a:t>人大幅降低</a:t>
            </a:r>
            <a:r>
              <a:rPr lang="en-US" altLang="zh-TW" sz="2200" dirty="0">
                <a:solidFill>
                  <a:schemeClr val="tx2"/>
                </a:solidFill>
                <a:latin typeface="+mn-lt"/>
              </a:rPr>
              <a:t>56%</a:t>
            </a:r>
            <a:r>
              <a:rPr lang="zh-TW" altLang="en-US" sz="2200" dirty="0">
                <a:solidFill>
                  <a:schemeClr val="tx2"/>
                </a:solidFill>
                <a:latin typeface="+mn-lt"/>
              </a:rPr>
              <a:t>；最近</a:t>
            </a:r>
            <a:r>
              <a:rPr lang="en-US" altLang="zh-TW" sz="2200" dirty="0">
                <a:solidFill>
                  <a:schemeClr val="tx2"/>
                </a:solidFill>
                <a:latin typeface="+mn-lt"/>
              </a:rPr>
              <a:t>3</a:t>
            </a:r>
            <a:r>
              <a:rPr lang="zh-TW" altLang="en-US" sz="2200" dirty="0">
                <a:solidFill>
                  <a:schemeClr val="tx2"/>
                </a:solidFill>
                <a:latin typeface="+mn-lt"/>
              </a:rPr>
              <a:t>年內每年居住國內未超過</a:t>
            </a:r>
            <a:r>
              <a:rPr lang="en-US" altLang="zh-TW" sz="2200" dirty="0">
                <a:solidFill>
                  <a:schemeClr val="tx2"/>
                </a:solidFill>
                <a:latin typeface="+mn-lt"/>
              </a:rPr>
              <a:t>183</a:t>
            </a:r>
            <a:r>
              <a:rPr lang="zh-TW" altLang="en-US" sz="2200" dirty="0">
                <a:solidFill>
                  <a:schemeClr val="tx2"/>
                </a:solidFill>
                <a:latin typeface="+mn-lt"/>
              </a:rPr>
              <a:t>日者</a:t>
            </a:r>
            <a:r>
              <a:rPr lang="zh-TW" altLang="en-US" sz="2200" dirty="0" smtClean="0">
                <a:solidFill>
                  <a:schemeClr val="tx2"/>
                </a:solidFill>
                <a:latin typeface="+mn-lt"/>
              </a:rPr>
              <a:t>有</a:t>
            </a:r>
            <a:r>
              <a:rPr lang="en-US" altLang="zh-TW" sz="2200" dirty="0">
                <a:solidFill>
                  <a:schemeClr val="tx2"/>
                </a:solidFill>
                <a:latin typeface="Times New Roman"/>
              </a:rPr>
              <a:t>2</a:t>
            </a:r>
            <a:r>
              <a:rPr lang="zh-TW" altLang="en-US" sz="2200" dirty="0" smtClean="0">
                <a:solidFill>
                  <a:schemeClr val="tx2"/>
                </a:solidFill>
                <a:latin typeface="Times New Roman"/>
              </a:rPr>
              <a:t>萬</a:t>
            </a:r>
            <a:r>
              <a:rPr lang="en-US" altLang="zh-TW" sz="2200" dirty="0" smtClean="0">
                <a:solidFill>
                  <a:schemeClr val="tx2"/>
                </a:solidFill>
                <a:latin typeface="Times New Roman"/>
              </a:rPr>
              <a:t>6,346</a:t>
            </a:r>
            <a:r>
              <a:rPr lang="zh-TW" altLang="en-US" sz="2200" dirty="0" smtClean="0">
                <a:solidFill>
                  <a:schemeClr val="tx2"/>
                </a:solidFill>
                <a:latin typeface="+mn-lt"/>
              </a:rPr>
              <a:t>人次</a:t>
            </a:r>
            <a:r>
              <a:rPr lang="zh-TW" altLang="en-US" sz="2200" dirty="0">
                <a:solidFill>
                  <a:schemeClr val="tx2"/>
                </a:solidFill>
                <a:latin typeface="+mn-lt"/>
              </a:rPr>
              <a:t>停發</a:t>
            </a:r>
            <a:r>
              <a:rPr lang="zh-TW" altLang="en-US" sz="2200" dirty="0">
                <a:latin typeface="+mn-lt"/>
              </a:rPr>
              <a:t>老農津貼。</a:t>
            </a:r>
            <a:r>
              <a:rPr lang="en-US" altLang="zh-TW" sz="2200" dirty="0">
                <a:latin typeface="+mn-lt"/>
              </a:rPr>
              <a:t>104</a:t>
            </a:r>
            <a:r>
              <a:rPr lang="zh-TW" altLang="en-US" sz="2200" dirty="0">
                <a:latin typeface="+mn-lt"/>
              </a:rPr>
              <a:t>年度節省</a:t>
            </a:r>
            <a:r>
              <a:rPr lang="en-US" altLang="zh-TW" sz="2200" dirty="0">
                <a:latin typeface="+mn-lt"/>
              </a:rPr>
              <a:t>5.79</a:t>
            </a:r>
            <a:r>
              <a:rPr lang="zh-TW" altLang="en-US" sz="2200" dirty="0">
                <a:latin typeface="+mn-lt"/>
              </a:rPr>
              <a:t>億元移轉用於農業發展施政項目。 </a:t>
            </a:r>
          </a:p>
          <a:p>
            <a:pPr marL="355600" indent="0" algn="just">
              <a:buNone/>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191</a:t>
            </a:fld>
            <a:endParaRPr lang="zh-TW" altLang="en-US"/>
          </a:p>
        </p:txBody>
      </p:sp>
    </p:spTree>
    <p:extLst>
      <p:ext uri="{BB962C8B-B14F-4D97-AF65-F5344CB8AC3E}">
        <p14:creationId xmlns:p14="http://schemas.microsoft.com/office/powerpoint/2010/main" val="30450975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174170" y="878736"/>
            <a:ext cx="8766951" cy="2986549"/>
          </a:xfrm>
        </p:spPr>
        <p:txBody>
          <a:bodyPr/>
          <a:lstStyle/>
          <a:p>
            <a:pPr algn="just" fontAlgn="ctr">
              <a:buClr>
                <a:schemeClr val="accent6">
                  <a:lumMod val="50000"/>
                </a:schemeClr>
              </a:buClr>
              <a:buSzPct val="75000"/>
              <a:buFont typeface="Wingdings" panose="05000000000000000000" pitchFamily="2" charset="2"/>
              <a:buChar char="n"/>
            </a:pPr>
            <a:r>
              <a:rPr lang="en-US" altLang="zh-TW" sz="2500" b="0" dirty="0" smtClean="0">
                <a:solidFill>
                  <a:schemeClr val="tx1"/>
                </a:solidFill>
                <a:ea typeface="+mj-ea"/>
              </a:rPr>
              <a:t>99</a:t>
            </a:r>
            <a:r>
              <a:rPr lang="zh-TW" altLang="en-US" sz="2500" b="0" dirty="0" smtClean="0">
                <a:solidFill>
                  <a:schemeClr val="tx1"/>
                </a:solidFill>
                <a:ea typeface="+mj-ea"/>
              </a:rPr>
              <a:t>年起擴大</a:t>
            </a:r>
            <a:r>
              <a:rPr lang="zh-TW" altLang="en-US" sz="2500" b="0" dirty="0" smtClean="0">
                <a:solidFill>
                  <a:schemeClr val="tx1"/>
                </a:solidFill>
              </a:rPr>
              <a:t>以</a:t>
            </a:r>
            <a:r>
              <a:rPr lang="zh-TW" altLang="zh-TW" sz="2500" b="0" dirty="0">
                <a:solidFill>
                  <a:schemeClr val="tx1"/>
                </a:solidFill>
              </a:rPr>
              <a:t>菸品健康福利捐補助子宮頸癌、乳癌、大腸癌、口腔癌四癌篩檢</a:t>
            </a:r>
            <a:r>
              <a:rPr lang="zh-TW" altLang="zh-TW" sz="2500" b="0" dirty="0" smtClean="0">
                <a:solidFill>
                  <a:schemeClr val="tx1"/>
                </a:solidFill>
              </a:rPr>
              <a:t>，</a:t>
            </a:r>
            <a:r>
              <a:rPr lang="zh-TW" altLang="en-US" sz="2500" b="0" dirty="0">
                <a:solidFill>
                  <a:schemeClr val="tx1"/>
                </a:solidFill>
                <a:ea typeface="+mj-ea"/>
              </a:rPr>
              <a:t>至</a:t>
            </a:r>
            <a:r>
              <a:rPr lang="en-US" altLang="zh-TW" sz="2500" b="0" dirty="0">
                <a:solidFill>
                  <a:schemeClr val="tx1"/>
                </a:solidFill>
                <a:ea typeface="+mj-ea"/>
              </a:rPr>
              <a:t>104</a:t>
            </a:r>
            <a:r>
              <a:rPr lang="zh-TW" altLang="en-US" sz="2500" b="0" dirty="0" smtClean="0">
                <a:solidFill>
                  <a:schemeClr val="tx1"/>
                </a:solidFill>
                <a:ea typeface="+mj-ea"/>
              </a:rPr>
              <a:t>年</a:t>
            </a:r>
            <a:r>
              <a:rPr lang="en-US" altLang="zh-TW" sz="2500" b="0" dirty="0" smtClean="0">
                <a:solidFill>
                  <a:schemeClr val="tx1"/>
                </a:solidFill>
                <a:ea typeface="+mj-ea"/>
              </a:rPr>
              <a:t>10</a:t>
            </a:r>
            <a:r>
              <a:rPr lang="zh-TW" altLang="en-US" sz="2500" b="0" dirty="0" smtClean="0">
                <a:solidFill>
                  <a:schemeClr val="tx1"/>
                </a:solidFill>
                <a:ea typeface="+mj-ea"/>
              </a:rPr>
              <a:t>月</a:t>
            </a:r>
            <a:r>
              <a:rPr lang="zh-TW" altLang="en-US" sz="2500" b="0" dirty="0">
                <a:solidFill>
                  <a:schemeClr val="tx1"/>
                </a:solidFill>
                <a:ea typeface="+mj-ea"/>
              </a:rPr>
              <a:t>共</a:t>
            </a:r>
            <a:r>
              <a:rPr lang="zh-TW" altLang="en-US" sz="2500" b="0" dirty="0" smtClean="0">
                <a:solidFill>
                  <a:schemeClr val="tx1"/>
                </a:solidFill>
                <a:ea typeface="+mj-ea"/>
              </a:rPr>
              <a:t>提供</a:t>
            </a:r>
            <a:r>
              <a:rPr lang="en-US" altLang="zh-TW" sz="2500" b="0" dirty="0">
                <a:solidFill>
                  <a:schemeClr val="tx1"/>
                </a:solidFill>
                <a:ea typeface="+mj-ea"/>
              </a:rPr>
              <a:t>2,827</a:t>
            </a:r>
            <a:r>
              <a:rPr lang="zh-TW" altLang="en-US" sz="2500" b="0" dirty="0" smtClean="0">
                <a:solidFill>
                  <a:schemeClr val="tx1"/>
                </a:solidFill>
                <a:ea typeface="+mj-ea"/>
              </a:rPr>
              <a:t>萬</a:t>
            </a:r>
            <a:r>
              <a:rPr lang="zh-TW" altLang="en-US" sz="2500" b="0" dirty="0">
                <a:solidFill>
                  <a:schemeClr val="tx1"/>
                </a:solidFill>
                <a:ea typeface="+mj-ea"/>
              </a:rPr>
              <a:t>人次服務；</a:t>
            </a:r>
            <a:r>
              <a:rPr lang="zh-TW" altLang="en-US" sz="2500" b="0" dirty="0" smtClean="0">
                <a:solidFill>
                  <a:schemeClr val="tx1"/>
                </a:solidFill>
                <a:ea typeface="+mj-ea"/>
              </a:rPr>
              <a:t>發現</a:t>
            </a:r>
            <a:r>
              <a:rPr lang="en-US" altLang="zh-TW" sz="2500" b="0" dirty="0">
                <a:solidFill>
                  <a:schemeClr val="tx1"/>
                </a:solidFill>
                <a:ea typeface="+mj-ea"/>
              </a:rPr>
              <a:t>30</a:t>
            </a:r>
            <a:r>
              <a:rPr lang="zh-TW" altLang="en-US" sz="2500" b="0" dirty="0" smtClean="0">
                <a:solidFill>
                  <a:schemeClr val="tx1"/>
                </a:solidFill>
                <a:ea typeface="+mj-ea"/>
              </a:rPr>
              <a:t>萬</a:t>
            </a:r>
            <a:r>
              <a:rPr lang="zh-TW" altLang="en-US" sz="2500" b="0" dirty="0">
                <a:solidFill>
                  <a:schemeClr val="tx1"/>
                </a:solidFill>
                <a:ea typeface="+mj-ea"/>
              </a:rPr>
              <a:t>例癌前病變及癌症。</a:t>
            </a:r>
            <a:r>
              <a:rPr lang="en-US" altLang="zh-TW" sz="2500" b="0" dirty="0">
                <a:solidFill>
                  <a:schemeClr val="tx1"/>
                </a:solidFill>
                <a:ea typeface="+mj-ea"/>
              </a:rPr>
              <a:t>103</a:t>
            </a:r>
            <a:r>
              <a:rPr lang="zh-TW" altLang="en-US" sz="2500" b="0" dirty="0">
                <a:solidFill>
                  <a:schemeClr val="tx1"/>
                </a:solidFill>
                <a:ea typeface="+mj-ea"/>
              </a:rPr>
              <a:t>年篩檢</a:t>
            </a:r>
            <a:r>
              <a:rPr lang="en-US" altLang="zh-TW" sz="2500" b="0" dirty="0">
                <a:solidFill>
                  <a:schemeClr val="tx1"/>
                </a:solidFill>
                <a:ea typeface="+mj-ea"/>
              </a:rPr>
              <a:t>524</a:t>
            </a:r>
            <a:r>
              <a:rPr lang="zh-TW" altLang="en-US" sz="2500" b="0" dirty="0" smtClean="0">
                <a:solidFill>
                  <a:schemeClr val="tx1"/>
                </a:solidFill>
                <a:ea typeface="+mj-ea"/>
              </a:rPr>
              <a:t>萬</a:t>
            </a:r>
            <a:r>
              <a:rPr lang="zh-TW" altLang="en-US" sz="2500" b="0" dirty="0">
                <a:solidFill>
                  <a:schemeClr val="tx1"/>
                </a:solidFill>
                <a:ea typeface="+mj-ea"/>
              </a:rPr>
              <a:t>人次較</a:t>
            </a:r>
            <a:r>
              <a:rPr lang="en-US" altLang="zh-TW" sz="2500" b="0" dirty="0">
                <a:solidFill>
                  <a:schemeClr val="tx1"/>
                </a:solidFill>
                <a:ea typeface="+mj-ea"/>
              </a:rPr>
              <a:t>98</a:t>
            </a:r>
            <a:r>
              <a:rPr lang="zh-TW" altLang="en-US" sz="2500" b="0" dirty="0">
                <a:solidFill>
                  <a:schemeClr val="tx1"/>
                </a:solidFill>
                <a:ea typeface="+mj-ea"/>
              </a:rPr>
              <a:t>年成長</a:t>
            </a:r>
            <a:r>
              <a:rPr lang="en-US" altLang="zh-TW" sz="2500" b="0" dirty="0">
                <a:solidFill>
                  <a:schemeClr val="tx1"/>
                </a:solidFill>
                <a:ea typeface="+mj-ea"/>
              </a:rPr>
              <a:t>74%</a:t>
            </a:r>
            <a:r>
              <a:rPr lang="zh-TW" altLang="zh-TW" sz="2500" b="0" dirty="0">
                <a:solidFill>
                  <a:schemeClr val="tx1"/>
                </a:solidFill>
                <a:ea typeface="+mj-ea"/>
              </a:rPr>
              <a:t> </a:t>
            </a:r>
            <a:r>
              <a:rPr lang="en-US" altLang="zh-TW" sz="2500" b="0" dirty="0">
                <a:solidFill>
                  <a:schemeClr val="tx1"/>
                </a:solidFill>
                <a:ea typeface="+mj-ea"/>
              </a:rPr>
              <a:t>(104</a:t>
            </a:r>
            <a:r>
              <a:rPr lang="zh-TW" altLang="en-US" sz="2500" b="0" dirty="0">
                <a:solidFill>
                  <a:schemeClr val="tx1"/>
                </a:solidFill>
                <a:ea typeface="+mj-ea"/>
              </a:rPr>
              <a:t>年</a:t>
            </a:r>
            <a:r>
              <a:rPr lang="en-US" altLang="zh-TW" sz="2500" b="0" dirty="0" smtClean="0">
                <a:solidFill>
                  <a:schemeClr val="tx1"/>
                </a:solidFill>
                <a:ea typeface="+mj-ea"/>
              </a:rPr>
              <a:t>1-</a:t>
            </a:r>
            <a:r>
              <a:rPr lang="en-US" altLang="zh-TW" sz="2500" b="0" dirty="0">
                <a:solidFill>
                  <a:schemeClr val="tx1"/>
                </a:solidFill>
                <a:ea typeface="+mj-ea"/>
              </a:rPr>
              <a:t>10</a:t>
            </a:r>
            <a:r>
              <a:rPr lang="zh-TW" altLang="en-US" sz="2500" b="0" dirty="0" smtClean="0">
                <a:solidFill>
                  <a:schemeClr val="tx1"/>
                </a:solidFill>
                <a:ea typeface="+mj-ea"/>
              </a:rPr>
              <a:t>月</a:t>
            </a:r>
            <a:r>
              <a:rPr lang="zh-TW" altLang="en-US" sz="2500" b="0" dirty="0">
                <a:solidFill>
                  <a:schemeClr val="tx1"/>
                </a:solidFill>
                <a:ea typeface="+mj-ea"/>
              </a:rPr>
              <a:t>篩</a:t>
            </a:r>
            <a:r>
              <a:rPr lang="zh-TW" altLang="en-US" sz="2500" b="0" dirty="0" smtClean="0">
                <a:solidFill>
                  <a:schemeClr val="tx1"/>
                </a:solidFill>
                <a:ea typeface="+mj-ea"/>
              </a:rPr>
              <a:t>檢</a:t>
            </a:r>
            <a:r>
              <a:rPr lang="en-US" altLang="zh-TW" sz="2500" b="0" dirty="0">
                <a:solidFill>
                  <a:schemeClr val="tx1"/>
                </a:solidFill>
                <a:ea typeface="+mj-ea"/>
              </a:rPr>
              <a:t>435</a:t>
            </a:r>
            <a:r>
              <a:rPr lang="zh-TW" altLang="en-US" sz="2500" b="0" dirty="0" smtClean="0">
                <a:solidFill>
                  <a:schemeClr val="tx1"/>
                </a:solidFill>
                <a:ea typeface="+mj-ea"/>
              </a:rPr>
              <a:t>萬</a:t>
            </a:r>
            <a:r>
              <a:rPr lang="zh-TW" altLang="en-US" sz="2500" b="0" dirty="0">
                <a:solidFill>
                  <a:schemeClr val="tx1"/>
                </a:solidFill>
                <a:ea typeface="+mj-ea"/>
              </a:rPr>
              <a:t>人次</a:t>
            </a:r>
            <a:r>
              <a:rPr lang="en-US" altLang="zh-TW" sz="2500" b="0" dirty="0">
                <a:solidFill>
                  <a:schemeClr val="tx1"/>
                </a:solidFill>
                <a:ea typeface="+mj-ea"/>
              </a:rPr>
              <a:t>)</a:t>
            </a:r>
            <a:r>
              <a:rPr lang="zh-TW" altLang="en-US" sz="2500" b="0" dirty="0" smtClean="0">
                <a:solidFill>
                  <a:schemeClr val="tx1"/>
                </a:solidFill>
              </a:rPr>
              <a:t>。</a:t>
            </a:r>
            <a:endParaRPr lang="en-US" altLang="zh-TW" sz="2500" b="0" dirty="0" smtClean="0">
              <a:solidFill>
                <a:schemeClr val="tx1"/>
              </a:solidFill>
            </a:endParaRPr>
          </a:p>
          <a:p>
            <a:pPr algn="just" fontAlgn="ctr">
              <a:buClr>
                <a:schemeClr val="accent6">
                  <a:lumMod val="50000"/>
                </a:schemeClr>
              </a:buClr>
              <a:buSzPct val="75000"/>
              <a:buFont typeface="Wingdings" panose="05000000000000000000" pitchFamily="2" charset="2"/>
              <a:buChar char="n"/>
            </a:pPr>
            <a:r>
              <a:rPr lang="en-US" altLang="zh-TW" sz="2500" b="0" dirty="0" smtClean="0">
                <a:solidFill>
                  <a:schemeClr val="tx1"/>
                </a:solidFill>
                <a:ea typeface="+mj-ea"/>
              </a:rPr>
              <a:t>18</a:t>
            </a:r>
            <a:r>
              <a:rPr lang="zh-TW" altLang="en-US" sz="2500" b="0" dirty="0">
                <a:solidFill>
                  <a:schemeClr val="tx1"/>
                </a:solidFill>
                <a:ea typeface="+mj-ea"/>
              </a:rPr>
              <a:t>歲以上男性嚼檳率由</a:t>
            </a:r>
            <a:r>
              <a:rPr lang="en-US" altLang="zh-TW" sz="2500" b="0" dirty="0">
                <a:solidFill>
                  <a:schemeClr val="tx1"/>
                </a:solidFill>
                <a:ea typeface="+mj-ea"/>
              </a:rPr>
              <a:t>96</a:t>
            </a:r>
            <a:r>
              <a:rPr lang="zh-TW" altLang="en-US" sz="2500" b="0" dirty="0">
                <a:solidFill>
                  <a:schemeClr val="tx1"/>
                </a:solidFill>
                <a:ea typeface="+mj-ea"/>
              </a:rPr>
              <a:t>年的</a:t>
            </a:r>
            <a:r>
              <a:rPr lang="en-US" altLang="zh-TW" sz="2500" b="0" dirty="0">
                <a:solidFill>
                  <a:schemeClr val="tx1"/>
                </a:solidFill>
                <a:ea typeface="+mj-ea"/>
              </a:rPr>
              <a:t>17.2%</a:t>
            </a:r>
            <a:r>
              <a:rPr lang="zh-TW" altLang="en-US" sz="2500" b="0" dirty="0">
                <a:solidFill>
                  <a:schemeClr val="tx1"/>
                </a:solidFill>
                <a:ea typeface="+mj-ea"/>
              </a:rPr>
              <a:t>降至</a:t>
            </a:r>
            <a:r>
              <a:rPr lang="en-US" altLang="zh-TW" sz="2500" b="0" dirty="0">
                <a:solidFill>
                  <a:schemeClr val="tx1"/>
                </a:solidFill>
                <a:ea typeface="+mj-ea"/>
              </a:rPr>
              <a:t>103</a:t>
            </a:r>
            <a:r>
              <a:rPr lang="zh-TW" altLang="en-US" sz="2500" b="0" dirty="0">
                <a:solidFill>
                  <a:schemeClr val="tx1"/>
                </a:solidFill>
                <a:ea typeface="+mj-ea"/>
              </a:rPr>
              <a:t>年的</a:t>
            </a:r>
            <a:r>
              <a:rPr lang="en-US" altLang="zh-TW" sz="2500" b="0" dirty="0">
                <a:solidFill>
                  <a:schemeClr val="tx1"/>
                </a:solidFill>
                <a:ea typeface="+mj-ea"/>
              </a:rPr>
              <a:t>9.7%</a:t>
            </a:r>
            <a:r>
              <a:rPr lang="zh-TW" altLang="en-US" sz="2500" b="0" dirty="0">
                <a:solidFill>
                  <a:schemeClr val="tx1"/>
                </a:solidFill>
                <a:ea typeface="+mj-ea"/>
              </a:rPr>
              <a:t>，降幅達</a:t>
            </a:r>
            <a:r>
              <a:rPr lang="en-US" altLang="zh-TW" sz="2500" b="0" dirty="0">
                <a:solidFill>
                  <a:schemeClr val="tx1"/>
                </a:solidFill>
                <a:ea typeface="+mj-ea"/>
              </a:rPr>
              <a:t>44%</a:t>
            </a:r>
            <a:r>
              <a:rPr lang="zh-TW" altLang="en-US" sz="2500" b="0" dirty="0" smtClean="0">
                <a:solidFill>
                  <a:schemeClr val="tx1"/>
                </a:solidFill>
                <a:ea typeface="+mj-ea"/>
              </a:rPr>
              <a:t>。</a:t>
            </a:r>
            <a:endParaRPr lang="en-US" altLang="zh-TW" sz="2500" b="0" dirty="0" smtClean="0">
              <a:solidFill>
                <a:schemeClr val="tx1"/>
              </a:solidFill>
              <a:ea typeface="+mj-ea"/>
            </a:endParaRPr>
          </a:p>
          <a:p>
            <a:pPr algn="just" fontAlgn="ctr">
              <a:buClr>
                <a:schemeClr val="accent6">
                  <a:lumMod val="50000"/>
                </a:schemeClr>
              </a:buClr>
              <a:buSzPct val="75000"/>
              <a:buFont typeface="Wingdings" panose="05000000000000000000" pitchFamily="2" charset="2"/>
              <a:buChar char="n"/>
            </a:pPr>
            <a:r>
              <a:rPr lang="zh-TW" altLang="en-US" sz="2500" b="0" dirty="0" smtClean="0">
                <a:solidFill>
                  <a:schemeClr val="tx1"/>
                </a:solidFill>
                <a:ea typeface="+mj-ea"/>
              </a:rPr>
              <a:t>全</a:t>
            </a:r>
            <a:r>
              <a:rPr lang="zh-TW" altLang="en-US" sz="2500" b="0" dirty="0">
                <a:solidFill>
                  <a:schemeClr val="tx1"/>
                </a:solidFill>
                <a:ea typeface="+mj-ea"/>
              </a:rPr>
              <a:t>癌症五年存活率</a:t>
            </a:r>
            <a:r>
              <a:rPr lang="zh-TW" altLang="en-US" sz="2500" b="0" dirty="0" smtClean="0">
                <a:solidFill>
                  <a:schemeClr val="tx1"/>
                </a:solidFill>
                <a:ea typeface="+mj-ea"/>
              </a:rPr>
              <a:t>：</a:t>
            </a:r>
            <a:r>
              <a:rPr lang="en-US" altLang="zh-TW" sz="2500" b="0" dirty="0" smtClean="0">
                <a:solidFill>
                  <a:schemeClr val="tx1"/>
                </a:solidFill>
                <a:ea typeface="+mj-ea"/>
              </a:rPr>
              <a:t>97-101</a:t>
            </a:r>
            <a:r>
              <a:rPr lang="zh-TW" altLang="en-US" sz="2500" b="0" dirty="0">
                <a:solidFill>
                  <a:schemeClr val="tx1"/>
                </a:solidFill>
                <a:ea typeface="+mj-ea"/>
              </a:rPr>
              <a:t>年</a:t>
            </a:r>
            <a:r>
              <a:rPr lang="en-US" altLang="zh-TW" sz="2500" b="0" dirty="0">
                <a:solidFill>
                  <a:schemeClr val="tx1"/>
                </a:solidFill>
                <a:ea typeface="+mj-ea"/>
              </a:rPr>
              <a:t>(54%)</a:t>
            </a:r>
            <a:r>
              <a:rPr lang="zh-TW" altLang="en-US" sz="2500" b="0" dirty="0">
                <a:solidFill>
                  <a:schemeClr val="tx1"/>
                </a:solidFill>
                <a:ea typeface="+mj-ea"/>
              </a:rPr>
              <a:t>較</a:t>
            </a:r>
            <a:r>
              <a:rPr lang="en-US" altLang="zh-TW" sz="2500" b="0" dirty="0">
                <a:solidFill>
                  <a:schemeClr val="tx1"/>
                </a:solidFill>
                <a:ea typeface="+mj-ea"/>
              </a:rPr>
              <a:t>92-96</a:t>
            </a:r>
            <a:r>
              <a:rPr lang="zh-TW" altLang="en-US" sz="2500" b="0" dirty="0">
                <a:solidFill>
                  <a:schemeClr val="tx1"/>
                </a:solidFill>
                <a:ea typeface="+mj-ea"/>
              </a:rPr>
              <a:t>年</a:t>
            </a:r>
            <a:r>
              <a:rPr lang="en-US" altLang="zh-TW" sz="2500" b="0" dirty="0">
                <a:solidFill>
                  <a:schemeClr val="tx1"/>
                </a:solidFill>
                <a:ea typeface="+mj-ea"/>
              </a:rPr>
              <a:t>(48%)</a:t>
            </a:r>
            <a:r>
              <a:rPr lang="zh-TW" altLang="en-US" sz="2500" b="0" dirty="0">
                <a:solidFill>
                  <a:schemeClr val="tx1"/>
                </a:solidFill>
                <a:ea typeface="+mj-ea"/>
              </a:rPr>
              <a:t>提升</a:t>
            </a:r>
            <a:r>
              <a:rPr lang="en-US" altLang="zh-TW" sz="2500" b="0" dirty="0">
                <a:solidFill>
                  <a:schemeClr val="tx1"/>
                </a:solidFill>
                <a:ea typeface="+mj-ea"/>
              </a:rPr>
              <a:t>6</a:t>
            </a:r>
            <a:r>
              <a:rPr lang="zh-TW" altLang="en-US" sz="2500" b="0" dirty="0">
                <a:solidFill>
                  <a:schemeClr val="tx1"/>
                </a:solidFill>
                <a:ea typeface="+mj-ea"/>
              </a:rPr>
              <a:t>百分點。</a:t>
            </a:r>
          </a:p>
        </p:txBody>
      </p:sp>
      <p:sp>
        <p:nvSpPr>
          <p:cNvPr id="14" name="Rectangle 12"/>
          <p:cNvSpPr>
            <a:spLocks noChangeArrowheads="1"/>
          </p:cNvSpPr>
          <p:nvPr/>
        </p:nvSpPr>
        <p:spPr bwMode="auto">
          <a:xfrm>
            <a:off x="-14918" y="-32631"/>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9</a:t>
            </a:r>
            <a:r>
              <a:rPr lang="en-US" altLang="zh-TW" sz="2000" dirty="0" smtClean="0">
                <a:solidFill>
                  <a:schemeClr val="tx2"/>
                </a:solidFill>
                <a:latin typeface="Times New Roman" panose="02020603050405020304" pitchFamily="18" charset="0"/>
                <a:ea typeface="標楷體" panose="03000509000000000000" pitchFamily="65" charset="-120"/>
              </a:rPr>
              <a:t>)</a:t>
            </a:r>
            <a:endParaRPr lang="zh-TW" altLang="en-US" sz="3600" dirty="0">
              <a:solidFill>
                <a:schemeClr val="tx2"/>
              </a:solidFill>
              <a:latin typeface="Times New Roman" panose="02020603050405020304" pitchFamily="18" charset="0"/>
              <a:ea typeface="標楷體" panose="03000509000000000000" pitchFamily="65" charset="-120"/>
            </a:endParaRPr>
          </a:p>
        </p:txBody>
      </p:sp>
      <p:grpSp>
        <p:nvGrpSpPr>
          <p:cNvPr id="33" name="群組 3"/>
          <p:cNvGrpSpPr>
            <a:grpSpLocks/>
          </p:cNvGrpSpPr>
          <p:nvPr/>
        </p:nvGrpSpPr>
        <p:grpSpPr bwMode="auto">
          <a:xfrm>
            <a:off x="893720" y="3865285"/>
            <a:ext cx="7533966" cy="2768084"/>
            <a:chOff x="-338282" y="1012709"/>
            <a:chExt cx="9437238" cy="5502147"/>
          </a:xfrm>
        </p:grpSpPr>
        <p:sp>
          <p:nvSpPr>
            <p:cNvPr id="34" name="Text Box 6"/>
            <p:cNvSpPr txBox="1">
              <a:spLocks noChangeArrowheads="1"/>
            </p:cNvSpPr>
            <p:nvPr/>
          </p:nvSpPr>
          <p:spPr bwMode="auto">
            <a:xfrm rot="16200000">
              <a:off x="-2585597" y="3588753"/>
              <a:ext cx="4957266" cy="46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n"/>
                <a:defRPr kumimoji="1" sz="30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accent2"/>
                </a:buClr>
                <a:buFont typeface="Wingdings" panose="05000000000000000000" pitchFamily="2" charset="2"/>
                <a:buChar char="p"/>
                <a:defRPr kumimoji="1" sz="26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n"/>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p"/>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9pPr>
            </a:lstStyle>
            <a:p>
              <a:pPr eaLnBrk="1" hangingPunct="1">
                <a:spcBef>
                  <a:spcPct val="50000"/>
                </a:spcBef>
                <a:buClrTx/>
                <a:buFontTx/>
                <a:buNone/>
              </a:pPr>
              <a:r>
                <a:rPr lang="zh-TW" altLang="en-US" sz="1800" dirty="0">
                  <a:ea typeface="新細明體" panose="02020500000000000000" pitchFamily="18" charset="-120"/>
                </a:rPr>
                <a:t>（</a:t>
              </a:r>
              <a:r>
                <a:rPr lang="en-US" altLang="en-US" sz="1800" dirty="0">
                  <a:ea typeface="新細明體" panose="02020500000000000000" pitchFamily="18" charset="-120"/>
                </a:rPr>
                <a:t>×</a:t>
              </a:r>
              <a:r>
                <a:rPr lang="en-US" altLang="zh-TW" sz="1800" dirty="0">
                  <a:ea typeface="新細明體" panose="02020500000000000000" pitchFamily="18" charset="-120"/>
                </a:rPr>
                <a:t> 10,000 people</a:t>
              </a:r>
              <a:r>
                <a:rPr lang="zh-TW" altLang="en-US" sz="1800" dirty="0">
                  <a:ea typeface="新細明體" panose="02020500000000000000" pitchFamily="18" charset="-120"/>
                </a:rPr>
                <a:t>）</a:t>
              </a:r>
            </a:p>
          </p:txBody>
        </p:sp>
        <p:grpSp>
          <p:nvGrpSpPr>
            <p:cNvPr id="35" name="群組 2"/>
            <p:cNvGrpSpPr>
              <a:grpSpLocks/>
            </p:cNvGrpSpPr>
            <p:nvPr/>
          </p:nvGrpSpPr>
          <p:grpSpPr bwMode="auto">
            <a:xfrm>
              <a:off x="177334" y="1012709"/>
              <a:ext cx="8921622" cy="5502147"/>
              <a:chOff x="177334" y="1012709"/>
              <a:chExt cx="8921622" cy="5502147"/>
            </a:xfrm>
          </p:grpSpPr>
          <p:graphicFrame>
            <p:nvGraphicFramePr>
              <p:cNvPr id="36" name="Object 4"/>
              <p:cNvGraphicFramePr>
                <a:graphicFrameLocks noChangeAspect="1"/>
              </p:cNvGraphicFramePr>
              <p:nvPr>
                <p:extLst/>
              </p:nvPr>
            </p:nvGraphicFramePr>
            <p:xfrm>
              <a:off x="177334" y="1012709"/>
              <a:ext cx="8921622" cy="5502147"/>
            </p:xfrm>
            <a:graphic>
              <a:graphicData uri="http://schemas.openxmlformats.org/drawingml/2006/chart">
                <c:chart xmlns:c="http://schemas.openxmlformats.org/drawingml/2006/chart" xmlns:r="http://schemas.openxmlformats.org/officeDocument/2006/relationships" r:id="rId3"/>
              </a:graphicData>
            </a:graphic>
          </p:graphicFrame>
          <p:sp>
            <p:nvSpPr>
              <p:cNvPr id="37" name="Line 7"/>
              <p:cNvSpPr>
                <a:spLocks noChangeShapeType="1"/>
              </p:cNvSpPr>
              <p:nvPr/>
            </p:nvSpPr>
            <p:spPr bwMode="auto">
              <a:xfrm flipV="1">
                <a:off x="3324128" y="2404465"/>
                <a:ext cx="447517" cy="1147151"/>
              </a:xfrm>
              <a:prstGeom prst="line">
                <a:avLst/>
              </a:prstGeom>
              <a:noFill/>
              <a:ln w="50800">
                <a:solidFill>
                  <a:srgbClr val="CC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38" name="Text Box 9"/>
              <p:cNvSpPr txBox="1">
                <a:spLocks noChangeArrowheads="1"/>
              </p:cNvSpPr>
              <p:nvPr/>
            </p:nvSpPr>
            <p:spPr bwMode="auto">
              <a:xfrm>
                <a:off x="6861513" y="1214630"/>
                <a:ext cx="1464340" cy="61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n"/>
                  <a:defRPr kumimoji="1" sz="30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accent2"/>
                  </a:buClr>
                  <a:buFont typeface="Wingdings" panose="05000000000000000000" pitchFamily="2" charset="2"/>
                  <a:buChar char="p"/>
                  <a:defRPr kumimoji="1" sz="26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n"/>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p"/>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9pPr>
              </a:lstStyle>
              <a:p>
                <a:pPr algn="ctr" eaLnBrk="1" hangingPunct="1">
                  <a:spcBef>
                    <a:spcPct val="0"/>
                  </a:spcBef>
                  <a:buClrTx/>
                  <a:buFontTx/>
                  <a:buNone/>
                  <a:defRPr/>
                </a:pPr>
                <a:r>
                  <a:rPr lang="en-US" altLang="zh-TW" sz="1400" b="0" dirty="0" smtClean="0">
                    <a:solidFill>
                      <a:srgbClr val="C00000"/>
                    </a:solidFill>
                    <a:latin typeface="+mj-lt"/>
                    <a:ea typeface="+mj-ea"/>
                  </a:rPr>
                  <a:t>52</a:t>
                </a:r>
                <a:r>
                  <a:rPr lang="en-US" altLang="zh-TW" sz="1400" dirty="0" smtClean="0">
                    <a:solidFill>
                      <a:srgbClr val="C00000"/>
                    </a:solidFill>
                    <a:latin typeface="+mj-lt"/>
                    <a:ea typeface="+mj-ea"/>
                  </a:rPr>
                  <a:t>4</a:t>
                </a:r>
                <a:r>
                  <a:rPr lang="zh-TW" altLang="en-US" sz="1400" b="0" dirty="0" smtClean="0">
                    <a:solidFill>
                      <a:srgbClr val="C00000"/>
                    </a:solidFill>
                    <a:latin typeface="+mj-lt"/>
                    <a:ea typeface="+mj-ea"/>
                  </a:rPr>
                  <a:t>萬人次</a:t>
                </a:r>
                <a:endParaRPr lang="en-US" altLang="zh-TW" sz="1400" dirty="0" smtClean="0">
                  <a:solidFill>
                    <a:srgbClr val="C00000"/>
                  </a:solidFill>
                  <a:latin typeface="+mj-lt"/>
                  <a:ea typeface="+mj-ea"/>
                </a:endParaRPr>
              </a:p>
            </p:txBody>
          </p:sp>
          <p:sp>
            <p:nvSpPr>
              <p:cNvPr id="39" name="Text Box 11"/>
              <p:cNvSpPr txBox="1">
                <a:spLocks noChangeArrowheads="1"/>
              </p:cNvSpPr>
              <p:nvPr/>
            </p:nvSpPr>
            <p:spPr bwMode="auto">
              <a:xfrm>
                <a:off x="2314213" y="2968222"/>
                <a:ext cx="1246648" cy="5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anose="05000000000000000000" pitchFamily="2" charset="2"/>
                  <a:buChar char="n"/>
                  <a:defRPr kumimoji="1" sz="30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accent2"/>
                  </a:buClr>
                  <a:buFont typeface="Wingdings" panose="05000000000000000000" pitchFamily="2" charset="2"/>
                  <a:buChar char="p"/>
                  <a:defRPr kumimoji="1" sz="26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n"/>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p"/>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9pPr>
              </a:lstStyle>
              <a:p>
                <a:pPr algn="ctr" eaLnBrk="1" hangingPunct="1">
                  <a:spcBef>
                    <a:spcPct val="0"/>
                  </a:spcBef>
                  <a:buClrTx/>
                  <a:buFont typeface="Wingdings" panose="05000000000000000000" pitchFamily="2" charset="2"/>
                  <a:buNone/>
                  <a:defRPr/>
                </a:pPr>
                <a:r>
                  <a:rPr lang="en-US" altLang="zh-TW" sz="1400" b="0" dirty="0" smtClean="0">
                    <a:solidFill>
                      <a:srgbClr val="0000FF"/>
                    </a:solidFill>
                    <a:latin typeface="+mj-lt"/>
                    <a:ea typeface="+mj-ea"/>
                  </a:rPr>
                  <a:t>301</a:t>
                </a:r>
                <a:r>
                  <a:rPr lang="zh-TW" altLang="en-US" sz="1400" b="0" dirty="0" smtClean="0">
                    <a:solidFill>
                      <a:srgbClr val="0000FF"/>
                    </a:solidFill>
                    <a:latin typeface="+mj-lt"/>
                    <a:ea typeface="+mj-ea"/>
                  </a:rPr>
                  <a:t>萬人次</a:t>
                </a:r>
                <a:endParaRPr lang="en-US" altLang="zh-TW" sz="1400" b="0" dirty="0" smtClean="0">
                  <a:solidFill>
                    <a:srgbClr val="0000FF"/>
                  </a:solidFill>
                  <a:latin typeface="+mj-lt"/>
                  <a:ea typeface="+mj-ea"/>
                </a:endParaRPr>
              </a:p>
            </p:txBody>
          </p:sp>
          <p:sp>
            <p:nvSpPr>
              <p:cNvPr id="40" name="Text Box 12"/>
              <p:cNvSpPr txBox="1">
                <a:spLocks noChangeArrowheads="1"/>
              </p:cNvSpPr>
              <p:nvPr/>
            </p:nvSpPr>
            <p:spPr bwMode="auto">
              <a:xfrm>
                <a:off x="3562521" y="1887788"/>
                <a:ext cx="1243330" cy="61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anose="05000000000000000000" pitchFamily="2" charset="2"/>
                  <a:buChar char="n"/>
                  <a:defRPr kumimoji="1" sz="30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accent2"/>
                  </a:buClr>
                  <a:buFont typeface="Wingdings" panose="05000000000000000000" pitchFamily="2" charset="2"/>
                  <a:buChar char="p"/>
                  <a:defRPr kumimoji="1" sz="26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n"/>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p"/>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9pPr>
              </a:lstStyle>
              <a:p>
                <a:pPr algn="ctr" eaLnBrk="1" hangingPunct="1">
                  <a:spcBef>
                    <a:spcPct val="0"/>
                  </a:spcBef>
                  <a:buClrTx/>
                  <a:buFontTx/>
                  <a:buNone/>
                  <a:defRPr/>
                </a:pPr>
                <a:r>
                  <a:rPr lang="en-US" altLang="zh-TW" sz="1400" b="0" dirty="0" smtClean="0">
                    <a:solidFill>
                      <a:srgbClr val="C00000"/>
                    </a:solidFill>
                    <a:latin typeface="+mj-lt"/>
                    <a:ea typeface="+mj-ea"/>
                  </a:rPr>
                  <a:t>450</a:t>
                </a:r>
                <a:r>
                  <a:rPr lang="zh-TW" altLang="en-US" sz="1400" b="0" dirty="0" smtClean="0">
                    <a:solidFill>
                      <a:srgbClr val="C00000"/>
                    </a:solidFill>
                    <a:latin typeface="+mj-lt"/>
                    <a:ea typeface="+mj-ea"/>
                  </a:rPr>
                  <a:t>萬人次</a:t>
                </a:r>
                <a:endParaRPr lang="en-US" altLang="zh-TW" sz="1400" b="0" dirty="0" smtClean="0">
                  <a:solidFill>
                    <a:srgbClr val="C00000"/>
                  </a:solidFill>
                  <a:latin typeface="+mj-lt"/>
                  <a:ea typeface="+mj-ea"/>
                </a:endParaRPr>
              </a:p>
            </p:txBody>
          </p:sp>
        </p:grpSp>
      </p:grpSp>
      <p:sp>
        <p:nvSpPr>
          <p:cNvPr id="41" name="Text Box 9"/>
          <p:cNvSpPr txBox="1">
            <a:spLocks noChangeArrowheads="1"/>
          </p:cNvSpPr>
          <p:nvPr/>
        </p:nvSpPr>
        <p:spPr bwMode="auto">
          <a:xfrm>
            <a:off x="7530484" y="4146721"/>
            <a:ext cx="1169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n"/>
              <a:defRPr kumimoji="1" sz="30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lr>
                <a:schemeClr val="accent2"/>
              </a:buClr>
              <a:buFont typeface="Wingdings" panose="05000000000000000000" pitchFamily="2" charset="2"/>
              <a:buChar char="p"/>
              <a:defRPr kumimoji="1" sz="26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lr>
                <a:schemeClr val="accent2"/>
              </a:buClr>
              <a:buFont typeface="Wingdings" panose="05000000000000000000" pitchFamily="2" charset="2"/>
              <a:buChar char="n"/>
              <a:defRPr kumimoji="1" sz="23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lr>
                <a:schemeClr val="accent2"/>
              </a:buClr>
              <a:buFont typeface="Wingdings" panose="05000000000000000000" pitchFamily="2" charset="2"/>
              <a:buChar char="p"/>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Times New Roman" panose="02020603050405020304" pitchFamily="18" charset="0"/>
                <a:ea typeface="標楷體" panose="03000509000000000000" pitchFamily="65" charset="-120"/>
              </a:defRPr>
            </a:lvl9pPr>
          </a:lstStyle>
          <a:p>
            <a:pPr algn="ctr" eaLnBrk="1" hangingPunct="1">
              <a:spcBef>
                <a:spcPct val="0"/>
              </a:spcBef>
              <a:buClrTx/>
              <a:buFontTx/>
              <a:buNone/>
              <a:defRPr/>
            </a:pPr>
            <a:r>
              <a:rPr lang="en-US" altLang="zh-TW" sz="1400" dirty="0" smtClean="0">
                <a:solidFill>
                  <a:srgbClr val="C00000"/>
                </a:solidFill>
                <a:latin typeface="+mj-lt"/>
                <a:ea typeface="+mj-ea"/>
              </a:rPr>
              <a:t>435</a:t>
            </a:r>
            <a:r>
              <a:rPr lang="zh-TW" altLang="en-US" sz="1400" b="0" dirty="0" smtClean="0">
                <a:solidFill>
                  <a:srgbClr val="C00000"/>
                </a:solidFill>
                <a:latin typeface="+mj-lt"/>
                <a:ea typeface="+mj-ea"/>
              </a:rPr>
              <a:t>萬人次</a:t>
            </a:r>
            <a:endParaRPr lang="en-US" altLang="zh-TW" sz="1400" b="0" dirty="0" smtClean="0">
              <a:solidFill>
                <a:srgbClr val="C00000"/>
              </a:solidFill>
              <a:latin typeface="+mj-lt"/>
              <a:ea typeface="+mj-ea"/>
            </a:endParaRPr>
          </a:p>
          <a:p>
            <a:pPr algn="ctr" eaLnBrk="1" hangingPunct="1">
              <a:spcBef>
                <a:spcPct val="0"/>
              </a:spcBef>
              <a:buClrTx/>
              <a:buFontTx/>
              <a:buNone/>
              <a:defRPr/>
            </a:pPr>
            <a:r>
              <a:rPr lang="en-US" altLang="zh-TW" sz="1400" dirty="0" smtClean="0">
                <a:solidFill>
                  <a:srgbClr val="C00000"/>
                </a:solidFill>
                <a:latin typeface="+mj-lt"/>
                <a:ea typeface="+mj-ea"/>
              </a:rPr>
              <a:t>(1-10</a:t>
            </a:r>
            <a:r>
              <a:rPr lang="zh-TW" altLang="en-US" sz="1400" dirty="0" smtClean="0">
                <a:solidFill>
                  <a:srgbClr val="C00000"/>
                </a:solidFill>
                <a:latin typeface="+mj-lt"/>
                <a:ea typeface="+mj-ea"/>
              </a:rPr>
              <a:t>月</a:t>
            </a:r>
            <a:r>
              <a:rPr lang="en-US" altLang="zh-TW" sz="1400" dirty="0" smtClean="0">
                <a:solidFill>
                  <a:srgbClr val="C00000"/>
                </a:solidFill>
                <a:latin typeface="+mj-lt"/>
                <a:ea typeface="+mj-ea"/>
              </a:rPr>
              <a:t>)</a:t>
            </a:r>
          </a:p>
        </p:txBody>
      </p:sp>
      <p:sp>
        <p:nvSpPr>
          <p:cNvPr id="15"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192</a:t>
            </a:fld>
            <a:endParaRPr lang="zh-TW" altLang="en-US" sz="1200" dirty="0"/>
          </a:p>
        </p:txBody>
      </p:sp>
    </p:spTree>
    <p:extLst>
      <p:ext uri="{BB962C8B-B14F-4D97-AF65-F5344CB8AC3E}">
        <p14:creationId xmlns:p14="http://schemas.microsoft.com/office/powerpoint/2010/main" val="105173580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1"/>
          </p:nvPr>
        </p:nvSpPr>
        <p:spPr>
          <a:xfrm>
            <a:off x="423227" y="940374"/>
            <a:ext cx="8573289" cy="1790086"/>
          </a:xfrm>
        </p:spPr>
        <p:txBody>
          <a:bodyPr/>
          <a:lstStyle/>
          <a:p>
            <a:pPr>
              <a:buClr>
                <a:schemeClr val="accent6">
                  <a:lumMod val="50000"/>
                </a:schemeClr>
              </a:buClr>
              <a:buSzPct val="75000"/>
              <a:buFont typeface="Wingdings" panose="05000000000000000000" pitchFamily="2" charset="2"/>
              <a:buChar char="n"/>
            </a:pPr>
            <a:r>
              <a:rPr kumimoji="0" lang="zh-TW" altLang="en-US" sz="3200" kern="1200" dirty="0">
                <a:solidFill>
                  <a:srgbClr val="2D2DB9"/>
                </a:solidFill>
              </a:rPr>
              <a:t>逐年擴大疫苗接種，保護兒童</a:t>
            </a:r>
            <a:r>
              <a:rPr kumimoji="0" lang="zh-TW" altLang="en-US" sz="3200" kern="1200" dirty="0" smtClean="0">
                <a:solidFill>
                  <a:srgbClr val="2D2DB9"/>
                </a:solidFill>
              </a:rPr>
              <a:t>健康</a:t>
            </a:r>
            <a:endParaRPr kumimoji="0" lang="en-US" altLang="zh-TW" sz="3200" kern="1200" dirty="0" smtClean="0">
              <a:solidFill>
                <a:srgbClr val="2D2DB9"/>
              </a:solidFill>
            </a:endParaRPr>
          </a:p>
          <a:p>
            <a:pPr marL="630238" indent="-274638">
              <a:buClr>
                <a:schemeClr val="accent6">
                  <a:lumMod val="50000"/>
                </a:schemeClr>
              </a:buClr>
              <a:buSzPct val="75000"/>
              <a:buFont typeface="Wingdings" panose="05000000000000000000" pitchFamily="2" charset="2"/>
              <a:buChar char="ü"/>
            </a:pPr>
            <a:r>
              <a:rPr kumimoji="0" lang="en-US" altLang="zh-TW" b="0" kern="1200" dirty="0">
                <a:solidFill>
                  <a:schemeClr val="tx1"/>
                </a:solidFill>
              </a:rPr>
              <a:t>99</a:t>
            </a:r>
            <a:r>
              <a:rPr kumimoji="0" lang="zh-TW" altLang="en-US" b="0" kern="1200" dirty="0">
                <a:solidFill>
                  <a:schemeClr val="tx1"/>
                </a:solidFill>
              </a:rPr>
              <a:t>年成立疫苗基金，逐步推動多項新疫苗</a:t>
            </a:r>
            <a:r>
              <a:rPr kumimoji="0" lang="zh-TW" altLang="en-US" b="0" kern="1200" dirty="0" smtClean="0">
                <a:solidFill>
                  <a:schemeClr val="tx1"/>
                </a:solidFill>
              </a:rPr>
              <a:t>政策</a:t>
            </a:r>
            <a:r>
              <a:rPr kumimoji="0" lang="zh-TW" altLang="en-US" b="0" kern="1200" dirty="0" smtClean="0">
                <a:solidFill>
                  <a:schemeClr val="tx1"/>
                </a:solidFill>
                <a:latin typeface="標楷體" panose="03000509000000000000" pitchFamily="65" charset="-120"/>
                <a:ea typeface="標楷體" panose="03000509000000000000" pitchFamily="65" charset="-120"/>
              </a:rPr>
              <a:t>。</a:t>
            </a:r>
            <a:endParaRPr kumimoji="0" lang="en-US" altLang="zh-TW" b="0" kern="1200" dirty="0" smtClean="0">
              <a:solidFill>
                <a:schemeClr val="tx1"/>
              </a:solidFill>
            </a:endParaRPr>
          </a:p>
          <a:p>
            <a:pPr marL="630238" indent="-274638">
              <a:buClr>
                <a:schemeClr val="accent6">
                  <a:lumMod val="50000"/>
                </a:schemeClr>
              </a:buClr>
              <a:buSzPct val="75000"/>
              <a:buFont typeface="Wingdings" panose="05000000000000000000" pitchFamily="2" charset="2"/>
              <a:buChar char="ü"/>
            </a:pPr>
            <a:r>
              <a:rPr kumimoji="0" lang="zh-TW" altLang="en-US" b="0" kern="1200" dirty="0" smtClean="0">
                <a:solidFill>
                  <a:schemeClr val="tx1"/>
                </a:solidFill>
              </a:rPr>
              <a:t>提升</a:t>
            </a:r>
            <a:r>
              <a:rPr kumimoji="0" lang="zh-TW" altLang="en-US" b="0" kern="1200" dirty="0">
                <a:solidFill>
                  <a:schemeClr val="tx1"/>
                </a:solidFill>
              </a:rPr>
              <a:t>疫苗接種品質，維持高接種完成率，確保國人</a:t>
            </a:r>
            <a:r>
              <a:rPr kumimoji="0" lang="zh-TW" altLang="en-US" b="0" kern="1200" dirty="0" smtClean="0">
                <a:solidFill>
                  <a:schemeClr val="tx1"/>
                </a:solidFill>
              </a:rPr>
              <a:t>免疫力</a:t>
            </a:r>
            <a:r>
              <a:rPr kumimoji="0" lang="zh-TW" altLang="en-US" b="0" kern="1200" dirty="0">
                <a:solidFill>
                  <a:schemeClr val="tx1"/>
                </a:solidFill>
                <a:latin typeface="標楷體" panose="03000509000000000000" pitchFamily="65" charset="-120"/>
                <a:ea typeface="標楷體" panose="03000509000000000000" pitchFamily="65" charset="-120"/>
              </a:rPr>
              <a:t>。</a:t>
            </a:r>
            <a:endParaRPr kumimoji="0" lang="en-US" altLang="zh-TW" b="0" kern="1200" dirty="0" smtClean="0">
              <a:solidFill>
                <a:schemeClr val="tx1"/>
              </a:solidFill>
            </a:endParaRPr>
          </a:p>
          <a:p>
            <a:pPr marL="630238" indent="-274638">
              <a:buClr>
                <a:schemeClr val="accent6">
                  <a:lumMod val="50000"/>
                </a:schemeClr>
              </a:buClr>
              <a:buSzPct val="75000"/>
              <a:buFont typeface="Wingdings" panose="05000000000000000000" pitchFamily="2" charset="2"/>
              <a:buChar char="ü"/>
            </a:pPr>
            <a:r>
              <a:rPr kumimoji="0" lang="zh-TW" altLang="en-US" b="0" kern="1200" dirty="0" smtClean="0">
                <a:solidFill>
                  <a:schemeClr val="tx1"/>
                </a:solidFill>
              </a:rPr>
              <a:t>自</a:t>
            </a:r>
            <a:r>
              <a:rPr kumimoji="0" lang="en-US" altLang="zh-TW" b="0" kern="1200" dirty="0">
                <a:solidFill>
                  <a:schemeClr val="tx1"/>
                </a:solidFill>
              </a:rPr>
              <a:t>98</a:t>
            </a:r>
            <a:r>
              <a:rPr kumimoji="0" lang="zh-TW" altLang="en-US" b="0" kern="1200" dirty="0">
                <a:solidFill>
                  <a:schemeClr val="tx1"/>
                </a:solidFill>
              </a:rPr>
              <a:t>年起因新疫苗政策受惠之幼童累計已超過</a:t>
            </a:r>
            <a:r>
              <a:rPr kumimoji="0" lang="en-US" altLang="zh-TW" b="0" kern="1200" dirty="0">
                <a:solidFill>
                  <a:schemeClr val="tx1"/>
                </a:solidFill>
              </a:rPr>
              <a:t>700</a:t>
            </a:r>
            <a:r>
              <a:rPr kumimoji="0" lang="zh-TW" altLang="en-US" b="0" kern="1200" dirty="0">
                <a:solidFill>
                  <a:schemeClr val="tx1"/>
                </a:solidFill>
              </a:rPr>
              <a:t>萬</a:t>
            </a:r>
            <a:r>
              <a:rPr kumimoji="0" lang="zh-TW" altLang="en-US" b="0" kern="1200" dirty="0" smtClean="0">
                <a:solidFill>
                  <a:schemeClr val="tx1"/>
                </a:solidFill>
              </a:rPr>
              <a:t>人次</a:t>
            </a:r>
            <a:r>
              <a:rPr kumimoji="0" lang="zh-TW" altLang="en-US" b="0" kern="1200" dirty="0">
                <a:solidFill>
                  <a:schemeClr val="tx1"/>
                </a:solidFill>
                <a:latin typeface="標楷體" panose="03000509000000000000" pitchFamily="65" charset="-120"/>
                <a:ea typeface="標楷體" panose="03000509000000000000" pitchFamily="65" charset="-120"/>
              </a:rPr>
              <a:t>。</a:t>
            </a:r>
            <a:endParaRPr kumimoji="0" lang="en-US" altLang="zh-TW" b="0" kern="1200" dirty="0">
              <a:solidFill>
                <a:schemeClr val="tx1"/>
              </a:solidFill>
            </a:endParaRPr>
          </a:p>
          <a:p>
            <a:pPr marL="0" indent="0">
              <a:buNone/>
            </a:pPr>
            <a:endParaRPr lang="en-US" altLang="zh-TW" sz="2600" kern="1200" dirty="0">
              <a:solidFill>
                <a:schemeClr val="tx1"/>
              </a:solidFill>
            </a:endParaRPr>
          </a:p>
        </p:txBody>
      </p:sp>
      <p:graphicFrame>
        <p:nvGraphicFramePr>
          <p:cNvPr id="20" name="圖表 19"/>
          <p:cNvGraphicFramePr>
            <a:graphicFrameLocks/>
          </p:cNvGraphicFramePr>
          <p:nvPr>
            <p:extLst>
              <p:ext uri="{D42A27DB-BD31-4B8C-83A1-F6EECF244321}">
                <p14:modId xmlns:p14="http://schemas.microsoft.com/office/powerpoint/2010/main" val="3425145358"/>
              </p:ext>
            </p:extLst>
          </p:nvPr>
        </p:nvGraphicFramePr>
        <p:xfrm>
          <a:off x="720493" y="3210885"/>
          <a:ext cx="8164270" cy="3390008"/>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字方塊 12"/>
          <p:cNvSpPr txBox="1"/>
          <p:nvPr/>
        </p:nvSpPr>
        <p:spPr>
          <a:xfrm>
            <a:off x="1270731" y="4938726"/>
            <a:ext cx="841897" cy="461665"/>
          </a:xfrm>
          <a:prstGeom prst="rect">
            <a:avLst/>
          </a:prstGeom>
          <a:noFill/>
        </p:spPr>
        <p:txBody>
          <a:bodyPr wrap="none" rtlCol="0">
            <a:spAutoFit/>
          </a:bodyPr>
          <a:lstStyle/>
          <a:p>
            <a:pPr algn="ctr"/>
            <a:r>
              <a:rPr lang="zh-TW" altLang="en-US" sz="1200" b="1" dirty="0" smtClean="0"/>
              <a:t>小一</a:t>
            </a:r>
            <a:r>
              <a:rPr lang="en-US" altLang="zh-TW" sz="1200" b="1" dirty="0" err="1" smtClean="0"/>
              <a:t>Tdap</a:t>
            </a:r>
            <a:endParaRPr lang="en-US" altLang="zh-TW" sz="1200" b="1" dirty="0" smtClean="0"/>
          </a:p>
          <a:p>
            <a:pPr algn="ctr"/>
            <a:r>
              <a:rPr lang="en-US" altLang="zh-TW" sz="1200" b="1" dirty="0" smtClean="0">
                <a:solidFill>
                  <a:srgbClr val="0099FF"/>
                </a:solidFill>
              </a:rPr>
              <a:t>22</a:t>
            </a:r>
            <a:r>
              <a:rPr lang="zh-TW" altLang="en-US" sz="1200" b="1" dirty="0" smtClean="0">
                <a:solidFill>
                  <a:srgbClr val="0099FF"/>
                </a:solidFill>
              </a:rPr>
              <a:t>萬人次</a:t>
            </a:r>
            <a:endParaRPr lang="zh-TW" altLang="en-US" sz="1200" b="1" dirty="0">
              <a:solidFill>
                <a:srgbClr val="0099FF"/>
              </a:solidFill>
            </a:endParaRPr>
          </a:p>
        </p:txBody>
      </p:sp>
      <p:sp>
        <p:nvSpPr>
          <p:cNvPr id="14" name="文字方塊 13"/>
          <p:cNvSpPr txBox="1"/>
          <p:nvPr/>
        </p:nvSpPr>
        <p:spPr>
          <a:xfrm>
            <a:off x="5694203" y="6247626"/>
            <a:ext cx="492443" cy="276999"/>
          </a:xfrm>
          <a:prstGeom prst="rect">
            <a:avLst/>
          </a:prstGeom>
          <a:noFill/>
        </p:spPr>
        <p:txBody>
          <a:bodyPr wrap="none" rtlCol="0">
            <a:spAutoFit/>
          </a:bodyPr>
          <a:lstStyle/>
          <a:p>
            <a:r>
              <a:rPr lang="zh-TW" altLang="en-US" sz="1200" dirty="0" smtClean="0"/>
              <a:t>年度</a:t>
            </a:r>
            <a:endParaRPr lang="zh-TW" altLang="en-US" sz="1200" dirty="0"/>
          </a:p>
        </p:txBody>
      </p:sp>
      <p:sp>
        <p:nvSpPr>
          <p:cNvPr id="15" name="文字方塊 14"/>
          <p:cNvSpPr txBox="1"/>
          <p:nvPr/>
        </p:nvSpPr>
        <p:spPr>
          <a:xfrm>
            <a:off x="132207" y="4001047"/>
            <a:ext cx="800219" cy="461665"/>
          </a:xfrm>
          <a:prstGeom prst="rect">
            <a:avLst/>
          </a:prstGeom>
          <a:noFill/>
        </p:spPr>
        <p:txBody>
          <a:bodyPr wrap="none" rtlCol="0">
            <a:spAutoFit/>
          </a:bodyPr>
          <a:lstStyle/>
          <a:p>
            <a:r>
              <a:rPr lang="zh-TW" altLang="en-US" sz="1200" dirty="0"/>
              <a:t>受惠</a:t>
            </a:r>
            <a:r>
              <a:rPr lang="zh-TW" altLang="en-US" sz="1200" dirty="0" smtClean="0"/>
              <a:t>人次</a:t>
            </a:r>
            <a:endParaRPr lang="en-US" altLang="zh-TW" sz="1200" dirty="0" smtClean="0"/>
          </a:p>
          <a:p>
            <a:r>
              <a:rPr lang="zh-TW" altLang="en-US" sz="1200" dirty="0" smtClean="0"/>
              <a:t>     </a:t>
            </a:r>
            <a:r>
              <a:rPr lang="en-US" altLang="zh-TW" sz="1200" dirty="0" smtClean="0"/>
              <a:t>(</a:t>
            </a:r>
            <a:r>
              <a:rPr lang="zh-TW" altLang="en-US" sz="1200" dirty="0" smtClean="0"/>
              <a:t>萬</a:t>
            </a:r>
            <a:r>
              <a:rPr lang="en-US" altLang="zh-TW" sz="1200" dirty="0" smtClean="0"/>
              <a:t>)</a:t>
            </a:r>
            <a:endParaRPr lang="zh-TW" altLang="en-US" sz="1200" dirty="0"/>
          </a:p>
        </p:txBody>
      </p:sp>
      <p:cxnSp>
        <p:nvCxnSpPr>
          <p:cNvPr id="17" name="直線單箭頭接點 16"/>
          <p:cNvCxnSpPr/>
          <p:nvPr/>
        </p:nvCxnSpPr>
        <p:spPr bwMode="auto">
          <a:xfrm>
            <a:off x="1691680" y="5445224"/>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文字方塊 20"/>
          <p:cNvSpPr txBox="1"/>
          <p:nvPr/>
        </p:nvSpPr>
        <p:spPr>
          <a:xfrm>
            <a:off x="1926835" y="3686631"/>
            <a:ext cx="954107" cy="461665"/>
          </a:xfrm>
          <a:prstGeom prst="rect">
            <a:avLst/>
          </a:prstGeom>
          <a:noFill/>
        </p:spPr>
        <p:txBody>
          <a:bodyPr wrap="none" rtlCol="0">
            <a:spAutoFit/>
          </a:bodyPr>
          <a:lstStyle/>
          <a:p>
            <a:pPr algn="ctr"/>
            <a:r>
              <a:rPr lang="zh-TW" altLang="en-US" sz="1200" b="1" dirty="0"/>
              <a:t>常規五合</a:t>
            </a:r>
            <a:r>
              <a:rPr lang="zh-TW" altLang="en-US" sz="1200" b="1" dirty="0" smtClean="0"/>
              <a:t>一</a:t>
            </a:r>
            <a:endParaRPr lang="en-US" altLang="zh-TW" sz="1200" b="1" dirty="0" smtClean="0"/>
          </a:p>
          <a:p>
            <a:pPr algn="ctr"/>
            <a:r>
              <a:rPr lang="en-US" altLang="zh-TW" sz="1200" dirty="0" smtClean="0">
                <a:solidFill>
                  <a:srgbClr val="0099FF"/>
                </a:solidFill>
              </a:rPr>
              <a:t>80</a:t>
            </a:r>
            <a:r>
              <a:rPr lang="zh-TW" altLang="en-US" sz="1200" dirty="0" smtClean="0">
                <a:solidFill>
                  <a:srgbClr val="0099FF"/>
                </a:solidFill>
              </a:rPr>
              <a:t>萬人次</a:t>
            </a:r>
            <a:endParaRPr lang="zh-TW" altLang="en-US" sz="1200" dirty="0">
              <a:solidFill>
                <a:srgbClr val="0099FF"/>
              </a:solidFill>
            </a:endParaRPr>
          </a:p>
        </p:txBody>
      </p:sp>
      <p:cxnSp>
        <p:nvCxnSpPr>
          <p:cNvPr id="22" name="直線單箭頭接點 21"/>
          <p:cNvCxnSpPr/>
          <p:nvPr/>
        </p:nvCxnSpPr>
        <p:spPr bwMode="auto">
          <a:xfrm>
            <a:off x="2290325" y="4231880"/>
            <a:ext cx="0" cy="4090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直線單箭頭接點 26"/>
          <p:cNvCxnSpPr/>
          <p:nvPr/>
        </p:nvCxnSpPr>
        <p:spPr bwMode="auto">
          <a:xfrm>
            <a:off x="3537641" y="4130676"/>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直線單箭頭接點 27"/>
          <p:cNvCxnSpPr/>
          <p:nvPr/>
        </p:nvCxnSpPr>
        <p:spPr bwMode="auto">
          <a:xfrm>
            <a:off x="4206849" y="3552744"/>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直線單箭頭接點 28"/>
          <p:cNvCxnSpPr/>
          <p:nvPr/>
        </p:nvCxnSpPr>
        <p:spPr bwMode="auto">
          <a:xfrm>
            <a:off x="4802628" y="3702166"/>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直線單箭頭接點 29"/>
          <p:cNvCxnSpPr/>
          <p:nvPr/>
        </p:nvCxnSpPr>
        <p:spPr bwMode="auto">
          <a:xfrm>
            <a:off x="5536307" y="3206368"/>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文字方塊 30"/>
          <p:cNvSpPr txBox="1"/>
          <p:nvPr/>
        </p:nvSpPr>
        <p:spPr>
          <a:xfrm>
            <a:off x="2939059" y="3484345"/>
            <a:ext cx="1197164" cy="646331"/>
          </a:xfrm>
          <a:prstGeom prst="rect">
            <a:avLst/>
          </a:prstGeom>
          <a:noFill/>
        </p:spPr>
        <p:txBody>
          <a:bodyPr wrap="square" rtlCol="0">
            <a:spAutoFit/>
          </a:bodyPr>
          <a:lstStyle/>
          <a:p>
            <a:pPr algn="ctr"/>
            <a:r>
              <a:rPr lang="en-US" altLang="zh-TW" sz="1200" b="1" dirty="0" smtClean="0"/>
              <a:t>5</a:t>
            </a:r>
            <a:r>
              <a:rPr lang="zh-TW" altLang="en-US" sz="1200" b="1" dirty="0" smtClean="0"/>
              <a:t>歲以下弱勢</a:t>
            </a:r>
            <a:endParaRPr lang="en-US" altLang="zh-TW" sz="1200" b="1" dirty="0" smtClean="0"/>
          </a:p>
          <a:p>
            <a:pPr algn="ctr"/>
            <a:r>
              <a:rPr lang="zh-TW" altLang="en-US" sz="1200" b="1" dirty="0"/>
              <a:t>幼兒</a:t>
            </a:r>
            <a:r>
              <a:rPr lang="en-US" altLang="zh-TW" sz="1200" b="1" dirty="0" smtClean="0"/>
              <a:t>PCV</a:t>
            </a:r>
          </a:p>
          <a:p>
            <a:pPr algn="ctr"/>
            <a:r>
              <a:rPr lang="en-US" altLang="zh-TW" sz="1200" dirty="0" smtClean="0">
                <a:solidFill>
                  <a:srgbClr val="0099FF"/>
                </a:solidFill>
              </a:rPr>
              <a:t>11</a:t>
            </a:r>
            <a:r>
              <a:rPr lang="zh-TW" altLang="en-US" sz="1200" dirty="0" smtClean="0">
                <a:solidFill>
                  <a:srgbClr val="0099FF"/>
                </a:solidFill>
              </a:rPr>
              <a:t>萬人次</a:t>
            </a:r>
            <a:endParaRPr lang="zh-TW" altLang="en-US" sz="1200" dirty="0">
              <a:solidFill>
                <a:srgbClr val="0099FF"/>
              </a:solidFill>
            </a:endParaRPr>
          </a:p>
        </p:txBody>
      </p:sp>
      <p:sp>
        <p:nvSpPr>
          <p:cNvPr id="32" name="文字方塊 31"/>
          <p:cNvSpPr txBox="1"/>
          <p:nvPr/>
        </p:nvSpPr>
        <p:spPr>
          <a:xfrm>
            <a:off x="3623196" y="3119552"/>
            <a:ext cx="1167307" cy="461665"/>
          </a:xfrm>
          <a:prstGeom prst="rect">
            <a:avLst/>
          </a:prstGeom>
          <a:noFill/>
        </p:spPr>
        <p:txBody>
          <a:bodyPr wrap="none" rtlCol="0">
            <a:spAutoFit/>
          </a:bodyPr>
          <a:lstStyle/>
          <a:p>
            <a:pPr algn="ctr"/>
            <a:r>
              <a:rPr lang="en-US" altLang="zh-TW" sz="1200" b="1" dirty="0" smtClean="0"/>
              <a:t>2-5</a:t>
            </a:r>
            <a:r>
              <a:rPr lang="zh-TW" altLang="en-US" sz="1200" b="1" dirty="0" smtClean="0"/>
              <a:t>歲幼兒</a:t>
            </a:r>
            <a:r>
              <a:rPr lang="en-US" altLang="zh-TW" sz="1200" b="1" dirty="0" smtClean="0"/>
              <a:t>PCV</a:t>
            </a:r>
          </a:p>
          <a:p>
            <a:pPr algn="ctr"/>
            <a:r>
              <a:rPr lang="en-US" altLang="zh-TW" sz="1200" dirty="0" smtClean="0">
                <a:solidFill>
                  <a:srgbClr val="0099FF"/>
                </a:solidFill>
              </a:rPr>
              <a:t>50</a:t>
            </a:r>
            <a:r>
              <a:rPr lang="zh-TW" altLang="en-US" sz="1200" dirty="0" smtClean="0">
                <a:solidFill>
                  <a:srgbClr val="0099FF"/>
                </a:solidFill>
              </a:rPr>
              <a:t>萬人次</a:t>
            </a:r>
            <a:endParaRPr lang="zh-TW" altLang="en-US" sz="1200" dirty="0">
              <a:solidFill>
                <a:srgbClr val="0099FF"/>
              </a:solidFill>
            </a:endParaRPr>
          </a:p>
        </p:txBody>
      </p:sp>
      <p:sp>
        <p:nvSpPr>
          <p:cNvPr id="33" name="文字方塊 32"/>
          <p:cNvSpPr txBox="1"/>
          <p:nvPr/>
        </p:nvSpPr>
        <p:spPr>
          <a:xfrm>
            <a:off x="4395099" y="3321911"/>
            <a:ext cx="1167307" cy="461665"/>
          </a:xfrm>
          <a:prstGeom prst="rect">
            <a:avLst/>
          </a:prstGeom>
          <a:noFill/>
        </p:spPr>
        <p:txBody>
          <a:bodyPr wrap="none" rtlCol="0">
            <a:spAutoFit/>
          </a:bodyPr>
          <a:lstStyle/>
          <a:p>
            <a:r>
              <a:rPr lang="en-US" altLang="zh-TW" sz="1200" b="1" dirty="0" smtClean="0"/>
              <a:t>1-2</a:t>
            </a:r>
            <a:r>
              <a:rPr lang="zh-TW" altLang="en-US" sz="1200" b="1" dirty="0" smtClean="0"/>
              <a:t>歲幼兒</a:t>
            </a:r>
            <a:r>
              <a:rPr lang="en-US" altLang="zh-TW" sz="1200" b="1" dirty="0" smtClean="0"/>
              <a:t>PCV</a:t>
            </a:r>
          </a:p>
          <a:p>
            <a:r>
              <a:rPr lang="en-US" altLang="zh-TW" sz="1200" dirty="0" smtClean="0">
                <a:solidFill>
                  <a:srgbClr val="0099FF"/>
                </a:solidFill>
              </a:rPr>
              <a:t>40</a:t>
            </a:r>
            <a:r>
              <a:rPr lang="zh-TW" altLang="en-US" sz="1200" dirty="0" smtClean="0">
                <a:solidFill>
                  <a:srgbClr val="0099FF"/>
                </a:solidFill>
              </a:rPr>
              <a:t>萬人次</a:t>
            </a:r>
            <a:endParaRPr lang="zh-TW" altLang="en-US" sz="1200" dirty="0">
              <a:solidFill>
                <a:srgbClr val="0099FF"/>
              </a:solidFill>
            </a:endParaRPr>
          </a:p>
        </p:txBody>
      </p:sp>
      <p:sp>
        <p:nvSpPr>
          <p:cNvPr id="34" name="文字方塊 33"/>
          <p:cNvSpPr txBox="1"/>
          <p:nvPr/>
        </p:nvSpPr>
        <p:spPr>
          <a:xfrm>
            <a:off x="5132190" y="2841347"/>
            <a:ext cx="808235" cy="461665"/>
          </a:xfrm>
          <a:prstGeom prst="rect">
            <a:avLst/>
          </a:prstGeom>
          <a:noFill/>
        </p:spPr>
        <p:txBody>
          <a:bodyPr wrap="none" rtlCol="0">
            <a:spAutoFit/>
          </a:bodyPr>
          <a:lstStyle/>
          <a:p>
            <a:pPr algn="ctr"/>
            <a:r>
              <a:rPr lang="zh-TW" altLang="en-US" sz="1200" b="1" dirty="0" smtClean="0"/>
              <a:t>常規</a:t>
            </a:r>
            <a:r>
              <a:rPr lang="en-US" altLang="zh-TW" sz="1200" b="1" dirty="0" smtClean="0"/>
              <a:t>PCV</a:t>
            </a:r>
          </a:p>
          <a:p>
            <a:pPr algn="ctr"/>
            <a:r>
              <a:rPr lang="en-US" altLang="zh-TW" sz="1200" b="1" dirty="0" smtClean="0">
                <a:solidFill>
                  <a:srgbClr val="0099FF"/>
                </a:solidFill>
              </a:rPr>
              <a:t>72</a:t>
            </a:r>
            <a:r>
              <a:rPr lang="zh-TW" altLang="en-US" sz="1200" b="1" dirty="0" smtClean="0">
                <a:solidFill>
                  <a:srgbClr val="0099FF"/>
                </a:solidFill>
              </a:rPr>
              <a:t>萬人次</a:t>
            </a:r>
            <a:endParaRPr lang="zh-TW" altLang="en-US" sz="1200" b="1" dirty="0">
              <a:solidFill>
                <a:srgbClr val="0099FF"/>
              </a:solidFill>
            </a:endParaRPr>
          </a:p>
        </p:txBody>
      </p:sp>
      <p:sp>
        <p:nvSpPr>
          <p:cNvPr id="23" name="Rectangle 12"/>
          <p:cNvSpPr>
            <a:spLocks noChangeArrowheads="1"/>
          </p:cNvSpPr>
          <p:nvPr/>
        </p:nvSpPr>
        <p:spPr bwMode="auto">
          <a:xfrm>
            <a:off x="-14918" y="-32631"/>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10</a:t>
            </a:r>
            <a:r>
              <a:rPr lang="en-US" altLang="zh-TW" sz="2000" dirty="0" smtClean="0">
                <a:solidFill>
                  <a:schemeClr val="tx2"/>
                </a:solidFill>
                <a:latin typeface="Times New Roman" panose="02020603050405020304" pitchFamily="18" charset="0"/>
                <a:ea typeface="標楷體" panose="03000509000000000000" pitchFamily="65" charset="-120"/>
              </a:rPr>
              <a:t>)</a:t>
            </a:r>
            <a:endParaRPr lang="zh-TW" altLang="en-US" sz="3600" dirty="0">
              <a:solidFill>
                <a:schemeClr val="tx2"/>
              </a:solidFill>
              <a:latin typeface="Times New Roman" panose="02020603050405020304" pitchFamily="18" charset="0"/>
              <a:ea typeface="標楷體" panose="03000509000000000000" pitchFamily="65" charset="-120"/>
            </a:endParaRPr>
          </a:p>
        </p:txBody>
      </p:sp>
      <p:sp>
        <p:nvSpPr>
          <p:cNvPr id="24"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193</a:t>
            </a:fld>
            <a:endParaRPr lang="zh-TW" altLang="en-US" sz="1200" dirty="0"/>
          </a:p>
        </p:txBody>
      </p:sp>
    </p:spTree>
    <p:extLst>
      <p:ext uri="{BB962C8B-B14F-4D97-AF65-F5344CB8AC3E}">
        <p14:creationId xmlns:p14="http://schemas.microsoft.com/office/powerpoint/2010/main" val="283478753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五</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、健全安全管理，確保民眾</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幸福</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11)</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16857" y="1347789"/>
            <a:ext cx="7910286" cy="461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科技</a:t>
            </a:r>
            <a:r>
              <a:rPr lang="zh-TW" altLang="zh-TW" sz="3200" b="1" dirty="0">
                <a:solidFill>
                  <a:schemeClr val="accent6"/>
                </a:solidFill>
                <a:latin typeface="+mn-lt"/>
                <a:ea typeface="標楷體" panose="03000509000000000000" pitchFamily="65" charset="-120"/>
              </a:rPr>
              <a:t>管理國境，</a:t>
            </a:r>
            <a:r>
              <a:rPr lang="zh-TW" altLang="en-US" sz="3200" b="1" dirty="0">
                <a:solidFill>
                  <a:schemeClr val="accent6"/>
                </a:solidFill>
                <a:latin typeface="+mn-lt"/>
                <a:ea typeface="標楷體" panose="03000509000000000000" pitchFamily="65" charset="-120"/>
              </a:rPr>
              <a:t>便捷旅客通關</a:t>
            </a:r>
            <a:endParaRPr lang="en-US" altLang="zh-TW" sz="3200" b="1" dirty="0">
              <a:solidFill>
                <a:schemeClr val="accent6"/>
              </a:solidFill>
              <a:latin typeface="+mn-lt"/>
              <a:ea typeface="標楷體" panose="03000509000000000000" pitchFamily="65" charset="-120"/>
            </a:endParaRPr>
          </a:p>
          <a:p>
            <a:pPr marL="355600" indent="0" algn="just">
              <a:buNone/>
            </a:pPr>
            <a:r>
              <a:rPr lang="en-US" altLang="zh-TW" sz="2600" dirty="0">
                <a:latin typeface="+mn-lt"/>
              </a:rPr>
              <a:t>100</a:t>
            </a:r>
            <a:r>
              <a:rPr lang="zh-TW" altLang="zh-TW" sz="2600" dirty="0">
                <a:latin typeface="+mn-lt"/>
              </a:rPr>
              <a:t>年</a:t>
            </a:r>
            <a:r>
              <a:rPr lang="en-US" altLang="zh-TW" sz="2600" dirty="0">
                <a:latin typeface="+mn-lt"/>
              </a:rPr>
              <a:t>3</a:t>
            </a:r>
            <a:r>
              <a:rPr lang="zh-TW" altLang="zh-TW" sz="2600" dirty="0">
                <a:latin typeface="+mn-lt"/>
              </a:rPr>
              <a:t>月</a:t>
            </a:r>
            <a:r>
              <a:rPr lang="en-US" altLang="zh-TW" sz="2600" dirty="0">
                <a:latin typeface="+mn-lt"/>
              </a:rPr>
              <a:t>29</a:t>
            </a:r>
            <a:r>
              <a:rPr lang="zh-TW" altLang="en-US" sz="2600" dirty="0">
                <a:latin typeface="+mn-lt"/>
              </a:rPr>
              <a:t>日起辦理</a:t>
            </a:r>
            <a:r>
              <a:rPr lang="zh-TW" altLang="zh-TW" sz="2600" dirty="0">
                <a:latin typeface="+mn-lt"/>
              </a:rPr>
              <a:t>自動查驗通關系統</a:t>
            </a:r>
            <a:r>
              <a:rPr lang="zh-TW" altLang="en-US" sz="2600" dirty="0">
                <a:latin typeface="+mn-lt"/>
              </a:rPr>
              <a:t>試營運</a:t>
            </a:r>
            <a:r>
              <a:rPr lang="zh-TW" altLang="zh-TW" sz="2600" dirty="0">
                <a:latin typeface="+mn-lt"/>
              </a:rPr>
              <a:t>，結合生物辨識科技，讓</a:t>
            </a:r>
            <a:r>
              <a:rPr lang="zh-TW" altLang="zh-TW" sz="2600" dirty="0">
                <a:solidFill>
                  <a:schemeClr val="tx2"/>
                </a:solidFill>
                <a:latin typeface="+mn-lt"/>
              </a:rPr>
              <a:t>民眾往來國境就如搭捷運一樣方便，國境管理更安全。至</a:t>
            </a:r>
            <a:r>
              <a:rPr lang="en-US" altLang="zh-TW" sz="2600" dirty="0">
                <a:solidFill>
                  <a:schemeClr val="tx2"/>
                </a:solidFill>
                <a:latin typeface="+mn-lt"/>
              </a:rPr>
              <a:t>104</a:t>
            </a:r>
            <a:r>
              <a:rPr lang="zh-TW" altLang="zh-TW" sz="2600" dirty="0">
                <a:solidFill>
                  <a:schemeClr val="tx2"/>
                </a:solidFill>
                <a:latin typeface="+mn-lt"/>
              </a:rPr>
              <a:t>年</a:t>
            </a:r>
            <a:r>
              <a:rPr lang="en-US" altLang="zh-TW" sz="2600" dirty="0">
                <a:solidFill>
                  <a:schemeClr val="tx2"/>
                </a:solidFill>
                <a:latin typeface="+mn-lt"/>
              </a:rPr>
              <a:t>12</a:t>
            </a:r>
            <a:r>
              <a:rPr lang="zh-TW" altLang="zh-TW" sz="2600" dirty="0">
                <a:solidFill>
                  <a:schemeClr val="tx2"/>
                </a:solidFill>
                <a:latin typeface="+mn-lt"/>
              </a:rPr>
              <a:t>月，累計</a:t>
            </a:r>
            <a:r>
              <a:rPr lang="en-US" altLang="zh-TW" sz="2600" dirty="0">
                <a:solidFill>
                  <a:schemeClr val="tx2"/>
                </a:solidFill>
                <a:latin typeface="+mn-lt"/>
              </a:rPr>
              <a:t>285</a:t>
            </a:r>
            <a:r>
              <a:rPr lang="zh-TW" altLang="zh-TW" sz="2600" dirty="0">
                <a:solidFill>
                  <a:schemeClr val="tx2"/>
                </a:solidFill>
                <a:latin typeface="+mn-lt"/>
              </a:rPr>
              <a:t>萬</a:t>
            </a:r>
            <a:r>
              <a:rPr lang="en-US" altLang="zh-TW" sz="2600" dirty="0">
                <a:solidFill>
                  <a:schemeClr val="tx2"/>
                </a:solidFill>
                <a:latin typeface="+mn-lt"/>
              </a:rPr>
              <a:t>3,518</a:t>
            </a:r>
            <a:r>
              <a:rPr lang="zh-TW" altLang="zh-TW" sz="2600" dirty="0">
                <a:solidFill>
                  <a:schemeClr val="tx2"/>
                </a:solidFill>
                <a:latin typeface="+mn-lt"/>
              </a:rPr>
              <a:t>人申請註冊、</a:t>
            </a:r>
            <a:r>
              <a:rPr lang="en-US" altLang="zh-TW" sz="2600" dirty="0">
                <a:solidFill>
                  <a:schemeClr val="tx2"/>
                </a:solidFill>
                <a:latin typeface="+mn-lt"/>
              </a:rPr>
              <a:t>2,795</a:t>
            </a:r>
            <a:r>
              <a:rPr lang="zh-TW" altLang="zh-TW" sz="2600" dirty="0">
                <a:solidFill>
                  <a:schemeClr val="tx2"/>
                </a:solidFill>
                <a:latin typeface="+mn-lt"/>
              </a:rPr>
              <a:t>萬</a:t>
            </a:r>
            <a:r>
              <a:rPr lang="en-US" altLang="zh-TW" sz="2600" dirty="0">
                <a:solidFill>
                  <a:schemeClr val="tx2"/>
                </a:solidFill>
                <a:latin typeface="+mn-lt"/>
              </a:rPr>
              <a:t>6,863</a:t>
            </a:r>
            <a:r>
              <a:rPr lang="zh-TW" altLang="zh-TW" sz="2600" dirty="0">
                <a:solidFill>
                  <a:schemeClr val="tx2"/>
                </a:solidFill>
                <a:latin typeface="+mn-lt"/>
              </a:rPr>
              <a:t>人次通關。</a:t>
            </a:r>
            <a:endParaRPr lang="en-US" altLang="zh-TW" sz="2600" dirty="0">
              <a:solidFill>
                <a:schemeClr val="tx2"/>
              </a:solidFill>
              <a:latin typeface="+mn-lt"/>
            </a:endParaRPr>
          </a:p>
          <a:p>
            <a:pPr marL="355600" indent="0" algn="just">
              <a:buNone/>
            </a:pPr>
            <a:endParaRPr lang="en-US" altLang="zh-TW" sz="26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194</a:t>
            </a:fld>
            <a:endParaRPr lang="zh-TW" altLang="en-US"/>
          </a:p>
        </p:txBody>
      </p:sp>
    </p:spTree>
    <p:extLst>
      <p:ext uri="{BB962C8B-B14F-4D97-AF65-F5344CB8AC3E}">
        <p14:creationId xmlns:p14="http://schemas.microsoft.com/office/powerpoint/2010/main" val="14218974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六</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、整合人才培育，厚植文教科技</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29658" y="848728"/>
            <a:ext cx="8222376" cy="56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免</a:t>
            </a:r>
            <a:r>
              <a:rPr lang="zh-TW" altLang="zh-TW" sz="3200" b="1" dirty="0">
                <a:solidFill>
                  <a:schemeClr val="accent6"/>
                </a:solidFill>
                <a:latin typeface="+mn-lt"/>
                <a:ea typeface="標楷體" panose="03000509000000000000" pitchFamily="65" charset="-120"/>
              </a:rPr>
              <a:t>學費政策，學生就學免負擔</a:t>
            </a:r>
            <a:endParaRPr lang="en-US" altLang="zh-TW" sz="3200" b="1" dirty="0">
              <a:solidFill>
                <a:schemeClr val="accent6"/>
              </a:solidFill>
              <a:latin typeface="+mn-lt"/>
              <a:ea typeface="標楷體" panose="03000509000000000000" pitchFamily="65" charset="-120"/>
            </a:endParaRPr>
          </a:p>
          <a:p>
            <a:pPr marL="355600" indent="0" algn="just">
              <a:buNone/>
            </a:pPr>
            <a:r>
              <a:rPr lang="en-US" altLang="zh-TW" sz="2400" dirty="0">
                <a:latin typeface="+mn-lt"/>
              </a:rPr>
              <a:t>99</a:t>
            </a:r>
            <a:r>
              <a:rPr lang="zh-TW" altLang="zh-TW" sz="2400" dirty="0">
                <a:latin typeface="+mn-lt"/>
              </a:rPr>
              <a:t>學年度</a:t>
            </a:r>
            <a:r>
              <a:rPr lang="zh-TW" altLang="zh-TW" sz="2400" dirty="0" smtClean="0">
                <a:latin typeface="+mn-lt"/>
              </a:rPr>
              <a:t>起實施</a:t>
            </a:r>
            <a:r>
              <a:rPr lang="zh-TW" altLang="zh-TW" sz="2400" dirty="0">
                <a:latin typeface="+mn-lt"/>
              </a:rPr>
              <a:t>就讀高中</a:t>
            </a:r>
            <a:r>
              <a:rPr lang="zh-TW" altLang="zh-TW" sz="2400" dirty="0" smtClean="0">
                <a:latin typeface="+mn-lt"/>
              </a:rPr>
              <a:t>職原住民學生</a:t>
            </a:r>
            <a:r>
              <a:rPr lang="zh-TW" altLang="zh-TW" sz="2400" dirty="0">
                <a:latin typeface="+mn-lt"/>
              </a:rPr>
              <a:t>免學</a:t>
            </a:r>
            <a:r>
              <a:rPr lang="zh-TW" altLang="zh-TW" sz="2400" dirty="0" smtClean="0">
                <a:latin typeface="+mn-lt"/>
              </a:rPr>
              <a:t>雜費</a:t>
            </a:r>
            <a:r>
              <a:rPr lang="zh-TW" altLang="en-US" sz="2400" dirty="0" smtClean="0">
                <a:latin typeface="+mn-lt"/>
              </a:rPr>
              <a:t>，</a:t>
            </a:r>
            <a:r>
              <a:rPr lang="en-US" altLang="zh-TW" sz="2400" dirty="0" smtClean="0">
                <a:latin typeface="+mn-lt"/>
              </a:rPr>
              <a:t>103</a:t>
            </a:r>
            <a:r>
              <a:rPr lang="zh-TW" altLang="zh-TW" sz="2400" dirty="0">
                <a:latin typeface="+mn-lt"/>
              </a:rPr>
              <a:t>學年度起逐年實施就讀高職者免</a:t>
            </a:r>
            <a:r>
              <a:rPr lang="zh-TW" altLang="zh-TW" sz="2400" dirty="0" smtClean="0">
                <a:latin typeface="+mn-lt"/>
              </a:rPr>
              <a:t>學費</a:t>
            </a:r>
            <a:r>
              <a:rPr lang="zh-TW" altLang="en-US" sz="2400" dirty="0" smtClean="0">
                <a:latin typeface="+mn-lt"/>
              </a:rPr>
              <a:t>，</a:t>
            </a:r>
            <a:r>
              <a:rPr lang="zh-TW" altLang="en-US" sz="2400" dirty="0" smtClean="0"/>
              <a:t>就讀</a:t>
            </a:r>
            <a:r>
              <a:rPr lang="zh-TW" altLang="en-US" sz="2400" dirty="0"/>
              <a:t>高中者一定條件免學費</a:t>
            </a:r>
            <a:r>
              <a:rPr lang="zh-TW" altLang="en-US" sz="2400" dirty="0" smtClean="0">
                <a:latin typeface="+mn-lt"/>
              </a:rPr>
              <a:t>；</a:t>
            </a:r>
            <a:r>
              <a:rPr lang="en-US" altLang="zh-TW" sz="2400" dirty="0" smtClean="0">
                <a:latin typeface="+mn-lt"/>
              </a:rPr>
              <a:t>100</a:t>
            </a:r>
            <a:r>
              <a:rPr lang="zh-TW" altLang="zh-TW" sz="2400" dirty="0" smtClean="0">
                <a:latin typeface="+mn-lt"/>
              </a:rPr>
              <a:t>學年</a:t>
            </a:r>
            <a:r>
              <a:rPr lang="zh-TW" altLang="en-US" sz="2400" dirty="0" smtClean="0">
                <a:latin typeface="+mn-lt"/>
              </a:rPr>
              <a:t>度</a:t>
            </a:r>
            <a:r>
              <a:rPr lang="zh-TW" altLang="zh-TW" sz="2400" dirty="0" smtClean="0">
                <a:latin typeface="+mn-lt"/>
              </a:rPr>
              <a:t>起</a:t>
            </a:r>
            <a:r>
              <a:rPr lang="zh-TW" altLang="zh-TW" sz="2400" dirty="0">
                <a:latin typeface="+mn-lt"/>
              </a:rPr>
              <a:t>全面</a:t>
            </a:r>
            <a:r>
              <a:rPr lang="zh-TW" altLang="zh-TW" sz="2400" dirty="0">
                <a:solidFill>
                  <a:schemeClr val="tx2"/>
                </a:solidFill>
                <a:latin typeface="+mn-lt"/>
              </a:rPr>
              <a:t>實施「</a:t>
            </a:r>
            <a:r>
              <a:rPr lang="en-US" altLang="zh-TW" sz="2400" dirty="0">
                <a:solidFill>
                  <a:schemeClr val="tx2"/>
                </a:solidFill>
                <a:latin typeface="+mn-lt"/>
              </a:rPr>
              <a:t>5</a:t>
            </a:r>
            <a:r>
              <a:rPr lang="zh-TW" altLang="zh-TW" sz="2400" dirty="0">
                <a:solidFill>
                  <a:schemeClr val="tx2"/>
                </a:solidFill>
                <a:latin typeface="+mn-lt"/>
              </a:rPr>
              <a:t>歲幼兒免學費教育計畫」，每年受益人數約</a:t>
            </a:r>
            <a:r>
              <a:rPr lang="en-US" altLang="zh-TW" sz="2400" dirty="0">
                <a:solidFill>
                  <a:schemeClr val="tx2"/>
                </a:solidFill>
                <a:latin typeface="+mn-lt"/>
              </a:rPr>
              <a:t>19</a:t>
            </a:r>
            <a:r>
              <a:rPr lang="zh-TW" altLang="zh-TW" sz="2400" dirty="0">
                <a:solidFill>
                  <a:schemeClr val="tx2"/>
                </a:solidFill>
                <a:latin typeface="+mn-lt"/>
              </a:rPr>
              <a:t>萬餘人，</a:t>
            </a:r>
            <a:r>
              <a:rPr lang="en-US" altLang="zh-TW" sz="2400" dirty="0" smtClean="0">
                <a:solidFill>
                  <a:schemeClr val="tx2"/>
                </a:solidFill>
                <a:latin typeface="+mn-lt"/>
              </a:rPr>
              <a:t>104</a:t>
            </a:r>
            <a:r>
              <a:rPr lang="zh-TW" altLang="zh-TW" sz="2400" dirty="0" smtClean="0">
                <a:solidFill>
                  <a:schemeClr val="tx2"/>
                </a:solidFill>
                <a:latin typeface="+mn-lt"/>
              </a:rPr>
              <a:t>學年</a:t>
            </a:r>
            <a:r>
              <a:rPr lang="zh-TW" altLang="en-US" sz="2400" dirty="0" smtClean="0">
                <a:solidFill>
                  <a:schemeClr val="tx2"/>
                </a:solidFill>
                <a:latin typeface="+mn-lt"/>
              </a:rPr>
              <a:t>度</a:t>
            </a:r>
            <a:r>
              <a:rPr lang="zh-TW" altLang="zh-TW" sz="2400" dirty="0" smtClean="0">
                <a:solidFill>
                  <a:schemeClr val="tx2"/>
                </a:solidFill>
                <a:latin typeface="+mn-lt"/>
              </a:rPr>
              <a:t>整體</a:t>
            </a:r>
            <a:r>
              <a:rPr lang="zh-TW" altLang="zh-TW" sz="2400" dirty="0">
                <a:solidFill>
                  <a:schemeClr val="tx2"/>
                </a:solidFill>
                <a:latin typeface="+mn-lt"/>
              </a:rPr>
              <a:t>及經濟弱勢</a:t>
            </a:r>
            <a:r>
              <a:rPr lang="en-US" altLang="zh-TW" sz="2400" dirty="0">
                <a:solidFill>
                  <a:schemeClr val="tx2"/>
                </a:solidFill>
                <a:latin typeface="+mn-lt"/>
              </a:rPr>
              <a:t>5</a:t>
            </a:r>
            <a:r>
              <a:rPr lang="zh-TW" altLang="zh-TW" sz="2400" dirty="0">
                <a:solidFill>
                  <a:schemeClr val="tx2"/>
                </a:solidFill>
                <a:latin typeface="+mn-lt"/>
              </a:rPr>
              <a:t>歲幼兒入園</a:t>
            </a:r>
            <a:r>
              <a:rPr lang="zh-TW" altLang="zh-TW" sz="2400" dirty="0" smtClean="0">
                <a:solidFill>
                  <a:schemeClr val="tx2"/>
                </a:solidFill>
                <a:latin typeface="+mn-lt"/>
              </a:rPr>
              <a:t>率</a:t>
            </a:r>
            <a:r>
              <a:rPr lang="zh-TW" altLang="en-US" sz="2400" dirty="0" smtClean="0">
                <a:solidFill>
                  <a:schemeClr val="tx2"/>
                </a:solidFill>
                <a:latin typeface="+mn-lt"/>
              </a:rPr>
              <a:t>均</a:t>
            </a:r>
            <a:r>
              <a:rPr lang="zh-TW" altLang="zh-TW" sz="2400" dirty="0" smtClean="0">
                <a:solidFill>
                  <a:schemeClr val="tx2"/>
                </a:solidFill>
                <a:latin typeface="+mn-lt"/>
              </a:rPr>
              <a:t>達</a:t>
            </a:r>
            <a:r>
              <a:rPr lang="en-US" altLang="zh-TW" sz="2400" dirty="0">
                <a:solidFill>
                  <a:schemeClr val="tx2"/>
                </a:solidFill>
                <a:latin typeface="+mn-lt"/>
              </a:rPr>
              <a:t>96%(</a:t>
            </a:r>
            <a:r>
              <a:rPr lang="zh-TW" altLang="en-US" sz="2400" dirty="0">
                <a:solidFill>
                  <a:schemeClr val="tx2"/>
                </a:solidFill>
                <a:latin typeface="+mn-lt"/>
              </a:rPr>
              <a:t>較</a:t>
            </a:r>
            <a:r>
              <a:rPr lang="en-US" altLang="zh-TW" sz="2400" dirty="0">
                <a:solidFill>
                  <a:schemeClr val="tx2"/>
                </a:solidFill>
                <a:latin typeface="+mn-lt"/>
              </a:rPr>
              <a:t>96</a:t>
            </a:r>
            <a:r>
              <a:rPr lang="zh-TW" altLang="en-US" sz="2400" dirty="0">
                <a:solidFill>
                  <a:schemeClr val="tx2"/>
                </a:solidFill>
                <a:latin typeface="+mn-lt"/>
              </a:rPr>
              <a:t>年成長逾</a:t>
            </a:r>
            <a:r>
              <a:rPr lang="en-US" altLang="zh-TW" sz="2400" dirty="0">
                <a:solidFill>
                  <a:schemeClr val="tx2"/>
                </a:solidFill>
                <a:latin typeface="+mn-lt"/>
              </a:rPr>
              <a:t>4</a:t>
            </a:r>
            <a:r>
              <a:rPr lang="en-US" altLang="zh-TW" sz="2400" dirty="0">
                <a:latin typeface="+mn-lt"/>
              </a:rPr>
              <a:t>%)</a:t>
            </a:r>
            <a:r>
              <a:rPr lang="zh-TW" altLang="zh-TW" sz="2400" dirty="0">
                <a:latin typeface="+mn-lt"/>
              </a:rPr>
              <a:t>，原住民族地區</a:t>
            </a:r>
            <a:r>
              <a:rPr lang="en-US" altLang="zh-TW" sz="2400" dirty="0">
                <a:latin typeface="+mn-lt"/>
              </a:rPr>
              <a:t>5</a:t>
            </a:r>
            <a:r>
              <a:rPr lang="zh-TW" altLang="zh-TW" sz="2400" dirty="0">
                <a:latin typeface="+mn-lt"/>
              </a:rPr>
              <a:t>歲原住民幼兒入園率達</a:t>
            </a:r>
            <a:r>
              <a:rPr lang="en-US" altLang="zh-TW" sz="2400" dirty="0">
                <a:latin typeface="+mn-lt"/>
              </a:rPr>
              <a:t>98%(</a:t>
            </a:r>
            <a:r>
              <a:rPr lang="zh-TW" altLang="en-US" sz="2400" dirty="0">
                <a:latin typeface="+mn-lt"/>
              </a:rPr>
              <a:t>較</a:t>
            </a:r>
            <a:r>
              <a:rPr lang="en-US" altLang="zh-TW" sz="2400" dirty="0">
                <a:latin typeface="+mn-lt"/>
              </a:rPr>
              <a:t>96</a:t>
            </a:r>
            <a:r>
              <a:rPr lang="zh-TW" altLang="en-US" sz="2400" dirty="0">
                <a:latin typeface="+mn-lt"/>
              </a:rPr>
              <a:t>年成長逾</a:t>
            </a:r>
            <a:r>
              <a:rPr lang="en-US" altLang="zh-TW" sz="2400" dirty="0">
                <a:latin typeface="+mn-lt"/>
              </a:rPr>
              <a:t>8%)</a:t>
            </a:r>
            <a:r>
              <a:rPr lang="zh-TW" altLang="en-US" sz="2400" dirty="0">
                <a:latin typeface="+mn-lt"/>
              </a:rPr>
              <a:t>。</a:t>
            </a:r>
            <a:endParaRPr lang="zh-TW" altLang="zh-TW" sz="24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mn-lt"/>
                <a:ea typeface="標楷體" panose="03000509000000000000" pitchFamily="65" charset="-120"/>
              </a:rPr>
              <a:t>推廣</a:t>
            </a:r>
            <a:r>
              <a:rPr lang="zh-TW" altLang="zh-TW" sz="3200" b="1" dirty="0">
                <a:solidFill>
                  <a:schemeClr val="accent6"/>
                </a:solidFill>
                <a:latin typeface="+mn-lt"/>
                <a:ea typeface="標楷體" panose="03000509000000000000" pitchFamily="65" charset="-120"/>
              </a:rPr>
              <a:t>數位學伴</a:t>
            </a:r>
            <a:r>
              <a:rPr lang="zh-TW" altLang="en-US" sz="3200" b="1" dirty="0">
                <a:solidFill>
                  <a:schemeClr val="accent6"/>
                </a:solidFill>
                <a:latin typeface="+mn-lt"/>
                <a:ea typeface="標楷體" panose="03000509000000000000" pitchFamily="65" charset="-120"/>
              </a:rPr>
              <a:t>，協助偏鄉學童線上學習</a:t>
            </a:r>
            <a:endParaRPr lang="en-US" altLang="zh-TW" sz="3200" b="1" dirty="0">
              <a:solidFill>
                <a:schemeClr val="accent6"/>
              </a:solidFill>
              <a:latin typeface="+mn-lt"/>
              <a:ea typeface="標楷體" panose="03000509000000000000" pitchFamily="65" charset="-120"/>
            </a:endParaRPr>
          </a:p>
          <a:p>
            <a:pPr marL="355600" indent="0" algn="just">
              <a:buNone/>
            </a:pPr>
            <a:r>
              <a:rPr lang="zh-TW" altLang="en-US" sz="2400" dirty="0">
                <a:latin typeface="+mn-lt"/>
              </a:rPr>
              <a:t>培訓大專校院學生運用線上互動平臺，提升偏鄉學童學習動機與興趣，</a:t>
            </a:r>
            <a:r>
              <a:rPr lang="en-US" altLang="zh-TW" sz="2400" dirty="0">
                <a:latin typeface="+mn-lt"/>
              </a:rPr>
              <a:t>96</a:t>
            </a:r>
            <a:r>
              <a:rPr lang="zh-TW" altLang="en-US" sz="2400" dirty="0">
                <a:latin typeface="+mn-lt"/>
              </a:rPr>
              <a:t>年規模僅由</a:t>
            </a:r>
            <a:r>
              <a:rPr lang="en-US" altLang="zh-TW" sz="2400" dirty="0">
                <a:latin typeface="+mn-lt"/>
              </a:rPr>
              <a:t>3</a:t>
            </a:r>
            <a:r>
              <a:rPr lang="zh-TW" altLang="en-US" sz="2400" dirty="0">
                <a:latin typeface="+mn-lt"/>
              </a:rPr>
              <a:t>所大學服務</a:t>
            </a:r>
            <a:r>
              <a:rPr lang="en-US" altLang="zh-TW" sz="2400" dirty="0">
                <a:latin typeface="+mn-lt"/>
              </a:rPr>
              <a:t>135</a:t>
            </a:r>
            <a:r>
              <a:rPr lang="zh-TW" altLang="en-US" sz="2400" dirty="0">
                <a:latin typeface="+mn-lt"/>
              </a:rPr>
              <a:t>位偏鄉學童，</a:t>
            </a:r>
            <a:r>
              <a:rPr lang="en-US" altLang="zh-TW" sz="2400" dirty="0">
                <a:latin typeface="+mn-lt"/>
              </a:rPr>
              <a:t>104</a:t>
            </a:r>
            <a:r>
              <a:rPr lang="zh-TW" altLang="en-US" sz="2400" dirty="0">
                <a:latin typeface="+mn-lt"/>
              </a:rPr>
              <a:t>年已擴散至</a:t>
            </a:r>
            <a:r>
              <a:rPr lang="en-US" altLang="zh-TW" sz="2400" dirty="0">
                <a:latin typeface="+mn-lt"/>
              </a:rPr>
              <a:t>21</a:t>
            </a:r>
            <a:r>
              <a:rPr lang="zh-TW" altLang="en-US" sz="2400" dirty="0">
                <a:latin typeface="+mn-lt"/>
              </a:rPr>
              <a:t>所夥伴大學</a:t>
            </a:r>
            <a:r>
              <a:rPr lang="en-US" altLang="zh-TW" sz="2400" dirty="0">
                <a:latin typeface="+mn-lt"/>
              </a:rPr>
              <a:t>(1,776</a:t>
            </a:r>
            <a:r>
              <a:rPr lang="zh-TW" altLang="en-US" sz="2400" dirty="0">
                <a:latin typeface="+mn-lt"/>
              </a:rPr>
              <a:t>位大學生</a:t>
            </a:r>
            <a:r>
              <a:rPr lang="en-US" altLang="zh-TW" sz="2400" dirty="0">
                <a:latin typeface="+mn-lt"/>
              </a:rPr>
              <a:t>)</a:t>
            </a:r>
            <a:r>
              <a:rPr lang="zh-TW" altLang="en-US" sz="2400" dirty="0">
                <a:latin typeface="+mn-lt"/>
              </a:rPr>
              <a:t>，服務範圍涵括臺東</a:t>
            </a:r>
            <a:r>
              <a:rPr lang="zh-TW" altLang="en-US" sz="2400" dirty="0">
                <a:solidFill>
                  <a:schemeClr val="tx2"/>
                </a:solidFill>
                <a:latin typeface="+mn-lt"/>
              </a:rPr>
              <a:t>蘭嶼、澎湖縣、金門縣等地區</a:t>
            </a:r>
            <a:r>
              <a:rPr lang="en-US" altLang="zh-TW" sz="2400" dirty="0">
                <a:solidFill>
                  <a:schemeClr val="tx2"/>
                </a:solidFill>
                <a:latin typeface="+mn-lt"/>
              </a:rPr>
              <a:t>1,495</a:t>
            </a:r>
            <a:r>
              <a:rPr lang="zh-TW" altLang="en-US" sz="2400" dirty="0">
                <a:solidFill>
                  <a:schemeClr val="tx2"/>
                </a:solidFill>
                <a:latin typeface="+mn-lt"/>
              </a:rPr>
              <a:t>名學童，線上陪伴總時</a:t>
            </a:r>
            <a:r>
              <a:rPr lang="zh-TW" altLang="en-US" sz="2400" dirty="0" smtClean="0">
                <a:solidFill>
                  <a:schemeClr val="tx2"/>
                </a:solidFill>
                <a:latin typeface="+mn-lt"/>
              </a:rPr>
              <a:t>數達</a:t>
            </a:r>
            <a:r>
              <a:rPr lang="en-US" altLang="zh-TW" sz="2400" dirty="0">
                <a:solidFill>
                  <a:schemeClr val="tx2"/>
                </a:solidFill>
                <a:latin typeface="+mn-lt"/>
              </a:rPr>
              <a:t>8</a:t>
            </a:r>
            <a:r>
              <a:rPr lang="zh-TW" altLang="en-US" sz="2400" dirty="0">
                <a:latin typeface="+mn-lt"/>
              </a:rPr>
              <a:t>萬小時</a:t>
            </a:r>
            <a:r>
              <a:rPr lang="zh-TW" altLang="en-US" sz="2400" dirty="0" smtClean="0">
                <a:latin typeface="+mn-lt"/>
              </a:rPr>
              <a:t>。</a:t>
            </a:r>
            <a:endParaRPr lang="en-US" altLang="zh-TW" sz="24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195</a:t>
            </a:fld>
            <a:endParaRPr lang="zh-TW" altLang="en-US" dirty="0"/>
          </a:p>
        </p:txBody>
      </p:sp>
    </p:spTree>
    <p:extLst>
      <p:ext uri="{BB962C8B-B14F-4D97-AF65-F5344CB8AC3E}">
        <p14:creationId xmlns:p14="http://schemas.microsoft.com/office/powerpoint/2010/main" val="32555613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六</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、整合人才培育，厚植文教</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科技</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tx2"/>
                </a:solidFill>
                <a:latin typeface="Times New Roman" panose="02020603050405020304" pitchFamily="18" charset="0"/>
                <a:ea typeface="標楷體" panose="03000509000000000000" pitchFamily="65" charset="-120"/>
              </a:rPr>
              <a:t>1)</a:t>
            </a:r>
            <a:endParaRPr lang="zh-TW" altLang="en-US" sz="2000" dirty="0">
              <a:solidFill>
                <a:schemeClr val="tx2"/>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78460" y="1076960"/>
            <a:ext cx="8321041" cy="491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廣</a:t>
            </a:r>
            <a:r>
              <a:rPr lang="zh-TW" altLang="zh-TW" sz="3200" b="1" dirty="0">
                <a:solidFill>
                  <a:schemeClr val="accent6"/>
                </a:solidFill>
                <a:latin typeface="Times New Roman" panose="02020603050405020304" pitchFamily="18" charset="0"/>
                <a:ea typeface="標楷體" panose="03000509000000000000" pitchFamily="65" charset="-120"/>
              </a:rPr>
              <a:t>納優秀僑外生</a:t>
            </a:r>
            <a:r>
              <a:rPr lang="zh-TW" altLang="zh-TW" sz="3200" b="1" dirty="0" smtClean="0">
                <a:solidFill>
                  <a:schemeClr val="accent6"/>
                </a:solidFill>
                <a:latin typeface="Times New Roman" panose="02020603050405020304" pitchFamily="18" charset="0"/>
                <a:ea typeface="標楷體" panose="03000509000000000000" pitchFamily="65" charset="-120"/>
              </a:rPr>
              <a:t>留</a:t>
            </a:r>
            <a:r>
              <a:rPr lang="zh-TW" altLang="en-US" sz="3200" b="1" dirty="0" smtClean="0">
                <a:solidFill>
                  <a:schemeClr val="accent6"/>
                </a:solidFill>
                <a:latin typeface="Times New Roman" panose="02020603050405020304" pitchFamily="18" charset="0"/>
                <a:ea typeface="標楷體" panose="03000509000000000000" pitchFamily="65" charset="-120"/>
              </a:rPr>
              <a:t>臺</a:t>
            </a:r>
            <a:r>
              <a:rPr lang="zh-TW" altLang="zh-TW" sz="3200" b="1" dirty="0" smtClean="0">
                <a:solidFill>
                  <a:schemeClr val="accent6"/>
                </a:solidFill>
                <a:latin typeface="Times New Roman" panose="02020603050405020304" pitchFamily="18" charset="0"/>
                <a:ea typeface="標楷體" panose="03000509000000000000" pitchFamily="65" charset="-120"/>
              </a:rPr>
              <a:t>工作</a:t>
            </a:r>
            <a:r>
              <a:rPr lang="zh-TW" altLang="zh-TW" sz="3200" b="1" dirty="0">
                <a:solidFill>
                  <a:schemeClr val="accent6"/>
                </a:solidFill>
                <a:latin typeface="Times New Roman" panose="02020603050405020304" pitchFamily="18" charset="0"/>
                <a:ea typeface="標楷體" panose="03000509000000000000" pitchFamily="65" charset="-120"/>
              </a:rPr>
              <a:t>，提升我國競爭力</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None/>
              <a:defRPr/>
            </a:pPr>
            <a:r>
              <a:rPr lang="en-US" altLang="zh-TW" sz="2600" dirty="0">
                <a:latin typeface="+mn-lt"/>
              </a:rPr>
              <a:t>103</a:t>
            </a:r>
            <a:r>
              <a:rPr lang="zh-TW" altLang="zh-TW" sz="2600" dirty="0">
                <a:latin typeface="+mn-lt"/>
              </a:rPr>
              <a:t>年</a:t>
            </a:r>
            <a:r>
              <a:rPr lang="en-US" altLang="zh-TW" sz="2600" dirty="0">
                <a:latin typeface="+mn-lt"/>
              </a:rPr>
              <a:t>7</a:t>
            </a:r>
            <a:r>
              <a:rPr lang="zh-TW" altLang="zh-TW" sz="2600" dirty="0">
                <a:solidFill>
                  <a:schemeClr val="tx2"/>
                </a:solidFill>
                <a:latin typeface="+mn-lt"/>
              </a:rPr>
              <a:t>月實施僑外生留臺工作「</a:t>
            </a:r>
            <a:r>
              <a:rPr lang="zh-TW" altLang="en-US" sz="2600" dirty="0">
                <a:solidFill>
                  <a:schemeClr val="tx2"/>
                </a:solidFill>
                <a:latin typeface="+mn-lt"/>
              </a:rPr>
              <a:t>配額評點</a:t>
            </a:r>
            <a:r>
              <a:rPr lang="zh-TW" altLang="zh-TW" sz="2600" dirty="0">
                <a:solidFill>
                  <a:schemeClr val="tx2"/>
                </a:solidFill>
                <a:latin typeface="+mn-lt"/>
              </a:rPr>
              <a:t>」機制</a:t>
            </a:r>
            <a:r>
              <a:rPr lang="zh-TW" altLang="en-US" sz="2600" dirty="0">
                <a:solidFill>
                  <a:schemeClr val="tx2"/>
                </a:solidFill>
                <a:latin typeface="+mn-lt"/>
              </a:rPr>
              <a:t>，截至</a:t>
            </a:r>
            <a:r>
              <a:rPr lang="en-US" altLang="zh-TW" sz="2600" dirty="0">
                <a:solidFill>
                  <a:schemeClr val="tx2"/>
                </a:solidFill>
                <a:latin typeface="+mn-lt"/>
              </a:rPr>
              <a:t>104</a:t>
            </a:r>
            <a:r>
              <a:rPr lang="zh-TW" altLang="en-US" sz="2600" dirty="0">
                <a:solidFill>
                  <a:schemeClr val="tx2"/>
                </a:solidFill>
                <a:latin typeface="+mn-lt"/>
              </a:rPr>
              <a:t>年</a:t>
            </a:r>
            <a:r>
              <a:rPr lang="en-US" altLang="zh-TW" sz="2600" dirty="0">
                <a:solidFill>
                  <a:schemeClr val="tx2"/>
                </a:solidFill>
                <a:latin typeface="+mn-lt"/>
              </a:rPr>
              <a:t>12</a:t>
            </a:r>
            <a:r>
              <a:rPr lang="zh-TW" altLang="en-US" sz="2600" dirty="0">
                <a:solidFill>
                  <a:schemeClr val="tx2"/>
                </a:solidFill>
                <a:latin typeface="+mn-lt"/>
              </a:rPr>
              <a:t>月底，留臺工作之僑外生為</a:t>
            </a:r>
            <a:r>
              <a:rPr lang="en-US" altLang="zh-TW" sz="2600" dirty="0">
                <a:solidFill>
                  <a:schemeClr val="tx2"/>
                </a:solidFill>
                <a:latin typeface="+mn-lt"/>
              </a:rPr>
              <a:t>3,329</a:t>
            </a:r>
            <a:r>
              <a:rPr lang="zh-TW" altLang="en-US" sz="2600" dirty="0">
                <a:solidFill>
                  <a:schemeClr val="tx2"/>
                </a:solidFill>
                <a:latin typeface="+mn-lt"/>
              </a:rPr>
              <a:t>人次；其中循「配額評點」機制留臺工作之僑外生計</a:t>
            </a:r>
            <a:r>
              <a:rPr lang="en-US" altLang="zh-TW" sz="2600" dirty="0">
                <a:solidFill>
                  <a:schemeClr val="tx2"/>
                </a:solidFill>
                <a:latin typeface="+mn-lt"/>
              </a:rPr>
              <a:t>1,747</a:t>
            </a:r>
            <a:r>
              <a:rPr lang="zh-TW" altLang="en-US" sz="2600" dirty="0">
                <a:solidFill>
                  <a:schemeClr val="tx2"/>
                </a:solidFill>
                <a:latin typeface="+mn-lt"/>
              </a:rPr>
              <a:t>人次，約</a:t>
            </a:r>
            <a:r>
              <a:rPr lang="en-US" altLang="zh-TW" sz="2600" dirty="0">
                <a:solidFill>
                  <a:schemeClr val="tx2"/>
                </a:solidFill>
                <a:latin typeface="+mn-lt"/>
              </a:rPr>
              <a:t>5</a:t>
            </a:r>
            <a:r>
              <a:rPr lang="zh-TW" altLang="en-US" sz="2600" dirty="0">
                <a:solidFill>
                  <a:schemeClr val="tx2"/>
                </a:solidFill>
                <a:latin typeface="+mn-lt"/>
              </a:rPr>
              <a:t>成畢業</a:t>
            </a:r>
            <a:r>
              <a:rPr lang="zh-TW" altLang="en-US" sz="2600" dirty="0">
                <a:latin typeface="+mn-lt"/>
              </a:rPr>
              <a:t>僑外生係透過本機制留臺工作</a:t>
            </a:r>
            <a:r>
              <a:rPr lang="zh-TW" altLang="en-US" sz="2600" dirty="0" smtClean="0">
                <a:latin typeface="+mn-lt"/>
              </a:rPr>
              <a:t>。</a:t>
            </a:r>
            <a:endParaRPr lang="zh-TW" altLang="zh-TW" sz="26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196</a:t>
            </a:fld>
            <a:endParaRPr lang="zh-TW" altLang="en-US"/>
          </a:p>
        </p:txBody>
      </p:sp>
    </p:spTree>
    <p:extLst>
      <p:ext uri="{BB962C8B-B14F-4D97-AF65-F5344CB8AC3E}">
        <p14:creationId xmlns:p14="http://schemas.microsoft.com/office/powerpoint/2010/main" val="194801442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六</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、整合人才培育，厚植文教</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科技</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2</a:t>
            </a:r>
            <a:r>
              <a:rPr lang="en-US" altLang="zh-TW" sz="2000" dirty="0" smtClean="0">
                <a:solidFill>
                  <a:schemeClr val="tx2"/>
                </a:solidFill>
                <a:latin typeface="Times New Roman" panose="02020603050405020304" pitchFamily="18" charset="0"/>
                <a:ea typeface="標楷體" panose="03000509000000000000" pitchFamily="65" charset="-120"/>
              </a:rPr>
              <a:t>)</a:t>
            </a:r>
            <a:endParaRPr lang="zh-TW" altLang="en-US" sz="2000" dirty="0">
              <a:solidFill>
                <a:schemeClr val="tx2"/>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47814" y="1110774"/>
            <a:ext cx="8701218" cy="514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縮短義務役期，推動募兵</a:t>
            </a:r>
            <a:endParaRPr lang="en-US" altLang="zh-TW" sz="3200" b="1" dirty="0" smtClean="0">
              <a:solidFill>
                <a:srgbClr val="FF0000"/>
              </a:solidFill>
              <a:latin typeface="Times New Roman" panose="02020603050405020304" pitchFamily="18" charset="0"/>
              <a:ea typeface="標楷體" panose="03000509000000000000" pitchFamily="65" charset="-120"/>
            </a:endParaRPr>
          </a:p>
          <a:p>
            <a:pPr marL="720725" lvl="0" indent="-273050">
              <a:buClr>
                <a:schemeClr val="accent6">
                  <a:lumMod val="50000"/>
                </a:schemeClr>
              </a:buClr>
              <a:buSzPct val="75000"/>
              <a:buFont typeface="Wingdings" panose="05000000000000000000" pitchFamily="2" charset="2"/>
              <a:buChar char="ü"/>
            </a:pPr>
            <a:r>
              <a:rPr lang="zh-TW" altLang="en-US" sz="2600" dirty="0" smtClean="0">
                <a:latin typeface="+mn-lt"/>
              </a:rPr>
              <a:t>自</a:t>
            </a:r>
            <a:r>
              <a:rPr lang="en-US" altLang="zh-TW" sz="2600" dirty="0" smtClean="0">
                <a:latin typeface="+mn-lt"/>
              </a:rPr>
              <a:t>102</a:t>
            </a:r>
            <a:r>
              <a:rPr lang="zh-TW" altLang="en-US" sz="2600" dirty="0" smtClean="0">
                <a:latin typeface="+mn-lt"/>
              </a:rPr>
              <a:t>年</a:t>
            </a:r>
            <a:r>
              <a:rPr lang="en-US" altLang="zh-TW" sz="2600" dirty="0" smtClean="0">
                <a:latin typeface="+mn-lt"/>
              </a:rPr>
              <a:t>1</a:t>
            </a:r>
            <a:r>
              <a:rPr lang="zh-TW" altLang="en-US" sz="2600" dirty="0" smtClean="0">
                <a:latin typeface="+mn-lt"/>
              </a:rPr>
              <a:t>月起，</a:t>
            </a:r>
            <a:r>
              <a:rPr lang="en-US" altLang="zh-TW" sz="2600" dirty="0" smtClean="0">
                <a:latin typeface="+mn-lt"/>
              </a:rPr>
              <a:t>83</a:t>
            </a:r>
            <a:r>
              <a:rPr lang="zh-TW" altLang="en-US" sz="2600" dirty="0" smtClean="0">
                <a:latin typeface="+mn-lt"/>
              </a:rPr>
              <a:t>年</a:t>
            </a:r>
            <a:r>
              <a:rPr lang="en-US" altLang="zh-TW" sz="2600" dirty="0" smtClean="0">
                <a:latin typeface="+mn-lt"/>
              </a:rPr>
              <a:t>1</a:t>
            </a:r>
            <a:r>
              <a:rPr lang="zh-TW" altLang="en-US" sz="2600" dirty="0" smtClean="0">
                <a:latin typeface="+mn-lt"/>
              </a:rPr>
              <a:t>月以後出生之役男，改徵集接受</a:t>
            </a:r>
            <a:r>
              <a:rPr lang="en-US" altLang="zh-TW" sz="2600" dirty="0" smtClean="0">
                <a:latin typeface="+mn-lt"/>
              </a:rPr>
              <a:t>4</a:t>
            </a:r>
            <a:r>
              <a:rPr lang="zh-TW" altLang="en-US" sz="2600" dirty="0" smtClean="0">
                <a:latin typeface="+mn-lt"/>
              </a:rPr>
              <a:t>個月常備兵役軍事訓練，完訓後儲備為後備軍人，平時接受教育召集訓練，戰時迅速動員。迄</a:t>
            </a:r>
            <a:r>
              <a:rPr lang="en-US" altLang="zh-TW" sz="2600" dirty="0" smtClean="0">
                <a:latin typeface="+mn-lt"/>
              </a:rPr>
              <a:t>103</a:t>
            </a:r>
            <a:r>
              <a:rPr lang="zh-TW" altLang="en-US" sz="2600" dirty="0" smtClean="0">
                <a:latin typeface="+mn-lt"/>
              </a:rPr>
              <a:t>年已徵訓</a:t>
            </a:r>
            <a:r>
              <a:rPr lang="en-US" altLang="zh-TW" sz="2600" dirty="0" smtClean="0">
                <a:latin typeface="+mn-lt"/>
              </a:rPr>
              <a:t>4</a:t>
            </a:r>
            <a:r>
              <a:rPr lang="zh-TW" altLang="en-US" sz="2600" dirty="0" smtClean="0">
                <a:latin typeface="+mn-lt"/>
              </a:rPr>
              <a:t>萬</a:t>
            </a:r>
            <a:r>
              <a:rPr lang="en-US" altLang="zh-TW" sz="2600" dirty="0" smtClean="0">
                <a:latin typeface="+mn-lt"/>
              </a:rPr>
              <a:t>6,589</a:t>
            </a:r>
            <a:r>
              <a:rPr lang="zh-TW" altLang="en-US" sz="2600" dirty="0" smtClean="0">
                <a:latin typeface="+mn-lt"/>
              </a:rPr>
              <a:t>員，減輕兵役負擔，讓更多青壯人力投入社會經建發展，達成合理運用人力之目標。</a:t>
            </a:r>
            <a:endParaRPr lang="en-US" altLang="zh-TW" sz="2600" dirty="0" smtClean="0">
              <a:latin typeface="+mn-lt"/>
            </a:endParaRPr>
          </a:p>
          <a:p>
            <a:pPr marL="720725" lvl="0" indent="-273050">
              <a:buClr>
                <a:schemeClr val="accent6">
                  <a:lumMod val="50000"/>
                </a:schemeClr>
              </a:buClr>
              <a:buSzPct val="75000"/>
              <a:buFont typeface="Wingdings" panose="05000000000000000000" pitchFamily="2" charset="2"/>
              <a:buChar char="ü"/>
            </a:pPr>
            <a:r>
              <a:rPr lang="en-US" altLang="zh-TW" sz="2600" dirty="0" smtClean="0">
                <a:latin typeface="+mn-lt"/>
              </a:rPr>
              <a:t>103</a:t>
            </a:r>
            <a:r>
              <a:rPr lang="zh-TW" altLang="zh-TW" sz="2600" dirty="0" smtClean="0">
                <a:latin typeface="+mn-lt"/>
              </a:rPr>
              <a:t>年實際招獲自願士兵</a:t>
            </a:r>
            <a:r>
              <a:rPr lang="en-US" altLang="zh-TW" sz="2600" dirty="0" smtClean="0">
                <a:latin typeface="+mn-lt"/>
              </a:rPr>
              <a:t>1</a:t>
            </a:r>
            <a:r>
              <a:rPr lang="zh-TW" altLang="en-US" sz="2600" dirty="0"/>
              <a:t>萬</a:t>
            </a:r>
            <a:r>
              <a:rPr lang="en-US" altLang="zh-TW" sz="2600" dirty="0" smtClean="0">
                <a:latin typeface="+mn-lt"/>
              </a:rPr>
              <a:t>5,024</a:t>
            </a:r>
            <a:r>
              <a:rPr lang="zh-TW" altLang="zh-TW" sz="2600" dirty="0" smtClean="0">
                <a:latin typeface="+mn-lt"/>
              </a:rPr>
              <a:t>人</a:t>
            </a:r>
            <a:r>
              <a:rPr lang="zh-TW" altLang="en-US" sz="2600" dirty="0" smtClean="0">
                <a:latin typeface="+mn-lt"/>
              </a:rPr>
              <a:t>，</a:t>
            </a:r>
            <a:r>
              <a:rPr lang="zh-TW" altLang="zh-TW" sz="2600" dirty="0" smtClean="0">
                <a:latin typeface="+mn-lt"/>
              </a:rPr>
              <a:t>超出原訂</a:t>
            </a:r>
            <a:r>
              <a:rPr lang="en-US" altLang="zh-TW" sz="2600" dirty="0" smtClean="0">
                <a:latin typeface="+mn-lt"/>
              </a:rPr>
              <a:t>1</a:t>
            </a:r>
            <a:r>
              <a:rPr lang="zh-TW" altLang="en-US" sz="2600" dirty="0" smtClean="0"/>
              <a:t>萬</a:t>
            </a:r>
            <a:r>
              <a:rPr lang="en-US" altLang="zh-TW" sz="2600" dirty="0" smtClean="0">
                <a:latin typeface="+mn-lt"/>
              </a:rPr>
              <a:t>557</a:t>
            </a:r>
            <a:r>
              <a:rPr lang="zh-TW" altLang="zh-TW" sz="2600" dirty="0" smtClean="0">
                <a:latin typeface="+mn-lt"/>
              </a:rPr>
              <a:t>人目標。</a:t>
            </a:r>
            <a:r>
              <a:rPr lang="en-US" altLang="zh-TW" sz="2600" dirty="0" smtClean="0">
                <a:latin typeface="+mn-lt"/>
              </a:rPr>
              <a:t>103</a:t>
            </a:r>
            <a:r>
              <a:rPr lang="zh-TW" altLang="zh-TW" sz="2600" dirty="0" smtClean="0">
                <a:latin typeface="+mn-lt"/>
              </a:rPr>
              <a:t>年志願士兵屆退數</a:t>
            </a:r>
            <a:r>
              <a:rPr lang="en-US" altLang="zh-TW" sz="2600" dirty="0" smtClean="0">
                <a:latin typeface="+mn-lt"/>
              </a:rPr>
              <a:t>1</a:t>
            </a:r>
            <a:r>
              <a:rPr lang="zh-TW" altLang="en-US" sz="2600" dirty="0" smtClean="0"/>
              <a:t>萬</a:t>
            </a:r>
            <a:r>
              <a:rPr lang="en-US" altLang="zh-TW" sz="2600" dirty="0" smtClean="0">
                <a:latin typeface="+mn-lt"/>
              </a:rPr>
              <a:t>493</a:t>
            </a:r>
            <a:r>
              <a:rPr lang="zh-TW" altLang="zh-TW" sz="2600" dirty="0" smtClean="0">
                <a:latin typeface="+mn-lt"/>
              </a:rPr>
              <a:t>員、留營</a:t>
            </a:r>
            <a:r>
              <a:rPr lang="en-US" altLang="zh-TW" sz="2600" dirty="0" smtClean="0">
                <a:latin typeface="+mn-lt"/>
              </a:rPr>
              <a:t>6,440</a:t>
            </a:r>
            <a:r>
              <a:rPr lang="zh-TW" altLang="zh-TW" sz="2600" dirty="0" smtClean="0">
                <a:latin typeface="+mn-lt"/>
              </a:rPr>
              <a:t>員，留營比例</a:t>
            </a:r>
            <a:r>
              <a:rPr lang="en-US" altLang="zh-TW" sz="2600" dirty="0" smtClean="0">
                <a:latin typeface="+mn-lt"/>
              </a:rPr>
              <a:t>61.4</a:t>
            </a:r>
            <a:r>
              <a:rPr lang="zh-TW" altLang="zh-TW" sz="2600" dirty="0" smtClean="0">
                <a:latin typeface="+mn-lt"/>
              </a:rPr>
              <a:t>％，較</a:t>
            </a:r>
            <a:r>
              <a:rPr lang="en-US" altLang="zh-TW" sz="2600" dirty="0" smtClean="0">
                <a:latin typeface="+mn-lt"/>
              </a:rPr>
              <a:t>101</a:t>
            </a:r>
            <a:r>
              <a:rPr lang="zh-TW" altLang="zh-TW" sz="2600" dirty="0" smtClean="0">
                <a:latin typeface="+mn-lt"/>
              </a:rPr>
              <a:t>、</a:t>
            </a:r>
            <a:r>
              <a:rPr lang="en-US" altLang="zh-TW" sz="2600" dirty="0" smtClean="0">
                <a:latin typeface="+mn-lt"/>
              </a:rPr>
              <a:t>102</a:t>
            </a:r>
            <a:r>
              <a:rPr lang="zh-TW" altLang="zh-TW" sz="2600" dirty="0" smtClean="0">
                <a:latin typeface="+mn-lt"/>
              </a:rPr>
              <a:t>年平均留營率</a:t>
            </a:r>
            <a:r>
              <a:rPr lang="en-US" altLang="zh-TW" sz="2600" dirty="0" smtClean="0">
                <a:latin typeface="+mn-lt"/>
              </a:rPr>
              <a:t>46.3</a:t>
            </a:r>
            <a:r>
              <a:rPr lang="zh-TW" altLang="zh-TW" sz="2600" dirty="0" smtClean="0">
                <a:latin typeface="+mn-lt"/>
              </a:rPr>
              <a:t>％提升</a:t>
            </a:r>
            <a:r>
              <a:rPr lang="en-US" altLang="zh-TW" sz="2600" dirty="0" smtClean="0">
                <a:latin typeface="+mn-lt"/>
              </a:rPr>
              <a:t>15.1</a:t>
            </a:r>
            <a:r>
              <a:rPr lang="zh-TW" altLang="zh-TW" sz="2600" dirty="0" smtClean="0">
                <a:latin typeface="+mn-lt"/>
              </a:rPr>
              <a:t>％，顯示各項配套措施對留營意願已產生正面影響。</a:t>
            </a:r>
          </a:p>
          <a:p>
            <a:pPr marL="355600" lvl="0" indent="0" algn="just">
              <a:buNone/>
              <a:defRPr/>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197</a:t>
            </a:fld>
            <a:endParaRPr lang="zh-TW" altLang="en-US"/>
          </a:p>
        </p:txBody>
      </p:sp>
    </p:spTree>
    <p:extLst>
      <p:ext uri="{BB962C8B-B14F-4D97-AF65-F5344CB8AC3E}">
        <p14:creationId xmlns:p14="http://schemas.microsoft.com/office/powerpoint/2010/main" val="35482498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35" y="4016791"/>
            <a:ext cx="1656184" cy="2231609"/>
          </a:xfrm>
          <a:prstGeom prst="rect">
            <a:avLst/>
          </a:prstGeom>
        </p:spPr>
      </p:pic>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六</a:t>
            </a:r>
            <a:r>
              <a:rPr lang="zh-TW" altLang="zh-TW" sz="3600" dirty="0">
                <a:solidFill>
                  <a:srgbClr val="2D2DB9">
                    <a:lumMod val="50000"/>
                  </a:srgbClr>
                </a:solidFill>
                <a:latin typeface="Times New Roman" panose="02020603050405020304" pitchFamily="18" charset="0"/>
                <a:ea typeface="標楷體" panose="03000509000000000000" pitchFamily="65" charset="-120"/>
              </a:rPr>
              <a:t>、整合人才培育，厚植文教</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科技</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3</a:t>
            </a:r>
            <a:r>
              <a:rPr lang="en-US" altLang="zh-TW" sz="2000" dirty="0" smtClean="0">
                <a:solidFill>
                  <a:srgbClr val="000000"/>
                </a:solidFill>
                <a:latin typeface="Times New Roman" panose="02020603050405020304" pitchFamily="18" charset="0"/>
                <a:ea typeface="標楷體" panose="03000509000000000000" pitchFamily="65" charset="-120"/>
              </a:rPr>
              <a:t>)</a:t>
            </a:r>
            <a:endParaRPr lang="zh-TW" altLang="en-US" sz="2000" dirty="0">
              <a:solidFill>
                <a:srgbClr val="000000"/>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87020" y="945222"/>
            <a:ext cx="8531860" cy="33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rgbClr val="3333CC">
                  <a:lumMod val="50000"/>
                </a:srgbClr>
              </a:buClr>
              <a:buSzPct val="75000"/>
              <a:buFont typeface="Wingdings" panose="05000000000000000000" pitchFamily="2" charset="2"/>
              <a:buChar char="n"/>
            </a:pPr>
            <a:r>
              <a:rPr lang="zh-TW" altLang="en-US" sz="3200" b="1" dirty="0">
                <a:solidFill>
                  <a:srgbClr val="2D2DB9"/>
                </a:solidFill>
                <a:latin typeface="Times New Roman" panose="02020603050405020304" pitchFamily="18" charset="0"/>
              </a:rPr>
              <a:t>持恆體能戰技訓練，深根基礎</a:t>
            </a:r>
            <a:r>
              <a:rPr lang="zh-TW" altLang="en-US" sz="3200" b="1" dirty="0" smtClean="0">
                <a:solidFill>
                  <a:srgbClr val="2D2DB9"/>
                </a:solidFill>
                <a:latin typeface="Times New Roman" panose="02020603050405020304" pitchFamily="18" charset="0"/>
              </a:rPr>
              <a:t>戰力         </a:t>
            </a:r>
            <a:endParaRPr lang="en-US" altLang="zh-TW" sz="3200" b="1" dirty="0" smtClean="0">
              <a:solidFill>
                <a:srgbClr val="2D2DB9"/>
              </a:solidFill>
              <a:latin typeface="Times New Roman" panose="02020603050405020304" pitchFamily="18" charset="0"/>
            </a:endParaRPr>
          </a:p>
          <a:p>
            <a:pPr marL="355600" indent="0" algn="just">
              <a:buClr>
                <a:srgbClr val="00CC99"/>
              </a:buClr>
              <a:buFont typeface="Wingdings 3" panose="05040102010807070707" pitchFamily="18" charset="2"/>
              <a:buNone/>
              <a:defRPr/>
            </a:pPr>
            <a:r>
              <a:rPr lang="zh-TW" altLang="en-US" sz="2600" dirty="0">
                <a:solidFill>
                  <a:srgbClr val="000000"/>
                </a:solidFill>
                <a:latin typeface="Times New Roman"/>
              </a:rPr>
              <a:t>為強化國軍戰力並提倡運動風氣，參酌各國軍隊體能</a:t>
            </a:r>
            <a:r>
              <a:rPr lang="zh-TW" altLang="en-US" sz="2600" dirty="0" smtClean="0">
                <a:solidFill>
                  <a:srgbClr val="000000"/>
                </a:solidFill>
                <a:latin typeface="Times New Roman"/>
              </a:rPr>
              <a:t>要求</a:t>
            </a:r>
            <a:r>
              <a:rPr lang="zh-TW" altLang="en-US" sz="2600" dirty="0">
                <a:solidFill>
                  <a:srgbClr val="000000"/>
                </a:solidFill>
                <a:latin typeface="Times New Roman"/>
              </a:rPr>
              <a:t>標準，於</a:t>
            </a:r>
            <a:r>
              <a:rPr lang="en-US" altLang="zh-TW" sz="2600" dirty="0">
                <a:solidFill>
                  <a:srgbClr val="000000"/>
                </a:solidFill>
                <a:latin typeface="Times New Roman"/>
              </a:rPr>
              <a:t>97</a:t>
            </a:r>
            <a:r>
              <a:rPr lang="zh-TW" altLang="en-US" sz="2600" dirty="0">
                <a:solidFill>
                  <a:srgbClr val="000000"/>
                </a:solidFill>
                <a:latin typeface="Times New Roman"/>
              </a:rPr>
              <a:t>年頒布新制國軍體能訓測項目，合格率由</a:t>
            </a:r>
            <a:r>
              <a:rPr lang="en-US" altLang="zh-TW" sz="2600" dirty="0">
                <a:solidFill>
                  <a:srgbClr val="000000"/>
                </a:solidFill>
                <a:latin typeface="Times New Roman"/>
              </a:rPr>
              <a:t>28.1</a:t>
            </a:r>
            <a:r>
              <a:rPr lang="zh-TW" altLang="en-US" sz="2600" dirty="0" smtClean="0">
                <a:solidFill>
                  <a:srgbClr val="000000"/>
                </a:solidFill>
                <a:latin typeface="Times New Roman"/>
              </a:rPr>
              <a:t>％</a:t>
            </a:r>
            <a:r>
              <a:rPr lang="en-US" altLang="zh-TW" sz="2600" dirty="0" smtClean="0">
                <a:solidFill>
                  <a:srgbClr val="000000"/>
                </a:solidFill>
                <a:latin typeface="Times New Roman"/>
              </a:rPr>
              <a:t>(98</a:t>
            </a:r>
            <a:r>
              <a:rPr lang="zh-TW" altLang="en-US" sz="2600" dirty="0" smtClean="0">
                <a:solidFill>
                  <a:srgbClr val="000000"/>
                </a:solidFill>
                <a:latin typeface="Times New Roman"/>
              </a:rPr>
              <a:t>年</a:t>
            </a:r>
            <a:r>
              <a:rPr lang="en-US" altLang="zh-TW" sz="2600" dirty="0" smtClean="0">
                <a:solidFill>
                  <a:srgbClr val="000000"/>
                </a:solidFill>
                <a:latin typeface="Times New Roman"/>
              </a:rPr>
              <a:t>)</a:t>
            </a:r>
            <a:r>
              <a:rPr lang="zh-TW" altLang="en-US" sz="2600" dirty="0" smtClean="0">
                <a:solidFill>
                  <a:srgbClr val="000000"/>
                </a:solidFill>
                <a:latin typeface="Times New Roman"/>
              </a:rPr>
              <a:t>提升</a:t>
            </a:r>
            <a:r>
              <a:rPr lang="zh-TW" altLang="en-US" sz="2600" dirty="0">
                <a:solidFill>
                  <a:srgbClr val="000000"/>
                </a:solidFill>
                <a:latin typeface="Times New Roman"/>
              </a:rPr>
              <a:t>至</a:t>
            </a:r>
            <a:r>
              <a:rPr lang="en-US" altLang="zh-TW" sz="2600" dirty="0">
                <a:solidFill>
                  <a:srgbClr val="000000"/>
                </a:solidFill>
                <a:latin typeface="Times New Roman"/>
              </a:rPr>
              <a:t>88.8</a:t>
            </a:r>
            <a:r>
              <a:rPr lang="en-US" altLang="zh-TW" sz="2600" dirty="0" smtClean="0">
                <a:solidFill>
                  <a:srgbClr val="000000"/>
                </a:solidFill>
                <a:latin typeface="Times New Roman"/>
              </a:rPr>
              <a:t>%(103</a:t>
            </a:r>
            <a:r>
              <a:rPr lang="zh-TW" altLang="en-US" sz="2600" dirty="0" smtClean="0">
                <a:solidFill>
                  <a:srgbClr val="000000"/>
                </a:solidFill>
                <a:latin typeface="Times New Roman"/>
              </a:rPr>
              <a:t>年</a:t>
            </a:r>
            <a:r>
              <a:rPr lang="en-US" altLang="zh-TW" sz="2600" dirty="0" smtClean="0">
                <a:solidFill>
                  <a:srgbClr val="000000"/>
                </a:solidFill>
                <a:latin typeface="Times New Roman"/>
              </a:rPr>
              <a:t>)</a:t>
            </a:r>
            <a:r>
              <a:rPr lang="zh-TW" altLang="en-US" sz="2600" dirty="0" smtClean="0">
                <a:solidFill>
                  <a:srgbClr val="000000"/>
                </a:solidFill>
                <a:latin typeface="Times New Roman"/>
              </a:rPr>
              <a:t>；</a:t>
            </a:r>
            <a:r>
              <a:rPr lang="zh-TW" altLang="en-US" sz="2600" dirty="0">
                <a:solidFill>
                  <a:srgbClr val="000000"/>
                </a:solidFill>
                <a:latin typeface="Times New Roman"/>
              </a:rPr>
              <a:t>在游泳訓練方面，官兵具</a:t>
            </a:r>
            <a:r>
              <a:rPr lang="en-US" altLang="zh-TW" sz="2600" dirty="0">
                <a:solidFill>
                  <a:srgbClr val="000000"/>
                </a:solidFill>
                <a:latin typeface="Times New Roman"/>
              </a:rPr>
              <a:t>50</a:t>
            </a:r>
            <a:r>
              <a:rPr lang="zh-TW" altLang="en-US" sz="2600" dirty="0">
                <a:solidFill>
                  <a:srgbClr val="000000"/>
                </a:solidFill>
                <a:latin typeface="Times New Roman"/>
              </a:rPr>
              <a:t>公尺泳技能力由</a:t>
            </a:r>
            <a:r>
              <a:rPr lang="en-US" altLang="zh-TW" sz="2600" dirty="0">
                <a:solidFill>
                  <a:srgbClr val="000000"/>
                </a:solidFill>
                <a:latin typeface="Times New Roman"/>
              </a:rPr>
              <a:t>47.7%</a:t>
            </a:r>
            <a:r>
              <a:rPr lang="zh-TW" altLang="en-US" sz="2600" dirty="0">
                <a:solidFill>
                  <a:srgbClr val="000000"/>
                </a:solidFill>
                <a:latin typeface="Times New Roman"/>
              </a:rPr>
              <a:t>迄今進步至</a:t>
            </a:r>
            <a:r>
              <a:rPr lang="en-US" altLang="zh-TW" sz="2600" dirty="0">
                <a:solidFill>
                  <a:srgbClr val="000000"/>
                </a:solidFill>
                <a:latin typeface="Times New Roman"/>
              </a:rPr>
              <a:t>80.5%</a:t>
            </a:r>
            <a:r>
              <a:rPr lang="zh-TW" altLang="en-US" sz="2600" dirty="0">
                <a:solidFill>
                  <a:srgbClr val="000000"/>
                </a:solidFill>
                <a:latin typeface="Times New Roman"/>
              </a:rPr>
              <a:t>，提前達到體育署「全民泳起來」</a:t>
            </a:r>
            <a:r>
              <a:rPr lang="en-US" altLang="zh-TW" sz="2600" dirty="0">
                <a:solidFill>
                  <a:srgbClr val="000000"/>
                </a:solidFill>
                <a:latin typeface="Times New Roman"/>
              </a:rPr>
              <a:t>106</a:t>
            </a:r>
            <a:r>
              <a:rPr lang="zh-TW" altLang="en-US" sz="2600" dirty="0">
                <a:solidFill>
                  <a:srgbClr val="000000"/>
                </a:solidFill>
                <a:latin typeface="Times New Roman"/>
              </a:rPr>
              <a:t>年中程階段</a:t>
            </a:r>
            <a:r>
              <a:rPr lang="zh-TW" altLang="en-US" sz="2600" dirty="0" smtClean="0">
                <a:solidFill>
                  <a:srgbClr val="000000"/>
                </a:solidFill>
                <a:latin typeface="Times New Roman"/>
              </a:rPr>
              <a:t>目標</a:t>
            </a:r>
            <a:r>
              <a:rPr lang="en-US" altLang="zh-TW" sz="2600" dirty="0" smtClean="0">
                <a:solidFill>
                  <a:srgbClr val="000000"/>
                </a:solidFill>
                <a:latin typeface="Times New Roman"/>
              </a:rPr>
              <a:t>(75</a:t>
            </a:r>
            <a:r>
              <a:rPr lang="zh-TW" altLang="en-US" sz="2600" dirty="0" smtClean="0">
                <a:solidFill>
                  <a:srgbClr val="000000"/>
                </a:solidFill>
                <a:latin typeface="Times New Roman"/>
              </a:rPr>
              <a:t>％</a:t>
            </a:r>
            <a:r>
              <a:rPr lang="en-US" altLang="zh-TW" sz="2600" dirty="0" smtClean="0">
                <a:solidFill>
                  <a:srgbClr val="000000"/>
                </a:solidFill>
                <a:latin typeface="Times New Roman"/>
              </a:rPr>
              <a:t>)</a:t>
            </a:r>
            <a:r>
              <a:rPr lang="zh-TW" altLang="en-US" sz="2600" dirty="0" smtClean="0">
                <a:solidFill>
                  <a:srgbClr val="000000"/>
                </a:solidFill>
                <a:latin typeface="Times New Roman"/>
              </a:rPr>
              <a:t>，</a:t>
            </a:r>
            <a:r>
              <a:rPr lang="zh-TW" altLang="en-US" sz="2600" dirty="0">
                <a:solidFill>
                  <a:srgbClr val="000000"/>
                </a:solidFill>
                <a:latin typeface="Times New Roman"/>
              </a:rPr>
              <a:t>將持續強化體能及游泳訓練，達成鍛鍊強健體魄、強化部隊戰力之目標。</a:t>
            </a:r>
            <a:endParaRPr lang="en-US" altLang="zh-TW" sz="2600" dirty="0">
              <a:solidFill>
                <a:srgbClr val="000000"/>
              </a:solidFill>
              <a:latin typeface="Times New Roman"/>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198</a:t>
            </a:fld>
            <a:endParaRPr lang="zh-TW" altLang="en-US">
              <a:solidFill>
                <a:srgbClr val="00000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27" y="4437112"/>
            <a:ext cx="2534865" cy="18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7473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六</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、整合人才培育，厚植文教</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科技</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4)</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752610" y="1088586"/>
            <a:ext cx="7781789" cy="473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故宮南院</a:t>
            </a:r>
            <a:r>
              <a:rPr lang="en-US" altLang="zh-TW" sz="3200" b="1" dirty="0" smtClean="0">
                <a:solidFill>
                  <a:schemeClr val="accent6"/>
                </a:solidFill>
                <a:latin typeface="+mn-lt"/>
                <a:ea typeface="標楷體" panose="03000509000000000000" pitchFamily="65" charset="-120"/>
              </a:rPr>
              <a:t>104</a:t>
            </a:r>
            <a:r>
              <a:rPr lang="zh-TW" altLang="zh-TW" sz="3200" b="1" dirty="0" smtClean="0">
                <a:solidFill>
                  <a:schemeClr val="accent6"/>
                </a:solidFill>
                <a:latin typeface="+mn-lt"/>
                <a:ea typeface="標楷體" panose="03000509000000000000" pitchFamily="65" charset="-120"/>
              </a:rPr>
              <a:t>年底試營運</a:t>
            </a:r>
            <a:endParaRPr lang="en-US" altLang="zh-TW" sz="3200" b="1" dirty="0" smtClean="0">
              <a:solidFill>
                <a:schemeClr val="accent6"/>
              </a:solidFill>
              <a:latin typeface="+mn-lt"/>
              <a:ea typeface="標楷體" panose="03000509000000000000" pitchFamily="65" charset="-120"/>
            </a:endParaRPr>
          </a:p>
          <a:p>
            <a:pPr marL="355600" indent="0" algn="just">
              <a:buNone/>
            </a:pPr>
            <a:r>
              <a:rPr lang="zh-TW" altLang="en-US" sz="2600" dirty="0">
                <a:latin typeface="+mn-lt"/>
              </a:rPr>
              <a:t>故宮</a:t>
            </a:r>
            <a:r>
              <a:rPr lang="zh-TW" altLang="en-US" sz="2600" dirty="0">
                <a:solidFill>
                  <a:schemeClr val="tx2"/>
                </a:solidFill>
                <a:latin typeface="+mn-lt"/>
              </a:rPr>
              <a:t>南部院</a:t>
            </a:r>
            <a:r>
              <a:rPr lang="zh-TW" altLang="en-US" sz="2600" dirty="0" smtClean="0">
                <a:solidFill>
                  <a:schemeClr val="tx2"/>
                </a:solidFill>
                <a:latin typeface="+mn-lt"/>
              </a:rPr>
              <a:t>區於</a:t>
            </a:r>
            <a:r>
              <a:rPr lang="en-US" altLang="zh-TW" sz="2600" dirty="0">
                <a:solidFill>
                  <a:schemeClr val="tx2"/>
                </a:solidFill>
                <a:latin typeface="+mn-lt"/>
              </a:rPr>
              <a:t>104</a:t>
            </a:r>
            <a:r>
              <a:rPr lang="zh-TW" altLang="en-US" sz="2600" dirty="0">
                <a:solidFill>
                  <a:schemeClr val="tx2"/>
                </a:solidFill>
                <a:latin typeface="+mn-lt"/>
              </a:rPr>
              <a:t>年</a:t>
            </a:r>
            <a:r>
              <a:rPr lang="en-US" altLang="zh-TW" sz="2600" dirty="0">
                <a:solidFill>
                  <a:schemeClr val="tx2"/>
                </a:solidFill>
                <a:latin typeface="+mn-lt"/>
              </a:rPr>
              <a:t>12</a:t>
            </a:r>
            <a:r>
              <a:rPr lang="zh-TW" altLang="en-US" sz="2600" dirty="0">
                <a:solidFill>
                  <a:schemeClr val="tx2"/>
                </a:solidFill>
                <a:latin typeface="+mn-lt"/>
              </a:rPr>
              <a:t>月</a:t>
            </a:r>
            <a:r>
              <a:rPr lang="en-US" altLang="zh-TW" sz="2600" dirty="0">
                <a:solidFill>
                  <a:schemeClr val="tx2"/>
                </a:solidFill>
                <a:latin typeface="+mn-lt"/>
              </a:rPr>
              <a:t>28</a:t>
            </a:r>
            <a:r>
              <a:rPr lang="zh-TW" altLang="en-US" sz="2600" dirty="0" smtClean="0">
                <a:solidFill>
                  <a:schemeClr val="tx2"/>
                </a:solidFill>
                <a:latin typeface="+mn-lt"/>
              </a:rPr>
              <a:t>日開</a:t>
            </a:r>
            <a:r>
              <a:rPr lang="zh-TW" altLang="en-US" sz="2600" dirty="0">
                <a:solidFill>
                  <a:schemeClr val="tx2"/>
                </a:solidFill>
                <a:latin typeface="+mn-lt"/>
              </a:rPr>
              <a:t>館試營運；將與北部院區形成南北雙亮</a:t>
            </a:r>
            <a:r>
              <a:rPr lang="zh-TW" altLang="en-US" sz="2600" dirty="0">
                <a:latin typeface="+mn-lt"/>
              </a:rPr>
              <a:t>點，結合在地觀光資源，帶動產業發展</a:t>
            </a:r>
            <a:r>
              <a:rPr lang="zh-TW" altLang="zh-TW" sz="2600" dirty="0" smtClean="0">
                <a:latin typeface="+mn-lt"/>
              </a:rPr>
              <a:t>。</a:t>
            </a:r>
            <a:endParaRPr lang="en-US" altLang="zh-TW" sz="2600" dirty="0" smtClean="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啟動</a:t>
            </a:r>
            <a:r>
              <a:rPr lang="en-US" altLang="zh-TW" sz="3200" b="1" dirty="0" smtClean="0">
                <a:solidFill>
                  <a:schemeClr val="accent6"/>
                </a:solidFill>
                <a:latin typeface="+mn-lt"/>
                <a:ea typeface="標楷體" panose="03000509000000000000" pitchFamily="65" charset="-120"/>
              </a:rPr>
              <a:t>4G</a:t>
            </a:r>
            <a:r>
              <a:rPr lang="zh-TW" altLang="zh-TW" sz="3200" b="1" dirty="0" smtClean="0">
                <a:solidFill>
                  <a:schemeClr val="accent6"/>
                </a:solidFill>
                <a:latin typeface="+mn-lt"/>
                <a:ea typeface="標楷體" panose="03000509000000000000" pitchFamily="65" charset="-120"/>
              </a:rPr>
              <a:t>高速上網新時代</a:t>
            </a:r>
            <a:endParaRPr lang="en-US" altLang="zh-TW" sz="3200" b="1" dirty="0" smtClean="0">
              <a:solidFill>
                <a:schemeClr val="accent6"/>
              </a:solidFill>
              <a:latin typeface="+mn-lt"/>
              <a:ea typeface="標楷體" panose="03000509000000000000" pitchFamily="65" charset="-120"/>
            </a:endParaRPr>
          </a:p>
          <a:p>
            <a:pPr marL="355600" indent="0" algn="just">
              <a:buNone/>
            </a:pPr>
            <a:r>
              <a:rPr lang="en-US" altLang="zh-TW" sz="2600" dirty="0">
                <a:latin typeface="+mn-lt"/>
              </a:rPr>
              <a:t>101</a:t>
            </a:r>
            <a:r>
              <a:rPr lang="zh-TW" altLang="zh-TW" sz="2600" dirty="0">
                <a:latin typeface="+mn-lt"/>
              </a:rPr>
              <a:t>年</a:t>
            </a:r>
            <a:r>
              <a:rPr lang="en-US" altLang="zh-TW" sz="2600" dirty="0">
                <a:latin typeface="+mn-lt"/>
              </a:rPr>
              <a:t>9</a:t>
            </a:r>
            <a:r>
              <a:rPr lang="zh-TW" altLang="zh-TW" sz="2600" dirty="0">
                <a:latin typeface="+mn-lt"/>
              </a:rPr>
              <a:t>月</a:t>
            </a:r>
            <a:r>
              <a:rPr lang="zh-TW" altLang="en-US" sz="2600" dirty="0">
                <a:latin typeface="+mn-lt"/>
              </a:rPr>
              <a:t>交通部規劃</a:t>
            </a:r>
            <a:r>
              <a:rPr lang="en-US" altLang="zh-TW" sz="2600" dirty="0">
                <a:latin typeface="+mn-lt"/>
              </a:rPr>
              <a:t>270MHz</a:t>
            </a:r>
            <a:r>
              <a:rPr lang="zh-TW" altLang="zh-TW" sz="2600" dirty="0">
                <a:latin typeface="+mn-lt"/>
              </a:rPr>
              <a:t>頻寬</a:t>
            </a:r>
            <a:r>
              <a:rPr lang="zh-TW" altLang="zh-TW" sz="2600" dirty="0">
                <a:solidFill>
                  <a:schemeClr val="tx2"/>
                </a:solidFill>
                <a:latin typeface="+mn-lt"/>
              </a:rPr>
              <a:t>供</a:t>
            </a:r>
            <a:r>
              <a:rPr lang="en-US" altLang="zh-TW" sz="2600" dirty="0">
                <a:solidFill>
                  <a:schemeClr val="tx2"/>
                </a:solidFill>
                <a:latin typeface="+mn-lt"/>
              </a:rPr>
              <a:t>4G</a:t>
            </a:r>
            <a:r>
              <a:rPr lang="zh-TW" altLang="zh-TW" sz="2600" dirty="0">
                <a:solidFill>
                  <a:schemeClr val="tx2"/>
                </a:solidFill>
                <a:latin typeface="+mn-lt"/>
              </a:rPr>
              <a:t>使用，</a:t>
            </a:r>
            <a:r>
              <a:rPr lang="en-US" altLang="zh-TW" sz="2600" dirty="0">
                <a:solidFill>
                  <a:schemeClr val="tx2"/>
                </a:solidFill>
                <a:latin typeface="+mn-lt"/>
              </a:rPr>
              <a:t>102</a:t>
            </a:r>
            <a:r>
              <a:rPr lang="zh-TW" altLang="zh-TW" sz="2600" dirty="0">
                <a:solidFill>
                  <a:schemeClr val="tx2"/>
                </a:solidFill>
                <a:latin typeface="+mn-lt"/>
              </a:rPr>
              <a:t>年</a:t>
            </a:r>
            <a:r>
              <a:rPr lang="en-US" altLang="zh-TW" sz="2600" dirty="0">
                <a:solidFill>
                  <a:schemeClr val="tx2"/>
                </a:solidFill>
                <a:latin typeface="+mn-lt"/>
              </a:rPr>
              <a:t>10</a:t>
            </a:r>
            <a:r>
              <a:rPr lang="zh-TW" altLang="zh-TW" sz="2600" dirty="0">
                <a:solidFill>
                  <a:schemeClr val="tx2"/>
                </a:solidFill>
                <a:latin typeface="+mn-lt"/>
              </a:rPr>
              <a:t>月通傳會完成釋出競標作業，</a:t>
            </a:r>
            <a:r>
              <a:rPr lang="en-US" altLang="zh-TW" sz="2600" dirty="0">
                <a:solidFill>
                  <a:schemeClr val="tx2"/>
                </a:solidFill>
                <a:latin typeface="+mn-lt"/>
              </a:rPr>
              <a:t>104</a:t>
            </a:r>
            <a:r>
              <a:rPr lang="zh-TW" altLang="zh-TW" sz="2600" dirty="0">
                <a:solidFill>
                  <a:schemeClr val="tx2"/>
                </a:solidFill>
                <a:latin typeface="+mn-lt"/>
              </a:rPr>
              <a:t>年</a:t>
            </a:r>
            <a:r>
              <a:rPr lang="en-US" altLang="zh-TW" sz="2600" dirty="0">
                <a:solidFill>
                  <a:schemeClr val="tx2"/>
                </a:solidFill>
                <a:latin typeface="+mn-lt"/>
              </a:rPr>
              <a:t>2</a:t>
            </a:r>
            <a:r>
              <a:rPr lang="zh-TW" altLang="zh-TW" sz="2600" dirty="0">
                <a:solidFill>
                  <a:schemeClr val="tx2"/>
                </a:solidFill>
                <a:latin typeface="+mn-lt"/>
              </a:rPr>
              <a:t>月</a:t>
            </a:r>
            <a:r>
              <a:rPr lang="zh-TW" altLang="en-US" sz="2600" dirty="0">
                <a:solidFill>
                  <a:schemeClr val="tx2"/>
                </a:solidFill>
                <a:latin typeface="+mn-lt"/>
              </a:rPr>
              <a:t>交通部規劃</a:t>
            </a:r>
            <a:r>
              <a:rPr lang="en-US" altLang="zh-TW" sz="2600" dirty="0">
                <a:solidFill>
                  <a:schemeClr val="tx2"/>
                </a:solidFill>
                <a:latin typeface="+mn-lt"/>
              </a:rPr>
              <a:t>190MHz</a:t>
            </a:r>
            <a:r>
              <a:rPr lang="zh-TW" altLang="zh-TW" sz="2600" dirty="0">
                <a:solidFill>
                  <a:schemeClr val="tx2"/>
                </a:solidFill>
                <a:latin typeface="+mn-lt"/>
              </a:rPr>
              <a:t>供</a:t>
            </a:r>
            <a:r>
              <a:rPr lang="en-US" altLang="zh-TW" sz="2600" dirty="0">
                <a:solidFill>
                  <a:schemeClr val="tx2"/>
                </a:solidFill>
                <a:latin typeface="+mn-lt"/>
              </a:rPr>
              <a:t>4G</a:t>
            </a:r>
            <a:r>
              <a:rPr lang="zh-TW" altLang="zh-TW" sz="2600" dirty="0">
                <a:solidFill>
                  <a:schemeClr val="tx2"/>
                </a:solidFill>
                <a:latin typeface="+mn-lt"/>
              </a:rPr>
              <a:t>使用</a:t>
            </a:r>
            <a:r>
              <a:rPr lang="zh-TW" altLang="zh-TW" sz="2600" dirty="0" smtClean="0">
                <a:solidFill>
                  <a:schemeClr val="tx2"/>
                </a:solidFill>
                <a:latin typeface="+mn-lt"/>
              </a:rPr>
              <a:t>，</a:t>
            </a:r>
            <a:r>
              <a:rPr lang="zh-TW" altLang="en-US" sz="2600" dirty="0">
                <a:solidFill>
                  <a:schemeClr val="tx2"/>
                </a:solidFill>
                <a:latin typeface="+mn-lt"/>
              </a:rPr>
              <a:t>通傳會業於</a:t>
            </a:r>
            <a:r>
              <a:rPr lang="en-US" altLang="zh-TW" sz="2600" dirty="0">
                <a:solidFill>
                  <a:schemeClr val="tx2"/>
                </a:solidFill>
                <a:latin typeface="+mn-lt"/>
              </a:rPr>
              <a:t>104</a:t>
            </a:r>
            <a:r>
              <a:rPr lang="zh-TW" altLang="zh-TW" sz="2600" dirty="0">
                <a:solidFill>
                  <a:schemeClr val="tx2"/>
                </a:solidFill>
                <a:latin typeface="+mn-lt"/>
              </a:rPr>
              <a:t>年</a:t>
            </a:r>
            <a:r>
              <a:rPr lang="en-US" altLang="zh-TW" sz="2600" dirty="0">
                <a:solidFill>
                  <a:schemeClr val="tx2"/>
                </a:solidFill>
                <a:latin typeface="+mn-lt"/>
              </a:rPr>
              <a:t>12</a:t>
            </a:r>
            <a:r>
              <a:rPr lang="zh-TW" altLang="zh-TW" sz="2600" dirty="0">
                <a:solidFill>
                  <a:schemeClr val="tx2"/>
                </a:solidFill>
                <a:latin typeface="+mn-lt"/>
              </a:rPr>
              <a:t>月</a:t>
            </a:r>
            <a:r>
              <a:rPr lang="zh-TW" altLang="zh-TW" sz="2600" dirty="0">
                <a:latin typeface="+mn-lt"/>
              </a:rPr>
              <a:t>釋出，總計釋出頻寬達</a:t>
            </a:r>
            <a:r>
              <a:rPr lang="en-US" altLang="zh-TW" sz="2600" dirty="0">
                <a:latin typeface="+mn-lt"/>
              </a:rPr>
              <a:t>460MHz</a:t>
            </a:r>
            <a:r>
              <a:rPr lang="zh-TW" altLang="en-US" sz="2600" dirty="0">
                <a:latin typeface="+mn-lt"/>
              </a:rPr>
              <a:t>，</a:t>
            </a:r>
            <a:r>
              <a:rPr lang="en-US" altLang="zh-TW" sz="2600" dirty="0">
                <a:latin typeface="+mn-lt"/>
              </a:rPr>
              <a:t>4G</a:t>
            </a:r>
            <a:r>
              <a:rPr lang="zh-TW" altLang="zh-TW" sz="2600" dirty="0">
                <a:latin typeface="+mn-lt"/>
              </a:rPr>
              <a:t>用</a:t>
            </a:r>
            <a:r>
              <a:rPr lang="zh-TW" altLang="en-US" sz="2600" dirty="0">
                <a:latin typeface="+mn-lt"/>
              </a:rPr>
              <a:t>戶已突破千萬戶</a:t>
            </a:r>
            <a:r>
              <a:rPr lang="zh-TW" altLang="en-US" sz="2600" dirty="0" smtClean="0">
                <a:latin typeface="+mn-lt"/>
              </a:rPr>
              <a:t>。</a:t>
            </a:r>
            <a:endParaRPr lang="en-US" altLang="zh-TW" sz="3200" b="1" dirty="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199</a:t>
            </a:fld>
            <a:endParaRPr lang="zh-TW" altLang="en-US"/>
          </a:p>
        </p:txBody>
      </p:sp>
    </p:spTree>
    <p:extLst>
      <p:ext uri="{BB962C8B-B14F-4D97-AF65-F5344CB8AC3E}">
        <p14:creationId xmlns:p14="http://schemas.microsoft.com/office/powerpoint/2010/main" val="3430956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8378825" y="6524625"/>
            <a:ext cx="765175" cy="217488"/>
          </a:xfrm>
        </p:spPr>
        <p:txBody>
          <a:bodyPr/>
          <a:lstStyle/>
          <a:p>
            <a:fld id="{7BA5FAF9-2C10-4E47-8AF7-89B80DE7BA60}" type="slidenum">
              <a:rPr lang="zh-TW" altLang="en-US" smtClean="0"/>
              <a:t>2</a:t>
            </a:fld>
            <a:endParaRPr lang="zh-TW" altLang="en-US"/>
          </a:p>
        </p:txBody>
      </p:sp>
      <p:sp>
        <p:nvSpPr>
          <p:cNvPr id="5" name="文字方塊 4"/>
          <p:cNvSpPr txBox="1"/>
          <p:nvPr/>
        </p:nvSpPr>
        <p:spPr>
          <a:xfrm>
            <a:off x="1364343" y="134757"/>
            <a:ext cx="6415314" cy="707886"/>
          </a:xfrm>
          <a:prstGeom prst="rect">
            <a:avLst/>
          </a:prstGeom>
          <a:noFill/>
        </p:spPr>
        <p:txBody>
          <a:bodyPr wrap="square" rtlCol="0">
            <a:spAutoFit/>
          </a:bodyPr>
          <a:lstStyle/>
          <a:p>
            <a:pPr algn="ctr"/>
            <a:r>
              <a:rPr kumimoji="1" lang="zh-TW" altLang="en-US" sz="4000" b="1" dirty="0">
                <a:solidFill>
                  <a:schemeClr val="accent6">
                    <a:lumMod val="50000"/>
                  </a:schemeClr>
                </a:solidFill>
                <a:latin typeface="標楷體" panose="03000509000000000000" pitchFamily="65" charset="-120"/>
                <a:ea typeface="標楷體" panose="03000509000000000000" pitchFamily="65" charset="-120"/>
              </a:rPr>
              <a:t>目錄</a:t>
            </a:r>
          </a:p>
        </p:txBody>
      </p:sp>
      <p:graphicFrame>
        <p:nvGraphicFramePr>
          <p:cNvPr id="3" name="表格 2"/>
          <p:cNvGraphicFramePr>
            <a:graphicFrameLocks noGrp="1"/>
          </p:cNvGraphicFramePr>
          <p:nvPr>
            <p:extLst>
              <p:ext uri="{D42A27DB-BD31-4B8C-83A1-F6EECF244321}">
                <p14:modId xmlns:p14="http://schemas.microsoft.com/office/powerpoint/2010/main" val="4061024049"/>
              </p:ext>
            </p:extLst>
          </p:nvPr>
        </p:nvGraphicFramePr>
        <p:xfrm>
          <a:off x="1070074" y="921184"/>
          <a:ext cx="7033066" cy="5224916"/>
        </p:xfrm>
        <a:graphic>
          <a:graphicData uri="http://schemas.openxmlformats.org/drawingml/2006/table">
            <a:tbl>
              <a:tblPr firstRow="1" firstCol="1" bandRow="1">
                <a:tableStyleId>{5C22544A-7EE6-4342-B048-85BDC9FD1C3A}</a:tableStyleId>
              </a:tblPr>
              <a:tblGrid>
                <a:gridCol w="6365735"/>
                <a:gridCol w="667331"/>
              </a:tblGrid>
              <a:tr h="307348">
                <a:tc>
                  <a:txBody>
                    <a:bodyPr/>
                    <a:lstStyle/>
                    <a:p>
                      <a:pPr marL="0" lvl="0" indent="0">
                        <a:spcAft>
                          <a:spcPts val="0"/>
                        </a:spcAft>
                        <a:buFont typeface="+mj-ea"/>
                        <a:buNone/>
                      </a:pPr>
                      <a:r>
                        <a:rPr lang="zh-TW" altLang="en-US" sz="1800" kern="100" baseline="0" dirty="0" smtClean="0">
                          <a:solidFill>
                            <a:schemeClr val="tx1"/>
                          </a:solidFill>
                          <a:effectLst/>
                          <a:latin typeface="Times New Roman" panose="02020603050405020304" pitchFamily="18" charset="0"/>
                          <a:cs typeface="Times New Roman" panose="02020603050405020304" pitchFamily="18" charset="0"/>
                        </a:rPr>
                        <a:t>壹</a:t>
                      </a:r>
                      <a:r>
                        <a:rPr lang="en-US" altLang="zh-TW" sz="1800" kern="100" baseline="0" dirty="0" smtClean="0">
                          <a:solidFill>
                            <a:schemeClr val="tx1"/>
                          </a:solidFill>
                          <a:effectLst/>
                          <a:latin typeface="Times New Roman" panose="02020603050405020304" pitchFamily="18" charset="0"/>
                          <a:cs typeface="Times New Roman" panose="02020603050405020304" pitchFamily="18" charset="0"/>
                        </a:rPr>
                        <a:t> </a:t>
                      </a:r>
                      <a:r>
                        <a:rPr lang="zh-TW" altLang="zh-TW" sz="1800" kern="100" dirty="0" smtClean="0">
                          <a:solidFill>
                            <a:schemeClr val="tx1"/>
                          </a:solidFill>
                          <a:effectLst/>
                          <a:latin typeface="Times New Roman" panose="02020603050405020304" pitchFamily="18" charset="0"/>
                          <a:cs typeface="Times New Roman" panose="02020603050405020304" pitchFamily="18" charset="0"/>
                        </a:rPr>
                        <a:t>、</a:t>
                      </a:r>
                      <a:r>
                        <a:rPr lang="zh-TW" sz="1800" kern="100" dirty="0" smtClean="0">
                          <a:solidFill>
                            <a:schemeClr val="tx1"/>
                          </a:solidFill>
                          <a:effectLst/>
                          <a:latin typeface="Times New Roman" panose="02020603050405020304" pitchFamily="18" charset="0"/>
                          <a:cs typeface="Times New Roman" panose="02020603050405020304" pitchFamily="18" charset="0"/>
                        </a:rPr>
                        <a:t>前言</a:t>
                      </a:r>
                      <a:r>
                        <a:rPr lang="en-US" sz="1800" kern="100" dirty="0" smtClean="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3</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貳、</a:t>
                      </a:r>
                      <a:r>
                        <a:rPr lang="en-US" sz="1800" kern="100" dirty="0">
                          <a:solidFill>
                            <a:schemeClr val="tx1"/>
                          </a:solidFill>
                          <a:effectLst/>
                          <a:latin typeface="Times New Roman" panose="02020603050405020304" pitchFamily="18" charset="0"/>
                          <a:cs typeface="Times New Roman" panose="02020603050405020304" pitchFamily="18" charset="0"/>
                        </a:rPr>
                        <a:t>12</a:t>
                      </a:r>
                      <a:r>
                        <a:rPr lang="zh-TW" sz="1800" kern="100" dirty="0">
                          <a:solidFill>
                            <a:schemeClr val="tx1"/>
                          </a:solidFill>
                          <a:effectLst/>
                          <a:latin typeface="Times New Roman" panose="02020603050405020304" pitchFamily="18" charset="0"/>
                          <a:cs typeface="Times New Roman" panose="02020603050405020304" pitchFamily="18" charset="0"/>
                        </a:rPr>
                        <a:t>大亮點</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5</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a:t>
                      </a:r>
                      <a:r>
                        <a:rPr lang="zh-TW" sz="1800" kern="100" dirty="0" smtClean="0">
                          <a:solidFill>
                            <a:schemeClr val="tx1"/>
                          </a:solidFill>
                          <a:effectLst/>
                          <a:latin typeface="Times New Roman" panose="02020603050405020304" pitchFamily="18" charset="0"/>
                          <a:cs typeface="Times New Roman" panose="02020603050405020304" pitchFamily="18" charset="0"/>
                        </a:rPr>
                        <a:t>點</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zh-TW"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a:solidFill>
                            <a:schemeClr val="tx1"/>
                          </a:solidFill>
                          <a:effectLst/>
                          <a:latin typeface="Times New Roman" panose="02020603050405020304" pitchFamily="18" charset="0"/>
                          <a:cs typeface="Times New Roman" panose="02020603050405020304" pitchFamily="18" charset="0"/>
                        </a:rPr>
                        <a:t>1 </a:t>
                      </a:r>
                      <a:r>
                        <a:rPr lang="zh-TW" sz="1800" kern="100" dirty="0">
                          <a:solidFill>
                            <a:schemeClr val="tx1"/>
                          </a:solidFill>
                          <a:effectLst/>
                          <a:latin typeface="Times New Roman" panose="02020603050405020304" pitchFamily="18" charset="0"/>
                          <a:cs typeface="Times New Roman" panose="02020603050405020304" pitchFamily="18" charset="0"/>
                        </a:rPr>
                        <a:t>犯罪降、破案升，治安最穩定</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6</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 </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smtClean="0">
                          <a:solidFill>
                            <a:schemeClr val="tx1"/>
                          </a:solidFill>
                          <a:effectLst/>
                          <a:latin typeface="Times New Roman" panose="02020603050405020304" pitchFamily="18" charset="0"/>
                          <a:cs typeface="Times New Roman" panose="02020603050405020304" pitchFamily="18" charset="0"/>
                        </a:rPr>
                        <a:t>2 </a:t>
                      </a:r>
                      <a:r>
                        <a:rPr lang="zh-TW" sz="1800" kern="100" dirty="0">
                          <a:solidFill>
                            <a:schemeClr val="tx1"/>
                          </a:solidFill>
                          <a:effectLst/>
                          <a:latin typeface="Times New Roman" panose="02020603050405020304" pitchFamily="18" charset="0"/>
                          <a:cs typeface="Times New Roman" panose="02020603050405020304" pitchFamily="18" charset="0"/>
                        </a:rPr>
                        <a:t>交通運輸連成網，東西南北全暢通</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1</a:t>
                      </a:r>
                      <a:r>
                        <a:rPr lang="en-US" altLang="zh-TW" sz="1800" b="1" kern="100" dirty="0" smtClean="0">
                          <a:solidFill>
                            <a:schemeClr val="tx1"/>
                          </a:solidFill>
                          <a:effectLst/>
                          <a:latin typeface="Times New Roman" panose="02020603050405020304" pitchFamily="18" charset="0"/>
                          <a:cs typeface="Times New Roman" panose="02020603050405020304" pitchFamily="18" charset="0"/>
                        </a:rPr>
                        <a:t>5</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 </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smtClean="0">
                          <a:solidFill>
                            <a:schemeClr val="tx1"/>
                          </a:solidFill>
                          <a:effectLst/>
                          <a:latin typeface="Times New Roman" panose="02020603050405020304" pitchFamily="18" charset="0"/>
                          <a:cs typeface="Times New Roman" panose="02020603050405020304" pitchFamily="18" charset="0"/>
                        </a:rPr>
                        <a:t>3 </a:t>
                      </a:r>
                      <a:r>
                        <a:rPr lang="zh-TW" sz="1800" kern="100" dirty="0">
                          <a:solidFill>
                            <a:schemeClr val="tx1"/>
                          </a:solidFill>
                          <a:effectLst/>
                          <a:latin typeface="Times New Roman" panose="02020603050405020304" pitchFamily="18" charset="0"/>
                          <a:cs typeface="Times New Roman" panose="02020603050405020304" pitchFamily="18" charset="0"/>
                        </a:rPr>
                        <a:t>活路外交，擴大國際參與</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24</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 </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smtClean="0">
                          <a:solidFill>
                            <a:schemeClr val="tx1"/>
                          </a:solidFill>
                          <a:effectLst/>
                          <a:latin typeface="Times New Roman" panose="02020603050405020304" pitchFamily="18" charset="0"/>
                          <a:cs typeface="Times New Roman" panose="02020603050405020304" pitchFamily="18" charset="0"/>
                        </a:rPr>
                        <a:t>4 </a:t>
                      </a:r>
                      <a:r>
                        <a:rPr lang="zh-TW" sz="1800" kern="100" dirty="0">
                          <a:solidFill>
                            <a:schemeClr val="tx1"/>
                          </a:solidFill>
                          <a:effectLst/>
                          <a:latin typeface="Times New Roman" panose="02020603050405020304" pitchFamily="18" charset="0"/>
                          <a:cs typeface="Times New Roman" panose="02020603050405020304" pitchFamily="18" charset="0"/>
                        </a:rPr>
                        <a:t>國際媒體齊讚譽，邁向千萬觀光大國</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35</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 </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smtClean="0">
                          <a:solidFill>
                            <a:schemeClr val="tx1"/>
                          </a:solidFill>
                          <a:effectLst/>
                          <a:latin typeface="Times New Roman" panose="02020603050405020304" pitchFamily="18" charset="0"/>
                          <a:cs typeface="Times New Roman" panose="02020603050405020304" pitchFamily="18" charset="0"/>
                        </a:rPr>
                        <a:t>5 </a:t>
                      </a:r>
                      <a:r>
                        <a:rPr lang="zh-TW" sz="1800" kern="100" dirty="0" smtClean="0">
                          <a:solidFill>
                            <a:schemeClr val="tx1"/>
                          </a:solidFill>
                          <a:effectLst/>
                          <a:latin typeface="Times New Roman" panose="02020603050405020304" pitchFamily="18" charset="0"/>
                          <a:cs typeface="Times New Roman" panose="02020603050405020304" pitchFamily="18" charset="0"/>
                        </a:rPr>
                        <a:t>倡議海</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域</a:t>
                      </a:r>
                      <a:r>
                        <a:rPr lang="zh-TW" sz="1800" kern="100" dirty="0" smtClean="0">
                          <a:solidFill>
                            <a:schemeClr val="tx1"/>
                          </a:solidFill>
                          <a:effectLst/>
                          <a:latin typeface="Times New Roman" panose="02020603050405020304" pitchFamily="18" charset="0"/>
                          <a:cs typeface="Times New Roman" panose="02020603050405020304" pitchFamily="18" charset="0"/>
                        </a:rPr>
                        <a:t>和平</a:t>
                      </a:r>
                      <a:r>
                        <a:rPr lang="zh-TW" sz="1800" kern="100" dirty="0">
                          <a:solidFill>
                            <a:schemeClr val="tx1"/>
                          </a:solidFill>
                          <a:effectLst/>
                          <a:latin typeface="Times New Roman" panose="02020603050405020304" pitchFamily="18" charset="0"/>
                          <a:cs typeface="Times New Roman" panose="02020603050405020304" pitchFamily="18" charset="0"/>
                        </a:rPr>
                        <a:t>，穩固</a:t>
                      </a:r>
                      <a:r>
                        <a:rPr lang="zh-TW" sz="1800" kern="100" dirty="0" smtClean="0">
                          <a:solidFill>
                            <a:schemeClr val="tx1"/>
                          </a:solidFill>
                          <a:effectLst/>
                          <a:latin typeface="Times New Roman" panose="02020603050405020304" pitchFamily="18" charset="0"/>
                          <a:cs typeface="Times New Roman" panose="02020603050405020304" pitchFamily="18" charset="0"/>
                        </a:rPr>
                        <a:t>區域</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安全</a:t>
                      </a:r>
                      <a:r>
                        <a:rPr lang="en-US" sz="1800" kern="100" dirty="0" smtClean="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45</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a:t>
                      </a:r>
                      <a:r>
                        <a:rPr lang="zh-TW" sz="1800" kern="100" dirty="0" smtClean="0">
                          <a:solidFill>
                            <a:schemeClr val="tx1"/>
                          </a:solidFill>
                          <a:effectLst/>
                          <a:latin typeface="Times New Roman" panose="02020603050405020304" pitchFamily="18" charset="0"/>
                          <a:cs typeface="Times New Roman" panose="02020603050405020304" pitchFamily="18" charset="0"/>
                        </a:rPr>
                        <a:t>點</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zh-TW"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a:solidFill>
                            <a:schemeClr val="tx1"/>
                          </a:solidFill>
                          <a:effectLst/>
                          <a:latin typeface="Times New Roman" panose="02020603050405020304" pitchFamily="18" charset="0"/>
                          <a:cs typeface="Times New Roman" panose="02020603050405020304" pitchFamily="18" charset="0"/>
                        </a:rPr>
                        <a:t>6 </a:t>
                      </a:r>
                      <a:r>
                        <a:rPr lang="zh-TW" sz="1800" kern="100" dirty="0">
                          <a:solidFill>
                            <a:schemeClr val="tx1"/>
                          </a:solidFill>
                          <a:effectLst/>
                          <a:latin typeface="Times New Roman" panose="02020603050405020304" pitchFamily="18" charset="0"/>
                          <a:cs typeface="Times New Roman" panose="02020603050405020304" pitchFamily="18" charset="0"/>
                        </a:rPr>
                        <a:t>農村再生，活力再現</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51</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a:t>
                      </a:r>
                      <a:r>
                        <a:rPr lang="zh-TW" sz="1800" kern="100" dirty="0" smtClean="0">
                          <a:solidFill>
                            <a:schemeClr val="tx1"/>
                          </a:solidFill>
                          <a:effectLst/>
                          <a:latin typeface="Times New Roman" panose="02020603050405020304" pitchFamily="18" charset="0"/>
                          <a:cs typeface="Times New Roman" panose="02020603050405020304" pitchFamily="18" charset="0"/>
                        </a:rPr>
                        <a:t>點</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zh-TW"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a:solidFill>
                            <a:schemeClr val="tx1"/>
                          </a:solidFill>
                          <a:effectLst/>
                          <a:latin typeface="Times New Roman" panose="02020603050405020304" pitchFamily="18" charset="0"/>
                          <a:cs typeface="Times New Roman" panose="02020603050405020304" pitchFamily="18" charset="0"/>
                        </a:rPr>
                        <a:t>7 </a:t>
                      </a:r>
                      <a:r>
                        <a:rPr lang="zh-TW" sz="1800" kern="100" dirty="0">
                          <a:solidFill>
                            <a:schemeClr val="tx1"/>
                          </a:solidFill>
                          <a:effectLst/>
                          <a:latin typeface="Times New Roman" panose="02020603050405020304" pitchFamily="18" charset="0"/>
                          <a:cs typeface="Times New Roman" panose="02020603050405020304" pitchFamily="18" charset="0"/>
                        </a:rPr>
                        <a:t>力挺青年創新創業，協助青年進軍國際</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54</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a:t>
                      </a:r>
                      <a:r>
                        <a:rPr lang="zh-TW" sz="1800" kern="100" dirty="0" smtClean="0">
                          <a:solidFill>
                            <a:schemeClr val="tx1"/>
                          </a:solidFill>
                          <a:effectLst/>
                          <a:latin typeface="Times New Roman" panose="02020603050405020304" pitchFamily="18" charset="0"/>
                          <a:cs typeface="Times New Roman" panose="02020603050405020304" pitchFamily="18" charset="0"/>
                        </a:rPr>
                        <a:t>點</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zh-TW"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a:solidFill>
                            <a:schemeClr val="tx1"/>
                          </a:solidFill>
                          <a:effectLst/>
                          <a:latin typeface="Times New Roman" panose="02020603050405020304" pitchFamily="18" charset="0"/>
                          <a:cs typeface="Times New Roman" panose="02020603050405020304" pitchFamily="18" charset="0"/>
                        </a:rPr>
                        <a:t>8 </a:t>
                      </a:r>
                      <a:r>
                        <a:rPr lang="zh-TW" sz="1800" kern="100" dirty="0">
                          <a:solidFill>
                            <a:schemeClr val="tx1"/>
                          </a:solidFill>
                          <a:effectLst/>
                          <a:latin typeface="Times New Roman" panose="02020603050405020304" pitchFamily="18" charset="0"/>
                          <a:cs typeface="Times New Roman" panose="02020603050405020304" pitchFamily="18" charset="0"/>
                        </a:rPr>
                        <a:t>基本工資連五漲，勞退權益受保障</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60</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 </a:t>
                      </a:r>
                      <a:r>
                        <a:rPr lang="zh-TW" altLang="en-US" sz="1800" kern="100" dirty="0" smtClean="0">
                          <a:solidFill>
                            <a:schemeClr val="tx1"/>
                          </a:solidFill>
                          <a:effectLst/>
                          <a:latin typeface="Times New Roman" panose="02020603050405020304" pitchFamily="18" charset="0"/>
                          <a:cs typeface="Times New Roman" panose="02020603050405020304" pitchFamily="18" charset="0"/>
                        </a:rPr>
                        <a:t> </a:t>
                      </a:r>
                      <a:r>
                        <a:rPr lang="en-US" sz="1800" kern="100" dirty="0" smtClean="0">
                          <a:solidFill>
                            <a:schemeClr val="tx1"/>
                          </a:solidFill>
                          <a:effectLst/>
                          <a:latin typeface="Times New Roman" panose="02020603050405020304" pitchFamily="18" charset="0"/>
                          <a:cs typeface="Times New Roman" panose="02020603050405020304" pitchFamily="18" charset="0"/>
                        </a:rPr>
                        <a:t>9 </a:t>
                      </a:r>
                      <a:r>
                        <a:rPr lang="zh-TW" sz="1800" kern="100" dirty="0">
                          <a:solidFill>
                            <a:schemeClr val="tx1"/>
                          </a:solidFill>
                          <a:effectLst/>
                          <a:latin typeface="Times New Roman" panose="02020603050405020304" pitchFamily="18" charset="0"/>
                          <a:cs typeface="Times New Roman" panose="02020603050405020304" pitchFamily="18" charset="0"/>
                        </a:rPr>
                        <a:t>優先照顧原民、弱勢、偏鄉及離島</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64</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a:t>
                      </a:r>
                      <a:r>
                        <a:rPr lang="en-US" sz="1800" kern="100" dirty="0">
                          <a:solidFill>
                            <a:schemeClr val="tx1"/>
                          </a:solidFill>
                          <a:effectLst/>
                          <a:latin typeface="Times New Roman" panose="02020603050405020304" pitchFamily="18" charset="0"/>
                          <a:cs typeface="Times New Roman" panose="02020603050405020304" pitchFamily="18" charset="0"/>
                        </a:rPr>
                        <a:t>10 </a:t>
                      </a:r>
                      <a:r>
                        <a:rPr lang="zh-TW" sz="1800" kern="100" dirty="0">
                          <a:solidFill>
                            <a:schemeClr val="tx1"/>
                          </a:solidFill>
                          <a:effectLst/>
                          <a:latin typeface="Times New Roman" panose="02020603050405020304" pitchFamily="18" charset="0"/>
                          <a:cs typeface="Times New Roman" panose="02020603050405020304" pitchFamily="18" charset="0"/>
                        </a:rPr>
                        <a:t>果斷決策，莫拉克風災迅速重建</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79</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a:t>
                      </a:r>
                      <a:r>
                        <a:rPr lang="en-US" sz="1800" kern="100" dirty="0">
                          <a:solidFill>
                            <a:schemeClr val="tx1"/>
                          </a:solidFill>
                          <a:effectLst/>
                          <a:latin typeface="Times New Roman" panose="02020603050405020304" pitchFamily="18" charset="0"/>
                          <a:cs typeface="Times New Roman" panose="02020603050405020304" pitchFamily="18" charset="0"/>
                        </a:rPr>
                        <a:t>11 </a:t>
                      </a:r>
                      <a:r>
                        <a:rPr lang="zh-TW" sz="1800" kern="100" dirty="0">
                          <a:solidFill>
                            <a:schemeClr val="tx1"/>
                          </a:solidFill>
                          <a:effectLst/>
                          <a:latin typeface="Times New Roman" panose="02020603050405020304" pitchFamily="18" charset="0"/>
                          <a:cs typeface="Times New Roman" panose="02020603050405020304" pitchFamily="18" charset="0"/>
                        </a:rPr>
                        <a:t>固金融、穩經濟，照顧民眾及企業</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altLang="zh-TW" sz="1800" b="1" kern="100" dirty="0" smtClean="0">
                          <a:solidFill>
                            <a:schemeClr val="tx1"/>
                          </a:solidFill>
                          <a:effectLst/>
                          <a:latin typeface="Times New Roman" panose="02020603050405020304" pitchFamily="18" charset="0"/>
                          <a:ea typeface="+mn-ea"/>
                          <a:cs typeface="Times New Roman" panose="02020603050405020304" pitchFamily="18" charset="0"/>
                        </a:rPr>
                        <a:t>96</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marL="288290">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亮點</a:t>
                      </a:r>
                      <a:r>
                        <a:rPr lang="en-US" sz="1800" kern="100" dirty="0">
                          <a:solidFill>
                            <a:schemeClr val="tx1"/>
                          </a:solidFill>
                          <a:effectLst/>
                          <a:latin typeface="Times New Roman" panose="02020603050405020304" pitchFamily="18" charset="0"/>
                          <a:cs typeface="Times New Roman" panose="02020603050405020304" pitchFamily="18" charset="0"/>
                        </a:rPr>
                        <a:t>12 </a:t>
                      </a:r>
                      <a:r>
                        <a:rPr lang="zh-TW" sz="1800" kern="100" dirty="0">
                          <a:solidFill>
                            <a:schemeClr val="tx1"/>
                          </a:solidFill>
                          <a:effectLst/>
                          <a:latin typeface="Times New Roman" panose="02020603050405020304" pitchFamily="18" charset="0"/>
                          <a:cs typeface="Times New Roman" panose="02020603050405020304" pitchFamily="18" charset="0"/>
                        </a:rPr>
                        <a:t>振興文化體育，保育生態環境</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124</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參、未來展望</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138</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肆、結語</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145</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r h="307348">
                <a:tc>
                  <a:txBody>
                    <a:bodyPr/>
                    <a:lstStyle/>
                    <a:p>
                      <a:pPr>
                        <a:spcAft>
                          <a:spcPts val="0"/>
                        </a:spcAft>
                      </a:pPr>
                      <a:r>
                        <a:rPr lang="zh-TW" sz="1800" kern="100" dirty="0">
                          <a:solidFill>
                            <a:schemeClr val="tx1"/>
                          </a:solidFill>
                          <a:effectLst/>
                          <a:latin typeface="Times New Roman" panose="02020603050405020304" pitchFamily="18" charset="0"/>
                          <a:cs typeface="Times New Roman" panose="02020603050405020304" pitchFamily="18" charset="0"/>
                        </a:rPr>
                        <a:t>附錄 主要成果</a:t>
                      </a:r>
                      <a:r>
                        <a:rPr lang="en-US" sz="1800" kern="100" dirty="0">
                          <a:solidFill>
                            <a:schemeClr val="tx1"/>
                          </a:solidFill>
                          <a:effectLst/>
                          <a:latin typeface="Times New Roman" panose="02020603050405020304" pitchFamily="18" charset="0"/>
                          <a:cs typeface="Times New Roman" panose="02020603050405020304" pitchFamily="18" charset="0"/>
                        </a:rPr>
                        <a:t>  </a:t>
                      </a:r>
                      <a:endParaRPr lang="zh-TW" sz="18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oFill/>
                  </a:tcPr>
                </a:tc>
                <a:tc>
                  <a:txBody>
                    <a:bodyPr/>
                    <a:lstStyle/>
                    <a:p>
                      <a:pPr algn="r">
                        <a:spcAft>
                          <a:spcPts val="0"/>
                        </a:spcAft>
                      </a:pPr>
                      <a:r>
                        <a:rPr lang="en-US" sz="1800" b="1" kern="100" dirty="0" smtClean="0">
                          <a:solidFill>
                            <a:schemeClr val="tx1"/>
                          </a:solidFill>
                          <a:effectLst/>
                          <a:latin typeface="Times New Roman" panose="02020603050405020304" pitchFamily="18" charset="0"/>
                          <a:cs typeface="Times New Roman" panose="02020603050405020304" pitchFamily="18" charset="0"/>
                        </a:rPr>
                        <a:t>148</a:t>
                      </a:r>
                      <a:endParaRPr lang="zh-TW" sz="1800" b="1"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noFill/>
                  </a:tcPr>
                </a:tc>
              </a:tr>
            </a:tbl>
          </a:graphicData>
        </a:graphic>
      </p:graphicFrame>
    </p:spTree>
    <p:extLst>
      <p:ext uri="{BB962C8B-B14F-4D97-AF65-F5344CB8AC3E}">
        <p14:creationId xmlns:p14="http://schemas.microsoft.com/office/powerpoint/2010/main" val="1582041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200" y="0"/>
            <a:ext cx="9563100" cy="965200"/>
          </a:xfrm>
        </p:spPr>
        <p:txBody>
          <a:bodyPr/>
          <a:lstStyle/>
          <a:p>
            <a:pPr algn="ct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強化軌道運輸服務，打造鐵道新願景</a:t>
            </a:r>
          </a:p>
        </p:txBody>
      </p:sp>
      <p:sp>
        <p:nvSpPr>
          <p:cNvPr id="3" name="文字版面配置區 2"/>
          <p:cNvSpPr>
            <a:spLocks noGrp="1"/>
          </p:cNvSpPr>
          <p:nvPr>
            <p:ph type="body" idx="1"/>
          </p:nvPr>
        </p:nvSpPr>
        <p:spPr>
          <a:xfrm>
            <a:off x="694034" y="1469176"/>
            <a:ext cx="8228617" cy="2761224"/>
          </a:xfrm>
        </p:spPr>
        <p:txBody>
          <a:bodyPr/>
          <a:lstStyle/>
          <a:p>
            <a:pPr marL="268288" indent="-268288" algn="just" defTabSz="914400">
              <a:spcBef>
                <a:spcPts val="1200"/>
              </a:spcBef>
              <a:buClr>
                <a:schemeClr val="accent2">
                  <a:lumMod val="50000"/>
                </a:schemeClr>
              </a:buClr>
              <a:buSzPct val="100000"/>
              <a:buFont typeface="Wingdings" panose="05000000000000000000" pitchFamily="2" charset="2"/>
              <a:buChar char="n"/>
            </a:pPr>
            <a:r>
              <a:rPr lang="zh-TW" altLang="en-US" sz="2400" kern="1200" dirty="0">
                <a:solidFill>
                  <a:schemeClr val="accent6"/>
                </a:solidFill>
                <a:latin typeface="Times New Roman" panose="02020603050405020304" pitchFamily="18" charset="0"/>
                <a:ea typeface="標楷體" panose="03000509000000000000" pitchFamily="65" charset="-120"/>
              </a:rPr>
              <a:t>基隆火車站站區遷移、臺鐵林邊溪橋改善及臺北機廠遷建計畫，開創了全新的發展格局。</a:t>
            </a:r>
            <a:endParaRPr lang="en-US" altLang="zh-TW" sz="2400" kern="1200" dirty="0">
              <a:solidFill>
                <a:schemeClr val="accent6"/>
              </a:solidFill>
              <a:latin typeface="Times New Roman" panose="02020603050405020304" pitchFamily="18" charset="0"/>
              <a:ea typeface="標楷體" panose="03000509000000000000" pitchFamily="65" charset="-120"/>
            </a:endParaRPr>
          </a:p>
          <a:p>
            <a:pPr marL="268288" indent="-268288" algn="just" defTabSz="914400">
              <a:spcBef>
                <a:spcPts val="1200"/>
              </a:spcBef>
              <a:buClr>
                <a:schemeClr val="accent2">
                  <a:lumMod val="50000"/>
                </a:schemeClr>
              </a:buClr>
              <a:buSzPct val="100000"/>
              <a:buFont typeface="Wingdings" panose="05000000000000000000" pitchFamily="2" charset="2"/>
              <a:buChar char="n"/>
            </a:pPr>
            <a:r>
              <a:rPr lang="zh-TW" altLang="en-US" sz="2400" kern="1200" dirty="0">
                <a:solidFill>
                  <a:schemeClr val="accent6"/>
                </a:solidFill>
                <a:latin typeface="Times New Roman" panose="02020603050405020304" pitchFamily="18" charset="0"/>
                <a:ea typeface="標楷體" panose="03000509000000000000" pitchFamily="65" charset="-120"/>
              </a:rPr>
              <a:t>新竹內灣支線、臺南沙崙支線，使高鐵成功地與城市鐵道交通路網</a:t>
            </a:r>
            <a:r>
              <a:rPr lang="en-US" altLang="zh-TW" sz="2400" kern="1200" dirty="0">
                <a:solidFill>
                  <a:schemeClr val="accent6"/>
                </a:solidFill>
                <a:latin typeface="Times New Roman" panose="02020603050405020304" pitchFamily="18" charset="0"/>
                <a:ea typeface="標楷體" panose="03000509000000000000" pitchFamily="65" charset="-120"/>
              </a:rPr>
              <a:t>(</a:t>
            </a:r>
            <a:r>
              <a:rPr lang="zh-TW" altLang="en-US" sz="2400" kern="1200" dirty="0">
                <a:solidFill>
                  <a:schemeClr val="accent6"/>
                </a:solidFill>
                <a:latin typeface="Times New Roman" panose="02020603050405020304" pitchFamily="18" charset="0"/>
                <a:ea typeface="標楷體" panose="03000509000000000000" pitchFamily="65" charset="-120"/>
              </a:rPr>
              <a:t>臺鐵</a:t>
            </a:r>
            <a:r>
              <a:rPr lang="en-US" altLang="zh-TW" sz="2400" kern="1200" dirty="0">
                <a:solidFill>
                  <a:schemeClr val="accent6"/>
                </a:solidFill>
                <a:latin typeface="Times New Roman" panose="02020603050405020304" pitchFamily="18" charset="0"/>
                <a:ea typeface="標楷體" panose="03000509000000000000" pitchFamily="65" charset="-120"/>
              </a:rPr>
              <a:t>)</a:t>
            </a:r>
            <a:r>
              <a:rPr lang="zh-TW" altLang="en-US" sz="2400" kern="1200" dirty="0">
                <a:solidFill>
                  <a:schemeClr val="accent6"/>
                </a:solidFill>
                <a:latin typeface="Times New Roman" panose="02020603050405020304" pitchFamily="18" charset="0"/>
                <a:ea typeface="標楷體" panose="03000509000000000000" pitchFamily="65" charset="-120"/>
              </a:rPr>
              <a:t>轉乘無縫接駁。</a:t>
            </a:r>
            <a:endParaRPr lang="en-US" altLang="zh-TW" sz="2400" kern="1200" dirty="0">
              <a:solidFill>
                <a:schemeClr val="accent6"/>
              </a:solidFill>
              <a:latin typeface="Times New Roman" panose="02020603050405020304" pitchFamily="18" charset="0"/>
              <a:ea typeface="標楷體" panose="03000509000000000000" pitchFamily="65" charset="-120"/>
            </a:endParaRPr>
          </a:p>
          <a:p>
            <a:pPr marL="268288" indent="-268288" algn="just" defTabSz="914400">
              <a:spcBef>
                <a:spcPts val="1200"/>
              </a:spcBef>
              <a:buClr>
                <a:schemeClr val="accent2">
                  <a:lumMod val="50000"/>
                </a:schemeClr>
              </a:buClr>
              <a:buSzPct val="100000"/>
              <a:buFont typeface="Wingdings" panose="05000000000000000000" pitchFamily="2" charset="2"/>
              <a:buChar char="n"/>
            </a:pPr>
            <a:r>
              <a:rPr lang="zh-TW" altLang="en-US" sz="2400" kern="1200" dirty="0">
                <a:solidFill>
                  <a:schemeClr val="accent6"/>
                </a:solidFill>
                <a:latin typeface="Times New Roman" panose="02020603050405020304" pitchFamily="18" charset="0"/>
                <a:ea typeface="標楷體" panose="03000509000000000000" pitchFamily="65" charset="-120"/>
              </a:rPr>
              <a:t>臺北市區鐵路地下化東延南港工程、臺鐵都會區捷運化暨區域鐵路後續建設計畫、員林市區鐵路高架化、屏東潮州鐵路立體化陸續啟用，有效擴充軌道容量，提供都會區快鐵之便捷交通。</a:t>
            </a:r>
          </a:p>
        </p:txBody>
      </p:sp>
      <p:sp>
        <p:nvSpPr>
          <p:cNvPr id="5" name="投影片編號版面配置區 3"/>
          <p:cNvSpPr>
            <a:spLocks noGrp="1"/>
          </p:cNvSpPr>
          <p:nvPr>
            <p:ph type="sldNum" sz="quarter" idx="12"/>
          </p:nvPr>
        </p:nvSpPr>
        <p:spPr>
          <a:xfrm>
            <a:off x="7374195" y="6489290"/>
            <a:ext cx="1707894" cy="282985"/>
          </a:xfrm>
        </p:spPr>
        <p:txBody>
          <a:bodyPr/>
          <a:lstStyle/>
          <a:p>
            <a:r>
              <a:rPr lang="en-US" altLang="zh-TW" dirty="0" smtClean="0"/>
              <a:t>20</a:t>
            </a:r>
          </a:p>
          <a:p>
            <a:endParaRPr lang="zh-TW" altLang="en-US" dirty="0">
              <a:solidFill>
                <a:srgbClr val="000000"/>
              </a:solidFill>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703" y="4240254"/>
            <a:ext cx="2128976" cy="1595069"/>
          </a:xfrm>
          <a:prstGeom prst="rect">
            <a:avLst/>
          </a:prstGeom>
        </p:spPr>
      </p:pic>
      <p:sp>
        <p:nvSpPr>
          <p:cNvPr id="6" name="文字方塊 5"/>
          <p:cNvSpPr txBox="1"/>
          <p:nvPr/>
        </p:nvSpPr>
        <p:spPr>
          <a:xfrm>
            <a:off x="893082" y="5864889"/>
            <a:ext cx="2585884" cy="369332"/>
          </a:xfrm>
          <a:prstGeom prst="rect">
            <a:avLst/>
          </a:prstGeom>
          <a:noFill/>
        </p:spPr>
        <p:txBody>
          <a:bodyPr wrap="square" rtlCol="0">
            <a:spAutoFit/>
          </a:bodyPr>
          <a:lstStyle/>
          <a:p>
            <a:r>
              <a:rPr lang="zh-TW" altLang="en-US" dirty="0" smtClean="0"/>
              <a:t>臺北機廠</a:t>
            </a:r>
            <a:endParaRPr lang="en-US" altLang="zh-TW" dirty="0" smtClean="0"/>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1679" y="4213778"/>
            <a:ext cx="2157139" cy="1617854"/>
          </a:xfrm>
          <a:prstGeom prst="rect">
            <a:avLst/>
          </a:prstGeom>
        </p:spPr>
      </p:pic>
      <p:sp>
        <p:nvSpPr>
          <p:cNvPr id="9" name="文字方塊 8"/>
          <p:cNvSpPr txBox="1"/>
          <p:nvPr/>
        </p:nvSpPr>
        <p:spPr>
          <a:xfrm>
            <a:off x="3116382" y="5830981"/>
            <a:ext cx="2585884" cy="369332"/>
          </a:xfrm>
          <a:prstGeom prst="rect">
            <a:avLst/>
          </a:prstGeom>
          <a:noFill/>
        </p:spPr>
        <p:txBody>
          <a:bodyPr wrap="square" rtlCol="0">
            <a:spAutoFit/>
          </a:bodyPr>
          <a:lstStyle/>
          <a:p>
            <a:r>
              <a:rPr lang="zh-TW" altLang="en-US" dirty="0" smtClean="0"/>
              <a:t>沙崙</a:t>
            </a:r>
            <a:r>
              <a:rPr lang="zh-TW" altLang="en-US" dirty="0"/>
              <a:t>車站</a:t>
            </a:r>
            <a:endParaRPr lang="en-US" altLang="zh-TW" dirty="0" smtClean="0"/>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818" y="4450202"/>
            <a:ext cx="4157476" cy="1396750"/>
          </a:xfrm>
          <a:prstGeom prst="rect">
            <a:avLst/>
          </a:prstGeom>
        </p:spPr>
      </p:pic>
      <p:sp>
        <p:nvSpPr>
          <p:cNvPr id="11" name="文字方塊 10"/>
          <p:cNvSpPr txBox="1"/>
          <p:nvPr/>
        </p:nvSpPr>
        <p:spPr>
          <a:xfrm>
            <a:off x="6081253" y="5815010"/>
            <a:ext cx="2585884" cy="369332"/>
          </a:xfrm>
          <a:prstGeom prst="rect">
            <a:avLst/>
          </a:prstGeom>
          <a:noFill/>
        </p:spPr>
        <p:txBody>
          <a:bodyPr wrap="square" rtlCol="0">
            <a:spAutoFit/>
          </a:bodyPr>
          <a:lstStyle/>
          <a:p>
            <a:r>
              <a:rPr lang="zh-TW" altLang="en-US" dirty="0" smtClean="0"/>
              <a:t>南港車</a:t>
            </a:r>
            <a:r>
              <a:rPr lang="zh-TW" altLang="en-US" dirty="0"/>
              <a:t>站</a:t>
            </a:r>
            <a:endParaRPr lang="en-US" altLang="zh-TW" dirty="0" smtClean="0"/>
          </a:p>
        </p:txBody>
      </p:sp>
    </p:spTree>
    <p:extLst>
      <p:ext uri="{BB962C8B-B14F-4D97-AF65-F5344CB8AC3E}">
        <p14:creationId xmlns:p14="http://schemas.microsoft.com/office/powerpoint/2010/main" val="216706485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六</a:t>
            </a:r>
            <a:r>
              <a:rPr lang="zh-TW" altLang="zh-TW" sz="3600" dirty="0">
                <a:solidFill>
                  <a:srgbClr val="2D2DB9">
                    <a:lumMod val="50000"/>
                  </a:srgbClr>
                </a:solidFill>
                <a:latin typeface="Times New Roman" panose="02020603050405020304" pitchFamily="18" charset="0"/>
                <a:ea typeface="標楷體" panose="03000509000000000000" pitchFamily="65" charset="-120"/>
              </a:rPr>
              <a:t>、整合人才培育，厚植文教</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科技</a:t>
            </a:r>
            <a:r>
              <a:rPr lang="en-US" altLang="zh-TW" sz="2000" dirty="0">
                <a:solidFill>
                  <a:schemeClr val="tx1"/>
                </a:solidFill>
                <a:latin typeface="Times New Roman" panose="02020603050405020304" pitchFamily="18" charset="0"/>
                <a:ea typeface="標楷體" panose="03000509000000000000" pitchFamily="65" charset="-120"/>
              </a:rPr>
              <a:t>(</a:t>
            </a:r>
            <a:r>
              <a:rPr lang="zh-TW" altLang="en-US" sz="2000" dirty="0" smtClean="0">
                <a:solidFill>
                  <a:schemeClr val="tx1"/>
                </a:solidFill>
                <a:latin typeface="Times New Roman" panose="02020603050405020304" pitchFamily="18" charset="0"/>
                <a:ea typeface="標楷體" panose="03000509000000000000" pitchFamily="65" charset="-120"/>
              </a:rPr>
              <a:t>續</a:t>
            </a:r>
            <a:r>
              <a:rPr lang="en-US" altLang="zh-TW" sz="2000" dirty="0">
                <a:solidFill>
                  <a:schemeClr val="tx1"/>
                </a:solidFill>
                <a:latin typeface="Times New Roman" panose="02020603050405020304" pitchFamily="18" charset="0"/>
                <a:ea typeface="標楷體" panose="03000509000000000000" pitchFamily="65" charset="-120"/>
              </a:rPr>
              <a:t>5</a:t>
            </a:r>
            <a:r>
              <a:rPr lang="en-US" altLang="zh-TW" sz="2000" dirty="0" smtClean="0">
                <a:solidFill>
                  <a:schemeClr val="tx1"/>
                </a:solidFill>
                <a:latin typeface="Times New Roman" panose="02020603050405020304" pitchFamily="18" charset="0"/>
                <a:ea typeface="標楷體" panose="03000509000000000000" pitchFamily="65" charset="-120"/>
              </a:rPr>
              <a:t>)</a:t>
            </a:r>
            <a:endParaRPr lang="zh-TW" altLang="en-US" sz="3600" dirty="0">
              <a:solidFill>
                <a:schemeClr val="tx1"/>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11277" y="972014"/>
            <a:ext cx="8131278" cy="53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en-US" sz="3200" b="1" dirty="0">
                <a:solidFill>
                  <a:schemeClr val="accent6"/>
                </a:solidFill>
                <a:latin typeface="+mn-lt"/>
                <a:ea typeface="標楷體" panose="03000509000000000000" pitchFamily="65" charset="-120"/>
              </a:rPr>
              <a:t>協調推動寬頻網路建設</a:t>
            </a:r>
            <a:endParaRPr lang="en-US" altLang="zh-TW" sz="3200" b="1" dirty="0">
              <a:solidFill>
                <a:schemeClr val="accent6"/>
              </a:solidFill>
              <a:latin typeface="+mn-lt"/>
              <a:ea typeface="標楷體" panose="03000509000000000000" pitchFamily="65" charset="-120"/>
            </a:endParaRPr>
          </a:p>
          <a:p>
            <a:pPr marL="355600" indent="0" algn="just">
              <a:buNone/>
            </a:pPr>
            <a:r>
              <a:rPr lang="zh-TW" altLang="en-US" sz="2600" dirty="0">
                <a:solidFill>
                  <a:srgbClr val="000000"/>
                </a:solidFill>
                <a:latin typeface="Times New Roman"/>
              </a:rPr>
              <a:t>截至</a:t>
            </a:r>
            <a:r>
              <a:rPr lang="en-US" altLang="zh-TW" sz="2600" dirty="0">
                <a:solidFill>
                  <a:srgbClr val="000000"/>
                </a:solidFill>
                <a:latin typeface="Times New Roman"/>
              </a:rPr>
              <a:t>104</a:t>
            </a:r>
            <a:r>
              <a:rPr lang="zh-TW" altLang="en-US" sz="2600" dirty="0">
                <a:solidFill>
                  <a:srgbClr val="000000"/>
                </a:solidFill>
                <a:latin typeface="Times New Roman"/>
              </a:rPr>
              <a:t>年</a:t>
            </a:r>
            <a:r>
              <a:rPr lang="en-US" altLang="zh-TW" sz="2600" dirty="0">
                <a:solidFill>
                  <a:schemeClr val="tx2"/>
                </a:solidFill>
                <a:latin typeface="Times New Roman"/>
              </a:rPr>
              <a:t>8</a:t>
            </a:r>
            <a:r>
              <a:rPr lang="zh-TW" altLang="en-US" sz="2600" dirty="0">
                <a:solidFill>
                  <a:schemeClr val="tx2"/>
                </a:solidFill>
                <a:latin typeface="Times New Roman"/>
              </a:rPr>
              <a:t>月，可接取</a:t>
            </a:r>
            <a:r>
              <a:rPr lang="en-US" altLang="zh-TW" sz="2600" dirty="0">
                <a:solidFill>
                  <a:schemeClr val="tx2"/>
                </a:solidFill>
                <a:latin typeface="Times New Roman"/>
              </a:rPr>
              <a:t>100Mbps</a:t>
            </a:r>
            <a:r>
              <a:rPr lang="zh-TW" altLang="en-US" sz="2600" dirty="0">
                <a:solidFill>
                  <a:schemeClr val="tx2"/>
                </a:solidFill>
                <a:latin typeface="Times New Roman"/>
              </a:rPr>
              <a:t>寬頻網路家戶率達</a:t>
            </a:r>
            <a:r>
              <a:rPr lang="en-US" altLang="zh-TW" sz="2600" dirty="0">
                <a:solidFill>
                  <a:schemeClr val="tx2"/>
                </a:solidFill>
                <a:latin typeface="Times New Roman"/>
              </a:rPr>
              <a:t>98</a:t>
            </a:r>
            <a:r>
              <a:rPr lang="zh-TW" altLang="en-US" sz="2600" dirty="0">
                <a:solidFill>
                  <a:schemeClr val="tx2"/>
                </a:solidFill>
                <a:latin typeface="Times New Roman"/>
              </a:rPr>
              <a:t>％；截至</a:t>
            </a:r>
            <a:r>
              <a:rPr lang="en-US" altLang="zh-TW" sz="2600" dirty="0">
                <a:solidFill>
                  <a:schemeClr val="tx2"/>
                </a:solidFill>
                <a:latin typeface="Times New Roman"/>
              </a:rPr>
              <a:t>104</a:t>
            </a:r>
            <a:r>
              <a:rPr lang="zh-TW" altLang="en-US" sz="2600" dirty="0">
                <a:solidFill>
                  <a:schemeClr val="tx2"/>
                </a:solidFill>
                <a:latin typeface="Times New Roman"/>
              </a:rPr>
              <a:t>年</a:t>
            </a:r>
            <a:r>
              <a:rPr lang="en-US" altLang="zh-TW" sz="2600" dirty="0">
                <a:solidFill>
                  <a:schemeClr val="tx2"/>
                </a:solidFill>
                <a:latin typeface="Times New Roman"/>
              </a:rPr>
              <a:t>11</a:t>
            </a:r>
            <a:r>
              <a:rPr lang="zh-TW" altLang="en-US" sz="2600" dirty="0">
                <a:solidFill>
                  <a:schemeClr val="tx2"/>
                </a:solidFill>
                <a:latin typeface="Times New Roman"/>
              </a:rPr>
              <a:t>月，光纖用戶數達</a:t>
            </a:r>
            <a:r>
              <a:rPr lang="en-US" altLang="zh-TW" sz="2600" dirty="0">
                <a:solidFill>
                  <a:schemeClr val="tx2"/>
                </a:solidFill>
                <a:latin typeface="Times New Roman"/>
              </a:rPr>
              <a:t>471.62</a:t>
            </a:r>
            <a:r>
              <a:rPr lang="zh-TW" altLang="en-US" sz="2600" dirty="0">
                <a:solidFill>
                  <a:schemeClr val="tx2"/>
                </a:solidFill>
                <a:latin typeface="Times New Roman"/>
              </a:rPr>
              <a:t>萬戶，無線寬頻網路帳號數達</a:t>
            </a:r>
            <a:r>
              <a:rPr lang="en-US" altLang="zh-TW" sz="2600" dirty="0">
                <a:solidFill>
                  <a:schemeClr val="tx2"/>
                </a:solidFill>
                <a:latin typeface="Times New Roman"/>
              </a:rPr>
              <a:t>1,786.95</a:t>
            </a:r>
            <a:r>
              <a:rPr lang="zh-TW" altLang="en-US" sz="2600" dirty="0">
                <a:solidFill>
                  <a:schemeClr val="tx2"/>
                </a:solidFill>
                <a:latin typeface="Times New Roman"/>
              </a:rPr>
              <a:t>萬</a:t>
            </a:r>
            <a:r>
              <a:rPr lang="zh-TW" altLang="en-US" sz="2600" dirty="0" smtClean="0">
                <a:solidFill>
                  <a:schemeClr val="tx2"/>
                </a:solidFill>
                <a:latin typeface="Times New Roman"/>
              </a:rPr>
              <a:t>戶</a:t>
            </a:r>
            <a:r>
              <a:rPr lang="zh-TW" altLang="en-US" sz="2600" dirty="0" smtClean="0">
                <a:latin typeface="+mn-lt"/>
              </a:rPr>
              <a:t>。 </a:t>
            </a:r>
            <a:endParaRPr lang="en-US" altLang="zh-TW" sz="2600" dirty="0">
              <a:latin typeface="+mn-lt"/>
            </a:endParaRPr>
          </a:p>
          <a:p>
            <a:pPr>
              <a:buClr>
                <a:schemeClr val="accent2">
                  <a:lumMod val="50000"/>
                </a:schemeClr>
              </a:buClr>
              <a:buSzPct val="75000"/>
              <a:buFont typeface="Wingdings" panose="05000000000000000000" pitchFamily="2" charset="2"/>
              <a:buChar char="n"/>
            </a:pPr>
            <a:r>
              <a:rPr lang="zh-TW" altLang="en-US" sz="3200" b="1" dirty="0">
                <a:solidFill>
                  <a:schemeClr val="accent6"/>
                </a:solidFill>
                <a:latin typeface="+mn-lt"/>
                <a:ea typeface="標楷體" panose="03000509000000000000" pitchFamily="65" charset="-120"/>
              </a:rPr>
              <a:t>推動網際網路通訊協定升級</a:t>
            </a:r>
            <a:r>
              <a:rPr lang="en-US" altLang="zh-TW" sz="3200" b="1" dirty="0">
                <a:solidFill>
                  <a:schemeClr val="accent6"/>
                </a:solidFill>
                <a:latin typeface="+mn-lt"/>
                <a:ea typeface="標楷體" panose="03000509000000000000" pitchFamily="65" charset="-120"/>
              </a:rPr>
              <a:t>(</a:t>
            </a:r>
            <a:r>
              <a:rPr lang="zh-TW" altLang="en-US" sz="3200" b="1" dirty="0">
                <a:solidFill>
                  <a:schemeClr val="accent6"/>
                </a:solidFill>
                <a:latin typeface="+mn-lt"/>
                <a:ea typeface="標楷體" panose="03000509000000000000" pitchFamily="65" charset="-120"/>
              </a:rPr>
              <a:t>由</a:t>
            </a:r>
            <a:r>
              <a:rPr lang="en-US" altLang="zh-TW" sz="3200" b="1" dirty="0">
                <a:solidFill>
                  <a:schemeClr val="accent6"/>
                </a:solidFill>
                <a:latin typeface="+mn-lt"/>
                <a:ea typeface="標楷體" panose="03000509000000000000" pitchFamily="65" charset="-120"/>
              </a:rPr>
              <a:t>IPv4</a:t>
            </a:r>
            <a:r>
              <a:rPr lang="zh-TW" altLang="en-US" sz="3200" b="1" dirty="0">
                <a:solidFill>
                  <a:schemeClr val="accent6"/>
                </a:solidFill>
                <a:latin typeface="+mn-lt"/>
                <a:ea typeface="標楷體" panose="03000509000000000000" pitchFamily="65" charset="-120"/>
              </a:rPr>
              <a:t>升級至</a:t>
            </a:r>
            <a:r>
              <a:rPr lang="en-US" altLang="zh-TW" sz="3200" b="1" dirty="0">
                <a:solidFill>
                  <a:schemeClr val="accent6"/>
                </a:solidFill>
                <a:latin typeface="+mn-lt"/>
                <a:ea typeface="標楷體" panose="03000509000000000000" pitchFamily="65" charset="-120"/>
              </a:rPr>
              <a:t>IPv6)</a:t>
            </a:r>
          </a:p>
          <a:p>
            <a:pPr marL="355600" indent="0" algn="just">
              <a:buNone/>
            </a:pPr>
            <a:r>
              <a:rPr lang="zh-TW" altLang="en-US" sz="2600" dirty="0">
                <a:latin typeface="+mn-lt"/>
              </a:rPr>
              <a:t>截至</a:t>
            </a:r>
            <a:r>
              <a:rPr lang="en-US" altLang="zh-TW" sz="2600" dirty="0">
                <a:latin typeface="+mn-lt"/>
              </a:rPr>
              <a:t>104</a:t>
            </a:r>
            <a:r>
              <a:rPr lang="zh-TW" altLang="en-US" sz="2600" dirty="0">
                <a:solidFill>
                  <a:schemeClr val="tx2"/>
                </a:solidFill>
                <a:latin typeface="+mn-lt"/>
              </a:rPr>
              <a:t>年</a:t>
            </a:r>
            <a:r>
              <a:rPr lang="en-US" altLang="zh-TW" sz="2600" dirty="0">
                <a:solidFill>
                  <a:schemeClr val="tx2"/>
                </a:solidFill>
                <a:latin typeface="+mn-lt"/>
              </a:rPr>
              <a:t>12</a:t>
            </a:r>
            <a:r>
              <a:rPr lang="zh-TW" altLang="en-US" sz="2600" dirty="0">
                <a:solidFill>
                  <a:schemeClr val="tx2"/>
                </a:solidFill>
                <a:latin typeface="+mn-lt"/>
              </a:rPr>
              <a:t>月，中央及地方各政府機關</a:t>
            </a:r>
            <a:r>
              <a:rPr lang="en-US" altLang="zh-TW" sz="2600" dirty="0">
                <a:solidFill>
                  <a:schemeClr val="tx2"/>
                </a:solidFill>
                <a:latin typeface="+mn-lt"/>
              </a:rPr>
              <a:t>(</a:t>
            </a:r>
            <a:r>
              <a:rPr lang="zh-TW" altLang="en-US" sz="2600" dirty="0">
                <a:solidFill>
                  <a:schemeClr val="tx2"/>
                </a:solidFill>
                <a:latin typeface="+mn-lt"/>
              </a:rPr>
              <a:t>構</a:t>
            </a:r>
            <a:r>
              <a:rPr lang="en-US" altLang="zh-TW" sz="2600" dirty="0">
                <a:solidFill>
                  <a:schemeClr val="tx2"/>
                </a:solidFill>
                <a:latin typeface="+mn-lt"/>
              </a:rPr>
              <a:t>)</a:t>
            </a:r>
            <a:r>
              <a:rPr lang="zh-TW" altLang="en-US" sz="2600" dirty="0">
                <a:solidFill>
                  <a:schemeClr val="tx2"/>
                </a:solidFill>
                <a:latin typeface="+mn-lt"/>
              </a:rPr>
              <a:t>依「網際網路通訊協定升級推動方案」，完成外部網路服務系統升級</a:t>
            </a:r>
            <a:r>
              <a:rPr lang="en-US" altLang="zh-TW" sz="2600" dirty="0">
                <a:solidFill>
                  <a:schemeClr val="tx2"/>
                </a:solidFill>
                <a:latin typeface="+mn-lt"/>
              </a:rPr>
              <a:t>IPv6</a:t>
            </a:r>
            <a:r>
              <a:rPr lang="zh-TW" altLang="en-US" sz="2600" dirty="0">
                <a:solidFill>
                  <a:schemeClr val="tx2"/>
                </a:solidFill>
                <a:latin typeface="+mn-lt"/>
              </a:rPr>
              <a:t>比率為</a:t>
            </a:r>
            <a:r>
              <a:rPr lang="en-US" altLang="zh-TW" sz="2600" dirty="0">
                <a:solidFill>
                  <a:schemeClr val="tx2"/>
                </a:solidFill>
                <a:latin typeface="+mn-lt"/>
              </a:rPr>
              <a:t>100</a:t>
            </a:r>
            <a:r>
              <a:rPr lang="zh-TW" altLang="en-US" sz="2600" dirty="0">
                <a:solidFill>
                  <a:schemeClr val="tx2"/>
                </a:solidFill>
                <a:latin typeface="+mn-lt"/>
              </a:rPr>
              <a:t>％；</a:t>
            </a:r>
            <a:r>
              <a:rPr lang="zh-TW" altLang="en-US" sz="2600" dirty="0">
                <a:latin typeface="+mn-lt"/>
              </a:rPr>
              <a:t>另我國累計通過</a:t>
            </a:r>
            <a:r>
              <a:rPr lang="en-US" altLang="zh-TW" sz="2600" dirty="0">
                <a:latin typeface="+mn-lt"/>
              </a:rPr>
              <a:t>IPv6 Ready Logo</a:t>
            </a:r>
            <a:r>
              <a:rPr lang="zh-TW" altLang="en-US" sz="2600" dirty="0">
                <a:latin typeface="+mn-lt"/>
              </a:rPr>
              <a:t>金質標章認證</a:t>
            </a:r>
            <a:r>
              <a:rPr lang="en-US" altLang="zh-TW" sz="2600" dirty="0">
                <a:latin typeface="+mn-lt"/>
              </a:rPr>
              <a:t>(Phase 2)296</a:t>
            </a:r>
            <a:r>
              <a:rPr lang="zh-TW" altLang="en-US" sz="2600" dirty="0">
                <a:latin typeface="+mn-lt"/>
              </a:rPr>
              <a:t>件，名列世界第</a:t>
            </a:r>
            <a:r>
              <a:rPr lang="en-US" altLang="zh-TW" sz="2600" dirty="0">
                <a:latin typeface="+mn-lt"/>
              </a:rPr>
              <a:t>2</a:t>
            </a:r>
            <a:r>
              <a:rPr lang="zh-TW" altLang="en-US" sz="2600" dirty="0">
                <a:latin typeface="+mn-lt"/>
              </a:rPr>
              <a:t>名</a:t>
            </a:r>
            <a:r>
              <a:rPr lang="zh-TW" altLang="en-US" sz="2600" dirty="0" smtClean="0">
                <a:latin typeface="+mn-lt"/>
              </a:rPr>
              <a:t>。</a:t>
            </a:r>
            <a:endParaRPr lang="en-US" altLang="zh-TW" sz="2600" dirty="0">
              <a:latin typeface="+mn-lt"/>
            </a:endParaRPr>
          </a:p>
        </p:txBody>
      </p:sp>
      <p:sp>
        <p:nvSpPr>
          <p:cNvPr id="5"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200</a:t>
            </a:fld>
            <a:endParaRPr lang="zh-TW" altLang="en-US" sz="1200" dirty="0"/>
          </a:p>
        </p:txBody>
      </p:sp>
    </p:spTree>
    <p:extLst>
      <p:ext uri="{BB962C8B-B14F-4D97-AF65-F5344CB8AC3E}">
        <p14:creationId xmlns:p14="http://schemas.microsoft.com/office/powerpoint/2010/main" val="184708825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六</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、整合人才培育，厚植文教</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科技</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6</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74054" y="844062"/>
            <a:ext cx="8355313" cy="531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打造全</a:t>
            </a:r>
            <a:r>
              <a:rPr lang="zh-TW" altLang="en-US" sz="3200" b="1" dirty="0" smtClean="0">
                <a:solidFill>
                  <a:schemeClr val="accent6"/>
                </a:solidFill>
                <a:latin typeface="Times New Roman" panose="02020603050405020304" pitchFamily="18" charset="0"/>
                <a:ea typeface="標楷體" panose="03000509000000000000" pitchFamily="65" charset="-120"/>
              </a:rPr>
              <a:t>國五大</a:t>
            </a:r>
            <a:r>
              <a:rPr lang="zh-TW" altLang="zh-TW" sz="3200" b="1" dirty="0" smtClean="0">
                <a:solidFill>
                  <a:schemeClr val="accent6"/>
                </a:solidFill>
                <a:latin typeface="Times New Roman" panose="02020603050405020304" pitchFamily="18" charset="0"/>
                <a:ea typeface="標楷體" panose="03000509000000000000" pitchFamily="65" charset="-120"/>
              </a:rPr>
              <a:t>文</a:t>
            </a:r>
            <a:r>
              <a:rPr lang="zh-TW" altLang="zh-TW" sz="3200" b="1" dirty="0">
                <a:solidFill>
                  <a:schemeClr val="accent6"/>
                </a:solidFill>
                <a:latin typeface="Times New Roman" panose="02020603050405020304" pitchFamily="18" charset="0"/>
                <a:ea typeface="標楷體" panose="03000509000000000000" pitchFamily="65" charset="-120"/>
              </a:rPr>
              <a:t>創園區</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None/>
            </a:pPr>
            <a:r>
              <a:rPr lang="zh-TW" altLang="zh-TW" sz="2400" dirty="0">
                <a:latin typeface="+mn-lt"/>
              </a:rPr>
              <a:t>五大文化創意產業園區中，</a:t>
            </a:r>
            <a:r>
              <a:rPr lang="zh-TW" altLang="en-US" sz="2400" dirty="0">
                <a:latin typeface="+mn-lt"/>
              </a:rPr>
              <a:t>華山</a:t>
            </a:r>
            <a:r>
              <a:rPr lang="zh-TW" altLang="zh-TW" sz="2400" dirty="0">
                <a:latin typeface="+mn-lt"/>
              </a:rPr>
              <a:t>、</a:t>
            </a:r>
            <a:r>
              <a:rPr lang="zh-TW" altLang="en-US" sz="2400" dirty="0">
                <a:latin typeface="+mn-lt"/>
              </a:rPr>
              <a:t>花蓮及臺南園區</a:t>
            </a:r>
            <a:r>
              <a:rPr lang="zh-TW" altLang="zh-TW" sz="2400" dirty="0">
                <a:latin typeface="+mn-lt"/>
              </a:rPr>
              <a:t>業已委託民間機構營運</a:t>
            </a:r>
            <a:r>
              <a:rPr lang="zh-TW" altLang="en-US" sz="2400" dirty="0">
                <a:latin typeface="+mn-lt"/>
              </a:rPr>
              <a:t>，其中華山園區於</a:t>
            </a:r>
            <a:r>
              <a:rPr lang="en-US" altLang="zh-TW" sz="2400" dirty="0">
                <a:latin typeface="+mn-lt"/>
              </a:rPr>
              <a:t>97</a:t>
            </a:r>
            <a:r>
              <a:rPr lang="zh-TW" altLang="en-US" sz="2400" dirty="0">
                <a:latin typeface="+mn-lt"/>
              </a:rPr>
              <a:t>年試營運、</a:t>
            </a:r>
            <a:r>
              <a:rPr lang="en-US" altLang="zh-TW" sz="2400" dirty="0">
                <a:latin typeface="+mn-lt"/>
              </a:rPr>
              <a:t>98</a:t>
            </a:r>
            <a:r>
              <a:rPr lang="zh-TW" altLang="en-US" sz="2400" dirty="0">
                <a:latin typeface="+mn-lt"/>
              </a:rPr>
              <a:t>年正式營運</a:t>
            </a:r>
            <a:r>
              <a:rPr lang="zh-TW" altLang="zh-TW" sz="2400" dirty="0">
                <a:latin typeface="+mn-lt"/>
              </a:rPr>
              <a:t>；</a:t>
            </a:r>
            <a:r>
              <a:rPr lang="zh-TW" altLang="zh-TW" sz="2400" dirty="0">
                <a:solidFill>
                  <a:schemeClr val="tx2"/>
                </a:solidFill>
                <a:latin typeface="+mn-lt"/>
              </a:rPr>
              <a:t>花蓮</a:t>
            </a:r>
            <a:r>
              <a:rPr lang="zh-TW" altLang="en-US" sz="2400" dirty="0">
                <a:solidFill>
                  <a:schemeClr val="tx2"/>
                </a:solidFill>
                <a:latin typeface="+mn-lt"/>
              </a:rPr>
              <a:t>園區</a:t>
            </a:r>
            <a:r>
              <a:rPr lang="zh-TW" altLang="zh-TW" sz="2400" dirty="0">
                <a:solidFill>
                  <a:schemeClr val="tx2"/>
                </a:solidFill>
                <a:latin typeface="+mn-lt"/>
              </a:rPr>
              <a:t>於</a:t>
            </a:r>
            <a:r>
              <a:rPr lang="en-US" altLang="zh-TW" sz="2400" dirty="0">
                <a:solidFill>
                  <a:schemeClr val="tx2"/>
                </a:solidFill>
                <a:latin typeface="+mn-lt"/>
              </a:rPr>
              <a:t>101</a:t>
            </a:r>
            <a:r>
              <a:rPr lang="zh-TW" altLang="zh-TW" sz="2400" dirty="0">
                <a:solidFill>
                  <a:schemeClr val="tx2"/>
                </a:solidFill>
                <a:latin typeface="+mn-lt"/>
              </a:rPr>
              <a:t>年展開最小規模營運，預計</a:t>
            </a:r>
            <a:r>
              <a:rPr lang="en-US" altLang="zh-TW" sz="2400" dirty="0">
                <a:solidFill>
                  <a:schemeClr val="tx2"/>
                </a:solidFill>
                <a:latin typeface="+mn-lt"/>
              </a:rPr>
              <a:t>105</a:t>
            </a:r>
            <a:r>
              <a:rPr lang="zh-TW" altLang="zh-TW" sz="2400" dirty="0">
                <a:solidFill>
                  <a:schemeClr val="tx2"/>
                </a:solidFill>
                <a:latin typeface="+mn-lt"/>
              </a:rPr>
              <a:t>年全區開放營運；臺南</a:t>
            </a:r>
            <a:r>
              <a:rPr lang="zh-TW" altLang="en-US" sz="2400" dirty="0">
                <a:solidFill>
                  <a:schemeClr val="tx2"/>
                </a:solidFill>
                <a:latin typeface="+mn-lt"/>
              </a:rPr>
              <a:t>園區於</a:t>
            </a:r>
            <a:r>
              <a:rPr lang="en-US" altLang="zh-TW" sz="2400" dirty="0">
                <a:solidFill>
                  <a:schemeClr val="tx2"/>
                </a:solidFill>
                <a:latin typeface="+mn-lt"/>
              </a:rPr>
              <a:t>104</a:t>
            </a:r>
            <a:r>
              <a:rPr lang="zh-TW" altLang="zh-TW" sz="2400" dirty="0">
                <a:solidFill>
                  <a:schemeClr val="tx2"/>
                </a:solidFill>
                <a:latin typeface="+mn-lt"/>
              </a:rPr>
              <a:t>年</a:t>
            </a:r>
            <a:r>
              <a:rPr lang="en-US" altLang="zh-TW" sz="2400" dirty="0">
                <a:solidFill>
                  <a:schemeClr val="tx2"/>
                </a:solidFill>
                <a:latin typeface="+mn-lt"/>
              </a:rPr>
              <a:t>6</a:t>
            </a:r>
            <a:r>
              <a:rPr lang="zh-TW" altLang="zh-TW" sz="2400" dirty="0">
                <a:solidFill>
                  <a:schemeClr val="tx2"/>
                </a:solidFill>
                <a:latin typeface="+mn-lt"/>
              </a:rPr>
              <a:t>月開放營運</a:t>
            </a:r>
            <a:r>
              <a:rPr lang="zh-TW" altLang="en-US" sz="2400" dirty="0">
                <a:solidFill>
                  <a:schemeClr val="tx2"/>
                </a:solidFill>
                <a:latin typeface="+mn-lt"/>
              </a:rPr>
              <a:t>。臺中園區則以部分自營、部分委外方式營運中，</a:t>
            </a:r>
            <a:r>
              <a:rPr lang="zh-TW" altLang="zh-TW" sz="2400" dirty="0">
                <a:solidFill>
                  <a:schemeClr val="tx2"/>
                </a:solidFill>
                <a:latin typeface="+mn-lt"/>
              </a:rPr>
              <a:t>嘉義</a:t>
            </a:r>
            <a:r>
              <a:rPr lang="zh-TW" altLang="en-US" sz="2400" dirty="0">
                <a:solidFill>
                  <a:schemeClr val="tx2"/>
                </a:solidFill>
                <a:latin typeface="+mn-lt"/>
              </a:rPr>
              <a:t>園區訂於</a:t>
            </a:r>
            <a:r>
              <a:rPr lang="en-US" altLang="zh-TW" sz="2400" dirty="0">
                <a:solidFill>
                  <a:schemeClr val="tx2"/>
                </a:solidFill>
                <a:latin typeface="+mn-lt"/>
              </a:rPr>
              <a:t>105</a:t>
            </a:r>
            <a:r>
              <a:rPr lang="zh-TW" altLang="en-US" sz="2400" dirty="0">
                <a:solidFill>
                  <a:schemeClr val="tx2"/>
                </a:solidFill>
                <a:latin typeface="+mn-lt"/>
              </a:rPr>
              <a:t>年</a:t>
            </a:r>
            <a:r>
              <a:rPr lang="en-US" altLang="zh-TW" sz="2400" dirty="0">
                <a:solidFill>
                  <a:schemeClr val="tx2"/>
                </a:solidFill>
                <a:latin typeface="+mn-lt"/>
              </a:rPr>
              <a:t>1</a:t>
            </a:r>
            <a:r>
              <a:rPr lang="zh-TW" altLang="en-US" sz="2400" dirty="0">
                <a:solidFill>
                  <a:schemeClr val="tx2"/>
                </a:solidFill>
                <a:latin typeface="+mn-lt"/>
              </a:rPr>
              <a:t>月</a:t>
            </a:r>
            <a:r>
              <a:rPr lang="en-US" altLang="zh-TW" sz="2400" dirty="0">
                <a:solidFill>
                  <a:schemeClr val="tx2"/>
                </a:solidFill>
                <a:latin typeface="+mn-lt"/>
              </a:rPr>
              <a:t>11</a:t>
            </a:r>
            <a:r>
              <a:rPr lang="zh-TW" altLang="en-US" sz="2400" dirty="0">
                <a:solidFill>
                  <a:schemeClr val="tx2"/>
                </a:solidFill>
                <a:latin typeface="+mn-lt"/>
              </a:rPr>
              <a:t>日簽</a:t>
            </a:r>
            <a:r>
              <a:rPr lang="zh-TW" altLang="zh-TW" sz="2400" dirty="0">
                <a:solidFill>
                  <a:schemeClr val="tx2"/>
                </a:solidFill>
                <a:latin typeface="+mn-lt"/>
              </a:rPr>
              <a:t>約</a:t>
            </a:r>
            <a:r>
              <a:rPr lang="zh-TW" altLang="en-US" sz="2400" dirty="0">
                <a:solidFill>
                  <a:schemeClr val="tx2"/>
                </a:solidFill>
                <a:latin typeface="+mn-lt"/>
              </a:rPr>
              <a:t>。</a:t>
            </a:r>
            <a:r>
              <a:rPr lang="zh-TW" altLang="zh-TW" sz="2400" dirty="0">
                <a:latin typeface="+mn-lt"/>
              </a:rPr>
              <a:t>五大文化創意產業園區均已積極辦理營運作業</a:t>
            </a:r>
            <a:r>
              <a:rPr lang="zh-TW" altLang="en-US" sz="2400" dirty="0" smtClean="0">
                <a:latin typeface="+mn-lt"/>
              </a:rPr>
              <a:t>。</a:t>
            </a:r>
            <a:endParaRPr lang="en-US" altLang="zh-TW" sz="24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Times New Roman" panose="02020603050405020304" pitchFamily="18" charset="0"/>
                <a:ea typeface="標楷體" panose="03000509000000000000" pitchFamily="65" charset="-120"/>
              </a:rPr>
              <a:t>建置南北客家文化園區，保存客家文化</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spcAft>
                <a:spcPts val="0"/>
              </a:spcAft>
              <a:buNone/>
            </a:pPr>
            <a:r>
              <a:rPr lang="en-US" altLang="zh-TW" sz="2400" dirty="0">
                <a:latin typeface="+mn-lt"/>
              </a:rPr>
              <a:t>99</a:t>
            </a:r>
            <a:r>
              <a:rPr lang="zh-TW" altLang="zh-TW" sz="2400" dirty="0">
                <a:latin typeface="+mn-lt"/>
              </a:rPr>
              <a:t>年</a:t>
            </a:r>
            <a:r>
              <a:rPr lang="en-US" altLang="zh-TW" sz="2400" dirty="0">
                <a:latin typeface="+mn-lt"/>
              </a:rPr>
              <a:t>1</a:t>
            </a:r>
            <a:r>
              <a:rPr lang="zh-TW" altLang="zh-TW" sz="2400" dirty="0">
                <a:latin typeface="+mn-lt"/>
              </a:rPr>
              <a:t>月公布「客家基本法」</a:t>
            </a:r>
            <a:r>
              <a:rPr lang="zh-TW" altLang="en-US" sz="2400" dirty="0">
                <a:latin typeface="+mn-lt"/>
              </a:rPr>
              <a:t>，落實「建設臺灣成為全球客家文化交流與</a:t>
            </a:r>
            <a:r>
              <a:rPr lang="zh-TW" altLang="en-US" sz="2400" dirty="0">
                <a:solidFill>
                  <a:schemeClr val="tx2"/>
                </a:solidFill>
                <a:latin typeface="+mn-lt"/>
              </a:rPr>
              <a:t>研究中心</a:t>
            </a:r>
            <a:r>
              <a:rPr lang="zh-TW" altLang="en-US" sz="2400" dirty="0" smtClean="0">
                <a:solidFill>
                  <a:schemeClr val="tx2"/>
                </a:solidFill>
                <a:latin typeface="+mn-lt"/>
              </a:rPr>
              <a:t>」，</a:t>
            </a:r>
            <a:r>
              <a:rPr lang="zh-TW" altLang="en-US" sz="2400" dirty="0">
                <a:solidFill>
                  <a:schemeClr val="tx2"/>
                </a:solidFill>
                <a:latin typeface="+mn-lt"/>
              </a:rPr>
              <a:t>積極推展</a:t>
            </a:r>
            <a:r>
              <a:rPr lang="zh-TW" altLang="en-US" sz="2400" dirty="0" smtClean="0">
                <a:solidFill>
                  <a:schemeClr val="tx2"/>
                </a:solidFill>
                <a:latin typeface="+mn-lt"/>
              </a:rPr>
              <a:t>南</a:t>
            </a:r>
            <a:r>
              <a:rPr lang="en-US" altLang="zh-TW" sz="2400" dirty="0" smtClean="0">
                <a:solidFill>
                  <a:schemeClr val="tx2"/>
                </a:solidFill>
                <a:latin typeface="+mn-lt"/>
              </a:rPr>
              <a:t>(</a:t>
            </a:r>
            <a:r>
              <a:rPr lang="zh-TW" altLang="en-US" sz="2400" dirty="0" smtClean="0">
                <a:solidFill>
                  <a:schemeClr val="tx2"/>
                </a:solidFill>
                <a:latin typeface="+mn-lt"/>
              </a:rPr>
              <a:t>六堆</a:t>
            </a:r>
            <a:r>
              <a:rPr lang="en-US" altLang="zh-TW" sz="2400" dirty="0" smtClean="0">
                <a:solidFill>
                  <a:schemeClr val="tx2"/>
                </a:solidFill>
                <a:latin typeface="+mn-lt"/>
              </a:rPr>
              <a:t>)</a:t>
            </a:r>
            <a:r>
              <a:rPr lang="zh-TW" altLang="en-US" sz="2400" dirty="0" smtClean="0">
                <a:solidFill>
                  <a:schemeClr val="tx2"/>
                </a:solidFill>
                <a:latin typeface="+mn-lt"/>
              </a:rPr>
              <a:t>北</a:t>
            </a:r>
            <a:r>
              <a:rPr lang="en-US" altLang="zh-TW" sz="2400" dirty="0" smtClean="0">
                <a:solidFill>
                  <a:schemeClr val="tx2"/>
                </a:solidFill>
                <a:latin typeface="+mn-lt"/>
              </a:rPr>
              <a:t>(</a:t>
            </a:r>
            <a:r>
              <a:rPr lang="zh-TW" altLang="en-US" sz="2400" dirty="0" smtClean="0">
                <a:solidFill>
                  <a:schemeClr val="tx2"/>
                </a:solidFill>
                <a:latin typeface="+mn-lt"/>
              </a:rPr>
              <a:t>苗栗</a:t>
            </a:r>
            <a:r>
              <a:rPr lang="en-US" altLang="zh-TW" sz="2400" dirty="0" smtClean="0">
                <a:solidFill>
                  <a:schemeClr val="tx2"/>
                </a:solidFill>
                <a:latin typeface="+mn-lt"/>
              </a:rPr>
              <a:t>)</a:t>
            </a:r>
            <a:r>
              <a:rPr lang="zh-TW" altLang="en-US" sz="2400" dirty="0" smtClean="0">
                <a:solidFill>
                  <a:schemeClr val="tx2"/>
                </a:solidFill>
                <a:latin typeface="+mn-lt"/>
              </a:rPr>
              <a:t>兩</a:t>
            </a:r>
            <a:r>
              <a:rPr lang="zh-TW" altLang="en-US" sz="2400" dirty="0">
                <a:solidFill>
                  <a:schemeClr val="tx2"/>
                </a:solidFill>
                <a:latin typeface="+mn-lt"/>
              </a:rPr>
              <a:t>座國家級客家文化園區建設及營運</a:t>
            </a:r>
            <a:r>
              <a:rPr lang="zh-TW" altLang="en-US" sz="2400" dirty="0" smtClean="0">
                <a:solidFill>
                  <a:schemeClr val="tx2"/>
                </a:solidFill>
                <a:latin typeface="+mn-lt"/>
              </a:rPr>
              <a:t>，</a:t>
            </a:r>
            <a:r>
              <a:rPr lang="en-US" altLang="zh-TW" sz="2400" dirty="0" smtClean="0">
                <a:solidFill>
                  <a:schemeClr val="tx2"/>
                </a:solidFill>
                <a:latin typeface="+mn-lt"/>
              </a:rPr>
              <a:t>100</a:t>
            </a:r>
            <a:r>
              <a:rPr lang="zh-TW" altLang="en-US" sz="2400" dirty="0">
                <a:solidFill>
                  <a:schemeClr val="tx2"/>
                </a:solidFill>
                <a:latin typeface="+mn-lt"/>
              </a:rPr>
              <a:t>年</a:t>
            </a:r>
            <a:r>
              <a:rPr lang="en-US" altLang="zh-TW" sz="2400" dirty="0">
                <a:solidFill>
                  <a:schemeClr val="tx2"/>
                </a:solidFill>
                <a:latin typeface="+mn-lt"/>
              </a:rPr>
              <a:t>10</a:t>
            </a:r>
            <a:r>
              <a:rPr lang="zh-TW" altLang="en-US" sz="2400" dirty="0">
                <a:solidFill>
                  <a:schemeClr val="tx2"/>
                </a:solidFill>
                <a:latin typeface="+mn-lt"/>
              </a:rPr>
              <a:t>月及</a:t>
            </a:r>
            <a:r>
              <a:rPr lang="en-US" altLang="zh-TW" sz="2400" dirty="0">
                <a:solidFill>
                  <a:schemeClr val="tx2"/>
                </a:solidFill>
                <a:latin typeface="+mn-lt"/>
              </a:rPr>
              <a:t>101</a:t>
            </a:r>
            <a:r>
              <a:rPr lang="zh-TW" altLang="en-US" sz="2400" dirty="0">
                <a:solidFill>
                  <a:schemeClr val="tx2"/>
                </a:solidFill>
                <a:latin typeface="+mn-lt"/>
              </a:rPr>
              <a:t>年</a:t>
            </a:r>
            <a:r>
              <a:rPr lang="en-US" altLang="zh-TW" sz="2400" dirty="0">
                <a:solidFill>
                  <a:schemeClr val="tx2"/>
                </a:solidFill>
                <a:latin typeface="+mn-lt"/>
              </a:rPr>
              <a:t>5</a:t>
            </a:r>
            <a:r>
              <a:rPr lang="zh-TW" altLang="en-US" sz="2400" dirty="0" smtClean="0">
                <a:solidFill>
                  <a:schemeClr val="tx2"/>
                </a:solidFill>
                <a:latin typeface="+mn-lt"/>
              </a:rPr>
              <a:t>月陸續開</a:t>
            </a:r>
            <a:r>
              <a:rPr lang="zh-TW" altLang="en-US" sz="2400" dirty="0">
                <a:solidFill>
                  <a:schemeClr val="tx2"/>
                </a:solidFill>
                <a:latin typeface="+mn-lt"/>
              </a:rPr>
              <a:t>園</a:t>
            </a:r>
            <a:r>
              <a:rPr lang="zh-TW" altLang="en-US" sz="2400" dirty="0" smtClean="0">
                <a:solidFill>
                  <a:schemeClr val="tx2"/>
                </a:solidFill>
                <a:latin typeface="+mn-lt"/>
              </a:rPr>
              <a:t>，</a:t>
            </a:r>
            <a:r>
              <a:rPr lang="zh-TW" altLang="en-US" sz="2400" dirty="0">
                <a:solidFill>
                  <a:schemeClr val="tx2"/>
                </a:solidFill>
                <a:latin typeface="Times New Roman"/>
              </a:rPr>
              <a:t>至</a:t>
            </a:r>
            <a:r>
              <a:rPr lang="en-US" altLang="zh-TW" sz="2400" dirty="0">
                <a:solidFill>
                  <a:schemeClr val="tx2"/>
                </a:solidFill>
                <a:latin typeface="Times New Roman"/>
              </a:rPr>
              <a:t>104</a:t>
            </a:r>
            <a:r>
              <a:rPr lang="zh-TW" altLang="en-US" sz="2400" dirty="0">
                <a:solidFill>
                  <a:schemeClr val="tx2"/>
                </a:solidFill>
                <a:latin typeface="Times New Roman"/>
              </a:rPr>
              <a:t>年</a:t>
            </a:r>
            <a:r>
              <a:rPr lang="en-US" altLang="zh-TW" sz="2400" dirty="0" smtClean="0">
                <a:solidFill>
                  <a:schemeClr val="tx2"/>
                </a:solidFill>
                <a:latin typeface="Times New Roman"/>
              </a:rPr>
              <a:t>12</a:t>
            </a:r>
            <a:r>
              <a:rPr lang="zh-TW" altLang="en-US" sz="2400" dirty="0" smtClean="0">
                <a:solidFill>
                  <a:schemeClr val="tx2"/>
                </a:solidFill>
                <a:latin typeface="Times New Roman"/>
              </a:rPr>
              <a:t>月</a:t>
            </a:r>
            <a:r>
              <a:rPr lang="zh-TW" altLang="en-US" sz="2400" dirty="0">
                <a:solidFill>
                  <a:schemeClr val="tx2"/>
                </a:solidFill>
                <a:latin typeface="Times New Roman"/>
              </a:rPr>
              <a:t>止，累積參觀人次突破</a:t>
            </a:r>
            <a:r>
              <a:rPr lang="en-US" altLang="zh-TW" sz="2400" dirty="0" smtClean="0">
                <a:solidFill>
                  <a:schemeClr val="tx2"/>
                </a:solidFill>
                <a:latin typeface="Times New Roman"/>
              </a:rPr>
              <a:t>771</a:t>
            </a:r>
            <a:r>
              <a:rPr lang="zh-TW" altLang="en-US" sz="2400" dirty="0" smtClean="0">
                <a:solidFill>
                  <a:schemeClr val="tx2"/>
                </a:solidFill>
                <a:latin typeface="Times New Roman"/>
              </a:rPr>
              <a:t>萬</a:t>
            </a:r>
            <a:r>
              <a:rPr lang="zh-TW" altLang="en-US" sz="2400" dirty="0" smtClean="0">
                <a:latin typeface="+mn-lt"/>
              </a:rPr>
              <a:t>。</a:t>
            </a:r>
            <a:endParaRPr lang="zh-TW" altLang="zh-TW" sz="24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201</a:t>
            </a:fld>
            <a:endParaRPr lang="zh-TW" altLang="en-US"/>
          </a:p>
        </p:txBody>
      </p:sp>
    </p:spTree>
    <p:extLst>
      <p:ext uri="{BB962C8B-B14F-4D97-AF65-F5344CB8AC3E}">
        <p14:creationId xmlns:p14="http://schemas.microsoft.com/office/powerpoint/2010/main" val="2187238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七</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、政府流程改造，簡政便民服務</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80720" y="844063"/>
            <a:ext cx="7991332" cy="34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en-US" sz="3200" b="1" dirty="0">
                <a:solidFill>
                  <a:schemeClr val="accent6"/>
                </a:solidFill>
                <a:latin typeface="+mn-lt"/>
                <a:ea typeface="標楷體" panose="03000509000000000000" pitchFamily="65" charset="-120"/>
              </a:rPr>
              <a:t>網路報稅服務</a:t>
            </a:r>
            <a:endParaRPr lang="en-US" altLang="zh-TW" sz="3200" b="1" dirty="0">
              <a:solidFill>
                <a:schemeClr val="accent6"/>
              </a:solidFill>
              <a:latin typeface="+mn-lt"/>
              <a:ea typeface="標楷體" panose="03000509000000000000" pitchFamily="65" charset="-120"/>
            </a:endParaRPr>
          </a:p>
          <a:p>
            <a:pPr marL="363538" indent="0" algn="just">
              <a:spcBef>
                <a:spcPts val="1200"/>
              </a:spcBef>
              <a:buClr>
                <a:schemeClr val="accent2">
                  <a:lumMod val="50000"/>
                </a:schemeClr>
              </a:buClr>
              <a:buSzPct val="75000"/>
              <a:buNone/>
            </a:pPr>
            <a:r>
              <a:rPr lang="zh-TW" altLang="en-US" sz="2600" dirty="0">
                <a:latin typeface="Times New Roman"/>
              </a:rPr>
              <a:t>為因應網路普及應用與發展，優化申報環境提升便民服務，</a:t>
            </a:r>
            <a:r>
              <a:rPr lang="zh-TW" altLang="zh-TW" sz="2600" dirty="0">
                <a:latin typeface="Times New Roman"/>
              </a:rPr>
              <a:t>自</a:t>
            </a:r>
            <a:r>
              <a:rPr lang="en-US" altLang="zh-TW" sz="2600" dirty="0">
                <a:latin typeface="Times New Roman"/>
              </a:rPr>
              <a:t>88</a:t>
            </a:r>
            <a:r>
              <a:rPr lang="zh-TW" altLang="zh-TW" sz="2600" dirty="0">
                <a:latin typeface="Times New Roman"/>
              </a:rPr>
              <a:t>年</a:t>
            </a:r>
            <a:r>
              <a:rPr lang="zh-TW" altLang="en-US" sz="2600" dirty="0">
                <a:latin typeface="Times New Roman"/>
              </a:rPr>
              <a:t>陸續</a:t>
            </a:r>
            <a:r>
              <a:rPr lang="zh-TW" altLang="zh-TW" sz="2600" dirty="0">
                <a:latin typeface="Times New Roman"/>
              </a:rPr>
              <a:t>開辦</a:t>
            </a:r>
            <a:r>
              <a:rPr lang="zh-TW" altLang="en-US" sz="2600" dirty="0">
                <a:latin typeface="Times New Roman"/>
              </a:rPr>
              <a:t>綜合所得稅、營業稅及營利事業所得稅網路申報</a:t>
            </a:r>
            <a:r>
              <a:rPr lang="zh-TW" altLang="en-US" sz="2600" dirty="0">
                <a:solidFill>
                  <a:schemeClr val="tx2"/>
                </a:solidFill>
                <a:latin typeface="Times New Roman"/>
              </a:rPr>
              <a:t>作業以來，截至</a:t>
            </a:r>
            <a:r>
              <a:rPr lang="en-US" altLang="zh-TW" sz="2600" dirty="0" smtClean="0">
                <a:solidFill>
                  <a:schemeClr val="tx2"/>
                </a:solidFill>
                <a:latin typeface="Times New Roman"/>
              </a:rPr>
              <a:t>104</a:t>
            </a:r>
            <a:r>
              <a:rPr lang="zh-TW" altLang="en-US" sz="2600" dirty="0" smtClean="0">
                <a:solidFill>
                  <a:schemeClr val="tx2"/>
                </a:solidFill>
                <a:latin typeface="Times New Roman"/>
              </a:rPr>
              <a:t>年</a:t>
            </a:r>
            <a:r>
              <a:rPr lang="zh-TW" altLang="en-US" sz="2600" dirty="0">
                <a:solidFill>
                  <a:schemeClr val="tx2"/>
                </a:solidFill>
                <a:latin typeface="Times New Roman"/>
              </a:rPr>
              <a:t>已有</a:t>
            </a:r>
            <a:r>
              <a:rPr lang="en-US" altLang="zh-TW" sz="2600" dirty="0">
                <a:latin typeface="Times New Roman"/>
              </a:rPr>
              <a:t>15</a:t>
            </a:r>
            <a:r>
              <a:rPr lang="zh-TW" altLang="en-US" sz="2600" dirty="0">
                <a:latin typeface="Times New Roman"/>
              </a:rPr>
              <a:t>種國</a:t>
            </a:r>
            <a:r>
              <a:rPr lang="en-US" altLang="zh-TW" sz="2600" dirty="0">
                <a:latin typeface="Times New Roman"/>
              </a:rPr>
              <a:t>(</a:t>
            </a:r>
            <a:r>
              <a:rPr lang="zh-TW" altLang="en-US" sz="2600" dirty="0">
                <a:latin typeface="Times New Roman"/>
              </a:rPr>
              <a:t>地方</a:t>
            </a:r>
            <a:r>
              <a:rPr lang="en-US" altLang="zh-TW" sz="2600" dirty="0">
                <a:latin typeface="Times New Roman"/>
              </a:rPr>
              <a:t>)</a:t>
            </a:r>
            <a:r>
              <a:rPr lang="zh-TW" altLang="en-US" sz="2600" dirty="0">
                <a:latin typeface="Times New Roman"/>
              </a:rPr>
              <a:t>稅稅目提供網路申報服務。以綜合所得稅為例，</a:t>
            </a:r>
            <a:r>
              <a:rPr lang="en-US" altLang="zh-TW" sz="2600" dirty="0">
                <a:latin typeface="Times New Roman"/>
                <a:cs typeface="DejaVu Sans"/>
              </a:rPr>
              <a:t>104年網路申報件數達350萬5,608件，占自行辦理申報總件數88.88%，較96年46.77%成長42.11個百分點，總體滿意度達94.37%。 </a:t>
            </a:r>
            <a:endParaRPr lang="en-US" altLang="zh-TW" sz="2600" dirty="0">
              <a:latin typeface="+mn-lt"/>
            </a:endParaRPr>
          </a:p>
          <a:p>
            <a:pPr marL="109537" indent="0">
              <a:buClr>
                <a:schemeClr val="accent2">
                  <a:lumMod val="50000"/>
                </a:schemeClr>
              </a:buClr>
              <a:buSzPct val="75000"/>
              <a:buNone/>
            </a:pPr>
            <a:endParaRPr lang="en-US" altLang="zh-TW" sz="2600" dirty="0">
              <a:solidFill>
                <a:srgbClr val="000000"/>
              </a:solidFill>
              <a:latin typeface="+mn-lt"/>
            </a:endParaRPr>
          </a:p>
          <a:p>
            <a:pPr>
              <a:buClr>
                <a:schemeClr val="accent2">
                  <a:lumMod val="50000"/>
                </a:schemeClr>
              </a:buClr>
              <a:buSzPct val="75000"/>
              <a:buFont typeface="Wingdings" panose="05000000000000000000" pitchFamily="2" charset="2"/>
              <a:buChar char="n"/>
            </a:pPr>
            <a:endParaRPr lang="en-US" altLang="zh-TW" sz="3200" b="1" dirty="0" smtClean="0">
              <a:latin typeface="+mn-lt"/>
            </a:endParaRPr>
          </a:p>
          <a:p>
            <a:pPr>
              <a:buClr>
                <a:schemeClr val="accent2">
                  <a:lumMod val="50000"/>
                </a:schemeClr>
              </a:buClr>
              <a:buSzPct val="75000"/>
              <a:buFont typeface="Wingdings" panose="05000000000000000000" pitchFamily="2" charset="2"/>
              <a:buChar char="n"/>
            </a:pPr>
            <a:endParaRPr lang="zh-TW" altLang="zh-TW" sz="3200" dirty="0">
              <a:latin typeface="+mn-lt"/>
            </a:endParaRPr>
          </a:p>
          <a:p>
            <a:pPr>
              <a:buClr>
                <a:schemeClr val="accent2">
                  <a:lumMod val="50000"/>
                </a:schemeClr>
              </a:buClr>
              <a:buSzPct val="75000"/>
              <a:buFont typeface="Wingdings" panose="05000000000000000000" pitchFamily="2" charset="2"/>
              <a:buChar char="n"/>
            </a:pPr>
            <a:endParaRPr lang="zh-TW" altLang="zh-TW" sz="3200" dirty="0">
              <a:latin typeface="+mn-lt"/>
            </a:endParaRPr>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202</a:t>
            </a:fld>
            <a:endParaRPr lang="zh-TW" alt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276" y="4543117"/>
            <a:ext cx="3973673" cy="202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596" y="4422141"/>
            <a:ext cx="2539521" cy="169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09807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04800" y="987973"/>
            <a:ext cx="8426245" cy="187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Times New Roman" panose="02020603050405020304" pitchFamily="18" charset="0"/>
                <a:ea typeface="標楷體" panose="03000509000000000000" pitchFamily="65" charset="-120"/>
              </a:rPr>
              <a:t>推行稅額試算服務，報稅輕鬆又便利</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447675" indent="0" algn="just" hangingPunct="0">
              <a:buClr>
                <a:schemeClr val="accent2">
                  <a:lumMod val="50000"/>
                </a:schemeClr>
              </a:buClr>
              <a:buSzPct val="75000"/>
              <a:buNone/>
            </a:pPr>
            <a:r>
              <a:rPr lang="en-US" altLang="zh-TW" sz="2600" dirty="0">
                <a:latin typeface="+mn-lt"/>
              </a:rPr>
              <a:t>100</a:t>
            </a:r>
            <a:r>
              <a:rPr lang="zh-TW" altLang="en-US" sz="2600" dirty="0">
                <a:latin typeface="+mn-lt"/>
              </a:rPr>
              <a:t>年首推綜合所得稅稅額試算服務，採先行替納稅義務人試算應納稅額，</a:t>
            </a:r>
            <a:r>
              <a:rPr lang="en-US" altLang="zh-TW" sz="2600" dirty="0">
                <a:latin typeface="+mn-lt"/>
                <a:cs typeface="DejaVu Sans"/>
              </a:rPr>
              <a:t>104年用試算服務完成103年度申報達35.15％(約</a:t>
            </a:r>
            <a:r>
              <a:rPr lang="en-US" altLang="zh-TW" sz="2600" dirty="0" smtClean="0">
                <a:latin typeface="+mn-lt"/>
                <a:cs typeface="DejaVu Sans"/>
              </a:rPr>
              <a:t>213萬</a:t>
            </a:r>
            <a:r>
              <a:rPr lang="zh-TW" altLang="en-US" sz="2600" dirty="0" smtClean="0">
                <a:latin typeface="+mn-lt"/>
                <a:cs typeface="DejaVu Sans"/>
              </a:rPr>
              <a:t>餘</a:t>
            </a:r>
            <a:r>
              <a:rPr lang="en-US" altLang="zh-TW" sz="2600" dirty="0" smtClean="0">
                <a:latin typeface="+mn-lt"/>
                <a:cs typeface="DejaVu Sans"/>
              </a:rPr>
              <a:t>件</a:t>
            </a:r>
            <a:r>
              <a:rPr lang="en-US" altLang="zh-TW" sz="2600" dirty="0">
                <a:latin typeface="+mn-lt"/>
                <a:cs typeface="DejaVu Sans"/>
              </a:rPr>
              <a:t>)</a:t>
            </a:r>
            <a:r>
              <a:rPr lang="zh-TW" altLang="en-US" sz="2600" dirty="0">
                <a:latin typeface="+mn-lt"/>
              </a:rPr>
              <a:t>，民眾滿意度逾</a:t>
            </a:r>
            <a:r>
              <a:rPr lang="en-US" altLang="zh-TW" sz="2600" dirty="0">
                <a:latin typeface="+mn-lt"/>
              </a:rPr>
              <a:t>9</a:t>
            </a:r>
            <a:r>
              <a:rPr lang="zh-TW" altLang="en-US" sz="2600" dirty="0">
                <a:latin typeface="+mn-lt"/>
              </a:rPr>
              <a:t>成</a:t>
            </a:r>
            <a:r>
              <a:rPr lang="zh-TW" altLang="en-US" sz="2600" dirty="0" smtClean="0">
                <a:latin typeface="+mn-lt"/>
              </a:rPr>
              <a:t>。</a:t>
            </a:r>
            <a:endParaRPr lang="en-US" altLang="zh-TW" sz="2600" dirty="0">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203</a:t>
            </a:fld>
            <a:endParaRPr lang="zh-TW" altLang="en-US"/>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七</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、政府流程改造，簡政便民</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服務</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25" y="2858815"/>
            <a:ext cx="6156350" cy="16834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p:cNvSpPr>
          <p:nvPr/>
        </p:nvSpPr>
        <p:spPr bwMode="auto">
          <a:xfrm>
            <a:off x="319548" y="4274738"/>
            <a:ext cx="8504903" cy="182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en-US" sz="3200" b="1" dirty="0">
                <a:solidFill>
                  <a:schemeClr val="accent6"/>
                </a:solidFill>
                <a:latin typeface="Times New Roman" panose="02020603050405020304" pitchFamily="18" charset="0"/>
                <a:ea typeface="標楷體" panose="03000509000000000000" pitchFamily="65" charset="-120"/>
              </a:rPr>
              <a:t>行照、駕照</a:t>
            </a:r>
            <a:r>
              <a:rPr lang="zh-TW" altLang="zh-TW" sz="3200" b="1" dirty="0">
                <a:solidFill>
                  <a:schemeClr val="accent6"/>
                </a:solidFill>
                <a:latin typeface="Times New Roman" panose="02020603050405020304" pitchFamily="18" charset="0"/>
                <a:ea typeface="標楷體" panose="03000509000000000000" pitchFamily="65" charset="-120"/>
              </a:rPr>
              <a:t>一照到底真便利</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zh-TW" altLang="en-US" sz="2600" dirty="0">
                <a:latin typeface="+mn-lt"/>
                <a:ea typeface="+mj-ea"/>
              </a:rPr>
              <a:t>汽、機車行照及駕照原本每</a:t>
            </a:r>
            <a:r>
              <a:rPr lang="en-US" altLang="zh-TW" sz="2600" dirty="0">
                <a:latin typeface="+mn-lt"/>
                <a:ea typeface="+mj-ea"/>
              </a:rPr>
              <a:t>3</a:t>
            </a:r>
            <a:r>
              <a:rPr lang="zh-TW" altLang="en-US" sz="2600" dirty="0">
                <a:latin typeface="+mn-lt"/>
                <a:ea typeface="+mj-ea"/>
              </a:rPr>
              <a:t>年</a:t>
            </a:r>
            <a:r>
              <a:rPr lang="en-US" altLang="zh-TW" sz="2600" dirty="0">
                <a:latin typeface="+mn-lt"/>
                <a:ea typeface="+mj-ea"/>
              </a:rPr>
              <a:t>(</a:t>
            </a:r>
            <a:r>
              <a:rPr lang="zh-TW" altLang="en-US" sz="2600" dirty="0">
                <a:latin typeface="+mn-lt"/>
                <a:ea typeface="+mj-ea"/>
              </a:rPr>
              <a:t>或</a:t>
            </a:r>
            <a:r>
              <a:rPr lang="en-US" altLang="zh-TW" sz="2600" dirty="0">
                <a:latin typeface="+mn-lt"/>
                <a:ea typeface="+mj-ea"/>
              </a:rPr>
              <a:t>2</a:t>
            </a:r>
            <a:r>
              <a:rPr lang="zh-TW" altLang="en-US" sz="2600" dirty="0">
                <a:latin typeface="+mn-lt"/>
                <a:ea typeface="+mj-ea"/>
              </a:rPr>
              <a:t>年</a:t>
            </a:r>
            <a:r>
              <a:rPr lang="en-US" altLang="zh-TW" sz="2600" dirty="0">
                <a:latin typeface="+mn-lt"/>
                <a:ea typeface="+mj-ea"/>
              </a:rPr>
              <a:t>)</a:t>
            </a:r>
            <a:r>
              <a:rPr lang="zh-TW" altLang="en-US" sz="2600" dirty="0">
                <a:solidFill>
                  <a:schemeClr val="tx2"/>
                </a:solidFill>
                <a:latin typeface="+mn-lt"/>
                <a:ea typeface="+mj-ea"/>
              </a:rPr>
              <a:t>及</a:t>
            </a:r>
            <a:r>
              <a:rPr lang="en-US" altLang="zh-TW" sz="2600" dirty="0">
                <a:solidFill>
                  <a:schemeClr val="tx2"/>
                </a:solidFill>
                <a:latin typeface="+mn-lt"/>
                <a:ea typeface="+mj-ea"/>
              </a:rPr>
              <a:t>6</a:t>
            </a:r>
            <a:r>
              <a:rPr lang="zh-TW" altLang="en-US" sz="2600" dirty="0" smtClean="0">
                <a:solidFill>
                  <a:schemeClr val="tx2"/>
                </a:solidFill>
                <a:latin typeface="+mn-lt"/>
                <a:ea typeface="+mj-ea"/>
              </a:rPr>
              <a:t>年</a:t>
            </a:r>
            <a:r>
              <a:rPr lang="zh-TW" altLang="en-US" sz="2600" dirty="0">
                <a:solidFill>
                  <a:schemeClr val="tx2"/>
                </a:solidFill>
              </a:rPr>
              <a:t>換發</a:t>
            </a:r>
            <a:r>
              <a:rPr lang="en-US" altLang="zh-TW" sz="2600" dirty="0" smtClean="0">
                <a:solidFill>
                  <a:schemeClr val="tx2"/>
                </a:solidFill>
                <a:latin typeface="+mn-lt"/>
                <a:ea typeface="+mj-ea"/>
              </a:rPr>
              <a:t>1</a:t>
            </a:r>
            <a:r>
              <a:rPr lang="zh-TW" altLang="en-US" sz="2600" dirty="0">
                <a:solidFill>
                  <a:schemeClr val="tx2"/>
                </a:solidFill>
                <a:latin typeface="+mn-lt"/>
                <a:ea typeface="+mj-ea"/>
              </a:rPr>
              <a:t>次</a:t>
            </a:r>
            <a:r>
              <a:rPr lang="zh-TW" altLang="en-US" sz="2600" dirty="0">
                <a:latin typeface="+mn-lt"/>
                <a:ea typeface="+mj-ea"/>
              </a:rPr>
              <a:t>，自</a:t>
            </a:r>
            <a:r>
              <a:rPr lang="en-US" altLang="zh-TW" sz="2600" dirty="0">
                <a:latin typeface="+mn-lt"/>
                <a:ea typeface="+mj-ea"/>
              </a:rPr>
              <a:t>102</a:t>
            </a:r>
            <a:r>
              <a:rPr lang="zh-TW" altLang="en-US" sz="2600" dirty="0">
                <a:latin typeface="+mn-lt"/>
                <a:ea typeface="+mj-ea"/>
              </a:rPr>
              <a:t>年</a:t>
            </a:r>
            <a:r>
              <a:rPr lang="en-US" altLang="zh-TW" sz="2600" dirty="0">
                <a:latin typeface="+mn-lt"/>
                <a:ea typeface="+mj-ea"/>
              </a:rPr>
              <a:t>1</a:t>
            </a:r>
            <a:r>
              <a:rPr lang="zh-TW" altLang="en-US" sz="2600" dirty="0">
                <a:latin typeface="+mn-lt"/>
                <a:ea typeface="+mj-ea"/>
              </a:rPr>
              <a:t>月及</a:t>
            </a:r>
            <a:r>
              <a:rPr lang="en-US" altLang="zh-TW" sz="2600" dirty="0">
                <a:latin typeface="+mn-lt"/>
                <a:ea typeface="+mj-ea"/>
              </a:rPr>
              <a:t>7</a:t>
            </a:r>
            <a:r>
              <a:rPr lang="zh-TW" altLang="en-US" sz="2600" dirty="0">
                <a:latin typeface="+mn-lt"/>
                <a:ea typeface="+mj-ea"/>
              </a:rPr>
              <a:t>月起免換發，</a:t>
            </a:r>
            <a:r>
              <a:rPr lang="en-US" altLang="zh-TW" sz="2600" dirty="0">
                <a:latin typeface="+mn-lt"/>
                <a:ea typeface="+mj-ea"/>
              </a:rPr>
              <a:t>1</a:t>
            </a:r>
            <a:r>
              <a:rPr lang="zh-TW" altLang="en-US" sz="2600" dirty="0">
                <a:latin typeface="+mn-lt"/>
                <a:ea typeface="+mj-ea"/>
              </a:rPr>
              <a:t>張行照及駕照「終身有效」，節省駕駛人時間與規費，每一位駕駛人及車主皆受惠。</a:t>
            </a:r>
            <a:endParaRPr lang="en-US" altLang="zh-TW" sz="2600" b="1" dirty="0">
              <a:latin typeface="+mn-lt"/>
              <a:ea typeface="+mj-ea"/>
            </a:endParaRPr>
          </a:p>
          <a:p>
            <a:pPr marL="109537" indent="0">
              <a:buClr>
                <a:schemeClr val="accent2">
                  <a:lumMod val="50000"/>
                </a:schemeClr>
              </a:buClr>
              <a:buSzPct val="75000"/>
              <a:buNone/>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83988659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七</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、政府流程改造，簡政便民</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服務</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2)</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37204" y="745208"/>
            <a:ext cx="8469592" cy="568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戶</a:t>
            </a:r>
            <a:r>
              <a:rPr lang="zh-TW" altLang="en-US" sz="3200" b="1" dirty="0" smtClean="0">
                <a:solidFill>
                  <a:schemeClr val="accent6"/>
                </a:solidFill>
                <a:latin typeface="Times New Roman" panose="02020603050405020304" pitchFamily="18" charset="0"/>
                <a:ea typeface="標楷體" panose="03000509000000000000" pitchFamily="65" charset="-120"/>
              </a:rPr>
              <a:t>籍謄本大幅減量</a:t>
            </a:r>
            <a:r>
              <a:rPr lang="zh-TW" altLang="zh-TW" sz="3200" b="1" dirty="0" smtClean="0">
                <a:solidFill>
                  <a:schemeClr val="accent6"/>
                </a:solidFill>
                <a:latin typeface="Times New Roman" panose="02020603050405020304" pitchFamily="18" charset="0"/>
                <a:ea typeface="標楷體" panose="03000509000000000000" pitchFamily="65" charset="-120"/>
              </a:rPr>
              <a:t>，</a:t>
            </a:r>
            <a:r>
              <a:rPr lang="zh-TW" altLang="zh-TW" sz="3200" b="1" dirty="0">
                <a:solidFill>
                  <a:schemeClr val="accent6"/>
                </a:solidFill>
                <a:latin typeface="Times New Roman" panose="02020603050405020304" pitchFamily="18" charset="0"/>
                <a:ea typeface="標楷體" panose="03000509000000000000" pitchFamily="65" charset="-120"/>
              </a:rPr>
              <a:t>民眾</a:t>
            </a:r>
            <a:r>
              <a:rPr lang="zh-TW" altLang="zh-TW" sz="3200" b="1" dirty="0" smtClean="0">
                <a:solidFill>
                  <a:schemeClr val="accent6"/>
                </a:solidFill>
                <a:latin typeface="Times New Roman" panose="02020603050405020304" pitchFamily="18" charset="0"/>
                <a:ea typeface="標楷體" panose="03000509000000000000" pitchFamily="65" charset="-120"/>
              </a:rPr>
              <a:t>很</a:t>
            </a:r>
            <a:r>
              <a:rPr lang="zh-TW" altLang="en-US" sz="3200" b="1" dirty="0" smtClean="0">
                <a:solidFill>
                  <a:schemeClr val="accent6"/>
                </a:solidFill>
                <a:latin typeface="Times New Roman" panose="02020603050405020304" pitchFamily="18" charset="0"/>
                <a:ea typeface="標楷體" panose="03000509000000000000" pitchFamily="65" charset="-120"/>
              </a:rPr>
              <a:t>滿意</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Clr>
                <a:schemeClr val="accent2">
                  <a:lumMod val="50000"/>
                </a:schemeClr>
              </a:buClr>
              <a:buSzPct val="75000"/>
              <a:buNone/>
              <a:defRPr/>
            </a:pPr>
            <a:r>
              <a:rPr lang="en-US" altLang="zh-TW" sz="2600" dirty="0">
                <a:latin typeface="+mn-lt"/>
              </a:rPr>
              <a:t>102</a:t>
            </a:r>
            <a:r>
              <a:rPr lang="zh-TW" altLang="en-US" sz="2600" dirty="0">
                <a:latin typeface="+mn-lt"/>
              </a:rPr>
              <a:t>年強化跨機關業務應用戶役政資訊系統，取代民眾檢附紙本戶籍</a:t>
            </a:r>
            <a:r>
              <a:rPr lang="zh-TW" altLang="en-US" sz="2600" dirty="0">
                <a:solidFill>
                  <a:schemeClr val="tx2"/>
                </a:solidFill>
                <a:latin typeface="+mn-lt"/>
              </a:rPr>
              <a:t>謄本，推動電子戶籍謄本及多元申請管道，民眾免附戶籍謄本，滿意度逾</a:t>
            </a:r>
            <a:r>
              <a:rPr lang="en-US" altLang="zh-TW" sz="2600" dirty="0">
                <a:solidFill>
                  <a:schemeClr val="tx2"/>
                </a:solidFill>
                <a:latin typeface="+mn-lt"/>
              </a:rPr>
              <a:t>8</a:t>
            </a:r>
            <a:r>
              <a:rPr lang="zh-TW" altLang="en-US" sz="2600" dirty="0">
                <a:solidFill>
                  <a:schemeClr val="tx2"/>
                </a:solidFill>
                <a:latin typeface="+mn-lt"/>
              </a:rPr>
              <a:t>成</a:t>
            </a:r>
            <a:r>
              <a:rPr lang="en-US" altLang="zh-TW" sz="2600" dirty="0">
                <a:solidFill>
                  <a:schemeClr val="tx2"/>
                </a:solidFill>
                <a:latin typeface="+mn-lt"/>
              </a:rPr>
              <a:t>5</a:t>
            </a:r>
            <a:r>
              <a:rPr lang="zh-TW" altLang="en-US" sz="2600" dirty="0" smtClean="0">
                <a:solidFill>
                  <a:schemeClr val="tx2"/>
                </a:solidFill>
                <a:latin typeface="+mn-lt"/>
              </a:rPr>
              <a:t>。</a:t>
            </a:r>
            <a:r>
              <a:rPr lang="zh-TW" altLang="en-US" sz="2600" dirty="0">
                <a:solidFill>
                  <a:schemeClr val="tx2"/>
                </a:solidFill>
                <a:latin typeface="+mn-lt"/>
              </a:rPr>
              <a:t>至</a:t>
            </a:r>
            <a:r>
              <a:rPr lang="en-US" altLang="zh-TW" sz="2600" dirty="0">
                <a:solidFill>
                  <a:schemeClr val="tx2"/>
                </a:solidFill>
                <a:latin typeface="+mn-lt"/>
              </a:rPr>
              <a:t>104</a:t>
            </a:r>
            <a:r>
              <a:rPr lang="zh-TW" altLang="en-US" sz="2600" dirty="0">
                <a:solidFill>
                  <a:schemeClr val="tx2"/>
                </a:solidFill>
                <a:latin typeface="+mn-lt"/>
              </a:rPr>
              <a:t>年</a:t>
            </a:r>
            <a:r>
              <a:rPr lang="en-US" altLang="zh-TW" sz="2600" dirty="0">
                <a:solidFill>
                  <a:schemeClr val="tx2"/>
                </a:solidFill>
                <a:latin typeface="+mn-lt"/>
              </a:rPr>
              <a:t>12</a:t>
            </a:r>
            <a:r>
              <a:rPr lang="zh-TW" altLang="en-US" sz="2600" dirty="0">
                <a:solidFill>
                  <a:schemeClr val="tx2"/>
                </a:solidFill>
                <a:latin typeface="+mn-lt"/>
              </a:rPr>
              <a:t>月底，約節省</a:t>
            </a:r>
            <a:r>
              <a:rPr lang="en-US" altLang="zh-TW" sz="2600" dirty="0">
                <a:solidFill>
                  <a:schemeClr val="tx2"/>
                </a:solidFill>
                <a:latin typeface="+mn-lt"/>
              </a:rPr>
              <a:t>1.9</a:t>
            </a:r>
            <a:r>
              <a:rPr lang="zh-TW" altLang="en-US" sz="2600" dirty="0">
                <a:solidFill>
                  <a:schemeClr val="tx2"/>
                </a:solidFill>
                <a:latin typeface="+mn-lt"/>
              </a:rPr>
              <a:t>億張紙本申請量，減少約</a:t>
            </a:r>
            <a:r>
              <a:rPr lang="en-US" altLang="zh-TW" sz="2600" dirty="0">
                <a:solidFill>
                  <a:schemeClr val="tx2"/>
                </a:solidFill>
                <a:latin typeface="+mn-lt"/>
              </a:rPr>
              <a:t>23.9</a:t>
            </a:r>
            <a:r>
              <a:rPr lang="zh-TW" altLang="en-US" sz="2600" dirty="0">
                <a:solidFill>
                  <a:schemeClr val="tx2"/>
                </a:solidFill>
                <a:latin typeface="+mn-lt"/>
              </a:rPr>
              <a:t>萬公斤碳排放量，</a:t>
            </a:r>
            <a:r>
              <a:rPr lang="zh-TW" altLang="zh-TW" sz="2600" dirty="0">
                <a:solidFill>
                  <a:schemeClr val="tx2"/>
                </a:solidFill>
                <a:latin typeface="+mn-lt"/>
              </a:rPr>
              <a:t>節省民眾規費支出</a:t>
            </a:r>
            <a:r>
              <a:rPr lang="zh-TW" altLang="en-US" sz="2600" dirty="0">
                <a:solidFill>
                  <a:schemeClr val="tx2"/>
                </a:solidFill>
                <a:latin typeface="+mn-lt"/>
              </a:rPr>
              <a:t>約</a:t>
            </a:r>
            <a:r>
              <a:rPr lang="en-US" altLang="zh-TW" sz="2600" dirty="0">
                <a:solidFill>
                  <a:schemeClr val="tx2"/>
                </a:solidFill>
                <a:latin typeface="+mn-lt"/>
              </a:rPr>
              <a:t>29.7</a:t>
            </a:r>
            <a:r>
              <a:rPr lang="zh-TW" altLang="zh-TW" sz="2600" dirty="0">
                <a:solidFill>
                  <a:schemeClr val="tx2"/>
                </a:solidFill>
                <a:latin typeface="+mn-lt"/>
              </a:rPr>
              <a:t>億元</a:t>
            </a:r>
            <a:r>
              <a:rPr lang="zh-TW" altLang="en-US" sz="2600" dirty="0">
                <a:latin typeface="+mn-lt"/>
              </a:rPr>
              <a:t>。</a:t>
            </a:r>
            <a:endParaRPr lang="zh-TW" altLang="zh-TW" sz="32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合併</a:t>
            </a:r>
            <a:r>
              <a:rPr lang="zh-TW" altLang="zh-TW" sz="3200" b="1" dirty="0">
                <a:solidFill>
                  <a:schemeClr val="accent6"/>
                </a:solidFill>
                <a:latin typeface="Times New Roman" panose="02020603050405020304" pitchFamily="18" charset="0"/>
                <a:ea typeface="標楷體" panose="03000509000000000000" pitchFamily="65" charset="-120"/>
              </a:rPr>
              <a:t>選舉</a:t>
            </a:r>
            <a:r>
              <a:rPr lang="zh-TW" altLang="en-US" sz="3200" b="1" dirty="0">
                <a:solidFill>
                  <a:schemeClr val="accent6"/>
                </a:solidFill>
                <a:latin typeface="Times New Roman" panose="02020603050405020304" pitchFamily="18" charset="0"/>
                <a:ea typeface="標楷體" panose="03000509000000000000" pitchFamily="65" charset="-120"/>
              </a:rPr>
              <a:t>，</a:t>
            </a:r>
            <a:r>
              <a:rPr lang="zh-TW" altLang="zh-TW" sz="3200" b="1" dirty="0">
                <a:solidFill>
                  <a:schemeClr val="accent6"/>
                </a:solidFill>
                <a:latin typeface="Times New Roman" panose="02020603050405020304" pitchFamily="18" charset="0"/>
                <a:ea typeface="標楷體" panose="03000509000000000000" pitchFamily="65" charset="-120"/>
              </a:rPr>
              <a:t>節省社會資源</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en-US" altLang="zh-TW" sz="2600" dirty="0">
                <a:latin typeface="+mn-lt"/>
              </a:rPr>
              <a:t>99</a:t>
            </a:r>
            <a:r>
              <a:rPr lang="zh-TW" altLang="zh-TW" sz="2600" dirty="0">
                <a:latin typeface="+mn-lt"/>
              </a:rPr>
              <a:t>年修正地方制度法，將各種地方公職人員任期調整至</a:t>
            </a:r>
            <a:r>
              <a:rPr lang="en-US" altLang="zh-TW" sz="2600" dirty="0">
                <a:latin typeface="+mn-lt"/>
              </a:rPr>
              <a:t>103</a:t>
            </a:r>
            <a:r>
              <a:rPr lang="zh-TW" altLang="zh-TW" sz="2600" dirty="0">
                <a:latin typeface="+mn-lt"/>
              </a:rPr>
              <a:t>年</a:t>
            </a:r>
            <a:r>
              <a:rPr lang="en-US" altLang="zh-TW" sz="2600" dirty="0">
                <a:latin typeface="+mn-lt"/>
              </a:rPr>
              <a:t>12</a:t>
            </a:r>
            <a:r>
              <a:rPr lang="zh-TW" altLang="zh-TW" sz="2600" dirty="0">
                <a:latin typeface="+mn-lt"/>
              </a:rPr>
              <a:t>月</a:t>
            </a:r>
            <a:r>
              <a:rPr lang="en-US" altLang="zh-TW" sz="2600" dirty="0">
                <a:latin typeface="+mn-lt"/>
              </a:rPr>
              <a:t>25</a:t>
            </a:r>
            <a:r>
              <a:rPr lang="zh-TW" altLang="zh-TW" sz="2600" dirty="0">
                <a:latin typeface="+mn-lt"/>
              </a:rPr>
              <a:t>日止，</a:t>
            </a:r>
            <a:r>
              <a:rPr lang="en-US" altLang="zh-TW" sz="2600" dirty="0">
                <a:latin typeface="+mn-lt"/>
              </a:rPr>
              <a:t>103</a:t>
            </a:r>
            <a:r>
              <a:rPr lang="zh-TW" altLang="zh-TW" sz="2600" dirty="0">
                <a:latin typeface="+mn-lt"/>
              </a:rPr>
              <a:t>年</a:t>
            </a:r>
            <a:r>
              <a:rPr lang="en-US" altLang="zh-TW" sz="2600" dirty="0">
                <a:latin typeface="+mn-lt"/>
              </a:rPr>
              <a:t>11</a:t>
            </a:r>
            <a:r>
              <a:rPr lang="zh-TW" altLang="zh-TW" sz="2600" dirty="0">
                <a:latin typeface="+mn-lt"/>
              </a:rPr>
              <a:t>月</a:t>
            </a:r>
            <a:r>
              <a:rPr lang="en-US" altLang="zh-TW" sz="2600" dirty="0">
                <a:latin typeface="+mn-lt"/>
              </a:rPr>
              <a:t>29</a:t>
            </a:r>
            <a:r>
              <a:rPr lang="zh-TW" altLang="zh-TW" sz="2600" dirty="0">
                <a:latin typeface="+mn-lt"/>
              </a:rPr>
              <a:t>日</a:t>
            </a:r>
            <a:r>
              <a:rPr lang="en-US" altLang="zh-TW" sz="2600" dirty="0">
                <a:latin typeface="+mn-lt"/>
              </a:rPr>
              <a:t>9</a:t>
            </a:r>
            <a:r>
              <a:rPr lang="zh-TW" altLang="zh-TW" sz="2600" dirty="0">
                <a:latin typeface="+mn-lt"/>
              </a:rPr>
              <a:t>種地方公職人員同日舉行投票，爾後地方選舉將每</a:t>
            </a:r>
            <a:r>
              <a:rPr lang="en-US" altLang="zh-TW" sz="2600" dirty="0">
                <a:latin typeface="+mn-lt"/>
              </a:rPr>
              <a:t>4</a:t>
            </a:r>
            <a:r>
              <a:rPr lang="zh-TW" altLang="zh-TW" sz="2600" dirty="0">
                <a:latin typeface="+mn-lt"/>
              </a:rPr>
              <a:t>年舉行</a:t>
            </a:r>
            <a:r>
              <a:rPr lang="en-US" altLang="zh-TW" sz="2600" dirty="0">
                <a:latin typeface="+mn-lt"/>
              </a:rPr>
              <a:t>1</a:t>
            </a:r>
            <a:r>
              <a:rPr lang="zh-TW" altLang="zh-TW" sz="2600" dirty="0">
                <a:latin typeface="+mn-lt"/>
              </a:rPr>
              <a:t>次</a:t>
            </a:r>
            <a:r>
              <a:rPr lang="zh-TW" altLang="en-US" sz="2600" dirty="0">
                <a:latin typeface="+mn-lt"/>
              </a:rPr>
              <a:t>。中央層級之選舉同樣規劃為</a:t>
            </a:r>
            <a:r>
              <a:rPr lang="en-US" altLang="zh-TW" sz="2600" dirty="0">
                <a:latin typeface="+mn-lt"/>
              </a:rPr>
              <a:t>4</a:t>
            </a:r>
            <a:r>
              <a:rPr lang="zh-TW" altLang="en-US" sz="2600" dirty="0">
                <a:latin typeface="+mn-lt"/>
              </a:rPr>
              <a:t>年辦理</a:t>
            </a:r>
            <a:r>
              <a:rPr lang="en-US" altLang="zh-TW" sz="2600" dirty="0">
                <a:latin typeface="+mn-lt"/>
              </a:rPr>
              <a:t>1</a:t>
            </a:r>
            <a:r>
              <a:rPr lang="zh-TW" altLang="en-US" sz="2600" dirty="0">
                <a:latin typeface="+mn-lt"/>
              </a:rPr>
              <a:t>次，中央與地方公職人員選舉已朝向</a:t>
            </a:r>
            <a:r>
              <a:rPr lang="zh-TW" altLang="zh-TW" sz="2600" dirty="0">
                <a:latin typeface="+mn-lt"/>
              </a:rPr>
              <a:t>「以每</a:t>
            </a:r>
            <a:r>
              <a:rPr lang="en-US" altLang="zh-TW" sz="2600" dirty="0">
                <a:latin typeface="+mn-lt"/>
              </a:rPr>
              <a:t>2</a:t>
            </a:r>
            <a:r>
              <a:rPr lang="zh-TW" altLang="zh-TW" sz="2600" dirty="0">
                <a:latin typeface="+mn-lt"/>
              </a:rPr>
              <a:t>年選</a:t>
            </a:r>
            <a:r>
              <a:rPr lang="en-US" altLang="zh-TW" sz="2600" dirty="0">
                <a:latin typeface="+mn-lt"/>
              </a:rPr>
              <a:t>1</a:t>
            </a:r>
            <a:r>
              <a:rPr lang="zh-TW" altLang="zh-TW" sz="2600" dirty="0">
                <a:latin typeface="+mn-lt"/>
              </a:rPr>
              <a:t>次，其中</a:t>
            </a:r>
            <a:r>
              <a:rPr lang="en-US" altLang="zh-TW" sz="2600" dirty="0">
                <a:latin typeface="+mn-lt"/>
              </a:rPr>
              <a:t>1</a:t>
            </a:r>
            <a:r>
              <a:rPr lang="zh-TW" altLang="zh-TW" sz="2600" dirty="0">
                <a:latin typeface="+mn-lt"/>
              </a:rPr>
              <a:t>次選舉中央公職人員，另</a:t>
            </a:r>
            <a:r>
              <a:rPr lang="en-US" altLang="zh-TW" sz="2600" dirty="0">
                <a:latin typeface="+mn-lt"/>
              </a:rPr>
              <a:t>1</a:t>
            </a:r>
            <a:r>
              <a:rPr lang="zh-TW" altLang="zh-TW" sz="2600" dirty="0">
                <a:latin typeface="+mn-lt"/>
              </a:rPr>
              <a:t>次選舉地方公職人員」的政策規劃方向</a:t>
            </a:r>
            <a:r>
              <a:rPr lang="zh-TW" altLang="en-US" sz="2600" dirty="0">
                <a:latin typeface="+mn-lt"/>
              </a:rPr>
              <a:t>進行</a:t>
            </a:r>
            <a:r>
              <a:rPr lang="zh-TW" altLang="zh-TW" sz="2600" dirty="0">
                <a:latin typeface="+mn-lt"/>
              </a:rPr>
              <a:t>。</a:t>
            </a:r>
            <a:endParaRPr lang="en-US" altLang="zh-TW" sz="2600" dirty="0">
              <a:latin typeface="+mn-lt"/>
            </a:endParaRPr>
          </a:p>
          <a:p>
            <a:pPr marL="355600" indent="0" algn="just" hangingPunct="0">
              <a:buClr>
                <a:schemeClr val="accent2">
                  <a:lumMod val="50000"/>
                </a:schemeClr>
              </a:buClr>
              <a:buSzPct val="75000"/>
              <a:buNone/>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b="1" dirty="0" smtClean="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204</a:t>
            </a:fld>
            <a:endParaRPr lang="zh-TW" altLang="en-US" dirty="0"/>
          </a:p>
        </p:txBody>
      </p:sp>
    </p:spTree>
    <p:extLst>
      <p:ext uri="{BB962C8B-B14F-4D97-AF65-F5344CB8AC3E}">
        <p14:creationId xmlns:p14="http://schemas.microsoft.com/office/powerpoint/2010/main" val="307212928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90697" y="960481"/>
            <a:ext cx="8430516" cy="48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活絡</a:t>
            </a:r>
            <a:r>
              <a:rPr lang="zh-TW" altLang="zh-TW" sz="3200" b="1" dirty="0">
                <a:solidFill>
                  <a:schemeClr val="accent6"/>
                </a:solidFill>
                <a:latin typeface="Times New Roman" panose="02020603050405020304" pitchFamily="18" charset="0"/>
                <a:ea typeface="標楷體" panose="03000509000000000000" pitchFamily="65" charset="-120"/>
              </a:rPr>
              <a:t>投資看得到，觀光集客效益好</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en-US" altLang="zh-TW" sz="2600" dirty="0">
                <a:latin typeface="+mn-lt"/>
              </a:rPr>
              <a:t>96</a:t>
            </a:r>
            <a:r>
              <a:rPr lang="zh-TW" altLang="zh-TW" sz="2600" dirty="0">
                <a:latin typeface="+mn-lt"/>
              </a:rPr>
              <a:t>年全年來臺旅客</a:t>
            </a:r>
            <a:r>
              <a:rPr lang="en-US" altLang="zh-TW" sz="2600" dirty="0">
                <a:latin typeface="+mn-lt"/>
              </a:rPr>
              <a:t>371.6</a:t>
            </a:r>
            <a:r>
              <a:rPr lang="zh-TW" altLang="zh-TW" sz="2600" dirty="0">
                <a:latin typeface="+mn-lt"/>
              </a:rPr>
              <a:t>萬人次，</a:t>
            </a:r>
            <a:r>
              <a:rPr lang="en-US" altLang="zh-TW" sz="2600" dirty="0">
                <a:latin typeface="+mn-lt"/>
              </a:rPr>
              <a:t>103</a:t>
            </a:r>
            <a:r>
              <a:rPr lang="zh-TW" altLang="zh-TW" sz="2600" dirty="0">
                <a:latin typeface="+mn-lt"/>
              </a:rPr>
              <a:t>年</a:t>
            </a:r>
            <a:r>
              <a:rPr lang="zh-TW" altLang="en-US" sz="2600" dirty="0">
                <a:latin typeface="+mn-lt"/>
              </a:rPr>
              <a:t>達</a:t>
            </a:r>
            <a:r>
              <a:rPr lang="en-US" altLang="zh-TW" sz="2600" dirty="0">
                <a:latin typeface="+mn-lt"/>
              </a:rPr>
              <a:t>991</a:t>
            </a:r>
            <a:r>
              <a:rPr lang="zh-TW" altLang="zh-TW" sz="2600" dirty="0">
                <a:latin typeface="+mn-lt"/>
              </a:rPr>
              <a:t>萬人次，</a:t>
            </a:r>
            <a:r>
              <a:rPr lang="en-US" altLang="zh-TW" sz="2600" dirty="0">
                <a:latin typeface="+mn-lt"/>
              </a:rPr>
              <a:t>8</a:t>
            </a:r>
            <a:r>
              <a:rPr lang="zh-TW" altLang="zh-TW" sz="2600" dirty="0">
                <a:latin typeface="+mn-lt"/>
              </a:rPr>
              <a:t>年來成長</a:t>
            </a:r>
            <a:r>
              <a:rPr lang="en-US" altLang="zh-TW" sz="2600" dirty="0">
                <a:solidFill>
                  <a:schemeClr val="tx2"/>
                </a:solidFill>
                <a:latin typeface="+mn-lt"/>
              </a:rPr>
              <a:t>167%</a:t>
            </a:r>
            <a:r>
              <a:rPr lang="zh-TW" altLang="zh-TW" sz="2600" dirty="0">
                <a:solidFill>
                  <a:schemeClr val="tx2"/>
                </a:solidFill>
                <a:latin typeface="+mn-lt"/>
              </a:rPr>
              <a:t>，再創歷史新高，</a:t>
            </a:r>
            <a:r>
              <a:rPr lang="en-US" altLang="zh-TW" sz="2600" dirty="0">
                <a:solidFill>
                  <a:schemeClr val="tx2"/>
                </a:solidFill>
                <a:latin typeface="+mn-lt"/>
              </a:rPr>
              <a:t>104</a:t>
            </a:r>
            <a:r>
              <a:rPr lang="zh-TW" altLang="en-US" sz="2600" dirty="0">
                <a:solidFill>
                  <a:schemeClr val="tx2"/>
                </a:solidFill>
                <a:latin typeface="+mn-lt"/>
              </a:rPr>
              <a:t>年</a:t>
            </a:r>
            <a:r>
              <a:rPr lang="en-US" altLang="zh-TW" sz="2600" dirty="0">
                <a:solidFill>
                  <a:schemeClr val="tx2"/>
                </a:solidFill>
                <a:latin typeface="+mn-lt"/>
              </a:rPr>
              <a:t>12</a:t>
            </a:r>
            <a:r>
              <a:rPr lang="zh-TW" altLang="en-US" sz="2600" dirty="0">
                <a:solidFill>
                  <a:schemeClr val="tx2"/>
                </a:solidFill>
                <a:latin typeface="+mn-lt"/>
              </a:rPr>
              <a:t>月</a:t>
            </a:r>
            <a:r>
              <a:rPr lang="en-US" altLang="zh-TW" sz="2600" dirty="0">
                <a:solidFill>
                  <a:schemeClr val="tx2"/>
                </a:solidFill>
                <a:latin typeface="+mn-lt"/>
              </a:rPr>
              <a:t>20</a:t>
            </a:r>
            <a:r>
              <a:rPr lang="zh-TW" altLang="en-US" sz="2600" dirty="0">
                <a:solidFill>
                  <a:schemeClr val="tx2"/>
                </a:solidFill>
                <a:latin typeface="+mn-lt"/>
              </a:rPr>
              <a:t>日正式突破千萬人次</a:t>
            </a:r>
            <a:r>
              <a:rPr lang="zh-TW" altLang="en-US" sz="2600" dirty="0" smtClean="0">
                <a:solidFill>
                  <a:schemeClr val="tx2"/>
                </a:solidFill>
                <a:latin typeface="+mn-lt"/>
              </a:rPr>
              <a:t>。</a:t>
            </a:r>
            <a:endParaRPr lang="en-US" altLang="zh-TW" sz="2600" dirty="0">
              <a:solidFill>
                <a:schemeClr val="tx2"/>
              </a:solidFill>
              <a:latin typeface="+mn-lt"/>
            </a:endParaRPr>
          </a:p>
          <a:p>
            <a:pPr marL="355600" indent="0" algn="just" hangingPunct="0">
              <a:buClr>
                <a:schemeClr val="accent2">
                  <a:lumMod val="50000"/>
                </a:schemeClr>
              </a:buClr>
              <a:buSzPct val="75000"/>
              <a:buNone/>
            </a:pPr>
            <a:r>
              <a:rPr lang="en-US" altLang="zh-TW" sz="2600" dirty="0">
                <a:solidFill>
                  <a:schemeClr val="tx2"/>
                </a:solidFill>
                <a:latin typeface="+mn-lt"/>
              </a:rPr>
              <a:t>97</a:t>
            </a:r>
            <a:r>
              <a:rPr lang="zh-TW" altLang="en-US" sz="2600" dirty="0">
                <a:solidFill>
                  <a:schemeClr val="tx2"/>
                </a:solidFill>
                <a:latin typeface="+mn-lt"/>
              </a:rPr>
              <a:t>年</a:t>
            </a:r>
            <a:r>
              <a:rPr lang="en-US" altLang="zh-TW" sz="2600" dirty="0">
                <a:solidFill>
                  <a:schemeClr val="tx2"/>
                </a:solidFill>
                <a:latin typeface="+mn-lt"/>
              </a:rPr>
              <a:t>7</a:t>
            </a:r>
            <a:r>
              <a:rPr lang="zh-TW" altLang="en-US" sz="2600" dirty="0">
                <a:solidFill>
                  <a:schemeClr val="tx2"/>
                </a:solidFill>
                <a:latin typeface="+mn-lt"/>
              </a:rPr>
              <a:t>月、</a:t>
            </a:r>
            <a:r>
              <a:rPr lang="en-US" altLang="zh-TW" sz="2600" dirty="0">
                <a:solidFill>
                  <a:schemeClr val="tx2"/>
                </a:solidFill>
                <a:latin typeface="+mn-lt"/>
              </a:rPr>
              <a:t>100</a:t>
            </a:r>
            <a:r>
              <a:rPr lang="zh-TW" altLang="en-US" sz="2600" dirty="0">
                <a:solidFill>
                  <a:schemeClr val="tx2"/>
                </a:solidFill>
                <a:latin typeface="+mn-lt"/>
              </a:rPr>
              <a:t>年</a:t>
            </a:r>
            <a:r>
              <a:rPr lang="en-US" altLang="zh-TW" sz="2600" dirty="0">
                <a:solidFill>
                  <a:schemeClr val="tx2"/>
                </a:solidFill>
                <a:latin typeface="+mn-lt"/>
              </a:rPr>
              <a:t>6</a:t>
            </a:r>
            <a:r>
              <a:rPr lang="zh-TW" altLang="en-US" sz="2600" dirty="0">
                <a:solidFill>
                  <a:schemeClr val="tx2"/>
                </a:solidFill>
                <a:latin typeface="+mn-lt"/>
              </a:rPr>
              <a:t>月先後開放陸客來臺觀光及自由行，</a:t>
            </a:r>
            <a:r>
              <a:rPr lang="zh-TW" altLang="en-US" sz="2500" dirty="0">
                <a:solidFill>
                  <a:schemeClr val="tx2"/>
                </a:solidFill>
                <a:latin typeface="+mn-lt"/>
              </a:rPr>
              <a:t>中國大陸</a:t>
            </a:r>
            <a:r>
              <a:rPr lang="zh-TW" altLang="en-US" sz="2600" dirty="0">
                <a:solidFill>
                  <a:schemeClr val="tx2"/>
                </a:solidFill>
                <a:latin typeface="+mn-lt"/>
              </a:rPr>
              <a:t>人民來臺由</a:t>
            </a:r>
            <a:r>
              <a:rPr lang="en-US" altLang="zh-TW" sz="2600" dirty="0">
                <a:solidFill>
                  <a:schemeClr val="tx2"/>
                </a:solidFill>
                <a:latin typeface="+mn-lt"/>
              </a:rPr>
              <a:t>96</a:t>
            </a:r>
            <a:r>
              <a:rPr lang="zh-TW" altLang="en-US" sz="2600" dirty="0">
                <a:solidFill>
                  <a:schemeClr val="tx2"/>
                </a:solidFill>
                <a:latin typeface="+mn-lt"/>
              </a:rPr>
              <a:t>年</a:t>
            </a:r>
            <a:r>
              <a:rPr lang="en-US" altLang="zh-TW" sz="2600" dirty="0">
                <a:solidFill>
                  <a:schemeClr val="tx2"/>
                </a:solidFill>
                <a:latin typeface="+mn-lt"/>
              </a:rPr>
              <a:t>29.2</a:t>
            </a:r>
            <a:r>
              <a:rPr lang="zh-TW" altLang="en-US" sz="2600" dirty="0">
                <a:solidFill>
                  <a:schemeClr val="tx2"/>
                </a:solidFill>
                <a:latin typeface="+mn-lt"/>
              </a:rPr>
              <a:t>萬人次，增加至</a:t>
            </a:r>
            <a:r>
              <a:rPr lang="en-US" altLang="zh-TW" sz="2600" dirty="0">
                <a:solidFill>
                  <a:schemeClr val="tx2"/>
                </a:solidFill>
                <a:latin typeface="+mn-lt"/>
              </a:rPr>
              <a:t>103</a:t>
            </a:r>
            <a:r>
              <a:rPr lang="zh-TW" altLang="en-US" sz="2600" dirty="0">
                <a:solidFill>
                  <a:schemeClr val="tx2"/>
                </a:solidFill>
                <a:latin typeface="+mn-lt"/>
              </a:rPr>
              <a:t>年</a:t>
            </a:r>
            <a:r>
              <a:rPr lang="en-US" altLang="zh-TW" sz="2600" dirty="0">
                <a:solidFill>
                  <a:schemeClr val="tx2"/>
                </a:solidFill>
                <a:latin typeface="+mn-lt"/>
              </a:rPr>
              <a:t>394.7</a:t>
            </a:r>
            <a:r>
              <a:rPr lang="zh-TW" altLang="en-US" sz="2600" dirty="0">
                <a:solidFill>
                  <a:schemeClr val="tx2"/>
                </a:solidFill>
                <a:latin typeface="+mn-lt"/>
              </a:rPr>
              <a:t>萬人次</a:t>
            </a:r>
            <a:r>
              <a:rPr lang="en-US" altLang="zh-TW" sz="2600" dirty="0">
                <a:solidFill>
                  <a:schemeClr val="tx2"/>
                </a:solidFill>
                <a:latin typeface="+mn-lt"/>
              </a:rPr>
              <a:t>(</a:t>
            </a:r>
            <a:r>
              <a:rPr lang="zh-TW" altLang="en-US" sz="2600" dirty="0">
                <a:solidFill>
                  <a:schemeClr val="tx2"/>
                </a:solidFill>
                <a:latin typeface="+mn-lt"/>
              </a:rPr>
              <a:t>含觀光及</a:t>
            </a:r>
            <a:r>
              <a:rPr lang="zh-TW" altLang="en-US" sz="2600" dirty="0">
                <a:latin typeface="+mn-lt"/>
              </a:rPr>
              <a:t>自由行</a:t>
            </a:r>
            <a:r>
              <a:rPr lang="en-US" altLang="zh-TW" sz="2600" dirty="0">
                <a:latin typeface="+mn-lt"/>
              </a:rPr>
              <a:t>)</a:t>
            </a:r>
            <a:r>
              <a:rPr lang="zh-TW" altLang="en-US" sz="2600" dirty="0" smtClean="0">
                <a:latin typeface="+mn-lt"/>
              </a:rPr>
              <a:t>。</a:t>
            </a:r>
            <a:r>
              <a:rPr lang="en-US" altLang="zh-TW" sz="2500" dirty="0" smtClean="0">
                <a:latin typeface="+mn-lt"/>
              </a:rPr>
              <a:t>104</a:t>
            </a:r>
            <a:r>
              <a:rPr lang="zh-TW" altLang="en-US" sz="2500" dirty="0">
                <a:latin typeface="+mn-lt"/>
              </a:rPr>
              <a:t>年</a:t>
            </a:r>
            <a:r>
              <a:rPr lang="en-US" altLang="zh-TW" sz="2500" dirty="0">
                <a:latin typeface="+mn-lt"/>
              </a:rPr>
              <a:t>1</a:t>
            </a:r>
            <a:r>
              <a:rPr lang="zh-TW" altLang="en-US" sz="2500" dirty="0">
                <a:latin typeface="+mn-lt"/>
              </a:rPr>
              <a:t>月至</a:t>
            </a:r>
            <a:r>
              <a:rPr lang="en-US" altLang="zh-TW" sz="2500" dirty="0">
                <a:latin typeface="+mn-lt"/>
              </a:rPr>
              <a:t>11</a:t>
            </a:r>
            <a:r>
              <a:rPr lang="zh-TW" altLang="en-US" sz="2500" dirty="0">
                <a:latin typeface="+mn-lt"/>
              </a:rPr>
              <a:t>月底中國大陸人民來臺觀光計</a:t>
            </a:r>
            <a:r>
              <a:rPr lang="en-US" altLang="zh-TW" sz="2500" dirty="0">
                <a:latin typeface="+mn-lt"/>
              </a:rPr>
              <a:t>385.7</a:t>
            </a:r>
            <a:r>
              <a:rPr lang="zh-TW" altLang="en-US" sz="2500" dirty="0">
                <a:latin typeface="+mn-lt"/>
              </a:rPr>
              <a:t>萬人次，成長</a:t>
            </a:r>
            <a:r>
              <a:rPr lang="en-US" altLang="zh-TW" sz="2500" dirty="0">
                <a:latin typeface="+mn-lt"/>
              </a:rPr>
              <a:t>5.9</a:t>
            </a:r>
            <a:r>
              <a:rPr lang="en-US" altLang="zh-TW" sz="2500" dirty="0" smtClean="0">
                <a:latin typeface="+mn-lt"/>
              </a:rPr>
              <a:t>%</a:t>
            </a:r>
            <a:r>
              <a:rPr lang="zh-TW" altLang="zh-TW" sz="2600" dirty="0" smtClean="0">
                <a:latin typeface="+mn-lt"/>
              </a:rPr>
              <a:t> 。</a:t>
            </a:r>
            <a:endParaRPr lang="en-US" altLang="zh-TW" sz="2600" dirty="0" smtClean="0">
              <a:latin typeface="+mn-lt"/>
            </a:endParaRPr>
          </a:p>
          <a:p>
            <a:pPr marL="355600" indent="0" algn="just" hangingPunct="0">
              <a:buClr>
                <a:schemeClr val="accent2">
                  <a:lumMod val="50000"/>
                </a:schemeClr>
              </a:buClr>
              <a:buSzPct val="75000"/>
              <a:buNone/>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97</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開放陸客來臺觀光，截至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月底團進團出大陸觀光客人數總計逾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1,067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萬人次</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。陸客自由行開放迄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105</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月底，人數總計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340</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4,264</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人次</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205</a:t>
            </a:fld>
            <a:endParaRPr lang="zh-TW" altLang="en-US"/>
          </a:p>
        </p:txBody>
      </p:sp>
    </p:spTree>
    <p:extLst>
      <p:ext uri="{BB962C8B-B14F-4D97-AF65-F5344CB8AC3E}">
        <p14:creationId xmlns:p14="http://schemas.microsoft.com/office/powerpoint/2010/main" val="64402047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八、打造永續環境，營造樂活家園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1)</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75920" y="833766"/>
            <a:ext cx="8164943" cy="167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全</a:t>
            </a:r>
            <a:r>
              <a:rPr lang="zh-TW" altLang="en-US" sz="3200" b="1" dirty="0" smtClean="0">
                <a:solidFill>
                  <a:schemeClr val="accent6"/>
                </a:solidFill>
                <a:latin typeface="Times New Roman" panose="02020603050405020304" pitchFamily="18" charset="0"/>
                <a:ea typeface="標楷體" panose="03000509000000000000" pitchFamily="65" charset="-120"/>
              </a:rPr>
              <a:t>臺廣設</a:t>
            </a:r>
            <a:r>
              <a:rPr lang="zh-TW" altLang="zh-TW" sz="3200" b="1" dirty="0" smtClean="0">
                <a:solidFill>
                  <a:schemeClr val="accent6"/>
                </a:solidFill>
                <a:latin typeface="Times New Roman" panose="02020603050405020304" pitchFamily="18" charset="0"/>
                <a:ea typeface="標楷體" panose="03000509000000000000" pitchFamily="65" charset="-120"/>
              </a:rPr>
              <a:t>單車</a:t>
            </a:r>
            <a:r>
              <a:rPr lang="zh-TW" altLang="zh-TW" sz="3200" b="1" dirty="0">
                <a:solidFill>
                  <a:schemeClr val="accent6"/>
                </a:solidFill>
                <a:latin typeface="Times New Roman" panose="02020603050405020304" pitchFamily="18" charset="0"/>
                <a:ea typeface="標楷體" panose="03000509000000000000" pitchFamily="65" charset="-120"/>
              </a:rPr>
              <a:t>道，觀光</a:t>
            </a:r>
            <a:r>
              <a:rPr lang="zh-TW" altLang="zh-TW" sz="3200" b="1" dirty="0" smtClean="0">
                <a:solidFill>
                  <a:schemeClr val="accent6"/>
                </a:solidFill>
                <a:latin typeface="Times New Roman" panose="02020603050405020304" pitchFamily="18" charset="0"/>
                <a:ea typeface="標楷體" panose="03000509000000000000" pitchFamily="65" charset="-120"/>
              </a:rPr>
              <a:t>遊憩</a:t>
            </a:r>
            <a:r>
              <a:rPr lang="zh-TW" altLang="en-US" sz="3200" b="1" dirty="0" smtClean="0">
                <a:solidFill>
                  <a:schemeClr val="accent6"/>
                </a:solidFill>
                <a:latin typeface="Times New Roman" panose="02020603050405020304" pitchFamily="18" charset="0"/>
                <a:ea typeface="標楷體" panose="03000509000000000000" pitchFamily="65" charset="-120"/>
              </a:rPr>
              <a:t>樂</a:t>
            </a:r>
            <a:r>
              <a:rPr lang="zh-TW" altLang="zh-TW" sz="3200" b="1" dirty="0" smtClean="0">
                <a:solidFill>
                  <a:schemeClr val="accent6"/>
                </a:solidFill>
                <a:latin typeface="Times New Roman" panose="02020603050405020304" pitchFamily="18" charset="0"/>
                <a:ea typeface="標楷體" panose="03000509000000000000" pitchFamily="65" charset="-120"/>
              </a:rPr>
              <a:t>逍遙</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zh-TW" altLang="en-US" sz="2200" dirty="0">
                <a:latin typeface="+mn-lt"/>
              </a:rPr>
              <a:t>內政部、教育部、</a:t>
            </a:r>
            <a:r>
              <a:rPr lang="zh-TW" altLang="en-US" sz="2200" dirty="0">
                <a:solidFill>
                  <a:schemeClr val="tx2"/>
                </a:solidFill>
                <a:latin typeface="+mn-lt"/>
              </a:rPr>
              <a:t>交通部及環保署</a:t>
            </a:r>
            <a:r>
              <a:rPr lang="zh-TW" altLang="en-US" sz="2200" dirty="0" smtClean="0">
                <a:solidFill>
                  <a:schemeClr val="tx2"/>
                </a:solidFill>
                <a:latin typeface="+mn-lt"/>
              </a:rPr>
              <a:t>等建置</a:t>
            </a:r>
            <a:r>
              <a:rPr lang="zh-TW" altLang="en-US" sz="2200" dirty="0">
                <a:solidFill>
                  <a:schemeClr val="tx2"/>
                </a:solidFill>
                <a:latin typeface="+mn-lt"/>
              </a:rPr>
              <a:t>自行車道，已</a:t>
            </a:r>
            <a:r>
              <a:rPr lang="zh-TW" altLang="en-US" sz="2200" dirty="0" smtClean="0">
                <a:solidFill>
                  <a:schemeClr val="tx2"/>
                </a:solidFill>
                <a:latin typeface="+mn-lt"/>
              </a:rPr>
              <a:t>由</a:t>
            </a:r>
            <a:r>
              <a:rPr lang="en-US" altLang="zh-TW" sz="2200" dirty="0" smtClean="0">
                <a:solidFill>
                  <a:schemeClr val="tx2"/>
                </a:solidFill>
                <a:latin typeface="+mn-lt"/>
              </a:rPr>
              <a:t>96</a:t>
            </a:r>
            <a:r>
              <a:rPr lang="zh-TW" altLang="en-US" sz="2200" dirty="0" smtClean="0">
                <a:solidFill>
                  <a:schemeClr val="tx2"/>
                </a:solidFill>
                <a:latin typeface="+mn-lt"/>
              </a:rPr>
              <a:t>年</a:t>
            </a:r>
            <a:r>
              <a:rPr lang="en-US" altLang="zh-TW" sz="2200" dirty="0">
                <a:solidFill>
                  <a:schemeClr val="tx2"/>
                </a:solidFill>
                <a:latin typeface="+mn-lt"/>
              </a:rPr>
              <a:t>979</a:t>
            </a:r>
            <a:r>
              <a:rPr lang="zh-TW" altLang="en-US" sz="2200" dirty="0">
                <a:solidFill>
                  <a:schemeClr val="tx2"/>
                </a:solidFill>
                <a:latin typeface="+mn-lt"/>
              </a:rPr>
              <a:t>公里，</a:t>
            </a:r>
            <a:r>
              <a:rPr lang="zh-TW" altLang="en-US" sz="2200" dirty="0">
                <a:latin typeface="+mn-lt"/>
              </a:rPr>
              <a:t>大幅增加</a:t>
            </a:r>
            <a:r>
              <a:rPr lang="zh-TW" altLang="en-US" sz="2200" dirty="0" smtClean="0">
                <a:latin typeface="+mn-lt"/>
              </a:rPr>
              <a:t>至</a:t>
            </a:r>
            <a:r>
              <a:rPr lang="en-US" altLang="zh-TW" sz="2200" dirty="0" smtClean="0">
                <a:latin typeface="+mn-lt"/>
              </a:rPr>
              <a:t>5,334</a:t>
            </a:r>
            <a:r>
              <a:rPr lang="zh-TW" altLang="en-US" sz="2200" dirty="0" smtClean="0">
                <a:latin typeface="+mn-lt"/>
              </a:rPr>
              <a:t>公里。</a:t>
            </a:r>
            <a:r>
              <a:rPr lang="en-US" altLang="zh-TW" sz="2200" dirty="0" smtClean="0">
                <a:latin typeface="+mn-lt"/>
              </a:rPr>
              <a:t>104</a:t>
            </a:r>
            <a:r>
              <a:rPr lang="zh-TW" altLang="en-US" sz="2200" dirty="0" smtClean="0">
                <a:latin typeface="+mn-lt"/>
              </a:rPr>
              <a:t>年</a:t>
            </a:r>
            <a:r>
              <a:rPr lang="zh-TW" altLang="en-US" sz="2200" dirty="0" smtClean="0">
                <a:solidFill>
                  <a:schemeClr val="tx2"/>
                </a:solidFill>
                <a:latin typeface="+mn-lt"/>
              </a:rPr>
              <a:t>完成</a:t>
            </a:r>
            <a:r>
              <a:rPr lang="zh-TW" altLang="en-US" sz="2200" dirty="0">
                <a:solidFill>
                  <a:schemeClr val="tx2"/>
                </a:solidFill>
                <a:latin typeface="+mn-lt"/>
              </a:rPr>
              <a:t>環島</a:t>
            </a:r>
            <a:r>
              <a:rPr lang="en-US" altLang="zh-TW" sz="2200" dirty="0">
                <a:solidFill>
                  <a:schemeClr val="tx2"/>
                </a:solidFill>
                <a:latin typeface="+mn-lt"/>
              </a:rPr>
              <a:t>1</a:t>
            </a:r>
            <a:r>
              <a:rPr lang="zh-TW" altLang="en-US" sz="2200" dirty="0">
                <a:solidFill>
                  <a:schemeClr val="tx2"/>
                </a:solidFill>
                <a:latin typeface="+mn-lt"/>
              </a:rPr>
              <a:t>號</a:t>
            </a:r>
            <a:r>
              <a:rPr lang="zh-TW" altLang="en-US" sz="2200" dirty="0" smtClean="0">
                <a:solidFill>
                  <a:schemeClr val="tx2"/>
                </a:solidFill>
                <a:latin typeface="+mn-lt"/>
              </a:rPr>
              <a:t>線，並持續串連全臺觀光</a:t>
            </a:r>
            <a:r>
              <a:rPr lang="zh-TW" altLang="en-US" sz="2200" dirty="0">
                <a:solidFill>
                  <a:schemeClr val="tx2"/>
                </a:solidFill>
                <a:latin typeface="+mn-lt"/>
              </a:rPr>
              <a:t>景點，提供民眾通勤運動</a:t>
            </a:r>
            <a:r>
              <a:rPr lang="zh-TW" altLang="en-US" sz="2200" dirty="0" smtClean="0">
                <a:solidFill>
                  <a:schemeClr val="tx2"/>
                </a:solidFill>
                <a:latin typeface="+mn-lt"/>
              </a:rPr>
              <a:t>與觀光</a:t>
            </a:r>
            <a:r>
              <a:rPr lang="zh-TW" altLang="en-US" sz="2200" dirty="0">
                <a:solidFill>
                  <a:schemeClr val="tx2"/>
                </a:solidFill>
                <a:latin typeface="+mn-lt"/>
              </a:rPr>
              <a:t>休閒功能</a:t>
            </a:r>
            <a:r>
              <a:rPr lang="zh-TW" altLang="en-US" sz="2200" dirty="0" smtClean="0">
                <a:latin typeface="+mn-lt"/>
              </a:rPr>
              <a:t>。</a:t>
            </a:r>
            <a:endParaRPr lang="zh-TW" altLang="zh-TW" sz="2200" dirty="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dirty="0" smtClean="0"/>
          </a:p>
          <a:p>
            <a:pPr>
              <a:buClr>
                <a:schemeClr val="accent2">
                  <a:lumMod val="50000"/>
                </a:schemeClr>
              </a:buClr>
              <a:buSzPct val="75000"/>
              <a:buFont typeface="Wingdings" panose="05000000000000000000" pitchFamily="2" charset="2"/>
              <a:buChar char="n"/>
            </a:pPr>
            <a:endParaRPr lang="en-US" altLang="zh-TW" sz="3200" b="1" dirty="0" smtClean="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zh-TW" altLang="zh-TW" sz="3200" dirty="0"/>
          </a:p>
          <a:p>
            <a:pPr>
              <a:buClr>
                <a:schemeClr val="accent2">
                  <a:lumMod val="50000"/>
                </a:schemeClr>
              </a:buClr>
              <a:buSzPct val="75000"/>
              <a:buFont typeface="Wingdings" panose="05000000000000000000" pitchFamily="2" charset="2"/>
              <a:buChar char="n"/>
            </a:pP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206</a:t>
            </a:fld>
            <a:endParaRPr lang="zh-TW" altLang="en-US"/>
          </a:p>
        </p:txBody>
      </p:sp>
      <p:sp>
        <p:nvSpPr>
          <p:cNvPr id="4" name="Rectangle 1"/>
          <p:cNvSpPr>
            <a:spLocks noChangeArrowheads="1"/>
          </p:cNvSpPr>
          <p:nvPr/>
        </p:nvSpPr>
        <p:spPr bwMode="auto">
          <a:xfrm>
            <a:off x="1741216" y="2414974"/>
            <a:ext cx="5827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09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Arial" panose="020B0604020202020204" pitchFamily="34" charset="0"/>
              </a:rPr>
              <a:t> </a:t>
            </a:r>
            <a:r>
              <a:rPr kumimoji="0" lang="en-US"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91</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0" lang="en-US" altLang="zh-TW"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103</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0" lang="zh-TW" altLang="en-US" sz="2000" b="1" i="0" u="none" strike="noStrike" cap="none" normalizeH="0" baseline="0" dirty="0" smtClean="0">
                <a:ln>
                  <a:noFill/>
                </a:ln>
                <a:solidFill>
                  <a:schemeClr val="accent6"/>
                </a:solidFill>
                <a:effectLst/>
                <a:latin typeface="標楷體" panose="03000509000000000000" pitchFamily="65" charset="-120"/>
                <a:ea typeface="標楷體" panose="03000509000000000000" pitchFamily="65" charset="-120"/>
                <a:cs typeface="Arial" panose="020B0604020202020204" pitchFamily="34" charset="0"/>
              </a:rPr>
              <a:t>各部會補助自行車道建置長度一覽表</a:t>
            </a:r>
            <a:endParaRPr kumimoji="0" lang="zh-TW" altLang="en-US" sz="2000" b="1" i="0" u="none" strike="noStrike" cap="none" normalizeH="0" baseline="0" dirty="0" smtClean="0">
              <a:ln>
                <a:noFill/>
              </a:ln>
              <a:solidFill>
                <a:schemeClr val="accent6"/>
              </a:solidFill>
              <a:effectLst/>
            </a:endParaRPr>
          </a:p>
        </p:txBody>
      </p:sp>
      <p:sp>
        <p:nvSpPr>
          <p:cNvPr id="8" name="矩形 7"/>
          <p:cNvSpPr/>
          <p:nvPr/>
        </p:nvSpPr>
        <p:spPr>
          <a:xfrm>
            <a:off x="7499187" y="3104533"/>
            <a:ext cx="1082348" cy="307777"/>
          </a:xfrm>
          <a:prstGeom prst="rect">
            <a:avLst/>
          </a:prstGeom>
        </p:spPr>
        <p:txBody>
          <a:bodyPr wrap="none">
            <a:spAutoFit/>
          </a:bodyPr>
          <a:lstStyle/>
          <a:p>
            <a:pPr algn="ctr">
              <a:spcAft>
                <a:spcPts val="0"/>
              </a:spcAft>
            </a:pPr>
            <a:r>
              <a:rPr lang="zh-TW" altLang="en-US" sz="1400" kern="0" dirty="0" smtClean="0">
                <a:solidFill>
                  <a:schemeClr val="accent6"/>
                </a:solidFill>
              </a:rPr>
              <a:t>單位：</a:t>
            </a:r>
            <a:r>
              <a:rPr lang="zh-TW" altLang="zh-TW" sz="1400" kern="0" dirty="0" smtClean="0">
                <a:solidFill>
                  <a:schemeClr val="accent6"/>
                </a:solidFill>
              </a:rPr>
              <a:t>公里</a:t>
            </a:r>
            <a:endParaRPr lang="zh-TW" altLang="zh-TW" sz="1400" kern="100" dirty="0">
              <a:solidFill>
                <a:schemeClr val="accent6"/>
              </a:solidFill>
              <a:latin typeface="Calibri" panose="020F0502020204030204" pitchFamily="34" charset="0"/>
              <a:ea typeface="新細明體" panose="02020500000000000000" pitchFamily="18" charset="-120"/>
              <a:cs typeface="Times New Roman" panose="02020603050405020304" pitchFamily="18" charset="0"/>
            </a:endParaRPr>
          </a:p>
        </p:txBody>
      </p:sp>
      <p:graphicFrame>
        <p:nvGraphicFramePr>
          <p:cNvPr id="9" name="表格 8"/>
          <p:cNvGraphicFramePr>
            <a:graphicFrameLocks noGrp="1"/>
          </p:cNvGraphicFramePr>
          <p:nvPr>
            <p:extLst/>
          </p:nvPr>
        </p:nvGraphicFramePr>
        <p:xfrm>
          <a:off x="606368" y="2815084"/>
          <a:ext cx="7931264" cy="2897074"/>
        </p:xfrm>
        <a:graphic>
          <a:graphicData uri="http://schemas.openxmlformats.org/drawingml/2006/table">
            <a:tbl>
              <a:tblPr firstRow="1" firstCol="1" bandRow="1">
                <a:tableStyleId>{5C22544A-7EE6-4342-B048-85BDC9FD1C3A}</a:tableStyleId>
              </a:tblPr>
              <a:tblGrid>
                <a:gridCol w="1822388"/>
                <a:gridCol w="1220182"/>
                <a:gridCol w="968091"/>
                <a:gridCol w="1408133"/>
                <a:gridCol w="1533858"/>
                <a:gridCol w="978612"/>
              </a:tblGrid>
              <a:tr h="393700">
                <a:tc>
                  <a:txBody>
                    <a:bodyPr/>
                    <a:lstStyle/>
                    <a:p>
                      <a:pPr algn="ctr">
                        <a:spcAft>
                          <a:spcPts val="0"/>
                        </a:spcAft>
                      </a:pPr>
                      <a:r>
                        <a:rPr lang="zh-TW" sz="1400" kern="0" dirty="0">
                          <a:solidFill>
                            <a:schemeClr val="accent6"/>
                          </a:solidFill>
                          <a:effectLst/>
                          <a:latin typeface="+mn-lt"/>
                        </a:rPr>
                        <a:t>機關名稱</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權責範圍</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營建署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smtClean="0">
                          <a:solidFill>
                            <a:schemeClr val="accent6"/>
                          </a:solidFill>
                          <a:effectLst/>
                          <a:latin typeface="+mn-lt"/>
                        </a:rPr>
                        <a:t>市區道路</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交通部</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省道</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環保署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空</a:t>
                      </a:r>
                      <a:r>
                        <a:rPr lang="zh-TW" sz="1400" kern="0" dirty="0" smtClean="0">
                          <a:solidFill>
                            <a:schemeClr val="accent6"/>
                          </a:solidFill>
                          <a:effectLst/>
                          <a:latin typeface="+mn-lt"/>
                        </a:rPr>
                        <a:t>品地區</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a:solidFill>
                            <a:schemeClr val="accent6"/>
                          </a:solidFill>
                          <a:effectLst/>
                          <a:latin typeface="+mn-lt"/>
                        </a:rPr>
                        <a:t>體育署</a:t>
                      </a:r>
                      <a:endParaRPr lang="zh-TW" sz="1400" kern="100" dirty="0">
                        <a:solidFill>
                          <a:schemeClr val="accent6"/>
                        </a:solidFill>
                        <a:effectLst/>
                        <a:latin typeface="+mn-lt"/>
                      </a:endParaRPr>
                    </a:p>
                    <a:p>
                      <a:pPr algn="ctr">
                        <a:spcAft>
                          <a:spcPts val="0"/>
                        </a:spcAft>
                      </a:pPr>
                      <a:r>
                        <a:rPr lang="en-US" sz="1400" kern="0" dirty="0">
                          <a:solidFill>
                            <a:schemeClr val="accent6"/>
                          </a:solidFill>
                          <a:effectLst/>
                          <a:latin typeface="+mn-lt"/>
                        </a:rPr>
                        <a:t>(</a:t>
                      </a:r>
                      <a:r>
                        <a:rPr lang="zh-TW" sz="1400" kern="0" dirty="0">
                          <a:solidFill>
                            <a:schemeClr val="accent6"/>
                          </a:solidFill>
                          <a:effectLst/>
                          <a:latin typeface="+mn-lt"/>
                        </a:rPr>
                        <a:t>非</a:t>
                      </a:r>
                      <a:r>
                        <a:rPr lang="zh-TW" sz="1400" kern="0" dirty="0" smtClean="0">
                          <a:solidFill>
                            <a:schemeClr val="accent6"/>
                          </a:solidFill>
                          <a:effectLst/>
                          <a:latin typeface="+mn-lt"/>
                        </a:rPr>
                        <a:t>市區道路</a:t>
                      </a:r>
                      <a:r>
                        <a:rPr lang="en-US" sz="1400" kern="0" dirty="0">
                          <a:solidFill>
                            <a:schemeClr val="accent6"/>
                          </a:solidFill>
                          <a:effectLst/>
                          <a:latin typeface="+mn-lt"/>
                        </a:rPr>
                        <a:t>)</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TW" sz="1400" kern="0" dirty="0" smtClean="0">
                          <a:solidFill>
                            <a:schemeClr val="accent6"/>
                          </a:solidFill>
                          <a:effectLst/>
                          <a:latin typeface="+mn-lt"/>
                        </a:rPr>
                        <a:t>總計</a:t>
                      </a:r>
                      <a:endParaRPr lang="zh-TW" sz="1400" kern="100" dirty="0">
                        <a:solidFill>
                          <a:schemeClr val="accent6"/>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6596">
                <a:tc>
                  <a:txBody>
                    <a:bodyPr/>
                    <a:lstStyle/>
                    <a:p>
                      <a:pPr algn="ctr">
                        <a:spcAft>
                          <a:spcPts val="0"/>
                        </a:spcAft>
                      </a:pPr>
                      <a:r>
                        <a:rPr lang="en-US" altLang="zh-TW" sz="1400" kern="0" dirty="0" smtClean="0">
                          <a:solidFill>
                            <a:schemeClr val="accent6"/>
                          </a:solidFill>
                          <a:effectLst/>
                          <a:latin typeface="+mn-lt"/>
                        </a:rPr>
                        <a:t>91-96</a:t>
                      </a:r>
                      <a:r>
                        <a:rPr lang="zh-TW" altLang="en-US" sz="1400" kern="0" dirty="0" smtClean="0">
                          <a:solidFill>
                            <a:schemeClr val="accent6"/>
                          </a:solidFill>
                          <a:effectLst/>
                          <a:latin typeface="+mn-lt"/>
                        </a:rPr>
                        <a:t>年</a:t>
                      </a:r>
                      <a:endParaRPr lang="en-US" altLang="zh-TW" sz="1400" kern="0" dirty="0" smtClean="0">
                        <a:solidFill>
                          <a:schemeClr val="accent6"/>
                        </a:solidFill>
                        <a:effectLst/>
                        <a:latin typeface="+mn-lt"/>
                      </a:endParaRPr>
                    </a:p>
                    <a:p>
                      <a:pPr algn="ctr">
                        <a:spcAft>
                          <a:spcPts val="0"/>
                        </a:spcAft>
                      </a:pPr>
                      <a:r>
                        <a:rPr lang="zh-TW" sz="1400" kern="0" dirty="0" smtClean="0">
                          <a:solidFill>
                            <a:schemeClr val="accent6"/>
                          </a:solidFill>
                          <a:effectLst/>
                          <a:latin typeface="+mn-lt"/>
                        </a:rPr>
                        <a:t>建置長度</a:t>
                      </a:r>
                      <a:endParaRPr lang="zh-TW" sz="1400" kern="100" dirty="0">
                        <a:solidFill>
                          <a:schemeClr val="accent6"/>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11</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0</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259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chemeClr val="accent1">
                              <a:lumMod val="50000"/>
                            </a:schemeClr>
                          </a:solidFill>
                          <a:effectLst/>
                          <a:latin typeface="+mn-lt"/>
                          <a:ea typeface="+mn-ea"/>
                          <a:cs typeface="+mn-cs"/>
                        </a:rPr>
                        <a:t>709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1">
                              <a:lumMod val="50000"/>
                            </a:schemeClr>
                          </a:solidFill>
                          <a:effectLst/>
                          <a:latin typeface="+mn-lt"/>
                          <a:ea typeface="+mn-ea"/>
                          <a:cs typeface="+mn-cs"/>
                        </a:rPr>
                        <a:t>979</a:t>
                      </a:r>
                      <a:endParaRPr lang="zh-TW" sz="1400" b="1" kern="0" dirty="0">
                        <a:solidFill>
                          <a:schemeClr val="accent1">
                            <a:lumMod val="50000"/>
                          </a:schemeClr>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5300">
                <a:tc>
                  <a:txBody>
                    <a:bodyPr/>
                    <a:lstStyle/>
                    <a:p>
                      <a:pPr algn="ctr">
                        <a:spcAft>
                          <a:spcPts val="0"/>
                        </a:spcAft>
                      </a:pPr>
                      <a:r>
                        <a:rPr lang="en-US" altLang="zh-TW" sz="1400" kern="0" dirty="0" smtClean="0">
                          <a:solidFill>
                            <a:srgbClr val="002060"/>
                          </a:solidFill>
                          <a:effectLst/>
                          <a:latin typeface="+mn-lt"/>
                        </a:rPr>
                        <a:t>97-103</a:t>
                      </a:r>
                      <a:r>
                        <a:rPr lang="zh-TW" altLang="en-US" sz="1400" kern="0" dirty="0" smtClean="0">
                          <a:solidFill>
                            <a:srgbClr val="002060"/>
                          </a:solidFill>
                          <a:effectLst/>
                          <a:latin typeface="+mn-lt"/>
                        </a:rPr>
                        <a:t>年</a:t>
                      </a:r>
                      <a:endParaRPr lang="en-US" altLang="zh-TW" sz="1400" kern="0" dirty="0" smtClean="0">
                        <a:solidFill>
                          <a:srgbClr val="002060"/>
                        </a:solidFill>
                        <a:effectLst/>
                        <a:latin typeface="+mn-lt"/>
                      </a:endParaRPr>
                    </a:p>
                    <a:p>
                      <a:pPr algn="ctr">
                        <a:spcAft>
                          <a:spcPts val="0"/>
                        </a:spcAft>
                      </a:pPr>
                      <a:r>
                        <a:rPr lang="zh-TW" altLang="zh-TW" sz="1400" kern="0" dirty="0" smtClean="0">
                          <a:solidFill>
                            <a:srgbClr val="002060"/>
                          </a:solidFill>
                          <a:effectLst/>
                          <a:latin typeface="+mn-lt"/>
                        </a:rPr>
                        <a:t>建置長度</a:t>
                      </a:r>
                      <a:endParaRPr lang="zh-TW" sz="1400" kern="100" dirty="0">
                        <a:solidFill>
                          <a:srgbClr val="002060"/>
                        </a:solidFill>
                        <a:effectLst/>
                        <a:latin typeface="+mn-lt"/>
                        <a:ea typeface="新細明體" panose="02020500000000000000" pitchFamily="18"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374</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628</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smtClean="0">
                          <a:solidFill>
                            <a:srgbClr val="002060"/>
                          </a:solidFill>
                          <a:effectLst/>
                          <a:latin typeface="+mn-lt"/>
                          <a:ea typeface="+mn-ea"/>
                          <a:cs typeface="+mn-cs"/>
                        </a:rPr>
                        <a:t>31</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sz="1400" b="1" kern="0" dirty="0">
                          <a:solidFill>
                            <a:srgbClr val="002060"/>
                          </a:solidFill>
                          <a:effectLst/>
                          <a:latin typeface="+mn-lt"/>
                          <a:ea typeface="+mn-ea"/>
                          <a:cs typeface="+mn-cs"/>
                        </a:rPr>
                        <a:t>2,474</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marL="0" algn="ctr" defTabSz="685800" rtl="0" eaLnBrk="1" latinLnBrk="0" hangingPunct="1">
                        <a:spcAft>
                          <a:spcPts val="0"/>
                        </a:spcAft>
                      </a:pPr>
                      <a:r>
                        <a:rPr lang="en-US" altLang="zh-TW" sz="1400" b="1" kern="0" dirty="0" smtClean="0">
                          <a:solidFill>
                            <a:srgbClr val="002060"/>
                          </a:solidFill>
                          <a:effectLst/>
                          <a:latin typeface="+mn-lt"/>
                          <a:ea typeface="+mn-ea"/>
                          <a:cs typeface="+mn-cs"/>
                        </a:rPr>
                        <a:t>3,507</a:t>
                      </a:r>
                      <a:endParaRPr lang="zh-TW" sz="1400" b="1" kern="0" dirty="0">
                        <a:solidFill>
                          <a:srgbClr val="00206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r>
              <a:tr h="482600">
                <a:tc>
                  <a:txBody>
                    <a:bodyPr/>
                    <a:lstStyle/>
                    <a:p>
                      <a:pPr algn="ctr">
                        <a:spcAft>
                          <a:spcPts val="0"/>
                        </a:spcAft>
                      </a:pPr>
                      <a:r>
                        <a:rPr lang="en-US" altLang="zh-TW" sz="1400" b="1" kern="0" dirty="0" smtClean="0">
                          <a:solidFill>
                            <a:schemeClr val="accent6"/>
                          </a:solidFill>
                          <a:effectLst/>
                          <a:latin typeface="+mn-lt"/>
                          <a:ea typeface="+mn-ea"/>
                          <a:cs typeface="+mn-cs"/>
                        </a:rPr>
                        <a:t>91</a:t>
                      </a:r>
                      <a:r>
                        <a:rPr lang="zh-TW" altLang="en-US" sz="1400" b="1" kern="0" dirty="0" smtClean="0">
                          <a:solidFill>
                            <a:schemeClr val="accent6"/>
                          </a:solidFill>
                          <a:effectLst/>
                          <a:latin typeface="+mn-lt"/>
                          <a:ea typeface="+mn-ea"/>
                          <a:cs typeface="+mn-cs"/>
                        </a:rPr>
                        <a:t>年－</a:t>
                      </a:r>
                      <a:r>
                        <a:rPr lang="en-US" altLang="zh-TW" sz="1400" b="1" kern="0" dirty="0" smtClean="0">
                          <a:solidFill>
                            <a:schemeClr val="accent6"/>
                          </a:solidFill>
                          <a:effectLst/>
                          <a:latin typeface="+mn-lt"/>
                          <a:ea typeface="+mn-ea"/>
                          <a:cs typeface="+mn-cs"/>
                        </a:rPr>
                        <a:t>103</a:t>
                      </a:r>
                      <a:r>
                        <a:rPr lang="zh-TW" altLang="en-US" sz="1400" b="1" kern="0" dirty="0" smtClean="0">
                          <a:solidFill>
                            <a:schemeClr val="accent6"/>
                          </a:solidFill>
                          <a:effectLst/>
                          <a:latin typeface="+mn-lt"/>
                          <a:ea typeface="+mn-ea"/>
                          <a:cs typeface="+mn-cs"/>
                        </a:rPr>
                        <a:t>年</a:t>
                      </a:r>
                      <a:endParaRPr lang="en-US" altLang="zh-TW" sz="1400" b="1" kern="0" dirty="0" smtClean="0">
                        <a:solidFill>
                          <a:schemeClr val="accent6"/>
                        </a:solidFill>
                        <a:effectLst/>
                        <a:latin typeface="+mn-lt"/>
                        <a:ea typeface="+mn-ea"/>
                        <a:cs typeface="+mn-cs"/>
                      </a:endParaRPr>
                    </a:p>
                    <a:p>
                      <a:pPr algn="ctr">
                        <a:spcAft>
                          <a:spcPts val="0"/>
                        </a:spcAft>
                      </a:pPr>
                      <a:r>
                        <a:rPr lang="zh-TW" sz="1400" b="1" kern="0" dirty="0" smtClean="0">
                          <a:solidFill>
                            <a:schemeClr val="accent6"/>
                          </a:solidFill>
                          <a:effectLst/>
                          <a:latin typeface="+mn-lt"/>
                          <a:ea typeface="+mn-ea"/>
                          <a:cs typeface="+mn-cs"/>
                        </a:rPr>
                        <a:t>建置長度</a:t>
                      </a:r>
                      <a:endParaRPr lang="zh-TW" sz="1400" b="1" kern="0" dirty="0">
                        <a:solidFill>
                          <a:schemeClr val="accent6"/>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6"/>
                          </a:solidFill>
                          <a:effectLst/>
                          <a:latin typeface="+mn-lt"/>
                          <a:ea typeface="+mn-ea"/>
                          <a:cs typeface="+mn-cs"/>
                        </a:rPr>
                        <a:t>385</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628</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290</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a:solidFill>
                            <a:schemeClr val="accent6"/>
                          </a:solidFill>
                          <a:effectLst/>
                          <a:latin typeface="+mn-lt"/>
                          <a:ea typeface="+mn-ea"/>
                          <a:cs typeface="+mn-cs"/>
                        </a:rPr>
                        <a:t>3,183</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sz="1400" b="1" kern="0" dirty="0" smtClean="0">
                          <a:solidFill>
                            <a:schemeClr val="accent6"/>
                          </a:solidFill>
                          <a:effectLst/>
                          <a:latin typeface="+mn-lt"/>
                          <a:ea typeface="+mn-ea"/>
                          <a:cs typeface="+mn-cs"/>
                        </a:rPr>
                        <a:t>4,486</a:t>
                      </a: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3307">
                <a:tc gridSpan="6">
                  <a:txBody>
                    <a:bodyPr/>
                    <a:lstStyle/>
                    <a:p>
                      <a:pPr algn="ctr">
                        <a:spcAft>
                          <a:spcPts val="0"/>
                        </a:spcAft>
                      </a:pPr>
                      <a:r>
                        <a:rPr lang="en-US" altLang="zh-TW" sz="1800" b="1" kern="0" dirty="0" smtClean="0">
                          <a:solidFill>
                            <a:srgbClr val="FF0000"/>
                          </a:solidFill>
                          <a:effectLst/>
                          <a:latin typeface="+mj-ea"/>
                          <a:ea typeface="+mj-ea"/>
                          <a:cs typeface="+mn-cs"/>
                        </a:rPr>
                        <a:t>104</a:t>
                      </a:r>
                      <a:r>
                        <a:rPr lang="zh-TW" altLang="en-US" sz="1800" b="1" kern="0" dirty="0" smtClean="0">
                          <a:solidFill>
                            <a:srgbClr val="FF0000"/>
                          </a:solidFill>
                          <a:effectLst/>
                          <a:latin typeface="+mj-ea"/>
                          <a:ea typeface="+mj-ea"/>
                          <a:cs typeface="+mn-cs"/>
                        </a:rPr>
                        <a:t>年自行車環島</a:t>
                      </a:r>
                      <a:r>
                        <a:rPr lang="en-US" altLang="zh-TW" sz="1800" b="1" kern="0" dirty="0" smtClean="0">
                          <a:solidFill>
                            <a:srgbClr val="FF0000"/>
                          </a:solidFill>
                          <a:effectLst/>
                          <a:latin typeface="+mj-ea"/>
                          <a:ea typeface="+mj-ea"/>
                          <a:cs typeface="+mn-cs"/>
                        </a:rPr>
                        <a:t>1</a:t>
                      </a:r>
                      <a:r>
                        <a:rPr lang="zh-TW" altLang="en-US" sz="1800" b="1" kern="0" dirty="0" smtClean="0">
                          <a:solidFill>
                            <a:srgbClr val="FF0000"/>
                          </a:solidFill>
                          <a:effectLst/>
                          <a:latin typeface="+mj-ea"/>
                          <a:ea typeface="+mj-ea"/>
                          <a:cs typeface="+mn-cs"/>
                        </a:rPr>
                        <a:t>號線</a:t>
                      </a:r>
                      <a:endParaRPr lang="en-US" altLang="zh-TW" sz="1800" b="1" kern="0" dirty="0" smtClean="0">
                        <a:solidFill>
                          <a:srgbClr val="FF0000"/>
                        </a:solidFill>
                        <a:effectLst/>
                        <a:latin typeface="+mj-ea"/>
                        <a:ea typeface="+mj-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algn="ctr" defTabSz="685800" rtl="0" eaLnBrk="1" latinLnBrk="0" hangingPunct="1">
                        <a:spcAft>
                          <a:spcPts val="0"/>
                        </a:spcAft>
                      </a:pPr>
                      <a:endParaRPr lang="zh-TW" sz="1400" b="1" kern="0" dirty="0">
                        <a:solidFill>
                          <a:schemeClr val="accent6"/>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682551">
                <a:tc>
                  <a:txBody>
                    <a:bodyPr/>
                    <a:lstStyle/>
                    <a:p>
                      <a:pPr algn="ctr">
                        <a:spcAft>
                          <a:spcPts val="0"/>
                        </a:spcAft>
                      </a:pPr>
                      <a:r>
                        <a:rPr lang="zh-TW" altLang="en-US" sz="1400" b="1" kern="0" dirty="0" smtClean="0">
                          <a:solidFill>
                            <a:srgbClr val="FF0000"/>
                          </a:solidFill>
                          <a:effectLst/>
                          <a:latin typeface="+mn-lt"/>
                          <a:ea typeface="+mn-ea"/>
                          <a:cs typeface="+mn-cs"/>
                        </a:rPr>
                        <a:t>自行車環島</a:t>
                      </a:r>
                      <a:r>
                        <a:rPr lang="en-US" altLang="zh-TW" sz="1400" b="1" kern="0" dirty="0" smtClean="0">
                          <a:solidFill>
                            <a:srgbClr val="FF0000"/>
                          </a:solidFill>
                          <a:effectLst/>
                          <a:latin typeface="+mn-lt"/>
                          <a:ea typeface="+mn-ea"/>
                          <a:cs typeface="+mn-cs"/>
                        </a:rPr>
                        <a:t>1</a:t>
                      </a:r>
                      <a:r>
                        <a:rPr lang="zh-TW" altLang="en-US" sz="1400" b="1" kern="0" dirty="0" smtClean="0">
                          <a:solidFill>
                            <a:srgbClr val="FF0000"/>
                          </a:solidFill>
                          <a:effectLst/>
                          <a:latin typeface="+mn-lt"/>
                          <a:ea typeface="+mn-ea"/>
                          <a:cs typeface="+mn-cs"/>
                        </a:rPr>
                        <a:t>號線</a:t>
                      </a:r>
                      <a:r>
                        <a:rPr lang="en-US" altLang="zh-TW" sz="1400" b="1" kern="0" dirty="0" smtClean="0">
                          <a:solidFill>
                            <a:srgbClr val="FF0000"/>
                          </a:solidFill>
                          <a:effectLst/>
                          <a:latin typeface="+mn-lt"/>
                          <a:ea typeface="+mn-ea"/>
                          <a:cs typeface="+mn-cs"/>
                        </a:rPr>
                        <a:t>(104</a:t>
                      </a:r>
                      <a:r>
                        <a:rPr lang="zh-TW" altLang="en-US" sz="1400" b="1" kern="0" dirty="0" smtClean="0">
                          <a:solidFill>
                            <a:srgbClr val="FF0000"/>
                          </a:solidFill>
                          <a:effectLst/>
                          <a:latin typeface="+mn-lt"/>
                          <a:ea typeface="+mn-ea"/>
                          <a:cs typeface="+mn-cs"/>
                        </a:rPr>
                        <a:t>完成之主線</a:t>
                      </a:r>
                      <a:r>
                        <a:rPr lang="en-US" altLang="zh-TW" sz="1400" b="1" kern="0" dirty="0" smtClean="0">
                          <a:solidFill>
                            <a:srgbClr val="FF0000"/>
                          </a:solidFill>
                          <a:effectLst/>
                          <a:latin typeface="+mn-lt"/>
                          <a:ea typeface="+mn-ea"/>
                          <a:cs typeface="+mn-cs"/>
                        </a:rPr>
                        <a:t>+</a:t>
                      </a:r>
                      <a:r>
                        <a:rPr lang="zh-TW" altLang="en-US" sz="1400" b="1" kern="0" dirty="0" smtClean="0">
                          <a:solidFill>
                            <a:srgbClr val="FF0000"/>
                          </a:solidFill>
                          <a:effectLst/>
                          <a:latin typeface="+mn-lt"/>
                          <a:ea typeface="+mn-ea"/>
                          <a:cs typeface="+mn-cs"/>
                        </a:rPr>
                        <a:t>環支線</a:t>
                      </a:r>
                      <a:r>
                        <a:rPr lang="en-US" altLang="zh-TW" sz="1400" b="1" kern="0" dirty="0" smtClean="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0</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699</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0</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127</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0" eaLnBrk="1" latinLnBrk="0" hangingPunct="1">
                        <a:spcAft>
                          <a:spcPts val="0"/>
                        </a:spcAft>
                      </a:pPr>
                      <a:r>
                        <a:rPr lang="en-US" altLang="zh-TW" sz="1400" b="1" kern="0" dirty="0" smtClean="0">
                          <a:solidFill>
                            <a:srgbClr val="FF0000"/>
                          </a:solidFill>
                          <a:effectLst/>
                          <a:latin typeface="+mn-lt"/>
                          <a:ea typeface="+mn-ea"/>
                          <a:cs typeface="+mn-cs"/>
                        </a:rPr>
                        <a:t>826</a:t>
                      </a:r>
                      <a:endParaRPr lang="zh-TW" sz="1400" b="1" kern="0" dirty="0">
                        <a:solidFill>
                          <a:srgbClr val="FF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237375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2)</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62560" y="844062"/>
            <a:ext cx="8772120" cy="553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a:solidFill>
                  <a:schemeClr val="accent6"/>
                </a:solidFill>
                <a:latin typeface="Times New Roman" panose="02020603050405020304" pitchFamily="18" charset="0"/>
                <a:ea typeface="標楷體" panose="03000509000000000000" pitchFamily="65" charset="-120"/>
              </a:rPr>
              <a:t>低地板公車</a:t>
            </a:r>
            <a:r>
              <a:rPr lang="zh-TW" altLang="en-US" sz="3200" b="1" dirty="0">
                <a:solidFill>
                  <a:schemeClr val="accent6"/>
                </a:solidFill>
                <a:latin typeface="Times New Roman" panose="02020603050405020304" pitchFamily="18" charset="0"/>
                <a:ea typeface="標楷體" panose="03000509000000000000" pitchFamily="65" charset="-120"/>
              </a:rPr>
              <a:t>超過四成</a:t>
            </a:r>
            <a:r>
              <a:rPr lang="zh-TW" altLang="zh-TW" sz="3200" b="1" dirty="0">
                <a:solidFill>
                  <a:schemeClr val="accent6"/>
                </a:solidFill>
                <a:latin typeface="Times New Roman" panose="02020603050405020304" pitchFamily="18" charset="0"/>
                <a:ea typeface="標楷體" panose="03000509000000000000" pitchFamily="65" charset="-120"/>
              </a:rPr>
              <a:t>，公車服務無障礙</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Clr>
                <a:schemeClr val="accent2">
                  <a:lumMod val="50000"/>
                </a:schemeClr>
              </a:buClr>
              <a:buSzPct val="75000"/>
              <a:buNone/>
            </a:pPr>
            <a:r>
              <a:rPr lang="zh-TW" altLang="en-US" sz="2600" dirty="0">
                <a:latin typeface="+mj-lt"/>
              </a:rPr>
              <a:t>補助</a:t>
            </a:r>
            <a:r>
              <a:rPr lang="en-US" altLang="zh-TW" sz="2600" dirty="0">
                <a:latin typeface="+mj-lt"/>
              </a:rPr>
              <a:t>2,348</a:t>
            </a:r>
            <a:r>
              <a:rPr lang="zh-TW" altLang="en-US" sz="2600" dirty="0">
                <a:latin typeface="+mj-lt"/>
              </a:rPr>
              <a:t>輛低地板公車</a:t>
            </a:r>
            <a:r>
              <a:rPr lang="en-US" altLang="zh-TW" sz="2600" dirty="0">
                <a:latin typeface="+mj-lt"/>
              </a:rPr>
              <a:t>(</a:t>
            </a:r>
            <a:r>
              <a:rPr lang="zh-TW" altLang="en-US" sz="2600" dirty="0">
                <a:latin typeface="+mj-lt"/>
              </a:rPr>
              <a:t>含通用無障礙大客車</a:t>
            </a:r>
            <a:r>
              <a:rPr lang="en-US" altLang="zh-TW" sz="2600" dirty="0">
                <a:latin typeface="+mj-lt"/>
              </a:rPr>
              <a:t>)</a:t>
            </a:r>
            <a:r>
              <a:rPr lang="zh-TW" altLang="en-US" sz="2600" dirty="0">
                <a:latin typeface="+mj-lt"/>
              </a:rPr>
              <a:t>，全國市區公車低地板比率由</a:t>
            </a:r>
            <a:r>
              <a:rPr lang="en-US" altLang="zh-TW" sz="2600" dirty="0">
                <a:latin typeface="+mj-lt"/>
              </a:rPr>
              <a:t>98</a:t>
            </a:r>
            <a:r>
              <a:rPr lang="zh-TW" altLang="en-US" sz="2600" dirty="0">
                <a:latin typeface="+mj-lt"/>
              </a:rPr>
              <a:t>年</a:t>
            </a:r>
            <a:r>
              <a:rPr lang="en-US" altLang="zh-TW" sz="2600" dirty="0">
                <a:latin typeface="+mj-lt"/>
              </a:rPr>
              <a:t>7.2%</a:t>
            </a:r>
            <a:r>
              <a:rPr lang="zh-TW" altLang="en-US" sz="2600" dirty="0">
                <a:latin typeface="+mj-lt"/>
              </a:rPr>
              <a:t>提高至</a:t>
            </a:r>
            <a:r>
              <a:rPr lang="en-US" altLang="zh-TW" sz="2600" dirty="0">
                <a:latin typeface="+mj-lt"/>
              </a:rPr>
              <a:t>104</a:t>
            </a:r>
            <a:r>
              <a:rPr lang="zh-TW" altLang="en-US" sz="2600" dirty="0">
                <a:latin typeface="+mj-lt"/>
              </a:rPr>
              <a:t>年</a:t>
            </a:r>
            <a:r>
              <a:rPr lang="en-US" altLang="zh-TW" sz="2600" dirty="0">
                <a:latin typeface="+mj-lt"/>
              </a:rPr>
              <a:t>47.3% </a:t>
            </a:r>
            <a:r>
              <a:rPr lang="zh-TW" altLang="en-US" sz="2600" dirty="0" smtClean="0">
                <a:latin typeface="+mn-lt"/>
              </a:rPr>
              <a:t>。</a:t>
            </a:r>
            <a:endParaRPr lang="zh-TW" altLang="en-US"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en-US" sz="3200" b="1" dirty="0">
                <a:solidFill>
                  <a:schemeClr val="accent6"/>
                </a:solidFill>
                <a:latin typeface="Times New Roman" panose="02020603050405020304" pitchFamily="18" charset="0"/>
                <a:ea typeface="標楷體" panose="03000509000000000000" pitchFamily="65" charset="-120"/>
              </a:rPr>
              <a:t>調整耕作制度</a:t>
            </a:r>
            <a:r>
              <a:rPr lang="zh-TW" altLang="zh-TW" sz="3200" b="1" dirty="0">
                <a:solidFill>
                  <a:schemeClr val="accent6"/>
                </a:solidFill>
                <a:latin typeface="Times New Roman" panose="02020603050405020304" pitchFamily="18" charset="0"/>
                <a:ea typeface="標楷體" panose="03000509000000000000" pitchFamily="65" charset="-120"/>
              </a:rPr>
              <a:t>，充分利用農地資源</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a:buClr>
                <a:schemeClr val="accent2">
                  <a:lumMod val="50000"/>
                </a:schemeClr>
              </a:buClr>
              <a:buSzPct val="75000"/>
              <a:buNone/>
            </a:pPr>
            <a:r>
              <a:rPr lang="zh-TW" altLang="zh-TW" sz="2600" dirty="0">
                <a:latin typeface="+mn-lt"/>
              </a:rPr>
              <a:t>推動活化休耕農地計畫，鼓勵種植進口替代與具外銷潛力作物。</a:t>
            </a:r>
            <a:r>
              <a:rPr lang="en-US" altLang="zh-TW" sz="2600" dirty="0">
                <a:latin typeface="+mn-lt"/>
              </a:rPr>
              <a:t>103</a:t>
            </a:r>
            <a:r>
              <a:rPr lang="zh-TW" altLang="zh-TW" sz="2600" dirty="0">
                <a:latin typeface="+mn-lt"/>
              </a:rPr>
              <a:t>年申報休耕面積較</a:t>
            </a:r>
            <a:r>
              <a:rPr lang="en-US" altLang="zh-TW" sz="2600" dirty="0">
                <a:latin typeface="+mn-lt"/>
              </a:rPr>
              <a:t>96</a:t>
            </a:r>
            <a:r>
              <a:rPr lang="zh-TW" altLang="zh-TW" sz="2600" dirty="0">
                <a:latin typeface="+mn-lt"/>
              </a:rPr>
              <a:t>年減少</a:t>
            </a:r>
            <a:r>
              <a:rPr lang="en-US" altLang="zh-TW" sz="2600" dirty="0">
                <a:latin typeface="+mn-lt"/>
              </a:rPr>
              <a:t>11.7</a:t>
            </a:r>
            <a:r>
              <a:rPr lang="zh-TW" altLang="zh-TW" sz="2600" dirty="0">
                <a:latin typeface="+mn-lt"/>
              </a:rPr>
              <a:t>萬公頃</a:t>
            </a:r>
            <a:r>
              <a:rPr lang="en-US" altLang="zh-TW" sz="2600" dirty="0">
                <a:latin typeface="+mn-lt"/>
              </a:rPr>
              <a:t>(</a:t>
            </a:r>
            <a:r>
              <a:rPr lang="zh-TW" altLang="en-US" sz="2600" dirty="0">
                <a:latin typeface="+mn-lt"/>
              </a:rPr>
              <a:t>約減</a:t>
            </a:r>
            <a:r>
              <a:rPr lang="en-US" altLang="zh-TW" sz="2600" dirty="0">
                <a:latin typeface="+mn-lt"/>
              </a:rPr>
              <a:t>54</a:t>
            </a:r>
            <a:r>
              <a:rPr lang="zh-TW" altLang="zh-TW" sz="2600" dirty="0">
                <a:latin typeface="+mn-lt"/>
              </a:rPr>
              <a:t>％</a:t>
            </a:r>
            <a:r>
              <a:rPr lang="en-US" altLang="zh-TW" sz="2600" dirty="0">
                <a:latin typeface="+mn-lt"/>
              </a:rPr>
              <a:t>)</a:t>
            </a:r>
            <a:r>
              <a:rPr lang="zh-TW" altLang="zh-TW" sz="2600" dirty="0">
                <a:latin typeface="+mn-lt"/>
              </a:rPr>
              <a:t>、轉</a:t>
            </a:r>
            <a:r>
              <a:rPr lang="en-US" altLang="zh-TW" sz="2600" dirty="0">
                <a:latin typeface="+mn-lt"/>
              </a:rPr>
              <a:t>(</a:t>
            </a:r>
            <a:r>
              <a:rPr lang="zh-TW" altLang="zh-TW" sz="2600" dirty="0">
                <a:latin typeface="+mn-lt"/>
              </a:rPr>
              <a:t>契</a:t>
            </a:r>
            <a:r>
              <a:rPr lang="en-US" altLang="zh-TW" sz="2600" dirty="0">
                <a:latin typeface="+mn-lt"/>
              </a:rPr>
              <a:t>)</a:t>
            </a:r>
            <a:r>
              <a:rPr lang="zh-TW" altLang="zh-TW" sz="2600" dirty="0">
                <a:latin typeface="+mn-lt"/>
              </a:rPr>
              <a:t>作面積增加</a:t>
            </a:r>
            <a:r>
              <a:rPr lang="en-US" altLang="zh-TW" sz="2600" dirty="0">
                <a:latin typeface="+mn-lt"/>
              </a:rPr>
              <a:t>8.02</a:t>
            </a:r>
            <a:r>
              <a:rPr lang="zh-TW" altLang="zh-TW" sz="2600" dirty="0">
                <a:latin typeface="+mn-lt"/>
              </a:rPr>
              <a:t>萬公頃</a:t>
            </a:r>
            <a:r>
              <a:rPr lang="en-US" altLang="zh-TW" sz="2600" dirty="0">
                <a:latin typeface="+mn-lt"/>
              </a:rPr>
              <a:t>(</a:t>
            </a:r>
            <a:r>
              <a:rPr lang="zh-TW" altLang="en-US" sz="2600" dirty="0">
                <a:latin typeface="+mn-lt"/>
              </a:rPr>
              <a:t>約增</a:t>
            </a:r>
            <a:r>
              <a:rPr lang="en-US" altLang="zh-TW" sz="2600" dirty="0">
                <a:latin typeface="+mn-lt"/>
              </a:rPr>
              <a:t>181</a:t>
            </a:r>
            <a:r>
              <a:rPr lang="zh-TW" altLang="zh-TW" sz="2600" dirty="0">
                <a:latin typeface="+mn-lt"/>
              </a:rPr>
              <a:t>％</a:t>
            </a:r>
            <a:r>
              <a:rPr lang="en-US" altLang="zh-TW" sz="2600" dirty="0">
                <a:latin typeface="+mn-lt"/>
              </a:rPr>
              <a:t>)</a:t>
            </a:r>
            <a:r>
              <a:rPr lang="zh-TW" altLang="zh-TW" sz="2600" dirty="0">
                <a:latin typeface="+mn-lt"/>
              </a:rPr>
              <a:t>、減少補助</a:t>
            </a:r>
            <a:r>
              <a:rPr lang="en-US" altLang="zh-TW" sz="2600" dirty="0">
                <a:latin typeface="+mn-lt"/>
              </a:rPr>
              <a:t>36</a:t>
            </a:r>
            <a:r>
              <a:rPr lang="zh-TW" altLang="zh-TW" sz="2600" dirty="0">
                <a:latin typeface="+mn-lt"/>
              </a:rPr>
              <a:t>億，創造農業及周邊產業發展等整體效益達</a:t>
            </a:r>
            <a:r>
              <a:rPr lang="en-US" altLang="zh-TW" sz="2600" dirty="0">
                <a:latin typeface="+mn-lt"/>
              </a:rPr>
              <a:t>184</a:t>
            </a:r>
            <a:r>
              <a:rPr lang="zh-TW" altLang="zh-TW" sz="2600" dirty="0">
                <a:latin typeface="+mn-lt"/>
              </a:rPr>
              <a:t>億元。</a:t>
            </a:r>
            <a:endParaRPr lang="en-US" altLang="zh-TW" sz="2600" dirty="0">
              <a:latin typeface="+mn-lt"/>
            </a:endParaRPr>
          </a:p>
          <a:p>
            <a:pPr lvl="0">
              <a:spcBef>
                <a:spcPts val="1200"/>
              </a:spcBef>
              <a:buClr>
                <a:schemeClr val="accent2">
                  <a:lumMod val="50000"/>
                </a:schemeClr>
              </a:buClr>
              <a:buSzPct val="75000"/>
              <a:buFont typeface="Wingdings" panose="05000000000000000000" pitchFamily="2" charset="2"/>
              <a:buChar char="n"/>
            </a:pPr>
            <a:r>
              <a:rPr lang="zh-TW" altLang="en-US" sz="3200" b="1" dirty="0" smtClean="0">
                <a:solidFill>
                  <a:schemeClr val="accent6"/>
                </a:solidFill>
                <a:latin typeface="Times New Roman" panose="02020603050405020304" pitchFamily="18" charset="0"/>
                <a:ea typeface="標楷體" panose="03000509000000000000" pitchFamily="65" charset="-120"/>
              </a:rPr>
              <a:t>推動</a:t>
            </a:r>
            <a:r>
              <a:rPr lang="zh-TW" altLang="en-US" sz="3200" b="1" dirty="0">
                <a:solidFill>
                  <a:schemeClr val="accent6"/>
                </a:solidFill>
                <a:latin typeface="Times New Roman" panose="02020603050405020304" pitchFamily="18" charset="0"/>
                <a:ea typeface="標楷體" panose="03000509000000000000" pitchFamily="65" charset="-120"/>
              </a:rPr>
              <a:t>農村再生，振興農村產業</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lvl="0" indent="0" algn="just" hangingPunct="0">
              <a:spcBef>
                <a:spcPts val="0"/>
              </a:spcBef>
              <a:buClr>
                <a:srgbClr val="3333CC">
                  <a:lumMod val="50000"/>
                </a:srgbClr>
              </a:buClr>
              <a:buSzPct val="75000"/>
              <a:buNone/>
            </a:pPr>
            <a:r>
              <a:rPr lang="en-US" altLang="zh-TW" sz="2600" dirty="0">
                <a:solidFill>
                  <a:srgbClr val="000000"/>
                </a:solidFill>
                <a:latin typeface="Times New Roman"/>
              </a:rPr>
              <a:t>99</a:t>
            </a:r>
            <a:r>
              <a:rPr lang="zh-TW" altLang="en-US" sz="2600" dirty="0">
                <a:solidFill>
                  <a:srgbClr val="000000"/>
                </a:solidFill>
                <a:latin typeface="Times New Roman"/>
              </a:rPr>
              <a:t>年公布施行農村再生條例，透過培根計畫累計培訓</a:t>
            </a:r>
            <a:r>
              <a:rPr lang="en-US" altLang="zh-TW" sz="2600" dirty="0">
                <a:solidFill>
                  <a:srgbClr val="000000"/>
                </a:solidFill>
                <a:latin typeface="Times New Roman"/>
              </a:rPr>
              <a:t>2,261</a:t>
            </a:r>
            <a:r>
              <a:rPr lang="zh-TW" altLang="en-US" sz="2600" dirty="0">
                <a:solidFill>
                  <a:srgbClr val="000000"/>
                </a:solidFill>
                <a:latin typeface="Times New Roman"/>
              </a:rPr>
              <a:t>社區，輔導</a:t>
            </a:r>
            <a:r>
              <a:rPr lang="en-US" altLang="zh-TW" sz="2600" dirty="0">
                <a:solidFill>
                  <a:srgbClr val="000000"/>
                </a:solidFill>
                <a:latin typeface="Times New Roman"/>
              </a:rPr>
              <a:t>640</a:t>
            </a:r>
            <a:r>
              <a:rPr lang="zh-TW" altLang="en-US" sz="2600" dirty="0">
                <a:solidFill>
                  <a:srgbClr val="000000"/>
                </a:solidFill>
                <a:latin typeface="Times New Roman"/>
              </a:rPr>
              <a:t>社區完成研提農村再生計畫，累計辦理</a:t>
            </a:r>
            <a:r>
              <a:rPr lang="en-US" altLang="zh-TW" sz="2600" dirty="0">
                <a:solidFill>
                  <a:srgbClr val="000000"/>
                </a:solidFill>
                <a:latin typeface="Times New Roman"/>
              </a:rPr>
              <a:t>1,864</a:t>
            </a:r>
            <a:r>
              <a:rPr lang="zh-TW" altLang="en-US" sz="2600" dirty="0">
                <a:solidFill>
                  <a:srgbClr val="000000"/>
                </a:solidFill>
                <a:latin typeface="Times New Roman"/>
              </a:rPr>
              <a:t>農村社區建設</a:t>
            </a:r>
            <a:r>
              <a:rPr lang="zh-TW" altLang="en-US" sz="2600" dirty="0" smtClean="0">
                <a:latin typeface="+mn-lt"/>
              </a:rPr>
              <a:t>。</a:t>
            </a: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207</a:t>
            </a:fld>
            <a:endParaRPr lang="zh-TW" altLang="en-US"/>
          </a:p>
        </p:txBody>
      </p:sp>
    </p:spTree>
    <p:extLst>
      <p:ext uri="{BB962C8B-B14F-4D97-AF65-F5344CB8AC3E}">
        <p14:creationId xmlns:p14="http://schemas.microsoft.com/office/powerpoint/2010/main" val="22920783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3)</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45143" y="846295"/>
            <a:ext cx="8853713" cy="549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mn-lt"/>
                <a:ea typeface="標楷體" panose="03000509000000000000" pitchFamily="65" charset="-120"/>
              </a:rPr>
              <a:t>莫</a:t>
            </a:r>
            <a:r>
              <a:rPr lang="zh-TW" altLang="zh-TW" sz="3200" b="1" dirty="0">
                <a:solidFill>
                  <a:schemeClr val="accent6"/>
                </a:solidFill>
                <a:latin typeface="+mn-lt"/>
                <a:ea typeface="標楷體" panose="03000509000000000000" pitchFamily="65" charset="-120"/>
              </a:rPr>
              <a:t>拉克</a:t>
            </a:r>
            <a:r>
              <a:rPr lang="zh-TW" altLang="zh-TW" sz="3200" b="1" dirty="0" smtClean="0">
                <a:solidFill>
                  <a:schemeClr val="accent6"/>
                </a:solidFill>
                <a:latin typeface="+mn-lt"/>
                <a:ea typeface="標楷體" panose="03000509000000000000" pitchFamily="65" charset="-120"/>
              </a:rPr>
              <a:t>災後</a:t>
            </a:r>
            <a:r>
              <a:rPr lang="zh-TW" altLang="en-US" sz="3200" b="1" dirty="0" smtClean="0">
                <a:solidFill>
                  <a:schemeClr val="accent6"/>
                </a:solidFill>
                <a:latin typeface="+mn-lt"/>
                <a:ea typeface="標楷體" panose="03000509000000000000" pitchFamily="65" charset="-120"/>
              </a:rPr>
              <a:t>快速</a:t>
            </a:r>
            <a:r>
              <a:rPr lang="zh-TW" altLang="zh-TW" sz="3200" b="1" dirty="0" smtClean="0">
                <a:solidFill>
                  <a:schemeClr val="accent6"/>
                </a:solidFill>
                <a:latin typeface="+mn-lt"/>
                <a:ea typeface="標楷體" panose="03000509000000000000" pitchFamily="65" charset="-120"/>
              </a:rPr>
              <a:t>重建</a:t>
            </a:r>
            <a:endParaRPr lang="en-US" altLang="zh-TW" sz="3200" b="1" dirty="0">
              <a:solidFill>
                <a:schemeClr val="accent6"/>
              </a:solidFill>
              <a:latin typeface="+mn-lt"/>
              <a:ea typeface="標楷體" panose="03000509000000000000" pitchFamily="65" charset="-120"/>
            </a:endParaRPr>
          </a:p>
          <a:p>
            <a:pPr marL="698500" indent="-342900" algn="just" hangingPunct="0">
              <a:buClr>
                <a:schemeClr val="accent2">
                  <a:lumMod val="50000"/>
                </a:schemeClr>
              </a:buClr>
              <a:buSzPct val="75000"/>
              <a:buFont typeface="Wingdings" panose="05000000000000000000" pitchFamily="2" charset="2"/>
              <a:buChar char="ü"/>
            </a:pPr>
            <a:r>
              <a:rPr lang="en-US" altLang="zh-TW" sz="2600" b="1" dirty="0" smtClean="0">
                <a:latin typeface="+mn-lt"/>
              </a:rPr>
              <a:t>7</a:t>
            </a:r>
            <a:r>
              <a:rPr lang="zh-TW" altLang="zh-TW" sz="2600" b="1" dirty="0">
                <a:latin typeface="+mn-lt"/>
              </a:rPr>
              <a:t>天</a:t>
            </a:r>
            <a:r>
              <a:rPr lang="zh-TW" altLang="en-US" sz="2600" b="1" dirty="0" smtClean="0">
                <a:latin typeface="+mn-lt"/>
              </a:rPr>
              <a:t>成立莫拉克重建會</a:t>
            </a:r>
            <a:r>
              <a:rPr lang="zh-TW" altLang="en-US" sz="2600" dirty="0" smtClean="0">
                <a:latin typeface="+mn-lt"/>
              </a:rPr>
              <a:t>：</a:t>
            </a:r>
            <a:r>
              <a:rPr lang="en-US" altLang="zh-TW" sz="2600" dirty="0" smtClean="0">
                <a:latin typeface="+mn-lt"/>
              </a:rPr>
              <a:t>98</a:t>
            </a:r>
            <a:r>
              <a:rPr lang="zh-TW" altLang="zh-TW" sz="2600" dirty="0">
                <a:latin typeface="+mn-lt"/>
              </a:rPr>
              <a:t>年</a:t>
            </a:r>
            <a:r>
              <a:rPr lang="en-US" altLang="zh-TW" sz="2600" dirty="0">
                <a:latin typeface="+mn-lt"/>
              </a:rPr>
              <a:t>8</a:t>
            </a:r>
            <a:r>
              <a:rPr lang="zh-TW" altLang="zh-TW" sz="2600" dirty="0">
                <a:latin typeface="+mn-lt"/>
              </a:rPr>
              <a:t>月</a:t>
            </a:r>
            <a:r>
              <a:rPr lang="en-US" altLang="zh-TW" sz="2600" dirty="0">
                <a:latin typeface="+mn-lt"/>
              </a:rPr>
              <a:t>8</a:t>
            </a:r>
            <a:r>
              <a:rPr lang="zh-TW" altLang="zh-TW" sz="2600" dirty="0">
                <a:latin typeface="+mn-lt"/>
              </a:rPr>
              <a:t>日莫拉克颱風重創臺灣</a:t>
            </a:r>
            <a:r>
              <a:rPr lang="zh-TW" altLang="zh-TW" sz="2600" dirty="0" smtClean="0">
                <a:latin typeface="+mn-lt"/>
              </a:rPr>
              <a:t>，死亡</a:t>
            </a:r>
            <a:r>
              <a:rPr lang="zh-TW" altLang="zh-TW" sz="2600" dirty="0">
                <a:latin typeface="+mn-lt"/>
              </a:rPr>
              <a:t>失蹤者高達</a:t>
            </a:r>
            <a:r>
              <a:rPr lang="en-US" altLang="zh-TW" sz="2600" dirty="0">
                <a:latin typeface="+mn-lt"/>
              </a:rPr>
              <a:t>699</a:t>
            </a:r>
            <a:r>
              <a:rPr lang="zh-TW" altLang="zh-TW" sz="2600" dirty="0">
                <a:latin typeface="+mn-lt"/>
              </a:rPr>
              <a:t>人</a:t>
            </a:r>
            <a:r>
              <a:rPr lang="zh-TW" altLang="zh-TW" sz="2600" dirty="0" smtClean="0">
                <a:latin typeface="+mn-lt"/>
              </a:rPr>
              <a:t>，總統</a:t>
            </a:r>
            <a:r>
              <a:rPr lang="zh-TW" altLang="zh-TW" sz="2600" dirty="0">
                <a:latin typeface="+mn-lt"/>
              </a:rPr>
              <a:t>於</a:t>
            </a:r>
            <a:r>
              <a:rPr lang="en-US" altLang="zh-TW" sz="2600" dirty="0">
                <a:latin typeface="+mn-lt"/>
              </a:rPr>
              <a:t>8</a:t>
            </a:r>
            <a:r>
              <a:rPr lang="zh-TW" altLang="zh-TW" sz="2600" dirty="0">
                <a:latin typeface="+mn-lt"/>
              </a:rPr>
              <a:t>月</a:t>
            </a:r>
            <a:r>
              <a:rPr lang="en-US" altLang="zh-TW" sz="2600" dirty="0">
                <a:latin typeface="+mn-lt"/>
              </a:rPr>
              <a:t>14</a:t>
            </a:r>
            <a:r>
              <a:rPr lang="zh-TW" altLang="zh-TW" sz="2600" dirty="0">
                <a:latin typeface="+mn-lt"/>
              </a:rPr>
              <a:t>日召開國家安全</a:t>
            </a:r>
            <a:r>
              <a:rPr lang="zh-TW" altLang="zh-TW" sz="2600" dirty="0" smtClean="0">
                <a:latin typeface="+mn-lt"/>
              </a:rPr>
              <a:t>會議指示</a:t>
            </a:r>
            <a:r>
              <a:rPr lang="zh-TW" altLang="zh-TW" sz="2600" dirty="0">
                <a:latin typeface="+mn-lt"/>
              </a:rPr>
              <a:t>救災與重建方針</a:t>
            </a:r>
            <a:r>
              <a:rPr lang="zh-TW" altLang="zh-TW" sz="2600" dirty="0" smtClean="0">
                <a:latin typeface="+mn-lt"/>
              </a:rPr>
              <a:t>，</a:t>
            </a:r>
            <a:r>
              <a:rPr lang="en-US" altLang="zh-TW" sz="2600" dirty="0">
                <a:latin typeface="+mn-lt"/>
              </a:rPr>
              <a:t>7</a:t>
            </a:r>
            <a:r>
              <a:rPr lang="zh-TW" altLang="zh-TW" sz="2600" dirty="0">
                <a:latin typeface="+mn-lt"/>
              </a:rPr>
              <a:t>天</a:t>
            </a:r>
            <a:r>
              <a:rPr lang="zh-TW" altLang="zh-TW" sz="2600" dirty="0" smtClean="0">
                <a:latin typeface="+mn-lt"/>
              </a:rPr>
              <a:t>成立重建會</a:t>
            </a:r>
            <a:r>
              <a:rPr lang="zh-TW" altLang="en-US" sz="2600" dirty="0" smtClean="0">
                <a:latin typeface="+mn-lt"/>
              </a:rPr>
              <a:t>。</a:t>
            </a:r>
            <a:r>
              <a:rPr lang="en-US" altLang="zh-TW" sz="2600" dirty="0">
                <a:latin typeface="+mn-lt"/>
              </a:rPr>
              <a:t>20</a:t>
            </a:r>
            <a:r>
              <a:rPr lang="zh-TW" altLang="zh-TW" sz="2600" dirty="0">
                <a:latin typeface="+mn-lt"/>
              </a:rPr>
              <a:t>天移緩濟急</a:t>
            </a:r>
            <a:r>
              <a:rPr lang="en-US" altLang="zh-TW" sz="2600" dirty="0">
                <a:latin typeface="+mn-lt"/>
              </a:rPr>
              <a:t>220</a:t>
            </a:r>
            <a:r>
              <a:rPr lang="zh-TW" altLang="zh-TW" sz="2600" dirty="0">
                <a:latin typeface="+mn-lt"/>
              </a:rPr>
              <a:t>億元並通過特別條例，</a:t>
            </a:r>
            <a:r>
              <a:rPr lang="en-US" altLang="zh-TW" sz="2600" dirty="0">
                <a:latin typeface="+mn-lt"/>
              </a:rPr>
              <a:t>94</a:t>
            </a:r>
            <a:r>
              <a:rPr lang="zh-TW" altLang="zh-TW" sz="2600" dirty="0">
                <a:latin typeface="+mn-lt"/>
              </a:rPr>
              <a:t>天審定特別預算</a:t>
            </a:r>
            <a:r>
              <a:rPr lang="zh-TW" altLang="en-US" sz="2600" dirty="0">
                <a:latin typeface="+mn-lt"/>
              </a:rPr>
              <a:t>。</a:t>
            </a:r>
            <a:endParaRPr lang="en-US" altLang="zh-TW" sz="2600" dirty="0">
              <a:latin typeface="+mn-lt"/>
            </a:endParaRPr>
          </a:p>
          <a:p>
            <a:pPr marL="698500" indent="-342900" algn="just" hangingPunct="0">
              <a:buClr>
                <a:schemeClr val="accent2">
                  <a:lumMod val="50000"/>
                </a:schemeClr>
              </a:buClr>
              <a:buSzPct val="75000"/>
              <a:buFont typeface="Wingdings" panose="05000000000000000000" pitchFamily="2" charset="2"/>
              <a:buChar char="ü"/>
            </a:pPr>
            <a:r>
              <a:rPr lang="zh-TW" altLang="en-US" sz="2600" b="1" dirty="0" smtClean="0">
                <a:latin typeface="+mn-lt"/>
              </a:rPr>
              <a:t>快速</a:t>
            </a:r>
            <a:r>
              <a:rPr lang="zh-TW" altLang="en-US" sz="2600" b="1" dirty="0">
                <a:latin typeface="+mn-lt"/>
              </a:rPr>
              <a:t>重建</a:t>
            </a:r>
            <a:r>
              <a:rPr lang="zh-TW" altLang="en-US" sz="2600" b="1" dirty="0" smtClean="0">
                <a:latin typeface="+mn-lt"/>
              </a:rPr>
              <a:t>家園</a:t>
            </a:r>
            <a:r>
              <a:rPr lang="zh-TW" altLang="en-US" sz="2600" dirty="0" smtClean="0">
                <a:latin typeface="+mn-lt"/>
              </a:rPr>
              <a:t>：</a:t>
            </a:r>
            <a:r>
              <a:rPr lang="zh-TW" altLang="zh-TW" sz="2600" dirty="0" smtClean="0">
                <a:latin typeface="+mn-lt"/>
              </a:rPr>
              <a:t>半年內完成</a:t>
            </a:r>
            <a:r>
              <a:rPr lang="en-US" altLang="zh-TW" sz="2600" dirty="0">
                <a:latin typeface="+mn-lt"/>
              </a:rPr>
              <a:t>6</a:t>
            </a:r>
            <a:r>
              <a:rPr lang="zh-TW" altLang="zh-TW" sz="2600" dirty="0">
                <a:latin typeface="+mn-lt"/>
              </a:rPr>
              <a:t>百餘戶</a:t>
            </a:r>
            <a:r>
              <a:rPr lang="zh-TW" altLang="zh-TW" sz="2600" dirty="0">
                <a:solidFill>
                  <a:schemeClr val="tx1">
                    <a:lumMod val="95000"/>
                    <a:lumOff val="5000"/>
                  </a:schemeClr>
                </a:solidFill>
                <a:latin typeface="+mn-lt"/>
              </a:rPr>
              <a:t>永久屋</a:t>
            </a:r>
            <a:r>
              <a:rPr lang="zh-TW" altLang="zh-TW" sz="2600" dirty="0" smtClean="0">
                <a:solidFill>
                  <a:schemeClr val="tx1">
                    <a:lumMod val="95000"/>
                    <a:lumOff val="5000"/>
                  </a:schemeClr>
                </a:solidFill>
                <a:latin typeface="+mn-lt"/>
              </a:rPr>
              <a:t>，共完成</a:t>
            </a:r>
            <a:r>
              <a:rPr lang="en-US" altLang="zh-TW" sz="2600" dirty="0" smtClean="0">
                <a:solidFill>
                  <a:schemeClr val="tx1">
                    <a:lumMod val="95000"/>
                    <a:lumOff val="5000"/>
                  </a:schemeClr>
                </a:solidFill>
                <a:latin typeface="+mn-lt"/>
              </a:rPr>
              <a:t>44</a:t>
            </a:r>
            <a:r>
              <a:rPr lang="zh-TW" altLang="zh-TW" sz="2600" dirty="0" smtClean="0">
                <a:solidFill>
                  <a:schemeClr val="tx1">
                    <a:lumMod val="95000"/>
                    <a:lumOff val="5000"/>
                  </a:schemeClr>
                </a:solidFill>
                <a:latin typeface="+mn-lt"/>
              </a:rPr>
              <a:t>處</a:t>
            </a:r>
            <a:r>
              <a:rPr lang="en-US" altLang="zh-TW" sz="2600" dirty="0" smtClean="0">
                <a:solidFill>
                  <a:schemeClr val="tx1">
                    <a:lumMod val="95000"/>
                    <a:lumOff val="5000"/>
                  </a:schemeClr>
                </a:solidFill>
                <a:latin typeface="+mn-lt"/>
              </a:rPr>
              <a:t>3,605</a:t>
            </a:r>
            <a:r>
              <a:rPr lang="zh-TW" altLang="zh-TW" sz="2600" dirty="0" smtClean="0">
                <a:solidFill>
                  <a:schemeClr val="tx1">
                    <a:lumMod val="95000"/>
                    <a:lumOff val="5000"/>
                  </a:schemeClr>
                </a:solidFill>
                <a:latin typeface="+mn-lt"/>
              </a:rPr>
              <a:t>間</a:t>
            </a:r>
            <a:r>
              <a:rPr lang="zh-TW" altLang="zh-TW" sz="2600" dirty="0">
                <a:solidFill>
                  <a:schemeClr val="tx1">
                    <a:lumMod val="95000"/>
                    <a:lumOff val="5000"/>
                  </a:schemeClr>
                </a:solidFill>
                <a:latin typeface="+mn-lt"/>
              </a:rPr>
              <a:t>永久</a:t>
            </a:r>
            <a:r>
              <a:rPr lang="zh-TW" altLang="zh-TW" sz="2600" dirty="0" smtClean="0">
                <a:solidFill>
                  <a:schemeClr val="tx1">
                    <a:lumMod val="95000"/>
                    <a:lumOff val="5000"/>
                  </a:schemeClr>
                </a:solidFill>
                <a:latin typeface="+mn-lt"/>
              </a:rPr>
              <a:t>屋</a:t>
            </a:r>
            <a:r>
              <a:rPr lang="zh-TW" altLang="en-US" sz="2600" dirty="0" smtClean="0">
                <a:solidFill>
                  <a:schemeClr val="tx1">
                    <a:lumMod val="95000"/>
                    <a:lumOff val="5000"/>
                  </a:schemeClr>
                </a:solidFill>
                <a:latin typeface="+mn-lt"/>
              </a:rPr>
              <a:t>；</a:t>
            </a:r>
            <a:r>
              <a:rPr lang="zh-TW" altLang="zh-TW" sz="2600" dirty="0" smtClean="0">
                <a:solidFill>
                  <a:schemeClr val="tx1">
                    <a:lumMod val="95000"/>
                    <a:lumOff val="5000"/>
                  </a:schemeClr>
                </a:solidFill>
                <a:latin typeface="+mn-lt"/>
              </a:rPr>
              <a:t>加強</a:t>
            </a:r>
            <a:r>
              <a:rPr lang="zh-TW" altLang="zh-TW" sz="2600" dirty="0">
                <a:solidFill>
                  <a:schemeClr val="tx1">
                    <a:lumMod val="95000"/>
                    <a:lumOff val="5000"/>
                  </a:schemeClr>
                </a:solidFill>
                <a:latin typeface="+mn-lt"/>
              </a:rPr>
              <a:t>災後心靈療癒</a:t>
            </a:r>
            <a:r>
              <a:rPr lang="zh-TW" altLang="zh-TW" sz="2600" dirty="0">
                <a:latin typeface="+mn-lt"/>
              </a:rPr>
              <a:t>、原鄉建築文化語彙</a:t>
            </a:r>
            <a:r>
              <a:rPr lang="zh-TW" altLang="zh-TW" sz="2600" dirty="0" smtClean="0">
                <a:latin typeface="+mn-lt"/>
              </a:rPr>
              <a:t>傳承</a:t>
            </a:r>
            <a:r>
              <a:rPr lang="zh-TW" altLang="en-US" sz="2600" dirty="0" smtClean="0">
                <a:latin typeface="+mn-lt"/>
              </a:rPr>
              <a:t>；</a:t>
            </a:r>
            <a:r>
              <a:rPr lang="zh-TW" altLang="zh-TW" sz="2600" dirty="0" smtClean="0">
                <a:latin typeface="+mn-lt"/>
              </a:rPr>
              <a:t>重建修復</a:t>
            </a:r>
            <a:r>
              <a:rPr lang="en-US" altLang="zh-TW" sz="2600" dirty="0">
                <a:latin typeface="+mn-lt"/>
              </a:rPr>
              <a:t>1,145</a:t>
            </a:r>
            <a:r>
              <a:rPr lang="zh-TW" altLang="zh-TW" sz="2600" dirty="0">
                <a:latin typeface="+mn-lt"/>
              </a:rPr>
              <a:t>所</a:t>
            </a:r>
            <a:r>
              <a:rPr lang="zh-TW" altLang="zh-TW" sz="2600" dirty="0" smtClean="0">
                <a:latin typeface="+mn-lt"/>
              </a:rPr>
              <a:t>學校</a:t>
            </a:r>
            <a:r>
              <a:rPr lang="zh-TW" altLang="en-US" sz="2600" dirty="0" smtClean="0">
                <a:latin typeface="+mn-lt"/>
              </a:rPr>
              <a:t>、</a:t>
            </a:r>
            <a:r>
              <a:rPr lang="en-US" altLang="zh-TW" sz="2600" dirty="0" smtClean="0">
                <a:latin typeface="+mn-lt"/>
              </a:rPr>
              <a:t>126</a:t>
            </a:r>
            <a:r>
              <a:rPr lang="zh-TW" altLang="zh-TW" sz="2600" dirty="0">
                <a:latin typeface="+mn-lt"/>
              </a:rPr>
              <a:t>座道路</a:t>
            </a:r>
            <a:r>
              <a:rPr lang="zh-TW" altLang="zh-TW" sz="2600" dirty="0" smtClean="0">
                <a:latin typeface="+mn-lt"/>
              </a:rPr>
              <a:t>橋梁</a:t>
            </a:r>
            <a:r>
              <a:rPr lang="zh-TW" altLang="en-US" sz="2600" dirty="0" smtClean="0">
                <a:latin typeface="+mn-lt"/>
              </a:rPr>
              <a:t>、</a:t>
            </a:r>
            <a:r>
              <a:rPr lang="en-US" altLang="zh-TW" sz="2600" dirty="0" smtClean="0">
                <a:latin typeface="+mn-lt"/>
              </a:rPr>
              <a:t>243</a:t>
            </a:r>
            <a:r>
              <a:rPr lang="zh-TW" altLang="zh-TW" sz="2600" dirty="0">
                <a:latin typeface="+mn-lt"/>
              </a:rPr>
              <a:t>公里堤防護</a:t>
            </a:r>
            <a:r>
              <a:rPr lang="zh-TW" altLang="zh-TW" sz="2600" dirty="0" smtClean="0">
                <a:latin typeface="+mn-lt"/>
              </a:rPr>
              <a:t>岸</a:t>
            </a:r>
            <a:r>
              <a:rPr lang="zh-TW" altLang="en-US" sz="2600" dirty="0" smtClean="0">
                <a:latin typeface="+mn-lt"/>
              </a:rPr>
              <a:t>；</a:t>
            </a:r>
            <a:r>
              <a:rPr lang="zh-TW" altLang="zh-TW" sz="2600" dirty="0" smtClean="0">
                <a:latin typeface="+mn-lt"/>
              </a:rPr>
              <a:t>疏</a:t>
            </a:r>
            <a:r>
              <a:rPr lang="zh-TW" altLang="zh-TW" sz="2600" dirty="0">
                <a:latin typeface="+mn-lt"/>
              </a:rPr>
              <a:t>濬砂石回</a:t>
            </a:r>
            <a:r>
              <a:rPr lang="zh-TW" altLang="zh-TW" sz="2600" dirty="0" smtClean="0">
                <a:latin typeface="+mn-lt"/>
              </a:rPr>
              <a:t>填</a:t>
            </a:r>
            <a:r>
              <a:rPr lang="en-US" altLang="zh-TW" sz="2600" dirty="0">
                <a:latin typeface="+mn-lt"/>
              </a:rPr>
              <a:t>492</a:t>
            </a:r>
            <a:r>
              <a:rPr lang="zh-TW" altLang="zh-TW" sz="2600" dirty="0">
                <a:latin typeface="+mn-lt"/>
              </a:rPr>
              <a:t>公頃流失</a:t>
            </a:r>
            <a:r>
              <a:rPr lang="zh-TW" altLang="zh-TW" sz="2600" dirty="0" smtClean="0">
                <a:latin typeface="+mn-lt"/>
              </a:rPr>
              <a:t>農地</a:t>
            </a:r>
            <a:r>
              <a:rPr lang="zh-TW" altLang="en-US" sz="2600" dirty="0" smtClean="0">
                <a:latin typeface="+mn-lt"/>
              </a:rPr>
              <a:t>及</a:t>
            </a:r>
            <a:r>
              <a:rPr lang="en-US" altLang="zh-TW" sz="2600" dirty="0" smtClean="0">
                <a:latin typeface="+mn-lt"/>
              </a:rPr>
              <a:t>310</a:t>
            </a:r>
            <a:r>
              <a:rPr lang="zh-TW" altLang="zh-TW" sz="2600" dirty="0">
                <a:latin typeface="+mn-lt"/>
              </a:rPr>
              <a:t>公頃魚</a:t>
            </a:r>
            <a:r>
              <a:rPr lang="zh-TW" altLang="zh-TW" sz="2600" dirty="0" smtClean="0">
                <a:latin typeface="+mn-lt"/>
              </a:rPr>
              <a:t>塭</a:t>
            </a:r>
            <a:r>
              <a:rPr lang="zh-TW" altLang="en-US" sz="2600" dirty="0" smtClean="0">
                <a:latin typeface="+mn-lt"/>
              </a:rPr>
              <a:t>；</a:t>
            </a:r>
            <a:r>
              <a:rPr lang="zh-TW" altLang="zh-TW" sz="2600" dirty="0" smtClean="0">
                <a:latin typeface="+mn-lt"/>
              </a:rPr>
              <a:t>打造</a:t>
            </a:r>
            <a:r>
              <a:rPr lang="zh-TW" altLang="zh-TW" sz="2600" dirty="0">
                <a:latin typeface="+mn-lt"/>
              </a:rPr>
              <a:t>阿里山成為國際觀光新亮</a:t>
            </a:r>
            <a:r>
              <a:rPr lang="zh-TW" altLang="zh-TW" sz="2600" dirty="0" smtClean="0">
                <a:latin typeface="+mn-lt"/>
              </a:rPr>
              <a:t>點</a:t>
            </a:r>
            <a:r>
              <a:rPr lang="zh-TW" altLang="en-US" sz="2600" dirty="0" smtClean="0">
                <a:latin typeface="+mn-lt"/>
              </a:rPr>
              <a:t>。</a:t>
            </a:r>
            <a:endParaRPr lang="en-US" altLang="zh-TW" sz="2600" dirty="0" smtClean="0">
              <a:latin typeface="+mn-lt"/>
            </a:endParaRPr>
          </a:p>
          <a:p>
            <a:pPr marL="698500" indent="-342900" algn="just" hangingPunct="0">
              <a:buClr>
                <a:schemeClr val="accent2">
                  <a:lumMod val="50000"/>
                </a:schemeClr>
              </a:buClr>
              <a:buSzPct val="75000"/>
              <a:buFont typeface="Wingdings" panose="05000000000000000000" pitchFamily="2" charset="2"/>
              <a:buChar char="ü"/>
            </a:pPr>
            <a:r>
              <a:rPr lang="zh-TW" altLang="en-US" sz="2600" b="1" dirty="0"/>
              <a:t>建立</a:t>
            </a:r>
            <a:r>
              <a:rPr lang="zh-TW" altLang="zh-TW" sz="2600" b="1" dirty="0"/>
              <a:t>災後重建</a:t>
            </a:r>
            <a:r>
              <a:rPr lang="zh-TW" altLang="en-US" sz="2600" b="1" dirty="0"/>
              <a:t>新</a:t>
            </a:r>
            <a:r>
              <a:rPr lang="zh-TW" altLang="zh-TW" sz="2600" b="1" dirty="0"/>
              <a:t>典範</a:t>
            </a:r>
            <a:r>
              <a:rPr lang="zh-TW" altLang="en-US" sz="2600" dirty="0" smtClean="0"/>
              <a:t>：以</a:t>
            </a:r>
            <a:r>
              <a:rPr lang="zh-TW" altLang="zh-TW" sz="2600" dirty="0">
                <a:latin typeface="+mn-lt"/>
              </a:rPr>
              <a:t>產業、就業、文化、社造、生活、就學、族群等</a:t>
            </a:r>
            <a:r>
              <a:rPr lang="zh-TW" altLang="zh-TW" sz="2600" dirty="0" smtClean="0"/>
              <a:t>七大</a:t>
            </a:r>
            <a:r>
              <a:rPr lang="zh-TW" altLang="zh-TW" sz="2600" dirty="0"/>
              <a:t>面向</a:t>
            </a:r>
            <a:r>
              <a:rPr lang="zh-TW" altLang="zh-TW" sz="2600" dirty="0" smtClean="0">
                <a:latin typeface="+mn-lt"/>
              </a:rPr>
              <a:t>重建</a:t>
            </a:r>
            <a:r>
              <a:rPr lang="zh-TW" altLang="en-US" sz="2600" dirty="0" smtClean="0">
                <a:latin typeface="+mn-lt"/>
              </a:rPr>
              <a:t>災區</a:t>
            </a:r>
            <a:r>
              <a:rPr lang="zh-TW" altLang="zh-TW" sz="2600" dirty="0" smtClean="0">
                <a:latin typeface="+mn-lt"/>
              </a:rPr>
              <a:t>，</a:t>
            </a:r>
            <a:r>
              <a:rPr lang="zh-TW" altLang="en-US" sz="2600" dirty="0" smtClean="0">
                <a:latin typeface="+mn-lt"/>
              </a:rPr>
              <a:t>建立</a:t>
            </a:r>
            <a:r>
              <a:rPr lang="zh-TW" altLang="zh-TW" sz="2600" dirty="0" smtClean="0">
                <a:latin typeface="+mn-lt"/>
              </a:rPr>
              <a:t>「</a:t>
            </a:r>
            <a:r>
              <a:rPr lang="zh-TW" altLang="zh-TW" sz="2600" dirty="0">
                <a:latin typeface="+mn-lt"/>
              </a:rPr>
              <a:t>離災優於防災、防災重於救災」及山路橋河共</a:t>
            </a:r>
            <a:r>
              <a:rPr lang="zh-TW" altLang="zh-TW" sz="2600" dirty="0" smtClean="0">
                <a:latin typeface="+mn-lt"/>
              </a:rPr>
              <a:t>治等</a:t>
            </a:r>
            <a:r>
              <a:rPr lang="zh-TW" altLang="en-US" sz="2600" dirty="0" smtClean="0">
                <a:latin typeface="+mn-lt"/>
              </a:rPr>
              <a:t>防災新觀念</a:t>
            </a:r>
            <a:r>
              <a:rPr lang="zh-TW" altLang="zh-TW" sz="2600" dirty="0" smtClean="0">
                <a:latin typeface="+mn-lt"/>
              </a:rPr>
              <a:t>。</a:t>
            </a:r>
          </a:p>
          <a:p>
            <a:pPr>
              <a:buClr>
                <a:schemeClr val="accent2">
                  <a:lumMod val="50000"/>
                </a:schemeClr>
              </a:buClr>
              <a:buSzPct val="75000"/>
              <a:buFont typeface="Wingdings" panose="05000000000000000000" pitchFamily="2" charset="2"/>
              <a:buChar char="n"/>
            </a:pPr>
            <a:endParaRPr lang="zh-TW" altLang="zh-TW" sz="2600" dirty="0" smtClean="0">
              <a:latin typeface="+mn-lt"/>
            </a:endParaRPr>
          </a:p>
          <a:p>
            <a:pPr>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208</a:t>
            </a:fld>
            <a:endParaRPr lang="zh-TW" altLang="en-US"/>
          </a:p>
        </p:txBody>
      </p:sp>
    </p:spTree>
    <p:extLst>
      <p:ext uri="{BB962C8B-B14F-4D97-AF65-F5344CB8AC3E}">
        <p14:creationId xmlns:p14="http://schemas.microsoft.com/office/powerpoint/2010/main" val="212332854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八</a:t>
            </a:r>
            <a:r>
              <a:rPr lang="zh-TW" altLang="zh-TW" sz="3600" dirty="0">
                <a:solidFill>
                  <a:srgbClr val="2D2DB9">
                    <a:lumMod val="50000"/>
                  </a:srgbClr>
                </a:solidFill>
                <a:latin typeface="Times New Roman" panose="02020603050405020304" pitchFamily="18" charset="0"/>
                <a:ea typeface="標楷體" panose="03000509000000000000" pitchFamily="65" charset="-120"/>
              </a:rPr>
              <a:t>、打造永續環境，營造樂活</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家園</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4</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145143" y="846295"/>
            <a:ext cx="885371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rgbClr val="3333CC">
                  <a:lumMod val="50000"/>
                </a:srgbClr>
              </a:buClr>
              <a:buSzPct val="75000"/>
              <a:buFont typeface="Wingdings" panose="05000000000000000000" pitchFamily="2" charset="2"/>
              <a:buChar char="n"/>
            </a:pPr>
            <a:r>
              <a:rPr lang="zh-TW" altLang="zh-TW" sz="3200" b="1" dirty="0" smtClean="0">
                <a:solidFill>
                  <a:srgbClr val="2D2DB9"/>
                </a:solidFill>
                <a:latin typeface="Times New Roman"/>
              </a:rPr>
              <a:t>莫</a:t>
            </a:r>
            <a:r>
              <a:rPr lang="zh-TW" altLang="zh-TW" sz="3200" b="1" dirty="0">
                <a:solidFill>
                  <a:srgbClr val="2D2DB9"/>
                </a:solidFill>
                <a:latin typeface="Times New Roman"/>
              </a:rPr>
              <a:t>拉克</a:t>
            </a:r>
            <a:r>
              <a:rPr lang="zh-TW" altLang="zh-TW" sz="3200" b="1" dirty="0" smtClean="0">
                <a:solidFill>
                  <a:srgbClr val="2D2DB9"/>
                </a:solidFill>
                <a:latin typeface="Times New Roman"/>
              </a:rPr>
              <a:t>災後</a:t>
            </a:r>
            <a:r>
              <a:rPr lang="zh-TW" altLang="en-US" sz="3200" b="1" dirty="0" smtClean="0">
                <a:solidFill>
                  <a:srgbClr val="2D2DB9"/>
                </a:solidFill>
                <a:latin typeface="Times New Roman"/>
              </a:rPr>
              <a:t>快速</a:t>
            </a:r>
            <a:r>
              <a:rPr lang="zh-TW" altLang="zh-TW" sz="3200" b="1" dirty="0" smtClean="0">
                <a:solidFill>
                  <a:srgbClr val="2D2DB9"/>
                </a:solidFill>
                <a:latin typeface="Times New Roman"/>
              </a:rPr>
              <a:t>重建</a:t>
            </a:r>
            <a:endParaRPr lang="en-US" altLang="zh-TW" sz="3200" b="1" dirty="0">
              <a:solidFill>
                <a:srgbClr val="2D2DB9"/>
              </a:solidFill>
              <a:latin typeface="Times New Roman"/>
            </a:endParaRPr>
          </a:p>
          <a:p>
            <a:pPr marL="720725" indent="-273050" algn="just" hangingPunct="0">
              <a:buClr>
                <a:srgbClr val="3333CC">
                  <a:lumMod val="50000"/>
                </a:srgbClr>
              </a:buClr>
              <a:buSzPct val="75000"/>
              <a:buFont typeface="Wingdings" panose="05000000000000000000" pitchFamily="2" charset="2"/>
              <a:buChar char="ü"/>
            </a:pPr>
            <a:r>
              <a:rPr lang="zh-TW" altLang="en-US" sz="2400" b="1" dirty="0">
                <a:latin typeface="+mj-lt"/>
                <a:ea typeface="+mj-ea"/>
              </a:rPr>
              <a:t>臺東縣太麻里鄉災區農地復建：</a:t>
            </a:r>
            <a:r>
              <a:rPr lang="zh-TW" altLang="en-US" sz="2400" dirty="0">
                <a:latin typeface="+mj-lt"/>
                <a:ea typeface="+mj-ea"/>
              </a:rPr>
              <a:t>因應太麻里溪潰堤造成重大農田流失、埋沒，</a:t>
            </a:r>
            <a:r>
              <a:rPr lang="en-US" altLang="zh-TW" sz="2400" dirty="0">
                <a:latin typeface="+mj-lt"/>
                <a:ea typeface="+mj-ea"/>
              </a:rPr>
              <a:t>99-101</a:t>
            </a:r>
            <a:r>
              <a:rPr lang="zh-TW" altLang="en-US" sz="2400" dirty="0">
                <a:latin typeface="+mj-lt"/>
                <a:ea typeface="+mj-ea"/>
              </a:rPr>
              <a:t>年度補助</a:t>
            </a:r>
            <a:r>
              <a:rPr lang="en-US" altLang="zh-TW" sz="2400" dirty="0">
                <a:latin typeface="+mj-lt"/>
                <a:ea typeface="+mj-ea"/>
              </a:rPr>
              <a:t>2.1</a:t>
            </a:r>
            <a:r>
              <a:rPr lang="zh-TW" altLang="en-US" sz="2400" dirty="0">
                <a:latin typeface="+mj-lt"/>
                <a:ea typeface="+mj-ea"/>
              </a:rPr>
              <a:t>億元辦理災區農地回填及農水路復建，協助土地改良技術諮詢，輔導農民種植交易價值較高且可供外銷的釋迦，開拓地方農業發展新契機。</a:t>
            </a:r>
            <a:endParaRPr lang="en-US" altLang="zh-TW" sz="2400" dirty="0" smtClean="0">
              <a:latin typeface="+mj-lt"/>
              <a:ea typeface="+mj-ea"/>
            </a:endParaRPr>
          </a:p>
          <a:p>
            <a:pPr marL="720725" indent="-273050" algn="just" hangingPunct="0">
              <a:buClr>
                <a:srgbClr val="3333CC">
                  <a:lumMod val="50000"/>
                </a:srgbClr>
              </a:buClr>
              <a:buSzPct val="75000"/>
              <a:buFont typeface="Wingdings" panose="05000000000000000000" pitchFamily="2" charset="2"/>
              <a:buChar char="ü"/>
            </a:pPr>
            <a:r>
              <a:rPr lang="zh-TW" altLang="en-US" sz="2400" b="1" dirty="0" smtClean="0">
                <a:latin typeface="+mj-lt"/>
                <a:ea typeface="+mj-ea"/>
              </a:rPr>
              <a:t>屏東縣災區石</a:t>
            </a:r>
            <a:r>
              <a:rPr lang="zh-TW" altLang="en-US" sz="2400" b="1" dirty="0">
                <a:latin typeface="+mj-lt"/>
                <a:ea typeface="+mj-ea"/>
              </a:rPr>
              <a:t>斑魚復</a:t>
            </a:r>
            <a:r>
              <a:rPr lang="zh-TW" altLang="en-US" sz="2400" b="1" dirty="0" smtClean="0">
                <a:latin typeface="+mj-lt"/>
                <a:ea typeface="+mj-ea"/>
              </a:rPr>
              <a:t>養</a:t>
            </a:r>
            <a:r>
              <a:rPr lang="zh-TW" altLang="en-US" sz="2400" dirty="0" smtClean="0">
                <a:latin typeface="+mj-lt"/>
                <a:ea typeface="+mj-ea"/>
              </a:rPr>
              <a:t>：將</a:t>
            </a:r>
            <a:r>
              <a:rPr lang="zh-TW" altLang="en-US" sz="2400" dirty="0">
                <a:latin typeface="+mj-lt"/>
                <a:ea typeface="+mj-ea"/>
              </a:rPr>
              <a:t>林邊溪土石捐助受災養殖業者，回填至佳冬、林邊、枋寮鄉等受</a:t>
            </a:r>
            <a:r>
              <a:rPr lang="zh-TW" altLang="en-US" sz="2400" dirty="0" smtClean="0">
                <a:latin typeface="+mj-lt"/>
                <a:ea typeface="+mj-ea"/>
              </a:rPr>
              <a:t>災區並重建魚塭</a:t>
            </a:r>
            <a:r>
              <a:rPr lang="en-US" altLang="zh-TW" sz="2400" dirty="0">
                <a:latin typeface="+mj-lt"/>
                <a:ea typeface="+mj-ea"/>
              </a:rPr>
              <a:t>310</a:t>
            </a:r>
            <a:r>
              <a:rPr lang="zh-TW" altLang="zh-TW" sz="2400" dirty="0">
                <a:latin typeface="+mj-lt"/>
                <a:ea typeface="+mj-ea"/>
              </a:rPr>
              <a:t>公頃</a:t>
            </a:r>
            <a:r>
              <a:rPr lang="zh-TW" altLang="en-US" sz="2400" dirty="0">
                <a:latin typeface="+mj-lt"/>
                <a:ea typeface="+mj-ea"/>
              </a:rPr>
              <a:t>；</a:t>
            </a:r>
            <a:r>
              <a:rPr lang="zh-TW" altLang="zh-TW" sz="2400" dirty="0">
                <a:latin typeface="+mj-lt"/>
                <a:ea typeface="+mj-ea"/>
              </a:rPr>
              <a:t>辦理養殖災害救助、低利貸款及產業重建工作，包括推動養殖進、排水路等環境改善工程、益生菌利用、魚病檢診、研發疫苗等工作，加速產業復建，石斑魚產值自</a:t>
            </a:r>
            <a:r>
              <a:rPr lang="en-US" altLang="zh-TW" sz="2400" dirty="0">
                <a:latin typeface="+mj-lt"/>
                <a:ea typeface="+mj-ea"/>
              </a:rPr>
              <a:t>98</a:t>
            </a:r>
            <a:r>
              <a:rPr lang="zh-TW" altLang="zh-TW" sz="2400" dirty="0">
                <a:latin typeface="+mj-lt"/>
                <a:ea typeface="+mj-ea"/>
              </a:rPr>
              <a:t>年</a:t>
            </a:r>
            <a:r>
              <a:rPr lang="en-US" altLang="zh-TW" sz="2400" dirty="0">
                <a:latin typeface="+mj-lt"/>
                <a:ea typeface="+mj-ea"/>
              </a:rPr>
              <a:t>34.2</a:t>
            </a:r>
            <a:r>
              <a:rPr lang="zh-TW" altLang="zh-TW" sz="2400" dirty="0">
                <a:latin typeface="+mj-lt"/>
                <a:ea typeface="+mj-ea"/>
              </a:rPr>
              <a:t>億元成長至</a:t>
            </a:r>
            <a:r>
              <a:rPr lang="en-US" altLang="zh-TW" sz="2400" dirty="0">
                <a:latin typeface="+mj-lt"/>
                <a:ea typeface="+mj-ea"/>
              </a:rPr>
              <a:t>103</a:t>
            </a:r>
            <a:r>
              <a:rPr lang="zh-TW" altLang="zh-TW" sz="2400" dirty="0">
                <a:latin typeface="+mj-lt"/>
                <a:ea typeface="+mj-ea"/>
              </a:rPr>
              <a:t>年</a:t>
            </a:r>
            <a:r>
              <a:rPr lang="en-US" altLang="zh-TW" sz="2400" dirty="0">
                <a:latin typeface="+mj-lt"/>
                <a:ea typeface="+mj-ea"/>
              </a:rPr>
              <a:t>84.5</a:t>
            </a:r>
            <a:r>
              <a:rPr lang="zh-TW" altLang="zh-TW" sz="2400" dirty="0">
                <a:latin typeface="+mj-lt"/>
                <a:ea typeface="+mj-ea"/>
              </a:rPr>
              <a:t>億元。</a:t>
            </a:r>
            <a:endParaRPr lang="en-US" altLang="zh-TW" sz="2400" dirty="0">
              <a:latin typeface="+mj-lt"/>
              <a:ea typeface="+mj-ea"/>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209</a:t>
            </a:fld>
            <a:endParaRPr lang="zh-TW" altLang="en-US">
              <a:solidFill>
                <a:srgbClr val="000000"/>
              </a:solidFill>
            </a:endParaRPr>
          </a:p>
        </p:txBody>
      </p:sp>
      <p:pic>
        <p:nvPicPr>
          <p:cNvPr id="10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3120" y="4987263"/>
            <a:ext cx="2122512" cy="11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776" y="4987263"/>
            <a:ext cx="1944216" cy="11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136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143000"/>
          </a:xfrm>
        </p:spPr>
        <p:txBody>
          <a:bodyPr/>
          <a:lstStyle/>
          <a:p>
            <a:pPr algn="ct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高鐵苗彰雲通車啟用，擁抱新起點</a:t>
            </a:r>
          </a:p>
        </p:txBody>
      </p:sp>
      <p:sp>
        <p:nvSpPr>
          <p:cNvPr id="14" name="矩形 13"/>
          <p:cNvSpPr/>
          <p:nvPr/>
        </p:nvSpPr>
        <p:spPr>
          <a:xfrm>
            <a:off x="429516" y="5705706"/>
            <a:ext cx="1338828" cy="369332"/>
          </a:xfrm>
          <a:prstGeom prst="rect">
            <a:avLst/>
          </a:prstGeom>
        </p:spPr>
        <p:txBody>
          <a:bodyPr wrap="none">
            <a:spAutoFit/>
          </a:bodyPr>
          <a:lstStyle/>
          <a:p>
            <a:r>
              <a:rPr lang="zh-TW" altLang="en-US" dirty="0" smtClean="0">
                <a:solidFill>
                  <a:srgbClr val="FFFFFF"/>
                </a:solidFill>
                <a:latin typeface="標楷體" panose="03000509000000000000" pitchFamily="65" charset="-120"/>
              </a:rPr>
              <a:t>高鐵苗栗站</a:t>
            </a:r>
            <a:endParaRPr lang="zh-TW" altLang="en-US" dirty="0">
              <a:solidFill>
                <a:srgbClr val="FFFFFF"/>
              </a:solidFill>
              <a:latin typeface="標楷體" panose="03000509000000000000" pitchFamily="65" charset="-120"/>
            </a:endParaRPr>
          </a:p>
        </p:txBody>
      </p:sp>
      <p:sp>
        <p:nvSpPr>
          <p:cNvPr id="16" name="矩形 15"/>
          <p:cNvSpPr/>
          <p:nvPr/>
        </p:nvSpPr>
        <p:spPr>
          <a:xfrm>
            <a:off x="3278468" y="5705706"/>
            <a:ext cx="1547532" cy="369332"/>
          </a:xfrm>
          <a:prstGeom prst="rect">
            <a:avLst/>
          </a:prstGeom>
        </p:spPr>
        <p:txBody>
          <a:bodyPr wrap="square">
            <a:spAutoFit/>
          </a:bodyPr>
          <a:lstStyle/>
          <a:p>
            <a:pPr>
              <a:spcBef>
                <a:spcPct val="0"/>
              </a:spcBef>
              <a:defRPr/>
            </a:pPr>
            <a:r>
              <a:rPr lang="zh-TW" altLang="en-US" dirty="0">
                <a:solidFill>
                  <a:srgbClr val="FFFFFF"/>
                </a:solidFill>
                <a:latin typeface="標楷體" panose="03000509000000000000" pitchFamily="65" charset="-120"/>
              </a:rPr>
              <a:t>高鐵彰化站</a:t>
            </a:r>
          </a:p>
        </p:txBody>
      </p:sp>
      <p:sp>
        <p:nvSpPr>
          <p:cNvPr id="18" name="矩形 17"/>
          <p:cNvSpPr/>
          <p:nvPr/>
        </p:nvSpPr>
        <p:spPr>
          <a:xfrm>
            <a:off x="5988153" y="5705706"/>
            <a:ext cx="1651000" cy="369332"/>
          </a:xfrm>
          <a:prstGeom prst="rect">
            <a:avLst/>
          </a:prstGeom>
        </p:spPr>
        <p:txBody>
          <a:bodyPr wrap="square">
            <a:spAutoFit/>
          </a:bodyPr>
          <a:lstStyle/>
          <a:p>
            <a:pPr>
              <a:spcBef>
                <a:spcPct val="0"/>
              </a:spcBef>
              <a:defRPr/>
            </a:pPr>
            <a:r>
              <a:rPr lang="zh-TW" altLang="en-US" dirty="0" smtClean="0">
                <a:solidFill>
                  <a:srgbClr val="FFFFFF"/>
                </a:solidFill>
                <a:latin typeface="標楷體" panose="03000509000000000000" pitchFamily="65" charset="-120"/>
              </a:rPr>
              <a:t>高鐵</a:t>
            </a:r>
            <a:r>
              <a:rPr lang="zh-TW" altLang="en-US" dirty="0">
                <a:solidFill>
                  <a:srgbClr val="FFFFFF"/>
                </a:solidFill>
                <a:latin typeface="標楷體" panose="03000509000000000000" pitchFamily="65" charset="-120"/>
              </a:rPr>
              <a:t>雲林站</a:t>
            </a:r>
          </a:p>
        </p:txBody>
      </p:sp>
      <p:sp>
        <p:nvSpPr>
          <p:cNvPr id="19" name="Rectangle 7"/>
          <p:cNvSpPr>
            <a:spLocks/>
          </p:cNvSpPr>
          <p:nvPr/>
        </p:nvSpPr>
        <p:spPr bwMode="auto">
          <a:xfrm>
            <a:off x="292621" y="1084263"/>
            <a:ext cx="8348831"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8288" indent="-268288" algn="just">
              <a:spcBef>
                <a:spcPts val="1200"/>
              </a:spcBef>
              <a:buClr>
                <a:srgbClr val="3333CC">
                  <a:lumMod val="50000"/>
                </a:srgbClr>
              </a:buClr>
              <a:buSzPct val="100000"/>
              <a:buFont typeface="Wingdings" panose="05000000000000000000" pitchFamily="2" charset="2"/>
              <a:buChar char="n"/>
            </a:pPr>
            <a:r>
              <a:rPr lang="zh-TW" altLang="en-US" sz="2600" b="1" dirty="0">
                <a:solidFill>
                  <a:schemeClr val="accent6"/>
                </a:solidFill>
                <a:latin typeface="+mn-lt"/>
              </a:rPr>
              <a:t>高鐵苗栗、彰化、雲林站</a:t>
            </a:r>
            <a:r>
              <a:rPr lang="en-US" altLang="zh-TW" sz="2600" b="1" dirty="0">
                <a:solidFill>
                  <a:schemeClr val="accent6"/>
                </a:solidFill>
                <a:latin typeface="+mn-lt"/>
              </a:rPr>
              <a:t>104</a:t>
            </a:r>
            <a:r>
              <a:rPr lang="zh-TW" altLang="en-US" sz="2600" b="1" dirty="0">
                <a:solidFill>
                  <a:schemeClr val="accent6"/>
                </a:solidFill>
                <a:latin typeface="+mn-lt"/>
              </a:rPr>
              <a:t>年</a:t>
            </a:r>
            <a:r>
              <a:rPr lang="en-US" altLang="zh-TW" sz="2600" b="1" dirty="0">
                <a:solidFill>
                  <a:schemeClr val="accent6"/>
                </a:solidFill>
                <a:latin typeface="+mn-lt"/>
              </a:rPr>
              <a:t>12</a:t>
            </a:r>
            <a:r>
              <a:rPr lang="zh-TW" altLang="en-US" sz="2600" b="1" dirty="0">
                <a:solidFill>
                  <a:schemeClr val="accent6"/>
                </a:solidFill>
                <a:latin typeface="+mn-lt"/>
              </a:rPr>
              <a:t>月</a:t>
            </a:r>
            <a:r>
              <a:rPr lang="en-US" altLang="zh-TW" sz="2600" b="1" dirty="0">
                <a:solidFill>
                  <a:schemeClr val="accent6"/>
                </a:solidFill>
                <a:latin typeface="+mn-lt"/>
              </a:rPr>
              <a:t>1</a:t>
            </a:r>
            <a:r>
              <a:rPr lang="zh-TW" altLang="en-US" sz="2600" b="1" dirty="0">
                <a:solidFill>
                  <a:schemeClr val="accent6"/>
                </a:solidFill>
                <a:latin typeface="+mn-lt"/>
              </a:rPr>
              <a:t>日通車啟用，擴大高鐵一日生活圈服務範圍，有助區域均衡發展、縮短城鄉差距，促進三站所在地區之觀光旅遊發展。</a:t>
            </a:r>
            <a:endParaRPr lang="en-US" altLang="zh-TW" sz="2600" b="1" dirty="0">
              <a:solidFill>
                <a:schemeClr val="accent6"/>
              </a:solidFill>
              <a:latin typeface="+mn-lt"/>
            </a:endParaRPr>
          </a:p>
          <a:p>
            <a:pPr marL="625475" indent="-263525" algn="just">
              <a:spcBef>
                <a:spcPts val="1200"/>
              </a:spcBef>
              <a:buClr>
                <a:srgbClr val="3333FF"/>
              </a:buClr>
              <a:buFont typeface="Wingdings" panose="05000000000000000000" pitchFamily="2" charset="2"/>
              <a:buChar char="ü"/>
            </a:pPr>
            <a:endParaRPr lang="en-US" altLang="zh-TW" sz="2600" dirty="0" smtClean="0">
              <a:solidFill>
                <a:srgbClr val="000000"/>
              </a:solidFill>
              <a:latin typeface="Times New Roman"/>
            </a:endParaRPr>
          </a:p>
          <a:p>
            <a:pPr marL="625475" indent="-263525" algn="just">
              <a:spcBef>
                <a:spcPts val="1200"/>
              </a:spcBef>
              <a:buClr>
                <a:srgbClr val="3333FF"/>
              </a:buClr>
              <a:buFont typeface="Wingdings" panose="05000000000000000000" pitchFamily="2" charset="2"/>
              <a:buChar char="ü"/>
            </a:pPr>
            <a:endParaRPr lang="en-US" altLang="zh-TW" sz="2600" dirty="0">
              <a:solidFill>
                <a:srgbClr val="000000"/>
              </a:solidFill>
              <a:latin typeface="Times New Roman"/>
            </a:endParaRPr>
          </a:p>
          <a:p>
            <a:pPr marL="625475" indent="-263525" algn="just">
              <a:spcBef>
                <a:spcPts val="1200"/>
              </a:spcBef>
              <a:buClr>
                <a:srgbClr val="3333FF"/>
              </a:buClr>
              <a:buFont typeface="Wingdings" panose="05000000000000000000" pitchFamily="2" charset="2"/>
              <a:buChar char="ü"/>
            </a:pPr>
            <a:endParaRPr lang="en-US" altLang="zh-TW" sz="2600" dirty="0" smtClean="0">
              <a:solidFill>
                <a:srgbClr val="000000"/>
              </a:solidFill>
              <a:latin typeface="Times New Roman"/>
            </a:endParaRPr>
          </a:p>
          <a:p>
            <a:pPr marL="625475" indent="-263525" algn="just">
              <a:spcBef>
                <a:spcPts val="1200"/>
              </a:spcBef>
              <a:buClr>
                <a:srgbClr val="3333FF"/>
              </a:buClr>
              <a:buFont typeface="Wingdings" panose="05000000000000000000" pitchFamily="2" charset="2"/>
              <a:buChar char="ü"/>
            </a:pPr>
            <a:endParaRPr lang="en-US" altLang="zh-TW" sz="2600" dirty="0" smtClean="0">
              <a:solidFill>
                <a:srgbClr val="000000"/>
              </a:solidFill>
              <a:latin typeface="Times New Roman"/>
            </a:endParaRPr>
          </a:p>
        </p:txBody>
      </p:sp>
      <p:grpSp>
        <p:nvGrpSpPr>
          <p:cNvPr id="41" name="群組 40"/>
          <p:cNvGrpSpPr/>
          <p:nvPr/>
        </p:nvGrpSpPr>
        <p:grpSpPr>
          <a:xfrm>
            <a:off x="404116" y="2401823"/>
            <a:ext cx="8211936" cy="1152128"/>
            <a:chOff x="832593" y="5372502"/>
            <a:chExt cx="7670099" cy="1152128"/>
          </a:xfrm>
        </p:grpSpPr>
        <p:sp>
          <p:nvSpPr>
            <p:cNvPr id="42" name="圓角矩形 41"/>
            <p:cNvSpPr/>
            <p:nvPr/>
          </p:nvSpPr>
          <p:spPr>
            <a:xfrm>
              <a:off x="3382362" y="5372502"/>
              <a:ext cx="648154" cy="1152128"/>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zh-TW" altLang="en-US" sz="1400" b="1" kern="0" dirty="0" smtClean="0">
                <a:solidFill>
                  <a:srgbClr val="C0504D">
                    <a:lumMod val="75000"/>
                  </a:srgbClr>
                </a:solidFill>
                <a:latin typeface="Calibri"/>
                <a:ea typeface="新細明體"/>
              </a:endParaRPr>
            </a:p>
          </p:txBody>
        </p:sp>
        <p:sp>
          <p:nvSpPr>
            <p:cNvPr id="43" name="圓角矩形 42"/>
            <p:cNvSpPr/>
            <p:nvPr/>
          </p:nvSpPr>
          <p:spPr>
            <a:xfrm>
              <a:off x="4944395" y="5372502"/>
              <a:ext cx="648154" cy="1152128"/>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zh-TW" altLang="en-US" sz="1400" b="1" kern="0" dirty="0" smtClean="0">
                <a:solidFill>
                  <a:srgbClr val="C0504D">
                    <a:lumMod val="75000"/>
                  </a:srgbClr>
                </a:solidFill>
                <a:latin typeface="Calibri"/>
                <a:ea typeface="新細明體"/>
              </a:endParaRPr>
            </a:p>
          </p:txBody>
        </p:sp>
        <p:sp>
          <p:nvSpPr>
            <p:cNvPr id="44" name="圓角矩形 43"/>
            <p:cNvSpPr/>
            <p:nvPr/>
          </p:nvSpPr>
          <p:spPr>
            <a:xfrm>
              <a:off x="5716950" y="5372502"/>
              <a:ext cx="648154" cy="1152128"/>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zh-TW" altLang="en-US" sz="1400" b="1" kern="0" dirty="0" smtClean="0">
                <a:solidFill>
                  <a:srgbClr val="C0504D">
                    <a:lumMod val="75000"/>
                  </a:srgbClr>
                </a:solidFill>
                <a:latin typeface="Calibri"/>
                <a:ea typeface="新細明體"/>
              </a:endParaRPr>
            </a:p>
          </p:txBody>
        </p:sp>
        <p:grpSp>
          <p:nvGrpSpPr>
            <p:cNvPr id="45" name="群組 44"/>
            <p:cNvGrpSpPr/>
            <p:nvPr/>
          </p:nvGrpSpPr>
          <p:grpSpPr>
            <a:xfrm>
              <a:off x="832593" y="6065400"/>
              <a:ext cx="7670099" cy="0"/>
              <a:chOff x="718293" y="5481200"/>
              <a:chExt cx="7670099" cy="0"/>
            </a:xfrm>
          </p:grpSpPr>
          <p:cxnSp>
            <p:nvCxnSpPr>
              <p:cNvPr id="60" name="直線接點 59"/>
              <p:cNvCxnSpPr/>
              <p:nvPr/>
            </p:nvCxnSpPr>
            <p:spPr>
              <a:xfrm>
                <a:off x="718293" y="5481200"/>
                <a:ext cx="7670099" cy="0"/>
              </a:xfrm>
              <a:prstGeom prst="line">
                <a:avLst/>
              </a:prstGeom>
              <a:noFill/>
              <a:ln w="76200" cap="flat" cmpd="sng" algn="ctr">
                <a:solidFill>
                  <a:srgbClr val="C0504D"/>
                </a:solidFill>
                <a:prstDash val="solid"/>
              </a:ln>
              <a:effectLst>
                <a:outerShdw blurRad="40000" dist="23000" dir="5400000" rotWithShape="0">
                  <a:srgbClr val="000000">
                    <a:alpha val="35000"/>
                  </a:srgbClr>
                </a:outerShdw>
              </a:effectLst>
            </p:spPr>
          </p:cxnSp>
          <p:cxnSp>
            <p:nvCxnSpPr>
              <p:cNvPr id="61" name="直線接點 60"/>
              <p:cNvCxnSpPr/>
              <p:nvPr/>
            </p:nvCxnSpPr>
            <p:spPr>
              <a:xfrm>
                <a:off x="718293" y="5481200"/>
                <a:ext cx="7670099" cy="0"/>
              </a:xfrm>
              <a:prstGeom prst="line">
                <a:avLst/>
              </a:prstGeom>
              <a:noFill/>
              <a:ln w="28575" cap="flat" cmpd="sng" algn="ctr">
                <a:solidFill>
                  <a:sysClr val="window" lastClr="FFFFFF"/>
                </a:solidFill>
                <a:prstDash val="dash"/>
              </a:ln>
              <a:effectLst/>
            </p:spPr>
          </p:cxnSp>
        </p:grpSp>
        <p:sp>
          <p:nvSpPr>
            <p:cNvPr id="46" name="文字方塊 45"/>
            <p:cNvSpPr txBox="1"/>
            <p:nvPr/>
          </p:nvSpPr>
          <p:spPr>
            <a:xfrm>
              <a:off x="3382362" y="5444525"/>
              <a:ext cx="630104" cy="338554"/>
            </a:xfrm>
            <a:prstGeom prst="rect">
              <a:avLst/>
            </a:prstGeom>
            <a:noFill/>
          </p:spPr>
          <p:txBody>
            <a:bodyPr wrap="square" rtlCol="0">
              <a:spAutoFit/>
            </a:bodyPr>
            <a:lstStyle/>
            <a:p>
              <a:pPr>
                <a:defRPr/>
              </a:pPr>
              <a:r>
                <a:rPr lang="zh-TW" altLang="en-US" sz="1600" b="1" kern="0" dirty="0" smtClean="0">
                  <a:solidFill>
                    <a:srgbClr val="9BBB59">
                      <a:lumMod val="50000"/>
                    </a:srgbClr>
                  </a:solidFill>
                  <a:latin typeface="微軟正黑體" panose="020B0604030504040204" pitchFamily="34" charset="-120"/>
                  <a:ea typeface="微軟正黑體" panose="020B0604030504040204" pitchFamily="34" charset="-120"/>
                </a:rPr>
                <a:t>後龍</a:t>
              </a:r>
            </a:p>
          </p:txBody>
        </p:sp>
        <p:sp>
          <p:nvSpPr>
            <p:cNvPr id="47" name="文字方塊 46"/>
            <p:cNvSpPr txBox="1"/>
            <p:nvPr/>
          </p:nvSpPr>
          <p:spPr>
            <a:xfrm>
              <a:off x="4953420" y="5444525"/>
              <a:ext cx="630104" cy="338554"/>
            </a:xfrm>
            <a:prstGeom prst="rect">
              <a:avLst/>
            </a:prstGeom>
            <a:noFill/>
          </p:spPr>
          <p:txBody>
            <a:bodyPr wrap="square" rtlCol="0">
              <a:spAutoFit/>
            </a:bodyPr>
            <a:lstStyle/>
            <a:p>
              <a:pPr>
                <a:defRPr/>
              </a:pPr>
              <a:r>
                <a:rPr lang="zh-TW" altLang="en-US" sz="1600" b="1" kern="0" dirty="0" smtClean="0">
                  <a:solidFill>
                    <a:srgbClr val="9BBB59">
                      <a:lumMod val="50000"/>
                    </a:srgbClr>
                  </a:solidFill>
                  <a:latin typeface="微軟正黑體" panose="020B0604030504040204" pitchFamily="34" charset="-120"/>
                  <a:ea typeface="微軟正黑體" panose="020B0604030504040204" pitchFamily="34" charset="-120"/>
                </a:rPr>
                <a:t>田中</a:t>
              </a:r>
            </a:p>
          </p:txBody>
        </p:sp>
        <p:sp>
          <p:nvSpPr>
            <p:cNvPr id="48" name="文字方塊 47"/>
            <p:cNvSpPr txBox="1"/>
            <p:nvPr/>
          </p:nvSpPr>
          <p:spPr>
            <a:xfrm>
              <a:off x="5725975" y="5444525"/>
              <a:ext cx="630104" cy="338554"/>
            </a:xfrm>
            <a:prstGeom prst="rect">
              <a:avLst/>
            </a:prstGeom>
            <a:noFill/>
          </p:spPr>
          <p:txBody>
            <a:bodyPr wrap="square" rtlCol="0">
              <a:spAutoFit/>
            </a:bodyPr>
            <a:lstStyle/>
            <a:p>
              <a:pPr>
                <a:defRPr/>
              </a:pPr>
              <a:r>
                <a:rPr lang="zh-TW" altLang="en-US" sz="1600" b="1" kern="0" dirty="0" smtClean="0">
                  <a:solidFill>
                    <a:srgbClr val="9BBB59">
                      <a:lumMod val="50000"/>
                    </a:srgbClr>
                  </a:solidFill>
                  <a:latin typeface="微軟正黑體" panose="020B0604030504040204" pitchFamily="34" charset="-120"/>
                  <a:ea typeface="微軟正黑體" panose="020B0604030504040204" pitchFamily="34" charset="-120"/>
                </a:rPr>
                <a:t>虎尾</a:t>
              </a:r>
            </a:p>
          </p:txBody>
        </p:sp>
        <p:sp>
          <p:nvSpPr>
            <p:cNvPr id="49" name="圓角矩形 48"/>
            <p:cNvSpPr/>
            <p:nvPr/>
          </p:nvSpPr>
          <p:spPr>
            <a:xfrm>
              <a:off x="832593" y="5813400"/>
              <a:ext cx="288032"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台北</a:t>
              </a:r>
              <a:endParaRPr lang="zh-TW" altLang="en-US" b="1" kern="0" dirty="0" smtClean="0">
                <a:solidFill>
                  <a:prstClr val="white"/>
                </a:solidFill>
                <a:latin typeface="微軟正黑體" panose="020B0604030504040204" pitchFamily="34" charset="-120"/>
                <a:ea typeface="微軟正黑體" panose="020B0604030504040204" pitchFamily="34" charset="-120"/>
              </a:endParaRPr>
            </a:p>
          </p:txBody>
        </p:sp>
        <p:sp>
          <p:nvSpPr>
            <p:cNvPr id="50" name="圓角矩形 49"/>
            <p:cNvSpPr/>
            <p:nvPr/>
          </p:nvSpPr>
          <p:spPr>
            <a:xfrm>
              <a:off x="1157908"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板橋</a:t>
              </a:r>
              <a:endParaRPr lang="zh-TW" altLang="en-US" b="1" kern="0" dirty="0" smtClean="0">
                <a:solidFill>
                  <a:prstClr val="white"/>
                </a:solidFill>
                <a:latin typeface="微軟正黑體" panose="020B0604030504040204" pitchFamily="34" charset="-120"/>
                <a:ea typeface="微軟正黑體" panose="020B0604030504040204" pitchFamily="34" charset="-120"/>
              </a:endParaRPr>
            </a:p>
          </p:txBody>
        </p:sp>
        <p:sp>
          <p:nvSpPr>
            <p:cNvPr id="51" name="圓角矩形 50"/>
            <p:cNvSpPr/>
            <p:nvPr/>
          </p:nvSpPr>
          <p:spPr>
            <a:xfrm>
              <a:off x="4351917"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台中</a:t>
              </a:r>
            </a:p>
          </p:txBody>
        </p:sp>
        <p:sp>
          <p:nvSpPr>
            <p:cNvPr id="52" name="圓角矩形 51"/>
            <p:cNvSpPr/>
            <p:nvPr/>
          </p:nvSpPr>
          <p:spPr>
            <a:xfrm>
              <a:off x="8214692"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左營</a:t>
              </a:r>
            </a:p>
          </p:txBody>
        </p:sp>
        <p:sp>
          <p:nvSpPr>
            <p:cNvPr id="53" name="圓角矩形 52"/>
            <p:cNvSpPr/>
            <p:nvPr/>
          </p:nvSpPr>
          <p:spPr>
            <a:xfrm>
              <a:off x="1956410"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桃園</a:t>
              </a:r>
              <a:endParaRPr lang="zh-TW" altLang="en-US" b="1" kern="0" dirty="0" smtClean="0">
                <a:solidFill>
                  <a:prstClr val="white"/>
                </a:solidFill>
                <a:latin typeface="微軟正黑體" panose="020B0604030504040204" pitchFamily="34" charset="-120"/>
                <a:ea typeface="微軟正黑體" panose="020B0604030504040204" pitchFamily="34" charset="-120"/>
              </a:endParaRPr>
            </a:p>
          </p:txBody>
        </p:sp>
        <p:sp>
          <p:nvSpPr>
            <p:cNvPr id="54" name="圓角矩形 53"/>
            <p:cNvSpPr/>
            <p:nvPr/>
          </p:nvSpPr>
          <p:spPr>
            <a:xfrm>
              <a:off x="2754912"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新竹</a:t>
              </a:r>
              <a:endParaRPr lang="zh-TW" altLang="en-US" b="1" kern="0" dirty="0" smtClean="0">
                <a:solidFill>
                  <a:prstClr val="white"/>
                </a:solidFill>
                <a:latin typeface="微軟正黑體" panose="020B0604030504040204" pitchFamily="34" charset="-120"/>
                <a:ea typeface="微軟正黑體" panose="020B0604030504040204" pitchFamily="34" charset="-120"/>
              </a:endParaRPr>
            </a:p>
          </p:txBody>
        </p:sp>
        <p:sp>
          <p:nvSpPr>
            <p:cNvPr id="55" name="圓角矩形 54"/>
            <p:cNvSpPr/>
            <p:nvPr/>
          </p:nvSpPr>
          <p:spPr>
            <a:xfrm>
              <a:off x="6669582"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嘉義</a:t>
              </a:r>
            </a:p>
          </p:txBody>
        </p:sp>
        <p:sp>
          <p:nvSpPr>
            <p:cNvPr id="56" name="圓角矩形 55"/>
            <p:cNvSpPr/>
            <p:nvPr/>
          </p:nvSpPr>
          <p:spPr>
            <a:xfrm>
              <a:off x="7442137"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台南</a:t>
              </a:r>
            </a:p>
          </p:txBody>
        </p:sp>
        <p:sp>
          <p:nvSpPr>
            <p:cNvPr id="57" name="圓角矩形 56"/>
            <p:cNvSpPr/>
            <p:nvPr/>
          </p:nvSpPr>
          <p:spPr>
            <a:xfrm>
              <a:off x="3553414"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苗栗</a:t>
              </a:r>
            </a:p>
          </p:txBody>
        </p:sp>
        <p:sp>
          <p:nvSpPr>
            <p:cNvPr id="58" name="圓角矩形 57"/>
            <p:cNvSpPr/>
            <p:nvPr/>
          </p:nvSpPr>
          <p:spPr>
            <a:xfrm>
              <a:off x="5124472"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彰化</a:t>
              </a:r>
            </a:p>
          </p:txBody>
        </p:sp>
        <p:sp>
          <p:nvSpPr>
            <p:cNvPr id="59" name="圓角矩形 58"/>
            <p:cNvSpPr/>
            <p:nvPr/>
          </p:nvSpPr>
          <p:spPr>
            <a:xfrm>
              <a:off x="5897027" y="5813400"/>
              <a:ext cx="288000" cy="50400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zh-TW" altLang="en-US" sz="1400" b="1" kern="0" dirty="0" smtClean="0">
                  <a:solidFill>
                    <a:prstClr val="white"/>
                  </a:solidFill>
                  <a:latin typeface="微軟正黑體" panose="020B0604030504040204" pitchFamily="34" charset="-120"/>
                  <a:ea typeface="微軟正黑體" panose="020B0604030504040204" pitchFamily="34" charset="-120"/>
                </a:rPr>
                <a:t>雲林</a:t>
              </a:r>
            </a:p>
          </p:txBody>
        </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844" y="3748881"/>
            <a:ext cx="3261556" cy="241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257" y="3748881"/>
            <a:ext cx="3500622" cy="241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fld id="{7BA5FAF9-2C10-4E47-8AF7-89B80DE7BA60}" type="slidenum">
              <a:rPr lang="zh-TW" altLang="en-US" smtClean="0"/>
              <a:t>21</a:t>
            </a:fld>
            <a:endParaRPr lang="zh-TW" altLang="en-US"/>
          </a:p>
        </p:txBody>
      </p:sp>
    </p:spTree>
    <p:extLst>
      <p:ext uri="{BB962C8B-B14F-4D97-AF65-F5344CB8AC3E}">
        <p14:creationId xmlns:p14="http://schemas.microsoft.com/office/powerpoint/2010/main" val="32452614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noChangeAspect="1"/>
          </p:cNvSpPr>
          <p:nvPr>
            <p:ph type="subTitle" idx="1"/>
          </p:nvPr>
        </p:nvSpPr>
        <p:spPr>
          <a:xfrm>
            <a:off x="152399" y="1012190"/>
            <a:ext cx="8839201" cy="5461636"/>
          </a:xfrm>
          <a:noFill/>
          <a:ln>
            <a:noFill/>
          </a:ln>
        </p:spPr>
        <p:style>
          <a:lnRef idx="2">
            <a:schemeClr val="accent3"/>
          </a:lnRef>
          <a:fillRef idx="1">
            <a:schemeClr val="lt1"/>
          </a:fillRef>
          <a:effectRef idx="0">
            <a:schemeClr val="accent3"/>
          </a:effectRef>
          <a:fontRef idx="minor">
            <a:schemeClr val="dk1"/>
          </a:fontRef>
        </p:style>
        <p:txBody>
          <a:bodyPr>
            <a:noAutofit/>
          </a:bodyPr>
          <a:lstStyle/>
          <a:p>
            <a:pPr marL="274638" indent="-274638" algn="l">
              <a:spcBef>
                <a:spcPts val="0"/>
              </a:spcBef>
              <a:buFont typeface="Wingdings" panose="05000000000000000000" pitchFamily="2" charset="2"/>
              <a:buChar char="n"/>
            </a:pPr>
            <a:r>
              <a:rPr kumimoji="0" lang="zh-TW" altLang="en-US" sz="2600" kern="1200" dirty="0">
                <a:solidFill>
                  <a:srgbClr val="2D2DB9"/>
                </a:solidFill>
                <a:latin typeface="Times New Roman" panose="02020603050405020304" pitchFamily="18" charset="0"/>
                <a:ea typeface="標楷體" panose="03000509000000000000" pitchFamily="65" charset="-120"/>
              </a:rPr>
              <a:t>扎</a:t>
            </a:r>
            <a:r>
              <a:rPr kumimoji="0" lang="zh-TW" altLang="zh-TW" sz="2600" kern="1200" dirty="0">
                <a:solidFill>
                  <a:srgbClr val="2D2DB9"/>
                </a:solidFill>
                <a:latin typeface="Times New Roman" panose="02020603050405020304" pitchFamily="18" charset="0"/>
                <a:ea typeface="標楷體" panose="03000509000000000000" pitchFamily="65" charset="-120"/>
              </a:rPr>
              <a:t>根環境教育，</a:t>
            </a:r>
            <a:r>
              <a:rPr kumimoji="0" lang="zh-TW" altLang="en-US" sz="2600" kern="1200" dirty="0">
                <a:solidFill>
                  <a:srgbClr val="2D2DB9"/>
                </a:solidFill>
                <a:latin typeface="Times New Roman" panose="02020603050405020304" pitchFamily="18" charset="0"/>
                <a:ea typeface="標楷體" panose="03000509000000000000" pitchFamily="65" charset="-120"/>
              </a:rPr>
              <a:t>提升</a:t>
            </a:r>
            <a:r>
              <a:rPr kumimoji="0" lang="zh-TW" altLang="zh-TW" sz="2600" kern="1200" dirty="0">
                <a:solidFill>
                  <a:srgbClr val="2D2DB9"/>
                </a:solidFill>
                <a:latin typeface="Times New Roman" panose="02020603050405020304" pitchFamily="18" charset="0"/>
                <a:ea typeface="標楷體" panose="03000509000000000000" pitchFamily="65" charset="-120"/>
              </a:rPr>
              <a:t>環境</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品質</a:t>
            </a:r>
            <a:endParaRPr lang="en-US" altLang="zh-TW" sz="2600" dirty="0">
              <a:solidFill>
                <a:srgbClr val="002060"/>
              </a:solidFill>
              <a:latin typeface="標楷體" panose="03000509000000000000" pitchFamily="65" charset="-120"/>
            </a:endParaRPr>
          </a:p>
          <a:p>
            <a:pPr marL="715963" indent="-373063" algn="l">
              <a:lnSpc>
                <a:spcPts val="2000"/>
              </a:lnSpc>
              <a:spcBef>
                <a:spcPts val="0"/>
              </a:spcBef>
              <a:buFont typeface="Wingdings" panose="05000000000000000000" pitchFamily="2" charset="2"/>
              <a:buChar char="ü"/>
            </a:pPr>
            <a:r>
              <a:rPr lang="en-US" altLang="zh-TW" sz="2000" b="0" dirty="0" smtClean="0">
                <a:solidFill>
                  <a:schemeClr val="tx1"/>
                </a:solidFill>
                <a:cs typeface="Times New Roman" panose="02020603050405020304" pitchFamily="18" charset="0"/>
              </a:rPr>
              <a:t>99</a:t>
            </a:r>
            <a:r>
              <a:rPr lang="zh-TW" altLang="en-US" sz="2000" b="0" dirty="0">
                <a:solidFill>
                  <a:schemeClr val="tx1"/>
                </a:solidFill>
                <a:cs typeface="Times New Roman" panose="02020603050405020304" pitchFamily="18" charset="0"/>
              </a:rPr>
              <a:t>年制定公布我國環境教育法，</a:t>
            </a:r>
            <a:r>
              <a:rPr lang="zh-TW" altLang="en-US" sz="2000" b="0" dirty="0">
                <a:solidFill>
                  <a:schemeClr val="tx1"/>
                </a:solidFill>
                <a:latin typeface="標楷體" panose="03000509000000000000" pitchFamily="65" charset="-120"/>
                <a:cs typeface="Times New Roman" panose="02020603050405020304" pitchFamily="18" charset="0"/>
              </a:rPr>
              <a:t>每年全國超過</a:t>
            </a:r>
            <a:r>
              <a:rPr lang="en-US" altLang="zh-TW" sz="2000" b="0" dirty="0">
                <a:solidFill>
                  <a:schemeClr val="tx1"/>
                </a:solidFill>
                <a:latin typeface="標楷體" panose="03000509000000000000" pitchFamily="65" charset="-120"/>
                <a:cs typeface="Times New Roman" panose="02020603050405020304" pitchFamily="18" charset="0"/>
              </a:rPr>
              <a:t>364</a:t>
            </a:r>
            <a:r>
              <a:rPr lang="zh-TW" altLang="en-US" sz="2000" b="0" dirty="0">
                <a:solidFill>
                  <a:schemeClr val="tx1"/>
                </a:solidFill>
                <a:latin typeface="標楷體" panose="03000509000000000000" pitchFamily="65" charset="-120"/>
                <a:cs typeface="Times New Roman" panose="02020603050405020304" pitchFamily="18" charset="0"/>
              </a:rPr>
              <a:t>萬人接受</a:t>
            </a:r>
            <a:r>
              <a:rPr lang="zh-TW" altLang="en-US" sz="2000" b="0" dirty="0">
                <a:solidFill>
                  <a:schemeClr val="tx1"/>
                </a:solidFill>
                <a:cs typeface="Times New Roman" panose="02020603050405020304" pitchFamily="18" charset="0"/>
              </a:rPr>
              <a:t>至少</a:t>
            </a:r>
            <a:r>
              <a:rPr lang="en-US" altLang="zh-TW" sz="2000" b="0" dirty="0">
                <a:solidFill>
                  <a:schemeClr val="tx1"/>
                </a:solidFill>
                <a:cs typeface="Times New Roman" panose="02020603050405020304" pitchFamily="18" charset="0"/>
              </a:rPr>
              <a:t>4</a:t>
            </a:r>
            <a:r>
              <a:rPr lang="zh-TW" altLang="en-US" sz="2000" b="0" dirty="0">
                <a:solidFill>
                  <a:schemeClr val="tx1"/>
                </a:solidFill>
                <a:cs typeface="Times New Roman" panose="02020603050405020304" pitchFamily="18" charset="0"/>
              </a:rPr>
              <a:t>小時學習活動，提升民眾環境素養。</a:t>
            </a:r>
            <a:endParaRPr lang="en-US" altLang="zh-TW" sz="2000" b="0" dirty="0">
              <a:solidFill>
                <a:schemeClr val="tx1"/>
              </a:solidFill>
              <a:cs typeface="Times New Roman" panose="02020603050405020304" pitchFamily="18" charset="0"/>
            </a:endParaRPr>
          </a:p>
          <a:p>
            <a:pPr marL="715963" lvl="1" indent="-373063" algn="just">
              <a:lnSpc>
                <a:spcPts val="2000"/>
              </a:lnSpc>
              <a:spcBef>
                <a:spcPts val="0"/>
              </a:spcBef>
              <a:buClr>
                <a:srgbClr val="16165D"/>
              </a:buClr>
              <a:buSzPct val="75000"/>
              <a:buFont typeface="Wingdings" panose="05000000000000000000" pitchFamily="2" charset="2"/>
              <a:buChar char="ü"/>
            </a:pPr>
            <a:r>
              <a:rPr lang="en-US" altLang="zh-TW" sz="2000" b="0" dirty="0">
                <a:solidFill>
                  <a:schemeClr val="tx2"/>
                </a:solidFill>
                <a:cs typeface="Times New Roman" panose="02020603050405020304" pitchFamily="18" charset="0"/>
              </a:rPr>
              <a:t>104</a:t>
            </a:r>
            <a:r>
              <a:rPr lang="zh-TW" altLang="en-US" sz="2000" b="0" dirty="0">
                <a:solidFill>
                  <a:schemeClr val="tx2"/>
                </a:solidFill>
                <a:cs typeface="Times New Roman" panose="02020603050405020304" pitchFamily="18" charset="0"/>
              </a:rPr>
              <a:t>年</a:t>
            </a:r>
            <a:r>
              <a:rPr lang="en-US" altLang="zh-TW" sz="2000" b="0" dirty="0">
                <a:solidFill>
                  <a:schemeClr val="tx2"/>
                </a:solidFill>
                <a:cs typeface="Times New Roman" panose="02020603050405020304" pitchFamily="18" charset="0"/>
              </a:rPr>
              <a:t>10</a:t>
            </a:r>
            <a:r>
              <a:rPr lang="zh-TW" altLang="en-US" sz="2000" b="0" dirty="0">
                <a:solidFill>
                  <a:schemeClr val="tx2"/>
                </a:solidFill>
                <a:cs typeface="Times New Roman" panose="02020603050405020304" pitchFamily="18" charset="0"/>
              </a:rPr>
              <a:t>月每人每日垃圾清運量僅</a:t>
            </a:r>
            <a:r>
              <a:rPr lang="en-US" altLang="zh-TW" sz="2000" b="0" dirty="0">
                <a:solidFill>
                  <a:schemeClr val="tx2"/>
                </a:solidFill>
                <a:cs typeface="Times New Roman" panose="02020603050405020304" pitchFamily="18" charset="0"/>
              </a:rPr>
              <a:t>0.382</a:t>
            </a:r>
            <a:r>
              <a:rPr lang="zh-TW" altLang="en-US" sz="2000" b="0" dirty="0">
                <a:solidFill>
                  <a:schemeClr val="tx2"/>
                </a:solidFill>
                <a:cs typeface="Times New Roman" panose="02020603050405020304" pitchFamily="18" charset="0"/>
              </a:rPr>
              <a:t>公斤，垃圾回收率超過</a:t>
            </a:r>
            <a:r>
              <a:rPr lang="en-US" altLang="zh-TW" sz="2000" b="0" dirty="0">
                <a:solidFill>
                  <a:schemeClr val="tx2"/>
                </a:solidFill>
                <a:cs typeface="Times New Roman" panose="02020603050405020304" pitchFamily="18" charset="0"/>
              </a:rPr>
              <a:t>54%</a:t>
            </a:r>
            <a:r>
              <a:rPr lang="zh-TW" altLang="en-US" sz="2000" b="0" dirty="0">
                <a:solidFill>
                  <a:schemeClr val="tx2"/>
                </a:solidFill>
                <a:cs typeface="Times New Roman" panose="02020603050405020304" pitchFamily="18" charset="0"/>
              </a:rPr>
              <a:t> ，回收政策成果受國際矚目。</a:t>
            </a:r>
            <a:endParaRPr lang="en-US" altLang="zh-TW" sz="2000" b="0" dirty="0">
              <a:solidFill>
                <a:schemeClr val="tx2"/>
              </a:solidFill>
              <a:cs typeface="Times New Roman" panose="02020603050405020304" pitchFamily="18" charset="0"/>
            </a:endParaRPr>
          </a:p>
          <a:p>
            <a:pPr marL="715963" lvl="1" indent="-373063" algn="just">
              <a:lnSpc>
                <a:spcPts val="2000"/>
              </a:lnSpc>
              <a:spcBef>
                <a:spcPts val="0"/>
              </a:spcBef>
              <a:buClr>
                <a:srgbClr val="16165D"/>
              </a:buClr>
              <a:buSzPct val="75000"/>
              <a:buFont typeface="Wingdings" panose="05000000000000000000" pitchFamily="2" charset="2"/>
              <a:buChar char="ü"/>
            </a:pPr>
            <a:r>
              <a:rPr lang="zh-TW" altLang="en-US" sz="2000" b="0" dirty="0">
                <a:solidFill>
                  <a:schemeClr val="tx2"/>
                </a:solidFill>
                <a:cs typeface="Times New Roman" panose="02020603050405020304" pitchFamily="18" charset="0"/>
              </a:rPr>
              <a:t>空氣品質自</a:t>
            </a:r>
            <a:r>
              <a:rPr lang="en-US" altLang="zh-TW" sz="2000" b="0" dirty="0">
                <a:solidFill>
                  <a:schemeClr val="tx2"/>
                </a:solidFill>
                <a:cs typeface="Times New Roman" panose="02020603050405020304" pitchFamily="18" charset="0"/>
              </a:rPr>
              <a:t>101</a:t>
            </a:r>
            <a:r>
              <a:rPr lang="zh-TW" altLang="en-US" sz="2000" b="0" dirty="0">
                <a:solidFill>
                  <a:schemeClr val="tx2"/>
                </a:solidFill>
                <a:cs typeface="Times New Roman" panose="02020603050405020304" pitchFamily="18" charset="0"/>
              </a:rPr>
              <a:t>年起連續</a:t>
            </a:r>
            <a:r>
              <a:rPr lang="en-US" altLang="zh-TW" sz="2000" b="0" dirty="0">
                <a:solidFill>
                  <a:schemeClr val="tx2"/>
                </a:solidFill>
                <a:cs typeface="Times New Roman" panose="02020603050405020304" pitchFamily="18" charset="0"/>
              </a:rPr>
              <a:t>4</a:t>
            </a:r>
            <a:r>
              <a:rPr lang="zh-TW" altLang="en-US" sz="2000" b="0" dirty="0">
                <a:solidFill>
                  <a:schemeClr val="tx2"/>
                </a:solidFill>
                <a:cs typeface="Times New Roman" panose="02020603050405020304" pitchFamily="18" charset="0"/>
              </a:rPr>
              <a:t>年達成國家環境保護計畫目標</a:t>
            </a:r>
            <a:r>
              <a:rPr lang="en-US" altLang="zh-TW" sz="2000" b="0" dirty="0">
                <a:solidFill>
                  <a:schemeClr val="tx2"/>
                </a:solidFill>
                <a:cs typeface="Times New Roman" panose="02020603050405020304" pitchFamily="18" charset="0"/>
              </a:rPr>
              <a:t>(PSI&gt;100</a:t>
            </a:r>
            <a:r>
              <a:rPr lang="zh-TW" altLang="en-US" sz="2000" b="0" dirty="0">
                <a:solidFill>
                  <a:schemeClr val="tx2"/>
                </a:solidFill>
                <a:cs typeface="Times New Roman" panose="02020603050405020304" pitchFamily="18" charset="0"/>
              </a:rPr>
              <a:t>比率</a:t>
            </a:r>
            <a:r>
              <a:rPr lang="en-US" altLang="zh-TW" sz="2000" b="0" dirty="0">
                <a:solidFill>
                  <a:schemeClr val="tx2"/>
                </a:solidFill>
                <a:cs typeface="Times New Roman" panose="02020603050405020304" pitchFamily="18" charset="0"/>
              </a:rPr>
              <a:t>1.5%)</a:t>
            </a:r>
            <a:r>
              <a:rPr lang="zh-TW" altLang="en-US" sz="2000" b="0" dirty="0">
                <a:solidFill>
                  <a:schemeClr val="tx2"/>
                </a:solidFill>
                <a:cs typeface="Times New Roman" panose="02020603050405020304" pitchFamily="18" charset="0"/>
              </a:rPr>
              <a:t>，</a:t>
            </a:r>
            <a:r>
              <a:rPr lang="en-US" altLang="zh-TW" sz="2000" b="0" dirty="0">
                <a:solidFill>
                  <a:schemeClr val="tx2"/>
                </a:solidFill>
                <a:cs typeface="Times New Roman" panose="02020603050405020304" pitchFamily="18" charset="0"/>
              </a:rPr>
              <a:t>104</a:t>
            </a:r>
            <a:r>
              <a:rPr lang="zh-TW" altLang="en-US" sz="2000" b="0" dirty="0">
                <a:solidFill>
                  <a:schemeClr val="tx2"/>
                </a:solidFill>
                <a:cs typeface="Times New Roman" panose="02020603050405020304" pitchFamily="18" charset="0"/>
              </a:rPr>
              <a:t>年對人體健康不良影響站日數</a:t>
            </a:r>
            <a:r>
              <a:rPr lang="en-US" altLang="zh-TW" sz="2000" b="0" dirty="0">
                <a:solidFill>
                  <a:schemeClr val="tx2"/>
                </a:solidFill>
                <a:cs typeface="Times New Roman" panose="02020603050405020304" pitchFamily="18" charset="0"/>
              </a:rPr>
              <a:t>(PSI&gt;100)</a:t>
            </a:r>
            <a:r>
              <a:rPr lang="zh-TW" altLang="en-US" sz="2000" b="0" dirty="0">
                <a:solidFill>
                  <a:schemeClr val="tx2"/>
                </a:solidFill>
                <a:cs typeface="Times New Roman" panose="02020603050405020304" pitchFamily="18" charset="0"/>
              </a:rPr>
              <a:t>比率</a:t>
            </a:r>
            <a:r>
              <a:rPr lang="en-US" altLang="zh-TW" sz="2000" b="0" dirty="0">
                <a:solidFill>
                  <a:schemeClr val="tx2"/>
                </a:solidFill>
                <a:cs typeface="Times New Roman" panose="02020603050405020304" pitchFamily="18" charset="0"/>
              </a:rPr>
              <a:t>0.59%</a:t>
            </a:r>
            <a:r>
              <a:rPr lang="zh-TW" altLang="en-US" sz="2000" b="0" dirty="0">
                <a:solidFill>
                  <a:schemeClr val="tx2"/>
                </a:solidFill>
                <a:cs typeface="Times New Roman" panose="02020603050405020304" pitchFamily="18" charset="0"/>
              </a:rPr>
              <a:t> ，保護國人健康。</a:t>
            </a:r>
            <a:endParaRPr lang="en-US" altLang="zh-TW" sz="2000" b="0" dirty="0">
              <a:solidFill>
                <a:schemeClr val="tx2"/>
              </a:solidFill>
              <a:cs typeface="Times New Roman" panose="02020603050405020304" pitchFamily="18" charset="0"/>
            </a:endParaRPr>
          </a:p>
          <a:p>
            <a:pPr marL="715963" lvl="1" indent="-373063" algn="just">
              <a:lnSpc>
                <a:spcPts val="2000"/>
              </a:lnSpc>
              <a:spcBef>
                <a:spcPts val="0"/>
              </a:spcBef>
              <a:buClr>
                <a:srgbClr val="16165D"/>
              </a:buClr>
              <a:buSzPct val="75000"/>
              <a:buFont typeface="Wingdings" panose="05000000000000000000" pitchFamily="2" charset="2"/>
              <a:buChar char="ü"/>
            </a:pPr>
            <a:r>
              <a:rPr lang="en-US" altLang="zh-TW" sz="2000" b="0" dirty="0">
                <a:solidFill>
                  <a:schemeClr val="tx2"/>
                </a:solidFill>
                <a:cs typeface="Times New Roman" panose="02020603050405020304" pitchFamily="18" charset="0"/>
              </a:rPr>
              <a:t>104</a:t>
            </a:r>
            <a:r>
              <a:rPr lang="zh-TW" altLang="en-US" sz="2000" b="0" dirty="0">
                <a:solidFill>
                  <a:schemeClr val="tx2"/>
                </a:solidFill>
                <a:cs typeface="Times New Roman" panose="02020603050405020304" pitchFamily="18" charset="0"/>
              </a:rPr>
              <a:t>年</a:t>
            </a:r>
            <a:r>
              <a:rPr lang="en-US" altLang="zh-TW" sz="2000" b="0" dirty="0">
                <a:solidFill>
                  <a:schemeClr val="tx2"/>
                </a:solidFill>
                <a:cs typeface="Times New Roman" panose="02020603050405020304" pitchFamily="18" charset="0"/>
              </a:rPr>
              <a:t>50</a:t>
            </a:r>
            <a:r>
              <a:rPr lang="zh-TW" altLang="en-US" sz="2000" b="0" dirty="0">
                <a:solidFill>
                  <a:schemeClr val="tx2"/>
                </a:solidFill>
                <a:cs typeface="Times New Roman" panose="02020603050405020304" pitchFamily="18" charset="0"/>
              </a:rPr>
              <a:t>條河川水質嚴重污染河段長度比率降至</a:t>
            </a:r>
            <a:r>
              <a:rPr lang="en-US" altLang="zh-TW" sz="2000" b="0" dirty="0">
                <a:solidFill>
                  <a:schemeClr val="tx2"/>
                </a:solidFill>
                <a:cs typeface="Times New Roman" panose="02020603050405020304" pitchFamily="18" charset="0"/>
              </a:rPr>
              <a:t>4.2%</a:t>
            </a:r>
            <a:r>
              <a:rPr lang="zh-TW" altLang="en-US" sz="2000" b="0" dirty="0">
                <a:solidFill>
                  <a:schemeClr val="tx2"/>
                </a:solidFill>
                <a:cs typeface="Times New Roman" panose="02020603050405020304" pitchFamily="18" charset="0"/>
              </a:rPr>
              <a:t>，</a:t>
            </a:r>
            <a:r>
              <a:rPr lang="en-US" altLang="zh-TW" sz="2000" b="0" dirty="0">
                <a:solidFill>
                  <a:schemeClr val="tx2"/>
                </a:solidFill>
                <a:cs typeface="Times New Roman" panose="02020603050405020304" pitchFamily="18" charset="0"/>
              </a:rPr>
              <a:t>11</a:t>
            </a:r>
            <a:r>
              <a:rPr lang="zh-TW" altLang="en-US" sz="2000" b="0" dirty="0">
                <a:solidFill>
                  <a:schemeClr val="tx2"/>
                </a:solidFill>
                <a:cs typeface="Times New Roman" panose="02020603050405020304" pitchFamily="18" charset="0"/>
              </a:rPr>
              <a:t>條重點河川溶氧濃度≥</a:t>
            </a:r>
            <a:r>
              <a:rPr lang="en-US" altLang="zh-TW" sz="2000" b="0" dirty="0">
                <a:solidFill>
                  <a:schemeClr val="tx2"/>
                </a:solidFill>
                <a:cs typeface="Times New Roman" panose="02020603050405020304" pitchFamily="18" charset="0"/>
              </a:rPr>
              <a:t>2mg/L</a:t>
            </a:r>
            <a:r>
              <a:rPr lang="zh-TW" altLang="en-US" sz="2000" b="0" dirty="0">
                <a:solidFill>
                  <a:schemeClr val="tx2"/>
                </a:solidFill>
                <a:cs typeface="Times New Roman" panose="02020603050405020304" pitchFamily="18" charset="0"/>
              </a:rPr>
              <a:t>比率提升至</a:t>
            </a:r>
            <a:r>
              <a:rPr lang="en-US" altLang="zh-TW" sz="2000" b="0" dirty="0">
                <a:solidFill>
                  <a:schemeClr val="tx2"/>
                </a:solidFill>
                <a:cs typeface="Times New Roman" panose="02020603050405020304" pitchFamily="18" charset="0"/>
              </a:rPr>
              <a:t>91.5%</a:t>
            </a:r>
            <a:r>
              <a:rPr lang="zh-TW" altLang="en-US" sz="2000" b="0" dirty="0">
                <a:solidFill>
                  <a:schemeClr val="tx2"/>
                </a:solidFill>
                <a:cs typeface="Times New Roman" panose="02020603050405020304" pitchFamily="18" charset="0"/>
              </a:rPr>
              <a:t>以上</a:t>
            </a:r>
            <a:r>
              <a:rPr lang="zh-TW" altLang="en-US" sz="2000" b="0" dirty="0">
                <a:solidFill>
                  <a:schemeClr val="tx1"/>
                </a:solidFill>
                <a:cs typeface="Times New Roman" panose="02020603050405020304" pitchFamily="18" charset="0"/>
              </a:rPr>
              <a:t>，友善親水環境</a:t>
            </a:r>
            <a:r>
              <a:rPr lang="zh-TW" altLang="en-US" sz="2000" b="0" dirty="0" smtClean="0">
                <a:solidFill>
                  <a:schemeClr val="tx1"/>
                </a:solidFill>
                <a:cs typeface="Times New Roman" panose="02020603050405020304" pitchFamily="18" charset="0"/>
              </a:rPr>
              <a:t>。</a:t>
            </a:r>
            <a:endParaRPr lang="en-US" altLang="zh-TW" sz="2000" b="0" dirty="0" smtClean="0">
              <a:solidFill>
                <a:schemeClr val="tx1"/>
              </a:solidFill>
              <a:cs typeface="Times New Roman" panose="02020603050405020304" pitchFamily="18" charset="0"/>
            </a:endParaRPr>
          </a:p>
          <a:p>
            <a:pPr marL="274638" lvl="1" indent="-274638" algn="just">
              <a:buSzPct val="100000"/>
              <a:buFont typeface="Wingdings" panose="05000000000000000000" pitchFamily="2" charset="2"/>
              <a:buChar char="n"/>
            </a:pPr>
            <a:r>
              <a:rPr kumimoji="0" lang="zh-TW" altLang="en-US" sz="2600" kern="1200" dirty="0">
                <a:solidFill>
                  <a:srgbClr val="2D2DB9"/>
                </a:solidFill>
                <a:latin typeface="Times New Roman" panose="02020603050405020304" pitchFamily="18" charset="0"/>
                <a:ea typeface="標楷體" panose="03000509000000000000" pitchFamily="65" charset="-120"/>
              </a:rPr>
              <a:t>實施高速公路計程收費，提升節能減碳效益</a:t>
            </a:r>
            <a:endParaRPr kumimoji="0" lang="en-US" altLang="zh-TW" sz="2600" kern="1200" dirty="0">
              <a:solidFill>
                <a:srgbClr val="2D2DB9"/>
              </a:solidFill>
              <a:latin typeface="Times New Roman" panose="02020603050405020304" pitchFamily="18" charset="0"/>
              <a:ea typeface="標楷體" panose="03000509000000000000" pitchFamily="65" charset="-120"/>
            </a:endParaRPr>
          </a:p>
          <a:p>
            <a:pPr marL="441325" lvl="1" algn="just">
              <a:spcBef>
                <a:spcPts val="0"/>
              </a:spcBef>
              <a:buClr>
                <a:srgbClr val="16165D"/>
              </a:buClr>
              <a:buSzPct val="75000"/>
            </a:pPr>
            <a:r>
              <a:rPr kumimoji="0" lang="en-US" altLang="zh-TW" sz="2000" b="0" kern="1200" dirty="0" smtClean="0">
                <a:solidFill>
                  <a:schemeClr val="tx1"/>
                </a:solidFill>
                <a:latin typeface="Times New Roman" panose="02020603050405020304" pitchFamily="18" charset="0"/>
                <a:ea typeface="標楷體" panose="03000509000000000000" pitchFamily="65" charset="-120"/>
              </a:rPr>
              <a:t>2013 </a:t>
            </a:r>
            <a:r>
              <a:rPr kumimoji="0" lang="zh-TW" altLang="en-US" sz="2000" b="0" kern="1200" dirty="0">
                <a:solidFill>
                  <a:schemeClr val="tx1"/>
                </a:solidFill>
                <a:latin typeface="Times New Roman" panose="02020603050405020304" pitchFamily="18" charset="0"/>
                <a:ea typeface="標楷體" panose="03000509000000000000" pitchFamily="65" charset="-120"/>
              </a:rPr>
              <a:t>年 </a:t>
            </a:r>
            <a:r>
              <a:rPr kumimoji="0" lang="en-US" altLang="zh-TW" sz="2000" b="0" kern="1200" dirty="0">
                <a:solidFill>
                  <a:schemeClr val="tx1"/>
                </a:solidFill>
                <a:latin typeface="Times New Roman" panose="02020603050405020304" pitchFamily="18" charset="0"/>
                <a:ea typeface="標楷體" panose="03000509000000000000" pitchFamily="65" charset="-120"/>
              </a:rPr>
              <a:t>12 </a:t>
            </a:r>
            <a:r>
              <a:rPr kumimoji="0" lang="zh-TW" altLang="en-US" sz="2000" b="0" kern="1200" dirty="0">
                <a:solidFill>
                  <a:schemeClr val="tx1"/>
                </a:solidFill>
                <a:latin typeface="Times New Roman" panose="02020603050405020304" pitchFamily="18" charset="0"/>
                <a:ea typeface="標楷體" panose="03000509000000000000" pitchFamily="65" charset="-120"/>
              </a:rPr>
              <a:t>月 </a:t>
            </a:r>
            <a:r>
              <a:rPr kumimoji="0" lang="en-US" altLang="zh-TW" sz="2000" b="0" kern="1200" dirty="0">
                <a:solidFill>
                  <a:schemeClr val="tx1"/>
                </a:solidFill>
                <a:latin typeface="Times New Roman" panose="02020603050405020304" pitchFamily="18" charset="0"/>
                <a:ea typeface="標楷體" panose="03000509000000000000" pitchFamily="65" charset="-120"/>
              </a:rPr>
              <a:t>30 </a:t>
            </a:r>
            <a:r>
              <a:rPr kumimoji="0" lang="zh-TW" altLang="en-US" sz="2000" b="0" kern="1200" dirty="0">
                <a:solidFill>
                  <a:schemeClr val="tx1"/>
                </a:solidFill>
                <a:latin typeface="Times New Roman" panose="02020603050405020304" pitchFamily="18" charset="0"/>
                <a:ea typeface="標楷體" panose="03000509000000000000" pitchFamily="65" charset="-120"/>
              </a:rPr>
              <a:t>日正式實施高速公路計程收費，實施計程收費預估每年可產生 </a:t>
            </a:r>
            <a:r>
              <a:rPr kumimoji="0" lang="en-US" altLang="zh-TW" sz="2000" b="0" kern="1200" dirty="0">
                <a:solidFill>
                  <a:schemeClr val="tx1"/>
                </a:solidFill>
                <a:latin typeface="Times New Roman" panose="02020603050405020304" pitchFamily="18" charset="0"/>
                <a:ea typeface="標楷體" panose="03000509000000000000" pitchFamily="65" charset="-120"/>
              </a:rPr>
              <a:t>17 </a:t>
            </a:r>
            <a:r>
              <a:rPr kumimoji="0" lang="zh-TW" altLang="en-US" sz="2000" b="0" kern="1200" dirty="0">
                <a:solidFill>
                  <a:schemeClr val="tx1"/>
                </a:solidFill>
                <a:latin typeface="Times New Roman" panose="02020603050405020304" pitchFamily="18" charset="0"/>
                <a:ea typeface="標楷體" panose="03000509000000000000" pitchFamily="65" charset="-120"/>
              </a:rPr>
              <a:t>億元節能減碳效益，</a:t>
            </a:r>
            <a:r>
              <a:rPr kumimoji="0" lang="en-US" altLang="zh-TW" sz="2000" b="0" kern="1200" dirty="0">
                <a:solidFill>
                  <a:schemeClr val="tx1"/>
                </a:solidFill>
                <a:latin typeface="Times New Roman" panose="02020603050405020304" pitchFamily="18" charset="0"/>
                <a:ea typeface="標楷體" panose="03000509000000000000" pitchFamily="65" charset="-120"/>
              </a:rPr>
              <a:t>ETC</a:t>
            </a:r>
            <a:r>
              <a:rPr kumimoji="0" lang="zh-TW" altLang="en-US" sz="2000" b="0" kern="1200" dirty="0">
                <a:solidFill>
                  <a:schemeClr val="tx1"/>
                </a:solidFill>
                <a:latin typeface="Times New Roman" panose="02020603050405020304" pitchFamily="18" charset="0"/>
                <a:ea typeface="標楷體" panose="03000509000000000000" pitchFamily="65" charset="-120"/>
              </a:rPr>
              <a:t>系統並於</a:t>
            </a:r>
            <a:r>
              <a:rPr kumimoji="0" lang="en-US" altLang="zh-TW" sz="2000" b="0" kern="1200" dirty="0">
                <a:solidFill>
                  <a:schemeClr val="tx1"/>
                </a:solidFill>
                <a:latin typeface="Times New Roman" panose="02020603050405020304" pitchFamily="18" charset="0"/>
                <a:ea typeface="標楷體" panose="03000509000000000000" pitchFamily="65" charset="-120"/>
              </a:rPr>
              <a:t>2015</a:t>
            </a:r>
            <a:r>
              <a:rPr kumimoji="0" lang="zh-TW" altLang="en-US" sz="2000" b="0" kern="1200" dirty="0">
                <a:solidFill>
                  <a:schemeClr val="tx1"/>
                </a:solidFill>
                <a:latin typeface="Times New Roman" panose="02020603050405020304" pitchFamily="18" charset="0"/>
                <a:ea typeface="標楷體" panose="03000509000000000000" pitchFamily="65" charset="-120"/>
              </a:rPr>
              <a:t>年獲國際橋梁隧道及收費公路協會（</a:t>
            </a:r>
            <a:r>
              <a:rPr kumimoji="0" lang="en-US" altLang="zh-TW" sz="2000" b="0" kern="1200" dirty="0">
                <a:solidFill>
                  <a:schemeClr val="tx1"/>
                </a:solidFill>
                <a:latin typeface="Times New Roman" panose="02020603050405020304" pitchFamily="18" charset="0"/>
                <a:ea typeface="標楷體" panose="03000509000000000000" pitchFamily="65" charset="-120"/>
              </a:rPr>
              <a:t>IBTTA</a:t>
            </a:r>
            <a:r>
              <a:rPr kumimoji="0" lang="zh-TW" altLang="en-US" sz="2000" b="0" kern="1200" dirty="0">
                <a:solidFill>
                  <a:schemeClr val="tx1"/>
                </a:solidFill>
                <a:latin typeface="Times New Roman" panose="02020603050405020304" pitchFamily="18" charset="0"/>
                <a:ea typeface="標楷體" panose="03000509000000000000" pitchFamily="65" charset="-120"/>
              </a:rPr>
              <a:t>）最高榮譽首獎</a:t>
            </a:r>
          </a:p>
          <a:p>
            <a:pPr marL="274638" indent="-274638" algn="just">
              <a:spcBef>
                <a:spcPts val="1200"/>
              </a:spcBef>
              <a:buFont typeface="Wingdings" panose="05000000000000000000" pitchFamily="2" charset="2"/>
              <a:buChar char="n"/>
            </a:pPr>
            <a:r>
              <a:rPr kumimoji="0" lang="en-US" altLang="zh-TW" sz="2600" kern="1200" dirty="0" smtClean="0">
                <a:solidFill>
                  <a:srgbClr val="2D2DB9"/>
                </a:solidFill>
                <a:latin typeface="Times New Roman" panose="02020603050405020304" pitchFamily="18" charset="0"/>
                <a:ea typeface="標楷體" panose="03000509000000000000" pitchFamily="65" charset="-120"/>
              </a:rPr>
              <a:t>98</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至</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104</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年</a:t>
            </a:r>
            <a:r>
              <a:rPr kumimoji="0" lang="zh-TW" altLang="en-US" sz="2600" kern="1200" dirty="0">
                <a:solidFill>
                  <a:srgbClr val="2D2DB9"/>
                </a:solidFill>
                <a:latin typeface="Times New Roman" panose="02020603050405020304" pitchFamily="18" charset="0"/>
                <a:ea typeface="標楷體" panose="03000509000000000000" pitchFamily="65" charset="-120"/>
              </a:rPr>
              <a:t>能源密集度年平均</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下降</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2.31</a:t>
            </a:r>
            <a:r>
              <a:rPr kumimoji="0" lang="en-US" altLang="zh-TW" sz="2600" kern="1200" dirty="0">
                <a:solidFill>
                  <a:srgbClr val="2D2DB9"/>
                </a:solidFill>
                <a:latin typeface="Times New Roman" panose="02020603050405020304" pitchFamily="18" charset="0"/>
                <a:ea typeface="標楷體" panose="03000509000000000000" pitchFamily="65" charset="-120"/>
              </a:rPr>
              <a:t>%</a:t>
            </a:r>
            <a:r>
              <a:rPr kumimoji="0" lang="zh-TW" altLang="en-US" sz="2600" kern="1200" dirty="0">
                <a:solidFill>
                  <a:srgbClr val="2D2DB9"/>
                </a:solidFill>
                <a:latin typeface="Times New Roman" panose="02020603050405020304" pitchFamily="18" charset="0"/>
                <a:ea typeface="標楷體" panose="03000509000000000000" pitchFamily="65" charset="-120"/>
              </a:rPr>
              <a:t>，超過</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每年</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2%</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目標</a:t>
            </a:r>
            <a:endParaRPr kumimoji="0" lang="en-US" altLang="zh-TW" sz="2600" kern="1200" dirty="0" smtClean="0">
              <a:solidFill>
                <a:srgbClr val="2D2DB9"/>
              </a:solidFill>
              <a:latin typeface="Times New Roman" panose="02020603050405020304" pitchFamily="18" charset="0"/>
              <a:ea typeface="標楷體" panose="03000509000000000000" pitchFamily="65" charset="-120"/>
            </a:endParaRPr>
          </a:p>
          <a:p>
            <a:pPr marL="274638" indent="-274638" algn="just">
              <a:spcBef>
                <a:spcPts val="1200"/>
              </a:spcBef>
              <a:buFont typeface="Wingdings" panose="05000000000000000000" pitchFamily="2" charset="2"/>
              <a:buChar char="n"/>
            </a:pPr>
            <a:r>
              <a:rPr kumimoji="0" lang="en-US" altLang="zh-TW" sz="2600" kern="1200" dirty="0" smtClean="0">
                <a:solidFill>
                  <a:srgbClr val="2D2DB9"/>
                </a:solidFill>
                <a:latin typeface="Times New Roman" panose="02020603050405020304" pitchFamily="18" charset="0"/>
                <a:ea typeface="標楷體" panose="03000509000000000000" pitchFamily="65" charset="-120"/>
              </a:rPr>
              <a:t>104</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年再生能源發電裝置容量</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1489MW</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，較</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98</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年成長近</a:t>
            </a:r>
            <a:r>
              <a:rPr kumimoji="0" lang="en-US" altLang="zh-TW" sz="2600" kern="1200" dirty="0" smtClean="0">
                <a:solidFill>
                  <a:srgbClr val="2D2DB9"/>
                </a:solidFill>
                <a:latin typeface="Times New Roman" panose="02020603050405020304" pitchFamily="18" charset="0"/>
                <a:ea typeface="標楷體" panose="03000509000000000000" pitchFamily="65" charset="-120"/>
              </a:rPr>
              <a:t>3.9</a:t>
            </a:r>
            <a:r>
              <a:rPr kumimoji="0" lang="zh-TW" altLang="en-US" sz="2600" kern="1200" dirty="0" smtClean="0">
                <a:solidFill>
                  <a:srgbClr val="2D2DB9"/>
                </a:solidFill>
                <a:latin typeface="Times New Roman" panose="02020603050405020304" pitchFamily="18" charset="0"/>
                <a:ea typeface="標楷體" panose="03000509000000000000" pitchFamily="65" charset="-120"/>
              </a:rPr>
              <a:t>倍</a:t>
            </a:r>
            <a:endParaRPr kumimoji="0" lang="en-US" altLang="zh-TW" sz="2600" kern="1200" dirty="0" smtClean="0">
              <a:solidFill>
                <a:srgbClr val="2D2DB9"/>
              </a:solidFill>
              <a:latin typeface="Times New Roman" panose="02020603050405020304" pitchFamily="18" charset="0"/>
              <a:ea typeface="標楷體" panose="03000509000000000000" pitchFamily="65" charset="-120"/>
            </a:endParaRPr>
          </a:p>
          <a:p>
            <a:pPr marL="457200" indent="-457200" algn="just">
              <a:buFont typeface="Wingdings" panose="05000000000000000000" pitchFamily="2" charset="2"/>
              <a:buChar char="n"/>
            </a:pPr>
            <a:endParaRPr kumimoji="0" lang="zh-TW" altLang="en-US" sz="2600" u="sng" kern="1200" dirty="0">
              <a:solidFill>
                <a:srgbClr val="2D2DB9"/>
              </a:solidFill>
              <a:latin typeface="Times New Roman" panose="02020603050405020304" pitchFamily="18" charset="0"/>
              <a:ea typeface="標楷體" panose="03000509000000000000" pitchFamily="65" charset="-120"/>
            </a:endParaRPr>
          </a:p>
        </p:txBody>
      </p:sp>
      <p:sp>
        <p:nvSpPr>
          <p:cNvPr id="78852" name="矩形 12"/>
          <p:cNvSpPr>
            <a:spLocks noChangeArrowheads="1"/>
          </p:cNvSpPr>
          <p:nvPr/>
        </p:nvSpPr>
        <p:spPr bwMode="auto">
          <a:xfrm>
            <a:off x="1069975" y="1222375"/>
            <a:ext cx="485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標楷體" panose="03000509000000000000" pitchFamily="65" charset="-120"/>
              </a:defRPr>
            </a:lvl1pPr>
            <a:lvl2pPr marL="742950" indent="-285750">
              <a:defRPr>
                <a:solidFill>
                  <a:schemeClr val="tx1"/>
                </a:solidFill>
                <a:latin typeface="Times New Roman" panose="02020603050405020304" pitchFamily="18" charset="0"/>
                <a:ea typeface="標楷體" panose="03000509000000000000" pitchFamily="65" charset="-120"/>
              </a:defRPr>
            </a:lvl2pPr>
            <a:lvl3pPr marL="1143000" indent="-228600">
              <a:defRPr>
                <a:solidFill>
                  <a:schemeClr val="tx1"/>
                </a:solidFill>
                <a:latin typeface="Times New Roman" panose="02020603050405020304" pitchFamily="18" charset="0"/>
                <a:ea typeface="標楷體" panose="03000509000000000000" pitchFamily="65" charset="-120"/>
              </a:defRPr>
            </a:lvl3pPr>
            <a:lvl4pPr marL="1600200" indent="-228600">
              <a:defRPr>
                <a:solidFill>
                  <a:schemeClr val="tx1"/>
                </a:solidFill>
                <a:latin typeface="Times New Roman" panose="02020603050405020304" pitchFamily="18" charset="0"/>
                <a:ea typeface="標楷體" panose="03000509000000000000" pitchFamily="65" charset="-120"/>
              </a:defRPr>
            </a:lvl4pPr>
            <a:lvl5pPr marL="2057400" indent="-228600">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endParaRPr kumimoji="0" lang="zh-TW" altLang="en-US" sz="1400">
              <a:solidFill>
                <a:srgbClr val="000000"/>
              </a:solidFill>
              <a:latin typeface="Wingdings" panose="05000000000000000000" pitchFamily="2" charset="2"/>
            </a:endParaRPr>
          </a:p>
          <a:p>
            <a:endParaRPr kumimoji="0" lang="zh-TW" altLang="en-US">
              <a:solidFill>
                <a:srgbClr val="000000"/>
              </a:solidFill>
              <a:latin typeface="Wingdings" panose="05000000000000000000" pitchFamily="2" charset="2"/>
            </a:endParaRPr>
          </a:p>
        </p:txBody>
      </p:sp>
      <p:sp>
        <p:nvSpPr>
          <p:cNvPr id="14"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5)</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7"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210</a:t>
            </a:fld>
            <a:endParaRPr lang="zh-TW" altLang="en-US" sz="1200" dirty="0"/>
          </a:p>
        </p:txBody>
      </p:sp>
    </p:spTree>
    <p:extLst>
      <p:ext uri="{BB962C8B-B14F-4D97-AF65-F5344CB8AC3E}">
        <p14:creationId xmlns:p14="http://schemas.microsoft.com/office/powerpoint/2010/main" val="257720375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fld id="{CA4AE621-DD6A-48C7-BC80-639BFB4D80C1}" type="slidenum">
              <a:rPr lang="zh-TW" altLang="en-US"/>
              <a:pPr/>
              <a:t>211</a:t>
            </a:fld>
            <a:endParaRPr lang="en-US" altLang="zh-TW"/>
          </a:p>
        </p:txBody>
      </p:sp>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6)</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708025" y="1019175"/>
            <a:ext cx="80041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defRPr>
                <a:solidFill>
                  <a:schemeClr val="tx1"/>
                </a:solidFill>
                <a:latin typeface="Times New Roman" panose="02020603050405020304" pitchFamily="18" charset="0"/>
                <a:ea typeface="標楷體" panose="03000509000000000000" pitchFamily="65" charset="-120"/>
              </a:defRPr>
            </a:lvl1pPr>
            <a:lvl2pPr marL="742950" indent="-285750">
              <a:defRPr>
                <a:solidFill>
                  <a:schemeClr val="tx1"/>
                </a:solidFill>
                <a:latin typeface="Times New Roman" panose="02020603050405020304" pitchFamily="18" charset="0"/>
                <a:ea typeface="標楷體" panose="03000509000000000000" pitchFamily="65" charset="-120"/>
              </a:defRPr>
            </a:lvl2pPr>
            <a:lvl3pPr marL="1143000" indent="-228600">
              <a:defRPr>
                <a:solidFill>
                  <a:schemeClr val="tx1"/>
                </a:solidFill>
                <a:latin typeface="Times New Roman" panose="02020603050405020304" pitchFamily="18" charset="0"/>
                <a:ea typeface="標楷體" panose="03000509000000000000" pitchFamily="65" charset="-120"/>
              </a:defRPr>
            </a:lvl3pPr>
            <a:lvl4pPr marL="1600200" indent="-228600">
              <a:defRPr>
                <a:solidFill>
                  <a:schemeClr val="tx1"/>
                </a:solidFill>
                <a:latin typeface="Times New Roman" panose="02020603050405020304" pitchFamily="18" charset="0"/>
                <a:ea typeface="標楷體" panose="03000509000000000000" pitchFamily="65" charset="-120"/>
              </a:defRPr>
            </a:lvl4pPr>
            <a:lvl5pPr marL="2057400" indent="-228600">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pPr>
              <a:spcBef>
                <a:spcPts val="400"/>
              </a:spcBef>
              <a:buClr>
                <a:srgbClr val="191966"/>
              </a:buClr>
              <a:buSzPct val="75000"/>
              <a:buFont typeface="Wingdings" panose="05000000000000000000" pitchFamily="2" charset="2"/>
              <a:buChar char="n"/>
            </a:pPr>
            <a:r>
              <a:rPr kumimoji="0" lang="zh-TW" altLang="zh-TW" sz="3200" b="1" dirty="0">
                <a:solidFill>
                  <a:srgbClr val="2D2DB9"/>
                </a:solidFill>
              </a:rPr>
              <a:t>捍衛世代正義</a:t>
            </a:r>
            <a:r>
              <a:rPr kumimoji="0" lang="zh-TW" altLang="en-US" sz="3200" b="1" dirty="0">
                <a:solidFill>
                  <a:srgbClr val="2D2DB9"/>
                </a:solidFill>
              </a:rPr>
              <a:t>，</a:t>
            </a:r>
            <a:r>
              <a:rPr kumimoji="0" lang="zh-TW" altLang="zh-TW" sz="3200" b="1" dirty="0">
                <a:solidFill>
                  <a:srgbClr val="2D2DB9"/>
                </a:solidFill>
              </a:rPr>
              <a:t>落實環境權</a:t>
            </a:r>
            <a:endParaRPr kumimoji="0" lang="en-US" altLang="zh-TW" sz="3200" b="1" dirty="0">
              <a:solidFill>
                <a:srgbClr val="2D2DB9"/>
              </a:solidFill>
            </a:endParaRPr>
          </a:p>
          <a:p>
            <a:pPr algn="just" hangingPunct="0">
              <a:spcBef>
                <a:spcPts val="400"/>
              </a:spcBef>
              <a:buClr>
                <a:srgbClr val="191966"/>
              </a:buClr>
              <a:buSzPct val="75000"/>
              <a:buFont typeface="Wingdings 3" panose="05040102010807070707" pitchFamily="18" charset="2"/>
              <a:buNone/>
            </a:pPr>
            <a:r>
              <a:rPr kumimoji="0" lang="zh-TW" altLang="en-US" sz="2600" dirty="0"/>
              <a:t>   推動「高屏地區空氣污染物總量管制計畫」、開徵水污染防治費專款專用、加強廢食用油源頭納管及稽查</a:t>
            </a:r>
            <a:r>
              <a:rPr kumimoji="0" lang="zh-TW" altLang="en-US" sz="2600" dirty="0">
                <a:latin typeface="標楷體" panose="03000509000000000000" pitchFamily="65" charset="-120"/>
              </a:rPr>
              <a:t>，並</a:t>
            </a:r>
            <a:r>
              <a:rPr kumimoji="0" lang="zh-TW" altLang="en-US" sz="2600" dirty="0">
                <a:solidFill>
                  <a:schemeClr val="tx2"/>
                </a:solidFill>
                <a:latin typeface="標楷體" panose="03000509000000000000" pitchFamily="65" charset="-120"/>
              </a:rPr>
              <a:t>拓展廢食用油再利用管道；檢警環合作結合科技督察工具，打擊環保犯罪集團組織化與跨區域化，</a:t>
            </a:r>
            <a:r>
              <a:rPr lang="zh-TW" altLang="en-US" sz="2600" dirty="0">
                <a:solidFill>
                  <a:schemeClr val="tx2"/>
                </a:solidFill>
              </a:rPr>
              <a:t>自</a:t>
            </a:r>
            <a:r>
              <a:rPr lang="en-US" altLang="zh-TW" sz="2600" dirty="0">
                <a:solidFill>
                  <a:schemeClr val="tx2"/>
                </a:solidFill>
              </a:rPr>
              <a:t>100</a:t>
            </a:r>
            <a:r>
              <a:rPr lang="zh-TW" altLang="en-US" sz="2600" dirty="0">
                <a:solidFill>
                  <a:schemeClr val="tx2"/>
                </a:solidFill>
              </a:rPr>
              <a:t>年</a:t>
            </a:r>
            <a:r>
              <a:rPr lang="zh-TW" altLang="en-US" sz="2600" dirty="0" smtClean="0">
                <a:solidFill>
                  <a:schemeClr val="tx2"/>
                </a:solidFill>
              </a:rPr>
              <a:t>至</a:t>
            </a:r>
            <a:r>
              <a:rPr lang="en-US" altLang="zh-TW" sz="2600" dirty="0">
                <a:solidFill>
                  <a:schemeClr val="tx2"/>
                </a:solidFill>
              </a:rPr>
              <a:t>104</a:t>
            </a:r>
            <a:r>
              <a:rPr lang="zh-TW" altLang="en-US" sz="2600" dirty="0">
                <a:solidFill>
                  <a:schemeClr val="tx2"/>
                </a:solidFill>
              </a:rPr>
              <a:t>年累計查獲</a:t>
            </a:r>
            <a:r>
              <a:rPr lang="en-US" altLang="zh-TW" sz="2600" dirty="0">
                <a:solidFill>
                  <a:schemeClr val="tx2"/>
                </a:solidFill>
              </a:rPr>
              <a:t>1,141</a:t>
            </a:r>
            <a:r>
              <a:rPr lang="zh-TW" altLang="en-US" sz="2600" dirty="0">
                <a:solidFill>
                  <a:schemeClr val="tx2"/>
                </a:solidFill>
              </a:rPr>
              <a:t>件</a:t>
            </a:r>
            <a:r>
              <a:rPr lang="zh-TW" altLang="en-US" sz="2600" dirty="0" smtClean="0"/>
              <a:t>。</a:t>
            </a:r>
            <a:endParaRPr lang="en-US" altLang="zh-TW" sz="2600" dirty="0"/>
          </a:p>
          <a:p>
            <a:pPr>
              <a:spcBef>
                <a:spcPts val="400"/>
              </a:spcBef>
              <a:buClr>
                <a:srgbClr val="191966"/>
              </a:buClr>
              <a:buSzPct val="75000"/>
              <a:buFont typeface="Wingdings" panose="05000000000000000000" pitchFamily="2" charset="2"/>
              <a:buChar char="n"/>
            </a:pPr>
            <a:endParaRPr kumimoji="0" lang="en-US" altLang="zh-TW" sz="3200" dirty="0">
              <a:latin typeface="Arial" panose="020B0604020202020204" pitchFamily="34" charset="0"/>
            </a:endParaRPr>
          </a:p>
          <a:p>
            <a:pPr marL="109537" indent="0">
              <a:spcBef>
                <a:spcPts val="400"/>
              </a:spcBef>
              <a:buClr>
                <a:srgbClr val="191966"/>
              </a:buClr>
              <a:buSzPct val="75000"/>
            </a:pPr>
            <a:endParaRPr kumimoji="0" lang="en-US" altLang="zh-TW" sz="3200" dirty="0" smtClean="0">
              <a:latin typeface="Arial" panose="020B0604020202020204" pitchFamily="34" charset="0"/>
            </a:endParaRPr>
          </a:p>
          <a:p>
            <a:pPr>
              <a:spcBef>
                <a:spcPts val="400"/>
              </a:spcBef>
              <a:buClr>
                <a:srgbClr val="191966"/>
              </a:buClr>
              <a:buSzPct val="75000"/>
              <a:buFont typeface="Wingdings" panose="05000000000000000000" pitchFamily="2" charset="2"/>
              <a:buChar char="n"/>
            </a:pPr>
            <a:endParaRPr kumimoji="0" lang="en-US" altLang="zh-TW" sz="3200" b="1" dirty="0">
              <a:latin typeface="Arial" panose="020B0604020202020204" pitchFamily="34" charset="0"/>
            </a:endParaRPr>
          </a:p>
          <a:p>
            <a:pPr>
              <a:spcBef>
                <a:spcPts val="400"/>
              </a:spcBef>
              <a:buClr>
                <a:srgbClr val="191966"/>
              </a:buClr>
              <a:buSzPct val="75000"/>
              <a:buFont typeface="Wingdings" panose="05000000000000000000" pitchFamily="2" charset="2"/>
              <a:buChar char="n"/>
            </a:pPr>
            <a:endParaRPr kumimoji="0" lang="zh-TW" altLang="zh-TW" sz="3200" dirty="0">
              <a:latin typeface="Arial" panose="020B0604020202020204" pitchFamily="34" charset="0"/>
            </a:endParaRPr>
          </a:p>
          <a:p>
            <a:pPr>
              <a:spcBef>
                <a:spcPts val="400"/>
              </a:spcBef>
              <a:buClr>
                <a:srgbClr val="191966"/>
              </a:buClr>
              <a:buSzPct val="75000"/>
              <a:buFont typeface="Wingdings" panose="05000000000000000000" pitchFamily="2" charset="2"/>
              <a:buChar char="n"/>
            </a:pPr>
            <a:endParaRPr kumimoji="0" lang="zh-TW" altLang="zh-TW" sz="3200" dirty="0">
              <a:latin typeface="Arial" panose="020B0604020202020204" pitchFamily="34" charset="0"/>
            </a:endParaRPr>
          </a:p>
          <a:p>
            <a:pPr>
              <a:spcBef>
                <a:spcPts val="400"/>
              </a:spcBef>
              <a:buClr>
                <a:srgbClr val="191966"/>
              </a:buClr>
              <a:buSzPct val="75000"/>
              <a:buFont typeface="Wingdings" panose="05000000000000000000" pitchFamily="2" charset="2"/>
              <a:buChar char="n"/>
            </a:pPr>
            <a:endParaRPr kumimoji="0" lang="en-US" altLang="zh-TW" sz="3200" b="1" dirty="0">
              <a:solidFill>
                <a:srgbClr val="2D2DB9"/>
              </a:solidFill>
            </a:endParaRPr>
          </a:p>
        </p:txBody>
      </p:sp>
      <p:graphicFrame>
        <p:nvGraphicFramePr>
          <p:cNvPr id="6" name="Group 23"/>
          <p:cNvGraphicFramePr>
            <a:graphicFrameLocks noGrp="1"/>
          </p:cNvGraphicFramePr>
          <p:nvPr>
            <p:extLst>
              <p:ext uri="{D42A27DB-BD31-4B8C-83A1-F6EECF244321}">
                <p14:modId xmlns:p14="http://schemas.microsoft.com/office/powerpoint/2010/main" val="897846871"/>
              </p:ext>
            </p:extLst>
          </p:nvPr>
        </p:nvGraphicFramePr>
        <p:xfrm>
          <a:off x="1208088" y="4103688"/>
          <a:ext cx="7108825" cy="1206501"/>
        </p:xfrm>
        <a:graphic>
          <a:graphicData uri="http://schemas.openxmlformats.org/drawingml/2006/table">
            <a:tbl>
              <a:tblPr/>
              <a:tblGrid>
                <a:gridCol w="1455738"/>
                <a:gridCol w="1962150"/>
                <a:gridCol w="1914525"/>
                <a:gridCol w="1776412"/>
              </a:tblGrid>
              <a:tr h="617538">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年度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環保犯罪案件數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移送法辦人數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查扣機具數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100~104</a:t>
                      </a:r>
                      <a:endParaRPr kumimoji="0" lang="zh-TW" altLang="en-US"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3" marR="91443"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1,141</a:t>
                      </a:r>
                      <a:endParaRPr kumimoji="0" lang="zh-TW" altLang="en-US"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3" marR="91443"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4,901</a:t>
                      </a:r>
                      <a:endParaRPr kumimoji="0" lang="zh-TW" altLang="en-US"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3" marR="91443"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anose="05000000000000000000" pitchFamily="2" charset="2"/>
                        <a:defRPr kumimoji="1" sz="2000" b="1">
                          <a:solidFill>
                            <a:schemeClr val="accent2"/>
                          </a:solidFill>
                          <a:latin typeface="Times New Roman" panose="02020603050405020304" pitchFamily="18" charset="0"/>
                          <a:ea typeface="標楷體" panose="03000509000000000000" pitchFamily="65" charset="-120"/>
                        </a:defRPr>
                      </a:lvl1pPr>
                      <a:lvl2pPr marL="742950" indent="-285750" defTabSz="685800">
                        <a:spcBef>
                          <a:spcPct val="20000"/>
                        </a:spcBef>
                        <a:buFont typeface="Wingdings" panose="05000000000000000000" pitchFamily="2" charset="2"/>
                        <a:defRPr kumimoji="1" sz="1900" b="1">
                          <a:solidFill>
                            <a:srgbClr val="009900"/>
                          </a:solidFill>
                          <a:latin typeface="Times New Roman" panose="02020603050405020304" pitchFamily="18" charset="0"/>
                          <a:ea typeface="標楷體" panose="03000509000000000000" pitchFamily="65" charset="-120"/>
                        </a:defRPr>
                      </a:lvl2pPr>
                      <a:lvl3pPr marL="1143000" indent="-228600" defTabSz="685800">
                        <a:spcBef>
                          <a:spcPct val="20000"/>
                        </a:spcBef>
                        <a:buFont typeface="Wingdings" panose="05000000000000000000" pitchFamily="2" charset="2"/>
                        <a:defRPr kumimoji="1" sz="1600">
                          <a:solidFill>
                            <a:srgbClr val="009900"/>
                          </a:solidFill>
                          <a:latin typeface="Times New Roman" panose="02020603050405020304" pitchFamily="18" charset="0"/>
                          <a:ea typeface="標楷體" panose="03000509000000000000" pitchFamily="65" charset="-120"/>
                        </a:defRPr>
                      </a:lvl3pPr>
                      <a:lvl4pPr marL="1600200" indent="-228600" defTabSz="685800">
                        <a:spcBef>
                          <a:spcPct val="20000"/>
                        </a:spcBef>
                        <a:buFont typeface="Wingdings" panose="05000000000000000000" pitchFamily="2" charset="2"/>
                        <a:defRPr kumimoji="1" sz="1300">
                          <a:solidFill>
                            <a:srgbClr val="009900"/>
                          </a:solidFill>
                          <a:latin typeface="Times New Roman" panose="02020603050405020304" pitchFamily="18" charset="0"/>
                          <a:ea typeface="標楷體" panose="03000509000000000000" pitchFamily="65" charset="-120"/>
                        </a:defRPr>
                      </a:lvl4pPr>
                      <a:lvl5pPr marL="2057400" indent="-228600" defTabSz="685800">
                        <a:spcBef>
                          <a:spcPct val="20000"/>
                        </a:spcBef>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5pPr>
                      <a:lvl6pPr marL="25146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6pPr>
                      <a:lvl7pPr marL="29718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7pPr>
                      <a:lvl8pPr marL="34290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8pPr>
                      <a:lvl9pPr marL="3886200" indent="-228600" defTabSz="685800" fontAlgn="base">
                        <a:spcBef>
                          <a:spcPct val="20000"/>
                        </a:spcBef>
                        <a:spcAft>
                          <a:spcPct val="0"/>
                        </a:spcAft>
                        <a:buFont typeface="Times New Roman" panose="02020603050405020304" pitchFamily="18" charset="0"/>
                        <a:defRPr kumimoji="1" sz="1300">
                          <a:solidFill>
                            <a:srgbClr val="009900"/>
                          </a:solidFill>
                          <a:latin typeface="Times New Roman" panose="02020603050405020304" pitchFamily="18" charset="0"/>
                          <a:ea typeface="標楷體" panose="03000509000000000000" pitchFamily="65" charset="-12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rPr>
                        <a:t>1,861</a:t>
                      </a:r>
                      <a:endParaRPr kumimoji="0" lang="zh-TW" altLang="en-US" sz="1800" b="1" i="0" u="none" strike="noStrike" cap="none" normalizeH="0" baseline="0" dirty="0" smtClean="0">
                        <a:ln>
                          <a:noFill/>
                        </a:ln>
                        <a:solidFill>
                          <a:schemeClr val="accent2"/>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3" marR="91443" marT="45750" marB="457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2760692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txBox="1">
            <a:spLocks noGrp="1"/>
          </p:cNvSpPr>
          <p:nvPr/>
        </p:nvSpPr>
        <p:spPr bwMode="auto">
          <a:xfrm>
            <a:off x="8316913" y="6538913"/>
            <a:ext cx="765175" cy="217487"/>
          </a:xfrm>
          <a:prstGeom prst="rect">
            <a:avLst/>
          </a:prstGeom>
          <a:noFill/>
          <a:ln>
            <a:miter lim="800000"/>
            <a:headEnd/>
            <a:tailEnd/>
          </a:ln>
        </p:spPr>
        <p:txBody>
          <a:bodyPr/>
          <a:lstStyle>
            <a:lvl1pPr>
              <a:defRPr>
                <a:solidFill>
                  <a:schemeClr val="tx1"/>
                </a:solidFill>
                <a:latin typeface="Times New Roman" panose="02020603050405020304" pitchFamily="18" charset="0"/>
                <a:ea typeface="標楷體" panose="03000509000000000000" pitchFamily="65" charset="-120"/>
              </a:defRPr>
            </a:lvl1pPr>
            <a:lvl2pPr marL="742950" indent="-285750">
              <a:defRPr>
                <a:solidFill>
                  <a:schemeClr val="tx1"/>
                </a:solidFill>
                <a:latin typeface="Times New Roman" panose="02020603050405020304" pitchFamily="18" charset="0"/>
                <a:ea typeface="標楷體" panose="03000509000000000000" pitchFamily="65" charset="-120"/>
              </a:defRPr>
            </a:lvl2pPr>
            <a:lvl3pPr marL="1143000" indent="-228600">
              <a:defRPr>
                <a:solidFill>
                  <a:schemeClr val="tx1"/>
                </a:solidFill>
                <a:latin typeface="Times New Roman" panose="02020603050405020304" pitchFamily="18" charset="0"/>
                <a:ea typeface="標楷體" panose="03000509000000000000" pitchFamily="65" charset="-120"/>
              </a:defRPr>
            </a:lvl3pPr>
            <a:lvl4pPr marL="1600200" indent="-228600">
              <a:defRPr>
                <a:solidFill>
                  <a:schemeClr val="tx1"/>
                </a:solidFill>
                <a:latin typeface="Times New Roman" panose="02020603050405020304" pitchFamily="18" charset="0"/>
                <a:ea typeface="標楷體" panose="03000509000000000000" pitchFamily="65" charset="-120"/>
              </a:defRPr>
            </a:lvl4pPr>
            <a:lvl5pPr marL="2057400" indent="-228600">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a:solidFill>
                  <a:schemeClr val="tx1"/>
                </a:solidFill>
                <a:latin typeface="Times New Roman" panose="02020603050405020304" pitchFamily="18" charset="0"/>
                <a:ea typeface="標楷體" panose="03000509000000000000" pitchFamily="65" charset="-120"/>
              </a:defRPr>
            </a:lvl9pPr>
          </a:lstStyle>
          <a:p>
            <a:pPr algn="r"/>
            <a:fld id="{2A4C816E-F47E-49A7-89B8-85FA42B6F6DE}" type="slidenum">
              <a:rPr kumimoji="0" lang="zh-TW" altLang="en-US" sz="1000"/>
              <a:pPr algn="r"/>
              <a:t>212</a:t>
            </a:fld>
            <a:endParaRPr kumimoji="0" lang="en-US" altLang="zh-TW" sz="1000"/>
          </a:p>
        </p:txBody>
      </p:sp>
      <p:sp>
        <p:nvSpPr>
          <p:cNvPr id="21509" name="內容版面配置區 2"/>
          <p:cNvSpPr>
            <a:spLocks/>
          </p:cNvSpPr>
          <p:nvPr/>
        </p:nvSpPr>
        <p:spPr bwMode="auto">
          <a:xfrm>
            <a:off x="401996" y="966786"/>
            <a:ext cx="8392684" cy="5320997"/>
          </a:xfrm>
          <a:prstGeom prst="rect">
            <a:avLst/>
          </a:prstGeom>
          <a:noFill/>
          <a:ln w="9525">
            <a:noFill/>
            <a:miter lim="800000"/>
            <a:headEnd/>
            <a:tailEnd/>
          </a:ln>
          <a:effectLst/>
        </p:spPr>
        <p:txBody>
          <a:bodyPr/>
          <a:lstStyle>
            <a:lvl1pPr marL="457200" indent="-457200">
              <a:tabLst>
                <a:tab pos="358775" algn="l"/>
              </a:tabLst>
              <a:defRPr>
                <a:solidFill>
                  <a:schemeClr val="tx1"/>
                </a:solidFill>
                <a:latin typeface="Times New Roman" panose="02020603050405020304" pitchFamily="18" charset="0"/>
                <a:ea typeface="標楷體" panose="03000509000000000000" pitchFamily="65" charset="-120"/>
              </a:defRPr>
            </a:lvl1pPr>
            <a:lvl2pPr marL="825500" indent="-15875">
              <a:tabLst>
                <a:tab pos="358775" algn="l"/>
              </a:tabLst>
              <a:defRPr>
                <a:solidFill>
                  <a:schemeClr val="tx1"/>
                </a:solidFill>
                <a:latin typeface="Times New Roman" panose="02020603050405020304" pitchFamily="18" charset="0"/>
                <a:ea typeface="標楷體" panose="03000509000000000000" pitchFamily="65" charset="-120"/>
              </a:defRPr>
            </a:lvl2pPr>
            <a:lvl3pPr marL="1233488" indent="-228600">
              <a:tabLst>
                <a:tab pos="358775" algn="l"/>
              </a:tabLst>
              <a:defRPr>
                <a:solidFill>
                  <a:schemeClr val="tx1"/>
                </a:solidFill>
                <a:latin typeface="Times New Roman" panose="02020603050405020304" pitchFamily="18" charset="0"/>
                <a:ea typeface="標楷體" panose="03000509000000000000" pitchFamily="65" charset="-120"/>
              </a:defRPr>
            </a:lvl3pPr>
            <a:lvl4pPr marL="1641475" indent="-228600">
              <a:tabLst>
                <a:tab pos="358775" algn="l"/>
              </a:tabLst>
              <a:defRPr>
                <a:solidFill>
                  <a:schemeClr val="tx1"/>
                </a:solidFill>
                <a:latin typeface="Times New Roman" panose="02020603050405020304" pitchFamily="18" charset="0"/>
                <a:ea typeface="標楷體" panose="03000509000000000000" pitchFamily="65" charset="-120"/>
              </a:defRPr>
            </a:lvl4pPr>
            <a:lvl5pPr marL="2057400" indent="-228600">
              <a:tabLst>
                <a:tab pos="358775" algn="l"/>
              </a:tabLst>
              <a:defRPr>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tabLst>
                <a:tab pos="358775" algn="l"/>
              </a:tabLst>
              <a:defRPr>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tabLst>
                <a:tab pos="358775" algn="l"/>
              </a:tabLst>
              <a:defRPr>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tabLst>
                <a:tab pos="358775" algn="l"/>
              </a:tabLst>
              <a:defRPr>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tabLst>
                <a:tab pos="358775" algn="l"/>
              </a:tabLst>
              <a:defRPr>
                <a:solidFill>
                  <a:schemeClr val="tx1"/>
                </a:solidFill>
                <a:latin typeface="Times New Roman" panose="02020603050405020304" pitchFamily="18" charset="0"/>
                <a:ea typeface="標楷體" panose="03000509000000000000" pitchFamily="65" charset="-120"/>
              </a:defRPr>
            </a:lvl9pPr>
          </a:lstStyle>
          <a:p>
            <a:pPr eaLnBrk="0" hangingPunct="0">
              <a:spcBef>
                <a:spcPct val="5000"/>
              </a:spcBef>
              <a:buClr>
                <a:schemeClr val="accent2"/>
              </a:buClr>
              <a:buSzPct val="80000"/>
              <a:buFont typeface="Wingdings" panose="05000000000000000000" pitchFamily="2" charset="2"/>
              <a:buChar char="n"/>
            </a:pPr>
            <a:r>
              <a:rPr kumimoji="0" lang="zh-TW" altLang="en-US" sz="3200" b="1" dirty="0">
                <a:solidFill>
                  <a:schemeClr val="hlink"/>
                </a:solidFill>
                <a:cs typeface="Times New Roman" panose="02020603050405020304" pitchFamily="18" charset="0"/>
              </a:rPr>
              <a:t>推動空氣污染物總量管制</a:t>
            </a:r>
          </a:p>
          <a:p>
            <a:pPr indent="-365125" eaLnBrk="0" hangingPunct="0">
              <a:spcBef>
                <a:spcPct val="5000"/>
              </a:spcBef>
              <a:buClr>
                <a:schemeClr val="accent6">
                  <a:lumMod val="50000"/>
                </a:schemeClr>
              </a:buClr>
              <a:buFont typeface="Wingdings" panose="05000000000000000000" pitchFamily="2" charset="2"/>
              <a:buChar char="ü"/>
            </a:pPr>
            <a:r>
              <a:rPr kumimoji="0" lang="en-US" altLang="zh-TW" sz="2200" dirty="0">
                <a:solidFill>
                  <a:schemeClr val="tx2"/>
                </a:solidFill>
              </a:rPr>
              <a:t>104</a:t>
            </a:r>
            <a:r>
              <a:rPr kumimoji="0" lang="zh-TW" altLang="en-US" sz="2200" dirty="0">
                <a:solidFill>
                  <a:schemeClr val="tx2"/>
                </a:solidFill>
              </a:rPr>
              <a:t>年</a:t>
            </a:r>
            <a:r>
              <a:rPr kumimoji="0" lang="en-US" altLang="zh-TW" sz="2200" dirty="0">
                <a:solidFill>
                  <a:schemeClr val="tx2"/>
                </a:solidFill>
              </a:rPr>
              <a:t>6</a:t>
            </a:r>
            <a:r>
              <a:rPr kumimoji="0" lang="zh-TW" altLang="en-US" sz="2200" dirty="0">
                <a:solidFill>
                  <a:schemeClr val="tx2"/>
                </a:solidFill>
              </a:rPr>
              <a:t>月</a:t>
            </a:r>
            <a:r>
              <a:rPr kumimoji="0" lang="en-US" altLang="zh-TW" sz="2200" dirty="0">
                <a:solidFill>
                  <a:schemeClr val="tx2"/>
                </a:solidFill>
              </a:rPr>
              <a:t>30</a:t>
            </a:r>
            <a:r>
              <a:rPr kumimoji="0" lang="zh-TW" altLang="en-US" sz="2200" dirty="0">
                <a:solidFill>
                  <a:schemeClr val="tx2"/>
                </a:solidFill>
              </a:rPr>
              <a:t>日</a:t>
            </a:r>
            <a:r>
              <a:rPr kumimoji="0" lang="zh-TW" altLang="zh-TW" sz="2200" dirty="0">
                <a:solidFill>
                  <a:schemeClr val="tx2"/>
                </a:solidFill>
              </a:rPr>
              <a:t>公告實施「高屏地區空氣污染物總量管制計畫」</a:t>
            </a:r>
            <a:r>
              <a:rPr kumimoji="0" lang="zh-TW" altLang="en-US" sz="2200" dirty="0" smtClean="0">
                <a:solidFill>
                  <a:schemeClr val="tx2"/>
                </a:solidFill>
              </a:rPr>
              <a:t>。</a:t>
            </a:r>
            <a:endParaRPr kumimoji="0" lang="en-US" altLang="zh-TW" sz="2200" dirty="0" smtClean="0">
              <a:solidFill>
                <a:schemeClr val="tx2"/>
              </a:solidFill>
            </a:endParaRPr>
          </a:p>
          <a:p>
            <a:pPr indent="-365125" eaLnBrk="0" hangingPunct="0">
              <a:spcBef>
                <a:spcPct val="5000"/>
              </a:spcBef>
              <a:buClr>
                <a:schemeClr val="accent6">
                  <a:lumMod val="50000"/>
                </a:schemeClr>
              </a:buClr>
              <a:buFont typeface="Wingdings" panose="05000000000000000000" pitchFamily="2" charset="2"/>
              <a:buChar char="ü"/>
            </a:pPr>
            <a:r>
              <a:rPr kumimoji="0" lang="zh-TW" altLang="zh-TW" sz="2200" dirty="0" smtClean="0">
                <a:solidFill>
                  <a:schemeClr val="tx2"/>
                </a:solidFill>
              </a:rPr>
              <a:t>第</a:t>
            </a:r>
            <a:r>
              <a:rPr kumimoji="0" lang="zh-TW" altLang="en-US" sz="2200" dirty="0" smtClean="0">
                <a:solidFill>
                  <a:schemeClr val="tx2"/>
                </a:solidFill>
              </a:rPr>
              <a:t>一</a:t>
            </a:r>
            <a:r>
              <a:rPr kumimoji="0" lang="zh-TW" altLang="zh-TW" sz="2200" dirty="0">
                <a:solidFill>
                  <a:schemeClr val="tx2"/>
                </a:solidFill>
              </a:rPr>
              <a:t>期</a:t>
            </a:r>
            <a:r>
              <a:rPr kumimoji="0" lang="zh-TW" altLang="en-US" sz="2200" dirty="0">
                <a:solidFill>
                  <a:schemeClr val="tx2"/>
                </a:solidFill>
              </a:rPr>
              <a:t>實施</a:t>
            </a:r>
            <a:r>
              <a:rPr kumimoji="0" lang="zh-TW" altLang="zh-TW" sz="2200" dirty="0">
                <a:solidFill>
                  <a:schemeClr val="tx2"/>
                </a:solidFill>
              </a:rPr>
              <a:t>時程為</a:t>
            </a:r>
            <a:r>
              <a:rPr kumimoji="0" lang="en-US" altLang="zh-TW" sz="2200" dirty="0">
                <a:solidFill>
                  <a:schemeClr val="tx2"/>
                </a:solidFill>
              </a:rPr>
              <a:t>3</a:t>
            </a:r>
            <a:r>
              <a:rPr kumimoji="0" lang="zh-TW" altLang="zh-TW" sz="2200" dirty="0">
                <a:solidFill>
                  <a:schemeClr val="tx2"/>
                </a:solidFill>
              </a:rPr>
              <a:t>年，</a:t>
            </a:r>
            <a:r>
              <a:rPr kumimoji="0" lang="en-US" altLang="zh-TW" sz="2200" dirty="0">
                <a:solidFill>
                  <a:schemeClr val="tx2"/>
                </a:solidFill>
              </a:rPr>
              <a:t>104</a:t>
            </a:r>
            <a:r>
              <a:rPr kumimoji="0" lang="zh-TW" altLang="zh-TW" sz="2200" dirty="0" smtClean="0">
                <a:solidFill>
                  <a:schemeClr val="tx2"/>
                </a:solidFill>
              </a:rPr>
              <a:t>年</a:t>
            </a:r>
            <a:r>
              <a:rPr lang="zh-TW" altLang="en-US" sz="2200" dirty="0" smtClean="0">
                <a:solidFill>
                  <a:schemeClr val="tx2"/>
                </a:solidFill>
              </a:rPr>
              <a:t>至</a:t>
            </a:r>
            <a:r>
              <a:rPr kumimoji="0" lang="en-US" altLang="zh-TW" sz="2200" dirty="0" smtClean="0">
                <a:solidFill>
                  <a:schemeClr val="tx2"/>
                </a:solidFill>
              </a:rPr>
              <a:t>106</a:t>
            </a:r>
            <a:r>
              <a:rPr kumimoji="0" lang="zh-TW" altLang="zh-TW" sz="2200" dirty="0">
                <a:solidFill>
                  <a:schemeClr val="tx2"/>
                </a:solidFill>
              </a:rPr>
              <a:t>年目標為既存工廠認可排放量達一定門檻者應削減</a:t>
            </a:r>
            <a:r>
              <a:rPr kumimoji="0" lang="en-US" altLang="zh-TW" sz="2200" dirty="0">
                <a:solidFill>
                  <a:schemeClr val="tx2"/>
                </a:solidFill>
              </a:rPr>
              <a:t>5%</a:t>
            </a:r>
            <a:r>
              <a:rPr kumimoji="0" lang="zh-TW" altLang="zh-TW" sz="2200" dirty="0">
                <a:solidFill>
                  <a:schemeClr val="tx2"/>
                </a:solidFill>
              </a:rPr>
              <a:t>，以有效提升該區環境空氣品質</a:t>
            </a:r>
            <a:r>
              <a:rPr kumimoji="0" lang="zh-TW" altLang="zh-TW" sz="2200" dirty="0" smtClean="0">
                <a:solidFill>
                  <a:schemeClr val="tx2"/>
                </a:solidFill>
              </a:rPr>
              <a:t>。</a:t>
            </a:r>
            <a:endParaRPr kumimoji="0" lang="en-US" altLang="zh-TW" sz="2200" dirty="0" smtClean="0">
              <a:solidFill>
                <a:schemeClr val="tx2"/>
              </a:solidFill>
            </a:endParaRPr>
          </a:p>
          <a:p>
            <a:pPr indent="-365125" eaLnBrk="0" hangingPunct="0">
              <a:spcBef>
                <a:spcPct val="5000"/>
              </a:spcBef>
              <a:buClr>
                <a:schemeClr val="accent6">
                  <a:lumMod val="50000"/>
                </a:schemeClr>
              </a:buClr>
              <a:buFont typeface="Wingdings" panose="05000000000000000000" pitchFamily="2" charset="2"/>
              <a:buChar char="ü"/>
            </a:pPr>
            <a:r>
              <a:rPr kumimoji="0" lang="zh-TW" altLang="zh-TW" sz="2200" dirty="0" smtClean="0">
                <a:solidFill>
                  <a:schemeClr val="tx2"/>
                </a:solidFill>
              </a:rPr>
              <a:t>截至</a:t>
            </a:r>
            <a:r>
              <a:rPr kumimoji="0" lang="en-US" altLang="zh-TW" sz="2200" dirty="0">
                <a:solidFill>
                  <a:schemeClr val="tx2"/>
                </a:solidFill>
              </a:rPr>
              <a:t>105</a:t>
            </a:r>
            <a:r>
              <a:rPr kumimoji="0" lang="zh-TW" altLang="en-US" sz="2200" dirty="0">
                <a:solidFill>
                  <a:schemeClr val="tx2"/>
                </a:solidFill>
              </a:rPr>
              <a:t>年</a:t>
            </a:r>
            <a:r>
              <a:rPr kumimoji="0" lang="en-US" altLang="zh-TW" sz="2200" dirty="0">
                <a:solidFill>
                  <a:schemeClr val="tx2"/>
                </a:solidFill>
              </a:rPr>
              <a:t>1</a:t>
            </a:r>
            <a:r>
              <a:rPr kumimoji="0" lang="zh-TW" altLang="zh-TW" sz="2200" dirty="0">
                <a:solidFill>
                  <a:schemeClr val="tx2"/>
                </a:solidFill>
              </a:rPr>
              <a:t>月</a:t>
            </a:r>
            <a:r>
              <a:rPr kumimoji="0" lang="en-US" altLang="zh-TW" sz="2200" dirty="0">
                <a:solidFill>
                  <a:schemeClr val="tx2"/>
                </a:solidFill>
              </a:rPr>
              <a:t>7</a:t>
            </a:r>
            <a:r>
              <a:rPr kumimoji="0" lang="zh-TW" altLang="zh-TW" sz="2200" dirty="0">
                <a:solidFill>
                  <a:schemeClr val="tx2"/>
                </a:solidFill>
              </a:rPr>
              <a:t>日止統計，已掌握應認可排放量列管家數為</a:t>
            </a:r>
            <a:r>
              <a:rPr kumimoji="0" lang="en-US" altLang="zh-TW" sz="2200" dirty="0">
                <a:solidFill>
                  <a:schemeClr val="tx2"/>
                </a:solidFill>
              </a:rPr>
              <a:t>635</a:t>
            </a:r>
            <a:r>
              <a:rPr kumimoji="0" lang="zh-TW" altLang="zh-TW" sz="2200" dirty="0">
                <a:solidFill>
                  <a:schemeClr val="tx2"/>
                </a:solidFill>
              </a:rPr>
              <a:t>家，線上申請家數已達</a:t>
            </a:r>
            <a:r>
              <a:rPr kumimoji="0" lang="en-US" altLang="zh-TW" sz="2200" dirty="0">
                <a:solidFill>
                  <a:schemeClr val="tx2"/>
                </a:solidFill>
              </a:rPr>
              <a:t>148</a:t>
            </a:r>
            <a:r>
              <a:rPr kumimoji="0" lang="zh-TW" altLang="zh-TW" sz="2200" dirty="0">
                <a:solidFill>
                  <a:schemeClr val="tx2"/>
                </a:solidFill>
              </a:rPr>
              <a:t>家</a:t>
            </a:r>
            <a:r>
              <a:rPr kumimoji="0" lang="zh-TW" altLang="en-US" sz="2200" dirty="0" smtClean="0">
                <a:solidFill>
                  <a:schemeClr val="tx2"/>
                </a:solidFill>
              </a:rPr>
              <a:t>。</a:t>
            </a:r>
            <a:endParaRPr kumimoji="0" lang="en-US" altLang="zh-TW" sz="2200" dirty="0" smtClean="0">
              <a:solidFill>
                <a:schemeClr val="tx2"/>
              </a:solidFill>
            </a:endParaRPr>
          </a:p>
          <a:p>
            <a:pPr>
              <a:spcBef>
                <a:spcPts val="400"/>
              </a:spcBef>
              <a:buClr>
                <a:schemeClr val="accent2"/>
              </a:buClr>
              <a:buSzPct val="75000"/>
              <a:buFont typeface="Wingdings" panose="05000000000000000000" pitchFamily="2" charset="2"/>
              <a:buChar char="n"/>
            </a:pPr>
            <a:r>
              <a:rPr lang="zh-TW" altLang="en-US" sz="3200" b="1" dirty="0">
                <a:solidFill>
                  <a:schemeClr val="hlink"/>
                </a:solidFill>
              </a:rPr>
              <a:t> </a:t>
            </a:r>
            <a:r>
              <a:rPr lang="zh-TW" altLang="en-US" sz="3200" b="1" dirty="0">
                <a:solidFill>
                  <a:schemeClr val="hlink"/>
                </a:solidFill>
                <a:cs typeface="Times New Roman" panose="02020603050405020304" pitchFamily="18" charset="0"/>
              </a:rPr>
              <a:t>開徵水污染防治費專款專用</a:t>
            </a:r>
          </a:p>
          <a:p>
            <a:pPr indent="-365125" algn="just">
              <a:spcBef>
                <a:spcPts val="400"/>
              </a:spcBef>
              <a:buClr>
                <a:srgbClr val="191966"/>
              </a:buClr>
              <a:buFont typeface="Wingdings" panose="05000000000000000000" pitchFamily="2" charset="2"/>
              <a:buChar char="ü"/>
            </a:pPr>
            <a:r>
              <a:rPr lang="zh-TW" altLang="en-US" sz="2200" dirty="0"/>
              <a:t>採分階段徵收方式，第一階段徵收對象為</a:t>
            </a:r>
            <a:r>
              <a:rPr lang="en-US" altLang="zh-TW" sz="2200" dirty="0"/>
              <a:t>5</a:t>
            </a:r>
            <a:r>
              <a:rPr lang="zh-TW" altLang="en-US" sz="2200" dirty="0"/>
              <a:t>千多家畜牧業以外之事業及工業區專用</a:t>
            </a:r>
            <a:r>
              <a:rPr lang="zh-TW" altLang="en-US" sz="2200" dirty="0">
                <a:solidFill>
                  <a:schemeClr val="tx2"/>
                </a:solidFill>
              </a:rPr>
              <a:t>污水下水道系統。</a:t>
            </a:r>
            <a:r>
              <a:rPr lang="en-US" altLang="zh-TW" sz="2200" dirty="0">
                <a:solidFill>
                  <a:schemeClr val="tx2"/>
                </a:solidFill>
              </a:rPr>
              <a:t>104</a:t>
            </a:r>
            <a:r>
              <a:rPr lang="zh-TW" altLang="en-US" sz="2200" dirty="0">
                <a:solidFill>
                  <a:schemeClr val="tx2"/>
                </a:solidFill>
              </a:rPr>
              <a:t>年</a:t>
            </a:r>
            <a:r>
              <a:rPr lang="en-US" altLang="zh-TW" sz="2200" dirty="0">
                <a:solidFill>
                  <a:schemeClr val="tx2"/>
                </a:solidFill>
              </a:rPr>
              <a:t>5</a:t>
            </a:r>
            <a:r>
              <a:rPr lang="zh-TW" altLang="en-US" sz="2200" dirty="0">
                <a:solidFill>
                  <a:schemeClr val="tx2"/>
                </a:solidFill>
              </a:rPr>
              <a:t>月</a:t>
            </a:r>
            <a:r>
              <a:rPr lang="en-US" altLang="zh-TW" sz="2200" dirty="0">
                <a:solidFill>
                  <a:schemeClr val="tx2"/>
                </a:solidFill>
              </a:rPr>
              <a:t>1</a:t>
            </a:r>
            <a:r>
              <a:rPr lang="zh-TW" altLang="en-US" sz="2200" dirty="0">
                <a:solidFill>
                  <a:schemeClr val="tx2"/>
                </a:solidFill>
              </a:rPr>
              <a:t>日開徵，第一期水污費自</a:t>
            </a:r>
            <a:r>
              <a:rPr lang="en-US" altLang="zh-TW" sz="2200" dirty="0">
                <a:solidFill>
                  <a:schemeClr val="tx2"/>
                </a:solidFill>
              </a:rPr>
              <a:t>7</a:t>
            </a:r>
            <a:r>
              <a:rPr lang="zh-TW" altLang="en-US" sz="2200" dirty="0">
                <a:solidFill>
                  <a:schemeClr val="tx2"/>
                </a:solidFill>
              </a:rPr>
              <a:t>月</a:t>
            </a:r>
            <a:r>
              <a:rPr lang="en-US" altLang="zh-TW" sz="2200" dirty="0">
                <a:solidFill>
                  <a:schemeClr val="tx2"/>
                </a:solidFill>
              </a:rPr>
              <a:t>1</a:t>
            </a:r>
            <a:r>
              <a:rPr lang="zh-TW" altLang="en-US" sz="2200" dirty="0">
                <a:solidFill>
                  <a:schemeClr val="tx2"/>
                </a:solidFill>
              </a:rPr>
              <a:t>日起申報繳費。統計至</a:t>
            </a:r>
            <a:r>
              <a:rPr lang="en-US" altLang="zh-TW" sz="2200" dirty="0">
                <a:solidFill>
                  <a:schemeClr val="tx2"/>
                </a:solidFill>
              </a:rPr>
              <a:t>104</a:t>
            </a:r>
            <a:r>
              <a:rPr lang="zh-TW" altLang="en-US" sz="2200" dirty="0">
                <a:solidFill>
                  <a:schemeClr val="tx2"/>
                </a:solidFill>
              </a:rPr>
              <a:t>年</a:t>
            </a:r>
            <a:r>
              <a:rPr lang="en-US" altLang="zh-TW" sz="2200" dirty="0">
                <a:solidFill>
                  <a:schemeClr val="tx2"/>
                </a:solidFill>
              </a:rPr>
              <a:t>12</a:t>
            </a:r>
            <a:r>
              <a:rPr lang="zh-TW" altLang="en-US" sz="2200" dirty="0">
                <a:solidFill>
                  <a:schemeClr val="tx2"/>
                </a:solidFill>
              </a:rPr>
              <a:t>月底止，共申報</a:t>
            </a:r>
            <a:r>
              <a:rPr lang="en-US" altLang="zh-TW" sz="2200" dirty="0">
                <a:solidFill>
                  <a:schemeClr val="tx2"/>
                </a:solidFill>
              </a:rPr>
              <a:t>5,426</a:t>
            </a:r>
            <a:r>
              <a:rPr lang="zh-TW" altLang="en-US" sz="2200" dirty="0">
                <a:solidFill>
                  <a:schemeClr val="tx2"/>
                </a:solidFill>
              </a:rPr>
              <a:t>家，總金額</a:t>
            </a:r>
            <a:r>
              <a:rPr lang="en-US" altLang="zh-TW" sz="2200" dirty="0">
                <a:solidFill>
                  <a:schemeClr val="tx2"/>
                </a:solidFill>
              </a:rPr>
              <a:t>3,416</a:t>
            </a:r>
            <a:r>
              <a:rPr lang="zh-TW" altLang="en-US" sz="2200" dirty="0">
                <a:solidFill>
                  <a:schemeClr val="tx2"/>
                </a:solidFill>
              </a:rPr>
              <a:t>萬元</a:t>
            </a:r>
            <a:r>
              <a:rPr lang="zh-TW" altLang="en-US" sz="2200" dirty="0" smtClean="0">
                <a:solidFill>
                  <a:schemeClr val="tx2"/>
                </a:solidFill>
              </a:rPr>
              <a:t>。</a:t>
            </a:r>
            <a:endParaRPr lang="en-US" altLang="zh-TW" sz="2200" dirty="0" smtClean="0">
              <a:solidFill>
                <a:schemeClr val="tx2"/>
              </a:solidFill>
            </a:endParaRPr>
          </a:p>
          <a:p>
            <a:pPr indent="-365125" algn="just">
              <a:spcBef>
                <a:spcPts val="400"/>
              </a:spcBef>
              <a:buClr>
                <a:srgbClr val="191966"/>
              </a:buClr>
              <a:buFont typeface="Wingdings" panose="05000000000000000000" pitchFamily="2" charset="2"/>
              <a:buChar char="ü"/>
            </a:pPr>
            <a:r>
              <a:rPr lang="zh-TW" altLang="en-US" sz="2200" dirty="0" smtClean="0"/>
              <a:t>提供</a:t>
            </a:r>
            <a:r>
              <a:rPr lang="zh-TW" altLang="en-US" sz="2200" dirty="0"/>
              <a:t>費額分年折減及依排放濃度減量程度之優惠折扣，鼓勵業者提升處理效能，改善排放水質。</a:t>
            </a:r>
            <a:endParaRPr lang="en-US" altLang="zh-TW" sz="2200" dirty="0"/>
          </a:p>
          <a:p>
            <a:pPr marL="0" indent="0" eaLnBrk="0" hangingPunct="0">
              <a:spcBef>
                <a:spcPct val="5000"/>
              </a:spcBef>
              <a:buClr>
                <a:schemeClr val="accent2"/>
              </a:buClr>
            </a:pPr>
            <a:endParaRPr kumimoji="0" lang="zh-TW" altLang="en-US" sz="2200" b="1" dirty="0">
              <a:solidFill>
                <a:schemeClr val="tx2"/>
              </a:solidFill>
            </a:endParaRPr>
          </a:p>
        </p:txBody>
      </p:sp>
      <p:sp>
        <p:nvSpPr>
          <p:cNvPr id="12"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fontAlgn="auto">
              <a:spcBef>
                <a:spcPts val="0"/>
              </a:spcBef>
              <a:spcAft>
                <a:spcPts val="0"/>
              </a:spcAft>
              <a:defRPr/>
            </a:pP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7)</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27866115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、打造永續環境，營造樂活</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家園</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8)</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31006" y="1019725"/>
            <a:ext cx="8281987" cy="47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推動</a:t>
            </a:r>
            <a:r>
              <a:rPr lang="zh-TW" altLang="en-US" sz="3200" b="1" dirty="0">
                <a:solidFill>
                  <a:schemeClr val="accent6"/>
                </a:solidFill>
                <a:latin typeface="Times New Roman" panose="02020603050405020304" pitchFamily="18" charset="0"/>
                <a:ea typeface="標楷體" panose="03000509000000000000" pitchFamily="65" charset="-120"/>
              </a:rPr>
              <a:t>「愛台</a:t>
            </a:r>
            <a:r>
              <a:rPr lang="en-US" altLang="zh-TW" sz="3200" b="1" dirty="0">
                <a:solidFill>
                  <a:schemeClr val="accent6"/>
                </a:solidFill>
                <a:latin typeface="Times New Roman" panose="02020603050405020304" pitchFamily="18" charset="0"/>
                <a:ea typeface="標楷體" panose="03000509000000000000" pitchFamily="65" charset="-120"/>
              </a:rPr>
              <a:t>12 </a:t>
            </a:r>
            <a:r>
              <a:rPr lang="zh-TW" altLang="en-US" sz="3200" b="1" dirty="0">
                <a:solidFill>
                  <a:schemeClr val="accent6"/>
                </a:solidFill>
                <a:latin typeface="Times New Roman" panose="02020603050405020304" pitchFamily="18" charset="0"/>
                <a:ea typeface="標楷體" panose="03000509000000000000" pitchFamily="65" charset="-120"/>
              </a:rPr>
              <a:t>建設總體計畫」</a:t>
            </a:r>
            <a:endParaRPr lang="en-US" altLang="zh-TW" sz="3200" b="1" dirty="0" smtClean="0">
              <a:solidFill>
                <a:schemeClr val="accent6"/>
              </a:solidFill>
              <a:latin typeface="Times New Roman" panose="02020603050405020304" pitchFamily="18" charset="0"/>
              <a:ea typeface="標楷體" panose="03000509000000000000" pitchFamily="65" charset="-120"/>
            </a:endParaRPr>
          </a:p>
          <a:p>
            <a:pPr marL="361950" indent="0">
              <a:spcBef>
                <a:spcPts val="1200"/>
              </a:spcBef>
              <a:buClr>
                <a:schemeClr val="accent2">
                  <a:lumMod val="50000"/>
                </a:schemeClr>
              </a:buClr>
              <a:buSzPct val="75000"/>
              <a:buNone/>
            </a:pPr>
            <a:r>
              <a:rPr lang="en-US" altLang="zh-TW" sz="2600" dirty="0" smtClean="0">
                <a:latin typeface="+mn-lt"/>
              </a:rPr>
              <a:t>98</a:t>
            </a:r>
            <a:r>
              <a:rPr lang="zh-TW" altLang="en-US" sz="2600" dirty="0" smtClean="0">
                <a:latin typeface="+mn-lt"/>
              </a:rPr>
              <a:t>至</a:t>
            </a:r>
            <a:r>
              <a:rPr lang="en-US" altLang="zh-TW" sz="2600" dirty="0" smtClean="0">
                <a:latin typeface="+mn-lt"/>
              </a:rPr>
              <a:t>104</a:t>
            </a:r>
            <a:r>
              <a:rPr lang="zh-TW" altLang="en-US" sz="2600" dirty="0" smtClean="0">
                <a:latin typeface="+mn-lt"/>
              </a:rPr>
              <a:t>年</a:t>
            </a:r>
            <a:r>
              <a:rPr lang="zh-TW" altLang="en-US" sz="2600" dirty="0">
                <a:latin typeface="+mn-lt"/>
              </a:rPr>
              <a:t>底止「愛台</a:t>
            </a:r>
            <a:r>
              <a:rPr lang="en-US" altLang="zh-TW" sz="2600" dirty="0">
                <a:latin typeface="+mn-lt"/>
              </a:rPr>
              <a:t>12 </a:t>
            </a:r>
            <a:r>
              <a:rPr lang="zh-TW" altLang="en-US" sz="2600" dirty="0">
                <a:latin typeface="+mn-lt"/>
              </a:rPr>
              <a:t>建設總體計畫」投資總達成率 </a:t>
            </a:r>
            <a:r>
              <a:rPr lang="en-US" altLang="zh-TW" sz="2600" dirty="0">
                <a:latin typeface="+mn-lt"/>
              </a:rPr>
              <a:t>92.05%</a:t>
            </a:r>
            <a:r>
              <a:rPr lang="zh-TW" altLang="en-US" sz="2600" dirty="0">
                <a:latin typeface="+mn-lt"/>
              </a:rPr>
              <a:t>，其中，民間投資（</a:t>
            </a:r>
            <a:r>
              <a:rPr lang="en-US" altLang="zh-TW" sz="2600" dirty="0">
                <a:latin typeface="+mn-lt"/>
              </a:rPr>
              <a:t>1.2</a:t>
            </a:r>
            <a:r>
              <a:rPr lang="zh-TW" altLang="en-US" sz="2600" dirty="0">
                <a:latin typeface="+mn-lt"/>
              </a:rPr>
              <a:t>兆元）已實際吸引民間投入</a:t>
            </a:r>
            <a:r>
              <a:rPr lang="en-US" altLang="zh-TW" sz="2600" dirty="0">
                <a:latin typeface="+mn-lt"/>
              </a:rPr>
              <a:t>1.53</a:t>
            </a:r>
            <a:r>
              <a:rPr lang="zh-TW" altLang="en-US" sz="2600" dirty="0">
                <a:latin typeface="+mn-lt"/>
              </a:rPr>
              <a:t>兆元，累計達成率</a:t>
            </a:r>
            <a:r>
              <a:rPr lang="en-US" altLang="zh-TW" sz="2600" dirty="0">
                <a:latin typeface="+mn-lt"/>
              </a:rPr>
              <a:t>127.58%</a:t>
            </a:r>
            <a:r>
              <a:rPr lang="zh-TW" altLang="en-US" sz="2600" dirty="0">
                <a:latin typeface="+mn-lt"/>
              </a:rPr>
              <a:t>，已超過原定目標</a:t>
            </a:r>
            <a:endParaRPr lang="en-US" altLang="zh-TW" sz="2600" dirty="0">
              <a:latin typeface="+mn-lt"/>
            </a:endParaRPr>
          </a:p>
          <a:p>
            <a:pPr>
              <a:spcBef>
                <a:spcPts val="1200"/>
              </a:spcBef>
              <a:buClr>
                <a:schemeClr val="accent2">
                  <a:lumMod val="50000"/>
                </a:schemeClr>
              </a:buClr>
              <a:buSzPct val="75000"/>
              <a:buFont typeface="Wingdings" panose="05000000000000000000" pitchFamily="2" charset="2"/>
              <a:buChar char="n"/>
            </a:pPr>
            <a:r>
              <a:rPr lang="zh-TW" altLang="zh-TW" sz="3200" b="1" dirty="0" smtClean="0">
                <a:solidFill>
                  <a:schemeClr val="accent6"/>
                </a:solidFill>
                <a:latin typeface="Times New Roman" panose="02020603050405020304" pitchFamily="18" charset="0"/>
                <a:ea typeface="標楷體" panose="03000509000000000000" pitchFamily="65" charset="-120"/>
              </a:rPr>
              <a:t>推動</a:t>
            </a:r>
            <a:r>
              <a:rPr lang="zh-TW" altLang="zh-TW" sz="3200" b="1" dirty="0">
                <a:solidFill>
                  <a:schemeClr val="accent6"/>
                </a:solidFill>
                <a:latin typeface="Times New Roman" panose="02020603050405020304" pitchFamily="18" charset="0"/>
                <a:ea typeface="標楷體" panose="03000509000000000000" pitchFamily="65" charset="-120"/>
              </a:rPr>
              <a:t>花東發展，後山美麗轉身</a:t>
            </a:r>
            <a:endParaRPr lang="en-US" altLang="zh-TW" sz="3200" b="1" dirty="0">
              <a:solidFill>
                <a:schemeClr val="accent6"/>
              </a:solidFill>
              <a:latin typeface="Times New Roman" panose="02020603050405020304" pitchFamily="18" charset="0"/>
              <a:ea typeface="標楷體" panose="03000509000000000000" pitchFamily="65" charset="-120"/>
            </a:endParaRPr>
          </a:p>
          <a:p>
            <a:pPr marL="355600" indent="0" algn="just" hangingPunct="0">
              <a:buClr>
                <a:schemeClr val="accent2">
                  <a:lumMod val="50000"/>
                </a:schemeClr>
              </a:buClr>
              <a:buSzPct val="75000"/>
              <a:buNone/>
            </a:pPr>
            <a:r>
              <a:rPr lang="en-US" altLang="zh-TW" sz="2600" dirty="0">
                <a:latin typeface="+mn-lt"/>
              </a:rPr>
              <a:t>100</a:t>
            </a:r>
            <a:r>
              <a:rPr lang="zh-TW" altLang="en-US" sz="2600" dirty="0">
                <a:latin typeface="+mn-lt"/>
              </a:rPr>
              <a:t>年設置花東地區永續發展基金，預計</a:t>
            </a:r>
            <a:r>
              <a:rPr lang="en-US" altLang="zh-TW" sz="2600" dirty="0">
                <a:latin typeface="+mn-lt"/>
              </a:rPr>
              <a:t>10</a:t>
            </a:r>
            <a:r>
              <a:rPr lang="zh-TW" altLang="en-US" sz="2600" dirty="0">
                <a:latin typeface="+mn-lt"/>
              </a:rPr>
              <a:t>年投入</a:t>
            </a:r>
            <a:r>
              <a:rPr lang="en-US" altLang="zh-TW" sz="2600" dirty="0">
                <a:latin typeface="+mn-lt"/>
              </a:rPr>
              <a:t>400</a:t>
            </a:r>
            <a:r>
              <a:rPr lang="zh-TW" altLang="en-US" sz="2600" dirty="0">
                <a:latin typeface="+mn-lt"/>
              </a:rPr>
              <a:t>億元，</a:t>
            </a:r>
            <a:r>
              <a:rPr lang="en-US" altLang="zh-TW" sz="2600" dirty="0">
                <a:latin typeface="+mn-lt"/>
              </a:rPr>
              <a:t>103</a:t>
            </a:r>
            <a:r>
              <a:rPr lang="zh-TW" altLang="en-US" sz="2600" dirty="0">
                <a:latin typeface="+mn-lt"/>
              </a:rPr>
              <a:t>年核定「花東產業六級化發展方案」，協助地方產業質量優化，拓展花東品牌與通路，創造在地就業機會，增加長期觀光旅遊人次</a:t>
            </a:r>
            <a:r>
              <a:rPr lang="zh-TW" altLang="en-US" sz="2600" dirty="0" smtClean="0">
                <a:latin typeface="+mn-lt"/>
              </a:rPr>
              <a:t>。</a:t>
            </a:r>
            <a:endParaRPr lang="en-US" altLang="zh-TW" sz="32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213</a:t>
            </a:fld>
            <a:endParaRPr lang="zh-TW" altLang="en-US"/>
          </a:p>
        </p:txBody>
      </p:sp>
    </p:spTree>
    <p:extLst>
      <p:ext uri="{BB962C8B-B14F-4D97-AF65-F5344CB8AC3E}">
        <p14:creationId xmlns:p14="http://schemas.microsoft.com/office/powerpoint/2010/main" val="1051595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rgbClr val="2D2DB9">
                    <a:lumMod val="50000"/>
                  </a:srgbClr>
                </a:solidFill>
                <a:latin typeface="Times New Roman" panose="02020603050405020304" pitchFamily="18" charset="0"/>
                <a:ea typeface="標楷體" panose="03000509000000000000" pitchFamily="65" charset="-120"/>
              </a:rPr>
              <a:t>五楊高</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架</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a:t>
            </a:r>
            <a:r>
              <a:rPr lang="zh-TW" altLang="en-US" sz="3600" dirty="0">
                <a:solidFill>
                  <a:srgbClr val="2D2DB9">
                    <a:lumMod val="50000"/>
                  </a:srgbClr>
                </a:solidFill>
                <a:latin typeface="Times New Roman" panose="02020603050405020304" pitchFamily="18" charset="0"/>
                <a:ea typeface="標楷體" panose="03000509000000000000" pitchFamily="65" charset="-120"/>
              </a:rPr>
              <a:t>易</a:t>
            </a:r>
            <a:r>
              <a:rPr lang="zh-TW" altLang="zh-TW" sz="3600" dirty="0">
                <a:solidFill>
                  <a:srgbClr val="2D2DB9">
                    <a:lumMod val="50000"/>
                  </a:srgbClr>
                </a:solidFill>
                <a:latin typeface="Times New Roman" panose="02020603050405020304" pitchFamily="18" charset="0"/>
                <a:ea typeface="標楷體" panose="03000509000000000000" pitchFamily="65" charset="-120"/>
              </a:rPr>
              <a:t>通</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南來北往增方便</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15310" y="999536"/>
            <a:ext cx="8178241" cy="17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lgn="just">
              <a:spcBef>
                <a:spcPts val="1200"/>
              </a:spcBef>
              <a:buClr>
                <a:schemeClr val="accent2">
                  <a:lumMod val="50000"/>
                </a:schemeClr>
              </a:buClr>
              <a:buSzPct val="100000"/>
              <a:buFont typeface="Wingdings" panose="05000000000000000000" pitchFamily="2" charset="2"/>
              <a:buChar char="n"/>
            </a:pPr>
            <a:r>
              <a:rPr lang="zh-TW" altLang="zh-TW" sz="2600" b="1" dirty="0">
                <a:solidFill>
                  <a:schemeClr val="accent6"/>
                </a:solidFill>
                <a:latin typeface="+mn-lt"/>
              </a:rPr>
              <a:t>五楊高</a:t>
            </a:r>
            <a:r>
              <a:rPr lang="zh-TW" altLang="zh-TW" sz="2600" b="1" dirty="0" smtClean="0">
                <a:solidFill>
                  <a:schemeClr val="accent6"/>
                </a:solidFill>
                <a:latin typeface="+mn-lt"/>
              </a:rPr>
              <a:t>架</a:t>
            </a:r>
            <a:r>
              <a:rPr lang="zh-TW" altLang="en-US" sz="2600" b="1" dirty="0" smtClean="0">
                <a:solidFill>
                  <a:schemeClr val="accent6"/>
                </a:solidFill>
                <a:latin typeface="+mn-lt"/>
              </a:rPr>
              <a:t>於</a:t>
            </a:r>
            <a:r>
              <a:rPr lang="en-US" altLang="zh-TW" sz="2600" b="1" dirty="0">
                <a:solidFill>
                  <a:schemeClr val="accent6"/>
                </a:solidFill>
                <a:latin typeface="+mn-lt"/>
              </a:rPr>
              <a:t>102</a:t>
            </a:r>
            <a:r>
              <a:rPr lang="zh-TW" altLang="en-US" sz="2600" b="1" dirty="0">
                <a:solidFill>
                  <a:schemeClr val="accent6"/>
                </a:solidFill>
                <a:latin typeface="+mn-lt"/>
              </a:rPr>
              <a:t>年</a:t>
            </a:r>
            <a:r>
              <a:rPr lang="en-US" altLang="zh-TW" sz="2600" b="1" dirty="0">
                <a:solidFill>
                  <a:schemeClr val="accent6"/>
                </a:solidFill>
                <a:latin typeface="+mn-lt"/>
              </a:rPr>
              <a:t>4</a:t>
            </a:r>
            <a:r>
              <a:rPr lang="zh-TW" altLang="en-US" sz="2600" b="1" dirty="0">
                <a:solidFill>
                  <a:schemeClr val="accent6"/>
                </a:solidFill>
                <a:latin typeface="+mn-lt"/>
              </a:rPr>
              <a:t>月</a:t>
            </a:r>
            <a:r>
              <a:rPr lang="en-US" altLang="zh-TW" sz="2600" b="1" dirty="0">
                <a:solidFill>
                  <a:schemeClr val="accent6"/>
                </a:solidFill>
                <a:latin typeface="+mn-lt"/>
              </a:rPr>
              <a:t>20</a:t>
            </a:r>
            <a:r>
              <a:rPr lang="zh-TW" altLang="en-US" sz="2600" b="1" dirty="0">
                <a:solidFill>
                  <a:schemeClr val="accent6"/>
                </a:solidFill>
                <a:latin typeface="+mn-lt"/>
              </a:rPr>
              <a:t>日全線通車，建設期程提前</a:t>
            </a:r>
            <a:r>
              <a:rPr lang="en-US" altLang="zh-TW" sz="2600" b="1" dirty="0">
                <a:solidFill>
                  <a:schemeClr val="accent6"/>
                </a:solidFill>
                <a:latin typeface="+mn-lt"/>
              </a:rPr>
              <a:t>1</a:t>
            </a:r>
            <a:r>
              <a:rPr lang="zh-TW" altLang="en-US" sz="2600" b="1" dirty="0">
                <a:solidFill>
                  <a:schemeClr val="accent6"/>
                </a:solidFill>
                <a:latin typeface="+mn-lt"/>
              </a:rPr>
              <a:t>年</a:t>
            </a:r>
            <a:r>
              <a:rPr lang="en-US" altLang="zh-TW" sz="2600" b="1" dirty="0">
                <a:solidFill>
                  <a:schemeClr val="accent6"/>
                </a:solidFill>
                <a:latin typeface="+mn-lt"/>
              </a:rPr>
              <a:t>3</a:t>
            </a:r>
            <a:r>
              <a:rPr lang="zh-TW" altLang="en-US" sz="2600" b="1" dirty="0">
                <a:solidFill>
                  <a:schemeClr val="accent6"/>
                </a:solidFill>
                <a:latin typeface="+mn-lt"/>
              </a:rPr>
              <a:t>個月完工並節省</a:t>
            </a:r>
            <a:r>
              <a:rPr lang="en-US" altLang="zh-TW" sz="2600" b="1" dirty="0">
                <a:solidFill>
                  <a:schemeClr val="accent6"/>
                </a:solidFill>
                <a:latin typeface="+mn-lt"/>
              </a:rPr>
              <a:t>298</a:t>
            </a:r>
            <a:r>
              <a:rPr lang="zh-TW" altLang="en-US" sz="2600" b="1" dirty="0">
                <a:solidFill>
                  <a:schemeClr val="accent6"/>
                </a:solidFill>
                <a:latin typeface="+mn-lt"/>
              </a:rPr>
              <a:t>億經費，平均車速</a:t>
            </a:r>
            <a:r>
              <a:rPr lang="zh-TW" altLang="en-US" sz="2600" b="1" dirty="0" smtClean="0">
                <a:solidFill>
                  <a:schemeClr val="accent6"/>
                </a:solidFill>
                <a:latin typeface="+mn-lt"/>
              </a:rPr>
              <a:t>達</a:t>
            </a:r>
            <a:r>
              <a:rPr lang="en-US" altLang="zh-TW" sz="2600" b="1" dirty="0">
                <a:solidFill>
                  <a:schemeClr val="accent6"/>
                </a:solidFill>
                <a:latin typeface="+mn-lt"/>
              </a:rPr>
              <a:t>80</a:t>
            </a:r>
            <a:r>
              <a:rPr lang="zh-TW" altLang="en-US" sz="2600" b="1" dirty="0">
                <a:solidFill>
                  <a:schemeClr val="accent6"/>
                </a:solidFill>
                <a:latin typeface="+mn-lt"/>
              </a:rPr>
              <a:t>公里以上，有效紓解臺</a:t>
            </a:r>
            <a:r>
              <a:rPr lang="zh-TW" altLang="en-US" sz="2600" b="1" dirty="0" smtClean="0">
                <a:solidFill>
                  <a:schemeClr val="accent6"/>
                </a:solidFill>
                <a:latin typeface="+mn-lt"/>
              </a:rPr>
              <a:t>北楊梅間</a:t>
            </a:r>
            <a:r>
              <a:rPr lang="zh-TW" altLang="en-US" sz="2600" b="1" dirty="0">
                <a:solidFill>
                  <a:schemeClr val="accent6"/>
                </a:solidFill>
                <a:latin typeface="+mn-lt"/>
              </a:rPr>
              <a:t>高速公路車</a:t>
            </a:r>
            <a:r>
              <a:rPr lang="zh-TW" altLang="en-US" sz="2600" b="1" dirty="0" smtClean="0">
                <a:solidFill>
                  <a:schemeClr val="accent6"/>
                </a:solidFill>
                <a:latin typeface="+mn-lt"/>
              </a:rPr>
              <a:t>流</a:t>
            </a:r>
            <a:r>
              <a:rPr lang="zh-TW" altLang="en-US" sz="2600" b="1" dirty="0">
                <a:solidFill>
                  <a:schemeClr val="accent6"/>
                </a:solidFill>
                <a:latin typeface="+mn-lt"/>
              </a:rPr>
              <a:t>，並榮獲</a:t>
            </a:r>
            <a:r>
              <a:rPr lang="en-US" altLang="zh-TW" sz="2600" b="1" dirty="0">
                <a:solidFill>
                  <a:schemeClr val="accent6"/>
                </a:solidFill>
                <a:latin typeface="+mn-lt"/>
              </a:rPr>
              <a:t>2015</a:t>
            </a:r>
            <a:r>
              <a:rPr lang="zh-TW" altLang="en-US" sz="2600" b="1" dirty="0">
                <a:solidFill>
                  <a:schemeClr val="accent6"/>
                </a:solidFill>
                <a:latin typeface="+mn-lt"/>
              </a:rPr>
              <a:t>國際道路協會全球道路成就獎設計類獎項。</a:t>
            </a:r>
            <a:endParaRPr lang="en-US" altLang="zh-TW" sz="2600" b="1" dirty="0">
              <a:solidFill>
                <a:schemeClr val="accent6"/>
              </a:solidFill>
              <a:latin typeface="+mn-lt"/>
            </a:endParaRPr>
          </a:p>
          <a:p>
            <a:pPr marL="0" indent="0" algn="just">
              <a:spcBef>
                <a:spcPts val="1200"/>
              </a:spcBef>
              <a:buClr>
                <a:schemeClr val="accent2">
                  <a:lumMod val="50000"/>
                </a:schemeClr>
              </a:buClr>
              <a:buSzPct val="100000"/>
              <a:buNone/>
            </a:pPr>
            <a:endParaRPr lang="en-US" altLang="zh-TW" sz="2600" i="1" dirty="0" smtClean="0">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22</a:t>
            </a:fld>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765" y="2740682"/>
            <a:ext cx="4876801" cy="3481296"/>
          </a:xfrm>
          <a:prstGeom prst="rect">
            <a:avLst/>
          </a:prstGeom>
        </p:spPr>
      </p:pic>
    </p:spTree>
    <p:extLst>
      <p:ext uri="{BB962C8B-B14F-4D97-AF65-F5344CB8AC3E}">
        <p14:creationId xmlns:p14="http://schemas.microsoft.com/office/powerpoint/2010/main" val="941392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497840" y="1211854"/>
            <a:ext cx="8219440" cy="178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lgn="just">
              <a:spcBef>
                <a:spcPts val="1200"/>
              </a:spcBef>
              <a:buClr>
                <a:srgbClr val="3333CC">
                  <a:lumMod val="50000"/>
                </a:srgbClr>
              </a:buClr>
              <a:buSzPct val="100000"/>
              <a:buFont typeface="Wingdings" panose="05000000000000000000" pitchFamily="2" charset="2"/>
              <a:buChar char="n"/>
            </a:pPr>
            <a:r>
              <a:rPr lang="zh-TW" altLang="en-US" sz="2600" b="1" dirty="0" smtClean="0">
                <a:solidFill>
                  <a:srgbClr val="2D2DB9"/>
                </a:solidFill>
                <a:latin typeface="+mn-lt"/>
              </a:rPr>
              <a:t>原預計</a:t>
            </a:r>
            <a:r>
              <a:rPr lang="en-US" altLang="zh-TW" sz="2600" b="1" dirty="0" smtClean="0">
                <a:solidFill>
                  <a:srgbClr val="2D2DB9"/>
                </a:solidFill>
                <a:latin typeface="+mn-lt"/>
              </a:rPr>
              <a:t>97</a:t>
            </a:r>
            <a:r>
              <a:rPr lang="zh-TW" altLang="en-US" sz="2600" b="1" dirty="0" smtClean="0">
                <a:solidFill>
                  <a:srgbClr val="2D2DB9"/>
                </a:solidFill>
                <a:latin typeface="+mn-lt"/>
              </a:rPr>
              <a:t>年起於</a:t>
            </a:r>
            <a:r>
              <a:rPr lang="en-US" altLang="zh-TW" sz="2600" b="1" dirty="0" smtClean="0">
                <a:solidFill>
                  <a:srgbClr val="2D2DB9"/>
                </a:solidFill>
                <a:latin typeface="+mn-lt"/>
              </a:rPr>
              <a:t>6</a:t>
            </a:r>
            <a:r>
              <a:rPr lang="zh-TW" altLang="en-US" sz="2600" b="1" dirty="0" smtClean="0">
                <a:solidFill>
                  <a:srgbClr val="2D2DB9"/>
                </a:solidFill>
                <a:latin typeface="+mn-lt"/>
              </a:rPr>
              <a:t>年內投入</a:t>
            </a:r>
            <a:r>
              <a:rPr lang="en-US" altLang="zh-TW" sz="2600" b="1" dirty="0">
                <a:solidFill>
                  <a:srgbClr val="2D2DB9"/>
                </a:solidFill>
                <a:latin typeface="+mn-lt"/>
              </a:rPr>
              <a:t>117.93</a:t>
            </a:r>
            <a:r>
              <a:rPr lang="zh-TW" altLang="en-US" sz="2600" b="1" dirty="0">
                <a:solidFill>
                  <a:srgbClr val="2D2DB9"/>
                </a:solidFill>
                <a:latin typeface="+mn-lt"/>
              </a:rPr>
              <a:t>億元，辦理</a:t>
            </a:r>
            <a:r>
              <a:rPr lang="en-US" altLang="zh-TW" sz="2600" b="1" dirty="0">
                <a:solidFill>
                  <a:srgbClr val="2D2DB9"/>
                </a:solidFill>
                <a:latin typeface="+mn-lt"/>
              </a:rPr>
              <a:t>40</a:t>
            </a:r>
            <a:r>
              <a:rPr lang="zh-TW" altLang="en-US" sz="2600" b="1" dirty="0">
                <a:solidFill>
                  <a:srgbClr val="2D2DB9"/>
                </a:solidFill>
                <a:latin typeface="+mn-lt"/>
              </a:rPr>
              <a:t>座</a:t>
            </a:r>
            <a:r>
              <a:rPr lang="zh-TW" altLang="en-US" sz="2600" b="1" dirty="0" smtClean="0">
                <a:solidFill>
                  <a:srgbClr val="2D2DB9"/>
                </a:solidFill>
                <a:latin typeface="+mn-lt"/>
              </a:rPr>
              <a:t>橋</a:t>
            </a:r>
            <a:r>
              <a:rPr lang="zh-TW" altLang="en-US" sz="2600" b="1" dirty="0">
                <a:solidFill>
                  <a:srgbClr val="2D2DB9"/>
                </a:solidFill>
                <a:latin typeface="+mn-lt"/>
              </a:rPr>
              <a:t>梁</a:t>
            </a:r>
            <a:r>
              <a:rPr lang="zh-TW" altLang="en-US" sz="2600" b="1" dirty="0" smtClean="0">
                <a:solidFill>
                  <a:srgbClr val="2D2DB9"/>
                </a:solidFill>
                <a:latin typeface="+mn-lt"/>
              </a:rPr>
              <a:t>整建，經全面檢討後擴大</a:t>
            </a:r>
            <a:r>
              <a:rPr lang="zh-TW" altLang="en-US" sz="2600" b="1" dirty="0">
                <a:solidFill>
                  <a:srgbClr val="2D2DB9"/>
                </a:solidFill>
                <a:latin typeface="+mn-lt"/>
              </a:rPr>
              <a:t>辦理規模並縮短</a:t>
            </a:r>
            <a:r>
              <a:rPr lang="zh-TW" altLang="en-US" sz="2600" b="1" dirty="0" smtClean="0">
                <a:solidFill>
                  <a:srgbClr val="2D2DB9"/>
                </a:solidFill>
                <a:latin typeface="+mn-lt"/>
              </a:rPr>
              <a:t>工期，縮短</a:t>
            </a:r>
            <a:r>
              <a:rPr lang="zh-TW" altLang="en-US" sz="2600" b="1" dirty="0">
                <a:solidFill>
                  <a:srgbClr val="2D2DB9"/>
                </a:solidFill>
                <a:latin typeface="+mn-lt"/>
              </a:rPr>
              <a:t>於</a:t>
            </a:r>
            <a:r>
              <a:rPr lang="en-US" altLang="zh-TW" sz="2600" b="1" dirty="0" smtClean="0">
                <a:solidFill>
                  <a:srgbClr val="2D2DB9"/>
                </a:solidFill>
                <a:latin typeface="+mn-lt"/>
              </a:rPr>
              <a:t>2</a:t>
            </a:r>
            <a:r>
              <a:rPr lang="zh-TW" altLang="en-US" sz="2600" b="1" dirty="0">
                <a:solidFill>
                  <a:srgbClr val="2D2DB9"/>
                </a:solidFill>
                <a:latin typeface="+mn-lt"/>
              </a:rPr>
              <a:t>年（</a:t>
            </a:r>
            <a:r>
              <a:rPr lang="en-US" altLang="zh-TW" sz="2600" b="1" dirty="0">
                <a:solidFill>
                  <a:srgbClr val="2D2DB9"/>
                </a:solidFill>
                <a:latin typeface="+mn-lt"/>
              </a:rPr>
              <a:t>98-99</a:t>
            </a:r>
            <a:r>
              <a:rPr lang="zh-TW" altLang="en-US" sz="2600" b="1" dirty="0">
                <a:solidFill>
                  <a:srgbClr val="2D2DB9"/>
                </a:solidFill>
                <a:latin typeface="+mn-lt"/>
              </a:rPr>
              <a:t>年</a:t>
            </a:r>
            <a:r>
              <a:rPr lang="zh-TW" altLang="en-US" sz="2600" b="1" dirty="0" smtClean="0">
                <a:solidFill>
                  <a:srgbClr val="2D2DB9"/>
                </a:solidFill>
                <a:latin typeface="+mn-lt"/>
              </a:rPr>
              <a:t>）內辦理</a:t>
            </a:r>
            <a:r>
              <a:rPr lang="en-US" altLang="zh-TW" sz="2600" b="1" dirty="0">
                <a:solidFill>
                  <a:srgbClr val="2D2DB9"/>
                </a:solidFill>
                <a:latin typeface="+mn-lt"/>
              </a:rPr>
              <a:t>47</a:t>
            </a:r>
            <a:r>
              <a:rPr lang="zh-TW" altLang="en-US" sz="2600" b="1" dirty="0">
                <a:solidFill>
                  <a:srgbClr val="2D2DB9"/>
                </a:solidFill>
                <a:latin typeface="+mn-lt"/>
              </a:rPr>
              <a:t>座</a:t>
            </a:r>
            <a:r>
              <a:rPr lang="zh-TW" altLang="en-US" sz="2600" b="1" dirty="0" smtClean="0">
                <a:solidFill>
                  <a:srgbClr val="2D2DB9"/>
                </a:solidFill>
                <a:latin typeface="+mn-lt"/>
              </a:rPr>
              <a:t>橋梁改建，總計投入</a:t>
            </a:r>
            <a:r>
              <a:rPr lang="zh-TW" altLang="en-US" sz="2600" b="1" dirty="0">
                <a:solidFill>
                  <a:srgbClr val="2D2DB9"/>
                </a:solidFill>
                <a:latin typeface="+mn-lt"/>
              </a:rPr>
              <a:t>總經費</a:t>
            </a:r>
            <a:r>
              <a:rPr lang="en-US" altLang="zh-TW" sz="2600" b="1" dirty="0">
                <a:solidFill>
                  <a:srgbClr val="2D2DB9"/>
                </a:solidFill>
                <a:latin typeface="+mn-lt"/>
              </a:rPr>
              <a:t>231</a:t>
            </a:r>
            <a:r>
              <a:rPr lang="zh-TW" altLang="en-US" sz="2600" b="1" dirty="0">
                <a:solidFill>
                  <a:srgbClr val="2D2DB9"/>
                </a:solidFill>
                <a:latin typeface="+mn-lt"/>
              </a:rPr>
              <a:t>億</a:t>
            </a:r>
            <a:r>
              <a:rPr lang="zh-TW" altLang="en-US" sz="2600" b="1" dirty="0" smtClean="0">
                <a:solidFill>
                  <a:srgbClr val="2D2DB9"/>
                </a:solidFill>
                <a:latin typeface="+mn-lt"/>
              </a:rPr>
              <a:t>元，加速提升公路橋梁安全 。</a:t>
            </a:r>
            <a:endParaRPr lang="en-US" altLang="zh-TW" sz="2600" b="1" dirty="0" smtClean="0">
              <a:solidFill>
                <a:srgbClr val="2D2DB9"/>
              </a:solidFill>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23</a:t>
            </a:fld>
            <a:endParaRPr lang="zh-TW" altLang="en-US">
              <a:solidFill>
                <a:srgbClr val="000000"/>
              </a:solidFill>
            </a:endParaRPr>
          </a:p>
        </p:txBody>
      </p:sp>
      <p:sp>
        <p:nvSpPr>
          <p:cNvPr id="6" name="矩形 5"/>
          <p:cNvSpPr/>
          <p:nvPr/>
        </p:nvSpPr>
        <p:spPr>
          <a:xfrm flipV="1">
            <a:off x="1288245" y="3882351"/>
            <a:ext cx="5495365" cy="646331"/>
          </a:xfrm>
          <a:prstGeom prst="rect">
            <a:avLst/>
          </a:prstGeom>
        </p:spPr>
        <p:txBody>
          <a:bodyPr wrap="square">
            <a:spAutoFit/>
          </a:bodyPr>
          <a:lstStyle/>
          <a:p>
            <a:endParaRPr lang="en-US" altLang="zh-TW" dirty="0" smtClean="0">
              <a:solidFill>
                <a:srgbClr val="000000"/>
              </a:solidFill>
            </a:endParaRPr>
          </a:p>
          <a:p>
            <a:endParaRPr lang="zh-TW" altLang="en-US" dirty="0" smtClean="0">
              <a:solidFill>
                <a:srgbClr val="0000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826" y="3304212"/>
            <a:ext cx="3590725" cy="258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老舊橋梁再新生，行車安全有保障</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899" y="3304212"/>
            <a:ext cx="3672408"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013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433953" y="2171701"/>
            <a:ext cx="8309997" cy="2498272"/>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3</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rgbClr val="16165D"/>
                </a:solidFill>
                <a:latin typeface="Times New Roman" panose="02020603050405020304" pitchFamily="18" charset="0"/>
                <a:ea typeface="標楷體" panose="03000509000000000000" pitchFamily="65" charset="-120"/>
              </a:rPr>
              <a:t>活路外交</a:t>
            </a:r>
            <a:endParaRPr lang="en-US" altLang="zh-TW" sz="4800" dirty="0" smtClean="0">
              <a:solidFill>
                <a:srgbClr val="16165D"/>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rgbClr val="16165D"/>
                </a:solidFill>
                <a:latin typeface="Times New Roman" panose="02020603050405020304" pitchFamily="18" charset="0"/>
                <a:ea typeface="標楷體" panose="03000509000000000000" pitchFamily="65" charset="-120"/>
              </a:rPr>
              <a:t>擴大</a:t>
            </a:r>
            <a:r>
              <a:rPr lang="zh-TW" altLang="en-US" sz="4800" dirty="0">
                <a:solidFill>
                  <a:srgbClr val="16165D"/>
                </a:solidFill>
                <a:latin typeface="Times New Roman" panose="02020603050405020304" pitchFamily="18" charset="0"/>
                <a:ea typeface="標楷體" panose="03000509000000000000" pitchFamily="65" charset="-120"/>
              </a:rPr>
              <a:t>國際參與</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24</a:t>
            </a:fld>
            <a:endParaRPr lang="zh-TW" altLang="en-US"/>
          </a:p>
        </p:txBody>
      </p:sp>
    </p:spTree>
    <p:extLst>
      <p:ext uri="{BB962C8B-B14F-4D97-AF65-F5344CB8AC3E}">
        <p14:creationId xmlns:p14="http://schemas.microsoft.com/office/powerpoint/2010/main" val="2298344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p:cNvSpPr>
          <p:nvPr/>
        </p:nvSpPr>
        <p:spPr bwMode="auto">
          <a:xfrm>
            <a:off x="359568" y="978931"/>
            <a:ext cx="8424863" cy="514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tabLst>
                <a:tab pos="0" algn="l"/>
              </a:tabLst>
              <a:defRPr kumimoji="1">
                <a:solidFill>
                  <a:schemeClr val="tx1"/>
                </a:solidFill>
                <a:latin typeface="Arial" panose="020B0604020202020204" pitchFamily="34" charset="0"/>
                <a:ea typeface="新細明體" panose="02020500000000000000" pitchFamily="18" charset="-120"/>
              </a:defRPr>
            </a:lvl1pPr>
            <a:lvl2pPr marL="742950" indent="-285750">
              <a:tabLst>
                <a:tab pos="0" algn="l"/>
              </a:tabLst>
              <a:defRPr kumimoji="1">
                <a:solidFill>
                  <a:schemeClr val="tx1"/>
                </a:solidFill>
                <a:latin typeface="Arial" panose="020B0604020202020204" pitchFamily="34" charset="0"/>
                <a:ea typeface="新細明體" panose="02020500000000000000" pitchFamily="18" charset="-120"/>
              </a:defRPr>
            </a:lvl2pPr>
            <a:lvl3pPr marL="1143000" indent="-228600">
              <a:tabLst>
                <a:tab pos="0" algn="l"/>
              </a:tabLst>
              <a:defRPr kumimoji="1">
                <a:solidFill>
                  <a:schemeClr val="tx1"/>
                </a:solidFill>
                <a:latin typeface="Arial" panose="020B0604020202020204" pitchFamily="34" charset="0"/>
                <a:ea typeface="新細明體" panose="02020500000000000000" pitchFamily="18" charset="-120"/>
              </a:defRPr>
            </a:lvl3pPr>
            <a:lvl4pPr marL="1600200" indent="-228600">
              <a:tabLst>
                <a:tab pos="0" algn="l"/>
              </a:tabLst>
              <a:defRPr kumimoji="1">
                <a:solidFill>
                  <a:schemeClr val="tx1"/>
                </a:solidFill>
                <a:latin typeface="Arial" panose="020B0604020202020204" pitchFamily="34" charset="0"/>
                <a:ea typeface="新細明體" panose="02020500000000000000" pitchFamily="18" charset="-120"/>
              </a:defRPr>
            </a:lvl4pPr>
            <a:lvl5pPr marL="2057400" indent="-228600">
              <a:tabLst>
                <a:tab pos="0" algn="l"/>
              </a:tabLst>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tabLst>
                <a:tab pos="0" algn="l"/>
              </a:tabLs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tabLst>
                <a:tab pos="0" algn="l"/>
              </a:tabLs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tabLst>
                <a:tab pos="0" algn="l"/>
              </a:tabLs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tabLst>
                <a:tab pos="0" algn="l"/>
              </a:tabLst>
              <a:defRPr kumimoji="1">
                <a:solidFill>
                  <a:schemeClr val="tx1"/>
                </a:solidFill>
                <a:latin typeface="Arial" panose="020B0604020202020204" pitchFamily="34" charset="0"/>
                <a:ea typeface="新細明體" panose="02020500000000000000" pitchFamily="18" charset="-120"/>
              </a:defRPr>
            </a:lvl9pPr>
          </a:lstStyle>
          <a:p>
            <a:pPr marL="266700" indent="-266700" algn="just">
              <a:spcBef>
                <a:spcPts val="400"/>
              </a:spcBef>
              <a:buClr>
                <a:srgbClr val="191966"/>
              </a:buClr>
              <a:buSzPct val="100000"/>
              <a:buFont typeface="Wingdings" panose="05000000000000000000" pitchFamily="2" charset="2"/>
              <a:buChar char="n"/>
            </a:pPr>
            <a:r>
              <a:rPr kumimoji="0" lang="en-US" altLang="zh-TW" sz="2600" b="1" dirty="0">
                <a:solidFill>
                  <a:srgbClr val="2D2DB9"/>
                </a:solidFill>
                <a:latin typeface="Times New Roman" panose="02020603050405020304" pitchFamily="18" charset="0"/>
                <a:ea typeface="標楷體" panose="03000509000000000000" pitchFamily="65" charset="-120"/>
              </a:rPr>
              <a:t>89</a:t>
            </a:r>
            <a:r>
              <a:rPr kumimoji="0" lang="zh-TW" altLang="en-US" sz="2600" b="1" dirty="0">
                <a:solidFill>
                  <a:srgbClr val="2D2DB9"/>
                </a:solidFill>
                <a:latin typeface="Times New Roman" panose="02020603050405020304" pitchFamily="18" charset="0"/>
                <a:ea typeface="標楷體" panose="03000509000000000000" pitchFamily="65" charset="-120"/>
              </a:rPr>
              <a:t>年至</a:t>
            </a:r>
            <a:r>
              <a:rPr kumimoji="0" lang="en-US" altLang="zh-TW" sz="2600" b="1" dirty="0">
                <a:solidFill>
                  <a:srgbClr val="2D2DB9"/>
                </a:solidFill>
                <a:latin typeface="Times New Roman" panose="02020603050405020304" pitchFamily="18" charset="0"/>
                <a:ea typeface="標楷體" panose="03000509000000000000" pitchFamily="65" charset="-120"/>
              </a:rPr>
              <a:t>97</a:t>
            </a:r>
            <a:r>
              <a:rPr kumimoji="0" lang="zh-TW" altLang="en-US" sz="2600" b="1" dirty="0">
                <a:solidFill>
                  <a:srgbClr val="2D2DB9"/>
                </a:solidFill>
                <a:latin typeface="Times New Roman" panose="02020603050405020304" pitchFamily="18" charset="0"/>
                <a:ea typeface="標楷體" panose="03000509000000000000" pitchFamily="65" charset="-120"/>
              </a:rPr>
              <a:t>年予我國免</a:t>
            </a:r>
            <a:r>
              <a:rPr kumimoji="0" lang="en-US" altLang="zh-TW" sz="2600" b="1" dirty="0">
                <a:solidFill>
                  <a:srgbClr val="2D2DB9"/>
                </a:solidFill>
                <a:latin typeface="Times New Roman" panose="02020603050405020304" pitchFamily="18" charset="0"/>
                <a:ea typeface="標楷體" panose="03000509000000000000" pitchFamily="65" charset="-120"/>
              </a:rPr>
              <a:t>(</a:t>
            </a:r>
            <a:r>
              <a:rPr kumimoji="0" lang="zh-TW" altLang="zh-TW" sz="2600" b="1" dirty="0">
                <a:solidFill>
                  <a:srgbClr val="2D2DB9"/>
                </a:solidFill>
                <a:latin typeface="Times New Roman" panose="02020603050405020304" pitchFamily="18" charset="0"/>
                <a:ea typeface="標楷體" panose="03000509000000000000" pitchFamily="65" charset="-120"/>
              </a:rPr>
              <a:t>落地</a:t>
            </a:r>
            <a:r>
              <a:rPr kumimoji="0" lang="en-US" altLang="zh-TW" sz="2600" b="1" dirty="0">
                <a:solidFill>
                  <a:srgbClr val="2D2DB9"/>
                </a:solidFill>
                <a:latin typeface="Times New Roman" panose="02020603050405020304" pitchFamily="18" charset="0"/>
                <a:ea typeface="標楷體" panose="03000509000000000000" pitchFamily="65" charset="-120"/>
              </a:rPr>
              <a:t>)</a:t>
            </a:r>
            <a:r>
              <a:rPr kumimoji="0" lang="zh-TW" altLang="zh-TW" sz="2600" b="1" dirty="0">
                <a:solidFill>
                  <a:srgbClr val="2D2DB9"/>
                </a:solidFill>
                <a:latin typeface="Times New Roman" panose="02020603050405020304" pitchFamily="18" charset="0"/>
                <a:ea typeface="標楷體" panose="03000509000000000000" pitchFamily="65" charset="-120"/>
              </a:rPr>
              <a:t>簽</a:t>
            </a:r>
            <a:r>
              <a:rPr kumimoji="0" lang="zh-TW" altLang="en-US" sz="2600" b="1" dirty="0">
                <a:solidFill>
                  <a:srgbClr val="2D2DB9"/>
                </a:solidFill>
                <a:latin typeface="Times New Roman" panose="02020603050405020304" pitchFamily="18" charset="0"/>
                <a:ea typeface="標楷體" panose="03000509000000000000" pitchFamily="65" charset="-120"/>
              </a:rPr>
              <a:t>或電子簽國家或地區始終維持在</a:t>
            </a:r>
            <a:r>
              <a:rPr kumimoji="0" lang="en-US" altLang="zh-TW" sz="2600" b="1" dirty="0">
                <a:solidFill>
                  <a:srgbClr val="2D2DB9"/>
                </a:solidFill>
                <a:latin typeface="Times New Roman" panose="02020603050405020304" pitchFamily="18" charset="0"/>
                <a:ea typeface="標楷體" panose="03000509000000000000" pitchFamily="65" charset="-120"/>
              </a:rPr>
              <a:t>54</a:t>
            </a:r>
            <a:r>
              <a:rPr kumimoji="0" lang="zh-TW" altLang="en-US" sz="2600" b="1" dirty="0">
                <a:solidFill>
                  <a:srgbClr val="2D2DB9"/>
                </a:solidFill>
                <a:latin typeface="Times New Roman" panose="02020603050405020304" pitchFamily="18" charset="0"/>
                <a:ea typeface="標楷體" panose="03000509000000000000" pitchFamily="65" charset="-120"/>
              </a:rPr>
              <a:t>個</a:t>
            </a:r>
            <a:r>
              <a:rPr kumimoji="0" lang="zh-TW" altLang="en-US" sz="2600" b="1" dirty="0" smtClean="0">
                <a:solidFill>
                  <a:srgbClr val="2D2DB9"/>
                </a:solidFill>
                <a:latin typeface="Times New Roman" panose="02020603050405020304" pitchFamily="18" charset="0"/>
                <a:ea typeface="標楷體" panose="03000509000000000000" pitchFamily="65" charset="-120"/>
              </a:rPr>
              <a:t>，馬總統</a:t>
            </a:r>
            <a:r>
              <a:rPr kumimoji="0" lang="zh-TW" altLang="en-US" sz="2600" b="1" dirty="0">
                <a:solidFill>
                  <a:srgbClr val="2D2DB9"/>
                </a:solidFill>
                <a:latin typeface="Times New Roman" panose="02020603050405020304" pitchFamily="18" charset="0"/>
                <a:ea typeface="標楷體" panose="03000509000000000000" pitchFamily="65" charset="-120"/>
              </a:rPr>
              <a:t>上任</a:t>
            </a:r>
            <a:r>
              <a:rPr kumimoji="0" lang="zh-TW" altLang="en-US" sz="2600" b="1" dirty="0" smtClean="0">
                <a:solidFill>
                  <a:srgbClr val="2D2DB9"/>
                </a:solidFill>
                <a:latin typeface="Times New Roman" panose="02020603050405020304" pitchFamily="18" charset="0"/>
                <a:ea typeface="標楷體" panose="03000509000000000000" pitchFamily="65" charset="-120"/>
              </a:rPr>
              <a:t>迄</a:t>
            </a:r>
            <a:r>
              <a:rPr kumimoji="0" lang="zh-TW" altLang="en-US" sz="2600" b="1" dirty="0">
                <a:solidFill>
                  <a:schemeClr val="accent6"/>
                </a:solidFill>
                <a:latin typeface="Times New Roman" panose="02020603050405020304" pitchFamily="18" charset="0"/>
                <a:ea typeface="標楷體" panose="03000509000000000000" pitchFamily="65" charset="-120"/>
              </a:rPr>
              <a:t>今</a:t>
            </a:r>
            <a:r>
              <a:rPr kumimoji="0" lang="zh-TW" altLang="en-US" sz="2600" b="1" dirty="0" smtClean="0">
                <a:solidFill>
                  <a:srgbClr val="2D2DB9"/>
                </a:solidFill>
                <a:latin typeface="Times New Roman" panose="02020603050405020304" pitchFamily="18" charset="0"/>
                <a:ea typeface="標楷體" panose="03000509000000000000" pitchFamily="65" charset="-120"/>
              </a:rPr>
              <a:t>已</a:t>
            </a:r>
            <a:r>
              <a:rPr kumimoji="0" lang="zh-TW" altLang="zh-TW" sz="2600" b="1" dirty="0">
                <a:solidFill>
                  <a:srgbClr val="2D2DB9"/>
                </a:solidFill>
                <a:latin typeface="Times New Roman" panose="02020603050405020304" pitchFamily="18" charset="0"/>
                <a:ea typeface="標楷體" panose="03000509000000000000" pitchFamily="65" charset="-120"/>
              </a:rPr>
              <a:t>擴增至</a:t>
            </a:r>
            <a:r>
              <a:rPr kumimoji="0" lang="en-US" altLang="zh-TW" sz="2600" b="1" dirty="0">
                <a:solidFill>
                  <a:srgbClr val="2D2DB9"/>
                </a:solidFill>
                <a:latin typeface="Times New Roman" panose="02020603050405020304" pitchFamily="18" charset="0"/>
                <a:ea typeface="標楷體" panose="03000509000000000000" pitchFamily="65" charset="-120"/>
              </a:rPr>
              <a:t>164</a:t>
            </a:r>
            <a:r>
              <a:rPr kumimoji="0" lang="zh-TW" altLang="en-US" sz="2600" b="1" dirty="0">
                <a:solidFill>
                  <a:srgbClr val="2D2DB9"/>
                </a:solidFill>
                <a:latin typeface="Times New Roman" panose="02020603050405020304" pitchFamily="18" charset="0"/>
                <a:ea typeface="標楷體" panose="03000509000000000000" pitchFamily="65" charset="-120"/>
              </a:rPr>
              <a:t>個</a:t>
            </a:r>
            <a:r>
              <a:rPr kumimoji="0" lang="zh-TW" altLang="zh-TW" sz="2600" b="1" dirty="0">
                <a:solidFill>
                  <a:srgbClr val="2D2DB9"/>
                </a:solidFill>
                <a:latin typeface="Times New Roman" panose="02020603050405020304" pitchFamily="18" charset="0"/>
                <a:ea typeface="標楷體" panose="03000509000000000000" pitchFamily="65" charset="-120"/>
              </a:rPr>
              <a:t>國家或地區，</a:t>
            </a:r>
            <a:r>
              <a:rPr kumimoji="0" lang="zh-TW" altLang="en-US" sz="2600" b="1" dirty="0">
                <a:solidFill>
                  <a:srgbClr val="2D2DB9"/>
                </a:solidFill>
                <a:latin typeface="Times New Roman" panose="02020603050405020304" pitchFamily="18" charset="0"/>
                <a:ea typeface="標楷體" panose="03000509000000000000" pitchFamily="65" charset="-120"/>
              </a:rPr>
              <a:t>成長率為</a:t>
            </a:r>
            <a:r>
              <a:rPr kumimoji="0" lang="en-US" altLang="zh-TW" sz="2600" b="1" dirty="0">
                <a:solidFill>
                  <a:srgbClr val="2D2DB9"/>
                </a:solidFill>
                <a:latin typeface="Times New Roman" panose="02020603050405020304" pitchFamily="18" charset="0"/>
                <a:ea typeface="標楷體" panose="03000509000000000000" pitchFamily="65" charset="-120"/>
              </a:rPr>
              <a:t>204</a:t>
            </a:r>
            <a:r>
              <a:rPr kumimoji="0" lang="zh-TW" altLang="en-US" sz="2600" b="1" dirty="0">
                <a:solidFill>
                  <a:srgbClr val="2D2DB9"/>
                </a:solidFill>
                <a:latin typeface="Times New Roman" panose="02020603050405020304" pitchFamily="18" charset="0"/>
                <a:ea typeface="標楷體" panose="03000509000000000000" pitchFamily="65" charset="-120"/>
              </a:rPr>
              <a:t> ％，根據 </a:t>
            </a:r>
            <a:r>
              <a:rPr kumimoji="0" lang="en-US" altLang="zh-TW" sz="2600" b="1" dirty="0">
                <a:solidFill>
                  <a:srgbClr val="2D2DB9"/>
                </a:solidFill>
                <a:latin typeface="Times New Roman" panose="02020603050405020304" pitchFamily="18" charset="0"/>
                <a:ea typeface="標楷體" panose="03000509000000000000" pitchFamily="65" charset="-120"/>
              </a:rPr>
              <a:t>2015</a:t>
            </a:r>
            <a:r>
              <a:rPr kumimoji="0" lang="zh-TW" altLang="en-US" sz="2600" b="1" dirty="0">
                <a:solidFill>
                  <a:srgbClr val="2D2DB9"/>
                </a:solidFill>
                <a:latin typeface="Times New Roman" panose="02020603050405020304" pitchFamily="18" charset="0"/>
                <a:ea typeface="標楷體" panose="03000509000000000000" pitchFamily="65" charset="-120"/>
              </a:rPr>
              <a:t>年 </a:t>
            </a:r>
            <a:r>
              <a:rPr kumimoji="0" lang="en-US" altLang="zh-TW" sz="2600" b="1" dirty="0" err="1">
                <a:solidFill>
                  <a:srgbClr val="2D2DB9"/>
                </a:solidFill>
                <a:latin typeface="Times New Roman" panose="02020603050405020304" pitchFamily="18" charset="0"/>
                <a:ea typeface="標楷體" panose="03000509000000000000" pitchFamily="65" charset="-120"/>
              </a:rPr>
              <a:t>Henley&amp;Partners</a:t>
            </a:r>
            <a:r>
              <a:rPr kumimoji="0" lang="zh-TW" altLang="en-US" sz="2600" b="1" dirty="0" smtClean="0">
                <a:solidFill>
                  <a:srgbClr val="2D2DB9"/>
                </a:solidFill>
                <a:latin typeface="Times New Roman" panose="02020603050405020304" pitchFamily="18" charset="0"/>
                <a:ea typeface="標楷體" panose="03000509000000000000" pitchFamily="65" charset="-120"/>
              </a:rPr>
              <a:t>護照</a:t>
            </a:r>
            <a:r>
              <a:rPr kumimoji="0" lang="zh-TW" altLang="en-US" sz="2600" b="1" dirty="0">
                <a:solidFill>
                  <a:srgbClr val="2D2DB9"/>
                </a:solidFill>
                <a:latin typeface="Times New Roman" panose="02020603050405020304" pitchFamily="18" charset="0"/>
                <a:ea typeface="標楷體" panose="03000509000000000000" pitchFamily="65" charset="-120"/>
              </a:rPr>
              <a:t>好用度排名（</a:t>
            </a:r>
            <a:r>
              <a:rPr kumimoji="0" lang="en-US" altLang="zh-TW" sz="2600" b="1" dirty="0">
                <a:solidFill>
                  <a:srgbClr val="2D2DB9"/>
                </a:solidFill>
                <a:latin typeface="Times New Roman" panose="02020603050405020304" pitchFamily="18" charset="0"/>
                <a:ea typeface="標楷體" panose="03000509000000000000" pitchFamily="65" charset="-120"/>
              </a:rPr>
              <a:t>Passport</a:t>
            </a:r>
            <a:r>
              <a:rPr kumimoji="0" lang="zh-TW" altLang="en-US" sz="2600" b="1" dirty="0">
                <a:solidFill>
                  <a:srgbClr val="2D2DB9"/>
                </a:solidFill>
                <a:latin typeface="Times New Roman" panose="02020603050405020304" pitchFamily="18" charset="0"/>
                <a:ea typeface="標楷體" panose="03000509000000000000" pitchFamily="65" charset="-120"/>
              </a:rPr>
              <a:t> </a:t>
            </a:r>
            <a:r>
              <a:rPr kumimoji="0" lang="en-US" altLang="zh-TW" sz="2600" b="1" dirty="0">
                <a:solidFill>
                  <a:srgbClr val="2D2DB9"/>
                </a:solidFill>
                <a:latin typeface="Times New Roman" panose="02020603050405020304" pitchFamily="18" charset="0"/>
                <a:ea typeface="標楷體" panose="03000509000000000000" pitchFamily="65" charset="-120"/>
              </a:rPr>
              <a:t>Power</a:t>
            </a:r>
            <a:r>
              <a:rPr kumimoji="0" lang="zh-TW" altLang="en-US" sz="2600" b="1" dirty="0">
                <a:solidFill>
                  <a:srgbClr val="2D2DB9"/>
                </a:solidFill>
                <a:latin typeface="Times New Roman" panose="02020603050405020304" pitchFamily="18" charset="0"/>
                <a:ea typeface="標楷體" panose="03000509000000000000" pitchFamily="65" charset="-120"/>
              </a:rPr>
              <a:t> </a:t>
            </a:r>
            <a:r>
              <a:rPr kumimoji="0" lang="en-US" altLang="zh-TW" sz="2600" b="1" dirty="0">
                <a:solidFill>
                  <a:srgbClr val="2D2DB9"/>
                </a:solidFill>
                <a:latin typeface="Times New Roman" panose="02020603050405020304" pitchFamily="18" charset="0"/>
                <a:ea typeface="標楷體" panose="03000509000000000000" pitchFamily="65" charset="-120"/>
              </a:rPr>
              <a:t>Rank</a:t>
            </a:r>
            <a:r>
              <a:rPr kumimoji="0" lang="zh-TW" altLang="en-US" sz="2600" b="1" dirty="0">
                <a:solidFill>
                  <a:srgbClr val="2D2DB9"/>
                </a:solidFill>
                <a:latin typeface="Times New Roman" panose="02020603050405020304" pitchFamily="18" charset="0"/>
                <a:ea typeface="標楷體" panose="03000509000000000000" pitchFamily="65" charset="-120"/>
              </a:rPr>
              <a:t>），臺灣護照好用度評比位居全球第</a:t>
            </a:r>
            <a:r>
              <a:rPr kumimoji="0" lang="en-US" altLang="zh-TW" sz="2600" b="1" dirty="0">
                <a:solidFill>
                  <a:srgbClr val="2D2DB9"/>
                </a:solidFill>
                <a:latin typeface="Times New Roman" panose="02020603050405020304" pitchFamily="18" charset="0"/>
                <a:ea typeface="標楷體" panose="03000509000000000000" pitchFamily="65" charset="-120"/>
              </a:rPr>
              <a:t>24</a:t>
            </a:r>
            <a:r>
              <a:rPr kumimoji="0" lang="zh-TW" altLang="en-US" sz="2600" b="1" dirty="0">
                <a:solidFill>
                  <a:srgbClr val="2D2DB9"/>
                </a:solidFill>
                <a:latin typeface="Times New Roman" panose="02020603050405020304" pitchFamily="18" charset="0"/>
                <a:ea typeface="標楷體" panose="03000509000000000000" pitchFamily="65" charset="-120"/>
              </a:rPr>
              <a:t>名。</a:t>
            </a:r>
          </a:p>
          <a:p>
            <a:pPr algn="just">
              <a:spcBef>
                <a:spcPts val="400"/>
              </a:spcBef>
              <a:buClr>
                <a:srgbClr val="191966"/>
              </a:buClr>
              <a:buSzPct val="75000"/>
              <a:buFont typeface="Wingdings" panose="05000000000000000000" pitchFamily="2" charset="2"/>
              <a:buChar char="n"/>
            </a:pPr>
            <a:endParaRPr kumimoji="0" lang="zh-TW" altLang="en-US" sz="2600" dirty="0">
              <a:solidFill>
                <a:srgbClr val="000000"/>
              </a:solidFill>
              <a:latin typeface="標楷體" panose="03000509000000000000" pitchFamily="65" charset="-120"/>
              <a:ea typeface="標楷體" panose="03000509000000000000" pitchFamily="65" charset="-120"/>
            </a:endParaRPr>
          </a:p>
          <a:p>
            <a:pPr algn="just">
              <a:spcBef>
                <a:spcPts val="400"/>
              </a:spcBef>
              <a:buClr>
                <a:srgbClr val="191966"/>
              </a:buClr>
              <a:buSzPct val="75000"/>
              <a:buFont typeface="Wingdings 3" panose="05040102010807070707" pitchFamily="18" charset="2"/>
              <a:buNone/>
            </a:pPr>
            <a:endParaRPr kumimoji="0" lang="en-US" altLang="zh-TW" sz="2600" b="1"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txBox="1">
            <a:spLocks noGrp="1"/>
          </p:cNvSpPr>
          <p:nvPr/>
        </p:nvSpPr>
        <p:spPr bwMode="auto">
          <a:xfrm>
            <a:off x="8316913" y="6524625"/>
            <a:ext cx="765175" cy="217488"/>
          </a:xfrm>
          <a:prstGeom prst="rect">
            <a:avLst/>
          </a:prstGeom>
          <a:noFill/>
          <a:ln>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7A30515-F191-4C54-9F6F-47E2D5A7E153}" type="slidenum">
              <a:rPr kumimoji="0" lang="en-US" altLang="zh-TW" sz="1000">
                <a:solidFill>
                  <a:srgbClr val="000000"/>
                </a:solidFill>
              </a:rPr>
              <a:pPr algn="r"/>
              <a:t>25</a:t>
            </a:fld>
            <a:endParaRPr kumimoji="0" lang="en-US" altLang="zh-TW" sz="1000">
              <a:solidFill>
                <a:srgbClr val="000000"/>
              </a:solidFill>
            </a:endParaRPr>
          </a:p>
        </p:txBody>
      </p:sp>
      <p:sp>
        <p:nvSpPr>
          <p:cNvPr id="24580" name="Rectangle 12"/>
          <p:cNvSpPr>
            <a:spLocks noChangeArrowheads="1"/>
          </p:cNvSpPr>
          <p:nvPr/>
        </p:nvSpPr>
        <p:spPr bwMode="auto">
          <a:xfrm>
            <a:off x="2398" y="0"/>
            <a:ext cx="9144000" cy="844550"/>
          </a:xfrm>
          <a:prstGeom prst="rect">
            <a:avLst/>
          </a:prstGeom>
          <a:noFill/>
          <a:ln>
            <a:noFill/>
          </a:ln>
          <a:effectLst>
            <a:prstShdw prst="shdw17" dist="17961" dir="2700000">
              <a:srgbClr val="879399"/>
            </a:prstShdw>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3600" b="1" dirty="0">
                <a:solidFill>
                  <a:srgbClr val="16165D"/>
                </a:solidFill>
                <a:latin typeface="Times New Roman" panose="02020603050405020304" pitchFamily="18" charset="0"/>
                <a:ea typeface="標楷體" panose="03000509000000000000" pitchFamily="65" charset="-120"/>
              </a:rPr>
              <a:t>164</a:t>
            </a:r>
            <a:r>
              <a:rPr lang="zh-TW" altLang="zh-TW" sz="3600" b="1" dirty="0">
                <a:solidFill>
                  <a:srgbClr val="16165D"/>
                </a:solidFill>
                <a:latin typeface="Times New Roman" panose="02020603050405020304" pitchFamily="18" charset="0"/>
                <a:ea typeface="標楷體" panose="03000509000000000000" pitchFamily="65" charset="-120"/>
              </a:rPr>
              <a:t>國</a:t>
            </a:r>
            <a:r>
              <a:rPr lang="en-US" altLang="zh-TW" sz="3600" b="1" dirty="0">
                <a:solidFill>
                  <a:srgbClr val="16165D"/>
                </a:solidFill>
                <a:latin typeface="Times New Roman" panose="02020603050405020304" pitchFamily="18" charset="0"/>
                <a:ea typeface="標楷體" panose="03000509000000000000" pitchFamily="65" charset="-120"/>
              </a:rPr>
              <a:t>/</a:t>
            </a:r>
            <a:r>
              <a:rPr lang="zh-TW" altLang="en-US" sz="3600" b="1" dirty="0" smtClean="0">
                <a:solidFill>
                  <a:srgbClr val="16165D"/>
                </a:solidFill>
                <a:latin typeface="Times New Roman" panose="02020603050405020304" pitchFamily="18" charset="0"/>
                <a:ea typeface="標楷體" panose="03000509000000000000" pitchFamily="65" charset="-120"/>
              </a:rPr>
              <a:t>地區</a:t>
            </a:r>
            <a:r>
              <a:rPr lang="zh-TW" altLang="zh-TW" sz="3600" b="1" dirty="0" smtClean="0">
                <a:solidFill>
                  <a:srgbClr val="16165D"/>
                </a:solidFill>
                <a:latin typeface="Times New Roman" panose="02020603050405020304" pitchFamily="18" charset="0"/>
                <a:ea typeface="標楷體" panose="03000509000000000000" pitchFamily="65" charset="-120"/>
              </a:rPr>
              <a:t>免簽</a:t>
            </a:r>
            <a:r>
              <a:rPr lang="zh-TW" altLang="en-US" sz="3600" b="1" dirty="0" smtClean="0">
                <a:solidFill>
                  <a:srgbClr val="16165D"/>
                </a:solidFill>
                <a:latin typeface="Times New Roman" panose="02020603050405020304" pitchFamily="18" charset="0"/>
                <a:ea typeface="標楷體" panose="03000509000000000000" pitchFamily="65" charset="-120"/>
              </a:rPr>
              <a:t>證，臺灣護照</a:t>
            </a:r>
            <a:r>
              <a:rPr lang="zh-TW" altLang="en-US" sz="3600" b="1" dirty="0">
                <a:solidFill>
                  <a:srgbClr val="16165D"/>
                </a:solidFill>
                <a:latin typeface="Times New Roman" panose="02020603050405020304" pitchFamily="18" charset="0"/>
                <a:ea typeface="標楷體" panose="03000509000000000000" pitchFamily="65" charset="-120"/>
              </a:rPr>
              <a:t>超好</a:t>
            </a:r>
            <a:r>
              <a:rPr lang="zh-TW" altLang="en-US" sz="3600" b="1" dirty="0" smtClean="0">
                <a:solidFill>
                  <a:srgbClr val="16165D"/>
                </a:solidFill>
                <a:latin typeface="Times New Roman" panose="02020603050405020304" pitchFamily="18" charset="0"/>
                <a:ea typeface="標楷體" panose="03000509000000000000" pitchFamily="65" charset="-120"/>
              </a:rPr>
              <a:t>用</a:t>
            </a:r>
            <a:endParaRPr lang="zh-TW" altLang="en-US" sz="3600" b="1" dirty="0">
              <a:solidFill>
                <a:srgbClr val="16165D"/>
              </a:solidFill>
              <a:latin typeface="Times New Roman" panose="02020603050405020304" pitchFamily="18" charset="0"/>
              <a:ea typeface="標楷體" panose="03000509000000000000" pitchFamily="65" charset="-120"/>
            </a:endParaRPr>
          </a:p>
        </p:txBody>
      </p:sp>
      <p:pic>
        <p:nvPicPr>
          <p:cNvPr id="24581" name="Picture 5" descr="免落簽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30" y="3028347"/>
            <a:ext cx="3995738" cy="291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2" name="圖表 15"/>
          <p:cNvGraphicFramePr>
            <a:graphicFrameLocks/>
          </p:cNvGraphicFramePr>
          <p:nvPr/>
        </p:nvGraphicFramePr>
        <p:xfrm>
          <a:off x="4562475" y="3351213"/>
          <a:ext cx="4710113" cy="3173412"/>
        </p:xfrm>
        <a:graphic>
          <a:graphicData uri="http://schemas.openxmlformats.org/presentationml/2006/ole">
            <mc:AlternateContent xmlns:mc="http://schemas.openxmlformats.org/markup-compatibility/2006">
              <mc:Choice xmlns:v="urn:schemas-microsoft-com:vml" Requires="v">
                <p:oleObj spid="_x0000_s15618" r:id="rId5" imgW="4712616" imgH="3170195" progId="Excel.Chart.8">
                  <p:embed/>
                </p:oleObj>
              </mc:Choice>
              <mc:Fallback>
                <p:oleObj r:id="rId5" imgW="4712616" imgH="317019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351213"/>
                        <a:ext cx="4710113" cy="3173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5"/>
          <p:cNvGrpSpPr>
            <a:grpSpLocks/>
          </p:cNvGrpSpPr>
          <p:nvPr/>
        </p:nvGrpSpPr>
        <p:grpSpPr bwMode="auto">
          <a:xfrm>
            <a:off x="4572595" y="3017499"/>
            <a:ext cx="4342019" cy="2914650"/>
            <a:chOff x="4516437" y="3028950"/>
            <a:chExt cx="4533239" cy="2914650"/>
          </a:xfrm>
        </p:grpSpPr>
        <p:pic>
          <p:nvPicPr>
            <p:cNvPr id="10" name="圖片 8"/>
            <p:cNvPicPr>
              <a:picLocks noChangeAspect="1"/>
            </p:cNvPicPr>
            <p:nvPr/>
          </p:nvPicPr>
          <p:blipFill>
            <a:blip r:embed="rId7"/>
            <a:srcRect/>
            <a:stretch>
              <a:fillRect/>
            </a:stretch>
          </p:blipFill>
          <p:spPr bwMode="auto">
            <a:xfrm>
              <a:off x="4516437" y="3028950"/>
              <a:ext cx="4505643" cy="2914650"/>
            </a:xfrm>
            <a:prstGeom prst="rect">
              <a:avLst/>
            </a:prstGeom>
            <a:noFill/>
            <a:ln w="9525">
              <a:noFill/>
              <a:miter lim="800000"/>
              <a:headEnd/>
              <a:tailEnd/>
            </a:ln>
          </p:spPr>
        </p:pic>
        <p:pic>
          <p:nvPicPr>
            <p:cNvPr id="11" name="圖片 10"/>
            <p:cNvPicPr>
              <a:picLocks noChangeAspect="1"/>
            </p:cNvPicPr>
            <p:nvPr/>
          </p:nvPicPr>
          <p:blipFill>
            <a:blip r:embed="rId7"/>
            <a:srcRect l="94360" t="27763" r="3056" b="64487"/>
            <a:stretch>
              <a:fillRect/>
            </a:stretch>
          </p:blipFill>
          <p:spPr bwMode="auto">
            <a:xfrm>
              <a:off x="8658226" y="3862387"/>
              <a:ext cx="101602" cy="190501"/>
            </a:xfrm>
            <a:prstGeom prst="rect">
              <a:avLst/>
            </a:prstGeom>
            <a:noFill/>
            <a:ln w="9525">
              <a:noFill/>
              <a:miter lim="800000"/>
              <a:headEnd/>
              <a:tailEnd/>
            </a:ln>
          </p:spPr>
        </p:pic>
        <p:sp>
          <p:nvSpPr>
            <p:cNvPr id="12" name="文字方塊 11"/>
            <p:cNvSpPr txBox="1"/>
            <p:nvPr/>
          </p:nvSpPr>
          <p:spPr>
            <a:xfrm>
              <a:off x="8653754" y="3851275"/>
              <a:ext cx="98432" cy="200025"/>
            </a:xfrm>
            <a:prstGeom prst="rect">
              <a:avLst/>
            </a:prstGeom>
            <a:noFill/>
          </p:spPr>
          <p:txBody>
            <a:bodyPr lIns="0" tIns="0" rIns="0" bIns="0">
              <a:spAutoFit/>
            </a:bodyPr>
            <a:lstStyle/>
            <a:p>
              <a:pPr>
                <a:defRPr/>
              </a:pPr>
              <a:r>
                <a:rPr lang="en-US" altLang="zh-TW" sz="1300" b="1" dirty="0">
                  <a:solidFill>
                    <a:srgbClr val="FF0000"/>
                  </a:solidFill>
                  <a:effectLst>
                    <a:outerShdw blurRad="63500" sx="102000" sy="102000" algn="ctr" rotWithShape="0">
                      <a:prstClr val="black">
                        <a:alpha val="40000"/>
                      </a:prstClr>
                    </a:outerShdw>
                  </a:effectLst>
                </a:rPr>
                <a:t>8</a:t>
              </a:r>
              <a:endParaRPr lang="zh-TW" altLang="en-US" sz="1300" b="1" dirty="0">
                <a:solidFill>
                  <a:srgbClr val="FF0000"/>
                </a:solidFill>
                <a:effectLst>
                  <a:outerShdw blurRad="63500" sx="102000" sy="102000" algn="ctr" rotWithShape="0">
                    <a:prstClr val="black">
                      <a:alpha val="40000"/>
                    </a:prstClr>
                  </a:outerShdw>
                </a:effectLst>
                <a:latin typeface="+mn-lt"/>
              </a:endParaRPr>
            </a:p>
          </p:txBody>
        </p:sp>
        <p:sp>
          <p:nvSpPr>
            <p:cNvPr id="13" name="文字方塊 12"/>
            <p:cNvSpPr txBox="1"/>
            <p:nvPr/>
          </p:nvSpPr>
          <p:spPr>
            <a:xfrm>
              <a:off x="8486926" y="5569924"/>
              <a:ext cx="562750" cy="200055"/>
            </a:xfrm>
            <a:prstGeom prst="rect">
              <a:avLst/>
            </a:prstGeom>
            <a:noFill/>
          </p:spPr>
          <p:txBody>
            <a:bodyPr wrap="square" lIns="0" tIns="0" rIns="0" bIns="0">
              <a:spAutoFit/>
            </a:bodyPr>
            <a:lstStyle/>
            <a:p>
              <a:pPr>
                <a:defRPr/>
              </a:pPr>
              <a:r>
                <a:rPr lang="en-US" altLang="zh-TW" sz="1300" b="1" dirty="0" smtClean="0">
                  <a:solidFill>
                    <a:srgbClr val="FFFF00"/>
                  </a:solidFill>
                  <a:effectLst>
                    <a:outerShdw blurRad="63500" sx="102000" sy="102000" algn="ctr" rotWithShape="0">
                      <a:prstClr val="black">
                        <a:alpha val="40000"/>
                      </a:prstClr>
                    </a:outerShdw>
                  </a:effectLst>
                  <a:latin typeface="+mn-lt"/>
                </a:rPr>
                <a:t>104</a:t>
              </a:r>
              <a:endParaRPr lang="zh-TW" altLang="en-US" sz="1300" b="1" dirty="0">
                <a:solidFill>
                  <a:srgbClr val="FFFF00"/>
                </a:solidFill>
                <a:effectLst>
                  <a:outerShdw blurRad="63500" sx="102000" sy="102000" algn="ctr" rotWithShape="0">
                    <a:prstClr val="black">
                      <a:alpha val="40000"/>
                    </a:prstClr>
                  </a:outerShdw>
                </a:effectLst>
                <a:latin typeface="+mn-lt"/>
              </a:endParaRPr>
            </a:p>
          </p:txBody>
        </p:sp>
        <p:cxnSp>
          <p:nvCxnSpPr>
            <p:cNvPr id="14" name="直線接點 13"/>
            <p:cNvCxnSpPr/>
            <p:nvPr/>
          </p:nvCxnSpPr>
          <p:spPr bwMode="auto">
            <a:xfrm flipH="1">
              <a:off x="8310830" y="4110038"/>
              <a:ext cx="269894" cy="28575"/>
            </a:xfrm>
            <a:prstGeom prst="line">
              <a:avLst/>
            </a:prstGeom>
            <a:solidFill>
              <a:schemeClr val="accent1"/>
            </a:solidFill>
            <a:ln w="28575" cap="flat" cmpd="sng" algn="ctr">
              <a:solidFill>
                <a:srgbClr val="FF0000"/>
              </a:solidFill>
              <a:prstDash val="solid"/>
              <a:round/>
              <a:headEnd type="none" w="med" len="med"/>
              <a:tailEnd type="none" w="med" len="med"/>
            </a:ln>
            <a:effectLst>
              <a:outerShdw blurRad="25400" algn="ctr" rotWithShape="0">
                <a:prstClr val="black">
                  <a:alpha val="74000"/>
                </a:prstClr>
              </a:outerShdw>
            </a:effectLst>
          </p:spPr>
        </p:cxnSp>
        <p:cxnSp>
          <p:nvCxnSpPr>
            <p:cNvPr id="16" name="直線接點 15"/>
            <p:cNvCxnSpPr>
              <a:cxnSpLocks noChangeShapeType="1"/>
            </p:cNvCxnSpPr>
            <p:nvPr/>
          </p:nvCxnSpPr>
          <p:spPr bwMode="auto">
            <a:xfrm flipH="1">
              <a:off x="8253412" y="4110038"/>
              <a:ext cx="340519" cy="28575"/>
            </a:xfrm>
            <a:prstGeom prst="line">
              <a:avLst/>
            </a:prstGeom>
            <a:noFill/>
            <a:ln w="28575" algn="ctr">
              <a:solidFill>
                <a:srgbClr val="FF0000"/>
              </a:solidFill>
              <a:round/>
              <a:headEnd/>
              <a:tailEnd/>
            </a:ln>
          </p:spPr>
        </p:cxnSp>
        <p:cxnSp>
          <p:nvCxnSpPr>
            <p:cNvPr id="17" name="直線接點 16"/>
            <p:cNvCxnSpPr>
              <a:cxnSpLocks noChangeShapeType="1"/>
            </p:cNvCxnSpPr>
            <p:nvPr/>
          </p:nvCxnSpPr>
          <p:spPr bwMode="auto">
            <a:xfrm flipH="1">
              <a:off x="8307783" y="4112420"/>
              <a:ext cx="340519" cy="28575"/>
            </a:xfrm>
            <a:prstGeom prst="line">
              <a:avLst/>
            </a:prstGeom>
            <a:noFill/>
            <a:ln w="28575" algn="ctr">
              <a:solidFill>
                <a:srgbClr val="FF0000"/>
              </a:solidFill>
              <a:round/>
              <a:headEnd/>
              <a:tailEnd/>
            </a:ln>
          </p:spPr>
        </p:cxnSp>
      </p:grpSp>
      <p:sp>
        <p:nvSpPr>
          <p:cNvPr id="5" name="矩形 4"/>
          <p:cNvSpPr/>
          <p:nvPr/>
        </p:nvSpPr>
        <p:spPr bwMode="auto">
          <a:xfrm>
            <a:off x="8350139" y="3841519"/>
            <a:ext cx="294968" cy="196634"/>
          </a:xfrm>
          <a:prstGeom prst="rect">
            <a:avLst/>
          </a:prstGeom>
          <a:solidFill>
            <a:srgbClr val="0091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4" name="矩形 3"/>
          <p:cNvSpPr/>
          <p:nvPr/>
        </p:nvSpPr>
        <p:spPr>
          <a:xfrm>
            <a:off x="8305723" y="3806813"/>
            <a:ext cx="511654" cy="292388"/>
          </a:xfrm>
          <a:prstGeom prst="rect">
            <a:avLst/>
          </a:prstGeom>
        </p:spPr>
        <p:txBody>
          <a:bodyPr wrap="square">
            <a:spAutoFit/>
          </a:bodyPr>
          <a:lstStyle/>
          <a:p>
            <a:r>
              <a:rPr lang="en-US" altLang="zh-TW" sz="1300" b="1" dirty="0" smtClean="0">
                <a:solidFill>
                  <a:srgbClr val="FF0000"/>
                </a:solidFill>
                <a:effectLst>
                  <a:outerShdw blurRad="63500" sx="102000" sy="102000" algn="ctr" rotWithShape="0">
                    <a:prstClr val="black">
                      <a:alpha val="40000"/>
                    </a:prstClr>
                  </a:outerShdw>
                </a:effectLst>
              </a:rPr>
              <a:t>164</a:t>
            </a:r>
            <a:endParaRPr lang="zh-TW" altLang="en-US" sz="1300" b="1" dirty="0">
              <a:solidFill>
                <a:srgbClr val="FF0000"/>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4119772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12"/>
          <p:cNvSpPr>
            <a:spLocks noChangeArrowheads="1"/>
          </p:cNvSpPr>
          <p:nvPr/>
        </p:nvSpPr>
        <p:spPr bwMode="auto">
          <a:xfrm>
            <a:off x="0" y="0"/>
            <a:ext cx="9144000" cy="844550"/>
          </a:xfrm>
          <a:prstGeom prst="rect">
            <a:avLst/>
          </a:prstGeom>
          <a:noFill/>
          <a:ln w="9525">
            <a:noFill/>
            <a:miter lim="800000"/>
            <a:headEnd/>
            <a:tailEnd/>
          </a:ln>
          <a:effectLst>
            <a:prstShdw prst="shdw17" dist="17961" dir="2700000">
              <a:srgbClr val="879399"/>
            </a:prstShdw>
          </a:effectLst>
        </p:spPr>
        <p:txBody>
          <a:bodyPr wrap="none" anchor="ctr"/>
          <a:lstStyle/>
          <a:p>
            <a:pPr algn="ctr"/>
            <a:r>
              <a:rPr lang="zh-TW" altLang="en-US" sz="3600" b="1" dirty="0">
                <a:solidFill>
                  <a:srgbClr val="16165D"/>
                </a:solidFill>
                <a:latin typeface="Times New Roman" pitchFamily="18" charset="0"/>
                <a:ea typeface="標楷體" pitchFamily="65" charset="-120"/>
              </a:rPr>
              <a:t>務實參與國際組織，提升國際能見度</a:t>
            </a:r>
            <a:endParaRPr lang="zh-TW" altLang="en-US" sz="2000" b="1" dirty="0">
              <a:solidFill>
                <a:srgbClr val="16165D"/>
              </a:solidFill>
              <a:latin typeface="Times New Roman" pitchFamily="18" charset="0"/>
              <a:ea typeface="標楷體" pitchFamily="65" charset="-120"/>
            </a:endParaRPr>
          </a:p>
        </p:txBody>
      </p:sp>
      <p:sp>
        <p:nvSpPr>
          <p:cNvPr id="2" name="投影片編號版面配置區 1"/>
          <p:cNvSpPr>
            <a:spLocks noGrp="1"/>
          </p:cNvSpPr>
          <p:nvPr>
            <p:ph type="sldNum" sz="quarter" idx="12"/>
          </p:nvPr>
        </p:nvSpPr>
        <p:spPr/>
        <p:txBody>
          <a:bodyPr/>
          <a:lstStyle/>
          <a:p>
            <a:pPr>
              <a:defRPr/>
            </a:pPr>
            <a:r>
              <a:rPr lang="en-US" altLang="zh-TW" dirty="0" smtClean="0">
                <a:solidFill>
                  <a:srgbClr val="000000"/>
                </a:solidFill>
              </a:rPr>
              <a:t>26</a:t>
            </a:r>
            <a:endParaRPr lang="zh-TW" altLang="en-US" dirty="0">
              <a:solidFill>
                <a:srgbClr val="000000"/>
              </a:solidFill>
            </a:endParaRPr>
          </a:p>
        </p:txBody>
      </p:sp>
      <p:sp>
        <p:nvSpPr>
          <p:cNvPr id="15367" name="文字方塊 2"/>
          <p:cNvSpPr txBox="1">
            <a:spLocks noChangeArrowheads="1"/>
          </p:cNvSpPr>
          <p:nvPr/>
        </p:nvSpPr>
        <p:spPr bwMode="auto">
          <a:xfrm>
            <a:off x="195263" y="844550"/>
            <a:ext cx="8745537" cy="2958630"/>
          </a:xfrm>
          <a:prstGeom prst="rect">
            <a:avLst/>
          </a:prstGeom>
          <a:noFill/>
          <a:ln w="9525">
            <a:noFill/>
            <a:miter lim="800000"/>
            <a:headEnd/>
            <a:tailEnd/>
          </a:ln>
        </p:spPr>
        <p:txBody>
          <a:bodyPr>
            <a:spAutoFit/>
          </a:bodyPr>
          <a:lstStyle/>
          <a:p>
            <a:pPr marL="182563" indent="-182563">
              <a:lnSpc>
                <a:spcPts val="2500"/>
              </a:lnSpc>
              <a:buClr>
                <a:srgbClr val="16165D"/>
              </a:buClr>
              <a:buFont typeface="Wingdings" pitchFamily="2" charset="2"/>
              <a:buChar char="n"/>
            </a:pPr>
            <a:r>
              <a:rPr kumimoji="0" lang="zh-TW" altLang="en-US" sz="2000" b="1" dirty="0">
                <a:solidFill>
                  <a:srgbClr val="3333CC"/>
                </a:solidFill>
                <a:latin typeface="Times New Roman" pitchFamily="18" charset="0"/>
                <a:ea typeface="標楷體" pitchFamily="65" charset="-120"/>
                <a:cs typeface="Times New Roman" pitchFamily="18" charset="0"/>
              </a:rPr>
              <a:t>我國經多年努力，</a:t>
            </a:r>
            <a:r>
              <a:rPr kumimoji="0" lang="en-US" altLang="zh-TW" sz="2000" b="1" dirty="0">
                <a:solidFill>
                  <a:srgbClr val="3333CC"/>
                </a:solidFill>
                <a:latin typeface="Times New Roman" pitchFamily="18" charset="0"/>
                <a:ea typeface="標楷體" pitchFamily="65" charset="-120"/>
                <a:cs typeface="Times New Roman" pitchFamily="18" charset="0"/>
              </a:rPr>
              <a:t>98</a:t>
            </a:r>
            <a:r>
              <a:rPr kumimoji="0" lang="zh-TW" altLang="en-US" sz="2000" b="1" dirty="0">
                <a:solidFill>
                  <a:srgbClr val="3333CC"/>
                </a:solidFill>
                <a:latin typeface="Times New Roman" pitchFamily="18" charset="0"/>
                <a:ea typeface="標楷體" pitchFamily="65" charset="-120"/>
                <a:cs typeface="Times New Roman" pitchFamily="18" charset="0"/>
              </a:rPr>
              <a:t>年終獲邀參加世界衛生大會 </a:t>
            </a:r>
            <a:r>
              <a:rPr kumimoji="0" lang="en-US" altLang="zh-TW" sz="2000" b="1" dirty="0">
                <a:solidFill>
                  <a:srgbClr val="3333CC"/>
                </a:solidFill>
                <a:latin typeface="Times New Roman" pitchFamily="18" charset="0"/>
                <a:ea typeface="標楷體" pitchFamily="65" charset="-120"/>
                <a:cs typeface="Times New Roman" pitchFamily="18" charset="0"/>
              </a:rPr>
              <a:t>(WHA)</a:t>
            </a:r>
            <a:r>
              <a:rPr kumimoji="0" lang="zh-TW" altLang="en-US" sz="2000" b="1" dirty="0">
                <a:solidFill>
                  <a:srgbClr val="3333CC"/>
                </a:solidFill>
                <a:latin typeface="Times New Roman" pitchFamily="18" charset="0"/>
                <a:ea typeface="標楷體" pitchFamily="65" charset="-120"/>
                <a:cs typeface="Times New Roman" pitchFamily="18" charset="0"/>
              </a:rPr>
              <a:t>，迄今已連續 </a:t>
            </a:r>
            <a:r>
              <a:rPr kumimoji="0" lang="en-US" altLang="zh-TW" sz="2000" b="1" u="sng" dirty="0" smtClean="0">
                <a:solidFill>
                  <a:srgbClr val="3333CC"/>
                </a:solidFill>
                <a:latin typeface="Times New Roman" pitchFamily="18" charset="0"/>
                <a:ea typeface="標楷體" pitchFamily="65" charset="-120"/>
                <a:cs typeface="Times New Roman" pitchFamily="18" charset="0"/>
              </a:rPr>
              <a:t>8</a:t>
            </a:r>
            <a:r>
              <a:rPr kumimoji="0" lang="zh-TW" altLang="en-US" sz="2000" b="1" dirty="0" smtClean="0">
                <a:solidFill>
                  <a:srgbClr val="3333CC"/>
                </a:solidFill>
                <a:latin typeface="Times New Roman" pitchFamily="18" charset="0"/>
                <a:ea typeface="標楷體" pitchFamily="65" charset="-120"/>
                <a:cs typeface="Times New Roman" pitchFamily="18" charset="0"/>
              </a:rPr>
              <a:t>年</a:t>
            </a:r>
            <a:r>
              <a:rPr kumimoji="0" lang="zh-TW" altLang="en-US" sz="2000" b="1" dirty="0">
                <a:solidFill>
                  <a:srgbClr val="3333CC"/>
                </a:solidFill>
                <a:latin typeface="Times New Roman" pitchFamily="18" charset="0"/>
                <a:ea typeface="標楷體" pitchFamily="65" charset="-120"/>
                <a:cs typeface="Times New Roman" pitchFamily="18" charset="0"/>
              </a:rPr>
              <a:t>獲邀與會。</a:t>
            </a:r>
            <a:endParaRPr kumimoji="0" lang="en-US" altLang="zh-TW" sz="2000" b="1" dirty="0">
              <a:solidFill>
                <a:srgbClr val="3333CC"/>
              </a:solidFill>
              <a:latin typeface="Times New Roman" pitchFamily="18" charset="0"/>
              <a:ea typeface="標楷體" pitchFamily="65" charset="-120"/>
              <a:cs typeface="Times New Roman" pitchFamily="18" charset="0"/>
            </a:endParaRPr>
          </a:p>
          <a:p>
            <a:pPr marL="182563" indent="-182563">
              <a:lnSpc>
                <a:spcPts val="2500"/>
              </a:lnSpc>
              <a:buClr>
                <a:srgbClr val="16165D"/>
              </a:buClr>
              <a:buFont typeface="Wingdings" pitchFamily="2" charset="2"/>
              <a:buChar char="n"/>
            </a:pPr>
            <a:r>
              <a:rPr kumimoji="0" lang="zh-TW" altLang="en-US" sz="2000" b="1" dirty="0">
                <a:solidFill>
                  <a:srgbClr val="3333CC"/>
                </a:solidFill>
                <a:latin typeface="Times New Roman" pitchFamily="18" charset="0"/>
                <a:ea typeface="標楷體" pitchFamily="65" charset="-120"/>
                <a:cs typeface="Times New Roman" pitchFamily="18" charset="0"/>
              </a:rPr>
              <a:t>我國參與 </a:t>
            </a:r>
            <a:r>
              <a:rPr kumimoji="0" lang="en-US" altLang="zh-TW" sz="2000" b="1" dirty="0">
                <a:solidFill>
                  <a:srgbClr val="3333CC"/>
                </a:solidFill>
                <a:latin typeface="Times New Roman" pitchFamily="18" charset="0"/>
                <a:ea typeface="標楷體" pitchFamily="65" charset="-120"/>
                <a:cs typeface="Times New Roman" pitchFamily="18" charset="0"/>
              </a:rPr>
              <a:t>WHA</a:t>
            </a:r>
            <a:r>
              <a:rPr kumimoji="0" lang="zh-TW" altLang="en-US" sz="2000" b="1" dirty="0">
                <a:solidFill>
                  <a:srgbClr val="3333CC"/>
                </a:solidFill>
                <a:latin typeface="Times New Roman" pitchFamily="18" charset="0"/>
                <a:ea typeface="標楷體" pitchFamily="65" charset="-120"/>
                <a:cs typeface="Times New Roman" pitchFamily="18" charset="0"/>
              </a:rPr>
              <a:t>之重要意義</a:t>
            </a:r>
            <a:r>
              <a:rPr kumimoji="0" lang="en-US" altLang="zh-TW" sz="2000" b="1" dirty="0">
                <a:solidFill>
                  <a:srgbClr val="3333CC"/>
                </a:solidFill>
                <a:latin typeface="Times New Roman" pitchFamily="18" charset="0"/>
                <a:ea typeface="標楷體" pitchFamily="65" charset="-120"/>
                <a:cs typeface="Times New Roman" pitchFamily="18" charset="0"/>
              </a:rPr>
              <a:t>:</a:t>
            </a:r>
            <a:r>
              <a:rPr kumimoji="0" lang="zh-TW" altLang="en-US" sz="2000" b="1" dirty="0">
                <a:solidFill>
                  <a:srgbClr val="3333CC"/>
                </a:solidFill>
                <a:latin typeface="Times New Roman" pitchFamily="18" charset="0"/>
                <a:ea typeface="標楷體" pitchFamily="65" charset="-120"/>
                <a:cs typeface="Times New Roman" pitchFamily="18" charset="0"/>
              </a:rPr>
              <a:t> </a:t>
            </a:r>
            <a:endParaRPr kumimoji="0" lang="en-US" altLang="zh-TW" sz="2000" b="1" dirty="0">
              <a:solidFill>
                <a:srgbClr val="3333CC"/>
              </a:solidFill>
              <a:latin typeface="Times New Roman" pitchFamily="18" charset="0"/>
              <a:ea typeface="標楷體" pitchFamily="65" charset="-120"/>
              <a:cs typeface="Times New Roman" pitchFamily="18" charset="0"/>
            </a:endParaRPr>
          </a:p>
          <a:p>
            <a:pPr marL="182563" indent="-182563" algn="just">
              <a:lnSpc>
                <a:spcPts val="2500"/>
              </a:lnSpc>
              <a:buFont typeface="Wingdings" pitchFamily="2" charset="2"/>
              <a:buChar char="ü"/>
            </a:pPr>
            <a:r>
              <a:rPr kumimoji="0" lang="en-US" altLang="zh-TW" sz="2000" b="1" dirty="0">
                <a:solidFill>
                  <a:srgbClr val="3333CC"/>
                </a:solidFill>
                <a:latin typeface="Times New Roman" pitchFamily="18" charset="0"/>
                <a:ea typeface="標楷體" pitchFamily="65" charset="-120"/>
                <a:cs typeface="Times New Roman" pitchFamily="18" charset="0"/>
              </a:rPr>
              <a:t>98</a:t>
            </a:r>
            <a:r>
              <a:rPr kumimoji="0" lang="zh-TW" altLang="en-US" sz="2000" b="1" dirty="0">
                <a:solidFill>
                  <a:srgbClr val="3333CC"/>
                </a:solidFill>
                <a:latin typeface="Times New Roman" pitchFamily="18" charset="0"/>
                <a:ea typeface="標楷體" pitchFamily="65" charset="-120"/>
                <a:cs typeface="Times New Roman" pitchFamily="18" charset="0"/>
              </a:rPr>
              <a:t>年起</a:t>
            </a:r>
            <a:r>
              <a:rPr kumimoji="0" lang="en-US" altLang="zh-TW" sz="2000" b="1" dirty="0">
                <a:solidFill>
                  <a:srgbClr val="3333CC"/>
                </a:solidFill>
                <a:latin typeface="Times New Roman" pitchFamily="18" charset="0"/>
                <a:ea typeface="標楷體" pitchFamily="65" charset="-120"/>
                <a:cs typeface="Times New Roman" pitchFamily="18" charset="0"/>
              </a:rPr>
              <a:t>WHO</a:t>
            </a:r>
            <a:r>
              <a:rPr kumimoji="0" lang="zh-TW" altLang="en-US" sz="2000" b="1" dirty="0">
                <a:solidFill>
                  <a:srgbClr val="3333CC"/>
                </a:solidFill>
                <a:latin typeface="Times New Roman" pitchFamily="18" charset="0"/>
                <a:ea typeface="標楷體" pitchFamily="65" charset="-120"/>
                <a:cs typeface="Times New Roman" pitchFamily="18" charset="0"/>
              </a:rPr>
              <a:t>幹事長直接致函邀請我國衛生署署長、</a:t>
            </a:r>
            <a:r>
              <a:rPr kumimoji="0" lang="en-US" altLang="zh-TW" sz="2000" b="1" dirty="0">
                <a:solidFill>
                  <a:srgbClr val="3333CC"/>
                </a:solidFill>
                <a:latin typeface="Times New Roman" pitchFamily="18" charset="0"/>
                <a:ea typeface="標楷體" pitchFamily="65" charset="-120"/>
                <a:cs typeface="Times New Roman" pitchFamily="18" charset="0"/>
              </a:rPr>
              <a:t>103</a:t>
            </a:r>
            <a:r>
              <a:rPr kumimoji="0" lang="zh-TW" altLang="zh-TW" sz="2000" b="1" dirty="0">
                <a:solidFill>
                  <a:srgbClr val="3333CC"/>
                </a:solidFill>
                <a:latin typeface="Times New Roman" pitchFamily="18" charset="0"/>
                <a:ea typeface="標楷體" pitchFamily="65" charset="-120"/>
                <a:cs typeface="Times New Roman" pitchFamily="18" charset="0"/>
              </a:rPr>
              <a:t>年起邀我衛生福利部部長</a:t>
            </a:r>
            <a:r>
              <a:rPr kumimoji="0" lang="zh-TW" altLang="en-US" sz="2000" b="1" dirty="0">
                <a:solidFill>
                  <a:srgbClr val="3333CC"/>
                </a:solidFill>
                <a:latin typeface="Times New Roman" pitchFamily="18" charset="0"/>
                <a:ea typeface="標楷體" pitchFamily="65" charset="-120"/>
                <a:cs typeface="Times New Roman" pitchFamily="18" charset="0"/>
              </a:rPr>
              <a:t>，非間接透過他方，意義重大。</a:t>
            </a:r>
            <a:endParaRPr kumimoji="0" lang="en-US" altLang="zh-TW" sz="2000" b="1" dirty="0">
              <a:solidFill>
                <a:srgbClr val="3333CC"/>
              </a:solidFill>
              <a:latin typeface="Times New Roman" pitchFamily="18" charset="0"/>
              <a:ea typeface="標楷體" pitchFamily="65" charset="-120"/>
              <a:cs typeface="Times New Roman" pitchFamily="18" charset="0"/>
            </a:endParaRPr>
          </a:p>
          <a:p>
            <a:pPr marL="182563" indent="-182563" algn="just">
              <a:lnSpc>
                <a:spcPts val="2500"/>
              </a:lnSpc>
              <a:buFont typeface="Wingdings" pitchFamily="2" charset="2"/>
              <a:buChar char="ü"/>
            </a:pPr>
            <a:r>
              <a:rPr kumimoji="0" lang="zh-TW" altLang="en-US" sz="2000" b="1" dirty="0">
                <a:solidFill>
                  <a:srgbClr val="3333CC"/>
                </a:solidFill>
                <a:latin typeface="Times New Roman" pitchFamily="18" charset="0"/>
                <a:ea typeface="標楷體" pitchFamily="65" charset="-120"/>
                <a:cs typeface="Times New Roman" pitchFamily="18" charset="0"/>
              </a:rPr>
              <a:t>我國自</a:t>
            </a:r>
            <a:r>
              <a:rPr kumimoji="0" lang="en-US" altLang="zh-TW" sz="2000" b="1" dirty="0">
                <a:solidFill>
                  <a:srgbClr val="3333CC"/>
                </a:solidFill>
                <a:latin typeface="Times New Roman" pitchFamily="18" charset="0"/>
                <a:ea typeface="標楷體" pitchFamily="65" charset="-120"/>
                <a:cs typeface="Times New Roman" pitchFamily="18" charset="0"/>
              </a:rPr>
              <a:t>98</a:t>
            </a:r>
            <a:r>
              <a:rPr kumimoji="0" lang="zh-TW" altLang="en-US" sz="2000" b="1" dirty="0">
                <a:solidFill>
                  <a:srgbClr val="3333CC"/>
                </a:solidFill>
                <a:latin typeface="Times New Roman" pitchFamily="18" charset="0"/>
                <a:ea typeface="標楷體" pitchFamily="65" charset="-120"/>
                <a:cs typeface="Times New Roman" pitchFamily="18" charset="0"/>
              </a:rPr>
              <a:t>年起使用中華臺北</a:t>
            </a:r>
            <a:r>
              <a:rPr kumimoji="0" lang="en-US" altLang="zh-TW" sz="2000" b="1" dirty="0">
                <a:solidFill>
                  <a:srgbClr val="3333CC"/>
                </a:solidFill>
                <a:latin typeface="Times New Roman" pitchFamily="18" charset="0"/>
                <a:ea typeface="標楷體" pitchFamily="65" charset="-120"/>
                <a:cs typeface="Times New Roman" pitchFamily="18" charset="0"/>
              </a:rPr>
              <a:t>(Chinese Taipei)</a:t>
            </a:r>
            <a:r>
              <a:rPr kumimoji="0" lang="zh-TW" altLang="en-US" sz="2000" b="1" dirty="0">
                <a:solidFill>
                  <a:srgbClr val="3333CC"/>
                </a:solidFill>
                <a:latin typeface="Times New Roman" pitchFamily="18" charset="0"/>
                <a:ea typeface="標楷體" pitchFamily="65" charset="-120"/>
                <a:cs typeface="Times New Roman" pitchFamily="18" charset="0"/>
              </a:rPr>
              <a:t>名稱，以觀察員身分出席</a:t>
            </a:r>
            <a:r>
              <a:rPr lang="en-US" altLang="zh-TW" sz="2000" b="1" dirty="0">
                <a:solidFill>
                  <a:srgbClr val="3333CC"/>
                </a:solidFill>
                <a:latin typeface="Times New Roman" pitchFamily="18" charset="0"/>
                <a:ea typeface="標楷體" pitchFamily="65" charset="-120"/>
                <a:cs typeface="Times New Roman" pitchFamily="18" charset="0"/>
              </a:rPr>
              <a:t>WHA</a:t>
            </a:r>
            <a:r>
              <a:rPr lang="zh-TW" altLang="en-US" sz="2000" b="1" dirty="0">
                <a:solidFill>
                  <a:srgbClr val="3333CC"/>
                </a:solidFill>
                <a:latin typeface="Times New Roman" pitchFamily="18" charset="0"/>
                <a:ea typeface="標楷體" pitchFamily="65" charset="-120"/>
                <a:cs typeface="Times New Roman" pitchFamily="18" charset="0"/>
              </a:rPr>
              <a:t>。</a:t>
            </a:r>
            <a:endParaRPr lang="en-US" altLang="zh-TW" sz="2000" b="1" dirty="0">
              <a:solidFill>
                <a:srgbClr val="3333CC"/>
              </a:solidFill>
              <a:latin typeface="Times New Roman" pitchFamily="18" charset="0"/>
              <a:ea typeface="標楷體" pitchFamily="65" charset="-120"/>
              <a:cs typeface="Times New Roman" pitchFamily="18" charset="0"/>
            </a:endParaRPr>
          </a:p>
          <a:p>
            <a:pPr marL="182563" indent="-182563" algn="just">
              <a:lnSpc>
                <a:spcPts val="2500"/>
              </a:lnSpc>
              <a:buFont typeface="Wingdings" pitchFamily="2" charset="2"/>
              <a:buChar char="ü"/>
            </a:pPr>
            <a:r>
              <a:rPr kumimoji="0" lang="en-US" altLang="zh-TW" sz="2000" b="1" dirty="0">
                <a:solidFill>
                  <a:srgbClr val="3333CC"/>
                </a:solidFill>
                <a:latin typeface="Times New Roman" pitchFamily="18" charset="0"/>
                <a:ea typeface="標楷體" pitchFamily="65" charset="-120"/>
                <a:cs typeface="Times New Roman" pitchFamily="18" charset="0"/>
              </a:rPr>
              <a:t>WHA</a:t>
            </a:r>
            <a:r>
              <a:rPr lang="zh-TW" altLang="en-US" sz="2000" b="1" dirty="0">
                <a:solidFill>
                  <a:srgbClr val="3333CC"/>
                </a:solidFill>
                <a:latin typeface="Times New Roman" pitchFamily="18" charset="0"/>
                <a:ea typeface="標楷體" pitchFamily="65" charset="-120"/>
                <a:cs typeface="Times New Roman" pitchFamily="18" charset="0"/>
              </a:rPr>
              <a:t>期間我方可在大會及各種專業會議中發言，展</a:t>
            </a:r>
            <a:r>
              <a:rPr kumimoji="0" lang="zh-TW" altLang="en-US" sz="2000" b="1" dirty="0">
                <a:solidFill>
                  <a:srgbClr val="3333CC"/>
                </a:solidFill>
                <a:latin typeface="Times New Roman" pitchFamily="18" charset="0"/>
                <a:ea typeface="標楷體" pitchFamily="65" charset="-120"/>
                <a:cs typeface="Times New Roman" pitchFamily="18" charset="0"/>
              </a:rPr>
              <a:t>現我國醫藥衛生實力</a:t>
            </a:r>
            <a:r>
              <a:rPr kumimoji="0" lang="zh-TW" altLang="zh-TW" sz="2000" b="1" dirty="0">
                <a:solidFill>
                  <a:srgbClr val="3333CC"/>
                </a:solidFill>
                <a:latin typeface="Times New Roman" pitchFamily="18" charset="0"/>
                <a:ea typeface="標楷體" pitchFamily="65" charset="-120"/>
                <a:cs typeface="Times New Roman" pitchFamily="18" charset="0"/>
              </a:rPr>
              <a:t>及對國際之貢獻</a:t>
            </a:r>
            <a:r>
              <a:rPr kumimoji="0" lang="zh-TW" altLang="en-US" sz="2000" b="1" dirty="0">
                <a:solidFill>
                  <a:srgbClr val="3333CC"/>
                </a:solidFill>
                <a:latin typeface="Times New Roman" pitchFamily="18" charset="0"/>
                <a:ea typeface="標楷體" pitchFamily="65" charset="-120"/>
                <a:cs typeface="Times New Roman" pitchFamily="18" charset="0"/>
              </a:rPr>
              <a:t>。</a:t>
            </a:r>
            <a:endParaRPr kumimoji="0" lang="en-US" altLang="zh-TW" sz="2000" b="1" dirty="0">
              <a:solidFill>
                <a:srgbClr val="3333CC"/>
              </a:solidFill>
              <a:latin typeface="Times New Roman" pitchFamily="18" charset="0"/>
              <a:ea typeface="標楷體" pitchFamily="65" charset="-120"/>
              <a:cs typeface="Times New Roman" pitchFamily="18" charset="0"/>
            </a:endParaRPr>
          </a:p>
          <a:p>
            <a:pPr marL="182563" indent="-182563" algn="just">
              <a:lnSpc>
                <a:spcPts val="2500"/>
              </a:lnSpc>
              <a:buFont typeface="Wingdings" pitchFamily="2" charset="2"/>
              <a:buChar char="ü"/>
            </a:pPr>
            <a:r>
              <a:rPr kumimoji="0" lang="zh-TW" altLang="en-US" sz="2000" b="1" dirty="0">
                <a:solidFill>
                  <a:srgbClr val="3333CC"/>
                </a:solidFill>
                <a:latin typeface="Times New Roman" pitchFamily="18" charset="0"/>
                <a:ea typeface="標楷體" pitchFamily="65" charset="-120"/>
                <a:cs typeface="Times New Roman" pitchFamily="18" charset="0"/>
              </a:rPr>
              <a:t>與美、日、歐盟等國家及重要國際組織進行雙邊會談，並參與周邊活動。</a:t>
            </a:r>
            <a:endParaRPr kumimoji="0" lang="en-US" altLang="zh-TW" sz="2000" b="1" dirty="0">
              <a:solidFill>
                <a:srgbClr val="3333CC"/>
              </a:solidFill>
              <a:latin typeface="Times New Roman" pitchFamily="18" charset="0"/>
              <a:ea typeface="標楷體" pitchFamily="65" charset="-120"/>
              <a:cs typeface="Times New Roman" pitchFamily="18" charset="0"/>
            </a:endParaRPr>
          </a:p>
        </p:txBody>
      </p:sp>
      <p:graphicFrame>
        <p:nvGraphicFramePr>
          <p:cNvPr id="15364" name="圖表 3"/>
          <p:cNvGraphicFramePr>
            <a:graphicFrameLocks/>
          </p:cNvGraphicFramePr>
          <p:nvPr/>
        </p:nvGraphicFramePr>
        <p:xfrm>
          <a:off x="2092325" y="3770313"/>
          <a:ext cx="4951413" cy="2668587"/>
        </p:xfrm>
        <a:graphic>
          <a:graphicData uri="http://schemas.openxmlformats.org/presentationml/2006/ole">
            <mc:AlternateContent xmlns:mc="http://schemas.openxmlformats.org/markup-compatibility/2006">
              <mc:Choice xmlns:v="urn:schemas-microsoft-com:vml" Requires="v">
                <p:oleObj spid="_x0000_s16640" r:id="rId3" imgW="4950381" imgH="2664183" progId="Excel.Chart.8">
                  <p:embed/>
                </p:oleObj>
              </mc:Choice>
              <mc:Fallback>
                <p:oleObj r:id="rId3" imgW="4950381" imgH="2664183"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25" y="3770313"/>
                        <a:ext cx="4951413" cy="2668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49102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txBox="1">
            <a:spLocks noGrp="1"/>
          </p:cNvSpPr>
          <p:nvPr/>
        </p:nvSpPr>
        <p:spPr bwMode="auto">
          <a:xfrm>
            <a:off x="8316913" y="6524625"/>
            <a:ext cx="765175" cy="217488"/>
          </a:xfrm>
          <a:prstGeom prst="rect">
            <a:avLst/>
          </a:prstGeom>
          <a:noFill/>
          <a:ln>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8CA4654-C4B5-4566-8EE5-F02C3524E4BB}" type="slidenum">
              <a:rPr kumimoji="0" lang="en-US" altLang="zh-TW" sz="1000">
                <a:solidFill>
                  <a:srgbClr val="000000"/>
                </a:solidFill>
                <a:latin typeface="Times New Roman" panose="02020603050405020304" pitchFamily="18" charset="0"/>
                <a:ea typeface="標楷體" panose="03000509000000000000" pitchFamily="65" charset="-120"/>
              </a:rPr>
              <a:pPr algn="r"/>
              <a:t>27</a:t>
            </a:fld>
            <a:endParaRPr kumimoji="0" lang="en-US" altLang="zh-TW" sz="1000">
              <a:solidFill>
                <a:srgbClr val="000000"/>
              </a:solidFill>
              <a:latin typeface="Times New Roman" panose="02020603050405020304" pitchFamily="18" charset="0"/>
              <a:ea typeface="標楷體" panose="03000509000000000000" pitchFamily="65" charset="-120"/>
            </a:endParaRPr>
          </a:p>
        </p:txBody>
      </p:sp>
      <p:sp>
        <p:nvSpPr>
          <p:cNvPr id="1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務實</a:t>
            </a:r>
            <a:r>
              <a:rPr lang="zh-TW" altLang="en-US" sz="3600" dirty="0">
                <a:solidFill>
                  <a:srgbClr val="2D2DB9">
                    <a:lumMod val="50000"/>
                  </a:srgbClr>
                </a:solidFill>
                <a:latin typeface="Times New Roman" panose="02020603050405020304" pitchFamily="18" charset="0"/>
                <a:ea typeface="標楷體" panose="03000509000000000000" pitchFamily="65" charset="-120"/>
              </a:rPr>
              <a:t>參與國際組織，提升國際</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能見度</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grpSp>
        <p:nvGrpSpPr>
          <p:cNvPr id="13" name="群組 12"/>
          <p:cNvGrpSpPr/>
          <p:nvPr/>
        </p:nvGrpSpPr>
        <p:grpSpPr>
          <a:xfrm>
            <a:off x="82467" y="984951"/>
            <a:ext cx="8999620" cy="5519437"/>
            <a:chOff x="82467" y="984951"/>
            <a:chExt cx="8999620" cy="5519437"/>
          </a:xfrm>
        </p:grpSpPr>
        <p:sp>
          <p:nvSpPr>
            <p:cNvPr id="6" name="矩形 5"/>
            <p:cNvSpPr/>
            <p:nvPr/>
          </p:nvSpPr>
          <p:spPr bwMode="auto">
            <a:xfrm>
              <a:off x="82467" y="5577513"/>
              <a:ext cx="1614487" cy="377825"/>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a:lstStyle/>
            <a:p>
              <a:pPr>
                <a:defRPr/>
              </a:pPr>
              <a:endParaRPr lang="zh-TW" altLang="en-US" sz="2800" b="1">
                <a:solidFill>
                  <a:schemeClr val="accent6">
                    <a:lumMod val="50000"/>
                  </a:schemeClr>
                </a:solidFill>
                <a:latin typeface="Times New Roman" pitchFamily="18" charset="0"/>
              </a:endParaRPr>
            </a:p>
          </p:txBody>
        </p:sp>
        <p:sp>
          <p:nvSpPr>
            <p:cNvPr id="166939" name="Rectangle 27"/>
            <p:cNvSpPr>
              <a:spLocks noChangeArrowheads="1"/>
            </p:cNvSpPr>
            <p:nvPr/>
          </p:nvSpPr>
          <p:spPr bwMode="auto">
            <a:xfrm>
              <a:off x="215159" y="2529264"/>
              <a:ext cx="1584325" cy="665219"/>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800" b="1" dirty="0">
                  <a:solidFill>
                    <a:schemeClr val="accent6">
                      <a:lumMod val="50000"/>
                    </a:schemeClr>
                  </a:solidFill>
                  <a:latin typeface="Times New Roman" panose="02020603050405020304" pitchFamily="18" charset="0"/>
                  <a:ea typeface="標楷體" panose="03000509000000000000" pitchFamily="65" charset="-120"/>
                </a:rPr>
                <a:t>APEC</a:t>
              </a:r>
            </a:p>
          </p:txBody>
        </p:sp>
        <p:sp>
          <p:nvSpPr>
            <p:cNvPr id="166940" name="Rectangle 28"/>
            <p:cNvSpPr>
              <a:spLocks noChangeArrowheads="1"/>
            </p:cNvSpPr>
            <p:nvPr/>
          </p:nvSpPr>
          <p:spPr bwMode="auto">
            <a:xfrm>
              <a:off x="215159" y="984951"/>
              <a:ext cx="1584325" cy="831134"/>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800" b="1" dirty="0">
                  <a:solidFill>
                    <a:schemeClr val="accent6">
                      <a:lumMod val="50000"/>
                    </a:schemeClr>
                  </a:solidFill>
                  <a:latin typeface="Times New Roman" panose="02020603050405020304" pitchFamily="18" charset="0"/>
                  <a:ea typeface="標楷體" panose="03000509000000000000" pitchFamily="65" charset="-120"/>
                </a:rPr>
                <a:t>WHO</a:t>
              </a:r>
            </a:p>
          </p:txBody>
        </p:sp>
        <p:sp>
          <p:nvSpPr>
            <p:cNvPr id="4" name="Rectangle 28"/>
            <p:cNvSpPr>
              <a:spLocks noChangeArrowheads="1"/>
            </p:cNvSpPr>
            <p:nvPr/>
          </p:nvSpPr>
          <p:spPr bwMode="auto">
            <a:xfrm>
              <a:off x="207879" y="1774589"/>
              <a:ext cx="1584325" cy="748256"/>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800" b="1" dirty="0">
                  <a:solidFill>
                    <a:schemeClr val="accent6">
                      <a:lumMod val="50000"/>
                    </a:schemeClr>
                  </a:solidFill>
                  <a:latin typeface="Times New Roman" panose="02020603050405020304" pitchFamily="18" charset="0"/>
                  <a:ea typeface="標楷體" panose="03000509000000000000" pitchFamily="65" charset="-120"/>
                </a:rPr>
                <a:t>ICAO</a:t>
              </a:r>
            </a:p>
          </p:txBody>
        </p:sp>
        <p:sp>
          <p:nvSpPr>
            <p:cNvPr id="7" name="AutoShape 7"/>
            <p:cNvSpPr>
              <a:spLocks noChangeArrowheads="1"/>
            </p:cNvSpPr>
            <p:nvPr/>
          </p:nvSpPr>
          <p:spPr bwMode="auto">
            <a:xfrm>
              <a:off x="1784923" y="2508323"/>
              <a:ext cx="7297164" cy="714155"/>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Font typeface="Arial" panose="020B0604020202020204" pitchFamily="34" charset="0"/>
                <a:buNone/>
                <a:defRPr/>
              </a:pPr>
              <a:r>
                <a:rPr kumimoji="0" lang="en-US" altLang="zh-TW" sz="2200" b="1" dirty="0">
                  <a:solidFill>
                    <a:schemeClr val="accent6"/>
                  </a:solidFill>
                  <a:latin typeface="Times New Roman" panose="02020603050405020304" pitchFamily="18" charset="0"/>
                  <a:ea typeface="標楷體" panose="03000509000000000000" pitchFamily="65" charset="-120"/>
                </a:rPr>
                <a:t>97</a:t>
              </a:r>
              <a:r>
                <a:rPr kumimoji="0" lang="zh-TW" altLang="en-US" sz="2200" b="1" dirty="0">
                  <a:solidFill>
                    <a:schemeClr val="accent6"/>
                  </a:solidFill>
                  <a:latin typeface="Times New Roman" panose="02020603050405020304" pitchFamily="18" charset="0"/>
                  <a:ea typeface="標楷體" panose="03000509000000000000" pitchFamily="65" charset="-120"/>
                </a:rPr>
                <a:t>年迄今，每年在</a:t>
              </a:r>
              <a:r>
                <a:rPr kumimoji="0" lang="en-US" altLang="zh-TW" sz="2200" b="1" dirty="0">
                  <a:solidFill>
                    <a:schemeClr val="accent6"/>
                  </a:solidFill>
                  <a:latin typeface="Times New Roman" panose="02020603050405020304" pitchFamily="18" charset="0"/>
                  <a:ea typeface="標楷體" panose="03000509000000000000" pitchFamily="65" charset="-120"/>
                </a:rPr>
                <a:t>APEC</a:t>
              </a:r>
              <a:r>
                <a:rPr kumimoji="0" lang="zh-TW" altLang="en-US" sz="2200" b="1" dirty="0">
                  <a:solidFill>
                    <a:schemeClr val="accent6"/>
                  </a:solidFill>
                  <a:latin typeface="Times New Roman" panose="02020603050405020304" pitchFamily="18" charset="0"/>
                  <a:ea typeface="標楷體" panose="03000509000000000000" pitchFamily="65" charset="-120"/>
                </a:rPr>
                <a:t>年會期間，與美、日等會員之</a:t>
              </a:r>
              <a:endParaRPr kumimoji="0" lang="en-US" altLang="zh-TW" sz="2200" b="1" dirty="0">
                <a:solidFill>
                  <a:schemeClr val="accent6"/>
                </a:solidFill>
                <a:latin typeface="Times New Roman" panose="02020603050405020304" pitchFamily="18" charset="0"/>
                <a:ea typeface="標楷體" panose="03000509000000000000" pitchFamily="65" charset="-120"/>
              </a:endParaRPr>
            </a:p>
            <a:p>
              <a:pPr>
                <a:buFont typeface="Arial" panose="020B0604020202020204" pitchFamily="34" charset="0"/>
                <a:buNone/>
                <a:defRPr/>
              </a:pPr>
              <a:r>
                <a:rPr kumimoji="0" lang="zh-TW" altLang="en-US" sz="2200" b="1" dirty="0">
                  <a:solidFill>
                    <a:schemeClr val="accent6"/>
                  </a:solidFill>
                  <a:latin typeface="Times New Roman" panose="02020603050405020304" pitchFamily="18" charset="0"/>
                  <a:ea typeface="標楷體" panose="03000509000000000000" pitchFamily="65" charset="-120"/>
                </a:rPr>
                <a:t>領袖、領袖代表、部長或高階官員進行雙邊會談或晤談。</a:t>
              </a:r>
            </a:p>
          </p:txBody>
        </p:sp>
        <p:sp>
          <p:nvSpPr>
            <p:cNvPr id="3" name="AutoShape 7"/>
            <p:cNvSpPr>
              <a:spLocks noChangeArrowheads="1"/>
            </p:cNvSpPr>
            <p:nvPr/>
          </p:nvSpPr>
          <p:spPr bwMode="auto">
            <a:xfrm>
              <a:off x="1776837" y="990707"/>
              <a:ext cx="7305250" cy="797461"/>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0000"/>
                </a:lnSpc>
                <a:defRPr/>
              </a:pPr>
              <a:r>
                <a:rPr kumimoji="0" lang="zh-TW" altLang="en-US" sz="2200" b="1" dirty="0">
                  <a:solidFill>
                    <a:schemeClr val="accent6"/>
                  </a:solidFill>
                  <a:latin typeface="Times New Roman" panose="02020603050405020304" pitchFamily="18" charset="0"/>
                  <a:ea typeface="標楷體" panose="03000509000000000000" pitchFamily="65" charset="-120"/>
                </a:rPr>
                <a:t>我國在</a:t>
              </a:r>
              <a:r>
                <a:rPr kumimoji="0" lang="en-US" altLang="zh-TW" sz="2200" b="1" dirty="0">
                  <a:solidFill>
                    <a:schemeClr val="accent6"/>
                  </a:solidFill>
                  <a:latin typeface="Times New Roman" panose="02020603050405020304" pitchFamily="18" charset="0"/>
                  <a:ea typeface="標楷體" panose="03000509000000000000" pitchFamily="65" charset="-120"/>
                </a:rPr>
                <a:t>97</a:t>
              </a:r>
              <a:r>
                <a:rPr kumimoji="0" lang="zh-TW" altLang="en-US" sz="2200" b="1" dirty="0">
                  <a:solidFill>
                    <a:schemeClr val="accent6"/>
                  </a:solidFill>
                  <a:latin typeface="Times New Roman" panose="02020603050405020304" pitchFamily="18" charset="0"/>
                  <a:ea typeface="標楷體" panose="03000509000000000000" pitchFamily="65" charset="-120"/>
                </a:rPr>
                <a:t>年以前一直無法參與</a:t>
              </a:r>
              <a:r>
                <a:rPr kumimoji="0" lang="en-US" altLang="zh-TW" sz="2200" b="1" dirty="0">
                  <a:solidFill>
                    <a:schemeClr val="accent6"/>
                  </a:solidFill>
                  <a:latin typeface="Times New Roman" panose="02020603050405020304" pitchFamily="18" charset="0"/>
                  <a:ea typeface="標楷體" panose="03000509000000000000" pitchFamily="65" charset="-120"/>
                </a:rPr>
                <a:t>WHO</a:t>
              </a:r>
              <a:r>
                <a:rPr kumimoji="0" lang="zh-TW" altLang="en-US" sz="2200" b="1" dirty="0">
                  <a:solidFill>
                    <a:schemeClr val="accent6"/>
                  </a:solidFill>
                  <a:latin typeface="Times New Roman" panose="02020603050405020304" pitchFamily="18" charset="0"/>
                  <a:ea typeface="標楷體" panose="03000509000000000000" pitchFamily="65" charset="-120"/>
                </a:rPr>
                <a:t>，自</a:t>
              </a:r>
              <a:r>
                <a:rPr kumimoji="0" lang="en-US" altLang="zh-TW" sz="2200" b="1" dirty="0">
                  <a:solidFill>
                    <a:schemeClr val="accent6"/>
                  </a:solidFill>
                  <a:latin typeface="Times New Roman" panose="02020603050405020304" pitchFamily="18" charset="0"/>
                  <a:ea typeface="標楷體" panose="03000509000000000000" pitchFamily="65" charset="-120"/>
                </a:rPr>
                <a:t>98</a:t>
              </a:r>
              <a:r>
                <a:rPr kumimoji="0" lang="zh-TW" altLang="en-US" sz="2200" b="1" dirty="0">
                  <a:solidFill>
                    <a:schemeClr val="accent6"/>
                  </a:solidFill>
                  <a:latin typeface="Times New Roman" panose="02020603050405020304" pitchFamily="18" charset="0"/>
                  <a:ea typeface="標楷體" panose="03000509000000000000" pitchFamily="65" charset="-120"/>
                </a:rPr>
                <a:t>年起</a:t>
              </a:r>
              <a:r>
                <a:rPr kumimoji="0" lang="zh-TW" altLang="en-US" sz="2200" b="1" dirty="0" smtClean="0">
                  <a:solidFill>
                    <a:schemeClr val="accent6"/>
                  </a:solidFill>
                  <a:latin typeface="Times New Roman" panose="02020603050405020304" pitchFamily="18" charset="0"/>
                  <a:ea typeface="標楷體" panose="03000509000000000000" pitchFamily="65" charset="-120"/>
                </a:rPr>
                <a:t>我國連續</a:t>
              </a:r>
              <a:r>
                <a:rPr kumimoji="0" lang="en-US" altLang="zh-TW" sz="2200" b="1" dirty="0" smtClean="0">
                  <a:solidFill>
                    <a:schemeClr val="accent6"/>
                  </a:solidFill>
                  <a:latin typeface="Times New Roman" panose="02020603050405020304" pitchFamily="18" charset="0"/>
                  <a:ea typeface="標楷體" panose="03000509000000000000" pitchFamily="65" charset="-120"/>
                </a:rPr>
                <a:t>7</a:t>
              </a:r>
            </a:p>
            <a:p>
              <a:pPr algn="just">
                <a:lnSpc>
                  <a:spcPct val="90000"/>
                </a:lnSpc>
                <a:defRPr/>
              </a:pPr>
              <a:r>
                <a:rPr kumimoji="0" lang="zh-TW" altLang="en-US" sz="2200" b="1" dirty="0" smtClean="0">
                  <a:solidFill>
                    <a:schemeClr val="accent6"/>
                  </a:solidFill>
                  <a:latin typeface="Times New Roman" panose="02020603050405020304" pitchFamily="18" charset="0"/>
                  <a:ea typeface="標楷體" panose="03000509000000000000" pitchFamily="65" charset="-120"/>
                </a:rPr>
                <a:t>年以觀察員身分、</a:t>
              </a:r>
              <a:r>
                <a:rPr kumimoji="0" lang="zh-TW" altLang="en-US" sz="2200" b="1" dirty="0">
                  <a:solidFill>
                    <a:schemeClr val="accent6"/>
                  </a:solidFill>
                  <a:latin typeface="Times New Roman" panose="02020603050405020304" pitchFamily="18" charset="0"/>
                  <a:ea typeface="標楷體" panose="03000509000000000000" pitchFamily="65" charset="-120"/>
                </a:rPr>
                <a:t>中華臺北名稱參與</a:t>
              </a:r>
              <a:r>
                <a:rPr kumimoji="0" lang="en-US" altLang="zh-TW" sz="2200" b="1" dirty="0" smtClean="0">
                  <a:solidFill>
                    <a:schemeClr val="accent6"/>
                  </a:solidFill>
                  <a:latin typeface="Times New Roman" panose="02020603050405020304" pitchFamily="18" charset="0"/>
                  <a:ea typeface="標楷體" panose="03000509000000000000" pitchFamily="65" charset="-120"/>
                </a:rPr>
                <a:t>WHA</a:t>
              </a:r>
              <a:r>
                <a:rPr kumimoji="0" lang="zh-TW" altLang="en-US" sz="2200" b="1" dirty="0" smtClean="0">
                  <a:solidFill>
                    <a:schemeClr val="accent6"/>
                  </a:solidFill>
                  <a:latin typeface="Times New Roman" panose="02020603050405020304" pitchFamily="18" charset="0"/>
                  <a:ea typeface="標楷體" panose="03000509000000000000" pitchFamily="65" charset="-120"/>
                </a:rPr>
                <a:t>。</a:t>
              </a:r>
              <a:endParaRPr kumimoji="0" lang="zh-TW" altLang="en-US" sz="2200" b="1" dirty="0">
                <a:solidFill>
                  <a:schemeClr val="accent6"/>
                </a:solidFill>
                <a:latin typeface="Times New Roman" panose="02020603050405020304" pitchFamily="18" charset="0"/>
                <a:ea typeface="標楷體" panose="03000509000000000000" pitchFamily="65" charset="-120"/>
              </a:endParaRPr>
            </a:p>
          </p:txBody>
        </p:sp>
        <p:sp>
          <p:nvSpPr>
            <p:cNvPr id="5" name="AutoShape 7"/>
            <p:cNvSpPr>
              <a:spLocks noChangeArrowheads="1"/>
            </p:cNvSpPr>
            <p:nvPr/>
          </p:nvSpPr>
          <p:spPr bwMode="auto">
            <a:xfrm>
              <a:off x="1763593" y="1740595"/>
              <a:ext cx="7318494" cy="746786"/>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kumimoji="0" lang="en-US" altLang="zh-TW" sz="2200" b="1" dirty="0">
                  <a:solidFill>
                    <a:schemeClr val="accent6"/>
                  </a:solidFill>
                  <a:latin typeface="Times New Roman" panose="02020603050405020304" pitchFamily="18" charset="0"/>
                  <a:ea typeface="標楷體" panose="03000509000000000000" pitchFamily="65" charset="-120"/>
                </a:rPr>
                <a:t>102</a:t>
              </a:r>
              <a:r>
                <a:rPr kumimoji="0" lang="zh-TW" altLang="en-US" sz="2200" b="1" dirty="0">
                  <a:solidFill>
                    <a:schemeClr val="accent6"/>
                  </a:solidFill>
                  <a:latin typeface="Times New Roman" panose="02020603050405020304" pitchFamily="18" charset="0"/>
                  <a:ea typeface="標楷體" panose="03000509000000000000" pitchFamily="65" charset="-120"/>
                </a:rPr>
                <a:t>年</a:t>
              </a:r>
              <a:r>
                <a:rPr kumimoji="0" lang="en-US" altLang="zh-TW" sz="2200" b="1" dirty="0">
                  <a:solidFill>
                    <a:schemeClr val="accent6"/>
                  </a:solidFill>
                  <a:latin typeface="Times New Roman" panose="02020603050405020304" pitchFamily="18" charset="0"/>
                  <a:ea typeface="標楷體" panose="03000509000000000000" pitchFamily="65" charset="-120"/>
                </a:rPr>
                <a:t>9</a:t>
              </a:r>
              <a:r>
                <a:rPr kumimoji="0" lang="zh-TW" altLang="en-US" sz="2200" b="1" dirty="0">
                  <a:solidFill>
                    <a:schemeClr val="accent6"/>
                  </a:solidFill>
                  <a:latin typeface="Times New Roman" panose="02020603050405020304" pitchFamily="18" charset="0"/>
                  <a:ea typeface="標楷體" panose="03000509000000000000" pitchFamily="65" charset="-120"/>
                </a:rPr>
                <a:t>月我國以「特邀貴賓」身分出席睽違</a:t>
              </a:r>
              <a:r>
                <a:rPr kumimoji="0" lang="en-US" altLang="zh-TW" sz="2200" b="1" dirty="0">
                  <a:solidFill>
                    <a:schemeClr val="accent6"/>
                  </a:solidFill>
                  <a:latin typeface="Times New Roman" panose="02020603050405020304" pitchFamily="18" charset="0"/>
                  <a:ea typeface="標楷體" panose="03000509000000000000" pitchFamily="65" charset="-120"/>
                </a:rPr>
                <a:t>42</a:t>
              </a:r>
              <a:r>
                <a:rPr kumimoji="0" lang="zh-TW" altLang="en-US" sz="2200" b="1" dirty="0">
                  <a:solidFill>
                    <a:schemeClr val="accent6"/>
                  </a:solidFill>
                  <a:latin typeface="Times New Roman" panose="02020603050405020304" pitchFamily="18" charset="0"/>
                  <a:ea typeface="標楷體" panose="03000509000000000000" pitchFamily="65" charset="-120"/>
                </a:rPr>
                <a:t>年之</a:t>
              </a:r>
              <a:r>
                <a:rPr kumimoji="0" lang="en-US" altLang="zh-TW" sz="2200" b="1" dirty="0">
                  <a:solidFill>
                    <a:schemeClr val="accent6"/>
                  </a:solidFill>
                  <a:latin typeface="Times New Roman" panose="02020603050405020304" pitchFamily="18" charset="0"/>
                  <a:ea typeface="標楷體" panose="03000509000000000000" pitchFamily="65" charset="-120"/>
                </a:rPr>
                <a:t>ICAO</a:t>
              </a:r>
            </a:p>
            <a:p>
              <a:pPr>
                <a:defRPr/>
              </a:pPr>
              <a:r>
                <a:rPr kumimoji="0" lang="zh-TW" altLang="en-US" sz="2200" b="1" dirty="0">
                  <a:solidFill>
                    <a:schemeClr val="accent6"/>
                  </a:solidFill>
                  <a:latin typeface="Times New Roman" panose="02020603050405020304" pitchFamily="18" charset="0"/>
                  <a:ea typeface="標楷體" panose="03000509000000000000" pitchFamily="65" charset="-120"/>
                </a:rPr>
                <a:t>大會。</a:t>
              </a:r>
            </a:p>
          </p:txBody>
        </p:sp>
        <p:sp>
          <p:nvSpPr>
            <p:cNvPr id="8" name="Rectangle 27"/>
            <p:cNvSpPr>
              <a:spLocks noChangeArrowheads="1"/>
            </p:cNvSpPr>
            <p:nvPr/>
          </p:nvSpPr>
          <p:spPr bwMode="auto">
            <a:xfrm>
              <a:off x="207879" y="3200903"/>
              <a:ext cx="1584325" cy="1277554"/>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800" b="1" dirty="0">
                  <a:solidFill>
                    <a:schemeClr val="accent6">
                      <a:lumMod val="50000"/>
                    </a:schemeClr>
                  </a:solidFill>
                  <a:latin typeface="Times New Roman" panose="02020603050405020304" pitchFamily="18" charset="0"/>
                  <a:ea typeface="標楷體" panose="03000509000000000000" pitchFamily="65" charset="-120"/>
                </a:rPr>
                <a:t>WTO</a:t>
              </a:r>
            </a:p>
          </p:txBody>
        </p:sp>
        <p:sp>
          <p:nvSpPr>
            <p:cNvPr id="9" name="AutoShape 7"/>
            <p:cNvSpPr>
              <a:spLocks noChangeArrowheads="1"/>
            </p:cNvSpPr>
            <p:nvPr/>
          </p:nvSpPr>
          <p:spPr bwMode="auto">
            <a:xfrm>
              <a:off x="1777643" y="3215424"/>
              <a:ext cx="7304444" cy="1292465"/>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2000"/>
                </a:lnSpc>
                <a:defRPr/>
              </a:pPr>
              <a:r>
                <a:rPr kumimoji="0" lang="zh-TW" altLang="en-US" sz="2200" b="1" dirty="0">
                  <a:solidFill>
                    <a:schemeClr val="accent6"/>
                  </a:solidFill>
                  <a:latin typeface="Times New Roman" panose="02020603050405020304" pitchFamily="18" charset="0"/>
                  <a:ea typeface="標楷體" panose="03000509000000000000" pitchFamily="65" charset="-120"/>
                </a:rPr>
                <a:t>加入政府採購協定</a:t>
              </a:r>
              <a:r>
                <a:rPr kumimoji="0" lang="en-US" altLang="zh-TW" sz="2200" b="1" dirty="0">
                  <a:solidFill>
                    <a:schemeClr val="accent6"/>
                  </a:solidFill>
                  <a:latin typeface="Times New Roman" panose="02020603050405020304" pitchFamily="18" charset="0"/>
                  <a:ea typeface="標楷體" panose="03000509000000000000" pitchFamily="65" charset="-120"/>
                </a:rPr>
                <a:t>(GPA)</a:t>
              </a:r>
              <a:r>
                <a:rPr kumimoji="0" lang="zh-TW" altLang="en-US" sz="2200" b="1" dirty="0">
                  <a:solidFill>
                    <a:schemeClr val="accent6"/>
                  </a:solidFill>
                  <a:latin typeface="Times New Roman" panose="02020603050405020304" pitchFamily="18" charset="0"/>
                  <a:ea typeface="標楷體" panose="03000509000000000000" pitchFamily="65" charset="-120"/>
                </a:rPr>
                <a:t>、積極參與「服務貿易協定」</a:t>
              </a:r>
              <a:endParaRPr kumimoji="0" lang="en-US" altLang="zh-TW" sz="2200" b="1" dirty="0">
                <a:solidFill>
                  <a:schemeClr val="accent6"/>
                </a:solidFill>
                <a:latin typeface="Times New Roman" panose="02020603050405020304" pitchFamily="18" charset="0"/>
                <a:ea typeface="標楷體" panose="03000509000000000000" pitchFamily="65" charset="-120"/>
              </a:endParaRPr>
            </a:p>
            <a:p>
              <a:pPr>
                <a:lnSpc>
                  <a:spcPts val="2000"/>
                </a:lnSpc>
                <a:defRPr/>
              </a:pPr>
              <a:r>
                <a:rPr kumimoji="0" lang="en-US" altLang="zh-TW" sz="2200" b="1" dirty="0">
                  <a:solidFill>
                    <a:schemeClr val="accent6"/>
                  </a:solidFill>
                  <a:latin typeface="Times New Roman" panose="02020603050405020304" pitchFamily="18" charset="0"/>
                  <a:ea typeface="標楷體" panose="03000509000000000000" pitchFamily="65" charset="-120"/>
                </a:rPr>
                <a:t>(</a:t>
              </a:r>
              <a:r>
                <a:rPr kumimoji="0" lang="en-US" altLang="zh-TW" sz="2200" b="1" dirty="0" err="1">
                  <a:solidFill>
                    <a:schemeClr val="accent6"/>
                  </a:solidFill>
                  <a:latin typeface="Times New Roman" panose="02020603050405020304" pitchFamily="18" charset="0"/>
                  <a:ea typeface="標楷體" panose="03000509000000000000" pitchFamily="65" charset="-120"/>
                </a:rPr>
                <a:t>TiSA</a:t>
              </a:r>
              <a:r>
                <a:rPr kumimoji="0" lang="en-US" altLang="zh-TW"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a:solidFill>
                    <a:schemeClr val="accent6"/>
                  </a:solidFill>
                  <a:latin typeface="Times New Roman" panose="02020603050405020304" pitchFamily="18" charset="0"/>
                  <a:ea typeface="標楷體" panose="03000509000000000000" pitchFamily="65" charset="-120"/>
                </a:rPr>
                <a:t>談判、「環境商品協定」</a:t>
              </a:r>
              <a:r>
                <a:rPr kumimoji="0" lang="en-US" altLang="zh-TW" sz="2200" b="1" dirty="0">
                  <a:solidFill>
                    <a:schemeClr val="accent6"/>
                  </a:solidFill>
                  <a:latin typeface="Times New Roman" panose="02020603050405020304" pitchFamily="18" charset="0"/>
                  <a:ea typeface="標楷體" panose="03000509000000000000" pitchFamily="65" charset="-120"/>
                </a:rPr>
                <a:t> (EGA)</a:t>
              </a:r>
              <a:r>
                <a:rPr kumimoji="0" lang="zh-TW" altLang="en-US" sz="2200" b="1" dirty="0">
                  <a:solidFill>
                    <a:schemeClr val="accent6"/>
                  </a:solidFill>
                  <a:latin typeface="Times New Roman" panose="02020603050405020304" pitchFamily="18" charset="0"/>
                  <a:ea typeface="標楷體" panose="03000509000000000000" pitchFamily="65" charset="-120"/>
                </a:rPr>
                <a:t>談判</a:t>
              </a:r>
              <a:r>
                <a:rPr kumimoji="0" lang="en-US" altLang="zh-TW" sz="2200" b="1" dirty="0">
                  <a:solidFill>
                    <a:schemeClr val="accent6"/>
                  </a:solidFill>
                  <a:latin typeface="Times New Roman" panose="02020603050405020304" pitchFamily="18" charset="0"/>
                  <a:ea typeface="標楷體" panose="03000509000000000000" pitchFamily="65" charset="-120"/>
                </a:rPr>
                <a:t> </a:t>
              </a:r>
              <a:r>
                <a:rPr kumimoji="0" lang="zh-TW" altLang="en-US" sz="2200" b="1" dirty="0">
                  <a:solidFill>
                    <a:schemeClr val="accent6"/>
                  </a:solidFill>
                  <a:latin typeface="Times New Roman" panose="02020603050405020304" pitchFamily="18" charset="0"/>
                  <a:ea typeface="標楷體" panose="03000509000000000000" pitchFamily="65" charset="-120"/>
                </a:rPr>
                <a:t>，推動 「</a:t>
              </a:r>
              <a:endParaRPr kumimoji="0" lang="en-US" altLang="zh-TW" sz="2200" b="1" dirty="0">
                <a:solidFill>
                  <a:schemeClr val="accent6"/>
                </a:solidFill>
                <a:latin typeface="Times New Roman" panose="02020603050405020304" pitchFamily="18" charset="0"/>
                <a:ea typeface="標楷體" panose="03000509000000000000" pitchFamily="65" charset="-120"/>
              </a:endParaRPr>
            </a:p>
            <a:p>
              <a:pPr>
                <a:lnSpc>
                  <a:spcPts val="2000"/>
                </a:lnSpc>
                <a:defRPr/>
              </a:pPr>
              <a:r>
                <a:rPr kumimoji="0" lang="zh-TW" altLang="en-US" sz="2200" b="1" dirty="0">
                  <a:solidFill>
                    <a:schemeClr val="accent6"/>
                  </a:solidFill>
                  <a:latin typeface="Times New Roman" panose="02020603050405020304" pitchFamily="18" charset="0"/>
                  <a:ea typeface="標楷體" panose="03000509000000000000" pitchFamily="65" charset="-120"/>
                </a:rPr>
                <a:t>貿易便捷化協定」</a:t>
              </a:r>
              <a:r>
                <a:rPr kumimoji="0" lang="en-US" altLang="zh-TW" sz="2200" b="1" dirty="0">
                  <a:solidFill>
                    <a:schemeClr val="accent6"/>
                  </a:solidFill>
                  <a:latin typeface="Times New Roman" panose="02020603050405020304" pitchFamily="18" charset="0"/>
                  <a:ea typeface="標楷體" panose="03000509000000000000" pitchFamily="65" charset="-120"/>
                </a:rPr>
                <a:t>(TFA)</a:t>
              </a:r>
              <a:r>
                <a:rPr kumimoji="0" lang="zh-TW" altLang="en-US" sz="2200" b="1" dirty="0">
                  <a:solidFill>
                    <a:schemeClr val="accent6"/>
                  </a:solidFill>
                  <a:latin typeface="Times New Roman" panose="02020603050405020304" pitchFamily="18" charset="0"/>
                  <a:ea typeface="標楷體" panose="03000509000000000000" pitchFamily="65" charset="-120"/>
                </a:rPr>
                <a:t>及「資訊科技協定」擴大談判</a:t>
              </a:r>
              <a:endParaRPr kumimoji="0" lang="en-US" altLang="zh-TW" sz="2200" b="1" dirty="0">
                <a:solidFill>
                  <a:schemeClr val="accent6"/>
                </a:solidFill>
                <a:latin typeface="Times New Roman" panose="02020603050405020304" pitchFamily="18" charset="0"/>
                <a:ea typeface="標楷體" panose="03000509000000000000" pitchFamily="65" charset="-120"/>
              </a:endParaRPr>
            </a:p>
            <a:p>
              <a:pPr>
                <a:lnSpc>
                  <a:spcPts val="2000"/>
                </a:lnSpc>
                <a:defRPr/>
              </a:pPr>
              <a:r>
                <a:rPr kumimoji="0" lang="zh-TW" altLang="en-US" sz="2200" b="1" dirty="0">
                  <a:solidFill>
                    <a:schemeClr val="accent6"/>
                  </a:solidFill>
                  <a:latin typeface="Times New Roman" panose="02020603050405020304" pitchFamily="18" charset="0"/>
                  <a:ea typeface="標楷體" panose="03000509000000000000" pitchFamily="65" charset="-120"/>
                </a:rPr>
                <a:t> </a:t>
              </a:r>
              <a:r>
                <a:rPr kumimoji="0" lang="en-US" altLang="zh-TW" sz="2200" b="1" dirty="0">
                  <a:solidFill>
                    <a:schemeClr val="accent6"/>
                  </a:solidFill>
                  <a:latin typeface="Times New Roman" panose="02020603050405020304" pitchFamily="18" charset="0"/>
                  <a:ea typeface="標楷體" panose="03000509000000000000" pitchFamily="65" charset="-120"/>
                </a:rPr>
                <a:t>(ITA Ⅱ)</a:t>
              </a:r>
              <a:r>
                <a:rPr kumimoji="0" lang="zh-TW" altLang="en-US" sz="2200" b="1" dirty="0">
                  <a:solidFill>
                    <a:schemeClr val="accent6"/>
                  </a:solidFill>
                  <a:latin typeface="Times New Roman" panose="02020603050405020304" pitchFamily="18" charset="0"/>
                  <a:ea typeface="標楷體" panose="03000509000000000000" pitchFamily="65" charset="-120"/>
                </a:rPr>
                <a:t>完成談判，有助降低對外貿易成本 。</a:t>
              </a:r>
            </a:p>
          </p:txBody>
        </p:sp>
        <p:sp>
          <p:nvSpPr>
            <p:cNvPr id="10" name="Rectangle 27"/>
            <p:cNvSpPr>
              <a:spLocks noChangeArrowheads="1"/>
            </p:cNvSpPr>
            <p:nvPr/>
          </p:nvSpPr>
          <p:spPr bwMode="auto">
            <a:xfrm>
              <a:off x="207879" y="4478209"/>
              <a:ext cx="1584325" cy="770448"/>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2800" b="1" dirty="0">
                  <a:solidFill>
                    <a:schemeClr val="accent6">
                      <a:lumMod val="50000"/>
                    </a:schemeClr>
                  </a:solidFill>
                  <a:latin typeface="Times New Roman" panose="02020603050405020304" pitchFamily="18" charset="0"/>
                  <a:ea typeface="標楷體" panose="03000509000000000000" pitchFamily="65" charset="-120"/>
                </a:rPr>
                <a:t>UNFCCC</a:t>
              </a:r>
            </a:p>
          </p:txBody>
        </p:sp>
        <p:sp>
          <p:nvSpPr>
            <p:cNvPr id="11" name="AutoShape 7"/>
            <p:cNvSpPr>
              <a:spLocks noChangeArrowheads="1"/>
            </p:cNvSpPr>
            <p:nvPr/>
          </p:nvSpPr>
          <p:spPr bwMode="auto">
            <a:xfrm>
              <a:off x="1776837" y="4478209"/>
              <a:ext cx="7305250" cy="770448"/>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3000"/>
                </a:lnSpc>
                <a:buFont typeface="Arial" panose="020B0604020202020204" pitchFamily="34" charset="0"/>
                <a:buNone/>
              </a:pPr>
              <a:r>
                <a:rPr kumimoji="0" lang="zh-TW" altLang="en-US" sz="2200" b="1" dirty="0">
                  <a:solidFill>
                    <a:schemeClr val="accent6"/>
                  </a:solidFill>
                  <a:latin typeface="+mn-lt"/>
                  <a:ea typeface="標楷體" panose="03000509000000000000" pitchFamily="65" charset="-120"/>
                </a:rPr>
                <a:t>我國以</a:t>
              </a:r>
              <a:r>
                <a:rPr kumimoji="0" lang="en-US" altLang="zh-TW" sz="2200" b="1" dirty="0">
                  <a:solidFill>
                    <a:schemeClr val="accent6"/>
                  </a:solidFill>
                  <a:latin typeface="+mn-lt"/>
                  <a:ea typeface="標楷體" panose="03000509000000000000" pitchFamily="65" charset="-120"/>
                </a:rPr>
                <a:t>NGO</a:t>
              </a:r>
              <a:r>
                <a:rPr kumimoji="0" lang="zh-TW" altLang="en-US" sz="2200" b="1" dirty="0">
                  <a:solidFill>
                    <a:schemeClr val="accent6"/>
                  </a:solidFill>
                  <a:latin typeface="+mn-lt"/>
                  <a:ea typeface="標楷體" panose="03000509000000000000" pitchFamily="65" charset="-120"/>
                </a:rPr>
                <a:t>觀察員身分參與「聯合國氣候變化綱要</a:t>
              </a:r>
              <a:r>
                <a:rPr kumimoji="0" lang="zh-TW" altLang="en-US" sz="2200" b="1" dirty="0" smtClean="0">
                  <a:solidFill>
                    <a:schemeClr val="accent6"/>
                  </a:solidFill>
                  <a:latin typeface="+mn-lt"/>
                  <a:ea typeface="標楷體" panose="03000509000000000000" pitchFamily="65" charset="-120"/>
                </a:rPr>
                <a:t>公約」</a:t>
              </a:r>
              <a:endParaRPr kumimoji="0" lang="en-US" altLang="zh-TW" sz="2200" b="1" dirty="0" smtClean="0">
                <a:solidFill>
                  <a:schemeClr val="accent6"/>
                </a:solidFill>
                <a:latin typeface="+mn-lt"/>
                <a:ea typeface="標楷體" panose="03000509000000000000" pitchFamily="65" charset="-120"/>
              </a:endParaRPr>
            </a:p>
            <a:p>
              <a:pPr>
                <a:lnSpc>
                  <a:spcPts val="3000"/>
                </a:lnSpc>
                <a:buFont typeface="Arial" panose="020B0604020202020204" pitchFamily="34" charset="0"/>
                <a:buNone/>
              </a:pPr>
              <a:r>
                <a:rPr kumimoji="0" lang="en-US" altLang="zh-TW" sz="2200" b="1" dirty="0" smtClean="0">
                  <a:solidFill>
                    <a:schemeClr val="accent6"/>
                  </a:solidFill>
                  <a:latin typeface="+mn-lt"/>
                  <a:ea typeface="標楷體" panose="03000509000000000000" pitchFamily="65" charset="-120"/>
                </a:rPr>
                <a:t>(</a:t>
              </a:r>
              <a:r>
                <a:rPr kumimoji="0" lang="en-US" altLang="zh-TW" sz="2200" b="1" dirty="0">
                  <a:solidFill>
                    <a:schemeClr val="accent6"/>
                  </a:solidFill>
                  <a:latin typeface="+mn-lt"/>
                  <a:ea typeface="標楷體" panose="03000509000000000000" pitchFamily="65" charset="-120"/>
                </a:rPr>
                <a:t>UNFCCC)</a:t>
              </a:r>
              <a:r>
                <a:rPr kumimoji="0" lang="zh-TW" altLang="en-US" sz="2200" b="1" dirty="0">
                  <a:solidFill>
                    <a:schemeClr val="accent6"/>
                  </a:solidFill>
                  <a:latin typeface="+mn-lt"/>
                  <a:ea typeface="標楷體" panose="03000509000000000000" pitchFamily="65" charset="-120"/>
                </a:rPr>
                <a:t>締約方大會，並自</a:t>
              </a:r>
              <a:r>
                <a:rPr kumimoji="0" lang="en-US" altLang="zh-TW" sz="2200" b="1" dirty="0">
                  <a:solidFill>
                    <a:schemeClr val="accent6"/>
                  </a:solidFill>
                  <a:latin typeface="+mn-lt"/>
                  <a:ea typeface="標楷體" panose="03000509000000000000" pitchFamily="65" charset="-120"/>
                </a:rPr>
                <a:t>99</a:t>
              </a:r>
              <a:r>
                <a:rPr kumimoji="0" lang="zh-TW" altLang="en-US" sz="2200" b="1" dirty="0">
                  <a:solidFill>
                    <a:schemeClr val="accent6"/>
                  </a:solidFill>
                  <a:latin typeface="+mn-lt"/>
                  <a:ea typeface="標楷體" panose="03000509000000000000" pitchFamily="65" charset="-120"/>
                </a:rPr>
                <a:t>年起舉辦週邊</a:t>
              </a:r>
              <a:r>
                <a:rPr kumimoji="0" lang="zh-TW" altLang="en-US" sz="2200" b="1" dirty="0" smtClean="0">
                  <a:solidFill>
                    <a:schemeClr val="accent6"/>
                  </a:solidFill>
                  <a:latin typeface="+mn-lt"/>
                  <a:ea typeface="標楷體" panose="03000509000000000000" pitchFamily="65" charset="-120"/>
                </a:rPr>
                <a:t>會議。</a:t>
              </a:r>
              <a:endParaRPr kumimoji="0" lang="zh-TW" altLang="en-US" sz="2200" b="1" dirty="0">
                <a:solidFill>
                  <a:schemeClr val="accent6"/>
                </a:solidFill>
                <a:latin typeface="+mn-lt"/>
                <a:ea typeface="標楷體" panose="03000509000000000000" pitchFamily="65" charset="-120"/>
              </a:endParaRPr>
            </a:p>
          </p:txBody>
        </p:sp>
        <p:sp>
          <p:nvSpPr>
            <p:cNvPr id="17" name="Rectangle 27"/>
            <p:cNvSpPr>
              <a:spLocks noChangeArrowheads="1"/>
            </p:cNvSpPr>
            <p:nvPr/>
          </p:nvSpPr>
          <p:spPr bwMode="auto">
            <a:xfrm>
              <a:off x="215159" y="5261434"/>
              <a:ext cx="1584325" cy="1242954"/>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400" b="1" dirty="0">
                  <a:solidFill>
                    <a:schemeClr val="accent6">
                      <a:lumMod val="50000"/>
                    </a:schemeClr>
                  </a:solidFill>
                  <a:latin typeface="Times New Roman" panose="02020603050405020304" pitchFamily="18" charset="0"/>
                  <a:ea typeface="標楷體" panose="03000509000000000000" pitchFamily="65" charset="-120"/>
                </a:rPr>
                <a:t>其他功能性</a:t>
              </a:r>
            </a:p>
            <a:p>
              <a:pPr algn="ctr">
                <a:defRPr/>
              </a:pPr>
              <a:r>
                <a:rPr lang="zh-TW" altLang="en-US" sz="2400" b="1" dirty="0">
                  <a:solidFill>
                    <a:schemeClr val="accent6">
                      <a:lumMod val="50000"/>
                    </a:schemeClr>
                  </a:solidFill>
                  <a:latin typeface="Times New Roman" panose="02020603050405020304" pitchFamily="18" charset="0"/>
                  <a:ea typeface="標楷體" panose="03000509000000000000" pitchFamily="65" charset="-120"/>
                </a:rPr>
                <a:t>國際組織</a:t>
              </a:r>
              <a:endParaRPr lang="en-US" altLang="zh-TW" sz="2400" b="1"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8" name="AutoShape 7"/>
            <p:cNvSpPr>
              <a:spLocks noChangeArrowheads="1"/>
            </p:cNvSpPr>
            <p:nvPr/>
          </p:nvSpPr>
          <p:spPr bwMode="auto">
            <a:xfrm>
              <a:off x="1776836" y="5261433"/>
              <a:ext cx="7305251" cy="1233759"/>
            </a:xfrm>
            <a:prstGeom prst="roundRect">
              <a:avLst>
                <a:gd name="adj" fmla="val 0"/>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2700"/>
                </a:lnSpc>
                <a:defRPr/>
              </a:pPr>
              <a:r>
                <a:rPr kumimoji="0" lang="en-US" altLang="zh-TW" sz="2000" b="1" dirty="0">
                  <a:solidFill>
                    <a:schemeClr val="accent6"/>
                  </a:solidFill>
                  <a:latin typeface="Times New Roman" panose="02020603050405020304" pitchFamily="18" charset="0"/>
                  <a:ea typeface="標楷體" panose="03000509000000000000" pitchFamily="65" charset="-120"/>
                </a:rPr>
                <a:t>97</a:t>
              </a:r>
              <a:r>
                <a:rPr kumimoji="0" lang="zh-TW" altLang="en-US" sz="2000" b="1" dirty="0">
                  <a:solidFill>
                    <a:schemeClr val="accent6"/>
                  </a:solidFill>
                  <a:latin typeface="Times New Roman" panose="02020603050405020304" pitchFamily="18" charset="0"/>
                  <a:ea typeface="標楷體" panose="03000509000000000000" pitchFamily="65" charset="-120"/>
                </a:rPr>
                <a:t>年迄今，我國新增參與或提升參與地位之政府間國際組織</a:t>
              </a:r>
              <a:r>
                <a:rPr kumimoji="0" lang="zh-TW" altLang="en-US" sz="2000" b="1" dirty="0" smtClean="0">
                  <a:solidFill>
                    <a:schemeClr val="accent6"/>
                  </a:solidFill>
                  <a:latin typeface="Times New Roman" panose="02020603050405020304" pitchFamily="18" charset="0"/>
                  <a:ea typeface="標楷體" panose="03000509000000000000" pitchFamily="65" charset="-120"/>
                </a:rPr>
                <a:t>有</a:t>
              </a:r>
              <a:r>
                <a:rPr kumimoji="0" lang="en-US" altLang="zh-TW" sz="2000" b="1" dirty="0" smtClean="0">
                  <a:solidFill>
                    <a:schemeClr val="accent6"/>
                  </a:solidFill>
                  <a:latin typeface="Times New Roman" panose="02020603050405020304" pitchFamily="18" charset="0"/>
                  <a:ea typeface="標楷體" panose="03000509000000000000" pitchFamily="65" charset="-120"/>
                </a:rPr>
                <a:t>10</a:t>
              </a:r>
            </a:p>
            <a:p>
              <a:pPr>
                <a:lnSpc>
                  <a:spcPts val="2700"/>
                </a:lnSpc>
                <a:defRPr/>
              </a:pPr>
              <a:r>
                <a:rPr kumimoji="0" lang="zh-TW" altLang="en-US" sz="2000" b="1" dirty="0" smtClean="0">
                  <a:solidFill>
                    <a:schemeClr val="accent6"/>
                  </a:solidFill>
                  <a:latin typeface="Times New Roman" panose="02020603050405020304" pitchFamily="18" charset="0"/>
                  <a:ea typeface="標楷體" panose="03000509000000000000" pitchFamily="65" charset="-120"/>
                </a:rPr>
                <a:t>個</a:t>
              </a:r>
              <a:r>
                <a:rPr kumimoji="0" lang="zh-TW" altLang="en-US" sz="2000" b="1" dirty="0">
                  <a:solidFill>
                    <a:schemeClr val="accent6"/>
                  </a:solidFill>
                  <a:latin typeface="Times New Roman" panose="02020603050405020304" pitchFamily="18" charset="0"/>
                  <a:ea typeface="標楷體" panose="03000509000000000000" pitchFamily="65" charset="-120"/>
                </a:rPr>
                <a:t>，包括甫於</a:t>
              </a:r>
              <a:r>
                <a:rPr kumimoji="0" lang="en-US" altLang="zh-TW" sz="2000" b="1" dirty="0">
                  <a:solidFill>
                    <a:schemeClr val="accent6"/>
                  </a:solidFill>
                  <a:latin typeface="Times New Roman" panose="02020603050405020304" pitchFamily="18" charset="0"/>
                  <a:ea typeface="標楷體" panose="03000509000000000000" pitchFamily="65" charset="-120"/>
                </a:rPr>
                <a:t>104</a:t>
              </a:r>
              <a:r>
                <a:rPr kumimoji="0" lang="zh-TW" altLang="en-US" sz="2000" b="1" dirty="0">
                  <a:solidFill>
                    <a:schemeClr val="accent6"/>
                  </a:solidFill>
                  <a:latin typeface="Times New Roman" panose="02020603050405020304" pitchFamily="18" charset="0"/>
                  <a:ea typeface="標楷體" panose="03000509000000000000" pitchFamily="65" charset="-120"/>
                </a:rPr>
                <a:t>年</a:t>
              </a:r>
              <a:r>
                <a:rPr kumimoji="0" lang="en-US" altLang="zh-TW" sz="2000" b="1" dirty="0">
                  <a:solidFill>
                    <a:schemeClr val="accent6"/>
                  </a:solidFill>
                  <a:latin typeface="Times New Roman" panose="02020603050405020304" pitchFamily="18" charset="0"/>
                  <a:ea typeface="標楷體" panose="03000509000000000000" pitchFamily="65" charset="-120"/>
                </a:rPr>
                <a:t>8</a:t>
              </a:r>
              <a:r>
                <a:rPr kumimoji="0" lang="zh-TW" altLang="en-US" sz="2000" b="1" dirty="0">
                  <a:solidFill>
                    <a:schemeClr val="accent6"/>
                  </a:solidFill>
                  <a:latin typeface="Times New Roman" panose="02020603050405020304" pitchFamily="18" charset="0"/>
                  <a:ea typeface="標楷體" panose="03000509000000000000" pitchFamily="65" charset="-120"/>
                </a:rPr>
                <a:t>月加入「北太平洋漁業委員會」（</a:t>
              </a:r>
              <a:r>
                <a:rPr kumimoji="0" lang="en-US" altLang="zh-TW" sz="2000" b="1" dirty="0">
                  <a:solidFill>
                    <a:schemeClr val="accent6"/>
                  </a:solidFill>
                  <a:latin typeface="Times New Roman" panose="02020603050405020304" pitchFamily="18" charset="0"/>
                  <a:ea typeface="標楷體" panose="03000509000000000000" pitchFamily="65" charset="-120"/>
                </a:rPr>
                <a:t>NPFC</a:t>
              </a:r>
              <a:r>
                <a:rPr kumimoji="0" lang="zh-TW" altLang="en-US" sz="2000" b="1" dirty="0">
                  <a:solidFill>
                    <a:schemeClr val="accent6"/>
                  </a:solidFill>
                  <a:latin typeface="Times New Roman" panose="02020603050405020304" pitchFamily="18" charset="0"/>
                  <a:ea typeface="標楷體" panose="03000509000000000000" pitchFamily="65" charset="-120"/>
                </a:rPr>
                <a:t>）</a:t>
              </a:r>
              <a:endParaRPr kumimoji="0" lang="en-US" altLang="zh-TW" sz="2000" b="1" dirty="0">
                <a:solidFill>
                  <a:schemeClr val="accent6"/>
                </a:solidFill>
                <a:latin typeface="Times New Roman" panose="02020603050405020304" pitchFamily="18" charset="0"/>
                <a:ea typeface="標楷體" panose="03000509000000000000" pitchFamily="65" charset="-120"/>
              </a:endParaRPr>
            </a:p>
            <a:p>
              <a:pPr>
                <a:lnSpc>
                  <a:spcPts val="2700"/>
                </a:lnSpc>
                <a:defRPr/>
              </a:pPr>
              <a:r>
                <a:rPr kumimoji="0" lang="zh-TW" altLang="en-US" sz="2000" b="1" dirty="0">
                  <a:solidFill>
                    <a:schemeClr val="accent6"/>
                  </a:solidFill>
                  <a:latin typeface="Times New Roman" panose="02020603050405020304" pitchFamily="18" charset="0"/>
                  <a:ea typeface="標楷體" panose="03000509000000000000" pitchFamily="65" charset="-120"/>
                </a:rPr>
                <a:t>成為會員</a:t>
              </a:r>
              <a:r>
                <a:rPr kumimoji="0" lang="zh-TW" altLang="zh-TW" sz="2000" b="1" dirty="0">
                  <a:solidFill>
                    <a:schemeClr val="accent6"/>
                  </a:solidFill>
                  <a:latin typeface="Times New Roman" panose="02020603050405020304" pitchFamily="18" charset="0"/>
                  <a:ea typeface="標楷體" panose="03000509000000000000" pitchFamily="65" charset="-120"/>
                </a:rPr>
                <a:t>，使我參與之區域漁業管理組織涵蓋全球三大洋，確保</a:t>
              </a:r>
              <a:endParaRPr kumimoji="0" lang="en-US" altLang="zh-TW" sz="2000" b="1" dirty="0">
                <a:solidFill>
                  <a:schemeClr val="accent6"/>
                </a:solidFill>
                <a:latin typeface="Times New Roman" panose="02020603050405020304" pitchFamily="18" charset="0"/>
                <a:ea typeface="標楷體" panose="03000509000000000000" pitchFamily="65" charset="-120"/>
              </a:endParaRPr>
            </a:p>
            <a:p>
              <a:pPr>
                <a:lnSpc>
                  <a:spcPts val="2700"/>
                </a:lnSpc>
                <a:defRPr/>
              </a:pPr>
              <a:r>
                <a:rPr kumimoji="0" lang="zh-TW" altLang="zh-TW" sz="2000" b="1" dirty="0">
                  <a:solidFill>
                    <a:schemeClr val="accent6"/>
                  </a:solidFill>
                  <a:latin typeface="Times New Roman" panose="02020603050405020304" pitchFamily="18" charset="0"/>
                  <a:ea typeface="標楷體" panose="03000509000000000000" pitchFamily="65" charset="-120"/>
                </a:rPr>
                <a:t>我遠洋漁業利益</a:t>
              </a:r>
              <a:r>
                <a:rPr kumimoji="0" lang="zh-TW" altLang="en-US" sz="2000" b="1" dirty="0">
                  <a:solidFill>
                    <a:schemeClr val="accent6"/>
                  </a:solidFill>
                  <a:latin typeface="Times New Roman" panose="02020603050405020304" pitchFamily="18" charset="0"/>
                  <a:ea typeface="標楷體" panose="03000509000000000000" pitchFamily="65" charset="-120"/>
                </a:rPr>
                <a:t>。</a:t>
              </a:r>
            </a:p>
          </p:txBody>
        </p:sp>
      </p:grpSp>
    </p:spTree>
    <p:extLst>
      <p:ext uri="{BB962C8B-B14F-4D97-AF65-F5344CB8AC3E}">
        <p14:creationId xmlns:p14="http://schemas.microsoft.com/office/powerpoint/2010/main" val="2573869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臺日</a:t>
            </a:r>
            <a:r>
              <a:rPr lang="zh-TW" altLang="en-US" sz="3600" dirty="0" smtClean="0">
                <a:solidFill>
                  <a:srgbClr val="16165D"/>
                </a:solidFill>
                <a:latin typeface="Times New Roman" panose="02020603050405020304" pitchFamily="18" charset="0"/>
                <a:ea typeface="標楷體" panose="03000509000000000000" pitchFamily="65" charset="-120"/>
              </a:rPr>
              <a:t>紐星簽協定，創造</a:t>
            </a:r>
            <a:r>
              <a:rPr lang="zh-TW" altLang="en-US" sz="3600" dirty="0">
                <a:solidFill>
                  <a:srgbClr val="16165D"/>
                </a:solidFill>
                <a:latin typeface="Times New Roman" panose="02020603050405020304" pitchFamily="18" charset="0"/>
                <a:ea typeface="標楷體" panose="03000509000000000000" pitchFamily="65" charset="-120"/>
              </a:rPr>
              <a:t>經貿新契機</a:t>
            </a:r>
          </a:p>
        </p:txBody>
      </p:sp>
      <p:sp>
        <p:nvSpPr>
          <p:cNvPr id="10248" name="Rectangle 7"/>
          <p:cNvSpPr>
            <a:spLocks/>
          </p:cNvSpPr>
          <p:nvPr/>
        </p:nvSpPr>
        <p:spPr bwMode="auto">
          <a:xfrm>
            <a:off x="198813" y="968621"/>
            <a:ext cx="8647732" cy="280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447675" indent="-274638" algn="just" hangingPunct="0">
              <a:lnSpc>
                <a:spcPts val="3500"/>
              </a:lnSpc>
              <a:buClr>
                <a:schemeClr val="accent2">
                  <a:lumMod val="50000"/>
                </a:schemeClr>
              </a:buClr>
              <a:buSzPct val="100000"/>
              <a:buFont typeface="Wingdings" panose="05000000000000000000" pitchFamily="2" charset="2"/>
              <a:buChar char="n"/>
            </a:pPr>
            <a:r>
              <a:rPr lang="zh-TW" altLang="en-US" sz="2000" b="1" dirty="0">
                <a:solidFill>
                  <a:srgbClr val="2D2DB9"/>
                </a:solidFill>
                <a:latin typeface="+mn-lt"/>
                <a:ea typeface="標楷體" panose="03000509000000000000" pitchFamily="65" charset="-120"/>
              </a:rPr>
              <a:t>臺日迄今已簽署「臺日投資</a:t>
            </a:r>
            <a:r>
              <a:rPr lang="zh-TW" altLang="en-US" sz="2000" b="1" dirty="0">
                <a:solidFill>
                  <a:srgbClr val="2D2DB9"/>
                </a:solidFill>
                <a:latin typeface="+mn-lt"/>
              </a:rPr>
              <a:t>協議」等</a:t>
            </a:r>
            <a:r>
              <a:rPr lang="en-US" altLang="zh-TW" sz="2000" b="1" dirty="0">
                <a:solidFill>
                  <a:srgbClr val="2D2DB9"/>
                </a:solidFill>
                <a:latin typeface="+mn-lt"/>
              </a:rPr>
              <a:t>28</a:t>
            </a:r>
            <a:r>
              <a:rPr lang="zh-TW" altLang="en-US" sz="2000" b="1" dirty="0">
                <a:solidFill>
                  <a:srgbClr val="2D2DB9"/>
                </a:solidFill>
                <a:latin typeface="+mn-lt"/>
              </a:rPr>
              <a:t>項協議</a:t>
            </a:r>
            <a:r>
              <a:rPr lang="zh-TW" altLang="en-US" sz="2000" b="1" dirty="0">
                <a:solidFill>
                  <a:srgbClr val="2D2DB9"/>
                </a:solidFill>
                <a:latin typeface="+mn-lt"/>
                <a:ea typeface="標楷體" panose="03000509000000000000" pitchFamily="65" charset="-120"/>
              </a:rPr>
              <a:t>。</a:t>
            </a:r>
            <a:r>
              <a:rPr lang="en-US" altLang="zh-TW" sz="2000" b="1" dirty="0">
                <a:solidFill>
                  <a:srgbClr val="2D2DB9"/>
                </a:solidFill>
                <a:latin typeface="+mn-lt"/>
                <a:ea typeface="標楷體" panose="03000509000000000000" pitchFamily="65" charset="-120"/>
              </a:rPr>
              <a:t>102</a:t>
            </a:r>
            <a:r>
              <a:rPr lang="zh-TW" altLang="en-US" sz="2000" b="1" dirty="0">
                <a:solidFill>
                  <a:srgbClr val="2D2DB9"/>
                </a:solidFill>
                <a:latin typeface="+mn-lt"/>
                <a:ea typeface="標楷體" panose="03000509000000000000" pitchFamily="65" charset="-120"/>
              </a:rPr>
              <a:t>年與紐西蘭、新加坡簽署經濟合作協定，積極參與區域經濟整合，創造經貿新契機</a:t>
            </a:r>
            <a:r>
              <a:rPr lang="zh-TW" altLang="en-US" sz="2000" b="1" dirty="0" smtClean="0">
                <a:solidFill>
                  <a:srgbClr val="2D2DB9"/>
                </a:solidFill>
                <a:latin typeface="+mn-lt"/>
                <a:ea typeface="標楷體" panose="03000509000000000000" pitchFamily="65" charset="-120"/>
              </a:rPr>
              <a:t>。</a:t>
            </a:r>
            <a:endParaRPr lang="en-US" altLang="zh-TW" sz="2000" b="1" dirty="0" smtClean="0">
              <a:solidFill>
                <a:srgbClr val="2D2DB9"/>
              </a:solidFill>
              <a:latin typeface="+mn-lt"/>
              <a:ea typeface="標楷體" panose="03000509000000000000" pitchFamily="65" charset="-120"/>
            </a:endParaRPr>
          </a:p>
          <a:p>
            <a:pPr marL="447675" lvl="0" indent="-274638" algn="just" hangingPunct="0">
              <a:lnSpc>
                <a:spcPts val="3500"/>
              </a:lnSpc>
              <a:spcBef>
                <a:spcPts val="0"/>
              </a:spcBef>
              <a:buClr>
                <a:srgbClr val="3333CC">
                  <a:lumMod val="50000"/>
                </a:srgbClr>
              </a:buClr>
              <a:buSzPct val="100000"/>
              <a:buFont typeface="Wingdings" panose="05000000000000000000" pitchFamily="2" charset="2"/>
              <a:buChar char="n"/>
            </a:pPr>
            <a:r>
              <a:rPr lang="zh-TW" altLang="en-US" sz="2000" b="1" dirty="0">
                <a:solidFill>
                  <a:srgbClr val="2D2DB9"/>
                </a:solidFill>
                <a:latin typeface="+mn-lt"/>
              </a:rPr>
              <a:t>以臺紐經濟合作協定為例，生效週年雙方貿易額分別較上年同期成長 </a:t>
            </a:r>
            <a:r>
              <a:rPr lang="en-US" altLang="zh-TW" sz="2000" b="1" dirty="0">
                <a:solidFill>
                  <a:srgbClr val="2D2DB9"/>
                </a:solidFill>
                <a:latin typeface="+mn-lt"/>
              </a:rPr>
              <a:t>4.2% </a:t>
            </a:r>
            <a:r>
              <a:rPr lang="zh-TW" altLang="en-US" sz="2000" b="1" dirty="0">
                <a:solidFill>
                  <a:srgbClr val="2D2DB9"/>
                </a:solidFill>
                <a:latin typeface="+mn-lt"/>
              </a:rPr>
              <a:t>，逾</a:t>
            </a:r>
            <a:r>
              <a:rPr lang="en-US" altLang="zh-TW" sz="2000" b="1" dirty="0">
                <a:solidFill>
                  <a:srgbClr val="2D2DB9"/>
                </a:solidFill>
                <a:latin typeface="+mn-lt"/>
              </a:rPr>
              <a:t>28.25</a:t>
            </a:r>
            <a:r>
              <a:rPr lang="zh-TW" altLang="en-US" sz="2000" b="1" dirty="0">
                <a:solidFill>
                  <a:srgbClr val="2D2DB9"/>
                </a:solidFill>
                <a:latin typeface="+mn-lt"/>
              </a:rPr>
              <a:t>億美元。</a:t>
            </a:r>
            <a:r>
              <a:rPr lang="en-US" altLang="zh-TW" sz="2000" b="1" dirty="0">
                <a:solidFill>
                  <a:srgbClr val="2D2DB9"/>
                </a:solidFill>
                <a:latin typeface="+mn-lt"/>
              </a:rPr>
              <a:t>(</a:t>
            </a:r>
            <a:r>
              <a:rPr lang="zh-TW" altLang="en-US" sz="2000" b="1" dirty="0">
                <a:solidFill>
                  <a:srgbClr val="2D2DB9"/>
                </a:solidFill>
                <a:latin typeface="+mn-lt"/>
              </a:rPr>
              <a:t>依據紐國海關統計統計</a:t>
            </a:r>
            <a:r>
              <a:rPr lang="en-US" altLang="zh-TW" sz="2000" b="1" dirty="0">
                <a:solidFill>
                  <a:srgbClr val="2D2DB9"/>
                </a:solidFill>
                <a:latin typeface="+mn-lt"/>
              </a:rPr>
              <a:t>)</a:t>
            </a:r>
          </a:p>
          <a:p>
            <a:pPr marL="447675" lvl="0" indent="-274638" algn="just" hangingPunct="0">
              <a:lnSpc>
                <a:spcPts val="3500"/>
              </a:lnSpc>
              <a:spcBef>
                <a:spcPts val="0"/>
              </a:spcBef>
              <a:buClr>
                <a:srgbClr val="3333CC">
                  <a:lumMod val="50000"/>
                </a:srgbClr>
              </a:buClr>
              <a:buSzPct val="100000"/>
              <a:buFont typeface="Wingdings" panose="05000000000000000000" pitchFamily="2" charset="2"/>
              <a:buChar char="n"/>
            </a:pPr>
            <a:r>
              <a:rPr lang="en-US" altLang="zh-TW" sz="2000" b="1" dirty="0">
                <a:solidFill>
                  <a:srgbClr val="2D2DB9"/>
                </a:solidFill>
                <a:latin typeface="+mn-lt"/>
              </a:rPr>
              <a:t>「</a:t>
            </a:r>
            <a:r>
              <a:rPr lang="zh-TW" altLang="en-US" sz="2000" b="1" dirty="0">
                <a:solidFill>
                  <a:srgbClr val="2D2DB9"/>
                </a:solidFill>
                <a:latin typeface="+mn-lt"/>
              </a:rPr>
              <a:t>臺星經濟夥伴協定</a:t>
            </a:r>
            <a:r>
              <a:rPr lang="en-US" altLang="zh-TW" sz="2000" b="1" dirty="0">
                <a:solidFill>
                  <a:srgbClr val="2D2DB9"/>
                </a:solidFill>
                <a:latin typeface="+mn-lt"/>
              </a:rPr>
              <a:t>(ASTEP)</a:t>
            </a:r>
            <a:r>
              <a:rPr lang="zh-TW" altLang="en-US" sz="2000" b="1" dirty="0">
                <a:solidFill>
                  <a:srgbClr val="2D2DB9"/>
                </a:solidFill>
                <a:latin typeface="+mn-lt"/>
              </a:rPr>
              <a:t>」生效週年雙方貿易額分別較上年同期成長 </a:t>
            </a:r>
            <a:r>
              <a:rPr lang="en-US" altLang="zh-TW" sz="2000" b="1" dirty="0">
                <a:solidFill>
                  <a:srgbClr val="2D2DB9"/>
                </a:solidFill>
                <a:latin typeface="+mn-lt"/>
              </a:rPr>
              <a:t>5.1% </a:t>
            </a:r>
            <a:r>
              <a:rPr lang="zh-TW" altLang="en-US" sz="2000" b="1" dirty="0">
                <a:solidFill>
                  <a:srgbClr val="2D2DB9"/>
                </a:solidFill>
                <a:latin typeface="+mn-lt"/>
              </a:rPr>
              <a:t>，逾</a:t>
            </a:r>
            <a:r>
              <a:rPr lang="en-US" altLang="zh-TW" sz="2000" b="1" dirty="0">
                <a:solidFill>
                  <a:srgbClr val="2D2DB9"/>
                </a:solidFill>
                <a:latin typeface="+mn-lt"/>
              </a:rPr>
              <a:t>220.3</a:t>
            </a:r>
            <a:r>
              <a:rPr lang="zh-TW" altLang="en-US" sz="2000" b="1" dirty="0">
                <a:solidFill>
                  <a:srgbClr val="2D2DB9"/>
                </a:solidFill>
                <a:latin typeface="+mn-lt"/>
              </a:rPr>
              <a:t>億美元</a:t>
            </a:r>
            <a:r>
              <a:rPr lang="en-US" altLang="zh-TW" sz="2000" b="1" dirty="0">
                <a:solidFill>
                  <a:srgbClr val="2D2DB9"/>
                </a:solidFill>
                <a:latin typeface="+mn-lt"/>
              </a:rPr>
              <a:t>(</a:t>
            </a:r>
            <a:r>
              <a:rPr lang="zh-TW" altLang="en-US" sz="2000" b="1" dirty="0">
                <a:solidFill>
                  <a:srgbClr val="2D2DB9"/>
                </a:solidFill>
                <a:latin typeface="+mn-lt"/>
              </a:rPr>
              <a:t>依據我國海關統計</a:t>
            </a:r>
            <a:r>
              <a:rPr lang="en-US" altLang="zh-TW" sz="2000" b="1" dirty="0">
                <a:solidFill>
                  <a:srgbClr val="2D2DB9"/>
                </a:solidFill>
                <a:latin typeface="+mn-lt"/>
              </a:rPr>
              <a:t>)</a:t>
            </a:r>
          </a:p>
          <a:p>
            <a:pPr marL="0" lvl="0" indent="0">
              <a:spcBef>
                <a:spcPts val="1200"/>
              </a:spcBef>
              <a:buClr>
                <a:srgbClr val="3333CC">
                  <a:lumMod val="50000"/>
                </a:srgbClr>
              </a:buClr>
              <a:buSzPct val="75000"/>
              <a:buNone/>
            </a:pPr>
            <a:endParaRPr lang="en-US" altLang="zh-TW" sz="2000" dirty="0" smtClean="0">
              <a:solidFill>
                <a:srgbClr val="000000"/>
              </a:solidFill>
              <a:latin typeface="標楷體"/>
            </a:endParaRPr>
          </a:p>
          <a:p>
            <a:pPr marL="820738" indent="-457200" algn="just">
              <a:buClr>
                <a:srgbClr val="3333CC">
                  <a:lumMod val="50000"/>
                </a:srgbClr>
              </a:buClr>
              <a:buSzPct val="75000"/>
              <a:buFont typeface="Wingdings" panose="05000000000000000000" pitchFamily="2" charset="2"/>
              <a:buChar char="n"/>
            </a:pPr>
            <a:endParaRPr lang="en-US" altLang="zh-TW" sz="2000" dirty="0" smtClean="0">
              <a:solidFill>
                <a:srgbClr val="000000"/>
              </a:solidFill>
              <a:latin typeface="標楷體"/>
            </a:endParaRPr>
          </a:p>
          <a:p>
            <a:pPr marL="550863" indent="-457200" algn="just">
              <a:buClr>
                <a:srgbClr val="3333CC">
                  <a:lumMod val="50000"/>
                </a:srgbClr>
              </a:buClr>
              <a:buSzPct val="75000"/>
              <a:buFont typeface="Wingdings" panose="05000000000000000000" pitchFamily="2" charset="2"/>
              <a:buChar char="n"/>
            </a:pPr>
            <a:endParaRPr lang="en-US" altLang="zh-TW" sz="2000" dirty="0" smtClean="0">
              <a:solidFill>
                <a:srgbClr val="000000"/>
              </a:solidFill>
              <a:latin typeface="標楷體"/>
            </a:endParaRPr>
          </a:p>
          <a:p>
            <a:pPr marL="363538" indent="84138" algn="just">
              <a:buClr>
                <a:srgbClr val="3333CC">
                  <a:lumMod val="50000"/>
                </a:srgbClr>
              </a:buClr>
              <a:buSzPct val="75000"/>
              <a:buFont typeface="Wingdings 3" panose="05040102010807070707" pitchFamily="18" charset="2"/>
              <a:buNone/>
            </a:pPr>
            <a:endParaRPr lang="en-US" altLang="zh-TW" sz="2000" b="1" dirty="0" smtClean="0">
              <a:solidFill>
                <a:srgbClr val="000000"/>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28</a:t>
            </a:fld>
            <a:endParaRPr lang="zh-TW" altLang="en-US">
              <a:solidFill>
                <a:srgbClr val="000000"/>
              </a:solidFill>
            </a:endParaRPr>
          </a:p>
        </p:txBody>
      </p:sp>
      <p:sp>
        <p:nvSpPr>
          <p:cNvPr id="6" name="矩形 5"/>
          <p:cNvSpPr/>
          <p:nvPr/>
        </p:nvSpPr>
        <p:spPr bwMode="auto">
          <a:xfrm>
            <a:off x="198813" y="6256851"/>
            <a:ext cx="1613647" cy="37651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b="7635"/>
          <a:stretch/>
        </p:blipFill>
        <p:spPr>
          <a:xfrm>
            <a:off x="1391038" y="3778593"/>
            <a:ext cx="3214164" cy="2415978"/>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386" y="3778593"/>
            <a:ext cx="3175943" cy="2415978"/>
          </a:xfrm>
          <a:prstGeom prst="rect">
            <a:avLst/>
          </a:prstGeom>
        </p:spPr>
      </p:pic>
    </p:spTree>
    <p:extLst>
      <p:ext uri="{BB962C8B-B14F-4D97-AF65-F5344CB8AC3E}">
        <p14:creationId xmlns:p14="http://schemas.microsoft.com/office/powerpoint/2010/main" val="2958367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14185" y="908069"/>
            <a:ext cx="8147665" cy="3064906"/>
          </a:xfrm>
        </p:spPr>
        <p:txBody>
          <a:bodyPr>
            <a:noAutofit/>
          </a:bodyPr>
          <a:lstStyle/>
          <a:p>
            <a:pPr marL="182563" indent="-182563" algn="just">
              <a:buClr>
                <a:schemeClr val="accent6">
                  <a:lumMod val="50000"/>
                </a:schemeClr>
              </a:buClr>
              <a:buFont typeface="Wingdings" panose="05000000000000000000" pitchFamily="2" charset="2"/>
              <a:buChar char="n"/>
            </a:pPr>
            <a:r>
              <a:rPr lang="en-US" altLang="zh-TW" sz="2200" dirty="0">
                <a:ea typeface="標楷體" panose="03000509000000000000" pitchFamily="65" charset="-120"/>
              </a:rPr>
              <a:t>100</a:t>
            </a:r>
            <a:r>
              <a:rPr lang="zh-TW" altLang="en-US" sz="2200" dirty="0">
                <a:ea typeface="標楷體" panose="03000509000000000000" pitchFamily="65" charset="-120"/>
              </a:rPr>
              <a:t>年與日本簽署投資協議，為雙方提供穩定及制度化的投資環境，促進臺日產業供應鏈更加緊密連結，並藉由臺灣</a:t>
            </a:r>
            <a:r>
              <a:rPr lang="en-US" altLang="zh-TW" sz="2200" dirty="0">
                <a:ea typeface="標楷體" panose="03000509000000000000" pitchFamily="65" charset="-120"/>
              </a:rPr>
              <a:t>ECFA</a:t>
            </a:r>
            <a:r>
              <a:rPr lang="zh-TW" altLang="en-US" sz="2200" dirty="0">
                <a:ea typeface="標楷體" panose="03000509000000000000" pitchFamily="65" charset="-120"/>
              </a:rPr>
              <a:t>作為前進大陸的</a:t>
            </a:r>
            <a:r>
              <a:rPr lang="en-US" altLang="zh-TW" sz="2200" dirty="0">
                <a:ea typeface="標楷體" panose="03000509000000000000" pitchFamily="65" charset="-120"/>
              </a:rPr>
              <a:t>Hub(</a:t>
            </a:r>
            <a:r>
              <a:rPr lang="zh-TW" altLang="en-US" sz="2200" dirty="0">
                <a:ea typeface="標楷體" panose="03000509000000000000" pitchFamily="65" charset="-120"/>
              </a:rPr>
              <a:t>如：</a:t>
            </a:r>
            <a:r>
              <a:rPr lang="en-US" altLang="zh-TW" sz="2200" dirty="0">
                <a:ea typeface="標楷體" panose="03000509000000000000" pitchFamily="65" charset="-120"/>
              </a:rPr>
              <a:t>Canon</a:t>
            </a:r>
            <a:r>
              <a:rPr lang="zh-TW" altLang="en-US" sz="2200" dirty="0">
                <a:ea typeface="標楷體" panose="03000509000000000000" pitchFamily="65" charset="-120"/>
              </a:rPr>
              <a:t>、古河電工及近鐵通運等</a:t>
            </a:r>
            <a:r>
              <a:rPr lang="en-US" altLang="zh-TW" sz="2200" dirty="0">
                <a:ea typeface="標楷體" panose="03000509000000000000" pitchFamily="65" charset="-120"/>
              </a:rPr>
              <a:t>)</a:t>
            </a:r>
            <a:r>
              <a:rPr lang="zh-TW" altLang="en-US" sz="2200" dirty="0">
                <a:ea typeface="標楷體" panose="03000509000000000000" pitchFamily="65" charset="-120"/>
              </a:rPr>
              <a:t>，臺日投資協議自</a:t>
            </a:r>
            <a:r>
              <a:rPr lang="en-US" altLang="zh-TW" sz="2200" dirty="0">
                <a:ea typeface="標楷體" panose="03000509000000000000" pitchFamily="65" charset="-120"/>
              </a:rPr>
              <a:t>101</a:t>
            </a:r>
            <a:r>
              <a:rPr lang="zh-TW" altLang="en-US" sz="2200" dirty="0">
                <a:ea typeface="標楷體" panose="03000509000000000000" pitchFamily="65" charset="-120"/>
              </a:rPr>
              <a:t>年生效實施後，日本來臺投資金額更由</a:t>
            </a:r>
            <a:r>
              <a:rPr lang="en-US" altLang="zh-TW" sz="2200" dirty="0">
                <a:ea typeface="標楷體" panose="03000509000000000000" pitchFamily="65" charset="-120"/>
              </a:rPr>
              <a:t>100</a:t>
            </a:r>
            <a:r>
              <a:rPr lang="zh-TW" altLang="en-US" sz="2200" dirty="0">
                <a:ea typeface="標楷體" panose="03000509000000000000" pitchFamily="65" charset="-120"/>
              </a:rPr>
              <a:t>年</a:t>
            </a:r>
            <a:r>
              <a:rPr lang="en-US" altLang="zh-TW" sz="2200" dirty="0">
                <a:ea typeface="標楷體" panose="03000509000000000000" pitchFamily="65" charset="-120"/>
              </a:rPr>
              <a:t>4.45</a:t>
            </a:r>
            <a:r>
              <a:rPr lang="zh-TW" altLang="en-US" sz="2200" dirty="0">
                <a:ea typeface="標楷體" panose="03000509000000000000" pitchFamily="65" charset="-120"/>
              </a:rPr>
              <a:t>億美元增至</a:t>
            </a:r>
            <a:r>
              <a:rPr lang="en-US" altLang="zh-TW" sz="2200" dirty="0">
                <a:ea typeface="標楷體" panose="03000509000000000000" pitchFamily="65" charset="-120"/>
              </a:rPr>
              <a:t>103</a:t>
            </a:r>
            <a:r>
              <a:rPr lang="zh-TW" altLang="en-US" sz="2200" dirty="0">
                <a:ea typeface="標楷體" panose="03000509000000000000" pitchFamily="65" charset="-120"/>
              </a:rPr>
              <a:t>年</a:t>
            </a:r>
            <a:r>
              <a:rPr lang="en-US" altLang="zh-TW" sz="2200" dirty="0">
                <a:ea typeface="標楷體" panose="03000509000000000000" pitchFamily="65" charset="-120"/>
              </a:rPr>
              <a:t>5.48</a:t>
            </a:r>
            <a:r>
              <a:rPr lang="zh-TW" altLang="en-US" sz="2200" dirty="0">
                <a:ea typeface="標楷體" panose="03000509000000000000" pitchFamily="65" charset="-120"/>
              </a:rPr>
              <a:t>億美元，成長</a:t>
            </a:r>
            <a:r>
              <a:rPr lang="en-US" altLang="zh-TW" sz="2200" dirty="0">
                <a:ea typeface="標楷體" panose="03000509000000000000" pitchFamily="65" charset="-120"/>
              </a:rPr>
              <a:t>23% </a:t>
            </a:r>
            <a:r>
              <a:rPr lang="zh-TW" altLang="en-US" sz="2200" dirty="0">
                <a:ea typeface="標楷體" panose="03000509000000000000" pitchFamily="65" charset="-120"/>
              </a:rPr>
              <a:t>；</a:t>
            </a:r>
            <a:r>
              <a:rPr lang="en-US" altLang="zh-TW" sz="2200" dirty="0">
                <a:ea typeface="標楷體" panose="03000509000000000000" pitchFamily="65" charset="-120"/>
              </a:rPr>
              <a:t>104</a:t>
            </a:r>
            <a:r>
              <a:rPr lang="zh-TW" altLang="en-US" sz="2200" dirty="0">
                <a:ea typeface="標楷體" panose="03000509000000000000" pitchFamily="65" charset="-120"/>
              </a:rPr>
              <a:t>年</a:t>
            </a:r>
            <a:r>
              <a:rPr lang="en-US" altLang="zh-TW" sz="2200" dirty="0">
                <a:ea typeface="標楷體" panose="03000509000000000000" pitchFamily="65" charset="-120"/>
              </a:rPr>
              <a:t>4.53</a:t>
            </a:r>
            <a:r>
              <a:rPr lang="zh-TW" altLang="en-US" sz="2200" dirty="0">
                <a:ea typeface="標楷體" panose="03000509000000000000" pitchFamily="65" charset="-120"/>
              </a:rPr>
              <a:t>億美元。</a:t>
            </a:r>
          </a:p>
          <a:p>
            <a:pPr marL="182563" indent="-182563" algn="just">
              <a:buClr>
                <a:schemeClr val="accent6">
                  <a:lumMod val="50000"/>
                </a:schemeClr>
              </a:buClr>
              <a:buFont typeface="Wingdings" panose="05000000000000000000" pitchFamily="2" charset="2"/>
              <a:buChar char="n"/>
            </a:pPr>
            <a:r>
              <a:rPr lang="en-US" altLang="zh-TW" sz="2200" dirty="0" smtClean="0">
                <a:ea typeface="標楷體" panose="03000509000000000000" pitchFamily="65" charset="-120"/>
              </a:rPr>
              <a:t>102</a:t>
            </a:r>
            <a:r>
              <a:rPr lang="zh-TW" altLang="en-US" sz="2200" dirty="0">
                <a:ea typeface="標楷體" panose="03000509000000000000" pitchFamily="65" charset="-120"/>
              </a:rPr>
              <a:t>年與日本簽署電子商務合作協議，有助電子商務之發展與合作，例如日本樂天集團來臺發行信用卡及整合電子商務，擴大臺灣商品銷往日本及其他市場之管道。</a:t>
            </a:r>
          </a:p>
          <a:p>
            <a:pPr marL="269875" indent="0">
              <a:buNone/>
            </a:pPr>
            <a:endParaRPr lang="en-US" altLang="zh-TW" sz="2400" dirty="0" smtClean="0">
              <a:latin typeface="標楷體" panose="03000509000000000000" pitchFamily="65" charset="-120"/>
              <a:ea typeface="標楷體" panose="03000509000000000000" pitchFamily="65" charset="-120"/>
            </a:endParaRPr>
          </a:p>
          <a:p>
            <a:pPr marL="269875" indent="0">
              <a:buNone/>
            </a:pPr>
            <a:endParaRPr lang="en-US" altLang="zh-TW" sz="2400" dirty="0">
              <a:latin typeface="標楷體" panose="03000509000000000000" pitchFamily="65" charset="-120"/>
              <a:ea typeface="標楷體" panose="03000509000000000000" pitchFamily="65" charset="-120"/>
            </a:endParaRPr>
          </a:p>
          <a:p>
            <a:pPr marL="269875" indent="0">
              <a:buNone/>
            </a:pPr>
            <a:endParaRPr lang="zh-TW" altLang="en-US" sz="2400" dirty="0">
              <a:latin typeface="標楷體" panose="03000509000000000000" pitchFamily="65" charset="-120"/>
              <a:ea typeface="標楷體" panose="03000509000000000000" pitchFamily="65" charset="-120"/>
            </a:endParaRPr>
          </a:p>
          <a:p>
            <a:endParaRPr lang="zh-TW" altLang="en-US" sz="24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7818" y="4106063"/>
            <a:ext cx="2813770" cy="2110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臺日</a:t>
            </a:r>
            <a:r>
              <a:rPr lang="zh-TW" altLang="en-US" sz="3600" dirty="0" smtClean="0">
                <a:solidFill>
                  <a:srgbClr val="16165D"/>
                </a:solidFill>
                <a:latin typeface="Times New Roman" panose="02020603050405020304" pitchFamily="18" charset="0"/>
                <a:ea typeface="標楷體" panose="03000509000000000000" pitchFamily="65" charset="-120"/>
              </a:rPr>
              <a:t>紐星簽協定，創造</a:t>
            </a:r>
            <a:r>
              <a:rPr lang="zh-TW" altLang="en-US" sz="3600" dirty="0">
                <a:solidFill>
                  <a:srgbClr val="16165D"/>
                </a:solidFill>
                <a:latin typeface="Times New Roman" panose="02020603050405020304" pitchFamily="18" charset="0"/>
                <a:ea typeface="標楷體" panose="03000509000000000000" pitchFamily="65" charset="-120"/>
              </a:rPr>
              <a:t>經貿新</a:t>
            </a:r>
            <a:r>
              <a:rPr lang="zh-TW" altLang="en-US" sz="3600" dirty="0" smtClean="0">
                <a:solidFill>
                  <a:srgbClr val="16165D"/>
                </a:solidFill>
                <a:latin typeface="Times New Roman" panose="02020603050405020304" pitchFamily="18" charset="0"/>
                <a:ea typeface="標楷體" panose="03000509000000000000" pitchFamily="65" charset="-120"/>
              </a:rPr>
              <a:t>契機</a:t>
            </a:r>
            <a:r>
              <a:rPr lang="en-US" altLang="zh-TW" sz="2000" dirty="0" smtClean="0">
                <a:solidFill>
                  <a:srgbClr val="16165D"/>
                </a:solidFill>
                <a:latin typeface="Times New Roman" panose="02020603050405020304" pitchFamily="18" charset="0"/>
                <a:ea typeface="標楷體" panose="03000509000000000000" pitchFamily="65" charset="-120"/>
              </a:rPr>
              <a:t>(</a:t>
            </a:r>
            <a:r>
              <a:rPr lang="zh-TW" altLang="en-US" sz="2000" dirty="0" smtClean="0">
                <a:solidFill>
                  <a:srgbClr val="16165D"/>
                </a:solidFill>
                <a:latin typeface="Times New Roman" panose="02020603050405020304" pitchFamily="18" charset="0"/>
                <a:ea typeface="標楷體" panose="03000509000000000000" pitchFamily="65" charset="-120"/>
              </a:rPr>
              <a:t>續</a:t>
            </a:r>
            <a:r>
              <a:rPr lang="en-US" altLang="zh-TW" sz="2000" dirty="0" smtClean="0">
                <a:solidFill>
                  <a:srgbClr val="16165D"/>
                </a:solidFill>
                <a:latin typeface="Times New Roman" panose="02020603050405020304" pitchFamily="18" charset="0"/>
                <a:ea typeface="標楷體" panose="03000509000000000000" pitchFamily="65" charset="-120"/>
              </a:rPr>
              <a:t>1)</a:t>
            </a:r>
            <a:endParaRPr lang="zh-TW" altLang="en-US" sz="2000" dirty="0">
              <a:solidFill>
                <a:srgbClr val="16165D"/>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29</a:t>
            </a:fld>
            <a:endParaRPr lang="zh-TW" altLang="en-US">
              <a:solidFill>
                <a:srgbClr val="000000"/>
              </a:solidFill>
            </a:endParaRPr>
          </a:p>
        </p:txBody>
      </p:sp>
      <p:graphicFrame>
        <p:nvGraphicFramePr>
          <p:cNvPr id="10" name="內容版面配置區 5"/>
          <p:cNvGraphicFramePr>
            <a:graphicFrameLocks/>
          </p:cNvGraphicFramePr>
          <p:nvPr>
            <p:extLst>
              <p:ext uri="{D42A27DB-BD31-4B8C-83A1-F6EECF244321}">
                <p14:modId xmlns:p14="http://schemas.microsoft.com/office/powerpoint/2010/main" val="66626953"/>
              </p:ext>
            </p:extLst>
          </p:nvPr>
        </p:nvGraphicFramePr>
        <p:xfrm>
          <a:off x="789168" y="4071486"/>
          <a:ext cx="4617544" cy="228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5563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1617307" y="2838734"/>
            <a:ext cx="5909386" cy="1037230"/>
          </a:xfrm>
        </p:spPr>
        <p:txBody>
          <a:bodyPr/>
          <a:lstStyle/>
          <a:p>
            <a:pPr algn="ctr">
              <a:spcAft>
                <a:spcPct val="20000"/>
              </a:spcAft>
              <a:buFont typeface="Wingdings 3" panose="05040102010807070707" pitchFamily="18" charset="2"/>
              <a:buNone/>
            </a:pPr>
            <a:r>
              <a:rPr lang="zh-TW" altLang="en-US" sz="6600" b="1" dirty="0" smtClean="0">
                <a:solidFill>
                  <a:schemeClr val="accent6">
                    <a:lumMod val="50000"/>
                  </a:schemeClr>
                </a:solidFill>
                <a:latin typeface="標楷體" panose="03000509000000000000" pitchFamily="65" charset="-120"/>
                <a:ea typeface="標楷體" panose="03000509000000000000" pitchFamily="65" charset="-120"/>
              </a:rPr>
              <a:t>壹、</a:t>
            </a:r>
            <a:r>
              <a:rPr lang="zh-TW" altLang="en-US" sz="6600" dirty="0" smtClean="0">
                <a:solidFill>
                  <a:schemeClr val="accent6">
                    <a:lumMod val="50000"/>
                  </a:schemeClr>
                </a:solidFill>
                <a:latin typeface="標楷體" panose="03000509000000000000" pitchFamily="65" charset="-120"/>
                <a:ea typeface="標楷體" panose="03000509000000000000" pitchFamily="65" charset="-120"/>
              </a:rPr>
              <a:t>前言</a:t>
            </a:r>
            <a:endParaRPr lang="en-US" altLang="zh-TW" sz="6600" dirty="0" smtClean="0">
              <a:solidFill>
                <a:schemeClr val="accent6">
                  <a:lumMod val="50000"/>
                </a:schemeClr>
              </a:solidFill>
              <a:latin typeface="標楷體" panose="03000509000000000000" pitchFamily="65" charset="-120"/>
              <a:ea typeface="標楷體" panose="03000509000000000000" pitchFamily="65" charset="-120"/>
            </a:endParaRPr>
          </a:p>
          <a:p>
            <a:pPr algn="ctr">
              <a:spcAft>
                <a:spcPct val="20000"/>
              </a:spcAft>
              <a:buFont typeface="Wingdings 3" panose="05040102010807070707" pitchFamily="18" charset="2"/>
              <a:buNone/>
            </a:pPr>
            <a:endParaRPr lang="zh-TW" altLang="en-US" sz="6600" b="1" dirty="0" smtClean="0">
              <a:latin typeface="Arial" panose="020B0604020202020204" pitchFamily="34" charset="0"/>
              <a:ea typeface="標楷體" panose="03000509000000000000" pitchFamily="65" charset="-120"/>
            </a:endParaRPr>
          </a:p>
        </p:txBody>
      </p:sp>
      <p:sp>
        <p:nvSpPr>
          <p:cNvPr id="4"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3</a:t>
            </a:fld>
            <a:endParaRPr lang="zh-TW" altLang="en-US" dirty="0"/>
          </a:p>
        </p:txBody>
      </p:sp>
    </p:spTree>
    <p:extLst>
      <p:ext uri="{BB962C8B-B14F-4D97-AF65-F5344CB8AC3E}">
        <p14:creationId xmlns:p14="http://schemas.microsoft.com/office/powerpoint/2010/main" val="3096920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768146" y="1399142"/>
            <a:ext cx="7648741" cy="3205909"/>
          </a:xfrm>
        </p:spPr>
        <p:txBody>
          <a:bodyPr>
            <a:noAutofit/>
          </a:bodyPr>
          <a:lstStyle/>
          <a:p>
            <a:pPr marL="182563" indent="-182563" algn="just">
              <a:buClr>
                <a:schemeClr val="accent6">
                  <a:lumMod val="50000"/>
                </a:schemeClr>
              </a:buClr>
              <a:buFont typeface="Wingdings" panose="05000000000000000000" pitchFamily="2" charset="2"/>
              <a:buChar char="n"/>
            </a:pPr>
            <a:r>
              <a:rPr lang="en-US" altLang="zh-TW" sz="2800" kern="1200" dirty="0">
                <a:solidFill>
                  <a:srgbClr val="2D2DB9"/>
                </a:solidFill>
              </a:rPr>
              <a:t>104</a:t>
            </a:r>
            <a:r>
              <a:rPr lang="zh-TW" altLang="en-US" sz="2800" kern="1200" dirty="0">
                <a:solidFill>
                  <a:srgbClr val="2D2DB9"/>
                </a:solidFill>
              </a:rPr>
              <a:t>年</a:t>
            </a:r>
            <a:r>
              <a:rPr lang="en-US" altLang="zh-TW" sz="2800" kern="1200" dirty="0">
                <a:solidFill>
                  <a:srgbClr val="2D2DB9"/>
                </a:solidFill>
              </a:rPr>
              <a:t>11</a:t>
            </a:r>
            <a:r>
              <a:rPr lang="zh-TW" altLang="en-US" sz="2800" kern="1200" dirty="0">
                <a:solidFill>
                  <a:srgbClr val="2D2DB9"/>
                </a:solidFill>
              </a:rPr>
              <a:t>月</a:t>
            </a:r>
            <a:r>
              <a:rPr lang="en-US" altLang="zh-TW" sz="2800" kern="1200" dirty="0">
                <a:solidFill>
                  <a:srgbClr val="2D2DB9"/>
                </a:solidFill>
              </a:rPr>
              <a:t>26</a:t>
            </a:r>
            <a:r>
              <a:rPr lang="zh-TW" altLang="en-US" sz="2800" kern="1200" dirty="0">
                <a:solidFill>
                  <a:srgbClr val="2D2DB9"/>
                </a:solidFill>
              </a:rPr>
              <a:t>日臺日簽署租稅協定，此係我國與東北亞國家所</a:t>
            </a:r>
            <a:r>
              <a:rPr lang="zh-TW" altLang="en-US" sz="2800" kern="1200" dirty="0" smtClean="0">
                <a:solidFill>
                  <a:srgbClr val="2D2DB9"/>
                </a:solidFill>
              </a:rPr>
              <a:t>簽署第</a:t>
            </a:r>
            <a:r>
              <a:rPr lang="zh-TW" altLang="en-US" sz="2800" kern="1200" dirty="0">
                <a:solidFill>
                  <a:srgbClr val="2D2DB9"/>
                </a:solidFill>
              </a:rPr>
              <a:t>一個全面性租稅協定，透過該協定減、免稅優惠及移轉訂價相對應調整等措施，有效減輕投資所得稅負，提升相互投資意願，有助雙方技術交流與合作，增加企業競爭力，進而創造就業機會，促進雙方經濟成長，營造互惠多</a:t>
            </a:r>
            <a:r>
              <a:rPr lang="zh-TW" altLang="en-US" sz="2800" kern="1200" dirty="0" smtClean="0">
                <a:solidFill>
                  <a:srgbClr val="2D2DB9"/>
                </a:solidFill>
              </a:rPr>
              <a:t>贏局面</a:t>
            </a:r>
            <a:r>
              <a:rPr lang="zh-TW" altLang="en-US" sz="2800" kern="1200" dirty="0">
                <a:solidFill>
                  <a:srgbClr val="2D2DB9"/>
                </a:solidFill>
              </a:rPr>
              <a:t>。</a:t>
            </a:r>
            <a:endParaRPr lang="zh-TW" altLang="en-US" sz="2800" kern="1200" dirty="0">
              <a:solidFill>
                <a:srgbClr val="2D2DB9"/>
              </a:solidFill>
              <a:latin typeface="Times New Roman"/>
            </a:endParaRPr>
          </a:p>
          <a:p>
            <a:pPr marL="269875" indent="0">
              <a:buNone/>
            </a:pPr>
            <a:endParaRPr lang="en-US" altLang="zh-TW" sz="2800" dirty="0" smtClean="0">
              <a:latin typeface="標楷體" panose="03000509000000000000" pitchFamily="65" charset="-120"/>
              <a:ea typeface="標楷體" panose="03000509000000000000" pitchFamily="65" charset="-120"/>
            </a:endParaRPr>
          </a:p>
          <a:p>
            <a:pPr marL="269875" indent="0">
              <a:buNone/>
            </a:pPr>
            <a:endParaRPr lang="en-US" altLang="zh-TW" sz="2800" dirty="0">
              <a:latin typeface="標楷體" panose="03000509000000000000" pitchFamily="65" charset="-120"/>
              <a:ea typeface="標楷體" panose="03000509000000000000" pitchFamily="65" charset="-120"/>
            </a:endParaRPr>
          </a:p>
          <a:p>
            <a:pPr marL="269875" indent="0">
              <a:buNone/>
            </a:pPr>
            <a:endParaRPr lang="zh-TW" altLang="en-US" sz="2800" dirty="0">
              <a:latin typeface="標楷體" panose="03000509000000000000" pitchFamily="65" charset="-120"/>
              <a:ea typeface="標楷體" panose="03000509000000000000" pitchFamily="65" charset="-120"/>
            </a:endParaRPr>
          </a:p>
          <a:p>
            <a:endParaRPr lang="zh-TW" altLang="en-US" sz="2800" dirty="0"/>
          </a:p>
        </p:txBody>
      </p:sp>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臺日</a:t>
            </a:r>
            <a:r>
              <a:rPr lang="zh-TW" altLang="en-US" sz="3600" dirty="0" smtClean="0">
                <a:solidFill>
                  <a:srgbClr val="16165D"/>
                </a:solidFill>
                <a:latin typeface="Times New Roman" panose="02020603050405020304" pitchFamily="18" charset="0"/>
                <a:ea typeface="標楷體" panose="03000509000000000000" pitchFamily="65" charset="-120"/>
              </a:rPr>
              <a:t>紐星簽協定，創造</a:t>
            </a:r>
            <a:r>
              <a:rPr lang="zh-TW" altLang="en-US" sz="3600" dirty="0">
                <a:solidFill>
                  <a:srgbClr val="16165D"/>
                </a:solidFill>
                <a:latin typeface="Times New Roman" panose="02020603050405020304" pitchFamily="18" charset="0"/>
                <a:ea typeface="標楷體" panose="03000509000000000000" pitchFamily="65" charset="-120"/>
              </a:rPr>
              <a:t>經貿新</a:t>
            </a:r>
            <a:r>
              <a:rPr lang="zh-TW" altLang="en-US" sz="3600" dirty="0" smtClean="0">
                <a:solidFill>
                  <a:srgbClr val="16165D"/>
                </a:solidFill>
                <a:latin typeface="Times New Roman" panose="02020603050405020304" pitchFamily="18" charset="0"/>
                <a:ea typeface="標楷體" panose="03000509000000000000" pitchFamily="65" charset="-120"/>
              </a:rPr>
              <a:t>契機</a:t>
            </a:r>
            <a:r>
              <a:rPr lang="en-US" altLang="zh-TW" sz="2000" dirty="0" smtClean="0">
                <a:solidFill>
                  <a:srgbClr val="16165D"/>
                </a:solidFill>
                <a:latin typeface="Times New Roman" panose="02020603050405020304" pitchFamily="18" charset="0"/>
                <a:ea typeface="標楷體" panose="03000509000000000000" pitchFamily="65" charset="-120"/>
              </a:rPr>
              <a:t>(</a:t>
            </a:r>
            <a:r>
              <a:rPr lang="zh-TW" altLang="en-US" sz="2000" dirty="0" smtClean="0">
                <a:solidFill>
                  <a:srgbClr val="16165D"/>
                </a:solidFill>
                <a:latin typeface="Times New Roman" panose="02020603050405020304" pitchFamily="18" charset="0"/>
                <a:ea typeface="標楷體" panose="03000509000000000000" pitchFamily="65" charset="-120"/>
              </a:rPr>
              <a:t>續</a:t>
            </a:r>
            <a:r>
              <a:rPr lang="en-US" altLang="zh-TW" sz="2000" dirty="0" smtClean="0">
                <a:solidFill>
                  <a:srgbClr val="16165D"/>
                </a:solidFill>
                <a:latin typeface="Times New Roman" panose="02020603050405020304" pitchFamily="18" charset="0"/>
                <a:ea typeface="標楷體" panose="03000509000000000000" pitchFamily="65" charset="-120"/>
              </a:rPr>
              <a:t>2)</a:t>
            </a:r>
            <a:endParaRPr lang="zh-TW" altLang="en-US" sz="2000" dirty="0">
              <a:solidFill>
                <a:srgbClr val="16165D"/>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a:xfrm>
            <a:off x="7600336" y="6524625"/>
            <a:ext cx="1481754" cy="180975"/>
          </a:xfrm>
        </p:spPr>
        <p:txBody>
          <a:bodyPr/>
          <a:lstStyle/>
          <a:p>
            <a:r>
              <a:rPr lang="en-US" altLang="zh-TW" dirty="0" smtClean="0"/>
              <a:t>30</a:t>
            </a:r>
            <a:endParaRPr lang="zh-TW" altLang="en-US" dirty="0"/>
          </a:p>
        </p:txBody>
      </p:sp>
    </p:spTree>
    <p:extLst>
      <p:ext uri="{BB962C8B-B14F-4D97-AF65-F5344CB8AC3E}">
        <p14:creationId xmlns:p14="http://schemas.microsoft.com/office/powerpoint/2010/main" val="3881461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None/>
            </a:pPr>
            <a:r>
              <a:rPr lang="zh-TW" altLang="en-US" sz="3600" b="1" dirty="0">
                <a:solidFill>
                  <a:srgbClr val="16165D"/>
                </a:solidFill>
                <a:latin typeface="Times New Roman" panose="02020603050405020304" pitchFamily="18" charset="0"/>
                <a:ea typeface="標楷體" panose="03000509000000000000" pitchFamily="65" charset="-120"/>
              </a:rPr>
              <a:t>醫療外交固邦</a:t>
            </a:r>
            <a:r>
              <a:rPr lang="zh-TW" altLang="en-US" sz="3600" b="1" dirty="0" smtClean="0">
                <a:solidFill>
                  <a:srgbClr val="16165D"/>
                </a:solidFill>
                <a:latin typeface="Times New Roman" panose="02020603050405020304" pitchFamily="18" charset="0"/>
                <a:ea typeface="標楷體" panose="03000509000000000000" pitchFamily="65" charset="-120"/>
              </a:rPr>
              <a:t>誼，</a:t>
            </a:r>
            <a:r>
              <a:rPr lang="zh-TW" altLang="en-US" sz="3600" b="1" dirty="0">
                <a:solidFill>
                  <a:srgbClr val="16165D"/>
                </a:solidFill>
                <a:latin typeface="Times New Roman" panose="02020603050405020304" pitchFamily="18" charset="0"/>
                <a:ea typeface="標楷體" panose="03000509000000000000" pitchFamily="65" charset="-120"/>
              </a:rPr>
              <a:t>永續發展重人本</a:t>
            </a:r>
          </a:p>
        </p:txBody>
      </p:sp>
      <p:sp>
        <p:nvSpPr>
          <p:cNvPr id="9219" name="Rectangle 7"/>
          <p:cNvSpPr>
            <a:spLocks/>
          </p:cNvSpPr>
          <p:nvPr/>
        </p:nvSpPr>
        <p:spPr bwMode="auto">
          <a:xfrm>
            <a:off x="566170" y="989930"/>
            <a:ext cx="8011660" cy="246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365125">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274638" indent="-274638" algn="just">
              <a:lnSpc>
                <a:spcPts val="2800"/>
              </a:lnSpc>
              <a:spcBef>
                <a:spcPts val="300"/>
              </a:spcBef>
              <a:buClr>
                <a:schemeClr val="accent6">
                  <a:lumMod val="50000"/>
                </a:schemeClr>
              </a:buClr>
              <a:buSzPct val="100000"/>
              <a:buFont typeface="Wingdings" panose="05000000000000000000" pitchFamily="2" charset="2"/>
              <a:buChar char="n"/>
            </a:pPr>
            <a:r>
              <a:rPr kumimoji="0" lang="zh-TW" altLang="en-US" sz="2400" b="1" dirty="0">
                <a:solidFill>
                  <a:schemeClr val="accent6"/>
                </a:solidFill>
                <a:latin typeface="Times New Roman" panose="02020603050405020304" pitchFamily="18" charset="0"/>
                <a:ea typeface="標楷體" panose="03000509000000000000" pitchFamily="65" charset="-120"/>
              </a:rPr>
              <a:t>自</a:t>
            </a:r>
            <a:r>
              <a:rPr kumimoji="0" lang="en-US" altLang="zh-TW" sz="2400" b="1" dirty="0">
                <a:solidFill>
                  <a:schemeClr val="accent6"/>
                </a:solidFill>
                <a:latin typeface="Times New Roman" panose="02020603050405020304" pitchFamily="18" charset="0"/>
                <a:ea typeface="標楷體" panose="03000509000000000000" pitchFamily="65" charset="-120"/>
              </a:rPr>
              <a:t>103</a:t>
            </a:r>
            <a:r>
              <a:rPr kumimoji="0" lang="zh-TW" altLang="en-US" sz="2400" b="1" dirty="0">
                <a:solidFill>
                  <a:schemeClr val="accent6"/>
                </a:solidFill>
                <a:latin typeface="Times New Roman" panose="02020603050405020304" pitchFamily="18" charset="0"/>
                <a:ea typeface="標楷體" panose="03000509000000000000" pitchFamily="65" charset="-120"/>
              </a:rPr>
              <a:t>年</a:t>
            </a:r>
            <a:r>
              <a:rPr kumimoji="0" lang="zh-TW" altLang="en-US" sz="2400" b="1" dirty="0" smtClean="0">
                <a:solidFill>
                  <a:schemeClr val="accent6"/>
                </a:solidFill>
                <a:latin typeface="Times New Roman" panose="02020603050405020304" pitchFamily="18" charset="0"/>
                <a:ea typeface="標楷體" panose="03000509000000000000" pitchFamily="65" charset="-120"/>
              </a:rPr>
              <a:t>起統</a:t>
            </a:r>
            <a:r>
              <a:rPr kumimoji="0" lang="zh-TW" altLang="en-US" sz="2400" b="1" dirty="0">
                <a:solidFill>
                  <a:schemeClr val="accent6"/>
                </a:solidFill>
                <a:latin typeface="Times New Roman" panose="02020603050405020304" pitchFamily="18" charset="0"/>
                <a:ea typeface="標楷體" panose="03000509000000000000" pitchFamily="65" charset="-120"/>
              </a:rPr>
              <a:t>整太平洋</a:t>
            </a:r>
            <a:r>
              <a:rPr kumimoji="0" lang="en-US" altLang="zh-TW" sz="2400" b="1" dirty="0">
                <a:solidFill>
                  <a:schemeClr val="accent6"/>
                </a:solidFill>
                <a:latin typeface="Times New Roman" panose="02020603050405020304" pitchFamily="18" charset="0"/>
                <a:ea typeface="標楷體" panose="03000509000000000000" pitchFamily="65" charset="-120"/>
              </a:rPr>
              <a:t>6</a:t>
            </a:r>
            <a:r>
              <a:rPr kumimoji="0" lang="zh-TW" altLang="en-US" sz="2400" b="1" dirty="0">
                <a:solidFill>
                  <a:schemeClr val="accent6"/>
                </a:solidFill>
                <a:latin typeface="Times New Roman" panose="02020603050405020304" pitchFamily="18" charset="0"/>
                <a:ea typeface="標楷體" panose="03000509000000000000" pitchFamily="65" charset="-120"/>
              </a:rPr>
              <a:t>邦交國及巴紐與斐濟</a:t>
            </a:r>
            <a:r>
              <a:rPr kumimoji="0" lang="en-US" altLang="zh-TW" sz="2400" b="1" dirty="0">
                <a:solidFill>
                  <a:schemeClr val="accent6"/>
                </a:solidFill>
                <a:latin typeface="Times New Roman" panose="02020603050405020304" pitchFamily="18" charset="0"/>
                <a:ea typeface="標楷體" panose="03000509000000000000" pitchFamily="65" charset="-120"/>
              </a:rPr>
              <a:t>2</a:t>
            </a:r>
            <a:r>
              <a:rPr kumimoji="0" lang="zh-TW" altLang="en-US" sz="2400" b="1" dirty="0">
                <a:solidFill>
                  <a:schemeClr val="accent6"/>
                </a:solidFill>
                <a:latin typeface="Times New Roman" panose="02020603050405020304" pitchFamily="18" charset="0"/>
                <a:ea typeface="標楷體" panose="03000509000000000000" pitchFamily="65" charset="-120"/>
              </a:rPr>
              <a:t>友好國家</a:t>
            </a:r>
            <a:r>
              <a:rPr kumimoji="0" lang="zh-TW" altLang="en-US" sz="2400" b="1" dirty="0" smtClean="0">
                <a:solidFill>
                  <a:schemeClr val="accent6"/>
                </a:solidFill>
                <a:latin typeface="Times New Roman" panose="02020603050405020304" pitchFamily="18" charset="0"/>
                <a:ea typeface="標楷體" panose="03000509000000000000" pitchFamily="65" charset="-120"/>
              </a:rPr>
              <a:t>原有各式</a:t>
            </a:r>
            <a:r>
              <a:rPr kumimoji="0" lang="zh-TW" altLang="en-US" sz="2400" b="1" dirty="0">
                <a:solidFill>
                  <a:schemeClr val="accent6"/>
                </a:solidFill>
                <a:latin typeface="Times New Roman" panose="02020603050405020304" pitchFamily="18" charset="0"/>
                <a:ea typeface="標楷體" panose="03000509000000000000" pitchFamily="65" charset="-120"/>
              </a:rPr>
              <a:t>醫療</a:t>
            </a:r>
            <a:r>
              <a:rPr kumimoji="0" lang="zh-TW" altLang="en-US" sz="2400" b="1" dirty="0" smtClean="0">
                <a:solidFill>
                  <a:schemeClr val="accent6"/>
                </a:solidFill>
                <a:latin typeface="Times New Roman" panose="02020603050405020304" pitchFamily="18" charset="0"/>
                <a:ea typeface="標楷體" panose="03000509000000000000" pitchFamily="65" charset="-120"/>
              </a:rPr>
              <a:t>計畫為</a:t>
            </a:r>
            <a:r>
              <a:rPr kumimoji="0" lang="zh-TW" altLang="en-US" sz="2400" b="1" dirty="0">
                <a:solidFill>
                  <a:schemeClr val="accent6"/>
                </a:solidFill>
                <a:latin typeface="Times New Roman" panose="02020603050405020304" pitchFamily="18" charset="0"/>
                <a:ea typeface="標楷體" panose="03000509000000000000" pitchFamily="65" charset="-120"/>
              </a:rPr>
              <a:t>「太平洋六友邦及友好國家醫療合作計畫」，有效整合資源</a:t>
            </a:r>
            <a:r>
              <a:rPr kumimoji="0" lang="zh-TW" altLang="en-US" sz="2400" b="1" dirty="0" smtClean="0">
                <a:solidFill>
                  <a:schemeClr val="accent6"/>
                </a:solidFill>
                <a:latin typeface="Times New Roman" panose="02020603050405020304" pitchFamily="18" charset="0"/>
                <a:ea typeface="標楷體" panose="03000509000000000000" pitchFamily="65" charset="-120"/>
              </a:rPr>
              <a:t>並落實</a:t>
            </a:r>
            <a:r>
              <a:rPr kumimoji="0" lang="zh-TW" altLang="en-US" sz="2400" b="1" dirty="0">
                <a:solidFill>
                  <a:schemeClr val="accent6"/>
                </a:solidFill>
                <a:latin typeface="Times New Roman" panose="02020603050405020304" pitchFamily="18" charset="0"/>
                <a:ea typeface="標楷體" panose="03000509000000000000" pitchFamily="65" charset="-120"/>
              </a:rPr>
              <a:t>執行</a:t>
            </a:r>
            <a:r>
              <a:rPr kumimoji="0" lang="zh-TW" altLang="en-US" sz="2400" b="1" dirty="0" smtClean="0">
                <a:solidFill>
                  <a:schemeClr val="accent6"/>
                </a:solidFill>
                <a:latin typeface="Times New Roman" panose="02020603050405020304" pitchFamily="18" charset="0"/>
                <a:ea typeface="標楷體" panose="03000509000000000000" pitchFamily="65" charset="-120"/>
              </a:rPr>
              <a:t>，嘉惠</a:t>
            </a:r>
            <a:r>
              <a:rPr kumimoji="0" lang="zh-TW" altLang="en-US" sz="2400" b="1" dirty="0">
                <a:solidFill>
                  <a:schemeClr val="accent6"/>
                </a:solidFill>
                <a:latin typeface="Times New Roman" panose="02020603050405020304" pitchFamily="18" charset="0"/>
                <a:ea typeface="標楷體" panose="03000509000000000000" pitchFamily="65" charset="-120"/>
              </a:rPr>
              <a:t>駐在國人民。</a:t>
            </a:r>
            <a:endParaRPr kumimoji="0" lang="en-US" altLang="zh-TW" sz="2400" b="1" dirty="0">
              <a:solidFill>
                <a:schemeClr val="accent6"/>
              </a:solidFill>
              <a:latin typeface="Times New Roman" panose="02020603050405020304" pitchFamily="18" charset="0"/>
              <a:ea typeface="標楷體" panose="03000509000000000000" pitchFamily="65" charset="-120"/>
            </a:endParaRPr>
          </a:p>
          <a:p>
            <a:pPr marL="274638" indent="-274638" algn="just">
              <a:lnSpc>
                <a:spcPts val="2800"/>
              </a:lnSpc>
              <a:spcBef>
                <a:spcPts val="300"/>
              </a:spcBef>
              <a:buClr>
                <a:schemeClr val="accent6">
                  <a:lumMod val="50000"/>
                </a:schemeClr>
              </a:buClr>
              <a:buSzPct val="100000"/>
              <a:buFont typeface="Wingdings" panose="05000000000000000000" pitchFamily="2" charset="2"/>
              <a:buChar char="n"/>
            </a:pPr>
            <a:r>
              <a:rPr kumimoji="0" lang="zh-TW" altLang="en-US" sz="2400" b="1" dirty="0">
                <a:solidFill>
                  <a:schemeClr val="accent6"/>
                </a:solidFill>
                <a:latin typeface="Times New Roman" panose="02020603050405020304" pitchFamily="18" charset="0"/>
                <a:ea typeface="標楷體" panose="03000509000000000000" pitchFamily="65" charset="-120"/>
              </a:rPr>
              <a:t>自</a:t>
            </a:r>
            <a:r>
              <a:rPr kumimoji="0" lang="en-US" altLang="zh-TW" sz="2400" b="1" dirty="0">
                <a:solidFill>
                  <a:schemeClr val="accent6"/>
                </a:solidFill>
                <a:latin typeface="Times New Roman" panose="02020603050405020304" pitchFamily="18" charset="0"/>
                <a:ea typeface="標楷體" panose="03000509000000000000" pitchFamily="65" charset="-120"/>
              </a:rPr>
              <a:t>102</a:t>
            </a:r>
            <a:r>
              <a:rPr kumimoji="0" lang="zh-TW" altLang="en-US" sz="2400" b="1" dirty="0">
                <a:solidFill>
                  <a:schemeClr val="accent6"/>
                </a:solidFill>
                <a:latin typeface="Times New Roman" panose="02020603050405020304" pitchFamily="18" charset="0"/>
                <a:ea typeface="標楷體" panose="03000509000000000000" pitchFamily="65" charset="-120"/>
              </a:rPr>
              <a:t>年起委請義守大學開辦學士後醫學系外國學生專班，目前計有來自</a:t>
            </a:r>
            <a:r>
              <a:rPr kumimoji="0" lang="en-US" altLang="zh-TW" sz="2400" b="1" dirty="0">
                <a:solidFill>
                  <a:schemeClr val="accent6"/>
                </a:solidFill>
                <a:latin typeface="Times New Roman" panose="02020603050405020304" pitchFamily="18" charset="0"/>
                <a:ea typeface="標楷體" panose="03000509000000000000" pitchFamily="65" charset="-120"/>
              </a:rPr>
              <a:t>17</a:t>
            </a:r>
            <a:r>
              <a:rPr kumimoji="0" lang="zh-TW" altLang="en-US" sz="2400" b="1" dirty="0">
                <a:solidFill>
                  <a:schemeClr val="accent6"/>
                </a:solidFill>
                <a:latin typeface="Times New Roman" panose="02020603050405020304" pitchFamily="18" charset="0"/>
                <a:ea typeface="標楷體" panose="03000509000000000000" pitchFamily="65" charset="-120"/>
              </a:rPr>
              <a:t>個邦交國</a:t>
            </a:r>
            <a:r>
              <a:rPr kumimoji="0" lang="en-US" altLang="zh-TW" sz="2400" b="1" dirty="0">
                <a:solidFill>
                  <a:schemeClr val="accent6"/>
                </a:solidFill>
                <a:latin typeface="Times New Roman" panose="02020603050405020304" pitchFamily="18" charset="0"/>
                <a:ea typeface="標楷體" panose="03000509000000000000" pitchFamily="65" charset="-120"/>
              </a:rPr>
              <a:t>104</a:t>
            </a:r>
            <a:r>
              <a:rPr kumimoji="0" lang="zh-TW" altLang="en-US" sz="2400" b="1" dirty="0">
                <a:solidFill>
                  <a:schemeClr val="accent6"/>
                </a:solidFill>
                <a:latin typeface="Times New Roman" panose="02020603050405020304" pitchFamily="18" charset="0"/>
                <a:ea typeface="標楷體" panose="03000509000000000000" pitchFamily="65" charset="-120"/>
              </a:rPr>
              <a:t>位受獎生就讀，有助提升其醫療水準及紓緩其醫療資源不足的問題。</a:t>
            </a:r>
          </a:p>
          <a:p>
            <a:pPr eaLnBrk="1" hangingPunct="1">
              <a:spcBef>
                <a:spcPts val="1200"/>
              </a:spcBef>
              <a:buClr>
                <a:srgbClr val="191966"/>
              </a:buClr>
              <a:buSzPct val="75000"/>
              <a:buFont typeface="Wingdings 3" panose="05040102010807070707" pitchFamily="18" charset="2"/>
              <a:buNone/>
            </a:pPr>
            <a:endParaRPr kumimoji="0" lang="zh-TW" altLang="en-US" sz="2600" dirty="0">
              <a:solidFill>
                <a:srgbClr val="000000"/>
              </a:solidFill>
              <a:latin typeface="Times New Roman" panose="02020603050405020304" pitchFamily="18" charset="0"/>
              <a:ea typeface="標楷體" panose="03000509000000000000" pitchFamily="65" charset="-120"/>
            </a:endParaRPr>
          </a:p>
          <a:p>
            <a:pPr algn="just" eaLnBrk="1" hangingPunct="1">
              <a:spcBef>
                <a:spcPts val="400"/>
              </a:spcBef>
              <a:buClr>
                <a:srgbClr val="191966"/>
              </a:buClr>
              <a:buSzPct val="75000"/>
              <a:buFont typeface="Wingdings" panose="05000000000000000000" pitchFamily="2" charset="2"/>
              <a:buChar char="n"/>
            </a:pPr>
            <a:endParaRPr kumimoji="0" lang="zh-TW" altLang="en-US" sz="2600" dirty="0">
              <a:solidFill>
                <a:srgbClr val="000000"/>
              </a:solidFill>
              <a:latin typeface="標楷體" panose="03000509000000000000" pitchFamily="65" charset="-120"/>
              <a:ea typeface="標楷體" panose="03000509000000000000" pitchFamily="65" charset="-120"/>
            </a:endParaRPr>
          </a:p>
          <a:p>
            <a:pPr algn="just" eaLnBrk="1" hangingPunct="1">
              <a:spcBef>
                <a:spcPts val="400"/>
              </a:spcBef>
              <a:buClr>
                <a:srgbClr val="191966"/>
              </a:buClr>
              <a:buSzPct val="75000"/>
              <a:buFont typeface="Wingdings" panose="05000000000000000000" pitchFamily="2" charset="2"/>
              <a:buChar char="n"/>
            </a:pPr>
            <a:endParaRPr kumimoji="0" lang="zh-TW" altLang="en-US" sz="2600" dirty="0">
              <a:solidFill>
                <a:srgbClr val="000000"/>
              </a:solidFill>
              <a:latin typeface="標楷體" panose="03000509000000000000" pitchFamily="65" charset="-120"/>
              <a:ea typeface="標楷體" panose="03000509000000000000" pitchFamily="65" charset="-120"/>
            </a:endParaRPr>
          </a:p>
          <a:p>
            <a:pPr algn="just" eaLnBrk="1" hangingPunct="1">
              <a:spcBef>
                <a:spcPts val="400"/>
              </a:spcBef>
              <a:buClr>
                <a:srgbClr val="191966"/>
              </a:buClr>
              <a:buSzPct val="75000"/>
              <a:buFont typeface="Wingdings 3" panose="05040102010807070707" pitchFamily="18" charset="2"/>
              <a:buNone/>
            </a:pPr>
            <a:endParaRPr kumimoji="0" lang="en-US" altLang="zh-TW" sz="2600" b="1" dirty="0">
              <a:solidFill>
                <a:srgbClr val="000000"/>
              </a:solidFill>
              <a:latin typeface="標楷體" panose="03000509000000000000" pitchFamily="65" charset="-120"/>
              <a:ea typeface="標楷體" panose="03000509000000000000" pitchFamily="65" charset="-120"/>
            </a:endParaRPr>
          </a:p>
        </p:txBody>
      </p:sp>
      <p:pic>
        <p:nvPicPr>
          <p:cNvPr id="922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158" y="3456658"/>
            <a:ext cx="3878672" cy="265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489" y="3456659"/>
            <a:ext cx="3878669"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fld id="{7BA5FAF9-2C10-4E47-8AF7-89B80DE7BA60}" type="slidenum">
              <a:rPr lang="zh-TW" altLang="en-US" smtClean="0"/>
              <a:t>31</a:t>
            </a:fld>
            <a:endParaRPr lang="zh-TW" altLang="en-US"/>
          </a:p>
        </p:txBody>
      </p:sp>
    </p:spTree>
    <p:extLst>
      <p:ext uri="{BB962C8B-B14F-4D97-AF65-F5344CB8AC3E}">
        <p14:creationId xmlns:p14="http://schemas.microsoft.com/office/powerpoint/2010/main" val="2805766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16165D"/>
                </a:solidFill>
                <a:latin typeface="Times New Roman" panose="02020603050405020304" pitchFamily="18" charset="0"/>
                <a:ea typeface="標楷體" panose="03000509000000000000" pitchFamily="65" charset="-120"/>
              </a:rPr>
              <a:t>醫療</a:t>
            </a:r>
            <a:r>
              <a:rPr lang="zh-TW" altLang="en-US" sz="3600" dirty="0">
                <a:solidFill>
                  <a:srgbClr val="16165D"/>
                </a:solidFill>
                <a:latin typeface="Times New Roman" panose="02020603050405020304" pitchFamily="18" charset="0"/>
                <a:ea typeface="標楷體" panose="03000509000000000000" pitchFamily="65" charset="-120"/>
              </a:rPr>
              <a:t>外交固邦</a:t>
            </a:r>
            <a:r>
              <a:rPr lang="zh-TW" altLang="en-US" sz="3600" dirty="0" smtClean="0">
                <a:solidFill>
                  <a:srgbClr val="16165D"/>
                </a:solidFill>
                <a:latin typeface="Times New Roman" panose="02020603050405020304" pitchFamily="18" charset="0"/>
                <a:ea typeface="標楷體" panose="03000509000000000000" pitchFamily="65" charset="-120"/>
              </a:rPr>
              <a:t>誼，</a:t>
            </a:r>
            <a:r>
              <a:rPr lang="zh-TW" altLang="en-US" sz="3600" dirty="0">
                <a:solidFill>
                  <a:srgbClr val="16165D"/>
                </a:solidFill>
                <a:latin typeface="Times New Roman" panose="02020603050405020304" pitchFamily="18" charset="0"/>
                <a:ea typeface="標楷體" panose="03000509000000000000" pitchFamily="65" charset="-120"/>
              </a:rPr>
              <a:t>永續發展重人本</a:t>
            </a:r>
            <a:r>
              <a:rPr lang="en-US" altLang="zh-TW" sz="2000" dirty="0" smtClean="0">
                <a:solidFill>
                  <a:srgbClr val="16165D"/>
                </a:solidFill>
                <a:latin typeface="Times New Roman" panose="02020603050405020304" pitchFamily="18" charset="0"/>
                <a:ea typeface="標楷體" panose="03000509000000000000" pitchFamily="65" charset="-120"/>
              </a:rPr>
              <a:t>(</a:t>
            </a:r>
            <a:r>
              <a:rPr lang="zh-TW" altLang="en-US" sz="2000" dirty="0">
                <a:solidFill>
                  <a:srgbClr val="16165D"/>
                </a:solidFill>
                <a:latin typeface="Times New Roman" panose="02020603050405020304" pitchFamily="18" charset="0"/>
                <a:ea typeface="標楷體" panose="03000509000000000000" pitchFamily="65" charset="-120"/>
              </a:rPr>
              <a:t>續</a:t>
            </a:r>
            <a:r>
              <a:rPr lang="en-US" altLang="zh-TW" sz="2000" dirty="0">
                <a:solidFill>
                  <a:srgbClr val="16165D"/>
                </a:solidFill>
                <a:latin typeface="Times New Roman" panose="02020603050405020304" pitchFamily="18" charset="0"/>
                <a:ea typeface="標楷體" panose="03000509000000000000" pitchFamily="65" charset="-120"/>
              </a:rPr>
              <a:t>)</a:t>
            </a:r>
            <a:endParaRPr lang="zh-TW" altLang="en-US" sz="2000" dirty="0">
              <a:solidFill>
                <a:srgbClr val="16165D"/>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14453" y="990303"/>
            <a:ext cx="8385048" cy="26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chemeClr val="accent2">
                  <a:lumMod val="50000"/>
                </a:schemeClr>
              </a:buClr>
              <a:buSzPct val="75000"/>
              <a:buFont typeface="Wingdings" panose="05000000000000000000" pitchFamily="2" charset="2"/>
              <a:buChar char="n"/>
            </a:pPr>
            <a:endParaRPr lang="zh-TW" altLang="en-US" sz="2800" b="1" dirty="0">
              <a:solidFill>
                <a:schemeClr val="accent6"/>
              </a:solidFill>
              <a:ea typeface="標楷體" panose="03000509000000000000" pitchFamily="65" charset="-120"/>
            </a:endParaRPr>
          </a:p>
          <a:p>
            <a:pPr>
              <a:spcBef>
                <a:spcPts val="1200"/>
              </a:spcBef>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r>
              <a:rPr lang="en-US" altLang="zh-TW" dirty="0" smtClean="0"/>
              <a:t>32</a:t>
            </a:r>
          </a:p>
          <a:p>
            <a:endParaRPr lang="zh-TW" altLang="en-US" dirty="0"/>
          </a:p>
        </p:txBody>
      </p:sp>
      <p:sp>
        <p:nvSpPr>
          <p:cNvPr id="4" name="文字方塊 3"/>
          <p:cNvSpPr txBox="1"/>
          <p:nvPr/>
        </p:nvSpPr>
        <p:spPr>
          <a:xfrm>
            <a:off x="459995" y="897264"/>
            <a:ext cx="8341819" cy="2262158"/>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n"/>
            </a:pPr>
            <a:r>
              <a:rPr lang="zh-TW" altLang="zh-TW" sz="2400" b="1" dirty="0" smtClean="0">
                <a:solidFill>
                  <a:schemeClr val="accent6"/>
                </a:solidFill>
              </a:rPr>
              <a:t>緊急</a:t>
            </a:r>
            <a:r>
              <a:rPr lang="zh-TW" altLang="zh-TW" sz="2400" b="1" dirty="0">
                <a:solidFill>
                  <a:schemeClr val="accent6"/>
                </a:solidFill>
              </a:rPr>
              <a:t>人道醫療援助</a:t>
            </a:r>
            <a:r>
              <a:rPr lang="zh-TW" altLang="en-US" sz="2400" b="1" dirty="0">
                <a:solidFill>
                  <a:schemeClr val="accent6"/>
                </a:solidFill>
              </a:rPr>
              <a:t>：</a:t>
            </a:r>
            <a:endParaRPr lang="en-US" altLang="zh-TW" sz="2400" b="1" dirty="0">
              <a:solidFill>
                <a:schemeClr val="accent6"/>
              </a:solidFill>
            </a:endParaRPr>
          </a:p>
          <a:p>
            <a:pPr marL="538163" lvl="1" indent="-274638" algn="just">
              <a:buFont typeface="Wingdings" panose="05000000000000000000" pitchFamily="2" charset="2"/>
              <a:buChar char="ü"/>
            </a:pPr>
            <a:r>
              <a:rPr lang="en-US" altLang="zh-TW" sz="2300" b="1" dirty="0">
                <a:solidFill>
                  <a:schemeClr val="accent6"/>
                </a:solidFill>
              </a:rPr>
              <a:t>98</a:t>
            </a:r>
            <a:r>
              <a:rPr lang="zh-TW" altLang="zh-TW" sz="2300" b="1" dirty="0">
                <a:solidFill>
                  <a:schemeClr val="accent6"/>
                </a:solidFill>
              </a:rPr>
              <a:t>年菲律賓凱莎娜風</a:t>
            </a:r>
            <a:r>
              <a:rPr lang="zh-TW" altLang="en-US" sz="2300" b="1" dirty="0">
                <a:solidFill>
                  <a:schemeClr val="accent6"/>
                </a:solidFill>
              </a:rPr>
              <a:t>災、</a:t>
            </a:r>
            <a:r>
              <a:rPr lang="en-US" altLang="zh-TW" sz="2300" b="1" dirty="0">
                <a:solidFill>
                  <a:schemeClr val="accent6"/>
                </a:solidFill>
              </a:rPr>
              <a:t>99</a:t>
            </a:r>
            <a:r>
              <a:rPr lang="zh-TW" altLang="zh-TW" sz="2300" b="1" dirty="0">
                <a:solidFill>
                  <a:schemeClr val="accent6"/>
                </a:solidFill>
              </a:rPr>
              <a:t>年海地震</a:t>
            </a:r>
            <a:r>
              <a:rPr lang="zh-TW" altLang="en-US" sz="2300" b="1" dirty="0">
                <a:solidFill>
                  <a:schemeClr val="accent6"/>
                </a:solidFill>
              </a:rPr>
              <a:t>災</a:t>
            </a:r>
            <a:r>
              <a:rPr lang="zh-TW" altLang="en-US" sz="2300" b="1" dirty="0" smtClean="0">
                <a:solidFill>
                  <a:schemeClr val="accent6"/>
                </a:solidFill>
              </a:rPr>
              <a:t>、</a:t>
            </a:r>
            <a:r>
              <a:rPr lang="en-US" altLang="zh-TW" sz="2300" b="1" dirty="0" smtClean="0">
                <a:solidFill>
                  <a:schemeClr val="accent6"/>
                </a:solidFill>
              </a:rPr>
              <a:t>100</a:t>
            </a:r>
            <a:r>
              <a:rPr lang="zh-TW" altLang="zh-TW" sz="2300" b="1" dirty="0" smtClean="0">
                <a:solidFill>
                  <a:schemeClr val="accent6"/>
                </a:solidFill>
              </a:rPr>
              <a:t>年泰國</a:t>
            </a:r>
            <a:r>
              <a:rPr lang="zh-TW" altLang="zh-TW" sz="2300" b="1" dirty="0">
                <a:solidFill>
                  <a:schemeClr val="accent6"/>
                </a:solidFill>
              </a:rPr>
              <a:t>水災</a:t>
            </a:r>
            <a:r>
              <a:rPr lang="zh-TW" altLang="en-US" sz="2300" b="1" dirty="0">
                <a:solidFill>
                  <a:schemeClr val="accent6"/>
                </a:solidFill>
              </a:rPr>
              <a:t>、</a:t>
            </a:r>
            <a:r>
              <a:rPr lang="en-US" altLang="zh-TW" sz="2300" b="1" dirty="0">
                <a:solidFill>
                  <a:schemeClr val="accent6"/>
                </a:solidFill>
              </a:rPr>
              <a:t>102</a:t>
            </a:r>
            <a:r>
              <a:rPr lang="zh-TW" altLang="zh-TW" sz="2300" b="1" dirty="0">
                <a:solidFill>
                  <a:schemeClr val="accent6"/>
                </a:solidFill>
              </a:rPr>
              <a:t>年菲律賓「海燕」風災、</a:t>
            </a:r>
            <a:r>
              <a:rPr lang="en-US" altLang="zh-TW" sz="2300" b="1" dirty="0">
                <a:solidFill>
                  <a:schemeClr val="accent6"/>
                </a:solidFill>
              </a:rPr>
              <a:t>104</a:t>
            </a:r>
            <a:r>
              <a:rPr lang="zh-TW" altLang="zh-TW" sz="2300" b="1" dirty="0">
                <a:solidFill>
                  <a:schemeClr val="accent6"/>
                </a:solidFill>
              </a:rPr>
              <a:t>年緬甸水災、</a:t>
            </a:r>
            <a:r>
              <a:rPr lang="en-US" altLang="zh-TW" sz="2300" b="1" dirty="0">
                <a:solidFill>
                  <a:schemeClr val="accent6"/>
                </a:solidFill>
              </a:rPr>
              <a:t>104</a:t>
            </a:r>
            <a:r>
              <a:rPr lang="zh-TW" altLang="zh-TW" sz="2300" b="1" dirty="0">
                <a:solidFill>
                  <a:schemeClr val="accent6"/>
                </a:solidFill>
              </a:rPr>
              <a:t>年尼泊爾震災</a:t>
            </a:r>
            <a:r>
              <a:rPr lang="zh-TW" altLang="en-US" sz="2300" b="1" dirty="0">
                <a:solidFill>
                  <a:schemeClr val="accent6"/>
                </a:solidFill>
              </a:rPr>
              <a:t>等。 </a:t>
            </a:r>
            <a:endParaRPr lang="en-US" altLang="zh-TW" sz="2300" b="1" dirty="0">
              <a:solidFill>
                <a:schemeClr val="accent6"/>
              </a:solidFill>
            </a:endParaRPr>
          </a:p>
          <a:p>
            <a:pPr marL="538163" lvl="1" indent="-274638" algn="just">
              <a:buFont typeface="Wingdings" panose="05000000000000000000" pitchFamily="2" charset="2"/>
              <a:buChar char="ü"/>
            </a:pPr>
            <a:r>
              <a:rPr lang="en-US" altLang="zh-TW" sz="2300" b="1" dirty="0">
                <a:solidFill>
                  <a:srgbClr val="2D2DB9"/>
                </a:solidFill>
              </a:rPr>
              <a:t>100</a:t>
            </a:r>
            <a:r>
              <a:rPr lang="zh-TW" altLang="en-US" sz="2300" b="1" dirty="0">
                <a:solidFill>
                  <a:srgbClr val="2D2DB9"/>
                </a:solidFill>
              </a:rPr>
              <a:t>年起與亞洲醫師協會合作斯里蘭卡、土耳其、印尼、印度等義診任務。</a:t>
            </a:r>
            <a:endParaRPr lang="en-US" altLang="zh-TW" sz="2300" b="1" dirty="0">
              <a:solidFill>
                <a:srgbClr val="2D2DB9"/>
              </a:solidFill>
            </a:endParaRPr>
          </a:p>
        </p:txBody>
      </p:sp>
      <p:pic>
        <p:nvPicPr>
          <p:cNvPr id="1028" name="Picture 4" descr="D:\Irene\完成工作\TaiwanIHA\相關公文及資訊\103\本部衛福季刊\台灣衛生中心_07-IMG_08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953" y="3238127"/>
            <a:ext cx="2881658" cy="263435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459995" y="3146727"/>
            <a:ext cx="5019417" cy="2939266"/>
          </a:xfrm>
          <a:prstGeom prst="rect">
            <a:avLst/>
          </a:prstGeom>
          <a:noFill/>
        </p:spPr>
        <p:txBody>
          <a:bodyPr wrap="square" rtlCol="0">
            <a:spAutoFit/>
          </a:bodyPr>
          <a:lstStyle/>
          <a:p>
            <a:pPr marL="285750" indent="-285750" algn="just">
              <a:buClr>
                <a:schemeClr val="accent6">
                  <a:lumMod val="50000"/>
                </a:schemeClr>
              </a:buClr>
              <a:buFont typeface="Wingdings" panose="05000000000000000000" pitchFamily="2" charset="2"/>
              <a:buChar char="n"/>
            </a:pPr>
            <a:r>
              <a:rPr lang="zh-TW" altLang="en-US" sz="2400" b="1" dirty="0">
                <a:solidFill>
                  <a:schemeClr val="accent6"/>
                </a:solidFill>
              </a:rPr>
              <a:t>國際醫療衛生合作</a:t>
            </a:r>
            <a:r>
              <a:rPr lang="en-US" altLang="zh-TW" sz="2300" b="1" dirty="0">
                <a:solidFill>
                  <a:srgbClr val="2D2DB9"/>
                </a:solidFill>
                <a:sym typeface="Wingdings" panose="05000000000000000000" pitchFamily="2" charset="2"/>
              </a:rPr>
              <a:t>(</a:t>
            </a:r>
            <a:r>
              <a:rPr lang="zh-TW" altLang="en-US" sz="2300" b="1" dirty="0">
                <a:solidFill>
                  <a:srgbClr val="2D2DB9"/>
                </a:solidFill>
                <a:sym typeface="Wingdings" panose="05000000000000000000" pitchFamily="2" charset="2"/>
              </a:rPr>
              <a:t>截至</a:t>
            </a:r>
            <a:r>
              <a:rPr lang="en-US" altLang="zh-TW" sz="2300" b="1" dirty="0">
                <a:solidFill>
                  <a:srgbClr val="2D2DB9"/>
                </a:solidFill>
                <a:sym typeface="Wingdings" panose="05000000000000000000" pitchFamily="2" charset="2"/>
              </a:rPr>
              <a:t>104</a:t>
            </a:r>
            <a:r>
              <a:rPr lang="zh-TW" altLang="en-US" sz="2300" b="1" dirty="0">
                <a:solidFill>
                  <a:srgbClr val="2D2DB9"/>
                </a:solidFill>
                <a:sym typeface="Wingdings" panose="05000000000000000000" pitchFamily="2" charset="2"/>
              </a:rPr>
              <a:t>年</a:t>
            </a:r>
            <a:r>
              <a:rPr lang="en-US" altLang="zh-TW" sz="2300" b="1" dirty="0">
                <a:solidFill>
                  <a:srgbClr val="2D2DB9"/>
                </a:solidFill>
                <a:sym typeface="Wingdings" panose="05000000000000000000" pitchFamily="2" charset="2"/>
              </a:rPr>
              <a:t>12</a:t>
            </a:r>
            <a:r>
              <a:rPr lang="zh-TW" altLang="en-US" sz="2300" b="1" dirty="0">
                <a:solidFill>
                  <a:srgbClr val="2D2DB9"/>
                </a:solidFill>
                <a:sym typeface="Wingdings" panose="05000000000000000000" pitchFamily="2" charset="2"/>
              </a:rPr>
              <a:t>月</a:t>
            </a:r>
            <a:r>
              <a:rPr lang="en-US" altLang="zh-TW" sz="2300" b="1" dirty="0">
                <a:solidFill>
                  <a:srgbClr val="2D2DB9"/>
                </a:solidFill>
                <a:sym typeface="Wingdings" panose="05000000000000000000" pitchFamily="2" charset="2"/>
              </a:rPr>
              <a:t>)</a:t>
            </a:r>
            <a:r>
              <a:rPr lang="zh-TW" altLang="en-US" sz="2300" b="1" dirty="0">
                <a:solidFill>
                  <a:srgbClr val="2D2DB9"/>
                </a:solidFill>
                <a:sym typeface="Wingdings" panose="05000000000000000000" pitchFamily="2" charset="2"/>
              </a:rPr>
              <a:t>：</a:t>
            </a:r>
            <a:endParaRPr lang="en-US" altLang="zh-TW" sz="2300" b="1" dirty="0">
              <a:solidFill>
                <a:srgbClr val="2D2DB9"/>
              </a:solidFill>
            </a:endParaRPr>
          </a:p>
          <a:p>
            <a:pPr marL="579438" lvl="1" indent="-304800" algn="just">
              <a:buFont typeface="Wingdings" panose="05000000000000000000" pitchFamily="2" charset="2"/>
              <a:buChar char="ü"/>
            </a:pPr>
            <a:r>
              <a:rPr lang="zh-TW" altLang="zh-TW" sz="2300" b="1" dirty="0">
                <a:solidFill>
                  <a:srgbClr val="2D2DB9"/>
                </a:solidFill>
              </a:rPr>
              <a:t>培訓國外醫事人員</a:t>
            </a:r>
            <a:r>
              <a:rPr lang="zh-TW" altLang="en-US" sz="2300" b="1" dirty="0">
                <a:solidFill>
                  <a:srgbClr val="2D2DB9"/>
                </a:solidFill>
              </a:rPr>
              <a:t>計</a:t>
            </a:r>
            <a:r>
              <a:rPr lang="en-US" altLang="zh-TW" sz="2300" b="1" dirty="0">
                <a:solidFill>
                  <a:srgbClr val="2D2DB9"/>
                </a:solidFill>
              </a:rPr>
              <a:t>53</a:t>
            </a:r>
            <a:r>
              <a:rPr lang="zh-TW" altLang="zh-TW" sz="2300" b="1" dirty="0">
                <a:solidFill>
                  <a:srgbClr val="2D2DB9"/>
                </a:solidFill>
              </a:rPr>
              <a:t>國</a:t>
            </a:r>
            <a:r>
              <a:rPr lang="zh-TW" altLang="en-US" sz="2300" b="1" dirty="0">
                <a:solidFill>
                  <a:srgbClr val="2D2DB9"/>
                </a:solidFill>
              </a:rPr>
              <a:t>、</a:t>
            </a:r>
            <a:r>
              <a:rPr lang="en-US" altLang="zh-TW" sz="2300" b="1" dirty="0">
                <a:solidFill>
                  <a:srgbClr val="2D2DB9"/>
                </a:solidFill>
              </a:rPr>
              <a:t>1,105</a:t>
            </a:r>
            <a:r>
              <a:rPr lang="zh-TW" altLang="en-US" sz="2300" b="1" dirty="0" smtClean="0">
                <a:solidFill>
                  <a:schemeClr val="accent6"/>
                </a:solidFill>
              </a:rPr>
              <a:t>位</a:t>
            </a:r>
            <a:r>
              <a:rPr lang="zh-TW" altLang="en-US" sz="2300" b="1" dirty="0">
                <a:solidFill>
                  <a:schemeClr val="accent6"/>
                </a:solidFill>
              </a:rPr>
              <a:t>。</a:t>
            </a:r>
            <a:endParaRPr lang="en-US" altLang="zh-TW" sz="2300" b="1" dirty="0">
              <a:solidFill>
                <a:schemeClr val="accent6"/>
              </a:solidFill>
            </a:endParaRPr>
          </a:p>
          <a:p>
            <a:pPr marL="579438" lvl="1" indent="-304800" algn="just">
              <a:buFont typeface="Wingdings" panose="05000000000000000000" pitchFamily="2" charset="2"/>
              <a:buChar char="ü"/>
            </a:pPr>
            <a:r>
              <a:rPr lang="zh-TW" altLang="zh-TW" sz="2300" b="1" dirty="0">
                <a:solidFill>
                  <a:schemeClr val="accent6"/>
                </a:solidFill>
              </a:rPr>
              <a:t>共捐贈</a:t>
            </a:r>
            <a:r>
              <a:rPr lang="en-US" altLang="zh-TW" sz="2300" b="1" dirty="0">
                <a:solidFill>
                  <a:schemeClr val="accent6"/>
                </a:solidFill>
              </a:rPr>
              <a:t>31</a:t>
            </a:r>
            <a:r>
              <a:rPr lang="zh-TW" altLang="zh-TW" sz="2300" b="1" dirty="0">
                <a:solidFill>
                  <a:schemeClr val="accent6"/>
                </a:solidFill>
              </a:rPr>
              <a:t>國</a:t>
            </a:r>
            <a:r>
              <a:rPr lang="zh-TW" altLang="zh-TW" sz="2300" b="1" dirty="0">
                <a:solidFill>
                  <a:srgbClr val="2D2DB9"/>
                </a:solidFill>
              </a:rPr>
              <a:t>、</a:t>
            </a:r>
            <a:r>
              <a:rPr lang="en-US" altLang="zh-TW" sz="2300" b="1" dirty="0">
                <a:solidFill>
                  <a:srgbClr val="2D2DB9"/>
                </a:solidFill>
              </a:rPr>
              <a:t>3,918</a:t>
            </a:r>
            <a:r>
              <a:rPr lang="zh-TW" altLang="zh-TW" sz="2300" b="1" dirty="0">
                <a:solidFill>
                  <a:srgbClr val="2D2DB9"/>
                </a:solidFill>
              </a:rPr>
              <a:t>件</a:t>
            </a:r>
            <a:r>
              <a:rPr lang="zh-TW" altLang="zh-TW" sz="2300" b="1" dirty="0">
                <a:solidFill>
                  <a:schemeClr val="accent6"/>
                </a:solidFill>
              </a:rPr>
              <a:t>醫療器材</a:t>
            </a:r>
            <a:r>
              <a:rPr lang="zh-TW" altLang="en-US" sz="2300" b="1" dirty="0">
                <a:solidFill>
                  <a:schemeClr val="accent6"/>
                </a:solidFill>
              </a:rPr>
              <a:t>至</a:t>
            </a:r>
            <a:r>
              <a:rPr lang="zh-TW" altLang="zh-TW" sz="2300" b="1" dirty="0">
                <a:solidFill>
                  <a:schemeClr val="accent6"/>
                </a:solidFill>
              </a:rPr>
              <a:t>友邦</a:t>
            </a:r>
            <a:r>
              <a:rPr lang="zh-TW" altLang="en-US" sz="2300" b="1" dirty="0">
                <a:solidFill>
                  <a:schemeClr val="accent6"/>
                </a:solidFill>
              </a:rPr>
              <a:t>及</a:t>
            </a:r>
            <a:r>
              <a:rPr lang="zh-TW" altLang="zh-TW" sz="2300" b="1" dirty="0">
                <a:solidFill>
                  <a:schemeClr val="accent6"/>
                </a:solidFill>
              </a:rPr>
              <a:t>友好國家</a:t>
            </a:r>
            <a:r>
              <a:rPr lang="zh-TW" altLang="en-US" sz="2300" b="1" dirty="0">
                <a:solidFill>
                  <a:schemeClr val="accent6"/>
                </a:solidFill>
              </a:rPr>
              <a:t>。</a:t>
            </a:r>
            <a:endParaRPr lang="en-US" altLang="zh-TW" sz="2300" b="1" dirty="0">
              <a:solidFill>
                <a:schemeClr val="accent6"/>
              </a:solidFill>
            </a:endParaRPr>
          </a:p>
          <a:p>
            <a:pPr marL="579438" lvl="1" indent="-304800" algn="just">
              <a:buFont typeface="Wingdings" panose="05000000000000000000" pitchFamily="2" charset="2"/>
              <a:buChar char="ü"/>
            </a:pPr>
            <a:r>
              <a:rPr lang="zh-TW" altLang="zh-TW" sz="2300" b="1" dirty="0">
                <a:solidFill>
                  <a:schemeClr val="accent6"/>
                </a:solidFill>
              </a:rPr>
              <a:t>協助推展非洲區域國家全民健康保險、愛滋病防治、</a:t>
            </a:r>
            <a:r>
              <a:rPr lang="en-US" altLang="zh-TW" sz="2300" b="1" dirty="0">
                <a:solidFill>
                  <a:schemeClr val="accent6"/>
                </a:solidFill>
              </a:rPr>
              <a:t>e-Health</a:t>
            </a:r>
            <a:r>
              <a:rPr lang="zh-TW" altLang="zh-TW" sz="2300" b="1" dirty="0">
                <a:solidFill>
                  <a:schemeClr val="accent6"/>
                </a:solidFill>
              </a:rPr>
              <a:t>等公共衛生工作。</a:t>
            </a:r>
            <a:endParaRPr lang="en-US" altLang="zh-TW" sz="2300" b="1" dirty="0">
              <a:solidFill>
                <a:schemeClr val="accent6"/>
              </a:solidFill>
            </a:endParaRPr>
          </a:p>
        </p:txBody>
      </p:sp>
    </p:spTree>
    <p:extLst>
      <p:ext uri="{BB962C8B-B14F-4D97-AF65-F5344CB8AC3E}">
        <p14:creationId xmlns:p14="http://schemas.microsoft.com/office/powerpoint/2010/main" val="1618781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1905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rgbClr val="16165D"/>
                </a:solidFill>
                <a:latin typeface="Times New Roman" panose="02020603050405020304" pitchFamily="18" charset="0"/>
                <a:ea typeface="標楷體" panose="03000509000000000000" pitchFamily="65" charset="-120"/>
              </a:rPr>
              <a:t>國際人道救援，提升國際形象及能見度</a:t>
            </a:r>
          </a:p>
        </p:txBody>
      </p:sp>
      <p:sp>
        <p:nvSpPr>
          <p:cNvPr id="10248" name="Rectangle 7"/>
          <p:cNvSpPr>
            <a:spLocks/>
          </p:cNvSpPr>
          <p:nvPr/>
        </p:nvSpPr>
        <p:spPr bwMode="auto">
          <a:xfrm>
            <a:off x="363221" y="1014412"/>
            <a:ext cx="8455659" cy="17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defRPr/>
            </a:pPr>
            <a:r>
              <a:rPr lang="zh-TW" altLang="en-US" sz="2400" b="1" dirty="0">
                <a:solidFill>
                  <a:schemeClr val="accent6"/>
                </a:solidFill>
                <a:latin typeface="+mn-lt"/>
              </a:rPr>
              <a:t>結合政府與民間力量、資源及經驗，自</a:t>
            </a:r>
            <a:r>
              <a:rPr lang="en-US" altLang="zh-TW" sz="2400" b="1" dirty="0">
                <a:solidFill>
                  <a:schemeClr val="accent6"/>
                </a:solidFill>
                <a:latin typeface="+mn-lt"/>
              </a:rPr>
              <a:t>97</a:t>
            </a:r>
            <a:r>
              <a:rPr lang="zh-TW" altLang="en-US" sz="2400" b="1" dirty="0">
                <a:solidFill>
                  <a:schemeClr val="accent6"/>
                </a:solidFill>
                <a:latin typeface="+mn-lt"/>
              </a:rPr>
              <a:t>年迄今計執行菲律賓、海地、帛琉、馬來西亞</a:t>
            </a:r>
            <a:r>
              <a:rPr lang="zh-TW" altLang="en-US" sz="2400" b="1" dirty="0" smtClean="0">
                <a:solidFill>
                  <a:schemeClr val="accent6"/>
                </a:solidFill>
                <a:latin typeface="+mn-lt"/>
              </a:rPr>
              <a:t>、尼泊爾等</a:t>
            </a:r>
            <a:r>
              <a:rPr lang="zh-TW" altLang="en-US" sz="2400" b="1" dirty="0">
                <a:solidFill>
                  <a:schemeClr val="accent6"/>
                </a:solidFill>
                <a:latin typeface="+mn-lt"/>
              </a:rPr>
              <a:t>國際人道救援任務，派遣飛機</a:t>
            </a:r>
            <a:r>
              <a:rPr lang="en-US" altLang="zh-TW" sz="2400" b="1" dirty="0">
                <a:solidFill>
                  <a:schemeClr val="accent6"/>
                </a:solidFill>
                <a:latin typeface="+mn-lt"/>
              </a:rPr>
              <a:t>27</a:t>
            </a:r>
            <a:r>
              <a:rPr lang="zh-TW" altLang="en-US" sz="2400" b="1" dirty="0">
                <a:solidFill>
                  <a:schemeClr val="accent6"/>
                </a:solidFill>
                <a:latin typeface="+mn-lt"/>
              </a:rPr>
              <a:t>架次、艦艇</a:t>
            </a:r>
            <a:r>
              <a:rPr lang="en-US" altLang="zh-TW" sz="2400" b="1" dirty="0">
                <a:solidFill>
                  <a:schemeClr val="accent6"/>
                </a:solidFill>
                <a:latin typeface="+mn-lt"/>
              </a:rPr>
              <a:t>6</a:t>
            </a:r>
            <a:r>
              <a:rPr lang="zh-TW" altLang="en-US" sz="2400" b="1" dirty="0">
                <a:solidFill>
                  <a:schemeClr val="accent6"/>
                </a:solidFill>
                <a:latin typeface="+mn-lt"/>
              </a:rPr>
              <a:t>艘次，載運物資</a:t>
            </a:r>
            <a:r>
              <a:rPr lang="en-US" altLang="zh-TW" sz="2400" b="1" dirty="0" smtClean="0">
                <a:solidFill>
                  <a:schemeClr val="accent6"/>
                </a:solidFill>
                <a:latin typeface="+mn-lt"/>
              </a:rPr>
              <a:t>1,277</a:t>
            </a:r>
            <a:r>
              <a:rPr lang="zh-TW" altLang="en-US" sz="2400" b="1" dirty="0" smtClean="0">
                <a:solidFill>
                  <a:schemeClr val="accent6"/>
                </a:solidFill>
                <a:latin typeface="+mn-lt"/>
              </a:rPr>
              <a:t>噸</a:t>
            </a:r>
            <a:r>
              <a:rPr lang="zh-TW" altLang="en-US" sz="2400" b="1" dirty="0">
                <a:solidFill>
                  <a:schemeClr val="accent6"/>
                </a:solidFill>
                <a:latin typeface="+mn-lt"/>
              </a:rPr>
              <a:t>，扮演「人道援助提供者」角色，有效提升我國際形象及能見度。</a:t>
            </a:r>
            <a:endParaRPr lang="en-US" altLang="zh-TW" sz="2400" b="1" dirty="0">
              <a:solidFill>
                <a:schemeClr val="accent6"/>
              </a:solidFill>
              <a:latin typeface="+mn-lt"/>
            </a:endParaRPr>
          </a:p>
          <a:p>
            <a:pPr algn="just">
              <a:buClr>
                <a:srgbClr val="3333CC">
                  <a:lumMod val="50000"/>
                </a:srgbClr>
              </a:buClr>
              <a:buSzPct val="75000"/>
              <a:buFont typeface="Wingdings" panose="05000000000000000000" pitchFamily="2" charset="2"/>
              <a:buChar char="n"/>
            </a:pPr>
            <a:endParaRPr kumimoji="1" lang="en-US" altLang="zh-TW" sz="2400" b="1" dirty="0" smtClean="0">
              <a:solidFill>
                <a:srgbClr val="0000FF"/>
              </a:solidFill>
              <a:latin typeface="標楷體" pitchFamily="65" charset="-120"/>
            </a:endParaRPr>
          </a:p>
          <a:p>
            <a:pPr algn="just">
              <a:buClr>
                <a:srgbClr val="3333CC">
                  <a:lumMod val="50000"/>
                </a:srgbClr>
              </a:buClr>
              <a:buSzPct val="75000"/>
              <a:buFont typeface="Wingdings" panose="05000000000000000000" pitchFamily="2" charset="2"/>
              <a:buChar char="n"/>
            </a:pPr>
            <a:endParaRPr kumimoji="1" lang="en-US" altLang="zh-TW" sz="2400" b="1" dirty="0">
              <a:solidFill>
                <a:srgbClr val="0000FF"/>
              </a:solidFill>
              <a:latin typeface="標楷體" pitchFamily="65" charset="-120"/>
            </a:endParaRPr>
          </a:p>
          <a:p>
            <a:pPr marL="109537" indent="0" algn="just">
              <a:buClr>
                <a:srgbClr val="3333CC">
                  <a:lumMod val="50000"/>
                </a:srgbClr>
              </a:buClr>
              <a:buSzPct val="75000"/>
              <a:buFont typeface="Wingdings 3" panose="05040102010807070707" pitchFamily="18" charset="2"/>
              <a:buNone/>
            </a:pPr>
            <a:endParaRPr kumimoji="1" lang="zh-TW" altLang="en-US" sz="2400" b="1" dirty="0">
              <a:solidFill>
                <a:srgbClr val="0000FF"/>
              </a:solidFill>
              <a:latin typeface="標楷體" pitchFamily="65" charset="-120"/>
            </a:endParaRPr>
          </a:p>
          <a:p>
            <a:pPr marL="109537" indent="0" algn="just">
              <a:buClr>
                <a:srgbClr val="3333CC">
                  <a:lumMod val="50000"/>
                </a:srgbClr>
              </a:buClr>
              <a:buSzPct val="75000"/>
              <a:buFont typeface="Wingdings 3" panose="05040102010807070707" pitchFamily="18" charset="2"/>
              <a:buNone/>
            </a:pPr>
            <a:r>
              <a:rPr lang="en-US" altLang="zh-TW" sz="2400" b="1" dirty="0" smtClean="0">
                <a:solidFill>
                  <a:srgbClr val="3333CC">
                    <a:lumMod val="75000"/>
                  </a:srgbClr>
                </a:solidFill>
                <a:latin typeface="Times New Roman" panose="02020603050405020304" pitchFamily="18" charset="0"/>
              </a:rPr>
              <a:t> </a:t>
            </a:r>
            <a:endParaRPr lang="zh-TW" altLang="en-US" sz="2400" b="1" dirty="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1400" b="1" dirty="0" smtClean="0">
              <a:solidFill>
                <a:srgbClr val="3333CC">
                  <a:lumMod val="75000"/>
                </a:srgbClr>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33</a:t>
            </a:fld>
            <a:endParaRPr lang="zh-TW" altLang="en-US">
              <a:solidFill>
                <a:srgbClr val="000000"/>
              </a:solidFill>
            </a:endParaRPr>
          </a:p>
        </p:txBody>
      </p:sp>
      <p:pic>
        <p:nvPicPr>
          <p:cNvPr id="5" name="Picture 15" descr="C:\Users\B121459514\Desktop\大軍談大綱\0.103年11月國防小革命之五「強化國軍救災效能」-490次\確定版\簡報用曲線圖\投影片9.JPG"/>
          <p:cNvPicPr/>
          <p:nvPr/>
        </p:nvPicPr>
        <p:blipFill rotWithShape="1">
          <a:blip r:embed="rId2">
            <a:extLst>
              <a:ext uri="{28A0092B-C50C-407E-A947-70E740481C1C}">
                <a14:useLocalDpi xmlns:a14="http://schemas.microsoft.com/office/drawing/2010/main" val="0"/>
              </a:ext>
            </a:extLst>
          </a:blip>
          <a:srcRect t="12868"/>
          <a:stretch/>
        </p:blipFill>
        <p:spPr bwMode="auto">
          <a:xfrm>
            <a:off x="1259632" y="2886075"/>
            <a:ext cx="6408712" cy="33512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060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34</a:t>
            </a:fld>
            <a:endParaRPr lang="zh-TW" altLang="en-US">
              <a:solidFill>
                <a:srgbClr val="000000"/>
              </a:solidFill>
            </a:endParaRPr>
          </a:p>
        </p:txBody>
      </p:sp>
      <p:sp>
        <p:nvSpPr>
          <p:cNvPr id="12" name="Rectangle 7"/>
          <p:cNvSpPr>
            <a:spLocks/>
          </p:cNvSpPr>
          <p:nvPr/>
        </p:nvSpPr>
        <p:spPr bwMode="auto">
          <a:xfrm>
            <a:off x="466725" y="987972"/>
            <a:ext cx="8185309" cy="20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2D2DB9">
                  <a:lumMod val="50000"/>
                </a:srgbClr>
              </a:buClr>
              <a:buSzPct val="100000"/>
              <a:buFont typeface="Wingdings" panose="05000000000000000000" pitchFamily="2" charset="2"/>
              <a:buChar char="n"/>
            </a:pPr>
            <a:r>
              <a:rPr lang="zh-TW" altLang="zh-TW" sz="2600" b="1" dirty="0" smtClean="0">
                <a:solidFill>
                  <a:srgbClr val="2D2DB9"/>
                </a:solidFill>
                <a:latin typeface="Times New Roman"/>
              </a:rPr>
              <a:t>教育部</a:t>
            </a:r>
            <a:r>
              <a:rPr lang="zh-TW" altLang="zh-TW" sz="2600" b="1" dirty="0">
                <a:solidFill>
                  <a:srgbClr val="2D2DB9"/>
                </a:solidFill>
                <a:latin typeface="Times New Roman"/>
              </a:rPr>
              <a:t>積極</a:t>
            </a:r>
            <a:r>
              <a:rPr lang="zh-TW" altLang="en-US" sz="2600" b="1" dirty="0">
                <a:solidFill>
                  <a:srgbClr val="2D2DB9"/>
                </a:solidFill>
                <a:latin typeface="Times New Roman"/>
              </a:rPr>
              <a:t>推動</a:t>
            </a:r>
            <a:r>
              <a:rPr lang="zh-TW" altLang="zh-TW" sz="2600" b="1" dirty="0">
                <a:solidFill>
                  <a:srgbClr val="2D2DB9"/>
                </a:solidFill>
                <a:latin typeface="Times New Roman"/>
              </a:rPr>
              <a:t>「高等教育輸出—擴大招收境外學生行動計畫」，精進在臺留學友善環境及強化臺灣高等教育優勢行銷，</a:t>
            </a:r>
            <a:r>
              <a:rPr lang="en-US" altLang="zh-TW" sz="2600" b="1" dirty="0">
                <a:solidFill>
                  <a:srgbClr val="2D2DB9"/>
                </a:solidFill>
                <a:latin typeface="Times New Roman"/>
              </a:rPr>
              <a:t>104</a:t>
            </a:r>
            <a:r>
              <a:rPr lang="zh-TW" altLang="zh-TW" sz="2600" b="1" dirty="0">
                <a:solidFill>
                  <a:srgbClr val="2D2DB9"/>
                </a:solidFill>
                <a:latin typeface="Times New Roman"/>
              </a:rPr>
              <a:t>年境外學生總人數達</a:t>
            </a:r>
            <a:r>
              <a:rPr lang="en-US" altLang="zh-TW" sz="2600" b="1" dirty="0">
                <a:solidFill>
                  <a:srgbClr val="2D2DB9"/>
                </a:solidFill>
                <a:latin typeface="Times New Roman"/>
              </a:rPr>
              <a:t>10</a:t>
            </a:r>
            <a:r>
              <a:rPr lang="zh-TW" altLang="en-US" sz="2600" b="1" dirty="0">
                <a:solidFill>
                  <a:srgbClr val="2D2DB9"/>
                </a:solidFill>
                <a:latin typeface="Times New Roman"/>
              </a:rPr>
              <a:t>萬</a:t>
            </a:r>
            <a:r>
              <a:rPr lang="en-US" altLang="zh-TW" sz="2600" b="1" dirty="0">
                <a:solidFill>
                  <a:srgbClr val="2D2DB9"/>
                </a:solidFill>
                <a:latin typeface="Times New Roman"/>
              </a:rPr>
              <a:t>3,324</a:t>
            </a:r>
            <a:r>
              <a:rPr lang="zh-TW" altLang="zh-TW" sz="2600" b="1" dirty="0">
                <a:solidFill>
                  <a:srgbClr val="2D2DB9"/>
                </a:solidFill>
                <a:latin typeface="Times New Roman"/>
              </a:rPr>
              <a:t>人，較</a:t>
            </a:r>
            <a:r>
              <a:rPr lang="en-US" altLang="zh-TW" sz="2600" b="1" dirty="0">
                <a:solidFill>
                  <a:srgbClr val="2D2DB9"/>
                </a:solidFill>
                <a:latin typeface="Times New Roman"/>
              </a:rPr>
              <a:t>96</a:t>
            </a:r>
            <a:r>
              <a:rPr lang="zh-TW" altLang="zh-TW" sz="2600" b="1" dirty="0">
                <a:solidFill>
                  <a:srgbClr val="2D2DB9"/>
                </a:solidFill>
                <a:latin typeface="Times New Roman"/>
              </a:rPr>
              <a:t>年</a:t>
            </a:r>
            <a:r>
              <a:rPr lang="en-US" altLang="zh-TW" sz="2600" b="1" dirty="0">
                <a:solidFill>
                  <a:srgbClr val="2D2DB9"/>
                </a:solidFill>
                <a:latin typeface="Times New Roman"/>
              </a:rPr>
              <a:t>3</a:t>
            </a:r>
            <a:r>
              <a:rPr lang="zh-TW" altLang="en-US" sz="2600" b="1" dirty="0">
                <a:solidFill>
                  <a:srgbClr val="2D2DB9"/>
                </a:solidFill>
                <a:latin typeface="Times New Roman"/>
              </a:rPr>
              <a:t>萬</a:t>
            </a:r>
            <a:r>
              <a:rPr lang="en-US" altLang="zh-TW" sz="2600" b="1" dirty="0">
                <a:solidFill>
                  <a:srgbClr val="2D2DB9"/>
                </a:solidFill>
                <a:latin typeface="Times New Roman"/>
              </a:rPr>
              <a:t>509</a:t>
            </a:r>
            <a:r>
              <a:rPr lang="zh-TW" altLang="en-US" sz="2600" b="1" dirty="0">
                <a:solidFill>
                  <a:srgbClr val="2D2DB9"/>
                </a:solidFill>
                <a:latin typeface="Times New Roman"/>
              </a:rPr>
              <a:t>人</a:t>
            </a:r>
            <a:r>
              <a:rPr lang="zh-TW" altLang="zh-TW" sz="2600" b="1" dirty="0">
                <a:solidFill>
                  <a:srgbClr val="2D2DB9"/>
                </a:solidFill>
                <a:latin typeface="Times New Roman"/>
              </a:rPr>
              <a:t>成長</a:t>
            </a:r>
            <a:r>
              <a:rPr lang="en-US" altLang="zh-TW" sz="2600" b="1" dirty="0">
                <a:solidFill>
                  <a:srgbClr val="2D2DB9"/>
                </a:solidFill>
                <a:latin typeface="Times New Roman"/>
              </a:rPr>
              <a:t>238.67%</a:t>
            </a:r>
            <a:r>
              <a:rPr lang="zh-TW" altLang="zh-TW" sz="2600" b="1" dirty="0">
                <a:solidFill>
                  <a:srgbClr val="2D2DB9"/>
                </a:solidFill>
                <a:latin typeface="Times New Roman"/>
              </a:rPr>
              <a:t>，提升我國高教國際化及增加與國際社會交流。</a:t>
            </a:r>
          </a:p>
          <a:p>
            <a:pPr marL="355600" indent="0" algn="just">
              <a:buClr>
                <a:srgbClr val="00CC99"/>
              </a:buClr>
              <a:buFont typeface="Wingdings 3" panose="05040102010807070707" pitchFamily="18" charset="2"/>
              <a:buNone/>
            </a:pPr>
            <a:endParaRPr lang="en-US" altLang="zh-TW" sz="3200" b="1" dirty="0">
              <a:solidFill>
                <a:srgbClr val="2D2DB9"/>
              </a:solidFill>
              <a:latin typeface="Times New Roman"/>
            </a:endParaRPr>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rgbClr val="2D2DB9">
                    <a:lumMod val="50000"/>
                  </a:srgbClr>
                </a:solidFill>
                <a:latin typeface="Times New Roman" panose="02020603050405020304" pitchFamily="18" charset="0"/>
                <a:ea typeface="標楷體" panose="03000509000000000000" pitchFamily="65" charset="-120"/>
              </a:rPr>
              <a:t>友善在臺留學環境，</a:t>
            </a:r>
            <a:r>
              <a:rPr lang="zh-TW" altLang="en-US" sz="3600" dirty="0">
                <a:solidFill>
                  <a:srgbClr val="2D2DB9">
                    <a:lumMod val="50000"/>
                  </a:srgbClr>
                </a:solidFill>
                <a:latin typeface="Times New Roman" panose="02020603050405020304" pitchFamily="18" charset="0"/>
                <a:ea typeface="標楷體" panose="03000509000000000000" pitchFamily="65" charset="-120"/>
              </a:rPr>
              <a:t>境外學生喜來</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臺</a:t>
            </a:r>
            <a:endParaRPr lang="zh-TW" altLang="en-US" sz="2000" dirty="0">
              <a:solidFill>
                <a:srgbClr val="16165D"/>
              </a:solidFill>
              <a:latin typeface="Times New Roman" panose="02020603050405020304" pitchFamily="18" charset="0"/>
              <a:ea typeface="標楷體" panose="03000509000000000000" pitchFamily="65" charset="-120"/>
            </a:endParaRPr>
          </a:p>
        </p:txBody>
      </p:sp>
      <p:pic>
        <p:nvPicPr>
          <p:cNvPr id="4" name="圖片 3"/>
          <p:cNvPicPr>
            <a:picLocks noChangeAspect="1"/>
          </p:cNvPicPr>
          <p:nvPr/>
        </p:nvPicPr>
        <p:blipFill>
          <a:blip r:embed="rId3"/>
          <a:stretch>
            <a:fillRect/>
          </a:stretch>
        </p:blipFill>
        <p:spPr>
          <a:xfrm>
            <a:off x="712526" y="3037490"/>
            <a:ext cx="7986975" cy="3399886"/>
          </a:xfrm>
          <a:prstGeom prst="rect">
            <a:avLst/>
          </a:prstGeom>
        </p:spPr>
      </p:pic>
    </p:spTree>
    <p:extLst>
      <p:ext uri="{BB962C8B-B14F-4D97-AF65-F5344CB8AC3E}">
        <p14:creationId xmlns:p14="http://schemas.microsoft.com/office/powerpoint/2010/main" val="3858697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89265" y="2139044"/>
            <a:ext cx="8462074" cy="2730136"/>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4</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zh-TW" sz="4800" dirty="0" smtClean="0">
                <a:solidFill>
                  <a:srgbClr val="2D2DB9">
                    <a:lumMod val="50000"/>
                  </a:srgbClr>
                </a:solidFill>
                <a:latin typeface="Times New Roman" panose="02020603050405020304" pitchFamily="18" charset="0"/>
                <a:ea typeface="標楷體" panose="03000509000000000000" pitchFamily="65" charset="-120"/>
              </a:rPr>
              <a:t>國際媒體</a:t>
            </a: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齊</a:t>
            </a:r>
            <a:r>
              <a:rPr lang="zh-TW" altLang="zh-TW" sz="4800" dirty="0" smtClean="0">
                <a:solidFill>
                  <a:srgbClr val="2D2DB9">
                    <a:lumMod val="50000"/>
                  </a:srgbClr>
                </a:solidFill>
                <a:latin typeface="Times New Roman" panose="02020603050405020304" pitchFamily="18" charset="0"/>
                <a:ea typeface="標楷體" panose="03000509000000000000" pitchFamily="65" charset="-120"/>
              </a:rPr>
              <a:t>讚譽</a:t>
            </a:r>
            <a:endParaRPr lang="en-US" altLang="zh-TW" sz="4800" dirty="0" smtClean="0">
              <a:solidFill>
                <a:srgbClr val="2D2DB9">
                  <a:lumMod val="50000"/>
                </a:srgb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邁向</a:t>
            </a:r>
            <a:r>
              <a:rPr lang="zh-TW" altLang="en-US" sz="4800" dirty="0">
                <a:solidFill>
                  <a:schemeClr val="accent6">
                    <a:lumMod val="50000"/>
                  </a:schemeClr>
                </a:solidFill>
                <a:latin typeface="Times New Roman" panose="02020603050405020304" pitchFamily="18" charset="0"/>
                <a:ea typeface="標楷體" panose="03000509000000000000" pitchFamily="65" charset="-120"/>
              </a:rPr>
              <a:t>千萬觀光大國</a:t>
            </a:r>
            <a:endParaRPr lang="zh-TW" altLang="en-US" sz="4800" dirty="0">
              <a:solidFill>
                <a:srgbClr val="16165D"/>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35</a:t>
            </a:fld>
            <a:endParaRPr lang="zh-TW" altLang="en-US"/>
          </a:p>
        </p:txBody>
      </p:sp>
    </p:spTree>
    <p:extLst>
      <p:ext uri="{BB962C8B-B14F-4D97-AF65-F5344CB8AC3E}">
        <p14:creationId xmlns:p14="http://schemas.microsoft.com/office/powerpoint/2010/main" val="3658648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36</a:t>
            </a:fld>
            <a:endParaRPr lang="zh-TW" altLang="en-US"/>
          </a:p>
        </p:txBody>
      </p:sp>
      <p:sp>
        <p:nvSpPr>
          <p:cNvPr id="9" name="矩形 8"/>
          <p:cNvSpPr/>
          <p:nvPr/>
        </p:nvSpPr>
        <p:spPr>
          <a:xfrm>
            <a:off x="230420" y="1052050"/>
            <a:ext cx="8683160" cy="1292662"/>
          </a:xfrm>
          <a:prstGeom prst="rect">
            <a:avLst/>
          </a:prstGeom>
        </p:spPr>
        <p:txBody>
          <a:bodyPr wrap="square">
            <a:spAutoFit/>
          </a:bodyPr>
          <a:lstStyle/>
          <a:p>
            <a:pPr marL="342900" lvl="0" indent="-342900" algn="just">
              <a:spcBef>
                <a:spcPct val="20000"/>
              </a:spcBef>
              <a:buClr>
                <a:schemeClr val="accent6">
                  <a:lumMod val="50000"/>
                </a:schemeClr>
              </a:buClr>
              <a:buFont typeface="Wingdings" panose="05000000000000000000" pitchFamily="2" charset="2"/>
              <a:buChar char="n"/>
            </a:pPr>
            <a:r>
              <a:rPr lang="en-US" altLang="zh-TW" sz="2600" b="1" dirty="0">
                <a:solidFill>
                  <a:schemeClr val="accent2"/>
                </a:solidFill>
              </a:rPr>
              <a:t>104</a:t>
            </a:r>
            <a:r>
              <a:rPr lang="zh-TW" altLang="zh-TW" sz="2600" b="1" dirty="0">
                <a:solidFill>
                  <a:schemeClr val="accent2"/>
                </a:solidFill>
              </a:rPr>
              <a:t>年</a:t>
            </a:r>
            <a:r>
              <a:rPr lang="en-US" altLang="zh-TW" sz="2600" b="1" dirty="0">
                <a:solidFill>
                  <a:schemeClr val="accent2"/>
                </a:solidFill>
              </a:rPr>
              <a:t>12</a:t>
            </a:r>
            <a:r>
              <a:rPr lang="zh-TW" altLang="zh-TW" sz="2600" b="1" dirty="0">
                <a:solidFill>
                  <a:schemeClr val="accent2"/>
                </a:solidFill>
              </a:rPr>
              <a:t>月</a:t>
            </a:r>
            <a:r>
              <a:rPr lang="en-US" altLang="zh-TW" sz="2600" b="1" dirty="0">
                <a:solidFill>
                  <a:schemeClr val="accent2"/>
                </a:solidFill>
              </a:rPr>
              <a:t>31</a:t>
            </a:r>
            <a:r>
              <a:rPr lang="zh-TW" altLang="zh-TW" sz="2600" b="1" dirty="0">
                <a:solidFill>
                  <a:schemeClr val="accent2"/>
                </a:solidFill>
              </a:rPr>
              <a:t>日已</a:t>
            </a:r>
            <a:r>
              <a:rPr lang="zh-TW" altLang="en-US" sz="2600" b="1" dirty="0">
                <a:solidFill>
                  <a:schemeClr val="accent2"/>
                </a:solidFill>
              </a:rPr>
              <a:t>達到</a:t>
            </a:r>
            <a:r>
              <a:rPr lang="en-US" altLang="zh-TW" sz="2600" b="1" dirty="0">
                <a:solidFill>
                  <a:schemeClr val="accent2"/>
                </a:solidFill>
              </a:rPr>
              <a:t>1,043</a:t>
            </a:r>
            <a:r>
              <a:rPr lang="zh-TW" altLang="en-US" sz="2600" b="1" dirty="0">
                <a:solidFill>
                  <a:schemeClr val="accent2"/>
                </a:solidFill>
              </a:rPr>
              <a:t>萬人次，創歷史新高，較</a:t>
            </a:r>
            <a:r>
              <a:rPr lang="en-US" altLang="zh-TW" sz="2600" b="1" dirty="0">
                <a:solidFill>
                  <a:schemeClr val="accent2"/>
                </a:solidFill>
              </a:rPr>
              <a:t>96</a:t>
            </a:r>
            <a:r>
              <a:rPr lang="zh-TW" altLang="en-US" sz="2600" b="1" dirty="0">
                <a:solidFill>
                  <a:schemeClr val="accent2"/>
                </a:solidFill>
              </a:rPr>
              <a:t>年的</a:t>
            </a:r>
            <a:r>
              <a:rPr lang="en-US" altLang="zh-TW" sz="2600" b="1" dirty="0">
                <a:solidFill>
                  <a:schemeClr val="accent2"/>
                </a:solidFill>
              </a:rPr>
              <a:t>371.6</a:t>
            </a:r>
            <a:r>
              <a:rPr lang="zh-TW" altLang="en-US" sz="2600" b="1" dirty="0">
                <a:solidFill>
                  <a:schemeClr val="accent2"/>
                </a:solidFill>
              </a:rPr>
              <a:t>萬人次成長</a:t>
            </a:r>
            <a:r>
              <a:rPr lang="en-US" altLang="zh-TW" sz="2600" b="1" dirty="0">
                <a:solidFill>
                  <a:schemeClr val="accent2"/>
                </a:solidFill>
              </a:rPr>
              <a:t>181%</a:t>
            </a:r>
            <a:r>
              <a:rPr lang="zh-TW" altLang="en-US" sz="2600" b="1" dirty="0">
                <a:solidFill>
                  <a:schemeClr val="accent2"/>
                </a:solidFill>
              </a:rPr>
              <a:t>，預估</a:t>
            </a:r>
            <a:r>
              <a:rPr lang="en-US" altLang="zh-TW" sz="2600" b="1" dirty="0">
                <a:solidFill>
                  <a:schemeClr val="accent2"/>
                </a:solidFill>
              </a:rPr>
              <a:t>104</a:t>
            </a:r>
            <a:r>
              <a:rPr lang="zh-TW" altLang="en-US" sz="2600" b="1" dirty="0">
                <a:solidFill>
                  <a:schemeClr val="accent2"/>
                </a:solidFill>
              </a:rPr>
              <a:t>年觀光外匯收入可達</a:t>
            </a:r>
            <a:r>
              <a:rPr lang="en-US" altLang="zh-TW" sz="2600" b="1" dirty="0">
                <a:solidFill>
                  <a:schemeClr val="accent2"/>
                </a:solidFill>
              </a:rPr>
              <a:t>4,528</a:t>
            </a:r>
            <a:r>
              <a:rPr lang="zh-TW" altLang="en-US" sz="2600" b="1" dirty="0">
                <a:solidFill>
                  <a:schemeClr val="accent2"/>
                </a:solidFill>
              </a:rPr>
              <a:t>億元。</a:t>
            </a:r>
          </a:p>
        </p:txBody>
      </p:sp>
      <p:sp>
        <p:nvSpPr>
          <p:cNvPr id="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來</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旅客創新高，</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觀光收入三級跳</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552700"/>
            <a:ext cx="83947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82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37</a:t>
            </a:fld>
            <a:endParaRPr lang="zh-TW" altLang="en-US"/>
          </a:p>
        </p:txBody>
      </p:sp>
      <p:sp>
        <p:nvSpPr>
          <p:cNvPr id="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來</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旅客創新高，</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觀光收入三級跳</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1)</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8" name="內容版面配置區 3"/>
          <p:cNvSpPr>
            <a:spLocks noGrp="1"/>
          </p:cNvSpPr>
          <p:nvPr>
            <p:ph sz="half" idx="2"/>
          </p:nvPr>
        </p:nvSpPr>
        <p:spPr>
          <a:xfrm>
            <a:off x="704193" y="1282262"/>
            <a:ext cx="7612721" cy="3954755"/>
          </a:xfrm>
        </p:spPr>
        <p:txBody>
          <a:bodyPr/>
          <a:lstStyle/>
          <a:p>
            <a:pPr marL="342900" lvl="0" indent="-342900" algn="just" defTabSz="914400" fontAlgn="auto">
              <a:lnSpc>
                <a:spcPts val="3600"/>
              </a:lnSpc>
              <a:spcAft>
                <a:spcPts val="0"/>
              </a:spcAft>
              <a:buClr>
                <a:schemeClr val="accent6">
                  <a:lumMod val="50000"/>
                </a:schemeClr>
              </a:buClr>
              <a:buFont typeface="Wingdings" panose="05000000000000000000" pitchFamily="2" charset="2"/>
              <a:buChar char="n"/>
            </a:pPr>
            <a:r>
              <a:rPr kumimoji="0" lang="en-US" altLang="zh-TW" sz="2800" kern="1200" dirty="0">
                <a:solidFill>
                  <a:srgbClr val="2D2DB9"/>
                </a:solidFill>
              </a:rPr>
              <a:t>103</a:t>
            </a:r>
            <a:r>
              <a:rPr kumimoji="0" lang="zh-TW" altLang="en-US" sz="2800" kern="1200" dirty="0">
                <a:solidFill>
                  <a:srgbClr val="2D2DB9"/>
                </a:solidFill>
              </a:rPr>
              <a:t>年來臺旅客達</a:t>
            </a:r>
            <a:r>
              <a:rPr kumimoji="0" lang="en-US" altLang="zh-TW" sz="2800" kern="1200" dirty="0">
                <a:solidFill>
                  <a:srgbClr val="2D2DB9"/>
                </a:solidFill>
              </a:rPr>
              <a:t>991</a:t>
            </a:r>
            <a:r>
              <a:rPr kumimoji="0" lang="zh-TW" altLang="en-US" sz="2800" kern="1200" dirty="0">
                <a:solidFill>
                  <a:srgbClr val="2D2DB9"/>
                </a:solidFill>
              </a:rPr>
              <a:t>萬人次，較</a:t>
            </a:r>
            <a:r>
              <a:rPr kumimoji="0" lang="en-US" altLang="zh-TW" sz="2800" kern="1200" dirty="0">
                <a:solidFill>
                  <a:srgbClr val="2D2DB9"/>
                </a:solidFill>
              </a:rPr>
              <a:t>102</a:t>
            </a:r>
            <a:r>
              <a:rPr kumimoji="0" lang="zh-TW" altLang="en-US" sz="2800" kern="1200" dirty="0">
                <a:solidFill>
                  <a:srgbClr val="2D2DB9"/>
                </a:solidFill>
              </a:rPr>
              <a:t>年成長</a:t>
            </a:r>
            <a:r>
              <a:rPr kumimoji="0" lang="en-US" altLang="zh-TW" sz="2800" kern="1200" dirty="0">
                <a:solidFill>
                  <a:srgbClr val="2D2DB9"/>
                </a:solidFill>
              </a:rPr>
              <a:t>23.6% </a:t>
            </a:r>
            <a:r>
              <a:rPr kumimoji="0" lang="zh-TW" altLang="en-US" sz="2800" kern="1200" dirty="0">
                <a:solidFill>
                  <a:srgbClr val="2D2DB9"/>
                </a:solidFill>
              </a:rPr>
              <a:t>，居全球成長第二，僅次日本。</a:t>
            </a:r>
            <a:r>
              <a:rPr kumimoji="0" lang="en-US" altLang="zh-TW" sz="2800" kern="1200" dirty="0">
                <a:solidFill>
                  <a:srgbClr val="2D2DB9"/>
                </a:solidFill>
              </a:rPr>
              <a:t>104</a:t>
            </a:r>
            <a:r>
              <a:rPr kumimoji="0" lang="zh-TW" altLang="en-US" sz="2800" kern="1200" dirty="0">
                <a:solidFill>
                  <a:srgbClr val="2D2DB9"/>
                </a:solidFill>
              </a:rPr>
              <a:t>年來臺旅客達</a:t>
            </a:r>
            <a:r>
              <a:rPr kumimoji="0" lang="en-US" altLang="zh-TW" sz="2800" kern="1200" dirty="0">
                <a:solidFill>
                  <a:srgbClr val="2D2DB9"/>
                </a:solidFill>
              </a:rPr>
              <a:t>1,043</a:t>
            </a:r>
            <a:r>
              <a:rPr kumimoji="0" lang="zh-TW" altLang="en-US" sz="2800" kern="1200" dirty="0">
                <a:solidFill>
                  <a:srgbClr val="2D2DB9"/>
                </a:solidFill>
              </a:rPr>
              <a:t>萬</a:t>
            </a:r>
            <a:r>
              <a:rPr kumimoji="0" lang="en-US" altLang="zh-TW" sz="2800" kern="1200" dirty="0">
                <a:solidFill>
                  <a:srgbClr val="2D2DB9"/>
                </a:solidFill>
              </a:rPr>
              <a:t>9,785</a:t>
            </a:r>
            <a:r>
              <a:rPr kumimoji="0" lang="zh-TW" altLang="en-US" sz="2800" kern="1200" dirty="0">
                <a:solidFill>
                  <a:srgbClr val="2D2DB9"/>
                </a:solidFill>
              </a:rPr>
              <a:t>人次，較</a:t>
            </a:r>
            <a:r>
              <a:rPr kumimoji="0" lang="en-US" altLang="zh-TW" sz="2800" kern="1200" dirty="0">
                <a:solidFill>
                  <a:srgbClr val="2D2DB9"/>
                </a:solidFill>
              </a:rPr>
              <a:t>103</a:t>
            </a:r>
            <a:r>
              <a:rPr kumimoji="0" lang="zh-TW" altLang="en-US" sz="2800" kern="1200" dirty="0">
                <a:solidFill>
                  <a:srgbClr val="2D2DB9"/>
                </a:solidFill>
              </a:rPr>
              <a:t>年成長</a:t>
            </a:r>
            <a:r>
              <a:rPr kumimoji="0" lang="en-US" altLang="zh-TW" sz="2800" kern="1200" dirty="0">
                <a:solidFill>
                  <a:srgbClr val="2D2DB9"/>
                </a:solidFill>
              </a:rPr>
              <a:t>5.3%</a:t>
            </a:r>
            <a:r>
              <a:rPr kumimoji="0" lang="zh-TW" altLang="en-US" sz="2800" kern="1200" dirty="0">
                <a:solidFill>
                  <a:srgbClr val="2D2DB9"/>
                </a:solidFill>
              </a:rPr>
              <a:t>。</a:t>
            </a:r>
          </a:p>
          <a:p>
            <a:pPr marL="342900" indent="-342900" algn="just" defTabSz="914400" fontAlgn="auto">
              <a:lnSpc>
                <a:spcPts val="3600"/>
              </a:lnSpc>
              <a:spcAft>
                <a:spcPts val="0"/>
              </a:spcAft>
              <a:buClr>
                <a:schemeClr val="accent6">
                  <a:lumMod val="50000"/>
                </a:schemeClr>
              </a:buClr>
              <a:buFont typeface="Wingdings" panose="05000000000000000000" pitchFamily="2" charset="2"/>
              <a:buChar char="n"/>
            </a:pPr>
            <a:r>
              <a:rPr kumimoji="0" lang="en-US" altLang="zh-TW" sz="2800" kern="1200" dirty="0" smtClean="0">
                <a:solidFill>
                  <a:schemeClr val="accent6"/>
                </a:solidFill>
              </a:rPr>
              <a:t>103</a:t>
            </a:r>
            <a:r>
              <a:rPr kumimoji="0" lang="zh-TW" altLang="en-US" sz="2800" kern="1200" dirty="0">
                <a:solidFill>
                  <a:schemeClr val="accent6"/>
                </a:solidFill>
              </a:rPr>
              <a:t>年觀光人數全球</a:t>
            </a:r>
            <a:r>
              <a:rPr kumimoji="0" lang="zh-TW" altLang="en-US" sz="2800" kern="1200" dirty="0" smtClean="0">
                <a:solidFill>
                  <a:schemeClr val="accent6"/>
                </a:solidFill>
              </a:rPr>
              <a:t>排名</a:t>
            </a:r>
            <a:r>
              <a:rPr kumimoji="0" lang="zh-TW" altLang="en-US" sz="2800" kern="1200" dirty="0">
                <a:solidFill>
                  <a:schemeClr val="accent6"/>
                </a:solidFill>
              </a:rPr>
              <a:t>第</a:t>
            </a:r>
            <a:r>
              <a:rPr kumimoji="0" lang="en-US" altLang="zh-TW" sz="2800" kern="1200" dirty="0">
                <a:solidFill>
                  <a:schemeClr val="accent6"/>
                </a:solidFill>
              </a:rPr>
              <a:t>32</a:t>
            </a:r>
            <a:r>
              <a:rPr kumimoji="0" lang="zh-TW" altLang="en-US" sz="2800" kern="1200" dirty="0">
                <a:solidFill>
                  <a:schemeClr val="accent6"/>
                </a:solidFill>
              </a:rPr>
              <a:t>名，但以觀光人數占全國總人數比例，我國約</a:t>
            </a:r>
            <a:r>
              <a:rPr kumimoji="0" lang="en-US" altLang="zh-TW" sz="2800" kern="1200" dirty="0">
                <a:solidFill>
                  <a:schemeClr val="accent6"/>
                </a:solidFill>
              </a:rPr>
              <a:t>42%</a:t>
            </a:r>
            <a:r>
              <a:rPr kumimoji="0" lang="zh-TW" altLang="en-US" sz="2800" kern="1200" dirty="0">
                <a:solidFill>
                  <a:schemeClr val="accent6"/>
                </a:solidFill>
              </a:rPr>
              <a:t>，全球排名第</a:t>
            </a:r>
            <a:r>
              <a:rPr kumimoji="0" lang="en-US" altLang="zh-TW" sz="2800" kern="1200" dirty="0">
                <a:solidFill>
                  <a:schemeClr val="accent6"/>
                </a:solidFill>
              </a:rPr>
              <a:t>26</a:t>
            </a:r>
            <a:r>
              <a:rPr kumimoji="0" lang="zh-TW" altLang="en-US" sz="2800" kern="1200" dirty="0">
                <a:solidFill>
                  <a:schemeClr val="accent6"/>
                </a:solidFill>
              </a:rPr>
              <a:t>名，顯現相較各國觀光人數占全國總人數比例來看，全球排名相對較高。</a:t>
            </a:r>
            <a:endParaRPr kumimoji="0" lang="en-US" altLang="zh-TW" sz="2800" kern="1200" dirty="0">
              <a:solidFill>
                <a:schemeClr val="accent6"/>
              </a:solidFill>
            </a:endParaRPr>
          </a:p>
          <a:p>
            <a:pPr marL="342900" lvl="0" indent="-342900" algn="just" defTabSz="914400" fontAlgn="auto">
              <a:lnSpc>
                <a:spcPts val="3600"/>
              </a:lnSpc>
              <a:spcAft>
                <a:spcPts val="0"/>
              </a:spcAft>
              <a:buClr>
                <a:schemeClr val="accent6">
                  <a:lumMod val="50000"/>
                </a:schemeClr>
              </a:buClr>
              <a:buFont typeface="Wingdings" panose="05000000000000000000" pitchFamily="2" charset="2"/>
              <a:buChar char="n"/>
            </a:pPr>
            <a:endParaRPr kumimoji="0" lang="en-US" altLang="zh-TW" sz="2800" kern="1200" dirty="0" smtClean="0">
              <a:solidFill>
                <a:schemeClr val="accent6"/>
              </a:solidFill>
            </a:endParaRPr>
          </a:p>
          <a:p>
            <a:pPr marL="342900" lvl="0" indent="-342900" algn="just" defTabSz="914400" fontAlgn="auto">
              <a:lnSpc>
                <a:spcPts val="3600"/>
              </a:lnSpc>
              <a:spcAft>
                <a:spcPts val="0"/>
              </a:spcAft>
              <a:buFont typeface="Wingdings" panose="05000000000000000000" pitchFamily="2" charset="2"/>
              <a:buChar char="n"/>
            </a:pPr>
            <a:endParaRPr kumimoji="0" lang="zh-TW" altLang="en-US" sz="2800" kern="1200" dirty="0">
              <a:solidFill>
                <a:schemeClr val="accent6"/>
              </a:solidFill>
            </a:endParaRPr>
          </a:p>
          <a:p>
            <a:pPr marL="342900" lvl="0" indent="-342900" algn="just" defTabSz="914400" fontAlgn="auto">
              <a:lnSpc>
                <a:spcPts val="3600"/>
              </a:lnSpc>
              <a:spcAft>
                <a:spcPts val="0"/>
              </a:spcAft>
              <a:buFont typeface="Wingdings" panose="05000000000000000000" pitchFamily="2" charset="2"/>
              <a:buChar char="n"/>
            </a:pPr>
            <a:endParaRPr kumimoji="0" lang="en-US" altLang="zh-TW" sz="2800" kern="1200" dirty="0" smtClean="0">
              <a:solidFill>
                <a:schemeClr val="accent6"/>
              </a:solidFill>
            </a:endParaRPr>
          </a:p>
          <a:p>
            <a:pPr marL="0" lvl="0" indent="0" algn="just" defTabSz="914400" fontAlgn="auto">
              <a:lnSpc>
                <a:spcPts val="3600"/>
              </a:lnSpc>
              <a:spcAft>
                <a:spcPts val="0"/>
              </a:spcAft>
              <a:buNone/>
            </a:pPr>
            <a:endParaRPr kumimoji="0" lang="en-US" altLang="zh-TW" sz="2800" kern="1200" dirty="0">
              <a:solidFill>
                <a:schemeClr val="accent6"/>
              </a:solidFill>
            </a:endParaRPr>
          </a:p>
          <a:p>
            <a:pPr marL="342900" lvl="0" indent="-342900" algn="just" defTabSz="914400" fontAlgn="auto">
              <a:lnSpc>
                <a:spcPts val="3600"/>
              </a:lnSpc>
              <a:spcAft>
                <a:spcPts val="0"/>
              </a:spcAft>
              <a:buFont typeface="Wingdings" panose="05000000000000000000" pitchFamily="2" charset="2"/>
              <a:buChar char="n"/>
            </a:pPr>
            <a:endParaRPr kumimoji="0" lang="zh-TW" altLang="en-US" sz="2800" kern="1200" dirty="0">
              <a:solidFill>
                <a:schemeClr val="accent6"/>
              </a:solidFill>
            </a:endParaRPr>
          </a:p>
        </p:txBody>
      </p:sp>
    </p:spTree>
    <p:extLst>
      <p:ext uri="{BB962C8B-B14F-4D97-AF65-F5344CB8AC3E}">
        <p14:creationId xmlns:p14="http://schemas.microsoft.com/office/powerpoint/2010/main" val="2639604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38</a:t>
            </a:fld>
            <a:endParaRPr lang="zh-TW" altLang="en-US">
              <a:solidFill>
                <a:srgbClr val="000000"/>
              </a:solidFill>
            </a:endParaRPr>
          </a:p>
        </p:txBody>
      </p:sp>
      <p:sp>
        <p:nvSpPr>
          <p:cNvPr id="6" name="Rectangle 12"/>
          <p:cNvSpPr>
            <a:spLocks noChangeArrowheads="1"/>
          </p:cNvSpPr>
          <p:nvPr/>
        </p:nvSpPr>
        <p:spPr bwMode="auto">
          <a:xfrm>
            <a:off x="-17626"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來</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旅客創新高，觀光收入三級跳</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2)</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8" name="內容版面配置區 3"/>
          <p:cNvSpPr>
            <a:spLocks noGrp="1"/>
          </p:cNvSpPr>
          <p:nvPr>
            <p:ph sz="half" idx="2"/>
          </p:nvPr>
        </p:nvSpPr>
        <p:spPr>
          <a:xfrm>
            <a:off x="571280" y="1208803"/>
            <a:ext cx="5531541" cy="1676350"/>
          </a:xfrm>
        </p:spPr>
        <p:txBody>
          <a:bodyPr/>
          <a:lstStyle/>
          <a:p>
            <a:pPr marL="342900" indent="-342900" algn="just" defTabSz="914400" fontAlgn="auto">
              <a:spcAft>
                <a:spcPts val="0"/>
              </a:spcAft>
              <a:buClr>
                <a:schemeClr val="accent6">
                  <a:lumMod val="50000"/>
                </a:schemeClr>
              </a:buClr>
              <a:buFont typeface="Wingdings" panose="05000000000000000000" pitchFamily="2" charset="2"/>
              <a:buChar char="n"/>
            </a:pPr>
            <a:r>
              <a:rPr lang="zh-TW" altLang="en-US" sz="2600" dirty="0" smtClean="0">
                <a:solidFill>
                  <a:schemeClr val="accent6"/>
                </a:solidFill>
              </a:rPr>
              <a:t>在</a:t>
            </a:r>
            <a:r>
              <a:rPr lang="en-US" altLang="zh-TW" sz="2600" dirty="0" smtClean="0">
                <a:solidFill>
                  <a:schemeClr val="accent6"/>
                </a:solidFill>
              </a:rPr>
              <a:t>94</a:t>
            </a:r>
            <a:r>
              <a:rPr lang="zh-TW" altLang="en-US" sz="2600" dirty="0" smtClean="0">
                <a:solidFill>
                  <a:schemeClr val="accent6"/>
                </a:solidFill>
              </a:rPr>
              <a:t>年前</a:t>
            </a:r>
            <a:r>
              <a:rPr lang="zh-TW" altLang="en-US" sz="2600" dirty="0" smtClean="0">
                <a:solidFill>
                  <a:schemeClr val="accent6"/>
                </a:solidFill>
                <a:latin typeface="新細明體"/>
                <a:ea typeface="新細明體"/>
              </a:rPr>
              <a:t>，</a:t>
            </a:r>
            <a:r>
              <a:rPr lang="zh-TW" altLang="en-US" sz="2600" dirty="0" smtClean="0">
                <a:solidFill>
                  <a:schemeClr val="accent6"/>
                </a:solidFill>
              </a:rPr>
              <a:t>每增加</a:t>
            </a:r>
            <a:r>
              <a:rPr lang="en-US" altLang="zh-TW" sz="2600" dirty="0" smtClean="0">
                <a:solidFill>
                  <a:schemeClr val="accent6"/>
                </a:solidFill>
              </a:rPr>
              <a:t>100</a:t>
            </a:r>
            <a:r>
              <a:rPr lang="zh-TW" altLang="en-US" sz="2600" dirty="0" smtClean="0">
                <a:solidFill>
                  <a:schemeClr val="accent6"/>
                </a:solidFill>
              </a:rPr>
              <a:t>萬觀光客人次，須經</a:t>
            </a:r>
            <a:r>
              <a:rPr lang="en-US" altLang="zh-TW" sz="2600" dirty="0" smtClean="0">
                <a:solidFill>
                  <a:schemeClr val="accent6"/>
                </a:solidFill>
              </a:rPr>
              <a:t>13</a:t>
            </a:r>
            <a:r>
              <a:rPr lang="zh-TW" altLang="en-US" sz="2600" dirty="0" smtClean="0">
                <a:solidFill>
                  <a:schemeClr val="accent6"/>
                </a:solidFill>
              </a:rPr>
              <a:t>年至</a:t>
            </a:r>
            <a:r>
              <a:rPr lang="en-US" altLang="zh-TW" sz="2600" dirty="0" smtClean="0">
                <a:solidFill>
                  <a:schemeClr val="accent6"/>
                </a:solidFill>
              </a:rPr>
              <a:t>16</a:t>
            </a:r>
            <a:r>
              <a:rPr lang="zh-TW" altLang="en-US" sz="2600" dirty="0" smtClean="0">
                <a:solidFill>
                  <a:schemeClr val="accent6"/>
                </a:solidFill>
              </a:rPr>
              <a:t>年的努力，</a:t>
            </a:r>
            <a:r>
              <a:rPr lang="zh-TW" altLang="en-US" sz="2600" dirty="0">
                <a:solidFill>
                  <a:schemeClr val="accent6"/>
                </a:solidFill>
              </a:rPr>
              <a:t>如今，年年以百萬人次成長，</a:t>
            </a:r>
            <a:r>
              <a:rPr lang="en-US" altLang="zh-TW" sz="2600" dirty="0">
                <a:solidFill>
                  <a:schemeClr val="accent6"/>
                </a:solidFill>
              </a:rPr>
              <a:t>104</a:t>
            </a:r>
            <a:r>
              <a:rPr lang="zh-TW" altLang="en-US" sz="2600" dirty="0">
                <a:solidFill>
                  <a:schemeClr val="accent6"/>
                </a:solidFill>
              </a:rPr>
              <a:t>年</a:t>
            </a:r>
            <a:r>
              <a:rPr lang="en-US" altLang="zh-TW" sz="2600" dirty="0">
                <a:solidFill>
                  <a:schemeClr val="accent6"/>
                </a:solidFill>
              </a:rPr>
              <a:t>12</a:t>
            </a:r>
            <a:r>
              <a:rPr lang="zh-TW" altLang="en-US" sz="2600" dirty="0">
                <a:solidFill>
                  <a:schemeClr val="accent6"/>
                </a:solidFill>
              </a:rPr>
              <a:t>月</a:t>
            </a:r>
            <a:r>
              <a:rPr lang="en-US" altLang="zh-TW" sz="2600" dirty="0">
                <a:solidFill>
                  <a:schemeClr val="accent6"/>
                </a:solidFill>
              </a:rPr>
              <a:t>20</a:t>
            </a:r>
            <a:r>
              <a:rPr lang="zh-TW" altLang="en-US" sz="2600" dirty="0">
                <a:solidFill>
                  <a:schemeClr val="accent6"/>
                </a:solidFill>
              </a:rPr>
              <a:t>日正式突破千萬人次。</a:t>
            </a:r>
          </a:p>
        </p:txBody>
      </p:sp>
      <p:grpSp>
        <p:nvGrpSpPr>
          <p:cNvPr id="10" name="群組 9"/>
          <p:cNvGrpSpPr/>
          <p:nvPr/>
        </p:nvGrpSpPr>
        <p:grpSpPr>
          <a:xfrm>
            <a:off x="282388" y="710067"/>
            <a:ext cx="8799701" cy="5544163"/>
            <a:chOff x="330200" y="287839"/>
            <a:chExt cx="8501603" cy="6309811"/>
          </a:xfrm>
        </p:grpSpPr>
        <p:grpSp>
          <p:nvGrpSpPr>
            <p:cNvPr id="11" name="群組 10"/>
            <p:cNvGrpSpPr/>
            <p:nvPr/>
          </p:nvGrpSpPr>
          <p:grpSpPr>
            <a:xfrm>
              <a:off x="330200" y="287839"/>
              <a:ext cx="8395391" cy="6309811"/>
              <a:chOff x="330200" y="287839"/>
              <a:chExt cx="8920378" cy="6309811"/>
            </a:xfrm>
          </p:grpSpPr>
          <p:sp>
            <p:nvSpPr>
              <p:cNvPr id="24" name="Line 14"/>
              <p:cNvSpPr>
                <a:spLocks noChangeShapeType="1"/>
              </p:cNvSpPr>
              <p:nvPr/>
            </p:nvSpPr>
            <p:spPr bwMode="auto">
              <a:xfrm flipH="1" flipV="1">
                <a:off x="457110" y="5661248"/>
                <a:ext cx="0" cy="326302"/>
              </a:xfrm>
              <a:prstGeom prst="line">
                <a:avLst/>
              </a:prstGeom>
              <a:noFill/>
              <a:ln w="9525" cap="rnd">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grpSp>
            <p:nvGrpSpPr>
              <p:cNvPr id="25" name="Group 2"/>
              <p:cNvGrpSpPr>
                <a:grpSpLocks/>
              </p:cNvGrpSpPr>
              <p:nvPr/>
            </p:nvGrpSpPr>
            <p:grpSpPr bwMode="auto">
              <a:xfrm>
                <a:off x="330200" y="439645"/>
                <a:ext cx="8672645" cy="6158005"/>
                <a:chOff x="60" y="-100"/>
                <a:chExt cx="5925" cy="4007"/>
              </a:xfrm>
            </p:grpSpPr>
            <p:sp>
              <p:nvSpPr>
                <p:cNvPr id="42" name="Freeform 67"/>
                <p:cNvSpPr>
                  <a:spLocks/>
                </p:cNvSpPr>
                <p:nvPr/>
              </p:nvSpPr>
              <p:spPr bwMode="auto">
                <a:xfrm>
                  <a:off x="149" y="1131"/>
                  <a:ext cx="5248" cy="2179"/>
                </a:xfrm>
                <a:custGeom>
                  <a:avLst/>
                  <a:gdLst>
                    <a:gd name="T0" fmla="*/ 0 w 10324"/>
                    <a:gd name="T1" fmla="*/ 0 h 12280"/>
                    <a:gd name="T2" fmla="*/ 1 w 10324"/>
                    <a:gd name="T3" fmla="*/ 0 h 12280"/>
                    <a:gd name="T4" fmla="*/ 1 w 10324"/>
                    <a:gd name="T5" fmla="*/ 0 h 12280"/>
                    <a:gd name="T6" fmla="*/ 1 w 10324"/>
                    <a:gd name="T7" fmla="*/ 0 h 12280"/>
                    <a:gd name="T8" fmla="*/ 1 w 10324"/>
                    <a:gd name="T9" fmla="*/ 0 h 12280"/>
                    <a:gd name="T10" fmla="*/ 1 w 10324"/>
                    <a:gd name="T11" fmla="*/ 0 h 12280"/>
                    <a:gd name="T12" fmla="*/ 1 w 10324"/>
                    <a:gd name="T13" fmla="*/ 0 h 12280"/>
                    <a:gd name="T14" fmla="*/ 1 w 10324"/>
                    <a:gd name="T15" fmla="*/ 0 h 12280"/>
                    <a:gd name="T16" fmla="*/ 1 w 10324"/>
                    <a:gd name="T17" fmla="*/ 0 h 12280"/>
                    <a:gd name="T18" fmla="*/ 1 w 10324"/>
                    <a:gd name="T19" fmla="*/ 0 h 12280"/>
                    <a:gd name="T20" fmla="*/ 1 w 10324"/>
                    <a:gd name="T21" fmla="*/ 0 h 12280"/>
                    <a:gd name="T22" fmla="*/ 1 w 10324"/>
                    <a:gd name="T23" fmla="*/ 0 h 12280"/>
                    <a:gd name="T24" fmla="*/ 1 w 10324"/>
                    <a:gd name="T25" fmla="*/ 0 h 12280"/>
                    <a:gd name="T26" fmla="*/ 1 w 10324"/>
                    <a:gd name="T27" fmla="*/ 0 h 12280"/>
                    <a:gd name="T28" fmla="*/ 1 w 10324"/>
                    <a:gd name="T29" fmla="*/ 0 h 12280"/>
                    <a:gd name="T30" fmla="*/ 1 w 10324"/>
                    <a:gd name="T31" fmla="*/ 0 h 12280"/>
                    <a:gd name="T32" fmla="*/ 1 w 10324"/>
                    <a:gd name="T33" fmla="*/ 0 h 12280"/>
                    <a:gd name="T34" fmla="*/ 1 w 10324"/>
                    <a:gd name="T35" fmla="*/ 0 h 12280"/>
                    <a:gd name="T36" fmla="*/ 1 w 10324"/>
                    <a:gd name="T37" fmla="*/ 0 h 12280"/>
                    <a:gd name="T38" fmla="*/ 1 w 10324"/>
                    <a:gd name="T39" fmla="*/ 0 h 12280"/>
                    <a:gd name="T40" fmla="*/ 1 w 10324"/>
                    <a:gd name="T41" fmla="*/ 0 h 12280"/>
                    <a:gd name="T42" fmla="*/ 1 w 10324"/>
                    <a:gd name="T43" fmla="*/ 0 h 12280"/>
                    <a:gd name="T44" fmla="*/ 1 w 10324"/>
                    <a:gd name="T45" fmla="*/ 0 h 12280"/>
                    <a:gd name="T46" fmla="*/ 1 w 10324"/>
                    <a:gd name="T47" fmla="*/ 0 h 12280"/>
                    <a:gd name="T48" fmla="*/ 1 w 10324"/>
                    <a:gd name="T49" fmla="*/ 0 h 12280"/>
                    <a:gd name="T50" fmla="*/ 1 w 10324"/>
                    <a:gd name="T51" fmla="*/ 0 h 12280"/>
                    <a:gd name="T52" fmla="*/ 1 w 10324"/>
                    <a:gd name="T53" fmla="*/ 0 h 12280"/>
                    <a:gd name="T54" fmla="*/ 1 w 10324"/>
                    <a:gd name="T55" fmla="*/ 0 h 12280"/>
                    <a:gd name="T56" fmla="*/ 1 w 10324"/>
                    <a:gd name="T57" fmla="*/ 0 h 12280"/>
                    <a:gd name="T58" fmla="*/ 2 w 10324"/>
                    <a:gd name="T59" fmla="*/ 0 h 12280"/>
                    <a:gd name="T60" fmla="*/ 2 w 10324"/>
                    <a:gd name="T61" fmla="*/ 0 h 12280"/>
                    <a:gd name="T62" fmla="*/ 2 w 10324"/>
                    <a:gd name="T63" fmla="*/ 0 h 12280"/>
                    <a:gd name="T64" fmla="*/ 2 w 10324"/>
                    <a:gd name="T65" fmla="*/ 0 h 12280"/>
                    <a:gd name="T66" fmla="*/ 2 w 10324"/>
                    <a:gd name="T67" fmla="*/ 0 h 12280"/>
                    <a:gd name="T68" fmla="*/ 2 w 10324"/>
                    <a:gd name="T69" fmla="*/ 0 h 12280"/>
                    <a:gd name="T70" fmla="*/ 2 w 10324"/>
                    <a:gd name="T71" fmla="*/ 0 h 12280"/>
                    <a:gd name="T72" fmla="*/ 2 w 10324"/>
                    <a:gd name="T73" fmla="*/ 0 h 12280"/>
                    <a:gd name="T74" fmla="*/ 2 w 10324"/>
                    <a:gd name="T75" fmla="*/ 0 h 12280"/>
                    <a:gd name="T76" fmla="*/ 2 w 10324"/>
                    <a:gd name="T77" fmla="*/ 0 h 12280"/>
                    <a:gd name="T78" fmla="*/ 2 w 10324"/>
                    <a:gd name="T79" fmla="*/ 0 h 12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24" h="12280">
                      <a:moveTo>
                        <a:pt x="0" y="12280"/>
                      </a:moveTo>
                      <a:lnTo>
                        <a:pt x="249" y="12212"/>
                      </a:lnTo>
                      <a:lnTo>
                        <a:pt x="510" y="11738"/>
                      </a:lnTo>
                      <a:lnTo>
                        <a:pt x="770" y="11738"/>
                      </a:lnTo>
                      <a:lnTo>
                        <a:pt x="1020" y="11670"/>
                      </a:lnTo>
                      <a:lnTo>
                        <a:pt x="1280" y="11365"/>
                      </a:lnTo>
                      <a:lnTo>
                        <a:pt x="1540" y="11161"/>
                      </a:lnTo>
                      <a:lnTo>
                        <a:pt x="1790" y="10822"/>
                      </a:lnTo>
                      <a:lnTo>
                        <a:pt x="2050" y="10687"/>
                      </a:lnTo>
                      <a:lnTo>
                        <a:pt x="2310" y="10585"/>
                      </a:lnTo>
                      <a:lnTo>
                        <a:pt x="2560" y="10551"/>
                      </a:lnTo>
                      <a:lnTo>
                        <a:pt x="2820" y="10551"/>
                      </a:lnTo>
                      <a:lnTo>
                        <a:pt x="3080" y="10449"/>
                      </a:lnTo>
                      <a:lnTo>
                        <a:pt x="3330" y="10348"/>
                      </a:lnTo>
                      <a:lnTo>
                        <a:pt x="3590" y="10483"/>
                      </a:lnTo>
                      <a:lnTo>
                        <a:pt x="3850" y="10178"/>
                      </a:lnTo>
                      <a:lnTo>
                        <a:pt x="4100" y="9873"/>
                      </a:lnTo>
                      <a:lnTo>
                        <a:pt x="4360" y="9500"/>
                      </a:lnTo>
                      <a:lnTo>
                        <a:pt x="4620" y="9365"/>
                      </a:lnTo>
                      <a:lnTo>
                        <a:pt x="4870" y="9534"/>
                      </a:lnTo>
                      <a:lnTo>
                        <a:pt x="5130" y="9670"/>
                      </a:lnTo>
                      <a:lnTo>
                        <a:pt x="5380" y="9636"/>
                      </a:lnTo>
                      <a:lnTo>
                        <a:pt x="5640" y="9670"/>
                      </a:lnTo>
                      <a:lnTo>
                        <a:pt x="5900" y="9127"/>
                      </a:lnTo>
                      <a:lnTo>
                        <a:pt x="6150" y="8721"/>
                      </a:lnTo>
                      <a:lnTo>
                        <a:pt x="6410" y="8687"/>
                      </a:lnTo>
                      <a:lnTo>
                        <a:pt x="6670" y="8653"/>
                      </a:lnTo>
                      <a:lnTo>
                        <a:pt x="6920" y="8788"/>
                      </a:lnTo>
                      <a:lnTo>
                        <a:pt x="7180" y="8585"/>
                      </a:lnTo>
                      <a:lnTo>
                        <a:pt x="7440" y="8144"/>
                      </a:lnTo>
                      <a:lnTo>
                        <a:pt x="7690" y="7738"/>
                      </a:lnTo>
                      <a:lnTo>
                        <a:pt x="7950" y="7433"/>
                      </a:lnTo>
                      <a:cubicBezTo>
                        <a:pt x="8037" y="7919"/>
                        <a:pt x="8123" y="8404"/>
                        <a:pt x="8210" y="8890"/>
                      </a:cubicBezTo>
                      <a:cubicBezTo>
                        <a:pt x="8293" y="8427"/>
                        <a:pt x="8377" y="7963"/>
                        <a:pt x="8460" y="7500"/>
                      </a:cubicBezTo>
                      <a:cubicBezTo>
                        <a:pt x="8547" y="7218"/>
                        <a:pt x="8633" y="6935"/>
                        <a:pt x="8720" y="6653"/>
                      </a:cubicBezTo>
                      <a:lnTo>
                        <a:pt x="8980" y="6382"/>
                      </a:lnTo>
                      <a:cubicBezTo>
                        <a:pt x="9063" y="6246"/>
                        <a:pt x="9147" y="6111"/>
                        <a:pt x="9230" y="5975"/>
                      </a:cubicBezTo>
                      <a:lnTo>
                        <a:pt x="9490" y="5704"/>
                      </a:lnTo>
                      <a:lnTo>
                        <a:pt x="9751" y="4619"/>
                      </a:lnTo>
                      <a:cubicBezTo>
                        <a:pt x="9834" y="3839"/>
                        <a:pt x="10020" y="2376"/>
                        <a:pt x="10324" y="0"/>
                      </a:cubicBezTo>
                    </a:path>
                  </a:pathLst>
                </a:custGeom>
                <a:noFill/>
                <a:ln w="9525" cap="flat" cmpd="sng" algn="ctr">
                  <a:solidFill>
                    <a:srgbClr val="8064A2">
                      <a:shade val="95000"/>
                      <a:satMod val="105000"/>
                    </a:srgbClr>
                  </a:solidFill>
                  <a:prstDash val="solid"/>
                  <a:headEnd/>
                  <a:tailEnd/>
                </a:ln>
                <a:effectLst/>
              </p:spPr>
              <p:txBody>
                <a:bodyPr/>
                <a:lstStyle/>
                <a:p>
                  <a:pPr algn="ctr">
                    <a:defRPr/>
                  </a:pPr>
                  <a:endParaRPr lang="zh-TW" altLang="en-US" sz="4000" kern="0">
                    <a:solidFill>
                      <a:srgbClr val="333399"/>
                    </a:solidFill>
                    <a:latin typeface="Agency FB" pitchFamily="34" charset="0"/>
                    <a:ea typeface="新細明體"/>
                  </a:endParaRPr>
                </a:p>
              </p:txBody>
            </p:sp>
            <p:sp>
              <p:nvSpPr>
                <p:cNvPr id="43" name="Rectangle 3"/>
                <p:cNvSpPr>
                  <a:spLocks noChangeArrowheads="1"/>
                </p:cNvSpPr>
                <p:nvPr/>
              </p:nvSpPr>
              <p:spPr bwMode="auto">
                <a:xfrm>
                  <a:off x="790" y="3635"/>
                  <a:ext cx="1730" cy="272"/>
                </a:xfrm>
                <a:prstGeom prst="rect">
                  <a:avLst/>
                </a:prstGeom>
                <a:solidFill>
                  <a:sysClr val="window" lastClr="FFFFFF">
                    <a:lumMod val="8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Tx/>
                    <a:buNone/>
                    <a:defRPr/>
                  </a:pPr>
                  <a:r>
                    <a:rPr lang="en-US" altLang="zh-TW" sz="1600" kern="0" dirty="0">
                      <a:solidFill>
                        <a:srgbClr val="FF0000"/>
                      </a:solidFill>
                      <a:latin typeface="Times New Roman" pitchFamily="18" charset="0"/>
                      <a:ea typeface="華康中黑體"/>
                      <a:cs typeface="華康中黑體"/>
                    </a:rPr>
                    <a:t>13</a:t>
                  </a:r>
                  <a:r>
                    <a:rPr lang="zh-TW" altLang="en-US" sz="1600" kern="0" dirty="0">
                      <a:solidFill>
                        <a:srgbClr val="FF0000"/>
                      </a:solidFill>
                      <a:latin typeface="Times New Roman" pitchFamily="18" charset="0"/>
                      <a:ea typeface="華康中黑體"/>
                      <a:cs typeface="華康中黑體"/>
                    </a:rPr>
                    <a:t>年</a:t>
                  </a:r>
                </a:p>
              </p:txBody>
            </p:sp>
            <p:sp>
              <p:nvSpPr>
                <p:cNvPr id="44" name="Rectangle 4"/>
                <p:cNvSpPr>
                  <a:spLocks noChangeArrowheads="1"/>
                </p:cNvSpPr>
                <p:nvPr/>
              </p:nvSpPr>
              <p:spPr bwMode="auto">
                <a:xfrm>
                  <a:off x="2520" y="3635"/>
                  <a:ext cx="2077" cy="272"/>
                </a:xfrm>
                <a:prstGeom prst="rect">
                  <a:avLst/>
                </a:prstGeom>
                <a:solidFill>
                  <a:sysClr val="window" lastClr="FFFFFF">
                    <a:lumMod val="7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Tx/>
                    <a:buNone/>
                    <a:defRPr/>
                  </a:pPr>
                  <a:r>
                    <a:rPr lang="en-US" altLang="zh-TW" sz="1600" kern="0" dirty="0">
                      <a:solidFill>
                        <a:srgbClr val="FF0000"/>
                      </a:solidFill>
                      <a:latin typeface="Times New Roman" pitchFamily="18" charset="0"/>
                      <a:ea typeface="華康中黑體"/>
                      <a:cs typeface="華康中黑體"/>
                    </a:rPr>
                    <a:t>16</a:t>
                  </a:r>
                  <a:r>
                    <a:rPr lang="zh-TW" altLang="en-US" sz="1600" kern="0" dirty="0">
                      <a:solidFill>
                        <a:srgbClr val="FF0000"/>
                      </a:solidFill>
                      <a:latin typeface="Times New Roman" pitchFamily="18" charset="0"/>
                      <a:ea typeface="華康中黑體"/>
                      <a:cs typeface="華康中黑體"/>
                    </a:rPr>
                    <a:t>年</a:t>
                  </a:r>
                </a:p>
              </p:txBody>
            </p:sp>
            <p:sp>
              <p:nvSpPr>
                <p:cNvPr id="45" name="Rectangle 5"/>
                <p:cNvSpPr>
                  <a:spLocks noChangeArrowheads="1"/>
                </p:cNvSpPr>
                <p:nvPr/>
              </p:nvSpPr>
              <p:spPr bwMode="auto">
                <a:xfrm>
                  <a:off x="4589" y="3635"/>
                  <a:ext cx="519" cy="272"/>
                </a:xfrm>
                <a:prstGeom prst="rect">
                  <a:avLst/>
                </a:prstGeom>
                <a:solidFill>
                  <a:sysClr val="window" lastClr="FFFFFF">
                    <a:lumMod val="50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Tx/>
                    <a:buNone/>
                    <a:defRPr/>
                  </a:pPr>
                  <a:r>
                    <a:rPr lang="en-US" altLang="zh-TW" sz="1600" kern="0" dirty="0">
                      <a:solidFill>
                        <a:srgbClr val="FF0000"/>
                      </a:solidFill>
                      <a:latin typeface="Times New Roman" pitchFamily="18" charset="0"/>
                      <a:ea typeface="華康中黑體"/>
                      <a:cs typeface="華康中黑體"/>
                    </a:rPr>
                    <a:t>4</a:t>
                  </a:r>
                  <a:r>
                    <a:rPr lang="zh-TW" altLang="en-US" sz="1600" kern="0" dirty="0">
                      <a:solidFill>
                        <a:srgbClr val="FF0000"/>
                      </a:solidFill>
                      <a:latin typeface="Times New Roman" pitchFamily="18" charset="0"/>
                      <a:ea typeface="華康中黑體"/>
                      <a:cs typeface="華康中黑體"/>
                    </a:rPr>
                    <a:t>年</a:t>
                  </a:r>
                </a:p>
              </p:txBody>
            </p:sp>
            <p:sp>
              <p:nvSpPr>
                <p:cNvPr id="46" name="Rectangle 6"/>
                <p:cNvSpPr>
                  <a:spLocks noChangeArrowheads="1"/>
                </p:cNvSpPr>
                <p:nvPr/>
              </p:nvSpPr>
              <p:spPr bwMode="auto">
                <a:xfrm>
                  <a:off x="5128" y="3635"/>
                  <a:ext cx="116" cy="251"/>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a:solidFill>
                        <a:srgbClr val="FF0000"/>
                      </a:solidFill>
                      <a:latin typeface="Times New Roman" pitchFamily="18" charset="0"/>
                      <a:ea typeface="華康中黑體"/>
                      <a:cs typeface="華康中黑體"/>
                    </a:rPr>
                    <a:t>1</a:t>
                  </a:r>
                  <a:br>
                    <a:rPr lang="en-US" altLang="zh-TW" sz="1600" kern="0" dirty="0">
                      <a:solidFill>
                        <a:srgbClr val="FF0000"/>
                      </a:solidFill>
                      <a:latin typeface="Times New Roman" pitchFamily="18" charset="0"/>
                      <a:ea typeface="華康中黑體"/>
                      <a:cs typeface="華康中黑體"/>
                    </a:rPr>
                  </a:br>
                  <a:r>
                    <a:rPr lang="zh-TW" altLang="en-US" sz="1600" kern="0" dirty="0">
                      <a:solidFill>
                        <a:srgbClr val="FF0000"/>
                      </a:solidFill>
                      <a:latin typeface="Times New Roman" pitchFamily="18" charset="0"/>
                      <a:ea typeface="華康中黑體"/>
                      <a:cs typeface="華康中黑體"/>
                    </a:rPr>
                    <a:t>年</a:t>
                  </a:r>
                </a:p>
              </p:txBody>
            </p:sp>
            <p:sp>
              <p:nvSpPr>
                <p:cNvPr id="47" name="Text Box 7"/>
                <p:cNvSpPr txBox="1">
                  <a:spLocks noChangeArrowheads="1"/>
                </p:cNvSpPr>
                <p:nvPr/>
              </p:nvSpPr>
              <p:spPr bwMode="auto">
                <a:xfrm>
                  <a:off x="3934" y="2787"/>
                  <a:ext cx="64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a:solidFill>
                        <a:srgbClr val="000000"/>
                      </a:solidFill>
                      <a:latin typeface="Arial" pitchFamily="34" charset="0"/>
                    </a:rPr>
                    <a:t>SARS</a:t>
                  </a:r>
                </a:p>
              </p:txBody>
            </p:sp>
            <p:sp>
              <p:nvSpPr>
                <p:cNvPr id="48" name="Text Box 8"/>
                <p:cNvSpPr txBox="1">
                  <a:spLocks noChangeArrowheads="1"/>
                </p:cNvSpPr>
                <p:nvPr/>
              </p:nvSpPr>
              <p:spPr bwMode="auto">
                <a:xfrm>
                  <a:off x="240" y="2787"/>
                  <a:ext cx="110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1976</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100</a:t>
                  </a:r>
                  <a:r>
                    <a:rPr lang="zh-TW" altLang="en-US" sz="1600" kern="0" dirty="0">
                      <a:solidFill>
                        <a:srgbClr val="FF3399"/>
                      </a:solidFill>
                      <a:latin typeface="Times New Roman" pitchFamily="18" charset="0"/>
                      <a:ea typeface="標楷體" pitchFamily="65" charset="-120"/>
                    </a:rPr>
                    <a:t>萬</a:t>
                  </a:r>
                </a:p>
              </p:txBody>
            </p:sp>
            <p:sp>
              <p:nvSpPr>
                <p:cNvPr id="49" name="Text Box 9"/>
                <p:cNvSpPr txBox="1">
                  <a:spLocks noChangeArrowheads="1"/>
                </p:cNvSpPr>
                <p:nvPr/>
              </p:nvSpPr>
              <p:spPr bwMode="auto">
                <a:xfrm>
                  <a:off x="1867" y="2537"/>
                  <a:ext cx="118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1989</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200</a:t>
                  </a:r>
                  <a:r>
                    <a:rPr lang="zh-TW" altLang="en-US" sz="1600" kern="0" dirty="0">
                      <a:solidFill>
                        <a:srgbClr val="FF3399"/>
                      </a:solidFill>
                      <a:latin typeface="Times New Roman" pitchFamily="18" charset="0"/>
                      <a:ea typeface="標楷體" pitchFamily="65" charset="-120"/>
                    </a:rPr>
                    <a:t>萬</a:t>
                  </a:r>
                </a:p>
              </p:txBody>
            </p:sp>
            <p:sp>
              <p:nvSpPr>
                <p:cNvPr id="50" name="Text Box 10"/>
                <p:cNvSpPr txBox="1">
                  <a:spLocks noChangeArrowheads="1"/>
                </p:cNvSpPr>
                <p:nvPr/>
              </p:nvSpPr>
              <p:spPr bwMode="auto">
                <a:xfrm>
                  <a:off x="3782" y="2033"/>
                  <a:ext cx="115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2005</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300</a:t>
                  </a:r>
                  <a:r>
                    <a:rPr lang="zh-TW" altLang="en-US" sz="1600" kern="0" dirty="0">
                      <a:solidFill>
                        <a:srgbClr val="FF3399"/>
                      </a:solidFill>
                      <a:latin typeface="Times New Roman" pitchFamily="18" charset="0"/>
                      <a:ea typeface="標楷體" pitchFamily="65" charset="-120"/>
                    </a:rPr>
                    <a:t>萬</a:t>
                  </a:r>
                </a:p>
              </p:txBody>
            </p:sp>
            <p:sp>
              <p:nvSpPr>
                <p:cNvPr id="51" name="Text Box 11"/>
                <p:cNvSpPr txBox="1">
                  <a:spLocks noChangeArrowheads="1"/>
                </p:cNvSpPr>
                <p:nvPr/>
              </p:nvSpPr>
              <p:spPr bwMode="auto">
                <a:xfrm>
                  <a:off x="4095" y="1820"/>
                  <a:ext cx="112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2009</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400</a:t>
                  </a:r>
                  <a:r>
                    <a:rPr lang="zh-TW" altLang="en-US" sz="1600" kern="0" dirty="0">
                      <a:solidFill>
                        <a:srgbClr val="FF3399"/>
                      </a:solidFill>
                      <a:latin typeface="Times New Roman" pitchFamily="18" charset="0"/>
                      <a:ea typeface="標楷體" pitchFamily="65" charset="-120"/>
                    </a:rPr>
                    <a:t>萬</a:t>
                  </a:r>
                </a:p>
              </p:txBody>
            </p:sp>
            <p:sp>
              <p:nvSpPr>
                <p:cNvPr id="52" name="Text Box 12"/>
                <p:cNvSpPr txBox="1">
                  <a:spLocks noChangeArrowheads="1"/>
                </p:cNvSpPr>
                <p:nvPr/>
              </p:nvSpPr>
              <p:spPr bwMode="auto">
                <a:xfrm>
                  <a:off x="4178" y="1412"/>
                  <a:ext cx="112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2010</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500</a:t>
                  </a:r>
                  <a:r>
                    <a:rPr lang="zh-TW" altLang="en-US" sz="1600" kern="0" dirty="0">
                      <a:solidFill>
                        <a:srgbClr val="FF3399"/>
                      </a:solidFill>
                      <a:latin typeface="Times New Roman" pitchFamily="18" charset="0"/>
                      <a:ea typeface="標楷體" pitchFamily="65" charset="-120"/>
                    </a:rPr>
                    <a:t>萬</a:t>
                  </a:r>
                </a:p>
              </p:txBody>
            </p:sp>
            <p:sp>
              <p:nvSpPr>
                <p:cNvPr id="53" name="Rectangle 13"/>
                <p:cNvSpPr>
                  <a:spLocks noChangeArrowheads="1"/>
                </p:cNvSpPr>
                <p:nvPr/>
              </p:nvSpPr>
              <p:spPr bwMode="auto">
                <a:xfrm>
                  <a:off x="89" y="3635"/>
                  <a:ext cx="709" cy="27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Tx/>
                    <a:buNone/>
                    <a:defRPr/>
                  </a:pPr>
                  <a:endParaRPr lang="zh-TW" altLang="zh-TW" sz="2800" kern="0">
                    <a:solidFill>
                      <a:srgbClr val="000000"/>
                    </a:solidFill>
                    <a:latin typeface="Times New Roman" pitchFamily="18" charset="0"/>
                    <a:ea typeface="標楷體" pitchFamily="65" charset="-120"/>
                  </a:endParaRPr>
                </a:p>
              </p:txBody>
            </p:sp>
            <p:sp>
              <p:nvSpPr>
                <p:cNvPr id="54" name="Line 14"/>
                <p:cNvSpPr>
                  <a:spLocks noChangeShapeType="1"/>
                </p:cNvSpPr>
                <p:nvPr/>
              </p:nvSpPr>
              <p:spPr bwMode="auto">
                <a:xfrm flipH="1" flipV="1">
                  <a:off x="790" y="3181"/>
                  <a:ext cx="4" cy="3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55" name="Line 15"/>
                <p:cNvSpPr>
                  <a:spLocks noChangeShapeType="1"/>
                </p:cNvSpPr>
                <p:nvPr/>
              </p:nvSpPr>
              <p:spPr bwMode="auto">
                <a:xfrm>
                  <a:off x="2507" y="2821"/>
                  <a:ext cx="3" cy="71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56" name="Line 16"/>
                <p:cNvSpPr>
                  <a:spLocks noChangeShapeType="1"/>
                </p:cNvSpPr>
                <p:nvPr/>
              </p:nvSpPr>
              <p:spPr bwMode="auto">
                <a:xfrm>
                  <a:off x="4589" y="2331"/>
                  <a:ext cx="6" cy="12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57" name="Line 17"/>
                <p:cNvSpPr>
                  <a:spLocks noChangeShapeType="1"/>
                </p:cNvSpPr>
                <p:nvPr/>
              </p:nvSpPr>
              <p:spPr bwMode="auto">
                <a:xfrm>
                  <a:off x="5124" y="1933"/>
                  <a:ext cx="10" cy="157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58" name="Line 18"/>
                <p:cNvSpPr>
                  <a:spLocks noChangeShapeType="1"/>
                </p:cNvSpPr>
                <p:nvPr/>
              </p:nvSpPr>
              <p:spPr bwMode="auto">
                <a:xfrm>
                  <a:off x="5245" y="1536"/>
                  <a:ext cx="0" cy="19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59" name="Line 21"/>
                <p:cNvSpPr>
                  <a:spLocks noChangeShapeType="1"/>
                </p:cNvSpPr>
                <p:nvPr/>
              </p:nvSpPr>
              <p:spPr bwMode="auto">
                <a:xfrm flipV="1">
                  <a:off x="5612" y="-100"/>
                  <a:ext cx="373" cy="766"/>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60" name="Line 77"/>
                <p:cNvSpPr>
                  <a:spLocks noChangeShapeType="1"/>
                </p:cNvSpPr>
                <p:nvPr/>
              </p:nvSpPr>
              <p:spPr bwMode="auto">
                <a:xfrm flipV="1">
                  <a:off x="789" y="3131"/>
                  <a:ext cx="14" cy="1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61" name="Rectangle 128"/>
                <p:cNvSpPr>
                  <a:spLocks noChangeArrowheads="1"/>
                </p:cNvSpPr>
                <p:nvPr/>
              </p:nvSpPr>
              <p:spPr bwMode="auto">
                <a:xfrm>
                  <a:off x="2349" y="2897"/>
                  <a:ext cx="3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a:solidFill>
                        <a:srgbClr val="0000FF"/>
                      </a:solidFill>
                      <a:latin typeface="新細明體" pitchFamily="18" charset="-120"/>
                      <a:ea typeface="標楷體" pitchFamily="65" charset="-120"/>
                    </a:rPr>
                    <a:t>2,004,126</a:t>
                  </a:r>
                  <a:endParaRPr lang="en-US" altLang="zh-TW" sz="1200" kern="0" dirty="0">
                    <a:solidFill>
                      <a:srgbClr val="006600"/>
                    </a:solidFill>
                    <a:latin typeface="Times New Roman" pitchFamily="18" charset="0"/>
                    <a:ea typeface="標楷體" pitchFamily="65" charset="-120"/>
                  </a:endParaRPr>
                </a:p>
              </p:txBody>
            </p:sp>
            <p:sp>
              <p:nvSpPr>
                <p:cNvPr id="62" name="Rectangle 129"/>
                <p:cNvSpPr>
                  <a:spLocks noChangeArrowheads="1"/>
                </p:cNvSpPr>
                <p:nvPr/>
              </p:nvSpPr>
              <p:spPr bwMode="auto">
                <a:xfrm>
                  <a:off x="5157" y="1914"/>
                  <a:ext cx="46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a:solidFill>
                        <a:srgbClr val="0000FF"/>
                      </a:solidFill>
                      <a:latin typeface="新細明體" pitchFamily="18" charset="-120"/>
                      <a:ea typeface="標楷體" pitchFamily="65" charset="-120"/>
                    </a:rPr>
                    <a:t>4,395,004</a:t>
                  </a:r>
                  <a:endParaRPr lang="en-US" altLang="zh-TW" kern="0" dirty="0">
                    <a:solidFill>
                      <a:srgbClr val="006600"/>
                    </a:solidFill>
                    <a:latin typeface="Times New Roman" pitchFamily="18" charset="0"/>
                    <a:ea typeface="標楷體" pitchFamily="65" charset="-120"/>
                  </a:endParaRPr>
                </a:p>
              </p:txBody>
            </p:sp>
            <p:sp>
              <p:nvSpPr>
                <p:cNvPr id="63" name="Rectangle 130"/>
                <p:cNvSpPr>
                  <a:spLocks noChangeArrowheads="1"/>
                </p:cNvSpPr>
                <p:nvPr/>
              </p:nvSpPr>
              <p:spPr bwMode="auto">
                <a:xfrm>
                  <a:off x="4602" y="2330"/>
                  <a:ext cx="3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a:solidFill>
                        <a:srgbClr val="0000FF"/>
                      </a:solidFill>
                      <a:latin typeface="新細明體" pitchFamily="18" charset="-120"/>
                      <a:ea typeface="標楷體" pitchFamily="65" charset="-120"/>
                    </a:rPr>
                    <a:t>3,378,118</a:t>
                  </a:r>
                  <a:endParaRPr lang="en-US" altLang="zh-TW" sz="1200" kern="0" dirty="0">
                    <a:solidFill>
                      <a:srgbClr val="006600"/>
                    </a:solidFill>
                    <a:latin typeface="Times New Roman" pitchFamily="18" charset="0"/>
                    <a:ea typeface="標楷體" pitchFamily="65" charset="-120"/>
                  </a:endParaRPr>
                </a:p>
              </p:txBody>
            </p:sp>
            <p:sp>
              <p:nvSpPr>
                <p:cNvPr id="64" name="Rectangle 131"/>
                <p:cNvSpPr>
                  <a:spLocks noChangeArrowheads="1"/>
                </p:cNvSpPr>
                <p:nvPr/>
              </p:nvSpPr>
              <p:spPr bwMode="auto">
                <a:xfrm>
                  <a:off x="816" y="3134"/>
                  <a:ext cx="39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a:solidFill>
                        <a:srgbClr val="0000FF"/>
                      </a:solidFill>
                      <a:latin typeface="新細明體" pitchFamily="18" charset="-120"/>
                      <a:ea typeface="標楷體" pitchFamily="65" charset="-120"/>
                    </a:rPr>
                    <a:t>1,008,126</a:t>
                  </a:r>
                  <a:endParaRPr lang="en-US" altLang="zh-TW" sz="1200" kern="0" dirty="0">
                    <a:solidFill>
                      <a:srgbClr val="006600"/>
                    </a:solidFill>
                    <a:latin typeface="Times New Roman" pitchFamily="18" charset="0"/>
                    <a:ea typeface="標楷體" pitchFamily="65" charset="-120"/>
                  </a:endParaRPr>
                </a:p>
              </p:txBody>
            </p:sp>
            <p:sp>
              <p:nvSpPr>
                <p:cNvPr id="65" name="Rectangle 132"/>
                <p:cNvSpPr>
                  <a:spLocks noChangeArrowheads="1"/>
                </p:cNvSpPr>
                <p:nvPr/>
              </p:nvSpPr>
              <p:spPr bwMode="auto">
                <a:xfrm>
                  <a:off x="5288" y="1484"/>
                  <a:ext cx="46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a:solidFill>
                        <a:srgbClr val="0000FF"/>
                      </a:solidFill>
                      <a:latin typeface="新細明體" pitchFamily="18" charset="-120"/>
                      <a:ea typeface="標楷體" pitchFamily="65" charset="-120"/>
                    </a:rPr>
                    <a:t>5,567,277</a:t>
                  </a:r>
                  <a:endParaRPr lang="en-US" altLang="zh-TW" kern="0" dirty="0">
                    <a:solidFill>
                      <a:srgbClr val="006600"/>
                    </a:solidFill>
                    <a:latin typeface="Times New Roman" pitchFamily="18" charset="0"/>
                    <a:ea typeface="標楷體" pitchFamily="65" charset="-120"/>
                  </a:endParaRPr>
                </a:p>
              </p:txBody>
            </p:sp>
            <p:sp>
              <p:nvSpPr>
                <p:cNvPr id="66" name="Rectangle 133"/>
                <p:cNvSpPr>
                  <a:spLocks noChangeArrowheads="1"/>
                </p:cNvSpPr>
                <p:nvPr/>
              </p:nvSpPr>
              <p:spPr bwMode="auto">
                <a:xfrm>
                  <a:off x="60" y="3519"/>
                  <a:ext cx="2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smtClean="0">
                      <a:solidFill>
                        <a:srgbClr val="0000FF"/>
                      </a:solidFill>
                      <a:latin typeface="Calibri"/>
                      <a:ea typeface="標楷體" pitchFamily="65" charset="-120"/>
                    </a:rPr>
                    <a:t>1971</a:t>
                  </a:r>
                  <a:endParaRPr lang="zh-TW" altLang="en-US" sz="3600" kern="0" dirty="0">
                    <a:solidFill>
                      <a:srgbClr val="006600"/>
                    </a:solidFill>
                    <a:latin typeface="Calibri"/>
                    <a:ea typeface="標楷體" pitchFamily="65" charset="-120"/>
                  </a:endParaRPr>
                </a:p>
              </p:txBody>
            </p:sp>
            <p:sp>
              <p:nvSpPr>
                <p:cNvPr id="67" name="Rectangle 134"/>
                <p:cNvSpPr>
                  <a:spLocks noChangeArrowheads="1"/>
                </p:cNvSpPr>
                <p:nvPr/>
              </p:nvSpPr>
              <p:spPr bwMode="auto">
                <a:xfrm>
                  <a:off x="714" y="3519"/>
                  <a:ext cx="2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smtClean="0">
                      <a:solidFill>
                        <a:srgbClr val="0000FF"/>
                      </a:solidFill>
                      <a:latin typeface="Calibri"/>
                      <a:ea typeface="標楷體" pitchFamily="65" charset="-120"/>
                    </a:rPr>
                    <a:t>1976</a:t>
                  </a:r>
                  <a:endParaRPr lang="zh-TW" altLang="en-US" sz="3600" kern="0" dirty="0">
                    <a:solidFill>
                      <a:srgbClr val="006600"/>
                    </a:solidFill>
                    <a:latin typeface="Calibri"/>
                    <a:ea typeface="標楷體" pitchFamily="65" charset="-120"/>
                  </a:endParaRPr>
                </a:p>
              </p:txBody>
            </p:sp>
            <p:sp>
              <p:nvSpPr>
                <p:cNvPr id="68" name="Rectangle 137"/>
                <p:cNvSpPr>
                  <a:spLocks noChangeArrowheads="1"/>
                </p:cNvSpPr>
                <p:nvPr/>
              </p:nvSpPr>
              <p:spPr bwMode="auto">
                <a:xfrm>
                  <a:off x="2420" y="3519"/>
                  <a:ext cx="2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smtClean="0">
                      <a:solidFill>
                        <a:srgbClr val="0000FF"/>
                      </a:solidFill>
                      <a:latin typeface="Calibri"/>
                      <a:ea typeface="標楷體" pitchFamily="65" charset="-120"/>
                    </a:rPr>
                    <a:t>1989</a:t>
                  </a:r>
                  <a:endParaRPr lang="zh-TW" altLang="en-US" sz="3600" kern="0" dirty="0">
                    <a:solidFill>
                      <a:srgbClr val="006600"/>
                    </a:solidFill>
                    <a:latin typeface="Calibri"/>
                    <a:ea typeface="標楷體" pitchFamily="65" charset="-120"/>
                  </a:endParaRPr>
                </a:p>
              </p:txBody>
            </p:sp>
            <p:sp>
              <p:nvSpPr>
                <p:cNvPr id="69" name="Rectangle 140"/>
                <p:cNvSpPr>
                  <a:spLocks noChangeArrowheads="1"/>
                </p:cNvSpPr>
                <p:nvPr/>
              </p:nvSpPr>
              <p:spPr bwMode="auto">
                <a:xfrm>
                  <a:off x="4470" y="3519"/>
                  <a:ext cx="2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200" kern="0" dirty="0" smtClean="0">
                      <a:solidFill>
                        <a:srgbClr val="0000FF"/>
                      </a:solidFill>
                      <a:latin typeface="Calibri"/>
                      <a:ea typeface="標楷體" pitchFamily="65" charset="-120"/>
                    </a:rPr>
                    <a:t>2005</a:t>
                  </a:r>
                  <a:endParaRPr lang="zh-TW" altLang="en-US" sz="3600" kern="0" dirty="0">
                    <a:solidFill>
                      <a:srgbClr val="006600"/>
                    </a:solidFill>
                    <a:latin typeface="Calibri"/>
                    <a:ea typeface="標楷體" pitchFamily="65" charset="-120"/>
                  </a:endParaRPr>
                </a:p>
              </p:txBody>
            </p:sp>
          </p:grpSp>
          <p:sp>
            <p:nvSpPr>
              <p:cNvPr id="26" name="Rectangle 140"/>
              <p:cNvSpPr>
                <a:spLocks noChangeArrowheads="1"/>
              </p:cNvSpPr>
              <p:nvPr/>
            </p:nvSpPr>
            <p:spPr bwMode="auto">
              <a:xfrm>
                <a:off x="7540841" y="5999163"/>
                <a:ext cx="17097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zh-TW" altLang="en-US" sz="1100" kern="0" dirty="0">
                    <a:solidFill>
                      <a:srgbClr val="0000FF"/>
                    </a:solidFill>
                    <a:latin typeface="新細明體" pitchFamily="18" charset="-120"/>
                    <a:ea typeface="標楷體" pitchFamily="65" charset="-120"/>
                  </a:rPr>
                  <a:t> </a:t>
                </a:r>
                <a:r>
                  <a:rPr lang="en-US" altLang="zh-TW" sz="1100" kern="0" dirty="0" smtClean="0">
                    <a:solidFill>
                      <a:srgbClr val="0000FF"/>
                    </a:solidFill>
                    <a:latin typeface="Times New Roman" panose="02020603050405020304" pitchFamily="18" charset="0"/>
                    <a:ea typeface="標楷體" pitchFamily="65" charset="-120"/>
                    <a:cs typeface="Times New Roman" panose="02020603050405020304" pitchFamily="18" charset="0"/>
                  </a:rPr>
                  <a:t> </a:t>
                </a:r>
                <a:r>
                  <a:rPr lang="en-US" altLang="zh-TW" sz="1100" kern="0" dirty="0" smtClean="0">
                    <a:solidFill>
                      <a:srgbClr val="0000FF"/>
                    </a:solidFill>
                    <a:latin typeface="Calibri"/>
                    <a:ea typeface="標楷體" pitchFamily="65" charset="-120"/>
                    <a:cs typeface="Times New Roman" panose="02020603050405020304" pitchFamily="18" charset="0"/>
                  </a:rPr>
                  <a:t>’</a:t>
                </a:r>
                <a:r>
                  <a:rPr lang="en-US" altLang="zh-TW" sz="1100" kern="0" dirty="0" smtClean="0">
                    <a:solidFill>
                      <a:srgbClr val="0000FF"/>
                    </a:solidFill>
                    <a:latin typeface="Calibri"/>
                    <a:ea typeface="標楷體" pitchFamily="65" charset="-120"/>
                  </a:rPr>
                  <a:t>09</a:t>
                </a:r>
                <a:r>
                  <a:rPr lang="en-US" altLang="zh-TW" sz="1100" kern="0" dirty="0" smtClean="0">
                    <a:solidFill>
                      <a:srgbClr val="0000FF"/>
                    </a:solidFill>
                    <a:latin typeface="Calibri"/>
                    <a:ea typeface="標楷體" pitchFamily="65" charset="-120"/>
                    <a:cs typeface="Times New Roman" panose="02020603050405020304" pitchFamily="18" charset="0"/>
                  </a:rPr>
                  <a:t>’</a:t>
                </a:r>
                <a:r>
                  <a:rPr lang="en-US" altLang="zh-TW" sz="1100" kern="0" dirty="0" smtClean="0">
                    <a:solidFill>
                      <a:srgbClr val="0000FF"/>
                    </a:solidFill>
                    <a:latin typeface="Calibri"/>
                    <a:ea typeface="標楷體" pitchFamily="65" charset="-120"/>
                  </a:rPr>
                  <a:t>10</a:t>
                </a:r>
                <a:r>
                  <a:rPr lang="en-US" altLang="zh-TW" sz="1100" kern="0" dirty="0" smtClean="0">
                    <a:solidFill>
                      <a:srgbClr val="0000FF"/>
                    </a:solidFill>
                    <a:latin typeface="Calibri"/>
                    <a:ea typeface="標楷體" pitchFamily="65" charset="-120"/>
                    <a:cs typeface="Times New Roman" panose="02020603050405020304" pitchFamily="18" charset="0"/>
                  </a:rPr>
                  <a:t>’</a:t>
                </a:r>
                <a:r>
                  <a:rPr lang="en-US" altLang="zh-TW" sz="1100" kern="0" dirty="0" smtClean="0">
                    <a:solidFill>
                      <a:srgbClr val="0000FF"/>
                    </a:solidFill>
                    <a:latin typeface="Calibri"/>
                    <a:ea typeface="標楷體" pitchFamily="65" charset="-120"/>
                  </a:rPr>
                  <a:t>11</a:t>
                </a:r>
                <a:r>
                  <a:rPr lang="en-US" altLang="zh-TW" sz="1100" kern="0" dirty="0" smtClean="0">
                    <a:solidFill>
                      <a:srgbClr val="0000FF"/>
                    </a:solidFill>
                    <a:latin typeface="Calibri"/>
                    <a:ea typeface="標楷體" pitchFamily="65" charset="-120"/>
                    <a:cs typeface="Times New Roman" panose="02020603050405020304" pitchFamily="18" charset="0"/>
                  </a:rPr>
                  <a:t>’</a:t>
                </a:r>
                <a:r>
                  <a:rPr lang="en-US" altLang="zh-TW" sz="1100" kern="0" dirty="0" smtClean="0">
                    <a:solidFill>
                      <a:srgbClr val="0000FF"/>
                    </a:solidFill>
                    <a:latin typeface="Calibri"/>
                    <a:ea typeface="標楷體" pitchFamily="65" charset="-120"/>
                  </a:rPr>
                  <a:t>12</a:t>
                </a:r>
                <a:r>
                  <a:rPr lang="en-US" altLang="zh-TW" sz="1100" kern="0" dirty="0" smtClean="0">
                    <a:solidFill>
                      <a:srgbClr val="0000FF"/>
                    </a:solidFill>
                    <a:latin typeface="Calibri"/>
                    <a:ea typeface="標楷體" pitchFamily="65" charset="-120"/>
                    <a:cs typeface="Times New Roman" panose="02020603050405020304" pitchFamily="18" charset="0"/>
                  </a:rPr>
                  <a:t>’</a:t>
                </a:r>
                <a:r>
                  <a:rPr lang="en-US" altLang="zh-TW" sz="1100" kern="0" dirty="0" smtClean="0">
                    <a:solidFill>
                      <a:srgbClr val="0000FF"/>
                    </a:solidFill>
                    <a:latin typeface="Calibri"/>
                    <a:ea typeface="標楷體" pitchFamily="65" charset="-120"/>
                  </a:rPr>
                  <a:t>13’14</a:t>
                </a:r>
                <a:r>
                  <a:rPr lang="zh-TW" altLang="en-US" sz="1100" kern="0" dirty="0" smtClean="0">
                    <a:solidFill>
                      <a:srgbClr val="0000FF"/>
                    </a:solidFill>
                    <a:latin typeface="Calibri"/>
                    <a:ea typeface="標楷體" pitchFamily="65" charset="-120"/>
                  </a:rPr>
                  <a:t> </a:t>
                </a:r>
                <a:r>
                  <a:rPr lang="zh-TW" altLang="en-US" sz="1200" kern="0" dirty="0" smtClean="0">
                    <a:solidFill>
                      <a:srgbClr val="0000FF"/>
                    </a:solidFill>
                    <a:latin typeface="新細明體" pitchFamily="18" charset="-120"/>
                    <a:ea typeface="標楷體" pitchFamily="65" charset="-120"/>
                  </a:rPr>
                  <a:t>年度</a:t>
                </a:r>
                <a:endParaRPr lang="zh-TW" altLang="en-US" sz="3600" kern="0" dirty="0">
                  <a:solidFill>
                    <a:srgbClr val="006600"/>
                  </a:solidFill>
                  <a:latin typeface="Times New Roman" pitchFamily="18" charset="0"/>
                  <a:ea typeface="標楷體" pitchFamily="65" charset="-120"/>
                </a:endParaRPr>
              </a:p>
            </p:txBody>
          </p:sp>
          <p:sp>
            <p:nvSpPr>
              <p:cNvPr id="27" name="Rectangle 6"/>
              <p:cNvSpPr>
                <a:spLocks noChangeArrowheads="1"/>
              </p:cNvSpPr>
              <p:nvPr/>
            </p:nvSpPr>
            <p:spPr bwMode="auto">
              <a:xfrm>
                <a:off x="7958138" y="6180138"/>
                <a:ext cx="165100" cy="3857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a:solidFill>
                      <a:srgbClr val="FF0000"/>
                    </a:solidFill>
                    <a:latin typeface="Times New Roman" pitchFamily="18" charset="0"/>
                    <a:ea typeface="華康中黑體"/>
                    <a:cs typeface="華康中黑體"/>
                  </a:rPr>
                  <a:t>1</a:t>
                </a:r>
                <a:br>
                  <a:rPr lang="en-US" altLang="zh-TW" sz="1600" kern="0" dirty="0">
                    <a:solidFill>
                      <a:srgbClr val="FF0000"/>
                    </a:solidFill>
                    <a:latin typeface="Times New Roman" pitchFamily="18" charset="0"/>
                    <a:ea typeface="華康中黑體"/>
                    <a:cs typeface="華康中黑體"/>
                  </a:rPr>
                </a:br>
                <a:r>
                  <a:rPr lang="zh-TW" altLang="en-US" sz="1600" kern="0" dirty="0">
                    <a:solidFill>
                      <a:srgbClr val="FF0000"/>
                    </a:solidFill>
                    <a:latin typeface="Times New Roman" pitchFamily="18" charset="0"/>
                    <a:ea typeface="華康中黑體"/>
                    <a:cs typeface="華康中黑體"/>
                  </a:rPr>
                  <a:t>年</a:t>
                </a:r>
              </a:p>
            </p:txBody>
          </p:sp>
          <p:sp>
            <p:nvSpPr>
              <p:cNvPr id="28" name="Line 18"/>
              <p:cNvSpPr>
                <a:spLocks noChangeShapeType="1"/>
              </p:cNvSpPr>
              <p:nvPr/>
            </p:nvSpPr>
            <p:spPr bwMode="auto">
              <a:xfrm>
                <a:off x="8089900" y="2453481"/>
                <a:ext cx="37316" cy="3525043"/>
              </a:xfrm>
              <a:prstGeom prst="line">
                <a:avLst/>
              </a:prstGeom>
              <a:noFill/>
              <a:ln w="9525" cap="rnd">
                <a:solidFill>
                  <a:sysClr val="windowText" lastClr="000000"/>
                </a:solidFill>
                <a:round/>
                <a:headEnd/>
                <a:tailEnd type="oval"/>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29" name="Text Box 12"/>
              <p:cNvSpPr txBox="1">
                <a:spLocks noChangeArrowheads="1"/>
              </p:cNvSpPr>
              <p:nvPr/>
            </p:nvSpPr>
            <p:spPr bwMode="auto">
              <a:xfrm>
                <a:off x="6483753" y="2225675"/>
                <a:ext cx="1598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2011</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600</a:t>
                </a:r>
                <a:r>
                  <a:rPr lang="zh-TW" altLang="en-US" sz="1600" kern="0" dirty="0">
                    <a:solidFill>
                      <a:srgbClr val="FF3399"/>
                    </a:solidFill>
                    <a:latin typeface="Times New Roman" pitchFamily="18" charset="0"/>
                    <a:ea typeface="標楷體" pitchFamily="65" charset="-120"/>
                  </a:rPr>
                  <a:t>萬</a:t>
                </a:r>
              </a:p>
            </p:txBody>
          </p:sp>
          <p:sp>
            <p:nvSpPr>
              <p:cNvPr id="30" name="Rectangle 132"/>
              <p:cNvSpPr>
                <a:spLocks noChangeArrowheads="1"/>
              </p:cNvSpPr>
              <p:nvPr/>
            </p:nvSpPr>
            <p:spPr bwMode="auto">
              <a:xfrm>
                <a:off x="8194675" y="2387600"/>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a:solidFill>
                      <a:srgbClr val="0000FF"/>
                    </a:solidFill>
                    <a:latin typeface="新細明體" pitchFamily="18" charset="-120"/>
                    <a:ea typeface="標楷體" pitchFamily="65" charset="-120"/>
                  </a:rPr>
                  <a:t>6,087,484</a:t>
                </a:r>
                <a:endParaRPr lang="en-US" altLang="zh-TW" kern="0" dirty="0">
                  <a:solidFill>
                    <a:srgbClr val="006600"/>
                  </a:solidFill>
                  <a:latin typeface="Times New Roman" pitchFamily="18" charset="0"/>
                  <a:ea typeface="標楷體" pitchFamily="65" charset="-120"/>
                </a:endParaRPr>
              </a:p>
            </p:txBody>
          </p:sp>
          <p:sp>
            <p:nvSpPr>
              <p:cNvPr id="31" name="Line 18"/>
              <p:cNvSpPr>
                <a:spLocks noChangeShapeType="1"/>
              </p:cNvSpPr>
              <p:nvPr/>
            </p:nvSpPr>
            <p:spPr bwMode="auto">
              <a:xfrm>
                <a:off x="8289925" y="1911350"/>
                <a:ext cx="0" cy="406717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cxnSp>
            <p:nvCxnSpPr>
              <p:cNvPr id="32" name="直線接點 31"/>
              <p:cNvCxnSpPr>
                <a:stCxn id="28" idx="0"/>
              </p:cNvCxnSpPr>
              <p:nvPr/>
            </p:nvCxnSpPr>
            <p:spPr>
              <a:xfrm flipV="1">
                <a:off x="8089900" y="1598861"/>
                <a:ext cx="369515" cy="854620"/>
              </a:xfrm>
              <a:prstGeom prst="line">
                <a:avLst/>
              </a:prstGeom>
              <a:noFill/>
              <a:ln w="9525" cap="flat" cmpd="sng" algn="ctr">
                <a:solidFill>
                  <a:srgbClr val="4F81BD">
                    <a:shade val="95000"/>
                    <a:satMod val="105000"/>
                  </a:srgbClr>
                </a:solidFill>
                <a:prstDash val="solid"/>
              </a:ln>
              <a:effectLst/>
            </p:spPr>
          </p:cxnSp>
          <p:sp>
            <p:nvSpPr>
              <p:cNvPr id="33" name="Rectangle 6"/>
              <p:cNvSpPr>
                <a:spLocks noChangeArrowheads="1"/>
              </p:cNvSpPr>
              <p:nvPr/>
            </p:nvSpPr>
            <p:spPr bwMode="auto">
              <a:xfrm>
                <a:off x="8181975" y="6176963"/>
                <a:ext cx="165100" cy="3857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a:solidFill>
                      <a:srgbClr val="FF0000"/>
                    </a:solidFill>
                    <a:latin typeface="Times New Roman" pitchFamily="18" charset="0"/>
                    <a:ea typeface="華康中黑體"/>
                    <a:cs typeface="華康中黑體"/>
                  </a:rPr>
                  <a:t>1</a:t>
                </a:r>
                <a:br>
                  <a:rPr lang="en-US" altLang="zh-TW" sz="1600" kern="0" dirty="0">
                    <a:solidFill>
                      <a:srgbClr val="FF0000"/>
                    </a:solidFill>
                    <a:latin typeface="Times New Roman" pitchFamily="18" charset="0"/>
                    <a:ea typeface="華康中黑體"/>
                    <a:cs typeface="華康中黑體"/>
                  </a:rPr>
                </a:br>
                <a:r>
                  <a:rPr lang="zh-TW" altLang="en-US" sz="1600" kern="0" dirty="0">
                    <a:solidFill>
                      <a:srgbClr val="FF0000"/>
                    </a:solidFill>
                    <a:latin typeface="Times New Roman" pitchFamily="18" charset="0"/>
                    <a:ea typeface="華康中黑體"/>
                    <a:cs typeface="華康中黑體"/>
                  </a:rPr>
                  <a:t>年</a:t>
                </a:r>
              </a:p>
            </p:txBody>
          </p:sp>
          <p:sp>
            <p:nvSpPr>
              <p:cNvPr id="34" name="Text Box 12"/>
              <p:cNvSpPr txBox="1">
                <a:spLocks noChangeArrowheads="1"/>
              </p:cNvSpPr>
              <p:nvPr/>
            </p:nvSpPr>
            <p:spPr bwMode="auto">
              <a:xfrm>
                <a:off x="6567917" y="1739900"/>
                <a:ext cx="1687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2012</a:t>
                </a:r>
                <a:r>
                  <a:rPr lang="zh-TW" altLang="en-US" sz="1600" kern="0" dirty="0" smtClean="0">
                    <a:solidFill>
                      <a:srgbClr val="FF3399"/>
                    </a:solidFill>
                    <a:latin typeface="Times New Roman" pitchFamily="18" charset="0"/>
                    <a:ea typeface="標楷體" pitchFamily="65" charset="-120"/>
                  </a:rPr>
                  <a:t>年</a:t>
                </a:r>
                <a:r>
                  <a:rPr lang="zh-TW" altLang="en-US" sz="1600" kern="0" dirty="0">
                    <a:solidFill>
                      <a:srgbClr val="FF3399"/>
                    </a:solidFill>
                    <a:latin typeface="Times New Roman" pitchFamily="18" charset="0"/>
                    <a:ea typeface="標楷體" pitchFamily="65" charset="-120"/>
                  </a:rPr>
                  <a:t>破</a:t>
                </a:r>
                <a:r>
                  <a:rPr lang="en-US" altLang="zh-TW" sz="1600" kern="0" dirty="0">
                    <a:solidFill>
                      <a:srgbClr val="FF3399"/>
                    </a:solidFill>
                    <a:latin typeface="Times New Roman" pitchFamily="18" charset="0"/>
                    <a:ea typeface="標楷體" pitchFamily="65" charset="-120"/>
                  </a:rPr>
                  <a:t>700</a:t>
                </a:r>
                <a:r>
                  <a:rPr lang="zh-TW" altLang="en-US" sz="1600" kern="0" dirty="0">
                    <a:solidFill>
                      <a:srgbClr val="FF3399"/>
                    </a:solidFill>
                    <a:latin typeface="Times New Roman" pitchFamily="18" charset="0"/>
                    <a:ea typeface="標楷體" pitchFamily="65" charset="-120"/>
                  </a:rPr>
                  <a:t>萬</a:t>
                </a:r>
              </a:p>
            </p:txBody>
          </p:sp>
          <p:sp>
            <p:nvSpPr>
              <p:cNvPr id="35" name="Rectangle 132"/>
              <p:cNvSpPr>
                <a:spLocks noChangeArrowheads="1"/>
              </p:cNvSpPr>
              <p:nvPr/>
            </p:nvSpPr>
            <p:spPr bwMode="auto">
              <a:xfrm>
                <a:off x="8339138" y="1989138"/>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a:solidFill>
                      <a:srgbClr val="0000FF"/>
                    </a:solidFill>
                    <a:latin typeface="新細明體" pitchFamily="18" charset="-120"/>
                    <a:ea typeface="標楷體" pitchFamily="65" charset="-120"/>
                  </a:rPr>
                  <a:t>7,311,470</a:t>
                </a:r>
                <a:endParaRPr lang="en-US" altLang="zh-TW" kern="0" dirty="0">
                  <a:solidFill>
                    <a:srgbClr val="006600"/>
                  </a:solidFill>
                  <a:latin typeface="Times New Roman" pitchFamily="18" charset="0"/>
                  <a:ea typeface="標楷體" pitchFamily="65" charset="-120"/>
                </a:endParaRPr>
              </a:p>
            </p:txBody>
          </p:sp>
          <p:sp>
            <p:nvSpPr>
              <p:cNvPr id="36" name="Line 18"/>
              <p:cNvSpPr>
                <a:spLocks noChangeShapeType="1"/>
              </p:cNvSpPr>
              <p:nvPr/>
            </p:nvSpPr>
            <p:spPr bwMode="auto">
              <a:xfrm>
                <a:off x="8451850" y="1616075"/>
                <a:ext cx="44450" cy="433705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endParaRPr lang="zh-TW" altLang="en-US" sz="1200" kern="0">
                  <a:solidFill>
                    <a:srgbClr val="0000FF"/>
                  </a:solidFill>
                  <a:latin typeface="新細明體" pitchFamily="18" charset="-120"/>
                </a:endParaRPr>
              </a:p>
            </p:txBody>
          </p:sp>
          <p:sp>
            <p:nvSpPr>
              <p:cNvPr id="37" name="Text Box 12"/>
              <p:cNvSpPr txBox="1">
                <a:spLocks noChangeArrowheads="1"/>
              </p:cNvSpPr>
              <p:nvPr/>
            </p:nvSpPr>
            <p:spPr bwMode="auto">
              <a:xfrm>
                <a:off x="7065527" y="416934"/>
                <a:ext cx="1705299" cy="38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50000"/>
                  </a:spcBef>
                  <a:buFontTx/>
                  <a:buNone/>
                  <a:defRPr/>
                </a:pPr>
                <a:r>
                  <a:rPr lang="en-US" altLang="zh-TW" sz="1600" b="1" kern="0" dirty="0" smtClean="0">
                    <a:solidFill>
                      <a:srgbClr val="FF0000"/>
                    </a:solidFill>
                    <a:latin typeface="Times New Roman" pitchFamily="18" charset="0"/>
                    <a:ea typeface="標楷體" pitchFamily="65" charset="-120"/>
                  </a:rPr>
                  <a:t>2015</a:t>
                </a:r>
                <a:r>
                  <a:rPr lang="zh-TW" altLang="en-US" sz="1600" b="1" kern="0" dirty="0" smtClean="0">
                    <a:solidFill>
                      <a:srgbClr val="FF0000"/>
                    </a:solidFill>
                    <a:latin typeface="Times New Roman" pitchFamily="18" charset="0"/>
                    <a:ea typeface="標楷體" pitchFamily="65" charset="-120"/>
                  </a:rPr>
                  <a:t>年破千萬</a:t>
                </a:r>
                <a:endParaRPr lang="zh-TW" altLang="en-US" sz="1600" b="1" kern="0" dirty="0">
                  <a:solidFill>
                    <a:srgbClr val="FF0000"/>
                  </a:solidFill>
                  <a:latin typeface="Times New Roman" pitchFamily="18" charset="0"/>
                  <a:ea typeface="標楷體" pitchFamily="65" charset="-120"/>
                </a:endParaRPr>
              </a:p>
            </p:txBody>
          </p:sp>
          <p:sp>
            <p:nvSpPr>
              <p:cNvPr id="38" name="Rectangle 6"/>
              <p:cNvSpPr>
                <a:spLocks noChangeArrowheads="1"/>
              </p:cNvSpPr>
              <p:nvPr/>
            </p:nvSpPr>
            <p:spPr bwMode="auto">
              <a:xfrm>
                <a:off x="8389938" y="6186488"/>
                <a:ext cx="168275" cy="3857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smtClean="0">
                    <a:solidFill>
                      <a:srgbClr val="FF0000"/>
                    </a:solidFill>
                    <a:latin typeface="Times New Roman" pitchFamily="18" charset="0"/>
                    <a:ea typeface="華康中黑體"/>
                    <a:cs typeface="華康中黑體"/>
                  </a:rPr>
                  <a:t>1</a:t>
                </a:r>
                <a:br>
                  <a:rPr lang="en-US" altLang="zh-TW" sz="1600" kern="0" dirty="0" smtClean="0">
                    <a:solidFill>
                      <a:srgbClr val="FF0000"/>
                    </a:solidFill>
                    <a:latin typeface="Times New Roman" pitchFamily="18" charset="0"/>
                    <a:ea typeface="華康中黑體"/>
                    <a:cs typeface="華康中黑體"/>
                  </a:rPr>
                </a:br>
                <a:r>
                  <a:rPr lang="zh-TW" altLang="en-US" sz="1600" kern="0" dirty="0" smtClean="0">
                    <a:solidFill>
                      <a:srgbClr val="FF0000"/>
                    </a:solidFill>
                    <a:latin typeface="Times New Roman" pitchFamily="18" charset="0"/>
                    <a:ea typeface="華康中黑體"/>
                    <a:cs typeface="華康中黑體"/>
                  </a:rPr>
                  <a:t>年</a:t>
                </a:r>
                <a:endParaRPr lang="zh-TW" altLang="en-US" sz="1600" kern="0" dirty="0">
                  <a:solidFill>
                    <a:srgbClr val="FF0000"/>
                  </a:solidFill>
                  <a:latin typeface="Times New Roman" pitchFamily="18" charset="0"/>
                  <a:ea typeface="華康中黑體"/>
                  <a:cs typeface="華康中黑體"/>
                </a:endParaRPr>
              </a:p>
            </p:txBody>
          </p:sp>
          <p:sp>
            <p:nvSpPr>
              <p:cNvPr id="39" name="Rectangle 132"/>
              <p:cNvSpPr>
                <a:spLocks noChangeArrowheads="1"/>
              </p:cNvSpPr>
              <p:nvPr/>
            </p:nvSpPr>
            <p:spPr bwMode="auto">
              <a:xfrm>
                <a:off x="8468579" y="1616075"/>
                <a:ext cx="696066" cy="24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smtClean="0">
                    <a:solidFill>
                      <a:srgbClr val="0000FF"/>
                    </a:solidFill>
                    <a:latin typeface="新細明體" pitchFamily="18" charset="-120"/>
                    <a:ea typeface="標楷體" pitchFamily="65" charset="-120"/>
                  </a:rPr>
                  <a:t>8,016,280</a:t>
                </a:r>
                <a:endParaRPr lang="en-US" altLang="zh-TW" kern="0" dirty="0">
                  <a:solidFill>
                    <a:srgbClr val="006600"/>
                  </a:solidFill>
                  <a:latin typeface="Times New Roman" pitchFamily="18" charset="0"/>
                  <a:ea typeface="標楷體" pitchFamily="65" charset="-120"/>
                </a:endParaRPr>
              </a:p>
            </p:txBody>
          </p:sp>
          <p:sp>
            <p:nvSpPr>
              <p:cNvPr id="40" name="爆炸 2 39"/>
              <p:cNvSpPr/>
              <p:nvPr/>
            </p:nvSpPr>
            <p:spPr>
              <a:xfrm rot="436947">
                <a:off x="6728486" y="287839"/>
                <a:ext cx="2491664" cy="708025"/>
              </a:xfrm>
              <a:prstGeom prst="irregularSeal2">
                <a:avLst/>
              </a:prstGeom>
              <a:noFill/>
              <a:ln w="25400" cap="flat" cmpd="sng" algn="ctr">
                <a:solidFill>
                  <a:srgbClr val="F79646">
                    <a:lumMod val="75000"/>
                  </a:srgbClr>
                </a:solidFill>
                <a:prstDash val="solid"/>
              </a:ln>
              <a:effectLst/>
            </p:spPr>
            <p:txBody>
              <a:bodyPr anchor="ctr"/>
              <a:lstStyle/>
              <a:p>
                <a:pPr algn="ctr">
                  <a:defRPr/>
                </a:pPr>
                <a:endParaRPr lang="zh-TW" altLang="en-US" kern="0">
                  <a:solidFill>
                    <a:prstClr val="white"/>
                  </a:solidFill>
                  <a:latin typeface="Calibri"/>
                  <a:ea typeface="新細明體"/>
                </a:endParaRPr>
              </a:p>
            </p:txBody>
          </p:sp>
          <p:sp>
            <p:nvSpPr>
              <p:cNvPr id="41" name="Line 18"/>
              <p:cNvSpPr>
                <a:spLocks noChangeShapeType="1"/>
              </p:cNvSpPr>
              <p:nvPr/>
            </p:nvSpPr>
            <p:spPr bwMode="auto">
              <a:xfrm flipH="1">
                <a:off x="8468579" y="1670870"/>
                <a:ext cx="734" cy="430130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grpSp>
        <p:sp>
          <p:nvSpPr>
            <p:cNvPr id="12" name="Line 77"/>
            <p:cNvSpPr>
              <a:spLocks noChangeShapeType="1"/>
            </p:cNvSpPr>
            <p:nvPr/>
          </p:nvSpPr>
          <p:spPr bwMode="auto">
            <a:xfrm flipV="1">
              <a:off x="448258" y="5642806"/>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3" name="Line 77"/>
            <p:cNvSpPr>
              <a:spLocks noChangeShapeType="1"/>
            </p:cNvSpPr>
            <p:nvPr/>
          </p:nvSpPr>
          <p:spPr bwMode="auto">
            <a:xfrm flipV="1">
              <a:off x="3688618" y="4869160"/>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4" name="Line 77"/>
            <p:cNvSpPr>
              <a:spLocks noChangeShapeType="1"/>
            </p:cNvSpPr>
            <p:nvPr/>
          </p:nvSpPr>
          <p:spPr bwMode="auto">
            <a:xfrm flipV="1">
              <a:off x="6568938" y="4130638"/>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5" name="Line 77"/>
            <p:cNvSpPr>
              <a:spLocks noChangeShapeType="1"/>
            </p:cNvSpPr>
            <p:nvPr/>
          </p:nvSpPr>
          <p:spPr bwMode="auto">
            <a:xfrm flipV="1">
              <a:off x="7289018" y="3554574"/>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6" name="Line 77"/>
            <p:cNvSpPr>
              <a:spLocks noChangeShapeType="1"/>
            </p:cNvSpPr>
            <p:nvPr/>
          </p:nvSpPr>
          <p:spPr bwMode="auto">
            <a:xfrm flipV="1">
              <a:off x="7452320" y="2978510"/>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7" name="Line 77"/>
            <p:cNvSpPr>
              <a:spLocks noChangeShapeType="1"/>
            </p:cNvSpPr>
            <p:nvPr/>
          </p:nvSpPr>
          <p:spPr bwMode="auto">
            <a:xfrm flipV="1">
              <a:off x="7596336" y="2474454"/>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8" name="Line 77"/>
            <p:cNvSpPr>
              <a:spLocks noChangeShapeType="1"/>
            </p:cNvSpPr>
            <p:nvPr/>
          </p:nvSpPr>
          <p:spPr bwMode="auto">
            <a:xfrm flipV="1">
              <a:off x="7812360" y="1916832"/>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19" name="Line 77"/>
            <p:cNvSpPr>
              <a:spLocks noChangeShapeType="1"/>
            </p:cNvSpPr>
            <p:nvPr/>
          </p:nvSpPr>
          <p:spPr bwMode="auto">
            <a:xfrm flipV="1">
              <a:off x="7956376" y="1628800"/>
              <a:ext cx="19286" cy="18442"/>
            </a:xfrm>
            <a:custGeom>
              <a:avLst/>
              <a:gdLst>
                <a:gd name="connsiteX0" fmla="*/ 0 w 22041"/>
                <a:gd name="connsiteY0" fmla="*/ 0 h 27663"/>
                <a:gd name="connsiteX1" fmla="*/ 22041 w 22041"/>
                <a:gd name="connsiteY1" fmla="*/ 27663 h 27663"/>
                <a:gd name="connsiteX0" fmla="*/ 18807 w 19898"/>
                <a:gd name="connsiteY0" fmla="*/ 0 h 17724"/>
                <a:gd name="connsiteX1" fmla="*/ 1091 w 19898"/>
                <a:gd name="connsiteY1" fmla="*/ 17724 h 17724"/>
              </a:gdLst>
              <a:ahLst/>
              <a:cxnLst>
                <a:cxn ang="0">
                  <a:pos x="connsiteX0" y="connsiteY0"/>
                </a:cxn>
                <a:cxn ang="0">
                  <a:pos x="connsiteX1" y="connsiteY1"/>
                </a:cxn>
              </a:cxnLst>
              <a:rect l="l" t="t" r="r" b="b"/>
              <a:pathLst>
                <a:path w="19898" h="17724">
                  <a:moveTo>
                    <a:pt x="18807" y="0"/>
                  </a:moveTo>
                  <a:cubicBezTo>
                    <a:pt x="26154" y="9221"/>
                    <a:pt x="-6256" y="8503"/>
                    <a:pt x="1091" y="17724"/>
                  </a:cubicBezTo>
                </a:path>
              </a:pathLst>
            </a:custGeom>
            <a:noFill/>
            <a:ln w="9525" cap="rnd">
              <a:solidFill>
                <a:srgbClr val="FF0000"/>
              </a:solidFill>
              <a:round/>
              <a:headEnd type="oval"/>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20" name="Rectangle 6"/>
            <p:cNvSpPr>
              <a:spLocks noChangeArrowheads="1"/>
            </p:cNvSpPr>
            <p:nvPr/>
          </p:nvSpPr>
          <p:spPr bwMode="auto">
            <a:xfrm>
              <a:off x="8086036" y="6192000"/>
              <a:ext cx="158372" cy="3857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smtClean="0">
                  <a:solidFill>
                    <a:srgbClr val="FF0000"/>
                  </a:solidFill>
                  <a:latin typeface="Times New Roman" pitchFamily="18" charset="0"/>
                  <a:ea typeface="華康中黑體"/>
                  <a:cs typeface="華康中黑體"/>
                </a:rPr>
                <a:t>1</a:t>
              </a:r>
              <a:br>
                <a:rPr lang="en-US" altLang="zh-TW" sz="1600" kern="0" dirty="0" smtClean="0">
                  <a:solidFill>
                    <a:srgbClr val="FF0000"/>
                  </a:solidFill>
                  <a:latin typeface="Times New Roman" pitchFamily="18" charset="0"/>
                  <a:ea typeface="華康中黑體"/>
                  <a:cs typeface="華康中黑體"/>
                </a:rPr>
              </a:br>
              <a:r>
                <a:rPr lang="zh-TW" altLang="en-US" sz="1600" kern="0" dirty="0" smtClean="0">
                  <a:solidFill>
                    <a:srgbClr val="FF0000"/>
                  </a:solidFill>
                  <a:latin typeface="Times New Roman" pitchFamily="18" charset="0"/>
                  <a:ea typeface="華康中黑體"/>
                  <a:cs typeface="華康中黑體"/>
                </a:rPr>
                <a:t>年</a:t>
              </a:r>
              <a:endParaRPr lang="zh-TW" altLang="en-US" sz="1600" kern="0" dirty="0">
                <a:solidFill>
                  <a:srgbClr val="FF0000"/>
                </a:solidFill>
                <a:latin typeface="Times New Roman" pitchFamily="18" charset="0"/>
                <a:ea typeface="華康中黑體"/>
                <a:cs typeface="華康中黑體"/>
              </a:endParaRPr>
            </a:p>
          </p:txBody>
        </p:sp>
        <p:sp>
          <p:nvSpPr>
            <p:cNvPr id="21" name="Line 18"/>
            <p:cNvSpPr>
              <a:spLocks noChangeShapeType="1"/>
            </p:cNvSpPr>
            <p:nvPr/>
          </p:nvSpPr>
          <p:spPr bwMode="auto">
            <a:xfrm flipH="1">
              <a:off x="8142016" y="1168094"/>
              <a:ext cx="0" cy="483402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22" name="Text Box 12"/>
            <p:cNvSpPr txBox="1">
              <a:spLocks noChangeArrowheads="1"/>
            </p:cNvSpPr>
            <p:nvPr/>
          </p:nvSpPr>
          <p:spPr bwMode="auto">
            <a:xfrm>
              <a:off x="6383641" y="1372272"/>
              <a:ext cx="15877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2013</a:t>
              </a:r>
              <a:r>
                <a:rPr lang="zh-TW" altLang="en-US" sz="1600" kern="0" dirty="0" smtClean="0">
                  <a:solidFill>
                    <a:srgbClr val="FF3399"/>
                  </a:solidFill>
                  <a:latin typeface="Times New Roman" pitchFamily="18" charset="0"/>
                  <a:ea typeface="標楷體" pitchFamily="65" charset="-120"/>
                </a:rPr>
                <a:t>年破</a:t>
              </a:r>
              <a:r>
                <a:rPr lang="en-US" altLang="zh-TW" sz="1600" kern="0" dirty="0" smtClean="0">
                  <a:solidFill>
                    <a:srgbClr val="FF3399"/>
                  </a:solidFill>
                  <a:latin typeface="Times New Roman" pitchFamily="18" charset="0"/>
                  <a:ea typeface="標楷體" pitchFamily="65" charset="-120"/>
                </a:rPr>
                <a:t>800</a:t>
              </a:r>
              <a:r>
                <a:rPr lang="zh-TW" altLang="en-US" sz="1600" kern="0" dirty="0">
                  <a:solidFill>
                    <a:srgbClr val="FF3399"/>
                  </a:solidFill>
                  <a:latin typeface="Times New Roman" pitchFamily="18" charset="0"/>
                  <a:ea typeface="標楷體" pitchFamily="65" charset="-120"/>
                </a:rPr>
                <a:t>萬</a:t>
              </a:r>
            </a:p>
          </p:txBody>
        </p:sp>
        <p:sp>
          <p:nvSpPr>
            <p:cNvPr id="23" name="Rectangle 132"/>
            <p:cNvSpPr>
              <a:spLocks noChangeArrowheads="1"/>
            </p:cNvSpPr>
            <p:nvPr/>
          </p:nvSpPr>
          <p:spPr bwMode="auto">
            <a:xfrm>
              <a:off x="8153732" y="1083433"/>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buFontTx/>
                <a:buNone/>
                <a:defRPr/>
              </a:pPr>
              <a:r>
                <a:rPr lang="en-US" altLang="zh-TW" sz="1400" kern="0" dirty="0" smtClean="0">
                  <a:solidFill>
                    <a:srgbClr val="0000FF"/>
                  </a:solidFill>
                  <a:latin typeface="新細明體" pitchFamily="18" charset="-120"/>
                  <a:ea typeface="標楷體" pitchFamily="65" charset="-120"/>
                </a:rPr>
                <a:t>9,910,204</a:t>
              </a:r>
              <a:endParaRPr lang="en-US" altLang="zh-TW" kern="0" dirty="0">
                <a:solidFill>
                  <a:srgbClr val="006600"/>
                </a:solidFill>
                <a:latin typeface="Times New Roman" pitchFamily="18" charset="0"/>
                <a:ea typeface="標楷體" pitchFamily="65" charset="-120"/>
              </a:endParaRPr>
            </a:p>
          </p:txBody>
        </p:sp>
      </p:grpSp>
      <p:sp>
        <p:nvSpPr>
          <p:cNvPr id="70" name="Line 18"/>
          <p:cNvSpPr>
            <a:spLocks noChangeShapeType="1"/>
          </p:cNvSpPr>
          <p:nvPr/>
        </p:nvSpPr>
        <p:spPr bwMode="auto">
          <a:xfrm flipH="1">
            <a:off x="8520514" y="1196753"/>
            <a:ext cx="11926" cy="468660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a:defRPr/>
            </a:pPr>
            <a:endParaRPr lang="zh-TW" altLang="en-US" kern="0">
              <a:solidFill>
                <a:prstClr val="black"/>
              </a:solidFill>
              <a:latin typeface="Calibri"/>
              <a:ea typeface="新細明體"/>
            </a:endParaRPr>
          </a:p>
        </p:txBody>
      </p:sp>
      <p:sp>
        <p:nvSpPr>
          <p:cNvPr id="71" name="Text Box 12"/>
          <p:cNvSpPr txBox="1">
            <a:spLocks noChangeArrowheads="1"/>
          </p:cNvSpPr>
          <p:nvPr/>
        </p:nvSpPr>
        <p:spPr bwMode="auto">
          <a:xfrm>
            <a:off x="6748668" y="1300950"/>
            <a:ext cx="1643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50000"/>
              </a:spcBef>
              <a:buFontTx/>
              <a:buNone/>
              <a:defRPr/>
            </a:pPr>
            <a:r>
              <a:rPr lang="en-US" altLang="zh-TW" sz="1600" kern="0" dirty="0" smtClean="0">
                <a:solidFill>
                  <a:srgbClr val="FF3399"/>
                </a:solidFill>
                <a:latin typeface="Times New Roman" pitchFamily="18" charset="0"/>
                <a:ea typeface="標楷體" pitchFamily="65" charset="-120"/>
              </a:rPr>
              <a:t>2014</a:t>
            </a:r>
            <a:r>
              <a:rPr lang="zh-TW" altLang="en-US" sz="1600" kern="0" dirty="0" smtClean="0">
                <a:solidFill>
                  <a:srgbClr val="FF3399"/>
                </a:solidFill>
                <a:latin typeface="Times New Roman" pitchFamily="18" charset="0"/>
                <a:ea typeface="標楷體" pitchFamily="65" charset="-120"/>
              </a:rPr>
              <a:t>年破</a:t>
            </a:r>
            <a:r>
              <a:rPr lang="en-US" altLang="zh-TW" sz="1600" kern="0" dirty="0" smtClean="0">
                <a:solidFill>
                  <a:srgbClr val="FF3399"/>
                </a:solidFill>
                <a:latin typeface="Times New Roman" pitchFamily="18" charset="0"/>
                <a:ea typeface="標楷體" pitchFamily="65" charset="-120"/>
              </a:rPr>
              <a:t>900</a:t>
            </a:r>
            <a:r>
              <a:rPr lang="zh-TW" altLang="en-US" sz="1600" kern="0" dirty="0">
                <a:solidFill>
                  <a:srgbClr val="FF3399"/>
                </a:solidFill>
                <a:latin typeface="Times New Roman" pitchFamily="18" charset="0"/>
                <a:ea typeface="標楷體" pitchFamily="65" charset="-120"/>
              </a:rPr>
              <a:t>萬</a:t>
            </a:r>
          </a:p>
        </p:txBody>
      </p:sp>
      <p:sp>
        <p:nvSpPr>
          <p:cNvPr id="72" name="Rectangle 6"/>
          <p:cNvSpPr>
            <a:spLocks noChangeArrowheads="1"/>
          </p:cNvSpPr>
          <p:nvPr/>
        </p:nvSpPr>
        <p:spPr bwMode="auto">
          <a:xfrm>
            <a:off x="8462573" y="5915277"/>
            <a:ext cx="163925" cy="338953"/>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lnSpc>
                <a:spcPts val="1600"/>
              </a:lnSpc>
              <a:buFontTx/>
              <a:buNone/>
              <a:defRPr/>
            </a:pPr>
            <a:r>
              <a:rPr lang="en-US" altLang="zh-TW" sz="1600" kern="0" dirty="0" smtClean="0">
                <a:solidFill>
                  <a:srgbClr val="FF0000"/>
                </a:solidFill>
                <a:latin typeface="Times New Roman" pitchFamily="18" charset="0"/>
                <a:ea typeface="華康中黑體"/>
                <a:cs typeface="華康中黑體"/>
              </a:rPr>
              <a:t>1</a:t>
            </a:r>
            <a:br>
              <a:rPr lang="en-US" altLang="zh-TW" sz="1600" kern="0" dirty="0" smtClean="0">
                <a:solidFill>
                  <a:srgbClr val="FF0000"/>
                </a:solidFill>
                <a:latin typeface="Times New Roman" pitchFamily="18" charset="0"/>
                <a:ea typeface="華康中黑體"/>
                <a:cs typeface="華康中黑體"/>
              </a:rPr>
            </a:br>
            <a:r>
              <a:rPr lang="zh-TW" altLang="en-US" sz="1600" kern="0" dirty="0" smtClean="0">
                <a:solidFill>
                  <a:srgbClr val="FF0000"/>
                </a:solidFill>
                <a:latin typeface="Times New Roman" pitchFamily="18" charset="0"/>
                <a:ea typeface="華康中黑體"/>
                <a:cs typeface="華康中黑體"/>
              </a:rPr>
              <a:t>年</a:t>
            </a:r>
            <a:endParaRPr lang="zh-TW" altLang="en-US" sz="1600" kern="0" dirty="0">
              <a:solidFill>
                <a:srgbClr val="FF0000"/>
              </a:solidFill>
              <a:latin typeface="Times New Roman" pitchFamily="18" charset="0"/>
              <a:ea typeface="華康中黑體"/>
              <a:cs typeface="華康中黑體"/>
            </a:endParaRPr>
          </a:p>
        </p:txBody>
      </p:sp>
      <p:pic>
        <p:nvPicPr>
          <p:cNvPr id="73" name="圖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55" y="2833269"/>
            <a:ext cx="2241407" cy="1648545"/>
          </a:xfrm>
          <a:prstGeom prst="rect">
            <a:avLst/>
          </a:prstGeom>
        </p:spPr>
      </p:pic>
    </p:spTree>
    <p:extLst>
      <p:ext uri="{BB962C8B-B14F-4D97-AF65-F5344CB8AC3E}">
        <p14:creationId xmlns:p14="http://schemas.microsoft.com/office/powerpoint/2010/main" val="3980819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04178BF-CB30-4AB8-812C-C4DCF915DD46}" type="slidenum">
              <a:rPr lang="zh-TW" altLang="en-US" smtClean="0"/>
              <a:pPr/>
              <a:t>39</a:t>
            </a:fld>
            <a:endParaRPr lang="zh-TW" altLang="en-US" dirty="0"/>
          </a:p>
        </p:txBody>
      </p:sp>
      <p:sp>
        <p:nvSpPr>
          <p:cNvPr id="7" name="矩形 6"/>
          <p:cNvSpPr/>
          <p:nvPr/>
        </p:nvSpPr>
        <p:spPr>
          <a:xfrm>
            <a:off x="467544" y="980728"/>
            <a:ext cx="8352928" cy="1772793"/>
          </a:xfrm>
          <a:prstGeom prst="rect">
            <a:avLst/>
          </a:prstGeom>
        </p:spPr>
        <p:txBody>
          <a:bodyPr wrap="square">
            <a:spAutoFit/>
          </a:bodyPr>
          <a:lstStyle/>
          <a:p>
            <a:pPr marL="342900" indent="-342900" algn="just">
              <a:spcBef>
                <a:spcPct val="20000"/>
              </a:spcBef>
              <a:buClr>
                <a:schemeClr val="accent6">
                  <a:lumMod val="50000"/>
                </a:schemeClr>
              </a:buClr>
              <a:buFont typeface="Wingdings" panose="05000000000000000000" pitchFamily="2" charset="2"/>
              <a:buChar char="n"/>
            </a:pPr>
            <a:r>
              <a:rPr kumimoji="1" lang="zh-TW" altLang="en-US" sz="2600" b="1" dirty="0">
                <a:solidFill>
                  <a:schemeClr val="accent6"/>
                </a:solidFill>
              </a:rPr>
              <a:t>國民旅遊市場</a:t>
            </a:r>
            <a:r>
              <a:rPr kumimoji="1" lang="zh-TW" altLang="zh-TW" sz="2600" b="1" dirty="0">
                <a:solidFill>
                  <a:schemeClr val="accent6"/>
                </a:solidFill>
              </a:rPr>
              <a:t>自</a:t>
            </a:r>
            <a:r>
              <a:rPr kumimoji="1" lang="en-US" altLang="zh-TW" sz="2600" b="1" dirty="0">
                <a:solidFill>
                  <a:schemeClr val="accent6"/>
                </a:solidFill>
              </a:rPr>
              <a:t>96</a:t>
            </a:r>
            <a:r>
              <a:rPr kumimoji="1" lang="zh-TW" altLang="en-US" sz="2600" b="1" dirty="0">
                <a:solidFill>
                  <a:schemeClr val="accent6"/>
                </a:solidFill>
              </a:rPr>
              <a:t>年</a:t>
            </a:r>
            <a:r>
              <a:rPr kumimoji="1" lang="en-US" altLang="zh-TW" sz="2600" b="1" dirty="0">
                <a:solidFill>
                  <a:schemeClr val="accent6"/>
                </a:solidFill>
              </a:rPr>
              <a:t>1</a:t>
            </a:r>
            <a:r>
              <a:rPr kumimoji="1" lang="zh-TW" altLang="zh-TW" sz="2600" b="1" dirty="0">
                <a:solidFill>
                  <a:schemeClr val="accent6"/>
                </a:solidFill>
              </a:rPr>
              <a:t>億</a:t>
            </a:r>
            <a:r>
              <a:rPr kumimoji="1" lang="en-US" altLang="zh-TW" sz="2600" b="1" dirty="0">
                <a:solidFill>
                  <a:schemeClr val="accent6"/>
                </a:solidFill>
              </a:rPr>
              <a:t>1,025</a:t>
            </a:r>
            <a:r>
              <a:rPr kumimoji="1" lang="zh-TW" altLang="zh-TW" sz="2600" b="1" dirty="0">
                <a:solidFill>
                  <a:schemeClr val="accent6"/>
                </a:solidFill>
              </a:rPr>
              <a:t>萬人次成長至</a:t>
            </a:r>
            <a:r>
              <a:rPr kumimoji="1" lang="en-US" altLang="zh-TW" sz="2600" b="1" dirty="0">
                <a:solidFill>
                  <a:schemeClr val="accent6"/>
                </a:solidFill>
              </a:rPr>
              <a:t>103</a:t>
            </a:r>
            <a:r>
              <a:rPr kumimoji="1" lang="zh-TW" altLang="en-US" sz="2600" b="1" dirty="0">
                <a:solidFill>
                  <a:schemeClr val="accent6"/>
                </a:solidFill>
              </a:rPr>
              <a:t>年</a:t>
            </a:r>
            <a:r>
              <a:rPr kumimoji="1" lang="en-US" altLang="zh-TW" sz="2600" b="1" dirty="0">
                <a:solidFill>
                  <a:schemeClr val="accent6"/>
                </a:solidFill>
              </a:rPr>
              <a:t>1</a:t>
            </a:r>
            <a:r>
              <a:rPr kumimoji="1" lang="zh-TW" altLang="zh-TW" sz="2600" b="1" dirty="0">
                <a:solidFill>
                  <a:schemeClr val="accent6"/>
                </a:solidFill>
              </a:rPr>
              <a:t>億</a:t>
            </a:r>
            <a:r>
              <a:rPr kumimoji="1" lang="en-US" altLang="zh-TW" sz="2600" b="1" dirty="0">
                <a:solidFill>
                  <a:schemeClr val="accent6"/>
                </a:solidFill>
              </a:rPr>
              <a:t>5,626</a:t>
            </a:r>
            <a:r>
              <a:rPr kumimoji="1" lang="zh-TW" altLang="zh-TW" sz="2600" b="1" dirty="0">
                <a:solidFill>
                  <a:schemeClr val="accent6"/>
                </a:solidFill>
              </a:rPr>
              <a:t>萬人次，增加</a:t>
            </a:r>
            <a:r>
              <a:rPr kumimoji="1" lang="en-US" altLang="zh-TW" sz="2600" b="1" dirty="0">
                <a:solidFill>
                  <a:schemeClr val="accent6"/>
                </a:solidFill>
              </a:rPr>
              <a:t>4,601</a:t>
            </a:r>
            <a:r>
              <a:rPr kumimoji="1" lang="zh-TW" altLang="zh-TW" sz="2600" b="1" dirty="0">
                <a:solidFill>
                  <a:schemeClr val="accent6"/>
                </a:solidFill>
              </a:rPr>
              <a:t>萬人次，成長</a:t>
            </a:r>
            <a:r>
              <a:rPr kumimoji="1" lang="zh-TW" altLang="en-US" sz="2600" b="1" dirty="0">
                <a:solidFill>
                  <a:schemeClr val="accent6"/>
                </a:solidFill>
              </a:rPr>
              <a:t>率</a:t>
            </a:r>
            <a:r>
              <a:rPr kumimoji="1" lang="en-US" altLang="zh-TW" sz="2600" b="1" dirty="0">
                <a:solidFill>
                  <a:schemeClr val="accent6"/>
                </a:solidFill>
              </a:rPr>
              <a:t>42% </a:t>
            </a:r>
            <a:r>
              <a:rPr kumimoji="1" lang="zh-TW" altLang="en-US" sz="2600" b="1" dirty="0">
                <a:solidFill>
                  <a:schemeClr val="accent6"/>
                </a:solidFill>
              </a:rPr>
              <a:t>。</a:t>
            </a:r>
            <a:endParaRPr kumimoji="1" lang="en-US" altLang="zh-TW" sz="2600" b="1" dirty="0">
              <a:solidFill>
                <a:schemeClr val="accent6"/>
              </a:solidFill>
            </a:endParaRPr>
          </a:p>
          <a:p>
            <a:pPr marL="342900" indent="-342900" algn="just">
              <a:spcBef>
                <a:spcPct val="20000"/>
              </a:spcBef>
              <a:buClr>
                <a:schemeClr val="accent6">
                  <a:lumMod val="50000"/>
                </a:schemeClr>
              </a:buClr>
              <a:buFont typeface="Wingdings" panose="05000000000000000000" pitchFamily="2" charset="2"/>
              <a:buChar char="n"/>
            </a:pPr>
            <a:r>
              <a:rPr kumimoji="1" lang="zh-TW" altLang="en-US" sz="2600" b="1" dirty="0">
                <a:solidFill>
                  <a:schemeClr val="accent6"/>
                </a:solidFill>
              </a:rPr>
              <a:t>國民旅遊</a:t>
            </a:r>
            <a:r>
              <a:rPr kumimoji="1" lang="zh-TW" altLang="zh-TW" sz="2600" b="1" dirty="0">
                <a:solidFill>
                  <a:schemeClr val="accent6"/>
                </a:solidFill>
              </a:rPr>
              <a:t>觀光收入則由</a:t>
            </a:r>
            <a:r>
              <a:rPr kumimoji="1" lang="en-US" altLang="zh-TW" sz="2600" b="1" dirty="0">
                <a:solidFill>
                  <a:schemeClr val="accent6"/>
                </a:solidFill>
              </a:rPr>
              <a:t>96</a:t>
            </a:r>
            <a:r>
              <a:rPr kumimoji="1" lang="zh-TW" altLang="zh-TW" sz="2600" b="1" dirty="0">
                <a:solidFill>
                  <a:schemeClr val="accent6"/>
                </a:solidFill>
              </a:rPr>
              <a:t>年</a:t>
            </a:r>
            <a:r>
              <a:rPr kumimoji="1" lang="en-US" altLang="zh-TW" sz="2600" b="1" dirty="0">
                <a:solidFill>
                  <a:schemeClr val="accent6"/>
                </a:solidFill>
              </a:rPr>
              <a:t>2,193</a:t>
            </a:r>
            <a:r>
              <a:rPr kumimoji="1" lang="zh-TW" altLang="zh-TW" sz="2600" b="1" dirty="0">
                <a:solidFill>
                  <a:schemeClr val="accent6"/>
                </a:solidFill>
              </a:rPr>
              <a:t>億元成長至</a:t>
            </a:r>
            <a:r>
              <a:rPr kumimoji="1" lang="en-US" altLang="zh-TW" sz="2600" b="1" dirty="0">
                <a:solidFill>
                  <a:schemeClr val="accent6"/>
                </a:solidFill>
              </a:rPr>
              <a:t>103</a:t>
            </a:r>
            <a:r>
              <a:rPr kumimoji="1" lang="zh-TW" altLang="zh-TW" sz="2600" b="1" dirty="0">
                <a:solidFill>
                  <a:schemeClr val="accent6"/>
                </a:solidFill>
              </a:rPr>
              <a:t>年</a:t>
            </a:r>
            <a:r>
              <a:rPr kumimoji="1" lang="en-US" altLang="zh-TW" sz="2600" b="1" dirty="0">
                <a:solidFill>
                  <a:schemeClr val="accent6"/>
                </a:solidFill>
              </a:rPr>
              <a:t>3,092</a:t>
            </a:r>
            <a:r>
              <a:rPr kumimoji="1" lang="zh-TW" altLang="zh-TW" sz="2600" b="1" dirty="0">
                <a:solidFill>
                  <a:schemeClr val="accent6"/>
                </a:solidFill>
              </a:rPr>
              <a:t>億元，增加</a:t>
            </a:r>
            <a:r>
              <a:rPr kumimoji="1" lang="en-US" altLang="zh-TW" sz="2600" b="1" dirty="0">
                <a:solidFill>
                  <a:schemeClr val="accent6"/>
                </a:solidFill>
              </a:rPr>
              <a:t>899</a:t>
            </a:r>
            <a:r>
              <a:rPr kumimoji="1" lang="zh-TW" altLang="zh-TW" sz="2600" b="1" dirty="0">
                <a:solidFill>
                  <a:schemeClr val="accent6"/>
                </a:solidFill>
              </a:rPr>
              <a:t>億元，成長率為</a:t>
            </a:r>
            <a:r>
              <a:rPr kumimoji="1" lang="en-US" altLang="zh-TW" sz="2600" b="1" dirty="0">
                <a:solidFill>
                  <a:schemeClr val="accent6"/>
                </a:solidFill>
              </a:rPr>
              <a:t>41% </a:t>
            </a:r>
            <a:r>
              <a:rPr kumimoji="1" lang="zh-TW" altLang="en-US" sz="2600" b="1" dirty="0">
                <a:solidFill>
                  <a:schemeClr val="accent6"/>
                </a:solidFill>
              </a:rPr>
              <a:t>。</a:t>
            </a:r>
            <a:endParaRPr kumimoji="1" lang="en-US" altLang="zh-TW" sz="2600" b="1" dirty="0">
              <a:solidFill>
                <a:schemeClr val="accent6"/>
              </a:solidFill>
            </a:endParaRPr>
          </a:p>
        </p:txBody>
      </p:sp>
      <p:sp>
        <p:nvSpPr>
          <p:cNvPr id="9" name="文字方塊 1"/>
          <p:cNvSpPr txBox="1"/>
          <p:nvPr/>
        </p:nvSpPr>
        <p:spPr>
          <a:xfrm>
            <a:off x="7906889" y="2928661"/>
            <a:ext cx="913583" cy="2954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dirty="0">
                <a:solidFill>
                  <a:srgbClr val="000000"/>
                </a:solidFill>
                <a:latin typeface="標楷體" panose="03000509000000000000" pitchFamily="65" charset="-120"/>
              </a:rPr>
              <a:t>新臺幣億元</a:t>
            </a:r>
          </a:p>
        </p:txBody>
      </p:sp>
      <p:sp>
        <p:nvSpPr>
          <p:cNvPr id="10" name="文字方塊 1"/>
          <p:cNvSpPr txBox="1"/>
          <p:nvPr/>
        </p:nvSpPr>
        <p:spPr>
          <a:xfrm>
            <a:off x="501426" y="3013438"/>
            <a:ext cx="913583" cy="2954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dirty="0" smtClean="0">
                <a:solidFill>
                  <a:srgbClr val="000000"/>
                </a:solidFill>
                <a:latin typeface="標楷體" panose="03000509000000000000" pitchFamily="65" charset="-120"/>
              </a:rPr>
              <a:t>萬旅次</a:t>
            </a:r>
            <a:endParaRPr lang="zh-TW" altLang="en-US" dirty="0">
              <a:solidFill>
                <a:srgbClr val="000000"/>
              </a:solidFill>
              <a:latin typeface="標楷體" panose="03000509000000000000" pitchFamily="65" charset="-120"/>
            </a:endParaRPr>
          </a:p>
        </p:txBody>
      </p:sp>
      <p:sp>
        <p:nvSpPr>
          <p:cNvPr id="11" name="文字方塊 1"/>
          <p:cNvSpPr txBox="1"/>
          <p:nvPr/>
        </p:nvSpPr>
        <p:spPr>
          <a:xfrm>
            <a:off x="323528" y="6161586"/>
            <a:ext cx="913583" cy="2954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dirty="0" smtClean="0">
                <a:solidFill>
                  <a:srgbClr val="000000"/>
                </a:solidFill>
                <a:latin typeface="標楷體" panose="03000509000000000000" pitchFamily="65" charset="-120"/>
              </a:rPr>
              <a:t>註</a:t>
            </a:r>
            <a:r>
              <a:rPr lang="zh-TW" altLang="en-US" dirty="0">
                <a:solidFill>
                  <a:srgbClr val="000000"/>
                </a:solidFill>
                <a:latin typeface="標楷體" panose="03000509000000000000" pitchFamily="65" charset="-120"/>
              </a:rPr>
              <a:t>：</a:t>
            </a:r>
            <a:r>
              <a:rPr lang="en-US" altLang="zh-TW" dirty="0" smtClean="0">
                <a:solidFill>
                  <a:srgbClr val="000000"/>
                </a:solidFill>
                <a:latin typeface="標楷體" panose="03000509000000000000" pitchFamily="65" charset="-120"/>
              </a:rPr>
              <a:t>97</a:t>
            </a:r>
            <a:r>
              <a:rPr lang="zh-TW" altLang="en-US" dirty="0" smtClean="0">
                <a:solidFill>
                  <a:srgbClr val="000000"/>
                </a:solidFill>
                <a:latin typeface="標楷體" panose="03000509000000000000" pitchFamily="65" charset="-120"/>
              </a:rPr>
              <a:t>年及</a:t>
            </a:r>
            <a:r>
              <a:rPr lang="en-US" altLang="zh-TW" dirty="0" smtClean="0">
                <a:solidFill>
                  <a:srgbClr val="000000"/>
                </a:solidFill>
                <a:latin typeface="標楷體" panose="03000509000000000000" pitchFamily="65" charset="-120"/>
              </a:rPr>
              <a:t>98</a:t>
            </a:r>
            <a:r>
              <a:rPr lang="zh-TW" altLang="en-US" dirty="0">
                <a:solidFill>
                  <a:srgbClr val="000000"/>
                </a:solidFill>
                <a:latin typeface="標楷體" panose="03000509000000000000" pitchFamily="65" charset="-120"/>
              </a:rPr>
              <a:t>年</a:t>
            </a:r>
            <a:r>
              <a:rPr lang="zh-TW" altLang="en-US" dirty="0" smtClean="0">
                <a:solidFill>
                  <a:srgbClr val="000000"/>
                </a:solidFill>
                <a:latin typeface="標楷體" panose="03000509000000000000" pitchFamily="65" charset="-120"/>
              </a:rPr>
              <a:t>適逢全球金融風暴，旅次較</a:t>
            </a:r>
            <a:r>
              <a:rPr lang="en-US" altLang="zh-TW" dirty="0" smtClean="0">
                <a:solidFill>
                  <a:srgbClr val="000000"/>
                </a:solidFill>
                <a:latin typeface="標楷體" panose="03000509000000000000" pitchFamily="65" charset="-120"/>
              </a:rPr>
              <a:t>96</a:t>
            </a:r>
            <a:r>
              <a:rPr lang="zh-TW" altLang="en-US" dirty="0" smtClean="0">
                <a:solidFill>
                  <a:srgbClr val="000000"/>
                </a:solidFill>
                <a:latin typeface="標楷體" panose="03000509000000000000" pitchFamily="65" charset="-120"/>
              </a:rPr>
              <a:t>年低</a:t>
            </a:r>
            <a:endParaRPr lang="zh-TW" altLang="en-US" dirty="0">
              <a:solidFill>
                <a:srgbClr val="000000"/>
              </a:solidFill>
              <a:latin typeface="標楷體" panose="03000509000000000000" pitchFamily="65" charset="-120"/>
            </a:endParaRPr>
          </a:p>
        </p:txBody>
      </p:sp>
      <p:sp>
        <p:nvSpPr>
          <p:cNvPr id="12"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來</a:t>
            </a:r>
            <a:r>
              <a:rPr lang="zh-TW" altLang="en-US" sz="3600" dirty="0">
                <a:solidFill>
                  <a:srgbClr val="2D2DB9">
                    <a:lumMod val="50000"/>
                  </a:srgbClr>
                </a:solidFill>
                <a:latin typeface="Times New Roman" panose="02020603050405020304" pitchFamily="18" charset="0"/>
                <a:ea typeface="標楷體" panose="03000509000000000000" pitchFamily="65" charset="-120"/>
              </a:rPr>
              <a:t>臺</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旅客創新高，</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觀光收入三級跳</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3)</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18" y="2928661"/>
            <a:ext cx="828516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bwMode="auto">
          <a:xfrm>
            <a:off x="7551173" y="3308905"/>
            <a:ext cx="471949" cy="1751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endParaRPr>
          </a:p>
        </p:txBody>
      </p:sp>
      <p:sp>
        <p:nvSpPr>
          <p:cNvPr id="2" name="文字方塊 1"/>
          <p:cNvSpPr txBox="1"/>
          <p:nvPr/>
        </p:nvSpPr>
        <p:spPr>
          <a:xfrm>
            <a:off x="7423355" y="3270775"/>
            <a:ext cx="893559" cy="253916"/>
          </a:xfrm>
          <a:prstGeom prst="rect">
            <a:avLst/>
          </a:prstGeom>
          <a:noFill/>
        </p:spPr>
        <p:txBody>
          <a:bodyPr wrap="square" rtlCol="0">
            <a:spAutoFit/>
          </a:bodyPr>
          <a:lstStyle/>
          <a:p>
            <a:r>
              <a:rPr lang="en-US" altLang="zh-TW" sz="1050" dirty="0" smtClean="0"/>
              <a:t>15,626</a:t>
            </a:r>
            <a:endParaRPr lang="zh-TW" altLang="en-US" sz="1050" dirty="0"/>
          </a:p>
        </p:txBody>
      </p:sp>
    </p:spTree>
    <p:extLst>
      <p:ext uri="{BB962C8B-B14F-4D97-AF65-F5344CB8AC3E}">
        <p14:creationId xmlns:p14="http://schemas.microsoft.com/office/powerpoint/2010/main" val="2219734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3"/>
          <p:cNvSpPr>
            <a:spLocks noGrp="1"/>
          </p:cNvSpPr>
          <p:nvPr>
            <p:ph type="body" idx="4294967295"/>
          </p:nvPr>
        </p:nvSpPr>
        <p:spPr>
          <a:xfrm>
            <a:off x="746760" y="1052964"/>
            <a:ext cx="7650480" cy="4785361"/>
          </a:xfrm>
        </p:spPr>
        <p:txBody>
          <a:bodyPr/>
          <a:lstStyle/>
          <a:p>
            <a:pPr algn="just">
              <a:lnSpc>
                <a:spcPts val="4500"/>
              </a:lnSpc>
              <a:spcBef>
                <a:spcPct val="10000"/>
              </a:spcBef>
              <a:spcAft>
                <a:spcPct val="10000"/>
              </a:spcAft>
              <a:buClr>
                <a:schemeClr val="accent2">
                  <a:lumMod val="50000"/>
                </a:schemeClr>
              </a:buClr>
              <a:buSzPct val="75000"/>
              <a:buFont typeface="Wingdings" panose="05000000000000000000" pitchFamily="2" charset="2"/>
              <a:buChar char="n"/>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日總統上任迄今近</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年來，行政團隊在總統領導下，對外採取活路外交、擴大國際參與，對兩岸採取和解政策，對內深化政治、經濟、社會等各層面的改革，推動各項福國利民政策，克服國內外重大挑戰</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just">
              <a:lnSpc>
                <a:spcPts val="4500"/>
              </a:lnSpc>
              <a:spcBef>
                <a:spcPct val="10000"/>
              </a:spcBef>
              <a:spcAft>
                <a:spcPct val="10000"/>
              </a:spcAft>
              <a:buClr>
                <a:schemeClr val="accent2">
                  <a:lumMod val="50000"/>
                </a:schemeClr>
              </a:buClr>
              <a:buSzPct val="75000"/>
              <a:buFont typeface="Wingdings" panose="05000000000000000000" pitchFamily="2" charset="2"/>
              <a:buChar char="n"/>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行政團隊積極</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落實總統</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政見，在國際與兩岸</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交流</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效能</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、經濟轉型、</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公</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義社會及環境永續等</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方面，均已獲致多項具體成果。</a:t>
            </a:r>
          </a:p>
        </p:txBody>
      </p:sp>
      <p:sp>
        <p:nvSpPr>
          <p:cNvPr id="3" name="文字方塊 2"/>
          <p:cNvSpPr txBox="1"/>
          <p:nvPr/>
        </p:nvSpPr>
        <p:spPr>
          <a:xfrm>
            <a:off x="1364343" y="134757"/>
            <a:ext cx="6415314" cy="707886"/>
          </a:xfrm>
          <a:prstGeom prst="rect">
            <a:avLst/>
          </a:prstGeom>
          <a:noFill/>
        </p:spPr>
        <p:txBody>
          <a:bodyPr wrap="square" rtlCol="0">
            <a:spAutoFit/>
          </a:bodyPr>
          <a:lstStyle/>
          <a:p>
            <a:pPr algn="ctr"/>
            <a:r>
              <a:rPr kumimoji="1" lang="zh-TW" altLang="en-US" sz="4000" b="1" dirty="0" smtClean="0">
                <a:solidFill>
                  <a:schemeClr val="accent6">
                    <a:lumMod val="50000"/>
                  </a:schemeClr>
                </a:solidFill>
                <a:latin typeface="標楷體" panose="03000509000000000000" pitchFamily="65" charset="-120"/>
                <a:ea typeface="標楷體" panose="03000509000000000000" pitchFamily="65" charset="-120"/>
              </a:rPr>
              <a:t>凝聚力量，推動轉型</a:t>
            </a:r>
            <a:endParaRPr kumimoji="1" lang="zh-TW" altLang="en-US" sz="4000" b="1" dirty="0">
              <a:solidFill>
                <a:schemeClr val="accent6">
                  <a:lumMod val="50000"/>
                </a:schemeClr>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7BA5FAF9-2C10-4E47-8AF7-89B80DE7BA60}" type="slidenum">
              <a:rPr lang="zh-TW" altLang="en-US" smtClean="0"/>
              <a:t>4</a:t>
            </a:fld>
            <a:endParaRPr lang="zh-TW" altLang="en-US" dirty="0"/>
          </a:p>
        </p:txBody>
      </p:sp>
    </p:spTree>
    <p:extLst>
      <p:ext uri="{BB962C8B-B14F-4D97-AF65-F5344CB8AC3E}">
        <p14:creationId xmlns:p14="http://schemas.microsoft.com/office/powerpoint/2010/main" val="3341968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40</a:t>
            </a:fld>
            <a:endParaRPr lang="zh-TW" altLang="en-US"/>
          </a:p>
        </p:txBody>
      </p:sp>
      <p:sp>
        <p:nvSpPr>
          <p:cNvPr id="8" name="矩形 7"/>
          <p:cNvSpPr/>
          <p:nvPr/>
        </p:nvSpPr>
        <p:spPr>
          <a:xfrm>
            <a:off x="395537" y="836712"/>
            <a:ext cx="8424936" cy="2573012"/>
          </a:xfrm>
          <a:prstGeom prst="rect">
            <a:avLst/>
          </a:prstGeom>
        </p:spPr>
        <p:txBody>
          <a:bodyPr wrap="square">
            <a:spAutoFit/>
          </a:bodyPr>
          <a:lstStyle/>
          <a:p>
            <a:pPr marL="342900" lvl="0" indent="-342900" algn="just">
              <a:spcBef>
                <a:spcPct val="20000"/>
              </a:spcBef>
              <a:buClr>
                <a:schemeClr val="accent6">
                  <a:lumMod val="50000"/>
                </a:schemeClr>
              </a:buClr>
              <a:buFont typeface="Wingdings" panose="05000000000000000000" pitchFamily="2" charset="2"/>
              <a:buChar char="n"/>
            </a:pPr>
            <a:r>
              <a:rPr lang="en-US" altLang="zh-TW" sz="2600" b="1" dirty="0" smtClean="0">
                <a:solidFill>
                  <a:srgbClr val="2D2DB9"/>
                </a:solidFill>
              </a:rPr>
              <a:t>97</a:t>
            </a:r>
            <a:r>
              <a:rPr lang="zh-TW" altLang="en-US" sz="2600" b="1" dirty="0">
                <a:solidFill>
                  <a:srgbClr val="2D2DB9"/>
                </a:solidFill>
              </a:rPr>
              <a:t>年起實施觀光拔尖領航方案，</a:t>
            </a:r>
            <a:r>
              <a:rPr lang="en-US" altLang="zh-TW" sz="2600" b="1" dirty="0">
                <a:solidFill>
                  <a:srgbClr val="2D2DB9"/>
                </a:solidFill>
              </a:rPr>
              <a:t>103</a:t>
            </a:r>
            <a:r>
              <a:rPr lang="zh-TW" altLang="en-US" sz="2600" b="1" dirty="0">
                <a:solidFill>
                  <a:srgbClr val="2D2DB9"/>
                </a:solidFill>
              </a:rPr>
              <a:t>年觀光旅館營業收入達</a:t>
            </a:r>
            <a:r>
              <a:rPr lang="en-US" altLang="zh-TW" sz="2600" b="1" dirty="0">
                <a:solidFill>
                  <a:srgbClr val="2D2DB9"/>
                </a:solidFill>
              </a:rPr>
              <a:t>587</a:t>
            </a:r>
            <a:r>
              <a:rPr lang="zh-TW" altLang="en-US" sz="2600" b="1" dirty="0">
                <a:solidFill>
                  <a:srgbClr val="2D2DB9"/>
                </a:solidFill>
              </a:rPr>
              <a:t>億元，較</a:t>
            </a:r>
            <a:r>
              <a:rPr lang="en-US" altLang="zh-TW" sz="2600" b="1" dirty="0">
                <a:solidFill>
                  <a:srgbClr val="2D2DB9"/>
                </a:solidFill>
              </a:rPr>
              <a:t>96</a:t>
            </a:r>
            <a:r>
              <a:rPr lang="zh-TW" altLang="en-US" sz="2600" b="1" dirty="0">
                <a:solidFill>
                  <a:srgbClr val="2D2DB9"/>
                </a:solidFill>
              </a:rPr>
              <a:t>年成長</a:t>
            </a:r>
            <a:r>
              <a:rPr lang="en-US" altLang="zh-TW" sz="2600" b="1" dirty="0">
                <a:solidFill>
                  <a:srgbClr val="2D2DB9"/>
                </a:solidFill>
              </a:rPr>
              <a:t>53.7%</a:t>
            </a:r>
            <a:r>
              <a:rPr lang="zh-TW" altLang="en-US" sz="2600" b="1" dirty="0">
                <a:solidFill>
                  <a:srgbClr val="2D2DB9"/>
                </a:solidFill>
              </a:rPr>
              <a:t>；一般旅館營業收入</a:t>
            </a:r>
            <a:r>
              <a:rPr lang="zh-TW" altLang="en-US" sz="2600" b="1" dirty="0" smtClean="0">
                <a:solidFill>
                  <a:srgbClr val="2D2DB9"/>
                </a:solidFill>
              </a:rPr>
              <a:t>達</a:t>
            </a:r>
            <a:r>
              <a:rPr lang="en-US" altLang="zh-TW" sz="2600" b="1" dirty="0" smtClean="0">
                <a:solidFill>
                  <a:srgbClr val="2D2DB9"/>
                </a:solidFill>
              </a:rPr>
              <a:t>685</a:t>
            </a:r>
            <a:r>
              <a:rPr lang="zh-TW" altLang="en-US" sz="2600" b="1" dirty="0" smtClean="0">
                <a:solidFill>
                  <a:srgbClr val="2D2DB9"/>
                </a:solidFill>
              </a:rPr>
              <a:t>億</a:t>
            </a:r>
            <a:r>
              <a:rPr lang="zh-TW" altLang="en-US" sz="2600" b="1" dirty="0">
                <a:solidFill>
                  <a:srgbClr val="2D2DB9"/>
                </a:solidFill>
              </a:rPr>
              <a:t>元；民宿達</a:t>
            </a:r>
            <a:r>
              <a:rPr lang="en-US" altLang="zh-TW" sz="2600" b="1" dirty="0">
                <a:solidFill>
                  <a:srgbClr val="2D2DB9"/>
                </a:solidFill>
              </a:rPr>
              <a:t>26</a:t>
            </a:r>
            <a:r>
              <a:rPr lang="zh-TW" altLang="en-US" sz="2600" b="1" dirty="0">
                <a:solidFill>
                  <a:srgbClr val="2D2DB9"/>
                </a:solidFill>
              </a:rPr>
              <a:t>億元，較</a:t>
            </a:r>
            <a:r>
              <a:rPr lang="en-US" altLang="zh-TW" sz="2600" b="1" dirty="0">
                <a:solidFill>
                  <a:srgbClr val="2D2DB9"/>
                </a:solidFill>
              </a:rPr>
              <a:t>96</a:t>
            </a:r>
            <a:r>
              <a:rPr lang="zh-TW" altLang="en-US" sz="2600" b="1" dirty="0">
                <a:solidFill>
                  <a:srgbClr val="2D2DB9"/>
                </a:solidFill>
              </a:rPr>
              <a:t>年成長</a:t>
            </a:r>
            <a:r>
              <a:rPr lang="en-US" altLang="zh-TW" sz="2600" b="1" dirty="0">
                <a:solidFill>
                  <a:srgbClr val="2D2DB9"/>
                </a:solidFill>
              </a:rPr>
              <a:t>341</a:t>
            </a:r>
            <a:r>
              <a:rPr lang="en-US" altLang="zh-TW" sz="2600" b="1" dirty="0" smtClean="0">
                <a:solidFill>
                  <a:srgbClr val="2D2DB9"/>
                </a:solidFill>
              </a:rPr>
              <a:t>%</a:t>
            </a:r>
            <a:r>
              <a:rPr lang="zh-TW" altLang="en-US" sz="2600" b="1" dirty="0" smtClean="0">
                <a:solidFill>
                  <a:srgbClr val="2D2DB9"/>
                </a:solidFill>
              </a:rPr>
              <a:t>；</a:t>
            </a:r>
            <a:r>
              <a:rPr lang="zh-TW" altLang="en-US" sz="2600" b="1" dirty="0">
                <a:solidFill>
                  <a:srgbClr val="2D2DB9"/>
                </a:solidFill>
              </a:rPr>
              <a:t>旅宿業營收大幅</a:t>
            </a:r>
            <a:r>
              <a:rPr lang="zh-TW" altLang="en-US" sz="2600" b="1" dirty="0" smtClean="0">
                <a:solidFill>
                  <a:srgbClr val="2D2DB9"/>
                </a:solidFill>
              </a:rPr>
              <a:t>成長</a:t>
            </a:r>
            <a:r>
              <a:rPr lang="zh-TW" altLang="en-US" sz="2600" b="1" dirty="0">
                <a:solidFill>
                  <a:srgbClr val="2D2DB9"/>
                </a:solidFill>
              </a:rPr>
              <a:t>，帶動臺灣餐飲等觀光服務業發展</a:t>
            </a:r>
            <a:r>
              <a:rPr lang="zh-TW" altLang="en-US" sz="2600" b="1" dirty="0" smtClean="0">
                <a:solidFill>
                  <a:srgbClr val="2D2DB9"/>
                </a:solidFill>
              </a:rPr>
              <a:t>。</a:t>
            </a:r>
            <a:endParaRPr lang="en-US" altLang="zh-TW" sz="2600" b="1" dirty="0" smtClean="0">
              <a:solidFill>
                <a:srgbClr val="2D2DB9"/>
              </a:solidFill>
            </a:endParaRPr>
          </a:p>
          <a:p>
            <a:pPr marL="342900" lvl="0" indent="-342900" algn="just">
              <a:spcBef>
                <a:spcPct val="20000"/>
              </a:spcBef>
              <a:buClr>
                <a:schemeClr val="accent6">
                  <a:lumMod val="50000"/>
                </a:schemeClr>
              </a:buClr>
              <a:buFont typeface="Wingdings" panose="05000000000000000000" pitchFamily="2" charset="2"/>
              <a:buChar char="n"/>
            </a:pPr>
            <a:r>
              <a:rPr lang="en-US" altLang="zh-TW" sz="2600" b="1" dirty="0" smtClean="0">
                <a:solidFill>
                  <a:srgbClr val="2D2DB9"/>
                </a:solidFill>
              </a:rPr>
              <a:t>96</a:t>
            </a:r>
            <a:r>
              <a:rPr lang="zh-TW" altLang="en-US" sz="2600" b="1" dirty="0">
                <a:solidFill>
                  <a:srgbClr val="2D2DB9"/>
                </a:solidFill>
              </a:rPr>
              <a:t>年觀光遊樂業營業收入為</a:t>
            </a:r>
            <a:r>
              <a:rPr lang="en-US" altLang="zh-TW" sz="2600" b="1" dirty="0">
                <a:solidFill>
                  <a:srgbClr val="2D2DB9"/>
                </a:solidFill>
              </a:rPr>
              <a:t>54.2</a:t>
            </a:r>
            <a:r>
              <a:rPr lang="zh-TW" altLang="en-US" sz="2600" b="1" dirty="0">
                <a:solidFill>
                  <a:srgbClr val="2D2DB9"/>
                </a:solidFill>
              </a:rPr>
              <a:t>億元，</a:t>
            </a:r>
            <a:r>
              <a:rPr lang="en-US" altLang="zh-TW" sz="2600" b="1" dirty="0">
                <a:solidFill>
                  <a:srgbClr val="2D2DB9"/>
                </a:solidFill>
              </a:rPr>
              <a:t>103</a:t>
            </a:r>
            <a:r>
              <a:rPr lang="zh-TW" altLang="en-US" sz="2600" b="1" dirty="0">
                <a:solidFill>
                  <a:srgbClr val="2D2DB9"/>
                </a:solidFill>
              </a:rPr>
              <a:t>年達</a:t>
            </a:r>
            <a:r>
              <a:rPr lang="en-US" altLang="zh-TW" sz="2600" b="1" dirty="0">
                <a:solidFill>
                  <a:srgbClr val="2D2DB9"/>
                </a:solidFill>
              </a:rPr>
              <a:t>67</a:t>
            </a:r>
            <a:r>
              <a:rPr lang="zh-TW" altLang="en-US" sz="2600" b="1" dirty="0">
                <a:solidFill>
                  <a:srgbClr val="2D2DB9"/>
                </a:solidFill>
              </a:rPr>
              <a:t>億元，較</a:t>
            </a:r>
            <a:r>
              <a:rPr lang="en-US" altLang="zh-TW" sz="2600" b="1" dirty="0">
                <a:solidFill>
                  <a:srgbClr val="2D2DB9"/>
                </a:solidFill>
              </a:rPr>
              <a:t>96</a:t>
            </a:r>
            <a:r>
              <a:rPr lang="zh-TW" altLang="en-US" sz="2600" b="1" dirty="0">
                <a:solidFill>
                  <a:srgbClr val="2D2DB9"/>
                </a:solidFill>
              </a:rPr>
              <a:t>年成長</a:t>
            </a:r>
            <a:r>
              <a:rPr lang="en-US" altLang="zh-TW" sz="2600" b="1" dirty="0">
                <a:solidFill>
                  <a:srgbClr val="2D2DB9"/>
                </a:solidFill>
              </a:rPr>
              <a:t>23.6</a:t>
            </a:r>
            <a:r>
              <a:rPr lang="en-US" altLang="zh-TW" sz="2600" b="1" dirty="0" smtClean="0">
                <a:solidFill>
                  <a:srgbClr val="2D2DB9"/>
                </a:solidFill>
              </a:rPr>
              <a:t>%</a:t>
            </a:r>
            <a:r>
              <a:rPr lang="zh-TW" altLang="en-US" sz="2600" b="1" dirty="0">
                <a:solidFill>
                  <a:srgbClr val="2D2DB9"/>
                </a:solidFill>
              </a:rPr>
              <a:t>。</a:t>
            </a:r>
            <a:endParaRPr lang="en-US" altLang="zh-TW" sz="2600" b="1" dirty="0">
              <a:solidFill>
                <a:srgbClr val="2D2DB9"/>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96" y="3502057"/>
            <a:ext cx="4383053" cy="247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739" y="3356407"/>
            <a:ext cx="3816350" cy="268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03114" y="5897613"/>
            <a:ext cx="4824536" cy="276999"/>
          </a:xfrm>
          <a:prstGeom prst="rect">
            <a:avLst/>
          </a:prstGeom>
        </p:spPr>
        <p:txBody>
          <a:bodyPr wrap="square">
            <a:spAutoFit/>
          </a:bodyPr>
          <a:lstStyle/>
          <a:p>
            <a:pPr lvl="0" algn="ctr">
              <a:defRPr sz="1000" b="1" i="0" u="none" strike="noStrike" kern="1200" baseline="0">
                <a:solidFill>
                  <a:prstClr val="black"/>
                </a:solidFill>
                <a:latin typeface="+mn-lt"/>
                <a:ea typeface="+mn-ea"/>
                <a:cs typeface="+mn-cs"/>
              </a:defRPr>
            </a:pPr>
            <a:r>
              <a:rPr lang="zh-TW" altLang="en-US" sz="1200" b="1" dirty="0">
                <a:solidFill>
                  <a:prstClr val="black"/>
                </a:solidFill>
                <a:latin typeface="Calibri"/>
                <a:ea typeface="新細明體"/>
              </a:rPr>
              <a:t>註</a:t>
            </a:r>
            <a:r>
              <a:rPr lang="en-US" altLang="zh-TW" sz="1200" b="1" dirty="0">
                <a:solidFill>
                  <a:prstClr val="black"/>
                </a:solidFill>
                <a:latin typeface="Calibri"/>
                <a:ea typeface="新細明體"/>
              </a:rPr>
              <a:t>:96</a:t>
            </a:r>
            <a:r>
              <a:rPr lang="zh-TW" altLang="en-US" sz="1200" b="1" dirty="0">
                <a:solidFill>
                  <a:prstClr val="black"/>
                </a:solidFill>
                <a:latin typeface="Calibri"/>
                <a:ea typeface="新細明體"/>
              </a:rPr>
              <a:t>年一般旅館填報率過低，致營業收入統計偏低，當年度無法比較</a:t>
            </a:r>
          </a:p>
        </p:txBody>
      </p:sp>
      <p:sp>
        <p:nvSpPr>
          <p:cNvPr id="4" name="矩形 3"/>
          <p:cNvSpPr/>
          <p:nvPr/>
        </p:nvSpPr>
        <p:spPr>
          <a:xfrm>
            <a:off x="144768" y="3597396"/>
            <a:ext cx="954107" cy="246221"/>
          </a:xfrm>
          <a:prstGeom prst="rect">
            <a:avLst/>
          </a:prstGeom>
        </p:spPr>
        <p:txBody>
          <a:bodyPr wrap="none">
            <a:spAutoFit/>
          </a:bodyPr>
          <a:lstStyle/>
          <a:p>
            <a:pPr lvl="0" algn="ctr">
              <a:defRPr sz="1000" b="1" i="0" u="none" strike="noStrike" kern="1200" baseline="0">
                <a:solidFill>
                  <a:prstClr val="black"/>
                </a:solidFill>
                <a:latin typeface="+mn-lt"/>
                <a:ea typeface="+mn-ea"/>
                <a:cs typeface="+mn-cs"/>
              </a:defRPr>
            </a:pPr>
            <a:r>
              <a:rPr lang="en-US" altLang="zh-TW" sz="1000" b="1" dirty="0">
                <a:solidFill>
                  <a:prstClr val="black"/>
                </a:solidFill>
                <a:latin typeface="標楷體" panose="03000509000000000000" pitchFamily="65" charset="-120"/>
                <a:ea typeface="標楷體" panose="03000509000000000000" pitchFamily="65" charset="-120"/>
              </a:rPr>
              <a:t>(</a:t>
            </a:r>
            <a:r>
              <a:rPr lang="zh-TW" altLang="en-US" sz="1000" b="1" dirty="0">
                <a:solidFill>
                  <a:prstClr val="black"/>
                </a:solidFill>
                <a:latin typeface="標楷體" panose="03000509000000000000" pitchFamily="65" charset="-120"/>
                <a:ea typeface="標楷體" panose="03000509000000000000" pitchFamily="65" charset="-120"/>
              </a:rPr>
              <a:t>新臺幣億元</a:t>
            </a:r>
            <a:r>
              <a:rPr lang="en-US" altLang="zh-TW" sz="1000" b="1" dirty="0">
                <a:solidFill>
                  <a:prstClr val="black"/>
                </a:solidFill>
                <a:latin typeface="標楷體" panose="03000509000000000000" pitchFamily="65" charset="-120"/>
                <a:ea typeface="標楷體" panose="03000509000000000000" pitchFamily="65" charset="-120"/>
              </a:rPr>
              <a:t>)</a:t>
            </a:r>
            <a:endParaRPr lang="zh-TW" altLang="en-US" sz="1000" b="1" dirty="0">
              <a:solidFill>
                <a:prstClr val="black"/>
              </a:solidFill>
              <a:latin typeface="標楷體" panose="03000509000000000000" pitchFamily="65" charset="-120"/>
              <a:ea typeface="標楷體" panose="03000509000000000000" pitchFamily="65" charset="-120"/>
            </a:endParaRPr>
          </a:p>
        </p:txBody>
      </p:sp>
      <p:sp>
        <p:nvSpPr>
          <p:cNvPr id="5" name="矩形 4"/>
          <p:cNvSpPr/>
          <p:nvPr/>
        </p:nvSpPr>
        <p:spPr>
          <a:xfrm>
            <a:off x="4805054" y="3597396"/>
            <a:ext cx="954107" cy="246221"/>
          </a:xfrm>
          <a:prstGeom prst="rect">
            <a:avLst/>
          </a:prstGeom>
        </p:spPr>
        <p:txBody>
          <a:bodyPr wrap="none">
            <a:spAutoFit/>
          </a:bodyPr>
          <a:lstStyle/>
          <a:p>
            <a:pPr lvl="0" algn="ctr">
              <a:defRPr sz="1000" b="1" i="0" u="none" strike="noStrike" kern="1200" baseline="0">
                <a:solidFill>
                  <a:prstClr val="black"/>
                </a:solidFill>
                <a:latin typeface="+mn-lt"/>
                <a:ea typeface="+mn-ea"/>
                <a:cs typeface="+mn-cs"/>
              </a:defRPr>
            </a:pPr>
            <a:r>
              <a:rPr lang="en-US" altLang="zh-TW" sz="1000" b="1" dirty="0">
                <a:solidFill>
                  <a:prstClr val="black"/>
                </a:solidFill>
                <a:latin typeface="標楷體" panose="03000509000000000000" pitchFamily="65" charset="-120"/>
                <a:ea typeface="標楷體" panose="03000509000000000000" pitchFamily="65" charset="-120"/>
              </a:rPr>
              <a:t>(</a:t>
            </a:r>
            <a:r>
              <a:rPr lang="zh-TW" altLang="en-US" sz="1000" b="1" dirty="0">
                <a:solidFill>
                  <a:prstClr val="black"/>
                </a:solidFill>
                <a:latin typeface="標楷體" panose="03000509000000000000" pitchFamily="65" charset="-120"/>
                <a:ea typeface="標楷體" panose="03000509000000000000" pitchFamily="65" charset="-120"/>
              </a:rPr>
              <a:t>新臺幣億元</a:t>
            </a:r>
            <a:r>
              <a:rPr lang="en-US" altLang="zh-TW" sz="1000" b="1" dirty="0">
                <a:solidFill>
                  <a:prstClr val="black"/>
                </a:solidFill>
                <a:latin typeface="標楷體" panose="03000509000000000000" pitchFamily="65" charset="-120"/>
                <a:ea typeface="標楷體" panose="03000509000000000000" pitchFamily="65" charset="-120"/>
              </a:rPr>
              <a:t>)</a:t>
            </a:r>
            <a:endParaRPr lang="zh-TW" altLang="en-US" sz="1000" b="1" dirty="0">
              <a:solidFill>
                <a:prstClr val="black"/>
              </a:solidFill>
              <a:latin typeface="標楷體" panose="03000509000000000000" pitchFamily="65" charset="-120"/>
              <a:ea typeface="標楷體" panose="03000509000000000000" pitchFamily="65" charset="-120"/>
            </a:endParaRPr>
          </a:p>
        </p:txBody>
      </p:sp>
      <p:sp>
        <p:nvSpPr>
          <p:cNvPr id="11"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餐飲旅宿全受益</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觀光產業一路發</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1558229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41</a:t>
            </a:fld>
            <a:endParaRPr lang="zh-TW" altLang="en-US"/>
          </a:p>
        </p:txBody>
      </p:sp>
      <p:sp>
        <p:nvSpPr>
          <p:cNvPr id="8" name="矩形 7"/>
          <p:cNvSpPr/>
          <p:nvPr/>
        </p:nvSpPr>
        <p:spPr>
          <a:xfrm>
            <a:off x="251521" y="970931"/>
            <a:ext cx="8683160" cy="492443"/>
          </a:xfrm>
          <a:prstGeom prst="rect">
            <a:avLst/>
          </a:prstGeom>
        </p:spPr>
        <p:txBody>
          <a:bodyPr wrap="square">
            <a:spAutoFit/>
          </a:bodyPr>
          <a:lstStyle/>
          <a:p>
            <a:pPr marL="342900" lvl="0" indent="-342900" algn="just">
              <a:spcBef>
                <a:spcPct val="20000"/>
              </a:spcBef>
              <a:buFont typeface="Wingdings" panose="05000000000000000000" pitchFamily="2" charset="2"/>
              <a:buChar char="n"/>
            </a:pPr>
            <a:endParaRPr lang="en-US" altLang="zh-TW" sz="2600" b="1" dirty="0">
              <a:solidFill>
                <a:srgbClr val="2D2DB9"/>
              </a:solidFill>
              <a:latin typeface="Arial" panose="020B0604020202020204" pitchFamily="34" charset="0"/>
            </a:endParaRPr>
          </a:p>
        </p:txBody>
      </p:sp>
      <p:sp>
        <p:nvSpPr>
          <p:cNvPr id="9" name="矩形 8"/>
          <p:cNvSpPr/>
          <p:nvPr/>
        </p:nvSpPr>
        <p:spPr>
          <a:xfrm>
            <a:off x="441960" y="843443"/>
            <a:ext cx="8336280" cy="5293757"/>
          </a:xfrm>
          <a:prstGeom prst="rect">
            <a:avLst/>
          </a:prstGeom>
        </p:spPr>
        <p:txBody>
          <a:bodyPr wrap="square">
            <a:spAutoFit/>
          </a:bodyPr>
          <a:lstStyle/>
          <a:p>
            <a:pPr marL="342900" lvl="0" indent="-342900" algn="just">
              <a:buClr>
                <a:srgbClr val="2D2DB9">
                  <a:lumMod val="50000"/>
                </a:srgbClr>
              </a:buClr>
              <a:buFont typeface="Wingdings" panose="05000000000000000000" pitchFamily="2" charset="2"/>
              <a:buChar char="n"/>
            </a:pPr>
            <a:r>
              <a:rPr lang="en-US" altLang="zh-TW" sz="2600" b="1" dirty="0">
                <a:solidFill>
                  <a:srgbClr val="2D2DB9"/>
                </a:solidFill>
              </a:rPr>
              <a:t>100</a:t>
            </a:r>
            <a:r>
              <a:rPr lang="zh-TW" altLang="en-US" sz="2600" b="1" dirty="0">
                <a:solidFill>
                  <a:srgbClr val="2D2DB9"/>
                </a:solidFill>
              </a:rPr>
              <a:t>年我國與日本開放天空之後，與日本之二線城市互通。臺灣到日本之觀光客由</a:t>
            </a:r>
            <a:r>
              <a:rPr lang="en-US" altLang="zh-TW" sz="2600" b="1" dirty="0">
                <a:solidFill>
                  <a:srgbClr val="2D2DB9"/>
                </a:solidFill>
              </a:rPr>
              <a:t>100</a:t>
            </a:r>
            <a:r>
              <a:rPr lang="zh-TW" altLang="en-US" sz="2600" b="1" dirty="0">
                <a:solidFill>
                  <a:srgbClr val="2D2DB9"/>
                </a:solidFill>
              </a:rPr>
              <a:t>年</a:t>
            </a:r>
            <a:r>
              <a:rPr lang="en-US" altLang="zh-TW" sz="2600" b="1" dirty="0">
                <a:solidFill>
                  <a:srgbClr val="2D2DB9"/>
                </a:solidFill>
              </a:rPr>
              <a:t>113</a:t>
            </a:r>
            <a:r>
              <a:rPr lang="zh-TW" altLang="en-US" sz="2600" b="1" dirty="0">
                <a:solidFill>
                  <a:srgbClr val="2D2DB9"/>
                </a:solidFill>
              </a:rPr>
              <a:t>萬人次增加至</a:t>
            </a:r>
            <a:r>
              <a:rPr lang="en-US" altLang="zh-TW" sz="2600" b="1" dirty="0">
                <a:solidFill>
                  <a:srgbClr val="2D2DB9"/>
                </a:solidFill>
              </a:rPr>
              <a:t>103</a:t>
            </a:r>
            <a:r>
              <a:rPr lang="zh-TW" altLang="en-US" sz="2600" b="1" dirty="0">
                <a:solidFill>
                  <a:srgbClr val="2D2DB9"/>
                </a:solidFill>
              </a:rPr>
              <a:t>年</a:t>
            </a:r>
            <a:r>
              <a:rPr lang="en-US" altLang="zh-TW" sz="2600" b="1" dirty="0">
                <a:solidFill>
                  <a:srgbClr val="2D2DB9"/>
                </a:solidFill>
              </a:rPr>
              <a:t>297</a:t>
            </a:r>
            <a:r>
              <a:rPr lang="zh-TW" altLang="en-US" sz="2600" b="1" dirty="0">
                <a:solidFill>
                  <a:srgbClr val="2D2DB9"/>
                </a:solidFill>
              </a:rPr>
              <a:t>萬人次，日本到臺灣之觀光客亦由</a:t>
            </a:r>
            <a:r>
              <a:rPr lang="en-US" altLang="zh-TW" sz="2600" b="1" dirty="0">
                <a:solidFill>
                  <a:srgbClr val="2D2DB9"/>
                </a:solidFill>
              </a:rPr>
              <a:t>129</a:t>
            </a:r>
            <a:r>
              <a:rPr lang="zh-TW" altLang="en-US" sz="2600" b="1" dirty="0">
                <a:solidFill>
                  <a:srgbClr val="2D2DB9"/>
                </a:solidFill>
              </a:rPr>
              <a:t>萬人次增加至</a:t>
            </a:r>
            <a:r>
              <a:rPr lang="en-US" altLang="zh-TW" sz="2600" b="1" dirty="0">
                <a:solidFill>
                  <a:srgbClr val="2D2DB9"/>
                </a:solidFill>
              </a:rPr>
              <a:t>163</a:t>
            </a:r>
            <a:r>
              <a:rPr lang="zh-TW" altLang="en-US" sz="2600" b="1" dirty="0">
                <a:solidFill>
                  <a:srgbClr val="2D2DB9"/>
                </a:solidFill>
              </a:rPr>
              <a:t>萬人次，並從</a:t>
            </a:r>
            <a:r>
              <a:rPr lang="en-US" altLang="zh-TW" sz="2600" b="1" dirty="0">
                <a:solidFill>
                  <a:srgbClr val="2D2DB9"/>
                </a:solidFill>
              </a:rPr>
              <a:t>11</a:t>
            </a:r>
            <a:r>
              <a:rPr lang="zh-TW" altLang="en-US" sz="2600" b="1" dirty="0">
                <a:solidFill>
                  <a:srgbClr val="2D2DB9"/>
                </a:solidFill>
              </a:rPr>
              <a:t>個航點增加至</a:t>
            </a:r>
            <a:r>
              <a:rPr lang="en-US" altLang="zh-TW" sz="2600" b="1" dirty="0">
                <a:solidFill>
                  <a:srgbClr val="2D2DB9"/>
                </a:solidFill>
              </a:rPr>
              <a:t>21</a:t>
            </a:r>
            <a:r>
              <a:rPr lang="zh-TW" altLang="en-US" sz="2600" b="1" dirty="0">
                <a:solidFill>
                  <a:srgbClr val="2D2DB9"/>
                </a:solidFill>
              </a:rPr>
              <a:t>個航點，增加</a:t>
            </a:r>
            <a:r>
              <a:rPr lang="en-US" altLang="zh-TW" sz="2600" b="1" dirty="0">
                <a:solidFill>
                  <a:srgbClr val="2D2DB9"/>
                </a:solidFill>
              </a:rPr>
              <a:t>90</a:t>
            </a:r>
            <a:r>
              <a:rPr lang="zh-TW" altLang="en-US" sz="2600" b="1" dirty="0">
                <a:solidFill>
                  <a:srgbClr val="2D2DB9"/>
                </a:solidFill>
              </a:rPr>
              <a:t>％，班次亦倍增。</a:t>
            </a:r>
            <a:r>
              <a:rPr lang="en-US" altLang="zh-TW" sz="2600" b="1" dirty="0">
                <a:solidFill>
                  <a:srgbClr val="2D2DB9"/>
                </a:solidFill>
              </a:rPr>
              <a:t>104</a:t>
            </a:r>
            <a:r>
              <a:rPr lang="zh-TW" altLang="en-US" sz="2600" b="1" dirty="0">
                <a:solidFill>
                  <a:srgbClr val="2D2DB9"/>
                </a:solidFill>
              </a:rPr>
              <a:t>年計來臺</a:t>
            </a:r>
            <a:r>
              <a:rPr lang="en-US" altLang="zh-TW" sz="2600" b="1" dirty="0">
                <a:solidFill>
                  <a:srgbClr val="2D2DB9"/>
                </a:solidFill>
              </a:rPr>
              <a:t>162.7</a:t>
            </a:r>
            <a:r>
              <a:rPr lang="zh-TW" altLang="en-US" sz="2600" b="1" dirty="0">
                <a:solidFill>
                  <a:srgbClr val="2D2DB9"/>
                </a:solidFill>
              </a:rPr>
              <a:t>萬人次，負成長</a:t>
            </a:r>
            <a:r>
              <a:rPr lang="en-US" altLang="zh-TW" sz="2600" b="1" dirty="0">
                <a:solidFill>
                  <a:srgbClr val="2D2DB9"/>
                </a:solidFill>
              </a:rPr>
              <a:t>0.46%</a:t>
            </a:r>
            <a:r>
              <a:rPr lang="zh-TW" altLang="en-US" sz="2600" b="1" dirty="0">
                <a:solidFill>
                  <a:srgbClr val="2D2DB9"/>
                </a:solidFill>
              </a:rPr>
              <a:t>，表現仍較日本整體出國及赴鄰近亞洲國家為優 。</a:t>
            </a:r>
          </a:p>
          <a:p>
            <a:pPr marL="342900" lvl="0" indent="-342900" algn="just">
              <a:buClr>
                <a:srgbClr val="2D2DB9">
                  <a:lumMod val="50000"/>
                </a:srgbClr>
              </a:buClr>
              <a:buFont typeface="Wingdings" panose="05000000000000000000" pitchFamily="2" charset="2"/>
              <a:buChar char="n"/>
            </a:pPr>
            <a:r>
              <a:rPr lang="zh-TW" altLang="en-US" sz="2600" b="1" dirty="0">
                <a:solidFill>
                  <a:srgbClr val="2D2DB9"/>
                </a:solidFill>
              </a:rPr>
              <a:t>韓國來臺觀光人次</a:t>
            </a:r>
            <a:r>
              <a:rPr lang="en-US" altLang="zh-TW" sz="2600" b="1" dirty="0">
                <a:solidFill>
                  <a:srgbClr val="2D2DB9"/>
                </a:solidFill>
              </a:rPr>
              <a:t>103</a:t>
            </a:r>
            <a:r>
              <a:rPr lang="zh-TW" altLang="en-US" sz="2600" b="1" dirty="0">
                <a:solidFill>
                  <a:srgbClr val="2D2DB9"/>
                </a:solidFill>
              </a:rPr>
              <a:t>年達</a:t>
            </a:r>
            <a:r>
              <a:rPr lang="en-US" altLang="zh-TW" sz="2600" b="1" dirty="0">
                <a:solidFill>
                  <a:srgbClr val="2D2DB9"/>
                </a:solidFill>
              </a:rPr>
              <a:t>52.7</a:t>
            </a:r>
            <a:r>
              <a:rPr lang="zh-TW" altLang="en-US" sz="2600" b="1" dirty="0">
                <a:solidFill>
                  <a:srgbClr val="2D2DB9"/>
                </a:solidFill>
              </a:rPr>
              <a:t>萬人次，較</a:t>
            </a:r>
            <a:r>
              <a:rPr lang="en-US" altLang="zh-TW" sz="2600" b="1" dirty="0">
                <a:solidFill>
                  <a:srgbClr val="2D2DB9"/>
                </a:solidFill>
              </a:rPr>
              <a:t>102</a:t>
            </a:r>
            <a:r>
              <a:rPr lang="zh-TW" altLang="en-US" sz="2600" b="1" dirty="0">
                <a:solidFill>
                  <a:srgbClr val="2D2DB9"/>
                </a:solidFill>
              </a:rPr>
              <a:t>年</a:t>
            </a:r>
            <a:r>
              <a:rPr lang="en-US" altLang="zh-TW" sz="2600" b="1" dirty="0">
                <a:solidFill>
                  <a:srgbClr val="2D2DB9"/>
                </a:solidFill>
              </a:rPr>
              <a:t>35.1</a:t>
            </a:r>
            <a:r>
              <a:rPr lang="zh-TW" altLang="en-US" sz="2600" b="1" dirty="0">
                <a:solidFill>
                  <a:srgbClr val="2D2DB9"/>
                </a:solidFill>
              </a:rPr>
              <a:t>萬人次，成長</a:t>
            </a:r>
            <a:r>
              <a:rPr lang="en-US" altLang="zh-TW" sz="2600" b="1" dirty="0">
                <a:solidFill>
                  <a:srgbClr val="2D2DB9"/>
                </a:solidFill>
              </a:rPr>
              <a:t>50</a:t>
            </a:r>
            <a:r>
              <a:rPr lang="zh-TW" altLang="en-US" sz="2600" b="1" dirty="0">
                <a:solidFill>
                  <a:srgbClr val="2D2DB9"/>
                </a:solidFill>
              </a:rPr>
              <a:t>％，成長率為第</a:t>
            </a:r>
            <a:r>
              <a:rPr lang="en-US" altLang="zh-TW" sz="2600" b="1" dirty="0">
                <a:solidFill>
                  <a:srgbClr val="2D2DB9"/>
                </a:solidFill>
              </a:rPr>
              <a:t>1</a:t>
            </a:r>
            <a:r>
              <a:rPr lang="zh-TW" altLang="en-US" sz="2600" b="1" dirty="0">
                <a:solidFill>
                  <a:srgbClr val="2D2DB9"/>
                </a:solidFill>
              </a:rPr>
              <a:t>名</a:t>
            </a:r>
            <a:r>
              <a:rPr lang="en-US" altLang="zh-TW" sz="2600" b="1" dirty="0">
                <a:solidFill>
                  <a:srgbClr val="2D2DB9"/>
                </a:solidFill>
              </a:rPr>
              <a:t>(96</a:t>
            </a:r>
            <a:r>
              <a:rPr lang="zh-TW" altLang="en-US" sz="2600" b="1" dirty="0">
                <a:solidFill>
                  <a:srgbClr val="2D2DB9"/>
                </a:solidFill>
              </a:rPr>
              <a:t>年為</a:t>
            </a:r>
            <a:r>
              <a:rPr lang="en-US" altLang="zh-TW" sz="2600" b="1" dirty="0">
                <a:solidFill>
                  <a:srgbClr val="2D2DB9"/>
                </a:solidFill>
              </a:rPr>
              <a:t>22.5</a:t>
            </a:r>
            <a:r>
              <a:rPr lang="zh-TW" altLang="en-US" sz="2600" b="1" dirty="0">
                <a:solidFill>
                  <a:srgbClr val="2D2DB9"/>
                </a:solidFill>
              </a:rPr>
              <a:t>萬人次</a:t>
            </a:r>
            <a:r>
              <a:rPr lang="en-US" altLang="zh-TW" sz="2600" b="1" dirty="0">
                <a:solidFill>
                  <a:srgbClr val="2D2DB9"/>
                </a:solidFill>
              </a:rPr>
              <a:t>)</a:t>
            </a:r>
            <a:r>
              <a:rPr lang="zh-TW" altLang="en-US" sz="2600" b="1" dirty="0">
                <a:solidFill>
                  <a:srgbClr val="2D2DB9"/>
                </a:solidFill>
              </a:rPr>
              <a:t>。</a:t>
            </a:r>
            <a:r>
              <a:rPr lang="en-US" altLang="zh-TW" sz="2600" b="1" dirty="0">
                <a:solidFill>
                  <a:srgbClr val="2D2DB9"/>
                </a:solidFill>
              </a:rPr>
              <a:t>104</a:t>
            </a:r>
            <a:r>
              <a:rPr lang="zh-TW" altLang="en-US" sz="2600" b="1" dirty="0">
                <a:solidFill>
                  <a:srgbClr val="2D2DB9"/>
                </a:solidFill>
              </a:rPr>
              <a:t>年計來臺</a:t>
            </a:r>
            <a:r>
              <a:rPr lang="en-US" altLang="zh-TW" sz="2600" b="1" dirty="0">
                <a:solidFill>
                  <a:srgbClr val="2D2DB9"/>
                </a:solidFill>
              </a:rPr>
              <a:t>65.8</a:t>
            </a:r>
            <a:r>
              <a:rPr lang="zh-TW" altLang="en-US" sz="2600" b="1" dirty="0">
                <a:solidFill>
                  <a:srgbClr val="2D2DB9"/>
                </a:solidFill>
              </a:rPr>
              <a:t>萬餘人次，成長</a:t>
            </a:r>
            <a:r>
              <a:rPr lang="en-US" altLang="zh-TW" sz="2600" b="1" dirty="0">
                <a:solidFill>
                  <a:srgbClr val="2D2DB9"/>
                </a:solidFill>
              </a:rPr>
              <a:t>24.8% </a:t>
            </a:r>
            <a:r>
              <a:rPr lang="zh-TW" altLang="en-US" sz="2600" b="1" dirty="0">
                <a:solidFill>
                  <a:srgbClr val="2D2DB9"/>
                </a:solidFill>
              </a:rPr>
              <a:t>。</a:t>
            </a:r>
          </a:p>
          <a:p>
            <a:pPr marL="342900" lvl="0" indent="-342900" algn="just">
              <a:buClr>
                <a:srgbClr val="2D2DB9">
                  <a:lumMod val="50000"/>
                </a:srgbClr>
              </a:buClr>
              <a:buFont typeface="Wingdings" panose="05000000000000000000" pitchFamily="2" charset="2"/>
              <a:buChar char="n"/>
            </a:pPr>
            <a:r>
              <a:rPr lang="en-US" altLang="zh-TW" sz="2600" b="1" dirty="0">
                <a:solidFill>
                  <a:srgbClr val="2D2DB9"/>
                </a:solidFill>
              </a:rPr>
              <a:t>97</a:t>
            </a:r>
            <a:r>
              <a:rPr lang="zh-TW" altLang="en-US" sz="2600" b="1" dirty="0">
                <a:solidFill>
                  <a:srgbClr val="2D2DB9"/>
                </a:solidFill>
              </a:rPr>
              <a:t>年</a:t>
            </a:r>
            <a:r>
              <a:rPr lang="en-US" altLang="zh-TW" sz="2600" b="1" dirty="0">
                <a:solidFill>
                  <a:srgbClr val="2D2DB9"/>
                </a:solidFill>
              </a:rPr>
              <a:t>7</a:t>
            </a:r>
            <a:r>
              <a:rPr lang="zh-TW" altLang="en-US" sz="2600" b="1" dirty="0">
                <a:solidFill>
                  <a:srgbClr val="2D2DB9"/>
                </a:solidFill>
              </a:rPr>
              <a:t>月開放陸客來臺觀光，截至</a:t>
            </a:r>
            <a:r>
              <a:rPr lang="en-US" altLang="zh-TW" sz="2600" b="1" dirty="0">
                <a:solidFill>
                  <a:srgbClr val="2D2DB9"/>
                </a:solidFill>
              </a:rPr>
              <a:t>105</a:t>
            </a:r>
            <a:r>
              <a:rPr lang="zh-TW" altLang="en-US" sz="2600" b="1" dirty="0">
                <a:solidFill>
                  <a:srgbClr val="2D2DB9"/>
                </a:solidFill>
              </a:rPr>
              <a:t>年</a:t>
            </a:r>
            <a:r>
              <a:rPr lang="en-US" altLang="zh-TW" sz="2600" b="1" dirty="0">
                <a:solidFill>
                  <a:srgbClr val="2D2DB9"/>
                </a:solidFill>
              </a:rPr>
              <a:t>1</a:t>
            </a:r>
            <a:r>
              <a:rPr lang="zh-TW" altLang="en-US" sz="2600" b="1" dirty="0">
                <a:solidFill>
                  <a:srgbClr val="2D2DB9"/>
                </a:solidFill>
              </a:rPr>
              <a:t>月底團進團出大陸觀光客人數總計逾 </a:t>
            </a:r>
            <a:r>
              <a:rPr lang="en-US" altLang="zh-TW" sz="2600" b="1" dirty="0">
                <a:solidFill>
                  <a:srgbClr val="2D2DB9"/>
                </a:solidFill>
              </a:rPr>
              <a:t>1,067 </a:t>
            </a:r>
            <a:r>
              <a:rPr lang="zh-TW" altLang="en-US" sz="2600" b="1" dirty="0">
                <a:solidFill>
                  <a:srgbClr val="2D2DB9"/>
                </a:solidFill>
              </a:rPr>
              <a:t>萬人次。陸客自由行開放迄</a:t>
            </a:r>
            <a:r>
              <a:rPr lang="en-US" altLang="zh-TW" sz="2600" b="1" dirty="0">
                <a:solidFill>
                  <a:srgbClr val="2D2DB9"/>
                </a:solidFill>
              </a:rPr>
              <a:t>105</a:t>
            </a:r>
            <a:r>
              <a:rPr lang="zh-TW" altLang="en-US" sz="2600" b="1" dirty="0">
                <a:solidFill>
                  <a:srgbClr val="2D2DB9"/>
                </a:solidFill>
              </a:rPr>
              <a:t>年</a:t>
            </a:r>
            <a:r>
              <a:rPr lang="en-US" altLang="zh-TW" sz="2600" b="1" dirty="0">
                <a:solidFill>
                  <a:srgbClr val="2D2DB9"/>
                </a:solidFill>
              </a:rPr>
              <a:t>1</a:t>
            </a:r>
            <a:r>
              <a:rPr lang="zh-TW" altLang="en-US" sz="2600" b="1" dirty="0">
                <a:solidFill>
                  <a:srgbClr val="2D2DB9"/>
                </a:solidFill>
              </a:rPr>
              <a:t>月底，人數總計</a:t>
            </a:r>
            <a:r>
              <a:rPr lang="en-US" altLang="zh-TW" sz="2600" b="1" dirty="0">
                <a:solidFill>
                  <a:srgbClr val="2D2DB9"/>
                </a:solidFill>
              </a:rPr>
              <a:t>340</a:t>
            </a:r>
            <a:r>
              <a:rPr lang="zh-TW" altLang="en-US" sz="2600" b="1" dirty="0">
                <a:solidFill>
                  <a:srgbClr val="2D2DB9"/>
                </a:solidFill>
              </a:rPr>
              <a:t>萬</a:t>
            </a:r>
            <a:r>
              <a:rPr lang="en-US" altLang="zh-TW" sz="2600" b="1" dirty="0">
                <a:solidFill>
                  <a:srgbClr val="2D2DB9"/>
                </a:solidFill>
              </a:rPr>
              <a:t>4,264</a:t>
            </a:r>
            <a:r>
              <a:rPr lang="zh-TW" altLang="en-US" sz="2600" b="1" dirty="0">
                <a:solidFill>
                  <a:srgbClr val="2D2DB9"/>
                </a:solidFill>
              </a:rPr>
              <a:t>人次</a:t>
            </a:r>
            <a:r>
              <a:rPr lang="zh-TW" altLang="en-US" sz="2600" b="1" dirty="0" smtClean="0">
                <a:solidFill>
                  <a:srgbClr val="2D2DB9"/>
                </a:solidFill>
              </a:rPr>
              <a:t>。</a:t>
            </a:r>
            <a:endParaRPr lang="en-US" altLang="zh-TW" sz="2600" b="1" dirty="0">
              <a:solidFill>
                <a:srgbClr val="2D2DB9"/>
              </a:solidFill>
            </a:endParaRPr>
          </a:p>
        </p:txBody>
      </p:sp>
      <p:sp>
        <p:nvSpPr>
          <p:cNvPr id="11"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開放</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天空增航</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點，</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陸日韓客湧進來</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4205279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3999" cy="836413"/>
          </a:xfrm>
        </p:spPr>
        <p:txBody>
          <a:bodyPr/>
          <a:lstStyle/>
          <a:p>
            <a:pPr lvl="0" algn="ctr" fontAlgn="auto">
              <a:spcBef>
                <a:spcPts val="0"/>
              </a:spcBef>
              <a:spcAft>
                <a:spcPts val="0"/>
              </a:spcAft>
            </a:pP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開放天空增航點，陸日韓客湧進來</a:t>
            </a:r>
            <a:r>
              <a:rPr lang="en-US" altLang="zh-TW" sz="2000" kern="1200" dirty="0">
                <a:solidFill>
                  <a:srgbClr val="2D2DB9">
                    <a:lumMod val="50000"/>
                  </a:srgbClr>
                </a:solidFill>
                <a:latin typeface="Times New Roman" panose="02020603050405020304" pitchFamily="18" charset="0"/>
                <a:ea typeface="標楷體" panose="03000509000000000000" pitchFamily="65" charset="-120"/>
                <a:cs typeface="+mn-cs"/>
              </a:rPr>
              <a:t>(</a:t>
            </a:r>
            <a:r>
              <a:rPr lang="zh-TW" altLang="en-US" sz="2000" kern="1200" dirty="0">
                <a:solidFill>
                  <a:srgbClr val="2D2DB9">
                    <a:lumMod val="50000"/>
                  </a:srgbClr>
                </a:solidFill>
                <a:latin typeface="Times New Roman" panose="02020603050405020304" pitchFamily="18" charset="0"/>
                <a:ea typeface="標楷體" panose="03000509000000000000" pitchFamily="65" charset="-120"/>
                <a:cs typeface="+mn-cs"/>
              </a:rPr>
              <a:t>續</a:t>
            </a:r>
            <a:r>
              <a:rPr lang="en-US" altLang="zh-TW" sz="2000" kern="1200" dirty="0">
                <a:solidFill>
                  <a:srgbClr val="2D2DB9">
                    <a:lumMod val="50000"/>
                  </a:srgbClr>
                </a:solidFill>
                <a:latin typeface="Times New Roman" panose="02020603050405020304" pitchFamily="18" charset="0"/>
                <a:ea typeface="標楷體" panose="03000509000000000000" pitchFamily="65" charset="-120"/>
                <a:cs typeface="+mn-cs"/>
              </a:rPr>
              <a:t>)</a:t>
            </a:r>
            <a:endParaRPr lang="zh-TW" altLang="en-US" sz="2000" kern="1200" dirty="0">
              <a:solidFill>
                <a:srgbClr val="2D2DB9">
                  <a:lumMod val="50000"/>
                </a:srgbClr>
              </a:solidFill>
              <a:latin typeface="Times New Roman" panose="02020603050405020304" pitchFamily="18" charset="0"/>
              <a:ea typeface="標楷體" panose="03000509000000000000" pitchFamily="65" charset="-120"/>
              <a:cs typeface="+mn-cs"/>
            </a:endParaRPr>
          </a:p>
        </p:txBody>
      </p:sp>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42</a:t>
            </a:fld>
            <a:endParaRPr lang="zh-TW" altLang="en-US">
              <a:solidFill>
                <a:srgbClr val="000000"/>
              </a:solidFill>
            </a:endParaRPr>
          </a:p>
        </p:txBody>
      </p:sp>
      <p:sp>
        <p:nvSpPr>
          <p:cNvPr id="8" name="矩形 7"/>
          <p:cNvSpPr/>
          <p:nvPr/>
        </p:nvSpPr>
        <p:spPr>
          <a:xfrm>
            <a:off x="201829" y="955576"/>
            <a:ext cx="8740340" cy="3102388"/>
          </a:xfrm>
          <a:prstGeom prst="rect">
            <a:avLst/>
          </a:prstGeom>
        </p:spPr>
        <p:txBody>
          <a:bodyPr wrap="square">
            <a:spAutoFit/>
          </a:bodyPr>
          <a:lstStyle/>
          <a:p>
            <a:pPr marL="342900" indent="-342900" algn="just">
              <a:spcBef>
                <a:spcPct val="20000"/>
              </a:spcBef>
              <a:buClr>
                <a:srgbClr val="2D2DB9">
                  <a:lumMod val="50000"/>
                </a:srgbClr>
              </a:buClr>
              <a:buFont typeface="Wingdings" panose="05000000000000000000" pitchFamily="2" charset="2"/>
              <a:buChar char="n"/>
            </a:pPr>
            <a:r>
              <a:rPr lang="zh-TW" altLang="en-US" sz="2200" b="1" dirty="0">
                <a:solidFill>
                  <a:srgbClr val="2D2DB9"/>
                </a:solidFill>
              </a:rPr>
              <a:t>我國與日本簽訂航空協議，擴大雙方二線城市</a:t>
            </a:r>
            <a:r>
              <a:rPr lang="zh-TW" altLang="en-US" sz="2200" b="1" dirty="0" smtClean="0">
                <a:solidFill>
                  <a:srgbClr val="2D2DB9"/>
                </a:solidFill>
              </a:rPr>
              <a:t>互通。 </a:t>
            </a:r>
            <a:endParaRPr lang="en-US" altLang="zh-TW" sz="2200" b="1" dirty="0">
              <a:solidFill>
                <a:srgbClr val="2D2DB9"/>
              </a:solidFill>
            </a:endParaRPr>
          </a:p>
          <a:p>
            <a:pPr marL="342900" indent="-342900" algn="just">
              <a:spcBef>
                <a:spcPct val="20000"/>
              </a:spcBef>
              <a:buClr>
                <a:srgbClr val="2D2DB9">
                  <a:lumMod val="50000"/>
                </a:srgbClr>
              </a:buClr>
              <a:buFont typeface="Wingdings" panose="05000000000000000000" pitchFamily="2" charset="2"/>
              <a:buChar char="n"/>
            </a:pPr>
            <a:r>
              <a:rPr lang="zh-TW" altLang="en-US" sz="2200" b="1" dirty="0">
                <a:solidFill>
                  <a:srgbClr val="2D2DB9"/>
                </a:solidFill>
              </a:rPr>
              <a:t>中華航空公司於</a:t>
            </a:r>
            <a:r>
              <a:rPr lang="en-US" altLang="zh-TW" sz="2200" b="1" dirty="0">
                <a:solidFill>
                  <a:srgbClr val="2D2DB9"/>
                </a:solidFill>
              </a:rPr>
              <a:t>102</a:t>
            </a:r>
            <a:r>
              <a:rPr lang="zh-TW" altLang="en-US" sz="2200" b="1" dirty="0">
                <a:solidFill>
                  <a:srgbClr val="2D2DB9"/>
                </a:solidFill>
              </a:rPr>
              <a:t>年</a:t>
            </a:r>
            <a:r>
              <a:rPr lang="en-US" altLang="zh-TW" sz="2200" b="1" dirty="0">
                <a:solidFill>
                  <a:srgbClr val="2D2DB9"/>
                </a:solidFill>
              </a:rPr>
              <a:t>10</a:t>
            </a:r>
            <a:r>
              <a:rPr lang="zh-TW" altLang="en-US" sz="2200" b="1" dirty="0">
                <a:solidFill>
                  <a:srgbClr val="2D2DB9"/>
                </a:solidFill>
              </a:rPr>
              <a:t>月及</a:t>
            </a:r>
            <a:r>
              <a:rPr lang="en-US" altLang="zh-TW" sz="2200" b="1" dirty="0">
                <a:solidFill>
                  <a:srgbClr val="2D2DB9"/>
                </a:solidFill>
              </a:rPr>
              <a:t>103</a:t>
            </a:r>
            <a:r>
              <a:rPr lang="zh-TW" altLang="en-US" sz="2200" b="1" dirty="0">
                <a:solidFill>
                  <a:srgbClr val="2D2DB9"/>
                </a:solidFill>
              </a:rPr>
              <a:t>年</a:t>
            </a:r>
            <a:r>
              <a:rPr lang="en-US" altLang="zh-TW" sz="2200" b="1" dirty="0">
                <a:solidFill>
                  <a:srgbClr val="2D2DB9"/>
                </a:solidFill>
              </a:rPr>
              <a:t>10</a:t>
            </a:r>
            <a:r>
              <a:rPr lang="zh-TW" altLang="en-US" sz="2200" b="1" dirty="0">
                <a:solidFill>
                  <a:srgbClr val="2D2DB9"/>
                </a:solidFill>
              </a:rPr>
              <a:t>月分別飛航「臺北松山─日本松山」</a:t>
            </a:r>
            <a:r>
              <a:rPr lang="en-US" altLang="zh-TW" sz="2200" b="1" dirty="0">
                <a:solidFill>
                  <a:srgbClr val="2D2DB9"/>
                </a:solidFill>
              </a:rPr>
              <a:t>4</a:t>
            </a:r>
            <a:r>
              <a:rPr lang="zh-TW" altLang="en-US" sz="2200" b="1" dirty="0">
                <a:solidFill>
                  <a:srgbClr val="2D2DB9"/>
                </a:solidFill>
              </a:rPr>
              <a:t>架次、</a:t>
            </a:r>
            <a:r>
              <a:rPr lang="en-US" altLang="zh-TW" sz="2200" b="1" dirty="0">
                <a:solidFill>
                  <a:srgbClr val="2D2DB9"/>
                </a:solidFill>
              </a:rPr>
              <a:t>2</a:t>
            </a:r>
            <a:r>
              <a:rPr lang="zh-TW" altLang="en-US" sz="2200" b="1" dirty="0">
                <a:solidFill>
                  <a:srgbClr val="2D2DB9"/>
                </a:solidFill>
              </a:rPr>
              <a:t>架次之包機；全日空航空公司亦於</a:t>
            </a:r>
            <a:r>
              <a:rPr lang="en-US" altLang="zh-TW" sz="2200" b="1" dirty="0">
                <a:solidFill>
                  <a:srgbClr val="2D2DB9"/>
                </a:solidFill>
              </a:rPr>
              <a:t>103</a:t>
            </a:r>
            <a:r>
              <a:rPr lang="zh-TW" altLang="en-US" sz="2200" b="1" dirty="0">
                <a:solidFill>
                  <a:srgbClr val="2D2DB9"/>
                </a:solidFill>
              </a:rPr>
              <a:t>年</a:t>
            </a:r>
            <a:r>
              <a:rPr lang="en-US" altLang="zh-TW" sz="2200" b="1" dirty="0">
                <a:solidFill>
                  <a:srgbClr val="2D2DB9"/>
                </a:solidFill>
              </a:rPr>
              <a:t>3</a:t>
            </a:r>
            <a:r>
              <a:rPr lang="zh-TW" altLang="en-US" sz="2200" b="1" dirty="0">
                <a:solidFill>
                  <a:srgbClr val="2D2DB9"/>
                </a:solidFill>
              </a:rPr>
              <a:t>月及</a:t>
            </a:r>
            <a:r>
              <a:rPr lang="en-US" altLang="zh-TW" sz="2200" b="1" dirty="0">
                <a:solidFill>
                  <a:srgbClr val="2D2DB9"/>
                </a:solidFill>
              </a:rPr>
              <a:t>104</a:t>
            </a:r>
            <a:r>
              <a:rPr lang="zh-TW" altLang="en-US" sz="2200" b="1" dirty="0">
                <a:solidFill>
                  <a:srgbClr val="2D2DB9"/>
                </a:solidFill>
              </a:rPr>
              <a:t>年</a:t>
            </a:r>
            <a:r>
              <a:rPr lang="en-US" altLang="zh-TW" sz="2200" b="1" dirty="0">
                <a:solidFill>
                  <a:srgbClr val="2D2DB9"/>
                </a:solidFill>
              </a:rPr>
              <a:t>10</a:t>
            </a:r>
            <a:r>
              <a:rPr lang="zh-TW" altLang="en-US" sz="2200" b="1" dirty="0">
                <a:solidFill>
                  <a:srgbClr val="2D2DB9"/>
                </a:solidFill>
              </a:rPr>
              <a:t>月各飛航</a:t>
            </a:r>
            <a:r>
              <a:rPr lang="en-US" altLang="zh-TW" sz="2200" b="1" dirty="0">
                <a:solidFill>
                  <a:srgbClr val="2D2DB9"/>
                </a:solidFill>
              </a:rPr>
              <a:t>2</a:t>
            </a:r>
            <a:r>
              <a:rPr lang="zh-TW" altLang="en-US" sz="2200" b="1" dirty="0">
                <a:solidFill>
                  <a:srgbClr val="2D2DB9"/>
                </a:solidFill>
              </a:rPr>
              <a:t>架次。</a:t>
            </a:r>
            <a:endParaRPr lang="en-US" altLang="zh-TW" sz="2200" b="1" dirty="0">
              <a:solidFill>
                <a:srgbClr val="2D2DB9"/>
              </a:solidFill>
            </a:endParaRPr>
          </a:p>
          <a:p>
            <a:pPr marL="342900" indent="-342900" algn="just">
              <a:spcBef>
                <a:spcPct val="20000"/>
              </a:spcBef>
              <a:buClr>
                <a:srgbClr val="2D2DB9">
                  <a:lumMod val="50000"/>
                </a:srgbClr>
              </a:buClr>
              <a:buFont typeface="Wingdings" panose="05000000000000000000" pitchFamily="2" charset="2"/>
              <a:buChar char="n"/>
            </a:pPr>
            <a:r>
              <a:rPr lang="zh-TW" altLang="en-US" sz="2200" b="1" dirty="0">
                <a:solidFill>
                  <a:srgbClr val="2D2DB9"/>
                </a:solidFill>
              </a:rPr>
              <a:t>中華航空</a:t>
            </a:r>
            <a:r>
              <a:rPr lang="zh-TW" altLang="en-US" sz="2200" b="1" dirty="0" smtClean="0">
                <a:solidFill>
                  <a:srgbClr val="2D2DB9"/>
                </a:solidFill>
              </a:rPr>
              <a:t>公司自</a:t>
            </a:r>
            <a:r>
              <a:rPr lang="en-US" altLang="zh-TW" sz="2200" b="1" dirty="0">
                <a:solidFill>
                  <a:srgbClr val="2D2DB9"/>
                </a:solidFill>
              </a:rPr>
              <a:t>104</a:t>
            </a:r>
            <a:r>
              <a:rPr lang="zh-TW" altLang="en-US" sz="2200" b="1" dirty="0">
                <a:solidFill>
                  <a:srgbClr val="2D2DB9"/>
                </a:solidFill>
              </a:rPr>
              <a:t>年</a:t>
            </a:r>
            <a:r>
              <a:rPr lang="en-US" altLang="zh-TW" sz="2200" b="1" dirty="0">
                <a:solidFill>
                  <a:srgbClr val="2D2DB9"/>
                </a:solidFill>
              </a:rPr>
              <a:t>10</a:t>
            </a:r>
            <a:r>
              <a:rPr lang="zh-TW" altLang="en-US" sz="2200" b="1" dirty="0">
                <a:solidFill>
                  <a:srgbClr val="2D2DB9"/>
                </a:solidFill>
              </a:rPr>
              <a:t>月</a:t>
            </a:r>
            <a:r>
              <a:rPr lang="en-US" altLang="zh-TW" sz="2200" b="1" dirty="0">
                <a:solidFill>
                  <a:srgbClr val="2D2DB9"/>
                </a:solidFill>
              </a:rPr>
              <a:t>28</a:t>
            </a:r>
            <a:r>
              <a:rPr lang="zh-TW" altLang="en-US" sz="2200" b="1" dirty="0">
                <a:solidFill>
                  <a:srgbClr val="2D2DB9"/>
                </a:solidFill>
              </a:rPr>
              <a:t>日起，定期飛航臺南─大阪航線</a:t>
            </a:r>
            <a:r>
              <a:rPr lang="en-US" altLang="zh-TW" sz="2200" b="1" dirty="0">
                <a:solidFill>
                  <a:srgbClr val="2D2DB9"/>
                </a:solidFill>
              </a:rPr>
              <a:t>2</a:t>
            </a:r>
            <a:r>
              <a:rPr lang="zh-TW" altLang="en-US" sz="2200" b="1" dirty="0">
                <a:solidFill>
                  <a:srgbClr val="2D2DB9"/>
                </a:solidFill>
              </a:rPr>
              <a:t>班次</a:t>
            </a:r>
            <a:r>
              <a:rPr lang="zh-TW" altLang="en-US" sz="2200" b="1" dirty="0" smtClean="0">
                <a:solidFill>
                  <a:srgbClr val="2D2DB9"/>
                </a:solidFill>
              </a:rPr>
              <a:t>。</a:t>
            </a:r>
            <a:endParaRPr lang="en-US" altLang="zh-TW" sz="2200" b="1" dirty="0" smtClean="0">
              <a:solidFill>
                <a:srgbClr val="2D2DB9"/>
              </a:solidFill>
            </a:endParaRPr>
          </a:p>
          <a:p>
            <a:pPr marL="342900" indent="-342900" algn="just">
              <a:spcBef>
                <a:spcPct val="20000"/>
              </a:spcBef>
              <a:buClr>
                <a:srgbClr val="2D2DB9">
                  <a:lumMod val="50000"/>
                </a:srgbClr>
              </a:buClr>
              <a:buFont typeface="Wingdings" panose="05000000000000000000" pitchFamily="2" charset="2"/>
              <a:buChar char="n"/>
            </a:pPr>
            <a:r>
              <a:rPr lang="en-US" altLang="zh-TW" sz="2200" b="1" dirty="0">
                <a:solidFill>
                  <a:srgbClr val="2D2DB9"/>
                </a:solidFill>
              </a:rPr>
              <a:t>104</a:t>
            </a:r>
            <a:r>
              <a:rPr lang="zh-TW" altLang="zh-TW" sz="2200" b="1" dirty="0">
                <a:solidFill>
                  <a:srgbClr val="2D2DB9"/>
                </a:solidFill>
              </a:rPr>
              <a:t>年</a:t>
            </a:r>
            <a:r>
              <a:rPr lang="en-US" altLang="zh-TW" sz="2200" b="1" dirty="0">
                <a:solidFill>
                  <a:srgbClr val="2D2DB9"/>
                </a:solidFill>
              </a:rPr>
              <a:t>9</a:t>
            </a:r>
            <a:r>
              <a:rPr lang="zh-TW" altLang="zh-TW" sz="2200" b="1" dirty="0">
                <a:solidFill>
                  <a:srgbClr val="2D2DB9"/>
                </a:solidFill>
              </a:rPr>
              <a:t>月</a:t>
            </a:r>
            <a:r>
              <a:rPr lang="en-US" altLang="zh-TW" sz="2200" b="1" dirty="0">
                <a:solidFill>
                  <a:srgbClr val="2D2DB9"/>
                </a:solidFill>
              </a:rPr>
              <a:t>17</a:t>
            </a:r>
            <a:r>
              <a:rPr lang="zh-TW" altLang="zh-TW" sz="2200" b="1" dirty="0">
                <a:solidFill>
                  <a:srgbClr val="2D2DB9"/>
                </a:solidFill>
              </a:rPr>
              <a:t>日</a:t>
            </a:r>
            <a:r>
              <a:rPr lang="zh-TW" altLang="en-US" sz="2200" b="1" dirty="0">
                <a:solidFill>
                  <a:srgbClr val="2D2DB9"/>
                </a:solidFill>
              </a:rPr>
              <a:t>完成修訂</a:t>
            </a:r>
            <a:r>
              <a:rPr lang="zh-TW" altLang="zh-TW" sz="2200" b="1" dirty="0">
                <a:solidFill>
                  <a:srgbClr val="2D2DB9"/>
                </a:solidFill>
              </a:rPr>
              <a:t>臺韓空運協定瞭解備忘錄</a:t>
            </a:r>
            <a:r>
              <a:rPr lang="zh-TW" altLang="en-US" sz="2200" b="1" dirty="0">
                <a:solidFill>
                  <a:srgbClr val="2D2DB9"/>
                </a:solidFill>
              </a:rPr>
              <a:t>文件</a:t>
            </a:r>
            <a:r>
              <a:rPr lang="zh-TW" altLang="zh-TW" sz="2200" b="1" dirty="0">
                <a:solidFill>
                  <a:srgbClr val="2D2DB9"/>
                </a:solidFill>
              </a:rPr>
              <a:t>簽署，</a:t>
            </a:r>
            <a:r>
              <a:rPr lang="zh-TW" altLang="en-US" sz="2200" b="1" dirty="0">
                <a:solidFill>
                  <a:srgbClr val="2D2DB9"/>
                </a:solidFill>
              </a:rPr>
              <a:t>除增加</a:t>
            </a:r>
            <a:r>
              <a:rPr lang="zh-TW" altLang="zh-TW" sz="2200" b="1" dirty="0">
                <a:solidFill>
                  <a:srgbClr val="2D2DB9"/>
                </a:solidFill>
              </a:rPr>
              <a:t>桃園－仁川</a:t>
            </a:r>
            <a:r>
              <a:rPr lang="zh-TW" altLang="en-US" sz="2200" b="1" dirty="0">
                <a:solidFill>
                  <a:srgbClr val="2D2DB9"/>
                </a:solidFill>
              </a:rPr>
              <a:t>客運</a:t>
            </a:r>
            <a:r>
              <a:rPr lang="zh-TW" altLang="zh-TW" sz="2200" b="1" dirty="0">
                <a:solidFill>
                  <a:srgbClr val="2D2DB9"/>
                </a:solidFill>
              </a:rPr>
              <a:t>定期航線容量</a:t>
            </a:r>
            <a:r>
              <a:rPr lang="zh-TW" altLang="en-US" sz="2200" b="1" dirty="0">
                <a:solidFill>
                  <a:srgbClr val="2D2DB9"/>
                </a:solidFill>
              </a:rPr>
              <a:t>，總計各方每週</a:t>
            </a:r>
            <a:r>
              <a:rPr lang="en-US" altLang="zh-TW" sz="2200" b="1" dirty="0">
                <a:solidFill>
                  <a:srgbClr val="2D2DB9"/>
                </a:solidFill>
              </a:rPr>
              <a:t>46</a:t>
            </a:r>
            <a:r>
              <a:rPr lang="zh-TW" altLang="en-US" sz="2200" b="1" dirty="0">
                <a:solidFill>
                  <a:srgbClr val="2D2DB9"/>
                </a:solidFill>
              </a:rPr>
              <a:t>班外，</a:t>
            </a:r>
            <a:r>
              <a:rPr lang="zh-TW" altLang="zh-TW" sz="2200" b="1" dirty="0">
                <a:solidFill>
                  <a:srgbClr val="2D2DB9"/>
                </a:solidFill>
              </a:rPr>
              <a:t>另</a:t>
            </a:r>
            <a:r>
              <a:rPr lang="zh-TW" altLang="en-US" sz="2200" b="1" dirty="0">
                <a:solidFill>
                  <a:srgbClr val="2D2DB9"/>
                </a:solidFill>
              </a:rPr>
              <a:t>籌辦建立</a:t>
            </a:r>
            <a:r>
              <a:rPr lang="zh-TW" altLang="zh-TW" sz="2200" b="1" dirty="0">
                <a:solidFill>
                  <a:srgbClr val="2D2DB9"/>
                </a:solidFill>
              </a:rPr>
              <a:t>高雄－金浦</a:t>
            </a:r>
            <a:r>
              <a:rPr lang="zh-TW" altLang="en-US" sz="2200" b="1" dirty="0">
                <a:solidFill>
                  <a:srgbClr val="2D2DB9"/>
                </a:solidFill>
              </a:rPr>
              <a:t>客運</a:t>
            </a:r>
            <a:r>
              <a:rPr lang="zh-TW" altLang="zh-TW" sz="2200" b="1" dirty="0">
                <a:solidFill>
                  <a:srgbClr val="2D2DB9"/>
                </a:solidFill>
              </a:rPr>
              <a:t>規則性包機</a:t>
            </a:r>
            <a:r>
              <a:rPr lang="zh-TW" altLang="en-US" sz="2200" b="1" dirty="0">
                <a:solidFill>
                  <a:srgbClr val="2D2DB9"/>
                </a:solidFill>
              </a:rPr>
              <a:t>各方</a:t>
            </a:r>
            <a:r>
              <a:rPr lang="zh-TW" altLang="zh-TW" sz="2200" b="1" dirty="0">
                <a:solidFill>
                  <a:srgbClr val="2D2DB9"/>
                </a:solidFill>
              </a:rPr>
              <a:t>每週</a:t>
            </a:r>
            <a:r>
              <a:rPr lang="en-US" altLang="zh-TW" sz="2200" b="1" dirty="0">
                <a:solidFill>
                  <a:srgbClr val="2D2DB9"/>
                </a:solidFill>
              </a:rPr>
              <a:t>7</a:t>
            </a:r>
            <a:r>
              <a:rPr lang="zh-TW" altLang="zh-TW" sz="2200" b="1" dirty="0">
                <a:solidFill>
                  <a:srgbClr val="2D2DB9"/>
                </a:solidFill>
              </a:rPr>
              <a:t>班</a:t>
            </a:r>
            <a:r>
              <a:rPr lang="zh-TW" altLang="en-US" sz="2200" b="1" dirty="0">
                <a:solidFill>
                  <a:srgbClr val="2D2DB9"/>
                </a:solidFill>
              </a:rPr>
              <a:t>。</a:t>
            </a:r>
            <a:endParaRPr lang="en-US" altLang="zh-TW" sz="2200" b="1" dirty="0">
              <a:solidFill>
                <a:srgbClr val="2D2DB9"/>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31" y="4178866"/>
            <a:ext cx="3328851" cy="216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309" y="4178866"/>
            <a:ext cx="3415047" cy="21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7767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extLst>
              <p:ext uri="{D42A27DB-BD31-4B8C-83A1-F6EECF244321}">
                <p14:modId xmlns:p14="http://schemas.microsoft.com/office/powerpoint/2010/main" val="391656711"/>
              </p:ext>
            </p:extLst>
          </p:nvPr>
        </p:nvGraphicFramePr>
        <p:xfrm>
          <a:off x="113335" y="978269"/>
          <a:ext cx="8968754" cy="5459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6"/>
          <p:cNvSpPr>
            <a:spLocks noGrp="1"/>
          </p:cNvSpPr>
          <p:nvPr>
            <p:ph type="sldNum" sz="quarter" idx="12"/>
          </p:nvPr>
        </p:nvSpPr>
        <p:spPr/>
        <p:txBody>
          <a:bodyPr/>
          <a:lstStyle/>
          <a:p>
            <a:fld id="{7BA5FAF9-2C10-4E47-8AF7-89B80DE7BA60}" type="slidenum">
              <a:rPr lang="zh-TW" altLang="en-US" smtClean="0"/>
              <a:t>43</a:t>
            </a:fld>
            <a:endParaRPr lang="zh-TW" altLang="en-US" dirty="0"/>
          </a:p>
        </p:txBody>
      </p:sp>
      <p:sp>
        <p:nvSpPr>
          <p:cNvPr id="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臺灣觀光展魅力，</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國際媒體</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齊</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讚譽</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矩形 1"/>
          <p:cNvSpPr/>
          <p:nvPr/>
        </p:nvSpPr>
        <p:spPr>
          <a:xfrm>
            <a:off x="753400" y="2274667"/>
            <a:ext cx="877163" cy="281937"/>
          </a:xfrm>
          <a:prstGeom prst="rect">
            <a:avLst/>
          </a:prstGeom>
        </p:spPr>
        <p:txBody>
          <a:bodyPr wrap="none">
            <a:spAutoFit/>
          </a:bodyPr>
          <a:lstStyle/>
          <a:p>
            <a:pPr lvl="0">
              <a:lnSpc>
                <a:spcPts val="1400"/>
              </a:lnSpc>
            </a:pPr>
            <a:r>
              <a:rPr lang="en-US" altLang="zh-TW" b="1" dirty="0">
                <a:solidFill>
                  <a:schemeClr val="accent6"/>
                </a:solidFill>
                <a:ea typeface="標楷體" panose="03000509000000000000" pitchFamily="65" charset="-120"/>
              </a:rPr>
              <a:t>2014</a:t>
            </a:r>
            <a:r>
              <a:rPr lang="zh-TW" altLang="en-US" b="1" dirty="0">
                <a:solidFill>
                  <a:schemeClr val="accent6"/>
                </a:solidFill>
                <a:ea typeface="標楷體" panose="03000509000000000000" pitchFamily="65" charset="-120"/>
              </a:rPr>
              <a:t>年</a:t>
            </a:r>
          </a:p>
        </p:txBody>
      </p:sp>
      <p:sp>
        <p:nvSpPr>
          <p:cNvPr id="3" name="矩形 2"/>
          <p:cNvSpPr/>
          <p:nvPr/>
        </p:nvSpPr>
        <p:spPr>
          <a:xfrm>
            <a:off x="753402" y="3794958"/>
            <a:ext cx="877163" cy="323165"/>
          </a:xfrm>
          <a:prstGeom prst="rect">
            <a:avLst/>
          </a:prstGeom>
        </p:spPr>
        <p:txBody>
          <a:bodyPr wrap="none">
            <a:spAutoFit/>
          </a:bodyPr>
          <a:lstStyle/>
          <a:p>
            <a:pPr lvl="0">
              <a:lnSpc>
                <a:spcPts val="1800"/>
              </a:lnSpc>
              <a:spcAft>
                <a:spcPts val="0"/>
              </a:spcAft>
            </a:pPr>
            <a:r>
              <a:rPr lang="en-US" altLang="zh-TW" b="1" dirty="0">
                <a:solidFill>
                  <a:schemeClr val="accent6"/>
                </a:solidFill>
                <a:latin typeface="+mj-lt"/>
                <a:ea typeface="標楷體" panose="03000509000000000000" pitchFamily="65" charset="-120"/>
              </a:rPr>
              <a:t>2013</a:t>
            </a:r>
            <a:r>
              <a:rPr lang="zh-TW" altLang="en-US" b="1" dirty="0">
                <a:solidFill>
                  <a:schemeClr val="accent6"/>
                </a:solidFill>
                <a:latin typeface="+mj-lt"/>
                <a:ea typeface="標楷體" panose="03000509000000000000" pitchFamily="65" charset="-120"/>
              </a:rPr>
              <a:t>年</a:t>
            </a:r>
          </a:p>
        </p:txBody>
      </p:sp>
      <p:sp>
        <p:nvSpPr>
          <p:cNvPr id="4" name="矩形 3"/>
          <p:cNvSpPr/>
          <p:nvPr/>
        </p:nvSpPr>
        <p:spPr>
          <a:xfrm>
            <a:off x="753401" y="5189615"/>
            <a:ext cx="877163" cy="301365"/>
          </a:xfrm>
          <a:prstGeom prst="rect">
            <a:avLst/>
          </a:prstGeom>
        </p:spPr>
        <p:txBody>
          <a:bodyPr wrap="none">
            <a:spAutoFit/>
          </a:bodyPr>
          <a:lstStyle/>
          <a:p>
            <a:pPr lvl="0">
              <a:lnSpc>
                <a:spcPts val="1600"/>
              </a:lnSpc>
            </a:pPr>
            <a:r>
              <a:rPr lang="en-US" altLang="zh-TW" b="1" dirty="0">
                <a:solidFill>
                  <a:schemeClr val="accent6"/>
                </a:solidFill>
                <a:ea typeface="標楷體" panose="03000509000000000000" pitchFamily="65" charset="-120"/>
              </a:rPr>
              <a:t>2012</a:t>
            </a:r>
            <a:r>
              <a:rPr lang="zh-TW" altLang="en-US" b="1" dirty="0">
                <a:solidFill>
                  <a:schemeClr val="accent6"/>
                </a:solidFill>
                <a:ea typeface="標楷體" panose="03000509000000000000" pitchFamily="65" charset="-120"/>
              </a:rPr>
              <a:t>年</a:t>
            </a:r>
          </a:p>
        </p:txBody>
      </p:sp>
      <p:sp>
        <p:nvSpPr>
          <p:cNvPr id="5" name="矩形 4"/>
          <p:cNvSpPr/>
          <p:nvPr/>
        </p:nvSpPr>
        <p:spPr>
          <a:xfrm>
            <a:off x="753399" y="997727"/>
            <a:ext cx="877163" cy="310341"/>
          </a:xfrm>
          <a:prstGeom prst="rect">
            <a:avLst/>
          </a:prstGeom>
        </p:spPr>
        <p:txBody>
          <a:bodyPr wrap="none">
            <a:spAutoFit/>
          </a:bodyPr>
          <a:lstStyle/>
          <a:p>
            <a:pPr lvl="0">
              <a:lnSpc>
                <a:spcPts val="1700"/>
              </a:lnSpc>
            </a:pPr>
            <a:r>
              <a:rPr lang="en-US" altLang="zh-TW" b="1" dirty="0">
                <a:solidFill>
                  <a:schemeClr val="accent6"/>
                </a:solidFill>
                <a:ea typeface="標楷體" panose="03000509000000000000" pitchFamily="65" charset="-120"/>
              </a:rPr>
              <a:t>2015</a:t>
            </a:r>
            <a:r>
              <a:rPr lang="zh-TW" altLang="en-US" b="1" dirty="0">
                <a:solidFill>
                  <a:schemeClr val="accent6"/>
                </a:solidFill>
                <a:ea typeface="標楷體" panose="03000509000000000000" pitchFamily="65" charset="-120"/>
              </a:rPr>
              <a:t>年</a:t>
            </a:r>
          </a:p>
        </p:txBody>
      </p:sp>
    </p:spTree>
    <p:extLst>
      <p:ext uri="{BB962C8B-B14F-4D97-AF65-F5344CB8AC3E}">
        <p14:creationId xmlns:p14="http://schemas.microsoft.com/office/powerpoint/2010/main" val="40938200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a:xfrm>
            <a:off x="827087" y="188913"/>
            <a:ext cx="8126413" cy="666750"/>
          </a:xfrm>
        </p:spPr>
        <p:txBody>
          <a:bodyPr/>
          <a:lstStyle/>
          <a:p>
            <a:r>
              <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rPr>
              <a:t>臺灣觀光展魅力，</a:t>
            </a:r>
            <a:r>
              <a:rPr lang="zh-TW" altLang="zh-TW" sz="3600" kern="1200" dirty="0">
                <a:solidFill>
                  <a:schemeClr val="accent6">
                    <a:lumMod val="50000"/>
                  </a:schemeClr>
                </a:solidFill>
                <a:latin typeface="Times New Roman" panose="02020603050405020304" pitchFamily="18" charset="0"/>
                <a:ea typeface="標楷體" panose="03000509000000000000" pitchFamily="65" charset="-120"/>
                <a:cs typeface="+mn-cs"/>
              </a:rPr>
              <a:t>國際媒體</a:t>
            </a:r>
            <a:r>
              <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rPr>
              <a:t>齊</a:t>
            </a:r>
            <a:r>
              <a:rPr lang="zh-TW" altLang="zh-TW" sz="3600" kern="1200" dirty="0" smtClean="0">
                <a:solidFill>
                  <a:schemeClr val="accent6">
                    <a:lumMod val="50000"/>
                  </a:schemeClr>
                </a:solidFill>
                <a:latin typeface="Times New Roman" panose="02020603050405020304" pitchFamily="18" charset="0"/>
                <a:ea typeface="標楷體" panose="03000509000000000000" pitchFamily="65" charset="-120"/>
                <a:cs typeface="+mn-cs"/>
              </a:rPr>
              <a:t>讚譽</a:t>
            </a:r>
            <a:r>
              <a:rPr lang="en-US" altLang="zh-TW" sz="2000" dirty="0">
                <a:solidFill>
                  <a:schemeClr val="accent6">
                    <a:lumMod val="75000"/>
                  </a:schemeClr>
                </a:solidFill>
                <a:latin typeface="Times New Roman" panose="02020603050405020304" pitchFamily="18" charset="0"/>
                <a:ea typeface="標楷體" panose="03000509000000000000" pitchFamily="65" charset="-120"/>
              </a:rPr>
              <a:t>(</a:t>
            </a:r>
            <a:r>
              <a:rPr lang="zh-TW" altLang="en-US" sz="2000" dirty="0">
                <a:solidFill>
                  <a:schemeClr val="accent6">
                    <a:lumMod val="75000"/>
                  </a:schemeClr>
                </a:solidFill>
                <a:latin typeface="Times New Roman" panose="02020603050405020304" pitchFamily="18" charset="0"/>
                <a:ea typeface="標楷體" panose="03000509000000000000" pitchFamily="65" charset="-120"/>
              </a:rPr>
              <a:t>續</a:t>
            </a:r>
            <a:r>
              <a:rPr lang="en-US" altLang="zh-TW" sz="2000" dirty="0">
                <a:solidFill>
                  <a:schemeClr val="accent6">
                    <a:lumMod val="75000"/>
                  </a:schemeClr>
                </a:solidFill>
                <a:latin typeface="Times New Roman" panose="02020603050405020304" pitchFamily="18" charset="0"/>
                <a:ea typeface="標楷體" panose="03000509000000000000" pitchFamily="65" charset="-120"/>
              </a:rPr>
              <a:t>)</a:t>
            </a:r>
            <a:endParaRPr lang="zh-TW" altLang="en-US" sz="2000" kern="1200" dirty="0">
              <a:solidFill>
                <a:schemeClr val="accent6">
                  <a:lumMod val="75000"/>
                </a:schemeClr>
              </a:solidFill>
              <a:latin typeface="Times New Roman" panose="02020603050405020304" pitchFamily="18" charset="0"/>
              <a:ea typeface="標楷體" panose="03000509000000000000" pitchFamily="65" charset="-120"/>
              <a:cs typeface="+mn-cs"/>
            </a:endParaRP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114987476"/>
              </p:ext>
            </p:extLst>
          </p:nvPr>
        </p:nvGraphicFramePr>
        <p:xfrm>
          <a:off x="755650" y="1052513"/>
          <a:ext cx="7773988" cy="518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44</a:t>
            </a:fld>
            <a:endParaRPr lang="zh-TW" altLang="en-US">
              <a:solidFill>
                <a:srgbClr val="000000"/>
              </a:solidFill>
            </a:endParaRPr>
          </a:p>
        </p:txBody>
      </p:sp>
    </p:spTree>
    <p:extLst>
      <p:ext uri="{BB962C8B-B14F-4D97-AF65-F5344CB8AC3E}">
        <p14:creationId xmlns:p14="http://schemas.microsoft.com/office/powerpoint/2010/main" val="37582793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84384" y="2139042"/>
            <a:ext cx="8444656" cy="2465615"/>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5</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a:solidFill>
                  <a:srgbClr val="16165D"/>
                </a:solidFill>
                <a:latin typeface="Times New Roman" panose="02020603050405020304" pitchFamily="18" charset="0"/>
                <a:ea typeface="標楷體" panose="03000509000000000000" pitchFamily="65" charset="-120"/>
              </a:rPr>
              <a:t>倡議海域和平</a:t>
            </a:r>
            <a:endParaRPr lang="en-US" altLang="zh-TW" sz="4800" dirty="0">
              <a:solidFill>
                <a:srgbClr val="16165D"/>
              </a:solidFill>
              <a:latin typeface="Times New Roman" panose="02020603050405020304" pitchFamily="18" charset="0"/>
              <a:ea typeface="標楷體" panose="03000509000000000000" pitchFamily="65" charset="-120"/>
            </a:endParaRPr>
          </a:p>
          <a:p>
            <a:pPr marL="0" indent="0" algn="ctr">
              <a:buNone/>
            </a:pPr>
            <a:r>
              <a:rPr lang="zh-TW" altLang="en-US" sz="4800" dirty="0">
                <a:solidFill>
                  <a:srgbClr val="16165D"/>
                </a:solidFill>
                <a:latin typeface="Times New Roman" panose="02020603050405020304" pitchFamily="18" charset="0"/>
                <a:ea typeface="標楷體" panose="03000509000000000000" pitchFamily="65" charset="-120"/>
              </a:rPr>
              <a:t>穩固區域安全</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45</a:t>
            </a:fld>
            <a:endParaRPr lang="zh-TW" altLang="en-US"/>
          </a:p>
        </p:txBody>
      </p:sp>
    </p:spTree>
    <p:extLst>
      <p:ext uri="{BB962C8B-B14F-4D97-AF65-F5344CB8AC3E}">
        <p14:creationId xmlns:p14="http://schemas.microsoft.com/office/powerpoint/2010/main" val="1992219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3600" b="1" dirty="0" smtClean="0">
                <a:solidFill>
                  <a:srgbClr val="16165D"/>
                </a:solidFill>
                <a:latin typeface="Times New Roman" panose="02020603050405020304" pitchFamily="18" charset="0"/>
                <a:ea typeface="標楷體" panose="03000509000000000000" pitchFamily="65" charset="-120"/>
              </a:rPr>
              <a:t>安心出航，放心捕魚</a:t>
            </a:r>
            <a:endParaRPr lang="zh-TW" altLang="en-US" sz="3600" b="1" dirty="0">
              <a:solidFill>
                <a:srgbClr val="16165D"/>
              </a:solidFill>
              <a:latin typeface="Times New Roman" panose="02020603050405020304" pitchFamily="18" charset="0"/>
              <a:ea typeface="標楷體" panose="03000509000000000000" pitchFamily="65" charset="-120"/>
            </a:endParaRPr>
          </a:p>
        </p:txBody>
      </p:sp>
      <p:sp>
        <p:nvSpPr>
          <p:cNvPr id="2" name="投影片編號版面配置區 1"/>
          <p:cNvSpPr txBox="1">
            <a:spLocks noGrp="1"/>
          </p:cNvSpPr>
          <p:nvPr/>
        </p:nvSpPr>
        <p:spPr bwMode="auto">
          <a:xfrm>
            <a:off x="8316913" y="6524625"/>
            <a:ext cx="765175" cy="217488"/>
          </a:xfrm>
          <a:prstGeom prst="rect">
            <a:avLst/>
          </a:prstGeom>
          <a:noFill/>
          <a:ln>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7168C7C-0D83-4482-8972-BAAFEFA91E03}" type="slidenum">
              <a:rPr kumimoji="0" lang="en-US" altLang="zh-TW" sz="1000">
                <a:solidFill>
                  <a:srgbClr val="000000"/>
                </a:solidFill>
                <a:latin typeface="Times New Roman" panose="02020603050405020304" pitchFamily="18" charset="0"/>
                <a:ea typeface="標楷體" panose="03000509000000000000" pitchFamily="65" charset="-120"/>
              </a:rPr>
              <a:pPr algn="r"/>
              <a:t>46</a:t>
            </a:fld>
            <a:endParaRPr kumimoji="0" lang="en-US" altLang="zh-TW" sz="1000">
              <a:solidFill>
                <a:srgbClr val="000000"/>
              </a:solidFill>
              <a:latin typeface="Times New Roman" panose="02020603050405020304" pitchFamily="18" charset="0"/>
              <a:ea typeface="標楷體" panose="03000509000000000000" pitchFamily="65" charset="-120"/>
            </a:endParaRPr>
          </a:p>
        </p:txBody>
      </p:sp>
      <p:pic>
        <p:nvPicPr>
          <p:cNvPr id="7" name="Picture 12" descr="E21U00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566" y="4080534"/>
            <a:ext cx="3150800" cy="207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 descr="http://media.president.gov.tw/showImage.aspx?kind=I&amp;path=c8cbe8c7-219f-4c16-b2bc-132764b2fb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1" y="4130700"/>
            <a:ext cx="3251668" cy="196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p:cNvSpPr>
          <p:nvPr/>
        </p:nvSpPr>
        <p:spPr bwMode="auto">
          <a:xfrm>
            <a:off x="581349" y="1037055"/>
            <a:ext cx="7981301" cy="2928770"/>
          </a:xfrm>
          <a:prstGeom prst="rect">
            <a:avLst/>
          </a:prstGeom>
          <a:noFill/>
          <a:ln>
            <a:noFill/>
          </a:ln>
          <a:extLst/>
        </p:spPr>
        <p:txBody>
          <a:bodyPr/>
          <a:lstStyle>
            <a:lvl1pPr marL="365125" indent="-25558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271463" indent="-271463" algn="just">
              <a:spcBef>
                <a:spcPts val="400"/>
              </a:spcBef>
              <a:buClr>
                <a:srgbClr val="191966"/>
              </a:buClr>
              <a:buSzPct val="100000"/>
              <a:buFont typeface="Wingdings" panose="05000000000000000000" pitchFamily="2" charset="2"/>
              <a:buChar char="n"/>
            </a:pPr>
            <a:r>
              <a:rPr kumimoji="0" lang="zh-TW" altLang="en-US" sz="2000" b="1" dirty="0" smtClean="0">
                <a:solidFill>
                  <a:srgbClr val="2D2DB9"/>
                </a:solidFill>
                <a:latin typeface="Times New Roman" panose="02020603050405020304" pitchFamily="18" charset="0"/>
                <a:ea typeface="標楷體" panose="03000509000000000000" pitchFamily="65" charset="-120"/>
              </a:rPr>
              <a:t>落實</a:t>
            </a:r>
            <a:r>
              <a:rPr kumimoji="0" lang="zh-TW" altLang="en-US" sz="2000" b="1" dirty="0">
                <a:solidFill>
                  <a:srgbClr val="2D2DB9"/>
                </a:solidFill>
                <a:latin typeface="Times New Roman" panose="02020603050405020304" pitchFamily="18" charset="0"/>
                <a:ea typeface="標楷體" panose="03000509000000000000" pitchFamily="65" charset="-120"/>
              </a:rPr>
              <a:t>東海和平倡議</a:t>
            </a:r>
            <a:r>
              <a:rPr kumimoji="0" lang="zh-TW" altLang="en-US" sz="2000" b="1" dirty="0" smtClean="0">
                <a:solidFill>
                  <a:srgbClr val="2D2DB9"/>
                </a:solidFill>
                <a:latin typeface="Times New Roman" panose="02020603050405020304" pitchFamily="18" charset="0"/>
                <a:ea typeface="標楷體" panose="03000509000000000000" pitchFamily="65" charset="-120"/>
              </a:rPr>
              <a:t>，</a:t>
            </a:r>
            <a:r>
              <a:rPr kumimoji="0" lang="en-US" altLang="zh-TW" sz="2000" b="1" dirty="0">
                <a:solidFill>
                  <a:srgbClr val="2D2DB9"/>
                </a:solidFill>
                <a:latin typeface="Times New Roman" panose="02020603050405020304" pitchFamily="18" charset="0"/>
                <a:ea typeface="標楷體" panose="03000509000000000000" pitchFamily="65" charset="-120"/>
              </a:rPr>
              <a:t> 102</a:t>
            </a:r>
            <a:r>
              <a:rPr kumimoji="0" lang="zh-TW" altLang="en-US" sz="2000" b="1" dirty="0">
                <a:solidFill>
                  <a:srgbClr val="2D2DB9"/>
                </a:solidFill>
                <a:latin typeface="Times New Roman" panose="02020603050405020304" pitchFamily="18" charset="0"/>
                <a:ea typeface="標楷體" panose="03000509000000000000" pitchFamily="65" charset="-120"/>
              </a:rPr>
              <a:t>年臺日簽署漁業協議，解決困擾臺日間長達</a:t>
            </a:r>
            <a:r>
              <a:rPr kumimoji="0" lang="en-US" altLang="zh-TW" sz="2000" b="1" dirty="0">
                <a:solidFill>
                  <a:srgbClr val="2D2DB9"/>
                </a:solidFill>
                <a:latin typeface="Times New Roman" panose="02020603050405020304" pitchFamily="18" charset="0"/>
                <a:ea typeface="標楷體" panose="03000509000000000000" pitchFamily="65" charset="-120"/>
              </a:rPr>
              <a:t>40</a:t>
            </a:r>
            <a:r>
              <a:rPr kumimoji="0" lang="zh-TW" altLang="en-US" sz="2000" b="1" dirty="0">
                <a:solidFill>
                  <a:srgbClr val="2D2DB9"/>
                </a:solidFill>
                <a:latin typeface="Times New Roman" panose="02020603050405020304" pitchFamily="18" charset="0"/>
                <a:ea typeface="標楷體" panose="03000509000000000000" pitchFamily="65" charset="-120"/>
              </a:rPr>
              <a:t>多年的漁業糾紛，保障漁民</a:t>
            </a:r>
            <a:r>
              <a:rPr kumimoji="0" lang="zh-TW" altLang="zh-TW" sz="2000" b="1" dirty="0">
                <a:solidFill>
                  <a:srgbClr val="2D2DB9"/>
                </a:solidFill>
                <a:latin typeface="Times New Roman" panose="02020603050405020304" pitchFamily="18" charset="0"/>
                <a:ea typeface="標楷體" panose="03000509000000000000" pitchFamily="65" charset="-120"/>
              </a:rPr>
              <a:t>作業權益</a:t>
            </a:r>
            <a:r>
              <a:rPr kumimoji="0" lang="zh-TW" altLang="en-US" sz="2000" b="1" dirty="0">
                <a:solidFill>
                  <a:srgbClr val="2D2DB9"/>
                </a:solidFill>
                <a:latin typeface="Times New Roman" panose="02020603050405020304" pitchFamily="18" charset="0"/>
                <a:ea typeface="標楷體" panose="03000509000000000000" pitchFamily="65" charset="-120"/>
              </a:rPr>
              <a:t>，</a:t>
            </a:r>
            <a:r>
              <a:rPr kumimoji="0" lang="zh-TW" altLang="zh-TW" sz="2000" b="1" dirty="0">
                <a:solidFill>
                  <a:srgbClr val="2D2DB9"/>
                </a:solidFill>
                <a:latin typeface="Times New Roman" panose="02020603050405020304" pitchFamily="18" charset="0"/>
                <a:ea typeface="標楷體" panose="03000509000000000000" pitchFamily="65" charset="-120"/>
              </a:rPr>
              <a:t>漁民作業範圍</a:t>
            </a:r>
            <a:r>
              <a:rPr kumimoji="0" lang="zh-TW" altLang="en-US" sz="2000" b="1" dirty="0">
                <a:solidFill>
                  <a:srgbClr val="2D2DB9"/>
                </a:solidFill>
                <a:latin typeface="Times New Roman" panose="02020603050405020304" pitchFamily="18" charset="0"/>
                <a:ea typeface="標楷體" panose="03000509000000000000" pitchFamily="65" charset="-120"/>
              </a:rPr>
              <a:t>增加</a:t>
            </a:r>
            <a:r>
              <a:rPr kumimoji="0" lang="zh-TW" altLang="zh-TW" sz="2000" b="1" dirty="0">
                <a:solidFill>
                  <a:srgbClr val="2D2DB9"/>
                </a:solidFill>
                <a:latin typeface="Times New Roman" panose="02020603050405020304" pitchFamily="18" charset="0"/>
                <a:ea typeface="標楷體" panose="03000509000000000000" pitchFamily="65" charset="-120"/>
              </a:rPr>
              <a:t>為</a:t>
            </a:r>
            <a:r>
              <a:rPr kumimoji="0" lang="en-US" altLang="zh-TW" sz="2000" b="1" dirty="0" smtClean="0">
                <a:solidFill>
                  <a:srgbClr val="2D2DB9"/>
                </a:solidFill>
                <a:latin typeface="Times New Roman" panose="02020603050405020304" pitchFamily="18" charset="0"/>
                <a:ea typeface="標楷體" panose="03000509000000000000" pitchFamily="65" charset="-120"/>
              </a:rPr>
              <a:t>7</a:t>
            </a:r>
            <a:r>
              <a:rPr kumimoji="0" lang="zh-TW" altLang="en-US" sz="2000" b="1" dirty="0" smtClean="0">
                <a:solidFill>
                  <a:srgbClr val="2D2DB9"/>
                </a:solidFill>
                <a:latin typeface="Times New Roman" panose="02020603050405020304" pitchFamily="18" charset="0"/>
                <a:ea typeface="標楷體" panose="03000509000000000000" pitchFamily="65" charset="-120"/>
              </a:rPr>
              <a:t>萬</a:t>
            </a:r>
            <a:r>
              <a:rPr kumimoji="0" lang="en-US" altLang="zh-TW" sz="2000" b="1" dirty="0" smtClean="0">
                <a:solidFill>
                  <a:srgbClr val="2D2DB9"/>
                </a:solidFill>
                <a:latin typeface="Times New Roman" panose="02020603050405020304" pitchFamily="18" charset="0"/>
                <a:ea typeface="標楷體" panose="03000509000000000000" pitchFamily="65" charset="-120"/>
              </a:rPr>
              <a:t>4,530</a:t>
            </a:r>
            <a:r>
              <a:rPr kumimoji="0" lang="zh-TW" altLang="zh-TW" sz="2000" b="1" dirty="0">
                <a:solidFill>
                  <a:srgbClr val="2D2DB9"/>
                </a:solidFill>
                <a:latin typeface="Times New Roman" panose="02020603050405020304" pitchFamily="18" charset="0"/>
                <a:ea typeface="標楷體" panose="03000509000000000000" pitchFamily="65" charset="-120"/>
              </a:rPr>
              <a:t>平方公里海域，包含釣魚臺列嶼周圍</a:t>
            </a:r>
            <a:r>
              <a:rPr kumimoji="0" lang="en-US" altLang="zh-TW" sz="2000" b="1" dirty="0">
                <a:solidFill>
                  <a:srgbClr val="2D2DB9"/>
                </a:solidFill>
                <a:latin typeface="Times New Roman" panose="02020603050405020304" pitchFamily="18" charset="0"/>
                <a:ea typeface="標楷體" panose="03000509000000000000" pitchFamily="65" charset="-120"/>
              </a:rPr>
              <a:t>7</a:t>
            </a:r>
            <a:r>
              <a:rPr kumimoji="0" lang="zh-TW" altLang="en-US" sz="2000" b="1" dirty="0">
                <a:solidFill>
                  <a:srgbClr val="2D2DB9"/>
                </a:solidFill>
                <a:latin typeface="Times New Roman" panose="02020603050405020304" pitchFamily="18" charset="0"/>
                <a:ea typeface="標楷體" panose="03000509000000000000" pitchFamily="65" charset="-120"/>
              </a:rPr>
              <a:t>萬平方公里海域</a:t>
            </a:r>
            <a:r>
              <a:rPr kumimoji="0" lang="zh-TW" altLang="en-US" sz="2000" b="1" dirty="0" smtClean="0">
                <a:solidFill>
                  <a:srgbClr val="2D2DB9"/>
                </a:solidFill>
                <a:latin typeface="Times New Roman" panose="02020603050405020304" pitchFamily="18" charset="0"/>
                <a:ea typeface="標楷體" panose="03000509000000000000" pitchFamily="65" charset="-120"/>
              </a:rPr>
              <a:t>。</a:t>
            </a:r>
            <a:r>
              <a:rPr kumimoji="0" lang="zh-TW" altLang="en-US" sz="2000" b="1" dirty="0">
                <a:solidFill>
                  <a:srgbClr val="2D2DB9"/>
                </a:solidFill>
                <a:latin typeface="Times New Roman" panose="02020603050405020304" pitchFamily="18" charset="0"/>
                <a:ea typeface="標楷體" panose="03000509000000000000" pitchFamily="65" charset="-120"/>
              </a:rPr>
              <a:t>自</a:t>
            </a:r>
            <a:r>
              <a:rPr kumimoji="0" lang="en-US" altLang="zh-TW" sz="2000" b="1" dirty="0" smtClean="0">
                <a:solidFill>
                  <a:srgbClr val="2D2DB9"/>
                </a:solidFill>
                <a:latin typeface="Times New Roman" panose="02020603050405020304" pitchFamily="18" charset="0"/>
                <a:ea typeface="標楷體" panose="03000509000000000000" pitchFamily="65" charset="-120"/>
              </a:rPr>
              <a:t>101</a:t>
            </a:r>
            <a:r>
              <a:rPr kumimoji="0" lang="zh-TW" altLang="en-US" sz="2000" b="1" dirty="0" smtClean="0">
                <a:solidFill>
                  <a:srgbClr val="2D2DB9"/>
                </a:solidFill>
                <a:latin typeface="Times New Roman" panose="02020603050405020304" pitchFamily="18" charset="0"/>
                <a:ea typeface="標楷體" panose="03000509000000000000" pitchFamily="65" charset="-120"/>
              </a:rPr>
              <a:t>年至漁業協議生效前我</a:t>
            </a:r>
            <a:r>
              <a:rPr kumimoji="0" lang="zh-TW" altLang="en-US" sz="2000" b="1" dirty="0">
                <a:solidFill>
                  <a:srgbClr val="2D2DB9"/>
                </a:solidFill>
                <a:latin typeface="Times New Roman" panose="02020603050405020304" pitchFamily="18" charset="0"/>
                <a:ea typeface="標楷體" panose="03000509000000000000" pitchFamily="65" charset="-120"/>
              </a:rPr>
              <a:t>漁船在協議適用海域遭日方干擾船數計</a:t>
            </a:r>
            <a:r>
              <a:rPr kumimoji="0" lang="en-US" altLang="zh-TW" sz="2000" b="1" dirty="0">
                <a:solidFill>
                  <a:srgbClr val="2D2DB9"/>
                </a:solidFill>
                <a:latin typeface="Times New Roman" panose="02020603050405020304" pitchFamily="18" charset="0"/>
                <a:ea typeface="標楷體" panose="03000509000000000000" pitchFamily="65" charset="-120"/>
              </a:rPr>
              <a:t>18</a:t>
            </a:r>
            <a:r>
              <a:rPr kumimoji="0" lang="zh-TW" altLang="en-US" sz="2000" b="1" dirty="0">
                <a:solidFill>
                  <a:srgbClr val="2D2DB9"/>
                </a:solidFill>
                <a:latin typeface="Times New Roman" panose="02020603050405020304" pitchFamily="18" charset="0"/>
                <a:ea typeface="標楷體" panose="03000509000000000000" pitchFamily="65" charset="-120"/>
              </a:rPr>
              <a:t>艘，</a:t>
            </a:r>
            <a:r>
              <a:rPr kumimoji="0" lang="en-US" altLang="zh-TW" sz="2000" b="1" dirty="0">
                <a:solidFill>
                  <a:srgbClr val="2D2DB9"/>
                </a:solidFill>
                <a:latin typeface="Times New Roman" panose="02020603050405020304" pitchFamily="18" charset="0"/>
                <a:ea typeface="標楷體" panose="03000509000000000000" pitchFamily="65" charset="-120"/>
              </a:rPr>
              <a:t>103</a:t>
            </a:r>
            <a:r>
              <a:rPr kumimoji="0" lang="zh-TW" altLang="en-US" sz="2000" b="1" dirty="0">
                <a:solidFill>
                  <a:srgbClr val="2D2DB9"/>
                </a:solidFill>
                <a:latin typeface="Times New Roman" panose="02020603050405020304" pitchFamily="18" charset="0"/>
                <a:ea typeface="標楷體" panose="03000509000000000000" pitchFamily="65" charset="-120"/>
              </a:rPr>
              <a:t>年則完全未受日方干擾，讓漁民可平安出航，滿載而歸</a:t>
            </a:r>
            <a:r>
              <a:rPr kumimoji="0" lang="zh-TW" altLang="en-US" sz="2000" b="1" dirty="0" smtClean="0">
                <a:solidFill>
                  <a:srgbClr val="2D2DB9"/>
                </a:solidFill>
                <a:latin typeface="Times New Roman" panose="02020603050405020304" pitchFamily="18" charset="0"/>
                <a:ea typeface="標楷體" panose="03000509000000000000" pitchFamily="65" charset="-120"/>
              </a:rPr>
              <a:t>。</a:t>
            </a:r>
            <a:endParaRPr kumimoji="0" lang="en-US" altLang="zh-TW" sz="2000" b="1" dirty="0" smtClean="0">
              <a:solidFill>
                <a:srgbClr val="2D2DB9"/>
              </a:solidFill>
              <a:latin typeface="Times New Roman" panose="02020603050405020304" pitchFamily="18" charset="0"/>
              <a:ea typeface="標楷體" panose="03000509000000000000" pitchFamily="65" charset="-120"/>
            </a:endParaRPr>
          </a:p>
          <a:p>
            <a:pPr marL="271463" indent="-271463" algn="just">
              <a:spcBef>
                <a:spcPts val="400"/>
              </a:spcBef>
              <a:buClr>
                <a:srgbClr val="191966"/>
              </a:buClr>
              <a:buSzPct val="100000"/>
              <a:buFont typeface="Wingdings" panose="05000000000000000000" pitchFamily="2" charset="2"/>
              <a:buChar char="n"/>
            </a:pPr>
            <a:r>
              <a:rPr kumimoji="0" lang="en-US" altLang="zh-TW" sz="2000" b="1" dirty="0">
                <a:solidFill>
                  <a:srgbClr val="2D2DB9"/>
                </a:solidFill>
                <a:latin typeface="Times New Roman" panose="02020603050405020304" pitchFamily="18" charset="0"/>
                <a:ea typeface="標楷體" panose="03000509000000000000" pitchFamily="65" charset="-120"/>
              </a:rPr>
              <a:t>105</a:t>
            </a:r>
            <a:r>
              <a:rPr kumimoji="0" lang="zh-TW" altLang="en-US" sz="2000" b="1" dirty="0">
                <a:solidFill>
                  <a:srgbClr val="2D2DB9"/>
                </a:solidFill>
                <a:latin typeface="Times New Roman" panose="02020603050405020304" pitchFamily="18" charset="0"/>
                <a:ea typeface="標楷體" panose="03000509000000000000" pitchFamily="65" charset="-120"/>
              </a:rPr>
              <a:t>年</a:t>
            </a:r>
            <a:r>
              <a:rPr kumimoji="0" lang="en-US" altLang="zh-TW" sz="2000" b="1" dirty="0">
                <a:solidFill>
                  <a:srgbClr val="2D2DB9"/>
                </a:solidFill>
                <a:latin typeface="Times New Roman" panose="02020603050405020304" pitchFamily="18" charset="0"/>
                <a:ea typeface="標楷體" panose="03000509000000000000" pitchFamily="65" charset="-120"/>
              </a:rPr>
              <a:t>3</a:t>
            </a:r>
            <a:r>
              <a:rPr kumimoji="0" lang="zh-TW" altLang="en-US" sz="2000" b="1" dirty="0">
                <a:solidFill>
                  <a:srgbClr val="2D2DB9"/>
                </a:solidFill>
                <a:latin typeface="Times New Roman" panose="02020603050405020304" pitchFamily="18" charset="0"/>
                <a:ea typeface="標楷體" panose="03000509000000000000" pitchFamily="65" charset="-120"/>
              </a:rPr>
              <a:t>月</a:t>
            </a:r>
            <a:r>
              <a:rPr kumimoji="0" lang="en-US" altLang="zh-TW" sz="2000" b="1" dirty="0">
                <a:solidFill>
                  <a:srgbClr val="2D2DB9"/>
                </a:solidFill>
                <a:latin typeface="Times New Roman" panose="02020603050405020304" pitchFamily="18" charset="0"/>
                <a:ea typeface="標楷體" panose="03000509000000000000" pitchFamily="65" charset="-120"/>
              </a:rPr>
              <a:t>4</a:t>
            </a:r>
            <a:r>
              <a:rPr kumimoji="0" lang="zh-TW" altLang="en-US" sz="2000" b="1" dirty="0">
                <a:solidFill>
                  <a:srgbClr val="2D2DB9"/>
                </a:solidFill>
                <a:latin typeface="Times New Roman" panose="02020603050405020304" pitchFamily="18" charset="0"/>
                <a:ea typeface="標楷體" panose="03000509000000000000" pitchFamily="65" charset="-120"/>
              </a:rPr>
              <a:t>日完成第</a:t>
            </a:r>
            <a:r>
              <a:rPr kumimoji="0" lang="en-US" altLang="zh-TW" sz="2000" b="1" dirty="0">
                <a:solidFill>
                  <a:srgbClr val="2D2DB9"/>
                </a:solidFill>
                <a:latin typeface="Times New Roman" panose="02020603050405020304" pitchFamily="18" charset="0"/>
                <a:ea typeface="標楷體" panose="03000509000000000000" pitchFamily="65" charset="-120"/>
              </a:rPr>
              <a:t>5</a:t>
            </a:r>
            <a:r>
              <a:rPr kumimoji="0" lang="zh-TW" altLang="en-US" sz="2000" b="1" dirty="0">
                <a:solidFill>
                  <a:srgbClr val="2D2DB9"/>
                </a:solidFill>
                <a:latin typeface="Times New Roman" panose="02020603050405020304" pitchFamily="18" charset="0"/>
                <a:ea typeface="標楷體" panose="03000509000000000000" pitchFamily="65" charset="-120"/>
              </a:rPr>
              <a:t>次臺日漁業委員會協商，雙方達成共識維持現行「日夜輪作」、「分時分區」並「考量小型漁船作業」等原則進行合作，本著臺日漁業協議互惠合作宗旨，持續檢討雙方漁船在適用水域安心作業的方式。</a:t>
            </a:r>
            <a:endParaRPr kumimoji="0" lang="en-US" altLang="zh-TW" sz="2000" b="1" dirty="0">
              <a:solidFill>
                <a:srgbClr val="2D2DB9"/>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27149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3600" b="1" dirty="0">
                <a:solidFill>
                  <a:srgbClr val="16165D"/>
                </a:solidFill>
                <a:latin typeface="Times New Roman" panose="02020603050405020304" pitchFamily="18" charset="0"/>
                <a:ea typeface="標楷體" panose="03000509000000000000" pitchFamily="65" charset="-120"/>
              </a:rPr>
              <a:t>安心出航，放心</a:t>
            </a:r>
            <a:r>
              <a:rPr lang="zh-TW" altLang="en-US" sz="3600" b="1" dirty="0" smtClean="0">
                <a:solidFill>
                  <a:srgbClr val="16165D"/>
                </a:solidFill>
                <a:latin typeface="Times New Roman" panose="02020603050405020304" pitchFamily="18" charset="0"/>
                <a:ea typeface="標楷體" panose="03000509000000000000" pitchFamily="65" charset="-120"/>
              </a:rPr>
              <a:t>捕魚</a:t>
            </a:r>
            <a:r>
              <a:rPr lang="en-US" altLang="zh-TW" sz="2000" b="1" dirty="0" smtClean="0">
                <a:solidFill>
                  <a:srgbClr val="16165D"/>
                </a:solidFill>
                <a:latin typeface="Times New Roman" panose="02020603050405020304" pitchFamily="18" charset="0"/>
                <a:ea typeface="標楷體" panose="03000509000000000000" pitchFamily="65" charset="-120"/>
              </a:rPr>
              <a:t>(</a:t>
            </a:r>
            <a:r>
              <a:rPr lang="zh-TW" altLang="en-US" sz="2000" b="1" dirty="0" smtClean="0">
                <a:solidFill>
                  <a:srgbClr val="16165D"/>
                </a:solidFill>
                <a:latin typeface="Times New Roman" panose="02020603050405020304" pitchFamily="18" charset="0"/>
                <a:ea typeface="標楷體" panose="03000509000000000000" pitchFamily="65" charset="-120"/>
              </a:rPr>
              <a:t>續</a:t>
            </a:r>
            <a:r>
              <a:rPr lang="en-US" altLang="zh-TW" sz="2000" b="1" dirty="0" smtClean="0">
                <a:solidFill>
                  <a:srgbClr val="16165D"/>
                </a:solidFill>
                <a:latin typeface="Times New Roman" panose="02020603050405020304" pitchFamily="18" charset="0"/>
                <a:ea typeface="標楷體" panose="03000509000000000000" pitchFamily="65" charset="-120"/>
              </a:rPr>
              <a:t>)</a:t>
            </a:r>
            <a:endParaRPr lang="zh-TW" altLang="en-US" sz="2000" b="1" dirty="0">
              <a:solidFill>
                <a:srgbClr val="16165D"/>
              </a:solidFill>
              <a:latin typeface="Times New Roman" panose="02020603050405020304" pitchFamily="18" charset="0"/>
              <a:ea typeface="標楷體" panose="03000509000000000000" pitchFamily="65" charset="-120"/>
            </a:endParaRPr>
          </a:p>
        </p:txBody>
      </p:sp>
      <p:sp>
        <p:nvSpPr>
          <p:cNvPr id="13315" name="Rectangle 7"/>
          <p:cNvSpPr>
            <a:spLocks/>
          </p:cNvSpPr>
          <p:nvPr/>
        </p:nvSpPr>
        <p:spPr bwMode="auto">
          <a:xfrm>
            <a:off x="273050" y="835285"/>
            <a:ext cx="8620125" cy="588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eaLnBrk="1" hangingPunct="1">
              <a:spcBef>
                <a:spcPts val="400"/>
              </a:spcBef>
              <a:buClr>
                <a:srgbClr val="191966"/>
              </a:buClr>
              <a:buSzPct val="75000"/>
              <a:buFont typeface="Wingdings" panose="05000000000000000000" pitchFamily="2" charset="2"/>
              <a:buChar char="n"/>
            </a:pPr>
            <a:r>
              <a:rPr kumimoji="0" lang="en-US" altLang="zh-TW" sz="2300" b="1" dirty="0">
                <a:solidFill>
                  <a:srgbClr val="2D2DB9"/>
                </a:solidFill>
                <a:latin typeface="Times New Roman" panose="02020603050405020304" pitchFamily="18" charset="0"/>
                <a:ea typeface="標楷體" panose="03000509000000000000" pitchFamily="65" charset="-120"/>
              </a:rPr>
              <a:t>102</a:t>
            </a:r>
            <a:r>
              <a:rPr kumimoji="0" lang="zh-TW" altLang="en-US" sz="2300" b="1" dirty="0">
                <a:solidFill>
                  <a:srgbClr val="2D2DB9"/>
                </a:solidFill>
                <a:latin typeface="Times New Roman" panose="02020603050405020304" pitchFamily="18" charset="0"/>
                <a:ea typeface="標楷體" panose="03000509000000000000" pitchFamily="65" charset="-120"/>
              </a:rPr>
              <a:t>年</a:t>
            </a:r>
            <a:r>
              <a:rPr kumimoji="0" lang="en-US" altLang="zh-TW" sz="2300" b="1" dirty="0">
                <a:solidFill>
                  <a:srgbClr val="2D2DB9"/>
                </a:solidFill>
                <a:latin typeface="Times New Roman" panose="02020603050405020304" pitchFamily="18" charset="0"/>
                <a:ea typeface="標楷體" panose="03000509000000000000" pitchFamily="65" charset="-120"/>
              </a:rPr>
              <a:t>5</a:t>
            </a:r>
            <a:r>
              <a:rPr kumimoji="0" lang="zh-TW" altLang="en-US" sz="2300" b="1" dirty="0">
                <a:solidFill>
                  <a:srgbClr val="2D2DB9"/>
                </a:solidFill>
                <a:latin typeface="Times New Roman" panose="02020603050405020304" pitchFamily="18" charset="0"/>
                <a:ea typeface="標楷體" panose="03000509000000000000" pitchFamily="65" charset="-120"/>
              </a:rPr>
              <a:t>月菲律賓海巡人員槍殺我漁民的「廣大興</a:t>
            </a:r>
            <a:r>
              <a:rPr kumimoji="0" lang="en-US" altLang="zh-TW" sz="2300" b="1" dirty="0">
                <a:solidFill>
                  <a:srgbClr val="2D2DB9"/>
                </a:solidFill>
                <a:latin typeface="Times New Roman" panose="02020603050405020304" pitchFamily="18" charset="0"/>
                <a:ea typeface="標楷體" panose="03000509000000000000" pitchFamily="65" charset="-120"/>
              </a:rPr>
              <a:t>28</a:t>
            </a:r>
            <a:r>
              <a:rPr kumimoji="0" lang="zh-TW" altLang="en-US" sz="2300" b="1" dirty="0">
                <a:solidFill>
                  <a:srgbClr val="2D2DB9"/>
                </a:solidFill>
                <a:latin typeface="Times New Roman" panose="02020603050405020304" pitchFamily="18" charset="0"/>
                <a:ea typeface="標楷體" panose="03000509000000000000" pitchFamily="65" charset="-120"/>
              </a:rPr>
              <a:t>號漁船案」，在我以立場堅定、態度理性、措施強硬</a:t>
            </a:r>
            <a:r>
              <a:rPr kumimoji="0" lang="zh-TW" altLang="en-US" sz="2300" b="1" dirty="0" smtClean="0">
                <a:solidFill>
                  <a:srgbClr val="2D2DB9"/>
                </a:solidFill>
                <a:latin typeface="Times New Roman" panose="02020603050405020304" pitchFamily="18" charset="0"/>
                <a:ea typeface="標楷體" panose="03000509000000000000" pitchFamily="65" charset="-120"/>
              </a:rPr>
              <a:t>之</a:t>
            </a:r>
            <a:r>
              <a:rPr kumimoji="0" lang="zh-TW" altLang="en-US" sz="2300" b="1" dirty="0">
                <a:solidFill>
                  <a:srgbClr val="2D2DB9"/>
                </a:solidFill>
                <a:latin typeface="Times New Roman" panose="02020603050405020304" pitchFamily="18" charset="0"/>
                <a:ea typeface="標楷體" panose="03000509000000000000" pitchFamily="65" charset="-120"/>
              </a:rPr>
              <a:t>交涉下，</a:t>
            </a:r>
            <a:r>
              <a:rPr kumimoji="0" lang="zh-TW" altLang="en-US" sz="2300" b="1" dirty="0" smtClean="0">
                <a:solidFill>
                  <a:srgbClr val="2D2DB9"/>
                </a:solidFill>
                <a:latin typeface="Times New Roman" panose="02020603050405020304" pitchFamily="18" charset="0"/>
                <a:ea typeface="標楷體" panose="03000509000000000000" pitchFamily="65" charset="-120"/>
              </a:rPr>
              <a:t>獲菲國正式道歉</a:t>
            </a:r>
            <a:r>
              <a:rPr kumimoji="0" lang="zh-TW" altLang="en-US" sz="2300" b="1" dirty="0">
                <a:solidFill>
                  <a:srgbClr val="2D2DB9"/>
                </a:solidFill>
                <a:latin typeface="Times New Roman" panose="02020603050405020304" pitchFamily="18" charset="0"/>
                <a:ea typeface="標楷體" panose="03000509000000000000" pitchFamily="65" charset="-120"/>
              </a:rPr>
              <a:t>、賠償、懲兇，</a:t>
            </a:r>
            <a:r>
              <a:rPr kumimoji="0" lang="zh-TW" altLang="en-US" sz="2300" b="1" dirty="0" smtClean="0">
                <a:solidFill>
                  <a:srgbClr val="2D2DB9"/>
                </a:solidFill>
                <a:latin typeface="Times New Roman" panose="02020603050405020304" pitchFamily="18" charset="0"/>
                <a:ea typeface="標楷體" panose="03000509000000000000" pitchFamily="65" charset="-120"/>
              </a:rPr>
              <a:t>菲國與</a:t>
            </a:r>
            <a:r>
              <a:rPr kumimoji="0" lang="zh-TW" altLang="en-US" sz="2300" b="1" dirty="0">
                <a:solidFill>
                  <a:srgbClr val="2D2DB9"/>
                </a:solidFill>
                <a:latin typeface="Times New Roman" panose="02020603050405020304" pitchFamily="18" charset="0"/>
                <a:ea typeface="標楷體" panose="03000509000000000000" pitchFamily="65" charset="-120"/>
              </a:rPr>
              <a:t>我就未來海事執法已達共識。相較於</a:t>
            </a:r>
            <a:r>
              <a:rPr kumimoji="0" lang="en-US" altLang="zh-TW" sz="2300" b="1" dirty="0">
                <a:solidFill>
                  <a:srgbClr val="2D2DB9"/>
                </a:solidFill>
                <a:latin typeface="Times New Roman" panose="02020603050405020304" pitchFamily="18" charset="0"/>
                <a:ea typeface="標楷體" panose="03000509000000000000" pitchFamily="65" charset="-120"/>
              </a:rPr>
              <a:t>95</a:t>
            </a:r>
            <a:r>
              <a:rPr kumimoji="0" lang="zh-TW" altLang="en-US" sz="2300" b="1" dirty="0">
                <a:solidFill>
                  <a:srgbClr val="2D2DB9"/>
                </a:solidFill>
                <a:latin typeface="Times New Roman" panose="02020603050405020304" pitchFamily="18" charset="0"/>
                <a:ea typeface="標楷體" panose="03000509000000000000" pitchFamily="65" charset="-120"/>
              </a:rPr>
              <a:t>年</a:t>
            </a:r>
            <a:r>
              <a:rPr kumimoji="0" lang="en-US" altLang="zh-TW" sz="2300" b="1" dirty="0">
                <a:solidFill>
                  <a:srgbClr val="2D2DB9"/>
                </a:solidFill>
                <a:latin typeface="Times New Roman" panose="02020603050405020304" pitchFamily="18" charset="0"/>
                <a:ea typeface="標楷體" panose="03000509000000000000" pitchFamily="65" charset="-120"/>
              </a:rPr>
              <a:t>1</a:t>
            </a:r>
            <a:r>
              <a:rPr kumimoji="0" lang="zh-TW" altLang="en-US" sz="2300" b="1" dirty="0">
                <a:solidFill>
                  <a:srgbClr val="2D2DB9"/>
                </a:solidFill>
                <a:latin typeface="Times New Roman" panose="02020603050405020304" pitchFamily="18" charset="0"/>
                <a:ea typeface="標楷體" panose="03000509000000000000" pitchFamily="65" charset="-120"/>
              </a:rPr>
              <a:t>月「滿春億漁船事件」，我漁民也是受到菲國警方槍殺，但家屬當時卻求償無門。</a:t>
            </a:r>
          </a:p>
          <a:p>
            <a:pPr algn="just">
              <a:spcBef>
                <a:spcPts val="400"/>
              </a:spcBef>
              <a:buClr>
                <a:srgbClr val="191966"/>
              </a:buClr>
              <a:buSzPct val="75000"/>
              <a:buFont typeface="Wingdings" panose="05000000000000000000" pitchFamily="2" charset="2"/>
              <a:buChar char="n"/>
            </a:pPr>
            <a:r>
              <a:rPr kumimoji="0" lang="en-US" altLang="zh-TW" sz="2300" b="1" dirty="0">
                <a:solidFill>
                  <a:srgbClr val="2D2DB9"/>
                </a:solidFill>
                <a:latin typeface="Times New Roman" panose="02020603050405020304" pitchFamily="18" charset="0"/>
                <a:ea typeface="標楷體" panose="03000509000000000000" pitchFamily="65" charset="-120"/>
              </a:rPr>
              <a:t>104</a:t>
            </a:r>
            <a:r>
              <a:rPr kumimoji="0" lang="zh-TW" altLang="en-US" sz="2300" b="1" dirty="0">
                <a:solidFill>
                  <a:srgbClr val="2D2DB9"/>
                </a:solidFill>
                <a:latin typeface="Times New Roman" panose="02020603050405020304" pitchFamily="18" charset="0"/>
                <a:ea typeface="標楷體" panose="03000509000000000000" pitchFamily="65" charset="-120"/>
              </a:rPr>
              <a:t>年</a:t>
            </a:r>
            <a:r>
              <a:rPr kumimoji="0" lang="en-US" altLang="zh-TW" sz="2300" b="1" dirty="0">
                <a:solidFill>
                  <a:srgbClr val="2D2DB9"/>
                </a:solidFill>
                <a:latin typeface="Times New Roman" panose="02020603050405020304" pitchFamily="18" charset="0"/>
                <a:ea typeface="標楷體" panose="03000509000000000000" pitchFamily="65" charset="-120"/>
              </a:rPr>
              <a:t>11</a:t>
            </a:r>
            <a:r>
              <a:rPr kumimoji="0" lang="zh-TW" altLang="en-US" sz="2300" b="1" dirty="0">
                <a:solidFill>
                  <a:srgbClr val="2D2DB9"/>
                </a:solidFill>
                <a:latin typeface="Times New Roman" panose="02020603050405020304" pitchFamily="18" charset="0"/>
                <a:ea typeface="標楷體" panose="03000509000000000000" pitchFamily="65" charset="-120"/>
              </a:rPr>
              <a:t>月</a:t>
            </a:r>
            <a:r>
              <a:rPr kumimoji="0" lang="en-US" altLang="zh-TW" sz="2300" b="1" dirty="0">
                <a:solidFill>
                  <a:srgbClr val="2D2DB9"/>
                </a:solidFill>
                <a:latin typeface="Times New Roman" panose="02020603050405020304" pitchFamily="18" charset="0"/>
                <a:ea typeface="標楷體" panose="03000509000000000000" pitchFamily="65" charset="-120"/>
              </a:rPr>
              <a:t>5</a:t>
            </a:r>
            <a:r>
              <a:rPr kumimoji="0" lang="zh-TW" altLang="en-US" sz="2300" b="1" dirty="0">
                <a:solidFill>
                  <a:srgbClr val="2D2DB9"/>
                </a:solidFill>
                <a:latin typeface="Times New Roman" panose="02020603050405020304" pitchFamily="18" charset="0"/>
                <a:ea typeface="標楷體" panose="03000509000000000000" pitchFamily="65" charset="-120"/>
              </a:rPr>
              <a:t>日臺菲簽署「有關促進漁業事務執法合作協定」，將「避免使用暴力及不必要之武力」、「建立緊急通報系統」及「建立迅速釋放機制」等三項執法共識落實在兩國專屬經濟海域重疊區域。</a:t>
            </a:r>
          </a:p>
        </p:txBody>
      </p:sp>
      <p:pic>
        <p:nvPicPr>
          <p:cNvPr id="13317" name="Picture 10" descr="圖片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808" y="4010861"/>
            <a:ext cx="3484881" cy="227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8"/>
          <p:cNvSpPr txBox="1">
            <a:spLocks noChangeArrowheads="1"/>
          </p:cNvSpPr>
          <p:nvPr/>
        </p:nvSpPr>
        <p:spPr bwMode="auto">
          <a:xfrm>
            <a:off x="395288" y="4005263"/>
            <a:ext cx="4176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p>
        </p:txBody>
      </p:sp>
      <p:sp>
        <p:nvSpPr>
          <p:cNvPr id="13319" name="Rectangle 7"/>
          <p:cNvSpPr>
            <a:spLocks/>
          </p:cNvSpPr>
          <p:nvPr/>
        </p:nvSpPr>
        <p:spPr bwMode="auto">
          <a:xfrm>
            <a:off x="250826" y="4099401"/>
            <a:ext cx="4718740" cy="277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a:spcBef>
                <a:spcPts val="400"/>
              </a:spcBef>
              <a:buClr>
                <a:srgbClr val="191966"/>
              </a:buClr>
              <a:buSzPct val="75000"/>
              <a:buFont typeface="Wingdings" panose="05000000000000000000" pitchFamily="2" charset="2"/>
              <a:buChar char="n"/>
            </a:pPr>
            <a:r>
              <a:rPr kumimoji="0" lang="zh-TW" altLang="en-US" sz="2300" b="1" dirty="0">
                <a:solidFill>
                  <a:srgbClr val="2D2DB9"/>
                </a:solidFill>
                <a:latin typeface="Times New Roman" panose="02020603050405020304" pitchFamily="18" charset="0"/>
                <a:ea typeface="標楷體" panose="03000509000000000000" pitchFamily="65" charset="-120"/>
              </a:rPr>
              <a:t>有關「一小時通報機制」及「三日內迅速釋放」可具體保障我國漁民合法捕魚權利。雙方將持續在「技術工作小組」（</a:t>
            </a:r>
            <a:r>
              <a:rPr kumimoji="0" lang="en-US" altLang="zh-TW" sz="2300" b="1" dirty="0">
                <a:solidFill>
                  <a:srgbClr val="2D2DB9"/>
                </a:solidFill>
                <a:latin typeface="Times New Roman" panose="02020603050405020304" pitchFamily="18" charset="0"/>
                <a:ea typeface="標楷體" panose="03000509000000000000" pitchFamily="65" charset="-120"/>
              </a:rPr>
              <a:t>TWG</a:t>
            </a:r>
            <a:r>
              <a:rPr kumimoji="0" lang="zh-TW" altLang="en-US" sz="2300" b="1" dirty="0">
                <a:solidFill>
                  <a:srgbClr val="2D2DB9"/>
                </a:solidFill>
                <a:latin typeface="Times New Roman" panose="02020603050405020304" pitchFamily="18" charset="0"/>
                <a:ea typeface="標楷體" panose="03000509000000000000" pitchFamily="65" charset="-120"/>
              </a:rPr>
              <a:t>）會議就漁業執法問題協商，以降低臺菲漁業糾紛，促進合作。 </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47</a:t>
            </a:fld>
            <a:endParaRPr lang="zh-TW" altLang="en-US"/>
          </a:p>
        </p:txBody>
      </p:sp>
    </p:spTree>
    <p:extLst>
      <p:ext uri="{BB962C8B-B14F-4D97-AF65-F5344CB8AC3E}">
        <p14:creationId xmlns:p14="http://schemas.microsoft.com/office/powerpoint/2010/main" val="29591644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造</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艦</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捍衛主權，增添國人信心</a:t>
            </a:r>
            <a:endParaRPr lang="en-US" altLang="zh-TW"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49057" y="971595"/>
            <a:ext cx="8645885" cy="24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Times New Roman" panose="02020603050405020304" pitchFamily="18" charset="0"/>
                <a:ea typeface="標楷體" panose="03000509000000000000" pitchFamily="65" charset="-120"/>
              </a:rPr>
              <a:t>近</a:t>
            </a:r>
            <a:r>
              <a:rPr lang="en-US" altLang="zh-TW" sz="2600" b="1" dirty="0" smtClean="0">
                <a:solidFill>
                  <a:schemeClr val="accent6"/>
                </a:solidFill>
                <a:latin typeface="Times New Roman" panose="02020603050405020304" pitchFamily="18" charset="0"/>
                <a:ea typeface="標楷體" panose="03000509000000000000" pitchFamily="65" charset="-120"/>
              </a:rPr>
              <a:t>8</a:t>
            </a:r>
            <a:r>
              <a:rPr lang="zh-TW" altLang="en-US" sz="2600" b="1" dirty="0" smtClean="0">
                <a:solidFill>
                  <a:schemeClr val="accent6"/>
                </a:solidFill>
                <a:latin typeface="Times New Roman" panose="02020603050405020304" pitchFamily="18" charset="0"/>
                <a:ea typeface="標楷體" panose="03000509000000000000" pitchFamily="65" charset="-120"/>
              </a:rPr>
              <a:t>年建造</a:t>
            </a:r>
            <a:r>
              <a:rPr lang="en-US" altLang="zh-TW" sz="2600" b="1" dirty="0">
                <a:solidFill>
                  <a:schemeClr val="accent6"/>
                </a:solidFill>
                <a:latin typeface="Times New Roman" panose="02020603050405020304" pitchFamily="18" charset="0"/>
                <a:ea typeface="標楷體" panose="03000509000000000000" pitchFamily="65" charset="-120"/>
              </a:rPr>
              <a:t>21</a:t>
            </a:r>
            <a:r>
              <a:rPr lang="zh-TW" altLang="en-US" sz="2600" b="1" dirty="0">
                <a:solidFill>
                  <a:schemeClr val="accent6"/>
                </a:solidFill>
                <a:latin typeface="Times New Roman" panose="02020603050405020304" pitchFamily="18" charset="0"/>
                <a:ea typeface="標楷體" panose="03000509000000000000" pitchFamily="65" charset="-120"/>
              </a:rPr>
              <a:t>艘海巡</a:t>
            </a:r>
            <a:r>
              <a:rPr lang="zh-TW" altLang="zh-TW" sz="2600" b="1" dirty="0" smtClean="0">
                <a:solidFill>
                  <a:schemeClr val="accent6"/>
                </a:solidFill>
                <a:latin typeface="Times New Roman" panose="02020603050405020304" pitchFamily="18" charset="0"/>
                <a:ea typeface="標楷體" panose="03000509000000000000" pitchFamily="65" charset="-120"/>
              </a:rPr>
              <a:t>艦</a:t>
            </a:r>
            <a:r>
              <a:rPr lang="zh-TW" altLang="en-US" sz="2600" b="1" dirty="0" smtClean="0">
                <a:solidFill>
                  <a:schemeClr val="accent6"/>
                </a:solidFill>
                <a:latin typeface="Times New Roman" panose="02020603050405020304" pitchFamily="18" charset="0"/>
                <a:ea typeface="標楷體" panose="03000509000000000000" pitchFamily="65" charset="-120"/>
              </a:rPr>
              <a:t>艇共</a:t>
            </a:r>
            <a:r>
              <a:rPr lang="en-US" altLang="zh-TW" sz="2600" b="1" dirty="0">
                <a:solidFill>
                  <a:schemeClr val="accent6"/>
                </a:solidFill>
                <a:latin typeface="Times New Roman" panose="02020603050405020304" pitchFamily="18" charset="0"/>
                <a:ea typeface="標楷體" panose="03000509000000000000" pitchFamily="65" charset="-120"/>
              </a:rPr>
              <a:t>1</a:t>
            </a:r>
            <a:r>
              <a:rPr lang="zh-TW" altLang="en-US" sz="2600" b="1" dirty="0" smtClean="0">
                <a:solidFill>
                  <a:schemeClr val="accent6"/>
                </a:solidFill>
                <a:latin typeface="Times New Roman" panose="02020603050405020304" pitchFamily="18" charset="0"/>
                <a:ea typeface="標楷體" panose="03000509000000000000" pitchFamily="65" charset="-120"/>
              </a:rPr>
              <a:t>萬</a:t>
            </a:r>
            <a:r>
              <a:rPr lang="en-US" altLang="zh-TW" sz="2600" b="1" dirty="0" smtClean="0">
                <a:solidFill>
                  <a:schemeClr val="accent6"/>
                </a:solidFill>
                <a:latin typeface="Times New Roman" panose="02020603050405020304" pitchFamily="18" charset="0"/>
                <a:ea typeface="標楷體" panose="03000509000000000000" pitchFamily="65" charset="-120"/>
              </a:rPr>
              <a:t>6,200</a:t>
            </a:r>
            <a:r>
              <a:rPr lang="zh-TW" altLang="zh-TW" sz="2600" b="1" dirty="0" smtClean="0">
                <a:solidFill>
                  <a:schemeClr val="accent6"/>
                </a:solidFill>
                <a:latin typeface="Times New Roman" panose="02020603050405020304" pitchFamily="18" charset="0"/>
                <a:ea typeface="標楷體" panose="03000509000000000000" pitchFamily="65" charset="-120"/>
              </a:rPr>
              <a:t>噸</a:t>
            </a:r>
            <a:r>
              <a:rPr lang="zh-TW" altLang="en-US" sz="2600" b="1" dirty="0">
                <a:solidFill>
                  <a:schemeClr val="accent6"/>
                </a:solidFill>
                <a:latin typeface="Times New Roman" panose="02020603050405020304" pitchFamily="18" charset="0"/>
                <a:ea typeface="標楷體" panose="03000509000000000000" pitchFamily="65" charset="-120"/>
              </a:rPr>
              <a:t>，強化海巡編裝，護衛保釣活動，捍衛國家主權漁權。</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algn="just">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97</a:t>
            </a:r>
            <a:r>
              <a:rPr lang="zh-TW" altLang="en-US" sz="2600" b="1" dirty="0">
                <a:solidFill>
                  <a:schemeClr val="accent6"/>
                </a:solidFill>
                <a:latin typeface="Times New Roman" panose="02020603050405020304" pitchFamily="18" charset="0"/>
                <a:ea typeface="標楷體" panose="03000509000000000000" pitchFamily="65" charset="-120"/>
              </a:rPr>
              <a:t>年至</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年國軍貫徹國艦國造政策，自力完成登陸艇、飛彈</a:t>
            </a:r>
            <a:r>
              <a:rPr lang="zh-TW" altLang="zh-TW" sz="2600" b="1" dirty="0">
                <a:solidFill>
                  <a:schemeClr val="accent6"/>
                </a:solidFill>
                <a:latin typeface="Times New Roman" panose="02020603050405020304" pitchFamily="18" charset="0"/>
                <a:ea typeface="標楷體" panose="03000509000000000000" pitchFamily="65" charset="-120"/>
              </a:rPr>
              <a:t>快艇</a:t>
            </a:r>
            <a:r>
              <a:rPr lang="zh-TW" altLang="en-US" sz="2600" b="1" dirty="0">
                <a:solidFill>
                  <a:schemeClr val="accent6"/>
                </a:solidFill>
                <a:latin typeface="Times New Roman" panose="02020603050405020304" pitchFamily="18" charset="0"/>
                <a:ea typeface="標楷體" panose="03000509000000000000" pitchFamily="65" charset="-120"/>
              </a:rPr>
              <a:t>、高效能艦艇及油彈補給</a:t>
            </a:r>
            <a:r>
              <a:rPr lang="zh-TW" altLang="zh-TW" sz="2600" b="1" dirty="0">
                <a:solidFill>
                  <a:schemeClr val="accent6"/>
                </a:solidFill>
                <a:latin typeface="Times New Roman" panose="02020603050405020304" pitchFamily="18" charset="0"/>
                <a:ea typeface="標楷體" panose="03000509000000000000" pitchFamily="65" charset="-120"/>
              </a:rPr>
              <a:t>艦</a:t>
            </a:r>
            <a:r>
              <a:rPr lang="zh-TW" altLang="en-US" sz="2600" b="1" dirty="0">
                <a:solidFill>
                  <a:schemeClr val="accent6"/>
                </a:solidFill>
                <a:latin typeface="Times New Roman" panose="02020603050405020304" pitchFamily="18" charset="0"/>
                <a:ea typeface="標楷體" panose="03000509000000000000" pitchFamily="65" charset="-120"/>
              </a:rPr>
              <a:t>等</a:t>
            </a:r>
            <a:r>
              <a:rPr lang="en-US" altLang="zh-TW" sz="2600" b="1" dirty="0">
                <a:solidFill>
                  <a:schemeClr val="accent6"/>
                </a:solidFill>
                <a:latin typeface="Times New Roman" panose="02020603050405020304" pitchFamily="18" charset="0"/>
                <a:ea typeface="標楷體" panose="03000509000000000000" pitchFamily="65" charset="-120"/>
              </a:rPr>
              <a:t>39</a:t>
            </a:r>
            <a:r>
              <a:rPr lang="zh-TW" altLang="en-US" sz="2600" b="1" dirty="0">
                <a:solidFill>
                  <a:schemeClr val="accent6"/>
                </a:solidFill>
                <a:latin typeface="Times New Roman" panose="02020603050405020304" pitchFamily="18" charset="0"/>
                <a:ea typeface="標楷體" panose="03000509000000000000" pitchFamily="65" charset="-120"/>
              </a:rPr>
              <a:t>艘艦艇共</a:t>
            </a:r>
            <a:r>
              <a:rPr lang="en-US" altLang="zh-TW" sz="2600" b="1" dirty="0">
                <a:solidFill>
                  <a:schemeClr val="accent6"/>
                </a:solidFill>
                <a:latin typeface="Times New Roman" panose="02020603050405020304" pitchFamily="18" charset="0"/>
                <a:ea typeface="標楷體" panose="03000509000000000000" pitchFamily="65" charset="-120"/>
              </a:rPr>
              <a:t>2</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9,574</a:t>
            </a:r>
            <a:r>
              <a:rPr lang="zh-TW" altLang="en-US" sz="2600" b="1" dirty="0">
                <a:solidFill>
                  <a:schemeClr val="accent6"/>
                </a:solidFill>
                <a:latin typeface="Times New Roman" panose="02020603050405020304" pitchFamily="18" charset="0"/>
                <a:ea typeface="標楷體" panose="03000509000000000000" pitchFamily="65" charset="-120"/>
              </a:rPr>
              <a:t>噸，其中</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rgbClr val="2D2DB9"/>
                </a:solidFill>
                <a:latin typeface="Times New Roman" panose="02020603050405020304" pitchFamily="18" charset="0"/>
              </a:rPr>
              <a:t>年</a:t>
            </a:r>
            <a:r>
              <a:rPr lang="en-US" altLang="zh-TW" sz="2600" b="1" dirty="0">
                <a:solidFill>
                  <a:srgbClr val="2D2DB9"/>
                </a:solidFill>
                <a:latin typeface="Times New Roman" panose="02020603050405020304" pitchFamily="18" charset="0"/>
              </a:rPr>
              <a:t>3</a:t>
            </a:r>
            <a:r>
              <a:rPr lang="zh-TW" altLang="en-US" sz="2600" b="1" dirty="0">
                <a:solidFill>
                  <a:srgbClr val="2D2DB9"/>
                </a:solidFill>
                <a:latin typeface="Times New Roman" panose="02020603050405020304" pitchFamily="18" charset="0"/>
              </a:rPr>
              <a:t>月</a:t>
            </a:r>
            <a:r>
              <a:rPr lang="zh-TW" altLang="en-US" sz="2600" b="1" dirty="0" smtClean="0">
                <a:solidFill>
                  <a:schemeClr val="accent6"/>
                </a:solidFill>
                <a:latin typeface="Times New Roman" panose="02020603050405020304" pitchFamily="18" charset="0"/>
                <a:ea typeface="標楷體" panose="03000509000000000000" pitchFamily="65" charset="-120"/>
              </a:rPr>
              <a:t>沱</a:t>
            </a:r>
            <a:r>
              <a:rPr lang="zh-TW" altLang="en-US" sz="2600" b="1" dirty="0">
                <a:solidFill>
                  <a:schemeClr val="accent6"/>
                </a:solidFill>
                <a:latin typeface="Times New Roman" panose="02020603050405020304" pitchFamily="18" charset="0"/>
                <a:ea typeface="標楷體" panose="03000509000000000000" pitchFamily="65" charset="-120"/>
              </a:rPr>
              <a:t>江和磐石軍艦成軍</a:t>
            </a:r>
            <a:r>
              <a:rPr lang="zh-TW" altLang="en-US" sz="2600" b="1" dirty="0" smtClean="0">
                <a:solidFill>
                  <a:schemeClr val="accent6"/>
                </a:solidFill>
                <a:latin typeface="Times New Roman" panose="02020603050405020304" pitchFamily="18" charset="0"/>
                <a:ea typeface="標楷體" panose="03000509000000000000" pitchFamily="65" charset="-120"/>
              </a:rPr>
              <a:t>，提升</a:t>
            </a:r>
            <a:r>
              <a:rPr lang="zh-TW" altLang="en-US" sz="2600" b="1" dirty="0">
                <a:solidFill>
                  <a:schemeClr val="accent6"/>
                </a:solidFill>
                <a:latin typeface="Times New Roman" panose="02020603050405020304" pitchFamily="18" charset="0"/>
                <a:ea typeface="標楷體" panose="03000509000000000000" pitchFamily="65" charset="-120"/>
              </a:rPr>
              <a:t>國防戰力</a:t>
            </a:r>
            <a:r>
              <a:rPr lang="zh-TW" altLang="en-US" sz="2600" b="1" dirty="0" smtClean="0">
                <a:solidFill>
                  <a:schemeClr val="accent6"/>
                </a:solidFill>
                <a:latin typeface="Times New Roman" panose="02020603050405020304" pitchFamily="18" charset="0"/>
                <a:ea typeface="標楷體" panose="03000509000000000000" pitchFamily="65" charset="-120"/>
              </a:rPr>
              <a:t>與造艦能力</a:t>
            </a:r>
            <a:r>
              <a:rPr lang="zh-TW" altLang="en-US" sz="2600" b="1" dirty="0">
                <a:solidFill>
                  <a:schemeClr val="accent6"/>
                </a:solidFill>
                <a:latin typeface="Times New Roman" panose="02020603050405020304" pitchFamily="18" charset="0"/>
                <a:ea typeface="標楷體" panose="03000509000000000000" pitchFamily="65" charset="-120"/>
              </a:rPr>
              <a:t>。</a:t>
            </a:r>
            <a:endParaRPr lang="en-US" altLang="zh-TW" sz="2600" dirty="0" smtClean="0">
              <a:latin typeface="+mn-ea"/>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48</a:t>
            </a:fld>
            <a:endParaRPr lang="zh-TW"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386" y="3551076"/>
            <a:ext cx="2593740" cy="2613604"/>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126" y="3551076"/>
            <a:ext cx="3680936" cy="2629497"/>
          </a:xfrm>
          <a:prstGeom prst="rect">
            <a:avLst/>
          </a:prstGeom>
        </p:spPr>
      </p:pic>
    </p:spTree>
    <p:extLst>
      <p:ext uri="{BB962C8B-B14F-4D97-AF65-F5344CB8AC3E}">
        <p14:creationId xmlns:p14="http://schemas.microsoft.com/office/powerpoint/2010/main" val="26918818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title" idx="4294967295"/>
          </p:nvPr>
        </p:nvSpPr>
        <p:spPr>
          <a:xfrm>
            <a:off x="457200" y="274638"/>
            <a:ext cx="3178175" cy="1143000"/>
          </a:xfrm>
        </p:spPr>
        <p:txBody>
          <a:bodyPr anchor="t"/>
          <a:lstStyle/>
          <a:p>
            <a:pPr eaLnBrk="1" hangingPunct="1"/>
            <a:r>
              <a:rPr lang="en-US" altLang="zh-TW" sz="4200" smtClean="0"/>
              <a:t/>
            </a:r>
            <a:br>
              <a:rPr lang="en-US" altLang="zh-TW" sz="4200" smtClean="0"/>
            </a:br>
            <a:endParaRPr lang="en-US" altLang="zh-TW" sz="4200" smtClean="0"/>
          </a:p>
        </p:txBody>
      </p:sp>
      <p:sp>
        <p:nvSpPr>
          <p:cNvPr id="2051" name="內容版面配置區 2"/>
          <p:cNvSpPr>
            <a:spLocks noGrp="1"/>
          </p:cNvSpPr>
          <p:nvPr>
            <p:ph idx="4294967295"/>
          </p:nvPr>
        </p:nvSpPr>
        <p:spPr>
          <a:xfrm>
            <a:off x="194467" y="955675"/>
            <a:ext cx="5976938" cy="5470525"/>
          </a:xfrm>
        </p:spPr>
        <p:txBody>
          <a:bodyPr/>
          <a:lstStyle/>
          <a:p>
            <a:pPr marL="0" indent="0" algn="just" eaLnBrk="1" hangingPunct="1">
              <a:spcBef>
                <a:spcPct val="0"/>
              </a:spcBef>
              <a:buSzPct val="130000"/>
              <a:buFontTx/>
              <a:buNone/>
            </a:pPr>
            <a:r>
              <a:rPr lang="en-US" altLang="zh-TW" sz="2400" dirty="0" smtClean="0">
                <a:latin typeface="Times New Roman" panose="02020603050405020304" pitchFamily="18" charset="0"/>
                <a:ea typeface="標楷體" panose="03000509000000000000" pitchFamily="65" charset="-120"/>
              </a:rPr>
              <a:t>104</a:t>
            </a:r>
            <a:r>
              <a:rPr lang="zh-TW" altLang="en-US" sz="2400" dirty="0" smtClean="0">
                <a:latin typeface="Times New Roman" panose="02020603050405020304" pitchFamily="18" charset="0"/>
                <a:ea typeface="標楷體" panose="03000509000000000000" pitchFamily="65" charset="-120"/>
              </a:rPr>
              <a:t>年</a:t>
            </a:r>
            <a:r>
              <a:rPr lang="en-US" altLang="zh-TW" sz="2400" dirty="0" smtClean="0">
                <a:latin typeface="Times New Roman" panose="02020603050405020304" pitchFamily="18" charset="0"/>
                <a:ea typeface="標楷體" panose="03000509000000000000" pitchFamily="65" charset="-120"/>
              </a:rPr>
              <a:t>5</a:t>
            </a:r>
            <a:r>
              <a:rPr lang="zh-TW" altLang="en-US" sz="2400" dirty="0" smtClean="0">
                <a:latin typeface="Times New Roman" panose="02020603050405020304" pitchFamily="18" charset="0"/>
                <a:ea typeface="標楷體" panose="03000509000000000000" pitchFamily="65" charset="-120"/>
              </a:rPr>
              <a:t>月</a:t>
            </a:r>
            <a:r>
              <a:rPr lang="en-US" altLang="zh-TW" sz="2400" dirty="0" smtClean="0">
                <a:latin typeface="Times New Roman" panose="02020603050405020304" pitchFamily="18" charset="0"/>
                <a:ea typeface="標楷體" panose="03000509000000000000" pitchFamily="65" charset="-120"/>
              </a:rPr>
              <a:t>26</a:t>
            </a:r>
            <a:r>
              <a:rPr lang="zh-TW" altLang="en-US" sz="2400" dirty="0" smtClean="0">
                <a:latin typeface="Times New Roman" panose="02020603050405020304" pitchFamily="18" charset="0"/>
                <a:ea typeface="標楷體" panose="03000509000000000000" pitchFamily="65" charset="-120"/>
              </a:rPr>
              <a:t>日，馬總統公布南海和平倡議：</a:t>
            </a:r>
          </a:p>
          <a:p>
            <a:pPr marL="285750" indent="-285750" algn="just" defTabSz="914400">
              <a:spcBef>
                <a:spcPct val="0"/>
              </a:spcBef>
              <a:buClr>
                <a:srgbClr val="2D2DB9">
                  <a:lumMod val="50000"/>
                </a:srgbClr>
              </a:buClr>
              <a:buSzPct val="130000"/>
              <a:buFont typeface="Wingdings" panose="05000000000000000000" pitchFamily="2" charset="2"/>
              <a:buChar char="n"/>
            </a:pPr>
            <a:r>
              <a:rPr lang="zh-TW" altLang="en-US" sz="2200" kern="1200" dirty="0">
                <a:solidFill>
                  <a:srgbClr val="2D2DB9"/>
                </a:solidFill>
              </a:rPr>
              <a:t>自我克制，維持南海區域和平穩定，避免採取任何升高緊張情勢之單邊措施。</a:t>
            </a:r>
          </a:p>
          <a:p>
            <a:pPr marL="285750" indent="-285750" algn="just" defTabSz="914400">
              <a:spcBef>
                <a:spcPct val="0"/>
              </a:spcBef>
              <a:buClr>
                <a:srgbClr val="2D2DB9">
                  <a:lumMod val="50000"/>
                </a:srgbClr>
              </a:buClr>
              <a:buSzPct val="130000"/>
              <a:buFont typeface="Wingdings" panose="05000000000000000000" pitchFamily="2" charset="2"/>
              <a:buChar char="n"/>
            </a:pPr>
            <a:r>
              <a:rPr lang="zh-TW" altLang="en-US" sz="2200" kern="1200" dirty="0">
                <a:solidFill>
                  <a:srgbClr val="2D2DB9"/>
                </a:solidFill>
              </a:rPr>
              <a:t>尊重包括聯合國憲章及聯合國海洋法公約在內之相關國際法原則與精神，透過對話協商，以和平方式解決爭端，共同維護南海地區海、空域航行及飛越自由與安全。</a:t>
            </a:r>
          </a:p>
          <a:p>
            <a:pPr marL="285750" indent="-285750" algn="just" defTabSz="914400">
              <a:spcBef>
                <a:spcPct val="0"/>
              </a:spcBef>
              <a:buClr>
                <a:srgbClr val="2D2DB9">
                  <a:lumMod val="50000"/>
                </a:srgbClr>
              </a:buClr>
              <a:buSzPct val="130000"/>
              <a:buFont typeface="Wingdings" panose="05000000000000000000" pitchFamily="2" charset="2"/>
              <a:buChar char="n"/>
            </a:pPr>
            <a:r>
              <a:rPr lang="zh-TW" altLang="en-US" sz="2200" kern="1200" dirty="0">
                <a:solidFill>
                  <a:srgbClr val="2D2DB9"/>
                </a:solidFill>
              </a:rPr>
              <a:t>將區域內各當事方納入任何有助南海和平與繁榮的體制與措施，如協商建立海洋合作機制或訂定行為規範。</a:t>
            </a:r>
          </a:p>
          <a:p>
            <a:pPr marL="285750" indent="-285750" algn="just" defTabSz="914400">
              <a:spcBef>
                <a:spcPct val="0"/>
              </a:spcBef>
              <a:buClr>
                <a:srgbClr val="2D2DB9">
                  <a:lumMod val="50000"/>
                </a:srgbClr>
              </a:buClr>
              <a:buSzPct val="130000"/>
              <a:buFont typeface="Wingdings" panose="05000000000000000000" pitchFamily="2" charset="2"/>
              <a:buChar char="n"/>
            </a:pPr>
            <a:r>
              <a:rPr lang="zh-TW" altLang="en-US" sz="2200" kern="1200" dirty="0">
                <a:solidFill>
                  <a:srgbClr val="2D2DB9"/>
                </a:solidFill>
              </a:rPr>
              <a:t>擱置主權爭議，建立南海區域資源開發合作機制，整體規劃、分區開發南海資源。</a:t>
            </a:r>
          </a:p>
          <a:p>
            <a:pPr marL="285750" indent="-285750" algn="just" defTabSz="914400">
              <a:spcBef>
                <a:spcPct val="0"/>
              </a:spcBef>
              <a:buClr>
                <a:srgbClr val="2D2DB9">
                  <a:lumMod val="50000"/>
                </a:srgbClr>
              </a:buClr>
              <a:buSzPct val="130000"/>
              <a:buFont typeface="Wingdings" panose="05000000000000000000" pitchFamily="2" charset="2"/>
              <a:buChar char="n"/>
            </a:pPr>
            <a:r>
              <a:rPr lang="zh-TW" altLang="en-US" sz="2200" kern="1200" dirty="0">
                <a:solidFill>
                  <a:srgbClr val="2D2DB9"/>
                </a:solidFill>
              </a:rPr>
              <a:t>就南海環境保護、科學研究、打擊海上犯罪、人道援助與災害救援等非傳統安全議題建立協調及合作機制。</a:t>
            </a:r>
          </a:p>
          <a:p>
            <a:pPr marL="0" indent="0" eaLnBrk="1" hangingPunct="1">
              <a:lnSpc>
                <a:spcPct val="120000"/>
              </a:lnSpc>
              <a:spcBef>
                <a:spcPct val="0"/>
              </a:spcBef>
              <a:buSzPct val="130000"/>
            </a:pPr>
            <a:endParaRPr lang="en-US" altLang="zh-TW" sz="2400" dirty="0" smtClean="0"/>
          </a:p>
        </p:txBody>
      </p:sp>
      <p:pic>
        <p:nvPicPr>
          <p:cNvPr id="7170" name="Picture 2" descr="C:\Users\ylchang04\Desktop\馬英九拚經濟.bmp"/>
          <p:cNvPicPr>
            <a:picLocks noChangeAspect="1" noChangeArrowheads="1"/>
          </p:cNvPicPr>
          <p:nvPr/>
        </p:nvPicPr>
        <p:blipFill rotWithShape="1">
          <a:blip r:embed="rId2" cstate="email">
            <a:extLst/>
          </a:blip>
          <a:srcRect l="8695" r="8695"/>
          <a:stretch/>
        </p:blipFill>
        <p:spPr bwMode="auto">
          <a:xfrm>
            <a:off x="6223481" y="939456"/>
            <a:ext cx="2877137" cy="2877137"/>
          </a:xfrm>
          <a:prstGeom prst="wedgeEllipseCallout">
            <a:avLst>
              <a:gd name="adj1" fmla="val -15713"/>
              <a:gd name="adj2" fmla="val 45349"/>
            </a:avLst>
          </a:prstGeom>
          <a:noFill/>
          <a:ln>
            <a:noFill/>
          </a:ln>
          <a:extLst/>
        </p:spPr>
      </p:pic>
      <p:pic>
        <p:nvPicPr>
          <p:cNvPr id="2055" name="Picture 3" descr="I:\39996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133" y="3841168"/>
            <a:ext cx="147955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形圖說文字 2"/>
          <p:cNvSpPr/>
          <p:nvPr/>
        </p:nvSpPr>
        <p:spPr>
          <a:xfrm>
            <a:off x="7821829" y="4204678"/>
            <a:ext cx="1366837" cy="1008062"/>
          </a:xfrm>
          <a:prstGeom prst="wedgeEllipseCallout">
            <a:avLst>
              <a:gd name="adj1" fmla="val -86176"/>
              <a:gd name="adj2" fmla="val -229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57" name="文字方塊 3"/>
          <p:cNvSpPr txBox="1">
            <a:spLocks noChangeArrowheads="1"/>
          </p:cNvSpPr>
          <p:nvPr/>
        </p:nvSpPr>
        <p:spPr bwMode="auto">
          <a:xfrm>
            <a:off x="7842411" y="4446772"/>
            <a:ext cx="1506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1400" dirty="0"/>
              <a:t>美方表示讚賞</a:t>
            </a:r>
            <a:r>
              <a:rPr lang="en-US" altLang="zh-TW" sz="1400" dirty="0"/>
              <a:t>(appreciate)</a:t>
            </a:r>
          </a:p>
        </p:txBody>
      </p:sp>
      <p:sp>
        <p:nvSpPr>
          <p:cNvPr id="2058" name="文字方塊 4"/>
          <p:cNvSpPr txBox="1">
            <a:spLocks noChangeArrowheads="1"/>
          </p:cNvSpPr>
          <p:nvPr/>
        </p:nvSpPr>
        <p:spPr bwMode="auto">
          <a:xfrm>
            <a:off x="7752857" y="5517232"/>
            <a:ext cx="130035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900" dirty="0" smtClean="0"/>
              <a:t>國際</a:t>
            </a:r>
            <a:r>
              <a:rPr lang="zh-TW" altLang="en-US" sz="900" dirty="0"/>
              <a:t>媒體</a:t>
            </a:r>
            <a:r>
              <a:rPr lang="zh-TW" altLang="en-US" sz="900" dirty="0" smtClean="0"/>
              <a:t>報導達</a:t>
            </a:r>
            <a:r>
              <a:rPr lang="en-US" altLang="zh-TW" sz="900" dirty="0" smtClean="0"/>
              <a:t>176</a:t>
            </a:r>
            <a:r>
              <a:rPr lang="zh-TW" altLang="en-US" sz="900" dirty="0"/>
              <a:t>篇</a:t>
            </a:r>
          </a:p>
        </p:txBody>
      </p:sp>
      <p:sp>
        <p:nvSpPr>
          <p:cNvPr id="11" name="Rectangle 12"/>
          <p:cNvSpPr>
            <a:spLocks noChangeArrowheads="1"/>
          </p:cNvSpPr>
          <p:nvPr/>
        </p:nvSpPr>
        <p:spPr bwMode="auto">
          <a:xfrm>
            <a:off x="30719" y="21167"/>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南海和平</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倡議，區域</a:t>
            </a:r>
            <a:r>
              <a:rPr lang="zh-TW" altLang="en-US" sz="3600" dirty="0">
                <a:solidFill>
                  <a:srgbClr val="2D2DB9">
                    <a:lumMod val="50000"/>
                  </a:srgbClr>
                </a:solidFill>
                <a:latin typeface="Times New Roman" panose="02020603050405020304" pitchFamily="18" charset="0"/>
                <a:ea typeface="標楷體" panose="03000509000000000000" pitchFamily="65" charset="-120"/>
              </a:rPr>
              <a:t>和</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平穩</a:t>
            </a:r>
            <a:r>
              <a:rPr lang="zh-TW" altLang="en-US" sz="3600" dirty="0">
                <a:solidFill>
                  <a:srgbClr val="2D2DB9">
                    <a:lumMod val="50000"/>
                  </a:srgbClr>
                </a:solidFill>
                <a:latin typeface="Times New Roman" panose="02020603050405020304" pitchFamily="18" charset="0"/>
                <a:ea typeface="標楷體" panose="03000509000000000000" pitchFamily="65" charset="-120"/>
              </a:rPr>
              <a:t>定</a:t>
            </a:r>
          </a:p>
        </p:txBody>
      </p:sp>
      <p:sp>
        <p:nvSpPr>
          <p:cNvPr id="12" name="投影片編號版面配置區 1"/>
          <p:cNvSpPr>
            <a:spLocks noGrp="1"/>
          </p:cNvSpPr>
          <p:nvPr>
            <p:ph type="sldNum" sz="quarter" idx="12"/>
          </p:nvPr>
        </p:nvSpPr>
        <p:spPr>
          <a:xfrm>
            <a:off x="8316914" y="6524625"/>
            <a:ext cx="765175" cy="217488"/>
          </a:xfrm>
        </p:spPr>
        <p:txBody>
          <a:bodyPr/>
          <a:lstStyle/>
          <a:p>
            <a:r>
              <a:rPr lang="en-US" altLang="zh-TW" dirty="0" smtClean="0"/>
              <a:t>49</a:t>
            </a:r>
            <a:endParaRPr lang="zh-TW" altLang="en-US" dirty="0"/>
          </a:p>
        </p:txBody>
      </p:sp>
    </p:spTree>
    <p:extLst>
      <p:ext uri="{BB962C8B-B14F-4D97-AF65-F5344CB8AC3E}">
        <p14:creationId xmlns:p14="http://schemas.microsoft.com/office/powerpoint/2010/main" val="20132324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1617307" y="2838734"/>
            <a:ext cx="5909386" cy="1037230"/>
          </a:xfrm>
        </p:spPr>
        <p:txBody>
          <a:bodyPr/>
          <a:lstStyle/>
          <a:p>
            <a:pPr algn="ctr">
              <a:spcAft>
                <a:spcPct val="20000"/>
              </a:spcAft>
              <a:buFont typeface="Wingdings 3" panose="05040102010807070707" pitchFamily="18" charset="2"/>
              <a:buNone/>
            </a:pPr>
            <a:r>
              <a:rPr lang="zh-TW" altLang="en-US" sz="66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貳、</a:t>
            </a:r>
            <a:r>
              <a:rPr lang="en-US" altLang="zh-TW" sz="66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6600"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大</a:t>
            </a:r>
            <a:r>
              <a:rPr lang="zh-TW" altLang="en-US" sz="66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亮點</a:t>
            </a:r>
            <a:endParaRPr lang="zh-TW" altLang="en-US" sz="66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5</a:t>
            </a:fld>
            <a:endParaRPr lang="zh-TW" altLang="en-US"/>
          </a:p>
        </p:txBody>
      </p:sp>
    </p:spTree>
    <p:extLst>
      <p:ext uri="{BB962C8B-B14F-4D97-AF65-F5344CB8AC3E}">
        <p14:creationId xmlns:p14="http://schemas.microsoft.com/office/powerpoint/2010/main" val="30007889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email">
            <a:extLst/>
          </a:blip>
          <a:srcRect/>
          <a:stretch/>
        </p:blipFill>
        <p:spPr>
          <a:xfrm>
            <a:off x="6326047" y="2863881"/>
            <a:ext cx="2502794" cy="153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C:\Users\ylchang04\Desktop\2969_1334566610cIsd.jpg"/>
          <p:cNvPicPr>
            <a:picLocks noChangeAspect="1" noChangeArrowheads="1"/>
          </p:cNvPicPr>
          <p:nvPr/>
        </p:nvPicPr>
        <p:blipFill>
          <a:blip r:embed="rId5" cstate="email">
            <a:extLst/>
          </a:blip>
          <a:srcRect/>
          <a:stretch>
            <a:fillRect/>
          </a:stretch>
        </p:blipFill>
        <p:spPr bwMode="auto">
          <a:xfrm>
            <a:off x="6326047" y="974078"/>
            <a:ext cx="2477826" cy="1832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80900" name="內容版面配置區 2"/>
          <p:cNvSpPr>
            <a:spLocks/>
          </p:cNvSpPr>
          <p:nvPr/>
        </p:nvSpPr>
        <p:spPr bwMode="auto">
          <a:xfrm>
            <a:off x="251520" y="1052736"/>
            <a:ext cx="5904334" cy="5472113"/>
          </a:xfrm>
          <a:prstGeom prst="rect">
            <a:avLst/>
          </a:prstGeom>
          <a:noFill/>
          <a:ln w="9525">
            <a:noFill/>
            <a:miter lim="800000"/>
            <a:headEnd/>
            <a:tailEnd/>
          </a:ln>
        </p:spPr>
        <p:txBody>
          <a:bodyPr/>
          <a:lstStyle/>
          <a:p>
            <a:pPr algn="just" defTabSz="657225" fontAlgn="base">
              <a:spcBef>
                <a:spcPct val="0"/>
              </a:spcBef>
              <a:spcAft>
                <a:spcPct val="0"/>
              </a:spcAft>
              <a:buSzPct val="130000"/>
              <a:defRPr/>
            </a:pPr>
            <a:r>
              <a:rPr kumimoji="1" lang="en-US" altLang="zh-TW" sz="2400" b="1" dirty="0">
                <a:solidFill>
                  <a:schemeClr val="accent2"/>
                </a:solidFill>
                <a:latin typeface="Times New Roman" panose="02020603050405020304" pitchFamily="18" charset="0"/>
                <a:ea typeface="標楷體" panose="03000509000000000000" pitchFamily="65" charset="-120"/>
              </a:rPr>
              <a:t>104</a:t>
            </a:r>
            <a:r>
              <a:rPr kumimoji="1" lang="zh-TW" altLang="en-US" sz="2400" b="1" dirty="0">
                <a:solidFill>
                  <a:schemeClr val="accent2"/>
                </a:solidFill>
                <a:latin typeface="Times New Roman" panose="02020603050405020304" pitchFamily="18" charset="0"/>
                <a:ea typeface="標楷體" panose="03000509000000000000" pitchFamily="65" charset="-120"/>
              </a:rPr>
              <a:t>年</a:t>
            </a:r>
            <a:r>
              <a:rPr kumimoji="1" lang="en-US" altLang="zh-TW" sz="2400" b="1" dirty="0">
                <a:solidFill>
                  <a:schemeClr val="accent2"/>
                </a:solidFill>
                <a:latin typeface="Times New Roman" panose="02020603050405020304" pitchFamily="18" charset="0"/>
                <a:ea typeface="標楷體" panose="03000509000000000000" pitchFamily="65" charset="-120"/>
              </a:rPr>
              <a:t>7</a:t>
            </a:r>
            <a:r>
              <a:rPr kumimoji="1" lang="zh-TW" altLang="en-US" sz="2400" b="1" dirty="0">
                <a:solidFill>
                  <a:schemeClr val="accent2"/>
                </a:solidFill>
                <a:latin typeface="Times New Roman" panose="02020603050405020304" pitchFamily="18" charset="0"/>
                <a:ea typeface="標楷體" panose="03000509000000000000" pitchFamily="65" charset="-120"/>
              </a:rPr>
              <a:t>月</a:t>
            </a:r>
            <a:r>
              <a:rPr kumimoji="1" lang="en-US" altLang="zh-TW" sz="2400" b="1" dirty="0">
                <a:solidFill>
                  <a:schemeClr val="accent2"/>
                </a:solidFill>
                <a:latin typeface="Times New Roman" panose="02020603050405020304" pitchFamily="18" charset="0"/>
                <a:ea typeface="標楷體" panose="03000509000000000000" pitchFamily="65" charset="-120"/>
              </a:rPr>
              <a:t>7</a:t>
            </a:r>
            <a:r>
              <a:rPr kumimoji="1" lang="zh-TW" altLang="en-US" sz="2400" b="1" dirty="0">
                <a:solidFill>
                  <a:schemeClr val="accent2"/>
                </a:solidFill>
                <a:latin typeface="Times New Roman" panose="02020603050405020304" pitchFamily="18" charset="0"/>
                <a:ea typeface="標楷體" panose="03000509000000000000" pitchFamily="65" charset="-120"/>
              </a:rPr>
              <a:t>日，外交部發佈「中華民國對南海問題之立場聲明</a:t>
            </a:r>
            <a:r>
              <a:rPr kumimoji="1" lang="zh-TW" altLang="en-US" sz="2400" b="1" dirty="0" smtClean="0">
                <a:solidFill>
                  <a:schemeClr val="accent2"/>
                </a:solidFill>
                <a:latin typeface="Times New Roman" panose="02020603050405020304" pitchFamily="18" charset="0"/>
                <a:ea typeface="標楷體" panose="03000509000000000000" pitchFamily="65" charset="-120"/>
              </a:rPr>
              <a:t>」計</a:t>
            </a:r>
            <a:r>
              <a:rPr kumimoji="1" lang="zh-TW" altLang="en-US" sz="2400" b="1" dirty="0">
                <a:solidFill>
                  <a:schemeClr val="accent2"/>
                </a:solidFill>
                <a:latin typeface="Times New Roman" panose="02020603050405020304" pitchFamily="18" charset="0"/>
                <a:ea typeface="標楷體" panose="03000509000000000000" pitchFamily="65" charset="-120"/>
              </a:rPr>
              <a:t>八點：</a:t>
            </a: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rgbClr val="2D2DB9"/>
                </a:solidFill>
              </a:rPr>
              <a:t>我國對東沙、西沙、中沙、南沙群島及其周遭水域享有國際法上的權利。</a:t>
            </a:r>
            <a:endParaRPr kumimoji="1" lang="en-US" altLang="zh-TW" sz="2000" b="1" dirty="0">
              <a:solidFill>
                <a:srgbClr val="2D2DB9"/>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rgbClr val="2D2DB9"/>
                </a:solidFill>
              </a:rPr>
              <a:t>提出史實及「舊金山</a:t>
            </a:r>
            <a:r>
              <a:rPr kumimoji="1" lang="zh-TW" altLang="en-US" sz="2000" b="1" dirty="0">
                <a:solidFill>
                  <a:schemeClr val="accent6"/>
                </a:solidFill>
              </a:rPr>
              <a:t>和約」、「中日和約」等國際法文件為證據。</a:t>
            </a:r>
            <a:endParaRPr kumimoji="1" lang="en-US" altLang="zh-TW" sz="2000" b="1" dirty="0">
              <a:solidFill>
                <a:schemeClr val="accent6"/>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chemeClr val="accent6"/>
                </a:solidFill>
              </a:rPr>
              <a:t>太平島能維持人類</a:t>
            </a:r>
            <a:r>
              <a:rPr kumimoji="1" lang="zh-TW" altLang="en-US" sz="2000" b="1" dirty="0" smtClean="0">
                <a:solidFill>
                  <a:schemeClr val="accent6"/>
                </a:solidFill>
              </a:rPr>
              <a:t>居住及</a:t>
            </a:r>
            <a:r>
              <a:rPr kumimoji="1" lang="zh-TW" altLang="en-US" sz="2000" b="1" dirty="0">
                <a:solidFill>
                  <a:schemeClr val="accent6"/>
                </a:solidFill>
              </a:rPr>
              <a:t>本身經濟生活。</a:t>
            </a:r>
            <a:endParaRPr kumimoji="1" lang="en-US" altLang="zh-TW" sz="2000" b="1" dirty="0">
              <a:solidFill>
                <a:schemeClr val="accent6"/>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chemeClr val="accent6"/>
                </a:solidFill>
              </a:rPr>
              <a:t>歷數我國和平經略南海之成果。</a:t>
            </a:r>
            <a:endParaRPr kumimoji="1" lang="en-US" altLang="zh-TW" sz="2000" b="1" dirty="0">
              <a:solidFill>
                <a:schemeClr val="accent6"/>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chemeClr val="accent6"/>
                </a:solidFill>
              </a:rPr>
              <a:t>強調我尊重聯合國憲章及聯合國海洋法公約之原則與精神，從未妨礙南海地區之航行及飛越自由</a:t>
            </a:r>
            <a:r>
              <a:rPr kumimoji="1" lang="zh-TW" altLang="en-US" sz="2000" b="1" dirty="0" smtClean="0">
                <a:solidFill>
                  <a:srgbClr val="2D2DB9"/>
                </a:solidFill>
              </a:rPr>
              <a:t>。</a:t>
            </a:r>
            <a:endParaRPr kumimoji="1" lang="en-US" altLang="zh-TW" sz="2000" b="1" dirty="0">
              <a:solidFill>
                <a:srgbClr val="2D2DB9"/>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smtClean="0">
                <a:solidFill>
                  <a:srgbClr val="2D2DB9"/>
                </a:solidFill>
              </a:rPr>
              <a:t>重申</a:t>
            </a:r>
            <a:r>
              <a:rPr kumimoji="1" lang="zh-TW" altLang="en-US" sz="2000" b="1" dirty="0">
                <a:solidFill>
                  <a:srgbClr val="2D2DB9"/>
                </a:solidFill>
              </a:rPr>
              <a:t>「主權在我，擱置爭議，和平互惠，共同開發」之原則。</a:t>
            </a:r>
            <a:endParaRPr kumimoji="1" lang="en-US" altLang="zh-TW" sz="2000" b="1" dirty="0">
              <a:solidFill>
                <a:srgbClr val="2D2DB9"/>
              </a:solidFill>
            </a:endParaRPr>
          </a:p>
          <a:p>
            <a:pPr marL="285750" indent="-285750" algn="just" fontAlgn="base">
              <a:spcBef>
                <a:spcPct val="0"/>
              </a:spcBef>
              <a:spcAft>
                <a:spcPct val="0"/>
              </a:spcAft>
              <a:buClr>
                <a:srgbClr val="2D2DB9">
                  <a:lumMod val="50000"/>
                </a:srgbClr>
              </a:buClr>
              <a:buSzPct val="130000"/>
              <a:buFont typeface="Wingdings" panose="05000000000000000000" pitchFamily="2" charset="2"/>
              <a:buChar char="n"/>
              <a:defRPr/>
            </a:pPr>
            <a:r>
              <a:rPr kumimoji="1" lang="zh-TW" altLang="en-US" sz="2000" b="1" dirty="0">
                <a:solidFill>
                  <a:srgbClr val="2D2DB9"/>
                </a:solidFill>
              </a:rPr>
              <a:t>任何有關太平島及其他南海島礁與海域之安排或協議，倘未經中華民國政府參與協商並同意，對中華民國均不具任何效力，中華民國政府亦均不予承認。</a:t>
            </a:r>
          </a:p>
        </p:txBody>
      </p:sp>
      <p:sp>
        <p:nvSpPr>
          <p:cNvPr id="6" name="Rectangle 12"/>
          <p:cNvSpPr>
            <a:spLocks noChangeArrowheads="1"/>
          </p:cNvSpPr>
          <p:nvPr/>
        </p:nvSpPr>
        <p:spPr bwMode="auto">
          <a:xfrm>
            <a:off x="30719" y="21167"/>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南海和平</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倡議，區域</a:t>
            </a:r>
            <a:r>
              <a:rPr lang="zh-TW" altLang="en-US" sz="3600" dirty="0">
                <a:solidFill>
                  <a:srgbClr val="2D2DB9">
                    <a:lumMod val="50000"/>
                  </a:srgbClr>
                </a:solidFill>
                <a:latin typeface="Times New Roman" panose="02020603050405020304" pitchFamily="18" charset="0"/>
                <a:ea typeface="標楷體" panose="03000509000000000000" pitchFamily="65" charset="-120"/>
              </a:rPr>
              <a:t>和</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平穩定</a:t>
            </a:r>
            <a:r>
              <a:rPr lang="en-US" altLang="zh-TW" sz="2000" dirty="0">
                <a:solidFill>
                  <a:srgbClr val="16165D"/>
                </a:solidFill>
                <a:latin typeface="Times New Roman" panose="02020603050405020304" pitchFamily="18" charset="0"/>
                <a:ea typeface="標楷體" panose="03000509000000000000" pitchFamily="65" charset="-120"/>
              </a:rPr>
              <a:t>(</a:t>
            </a:r>
            <a:r>
              <a:rPr lang="zh-TW" altLang="en-US" sz="2000" dirty="0">
                <a:solidFill>
                  <a:srgbClr val="16165D"/>
                </a:solidFill>
                <a:latin typeface="Times New Roman" panose="02020603050405020304" pitchFamily="18" charset="0"/>
                <a:ea typeface="標楷體" panose="03000509000000000000" pitchFamily="65" charset="-120"/>
              </a:rPr>
              <a:t>續</a:t>
            </a:r>
            <a:r>
              <a:rPr lang="en-US" altLang="zh-TW" sz="2000" dirty="0" smtClean="0">
                <a:solidFill>
                  <a:srgbClr val="16165D"/>
                </a:solidFill>
                <a:latin typeface="Times New Roman" panose="02020603050405020304" pitchFamily="18" charset="0"/>
                <a:ea typeface="標楷體" panose="03000509000000000000" pitchFamily="65" charset="-120"/>
              </a:rPr>
              <a:t>)</a:t>
            </a:r>
            <a:endParaRPr lang="zh-TW" altLang="en-US" sz="2000" dirty="0">
              <a:solidFill>
                <a:srgbClr val="16165D"/>
              </a:solidFill>
              <a:latin typeface="Times New Roman" panose="02020603050405020304" pitchFamily="18" charset="0"/>
              <a:ea typeface="標楷體" panose="03000509000000000000" pitchFamily="65" charset="-120"/>
            </a:endParaRPr>
          </a:p>
        </p:txBody>
      </p:sp>
      <p:sp>
        <p:nvSpPr>
          <p:cNvPr id="7" name="投影片編號版面配置區 1"/>
          <p:cNvSpPr>
            <a:spLocks noGrp="1"/>
          </p:cNvSpPr>
          <p:nvPr>
            <p:ph type="sldNum" sz="quarter" idx="12"/>
          </p:nvPr>
        </p:nvSpPr>
        <p:spPr>
          <a:xfrm>
            <a:off x="8378825" y="6640512"/>
            <a:ext cx="765175" cy="217488"/>
          </a:xfrm>
        </p:spPr>
        <p:txBody>
          <a:bodyPr/>
          <a:lstStyle/>
          <a:p>
            <a:r>
              <a:rPr lang="en-US" altLang="zh-TW" dirty="0" smtClean="0"/>
              <a:t>50</a:t>
            </a:r>
            <a:endParaRPr lang="zh-TW" altLang="en-US" dirty="0"/>
          </a:p>
        </p:txBody>
      </p:sp>
      <p:pic>
        <p:nvPicPr>
          <p:cNvPr id="8" name="圖片 7"/>
          <p:cNvPicPr>
            <a:picLocks noChangeAspect="1"/>
          </p:cNvPicPr>
          <p:nvPr/>
        </p:nvPicPr>
        <p:blipFill rotWithShape="1">
          <a:blip r:embed="rId6" cstate="print">
            <a:extLst>
              <a:ext uri="{28A0092B-C50C-407E-A947-70E740481C1C}">
                <a14:useLocalDpi xmlns:a14="http://schemas.microsoft.com/office/drawing/2010/main" val="0"/>
              </a:ext>
            </a:extLst>
          </a:blip>
          <a:srcRect l="12201" t="8772" r="11244" b="10526"/>
          <a:stretch/>
        </p:blipFill>
        <p:spPr>
          <a:xfrm>
            <a:off x="6338531" y="4509986"/>
            <a:ext cx="2477826" cy="1783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64772872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84967" y="1828800"/>
            <a:ext cx="8462074" cy="2618664"/>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6</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農村再生</a:t>
            </a:r>
            <a:endParaRPr lang="en-US" altLang="zh-TW" sz="4800" dirty="0" smtClean="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活力</a:t>
            </a:r>
            <a:r>
              <a:rPr lang="zh-TW" altLang="en-US" sz="4800" dirty="0">
                <a:solidFill>
                  <a:schemeClr val="accent6">
                    <a:lumMod val="50000"/>
                  </a:schemeClr>
                </a:solidFill>
                <a:latin typeface="Times New Roman" panose="02020603050405020304" pitchFamily="18" charset="0"/>
                <a:ea typeface="標楷體" panose="03000509000000000000" pitchFamily="65" charset="-120"/>
              </a:rPr>
              <a:t>再現</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51</a:t>
            </a:fld>
            <a:endParaRPr lang="zh-TW" altLang="en-US"/>
          </a:p>
        </p:txBody>
      </p:sp>
    </p:spTree>
    <p:extLst>
      <p:ext uri="{BB962C8B-B14F-4D97-AF65-F5344CB8AC3E}">
        <p14:creationId xmlns:p14="http://schemas.microsoft.com/office/powerpoint/2010/main" val="32615497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755" y="4218333"/>
            <a:ext cx="3888432" cy="2021985"/>
          </a:xfrm>
          <a:prstGeom prst="rect">
            <a:avLst/>
          </a:prstGeom>
        </p:spPr>
      </p:pic>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小地主</a:t>
            </a:r>
            <a:r>
              <a:rPr lang="zh-TW" altLang="en-US" sz="3600" dirty="0">
                <a:solidFill>
                  <a:srgbClr val="2D2DB9">
                    <a:lumMod val="50000"/>
                  </a:srgbClr>
                </a:solidFill>
                <a:latin typeface="Times New Roman" panose="02020603050405020304" pitchFamily="18" charset="0"/>
                <a:ea typeface="標楷體" panose="03000509000000000000" pitchFamily="65" charset="-120"/>
              </a:rPr>
              <a:t>大專業農，</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開創農村新經濟</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52</a:t>
            </a:fld>
            <a:endParaRPr lang="zh-TW" altLang="en-US">
              <a:solidFill>
                <a:srgbClr val="000000"/>
              </a:solidFill>
            </a:endParaRPr>
          </a:p>
        </p:txBody>
      </p:sp>
      <p:pic>
        <p:nvPicPr>
          <p:cNvPr id="6" name="Picture 2" descr="C:\Users\PL6958.NTCOA\Desktop\10210監察院\page600dpi.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43187" y="4706281"/>
            <a:ext cx="1170452" cy="1534037"/>
          </a:xfrm>
          <a:prstGeom prst="rect">
            <a:avLst/>
          </a:prstGeom>
          <a:ln>
            <a:headEnd/>
            <a:tailEnd/>
          </a:ln>
          <a:extLst/>
        </p:spPr>
        <p:style>
          <a:lnRef idx="2">
            <a:schemeClr val="accent3"/>
          </a:lnRef>
          <a:fillRef idx="1">
            <a:schemeClr val="lt1"/>
          </a:fillRef>
          <a:effectRef idx="0">
            <a:schemeClr val="accent3"/>
          </a:effectRef>
          <a:fontRef idx="minor">
            <a:schemeClr val="dk1"/>
          </a:fontRef>
        </p:style>
      </p:pic>
      <p:pic>
        <p:nvPicPr>
          <p:cNvPr id="9" name="Picture 6" descr="投影片1"/>
          <p:cNvPicPr>
            <a:picLocks noChangeAspect="1" noChangeArrowheads="1"/>
          </p:cNvPicPr>
          <p:nvPr/>
        </p:nvPicPr>
        <p:blipFill>
          <a:blip r:embed="rId5" cstate="print"/>
          <a:srcRect/>
          <a:stretch>
            <a:fillRect/>
          </a:stretch>
        </p:blipFill>
        <p:spPr bwMode="auto">
          <a:xfrm>
            <a:off x="5624648" y="4752278"/>
            <a:ext cx="3157343" cy="1488040"/>
          </a:xfrm>
          <a:prstGeom prst="rect">
            <a:avLst/>
          </a:prstGeom>
          <a:ln/>
          <a:extLst/>
        </p:spPr>
        <p:style>
          <a:lnRef idx="2">
            <a:schemeClr val="accent3"/>
          </a:lnRef>
          <a:fillRef idx="1">
            <a:schemeClr val="lt1"/>
          </a:fillRef>
          <a:effectRef idx="0">
            <a:schemeClr val="accent3"/>
          </a:effectRef>
          <a:fontRef idx="minor">
            <a:schemeClr val="dk1"/>
          </a:fontRef>
        </p:style>
      </p:pic>
      <p:sp>
        <p:nvSpPr>
          <p:cNvPr id="8" name="Rectangle 7"/>
          <p:cNvSpPr>
            <a:spLocks/>
          </p:cNvSpPr>
          <p:nvPr/>
        </p:nvSpPr>
        <p:spPr bwMode="auto">
          <a:xfrm>
            <a:off x="207962" y="1048526"/>
            <a:ext cx="8728075" cy="370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marL="354013" indent="-354013" algn="just">
              <a:spcBef>
                <a:spcPts val="400"/>
              </a:spcBef>
              <a:buClr>
                <a:srgbClr val="191966"/>
              </a:buClr>
              <a:buFont typeface="Wingdings" panose="05000000000000000000" pitchFamily="2" charset="2"/>
              <a:buChar char="n"/>
            </a:pPr>
            <a:r>
              <a:rPr kumimoji="0" lang="zh-TW" altLang="en-US" sz="2500" b="1" dirty="0">
                <a:solidFill>
                  <a:schemeClr val="accent6"/>
                </a:solidFill>
                <a:latin typeface="+mn-lt"/>
                <a:ea typeface="+mj-ea"/>
              </a:rPr>
              <a:t>至</a:t>
            </a:r>
            <a:r>
              <a:rPr kumimoji="0" lang="en-US" altLang="zh-TW" sz="2500" b="1" dirty="0">
                <a:solidFill>
                  <a:schemeClr val="accent6"/>
                </a:solidFill>
                <a:latin typeface="+mn-lt"/>
                <a:ea typeface="+mj-ea"/>
              </a:rPr>
              <a:t>105</a:t>
            </a:r>
            <a:r>
              <a:rPr kumimoji="0" lang="zh-TW" altLang="en-US" sz="2500" b="1" dirty="0">
                <a:solidFill>
                  <a:schemeClr val="accent6"/>
                </a:solidFill>
                <a:latin typeface="+mn-lt"/>
                <a:ea typeface="+mj-ea"/>
              </a:rPr>
              <a:t>年</a:t>
            </a:r>
            <a:r>
              <a:rPr kumimoji="0" lang="en-US" altLang="zh-TW" sz="2500" b="1" dirty="0">
                <a:solidFill>
                  <a:schemeClr val="accent6"/>
                </a:solidFill>
                <a:latin typeface="+mn-lt"/>
                <a:ea typeface="+mj-ea"/>
              </a:rPr>
              <a:t>3</a:t>
            </a:r>
            <a:r>
              <a:rPr kumimoji="0" lang="zh-TW" altLang="en-US" sz="2500" b="1" dirty="0">
                <a:solidFill>
                  <a:schemeClr val="accent6"/>
                </a:solidFill>
                <a:latin typeface="+mn-lt"/>
                <a:ea typeface="+mj-ea"/>
              </a:rPr>
              <a:t>月小地主大專業農政策輔導經營規模達</a:t>
            </a:r>
            <a:r>
              <a:rPr kumimoji="0" lang="en-US" altLang="zh-TW" sz="2500" b="1" dirty="0">
                <a:solidFill>
                  <a:schemeClr val="accent6"/>
                </a:solidFill>
                <a:latin typeface="+mn-lt"/>
                <a:ea typeface="+mj-ea"/>
              </a:rPr>
              <a:t>1</a:t>
            </a:r>
            <a:r>
              <a:rPr kumimoji="0" lang="zh-TW" altLang="en-US" sz="2500" b="1" dirty="0">
                <a:solidFill>
                  <a:schemeClr val="accent6"/>
                </a:solidFill>
                <a:latin typeface="+mn-lt"/>
                <a:ea typeface="+mj-ea"/>
              </a:rPr>
              <a:t>萬</a:t>
            </a:r>
            <a:r>
              <a:rPr kumimoji="0" lang="en-US" altLang="zh-TW" sz="2500" b="1" dirty="0">
                <a:solidFill>
                  <a:schemeClr val="accent6"/>
                </a:solidFill>
                <a:latin typeface="+mn-lt"/>
                <a:ea typeface="+mj-ea"/>
              </a:rPr>
              <a:t>6,041 </a:t>
            </a:r>
            <a:r>
              <a:rPr kumimoji="0" lang="zh-TW" altLang="en-US" sz="2500" b="1" dirty="0">
                <a:solidFill>
                  <a:schemeClr val="accent6"/>
                </a:solidFill>
                <a:latin typeface="+mn-lt"/>
                <a:ea typeface="+mj-ea"/>
              </a:rPr>
              <a:t>公頃，小地主</a:t>
            </a:r>
            <a:r>
              <a:rPr kumimoji="0" lang="en-US" altLang="zh-TW" sz="2500" b="1" dirty="0">
                <a:solidFill>
                  <a:schemeClr val="accent6"/>
                </a:solidFill>
                <a:latin typeface="+mn-lt"/>
                <a:ea typeface="+mj-ea"/>
              </a:rPr>
              <a:t>3</a:t>
            </a:r>
            <a:r>
              <a:rPr kumimoji="0" lang="zh-TW" altLang="en-US" sz="2500" b="1" dirty="0">
                <a:solidFill>
                  <a:schemeClr val="accent6"/>
                </a:solidFill>
                <a:latin typeface="+mn-lt"/>
                <a:ea typeface="+mj-ea"/>
              </a:rPr>
              <a:t>萬</a:t>
            </a:r>
            <a:r>
              <a:rPr kumimoji="0" lang="en-US" altLang="zh-TW" sz="2500" b="1" dirty="0">
                <a:solidFill>
                  <a:schemeClr val="accent6"/>
                </a:solidFill>
                <a:latin typeface="+mn-lt"/>
                <a:ea typeface="+mj-ea"/>
              </a:rPr>
              <a:t>6,507</a:t>
            </a:r>
            <a:r>
              <a:rPr kumimoji="0" lang="zh-TW" altLang="en-US" sz="2500" b="1" dirty="0">
                <a:solidFill>
                  <a:schemeClr val="accent6"/>
                </a:solidFill>
                <a:latin typeface="+mn-lt"/>
                <a:ea typeface="+mj-ea"/>
              </a:rPr>
              <a:t>人，大專業農（大佃農）為</a:t>
            </a:r>
            <a:r>
              <a:rPr kumimoji="0" lang="en-US" altLang="zh-TW" sz="2500" b="1" dirty="0">
                <a:solidFill>
                  <a:schemeClr val="accent6"/>
                </a:solidFill>
                <a:latin typeface="+mn-lt"/>
                <a:ea typeface="+mj-ea"/>
              </a:rPr>
              <a:t>1,891</a:t>
            </a:r>
            <a:r>
              <a:rPr kumimoji="0" lang="zh-TW" altLang="en-US" sz="2500" b="1" dirty="0">
                <a:solidFill>
                  <a:schemeClr val="accent6"/>
                </a:solidFill>
                <a:latin typeface="+mn-lt"/>
                <a:ea typeface="+mj-ea"/>
              </a:rPr>
              <a:t>人，平均年齡</a:t>
            </a:r>
            <a:r>
              <a:rPr kumimoji="0" lang="en-US" altLang="zh-TW" sz="2500" b="1" dirty="0">
                <a:solidFill>
                  <a:schemeClr val="accent6"/>
                </a:solidFill>
                <a:latin typeface="+mn-lt"/>
                <a:ea typeface="+mj-ea"/>
              </a:rPr>
              <a:t>45</a:t>
            </a:r>
            <a:r>
              <a:rPr kumimoji="0" lang="zh-TW" altLang="en-US" sz="2500" b="1" dirty="0">
                <a:solidFill>
                  <a:schemeClr val="accent6"/>
                </a:solidFill>
                <a:latin typeface="+mn-lt"/>
                <a:ea typeface="+mj-ea"/>
              </a:rPr>
              <a:t>歲，較一般農民平均年齡年輕</a:t>
            </a:r>
            <a:r>
              <a:rPr kumimoji="0" lang="en-US" altLang="zh-TW" sz="2500" b="1" dirty="0">
                <a:solidFill>
                  <a:schemeClr val="accent6"/>
                </a:solidFill>
                <a:latin typeface="+mn-lt"/>
                <a:ea typeface="+mj-ea"/>
              </a:rPr>
              <a:t>17</a:t>
            </a:r>
            <a:r>
              <a:rPr kumimoji="0" lang="zh-TW" altLang="en-US" sz="2500" b="1" dirty="0">
                <a:solidFill>
                  <a:schemeClr val="accent6"/>
                </a:solidFill>
                <a:latin typeface="+mn-lt"/>
                <a:ea typeface="+mj-ea"/>
              </a:rPr>
              <a:t>歲；大專業農平均經營規模達</a:t>
            </a:r>
            <a:r>
              <a:rPr kumimoji="0" lang="en-US" altLang="zh-TW" sz="2500" b="1" dirty="0">
                <a:solidFill>
                  <a:schemeClr val="accent6"/>
                </a:solidFill>
                <a:latin typeface="+mn-lt"/>
                <a:ea typeface="+mj-ea"/>
              </a:rPr>
              <a:t>8.8</a:t>
            </a:r>
            <a:r>
              <a:rPr kumimoji="0" lang="zh-TW" altLang="en-US" sz="2500" b="1" dirty="0">
                <a:solidFill>
                  <a:schemeClr val="accent6"/>
                </a:solidFill>
                <a:latin typeface="+mn-lt"/>
                <a:ea typeface="+mj-ea"/>
              </a:rPr>
              <a:t>公頃，為一般農民平均經營</a:t>
            </a:r>
            <a:r>
              <a:rPr kumimoji="0" lang="en-US" altLang="zh-TW" sz="2500" b="1" dirty="0">
                <a:solidFill>
                  <a:schemeClr val="accent6"/>
                </a:solidFill>
                <a:latin typeface="+mn-lt"/>
                <a:ea typeface="+mj-ea"/>
              </a:rPr>
              <a:t>1.1</a:t>
            </a:r>
            <a:r>
              <a:rPr kumimoji="0" lang="zh-TW" altLang="en-US" sz="2500" b="1" dirty="0">
                <a:solidFill>
                  <a:schemeClr val="accent6"/>
                </a:solidFill>
                <a:latin typeface="+mn-lt"/>
                <a:ea typeface="+mj-ea"/>
              </a:rPr>
              <a:t>公頃之</a:t>
            </a:r>
            <a:r>
              <a:rPr kumimoji="0" lang="en-US" altLang="zh-TW" sz="2500" b="1" dirty="0">
                <a:solidFill>
                  <a:schemeClr val="accent6"/>
                </a:solidFill>
                <a:latin typeface="+mn-lt"/>
                <a:ea typeface="+mj-ea"/>
              </a:rPr>
              <a:t>8</a:t>
            </a:r>
            <a:r>
              <a:rPr kumimoji="0" lang="zh-TW" altLang="en-US" sz="2500" b="1" dirty="0">
                <a:solidFill>
                  <a:schemeClr val="accent6"/>
                </a:solidFill>
                <a:latin typeface="+mn-lt"/>
                <a:ea typeface="+mj-ea"/>
              </a:rPr>
              <a:t>倍。</a:t>
            </a:r>
            <a:endParaRPr kumimoji="0" lang="en-US" altLang="zh-TW" sz="2500" b="1" dirty="0">
              <a:solidFill>
                <a:schemeClr val="accent6"/>
              </a:solidFill>
              <a:latin typeface="+mn-lt"/>
              <a:ea typeface="+mj-ea"/>
            </a:endParaRPr>
          </a:p>
          <a:p>
            <a:pPr marL="265113" indent="-265113" algn="just" eaLnBrk="1" hangingPunct="1">
              <a:spcBef>
                <a:spcPts val="400"/>
              </a:spcBef>
              <a:buClr>
                <a:srgbClr val="191966"/>
              </a:buClr>
              <a:buFont typeface="Wingdings" panose="05000000000000000000" pitchFamily="2" charset="2"/>
              <a:buChar char="n"/>
            </a:pPr>
            <a:r>
              <a:rPr kumimoji="0" lang="zh-TW" altLang="en-US" sz="2500" b="1" dirty="0">
                <a:solidFill>
                  <a:schemeClr val="accent6"/>
                </a:solidFill>
                <a:latin typeface="+mn-lt"/>
                <a:ea typeface="+mj-ea"/>
              </a:rPr>
              <a:t>輔導農村社區提出農村再生計畫，提升農村居住及人文品質，結合生活、生產、生態之三生整體發展，振興農村經濟；共培訓</a:t>
            </a:r>
            <a:r>
              <a:rPr kumimoji="0" lang="en-US" altLang="zh-TW" sz="2500" b="1" dirty="0">
                <a:solidFill>
                  <a:schemeClr val="accent6"/>
                </a:solidFill>
                <a:latin typeface="+mn-lt"/>
                <a:ea typeface="+mj-ea"/>
              </a:rPr>
              <a:t>2,261</a:t>
            </a:r>
            <a:r>
              <a:rPr kumimoji="0" lang="zh-TW" altLang="en-US" sz="2500" b="1" dirty="0">
                <a:solidFill>
                  <a:schemeClr val="accent6"/>
                </a:solidFill>
                <a:latin typeface="+mn-lt"/>
                <a:ea typeface="+mj-ea"/>
              </a:rPr>
              <a:t>社區，輔導</a:t>
            </a:r>
            <a:r>
              <a:rPr kumimoji="0" lang="en-US" altLang="zh-TW" sz="2500" b="1" dirty="0">
                <a:solidFill>
                  <a:schemeClr val="accent6"/>
                </a:solidFill>
                <a:latin typeface="+mn-lt"/>
                <a:ea typeface="+mj-ea"/>
              </a:rPr>
              <a:t>640</a:t>
            </a:r>
            <a:r>
              <a:rPr kumimoji="0" lang="zh-TW" altLang="en-US" sz="2500" b="1" dirty="0">
                <a:solidFill>
                  <a:schemeClr val="accent6"/>
                </a:solidFill>
                <a:latin typeface="+mn-lt"/>
                <a:ea typeface="+mj-ea"/>
              </a:rPr>
              <a:t>社區，辦理</a:t>
            </a:r>
            <a:r>
              <a:rPr kumimoji="0" lang="en-US" altLang="zh-TW" sz="2500" b="1" dirty="0">
                <a:solidFill>
                  <a:schemeClr val="accent6"/>
                </a:solidFill>
                <a:latin typeface="+mn-lt"/>
                <a:ea typeface="+mj-ea"/>
              </a:rPr>
              <a:t>1,864</a:t>
            </a:r>
            <a:r>
              <a:rPr kumimoji="0" lang="zh-TW" altLang="en-US" sz="2500" b="1" dirty="0">
                <a:solidFill>
                  <a:schemeClr val="accent6"/>
                </a:solidFill>
                <a:latin typeface="+mn-lt"/>
                <a:ea typeface="+mj-ea"/>
              </a:rPr>
              <a:t>農村社區建設；結合專業單位或農企業等共同協助農村社區產業活化</a:t>
            </a:r>
            <a:r>
              <a:rPr kumimoji="0" lang="zh-TW" altLang="en-US" sz="2500" b="1" dirty="0">
                <a:solidFill>
                  <a:srgbClr val="3333CC"/>
                </a:solidFill>
                <a:latin typeface="+mn-lt"/>
                <a:ea typeface="+mj-ea"/>
              </a:rPr>
              <a:t>。</a:t>
            </a:r>
          </a:p>
          <a:p>
            <a:pPr algn="just" eaLnBrk="1" hangingPunct="1">
              <a:spcBef>
                <a:spcPts val="400"/>
              </a:spcBef>
              <a:buClr>
                <a:srgbClr val="191966"/>
              </a:buClr>
              <a:buSzPct val="75000"/>
              <a:buFont typeface="Wingdings" panose="05000000000000000000" pitchFamily="2" charset="2"/>
              <a:buChar char="n"/>
            </a:pPr>
            <a:endParaRPr kumimoji="0" lang="en-US" altLang="zh-TW" sz="1400" b="0" dirty="0">
              <a:solidFill>
                <a:srgbClr val="000000"/>
              </a:solidFill>
              <a:latin typeface="標楷體" panose="03000509000000000000" pitchFamily="65" charset="-120"/>
            </a:endParaRPr>
          </a:p>
        </p:txBody>
      </p:sp>
    </p:spTree>
    <p:extLst>
      <p:ext uri="{BB962C8B-B14F-4D97-AF65-F5344CB8AC3E}">
        <p14:creationId xmlns:p14="http://schemas.microsoft.com/office/powerpoint/2010/main" val="24430398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休耕面積減一半</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a:t>
            </a:r>
            <a:r>
              <a:rPr lang="zh-TW" altLang="zh-TW" sz="3600" dirty="0">
                <a:solidFill>
                  <a:srgbClr val="2D2DB9">
                    <a:lumMod val="50000"/>
                  </a:srgbClr>
                </a:solidFill>
                <a:latin typeface="Times New Roman" panose="02020603050405020304" pitchFamily="18" charset="0"/>
                <a:ea typeface="標楷體" panose="03000509000000000000" pitchFamily="65" charset="-120"/>
              </a:rPr>
              <a:t>農地</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資源</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善</a:t>
            </a:r>
            <a:r>
              <a:rPr lang="zh-TW" altLang="zh-TW" sz="3600" dirty="0" smtClean="0">
                <a:solidFill>
                  <a:srgbClr val="2D2DB9">
                    <a:lumMod val="50000"/>
                  </a:srgbClr>
                </a:solidFill>
                <a:latin typeface="Times New Roman" panose="02020603050405020304" pitchFamily="18" charset="0"/>
                <a:ea typeface="標楷體" panose="03000509000000000000" pitchFamily="65" charset="-120"/>
              </a:rPr>
              <a:t>利用</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84480" y="994986"/>
            <a:ext cx="854456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1200"/>
              </a:spcBef>
              <a:buClr>
                <a:srgbClr val="3333CC">
                  <a:lumMod val="50000"/>
                </a:srgbClr>
              </a:buClr>
              <a:buSzPct val="100000"/>
              <a:buFont typeface="Wingdings" panose="05000000000000000000" pitchFamily="2" charset="2"/>
              <a:buChar char="n"/>
            </a:pPr>
            <a:r>
              <a:rPr lang="zh-TW" altLang="zh-TW" sz="2600" b="1" dirty="0" smtClean="0">
                <a:solidFill>
                  <a:srgbClr val="2D2DB9"/>
                </a:solidFill>
                <a:latin typeface="Times New Roman" panose="02020603050405020304" pitchFamily="18" charset="0"/>
              </a:rPr>
              <a:t>推動</a:t>
            </a:r>
            <a:r>
              <a:rPr lang="zh-TW" altLang="zh-TW" sz="2600" b="1" dirty="0">
                <a:solidFill>
                  <a:srgbClr val="2D2DB9"/>
                </a:solidFill>
                <a:latin typeface="Times New Roman" panose="02020603050405020304" pitchFamily="18" charset="0"/>
              </a:rPr>
              <a:t>活化休耕農地計畫，鼓勵種植進口替代與具外銷潛力作物。</a:t>
            </a:r>
            <a:r>
              <a:rPr lang="en-US" altLang="zh-TW" sz="2600" b="1" dirty="0">
                <a:solidFill>
                  <a:srgbClr val="2D2DB9"/>
                </a:solidFill>
                <a:latin typeface="Times New Roman" panose="02020603050405020304" pitchFamily="18" charset="0"/>
              </a:rPr>
              <a:t>103</a:t>
            </a:r>
            <a:r>
              <a:rPr lang="zh-TW" altLang="zh-TW" sz="2600" b="1" dirty="0">
                <a:solidFill>
                  <a:srgbClr val="2D2DB9"/>
                </a:solidFill>
                <a:latin typeface="Times New Roman" panose="02020603050405020304" pitchFamily="18" charset="0"/>
              </a:rPr>
              <a:t>年申報休耕面積</a:t>
            </a:r>
            <a:r>
              <a:rPr lang="en-US" altLang="zh-TW" sz="2600" b="1" dirty="0">
                <a:solidFill>
                  <a:srgbClr val="2D2DB9"/>
                </a:solidFill>
                <a:latin typeface="Times New Roman" panose="02020603050405020304" pitchFamily="18" charset="0"/>
              </a:rPr>
              <a:t>10</a:t>
            </a:r>
            <a:r>
              <a:rPr lang="zh-TW" altLang="en-US" sz="2600" b="1" dirty="0">
                <a:solidFill>
                  <a:srgbClr val="2D2DB9"/>
                </a:solidFill>
                <a:latin typeface="Times New Roman" panose="02020603050405020304" pitchFamily="18" charset="0"/>
              </a:rPr>
              <a:t>萬公頃</a:t>
            </a:r>
            <a:r>
              <a:rPr lang="zh-TW" altLang="zh-TW" sz="2600" b="1" dirty="0">
                <a:solidFill>
                  <a:srgbClr val="2D2DB9"/>
                </a:solidFill>
                <a:latin typeface="Times New Roman" panose="02020603050405020304" pitchFamily="18" charset="0"/>
              </a:rPr>
              <a:t>較</a:t>
            </a:r>
            <a:r>
              <a:rPr lang="en-US" altLang="zh-TW" sz="2600" b="1" dirty="0">
                <a:solidFill>
                  <a:srgbClr val="2D2DB9"/>
                </a:solidFill>
                <a:latin typeface="Times New Roman" panose="02020603050405020304" pitchFamily="18" charset="0"/>
              </a:rPr>
              <a:t>96</a:t>
            </a:r>
            <a:r>
              <a:rPr lang="zh-TW" altLang="zh-TW" sz="2600" b="1" dirty="0">
                <a:solidFill>
                  <a:srgbClr val="2D2DB9"/>
                </a:solidFill>
                <a:latin typeface="Times New Roman" panose="02020603050405020304" pitchFamily="18" charset="0"/>
              </a:rPr>
              <a:t>年</a:t>
            </a:r>
            <a:r>
              <a:rPr lang="en-US" altLang="zh-TW" sz="2600" b="1" dirty="0">
                <a:solidFill>
                  <a:srgbClr val="2D2DB9"/>
                </a:solidFill>
                <a:latin typeface="Times New Roman" panose="02020603050405020304" pitchFamily="18" charset="0"/>
              </a:rPr>
              <a:t>21.7</a:t>
            </a:r>
            <a:r>
              <a:rPr lang="zh-TW" altLang="en-US" sz="2600" b="1" dirty="0">
                <a:solidFill>
                  <a:srgbClr val="2D2DB9"/>
                </a:solidFill>
                <a:latin typeface="Times New Roman" panose="02020603050405020304" pitchFamily="18" charset="0"/>
              </a:rPr>
              <a:t>萬公頃</a:t>
            </a:r>
            <a:r>
              <a:rPr lang="zh-TW" altLang="zh-TW" sz="2600" b="1" dirty="0">
                <a:solidFill>
                  <a:srgbClr val="2D2DB9"/>
                </a:solidFill>
                <a:latin typeface="Times New Roman" panose="02020603050405020304" pitchFamily="18" charset="0"/>
              </a:rPr>
              <a:t>減少</a:t>
            </a:r>
            <a:r>
              <a:rPr lang="en-US" altLang="zh-TW" sz="2600" b="1" dirty="0">
                <a:solidFill>
                  <a:srgbClr val="2D2DB9"/>
                </a:solidFill>
                <a:latin typeface="Times New Roman" panose="02020603050405020304" pitchFamily="18" charset="0"/>
              </a:rPr>
              <a:t>11.7</a:t>
            </a:r>
            <a:r>
              <a:rPr lang="zh-TW" altLang="zh-TW" sz="2600" b="1" dirty="0">
                <a:solidFill>
                  <a:srgbClr val="2D2DB9"/>
                </a:solidFill>
                <a:latin typeface="Times New Roman" panose="02020603050405020304" pitchFamily="18" charset="0"/>
              </a:rPr>
              <a:t>萬公頃</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約減</a:t>
            </a:r>
            <a:r>
              <a:rPr lang="en-US" altLang="zh-TW" sz="2600" b="1" dirty="0">
                <a:solidFill>
                  <a:srgbClr val="2D2DB9"/>
                </a:solidFill>
                <a:latin typeface="Times New Roman" panose="02020603050405020304" pitchFamily="18" charset="0"/>
              </a:rPr>
              <a:t>54</a:t>
            </a:r>
            <a:r>
              <a:rPr lang="zh-TW" altLang="zh-TW" sz="2600" b="1" dirty="0">
                <a:solidFill>
                  <a:srgbClr val="2D2DB9"/>
                </a:solidFill>
                <a:latin typeface="Times New Roman" panose="02020603050405020304" pitchFamily="18" charset="0"/>
              </a:rPr>
              <a:t>％</a:t>
            </a:r>
            <a:r>
              <a:rPr lang="en-US" altLang="zh-TW" sz="2600" b="1" dirty="0">
                <a:solidFill>
                  <a:srgbClr val="2D2DB9"/>
                </a:solidFill>
                <a:latin typeface="Times New Roman" panose="02020603050405020304" pitchFamily="18" charset="0"/>
              </a:rPr>
              <a:t>)</a:t>
            </a:r>
            <a:r>
              <a:rPr lang="zh-TW" altLang="zh-TW" sz="2600" b="1" dirty="0">
                <a:solidFill>
                  <a:srgbClr val="2D2DB9"/>
                </a:solidFill>
                <a:latin typeface="Times New Roman" panose="02020603050405020304" pitchFamily="18" charset="0"/>
              </a:rPr>
              <a:t>、轉</a:t>
            </a:r>
            <a:r>
              <a:rPr lang="en-US" altLang="zh-TW" sz="2600" b="1" dirty="0">
                <a:solidFill>
                  <a:srgbClr val="2D2DB9"/>
                </a:solidFill>
                <a:latin typeface="Times New Roman" panose="02020603050405020304" pitchFamily="18" charset="0"/>
              </a:rPr>
              <a:t>(</a:t>
            </a:r>
            <a:r>
              <a:rPr lang="zh-TW" altLang="zh-TW" sz="2600" b="1" dirty="0">
                <a:solidFill>
                  <a:srgbClr val="2D2DB9"/>
                </a:solidFill>
                <a:latin typeface="Times New Roman" panose="02020603050405020304" pitchFamily="18" charset="0"/>
              </a:rPr>
              <a:t>契</a:t>
            </a:r>
            <a:r>
              <a:rPr lang="en-US" altLang="zh-TW" sz="2600" b="1" dirty="0">
                <a:solidFill>
                  <a:srgbClr val="2D2DB9"/>
                </a:solidFill>
                <a:latin typeface="Times New Roman" panose="02020603050405020304" pitchFamily="18" charset="0"/>
              </a:rPr>
              <a:t>)</a:t>
            </a:r>
            <a:r>
              <a:rPr lang="zh-TW" altLang="zh-TW" sz="2600" b="1" dirty="0">
                <a:solidFill>
                  <a:srgbClr val="2D2DB9"/>
                </a:solidFill>
                <a:latin typeface="Times New Roman" panose="02020603050405020304" pitchFamily="18" charset="0"/>
              </a:rPr>
              <a:t>作面積增加</a:t>
            </a:r>
            <a:r>
              <a:rPr lang="en-US" altLang="zh-TW" sz="2600" b="1" dirty="0">
                <a:solidFill>
                  <a:srgbClr val="2D2DB9"/>
                </a:solidFill>
                <a:latin typeface="Times New Roman" panose="02020603050405020304" pitchFamily="18" charset="0"/>
              </a:rPr>
              <a:t>8.02</a:t>
            </a:r>
            <a:r>
              <a:rPr lang="zh-TW" altLang="zh-TW" sz="2600" b="1" dirty="0">
                <a:solidFill>
                  <a:srgbClr val="2D2DB9"/>
                </a:solidFill>
                <a:latin typeface="Times New Roman" panose="02020603050405020304" pitchFamily="18" charset="0"/>
              </a:rPr>
              <a:t>萬公頃</a:t>
            </a:r>
            <a:r>
              <a:rPr lang="en-US" altLang="zh-TW" sz="2600" b="1" dirty="0">
                <a:solidFill>
                  <a:srgbClr val="2D2DB9"/>
                </a:solidFill>
                <a:latin typeface="Times New Roman" panose="02020603050405020304" pitchFamily="18" charset="0"/>
              </a:rPr>
              <a:t>(</a:t>
            </a:r>
            <a:r>
              <a:rPr lang="zh-TW" altLang="en-US" sz="2600" b="1" dirty="0">
                <a:solidFill>
                  <a:srgbClr val="2D2DB9"/>
                </a:solidFill>
                <a:latin typeface="Times New Roman" panose="02020603050405020304" pitchFamily="18" charset="0"/>
              </a:rPr>
              <a:t>約增</a:t>
            </a:r>
            <a:r>
              <a:rPr lang="en-US" altLang="zh-TW" sz="2600" b="1" dirty="0">
                <a:solidFill>
                  <a:srgbClr val="2D2DB9"/>
                </a:solidFill>
                <a:latin typeface="Times New Roman" panose="02020603050405020304" pitchFamily="18" charset="0"/>
              </a:rPr>
              <a:t>181</a:t>
            </a:r>
            <a:r>
              <a:rPr lang="zh-TW" altLang="zh-TW" sz="2600" b="1" dirty="0">
                <a:solidFill>
                  <a:srgbClr val="2D2DB9"/>
                </a:solidFill>
                <a:latin typeface="Times New Roman" panose="02020603050405020304" pitchFamily="18" charset="0"/>
              </a:rPr>
              <a:t>％</a:t>
            </a:r>
            <a:r>
              <a:rPr lang="en-US" altLang="zh-TW" sz="2600" b="1" dirty="0">
                <a:solidFill>
                  <a:srgbClr val="2D2DB9"/>
                </a:solidFill>
                <a:latin typeface="Times New Roman" panose="02020603050405020304" pitchFamily="18" charset="0"/>
              </a:rPr>
              <a:t>)</a:t>
            </a:r>
            <a:r>
              <a:rPr lang="zh-TW" altLang="zh-TW" sz="2600" b="1" dirty="0">
                <a:solidFill>
                  <a:srgbClr val="2D2DB9"/>
                </a:solidFill>
                <a:latin typeface="Times New Roman" panose="02020603050405020304" pitchFamily="18" charset="0"/>
              </a:rPr>
              <a:t>、減少補助</a:t>
            </a:r>
            <a:r>
              <a:rPr lang="en-US" altLang="zh-TW" sz="2600" b="1" dirty="0">
                <a:solidFill>
                  <a:srgbClr val="2D2DB9"/>
                </a:solidFill>
                <a:latin typeface="Times New Roman" panose="02020603050405020304" pitchFamily="18" charset="0"/>
              </a:rPr>
              <a:t>36</a:t>
            </a:r>
            <a:r>
              <a:rPr lang="zh-TW" altLang="zh-TW" sz="2600" b="1" dirty="0">
                <a:solidFill>
                  <a:srgbClr val="2D2DB9"/>
                </a:solidFill>
                <a:latin typeface="Times New Roman" panose="02020603050405020304" pitchFamily="18" charset="0"/>
              </a:rPr>
              <a:t>億，</a:t>
            </a:r>
            <a:r>
              <a:rPr lang="zh-TW" altLang="en-US" sz="2600" b="1" dirty="0">
                <a:solidFill>
                  <a:srgbClr val="2D2DB9"/>
                </a:solidFill>
                <a:latin typeface="Times New Roman" panose="02020603050405020304" pitchFamily="18" charset="0"/>
              </a:rPr>
              <a:t>促進農地資源多元化利用，</a:t>
            </a:r>
            <a:r>
              <a:rPr lang="zh-TW" altLang="zh-TW" sz="2600" b="1" dirty="0">
                <a:solidFill>
                  <a:srgbClr val="2D2DB9"/>
                </a:solidFill>
                <a:latin typeface="Times New Roman" panose="02020603050405020304" pitchFamily="18" charset="0"/>
              </a:rPr>
              <a:t>創造農業</a:t>
            </a:r>
            <a:r>
              <a:rPr lang="zh-TW" altLang="zh-TW" sz="2600" b="1" dirty="0" smtClean="0">
                <a:solidFill>
                  <a:srgbClr val="2D2DB9"/>
                </a:solidFill>
                <a:latin typeface="Times New Roman" panose="02020603050405020304" pitchFamily="18" charset="0"/>
              </a:rPr>
              <a:t>及</a:t>
            </a:r>
            <a:r>
              <a:rPr lang="zh-TW" altLang="en-US" sz="2600" b="1" dirty="0" smtClean="0">
                <a:solidFill>
                  <a:srgbClr val="2D2DB9"/>
                </a:solidFill>
                <a:latin typeface="Times New Roman" panose="02020603050405020304" pitchFamily="18" charset="0"/>
              </a:rPr>
              <a:t>周</a:t>
            </a:r>
            <a:r>
              <a:rPr lang="zh-TW" altLang="zh-TW" sz="2600" b="1" dirty="0" smtClean="0">
                <a:solidFill>
                  <a:srgbClr val="2D2DB9"/>
                </a:solidFill>
                <a:latin typeface="Times New Roman" panose="02020603050405020304" pitchFamily="18" charset="0"/>
              </a:rPr>
              <a:t>邊</a:t>
            </a:r>
            <a:r>
              <a:rPr lang="zh-TW" altLang="zh-TW" sz="2600" b="1" dirty="0">
                <a:solidFill>
                  <a:srgbClr val="2D2DB9"/>
                </a:solidFill>
                <a:latin typeface="Times New Roman" panose="02020603050405020304" pitchFamily="18" charset="0"/>
              </a:rPr>
              <a:t>產業發展等整體效益達</a:t>
            </a:r>
            <a:r>
              <a:rPr lang="en-US" altLang="zh-TW" sz="2600" b="1" dirty="0">
                <a:solidFill>
                  <a:srgbClr val="2D2DB9"/>
                </a:solidFill>
                <a:latin typeface="Times New Roman" panose="02020603050405020304" pitchFamily="18" charset="0"/>
              </a:rPr>
              <a:t>184</a:t>
            </a:r>
            <a:r>
              <a:rPr lang="zh-TW" altLang="zh-TW" sz="2600" b="1" dirty="0">
                <a:solidFill>
                  <a:srgbClr val="2D2DB9"/>
                </a:solidFill>
                <a:latin typeface="Times New Roman" panose="02020603050405020304" pitchFamily="18" charset="0"/>
              </a:rPr>
              <a:t>億</a:t>
            </a:r>
            <a:r>
              <a:rPr lang="zh-TW" altLang="zh-TW" sz="2600" b="1" dirty="0" smtClean="0">
                <a:solidFill>
                  <a:srgbClr val="2D2DB9"/>
                </a:solidFill>
                <a:latin typeface="Times New Roman" panose="02020603050405020304" pitchFamily="18" charset="0"/>
              </a:rPr>
              <a:t>元</a:t>
            </a:r>
            <a:r>
              <a:rPr lang="zh-TW" altLang="en-US" sz="2600" b="1" dirty="0" smtClean="0">
                <a:solidFill>
                  <a:srgbClr val="2D2DB9"/>
                </a:solidFill>
                <a:latin typeface="Times New Roman" panose="02020603050405020304" pitchFamily="18" charset="0"/>
              </a:rPr>
              <a:t>。</a:t>
            </a:r>
            <a:endParaRPr lang="en-US" altLang="zh-TW" sz="2600" b="1" dirty="0" smtClean="0">
              <a:solidFill>
                <a:srgbClr val="2D2DB9"/>
              </a:solidFill>
              <a:latin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53</a:t>
            </a:fld>
            <a:endParaRPr lang="zh-TW" altLang="en-US">
              <a:solidFill>
                <a:srgbClr val="000000"/>
              </a:solidFill>
            </a:endParaRPr>
          </a:p>
        </p:txBody>
      </p:sp>
      <p:grpSp>
        <p:nvGrpSpPr>
          <p:cNvPr id="6" name="Group 2"/>
          <p:cNvGrpSpPr>
            <a:grpSpLocks/>
          </p:cNvGrpSpPr>
          <p:nvPr/>
        </p:nvGrpSpPr>
        <p:grpSpPr bwMode="auto">
          <a:xfrm>
            <a:off x="1058164" y="3290928"/>
            <a:ext cx="2649740" cy="2946384"/>
            <a:chOff x="567" y="890"/>
            <a:chExt cx="2030" cy="3220"/>
          </a:xfrm>
        </p:grpSpPr>
        <p:pic>
          <p:nvPicPr>
            <p:cNvPr id="7" name="Picture 93" descr="投影片7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 y="890"/>
              <a:ext cx="2030" cy="1105"/>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8" name="Picture 4" descr="投影片3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7" y="2478"/>
              <a:ext cx="2030" cy="1632"/>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9" name="Picture 5" descr="投影片4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7" y="2024"/>
              <a:ext cx="2030" cy="1080"/>
            </a:xfrm>
            <a:prstGeom prst="rect">
              <a:avLst/>
            </a:prstGeom>
            <a:ln>
              <a:headEnd/>
              <a:tailEnd/>
            </a:ln>
            <a:extLst/>
          </p:spPr>
          <p:style>
            <a:lnRef idx="2">
              <a:schemeClr val="dk1"/>
            </a:lnRef>
            <a:fillRef idx="1">
              <a:schemeClr val="lt1"/>
            </a:fillRef>
            <a:effectRef idx="0">
              <a:schemeClr val="dk1"/>
            </a:effectRef>
            <a:fontRef idx="minor">
              <a:schemeClr val="dk1"/>
            </a:fontRef>
          </p:style>
        </p:pic>
      </p:grpSp>
      <p:pic>
        <p:nvPicPr>
          <p:cNvPr id="12" name="Picture 8" descr="bean and cor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28716" y="3140968"/>
            <a:ext cx="2627660" cy="3083478"/>
          </a:xfrm>
          <a:prstGeom prst="rect">
            <a:avLst/>
          </a:prstGeom>
          <a:ln>
            <a:headEnd/>
            <a:tailEnd/>
          </a:ln>
          <a:extLst/>
        </p:spPr>
        <p:style>
          <a:lnRef idx="2">
            <a:schemeClr val="dk1"/>
          </a:lnRef>
          <a:fillRef idx="1">
            <a:schemeClr val="lt1"/>
          </a:fillRef>
          <a:effectRef idx="0">
            <a:schemeClr val="dk1"/>
          </a:effectRef>
          <a:fontRef idx="minor">
            <a:schemeClr val="dk1"/>
          </a:fontRef>
        </p:style>
      </p:pic>
      <p:cxnSp>
        <p:nvCxnSpPr>
          <p:cNvPr id="5" name="直線單箭頭接點 4"/>
          <p:cNvCxnSpPr/>
          <p:nvPr/>
        </p:nvCxnSpPr>
        <p:spPr bwMode="auto">
          <a:xfrm>
            <a:off x="3779912" y="4682707"/>
            <a:ext cx="1440000"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4" name="文字方塊 13"/>
          <p:cNvSpPr txBox="1"/>
          <p:nvPr/>
        </p:nvSpPr>
        <p:spPr>
          <a:xfrm>
            <a:off x="3809236" y="4211796"/>
            <a:ext cx="1338828" cy="369332"/>
          </a:xfrm>
          <a:prstGeom prst="rect">
            <a:avLst/>
          </a:prstGeom>
          <a:noFill/>
        </p:spPr>
        <p:txBody>
          <a:bodyPr wrap="none" rtlCol="0">
            <a:spAutoFit/>
          </a:bodyPr>
          <a:lstStyle/>
          <a:p>
            <a:r>
              <a:rPr lang="zh-TW" altLang="en-US" dirty="0">
                <a:solidFill>
                  <a:schemeClr val="accent2">
                    <a:lumMod val="75000"/>
                  </a:schemeClr>
                </a:solidFill>
              </a:rPr>
              <a:t>農地活化後</a:t>
            </a:r>
          </a:p>
        </p:txBody>
      </p:sp>
    </p:spTree>
    <p:extLst>
      <p:ext uri="{BB962C8B-B14F-4D97-AF65-F5344CB8AC3E}">
        <p14:creationId xmlns:p14="http://schemas.microsoft.com/office/powerpoint/2010/main" val="829477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78091" y="2167286"/>
            <a:ext cx="8462074" cy="2502685"/>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7</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rgbClr val="16165D"/>
                </a:solidFill>
                <a:latin typeface="Times New Roman" panose="02020603050405020304" pitchFamily="18" charset="0"/>
                <a:ea typeface="標楷體" panose="03000509000000000000" pitchFamily="65" charset="-120"/>
              </a:rPr>
              <a:t>力</a:t>
            </a:r>
            <a:r>
              <a:rPr lang="zh-TW" altLang="en-US" sz="4800" dirty="0">
                <a:solidFill>
                  <a:srgbClr val="16165D"/>
                </a:solidFill>
                <a:latin typeface="Times New Roman" panose="02020603050405020304" pitchFamily="18" charset="0"/>
                <a:ea typeface="標楷體" panose="03000509000000000000" pitchFamily="65" charset="-120"/>
              </a:rPr>
              <a:t>挺青年創新</a:t>
            </a:r>
            <a:r>
              <a:rPr lang="zh-TW" altLang="en-US" sz="4800" dirty="0" smtClean="0">
                <a:solidFill>
                  <a:srgbClr val="16165D"/>
                </a:solidFill>
                <a:latin typeface="Times New Roman" panose="02020603050405020304" pitchFamily="18" charset="0"/>
                <a:ea typeface="標楷體" panose="03000509000000000000" pitchFamily="65" charset="-120"/>
              </a:rPr>
              <a:t>創業</a:t>
            </a:r>
            <a:endParaRPr lang="en-US" altLang="zh-TW" sz="4800" dirty="0" smtClean="0">
              <a:solidFill>
                <a:srgbClr val="16165D"/>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rgbClr val="16165D"/>
                </a:solidFill>
                <a:latin typeface="Times New Roman" panose="02020603050405020304" pitchFamily="18" charset="0"/>
                <a:ea typeface="標楷體" panose="03000509000000000000" pitchFamily="65" charset="-120"/>
              </a:rPr>
              <a:t>協助青年進</a:t>
            </a:r>
            <a:r>
              <a:rPr lang="zh-TW" altLang="en-US" sz="4800" dirty="0">
                <a:solidFill>
                  <a:srgbClr val="16165D"/>
                </a:solidFill>
                <a:latin typeface="Times New Roman" panose="02020603050405020304" pitchFamily="18" charset="0"/>
                <a:ea typeface="標楷體" panose="03000509000000000000" pitchFamily="65" charset="-120"/>
              </a:rPr>
              <a:t>軍</a:t>
            </a:r>
            <a:r>
              <a:rPr lang="zh-TW" altLang="en-US" sz="4800" dirty="0" smtClean="0">
                <a:solidFill>
                  <a:srgbClr val="16165D"/>
                </a:solidFill>
                <a:latin typeface="Times New Roman" panose="02020603050405020304" pitchFamily="18" charset="0"/>
                <a:ea typeface="標楷體" panose="03000509000000000000" pitchFamily="65" charset="-120"/>
              </a:rPr>
              <a:t>國際</a:t>
            </a:r>
            <a:endParaRPr lang="zh-TW" altLang="en-US" sz="48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54</a:t>
            </a:fld>
            <a:endParaRPr lang="zh-TW" altLang="en-US"/>
          </a:p>
        </p:txBody>
      </p:sp>
    </p:spTree>
    <p:extLst>
      <p:ext uri="{BB962C8B-B14F-4D97-AF65-F5344CB8AC3E}">
        <p14:creationId xmlns:p14="http://schemas.microsoft.com/office/powerpoint/2010/main" val="263456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0" y="0"/>
            <a:ext cx="9144000" cy="855663"/>
          </a:xfrm>
        </p:spPr>
        <p:txBody>
          <a:bodyPr/>
          <a:lstStyle/>
          <a:p>
            <a:pPr algn="ctr"/>
            <a:r>
              <a:rPr lang="zh-TW" altLang="en-US" sz="3600" dirty="0" smtClean="0">
                <a:solidFill>
                  <a:schemeClr val="tx1"/>
                </a:solidFill>
              </a:rPr>
              <a:t>創業循環生態圈，青年路上不孤單</a:t>
            </a:r>
            <a:endParaRPr lang="zh-TW" altLang="en-US" sz="3600" dirty="0">
              <a:solidFill>
                <a:schemeClr val="tx1"/>
              </a:solidFill>
            </a:endParaRPr>
          </a:p>
        </p:txBody>
      </p:sp>
      <p:sp>
        <p:nvSpPr>
          <p:cNvPr id="7" name="投影片編號版面配置區 6"/>
          <p:cNvSpPr>
            <a:spLocks noGrp="1"/>
          </p:cNvSpPr>
          <p:nvPr>
            <p:ph type="sldNum" sz="quarter" idx="12"/>
          </p:nvPr>
        </p:nvSpPr>
        <p:spPr/>
        <p:txBody>
          <a:bodyPr/>
          <a:lstStyle/>
          <a:p>
            <a:r>
              <a:rPr lang="en-US" altLang="zh-TW" dirty="0" smtClean="0">
                <a:solidFill>
                  <a:srgbClr val="000000"/>
                </a:solidFill>
              </a:rPr>
              <a:t>55</a:t>
            </a:r>
            <a:endParaRPr lang="zh-TW" altLang="en-US" dirty="0">
              <a:solidFill>
                <a:srgbClr val="000000"/>
              </a:solidFill>
            </a:endParaRPr>
          </a:p>
        </p:txBody>
      </p:sp>
      <p:sp>
        <p:nvSpPr>
          <p:cNvPr id="12" name="文字方塊 11"/>
          <p:cNvSpPr txBox="1"/>
          <p:nvPr/>
        </p:nvSpPr>
        <p:spPr>
          <a:xfrm>
            <a:off x="3816369" y="3272646"/>
            <a:ext cx="1632467" cy="830997"/>
          </a:xfrm>
          <a:prstGeom prst="rect">
            <a:avLst/>
          </a:prstGeom>
          <a:noFill/>
        </p:spPr>
        <p:txBody>
          <a:bodyPr wrap="square" rtlCol="0">
            <a:spAutoFit/>
          </a:bodyPr>
          <a:lstStyle/>
          <a:p>
            <a:pPr algn="ctr"/>
            <a:r>
              <a:rPr lang="zh-TW" altLang="en-US" sz="2400" b="1" dirty="0" smtClean="0">
                <a:solidFill>
                  <a:srgbClr val="FF0000"/>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資源橋接</a:t>
            </a:r>
            <a:endParaRPr lang="en-US" altLang="zh-TW" sz="2400" b="1" dirty="0" smtClean="0">
              <a:solidFill>
                <a:srgbClr val="FF0000"/>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endParaRPr>
          </a:p>
          <a:p>
            <a:pPr algn="ctr"/>
            <a:r>
              <a:rPr lang="zh-TW" altLang="en-US" sz="2400" b="1" dirty="0" smtClean="0">
                <a:solidFill>
                  <a:srgbClr val="FF0000"/>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專案推動</a:t>
            </a:r>
            <a:endParaRPr lang="en-US" altLang="zh-TW" sz="2400" b="1" dirty="0" smtClean="0">
              <a:solidFill>
                <a:srgbClr val="FF0000"/>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endParaRPr>
          </a:p>
        </p:txBody>
      </p:sp>
      <p:grpSp>
        <p:nvGrpSpPr>
          <p:cNvPr id="3" name="群組 2"/>
          <p:cNvGrpSpPr/>
          <p:nvPr/>
        </p:nvGrpSpPr>
        <p:grpSpPr>
          <a:xfrm>
            <a:off x="425302" y="1945758"/>
            <a:ext cx="8469778" cy="4336150"/>
            <a:chOff x="-820138" y="250674"/>
            <a:chExt cx="11345943" cy="6660607"/>
          </a:xfrm>
        </p:grpSpPr>
        <p:sp>
          <p:nvSpPr>
            <p:cNvPr id="60" name="矩形 59"/>
            <p:cNvSpPr/>
            <p:nvPr/>
          </p:nvSpPr>
          <p:spPr>
            <a:xfrm>
              <a:off x="-820137" y="1000633"/>
              <a:ext cx="3755105" cy="2269271"/>
            </a:xfrm>
            <a:prstGeom prst="rect">
              <a:avLst/>
            </a:prstGeom>
            <a:ln w="19050">
              <a:solidFill>
                <a:srgbClr val="FFC000"/>
              </a:solidFill>
            </a:ln>
          </p:spPr>
          <p:txBody>
            <a:bodyPr wrap="square">
              <a:spAutoFit/>
            </a:bodyPr>
            <a:lstStyle/>
            <a:p>
              <a:pPr marL="285750" indent="-285750">
                <a:buFont typeface="Arial" panose="020B0604020202020204" pitchFamily="34" charset="0"/>
                <a:buChar char="•"/>
              </a:pPr>
              <a:r>
                <a:rPr lang="zh-TW" altLang="zh-TW" dirty="0">
                  <a:latin typeface="標楷體"/>
                </a:rPr>
                <a:t>培訓</a:t>
              </a:r>
              <a:r>
                <a:rPr lang="zh-TW" altLang="zh-TW" dirty="0" smtClean="0">
                  <a:latin typeface="標楷體"/>
                </a:rPr>
                <a:t>人數</a:t>
              </a:r>
              <a:r>
                <a:rPr lang="en-US" altLang="zh-TW" b="1" dirty="0" smtClean="0">
                  <a:latin typeface="標楷體"/>
                </a:rPr>
                <a:t>364,270</a:t>
              </a:r>
              <a:r>
                <a:rPr lang="zh-TW" altLang="zh-TW" dirty="0" smtClean="0">
                  <a:latin typeface="標楷體"/>
                </a:rPr>
                <a:t>人次</a:t>
              </a:r>
              <a:endParaRPr lang="zh-TW" altLang="zh-TW" dirty="0">
                <a:latin typeface="標楷體"/>
              </a:endParaRPr>
            </a:p>
            <a:p>
              <a:pPr marL="285750" indent="-285750">
                <a:buFont typeface="Arial" panose="020B0604020202020204" pitchFamily="34" charset="0"/>
                <a:buChar char="•"/>
              </a:pPr>
              <a:r>
                <a:rPr lang="zh-TW" altLang="zh-TW" dirty="0">
                  <a:latin typeface="標楷體"/>
                </a:rPr>
                <a:t>創業競賽或補助家</a:t>
              </a:r>
              <a:r>
                <a:rPr lang="zh-TW" altLang="zh-TW" dirty="0" smtClean="0">
                  <a:latin typeface="標楷體"/>
                </a:rPr>
                <a:t>數</a:t>
              </a:r>
              <a:r>
                <a:rPr lang="en-US" altLang="zh-TW" b="1" dirty="0" smtClean="0">
                  <a:latin typeface="標楷體"/>
                </a:rPr>
                <a:t>883</a:t>
              </a:r>
              <a:r>
                <a:rPr lang="zh-TW" altLang="zh-TW" dirty="0" smtClean="0">
                  <a:latin typeface="標楷體"/>
                </a:rPr>
                <a:t>家</a:t>
              </a:r>
              <a:endParaRPr lang="zh-TW" altLang="zh-TW" dirty="0">
                <a:latin typeface="標楷體"/>
              </a:endParaRPr>
            </a:p>
            <a:p>
              <a:pPr marL="285750" indent="-285750">
                <a:buFont typeface="Arial" panose="020B0604020202020204" pitchFamily="34" charset="0"/>
                <a:buChar char="•"/>
              </a:pPr>
              <a:r>
                <a:rPr lang="zh-TW" altLang="zh-TW" dirty="0">
                  <a:latin typeface="標楷體"/>
                </a:rPr>
                <a:t>創業競賽或補助</a:t>
              </a:r>
              <a:r>
                <a:rPr lang="zh-TW" altLang="zh-TW" dirty="0" smtClean="0">
                  <a:latin typeface="標楷體"/>
                </a:rPr>
                <a:t>金額</a:t>
              </a:r>
              <a:r>
                <a:rPr lang="zh-TW" altLang="en-US" dirty="0" smtClean="0">
                  <a:latin typeface="標楷體"/>
                </a:rPr>
                <a:t>約</a:t>
              </a:r>
              <a:r>
                <a:rPr lang="en-US" altLang="zh-TW" b="1" dirty="0" smtClean="0">
                  <a:latin typeface="標楷體"/>
                </a:rPr>
                <a:t>1</a:t>
              </a:r>
              <a:r>
                <a:rPr lang="zh-TW" altLang="en-US" b="1" dirty="0" smtClean="0">
                  <a:latin typeface="標楷體"/>
                </a:rPr>
                <a:t>億</a:t>
              </a:r>
              <a:r>
                <a:rPr lang="en-US" altLang="zh-TW" b="1" dirty="0" smtClean="0">
                  <a:latin typeface="標楷體"/>
                </a:rPr>
                <a:t>779</a:t>
              </a:r>
              <a:r>
                <a:rPr lang="zh-TW" altLang="en-US" b="1" dirty="0" smtClean="0">
                  <a:latin typeface="標楷體"/>
                </a:rPr>
                <a:t>萬</a:t>
              </a:r>
              <a:r>
                <a:rPr lang="zh-TW" altLang="zh-TW" dirty="0" smtClean="0">
                  <a:latin typeface="標楷體"/>
                </a:rPr>
                <a:t>元</a:t>
              </a:r>
              <a:endParaRPr lang="zh-TW" altLang="en-US" dirty="0">
                <a:latin typeface="標楷體"/>
              </a:endParaRPr>
            </a:p>
          </p:txBody>
        </p:sp>
        <p:sp>
          <p:nvSpPr>
            <p:cNvPr id="62" name="矩形 61"/>
            <p:cNvSpPr/>
            <p:nvPr/>
          </p:nvSpPr>
          <p:spPr>
            <a:xfrm>
              <a:off x="6465946" y="799667"/>
              <a:ext cx="4059859" cy="3545735"/>
            </a:xfrm>
            <a:prstGeom prst="rect">
              <a:avLst/>
            </a:prstGeom>
            <a:ln w="19050">
              <a:solidFill>
                <a:srgbClr val="C00000"/>
              </a:solidFill>
            </a:ln>
          </p:spPr>
          <p:txBody>
            <a:bodyPr wrap="square">
              <a:spAutoFit/>
            </a:bodyPr>
            <a:lstStyle/>
            <a:p>
              <a:pPr marL="285750" indent="-285750">
                <a:buFont typeface="Arial" panose="020B0604020202020204" pitchFamily="34" charset="0"/>
                <a:buChar char="•"/>
              </a:pPr>
              <a:r>
                <a:rPr lang="zh-TW" altLang="zh-TW" dirty="0">
                  <a:latin typeface="標楷體"/>
                </a:rPr>
                <a:t>創造及穩定就業</a:t>
              </a:r>
              <a:r>
                <a:rPr lang="zh-TW" altLang="zh-TW" dirty="0" smtClean="0">
                  <a:latin typeface="標楷體"/>
                </a:rPr>
                <a:t>人數</a:t>
              </a:r>
              <a:r>
                <a:rPr lang="en-US" altLang="zh-TW" b="1" dirty="0" smtClean="0">
                  <a:latin typeface="標楷體"/>
                </a:rPr>
                <a:t>9</a:t>
              </a:r>
              <a:r>
                <a:rPr lang="zh-TW" altLang="en-US" b="1" dirty="0" smtClean="0"/>
                <a:t>萬</a:t>
              </a:r>
              <a:r>
                <a:rPr lang="en-US" altLang="zh-TW" b="1" dirty="0"/>
                <a:t>4</a:t>
              </a:r>
              <a:r>
                <a:rPr lang="zh-TW" altLang="en-US" dirty="0" smtClean="0"/>
                <a:t>千</a:t>
              </a:r>
              <a:r>
                <a:rPr lang="zh-TW" altLang="zh-TW" dirty="0" smtClean="0">
                  <a:latin typeface="標楷體"/>
                </a:rPr>
                <a:t>人次</a:t>
              </a:r>
              <a:endParaRPr lang="zh-TW" altLang="zh-TW" dirty="0">
                <a:latin typeface="標楷體"/>
              </a:endParaRPr>
            </a:p>
            <a:p>
              <a:pPr marL="285750" indent="-285750">
                <a:buFont typeface="Arial" panose="020B0604020202020204" pitchFamily="34" charset="0"/>
                <a:buChar char="•"/>
              </a:pPr>
              <a:r>
                <a:rPr lang="zh-TW" altLang="zh-TW" dirty="0">
                  <a:latin typeface="標楷體"/>
                </a:rPr>
                <a:t>新成立新創事業家</a:t>
              </a:r>
              <a:r>
                <a:rPr lang="zh-TW" altLang="zh-TW" dirty="0" smtClean="0">
                  <a:latin typeface="標楷體"/>
                </a:rPr>
                <a:t>數</a:t>
              </a:r>
              <a:r>
                <a:rPr lang="en-US" altLang="zh-TW" b="1" dirty="0" smtClean="0">
                  <a:latin typeface="標楷體"/>
                </a:rPr>
                <a:t>6,816</a:t>
              </a:r>
              <a:r>
                <a:rPr lang="zh-TW" altLang="zh-TW" dirty="0" smtClean="0">
                  <a:latin typeface="標楷體"/>
                </a:rPr>
                <a:t>家</a:t>
              </a:r>
              <a:endParaRPr lang="zh-TW" altLang="zh-TW" dirty="0">
                <a:latin typeface="標楷體"/>
              </a:endParaRPr>
            </a:p>
            <a:p>
              <a:pPr marL="285750" indent="-285750">
                <a:buFont typeface="Arial" panose="020B0604020202020204" pitchFamily="34" charset="0"/>
                <a:buChar char="•"/>
              </a:pPr>
              <a:r>
                <a:rPr lang="zh-TW" altLang="zh-TW" dirty="0">
                  <a:latin typeface="標楷體"/>
                </a:rPr>
                <a:t>帶動民間投增資</a:t>
              </a:r>
              <a:r>
                <a:rPr lang="zh-TW" altLang="zh-TW" dirty="0" smtClean="0">
                  <a:latin typeface="標楷體"/>
                </a:rPr>
                <a:t>額</a:t>
              </a:r>
              <a:r>
                <a:rPr lang="zh-TW" altLang="en-US" dirty="0" smtClean="0">
                  <a:latin typeface="標楷體"/>
                </a:rPr>
                <a:t>約</a:t>
              </a:r>
              <a:r>
                <a:rPr lang="en-US" altLang="zh-TW" b="1" dirty="0" smtClean="0">
                  <a:latin typeface="標楷體"/>
                </a:rPr>
                <a:t>221.8</a:t>
              </a:r>
              <a:r>
                <a:rPr lang="zh-TW" altLang="en-US" dirty="0" smtClean="0">
                  <a:latin typeface="標楷體"/>
                </a:rPr>
                <a:t>億</a:t>
              </a:r>
              <a:r>
                <a:rPr lang="zh-TW" altLang="zh-TW" dirty="0" smtClean="0">
                  <a:latin typeface="標楷體"/>
                </a:rPr>
                <a:t>元</a:t>
              </a:r>
              <a:endParaRPr lang="zh-TW" altLang="zh-TW" dirty="0">
                <a:latin typeface="標楷體"/>
              </a:endParaRPr>
            </a:p>
            <a:p>
              <a:pPr marL="285750" indent="-285750">
                <a:buFont typeface="Arial" panose="020B0604020202020204" pitchFamily="34" charset="0"/>
                <a:buChar char="•"/>
              </a:pPr>
              <a:r>
                <a:rPr lang="zh-TW" altLang="zh-TW" dirty="0">
                  <a:latin typeface="標楷體"/>
                </a:rPr>
                <a:t>輔導新創</a:t>
              </a:r>
              <a:r>
                <a:rPr lang="zh-TW" altLang="zh-TW" dirty="0" smtClean="0">
                  <a:latin typeface="標楷體"/>
                </a:rPr>
                <a:t>事業順利</a:t>
              </a:r>
              <a:r>
                <a:rPr lang="zh-TW" altLang="zh-TW" dirty="0">
                  <a:latin typeface="標楷體"/>
                </a:rPr>
                <a:t>營運家</a:t>
              </a:r>
              <a:r>
                <a:rPr lang="zh-TW" altLang="zh-TW" dirty="0" smtClean="0">
                  <a:latin typeface="標楷體"/>
                </a:rPr>
                <a:t>數</a:t>
              </a:r>
              <a:r>
                <a:rPr lang="en-US" altLang="zh-TW" b="1" dirty="0" smtClean="0">
                  <a:latin typeface="標楷體"/>
                </a:rPr>
                <a:t>3,791</a:t>
              </a:r>
              <a:r>
                <a:rPr lang="zh-TW" altLang="zh-TW" dirty="0" smtClean="0">
                  <a:latin typeface="標楷體"/>
                </a:rPr>
                <a:t>家</a:t>
              </a:r>
              <a:endParaRPr lang="zh-TW" altLang="en-US" dirty="0">
                <a:latin typeface="標楷體"/>
              </a:endParaRPr>
            </a:p>
          </p:txBody>
        </p:sp>
        <p:sp>
          <p:nvSpPr>
            <p:cNvPr id="63" name="矩形 62"/>
            <p:cNvSpPr/>
            <p:nvPr/>
          </p:nvSpPr>
          <p:spPr>
            <a:xfrm>
              <a:off x="6440647" y="5067498"/>
              <a:ext cx="4059860" cy="1843783"/>
            </a:xfrm>
            <a:prstGeom prst="rect">
              <a:avLst/>
            </a:prstGeom>
            <a:ln w="19050">
              <a:solidFill>
                <a:srgbClr val="7030A0"/>
              </a:solidFill>
            </a:ln>
          </p:spPr>
          <p:txBody>
            <a:bodyPr wrap="square">
              <a:spAutoFit/>
            </a:bodyPr>
            <a:lstStyle/>
            <a:p>
              <a:pPr marL="285750" indent="-285750">
                <a:buFont typeface="Arial" panose="020B0604020202020204" pitchFamily="34" charset="0"/>
                <a:buChar char="•"/>
              </a:pPr>
              <a:r>
                <a:rPr lang="zh-TW" altLang="zh-TW" dirty="0">
                  <a:latin typeface="標楷體"/>
                </a:rPr>
                <a:t>創業貸款家</a:t>
              </a:r>
              <a:r>
                <a:rPr lang="zh-TW" altLang="zh-TW" dirty="0" smtClean="0">
                  <a:latin typeface="標楷體"/>
                </a:rPr>
                <a:t>數</a:t>
              </a:r>
              <a:r>
                <a:rPr lang="en-US" altLang="zh-TW" b="1" dirty="0" smtClean="0">
                  <a:latin typeface="標楷體"/>
                </a:rPr>
                <a:t>6,449</a:t>
              </a:r>
              <a:r>
                <a:rPr lang="zh-TW" altLang="zh-TW" dirty="0" smtClean="0">
                  <a:latin typeface="標楷體"/>
                </a:rPr>
                <a:t>家</a:t>
              </a:r>
              <a:endParaRPr lang="zh-TW" altLang="zh-TW" dirty="0">
                <a:latin typeface="標楷體"/>
              </a:endParaRPr>
            </a:p>
            <a:p>
              <a:pPr marL="285750" indent="-285750">
                <a:buFont typeface="Arial" panose="020B0604020202020204" pitchFamily="34" charset="0"/>
                <a:buChar char="•"/>
              </a:pPr>
              <a:r>
                <a:rPr lang="zh-TW" altLang="zh-TW" dirty="0">
                  <a:latin typeface="標楷體"/>
                </a:rPr>
                <a:t>創業貸款核貸金</a:t>
              </a:r>
              <a:r>
                <a:rPr lang="zh-TW" altLang="zh-TW" dirty="0" smtClean="0">
                  <a:latin typeface="標楷體"/>
                </a:rPr>
                <a:t>額</a:t>
              </a:r>
              <a:r>
                <a:rPr lang="zh-TW" altLang="en-US" dirty="0" smtClean="0">
                  <a:latin typeface="標楷體"/>
                </a:rPr>
                <a:t>約</a:t>
              </a:r>
              <a:r>
                <a:rPr lang="en-US" altLang="zh-TW" b="1" dirty="0" smtClean="0">
                  <a:latin typeface="標楷體"/>
                </a:rPr>
                <a:t>74</a:t>
              </a:r>
              <a:r>
                <a:rPr lang="zh-TW" altLang="en-US" dirty="0" smtClean="0">
                  <a:latin typeface="標楷體"/>
                </a:rPr>
                <a:t>億</a:t>
              </a:r>
              <a:r>
                <a:rPr lang="zh-TW" altLang="zh-TW" dirty="0">
                  <a:latin typeface="標楷體"/>
                </a:rPr>
                <a:t>元</a:t>
              </a:r>
            </a:p>
            <a:p>
              <a:pPr marL="285750" indent="-285750">
                <a:buFont typeface="Arial" panose="020B0604020202020204" pitchFamily="34" charset="0"/>
                <a:buChar char="•"/>
              </a:pPr>
              <a:r>
                <a:rPr lang="zh-TW" altLang="zh-TW" dirty="0">
                  <a:latin typeface="標楷體"/>
                </a:rPr>
                <a:t>投資家</a:t>
              </a:r>
              <a:r>
                <a:rPr lang="zh-TW" altLang="zh-TW" dirty="0" smtClean="0">
                  <a:latin typeface="標楷體"/>
                </a:rPr>
                <a:t>數</a:t>
              </a:r>
              <a:r>
                <a:rPr lang="en-US" altLang="zh-TW" b="1" dirty="0" smtClean="0">
                  <a:latin typeface="標楷體"/>
                </a:rPr>
                <a:t>93</a:t>
              </a:r>
              <a:r>
                <a:rPr lang="zh-TW" altLang="zh-TW" dirty="0" smtClean="0">
                  <a:latin typeface="標楷體"/>
                </a:rPr>
                <a:t>家</a:t>
              </a:r>
              <a:endParaRPr lang="zh-TW" altLang="en-US" dirty="0">
                <a:latin typeface="標楷體"/>
              </a:endParaRPr>
            </a:p>
          </p:txBody>
        </p:sp>
        <p:grpSp>
          <p:nvGrpSpPr>
            <p:cNvPr id="2" name="群組 1"/>
            <p:cNvGrpSpPr/>
            <p:nvPr/>
          </p:nvGrpSpPr>
          <p:grpSpPr>
            <a:xfrm>
              <a:off x="-820138" y="250674"/>
              <a:ext cx="9470796" cy="6584484"/>
              <a:chOff x="-820138" y="260299"/>
              <a:chExt cx="9470796" cy="6584484"/>
            </a:xfrm>
          </p:grpSpPr>
          <p:grpSp>
            <p:nvGrpSpPr>
              <p:cNvPr id="11" name="群組 10"/>
              <p:cNvGrpSpPr/>
              <p:nvPr/>
            </p:nvGrpSpPr>
            <p:grpSpPr>
              <a:xfrm>
                <a:off x="-357150" y="260299"/>
                <a:ext cx="9007808" cy="5482012"/>
                <a:chOff x="606695" y="264696"/>
                <a:chExt cx="10383436" cy="6133616"/>
              </a:xfrm>
            </p:grpSpPr>
            <p:sp>
              <p:nvSpPr>
                <p:cNvPr id="14" name="椭圆 10"/>
                <p:cNvSpPr/>
                <p:nvPr/>
              </p:nvSpPr>
              <p:spPr>
                <a:xfrm>
                  <a:off x="4851043" y="2431465"/>
                  <a:ext cx="3242272" cy="3271556"/>
                </a:xfrm>
                <a:prstGeom prst="ellipse">
                  <a:avLst/>
                </a:prstGeom>
                <a:gradFill flip="none" rotWithShape="1">
                  <a:gsLst>
                    <a:gs pos="0">
                      <a:schemeClr val="bg1">
                        <a:lumMod val="75000"/>
                      </a:schemeClr>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grpSp>
              <p:nvGrpSpPr>
                <p:cNvPr id="15" name="组合 13"/>
                <p:cNvGrpSpPr/>
                <p:nvPr/>
              </p:nvGrpSpPr>
              <p:grpSpPr>
                <a:xfrm>
                  <a:off x="5478691" y="1705256"/>
                  <a:ext cx="2010365" cy="1897914"/>
                  <a:chOff x="3675215" y="1081717"/>
                  <a:chExt cx="1944913" cy="1819688"/>
                </a:xfrm>
              </p:grpSpPr>
              <p:grpSp>
                <p:nvGrpSpPr>
                  <p:cNvPr id="53" name="组合 12"/>
                  <p:cNvGrpSpPr/>
                  <p:nvPr/>
                </p:nvGrpSpPr>
                <p:grpSpPr>
                  <a:xfrm rot="355591">
                    <a:off x="3675215" y="1081717"/>
                    <a:ext cx="1944913" cy="1819688"/>
                    <a:chOff x="2697983" y="1091189"/>
                    <a:chExt cx="2704089" cy="2529981"/>
                  </a:xfrm>
                </p:grpSpPr>
                <p:sp>
                  <p:nvSpPr>
                    <p:cNvPr id="55" name="Freeform 6"/>
                    <p:cNvSpPr>
                      <a:spLocks/>
                    </p:cNvSpPr>
                    <p:nvPr/>
                  </p:nvSpPr>
                  <p:spPr bwMode="auto">
                    <a:xfrm rot="21103378">
                      <a:off x="2717609" y="1463758"/>
                      <a:ext cx="2684463" cy="2157412"/>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solidFill>
                      <a:schemeClr val="tx1">
                        <a:alpha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56" name="Freeform 6"/>
                    <p:cNvSpPr>
                      <a:spLocks/>
                    </p:cNvSpPr>
                    <p:nvPr/>
                  </p:nvSpPr>
                  <p:spPr bwMode="auto">
                    <a:xfrm>
                      <a:off x="3873126" y="1846380"/>
                      <a:ext cx="1511129" cy="1540453"/>
                    </a:xfrm>
                    <a:custGeom>
                      <a:avLst/>
                      <a:gdLst/>
                      <a:ahLst/>
                      <a:cxnLst/>
                      <a:rect l="l" t="t" r="r" b="b"/>
                      <a:pathLst>
                        <a:path w="1511129" h="1540453">
                          <a:moveTo>
                            <a:pt x="100156" y="1"/>
                          </a:moveTo>
                          <a:cubicBezTo>
                            <a:pt x="539397" y="394"/>
                            <a:pt x="906426" y="142846"/>
                            <a:pt x="1155712" y="278485"/>
                          </a:cubicBezTo>
                          <a:lnTo>
                            <a:pt x="1141001" y="263774"/>
                          </a:lnTo>
                          <a:lnTo>
                            <a:pt x="1497718" y="329088"/>
                          </a:lnTo>
                          <a:lnTo>
                            <a:pt x="1497718" y="505189"/>
                          </a:lnTo>
                          <a:cubicBezTo>
                            <a:pt x="1506593" y="512534"/>
                            <a:pt x="1511120" y="516598"/>
                            <a:pt x="1511129" y="516606"/>
                          </a:cubicBezTo>
                          <a:cubicBezTo>
                            <a:pt x="320808" y="404062"/>
                            <a:pt x="46671" y="1329502"/>
                            <a:pt x="0" y="1540453"/>
                          </a:cubicBezTo>
                          <a:lnTo>
                            <a:pt x="0" y="2761"/>
                          </a:lnTo>
                          <a:cubicBezTo>
                            <a:pt x="33768" y="743"/>
                            <a:pt x="67166" y="-29"/>
                            <a:pt x="100156" y="1"/>
                          </a:cubicBezTo>
                          <a:close/>
                        </a:path>
                      </a:pathLst>
                    </a:custGeom>
                    <a:gradFill flip="none" rotWithShape="1">
                      <a:gsLst>
                        <a:gs pos="0">
                          <a:srgbClr val="BE1247"/>
                        </a:gs>
                        <a:gs pos="27000">
                          <a:srgbClr val="D2144F"/>
                        </a:gs>
                        <a:gs pos="66000">
                          <a:srgbClr val="F87477"/>
                        </a:gs>
                        <a:gs pos="100000">
                          <a:srgbClr val="FA9496"/>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57" name="Freeform 6"/>
                    <p:cNvSpPr>
                      <a:spLocks/>
                    </p:cNvSpPr>
                    <p:nvPr/>
                  </p:nvSpPr>
                  <p:spPr bwMode="auto">
                    <a:xfrm>
                      <a:off x="2697983" y="1849140"/>
                      <a:ext cx="1175144" cy="1579860"/>
                    </a:xfrm>
                    <a:custGeom>
                      <a:avLst/>
                      <a:gdLst/>
                      <a:ahLst/>
                      <a:cxnLst/>
                      <a:rect l="l" t="t" r="r" b="b"/>
                      <a:pathLst>
                        <a:path w="1175144" h="1579860">
                          <a:moveTo>
                            <a:pt x="1175144" y="0"/>
                          </a:moveTo>
                          <a:lnTo>
                            <a:pt x="1175144" y="1537692"/>
                          </a:lnTo>
                          <a:cubicBezTo>
                            <a:pt x="1169036" y="1564580"/>
                            <a:pt x="1166766" y="1579860"/>
                            <a:pt x="1166766" y="1579860"/>
                          </a:cubicBezTo>
                          <a:cubicBezTo>
                            <a:pt x="153833" y="1452963"/>
                            <a:pt x="1832" y="412468"/>
                            <a:pt x="1810" y="412320"/>
                          </a:cubicBezTo>
                          <a:lnTo>
                            <a:pt x="3076" y="411524"/>
                          </a:lnTo>
                          <a:lnTo>
                            <a:pt x="0" y="411739"/>
                          </a:lnTo>
                          <a:lnTo>
                            <a:pt x="0" y="240917"/>
                          </a:lnTo>
                          <a:lnTo>
                            <a:pt x="296427" y="235893"/>
                          </a:lnTo>
                          <a:lnTo>
                            <a:pt x="293970" y="240808"/>
                          </a:lnTo>
                          <a:cubicBezTo>
                            <a:pt x="605988" y="82024"/>
                            <a:pt x="903139" y="12882"/>
                            <a:pt x="1175144" y="0"/>
                          </a:cubicBezTo>
                          <a:close/>
                        </a:path>
                      </a:pathLst>
                    </a:custGeom>
                    <a:gradFill flip="none" rotWithShape="1">
                      <a:gsLst>
                        <a:gs pos="0">
                          <a:srgbClr val="BE1247"/>
                        </a:gs>
                        <a:gs pos="27000">
                          <a:srgbClr val="D2144F"/>
                        </a:gs>
                        <a:gs pos="66000">
                          <a:srgbClr val="F87477"/>
                        </a:gs>
                        <a:gs pos="100000">
                          <a:srgbClr val="FA9496"/>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58" name="Freeform 6"/>
                    <p:cNvSpPr>
                      <a:spLocks/>
                    </p:cNvSpPr>
                    <p:nvPr/>
                  </p:nvSpPr>
                  <p:spPr bwMode="auto">
                    <a:xfrm>
                      <a:off x="2699792" y="1091189"/>
                      <a:ext cx="2684463" cy="2157412"/>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flip="none" rotWithShape="1">
                      <a:gsLst>
                        <a:gs pos="0">
                          <a:srgbClr val="BE1247"/>
                        </a:gs>
                        <a:gs pos="27000">
                          <a:srgbClr val="D2144F"/>
                        </a:gs>
                        <a:gs pos="66000">
                          <a:srgbClr val="F87477"/>
                        </a:gs>
                        <a:gs pos="100000">
                          <a:srgbClr val="FA9496"/>
                        </a:gs>
                      </a:gsLst>
                      <a:lin ang="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grpSp>
              <p:sp>
                <p:nvSpPr>
                  <p:cNvPr id="54" name="Freeform 6"/>
                  <p:cNvSpPr>
                    <a:spLocks/>
                  </p:cNvSpPr>
                  <p:nvPr/>
                </p:nvSpPr>
                <p:spPr bwMode="auto">
                  <a:xfrm rot="355591">
                    <a:off x="3758393" y="1214615"/>
                    <a:ext cx="1661877" cy="1335596"/>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a:gsLst>
                      <a:gs pos="0">
                        <a:schemeClr val="bg1"/>
                      </a:gs>
                      <a:gs pos="36000">
                        <a:schemeClr val="bg1">
                          <a:alpha val="0"/>
                        </a:schemeClr>
                      </a:gs>
                    </a:gsLst>
                    <a:lin ang="18900000" scaled="1"/>
                  </a:gradFill>
                  <a:ln w="3175">
                    <a:gradFill flip="none" rotWithShape="1">
                      <a:gsLst>
                        <a:gs pos="0">
                          <a:schemeClr val="bg1"/>
                        </a:gs>
                        <a:gs pos="3600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grpSp>
            <p:grpSp>
              <p:nvGrpSpPr>
                <p:cNvPr id="16" name="组合 35"/>
                <p:cNvGrpSpPr/>
                <p:nvPr/>
              </p:nvGrpSpPr>
              <p:grpSpPr>
                <a:xfrm>
                  <a:off x="4161952" y="3053177"/>
                  <a:ext cx="1880935" cy="2027861"/>
                  <a:chOff x="2401345" y="2374080"/>
                  <a:chExt cx="1819696" cy="1944278"/>
                </a:xfrm>
              </p:grpSpPr>
              <p:grpSp>
                <p:nvGrpSpPr>
                  <p:cNvPr id="47" name="组合 14"/>
                  <p:cNvGrpSpPr/>
                  <p:nvPr/>
                </p:nvGrpSpPr>
                <p:grpSpPr>
                  <a:xfrm rot="16555591">
                    <a:off x="2339054" y="2436371"/>
                    <a:ext cx="1944278" cy="1819696"/>
                    <a:chOff x="2697982" y="1091188"/>
                    <a:chExt cx="2703206" cy="2529991"/>
                  </a:xfrm>
                </p:grpSpPr>
                <p:sp>
                  <p:nvSpPr>
                    <p:cNvPr id="49" name="Freeform 6"/>
                    <p:cNvSpPr>
                      <a:spLocks/>
                    </p:cNvSpPr>
                    <p:nvPr/>
                  </p:nvSpPr>
                  <p:spPr bwMode="auto">
                    <a:xfrm rot="21103378">
                      <a:off x="2716725" y="1463768"/>
                      <a:ext cx="2684463" cy="2157411"/>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solidFill>
                      <a:schemeClr val="tx1">
                        <a:alpha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50" name="Freeform 6"/>
                    <p:cNvSpPr>
                      <a:spLocks/>
                    </p:cNvSpPr>
                    <p:nvPr/>
                  </p:nvSpPr>
                  <p:spPr bwMode="auto">
                    <a:xfrm>
                      <a:off x="3873126" y="1846380"/>
                      <a:ext cx="1511129" cy="1540453"/>
                    </a:xfrm>
                    <a:custGeom>
                      <a:avLst/>
                      <a:gdLst/>
                      <a:ahLst/>
                      <a:cxnLst/>
                      <a:rect l="l" t="t" r="r" b="b"/>
                      <a:pathLst>
                        <a:path w="1511129" h="1540453">
                          <a:moveTo>
                            <a:pt x="100156" y="1"/>
                          </a:moveTo>
                          <a:cubicBezTo>
                            <a:pt x="539397" y="394"/>
                            <a:pt x="906426" y="142846"/>
                            <a:pt x="1155712" y="278485"/>
                          </a:cubicBezTo>
                          <a:lnTo>
                            <a:pt x="1141001" y="263774"/>
                          </a:lnTo>
                          <a:lnTo>
                            <a:pt x="1497718" y="329088"/>
                          </a:lnTo>
                          <a:lnTo>
                            <a:pt x="1497718" y="505189"/>
                          </a:lnTo>
                          <a:cubicBezTo>
                            <a:pt x="1506593" y="512534"/>
                            <a:pt x="1511120" y="516598"/>
                            <a:pt x="1511129" y="516606"/>
                          </a:cubicBezTo>
                          <a:cubicBezTo>
                            <a:pt x="320808" y="404062"/>
                            <a:pt x="46671" y="1329502"/>
                            <a:pt x="0" y="1540453"/>
                          </a:cubicBezTo>
                          <a:lnTo>
                            <a:pt x="0" y="2761"/>
                          </a:lnTo>
                          <a:cubicBezTo>
                            <a:pt x="33768" y="743"/>
                            <a:pt x="67166" y="-29"/>
                            <a:pt x="100156" y="1"/>
                          </a:cubicBez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sp>
                  <p:nvSpPr>
                    <p:cNvPr id="51" name="Freeform 6"/>
                    <p:cNvSpPr>
                      <a:spLocks/>
                    </p:cNvSpPr>
                    <p:nvPr/>
                  </p:nvSpPr>
                  <p:spPr bwMode="auto">
                    <a:xfrm>
                      <a:off x="2697982" y="1849140"/>
                      <a:ext cx="1175144" cy="1579860"/>
                    </a:xfrm>
                    <a:custGeom>
                      <a:avLst/>
                      <a:gdLst/>
                      <a:ahLst/>
                      <a:cxnLst/>
                      <a:rect l="l" t="t" r="r" b="b"/>
                      <a:pathLst>
                        <a:path w="1175144" h="1579860">
                          <a:moveTo>
                            <a:pt x="1175144" y="0"/>
                          </a:moveTo>
                          <a:lnTo>
                            <a:pt x="1175144" y="1537692"/>
                          </a:lnTo>
                          <a:cubicBezTo>
                            <a:pt x="1169036" y="1564580"/>
                            <a:pt x="1166766" y="1579860"/>
                            <a:pt x="1166766" y="1579860"/>
                          </a:cubicBezTo>
                          <a:cubicBezTo>
                            <a:pt x="153833" y="1452963"/>
                            <a:pt x="1832" y="412468"/>
                            <a:pt x="1810" y="412320"/>
                          </a:cubicBezTo>
                          <a:lnTo>
                            <a:pt x="3076" y="411524"/>
                          </a:lnTo>
                          <a:lnTo>
                            <a:pt x="0" y="411739"/>
                          </a:lnTo>
                          <a:lnTo>
                            <a:pt x="0" y="240917"/>
                          </a:lnTo>
                          <a:lnTo>
                            <a:pt x="296427" y="235893"/>
                          </a:lnTo>
                          <a:lnTo>
                            <a:pt x="293970" y="240808"/>
                          </a:lnTo>
                          <a:cubicBezTo>
                            <a:pt x="605988" y="82024"/>
                            <a:pt x="903139" y="12882"/>
                            <a:pt x="1175144" y="0"/>
                          </a:cubicBez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sp>
                  <p:nvSpPr>
                    <p:cNvPr id="52" name="Freeform 6"/>
                    <p:cNvSpPr>
                      <a:spLocks/>
                    </p:cNvSpPr>
                    <p:nvPr/>
                  </p:nvSpPr>
                  <p:spPr bwMode="auto">
                    <a:xfrm>
                      <a:off x="2699794" y="1091188"/>
                      <a:ext cx="2684462" cy="2157411"/>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flip="none" rotWithShape="1">
                      <a:gsLst>
                        <a:gs pos="27000">
                          <a:srgbClr val="FF7711"/>
                        </a:gs>
                        <a:gs pos="59000">
                          <a:srgbClr val="FFAA01"/>
                        </a:gs>
                        <a:gs pos="100000">
                          <a:srgbClr val="FECE02"/>
                        </a:gs>
                        <a:gs pos="0">
                          <a:srgbClr val="C73E01"/>
                        </a:gs>
                        <a:gs pos="80000">
                          <a:srgbClr val="FFC000"/>
                        </a:gs>
                      </a:gsLst>
                      <a:lin ang="0" scaled="1"/>
                      <a:tileRect/>
                    </a:gra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grpSp>
              <p:sp>
                <p:nvSpPr>
                  <p:cNvPr id="48" name="Freeform 6"/>
                  <p:cNvSpPr>
                    <a:spLocks/>
                  </p:cNvSpPr>
                  <p:nvPr/>
                </p:nvSpPr>
                <p:spPr bwMode="auto">
                  <a:xfrm rot="16550645">
                    <a:off x="2383491" y="2721988"/>
                    <a:ext cx="1661877" cy="1335596"/>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a:gsLst>
                      <a:gs pos="0">
                        <a:schemeClr val="bg1"/>
                      </a:gs>
                      <a:gs pos="36000">
                        <a:schemeClr val="bg1">
                          <a:alpha val="0"/>
                        </a:schemeClr>
                      </a:gs>
                    </a:gsLst>
                    <a:lin ang="18900000" scaled="1"/>
                  </a:gradFill>
                  <a:ln w="3175">
                    <a:gradFill flip="none" rotWithShape="1">
                      <a:gsLst>
                        <a:gs pos="0">
                          <a:schemeClr val="bg1"/>
                        </a:gs>
                        <a:gs pos="3600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grpSp>
            <p:grpSp>
              <p:nvGrpSpPr>
                <p:cNvPr id="17" name="组合 36"/>
                <p:cNvGrpSpPr/>
                <p:nvPr/>
              </p:nvGrpSpPr>
              <p:grpSpPr>
                <a:xfrm>
                  <a:off x="5493194" y="4500511"/>
                  <a:ext cx="2010485" cy="1897801"/>
                  <a:chOff x="3689245" y="3761762"/>
                  <a:chExt cx="1945029" cy="1819580"/>
                </a:xfrm>
              </p:grpSpPr>
              <p:grpSp>
                <p:nvGrpSpPr>
                  <p:cNvPr id="41" name="组合 19"/>
                  <p:cNvGrpSpPr/>
                  <p:nvPr/>
                </p:nvGrpSpPr>
                <p:grpSpPr>
                  <a:xfrm rot="11155591">
                    <a:off x="3689245" y="3761762"/>
                    <a:ext cx="1945029" cy="1819580"/>
                    <a:chOff x="2697982" y="1091189"/>
                    <a:chExt cx="2704251" cy="2529830"/>
                  </a:xfrm>
                </p:grpSpPr>
                <p:sp>
                  <p:nvSpPr>
                    <p:cNvPr id="43" name="Freeform 6"/>
                    <p:cNvSpPr>
                      <a:spLocks/>
                    </p:cNvSpPr>
                    <p:nvPr/>
                  </p:nvSpPr>
                  <p:spPr bwMode="auto">
                    <a:xfrm rot="21103378">
                      <a:off x="2717770" y="1463608"/>
                      <a:ext cx="2684463" cy="2157411"/>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solidFill>
                      <a:schemeClr val="tx1">
                        <a:alpha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44" name="Freeform 6"/>
                    <p:cNvSpPr>
                      <a:spLocks/>
                    </p:cNvSpPr>
                    <p:nvPr/>
                  </p:nvSpPr>
                  <p:spPr bwMode="auto">
                    <a:xfrm>
                      <a:off x="3873126" y="1846380"/>
                      <a:ext cx="1511129" cy="1540453"/>
                    </a:xfrm>
                    <a:custGeom>
                      <a:avLst/>
                      <a:gdLst/>
                      <a:ahLst/>
                      <a:cxnLst/>
                      <a:rect l="l" t="t" r="r" b="b"/>
                      <a:pathLst>
                        <a:path w="1511129" h="1540453">
                          <a:moveTo>
                            <a:pt x="100156" y="1"/>
                          </a:moveTo>
                          <a:cubicBezTo>
                            <a:pt x="539397" y="394"/>
                            <a:pt x="906426" y="142846"/>
                            <a:pt x="1155712" y="278485"/>
                          </a:cubicBezTo>
                          <a:lnTo>
                            <a:pt x="1141001" y="263774"/>
                          </a:lnTo>
                          <a:lnTo>
                            <a:pt x="1497718" y="329088"/>
                          </a:lnTo>
                          <a:lnTo>
                            <a:pt x="1497718" y="505189"/>
                          </a:lnTo>
                          <a:cubicBezTo>
                            <a:pt x="1506593" y="512534"/>
                            <a:pt x="1511120" y="516598"/>
                            <a:pt x="1511129" y="516606"/>
                          </a:cubicBezTo>
                          <a:cubicBezTo>
                            <a:pt x="320808" y="404062"/>
                            <a:pt x="46671" y="1329502"/>
                            <a:pt x="0" y="1540453"/>
                          </a:cubicBezTo>
                          <a:lnTo>
                            <a:pt x="0" y="2761"/>
                          </a:lnTo>
                          <a:cubicBezTo>
                            <a:pt x="33768" y="743"/>
                            <a:pt x="67166" y="-29"/>
                            <a:pt x="100156" y="1"/>
                          </a:cubicBezTo>
                          <a:close/>
                        </a:path>
                      </a:pathLst>
                    </a:custGeom>
                    <a:gradFill flip="none" rotWithShape="1">
                      <a:gsLst>
                        <a:gs pos="18000">
                          <a:srgbClr val="119707"/>
                        </a:gs>
                        <a:gs pos="67000">
                          <a:srgbClr val="8AD53F"/>
                        </a:gs>
                        <a:gs pos="100000">
                          <a:srgbClr val="BCEB6F"/>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45" name="Freeform 6"/>
                    <p:cNvSpPr>
                      <a:spLocks/>
                    </p:cNvSpPr>
                    <p:nvPr/>
                  </p:nvSpPr>
                  <p:spPr bwMode="auto">
                    <a:xfrm>
                      <a:off x="2697982" y="1849140"/>
                      <a:ext cx="1175144" cy="1579860"/>
                    </a:xfrm>
                    <a:custGeom>
                      <a:avLst/>
                      <a:gdLst/>
                      <a:ahLst/>
                      <a:cxnLst/>
                      <a:rect l="l" t="t" r="r" b="b"/>
                      <a:pathLst>
                        <a:path w="1175144" h="1579860">
                          <a:moveTo>
                            <a:pt x="1175144" y="0"/>
                          </a:moveTo>
                          <a:lnTo>
                            <a:pt x="1175144" y="1537692"/>
                          </a:lnTo>
                          <a:cubicBezTo>
                            <a:pt x="1169036" y="1564580"/>
                            <a:pt x="1166766" y="1579860"/>
                            <a:pt x="1166766" y="1579860"/>
                          </a:cubicBezTo>
                          <a:cubicBezTo>
                            <a:pt x="153833" y="1452963"/>
                            <a:pt x="1832" y="412468"/>
                            <a:pt x="1810" y="412320"/>
                          </a:cubicBezTo>
                          <a:lnTo>
                            <a:pt x="3076" y="411524"/>
                          </a:lnTo>
                          <a:lnTo>
                            <a:pt x="0" y="411739"/>
                          </a:lnTo>
                          <a:lnTo>
                            <a:pt x="0" y="240917"/>
                          </a:lnTo>
                          <a:lnTo>
                            <a:pt x="296427" y="235893"/>
                          </a:lnTo>
                          <a:lnTo>
                            <a:pt x="293970" y="240808"/>
                          </a:lnTo>
                          <a:cubicBezTo>
                            <a:pt x="605988" y="82024"/>
                            <a:pt x="903139" y="12882"/>
                            <a:pt x="1175144" y="0"/>
                          </a:cubicBezTo>
                          <a:close/>
                        </a:path>
                      </a:pathLst>
                    </a:custGeom>
                    <a:gradFill flip="none" rotWithShape="1">
                      <a:gsLst>
                        <a:gs pos="18000">
                          <a:srgbClr val="119707"/>
                        </a:gs>
                        <a:gs pos="67000">
                          <a:srgbClr val="8AD53F"/>
                        </a:gs>
                        <a:gs pos="100000">
                          <a:srgbClr val="BCEB6F"/>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46" name="Freeform 6"/>
                    <p:cNvSpPr>
                      <a:spLocks/>
                    </p:cNvSpPr>
                    <p:nvPr/>
                  </p:nvSpPr>
                  <p:spPr bwMode="auto">
                    <a:xfrm>
                      <a:off x="2699792" y="1091189"/>
                      <a:ext cx="2684463" cy="2157412"/>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flip="none" rotWithShape="1">
                      <a:gsLst>
                        <a:gs pos="18000">
                          <a:srgbClr val="119707"/>
                        </a:gs>
                        <a:gs pos="67000">
                          <a:srgbClr val="8AD53F"/>
                        </a:gs>
                        <a:gs pos="100000">
                          <a:srgbClr val="BCEB6F"/>
                        </a:gs>
                      </a:gsLst>
                      <a:lin ang="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grpSp>
              <p:sp>
                <p:nvSpPr>
                  <p:cNvPr id="42" name="Freeform 6"/>
                  <p:cNvSpPr>
                    <a:spLocks/>
                  </p:cNvSpPr>
                  <p:nvPr/>
                </p:nvSpPr>
                <p:spPr bwMode="auto">
                  <a:xfrm rot="11131079">
                    <a:off x="3894056" y="4115200"/>
                    <a:ext cx="1661877" cy="1335596"/>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a:gsLst>
                      <a:gs pos="0">
                        <a:schemeClr val="bg1"/>
                      </a:gs>
                      <a:gs pos="36000">
                        <a:schemeClr val="bg1">
                          <a:alpha val="0"/>
                        </a:schemeClr>
                      </a:gs>
                    </a:gsLst>
                    <a:lin ang="18900000" scaled="1"/>
                  </a:gradFill>
                  <a:ln w="3175">
                    <a:gradFill flip="none" rotWithShape="1">
                      <a:gsLst>
                        <a:gs pos="0">
                          <a:schemeClr val="bg1"/>
                        </a:gs>
                        <a:gs pos="3600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grpSp>
            <p:grpSp>
              <p:nvGrpSpPr>
                <p:cNvPr id="18" name="组合 37"/>
                <p:cNvGrpSpPr/>
                <p:nvPr/>
              </p:nvGrpSpPr>
              <p:grpSpPr>
                <a:xfrm>
                  <a:off x="6896114" y="3044016"/>
                  <a:ext cx="1880843" cy="2028648"/>
                  <a:chOff x="5046492" y="2365298"/>
                  <a:chExt cx="1819608" cy="1945033"/>
                </a:xfrm>
              </p:grpSpPr>
              <p:grpSp>
                <p:nvGrpSpPr>
                  <p:cNvPr id="35" name="组合 24"/>
                  <p:cNvGrpSpPr/>
                  <p:nvPr/>
                </p:nvGrpSpPr>
                <p:grpSpPr>
                  <a:xfrm rot="5755591">
                    <a:off x="4983779" y="2428011"/>
                    <a:ext cx="1945033" cy="1819608"/>
                    <a:chOff x="2697982" y="1091189"/>
                    <a:chExt cx="2704255" cy="2529870"/>
                  </a:xfrm>
                </p:grpSpPr>
                <p:sp>
                  <p:nvSpPr>
                    <p:cNvPr id="37" name="Freeform 6"/>
                    <p:cNvSpPr>
                      <a:spLocks/>
                    </p:cNvSpPr>
                    <p:nvPr/>
                  </p:nvSpPr>
                  <p:spPr bwMode="auto">
                    <a:xfrm rot="21103378">
                      <a:off x="2717773" y="1463647"/>
                      <a:ext cx="2684464" cy="2157412"/>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solidFill>
                      <a:schemeClr val="tx1">
                        <a:alpha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38" name="Freeform 6"/>
                    <p:cNvSpPr>
                      <a:spLocks/>
                    </p:cNvSpPr>
                    <p:nvPr/>
                  </p:nvSpPr>
                  <p:spPr bwMode="auto">
                    <a:xfrm>
                      <a:off x="3873126" y="1846380"/>
                      <a:ext cx="1511129" cy="1540453"/>
                    </a:xfrm>
                    <a:custGeom>
                      <a:avLst/>
                      <a:gdLst/>
                      <a:ahLst/>
                      <a:cxnLst/>
                      <a:rect l="l" t="t" r="r" b="b"/>
                      <a:pathLst>
                        <a:path w="1511129" h="1540453">
                          <a:moveTo>
                            <a:pt x="100156" y="1"/>
                          </a:moveTo>
                          <a:cubicBezTo>
                            <a:pt x="539397" y="394"/>
                            <a:pt x="906426" y="142846"/>
                            <a:pt x="1155712" y="278485"/>
                          </a:cubicBezTo>
                          <a:lnTo>
                            <a:pt x="1141001" y="263774"/>
                          </a:lnTo>
                          <a:lnTo>
                            <a:pt x="1497718" y="329088"/>
                          </a:lnTo>
                          <a:lnTo>
                            <a:pt x="1497718" y="505189"/>
                          </a:lnTo>
                          <a:cubicBezTo>
                            <a:pt x="1506593" y="512534"/>
                            <a:pt x="1511120" y="516598"/>
                            <a:pt x="1511129" y="516606"/>
                          </a:cubicBezTo>
                          <a:cubicBezTo>
                            <a:pt x="320808" y="404062"/>
                            <a:pt x="46671" y="1329502"/>
                            <a:pt x="0" y="1540453"/>
                          </a:cubicBezTo>
                          <a:lnTo>
                            <a:pt x="0" y="2761"/>
                          </a:lnTo>
                          <a:cubicBezTo>
                            <a:pt x="33768" y="743"/>
                            <a:pt x="67166" y="-29"/>
                            <a:pt x="100156" y="1"/>
                          </a:cubicBez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39" name="Freeform 6"/>
                    <p:cNvSpPr>
                      <a:spLocks/>
                    </p:cNvSpPr>
                    <p:nvPr/>
                  </p:nvSpPr>
                  <p:spPr bwMode="auto">
                    <a:xfrm>
                      <a:off x="2697982" y="1849140"/>
                      <a:ext cx="1175144" cy="1579860"/>
                    </a:xfrm>
                    <a:custGeom>
                      <a:avLst/>
                      <a:gdLst/>
                      <a:ahLst/>
                      <a:cxnLst/>
                      <a:rect l="l" t="t" r="r" b="b"/>
                      <a:pathLst>
                        <a:path w="1175144" h="1579860">
                          <a:moveTo>
                            <a:pt x="1175144" y="0"/>
                          </a:moveTo>
                          <a:lnTo>
                            <a:pt x="1175144" y="1537692"/>
                          </a:lnTo>
                          <a:cubicBezTo>
                            <a:pt x="1169036" y="1564580"/>
                            <a:pt x="1166766" y="1579860"/>
                            <a:pt x="1166766" y="1579860"/>
                          </a:cubicBezTo>
                          <a:cubicBezTo>
                            <a:pt x="153833" y="1452963"/>
                            <a:pt x="1832" y="412468"/>
                            <a:pt x="1810" y="412320"/>
                          </a:cubicBezTo>
                          <a:lnTo>
                            <a:pt x="3076" y="411524"/>
                          </a:lnTo>
                          <a:lnTo>
                            <a:pt x="0" y="411739"/>
                          </a:lnTo>
                          <a:lnTo>
                            <a:pt x="0" y="240917"/>
                          </a:lnTo>
                          <a:lnTo>
                            <a:pt x="296427" y="235893"/>
                          </a:lnTo>
                          <a:lnTo>
                            <a:pt x="293970" y="240808"/>
                          </a:lnTo>
                          <a:cubicBezTo>
                            <a:pt x="605988" y="82024"/>
                            <a:pt x="903139" y="12882"/>
                            <a:pt x="1175144" y="0"/>
                          </a:cubicBez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08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sp>
                  <p:nvSpPr>
                    <p:cNvPr id="40" name="Freeform 6"/>
                    <p:cNvSpPr>
                      <a:spLocks/>
                    </p:cNvSpPr>
                    <p:nvPr/>
                  </p:nvSpPr>
                  <p:spPr bwMode="auto">
                    <a:xfrm>
                      <a:off x="2699792" y="1091189"/>
                      <a:ext cx="2684463" cy="2157412"/>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solidFill>
                          <a:srgbClr val="FFFFFF"/>
                        </a:solidFill>
                        <a:latin typeface="標楷體"/>
                      </a:endParaRPr>
                    </a:p>
                  </p:txBody>
                </p:sp>
              </p:grpSp>
              <p:sp>
                <p:nvSpPr>
                  <p:cNvPr id="36" name="Freeform 6"/>
                  <p:cNvSpPr>
                    <a:spLocks/>
                  </p:cNvSpPr>
                  <p:nvPr/>
                </p:nvSpPr>
                <p:spPr bwMode="auto">
                  <a:xfrm rot="5766299">
                    <a:off x="5221023" y="2632926"/>
                    <a:ext cx="1661877" cy="1335596"/>
                  </a:xfrm>
                  <a:custGeom>
                    <a:avLst/>
                    <a:gdLst>
                      <a:gd name="T0" fmla="*/ 0 w 106"/>
                      <a:gd name="T1" fmla="*/ 39 h 85"/>
                      <a:gd name="T2" fmla="*/ 46 w 106"/>
                      <a:gd name="T3" fmla="*/ 85 h 85"/>
                      <a:gd name="T4" fmla="*/ 106 w 106"/>
                      <a:gd name="T5" fmla="*/ 43 h 85"/>
                      <a:gd name="T6" fmla="*/ 0 w 106"/>
                      <a:gd name="T7" fmla="*/ 39 h 85"/>
                    </a:gdLst>
                    <a:ahLst/>
                    <a:cxnLst>
                      <a:cxn ang="0">
                        <a:pos x="T0" y="T1"/>
                      </a:cxn>
                      <a:cxn ang="0">
                        <a:pos x="T2" y="T3"/>
                      </a:cxn>
                      <a:cxn ang="0">
                        <a:pos x="T4" y="T5"/>
                      </a:cxn>
                      <a:cxn ang="0">
                        <a:pos x="T6" y="T7"/>
                      </a:cxn>
                    </a:cxnLst>
                    <a:rect l="0" t="0" r="r" b="b"/>
                    <a:pathLst>
                      <a:path w="106" h="85">
                        <a:moveTo>
                          <a:pt x="0" y="39"/>
                        </a:moveTo>
                        <a:cubicBezTo>
                          <a:pt x="0" y="39"/>
                          <a:pt x="6" y="80"/>
                          <a:pt x="46" y="85"/>
                        </a:cubicBezTo>
                        <a:cubicBezTo>
                          <a:pt x="46" y="85"/>
                          <a:pt x="53" y="38"/>
                          <a:pt x="106" y="43"/>
                        </a:cubicBezTo>
                        <a:cubicBezTo>
                          <a:pt x="106" y="43"/>
                          <a:pt x="58" y="0"/>
                          <a:pt x="0" y="39"/>
                        </a:cubicBezTo>
                        <a:close/>
                      </a:path>
                    </a:pathLst>
                  </a:custGeom>
                  <a:gradFill>
                    <a:gsLst>
                      <a:gs pos="0">
                        <a:schemeClr val="bg1"/>
                      </a:gs>
                      <a:gs pos="36000">
                        <a:schemeClr val="bg1">
                          <a:alpha val="0"/>
                        </a:schemeClr>
                      </a:gs>
                    </a:gsLst>
                    <a:lin ang="18900000" scaled="1"/>
                  </a:gradFill>
                  <a:ln w="3175">
                    <a:gradFill flip="none" rotWithShape="1">
                      <a:gsLst>
                        <a:gs pos="0">
                          <a:schemeClr val="bg1"/>
                        </a:gs>
                        <a:gs pos="36000">
                          <a:schemeClr val="bg1">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標楷體"/>
                    </a:endParaRPr>
                  </a:p>
                </p:txBody>
              </p:sp>
            </p:grpSp>
            <p:sp>
              <p:nvSpPr>
                <p:cNvPr id="19" name="任意多边形 1"/>
                <p:cNvSpPr/>
                <p:nvPr/>
              </p:nvSpPr>
              <p:spPr>
                <a:xfrm rot="5400000" flipV="1">
                  <a:off x="6713242" y="704851"/>
                  <a:ext cx="1851349" cy="1560153"/>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a:solidFill>
                    <a:srgbClr val="BE1247"/>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sp>
              <p:nvSpPr>
                <p:cNvPr id="20" name="任意多边形 40"/>
                <p:cNvSpPr/>
                <p:nvPr/>
              </p:nvSpPr>
              <p:spPr>
                <a:xfrm flipH="1">
                  <a:off x="3775137" y="812933"/>
                  <a:ext cx="1085730" cy="3195334"/>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a:solidFill>
                    <a:srgbClr val="C73E0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cxnSp>
              <p:nvCxnSpPr>
                <p:cNvPr id="21" name="直接连接符 4"/>
                <p:cNvCxnSpPr/>
                <p:nvPr/>
              </p:nvCxnSpPr>
              <p:spPr>
                <a:xfrm flipH="1">
                  <a:off x="2946837" y="5159405"/>
                  <a:ext cx="3755902" cy="47339"/>
                </a:xfrm>
                <a:prstGeom prst="line">
                  <a:avLst/>
                </a:prstGeom>
                <a:noFill/>
                <a:ln>
                  <a:solidFill>
                    <a:srgbClr val="119707"/>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4" name="TextBox 11"/>
                <p:cNvSpPr txBox="1">
                  <a:spLocks noChangeArrowheads="1"/>
                </p:cNvSpPr>
                <p:nvPr/>
              </p:nvSpPr>
              <p:spPr bwMode="auto">
                <a:xfrm flipH="1">
                  <a:off x="8418991" y="264696"/>
                  <a:ext cx="2251870" cy="589107"/>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en-US" altLang="zh-TW" sz="1700" b="1" kern="0" dirty="0">
                      <a:solidFill>
                        <a:srgbClr val="000000"/>
                      </a:solidFill>
                      <a:latin typeface="標楷體"/>
                      <a:ea typeface="標楷體"/>
                    </a:rPr>
                    <a:t>B</a:t>
                  </a:r>
                  <a:r>
                    <a:rPr lang="en-US" altLang="zh-TW" sz="1700" b="1" kern="0" dirty="0" smtClean="0">
                      <a:solidFill>
                        <a:srgbClr val="000000"/>
                      </a:solidFill>
                      <a:latin typeface="標楷體"/>
                      <a:ea typeface="標楷體"/>
                    </a:rPr>
                    <a:t>. </a:t>
                  </a:r>
                  <a:r>
                    <a:rPr lang="zh-TW" altLang="en-US" sz="1700" b="1" kern="0" dirty="0" smtClean="0">
                      <a:solidFill>
                        <a:srgbClr val="000000"/>
                      </a:solidFill>
                      <a:latin typeface="標楷體"/>
                      <a:ea typeface="標楷體"/>
                    </a:rPr>
                    <a:t>圓夢輔導</a:t>
                  </a:r>
                  <a:r>
                    <a:rPr lang="zh-CN" altLang="en-US" sz="1700" b="1" kern="0" dirty="0" smtClean="0">
                      <a:solidFill>
                        <a:srgbClr val="000000"/>
                      </a:solidFill>
                      <a:latin typeface="標楷體"/>
                      <a:ea typeface="標楷體"/>
                    </a:rPr>
                    <a:t>    </a:t>
                  </a:r>
                  <a:endParaRPr lang="en-US" altLang="zh-CN" sz="1700" b="1" kern="0" dirty="0" smtClean="0">
                    <a:solidFill>
                      <a:srgbClr val="000000"/>
                    </a:solidFill>
                    <a:latin typeface="標楷體"/>
                    <a:ea typeface="標楷體"/>
                  </a:endParaRPr>
                </a:p>
              </p:txBody>
            </p:sp>
            <p:sp>
              <p:nvSpPr>
                <p:cNvPr id="25" name="矩形 24"/>
                <p:cNvSpPr/>
                <p:nvPr/>
              </p:nvSpPr>
              <p:spPr>
                <a:xfrm>
                  <a:off x="8459968" y="774538"/>
                  <a:ext cx="2356055" cy="51152"/>
                </a:xfrm>
                <a:prstGeom prst="rect">
                  <a:avLst/>
                </a:prstGeom>
                <a:solidFill>
                  <a:srgbClr val="BE1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sp>
              <p:nvSpPr>
                <p:cNvPr id="26" name="TextBox 11"/>
                <p:cNvSpPr txBox="1">
                  <a:spLocks noChangeArrowheads="1"/>
                </p:cNvSpPr>
                <p:nvPr/>
              </p:nvSpPr>
              <p:spPr bwMode="auto">
                <a:xfrm flipH="1">
                  <a:off x="8433350" y="4873197"/>
                  <a:ext cx="2556781" cy="589107"/>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en-US" altLang="zh-TW" sz="1700" b="1" kern="0" dirty="0">
                      <a:solidFill>
                        <a:srgbClr val="000000"/>
                      </a:solidFill>
                      <a:latin typeface="標楷體"/>
                      <a:ea typeface="標楷體"/>
                    </a:rPr>
                    <a:t>C</a:t>
                  </a:r>
                  <a:r>
                    <a:rPr lang="en-US" altLang="zh-TW" sz="1700" b="1" kern="0" dirty="0" smtClean="0">
                      <a:solidFill>
                        <a:srgbClr val="000000"/>
                      </a:solidFill>
                      <a:latin typeface="標楷體"/>
                      <a:ea typeface="標楷體"/>
                    </a:rPr>
                    <a:t>. </a:t>
                  </a:r>
                  <a:r>
                    <a:rPr lang="zh-TW" altLang="en-US" sz="1700" b="1" kern="0" dirty="0" smtClean="0">
                      <a:solidFill>
                        <a:srgbClr val="000000"/>
                      </a:solidFill>
                      <a:latin typeface="標楷體"/>
                      <a:ea typeface="標楷體"/>
                    </a:rPr>
                    <a:t>投資融資</a:t>
                  </a:r>
                  <a:endParaRPr lang="en-US" altLang="zh-CN" sz="1700" b="1" kern="0" dirty="0" smtClean="0">
                    <a:solidFill>
                      <a:srgbClr val="000000"/>
                    </a:solidFill>
                    <a:latin typeface="標楷體"/>
                    <a:ea typeface="標楷體"/>
                  </a:endParaRPr>
                </a:p>
              </p:txBody>
            </p:sp>
            <p:sp>
              <p:nvSpPr>
                <p:cNvPr id="27" name="矩形 26"/>
                <p:cNvSpPr/>
                <p:nvPr/>
              </p:nvSpPr>
              <p:spPr>
                <a:xfrm>
                  <a:off x="8523310" y="5538701"/>
                  <a:ext cx="2234007" cy="51152"/>
                </a:xfrm>
                <a:prstGeom prst="rect">
                  <a:avLst/>
                </a:prstGeom>
                <a:solidFill>
                  <a:srgbClr val="006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sp>
              <p:nvSpPr>
                <p:cNvPr id="28" name="TextBox 11"/>
                <p:cNvSpPr txBox="1">
                  <a:spLocks noChangeArrowheads="1"/>
                </p:cNvSpPr>
                <p:nvPr/>
              </p:nvSpPr>
              <p:spPr bwMode="auto">
                <a:xfrm flipH="1">
                  <a:off x="606695" y="407007"/>
                  <a:ext cx="2263420" cy="589107"/>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en-US" altLang="zh-TW" sz="1700" b="1" kern="0" dirty="0" smtClean="0">
                      <a:solidFill>
                        <a:srgbClr val="000000"/>
                      </a:solidFill>
                      <a:latin typeface="標楷體"/>
                      <a:ea typeface="標楷體"/>
                    </a:rPr>
                    <a:t>A. </a:t>
                  </a:r>
                  <a:r>
                    <a:rPr lang="zh-TW" altLang="en-US" sz="1700" b="1" kern="0" dirty="0" smtClean="0">
                      <a:solidFill>
                        <a:srgbClr val="000000"/>
                      </a:solidFill>
                      <a:latin typeface="標楷體"/>
                      <a:ea typeface="標楷體"/>
                    </a:rPr>
                    <a:t>創夢啟發</a:t>
                  </a:r>
                  <a:endParaRPr lang="en-US" altLang="zh-CN" sz="1700" b="1" kern="0" dirty="0" smtClean="0">
                    <a:solidFill>
                      <a:srgbClr val="000000"/>
                    </a:solidFill>
                    <a:latin typeface="標楷體"/>
                    <a:ea typeface="標楷體"/>
                  </a:endParaRPr>
                </a:p>
              </p:txBody>
            </p:sp>
            <p:sp>
              <p:nvSpPr>
                <p:cNvPr id="29" name="矩形 28"/>
                <p:cNvSpPr/>
                <p:nvPr/>
              </p:nvSpPr>
              <p:spPr>
                <a:xfrm>
                  <a:off x="746520" y="942539"/>
                  <a:ext cx="2663272" cy="834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sp>
              <p:nvSpPr>
                <p:cNvPr id="30" name="TextBox 11"/>
                <p:cNvSpPr txBox="1">
                  <a:spLocks noChangeArrowheads="1"/>
                </p:cNvSpPr>
                <p:nvPr/>
              </p:nvSpPr>
              <p:spPr bwMode="auto">
                <a:xfrm flipH="1">
                  <a:off x="672651" y="4773969"/>
                  <a:ext cx="2403921" cy="589107"/>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en-US" altLang="zh-TW" sz="1700" b="1" kern="0" dirty="0">
                      <a:solidFill>
                        <a:srgbClr val="000000"/>
                      </a:solidFill>
                      <a:latin typeface="標楷體"/>
                      <a:ea typeface="標楷體"/>
                    </a:rPr>
                    <a:t>D</a:t>
                  </a:r>
                  <a:r>
                    <a:rPr lang="en-US" altLang="zh-TW" sz="1700" b="1" kern="0" dirty="0" smtClean="0">
                      <a:solidFill>
                        <a:srgbClr val="000000"/>
                      </a:solidFill>
                      <a:latin typeface="標楷體"/>
                      <a:ea typeface="標楷體"/>
                    </a:rPr>
                    <a:t>. </a:t>
                  </a:r>
                  <a:r>
                    <a:rPr lang="zh-TW" altLang="en-US" sz="1700" b="1" kern="0" dirty="0" smtClean="0">
                      <a:solidFill>
                        <a:srgbClr val="000000"/>
                      </a:solidFill>
                      <a:latin typeface="標楷體"/>
                      <a:ea typeface="標楷體"/>
                    </a:rPr>
                    <a:t>創新研發</a:t>
                  </a:r>
                  <a:endParaRPr lang="en-US" altLang="zh-CN" sz="1700" b="1" kern="0" dirty="0" smtClean="0">
                    <a:solidFill>
                      <a:srgbClr val="000000"/>
                    </a:solidFill>
                    <a:latin typeface="標楷體"/>
                    <a:ea typeface="標楷體"/>
                  </a:endParaRPr>
                </a:p>
              </p:txBody>
            </p:sp>
            <p:sp>
              <p:nvSpPr>
                <p:cNvPr id="31" name="矩形 30"/>
                <p:cNvSpPr/>
                <p:nvPr/>
              </p:nvSpPr>
              <p:spPr>
                <a:xfrm>
                  <a:off x="802383" y="5432234"/>
                  <a:ext cx="2144453" cy="51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標楷體"/>
                  </a:endParaRPr>
                </a:p>
              </p:txBody>
            </p:sp>
          </p:grpSp>
          <p:sp>
            <p:nvSpPr>
              <p:cNvPr id="64" name="矩形 63"/>
              <p:cNvSpPr/>
              <p:nvPr/>
            </p:nvSpPr>
            <p:spPr>
              <a:xfrm>
                <a:off x="-820138" y="5001000"/>
                <a:ext cx="3755106" cy="1843783"/>
              </a:xfrm>
              <a:prstGeom prst="rect">
                <a:avLst/>
              </a:prstGeom>
              <a:ln w="19050">
                <a:solidFill>
                  <a:srgbClr val="00B050"/>
                </a:solidFill>
              </a:ln>
            </p:spPr>
            <p:txBody>
              <a:bodyPr wrap="square">
                <a:spAutoFit/>
              </a:bodyPr>
              <a:lstStyle/>
              <a:p>
                <a:pPr marL="285750" indent="-285750">
                  <a:buFont typeface="Arial" panose="020B0604020202020204" pitchFamily="34" charset="0"/>
                  <a:buChar char="•"/>
                </a:pPr>
                <a:r>
                  <a:rPr lang="zh-TW" altLang="zh-TW" dirty="0">
                    <a:latin typeface="標楷體"/>
                  </a:rPr>
                  <a:t>創新技術或產學合作件</a:t>
                </a:r>
                <a:r>
                  <a:rPr lang="zh-TW" altLang="zh-TW" dirty="0" smtClean="0">
                    <a:latin typeface="標楷體"/>
                  </a:rPr>
                  <a:t>數</a:t>
                </a:r>
                <a:r>
                  <a:rPr lang="en-US" altLang="zh-TW" b="1" dirty="0" smtClean="0">
                    <a:latin typeface="標楷體"/>
                  </a:rPr>
                  <a:t>405</a:t>
                </a:r>
                <a:r>
                  <a:rPr lang="zh-TW" altLang="zh-TW" dirty="0" smtClean="0">
                    <a:latin typeface="標楷體"/>
                  </a:rPr>
                  <a:t>件</a:t>
                </a:r>
                <a:endParaRPr lang="zh-TW" altLang="zh-TW" dirty="0">
                  <a:latin typeface="標楷體"/>
                </a:endParaRPr>
              </a:p>
              <a:p>
                <a:pPr marL="285750" indent="-285750">
                  <a:buFont typeface="Arial" panose="020B0604020202020204" pitchFamily="34" charset="0"/>
                  <a:buChar char="•"/>
                </a:pPr>
                <a:r>
                  <a:rPr lang="zh-TW" altLang="zh-TW" dirty="0">
                    <a:latin typeface="標楷體"/>
                  </a:rPr>
                  <a:t>創新技術或產學合作</a:t>
                </a:r>
                <a:r>
                  <a:rPr lang="zh-TW" altLang="zh-TW" dirty="0" smtClean="0">
                    <a:latin typeface="標楷體"/>
                  </a:rPr>
                  <a:t>金額</a:t>
                </a:r>
                <a:r>
                  <a:rPr lang="en-US" altLang="zh-TW" b="1" dirty="0" smtClean="0">
                    <a:latin typeface="標楷體"/>
                  </a:rPr>
                  <a:t>2.7</a:t>
                </a:r>
                <a:r>
                  <a:rPr lang="zh-TW" altLang="en-US" dirty="0" smtClean="0">
                    <a:latin typeface="標楷體"/>
                  </a:rPr>
                  <a:t>億</a:t>
                </a:r>
                <a:r>
                  <a:rPr lang="zh-TW" altLang="zh-TW" dirty="0" smtClean="0">
                    <a:latin typeface="標楷體"/>
                  </a:rPr>
                  <a:t>元</a:t>
                </a:r>
                <a:endParaRPr lang="zh-TW" altLang="en-US" dirty="0">
                  <a:latin typeface="標楷體"/>
                </a:endParaRPr>
              </a:p>
            </p:txBody>
          </p:sp>
        </p:grpSp>
      </p:grpSp>
      <p:sp>
        <p:nvSpPr>
          <p:cNvPr id="4" name="文字方塊 3"/>
          <p:cNvSpPr txBox="1"/>
          <p:nvPr/>
        </p:nvSpPr>
        <p:spPr>
          <a:xfrm>
            <a:off x="4027793" y="3805719"/>
            <a:ext cx="1205463" cy="584775"/>
          </a:xfrm>
          <a:prstGeom prst="rect">
            <a:avLst/>
          </a:prstGeom>
          <a:noFill/>
        </p:spPr>
        <p:txBody>
          <a:bodyPr wrap="square" rtlCol="0">
            <a:spAutoFit/>
          </a:bodyPr>
          <a:lstStyle/>
          <a:p>
            <a:r>
              <a:rPr lang="zh-TW" altLang="zh-TW" sz="1600" b="1" dirty="0" smtClean="0">
                <a:solidFill>
                  <a:srgbClr val="000000">
                    <a:lumMod val="95000"/>
                    <a:lumOff val="5000"/>
                  </a:srgbClr>
                </a:solidFill>
              </a:rPr>
              <a:t>橋接</a:t>
            </a:r>
            <a:r>
              <a:rPr lang="zh-TW" altLang="en-US" sz="1600" b="1" dirty="0" smtClean="0">
                <a:solidFill>
                  <a:srgbClr val="000000">
                    <a:lumMod val="95000"/>
                    <a:lumOff val="5000"/>
                  </a:srgbClr>
                </a:solidFill>
              </a:rPr>
              <a:t>資源</a:t>
            </a:r>
            <a:endParaRPr lang="en-US" altLang="zh-TW" sz="1600" b="1" dirty="0" smtClean="0">
              <a:solidFill>
                <a:srgbClr val="000000">
                  <a:lumMod val="95000"/>
                  <a:lumOff val="5000"/>
                </a:srgbClr>
              </a:solidFill>
            </a:endParaRPr>
          </a:p>
          <a:p>
            <a:r>
              <a:rPr lang="zh-TW" altLang="en-US" sz="1600" b="1" dirty="0">
                <a:solidFill>
                  <a:srgbClr val="000000">
                    <a:lumMod val="95000"/>
                    <a:lumOff val="5000"/>
                  </a:srgbClr>
                </a:solidFill>
              </a:rPr>
              <a:t>發揮綜效</a:t>
            </a:r>
            <a:endParaRPr lang="en-US" altLang="zh-TW" sz="1600" b="1" dirty="0" smtClean="0">
              <a:solidFill>
                <a:srgbClr val="000000">
                  <a:lumMod val="95000"/>
                  <a:lumOff val="5000"/>
                </a:srgbClr>
              </a:solidFill>
            </a:endParaRPr>
          </a:p>
        </p:txBody>
      </p:sp>
      <p:sp>
        <p:nvSpPr>
          <p:cNvPr id="59" name="任意多边形 1"/>
          <p:cNvSpPr/>
          <p:nvPr/>
        </p:nvSpPr>
        <p:spPr>
          <a:xfrm flipV="1">
            <a:off x="5513202" y="4143916"/>
            <a:ext cx="358313" cy="639001"/>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a:solidFill>
              <a:srgbClr val="002060"/>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523063" y="832830"/>
            <a:ext cx="8176438" cy="1138773"/>
          </a:xfrm>
          <a:prstGeom prst="rect">
            <a:avLst/>
          </a:prstGeom>
          <a:noFill/>
        </p:spPr>
        <p:txBody>
          <a:bodyPr wrap="square" rtlCol="0">
            <a:spAutoFit/>
          </a:bodyPr>
          <a:lstStyle/>
          <a:p>
            <a:pPr marL="182563" indent="-182563" algn="just">
              <a:buClr>
                <a:srgbClr val="2D2DB9">
                  <a:lumMod val="50000"/>
                </a:srgbClr>
              </a:buClr>
              <a:buFont typeface="Wingdings" panose="05000000000000000000" pitchFamily="2" charset="2"/>
              <a:buChar char="n"/>
            </a:pPr>
            <a:r>
              <a:rPr lang="zh-TW" altLang="en-US" sz="2200" b="1" dirty="0" smtClean="0">
                <a:solidFill>
                  <a:srgbClr val="2D2DB9"/>
                </a:solidFill>
              </a:rPr>
              <a:t>推動</a:t>
            </a:r>
            <a:r>
              <a:rPr lang="zh-TW" altLang="en-US" sz="2200" b="1" dirty="0">
                <a:solidFill>
                  <a:srgbClr val="2D2DB9"/>
                </a:solidFill>
              </a:rPr>
              <a:t>「青年創業專案」，建置跨部會諮詢服務單一窗口</a:t>
            </a:r>
            <a:r>
              <a:rPr lang="zh-TW" altLang="en-US" sz="2200" b="1" dirty="0" smtClean="0">
                <a:solidFill>
                  <a:srgbClr val="2D2DB9"/>
                </a:solidFill>
              </a:rPr>
              <a:t>，</a:t>
            </a:r>
            <a:r>
              <a:rPr lang="en-US" altLang="zh-TW" sz="2200" b="1" dirty="0" smtClean="0">
                <a:solidFill>
                  <a:srgbClr val="2D2DB9"/>
                </a:solidFill>
              </a:rPr>
              <a:t>103</a:t>
            </a:r>
            <a:r>
              <a:rPr lang="zh-TW" altLang="en-US" sz="2200" b="1" dirty="0" smtClean="0">
                <a:solidFill>
                  <a:srgbClr val="2D2DB9"/>
                </a:solidFill>
              </a:rPr>
              <a:t>年至</a:t>
            </a:r>
            <a:r>
              <a:rPr lang="en-US" altLang="zh-TW" sz="2200" b="1" dirty="0">
                <a:solidFill>
                  <a:srgbClr val="2D2DB9"/>
                </a:solidFill>
              </a:rPr>
              <a:t>104</a:t>
            </a:r>
            <a:r>
              <a:rPr lang="zh-TW" altLang="en-US" sz="2200" b="1" dirty="0">
                <a:solidFill>
                  <a:srgbClr val="2D2DB9"/>
                </a:solidFill>
              </a:rPr>
              <a:t>年</a:t>
            </a:r>
            <a:r>
              <a:rPr lang="en-US" altLang="zh-TW" sz="2200" b="1" dirty="0">
                <a:solidFill>
                  <a:srgbClr val="2D2DB9"/>
                </a:solidFill>
              </a:rPr>
              <a:t>9</a:t>
            </a:r>
            <a:r>
              <a:rPr lang="zh-TW" altLang="en-US" sz="2200" b="1" dirty="0">
                <a:solidFill>
                  <a:srgbClr val="2D2DB9"/>
                </a:solidFill>
              </a:rPr>
              <a:t>月計輔導成立</a:t>
            </a:r>
            <a:r>
              <a:rPr lang="en-US" altLang="zh-TW" sz="2200" b="1" dirty="0">
                <a:solidFill>
                  <a:srgbClr val="2D2DB9"/>
                </a:solidFill>
              </a:rPr>
              <a:t>6,816</a:t>
            </a:r>
            <a:r>
              <a:rPr lang="zh-TW" altLang="en-US" sz="2200" b="1" dirty="0">
                <a:solidFill>
                  <a:srgbClr val="2D2DB9"/>
                </a:solidFill>
              </a:rPr>
              <a:t>家新創事業，創造及穩定就業人數</a:t>
            </a:r>
            <a:r>
              <a:rPr lang="en-US" altLang="zh-TW" sz="2200" b="1" dirty="0">
                <a:solidFill>
                  <a:srgbClr val="2D2DB9"/>
                </a:solidFill>
              </a:rPr>
              <a:t>9</a:t>
            </a:r>
            <a:r>
              <a:rPr lang="zh-TW" altLang="en-US" sz="2200" b="1" dirty="0">
                <a:solidFill>
                  <a:srgbClr val="2D2DB9"/>
                </a:solidFill>
              </a:rPr>
              <a:t>萬</a:t>
            </a:r>
            <a:r>
              <a:rPr lang="en-US" altLang="zh-TW" sz="2200" b="1" dirty="0">
                <a:solidFill>
                  <a:srgbClr val="2D2DB9"/>
                </a:solidFill>
              </a:rPr>
              <a:t>4</a:t>
            </a:r>
            <a:r>
              <a:rPr lang="zh-TW" altLang="en-US" sz="2200" b="1" dirty="0">
                <a:solidFill>
                  <a:srgbClr val="2D2DB9"/>
                </a:solidFill>
              </a:rPr>
              <a:t>千人次，帶動民間投資金額達</a:t>
            </a:r>
            <a:r>
              <a:rPr lang="en-US" altLang="zh-TW" sz="2200" b="1" dirty="0">
                <a:solidFill>
                  <a:srgbClr val="2D2DB9"/>
                </a:solidFill>
              </a:rPr>
              <a:t>221.8</a:t>
            </a:r>
            <a:r>
              <a:rPr lang="zh-TW" altLang="en-US" sz="2200" b="1" dirty="0">
                <a:solidFill>
                  <a:srgbClr val="2D2DB9"/>
                </a:solidFill>
              </a:rPr>
              <a:t>億元。</a:t>
            </a:r>
            <a:endParaRPr lang="en-US" altLang="zh-TW" sz="2200" b="1" dirty="0">
              <a:solidFill>
                <a:srgbClr val="2D2DB9"/>
              </a:solidFill>
            </a:endParaRPr>
          </a:p>
        </p:txBody>
      </p:sp>
    </p:spTree>
    <p:extLst>
      <p:ext uri="{BB962C8B-B14F-4D97-AF65-F5344CB8AC3E}">
        <p14:creationId xmlns:p14="http://schemas.microsoft.com/office/powerpoint/2010/main" val="3402498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3400" b="1" dirty="0" smtClean="0">
                <a:solidFill>
                  <a:srgbClr val="16165D"/>
                </a:solidFill>
                <a:latin typeface="Times New Roman" panose="02020603050405020304" pitchFamily="18" charset="0"/>
                <a:ea typeface="標楷體" panose="03000509000000000000" pitchFamily="65" charset="-120"/>
              </a:rPr>
              <a:t>臺灣青年走出去，創新創業添視野</a:t>
            </a:r>
            <a:endParaRPr lang="zh-TW" altLang="en-US" sz="3400" b="1" dirty="0">
              <a:solidFill>
                <a:srgbClr val="16165D"/>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44475" y="851430"/>
            <a:ext cx="8455025" cy="3181949"/>
          </a:xfrm>
          <a:prstGeom prst="rect">
            <a:avLst/>
          </a:prstGeom>
          <a:noFill/>
          <a:ln>
            <a:noFill/>
          </a:ln>
          <a:extLst/>
        </p:spPr>
        <p:txBody>
          <a:bodyPr/>
          <a:lstStyle>
            <a:lvl1pPr marL="365125" indent="-25558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ts val="400"/>
              </a:spcBef>
              <a:buClr>
                <a:srgbClr val="191966"/>
              </a:buClr>
              <a:buSzPct val="100000"/>
              <a:buFont typeface="Wingdings" panose="05000000000000000000" pitchFamily="2" charset="2"/>
              <a:buChar char="n"/>
            </a:pPr>
            <a:r>
              <a:rPr kumimoji="0" lang="zh-TW" altLang="en-US" sz="2200" b="1" dirty="0">
                <a:solidFill>
                  <a:srgbClr val="2D2DB9"/>
                </a:solidFill>
                <a:latin typeface="Times New Roman" panose="02020603050405020304" pitchFamily="18" charset="0"/>
                <a:ea typeface="標楷體" panose="03000509000000000000" pitchFamily="65" charset="-120"/>
              </a:rPr>
              <a:t>跨部會合作推動青年創新創業等系列措施，</a:t>
            </a:r>
            <a:r>
              <a:rPr kumimoji="0" lang="en-US" altLang="zh-TW" sz="2200" b="1" dirty="0">
                <a:solidFill>
                  <a:srgbClr val="2D2DB9"/>
                </a:solidFill>
                <a:latin typeface="Times New Roman" panose="02020603050405020304" pitchFamily="18" charset="0"/>
                <a:ea typeface="標楷體" panose="03000509000000000000" pitchFamily="65" charset="-120"/>
              </a:rPr>
              <a:t>103</a:t>
            </a:r>
            <a:r>
              <a:rPr kumimoji="0" lang="zh-TW" altLang="en-US" sz="2200" b="1" dirty="0">
                <a:solidFill>
                  <a:srgbClr val="2D2DB9"/>
                </a:solidFill>
                <a:latin typeface="Times New Roman" panose="02020603050405020304" pitchFamily="18" charset="0"/>
                <a:ea typeface="標楷體" panose="03000509000000000000" pitchFamily="65" charset="-120"/>
              </a:rPr>
              <a:t>年度帶動新創事業，包含青年創業、新興農業、文化創意產業及社會企業等</a:t>
            </a:r>
            <a:r>
              <a:rPr kumimoji="0" lang="en-US" altLang="zh-TW" sz="2200" b="1" dirty="0">
                <a:solidFill>
                  <a:srgbClr val="2D2DB9"/>
                </a:solidFill>
                <a:latin typeface="Times New Roman" panose="02020603050405020304" pitchFamily="18" charset="0"/>
                <a:ea typeface="標楷體" panose="03000509000000000000" pitchFamily="65" charset="-120"/>
              </a:rPr>
              <a:t>3,979</a:t>
            </a:r>
            <a:r>
              <a:rPr kumimoji="0" lang="zh-TW" altLang="en-US" sz="2200" b="1" dirty="0">
                <a:solidFill>
                  <a:srgbClr val="2D2DB9"/>
                </a:solidFill>
                <a:latin typeface="Times New Roman" panose="02020603050405020304" pitchFamily="18" charset="0"/>
                <a:ea typeface="標楷體" panose="03000509000000000000" pitchFamily="65" charset="-120"/>
              </a:rPr>
              <a:t>家，創造及穩定就業</a:t>
            </a:r>
            <a:r>
              <a:rPr kumimoji="0" lang="en-US" altLang="zh-TW" sz="2200" b="1" dirty="0">
                <a:solidFill>
                  <a:srgbClr val="2D2DB9"/>
                </a:solidFill>
                <a:latin typeface="Times New Roman" panose="02020603050405020304" pitchFamily="18" charset="0"/>
                <a:ea typeface="標楷體" panose="03000509000000000000" pitchFamily="65" charset="-120"/>
              </a:rPr>
              <a:t>5</a:t>
            </a:r>
            <a:r>
              <a:rPr kumimoji="0" lang="zh-TW" altLang="en-US" sz="2200" b="1" dirty="0">
                <a:solidFill>
                  <a:srgbClr val="2D2DB9"/>
                </a:solidFill>
                <a:latin typeface="Times New Roman" panose="02020603050405020304" pitchFamily="18" charset="0"/>
                <a:ea typeface="標楷體" panose="03000509000000000000" pitchFamily="65" charset="-120"/>
              </a:rPr>
              <a:t>萬人</a:t>
            </a:r>
            <a:r>
              <a:rPr kumimoji="0" lang="zh-TW" altLang="en-US" sz="2200" b="1" dirty="0" smtClean="0">
                <a:solidFill>
                  <a:srgbClr val="2D2DB9"/>
                </a:solidFill>
                <a:latin typeface="Times New Roman" panose="02020603050405020304" pitchFamily="18" charset="0"/>
                <a:ea typeface="標楷體" panose="03000509000000000000" pitchFamily="65" charset="-120"/>
              </a:rPr>
              <a:t>。</a:t>
            </a:r>
            <a:endParaRPr kumimoji="0" lang="en-US" altLang="zh-TW" sz="2200" b="1" dirty="0" smtClean="0">
              <a:solidFill>
                <a:srgbClr val="2D2DB9"/>
              </a:solidFill>
              <a:latin typeface="Times New Roman" panose="02020603050405020304" pitchFamily="18" charset="0"/>
              <a:ea typeface="標楷體" panose="03000509000000000000" pitchFamily="65" charset="-120"/>
            </a:endParaRPr>
          </a:p>
          <a:p>
            <a:pPr algn="just">
              <a:spcBef>
                <a:spcPts val="400"/>
              </a:spcBef>
              <a:buClr>
                <a:srgbClr val="191966"/>
              </a:buClr>
              <a:buSzPct val="100000"/>
              <a:buFont typeface="Wingdings" panose="05000000000000000000" pitchFamily="2" charset="2"/>
              <a:buChar char="n"/>
            </a:pPr>
            <a:r>
              <a:rPr kumimoji="0" lang="zh-TW" altLang="en-US" sz="2200" b="1" dirty="0">
                <a:solidFill>
                  <a:srgbClr val="2D2DB9"/>
                </a:solidFill>
                <a:latin typeface="Times New Roman" panose="02020603050405020304" pitchFamily="18" charset="0"/>
                <a:ea typeface="標楷體" panose="03000509000000000000" pitchFamily="65" charset="-120"/>
              </a:rPr>
              <a:t>推動「外交小尖兵</a:t>
            </a:r>
            <a:r>
              <a:rPr kumimoji="0" lang="en-US" altLang="zh-TW" sz="2200" b="1" dirty="0">
                <a:solidFill>
                  <a:srgbClr val="2D2DB9"/>
                </a:solidFill>
                <a:latin typeface="Times New Roman" panose="02020603050405020304" pitchFamily="18" charset="0"/>
                <a:ea typeface="標楷體" panose="03000509000000000000" pitchFamily="65" charset="-120"/>
              </a:rPr>
              <a:t>-</a:t>
            </a:r>
            <a:r>
              <a:rPr kumimoji="0" lang="zh-TW" altLang="en-US" sz="2200" b="1" dirty="0">
                <a:solidFill>
                  <a:srgbClr val="2D2DB9"/>
                </a:solidFill>
                <a:latin typeface="Times New Roman" panose="02020603050405020304" pitchFamily="18" charset="0"/>
                <a:ea typeface="標楷體" panose="03000509000000000000" pitchFamily="65" charset="-120"/>
              </a:rPr>
              <a:t>英語種籽隊選拔</a:t>
            </a:r>
            <a:r>
              <a:rPr kumimoji="0" lang="zh-TW" altLang="en-US" sz="2200" b="1" dirty="0" smtClean="0">
                <a:solidFill>
                  <a:srgbClr val="2D2DB9"/>
                </a:solidFill>
                <a:latin typeface="Times New Roman" panose="02020603050405020304" pitchFamily="18" charset="0"/>
                <a:ea typeface="標楷體" panose="03000509000000000000" pitchFamily="65" charset="-120"/>
              </a:rPr>
              <a:t>活動」、「</a:t>
            </a:r>
            <a:r>
              <a:rPr kumimoji="0" lang="zh-TW" altLang="en-US" sz="2200" b="1" dirty="0">
                <a:solidFill>
                  <a:srgbClr val="2D2DB9"/>
                </a:solidFill>
                <a:latin typeface="Times New Roman" panose="02020603050405020304" pitchFamily="18" charset="0"/>
                <a:ea typeface="標楷體" panose="03000509000000000000" pitchFamily="65" charset="-120"/>
              </a:rPr>
              <a:t>臺灣</a:t>
            </a:r>
            <a:r>
              <a:rPr kumimoji="0" lang="en-US" altLang="zh-TW" sz="2200" b="1" dirty="0">
                <a:solidFill>
                  <a:srgbClr val="2D2DB9"/>
                </a:solidFill>
                <a:latin typeface="Times New Roman" panose="02020603050405020304" pitchFamily="18" charset="0"/>
                <a:ea typeface="標楷體" panose="03000509000000000000" pitchFamily="65" charset="-120"/>
              </a:rPr>
              <a:t>NGO</a:t>
            </a:r>
            <a:r>
              <a:rPr kumimoji="0" lang="zh-TW" altLang="en-US" sz="2200" b="1" dirty="0">
                <a:solidFill>
                  <a:srgbClr val="2D2DB9"/>
                </a:solidFill>
                <a:latin typeface="Times New Roman" panose="02020603050405020304" pitchFamily="18" charset="0"/>
                <a:ea typeface="標楷體" panose="03000509000000000000" pitchFamily="65" charset="-120"/>
              </a:rPr>
              <a:t>國際事務培訓班」及「國際青年大使交流計畫」外，我國已與</a:t>
            </a:r>
            <a:r>
              <a:rPr kumimoji="0" lang="en-US" altLang="zh-TW" sz="2200" b="1" dirty="0">
                <a:solidFill>
                  <a:schemeClr val="accent6"/>
                </a:solidFill>
                <a:latin typeface="Times New Roman" panose="02020603050405020304" pitchFamily="18" charset="0"/>
                <a:ea typeface="標楷體" panose="03000509000000000000" pitchFamily="65" charset="-120"/>
              </a:rPr>
              <a:t>14</a:t>
            </a:r>
            <a:r>
              <a:rPr kumimoji="0" lang="zh-TW" altLang="en-US" sz="2200" b="1" dirty="0">
                <a:solidFill>
                  <a:schemeClr val="accent6"/>
                </a:solidFill>
                <a:latin typeface="Times New Roman" panose="02020603050405020304" pitchFamily="18" charset="0"/>
                <a:ea typeface="標楷體" panose="03000509000000000000" pitchFamily="65" charset="-120"/>
              </a:rPr>
              <a:t>個國家簽署青年度假打工協定，並建立「青年度假打工跨部會協調機制」，以提供青年朋友即時周延之資訊與服務，迄今參與度假打工的青年已逾</a:t>
            </a:r>
            <a:r>
              <a:rPr kumimoji="0" lang="en-US" altLang="zh-TW" sz="2200" b="1" dirty="0">
                <a:solidFill>
                  <a:schemeClr val="accent6"/>
                </a:solidFill>
                <a:latin typeface="Times New Roman" panose="02020603050405020304" pitchFamily="18" charset="0"/>
                <a:ea typeface="標楷體" panose="03000509000000000000" pitchFamily="65" charset="-120"/>
              </a:rPr>
              <a:t>19</a:t>
            </a:r>
            <a:r>
              <a:rPr kumimoji="0" lang="zh-TW" altLang="en-US" sz="2200" b="1" dirty="0">
                <a:solidFill>
                  <a:schemeClr val="accent6"/>
                </a:solidFill>
                <a:latin typeface="Times New Roman" panose="02020603050405020304" pitchFamily="18" charset="0"/>
                <a:ea typeface="標楷體" panose="03000509000000000000" pitchFamily="65" charset="-120"/>
              </a:rPr>
              <a:t>萬人。此外，自</a:t>
            </a:r>
            <a:r>
              <a:rPr kumimoji="0" lang="en-US" altLang="zh-TW" sz="2200" b="1" dirty="0">
                <a:solidFill>
                  <a:schemeClr val="accent6"/>
                </a:solidFill>
                <a:latin typeface="Times New Roman" panose="02020603050405020304" pitchFamily="18" charset="0"/>
                <a:ea typeface="標楷體" panose="03000509000000000000" pitchFamily="65" charset="-120"/>
              </a:rPr>
              <a:t>99</a:t>
            </a:r>
            <a:r>
              <a:rPr kumimoji="0" lang="zh-TW" altLang="en-US" sz="2200" b="1" dirty="0">
                <a:solidFill>
                  <a:schemeClr val="accent6"/>
                </a:solidFill>
                <a:latin typeface="Times New Roman" panose="02020603050405020304" pitchFamily="18" charset="0"/>
                <a:ea typeface="標楷體" panose="03000509000000000000" pitchFamily="65" charset="-120"/>
              </a:rPr>
              <a:t>年迄今，我國青年國際</a:t>
            </a:r>
            <a:r>
              <a:rPr kumimoji="0" lang="zh-TW" altLang="en-US" sz="2200" b="1" dirty="0">
                <a:solidFill>
                  <a:srgbClr val="2D2DB9"/>
                </a:solidFill>
                <a:latin typeface="Times New Roman" panose="02020603050405020304" pitchFamily="18" charset="0"/>
                <a:ea typeface="標楷體" panose="03000509000000000000" pitchFamily="65" charset="-120"/>
              </a:rPr>
              <a:t>志工服務隊計派遣</a:t>
            </a:r>
            <a:r>
              <a:rPr kumimoji="0" lang="en-US" altLang="zh-TW" sz="2200" b="1" dirty="0">
                <a:solidFill>
                  <a:srgbClr val="2D2DB9"/>
                </a:solidFill>
                <a:latin typeface="Times New Roman" panose="02020603050405020304" pitchFamily="18" charset="0"/>
                <a:ea typeface="標楷體" panose="03000509000000000000" pitchFamily="65" charset="-120"/>
              </a:rPr>
              <a:t>638</a:t>
            </a:r>
            <a:r>
              <a:rPr kumimoji="0" lang="zh-TW" altLang="en-US" sz="2200" b="1" dirty="0">
                <a:solidFill>
                  <a:srgbClr val="2D2DB9"/>
                </a:solidFill>
                <a:latin typeface="Times New Roman" panose="02020603050405020304" pitchFamily="18" charset="0"/>
                <a:ea typeface="標楷體" panose="03000509000000000000" pitchFamily="65" charset="-120"/>
              </a:rPr>
              <a:t>隊，</a:t>
            </a:r>
            <a:r>
              <a:rPr kumimoji="0" lang="en-US" altLang="zh-TW" sz="2200" b="1" dirty="0">
                <a:solidFill>
                  <a:srgbClr val="2D2DB9"/>
                </a:solidFill>
                <a:latin typeface="Times New Roman" panose="02020603050405020304" pitchFamily="18" charset="0"/>
                <a:ea typeface="標楷體" panose="03000509000000000000" pitchFamily="65" charset="-120"/>
              </a:rPr>
              <a:t>8,456</a:t>
            </a:r>
            <a:r>
              <a:rPr kumimoji="0" lang="zh-TW" altLang="en-US" sz="2200" b="1" dirty="0">
                <a:solidFill>
                  <a:srgbClr val="2D2DB9"/>
                </a:solidFill>
                <a:latin typeface="Times New Roman" panose="02020603050405020304" pitchFamily="18" charset="0"/>
                <a:ea typeface="標楷體" panose="03000509000000000000" pitchFamily="65" charset="-120"/>
              </a:rPr>
              <a:t>人。</a:t>
            </a:r>
          </a:p>
          <a:p>
            <a:pPr algn="just">
              <a:spcBef>
                <a:spcPts val="400"/>
              </a:spcBef>
              <a:buClr>
                <a:srgbClr val="191966"/>
              </a:buClr>
              <a:buSzPct val="100000"/>
              <a:buFont typeface="Wingdings" panose="05000000000000000000" pitchFamily="2" charset="2"/>
              <a:buChar char="n"/>
            </a:pPr>
            <a:endParaRPr kumimoji="0" lang="en-US" altLang="zh-TW" sz="2400" dirty="0">
              <a:latin typeface="標楷體" panose="03000509000000000000" pitchFamily="65" charset="-120"/>
              <a:ea typeface="標楷體" panose="03000509000000000000" pitchFamily="65" charset="-120"/>
            </a:endParaRPr>
          </a:p>
        </p:txBody>
      </p:sp>
      <p:pic>
        <p:nvPicPr>
          <p:cNvPr id="8199" name="圖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383" y="4033380"/>
            <a:ext cx="2471191" cy="221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a:stretch>
            <a:fillRect/>
          </a:stretch>
        </p:blipFill>
        <p:spPr>
          <a:xfrm>
            <a:off x="4105179" y="4033380"/>
            <a:ext cx="3608765" cy="2217383"/>
          </a:xfrm>
          <a:prstGeom prst="rect">
            <a:avLst/>
          </a:prstGeom>
        </p:spPr>
      </p:pic>
      <p:sp>
        <p:nvSpPr>
          <p:cNvPr id="4" name="投影片編號版面配置區 3"/>
          <p:cNvSpPr>
            <a:spLocks noGrp="1"/>
          </p:cNvSpPr>
          <p:nvPr>
            <p:ph type="sldNum" sz="quarter" idx="12"/>
          </p:nvPr>
        </p:nvSpPr>
        <p:spPr/>
        <p:txBody>
          <a:bodyPr/>
          <a:lstStyle/>
          <a:p>
            <a:fld id="{7BA5FAF9-2C10-4E47-8AF7-89B80DE7BA60}" type="slidenum">
              <a:rPr lang="zh-TW" altLang="en-US" smtClean="0"/>
              <a:t>56</a:t>
            </a:fld>
            <a:endParaRPr lang="zh-TW" altLang="en-US"/>
          </a:p>
        </p:txBody>
      </p:sp>
    </p:spTree>
    <p:extLst>
      <p:ext uri="{BB962C8B-B14F-4D97-AF65-F5344CB8AC3E}">
        <p14:creationId xmlns:p14="http://schemas.microsoft.com/office/powerpoint/2010/main" val="41968878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3400" b="1" dirty="0" smtClean="0">
                <a:solidFill>
                  <a:srgbClr val="16165D"/>
                </a:solidFill>
                <a:latin typeface="Times New Roman" panose="02020603050405020304" pitchFamily="18" charset="0"/>
                <a:ea typeface="標楷體" panose="03000509000000000000" pitchFamily="65" charset="-120"/>
              </a:rPr>
              <a:t>政府做後盾，青年向前闖</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44488" y="1159329"/>
            <a:ext cx="8455025" cy="1677534"/>
          </a:xfrm>
          <a:prstGeom prst="rect">
            <a:avLst/>
          </a:prstGeom>
          <a:noFill/>
          <a:ln>
            <a:noFill/>
          </a:ln>
          <a:extLst/>
        </p:spPr>
        <p:txBody>
          <a:bodyPr/>
          <a:lstStyle>
            <a:lvl1pPr marL="365125" indent="-25558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ts val="400"/>
              </a:spcBef>
              <a:buClr>
                <a:srgbClr val="191966"/>
              </a:buClr>
              <a:buSzPct val="100000"/>
              <a:buFont typeface="Wingdings" panose="05000000000000000000" pitchFamily="2" charset="2"/>
              <a:buChar char="n"/>
            </a:pPr>
            <a:r>
              <a:rPr kumimoji="0" lang="zh-TW" altLang="en-US" sz="2600" b="1" dirty="0" smtClean="0">
                <a:solidFill>
                  <a:srgbClr val="2D2DB9"/>
                </a:solidFill>
                <a:latin typeface="Times New Roman" panose="02020603050405020304" pitchFamily="18" charset="0"/>
                <a:ea typeface="標楷體" panose="03000509000000000000" pitchFamily="65" charset="-120"/>
              </a:rPr>
              <a:t>行政院</a:t>
            </a:r>
            <a:r>
              <a:rPr kumimoji="0" lang="zh-TW" altLang="en-US" sz="2600" b="1" dirty="0">
                <a:solidFill>
                  <a:srgbClr val="2D2DB9"/>
                </a:solidFill>
                <a:latin typeface="Times New Roman" panose="02020603050405020304" pitchFamily="18" charset="0"/>
                <a:ea typeface="標楷體" panose="03000509000000000000" pitchFamily="65" charset="-120"/>
              </a:rPr>
              <a:t>成立創新創業政策會報，推動創建</a:t>
            </a:r>
            <a:r>
              <a:rPr kumimoji="0" lang="zh-TW" altLang="zh-TW" sz="2600" b="1" dirty="0">
                <a:solidFill>
                  <a:srgbClr val="2D2DB9"/>
                </a:solidFill>
                <a:latin typeface="Times New Roman" panose="02020603050405020304" pitchFamily="18" charset="0"/>
                <a:ea typeface="標楷體" panose="03000509000000000000" pitchFamily="65" charset="-120"/>
              </a:rPr>
              <a:t>虛實創業網絡、建構友善環境、發展群聚效應、激勵創意發想及加速青創育成、強化國際資源鏈結</a:t>
            </a:r>
            <a:r>
              <a:rPr kumimoji="0" lang="zh-TW" altLang="en-US" sz="2600" b="1" dirty="0">
                <a:solidFill>
                  <a:srgbClr val="2D2DB9"/>
                </a:solidFill>
                <a:latin typeface="Times New Roman" panose="02020603050405020304" pitchFamily="18" charset="0"/>
                <a:ea typeface="標楷體" panose="03000509000000000000" pitchFamily="65" charset="-120"/>
              </a:rPr>
              <a:t>等</a:t>
            </a:r>
            <a:r>
              <a:rPr kumimoji="0" lang="zh-TW" altLang="zh-TW" sz="2600" b="1" dirty="0">
                <a:solidFill>
                  <a:srgbClr val="2D2DB9"/>
                </a:solidFill>
                <a:latin typeface="Times New Roman" panose="02020603050405020304" pitchFamily="18" charset="0"/>
                <a:ea typeface="標楷體" panose="03000509000000000000" pitchFamily="65" charset="-120"/>
              </a:rPr>
              <a:t>五大策略。</a:t>
            </a:r>
            <a:endParaRPr kumimoji="0" lang="zh-TW" altLang="en-US" sz="2600" b="1" dirty="0">
              <a:solidFill>
                <a:srgbClr val="2D2DB9"/>
              </a:solidFill>
              <a:latin typeface="Times New Roman" panose="02020603050405020304" pitchFamily="18" charset="0"/>
              <a:ea typeface="標楷體" panose="03000509000000000000" pitchFamily="65" charset="-120"/>
            </a:endParaRPr>
          </a:p>
          <a:p>
            <a:pPr algn="just">
              <a:spcBef>
                <a:spcPts val="400"/>
              </a:spcBef>
              <a:buClr>
                <a:srgbClr val="191966"/>
              </a:buClr>
              <a:buSzPct val="75000"/>
              <a:buFont typeface="Wingdings" panose="05000000000000000000" pitchFamily="2" charset="2"/>
              <a:buChar char="n"/>
            </a:pPr>
            <a:endParaRPr kumimoji="0" lang="en-US" altLang="zh-TW" sz="2600" dirty="0">
              <a:latin typeface="標楷體" panose="03000509000000000000" pitchFamily="65" charset="-120"/>
              <a:ea typeface="標楷體" panose="03000509000000000000" pitchFamily="65" charset="-120"/>
            </a:endParaRPr>
          </a:p>
        </p:txBody>
      </p:sp>
      <p:sp>
        <p:nvSpPr>
          <p:cNvPr id="2" name="投影片編號版面配置區 1"/>
          <p:cNvSpPr txBox="1">
            <a:spLocks noGrp="1"/>
          </p:cNvSpPr>
          <p:nvPr/>
        </p:nvSpPr>
        <p:spPr bwMode="auto">
          <a:xfrm>
            <a:off x="8316913" y="6524625"/>
            <a:ext cx="765175" cy="217488"/>
          </a:xfrm>
          <a:prstGeom prst="rect">
            <a:avLst/>
          </a:prstGeom>
          <a:noFill/>
          <a:ln>
            <a:miter lim="800000"/>
            <a:headEnd/>
            <a:tailEnd/>
          </a:ln>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0200A7E-9F85-406F-A1C1-D3866A7F9958}" type="slidenum">
              <a:rPr kumimoji="0" lang="en-US" altLang="zh-TW" sz="1000">
                <a:latin typeface="Times New Roman" panose="02020603050405020304" pitchFamily="18" charset="0"/>
                <a:ea typeface="標楷體" panose="03000509000000000000" pitchFamily="65" charset="-120"/>
              </a:rPr>
              <a:pPr algn="r"/>
              <a:t>57</a:t>
            </a:fld>
            <a:endParaRPr kumimoji="0" lang="en-US" altLang="zh-TW" sz="1000">
              <a:latin typeface="Times New Roman" panose="02020603050405020304" pitchFamily="18" charset="0"/>
              <a:ea typeface="標楷體" panose="03000509000000000000" pitchFamily="65" charset="-120"/>
            </a:endParaRPr>
          </a:p>
        </p:txBody>
      </p:sp>
      <p:pic>
        <p:nvPicPr>
          <p:cNvPr id="3" name="圖片 2"/>
          <p:cNvPicPr>
            <a:picLocks noChangeAspect="1"/>
          </p:cNvPicPr>
          <p:nvPr/>
        </p:nvPicPr>
        <p:blipFill>
          <a:blip r:embed="rId3"/>
          <a:stretch>
            <a:fillRect/>
          </a:stretch>
        </p:blipFill>
        <p:spPr>
          <a:xfrm>
            <a:off x="628650" y="2836863"/>
            <a:ext cx="4359992" cy="2875281"/>
          </a:xfrm>
          <a:prstGeom prst="rect">
            <a:avLst/>
          </a:prstGeom>
        </p:spPr>
      </p:pic>
      <p:grpSp>
        <p:nvGrpSpPr>
          <p:cNvPr id="12" name="群組 11"/>
          <p:cNvGrpSpPr/>
          <p:nvPr/>
        </p:nvGrpSpPr>
        <p:grpSpPr>
          <a:xfrm>
            <a:off x="4963393" y="2460637"/>
            <a:ext cx="4118695" cy="3627732"/>
            <a:chOff x="5025305" y="2613579"/>
            <a:chExt cx="4118695" cy="3627732"/>
          </a:xfrm>
        </p:grpSpPr>
        <p:grpSp>
          <p:nvGrpSpPr>
            <p:cNvPr id="13" name="群組 12"/>
            <p:cNvGrpSpPr/>
            <p:nvPr/>
          </p:nvGrpSpPr>
          <p:grpSpPr>
            <a:xfrm>
              <a:off x="5025305" y="2613579"/>
              <a:ext cx="4118695" cy="2788429"/>
              <a:chOff x="4143042" y="3684895"/>
              <a:chExt cx="4118695" cy="2590147"/>
            </a:xfrm>
          </p:grpSpPr>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042" y="3684895"/>
                <a:ext cx="4118695" cy="2590147"/>
              </a:xfrm>
              <a:prstGeom prst="rect">
                <a:avLst/>
              </a:prstGeom>
            </p:spPr>
          </p:pic>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21" t="58132" r="69769" b="15328"/>
              <a:stretch/>
            </p:blipFill>
            <p:spPr bwMode="auto">
              <a:xfrm>
                <a:off x="4431397" y="5257802"/>
                <a:ext cx="902603" cy="93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2"/>
            <p:cNvPicPr>
              <a:picLocks noChangeAspect="1" noChangeArrowheads="1"/>
            </p:cNvPicPr>
            <p:nvPr/>
          </p:nvPicPr>
          <p:blipFill>
            <a:blip r:embed="rId6" cstate="print"/>
            <a:srcRect l="16213" t="6703" r="20768" b="4612"/>
            <a:stretch>
              <a:fillRect/>
            </a:stretch>
          </p:blipFill>
          <p:spPr bwMode="auto">
            <a:xfrm>
              <a:off x="5254790" y="2987748"/>
              <a:ext cx="3699141" cy="3253563"/>
            </a:xfrm>
            <a:prstGeom prst="rect">
              <a:avLst/>
            </a:prstGeom>
            <a:noFill/>
            <a:ln w="9525">
              <a:noFill/>
              <a:miter lim="800000"/>
              <a:headEnd/>
              <a:tailEnd/>
            </a:ln>
          </p:spPr>
        </p:pic>
      </p:grpSp>
    </p:spTree>
    <p:extLst>
      <p:ext uri="{BB962C8B-B14F-4D97-AF65-F5344CB8AC3E}">
        <p14:creationId xmlns:p14="http://schemas.microsoft.com/office/powerpoint/2010/main" val="14549053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400" dirty="0">
                <a:solidFill>
                  <a:srgbClr val="16165D"/>
                </a:solidFill>
                <a:latin typeface="Times New Roman" panose="02020603050405020304" pitchFamily="18" charset="0"/>
                <a:ea typeface="標楷體" panose="03000509000000000000" pitchFamily="65" charset="-120"/>
              </a:rPr>
              <a:t>推募兵、練精兵，企業喜獲青年軍</a:t>
            </a:r>
          </a:p>
        </p:txBody>
      </p:sp>
      <p:sp>
        <p:nvSpPr>
          <p:cNvPr id="10248" name="Rectangle 7"/>
          <p:cNvSpPr>
            <a:spLocks/>
          </p:cNvSpPr>
          <p:nvPr/>
        </p:nvSpPr>
        <p:spPr bwMode="auto">
          <a:xfrm>
            <a:off x="451261" y="844062"/>
            <a:ext cx="8170225" cy="547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lgn="just">
              <a:spcBef>
                <a:spcPts val="1200"/>
              </a:spcBef>
              <a:buClr>
                <a:srgbClr val="3333CC">
                  <a:lumMod val="50000"/>
                </a:srgbClr>
              </a:buClr>
              <a:buSzPct val="100000"/>
              <a:buFont typeface="Wingdings" panose="05000000000000000000" pitchFamily="2" charset="2"/>
              <a:buChar char="n"/>
            </a:pPr>
            <a:r>
              <a:rPr lang="zh-TW" altLang="en-US" sz="2600" b="1" dirty="0" smtClean="0">
                <a:solidFill>
                  <a:schemeClr val="accent6"/>
                </a:solidFill>
                <a:latin typeface="Times New Roman"/>
              </a:rPr>
              <a:t>配合高科技作戰型態發展，改善徵兵役男退補頻繁及戰力無法累積問題，招募並培訓</a:t>
            </a:r>
            <a:r>
              <a:rPr lang="zh-TW" altLang="en-US" sz="2600" b="1" dirty="0">
                <a:solidFill>
                  <a:schemeClr val="accent6"/>
                </a:solidFill>
                <a:latin typeface="Times New Roman"/>
              </a:rPr>
              <a:t>役期長、意願強、經驗</a:t>
            </a:r>
            <a:r>
              <a:rPr lang="zh-TW" altLang="en-US" sz="2600" b="1" dirty="0" smtClean="0">
                <a:solidFill>
                  <a:schemeClr val="accent6"/>
                </a:solidFill>
                <a:latin typeface="Times New Roman"/>
              </a:rPr>
              <a:t>熟之志願</a:t>
            </a:r>
            <a:r>
              <a:rPr lang="zh-TW" altLang="en-US" sz="2600" b="1" dirty="0">
                <a:solidFill>
                  <a:schemeClr val="accent6"/>
                </a:solidFill>
                <a:latin typeface="Times New Roman"/>
              </a:rPr>
              <a:t>役人力</a:t>
            </a:r>
            <a:r>
              <a:rPr lang="zh-TW" altLang="en-US" sz="2600" b="1" dirty="0" smtClean="0">
                <a:solidFill>
                  <a:schemeClr val="accent6"/>
                </a:solidFill>
                <a:latin typeface="Times New Roman"/>
              </a:rPr>
              <a:t>，打造國軍成為</a:t>
            </a:r>
            <a:r>
              <a:rPr lang="zh-TW" altLang="en-US" sz="2600" b="1" dirty="0">
                <a:solidFill>
                  <a:schemeClr val="accent6"/>
                </a:solidFill>
                <a:latin typeface="Times New Roman"/>
              </a:rPr>
              <a:t>專業化的</a:t>
            </a:r>
            <a:r>
              <a:rPr lang="zh-TW" altLang="en-US" sz="2600" b="1" dirty="0" smtClean="0">
                <a:solidFill>
                  <a:schemeClr val="accent6"/>
                </a:solidFill>
                <a:latin typeface="Times New Roman"/>
              </a:rPr>
              <a:t>勁旅。</a:t>
            </a:r>
            <a:r>
              <a:rPr lang="en-US" altLang="zh-TW" sz="2600" b="1" dirty="0" smtClean="0">
                <a:solidFill>
                  <a:schemeClr val="accent6"/>
                </a:solidFill>
                <a:latin typeface="Times New Roman"/>
              </a:rPr>
              <a:t>102</a:t>
            </a:r>
            <a:r>
              <a:rPr lang="zh-TW" altLang="en-US" sz="2600" b="1" dirty="0">
                <a:solidFill>
                  <a:schemeClr val="accent6"/>
                </a:solidFill>
                <a:latin typeface="Times New Roman"/>
              </a:rPr>
              <a:t>年起，</a:t>
            </a:r>
            <a:r>
              <a:rPr lang="en-US" altLang="zh-TW" sz="2600" b="1" dirty="0">
                <a:solidFill>
                  <a:schemeClr val="accent6"/>
                </a:solidFill>
                <a:latin typeface="Times New Roman"/>
              </a:rPr>
              <a:t>83</a:t>
            </a:r>
            <a:r>
              <a:rPr lang="zh-TW" altLang="en-US" sz="2600" b="1" dirty="0">
                <a:solidFill>
                  <a:schemeClr val="accent6"/>
                </a:solidFill>
                <a:latin typeface="Times New Roman"/>
              </a:rPr>
              <a:t>年次以後役男</a:t>
            </a:r>
            <a:r>
              <a:rPr lang="zh-TW" altLang="en-US" sz="2600" b="1" dirty="0" smtClean="0">
                <a:solidFill>
                  <a:schemeClr val="accent6"/>
                </a:solidFill>
                <a:latin typeface="Times New Roman"/>
              </a:rPr>
              <a:t>改接受</a:t>
            </a:r>
            <a:r>
              <a:rPr lang="en-US" altLang="zh-TW" sz="2600" b="1" dirty="0" smtClean="0">
                <a:solidFill>
                  <a:schemeClr val="accent6"/>
                </a:solidFill>
                <a:latin typeface="Times New Roman"/>
              </a:rPr>
              <a:t>4</a:t>
            </a:r>
            <a:r>
              <a:rPr lang="zh-TW" altLang="en-US" sz="2600" b="1" dirty="0">
                <a:solidFill>
                  <a:schemeClr val="accent6"/>
                </a:solidFill>
                <a:latin typeface="Times New Roman"/>
              </a:rPr>
              <a:t>個月軍事訓練</a:t>
            </a:r>
            <a:r>
              <a:rPr lang="zh-TW" altLang="en-US" sz="2600" b="1" dirty="0" smtClean="0">
                <a:solidFill>
                  <a:schemeClr val="accent6"/>
                </a:solidFill>
                <a:latin typeface="Times New Roman"/>
              </a:rPr>
              <a:t>，以儲備戰時適足後備人力；</a:t>
            </a:r>
            <a:r>
              <a:rPr lang="zh-TW" altLang="en-US" sz="2600" b="1" dirty="0">
                <a:solidFill>
                  <a:schemeClr val="accent6"/>
                </a:solidFill>
                <a:latin typeface="Times New Roman"/>
              </a:rPr>
              <a:t>迄</a:t>
            </a:r>
            <a:r>
              <a:rPr lang="en-US" altLang="zh-TW" sz="2600" b="1" dirty="0">
                <a:solidFill>
                  <a:schemeClr val="accent6"/>
                </a:solidFill>
                <a:latin typeface="Times New Roman"/>
              </a:rPr>
              <a:t>103</a:t>
            </a:r>
            <a:r>
              <a:rPr lang="zh-TW" altLang="en-US" sz="2600" b="1" dirty="0">
                <a:solidFill>
                  <a:schemeClr val="accent6"/>
                </a:solidFill>
                <a:latin typeface="Times New Roman"/>
              </a:rPr>
              <a:t>年已徵訓</a:t>
            </a:r>
            <a:r>
              <a:rPr lang="en-US" altLang="zh-TW" sz="2600" b="1" dirty="0">
                <a:solidFill>
                  <a:schemeClr val="accent6"/>
                </a:solidFill>
                <a:latin typeface="Times New Roman"/>
              </a:rPr>
              <a:t>4</a:t>
            </a:r>
            <a:r>
              <a:rPr lang="zh-TW" altLang="en-US" sz="2600" b="1" dirty="0" smtClean="0">
                <a:solidFill>
                  <a:schemeClr val="accent6"/>
                </a:solidFill>
                <a:latin typeface="Times New Roman"/>
              </a:rPr>
              <a:t>萬</a:t>
            </a:r>
            <a:r>
              <a:rPr lang="en-US" altLang="zh-TW" sz="2600" b="1" dirty="0" smtClean="0">
                <a:solidFill>
                  <a:schemeClr val="accent6"/>
                </a:solidFill>
                <a:latin typeface="Times New Roman"/>
              </a:rPr>
              <a:t>6,589</a:t>
            </a:r>
            <a:r>
              <a:rPr lang="zh-TW" altLang="en-US" sz="2600" b="1" dirty="0" smtClean="0">
                <a:solidFill>
                  <a:schemeClr val="accent6"/>
                </a:solidFill>
                <a:latin typeface="Times New Roman"/>
              </a:rPr>
              <a:t>員</a:t>
            </a:r>
            <a:r>
              <a:rPr lang="zh-TW" altLang="en-US" sz="2600" b="1" dirty="0">
                <a:solidFill>
                  <a:schemeClr val="accent6"/>
                </a:solidFill>
                <a:latin typeface="Times New Roman"/>
              </a:rPr>
              <a:t>，減輕兵役負擔，讓更多青壯</a:t>
            </a:r>
            <a:r>
              <a:rPr lang="zh-TW" altLang="en-US" sz="2600" b="1" dirty="0" smtClean="0">
                <a:solidFill>
                  <a:schemeClr val="accent6"/>
                </a:solidFill>
                <a:latin typeface="Times New Roman"/>
              </a:rPr>
              <a:t>人力投入就業市場，</a:t>
            </a:r>
            <a:r>
              <a:rPr lang="zh-TW" altLang="en-US" sz="2600" b="1" dirty="0">
                <a:solidFill>
                  <a:schemeClr val="accent6"/>
                </a:solidFill>
                <a:latin typeface="Times New Roman"/>
              </a:rPr>
              <a:t>達到合理運用人力及節約社會成本的效益</a:t>
            </a:r>
            <a:r>
              <a:rPr lang="zh-TW" altLang="en-US" sz="2600" b="1" dirty="0" smtClean="0">
                <a:solidFill>
                  <a:schemeClr val="accent6"/>
                </a:solidFill>
                <a:latin typeface="Times New Roman"/>
              </a:rPr>
              <a:t>。</a:t>
            </a:r>
            <a:endParaRPr lang="zh-TW" altLang="zh-TW" sz="2600" b="1" dirty="0" smtClean="0">
              <a:solidFill>
                <a:schemeClr val="accent6"/>
              </a:solidFill>
              <a:latin typeface="Times New Roman"/>
            </a:endParaRPr>
          </a:p>
          <a:p>
            <a:pPr marL="263525" algn="just">
              <a:spcBef>
                <a:spcPts val="1200"/>
              </a:spcBef>
              <a:buClr>
                <a:srgbClr val="3333CC">
                  <a:lumMod val="50000"/>
                </a:srgbClr>
              </a:buClr>
              <a:buSzPct val="100000"/>
              <a:buFont typeface="Wingdings" panose="05000000000000000000" pitchFamily="2" charset="2"/>
              <a:buChar char="n"/>
            </a:pPr>
            <a:r>
              <a:rPr lang="en-US" altLang="zh-TW" sz="2600" b="1" dirty="0">
                <a:solidFill>
                  <a:schemeClr val="accent6"/>
                </a:solidFill>
                <a:latin typeface="Times New Roman"/>
              </a:rPr>
              <a:t>103</a:t>
            </a:r>
            <a:r>
              <a:rPr lang="zh-TW" altLang="en-US" sz="2600" b="1" dirty="0">
                <a:solidFill>
                  <a:schemeClr val="accent6"/>
                </a:solidFill>
                <a:latin typeface="Times New Roman"/>
              </a:rPr>
              <a:t>年志願士兵招募年度目標為</a:t>
            </a:r>
            <a:r>
              <a:rPr lang="en-US" altLang="zh-TW" sz="2600" b="1" dirty="0">
                <a:solidFill>
                  <a:schemeClr val="accent6"/>
                </a:solidFill>
                <a:latin typeface="Times New Roman"/>
              </a:rPr>
              <a:t>1</a:t>
            </a:r>
            <a:r>
              <a:rPr lang="zh-TW" altLang="en-US" sz="2600" b="1" dirty="0">
                <a:solidFill>
                  <a:schemeClr val="accent6"/>
                </a:solidFill>
                <a:latin typeface="Times New Roman"/>
              </a:rPr>
              <a:t>萬</a:t>
            </a:r>
            <a:r>
              <a:rPr lang="en-US" altLang="zh-TW" sz="2600" b="1" dirty="0">
                <a:solidFill>
                  <a:schemeClr val="accent6"/>
                </a:solidFill>
                <a:latin typeface="Times New Roman"/>
              </a:rPr>
              <a:t>557</a:t>
            </a:r>
            <a:r>
              <a:rPr lang="zh-TW" altLang="en-US" sz="2600" b="1" dirty="0">
                <a:solidFill>
                  <a:schemeClr val="accent6"/>
                </a:solidFill>
                <a:latin typeface="Times New Roman"/>
              </a:rPr>
              <a:t>員，報名人數累計達</a:t>
            </a:r>
            <a:r>
              <a:rPr lang="en-US" altLang="zh-TW" sz="2600" b="1" dirty="0">
                <a:solidFill>
                  <a:schemeClr val="accent6"/>
                </a:solidFill>
                <a:latin typeface="Times New Roman"/>
              </a:rPr>
              <a:t>3</a:t>
            </a:r>
            <a:r>
              <a:rPr lang="zh-TW" altLang="en-US" sz="2600" b="1" dirty="0">
                <a:solidFill>
                  <a:schemeClr val="accent6"/>
                </a:solidFill>
                <a:latin typeface="Times New Roman"/>
              </a:rPr>
              <a:t>萬</a:t>
            </a:r>
            <a:r>
              <a:rPr lang="en-US" altLang="zh-TW" sz="2600" b="1" dirty="0">
                <a:solidFill>
                  <a:schemeClr val="accent6"/>
                </a:solidFill>
                <a:latin typeface="Times New Roman"/>
              </a:rPr>
              <a:t>1,374</a:t>
            </a:r>
            <a:r>
              <a:rPr lang="zh-TW" altLang="en-US" sz="2600" b="1" dirty="0">
                <a:solidFill>
                  <a:schemeClr val="accent6"/>
                </a:solidFill>
                <a:latin typeface="Times New Roman"/>
              </a:rPr>
              <a:t>員，經由各招募管道獲得人數，共計</a:t>
            </a:r>
            <a:r>
              <a:rPr lang="en-US" altLang="zh-TW" sz="2600" b="1" dirty="0">
                <a:solidFill>
                  <a:schemeClr val="accent6"/>
                </a:solidFill>
                <a:latin typeface="Times New Roman"/>
              </a:rPr>
              <a:t>1</a:t>
            </a:r>
            <a:r>
              <a:rPr lang="zh-TW" altLang="en-US" sz="2600" b="1" dirty="0">
                <a:solidFill>
                  <a:schemeClr val="accent6"/>
                </a:solidFill>
                <a:latin typeface="Times New Roman"/>
              </a:rPr>
              <a:t>萬</a:t>
            </a:r>
            <a:r>
              <a:rPr lang="en-US" altLang="zh-TW" sz="2600" b="1" dirty="0">
                <a:solidFill>
                  <a:schemeClr val="accent6"/>
                </a:solidFill>
                <a:latin typeface="Times New Roman"/>
              </a:rPr>
              <a:t>5,024</a:t>
            </a:r>
            <a:r>
              <a:rPr lang="zh-TW" altLang="en-US" sz="2600" b="1" dirty="0">
                <a:solidFill>
                  <a:schemeClr val="accent6"/>
                </a:solidFill>
                <a:latin typeface="Times New Roman"/>
              </a:rPr>
              <a:t>人，達成年度需求目標；</a:t>
            </a:r>
            <a:r>
              <a:rPr lang="en-US" altLang="zh-TW" sz="2600" b="1" dirty="0">
                <a:solidFill>
                  <a:schemeClr val="accent6"/>
                </a:solidFill>
                <a:latin typeface="Times New Roman"/>
              </a:rPr>
              <a:t>103</a:t>
            </a:r>
            <a:r>
              <a:rPr lang="zh-TW" altLang="en-US" sz="2600" b="1" dirty="0">
                <a:solidFill>
                  <a:schemeClr val="accent6"/>
                </a:solidFill>
                <a:latin typeface="Times New Roman"/>
              </a:rPr>
              <a:t>年志願士兵留營比例</a:t>
            </a:r>
            <a:r>
              <a:rPr lang="en-US" altLang="zh-TW" sz="2600" b="1" dirty="0">
                <a:solidFill>
                  <a:schemeClr val="accent6"/>
                </a:solidFill>
                <a:latin typeface="Times New Roman"/>
              </a:rPr>
              <a:t>61.4</a:t>
            </a:r>
            <a:r>
              <a:rPr lang="zh-TW" altLang="en-US" sz="2600" b="1" dirty="0">
                <a:solidFill>
                  <a:schemeClr val="accent6"/>
                </a:solidFill>
                <a:latin typeface="Times New Roman"/>
              </a:rPr>
              <a:t>％，較前兩年平均留營率</a:t>
            </a:r>
            <a:r>
              <a:rPr lang="en-US" altLang="zh-TW" sz="2600" b="1" dirty="0">
                <a:solidFill>
                  <a:schemeClr val="accent6"/>
                </a:solidFill>
                <a:latin typeface="Times New Roman"/>
              </a:rPr>
              <a:t>46.3</a:t>
            </a:r>
            <a:r>
              <a:rPr lang="zh-TW" altLang="en-US" sz="2600" b="1" dirty="0">
                <a:solidFill>
                  <a:schemeClr val="accent6"/>
                </a:solidFill>
                <a:latin typeface="Times New Roman"/>
              </a:rPr>
              <a:t>％提升</a:t>
            </a:r>
            <a:r>
              <a:rPr lang="en-US" altLang="zh-TW" sz="2600" b="1" dirty="0">
                <a:solidFill>
                  <a:schemeClr val="accent6"/>
                </a:solidFill>
                <a:latin typeface="Times New Roman"/>
              </a:rPr>
              <a:t>15.1</a:t>
            </a:r>
            <a:r>
              <a:rPr lang="zh-TW" altLang="en-US" sz="2600" b="1" dirty="0">
                <a:solidFill>
                  <a:schemeClr val="accent6"/>
                </a:solidFill>
                <a:latin typeface="Times New Roman"/>
              </a:rPr>
              <a:t>個百分點，顯示志願役人力穩定成長。</a:t>
            </a:r>
            <a:r>
              <a:rPr lang="en-US" altLang="zh-TW" sz="2600" b="1" dirty="0">
                <a:solidFill>
                  <a:schemeClr val="accent6"/>
                </a:solidFill>
                <a:latin typeface="Times New Roman"/>
              </a:rPr>
              <a:t>104</a:t>
            </a:r>
            <a:r>
              <a:rPr lang="zh-TW" altLang="en-US" sz="2600" b="1" dirty="0">
                <a:solidFill>
                  <a:schemeClr val="accent6"/>
                </a:solidFill>
                <a:latin typeface="Times New Roman"/>
              </a:rPr>
              <a:t>年志願士兵招募</a:t>
            </a:r>
            <a:r>
              <a:rPr lang="en-US" altLang="zh-TW" sz="2600" b="1" dirty="0">
                <a:solidFill>
                  <a:schemeClr val="accent6"/>
                </a:solidFill>
                <a:latin typeface="Times New Roman"/>
              </a:rPr>
              <a:t>1</a:t>
            </a:r>
            <a:r>
              <a:rPr lang="zh-TW" altLang="en-US" sz="2600" b="1" dirty="0">
                <a:solidFill>
                  <a:schemeClr val="accent6"/>
                </a:solidFill>
                <a:latin typeface="Times New Roman"/>
              </a:rPr>
              <a:t>萬</a:t>
            </a:r>
            <a:r>
              <a:rPr lang="en-US" altLang="zh-TW" sz="2600" b="1" dirty="0">
                <a:solidFill>
                  <a:schemeClr val="accent6"/>
                </a:solidFill>
                <a:latin typeface="Times New Roman"/>
              </a:rPr>
              <a:t>8,550</a:t>
            </a:r>
            <a:r>
              <a:rPr lang="zh-TW" altLang="en-US" sz="2600" b="1" dirty="0">
                <a:solidFill>
                  <a:schemeClr val="accent6"/>
                </a:solidFill>
                <a:latin typeface="Times New Roman"/>
              </a:rPr>
              <a:t>員，較</a:t>
            </a:r>
            <a:r>
              <a:rPr lang="en-US" altLang="zh-TW" sz="2600" b="1" dirty="0">
                <a:solidFill>
                  <a:schemeClr val="accent6"/>
                </a:solidFill>
                <a:latin typeface="Times New Roman"/>
              </a:rPr>
              <a:t>103</a:t>
            </a:r>
            <a:r>
              <a:rPr lang="zh-TW" altLang="en-US" sz="2600" b="1" dirty="0">
                <a:solidFill>
                  <a:schemeClr val="accent6"/>
                </a:solidFill>
                <a:latin typeface="Times New Roman"/>
              </a:rPr>
              <a:t>年成長</a:t>
            </a:r>
            <a:r>
              <a:rPr lang="en-US" altLang="zh-TW" sz="2600" b="1" dirty="0">
                <a:solidFill>
                  <a:schemeClr val="accent6"/>
                </a:solidFill>
                <a:latin typeface="Times New Roman"/>
              </a:rPr>
              <a:t>23.46</a:t>
            </a:r>
            <a:r>
              <a:rPr lang="zh-TW" altLang="en-US" sz="2600" b="1" dirty="0" smtClean="0">
                <a:solidFill>
                  <a:schemeClr val="accent6"/>
                </a:solidFill>
                <a:latin typeface="Times New Roman"/>
              </a:rPr>
              <a:t>％。</a:t>
            </a:r>
            <a:endParaRPr lang="en-US" altLang="zh-TW" sz="2600" b="1" dirty="0" smtClean="0">
              <a:solidFill>
                <a:schemeClr val="accent6"/>
              </a:solidFill>
              <a:latin typeface="Times New Roman"/>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58</a:t>
            </a:fld>
            <a:endParaRPr lang="zh-TW" altLang="en-US">
              <a:solidFill>
                <a:srgbClr val="000000"/>
              </a:solidFill>
            </a:endParaRPr>
          </a:p>
        </p:txBody>
      </p:sp>
    </p:spTree>
    <p:extLst>
      <p:ext uri="{BB962C8B-B14F-4D97-AF65-F5344CB8AC3E}">
        <p14:creationId xmlns:p14="http://schemas.microsoft.com/office/powerpoint/2010/main" val="1969197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400" dirty="0">
                <a:solidFill>
                  <a:srgbClr val="16165D"/>
                </a:solidFill>
                <a:latin typeface="Times New Roman" panose="02020603050405020304" pitchFamily="18" charset="0"/>
                <a:ea typeface="標楷體" panose="03000509000000000000" pitchFamily="65" charset="-120"/>
              </a:rPr>
              <a:t>推募兵、練精兵</a:t>
            </a:r>
            <a:r>
              <a:rPr lang="zh-TW" altLang="en-US" sz="3400" dirty="0" smtClean="0">
                <a:solidFill>
                  <a:srgbClr val="16165D"/>
                </a:solidFill>
                <a:latin typeface="Times New Roman" panose="02020603050405020304" pitchFamily="18" charset="0"/>
                <a:ea typeface="標楷體" panose="03000509000000000000" pitchFamily="65" charset="-120"/>
              </a:rPr>
              <a:t>，提升軍力強度</a:t>
            </a:r>
            <a:endParaRPr lang="zh-TW" altLang="en-US" sz="3400" dirty="0">
              <a:solidFill>
                <a:srgbClr val="16165D"/>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670955" y="1140029"/>
            <a:ext cx="7802090" cy="518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algn="just">
              <a:spcBef>
                <a:spcPts val="1800"/>
              </a:spcBef>
              <a:buClr>
                <a:srgbClr val="3333CC">
                  <a:lumMod val="50000"/>
                </a:srgbClr>
              </a:buClr>
              <a:buSzPct val="100000"/>
              <a:buFont typeface="Wingdings" panose="05000000000000000000" pitchFamily="2" charset="2"/>
              <a:buChar char="n"/>
            </a:pPr>
            <a:r>
              <a:rPr lang="en-US" altLang="zh-TW" sz="2600" b="1" dirty="0" smtClean="0">
                <a:solidFill>
                  <a:schemeClr val="accent6"/>
                </a:solidFill>
                <a:latin typeface="Times New Roman"/>
              </a:rPr>
              <a:t>104</a:t>
            </a:r>
            <a:r>
              <a:rPr lang="zh-TW" altLang="en-US" sz="2600" b="1" dirty="0" smtClean="0">
                <a:solidFill>
                  <a:schemeClr val="accent6"/>
                </a:solidFill>
                <a:latin typeface="Times New Roman"/>
              </a:rPr>
              <a:t>年</a:t>
            </a:r>
            <a:r>
              <a:rPr lang="zh-TW" altLang="en-US" sz="2600" b="1" dirty="0">
                <a:solidFill>
                  <a:schemeClr val="accent6"/>
                </a:solidFill>
                <a:latin typeface="Times New Roman"/>
              </a:rPr>
              <a:t>瑞士信貸銀行將我國軍力強度，評為全球第 </a:t>
            </a:r>
            <a:r>
              <a:rPr lang="en-US" altLang="zh-TW" sz="2600" b="1" dirty="0">
                <a:solidFill>
                  <a:schemeClr val="accent6"/>
                </a:solidFill>
                <a:latin typeface="Times New Roman"/>
              </a:rPr>
              <a:t>13</a:t>
            </a:r>
            <a:r>
              <a:rPr lang="zh-TW" altLang="en-US" sz="2600" b="1" dirty="0">
                <a:solidFill>
                  <a:schemeClr val="accent6"/>
                </a:solidFill>
                <a:latin typeface="Times New Roman"/>
              </a:rPr>
              <a:t>，在亞洲次於中國大陸、日本、韓國，但勝過以色列、澳洲、與美洲的</a:t>
            </a:r>
            <a:r>
              <a:rPr lang="zh-TW" altLang="en-US" sz="2600" b="1" dirty="0" smtClean="0">
                <a:solidFill>
                  <a:schemeClr val="accent6"/>
                </a:solidFill>
                <a:latin typeface="Times New Roman"/>
              </a:rPr>
              <a:t>加拿大</a:t>
            </a:r>
            <a:r>
              <a:rPr lang="zh-TW" altLang="zh-TW" sz="2600" b="1" dirty="0">
                <a:solidFill>
                  <a:schemeClr val="accent6"/>
                </a:solidFill>
                <a:latin typeface="Times New Roman"/>
              </a:rPr>
              <a:t>。</a:t>
            </a:r>
            <a:endParaRPr lang="en-US" altLang="zh-TW" sz="2600" b="1" dirty="0">
              <a:solidFill>
                <a:schemeClr val="accent6"/>
              </a:solidFill>
              <a:latin typeface="Times New Roman"/>
            </a:endParaRPr>
          </a:p>
          <a:p>
            <a:pPr marL="263525" algn="just">
              <a:spcBef>
                <a:spcPts val="1800"/>
              </a:spcBef>
              <a:buClr>
                <a:srgbClr val="3333CC">
                  <a:lumMod val="50000"/>
                </a:srgbClr>
              </a:buClr>
              <a:buSzPct val="100000"/>
              <a:buFont typeface="Wingdings" panose="05000000000000000000" pitchFamily="2" charset="2"/>
              <a:buChar char="n"/>
            </a:pPr>
            <a:r>
              <a:rPr lang="zh-TW" altLang="en-US" sz="2600" b="1" dirty="0">
                <a:solidFill>
                  <a:schemeClr val="accent6"/>
                </a:solidFill>
                <a:latin typeface="Times New Roman"/>
              </a:rPr>
              <a:t>自 </a:t>
            </a:r>
            <a:r>
              <a:rPr lang="en-US" altLang="zh-TW" sz="2600" b="1" dirty="0" smtClean="0">
                <a:solidFill>
                  <a:schemeClr val="accent6"/>
                </a:solidFill>
                <a:latin typeface="Times New Roman"/>
              </a:rPr>
              <a:t>100 </a:t>
            </a:r>
            <a:r>
              <a:rPr lang="zh-TW" altLang="en-US" sz="2600" b="1" dirty="0">
                <a:solidFill>
                  <a:schemeClr val="accent6"/>
                </a:solidFill>
                <a:latin typeface="Times New Roman"/>
              </a:rPr>
              <a:t>年起執行國軍「精粹案」裁軍計畫，於 </a:t>
            </a:r>
            <a:r>
              <a:rPr lang="en-US" altLang="zh-TW" sz="2600" b="1" dirty="0" smtClean="0">
                <a:solidFill>
                  <a:schemeClr val="accent6"/>
                </a:solidFill>
                <a:latin typeface="Times New Roman"/>
              </a:rPr>
              <a:t>103</a:t>
            </a:r>
            <a:r>
              <a:rPr lang="zh-TW" altLang="en-US" sz="2600" b="1" dirty="0" smtClean="0">
                <a:solidFill>
                  <a:schemeClr val="accent6"/>
                </a:solidFill>
                <a:latin typeface="Times New Roman"/>
              </a:rPr>
              <a:t>年</a:t>
            </a:r>
            <a:r>
              <a:rPr lang="en-US" altLang="zh-TW" sz="2600" b="1" dirty="0">
                <a:solidFill>
                  <a:schemeClr val="accent6"/>
                </a:solidFill>
                <a:latin typeface="Times New Roman"/>
              </a:rPr>
              <a:t>11 </a:t>
            </a:r>
            <a:r>
              <a:rPr lang="zh-TW" altLang="en-US" sz="2600" b="1" dirty="0">
                <a:solidFill>
                  <a:schemeClr val="accent6"/>
                </a:solidFill>
                <a:latin typeface="Times New Roman"/>
              </a:rPr>
              <a:t>月 </a:t>
            </a:r>
            <a:r>
              <a:rPr lang="en-US" altLang="zh-TW" sz="2600" b="1" dirty="0">
                <a:solidFill>
                  <a:schemeClr val="accent6"/>
                </a:solidFill>
                <a:latin typeface="Times New Roman"/>
              </a:rPr>
              <a:t>1 </a:t>
            </a:r>
            <a:r>
              <a:rPr lang="zh-TW" altLang="en-US" sz="2600" b="1" dirty="0">
                <a:solidFill>
                  <a:schemeClr val="accent6"/>
                </a:solidFill>
                <a:latin typeface="Times New Roman"/>
              </a:rPr>
              <a:t>日提前達成總員額由 </a:t>
            </a:r>
            <a:r>
              <a:rPr lang="en-US" altLang="zh-TW" sz="2600" b="1" dirty="0">
                <a:solidFill>
                  <a:schemeClr val="accent6"/>
                </a:solidFill>
                <a:latin typeface="Times New Roman"/>
              </a:rPr>
              <a:t>27.5 </a:t>
            </a:r>
            <a:r>
              <a:rPr lang="zh-TW" altLang="en-US" sz="2600" b="1" dirty="0">
                <a:solidFill>
                  <a:schemeClr val="accent6"/>
                </a:solidFill>
                <a:latin typeface="Times New Roman"/>
              </a:rPr>
              <a:t>萬人降為  </a:t>
            </a:r>
            <a:r>
              <a:rPr lang="en-US" altLang="zh-TW" sz="2600" b="1" dirty="0">
                <a:solidFill>
                  <a:schemeClr val="accent6"/>
                </a:solidFill>
                <a:latin typeface="Times New Roman"/>
              </a:rPr>
              <a:t>21.5 </a:t>
            </a:r>
            <a:r>
              <a:rPr lang="zh-TW" altLang="en-US" sz="2600" b="1" dirty="0">
                <a:solidFill>
                  <a:schemeClr val="accent6"/>
                </a:solidFill>
                <a:latin typeface="Times New Roman"/>
              </a:rPr>
              <a:t>萬人</a:t>
            </a:r>
            <a:r>
              <a:rPr lang="zh-TW" altLang="en-US" sz="2600" b="1" dirty="0" smtClean="0">
                <a:solidFill>
                  <a:schemeClr val="accent6"/>
                </a:solidFill>
                <a:latin typeface="Times New Roman"/>
              </a:rPr>
              <a:t>目標</a:t>
            </a:r>
            <a:r>
              <a:rPr lang="zh-TW" altLang="zh-TW" sz="2600" b="1" dirty="0">
                <a:solidFill>
                  <a:schemeClr val="accent6"/>
                </a:solidFill>
                <a:latin typeface="Times New Roman"/>
              </a:rPr>
              <a:t>。</a:t>
            </a:r>
            <a:endParaRPr lang="en-US" altLang="zh-TW" sz="2600" b="1" dirty="0">
              <a:solidFill>
                <a:schemeClr val="accent6"/>
              </a:solidFill>
              <a:latin typeface="Times New Roman"/>
            </a:endParaRPr>
          </a:p>
          <a:p>
            <a:pPr marL="263525" algn="just">
              <a:spcBef>
                <a:spcPts val="1800"/>
              </a:spcBef>
              <a:buClr>
                <a:srgbClr val="3333CC">
                  <a:lumMod val="50000"/>
                </a:srgbClr>
              </a:buClr>
              <a:buSzPct val="100000"/>
              <a:buFont typeface="Wingdings" panose="05000000000000000000" pitchFamily="2" charset="2"/>
              <a:buChar char="n"/>
            </a:pPr>
            <a:r>
              <a:rPr lang="en-US" altLang="zh-TW" sz="2600" b="1" dirty="0" smtClean="0">
                <a:solidFill>
                  <a:schemeClr val="accent6"/>
                </a:solidFill>
                <a:latin typeface="Times New Roman"/>
              </a:rPr>
              <a:t>104</a:t>
            </a:r>
            <a:r>
              <a:rPr lang="zh-TW" altLang="en-US" sz="2600" b="1" dirty="0" smtClean="0">
                <a:solidFill>
                  <a:schemeClr val="accent6"/>
                </a:solidFill>
                <a:latin typeface="Times New Roman"/>
              </a:rPr>
              <a:t>年</a:t>
            </a:r>
            <a:r>
              <a:rPr lang="en-US" altLang="zh-TW" sz="2600" b="1" dirty="0" smtClean="0">
                <a:solidFill>
                  <a:schemeClr val="accent6"/>
                </a:solidFill>
                <a:latin typeface="Times New Roman"/>
              </a:rPr>
              <a:t>10</a:t>
            </a:r>
            <a:r>
              <a:rPr lang="zh-TW" altLang="en-US" sz="2600" b="1" dirty="0" smtClean="0">
                <a:solidFill>
                  <a:schemeClr val="accent6"/>
                </a:solidFill>
                <a:latin typeface="Times New Roman"/>
              </a:rPr>
              <a:t>月</a:t>
            </a:r>
            <a:r>
              <a:rPr lang="zh-TW" altLang="en-US" sz="2600" b="1" dirty="0">
                <a:solidFill>
                  <a:schemeClr val="accent6"/>
                </a:solidFill>
                <a:latin typeface="Times New Roman"/>
              </a:rPr>
              <a:t>施行「推動募兵制暫行條例」，循序漸進達成全募兵制</a:t>
            </a:r>
            <a:r>
              <a:rPr lang="zh-TW" altLang="en-US" sz="2600" b="1" dirty="0" smtClean="0">
                <a:solidFill>
                  <a:schemeClr val="accent6"/>
                </a:solidFill>
                <a:latin typeface="Times New Roman"/>
              </a:rPr>
              <a:t>目標</a:t>
            </a:r>
            <a:r>
              <a:rPr lang="zh-TW" altLang="zh-TW" sz="2600" b="1" dirty="0">
                <a:solidFill>
                  <a:schemeClr val="accent6"/>
                </a:solidFill>
                <a:latin typeface="Times New Roman"/>
              </a:rPr>
              <a:t>。</a:t>
            </a:r>
            <a:endParaRPr lang="en-US" altLang="zh-TW" sz="2600" b="1" dirty="0">
              <a:solidFill>
                <a:schemeClr val="accent6"/>
              </a:solidFill>
              <a:latin typeface="Times New Roman"/>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59</a:t>
            </a:fld>
            <a:endParaRPr lang="zh-TW" altLang="en-US">
              <a:solidFill>
                <a:srgbClr val="000000"/>
              </a:solidFill>
            </a:endParaRPr>
          </a:p>
        </p:txBody>
      </p:sp>
    </p:spTree>
    <p:extLst>
      <p:ext uri="{BB962C8B-B14F-4D97-AF65-F5344CB8AC3E}">
        <p14:creationId xmlns:p14="http://schemas.microsoft.com/office/powerpoint/2010/main" val="2226085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77190" y="2168433"/>
            <a:ext cx="8322311" cy="2891247"/>
          </a:xfrm>
        </p:spPr>
        <p:txBody>
          <a:bodyPr/>
          <a:lstStyle/>
          <a:p>
            <a:pPr algn="ctr">
              <a:spcAft>
                <a:spcPct val="20000"/>
              </a:spcAft>
              <a:buFont typeface="Wingdings 3" panose="05040102010807070707" pitchFamily="18" charset="2"/>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亮點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1</a:t>
            </a:r>
          </a:p>
          <a:p>
            <a:pPr algn="ctr">
              <a:spcAft>
                <a:spcPct val="20000"/>
              </a:spcAft>
              <a:buFont typeface="Wingdings 3" panose="05040102010807070707" pitchFamily="18" charset="2"/>
              <a:buNone/>
            </a:pPr>
            <a:r>
              <a:rPr lang="zh-TW" altLang="zh-TW" sz="4800" dirty="0" smtClean="0">
                <a:solidFill>
                  <a:schemeClr val="accent6">
                    <a:lumMod val="50000"/>
                  </a:schemeClr>
                </a:solidFill>
                <a:latin typeface="Times New Roman" panose="02020603050405020304" pitchFamily="18" charset="0"/>
                <a:ea typeface="標楷體" panose="03000509000000000000" pitchFamily="65" charset="-120"/>
              </a:rPr>
              <a:t>犯罪</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降、破案升</a:t>
            </a:r>
            <a:endParaRPr lang="en-US" altLang="zh-TW" sz="4800" dirty="0" smtClean="0">
              <a:solidFill>
                <a:schemeClr val="accent6">
                  <a:lumMod val="50000"/>
                </a:schemeClr>
              </a:solidFill>
              <a:latin typeface="Times New Roman" panose="02020603050405020304" pitchFamily="18" charset="0"/>
              <a:ea typeface="標楷體" panose="03000509000000000000" pitchFamily="65" charset="-120"/>
            </a:endParaRPr>
          </a:p>
          <a:p>
            <a:pPr algn="ctr">
              <a:spcAft>
                <a:spcPct val="20000"/>
              </a:spcAft>
              <a:buFont typeface="Wingdings 3" panose="05040102010807070707" pitchFamily="18" charset="2"/>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治安</a:t>
            </a:r>
            <a:r>
              <a:rPr lang="zh-TW" altLang="en-US" sz="4800" dirty="0">
                <a:solidFill>
                  <a:schemeClr val="accent6">
                    <a:lumMod val="50000"/>
                  </a:schemeClr>
                </a:solidFill>
                <a:latin typeface="Times New Roman" panose="02020603050405020304" pitchFamily="18" charset="0"/>
                <a:ea typeface="標楷體" panose="03000509000000000000" pitchFamily="65" charset="-120"/>
              </a:rPr>
              <a:t>最</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穩定</a:t>
            </a:r>
            <a:endParaRPr lang="zh-TW" altLang="en-US" sz="4800" b="1" dirty="0" smtClean="0">
              <a:latin typeface="Arial" panose="020B0604020202020204" pitchFamily="34"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6</a:t>
            </a:fld>
            <a:endParaRPr lang="zh-TW" altLang="en-US"/>
          </a:p>
        </p:txBody>
      </p:sp>
    </p:spTree>
    <p:extLst>
      <p:ext uri="{BB962C8B-B14F-4D97-AF65-F5344CB8AC3E}">
        <p14:creationId xmlns:p14="http://schemas.microsoft.com/office/powerpoint/2010/main" val="18164435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56607" y="2065994"/>
            <a:ext cx="8462074" cy="2326391"/>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8</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基本工資</a:t>
            </a:r>
            <a:r>
              <a:rPr lang="zh-TW" altLang="en-US" sz="4800" dirty="0">
                <a:solidFill>
                  <a:schemeClr val="accent6">
                    <a:lumMod val="50000"/>
                  </a:schemeClr>
                </a:solidFill>
                <a:latin typeface="Times New Roman" panose="02020603050405020304" pitchFamily="18" charset="0"/>
                <a:ea typeface="標楷體" panose="03000509000000000000" pitchFamily="65" charset="-120"/>
              </a:rPr>
              <a:t>連五</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漲</a:t>
            </a:r>
            <a:endParaRPr lang="en-US" altLang="zh-TW" sz="4800" dirty="0" smtClean="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zh-TW" sz="4800" dirty="0" smtClean="0">
                <a:solidFill>
                  <a:schemeClr val="accent6">
                    <a:lumMod val="50000"/>
                  </a:schemeClr>
                </a:solidFill>
                <a:latin typeface="Times New Roman" panose="02020603050405020304" pitchFamily="18" charset="0"/>
                <a:ea typeface="標楷體" panose="03000509000000000000" pitchFamily="65" charset="-120"/>
              </a:rPr>
              <a:t>勞退</a:t>
            </a:r>
            <a:r>
              <a:rPr lang="zh-TW" altLang="zh-TW" sz="4800" dirty="0">
                <a:solidFill>
                  <a:schemeClr val="accent6">
                    <a:lumMod val="50000"/>
                  </a:schemeClr>
                </a:solidFill>
                <a:latin typeface="Times New Roman" panose="02020603050405020304" pitchFamily="18" charset="0"/>
                <a:ea typeface="標楷體" panose="03000509000000000000" pitchFamily="65" charset="-120"/>
              </a:rPr>
              <a:t>權益</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受</a:t>
            </a:r>
            <a:r>
              <a:rPr lang="zh-TW" altLang="zh-TW" sz="4800" dirty="0">
                <a:solidFill>
                  <a:schemeClr val="accent6">
                    <a:lumMod val="50000"/>
                  </a:schemeClr>
                </a:solidFill>
                <a:latin typeface="Times New Roman" panose="02020603050405020304" pitchFamily="18" charset="0"/>
                <a:ea typeface="標楷體" panose="03000509000000000000" pitchFamily="65" charset="-120"/>
              </a:rPr>
              <a:t>保障</a:t>
            </a:r>
            <a:endParaRPr lang="zh-TW" altLang="en-US" sz="48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60</a:t>
            </a:fld>
            <a:endParaRPr lang="zh-TW" altLang="en-US"/>
          </a:p>
        </p:txBody>
      </p:sp>
    </p:spTree>
    <p:extLst>
      <p:ext uri="{BB962C8B-B14F-4D97-AF65-F5344CB8AC3E}">
        <p14:creationId xmlns:p14="http://schemas.microsoft.com/office/powerpoint/2010/main" val="4515390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57249"/>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基本工資主動調</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勞工生活有</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保障</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57200" y="1248032"/>
            <a:ext cx="8392160" cy="490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900"/>
              </a:spcBef>
              <a:buClr>
                <a:schemeClr val="accent2">
                  <a:lumMod val="50000"/>
                </a:schemeClr>
              </a:buClr>
              <a:buSzPct val="100000"/>
              <a:buFont typeface="Wingdings" panose="05000000000000000000" pitchFamily="2" charset="2"/>
              <a:buChar char="n"/>
            </a:pPr>
            <a:r>
              <a:rPr lang="en-US" altLang="zh-TW" sz="2600" b="1" dirty="0">
                <a:solidFill>
                  <a:schemeClr val="accent6"/>
                </a:solidFill>
                <a:latin typeface="+mn-lt"/>
                <a:ea typeface="標楷體" panose="03000509000000000000" pitchFamily="65" charset="-120"/>
              </a:rPr>
              <a:t>7</a:t>
            </a:r>
            <a:r>
              <a:rPr lang="zh-TW" altLang="en-US" sz="2600" b="1" dirty="0">
                <a:solidFill>
                  <a:schemeClr val="accent6"/>
                </a:solidFill>
                <a:latin typeface="+mn-lt"/>
                <a:ea typeface="標楷體" panose="03000509000000000000" pitchFamily="65" charset="-120"/>
              </a:rPr>
              <a:t>年</a:t>
            </a:r>
            <a:r>
              <a:rPr lang="zh-TW" altLang="zh-TW" sz="2600" b="1" dirty="0">
                <a:solidFill>
                  <a:schemeClr val="accent6"/>
                </a:solidFill>
                <a:latin typeface="+mn-lt"/>
                <a:ea typeface="標楷體" panose="03000509000000000000" pitchFamily="65" charset="-120"/>
              </a:rPr>
              <a:t>來調整</a:t>
            </a:r>
            <a:r>
              <a:rPr lang="en-US" altLang="zh-TW" sz="2600" b="1" dirty="0">
                <a:solidFill>
                  <a:schemeClr val="accent6"/>
                </a:solidFill>
                <a:latin typeface="+mn-lt"/>
                <a:ea typeface="標楷體" panose="03000509000000000000" pitchFamily="65" charset="-120"/>
              </a:rPr>
              <a:t>5</a:t>
            </a:r>
            <a:r>
              <a:rPr lang="zh-TW" altLang="zh-TW" sz="2600" b="1" dirty="0">
                <a:solidFill>
                  <a:schemeClr val="accent6"/>
                </a:solidFill>
                <a:latin typeface="+mn-lt"/>
                <a:ea typeface="標楷體" panose="03000509000000000000" pitchFamily="65" charset="-120"/>
              </a:rPr>
              <a:t>次每月基本工資，調幅達</a:t>
            </a:r>
            <a:r>
              <a:rPr lang="en-US" altLang="zh-TW" sz="2600" b="1" dirty="0">
                <a:solidFill>
                  <a:schemeClr val="accent6"/>
                </a:solidFill>
                <a:latin typeface="+mn-lt"/>
                <a:ea typeface="標楷體" panose="03000509000000000000" pitchFamily="65" charset="-120"/>
              </a:rPr>
              <a:t>15.79%</a:t>
            </a:r>
            <a:r>
              <a:rPr lang="zh-TW" altLang="zh-TW" sz="2600" b="1" dirty="0" smtClean="0">
                <a:solidFill>
                  <a:schemeClr val="accent6"/>
                </a:solidFill>
                <a:latin typeface="+mn-lt"/>
                <a:ea typeface="標楷體" panose="03000509000000000000" pitchFamily="65" charset="-120"/>
              </a:rPr>
              <a:t>；調整</a:t>
            </a:r>
            <a:r>
              <a:rPr lang="en-US" altLang="zh-TW" sz="2600" b="1" dirty="0">
                <a:solidFill>
                  <a:schemeClr val="accent6"/>
                </a:solidFill>
                <a:latin typeface="+mn-lt"/>
                <a:ea typeface="標楷體" panose="03000509000000000000" pitchFamily="65" charset="-120"/>
              </a:rPr>
              <a:t>5</a:t>
            </a:r>
            <a:r>
              <a:rPr lang="zh-TW" altLang="zh-TW" sz="2600" b="1" dirty="0" smtClean="0">
                <a:solidFill>
                  <a:schemeClr val="accent6"/>
                </a:solidFill>
                <a:latin typeface="+mn-lt"/>
                <a:ea typeface="標楷體" panose="03000509000000000000" pitchFamily="65" charset="-120"/>
              </a:rPr>
              <a:t>次</a:t>
            </a:r>
            <a:r>
              <a:rPr lang="zh-TW" altLang="zh-TW" sz="2600" b="1" dirty="0">
                <a:solidFill>
                  <a:schemeClr val="accent6"/>
                </a:solidFill>
                <a:latin typeface="+mn-lt"/>
                <a:ea typeface="標楷體" panose="03000509000000000000" pitchFamily="65" charset="-120"/>
              </a:rPr>
              <a:t>時</a:t>
            </a:r>
            <a:r>
              <a:rPr lang="zh-TW" altLang="zh-TW" sz="2600" b="1" dirty="0" smtClean="0">
                <a:solidFill>
                  <a:schemeClr val="accent6"/>
                </a:solidFill>
                <a:latin typeface="+mn-lt"/>
                <a:ea typeface="標楷體" panose="03000509000000000000" pitchFamily="65" charset="-120"/>
              </a:rPr>
              <a:t>薪基本工資</a:t>
            </a:r>
            <a:r>
              <a:rPr lang="zh-TW" altLang="zh-TW" sz="2600" b="1" dirty="0">
                <a:solidFill>
                  <a:schemeClr val="accent6"/>
                </a:solidFill>
                <a:latin typeface="+mn-lt"/>
                <a:ea typeface="標楷體" panose="03000509000000000000" pitchFamily="65" charset="-120"/>
              </a:rPr>
              <a:t>，調幅達</a:t>
            </a:r>
            <a:r>
              <a:rPr lang="en-US" altLang="zh-TW" sz="2600" b="1" dirty="0">
                <a:solidFill>
                  <a:schemeClr val="accent6"/>
                </a:solidFill>
                <a:latin typeface="+mn-lt"/>
                <a:ea typeface="標楷體" panose="03000509000000000000" pitchFamily="65" charset="-120"/>
              </a:rPr>
              <a:t>26.32%</a:t>
            </a:r>
            <a:r>
              <a:rPr lang="zh-TW" altLang="zh-TW" sz="2600" b="1" dirty="0">
                <a:solidFill>
                  <a:schemeClr val="accent6"/>
                </a:solidFill>
                <a:latin typeface="+mn-lt"/>
                <a:ea typeface="標楷體" panose="03000509000000000000" pitchFamily="65" charset="-120"/>
              </a:rPr>
              <a:t>。</a:t>
            </a:r>
            <a:endParaRPr lang="en-US" altLang="zh-TW" sz="2600" b="1" dirty="0">
              <a:solidFill>
                <a:schemeClr val="accent6"/>
              </a:solidFill>
              <a:latin typeface="+mn-lt"/>
              <a:ea typeface="標楷體" panose="03000509000000000000" pitchFamily="65" charset="-120"/>
            </a:endParaRPr>
          </a:p>
          <a:p>
            <a:pPr>
              <a:spcBef>
                <a:spcPts val="900"/>
              </a:spcBef>
              <a:buClr>
                <a:schemeClr val="accent2">
                  <a:lumMod val="50000"/>
                </a:schemeClr>
              </a:buClr>
              <a:buFont typeface="Wingdings" panose="05000000000000000000" pitchFamily="2" charset="2"/>
              <a:buChar char="n"/>
            </a:pPr>
            <a:endParaRPr lang="en-US" altLang="zh-TW" sz="2600" dirty="0">
              <a:solidFill>
                <a:schemeClr val="accent6"/>
              </a:solidFill>
            </a:endParaRPr>
          </a:p>
          <a:p>
            <a:pPr>
              <a:spcBef>
                <a:spcPts val="900"/>
              </a:spcBef>
              <a:buClr>
                <a:schemeClr val="accent2">
                  <a:lumMod val="50000"/>
                </a:schemeClr>
              </a:buClr>
              <a:buFont typeface="Wingdings" panose="05000000000000000000" pitchFamily="2" charset="2"/>
              <a:buChar char="n"/>
            </a:pPr>
            <a:endParaRPr lang="en-US" altLang="zh-TW" sz="2100" b="1" dirty="0">
              <a:solidFill>
                <a:schemeClr val="accent6"/>
              </a:solidFill>
              <a:ea typeface="標楷體" panose="03000509000000000000" pitchFamily="65" charset="-120"/>
            </a:endParaRPr>
          </a:p>
          <a:p>
            <a:pPr>
              <a:spcBef>
                <a:spcPts val="900"/>
              </a:spcBef>
              <a:buClr>
                <a:schemeClr val="accent2">
                  <a:lumMod val="50000"/>
                </a:schemeClr>
              </a:buClr>
              <a:buFont typeface="Wingdings" panose="05000000000000000000" pitchFamily="2" charset="2"/>
              <a:buChar char="n"/>
            </a:pPr>
            <a:endParaRPr lang="en-US" altLang="zh-TW" sz="1800" dirty="0">
              <a:solidFill>
                <a:srgbClr val="000000"/>
              </a:solidFill>
              <a:ea typeface="標楷體" panose="03000509000000000000" pitchFamily="65" charset="-120"/>
              <a:cs typeface="Times New Roman" panose="02020603050405020304" pitchFamily="18" charset="0"/>
            </a:endParaRPr>
          </a:p>
          <a:p>
            <a:pPr marL="82153" indent="0">
              <a:spcBef>
                <a:spcPts val="900"/>
              </a:spcBef>
              <a:buClr>
                <a:schemeClr val="accent2">
                  <a:lumMod val="50000"/>
                </a:schemeClr>
              </a:buClr>
              <a:buNone/>
            </a:pPr>
            <a:endParaRPr lang="en-US" altLang="zh-TW" sz="1950" b="1" dirty="0">
              <a:solidFill>
                <a:schemeClr val="accent6"/>
              </a:solidFill>
              <a:ea typeface="標楷體" panose="03000509000000000000" pitchFamily="65" charset="-120"/>
            </a:endParaRPr>
          </a:p>
          <a:p>
            <a:pPr>
              <a:spcBef>
                <a:spcPts val="900"/>
              </a:spcBef>
              <a:buClr>
                <a:schemeClr val="accent2">
                  <a:lumMod val="50000"/>
                </a:schemeClr>
              </a:buClr>
              <a:buFont typeface="Wingdings" panose="05000000000000000000" pitchFamily="2" charset="2"/>
              <a:buChar char="n"/>
            </a:pPr>
            <a:endParaRPr lang="en-US" altLang="zh-TW" sz="1950" dirty="0">
              <a:latin typeface="+mn-lt"/>
            </a:endParaRPr>
          </a:p>
          <a:p>
            <a:pPr>
              <a:spcBef>
                <a:spcPts val="900"/>
              </a:spcBef>
              <a:buClr>
                <a:schemeClr val="accent2">
                  <a:lumMod val="50000"/>
                </a:schemeClr>
              </a:buClr>
              <a:buFont typeface="Wingdings" panose="05000000000000000000" pitchFamily="2" charset="2"/>
              <a:buChar char="n"/>
            </a:pPr>
            <a:endParaRPr lang="en-US" altLang="zh-TW" sz="1950" dirty="0">
              <a:latin typeface="+mn-lt"/>
            </a:endParaRPr>
          </a:p>
          <a:p>
            <a:pPr marL="82153" indent="0">
              <a:spcBef>
                <a:spcPts val="900"/>
              </a:spcBef>
              <a:buClr>
                <a:schemeClr val="accent2">
                  <a:lumMod val="50000"/>
                </a:schemeClr>
              </a:buClr>
              <a:buNone/>
            </a:pPr>
            <a:endParaRPr lang="zh-TW" altLang="zh-TW" sz="1950" dirty="0">
              <a:latin typeface="+mn-lt"/>
            </a:endParaRPr>
          </a:p>
        </p:txBody>
      </p:sp>
      <p:pic>
        <p:nvPicPr>
          <p:cNvPr id="8" name="圖片 4"/>
          <p:cNvPicPr>
            <a:picLocks noChangeAspect="1" noChangeArrowheads="1"/>
          </p:cNvPicPr>
          <p:nvPr/>
        </p:nvPicPr>
        <p:blipFill>
          <a:blip r:embed="rId3">
            <a:extLst>
              <a:ext uri="{28A0092B-C50C-407E-A947-70E740481C1C}">
                <a14:useLocalDpi xmlns:a14="http://schemas.microsoft.com/office/drawing/2010/main" val="0"/>
              </a:ext>
            </a:extLst>
          </a:blip>
          <a:srcRect t="11848" b="33034"/>
          <a:stretch>
            <a:fillRect/>
          </a:stretch>
        </p:blipFill>
        <p:spPr bwMode="auto">
          <a:xfrm>
            <a:off x="416212" y="2471351"/>
            <a:ext cx="8474136" cy="320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7BA5FAF9-2C10-4E47-8AF7-89B80DE7BA60}" type="slidenum">
              <a:rPr lang="zh-TW" altLang="en-US" smtClean="0"/>
              <a:t>61</a:t>
            </a:fld>
            <a:endParaRPr lang="zh-TW" altLang="en-US"/>
          </a:p>
        </p:txBody>
      </p:sp>
    </p:spTree>
    <p:extLst>
      <p:ext uri="{BB962C8B-B14F-4D97-AF65-F5344CB8AC3E}">
        <p14:creationId xmlns:p14="http://schemas.microsoft.com/office/powerpoint/2010/main" val="2180936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57249"/>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法律扶助</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保</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權益，</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老年退休安</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生活</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graphicFrame>
        <p:nvGraphicFramePr>
          <p:cNvPr id="11342" name="Object 78"/>
          <p:cNvGraphicFramePr>
            <a:graphicFrameLocks noChangeAspect="1"/>
          </p:cNvGraphicFramePr>
          <p:nvPr>
            <p:extLst>
              <p:ext uri="{D42A27DB-BD31-4B8C-83A1-F6EECF244321}">
                <p14:modId xmlns:p14="http://schemas.microsoft.com/office/powerpoint/2010/main" val="1883701864"/>
              </p:ext>
            </p:extLst>
          </p:nvPr>
        </p:nvGraphicFramePr>
        <p:xfrm>
          <a:off x="623836" y="2997200"/>
          <a:ext cx="8264525" cy="3343275"/>
        </p:xfrm>
        <a:graphic>
          <a:graphicData uri="http://schemas.openxmlformats.org/presentationml/2006/ole">
            <mc:AlternateContent xmlns:mc="http://schemas.openxmlformats.org/markup-compatibility/2006">
              <mc:Choice xmlns:v="urn:schemas-microsoft-com:vml" Requires="v">
                <p:oleObj spid="_x0000_s19580" name="工作表" r:id="rId4" imgW="8277343" imgH="3343242" progId="Excel.Sheet.8">
                  <p:embed/>
                </p:oleObj>
              </mc:Choice>
              <mc:Fallback>
                <p:oleObj name="工作表" r:id="rId4" imgW="8277343" imgH="334324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36" y="2997200"/>
                        <a:ext cx="8264525" cy="334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8" name="Rectangle 7"/>
          <p:cNvSpPr>
            <a:spLocks/>
          </p:cNvSpPr>
          <p:nvPr/>
        </p:nvSpPr>
        <p:spPr bwMode="auto">
          <a:xfrm>
            <a:off x="495877" y="929636"/>
            <a:ext cx="8392484" cy="206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algn="just" fontAlgn="auto">
              <a:spcBef>
                <a:spcPts val="900"/>
              </a:spcBef>
              <a:spcAft>
                <a:spcPts val="0"/>
              </a:spcAft>
              <a:buClr>
                <a:schemeClr val="accent2">
                  <a:lumMod val="50000"/>
                </a:schemeClr>
              </a:buClr>
              <a:buSzPct val="100000"/>
              <a:buFont typeface="Wingdings" panose="05000000000000000000" pitchFamily="2" charset="2"/>
              <a:buChar char="n"/>
              <a:defRPr/>
            </a:pPr>
            <a:r>
              <a:rPr lang="en-US" altLang="zh-TW" sz="2200" b="1" dirty="0" smtClean="0">
                <a:solidFill>
                  <a:schemeClr val="accent6"/>
                </a:solidFill>
                <a:latin typeface="Times New Roman" panose="02020603050405020304" pitchFamily="18" charset="0"/>
                <a:cs typeface="Times New Roman" panose="02020603050405020304" pitchFamily="18" charset="0"/>
              </a:rPr>
              <a:t>98</a:t>
            </a:r>
            <a:r>
              <a:rPr lang="zh-TW" altLang="zh-TW" sz="2200" b="1" dirty="0" smtClean="0">
                <a:solidFill>
                  <a:schemeClr val="accent6"/>
                </a:solidFill>
                <a:latin typeface="Times New Roman" panose="02020603050405020304" pitchFamily="18" charset="0"/>
                <a:cs typeface="Times New Roman" panose="02020603050405020304" pitchFamily="18" charset="0"/>
              </a:rPr>
              <a:t>年</a:t>
            </a:r>
            <a:r>
              <a:rPr lang="en-US" altLang="zh-TW" sz="2200" b="1" dirty="0" smtClean="0">
                <a:solidFill>
                  <a:schemeClr val="accent6"/>
                </a:solidFill>
                <a:latin typeface="Times New Roman" panose="02020603050405020304" pitchFamily="18" charset="0"/>
                <a:cs typeface="Times New Roman" panose="02020603050405020304" pitchFamily="18" charset="0"/>
              </a:rPr>
              <a:t>5</a:t>
            </a:r>
            <a:r>
              <a:rPr lang="zh-TW" altLang="zh-TW" sz="2200" b="1" dirty="0" smtClean="0">
                <a:solidFill>
                  <a:schemeClr val="accent6"/>
                </a:solidFill>
                <a:latin typeface="Times New Roman" panose="02020603050405020304" pitchFamily="18" charset="0"/>
                <a:cs typeface="Times New Roman" panose="02020603050405020304" pitchFamily="18" charset="0"/>
              </a:rPr>
              <a:t>月成立「勞工權益基金」專戶，辦理勞工法律扶助事宜，提供勞工勞資爭議訴訟法律扶助及訴訟期間必要</a:t>
            </a:r>
            <a:r>
              <a:rPr lang="zh-TW" altLang="en-US" sz="2200" b="1" dirty="0" smtClean="0">
                <a:solidFill>
                  <a:schemeClr val="accent6"/>
                </a:solidFill>
                <a:latin typeface="Times New Roman" panose="02020603050405020304" pitchFamily="18" charset="0"/>
                <a:cs typeface="Times New Roman" panose="02020603050405020304" pitchFamily="18" charset="0"/>
              </a:rPr>
              <a:t>生</a:t>
            </a:r>
            <a:r>
              <a:rPr lang="zh-TW" altLang="zh-TW" sz="2200" b="1" dirty="0" smtClean="0">
                <a:solidFill>
                  <a:schemeClr val="accent6"/>
                </a:solidFill>
                <a:latin typeface="Times New Roman" panose="02020603050405020304" pitchFamily="18" charset="0"/>
                <a:cs typeface="Times New Roman" panose="02020603050405020304" pitchFamily="18" charset="0"/>
              </a:rPr>
              <a:t>活費用</a:t>
            </a:r>
            <a:r>
              <a:rPr lang="zh-TW" altLang="en-US" sz="2200" b="1" dirty="0" smtClean="0">
                <a:solidFill>
                  <a:schemeClr val="accent6"/>
                </a:solidFill>
                <a:latin typeface="Times New Roman" panose="02020603050405020304" pitchFamily="18" charset="0"/>
                <a:cs typeface="Times New Roman" panose="02020603050405020304" pitchFamily="18" charset="0"/>
              </a:rPr>
              <a:t>扶</a:t>
            </a:r>
            <a:r>
              <a:rPr lang="zh-TW" altLang="zh-TW" sz="2200" b="1" dirty="0" smtClean="0">
                <a:solidFill>
                  <a:schemeClr val="accent6"/>
                </a:solidFill>
                <a:latin typeface="Times New Roman" panose="02020603050405020304" pitchFamily="18" charset="0"/>
                <a:cs typeface="Times New Roman" panose="02020603050405020304" pitchFamily="18" charset="0"/>
              </a:rPr>
              <a:t>助等協助。</a:t>
            </a:r>
            <a:r>
              <a:rPr lang="zh-TW" altLang="en-US" sz="2200" b="1" dirty="0">
                <a:solidFill>
                  <a:schemeClr val="accent6"/>
                </a:solidFill>
                <a:latin typeface="Times New Roman" panose="02020603050405020304" pitchFamily="18" charset="0"/>
                <a:cs typeface="Times New Roman" panose="02020603050405020304" pitchFamily="18" charset="0"/>
              </a:rPr>
              <a:t>截至</a:t>
            </a:r>
            <a:r>
              <a:rPr lang="en-US" altLang="zh-TW" sz="2200" b="1" dirty="0">
                <a:solidFill>
                  <a:schemeClr val="accent6"/>
                </a:solidFill>
                <a:latin typeface="Times New Roman" panose="02020603050405020304" pitchFamily="18" charset="0"/>
                <a:cs typeface="Times New Roman" panose="02020603050405020304" pitchFamily="18" charset="0"/>
              </a:rPr>
              <a:t>105</a:t>
            </a:r>
            <a:r>
              <a:rPr lang="zh-TW" altLang="en-US" sz="2200" b="1" dirty="0">
                <a:solidFill>
                  <a:schemeClr val="accent6"/>
                </a:solidFill>
                <a:latin typeface="Times New Roman" panose="02020603050405020304" pitchFamily="18" charset="0"/>
                <a:cs typeface="Times New Roman" panose="02020603050405020304" pitchFamily="18" charset="0"/>
              </a:rPr>
              <a:t>年第</a:t>
            </a:r>
            <a:r>
              <a:rPr lang="en-US" altLang="zh-TW" sz="2200" b="1" dirty="0">
                <a:solidFill>
                  <a:schemeClr val="accent6"/>
                </a:solidFill>
                <a:latin typeface="Times New Roman" panose="02020603050405020304" pitchFamily="18" charset="0"/>
                <a:cs typeface="Times New Roman" panose="02020603050405020304" pitchFamily="18" charset="0"/>
              </a:rPr>
              <a:t>1</a:t>
            </a:r>
            <a:r>
              <a:rPr lang="zh-TW" altLang="en-US" sz="2200" b="1" dirty="0">
                <a:solidFill>
                  <a:schemeClr val="accent6"/>
                </a:solidFill>
                <a:latin typeface="Times New Roman" panose="02020603050405020304" pitchFamily="18" charset="0"/>
                <a:cs typeface="Times New Roman" panose="02020603050405020304" pitchFamily="18" charset="0"/>
              </a:rPr>
              <a:t>季止，有</a:t>
            </a:r>
            <a:r>
              <a:rPr lang="en-US" altLang="zh-TW" sz="2200" b="1" dirty="0">
                <a:solidFill>
                  <a:schemeClr val="accent6"/>
                </a:solidFill>
                <a:latin typeface="Times New Roman" panose="02020603050405020304" pitchFamily="18" charset="0"/>
                <a:cs typeface="Times New Roman" panose="02020603050405020304" pitchFamily="18" charset="0"/>
              </a:rPr>
              <a:t>2</a:t>
            </a:r>
            <a:r>
              <a:rPr lang="zh-TW" altLang="en-US" sz="2200" b="1" dirty="0">
                <a:solidFill>
                  <a:schemeClr val="accent6"/>
                </a:solidFill>
                <a:latin typeface="Times New Roman" panose="02020603050405020304" pitchFamily="18" charset="0"/>
                <a:cs typeface="Times New Roman" panose="02020603050405020304" pitchFamily="18" charset="0"/>
              </a:rPr>
              <a:t>萬</a:t>
            </a:r>
            <a:r>
              <a:rPr lang="en-US" altLang="zh-TW" sz="2200" b="1" dirty="0">
                <a:solidFill>
                  <a:schemeClr val="accent6"/>
                </a:solidFill>
                <a:latin typeface="Times New Roman" panose="02020603050405020304" pitchFamily="18" charset="0"/>
                <a:cs typeface="Times New Roman" panose="02020603050405020304" pitchFamily="18" charset="0"/>
              </a:rPr>
              <a:t>9,467</a:t>
            </a:r>
            <a:r>
              <a:rPr lang="zh-TW" altLang="en-US" sz="2200" b="1" dirty="0">
                <a:solidFill>
                  <a:schemeClr val="accent6"/>
                </a:solidFill>
                <a:latin typeface="Times New Roman" panose="02020603050405020304" pitchFamily="18" charset="0"/>
                <a:cs typeface="Times New Roman" panose="02020603050405020304" pitchFamily="18" charset="0"/>
              </a:rPr>
              <a:t>件提出訴訟扶助申請，其中約有</a:t>
            </a:r>
            <a:r>
              <a:rPr lang="en-US" altLang="zh-TW" sz="2200" b="1" dirty="0">
                <a:solidFill>
                  <a:schemeClr val="accent6"/>
                </a:solidFill>
                <a:latin typeface="Times New Roman" panose="02020603050405020304" pitchFamily="18" charset="0"/>
                <a:cs typeface="Times New Roman" panose="02020603050405020304" pitchFamily="18" charset="0"/>
              </a:rPr>
              <a:t>75</a:t>
            </a:r>
            <a:r>
              <a:rPr lang="zh-TW" altLang="en-US" sz="2200" b="1" dirty="0">
                <a:solidFill>
                  <a:schemeClr val="accent6"/>
                </a:solidFill>
                <a:latin typeface="Times New Roman" panose="02020603050405020304" pitchFamily="18" charset="0"/>
                <a:cs typeface="Times New Roman" panose="02020603050405020304" pitchFamily="18" charset="0"/>
              </a:rPr>
              <a:t>％之判決結果對勞工有利，已為勞工爭取到</a:t>
            </a:r>
            <a:r>
              <a:rPr lang="en-US" altLang="zh-TW" sz="2200" b="1" dirty="0">
                <a:solidFill>
                  <a:schemeClr val="accent6"/>
                </a:solidFill>
                <a:latin typeface="Times New Roman" panose="02020603050405020304" pitchFamily="18" charset="0"/>
                <a:cs typeface="Times New Roman" panose="02020603050405020304" pitchFamily="18" charset="0"/>
              </a:rPr>
              <a:t>20</a:t>
            </a:r>
            <a:r>
              <a:rPr lang="zh-TW" altLang="en-US" sz="2200" b="1" dirty="0">
                <a:solidFill>
                  <a:schemeClr val="accent6"/>
                </a:solidFill>
                <a:latin typeface="Times New Roman" panose="02020603050405020304" pitchFamily="18" charset="0"/>
                <a:cs typeface="Times New Roman" panose="02020603050405020304" pitchFamily="18" charset="0"/>
              </a:rPr>
              <a:t>億</a:t>
            </a:r>
            <a:r>
              <a:rPr lang="en-US" altLang="zh-TW" sz="2200" b="1" dirty="0">
                <a:solidFill>
                  <a:schemeClr val="accent6"/>
                </a:solidFill>
                <a:latin typeface="Times New Roman" panose="02020603050405020304" pitchFamily="18" charset="0"/>
                <a:cs typeface="Times New Roman" panose="02020603050405020304" pitchFamily="18" charset="0"/>
              </a:rPr>
              <a:t>7,000</a:t>
            </a:r>
            <a:r>
              <a:rPr lang="zh-TW" altLang="en-US" sz="2200" b="1" dirty="0">
                <a:solidFill>
                  <a:schemeClr val="accent6"/>
                </a:solidFill>
                <a:latin typeface="Times New Roman" panose="02020603050405020304" pitchFamily="18" charset="0"/>
                <a:cs typeface="Times New Roman" panose="02020603050405020304" pitchFamily="18" charset="0"/>
              </a:rPr>
              <a:t>萬餘元的權益。</a:t>
            </a:r>
            <a:endParaRPr lang="en-US" altLang="zh-TW" sz="2200" b="1" dirty="0">
              <a:solidFill>
                <a:schemeClr val="accent6"/>
              </a:solidFill>
              <a:latin typeface="Times New Roman" panose="02020603050405020304" pitchFamily="18" charset="0"/>
              <a:cs typeface="Times New Roman" panose="02020603050405020304" pitchFamily="18" charset="0"/>
            </a:endParaRPr>
          </a:p>
        </p:txBody>
      </p:sp>
      <p:sp>
        <p:nvSpPr>
          <p:cNvPr id="6"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62</a:t>
            </a:fld>
            <a:endParaRPr lang="zh-TW" altLang="en-US" dirty="0"/>
          </a:p>
        </p:txBody>
      </p:sp>
    </p:spTree>
    <p:extLst>
      <p:ext uri="{BB962C8B-B14F-4D97-AF65-F5344CB8AC3E}">
        <p14:creationId xmlns:p14="http://schemas.microsoft.com/office/powerpoint/2010/main" val="5975271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57249"/>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a:solidFill>
                  <a:schemeClr val="accent6">
                    <a:lumMod val="50000"/>
                  </a:schemeClr>
                </a:solidFill>
                <a:latin typeface="Times New Roman" panose="02020603050405020304" pitchFamily="18" charset="0"/>
                <a:ea typeface="標楷體" panose="03000509000000000000" pitchFamily="65" charset="-120"/>
              </a:rPr>
              <a:t>法律扶助</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保</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權益</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，老年退休</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安</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生活</a:t>
            </a:r>
            <a:r>
              <a:rPr lang="en-US" altLang="zh-TW" sz="20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92759" y="940937"/>
            <a:ext cx="8158479" cy="394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lgn="just" fontAlgn="auto">
              <a:spcBef>
                <a:spcPts val="900"/>
              </a:spcBef>
              <a:spcAft>
                <a:spcPts val="0"/>
              </a:spcAft>
              <a:buClr>
                <a:schemeClr val="accent2">
                  <a:lumMod val="50000"/>
                </a:schemeClr>
              </a:buClr>
              <a:buSzPct val="100000"/>
              <a:buFont typeface="Wingdings" panose="05000000000000000000" pitchFamily="2" charset="2"/>
              <a:buChar char="n"/>
              <a:defRPr/>
            </a:pPr>
            <a:r>
              <a:rPr lang="en-US" altLang="zh-TW" sz="2400" b="1" dirty="0" smtClean="0">
                <a:solidFill>
                  <a:schemeClr val="accent6"/>
                </a:solidFill>
                <a:latin typeface="+mn-ea"/>
              </a:rPr>
              <a:t>98</a:t>
            </a:r>
            <a:r>
              <a:rPr lang="zh-TW" altLang="en-US" sz="2400" b="1" dirty="0" smtClean="0">
                <a:solidFill>
                  <a:schemeClr val="accent6"/>
                </a:solidFill>
                <a:latin typeface="+mn-ea"/>
              </a:rPr>
              <a:t>年施行</a:t>
            </a:r>
            <a:r>
              <a:rPr lang="zh-TW" altLang="zh-TW" sz="2400" b="1" dirty="0" smtClean="0">
                <a:solidFill>
                  <a:schemeClr val="accent6"/>
                </a:solidFill>
                <a:latin typeface="+mn-ea"/>
              </a:rPr>
              <a:t>勞保年金制度</a:t>
            </a:r>
            <a:r>
              <a:rPr lang="zh-TW" altLang="en-US" sz="2400" b="1" dirty="0" smtClean="0">
                <a:solidFill>
                  <a:schemeClr val="accent6"/>
                </a:solidFill>
                <a:latin typeface="+mn-ea"/>
              </a:rPr>
              <a:t>，至</a:t>
            </a:r>
            <a:r>
              <a:rPr lang="en-US" altLang="zh-TW" sz="2400" b="1" dirty="0" smtClean="0">
                <a:solidFill>
                  <a:schemeClr val="accent6"/>
                </a:solidFill>
                <a:latin typeface="+mn-ea"/>
              </a:rPr>
              <a:t>105</a:t>
            </a:r>
            <a:r>
              <a:rPr lang="zh-TW" altLang="en-US" sz="2400" b="1" dirty="0" smtClean="0">
                <a:solidFill>
                  <a:schemeClr val="accent6"/>
                </a:solidFill>
                <a:latin typeface="+mn-ea"/>
              </a:rPr>
              <a:t>年</a:t>
            </a:r>
            <a:r>
              <a:rPr lang="en-US" altLang="zh-TW" sz="2400" b="1" dirty="0" smtClean="0">
                <a:solidFill>
                  <a:schemeClr val="accent6"/>
                </a:solidFill>
                <a:latin typeface="+mn-ea"/>
              </a:rPr>
              <a:t>3</a:t>
            </a:r>
            <a:r>
              <a:rPr lang="zh-TW" altLang="en-US" sz="2400" b="1" dirty="0" smtClean="0">
                <a:solidFill>
                  <a:schemeClr val="accent6"/>
                </a:solidFill>
                <a:latin typeface="+mn-ea"/>
              </a:rPr>
              <a:t>月選擇請領「老年年金」給付</a:t>
            </a:r>
            <a:r>
              <a:rPr lang="zh-TW" altLang="en-US" sz="2400" b="1" dirty="0">
                <a:solidFill>
                  <a:schemeClr val="accent6"/>
                </a:solidFill>
                <a:latin typeface="+mn-ea"/>
              </a:rPr>
              <a:t>比率為</a:t>
            </a:r>
            <a:r>
              <a:rPr lang="en-US" altLang="zh-TW" sz="2400" b="1" dirty="0" smtClean="0">
                <a:solidFill>
                  <a:schemeClr val="accent6"/>
                </a:solidFill>
                <a:latin typeface="+mn-ea"/>
              </a:rPr>
              <a:t>73.38%</a:t>
            </a:r>
            <a:r>
              <a:rPr lang="zh-TW" altLang="zh-TW" sz="2400" b="1" dirty="0" smtClean="0">
                <a:solidFill>
                  <a:schemeClr val="accent6"/>
                </a:solidFill>
                <a:latin typeface="+mn-ea"/>
              </a:rPr>
              <a:t>。</a:t>
            </a:r>
            <a:endParaRPr lang="en-US" altLang="zh-TW" sz="2400" b="1" dirty="0">
              <a:solidFill>
                <a:schemeClr val="accent6"/>
              </a:solidFill>
              <a:latin typeface="+mn-ea"/>
            </a:endParaRPr>
          </a:p>
          <a:p>
            <a:pPr marL="263525" indent="-263525" algn="just">
              <a:spcBef>
                <a:spcPts val="900"/>
              </a:spcBef>
              <a:buClr>
                <a:schemeClr val="accent2">
                  <a:lumMod val="50000"/>
                </a:schemeClr>
              </a:buClr>
              <a:buSzPct val="100000"/>
              <a:buFont typeface="Wingdings" panose="05000000000000000000" pitchFamily="2" charset="2"/>
              <a:buChar char="n"/>
            </a:pPr>
            <a:r>
              <a:rPr lang="en-US" altLang="zh-TW" sz="2400" b="1" dirty="0" smtClean="0">
                <a:solidFill>
                  <a:schemeClr val="accent6"/>
                </a:solidFill>
                <a:latin typeface="+mn-ea"/>
              </a:rPr>
              <a:t>104</a:t>
            </a:r>
            <a:r>
              <a:rPr lang="zh-TW" altLang="zh-TW" sz="2400" b="1" dirty="0">
                <a:solidFill>
                  <a:schemeClr val="accent6"/>
                </a:solidFill>
                <a:latin typeface="+mn-ea"/>
              </a:rPr>
              <a:t>年</a:t>
            </a:r>
            <a:r>
              <a:rPr lang="en-US" altLang="zh-TW" sz="2400" b="1" dirty="0">
                <a:solidFill>
                  <a:schemeClr val="accent6"/>
                </a:solidFill>
                <a:latin typeface="+mn-ea"/>
              </a:rPr>
              <a:t>2</a:t>
            </a:r>
            <a:r>
              <a:rPr lang="zh-TW" altLang="zh-TW" sz="2400" b="1" dirty="0">
                <a:solidFill>
                  <a:schemeClr val="accent6"/>
                </a:solidFill>
                <a:latin typeface="+mn-ea"/>
              </a:rPr>
              <a:t>月修正勞動基準法，提升勞工之工資、資遣費及退休金債權與銀行抵押權列為同一順位，參與分配受償。擴大積欠工資墊償範圍，讓勞工被雇主積欠之退休金及資遣費合計六個月得到墊償；同年</a:t>
            </a:r>
            <a:r>
              <a:rPr lang="en-US" altLang="zh-TW" sz="2400" b="1" dirty="0">
                <a:solidFill>
                  <a:schemeClr val="accent6"/>
                </a:solidFill>
                <a:latin typeface="+mn-ea"/>
              </a:rPr>
              <a:t>7</a:t>
            </a:r>
            <a:r>
              <a:rPr lang="zh-TW" altLang="zh-TW" sz="2400" b="1" dirty="0">
                <a:solidFill>
                  <a:schemeClr val="accent6"/>
                </a:solidFill>
                <a:latin typeface="+mn-ea"/>
              </a:rPr>
              <a:t>月增訂依勞動基準法請領之退休金及依勞工退休金條例請領之月退休金，得檢具證明文件，存入金融機構開立專戶。該專戶內之存款，不得作為抵銷、扣押、供擔保或強制執行之標的，安定勞工</a:t>
            </a:r>
            <a:r>
              <a:rPr lang="zh-TW" altLang="zh-TW" sz="2400" b="1" dirty="0" smtClean="0">
                <a:solidFill>
                  <a:schemeClr val="accent6"/>
                </a:solidFill>
                <a:latin typeface="+mn-ea"/>
              </a:rPr>
              <a:t>生活。</a:t>
            </a:r>
            <a:endParaRPr lang="zh-TW" altLang="en-US" sz="2400" b="1" dirty="0">
              <a:solidFill>
                <a:schemeClr val="accent6"/>
              </a:solidFill>
              <a:latin typeface="+mn-ea"/>
            </a:endParaRPr>
          </a:p>
        </p:txBody>
      </p:sp>
      <p:graphicFrame>
        <p:nvGraphicFramePr>
          <p:cNvPr id="6" name="圖表 5"/>
          <p:cNvGraphicFramePr/>
          <p:nvPr>
            <p:extLst>
              <p:ext uri="{D42A27DB-BD31-4B8C-83A1-F6EECF244321}">
                <p14:modId xmlns:p14="http://schemas.microsoft.com/office/powerpoint/2010/main" val="4106014362"/>
              </p:ext>
            </p:extLst>
          </p:nvPr>
        </p:nvGraphicFramePr>
        <p:xfrm>
          <a:off x="3223569" y="4312507"/>
          <a:ext cx="5141955" cy="2119185"/>
        </p:xfrm>
        <a:graphic>
          <a:graphicData uri="http://schemas.openxmlformats.org/drawingml/2006/chart">
            <c:chart xmlns:c="http://schemas.openxmlformats.org/drawingml/2006/chart" xmlns:r="http://schemas.openxmlformats.org/officeDocument/2006/relationships" r:id="rId3"/>
          </a:graphicData>
        </a:graphic>
      </p:graphicFrame>
      <p:sp>
        <p:nvSpPr>
          <p:cNvPr id="7"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63</a:t>
            </a:fld>
            <a:endParaRPr lang="zh-TW" altLang="en-US" dirty="0"/>
          </a:p>
        </p:txBody>
      </p:sp>
    </p:spTree>
    <p:extLst>
      <p:ext uri="{BB962C8B-B14F-4D97-AF65-F5344CB8AC3E}">
        <p14:creationId xmlns:p14="http://schemas.microsoft.com/office/powerpoint/2010/main" val="8174480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37457" y="2281989"/>
            <a:ext cx="8362044" cy="2507726"/>
          </a:xfrm>
        </p:spPr>
        <p:txBody>
          <a:bodyPr/>
          <a:lstStyle/>
          <a:p>
            <a:pPr marL="0" indent="0" algn="ctr">
              <a:buNone/>
            </a:pPr>
            <a:r>
              <a:rPr lang="zh-TW" altLang="en-US" sz="4800" dirty="0">
                <a:solidFill>
                  <a:schemeClr val="accent6">
                    <a:lumMod val="50000"/>
                  </a:schemeClr>
                </a:solidFill>
                <a:latin typeface="Times New Roman" panose="02020603050405020304" pitchFamily="18" charset="0"/>
                <a:ea typeface="標楷體" panose="03000509000000000000" pitchFamily="65" charset="-120"/>
              </a:rPr>
              <a:t>亮</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點</a:t>
            </a:r>
            <a:r>
              <a:rPr lang="en-US" altLang="zh-TW" sz="4800" dirty="0" smtClean="0">
                <a:solidFill>
                  <a:schemeClr val="accent6">
                    <a:lumMod val="50000"/>
                  </a:schemeClr>
                </a:solidFill>
                <a:latin typeface="Times New Roman" panose="02020603050405020304" pitchFamily="18" charset="0"/>
                <a:ea typeface="標楷體" panose="03000509000000000000" pitchFamily="65" charset="-120"/>
              </a:rPr>
              <a:t>9</a:t>
            </a:r>
            <a:endParaRPr lang="en-US" altLang="zh-TW" sz="4800" dirty="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優先照顧</a:t>
            </a:r>
            <a:r>
              <a:rPr lang="zh-TW" altLang="en-US" sz="4800" dirty="0">
                <a:solidFill>
                  <a:schemeClr val="accent6">
                    <a:lumMod val="50000"/>
                  </a:schemeClr>
                </a:solidFill>
                <a:latin typeface="Times New Roman" panose="02020603050405020304" pitchFamily="18" charset="0"/>
                <a:ea typeface="標楷體" panose="03000509000000000000" pitchFamily="65" charset="-120"/>
              </a:rPr>
              <a:t>原民</a:t>
            </a: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a:t>
            </a:r>
            <a:endParaRPr lang="en-US" altLang="zh-TW" sz="4800" dirty="0" smtClean="0">
              <a:solidFill>
                <a:schemeClr val="accent6">
                  <a:lumMod val="50000"/>
                </a:scheme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chemeClr val="accent6">
                    <a:lumMod val="50000"/>
                  </a:schemeClr>
                </a:solidFill>
                <a:latin typeface="Times New Roman" panose="02020603050405020304" pitchFamily="18" charset="0"/>
                <a:ea typeface="標楷體" panose="03000509000000000000" pitchFamily="65" charset="-120"/>
              </a:rPr>
              <a:t>弱勢、偏鄉及離島</a:t>
            </a:r>
            <a:endParaRPr lang="zh-TW" altLang="en-US" sz="48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64</a:t>
            </a:fld>
            <a:endParaRPr lang="zh-TW" altLang="en-US"/>
          </a:p>
        </p:txBody>
      </p:sp>
    </p:spTree>
    <p:extLst>
      <p:ext uri="{BB962C8B-B14F-4D97-AF65-F5344CB8AC3E}">
        <p14:creationId xmlns:p14="http://schemas.microsoft.com/office/powerpoint/2010/main" val="34082683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130629" y="844062"/>
            <a:ext cx="8847116" cy="274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indent="-263525">
              <a:lnSpc>
                <a:spcPts val="3000"/>
              </a:lnSpc>
              <a:spcBef>
                <a:spcPts val="0"/>
              </a:spcBef>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mn-lt"/>
                <a:ea typeface="標楷體" panose="03000509000000000000" pitchFamily="65" charset="-120"/>
              </a:rPr>
              <a:t>促進原住民就業，</a:t>
            </a:r>
            <a:r>
              <a:rPr lang="zh-TW" altLang="zh-TW" sz="2600" b="1" dirty="0">
                <a:solidFill>
                  <a:schemeClr val="accent6"/>
                </a:solidFill>
                <a:latin typeface="+mn-lt"/>
                <a:ea typeface="標楷體" panose="03000509000000000000" pitchFamily="65" charset="-120"/>
              </a:rPr>
              <a:t>失業率</a:t>
            </a:r>
            <a:r>
              <a:rPr lang="zh-TW" altLang="en-US" sz="2600" b="1" dirty="0">
                <a:solidFill>
                  <a:schemeClr val="accent6"/>
                </a:solidFill>
                <a:latin typeface="+mn-lt"/>
                <a:ea typeface="標楷體" panose="03000509000000000000" pitchFamily="65" charset="-120"/>
              </a:rPr>
              <a:t>從</a:t>
            </a:r>
            <a:r>
              <a:rPr lang="en-US" altLang="zh-TW" sz="2600" b="1" dirty="0">
                <a:solidFill>
                  <a:schemeClr val="accent6"/>
                </a:solidFill>
                <a:latin typeface="+mn-lt"/>
                <a:ea typeface="標楷體" panose="03000509000000000000" pitchFamily="65" charset="-120"/>
              </a:rPr>
              <a:t>96</a:t>
            </a:r>
            <a:r>
              <a:rPr lang="zh-TW" altLang="zh-TW" sz="2600" b="1" dirty="0">
                <a:solidFill>
                  <a:schemeClr val="accent6"/>
                </a:solidFill>
                <a:latin typeface="+mn-lt"/>
                <a:ea typeface="標楷體" panose="03000509000000000000" pitchFamily="65" charset="-120"/>
              </a:rPr>
              <a:t>年</a:t>
            </a:r>
            <a:r>
              <a:rPr lang="en-US" altLang="zh-TW" sz="2600" b="1" dirty="0">
                <a:solidFill>
                  <a:schemeClr val="accent6"/>
                </a:solidFill>
                <a:latin typeface="+mn-lt"/>
                <a:ea typeface="標楷體" panose="03000509000000000000" pitchFamily="65" charset="-120"/>
              </a:rPr>
              <a:t>4.62%</a:t>
            </a:r>
            <a:r>
              <a:rPr lang="zh-TW" altLang="zh-TW" sz="2600" b="1" dirty="0">
                <a:solidFill>
                  <a:schemeClr val="accent6"/>
                </a:solidFill>
                <a:latin typeface="+mn-lt"/>
                <a:ea typeface="標楷體" panose="03000509000000000000" pitchFamily="65" charset="-120"/>
              </a:rPr>
              <a:t>降至</a:t>
            </a:r>
            <a:r>
              <a:rPr lang="en-US" altLang="zh-TW" sz="2600" b="1" dirty="0">
                <a:solidFill>
                  <a:schemeClr val="accent6"/>
                </a:solidFill>
                <a:latin typeface="+mn-lt"/>
                <a:ea typeface="標楷體" panose="03000509000000000000" pitchFamily="65" charset="-120"/>
              </a:rPr>
              <a:t>104</a:t>
            </a:r>
            <a:r>
              <a:rPr lang="zh-TW" altLang="en-US" sz="2600" b="1" dirty="0" smtClean="0">
                <a:solidFill>
                  <a:schemeClr val="accent6"/>
                </a:solidFill>
                <a:latin typeface="+mn-lt"/>
                <a:ea typeface="標楷體" panose="03000509000000000000" pitchFamily="65" charset="-120"/>
              </a:rPr>
              <a:t>年</a:t>
            </a:r>
            <a:r>
              <a:rPr lang="en-US" altLang="zh-TW" sz="2600" b="1" dirty="0">
                <a:solidFill>
                  <a:schemeClr val="accent6"/>
                </a:solidFill>
                <a:latin typeface="+mn-lt"/>
                <a:ea typeface="標楷體" panose="03000509000000000000" pitchFamily="65" charset="-120"/>
              </a:rPr>
              <a:t>12</a:t>
            </a:r>
            <a:r>
              <a:rPr lang="zh-TW" altLang="en-US" sz="2600" b="1" dirty="0">
                <a:solidFill>
                  <a:schemeClr val="accent6"/>
                </a:solidFill>
                <a:latin typeface="+mn-lt"/>
                <a:ea typeface="標楷體" panose="03000509000000000000" pitchFamily="65" charset="-120"/>
              </a:rPr>
              <a:t>月的</a:t>
            </a:r>
            <a:r>
              <a:rPr lang="en-US" altLang="zh-TW" sz="2600" b="1" dirty="0">
                <a:solidFill>
                  <a:schemeClr val="accent6"/>
                </a:solidFill>
                <a:latin typeface="+mn-lt"/>
                <a:ea typeface="標楷體" panose="03000509000000000000" pitchFamily="65" charset="-120"/>
              </a:rPr>
              <a:t>4.2</a:t>
            </a:r>
            <a:r>
              <a:rPr lang="zh-TW" altLang="zh-TW" sz="2600" b="1" dirty="0">
                <a:solidFill>
                  <a:schemeClr val="accent6"/>
                </a:solidFill>
                <a:latin typeface="+mn-lt"/>
                <a:ea typeface="標楷體" panose="03000509000000000000" pitchFamily="65" charset="-120"/>
              </a:rPr>
              <a:t>％</a:t>
            </a:r>
            <a:r>
              <a:rPr lang="zh-TW" altLang="en-US" sz="2600" b="1" dirty="0">
                <a:solidFill>
                  <a:schemeClr val="accent6"/>
                </a:solidFill>
                <a:latin typeface="+mn-lt"/>
                <a:ea typeface="標楷體" panose="03000509000000000000" pitchFamily="65" charset="-120"/>
              </a:rPr>
              <a:t>；</a:t>
            </a:r>
            <a:r>
              <a:rPr lang="zh-TW" altLang="zh-TW" sz="2600" b="1" dirty="0">
                <a:solidFill>
                  <a:schemeClr val="accent6"/>
                </a:solidFill>
                <a:latin typeface="+mn-lt"/>
                <a:ea typeface="標楷體" panose="03000509000000000000" pitchFamily="65" charset="-120"/>
              </a:rPr>
              <a:t>月平均收入</a:t>
            </a:r>
            <a:r>
              <a:rPr lang="en-US" altLang="zh-TW" sz="2600" b="1" dirty="0">
                <a:solidFill>
                  <a:schemeClr val="accent6"/>
                </a:solidFill>
                <a:latin typeface="+mn-lt"/>
                <a:ea typeface="標楷體" panose="03000509000000000000" pitchFamily="65" charset="-120"/>
              </a:rPr>
              <a:t>2</a:t>
            </a:r>
            <a:r>
              <a:rPr lang="zh-TW" altLang="zh-TW" sz="2600" b="1" dirty="0">
                <a:solidFill>
                  <a:schemeClr val="accent6"/>
                </a:solidFill>
                <a:latin typeface="+mn-lt"/>
                <a:ea typeface="標楷體" panose="03000509000000000000" pitchFamily="65" charset="-120"/>
              </a:rPr>
              <a:t>萬</a:t>
            </a:r>
            <a:r>
              <a:rPr lang="en-US" altLang="zh-TW" sz="2600" b="1" dirty="0">
                <a:solidFill>
                  <a:schemeClr val="accent6"/>
                </a:solidFill>
                <a:latin typeface="+mn-lt"/>
                <a:ea typeface="標楷體" panose="03000509000000000000" pitchFamily="65" charset="-120"/>
              </a:rPr>
              <a:t>8</a:t>
            </a:r>
            <a:r>
              <a:rPr lang="zh-TW" altLang="en-US" sz="2600" b="1" dirty="0">
                <a:solidFill>
                  <a:schemeClr val="accent6"/>
                </a:solidFill>
                <a:latin typeface="+mn-lt"/>
                <a:ea typeface="標楷體" panose="03000509000000000000" pitchFamily="65" charset="-120"/>
              </a:rPr>
              <a:t>千</a:t>
            </a:r>
            <a:r>
              <a:rPr lang="zh-TW" altLang="zh-TW" sz="2600" b="1" dirty="0">
                <a:solidFill>
                  <a:schemeClr val="accent6"/>
                </a:solidFill>
                <a:latin typeface="+mn-lt"/>
                <a:ea typeface="標楷體" panose="03000509000000000000" pitchFamily="65" charset="-120"/>
              </a:rPr>
              <a:t>元</a:t>
            </a:r>
            <a:r>
              <a:rPr lang="zh-TW" altLang="en-US" sz="2600" b="1" dirty="0">
                <a:solidFill>
                  <a:schemeClr val="accent6"/>
                </a:solidFill>
                <a:latin typeface="+mn-lt"/>
                <a:ea typeface="標楷體" panose="03000509000000000000" pitchFamily="65" charset="-120"/>
              </a:rPr>
              <a:t>，較</a:t>
            </a:r>
            <a:r>
              <a:rPr lang="en-US" altLang="zh-TW" sz="2600" b="1" dirty="0">
                <a:solidFill>
                  <a:schemeClr val="accent6"/>
                </a:solidFill>
                <a:latin typeface="+mn-lt"/>
                <a:ea typeface="標楷體" panose="03000509000000000000" pitchFamily="65" charset="-120"/>
              </a:rPr>
              <a:t>97</a:t>
            </a:r>
            <a:r>
              <a:rPr lang="zh-TW" altLang="en-US" sz="2600" b="1" dirty="0">
                <a:solidFill>
                  <a:schemeClr val="accent6"/>
                </a:solidFill>
                <a:latin typeface="+mn-lt"/>
                <a:ea typeface="標楷體" panose="03000509000000000000" pitchFamily="65" charset="-120"/>
              </a:rPr>
              <a:t>年增加</a:t>
            </a:r>
            <a:r>
              <a:rPr lang="en-US" altLang="zh-TW" sz="2600" b="1" dirty="0">
                <a:solidFill>
                  <a:schemeClr val="accent6"/>
                </a:solidFill>
                <a:latin typeface="+mn-lt"/>
                <a:ea typeface="標楷體" panose="03000509000000000000" pitchFamily="65" charset="-120"/>
              </a:rPr>
              <a:t>4</a:t>
            </a:r>
            <a:r>
              <a:rPr lang="zh-TW" altLang="en-US" sz="2600" b="1" dirty="0">
                <a:solidFill>
                  <a:schemeClr val="accent6"/>
                </a:solidFill>
                <a:latin typeface="+mn-lt"/>
                <a:ea typeface="標楷體" panose="03000509000000000000" pitchFamily="65" charset="-120"/>
              </a:rPr>
              <a:t>千餘元</a:t>
            </a:r>
            <a:r>
              <a:rPr lang="zh-TW" altLang="en-US" sz="2600" b="1" dirty="0" smtClean="0">
                <a:solidFill>
                  <a:schemeClr val="accent6"/>
                </a:solidFill>
                <a:latin typeface="+mn-lt"/>
                <a:ea typeface="標楷體" panose="03000509000000000000" pitchFamily="65" charset="-120"/>
              </a:rPr>
              <a:t>。</a:t>
            </a:r>
            <a:endParaRPr lang="en-US" altLang="zh-TW" sz="2600" b="1" dirty="0" smtClean="0">
              <a:solidFill>
                <a:schemeClr val="accent6"/>
              </a:solidFill>
              <a:latin typeface="+mn-lt"/>
              <a:ea typeface="標楷體" panose="03000509000000000000" pitchFamily="65" charset="-120"/>
            </a:endParaRPr>
          </a:p>
          <a:p>
            <a:pPr marL="263525" indent="-263525">
              <a:lnSpc>
                <a:spcPts val="3000"/>
              </a:lnSpc>
              <a:spcBef>
                <a:spcPts val="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mn-lt"/>
                <a:ea typeface="標楷體" panose="03000509000000000000" pitchFamily="65" charset="-120"/>
              </a:rPr>
              <a:t>提高原住民</a:t>
            </a:r>
            <a:r>
              <a:rPr lang="zh-TW" altLang="zh-TW" sz="2600" b="1" dirty="0" smtClean="0">
                <a:solidFill>
                  <a:schemeClr val="accent6"/>
                </a:solidFill>
                <a:latin typeface="+mn-lt"/>
                <a:ea typeface="標楷體" panose="03000509000000000000" pitchFamily="65" charset="-120"/>
              </a:rPr>
              <a:t>健保</a:t>
            </a:r>
            <a:r>
              <a:rPr lang="zh-TW" altLang="en-US" sz="2600" b="1" dirty="0" smtClean="0">
                <a:solidFill>
                  <a:schemeClr val="accent6"/>
                </a:solidFill>
                <a:latin typeface="+mn-lt"/>
                <a:ea typeface="標楷體" panose="03000509000000000000" pitchFamily="65" charset="-120"/>
              </a:rPr>
              <a:t>實質納保率達</a:t>
            </a:r>
            <a:r>
              <a:rPr lang="en-US" altLang="zh-TW" sz="2600" b="1" dirty="0" smtClean="0">
                <a:solidFill>
                  <a:schemeClr val="accent6"/>
                </a:solidFill>
                <a:latin typeface="+mn-lt"/>
                <a:ea typeface="標楷體" panose="03000509000000000000" pitchFamily="65" charset="-120"/>
              </a:rPr>
              <a:t>99%</a:t>
            </a:r>
            <a:r>
              <a:rPr lang="zh-TW" altLang="en-US" sz="2600" b="1" dirty="0" smtClean="0">
                <a:solidFill>
                  <a:schemeClr val="accent6"/>
                </a:solidFill>
                <a:latin typeface="+mn-lt"/>
                <a:ea typeface="標楷體" panose="03000509000000000000" pitchFamily="65" charset="-120"/>
              </a:rPr>
              <a:t>以上，遭鎖卡人數由</a:t>
            </a:r>
            <a:r>
              <a:rPr lang="en-US" altLang="zh-TW" sz="2600" b="1" dirty="0" smtClean="0">
                <a:solidFill>
                  <a:schemeClr val="accent6"/>
                </a:solidFill>
                <a:latin typeface="+mn-lt"/>
                <a:ea typeface="標楷體" panose="03000509000000000000" pitchFamily="65" charset="-120"/>
              </a:rPr>
              <a:t>100</a:t>
            </a:r>
            <a:r>
              <a:rPr lang="zh-TW" altLang="en-US" sz="2600" b="1" dirty="0" smtClean="0">
                <a:solidFill>
                  <a:schemeClr val="accent6"/>
                </a:solidFill>
                <a:latin typeface="+mn-lt"/>
                <a:ea typeface="標楷體" panose="03000509000000000000" pitchFamily="65" charset="-120"/>
              </a:rPr>
              <a:t>年</a:t>
            </a:r>
            <a:r>
              <a:rPr lang="en-US" altLang="zh-TW" sz="2600" b="1" dirty="0" smtClean="0">
                <a:solidFill>
                  <a:schemeClr val="accent6"/>
                </a:solidFill>
                <a:latin typeface="+mn-lt"/>
                <a:ea typeface="標楷體" panose="03000509000000000000" pitchFamily="65" charset="-120"/>
              </a:rPr>
              <a:t>2.7</a:t>
            </a:r>
            <a:r>
              <a:rPr lang="zh-TW" altLang="en-US" sz="2600" b="1" dirty="0" smtClean="0">
                <a:solidFill>
                  <a:schemeClr val="accent6"/>
                </a:solidFill>
                <a:latin typeface="+mn-lt"/>
                <a:ea typeface="標楷體" panose="03000509000000000000" pitchFamily="65" charset="-120"/>
              </a:rPr>
              <a:t>萬人降至目前僅千人左右。</a:t>
            </a:r>
            <a:endParaRPr lang="en-US" altLang="zh-TW" sz="2600" b="1" dirty="0" smtClean="0">
              <a:solidFill>
                <a:schemeClr val="accent6"/>
              </a:solidFill>
              <a:latin typeface="+mn-lt"/>
              <a:ea typeface="標楷體" panose="03000509000000000000" pitchFamily="65" charset="-120"/>
            </a:endParaRPr>
          </a:p>
          <a:p>
            <a:pPr marL="263525" indent="-263525">
              <a:lnSpc>
                <a:spcPts val="3000"/>
              </a:lnSpc>
              <a:spcBef>
                <a:spcPts val="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mn-lt"/>
                <a:ea typeface="標楷體" panose="03000509000000000000" pitchFamily="65" charset="-120"/>
              </a:rPr>
              <a:t>推動原住民族基礎建設方案，</a:t>
            </a:r>
            <a:r>
              <a:rPr lang="en-US" altLang="zh-TW" sz="2600" b="1" dirty="0" smtClean="0">
                <a:solidFill>
                  <a:schemeClr val="accent6"/>
                </a:solidFill>
                <a:latin typeface="+mn-lt"/>
                <a:ea typeface="標楷體" panose="03000509000000000000" pitchFamily="65" charset="-120"/>
              </a:rPr>
              <a:t>4</a:t>
            </a:r>
            <a:r>
              <a:rPr lang="zh-TW" altLang="zh-TW" sz="2600" b="1" dirty="0">
                <a:solidFill>
                  <a:schemeClr val="accent6"/>
                </a:solidFill>
                <a:latin typeface="+mn-lt"/>
                <a:ea typeface="標楷體" panose="03000509000000000000" pitchFamily="65" charset="-120"/>
              </a:rPr>
              <a:t>年</a:t>
            </a:r>
            <a:r>
              <a:rPr lang="zh-TW" altLang="en-US" sz="2600" b="1" dirty="0">
                <a:solidFill>
                  <a:schemeClr val="accent6"/>
                </a:solidFill>
                <a:latin typeface="+mn-lt"/>
                <a:ea typeface="標楷體" panose="03000509000000000000" pitchFamily="65" charset="-120"/>
              </a:rPr>
              <a:t>投入</a:t>
            </a:r>
            <a:r>
              <a:rPr lang="en-US" altLang="zh-TW" sz="2600" b="1" dirty="0">
                <a:solidFill>
                  <a:schemeClr val="accent6"/>
                </a:solidFill>
                <a:latin typeface="+mn-lt"/>
                <a:ea typeface="標楷體" panose="03000509000000000000" pitchFamily="65" charset="-120"/>
              </a:rPr>
              <a:t>530</a:t>
            </a:r>
            <a:r>
              <a:rPr lang="zh-TW" altLang="zh-TW" sz="2600" b="1" dirty="0" smtClean="0">
                <a:solidFill>
                  <a:schemeClr val="accent6"/>
                </a:solidFill>
                <a:latin typeface="+mn-lt"/>
                <a:ea typeface="標楷體" panose="03000509000000000000" pitchFamily="65" charset="-120"/>
              </a:rPr>
              <a:t>億，</a:t>
            </a:r>
            <a:r>
              <a:rPr lang="zh-TW" altLang="zh-TW" sz="2600" b="1" dirty="0">
                <a:solidFill>
                  <a:schemeClr val="accent6"/>
                </a:solidFill>
                <a:latin typeface="+mn-lt"/>
                <a:ea typeface="標楷體" panose="03000509000000000000" pitchFamily="65" charset="-120"/>
              </a:rPr>
              <a:t>重建原住民家園及推動國土</a:t>
            </a:r>
            <a:r>
              <a:rPr lang="zh-TW" altLang="zh-TW" sz="2600" b="1" dirty="0" smtClean="0">
                <a:solidFill>
                  <a:schemeClr val="accent6"/>
                </a:solidFill>
                <a:latin typeface="+mn-lt"/>
                <a:ea typeface="標楷體" panose="03000509000000000000" pitchFamily="65" charset="-120"/>
              </a:rPr>
              <a:t>保育</a:t>
            </a:r>
            <a:r>
              <a:rPr lang="zh-TW" altLang="en-US" sz="2600" b="1" dirty="0">
                <a:solidFill>
                  <a:schemeClr val="accent6"/>
                </a:solidFill>
                <a:latin typeface="+mn-lt"/>
                <a:ea typeface="標楷體" panose="03000509000000000000" pitchFamily="65" charset="-120"/>
              </a:rPr>
              <a:t>，包括：辦理原住民地區新植造林面積約</a:t>
            </a:r>
            <a:r>
              <a:rPr lang="en-US" altLang="zh-TW" sz="2600" b="1" dirty="0">
                <a:solidFill>
                  <a:schemeClr val="accent6"/>
                </a:solidFill>
                <a:latin typeface="+mn-lt"/>
                <a:ea typeface="標楷體" panose="03000509000000000000" pitchFamily="65" charset="-120"/>
              </a:rPr>
              <a:t>732</a:t>
            </a:r>
            <a:r>
              <a:rPr lang="zh-TW" altLang="en-US" sz="2600" b="1" dirty="0">
                <a:solidFill>
                  <a:schemeClr val="accent6"/>
                </a:solidFill>
                <a:latin typeface="+mn-lt"/>
                <a:ea typeface="標楷體" panose="03000509000000000000" pitchFamily="65" charset="-120"/>
              </a:rPr>
              <a:t>公頃、撫育管理面積約</a:t>
            </a:r>
            <a:r>
              <a:rPr lang="en-US" altLang="zh-TW" sz="2600" b="1" dirty="0">
                <a:solidFill>
                  <a:schemeClr val="accent6"/>
                </a:solidFill>
                <a:latin typeface="+mn-lt"/>
                <a:ea typeface="標楷體" panose="03000509000000000000" pitchFamily="65" charset="-120"/>
              </a:rPr>
              <a:t>2610</a:t>
            </a:r>
            <a:r>
              <a:rPr lang="zh-TW" altLang="en-US" sz="2600" b="1" dirty="0">
                <a:solidFill>
                  <a:schemeClr val="accent6"/>
                </a:solidFill>
                <a:latin typeface="+mn-lt"/>
                <a:ea typeface="標楷體" panose="03000509000000000000" pitchFamily="65" charset="-120"/>
              </a:rPr>
              <a:t>公頃等保育</a:t>
            </a:r>
            <a:r>
              <a:rPr lang="zh-TW" altLang="en-US" sz="2600" b="1" dirty="0" smtClean="0">
                <a:solidFill>
                  <a:schemeClr val="accent6"/>
                </a:solidFill>
                <a:latin typeface="+mn-lt"/>
                <a:ea typeface="標楷體" panose="03000509000000000000" pitchFamily="65" charset="-120"/>
              </a:rPr>
              <a:t>工作。</a:t>
            </a:r>
            <a:endParaRPr lang="en-US" altLang="zh-TW" sz="2600" b="1" dirty="0">
              <a:solidFill>
                <a:schemeClr val="accent6"/>
              </a:solidFill>
              <a:latin typeface="+mn-lt"/>
              <a:ea typeface="標楷體" panose="03000509000000000000" pitchFamily="65" charset="-120"/>
            </a:endParaRPr>
          </a:p>
          <a:p>
            <a:pPr marL="355600" indent="0" algn="just">
              <a:buClr>
                <a:schemeClr val="accent2">
                  <a:lumMod val="50000"/>
                </a:schemeClr>
              </a:buClr>
              <a:buSzPct val="75000"/>
              <a:buNone/>
            </a:pPr>
            <a:endParaRPr lang="en-US" altLang="zh-TW" sz="3200" b="1" dirty="0">
              <a:solidFill>
                <a:schemeClr val="accent6"/>
              </a:solidFill>
              <a:ea typeface="標楷體" panose="03000509000000000000" pitchFamily="65" charset="-120"/>
            </a:endParaRPr>
          </a:p>
          <a:p>
            <a:pPr marL="355600" indent="0" algn="just">
              <a:buClr>
                <a:schemeClr val="accent2">
                  <a:lumMod val="50000"/>
                </a:schemeClr>
              </a:buClr>
              <a:buSzPct val="75000"/>
              <a:buNone/>
            </a:pPr>
            <a:endParaRPr lang="zh-TW" altLang="en-US" sz="2800" b="1" dirty="0">
              <a:solidFill>
                <a:schemeClr val="accent6"/>
              </a:solidFill>
              <a:ea typeface="標楷體" panose="03000509000000000000" pitchFamily="65" charset="-120"/>
            </a:endParaRPr>
          </a:p>
          <a:p>
            <a:pPr>
              <a:spcBef>
                <a:spcPts val="1200"/>
              </a:spcBef>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65</a:t>
            </a:fld>
            <a:endParaRPr lang="zh-TW" altLang="en-US"/>
          </a:p>
        </p:txBody>
      </p:sp>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護原鄉保</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就醫</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失業創新低</a:t>
            </a:r>
            <a:endParaRPr lang="en-US" altLang="zh-TW" sz="3600" dirty="0">
              <a:solidFill>
                <a:schemeClr val="accent6">
                  <a:lumMod val="50000"/>
                </a:schemeClr>
              </a:solidFill>
              <a:latin typeface="Times New Roman" panose="02020603050405020304" pitchFamily="18" charset="0"/>
              <a:ea typeface="標楷體" panose="03000509000000000000" pitchFamily="65" charset="-120"/>
            </a:endParaRPr>
          </a:p>
        </p:txBody>
      </p:sp>
      <p:grpSp>
        <p:nvGrpSpPr>
          <p:cNvPr id="3" name="群組 2"/>
          <p:cNvGrpSpPr/>
          <p:nvPr/>
        </p:nvGrpSpPr>
        <p:grpSpPr>
          <a:xfrm>
            <a:off x="769257" y="3811978"/>
            <a:ext cx="7490101" cy="2354349"/>
            <a:chOff x="769257" y="3589384"/>
            <a:chExt cx="7490101" cy="2576944"/>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57" y="3589385"/>
              <a:ext cx="3880938" cy="2576943"/>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195" y="3589384"/>
              <a:ext cx="3609163" cy="2576943"/>
            </a:xfrm>
            <a:prstGeom prst="rect">
              <a:avLst/>
            </a:prstGeom>
          </p:spPr>
        </p:pic>
      </p:grpSp>
    </p:spTree>
    <p:extLst>
      <p:ext uri="{BB962C8B-B14F-4D97-AF65-F5344CB8AC3E}">
        <p14:creationId xmlns:p14="http://schemas.microsoft.com/office/powerpoint/2010/main" val="34071313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294640" y="829633"/>
            <a:ext cx="8478040" cy="317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1200"/>
              </a:spcBef>
              <a:buClr>
                <a:schemeClr val="accent2">
                  <a:lumMod val="50000"/>
                </a:schemeClr>
              </a:buClr>
              <a:buSzPct val="100000"/>
              <a:buFont typeface="Wingdings" panose="05000000000000000000" pitchFamily="2" charset="2"/>
              <a:buChar char="n"/>
            </a:pPr>
            <a:r>
              <a:rPr lang="zh-TW" altLang="en-US" sz="2400" b="1" dirty="0" smtClean="0">
                <a:solidFill>
                  <a:schemeClr val="accent6"/>
                </a:solidFill>
                <a:latin typeface="+mn-lt"/>
                <a:ea typeface="標楷體" panose="03000509000000000000" pitchFamily="65" charset="-120"/>
              </a:rPr>
              <a:t>為擴大照顧未符合低收入戶資格之近貧族群，</a:t>
            </a:r>
            <a:r>
              <a:rPr lang="en-US" altLang="zh-TW" sz="2400" b="1" dirty="0" smtClean="0">
                <a:solidFill>
                  <a:schemeClr val="accent6"/>
                </a:solidFill>
                <a:latin typeface="+mn-lt"/>
                <a:ea typeface="標楷體" panose="03000509000000000000" pitchFamily="65" charset="-120"/>
              </a:rPr>
              <a:t>99</a:t>
            </a:r>
            <a:r>
              <a:rPr lang="zh-TW" altLang="en-US" sz="2400" b="1" dirty="0" smtClean="0">
                <a:solidFill>
                  <a:schemeClr val="accent6"/>
                </a:solidFill>
                <a:latin typeface="+mn-lt"/>
                <a:ea typeface="標楷體" panose="03000509000000000000" pitchFamily="65" charset="-120"/>
              </a:rPr>
              <a:t>年</a:t>
            </a:r>
            <a:r>
              <a:rPr lang="en-US" altLang="zh-TW" sz="2400" b="1" dirty="0" smtClean="0">
                <a:solidFill>
                  <a:schemeClr val="accent6"/>
                </a:solidFill>
                <a:latin typeface="+mn-lt"/>
                <a:ea typeface="標楷體" panose="03000509000000000000" pitchFamily="65" charset="-120"/>
              </a:rPr>
              <a:t>12</a:t>
            </a:r>
            <a:r>
              <a:rPr lang="zh-TW" altLang="en-US" sz="2400" b="1" dirty="0" smtClean="0">
                <a:solidFill>
                  <a:schemeClr val="accent6"/>
                </a:solidFill>
                <a:latin typeface="+mn-lt"/>
                <a:ea typeface="標楷體" panose="03000509000000000000" pitchFamily="65" charset="-120"/>
              </a:rPr>
              <a:t>月</a:t>
            </a:r>
            <a:r>
              <a:rPr lang="en-US" altLang="zh-TW" sz="2400" b="1" dirty="0" smtClean="0">
                <a:solidFill>
                  <a:schemeClr val="accent6"/>
                </a:solidFill>
                <a:latin typeface="+mn-lt"/>
                <a:ea typeface="標楷體" panose="03000509000000000000" pitchFamily="65" charset="-120"/>
              </a:rPr>
              <a:t>29</a:t>
            </a:r>
            <a:r>
              <a:rPr lang="zh-TW" altLang="en-US" sz="2400" b="1" dirty="0" smtClean="0">
                <a:solidFill>
                  <a:schemeClr val="accent6"/>
                </a:solidFill>
                <a:latin typeface="+mn-lt"/>
                <a:ea typeface="標楷體" panose="03000509000000000000" pitchFamily="65" charset="-120"/>
              </a:rPr>
              <a:t>日修正「社會救助法」，放寬審核門檻、新增中低收入戶，同時調整最低生活費</a:t>
            </a:r>
            <a:r>
              <a:rPr lang="zh-TW" altLang="en-US" sz="2400" b="1" dirty="0">
                <a:solidFill>
                  <a:schemeClr val="accent6"/>
                </a:solidFill>
                <a:latin typeface="+mn-lt"/>
                <a:ea typeface="標楷體" panose="03000509000000000000" pitchFamily="65" charset="-120"/>
              </a:rPr>
              <a:t>計算方式，修法後臺灣省最低生活費自</a:t>
            </a:r>
            <a:r>
              <a:rPr lang="en-US" altLang="zh-TW" sz="2400" b="1" dirty="0">
                <a:solidFill>
                  <a:schemeClr val="accent6"/>
                </a:solidFill>
                <a:latin typeface="+mn-lt"/>
                <a:ea typeface="標楷體" panose="03000509000000000000" pitchFamily="65" charset="-120"/>
              </a:rPr>
              <a:t>9,829</a:t>
            </a:r>
            <a:r>
              <a:rPr lang="zh-TW" altLang="en-US" sz="2400" b="1" dirty="0">
                <a:solidFill>
                  <a:schemeClr val="accent6"/>
                </a:solidFill>
                <a:latin typeface="+mn-lt"/>
                <a:ea typeface="標楷體" panose="03000509000000000000" pitchFamily="65" charset="-120"/>
              </a:rPr>
              <a:t>元調高至</a:t>
            </a:r>
            <a:r>
              <a:rPr lang="en-US" altLang="zh-TW" sz="2400" b="1" dirty="0">
                <a:solidFill>
                  <a:schemeClr val="accent6"/>
                </a:solidFill>
                <a:latin typeface="+mn-lt"/>
                <a:ea typeface="標楷體" panose="03000509000000000000" pitchFamily="65" charset="-120"/>
              </a:rPr>
              <a:t>1</a:t>
            </a:r>
            <a:r>
              <a:rPr lang="zh-TW" altLang="en-US" sz="2400" b="1" dirty="0">
                <a:solidFill>
                  <a:schemeClr val="accent6"/>
                </a:solidFill>
                <a:latin typeface="+mn-lt"/>
                <a:ea typeface="標楷體" panose="03000509000000000000" pitchFamily="65" charset="-120"/>
              </a:rPr>
              <a:t>萬</a:t>
            </a:r>
            <a:r>
              <a:rPr lang="en-US" altLang="zh-TW" sz="2400" b="1" dirty="0">
                <a:solidFill>
                  <a:schemeClr val="accent6"/>
                </a:solidFill>
                <a:latin typeface="+mn-lt"/>
                <a:ea typeface="標楷體" panose="03000509000000000000" pitchFamily="65" charset="-120"/>
              </a:rPr>
              <a:t>244</a:t>
            </a:r>
            <a:r>
              <a:rPr lang="zh-TW" altLang="en-US" sz="2400" b="1" dirty="0">
                <a:solidFill>
                  <a:schemeClr val="accent6"/>
                </a:solidFill>
                <a:latin typeface="+mn-lt"/>
                <a:ea typeface="標楷體" panose="03000509000000000000" pitchFamily="65" charset="-120"/>
              </a:rPr>
              <a:t>元，</a:t>
            </a:r>
            <a:r>
              <a:rPr lang="en-US" altLang="zh-TW" sz="2400" b="1" dirty="0">
                <a:solidFill>
                  <a:schemeClr val="accent6"/>
                </a:solidFill>
                <a:latin typeface="+mn-lt"/>
                <a:ea typeface="標楷體" panose="03000509000000000000" pitchFamily="65" charset="-120"/>
              </a:rPr>
              <a:t>104</a:t>
            </a:r>
            <a:r>
              <a:rPr lang="zh-TW" altLang="en-US" sz="2400" b="1" dirty="0">
                <a:solidFill>
                  <a:schemeClr val="accent6"/>
                </a:solidFill>
                <a:latin typeface="+mn-lt"/>
                <a:ea typeface="標楷體" panose="03000509000000000000" pitchFamily="65" charset="-120"/>
              </a:rPr>
              <a:t>年為</a:t>
            </a:r>
            <a:r>
              <a:rPr lang="en-US" altLang="zh-TW" sz="2400" b="1" dirty="0">
                <a:solidFill>
                  <a:schemeClr val="accent6"/>
                </a:solidFill>
                <a:latin typeface="+mn-lt"/>
                <a:ea typeface="標楷體" panose="03000509000000000000" pitchFamily="65" charset="-120"/>
              </a:rPr>
              <a:t>1</a:t>
            </a:r>
            <a:r>
              <a:rPr lang="zh-TW" altLang="en-US" sz="2400" b="1" dirty="0">
                <a:solidFill>
                  <a:schemeClr val="accent6"/>
                </a:solidFill>
                <a:latin typeface="+mn-lt"/>
                <a:ea typeface="標楷體" panose="03000509000000000000" pitchFamily="65" charset="-120"/>
              </a:rPr>
              <a:t>萬</a:t>
            </a:r>
            <a:r>
              <a:rPr lang="en-US" altLang="zh-TW" sz="2400" b="1" dirty="0">
                <a:solidFill>
                  <a:schemeClr val="accent6"/>
                </a:solidFill>
                <a:latin typeface="+mn-lt"/>
                <a:ea typeface="標楷體" panose="03000509000000000000" pitchFamily="65" charset="-120"/>
              </a:rPr>
              <a:t>869</a:t>
            </a:r>
            <a:r>
              <a:rPr lang="zh-TW" altLang="en-US" sz="2400" b="1" dirty="0">
                <a:solidFill>
                  <a:schemeClr val="accent6"/>
                </a:solidFill>
                <a:latin typeface="+mn-lt"/>
                <a:ea typeface="標楷體" panose="03000509000000000000" pitchFamily="65" charset="-120"/>
              </a:rPr>
              <a:t>元；</a:t>
            </a:r>
            <a:r>
              <a:rPr lang="zh-TW" altLang="zh-TW" sz="2400" b="1" dirty="0">
                <a:solidFill>
                  <a:schemeClr val="accent6"/>
                </a:solidFill>
                <a:latin typeface="+mn-lt"/>
                <a:ea typeface="標楷體" panose="03000509000000000000" pitchFamily="65" charset="-120"/>
              </a:rPr>
              <a:t>福建省最低生活費自</a:t>
            </a:r>
            <a:r>
              <a:rPr lang="en-US" altLang="zh-TW" sz="2400" b="1" dirty="0">
                <a:solidFill>
                  <a:schemeClr val="accent6"/>
                </a:solidFill>
                <a:latin typeface="+mn-lt"/>
                <a:ea typeface="標楷體" panose="03000509000000000000" pitchFamily="65" charset="-120"/>
              </a:rPr>
              <a:t>7,920</a:t>
            </a:r>
            <a:r>
              <a:rPr lang="zh-TW" altLang="zh-TW" sz="2400" b="1" dirty="0">
                <a:solidFill>
                  <a:schemeClr val="accent6"/>
                </a:solidFill>
                <a:latin typeface="+mn-lt"/>
                <a:ea typeface="標楷體" panose="03000509000000000000" pitchFamily="65" charset="-120"/>
              </a:rPr>
              <a:t>元調高至</a:t>
            </a:r>
            <a:r>
              <a:rPr lang="en-US" altLang="zh-TW" sz="2400" b="1" dirty="0">
                <a:solidFill>
                  <a:schemeClr val="accent6"/>
                </a:solidFill>
                <a:latin typeface="+mn-lt"/>
                <a:ea typeface="標楷體" panose="03000509000000000000" pitchFamily="65" charset="-120"/>
              </a:rPr>
              <a:t>8,798</a:t>
            </a:r>
            <a:r>
              <a:rPr lang="zh-TW" altLang="zh-TW" sz="2400" b="1" dirty="0">
                <a:solidFill>
                  <a:schemeClr val="accent6"/>
                </a:solidFill>
                <a:latin typeface="+mn-lt"/>
                <a:ea typeface="標楷體" panose="03000509000000000000" pitchFamily="65" charset="-120"/>
              </a:rPr>
              <a:t>元，</a:t>
            </a:r>
            <a:r>
              <a:rPr lang="en-US" altLang="zh-TW" sz="2400" b="1" dirty="0">
                <a:solidFill>
                  <a:schemeClr val="accent6"/>
                </a:solidFill>
                <a:latin typeface="+mn-lt"/>
                <a:ea typeface="標楷體" panose="03000509000000000000" pitchFamily="65" charset="-120"/>
              </a:rPr>
              <a:t>104</a:t>
            </a:r>
            <a:r>
              <a:rPr lang="zh-TW" altLang="zh-TW" sz="2400" b="1" dirty="0">
                <a:solidFill>
                  <a:schemeClr val="accent6"/>
                </a:solidFill>
                <a:latin typeface="+mn-lt"/>
                <a:ea typeface="標楷體" panose="03000509000000000000" pitchFamily="65" charset="-120"/>
              </a:rPr>
              <a:t>年為</a:t>
            </a:r>
            <a:r>
              <a:rPr lang="en-US" altLang="zh-TW" sz="2400" b="1" dirty="0">
                <a:solidFill>
                  <a:schemeClr val="accent6"/>
                </a:solidFill>
                <a:latin typeface="+mn-lt"/>
                <a:ea typeface="標楷體" panose="03000509000000000000" pitchFamily="65" charset="-120"/>
              </a:rPr>
              <a:t>9,769</a:t>
            </a:r>
            <a:r>
              <a:rPr lang="zh-TW" altLang="zh-TW" sz="2400" b="1" dirty="0">
                <a:solidFill>
                  <a:schemeClr val="accent6"/>
                </a:solidFill>
                <a:latin typeface="+mn-lt"/>
                <a:ea typeface="標楷體" panose="03000509000000000000" pitchFamily="65" charset="-120"/>
              </a:rPr>
              <a:t>元</a:t>
            </a:r>
            <a:r>
              <a:rPr lang="zh-TW" altLang="en-US" sz="2400" b="1" dirty="0">
                <a:solidFill>
                  <a:schemeClr val="accent6"/>
                </a:solidFill>
                <a:latin typeface="+mn-lt"/>
                <a:ea typeface="標楷體" panose="03000509000000000000" pitchFamily="65" charset="-120"/>
              </a:rPr>
              <a:t>。</a:t>
            </a:r>
            <a:endParaRPr lang="en-US" altLang="zh-TW" sz="2400" b="1" dirty="0">
              <a:solidFill>
                <a:schemeClr val="accent6"/>
              </a:solidFill>
              <a:latin typeface="+mn-lt"/>
              <a:ea typeface="標楷體" panose="03000509000000000000" pitchFamily="65" charset="-120"/>
            </a:endParaRPr>
          </a:p>
          <a:p>
            <a:pPr algn="just">
              <a:spcBef>
                <a:spcPts val="1200"/>
              </a:spcBef>
              <a:buClr>
                <a:schemeClr val="accent2">
                  <a:lumMod val="50000"/>
                </a:schemeClr>
              </a:buClr>
              <a:buSzPct val="100000"/>
              <a:buFont typeface="Wingdings" panose="05000000000000000000" pitchFamily="2" charset="2"/>
              <a:buChar char="n"/>
            </a:pPr>
            <a:r>
              <a:rPr lang="en-US" altLang="zh-TW" sz="2400" b="1" dirty="0">
                <a:solidFill>
                  <a:schemeClr val="accent6"/>
                </a:solidFill>
                <a:latin typeface="+mn-lt"/>
                <a:ea typeface="標楷體" panose="03000509000000000000" pitchFamily="65" charset="-120"/>
              </a:rPr>
              <a:t>100</a:t>
            </a:r>
            <a:r>
              <a:rPr lang="zh-TW" altLang="en-US" sz="2400" b="1" dirty="0">
                <a:solidFill>
                  <a:schemeClr val="accent6"/>
                </a:solidFill>
                <a:latin typeface="+mn-lt"/>
                <a:ea typeface="標楷體" panose="03000509000000000000" pitchFamily="65" charset="-120"/>
              </a:rPr>
              <a:t>年</a:t>
            </a:r>
            <a:r>
              <a:rPr lang="en-US" altLang="zh-TW" sz="2400" b="1" dirty="0">
                <a:solidFill>
                  <a:schemeClr val="accent6"/>
                </a:solidFill>
                <a:latin typeface="+mn-lt"/>
                <a:ea typeface="標楷體" panose="03000509000000000000" pitchFamily="65" charset="-120"/>
              </a:rPr>
              <a:t>7</a:t>
            </a:r>
            <a:r>
              <a:rPr lang="zh-TW" altLang="en-US" sz="2400" b="1" dirty="0">
                <a:solidFill>
                  <a:schemeClr val="accent6"/>
                </a:solidFill>
                <a:latin typeface="+mn-lt"/>
                <a:ea typeface="標楷體" panose="03000509000000000000" pitchFamily="65" charset="-120"/>
              </a:rPr>
              <a:t>月</a:t>
            </a:r>
            <a:r>
              <a:rPr lang="en-US" altLang="zh-TW" sz="2400" b="1" dirty="0">
                <a:solidFill>
                  <a:schemeClr val="accent6"/>
                </a:solidFill>
                <a:latin typeface="+mn-lt"/>
                <a:ea typeface="標楷體" panose="03000509000000000000" pitchFamily="65" charset="-120"/>
              </a:rPr>
              <a:t>1</a:t>
            </a:r>
            <a:r>
              <a:rPr lang="zh-TW" altLang="en-US" sz="2400" b="1" dirty="0" smtClean="0">
                <a:solidFill>
                  <a:schemeClr val="accent6"/>
                </a:solidFill>
                <a:latin typeface="+mn-lt"/>
                <a:ea typeface="標楷體" panose="03000509000000000000" pitchFamily="65" charset="-120"/>
              </a:rPr>
              <a:t>日社會</a:t>
            </a:r>
            <a:r>
              <a:rPr lang="zh-TW" altLang="en-US" sz="2400" b="1" dirty="0">
                <a:solidFill>
                  <a:schemeClr val="accent6"/>
                </a:solidFill>
                <a:latin typeface="+mn-lt"/>
                <a:ea typeface="標楷體" panose="03000509000000000000" pitchFamily="65" charset="-120"/>
              </a:rPr>
              <a:t>救助新制實施以來，各縣市低收入戶及中低收入戶共計</a:t>
            </a:r>
            <a:r>
              <a:rPr lang="en-US" altLang="zh-TW" sz="2400" b="1" dirty="0">
                <a:solidFill>
                  <a:schemeClr val="accent6"/>
                </a:solidFill>
                <a:latin typeface="+mn-lt"/>
                <a:ea typeface="標楷體" panose="03000509000000000000" pitchFamily="65" charset="-120"/>
              </a:rPr>
              <a:t>69</a:t>
            </a:r>
            <a:r>
              <a:rPr lang="zh-TW" altLang="en-US" sz="2400" b="1" dirty="0">
                <a:solidFill>
                  <a:schemeClr val="accent6"/>
                </a:solidFill>
                <a:latin typeface="+mn-lt"/>
                <a:ea typeface="標楷體" panose="03000509000000000000" pitchFamily="65" charset="-120"/>
              </a:rPr>
              <a:t>萬</a:t>
            </a:r>
            <a:r>
              <a:rPr lang="en-US" altLang="zh-TW" sz="2400" b="1" dirty="0">
                <a:solidFill>
                  <a:schemeClr val="accent6"/>
                </a:solidFill>
                <a:latin typeface="+mn-lt"/>
                <a:ea typeface="標楷體" panose="03000509000000000000" pitchFamily="65" charset="-120"/>
              </a:rPr>
              <a:t>843</a:t>
            </a:r>
            <a:r>
              <a:rPr lang="zh-TW" altLang="en-US" sz="2400" b="1" dirty="0">
                <a:solidFill>
                  <a:schemeClr val="accent6"/>
                </a:solidFill>
                <a:latin typeface="+mn-lt"/>
                <a:ea typeface="標楷體" panose="03000509000000000000" pitchFamily="65" charset="-120"/>
              </a:rPr>
              <a:t>人，納入政府照顧範圍，受惠人數較</a:t>
            </a:r>
            <a:r>
              <a:rPr lang="en-US" altLang="zh-TW" sz="2400" b="1" dirty="0">
                <a:solidFill>
                  <a:schemeClr val="accent6"/>
                </a:solidFill>
                <a:latin typeface="+mn-lt"/>
                <a:ea typeface="標楷體" panose="03000509000000000000" pitchFamily="65" charset="-120"/>
              </a:rPr>
              <a:t>100</a:t>
            </a:r>
            <a:r>
              <a:rPr lang="zh-TW" altLang="en-US" sz="2400" b="1" dirty="0">
                <a:solidFill>
                  <a:schemeClr val="accent6"/>
                </a:solidFill>
                <a:latin typeface="+mn-lt"/>
                <a:ea typeface="標楷體" panose="03000509000000000000" pitchFamily="65" charset="-120"/>
              </a:rPr>
              <a:t>年</a:t>
            </a:r>
            <a:r>
              <a:rPr lang="en-US" altLang="zh-TW" sz="2400" b="1" dirty="0">
                <a:solidFill>
                  <a:schemeClr val="accent6"/>
                </a:solidFill>
                <a:latin typeface="+mn-lt"/>
                <a:ea typeface="標楷體" panose="03000509000000000000" pitchFamily="65" charset="-120"/>
              </a:rPr>
              <a:t>6</a:t>
            </a:r>
            <a:r>
              <a:rPr lang="zh-TW" altLang="en-US" sz="2400" b="1" dirty="0">
                <a:solidFill>
                  <a:schemeClr val="accent6"/>
                </a:solidFill>
                <a:latin typeface="+mn-lt"/>
                <a:ea typeface="標楷體" panose="03000509000000000000" pitchFamily="65" charset="-120"/>
              </a:rPr>
              <a:t>月底修法前</a:t>
            </a:r>
            <a:r>
              <a:rPr lang="en-US" altLang="zh-TW" sz="2400" b="1" dirty="0">
                <a:solidFill>
                  <a:schemeClr val="accent6"/>
                </a:solidFill>
                <a:latin typeface="+mn-lt"/>
                <a:ea typeface="標楷體" panose="03000509000000000000" pitchFamily="65" charset="-120"/>
              </a:rPr>
              <a:t>(27</a:t>
            </a:r>
            <a:r>
              <a:rPr lang="zh-TW" altLang="en-US" sz="2400" b="1" dirty="0">
                <a:solidFill>
                  <a:schemeClr val="accent6"/>
                </a:solidFill>
                <a:latin typeface="+mn-lt"/>
                <a:ea typeface="標楷體" panose="03000509000000000000" pitchFamily="65" charset="-120"/>
              </a:rPr>
              <a:t>萬</a:t>
            </a:r>
            <a:r>
              <a:rPr lang="en-US" altLang="zh-TW" sz="2400" b="1" dirty="0">
                <a:solidFill>
                  <a:schemeClr val="accent6"/>
                </a:solidFill>
                <a:latin typeface="+mn-lt"/>
                <a:ea typeface="標楷體" panose="03000509000000000000" pitchFamily="65" charset="-120"/>
              </a:rPr>
              <a:t>6,128</a:t>
            </a:r>
            <a:r>
              <a:rPr lang="zh-TW" altLang="en-US" sz="2400" b="1" dirty="0">
                <a:solidFill>
                  <a:schemeClr val="accent6"/>
                </a:solidFill>
                <a:latin typeface="+mn-lt"/>
                <a:ea typeface="標楷體" panose="03000509000000000000" pitchFamily="65" charset="-120"/>
              </a:rPr>
              <a:t>人</a:t>
            </a:r>
            <a:r>
              <a:rPr lang="en-US" altLang="zh-TW" sz="2400" b="1" dirty="0">
                <a:solidFill>
                  <a:schemeClr val="accent6"/>
                </a:solidFill>
                <a:latin typeface="+mn-lt"/>
                <a:ea typeface="標楷體" panose="03000509000000000000" pitchFamily="65" charset="-120"/>
              </a:rPr>
              <a:t>)</a:t>
            </a:r>
            <a:r>
              <a:rPr lang="zh-TW" altLang="en-US" sz="2400" b="1" dirty="0">
                <a:solidFill>
                  <a:schemeClr val="accent6"/>
                </a:solidFill>
                <a:latin typeface="+mn-lt"/>
                <a:ea typeface="標楷體" panose="03000509000000000000" pitchFamily="65" charset="-120"/>
              </a:rPr>
              <a:t>增加</a:t>
            </a:r>
            <a:r>
              <a:rPr lang="en-US" altLang="zh-TW" sz="2400" b="1" dirty="0">
                <a:solidFill>
                  <a:schemeClr val="accent6"/>
                </a:solidFill>
                <a:latin typeface="+mn-lt"/>
                <a:ea typeface="標楷體" panose="03000509000000000000" pitchFamily="65" charset="-120"/>
              </a:rPr>
              <a:t>1.5</a:t>
            </a:r>
            <a:r>
              <a:rPr lang="zh-TW" altLang="en-US" sz="2400" b="1" dirty="0">
                <a:solidFill>
                  <a:schemeClr val="accent6"/>
                </a:solidFill>
                <a:latin typeface="+mn-lt"/>
                <a:ea typeface="標楷體" panose="03000509000000000000" pitchFamily="65" charset="-120"/>
              </a:rPr>
              <a:t>倍</a:t>
            </a:r>
            <a:r>
              <a:rPr lang="zh-TW" altLang="en-US" sz="2400" b="1" dirty="0" smtClean="0">
                <a:solidFill>
                  <a:schemeClr val="accent6"/>
                </a:solidFill>
                <a:latin typeface="+mn-lt"/>
                <a:ea typeface="標楷體" panose="03000509000000000000" pitchFamily="65" charset="-120"/>
              </a:rPr>
              <a:t>。</a:t>
            </a:r>
            <a:endParaRPr lang="en-US" altLang="zh-TW" sz="2400" b="1" dirty="0" smtClean="0">
              <a:solidFill>
                <a:schemeClr val="accent6"/>
              </a:solidFill>
              <a:latin typeface="+mn-lt"/>
              <a:ea typeface="標楷體" panose="03000509000000000000" pitchFamily="65" charset="-120"/>
            </a:endParaRPr>
          </a:p>
        </p:txBody>
      </p:sp>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翻修社會救助法，擴大社會救助對象</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0" name="矩形 19"/>
          <p:cNvSpPr/>
          <p:nvPr/>
        </p:nvSpPr>
        <p:spPr>
          <a:xfrm>
            <a:off x="5459158" y="4000356"/>
            <a:ext cx="2518638" cy="307777"/>
          </a:xfrm>
          <a:prstGeom prst="rect">
            <a:avLst/>
          </a:prstGeom>
        </p:spPr>
        <p:txBody>
          <a:bodyPr wrap="none">
            <a:spAutoFit/>
          </a:bodyPr>
          <a:lstStyle/>
          <a:p>
            <a:r>
              <a:rPr lang="zh-TW" altLang="en-US" sz="1400" b="1" dirty="0" smtClean="0"/>
              <a:t>實施社會</a:t>
            </a:r>
            <a:r>
              <a:rPr lang="zh-TW" altLang="en-US" sz="1400" b="1" dirty="0"/>
              <a:t>救助</a:t>
            </a:r>
            <a:r>
              <a:rPr lang="zh-TW" altLang="en-US" sz="1400" b="1" dirty="0" smtClean="0"/>
              <a:t>新制之受惠人數</a:t>
            </a:r>
            <a:endParaRPr lang="zh-TW" altLang="en-US" sz="1400" b="1" dirty="0"/>
          </a:p>
        </p:txBody>
      </p:sp>
      <p:pic>
        <p:nvPicPr>
          <p:cNvPr id="1027" name="Picture 3" descr="D:\sayya\業務資料\12醫療補助\綜合\偏鄉離島醫療案\福利申請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47" y="4320968"/>
            <a:ext cx="3081494" cy="2058340"/>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p:cNvSpPr/>
          <p:nvPr/>
        </p:nvSpPr>
        <p:spPr bwMode="auto">
          <a:xfrm>
            <a:off x="1326381" y="5004079"/>
            <a:ext cx="261257" cy="261257"/>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2800" b="1" i="0" u="none" strike="noStrike" cap="none" normalizeH="0" baseline="0" smtClean="0">
              <a:ln>
                <a:noFill/>
              </a:ln>
              <a:solidFill>
                <a:schemeClr val="bg1">
                  <a:lumMod val="75000"/>
                </a:schemeClr>
              </a:solidFill>
              <a:effectLst/>
              <a:latin typeface="Times New Roman" pitchFamily="18" charset="0"/>
              <a:ea typeface="新細明體" pitchFamily="18" charset="-120"/>
            </a:endParaRPr>
          </a:p>
        </p:txBody>
      </p:sp>
      <p:sp>
        <p:nvSpPr>
          <p:cNvPr id="10" name="矩形 9"/>
          <p:cNvSpPr/>
          <p:nvPr/>
        </p:nvSpPr>
        <p:spPr>
          <a:xfrm>
            <a:off x="1597677" y="4013191"/>
            <a:ext cx="2024913" cy="307777"/>
          </a:xfrm>
          <a:prstGeom prst="rect">
            <a:avLst/>
          </a:prstGeom>
        </p:spPr>
        <p:txBody>
          <a:bodyPr wrap="none">
            <a:spAutoFit/>
          </a:bodyPr>
          <a:lstStyle/>
          <a:p>
            <a:r>
              <a:rPr lang="en-US" altLang="zh-TW" sz="1400" b="1" dirty="0" smtClean="0"/>
              <a:t> </a:t>
            </a:r>
            <a:r>
              <a:rPr lang="zh-TW" altLang="en-US" sz="1400" b="1" dirty="0" smtClean="0"/>
              <a:t>民眾申請社會救助服務</a:t>
            </a:r>
            <a:endParaRPr lang="zh-TW" altLang="en-US" sz="1400" b="1" dirty="0"/>
          </a:p>
        </p:txBody>
      </p:sp>
      <p:graphicFrame>
        <p:nvGraphicFramePr>
          <p:cNvPr id="12" name="圖表 11"/>
          <p:cNvGraphicFramePr>
            <a:graphicFrameLocks/>
          </p:cNvGraphicFramePr>
          <p:nvPr>
            <p:extLst>
              <p:ext uri="{D42A27DB-BD31-4B8C-83A1-F6EECF244321}">
                <p14:modId xmlns:p14="http://schemas.microsoft.com/office/powerpoint/2010/main" val="2837094081"/>
              </p:ext>
            </p:extLst>
          </p:nvPr>
        </p:nvGraphicFramePr>
        <p:xfrm>
          <a:off x="4533660" y="4320968"/>
          <a:ext cx="4191802" cy="2096844"/>
        </p:xfrm>
        <a:graphic>
          <a:graphicData uri="http://schemas.openxmlformats.org/drawingml/2006/chart">
            <c:chart xmlns:c="http://schemas.openxmlformats.org/drawingml/2006/chart" xmlns:r="http://schemas.openxmlformats.org/officeDocument/2006/relationships" r:id="rId4"/>
          </a:graphicData>
        </a:graphic>
      </p:graphicFrame>
      <p:sp>
        <p:nvSpPr>
          <p:cNvPr id="11"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66</a:t>
            </a:fld>
            <a:endParaRPr lang="zh-TW" altLang="en-US" dirty="0"/>
          </a:p>
        </p:txBody>
      </p:sp>
    </p:spTree>
    <p:extLst>
      <p:ext uri="{BB962C8B-B14F-4D97-AF65-F5344CB8AC3E}">
        <p14:creationId xmlns:p14="http://schemas.microsoft.com/office/powerpoint/2010/main" val="3601911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身心障礙權益受保護</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生活有尊嚴</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93753" y="844062"/>
            <a:ext cx="7923161"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chemeClr val="accent6">
                  <a:lumMod val="50000"/>
                </a:schemeClr>
              </a:buClr>
              <a:buSzPct val="100000"/>
              <a:buFont typeface="Wingdings" panose="05000000000000000000" pitchFamily="2" charset="2"/>
              <a:buChar char="n"/>
            </a:pPr>
            <a:r>
              <a:rPr lang="zh-TW" altLang="en-US" sz="2600" b="1" dirty="0" smtClean="0">
                <a:solidFill>
                  <a:schemeClr val="accent6"/>
                </a:solidFill>
                <a:latin typeface="+mn-lt"/>
                <a:ea typeface="標楷體" panose="03000509000000000000" pitchFamily="65" charset="-120"/>
              </a:rPr>
              <a:t>依</a:t>
            </a:r>
            <a:r>
              <a:rPr lang="zh-TW" altLang="en-US" sz="2600" b="1" dirty="0">
                <a:solidFill>
                  <a:schemeClr val="accent6"/>
                </a:solidFill>
                <a:latin typeface="+mn-lt"/>
                <a:ea typeface="標楷體" panose="03000509000000000000" pitchFamily="65" charset="-120"/>
              </a:rPr>
              <a:t>家庭經濟情況、障礙程度，提供身心障礙者生活補助費、日間照顧及住宿式照顧費用補助、輔具費用補助等，以保障身心障礙者之經濟生活。</a:t>
            </a:r>
            <a:endParaRPr lang="en-US" altLang="zh-TW" sz="2600" b="1" dirty="0">
              <a:solidFill>
                <a:schemeClr val="accent6"/>
              </a:solidFill>
              <a:latin typeface="+mn-lt"/>
              <a:ea typeface="標楷體" panose="03000509000000000000" pitchFamily="65" charset="-120"/>
            </a:endParaRPr>
          </a:p>
          <a:p>
            <a:pPr marL="720725" lvl="1" indent="-365125" algn="just">
              <a:buClr>
                <a:schemeClr val="accent6">
                  <a:lumMod val="50000"/>
                </a:schemeClr>
              </a:buClr>
              <a:buFont typeface="Wingdings" panose="05000000000000000000" pitchFamily="2" charset="2"/>
              <a:buChar char="ü"/>
            </a:pPr>
            <a:r>
              <a:rPr lang="en-US" altLang="zh-TW" sz="2600" b="1" dirty="0">
                <a:solidFill>
                  <a:schemeClr val="accent2"/>
                </a:solidFill>
                <a:latin typeface="+mn-lt"/>
              </a:rPr>
              <a:t>100</a:t>
            </a:r>
            <a:r>
              <a:rPr lang="zh-TW" altLang="en-US" sz="2600" b="1" dirty="0">
                <a:solidFill>
                  <a:schemeClr val="accent2"/>
                </a:solidFill>
                <a:latin typeface="+mn-lt"/>
              </a:rPr>
              <a:t>年</a:t>
            </a:r>
            <a:r>
              <a:rPr lang="en-US" altLang="zh-TW" sz="2600" b="1" dirty="0">
                <a:solidFill>
                  <a:schemeClr val="accent2"/>
                </a:solidFill>
                <a:latin typeface="+mn-lt"/>
              </a:rPr>
              <a:t>12</a:t>
            </a:r>
            <a:r>
              <a:rPr lang="zh-TW" altLang="en-US" sz="2600" b="1" dirty="0">
                <a:solidFill>
                  <a:schemeClr val="accent2"/>
                </a:solidFill>
                <a:latin typeface="+mn-lt"/>
              </a:rPr>
              <a:t>月</a:t>
            </a:r>
            <a:r>
              <a:rPr lang="en-US" altLang="zh-TW" sz="2600" b="1" dirty="0">
                <a:solidFill>
                  <a:schemeClr val="accent2"/>
                </a:solidFill>
                <a:latin typeface="+mn-lt"/>
              </a:rPr>
              <a:t>26</a:t>
            </a:r>
            <a:r>
              <a:rPr lang="zh-TW" altLang="en-US" sz="2600" b="1" dirty="0">
                <a:solidFill>
                  <a:schemeClr val="accent2"/>
                </a:solidFill>
                <a:latin typeface="+mn-lt"/>
              </a:rPr>
              <a:t>日修正發布身心障礙者生活托育養護費用補助辦法，補助費自</a:t>
            </a:r>
            <a:r>
              <a:rPr lang="en-US" altLang="zh-TW" sz="2600" b="1" dirty="0" smtClean="0">
                <a:solidFill>
                  <a:schemeClr val="accent2"/>
                </a:solidFill>
                <a:latin typeface="+mn-lt"/>
              </a:rPr>
              <a:t>3</a:t>
            </a:r>
            <a:r>
              <a:rPr lang="zh-TW" altLang="en-US" sz="2600" b="1" dirty="0" smtClean="0">
                <a:solidFill>
                  <a:schemeClr val="accent2"/>
                </a:solidFill>
                <a:latin typeface="+mn-lt"/>
              </a:rPr>
              <a:t>千元</a:t>
            </a:r>
            <a:r>
              <a:rPr lang="en-US" altLang="zh-TW" sz="2600" b="1" dirty="0">
                <a:solidFill>
                  <a:schemeClr val="accent2"/>
                </a:solidFill>
                <a:latin typeface="+mn-lt"/>
              </a:rPr>
              <a:t>~</a:t>
            </a:r>
            <a:r>
              <a:rPr lang="en-US" altLang="zh-TW" sz="2600" b="1" dirty="0" smtClean="0">
                <a:solidFill>
                  <a:schemeClr val="accent2"/>
                </a:solidFill>
                <a:latin typeface="+mn-lt"/>
              </a:rPr>
              <a:t>7</a:t>
            </a:r>
            <a:r>
              <a:rPr lang="zh-TW" altLang="en-US" sz="2600" b="1" dirty="0" smtClean="0">
                <a:solidFill>
                  <a:schemeClr val="accent2"/>
                </a:solidFill>
                <a:latin typeface="+mn-lt"/>
              </a:rPr>
              <a:t>千元</a:t>
            </a:r>
            <a:r>
              <a:rPr lang="zh-TW" altLang="en-US" sz="2600" b="1" dirty="0">
                <a:solidFill>
                  <a:schemeClr val="accent2"/>
                </a:solidFill>
                <a:latin typeface="+mn-lt"/>
              </a:rPr>
              <a:t>調升為</a:t>
            </a:r>
            <a:r>
              <a:rPr lang="en-US" altLang="zh-TW" sz="2600" b="1" dirty="0">
                <a:solidFill>
                  <a:schemeClr val="accent2"/>
                </a:solidFill>
                <a:latin typeface="+mn-lt"/>
              </a:rPr>
              <a:t>3,500</a:t>
            </a:r>
            <a:r>
              <a:rPr lang="zh-TW" altLang="en-US" sz="2600" b="1" dirty="0">
                <a:solidFill>
                  <a:schemeClr val="accent2"/>
                </a:solidFill>
                <a:latin typeface="+mn-lt"/>
              </a:rPr>
              <a:t>元</a:t>
            </a:r>
            <a:r>
              <a:rPr lang="en-US" altLang="zh-TW" sz="2600" b="1" dirty="0">
                <a:solidFill>
                  <a:schemeClr val="accent2"/>
                </a:solidFill>
                <a:latin typeface="+mn-lt"/>
              </a:rPr>
              <a:t>~8,200</a:t>
            </a:r>
            <a:r>
              <a:rPr lang="zh-TW" altLang="en-US" sz="2600" b="1" dirty="0">
                <a:solidFill>
                  <a:schemeClr val="accent2"/>
                </a:solidFill>
                <a:latin typeface="+mn-lt"/>
              </a:rPr>
              <a:t>元，並將生活補助費用金額之調漲明文規定每</a:t>
            </a:r>
            <a:r>
              <a:rPr lang="en-US" altLang="zh-TW" sz="2600" b="1" dirty="0">
                <a:solidFill>
                  <a:schemeClr val="accent2"/>
                </a:solidFill>
                <a:latin typeface="+mn-lt"/>
              </a:rPr>
              <a:t>4</a:t>
            </a:r>
            <a:r>
              <a:rPr lang="zh-TW" altLang="en-US" sz="2600" b="1" dirty="0">
                <a:solidFill>
                  <a:schemeClr val="accent2"/>
                </a:solidFill>
                <a:latin typeface="+mn-lt"/>
              </a:rPr>
              <a:t>年調整</a:t>
            </a:r>
            <a:r>
              <a:rPr lang="en-US" altLang="zh-TW" sz="2600" b="1" dirty="0">
                <a:solidFill>
                  <a:schemeClr val="accent2"/>
                </a:solidFill>
                <a:latin typeface="+mn-lt"/>
              </a:rPr>
              <a:t>1</a:t>
            </a:r>
            <a:r>
              <a:rPr lang="zh-TW" altLang="en-US" sz="2600" b="1" dirty="0">
                <a:solidFill>
                  <a:schemeClr val="accent2"/>
                </a:solidFill>
                <a:latin typeface="+mn-lt"/>
              </a:rPr>
              <a:t>次。 </a:t>
            </a:r>
            <a:endParaRPr lang="en-US" altLang="zh-TW" sz="2600" b="1" dirty="0">
              <a:solidFill>
                <a:schemeClr val="accent2"/>
              </a:solidFill>
              <a:latin typeface="+mn-lt"/>
            </a:endParaRPr>
          </a:p>
          <a:p>
            <a:pPr marL="720725" lvl="1" indent="-365125" algn="just">
              <a:buClr>
                <a:schemeClr val="accent6">
                  <a:lumMod val="50000"/>
                </a:schemeClr>
              </a:buClr>
              <a:buFont typeface="Wingdings" panose="05000000000000000000" pitchFamily="2" charset="2"/>
              <a:buChar char="ü"/>
            </a:pPr>
            <a:r>
              <a:rPr lang="en-US" altLang="zh-TW" sz="2600" b="1" dirty="0">
                <a:solidFill>
                  <a:schemeClr val="accent2"/>
                </a:solidFill>
                <a:latin typeface="+mn-lt"/>
              </a:rPr>
              <a:t>104</a:t>
            </a:r>
            <a:r>
              <a:rPr lang="zh-TW" altLang="en-US" sz="2600" b="1" dirty="0">
                <a:solidFill>
                  <a:schemeClr val="accent2"/>
                </a:solidFill>
                <a:latin typeface="+mn-lt"/>
              </a:rPr>
              <a:t>年度第</a:t>
            </a:r>
            <a:r>
              <a:rPr lang="en-US" altLang="zh-TW" sz="2600" b="1" dirty="0">
                <a:solidFill>
                  <a:schemeClr val="accent2"/>
                </a:solidFill>
                <a:latin typeface="+mn-lt"/>
              </a:rPr>
              <a:t>3</a:t>
            </a:r>
            <a:r>
              <a:rPr lang="zh-TW" altLang="en-US" sz="2600" b="1" dirty="0">
                <a:solidFill>
                  <a:schemeClr val="accent2"/>
                </a:solidFill>
                <a:latin typeface="+mn-lt"/>
              </a:rPr>
              <a:t>季生活補助費達</a:t>
            </a:r>
            <a:r>
              <a:rPr lang="en-US" altLang="zh-TW" sz="2600" b="1" dirty="0">
                <a:solidFill>
                  <a:schemeClr val="accent2"/>
                </a:solidFill>
                <a:latin typeface="+mn-lt"/>
              </a:rPr>
              <a:t>153</a:t>
            </a:r>
            <a:r>
              <a:rPr lang="zh-TW" altLang="en-US" sz="2600" b="1" dirty="0">
                <a:solidFill>
                  <a:schemeClr val="accent2"/>
                </a:solidFill>
                <a:latin typeface="+mn-lt"/>
              </a:rPr>
              <a:t>億</a:t>
            </a:r>
            <a:r>
              <a:rPr lang="en-US" altLang="zh-TW" sz="2600" b="1" dirty="0">
                <a:solidFill>
                  <a:schemeClr val="accent2"/>
                </a:solidFill>
                <a:latin typeface="+mn-lt"/>
              </a:rPr>
              <a:t>5,909</a:t>
            </a:r>
            <a:r>
              <a:rPr lang="zh-TW" altLang="en-US" sz="2600" b="1" dirty="0">
                <a:solidFill>
                  <a:schemeClr val="accent2"/>
                </a:solidFill>
                <a:latin typeface="+mn-lt"/>
              </a:rPr>
              <a:t>萬餘元，平均每月受益人數為</a:t>
            </a:r>
            <a:r>
              <a:rPr lang="en-US" altLang="zh-TW" sz="2600" b="1" dirty="0">
                <a:solidFill>
                  <a:schemeClr val="accent2"/>
                </a:solidFill>
                <a:latin typeface="+mn-lt"/>
              </a:rPr>
              <a:t>34</a:t>
            </a:r>
            <a:r>
              <a:rPr lang="zh-TW" altLang="en-US" sz="2600" b="1" dirty="0">
                <a:solidFill>
                  <a:schemeClr val="accent2"/>
                </a:solidFill>
                <a:latin typeface="+mn-lt"/>
              </a:rPr>
              <a:t>萬</a:t>
            </a:r>
            <a:r>
              <a:rPr lang="en-US" altLang="zh-TW" sz="2600" b="1" dirty="0">
                <a:solidFill>
                  <a:schemeClr val="accent2"/>
                </a:solidFill>
                <a:latin typeface="+mn-lt"/>
              </a:rPr>
              <a:t>9,111</a:t>
            </a:r>
            <a:r>
              <a:rPr lang="zh-TW" altLang="en-US" sz="2600" b="1" dirty="0">
                <a:solidFill>
                  <a:schemeClr val="accent2"/>
                </a:solidFill>
                <a:latin typeface="+mn-lt"/>
              </a:rPr>
              <a:t>人。</a:t>
            </a:r>
            <a:endParaRPr lang="en-US" altLang="zh-TW" sz="2600" b="1" dirty="0">
              <a:solidFill>
                <a:schemeClr val="accent2"/>
              </a:solidFill>
              <a:latin typeface="+mn-lt"/>
            </a:endParaRPr>
          </a:p>
          <a:p>
            <a:pPr marL="720725" lvl="1" indent="-365125" algn="just">
              <a:buClr>
                <a:schemeClr val="accent6">
                  <a:lumMod val="50000"/>
                </a:schemeClr>
              </a:buClr>
              <a:buFont typeface="Wingdings" panose="05000000000000000000" pitchFamily="2" charset="2"/>
              <a:buChar char="ü"/>
            </a:pPr>
            <a:r>
              <a:rPr lang="en-US" altLang="zh-TW" sz="2600" b="1" dirty="0">
                <a:solidFill>
                  <a:schemeClr val="accent2"/>
                </a:solidFill>
                <a:latin typeface="+mn-lt"/>
              </a:rPr>
              <a:t>104</a:t>
            </a:r>
            <a:r>
              <a:rPr lang="zh-TW" altLang="en-US" sz="2600" b="1" dirty="0">
                <a:solidFill>
                  <a:schemeClr val="accent2"/>
                </a:solidFill>
                <a:latin typeface="+mn-lt"/>
              </a:rPr>
              <a:t>年度第</a:t>
            </a:r>
            <a:r>
              <a:rPr lang="en-US" altLang="zh-TW" sz="2600" b="1" dirty="0">
                <a:solidFill>
                  <a:schemeClr val="accent2"/>
                </a:solidFill>
                <a:latin typeface="+mn-lt"/>
              </a:rPr>
              <a:t>3</a:t>
            </a:r>
            <a:r>
              <a:rPr lang="zh-TW" altLang="en-US" sz="2600" b="1" dirty="0">
                <a:solidFill>
                  <a:schemeClr val="accent2"/>
                </a:solidFill>
                <a:latin typeface="+mn-lt"/>
              </a:rPr>
              <a:t>季補助日間照顧及住宿照顧費用</a:t>
            </a:r>
            <a:r>
              <a:rPr lang="en-US" altLang="zh-TW" sz="2600" b="1" dirty="0">
                <a:solidFill>
                  <a:schemeClr val="accent2"/>
                </a:solidFill>
                <a:latin typeface="+mn-lt"/>
              </a:rPr>
              <a:t>53</a:t>
            </a:r>
            <a:r>
              <a:rPr lang="zh-TW" altLang="en-US" sz="2600" b="1" dirty="0">
                <a:solidFill>
                  <a:schemeClr val="accent2"/>
                </a:solidFill>
                <a:latin typeface="+mn-lt"/>
              </a:rPr>
              <a:t>億</a:t>
            </a:r>
            <a:r>
              <a:rPr lang="en-US" altLang="zh-TW" sz="2600" b="1" dirty="0">
                <a:solidFill>
                  <a:schemeClr val="accent2"/>
                </a:solidFill>
                <a:latin typeface="+mn-lt"/>
              </a:rPr>
              <a:t>8,769</a:t>
            </a:r>
            <a:r>
              <a:rPr lang="zh-TW" altLang="en-US" sz="2600" b="1" dirty="0">
                <a:solidFill>
                  <a:schemeClr val="accent2"/>
                </a:solidFill>
                <a:latin typeface="+mn-lt"/>
              </a:rPr>
              <a:t>萬餘元，平均每月計有</a:t>
            </a:r>
            <a:r>
              <a:rPr lang="en-US" altLang="zh-TW" sz="2600" b="1" dirty="0">
                <a:solidFill>
                  <a:schemeClr val="accent2"/>
                </a:solidFill>
                <a:latin typeface="+mn-lt"/>
              </a:rPr>
              <a:t>4</a:t>
            </a:r>
            <a:r>
              <a:rPr lang="zh-TW" altLang="en-US" sz="2600" b="1" dirty="0">
                <a:solidFill>
                  <a:schemeClr val="accent2"/>
                </a:solidFill>
                <a:latin typeface="+mn-lt"/>
              </a:rPr>
              <a:t>萬</a:t>
            </a:r>
            <a:r>
              <a:rPr lang="en-US" altLang="zh-TW" sz="2600" b="1" dirty="0">
                <a:solidFill>
                  <a:schemeClr val="accent2"/>
                </a:solidFill>
                <a:latin typeface="+mn-lt"/>
              </a:rPr>
              <a:t>310</a:t>
            </a:r>
            <a:r>
              <a:rPr lang="zh-TW" altLang="en-US" sz="2600" b="1" dirty="0">
                <a:solidFill>
                  <a:schemeClr val="accent2"/>
                </a:solidFill>
                <a:latin typeface="+mn-lt"/>
              </a:rPr>
              <a:t>人受益。</a:t>
            </a:r>
            <a:endParaRPr lang="en-US" altLang="zh-TW" sz="2600" b="1" dirty="0">
              <a:solidFill>
                <a:schemeClr val="accent2"/>
              </a:solidFill>
              <a:latin typeface="+mn-lt"/>
            </a:endParaRPr>
          </a:p>
          <a:p>
            <a:pPr marL="720725" lvl="1" indent="-365125" algn="just">
              <a:buClr>
                <a:schemeClr val="accent6">
                  <a:lumMod val="50000"/>
                </a:schemeClr>
              </a:buClr>
              <a:buFont typeface="Wingdings" panose="05000000000000000000" pitchFamily="2" charset="2"/>
              <a:buChar char="ü"/>
            </a:pPr>
            <a:r>
              <a:rPr lang="en-US" altLang="zh-TW" sz="2600" b="1" dirty="0">
                <a:solidFill>
                  <a:schemeClr val="accent2"/>
                </a:solidFill>
                <a:latin typeface="+mn-lt"/>
              </a:rPr>
              <a:t>104</a:t>
            </a:r>
            <a:r>
              <a:rPr lang="zh-TW" altLang="en-US" sz="2600" b="1" dirty="0">
                <a:solidFill>
                  <a:schemeClr val="accent2"/>
                </a:solidFill>
                <a:latin typeface="+mn-lt"/>
              </a:rPr>
              <a:t>年度第</a:t>
            </a:r>
            <a:r>
              <a:rPr lang="en-US" altLang="zh-TW" sz="2600" b="1" dirty="0">
                <a:solidFill>
                  <a:schemeClr val="accent2"/>
                </a:solidFill>
                <a:latin typeface="+mn-lt"/>
              </a:rPr>
              <a:t>3</a:t>
            </a:r>
            <a:r>
              <a:rPr lang="zh-TW" altLang="en-US" sz="2600" b="1" dirty="0">
                <a:solidFill>
                  <a:schemeClr val="accent2"/>
                </a:solidFill>
                <a:latin typeface="+mn-lt"/>
              </a:rPr>
              <a:t>季補助輔具費用</a:t>
            </a:r>
            <a:r>
              <a:rPr lang="en-US" altLang="zh-TW" sz="2600" b="1" dirty="0">
                <a:solidFill>
                  <a:schemeClr val="accent2"/>
                </a:solidFill>
                <a:latin typeface="+mn-lt"/>
              </a:rPr>
              <a:t>5</a:t>
            </a:r>
            <a:r>
              <a:rPr lang="zh-TW" altLang="en-US" sz="2600" b="1" dirty="0">
                <a:solidFill>
                  <a:schemeClr val="accent2"/>
                </a:solidFill>
                <a:latin typeface="+mn-lt"/>
              </a:rPr>
              <a:t>億</a:t>
            </a:r>
            <a:r>
              <a:rPr lang="en-US" altLang="zh-TW" sz="2600" b="1" dirty="0">
                <a:solidFill>
                  <a:schemeClr val="accent2"/>
                </a:solidFill>
                <a:latin typeface="+mn-lt"/>
              </a:rPr>
              <a:t>4,745</a:t>
            </a:r>
            <a:r>
              <a:rPr lang="zh-TW" altLang="en-US" sz="2600" b="1" dirty="0">
                <a:solidFill>
                  <a:schemeClr val="accent2"/>
                </a:solidFill>
                <a:latin typeface="+mn-lt"/>
              </a:rPr>
              <a:t>萬餘元，</a:t>
            </a:r>
            <a:r>
              <a:rPr lang="en-US" altLang="zh-TW" sz="2600" b="1" dirty="0">
                <a:solidFill>
                  <a:schemeClr val="accent2"/>
                </a:solidFill>
                <a:latin typeface="+mn-lt"/>
              </a:rPr>
              <a:t>5</a:t>
            </a:r>
            <a:r>
              <a:rPr lang="zh-TW" altLang="en-US" sz="2600" b="1" dirty="0">
                <a:solidFill>
                  <a:schemeClr val="accent2"/>
                </a:solidFill>
                <a:latin typeface="+mn-lt"/>
              </a:rPr>
              <a:t>萬</a:t>
            </a:r>
            <a:r>
              <a:rPr lang="en-US" altLang="zh-TW" sz="2600" b="1" dirty="0">
                <a:solidFill>
                  <a:schemeClr val="accent2"/>
                </a:solidFill>
                <a:latin typeface="+mn-lt"/>
              </a:rPr>
              <a:t>3,409</a:t>
            </a:r>
            <a:r>
              <a:rPr lang="zh-TW" altLang="en-US" sz="2600" b="1" dirty="0">
                <a:solidFill>
                  <a:schemeClr val="accent2"/>
                </a:solidFill>
                <a:latin typeface="+mn-lt"/>
              </a:rPr>
              <a:t>人受益。</a:t>
            </a:r>
            <a:endParaRPr lang="en-US" altLang="zh-TW" sz="2600" b="1" dirty="0">
              <a:solidFill>
                <a:schemeClr val="accent6"/>
              </a:solidFill>
              <a:latin typeface="+mn-lt"/>
              <a:ea typeface="標楷體" panose="03000509000000000000" pitchFamily="65" charset="-120"/>
            </a:endParaRPr>
          </a:p>
          <a:p>
            <a:pPr marL="109537" indent="0">
              <a:buClr>
                <a:schemeClr val="accent2">
                  <a:lumMod val="50000"/>
                </a:schemeClr>
              </a:buClr>
              <a:buSzPct val="75000"/>
              <a:buNone/>
            </a:pPr>
            <a:endParaRPr lang="zh-TW" altLang="zh-TW" sz="2600" b="1" dirty="0">
              <a:latin typeface="+mn-lt"/>
              <a:ea typeface="標楷體" panose="03000509000000000000" pitchFamily="65" charset="-120"/>
            </a:endParaRPr>
          </a:p>
          <a:p>
            <a:pPr>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mn-lt"/>
              <a:ea typeface="標楷體" panose="03000509000000000000" pitchFamily="65" charset="-120"/>
            </a:endParaRPr>
          </a:p>
        </p:txBody>
      </p:sp>
      <p:sp>
        <p:nvSpPr>
          <p:cNvPr id="5"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67</a:t>
            </a:fld>
            <a:endParaRPr lang="zh-TW" altLang="en-US" dirty="0"/>
          </a:p>
        </p:txBody>
      </p:sp>
    </p:spTree>
    <p:extLst>
      <p:ext uri="{BB962C8B-B14F-4D97-AF65-F5344CB8AC3E}">
        <p14:creationId xmlns:p14="http://schemas.microsoft.com/office/powerpoint/2010/main" val="26458814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7924" y="0"/>
            <a:ext cx="9144000" cy="834013"/>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rgbClr val="3333CC">
                    <a:lumMod val="50000"/>
                  </a:srgbClr>
                </a:solidFill>
                <a:latin typeface="標楷體"/>
                <a:ea typeface="標楷體"/>
              </a:rPr>
              <a:t>長</a:t>
            </a:r>
            <a:r>
              <a:rPr lang="zh-TW" altLang="zh-TW" sz="3600" dirty="0">
                <a:solidFill>
                  <a:srgbClr val="3333CC">
                    <a:lumMod val="50000"/>
                  </a:srgbClr>
                </a:solidFill>
                <a:latin typeface="標楷體"/>
                <a:ea typeface="標楷體"/>
              </a:rPr>
              <a:t>照</a:t>
            </a:r>
            <a:r>
              <a:rPr lang="zh-TW" altLang="zh-TW" sz="3600" dirty="0">
                <a:solidFill>
                  <a:srgbClr val="2D2DB9">
                    <a:lumMod val="50000"/>
                  </a:srgbClr>
                </a:solidFill>
                <a:latin typeface="Times New Roman" panose="02020603050405020304" pitchFamily="18" charset="0"/>
                <a:ea typeface="標楷體" panose="03000509000000000000" pitchFamily="65" charset="-120"/>
              </a:rPr>
              <a:t>服務</a:t>
            </a:r>
            <a:r>
              <a:rPr lang="zh-TW" altLang="zh-TW" sz="3600" dirty="0">
                <a:solidFill>
                  <a:srgbClr val="3333CC">
                    <a:lumMod val="50000"/>
                  </a:srgbClr>
                </a:solidFill>
                <a:latin typeface="標楷體"/>
                <a:ea typeface="標楷體"/>
              </a:rPr>
              <a:t>在地化，樂齡生活減</a:t>
            </a:r>
            <a:r>
              <a:rPr lang="zh-TW" altLang="zh-TW" sz="3600" dirty="0" smtClean="0">
                <a:solidFill>
                  <a:srgbClr val="3333CC">
                    <a:lumMod val="50000"/>
                  </a:srgbClr>
                </a:solidFill>
                <a:latin typeface="標楷體"/>
                <a:ea typeface="標楷體"/>
              </a:rPr>
              <a:t>負擔</a:t>
            </a:r>
            <a:endParaRPr lang="zh-TW" altLang="en-US" sz="3600" dirty="0">
              <a:solidFill>
                <a:srgbClr val="3333CC">
                  <a:lumMod val="50000"/>
                </a:srgbClr>
              </a:solidFill>
              <a:latin typeface="標楷體"/>
              <a:ea typeface="標楷體"/>
            </a:endParaRPr>
          </a:p>
        </p:txBody>
      </p:sp>
      <p:sp>
        <p:nvSpPr>
          <p:cNvPr id="14" name="矩形 13"/>
          <p:cNvSpPr/>
          <p:nvPr/>
        </p:nvSpPr>
        <p:spPr>
          <a:xfrm>
            <a:off x="-36512" y="980728"/>
            <a:ext cx="8965714" cy="2893100"/>
          </a:xfrm>
          <a:prstGeom prst="rect">
            <a:avLst/>
          </a:prstGeom>
        </p:spPr>
        <p:txBody>
          <a:bodyPr wrap="square">
            <a:spAutoFit/>
          </a:bodyPr>
          <a:lstStyle/>
          <a:p>
            <a:pPr marL="492025" lvl="2" indent="-342900" algn="just">
              <a:spcBef>
                <a:spcPts val="1200"/>
              </a:spcBef>
              <a:buClr>
                <a:srgbClr val="3333CC">
                  <a:lumMod val="50000"/>
                </a:srgbClr>
              </a:buClr>
              <a:buSzPct val="100000"/>
              <a:buFont typeface="Wingdings" panose="05000000000000000000" pitchFamily="2" charset="2"/>
              <a:buChar char="n"/>
            </a:pPr>
            <a:r>
              <a:rPr lang="zh-TW" altLang="en-US" sz="2300" b="1" dirty="0" smtClean="0">
                <a:solidFill>
                  <a:srgbClr val="2D2DB9"/>
                </a:solidFill>
              </a:rPr>
              <a:t>社區照顧關懷</a:t>
            </a:r>
            <a:r>
              <a:rPr lang="zh-TW" altLang="en-US" sz="2300" b="1" dirty="0" smtClean="0">
                <a:solidFill>
                  <a:schemeClr val="accent6"/>
                </a:solidFill>
              </a:rPr>
              <a:t>據點由</a:t>
            </a:r>
            <a:r>
              <a:rPr lang="en-US" altLang="zh-TW" sz="2300" b="1" dirty="0" smtClean="0">
                <a:solidFill>
                  <a:schemeClr val="accent6"/>
                </a:solidFill>
              </a:rPr>
              <a:t>97</a:t>
            </a:r>
            <a:r>
              <a:rPr lang="zh-TW" altLang="en-US" sz="2300" b="1" dirty="0" smtClean="0">
                <a:solidFill>
                  <a:schemeClr val="accent6"/>
                </a:solidFill>
              </a:rPr>
              <a:t>年</a:t>
            </a:r>
            <a:r>
              <a:rPr lang="en-US" altLang="zh-TW" sz="2300" b="1" dirty="0">
                <a:solidFill>
                  <a:schemeClr val="accent6"/>
                </a:solidFill>
              </a:rPr>
              <a:t>1,555</a:t>
            </a:r>
            <a:r>
              <a:rPr lang="zh-TW" altLang="en-US" sz="2300" b="1" dirty="0">
                <a:solidFill>
                  <a:schemeClr val="accent6"/>
                </a:solidFill>
              </a:rPr>
              <a:t>處增至</a:t>
            </a:r>
            <a:r>
              <a:rPr lang="en-US" altLang="zh-TW" sz="2300" b="1" dirty="0">
                <a:solidFill>
                  <a:schemeClr val="accent6"/>
                </a:solidFill>
              </a:rPr>
              <a:t>105</a:t>
            </a:r>
            <a:r>
              <a:rPr lang="zh-TW" altLang="en-US" sz="2300" b="1" dirty="0">
                <a:solidFill>
                  <a:schemeClr val="accent6"/>
                </a:solidFill>
              </a:rPr>
              <a:t>年</a:t>
            </a:r>
            <a:r>
              <a:rPr lang="en-US" altLang="zh-TW" sz="2300" b="1" dirty="0">
                <a:solidFill>
                  <a:schemeClr val="accent6"/>
                </a:solidFill>
              </a:rPr>
              <a:t>1</a:t>
            </a:r>
            <a:r>
              <a:rPr lang="zh-TW" altLang="en-US" sz="2300" b="1" dirty="0">
                <a:solidFill>
                  <a:schemeClr val="accent6"/>
                </a:solidFill>
              </a:rPr>
              <a:t>月</a:t>
            </a:r>
            <a:r>
              <a:rPr lang="en-US" altLang="zh-TW" sz="2300" b="1" dirty="0">
                <a:solidFill>
                  <a:schemeClr val="accent6"/>
                </a:solidFill>
              </a:rPr>
              <a:t>2,504</a:t>
            </a:r>
            <a:r>
              <a:rPr lang="zh-TW" altLang="en-US" sz="2300" b="1" dirty="0">
                <a:solidFill>
                  <a:schemeClr val="accent6"/>
                </a:solidFill>
              </a:rPr>
              <a:t>處；多元日照服務單位由</a:t>
            </a:r>
            <a:r>
              <a:rPr lang="en-US" altLang="zh-TW" sz="2300" b="1" dirty="0">
                <a:solidFill>
                  <a:schemeClr val="accent6"/>
                </a:solidFill>
              </a:rPr>
              <a:t>97</a:t>
            </a:r>
            <a:r>
              <a:rPr lang="zh-TW" altLang="en-US" sz="2300" b="1" dirty="0">
                <a:solidFill>
                  <a:schemeClr val="accent6"/>
                </a:solidFill>
              </a:rPr>
              <a:t>年</a:t>
            </a:r>
            <a:r>
              <a:rPr lang="en-US" altLang="zh-TW" sz="2300" b="1" dirty="0">
                <a:solidFill>
                  <a:schemeClr val="accent6"/>
                </a:solidFill>
              </a:rPr>
              <a:t>31</a:t>
            </a:r>
            <a:r>
              <a:rPr lang="zh-TW" altLang="en-US" sz="2300" b="1" dirty="0">
                <a:solidFill>
                  <a:schemeClr val="accent6"/>
                </a:solidFill>
              </a:rPr>
              <a:t>所增至</a:t>
            </a:r>
            <a:r>
              <a:rPr lang="en-US" altLang="zh-TW" sz="2300" b="1" dirty="0">
                <a:solidFill>
                  <a:schemeClr val="accent6"/>
                </a:solidFill>
              </a:rPr>
              <a:t>104</a:t>
            </a:r>
            <a:r>
              <a:rPr lang="zh-TW" altLang="en-US" sz="2300" b="1" dirty="0">
                <a:solidFill>
                  <a:schemeClr val="accent6"/>
                </a:solidFill>
              </a:rPr>
              <a:t>年</a:t>
            </a:r>
            <a:r>
              <a:rPr lang="en-US" altLang="zh-TW" sz="2300" b="1" dirty="0">
                <a:solidFill>
                  <a:schemeClr val="accent6"/>
                </a:solidFill>
              </a:rPr>
              <a:t>12</a:t>
            </a:r>
            <a:r>
              <a:rPr lang="zh-TW" altLang="en-US" sz="2300" b="1" dirty="0">
                <a:solidFill>
                  <a:schemeClr val="accent6"/>
                </a:solidFill>
              </a:rPr>
              <a:t>月</a:t>
            </a:r>
            <a:r>
              <a:rPr lang="en-US" altLang="zh-TW" sz="2300" b="1" dirty="0">
                <a:solidFill>
                  <a:schemeClr val="accent6"/>
                </a:solidFill>
              </a:rPr>
              <a:t>233</a:t>
            </a:r>
            <a:r>
              <a:rPr lang="zh-TW" altLang="en-US" sz="2300" b="1" dirty="0">
                <a:solidFill>
                  <a:schemeClr val="accent6"/>
                </a:solidFill>
              </a:rPr>
              <a:t>所；失智症社區服務據點自</a:t>
            </a:r>
            <a:r>
              <a:rPr lang="en-US" altLang="zh-TW" sz="2300" b="1" dirty="0">
                <a:solidFill>
                  <a:schemeClr val="accent6"/>
                </a:solidFill>
              </a:rPr>
              <a:t>103</a:t>
            </a:r>
            <a:r>
              <a:rPr lang="zh-TW" altLang="en-US" sz="2300" b="1" dirty="0">
                <a:solidFill>
                  <a:schemeClr val="accent6"/>
                </a:solidFill>
              </a:rPr>
              <a:t>年設置，截至</a:t>
            </a:r>
            <a:r>
              <a:rPr lang="en-US" altLang="zh-TW" sz="2300" b="1" dirty="0">
                <a:solidFill>
                  <a:schemeClr val="accent6"/>
                </a:solidFill>
              </a:rPr>
              <a:t>104</a:t>
            </a:r>
            <a:r>
              <a:rPr lang="zh-TW" altLang="en-US" sz="2300" b="1" dirty="0">
                <a:solidFill>
                  <a:schemeClr val="accent6"/>
                </a:solidFill>
              </a:rPr>
              <a:t>年</a:t>
            </a:r>
            <a:r>
              <a:rPr lang="en-US" altLang="zh-TW" sz="2300" b="1" dirty="0">
                <a:solidFill>
                  <a:schemeClr val="accent6"/>
                </a:solidFill>
              </a:rPr>
              <a:t>12</a:t>
            </a:r>
            <a:r>
              <a:rPr lang="zh-TW" altLang="en-US" sz="2300" b="1" dirty="0">
                <a:solidFill>
                  <a:schemeClr val="accent6"/>
                </a:solidFill>
              </a:rPr>
              <a:t>月</a:t>
            </a:r>
            <a:r>
              <a:rPr lang="en-US" altLang="zh-TW" sz="2300" b="1" dirty="0">
                <a:solidFill>
                  <a:schemeClr val="accent6"/>
                </a:solidFill>
              </a:rPr>
              <a:t>27</a:t>
            </a:r>
            <a:r>
              <a:rPr lang="zh-TW" altLang="en-US" sz="2300" b="1" dirty="0">
                <a:solidFill>
                  <a:schemeClr val="accent6"/>
                </a:solidFill>
              </a:rPr>
              <a:t>處；</a:t>
            </a:r>
            <a:r>
              <a:rPr lang="en-US" altLang="zh-TW" sz="2300" b="1" dirty="0">
                <a:solidFill>
                  <a:schemeClr val="accent6"/>
                </a:solidFill>
              </a:rPr>
              <a:t>104</a:t>
            </a:r>
            <a:r>
              <a:rPr lang="zh-TW" altLang="en-US" sz="2300" b="1" dirty="0">
                <a:solidFill>
                  <a:schemeClr val="accent6"/>
                </a:solidFill>
              </a:rPr>
              <a:t>年全台共</a:t>
            </a:r>
            <a:r>
              <a:rPr lang="en-US" altLang="zh-TW" sz="2300" b="1" dirty="0">
                <a:solidFill>
                  <a:schemeClr val="accent6"/>
                </a:solidFill>
              </a:rPr>
              <a:t>180</a:t>
            </a:r>
            <a:r>
              <a:rPr lang="zh-TW" altLang="en-US" sz="2300" b="1" dirty="0">
                <a:solidFill>
                  <a:schemeClr val="accent6"/>
                </a:solidFill>
              </a:rPr>
              <a:t>家醫院提供急性後期照護；資源不足區域綜合服務據點自</a:t>
            </a:r>
            <a:r>
              <a:rPr lang="en-US" altLang="zh-TW" sz="2300" b="1" dirty="0">
                <a:solidFill>
                  <a:schemeClr val="accent6"/>
                </a:solidFill>
              </a:rPr>
              <a:t>100</a:t>
            </a:r>
            <a:r>
              <a:rPr lang="zh-TW" altLang="en-US" sz="2300" b="1" dirty="0">
                <a:solidFill>
                  <a:schemeClr val="accent6"/>
                </a:solidFill>
              </a:rPr>
              <a:t>年設置，截至</a:t>
            </a:r>
            <a:r>
              <a:rPr lang="en-US" altLang="zh-TW" sz="2300" b="1" dirty="0">
                <a:solidFill>
                  <a:schemeClr val="accent6"/>
                </a:solidFill>
              </a:rPr>
              <a:t>104</a:t>
            </a:r>
            <a:r>
              <a:rPr lang="zh-TW" altLang="en-US" sz="2300" b="1" dirty="0">
                <a:solidFill>
                  <a:schemeClr val="accent6"/>
                </a:solidFill>
              </a:rPr>
              <a:t>年</a:t>
            </a:r>
            <a:r>
              <a:rPr lang="en-US" altLang="zh-TW" sz="2300" b="1" dirty="0">
                <a:solidFill>
                  <a:schemeClr val="accent6"/>
                </a:solidFill>
              </a:rPr>
              <a:t>12</a:t>
            </a:r>
            <a:r>
              <a:rPr lang="zh-TW" altLang="en-US" sz="2300" b="1" dirty="0">
                <a:solidFill>
                  <a:schemeClr val="accent6"/>
                </a:solidFill>
              </a:rPr>
              <a:t>月底完成</a:t>
            </a:r>
            <a:r>
              <a:rPr lang="en-US" altLang="zh-TW" sz="2300" b="1" dirty="0">
                <a:solidFill>
                  <a:schemeClr val="accent6"/>
                </a:solidFill>
              </a:rPr>
              <a:t>89</a:t>
            </a:r>
            <a:r>
              <a:rPr lang="zh-TW" altLang="en-US" sz="2300" b="1" dirty="0">
                <a:solidFill>
                  <a:schemeClr val="accent6"/>
                </a:solidFill>
              </a:rPr>
              <a:t>處。</a:t>
            </a:r>
            <a:endParaRPr lang="en-US" altLang="zh-TW" sz="2300" b="1" dirty="0">
              <a:solidFill>
                <a:schemeClr val="accent6"/>
              </a:solidFill>
            </a:endParaRPr>
          </a:p>
          <a:p>
            <a:pPr marL="492025" lvl="2" indent="-342900" algn="just">
              <a:spcBef>
                <a:spcPts val="1200"/>
              </a:spcBef>
              <a:buClr>
                <a:srgbClr val="3333CC">
                  <a:lumMod val="50000"/>
                </a:srgbClr>
              </a:buClr>
              <a:buSzPct val="100000"/>
              <a:buFont typeface="Wingdings" panose="05000000000000000000" pitchFamily="2" charset="2"/>
              <a:buChar char="n"/>
            </a:pPr>
            <a:r>
              <a:rPr lang="zh-TW" altLang="en-US" sz="2300" b="1" dirty="0">
                <a:solidFill>
                  <a:schemeClr val="accent6"/>
                </a:solidFill>
              </a:rPr>
              <a:t>老年失能人口服務涵蓋率</a:t>
            </a:r>
            <a:r>
              <a:rPr lang="zh-TW" altLang="zh-TW" sz="2300" b="1" dirty="0">
                <a:solidFill>
                  <a:schemeClr val="accent6"/>
                </a:solidFill>
              </a:rPr>
              <a:t>由</a:t>
            </a:r>
            <a:r>
              <a:rPr lang="en-US" altLang="zh-TW" sz="2300" b="1" dirty="0">
                <a:solidFill>
                  <a:schemeClr val="accent6"/>
                </a:solidFill>
              </a:rPr>
              <a:t>97</a:t>
            </a:r>
            <a:r>
              <a:rPr lang="zh-TW" altLang="en-US" sz="2300" b="1" dirty="0">
                <a:solidFill>
                  <a:schemeClr val="accent6"/>
                </a:solidFill>
              </a:rPr>
              <a:t>年</a:t>
            </a:r>
            <a:r>
              <a:rPr lang="en-US" altLang="zh-TW" sz="2300" b="1" dirty="0">
                <a:solidFill>
                  <a:schemeClr val="accent6"/>
                </a:solidFill>
              </a:rPr>
              <a:t>2.3%</a:t>
            </a:r>
            <a:r>
              <a:rPr lang="zh-TW" altLang="en-US" sz="2300" b="1" dirty="0">
                <a:solidFill>
                  <a:schemeClr val="accent6"/>
                </a:solidFill>
              </a:rPr>
              <a:t>提升至</a:t>
            </a:r>
            <a:r>
              <a:rPr lang="en-US" altLang="zh-TW" sz="2300" b="1" dirty="0">
                <a:solidFill>
                  <a:schemeClr val="accent6"/>
                </a:solidFill>
              </a:rPr>
              <a:t>105</a:t>
            </a:r>
            <a:r>
              <a:rPr lang="zh-TW" altLang="en-US" sz="2300" b="1" dirty="0">
                <a:solidFill>
                  <a:schemeClr val="accent6"/>
                </a:solidFill>
              </a:rPr>
              <a:t>年</a:t>
            </a:r>
            <a:r>
              <a:rPr lang="en-US" altLang="zh-TW" sz="2300" b="1" dirty="0">
                <a:solidFill>
                  <a:schemeClr val="accent6"/>
                </a:solidFill>
              </a:rPr>
              <a:t>2</a:t>
            </a:r>
            <a:r>
              <a:rPr lang="zh-TW" altLang="en-US" sz="2300" b="1" dirty="0">
                <a:solidFill>
                  <a:schemeClr val="accent6"/>
                </a:solidFill>
              </a:rPr>
              <a:t>月</a:t>
            </a:r>
            <a:r>
              <a:rPr lang="en-US" altLang="zh-TW" sz="2300" b="1" dirty="0" smtClean="0">
                <a:solidFill>
                  <a:schemeClr val="accent6"/>
                </a:solidFill>
              </a:rPr>
              <a:t>35.2%</a:t>
            </a:r>
            <a:r>
              <a:rPr lang="zh-TW" altLang="en-US" sz="2300" b="1" dirty="0" smtClean="0">
                <a:solidFill>
                  <a:schemeClr val="accent6"/>
                </a:solidFill>
              </a:rPr>
              <a:t>。</a:t>
            </a:r>
            <a:endParaRPr lang="zh-TW" altLang="en-US" sz="2300" b="1" dirty="0">
              <a:solidFill>
                <a:schemeClr val="accent6"/>
              </a:solidFill>
            </a:endParaRPr>
          </a:p>
          <a:p>
            <a:pPr marL="149125" lvl="2" algn="just">
              <a:spcBef>
                <a:spcPts val="1200"/>
              </a:spcBef>
              <a:buClr>
                <a:srgbClr val="3333CC">
                  <a:lumMod val="50000"/>
                </a:srgbClr>
              </a:buClr>
              <a:buSzPct val="100000"/>
            </a:pPr>
            <a:endParaRPr lang="zh-TW" altLang="en-US" sz="2300" b="1" dirty="0">
              <a:solidFill>
                <a:srgbClr val="2D2DB9"/>
              </a:solidFill>
            </a:endParaRPr>
          </a:p>
        </p:txBody>
      </p:sp>
      <p:pic>
        <p:nvPicPr>
          <p:cNvPr id="7" name="Picture 3" descr="C:\Users\nhchenyen6\Desktop\104.11涵蓋率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058" y="3363660"/>
            <a:ext cx="6803923" cy="2651147"/>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68</a:t>
            </a:fld>
            <a:endParaRPr lang="zh-TW" altLang="en-US" dirty="0"/>
          </a:p>
        </p:txBody>
      </p:sp>
    </p:spTree>
    <p:extLst>
      <p:ext uri="{BB962C8B-B14F-4D97-AF65-F5344CB8AC3E}">
        <p14:creationId xmlns:p14="http://schemas.microsoft.com/office/powerpoint/2010/main" val="23660752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7839" y="869951"/>
            <a:ext cx="8370857" cy="3356609"/>
          </a:xfrm>
        </p:spPr>
        <p:txBody>
          <a:bodyPr/>
          <a:lstStyle/>
          <a:p>
            <a:pPr algn="just">
              <a:buClr>
                <a:schemeClr val="accent6">
                  <a:lumMod val="50000"/>
                </a:schemeClr>
              </a:buClr>
              <a:buFont typeface="Wingdings" pitchFamily="2" charset="2"/>
              <a:buChar char="n"/>
              <a:defRPr/>
            </a:pPr>
            <a:r>
              <a:rPr lang="zh-TW" altLang="en-US" sz="2200" dirty="0">
                <a:solidFill>
                  <a:schemeClr val="accent6"/>
                </a:solidFill>
              </a:rPr>
              <a:t>修正性別工作平等法，孕婦可獲充分醫療及休息，自</a:t>
            </a:r>
            <a:r>
              <a:rPr lang="en-US" altLang="zh-TW" sz="2200" dirty="0">
                <a:solidFill>
                  <a:schemeClr val="accent6"/>
                </a:solidFill>
              </a:rPr>
              <a:t>98</a:t>
            </a:r>
            <a:r>
              <a:rPr lang="zh-TW" altLang="en-US" sz="2200" dirty="0">
                <a:solidFill>
                  <a:schemeClr val="accent6"/>
                </a:solidFill>
              </a:rPr>
              <a:t>年</a:t>
            </a:r>
            <a:r>
              <a:rPr lang="en-US" altLang="zh-TW" sz="2200" dirty="0">
                <a:solidFill>
                  <a:schemeClr val="accent6"/>
                </a:solidFill>
              </a:rPr>
              <a:t>5</a:t>
            </a:r>
            <a:r>
              <a:rPr lang="zh-TW" altLang="en-US" sz="2200" dirty="0">
                <a:solidFill>
                  <a:schemeClr val="accent6"/>
                </a:solidFill>
              </a:rPr>
              <a:t>月就業保險開辦育嬰留職停薪津貼，截至</a:t>
            </a:r>
            <a:r>
              <a:rPr lang="en-US" altLang="zh-TW" sz="2200" dirty="0">
                <a:solidFill>
                  <a:schemeClr val="accent6"/>
                </a:solidFill>
              </a:rPr>
              <a:t>105</a:t>
            </a:r>
            <a:r>
              <a:rPr lang="zh-TW" altLang="en-US" sz="2200" dirty="0">
                <a:solidFill>
                  <a:schemeClr val="accent6"/>
                </a:solidFill>
              </a:rPr>
              <a:t>年</a:t>
            </a:r>
            <a:r>
              <a:rPr lang="en-US" altLang="zh-TW" sz="2200" dirty="0">
                <a:solidFill>
                  <a:schemeClr val="accent6"/>
                </a:solidFill>
              </a:rPr>
              <a:t>3</a:t>
            </a:r>
            <a:r>
              <a:rPr lang="zh-TW" altLang="en-US" sz="2200" dirty="0">
                <a:solidFill>
                  <a:schemeClr val="accent6"/>
                </a:solidFill>
              </a:rPr>
              <a:t>月已逾</a:t>
            </a:r>
            <a:r>
              <a:rPr lang="en-US" altLang="zh-TW" sz="2200" dirty="0">
                <a:solidFill>
                  <a:schemeClr val="accent6"/>
                </a:solidFill>
              </a:rPr>
              <a:t>39</a:t>
            </a:r>
            <a:r>
              <a:rPr lang="zh-TW" altLang="en-US" sz="2200" dirty="0">
                <a:solidFill>
                  <a:schemeClr val="accent6"/>
                </a:solidFill>
              </a:rPr>
              <a:t>萬</a:t>
            </a:r>
            <a:r>
              <a:rPr lang="en-US" altLang="zh-TW" sz="2200" dirty="0">
                <a:solidFill>
                  <a:schemeClr val="accent6"/>
                </a:solidFill>
              </a:rPr>
              <a:t>5</a:t>
            </a:r>
            <a:r>
              <a:rPr lang="zh-TW" altLang="en-US" sz="2200" dirty="0">
                <a:solidFill>
                  <a:schemeClr val="accent6"/>
                </a:solidFill>
              </a:rPr>
              <a:t>千人申請，核付</a:t>
            </a:r>
            <a:r>
              <a:rPr lang="en-US" altLang="zh-TW" sz="2200" dirty="0">
                <a:solidFill>
                  <a:schemeClr val="accent6"/>
                </a:solidFill>
              </a:rPr>
              <a:t>360</a:t>
            </a:r>
            <a:r>
              <a:rPr lang="zh-TW" altLang="en-US" sz="2200" dirty="0">
                <a:solidFill>
                  <a:schemeClr val="accent6"/>
                </a:solidFill>
              </a:rPr>
              <a:t>億</a:t>
            </a:r>
            <a:r>
              <a:rPr lang="en-US" altLang="zh-TW" sz="2200" dirty="0">
                <a:solidFill>
                  <a:schemeClr val="accent6"/>
                </a:solidFill>
              </a:rPr>
              <a:t>8</a:t>
            </a:r>
            <a:r>
              <a:rPr lang="zh-TW" altLang="en-US" sz="2200" dirty="0">
                <a:solidFill>
                  <a:schemeClr val="accent6"/>
                </a:solidFill>
              </a:rPr>
              <a:t>百萬餘元，減輕育嬰留職停薪期間經濟壓力；</a:t>
            </a:r>
            <a:r>
              <a:rPr lang="en-US" altLang="zh-TW" sz="2200" dirty="0">
                <a:solidFill>
                  <a:schemeClr val="accent6"/>
                </a:solidFill>
              </a:rPr>
              <a:t>97</a:t>
            </a:r>
            <a:r>
              <a:rPr lang="zh-TW" altLang="en-US" sz="2200" dirty="0">
                <a:solidFill>
                  <a:schemeClr val="accent6"/>
                </a:solidFill>
              </a:rPr>
              <a:t>年開辦就業者家庭部分托育費用補助，由</a:t>
            </a:r>
            <a:r>
              <a:rPr lang="en-US" altLang="zh-TW" sz="2200" dirty="0">
                <a:solidFill>
                  <a:schemeClr val="accent6"/>
                </a:solidFill>
              </a:rPr>
              <a:t>97</a:t>
            </a:r>
            <a:r>
              <a:rPr lang="zh-TW" altLang="en-US" sz="2200" dirty="0">
                <a:solidFill>
                  <a:schemeClr val="accent6"/>
                </a:solidFill>
              </a:rPr>
              <a:t>年</a:t>
            </a:r>
            <a:r>
              <a:rPr lang="en-US" altLang="zh-TW" sz="2200" dirty="0">
                <a:solidFill>
                  <a:schemeClr val="accent6"/>
                </a:solidFill>
              </a:rPr>
              <a:t>1</a:t>
            </a:r>
            <a:r>
              <a:rPr lang="zh-TW" altLang="en-US" sz="2200" dirty="0">
                <a:solidFill>
                  <a:schemeClr val="accent6"/>
                </a:solidFill>
              </a:rPr>
              <a:t>萬</a:t>
            </a:r>
            <a:r>
              <a:rPr lang="en-US" altLang="zh-TW" sz="2200" dirty="0">
                <a:solidFill>
                  <a:schemeClr val="accent6"/>
                </a:solidFill>
              </a:rPr>
              <a:t>2,146</a:t>
            </a:r>
            <a:r>
              <a:rPr lang="zh-TW" altLang="en-US" sz="2200" dirty="0">
                <a:solidFill>
                  <a:schemeClr val="accent6"/>
                </a:solidFill>
              </a:rPr>
              <a:t>人增至</a:t>
            </a:r>
            <a:r>
              <a:rPr lang="en-US" altLang="zh-TW" sz="2200" dirty="0">
                <a:solidFill>
                  <a:schemeClr val="accent6"/>
                </a:solidFill>
              </a:rPr>
              <a:t>104</a:t>
            </a:r>
            <a:r>
              <a:rPr lang="zh-TW" altLang="en-US" sz="2200" dirty="0">
                <a:solidFill>
                  <a:schemeClr val="accent6"/>
                </a:solidFill>
              </a:rPr>
              <a:t>年底</a:t>
            </a:r>
            <a:r>
              <a:rPr lang="en-US" altLang="zh-TW" sz="2200" dirty="0">
                <a:solidFill>
                  <a:schemeClr val="accent6"/>
                </a:solidFill>
              </a:rPr>
              <a:t>7</a:t>
            </a:r>
            <a:r>
              <a:rPr lang="zh-TW" altLang="en-US" sz="2200" dirty="0">
                <a:solidFill>
                  <a:schemeClr val="accent6"/>
                </a:solidFill>
              </a:rPr>
              <a:t>萬</a:t>
            </a:r>
            <a:r>
              <a:rPr lang="en-US" altLang="zh-TW" sz="2200" dirty="0">
                <a:solidFill>
                  <a:schemeClr val="accent6"/>
                </a:solidFill>
              </a:rPr>
              <a:t>7,721</a:t>
            </a:r>
            <a:r>
              <a:rPr lang="zh-TW" altLang="en-US" sz="2200" dirty="0">
                <a:solidFill>
                  <a:schemeClr val="accent6"/>
                </a:solidFill>
              </a:rPr>
              <a:t>人，累計</a:t>
            </a:r>
            <a:r>
              <a:rPr lang="en-US" altLang="zh-TW" sz="2200" dirty="0">
                <a:solidFill>
                  <a:schemeClr val="accent6"/>
                </a:solidFill>
              </a:rPr>
              <a:t>31</a:t>
            </a:r>
            <a:r>
              <a:rPr lang="zh-TW" altLang="en-US" sz="2200" dirty="0">
                <a:solidFill>
                  <a:schemeClr val="accent6"/>
                </a:solidFill>
              </a:rPr>
              <a:t>萬</a:t>
            </a:r>
            <a:r>
              <a:rPr lang="en-US" altLang="zh-TW" sz="2200" dirty="0">
                <a:solidFill>
                  <a:schemeClr val="accent6"/>
                </a:solidFill>
              </a:rPr>
              <a:t>435</a:t>
            </a:r>
            <a:r>
              <a:rPr lang="zh-TW" altLang="en-US" sz="2200" dirty="0">
                <a:solidFill>
                  <a:schemeClr val="accent6"/>
                </a:solidFill>
              </a:rPr>
              <a:t>名幼童家庭受益。</a:t>
            </a:r>
            <a:endParaRPr lang="en-US" altLang="zh-TW" sz="2200" dirty="0">
              <a:solidFill>
                <a:schemeClr val="accent6"/>
              </a:solidFill>
            </a:endParaRPr>
          </a:p>
          <a:p>
            <a:pPr algn="just">
              <a:buClr>
                <a:schemeClr val="accent6">
                  <a:lumMod val="50000"/>
                </a:schemeClr>
              </a:buClr>
              <a:buFont typeface="Wingdings" panose="05000000000000000000" pitchFamily="2" charset="2"/>
              <a:buChar char="n"/>
            </a:pPr>
            <a:r>
              <a:rPr lang="en-US" altLang="zh-TW" sz="2200" dirty="0">
                <a:solidFill>
                  <a:schemeClr val="accent6"/>
                </a:solidFill>
              </a:rPr>
              <a:t>96</a:t>
            </a:r>
            <a:r>
              <a:rPr lang="zh-TW" altLang="en-US" sz="2200" dirty="0">
                <a:solidFill>
                  <a:schemeClr val="accent6"/>
                </a:solidFill>
              </a:rPr>
              <a:t>年全國設有</a:t>
            </a:r>
            <a:r>
              <a:rPr lang="en-US" altLang="zh-TW" sz="2200" dirty="0">
                <a:solidFill>
                  <a:schemeClr val="accent6"/>
                </a:solidFill>
              </a:rPr>
              <a:t>46</a:t>
            </a:r>
            <a:r>
              <a:rPr lang="zh-TW" altLang="en-US" sz="2200" dirty="0">
                <a:solidFill>
                  <a:schemeClr val="accent6"/>
                </a:solidFill>
              </a:rPr>
              <a:t>處社區保母系統，</a:t>
            </a:r>
            <a:r>
              <a:rPr lang="en-US" altLang="zh-TW" sz="2200" dirty="0">
                <a:solidFill>
                  <a:schemeClr val="accent6"/>
                </a:solidFill>
              </a:rPr>
              <a:t>8,614</a:t>
            </a:r>
            <a:r>
              <a:rPr lang="zh-TW" altLang="en-US" sz="2200" dirty="0">
                <a:solidFill>
                  <a:schemeClr val="accent6"/>
                </a:solidFill>
              </a:rPr>
              <a:t>人加入，至</a:t>
            </a:r>
            <a:r>
              <a:rPr lang="en-US" altLang="zh-TW" sz="2200" dirty="0">
                <a:solidFill>
                  <a:schemeClr val="accent6"/>
                </a:solidFill>
              </a:rPr>
              <a:t>104</a:t>
            </a:r>
            <a:r>
              <a:rPr lang="zh-TW" altLang="en-US" sz="2200" dirty="0">
                <a:solidFill>
                  <a:schemeClr val="accent6"/>
                </a:solidFill>
              </a:rPr>
              <a:t>年底全國居家托育服務中心（原社區保母系統）成長至</a:t>
            </a:r>
            <a:r>
              <a:rPr lang="en-US" altLang="zh-TW" sz="2200" dirty="0">
                <a:solidFill>
                  <a:schemeClr val="accent6"/>
                </a:solidFill>
              </a:rPr>
              <a:t>71</a:t>
            </a:r>
            <a:r>
              <a:rPr lang="zh-TW" altLang="en-US" sz="2200" dirty="0">
                <a:solidFill>
                  <a:schemeClr val="accent6"/>
                </a:solidFill>
              </a:rPr>
              <a:t>處，計</a:t>
            </a:r>
            <a:r>
              <a:rPr lang="en-US" altLang="zh-TW" sz="2200" dirty="0">
                <a:solidFill>
                  <a:schemeClr val="accent6"/>
                </a:solidFill>
              </a:rPr>
              <a:t>4</a:t>
            </a:r>
            <a:r>
              <a:rPr lang="zh-TW" altLang="en-US" sz="2200" dirty="0">
                <a:solidFill>
                  <a:schemeClr val="accent6"/>
                </a:solidFill>
              </a:rPr>
              <a:t>萬</a:t>
            </a:r>
            <a:r>
              <a:rPr lang="en-US" altLang="zh-TW" sz="2200" dirty="0">
                <a:solidFill>
                  <a:schemeClr val="accent6"/>
                </a:solidFill>
              </a:rPr>
              <a:t>8,681</a:t>
            </a:r>
            <a:r>
              <a:rPr lang="zh-TW" altLang="en-US" sz="2200" dirty="0">
                <a:solidFill>
                  <a:schemeClr val="accent6"/>
                </a:solidFill>
              </a:rPr>
              <a:t>人加入並接受政府督導管理；</a:t>
            </a:r>
            <a:r>
              <a:rPr lang="en-US" altLang="zh-TW" sz="2200" dirty="0">
                <a:solidFill>
                  <a:schemeClr val="accent6"/>
                </a:solidFill>
              </a:rPr>
              <a:t>103</a:t>
            </a:r>
            <a:r>
              <a:rPr lang="zh-TW" altLang="en-US" sz="2200" dirty="0">
                <a:solidFill>
                  <a:schemeClr val="accent6"/>
                </a:solidFill>
              </a:rPr>
              <a:t>年</a:t>
            </a:r>
            <a:r>
              <a:rPr lang="en-US" altLang="zh-TW" sz="2200" dirty="0">
                <a:solidFill>
                  <a:schemeClr val="accent6"/>
                </a:solidFill>
              </a:rPr>
              <a:t>12</a:t>
            </a:r>
            <a:r>
              <a:rPr lang="zh-TW" altLang="en-US" sz="2200" dirty="0">
                <a:solidFill>
                  <a:schemeClr val="accent6"/>
                </a:solidFill>
              </a:rPr>
              <a:t>月實施居家托育服務登記制，將居家托育服務法制化，維護兒童照顧品質。</a:t>
            </a:r>
            <a:endParaRPr lang="en-US" altLang="zh-TW" sz="2200" dirty="0">
              <a:solidFill>
                <a:schemeClr val="accent6"/>
              </a:solidFill>
            </a:endParaRPr>
          </a:p>
        </p:txBody>
      </p:sp>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幼兒托</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育好制度，</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家庭工作都</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兼顧</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graphicFrame>
        <p:nvGraphicFramePr>
          <p:cNvPr id="12" name="Object 56"/>
          <p:cNvGraphicFramePr>
            <a:graphicFrameLocks/>
          </p:cNvGraphicFramePr>
          <p:nvPr>
            <p:extLst>
              <p:ext uri="{D42A27DB-BD31-4B8C-83A1-F6EECF244321}">
                <p14:modId xmlns:p14="http://schemas.microsoft.com/office/powerpoint/2010/main" val="422726645"/>
              </p:ext>
            </p:extLst>
          </p:nvPr>
        </p:nvGraphicFramePr>
        <p:xfrm>
          <a:off x="690204" y="3716593"/>
          <a:ext cx="4300538" cy="2484438"/>
        </p:xfrm>
        <a:graphic>
          <a:graphicData uri="http://schemas.openxmlformats.org/presentationml/2006/ole">
            <mc:AlternateContent xmlns:mc="http://schemas.openxmlformats.org/markup-compatibility/2006">
              <mc:Choice xmlns:v="urn:schemas-microsoft-com:vml" Requires="v">
                <p:oleObj spid="_x0000_s13840" name="圖表" r:id="rId4" imgW="4305379" imgH="2489220" progId="Excel.Chart.8">
                  <p:embed/>
                </p:oleObj>
              </mc:Choice>
              <mc:Fallback>
                <p:oleObj name="圖表" r:id="rId4" imgW="4305379" imgH="2489220" progId="Excel.Chart.8">
                  <p:embed/>
                  <p:pic>
                    <p:nvPicPr>
                      <p:cNvPr id="0" name=""/>
                      <p:cNvPicPr>
                        <a:picLocks noChangeArrowheads="1"/>
                      </p:cNvPicPr>
                      <p:nvPr/>
                    </p:nvPicPr>
                    <p:blipFill>
                      <a:blip r:embed="rId5"/>
                      <a:srcRect/>
                      <a:stretch>
                        <a:fillRect/>
                      </a:stretch>
                    </p:blipFill>
                    <p:spPr bwMode="auto">
                      <a:xfrm>
                        <a:off x="690204" y="3716593"/>
                        <a:ext cx="4300538" cy="2484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57"/>
          <p:cNvGraphicFramePr>
            <a:graphicFrameLocks/>
          </p:cNvGraphicFramePr>
          <p:nvPr>
            <p:extLst>
              <p:ext uri="{D42A27DB-BD31-4B8C-83A1-F6EECF244321}">
                <p14:modId xmlns:p14="http://schemas.microsoft.com/office/powerpoint/2010/main" val="1738791658"/>
              </p:ext>
            </p:extLst>
          </p:nvPr>
        </p:nvGraphicFramePr>
        <p:xfrm>
          <a:off x="4911367" y="3540433"/>
          <a:ext cx="3732212" cy="2663825"/>
        </p:xfrm>
        <a:graphic>
          <a:graphicData uri="http://schemas.openxmlformats.org/presentationml/2006/ole">
            <mc:AlternateContent xmlns:mc="http://schemas.openxmlformats.org/markup-compatibility/2006">
              <mc:Choice xmlns:v="urn:schemas-microsoft-com:vml" Requires="v">
                <p:oleObj spid="_x0000_s13841" r:id="rId6" imgW="3731075" imgH="2664183" progId="Excel.Chart.8">
                  <p:embed/>
                </p:oleObj>
              </mc:Choice>
              <mc:Fallback>
                <p:oleObj r:id="rId6" imgW="3731075" imgH="2664183"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367" y="3540433"/>
                        <a:ext cx="3732212"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69</a:t>
            </a:fld>
            <a:endParaRPr lang="zh-TW" altLang="en-US" dirty="0"/>
          </a:p>
        </p:txBody>
      </p:sp>
    </p:spTree>
    <p:extLst>
      <p:ext uri="{BB962C8B-B14F-4D97-AF65-F5344CB8AC3E}">
        <p14:creationId xmlns:p14="http://schemas.microsoft.com/office/powerpoint/2010/main" val="2005544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強力打擊犯罪，民眾生活有保障</a:t>
            </a:r>
            <a:endParaRPr lang="en-US" altLang="zh-TW"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3747" y="844062"/>
            <a:ext cx="8665754" cy="316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3500"/>
              </a:lnSpc>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Times New Roman" panose="02020603050405020304" pitchFamily="18" charset="0"/>
                <a:ea typeface="標楷體" panose="03000509000000000000" pitchFamily="65" charset="-120"/>
              </a:rPr>
              <a:t>自</a:t>
            </a:r>
            <a:r>
              <a:rPr lang="en-US" altLang="zh-TW" sz="2600" b="1" dirty="0">
                <a:solidFill>
                  <a:schemeClr val="accent6"/>
                </a:solidFill>
                <a:latin typeface="Times New Roman" panose="02020603050405020304" pitchFamily="18" charset="0"/>
                <a:ea typeface="標楷體" panose="03000509000000000000" pitchFamily="65" charset="-120"/>
              </a:rPr>
              <a:t>84</a:t>
            </a:r>
            <a:r>
              <a:rPr lang="zh-TW" altLang="en-US" sz="2600" b="1" dirty="0">
                <a:solidFill>
                  <a:schemeClr val="accent6"/>
                </a:solidFill>
                <a:latin typeface="Times New Roman" panose="02020603050405020304" pitchFamily="18" charset="0"/>
                <a:ea typeface="標楷體" panose="03000509000000000000" pitchFamily="65" charset="-120"/>
              </a:rPr>
              <a:t>年開始實施受理刑案報案三聯單制度，全般刑案發生數於</a:t>
            </a:r>
            <a:r>
              <a:rPr lang="en-US" altLang="zh-TW" sz="2600" b="1" dirty="0">
                <a:solidFill>
                  <a:schemeClr val="accent6"/>
                </a:solidFill>
                <a:latin typeface="Times New Roman" panose="02020603050405020304" pitchFamily="18" charset="0"/>
                <a:ea typeface="標楷體" panose="03000509000000000000" pitchFamily="65" charset="-120"/>
              </a:rPr>
              <a:t>94</a:t>
            </a:r>
            <a:r>
              <a:rPr lang="zh-TW" altLang="en-US" sz="2600" b="1" dirty="0">
                <a:solidFill>
                  <a:schemeClr val="accent6"/>
                </a:solidFill>
                <a:latin typeface="Times New Roman" panose="02020603050405020304" pitchFamily="18" charset="0"/>
                <a:ea typeface="標楷體" panose="03000509000000000000" pitchFamily="65" charset="-120"/>
              </a:rPr>
              <a:t>年最高</a:t>
            </a:r>
            <a:r>
              <a:rPr lang="en-US" altLang="zh-TW" sz="2600" b="1" dirty="0">
                <a:solidFill>
                  <a:schemeClr val="accent6"/>
                </a:solidFill>
                <a:latin typeface="Times New Roman" panose="02020603050405020304" pitchFamily="18" charset="0"/>
                <a:ea typeface="標楷體" panose="03000509000000000000" pitchFamily="65" charset="-120"/>
              </a:rPr>
              <a:t>(55</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5,109</a:t>
            </a:r>
            <a:r>
              <a:rPr lang="zh-TW" altLang="en-US" sz="2600" b="1" dirty="0">
                <a:solidFill>
                  <a:schemeClr val="accent6"/>
                </a:solidFill>
                <a:latin typeface="Times New Roman" panose="02020603050405020304" pitchFamily="18" charset="0"/>
                <a:ea typeface="標楷體" panose="03000509000000000000" pitchFamily="65" charset="-120"/>
              </a:rPr>
              <a:t>件</a:t>
            </a:r>
            <a:r>
              <a:rPr lang="en-US" altLang="zh-TW" sz="2600" b="1" dirty="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後逐年下降，至</a:t>
            </a:r>
            <a:r>
              <a:rPr lang="en-US" altLang="zh-TW" sz="2600" b="1" dirty="0">
                <a:solidFill>
                  <a:schemeClr val="accent6"/>
                </a:solidFill>
                <a:latin typeface="Times New Roman" panose="02020603050405020304" pitchFamily="18" charset="0"/>
                <a:ea typeface="標楷體" panose="03000509000000000000" pitchFamily="65" charset="-120"/>
              </a:rPr>
              <a:t>102</a:t>
            </a:r>
            <a:r>
              <a:rPr lang="zh-TW" altLang="en-US" sz="2600" b="1" dirty="0">
                <a:solidFill>
                  <a:schemeClr val="accent6"/>
                </a:solidFill>
                <a:latin typeface="Times New Roman" panose="02020603050405020304" pitchFamily="18" charset="0"/>
                <a:ea typeface="標楷體" panose="03000509000000000000" pitchFamily="65" charset="-120"/>
              </a:rPr>
              <a:t>年最低</a:t>
            </a:r>
            <a:r>
              <a:rPr lang="en-US" altLang="zh-TW" sz="2600" b="1" dirty="0">
                <a:solidFill>
                  <a:schemeClr val="accent6"/>
                </a:solidFill>
                <a:latin typeface="Times New Roman" panose="02020603050405020304" pitchFamily="18" charset="0"/>
                <a:ea typeface="標楷體" panose="03000509000000000000" pitchFamily="65" charset="-120"/>
              </a:rPr>
              <a:t>(29</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8,967</a:t>
            </a:r>
            <a:r>
              <a:rPr lang="zh-TW" altLang="en-US" sz="2600" b="1" dirty="0">
                <a:solidFill>
                  <a:schemeClr val="accent6"/>
                </a:solidFill>
                <a:latin typeface="Times New Roman" panose="02020603050405020304" pitchFamily="18" charset="0"/>
                <a:ea typeface="標楷體" panose="03000509000000000000" pitchFamily="65" charset="-120"/>
              </a:rPr>
              <a:t>件</a:t>
            </a:r>
            <a:r>
              <a:rPr lang="en-US" altLang="zh-TW" sz="2600" b="1" dirty="0">
                <a:solidFill>
                  <a:schemeClr val="accent6"/>
                </a:solidFill>
                <a:latin typeface="Times New Roman" panose="02020603050405020304" pitchFamily="18" charset="0"/>
                <a:ea typeface="標楷體" panose="03000509000000000000" pitchFamily="65" charset="-120"/>
              </a:rPr>
              <a:t>)</a:t>
            </a:r>
            <a:r>
              <a:rPr lang="zh-TW" altLang="en-US" sz="2600" b="1" dirty="0">
                <a:solidFill>
                  <a:schemeClr val="accent6"/>
                </a:solidFill>
                <a:latin typeface="Times New Roman" panose="02020603050405020304" pitchFamily="18" charset="0"/>
                <a:ea typeface="標楷體" panose="03000509000000000000" pitchFamily="65" charset="-120"/>
              </a:rPr>
              <a:t>，</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年全般刑案發生數</a:t>
            </a:r>
            <a:r>
              <a:rPr lang="en-US" altLang="zh-TW" sz="2600" b="1" dirty="0">
                <a:solidFill>
                  <a:schemeClr val="accent6"/>
                </a:solidFill>
                <a:latin typeface="Times New Roman" panose="02020603050405020304" pitchFamily="18" charset="0"/>
                <a:ea typeface="標楷體" panose="03000509000000000000" pitchFamily="65" charset="-120"/>
              </a:rPr>
              <a:t>29</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7,676</a:t>
            </a:r>
            <a:r>
              <a:rPr lang="zh-TW" altLang="en-US" sz="2600" b="1" dirty="0">
                <a:solidFill>
                  <a:schemeClr val="accent6"/>
                </a:solidFill>
                <a:latin typeface="Times New Roman" panose="02020603050405020304" pitchFamily="18" charset="0"/>
                <a:ea typeface="標楷體" panose="03000509000000000000" pitchFamily="65" charset="-120"/>
              </a:rPr>
              <a:t>件，比</a:t>
            </a:r>
            <a:r>
              <a:rPr lang="en-US" altLang="zh-TW" sz="2600" b="1" dirty="0">
                <a:solidFill>
                  <a:schemeClr val="accent6"/>
                </a:solidFill>
                <a:latin typeface="Times New Roman" panose="02020603050405020304" pitchFamily="18" charset="0"/>
                <a:ea typeface="標楷體" panose="03000509000000000000" pitchFamily="65" charset="-120"/>
              </a:rPr>
              <a:t>84</a:t>
            </a:r>
            <a:r>
              <a:rPr lang="zh-TW" altLang="en-US"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42</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9,233</a:t>
            </a:r>
            <a:r>
              <a:rPr lang="zh-TW" altLang="en-US" sz="2600" b="1" dirty="0">
                <a:solidFill>
                  <a:schemeClr val="accent6"/>
                </a:solidFill>
                <a:latin typeface="Times New Roman" panose="02020603050405020304" pitchFamily="18" charset="0"/>
                <a:ea typeface="標楷體" panose="03000509000000000000" pitchFamily="65" charset="-120"/>
              </a:rPr>
              <a:t>件減幅達</a:t>
            </a:r>
            <a:r>
              <a:rPr lang="en-US" altLang="zh-TW" sz="2600" b="1" dirty="0">
                <a:solidFill>
                  <a:schemeClr val="accent6"/>
                </a:solidFill>
                <a:latin typeface="Times New Roman" panose="02020603050405020304" pitchFamily="18" charset="0"/>
                <a:ea typeface="標楷體" panose="03000509000000000000" pitchFamily="65" charset="-120"/>
              </a:rPr>
              <a:t>30.65%</a:t>
            </a:r>
            <a:r>
              <a:rPr lang="zh-TW" altLang="en-US" sz="2600" b="1" dirty="0">
                <a:solidFill>
                  <a:schemeClr val="accent6"/>
                </a:solidFill>
                <a:latin typeface="Times New Roman" panose="02020603050405020304" pitchFamily="18" charset="0"/>
                <a:ea typeface="標楷體" panose="03000509000000000000" pitchFamily="65" charset="-120"/>
              </a:rPr>
              <a:t>；另全般犯罪破獲率從</a:t>
            </a:r>
            <a:r>
              <a:rPr lang="en-US" altLang="zh-TW" sz="2600" b="1" dirty="0">
                <a:solidFill>
                  <a:schemeClr val="accent6"/>
                </a:solidFill>
                <a:latin typeface="Times New Roman" panose="02020603050405020304" pitchFamily="18" charset="0"/>
                <a:ea typeface="標楷體" panose="03000509000000000000" pitchFamily="65" charset="-120"/>
              </a:rPr>
              <a:t>84</a:t>
            </a:r>
            <a:r>
              <a:rPr lang="zh-TW" altLang="en-US"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53.7%</a:t>
            </a:r>
            <a:r>
              <a:rPr lang="zh-TW" altLang="en-US" sz="2600" b="1" dirty="0">
                <a:solidFill>
                  <a:schemeClr val="accent6"/>
                </a:solidFill>
                <a:latin typeface="Times New Roman" panose="02020603050405020304" pitchFamily="18" charset="0"/>
                <a:ea typeface="標楷體" panose="03000509000000000000" pitchFamily="65" charset="-120"/>
              </a:rPr>
              <a:t>增加到</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92.06%</a:t>
            </a:r>
            <a:r>
              <a:rPr lang="zh-TW" altLang="en-US" sz="2600" b="1" dirty="0">
                <a:solidFill>
                  <a:schemeClr val="accent6"/>
                </a:solidFill>
                <a:latin typeface="Times New Roman" panose="02020603050405020304" pitchFamily="18" charset="0"/>
                <a:ea typeface="標楷體" panose="03000509000000000000" pitchFamily="65" charset="-120"/>
              </a:rPr>
              <a:t>，提高</a:t>
            </a:r>
            <a:r>
              <a:rPr lang="en-US" altLang="zh-TW" sz="2600" b="1" dirty="0">
                <a:solidFill>
                  <a:schemeClr val="accent6"/>
                </a:solidFill>
                <a:latin typeface="Times New Roman" panose="02020603050405020304" pitchFamily="18" charset="0"/>
                <a:ea typeface="標楷體" panose="03000509000000000000" pitchFamily="65" charset="-120"/>
              </a:rPr>
              <a:t>38.36</a:t>
            </a:r>
            <a:r>
              <a:rPr lang="zh-TW" altLang="en-US" sz="2600" b="1" dirty="0">
                <a:solidFill>
                  <a:schemeClr val="accent6"/>
                </a:solidFill>
                <a:latin typeface="Times New Roman" panose="02020603050405020304" pitchFamily="18" charset="0"/>
                <a:ea typeface="標楷體" panose="03000509000000000000" pitchFamily="65" charset="-120"/>
              </a:rPr>
              <a:t>個百分點</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a:t>
            </a:fld>
            <a:endParaRPr lang="zh-TW" altLang="en-US"/>
          </a:p>
        </p:txBody>
      </p:sp>
      <p:sp>
        <p:nvSpPr>
          <p:cNvPr id="7" name="矩形 6"/>
          <p:cNvSpPr/>
          <p:nvPr/>
        </p:nvSpPr>
        <p:spPr>
          <a:xfrm>
            <a:off x="3384719" y="5880243"/>
            <a:ext cx="2565126" cy="300082"/>
          </a:xfrm>
          <a:prstGeom prst="rect">
            <a:avLst/>
          </a:prstGeom>
        </p:spPr>
        <p:txBody>
          <a:bodyPr wrap="non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rPr>
              <a:t> 84</a:t>
            </a:r>
            <a:r>
              <a:rPr lang="zh-TW"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年至</a:t>
            </a:r>
            <a:r>
              <a:rPr lang="en-US" altLang="zh-TW" sz="1350" kern="100" dirty="0" smtClean="0">
                <a:solidFill>
                  <a:srgbClr val="000000"/>
                </a:solidFill>
                <a:latin typeface="Times New Roman" panose="02020603050405020304" pitchFamily="18" charset="0"/>
                <a:ea typeface="標楷體" panose="03000509000000000000" pitchFamily="65" charset="-120"/>
              </a:rPr>
              <a:t>104</a:t>
            </a:r>
            <a:r>
              <a:rPr lang="zh-TW" altLang="zh-TW" sz="135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全般刑案發破</a:t>
            </a:r>
            <a:r>
              <a:rPr lang="zh-TW"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概況</a:t>
            </a:r>
            <a:endParaRPr lang="zh-TW" altLang="en-US" sz="1350" dirty="0"/>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37" y="3187343"/>
            <a:ext cx="8165184"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a:stretch>
            <a:fillRect/>
          </a:stretch>
        </p:blipFill>
        <p:spPr>
          <a:xfrm>
            <a:off x="5566387" y="3504209"/>
            <a:ext cx="766916" cy="583578"/>
          </a:xfrm>
          <a:prstGeom prst="rect">
            <a:avLst/>
          </a:prstGeom>
        </p:spPr>
      </p:pic>
    </p:spTree>
    <p:extLst>
      <p:ext uri="{BB962C8B-B14F-4D97-AF65-F5344CB8AC3E}">
        <p14:creationId xmlns:p14="http://schemas.microsoft.com/office/powerpoint/2010/main" val="12284344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推動</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微型保險，照顧經濟弱勢</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民眾</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58884" y="1201586"/>
            <a:ext cx="8240617" cy="284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73050" indent="-273050" algn="just">
              <a:buClr>
                <a:schemeClr val="accent6">
                  <a:lumMod val="50000"/>
                </a:schemeClr>
              </a:buClr>
              <a:buSzPct val="100000"/>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98</a:t>
            </a:r>
            <a:r>
              <a:rPr lang="zh-TW" altLang="en-US" sz="2600" b="1" dirty="0" smtClean="0">
                <a:solidFill>
                  <a:schemeClr val="accent6"/>
                </a:solidFill>
                <a:latin typeface="Times New Roman" panose="02020603050405020304" pitchFamily="18" charset="0"/>
                <a:ea typeface="標楷體" panose="03000509000000000000" pitchFamily="65" charset="-120"/>
              </a:rPr>
              <a:t>年</a:t>
            </a:r>
            <a:r>
              <a:rPr lang="en-US" altLang="zh-TW" sz="2600" b="1" dirty="0" smtClean="0">
                <a:solidFill>
                  <a:schemeClr val="accent6"/>
                </a:solidFill>
                <a:latin typeface="Times New Roman" panose="02020603050405020304" pitchFamily="18" charset="0"/>
                <a:ea typeface="標楷體" panose="03000509000000000000" pitchFamily="65" charset="-120"/>
              </a:rPr>
              <a:t>7</a:t>
            </a:r>
            <a:r>
              <a:rPr lang="zh-TW" altLang="en-US" sz="2600" b="1" dirty="0" smtClean="0">
                <a:solidFill>
                  <a:schemeClr val="accent6"/>
                </a:solidFill>
                <a:latin typeface="Times New Roman" panose="02020603050405020304" pitchFamily="18" charset="0"/>
                <a:ea typeface="標楷體" panose="03000509000000000000" pitchFamily="65" charset="-120"/>
              </a:rPr>
              <a:t>月</a:t>
            </a:r>
            <a:r>
              <a:rPr lang="zh-TW" altLang="zh-TW" sz="2600" b="1" dirty="0" smtClean="0">
                <a:solidFill>
                  <a:schemeClr val="accent6"/>
                </a:solidFill>
                <a:latin typeface="Times New Roman" panose="02020603050405020304" pitchFamily="18" charset="0"/>
                <a:ea typeface="標楷體" panose="03000509000000000000" pitchFamily="65" charset="-120"/>
              </a:rPr>
              <a:t>訂</a:t>
            </a:r>
            <a:r>
              <a:rPr lang="zh-TW" altLang="zh-TW" sz="2600" b="1" dirty="0">
                <a:solidFill>
                  <a:schemeClr val="accent6"/>
                </a:solidFill>
                <a:latin typeface="Times New Roman" panose="02020603050405020304" pitchFamily="18" charset="0"/>
                <a:ea typeface="標楷體" panose="03000509000000000000" pitchFamily="65" charset="-120"/>
              </a:rPr>
              <a:t>定「保險業辦理微型保險業務應注意事項」，開放保險業辦理一年期微型傷害保險及微型壽險商品，並透過各種媒體向民眾宣導微型保險商品概念</a:t>
            </a:r>
            <a:r>
              <a:rPr lang="zh-TW" altLang="en-US" sz="2600" b="1" dirty="0" smtClean="0">
                <a:solidFill>
                  <a:schemeClr val="accent6"/>
                </a:solidFill>
                <a:latin typeface="Times New Roman" panose="02020603050405020304" pitchFamily="18" charset="0"/>
                <a:ea typeface="標楷體" panose="03000509000000000000" pitchFamily="65" charset="-120"/>
              </a:rPr>
              <a:t>。</a:t>
            </a:r>
            <a:r>
              <a:rPr lang="en-US" altLang="zh-TW" sz="2600" b="1" dirty="0" smtClean="0">
                <a:solidFill>
                  <a:schemeClr val="accent6"/>
                </a:solidFill>
                <a:latin typeface="Times New Roman" panose="02020603050405020304" pitchFamily="18" charset="0"/>
              </a:rPr>
              <a:t>103</a:t>
            </a:r>
            <a:r>
              <a:rPr lang="zh-TW" altLang="en-US" sz="2600" b="1" dirty="0">
                <a:solidFill>
                  <a:schemeClr val="accent6"/>
                </a:solidFill>
                <a:latin typeface="Times New Roman" panose="02020603050405020304" pitchFamily="18" charset="0"/>
              </a:rPr>
              <a:t>年</a:t>
            </a:r>
            <a:r>
              <a:rPr lang="en-US" altLang="zh-TW" sz="2600" b="1" dirty="0">
                <a:solidFill>
                  <a:schemeClr val="accent6"/>
                </a:solidFill>
                <a:latin typeface="Times New Roman" panose="02020603050405020304" pitchFamily="18" charset="0"/>
              </a:rPr>
              <a:t>6</a:t>
            </a:r>
            <a:r>
              <a:rPr lang="zh-TW" altLang="en-US" sz="2600" b="1" dirty="0">
                <a:solidFill>
                  <a:schemeClr val="accent6"/>
                </a:solidFill>
                <a:latin typeface="Times New Roman" panose="02020603050405020304" pitchFamily="18" charset="0"/>
              </a:rPr>
              <a:t>月</a:t>
            </a:r>
            <a:r>
              <a:rPr lang="en-US" altLang="zh-TW" sz="2600" b="1" dirty="0">
                <a:solidFill>
                  <a:schemeClr val="accent6"/>
                </a:solidFill>
                <a:latin typeface="Times New Roman" panose="02020603050405020304" pitchFamily="18" charset="0"/>
              </a:rPr>
              <a:t>26</a:t>
            </a:r>
            <a:r>
              <a:rPr lang="zh-TW" altLang="en-US" sz="2600" b="1" dirty="0">
                <a:solidFill>
                  <a:schemeClr val="accent6"/>
                </a:solidFill>
                <a:latin typeface="Times New Roman" panose="02020603050405020304" pitchFamily="18" charset="0"/>
              </a:rPr>
              <a:t>日發布修正，增加</a:t>
            </a:r>
            <a:r>
              <a:rPr lang="zh-TW" altLang="en-US" sz="2600" b="1" dirty="0" smtClean="0">
                <a:solidFill>
                  <a:schemeClr val="accent6"/>
                </a:solidFill>
                <a:latin typeface="Times New Roman" panose="02020603050405020304" pitchFamily="18" charset="0"/>
              </a:rPr>
              <a:t>傷害</a:t>
            </a:r>
            <a:r>
              <a:rPr lang="zh-TW" altLang="en-US" sz="2600" b="1" dirty="0">
                <a:solidFill>
                  <a:schemeClr val="accent6"/>
                </a:solidFill>
                <a:latin typeface="Times New Roman" panose="02020603050405020304" pitchFamily="18" charset="0"/>
              </a:rPr>
              <a:t>醫</a:t>
            </a:r>
            <a:r>
              <a:rPr lang="zh-TW" altLang="en-US" sz="2600" b="1" dirty="0" smtClean="0">
                <a:solidFill>
                  <a:schemeClr val="accent6"/>
                </a:solidFill>
                <a:latin typeface="Times New Roman" panose="02020603050405020304" pitchFamily="18" charset="0"/>
              </a:rPr>
              <a:t>療</a:t>
            </a:r>
            <a:r>
              <a:rPr lang="zh-TW" altLang="en-US" sz="2600" b="1" dirty="0">
                <a:solidFill>
                  <a:schemeClr val="accent6"/>
                </a:solidFill>
                <a:latin typeface="Times New Roman" panose="02020603050405020304" pitchFamily="18" charset="0"/>
              </a:rPr>
              <a:t>保險商品</a:t>
            </a:r>
            <a:r>
              <a:rPr lang="zh-TW" altLang="en-US" sz="2600" b="1" dirty="0" smtClean="0">
                <a:solidFill>
                  <a:schemeClr val="accent6"/>
                </a:solidFill>
                <a:latin typeface="Times New Roman" panose="02020603050405020304" pitchFamily="18" charset="0"/>
              </a:rPr>
              <a:t>。 </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marL="273050" indent="-273050" algn="just">
              <a:buClr>
                <a:schemeClr val="accent6">
                  <a:lumMod val="50000"/>
                </a:schemeClr>
              </a:buClr>
              <a:buSzPct val="100000"/>
              <a:buFont typeface="Wingdings" panose="05000000000000000000" pitchFamily="2" charset="2"/>
              <a:buChar char="n"/>
            </a:pPr>
            <a:r>
              <a:rPr lang="zh-TW" altLang="zh-TW" sz="2600" b="1" dirty="0">
                <a:solidFill>
                  <a:schemeClr val="accent6"/>
                </a:solidFill>
                <a:latin typeface="Times New Roman" panose="02020603050405020304" pitchFamily="18" charset="0"/>
                <a:ea typeface="標楷體" panose="03000509000000000000" pitchFamily="65" charset="-120"/>
              </a:rPr>
              <a:t>截至</a:t>
            </a:r>
            <a:r>
              <a:rPr lang="en-US" altLang="zh-TW" sz="2600" b="1" dirty="0">
                <a:solidFill>
                  <a:schemeClr val="accent6"/>
                </a:solidFill>
                <a:latin typeface="Times New Roman" panose="02020603050405020304" pitchFamily="18" charset="0"/>
                <a:ea typeface="標楷體" panose="03000509000000000000" pitchFamily="65" charset="-120"/>
              </a:rPr>
              <a:t>105</a:t>
            </a:r>
            <a:r>
              <a:rPr lang="zh-TW" altLang="zh-TW"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2</a:t>
            </a:r>
            <a:r>
              <a:rPr lang="zh-TW" altLang="zh-TW" sz="2600" b="1" dirty="0">
                <a:solidFill>
                  <a:schemeClr val="accent6"/>
                </a:solidFill>
                <a:latin typeface="Times New Roman" panose="02020603050405020304" pitchFamily="18" charset="0"/>
                <a:ea typeface="標楷體" panose="03000509000000000000" pitchFamily="65" charset="-120"/>
              </a:rPr>
              <a:t>月</a:t>
            </a:r>
            <a:r>
              <a:rPr lang="en-US" altLang="zh-TW" sz="2600" b="1" dirty="0">
                <a:solidFill>
                  <a:schemeClr val="accent6"/>
                </a:solidFill>
                <a:latin typeface="Times New Roman" panose="02020603050405020304" pitchFamily="18" charset="0"/>
                <a:ea typeface="標楷體" panose="03000509000000000000" pitchFamily="65" charset="-120"/>
              </a:rPr>
              <a:t>29</a:t>
            </a:r>
            <a:r>
              <a:rPr lang="zh-TW" altLang="zh-TW" sz="2600" b="1" dirty="0">
                <a:solidFill>
                  <a:schemeClr val="accent6"/>
                </a:solidFill>
                <a:latin typeface="Times New Roman" panose="02020603050405020304" pitchFamily="18" charset="0"/>
                <a:ea typeface="標楷體" panose="03000509000000000000" pitchFamily="65" charset="-120"/>
              </a:rPr>
              <a:t>日止，投保人數已達</a:t>
            </a:r>
            <a:r>
              <a:rPr lang="en-US" altLang="zh-TW" sz="2600" b="1" dirty="0">
                <a:solidFill>
                  <a:schemeClr val="accent6"/>
                </a:solidFill>
                <a:latin typeface="Times New Roman" panose="02020603050405020304" pitchFamily="18" charset="0"/>
                <a:ea typeface="標楷體" panose="03000509000000000000" pitchFamily="65" charset="-120"/>
              </a:rPr>
              <a:t>25</a:t>
            </a:r>
            <a:r>
              <a:rPr lang="zh-TW" altLang="zh-TW"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3,088</a:t>
            </a:r>
            <a:r>
              <a:rPr lang="zh-TW" altLang="zh-TW" sz="2600" b="1" dirty="0">
                <a:solidFill>
                  <a:schemeClr val="accent6"/>
                </a:solidFill>
                <a:latin typeface="Times New Roman" panose="02020603050405020304" pitchFamily="18" charset="0"/>
                <a:ea typeface="標楷體" panose="03000509000000000000" pitchFamily="65" charset="-120"/>
              </a:rPr>
              <a:t>人，總保額約</a:t>
            </a:r>
            <a:r>
              <a:rPr lang="en-US" altLang="zh-TW" sz="2600" b="1" dirty="0">
                <a:solidFill>
                  <a:schemeClr val="accent6"/>
                </a:solidFill>
                <a:latin typeface="Times New Roman" panose="02020603050405020304" pitchFamily="18" charset="0"/>
                <a:ea typeface="標楷體" panose="03000509000000000000" pitchFamily="65" charset="-120"/>
              </a:rPr>
              <a:t>859</a:t>
            </a:r>
            <a:r>
              <a:rPr lang="zh-TW" altLang="zh-TW" sz="2600" b="1" dirty="0">
                <a:solidFill>
                  <a:schemeClr val="accent6"/>
                </a:solidFill>
                <a:latin typeface="Times New Roman" panose="02020603050405020304" pitchFamily="18" charset="0"/>
                <a:ea typeface="標楷體" panose="03000509000000000000" pitchFamily="65" charset="-120"/>
              </a:rPr>
              <a:t>億</a:t>
            </a:r>
            <a:r>
              <a:rPr lang="en-US" altLang="zh-TW" sz="2600" b="1" dirty="0">
                <a:solidFill>
                  <a:schemeClr val="accent6"/>
                </a:solidFill>
                <a:latin typeface="Times New Roman" panose="02020603050405020304" pitchFamily="18" charset="0"/>
                <a:ea typeface="標楷體" panose="03000509000000000000" pitchFamily="65" charset="-120"/>
              </a:rPr>
              <a:t>2,000</a:t>
            </a:r>
            <a:r>
              <a:rPr lang="zh-TW" altLang="zh-TW" sz="2600" b="1" dirty="0">
                <a:solidFill>
                  <a:schemeClr val="accent6"/>
                </a:solidFill>
                <a:latin typeface="Times New Roman" panose="02020603050405020304" pitchFamily="18" charset="0"/>
                <a:ea typeface="標楷體" panose="03000509000000000000" pitchFamily="65" charset="-120"/>
              </a:rPr>
              <a:t>萬元，對象涵蓋低所得者、原住民、慈善團體服務對象及身心障礙者等</a:t>
            </a:r>
            <a:r>
              <a:rPr lang="zh-TW" altLang="en-US" sz="2600" b="1" dirty="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70</a:t>
            </a:fld>
            <a:endParaRPr lang="zh-TW" altLang="en-US"/>
          </a:p>
        </p:txBody>
      </p:sp>
    </p:spTree>
    <p:extLst>
      <p:ext uri="{BB962C8B-B14F-4D97-AF65-F5344CB8AC3E}">
        <p14:creationId xmlns:p14="http://schemas.microsoft.com/office/powerpoint/2010/main" val="23828031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840828"/>
          </a:xfrm>
          <a:noFill/>
          <a:ln>
            <a:noFill/>
          </a:ln>
        </p:spPr>
        <p:txBody>
          <a:bodyPr/>
          <a:lstStyle/>
          <a:p>
            <a:pPr algn="ctr"/>
            <a:r>
              <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rPr>
              <a:t>友善移民環境，尊重多元</a:t>
            </a:r>
            <a:r>
              <a:rPr lang="zh-TW" altLang="en-US" sz="3600" kern="1200" dirty="0" smtClean="0">
                <a:solidFill>
                  <a:schemeClr val="accent6">
                    <a:lumMod val="50000"/>
                  </a:schemeClr>
                </a:solidFill>
                <a:latin typeface="Times New Roman" panose="02020603050405020304" pitchFamily="18" charset="0"/>
                <a:ea typeface="標楷體" panose="03000509000000000000" pitchFamily="65" charset="-120"/>
                <a:cs typeface="+mn-cs"/>
              </a:rPr>
              <a:t>文化</a:t>
            </a:r>
            <a:endParaRPr lang="zh-TW" altLang="en-US" sz="3600" kern="1200" dirty="0">
              <a:solidFill>
                <a:schemeClr val="accent6">
                  <a:lumMod val="50000"/>
                </a:schemeClr>
              </a:solidFill>
              <a:latin typeface="Times New Roman" panose="02020603050405020304" pitchFamily="18" charset="0"/>
              <a:ea typeface="標楷體" panose="03000509000000000000" pitchFamily="65" charset="-120"/>
              <a:cs typeface="+mn-cs"/>
            </a:endParaRPr>
          </a:p>
        </p:txBody>
      </p:sp>
      <p:sp>
        <p:nvSpPr>
          <p:cNvPr id="3" name="文字版面配置區 2"/>
          <p:cNvSpPr>
            <a:spLocks noGrp="1"/>
          </p:cNvSpPr>
          <p:nvPr>
            <p:ph type="body" idx="1"/>
          </p:nvPr>
        </p:nvSpPr>
        <p:spPr>
          <a:xfrm>
            <a:off x="488731" y="699835"/>
            <a:ext cx="8166537" cy="2801806"/>
          </a:xfrm>
        </p:spPr>
        <p:txBody>
          <a:bodyPr/>
          <a:lstStyle/>
          <a:p>
            <a:pPr marL="365125" indent="-255588" algn="just">
              <a:spcBef>
                <a:spcPts val="400"/>
              </a:spcBef>
              <a:buClr>
                <a:schemeClr val="accent2">
                  <a:lumMod val="50000"/>
                </a:schemeClr>
              </a:buClr>
              <a:buSzPct val="100000"/>
              <a:buFont typeface="Wingdings" panose="05000000000000000000" pitchFamily="2" charset="2"/>
              <a:buChar char="n"/>
            </a:pPr>
            <a:r>
              <a:rPr lang="zh-TW" altLang="zh-TW" sz="2400" kern="1200" dirty="0">
                <a:solidFill>
                  <a:schemeClr val="accent6"/>
                </a:solidFill>
                <a:latin typeface="Times New Roman" panose="02020603050405020304" pitchFamily="18" charset="0"/>
                <a:ea typeface="標楷體" panose="03000509000000000000" pitchFamily="65" charset="-120"/>
              </a:rPr>
              <a:t>推動友善移民各種措施，截至</a:t>
            </a:r>
            <a:r>
              <a:rPr lang="en-US" altLang="zh-TW" sz="2400" kern="1200" dirty="0">
                <a:solidFill>
                  <a:schemeClr val="accent6"/>
                </a:solidFill>
                <a:latin typeface="Times New Roman" panose="02020603050405020304" pitchFamily="18" charset="0"/>
                <a:ea typeface="標楷體" panose="03000509000000000000" pitchFamily="65" charset="-120"/>
              </a:rPr>
              <a:t>104</a:t>
            </a:r>
            <a:r>
              <a:rPr lang="zh-TW" altLang="zh-TW" sz="2400" kern="1200" dirty="0">
                <a:solidFill>
                  <a:schemeClr val="accent6"/>
                </a:solidFill>
                <a:latin typeface="Times New Roman" panose="02020603050405020304" pitchFamily="18" charset="0"/>
                <a:ea typeface="標楷體" panose="03000509000000000000" pitchFamily="65" charset="-120"/>
              </a:rPr>
              <a:t>年</a:t>
            </a:r>
            <a:r>
              <a:rPr lang="en-US" altLang="zh-TW" sz="2400" kern="1200" dirty="0">
                <a:solidFill>
                  <a:schemeClr val="accent6"/>
                </a:solidFill>
                <a:latin typeface="Times New Roman" panose="02020603050405020304" pitchFamily="18" charset="0"/>
                <a:ea typeface="標楷體" panose="03000509000000000000" pitchFamily="65" charset="-120"/>
              </a:rPr>
              <a:t>8</a:t>
            </a:r>
            <a:r>
              <a:rPr lang="zh-TW" altLang="zh-TW" sz="2400" kern="1200" dirty="0">
                <a:solidFill>
                  <a:schemeClr val="accent6"/>
                </a:solidFill>
                <a:latin typeface="Times New Roman" panose="02020603050405020304" pitchFamily="18" charset="0"/>
                <a:ea typeface="標楷體" panose="03000509000000000000" pitchFamily="65" charset="-120"/>
              </a:rPr>
              <a:t>月底止，補助新住民重點學校</a:t>
            </a:r>
            <a:r>
              <a:rPr lang="en-US" altLang="zh-TW" sz="2400" kern="1200" dirty="0">
                <a:solidFill>
                  <a:schemeClr val="accent6"/>
                </a:solidFill>
                <a:latin typeface="Times New Roman" panose="02020603050405020304" pitchFamily="18" charset="0"/>
                <a:ea typeface="標楷體" panose="03000509000000000000" pitchFamily="65" charset="-120"/>
              </a:rPr>
              <a:t>1,060</a:t>
            </a:r>
            <a:r>
              <a:rPr lang="zh-TW" altLang="zh-TW" sz="2400" kern="1200" dirty="0">
                <a:solidFill>
                  <a:schemeClr val="accent6"/>
                </a:solidFill>
                <a:latin typeface="Times New Roman" panose="02020603050405020304" pitchFamily="18" charset="0"/>
                <a:ea typeface="標楷體" panose="03000509000000000000" pitchFamily="65" charset="-120"/>
              </a:rPr>
              <a:t>校次，結合策略聯盟校數</a:t>
            </a:r>
            <a:r>
              <a:rPr lang="en-US" altLang="zh-TW" sz="2400" kern="1200" dirty="0">
                <a:solidFill>
                  <a:schemeClr val="accent6"/>
                </a:solidFill>
                <a:latin typeface="Times New Roman" panose="02020603050405020304" pitchFamily="18" charset="0"/>
                <a:ea typeface="標楷體" panose="03000509000000000000" pitchFamily="65" charset="-120"/>
              </a:rPr>
              <a:t>958</a:t>
            </a:r>
            <a:r>
              <a:rPr lang="zh-TW" altLang="zh-TW" sz="2400" kern="1200" dirty="0">
                <a:solidFill>
                  <a:schemeClr val="accent6"/>
                </a:solidFill>
                <a:latin typeface="Times New Roman" panose="02020603050405020304" pitchFamily="18" charset="0"/>
                <a:ea typeface="標楷體" panose="03000509000000000000" pitchFamily="65" charset="-120"/>
              </a:rPr>
              <a:t>所，辦理</a:t>
            </a:r>
            <a:r>
              <a:rPr lang="en-US" altLang="zh-TW" sz="2400" kern="1200" dirty="0">
                <a:solidFill>
                  <a:schemeClr val="accent6"/>
                </a:solidFill>
                <a:latin typeface="Times New Roman" panose="02020603050405020304" pitchFamily="18" charset="0"/>
                <a:ea typeface="標楷體" panose="03000509000000000000" pitchFamily="65" charset="-120"/>
              </a:rPr>
              <a:t>2</a:t>
            </a:r>
            <a:r>
              <a:rPr lang="zh-TW" altLang="zh-TW" sz="2400" kern="1200" dirty="0">
                <a:solidFill>
                  <a:schemeClr val="accent6"/>
                </a:solidFill>
                <a:latin typeface="Times New Roman" panose="02020603050405020304" pitchFamily="18" charset="0"/>
                <a:ea typeface="標楷體" panose="03000509000000000000" pitchFamily="65" charset="-120"/>
              </a:rPr>
              <a:t>萬</a:t>
            </a:r>
            <a:r>
              <a:rPr lang="en-US" altLang="zh-TW" sz="2400" kern="1200" dirty="0">
                <a:solidFill>
                  <a:schemeClr val="accent6"/>
                </a:solidFill>
                <a:latin typeface="Times New Roman" panose="02020603050405020304" pitchFamily="18" charset="0"/>
                <a:ea typeface="標楷體" panose="03000509000000000000" pitchFamily="65" charset="-120"/>
              </a:rPr>
              <a:t>7,920</a:t>
            </a:r>
            <a:r>
              <a:rPr lang="zh-TW" altLang="zh-TW" sz="2400" kern="1200" dirty="0">
                <a:solidFill>
                  <a:schemeClr val="accent6"/>
                </a:solidFill>
                <a:latin typeface="Times New Roman" panose="02020603050405020304" pitchFamily="18" charset="0"/>
                <a:ea typeface="標楷體" panose="03000509000000000000" pitchFamily="65" charset="-120"/>
              </a:rPr>
              <a:t>場次相關活動，家庭關懷訪視</a:t>
            </a:r>
            <a:r>
              <a:rPr lang="en-US" altLang="zh-TW" sz="2400" kern="1200" dirty="0">
                <a:solidFill>
                  <a:schemeClr val="accent6"/>
                </a:solidFill>
                <a:latin typeface="Times New Roman" panose="02020603050405020304" pitchFamily="18" charset="0"/>
                <a:ea typeface="標楷體" panose="03000509000000000000" pitchFamily="65" charset="-120"/>
              </a:rPr>
              <a:t>5</a:t>
            </a:r>
            <a:r>
              <a:rPr lang="zh-TW" altLang="zh-TW" sz="2400" kern="1200" dirty="0">
                <a:solidFill>
                  <a:schemeClr val="accent6"/>
                </a:solidFill>
                <a:latin typeface="Times New Roman" panose="02020603050405020304" pitchFamily="18" charset="0"/>
                <a:ea typeface="標楷體" panose="03000509000000000000" pitchFamily="65" charset="-120"/>
              </a:rPr>
              <a:t>萬</a:t>
            </a:r>
            <a:r>
              <a:rPr lang="en-US" altLang="zh-TW" sz="2400" kern="1200" dirty="0">
                <a:solidFill>
                  <a:schemeClr val="accent6"/>
                </a:solidFill>
                <a:latin typeface="Times New Roman" panose="02020603050405020304" pitchFamily="18" charset="0"/>
                <a:ea typeface="標楷體" panose="03000509000000000000" pitchFamily="65" charset="-120"/>
              </a:rPr>
              <a:t>6,742</a:t>
            </a:r>
            <a:r>
              <a:rPr lang="zh-TW" altLang="zh-TW" sz="2400" kern="1200" dirty="0">
                <a:solidFill>
                  <a:schemeClr val="accent6"/>
                </a:solidFill>
                <a:latin typeface="Times New Roman" panose="02020603050405020304" pitchFamily="18" charset="0"/>
                <a:ea typeface="標楷體" panose="03000509000000000000" pitchFamily="65" charset="-120"/>
              </a:rPr>
              <a:t>戶，共計</a:t>
            </a:r>
            <a:r>
              <a:rPr lang="en-US" altLang="zh-TW" sz="2400" kern="1200" dirty="0">
                <a:solidFill>
                  <a:schemeClr val="accent6"/>
                </a:solidFill>
                <a:latin typeface="Times New Roman" panose="02020603050405020304" pitchFamily="18" charset="0"/>
                <a:ea typeface="標楷體" panose="03000509000000000000" pitchFamily="65" charset="-120"/>
              </a:rPr>
              <a:t>160</a:t>
            </a:r>
            <a:r>
              <a:rPr lang="zh-TW" altLang="zh-TW" sz="2400" kern="1200" dirty="0">
                <a:solidFill>
                  <a:schemeClr val="accent6"/>
                </a:solidFill>
                <a:latin typeface="Times New Roman" panose="02020603050405020304" pitchFamily="18" charset="0"/>
                <a:ea typeface="標楷體" panose="03000509000000000000" pitchFamily="65" charset="-120"/>
              </a:rPr>
              <a:t>萬</a:t>
            </a:r>
            <a:r>
              <a:rPr lang="en-US" altLang="zh-TW" sz="2400" kern="1200" dirty="0">
                <a:solidFill>
                  <a:schemeClr val="accent6"/>
                </a:solidFill>
                <a:latin typeface="Times New Roman" panose="02020603050405020304" pitchFamily="18" charset="0"/>
                <a:ea typeface="標楷體" panose="03000509000000000000" pitchFamily="65" charset="-120"/>
              </a:rPr>
              <a:t>4,192</a:t>
            </a:r>
            <a:r>
              <a:rPr lang="zh-TW" altLang="zh-TW" sz="2400" kern="1200" dirty="0">
                <a:solidFill>
                  <a:schemeClr val="accent6"/>
                </a:solidFill>
                <a:latin typeface="Times New Roman" panose="02020603050405020304" pitchFamily="18" charset="0"/>
                <a:ea typeface="標楷體" panose="03000509000000000000" pitchFamily="65" charset="-120"/>
              </a:rPr>
              <a:t>人次參與。</a:t>
            </a:r>
            <a:r>
              <a:rPr lang="zh-TW" altLang="en-US" sz="2400" kern="1200" dirty="0">
                <a:solidFill>
                  <a:schemeClr val="accent6"/>
                </a:solidFill>
                <a:latin typeface="Times New Roman" panose="02020603050405020304" pitchFamily="18" charset="0"/>
                <a:ea typeface="標楷體" panose="03000509000000000000" pitchFamily="65" charset="-120"/>
              </a:rPr>
              <a:t>另結合全國走透透的行動教室，提供新住民及其子女免費電腦課程，</a:t>
            </a:r>
            <a:r>
              <a:rPr lang="en-US" altLang="zh-TW" sz="2400" kern="1200" dirty="0">
                <a:solidFill>
                  <a:schemeClr val="accent6"/>
                </a:solidFill>
                <a:latin typeface="Times New Roman" panose="02020603050405020304" pitchFamily="18" charset="0"/>
                <a:ea typeface="標楷體" panose="03000509000000000000" pitchFamily="65" charset="-120"/>
              </a:rPr>
              <a:t>103</a:t>
            </a:r>
            <a:r>
              <a:rPr lang="zh-TW" altLang="en-US" sz="2400" kern="1200" dirty="0">
                <a:solidFill>
                  <a:schemeClr val="accent6"/>
                </a:solidFill>
                <a:latin typeface="Times New Roman" panose="02020603050405020304" pitchFamily="18" charset="0"/>
                <a:ea typeface="標楷體" panose="03000509000000000000" pitchFamily="65" charset="-120"/>
              </a:rPr>
              <a:t>年共開課</a:t>
            </a:r>
            <a:r>
              <a:rPr lang="en-US" altLang="zh-TW" sz="2400" kern="1200" dirty="0">
                <a:solidFill>
                  <a:schemeClr val="accent6"/>
                </a:solidFill>
                <a:latin typeface="Times New Roman" panose="02020603050405020304" pitchFamily="18" charset="0"/>
                <a:ea typeface="標楷體" panose="03000509000000000000" pitchFamily="65" charset="-120"/>
              </a:rPr>
              <a:t>2,078</a:t>
            </a:r>
            <a:r>
              <a:rPr lang="zh-TW" altLang="en-US" sz="2400" kern="1200" dirty="0">
                <a:solidFill>
                  <a:schemeClr val="accent6"/>
                </a:solidFill>
                <a:latin typeface="Times New Roman" panose="02020603050405020304" pitchFamily="18" charset="0"/>
                <a:ea typeface="標楷體" panose="03000509000000000000" pitchFamily="65" charset="-120"/>
              </a:rPr>
              <a:t>班、</a:t>
            </a:r>
            <a:r>
              <a:rPr lang="en-US" altLang="zh-TW" sz="2400" kern="1200" dirty="0">
                <a:solidFill>
                  <a:schemeClr val="accent6"/>
                </a:solidFill>
                <a:latin typeface="Times New Roman" panose="02020603050405020304" pitchFamily="18" charset="0"/>
                <a:ea typeface="標楷體" panose="03000509000000000000" pitchFamily="65" charset="-120"/>
              </a:rPr>
              <a:t>2</a:t>
            </a:r>
            <a:r>
              <a:rPr lang="zh-TW" altLang="en-US" sz="2400" kern="1200" dirty="0">
                <a:solidFill>
                  <a:schemeClr val="accent6"/>
                </a:solidFill>
                <a:latin typeface="Times New Roman" panose="02020603050405020304" pitchFamily="18" charset="0"/>
                <a:ea typeface="標楷體" panose="03000509000000000000" pitchFamily="65" charset="-120"/>
              </a:rPr>
              <a:t>萬</a:t>
            </a:r>
            <a:r>
              <a:rPr lang="en-US" altLang="zh-TW" sz="2400" kern="1200" dirty="0">
                <a:solidFill>
                  <a:schemeClr val="accent6"/>
                </a:solidFill>
                <a:latin typeface="Times New Roman" panose="02020603050405020304" pitchFamily="18" charset="0"/>
                <a:ea typeface="標楷體" panose="03000509000000000000" pitchFamily="65" charset="-120"/>
              </a:rPr>
              <a:t>4,045</a:t>
            </a:r>
            <a:r>
              <a:rPr lang="zh-TW" altLang="en-US" sz="2400" kern="1200" dirty="0">
                <a:solidFill>
                  <a:schemeClr val="accent6"/>
                </a:solidFill>
                <a:latin typeface="Times New Roman" panose="02020603050405020304" pitchFamily="18" charset="0"/>
                <a:ea typeface="標楷體" panose="03000509000000000000" pitchFamily="65" charset="-120"/>
              </a:rPr>
              <a:t>人次結訓</a:t>
            </a:r>
            <a:r>
              <a:rPr lang="zh-TW" altLang="en-US" sz="2400" kern="1200" dirty="0" smtClean="0">
                <a:solidFill>
                  <a:schemeClr val="accent6"/>
                </a:solidFill>
                <a:latin typeface="Times New Roman" panose="02020603050405020304" pitchFamily="18" charset="0"/>
                <a:ea typeface="標楷體" panose="03000509000000000000" pitchFamily="65" charset="-120"/>
              </a:rPr>
              <a:t>，</a:t>
            </a:r>
            <a:r>
              <a:rPr lang="en-US" altLang="zh-TW" sz="2400" kern="1200" dirty="0">
                <a:solidFill>
                  <a:schemeClr val="accent6"/>
                </a:solidFill>
                <a:ea typeface="標楷體" panose="03000509000000000000" pitchFamily="65" charset="-120"/>
              </a:rPr>
              <a:t>104</a:t>
            </a:r>
            <a:r>
              <a:rPr lang="zh-TW" altLang="en-US" sz="2400" kern="1200" dirty="0">
                <a:solidFill>
                  <a:schemeClr val="accent6"/>
                </a:solidFill>
                <a:ea typeface="標楷體" panose="03000509000000000000" pitchFamily="65" charset="-120"/>
              </a:rPr>
              <a:t>年截至</a:t>
            </a:r>
            <a:r>
              <a:rPr lang="en-US" altLang="zh-TW" sz="2400" kern="1200" dirty="0">
                <a:solidFill>
                  <a:schemeClr val="accent6"/>
                </a:solidFill>
                <a:ea typeface="標楷體" panose="03000509000000000000" pitchFamily="65" charset="-120"/>
              </a:rPr>
              <a:t>11</a:t>
            </a:r>
            <a:r>
              <a:rPr lang="zh-TW" altLang="en-US" sz="2400" kern="1200" dirty="0">
                <a:solidFill>
                  <a:schemeClr val="accent6"/>
                </a:solidFill>
                <a:ea typeface="標楷體" panose="03000509000000000000" pitchFamily="65" charset="-120"/>
              </a:rPr>
              <a:t>月底止計開課</a:t>
            </a:r>
            <a:r>
              <a:rPr lang="en-US" altLang="zh-TW" sz="2400" kern="1200" dirty="0">
                <a:solidFill>
                  <a:schemeClr val="accent6"/>
                </a:solidFill>
                <a:ea typeface="標楷體" panose="03000509000000000000" pitchFamily="65" charset="-120"/>
              </a:rPr>
              <a:t>940</a:t>
            </a:r>
            <a:r>
              <a:rPr lang="zh-TW" altLang="en-US" sz="2400" kern="1200" dirty="0">
                <a:solidFill>
                  <a:schemeClr val="accent6"/>
                </a:solidFill>
                <a:ea typeface="標楷體" panose="03000509000000000000" pitchFamily="65" charset="-120"/>
              </a:rPr>
              <a:t>班、</a:t>
            </a:r>
            <a:r>
              <a:rPr lang="en-US" altLang="zh-TW" sz="2400" kern="1200" dirty="0">
                <a:solidFill>
                  <a:schemeClr val="accent6"/>
                </a:solidFill>
                <a:ea typeface="標楷體" panose="03000509000000000000" pitchFamily="65" charset="-120"/>
              </a:rPr>
              <a:t>1</a:t>
            </a:r>
            <a:r>
              <a:rPr lang="zh-TW" altLang="en-US" sz="2400" kern="1200" dirty="0">
                <a:solidFill>
                  <a:schemeClr val="accent6"/>
                </a:solidFill>
                <a:ea typeface="標楷體" panose="03000509000000000000" pitchFamily="65" charset="-120"/>
              </a:rPr>
              <a:t>萬</a:t>
            </a:r>
            <a:r>
              <a:rPr lang="en-US" altLang="zh-TW" sz="2400" kern="1200" dirty="0">
                <a:solidFill>
                  <a:schemeClr val="accent6"/>
                </a:solidFill>
                <a:ea typeface="標楷體" panose="03000509000000000000" pitchFamily="65" charset="-120"/>
              </a:rPr>
              <a:t>122</a:t>
            </a:r>
            <a:r>
              <a:rPr lang="zh-TW" altLang="en-US" sz="2400" kern="1200" dirty="0">
                <a:solidFill>
                  <a:schemeClr val="accent6"/>
                </a:solidFill>
                <a:ea typeface="標楷體" panose="03000509000000000000" pitchFamily="65" charset="-120"/>
              </a:rPr>
              <a:t>人次結訓，提升新住民教育訓練，不論質、量方面均見成效</a:t>
            </a:r>
            <a:r>
              <a:rPr lang="zh-TW" altLang="en-US" sz="2400" kern="1200" dirty="0" smtClean="0">
                <a:solidFill>
                  <a:schemeClr val="accent6"/>
                </a:solidFill>
                <a:latin typeface="Times New Roman" panose="02020603050405020304" pitchFamily="18" charset="0"/>
                <a:ea typeface="標楷體" panose="03000509000000000000" pitchFamily="65" charset="-120"/>
              </a:rPr>
              <a:t>。</a:t>
            </a:r>
            <a:endParaRPr lang="zh-TW" altLang="en-US" sz="2400" kern="1200" dirty="0">
              <a:solidFill>
                <a:schemeClr val="accent6"/>
              </a:solidFill>
              <a:latin typeface="Times New Roman" panose="02020603050405020304" pitchFamily="18" charset="0"/>
              <a:ea typeface="標楷體" panose="03000509000000000000" pitchFamily="65" charset="-120"/>
            </a:endParaRPr>
          </a:p>
        </p:txBody>
      </p:sp>
      <p:sp>
        <p:nvSpPr>
          <p:cNvPr id="7" name="投影片編號版面配置區 6"/>
          <p:cNvSpPr>
            <a:spLocks noGrp="1"/>
          </p:cNvSpPr>
          <p:nvPr>
            <p:ph type="sldNum" sz="quarter" idx="12"/>
          </p:nvPr>
        </p:nvSpPr>
        <p:spPr/>
        <p:txBody>
          <a:bodyPr/>
          <a:lstStyle/>
          <a:p>
            <a:pPr>
              <a:defRPr/>
            </a:pPr>
            <a:fld id="{BE790177-04C6-492C-8F17-EF6D74DE34D2}" type="slidenum">
              <a:rPr lang="zh-TW" altLang="en-US" smtClean="0"/>
              <a:pPr>
                <a:defRPr/>
              </a:pPr>
              <a:t>71</a:t>
            </a:fld>
            <a:endParaRPr lang="zh-TW" altLang="en-US"/>
          </a:p>
        </p:txBody>
      </p:sp>
      <p:pic>
        <p:nvPicPr>
          <p:cNvPr id="1026" name="Picture 2" descr="高雄市小港國小_越語學習"/>
          <p:cNvPicPr>
            <a:picLocks noChangeAspect="1" noChangeArrowheads="1"/>
          </p:cNvPicPr>
          <p:nvPr/>
        </p:nvPicPr>
        <p:blipFill>
          <a:blip r:embed="rId2"/>
          <a:srcRect/>
          <a:stretch>
            <a:fillRect/>
          </a:stretch>
        </p:blipFill>
        <p:spPr bwMode="auto">
          <a:xfrm>
            <a:off x="1523999" y="3735539"/>
            <a:ext cx="2976083" cy="2230320"/>
          </a:xfrm>
          <a:prstGeom prst="rect">
            <a:avLst/>
          </a:prstGeom>
          <a:noFill/>
          <a:ln w="9525">
            <a:noFill/>
            <a:miter lim="800000"/>
            <a:headEnd/>
            <a:tailEnd/>
          </a:ln>
        </p:spPr>
      </p:pic>
      <p:sp>
        <p:nvSpPr>
          <p:cNvPr id="6" name="文字方塊 5"/>
          <p:cNvSpPr txBox="1"/>
          <p:nvPr/>
        </p:nvSpPr>
        <p:spPr>
          <a:xfrm>
            <a:off x="1315085" y="6000108"/>
            <a:ext cx="3174721" cy="276999"/>
          </a:xfrm>
          <a:prstGeom prst="rect">
            <a:avLst/>
          </a:prstGeom>
          <a:noFill/>
        </p:spPr>
        <p:txBody>
          <a:bodyPr wrap="square" rtlCol="0">
            <a:spAutoFit/>
          </a:bodyPr>
          <a:lstStyle/>
          <a:p>
            <a:pPr algn="ctr"/>
            <a:r>
              <a:rPr lang="zh-TW" altLang="en-US" sz="1200" b="1" dirty="0" smtClean="0">
                <a:ea typeface="標楷體" pitchFamily="65" charset="-120"/>
              </a:rPr>
              <a:t>高雄市小港國小 辦理新住民子女母語學習</a:t>
            </a:r>
            <a:endParaRPr lang="zh-TW" altLang="en-US" sz="1200" b="1" dirty="0">
              <a:ea typeface="標楷體" pitchFamily="65" charset="-120"/>
            </a:endParaRPr>
          </a:p>
        </p:txBody>
      </p:sp>
      <p:pic>
        <p:nvPicPr>
          <p:cNvPr id="4" name="Picture 2"/>
          <p:cNvPicPr>
            <a:picLocks noChangeAspect="1" noChangeArrowheads="1"/>
          </p:cNvPicPr>
          <p:nvPr/>
        </p:nvPicPr>
        <p:blipFill>
          <a:blip r:embed="rId3" cstate="print"/>
          <a:srcRect/>
          <a:stretch>
            <a:fillRect/>
          </a:stretch>
        </p:blipFill>
        <p:spPr bwMode="auto">
          <a:xfrm>
            <a:off x="4638497" y="3716681"/>
            <a:ext cx="3128648" cy="2223655"/>
          </a:xfrm>
          <a:prstGeom prst="rect">
            <a:avLst/>
          </a:prstGeom>
          <a:noFill/>
          <a:ln w="9525">
            <a:noFill/>
            <a:miter lim="800000"/>
            <a:headEnd/>
            <a:tailEnd/>
          </a:ln>
          <a:effectLst/>
        </p:spPr>
      </p:pic>
      <p:sp>
        <p:nvSpPr>
          <p:cNvPr id="1027" name="Text Box 3"/>
          <p:cNvSpPr txBox="1">
            <a:spLocks noChangeArrowheads="1"/>
          </p:cNvSpPr>
          <p:nvPr/>
        </p:nvSpPr>
        <p:spPr bwMode="auto">
          <a:xfrm>
            <a:off x="4638497" y="5907774"/>
            <a:ext cx="3265282"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200" b="1" dirty="0" smtClean="0">
                <a:ea typeface="標楷體" pitchFamily="65" charset="-120"/>
              </a:rPr>
              <a:t>「推動新住民資訊素養教育計畫」提供實用電腦課程並鼓勵親子共學</a:t>
            </a:r>
          </a:p>
        </p:txBody>
      </p:sp>
    </p:spTree>
    <p:extLst>
      <p:ext uri="{BB962C8B-B14F-4D97-AF65-F5344CB8AC3E}">
        <p14:creationId xmlns:p14="http://schemas.microsoft.com/office/powerpoint/2010/main" val="28298285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住宅補貼顧弱勢，</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青年安心可成家</a:t>
            </a:r>
          </a:p>
        </p:txBody>
      </p:sp>
      <p:sp>
        <p:nvSpPr>
          <p:cNvPr id="10248" name="Rectangle 7"/>
          <p:cNvSpPr>
            <a:spLocks/>
          </p:cNvSpPr>
          <p:nvPr/>
        </p:nvSpPr>
        <p:spPr bwMode="auto">
          <a:xfrm>
            <a:off x="142504" y="941984"/>
            <a:ext cx="8615415" cy="49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nSpc>
                <a:spcPts val="2800"/>
              </a:lnSpc>
              <a:spcBef>
                <a:spcPts val="1200"/>
              </a:spcBef>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mn-lt"/>
                <a:ea typeface="標楷體" panose="03000509000000000000" pitchFamily="65" charset="-120"/>
              </a:rPr>
              <a:t>以住宅</a:t>
            </a:r>
            <a:r>
              <a:rPr lang="zh-TW" altLang="en-US" sz="2600" b="1" dirty="0" smtClean="0">
                <a:solidFill>
                  <a:schemeClr val="accent6"/>
                </a:solidFill>
                <a:latin typeface="+mn-lt"/>
                <a:ea typeface="標楷體" panose="03000509000000000000" pitchFamily="65" charset="-120"/>
              </a:rPr>
              <a:t>補貼及優惠貸款減輕</a:t>
            </a:r>
            <a:r>
              <a:rPr lang="en-US" altLang="zh-TW" sz="2600" b="1" dirty="0" smtClean="0">
                <a:solidFill>
                  <a:schemeClr val="accent6"/>
                </a:solidFill>
                <a:latin typeface="+mn-lt"/>
                <a:ea typeface="標楷體" panose="03000509000000000000" pitchFamily="65" charset="-120"/>
              </a:rPr>
              <a:t>26</a:t>
            </a:r>
            <a:r>
              <a:rPr lang="zh-TW" altLang="en-US" sz="2600" b="1" dirty="0" smtClean="0">
                <a:solidFill>
                  <a:schemeClr val="accent6"/>
                </a:solidFill>
                <a:latin typeface="+mn-lt"/>
                <a:ea typeface="標楷體" panose="03000509000000000000" pitchFamily="65" charset="-120"/>
              </a:rPr>
              <a:t>萬餘戶中低收入及青年家庭</a:t>
            </a:r>
            <a:r>
              <a:rPr lang="zh-TW" altLang="en-US" sz="2600" b="1" dirty="0">
                <a:solidFill>
                  <a:schemeClr val="accent6"/>
                </a:solidFill>
                <a:latin typeface="+mn-lt"/>
                <a:ea typeface="標楷體" panose="03000509000000000000" pitchFamily="65" charset="-120"/>
              </a:rPr>
              <a:t>居住</a:t>
            </a:r>
            <a:r>
              <a:rPr lang="zh-TW" altLang="en-US" sz="2600" b="1" dirty="0" smtClean="0">
                <a:solidFill>
                  <a:schemeClr val="accent6"/>
                </a:solidFill>
                <a:latin typeface="+mn-lt"/>
                <a:ea typeface="標楷體" panose="03000509000000000000" pitchFamily="65" charset="-120"/>
              </a:rPr>
              <a:t>負擔</a:t>
            </a:r>
            <a:endParaRPr lang="en-US" altLang="zh-TW" sz="2600" b="1" dirty="0">
              <a:solidFill>
                <a:schemeClr val="accent6"/>
              </a:solidFill>
              <a:latin typeface="+mn-lt"/>
              <a:ea typeface="標楷體" panose="03000509000000000000" pitchFamily="65" charset="-120"/>
            </a:endParaRPr>
          </a:p>
          <a:p>
            <a:pPr marL="720725" indent="-273050" algn="just">
              <a:lnSpc>
                <a:spcPts val="2800"/>
              </a:lnSpc>
              <a:buClr>
                <a:schemeClr val="accent2">
                  <a:lumMod val="50000"/>
                </a:schemeClr>
              </a:buClr>
              <a:buSzPct val="75000"/>
              <a:buFont typeface="Wingdings" panose="05000000000000000000" pitchFamily="2" charset="2"/>
              <a:buChar char="ü"/>
            </a:pPr>
            <a:r>
              <a:rPr lang="en-US" altLang="zh-TW" sz="2600" b="1" dirty="0" smtClean="0">
                <a:solidFill>
                  <a:schemeClr val="accent6"/>
                </a:solidFill>
                <a:latin typeface="+mn-lt"/>
                <a:ea typeface="標楷體" panose="03000509000000000000" pitchFamily="65" charset="-120"/>
              </a:rPr>
              <a:t>98</a:t>
            </a:r>
            <a:r>
              <a:rPr lang="zh-TW" altLang="en-US" sz="2600" b="1" dirty="0" smtClean="0">
                <a:solidFill>
                  <a:schemeClr val="accent6"/>
                </a:solidFill>
                <a:latin typeface="+mn-lt"/>
                <a:ea typeface="標楷體" panose="03000509000000000000" pitchFamily="65" charset="-120"/>
              </a:rPr>
              <a:t>年至</a:t>
            </a:r>
            <a:r>
              <a:rPr lang="en-US" altLang="zh-TW" sz="2600" b="1" dirty="0" smtClean="0">
                <a:solidFill>
                  <a:schemeClr val="accent6"/>
                </a:solidFill>
                <a:latin typeface="+mn-lt"/>
                <a:ea typeface="標楷體" panose="03000509000000000000" pitchFamily="65" charset="-120"/>
              </a:rPr>
              <a:t>101</a:t>
            </a:r>
            <a:r>
              <a:rPr lang="zh-TW" altLang="en-US" sz="2600" b="1" dirty="0" smtClean="0">
                <a:solidFill>
                  <a:schemeClr val="accent6"/>
                </a:solidFill>
                <a:latin typeface="+mn-lt"/>
                <a:ea typeface="標楷體" panose="03000509000000000000" pitchFamily="65" charset="-120"/>
              </a:rPr>
              <a:t>年辦理「青年安心成家方案」，提供租金補貼及前</a:t>
            </a:r>
            <a:r>
              <a:rPr lang="en-US" altLang="zh-TW" sz="2600" b="1" dirty="0" smtClean="0">
                <a:solidFill>
                  <a:schemeClr val="accent6"/>
                </a:solidFill>
                <a:latin typeface="+mn-lt"/>
                <a:ea typeface="標楷體" panose="03000509000000000000" pitchFamily="65" charset="-120"/>
              </a:rPr>
              <a:t>2</a:t>
            </a:r>
            <a:r>
              <a:rPr lang="zh-TW" altLang="en-US" sz="2600" b="1" dirty="0" smtClean="0">
                <a:solidFill>
                  <a:schemeClr val="accent6"/>
                </a:solidFill>
                <a:latin typeface="+mn-lt"/>
                <a:ea typeface="標楷體" panose="03000509000000000000" pitchFamily="65" charset="-120"/>
              </a:rPr>
              <a:t>年零利率購置住宅貸款利息補貼，每個青年家庭更可享有最多</a:t>
            </a:r>
            <a:r>
              <a:rPr lang="en-US" altLang="zh-TW" sz="2600" b="1" dirty="0" smtClean="0">
                <a:solidFill>
                  <a:schemeClr val="accent6"/>
                </a:solidFill>
                <a:latin typeface="+mn-lt"/>
                <a:ea typeface="標楷體" panose="03000509000000000000" pitchFamily="65" charset="-120"/>
              </a:rPr>
              <a:t>2</a:t>
            </a:r>
            <a:r>
              <a:rPr lang="zh-TW" altLang="en-US" sz="2600" b="1" dirty="0" smtClean="0">
                <a:solidFill>
                  <a:schemeClr val="accent6"/>
                </a:solidFill>
                <a:latin typeface="+mn-lt"/>
                <a:ea typeface="標楷體" panose="03000509000000000000" pitchFamily="65" charset="-120"/>
              </a:rPr>
              <a:t>次補貼機會，共協助約</a:t>
            </a:r>
            <a:r>
              <a:rPr lang="en-US" altLang="zh-TW" sz="2600" b="1" dirty="0" smtClean="0">
                <a:solidFill>
                  <a:schemeClr val="accent6"/>
                </a:solidFill>
                <a:latin typeface="+mn-lt"/>
                <a:ea typeface="標楷體" panose="03000509000000000000" pitchFamily="65" charset="-120"/>
              </a:rPr>
              <a:t>10</a:t>
            </a:r>
            <a:r>
              <a:rPr lang="zh-TW" altLang="en-US" sz="2600" b="1" dirty="0" smtClean="0">
                <a:solidFill>
                  <a:schemeClr val="accent6"/>
                </a:solidFill>
                <a:latin typeface="+mn-lt"/>
                <a:ea typeface="標楷體" panose="03000509000000000000" pitchFamily="65" charset="-120"/>
              </a:rPr>
              <a:t>萬戶新婚或育有子女家庭減輕其居住負擔</a:t>
            </a:r>
            <a:r>
              <a:rPr lang="zh-TW" altLang="en-US" sz="2600" b="1" dirty="0">
                <a:solidFill>
                  <a:schemeClr val="accent6"/>
                </a:solidFill>
                <a:latin typeface="+mn-lt"/>
                <a:ea typeface="標楷體" panose="03000509000000000000" pitchFamily="65" charset="-120"/>
              </a:rPr>
              <a:t>，</a:t>
            </a:r>
            <a:r>
              <a:rPr lang="zh-TW" altLang="en-US" sz="2600" b="1" dirty="0" smtClean="0">
                <a:solidFill>
                  <a:schemeClr val="accent6"/>
                </a:solidFill>
                <a:latin typeface="+mn-lt"/>
                <a:ea typeface="標楷體" panose="03000509000000000000" pitchFamily="65" charset="-120"/>
              </a:rPr>
              <a:t>總計提供對民眾購屋貸款利息與租屋補貼的總支出金額，將近</a:t>
            </a:r>
            <a:r>
              <a:rPr lang="en-US" altLang="zh-TW" sz="2600" b="1" dirty="0" smtClean="0">
                <a:solidFill>
                  <a:schemeClr val="accent6"/>
                </a:solidFill>
                <a:latin typeface="+mn-lt"/>
                <a:ea typeface="標楷體" panose="03000509000000000000" pitchFamily="65" charset="-120"/>
              </a:rPr>
              <a:t>440</a:t>
            </a:r>
            <a:r>
              <a:rPr lang="zh-TW" altLang="en-US" sz="2600" b="1" dirty="0" smtClean="0">
                <a:solidFill>
                  <a:schemeClr val="accent6"/>
                </a:solidFill>
                <a:latin typeface="+mn-lt"/>
                <a:ea typeface="標楷體" panose="03000509000000000000" pitchFamily="65" charset="-120"/>
              </a:rPr>
              <a:t>億元，受惠家庭總數多達</a:t>
            </a:r>
            <a:r>
              <a:rPr lang="en-US" altLang="zh-TW" sz="2600" b="1" dirty="0" smtClean="0">
                <a:solidFill>
                  <a:schemeClr val="accent6"/>
                </a:solidFill>
                <a:latin typeface="+mn-lt"/>
                <a:ea typeface="標楷體" panose="03000509000000000000" pitchFamily="65" charset="-120"/>
              </a:rPr>
              <a:t>67</a:t>
            </a:r>
            <a:r>
              <a:rPr lang="zh-TW" altLang="en-US" sz="2600" b="1" dirty="0" smtClean="0">
                <a:solidFill>
                  <a:schemeClr val="accent6"/>
                </a:solidFill>
                <a:latin typeface="+mn-lt"/>
                <a:ea typeface="標楷體" panose="03000509000000000000" pitchFamily="65" charset="-120"/>
              </a:rPr>
              <a:t>萬戶。</a:t>
            </a:r>
            <a:endParaRPr lang="en-US" altLang="zh-TW" sz="2600" b="1" dirty="0" smtClean="0">
              <a:solidFill>
                <a:schemeClr val="accent6"/>
              </a:solidFill>
              <a:latin typeface="+mn-lt"/>
              <a:ea typeface="標楷體" panose="03000509000000000000" pitchFamily="65" charset="-120"/>
            </a:endParaRPr>
          </a:p>
          <a:p>
            <a:pPr marL="720725" indent="-273050" algn="just">
              <a:lnSpc>
                <a:spcPts val="2800"/>
              </a:lnSpc>
              <a:buClr>
                <a:schemeClr val="accent2">
                  <a:lumMod val="50000"/>
                </a:schemeClr>
              </a:buClr>
              <a:buSzPct val="75000"/>
              <a:buFont typeface="Wingdings" panose="05000000000000000000" pitchFamily="2" charset="2"/>
              <a:buChar char="ü"/>
            </a:pPr>
            <a:r>
              <a:rPr lang="en-US" altLang="zh-TW" sz="2600" b="1" dirty="0" smtClean="0">
                <a:solidFill>
                  <a:srgbClr val="2D2DB9"/>
                </a:solidFill>
                <a:latin typeface="Times New Roman"/>
              </a:rPr>
              <a:t>99</a:t>
            </a:r>
            <a:r>
              <a:rPr lang="zh-TW" altLang="en-US" sz="2600" b="1" dirty="0">
                <a:solidFill>
                  <a:srgbClr val="2D2DB9"/>
                </a:solidFill>
                <a:latin typeface="Times New Roman"/>
              </a:rPr>
              <a:t>年</a:t>
            </a:r>
            <a:r>
              <a:rPr lang="en-US" altLang="zh-TW" sz="2600" b="1" dirty="0">
                <a:solidFill>
                  <a:srgbClr val="2D2DB9"/>
                </a:solidFill>
                <a:latin typeface="Times New Roman"/>
              </a:rPr>
              <a:t>12</a:t>
            </a:r>
            <a:r>
              <a:rPr lang="zh-TW" altLang="en-US" sz="2600" b="1" dirty="0">
                <a:solidFill>
                  <a:srgbClr val="2D2DB9"/>
                </a:solidFill>
                <a:latin typeface="Times New Roman"/>
              </a:rPr>
              <a:t>月推出「青年安心成家購屋優惠貸款」，由臺灣銀行等</a:t>
            </a:r>
            <a:r>
              <a:rPr lang="en-US" altLang="zh-TW" sz="2600" b="1" dirty="0">
                <a:solidFill>
                  <a:srgbClr val="2D2DB9"/>
                </a:solidFill>
                <a:latin typeface="Times New Roman"/>
              </a:rPr>
              <a:t>8</a:t>
            </a:r>
            <a:r>
              <a:rPr lang="zh-TW" altLang="en-US" sz="2600" b="1" dirty="0">
                <a:solidFill>
                  <a:srgbClr val="2D2DB9"/>
                </a:solidFill>
                <a:latin typeface="Times New Roman"/>
              </a:rPr>
              <a:t>家公股</a:t>
            </a:r>
            <a:r>
              <a:rPr lang="zh-TW" altLang="en-US" sz="2600" b="1" dirty="0">
                <a:solidFill>
                  <a:schemeClr val="accent6"/>
                </a:solidFill>
                <a:latin typeface="+mn-lt"/>
                <a:ea typeface="標楷體" panose="03000509000000000000" pitchFamily="65" charset="-120"/>
              </a:rPr>
              <a:t>銀行以銀行自有資金辦理，協助正值成家、立業、生兒育女之青年購置自用住宅，減輕其居住負擔。</a:t>
            </a:r>
            <a:r>
              <a:rPr lang="zh-TW" altLang="zh-TW" sz="2600" b="1" dirty="0">
                <a:solidFill>
                  <a:schemeClr val="accent6"/>
                </a:solidFill>
                <a:latin typeface="+mn-lt"/>
                <a:ea typeface="標楷體" panose="03000509000000000000" pitchFamily="65" charset="-120"/>
              </a:rPr>
              <a:t>104年</a:t>
            </a:r>
            <a:r>
              <a:rPr lang="en-US" altLang="zh-TW" sz="2600" b="1" dirty="0">
                <a:solidFill>
                  <a:schemeClr val="accent6"/>
                </a:solidFill>
                <a:latin typeface="+mn-lt"/>
                <a:ea typeface="標楷體" panose="03000509000000000000" pitchFamily="65" charset="-120"/>
              </a:rPr>
              <a:t>12</a:t>
            </a:r>
            <a:r>
              <a:rPr lang="zh-TW" altLang="zh-TW" sz="2600" b="1" dirty="0">
                <a:solidFill>
                  <a:schemeClr val="accent6"/>
                </a:solidFill>
                <a:latin typeface="+mn-lt"/>
                <a:ea typeface="標楷體" panose="03000509000000000000" pitchFamily="65" charset="-120"/>
              </a:rPr>
              <a:t>月底止各公股銀行辦理本項貸款共撥貸</a:t>
            </a:r>
            <a:r>
              <a:rPr lang="zh-TW" altLang="en-US" sz="2600" b="1" dirty="0">
                <a:solidFill>
                  <a:srgbClr val="2D2DB9"/>
                </a:solidFill>
                <a:latin typeface="Times New Roman"/>
              </a:rPr>
              <a:t>約</a:t>
            </a:r>
            <a:r>
              <a:rPr lang="zh-TW" altLang="zh-TW" sz="2600" b="1" dirty="0">
                <a:solidFill>
                  <a:srgbClr val="2D2DB9"/>
                </a:solidFill>
                <a:latin typeface="Times New Roman"/>
              </a:rPr>
              <a:t>1</a:t>
            </a:r>
            <a:r>
              <a:rPr lang="en-US" altLang="zh-TW" sz="2600" b="1" dirty="0">
                <a:solidFill>
                  <a:srgbClr val="2D2DB9"/>
                </a:solidFill>
                <a:latin typeface="Times New Roman"/>
              </a:rPr>
              <a:t>9</a:t>
            </a:r>
            <a:r>
              <a:rPr lang="zh-TW" altLang="zh-TW" sz="2600" b="1" dirty="0">
                <a:solidFill>
                  <a:srgbClr val="2D2DB9"/>
                </a:solidFill>
                <a:latin typeface="Times New Roman"/>
              </a:rPr>
              <a:t>萬戶，</a:t>
            </a:r>
            <a:r>
              <a:rPr lang="en-US" altLang="zh-TW" sz="2600" b="1" dirty="0">
                <a:solidFill>
                  <a:srgbClr val="2D2DB9"/>
                </a:solidFill>
                <a:latin typeface="Times New Roman"/>
              </a:rPr>
              <a:t>7,101</a:t>
            </a:r>
            <a:r>
              <a:rPr lang="zh-TW" altLang="zh-TW" sz="2600" b="1" dirty="0">
                <a:solidFill>
                  <a:srgbClr val="2D2DB9"/>
                </a:solidFill>
                <a:latin typeface="Times New Roman"/>
              </a:rPr>
              <a:t>億餘元</a:t>
            </a:r>
            <a:r>
              <a:rPr lang="zh-TW" altLang="en-US" sz="2600" b="1" dirty="0">
                <a:solidFill>
                  <a:srgbClr val="2D2DB9"/>
                </a:solidFill>
                <a:latin typeface="Times New Roman"/>
              </a:rPr>
              <a:t>。</a:t>
            </a:r>
            <a:endParaRPr lang="en-US" altLang="zh-TW" sz="2600" b="1" dirty="0">
              <a:solidFill>
                <a:srgbClr val="2D2DB9"/>
              </a:solidFill>
              <a:latin typeface="Times New Roman"/>
            </a:endParaRPr>
          </a:p>
          <a:p>
            <a:pPr marL="720725" indent="-273050" algn="just">
              <a:lnSpc>
                <a:spcPts val="2800"/>
              </a:lnSpc>
              <a:buClr>
                <a:schemeClr val="accent2">
                  <a:lumMod val="50000"/>
                </a:schemeClr>
              </a:buClr>
              <a:buSzPct val="75000"/>
              <a:buFont typeface="Wingdings" panose="05000000000000000000" pitchFamily="2" charset="2"/>
              <a:buChar char="ü"/>
            </a:pPr>
            <a:r>
              <a:rPr lang="en-US" altLang="zh-TW" sz="2600" b="1" dirty="0">
                <a:solidFill>
                  <a:schemeClr val="accent6"/>
                </a:solidFill>
                <a:latin typeface="+mn-lt"/>
                <a:ea typeface="標楷體" panose="03000509000000000000" pitchFamily="65" charset="-120"/>
              </a:rPr>
              <a:t>105</a:t>
            </a:r>
            <a:r>
              <a:rPr lang="zh-TW" altLang="en-US" sz="2600" b="1" dirty="0">
                <a:solidFill>
                  <a:schemeClr val="accent6"/>
                </a:solidFill>
                <a:latin typeface="+mn-lt"/>
                <a:ea typeface="標楷體" panose="03000509000000000000" pitchFamily="65" charset="-120"/>
              </a:rPr>
              <a:t>年元月</a:t>
            </a:r>
            <a:r>
              <a:rPr lang="en-US" altLang="zh-TW" sz="2600" b="1" dirty="0">
                <a:solidFill>
                  <a:schemeClr val="accent6"/>
                </a:solidFill>
                <a:latin typeface="+mn-lt"/>
                <a:ea typeface="標楷體" panose="03000509000000000000" pitchFamily="65" charset="-120"/>
              </a:rPr>
              <a:t>1</a:t>
            </a:r>
            <a:r>
              <a:rPr lang="zh-TW" altLang="en-US" sz="2600" b="1" dirty="0">
                <a:solidFill>
                  <a:schemeClr val="accent6"/>
                </a:solidFill>
                <a:latin typeface="+mn-lt"/>
                <a:ea typeface="標楷體" panose="03000509000000000000" pitchFamily="65" charset="-120"/>
              </a:rPr>
              <a:t>日起貸款上限由</a:t>
            </a:r>
            <a:r>
              <a:rPr lang="en-US" altLang="zh-TW" sz="2600" b="1" dirty="0">
                <a:solidFill>
                  <a:schemeClr val="accent6"/>
                </a:solidFill>
                <a:latin typeface="+mn-lt"/>
                <a:ea typeface="標楷體" panose="03000509000000000000" pitchFamily="65" charset="-120"/>
              </a:rPr>
              <a:t>500</a:t>
            </a:r>
            <a:r>
              <a:rPr lang="zh-TW" altLang="en-US" sz="2600" b="1" dirty="0">
                <a:solidFill>
                  <a:schemeClr val="accent6"/>
                </a:solidFill>
                <a:latin typeface="+mn-lt"/>
                <a:ea typeface="標楷體" panose="03000509000000000000" pitchFamily="65" charset="-120"/>
              </a:rPr>
              <a:t>萬元調高為</a:t>
            </a:r>
            <a:r>
              <a:rPr lang="en-US" altLang="zh-TW" sz="2600" b="1" dirty="0">
                <a:solidFill>
                  <a:schemeClr val="accent6"/>
                </a:solidFill>
                <a:latin typeface="+mn-lt"/>
                <a:ea typeface="標楷體" panose="03000509000000000000" pitchFamily="65" charset="-120"/>
              </a:rPr>
              <a:t>800</a:t>
            </a:r>
            <a:r>
              <a:rPr lang="zh-TW" altLang="en-US" sz="2600" b="1" dirty="0">
                <a:solidFill>
                  <a:schemeClr val="accent6"/>
                </a:solidFill>
                <a:latin typeface="+mn-lt"/>
                <a:ea typeface="標楷體" panose="03000509000000000000" pitchFamily="65" charset="-120"/>
              </a:rPr>
              <a:t>萬元。</a:t>
            </a:r>
            <a:endParaRPr lang="en-US" altLang="zh-TW" sz="2600" b="1" dirty="0">
              <a:solidFill>
                <a:schemeClr val="accent6"/>
              </a:solidFill>
              <a:latin typeface="+mn-lt"/>
              <a:ea typeface="標楷體" panose="03000509000000000000" pitchFamily="65" charset="-120"/>
            </a:endParaRPr>
          </a:p>
          <a:p>
            <a:pPr>
              <a:spcBef>
                <a:spcPts val="1200"/>
              </a:spcBef>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72</a:t>
            </a:fld>
            <a:endParaRPr lang="zh-TW" altLang="en-US"/>
          </a:p>
        </p:txBody>
      </p:sp>
    </p:spTree>
    <p:extLst>
      <p:ext uri="{BB962C8B-B14F-4D97-AF65-F5344CB8AC3E}">
        <p14:creationId xmlns:p14="http://schemas.microsoft.com/office/powerpoint/2010/main" val="30174777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p:cNvSpPr>
          <p:nvPr/>
        </p:nvSpPr>
        <p:spPr bwMode="auto">
          <a:xfrm>
            <a:off x="283779" y="959149"/>
            <a:ext cx="8576441" cy="2286971"/>
          </a:xfrm>
          <a:prstGeom prst="rect">
            <a:avLst/>
          </a:prstGeom>
          <a:noFill/>
          <a:ln w="9525">
            <a:noFill/>
            <a:miter lim="800000"/>
            <a:headEnd/>
            <a:tailEnd/>
          </a:ln>
        </p:spPr>
        <p:txBody>
          <a:bodyPr/>
          <a:lstStyle/>
          <a:p>
            <a:pPr marL="365125" indent="-255588" algn="just">
              <a:spcBef>
                <a:spcPts val="1200"/>
              </a:spcBef>
              <a:buClr>
                <a:srgbClr val="3333CC">
                  <a:lumMod val="50000"/>
                </a:srgbClr>
              </a:buClr>
              <a:buSzPct val="100000"/>
              <a:buFont typeface="Wingdings" panose="05000000000000000000" pitchFamily="2" charset="2"/>
              <a:buChar char="n"/>
            </a:pPr>
            <a:r>
              <a:rPr lang="zh-TW" altLang="en-US" sz="2200" b="1" dirty="0">
                <a:solidFill>
                  <a:srgbClr val="2D2DB9"/>
                </a:solidFill>
              </a:rPr>
              <a:t>為促進臺北都會區住宅供給與需求之均衡，紓緩房價上漲情形，並協助經濟</a:t>
            </a:r>
            <a:r>
              <a:rPr lang="zh-TW" altLang="en-US" sz="2200" b="1" dirty="0" smtClean="0">
                <a:solidFill>
                  <a:srgbClr val="2D2DB9"/>
                </a:solidFill>
              </a:rPr>
              <a:t>弱勢國民</a:t>
            </a:r>
            <a:r>
              <a:rPr lang="zh-TW" altLang="en-US" sz="2200" b="1" dirty="0">
                <a:solidFill>
                  <a:srgbClr val="2D2DB9"/>
                </a:solidFill>
              </a:rPr>
              <a:t>滿足基本居住需求，規劃興建</a:t>
            </a:r>
            <a:r>
              <a:rPr lang="en-US" altLang="zh-TW" sz="2200" b="1" dirty="0">
                <a:solidFill>
                  <a:srgbClr val="2D2DB9"/>
                </a:solidFill>
              </a:rPr>
              <a:t>8,918</a:t>
            </a:r>
            <a:r>
              <a:rPr lang="zh-TW" altLang="en-US" sz="2200" b="1" dirty="0">
                <a:solidFill>
                  <a:srgbClr val="2D2DB9"/>
                </a:solidFill>
              </a:rPr>
              <a:t>戶合宜住宅（含出售及出租戶數），已於</a:t>
            </a:r>
            <a:r>
              <a:rPr lang="en-US" altLang="zh-TW" sz="2200" b="1" dirty="0">
                <a:solidFill>
                  <a:srgbClr val="2D2DB9"/>
                </a:solidFill>
              </a:rPr>
              <a:t>104</a:t>
            </a:r>
            <a:r>
              <a:rPr lang="zh-TW" altLang="en-US" sz="2200" b="1" dirty="0">
                <a:solidFill>
                  <a:srgbClr val="2D2DB9"/>
                </a:solidFill>
              </a:rPr>
              <a:t>年度起陸續完工交屋。</a:t>
            </a:r>
            <a:endParaRPr lang="en-US" altLang="zh-TW" sz="2200" b="1" dirty="0">
              <a:solidFill>
                <a:srgbClr val="2D2DB9"/>
              </a:solidFill>
            </a:endParaRPr>
          </a:p>
          <a:p>
            <a:pPr marL="365125" indent="-255588" algn="just">
              <a:spcBef>
                <a:spcPts val="1200"/>
              </a:spcBef>
              <a:buClr>
                <a:srgbClr val="3333CC">
                  <a:lumMod val="50000"/>
                </a:srgbClr>
              </a:buClr>
              <a:buSzPct val="100000"/>
              <a:buFont typeface="Wingdings" panose="05000000000000000000" pitchFamily="2" charset="2"/>
              <a:buChar char="n"/>
            </a:pPr>
            <a:r>
              <a:rPr lang="zh-TW" altLang="en-US" sz="2200" b="1" dirty="0">
                <a:solidFill>
                  <a:srgbClr val="2D2DB9"/>
                </a:solidFill>
              </a:rPr>
              <a:t>每年持續辦理「整合住宅補貼資源實施方案」，由政府提供租金補貼、自購或修繕住宅貸款利息補貼，協助弱勢族群居住於適宜之住宅。</a:t>
            </a:r>
          </a:p>
        </p:txBody>
      </p:sp>
      <p:sp>
        <p:nvSpPr>
          <p:cNvPr id="2" name="投影片編號版面配置區 1"/>
          <p:cNvSpPr txBox="1">
            <a:spLocks noGrp="1"/>
          </p:cNvSpPr>
          <p:nvPr/>
        </p:nvSpPr>
        <p:spPr bwMode="auto">
          <a:xfrm>
            <a:off x="8316913" y="6524625"/>
            <a:ext cx="765175" cy="217488"/>
          </a:xfrm>
          <a:prstGeom prst="rect">
            <a:avLst/>
          </a:prstGeom>
          <a:noFill/>
          <a:ln>
            <a:miter lim="800000"/>
            <a:headEnd/>
            <a:tailEnd/>
          </a:ln>
        </p:spPr>
        <p:txBody>
          <a:bodyPr/>
          <a:lstStyle/>
          <a:p>
            <a:pPr algn="r">
              <a:defRPr/>
            </a:pPr>
            <a:fld id="{A97ACCDC-B931-4AB2-AF11-880B9D3AE191}" type="slidenum">
              <a:rPr lang="zh-TW" altLang="en-US" sz="1050">
                <a:solidFill>
                  <a:srgbClr val="000000"/>
                </a:solidFill>
              </a:rPr>
              <a:pPr algn="r">
                <a:defRPr/>
              </a:pPr>
              <a:t>73</a:t>
            </a:fld>
            <a:endParaRPr lang="zh-TW" altLang="en-US" sz="1050">
              <a:solidFill>
                <a:srgbClr val="000000"/>
              </a:solidFill>
            </a:endParaRPr>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住宅補貼顧弱勢，</a:t>
            </a:r>
            <a:r>
              <a:rPr lang="zh-TW" altLang="en-US" sz="3600" dirty="0">
                <a:solidFill>
                  <a:srgbClr val="2D2DB9">
                    <a:lumMod val="50000"/>
                  </a:srgbClr>
                </a:solidFill>
                <a:latin typeface="Times New Roman" panose="02020603050405020304" pitchFamily="18" charset="0"/>
                <a:ea typeface="標楷體" panose="03000509000000000000" pitchFamily="65" charset="-120"/>
              </a:rPr>
              <a:t>青年安心可</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成家</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3" name="矩形 2"/>
          <p:cNvSpPr/>
          <p:nvPr/>
        </p:nvSpPr>
        <p:spPr>
          <a:xfrm>
            <a:off x="3094671" y="3118997"/>
            <a:ext cx="2954655" cy="369332"/>
          </a:xfrm>
          <a:prstGeom prst="rect">
            <a:avLst/>
          </a:prstGeom>
        </p:spPr>
        <p:txBody>
          <a:bodyPr wrap="none">
            <a:spAutoFit/>
          </a:bodyPr>
          <a:lstStyle/>
          <a:p>
            <a:r>
              <a:rPr lang="zh-TW" altLang="en-US" b="1" dirty="0">
                <a:solidFill>
                  <a:srgbClr val="2D2DB9"/>
                </a:solidFill>
              </a:rPr>
              <a:t>青年安心成家購屋優惠貸款</a:t>
            </a:r>
            <a:endParaRPr lang="zh-TW" altLang="en-US" dirty="0">
              <a:solidFill>
                <a:srgbClr val="000000"/>
              </a:solidFill>
            </a:endParaRPr>
          </a:p>
        </p:txBody>
      </p:sp>
      <p:sp>
        <p:nvSpPr>
          <p:cNvPr id="4" name="投影片編號版面配置區 3"/>
          <p:cNvSpPr>
            <a:spLocks noGrp="1"/>
          </p:cNvSpPr>
          <p:nvPr>
            <p:ph type="sldNum" sz="quarter" idx="12"/>
          </p:nvPr>
        </p:nvSpPr>
        <p:spPr/>
        <p:txBody>
          <a:bodyPr/>
          <a:lstStyle/>
          <a:p>
            <a:fld id="{7BA5FAF9-2C10-4E47-8AF7-89B80DE7BA60}" type="slidenum">
              <a:rPr lang="zh-TW" altLang="en-US" smtClean="0">
                <a:solidFill>
                  <a:srgbClr val="000000"/>
                </a:solidFill>
              </a:rPr>
              <a:pPr/>
              <a:t>73</a:t>
            </a:fld>
            <a:endParaRPr lang="zh-TW" altLang="en-US">
              <a:solidFill>
                <a:srgbClr val="000000"/>
              </a:solidFill>
            </a:endParaRPr>
          </a:p>
        </p:txBody>
      </p:sp>
      <p:graphicFrame>
        <p:nvGraphicFramePr>
          <p:cNvPr id="8" name="圖表 7"/>
          <p:cNvGraphicFramePr/>
          <p:nvPr>
            <p:extLst/>
          </p:nvPr>
        </p:nvGraphicFramePr>
        <p:xfrm>
          <a:off x="2010793" y="3577702"/>
          <a:ext cx="5801556" cy="26516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7555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defRPr/>
            </a:pP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經濟</a:t>
            </a:r>
            <a:r>
              <a:rPr lang="zh-TW" altLang="en-US" sz="3600" dirty="0">
                <a:solidFill>
                  <a:srgbClr val="2D2DB9">
                    <a:lumMod val="50000"/>
                  </a:srgbClr>
                </a:solidFill>
                <a:latin typeface="Times New Roman" panose="02020603050405020304" pitchFamily="18" charset="0"/>
                <a:ea typeface="標楷體" panose="03000509000000000000" pitchFamily="65" charset="-120"/>
              </a:rPr>
              <a:t>弱勢不鎖卡，安心就醫保健康</a:t>
            </a:r>
          </a:p>
        </p:txBody>
      </p:sp>
      <p:sp>
        <p:nvSpPr>
          <p:cNvPr id="10248" name="Rectangle 7"/>
          <p:cNvSpPr>
            <a:spLocks/>
          </p:cNvSpPr>
          <p:nvPr/>
        </p:nvSpPr>
        <p:spPr bwMode="auto">
          <a:xfrm>
            <a:off x="314325" y="990600"/>
            <a:ext cx="8385175" cy="2695575"/>
          </a:xfrm>
          <a:prstGeom prst="rect">
            <a:avLst/>
          </a:prstGeom>
          <a:noFill/>
          <a:ln>
            <a:noFill/>
          </a:ln>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spcBef>
                <a:spcPts val="1200"/>
              </a:spcBef>
              <a:buClr>
                <a:srgbClr val="3333CC">
                  <a:lumMod val="50000"/>
                </a:srgbClr>
              </a:buClr>
              <a:buSzPct val="75000"/>
              <a:buFont typeface="Wingdings" panose="05000000000000000000" pitchFamily="2" charset="2"/>
              <a:buChar char="n"/>
              <a:defRPr/>
            </a:pPr>
            <a:endParaRPr lang="zh-TW" altLang="en-US" sz="1800" b="1" dirty="0">
              <a:solidFill>
                <a:srgbClr val="2D2DB9"/>
              </a:solidFill>
              <a:latin typeface="Times New Roman"/>
            </a:endParaRPr>
          </a:p>
          <a:p>
            <a:pPr>
              <a:spcBef>
                <a:spcPts val="1200"/>
              </a:spcBef>
              <a:buClr>
                <a:srgbClr val="3333CC">
                  <a:lumMod val="50000"/>
                </a:srgbClr>
              </a:buClr>
              <a:buSzPct val="75000"/>
              <a:buFont typeface="Wingdings" panose="05000000000000000000" pitchFamily="2" charset="2"/>
              <a:buChar char="n"/>
              <a:defRPr/>
            </a:pPr>
            <a:endParaRPr lang="en-US" altLang="zh-TW" sz="1800" b="1" dirty="0" smtClean="0">
              <a:solidFill>
                <a:srgbClr val="2D2DB9"/>
              </a:solidFill>
              <a:latin typeface="Times New Roman"/>
            </a:endParaRPr>
          </a:p>
        </p:txBody>
      </p:sp>
      <p:sp>
        <p:nvSpPr>
          <p:cNvPr id="5" name="矩形 4"/>
          <p:cNvSpPr/>
          <p:nvPr/>
        </p:nvSpPr>
        <p:spPr>
          <a:xfrm>
            <a:off x="314325" y="965200"/>
            <a:ext cx="8385175" cy="1939925"/>
          </a:xfrm>
          <a:prstGeom prst="rect">
            <a:avLst/>
          </a:prstGeom>
        </p:spPr>
        <p:txBody>
          <a:bodyPr>
            <a:spAutoFit/>
          </a:bodyPr>
          <a:lstStyle/>
          <a:p>
            <a:pPr marL="285750" indent="-285750" algn="just">
              <a:buClr>
                <a:srgbClr val="2D2DB9">
                  <a:lumMod val="50000"/>
                </a:srgbClr>
              </a:buClr>
              <a:buFont typeface="Wingdings" panose="05000000000000000000" pitchFamily="2" charset="2"/>
              <a:buChar char="n"/>
              <a:defRPr/>
            </a:pPr>
            <a:r>
              <a:rPr lang="en-US" altLang="zh-TW" sz="2000" b="1" dirty="0">
                <a:solidFill>
                  <a:srgbClr val="2D2DB9"/>
                </a:solidFill>
                <a:cs typeface="Times New Roman" pitchFamily="18" charset="0"/>
              </a:rPr>
              <a:t>102</a:t>
            </a:r>
            <a:r>
              <a:rPr lang="zh-TW" altLang="zh-TW" sz="2000" b="1" dirty="0">
                <a:solidFill>
                  <a:srgbClr val="2D2DB9"/>
                </a:solidFill>
                <a:cs typeface="Times New Roman" pitchFamily="18" charset="0"/>
              </a:rPr>
              <a:t>年</a:t>
            </a:r>
            <a:r>
              <a:rPr lang="en-US" altLang="zh-TW" sz="2000" b="1" dirty="0">
                <a:solidFill>
                  <a:srgbClr val="2D2DB9"/>
                </a:solidFill>
                <a:cs typeface="Times New Roman" pitchFamily="18" charset="0"/>
              </a:rPr>
              <a:t>1</a:t>
            </a:r>
            <a:r>
              <a:rPr lang="zh-TW" altLang="zh-TW" sz="2000" b="1" dirty="0">
                <a:solidFill>
                  <a:srgbClr val="2D2DB9"/>
                </a:solidFill>
                <a:cs typeface="Times New Roman" pitchFamily="18" charset="0"/>
              </a:rPr>
              <a:t>月起二代健保法實施後，依據健保法第</a:t>
            </a:r>
            <a:r>
              <a:rPr lang="en-US" altLang="zh-TW" sz="2000" b="1" dirty="0">
                <a:solidFill>
                  <a:srgbClr val="2D2DB9"/>
                </a:solidFill>
                <a:cs typeface="Times New Roman" pitchFamily="18" charset="0"/>
              </a:rPr>
              <a:t>37</a:t>
            </a:r>
            <a:r>
              <a:rPr lang="zh-TW" altLang="zh-TW" sz="2000" b="1" dirty="0">
                <a:solidFill>
                  <a:srgbClr val="2D2DB9"/>
                </a:solidFill>
                <a:cs typeface="Times New Roman" pitchFamily="18" charset="0"/>
              </a:rPr>
              <a:t>條規定立法意旨，僅</a:t>
            </a:r>
            <a:r>
              <a:rPr lang="zh-TW" altLang="zh-TW" sz="2000" b="1" dirty="0" smtClean="0">
                <a:solidFill>
                  <a:srgbClr val="2D2DB9"/>
                </a:solidFill>
                <a:cs typeface="Times New Roman" pitchFamily="18" charset="0"/>
              </a:rPr>
              <a:t>對有</a:t>
            </a:r>
            <a:r>
              <a:rPr lang="zh-TW" altLang="zh-TW" sz="2000" b="1" dirty="0">
                <a:solidFill>
                  <a:srgbClr val="2D2DB9"/>
                </a:solidFill>
                <a:cs typeface="Times New Roman" pitchFamily="18" charset="0"/>
              </a:rPr>
              <a:t>經濟能力但拒不繳納保險費者，始予暫行停止給付（鎖卡），並輔導其儘速處理欠費。</a:t>
            </a:r>
            <a:endParaRPr lang="en-US" altLang="zh-TW" sz="2000" b="1" dirty="0">
              <a:solidFill>
                <a:srgbClr val="2D2DB9"/>
              </a:solidFill>
              <a:cs typeface="Times New Roman" pitchFamily="18" charset="0"/>
            </a:endParaRPr>
          </a:p>
          <a:p>
            <a:pPr marL="285750" indent="-285750" algn="just">
              <a:buClr>
                <a:srgbClr val="2D2DB9">
                  <a:lumMod val="50000"/>
                </a:srgbClr>
              </a:buClr>
              <a:buFont typeface="Wingdings" panose="05000000000000000000" pitchFamily="2" charset="2"/>
              <a:buChar char="n"/>
              <a:defRPr/>
            </a:pPr>
            <a:r>
              <a:rPr lang="en-US" altLang="zh-TW" sz="2000" b="1" dirty="0">
                <a:solidFill>
                  <a:srgbClr val="2D2DB9"/>
                </a:solidFill>
                <a:cs typeface="Times New Roman" pitchFamily="18" charset="0"/>
              </a:rPr>
              <a:t>99</a:t>
            </a:r>
            <a:r>
              <a:rPr lang="zh-TW" altLang="en-US" sz="2000" b="1" dirty="0">
                <a:solidFill>
                  <a:srgbClr val="2D2DB9"/>
                </a:solidFill>
                <a:cs typeface="Times New Roman" pitchFamily="18" charset="0"/>
              </a:rPr>
              <a:t>年健保欠費鎖卡</a:t>
            </a:r>
            <a:r>
              <a:rPr lang="zh-TW" altLang="en-US" sz="2000" b="1" dirty="0">
                <a:solidFill>
                  <a:schemeClr val="accent2"/>
                </a:solidFill>
                <a:cs typeface="Times New Roman" pitchFamily="18" charset="0"/>
              </a:rPr>
              <a:t>人數約</a:t>
            </a:r>
            <a:r>
              <a:rPr lang="en-US" altLang="zh-TW" sz="2000" b="1" dirty="0">
                <a:solidFill>
                  <a:schemeClr val="accent2"/>
                </a:solidFill>
                <a:cs typeface="Times New Roman" pitchFamily="18" charset="0"/>
              </a:rPr>
              <a:t>66</a:t>
            </a:r>
            <a:r>
              <a:rPr lang="zh-TW" altLang="en-US" sz="2000" b="1" dirty="0">
                <a:solidFill>
                  <a:schemeClr val="accent2"/>
                </a:solidFill>
                <a:cs typeface="Times New Roman" pitchFamily="18" charset="0"/>
              </a:rPr>
              <a:t>萬人，</a:t>
            </a:r>
            <a:r>
              <a:rPr lang="en-US" altLang="zh-TW" sz="2000" b="1" dirty="0">
                <a:solidFill>
                  <a:schemeClr val="accent2"/>
                </a:solidFill>
                <a:cs typeface="Times New Roman" pitchFamily="18" charset="0"/>
              </a:rPr>
              <a:t>105</a:t>
            </a:r>
            <a:r>
              <a:rPr lang="zh-TW" altLang="en-US" sz="2000" b="1" dirty="0">
                <a:solidFill>
                  <a:schemeClr val="accent2"/>
                </a:solidFill>
                <a:cs typeface="Times New Roman" pitchFamily="18" charset="0"/>
              </a:rPr>
              <a:t>年</a:t>
            </a:r>
            <a:r>
              <a:rPr lang="en-US" altLang="zh-TW" sz="2000" b="1" dirty="0">
                <a:solidFill>
                  <a:schemeClr val="accent2"/>
                </a:solidFill>
                <a:cs typeface="Times New Roman" pitchFamily="18" charset="0"/>
              </a:rPr>
              <a:t>2</a:t>
            </a:r>
            <a:r>
              <a:rPr lang="zh-TW" altLang="en-US" sz="2000" b="1" dirty="0">
                <a:solidFill>
                  <a:schemeClr val="accent2"/>
                </a:solidFill>
                <a:cs typeface="Times New Roman" pitchFamily="18" charset="0"/>
              </a:rPr>
              <a:t>月</a:t>
            </a:r>
            <a:r>
              <a:rPr lang="zh-TW" altLang="zh-TW" sz="2000" b="1" dirty="0">
                <a:solidFill>
                  <a:schemeClr val="accent2"/>
                </a:solidFill>
                <a:cs typeface="Times New Roman" pitchFamily="18" charset="0"/>
              </a:rPr>
              <a:t>有能力繳納而仍積欠健保費</a:t>
            </a:r>
            <a:r>
              <a:rPr lang="zh-TW" altLang="en-US" sz="2000" b="1" dirty="0">
                <a:solidFill>
                  <a:schemeClr val="accent2"/>
                </a:solidFill>
                <a:cs typeface="Times New Roman" pitchFamily="18" charset="0"/>
              </a:rPr>
              <a:t>遭鎖卡</a:t>
            </a:r>
            <a:r>
              <a:rPr lang="zh-TW" altLang="zh-TW" sz="2000" b="1" dirty="0">
                <a:solidFill>
                  <a:schemeClr val="accent2"/>
                </a:solidFill>
                <a:cs typeface="Times New Roman" pitchFamily="18" charset="0"/>
              </a:rPr>
              <a:t>者</a:t>
            </a:r>
            <a:r>
              <a:rPr lang="zh-TW" altLang="en-US" sz="2000" b="1" dirty="0" smtClean="0">
                <a:solidFill>
                  <a:schemeClr val="accent2"/>
                </a:solidFill>
                <a:cs typeface="Times New Roman" pitchFamily="18" charset="0"/>
              </a:rPr>
              <a:t>降至</a:t>
            </a:r>
            <a:r>
              <a:rPr lang="en-US" altLang="zh-TW" sz="2000" b="1" dirty="0" smtClean="0">
                <a:solidFill>
                  <a:schemeClr val="accent2"/>
                </a:solidFill>
                <a:cs typeface="Times New Roman" pitchFamily="18" charset="0"/>
              </a:rPr>
              <a:t>4.1</a:t>
            </a:r>
            <a:r>
              <a:rPr lang="zh-TW" altLang="zh-TW" sz="2000" b="1" dirty="0" smtClean="0">
                <a:solidFill>
                  <a:schemeClr val="accent2"/>
                </a:solidFill>
                <a:cs typeface="Times New Roman" pitchFamily="18" charset="0"/>
              </a:rPr>
              <a:t>萬</a:t>
            </a:r>
            <a:r>
              <a:rPr lang="zh-TW" altLang="zh-TW" sz="2000" b="1" dirty="0">
                <a:solidFill>
                  <a:schemeClr val="accent2"/>
                </a:solidFill>
                <a:cs typeface="Times New Roman" pitchFamily="18" charset="0"/>
              </a:rPr>
              <a:t>人</a:t>
            </a:r>
            <a:r>
              <a:rPr lang="zh-TW" altLang="en-US" sz="2000" b="1" dirty="0">
                <a:solidFill>
                  <a:schemeClr val="accent2"/>
                </a:solidFill>
                <a:cs typeface="Times New Roman" pitchFamily="18" charset="0"/>
              </a:rPr>
              <a:t>；惟</a:t>
            </a:r>
            <a:r>
              <a:rPr lang="zh-TW" altLang="zh-TW" sz="2000" b="1" dirty="0">
                <a:solidFill>
                  <a:schemeClr val="accent2"/>
                </a:solidFill>
                <a:cs typeface="Times New Roman" pitchFamily="18" charset="0"/>
              </a:rPr>
              <a:t>其因突然遭遇家庭或經濟變故者，均得予解卡，保障其以健保身分就醫，獲得必要醫療</a:t>
            </a:r>
            <a:r>
              <a:rPr lang="zh-TW" altLang="zh-TW" sz="2000" b="1" dirty="0">
                <a:solidFill>
                  <a:srgbClr val="2D2DB9"/>
                </a:solidFill>
                <a:cs typeface="Times New Roman" pitchFamily="18" charset="0"/>
              </a:rPr>
              <a:t>照護。</a:t>
            </a:r>
            <a:endParaRPr lang="zh-TW" altLang="en-US" sz="2000" b="1" dirty="0">
              <a:solidFill>
                <a:srgbClr val="2D2DB9"/>
              </a:solidFill>
              <a:cs typeface="Times New Roman" pitchFamily="18" charset="0"/>
            </a:endParaRPr>
          </a:p>
        </p:txBody>
      </p:sp>
      <p:sp>
        <p:nvSpPr>
          <p:cNvPr id="17414" name="矩形 8"/>
          <p:cNvSpPr>
            <a:spLocks noChangeArrowheads="1"/>
          </p:cNvSpPr>
          <p:nvPr/>
        </p:nvSpPr>
        <p:spPr bwMode="auto">
          <a:xfrm>
            <a:off x="246063" y="4160838"/>
            <a:ext cx="966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ea typeface="標楷體" pitchFamily="65" charset="-120"/>
              </a:defRPr>
            </a:lvl1pPr>
            <a:lvl2pPr marL="742950" indent="-285750">
              <a:defRPr>
                <a:solidFill>
                  <a:schemeClr val="tx1"/>
                </a:solidFill>
                <a:latin typeface="Times New Roman" pitchFamily="18" charset="0"/>
                <a:ea typeface="標楷體" pitchFamily="65" charset="-120"/>
              </a:defRPr>
            </a:lvl2pPr>
            <a:lvl3pPr marL="1143000" indent="-228600">
              <a:defRPr>
                <a:solidFill>
                  <a:schemeClr val="tx1"/>
                </a:solidFill>
                <a:latin typeface="Times New Roman" pitchFamily="18" charset="0"/>
                <a:ea typeface="標楷體" pitchFamily="65" charset="-120"/>
              </a:defRPr>
            </a:lvl3pPr>
            <a:lvl4pPr marL="1600200" indent="-228600">
              <a:defRPr>
                <a:solidFill>
                  <a:schemeClr val="tx1"/>
                </a:solidFill>
                <a:latin typeface="Times New Roman" pitchFamily="18" charset="0"/>
                <a:ea typeface="標楷體" pitchFamily="65" charset="-120"/>
              </a:defRPr>
            </a:lvl4pPr>
            <a:lvl5pPr marL="2057400" indent="-228600">
              <a:defRPr>
                <a:solidFill>
                  <a:schemeClr val="tx1"/>
                </a:solidFill>
                <a:latin typeface="Times New Roman" pitchFamily="18" charset="0"/>
                <a:ea typeface="標楷體" pitchFamily="65" charset="-120"/>
              </a:defRPr>
            </a:lvl5pPr>
            <a:lvl6pPr marL="2514600" indent="-228600" fontAlgn="base">
              <a:spcBef>
                <a:spcPct val="0"/>
              </a:spcBef>
              <a:spcAft>
                <a:spcPct val="0"/>
              </a:spcAft>
              <a:defRPr>
                <a:solidFill>
                  <a:schemeClr val="tx1"/>
                </a:solidFill>
                <a:latin typeface="Times New Roman" pitchFamily="18" charset="0"/>
                <a:ea typeface="標楷體" pitchFamily="65" charset="-120"/>
              </a:defRPr>
            </a:lvl6pPr>
            <a:lvl7pPr marL="2971800" indent="-228600" fontAlgn="base">
              <a:spcBef>
                <a:spcPct val="0"/>
              </a:spcBef>
              <a:spcAft>
                <a:spcPct val="0"/>
              </a:spcAft>
              <a:defRPr>
                <a:solidFill>
                  <a:schemeClr val="tx1"/>
                </a:solidFill>
                <a:latin typeface="Times New Roman" pitchFamily="18" charset="0"/>
                <a:ea typeface="標楷體" pitchFamily="65" charset="-120"/>
              </a:defRPr>
            </a:lvl7pPr>
            <a:lvl8pPr marL="3429000" indent="-228600" fontAlgn="base">
              <a:spcBef>
                <a:spcPct val="0"/>
              </a:spcBef>
              <a:spcAft>
                <a:spcPct val="0"/>
              </a:spcAft>
              <a:defRPr>
                <a:solidFill>
                  <a:schemeClr val="tx1"/>
                </a:solidFill>
                <a:latin typeface="Times New Roman" pitchFamily="18" charset="0"/>
                <a:ea typeface="標楷體" pitchFamily="65" charset="-120"/>
              </a:defRPr>
            </a:lvl8pPr>
            <a:lvl9pPr marL="3886200" indent="-228600" fontAlgn="base">
              <a:spcBef>
                <a:spcPct val="0"/>
              </a:spcBef>
              <a:spcAft>
                <a:spcPct val="0"/>
              </a:spcAft>
              <a:defRPr>
                <a:solidFill>
                  <a:schemeClr val="tx1"/>
                </a:solidFill>
                <a:latin typeface="Times New Roman" pitchFamily="18" charset="0"/>
                <a:ea typeface="標楷體" pitchFamily="65" charset="-120"/>
              </a:defRPr>
            </a:lvl9pPr>
          </a:lstStyle>
          <a:p>
            <a:pPr algn="ctr"/>
            <a:r>
              <a:rPr lang="zh-TW" altLang="en-US" sz="1400" b="1" dirty="0">
                <a:solidFill>
                  <a:srgbClr val="000000"/>
                </a:solidFill>
                <a:latin typeface="標楷體" pitchFamily="65" charset="-120"/>
              </a:rPr>
              <a:t>鎖卡人數</a:t>
            </a:r>
            <a:endParaRPr lang="en-US" altLang="zh-TW" sz="1400" b="1" dirty="0">
              <a:solidFill>
                <a:srgbClr val="000000"/>
              </a:solidFill>
              <a:latin typeface="標楷體" pitchFamily="65" charset="-120"/>
            </a:endParaRPr>
          </a:p>
          <a:p>
            <a:pPr algn="ctr"/>
            <a:r>
              <a:rPr lang="en-US" altLang="zh-TW" sz="1400" b="1" dirty="0">
                <a:solidFill>
                  <a:srgbClr val="000000"/>
                </a:solidFill>
                <a:latin typeface="標楷體" pitchFamily="65" charset="-120"/>
              </a:rPr>
              <a:t>(</a:t>
            </a:r>
            <a:r>
              <a:rPr lang="zh-TW" altLang="en-US" sz="1400" b="1" dirty="0">
                <a:solidFill>
                  <a:srgbClr val="000000"/>
                </a:solidFill>
                <a:latin typeface="標楷體" pitchFamily="65" charset="-120"/>
              </a:rPr>
              <a:t>萬人</a:t>
            </a:r>
            <a:r>
              <a:rPr lang="en-US" altLang="zh-TW" sz="1400" b="1" dirty="0">
                <a:solidFill>
                  <a:srgbClr val="000000"/>
                </a:solidFill>
                <a:latin typeface="標楷體" pitchFamily="65" charset="-120"/>
              </a:rPr>
              <a:t>)</a:t>
            </a:r>
            <a:endParaRPr lang="zh-TW" altLang="en-US" sz="1400" dirty="0">
              <a:solidFill>
                <a:srgbClr val="000000"/>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661008856"/>
              </p:ext>
            </p:extLst>
          </p:nvPr>
        </p:nvGraphicFramePr>
        <p:xfrm>
          <a:off x="204788" y="3049588"/>
          <a:ext cx="8747125" cy="787400"/>
        </p:xfrm>
        <a:graphic>
          <a:graphicData uri="http://schemas.openxmlformats.org/drawingml/2006/table">
            <a:tbl>
              <a:tblPr/>
              <a:tblGrid>
                <a:gridCol w="1174750"/>
                <a:gridCol w="552450"/>
                <a:gridCol w="649287"/>
                <a:gridCol w="647700"/>
                <a:gridCol w="576263"/>
                <a:gridCol w="647700"/>
                <a:gridCol w="719137"/>
                <a:gridCol w="649288"/>
                <a:gridCol w="647700"/>
                <a:gridCol w="647700"/>
                <a:gridCol w="576262"/>
                <a:gridCol w="647700"/>
                <a:gridCol w="611188"/>
              </a:tblGrid>
              <a:tr h="419100">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TW" altLang="en-US"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年月</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99.10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100.01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104.01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kern="1200" cap="none" normalizeH="0" baseline="0" dirty="0" smtClean="0">
                          <a:ln>
                            <a:noFill/>
                          </a:ln>
                          <a:solidFill>
                            <a:schemeClr val="tx1"/>
                          </a:solidFill>
                          <a:effectLst/>
                          <a:latin typeface="Times New Roman" pitchFamily="18" charset="0"/>
                          <a:ea typeface="標楷體" pitchFamily="65" charset="-120"/>
                          <a:cs typeface="Times New Roman" pitchFamily="18" charset="0"/>
                        </a:rPr>
                        <a:t>105.02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68300">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TW" altLang="en-US"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鎖卡人數</a:t>
                      </a:r>
                      <a:r>
                        <a:rPr kumimoji="0" lang="en-US" altLang="zh-TW"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zh-TW" altLang="en-US"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萬人</a:t>
                      </a:r>
                      <a:r>
                        <a:rPr kumimoji="0" lang="en-US" altLang="zh-TW" sz="12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66.2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27.8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21.9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19.6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14.8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4.0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3.7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3.6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4.3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spcBef>
                          <a:spcPct val="20000"/>
                        </a:spcBef>
                        <a:buFont typeface="Wingdings" pitchFamily="2" charset="2"/>
                        <a:defRPr kumimoji="1" sz="2000" b="1">
                          <a:solidFill>
                            <a:schemeClr val="accent2"/>
                          </a:solidFill>
                          <a:latin typeface="Times New Roman" pitchFamily="18" charset="0"/>
                          <a:ea typeface="標楷體" pitchFamily="65" charset="-120"/>
                        </a:defRPr>
                      </a:lvl1pPr>
                      <a:lvl2pPr marL="742950" indent="-285750" defTabSz="685800">
                        <a:spcBef>
                          <a:spcPct val="20000"/>
                        </a:spcBef>
                        <a:buFont typeface="Wingdings" pitchFamily="2" charset="2"/>
                        <a:defRPr kumimoji="1" sz="1900" b="1">
                          <a:solidFill>
                            <a:srgbClr val="009900"/>
                          </a:solidFill>
                          <a:latin typeface="Times New Roman" pitchFamily="18" charset="0"/>
                          <a:ea typeface="標楷體" pitchFamily="65" charset="-120"/>
                        </a:defRPr>
                      </a:lvl2pPr>
                      <a:lvl3pPr marL="1143000" indent="-228600" defTabSz="685800">
                        <a:spcBef>
                          <a:spcPct val="20000"/>
                        </a:spcBef>
                        <a:buFont typeface="Wingdings" pitchFamily="2" charset="2"/>
                        <a:defRPr kumimoji="1" sz="1600">
                          <a:solidFill>
                            <a:srgbClr val="009900"/>
                          </a:solidFill>
                          <a:latin typeface="Times New Roman" pitchFamily="18" charset="0"/>
                          <a:ea typeface="標楷體" pitchFamily="65" charset="-120"/>
                        </a:defRPr>
                      </a:lvl3pPr>
                      <a:lvl4pPr marL="1600200" indent="-228600" defTabSz="685800">
                        <a:spcBef>
                          <a:spcPct val="20000"/>
                        </a:spcBef>
                        <a:buFont typeface="Wingdings" pitchFamily="2" charset="2"/>
                        <a:defRPr kumimoji="1" sz="1300">
                          <a:solidFill>
                            <a:srgbClr val="009900"/>
                          </a:solidFill>
                          <a:latin typeface="Times New Roman" pitchFamily="18" charset="0"/>
                          <a:ea typeface="標楷體" pitchFamily="65" charset="-120"/>
                        </a:defRPr>
                      </a:lvl4pPr>
                      <a:lvl5pPr marL="2057400" indent="-228600" defTabSz="685800">
                        <a:spcBef>
                          <a:spcPct val="20000"/>
                        </a:spcBef>
                        <a:buFont typeface="Times New Roman" pitchFamily="18" charset="0"/>
                        <a:defRPr kumimoji="1" sz="1300">
                          <a:solidFill>
                            <a:srgbClr val="009900"/>
                          </a:solidFill>
                          <a:latin typeface="Times New Roman" pitchFamily="18" charset="0"/>
                          <a:ea typeface="標楷體" pitchFamily="65" charset="-120"/>
                        </a:defRPr>
                      </a:lvl5pPr>
                      <a:lvl6pPr marL="25146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6pPr>
                      <a:lvl7pPr marL="29718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7pPr>
                      <a:lvl8pPr marL="34290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8pPr>
                      <a:lvl9pPr marL="3886200" indent="-228600" defTabSz="685800" fontAlgn="base">
                        <a:spcBef>
                          <a:spcPct val="20000"/>
                        </a:spcBef>
                        <a:spcAft>
                          <a:spcPct val="0"/>
                        </a:spcAft>
                        <a:buFont typeface="Times New Roman" pitchFamily="18" charset="0"/>
                        <a:defRPr kumimoji="1" sz="1300">
                          <a:solidFill>
                            <a:srgbClr val="009900"/>
                          </a:solidFill>
                          <a:latin typeface="Times New Roman" pitchFamily="18" charset="0"/>
                          <a:ea typeface="標楷體" pitchFamily="65" charset="-12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TW" sz="1200" b="1" i="0" u="none" strike="noStrike" kern="1200" cap="none" normalizeH="0" baseline="0" dirty="0" smtClean="0">
                          <a:ln>
                            <a:noFill/>
                          </a:ln>
                          <a:solidFill>
                            <a:schemeClr val="tx1"/>
                          </a:solidFill>
                          <a:effectLst/>
                          <a:latin typeface="Times New Roman" pitchFamily="18" charset="0"/>
                          <a:ea typeface="標楷體" pitchFamily="65" charset="-120"/>
                          <a:cs typeface="Times New Roman" pitchFamily="18" charset="0"/>
                        </a:rPr>
                        <a:t>4.1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 name="chart"/>
          <p:cNvPicPr>
            <a:picLocks noChangeAspect="1"/>
          </p:cNvPicPr>
          <p:nvPr/>
        </p:nvPicPr>
        <p:blipFill>
          <a:blip r:embed="rId3" cstate="print"/>
          <a:stretch>
            <a:fillRect/>
          </a:stretch>
        </p:blipFill>
        <p:spPr>
          <a:xfrm>
            <a:off x="4506912" y="5107612"/>
            <a:ext cx="1921294" cy="339866"/>
          </a:xfrm>
          <a:prstGeom prst="rect">
            <a:avLst/>
          </a:prstGeom>
        </p:spPr>
      </p:pic>
      <p:sp>
        <p:nvSpPr>
          <p:cNvPr id="12" name="向上箭號 11"/>
          <p:cNvSpPr/>
          <p:nvPr/>
        </p:nvSpPr>
        <p:spPr>
          <a:xfrm rot="10800000">
            <a:off x="2770875" y="4923484"/>
            <a:ext cx="298360" cy="184128"/>
          </a:xfrm>
          <a:prstGeom prst="upArrow">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TW" altLang="en-US" dirty="0">
              <a:solidFill>
                <a:srgbClr val="FF0000"/>
              </a:solidFill>
            </a:endParaRPr>
          </a:p>
        </p:txBody>
      </p:sp>
      <p:sp>
        <p:nvSpPr>
          <p:cNvPr id="13" name="向上箭號 12"/>
          <p:cNvSpPr/>
          <p:nvPr/>
        </p:nvSpPr>
        <p:spPr>
          <a:xfrm rot="10800000">
            <a:off x="4702447" y="5612102"/>
            <a:ext cx="288055" cy="216007"/>
          </a:xfrm>
          <a:prstGeom prst="upArrow">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TW" altLang="en-US" dirty="0">
              <a:solidFill>
                <a:srgbClr val="FF0000"/>
              </a:solidFill>
            </a:endParaRPr>
          </a:p>
        </p:txBody>
      </p:sp>
      <p:pic>
        <p:nvPicPr>
          <p:cNvPr id="14" name="chart"/>
          <p:cNvPicPr>
            <a:picLocks noChangeAspect="1"/>
          </p:cNvPicPr>
          <p:nvPr/>
        </p:nvPicPr>
        <p:blipFill>
          <a:blip r:embed="rId4" cstate="print"/>
          <a:stretch>
            <a:fillRect/>
          </a:stretch>
        </p:blipFill>
        <p:spPr>
          <a:xfrm>
            <a:off x="2389667" y="4422775"/>
            <a:ext cx="3731131" cy="365808"/>
          </a:xfrm>
          <a:prstGeom prst="rect">
            <a:avLst/>
          </a:prstGeom>
        </p:spPr>
      </p:pic>
      <p:graphicFrame>
        <p:nvGraphicFramePr>
          <p:cNvPr id="15" name="圖表 14"/>
          <p:cNvGraphicFramePr>
            <a:graphicFrameLocks/>
          </p:cNvGraphicFramePr>
          <p:nvPr>
            <p:extLst/>
          </p:nvPr>
        </p:nvGraphicFramePr>
        <p:xfrm>
          <a:off x="1789044" y="3826141"/>
          <a:ext cx="5387374" cy="2562941"/>
        </p:xfrm>
        <a:graphic>
          <a:graphicData uri="http://schemas.openxmlformats.org/drawingml/2006/chart">
            <c:chart xmlns:c="http://schemas.openxmlformats.org/drawingml/2006/chart" xmlns:r="http://schemas.openxmlformats.org/officeDocument/2006/relationships" r:id="rId5"/>
          </a:graphicData>
        </a:graphic>
      </p:graphicFrame>
      <p:sp>
        <p:nvSpPr>
          <p:cNvPr id="16"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74</a:t>
            </a:fld>
            <a:endParaRPr lang="zh-TW" altLang="en-US" dirty="0"/>
          </a:p>
        </p:txBody>
      </p:sp>
    </p:spTree>
    <p:extLst>
      <p:ext uri="{BB962C8B-B14F-4D97-AF65-F5344CB8AC3E}">
        <p14:creationId xmlns:p14="http://schemas.microsoft.com/office/powerpoint/2010/main" val="30707142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8"/>
          <p:cNvSpPr>
            <a:spLocks noGrp="1"/>
          </p:cNvSpPr>
          <p:nvPr>
            <p:ph idx="1"/>
          </p:nvPr>
        </p:nvSpPr>
        <p:spPr>
          <a:xfrm>
            <a:off x="346841" y="928216"/>
            <a:ext cx="8271642" cy="3372168"/>
          </a:xfrm>
        </p:spPr>
        <p:txBody>
          <a:bodyPr/>
          <a:lstStyle/>
          <a:p>
            <a:pPr marL="704850" indent="-342900" algn="just">
              <a:spcBef>
                <a:spcPts val="1200"/>
              </a:spcBef>
              <a:buClr>
                <a:schemeClr val="accent2">
                  <a:lumMod val="50000"/>
                </a:schemeClr>
              </a:buClr>
              <a:buFont typeface="Wingdings" panose="05000000000000000000" pitchFamily="2" charset="2"/>
              <a:buChar char="n"/>
            </a:pPr>
            <a:r>
              <a:rPr lang="zh-TW" altLang="en-US" sz="2600" dirty="0" smtClean="0">
                <a:solidFill>
                  <a:schemeClr val="accent6"/>
                </a:solidFill>
              </a:rPr>
              <a:t>推動「公路公共運輸發展計畫</a:t>
            </a:r>
            <a:r>
              <a:rPr lang="en-US" altLang="zh-TW" sz="2600" dirty="0" smtClean="0">
                <a:solidFill>
                  <a:schemeClr val="accent6"/>
                </a:solidFill>
              </a:rPr>
              <a:t>(99-101</a:t>
            </a:r>
            <a:r>
              <a:rPr lang="zh-TW" altLang="en-US" sz="2600" dirty="0" smtClean="0">
                <a:solidFill>
                  <a:schemeClr val="accent6"/>
                </a:solidFill>
              </a:rPr>
              <a:t>年</a:t>
            </a:r>
            <a:r>
              <a:rPr lang="en-US" altLang="zh-TW" sz="2600" dirty="0" smtClean="0">
                <a:solidFill>
                  <a:schemeClr val="accent6"/>
                </a:solidFill>
              </a:rPr>
              <a:t>)</a:t>
            </a:r>
            <a:r>
              <a:rPr lang="zh-TW" altLang="en-US" sz="2600" dirty="0" smtClean="0">
                <a:solidFill>
                  <a:schemeClr val="accent6"/>
                </a:solidFill>
              </a:rPr>
              <a:t>」及「公路公共運輸提昇計畫</a:t>
            </a:r>
            <a:r>
              <a:rPr lang="en-US" altLang="zh-TW" sz="2600" dirty="0" smtClean="0">
                <a:solidFill>
                  <a:schemeClr val="accent6"/>
                </a:solidFill>
              </a:rPr>
              <a:t>(102-105</a:t>
            </a:r>
            <a:r>
              <a:rPr lang="zh-TW" altLang="en-US" sz="2600" dirty="0" smtClean="0">
                <a:solidFill>
                  <a:schemeClr val="accent6"/>
                </a:solidFill>
              </a:rPr>
              <a:t>年</a:t>
            </a:r>
            <a:r>
              <a:rPr lang="en-US" altLang="zh-TW" sz="2600" dirty="0" smtClean="0">
                <a:solidFill>
                  <a:schemeClr val="accent6"/>
                </a:solidFill>
              </a:rPr>
              <a:t>)</a:t>
            </a:r>
            <a:r>
              <a:rPr lang="zh-TW" altLang="en-US" sz="2600" dirty="0" smtClean="0">
                <a:solidFill>
                  <a:schemeClr val="accent6"/>
                </a:solidFill>
              </a:rPr>
              <a:t>」，</a:t>
            </a:r>
            <a:r>
              <a:rPr lang="zh-TW" altLang="zh-TW" sz="2600" dirty="0">
                <a:solidFill>
                  <a:schemeClr val="accent6"/>
                </a:solidFill>
              </a:rPr>
              <a:t>公共運輸</a:t>
            </a:r>
            <a:r>
              <a:rPr lang="zh-TW" altLang="en-US" sz="2600" dirty="0" smtClean="0">
                <a:solidFill>
                  <a:schemeClr val="accent6"/>
                </a:solidFill>
              </a:rPr>
              <a:t>載客量由</a:t>
            </a:r>
            <a:r>
              <a:rPr lang="en-US" altLang="zh-TW" sz="2600" dirty="0" smtClean="0">
                <a:solidFill>
                  <a:schemeClr val="accent6"/>
                </a:solidFill>
              </a:rPr>
              <a:t>96</a:t>
            </a:r>
            <a:r>
              <a:rPr lang="zh-TW" altLang="en-US" sz="2600" dirty="0" smtClean="0">
                <a:solidFill>
                  <a:schemeClr val="accent6"/>
                </a:solidFill>
              </a:rPr>
              <a:t>年</a:t>
            </a:r>
            <a:r>
              <a:rPr lang="en-US" altLang="zh-TW" sz="2600" dirty="0" smtClean="0">
                <a:solidFill>
                  <a:schemeClr val="accent6"/>
                </a:solidFill>
              </a:rPr>
              <a:t>25</a:t>
            </a:r>
            <a:r>
              <a:rPr lang="zh-TW" altLang="en-US" sz="2600" dirty="0" smtClean="0">
                <a:solidFill>
                  <a:schemeClr val="accent6"/>
                </a:solidFill>
              </a:rPr>
              <a:t>億</a:t>
            </a:r>
            <a:r>
              <a:rPr lang="en-US" altLang="zh-TW" sz="2600" dirty="0" smtClean="0">
                <a:solidFill>
                  <a:schemeClr val="accent6"/>
                </a:solidFill>
              </a:rPr>
              <a:t>5</a:t>
            </a:r>
            <a:r>
              <a:rPr lang="zh-TW" altLang="en-US" sz="2600" dirty="0" smtClean="0">
                <a:solidFill>
                  <a:schemeClr val="accent6"/>
                </a:solidFill>
              </a:rPr>
              <a:t>千萬人次增至</a:t>
            </a:r>
            <a:r>
              <a:rPr lang="en-US" altLang="zh-TW" sz="2600" dirty="0" smtClean="0">
                <a:solidFill>
                  <a:schemeClr val="accent6"/>
                </a:solidFill>
              </a:rPr>
              <a:t>103</a:t>
            </a:r>
            <a:r>
              <a:rPr lang="zh-TW" altLang="en-US" sz="2600" dirty="0" smtClean="0">
                <a:solidFill>
                  <a:schemeClr val="accent6"/>
                </a:solidFill>
              </a:rPr>
              <a:t>年</a:t>
            </a:r>
            <a:r>
              <a:rPr lang="en-US" altLang="zh-TW" sz="2600" dirty="0">
                <a:solidFill>
                  <a:schemeClr val="accent6"/>
                </a:solidFill>
              </a:rPr>
              <a:t>32</a:t>
            </a:r>
            <a:r>
              <a:rPr lang="zh-TW" altLang="en-US" sz="2600" dirty="0">
                <a:solidFill>
                  <a:schemeClr val="accent6"/>
                </a:solidFill>
              </a:rPr>
              <a:t>億</a:t>
            </a:r>
            <a:r>
              <a:rPr lang="en-US" altLang="zh-TW" sz="2600" dirty="0">
                <a:solidFill>
                  <a:schemeClr val="accent6"/>
                </a:solidFill>
              </a:rPr>
              <a:t>786</a:t>
            </a:r>
            <a:r>
              <a:rPr lang="zh-TW" altLang="en-US" sz="2600" dirty="0">
                <a:solidFill>
                  <a:schemeClr val="accent6"/>
                </a:solidFill>
              </a:rPr>
              <a:t>萬人次，旅客成長</a:t>
            </a:r>
            <a:r>
              <a:rPr lang="en-US" altLang="zh-TW" sz="2600" dirty="0">
                <a:solidFill>
                  <a:schemeClr val="accent6"/>
                </a:solidFill>
              </a:rPr>
              <a:t>36.8%</a:t>
            </a:r>
            <a:r>
              <a:rPr lang="zh-TW" altLang="en-US" sz="2600" dirty="0">
                <a:solidFill>
                  <a:schemeClr val="accent6"/>
                </a:solidFill>
              </a:rPr>
              <a:t>、營收成長</a:t>
            </a:r>
            <a:r>
              <a:rPr lang="en-US" altLang="zh-TW" sz="2600" dirty="0">
                <a:solidFill>
                  <a:schemeClr val="accent6"/>
                </a:solidFill>
              </a:rPr>
              <a:t>25.4%</a:t>
            </a:r>
            <a:r>
              <a:rPr lang="zh-TW" altLang="en-US" sz="2600" dirty="0">
                <a:solidFill>
                  <a:schemeClr val="accent6"/>
                </a:solidFill>
              </a:rPr>
              <a:t>。</a:t>
            </a:r>
            <a:endParaRPr lang="en-US" altLang="zh-TW" sz="2600" dirty="0">
              <a:solidFill>
                <a:schemeClr val="accent6"/>
              </a:solidFill>
            </a:endParaRPr>
          </a:p>
          <a:p>
            <a:pPr marL="704850" indent="-342900" algn="just">
              <a:spcBef>
                <a:spcPts val="1200"/>
              </a:spcBef>
              <a:buClr>
                <a:schemeClr val="accent2">
                  <a:lumMod val="50000"/>
                </a:schemeClr>
              </a:buClr>
              <a:buFont typeface="Wingdings" panose="05000000000000000000" pitchFamily="2" charset="2"/>
              <a:buChar char="n"/>
            </a:pPr>
            <a:r>
              <a:rPr lang="zh-TW" altLang="en-US" sz="2600" dirty="0" smtClean="0">
                <a:solidFill>
                  <a:schemeClr val="accent6"/>
                </a:solidFill>
              </a:rPr>
              <a:t>透過</a:t>
            </a:r>
            <a:r>
              <a:rPr lang="zh-TW" altLang="en-US" sz="2600" dirty="0">
                <a:solidFill>
                  <a:schemeClr val="accent6"/>
                </a:solidFill>
              </a:rPr>
              <a:t>足額補貼</a:t>
            </a:r>
            <a:r>
              <a:rPr lang="zh-TW" altLang="en-US" sz="2600" dirty="0" smtClean="0">
                <a:solidFill>
                  <a:schemeClr val="accent6"/>
                </a:solidFill>
              </a:rPr>
              <a:t>，維持</a:t>
            </a:r>
            <a:r>
              <a:rPr lang="zh-TW" altLang="en-US" sz="2600" dirty="0">
                <a:solidFill>
                  <a:schemeClr val="accent6"/>
                </a:solidFill>
              </a:rPr>
              <a:t>基本民行不致中斷</a:t>
            </a:r>
            <a:r>
              <a:rPr lang="zh-TW" altLang="en-US" sz="2600" dirty="0" smtClean="0">
                <a:solidFill>
                  <a:schemeClr val="accent6"/>
                </a:solidFill>
              </a:rPr>
              <a:t>，除</a:t>
            </a:r>
            <a:r>
              <a:rPr lang="zh-TW" altLang="en-US" sz="2600" dirty="0">
                <a:solidFill>
                  <a:schemeClr val="accent6"/>
                </a:solidFill>
              </a:rPr>
              <a:t>確實無經營價值及需求之路線透過整併結束服務</a:t>
            </a:r>
            <a:r>
              <a:rPr lang="zh-TW" altLang="en-US" sz="2600" dirty="0" smtClean="0">
                <a:solidFill>
                  <a:schemeClr val="accent6"/>
                </a:solidFill>
              </a:rPr>
              <a:t>外</a:t>
            </a:r>
            <a:r>
              <a:rPr lang="zh-TW" altLang="en-US" sz="2600" dirty="0">
                <a:solidFill>
                  <a:schemeClr val="accent6"/>
                </a:solidFill>
              </a:rPr>
              <a:t>，維持偏遠或服務性路線一條</a:t>
            </a:r>
            <a:r>
              <a:rPr lang="zh-TW" altLang="en-US" sz="2600" dirty="0" smtClean="0">
                <a:solidFill>
                  <a:schemeClr val="accent6"/>
                </a:solidFill>
              </a:rPr>
              <a:t>不減，並輔導縣市政府及業者開闢公車路線提供服務。</a:t>
            </a:r>
            <a:endParaRPr lang="en-US" altLang="zh-TW" sz="2600" dirty="0">
              <a:solidFill>
                <a:schemeClr val="accent6"/>
              </a:solidFill>
            </a:endParaRPr>
          </a:p>
          <a:p>
            <a:endParaRPr lang="zh-TW" altLang="en-US" dirty="0"/>
          </a:p>
        </p:txBody>
      </p:sp>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75</a:t>
            </a:fld>
            <a:endParaRPr lang="zh-TW" altLang="en-US">
              <a:solidFill>
                <a:srgbClr val="000000"/>
              </a:solidFill>
            </a:endParaRPr>
          </a:p>
        </p:txBody>
      </p:sp>
      <p:pic>
        <p:nvPicPr>
          <p:cNvPr id="1026" name="Picture 2" descr="DSC0778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94" b="20442"/>
          <a:stretch/>
        </p:blipFill>
        <p:spPr bwMode="auto">
          <a:xfrm>
            <a:off x="2017986" y="4384539"/>
            <a:ext cx="4984684" cy="1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偏</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鄉公車路線一條不能</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少</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27369870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離島偏鄉增</a:t>
            </a: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資源，民眾就醫有保障</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graphicFrame>
        <p:nvGraphicFramePr>
          <p:cNvPr id="10" name="圖表 9"/>
          <p:cNvGraphicFramePr>
            <a:graphicFrameLocks/>
          </p:cNvGraphicFramePr>
          <p:nvPr>
            <p:extLst>
              <p:ext uri="{D42A27DB-BD31-4B8C-83A1-F6EECF244321}">
                <p14:modId xmlns:p14="http://schemas.microsoft.com/office/powerpoint/2010/main" val="319449046"/>
              </p:ext>
            </p:extLst>
          </p:nvPr>
        </p:nvGraphicFramePr>
        <p:xfrm>
          <a:off x="670752" y="4447081"/>
          <a:ext cx="8136904" cy="1542725"/>
        </p:xfrm>
        <a:graphic>
          <a:graphicData uri="http://schemas.openxmlformats.org/drawingml/2006/chart">
            <c:chart xmlns:c="http://schemas.openxmlformats.org/drawingml/2006/chart" xmlns:r="http://schemas.openxmlformats.org/officeDocument/2006/relationships" r:id="rId3"/>
          </a:graphicData>
        </a:graphic>
      </p:graphicFrame>
      <p:sp>
        <p:nvSpPr>
          <p:cNvPr id="8" name="內容版面配置區 2"/>
          <p:cNvSpPr>
            <a:spLocks noGrp="1"/>
          </p:cNvSpPr>
          <p:nvPr>
            <p:ph idx="1"/>
          </p:nvPr>
        </p:nvSpPr>
        <p:spPr>
          <a:xfrm>
            <a:off x="485177" y="895141"/>
            <a:ext cx="8161699" cy="3707339"/>
          </a:xfrm>
        </p:spPr>
        <p:txBody>
          <a:bodyPr/>
          <a:lstStyle/>
          <a:p>
            <a:pPr algn="just">
              <a:buClr>
                <a:schemeClr val="accent6">
                  <a:lumMod val="50000"/>
                </a:schemeClr>
              </a:buClr>
              <a:buFont typeface="Wingdings" panose="05000000000000000000" pitchFamily="2" charset="2"/>
              <a:buChar char="n"/>
            </a:pPr>
            <a:r>
              <a:rPr lang="en-US" altLang="zh-TW" dirty="0"/>
              <a:t>102</a:t>
            </a:r>
            <a:r>
              <a:rPr lang="zh-TW" altLang="zh-TW" dirty="0"/>
              <a:t>年起</a:t>
            </a:r>
            <a:r>
              <a:rPr lang="en-US" altLang="zh-TW" dirty="0"/>
              <a:t>19</a:t>
            </a:r>
            <a:r>
              <a:rPr lang="zh-TW" altLang="zh-TW" dirty="0"/>
              <a:t>家醫學中心支援離島及醫療資源不足地區之</a:t>
            </a:r>
            <a:r>
              <a:rPr lang="en-US" altLang="zh-TW" dirty="0"/>
              <a:t>18</a:t>
            </a:r>
            <a:r>
              <a:rPr lang="zh-TW" altLang="zh-TW" dirty="0"/>
              <a:t>家醫院；</a:t>
            </a:r>
            <a:r>
              <a:rPr lang="en-US" altLang="zh-TW" dirty="0"/>
              <a:t>102</a:t>
            </a:r>
            <a:r>
              <a:rPr lang="zh-TW" altLang="zh-TW" dirty="0"/>
              <a:t>年</a:t>
            </a:r>
            <a:r>
              <a:rPr lang="en-US" altLang="zh-TW" dirty="0"/>
              <a:t>12</a:t>
            </a:r>
            <a:r>
              <a:rPr lang="zh-TW" altLang="zh-TW" dirty="0"/>
              <a:t>月啟用澎湖醫院心導管室，累計至</a:t>
            </a:r>
            <a:r>
              <a:rPr lang="en-US" altLang="zh-TW" dirty="0"/>
              <a:t>104</a:t>
            </a:r>
            <a:r>
              <a:rPr lang="zh-TW" altLang="zh-TW" dirty="0"/>
              <a:t>年</a:t>
            </a:r>
            <a:r>
              <a:rPr lang="en-US" altLang="zh-TW" dirty="0"/>
              <a:t>12</a:t>
            </a:r>
            <a:r>
              <a:rPr lang="zh-TW" altLang="zh-TW" dirty="0"/>
              <a:t>月底已完成</a:t>
            </a:r>
            <a:r>
              <a:rPr lang="en-US" altLang="zh-TW" dirty="0"/>
              <a:t>295</a:t>
            </a:r>
            <a:r>
              <a:rPr lang="zh-TW" altLang="zh-TW" dirty="0"/>
              <a:t>例。澎湖地區後送轉診人次，自</a:t>
            </a:r>
            <a:r>
              <a:rPr lang="en-US" altLang="zh-TW" dirty="0"/>
              <a:t>96</a:t>
            </a:r>
            <a:r>
              <a:rPr lang="zh-TW" altLang="zh-TW" dirty="0"/>
              <a:t>年</a:t>
            </a:r>
            <a:r>
              <a:rPr lang="en-US" altLang="zh-TW" dirty="0"/>
              <a:t>127</a:t>
            </a:r>
            <a:r>
              <a:rPr lang="zh-TW" altLang="zh-TW" dirty="0"/>
              <a:t>人次下降至</a:t>
            </a:r>
            <a:r>
              <a:rPr lang="en-US" altLang="zh-TW" dirty="0"/>
              <a:t>103</a:t>
            </a:r>
            <a:r>
              <a:rPr lang="zh-TW" altLang="zh-TW" dirty="0"/>
              <a:t>年</a:t>
            </a:r>
            <a:r>
              <a:rPr lang="en-US" altLang="zh-TW" dirty="0"/>
              <a:t>51</a:t>
            </a:r>
            <a:r>
              <a:rPr lang="zh-TW" altLang="zh-TW" dirty="0"/>
              <a:t>人次，降幅達</a:t>
            </a:r>
            <a:r>
              <a:rPr lang="en-US" altLang="zh-TW" dirty="0"/>
              <a:t>60%</a:t>
            </a:r>
            <a:r>
              <a:rPr lang="zh-TW" altLang="zh-TW" dirty="0"/>
              <a:t>，</a:t>
            </a:r>
            <a:r>
              <a:rPr lang="en-US" altLang="zh-TW" dirty="0"/>
              <a:t>104</a:t>
            </a:r>
            <a:r>
              <a:rPr lang="zh-TW" altLang="zh-TW" dirty="0"/>
              <a:t>年</a:t>
            </a:r>
            <a:r>
              <a:rPr lang="en-US" altLang="zh-TW" dirty="0"/>
              <a:t>1</a:t>
            </a:r>
            <a:r>
              <a:rPr lang="zh-TW" altLang="zh-TW" dirty="0"/>
              <a:t>月至</a:t>
            </a:r>
            <a:r>
              <a:rPr lang="en-US" altLang="zh-TW" dirty="0"/>
              <a:t>12</a:t>
            </a:r>
            <a:r>
              <a:rPr lang="zh-TW" altLang="zh-TW" dirty="0"/>
              <a:t>月底後送轉診</a:t>
            </a:r>
            <a:r>
              <a:rPr lang="en-US" altLang="zh-TW" dirty="0"/>
              <a:t>69</a:t>
            </a:r>
            <a:r>
              <a:rPr lang="zh-TW" altLang="zh-TW" dirty="0"/>
              <a:t>人次</a:t>
            </a:r>
            <a:r>
              <a:rPr lang="zh-TW" altLang="en-US" dirty="0" smtClean="0"/>
              <a:t>。</a:t>
            </a:r>
            <a:endParaRPr lang="en-US" altLang="zh-TW" dirty="0"/>
          </a:p>
          <a:p>
            <a:pPr>
              <a:buClr>
                <a:schemeClr val="accent6">
                  <a:lumMod val="50000"/>
                </a:schemeClr>
              </a:buClr>
              <a:buFont typeface="Wingdings" panose="05000000000000000000" pitchFamily="2" charset="2"/>
              <a:buChar char="n"/>
            </a:pPr>
            <a:r>
              <a:rPr lang="zh-TW" altLang="en-US" dirty="0"/>
              <a:t>推動偏鄉地區醫療資訊化</a:t>
            </a:r>
            <a:r>
              <a:rPr lang="zh-TW" altLang="en-US" dirty="0" smtClean="0"/>
              <a:t>，</a:t>
            </a:r>
            <a:r>
              <a:rPr lang="en-US" altLang="zh-TW" dirty="0" smtClean="0"/>
              <a:t>95</a:t>
            </a:r>
            <a:r>
              <a:rPr lang="zh-TW" altLang="en-US" dirty="0" smtClean="0"/>
              <a:t>至</a:t>
            </a:r>
            <a:r>
              <a:rPr lang="en-US" altLang="zh-TW" dirty="0" smtClean="0"/>
              <a:t>103</a:t>
            </a:r>
            <a:r>
              <a:rPr lang="zh-TW" altLang="en-US" dirty="0"/>
              <a:t>年間完成</a:t>
            </a:r>
            <a:r>
              <a:rPr lang="en-US" altLang="zh-TW" dirty="0"/>
              <a:t>48</a:t>
            </a:r>
            <a:r>
              <a:rPr lang="zh-TW" altLang="en-US" dirty="0"/>
              <a:t>偏鄉山地離島地區共用醫療資訊系統</a:t>
            </a:r>
            <a:r>
              <a:rPr lang="en-US" altLang="zh-TW" dirty="0"/>
              <a:t>(HIS)</a:t>
            </a:r>
            <a:r>
              <a:rPr lang="zh-TW" altLang="en-US" dirty="0"/>
              <a:t>、醫療影像傳輸系統</a:t>
            </a:r>
            <a:r>
              <a:rPr lang="en-US" altLang="zh-TW" dirty="0"/>
              <a:t>(PACS)</a:t>
            </a:r>
            <a:r>
              <a:rPr lang="zh-TW" altLang="en-US" dirty="0"/>
              <a:t>及電子病歷交換</a:t>
            </a:r>
            <a:r>
              <a:rPr lang="zh-TW" altLang="en-US" dirty="0" smtClean="0"/>
              <a:t>系統。</a:t>
            </a:r>
            <a:r>
              <a:rPr lang="en-US" altLang="zh-TW" dirty="0" smtClean="0"/>
              <a:t>HIS</a:t>
            </a:r>
            <a:r>
              <a:rPr lang="zh-TW" altLang="en-US" dirty="0" smtClean="0"/>
              <a:t>累計家數由</a:t>
            </a:r>
            <a:r>
              <a:rPr lang="en-US" altLang="zh-TW" dirty="0" smtClean="0"/>
              <a:t>96</a:t>
            </a:r>
            <a:r>
              <a:rPr lang="zh-TW" altLang="en-US" dirty="0" smtClean="0"/>
              <a:t>年</a:t>
            </a:r>
            <a:r>
              <a:rPr lang="en-US" altLang="zh-TW" dirty="0" smtClean="0"/>
              <a:t>17</a:t>
            </a:r>
            <a:r>
              <a:rPr lang="zh-TW" altLang="en-US" dirty="0" smtClean="0"/>
              <a:t>家成長至</a:t>
            </a:r>
            <a:r>
              <a:rPr lang="en-US" altLang="zh-TW" dirty="0" smtClean="0"/>
              <a:t>104</a:t>
            </a:r>
            <a:r>
              <a:rPr lang="zh-TW" altLang="en-US" dirty="0" smtClean="0"/>
              <a:t>年</a:t>
            </a:r>
            <a:r>
              <a:rPr lang="en-US" altLang="zh-TW" dirty="0" smtClean="0"/>
              <a:t>64</a:t>
            </a:r>
            <a:r>
              <a:rPr lang="zh-TW" altLang="en-US" dirty="0" smtClean="0"/>
              <a:t>家；</a:t>
            </a:r>
            <a:r>
              <a:rPr lang="en-US" altLang="zh-TW" dirty="0" smtClean="0"/>
              <a:t>PACS</a:t>
            </a:r>
            <a:r>
              <a:rPr lang="zh-TW" altLang="en-US" dirty="0" smtClean="0"/>
              <a:t>累計家數由</a:t>
            </a:r>
            <a:r>
              <a:rPr lang="en-US" altLang="zh-TW" dirty="0" smtClean="0"/>
              <a:t>96</a:t>
            </a:r>
            <a:r>
              <a:rPr lang="zh-TW" altLang="en-US" dirty="0" smtClean="0"/>
              <a:t>年</a:t>
            </a:r>
            <a:r>
              <a:rPr lang="en-US" altLang="zh-TW" dirty="0"/>
              <a:t>6</a:t>
            </a:r>
            <a:r>
              <a:rPr lang="zh-TW" altLang="en-US" dirty="0" smtClean="0"/>
              <a:t>家增加至</a:t>
            </a:r>
            <a:r>
              <a:rPr lang="en-US" altLang="zh-TW" dirty="0" smtClean="0"/>
              <a:t>104</a:t>
            </a:r>
            <a:r>
              <a:rPr lang="zh-TW" altLang="en-US" dirty="0" smtClean="0"/>
              <a:t>年</a:t>
            </a:r>
            <a:r>
              <a:rPr lang="en-US" altLang="zh-TW" dirty="0" smtClean="0"/>
              <a:t>40</a:t>
            </a:r>
            <a:r>
              <a:rPr lang="zh-TW" altLang="en-US" dirty="0" smtClean="0"/>
              <a:t>家</a:t>
            </a:r>
            <a:r>
              <a:rPr lang="zh-TW" altLang="en-US" sz="2600" dirty="0" smtClean="0"/>
              <a:t>。</a:t>
            </a:r>
            <a:endParaRPr lang="en-US" altLang="zh-TW" sz="2600" dirty="0" smtClean="0"/>
          </a:p>
          <a:p>
            <a:pPr marL="457200" indent="-457200">
              <a:buFont typeface="+mj-lt"/>
              <a:buAutoNum type="arabicPeriod"/>
            </a:pPr>
            <a:endParaRPr lang="zh-TW" altLang="en-US" dirty="0"/>
          </a:p>
        </p:txBody>
      </p:sp>
      <p:sp>
        <p:nvSpPr>
          <p:cNvPr id="6" name="投影片編號版面配置區 3"/>
          <p:cNvSpPr>
            <a:spLocks noGrp="1"/>
          </p:cNvSpPr>
          <p:nvPr>
            <p:ph type="sldNum" sz="quarter" idx="12"/>
          </p:nvPr>
        </p:nvSpPr>
        <p:spPr>
          <a:xfrm>
            <a:off x="8316914" y="6524625"/>
            <a:ext cx="765175" cy="217488"/>
          </a:xfrm>
        </p:spPr>
        <p:txBody>
          <a:bodyPr/>
          <a:lstStyle/>
          <a:p>
            <a:fld id="{7BA5FAF9-2C10-4E47-8AF7-89B80DE7BA60}" type="slidenum">
              <a:rPr lang="zh-TW" altLang="en-US" smtClean="0"/>
              <a:t>76</a:t>
            </a:fld>
            <a:endParaRPr lang="zh-TW" altLang="en-US" dirty="0"/>
          </a:p>
        </p:txBody>
      </p:sp>
    </p:spTree>
    <p:extLst>
      <p:ext uri="{BB962C8B-B14F-4D97-AF65-F5344CB8AC3E}">
        <p14:creationId xmlns:p14="http://schemas.microsoft.com/office/powerpoint/2010/main" val="41749907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便捷離島交通，促進</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在地產業發展</a:t>
            </a:r>
          </a:p>
        </p:txBody>
      </p:sp>
      <p:sp>
        <p:nvSpPr>
          <p:cNvPr id="10248" name="Rectangle 7"/>
          <p:cNvSpPr>
            <a:spLocks/>
          </p:cNvSpPr>
          <p:nvPr/>
        </p:nvSpPr>
        <p:spPr bwMode="auto">
          <a:xfrm>
            <a:off x="314453" y="990303"/>
            <a:ext cx="8385048" cy="219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3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ea typeface="標楷體" panose="03000509000000000000" pitchFamily="65" charset="-120"/>
              </a:rPr>
              <a:t>推動</a:t>
            </a:r>
            <a:r>
              <a:rPr lang="zh-TW" altLang="en-US" sz="2600" b="1" dirty="0">
                <a:solidFill>
                  <a:schemeClr val="accent6"/>
                </a:solidFill>
                <a:ea typeface="標楷體" panose="03000509000000000000" pitchFamily="65" charset="-120"/>
              </a:rPr>
              <a:t>離島</a:t>
            </a:r>
            <a:r>
              <a:rPr lang="zh-TW" altLang="en-US" sz="2600" b="1" dirty="0" smtClean="0">
                <a:solidFill>
                  <a:schemeClr val="accent6"/>
                </a:solidFill>
                <a:ea typeface="標楷體" panose="03000509000000000000" pitchFamily="65" charset="-120"/>
              </a:rPr>
              <a:t>第四</a:t>
            </a:r>
            <a:r>
              <a:rPr lang="zh-TW" altLang="en-US" sz="2600" b="1" dirty="0">
                <a:solidFill>
                  <a:schemeClr val="accent6"/>
                </a:solidFill>
                <a:ea typeface="標楷體" panose="03000509000000000000" pitchFamily="65" charset="-120"/>
              </a:rPr>
              <a:t>期</a:t>
            </a:r>
            <a:r>
              <a:rPr lang="en-US" altLang="zh-TW" sz="2600" b="1" dirty="0">
                <a:solidFill>
                  <a:schemeClr val="accent6"/>
                </a:solidFill>
                <a:latin typeface="+mn-lt"/>
                <a:ea typeface="標楷體" panose="03000509000000000000" pitchFamily="65" charset="-120"/>
              </a:rPr>
              <a:t>(</a:t>
            </a:r>
            <a:r>
              <a:rPr lang="en-US" altLang="zh-TW" sz="2600" b="1" dirty="0" smtClean="0">
                <a:solidFill>
                  <a:schemeClr val="accent6"/>
                </a:solidFill>
                <a:latin typeface="+mn-lt"/>
                <a:ea typeface="標楷體" panose="03000509000000000000" pitchFamily="65" charset="-120"/>
              </a:rPr>
              <a:t>104-107</a:t>
            </a:r>
            <a:r>
              <a:rPr lang="zh-TW" altLang="en-US" sz="2600" b="1" dirty="0">
                <a:solidFill>
                  <a:schemeClr val="accent6"/>
                </a:solidFill>
                <a:latin typeface="+mn-lt"/>
                <a:ea typeface="標楷體" panose="03000509000000000000" pitchFamily="65" charset="-120"/>
              </a:rPr>
              <a:t>年</a:t>
            </a:r>
            <a:r>
              <a:rPr lang="en-US" altLang="zh-TW" sz="2600" b="1" dirty="0">
                <a:solidFill>
                  <a:schemeClr val="accent6"/>
                </a:solidFill>
                <a:latin typeface="+mn-lt"/>
                <a:ea typeface="標楷體" panose="03000509000000000000" pitchFamily="65" charset="-120"/>
              </a:rPr>
              <a:t>)</a:t>
            </a:r>
            <a:r>
              <a:rPr lang="zh-TW" altLang="en-US" sz="2600" b="1" dirty="0">
                <a:solidFill>
                  <a:schemeClr val="accent6"/>
                </a:solidFill>
                <a:latin typeface="+mn-lt"/>
                <a:ea typeface="標楷體" panose="03000509000000000000" pitchFamily="65" charset="-120"/>
              </a:rPr>
              <a:t>綜合建設實施方案，總經費達</a:t>
            </a:r>
            <a:r>
              <a:rPr lang="en-US" altLang="zh-TW" sz="2600" b="1" dirty="0">
                <a:solidFill>
                  <a:schemeClr val="accent6"/>
                </a:solidFill>
                <a:latin typeface="+mn-lt"/>
                <a:ea typeface="標楷體" panose="03000509000000000000" pitchFamily="65" charset="-120"/>
              </a:rPr>
              <a:t>491</a:t>
            </a:r>
            <a:r>
              <a:rPr lang="zh-TW" altLang="en-US" sz="2600" b="1" dirty="0">
                <a:solidFill>
                  <a:schemeClr val="accent6"/>
                </a:solidFill>
                <a:ea typeface="標楷體" panose="03000509000000000000" pitchFamily="65" charset="-120"/>
              </a:rPr>
              <a:t>億元，善用離島區域優勢，</a:t>
            </a:r>
            <a:r>
              <a:rPr lang="zh-TW" altLang="en-US" sz="2600" b="1" dirty="0" smtClean="0">
                <a:solidFill>
                  <a:schemeClr val="accent6"/>
                </a:solidFill>
                <a:ea typeface="標楷體" panose="03000509000000000000" pitchFamily="65" charset="-120"/>
              </a:rPr>
              <a:t>發展低</a:t>
            </a:r>
            <a:r>
              <a:rPr lang="zh-TW" altLang="en-US" sz="2600" b="1" dirty="0">
                <a:solidFill>
                  <a:schemeClr val="accent6"/>
                </a:solidFill>
                <a:ea typeface="標楷體" panose="03000509000000000000" pitchFamily="65" charset="-120"/>
              </a:rPr>
              <a:t>碳及生態、文化體驗觀光的區域品牌</a:t>
            </a:r>
            <a:r>
              <a:rPr lang="zh-TW" altLang="en-US" sz="2600" b="1" dirty="0" smtClean="0">
                <a:solidFill>
                  <a:schemeClr val="accent6"/>
                </a:solidFill>
                <a:ea typeface="標楷體" panose="03000509000000000000" pitchFamily="65" charset="-120"/>
              </a:rPr>
              <a:t>。</a:t>
            </a:r>
            <a:endParaRPr lang="en-US" altLang="zh-TW" sz="2600" b="1" dirty="0" smtClean="0">
              <a:solidFill>
                <a:schemeClr val="accent6"/>
              </a:solidFill>
              <a:ea typeface="標楷體" panose="03000509000000000000" pitchFamily="65" charset="-120"/>
            </a:endParaRPr>
          </a:p>
          <a:p>
            <a:pPr algn="just">
              <a:spcBef>
                <a:spcPts val="3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ea typeface="標楷體" panose="03000509000000000000" pitchFamily="65" charset="-120"/>
              </a:rPr>
              <a:t>購建</a:t>
            </a:r>
            <a:r>
              <a:rPr lang="zh-TW" altLang="en-US" sz="2600" b="1" dirty="0" smtClean="0">
                <a:solidFill>
                  <a:schemeClr val="accent6"/>
                </a:solidFill>
                <a:latin typeface="新細明體"/>
                <a:ea typeface="新細明體"/>
              </a:rPr>
              <a:t>「</a:t>
            </a:r>
            <a:r>
              <a:rPr lang="zh-TW" altLang="en-US" sz="2600" b="1" dirty="0" smtClean="0">
                <a:solidFill>
                  <a:schemeClr val="accent6"/>
                </a:solidFill>
                <a:ea typeface="標楷體" panose="03000509000000000000" pitchFamily="65" charset="-120"/>
              </a:rPr>
              <a:t>臺馬之星</a:t>
            </a:r>
            <a:r>
              <a:rPr lang="zh-TW" altLang="en-US" sz="2600" b="1" dirty="0" smtClean="0">
                <a:solidFill>
                  <a:schemeClr val="accent6"/>
                </a:solidFill>
                <a:latin typeface="新細明體"/>
                <a:ea typeface="新細明體"/>
              </a:rPr>
              <a:t>」</a:t>
            </a:r>
            <a:r>
              <a:rPr lang="zh-TW" altLang="en-US" sz="2600" b="1" dirty="0" smtClean="0">
                <a:solidFill>
                  <a:schemeClr val="accent6"/>
                </a:solidFill>
                <a:ea typeface="標楷體" panose="03000509000000000000" pitchFamily="65" charset="-120"/>
              </a:rPr>
              <a:t>，</a:t>
            </a:r>
            <a:r>
              <a:rPr lang="zh-TW" altLang="en-US" sz="2600" b="1" dirty="0">
                <a:solidFill>
                  <a:schemeClr val="accent6"/>
                </a:solidFill>
                <a:ea typeface="標楷體" panose="03000509000000000000" pitchFamily="65" charset="-120"/>
              </a:rPr>
              <a:t>提升馬祖地區之海運服務品質、增進觀光</a:t>
            </a:r>
            <a:r>
              <a:rPr lang="zh-TW" altLang="en-US" sz="2600" b="1" dirty="0" smtClean="0">
                <a:solidFill>
                  <a:schemeClr val="accent6"/>
                </a:solidFill>
                <a:ea typeface="標楷體" panose="03000509000000000000" pitchFamily="65" charset="-120"/>
              </a:rPr>
              <a:t>旅遊，帶動在地產業之永續發展</a:t>
            </a:r>
            <a:r>
              <a:rPr lang="zh-TW" altLang="en-US" sz="2600" b="1" dirty="0">
                <a:solidFill>
                  <a:schemeClr val="accent6"/>
                </a:solidFill>
                <a:ea typeface="標楷體" panose="03000509000000000000" pitchFamily="65" charset="-120"/>
              </a:rPr>
              <a:t>。</a:t>
            </a:r>
          </a:p>
          <a:p>
            <a:pPr>
              <a:spcBef>
                <a:spcPts val="1200"/>
              </a:spcBef>
              <a:buClr>
                <a:schemeClr val="accent2">
                  <a:lumMod val="50000"/>
                </a:schemeClr>
              </a:buClr>
              <a:buSzPct val="75000"/>
              <a:buFont typeface="Wingdings" panose="05000000000000000000" pitchFamily="2" charset="2"/>
              <a:buChar char="n"/>
            </a:pPr>
            <a:endParaRPr lang="en-US" altLang="zh-TW" sz="2800" b="1" dirty="0" smtClean="0">
              <a:solidFill>
                <a:schemeClr val="accent6"/>
              </a:solidFill>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77</a:t>
            </a:fld>
            <a:endParaRPr lang="zh-TW" alt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923" y="3184071"/>
            <a:ext cx="5126153" cy="298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4117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199" y="2443326"/>
            <a:ext cx="563721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數位學伴一線牽，網路學習無障礙</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14453" y="990303"/>
            <a:ext cx="8385048" cy="1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1200"/>
              </a:spcBef>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mn-lt"/>
                <a:ea typeface="標楷體" panose="03000509000000000000" pitchFamily="65" charset="-120"/>
              </a:rPr>
              <a:t>培訓大學生線上陪伴偏鄉及離島地區學童資訊應用與學習，服務範圍涵括臺東蘭嶼、</a:t>
            </a:r>
            <a:r>
              <a:rPr lang="zh-TW" altLang="zh-TW" sz="2600" b="1" dirty="0">
                <a:solidFill>
                  <a:schemeClr val="accent6"/>
                </a:solidFill>
                <a:latin typeface="+mn-lt"/>
                <a:ea typeface="標楷體" panose="03000509000000000000" pitchFamily="65" charset="-120"/>
              </a:rPr>
              <a:t>澎湖縣</a:t>
            </a:r>
            <a:r>
              <a:rPr lang="zh-TW" altLang="en-US" sz="2600" b="1" dirty="0">
                <a:solidFill>
                  <a:schemeClr val="accent6"/>
                </a:solidFill>
                <a:latin typeface="+mn-lt"/>
                <a:ea typeface="標楷體" panose="03000509000000000000" pitchFamily="65" charset="-120"/>
              </a:rPr>
              <a:t>及</a:t>
            </a:r>
            <a:r>
              <a:rPr lang="zh-TW" altLang="zh-TW" sz="2600" b="1" dirty="0">
                <a:solidFill>
                  <a:schemeClr val="accent6"/>
                </a:solidFill>
                <a:latin typeface="+mn-lt"/>
                <a:ea typeface="標楷體" panose="03000509000000000000" pitchFamily="65" charset="-120"/>
              </a:rPr>
              <a:t>金門縣</a:t>
            </a:r>
            <a:r>
              <a:rPr lang="zh-TW" altLang="en-US" sz="2600" b="1" dirty="0">
                <a:solidFill>
                  <a:schemeClr val="accent6"/>
                </a:solidFill>
                <a:latin typeface="+mn-lt"/>
                <a:ea typeface="標楷體" panose="03000509000000000000" pitchFamily="65" charset="-120"/>
              </a:rPr>
              <a:t>，每年擴散受惠學童數，自</a:t>
            </a:r>
            <a:r>
              <a:rPr lang="en-US" altLang="zh-TW" sz="2600" b="1" dirty="0">
                <a:solidFill>
                  <a:schemeClr val="accent6"/>
                </a:solidFill>
                <a:latin typeface="+mn-lt"/>
                <a:ea typeface="標楷體" panose="03000509000000000000" pitchFamily="65" charset="-120"/>
              </a:rPr>
              <a:t>96</a:t>
            </a:r>
            <a:r>
              <a:rPr lang="zh-TW" altLang="en-US" sz="2600" b="1" dirty="0">
                <a:solidFill>
                  <a:schemeClr val="accent6"/>
                </a:solidFill>
                <a:latin typeface="+mn-lt"/>
                <a:ea typeface="標楷體" panose="03000509000000000000" pitchFamily="65" charset="-120"/>
              </a:rPr>
              <a:t>年</a:t>
            </a:r>
            <a:r>
              <a:rPr lang="en-US" altLang="zh-TW" sz="2600" b="1" dirty="0">
                <a:solidFill>
                  <a:schemeClr val="accent6"/>
                </a:solidFill>
                <a:latin typeface="+mn-lt"/>
                <a:ea typeface="標楷體" panose="03000509000000000000" pitchFamily="65" charset="-120"/>
              </a:rPr>
              <a:t>135</a:t>
            </a:r>
            <a:r>
              <a:rPr lang="zh-TW" altLang="en-US" sz="2600" b="1" dirty="0">
                <a:solidFill>
                  <a:schemeClr val="accent6"/>
                </a:solidFill>
                <a:latin typeface="+mn-lt"/>
                <a:ea typeface="標楷體" panose="03000509000000000000" pitchFamily="65" charset="-120"/>
              </a:rPr>
              <a:t>人成長至</a:t>
            </a:r>
            <a:r>
              <a:rPr lang="en-US" altLang="zh-TW" sz="2600" b="1" dirty="0">
                <a:solidFill>
                  <a:schemeClr val="accent6"/>
                </a:solidFill>
                <a:latin typeface="+mn-lt"/>
                <a:ea typeface="標楷體" panose="03000509000000000000" pitchFamily="65" charset="-120"/>
              </a:rPr>
              <a:t>104</a:t>
            </a:r>
            <a:r>
              <a:rPr lang="zh-TW" altLang="en-US" sz="2600" b="1" dirty="0">
                <a:solidFill>
                  <a:schemeClr val="accent6"/>
                </a:solidFill>
                <a:latin typeface="+mn-lt"/>
                <a:ea typeface="標楷體" panose="03000509000000000000" pitchFamily="65" charset="-120"/>
              </a:rPr>
              <a:t>年</a:t>
            </a:r>
            <a:r>
              <a:rPr lang="en-US" altLang="zh-TW" sz="2600" b="1" dirty="0">
                <a:solidFill>
                  <a:schemeClr val="accent6"/>
                </a:solidFill>
                <a:latin typeface="+mn-lt"/>
                <a:ea typeface="標楷體" panose="03000509000000000000" pitchFamily="65" charset="-120"/>
              </a:rPr>
              <a:t>1,495</a:t>
            </a:r>
            <a:r>
              <a:rPr lang="zh-TW" altLang="en-US" sz="2600" b="1" dirty="0" smtClean="0">
                <a:solidFill>
                  <a:schemeClr val="accent6"/>
                </a:solidFill>
                <a:latin typeface="+mn-lt"/>
                <a:ea typeface="標楷體" panose="03000509000000000000" pitchFamily="65" charset="-120"/>
              </a:rPr>
              <a:t>人。</a:t>
            </a:r>
            <a:endParaRPr lang="en-US" altLang="zh-TW" sz="2600" b="1" dirty="0">
              <a:solidFill>
                <a:schemeClr val="accent6"/>
              </a:solidFill>
              <a:latin typeface="+mn-lt"/>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78</a:t>
            </a:fld>
            <a:endParaRPr lang="zh-TW" altLang="en-US"/>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2038" y="2488130"/>
            <a:ext cx="2642029" cy="1756172"/>
          </a:xfrm>
          <a:prstGeom prst="rect">
            <a:avLst/>
          </a:prstGeom>
        </p:spPr>
      </p:pic>
      <p:pic>
        <p:nvPicPr>
          <p:cNvPr id="8" name="圖片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6914" y="4311858"/>
            <a:ext cx="1377153" cy="160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1165" y="4307750"/>
            <a:ext cx="1515697" cy="160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9380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237427" y="2073729"/>
            <a:ext cx="8462074" cy="2547257"/>
          </a:xfrm>
        </p:spPr>
        <p:txBody>
          <a:bodyPr/>
          <a:lstStyle/>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亮點</a:t>
            </a:r>
            <a:r>
              <a:rPr lang="en-US" altLang="zh-TW" sz="4800" dirty="0" smtClean="0">
                <a:solidFill>
                  <a:srgbClr val="2D2DB9">
                    <a:lumMod val="50000"/>
                  </a:srgbClr>
                </a:solidFill>
                <a:latin typeface="Times New Roman" panose="02020603050405020304" pitchFamily="18" charset="0"/>
                <a:ea typeface="標楷體" panose="03000509000000000000" pitchFamily="65" charset="-120"/>
              </a:rPr>
              <a:t>10</a:t>
            </a:r>
          </a:p>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果斷決策</a:t>
            </a:r>
            <a:endParaRPr lang="en-US" altLang="zh-TW" sz="4800" dirty="0" smtClean="0">
              <a:solidFill>
                <a:srgbClr val="2D2DB9">
                  <a:lumMod val="50000"/>
                </a:srgbClr>
              </a:solidFill>
              <a:latin typeface="Times New Roman" panose="02020603050405020304" pitchFamily="18" charset="0"/>
              <a:ea typeface="標楷體" panose="03000509000000000000" pitchFamily="65" charset="-120"/>
            </a:endParaRPr>
          </a:p>
          <a:p>
            <a:pPr marL="0" indent="0" algn="ctr">
              <a:buNone/>
            </a:pPr>
            <a:r>
              <a:rPr lang="zh-TW" altLang="zh-TW" sz="4800" dirty="0" smtClean="0">
                <a:solidFill>
                  <a:srgbClr val="2D2DB9">
                    <a:lumMod val="50000"/>
                  </a:srgbClr>
                </a:solidFill>
                <a:latin typeface="Times New Roman" panose="02020603050405020304" pitchFamily="18" charset="0"/>
                <a:ea typeface="標楷體" panose="03000509000000000000" pitchFamily="65" charset="-120"/>
              </a:rPr>
              <a:t>莫</a:t>
            </a:r>
            <a:r>
              <a:rPr lang="zh-TW" altLang="zh-TW" sz="4800" dirty="0">
                <a:solidFill>
                  <a:srgbClr val="2D2DB9">
                    <a:lumMod val="50000"/>
                  </a:srgbClr>
                </a:solidFill>
                <a:latin typeface="Times New Roman" panose="02020603050405020304" pitchFamily="18" charset="0"/>
                <a:ea typeface="標楷體" panose="03000509000000000000" pitchFamily="65" charset="-120"/>
              </a:rPr>
              <a:t>拉</a:t>
            </a:r>
            <a:r>
              <a:rPr lang="zh-TW" altLang="zh-TW" sz="4800" dirty="0" smtClean="0">
                <a:solidFill>
                  <a:srgbClr val="2D2DB9">
                    <a:lumMod val="50000"/>
                  </a:srgbClr>
                </a:solidFill>
                <a:latin typeface="Times New Roman" panose="02020603050405020304" pitchFamily="18" charset="0"/>
                <a:ea typeface="標楷體" panose="03000509000000000000" pitchFamily="65" charset="-120"/>
              </a:rPr>
              <a:t>克</a:t>
            </a: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風災迅速</a:t>
            </a:r>
            <a:r>
              <a:rPr lang="zh-TW" altLang="en-US" sz="4800" dirty="0">
                <a:solidFill>
                  <a:srgbClr val="2D2DB9">
                    <a:lumMod val="50000"/>
                  </a:srgbClr>
                </a:solidFill>
                <a:latin typeface="Times New Roman" panose="02020603050405020304" pitchFamily="18" charset="0"/>
                <a:ea typeface="標楷體" panose="03000509000000000000" pitchFamily="65" charset="-120"/>
              </a:rPr>
              <a:t>重建</a:t>
            </a: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79</a:t>
            </a:fld>
            <a:endParaRPr lang="zh-TW" altLang="en-US"/>
          </a:p>
        </p:txBody>
      </p:sp>
    </p:spTree>
    <p:extLst>
      <p:ext uri="{BB962C8B-B14F-4D97-AF65-F5344CB8AC3E}">
        <p14:creationId xmlns:p14="http://schemas.microsoft.com/office/powerpoint/2010/main" val="2382857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3999" cy="903889"/>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spcBef>
                <a:spcPts val="1200"/>
              </a:spcBef>
              <a:buClr>
                <a:srgbClr val="191966"/>
              </a:buClr>
              <a:buSzPct val="75000"/>
            </a:pP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強力打擊犯罪，民眾生活有</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保障</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en-US" sz="2000" dirty="0" smtClean="0">
                <a:solidFill>
                  <a:schemeClr val="accent6">
                    <a:lumMod val="50000"/>
                  </a:schemeClr>
                </a:solidFill>
                <a:latin typeface="Times New Roman" panose="02020603050405020304" pitchFamily="18" charset="0"/>
                <a:ea typeface="標楷體" panose="03000509000000000000" pitchFamily="65" charset="-120"/>
              </a:rPr>
              <a:t>續</a:t>
            </a:r>
            <a:r>
              <a:rPr lang="en-US" altLang="zh-TW" sz="2000" dirty="0" smtClean="0">
                <a:solidFill>
                  <a:schemeClr val="accent6">
                    <a:lumMod val="50000"/>
                  </a:schemeClr>
                </a:solidFill>
                <a:latin typeface="Times New Roman" panose="02020603050405020304" pitchFamily="18" charset="0"/>
                <a:ea typeface="標楷體" panose="03000509000000000000" pitchFamily="65" charset="-120"/>
              </a:rPr>
              <a:t>)</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224346" y="827103"/>
            <a:ext cx="8419162" cy="301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spcBef>
                <a:spcPts val="9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Times New Roman" panose="02020603050405020304" pitchFamily="18" charset="0"/>
                <a:ea typeface="標楷體" panose="03000509000000000000" pitchFamily="65" charset="-120"/>
              </a:rPr>
              <a:t>詐欺案件發生數於</a:t>
            </a:r>
            <a:r>
              <a:rPr lang="en-US" altLang="zh-TW" sz="2600" b="1" dirty="0" smtClean="0">
                <a:solidFill>
                  <a:schemeClr val="accent6"/>
                </a:solidFill>
                <a:latin typeface="Times New Roman" panose="02020603050405020304" pitchFamily="18" charset="0"/>
                <a:ea typeface="標楷體" panose="03000509000000000000" pitchFamily="65" charset="-120"/>
              </a:rPr>
              <a:t>94</a:t>
            </a:r>
            <a:r>
              <a:rPr lang="zh-TW" altLang="en-US" sz="2600" b="1" dirty="0" smtClean="0">
                <a:solidFill>
                  <a:schemeClr val="accent6"/>
                </a:solidFill>
                <a:latin typeface="Times New Roman" panose="02020603050405020304" pitchFamily="18" charset="0"/>
                <a:ea typeface="標楷體" panose="03000509000000000000" pitchFamily="65" charset="-120"/>
              </a:rPr>
              <a:t>年最高</a:t>
            </a:r>
            <a:r>
              <a:rPr lang="en-US" altLang="zh-TW" sz="2600" b="1" dirty="0" smtClean="0">
                <a:solidFill>
                  <a:schemeClr val="accent6"/>
                </a:solidFill>
                <a:latin typeface="Times New Roman" panose="02020603050405020304" pitchFamily="18" charset="0"/>
                <a:ea typeface="標楷體" panose="03000509000000000000" pitchFamily="65" charset="-120"/>
              </a:rPr>
              <a:t>(4</a:t>
            </a:r>
            <a:r>
              <a:rPr lang="zh-TW" altLang="en-US" sz="2600" b="1" dirty="0" smtClean="0">
                <a:solidFill>
                  <a:schemeClr val="accent6"/>
                </a:solidFill>
                <a:latin typeface="Times New Roman" panose="02020603050405020304" pitchFamily="18" charset="0"/>
                <a:ea typeface="標楷體" panose="03000509000000000000" pitchFamily="65" charset="-120"/>
              </a:rPr>
              <a:t>萬</a:t>
            </a:r>
            <a:r>
              <a:rPr lang="en-US" altLang="zh-TW" sz="2600" b="1" dirty="0" smtClean="0">
                <a:solidFill>
                  <a:schemeClr val="accent6"/>
                </a:solidFill>
                <a:latin typeface="Times New Roman" panose="02020603050405020304" pitchFamily="18" charset="0"/>
                <a:ea typeface="標楷體" panose="03000509000000000000" pitchFamily="65" charset="-120"/>
              </a:rPr>
              <a:t>3,023</a:t>
            </a:r>
            <a:r>
              <a:rPr lang="zh-TW" altLang="en-US" sz="2600" b="1" dirty="0" smtClean="0">
                <a:solidFill>
                  <a:schemeClr val="accent6"/>
                </a:solidFill>
                <a:latin typeface="Times New Roman" panose="02020603050405020304" pitchFamily="18" charset="0"/>
                <a:ea typeface="標楷體" panose="03000509000000000000" pitchFamily="65" charset="-120"/>
              </a:rPr>
              <a:t>件</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en-US" sz="2600" b="1" dirty="0" smtClean="0">
                <a:solidFill>
                  <a:schemeClr val="accent6"/>
                </a:solidFill>
                <a:latin typeface="Times New Roman" panose="02020603050405020304" pitchFamily="18" charset="0"/>
                <a:ea typeface="標楷體" panose="03000509000000000000" pitchFamily="65" charset="-120"/>
              </a:rPr>
              <a:t>後呈逐年下降趨勢，至</a:t>
            </a:r>
            <a:r>
              <a:rPr lang="en-US" altLang="zh-TW" sz="2600" b="1" dirty="0" smtClean="0">
                <a:solidFill>
                  <a:schemeClr val="accent6"/>
                </a:solidFill>
                <a:latin typeface="Times New Roman" panose="02020603050405020304" pitchFamily="18" charset="0"/>
                <a:ea typeface="標楷體" panose="03000509000000000000" pitchFamily="65" charset="-120"/>
              </a:rPr>
              <a:t>102</a:t>
            </a:r>
            <a:r>
              <a:rPr lang="zh-TW" altLang="en-US" sz="2600" b="1" dirty="0" smtClean="0">
                <a:solidFill>
                  <a:schemeClr val="accent6"/>
                </a:solidFill>
                <a:latin typeface="Times New Roman" panose="02020603050405020304" pitchFamily="18" charset="0"/>
                <a:ea typeface="標楷體" panose="03000509000000000000" pitchFamily="65" charset="-120"/>
              </a:rPr>
              <a:t>年最低</a:t>
            </a:r>
            <a:r>
              <a:rPr lang="en-US" altLang="zh-TW" sz="2600" b="1" dirty="0" smtClean="0">
                <a:solidFill>
                  <a:schemeClr val="accent6"/>
                </a:solidFill>
                <a:latin typeface="Times New Roman" panose="02020603050405020304" pitchFamily="18" charset="0"/>
                <a:ea typeface="標楷體" panose="03000509000000000000" pitchFamily="65" charset="-120"/>
              </a:rPr>
              <a:t>(1</a:t>
            </a:r>
            <a:r>
              <a:rPr lang="zh-TW" altLang="en-US" sz="2600" b="1" dirty="0" smtClean="0">
                <a:solidFill>
                  <a:schemeClr val="accent6"/>
                </a:solidFill>
                <a:latin typeface="Times New Roman" panose="02020603050405020304" pitchFamily="18" charset="0"/>
                <a:ea typeface="標楷體" panose="03000509000000000000" pitchFamily="65" charset="-120"/>
              </a:rPr>
              <a:t>萬</a:t>
            </a:r>
            <a:r>
              <a:rPr lang="en-US" altLang="zh-TW" sz="2600" b="1" dirty="0" smtClean="0">
                <a:solidFill>
                  <a:schemeClr val="accent6"/>
                </a:solidFill>
                <a:latin typeface="Times New Roman" panose="02020603050405020304" pitchFamily="18" charset="0"/>
                <a:ea typeface="標楷體" panose="03000509000000000000" pitchFamily="65" charset="-120"/>
              </a:rPr>
              <a:t>8,772</a:t>
            </a:r>
            <a:r>
              <a:rPr lang="zh-TW" altLang="en-US" sz="2600" b="1" dirty="0" smtClean="0">
                <a:solidFill>
                  <a:schemeClr val="accent6"/>
                </a:solidFill>
                <a:latin typeface="Times New Roman" panose="02020603050405020304" pitchFamily="18" charset="0"/>
                <a:ea typeface="標楷體" panose="03000509000000000000" pitchFamily="65" charset="-120"/>
              </a:rPr>
              <a:t>件</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en-US" sz="2600" b="1" dirty="0" smtClean="0">
                <a:solidFill>
                  <a:schemeClr val="accent6"/>
                </a:solidFill>
                <a:latin typeface="Times New Roman" panose="02020603050405020304" pitchFamily="18" charset="0"/>
                <a:ea typeface="標楷體" panose="03000509000000000000" pitchFamily="65" charset="-120"/>
              </a:rPr>
              <a:t>，</a:t>
            </a:r>
            <a:r>
              <a:rPr lang="en-US" altLang="zh-TW" sz="2600" b="1" dirty="0" smtClean="0">
                <a:solidFill>
                  <a:schemeClr val="accent6"/>
                </a:solidFill>
                <a:latin typeface="Times New Roman" panose="02020603050405020304" pitchFamily="18" charset="0"/>
                <a:ea typeface="標楷體" panose="03000509000000000000" pitchFamily="65" charset="-120"/>
              </a:rPr>
              <a:t>103</a:t>
            </a:r>
            <a:r>
              <a:rPr lang="zh-TW" altLang="en-US" sz="2600" b="1" dirty="0" smtClean="0">
                <a:solidFill>
                  <a:schemeClr val="accent6"/>
                </a:solidFill>
                <a:latin typeface="Times New Roman" panose="02020603050405020304" pitchFamily="18" charset="0"/>
                <a:ea typeface="標楷體" panose="03000509000000000000" pitchFamily="65" charset="-120"/>
              </a:rPr>
              <a:t>年因</a:t>
            </a:r>
            <a:r>
              <a:rPr lang="en-US" altLang="zh-TW" sz="2600" b="1" dirty="0" smtClean="0">
                <a:solidFill>
                  <a:schemeClr val="accent6"/>
                </a:solidFill>
                <a:latin typeface="Times New Roman" panose="02020603050405020304" pitchFamily="18" charset="0"/>
                <a:ea typeface="標楷體" panose="03000509000000000000" pitchFamily="65" charset="-120"/>
              </a:rPr>
              <a:t>LINE</a:t>
            </a:r>
            <a:r>
              <a:rPr lang="zh-TW" altLang="en-US" sz="2600" b="1" dirty="0" smtClean="0">
                <a:solidFill>
                  <a:schemeClr val="accent6"/>
                </a:solidFill>
                <a:latin typeface="Times New Roman" panose="02020603050405020304" pitchFamily="18" charset="0"/>
                <a:ea typeface="標楷體" panose="03000509000000000000" pitchFamily="65" charset="-120"/>
              </a:rPr>
              <a:t>及手機簡訊連結小額付費詐騙案件增加，</a:t>
            </a:r>
            <a:r>
              <a:rPr lang="zh-TW" altLang="en-US" sz="2600" b="1" dirty="0">
                <a:solidFill>
                  <a:schemeClr val="accent6"/>
                </a:solidFill>
                <a:latin typeface="Times New Roman" panose="02020603050405020304" pitchFamily="18" charset="0"/>
                <a:ea typeface="標楷體" panose="03000509000000000000" pitchFamily="65" charset="-120"/>
              </a:rPr>
              <a:t>經積極執行各項偵防作為， </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年發生數較</a:t>
            </a:r>
            <a:r>
              <a:rPr lang="en-US" altLang="zh-TW" sz="2600" b="1" dirty="0">
                <a:solidFill>
                  <a:schemeClr val="accent6"/>
                </a:solidFill>
                <a:latin typeface="Times New Roman" panose="02020603050405020304" pitchFamily="18" charset="0"/>
                <a:ea typeface="標楷體" panose="03000509000000000000" pitchFamily="65" charset="-120"/>
              </a:rPr>
              <a:t>103</a:t>
            </a:r>
            <a:r>
              <a:rPr lang="zh-TW" altLang="en-US" sz="2600" b="1" dirty="0">
                <a:solidFill>
                  <a:schemeClr val="accent6"/>
                </a:solidFill>
                <a:latin typeface="Times New Roman" panose="02020603050405020304" pitchFamily="18" charset="0"/>
                <a:ea typeface="標楷體" panose="03000509000000000000" pitchFamily="65" charset="-120"/>
              </a:rPr>
              <a:t>年減少</a:t>
            </a:r>
            <a:r>
              <a:rPr lang="en-US" altLang="zh-TW" sz="2600" b="1" dirty="0">
                <a:solidFill>
                  <a:schemeClr val="accent6"/>
                </a:solidFill>
                <a:latin typeface="Times New Roman" panose="02020603050405020304" pitchFamily="18" charset="0"/>
                <a:ea typeface="標楷體" panose="03000509000000000000" pitchFamily="65" charset="-120"/>
              </a:rPr>
              <a:t>1,953</a:t>
            </a:r>
            <a:r>
              <a:rPr lang="zh-TW" altLang="en-US" sz="2600" b="1" dirty="0">
                <a:solidFill>
                  <a:schemeClr val="accent6"/>
                </a:solidFill>
                <a:latin typeface="Times New Roman" panose="02020603050405020304" pitchFamily="18" charset="0"/>
                <a:ea typeface="標楷體" panose="03000509000000000000" pitchFamily="65" charset="-120"/>
              </a:rPr>
              <a:t>件。</a:t>
            </a:r>
            <a:endParaRPr lang="en-US" altLang="zh-TW" sz="2600" b="1" dirty="0">
              <a:solidFill>
                <a:schemeClr val="accent6"/>
              </a:solidFill>
              <a:latin typeface="Times New Roman" panose="02020603050405020304" pitchFamily="18" charset="0"/>
              <a:ea typeface="標楷體" panose="03000509000000000000" pitchFamily="65" charset="-120"/>
            </a:endParaRPr>
          </a:p>
          <a:p>
            <a:pPr algn="just">
              <a:spcBef>
                <a:spcPts val="900"/>
              </a:spcBef>
              <a:buClr>
                <a:schemeClr val="accent2">
                  <a:lumMod val="50000"/>
                </a:schemeClr>
              </a:buClr>
              <a:buSzPct val="100000"/>
              <a:buFont typeface="Wingdings" panose="05000000000000000000" pitchFamily="2" charset="2"/>
              <a:buChar char="n"/>
            </a:pPr>
            <a:r>
              <a:rPr lang="zh-TW" altLang="en-US" sz="2600" b="1" dirty="0" smtClean="0">
                <a:solidFill>
                  <a:schemeClr val="accent6"/>
                </a:solidFill>
                <a:latin typeface="Times New Roman" panose="02020603050405020304" pitchFamily="18" charset="0"/>
                <a:ea typeface="標楷體" panose="03000509000000000000" pitchFamily="65" charset="-120"/>
              </a:rPr>
              <a:t>詐欺案件財損金額於</a:t>
            </a:r>
            <a:r>
              <a:rPr lang="en-US" altLang="zh-TW" sz="2600" b="1" dirty="0" smtClean="0">
                <a:solidFill>
                  <a:schemeClr val="accent6"/>
                </a:solidFill>
                <a:latin typeface="Times New Roman" panose="02020603050405020304" pitchFamily="18" charset="0"/>
                <a:ea typeface="標楷體" panose="03000509000000000000" pitchFamily="65" charset="-120"/>
              </a:rPr>
              <a:t>95</a:t>
            </a:r>
            <a:r>
              <a:rPr lang="zh-TW" altLang="en-US" sz="2600" b="1" dirty="0" smtClean="0">
                <a:solidFill>
                  <a:schemeClr val="accent6"/>
                </a:solidFill>
                <a:latin typeface="Times New Roman" panose="02020603050405020304" pitchFamily="18" charset="0"/>
                <a:ea typeface="標楷體" panose="03000509000000000000" pitchFamily="65" charset="-120"/>
              </a:rPr>
              <a:t>年最高</a:t>
            </a:r>
            <a:r>
              <a:rPr lang="en-US" altLang="zh-TW" sz="2600" b="1" dirty="0" smtClean="0">
                <a:solidFill>
                  <a:schemeClr val="accent6"/>
                </a:solidFill>
                <a:latin typeface="Times New Roman" panose="02020603050405020304" pitchFamily="18" charset="0"/>
                <a:ea typeface="標楷體" panose="03000509000000000000" pitchFamily="65" charset="-120"/>
              </a:rPr>
              <a:t>(185.9</a:t>
            </a:r>
            <a:r>
              <a:rPr lang="zh-TW" altLang="en-US" sz="2600" b="1" dirty="0" smtClean="0">
                <a:solidFill>
                  <a:schemeClr val="accent6"/>
                </a:solidFill>
                <a:latin typeface="Times New Roman" panose="02020603050405020304" pitchFamily="18" charset="0"/>
                <a:ea typeface="標楷體" panose="03000509000000000000" pitchFamily="65" charset="-120"/>
              </a:rPr>
              <a:t>億元</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en-US" sz="2600" b="1" dirty="0" smtClean="0">
                <a:solidFill>
                  <a:schemeClr val="accent6"/>
                </a:solidFill>
                <a:latin typeface="Times New Roman" panose="02020603050405020304" pitchFamily="18" charset="0"/>
                <a:ea typeface="標楷體" panose="03000509000000000000" pitchFamily="65" charset="-120"/>
              </a:rPr>
              <a:t>後逐年下降，至</a:t>
            </a:r>
            <a:r>
              <a:rPr lang="en-US" altLang="zh-TW" sz="2600" b="1" dirty="0" smtClean="0">
                <a:solidFill>
                  <a:schemeClr val="accent6"/>
                </a:solidFill>
                <a:latin typeface="Times New Roman" panose="02020603050405020304" pitchFamily="18" charset="0"/>
                <a:ea typeface="標楷體" panose="03000509000000000000" pitchFamily="65" charset="-120"/>
              </a:rPr>
              <a:t>103</a:t>
            </a:r>
            <a:r>
              <a:rPr lang="zh-TW" altLang="en-US" sz="2600" b="1" dirty="0" smtClean="0">
                <a:solidFill>
                  <a:schemeClr val="accent6"/>
                </a:solidFill>
                <a:latin typeface="Times New Roman" panose="02020603050405020304" pitchFamily="18" charset="0"/>
                <a:ea typeface="標楷體" panose="03000509000000000000" pitchFamily="65" charset="-120"/>
              </a:rPr>
              <a:t>年雖案件發生數增加，但損失金額為</a:t>
            </a:r>
            <a:r>
              <a:rPr lang="en-US" altLang="zh-TW" sz="2600" b="1" dirty="0" smtClean="0">
                <a:solidFill>
                  <a:schemeClr val="accent6"/>
                </a:solidFill>
                <a:latin typeface="Times New Roman" panose="02020603050405020304" pitchFamily="18" charset="0"/>
                <a:ea typeface="標楷體" panose="03000509000000000000" pitchFamily="65" charset="-120"/>
              </a:rPr>
              <a:t>90</a:t>
            </a:r>
            <a:r>
              <a:rPr lang="zh-TW" altLang="en-US" sz="2600" b="1" dirty="0" smtClean="0">
                <a:solidFill>
                  <a:schemeClr val="accent6"/>
                </a:solidFill>
                <a:latin typeface="Times New Roman" panose="02020603050405020304" pitchFamily="18" charset="0"/>
                <a:ea typeface="標楷體" panose="03000509000000000000" pitchFamily="65" charset="-120"/>
              </a:rPr>
              <a:t>年後最低</a:t>
            </a:r>
            <a:r>
              <a:rPr lang="en-US" altLang="zh-TW" sz="2600" b="1" dirty="0" smtClean="0">
                <a:solidFill>
                  <a:schemeClr val="accent6"/>
                </a:solidFill>
                <a:latin typeface="Times New Roman" panose="02020603050405020304" pitchFamily="18" charset="0"/>
                <a:ea typeface="標楷體" panose="03000509000000000000" pitchFamily="65" charset="-120"/>
              </a:rPr>
              <a:t>(33.8</a:t>
            </a:r>
            <a:r>
              <a:rPr lang="zh-TW" altLang="en-US" sz="2600" b="1" dirty="0" smtClean="0">
                <a:solidFill>
                  <a:schemeClr val="accent6"/>
                </a:solidFill>
                <a:latin typeface="Times New Roman" panose="02020603050405020304" pitchFamily="18" charset="0"/>
                <a:ea typeface="標楷體" panose="03000509000000000000" pitchFamily="65" charset="-120"/>
              </a:rPr>
              <a:t>億元</a:t>
            </a:r>
            <a:r>
              <a:rPr lang="en-US" altLang="zh-TW" sz="2600" b="1" dirty="0" smtClean="0">
                <a:solidFill>
                  <a:schemeClr val="accent6"/>
                </a:solidFill>
                <a:latin typeface="Times New Roman" panose="02020603050405020304" pitchFamily="18" charset="0"/>
                <a:ea typeface="標楷體" panose="03000509000000000000" pitchFamily="65" charset="-120"/>
              </a:rPr>
              <a:t>)</a:t>
            </a:r>
            <a:r>
              <a:rPr lang="zh-TW" altLang="en-US" sz="2600" b="1" dirty="0" smtClean="0">
                <a:solidFill>
                  <a:schemeClr val="accent6"/>
                </a:solidFill>
                <a:latin typeface="Times New Roman" panose="02020603050405020304" pitchFamily="18" charset="0"/>
                <a:ea typeface="標楷體" panose="03000509000000000000" pitchFamily="65" charset="-120"/>
              </a:rPr>
              <a:t>，較</a:t>
            </a:r>
            <a:r>
              <a:rPr lang="en-US" altLang="zh-TW" sz="2600" b="1" dirty="0" smtClean="0">
                <a:solidFill>
                  <a:schemeClr val="accent6"/>
                </a:solidFill>
                <a:latin typeface="Times New Roman" panose="02020603050405020304" pitchFamily="18" charset="0"/>
                <a:ea typeface="標楷體" panose="03000509000000000000" pitchFamily="65" charset="-120"/>
              </a:rPr>
              <a:t>95</a:t>
            </a:r>
            <a:r>
              <a:rPr lang="zh-TW" altLang="en-US" sz="2600" b="1" dirty="0" smtClean="0">
                <a:solidFill>
                  <a:schemeClr val="accent6"/>
                </a:solidFill>
                <a:latin typeface="Times New Roman" panose="02020603050405020304" pitchFamily="18" charset="0"/>
                <a:ea typeface="標楷體" panose="03000509000000000000" pitchFamily="65" charset="-120"/>
              </a:rPr>
              <a:t>年減少</a:t>
            </a:r>
            <a:r>
              <a:rPr lang="en-US" altLang="zh-TW" sz="2600" b="1" dirty="0" smtClean="0">
                <a:solidFill>
                  <a:schemeClr val="accent6"/>
                </a:solidFill>
                <a:latin typeface="Times New Roman" panose="02020603050405020304" pitchFamily="18" charset="0"/>
                <a:ea typeface="標楷體" panose="03000509000000000000" pitchFamily="65" charset="-120"/>
              </a:rPr>
              <a:t>152.1</a:t>
            </a:r>
            <a:r>
              <a:rPr lang="zh-TW" altLang="en-US" sz="2600" b="1" dirty="0" smtClean="0">
                <a:solidFill>
                  <a:schemeClr val="accent6"/>
                </a:solidFill>
                <a:latin typeface="Times New Roman" panose="02020603050405020304" pitchFamily="18" charset="0"/>
                <a:ea typeface="標楷體" panose="03000509000000000000" pitchFamily="65" charset="-120"/>
              </a:rPr>
              <a:t>億元，減幅</a:t>
            </a:r>
            <a:r>
              <a:rPr lang="en-US" altLang="zh-TW" sz="2600" b="1" dirty="0" smtClean="0">
                <a:solidFill>
                  <a:schemeClr val="accent6"/>
                </a:solidFill>
                <a:latin typeface="Times New Roman" panose="02020603050405020304" pitchFamily="18" charset="0"/>
                <a:ea typeface="標楷體" panose="03000509000000000000" pitchFamily="65" charset="-120"/>
              </a:rPr>
              <a:t>81.82%</a:t>
            </a:r>
            <a:r>
              <a:rPr lang="zh-TW" altLang="en-US" sz="2600" b="1" dirty="0" smtClean="0">
                <a:solidFill>
                  <a:schemeClr val="accent6"/>
                </a:solidFill>
                <a:latin typeface="Times New Roman" panose="02020603050405020304" pitchFamily="18" charset="0"/>
                <a:ea typeface="標楷體" panose="03000509000000000000" pitchFamily="65" charset="-120"/>
              </a:rPr>
              <a:t>。</a:t>
            </a:r>
            <a:endParaRPr lang="zh-TW" altLang="en-US"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8</a:t>
            </a:fld>
            <a:endParaRPr lang="zh-TW" alt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686" y="3707529"/>
            <a:ext cx="7930822" cy="281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3"/>
          <a:stretch>
            <a:fillRect/>
          </a:stretch>
        </p:blipFill>
        <p:spPr>
          <a:xfrm>
            <a:off x="5635213" y="3727961"/>
            <a:ext cx="766916" cy="583578"/>
          </a:xfrm>
          <a:prstGeom prst="rect">
            <a:avLst/>
          </a:prstGeom>
        </p:spPr>
      </p:pic>
    </p:spTree>
    <p:extLst>
      <p:ext uri="{BB962C8B-B14F-4D97-AF65-F5344CB8AC3E}">
        <p14:creationId xmlns:p14="http://schemas.microsoft.com/office/powerpoint/2010/main" val="29277915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endParaRPr lang="zh-TW" altLang="en-US" sz="36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438331" y="1094377"/>
            <a:ext cx="8267337" cy="130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8288" indent="-268288" algn="just" hangingPunct="0">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mn-lt"/>
              </a:rPr>
              <a:t>98</a:t>
            </a:r>
            <a:r>
              <a:rPr lang="zh-TW" altLang="zh-TW" sz="2600" b="1" dirty="0">
                <a:solidFill>
                  <a:schemeClr val="accent6"/>
                </a:solidFill>
                <a:latin typeface="+mn-lt"/>
              </a:rPr>
              <a:t>年</a:t>
            </a:r>
            <a:r>
              <a:rPr lang="en-US" altLang="zh-TW" sz="2600" b="1" dirty="0">
                <a:solidFill>
                  <a:schemeClr val="accent6"/>
                </a:solidFill>
                <a:latin typeface="+mn-lt"/>
              </a:rPr>
              <a:t>8</a:t>
            </a:r>
            <a:r>
              <a:rPr lang="zh-TW" altLang="zh-TW" sz="2600" b="1" dirty="0">
                <a:solidFill>
                  <a:schemeClr val="accent6"/>
                </a:solidFill>
                <a:latin typeface="+mn-lt"/>
              </a:rPr>
              <a:t>月</a:t>
            </a:r>
            <a:r>
              <a:rPr lang="en-US" altLang="zh-TW" sz="2600" b="1" dirty="0">
                <a:solidFill>
                  <a:schemeClr val="accent6"/>
                </a:solidFill>
                <a:latin typeface="+mn-lt"/>
              </a:rPr>
              <a:t>8</a:t>
            </a:r>
            <a:r>
              <a:rPr lang="zh-TW" altLang="zh-TW" sz="2600" b="1" dirty="0">
                <a:solidFill>
                  <a:schemeClr val="accent6"/>
                </a:solidFill>
                <a:latin typeface="+mn-lt"/>
              </a:rPr>
              <a:t>日莫拉克颱風重創臺灣</a:t>
            </a:r>
            <a:r>
              <a:rPr lang="zh-TW" altLang="zh-TW" sz="2600" b="1" dirty="0" smtClean="0">
                <a:solidFill>
                  <a:schemeClr val="accent6"/>
                </a:solidFill>
                <a:latin typeface="+mn-lt"/>
              </a:rPr>
              <a:t>，</a:t>
            </a:r>
            <a:r>
              <a:rPr lang="en-US" altLang="zh-TW" sz="2600" b="1" dirty="0">
                <a:solidFill>
                  <a:schemeClr val="accent6"/>
                </a:solidFill>
                <a:latin typeface="+mn-lt"/>
              </a:rPr>
              <a:t>8</a:t>
            </a:r>
            <a:r>
              <a:rPr lang="zh-TW" altLang="en-US" sz="2600" b="1" dirty="0">
                <a:solidFill>
                  <a:schemeClr val="accent6"/>
                </a:solidFill>
                <a:latin typeface="+mn-lt"/>
              </a:rPr>
              <a:t>月</a:t>
            </a:r>
            <a:r>
              <a:rPr lang="en-US" altLang="zh-TW" sz="2600" b="1" dirty="0">
                <a:solidFill>
                  <a:schemeClr val="accent6"/>
                </a:solidFill>
                <a:latin typeface="+mn-lt"/>
              </a:rPr>
              <a:t>14</a:t>
            </a:r>
            <a:r>
              <a:rPr lang="zh-TW" altLang="en-US" sz="2600" b="1" dirty="0">
                <a:solidFill>
                  <a:schemeClr val="accent6"/>
                </a:solidFill>
                <a:latin typeface="+mn-lt"/>
              </a:rPr>
              <a:t>日</a:t>
            </a:r>
            <a:r>
              <a:rPr lang="zh-TW" altLang="en-US" sz="2600" b="1" dirty="0" smtClean="0">
                <a:solidFill>
                  <a:schemeClr val="accent6"/>
                </a:solidFill>
                <a:latin typeface="+mn-lt"/>
              </a:rPr>
              <a:t>總統召開</a:t>
            </a:r>
            <a:r>
              <a:rPr lang="zh-TW" altLang="en-US" sz="2600" b="1" dirty="0">
                <a:solidFill>
                  <a:schemeClr val="accent6"/>
                </a:solidFill>
                <a:latin typeface="+mn-lt"/>
              </a:rPr>
              <a:t>國家安全會議指示救災與重建方針，災後</a:t>
            </a:r>
            <a:r>
              <a:rPr lang="en-US" altLang="zh-TW" sz="2600" b="1" dirty="0" smtClean="0">
                <a:solidFill>
                  <a:schemeClr val="accent6"/>
                </a:solidFill>
                <a:latin typeface="+mn-lt"/>
              </a:rPr>
              <a:t>7</a:t>
            </a:r>
            <a:r>
              <a:rPr lang="zh-TW" altLang="zh-TW" sz="2600" b="1" dirty="0">
                <a:solidFill>
                  <a:schemeClr val="accent6"/>
                </a:solidFill>
                <a:latin typeface="+mn-lt"/>
              </a:rPr>
              <a:t>天成立重建</a:t>
            </a:r>
            <a:r>
              <a:rPr lang="zh-TW" altLang="zh-TW" sz="2600" b="1" dirty="0" smtClean="0">
                <a:solidFill>
                  <a:schemeClr val="accent6"/>
                </a:solidFill>
                <a:latin typeface="+mn-lt"/>
              </a:rPr>
              <a:t>會</a:t>
            </a:r>
            <a:r>
              <a:rPr lang="zh-TW" altLang="en-US" sz="2600" b="1" dirty="0" smtClean="0">
                <a:solidFill>
                  <a:schemeClr val="accent6"/>
                </a:solidFill>
                <a:latin typeface="+mn-lt"/>
              </a:rPr>
              <a:t>，迅速完備法制與</a:t>
            </a:r>
            <a:r>
              <a:rPr lang="zh-TW" altLang="zh-TW" sz="2600" b="1" dirty="0" smtClean="0">
                <a:solidFill>
                  <a:schemeClr val="accent6"/>
                </a:solidFill>
                <a:latin typeface="+mn-lt"/>
              </a:rPr>
              <a:t>預算</a:t>
            </a:r>
            <a:r>
              <a:rPr lang="zh-TW" altLang="en-US" sz="2600" b="1" dirty="0" smtClean="0">
                <a:solidFill>
                  <a:schemeClr val="accent6"/>
                </a:solidFill>
                <a:latin typeface="+mn-lt"/>
              </a:rPr>
              <a:t>。</a:t>
            </a:r>
            <a:endParaRPr lang="en-US" altLang="zh-TW" sz="2600" b="1" dirty="0">
              <a:solidFill>
                <a:srgbClr val="FF0000"/>
              </a:solidFill>
            </a:endParaRPr>
          </a:p>
          <a:p>
            <a:pPr marL="623888" indent="-268288" algn="just" hangingPunct="0">
              <a:buClr>
                <a:schemeClr val="accent2">
                  <a:lumMod val="50000"/>
                </a:schemeClr>
              </a:buClr>
              <a:buSzPct val="75000"/>
              <a:buFont typeface="Wingdings" panose="05000000000000000000" pitchFamily="2" charset="2"/>
              <a:buChar char="n"/>
            </a:pPr>
            <a:endParaRPr lang="en-US" altLang="zh-TW" sz="2600" b="1" dirty="0" smtClean="0">
              <a:solidFill>
                <a:schemeClr val="accent6"/>
              </a:solidFill>
              <a:latin typeface="+mn-lt"/>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80</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89671288"/>
              </p:ext>
            </p:extLst>
          </p:nvPr>
        </p:nvGraphicFramePr>
        <p:xfrm>
          <a:off x="1241450" y="2764220"/>
          <a:ext cx="7075464" cy="3201105"/>
        </p:xfrm>
        <a:graphic>
          <a:graphicData uri="http://schemas.openxmlformats.org/drawingml/2006/table">
            <a:tbl>
              <a:tblPr firstRow="1" firstCol="1" lastRow="1" lastCol="1" bandRow="1" bandCol="1"/>
              <a:tblGrid>
                <a:gridCol w="2528281"/>
                <a:gridCol w="2188130"/>
                <a:gridCol w="2359053"/>
              </a:tblGrid>
              <a:tr h="895000">
                <a:tc>
                  <a:txBody>
                    <a:bodyPr/>
                    <a:lstStyle/>
                    <a:p>
                      <a:pPr algn="ctr">
                        <a:lnSpc>
                          <a:spcPts val="2000"/>
                        </a:lnSpc>
                        <a:spcBef>
                          <a:spcPts val="600"/>
                        </a:spcBef>
                        <a:spcAft>
                          <a:spcPts val="0"/>
                        </a:spcAft>
                      </a:pPr>
                      <a:r>
                        <a:rPr lang="zh-TW" sz="2200" b="1" kern="100" dirty="0">
                          <a:effectLst/>
                          <a:latin typeface="Times New Roman" panose="02020603050405020304" pitchFamily="18" charset="0"/>
                          <a:ea typeface="標楷體" panose="03000509000000000000" pitchFamily="65" charset="-120"/>
                        </a:rPr>
                        <a:t>項目</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CC"/>
                    </a:solidFill>
                  </a:tcPr>
                </a:tc>
                <a:tc>
                  <a:txBody>
                    <a:bodyPr/>
                    <a:lstStyle/>
                    <a:p>
                      <a:pPr algn="ctr">
                        <a:lnSpc>
                          <a:spcPts val="2400"/>
                        </a:lnSpc>
                        <a:spcAft>
                          <a:spcPts val="0"/>
                        </a:spcAft>
                      </a:pPr>
                      <a:r>
                        <a:rPr lang="en-US" sz="2200" b="1" kern="100" dirty="0">
                          <a:effectLst/>
                          <a:latin typeface="標楷體" panose="03000509000000000000" pitchFamily="65" charset="-120"/>
                          <a:ea typeface="新細明體" panose="02020500000000000000" pitchFamily="18" charset="-120"/>
                        </a:rPr>
                        <a:t>921</a:t>
                      </a:r>
                      <a:r>
                        <a:rPr lang="zh-TW" sz="2200" b="1" kern="100" dirty="0">
                          <a:effectLst/>
                          <a:latin typeface="Times New Roman" panose="02020603050405020304" pitchFamily="18" charset="0"/>
                          <a:ea typeface="標楷體" panose="03000509000000000000" pitchFamily="65" charset="-120"/>
                        </a:rPr>
                        <a:t>大地震</a:t>
                      </a:r>
                      <a:endParaRPr lang="zh-TW" sz="2200" b="1" kern="100" dirty="0">
                        <a:effectLst/>
                        <a:latin typeface="Times New Roman" panose="02020603050405020304" pitchFamily="18" charset="0"/>
                        <a:ea typeface="新細明體" panose="02020500000000000000" pitchFamily="18" charset="-120"/>
                      </a:endParaRPr>
                    </a:p>
                    <a:p>
                      <a:pPr algn="ctr">
                        <a:lnSpc>
                          <a:spcPts val="2400"/>
                        </a:lnSpc>
                        <a:spcAft>
                          <a:spcPts val="0"/>
                        </a:spcAft>
                      </a:pPr>
                      <a:r>
                        <a:rPr lang="en-US" sz="2200" b="1" kern="100" dirty="0">
                          <a:effectLst/>
                          <a:latin typeface="標楷體" panose="03000509000000000000" pitchFamily="65" charset="-120"/>
                          <a:ea typeface="新細明體" panose="02020500000000000000" pitchFamily="18" charset="-120"/>
                        </a:rPr>
                        <a:t>(88.9.21)</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CC"/>
                    </a:solidFill>
                  </a:tcPr>
                </a:tc>
                <a:tc>
                  <a:txBody>
                    <a:bodyPr/>
                    <a:lstStyle/>
                    <a:p>
                      <a:pPr algn="ctr">
                        <a:lnSpc>
                          <a:spcPts val="2400"/>
                        </a:lnSpc>
                        <a:spcAft>
                          <a:spcPts val="0"/>
                        </a:spcAft>
                      </a:pPr>
                      <a:r>
                        <a:rPr lang="zh-TW" sz="2200" b="1" kern="100" dirty="0">
                          <a:effectLst/>
                          <a:latin typeface="Times New Roman" panose="02020603050405020304" pitchFamily="18" charset="0"/>
                          <a:ea typeface="標楷體" panose="03000509000000000000" pitchFamily="65" charset="-120"/>
                        </a:rPr>
                        <a:t>莫拉克颱風</a:t>
                      </a:r>
                      <a:endParaRPr lang="zh-TW" sz="2200" b="1" kern="100" dirty="0">
                        <a:effectLst/>
                        <a:latin typeface="Times New Roman" panose="02020603050405020304" pitchFamily="18" charset="0"/>
                        <a:ea typeface="新細明體" panose="02020500000000000000" pitchFamily="18" charset="-120"/>
                      </a:endParaRPr>
                    </a:p>
                    <a:p>
                      <a:pPr algn="ctr">
                        <a:lnSpc>
                          <a:spcPts val="2400"/>
                        </a:lnSpc>
                        <a:spcAft>
                          <a:spcPts val="0"/>
                        </a:spcAft>
                      </a:pPr>
                      <a:r>
                        <a:rPr lang="en-US" sz="2200" b="1" kern="100" dirty="0">
                          <a:effectLst/>
                          <a:latin typeface="標楷體" panose="03000509000000000000" pitchFamily="65" charset="-120"/>
                          <a:ea typeface="新細明體" panose="02020500000000000000" pitchFamily="18" charset="-120"/>
                        </a:rPr>
                        <a:t>(98.8.8)</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CC"/>
                    </a:solidFill>
                  </a:tcPr>
                </a:tc>
              </a:tr>
              <a:tr h="461221">
                <a:tc>
                  <a:txBody>
                    <a:bodyPr/>
                    <a:lstStyle/>
                    <a:p>
                      <a:pPr algn="ctr">
                        <a:lnSpc>
                          <a:spcPts val="2000"/>
                        </a:lnSpc>
                        <a:spcAft>
                          <a:spcPts val="0"/>
                        </a:spcAft>
                      </a:pPr>
                      <a:r>
                        <a:rPr lang="zh-TW" sz="2200" b="1" kern="100" dirty="0">
                          <a:effectLst/>
                          <a:latin typeface="Times New Roman" panose="02020603050405020304" pitchFamily="18" charset="0"/>
                          <a:ea typeface="標楷體" panose="03000509000000000000" pitchFamily="65" charset="-120"/>
                        </a:rPr>
                        <a:t>暫行條例制定</a:t>
                      </a:r>
                      <a:r>
                        <a:rPr lang="en-US" sz="2200" b="1" kern="100" dirty="0">
                          <a:effectLst/>
                          <a:latin typeface="Times New Roman" panose="02020603050405020304" pitchFamily="18" charset="0"/>
                          <a:ea typeface="標楷體" panose="03000509000000000000" pitchFamily="65" charset="-120"/>
                        </a:rPr>
                        <a:t>/</a:t>
                      </a:r>
                      <a:r>
                        <a:rPr lang="zh-TW" sz="2200" b="1" kern="100" dirty="0">
                          <a:effectLst/>
                          <a:latin typeface="Times New Roman" panose="02020603050405020304" pitchFamily="18" charset="0"/>
                          <a:ea typeface="標楷體" panose="03000509000000000000" pitchFamily="65" charset="-120"/>
                        </a:rPr>
                        <a:t>修訂</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000"/>
                        </a:lnSpc>
                        <a:spcAft>
                          <a:spcPts val="0"/>
                        </a:spcAft>
                      </a:pPr>
                      <a:r>
                        <a:rPr lang="en-US" sz="2200" b="1" kern="100" dirty="0" smtClean="0">
                          <a:effectLst/>
                          <a:latin typeface="標楷體" panose="03000509000000000000" pitchFamily="65" charset="-120"/>
                          <a:ea typeface="新細明體" panose="02020500000000000000" pitchFamily="18" charset="-120"/>
                        </a:rPr>
                        <a:t> </a:t>
                      </a:r>
                      <a:r>
                        <a:rPr lang="en-US" sz="2200" b="1" kern="100" baseline="0" dirty="0" smtClean="0">
                          <a:effectLst/>
                          <a:latin typeface="標楷體" panose="03000509000000000000" pitchFamily="65" charset="-120"/>
                          <a:ea typeface="新細明體" panose="02020500000000000000" pitchFamily="18" charset="-120"/>
                        </a:rPr>
                        <a:t> </a:t>
                      </a:r>
                      <a:r>
                        <a:rPr lang="en-US" sz="2200" b="1" kern="100" dirty="0" smtClean="0">
                          <a:effectLst/>
                          <a:latin typeface="標楷體" panose="03000509000000000000" pitchFamily="65" charset="-120"/>
                          <a:ea typeface="新細明體" panose="02020500000000000000" pitchFamily="18" charset="-120"/>
                        </a:rPr>
                        <a:t>135</a:t>
                      </a:r>
                      <a:r>
                        <a:rPr lang="zh-TW" sz="2200" b="1" kern="100" dirty="0">
                          <a:effectLst/>
                          <a:latin typeface="Times New Roman" panose="02020603050405020304" pitchFamily="18" charset="0"/>
                          <a:ea typeface="標楷體" panose="03000509000000000000" pitchFamily="65" charset="-120"/>
                        </a:rPr>
                        <a:t>天</a:t>
                      </a:r>
                      <a:r>
                        <a:rPr lang="en-US" sz="2200" b="1" kern="100" dirty="0">
                          <a:effectLst/>
                          <a:latin typeface="Times New Roman" panose="02020603050405020304" pitchFamily="18" charset="0"/>
                          <a:ea typeface="標楷體" panose="03000509000000000000" pitchFamily="65" charset="-120"/>
                        </a:rPr>
                        <a:t>/1</a:t>
                      </a:r>
                      <a:r>
                        <a:rPr lang="zh-TW" sz="2200" b="1" kern="100" dirty="0">
                          <a:effectLst/>
                          <a:latin typeface="Times New Roman" panose="02020603050405020304" pitchFamily="18" charset="0"/>
                          <a:ea typeface="標楷體" panose="03000509000000000000" pitchFamily="65" charset="-120"/>
                        </a:rPr>
                        <a:t>年</a:t>
                      </a:r>
                      <a:r>
                        <a:rPr lang="en-US" sz="2200" b="1" kern="100" dirty="0">
                          <a:effectLst/>
                          <a:latin typeface="Times New Roman" panose="02020603050405020304" pitchFamily="18" charset="0"/>
                          <a:ea typeface="標楷體" panose="03000509000000000000" pitchFamily="65" charset="-120"/>
                        </a:rPr>
                        <a:t>69</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20</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221">
                <a:tc>
                  <a:txBody>
                    <a:bodyPr/>
                    <a:lstStyle/>
                    <a:p>
                      <a:pPr algn="ctr">
                        <a:lnSpc>
                          <a:spcPts val="2000"/>
                        </a:lnSpc>
                        <a:spcAft>
                          <a:spcPts val="0"/>
                        </a:spcAft>
                      </a:pPr>
                      <a:r>
                        <a:rPr lang="zh-TW" sz="2200" b="1" kern="100" dirty="0">
                          <a:effectLst/>
                          <a:latin typeface="Times New Roman" panose="02020603050405020304" pitchFamily="18" charset="0"/>
                          <a:ea typeface="標楷體" panose="03000509000000000000" pitchFamily="65" charset="-120"/>
                        </a:rPr>
                        <a:t>啟動重建會成立</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      </a:t>
                      </a:r>
                      <a:r>
                        <a:rPr lang="en-US" sz="2200" b="1" kern="100" dirty="0" smtClean="0">
                          <a:effectLst/>
                          <a:latin typeface="標楷體" panose="03000509000000000000" pitchFamily="65" charset="-120"/>
                          <a:ea typeface="新細明體" panose="02020500000000000000" pitchFamily="18" charset="-120"/>
                        </a:rPr>
                        <a:t>   </a:t>
                      </a:r>
                      <a:r>
                        <a:rPr lang="en-US" sz="2200" b="1" kern="100" dirty="0">
                          <a:effectLst/>
                          <a:latin typeface="標楷體" panose="03000509000000000000" pitchFamily="65" charset="-120"/>
                          <a:ea typeface="新細明體" panose="02020500000000000000" pitchFamily="18" charset="-120"/>
                        </a:rPr>
                        <a:t>6</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7</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61221">
                <a:tc>
                  <a:txBody>
                    <a:bodyPr/>
                    <a:lstStyle/>
                    <a:p>
                      <a:pPr algn="ctr">
                        <a:lnSpc>
                          <a:spcPts val="2000"/>
                        </a:lnSpc>
                        <a:spcAft>
                          <a:spcPts val="0"/>
                        </a:spcAft>
                      </a:pPr>
                      <a:r>
                        <a:rPr lang="zh-TW" sz="2200" b="1" kern="100" dirty="0">
                          <a:effectLst/>
                          <a:latin typeface="Times New Roman" panose="02020603050405020304" pitchFamily="18" charset="0"/>
                          <a:ea typeface="標楷體" panose="03000509000000000000" pitchFamily="65" charset="-120"/>
                        </a:rPr>
                        <a:t>重建會辦公室掛牌</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    </a:t>
                      </a:r>
                      <a:r>
                        <a:rPr lang="en-US" sz="2200" b="1" kern="100" dirty="0" smtClean="0">
                          <a:effectLst/>
                          <a:latin typeface="標楷體" panose="03000509000000000000" pitchFamily="65" charset="-120"/>
                          <a:ea typeface="新細明體" panose="02020500000000000000" pitchFamily="18" charset="-120"/>
                        </a:rPr>
                        <a:t>   </a:t>
                      </a:r>
                      <a:r>
                        <a:rPr lang="en-US" sz="2200" b="1" kern="100" dirty="0">
                          <a:effectLst/>
                          <a:latin typeface="標楷體" panose="03000509000000000000" pitchFamily="65" charset="-120"/>
                          <a:ea typeface="新細明體" panose="02020500000000000000" pitchFamily="18" charset="-120"/>
                        </a:rPr>
                        <a:t>251</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28</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221">
                <a:tc>
                  <a:txBody>
                    <a:bodyPr/>
                    <a:lstStyle/>
                    <a:p>
                      <a:pPr algn="ctr">
                        <a:lnSpc>
                          <a:spcPts val="2000"/>
                        </a:lnSpc>
                        <a:spcAft>
                          <a:spcPts val="0"/>
                        </a:spcAft>
                      </a:pPr>
                      <a:r>
                        <a:rPr lang="zh-TW" sz="2200" b="1" kern="100" dirty="0">
                          <a:effectLst/>
                          <a:latin typeface="Times New Roman" panose="02020603050405020304" pitchFamily="18" charset="0"/>
                          <a:ea typeface="標楷體" panose="03000509000000000000" pitchFamily="65" charset="-120"/>
                        </a:rPr>
                        <a:t>移緩濟急</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   </a:t>
                      </a:r>
                      <a:r>
                        <a:rPr lang="en-US" sz="2200" b="1" kern="100" dirty="0" smtClean="0">
                          <a:effectLst/>
                          <a:latin typeface="標楷體" panose="03000509000000000000" pitchFamily="65" charset="-120"/>
                          <a:ea typeface="新細明體" panose="02020500000000000000" pitchFamily="18" charset="-120"/>
                        </a:rPr>
                        <a:t>    </a:t>
                      </a:r>
                      <a:r>
                        <a:rPr lang="en-US" sz="2200" b="1" kern="100" dirty="0">
                          <a:effectLst/>
                          <a:latin typeface="標楷體" panose="03000509000000000000" pitchFamily="65" charset="-120"/>
                          <a:ea typeface="新細明體" panose="02020500000000000000" pitchFamily="18" charset="-120"/>
                        </a:rPr>
                        <a:t>135</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20</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61221">
                <a:tc>
                  <a:txBody>
                    <a:bodyPr/>
                    <a:lstStyle/>
                    <a:p>
                      <a:pPr algn="ctr">
                        <a:lnSpc>
                          <a:spcPts val="2000"/>
                        </a:lnSpc>
                        <a:spcAft>
                          <a:spcPts val="0"/>
                        </a:spcAft>
                      </a:pPr>
                      <a:r>
                        <a:rPr lang="zh-TW" sz="2200" b="1" kern="100" dirty="0">
                          <a:effectLst/>
                          <a:latin typeface="Times New Roman" panose="02020603050405020304" pitchFamily="18" charset="0"/>
                          <a:ea typeface="標楷體" panose="03000509000000000000" pitchFamily="65" charset="-120"/>
                        </a:rPr>
                        <a:t>特別預算審定</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  </a:t>
                      </a:r>
                      <a:r>
                        <a:rPr lang="en-US" sz="2200" b="1" kern="100" dirty="0" smtClean="0">
                          <a:effectLst/>
                          <a:latin typeface="標楷體" panose="03000509000000000000" pitchFamily="65" charset="-120"/>
                          <a:ea typeface="新細明體" panose="02020500000000000000" pitchFamily="18" charset="-120"/>
                        </a:rPr>
                        <a:t>   </a:t>
                      </a:r>
                      <a:r>
                        <a:rPr lang="en-US" sz="2200" b="1" kern="100" dirty="0">
                          <a:effectLst/>
                          <a:latin typeface="標楷體" panose="03000509000000000000" pitchFamily="65" charset="-120"/>
                          <a:ea typeface="新細明體" panose="02020500000000000000" pitchFamily="18" charset="-120"/>
                        </a:rPr>
                        <a:t>1</a:t>
                      </a:r>
                      <a:r>
                        <a:rPr lang="zh-TW" sz="2200" b="1" kern="100" dirty="0">
                          <a:effectLst/>
                          <a:latin typeface="Times New Roman" panose="02020603050405020304" pitchFamily="18" charset="0"/>
                          <a:ea typeface="標楷體" panose="03000509000000000000" pitchFamily="65" charset="-120"/>
                        </a:rPr>
                        <a:t>年</a:t>
                      </a:r>
                      <a:r>
                        <a:rPr lang="en-US" sz="2200" b="1" kern="100" dirty="0">
                          <a:effectLst/>
                          <a:latin typeface="Times New Roman" panose="02020603050405020304" pitchFamily="18" charset="0"/>
                          <a:ea typeface="標楷體" panose="03000509000000000000" pitchFamily="65" charset="-120"/>
                        </a:rPr>
                        <a:t>82</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2200" b="1" kern="100" dirty="0">
                          <a:effectLst/>
                          <a:latin typeface="標楷體" panose="03000509000000000000" pitchFamily="65" charset="-120"/>
                          <a:ea typeface="新細明體" panose="02020500000000000000" pitchFamily="18" charset="-120"/>
                        </a:rPr>
                        <a:t>94</a:t>
                      </a:r>
                      <a:r>
                        <a:rPr lang="zh-TW" sz="2200" b="1" kern="100" dirty="0">
                          <a:effectLst/>
                          <a:latin typeface="Times New Roman" panose="02020603050405020304" pitchFamily="18" charset="0"/>
                          <a:ea typeface="標楷體" panose="03000509000000000000" pitchFamily="65" charset="-120"/>
                        </a:rPr>
                        <a:t>天</a:t>
                      </a:r>
                      <a:endParaRPr lang="zh-TW" sz="2200" b="1" kern="1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86923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p:cNvSpPr>
          <p:nvPr/>
        </p:nvSpPr>
        <p:spPr bwMode="auto">
          <a:xfrm>
            <a:off x="426720" y="990600"/>
            <a:ext cx="8302121" cy="5024120"/>
          </a:xfrm>
          <a:prstGeom prst="rect">
            <a:avLst/>
          </a:prstGeom>
          <a:noFill/>
          <a:ln w="9525">
            <a:noFill/>
            <a:miter lim="800000"/>
            <a:headEnd/>
            <a:tailEnd/>
          </a:ln>
        </p:spPr>
        <p:txBody>
          <a:bodyPr/>
          <a:lstStyle/>
          <a:p>
            <a:pPr marL="357188" indent="-249238" algn="just">
              <a:spcBef>
                <a:spcPts val="400"/>
              </a:spcBef>
              <a:buClr>
                <a:srgbClr val="191966"/>
              </a:buClr>
              <a:buSzPct val="100000"/>
              <a:buFont typeface="Wingdings" panose="05000000000000000000" pitchFamily="2" charset="2"/>
              <a:buChar char="n"/>
            </a:pPr>
            <a:r>
              <a:rPr lang="zh-TW" altLang="en-US" sz="2300" b="1" dirty="0" smtClean="0">
                <a:solidFill>
                  <a:schemeClr val="accent6"/>
                </a:solidFill>
              </a:rPr>
              <a:t>政府結合</a:t>
            </a:r>
            <a:r>
              <a:rPr lang="zh-TW" altLang="en-US" sz="2300" b="1" dirty="0">
                <a:solidFill>
                  <a:schemeClr val="accent6"/>
                </a:solidFill>
              </a:rPr>
              <a:t>民間企業及慈善團體力量，於</a:t>
            </a:r>
            <a:r>
              <a:rPr lang="en-US" altLang="zh-TW" sz="2300" b="1" dirty="0">
                <a:solidFill>
                  <a:schemeClr val="accent6"/>
                </a:solidFill>
              </a:rPr>
              <a:t>9</a:t>
            </a:r>
            <a:r>
              <a:rPr lang="zh-TW" altLang="en-US" sz="2300" b="1" dirty="0">
                <a:solidFill>
                  <a:schemeClr val="accent6"/>
                </a:solidFill>
              </a:rPr>
              <a:t>處興建</a:t>
            </a:r>
            <a:r>
              <a:rPr lang="en-US" altLang="zh-TW" sz="2300" b="1" dirty="0">
                <a:solidFill>
                  <a:schemeClr val="accent6"/>
                </a:solidFill>
              </a:rPr>
              <a:t>312</a:t>
            </a:r>
            <a:r>
              <a:rPr lang="zh-TW" altLang="en-US" sz="2300" b="1" dirty="0">
                <a:solidFill>
                  <a:schemeClr val="accent6"/>
                </a:solidFill>
              </a:rPr>
              <a:t>間組合屋，提供</a:t>
            </a:r>
            <a:r>
              <a:rPr lang="en-US" altLang="zh-TW" sz="2300" b="1" dirty="0">
                <a:solidFill>
                  <a:schemeClr val="accent6"/>
                </a:solidFill>
              </a:rPr>
              <a:t>200</a:t>
            </a:r>
            <a:r>
              <a:rPr lang="zh-TW" altLang="en-US" sz="2300" b="1" dirty="0">
                <a:solidFill>
                  <a:schemeClr val="accent6"/>
                </a:solidFill>
              </a:rPr>
              <a:t>餘戶災民借用</a:t>
            </a:r>
            <a:r>
              <a:rPr lang="en-US" altLang="zh-TW" sz="2300" b="1" dirty="0">
                <a:solidFill>
                  <a:schemeClr val="accent6"/>
                </a:solidFill>
              </a:rPr>
              <a:t>1</a:t>
            </a:r>
            <a:r>
              <a:rPr lang="zh-TW" altLang="en-US" sz="2300" b="1" dirty="0" smtClean="0">
                <a:solidFill>
                  <a:schemeClr val="accent6"/>
                </a:solidFill>
              </a:rPr>
              <a:t>年，</a:t>
            </a:r>
            <a:r>
              <a:rPr lang="zh-TW" altLang="en-US" sz="2300" b="1" dirty="0">
                <a:solidFill>
                  <a:schemeClr val="accent6"/>
                </a:solidFill>
              </a:rPr>
              <a:t>並由政府提供土地，慈善團體運用民間捐款興建</a:t>
            </a:r>
            <a:r>
              <a:rPr lang="en-US" altLang="zh-TW" sz="2300" b="1" dirty="0">
                <a:solidFill>
                  <a:schemeClr val="accent6"/>
                </a:solidFill>
              </a:rPr>
              <a:t>44</a:t>
            </a:r>
            <a:r>
              <a:rPr lang="zh-TW" altLang="en-US" sz="2300" b="1" dirty="0">
                <a:solidFill>
                  <a:schemeClr val="accent6"/>
                </a:solidFill>
              </a:rPr>
              <a:t>處、</a:t>
            </a:r>
            <a:r>
              <a:rPr lang="en-US" altLang="zh-TW" sz="2300" b="1" dirty="0">
                <a:solidFill>
                  <a:schemeClr val="accent6"/>
                </a:solidFill>
              </a:rPr>
              <a:t>3,605</a:t>
            </a:r>
            <a:r>
              <a:rPr lang="zh-TW" altLang="en-US" sz="2300" b="1" dirty="0">
                <a:solidFill>
                  <a:schemeClr val="accent6"/>
                </a:solidFill>
              </a:rPr>
              <a:t>間永久屋。以月眉永久屋為例，於災後半年即完工</a:t>
            </a:r>
            <a:r>
              <a:rPr lang="en-US" altLang="zh-TW" sz="2300" b="1" dirty="0">
                <a:solidFill>
                  <a:schemeClr val="accent6"/>
                </a:solidFill>
              </a:rPr>
              <a:t>601</a:t>
            </a:r>
            <a:r>
              <a:rPr lang="zh-TW" altLang="en-US" sz="2300" b="1" dirty="0">
                <a:solidFill>
                  <a:schemeClr val="accent6"/>
                </a:solidFill>
              </a:rPr>
              <a:t>戶，讓</a:t>
            </a:r>
            <a:r>
              <a:rPr lang="en-US" altLang="zh-TW" sz="2300" b="1" dirty="0">
                <a:solidFill>
                  <a:schemeClr val="accent6"/>
                </a:solidFill>
              </a:rPr>
              <a:t>511</a:t>
            </a:r>
            <a:r>
              <a:rPr lang="zh-TW" altLang="en-US" sz="2300" b="1" dirty="0">
                <a:solidFill>
                  <a:schemeClr val="accent6"/>
                </a:solidFill>
              </a:rPr>
              <a:t>戶災民得於</a:t>
            </a:r>
            <a:r>
              <a:rPr lang="en-US" altLang="zh-TW" sz="2300" b="1" dirty="0">
                <a:solidFill>
                  <a:schemeClr val="accent6"/>
                </a:solidFill>
              </a:rPr>
              <a:t>99</a:t>
            </a:r>
            <a:r>
              <a:rPr lang="zh-TW" altLang="en-US" sz="2300" b="1" dirty="0">
                <a:solidFill>
                  <a:schemeClr val="accent6"/>
                </a:solidFill>
              </a:rPr>
              <a:t>年</a:t>
            </a:r>
            <a:r>
              <a:rPr lang="en-US" altLang="zh-TW" sz="2300" b="1" dirty="0">
                <a:solidFill>
                  <a:schemeClr val="accent6"/>
                </a:solidFill>
              </a:rPr>
              <a:t>2</a:t>
            </a:r>
            <a:r>
              <a:rPr lang="zh-TW" altLang="en-US" sz="2300" b="1" dirty="0">
                <a:solidFill>
                  <a:schemeClr val="accent6"/>
                </a:solidFill>
              </a:rPr>
              <a:t>月</a:t>
            </a:r>
            <a:r>
              <a:rPr lang="en-US" altLang="zh-TW" sz="2300" b="1" dirty="0">
                <a:solidFill>
                  <a:schemeClr val="accent6"/>
                </a:solidFill>
              </a:rPr>
              <a:t>11</a:t>
            </a:r>
            <a:r>
              <a:rPr lang="zh-TW" altLang="en-US" sz="2300" b="1" dirty="0">
                <a:solidFill>
                  <a:schemeClr val="accent6"/>
                </a:solidFill>
              </a:rPr>
              <a:t>日農曆年前入住，已成為災害重建方式之重要參考。相較於</a:t>
            </a:r>
            <a:r>
              <a:rPr lang="en-US" altLang="zh-TW" sz="2300" b="1" dirty="0">
                <a:solidFill>
                  <a:schemeClr val="accent6"/>
                </a:solidFill>
              </a:rPr>
              <a:t>921</a:t>
            </a:r>
            <a:r>
              <a:rPr lang="zh-TW" altLang="en-US" sz="2300" b="1" dirty="0">
                <a:solidFill>
                  <a:schemeClr val="accent6"/>
                </a:solidFill>
              </a:rPr>
              <a:t>重建以組合屋或出售</a:t>
            </a:r>
            <a:r>
              <a:rPr lang="en-US" altLang="zh-TW" sz="2300" b="1" dirty="0">
                <a:solidFill>
                  <a:schemeClr val="accent6"/>
                </a:solidFill>
              </a:rPr>
              <a:t>(</a:t>
            </a:r>
            <a:r>
              <a:rPr lang="zh-TW" altLang="en-US" sz="2300" b="1" dirty="0">
                <a:solidFill>
                  <a:schemeClr val="accent6"/>
                </a:solidFill>
              </a:rPr>
              <a:t>租</a:t>
            </a:r>
            <a:r>
              <a:rPr lang="en-US" altLang="zh-TW" sz="2300" b="1" dirty="0">
                <a:solidFill>
                  <a:schemeClr val="accent6"/>
                </a:solidFill>
              </a:rPr>
              <a:t>)</a:t>
            </a:r>
            <a:r>
              <a:rPr lang="zh-TW" altLang="en-US" sz="2300" b="1" dirty="0">
                <a:solidFill>
                  <a:schemeClr val="accent6"/>
                </a:solidFill>
              </a:rPr>
              <a:t>ㄧ般住宅之模式，莫拉克風災以高效率、低負擔</a:t>
            </a:r>
            <a:r>
              <a:rPr lang="en-US" altLang="zh-TW" sz="2300" b="1" dirty="0">
                <a:solidFill>
                  <a:schemeClr val="accent6"/>
                </a:solidFill>
              </a:rPr>
              <a:t>(</a:t>
            </a:r>
            <a:r>
              <a:rPr lang="zh-TW" altLang="en-US" sz="2300" b="1" dirty="0">
                <a:solidFill>
                  <a:schemeClr val="accent6"/>
                </a:solidFill>
              </a:rPr>
              <a:t>民眾無需支付房價</a:t>
            </a:r>
            <a:r>
              <a:rPr lang="en-US" altLang="zh-TW" sz="2300" b="1" dirty="0">
                <a:solidFill>
                  <a:schemeClr val="accent6"/>
                </a:solidFill>
              </a:rPr>
              <a:t>)</a:t>
            </a:r>
            <a:r>
              <a:rPr lang="zh-TW" altLang="en-US" sz="2300" b="1" dirty="0">
                <a:solidFill>
                  <a:schemeClr val="accent6"/>
                </a:solidFill>
              </a:rPr>
              <a:t>的方式，展現政府安置災民的決心與行動力</a:t>
            </a:r>
            <a:r>
              <a:rPr lang="zh-TW" altLang="en-US" sz="2300" b="1" dirty="0" smtClean="0">
                <a:solidFill>
                  <a:schemeClr val="accent6"/>
                </a:solidFill>
              </a:rPr>
              <a:t>。</a:t>
            </a:r>
            <a:endParaRPr lang="en-US" altLang="zh-TW" sz="2300" b="1" dirty="0" smtClean="0">
              <a:solidFill>
                <a:schemeClr val="accent6"/>
              </a:solidFill>
            </a:endParaRPr>
          </a:p>
          <a:p>
            <a:pPr marL="357188" indent="-249238" algn="just">
              <a:spcBef>
                <a:spcPts val="400"/>
              </a:spcBef>
              <a:buClr>
                <a:srgbClr val="191966"/>
              </a:buClr>
              <a:buSzPct val="100000"/>
              <a:buFont typeface="Wingdings" panose="05000000000000000000" pitchFamily="2" charset="2"/>
              <a:buChar char="n"/>
            </a:pPr>
            <a:r>
              <a:rPr lang="zh-TW" altLang="en-US" sz="2300" b="1" dirty="0" smtClean="0">
                <a:solidFill>
                  <a:schemeClr val="accent6"/>
                </a:solidFill>
              </a:rPr>
              <a:t>投入</a:t>
            </a:r>
            <a:r>
              <a:rPr lang="zh-TW" altLang="en-US" sz="2300" b="1" dirty="0">
                <a:solidFill>
                  <a:schemeClr val="accent6"/>
                </a:solidFill>
              </a:rPr>
              <a:t>警消協助救災區警戒安全維護及救災約</a:t>
            </a:r>
            <a:r>
              <a:rPr lang="en-US" altLang="zh-TW" sz="2300" b="1" dirty="0">
                <a:solidFill>
                  <a:schemeClr val="accent6"/>
                </a:solidFill>
              </a:rPr>
              <a:t>87</a:t>
            </a:r>
            <a:r>
              <a:rPr lang="zh-TW" altLang="en-US" sz="2300" b="1" dirty="0">
                <a:solidFill>
                  <a:schemeClr val="accent6"/>
                </a:solidFill>
              </a:rPr>
              <a:t>萬</a:t>
            </a:r>
            <a:r>
              <a:rPr lang="en-US" altLang="zh-TW" sz="2300" b="1" dirty="0">
                <a:solidFill>
                  <a:schemeClr val="accent6"/>
                </a:solidFill>
              </a:rPr>
              <a:t>4,376</a:t>
            </a:r>
            <a:r>
              <a:rPr lang="zh-TW" altLang="en-US" sz="2300" b="1" dirty="0">
                <a:solidFill>
                  <a:schemeClr val="accent6"/>
                </a:solidFill>
              </a:rPr>
              <a:t>人次，動員民力約</a:t>
            </a:r>
            <a:r>
              <a:rPr lang="en-US" altLang="zh-TW" sz="2300" b="1" dirty="0">
                <a:solidFill>
                  <a:schemeClr val="accent6"/>
                </a:solidFill>
              </a:rPr>
              <a:t>2</a:t>
            </a:r>
            <a:r>
              <a:rPr lang="zh-TW" altLang="en-US" sz="2300" b="1" dirty="0">
                <a:solidFill>
                  <a:schemeClr val="accent6"/>
                </a:solidFill>
              </a:rPr>
              <a:t>萬</a:t>
            </a:r>
            <a:r>
              <a:rPr lang="en-US" altLang="zh-TW" sz="2300" b="1" dirty="0">
                <a:solidFill>
                  <a:schemeClr val="accent6"/>
                </a:solidFill>
              </a:rPr>
              <a:t>8,293</a:t>
            </a:r>
            <a:r>
              <a:rPr lang="zh-TW" altLang="en-US" sz="2300" b="1" dirty="0">
                <a:solidFill>
                  <a:schemeClr val="accent6"/>
                </a:solidFill>
              </a:rPr>
              <a:t>人次</a:t>
            </a:r>
            <a:r>
              <a:rPr lang="zh-TW" altLang="en-US" sz="2300" b="1" dirty="0" smtClean="0">
                <a:solidFill>
                  <a:schemeClr val="accent6"/>
                </a:solidFill>
              </a:rPr>
              <a:t>。</a:t>
            </a:r>
            <a:endParaRPr lang="en-US" altLang="zh-TW" sz="2300" b="1" dirty="0" smtClean="0">
              <a:solidFill>
                <a:schemeClr val="accent6"/>
              </a:solidFill>
            </a:endParaRPr>
          </a:p>
          <a:p>
            <a:pPr marL="357188" indent="-249238" algn="just">
              <a:spcBef>
                <a:spcPts val="400"/>
              </a:spcBef>
              <a:buClr>
                <a:srgbClr val="191966"/>
              </a:buClr>
              <a:buSzPct val="100000"/>
              <a:buFont typeface="Wingdings" panose="05000000000000000000" pitchFamily="2" charset="2"/>
              <a:buChar char="n"/>
            </a:pPr>
            <a:r>
              <a:rPr lang="zh-TW" altLang="en-US" sz="2300" b="1" dirty="0" smtClean="0">
                <a:solidFill>
                  <a:schemeClr val="accent6"/>
                </a:solidFill>
              </a:rPr>
              <a:t>內政部</a:t>
            </a:r>
            <a:r>
              <a:rPr lang="zh-TW" altLang="en-US" sz="2300" b="1" dirty="0">
                <a:solidFill>
                  <a:schemeClr val="accent6"/>
                </a:solidFill>
              </a:rPr>
              <a:t>空中勤務總隊自</a:t>
            </a:r>
            <a:r>
              <a:rPr lang="en-US" altLang="zh-TW" sz="2300" b="1" dirty="0">
                <a:solidFill>
                  <a:schemeClr val="accent6"/>
                </a:solidFill>
              </a:rPr>
              <a:t>98</a:t>
            </a:r>
            <a:r>
              <a:rPr lang="zh-TW" altLang="en-US" sz="2300" b="1" dirty="0">
                <a:solidFill>
                  <a:schemeClr val="accent6"/>
                </a:solidFill>
              </a:rPr>
              <a:t>年</a:t>
            </a:r>
            <a:r>
              <a:rPr lang="en-US" altLang="zh-TW" sz="2300" b="1" dirty="0">
                <a:solidFill>
                  <a:schemeClr val="accent6"/>
                </a:solidFill>
              </a:rPr>
              <a:t>8</a:t>
            </a:r>
            <a:r>
              <a:rPr lang="zh-TW" altLang="en-US" sz="2300" b="1" dirty="0">
                <a:solidFill>
                  <a:schemeClr val="accent6"/>
                </a:solidFill>
              </a:rPr>
              <a:t>月</a:t>
            </a:r>
            <a:r>
              <a:rPr lang="en-US" altLang="zh-TW" sz="2300" b="1" dirty="0">
                <a:solidFill>
                  <a:schemeClr val="accent6"/>
                </a:solidFill>
              </a:rPr>
              <a:t>5</a:t>
            </a:r>
            <a:r>
              <a:rPr lang="zh-TW" altLang="en-US" sz="2300" b="1" dirty="0">
                <a:solidFill>
                  <a:schemeClr val="accent6"/>
                </a:solidFill>
              </a:rPr>
              <a:t>日至</a:t>
            </a:r>
            <a:r>
              <a:rPr lang="en-US" altLang="zh-TW" sz="2300" b="1" dirty="0">
                <a:solidFill>
                  <a:schemeClr val="accent6"/>
                </a:solidFill>
              </a:rPr>
              <a:t>9</a:t>
            </a:r>
            <a:r>
              <a:rPr lang="zh-TW" altLang="en-US" sz="2300" b="1" dirty="0">
                <a:solidFill>
                  <a:schemeClr val="accent6"/>
                </a:solidFill>
              </a:rPr>
              <a:t>月</a:t>
            </a:r>
            <a:r>
              <a:rPr lang="en-US" altLang="zh-TW" sz="2300" b="1" dirty="0">
                <a:solidFill>
                  <a:schemeClr val="accent6"/>
                </a:solidFill>
              </a:rPr>
              <a:t>30</a:t>
            </a:r>
            <a:r>
              <a:rPr lang="zh-TW" altLang="en-US" sz="2300" b="1" dirty="0">
                <a:solidFill>
                  <a:schemeClr val="accent6"/>
                </a:solidFill>
              </a:rPr>
              <a:t>日止共接獲申請救災案件</a:t>
            </a:r>
            <a:r>
              <a:rPr lang="en-US" altLang="zh-TW" sz="2300" b="1" dirty="0">
                <a:solidFill>
                  <a:schemeClr val="accent6"/>
                </a:solidFill>
              </a:rPr>
              <a:t>255</a:t>
            </a:r>
            <a:r>
              <a:rPr lang="zh-TW" altLang="en-US" sz="2300" b="1" dirty="0">
                <a:solidFill>
                  <a:schemeClr val="accent6"/>
                </a:solidFill>
              </a:rPr>
              <a:t>件，運送傷患</a:t>
            </a:r>
            <a:r>
              <a:rPr lang="en-US" altLang="zh-TW" sz="2300" b="1" dirty="0">
                <a:solidFill>
                  <a:schemeClr val="accent6"/>
                </a:solidFill>
              </a:rPr>
              <a:t>151</a:t>
            </a:r>
            <a:r>
              <a:rPr lang="zh-TW" altLang="en-US" sz="2300" b="1" dirty="0">
                <a:solidFill>
                  <a:schemeClr val="accent6"/>
                </a:solidFill>
              </a:rPr>
              <a:t>人、救出受困災民</a:t>
            </a:r>
            <a:r>
              <a:rPr lang="en-US" altLang="zh-TW" sz="2300" b="1" dirty="0">
                <a:solidFill>
                  <a:schemeClr val="accent6"/>
                </a:solidFill>
              </a:rPr>
              <a:t>1,644</a:t>
            </a:r>
            <a:r>
              <a:rPr lang="zh-TW" altLang="en-US" sz="2300" b="1" dirty="0">
                <a:solidFill>
                  <a:schemeClr val="accent6"/>
                </a:solidFill>
              </a:rPr>
              <a:t>人、運送物資及油料</a:t>
            </a:r>
            <a:r>
              <a:rPr lang="en-US" altLang="zh-TW" sz="2300" b="1" dirty="0" smtClean="0">
                <a:solidFill>
                  <a:schemeClr val="accent6"/>
                </a:solidFill>
              </a:rPr>
              <a:t>5</a:t>
            </a:r>
            <a:r>
              <a:rPr lang="zh-TW" altLang="en-US" sz="2300" b="1" dirty="0" smtClean="0">
                <a:solidFill>
                  <a:schemeClr val="accent6"/>
                </a:solidFill>
              </a:rPr>
              <a:t>萬</a:t>
            </a:r>
            <a:r>
              <a:rPr lang="en-US" altLang="zh-TW" sz="2300" b="1" dirty="0" smtClean="0">
                <a:solidFill>
                  <a:schemeClr val="accent6"/>
                </a:solidFill>
              </a:rPr>
              <a:t>1,452</a:t>
            </a:r>
            <a:r>
              <a:rPr lang="zh-TW" altLang="en-US" sz="2300" b="1" dirty="0">
                <a:solidFill>
                  <a:schemeClr val="accent6"/>
                </a:solidFill>
              </a:rPr>
              <a:t>公斤、運送大體</a:t>
            </a:r>
            <a:r>
              <a:rPr lang="en-US" altLang="zh-TW" sz="2300" b="1" dirty="0">
                <a:solidFill>
                  <a:schemeClr val="accent6"/>
                </a:solidFill>
              </a:rPr>
              <a:t>3</a:t>
            </a:r>
            <a:r>
              <a:rPr lang="zh-TW" altLang="en-US" sz="2300" b="1" dirty="0">
                <a:solidFill>
                  <a:schemeClr val="accent6"/>
                </a:solidFill>
              </a:rPr>
              <a:t>具、運送救災人員</a:t>
            </a:r>
            <a:r>
              <a:rPr lang="en-US" altLang="zh-TW" sz="2300" b="1" dirty="0">
                <a:solidFill>
                  <a:schemeClr val="accent6"/>
                </a:solidFill>
              </a:rPr>
              <a:t>535</a:t>
            </a:r>
            <a:r>
              <a:rPr lang="zh-TW" altLang="en-US" sz="2300" b="1" dirty="0">
                <a:solidFill>
                  <a:schemeClr val="accent6"/>
                </a:solidFill>
              </a:rPr>
              <a:t>人、災情空勘</a:t>
            </a:r>
            <a:r>
              <a:rPr lang="en-US" altLang="zh-TW" sz="2300" b="1" dirty="0">
                <a:solidFill>
                  <a:schemeClr val="accent6"/>
                </a:solidFill>
              </a:rPr>
              <a:t>39</a:t>
            </a:r>
            <a:r>
              <a:rPr lang="zh-TW" altLang="en-US" sz="2300" b="1" dirty="0">
                <a:solidFill>
                  <a:schemeClr val="accent6"/>
                </a:solidFill>
              </a:rPr>
              <a:t>次，總計出勤</a:t>
            </a:r>
            <a:r>
              <a:rPr lang="en-US" altLang="zh-TW" sz="2300" b="1" dirty="0">
                <a:solidFill>
                  <a:schemeClr val="accent6"/>
                </a:solidFill>
              </a:rPr>
              <a:t>278</a:t>
            </a:r>
            <a:r>
              <a:rPr lang="zh-TW" altLang="en-US" sz="2300" b="1" dirty="0">
                <a:solidFill>
                  <a:schemeClr val="accent6"/>
                </a:solidFill>
              </a:rPr>
              <a:t>架次</a:t>
            </a:r>
            <a:r>
              <a:rPr lang="zh-TW" altLang="en-US" sz="2300" b="1" dirty="0" smtClean="0">
                <a:solidFill>
                  <a:schemeClr val="accent6"/>
                </a:solidFill>
              </a:rPr>
              <a:t>。</a:t>
            </a:r>
            <a:endParaRPr kumimoji="0" lang="zh-TW" altLang="en-US" sz="2300" dirty="0">
              <a:latin typeface="標楷體" pitchFamily="65" charset="-120"/>
              <a:ea typeface="標楷體" pitchFamily="65" charset="-120"/>
            </a:endParaRPr>
          </a:p>
        </p:txBody>
      </p:sp>
      <p:sp>
        <p:nvSpPr>
          <p:cNvPr id="5"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1)</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7BA5FAF9-2C10-4E47-8AF7-89B80DE7BA60}" type="slidenum">
              <a:rPr lang="zh-TW" altLang="en-US" smtClean="0"/>
              <a:t>81</a:t>
            </a:fld>
            <a:endParaRPr lang="zh-TW" altLang="en-US" dirty="0"/>
          </a:p>
        </p:txBody>
      </p:sp>
    </p:spTree>
    <p:extLst>
      <p:ext uri="{BB962C8B-B14F-4D97-AF65-F5344CB8AC3E}">
        <p14:creationId xmlns:p14="http://schemas.microsoft.com/office/powerpoint/2010/main" val="34148932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2)</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graphicFrame>
        <p:nvGraphicFramePr>
          <p:cNvPr id="8" name="Group 4"/>
          <p:cNvGraphicFramePr>
            <a:graphicFrameLocks/>
          </p:cNvGraphicFramePr>
          <p:nvPr>
            <p:extLst>
              <p:ext uri="{D42A27DB-BD31-4B8C-83A1-F6EECF244321}">
                <p14:modId xmlns:p14="http://schemas.microsoft.com/office/powerpoint/2010/main" val="3102572806"/>
              </p:ext>
            </p:extLst>
          </p:nvPr>
        </p:nvGraphicFramePr>
        <p:xfrm>
          <a:off x="5273040" y="1447998"/>
          <a:ext cx="3531394" cy="3580210"/>
        </p:xfrm>
        <a:graphic>
          <a:graphicData uri="http://schemas.openxmlformats.org/drawingml/2006/table">
            <a:tbl>
              <a:tblPr/>
              <a:tblGrid>
                <a:gridCol w="837010"/>
                <a:gridCol w="1507331"/>
                <a:gridCol w="1187053"/>
              </a:tblGrid>
              <a:tr h="432197">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dirty="0" smtClean="0">
                          <a:ln>
                            <a:noFill/>
                          </a:ln>
                          <a:solidFill>
                            <a:schemeClr val="bg1"/>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動員</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solidFill>
                      <a:srgbClr val="996600"/>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bg1"/>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莫拉克颱風</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solidFill>
                      <a:srgbClr val="996600"/>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chemeClr val="bg1"/>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921</a:t>
                      </a:r>
                      <a:r>
                        <a:rPr kumimoji="1" lang="zh-TW" altLang="en-US" sz="1800" b="1" i="0" u="none" strike="noStrike" cap="none" normalizeH="0" baseline="0" smtClean="0">
                          <a:ln>
                            <a:noFill/>
                          </a:ln>
                          <a:solidFill>
                            <a:schemeClr val="bg1"/>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地震</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996600"/>
                    </a:solidFill>
                  </a:tcPr>
                </a:tc>
              </a:tr>
              <a:tr h="432197">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志工</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15</a:t>
                      </a:r>
                      <a:r>
                        <a:rPr kumimoji="1" lang="zh-TW" altLang="en-US"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13</a:t>
                      </a: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432197">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消防</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10</a:t>
                      </a:r>
                      <a:r>
                        <a:rPr kumimoji="1" lang="zh-TW" altLang="en-US"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無資料</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431006">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警政</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31</a:t>
                      </a:r>
                      <a:r>
                        <a:rPr kumimoji="1" lang="zh-TW" altLang="en-US"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無資料</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432197">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軍方</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56</a:t>
                      </a: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30</a:t>
                      </a: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433388">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rgbClr val="CC0000"/>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合計</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rgbClr val="CC0000"/>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112</a:t>
                      </a:r>
                      <a:r>
                        <a:rPr kumimoji="1" lang="zh-TW" altLang="en-US" sz="1800" b="1" i="0" u="none" strike="noStrike" cap="none" normalizeH="0" baseline="0" smtClean="0">
                          <a:ln>
                            <a:noFill/>
                          </a:ln>
                          <a:solidFill>
                            <a:srgbClr val="CC0000"/>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rgbClr val="CC0000"/>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43</a:t>
                      </a:r>
                      <a:r>
                        <a:rPr kumimoji="1" lang="zh-TW" altLang="en-US" sz="1800" b="1" i="0" u="none" strike="noStrike" cap="none" normalizeH="0" baseline="0" smtClean="0">
                          <a:ln>
                            <a:noFill/>
                          </a:ln>
                          <a:solidFill>
                            <a:srgbClr val="CC0000"/>
                          </a:solidFill>
                          <a:effectLst>
                            <a:outerShdw blurRad="38100" dist="38100" dir="2700000" algn="tl">
                              <a:srgbClr val="000000"/>
                            </a:outerShdw>
                          </a:effectLst>
                          <a:latin typeface="Baskerville Old Face" panose="02020602080505020303" pitchFamily="18" charset="0"/>
                          <a:ea typeface="華康魏碑體" panose="03000709000000000000" pitchFamily="65" charset="-120"/>
                        </a:rPr>
                        <a:t>萬人次</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99"/>
                    </a:solidFill>
                  </a:tcPr>
                </a:tc>
              </a:tr>
              <a:tr h="367904">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1" lang="zh-TW" altLang="zh-TW" sz="1800" b="1" i="0" u="none" strike="noStrike" cap="none" normalizeH="0" baseline="0" smtClean="0">
                        <a:ln>
                          <a:noFill/>
                        </a:ln>
                        <a:solidFill>
                          <a:srgbClr val="0000CC"/>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endParaRP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1" lang="zh-TW" altLang="zh-TW" sz="1800" b="1" i="0" u="none" strike="noStrike" cap="none" normalizeH="0" baseline="0" dirty="0" smtClean="0">
                        <a:ln>
                          <a:noFill/>
                        </a:ln>
                        <a:solidFill>
                          <a:srgbClr val="0000CC"/>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endParaRP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1" lang="zh-TW" altLang="zh-TW" sz="1800" b="1" i="0" u="none" strike="noStrike" cap="none" normalizeH="0" baseline="0" smtClean="0">
                        <a:ln>
                          <a:noFill/>
                        </a:ln>
                        <a:solidFill>
                          <a:srgbClr val="0000CC"/>
                        </a:solidFill>
                        <a:effectLst>
                          <a:outerShdw blurRad="38100" dist="38100" dir="2700000" algn="tl">
                            <a:srgbClr val="C0C0C0"/>
                          </a:outerShdw>
                        </a:effectLst>
                        <a:latin typeface="Baskerville Old Face" panose="02020602080505020303" pitchFamily="18" charset="0"/>
                        <a:ea typeface="華康魏碑體" panose="03000709000000000000" pitchFamily="65" charset="-120"/>
                      </a:endParaRP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r>
              <a:tr h="619124">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直昇機</a:t>
                      </a:r>
                    </a:p>
                  </a:txBody>
                  <a:tcPr marL="67500" marR="67500" marT="35100" marB="35100" anchor="ctr" horzOverflow="overflow">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lnTlToBr>
                      <a:noFill/>
                    </a:lnTlToBr>
                    <a:lnBlToTr>
                      <a:noFill/>
                    </a:lnBlToTr>
                    <a:solidFill>
                      <a:srgbClr val="99CCFF"/>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5,578</a:t>
                      </a:r>
                      <a:r>
                        <a:rPr kumimoji="1" lang="zh-TW" altLang="en-US" sz="1800" b="1" i="0" u="none" strike="noStrike" cap="none" normalizeH="0" baseline="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架次</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lnTlToBr>
                      <a:noFill/>
                    </a:lnTlToBr>
                    <a:lnBlToTr>
                      <a:noFill/>
                    </a:lnBlToTr>
                    <a:solidFill>
                      <a:srgbClr val="99CCFF"/>
                    </a:solidFill>
                  </a:tcPr>
                </a:tc>
                <a:tc>
                  <a:txBody>
                    <a:bodyPr/>
                    <a:lstStyle>
                      <a:lvl1pPr eaLnBrk="0" hangingPunct="0">
                        <a:spcBef>
                          <a:spcPct val="20000"/>
                        </a:spcBef>
                        <a:buFont typeface="Wingdings" panose="05000000000000000000" pitchFamily="2" charset="2"/>
                        <a:defRPr kumimoji="1" sz="2400" b="1">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defRPr>
                      </a:lvl1pPr>
                      <a:lvl2pPr marL="742950" indent="-285750" eaLnBrk="0" hangingPunct="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1" lang="en-US" altLang="zh-TW"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3,069</a:t>
                      </a:r>
                      <a:r>
                        <a:rPr kumimoji="1" lang="zh-TW" altLang="en-US" sz="1800" b="1" i="0" u="none" strike="noStrike" cap="none" normalizeH="0" baseline="0" dirty="0" smtClean="0">
                          <a:ln>
                            <a:noFill/>
                          </a:ln>
                          <a:solidFill>
                            <a:schemeClr val="tx1"/>
                          </a:solidFill>
                          <a:effectLst>
                            <a:outerShdw blurRad="38100" dist="38100" dir="2700000" algn="tl">
                              <a:srgbClr val="FFFFFF"/>
                            </a:outerShdw>
                          </a:effectLst>
                          <a:latin typeface="Baskerville Old Face" panose="02020602080505020303" pitchFamily="18" charset="0"/>
                          <a:ea typeface="華康魏碑體" panose="03000709000000000000" pitchFamily="65" charset="-120"/>
                        </a:rPr>
                        <a:t>架次</a:t>
                      </a:r>
                    </a:p>
                  </a:txBody>
                  <a:tcPr marL="67500" marR="67500" marT="35100" marB="35100" anchor="ctr" horzOverflow="overflow">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9" name="Text Box 38"/>
          <p:cNvSpPr txBox="1">
            <a:spLocks noChangeArrowheads="1"/>
          </p:cNvSpPr>
          <p:nvPr/>
        </p:nvSpPr>
        <p:spPr bwMode="auto">
          <a:xfrm>
            <a:off x="438547" y="1138067"/>
            <a:ext cx="4743053" cy="4819781"/>
          </a:xfrm>
          <a:prstGeom prst="rect">
            <a:avLst/>
          </a:prstGeom>
          <a:noFill/>
          <a:ln w="9525">
            <a:noFill/>
            <a:miter lim="800000"/>
            <a:headEnd/>
            <a:tailEnd/>
          </a:ln>
          <a:effectLst/>
        </p:spPr>
        <p:txBody>
          <a:bodyPr wrap="square">
            <a:spAutoFit/>
          </a:bodyPr>
          <a:lstStyle/>
          <a:p>
            <a:pPr marL="269081" indent="-269081" algn="just" fontAlgn="base">
              <a:spcBef>
                <a:spcPct val="40000"/>
              </a:spcBef>
              <a:spcAft>
                <a:spcPct val="0"/>
              </a:spcAft>
              <a:buFont typeface="Wingdings" pitchFamily="2" charset="2"/>
              <a:buChar char="n"/>
              <a:defRPr/>
            </a:pPr>
            <a:r>
              <a:rPr lang="en-US" altLang="zh-TW" sz="2400" b="1" dirty="0" smtClean="0">
                <a:solidFill>
                  <a:schemeClr val="accent6"/>
                </a:solidFill>
                <a:latin typeface="Times New Roman"/>
                <a:cs typeface="Times New Roman"/>
              </a:rPr>
              <a:t>98</a:t>
            </a:r>
            <a:r>
              <a:rPr lang="zh-TW" altLang="en-US" sz="2400" b="1" dirty="0" smtClean="0">
                <a:solidFill>
                  <a:schemeClr val="accent6"/>
                </a:solidFill>
                <a:latin typeface="Times New Roman"/>
                <a:cs typeface="Times New Roman"/>
              </a:rPr>
              <a:t>年</a:t>
            </a:r>
            <a:r>
              <a:rPr lang="en-US" altLang="zh-TW" sz="2400" b="1" dirty="0" smtClean="0">
                <a:solidFill>
                  <a:schemeClr val="accent6"/>
                </a:solidFill>
                <a:latin typeface="Times New Roman"/>
                <a:cs typeface="Times New Roman"/>
              </a:rPr>
              <a:t>8</a:t>
            </a:r>
            <a:r>
              <a:rPr lang="zh-TW" altLang="en-US" sz="2400" b="1" dirty="0" smtClean="0">
                <a:solidFill>
                  <a:schemeClr val="accent6"/>
                </a:solidFill>
                <a:latin typeface="Times New Roman"/>
                <a:cs typeface="Times New Roman"/>
              </a:rPr>
              <a:t>月</a:t>
            </a:r>
            <a:r>
              <a:rPr lang="en-US" altLang="zh-TW" sz="2400" b="1" dirty="0" smtClean="0">
                <a:solidFill>
                  <a:schemeClr val="accent6"/>
                </a:solidFill>
                <a:latin typeface="Times New Roman"/>
                <a:cs typeface="Times New Roman"/>
              </a:rPr>
              <a:t>8</a:t>
            </a:r>
            <a:r>
              <a:rPr lang="zh-TW" altLang="en-US" sz="2400" b="1" dirty="0" smtClean="0">
                <a:solidFill>
                  <a:schemeClr val="accent6"/>
                </a:solidFill>
                <a:latin typeface="Times New Roman"/>
                <a:cs typeface="Times New Roman"/>
              </a:rPr>
              <a:t>日淩</a:t>
            </a:r>
            <a:r>
              <a:rPr lang="zh-TW" altLang="en-US" sz="2400" b="1" dirty="0">
                <a:solidFill>
                  <a:schemeClr val="accent6"/>
                </a:solidFill>
                <a:latin typeface="Times New Roman"/>
                <a:cs typeface="Times New Roman"/>
              </a:rPr>
              <a:t>晨，國軍立即出動</a:t>
            </a:r>
            <a:r>
              <a:rPr lang="en-US" altLang="zh-TW" sz="2400" b="1" dirty="0">
                <a:solidFill>
                  <a:schemeClr val="accent6"/>
                </a:solidFill>
                <a:latin typeface="Times New Roman"/>
                <a:cs typeface="Times New Roman"/>
              </a:rPr>
              <a:t>1,250</a:t>
            </a:r>
            <a:r>
              <a:rPr lang="zh-TW" altLang="en-US" sz="2400" b="1" dirty="0">
                <a:solidFill>
                  <a:schemeClr val="accent6"/>
                </a:solidFill>
                <a:latin typeface="Times New Roman"/>
                <a:cs typeface="Times New Roman"/>
              </a:rPr>
              <a:t>人救援，第一天救出</a:t>
            </a:r>
            <a:r>
              <a:rPr lang="en-US" altLang="zh-TW" sz="2400" b="1" dirty="0">
                <a:solidFill>
                  <a:schemeClr val="accent6"/>
                </a:solidFill>
                <a:latin typeface="Times New Roman"/>
                <a:cs typeface="Times New Roman"/>
              </a:rPr>
              <a:t>1,364</a:t>
            </a:r>
            <a:r>
              <a:rPr lang="zh-TW" altLang="en-US" sz="2400" b="1" dirty="0">
                <a:solidFill>
                  <a:schemeClr val="accent6"/>
                </a:solidFill>
                <a:latin typeface="Times New Roman"/>
                <a:cs typeface="Times New Roman"/>
              </a:rPr>
              <a:t>人。當天，空勤總隊直昇機冒險起飛，在太麻里溪口，救出正遭洪災在屋頂求救的災民</a:t>
            </a:r>
            <a:r>
              <a:rPr lang="en-US" altLang="zh-TW" sz="2400" b="1" dirty="0">
                <a:solidFill>
                  <a:schemeClr val="accent6"/>
                </a:solidFill>
                <a:latin typeface="Times New Roman"/>
                <a:cs typeface="Times New Roman"/>
              </a:rPr>
              <a:t>24 </a:t>
            </a:r>
            <a:r>
              <a:rPr lang="zh-TW" altLang="en-US" sz="2400" b="1" dirty="0" smtClean="0">
                <a:solidFill>
                  <a:schemeClr val="accent6"/>
                </a:solidFill>
                <a:latin typeface="Times New Roman"/>
                <a:cs typeface="Times New Roman"/>
              </a:rPr>
              <a:t>人。</a:t>
            </a:r>
            <a:endParaRPr lang="zh-TW" altLang="en-US" sz="2400" b="1" dirty="0">
              <a:solidFill>
                <a:schemeClr val="accent6"/>
              </a:solidFill>
              <a:latin typeface="Times New Roman"/>
              <a:cs typeface="Times New Roman"/>
            </a:endParaRPr>
          </a:p>
          <a:p>
            <a:pPr marL="269081" indent="-269081" algn="just" fontAlgn="base">
              <a:spcBef>
                <a:spcPct val="40000"/>
              </a:spcBef>
              <a:spcAft>
                <a:spcPct val="0"/>
              </a:spcAft>
              <a:buFont typeface="Wingdings" pitchFamily="2" charset="2"/>
              <a:buChar char="n"/>
              <a:defRPr/>
            </a:pPr>
            <a:r>
              <a:rPr lang="zh-TW" altLang="en-US" sz="2400" b="1" dirty="0">
                <a:solidFill>
                  <a:schemeClr val="accent6"/>
                </a:solidFill>
                <a:latin typeface="Times New Roman"/>
                <a:cs typeface="Times New Roman"/>
              </a:rPr>
              <a:t>救災過程，警員</a:t>
            </a:r>
            <a:r>
              <a:rPr lang="en-US" altLang="zh-TW" sz="2400" b="1" dirty="0">
                <a:solidFill>
                  <a:schemeClr val="accent6"/>
                </a:solidFill>
                <a:latin typeface="Times New Roman"/>
                <a:cs typeface="Times New Roman"/>
              </a:rPr>
              <a:t>2</a:t>
            </a:r>
            <a:r>
              <a:rPr lang="zh-TW" altLang="en-US" sz="2400" b="1" dirty="0">
                <a:solidFill>
                  <a:schemeClr val="accent6"/>
                </a:solidFill>
                <a:latin typeface="Times New Roman"/>
                <a:cs typeface="Times New Roman"/>
              </a:rPr>
              <a:t>人及空勤總隊</a:t>
            </a:r>
            <a:r>
              <a:rPr lang="en-US" altLang="zh-TW" sz="2400" b="1" dirty="0">
                <a:solidFill>
                  <a:schemeClr val="accent6"/>
                </a:solidFill>
                <a:latin typeface="Times New Roman"/>
                <a:cs typeface="Times New Roman"/>
              </a:rPr>
              <a:t>3</a:t>
            </a:r>
            <a:r>
              <a:rPr lang="zh-TW" altLang="en-US" sz="2400" b="1" dirty="0">
                <a:solidFill>
                  <a:schemeClr val="accent6"/>
                </a:solidFill>
                <a:latin typeface="Times New Roman"/>
                <a:cs typeface="Times New Roman"/>
              </a:rPr>
              <a:t>人，</a:t>
            </a:r>
            <a:r>
              <a:rPr lang="zh-TW" altLang="en-US" sz="2400" b="1" dirty="0" smtClean="0">
                <a:solidFill>
                  <a:schemeClr val="accent6"/>
                </a:solidFill>
                <a:latin typeface="Times New Roman"/>
                <a:cs typeface="Times New Roman"/>
              </a:rPr>
              <a:t>於</a:t>
            </a:r>
            <a:r>
              <a:rPr lang="en-US" altLang="zh-TW" sz="2400" b="1" dirty="0">
                <a:solidFill>
                  <a:schemeClr val="accent6"/>
                </a:solidFill>
                <a:cs typeface="Times New Roman"/>
              </a:rPr>
              <a:t>98</a:t>
            </a:r>
            <a:r>
              <a:rPr lang="zh-TW" altLang="en-US" sz="2400" b="1" dirty="0">
                <a:solidFill>
                  <a:schemeClr val="accent6"/>
                </a:solidFill>
                <a:cs typeface="Times New Roman"/>
              </a:rPr>
              <a:t>年</a:t>
            </a:r>
            <a:r>
              <a:rPr lang="en-US" altLang="zh-TW" sz="2400" b="1" dirty="0">
                <a:solidFill>
                  <a:schemeClr val="accent6"/>
                </a:solidFill>
                <a:cs typeface="Times New Roman"/>
              </a:rPr>
              <a:t>8</a:t>
            </a:r>
            <a:r>
              <a:rPr lang="zh-TW" altLang="en-US" sz="2400" b="1" dirty="0">
                <a:solidFill>
                  <a:schemeClr val="accent6"/>
                </a:solidFill>
                <a:cs typeface="Times New Roman"/>
              </a:rPr>
              <a:t>月</a:t>
            </a:r>
            <a:r>
              <a:rPr lang="en-US" altLang="zh-TW" sz="2400" b="1" dirty="0">
                <a:solidFill>
                  <a:schemeClr val="accent6"/>
                </a:solidFill>
                <a:cs typeface="Times New Roman"/>
              </a:rPr>
              <a:t>8</a:t>
            </a:r>
            <a:r>
              <a:rPr lang="zh-TW" altLang="en-US" sz="2400" b="1" dirty="0">
                <a:solidFill>
                  <a:schemeClr val="accent6"/>
                </a:solidFill>
                <a:cs typeface="Times New Roman"/>
              </a:rPr>
              <a:t>日</a:t>
            </a:r>
            <a:r>
              <a:rPr lang="zh-TW" altLang="en-US" sz="2400" b="1" dirty="0" smtClean="0">
                <a:solidFill>
                  <a:schemeClr val="accent6"/>
                </a:solidFill>
                <a:latin typeface="Times New Roman"/>
                <a:cs typeface="Times New Roman"/>
              </a:rPr>
              <a:t>及</a:t>
            </a:r>
            <a:r>
              <a:rPr lang="en-US" altLang="zh-TW" sz="2400" b="1" dirty="0" smtClean="0">
                <a:solidFill>
                  <a:schemeClr val="accent6"/>
                </a:solidFill>
                <a:latin typeface="Times New Roman"/>
                <a:cs typeface="Times New Roman"/>
              </a:rPr>
              <a:t>11</a:t>
            </a:r>
            <a:r>
              <a:rPr lang="zh-TW" altLang="en-US" sz="2400" b="1" dirty="0" smtClean="0">
                <a:solidFill>
                  <a:schemeClr val="accent6"/>
                </a:solidFill>
                <a:latin typeface="Times New Roman"/>
                <a:cs typeface="Times New Roman"/>
              </a:rPr>
              <a:t>日因</a:t>
            </a:r>
            <a:r>
              <a:rPr lang="zh-TW" altLang="en-US" sz="2400" b="1" dirty="0">
                <a:solidFill>
                  <a:schemeClr val="accent6"/>
                </a:solidFill>
                <a:latin typeface="Times New Roman"/>
                <a:cs typeface="Times New Roman"/>
              </a:rPr>
              <a:t>救災</a:t>
            </a:r>
            <a:r>
              <a:rPr lang="zh-TW" altLang="en-US" sz="2400" b="1" dirty="0" smtClean="0">
                <a:solidFill>
                  <a:schemeClr val="accent6"/>
                </a:solidFill>
                <a:latin typeface="Times New Roman"/>
                <a:cs typeface="Times New Roman"/>
              </a:rPr>
              <a:t>殉職。</a:t>
            </a:r>
            <a:endParaRPr lang="zh-TW" altLang="en-US" sz="2400" b="1" dirty="0">
              <a:solidFill>
                <a:schemeClr val="accent6"/>
              </a:solidFill>
              <a:latin typeface="Times New Roman"/>
              <a:cs typeface="Times New Roman"/>
            </a:endParaRPr>
          </a:p>
          <a:p>
            <a:pPr marL="269081" indent="-269081" algn="just" fontAlgn="base">
              <a:spcBef>
                <a:spcPct val="40000"/>
              </a:spcBef>
              <a:spcAft>
                <a:spcPct val="0"/>
              </a:spcAft>
              <a:buFont typeface="Wingdings" pitchFamily="2" charset="2"/>
              <a:buChar char="n"/>
              <a:defRPr/>
            </a:pPr>
            <a:r>
              <a:rPr lang="en-US" altLang="zh-TW" sz="2400" b="1" dirty="0">
                <a:solidFill>
                  <a:schemeClr val="accent6"/>
                </a:solidFill>
                <a:cs typeface="Times New Roman"/>
              </a:rPr>
              <a:t>98</a:t>
            </a:r>
            <a:r>
              <a:rPr lang="zh-TW" altLang="en-US" sz="2400" b="1" dirty="0" smtClean="0">
                <a:solidFill>
                  <a:schemeClr val="accent6"/>
                </a:solidFill>
                <a:cs typeface="Times New Roman"/>
              </a:rPr>
              <a:t>年</a:t>
            </a:r>
            <a:r>
              <a:rPr lang="en-US" altLang="zh-TW" sz="2400" b="1" dirty="0" smtClean="0">
                <a:solidFill>
                  <a:schemeClr val="accent6"/>
                </a:solidFill>
                <a:latin typeface="Times New Roman"/>
                <a:cs typeface="Times New Roman"/>
              </a:rPr>
              <a:t>8</a:t>
            </a:r>
            <a:r>
              <a:rPr lang="zh-TW" altLang="en-US" sz="2400" b="1" dirty="0">
                <a:solidFill>
                  <a:schemeClr val="accent6"/>
                </a:solidFill>
                <a:latin typeface="Times New Roman"/>
                <a:cs typeface="Times New Roman"/>
              </a:rPr>
              <a:t>月至</a:t>
            </a:r>
            <a:r>
              <a:rPr lang="en-US" altLang="zh-TW" sz="2400" b="1" dirty="0">
                <a:solidFill>
                  <a:schemeClr val="accent6"/>
                </a:solidFill>
                <a:latin typeface="Times New Roman"/>
                <a:cs typeface="Times New Roman"/>
              </a:rPr>
              <a:t>9</a:t>
            </a:r>
            <a:r>
              <a:rPr lang="zh-TW" altLang="en-US" sz="2400" b="1" dirty="0">
                <a:solidFill>
                  <a:schemeClr val="accent6"/>
                </a:solidFill>
                <a:latin typeface="Times New Roman"/>
                <a:cs typeface="Times New Roman"/>
              </a:rPr>
              <a:t>月期間，國軍共動員</a:t>
            </a:r>
            <a:r>
              <a:rPr lang="en-US" altLang="zh-TW" sz="2400" b="1" dirty="0">
                <a:solidFill>
                  <a:schemeClr val="accent6"/>
                </a:solidFill>
                <a:latin typeface="Times New Roman"/>
                <a:cs typeface="Times New Roman"/>
              </a:rPr>
              <a:t>56.4</a:t>
            </a:r>
            <a:r>
              <a:rPr lang="zh-TW" altLang="en-US" sz="2400" b="1" dirty="0">
                <a:solidFill>
                  <a:schemeClr val="accent6"/>
                </a:solidFill>
                <a:latin typeface="Times New Roman"/>
                <a:cs typeface="Times New Roman"/>
              </a:rPr>
              <a:t>萬人次，出動</a:t>
            </a:r>
            <a:r>
              <a:rPr lang="en-US" altLang="zh-TW" sz="2400" b="1" dirty="0">
                <a:solidFill>
                  <a:schemeClr val="accent6"/>
                </a:solidFill>
                <a:latin typeface="Times New Roman"/>
                <a:cs typeface="Times New Roman"/>
              </a:rPr>
              <a:t>5,578</a:t>
            </a:r>
            <a:r>
              <a:rPr lang="zh-TW" altLang="en-US" sz="2400" b="1" dirty="0">
                <a:solidFill>
                  <a:schemeClr val="accent6"/>
                </a:solidFill>
                <a:latin typeface="Times New Roman"/>
                <a:cs typeface="Times New Roman"/>
              </a:rPr>
              <a:t>架次直昇機，撤離</a:t>
            </a:r>
            <a:r>
              <a:rPr lang="en-US" altLang="zh-TW" sz="2400" b="1" dirty="0">
                <a:solidFill>
                  <a:schemeClr val="accent6"/>
                </a:solidFill>
                <a:latin typeface="Times New Roman"/>
                <a:cs typeface="Times New Roman"/>
              </a:rPr>
              <a:t>13,374</a:t>
            </a:r>
            <a:r>
              <a:rPr lang="zh-TW" altLang="en-US" sz="2400" b="1" dirty="0">
                <a:solidFill>
                  <a:schemeClr val="accent6"/>
                </a:solidFill>
                <a:latin typeface="Times New Roman"/>
                <a:cs typeface="Times New Roman"/>
              </a:rPr>
              <a:t>人，為建軍史上最多的</a:t>
            </a:r>
            <a:r>
              <a:rPr lang="zh-TW" altLang="en-US" sz="2400" b="1" dirty="0" smtClean="0">
                <a:solidFill>
                  <a:schemeClr val="accent6"/>
                </a:solidFill>
                <a:latin typeface="Times New Roman"/>
                <a:cs typeface="Times New Roman"/>
              </a:rPr>
              <a:t>一次。</a:t>
            </a:r>
            <a:endParaRPr lang="zh-TW" altLang="en-US" sz="2400" b="1" dirty="0">
              <a:solidFill>
                <a:schemeClr val="accent6"/>
              </a:solidFill>
              <a:latin typeface="Times New Roman"/>
              <a:cs typeface="Times New Roman"/>
            </a:endParaRPr>
          </a:p>
        </p:txBody>
      </p:sp>
      <p:sp>
        <p:nvSpPr>
          <p:cNvPr id="11" name="投影片編號版面配置區 3"/>
          <p:cNvSpPr>
            <a:spLocks noGrp="1"/>
          </p:cNvSpPr>
          <p:nvPr>
            <p:ph type="sldNum" sz="quarter" idx="4294967295"/>
          </p:nvPr>
        </p:nvSpPr>
        <p:spPr>
          <a:xfrm>
            <a:off x="8564880" y="6524625"/>
            <a:ext cx="517209" cy="226696"/>
          </a:xfrm>
          <a:prstGeom prst="rect">
            <a:avLst/>
          </a:prstGeom>
        </p:spPr>
        <p:txBody>
          <a:bodyPr/>
          <a:lstStyle/>
          <a:p>
            <a:fld id="{7BA5FAF9-2C10-4E47-8AF7-89B80DE7BA60}" type="slidenum">
              <a:rPr lang="zh-TW" altLang="en-US" sz="1200" smtClean="0"/>
              <a:t>82</a:t>
            </a:fld>
            <a:endParaRPr lang="zh-TW" altLang="en-US" sz="1200" dirty="0"/>
          </a:p>
        </p:txBody>
      </p:sp>
    </p:spTree>
    <p:extLst>
      <p:ext uri="{BB962C8B-B14F-4D97-AF65-F5344CB8AC3E}">
        <p14:creationId xmlns:p14="http://schemas.microsoft.com/office/powerpoint/2010/main" val="84033614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p:cNvSpPr>
          <p:nvPr/>
        </p:nvSpPr>
        <p:spPr bwMode="auto">
          <a:xfrm>
            <a:off x="643233" y="1298891"/>
            <a:ext cx="7830207" cy="46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pPr>
            <a:r>
              <a:rPr lang="zh-TW" altLang="en-US" sz="2400" b="1" dirty="0" smtClean="0">
                <a:solidFill>
                  <a:schemeClr val="accent6"/>
                </a:solidFill>
                <a:latin typeface="Times New Roman"/>
                <a:cs typeface="Times New Roman"/>
              </a:rPr>
              <a:t>莫拉克颱風</a:t>
            </a:r>
            <a:r>
              <a:rPr lang="zh-TW" altLang="en-US" sz="2400" b="1" dirty="0">
                <a:solidFill>
                  <a:schemeClr val="accent6"/>
                </a:solidFill>
                <a:latin typeface="Times New Roman"/>
                <a:cs typeface="Times New Roman"/>
              </a:rPr>
              <a:t>重創臺灣，</a:t>
            </a:r>
            <a:r>
              <a:rPr lang="zh-TW" altLang="zh-TW" sz="2400" b="1" dirty="0">
                <a:solidFill>
                  <a:schemeClr val="accent6"/>
                </a:solidFill>
                <a:latin typeface="Times New Roman"/>
                <a:cs typeface="Times New Roman"/>
              </a:rPr>
              <a:t>國軍累計派遣救災兵力</a:t>
            </a:r>
            <a:r>
              <a:rPr lang="en-US" altLang="zh-TW" sz="2400" b="1" dirty="0">
                <a:solidFill>
                  <a:schemeClr val="accent6"/>
                </a:solidFill>
                <a:latin typeface="Times New Roman"/>
                <a:cs typeface="Times New Roman"/>
              </a:rPr>
              <a:t>54</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7,066</a:t>
            </a:r>
            <a:r>
              <a:rPr lang="zh-TW" altLang="zh-TW" sz="2400" b="1" dirty="0">
                <a:solidFill>
                  <a:schemeClr val="accent6"/>
                </a:solidFill>
                <a:latin typeface="Times New Roman"/>
                <a:cs typeface="Times New Roman"/>
              </a:rPr>
              <a:t>人次、各式車輛</a:t>
            </a:r>
            <a:r>
              <a:rPr lang="en-US" altLang="zh-TW" sz="2400" b="1" dirty="0">
                <a:solidFill>
                  <a:schemeClr val="accent6"/>
                </a:solidFill>
                <a:latin typeface="Times New Roman"/>
                <a:cs typeface="Times New Roman"/>
              </a:rPr>
              <a:t>2</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6,259</a:t>
            </a:r>
            <a:r>
              <a:rPr lang="zh-TW" altLang="zh-TW" sz="2400" b="1" dirty="0">
                <a:solidFill>
                  <a:schemeClr val="accent6"/>
                </a:solidFill>
                <a:latin typeface="Times New Roman"/>
                <a:cs typeface="Times New Roman"/>
              </a:rPr>
              <a:t>車次、各型飛機</a:t>
            </a:r>
            <a:r>
              <a:rPr lang="en-US" altLang="zh-TW" sz="2400" b="1" dirty="0">
                <a:solidFill>
                  <a:schemeClr val="accent6"/>
                </a:solidFill>
                <a:latin typeface="Times New Roman"/>
                <a:cs typeface="Times New Roman"/>
              </a:rPr>
              <a:t>5,701</a:t>
            </a:r>
            <a:r>
              <a:rPr lang="zh-TW" altLang="zh-TW" sz="2400" b="1" dirty="0">
                <a:solidFill>
                  <a:schemeClr val="accent6"/>
                </a:solidFill>
                <a:latin typeface="Times New Roman"/>
                <a:cs typeface="Times New Roman"/>
              </a:rPr>
              <a:t>架次、各式舟艇</a:t>
            </a:r>
            <a:r>
              <a:rPr lang="en-US" altLang="zh-TW" sz="2400" b="1" dirty="0">
                <a:solidFill>
                  <a:schemeClr val="accent6"/>
                </a:solidFill>
                <a:latin typeface="Times New Roman"/>
                <a:cs typeface="Times New Roman"/>
              </a:rPr>
              <a:t>65</a:t>
            </a:r>
            <a:r>
              <a:rPr lang="zh-TW" altLang="zh-TW" sz="2400" b="1" dirty="0">
                <a:solidFill>
                  <a:schemeClr val="accent6"/>
                </a:solidFill>
                <a:latin typeface="Times New Roman"/>
                <a:cs typeface="Times New Roman"/>
              </a:rPr>
              <a:t>艘次、機具</a:t>
            </a:r>
            <a:r>
              <a:rPr lang="en-US" altLang="zh-TW" sz="2400" b="1" dirty="0">
                <a:solidFill>
                  <a:schemeClr val="accent6"/>
                </a:solidFill>
                <a:latin typeface="Times New Roman"/>
                <a:cs typeface="Times New Roman"/>
              </a:rPr>
              <a:t>1</a:t>
            </a:r>
            <a:r>
              <a:rPr lang="zh-TW" altLang="zh-TW" sz="2400" b="1" dirty="0" smtClean="0">
                <a:solidFill>
                  <a:schemeClr val="accent6"/>
                </a:solidFill>
                <a:latin typeface="Times New Roman"/>
                <a:cs typeface="Times New Roman"/>
              </a:rPr>
              <a:t>萬</a:t>
            </a:r>
            <a:r>
              <a:rPr lang="en-US" altLang="zh-TW" sz="2400" b="1" dirty="0" smtClean="0">
                <a:solidFill>
                  <a:schemeClr val="accent6"/>
                </a:solidFill>
                <a:latin typeface="Times New Roman"/>
                <a:cs typeface="Times New Roman"/>
              </a:rPr>
              <a:t>758</a:t>
            </a:r>
            <a:r>
              <a:rPr lang="zh-TW" altLang="en-US" sz="2400" b="1" dirty="0">
                <a:solidFill>
                  <a:schemeClr val="accent6"/>
                </a:solidFill>
                <a:latin typeface="Times New Roman"/>
                <a:cs typeface="Times New Roman"/>
              </a:rPr>
              <a:t>部</a:t>
            </a:r>
            <a:r>
              <a:rPr lang="en-US" altLang="zh-TW" sz="2400" b="1" dirty="0">
                <a:solidFill>
                  <a:schemeClr val="accent6"/>
                </a:solidFill>
                <a:latin typeface="Times New Roman"/>
                <a:cs typeface="Times New Roman"/>
              </a:rPr>
              <a:t>(</a:t>
            </a:r>
            <a:r>
              <a:rPr lang="zh-TW" altLang="en-US" sz="2400" b="1" dirty="0">
                <a:solidFill>
                  <a:schemeClr val="accent6"/>
                </a:solidFill>
                <a:latin typeface="Times New Roman"/>
                <a:cs typeface="Times New Roman"/>
              </a:rPr>
              <a:t>具</a:t>
            </a:r>
            <a:r>
              <a:rPr lang="en-US" altLang="zh-TW" sz="2400" b="1" dirty="0">
                <a:solidFill>
                  <a:schemeClr val="accent6"/>
                </a:solidFill>
                <a:latin typeface="Times New Roman"/>
                <a:cs typeface="Times New Roman"/>
              </a:rPr>
              <a:t>)</a:t>
            </a:r>
            <a:r>
              <a:rPr lang="zh-TW" altLang="zh-TW" sz="2400" b="1" dirty="0">
                <a:solidFill>
                  <a:schemeClr val="accent6"/>
                </a:solidFill>
                <a:latin typeface="Times New Roman"/>
                <a:cs typeface="Times New Roman"/>
              </a:rPr>
              <a:t>、撤離災區人員計</a:t>
            </a:r>
            <a:r>
              <a:rPr lang="en-US" altLang="zh-TW" sz="2400" b="1" dirty="0">
                <a:solidFill>
                  <a:schemeClr val="accent6"/>
                </a:solidFill>
                <a:latin typeface="Times New Roman"/>
                <a:cs typeface="Times New Roman"/>
              </a:rPr>
              <a:t>1</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3,374</a:t>
            </a:r>
            <a:r>
              <a:rPr lang="zh-TW" altLang="zh-TW" sz="2400" b="1" dirty="0">
                <a:solidFill>
                  <a:schemeClr val="accent6"/>
                </a:solidFill>
                <a:latin typeface="Times New Roman"/>
                <a:cs typeface="Times New Roman"/>
              </a:rPr>
              <a:t>人。</a:t>
            </a:r>
            <a:endParaRPr lang="en-US" altLang="zh-TW" sz="2400" b="1" dirty="0">
              <a:solidFill>
                <a:schemeClr val="accent6"/>
              </a:solidFill>
              <a:latin typeface="Times New Roman"/>
              <a:cs typeface="Times New Roman"/>
            </a:endParaRPr>
          </a:p>
          <a:p>
            <a:pPr algn="just">
              <a:buClr>
                <a:srgbClr val="3333CC">
                  <a:lumMod val="50000"/>
                </a:srgbClr>
              </a:buClr>
              <a:buSzPct val="100000"/>
              <a:buFont typeface="Wingdings" panose="05000000000000000000" pitchFamily="2" charset="2"/>
              <a:buChar char="n"/>
            </a:pPr>
            <a:r>
              <a:rPr lang="zh-TW" altLang="zh-TW" sz="2400" b="1" dirty="0">
                <a:solidFill>
                  <a:schemeClr val="accent6"/>
                </a:solidFill>
                <a:latin typeface="Times New Roman"/>
                <a:cs typeface="Times New Roman"/>
              </a:rPr>
              <a:t>國軍支援臺東縣政府興建金峰鄉正興村首批</a:t>
            </a:r>
            <a:r>
              <a:rPr lang="en-US" altLang="zh-TW" sz="2400" b="1" dirty="0">
                <a:solidFill>
                  <a:schemeClr val="accent6"/>
                </a:solidFill>
                <a:latin typeface="Times New Roman"/>
                <a:cs typeface="Times New Roman"/>
              </a:rPr>
              <a:t>50</a:t>
            </a:r>
            <a:r>
              <a:rPr lang="zh-TW" altLang="zh-TW" sz="2400" b="1" dirty="0">
                <a:solidFill>
                  <a:schemeClr val="accent6"/>
                </a:solidFill>
                <a:latin typeface="Times New Roman"/>
                <a:cs typeface="Times New Roman"/>
              </a:rPr>
              <a:t>戶災民中繼屋</a:t>
            </a:r>
            <a:r>
              <a:rPr lang="zh-TW" altLang="en-US" sz="2400" b="1" dirty="0">
                <a:solidFill>
                  <a:schemeClr val="accent6"/>
                </a:solidFill>
                <a:latin typeface="Times New Roman"/>
                <a:cs typeface="Times New Roman"/>
              </a:rPr>
              <a:t>等災後重建工程。</a:t>
            </a:r>
            <a:endParaRPr lang="en-US" altLang="zh-TW" sz="2400" b="1" dirty="0">
              <a:solidFill>
                <a:schemeClr val="accent6"/>
              </a:solidFill>
              <a:latin typeface="Times New Roman"/>
              <a:cs typeface="Times New Roman"/>
            </a:endParaRPr>
          </a:p>
          <a:p>
            <a:pPr algn="just">
              <a:buClr>
                <a:srgbClr val="3333CC">
                  <a:lumMod val="50000"/>
                </a:srgbClr>
              </a:buClr>
              <a:buSzPct val="100000"/>
              <a:buFont typeface="Wingdings" panose="05000000000000000000" pitchFamily="2" charset="2"/>
              <a:buChar char="n"/>
            </a:pPr>
            <a:r>
              <a:rPr lang="zh-TW" altLang="zh-TW" sz="2400" b="1" dirty="0">
                <a:solidFill>
                  <a:schemeClr val="accent6"/>
                </a:solidFill>
                <a:latin typeface="Times New Roman"/>
                <a:cs typeface="Times New Roman"/>
              </a:rPr>
              <a:t>執行災後河川、水庫復原工程，計執行屏東林邊溪、雲林華山溪疏濬，及屏東林邊溪土石採挖回填魚池等工程，總疏濬量</a:t>
            </a:r>
            <a:r>
              <a:rPr lang="en-US" altLang="zh-TW" sz="2400" b="1" dirty="0">
                <a:solidFill>
                  <a:schemeClr val="accent6"/>
                </a:solidFill>
                <a:latin typeface="Times New Roman"/>
                <a:cs typeface="Times New Roman"/>
              </a:rPr>
              <a:t>27</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3,597</a:t>
            </a:r>
            <a:r>
              <a:rPr lang="zh-TW" altLang="zh-TW" sz="2400" b="1" dirty="0">
                <a:solidFill>
                  <a:schemeClr val="accent6"/>
                </a:solidFill>
                <a:latin typeface="Times New Roman"/>
                <a:cs typeface="Times New Roman"/>
              </a:rPr>
              <a:t>立方公尺</a:t>
            </a:r>
            <a:r>
              <a:rPr lang="zh-TW" altLang="en-US" sz="2400" b="1" dirty="0">
                <a:solidFill>
                  <a:schemeClr val="accent6"/>
                </a:solidFill>
                <a:latin typeface="Times New Roman"/>
                <a:cs typeface="Times New Roman"/>
              </a:rPr>
              <a:t>；</a:t>
            </a:r>
            <a:r>
              <a:rPr lang="zh-TW" altLang="zh-TW" sz="2400" b="1" dirty="0">
                <a:solidFill>
                  <a:schemeClr val="accent6"/>
                </a:solidFill>
                <a:latin typeface="Times New Roman"/>
                <a:cs typeface="Times New Roman"/>
              </a:rPr>
              <a:t>完成高屏溪曹公圳及高屏溪斜張橋疏濬工程、曾文水庫清淤等</a:t>
            </a:r>
            <a:r>
              <a:rPr lang="en-US" altLang="zh-TW" sz="2400" b="1" dirty="0">
                <a:solidFill>
                  <a:schemeClr val="accent6"/>
                </a:solidFill>
                <a:latin typeface="Times New Roman"/>
                <a:cs typeface="Times New Roman"/>
              </a:rPr>
              <a:t>3</a:t>
            </a:r>
            <a:r>
              <a:rPr lang="zh-TW" altLang="zh-TW" sz="2400" b="1" dirty="0">
                <a:solidFill>
                  <a:schemeClr val="accent6"/>
                </a:solidFill>
                <a:latin typeface="Times New Roman"/>
                <a:cs typeface="Times New Roman"/>
              </a:rPr>
              <a:t>項工程，累計投入兵力</a:t>
            </a:r>
            <a:r>
              <a:rPr lang="en-US" altLang="zh-TW" sz="2400" b="1" dirty="0">
                <a:solidFill>
                  <a:schemeClr val="accent6"/>
                </a:solidFill>
                <a:latin typeface="Times New Roman"/>
                <a:cs typeface="Times New Roman"/>
              </a:rPr>
              <a:t>2</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2,913</a:t>
            </a:r>
            <a:r>
              <a:rPr lang="zh-TW" altLang="zh-TW" sz="2400" b="1" dirty="0">
                <a:solidFill>
                  <a:schemeClr val="accent6"/>
                </a:solidFill>
                <a:latin typeface="Times New Roman"/>
                <a:cs typeface="Times New Roman"/>
              </a:rPr>
              <a:t>人次、各式機具</a:t>
            </a:r>
            <a:r>
              <a:rPr lang="en-US" altLang="zh-TW" sz="2400" b="1" dirty="0">
                <a:solidFill>
                  <a:schemeClr val="accent6"/>
                </a:solidFill>
                <a:latin typeface="Times New Roman"/>
                <a:cs typeface="Times New Roman"/>
              </a:rPr>
              <a:t>5,589</a:t>
            </a:r>
            <a:r>
              <a:rPr lang="zh-TW" altLang="zh-TW" sz="2400" b="1" dirty="0">
                <a:solidFill>
                  <a:schemeClr val="accent6"/>
                </a:solidFill>
                <a:latin typeface="Times New Roman"/>
                <a:cs typeface="Times New Roman"/>
              </a:rPr>
              <a:t>車次，疏濬量</a:t>
            </a:r>
            <a:r>
              <a:rPr lang="en-US" altLang="zh-TW" sz="2400" b="1" dirty="0">
                <a:solidFill>
                  <a:schemeClr val="accent6"/>
                </a:solidFill>
                <a:latin typeface="Times New Roman"/>
                <a:cs typeface="Times New Roman"/>
              </a:rPr>
              <a:t>216</a:t>
            </a:r>
            <a:r>
              <a:rPr lang="zh-TW" altLang="zh-TW" sz="2400" b="1" dirty="0">
                <a:solidFill>
                  <a:schemeClr val="accent6"/>
                </a:solidFill>
                <a:latin typeface="Times New Roman"/>
                <a:cs typeface="Times New Roman"/>
              </a:rPr>
              <a:t>萬</a:t>
            </a:r>
            <a:r>
              <a:rPr lang="en-US" altLang="zh-TW" sz="2400" b="1" dirty="0">
                <a:solidFill>
                  <a:schemeClr val="accent6"/>
                </a:solidFill>
                <a:latin typeface="Times New Roman"/>
                <a:cs typeface="Times New Roman"/>
              </a:rPr>
              <a:t>8,540</a:t>
            </a:r>
            <a:r>
              <a:rPr lang="zh-TW" altLang="zh-TW" sz="2400" b="1" dirty="0">
                <a:solidFill>
                  <a:schemeClr val="accent6"/>
                </a:solidFill>
                <a:latin typeface="Times New Roman"/>
                <a:cs typeface="Times New Roman"/>
              </a:rPr>
              <a:t>立方公尺。</a:t>
            </a:r>
            <a:endParaRPr lang="en-US" altLang="zh-TW" sz="2400" b="1" dirty="0">
              <a:solidFill>
                <a:schemeClr val="accent6"/>
              </a:solidFill>
              <a:latin typeface="Times New Roman"/>
              <a:cs typeface="Times New Roman"/>
            </a:endParaRPr>
          </a:p>
        </p:txBody>
      </p:sp>
      <p:sp>
        <p:nvSpPr>
          <p:cNvPr id="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3</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9"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83</a:t>
            </a:fld>
            <a:endParaRPr lang="zh-TW" altLang="en-US" sz="1200" dirty="0"/>
          </a:p>
        </p:txBody>
      </p:sp>
    </p:spTree>
    <p:extLst>
      <p:ext uri="{BB962C8B-B14F-4D97-AF65-F5344CB8AC3E}">
        <p14:creationId xmlns:p14="http://schemas.microsoft.com/office/powerpoint/2010/main" val="170313725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4</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1" name="內容版面配置區 1"/>
          <p:cNvSpPr txBox="1">
            <a:spLocks/>
          </p:cNvSpPr>
          <p:nvPr/>
        </p:nvSpPr>
        <p:spPr>
          <a:xfrm>
            <a:off x="396240" y="931149"/>
            <a:ext cx="8219439" cy="2174241"/>
          </a:xfrm>
          <a:prstGeom prst="rect">
            <a:avLst/>
          </a:prstGeom>
        </p:spPr>
        <p:txBody>
          <a:bodyPr>
            <a:noAutofit/>
          </a:bodyPr>
          <a:lstStyle>
            <a:lvl1pPr marL="257175" indent="-257175" algn="l" defTabSz="657225" rtl="0" eaLnBrk="1" fontAlgn="base" hangingPunct="1">
              <a:spcBef>
                <a:spcPct val="20000"/>
              </a:spcBef>
              <a:spcAft>
                <a:spcPct val="0"/>
              </a:spcAft>
              <a:buFont typeface="Wingdings" panose="05000000000000000000" pitchFamily="2" charset="2"/>
              <a:buChar char="q"/>
              <a:defRPr kumimoji="1" sz="2400" b="1">
                <a:solidFill>
                  <a:schemeClr val="accent2"/>
                </a:solidFill>
                <a:latin typeface="+mn-lt"/>
                <a:ea typeface="+mn-ea"/>
                <a:cs typeface="+mn-cs"/>
              </a:defRPr>
            </a:lvl1pPr>
            <a:lvl2pPr marL="471488" indent="-261938" algn="l" defTabSz="657225" rtl="0" eaLnBrk="1" fontAlgn="base" hangingPunct="1">
              <a:spcBef>
                <a:spcPct val="20000"/>
              </a:spcBef>
              <a:spcAft>
                <a:spcPct val="0"/>
              </a:spcAft>
              <a:buFont typeface="Wingdings" panose="05000000000000000000" pitchFamily="2" charset="2"/>
              <a:buChar char="Ø"/>
              <a:defRPr kumimoji="1" sz="2100" b="1">
                <a:solidFill>
                  <a:srgbClr val="009900"/>
                </a:solidFill>
                <a:latin typeface="+mn-lt"/>
                <a:ea typeface="+mn-ea"/>
              </a:defRPr>
            </a:lvl2pPr>
            <a:lvl3pPr marL="800100" indent="-194072" algn="l" defTabSz="657225" rtl="0" eaLnBrk="1" fontAlgn="base" hangingPunct="1">
              <a:spcBef>
                <a:spcPct val="20000"/>
              </a:spcBef>
              <a:spcAft>
                <a:spcPct val="0"/>
              </a:spcAft>
              <a:buFont typeface="Wingdings" panose="05000000000000000000" pitchFamily="2" charset="2"/>
              <a:buChar char="ü"/>
              <a:defRPr kumimoji="1" sz="1800">
                <a:solidFill>
                  <a:srgbClr val="009900"/>
                </a:solidFill>
                <a:latin typeface="+mn-lt"/>
                <a:ea typeface="+mn-ea"/>
              </a:defRPr>
            </a:lvl3pPr>
            <a:lvl4pPr marL="1062038" indent="-127397" algn="l" defTabSz="657225" rtl="0" eaLnBrk="1" fontAlgn="base" hangingPunct="1">
              <a:spcBef>
                <a:spcPct val="20000"/>
              </a:spcBef>
              <a:spcAft>
                <a:spcPct val="0"/>
              </a:spcAft>
              <a:buFont typeface="Wingdings" panose="05000000000000000000" pitchFamily="2" charset="2"/>
              <a:buChar char="@"/>
              <a:defRPr kumimoji="1" sz="1500">
                <a:solidFill>
                  <a:srgbClr val="009900"/>
                </a:solidFill>
                <a:latin typeface="+mn-lt"/>
                <a:ea typeface="+mn-ea"/>
              </a:defRPr>
            </a:lvl4pPr>
            <a:lvl5pPr marL="1332310" indent="-135731" algn="l" defTabSz="657225" rtl="0" eaLnBrk="1" fontAlgn="base" hangingPunct="1">
              <a:spcBef>
                <a:spcPct val="20000"/>
              </a:spcBef>
              <a:spcAft>
                <a:spcPct val="0"/>
              </a:spcAft>
              <a:buFont typeface="Times New Roman" panose="02020603050405020304" pitchFamily="18" charset="0"/>
              <a:buChar char="–"/>
              <a:defRPr kumimoji="1" sz="1500">
                <a:solidFill>
                  <a:srgbClr val="009900"/>
                </a:solidFill>
                <a:latin typeface="+mn-lt"/>
                <a:ea typeface="+mn-ea"/>
              </a:defRPr>
            </a:lvl5pPr>
            <a:lvl6pPr marL="16752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6pPr>
            <a:lvl7pPr marL="20181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7pPr>
            <a:lvl8pPr marL="23610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8pPr>
            <a:lvl9pPr marL="2703910" indent="-135731" algn="l" defTabSz="657225" rtl="0" eaLnBrk="1" fontAlgn="base" hangingPunct="1">
              <a:spcBef>
                <a:spcPct val="20000"/>
              </a:spcBef>
              <a:spcAft>
                <a:spcPct val="0"/>
              </a:spcAft>
              <a:buFont typeface="Times New Roman" pitchFamily="18" charset="0"/>
              <a:buChar char="–"/>
              <a:defRPr kumimoji="1" sz="1500">
                <a:solidFill>
                  <a:srgbClr val="009900"/>
                </a:solidFill>
                <a:latin typeface="+mn-lt"/>
                <a:ea typeface="+mn-ea"/>
              </a:defRPr>
            </a:lvl9pPr>
          </a:lstStyle>
          <a:p>
            <a:pPr marL="263525" indent="-263525" algn="just">
              <a:lnSpc>
                <a:spcPts val="2400"/>
              </a:lnSpc>
              <a:spcBef>
                <a:spcPts val="750"/>
              </a:spcBef>
              <a:buFont typeface="Wingdings" pitchFamily="2" charset="2"/>
              <a:buChar char="n"/>
              <a:defRPr/>
            </a:pPr>
            <a:r>
              <a:rPr lang="zh-TW" altLang="en-US" sz="2200" dirty="0">
                <a:solidFill>
                  <a:schemeClr val="accent6"/>
                </a:solidFill>
                <a:latin typeface="Times New Roman"/>
                <a:cs typeface="Times New Roman"/>
              </a:rPr>
              <a:t>行政院重建會協調各部會鬆綁法令，將林邊溪疏濬砂石捐助受災養殖漁民回填魚</a:t>
            </a:r>
            <a:r>
              <a:rPr lang="zh-TW" altLang="en-US" sz="2200" dirty="0" smtClean="0">
                <a:solidFill>
                  <a:schemeClr val="accent6"/>
                </a:solidFill>
                <a:latin typeface="Times New Roman"/>
                <a:cs typeface="Times New Roman"/>
              </a:rPr>
              <a:t>塭。</a:t>
            </a:r>
            <a:endParaRPr lang="en-US" altLang="zh-TW" sz="2200" dirty="0">
              <a:solidFill>
                <a:schemeClr val="accent6"/>
              </a:solidFill>
              <a:latin typeface="Times New Roman"/>
              <a:cs typeface="Times New Roman"/>
            </a:endParaRPr>
          </a:p>
          <a:p>
            <a:pPr marL="336947" indent="-336947" algn="just">
              <a:lnSpc>
                <a:spcPts val="2400"/>
              </a:lnSpc>
              <a:spcBef>
                <a:spcPts val="750"/>
              </a:spcBef>
              <a:buFont typeface="Wingdings" pitchFamily="2" charset="2"/>
              <a:buChar char="n"/>
              <a:defRPr/>
            </a:pPr>
            <a:r>
              <a:rPr lang="en-US" altLang="zh-TW" sz="2200" dirty="0">
                <a:solidFill>
                  <a:schemeClr val="accent6"/>
                </a:solidFill>
                <a:latin typeface="Times New Roman"/>
                <a:cs typeface="Times New Roman"/>
              </a:rPr>
              <a:t>99</a:t>
            </a:r>
            <a:r>
              <a:rPr lang="zh-TW" altLang="en-US" sz="2200" dirty="0">
                <a:solidFill>
                  <a:schemeClr val="accent6"/>
                </a:solidFill>
                <a:latin typeface="Times New Roman"/>
                <a:cs typeface="Times New Roman"/>
              </a:rPr>
              <a:t>年</a:t>
            </a:r>
            <a:r>
              <a:rPr lang="en-US" altLang="zh-TW" sz="2200" dirty="0">
                <a:solidFill>
                  <a:schemeClr val="accent6"/>
                </a:solidFill>
                <a:latin typeface="Times New Roman"/>
                <a:cs typeface="Times New Roman"/>
              </a:rPr>
              <a:t>6</a:t>
            </a:r>
            <a:r>
              <a:rPr lang="zh-TW" altLang="en-US" sz="2200" dirty="0">
                <a:solidFill>
                  <a:schemeClr val="accent6"/>
                </a:solidFill>
                <a:latin typeface="Times New Roman"/>
                <a:cs typeface="Times New Roman"/>
              </a:rPr>
              <a:t>月完成全部客土工作，共</a:t>
            </a:r>
            <a:r>
              <a:rPr lang="en-US" altLang="zh-TW" sz="2200" dirty="0">
                <a:solidFill>
                  <a:schemeClr val="accent6"/>
                </a:solidFill>
                <a:latin typeface="Times New Roman"/>
                <a:cs typeface="Times New Roman"/>
              </a:rPr>
              <a:t>93.2</a:t>
            </a:r>
            <a:r>
              <a:rPr lang="zh-TW" altLang="en-US" sz="2200" dirty="0">
                <a:solidFill>
                  <a:schemeClr val="accent6"/>
                </a:solidFill>
                <a:latin typeface="Times New Roman"/>
                <a:cs typeface="Times New Roman"/>
              </a:rPr>
              <a:t>萬</a:t>
            </a:r>
            <a:r>
              <a:rPr lang="en-US" altLang="zh-TW" sz="2200" dirty="0">
                <a:solidFill>
                  <a:schemeClr val="accent6"/>
                </a:solidFill>
                <a:latin typeface="Times New Roman"/>
                <a:cs typeface="Times New Roman"/>
              </a:rPr>
              <a:t>m</a:t>
            </a:r>
            <a:r>
              <a:rPr lang="en-US" altLang="zh-TW" sz="2200" baseline="30000" dirty="0">
                <a:solidFill>
                  <a:schemeClr val="accent6"/>
                </a:solidFill>
                <a:latin typeface="Times New Roman"/>
                <a:cs typeface="Times New Roman"/>
              </a:rPr>
              <a:t>3</a:t>
            </a:r>
            <a:r>
              <a:rPr lang="zh-TW" altLang="en-US" sz="2200" dirty="0">
                <a:solidFill>
                  <a:schemeClr val="accent6"/>
                </a:solidFill>
                <a:latin typeface="Times New Roman"/>
                <a:cs typeface="Times New Roman"/>
              </a:rPr>
              <a:t>，估計漁民節省</a:t>
            </a:r>
            <a:r>
              <a:rPr lang="en-US" altLang="zh-TW" sz="2200" dirty="0">
                <a:solidFill>
                  <a:schemeClr val="accent6"/>
                </a:solidFill>
                <a:latin typeface="Times New Roman"/>
                <a:cs typeface="Times New Roman"/>
              </a:rPr>
              <a:t>7.4</a:t>
            </a:r>
            <a:r>
              <a:rPr lang="zh-TW" altLang="en-US" sz="2200" dirty="0">
                <a:solidFill>
                  <a:schemeClr val="accent6"/>
                </a:solidFill>
                <a:latin typeface="Times New Roman"/>
                <a:cs typeface="Times New Roman"/>
              </a:rPr>
              <a:t>億元砂石費，受益魚塭面積</a:t>
            </a:r>
            <a:r>
              <a:rPr lang="en-US" altLang="zh-TW" sz="2200" dirty="0">
                <a:solidFill>
                  <a:schemeClr val="accent6"/>
                </a:solidFill>
                <a:latin typeface="Times New Roman"/>
                <a:cs typeface="Times New Roman"/>
              </a:rPr>
              <a:t>310.16</a:t>
            </a:r>
            <a:r>
              <a:rPr lang="zh-TW" altLang="en-US" sz="2200" dirty="0" smtClean="0">
                <a:solidFill>
                  <a:schemeClr val="accent6"/>
                </a:solidFill>
                <a:latin typeface="Times New Roman"/>
                <a:cs typeface="Times New Roman"/>
              </a:rPr>
              <a:t>公頃。</a:t>
            </a:r>
            <a:endParaRPr lang="en-US" altLang="zh-TW" sz="2200" dirty="0">
              <a:solidFill>
                <a:schemeClr val="accent6"/>
              </a:solidFill>
              <a:latin typeface="Times New Roman"/>
              <a:cs typeface="Times New Roman"/>
            </a:endParaRPr>
          </a:p>
          <a:p>
            <a:pPr marL="336947" indent="-336947" algn="just">
              <a:lnSpc>
                <a:spcPts val="2400"/>
              </a:lnSpc>
              <a:spcBef>
                <a:spcPts val="750"/>
              </a:spcBef>
              <a:buFont typeface="Wingdings" pitchFamily="2" charset="2"/>
              <a:buChar char="n"/>
              <a:defRPr/>
            </a:pPr>
            <a:r>
              <a:rPr lang="zh-TW" altLang="en-US" sz="2200" dirty="0">
                <a:solidFill>
                  <a:schemeClr val="accent6"/>
                </a:solidFill>
                <a:latin typeface="Times New Roman"/>
                <a:cs typeface="Times New Roman"/>
              </a:rPr>
              <a:t>石斑魚出口值，自</a:t>
            </a:r>
            <a:r>
              <a:rPr lang="en-US" altLang="zh-TW" sz="2200" dirty="0">
                <a:solidFill>
                  <a:schemeClr val="accent6"/>
                </a:solidFill>
                <a:latin typeface="Times New Roman"/>
                <a:cs typeface="Times New Roman"/>
              </a:rPr>
              <a:t>98</a:t>
            </a:r>
            <a:r>
              <a:rPr lang="zh-TW" altLang="en-US" sz="2200" dirty="0">
                <a:solidFill>
                  <a:schemeClr val="accent6"/>
                </a:solidFill>
                <a:latin typeface="Times New Roman"/>
                <a:cs typeface="Times New Roman"/>
              </a:rPr>
              <a:t>年</a:t>
            </a:r>
            <a:r>
              <a:rPr lang="en-US" altLang="zh-TW" sz="2200" dirty="0">
                <a:solidFill>
                  <a:schemeClr val="accent6"/>
                </a:solidFill>
                <a:latin typeface="Times New Roman"/>
                <a:cs typeface="Times New Roman"/>
              </a:rPr>
              <a:t>4,320</a:t>
            </a:r>
            <a:r>
              <a:rPr lang="zh-TW" altLang="en-US" sz="2200" dirty="0">
                <a:solidFill>
                  <a:schemeClr val="accent6"/>
                </a:solidFill>
                <a:latin typeface="Times New Roman"/>
                <a:cs typeface="Times New Roman"/>
              </a:rPr>
              <a:t>萬美元成長至</a:t>
            </a:r>
            <a:r>
              <a:rPr lang="en-US" altLang="zh-TW" sz="2200" dirty="0">
                <a:solidFill>
                  <a:schemeClr val="accent6"/>
                </a:solidFill>
                <a:latin typeface="Times New Roman"/>
                <a:cs typeface="Times New Roman"/>
              </a:rPr>
              <a:t>103</a:t>
            </a:r>
            <a:r>
              <a:rPr lang="zh-TW" altLang="en-US" sz="2200" dirty="0">
                <a:solidFill>
                  <a:schemeClr val="accent6"/>
                </a:solidFill>
                <a:latin typeface="Times New Roman"/>
                <a:cs typeface="Times New Roman"/>
              </a:rPr>
              <a:t>年</a:t>
            </a:r>
            <a:r>
              <a:rPr lang="en-US" altLang="zh-TW" sz="2200" dirty="0" smtClean="0">
                <a:solidFill>
                  <a:schemeClr val="accent6"/>
                </a:solidFill>
                <a:latin typeface="Times New Roman"/>
                <a:cs typeface="Times New Roman"/>
              </a:rPr>
              <a:t>1</a:t>
            </a:r>
            <a:r>
              <a:rPr lang="zh-TW" altLang="en-US" sz="2200" dirty="0" smtClean="0">
                <a:solidFill>
                  <a:schemeClr val="accent6"/>
                </a:solidFill>
                <a:latin typeface="Times New Roman"/>
                <a:cs typeface="Times New Roman"/>
              </a:rPr>
              <a:t>億</a:t>
            </a:r>
            <a:r>
              <a:rPr lang="en-US" altLang="zh-TW" sz="2200" dirty="0" smtClean="0">
                <a:solidFill>
                  <a:schemeClr val="accent6"/>
                </a:solidFill>
                <a:latin typeface="Times New Roman"/>
                <a:cs typeface="Times New Roman"/>
              </a:rPr>
              <a:t>9,458</a:t>
            </a:r>
            <a:r>
              <a:rPr lang="zh-TW" altLang="en-US" sz="2200" dirty="0">
                <a:solidFill>
                  <a:schemeClr val="accent6"/>
                </a:solidFill>
                <a:latin typeface="Times New Roman"/>
                <a:cs typeface="Times New Roman"/>
              </a:rPr>
              <a:t>萬美元。</a:t>
            </a:r>
          </a:p>
        </p:txBody>
      </p:sp>
      <p:pic>
        <p:nvPicPr>
          <p:cNvPr id="13" name="Picture 2" descr="\\Diskstation1\team4\顯鈞\顯鈞糟蹋我\龍膽石斑1-.JPG"/>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r="8208"/>
          <a:stretch>
            <a:fillRect/>
          </a:stretch>
        </p:blipFill>
        <p:spPr bwMode="auto">
          <a:xfrm>
            <a:off x="6477665" y="4387328"/>
            <a:ext cx="2321177" cy="17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Diskstation1\team4\石斑魚產業\點石成金出版品\水災照片\淹水前後比較圖by吳國振\E.JPG"/>
          <p:cNvPicPr>
            <a:picLocks noChangeAspect="1" noChangeArrowheads="1"/>
          </p:cNvPicPr>
          <p:nvPr/>
        </p:nvPicPr>
        <p:blipFill>
          <a:blip r:embed="rId4" cstate="print">
            <a:lum contrast="30000"/>
            <a:extLst>
              <a:ext uri="{28A0092B-C50C-407E-A947-70E740481C1C}">
                <a14:useLocalDpi xmlns:a14="http://schemas.microsoft.com/office/drawing/2010/main" val="0"/>
              </a:ext>
            </a:extLst>
          </a:blip>
          <a:srcRect r="16150"/>
          <a:stretch>
            <a:fillRect/>
          </a:stretch>
        </p:blipFill>
        <p:spPr bwMode="auto">
          <a:xfrm>
            <a:off x="6477666" y="2740043"/>
            <a:ext cx="2321177" cy="163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rot="20397272">
            <a:off x="6208306" y="2927197"/>
            <a:ext cx="701279" cy="275035"/>
          </a:xfrm>
          <a:prstGeom prst="rect">
            <a:avLst/>
          </a:prstGeom>
          <a:solidFill>
            <a:srgbClr val="FF9900">
              <a:alpha val="49804"/>
            </a:srgbClr>
          </a:solidFill>
          <a:ln w="9525">
            <a:noFill/>
            <a:miter lim="800000"/>
            <a:headEnd/>
            <a:tailEnd/>
          </a:ln>
          <a:effectLst/>
        </p:spPr>
        <p:txBody>
          <a:bodyPr lIns="13500" tIns="0" rIns="13500" bIns="0" anchor="ctr"/>
          <a:lstStyle/>
          <a:p>
            <a:pPr algn="ctr">
              <a:spcBef>
                <a:spcPct val="50000"/>
              </a:spcBef>
              <a:defRPr/>
            </a:pPr>
            <a:r>
              <a:rPr lang="en-US" altLang="zh-TW" sz="1350" b="1" dirty="0">
                <a:solidFill>
                  <a:prstClr val="black"/>
                </a:solidFill>
                <a:effectLst>
                  <a:outerShdw blurRad="38100" dist="38100" dir="2700000" algn="tl">
                    <a:srgbClr val="FFFFFF"/>
                  </a:outerShdw>
                </a:effectLst>
                <a:latin typeface="Lucida Calligraphy" pitchFamily="66" charset="0"/>
              </a:rPr>
              <a:t>Before</a:t>
            </a:r>
          </a:p>
        </p:txBody>
      </p:sp>
      <p:sp>
        <p:nvSpPr>
          <p:cNvPr id="16" name="Text Box 14"/>
          <p:cNvSpPr txBox="1">
            <a:spLocks noChangeArrowheads="1"/>
          </p:cNvSpPr>
          <p:nvPr/>
        </p:nvSpPr>
        <p:spPr bwMode="auto">
          <a:xfrm rot="20397272">
            <a:off x="6208307" y="4535089"/>
            <a:ext cx="701278" cy="275035"/>
          </a:xfrm>
          <a:prstGeom prst="rect">
            <a:avLst/>
          </a:prstGeom>
          <a:solidFill>
            <a:srgbClr val="FF00FF">
              <a:alpha val="50000"/>
            </a:srgbClr>
          </a:solidFill>
          <a:ln w="9525">
            <a:noFill/>
            <a:miter lim="800000"/>
            <a:headEnd/>
            <a:tailEnd/>
          </a:ln>
          <a:effectLst/>
        </p:spPr>
        <p:txBody>
          <a:bodyPr lIns="13500" tIns="0" rIns="13500" bIns="0" anchor="ctr"/>
          <a:lstStyle/>
          <a:p>
            <a:pPr algn="ctr">
              <a:spcBef>
                <a:spcPct val="50000"/>
              </a:spcBef>
              <a:defRPr/>
            </a:pPr>
            <a:r>
              <a:rPr lang="en-US" altLang="zh-TW" sz="1350" b="1" dirty="0">
                <a:solidFill>
                  <a:prstClr val="black"/>
                </a:solidFill>
                <a:effectLst>
                  <a:outerShdw blurRad="38100" dist="38100" dir="2700000" algn="tl">
                    <a:srgbClr val="FFFFFF"/>
                  </a:outerShdw>
                </a:effectLst>
                <a:latin typeface="Lucida Calligraphy" pitchFamily="66" charset="0"/>
              </a:rPr>
              <a:t>After</a:t>
            </a:r>
          </a:p>
        </p:txBody>
      </p:sp>
      <p:graphicFrame>
        <p:nvGraphicFramePr>
          <p:cNvPr id="20" name="圖表 19"/>
          <p:cNvGraphicFramePr/>
          <p:nvPr>
            <p:extLst/>
          </p:nvPr>
        </p:nvGraphicFramePr>
        <p:xfrm>
          <a:off x="904775" y="3105390"/>
          <a:ext cx="4870383" cy="3310491"/>
        </p:xfrm>
        <a:graphic>
          <a:graphicData uri="http://schemas.openxmlformats.org/drawingml/2006/chart">
            <c:chart xmlns:c="http://schemas.openxmlformats.org/drawingml/2006/chart" xmlns:r="http://schemas.openxmlformats.org/officeDocument/2006/relationships" r:id="rId5"/>
          </a:graphicData>
        </a:graphic>
      </p:graphicFrame>
      <p:sp>
        <p:nvSpPr>
          <p:cNvPr id="12"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84</a:t>
            </a:fld>
            <a:endParaRPr lang="zh-TW" altLang="en-US" sz="1200" dirty="0"/>
          </a:p>
        </p:txBody>
      </p:sp>
    </p:spTree>
    <p:extLst>
      <p:ext uri="{BB962C8B-B14F-4D97-AF65-F5344CB8AC3E}">
        <p14:creationId xmlns:p14="http://schemas.microsoft.com/office/powerpoint/2010/main" val="364967611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p:cNvSpPr>
          <p:nvPr/>
        </p:nvSpPr>
        <p:spPr bwMode="auto">
          <a:xfrm>
            <a:off x="363221" y="1014411"/>
            <a:ext cx="8354059" cy="159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pPr>
            <a:r>
              <a:rPr lang="zh-TW" altLang="en-US" sz="2400" b="1" dirty="0">
                <a:solidFill>
                  <a:schemeClr val="accent6"/>
                </a:solidFill>
                <a:latin typeface="Times New Roman"/>
                <a:cs typeface="Times New Roman"/>
              </a:rPr>
              <a:t>莫拉克颱風造成屏東縣林邊、佳冬等地成為水鄉澤國，國軍派兵待命救援，並出動陸軍</a:t>
            </a:r>
            <a:r>
              <a:rPr lang="en-US" altLang="zh-TW" sz="2400" b="1" dirty="0">
                <a:solidFill>
                  <a:schemeClr val="accent6"/>
                </a:solidFill>
                <a:latin typeface="Times New Roman"/>
                <a:cs typeface="Times New Roman"/>
              </a:rPr>
              <a:t>298</a:t>
            </a:r>
            <a:r>
              <a:rPr lang="zh-TW" altLang="en-US" sz="2400" b="1" dirty="0">
                <a:solidFill>
                  <a:schemeClr val="accent6"/>
                </a:solidFill>
                <a:latin typeface="Times New Roman"/>
                <a:cs typeface="Times New Roman"/>
              </a:rPr>
              <a:t>旅出動</a:t>
            </a:r>
            <a:r>
              <a:rPr lang="en-US" altLang="zh-TW" sz="2400" b="1" dirty="0">
                <a:solidFill>
                  <a:schemeClr val="accent6"/>
                </a:solidFill>
                <a:latin typeface="Times New Roman"/>
                <a:cs typeface="Times New Roman"/>
              </a:rPr>
              <a:t>V</a:t>
            </a:r>
            <a:r>
              <a:rPr lang="zh-TW" altLang="en-US" sz="2400" b="1" dirty="0">
                <a:solidFill>
                  <a:schemeClr val="accent6"/>
                </a:solidFill>
                <a:latin typeface="Times New Roman"/>
                <a:cs typeface="Times New Roman"/>
              </a:rPr>
              <a:t>－</a:t>
            </a:r>
            <a:r>
              <a:rPr lang="en-US" altLang="zh-TW" sz="2400" b="1" dirty="0">
                <a:solidFill>
                  <a:schemeClr val="accent6"/>
                </a:solidFill>
                <a:latin typeface="Times New Roman"/>
                <a:cs typeface="Times New Roman"/>
              </a:rPr>
              <a:t>150</a:t>
            </a:r>
            <a:r>
              <a:rPr lang="zh-TW" altLang="en-US" sz="2400" b="1" dirty="0">
                <a:solidFill>
                  <a:schemeClr val="accent6"/>
                </a:solidFill>
                <a:latin typeface="Times New Roman"/>
                <a:cs typeface="Times New Roman"/>
              </a:rPr>
              <a:t>人員運輸車、海軍水下作業大隊派遣突擊艇、七人制膠艇、救援官兵及海軍陸戰隊支援</a:t>
            </a:r>
            <a:r>
              <a:rPr lang="en-US" altLang="zh-TW" sz="2400" b="1" dirty="0">
                <a:solidFill>
                  <a:schemeClr val="accent6"/>
                </a:solidFill>
                <a:latin typeface="Times New Roman"/>
                <a:cs typeface="Times New Roman"/>
              </a:rPr>
              <a:t>AAV7</a:t>
            </a:r>
            <a:r>
              <a:rPr lang="zh-TW" altLang="en-US" sz="2400" b="1" dirty="0">
                <a:solidFill>
                  <a:schemeClr val="accent6"/>
                </a:solidFill>
                <a:latin typeface="Times New Roman"/>
                <a:cs typeface="Times New Roman"/>
              </a:rPr>
              <a:t>兩棲突擊車等相關救援機具馳援。</a:t>
            </a:r>
            <a:endParaRPr lang="en-US" altLang="zh-TW" sz="2400" b="1" dirty="0">
              <a:solidFill>
                <a:schemeClr val="accent6"/>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dirty="0" smtClean="0">
              <a:solidFill>
                <a:srgbClr val="FF0000"/>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000000"/>
              </a:solidFill>
              <a:latin typeface="Times New Roman"/>
              <a:cs typeface="Times New Roman"/>
            </a:endParaRPr>
          </a:p>
        </p:txBody>
      </p:sp>
      <p:pic>
        <p:nvPicPr>
          <p:cNvPr id="8" name="圖片 7"/>
          <p:cNvPicPr/>
          <p:nvPr/>
        </p:nvPicPr>
        <p:blipFill>
          <a:blip r:embed="rId3" cstate="print">
            <a:extLst>
              <a:ext uri="{28A0092B-C50C-407E-A947-70E740481C1C}">
                <a14:useLocalDpi xmlns:a14="http://schemas.microsoft.com/office/drawing/2010/main" val="0"/>
              </a:ext>
            </a:extLst>
          </a:blip>
          <a:stretch>
            <a:fillRect/>
          </a:stretch>
        </p:blipFill>
        <p:spPr>
          <a:xfrm>
            <a:off x="827584" y="2996952"/>
            <a:ext cx="3784104" cy="2965648"/>
          </a:xfrm>
          <a:prstGeom prst="rect">
            <a:avLst/>
          </a:prstGeom>
        </p:spPr>
      </p:pic>
      <p:pic>
        <p:nvPicPr>
          <p:cNvPr id="10" name="圖片 9"/>
          <p:cNvPicPr/>
          <p:nvPr/>
        </p:nvPicPr>
        <p:blipFill>
          <a:blip r:embed="rId4" cstate="print">
            <a:extLst>
              <a:ext uri="{28A0092B-C50C-407E-A947-70E740481C1C}">
                <a14:useLocalDpi xmlns:a14="http://schemas.microsoft.com/office/drawing/2010/main" val="0"/>
              </a:ext>
            </a:extLst>
          </a:blip>
          <a:stretch>
            <a:fillRect/>
          </a:stretch>
        </p:blipFill>
        <p:spPr bwMode="auto">
          <a:xfrm>
            <a:off x="4963916" y="2996952"/>
            <a:ext cx="3854963" cy="2952328"/>
          </a:xfrm>
          <a:prstGeom prst="rect">
            <a:avLst/>
          </a:prstGeom>
          <a:noFill/>
        </p:spPr>
      </p:pic>
      <p:sp>
        <p:nvSpPr>
          <p:cNvPr id="9"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5</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2"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85</a:t>
            </a:fld>
            <a:endParaRPr lang="zh-TW" altLang="en-US" sz="1200" dirty="0"/>
          </a:p>
        </p:txBody>
      </p:sp>
    </p:spTree>
    <p:extLst>
      <p:ext uri="{BB962C8B-B14F-4D97-AF65-F5344CB8AC3E}">
        <p14:creationId xmlns:p14="http://schemas.microsoft.com/office/powerpoint/2010/main" val="275551800"/>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p:cNvSpPr>
          <p:nvPr/>
        </p:nvSpPr>
        <p:spPr bwMode="auto">
          <a:xfrm>
            <a:off x="363221" y="1014411"/>
            <a:ext cx="8455659" cy="168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pPr>
            <a:r>
              <a:rPr lang="zh-TW" altLang="zh-TW" sz="2400" b="1" dirty="0" smtClean="0">
                <a:solidFill>
                  <a:schemeClr val="accent6"/>
                </a:solidFill>
                <a:latin typeface="Times New Roman"/>
                <a:cs typeface="Times New Roman"/>
              </a:rPr>
              <a:t>高雄縣</a:t>
            </a:r>
            <a:r>
              <a:rPr lang="zh-TW" altLang="zh-TW" sz="2400" b="1" dirty="0">
                <a:solidFill>
                  <a:schemeClr val="accent6"/>
                </a:solidFill>
                <a:latin typeface="Times New Roman"/>
                <a:cs typeface="Times New Roman"/>
              </a:rPr>
              <a:t>六龜鄉</a:t>
            </a:r>
            <a:r>
              <a:rPr lang="zh-TW" altLang="en-US" sz="2400" b="1" dirty="0">
                <a:solidFill>
                  <a:schemeClr val="accent6"/>
                </a:solidFill>
                <a:latin typeface="Times New Roman"/>
                <a:cs typeface="Times New Roman"/>
              </a:rPr>
              <a:t>受</a:t>
            </a:r>
            <a:r>
              <a:rPr lang="zh-TW" altLang="zh-TW" sz="2400" b="1" dirty="0">
                <a:solidFill>
                  <a:schemeClr val="accent6"/>
                </a:solidFill>
                <a:latin typeface="Times New Roman"/>
                <a:cs typeface="Times New Roman"/>
              </a:rPr>
              <a:t>莫拉克風災</a:t>
            </a:r>
            <a:r>
              <a:rPr lang="zh-TW" altLang="en-US" sz="2400" b="1" dirty="0">
                <a:solidFill>
                  <a:schemeClr val="accent6"/>
                </a:solidFill>
                <a:latin typeface="Times New Roman"/>
                <a:cs typeface="Times New Roman"/>
              </a:rPr>
              <a:t>衝擊</a:t>
            </a:r>
            <a:r>
              <a:rPr lang="zh-TW" altLang="zh-TW" sz="2400" b="1" dirty="0">
                <a:solidFill>
                  <a:schemeClr val="accent6"/>
                </a:solidFill>
                <a:latin typeface="Times New Roman"/>
                <a:cs typeface="Times New Roman"/>
              </a:rPr>
              <a:t>，聯外道路中斷，陸戰隊官兵採徒步方式，</a:t>
            </a:r>
            <a:r>
              <a:rPr lang="zh-TW" altLang="en-US" sz="2400" b="1" dirty="0">
                <a:solidFill>
                  <a:schemeClr val="accent6"/>
                </a:solidFill>
                <a:latin typeface="Times New Roman"/>
                <a:cs typeface="Times New Roman"/>
              </a:rPr>
              <a:t>進入</a:t>
            </a:r>
            <a:r>
              <a:rPr lang="zh-TW" altLang="zh-TW" sz="2400" b="1" dirty="0">
                <a:solidFill>
                  <a:schemeClr val="accent6"/>
                </a:solidFill>
                <a:latin typeface="Times New Roman"/>
                <a:cs typeface="Times New Roman"/>
              </a:rPr>
              <a:t>六龜鄉新發村運送救災物資</a:t>
            </a:r>
            <a:r>
              <a:rPr lang="zh-TW" altLang="en-US" sz="2400" b="1" dirty="0" smtClean="0">
                <a:solidFill>
                  <a:schemeClr val="accent6"/>
                </a:solidFill>
                <a:latin typeface="Times New Roman"/>
                <a:cs typeface="Times New Roman"/>
              </a:rPr>
              <a:t>。</a:t>
            </a:r>
            <a:endParaRPr lang="en-US" altLang="zh-TW" sz="2400" b="1" dirty="0" smtClean="0">
              <a:solidFill>
                <a:schemeClr val="accent6"/>
              </a:solidFill>
              <a:latin typeface="Times New Roman"/>
              <a:cs typeface="Times New Roman"/>
            </a:endParaRPr>
          </a:p>
          <a:p>
            <a:pPr algn="just">
              <a:buClr>
                <a:srgbClr val="3333CC">
                  <a:lumMod val="50000"/>
                </a:srgbClr>
              </a:buClr>
              <a:buSzPct val="100000"/>
              <a:buFont typeface="Wingdings" panose="05000000000000000000" pitchFamily="2" charset="2"/>
              <a:buChar char="n"/>
            </a:pPr>
            <a:r>
              <a:rPr lang="zh-TW" altLang="zh-TW" sz="2400" b="1" dirty="0" smtClean="0">
                <a:solidFill>
                  <a:schemeClr val="accent6"/>
                </a:solidFill>
                <a:latin typeface="Times New Roman"/>
                <a:cs typeface="Times New Roman"/>
              </a:rPr>
              <a:t>屏東縣</a:t>
            </a:r>
            <a:r>
              <a:rPr lang="zh-TW" altLang="zh-TW" sz="2400" b="1" dirty="0">
                <a:solidFill>
                  <a:schemeClr val="accent6"/>
                </a:solidFill>
                <a:latin typeface="Times New Roman"/>
                <a:cs typeface="Times New Roman"/>
              </a:rPr>
              <a:t>佳冬鄉塭豐村</a:t>
            </a:r>
            <a:r>
              <a:rPr lang="zh-TW" altLang="en-US" sz="2400" b="1" dirty="0">
                <a:solidFill>
                  <a:schemeClr val="accent6"/>
                </a:solidFill>
                <a:latin typeface="Times New Roman"/>
                <a:cs typeface="Times New Roman"/>
              </a:rPr>
              <a:t>因</a:t>
            </a:r>
            <a:r>
              <a:rPr lang="zh-TW" altLang="zh-TW" sz="2400" b="1" dirty="0">
                <a:solidFill>
                  <a:schemeClr val="accent6"/>
                </a:solidFill>
                <a:latin typeface="Times New Roman"/>
                <a:cs typeface="Times New Roman"/>
              </a:rPr>
              <a:t>「莫拉克」颱風</a:t>
            </a:r>
            <a:r>
              <a:rPr lang="zh-TW" altLang="en-US" sz="2400" b="1" dirty="0">
                <a:solidFill>
                  <a:schemeClr val="accent6"/>
                </a:solidFill>
                <a:latin typeface="Times New Roman"/>
                <a:cs typeface="Times New Roman"/>
              </a:rPr>
              <a:t>受</a:t>
            </a:r>
            <a:r>
              <a:rPr lang="zh-TW" altLang="zh-TW" sz="2400" b="1" dirty="0">
                <a:solidFill>
                  <a:schemeClr val="accent6"/>
                </a:solidFill>
                <a:latin typeface="Times New Roman"/>
                <a:cs typeface="Times New Roman"/>
              </a:rPr>
              <a:t>創，海軍陸戰隊</a:t>
            </a:r>
            <a:r>
              <a:rPr lang="en-US" altLang="zh-TW" sz="2400" b="1" dirty="0">
                <a:solidFill>
                  <a:schemeClr val="accent6"/>
                </a:solidFill>
                <a:latin typeface="Times New Roman"/>
                <a:cs typeface="Times New Roman"/>
              </a:rPr>
              <a:t>66</a:t>
            </a:r>
            <a:r>
              <a:rPr lang="zh-TW" altLang="zh-TW" sz="2400" b="1" dirty="0">
                <a:solidFill>
                  <a:schemeClr val="accent6"/>
                </a:solidFill>
                <a:latin typeface="Times New Roman"/>
                <a:cs typeface="Times New Roman"/>
              </a:rPr>
              <a:t>旅</a:t>
            </a:r>
            <a:r>
              <a:rPr lang="zh-TW" altLang="en-US" sz="2400" b="1" dirty="0">
                <a:solidFill>
                  <a:schemeClr val="accent6"/>
                </a:solidFill>
                <a:latin typeface="Times New Roman"/>
                <a:cs typeface="Times New Roman"/>
              </a:rPr>
              <a:t>派遣兵力</a:t>
            </a:r>
            <a:r>
              <a:rPr lang="zh-TW" altLang="zh-TW" sz="2400" b="1" dirty="0">
                <a:solidFill>
                  <a:schemeClr val="accent6"/>
                </a:solidFill>
                <a:latin typeface="Times New Roman"/>
                <a:cs typeface="Times New Roman"/>
              </a:rPr>
              <a:t>深</a:t>
            </a:r>
            <a:r>
              <a:rPr lang="zh-TW" altLang="en-US" sz="2400" b="1" dirty="0">
                <a:solidFill>
                  <a:schemeClr val="accent6"/>
                </a:solidFill>
                <a:latin typeface="Times New Roman"/>
                <a:cs typeface="Times New Roman"/>
              </a:rPr>
              <a:t>入泥漿</a:t>
            </a:r>
            <a:r>
              <a:rPr lang="zh-TW" altLang="zh-TW" sz="2400" b="1" dirty="0">
                <a:solidFill>
                  <a:schemeClr val="accent6"/>
                </a:solidFill>
                <a:latin typeface="Times New Roman"/>
                <a:cs typeface="Times New Roman"/>
              </a:rPr>
              <a:t>及腰</a:t>
            </a:r>
            <a:r>
              <a:rPr lang="zh-TW" altLang="en-US" sz="2400" b="1" dirty="0">
                <a:solidFill>
                  <a:schemeClr val="accent6"/>
                </a:solidFill>
                <a:latin typeface="Times New Roman"/>
                <a:cs typeface="Times New Roman"/>
              </a:rPr>
              <a:t>的</a:t>
            </a:r>
            <a:r>
              <a:rPr lang="zh-TW" altLang="zh-TW" sz="2400" b="1" dirty="0">
                <a:solidFill>
                  <a:schemeClr val="accent6"/>
                </a:solidFill>
                <a:latin typeface="Times New Roman"/>
                <a:cs typeface="Times New Roman"/>
              </a:rPr>
              <a:t>街道</a:t>
            </a:r>
            <a:r>
              <a:rPr lang="zh-TW" altLang="en-US" sz="2400" b="1" dirty="0">
                <a:solidFill>
                  <a:schemeClr val="accent6"/>
                </a:solidFill>
                <a:latin typeface="Times New Roman"/>
                <a:cs typeface="Times New Roman"/>
              </a:rPr>
              <a:t>，</a:t>
            </a:r>
            <a:r>
              <a:rPr lang="zh-TW" altLang="zh-TW" sz="2400" b="1" dirty="0">
                <a:solidFill>
                  <a:schemeClr val="accent6"/>
                </a:solidFill>
                <a:latin typeface="Times New Roman"/>
                <a:cs typeface="Times New Roman"/>
              </a:rPr>
              <a:t>清除垃圾及廢棄雜物</a:t>
            </a:r>
            <a:r>
              <a:rPr lang="zh-TW" altLang="en-US" sz="2400" b="1" dirty="0">
                <a:solidFill>
                  <a:schemeClr val="accent6"/>
                </a:solidFill>
                <a:latin typeface="Times New Roman"/>
                <a:cs typeface="Times New Roman"/>
              </a:rPr>
              <a:t>。</a:t>
            </a:r>
            <a:endParaRPr lang="en-US" altLang="zh-TW" sz="2400" b="1" dirty="0">
              <a:solidFill>
                <a:schemeClr val="accent6"/>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dirty="0" smtClean="0">
              <a:solidFill>
                <a:srgbClr val="FF0000"/>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000000"/>
              </a:solidFill>
              <a:latin typeface="Times New Roman"/>
              <a:cs typeface="Times New Roman"/>
            </a:endParaRPr>
          </a:p>
        </p:txBody>
      </p:sp>
      <p:pic>
        <p:nvPicPr>
          <p:cNvPr id="7" name="圖片 6"/>
          <p:cNvPicPr/>
          <p:nvPr/>
        </p:nvPicPr>
        <p:blipFill>
          <a:blip r:embed="rId3" cstate="print">
            <a:extLst>
              <a:ext uri="{28A0092B-C50C-407E-A947-70E740481C1C}">
                <a14:useLocalDpi xmlns:a14="http://schemas.microsoft.com/office/drawing/2010/main" val="0"/>
              </a:ext>
            </a:extLst>
          </a:blip>
          <a:stretch>
            <a:fillRect/>
          </a:stretch>
        </p:blipFill>
        <p:spPr>
          <a:xfrm>
            <a:off x="859904" y="2969136"/>
            <a:ext cx="3712096" cy="3075736"/>
          </a:xfrm>
          <a:prstGeom prst="rect">
            <a:avLst/>
          </a:prstGeom>
        </p:spPr>
      </p:pic>
      <p:pic>
        <p:nvPicPr>
          <p:cNvPr id="9" name="圖片 8"/>
          <p:cNvPicPr/>
          <p:nvPr/>
        </p:nvPicPr>
        <p:blipFill>
          <a:blip r:embed="rId4" cstate="print">
            <a:extLst>
              <a:ext uri="{28A0092B-C50C-407E-A947-70E740481C1C}">
                <a14:useLocalDpi xmlns:a14="http://schemas.microsoft.com/office/drawing/2010/main" val="0"/>
              </a:ext>
            </a:extLst>
          </a:blip>
          <a:stretch>
            <a:fillRect/>
          </a:stretch>
        </p:blipFill>
        <p:spPr bwMode="auto">
          <a:xfrm>
            <a:off x="4819105" y="2969136"/>
            <a:ext cx="3744416" cy="3075736"/>
          </a:xfrm>
          <a:prstGeom prst="rect">
            <a:avLst/>
          </a:prstGeom>
          <a:noFill/>
        </p:spPr>
      </p:pic>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6</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DD26D476-BEC9-4A6C-8226-66D7AB16783D}" type="slidenum">
              <a:rPr lang="en-US" altLang="zh-TW" smtClean="0">
                <a:solidFill>
                  <a:srgbClr val="000000"/>
                </a:solidFill>
              </a:rPr>
              <a:pPr>
                <a:defRPr/>
              </a:pPr>
              <a:t>86</a:t>
            </a:fld>
            <a:endParaRPr lang="en-US" altLang="zh-TW" dirty="0">
              <a:solidFill>
                <a:srgbClr val="000000"/>
              </a:solidFill>
            </a:endParaRPr>
          </a:p>
        </p:txBody>
      </p:sp>
    </p:spTree>
    <p:extLst>
      <p:ext uri="{BB962C8B-B14F-4D97-AF65-F5344CB8AC3E}">
        <p14:creationId xmlns:p14="http://schemas.microsoft.com/office/powerpoint/2010/main" val="25606185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p:cNvSpPr>
          <p:nvPr/>
        </p:nvSpPr>
        <p:spPr bwMode="auto">
          <a:xfrm>
            <a:off x="363221" y="1014411"/>
            <a:ext cx="8455659" cy="21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pPr>
            <a:r>
              <a:rPr lang="zh-TW" altLang="en-US" sz="2400" b="1" dirty="0">
                <a:solidFill>
                  <a:schemeClr val="accent6"/>
                </a:solidFill>
                <a:latin typeface="Times New Roman"/>
                <a:cs typeface="Times New Roman"/>
              </a:rPr>
              <a:t>莫拉克</a:t>
            </a:r>
            <a:r>
              <a:rPr lang="zh-TW" altLang="en-US" sz="2400" b="1" dirty="0" smtClean="0">
                <a:solidFill>
                  <a:schemeClr val="accent6"/>
                </a:solidFill>
                <a:latin typeface="Times New Roman"/>
                <a:cs typeface="Times New Roman"/>
              </a:rPr>
              <a:t>颱風期間</a:t>
            </a:r>
            <a:r>
              <a:rPr lang="zh-TW" altLang="zh-TW" sz="2400" b="1" dirty="0">
                <a:solidFill>
                  <a:schemeClr val="accent6"/>
                </a:solidFill>
                <a:latin typeface="Times New Roman"/>
                <a:cs typeface="Times New Roman"/>
              </a:rPr>
              <a:t>國軍為利災民收容安置，提供</a:t>
            </a:r>
            <a:r>
              <a:rPr lang="en-US" altLang="zh-TW" sz="2400" b="1" dirty="0">
                <a:solidFill>
                  <a:schemeClr val="accent6"/>
                </a:solidFill>
                <a:latin typeface="Times New Roman"/>
                <a:cs typeface="Times New Roman"/>
              </a:rPr>
              <a:t>10</a:t>
            </a:r>
            <a:r>
              <a:rPr lang="zh-TW" altLang="zh-TW" sz="2400" b="1" dirty="0">
                <a:solidFill>
                  <a:schemeClr val="accent6"/>
                </a:solidFill>
                <a:latin typeface="Times New Roman"/>
                <a:cs typeface="Times New Roman"/>
              </a:rPr>
              <a:t>處空置營區及眷舍，</a:t>
            </a:r>
            <a:r>
              <a:rPr lang="zh-TW" altLang="en-US" sz="2400" b="1" dirty="0">
                <a:solidFill>
                  <a:schemeClr val="accent6"/>
                </a:solidFill>
                <a:latin typeface="Times New Roman"/>
                <a:cs typeface="Times New Roman"/>
              </a:rPr>
              <a:t>並</a:t>
            </a:r>
            <a:r>
              <a:rPr lang="zh-TW" altLang="zh-TW" sz="2400" b="1" dirty="0">
                <a:solidFill>
                  <a:schemeClr val="accent6"/>
                </a:solidFill>
                <a:latin typeface="Times New Roman"/>
                <a:cs typeface="Times New Roman"/>
              </a:rPr>
              <a:t>緊急調整</a:t>
            </a:r>
            <a:r>
              <a:rPr lang="en-US" altLang="zh-TW" sz="2400" b="1" dirty="0">
                <a:solidFill>
                  <a:schemeClr val="accent6"/>
                </a:solidFill>
                <a:latin typeface="Times New Roman"/>
                <a:cs typeface="Times New Roman"/>
              </a:rPr>
              <a:t>7</a:t>
            </a:r>
            <a:r>
              <a:rPr lang="zh-TW" altLang="zh-TW" sz="2400" b="1" dirty="0">
                <a:solidFill>
                  <a:schemeClr val="accent6"/>
                </a:solidFill>
                <a:latin typeface="Times New Roman"/>
                <a:cs typeface="Times New Roman"/>
              </a:rPr>
              <a:t>處國軍正常使用營區，作為地方政府安置災民使用，最高峰收容鄉民計</a:t>
            </a:r>
            <a:r>
              <a:rPr lang="en-US" altLang="zh-TW" sz="2400" b="1" dirty="0">
                <a:solidFill>
                  <a:schemeClr val="accent6"/>
                </a:solidFill>
                <a:latin typeface="Times New Roman"/>
                <a:cs typeface="Times New Roman"/>
              </a:rPr>
              <a:t>4,691</a:t>
            </a:r>
            <a:r>
              <a:rPr lang="zh-TW" altLang="zh-TW" sz="2400" b="1" dirty="0">
                <a:solidFill>
                  <a:schemeClr val="accent6"/>
                </a:solidFill>
                <a:latin typeface="Times New Roman"/>
                <a:cs typeface="Times New Roman"/>
              </a:rPr>
              <a:t>員</a:t>
            </a:r>
            <a:r>
              <a:rPr lang="zh-TW" altLang="en-US" sz="2400" b="1" dirty="0" smtClean="0">
                <a:solidFill>
                  <a:schemeClr val="accent6"/>
                </a:solidFill>
                <a:latin typeface="Times New Roman"/>
                <a:cs typeface="Times New Roman"/>
              </a:rPr>
              <a:t>。</a:t>
            </a:r>
            <a:endParaRPr lang="en-US" altLang="zh-TW" sz="2400" b="1" dirty="0" smtClean="0">
              <a:solidFill>
                <a:schemeClr val="accent6"/>
              </a:solidFill>
              <a:latin typeface="Times New Roman"/>
              <a:cs typeface="Times New Roman"/>
            </a:endParaRPr>
          </a:p>
          <a:p>
            <a:pPr algn="just">
              <a:buClr>
                <a:srgbClr val="3333CC">
                  <a:lumMod val="50000"/>
                </a:srgbClr>
              </a:buClr>
              <a:buSzPct val="100000"/>
              <a:buFont typeface="Wingdings" panose="05000000000000000000" pitchFamily="2" charset="2"/>
              <a:buChar char="n"/>
            </a:pPr>
            <a:r>
              <a:rPr lang="zh-TW" altLang="zh-TW" sz="2400" b="1" dirty="0" smtClean="0">
                <a:solidFill>
                  <a:schemeClr val="accent6"/>
                </a:solidFill>
                <a:latin typeface="Times New Roman"/>
                <a:cs typeface="Times New Roman"/>
              </a:rPr>
              <a:t>那</a:t>
            </a:r>
            <a:r>
              <a:rPr lang="zh-TW" altLang="zh-TW" sz="2400" b="1" dirty="0">
                <a:solidFill>
                  <a:schemeClr val="accent6"/>
                </a:solidFill>
                <a:latin typeface="Times New Roman"/>
                <a:cs typeface="Times New Roman"/>
              </a:rPr>
              <a:t>瑪夏鄉民由陸軍航特部</a:t>
            </a:r>
            <a:r>
              <a:rPr lang="en-US" altLang="zh-TW" sz="2400" b="1" dirty="0">
                <a:solidFill>
                  <a:schemeClr val="accent6"/>
                </a:solidFill>
                <a:latin typeface="Times New Roman"/>
                <a:cs typeface="Times New Roman"/>
              </a:rPr>
              <a:t>CH-47</a:t>
            </a:r>
            <a:r>
              <a:rPr lang="zh-TW" altLang="zh-TW" sz="2400" b="1" dirty="0">
                <a:solidFill>
                  <a:schemeClr val="accent6"/>
                </a:solidFill>
                <a:latin typeface="Times New Roman"/>
                <a:cs typeface="Times New Roman"/>
              </a:rPr>
              <a:t>運輸直昇機載送到高雄旗山國中安置</a:t>
            </a:r>
            <a:r>
              <a:rPr lang="zh-TW" altLang="en-US" sz="2400" b="1" dirty="0">
                <a:solidFill>
                  <a:schemeClr val="accent6"/>
                </a:solidFill>
                <a:latin typeface="Times New Roman"/>
                <a:cs typeface="Times New Roman"/>
              </a:rPr>
              <a:t>。</a:t>
            </a:r>
            <a:endParaRPr lang="en-US" altLang="zh-TW" sz="2400" b="1" dirty="0">
              <a:solidFill>
                <a:schemeClr val="accent6"/>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dirty="0" smtClean="0">
              <a:solidFill>
                <a:srgbClr val="000000"/>
              </a:solidFill>
              <a:latin typeface="Times New Roman"/>
              <a:cs typeface="Times New Roman"/>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000000"/>
              </a:solidFill>
              <a:latin typeface="Times New Roman"/>
              <a:cs typeface="Times New Roman"/>
            </a:endParaRPr>
          </a:p>
        </p:txBody>
      </p:sp>
      <p:pic>
        <p:nvPicPr>
          <p:cNvPr id="10" name="Picture 2" descr="C:\Users\c220489388\Desktop\咨勤職代\1040324\給親愛的雅慧\總統聽取政見\0428補充資料\IMG_76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212976"/>
            <a:ext cx="3744415" cy="27599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212976"/>
            <a:ext cx="3672408" cy="293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快速救災，迅速重建</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7</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1" name="投影片編號版面配置區 3"/>
          <p:cNvSpPr>
            <a:spLocks noGrp="1"/>
          </p:cNvSpPr>
          <p:nvPr>
            <p:ph type="sldNum" sz="quarter" idx="4294967295"/>
          </p:nvPr>
        </p:nvSpPr>
        <p:spPr>
          <a:xfrm>
            <a:off x="8473440" y="6387465"/>
            <a:ext cx="608649" cy="333375"/>
          </a:xfrm>
          <a:prstGeom prst="rect">
            <a:avLst/>
          </a:prstGeom>
        </p:spPr>
        <p:txBody>
          <a:bodyPr/>
          <a:lstStyle/>
          <a:p>
            <a:fld id="{7BA5FAF9-2C10-4E47-8AF7-89B80DE7BA60}" type="slidenum">
              <a:rPr lang="zh-TW" altLang="en-US" sz="1200" smtClean="0"/>
              <a:t>87</a:t>
            </a:fld>
            <a:endParaRPr lang="zh-TW" altLang="en-US" sz="1200" dirty="0"/>
          </a:p>
        </p:txBody>
      </p:sp>
    </p:spTree>
    <p:extLst>
      <p:ext uri="{BB962C8B-B14F-4D97-AF65-F5344CB8AC3E}">
        <p14:creationId xmlns:p14="http://schemas.microsoft.com/office/powerpoint/2010/main" val="49140528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659126" y="1052052"/>
            <a:ext cx="8121079" cy="194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342900" indent="-342900" algn="just" hangingPunct="0">
              <a:buClr>
                <a:schemeClr val="accent2">
                  <a:lumMod val="50000"/>
                </a:schemeClr>
              </a:buClr>
              <a:buSzPct val="100000"/>
              <a:buFont typeface="Wingdings" panose="05000000000000000000" pitchFamily="2" charset="2"/>
              <a:buChar char="n"/>
            </a:pPr>
            <a:r>
              <a:rPr lang="zh-TW" altLang="zh-TW" sz="2400" b="1" dirty="0">
                <a:solidFill>
                  <a:schemeClr val="accent6"/>
                </a:solidFill>
                <a:latin typeface="+mn-lt"/>
              </a:rPr>
              <a:t>完成阿里山森林</a:t>
            </a:r>
            <a:r>
              <a:rPr lang="zh-TW" altLang="zh-TW" sz="2400" b="1" dirty="0">
                <a:solidFill>
                  <a:schemeClr val="accent2"/>
                </a:solidFill>
                <a:latin typeface="+mn-lt"/>
              </a:rPr>
              <a:t>遊樂區沼平公園</a:t>
            </a:r>
            <a:r>
              <a:rPr lang="zh-TW" altLang="en-US" sz="2400" b="1" dirty="0">
                <a:solidFill>
                  <a:schemeClr val="accent2"/>
                </a:solidFill>
                <a:latin typeface="+mn-lt"/>
              </a:rPr>
              <a:t>及</a:t>
            </a:r>
            <a:r>
              <a:rPr lang="zh-TW" altLang="zh-TW" sz="2400" b="1" dirty="0">
                <a:solidFill>
                  <a:schemeClr val="accent2"/>
                </a:solidFill>
                <a:latin typeface="+mn-lt"/>
              </a:rPr>
              <a:t>沼平車站整建等</a:t>
            </a:r>
            <a:r>
              <a:rPr lang="en-US" altLang="zh-TW" sz="2400" b="1" dirty="0">
                <a:solidFill>
                  <a:schemeClr val="accent2"/>
                </a:solidFill>
                <a:latin typeface="+mn-lt"/>
              </a:rPr>
              <a:t>80</a:t>
            </a:r>
            <a:r>
              <a:rPr lang="zh-TW" altLang="zh-TW" sz="2400" b="1" dirty="0">
                <a:solidFill>
                  <a:schemeClr val="accent2"/>
                </a:solidFill>
                <a:latin typeface="+mn-lt"/>
              </a:rPr>
              <a:t>件工程，打造臺灣最高海拔電動大客車營運系統，全面精進園區軟硬體服務</a:t>
            </a:r>
            <a:r>
              <a:rPr lang="zh-TW" altLang="en-US" sz="2400" b="1" dirty="0">
                <a:solidFill>
                  <a:schemeClr val="accent2"/>
                </a:solidFill>
                <a:latin typeface="+mn-lt"/>
              </a:rPr>
              <a:t>。</a:t>
            </a:r>
            <a:r>
              <a:rPr lang="en-US" altLang="zh-TW" sz="2400" b="1" dirty="0" smtClean="0">
                <a:solidFill>
                  <a:schemeClr val="accent2"/>
                </a:solidFill>
                <a:latin typeface="+mn-lt"/>
              </a:rPr>
              <a:t>104</a:t>
            </a:r>
            <a:r>
              <a:rPr lang="zh-TW" altLang="zh-TW" sz="2400" b="1" dirty="0" smtClean="0">
                <a:solidFill>
                  <a:schemeClr val="accent2"/>
                </a:solidFill>
                <a:latin typeface="+mn-lt"/>
              </a:rPr>
              <a:t>年度</a:t>
            </a:r>
            <a:r>
              <a:rPr lang="zh-TW" altLang="zh-TW" sz="2400" b="1" dirty="0">
                <a:solidFill>
                  <a:schemeClr val="accent2"/>
                </a:solidFill>
                <a:latin typeface="+mn-lt"/>
              </a:rPr>
              <a:t>遊客量</a:t>
            </a:r>
            <a:r>
              <a:rPr lang="en-US" altLang="zh-TW" sz="2400" b="1" dirty="0" smtClean="0">
                <a:solidFill>
                  <a:schemeClr val="accent2"/>
                </a:solidFill>
                <a:latin typeface="+mn-lt"/>
              </a:rPr>
              <a:t>271</a:t>
            </a:r>
            <a:r>
              <a:rPr lang="zh-TW" altLang="zh-TW" sz="2400" b="1" dirty="0">
                <a:solidFill>
                  <a:schemeClr val="accent2"/>
                </a:solidFill>
                <a:latin typeface="+mn-lt"/>
              </a:rPr>
              <a:t>萬人次，較莫拉克風災前成長</a:t>
            </a:r>
            <a:r>
              <a:rPr lang="en-US" altLang="zh-TW" sz="2400" b="1" dirty="0" smtClean="0">
                <a:solidFill>
                  <a:schemeClr val="accent2"/>
                </a:solidFill>
                <a:latin typeface="+mn-lt"/>
              </a:rPr>
              <a:t>1.73</a:t>
            </a:r>
            <a:r>
              <a:rPr lang="zh-TW" altLang="zh-TW" sz="2400" b="1" dirty="0" smtClean="0">
                <a:solidFill>
                  <a:schemeClr val="accent2"/>
                </a:solidFill>
                <a:latin typeface="+mn-lt"/>
              </a:rPr>
              <a:t>倍</a:t>
            </a:r>
            <a:r>
              <a:rPr lang="zh-TW" altLang="zh-TW" sz="2400" b="1" dirty="0">
                <a:solidFill>
                  <a:schemeClr val="accent2"/>
                </a:solidFill>
                <a:latin typeface="+mn-lt"/>
              </a:rPr>
              <a:t>，</a:t>
            </a:r>
            <a:r>
              <a:rPr lang="zh-TW" altLang="zh-TW" sz="2400" b="1" dirty="0">
                <a:solidFill>
                  <a:schemeClr val="accent6"/>
                </a:solidFill>
                <a:latin typeface="+mn-lt"/>
              </a:rPr>
              <a:t>每年可帶動遊憩產值約</a:t>
            </a:r>
            <a:r>
              <a:rPr lang="en-US" altLang="zh-TW" sz="2400" b="1" dirty="0">
                <a:solidFill>
                  <a:schemeClr val="accent6"/>
                </a:solidFill>
                <a:latin typeface="+mn-lt"/>
              </a:rPr>
              <a:t>56</a:t>
            </a:r>
            <a:r>
              <a:rPr lang="zh-TW" altLang="zh-TW" sz="2400" b="1" dirty="0">
                <a:solidFill>
                  <a:schemeClr val="accent6"/>
                </a:solidFill>
                <a:latin typeface="+mn-lt"/>
              </a:rPr>
              <a:t>億元</a:t>
            </a:r>
            <a:r>
              <a:rPr lang="zh-TW" altLang="en-US" sz="2400" b="1" dirty="0">
                <a:solidFill>
                  <a:schemeClr val="accent6"/>
                </a:solidFill>
                <a:latin typeface="+mn-lt"/>
              </a:rPr>
              <a:t>，促進阿里山地區觀光發展。</a:t>
            </a:r>
            <a:endParaRPr lang="en-US" altLang="zh-TW" sz="2400" b="1" dirty="0">
              <a:solidFill>
                <a:schemeClr val="accent6"/>
              </a:solidFill>
              <a:latin typeface="+mn-lt"/>
            </a:endParaRPr>
          </a:p>
          <a:p>
            <a:pPr marL="274638" indent="-274638" algn="just" hangingPunct="0">
              <a:buClr>
                <a:schemeClr val="accent2">
                  <a:lumMod val="50000"/>
                </a:schemeClr>
              </a:buClr>
              <a:buSzPct val="100000"/>
              <a:buFont typeface="Wingdings" panose="05000000000000000000" pitchFamily="2" charset="2"/>
              <a:buChar char="n"/>
            </a:pPr>
            <a:r>
              <a:rPr lang="zh-TW" altLang="en-US" sz="2400" b="1" dirty="0" smtClean="0">
                <a:solidFill>
                  <a:schemeClr val="accent6"/>
                </a:solidFill>
                <a:latin typeface="+mn-lt"/>
              </a:rPr>
              <a:t>半</a:t>
            </a:r>
            <a:r>
              <a:rPr lang="zh-TW" altLang="en-US" sz="2400" b="1" dirty="0">
                <a:solidFill>
                  <a:schemeClr val="accent6"/>
                </a:solidFill>
                <a:latin typeface="+mn-lt"/>
              </a:rPr>
              <a:t>年內完成永久屋</a:t>
            </a:r>
            <a:r>
              <a:rPr lang="en-US" altLang="zh-TW" sz="2400" b="1" dirty="0">
                <a:solidFill>
                  <a:schemeClr val="accent6"/>
                </a:solidFill>
                <a:latin typeface="+mn-lt"/>
              </a:rPr>
              <a:t>601</a:t>
            </a:r>
            <a:r>
              <a:rPr lang="zh-TW" altLang="en-US" sz="2400" b="1" dirty="0" smtClean="0">
                <a:solidFill>
                  <a:schemeClr val="accent6"/>
                </a:solidFill>
                <a:latin typeface="+mn-lt"/>
              </a:rPr>
              <a:t>戶，</a:t>
            </a:r>
            <a:r>
              <a:rPr lang="en-US" altLang="zh-TW" sz="2400" b="1" dirty="0">
                <a:solidFill>
                  <a:schemeClr val="accent6"/>
                </a:solidFill>
                <a:latin typeface="+mn-lt"/>
              </a:rPr>
              <a:t>5</a:t>
            </a:r>
            <a:r>
              <a:rPr lang="zh-TW" altLang="en-US" sz="2400" b="1" dirty="0" smtClean="0">
                <a:solidFill>
                  <a:schemeClr val="accent6"/>
                </a:solidFill>
                <a:latin typeface="+mn-lt"/>
              </a:rPr>
              <a:t>年半</a:t>
            </a:r>
            <a:r>
              <a:rPr lang="zh-TW" altLang="en-US" sz="2400" b="1" dirty="0" smtClean="0">
                <a:solidFill>
                  <a:schemeClr val="accent6"/>
                </a:solidFill>
              </a:rPr>
              <a:t>完成永久屋</a:t>
            </a:r>
            <a:r>
              <a:rPr lang="en-US" altLang="zh-TW" sz="2400" b="1" dirty="0" smtClean="0">
                <a:solidFill>
                  <a:schemeClr val="accent6"/>
                </a:solidFill>
                <a:latin typeface="+mn-lt"/>
              </a:rPr>
              <a:t>3,605</a:t>
            </a:r>
            <a:r>
              <a:rPr lang="zh-TW" altLang="en-US" sz="2400" b="1" dirty="0" smtClean="0">
                <a:solidFill>
                  <a:schemeClr val="accent6"/>
                </a:solidFill>
                <a:latin typeface="+mn-lt"/>
              </a:rPr>
              <a:t>戶、重建修復</a:t>
            </a:r>
            <a:r>
              <a:rPr lang="zh-TW" altLang="en-US" sz="2400" b="1" dirty="0">
                <a:solidFill>
                  <a:schemeClr val="accent6"/>
                </a:solidFill>
                <a:latin typeface="+mn-lt"/>
              </a:rPr>
              <a:t>校園</a:t>
            </a:r>
            <a:r>
              <a:rPr lang="en-US" altLang="zh-TW" sz="2400" b="1" dirty="0">
                <a:solidFill>
                  <a:schemeClr val="accent6"/>
                </a:solidFill>
                <a:latin typeface="+mn-lt"/>
              </a:rPr>
              <a:t>1,145</a:t>
            </a:r>
            <a:r>
              <a:rPr lang="zh-TW" altLang="en-US" sz="2400" b="1" dirty="0">
                <a:solidFill>
                  <a:schemeClr val="accent6"/>
                </a:solidFill>
                <a:latin typeface="+mn-lt"/>
              </a:rPr>
              <a:t>所、橋梁</a:t>
            </a:r>
            <a:r>
              <a:rPr lang="en-US" altLang="zh-TW" sz="2400" b="1" dirty="0">
                <a:solidFill>
                  <a:schemeClr val="accent6"/>
                </a:solidFill>
                <a:latin typeface="+mn-lt"/>
              </a:rPr>
              <a:t>126</a:t>
            </a:r>
            <a:r>
              <a:rPr lang="zh-TW" altLang="en-US" sz="2400" b="1" dirty="0" smtClean="0">
                <a:solidFill>
                  <a:schemeClr val="accent6"/>
                </a:solidFill>
                <a:latin typeface="+mn-lt"/>
              </a:rPr>
              <a:t>座等</a:t>
            </a:r>
            <a:r>
              <a:rPr lang="zh-TW" altLang="en-US" sz="2400" b="1" dirty="0">
                <a:solidFill>
                  <a:schemeClr val="accent6"/>
                </a:solidFill>
                <a:latin typeface="+mn-lt"/>
              </a:rPr>
              <a:t>。</a:t>
            </a:r>
            <a:r>
              <a:rPr lang="zh-TW" altLang="en-US" sz="2400" b="1" dirty="0" smtClean="0">
                <a:solidFill>
                  <a:schemeClr val="accent6"/>
                </a:solidFill>
              </a:rPr>
              <a:t>建立</a:t>
            </a:r>
            <a:r>
              <a:rPr lang="zh-TW" altLang="en-US" sz="2400" b="1" dirty="0">
                <a:solidFill>
                  <a:schemeClr val="accent6"/>
                </a:solidFill>
              </a:rPr>
              <a:t>「離災優於防災、防災重於救災」及山路橋河共治新</a:t>
            </a:r>
            <a:r>
              <a:rPr lang="zh-TW" altLang="en-US" sz="2400" b="1" dirty="0" smtClean="0">
                <a:solidFill>
                  <a:schemeClr val="accent6"/>
                </a:solidFill>
              </a:rPr>
              <a:t>觀念。</a:t>
            </a:r>
            <a:endParaRPr lang="en-US" altLang="zh-TW" sz="2400" b="1" dirty="0" smtClean="0">
              <a:solidFill>
                <a:schemeClr val="accent6"/>
              </a:solidFill>
            </a:endParaRPr>
          </a:p>
          <a:p>
            <a:pPr marL="698500" indent="-342900" algn="just" hangingPunct="0">
              <a:buClr>
                <a:schemeClr val="accent2">
                  <a:lumMod val="50000"/>
                </a:schemeClr>
              </a:buClr>
              <a:buSzPct val="75000"/>
              <a:buFont typeface="Wingdings" panose="05000000000000000000" pitchFamily="2" charset="2"/>
              <a:buChar char="n"/>
            </a:pPr>
            <a:endParaRPr lang="en-US" altLang="zh-TW" sz="2600" b="1" dirty="0">
              <a:solidFill>
                <a:schemeClr val="accent6"/>
              </a:solidFill>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88</a:t>
            </a:fld>
            <a:endParaRPr lang="zh-TW" altLang="en-US"/>
          </a:p>
        </p:txBody>
      </p:sp>
      <p:sp>
        <p:nvSpPr>
          <p:cNvPr id="12"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smtClean="0">
                <a:solidFill>
                  <a:srgbClr val="2D2DB9">
                    <a:lumMod val="50000"/>
                  </a:srgbClr>
                </a:solidFill>
                <a:latin typeface="Times New Roman" panose="02020603050405020304" pitchFamily="18" charset="0"/>
                <a:ea typeface="標楷體" panose="03000509000000000000" pitchFamily="65" charset="-120"/>
              </a:rPr>
              <a:t>建立離防救災新典範，超前部署減傷亡</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5" name="圖片 4"/>
          <p:cNvPicPr>
            <a:picLocks noChangeAspect="1"/>
          </p:cNvPicPr>
          <p:nvPr/>
        </p:nvPicPr>
        <p:blipFill>
          <a:blip r:embed="rId3">
            <a:extLst>
              <a:ext uri="{BEBA8EAE-BF5A-486C-A8C5-ECC9F3942E4B}">
                <a14:imgProps xmlns:a14="http://schemas.microsoft.com/office/drawing/2010/main">
                  <a14:imgLayer r:embed="rId4">
                    <a14:imgEffect>
                      <a14:backgroundRemoval t="0" b="100000" l="9923" r="100000">
                        <a14:foregroundMark x1="51929" y1="5112" x2="51929" y2="5112"/>
                        <a14:foregroundMark x1="85557" y1="4473" x2="85557" y2="4473"/>
                        <a14:foregroundMark x1="98346" y1="8626" x2="98346" y2="8626"/>
                        <a14:foregroundMark x1="98677" y1="54313" x2="98677" y2="54313"/>
                        <a14:foregroundMark x1="92393" y1="58466" x2="92393" y2="58466"/>
                        <a14:foregroundMark x1="83572" y1="61981" x2="83572" y2="61981"/>
                        <a14:foregroundMark x1="62073" y1="37380" x2="62073" y2="37380"/>
                        <a14:foregroundMark x1="48512" y1="17572" x2="48512" y2="17572"/>
                        <a14:foregroundMark x1="98236" y1="88818" x2="98236" y2="88818"/>
                        <a14:backgroundMark x1="40022" y1="10543" x2="40022" y2="10543"/>
                        <a14:backgroundMark x1="34950" y1="51757" x2="34950" y2="51757"/>
                        <a14:backgroundMark x1="43881" y1="3514" x2="43881" y2="3514"/>
                        <a14:backgroundMark x1="45424" y1="27157" x2="45424" y2="27157"/>
                      </a14:backgroundRemoval>
                    </a14:imgEffect>
                  </a14:imgLayer>
                </a14:imgProps>
              </a:ext>
            </a:extLst>
          </a:blip>
          <a:stretch>
            <a:fillRect/>
          </a:stretch>
        </p:blipFill>
        <p:spPr>
          <a:xfrm>
            <a:off x="1680004" y="4126433"/>
            <a:ext cx="6264461" cy="2161826"/>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899" y="4157069"/>
            <a:ext cx="3196785" cy="2131190"/>
          </a:xfrm>
          <a:prstGeom prst="rect">
            <a:avLst/>
          </a:prstGeom>
        </p:spPr>
      </p:pic>
    </p:spTree>
    <p:extLst>
      <p:ext uri="{BB962C8B-B14F-4D97-AF65-F5344CB8AC3E}">
        <p14:creationId xmlns:p14="http://schemas.microsoft.com/office/powerpoint/2010/main" val="33817317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1905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馳援救災，守護家園</a:t>
            </a:r>
          </a:p>
        </p:txBody>
      </p:sp>
      <p:sp>
        <p:nvSpPr>
          <p:cNvPr id="10248" name="Rectangle 7"/>
          <p:cNvSpPr>
            <a:spLocks/>
          </p:cNvSpPr>
          <p:nvPr/>
        </p:nvSpPr>
        <p:spPr bwMode="auto">
          <a:xfrm>
            <a:off x="363220" y="844063"/>
            <a:ext cx="8557260" cy="10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75000"/>
              <a:buFont typeface="Wingdings" panose="05000000000000000000" pitchFamily="2" charset="2"/>
              <a:buChar char="n"/>
            </a:pPr>
            <a:r>
              <a:rPr lang="en-US" altLang="zh-TW" sz="2000" b="1" dirty="0">
                <a:solidFill>
                  <a:schemeClr val="accent2"/>
                </a:solidFill>
                <a:latin typeface="Times New Roman" panose="02020603050405020304" pitchFamily="18" charset="0"/>
              </a:rPr>
              <a:t>98</a:t>
            </a:r>
            <a:r>
              <a:rPr lang="zh-TW" altLang="zh-TW" sz="2000" b="1" dirty="0">
                <a:solidFill>
                  <a:schemeClr val="accent2"/>
                </a:solidFill>
                <a:latin typeface="Times New Roman" panose="02020603050405020304" pitchFamily="18" charset="0"/>
              </a:rPr>
              <a:t>年迄今計執行颱風、地震、海空難、氣爆</a:t>
            </a:r>
            <a:r>
              <a:rPr lang="zh-TW" altLang="en-US" sz="2000" b="1" dirty="0">
                <a:solidFill>
                  <a:schemeClr val="accent2"/>
                </a:solidFill>
                <a:latin typeface="Times New Roman" panose="02020603050405020304" pitchFamily="18" charset="0"/>
              </a:rPr>
              <a:t>、塵爆</a:t>
            </a:r>
            <a:r>
              <a:rPr lang="zh-TW" altLang="zh-TW" sz="2000" b="1" dirty="0">
                <a:solidFill>
                  <a:schemeClr val="accent2"/>
                </a:solidFill>
                <a:latin typeface="Times New Roman" panose="02020603050405020304" pitchFamily="18" charset="0"/>
              </a:rPr>
              <a:t>事件及禽流感疫情</a:t>
            </a:r>
            <a:r>
              <a:rPr lang="zh-TW" altLang="en-US" sz="2000" b="1" dirty="0">
                <a:solidFill>
                  <a:schemeClr val="accent2"/>
                </a:solidFill>
                <a:latin typeface="Times New Roman" panose="02020603050405020304" pitchFamily="18" charset="0"/>
              </a:rPr>
              <a:t>、口蹄疫疫情</a:t>
            </a:r>
            <a:r>
              <a:rPr lang="zh-TW" altLang="zh-TW" sz="2000" b="1" dirty="0">
                <a:solidFill>
                  <a:schemeClr val="accent2"/>
                </a:solidFill>
                <a:latin typeface="Times New Roman" panose="02020603050405020304" pitchFamily="18" charset="0"/>
              </a:rPr>
              <a:t>防治等重大災害救援任務，</a:t>
            </a:r>
            <a:r>
              <a:rPr lang="zh-TW" altLang="en-US" sz="2000" b="1" dirty="0">
                <a:solidFill>
                  <a:schemeClr val="accent2"/>
                </a:solidFill>
                <a:latin typeface="Times New Roman" panose="02020603050405020304" pitchFamily="18" charset="0"/>
              </a:rPr>
              <a:t>國軍</a:t>
            </a:r>
            <a:r>
              <a:rPr lang="zh-TW" altLang="zh-TW" sz="2000" b="1" dirty="0">
                <a:solidFill>
                  <a:schemeClr val="accent2"/>
                </a:solidFill>
                <a:latin typeface="Times New Roman" panose="02020603050405020304" pitchFamily="18" charset="0"/>
              </a:rPr>
              <a:t>總計支援兵力</a:t>
            </a:r>
            <a:r>
              <a:rPr lang="en-US" altLang="zh-TW" sz="2000" b="1" dirty="0" smtClean="0">
                <a:solidFill>
                  <a:schemeClr val="accent2"/>
                </a:solidFill>
                <a:latin typeface="Times New Roman" panose="02020603050405020304" pitchFamily="18" charset="0"/>
              </a:rPr>
              <a:t>89</a:t>
            </a:r>
            <a:r>
              <a:rPr lang="zh-TW" altLang="zh-TW" sz="2000" b="1" dirty="0" smtClean="0">
                <a:solidFill>
                  <a:schemeClr val="accent2"/>
                </a:solidFill>
                <a:latin typeface="Times New Roman" panose="02020603050405020304" pitchFamily="18" charset="0"/>
              </a:rPr>
              <a:t>萬餘</a:t>
            </a:r>
            <a:r>
              <a:rPr lang="zh-TW" altLang="zh-TW" sz="2000" b="1" dirty="0">
                <a:solidFill>
                  <a:schemeClr val="accent2"/>
                </a:solidFill>
                <a:latin typeface="Times New Roman" panose="02020603050405020304" pitchFamily="18" charset="0"/>
              </a:rPr>
              <a:t>人次、</a:t>
            </a:r>
            <a:r>
              <a:rPr lang="zh-TW" altLang="en-US" sz="2000" b="1" dirty="0">
                <a:solidFill>
                  <a:schemeClr val="accent2"/>
                </a:solidFill>
                <a:latin typeface="Times New Roman" panose="02020603050405020304" pitchFamily="18" charset="0"/>
              </a:rPr>
              <a:t>飛機</a:t>
            </a:r>
            <a:r>
              <a:rPr lang="en-US" altLang="zh-TW" sz="2000" b="1" dirty="0">
                <a:solidFill>
                  <a:schemeClr val="accent2"/>
                </a:solidFill>
                <a:latin typeface="Times New Roman" panose="02020603050405020304" pitchFamily="18" charset="0"/>
              </a:rPr>
              <a:t>7,310</a:t>
            </a:r>
            <a:r>
              <a:rPr lang="zh-TW" altLang="en-US" sz="2000" b="1" dirty="0">
                <a:solidFill>
                  <a:schemeClr val="accent2"/>
                </a:solidFill>
                <a:latin typeface="Times New Roman" panose="02020603050405020304" pitchFamily="18" charset="0"/>
              </a:rPr>
              <a:t>架次、艦艇</a:t>
            </a:r>
            <a:r>
              <a:rPr lang="en-US" altLang="zh-TW" sz="2000" b="1" dirty="0">
                <a:solidFill>
                  <a:schemeClr val="accent2"/>
                </a:solidFill>
                <a:latin typeface="Times New Roman" panose="02020603050405020304" pitchFamily="18" charset="0"/>
              </a:rPr>
              <a:t>759</a:t>
            </a:r>
            <a:r>
              <a:rPr lang="zh-TW" altLang="en-US" sz="2000" b="1" dirty="0">
                <a:solidFill>
                  <a:schemeClr val="accent2"/>
                </a:solidFill>
                <a:latin typeface="Times New Roman" panose="02020603050405020304" pitchFamily="18" charset="0"/>
              </a:rPr>
              <a:t>艘次、</a:t>
            </a:r>
            <a:r>
              <a:rPr lang="zh-TW" altLang="zh-TW" sz="2000" b="1" dirty="0">
                <a:solidFill>
                  <a:schemeClr val="accent2"/>
                </a:solidFill>
                <a:latin typeface="Times New Roman" panose="02020603050405020304" pitchFamily="18" charset="0"/>
              </a:rPr>
              <a:t>各型車輛</a:t>
            </a:r>
            <a:r>
              <a:rPr lang="en-US" altLang="zh-TW" sz="2000" b="1" dirty="0">
                <a:solidFill>
                  <a:schemeClr val="accent2"/>
                </a:solidFill>
                <a:latin typeface="Times New Roman" panose="02020603050405020304" pitchFamily="18" charset="0"/>
              </a:rPr>
              <a:t>3</a:t>
            </a:r>
            <a:r>
              <a:rPr lang="zh-TW" altLang="zh-TW" sz="2000" b="1" dirty="0">
                <a:solidFill>
                  <a:schemeClr val="accent2"/>
                </a:solidFill>
                <a:latin typeface="Times New Roman" panose="02020603050405020304" pitchFamily="18" charset="0"/>
              </a:rPr>
              <a:t>萬餘輛、工程機具</a:t>
            </a:r>
            <a:r>
              <a:rPr lang="en-US" altLang="zh-TW" sz="2000" b="1" dirty="0">
                <a:solidFill>
                  <a:schemeClr val="accent2"/>
                </a:solidFill>
                <a:latin typeface="Times New Roman" panose="02020603050405020304" pitchFamily="18" charset="0"/>
              </a:rPr>
              <a:t>3</a:t>
            </a:r>
            <a:r>
              <a:rPr lang="zh-TW" altLang="zh-TW" sz="2000" b="1" dirty="0">
                <a:solidFill>
                  <a:schemeClr val="accent2"/>
                </a:solidFill>
                <a:latin typeface="Times New Roman" panose="02020603050405020304" pitchFamily="18" charset="0"/>
              </a:rPr>
              <a:t>萬餘部，</a:t>
            </a:r>
            <a:r>
              <a:rPr lang="zh-TW" altLang="en-US" sz="2000" b="1" dirty="0">
                <a:solidFill>
                  <a:schemeClr val="accent2"/>
                </a:solidFill>
                <a:latin typeface="Times New Roman" panose="02020603050405020304" pitchFamily="18" charset="0"/>
              </a:rPr>
              <a:t>有效應處災情，大幅降低損害之衝擊。</a:t>
            </a:r>
            <a:endParaRPr lang="en-US" altLang="zh-TW" sz="2000" b="1" dirty="0">
              <a:solidFill>
                <a:schemeClr val="accent2"/>
              </a:solidFill>
              <a:latin typeface="Times New Roman" panose="02020603050405020304" pitchFamily="18" charset="0"/>
            </a:endParaRPr>
          </a:p>
          <a:p>
            <a:pPr lvl="0" algn="just">
              <a:buClr>
                <a:srgbClr val="3333CC">
                  <a:lumMod val="50000"/>
                </a:srgbClr>
              </a:buClr>
              <a:buSzPct val="75000"/>
              <a:buFont typeface="Wingdings" panose="05000000000000000000" pitchFamily="2" charset="2"/>
              <a:buChar char="n"/>
            </a:pPr>
            <a:endParaRPr kumimoji="1" lang="en-US" altLang="zh-TW" sz="2400" b="1" dirty="0" smtClean="0">
              <a:solidFill>
                <a:srgbClr val="0000FF"/>
              </a:solidFill>
              <a:latin typeface="標楷體" pitchFamily="65" charset="-120"/>
              <a:ea typeface="標楷體" pitchFamily="65" charset="-120"/>
            </a:endParaRPr>
          </a:p>
          <a:p>
            <a:pPr lvl="0" algn="just">
              <a:buClr>
                <a:srgbClr val="3333CC">
                  <a:lumMod val="50000"/>
                </a:srgbClr>
              </a:buClr>
              <a:buSzPct val="75000"/>
              <a:buFont typeface="Wingdings" panose="05000000000000000000" pitchFamily="2" charset="2"/>
              <a:buChar char="n"/>
            </a:pPr>
            <a:endParaRPr kumimoji="1" lang="en-US" altLang="zh-TW" sz="2400" b="1" dirty="0">
              <a:solidFill>
                <a:srgbClr val="0000FF"/>
              </a:solidFill>
              <a:latin typeface="標楷體" pitchFamily="65" charset="-120"/>
              <a:ea typeface="標楷體" pitchFamily="65" charset="-120"/>
            </a:endParaRPr>
          </a:p>
          <a:p>
            <a:pPr marL="109537" lvl="0" indent="0" algn="just">
              <a:buClr>
                <a:srgbClr val="3333CC">
                  <a:lumMod val="50000"/>
                </a:srgbClr>
              </a:buClr>
              <a:buSzPct val="75000"/>
              <a:buNone/>
            </a:pPr>
            <a:endParaRPr kumimoji="1" lang="zh-TW" altLang="en-US" sz="2400" b="1" dirty="0">
              <a:solidFill>
                <a:srgbClr val="0000FF"/>
              </a:solidFill>
              <a:latin typeface="標楷體" pitchFamily="65" charset="-120"/>
              <a:ea typeface="標楷體" pitchFamily="65" charset="-120"/>
            </a:endParaRPr>
          </a:p>
          <a:p>
            <a:pPr marL="109537" indent="0" algn="just">
              <a:buClr>
                <a:srgbClr val="3333CC">
                  <a:lumMod val="50000"/>
                </a:srgbClr>
              </a:buClr>
              <a:buSzPct val="75000"/>
              <a:buNone/>
            </a:pPr>
            <a:r>
              <a:rPr lang="en-US" altLang="zh-TW" sz="2400" b="1" dirty="0" smtClean="0">
                <a:solidFill>
                  <a:schemeClr val="accent2">
                    <a:lumMod val="75000"/>
                  </a:schemeClr>
                </a:solidFill>
                <a:latin typeface="Times New Roman" panose="02020603050405020304" pitchFamily="18" charset="0"/>
              </a:rPr>
              <a:t> </a:t>
            </a:r>
            <a:endParaRPr lang="zh-TW" altLang="en-US" sz="2400" b="1" dirty="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1400" b="1" dirty="0" smtClean="0">
              <a:solidFill>
                <a:schemeClr val="accent2">
                  <a:lumMod val="75000"/>
                </a:schemeClr>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89</a:t>
            </a:fld>
            <a:endParaRPr lang="zh-TW" altLang="en-US">
              <a:solidFill>
                <a:srgbClr val="00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7245" y="2163348"/>
            <a:ext cx="6615374" cy="422966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487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暴力犯罪創新低，</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治安</a:t>
            </a:r>
            <a:r>
              <a:rPr lang="en-US" altLang="zh-TW" sz="3600" dirty="0">
                <a:solidFill>
                  <a:schemeClr val="accent6">
                    <a:lumMod val="50000"/>
                  </a:schemeClr>
                </a:solidFill>
                <a:latin typeface="Times New Roman" panose="02020603050405020304" pitchFamily="18" charset="0"/>
                <a:ea typeface="標楷體" panose="03000509000000000000" pitchFamily="65" charset="-120"/>
              </a:rPr>
              <a:t>20</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年來</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最穩定</a:t>
            </a:r>
            <a:endParaRPr lang="en-US" altLang="zh-TW" sz="36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04075" y="911643"/>
            <a:ext cx="8421636" cy="230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lnSpc>
                <a:spcPts val="3500"/>
              </a:lnSpc>
              <a:buClr>
                <a:schemeClr val="accent2">
                  <a:lumMod val="50000"/>
                </a:schemeClr>
              </a:buClr>
              <a:buSzPct val="100000"/>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96</a:t>
            </a:r>
            <a:r>
              <a:rPr lang="zh-TW" altLang="en-US" sz="2600" b="1" dirty="0">
                <a:solidFill>
                  <a:schemeClr val="accent6"/>
                </a:solidFill>
                <a:latin typeface="Times New Roman" panose="02020603050405020304" pitchFamily="18" charset="0"/>
                <a:ea typeface="標楷體" panose="03000509000000000000" pitchFamily="65" charset="-120"/>
              </a:rPr>
              <a:t>年暴力犯罪發生</a:t>
            </a:r>
            <a:r>
              <a:rPr lang="en-US" altLang="zh-TW" sz="2600" b="1" dirty="0">
                <a:solidFill>
                  <a:schemeClr val="accent6"/>
                </a:solidFill>
                <a:latin typeface="Times New Roman" panose="02020603050405020304" pitchFamily="18" charset="0"/>
                <a:ea typeface="標楷體" panose="03000509000000000000" pitchFamily="65" charset="-120"/>
              </a:rPr>
              <a:t>9,534</a:t>
            </a:r>
            <a:r>
              <a:rPr lang="zh-TW" altLang="en-US" sz="2600" b="1" dirty="0">
                <a:solidFill>
                  <a:schemeClr val="accent6"/>
                </a:solidFill>
                <a:latin typeface="Times New Roman" panose="02020603050405020304" pitchFamily="18" charset="0"/>
                <a:ea typeface="標楷體" panose="03000509000000000000" pitchFamily="65" charset="-120"/>
              </a:rPr>
              <a:t>件、破獲率</a:t>
            </a:r>
            <a:r>
              <a:rPr lang="en-US" altLang="zh-TW" sz="2600" b="1" dirty="0">
                <a:solidFill>
                  <a:schemeClr val="accent6"/>
                </a:solidFill>
                <a:latin typeface="Times New Roman" panose="02020603050405020304" pitchFamily="18" charset="0"/>
                <a:ea typeface="標楷體" panose="03000509000000000000" pitchFamily="65" charset="-120"/>
              </a:rPr>
              <a:t>75.04</a:t>
            </a:r>
            <a:r>
              <a:rPr lang="zh-TW" altLang="en-US" sz="2600" b="1" dirty="0">
                <a:solidFill>
                  <a:schemeClr val="accent6"/>
                </a:solidFill>
                <a:latin typeface="Times New Roman" panose="02020603050405020304" pitchFamily="18" charset="0"/>
                <a:ea typeface="標楷體" panose="03000509000000000000" pitchFamily="65" charset="-120"/>
              </a:rPr>
              <a:t>％，至</a:t>
            </a:r>
            <a:r>
              <a:rPr lang="en-US" altLang="zh-TW" sz="2600" b="1" dirty="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年降至</a:t>
            </a:r>
            <a:r>
              <a:rPr lang="en-US" altLang="zh-TW" sz="2600" b="1" dirty="0">
                <a:solidFill>
                  <a:schemeClr val="accent6"/>
                </a:solidFill>
                <a:latin typeface="Times New Roman" panose="02020603050405020304" pitchFamily="18" charset="0"/>
                <a:ea typeface="標楷體" panose="03000509000000000000" pitchFamily="65" charset="-120"/>
              </a:rPr>
              <a:t>1,956</a:t>
            </a:r>
            <a:r>
              <a:rPr lang="zh-TW" altLang="en-US" sz="2600" b="1" dirty="0">
                <a:solidFill>
                  <a:schemeClr val="accent6"/>
                </a:solidFill>
                <a:latin typeface="Times New Roman" panose="02020603050405020304" pitchFamily="18" charset="0"/>
                <a:ea typeface="標楷體" panose="03000509000000000000" pitchFamily="65" charset="-120"/>
              </a:rPr>
              <a:t>件，破獲率達</a:t>
            </a:r>
            <a:r>
              <a:rPr lang="en-US" altLang="zh-TW" sz="2600" b="1" dirty="0">
                <a:solidFill>
                  <a:schemeClr val="accent6"/>
                </a:solidFill>
                <a:latin typeface="Times New Roman" panose="02020603050405020304" pitchFamily="18" charset="0"/>
                <a:ea typeface="標楷體" panose="03000509000000000000" pitchFamily="65" charset="-120"/>
              </a:rPr>
              <a:t>102.66%</a:t>
            </a:r>
            <a:r>
              <a:rPr lang="zh-TW" altLang="en-US" sz="2600" b="1" dirty="0">
                <a:solidFill>
                  <a:schemeClr val="accent6"/>
                </a:solidFill>
                <a:latin typeface="Times New Roman" panose="02020603050405020304" pitchFamily="18" charset="0"/>
                <a:ea typeface="標楷體" panose="03000509000000000000" pitchFamily="65" charset="-120"/>
              </a:rPr>
              <a:t>，發生件數減少</a:t>
            </a:r>
            <a:r>
              <a:rPr lang="en-US" altLang="zh-TW" sz="2600" b="1" dirty="0">
                <a:solidFill>
                  <a:schemeClr val="accent6"/>
                </a:solidFill>
                <a:latin typeface="Times New Roman" panose="02020603050405020304" pitchFamily="18" charset="0"/>
                <a:ea typeface="標楷體" panose="03000509000000000000" pitchFamily="65" charset="-120"/>
              </a:rPr>
              <a:t>7,578</a:t>
            </a:r>
            <a:r>
              <a:rPr lang="zh-TW" altLang="en-US" sz="2600" b="1" dirty="0">
                <a:solidFill>
                  <a:schemeClr val="accent6"/>
                </a:solidFill>
                <a:latin typeface="Times New Roman" panose="02020603050405020304" pitchFamily="18" charset="0"/>
                <a:ea typeface="標楷體" panose="03000509000000000000" pitchFamily="65" charset="-120"/>
              </a:rPr>
              <a:t>件，降幅</a:t>
            </a:r>
            <a:r>
              <a:rPr lang="en-US" altLang="zh-TW" sz="2600" b="1" dirty="0">
                <a:solidFill>
                  <a:schemeClr val="accent6"/>
                </a:solidFill>
                <a:latin typeface="Times New Roman" panose="02020603050405020304" pitchFamily="18" charset="0"/>
                <a:ea typeface="標楷體" panose="03000509000000000000" pitchFamily="65" charset="-120"/>
              </a:rPr>
              <a:t>79.48%</a:t>
            </a:r>
            <a:r>
              <a:rPr lang="zh-TW" altLang="en-US" sz="2600" b="1" dirty="0">
                <a:solidFill>
                  <a:schemeClr val="accent6"/>
                </a:solidFill>
                <a:latin typeface="Times New Roman" panose="02020603050405020304" pitchFamily="18" charset="0"/>
                <a:ea typeface="標楷體" panose="03000509000000000000" pitchFamily="65" charset="-120"/>
              </a:rPr>
              <a:t>，為近</a:t>
            </a:r>
            <a:r>
              <a:rPr lang="en-US" altLang="zh-TW" sz="2600" b="1" dirty="0">
                <a:solidFill>
                  <a:schemeClr val="accent6"/>
                </a:solidFill>
                <a:latin typeface="Times New Roman" panose="02020603050405020304" pitchFamily="18" charset="0"/>
                <a:ea typeface="標楷體" panose="03000509000000000000" pitchFamily="65" charset="-120"/>
              </a:rPr>
              <a:t>20</a:t>
            </a:r>
            <a:r>
              <a:rPr lang="zh-TW" altLang="en-US" sz="2600" b="1" dirty="0">
                <a:solidFill>
                  <a:schemeClr val="accent6"/>
                </a:solidFill>
                <a:latin typeface="Times New Roman" panose="02020603050405020304" pitchFamily="18" charset="0"/>
                <a:ea typeface="標楷體" panose="03000509000000000000" pitchFamily="65" charset="-120"/>
              </a:rPr>
              <a:t>年最低。 </a:t>
            </a:r>
            <a:endParaRPr lang="en-US" altLang="zh-TW" sz="2600" b="1" dirty="0" smtClean="0">
              <a:solidFill>
                <a:schemeClr val="accent6"/>
              </a:solidFill>
              <a:latin typeface="Times New Roman" panose="02020603050405020304" pitchFamily="18" charset="0"/>
              <a:ea typeface="標楷體" panose="03000509000000000000" pitchFamily="65" charset="-120"/>
            </a:endParaRPr>
          </a:p>
          <a:p>
            <a:pPr algn="just">
              <a:lnSpc>
                <a:spcPts val="3500"/>
              </a:lnSpc>
              <a:buClr>
                <a:schemeClr val="accent2">
                  <a:lumMod val="50000"/>
                </a:schemeClr>
              </a:buClr>
              <a:buSzPct val="100000"/>
              <a:buFont typeface="Wingdings" panose="05000000000000000000" pitchFamily="2" charset="2"/>
              <a:buChar char="n"/>
            </a:pPr>
            <a:r>
              <a:rPr lang="zh-TW" altLang="en-US" sz="2600" b="1" dirty="0">
                <a:solidFill>
                  <a:schemeClr val="accent6"/>
                </a:solidFill>
                <a:latin typeface="Times New Roman" panose="02020603050405020304" pitchFamily="18" charset="0"/>
                <a:ea typeface="標楷體" panose="03000509000000000000" pitchFamily="65" charset="-120"/>
              </a:rPr>
              <a:t>竊盜案件發生數</a:t>
            </a:r>
            <a:r>
              <a:rPr lang="zh-TW" altLang="en-US" sz="2600" b="1" dirty="0" smtClean="0">
                <a:solidFill>
                  <a:schemeClr val="accent6"/>
                </a:solidFill>
                <a:latin typeface="Times New Roman" panose="02020603050405020304" pitchFamily="18" charset="0"/>
                <a:ea typeface="標楷體" panose="03000509000000000000" pitchFamily="65" charset="-120"/>
              </a:rPr>
              <a:t>自</a:t>
            </a:r>
            <a:r>
              <a:rPr lang="en-US" altLang="zh-TW" sz="2600" b="1" dirty="0" smtClean="0">
                <a:solidFill>
                  <a:schemeClr val="accent6"/>
                </a:solidFill>
                <a:latin typeface="Times New Roman" panose="02020603050405020304" pitchFamily="18" charset="0"/>
                <a:ea typeface="標楷體" panose="03000509000000000000" pitchFamily="65" charset="-120"/>
              </a:rPr>
              <a:t>96 </a:t>
            </a:r>
            <a:r>
              <a:rPr lang="zh-TW" altLang="en-US" sz="2600" b="1" dirty="0">
                <a:solidFill>
                  <a:schemeClr val="accent6"/>
                </a:solidFill>
                <a:latin typeface="Times New Roman" panose="02020603050405020304" pitchFamily="18" charset="0"/>
                <a:ea typeface="標楷體" panose="03000509000000000000" pitchFamily="65" charset="-120"/>
              </a:rPr>
              <a:t>年 </a:t>
            </a:r>
            <a:r>
              <a:rPr lang="en-US" altLang="zh-TW" sz="2600" b="1" dirty="0">
                <a:solidFill>
                  <a:schemeClr val="accent6"/>
                </a:solidFill>
                <a:latin typeface="Times New Roman" panose="02020603050405020304" pitchFamily="18" charset="0"/>
                <a:ea typeface="標楷體" panose="03000509000000000000" pitchFamily="65" charset="-120"/>
              </a:rPr>
              <a:t>24 </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1,091 </a:t>
            </a:r>
            <a:r>
              <a:rPr lang="zh-TW" altLang="en-US" sz="2600" b="1" dirty="0">
                <a:solidFill>
                  <a:schemeClr val="accent6"/>
                </a:solidFill>
                <a:latin typeface="Times New Roman" panose="02020603050405020304" pitchFamily="18" charset="0"/>
                <a:ea typeface="標楷體" panose="03000509000000000000" pitchFamily="65" charset="-120"/>
              </a:rPr>
              <a:t>件降至 </a:t>
            </a:r>
            <a:r>
              <a:rPr lang="en-US" altLang="zh-TW" sz="2600" b="1" dirty="0" smtClean="0">
                <a:solidFill>
                  <a:schemeClr val="accent6"/>
                </a:solidFill>
                <a:latin typeface="Times New Roman" panose="02020603050405020304" pitchFamily="18" charset="0"/>
                <a:ea typeface="標楷體" panose="03000509000000000000" pitchFamily="65" charset="-120"/>
              </a:rPr>
              <a:t>104 </a:t>
            </a:r>
            <a:r>
              <a:rPr lang="zh-TW" altLang="en-US" sz="2600" b="1" dirty="0">
                <a:solidFill>
                  <a:schemeClr val="accent6"/>
                </a:solidFill>
                <a:latin typeface="Times New Roman" panose="02020603050405020304" pitchFamily="18" charset="0"/>
                <a:ea typeface="標楷體" panose="03000509000000000000" pitchFamily="65" charset="-120"/>
              </a:rPr>
              <a:t>年 </a:t>
            </a:r>
            <a:r>
              <a:rPr lang="en-US" altLang="zh-TW" sz="2600" b="1" dirty="0">
                <a:solidFill>
                  <a:schemeClr val="accent6"/>
                </a:solidFill>
                <a:latin typeface="Times New Roman" panose="02020603050405020304" pitchFamily="18" charset="0"/>
                <a:ea typeface="標楷體" panose="03000509000000000000" pitchFamily="65" charset="-120"/>
              </a:rPr>
              <a:t>6 </a:t>
            </a:r>
            <a:r>
              <a:rPr lang="zh-TW" altLang="en-US" sz="2600" b="1" dirty="0">
                <a:solidFill>
                  <a:schemeClr val="accent6"/>
                </a:solidFill>
                <a:latin typeface="Times New Roman" panose="02020603050405020304" pitchFamily="18" charset="0"/>
                <a:ea typeface="標楷體" panose="03000509000000000000" pitchFamily="65" charset="-120"/>
              </a:rPr>
              <a:t>萬</a:t>
            </a:r>
            <a:r>
              <a:rPr lang="en-US" altLang="zh-TW" sz="2600" b="1" dirty="0">
                <a:solidFill>
                  <a:schemeClr val="accent6"/>
                </a:solidFill>
                <a:latin typeface="Times New Roman" panose="02020603050405020304" pitchFamily="18" charset="0"/>
                <a:ea typeface="標楷體" panose="03000509000000000000" pitchFamily="65" charset="-120"/>
              </a:rPr>
              <a:t>6,255 </a:t>
            </a:r>
            <a:r>
              <a:rPr lang="zh-TW" altLang="en-US" sz="2600" b="1" dirty="0">
                <a:solidFill>
                  <a:schemeClr val="accent6"/>
                </a:solidFill>
                <a:latin typeface="Times New Roman" panose="02020603050405020304" pitchFamily="18" charset="0"/>
                <a:ea typeface="標楷體" panose="03000509000000000000" pitchFamily="65" charset="-120"/>
              </a:rPr>
              <a:t>件，降幅為 </a:t>
            </a:r>
            <a:r>
              <a:rPr lang="en-US" altLang="zh-TW" sz="2600" b="1" dirty="0">
                <a:solidFill>
                  <a:schemeClr val="accent6"/>
                </a:solidFill>
                <a:latin typeface="Times New Roman" panose="02020603050405020304" pitchFamily="18" charset="0"/>
                <a:ea typeface="標楷體" panose="03000509000000000000" pitchFamily="65" charset="-120"/>
              </a:rPr>
              <a:t>72.5</a:t>
            </a:r>
            <a:r>
              <a:rPr lang="en-US" altLang="zh-TW" sz="2600" b="1" dirty="0" smtClean="0">
                <a:solidFill>
                  <a:schemeClr val="accent6"/>
                </a:solidFill>
                <a:latin typeface="Times New Roman" panose="02020603050405020304" pitchFamily="18" charset="0"/>
                <a:ea typeface="標楷體" panose="03000509000000000000" pitchFamily="65" charset="-120"/>
              </a:rPr>
              <a:t>%</a:t>
            </a: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9</a:t>
            </a:fld>
            <a:endParaRPr lang="zh-TW" altLang="en-US"/>
          </a:p>
        </p:txBody>
      </p:sp>
      <p:sp>
        <p:nvSpPr>
          <p:cNvPr id="3" name="矩形 2"/>
          <p:cNvSpPr/>
          <p:nvPr/>
        </p:nvSpPr>
        <p:spPr>
          <a:xfrm>
            <a:off x="3094672" y="6075909"/>
            <a:ext cx="2896947" cy="369332"/>
          </a:xfrm>
          <a:prstGeom prst="rect">
            <a:avLst/>
          </a:prstGeom>
        </p:spPr>
        <p:txBody>
          <a:bodyPr wrap="none">
            <a:spAutoFit/>
          </a:bodyPr>
          <a:lstStyle/>
          <a:p>
            <a:r>
              <a:rPr lang="en-US" altLang="zh-TW" kern="100" dirty="0" smtClean="0">
                <a:solidFill>
                  <a:srgbClr val="000000"/>
                </a:solidFill>
                <a:latin typeface="Times New Roman" panose="02020603050405020304" pitchFamily="18" charset="0"/>
                <a:ea typeface="標楷體" panose="03000509000000000000" pitchFamily="65" charset="-120"/>
              </a:rPr>
              <a:t> </a:t>
            </a:r>
            <a:r>
              <a:rPr lang="en-US" altLang="zh-TW" kern="100" dirty="0">
                <a:solidFill>
                  <a:srgbClr val="000000"/>
                </a:solidFill>
                <a:latin typeface="Times New Roman" panose="02020603050405020304" pitchFamily="18" charset="0"/>
                <a:ea typeface="標楷體" panose="03000509000000000000" pitchFamily="65" charset="-120"/>
              </a:rPr>
              <a:t>84</a:t>
            </a:r>
            <a:r>
              <a:rPr lang="zh-TW" altLang="zh-TW"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年至</a:t>
            </a:r>
            <a:r>
              <a:rPr lang="en-US" altLang="zh-TW" kern="100" dirty="0" smtClean="0">
                <a:solidFill>
                  <a:srgbClr val="000000"/>
                </a:solidFill>
                <a:latin typeface="Times New Roman" panose="02020603050405020304" pitchFamily="18" charset="0"/>
                <a:ea typeface="標楷體" panose="03000509000000000000" pitchFamily="65" charset="-120"/>
              </a:rPr>
              <a:t>104</a:t>
            </a:r>
            <a:r>
              <a:rPr lang="zh-TW" altLang="zh-TW"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zh-TW"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暴力犯罪概況</a:t>
            </a:r>
            <a:endParaRPr lang="zh-TW" altLang="en-US"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67" y="3213635"/>
            <a:ext cx="7794266" cy="323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4"/>
          <a:stretch>
            <a:fillRect/>
          </a:stretch>
        </p:blipFill>
        <p:spPr>
          <a:xfrm>
            <a:off x="5507393" y="3721999"/>
            <a:ext cx="766916" cy="583578"/>
          </a:xfrm>
          <a:prstGeom prst="rect">
            <a:avLst/>
          </a:prstGeom>
        </p:spPr>
      </p:pic>
    </p:spTree>
    <p:extLst>
      <p:ext uri="{BB962C8B-B14F-4D97-AF65-F5344CB8AC3E}">
        <p14:creationId xmlns:p14="http://schemas.microsoft.com/office/powerpoint/2010/main" val="5949544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50706"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馳援救災，守護家園</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a:solidFill>
                  <a:srgbClr val="2D2DB9">
                    <a:lumMod val="50000"/>
                  </a:srgbClr>
                </a:solidFill>
                <a:latin typeface="Times New Roman" panose="02020603050405020304" pitchFamily="18" charset="0"/>
                <a:ea typeface="標楷體" panose="03000509000000000000" pitchFamily="65" charset="-120"/>
              </a:rPr>
              <a:t>1)</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363221" y="1014411"/>
            <a:ext cx="8455659" cy="121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lgn="just">
              <a:buClr>
                <a:srgbClr val="3333CC">
                  <a:lumMod val="50000"/>
                </a:srgbClr>
              </a:buClr>
              <a:buSzPct val="100000"/>
              <a:buFont typeface="Wingdings" panose="05000000000000000000" pitchFamily="2" charset="2"/>
              <a:buChar char="n"/>
              <a:defRPr/>
            </a:pPr>
            <a:r>
              <a:rPr lang="en-US" altLang="zh-TW" sz="2400" b="1" dirty="0" smtClean="0">
                <a:solidFill>
                  <a:schemeClr val="accent6"/>
                </a:solidFill>
                <a:latin typeface="Times New Roman" panose="02020603050405020304" pitchFamily="18" charset="0"/>
              </a:rPr>
              <a:t>97</a:t>
            </a:r>
            <a:r>
              <a:rPr lang="zh-TW" altLang="en-US" sz="2400" b="1" dirty="0">
                <a:solidFill>
                  <a:schemeClr val="accent6"/>
                </a:solidFill>
                <a:latin typeface="Times New Roman" panose="02020603050405020304" pitchFamily="18" charset="0"/>
              </a:rPr>
              <a:t>年起防颱應處，由颱風登陸前</a:t>
            </a:r>
            <a:r>
              <a:rPr lang="en-US" altLang="zh-TW" sz="2400" b="1" dirty="0">
                <a:solidFill>
                  <a:schemeClr val="accent6"/>
                </a:solidFill>
                <a:latin typeface="Times New Roman" panose="02020603050405020304" pitchFamily="18" charset="0"/>
              </a:rPr>
              <a:t>24</a:t>
            </a:r>
            <a:r>
              <a:rPr lang="zh-TW" altLang="en-US" sz="2400" b="1" dirty="0">
                <a:solidFill>
                  <a:schemeClr val="accent6"/>
                </a:solidFill>
                <a:latin typeface="Times New Roman" panose="02020603050405020304" pitchFamily="18" charset="0"/>
              </a:rPr>
              <a:t>小時改為提前</a:t>
            </a:r>
            <a:r>
              <a:rPr lang="en-US" altLang="zh-TW" sz="2400" b="1" dirty="0">
                <a:solidFill>
                  <a:schemeClr val="accent6"/>
                </a:solidFill>
                <a:latin typeface="Times New Roman" panose="02020603050405020304" pitchFamily="18" charset="0"/>
              </a:rPr>
              <a:t>36</a:t>
            </a:r>
            <a:r>
              <a:rPr lang="zh-TW" altLang="en-US" sz="2400" b="1" dirty="0">
                <a:solidFill>
                  <a:schemeClr val="accent6"/>
                </a:solidFill>
                <a:latin typeface="Times New Roman" panose="02020603050405020304" pitchFamily="18" charset="0"/>
              </a:rPr>
              <a:t>小時派遣連絡官進駐地方政府</a:t>
            </a:r>
            <a:r>
              <a:rPr lang="zh-TW" altLang="en-US" sz="2400" b="1" dirty="0" smtClean="0">
                <a:solidFill>
                  <a:schemeClr val="accent6"/>
                </a:solidFill>
                <a:latin typeface="Times New Roman" panose="02020603050405020304" pitchFamily="18" charset="0"/>
              </a:rPr>
              <a:t>計</a:t>
            </a:r>
            <a:r>
              <a:rPr lang="en-US" altLang="zh-TW" sz="2400" b="1" dirty="0" smtClean="0">
                <a:solidFill>
                  <a:schemeClr val="accent6"/>
                </a:solidFill>
                <a:latin typeface="Times New Roman" panose="02020603050405020304" pitchFamily="18" charset="0"/>
              </a:rPr>
              <a:t>1</a:t>
            </a:r>
            <a:r>
              <a:rPr lang="zh-TW" altLang="en-US" sz="2400" b="1" dirty="0" smtClean="0">
                <a:solidFill>
                  <a:schemeClr val="accent6"/>
                </a:solidFill>
                <a:latin typeface="Times New Roman" panose="02020603050405020304" pitchFamily="18" charset="0"/>
              </a:rPr>
              <a:t>萬</a:t>
            </a:r>
            <a:r>
              <a:rPr lang="en-US" altLang="zh-TW" sz="2400" b="1" dirty="0" smtClean="0">
                <a:solidFill>
                  <a:schemeClr val="accent6"/>
                </a:solidFill>
                <a:latin typeface="Times New Roman" panose="02020603050405020304" pitchFamily="18" charset="0"/>
              </a:rPr>
              <a:t>895</a:t>
            </a:r>
            <a:r>
              <a:rPr lang="zh-TW" altLang="en-US" sz="2400" b="1" dirty="0" smtClean="0">
                <a:solidFill>
                  <a:schemeClr val="accent6"/>
                </a:solidFill>
                <a:latin typeface="Times New Roman" panose="02020603050405020304" pitchFamily="18" charset="0"/>
              </a:rPr>
              <a:t>人</a:t>
            </a:r>
            <a:r>
              <a:rPr lang="zh-TW" altLang="en-US" sz="2400" b="1" dirty="0">
                <a:solidFill>
                  <a:schemeClr val="accent6"/>
                </a:solidFill>
                <a:latin typeface="Times New Roman" panose="02020603050405020304" pitchFamily="18" charset="0"/>
              </a:rPr>
              <a:t>，與地方首長建立聯繫機制，有效掌握災情。</a:t>
            </a:r>
            <a:endParaRPr lang="en-US" altLang="zh-TW" sz="2400" b="1" dirty="0">
              <a:solidFill>
                <a:schemeClr val="accent6"/>
              </a:solidFill>
              <a:latin typeface="Times New Roman" panose="02020603050405020304" pitchFamily="18" charset="0"/>
            </a:endParaRPr>
          </a:p>
          <a:p>
            <a:pPr lvl="0" algn="just">
              <a:buClr>
                <a:srgbClr val="3333CC">
                  <a:lumMod val="50000"/>
                </a:srgbClr>
              </a:buClr>
              <a:buSzPct val="75000"/>
              <a:buFont typeface="Wingdings" panose="05000000000000000000" pitchFamily="2" charset="2"/>
              <a:buChar char="n"/>
            </a:pPr>
            <a:endParaRPr kumimoji="1" lang="en-US" altLang="zh-TW" sz="2400" b="1" dirty="0">
              <a:solidFill>
                <a:srgbClr val="0000FF"/>
              </a:solidFill>
              <a:latin typeface="標楷體" pitchFamily="65" charset="-120"/>
              <a:ea typeface="標楷體" pitchFamily="65" charset="-120"/>
            </a:endParaRPr>
          </a:p>
          <a:p>
            <a:pPr marL="109537" lvl="0" indent="0" algn="just">
              <a:buClr>
                <a:srgbClr val="3333CC">
                  <a:lumMod val="50000"/>
                </a:srgbClr>
              </a:buClr>
              <a:buSzPct val="75000"/>
              <a:buNone/>
            </a:pPr>
            <a:endParaRPr kumimoji="1" lang="zh-TW" altLang="en-US" sz="2400" b="1" dirty="0">
              <a:solidFill>
                <a:srgbClr val="0000FF"/>
              </a:solidFill>
              <a:latin typeface="標楷體" pitchFamily="65" charset="-120"/>
              <a:ea typeface="標楷體" pitchFamily="65" charset="-120"/>
            </a:endParaRPr>
          </a:p>
          <a:p>
            <a:pPr marL="109537" indent="0" algn="just">
              <a:buClr>
                <a:srgbClr val="3333CC">
                  <a:lumMod val="50000"/>
                </a:srgbClr>
              </a:buClr>
              <a:buSzPct val="75000"/>
              <a:buNone/>
            </a:pPr>
            <a:r>
              <a:rPr lang="en-US" altLang="zh-TW" sz="2400" b="1" dirty="0" smtClean="0">
                <a:solidFill>
                  <a:schemeClr val="accent2">
                    <a:lumMod val="75000"/>
                  </a:schemeClr>
                </a:solidFill>
                <a:latin typeface="Times New Roman" panose="02020603050405020304" pitchFamily="18" charset="0"/>
              </a:rPr>
              <a:t> </a:t>
            </a:r>
            <a:endParaRPr lang="zh-TW" altLang="en-US" sz="2400" b="1" dirty="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chemeClr val="accent2">
                  <a:lumMod val="75000"/>
                </a:scheme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1400" b="1" dirty="0" smtClean="0">
              <a:solidFill>
                <a:schemeClr val="accent2">
                  <a:lumMod val="75000"/>
                </a:schemeClr>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90</a:t>
            </a:fld>
            <a:endParaRPr lang="zh-TW" altLang="en-US">
              <a:solidFill>
                <a:srgbClr val="000000"/>
              </a:solidFill>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665" y="2179793"/>
            <a:ext cx="6773249" cy="427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4206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7"/>
          <p:cNvSpPr>
            <a:spLocks/>
          </p:cNvSpPr>
          <p:nvPr/>
        </p:nvSpPr>
        <p:spPr bwMode="auto">
          <a:xfrm>
            <a:off x="363221" y="1014411"/>
            <a:ext cx="8455659" cy="155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a:buClr>
                <a:srgbClr val="00CC99"/>
              </a:buClr>
            </a:pPr>
            <a:endParaRPr lang="zh-TW" altLang="en-US" sz="1100" dirty="0">
              <a:solidFill>
                <a:srgbClr val="000000"/>
              </a:solidFill>
              <a:latin typeface="標楷體"/>
            </a:endParaRPr>
          </a:p>
          <a:p>
            <a:pPr algn="just">
              <a:buClr>
                <a:srgbClr val="3333CC">
                  <a:lumMod val="50000"/>
                </a:srgbClr>
              </a:buClr>
              <a:buSzPct val="75000"/>
              <a:buFont typeface="Wingdings" panose="05000000000000000000" pitchFamily="2" charset="2"/>
              <a:buChar char="n"/>
              <a:defRPr/>
            </a:pPr>
            <a:r>
              <a:rPr lang="zh-TW" altLang="en-US" sz="2400" b="1" dirty="0">
                <a:solidFill>
                  <a:schemeClr val="accent6"/>
                </a:solidFill>
                <a:latin typeface="Times New Roman" panose="02020603050405020304" pitchFamily="18" charset="0"/>
              </a:rPr>
              <a:t>為協助災民收容安置，</a:t>
            </a:r>
            <a:r>
              <a:rPr lang="en-US" altLang="zh-TW" sz="2400" b="1" dirty="0">
                <a:solidFill>
                  <a:schemeClr val="accent6"/>
                </a:solidFill>
                <a:latin typeface="Times New Roman" panose="02020603050405020304" pitchFamily="18" charset="0"/>
              </a:rPr>
              <a:t>98</a:t>
            </a:r>
            <a:r>
              <a:rPr lang="zh-TW" altLang="en-US" sz="2400" b="1" dirty="0">
                <a:solidFill>
                  <a:schemeClr val="accent6"/>
                </a:solidFill>
                <a:latin typeface="Times New Roman" panose="02020603050405020304" pitchFamily="18" charset="0"/>
              </a:rPr>
              <a:t>年起設置收容營區</a:t>
            </a:r>
            <a:r>
              <a:rPr lang="en-US" altLang="zh-TW" sz="2400" b="1" dirty="0">
                <a:solidFill>
                  <a:schemeClr val="accent6"/>
                </a:solidFill>
                <a:latin typeface="Times New Roman" panose="02020603050405020304" pitchFamily="18" charset="0"/>
              </a:rPr>
              <a:t>110</a:t>
            </a:r>
            <a:r>
              <a:rPr lang="zh-TW" altLang="en-US" sz="2400" b="1" dirty="0">
                <a:solidFill>
                  <a:schemeClr val="accent6"/>
                </a:solidFill>
                <a:latin typeface="Times New Roman" panose="02020603050405020304" pitchFamily="18" charset="0"/>
              </a:rPr>
              <a:t>處，收容能量</a:t>
            </a:r>
            <a:r>
              <a:rPr lang="en-US" altLang="zh-TW" sz="2400" b="1" dirty="0">
                <a:solidFill>
                  <a:schemeClr val="accent6"/>
                </a:solidFill>
                <a:latin typeface="Times New Roman" panose="02020603050405020304" pitchFamily="18" charset="0"/>
              </a:rPr>
              <a:t>5</a:t>
            </a:r>
            <a:r>
              <a:rPr lang="zh-TW" altLang="en-US" sz="2400" b="1" dirty="0">
                <a:solidFill>
                  <a:schemeClr val="accent6"/>
                </a:solidFill>
                <a:latin typeface="Times New Roman" panose="02020603050405020304" pitchFamily="18" charset="0"/>
              </a:rPr>
              <a:t>萬餘人，</a:t>
            </a:r>
            <a:r>
              <a:rPr lang="en-US" altLang="zh-TW" sz="2400" b="1" dirty="0">
                <a:solidFill>
                  <a:schemeClr val="accent6"/>
                </a:solidFill>
                <a:latin typeface="Times New Roman" panose="02020603050405020304" pitchFamily="18" charset="0"/>
              </a:rPr>
              <a:t>98</a:t>
            </a:r>
            <a:r>
              <a:rPr lang="zh-TW" altLang="en-US" sz="2400" b="1" dirty="0">
                <a:solidFill>
                  <a:schemeClr val="accent6"/>
                </a:solidFill>
                <a:latin typeface="Times New Roman" panose="02020603050405020304" pitchFamily="18" charset="0"/>
              </a:rPr>
              <a:t>年迄今計安置鄉民</a:t>
            </a:r>
            <a:r>
              <a:rPr lang="en-US" altLang="zh-TW" sz="2400" b="1" dirty="0" smtClean="0">
                <a:solidFill>
                  <a:schemeClr val="accent6"/>
                </a:solidFill>
                <a:latin typeface="Times New Roman" panose="02020603050405020304" pitchFamily="18" charset="0"/>
              </a:rPr>
              <a:t>6,242</a:t>
            </a:r>
            <a:r>
              <a:rPr lang="zh-TW" altLang="en-US" sz="2400" b="1" dirty="0" smtClean="0">
                <a:solidFill>
                  <a:schemeClr val="accent6"/>
                </a:solidFill>
                <a:latin typeface="Times New Roman" panose="02020603050405020304" pitchFamily="18" charset="0"/>
              </a:rPr>
              <a:t>人</a:t>
            </a:r>
            <a:r>
              <a:rPr lang="zh-TW" altLang="en-US" sz="2400" b="1" dirty="0">
                <a:solidFill>
                  <a:schemeClr val="accent6"/>
                </a:solidFill>
                <a:latin typeface="Times New Roman" panose="02020603050405020304" pitchFamily="18" charset="0"/>
              </a:rPr>
              <a:t>，展現政府災防之積極作為。</a:t>
            </a:r>
            <a:endParaRPr lang="en-US" altLang="zh-TW" sz="2400" b="1" dirty="0">
              <a:solidFill>
                <a:schemeClr val="accent6"/>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kumimoji="1" lang="en-US" altLang="zh-TW" sz="2400" b="1" dirty="0">
              <a:solidFill>
                <a:srgbClr val="0000FF"/>
              </a:solidFill>
              <a:latin typeface="標楷體" pitchFamily="65" charset="-120"/>
            </a:endParaRPr>
          </a:p>
          <a:p>
            <a:pPr marL="109537" indent="0" algn="just">
              <a:buClr>
                <a:srgbClr val="3333CC">
                  <a:lumMod val="50000"/>
                </a:srgbClr>
              </a:buClr>
              <a:buSzPct val="75000"/>
              <a:buFont typeface="Wingdings 3" panose="05040102010807070707" pitchFamily="18" charset="2"/>
              <a:buNone/>
            </a:pPr>
            <a:endParaRPr kumimoji="1" lang="zh-TW" altLang="en-US" sz="2400" b="1" dirty="0">
              <a:solidFill>
                <a:srgbClr val="0000FF"/>
              </a:solidFill>
              <a:latin typeface="標楷體" pitchFamily="65" charset="-120"/>
            </a:endParaRPr>
          </a:p>
          <a:p>
            <a:pPr marL="109537" indent="0" algn="just">
              <a:buClr>
                <a:srgbClr val="3333CC">
                  <a:lumMod val="50000"/>
                </a:srgbClr>
              </a:buClr>
              <a:buSzPct val="75000"/>
              <a:buFont typeface="Wingdings 3" panose="05040102010807070707" pitchFamily="18" charset="2"/>
              <a:buNone/>
            </a:pPr>
            <a:r>
              <a:rPr lang="en-US" altLang="zh-TW" sz="2400" b="1" dirty="0" smtClean="0">
                <a:solidFill>
                  <a:srgbClr val="3333CC">
                    <a:lumMod val="75000"/>
                  </a:srgbClr>
                </a:solidFill>
                <a:latin typeface="Times New Roman" panose="02020603050405020304" pitchFamily="18" charset="0"/>
              </a:rPr>
              <a:t> </a:t>
            </a:r>
            <a:endParaRPr lang="zh-TW" altLang="en-US" sz="2400" b="1" dirty="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2400" b="1" dirty="0" smtClean="0">
              <a:solidFill>
                <a:srgbClr val="3333CC">
                  <a:lumMod val="75000"/>
                </a:srgbClr>
              </a:solidFill>
              <a:latin typeface="Times New Roman" panose="02020603050405020304" pitchFamily="18" charset="0"/>
            </a:endParaRPr>
          </a:p>
          <a:p>
            <a:pPr algn="just">
              <a:buClr>
                <a:srgbClr val="3333CC">
                  <a:lumMod val="50000"/>
                </a:srgbClr>
              </a:buClr>
              <a:buSzPct val="75000"/>
              <a:buFont typeface="Wingdings" panose="05000000000000000000" pitchFamily="2" charset="2"/>
              <a:buChar char="n"/>
            </a:pPr>
            <a:endParaRPr lang="en-US" altLang="zh-TW" sz="1400" b="1" dirty="0" smtClean="0">
              <a:solidFill>
                <a:srgbClr val="3333CC">
                  <a:lumMod val="75000"/>
                </a:srgbClr>
              </a:solidFill>
              <a:latin typeface="標楷體"/>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solidFill>
                  <a:srgbClr val="000000"/>
                </a:solidFill>
              </a:rPr>
              <a:pPr/>
              <a:t>91</a:t>
            </a:fld>
            <a:endParaRPr lang="zh-TW" altLang="en-US">
              <a:solidFill>
                <a:srgbClr val="000000"/>
              </a:solidFill>
            </a:endParaRPr>
          </a:p>
        </p:txBody>
      </p:sp>
      <p:sp>
        <p:nvSpPr>
          <p:cNvPr id="7" name="Rectangle 12"/>
          <p:cNvSpPr>
            <a:spLocks noChangeArrowheads="1"/>
          </p:cNvSpPr>
          <p:nvPr/>
        </p:nvSpPr>
        <p:spPr bwMode="auto">
          <a:xfrm>
            <a:off x="50706"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rgbClr val="2D2DB9">
                    <a:lumMod val="50000"/>
                  </a:srgbClr>
                </a:solidFill>
                <a:latin typeface="Times New Roman" panose="02020603050405020304" pitchFamily="18" charset="0"/>
                <a:ea typeface="標楷體" panose="03000509000000000000" pitchFamily="65" charset="-120"/>
              </a:rPr>
              <a:t>馳援救災，守護家園</a:t>
            </a:r>
            <a:r>
              <a:rPr lang="en-US" altLang="zh-TW" sz="2000" dirty="0">
                <a:solidFill>
                  <a:srgbClr val="2D2DB9">
                    <a:lumMod val="50000"/>
                  </a:srgbClr>
                </a:solidFill>
                <a:latin typeface="Times New Roman" panose="02020603050405020304" pitchFamily="18" charset="0"/>
                <a:ea typeface="標楷體" panose="03000509000000000000" pitchFamily="65" charset="-120"/>
              </a:rPr>
              <a:t>(</a:t>
            </a:r>
            <a:r>
              <a:rPr lang="zh-TW" altLang="en-US" sz="2000" dirty="0" smtClean="0">
                <a:solidFill>
                  <a:srgbClr val="2D2DB9">
                    <a:lumMod val="50000"/>
                  </a:srgbClr>
                </a:solidFill>
                <a:latin typeface="Times New Roman" panose="02020603050405020304" pitchFamily="18" charset="0"/>
                <a:ea typeface="標楷體" panose="03000509000000000000" pitchFamily="65" charset="-120"/>
              </a:rPr>
              <a:t>續</a:t>
            </a:r>
            <a:r>
              <a:rPr lang="en-US" altLang="zh-TW" sz="2000" dirty="0" smtClean="0">
                <a:solidFill>
                  <a:srgbClr val="2D2DB9">
                    <a:lumMod val="50000"/>
                  </a:srgbClr>
                </a:solidFill>
                <a:latin typeface="Times New Roman" panose="02020603050405020304" pitchFamily="18" charset="0"/>
                <a:ea typeface="標楷體" panose="03000509000000000000" pitchFamily="65" charset="-120"/>
              </a:rPr>
              <a:t>2)</a:t>
            </a:r>
            <a:endParaRPr lang="zh-TW" altLang="en-US" sz="2000" dirty="0">
              <a:solidFill>
                <a:srgbClr val="2D2DB9">
                  <a:lumMod val="50000"/>
                </a:srgbClr>
              </a:solidFill>
              <a:latin typeface="Times New Roman" panose="02020603050405020304" pitchFamily="18" charset="0"/>
              <a:ea typeface="標楷體" panose="03000509000000000000" pitchFamily="65" charset="-12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5568" y="2403122"/>
            <a:ext cx="6182816" cy="390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71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algn="ctr"/>
            <a:r>
              <a:rPr lang="zh-TW" altLang="en-US" sz="3600" dirty="0">
                <a:solidFill>
                  <a:schemeClr val="tx1"/>
                </a:solidFill>
                <a:latin typeface="標楷體" panose="03000509000000000000" pitchFamily="65" charset="-120"/>
                <a:ea typeface="標楷體" panose="03000509000000000000" pitchFamily="65" charset="-120"/>
              </a:rPr>
              <a:t>離災不離村</a:t>
            </a:r>
            <a:r>
              <a:rPr lang="zh-TW" altLang="en-US" sz="3600" dirty="0" smtClean="0">
                <a:solidFill>
                  <a:schemeClr val="tx1"/>
                </a:solidFill>
                <a:latin typeface="標楷體" panose="03000509000000000000" pitchFamily="65" charset="-120"/>
                <a:ea typeface="標楷體" panose="03000509000000000000" pitchFamily="65" charset="-120"/>
              </a:rPr>
              <a:t>，重建嘉蘭新家園</a:t>
            </a:r>
            <a:endParaRPr lang="en-US" altLang="zh-TW" sz="3600" dirty="0">
              <a:solidFill>
                <a:schemeClr val="tx1"/>
              </a:solidFill>
              <a:latin typeface="標楷體" panose="03000509000000000000" pitchFamily="65" charset="-120"/>
              <a:ea typeface="標楷體" panose="03000509000000000000" pitchFamily="65" charset="-120"/>
            </a:endParaRPr>
          </a:p>
        </p:txBody>
      </p:sp>
      <p:sp>
        <p:nvSpPr>
          <p:cNvPr id="10248" name="Rectangle 7"/>
          <p:cNvSpPr>
            <a:spLocks/>
          </p:cNvSpPr>
          <p:nvPr/>
        </p:nvSpPr>
        <p:spPr bwMode="auto">
          <a:xfrm>
            <a:off x="-1" y="844063"/>
            <a:ext cx="9082089" cy="29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447675" indent="-179388">
              <a:buClr>
                <a:schemeClr val="accent6">
                  <a:lumMod val="50000"/>
                </a:schemeClr>
              </a:buClr>
              <a:buSzPct val="100000"/>
              <a:buFont typeface="Wingdings" panose="05000000000000000000" pitchFamily="2" charset="2"/>
              <a:buChar char="n"/>
              <a:defRPr/>
            </a:pPr>
            <a:r>
              <a:rPr lang="zh-TW" altLang="en-US" sz="2400" b="1" dirty="0" smtClean="0">
                <a:solidFill>
                  <a:schemeClr val="accent2"/>
                </a:solidFill>
                <a:latin typeface="Times New Roman" panose="02020603050405020304" pitchFamily="18" charset="0"/>
                <a:ea typeface="標楷體" panose="03000509000000000000" pitchFamily="65" charset="-120"/>
              </a:rPr>
              <a:t>妥善</a:t>
            </a:r>
            <a:r>
              <a:rPr lang="zh-TW" altLang="en-US" sz="2400" b="1" dirty="0">
                <a:solidFill>
                  <a:schemeClr val="accent2"/>
                </a:solidFill>
                <a:latin typeface="Times New Roman" panose="02020603050405020304" pitchFamily="18" charset="0"/>
                <a:ea typeface="標楷體" panose="03000509000000000000" pitchFamily="65" charset="-120"/>
              </a:rPr>
              <a:t>協調取得土地，</a:t>
            </a:r>
            <a:r>
              <a:rPr lang="zh-TW" altLang="en-US" sz="2400" b="1" dirty="0" smtClean="0">
                <a:solidFill>
                  <a:schemeClr val="accent2"/>
                </a:solidFill>
                <a:latin typeface="Times New Roman" panose="02020603050405020304" pitchFamily="18" charset="0"/>
                <a:ea typeface="標楷體" panose="03000509000000000000" pitchFamily="65" charset="-120"/>
              </a:rPr>
              <a:t>於臺東縣金峰鄉嘉蘭村</a:t>
            </a:r>
            <a:r>
              <a:rPr lang="zh-TW" altLang="en-US" sz="2400" b="1" dirty="0">
                <a:solidFill>
                  <a:schemeClr val="accent2"/>
                </a:solidFill>
                <a:latin typeface="Times New Roman" panose="02020603050405020304" pitchFamily="18" charset="0"/>
                <a:ea typeface="標楷體" panose="03000509000000000000" pitchFamily="65" charset="-120"/>
              </a:rPr>
              <a:t>內完成重建安置</a:t>
            </a:r>
            <a:r>
              <a:rPr lang="zh-TW" altLang="en-US" sz="2400" b="1" dirty="0" smtClean="0">
                <a:solidFill>
                  <a:schemeClr val="accent2"/>
                </a:solidFill>
                <a:latin typeface="Times New Roman" panose="02020603050405020304" pitchFamily="18" charset="0"/>
                <a:ea typeface="標楷體" panose="03000509000000000000" pitchFamily="65" charset="-120"/>
              </a:rPr>
              <a:t>。</a:t>
            </a:r>
            <a:endParaRPr lang="en-US" altLang="zh-TW" sz="2400" b="1" dirty="0" smtClean="0">
              <a:solidFill>
                <a:schemeClr val="accent2"/>
              </a:solidFill>
              <a:latin typeface="Times New Roman" panose="02020603050405020304" pitchFamily="18" charset="0"/>
              <a:ea typeface="標楷體" panose="03000509000000000000" pitchFamily="65" charset="-120"/>
            </a:endParaRPr>
          </a:p>
          <a:p>
            <a:pPr marL="447675" indent="-179388" algn="just">
              <a:buClr>
                <a:schemeClr val="accent6">
                  <a:lumMod val="50000"/>
                </a:schemeClr>
              </a:buClr>
              <a:buSzPct val="100000"/>
              <a:buFont typeface="Wingdings" panose="05000000000000000000" pitchFamily="2" charset="2"/>
              <a:buChar char="n"/>
              <a:defRPr/>
            </a:pPr>
            <a:r>
              <a:rPr lang="zh-TW" altLang="en-US" sz="2400" b="1" dirty="0" smtClean="0">
                <a:solidFill>
                  <a:schemeClr val="accent2"/>
                </a:solidFill>
                <a:latin typeface="Times New Roman" panose="02020603050405020304" pitchFamily="18" charset="0"/>
                <a:ea typeface="標楷體" panose="03000509000000000000" pitchFamily="65" charset="-120"/>
              </a:rPr>
              <a:t>尊重</a:t>
            </a:r>
            <a:r>
              <a:rPr lang="zh-TW" altLang="en-US" sz="2400" b="1" dirty="0">
                <a:solidFill>
                  <a:schemeClr val="accent2"/>
                </a:solidFill>
                <a:latin typeface="Times New Roman" panose="02020603050405020304" pitchFamily="18" charset="0"/>
                <a:ea typeface="標楷體" panose="03000509000000000000" pitchFamily="65" charset="-120"/>
              </a:rPr>
              <a:t>部落組織與</a:t>
            </a:r>
            <a:r>
              <a:rPr lang="zh-TW" altLang="en-US" sz="2400" b="1" dirty="0" smtClean="0">
                <a:solidFill>
                  <a:schemeClr val="accent2"/>
                </a:solidFill>
                <a:latin typeface="Times New Roman" panose="02020603050405020304" pitchFamily="18" charset="0"/>
                <a:ea typeface="標楷體" panose="03000509000000000000" pitchFamily="65" charset="-120"/>
              </a:rPr>
              <a:t>文化，</a:t>
            </a:r>
            <a:r>
              <a:rPr lang="zh-TW" altLang="en-US" sz="2400" b="1" dirty="0">
                <a:solidFill>
                  <a:schemeClr val="accent2"/>
                </a:solidFill>
                <a:latin typeface="Times New Roman" panose="02020603050405020304" pitchFamily="18" charset="0"/>
                <a:ea typeface="標楷體" panose="03000509000000000000" pitchFamily="65" charset="-120"/>
              </a:rPr>
              <a:t>將永久屋配置權限交由頭目</a:t>
            </a:r>
            <a:r>
              <a:rPr lang="zh-TW" altLang="en-US" sz="2400" b="1" dirty="0" smtClean="0">
                <a:solidFill>
                  <a:schemeClr val="accent2"/>
                </a:solidFill>
                <a:latin typeface="Times New Roman" panose="02020603050405020304" pitchFamily="18" charset="0"/>
                <a:ea typeface="標楷體" panose="03000509000000000000" pitchFamily="65" charset="-120"/>
              </a:rPr>
              <a:t>分配。</a:t>
            </a:r>
            <a:endParaRPr lang="en-US" altLang="zh-TW" sz="2400" b="1" dirty="0" smtClean="0">
              <a:solidFill>
                <a:schemeClr val="accent2"/>
              </a:solidFill>
              <a:latin typeface="Times New Roman" panose="02020603050405020304" pitchFamily="18" charset="0"/>
              <a:ea typeface="標楷體" panose="03000509000000000000" pitchFamily="65" charset="-120"/>
            </a:endParaRPr>
          </a:p>
          <a:p>
            <a:pPr marL="447675" indent="-179388">
              <a:buClr>
                <a:schemeClr val="accent6">
                  <a:lumMod val="50000"/>
                </a:schemeClr>
              </a:buClr>
              <a:buSzPct val="100000"/>
              <a:buFont typeface="Wingdings" panose="05000000000000000000" pitchFamily="2" charset="2"/>
              <a:buChar char="n"/>
              <a:defRPr/>
            </a:pPr>
            <a:r>
              <a:rPr lang="zh-TW" altLang="en-US" sz="2400" b="1" dirty="0" smtClean="0">
                <a:solidFill>
                  <a:schemeClr val="accent2"/>
                </a:solidFill>
                <a:latin typeface="+mn-lt"/>
                <a:ea typeface="標楷體" panose="03000509000000000000" pitchFamily="65" charset="-120"/>
              </a:rPr>
              <a:t>成功</a:t>
            </a:r>
            <a:r>
              <a:rPr lang="zh-TW" altLang="en-US" sz="2400" b="1" dirty="0">
                <a:solidFill>
                  <a:schemeClr val="accent2"/>
                </a:solidFill>
                <a:latin typeface="+mn-lt"/>
                <a:ea typeface="標楷體" panose="03000509000000000000" pitchFamily="65" charset="-120"/>
              </a:rPr>
              <a:t>跨界合作並建立中央、地方及民間團體夥伴合作</a:t>
            </a:r>
            <a:r>
              <a:rPr lang="zh-TW" altLang="en-US" sz="2400" b="1" dirty="0" smtClean="0">
                <a:solidFill>
                  <a:schemeClr val="accent2"/>
                </a:solidFill>
                <a:latin typeface="+mn-lt"/>
                <a:ea typeface="標楷體" panose="03000509000000000000" pitchFamily="65" charset="-120"/>
              </a:rPr>
              <a:t>經驗，永久</a:t>
            </a:r>
            <a:r>
              <a:rPr lang="zh-TW" altLang="en-US" sz="2400" b="1" dirty="0">
                <a:solidFill>
                  <a:schemeClr val="accent2"/>
                </a:solidFill>
                <a:latin typeface="+mn-lt"/>
                <a:ea typeface="標楷體" pitchFamily="65" charset="-120"/>
              </a:rPr>
              <a:t>屋援</a:t>
            </a:r>
            <a:r>
              <a:rPr lang="zh-TW" altLang="en-US" sz="2400" b="1" dirty="0" smtClean="0">
                <a:solidFill>
                  <a:schemeClr val="accent2"/>
                </a:solidFill>
                <a:latin typeface="+mn-lt"/>
                <a:ea typeface="標楷體" pitchFamily="65" charset="-120"/>
              </a:rPr>
              <a:t>建</a:t>
            </a:r>
            <a:r>
              <a:rPr lang="en-US" altLang="zh-TW" sz="2400" b="1" dirty="0">
                <a:solidFill>
                  <a:schemeClr val="accent2"/>
                </a:solidFill>
                <a:latin typeface="+mn-lt"/>
                <a:ea typeface="標楷體" pitchFamily="65" charset="-120"/>
              </a:rPr>
              <a:t>105</a:t>
            </a:r>
            <a:r>
              <a:rPr lang="zh-TW" altLang="en-US" sz="2400" b="1" dirty="0">
                <a:solidFill>
                  <a:schemeClr val="accent2"/>
                </a:solidFill>
                <a:latin typeface="+mn-lt"/>
                <a:ea typeface="標楷體" pitchFamily="65" charset="-120"/>
              </a:rPr>
              <a:t>戶</a:t>
            </a:r>
            <a:r>
              <a:rPr lang="zh-TW" altLang="en-US" sz="2400" b="1" dirty="0" smtClean="0">
                <a:solidFill>
                  <a:schemeClr val="accent2"/>
                </a:solidFill>
                <a:latin typeface="+mn-lt"/>
                <a:ea typeface="標楷體" pitchFamily="65" charset="-120"/>
              </a:rPr>
              <a:t>，安置</a:t>
            </a:r>
            <a:r>
              <a:rPr lang="zh-TW" altLang="en-US" sz="2400" b="1" dirty="0">
                <a:solidFill>
                  <a:schemeClr val="accent2"/>
                </a:solidFill>
                <a:latin typeface="+mn-lt"/>
                <a:ea typeface="標楷體" panose="03000509000000000000" pitchFamily="65" charset="-120"/>
              </a:rPr>
              <a:t>排灣族與魯凱族居民</a:t>
            </a:r>
            <a:r>
              <a:rPr lang="en-US" altLang="zh-TW" sz="2400" b="1" dirty="0">
                <a:solidFill>
                  <a:schemeClr val="accent2"/>
                </a:solidFill>
                <a:latin typeface="+mn-lt"/>
                <a:ea typeface="標楷體" panose="03000509000000000000" pitchFamily="65" charset="-120"/>
              </a:rPr>
              <a:t>300</a:t>
            </a:r>
            <a:r>
              <a:rPr lang="zh-TW" altLang="en-US" sz="2400" b="1" dirty="0">
                <a:solidFill>
                  <a:schemeClr val="accent2"/>
                </a:solidFill>
                <a:latin typeface="+mn-lt"/>
                <a:ea typeface="標楷體" panose="03000509000000000000" pitchFamily="65" charset="-120"/>
              </a:rPr>
              <a:t>多人，為臺東縣安置人數最多與面積最大的基地。</a:t>
            </a:r>
            <a:endParaRPr lang="en-US" altLang="zh-TW" sz="2400" b="1" dirty="0">
              <a:solidFill>
                <a:schemeClr val="accent2"/>
              </a:solidFill>
              <a:latin typeface="+mn-lt"/>
              <a:ea typeface="標楷體" panose="03000509000000000000" pitchFamily="65" charset="-120"/>
            </a:endParaRPr>
          </a:p>
          <a:p>
            <a:pPr marL="447675" indent="-179388">
              <a:buClr>
                <a:schemeClr val="accent6">
                  <a:lumMod val="50000"/>
                </a:schemeClr>
              </a:buClr>
              <a:buSzPct val="100000"/>
              <a:buFont typeface="Wingdings" panose="05000000000000000000" pitchFamily="2" charset="2"/>
              <a:buChar char="n"/>
              <a:defRPr/>
            </a:pPr>
            <a:r>
              <a:rPr lang="zh-TW" altLang="en-US" sz="2400" b="1" dirty="0" smtClean="0">
                <a:solidFill>
                  <a:schemeClr val="accent2"/>
                </a:solidFill>
                <a:latin typeface="標楷體" pitchFamily="65" charset="-120"/>
                <a:ea typeface="標楷體" pitchFamily="65" charset="-120"/>
              </a:rPr>
              <a:t>推動</a:t>
            </a:r>
            <a:r>
              <a:rPr lang="zh-TW" altLang="en-US" sz="2400" b="1" dirty="0">
                <a:solidFill>
                  <a:schemeClr val="accent2"/>
                </a:solidFill>
                <a:latin typeface="標楷體" pitchFamily="65" charset="-120"/>
                <a:ea typeface="標楷體" pitchFamily="65" charset="-120"/>
              </a:rPr>
              <a:t>「卜拉米專案」</a:t>
            </a:r>
            <a:r>
              <a:rPr lang="en-US" altLang="zh-TW" sz="2400" b="1" dirty="0">
                <a:solidFill>
                  <a:schemeClr val="accent2"/>
                </a:solidFill>
                <a:latin typeface="標楷體" pitchFamily="65" charset="-120"/>
                <a:ea typeface="標楷體" pitchFamily="65" charset="-120"/>
              </a:rPr>
              <a:t>(</a:t>
            </a:r>
            <a:r>
              <a:rPr lang="zh-TW" altLang="en-US" sz="2400" b="1" dirty="0">
                <a:solidFill>
                  <a:schemeClr val="accent2"/>
                </a:solidFill>
                <a:latin typeface="標楷體" pitchFamily="65" charset="-120"/>
                <a:ea typeface="標楷體" pitchFamily="65" charset="-120"/>
              </a:rPr>
              <a:t>豐收之意</a:t>
            </a:r>
            <a:r>
              <a:rPr lang="en-US" altLang="zh-TW" sz="2400" b="1" dirty="0" smtClean="0">
                <a:solidFill>
                  <a:schemeClr val="accent2"/>
                </a:solidFill>
                <a:latin typeface="標楷體" pitchFamily="65" charset="-120"/>
                <a:ea typeface="標楷體" pitchFamily="65" charset="-120"/>
              </a:rPr>
              <a:t>)</a:t>
            </a:r>
            <a:r>
              <a:rPr lang="zh-TW" altLang="en-US" sz="2400" b="1" dirty="0" smtClean="0">
                <a:solidFill>
                  <a:schemeClr val="accent2"/>
                </a:solidFill>
                <a:latin typeface="標楷體" pitchFamily="65" charset="-120"/>
                <a:ea typeface="標楷體" pitchFamily="65" charset="-120"/>
              </a:rPr>
              <a:t>重建產業。</a:t>
            </a:r>
            <a:endParaRPr lang="en-US" altLang="zh-TW" sz="2400" b="1" dirty="0" smtClean="0">
              <a:solidFill>
                <a:schemeClr val="accent2"/>
              </a:solidFill>
              <a:latin typeface="標楷體" pitchFamily="65" charset="-120"/>
              <a:ea typeface="標楷體" pitchFamily="65" charset="-120"/>
            </a:endParaRPr>
          </a:p>
          <a:p>
            <a:pPr marL="447675" indent="-179388">
              <a:buClr>
                <a:schemeClr val="accent6">
                  <a:lumMod val="50000"/>
                </a:schemeClr>
              </a:buClr>
              <a:buSzPct val="100000"/>
              <a:buFont typeface="Wingdings" panose="05000000000000000000" pitchFamily="2" charset="2"/>
              <a:buChar char="n"/>
              <a:defRPr/>
            </a:pPr>
            <a:r>
              <a:rPr lang="zh-TW" altLang="en-US" sz="2400" b="1" dirty="0" smtClean="0">
                <a:solidFill>
                  <a:schemeClr val="accent2"/>
                </a:solidFill>
                <a:latin typeface="標楷體" pitchFamily="65" charset="-120"/>
                <a:ea typeface="標楷體" pitchFamily="65" charset="-120"/>
              </a:rPr>
              <a:t>推動「建築文化語彙再現計畫」重現</a:t>
            </a:r>
            <a:r>
              <a:rPr lang="zh-TW" altLang="en-US" sz="2400" b="1" dirty="0">
                <a:solidFill>
                  <a:schemeClr val="accent2"/>
                </a:solidFill>
                <a:latin typeface="標楷體" pitchFamily="65" charset="-120"/>
                <a:ea typeface="標楷體" pitchFamily="65" charset="-120"/>
              </a:rPr>
              <a:t>傳統建築藝術與工法</a:t>
            </a:r>
            <a:r>
              <a:rPr lang="zh-TW" altLang="en-US" sz="2400" b="1" dirty="0" smtClean="0">
                <a:solidFill>
                  <a:schemeClr val="accent2"/>
                </a:solidFill>
                <a:latin typeface="標楷體" pitchFamily="65" charset="-120"/>
                <a:ea typeface="標楷體" pitchFamily="65" charset="-120"/>
              </a:rPr>
              <a:t>。</a:t>
            </a:r>
            <a:endParaRPr lang="en-US" altLang="zh-TW" sz="2400" b="1" dirty="0">
              <a:solidFill>
                <a:schemeClr val="accent2"/>
              </a:solidFill>
              <a:latin typeface="標楷體" pitchFamily="65" charset="-120"/>
              <a:ea typeface="標楷體"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92</a:t>
            </a:fld>
            <a:endParaRPr lang="zh-TW" altLang="en-US"/>
          </a:p>
        </p:txBody>
      </p:sp>
      <p:sp>
        <p:nvSpPr>
          <p:cNvPr id="5" name="矩形 10"/>
          <p:cNvSpPr>
            <a:spLocks noChangeArrowheads="1"/>
          </p:cNvSpPr>
          <p:nvPr/>
        </p:nvSpPr>
        <p:spPr bwMode="auto">
          <a:xfrm>
            <a:off x="2158412" y="6076427"/>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家園受災情形</a:t>
            </a:r>
            <a:r>
              <a:rPr lang="en-US" altLang="zh-TW" sz="1400" dirty="0">
                <a:latin typeface="標楷體" panose="03000509000000000000" pitchFamily="65" charset="-120"/>
                <a:ea typeface="標楷體" panose="03000509000000000000" pitchFamily="65" charset="-120"/>
              </a:rPr>
              <a:t>)</a:t>
            </a:r>
            <a:endParaRPr lang="zh-TW" altLang="en-US" sz="1400" dirty="0">
              <a:latin typeface="標楷體" panose="03000509000000000000" pitchFamily="65" charset="-120"/>
              <a:ea typeface="標楷體" panose="03000509000000000000" pitchFamily="65" charset="-120"/>
            </a:endParaRPr>
          </a:p>
        </p:txBody>
      </p:sp>
      <p:sp>
        <p:nvSpPr>
          <p:cNvPr id="6" name="矩形 11"/>
          <p:cNvSpPr>
            <a:spLocks noChangeArrowheads="1"/>
          </p:cNvSpPr>
          <p:nvPr/>
        </p:nvSpPr>
        <p:spPr bwMode="auto">
          <a:xfrm>
            <a:off x="5757555" y="6076426"/>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家園重建成果</a:t>
            </a:r>
            <a:r>
              <a:rPr lang="en-US" altLang="zh-TW" sz="1400" dirty="0">
                <a:latin typeface="標楷體" panose="03000509000000000000" pitchFamily="65" charset="-120"/>
                <a:ea typeface="標楷體" panose="03000509000000000000" pitchFamily="65" charset="-120"/>
              </a:rPr>
              <a:t>)</a:t>
            </a:r>
            <a:endParaRPr lang="zh-TW" altLang="en-US" sz="1400" dirty="0">
              <a:latin typeface="標楷體" panose="03000509000000000000" pitchFamily="65" charset="-120"/>
              <a:ea typeface="標楷體" panose="03000509000000000000" pitchFamily="65" charset="-120"/>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3757204"/>
            <a:ext cx="3326581" cy="231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經建處-張肇文nb\f\部落安全科遷住業務\新增資料夾\1040413築豐拓饒.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247" y="3769826"/>
            <a:ext cx="3257869" cy="232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6833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p:cNvSpPr>
          <p:nvPr/>
        </p:nvSpPr>
        <p:spPr bwMode="auto">
          <a:xfrm>
            <a:off x="406400" y="933450"/>
            <a:ext cx="830738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0" indent="-342900">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274638" indent="-274638" algn="just" eaLnBrk="1">
              <a:spcBef>
                <a:spcPts val="400"/>
              </a:spcBef>
              <a:buClr>
                <a:srgbClr val="191966"/>
              </a:buClr>
              <a:buSzPct val="100000"/>
              <a:buFont typeface="Wingdings" panose="05000000000000000000" pitchFamily="2" charset="2"/>
              <a:buChar char="n"/>
            </a:pPr>
            <a:r>
              <a:rPr kumimoji="0" lang="zh-TW" altLang="en-US" sz="2400" b="1" dirty="0">
                <a:solidFill>
                  <a:srgbClr val="2D2DB9"/>
                </a:solidFill>
                <a:ea typeface="標楷體" panose="03000509000000000000" pitchFamily="65" charset="-120"/>
              </a:rPr>
              <a:t>被</a:t>
            </a:r>
            <a:r>
              <a:rPr kumimoji="0" lang="zh-TW" altLang="zh-TW" sz="2400" b="1" dirty="0">
                <a:solidFill>
                  <a:srgbClr val="2D2DB9"/>
                </a:solidFill>
                <a:ea typeface="標楷體" panose="03000509000000000000" pitchFamily="65" charset="-120"/>
              </a:rPr>
              <a:t>喻為「災害最嚴重」、「重建最困難」、「河道變形最巨大」</a:t>
            </a:r>
            <a:r>
              <a:rPr kumimoji="0" lang="zh-TW" altLang="en-US" sz="2400" b="1" dirty="0">
                <a:solidFill>
                  <a:srgbClr val="2D2DB9"/>
                </a:solidFill>
                <a:ea typeface="標楷體" panose="03000509000000000000" pitchFamily="65" charset="-120"/>
              </a:rPr>
              <a:t>的</a:t>
            </a:r>
            <a:r>
              <a:rPr kumimoji="0" lang="zh-TW" altLang="zh-TW" sz="2400" b="1" dirty="0">
                <a:solidFill>
                  <a:srgbClr val="2D2DB9"/>
                </a:solidFill>
                <a:ea typeface="標楷體" panose="03000509000000000000" pitchFamily="65" charset="-120"/>
              </a:rPr>
              <a:t>太麻里溪</a:t>
            </a:r>
            <a:r>
              <a:rPr kumimoji="0" lang="zh-TW" altLang="zh-TW" sz="2400" b="1" dirty="0" smtClean="0">
                <a:solidFill>
                  <a:srgbClr val="2D2DB9"/>
                </a:solidFill>
                <a:ea typeface="標楷體" panose="03000509000000000000" pitchFamily="65" charset="-120"/>
              </a:rPr>
              <a:t>，</a:t>
            </a:r>
            <a:r>
              <a:rPr kumimoji="0" lang="zh-TW" altLang="en-US" sz="2400" b="1" dirty="0" smtClean="0">
                <a:solidFill>
                  <a:srgbClr val="2D2DB9"/>
                </a:solidFill>
                <a:ea typeface="標楷體" panose="03000509000000000000" pitchFamily="65" charset="-120"/>
              </a:rPr>
              <a:t>包括堤防、家園及產業重建，計</a:t>
            </a:r>
            <a:r>
              <a:rPr kumimoji="0" lang="zh-TW" altLang="zh-TW" sz="2400" b="1" dirty="0" smtClean="0">
                <a:solidFill>
                  <a:srgbClr val="2D2DB9"/>
                </a:solidFill>
                <a:ea typeface="標楷體" panose="03000509000000000000" pitchFamily="65" charset="-120"/>
              </a:rPr>
              <a:t>投入</a:t>
            </a:r>
            <a:r>
              <a:rPr kumimoji="0" lang="zh-TW" altLang="zh-TW" sz="2400" b="1" dirty="0">
                <a:solidFill>
                  <a:srgbClr val="2D2DB9"/>
                </a:solidFill>
                <a:ea typeface="標楷體" panose="03000509000000000000" pitchFamily="65" charset="-120"/>
              </a:rPr>
              <a:t>預算46.85億元，治理堤線</a:t>
            </a:r>
            <a:r>
              <a:rPr kumimoji="0" lang="zh-TW" altLang="en-US" sz="2400" b="1" dirty="0">
                <a:solidFill>
                  <a:srgbClr val="2D2DB9"/>
                </a:solidFill>
                <a:ea typeface="標楷體" panose="03000509000000000000" pitchFamily="65" charset="-120"/>
              </a:rPr>
              <a:t>並</a:t>
            </a:r>
            <a:r>
              <a:rPr kumimoji="0" lang="zh-TW" altLang="zh-TW" sz="2400" b="1" dirty="0">
                <a:solidFill>
                  <a:srgbClr val="2D2DB9"/>
                </a:solidFill>
                <a:ea typeface="標楷體" panose="03000509000000000000" pitchFamily="65" charset="-120"/>
              </a:rPr>
              <a:t>予退縮重建，使河寬平均增加100公尺，還地於河面積約55公頃</a:t>
            </a:r>
            <a:r>
              <a:rPr kumimoji="0" lang="zh-TW" altLang="zh-TW" sz="2400" b="1" dirty="0" smtClean="0">
                <a:solidFill>
                  <a:srgbClr val="2D2DB9"/>
                </a:solidFill>
                <a:ea typeface="標楷體" panose="03000509000000000000" pitchFamily="65" charset="-120"/>
              </a:rPr>
              <a:t>。</a:t>
            </a:r>
            <a:endParaRPr kumimoji="0" lang="en-US" altLang="zh-TW" sz="2400" b="1" dirty="0" smtClean="0">
              <a:solidFill>
                <a:srgbClr val="2D2DB9"/>
              </a:solidFill>
              <a:ea typeface="標楷體" panose="03000509000000000000" pitchFamily="65" charset="-120"/>
            </a:endParaRPr>
          </a:p>
          <a:p>
            <a:pPr marL="274638" indent="-274638" algn="just">
              <a:spcBef>
                <a:spcPts val="400"/>
              </a:spcBef>
              <a:buClr>
                <a:srgbClr val="191966"/>
              </a:buClr>
              <a:buSzPct val="100000"/>
              <a:buFont typeface="Wingdings" panose="05000000000000000000" pitchFamily="2" charset="2"/>
              <a:buChar char="n"/>
            </a:pPr>
            <a:r>
              <a:rPr kumimoji="0" lang="zh-TW" altLang="en-US" sz="2400" b="1" dirty="0" smtClean="0">
                <a:solidFill>
                  <a:srgbClr val="2D2DB9"/>
                </a:solidFill>
                <a:latin typeface="Arial" panose="020B0604020202020204" pitchFamily="34" charset="0"/>
                <a:ea typeface="標楷體" panose="03000509000000000000" pitchFamily="65" charset="-120"/>
              </a:rPr>
              <a:t>在</a:t>
            </a:r>
            <a:r>
              <a:rPr kumimoji="0" lang="zh-TW" altLang="zh-TW" sz="2400" b="1" dirty="0">
                <a:solidFill>
                  <a:srgbClr val="2D2DB9"/>
                </a:solidFill>
                <a:latin typeface="Arial" panose="020B0604020202020204" pitchFamily="34" charset="0"/>
                <a:ea typeface="標楷體" panose="03000509000000000000" pitchFamily="65" charset="-120"/>
              </a:rPr>
              <a:t>「河川砂石回填流失農地」、「土地徵收費用由中央負責」及「中央、地方團隊合作」三大</a:t>
            </a:r>
            <a:r>
              <a:rPr kumimoji="0" lang="zh-TW" altLang="en-US" sz="2400" b="1" dirty="0">
                <a:solidFill>
                  <a:srgbClr val="2D2DB9"/>
                </a:solidFill>
                <a:latin typeface="Arial" panose="020B0604020202020204" pitchFamily="34" charset="0"/>
                <a:ea typeface="標楷體" panose="03000509000000000000" pitchFamily="65" charset="-120"/>
              </a:rPr>
              <a:t>創新作為下</a:t>
            </a:r>
            <a:r>
              <a:rPr kumimoji="0" lang="zh-TW" altLang="zh-TW" sz="2400" b="1" dirty="0">
                <a:solidFill>
                  <a:srgbClr val="2D2DB9"/>
                </a:solidFill>
                <a:latin typeface="Arial" panose="020B0604020202020204" pitchFamily="34" charset="0"/>
                <a:ea typeface="標楷體" panose="03000509000000000000" pitchFamily="65" charset="-120"/>
              </a:rPr>
              <a:t>，重現堅固美麗堤防</a:t>
            </a:r>
            <a:r>
              <a:rPr kumimoji="0" lang="zh-TW" altLang="zh-TW" sz="2400" b="1" dirty="0" smtClean="0">
                <a:solidFill>
                  <a:srgbClr val="2D2DB9"/>
                </a:solidFill>
                <a:latin typeface="Arial" panose="020B0604020202020204" pitchFamily="34" charset="0"/>
                <a:ea typeface="標楷體" panose="03000509000000000000" pitchFamily="65" charset="-120"/>
              </a:rPr>
              <a:t>及</a:t>
            </a:r>
            <a:r>
              <a:rPr kumimoji="0" lang="zh-TW" altLang="en-US" sz="2400" b="1" dirty="0" smtClean="0">
                <a:solidFill>
                  <a:srgbClr val="2D2DB9"/>
                </a:solidFill>
                <a:latin typeface="Arial" panose="020B0604020202020204" pitchFamily="34" charset="0"/>
                <a:ea typeface="標楷體" panose="03000509000000000000" pitchFamily="65" charset="-120"/>
              </a:rPr>
              <a:t>阡陌</a:t>
            </a:r>
            <a:r>
              <a:rPr kumimoji="0" lang="zh-TW" altLang="zh-TW" sz="2400" b="1" dirty="0" smtClean="0">
                <a:solidFill>
                  <a:srgbClr val="2D2DB9"/>
                </a:solidFill>
                <a:latin typeface="Arial" panose="020B0604020202020204" pitchFamily="34" charset="0"/>
                <a:ea typeface="標楷體" panose="03000509000000000000" pitchFamily="65" charset="-120"/>
              </a:rPr>
              <a:t>良田</a:t>
            </a:r>
            <a:r>
              <a:rPr kumimoji="0" lang="zh-TW" altLang="zh-TW" sz="2400" b="1" dirty="0">
                <a:solidFill>
                  <a:srgbClr val="2D2DB9"/>
                </a:solidFill>
                <a:latin typeface="Arial" panose="020B0604020202020204" pitchFamily="34" charset="0"/>
                <a:ea typeface="標楷體" panose="03000509000000000000" pitchFamily="65" charset="-120"/>
              </a:rPr>
              <a:t>景緻。</a:t>
            </a:r>
            <a:endParaRPr kumimoji="0" lang="en-US" altLang="zh-TW" sz="2400" b="1" dirty="0">
              <a:solidFill>
                <a:srgbClr val="2D2DB9"/>
              </a:solidFill>
              <a:latin typeface="Arial" panose="020B0604020202020204" pitchFamily="34" charset="0"/>
              <a:ea typeface="標楷體" panose="03000509000000000000" pitchFamily="65" charset="-120"/>
            </a:endParaRPr>
          </a:p>
        </p:txBody>
      </p:sp>
      <p:sp>
        <p:nvSpPr>
          <p:cNvPr id="8195" name="投影片編號版面配置區 1"/>
          <p:cNvSpPr txBox="1">
            <a:spLocks noGrp="1"/>
          </p:cNvSpPr>
          <p:nvPr/>
        </p:nvSpPr>
        <p:spPr bwMode="auto">
          <a:xfrm>
            <a:off x="8316913" y="6524625"/>
            <a:ext cx="7651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r" eaLnBrk="1" hangingPunct="1"/>
            <a:fld id="{8411A512-619B-4E10-8639-0881F6994751}" type="slidenum">
              <a:rPr kumimoji="0" lang="zh-TW" altLang="en-US" sz="1000">
                <a:ea typeface="標楷體" panose="03000509000000000000" pitchFamily="65" charset="-120"/>
              </a:rPr>
              <a:pPr algn="r" eaLnBrk="1" hangingPunct="1"/>
              <a:t>93</a:t>
            </a:fld>
            <a:endParaRPr kumimoji="0" lang="en-US" altLang="zh-TW" sz="1000">
              <a:ea typeface="標楷體" panose="03000509000000000000" pitchFamily="65" charset="-120"/>
            </a:endParaRPr>
          </a:p>
        </p:txBody>
      </p:sp>
      <p:sp>
        <p:nvSpPr>
          <p:cNvPr id="8196"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a:r>
              <a:rPr lang="zh-TW" altLang="en-US" sz="3600" b="1" dirty="0" smtClean="0">
                <a:solidFill>
                  <a:srgbClr val="16165D"/>
                </a:solidFill>
                <a:ea typeface="標楷體" panose="03000509000000000000" pitchFamily="65" charset="-120"/>
              </a:rPr>
              <a:t>太麻里溪流域復建</a:t>
            </a:r>
            <a:r>
              <a:rPr lang="zh-TW" altLang="en-US" sz="3600" b="1" dirty="0">
                <a:solidFill>
                  <a:srgbClr val="16165D"/>
                </a:solidFill>
                <a:ea typeface="標楷體" panose="03000509000000000000" pitchFamily="65" charset="-120"/>
              </a:rPr>
              <a:t>有成，</a:t>
            </a:r>
            <a:r>
              <a:rPr lang="zh-TW" altLang="zh-TW" sz="3600" b="1" dirty="0">
                <a:solidFill>
                  <a:srgbClr val="16165D"/>
                </a:solidFill>
                <a:ea typeface="標楷體" panose="03000509000000000000" pitchFamily="65" charset="-120"/>
              </a:rPr>
              <a:t>重現</a:t>
            </a:r>
            <a:r>
              <a:rPr lang="zh-TW" altLang="zh-TW" sz="3600" b="1" dirty="0" smtClean="0">
                <a:solidFill>
                  <a:srgbClr val="16165D"/>
                </a:solidFill>
                <a:ea typeface="標楷體" panose="03000509000000000000" pitchFamily="65" charset="-120"/>
              </a:rPr>
              <a:t>美麗</a:t>
            </a:r>
            <a:r>
              <a:rPr lang="zh-TW" altLang="en-US" sz="3600" b="1" dirty="0" smtClean="0">
                <a:solidFill>
                  <a:srgbClr val="16165D"/>
                </a:solidFill>
                <a:ea typeface="標楷體" panose="03000509000000000000" pitchFamily="65" charset="-120"/>
              </a:rPr>
              <a:t>阡陌</a:t>
            </a:r>
            <a:r>
              <a:rPr lang="zh-TW" altLang="zh-TW" sz="3600" b="1" dirty="0" smtClean="0">
                <a:solidFill>
                  <a:srgbClr val="16165D"/>
                </a:solidFill>
                <a:ea typeface="標楷體" panose="03000509000000000000" pitchFamily="65" charset="-120"/>
              </a:rPr>
              <a:t>良田</a:t>
            </a:r>
            <a:endParaRPr lang="zh-TW" altLang="en-US" sz="3600" b="1" dirty="0">
              <a:solidFill>
                <a:srgbClr val="16165D"/>
              </a:solidFill>
              <a:ea typeface="標楷體" panose="03000509000000000000" pitchFamily="65" charset="-120"/>
            </a:endParaRPr>
          </a:p>
        </p:txBody>
      </p:sp>
      <p:pic>
        <p:nvPicPr>
          <p:cNvPr id="8197" name="Picture 2" descr="太麻里溪航拍影像比對圖-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797" y="3609547"/>
            <a:ext cx="6066745" cy="313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f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829" y="3925685"/>
            <a:ext cx="2532968" cy="281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083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p:cNvSpPr>
          <p:nvPr/>
        </p:nvSpPr>
        <p:spPr bwMode="auto">
          <a:xfrm>
            <a:off x="484559" y="967563"/>
            <a:ext cx="8074649" cy="258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98500" indent="-342900">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263525" lvl="0" indent="-263525" algn="just">
              <a:spcBef>
                <a:spcPts val="400"/>
              </a:spcBef>
              <a:buClr>
                <a:srgbClr val="191966"/>
              </a:buClr>
              <a:buSzPct val="100000"/>
              <a:buFont typeface="Wingdings" panose="05000000000000000000" pitchFamily="2" charset="2"/>
              <a:buChar char="n"/>
            </a:pPr>
            <a:r>
              <a:rPr kumimoji="0" lang="zh-TW" altLang="zh-TW" sz="2600" b="1" dirty="0" smtClean="0">
                <a:solidFill>
                  <a:srgbClr val="2D2DB9"/>
                </a:solidFill>
                <a:ea typeface="標楷體" panose="03000509000000000000" pitchFamily="65" charset="-120"/>
              </a:rPr>
              <a:t>結合</a:t>
            </a:r>
            <a:r>
              <a:rPr kumimoji="0" lang="zh-TW" altLang="zh-TW" sz="2600" b="1" dirty="0">
                <a:solidFill>
                  <a:srgbClr val="2D2DB9"/>
                </a:solidFill>
                <a:ea typeface="標楷體" panose="03000509000000000000" pitchFamily="65" charset="-120"/>
              </a:rPr>
              <a:t>安全、文化、景觀於一體</a:t>
            </a:r>
            <a:r>
              <a:rPr kumimoji="0" lang="zh-TW" altLang="zh-TW" sz="2600" b="1" dirty="0" smtClean="0">
                <a:solidFill>
                  <a:srgbClr val="2D2DB9"/>
                </a:solidFill>
                <a:ea typeface="標楷體" panose="03000509000000000000" pitchFamily="65" charset="-120"/>
              </a:rPr>
              <a:t>，</a:t>
            </a:r>
            <a:r>
              <a:rPr kumimoji="0" lang="zh-TW" altLang="en-US" sz="2600" b="1" dirty="0" smtClean="0">
                <a:solidFill>
                  <a:srgbClr val="2D2DB9"/>
                </a:solidFill>
                <a:ea typeface="標楷體" panose="03000509000000000000" pitchFamily="65" charset="-120"/>
              </a:rPr>
              <a:t>重建</a:t>
            </a:r>
            <a:r>
              <a:rPr kumimoji="0" lang="zh-TW" altLang="zh-TW" sz="2600" b="1" dirty="0" smtClean="0">
                <a:solidFill>
                  <a:srgbClr val="2D2DB9"/>
                </a:solidFill>
                <a:ea typeface="標楷體" panose="03000509000000000000" pitchFamily="65" charset="-120"/>
              </a:rPr>
              <a:t>屏東縣霧</a:t>
            </a:r>
            <a:r>
              <a:rPr kumimoji="0" lang="zh-TW" altLang="en-US" sz="2600" b="1" dirty="0">
                <a:solidFill>
                  <a:srgbClr val="2D2DB9"/>
                </a:solidFill>
                <a:ea typeface="標楷體" panose="03000509000000000000" pitchFamily="65" charset="-120"/>
              </a:rPr>
              <a:t>台</a:t>
            </a:r>
            <a:r>
              <a:rPr kumimoji="0" lang="zh-TW" altLang="zh-TW" sz="2600" b="1" dirty="0" smtClean="0">
                <a:solidFill>
                  <a:srgbClr val="2D2DB9"/>
                </a:solidFill>
                <a:ea typeface="標楷體" panose="03000509000000000000" pitchFamily="65" charset="-120"/>
              </a:rPr>
              <a:t>谷</a:t>
            </a:r>
            <a:r>
              <a:rPr kumimoji="0" lang="zh-TW" altLang="zh-TW" sz="2600" b="1" dirty="0">
                <a:solidFill>
                  <a:srgbClr val="2D2DB9"/>
                </a:solidFill>
                <a:ea typeface="標楷體" panose="03000509000000000000" pitchFamily="65" charset="-120"/>
              </a:rPr>
              <a:t>川</a:t>
            </a:r>
            <a:r>
              <a:rPr kumimoji="0" lang="zh-TW" altLang="zh-TW" sz="2600" b="1" dirty="0" smtClean="0">
                <a:solidFill>
                  <a:srgbClr val="2D2DB9"/>
                </a:solidFill>
                <a:ea typeface="標楷體" panose="03000509000000000000" pitchFamily="65" charset="-120"/>
              </a:rPr>
              <a:t>大橋</a:t>
            </a:r>
            <a:r>
              <a:rPr kumimoji="0" lang="zh-TW" altLang="en-US" sz="2600" b="1" dirty="0" smtClean="0">
                <a:solidFill>
                  <a:srgbClr val="2D2DB9"/>
                </a:solidFill>
                <a:ea typeface="標楷體" panose="03000509000000000000" pitchFamily="65" charset="-120"/>
              </a:rPr>
              <a:t>，</a:t>
            </a:r>
            <a:r>
              <a:rPr kumimoji="0" lang="zh-TW" altLang="zh-TW" sz="2600" b="1" dirty="0">
                <a:solidFill>
                  <a:srgbClr val="2D2DB9"/>
                </a:solidFill>
                <a:ea typeface="標楷體" panose="03000509000000000000" pitchFamily="65" charset="-120"/>
              </a:rPr>
              <a:t>橋墩99公尺（含基礎）</a:t>
            </a:r>
            <a:r>
              <a:rPr kumimoji="0" lang="zh-TW" altLang="en-US" sz="2600" b="1" dirty="0">
                <a:solidFill>
                  <a:srgbClr val="2D2DB9"/>
                </a:solidFill>
                <a:ea typeface="標楷體" panose="03000509000000000000" pitchFamily="65" charset="-120"/>
              </a:rPr>
              <a:t>為</a:t>
            </a:r>
            <a:r>
              <a:rPr kumimoji="0" lang="zh-TW" altLang="zh-TW" sz="2600" b="1" dirty="0">
                <a:solidFill>
                  <a:srgbClr val="2D2DB9"/>
                </a:solidFill>
                <a:ea typeface="標楷體" panose="03000509000000000000" pitchFamily="65" charset="-120"/>
              </a:rPr>
              <a:t>臺灣最高</a:t>
            </a:r>
            <a:r>
              <a:rPr kumimoji="0" lang="zh-TW" altLang="en-US" sz="2600" b="1" dirty="0">
                <a:solidFill>
                  <a:srgbClr val="2D2DB9"/>
                </a:solidFill>
                <a:ea typeface="標楷體" panose="03000509000000000000" pitchFamily="65" charset="-120"/>
              </a:rPr>
              <a:t>，</a:t>
            </a:r>
            <a:r>
              <a:rPr kumimoji="0" lang="en-US" altLang="zh-TW" sz="2600" b="1" dirty="0">
                <a:solidFill>
                  <a:srgbClr val="2D2DB9"/>
                </a:solidFill>
                <a:ea typeface="標楷體" panose="03000509000000000000" pitchFamily="65" charset="-120"/>
              </a:rPr>
              <a:t>102</a:t>
            </a:r>
            <a:r>
              <a:rPr kumimoji="0" lang="zh-TW" altLang="en-US" sz="2600" b="1" dirty="0">
                <a:solidFill>
                  <a:srgbClr val="2D2DB9"/>
                </a:solidFill>
                <a:ea typeface="標楷體" panose="03000509000000000000" pitchFamily="65" charset="-120"/>
              </a:rPr>
              <a:t>年</a:t>
            </a:r>
            <a:r>
              <a:rPr kumimoji="0" lang="en-US" altLang="zh-TW" sz="2600" b="1" dirty="0">
                <a:solidFill>
                  <a:srgbClr val="2D2DB9"/>
                </a:solidFill>
                <a:ea typeface="標楷體" panose="03000509000000000000" pitchFamily="65" charset="-120"/>
              </a:rPr>
              <a:t>10</a:t>
            </a:r>
            <a:r>
              <a:rPr kumimoji="0" lang="zh-TW" altLang="en-US" sz="2600" b="1" dirty="0">
                <a:solidFill>
                  <a:srgbClr val="2D2DB9"/>
                </a:solidFill>
                <a:ea typeface="標楷體" panose="03000509000000000000" pitchFamily="65" charset="-120"/>
              </a:rPr>
              <a:t>月通車，改善三地門與霧台鄉往來交通，加速原鄉觀光產業成長。</a:t>
            </a:r>
            <a:endParaRPr kumimoji="0" lang="en-US" altLang="zh-TW" sz="2600" b="1" dirty="0">
              <a:solidFill>
                <a:srgbClr val="2D2DB9"/>
              </a:solidFill>
              <a:ea typeface="標楷體" panose="03000509000000000000" pitchFamily="65" charset="-120"/>
            </a:endParaRPr>
          </a:p>
          <a:p>
            <a:pPr marL="263525" indent="-263525" algn="just">
              <a:spcBef>
                <a:spcPts val="400"/>
              </a:spcBef>
              <a:buClr>
                <a:srgbClr val="191966"/>
              </a:buClr>
              <a:buSzPct val="100000"/>
              <a:buFont typeface="Wingdings" panose="05000000000000000000" pitchFamily="2" charset="2"/>
              <a:buChar char="n"/>
            </a:pPr>
            <a:r>
              <a:rPr kumimoji="0" lang="zh-TW" altLang="en-US" sz="2600" b="1" dirty="0">
                <a:solidFill>
                  <a:srgbClr val="2D2DB9"/>
                </a:solidFill>
                <a:ea typeface="標楷體" panose="03000509000000000000" pitchFamily="65" charset="-120"/>
              </a:rPr>
              <a:t>南太麻里溪鐵路橋改建，已於</a:t>
            </a:r>
            <a:r>
              <a:rPr kumimoji="0" lang="en-US" altLang="zh-TW" sz="2600" b="1" dirty="0">
                <a:solidFill>
                  <a:srgbClr val="2D2DB9"/>
                </a:solidFill>
                <a:ea typeface="標楷體" panose="03000509000000000000" pitchFamily="65" charset="-120"/>
              </a:rPr>
              <a:t>103</a:t>
            </a:r>
            <a:r>
              <a:rPr kumimoji="0" lang="zh-TW" altLang="en-US" sz="2600" b="1" dirty="0">
                <a:solidFill>
                  <a:srgbClr val="2D2DB9"/>
                </a:solidFill>
                <a:ea typeface="標楷體" panose="03000509000000000000" pitchFamily="65" charset="-120"/>
              </a:rPr>
              <a:t>年</a:t>
            </a:r>
            <a:r>
              <a:rPr kumimoji="0" lang="en-US" altLang="zh-TW" sz="2600" b="1" dirty="0">
                <a:solidFill>
                  <a:srgbClr val="2D2DB9"/>
                </a:solidFill>
                <a:ea typeface="標楷體" panose="03000509000000000000" pitchFamily="65" charset="-120"/>
              </a:rPr>
              <a:t>11</a:t>
            </a:r>
            <a:r>
              <a:rPr kumimoji="0" lang="zh-TW" altLang="en-US" sz="2600" b="1" dirty="0">
                <a:solidFill>
                  <a:srgbClr val="2D2DB9"/>
                </a:solidFill>
                <a:ea typeface="標楷體" panose="03000509000000000000" pitchFamily="65" charset="-120"/>
              </a:rPr>
              <a:t>月</a:t>
            </a:r>
            <a:r>
              <a:rPr kumimoji="0" lang="en-US" altLang="zh-TW" sz="2600" b="1" dirty="0">
                <a:solidFill>
                  <a:srgbClr val="2D2DB9"/>
                </a:solidFill>
                <a:ea typeface="標楷體" panose="03000509000000000000" pitchFamily="65" charset="-120"/>
              </a:rPr>
              <a:t>12</a:t>
            </a:r>
            <a:r>
              <a:rPr kumimoji="0" lang="zh-TW" altLang="en-US" sz="2600" b="1" dirty="0">
                <a:solidFill>
                  <a:srgbClr val="2D2DB9"/>
                </a:solidFill>
                <a:ea typeface="標楷體" panose="03000509000000000000" pitchFamily="65" charset="-120"/>
              </a:rPr>
              <a:t>日切換啟用。</a:t>
            </a:r>
            <a:endParaRPr kumimoji="0" lang="en-US" altLang="zh-TW" sz="2600" b="1" dirty="0">
              <a:solidFill>
                <a:srgbClr val="2D2DB9"/>
              </a:solidFill>
              <a:ea typeface="標楷體" panose="03000509000000000000" pitchFamily="65" charset="-120"/>
            </a:endParaRPr>
          </a:p>
          <a:p>
            <a:pPr marL="263525" lvl="0" indent="-263525" algn="just">
              <a:spcBef>
                <a:spcPts val="400"/>
              </a:spcBef>
              <a:buClr>
                <a:srgbClr val="191966"/>
              </a:buClr>
              <a:buSzPct val="100000"/>
              <a:buFont typeface="Wingdings" panose="05000000000000000000" pitchFamily="2" charset="2"/>
              <a:buChar char="n"/>
            </a:pPr>
            <a:endParaRPr kumimoji="0" lang="zh-TW" altLang="en-US" sz="2600" b="1" dirty="0">
              <a:solidFill>
                <a:srgbClr val="2D2DB9"/>
              </a:solidFill>
              <a:ea typeface="標楷體" panose="03000509000000000000" pitchFamily="65" charset="-120"/>
            </a:endParaRPr>
          </a:p>
          <a:p>
            <a:pPr algn="just" eaLnBrk="1">
              <a:spcBef>
                <a:spcPts val="400"/>
              </a:spcBef>
              <a:buClr>
                <a:srgbClr val="191966"/>
              </a:buClr>
              <a:buSzPct val="75000"/>
              <a:buFont typeface="Wingdings" panose="05000000000000000000" pitchFamily="2" charset="2"/>
              <a:buChar char="n"/>
            </a:pPr>
            <a:endParaRPr kumimoji="0" lang="en-US" altLang="zh-TW" sz="2600" b="1" dirty="0">
              <a:solidFill>
                <a:srgbClr val="2D2DB9"/>
              </a:solidFill>
              <a:ea typeface="標楷體" panose="03000509000000000000" pitchFamily="65" charset="-120"/>
            </a:endParaRPr>
          </a:p>
        </p:txBody>
      </p:sp>
      <p:sp>
        <p:nvSpPr>
          <p:cNvPr id="10243" name="投影片編號版面配置區 1"/>
          <p:cNvSpPr txBox="1">
            <a:spLocks noGrp="1"/>
          </p:cNvSpPr>
          <p:nvPr/>
        </p:nvSpPr>
        <p:spPr bwMode="auto">
          <a:xfrm>
            <a:off x="8316913" y="6524625"/>
            <a:ext cx="7651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r" eaLnBrk="1" hangingPunct="1"/>
            <a:fld id="{1C812674-3A5B-42D2-B8D6-4CD3DA891B8E}" type="slidenum">
              <a:rPr kumimoji="0" lang="zh-TW" altLang="en-US" sz="1000">
                <a:ea typeface="標楷體" panose="03000509000000000000" pitchFamily="65" charset="-120"/>
              </a:rPr>
              <a:pPr algn="r" eaLnBrk="1" hangingPunct="1"/>
              <a:t>94</a:t>
            </a:fld>
            <a:endParaRPr kumimoji="0" lang="en-US" altLang="zh-TW" sz="1000">
              <a:ea typeface="標楷體" panose="03000509000000000000" pitchFamily="65" charset="-120"/>
            </a:endParaRPr>
          </a:p>
        </p:txBody>
      </p:sp>
      <p:sp>
        <p:nvSpPr>
          <p:cNvPr id="10244" name="Rectangle 12"/>
          <p:cNvSpPr>
            <a:spLocks noChangeArrowheads="1"/>
          </p:cNvSpPr>
          <p:nvPr/>
        </p:nvSpPr>
        <p:spPr bwMode="auto">
          <a:xfrm>
            <a:off x="0" y="0"/>
            <a:ext cx="9144000" cy="844550"/>
          </a:xfrm>
          <a:prstGeom prst="rect">
            <a:avLst/>
          </a:prstGeom>
          <a:noFill/>
          <a:ln>
            <a:noFill/>
          </a:ln>
          <a:effectLst>
            <a:prstShdw prst="shdw17" dist="17961" dir="2700000">
              <a:srgbClr val="879399"/>
            </a:prstShdw>
          </a:effectLs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a:r>
              <a:rPr lang="zh-TW" altLang="en-US" sz="3600" b="1" dirty="0" smtClean="0">
                <a:solidFill>
                  <a:srgbClr val="16165D"/>
                </a:solidFill>
                <a:ea typeface="標楷體" panose="03000509000000000000" pitchFamily="65" charset="-120"/>
              </a:rPr>
              <a:t>重建谷川、南太麻里溪橋，便捷對外交通</a:t>
            </a:r>
            <a:endParaRPr lang="zh-TW" altLang="en-US" sz="3600" b="1" dirty="0">
              <a:solidFill>
                <a:srgbClr val="16165D"/>
              </a:solidFill>
              <a:ea typeface="標楷體" panose="03000509000000000000" pitchFamily="65" charset="-120"/>
            </a:endParaRPr>
          </a:p>
        </p:txBody>
      </p:sp>
      <p:pic>
        <p:nvPicPr>
          <p:cNvPr id="13" name="Picture 21" descr="電視牆左右看板請用此張相片(依版面配置裁切)IMG_9039-11"/>
          <p:cNvPicPr>
            <a:picLocks noChangeAspect="1" noChangeArrowheads="1"/>
          </p:cNvPicPr>
          <p:nvPr/>
        </p:nvPicPr>
        <p:blipFill>
          <a:blip r:embed="rId3" cstate="email">
            <a:extLst/>
          </a:blip>
          <a:srcRect/>
          <a:stretch>
            <a:fillRect/>
          </a:stretch>
        </p:blipFill>
        <p:spPr bwMode="auto">
          <a:xfrm>
            <a:off x="580253" y="3704879"/>
            <a:ext cx="5029431" cy="2306178"/>
          </a:xfrm>
          <a:prstGeom prst="rect">
            <a:avLst/>
          </a:prstGeom>
          <a:noFill/>
          <a:ln w="9525">
            <a:noFill/>
            <a:miter lim="800000"/>
            <a:headEnd/>
            <a:tailEnd/>
          </a:ln>
          <a:effectLst>
            <a:softEdge rad="31750"/>
          </a:effectLs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684" y="3704878"/>
            <a:ext cx="3252306" cy="23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5901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0878"/>
            <a:ext cx="9250680" cy="928077"/>
          </a:xfrm>
        </p:spPr>
        <p:txBody>
          <a:bodyPr/>
          <a:lstStyle/>
          <a:p>
            <a:pPr algn="ct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達娜</a:t>
            </a:r>
            <a:r>
              <a:rPr lang="zh-TW" altLang="en-US" sz="3600" kern="1200" dirty="0" smtClean="0">
                <a:solidFill>
                  <a:srgbClr val="2D2DB9">
                    <a:lumMod val="50000"/>
                  </a:srgbClr>
                </a:solidFill>
                <a:latin typeface="Times New Roman" panose="02020603050405020304" pitchFamily="18" charset="0"/>
                <a:ea typeface="標楷體" panose="03000509000000000000" pitchFamily="65" charset="-120"/>
                <a:cs typeface="+mn-cs"/>
              </a:rPr>
              <a:t>伊</a:t>
            </a:r>
            <a:r>
              <a:rPr lang="zh-TW" altLang="en-US" sz="3600" kern="1200" dirty="0">
                <a:solidFill>
                  <a:srgbClr val="2D2DB9">
                    <a:lumMod val="50000"/>
                  </a:srgbClr>
                </a:solidFill>
                <a:latin typeface="Times New Roman" panose="02020603050405020304" pitchFamily="18" charset="0"/>
                <a:ea typeface="標楷體" panose="03000509000000000000" pitchFamily="65" charset="-120"/>
                <a:cs typeface="+mn-cs"/>
              </a:rPr>
              <a:t>谷復生態，產業重建展新機</a:t>
            </a:r>
          </a:p>
        </p:txBody>
      </p:sp>
      <p:sp>
        <p:nvSpPr>
          <p:cNvPr id="7" name="投影片編號版面配置區 6"/>
          <p:cNvSpPr>
            <a:spLocks noGrp="1"/>
          </p:cNvSpPr>
          <p:nvPr>
            <p:ph type="sldNum" sz="quarter" idx="12"/>
          </p:nvPr>
        </p:nvSpPr>
        <p:spPr/>
        <p:txBody>
          <a:bodyPr/>
          <a:lstStyle/>
          <a:p>
            <a:fld id="{7BA5FAF9-2C10-4E47-8AF7-89B80DE7BA60}" type="slidenum">
              <a:rPr lang="zh-TW" altLang="en-US" smtClean="0">
                <a:solidFill>
                  <a:srgbClr val="000000"/>
                </a:solidFill>
              </a:rPr>
              <a:pPr/>
              <a:t>95</a:t>
            </a:fld>
            <a:endParaRPr lang="zh-TW" altLang="en-US">
              <a:solidFill>
                <a:srgbClr val="000000"/>
              </a:solidFill>
            </a:endParaRPr>
          </a:p>
        </p:txBody>
      </p:sp>
      <p:sp>
        <p:nvSpPr>
          <p:cNvPr id="8" name="Rectangle 7"/>
          <p:cNvSpPr>
            <a:spLocks/>
          </p:cNvSpPr>
          <p:nvPr/>
        </p:nvSpPr>
        <p:spPr bwMode="auto">
          <a:xfrm>
            <a:off x="261673" y="938955"/>
            <a:ext cx="8425127" cy="21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355600" indent="-246063" algn="just">
              <a:buClr>
                <a:srgbClr val="2D2DB9">
                  <a:lumMod val="75000"/>
                </a:srgbClr>
              </a:buClr>
              <a:buSzPct val="100000"/>
              <a:buFont typeface="Wingdings" panose="05000000000000000000" pitchFamily="2" charset="2"/>
              <a:buChar char="n"/>
            </a:pPr>
            <a:r>
              <a:rPr lang="en-US" altLang="zh-TW" sz="2600" b="1" dirty="0">
                <a:solidFill>
                  <a:srgbClr val="2D2DB9"/>
                </a:solidFill>
                <a:latin typeface="Times New Roman" panose="02020603050405020304" pitchFamily="18" charset="0"/>
                <a:ea typeface="標楷體" panose="03000509000000000000" pitchFamily="65" charset="-120"/>
              </a:rPr>
              <a:t>98</a:t>
            </a:r>
            <a:r>
              <a:rPr lang="zh-TW" altLang="en-US" sz="2600" b="1" dirty="0">
                <a:solidFill>
                  <a:srgbClr val="2D2DB9"/>
                </a:solidFill>
                <a:latin typeface="Times New Roman" panose="02020603050405020304" pitchFamily="18" charset="0"/>
                <a:ea typeface="標楷體" panose="03000509000000000000" pitchFamily="65" charset="-120"/>
              </a:rPr>
              <a:t>年莫拉克風災後遊客數歸零，行政院共投入</a:t>
            </a:r>
            <a:r>
              <a:rPr lang="en-US" altLang="zh-TW" sz="2600" b="1" dirty="0">
                <a:solidFill>
                  <a:srgbClr val="2D2DB9"/>
                </a:solidFill>
                <a:latin typeface="Times New Roman" panose="02020603050405020304" pitchFamily="18" charset="0"/>
                <a:ea typeface="標楷體" panose="03000509000000000000" pitchFamily="65" charset="-120"/>
              </a:rPr>
              <a:t>13.5</a:t>
            </a:r>
            <a:r>
              <a:rPr lang="zh-TW" altLang="en-US" sz="2600" b="1" dirty="0">
                <a:solidFill>
                  <a:srgbClr val="2D2DB9"/>
                </a:solidFill>
                <a:latin typeface="Times New Roman" panose="02020603050405020304" pitchFamily="18" charset="0"/>
                <a:ea typeface="標楷體" panose="03000509000000000000" pitchFamily="65" charset="-120"/>
              </a:rPr>
              <a:t>億元於山美、新美及茶山維生交通主要道路嘉</a:t>
            </a:r>
            <a:r>
              <a:rPr lang="en-US" altLang="zh-TW" sz="2600" b="1" dirty="0">
                <a:solidFill>
                  <a:srgbClr val="2D2DB9"/>
                </a:solidFill>
                <a:latin typeface="Times New Roman" panose="02020603050405020304" pitchFamily="18" charset="0"/>
                <a:ea typeface="標楷體" panose="03000509000000000000" pitchFamily="65" charset="-120"/>
              </a:rPr>
              <a:t>129</a:t>
            </a:r>
            <a:r>
              <a:rPr lang="zh-TW" altLang="en-US" sz="2600" b="1" dirty="0">
                <a:solidFill>
                  <a:srgbClr val="2D2DB9"/>
                </a:solidFill>
                <a:latin typeface="Times New Roman" panose="02020603050405020304" pitchFamily="18" charset="0"/>
                <a:ea typeface="標楷體" panose="03000509000000000000" pitchFamily="65" charset="-120"/>
              </a:rPr>
              <a:t>線</a:t>
            </a:r>
            <a:r>
              <a:rPr lang="zh-TW" altLang="en-US" sz="2600" b="1">
                <a:solidFill>
                  <a:srgbClr val="2D2DB9"/>
                </a:solidFill>
                <a:latin typeface="Times New Roman" panose="02020603050405020304" pitchFamily="18" charset="0"/>
                <a:ea typeface="標楷體" panose="03000509000000000000" pitchFamily="65" charset="-120"/>
              </a:rPr>
              <a:t>全面</a:t>
            </a:r>
            <a:r>
              <a:rPr lang="zh-TW" altLang="en-US" sz="2600" b="1" smtClean="0">
                <a:solidFill>
                  <a:srgbClr val="2D2DB9"/>
                </a:solidFill>
                <a:latin typeface="Times New Roman" panose="02020603050405020304" pitchFamily="18" charset="0"/>
                <a:ea typeface="標楷體" panose="03000509000000000000" pitchFamily="65" charset="-120"/>
              </a:rPr>
              <a:t>進行橋梁道路</a:t>
            </a:r>
            <a:r>
              <a:rPr lang="zh-TW" altLang="en-US" sz="2600" b="1" dirty="0">
                <a:solidFill>
                  <a:srgbClr val="2D2DB9"/>
                </a:solidFill>
                <a:latin typeface="Times New Roman" panose="02020603050405020304" pitchFamily="18" charset="0"/>
                <a:ea typeface="標楷體" panose="03000509000000000000" pitchFamily="65" charset="-120"/>
              </a:rPr>
              <a:t>整修以及河川坡地整治復建，成功復育高山鯝魚，並於</a:t>
            </a:r>
            <a:r>
              <a:rPr lang="en-US" altLang="zh-TW" sz="2600" b="1" dirty="0">
                <a:solidFill>
                  <a:srgbClr val="2D2DB9"/>
                </a:solidFill>
                <a:latin typeface="Times New Roman" panose="02020603050405020304" pitchFamily="18" charset="0"/>
                <a:ea typeface="標楷體" panose="03000509000000000000" pitchFamily="65" charset="-120"/>
              </a:rPr>
              <a:t>100</a:t>
            </a:r>
            <a:r>
              <a:rPr lang="zh-TW" altLang="en-US" sz="2600" b="1" dirty="0">
                <a:solidFill>
                  <a:srgbClr val="2D2DB9"/>
                </a:solidFill>
                <a:latin typeface="Times New Roman" panose="02020603050405020304" pitchFamily="18" charset="0"/>
                <a:ea typeface="標楷體" panose="03000509000000000000" pitchFamily="65" charset="-120"/>
              </a:rPr>
              <a:t>年</a:t>
            </a:r>
            <a:r>
              <a:rPr lang="en-US" altLang="zh-TW" sz="2600" b="1" dirty="0">
                <a:solidFill>
                  <a:srgbClr val="2D2DB9"/>
                </a:solidFill>
                <a:latin typeface="Times New Roman" panose="02020603050405020304" pitchFamily="18" charset="0"/>
                <a:ea typeface="標楷體" panose="03000509000000000000" pitchFamily="65" charset="-120"/>
              </a:rPr>
              <a:t>2</a:t>
            </a:r>
            <a:r>
              <a:rPr lang="zh-TW" altLang="en-US" sz="2600" b="1" dirty="0">
                <a:solidFill>
                  <a:srgbClr val="2D2DB9"/>
                </a:solidFill>
                <a:latin typeface="Times New Roman" panose="02020603050405020304" pitchFamily="18" charset="0"/>
                <a:ea typeface="標楷體" panose="03000509000000000000" pitchFamily="65" charset="-120"/>
              </a:rPr>
              <a:t>月</a:t>
            </a:r>
            <a:r>
              <a:rPr lang="en-US" altLang="zh-TW" sz="2600" b="1" dirty="0">
                <a:solidFill>
                  <a:srgbClr val="2D2DB9"/>
                </a:solidFill>
                <a:latin typeface="Times New Roman" panose="02020603050405020304" pitchFamily="18" charset="0"/>
                <a:ea typeface="標楷體" panose="03000509000000000000" pitchFamily="65" charset="-120"/>
              </a:rPr>
              <a:t>26</a:t>
            </a:r>
            <a:r>
              <a:rPr lang="zh-TW" altLang="en-US" sz="2600" b="1" dirty="0">
                <a:solidFill>
                  <a:srgbClr val="2D2DB9"/>
                </a:solidFill>
                <a:latin typeface="Times New Roman" panose="02020603050405020304" pitchFamily="18" charset="0"/>
                <a:ea typeface="標楷體" panose="03000509000000000000" pitchFamily="65" charset="-120"/>
              </a:rPr>
              <a:t>日重新開園，固定每年十月舉辦「寶島鯝魚節」，迄今已累積遊客數達</a:t>
            </a:r>
            <a:r>
              <a:rPr lang="en-US" altLang="zh-TW" sz="2600" b="1" dirty="0">
                <a:solidFill>
                  <a:srgbClr val="2D2DB9"/>
                </a:solidFill>
                <a:latin typeface="Times New Roman" panose="02020603050405020304" pitchFamily="18" charset="0"/>
                <a:ea typeface="標楷體" panose="03000509000000000000" pitchFamily="65" charset="-120"/>
              </a:rPr>
              <a:t>30</a:t>
            </a:r>
            <a:r>
              <a:rPr lang="zh-TW" altLang="en-US" sz="2600" b="1" dirty="0">
                <a:solidFill>
                  <a:srgbClr val="2D2DB9"/>
                </a:solidFill>
                <a:latin typeface="Times New Roman" panose="02020603050405020304" pitchFamily="18" charset="0"/>
                <a:ea typeface="標楷體" panose="03000509000000000000" pitchFamily="65" charset="-120"/>
              </a:rPr>
              <a:t>萬人。</a:t>
            </a:r>
            <a:endParaRPr lang="en-US" altLang="zh-TW" sz="2600" b="1" dirty="0">
              <a:solidFill>
                <a:srgbClr val="2D2DB9"/>
              </a:solidFill>
              <a:latin typeface="Times New Roman" panose="02020603050405020304" pitchFamily="18" charset="0"/>
              <a:ea typeface="標楷體" panose="03000509000000000000" pitchFamily="65" charset="-120"/>
            </a:endParaRPr>
          </a:p>
          <a:p>
            <a:pPr algn="just">
              <a:buClr>
                <a:srgbClr val="2D2DB9">
                  <a:lumMod val="75000"/>
                </a:srgbClr>
              </a:buClr>
              <a:buFont typeface="Wingdings" panose="05000000000000000000" pitchFamily="2" charset="2"/>
              <a:buChar char="n"/>
            </a:pPr>
            <a:endParaRPr lang="en-US" altLang="zh-TW" sz="2600" b="1" u="sng" dirty="0" smtClean="0">
              <a:solidFill>
                <a:srgbClr val="FF0000"/>
              </a:solidFill>
              <a:latin typeface="Times New Roman" panose="02020603050405020304" pitchFamily="18" charset="0"/>
            </a:endParaRPr>
          </a:p>
          <a:p>
            <a:pPr algn="just">
              <a:buClr>
                <a:srgbClr val="2D2DB9">
                  <a:lumMod val="75000"/>
                </a:srgbClr>
              </a:buClr>
              <a:buFont typeface="Wingdings" panose="05000000000000000000" pitchFamily="2" charset="2"/>
              <a:buChar char="n"/>
            </a:pPr>
            <a:endParaRPr lang="en-US" altLang="zh-TW" sz="2600" b="1" u="sng" dirty="0" smtClean="0">
              <a:solidFill>
                <a:srgbClr val="FF0000"/>
              </a:solidFill>
              <a:latin typeface="Times New Roman" panose="02020603050405020304" pitchFamily="18" charset="0"/>
            </a:endParaRPr>
          </a:p>
          <a:p>
            <a:pPr marL="820738"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550863" indent="-457200" algn="just">
              <a:buClr>
                <a:srgbClr val="3333CC">
                  <a:lumMod val="50000"/>
                </a:srgbClr>
              </a:buClr>
              <a:buSzPct val="75000"/>
              <a:buFont typeface="Wingdings" panose="05000000000000000000" pitchFamily="2" charset="2"/>
              <a:buChar char="n"/>
            </a:pPr>
            <a:endParaRPr lang="en-US" altLang="zh-TW" sz="2600" dirty="0" smtClean="0">
              <a:solidFill>
                <a:srgbClr val="000000"/>
              </a:solidFill>
              <a:latin typeface="標楷體"/>
            </a:endParaRPr>
          </a:p>
          <a:p>
            <a:pPr marL="363538" indent="84138" algn="just">
              <a:buClr>
                <a:srgbClr val="3333CC">
                  <a:lumMod val="50000"/>
                </a:srgbClr>
              </a:buClr>
              <a:buSzPct val="75000"/>
              <a:buFont typeface="Wingdings 3" panose="05040102010807070707" pitchFamily="18" charset="2"/>
              <a:buNone/>
            </a:pPr>
            <a:endParaRPr lang="en-US" altLang="zh-TW" sz="2600" b="1" dirty="0" smtClean="0">
              <a:solidFill>
                <a:srgbClr val="000000"/>
              </a:solidFill>
              <a:latin typeface="標楷體"/>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81" y="3200400"/>
            <a:ext cx="7965838" cy="290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3809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3"/>
          <p:cNvSpPr>
            <a:spLocks noGrp="1"/>
          </p:cNvSpPr>
          <p:nvPr>
            <p:ph type="body" idx="4294967295"/>
          </p:nvPr>
        </p:nvSpPr>
        <p:spPr>
          <a:xfrm>
            <a:off x="352310" y="2139042"/>
            <a:ext cx="8462074" cy="2906486"/>
          </a:xfrm>
        </p:spPr>
        <p:txBody>
          <a:bodyPr/>
          <a:lstStyle/>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亮點</a:t>
            </a:r>
            <a:r>
              <a:rPr lang="en-US" altLang="zh-TW" sz="4800" dirty="0" smtClean="0">
                <a:solidFill>
                  <a:srgbClr val="2D2DB9">
                    <a:lumMod val="50000"/>
                  </a:srgbClr>
                </a:solidFill>
                <a:latin typeface="Times New Roman" panose="02020603050405020304" pitchFamily="18" charset="0"/>
                <a:ea typeface="標楷體" panose="03000509000000000000" pitchFamily="65" charset="-120"/>
              </a:rPr>
              <a:t>11</a:t>
            </a:r>
          </a:p>
          <a:p>
            <a:pPr marL="0" indent="0" algn="ctr">
              <a:buNone/>
            </a:pPr>
            <a:r>
              <a:rPr lang="zh-TW" altLang="en-US" sz="4800" dirty="0">
                <a:solidFill>
                  <a:srgbClr val="2D2DB9">
                    <a:lumMod val="50000"/>
                  </a:srgbClr>
                </a:solidFill>
                <a:latin typeface="Times New Roman" panose="02020603050405020304" pitchFamily="18" charset="0"/>
                <a:ea typeface="標楷體" panose="03000509000000000000" pitchFamily="65" charset="-120"/>
              </a:rPr>
              <a:t>穩</a:t>
            </a: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經濟、</a:t>
            </a:r>
            <a:r>
              <a:rPr lang="zh-TW" altLang="en-US" sz="4800" dirty="0">
                <a:solidFill>
                  <a:srgbClr val="2D2DB9">
                    <a:lumMod val="50000"/>
                  </a:srgbClr>
                </a:solidFill>
                <a:latin typeface="Times New Roman" panose="02020603050405020304" pitchFamily="18" charset="0"/>
                <a:ea typeface="標楷體" panose="03000509000000000000" pitchFamily="65" charset="-120"/>
              </a:rPr>
              <a:t>固</a:t>
            </a: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金融</a:t>
            </a:r>
            <a:endParaRPr lang="en-US" altLang="zh-TW" sz="4800" dirty="0" smtClean="0">
              <a:solidFill>
                <a:srgbClr val="2D2DB9">
                  <a:lumMod val="50000"/>
                </a:srgbClr>
              </a:solidFill>
              <a:latin typeface="Times New Roman" panose="02020603050405020304" pitchFamily="18" charset="0"/>
              <a:ea typeface="標楷體" panose="03000509000000000000" pitchFamily="65" charset="-120"/>
            </a:endParaRPr>
          </a:p>
          <a:p>
            <a:pPr marL="0" indent="0" algn="ctr">
              <a:buNone/>
            </a:pPr>
            <a:r>
              <a:rPr lang="zh-TW" altLang="en-US" sz="4800" dirty="0" smtClean="0">
                <a:solidFill>
                  <a:srgbClr val="2D2DB9">
                    <a:lumMod val="50000"/>
                  </a:srgbClr>
                </a:solidFill>
                <a:latin typeface="Times New Roman" panose="02020603050405020304" pitchFamily="18" charset="0"/>
                <a:ea typeface="標楷體" panose="03000509000000000000" pitchFamily="65" charset="-120"/>
              </a:rPr>
              <a:t>照顧民眾及企業</a:t>
            </a:r>
            <a:endParaRPr lang="zh-TW" altLang="en-US" sz="4800" dirty="0">
              <a:solidFill>
                <a:srgbClr val="FF0000"/>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96</a:t>
            </a:fld>
            <a:endParaRPr lang="zh-TW" altLang="en-US"/>
          </a:p>
        </p:txBody>
      </p:sp>
    </p:spTree>
    <p:extLst>
      <p:ext uri="{BB962C8B-B14F-4D97-AF65-F5344CB8AC3E}">
        <p14:creationId xmlns:p14="http://schemas.microsoft.com/office/powerpoint/2010/main" val="2978559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97</a:t>
            </a:fld>
            <a:endParaRPr lang="zh-TW" altLang="en-US" dirty="0"/>
          </a:p>
        </p:txBody>
      </p:sp>
      <p:sp>
        <p:nvSpPr>
          <p:cNvPr id="8"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臺</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灣</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競爭具優勢</a:t>
            </a:r>
            <a:r>
              <a:rPr lang="zh-TW" altLang="en-US" sz="3600" dirty="0">
                <a:solidFill>
                  <a:schemeClr val="accent6">
                    <a:lumMod val="50000"/>
                  </a:schemeClr>
                </a:solidFill>
                <a:latin typeface="Times New Roman" panose="02020603050405020304" pitchFamily="18" charset="0"/>
                <a:ea typeface="標楷體" panose="03000509000000000000" pitchFamily="65" charset="-120"/>
              </a:rPr>
              <a:t>，</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經貿評比逐年躍升</a:t>
            </a:r>
            <a:endParaRPr lang="zh-TW" altLang="en-US" sz="3600" dirty="0">
              <a:solidFill>
                <a:schemeClr val="accent6">
                  <a:lumMod val="50000"/>
                </a:schemeClr>
              </a:solidFill>
              <a:latin typeface="Times New Roman" panose="02020603050405020304" pitchFamily="18" charset="0"/>
              <a:ea typeface="標楷體" panose="03000509000000000000" pitchFamily="65" charset="-120"/>
            </a:endParaRPr>
          </a:p>
        </p:txBody>
      </p:sp>
      <p:grpSp>
        <p:nvGrpSpPr>
          <p:cNvPr id="9" name="群組 8"/>
          <p:cNvGrpSpPr/>
          <p:nvPr/>
        </p:nvGrpSpPr>
        <p:grpSpPr>
          <a:xfrm>
            <a:off x="207879" y="2254040"/>
            <a:ext cx="8863543" cy="761534"/>
            <a:chOff x="223246" y="2254040"/>
            <a:chExt cx="8848176" cy="761534"/>
          </a:xfrm>
        </p:grpSpPr>
        <p:sp>
          <p:nvSpPr>
            <p:cNvPr id="10" name="Rectangle 27"/>
            <p:cNvSpPr>
              <a:spLocks noChangeArrowheads="1"/>
            </p:cNvSpPr>
            <p:nvPr/>
          </p:nvSpPr>
          <p:spPr bwMode="auto">
            <a:xfrm>
              <a:off x="223246" y="2254040"/>
              <a:ext cx="1584325" cy="761534"/>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000" b="1" dirty="0">
                  <a:solidFill>
                    <a:schemeClr val="accent6">
                      <a:lumMod val="50000"/>
                    </a:schemeClr>
                  </a:solidFill>
                  <a:latin typeface="Times New Roman" panose="02020603050405020304" pitchFamily="18" charset="0"/>
                  <a:ea typeface="標楷體" panose="03000509000000000000" pitchFamily="65" charset="-120"/>
                </a:rPr>
                <a:t>WB </a:t>
              </a:r>
            </a:p>
          </p:txBody>
        </p:sp>
        <p:sp>
          <p:nvSpPr>
            <p:cNvPr id="11" name="AutoShape 7"/>
            <p:cNvSpPr>
              <a:spLocks noChangeArrowheads="1"/>
            </p:cNvSpPr>
            <p:nvPr/>
          </p:nvSpPr>
          <p:spPr bwMode="auto">
            <a:xfrm>
              <a:off x="1774258" y="2272082"/>
              <a:ext cx="7297164" cy="743492"/>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squar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indent="0">
                <a:buFont typeface="Arial" panose="020B0604020202020204" pitchFamily="34" charset="0"/>
                <a:buNone/>
                <a:defRPr/>
              </a:pPr>
              <a:r>
                <a:rPr kumimoji="0" lang="en-US" altLang="zh-TW" sz="2200" b="1" dirty="0" smtClean="0">
                  <a:solidFill>
                    <a:schemeClr val="accent6"/>
                  </a:solidFill>
                  <a:latin typeface="Times New Roman" panose="02020603050405020304" pitchFamily="18" charset="0"/>
                  <a:ea typeface="標楷體" panose="03000509000000000000" pitchFamily="65" charset="-120"/>
                </a:rPr>
                <a:t>104</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11</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，較 </a:t>
              </a:r>
              <a:r>
                <a:rPr kumimoji="0" lang="en-US" altLang="zh-TW" sz="2200" b="1" dirty="0" smtClean="0">
                  <a:solidFill>
                    <a:schemeClr val="accent6"/>
                  </a:solidFill>
                  <a:latin typeface="Times New Roman" panose="02020603050405020304" pitchFamily="18" charset="0"/>
                  <a:ea typeface="標楷體" panose="03000509000000000000" pitchFamily="65" charset="-120"/>
                </a:rPr>
                <a:t>97</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smtClean="0">
                  <a:solidFill>
                    <a:schemeClr val="accent6"/>
                  </a:solidFill>
                  <a:latin typeface="Times New Roman" panose="02020603050405020304" pitchFamily="18" charset="0"/>
                  <a:ea typeface="標楷體" panose="03000509000000000000" pitchFamily="65" charset="-120"/>
                </a:rPr>
                <a:t>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61</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）大幅躍升</a:t>
              </a:r>
              <a:r>
                <a:rPr kumimoji="0" lang="zh-TW" altLang="en-US" sz="2200" b="1" dirty="0" smtClean="0">
                  <a:solidFill>
                    <a:schemeClr val="accent6"/>
                  </a:solidFill>
                  <a:latin typeface="Times New Roman" panose="02020603050405020304" pitchFamily="18" charset="0"/>
                  <a:ea typeface="標楷體" panose="03000509000000000000" pitchFamily="65" charset="-120"/>
                </a:rPr>
                <a:t>；</a:t>
              </a:r>
              <a:r>
                <a:rPr kumimoji="0" lang="en-US" altLang="zh-TW" sz="2200" b="1" dirty="0" smtClean="0">
                  <a:solidFill>
                    <a:schemeClr val="accent6"/>
                  </a:solidFill>
                  <a:latin typeface="Times New Roman" panose="02020603050405020304" pitchFamily="18" charset="0"/>
                  <a:ea typeface="標楷體" panose="03000509000000000000" pitchFamily="65" charset="-120"/>
                </a:rPr>
                <a:t>97</a:t>
              </a:r>
              <a:r>
                <a:rPr kumimoji="0" lang="zh-TW" altLang="en-US" sz="2200" b="1" dirty="0" smtClean="0">
                  <a:solidFill>
                    <a:schemeClr val="accent6"/>
                  </a:solidFill>
                  <a:latin typeface="Times New Roman" panose="02020603050405020304" pitchFamily="18" charset="0"/>
                  <a:ea typeface="標楷體" panose="03000509000000000000" pitchFamily="65" charset="-120"/>
                </a:rPr>
                <a:t>至 </a:t>
              </a:r>
              <a:r>
                <a:rPr kumimoji="0" lang="en-US" altLang="zh-TW" sz="2200" b="1" dirty="0" smtClean="0">
                  <a:solidFill>
                    <a:schemeClr val="accent6"/>
                  </a:solidFill>
                  <a:latin typeface="Times New Roman" panose="02020603050405020304" pitchFamily="18" charset="0"/>
                  <a:ea typeface="標楷體" panose="03000509000000000000" pitchFamily="65" charset="-120"/>
                </a:rPr>
                <a:t>104 </a:t>
              </a:r>
              <a:r>
                <a:rPr kumimoji="0" lang="zh-TW" altLang="en-US" sz="2200" b="1" dirty="0">
                  <a:solidFill>
                    <a:schemeClr val="accent6"/>
                  </a:solidFill>
                  <a:latin typeface="Times New Roman" panose="02020603050405020304" pitchFamily="18" charset="0"/>
                  <a:ea typeface="標楷體" panose="03000509000000000000" pitchFamily="65" charset="-120"/>
                </a:rPr>
                <a:t>年平均為</a:t>
              </a:r>
              <a:r>
                <a:rPr kumimoji="0" lang="zh-TW" altLang="en-US" sz="2200" b="1" dirty="0" smtClean="0">
                  <a:solidFill>
                    <a:schemeClr val="accent6"/>
                  </a:solidFill>
                  <a:latin typeface="Times New Roman" panose="02020603050405020304" pitchFamily="18" charset="0"/>
                  <a:ea typeface="標楷體" panose="03000509000000000000" pitchFamily="65" charset="-120"/>
                </a:rPr>
                <a:t>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28 </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，較 </a:t>
              </a:r>
              <a:r>
                <a:rPr kumimoji="0" lang="en-US" altLang="zh-TW" sz="2200" b="1" dirty="0" smtClean="0">
                  <a:solidFill>
                    <a:schemeClr val="accent6"/>
                  </a:solidFill>
                  <a:latin typeface="Times New Roman" panose="02020603050405020304" pitchFamily="18" charset="0"/>
                  <a:ea typeface="標楷體" panose="03000509000000000000" pitchFamily="65" charset="-120"/>
                </a:rPr>
                <a:t>95</a:t>
              </a:r>
              <a:r>
                <a:rPr kumimoji="0" lang="zh-TW" altLang="en-US" sz="2200" b="1" dirty="0" smtClean="0">
                  <a:solidFill>
                    <a:schemeClr val="accent6"/>
                  </a:solidFill>
                  <a:latin typeface="Times New Roman" panose="02020603050405020304" pitchFamily="18" charset="0"/>
                  <a:ea typeface="標楷體" panose="03000509000000000000" pitchFamily="65" charset="-120"/>
                </a:rPr>
                <a:t>至</a:t>
              </a:r>
              <a:r>
                <a:rPr kumimoji="0" lang="en-US" altLang="zh-TW" sz="2200" b="1" dirty="0" smtClean="0">
                  <a:solidFill>
                    <a:schemeClr val="accent6"/>
                  </a:solidFill>
                  <a:latin typeface="Times New Roman" panose="02020603050405020304" pitchFamily="18" charset="0"/>
                  <a:ea typeface="標楷體" panose="03000509000000000000" pitchFamily="65" charset="-120"/>
                </a:rPr>
                <a:t>96</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smtClean="0">
                  <a:solidFill>
                    <a:schemeClr val="accent6"/>
                  </a:solidFill>
                  <a:latin typeface="Times New Roman" panose="02020603050405020304" pitchFamily="18" charset="0"/>
                  <a:ea typeface="標楷體" panose="03000509000000000000" pitchFamily="65" charset="-120"/>
                </a:rPr>
                <a:t>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44 </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）大幅</a:t>
              </a:r>
              <a:r>
                <a:rPr kumimoji="0" lang="zh-TW" altLang="en-US" sz="2200" b="1" dirty="0" smtClean="0">
                  <a:solidFill>
                    <a:schemeClr val="accent6"/>
                  </a:solidFill>
                  <a:latin typeface="Times New Roman" panose="02020603050405020304" pitchFamily="18" charset="0"/>
                  <a:ea typeface="標楷體" panose="03000509000000000000" pitchFamily="65" charset="-120"/>
                </a:rPr>
                <a:t>進步</a:t>
              </a:r>
              <a:r>
                <a:rPr kumimoji="0" lang="en-US" altLang="zh-TW" sz="2200" b="1" dirty="0" smtClean="0">
                  <a:solidFill>
                    <a:schemeClr val="accent6"/>
                  </a:solidFill>
                  <a:latin typeface="Times New Roman" panose="02020603050405020304" pitchFamily="18" charset="0"/>
                  <a:ea typeface="標楷體" panose="03000509000000000000" pitchFamily="65" charset="-120"/>
                </a:rPr>
                <a:t>16</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endParaRPr kumimoji="0" lang="zh-TW" altLang="en-US" sz="2200" b="1" dirty="0">
                <a:solidFill>
                  <a:schemeClr val="accent6"/>
                </a:solidFill>
                <a:latin typeface="Times New Roman" panose="02020603050405020304" pitchFamily="18" charset="0"/>
                <a:ea typeface="標楷體" panose="03000509000000000000" pitchFamily="65" charset="-120"/>
              </a:endParaRPr>
            </a:p>
          </p:txBody>
        </p:sp>
      </p:grpSp>
      <p:grpSp>
        <p:nvGrpSpPr>
          <p:cNvPr id="12" name="群組 11"/>
          <p:cNvGrpSpPr/>
          <p:nvPr/>
        </p:nvGrpSpPr>
        <p:grpSpPr>
          <a:xfrm>
            <a:off x="215159" y="984951"/>
            <a:ext cx="8866928" cy="522303"/>
            <a:chOff x="215159" y="984951"/>
            <a:chExt cx="8866928" cy="522303"/>
          </a:xfrm>
        </p:grpSpPr>
        <p:sp>
          <p:nvSpPr>
            <p:cNvPr id="13" name="Rectangle 28"/>
            <p:cNvSpPr>
              <a:spLocks noChangeArrowheads="1"/>
            </p:cNvSpPr>
            <p:nvPr/>
          </p:nvSpPr>
          <p:spPr bwMode="auto">
            <a:xfrm>
              <a:off x="215159" y="984951"/>
              <a:ext cx="1584325" cy="522303"/>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000" b="1" dirty="0" smtClean="0">
                  <a:solidFill>
                    <a:schemeClr val="accent6">
                      <a:lumMod val="50000"/>
                    </a:schemeClr>
                  </a:solidFill>
                  <a:latin typeface="Times New Roman" panose="02020603050405020304" pitchFamily="18" charset="0"/>
                  <a:ea typeface="標楷體" panose="03000509000000000000" pitchFamily="65" charset="-120"/>
                </a:rPr>
                <a:t>WEF</a:t>
              </a:r>
            </a:p>
          </p:txBody>
        </p:sp>
        <p:sp>
          <p:nvSpPr>
            <p:cNvPr id="14" name="AutoShape 7"/>
            <p:cNvSpPr>
              <a:spLocks noChangeArrowheads="1"/>
            </p:cNvSpPr>
            <p:nvPr/>
          </p:nvSpPr>
          <p:spPr bwMode="auto">
            <a:xfrm>
              <a:off x="1776837" y="990708"/>
              <a:ext cx="7305250" cy="516546"/>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0000"/>
                </a:lnSpc>
                <a:defRPr/>
              </a:pPr>
              <a:r>
                <a:rPr kumimoji="0" lang="en-US" altLang="zh-TW" sz="2200" b="1" dirty="0" smtClean="0">
                  <a:solidFill>
                    <a:schemeClr val="accent6"/>
                  </a:solidFill>
                  <a:latin typeface="Times New Roman" panose="02020603050405020304" pitchFamily="18" charset="0"/>
                  <a:ea typeface="標楷體" panose="03000509000000000000" pitchFamily="65" charset="-120"/>
                </a:rPr>
                <a:t>104</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15</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，較 </a:t>
              </a:r>
              <a:r>
                <a:rPr kumimoji="0" lang="en-US" altLang="zh-TW" sz="2200" b="1" dirty="0" smtClean="0">
                  <a:solidFill>
                    <a:schemeClr val="accent6"/>
                  </a:solidFill>
                  <a:latin typeface="Times New Roman" panose="02020603050405020304" pitchFamily="18" charset="0"/>
                  <a:ea typeface="標楷體" panose="03000509000000000000" pitchFamily="65" charset="-120"/>
                </a:rPr>
                <a:t>97</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17</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名）進步</a:t>
              </a:r>
              <a:r>
                <a:rPr kumimoji="0" lang="en-US" altLang="zh-TW" sz="2200" b="1" dirty="0" smtClean="0">
                  <a:solidFill>
                    <a:schemeClr val="accent6"/>
                  </a:solidFill>
                  <a:latin typeface="Times New Roman" panose="02020603050405020304" pitchFamily="18" charset="0"/>
                  <a:ea typeface="標楷體" panose="03000509000000000000" pitchFamily="65" charset="-120"/>
                </a:rPr>
                <a:t>2</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endParaRPr kumimoji="0" lang="zh-TW" altLang="en-US" sz="2200" b="1" dirty="0">
                <a:solidFill>
                  <a:schemeClr val="accent6"/>
                </a:solidFill>
                <a:latin typeface="Times New Roman" panose="02020603050405020304" pitchFamily="18" charset="0"/>
                <a:ea typeface="標楷體" panose="03000509000000000000" pitchFamily="65" charset="-120"/>
              </a:endParaRPr>
            </a:p>
          </p:txBody>
        </p:sp>
      </p:grpSp>
      <p:grpSp>
        <p:nvGrpSpPr>
          <p:cNvPr id="15" name="群組 14"/>
          <p:cNvGrpSpPr/>
          <p:nvPr/>
        </p:nvGrpSpPr>
        <p:grpSpPr>
          <a:xfrm>
            <a:off x="207879" y="1507254"/>
            <a:ext cx="8874208" cy="746786"/>
            <a:chOff x="207879" y="1507254"/>
            <a:chExt cx="8874208" cy="746786"/>
          </a:xfrm>
        </p:grpSpPr>
        <p:sp>
          <p:nvSpPr>
            <p:cNvPr id="16" name="Rectangle 28"/>
            <p:cNvSpPr>
              <a:spLocks noChangeArrowheads="1"/>
            </p:cNvSpPr>
            <p:nvPr/>
          </p:nvSpPr>
          <p:spPr bwMode="auto">
            <a:xfrm>
              <a:off x="207879" y="1507254"/>
              <a:ext cx="1584325" cy="746786"/>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en-US" altLang="zh-TW" sz="2000" b="1" dirty="0" smtClean="0">
                  <a:solidFill>
                    <a:schemeClr val="accent6">
                      <a:lumMod val="50000"/>
                    </a:schemeClr>
                  </a:solidFill>
                  <a:latin typeface="Times New Roman" panose="02020603050405020304" pitchFamily="18" charset="0"/>
                  <a:ea typeface="標楷體" panose="03000509000000000000" pitchFamily="65" charset="-120"/>
                </a:rPr>
                <a:t>IMD</a:t>
              </a:r>
              <a:endParaRPr kumimoji="1" lang="zh-TW" altLang="en-US" sz="2000" b="1"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7" name="AutoShape 7"/>
            <p:cNvSpPr>
              <a:spLocks noChangeArrowheads="1"/>
            </p:cNvSpPr>
            <p:nvPr/>
          </p:nvSpPr>
          <p:spPr bwMode="auto">
            <a:xfrm>
              <a:off x="1763593" y="1507254"/>
              <a:ext cx="7318494" cy="746786"/>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squar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indent="0" algn="just">
                <a:defRPr/>
              </a:pPr>
              <a:r>
                <a:rPr kumimoji="0" lang="en-US" altLang="zh-TW" sz="2200" b="1" dirty="0" smtClean="0">
                  <a:solidFill>
                    <a:schemeClr val="accent6"/>
                  </a:solidFill>
                  <a:latin typeface="Times New Roman" panose="02020603050405020304" pitchFamily="18" charset="0"/>
                  <a:ea typeface="標楷體" panose="03000509000000000000" pitchFamily="65" charset="-120"/>
                </a:rPr>
                <a:t>104</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11</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smtClean="0">
                  <a:solidFill>
                    <a:schemeClr val="accent6"/>
                  </a:solidFill>
                  <a:latin typeface="Times New Roman" panose="02020603050405020304" pitchFamily="18" charset="0"/>
                  <a:ea typeface="標楷體" panose="03000509000000000000" pitchFamily="65" charset="-120"/>
                </a:rPr>
                <a:t>較</a:t>
              </a:r>
              <a:r>
                <a:rPr kumimoji="0" lang="en-US" altLang="zh-TW" sz="2200" b="1" dirty="0" smtClean="0">
                  <a:solidFill>
                    <a:schemeClr val="accent6"/>
                  </a:solidFill>
                  <a:latin typeface="Times New Roman" panose="02020603050405020304" pitchFamily="18" charset="0"/>
                  <a:ea typeface="標楷體" panose="03000509000000000000" pitchFamily="65" charset="-120"/>
                </a:rPr>
                <a:t>98</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23</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名）進步</a:t>
              </a:r>
              <a:r>
                <a:rPr kumimoji="0" lang="en-US" altLang="zh-TW" sz="2200" b="1" dirty="0" smtClean="0">
                  <a:solidFill>
                    <a:schemeClr val="accent6"/>
                  </a:solidFill>
                  <a:latin typeface="Times New Roman" panose="02020603050405020304" pitchFamily="18" charset="0"/>
                  <a:ea typeface="標楷體" panose="03000509000000000000" pitchFamily="65" charset="-120"/>
                </a:rPr>
                <a:t>12</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en-US" altLang="zh-TW" sz="2200" b="1" dirty="0" smtClean="0">
                  <a:solidFill>
                    <a:schemeClr val="accent6"/>
                  </a:solidFill>
                  <a:latin typeface="Times New Roman" panose="02020603050405020304" pitchFamily="18" charset="0"/>
                  <a:ea typeface="標楷體" panose="03000509000000000000" pitchFamily="65" charset="-120"/>
                </a:rPr>
                <a:t>97</a:t>
              </a:r>
              <a:r>
                <a:rPr kumimoji="0" lang="zh-TW" altLang="en-US" sz="2200" b="1" dirty="0" smtClean="0">
                  <a:solidFill>
                    <a:schemeClr val="accent6"/>
                  </a:solidFill>
                  <a:latin typeface="Times New Roman" panose="02020603050405020304" pitchFamily="18" charset="0"/>
                  <a:ea typeface="標楷體" panose="03000509000000000000" pitchFamily="65" charset="-120"/>
                </a:rPr>
                <a:t>至</a:t>
              </a:r>
              <a:r>
                <a:rPr kumimoji="0" lang="en-US" altLang="zh-TW" sz="2200" b="1" dirty="0" smtClean="0">
                  <a:solidFill>
                    <a:schemeClr val="accent6"/>
                  </a:solidFill>
                  <a:latin typeface="Times New Roman" panose="02020603050405020304" pitchFamily="18" charset="0"/>
                  <a:ea typeface="標楷體" panose="03000509000000000000" pitchFamily="65" charset="-120"/>
                </a:rPr>
                <a:t>104</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平均為</a:t>
              </a:r>
              <a:r>
                <a:rPr kumimoji="0" lang="zh-TW" altLang="en-US" sz="2200" b="1" dirty="0" smtClean="0">
                  <a:solidFill>
                    <a:schemeClr val="accent6"/>
                  </a:solidFill>
                  <a:latin typeface="Times New Roman" panose="02020603050405020304" pitchFamily="18" charset="0"/>
                  <a:ea typeface="標楷體" panose="03000509000000000000" pitchFamily="65" charset="-120"/>
                </a:rPr>
                <a:t>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11.5</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smtClean="0">
                  <a:solidFill>
                    <a:schemeClr val="accent6"/>
                  </a:solidFill>
                  <a:latin typeface="Times New Roman" panose="02020603050405020304" pitchFamily="18" charset="0"/>
                  <a:ea typeface="標楷體" panose="03000509000000000000" pitchFamily="65" charset="-120"/>
                </a:rPr>
                <a:t>優於</a:t>
              </a:r>
              <a:r>
                <a:rPr kumimoji="0" lang="en-US" altLang="zh-TW" sz="2200" b="1" dirty="0" smtClean="0">
                  <a:solidFill>
                    <a:schemeClr val="accent6"/>
                  </a:solidFill>
                  <a:latin typeface="Times New Roman" panose="02020603050405020304" pitchFamily="18" charset="0"/>
                  <a:ea typeface="標楷體" panose="03000509000000000000" pitchFamily="65" charset="-120"/>
                </a:rPr>
                <a:t>89</a:t>
              </a:r>
              <a:r>
                <a:rPr kumimoji="0" lang="zh-TW" altLang="en-US" sz="2200" b="1" dirty="0" smtClean="0">
                  <a:solidFill>
                    <a:schemeClr val="accent6"/>
                  </a:solidFill>
                  <a:latin typeface="Times New Roman" panose="02020603050405020304" pitchFamily="18" charset="0"/>
                  <a:ea typeface="標楷體" panose="03000509000000000000" pitchFamily="65" charset="-120"/>
                </a:rPr>
                <a:t>至</a:t>
              </a:r>
              <a:r>
                <a:rPr kumimoji="0" lang="en-US" altLang="zh-TW" sz="2200" b="1" dirty="0" smtClean="0">
                  <a:solidFill>
                    <a:schemeClr val="accent6"/>
                  </a:solidFill>
                  <a:latin typeface="Times New Roman" panose="02020603050405020304" pitchFamily="18" charset="0"/>
                  <a:ea typeface="標楷體" panose="03000509000000000000" pitchFamily="65" charset="-120"/>
                </a:rPr>
                <a:t>96</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（第</a:t>
              </a:r>
              <a:r>
                <a:rPr kumimoji="0" lang="en-US" altLang="zh-TW" sz="2200" b="1" dirty="0" smtClean="0">
                  <a:solidFill>
                    <a:schemeClr val="accent6"/>
                  </a:solidFill>
                  <a:latin typeface="Times New Roman" panose="02020603050405020304" pitchFamily="18" charset="0"/>
                  <a:ea typeface="標楷體" panose="03000509000000000000" pitchFamily="65" charset="-120"/>
                </a:rPr>
                <a:t>16</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a:t>
              </a:r>
            </a:p>
          </p:txBody>
        </p:sp>
      </p:grpSp>
      <p:grpSp>
        <p:nvGrpSpPr>
          <p:cNvPr id="18" name="群組 17"/>
          <p:cNvGrpSpPr/>
          <p:nvPr/>
        </p:nvGrpSpPr>
        <p:grpSpPr>
          <a:xfrm>
            <a:off x="215159" y="3015574"/>
            <a:ext cx="8850870" cy="846083"/>
            <a:chOff x="215159" y="3015574"/>
            <a:chExt cx="8850870" cy="846083"/>
          </a:xfrm>
        </p:grpSpPr>
        <p:sp>
          <p:nvSpPr>
            <p:cNvPr id="19" name="Rectangle 27"/>
            <p:cNvSpPr>
              <a:spLocks noChangeArrowheads="1"/>
            </p:cNvSpPr>
            <p:nvPr/>
          </p:nvSpPr>
          <p:spPr bwMode="auto">
            <a:xfrm>
              <a:off x="215159" y="3015574"/>
              <a:ext cx="1584325" cy="846082"/>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p>
              <a:pPr algn="ctr"/>
              <a:r>
                <a:rPr kumimoji="1" lang="zh-TW" altLang="en-US" sz="2000" b="1" dirty="0">
                  <a:solidFill>
                    <a:schemeClr val="accent6">
                      <a:lumMod val="50000"/>
                    </a:schemeClr>
                  </a:solidFill>
                  <a:latin typeface="Times New Roman" panose="02020603050405020304" pitchFamily="18" charset="0"/>
                  <a:ea typeface="標楷體" panose="03000509000000000000" pitchFamily="65" charset="-120"/>
                </a:rPr>
                <a:t>博德</a:t>
              </a:r>
              <a:r>
                <a:rPr kumimoji="1" lang="zh-TW" altLang="en-US" sz="2000" b="1" dirty="0" smtClean="0">
                  <a:solidFill>
                    <a:schemeClr val="accent6">
                      <a:lumMod val="50000"/>
                    </a:schemeClr>
                  </a:solidFill>
                  <a:latin typeface="Times New Roman" panose="02020603050405020304" pitchFamily="18" charset="0"/>
                  <a:ea typeface="標楷體" panose="03000509000000000000" pitchFamily="65" charset="-120"/>
                </a:rPr>
                <a:t>曼</a:t>
              </a:r>
              <a:endParaRPr kumimoji="1" lang="en-US" altLang="zh-TW" sz="2000" b="1" dirty="0" smtClean="0">
                <a:solidFill>
                  <a:schemeClr val="accent6">
                    <a:lumMod val="50000"/>
                  </a:schemeClr>
                </a:solidFill>
                <a:latin typeface="Times New Roman" panose="02020603050405020304" pitchFamily="18" charset="0"/>
                <a:ea typeface="標楷體" panose="03000509000000000000" pitchFamily="65" charset="-120"/>
              </a:endParaRPr>
            </a:p>
            <a:p>
              <a:pPr algn="ctr"/>
              <a:r>
                <a:rPr kumimoji="1" lang="zh-TW" altLang="en-US" sz="2000" b="1" dirty="0" smtClean="0">
                  <a:solidFill>
                    <a:schemeClr val="accent6">
                      <a:lumMod val="50000"/>
                    </a:schemeClr>
                  </a:solidFill>
                  <a:latin typeface="Times New Roman" panose="02020603050405020304" pitchFamily="18" charset="0"/>
                  <a:ea typeface="標楷體" panose="03000509000000000000" pitchFamily="65" charset="-120"/>
                </a:rPr>
                <a:t>轉型</a:t>
              </a:r>
              <a:r>
                <a:rPr kumimoji="1" lang="zh-TW" altLang="en-US" sz="2000" b="1" dirty="0">
                  <a:solidFill>
                    <a:schemeClr val="accent6">
                      <a:lumMod val="50000"/>
                    </a:schemeClr>
                  </a:solidFill>
                  <a:latin typeface="Times New Roman" panose="02020603050405020304" pitchFamily="18" charset="0"/>
                  <a:ea typeface="標楷體" panose="03000509000000000000" pitchFamily="65" charset="-120"/>
                </a:rPr>
                <a:t>指數</a:t>
              </a:r>
              <a:endParaRPr kumimoji="1" lang="en-US" altLang="zh-TW" sz="2000" b="1"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0" name="AutoShape 7"/>
            <p:cNvSpPr>
              <a:spLocks noChangeArrowheads="1"/>
            </p:cNvSpPr>
            <p:nvPr/>
          </p:nvSpPr>
          <p:spPr bwMode="auto">
            <a:xfrm>
              <a:off x="1761585" y="3015575"/>
              <a:ext cx="7304444" cy="846082"/>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2000"/>
                </a:lnSpc>
                <a:defRPr/>
              </a:pPr>
              <a:r>
                <a:rPr kumimoji="0" lang="en-US" altLang="zh-TW" sz="2200" b="1" dirty="0" smtClean="0">
                  <a:solidFill>
                    <a:schemeClr val="accent6"/>
                  </a:solidFill>
                  <a:latin typeface="Times New Roman" panose="02020603050405020304" pitchFamily="18" charset="0"/>
                  <a:ea typeface="標楷體" panose="03000509000000000000" pitchFamily="65" charset="-120"/>
                </a:rPr>
                <a:t>105</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躍居第 </a:t>
              </a:r>
              <a:r>
                <a:rPr kumimoji="0" lang="en-US" altLang="zh-TW" sz="2200" b="1" dirty="0">
                  <a:solidFill>
                    <a:schemeClr val="accent6"/>
                  </a:solidFill>
                  <a:latin typeface="Times New Roman" panose="02020603050405020304" pitchFamily="18" charset="0"/>
                  <a:ea typeface="標楷體" panose="03000509000000000000" pitchFamily="65" charset="-120"/>
                </a:rPr>
                <a:t>1 </a:t>
              </a:r>
              <a:r>
                <a:rPr kumimoji="0" lang="zh-TW" altLang="en-US" sz="2200" b="1" dirty="0">
                  <a:solidFill>
                    <a:schemeClr val="accent6"/>
                  </a:solidFill>
                  <a:latin typeface="Times New Roman" panose="02020603050405020304" pitchFamily="18" charset="0"/>
                  <a:ea typeface="標楷體" panose="03000509000000000000" pitchFamily="65" charset="-120"/>
                </a:rPr>
                <a:t>名，較 </a:t>
              </a:r>
              <a:r>
                <a:rPr kumimoji="0" lang="en-US" altLang="zh-TW" sz="2200" b="1" dirty="0" smtClean="0">
                  <a:solidFill>
                    <a:schemeClr val="accent6"/>
                  </a:solidFill>
                  <a:latin typeface="Times New Roman" panose="02020603050405020304" pitchFamily="18" charset="0"/>
                  <a:ea typeface="標楷體" panose="03000509000000000000" pitchFamily="65" charset="-120"/>
                </a:rPr>
                <a:t>97</a:t>
              </a:r>
              <a:r>
                <a:rPr kumimoji="0" lang="zh-TW" altLang="en-US" sz="2200" b="1" dirty="0" smtClean="0">
                  <a:solidFill>
                    <a:schemeClr val="accent6"/>
                  </a:solidFill>
                  <a:latin typeface="Times New Roman" panose="02020603050405020304" pitchFamily="18" charset="0"/>
                  <a:ea typeface="標楷體" panose="03000509000000000000" pitchFamily="65" charset="-120"/>
                </a:rPr>
                <a:t>年</a:t>
              </a:r>
              <a:r>
                <a:rPr kumimoji="0" lang="zh-TW" altLang="en-US" sz="2200" b="1" dirty="0">
                  <a:solidFill>
                    <a:schemeClr val="accent6"/>
                  </a:solidFill>
                  <a:latin typeface="Times New Roman" panose="02020603050405020304" pitchFamily="18" charset="0"/>
                  <a:ea typeface="標楷體" panose="03000509000000000000" pitchFamily="65" charset="-120"/>
                </a:rPr>
                <a:t>的第 </a:t>
              </a:r>
              <a:r>
                <a:rPr kumimoji="0" lang="en-US" altLang="zh-TW" sz="2200" b="1" dirty="0" smtClean="0">
                  <a:solidFill>
                    <a:schemeClr val="accent6"/>
                  </a:solidFill>
                  <a:latin typeface="Times New Roman" panose="02020603050405020304" pitchFamily="18" charset="0"/>
                  <a:ea typeface="標楷體" panose="03000509000000000000" pitchFamily="65" charset="-120"/>
                </a:rPr>
                <a:t>4</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200" b="1" dirty="0">
                  <a:solidFill>
                    <a:schemeClr val="accent6"/>
                  </a:solidFill>
                  <a:latin typeface="Times New Roman" panose="02020603050405020304" pitchFamily="18" charset="0"/>
                  <a:ea typeface="標楷體" panose="03000509000000000000" pitchFamily="65" charset="-120"/>
                </a:rPr>
                <a:t>，</a:t>
              </a:r>
              <a:r>
                <a:rPr kumimoji="0" lang="zh-TW" altLang="en-US" sz="2200" b="1" dirty="0" smtClean="0">
                  <a:solidFill>
                    <a:schemeClr val="accent6"/>
                  </a:solidFill>
                  <a:latin typeface="Times New Roman" panose="02020603050405020304" pitchFamily="18" charset="0"/>
                  <a:ea typeface="標楷體" panose="03000509000000000000" pitchFamily="65" charset="-120"/>
                </a:rPr>
                <a:t>進步</a:t>
              </a:r>
              <a:r>
                <a:rPr kumimoji="0" lang="en-US" altLang="zh-TW" sz="2200" b="1" dirty="0" smtClean="0">
                  <a:solidFill>
                    <a:schemeClr val="accent6"/>
                  </a:solidFill>
                  <a:latin typeface="Times New Roman" panose="02020603050405020304" pitchFamily="18" charset="0"/>
                  <a:ea typeface="標楷體" panose="03000509000000000000" pitchFamily="65" charset="-120"/>
                </a:rPr>
                <a:t>3</a:t>
              </a:r>
              <a:r>
                <a:rPr kumimoji="0" lang="zh-TW" altLang="en-US" sz="2200" b="1" dirty="0" smtClean="0">
                  <a:solidFill>
                    <a:schemeClr val="accent6"/>
                  </a:solidFill>
                  <a:latin typeface="Times New Roman" panose="02020603050405020304" pitchFamily="18" charset="0"/>
                  <a:ea typeface="標楷體" panose="03000509000000000000" pitchFamily="65" charset="-120"/>
                </a:rPr>
                <a:t>名</a:t>
              </a:r>
              <a:endParaRPr kumimoji="0" lang="zh-TW" altLang="en-US" sz="2200" b="1" dirty="0">
                <a:solidFill>
                  <a:schemeClr val="accent6"/>
                </a:solidFill>
                <a:latin typeface="Times New Roman" panose="02020603050405020304" pitchFamily="18" charset="0"/>
                <a:ea typeface="標楷體" panose="03000509000000000000" pitchFamily="65" charset="-120"/>
              </a:endParaRPr>
            </a:p>
          </p:txBody>
        </p:sp>
      </p:grpSp>
      <p:grpSp>
        <p:nvGrpSpPr>
          <p:cNvPr id="21" name="群組 20"/>
          <p:cNvGrpSpPr/>
          <p:nvPr/>
        </p:nvGrpSpPr>
        <p:grpSpPr>
          <a:xfrm>
            <a:off x="192512" y="3861657"/>
            <a:ext cx="8873517" cy="616552"/>
            <a:chOff x="192512" y="3861657"/>
            <a:chExt cx="8873517" cy="616552"/>
          </a:xfrm>
        </p:grpSpPr>
        <p:sp>
          <p:nvSpPr>
            <p:cNvPr id="22" name="Rectangle 27"/>
            <p:cNvSpPr>
              <a:spLocks noChangeArrowheads="1"/>
            </p:cNvSpPr>
            <p:nvPr/>
          </p:nvSpPr>
          <p:spPr bwMode="auto">
            <a:xfrm>
              <a:off x="192512" y="3861657"/>
              <a:ext cx="1584325" cy="616552"/>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2000" b="1" dirty="0">
                  <a:solidFill>
                    <a:schemeClr val="accent6">
                      <a:lumMod val="50000"/>
                    </a:schemeClr>
                  </a:solidFill>
                  <a:latin typeface="Times New Roman" panose="02020603050405020304" pitchFamily="18" charset="0"/>
                  <a:ea typeface="標楷體" panose="03000509000000000000" pitchFamily="65" charset="-120"/>
                </a:rPr>
                <a:t>GEDI </a:t>
              </a:r>
              <a:endParaRPr lang="en-US" altLang="zh-TW" sz="2000" b="1" dirty="0" smtClean="0">
                <a:solidFill>
                  <a:schemeClr val="accent6">
                    <a:lumMod val="50000"/>
                  </a:schemeClr>
                </a:solidFill>
                <a:latin typeface="Times New Roman" panose="02020603050405020304" pitchFamily="18" charset="0"/>
                <a:ea typeface="標楷體" panose="03000509000000000000" pitchFamily="65" charset="-120"/>
              </a:endParaRPr>
            </a:p>
          </p:txBody>
        </p:sp>
        <p:sp>
          <p:nvSpPr>
            <p:cNvPr id="23" name="AutoShape 7"/>
            <p:cNvSpPr>
              <a:spLocks noChangeArrowheads="1"/>
            </p:cNvSpPr>
            <p:nvPr/>
          </p:nvSpPr>
          <p:spPr bwMode="auto">
            <a:xfrm>
              <a:off x="1760779" y="3861657"/>
              <a:ext cx="7305250" cy="616552"/>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3000"/>
                </a:lnSpc>
                <a:buFont typeface="Arial" panose="020B0604020202020204" pitchFamily="34" charset="0"/>
                <a:buNone/>
              </a:pPr>
              <a:r>
                <a:rPr kumimoji="0" lang="en-US" altLang="zh-TW" sz="2200" b="1" dirty="0" smtClean="0">
                  <a:solidFill>
                    <a:schemeClr val="accent6"/>
                  </a:solidFill>
                  <a:latin typeface="+mn-lt"/>
                  <a:ea typeface="標楷體" panose="03000509000000000000" pitchFamily="65" charset="-120"/>
                </a:rPr>
                <a:t>105</a:t>
              </a:r>
              <a:r>
                <a:rPr kumimoji="0" lang="zh-TW" altLang="en-US" sz="2200" b="1" dirty="0" smtClean="0">
                  <a:solidFill>
                    <a:schemeClr val="accent6"/>
                  </a:solidFill>
                  <a:latin typeface="+mn-lt"/>
                  <a:ea typeface="標楷體" panose="03000509000000000000" pitchFamily="65" charset="-120"/>
                </a:rPr>
                <a:t>年第</a:t>
              </a:r>
              <a:r>
                <a:rPr kumimoji="0" lang="en-US" altLang="zh-TW" sz="2200" b="1" dirty="0" smtClean="0">
                  <a:solidFill>
                    <a:schemeClr val="accent6"/>
                  </a:solidFill>
                  <a:latin typeface="+mn-lt"/>
                  <a:ea typeface="標楷體" panose="03000509000000000000" pitchFamily="65" charset="-120"/>
                </a:rPr>
                <a:t>6</a:t>
              </a:r>
              <a:r>
                <a:rPr kumimoji="0" lang="zh-TW" altLang="en-US" sz="2200" b="1" dirty="0" smtClean="0">
                  <a:solidFill>
                    <a:schemeClr val="accent6"/>
                  </a:solidFill>
                  <a:latin typeface="+mn-lt"/>
                  <a:ea typeface="標楷體" panose="03000509000000000000" pitchFamily="65" charset="-120"/>
                </a:rPr>
                <a:t>名</a:t>
              </a:r>
              <a:r>
                <a:rPr kumimoji="0" lang="zh-TW" altLang="en-US" sz="2200" b="1" dirty="0">
                  <a:solidFill>
                    <a:schemeClr val="accent6"/>
                  </a:solidFill>
                  <a:latin typeface="+mn-lt"/>
                  <a:ea typeface="標楷體" panose="03000509000000000000" pitchFamily="65" charset="-120"/>
                </a:rPr>
                <a:t>，為亞洲</a:t>
              </a:r>
              <a:r>
                <a:rPr kumimoji="0" lang="zh-TW" altLang="en-US" sz="2200" b="1" dirty="0" smtClean="0">
                  <a:solidFill>
                    <a:schemeClr val="accent6"/>
                  </a:solidFill>
                  <a:latin typeface="+mn-lt"/>
                  <a:ea typeface="標楷體" panose="03000509000000000000" pitchFamily="65" charset="-120"/>
                </a:rPr>
                <a:t>第</a:t>
              </a:r>
              <a:r>
                <a:rPr kumimoji="0" lang="en-US" altLang="zh-TW" sz="2200" b="1" dirty="0" smtClean="0">
                  <a:solidFill>
                    <a:schemeClr val="accent6"/>
                  </a:solidFill>
                  <a:latin typeface="+mn-lt"/>
                  <a:ea typeface="標楷體" panose="03000509000000000000" pitchFamily="65" charset="-120"/>
                </a:rPr>
                <a:t>1</a:t>
              </a:r>
              <a:r>
                <a:rPr kumimoji="0" lang="zh-TW" altLang="en-US" sz="2200" b="1" dirty="0" smtClean="0">
                  <a:solidFill>
                    <a:schemeClr val="accent6"/>
                  </a:solidFill>
                  <a:latin typeface="+mn-lt"/>
                  <a:ea typeface="標楷體" panose="03000509000000000000" pitchFamily="65" charset="-120"/>
                </a:rPr>
                <a:t>名</a:t>
              </a:r>
              <a:r>
                <a:rPr kumimoji="0" lang="zh-TW" altLang="en-US" sz="2200" b="1" dirty="0">
                  <a:solidFill>
                    <a:schemeClr val="accent6"/>
                  </a:solidFill>
                  <a:latin typeface="+mn-lt"/>
                  <a:ea typeface="標楷體" panose="03000509000000000000" pitchFamily="65" charset="-120"/>
                </a:rPr>
                <a:t>，並連續 </a:t>
              </a:r>
              <a:r>
                <a:rPr kumimoji="0" lang="en-US" altLang="zh-TW" sz="2200" b="1" dirty="0" smtClean="0">
                  <a:solidFill>
                    <a:schemeClr val="accent6"/>
                  </a:solidFill>
                  <a:latin typeface="+mn-lt"/>
                  <a:ea typeface="標楷體" panose="03000509000000000000" pitchFamily="65" charset="-120"/>
                </a:rPr>
                <a:t>5</a:t>
              </a:r>
              <a:r>
                <a:rPr kumimoji="0" lang="zh-TW" altLang="en-US" sz="2200" b="1" dirty="0" smtClean="0">
                  <a:solidFill>
                    <a:schemeClr val="accent6"/>
                  </a:solidFill>
                  <a:latin typeface="+mn-lt"/>
                  <a:ea typeface="標楷體" panose="03000509000000000000" pitchFamily="65" charset="-120"/>
                </a:rPr>
                <a:t>年</a:t>
              </a:r>
              <a:r>
                <a:rPr kumimoji="0" lang="zh-TW" altLang="en-US" sz="2200" b="1" dirty="0">
                  <a:solidFill>
                    <a:schemeClr val="accent6"/>
                  </a:solidFill>
                  <a:latin typeface="+mn-lt"/>
                  <a:ea typeface="標楷體" panose="03000509000000000000" pitchFamily="65" charset="-120"/>
                </a:rPr>
                <a:t>全球</a:t>
              </a:r>
              <a:r>
                <a:rPr kumimoji="0" lang="zh-TW" altLang="en-US" sz="2200" b="1" dirty="0" smtClean="0">
                  <a:solidFill>
                    <a:schemeClr val="accent6"/>
                  </a:solidFill>
                  <a:latin typeface="+mn-lt"/>
                  <a:ea typeface="標楷體" panose="03000509000000000000" pitchFamily="65" charset="-120"/>
                </a:rPr>
                <a:t>前</a:t>
              </a:r>
              <a:r>
                <a:rPr kumimoji="0" lang="en-US" altLang="zh-TW" sz="2200" b="1" dirty="0" smtClean="0">
                  <a:solidFill>
                    <a:schemeClr val="accent6"/>
                  </a:solidFill>
                  <a:latin typeface="+mn-lt"/>
                  <a:ea typeface="標楷體" panose="03000509000000000000" pitchFamily="65" charset="-120"/>
                </a:rPr>
                <a:t>10</a:t>
              </a:r>
              <a:r>
                <a:rPr kumimoji="0" lang="zh-TW" altLang="en-US" sz="2200" b="1" dirty="0" smtClean="0">
                  <a:solidFill>
                    <a:schemeClr val="accent6"/>
                  </a:solidFill>
                  <a:latin typeface="+mn-lt"/>
                  <a:ea typeface="標楷體" panose="03000509000000000000" pitchFamily="65" charset="-120"/>
                </a:rPr>
                <a:t>大</a:t>
              </a:r>
              <a:endParaRPr kumimoji="0" lang="zh-TW" altLang="en-US" sz="2200" b="1" dirty="0">
                <a:solidFill>
                  <a:schemeClr val="accent6"/>
                </a:solidFill>
                <a:latin typeface="+mn-lt"/>
                <a:ea typeface="標楷體" panose="03000509000000000000" pitchFamily="65" charset="-120"/>
              </a:endParaRPr>
            </a:p>
          </p:txBody>
        </p:sp>
      </p:grpSp>
      <p:grpSp>
        <p:nvGrpSpPr>
          <p:cNvPr id="24" name="群組 23"/>
          <p:cNvGrpSpPr/>
          <p:nvPr/>
        </p:nvGrpSpPr>
        <p:grpSpPr>
          <a:xfrm>
            <a:off x="192512" y="4478208"/>
            <a:ext cx="8873517" cy="881731"/>
            <a:chOff x="192512" y="4478208"/>
            <a:chExt cx="8873517" cy="881731"/>
          </a:xfrm>
        </p:grpSpPr>
        <p:sp>
          <p:nvSpPr>
            <p:cNvPr id="25" name="Rectangle 27"/>
            <p:cNvSpPr>
              <a:spLocks noChangeArrowheads="1"/>
            </p:cNvSpPr>
            <p:nvPr/>
          </p:nvSpPr>
          <p:spPr bwMode="auto">
            <a:xfrm>
              <a:off x="192512" y="4478208"/>
              <a:ext cx="1584325" cy="881731"/>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2400" b="1" dirty="0">
                  <a:solidFill>
                    <a:schemeClr val="accent6">
                      <a:lumMod val="50000"/>
                    </a:schemeClr>
                  </a:solidFill>
                  <a:latin typeface="Times New Roman" panose="02020603050405020304" pitchFamily="18" charset="0"/>
                  <a:ea typeface="標楷體" panose="03000509000000000000" pitchFamily="65" charset="-120"/>
                </a:rPr>
                <a:t>富裕</a:t>
              </a:r>
              <a:r>
                <a:rPr lang="zh-TW" altLang="en-US" sz="2400" b="1" dirty="0" smtClean="0">
                  <a:solidFill>
                    <a:schemeClr val="accent6">
                      <a:lumMod val="50000"/>
                    </a:schemeClr>
                  </a:solidFill>
                  <a:latin typeface="Times New Roman" panose="02020603050405020304" pitchFamily="18" charset="0"/>
                  <a:ea typeface="標楷體" panose="03000509000000000000" pitchFamily="65" charset="-120"/>
                </a:rPr>
                <a:t>國家</a:t>
              </a:r>
              <a:endParaRPr lang="en-US" altLang="zh-TW" sz="2400" b="1" dirty="0" smtClean="0">
                <a:solidFill>
                  <a:schemeClr val="accent6">
                    <a:lumMod val="50000"/>
                  </a:schemeClr>
                </a:solidFill>
                <a:latin typeface="Times New Roman" panose="02020603050405020304" pitchFamily="18" charset="0"/>
                <a:ea typeface="標楷體" panose="03000509000000000000" pitchFamily="65" charset="-120"/>
              </a:endParaRPr>
            </a:p>
            <a:p>
              <a:pPr algn="ctr">
                <a:defRPr/>
              </a:pPr>
              <a:r>
                <a:rPr lang="zh-TW" altLang="en-US" sz="2400" b="1" dirty="0" smtClean="0">
                  <a:solidFill>
                    <a:schemeClr val="accent6">
                      <a:lumMod val="50000"/>
                    </a:schemeClr>
                  </a:solidFill>
                  <a:latin typeface="Times New Roman" panose="02020603050405020304" pitchFamily="18" charset="0"/>
                  <a:ea typeface="標楷體" panose="03000509000000000000" pitchFamily="65" charset="-120"/>
                </a:rPr>
                <a:t>排名</a:t>
              </a:r>
              <a:endParaRPr lang="en-US" altLang="zh-TW" sz="2400" b="1"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26" name="AutoShape 7"/>
            <p:cNvSpPr>
              <a:spLocks noChangeArrowheads="1"/>
            </p:cNvSpPr>
            <p:nvPr/>
          </p:nvSpPr>
          <p:spPr bwMode="auto">
            <a:xfrm>
              <a:off x="1760778" y="4478208"/>
              <a:ext cx="7305251" cy="881731"/>
            </a:xfrm>
            <a:prstGeom prst="roundRect">
              <a:avLst>
                <a:gd name="adj" fmla="val 0"/>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2700"/>
                </a:lnSpc>
                <a:defRPr/>
              </a:pPr>
              <a:r>
                <a:rPr kumimoji="0" lang="en-US" altLang="zh-TW" sz="2400" b="1" dirty="0" smtClean="0">
                  <a:solidFill>
                    <a:schemeClr val="accent6"/>
                  </a:solidFill>
                  <a:latin typeface="Times New Roman" panose="02020603050405020304" pitchFamily="18" charset="0"/>
                  <a:ea typeface="標楷體" panose="03000509000000000000" pitchFamily="65" charset="-120"/>
                </a:rPr>
                <a:t>104</a:t>
              </a:r>
              <a:r>
                <a:rPr kumimoji="0" lang="zh-TW" altLang="en-US" sz="2400" b="1" dirty="0" smtClean="0">
                  <a:solidFill>
                    <a:schemeClr val="accent6"/>
                  </a:solidFill>
                  <a:latin typeface="Times New Roman" panose="02020603050405020304" pitchFamily="18" charset="0"/>
                  <a:ea typeface="標楷體" panose="03000509000000000000" pitchFamily="65" charset="-120"/>
                </a:rPr>
                <a:t>年第</a:t>
              </a:r>
              <a:r>
                <a:rPr kumimoji="0" lang="en-US" altLang="zh-TW" sz="2400" b="1" dirty="0" smtClean="0">
                  <a:solidFill>
                    <a:schemeClr val="accent6"/>
                  </a:solidFill>
                  <a:latin typeface="Times New Roman" panose="02020603050405020304" pitchFamily="18" charset="0"/>
                  <a:ea typeface="標楷體" panose="03000509000000000000" pitchFamily="65" charset="-120"/>
                </a:rPr>
                <a:t>19</a:t>
              </a:r>
              <a:r>
                <a:rPr kumimoji="0" lang="zh-TW" altLang="en-US" sz="2400" b="1" dirty="0" smtClean="0">
                  <a:solidFill>
                    <a:schemeClr val="accent6"/>
                  </a:solidFill>
                  <a:latin typeface="Times New Roman" panose="02020603050405020304" pitchFamily="18" charset="0"/>
                  <a:ea typeface="標楷體" panose="03000509000000000000" pitchFamily="65" charset="-120"/>
                </a:rPr>
                <a:t>名</a:t>
              </a:r>
              <a:r>
                <a:rPr kumimoji="0" lang="zh-TW" altLang="en-US" sz="2400" b="1" dirty="0">
                  <a:solidFill>
                    <a:schemeClr val="accent6"/>
                  </a:solidFill>
                  <a:latin typeface="Times New Roman" panose="02020603050405020304" pitchFamily="18" charset="0"/>
                  <a:ea typeface="標楷體" panose="03000509000000000000" pitchFamily="65" charset="-120"/>
                </a:rPr>
                <a:t>，超越英、法、日、韓等國</a:t>
              </a:r>
            </a:p>
          </p:txBody>
        </p:sp>
      </p:grpSp>
      <p:grpSp>
        <p:nvGrpSpPr>
          <p:cNvPr id="27" name="群組 26"/>
          <p:cNvGrpSpPr/>
          <p:nvPr/>
        </p:nvGrpSpPr>
        <p:grpSpPr>
          <a:xfrm>
            <a:off x="176453" y="5359939"/>
            <a:ext cx="8892390" cy="770448"/>
            <a:chOff x="176453" y="5359939"/>
            <a:chExt cx="8892390" cy="770448"/>
          </a:xfrm>
        </p:grpSpPr>
        <p:sp>
          <p:nvSpPr>
            <p:cNvPr id="28" name="Rectangle 27"/>
            <p:cNvSpPr>
              <a:spLocks noChangeArrowheads="1"/>
            </p:cNvSpPr>
            <p:nvPr/>
          </p:nvSpPr>
          <p:spPr bwMode="auto">
            <a:xfrm>
              <a:off x="176453" y="5359939"/>
              <a:ext cx="1584325" cy="770448"/>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lin ang="13500000" scaled="1"/>
              <a:tileRect/>
            </a:gradFill>
            <a:ln w="15875">
              <a:solidFill>
                <a:schemeClr val="bg1"/>
              </a:solidFill>
              <a:miter lim="800000"/>
              <a:headEnd/>
              <a:tailEnd/>
            </a:ln>
            <a:effectLs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000" b="1" dirty="0">
                  <a:solidFill>
                    <a:schemeClr val="accent6">
                      <a:lumMod val="50000"/>
                    </a:schemeClr>
                  </a:solidFill>
                  <a:latin typeface="Times New Roman" panose="02020603050405020304" pitchFamily="18" charset="0"/>
                  <a:ea typeface="標楷體" panose="03000509000000000000" pitchFamily="65" charset="-120"/>
                </a:rPr>
                <a:t>開放資料指標</a:t>
              </a:r>
              <a:endParaRPr lang="en-US" altLang="zh-TW" sz="2000" b="1" dirty="0" smtClean="0">
                <a:solidFill>
                  <a:schemeClr val="accent6">
                    <a:lumMod val="50000"/>
                  </a:schemeClr>
                </a:solidFill>
                <a:latin typeface="Times New Roman" panose="02020603050405020304" pitchFamily="18" charset="0"/>
                <a:ea typeface="標楷體" panose="03000509000000000000" pitchFamily="65" charset="-120"/>
              </a:endParaRPr>
            </a:p>
          </p:txBody>
        </p:sp>
        <p:sp>
          <p:nvSpPr>
            <p:cNvPr id="29" name="AutoShape 7"/>
            <p:cNvSpPr>
              <a:spLocks noChangeArrowheads="1"/>
            </p:cNvSpPr>
            <p:nvPr/>
          </p:nvSpPr>
          <p:spPr bwMode="auto">
            <a:xfrm>
              <a:off x="1763593" y="5359939"/>
              <a:ext cx="7305250" cy="770448"/>
            </a:xfrm>
            <a:prstGeom prst="roundRect">
              <a:avLst>
                <a:gd name="adj" fmla="val 11519"/>
              </a:avLst>
            </a:prstGeom>
            <a:solidFill>
              <a:schemeClr val="accent5">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none" lIns="180000" anchor="ctr"/>
            <a:lstStyle>
              <a:lvl1pPr marL="457200" indent="-4572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ts val="3000"/>
                </a:lnSpc>
                <a:buFont typeface="Arial" panose="020B0604020202020204" pitchFamily="34" charset="0"/>
                <a:buNone/>
              </a:pPr>
              <a:r>
                <a:rPr kumimoji="0" lang="en-US" altLang="zh-TW" sz="2200" b="1" dirty="0" smtClean="0">
                  <a:solidFill>
                    <a:schemeClr val="accent6"/>
                  </a:solidFill>
                  <a:latin typeface="+mn-lt"/>
                  <a:ea typeface="標楷體" panose="03000509000000000000" pitchFamily="65" charset="-120"/>
                </a:rPr>
                <a:t>104</a:t>
              </a:r>
              <a:r>
                <a:rPr kumimoji="0" lang="zh-TW" altLang="en-US" sz="2200" b="1" dirty="0" smtClean="0">
                  <a:solidFill>
                    <a:schemeClr val="accent6"/>
                  </a:solidFill>
                  <a:latin typeface="+mn-lt"/>
                  <a:ea typeface="標楷體" panose="03000509000000000000" pitchFamily="65" charset="-120"/>
                </a:rPr>
                <a:t>年第</a:t>
              </a:r>
              <a:r>
                <a:rPr kumimoji="0" lang="en-US" altLang="zh-TW" sz="2200" b="1" dirty="0" smtClean="0">
                  <a:solidFill>
                    <a:schemeClr val="accent6"/>
                  </a:solidFill>
                  <a:latin typeface="+mn-lt"/>
                  <a:ea typeface="標楷體" panose="03000509000000000000" pitchFamily="65" charset="-120"/>
                </a:rPr>
                <a:t>1</a:t>
              </a:r>
              <a:r>
                <a:rPr kumimoji="0" lang="zh-TW" altLang="en-US" sz="2200" b="1" dirty="0" smtClean="0">
                  <a:solidFill>
                    <a:schemeClr val="accent6"/>
                  </a:solidFill>
                  <a:latin typeface="+mn-lt"/>
                  <a:ea typeface="標楷體" panose="03000509000000000000" pitchFamily="65" charset="-120"/>
                </a:rPr>
                <a:t>名</a:t>
              </a:r>
              <a:r>
                <a:rPr kumimoji="0" lang="zh-TW" altLang="en-US" sz="2200" b="1" dirty="0">
                  <a:solidFill>
                    <a:schemeClr val="accent6"/>
                  </a:solidFill>
                  <a:latin typeface="+mn-lt"/>
                  <a:ea typeface="標楷體" panose="03000509000000000000" pitchFamily="65" charset="-120"/>
                </a:rPr>
                <a:t>，較 </a:t>
              </a:r>
              <a:r>
                <a:rPr kumimoji="0" lang="en-US" altLang="zh-TW" sz="2200" b="1" dirty="0" smtClean="0">
                  <a:solidFill>
                    <a:schemeClr val="accent6"/>
                  </a:solidFill>
                  <a:latin typeface="+mn-lt"/>
                  <a:ea typeface="標楷體" panose="03000509000000000000" pitchFamily="65" charset="-120"/>
                </a:rPr>
                <a:t>103</a:t>
              </a:r>
              <a:r>
                <a:rPr kumimoji="0" lang="zh-TW" altLang="en-US" sz="2200" b="1" dirty="0" smtClean="0">
                  <a:solidFill>
                    <a:schemeClr val="accent6"/>
                  </a:solidFill>
                  <a:latin typeface="+mn-lt"/>
                  <a:ea typeface="標楷體" panose="03000509000000000000" pitchFamily="65" charset="-120"/>
                </a:rPr>
                <a:t>年</a:t>
              </a:r>
              <a:r>
                <a:rPr kumimoji="0" lang="zh-TW" altLang="en-US" sz="2200" b="1" dirty="0">
                  <a:solidFill>
                    <a:schemeClr val="accent6"/>
                  </a:solidFill>
                  <a:latin typeface="+mn-lt"/>
                  <a:ea typeface="標楷體" panose="03000509000000000000" pitchFamily="65" charset="-120"/>
                </a:rPr>
                <a:t>的第 </a:t>
              </a:r>
              <a:r>
                <a:rPr kumimoji="0" lang="en-US" altLang="zh-TW" sz="2200" b="1" dirty="0">
                  <a:solidFill>
                    <a:schemeClr val="accent6"/>
                  </a:solidFill>
                  <a:latin typeface="+mn-lt"/>
                  <a:ea typeface="標楷體" panose="03000509000000000000" pitchFamily="65" charset="-120"/>
                </a:rPr>
                <a:t>11 </a:t>
              </a:r>
              <a:r>
                <a:rPr kumimoji="0" lang="zh-TW" altLang="en-US" sz="2200" b="1" dirty="0">
                  <a:solidFill>
                    <a:schemeClr val="accent6"/>
                  </a:solidFill>
                  <a:latin typeface="+mn-lt"/>
                  <a:ea typeface="標楷體" panose="03000509000000000000" pitchFamily="65" charset="-120"/>
                </a:rPr>
                <a:t>名進步 </a:t>
              </a:r>
              <a:r>
                <a:rPr kumimoji="0" lang="en-US" altLang="zh-TW" sz="2200" b="1" dirty="0">
                  <a:solidFill>
                    <a:schemeClr val="accent6"/>
                  </a:solidFill>
                  <a:latin typeface="+mn-lt"/>
                  <a:ea typeface="標楷體" panose="03000509000000000000" pitchFamily="65" charset="-120"/>
                </a:rPr>
                <a:t>10 </a:t>
              </a:r>
              <a:r>
                <a:rPr kumimoji="0" lang="zh-TW" altLang="en-US" sz="2200" b="1" dirty="0">
                  <a:solidFill>
                    <a:schemeClr val="accent6"/>
                  </a:solidFill>
                  <a:latin typeface="+mn-lt"/>
                  <a:ea typeface="標楷體" panose="03000509000000000000" pitchFamily="65" charset="-120"/>
                </a:rPr>
                <a:t>名</a:t>
              </a:r>
            </a:p>
          </p:txBody>
        </p:sp>
      </p:grpSp>
    </p:spTree>
    <p:extLst>
      <p:ext uri="{BB962C8B-B14F-4D97-AF65-F5344CB8AC3E}">
        <p14:creationId xmlns:p14="http://schemas.microsoft.com/office/powerpoint/2010/main" val="3984517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2"/>
          <p:cNvSpPr>
            <a:spLocks noChangeArrowheads="1"/>
          </p:cNvSpPr>
          <p:nvPr/>
        </p:nvSpPr>
        <p:spPr bwMode="auto">
          <a:xfrm>
            <a:off x="0" y="0"/>
            <a:ext cx="9144000" cy="844062"/>
          </a:xfrm>
          <a:prstGeom prst="rect">
            <a:avLst/>
          </a:prstGeom>
          <a:noFill/>
          <a:ln>
            <a:noFill/>
          </a:ln>
          <a:effectLst>
            <a:prstShdw prst="shdw17" dist="17961" dir="2700000">
              <a:srgbClr val="879399"/>
            </a:prstShdw>
          </a:effectLst>
        </p:spPr>
        <p:txBody>
          <a:bodyPr wrap="none" anchor="ctr"/>
          <a:lstStyle>
            <a:lvl1pPr>
              <a:defRPr kumimoji="1" sz="3200" b="1">
                <a:solidFill>
                  <a:srgbClr val="990033"/>
                </a:solidFill>
                <a:latin typeface="Arial" panose="020B0604020202020204" pitchFamily="34" charset="0"/>
                <a:ea typeface="新細明體" panose="02020500000000000000" pitchFamily="18" charset="-120"/>
              </a:defRPr>
            </a:lvl1pPr>
            <a:lvl2pPr marL="742950" indent="-285750">
              <a:defRPr kumimoji="1" sz="3200" b="1">
                <a:solidFill>
                  <a:srgbClr val="990033"/>
                </a:solidFill>
                <a:latin typeface="Arial" panose="020B0604020202020204" pitchFamily="34" charset="0"/>
                <a:ea typeface="新細明體" panose="02020500000000000000" pitchFamily="18" charset="-120"/>
              </a:defRPr>
            </a:lvl2pPr>
            <a:lvl3pPr marL="1143000" indent="-228600">
              <a:defRPr kumimoji="1" sz="3200" b="1">
                <a:solidFill>
                  <a:srgbClr val="990033"/>
                </a:solidFill>
                <a:latin typeface="Arial" panose="020B0604020202020204" pitchFamily="34" charset="0"/>
                <a:ea typeface="新細明體" panose="02020500000000000000" pitchFamily="18" charset="-120"/>
              </a:defRPr>
            </a:lvl3pPr>
            <a:lvl4pPr marL="1600200" indent="-228600">
              <a:defRPr kumimoji="1" sz="3200" b="1">
                <a:solidFill>
                  <a:srgbClr val="990033"/>
                </a:solidFill>
                <a:latin typeface="Arial" panose="020B0604020202020204" pitchFamily="34" charset="0"/>
                <a:ea typeface="新細明體" panose="02020500000000000000" pitchFamily="18" charset="-120"/>
              </a:defRPr>
            </a:lvl4pPr>
            <a:lvl5pPr marL="2057400" indent="-228600">
              <a:defRPr kumimoji="1" sz="3200" b="1">
                <a:solidFill>
                  <a:srgbClr val="990033"/>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b="1">
                <a:solidFill>
                  <a:srgbClr val="990033"/>
                </a:solidFill>
                <a:latin typeface="Arial" panose="020B0604020202020204" pitchFamily="34" charset="0"/>
                <a:ea typeface="新細明體" panose="02020500000000000000" pitchFamily="18" charset="-120"/>
              </a:defRPr>
            </a:lvl9pPr>
          </a:lstStyle>
          <a:p>
            <a:pPr lvl="0" algn="ctr"/>
            <a:r>
              <a:rPr lang="zh-TW" altLang="en-US" sz="3600" dirty="0">
                <a:solidFill>
                  <a:schemeClr val="accent6">
                    <a:lumMod val="50000"/>
                  </a:schemeClr>
                </a:solidFill>
                <a:latin typeface="Times New Roman" panose="02020603050405020304" pitchFamily="18" charset="0"/>
                <a:ea typeface="標楷體" panose="03000509000000000000" pitchFamily="65" charset="-120"/>
              </a:rPr>
              <a:t>臺</a:t>
            </a:r>
            <a:r>
              <a:rPr lang="zh-TW" altLang="zh-TW" sz="3600" dirty="0">
                <a:solidFill>
                  <a:schemeClr val="accent6">
                    <a:lumMod val="50000"/>
                  </a:schemeClr>
                </a:solidFill>
                <a:latin typeface="Times New Roman" panose="02020603050405020304" pitchFamily="18" charset="0"/>
                <a:ea typeface="標楷體" panose="03000509000000000000" pitchFamily="65" charset="-120"/>
              </a:rPr>
              <a:t>灣</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競爭具優勢</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亞太地區</a:t>
            </a:r>
            <a:r>
              <a:rPr lang="zh-TW" altLang="en-US" sz="3600" dirty="0" smtClean="0">
                <a:solidFill>
                  <a:schemeClr val="accent6">
                    <a:lumMod val="50000"/>
                  </a:schemeClr>
                </a:solidFill>
                <a:latin typeface="Times New Roman" panose="02020603050405020304" pitchFamily="18" charset="0"/>
                <a:ea typeface="標楷體" panose="03000509000000000000" pitchFamily="65" charset="-120"/>
              </a:rPr>
              <a:t>居</a:t>
            </a:r>
            <a:r>
              <a:rPr lang="zh-TW" altLang="zh-TW" sz="3600" dirty="0" smtClean="0">
                <a:solidFill>
                  <a:schemeClr val="accent6">
                    <a:lumMod val="50000"/>
                  </a:schemeClr>
                </a:solidFill>
                <a:latin typeface="Times New Roman" panose="02020603050405020304" pitchFamily="18" charset="0"/>
                <a:ea typeface="標楷體" panose="03000509000000000000" pitchFamily="65" charset="-120"/>
              </a:rPr>
              <a:t>第</a:t>
            </a:r>
            <a:r>
              <a:rPr lang="en-US" altLang="zh-TW" sz="3600" dirty="0" smtClean="0">
                <a:solidFill>
                  <a:schemeClr val="accent6">
                    <a:lumMod val="50000"/>
                  </a:schemeClr>
                </a:solidFill>
                <a:latin typeface="Times New Roman" panose="02020603050405020304" pitchFamily="18" charset="0"/>
                <a:ea typeface="標楷體" panose="03000509000000000000" pitchFamily="65" charset="-120"/>
              </a:rPr>
              <a:t>4</a:t>
            </a:r>
            <a:endParaRPr lang="zh-TW" altLang="en-US" sz="2000" dirty="0">
              <a:solidFill>
                <a:schemeClr val="accent6">
                  <a:lumMod val="50000"/>
                </a:schemeClr>
              </a:solidFill>
              <a:latin typeface="Times New Roman" panose="02020603050405020304" pitchFamily="18" charset="0"/>
              <a:ea typeface="標楷體" panose="03000509000000000000" pitchFamily="65" charset="-120"/>
            </a:endParaRPr>
          </a:p>
        </p:txBody>
      </p:sp>
      <p:sp>
        <p:nvSpPr>
          <p:cNvPr id="10248" name="Rectangle 7"/>
          <p:cNvSpPr>
            <a:spLocks/>
          </p:cNvSpPr>
          <p:nvPr/>
        </p:nvSpPr>
        <p:spPr bwMode="auto">
          <a:xfrm>
            <a:off x="508000" y="953950"/>
            <a:ext cx="8128000" cy="218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defRPr>
            </a:lvl9pPr>
          </a:lstStyle>
          <a:p>
            <a:pPr marL="263525" lvl="0" indent="-263525" algn="just" eaLnBrk="0" fontAlgn="base" hangingPunct="0">
              <a:spcBef>
                <a:spcPct val="0"/>
              </a:spcBef>
              <a:spcAft>
                <a:spcPct val="0"/>
              </a:spcAft>
              <a:buClr>
                <a:schemeClr val="accent6">
                  <a:lumMod val="50000"/>
                </a:schemeClr>
              </a:buClr>
              <a:buSzTx/>
              <a:buFont typeface="Wingdings" panose="05000000000000000000" pitchFamily="2" charset="2"/>
              <a:buChar char="n"/>
            </a:pPr>
            <a:r>
              <a:rPr lang="en-US" altLang="zh-TW" sz="2600" b="1" dirty="0" smtClean="0">
                <a:solidFill>
                  <a:schemeClr val="accent6"/>
                </a:solidFill>
                <a:latin typeface="Times New Roman" panose="02020603050405020304" pitchFamily="18" charset="0"/>
                <a:ea typeface="標楷體" panose="03000509000000000000" pitchFamily="65" charset="-120"/>
              </a:rPr>
              <a:t>104</a:t>
            </a:r>
            <a:r>
              <a:rPr lang="zh-TW" altLang="en-US" sz="2600" b="1" dirty="0">
                <a:solidFill>
                  <a:schemeClr val="accent6"/>
                </a:solidFill>
                <a:latin typeface="Times New Roman" panose="02020603050405020304" pitchFamily="18" charset="0"/>
                <a:ea typeface="標楷體" panose="03000509000000000000" pitchFamily="65" charset="-120"/>
              </a:rPr>
              <a:t>年</a:t>
            </a:r>
            <a:r>
              <a:rPr lang="en-US" altLang="zh-TW" sz="2600" b="1" dirty="0">
                <a:solidFill>
                  <a:schemeClr val="accent6"/>
                </a:solidFill>
                <a:latin typeface="Times New Roman" panose="02020603050405020304" pitchFamily="18" charset="0"/>
                <a:ea typeface="標楷體" panose="03000509000000000000" pitchFamily="65" charset="-120"/>
              </a:rPr>
              <a:t>3</a:t>
            </a:r>
            <a:r>
              <a:rPr lang="zh-TW" altLang="en-US" sz="2600" b="1" dirty="0">
                <a:solidFill>
                  <a:schemeClr val="accent6"/>
                </a:solidFill>
                <a:latin typeface="Times New Roman" panose="02020603050405020304" pitchFamily="18" charset="0"/>
                <a:ea typeface="標楷體" panose="03000509000000000000" pitchFamily="65" charset="-120"/>
              </a:rPr>
              <a:t>月，博鰲亞洲論壇發布「亞洲競爭力</a:t>
            </a:r>
            <a:r>
              <a:rPr lang="en-US" altLang="zh-TW" sz="2600" b="1" dirty="0">
                <a:solidFill>
                  <a:schemeClr val="accent6"/>
                </a:solidFill>
                <a:latin typeface="Times New Roman" panose="02020603050405020304" pitchFamily="18" charset="0"/>
                <a:ea typeface="標楷體" panose="03000509000000000000" pitchFamily="65" charset="-120"/>
              </a:rPr>
              <a:t>2015</a:t>
            </a:r>
            <a:r>
              <a:rPr lang="zh-TW" altLang="en-US" sz="2600" b="1" dirty="0">
                <a:solidFill>
                  <a:schemeClr val="accent6"/>
                </a:solidFill>
                <a:latin typeface="Times New Roman" panose="02020603050405020304" pitchFamily="18" charset="0"/>
                <a:ea typeface="標楷體" panose="03000509000000000000" pitchFamily="65" charset="-120"/>
              </a:rPr>
              <a:t>年度報告」，</a:t>
            </a:r>
            <a:r>
              <a:rPr lang="en-US" altLang="zh-TW" sz="2600" b="1" dirty="0">
                <a:solidFill>
                  <a:schemeClr val="accent6"/>
                </a:solidFill>
                <a:latin typeface="Times New Roman" panose="02020603050405020304" pitchFamily="18" charset="0"/>
                <a:ea typeface="標楷體" panose="03000509000000000000" pitchFamily="65" charset="-120"/>
              </a:rPr>
              <a:t>2014</a:t>
            </a:r>
            <a:r>
              <a:rPr lang="zh-TW" altLang="en-US" sz="2600" b="1" dirty="0">
                <a:solidFill>
                  <a:schemeClr val="accent6"/>
                </a:solidFill>
                <a:latin typeface="Times New Roman" panose="02020603050405020304" pitchFamily="18" charset="0"/>
                <a:ea typeface="標楷體" panose="03000509000000000000" pitchFamily="65" charset="-120"/>
              </a:rPr>
              <a:t>年在</a:t>
            </a:r>
            <a:r>
              <a:rPr lang="en-US" altLang="zh-TW" sz="2600" b="1" dirty="0">
                <a:solidFill>
                  <a:schemeClr val="accent6"/>
                </a:solidFill>
                <a:latin typeface="Times New Roman" panose="02020603050405020304" pitchFamily="18" charset="0"/>
                <a:ea typeface="標楷體" panose="03000509000000000000" pitchFamily="65" charset="-120"/>
              </a:rPr>
              <a:t>37</a:t>
            </a:r>
            <a:r>
              <a:rPr lang="zh-TW" altLang="en-US" sz="2600" b="1" dirty="0">
                <a:solidFill>
                  <a:schemeClr val="accent6"/>
                </a:solidFill>
                <a:latin typeface="Times New Roman" panose="02020603050405020304" pitchFamily="18" charset="0"/>
                <a:ea typeface="標楷體" panose="03000509000000000000" pitchFamily="65" charset="-120"/>
              </a:rPr>
              <a:t>個亞太經濟體綜合競爭力評估中，臺灣名列第</a:t>
            </a:r>
            <a:r>
              <a:rPr lang="en-US" altLang="zh-TW" sz="2600" b="1" dirty="0">
                <a:solidFill>
                  <a:schemeClr val="accent6"/>
                </a:solidFill>
                <a:latin typeface="Times New Roman" panose="02020603050405020304" pitchFamily="18" charset="0"/>
                <a:ea typeface="標楷體" panose="03000509000000000000" pitchFamily="65" charset="-120"/>
              </a:rPr>
              <a:t>4</a:t>
            </a:r>
            <a:r>
              <a:rPr lang="zh-TW" altLang="en-US" sz="2600" b="1" dirty="0">
                <a:solidFill>
                  <a:schemeClr val="accent6"/>
                </a:solidFill>
                <a:latin typeface="Times New Roman" panose="02020603050405020304" pitchFamily="18" charset="0"/>
                <a:ea typeface="標楷體" panose="03000509000000000000" pitchFamily="65" charset="-120"/>
              </a:rPr>
              <a:t>，與</a:t>
            </a:r>
            <a:r>
              <a:rPr lang="en-US" altLang="zh-TW" sz="2600" b="1" dirty="0">
                <a:solidFill>
                  <a:schemeClr val="accent6"/>
                </a:solidFill>
                <a:latin typeface="Times New Roman" panose="02020603050405020304" pitchFamily="18" charset="0"/>
                <a:ea typeface="標楷體" panose="03000509000000000000" pitchFamily="65" charset="-120"/>
              </a:rPr>
              <a:t>2013</a:t>
            </a:r>
            <a:r>
              <a:rPr lang="zh-TW" altLang="en-US" sz="2600" b="1" dirty="0">
                <a:solidFill>
                  <a:schemeClr val="accent6"/>
                </a:solidFill>
                <a:latin typeface="Times New Roman" panose="02020603050405020304" pitchFamily="18" charset="0"/>
                <a:ea typeface="標楷體" panose="03000509000000000000" pitchFamily="65" charset="-120"/>
              </a:rPr>
              <a:t>年持平。報告指出，臺灣在高科技創新及產品出口方面保有競爭優勢。其中，每百萬人國際專利申請量領先其他亞洲經濟體。</a:t>
            </a:r>
          </a:p>
          <a:p>
            <a:pPr marL="0" lvl="0" indent="0" algn="just" eaLnBrk="0" fontAlgn="base" hangingPunct="0">
              <a:spcBef>
                <a:spcPct val="0"/>
              </a:spcBef>
              <a:spcAft>
                <a:spcPct val="0"/>
              </a:spcAft>
              <a:buClrTx/>
              <a:buSzTx/>
              <a:buNone/>
            </a:pPr>
            <a:r>
              <a:rPr lang="zh-TW" altLang="en-US" sz="3200" dirty="0"/>
              <a:t/>
            </a:r>
            <a:br>
              <a:rPr lang="zh-TW" altLang="en-US" sz="3200" dirty="0"/>
            </a:br>
            <a:endParaRPr lang="zh-TW" altLang="en-US" sz="3200" dirty="0"/>
          </a:p>
          <a:p>
            <a:pPr algn="just">
              <a:buFont typeface="Wingdings" panose="05000000000000000000" pitchFamily="2" charset="2"/>
              <a:buChar char="ü"/>
            </a:pPr>
            <a:endParaRPr lang="en-US" altLang="zh-TW" sz="2400" dirty="0" smtClean="0"/>
          </a:p>
          <a:p>
            <a:pPr algn="just">
              <a:buFont typeface="Wingdings" panose="05000000000000000000" pitchFamily="2" charset="2"/>
              <a:buChar char="ü"/>
            </a:pPr>
            <a:endParaRPr lang="zh-TW" altLang="zh-TW" sz="2400" dirty="0"/>
          </a:p>
          <a:p>
            <a:pPr algn="just">
              <a:buClr>
                <a:schemeClr val="accent2">
                  <a:lumMod val="50000"/>
                </a:schemeClr>
              </a:buClr>
              <a:buSzPct val="75000"/>
              <a:buFont typeface="Wingdings" panose="05000000000000000000" pitchFamily="2" charset="2"/>
              <a:buChar char="n"/>
            </a:pPr>
            <a:endParaRPr lang="en-US" altLang="zh-TW" sz="2600" b="1" dirty="0">
              <a:solidFill>
                <a:schemeClr val="accent6"/>
              </a:solidFill>
              <a:latin typeface="Times New Roman" panose="02020603050405020304" pitchFamily="18" charset="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BA5FAF9-2C10-4E47-8AF7-89B80DE7BA60}" type="slidenum">
              <a:rPr lang="zh-TW" altLang="en-US" smtClean="0"/>
              <a:t>98</a:t>
            </a:fld>
            <a:endParaRPr lang="zh-TW" altLang="en-US"/>
          </a:p>
        </p:txBody>
      </p:sp>
      <p:pic>
        <p:nvPicPr>
          <p:cNvPr id="9" name="圖片 8"/>
          <p:cNvPicPr>
            <a:picLocks noChangeAspect="1"/>
          </p:cNvPicPr>
          <p:nvPr/>
        </p:nvPicPr>
        <p:blipFill>
          <a:blip r:embed="rId3"/>
          <a:stretch>
            <a:fillRect/>
          </a:stretch>
        </p:blipFill>
        <p:spPr>
          <a:xfrm>
            <a:off x="1314802" y="3136102"/>
            <a:ext cx="6516852" cy="3101539"/>
          </a:xfrm>
          <a:prstGeom prst="rect">
            <a:avLst/>
          </a:prstGeom>
        </p:spPr>
      </p:pic>
    </p:spTree>
    <p:extLst>
      <p:ext uri="{BB962C8B-B14F-4D97-AF65-F5344CB8AC3E}">
        <p14:creationId xmlns:p14="http://schemas.microsoft.com/office/powerpoint/2010/main" val="419610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BA5FAF9-2C10-4E47-8AF7-89B80DE7BA60}" type="slidenum">
              <a:rPr lang="zh-TW" altLang="en-US" smtClean="0"/>
              <a:t>99</a:t>
            </a:fld>
            <a:endParaRPr lang="zh-TW" altLang="en-US"/>
          </a:p>
        </p:txBody>
      </p:sp>
      <p:graphicFrame>
        <p:nvGraphicFramePr>
          <p:cNvPr id="8" name="圖表 7"/>
          <p:cNvGraphicFramePr/>
          <p:nvPr>
            <p:extLst>
              <p:ext uri="{D42A27DB-BD31-4B8C-83A1-F6EECF244321}">
                <p14:modId xmlns:p14="http://schemas.microsoft.com/office/powerpoint/2010/main" val="1648791057"/>
              </p:ext>
            </p:extLst>
          </p:nvPr>
        </p:nvGraphicFramePr>
        <p:xfrm>
          <a:off x="99936" y="3094736"/>
          <a:ext cx="4352795" cy="195293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2"/>
          <p:cNvSpPr txBox="1">
            <a:spLocks/>
          </p:cNvSpPr>
          <p:nvPr/>
        </p:nvSpPr>
        <p:spPr bwMode="auto">
          <a:xfrm>
            <a:off x="0" y="42822"/>
            <a:ext cx="9144000" cy="6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TW"/>
            </a:defPPr>
            <a:lvl1pPr marL="360000" algn="ctr">
              <a:lnSpc>
                <a:spcPct val="90000"/>
              </a:lnSpc>
              <a:spcBef>
                <a:spcPct val="0"/>
              </a:spcBef>
              <a:tabLst>
                <a:tab pos="2144713" algn="l"/>
              </a:tabLst>
              <a:defRPr kumimoji="1" sz="3200" b="1">
                <a:solidFill>
                  <a:srgbClr val="002060"/>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defRPr kumimoji="1">
                <a:latin typeface="Calibri" pitchFamily="34" charset="0"/>
                <a:ea typeface="新細明體" pitchFamily="18" charset="-120"/>
              </a:defRPr>
            </a:lvl2pPr>
            <a:lvl3pPr marL="1143000" indent="-228600" eaLnBrk="0" hangingPunct="0">
              <a:defRPr kumimoji="1">
                <a:latin typeface="Calibri" pitchFamily="34" charset="0"/>
                <a:ea typeface="新細明體" pitchFamily="18" charset="-120"/>
              </a:defRPr>
            </a:lvl3pPr>
            <a:lvl4pPr marL="1600200" indent="-228600" eaLnBrk="0" hangingPunct="0">
              <a:defRPr kumimoji="1">
                <a:latin typeface="Calibri" pitchFamily="34" charset="0"/>
                <a:ea typeface="新細明體" pitchFamily="18" charset="-120"/>
              </a:defRPr>
            </a:lvl4pPr>
            <a:lvl5pPr marL="2057400" indent="-228600" eaLnBrk="0" hangingPunct="0">
              <a:defRPr kumimoji="1">
                <a:latin typeface="Calibri" pitchFamily="34" charset="0"/>
                <a:ea typeface="新細明體" pitchFamily="18" charset="-120"/>
              </a:defRPr>
            </a:lvl5pPr>
            <a:lvl6pPr marL="2514600" indent="-228600" eaLnBrk="0" fontAlgn="base" hangingPunct="0">
              <a:spcBef>
                <a:spcPct val="0"/>
              </a:spcBef>
              <a:spcAft>
                <a:spcPct val="0"/>
              </a:spcAft>
              <a:defRPr kumimoji="1">
                <a:latin typeface="Calibri" pitchFamily="34" charset="0"/>
                <a:ea typeface="新細明體" pitchFamily="18" charset="-120"/>
              </a:defRPr>
            </a:lvl6pPr>
            <a:lvl7pPr marL="2971800" indent="-228600" eaLnBrk="0" fontAlgn="base" hangingPunct="0">
              <a:spcBef>
                <a:spcPct val="0"/>
              </a:spcBef>
              <a:spcAft>
                <a:spcPct val="0"/>
              </a:spcAft>
              <a:defRPr kumimoji="1">
                <a:latin typeface="Calibri" pitchFamily="34" charset="0"/>
                <a:ea typeface="新細明體" pitchFamily="18" charset="-120"/>
              </a:defRPr>
            </a:lvl7pPr>
            <a:lvl8pPr marL="3429000" indent="-228600" eaLnBrk="0" fontAlgn="base" hangingPunct="0">
              <a:spcBef>
                <a:spcPct val="0"/>
              </a:spcBef>
              <a:spcAft>
                <a:spcPct val="0"/>
              </a:spcAft>
              <a:defRPr kumimoji="1">
                <a:latin typeface="Calibri" pitchFamily="34" charset="0"/>
                <a:ea typeface="新細明體" pitchFamily="18" charset="-120"/>
              </a:defRPr>
            </a:lvl8pPr>
            <a:lvl9pPr marL="3886200" indent="-228600" eaLnBrk="0" fontAlgn="base" hangingPunct="0">
              <a:spcBef>
                <a:spcPct val="0"/>
              </a:spcBef>
              <a:spcAft>
                <a:spcPct val="0"/>
              </a:spcAft>
              <a:defRPr kumimoji="1">
                <a:latin typeface="Calibri" pitchFamily="34" charset="0"/>
                <a:ea typeface="新細明體" pitchFamily="18" charset="-120"/>
              </a:defRPr>
            </a:lvl9pPr>
          </a:lstStyle>
          <a:p>
            <a:r>
              <a:rPr lang="zh-TW" altLang="en-US" sz="3600" dirty="0">
                <a:solidFill>
                  <a:schemeClr val="accent6">
                    <a:lumMod val="50000"/>
                  </a:schemeClr>
                </a:solidFill>
                <a:cs typeface="+mn-cs"/>
              </a:rPr>
              <a:t>全球貿易成長低緩，</a:t>
            </a:r>
            <a:r>
              <a:rPr lang="zh-TW" altLang="en-US" sz="3600" dirty="0" smtClean="0">
                <a:solidFill>
                  <a:schemeClr val="accent6">
                    <a:lumMod val="50000"/>
                  </a:schemeClr>
                </a:solidFill>
                <a:cs typeface="+mn-cs"/>
              </a:rPr>
              <a:t>影響經濟</a:t>
            </a:r>
            <a:r>
              <a:rPr lang="zh-TW" altLang="en-US" sz="3600" dirty="0">
                <a:solidFill>
                  <a:schemeClr val="accent6">
                    <a:lumMod val="50000"/>
                  </a:schemeClr>
                </a:solidFill>
                <a:cs typeface="+mn-cs"/>
              </a:rPr>
              <a:t>表現</a:t>
            </a:r>
            <a:endParaRPr lang="en-US" altLang="zh-TW" sz="3600" dirty="0">
              <a:solidFill>
                <a:schemeClr val="accent6">
                  <a:lumMod val="50000"/>
                </a:schemeClr>
              </a:solidFill>
              <a:cs typeface="+mn-cs"/>
            </a:endParaRPr>
          </a:p>
        </p:txBody>
      </p:sp>
      <p:sp>
        <p:nvSpPr>
          <p:cNvPr id="10" name="文字方塊 9"/>
          <p:cNvSpPr txBox="1"/>
          <p:nvPr/>
        </p:nvSpPr>
        <p:spPr>
          <a:xfrm>
            <a:off x="826914" y="2700774"/>
            <a:ext cx="3522428" cy="369332"/>
          </a:xfrm>
          <a:prstGeom prst="rect">
            <a:avLst/>
          </a:prstGeom>
          <a:noFill/>
        </p:spPr>
        <p:txBody>
          <a:bodyPr wrap="square" rtlCol="0">
            <a:spAutoFit/>
          </a:bodyPr>
          <a:lstStyle/>
          <a:p>
            <a:r>
              <a:rPr lang="zh-TW" altLang="en-US"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全球</a:t>
            </a:r>
            <a:r>
              <a:rPr lang="zh-TW" altLang="en-US"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貿易</a:t>
            </a:r>
            <a:r>
              <a:rPr lang="zh-TW" altLang="en-US"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量</a:t>
            </a:r>
            <a:r>
              <a:rPr lang="zh-TW" altLang="en-US"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與 </a:t>
            </a:r>
            <a:r>
              <a:rPr lang="en-US" altLang="zh-TW"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GDP</a:t>
            </a:r>
            <a:r>
              <a:rPr lang="zh-TW" altLang="en-US"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成長率</a:t>
            </a:r>
            <a:endParaRPr lang="zh-TW" altLang="en-US"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4807405" y="5800045"/>
            <a:ext cx="3765969" cy="646331"/>
          </a:xfrm>
          <a:prstGeom prst="rect">
            <a:avLst/>
          </a:prstGeom>
          <a:noFill/>
        </p:spPr>
        <p:txBody>
          <a:bodyPr wrap="square" rtlCol="0">
            <a:spAutoFit/>
          </a:bodyPr>
          <a:lstStyle/>
          <a:p>
            <a:pPr marL="803275" indent="-803275"/>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註：以簡單平均方式計算</a:t>
            </a:r>
            <a:endPar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803275" indent="-803275"/>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a:t>
            </a:r>
            <a:r>
              <a:rPr lang="zh-TW"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來源</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出口來自財政部</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WTO</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GDP</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則依據</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行政院</a:t>
            </a:r>
            <a:r>
              <a:rPr lang="zh-TW"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主計總處、各國官方</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網站</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資料自行計算</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11"/>
          <p:cNvSpPr txBox="1"/>
          <p:nvPr/>
        </p:nvSpPr>
        <p:spPr>
          <a:xfrm>
            <a:off x="244442" y="5892378"/>
            <a:ext cx="4269850" cy="553998"/>
          </a:xfrm>
          <a:prstGeom prst="rect">
            <a:avLst/>
          </a:prstGeom>
          <a:noFill/>
        </p:spPr>
        <p:txBody>
          <a:bodyPr wrap="square" rtlCol="0">
            <a:spAutoFit/>
          </a:bodyPr>
          <a:lstStyle/>
          <a:p>
            <a:pPr marL="271463" indent="-271463">
              <a:lnSpc>
                <a:spcPts val="1000"/>
              </a:lnSpc>
              <a:spcAft>
                <a:spcPts val="600"/>
              </a:spcAft>
            </a:pP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IMF</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因</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未</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公布 </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GDP</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及</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貿易量實質值，故以成長率的簡單平均</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計算</a:t>
            </a:r>
            <a:endPar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803275" indent="-803275">
              <a:lnSpc>
                <a:spcPts val="1000"/>
              </a:lnSpc>
            </a:pP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a:t>
            </a:r>
            <a:r>
              <a:rPr lang="zh-TW"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來源</a:t>
            </a:r>
            <a:r>
              <a:rPr lang="zh-TW"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IMF, WEO database, 2015</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p:cNvSpPr txBox="1"/>
          <p:nvPr/>
        </p:nvSpPr>
        <p:spPr>
          <a:xfrm>
            <a:off x="4971618" y="2725404"/>
            <a:ext cx="3775038" cy="369332"/>
          </a:xfrm>
          <a:prstGeom prst="rect">
            <a:avLst/>
          </a:prstGeom>
          <a:noFill/>
        </p:spPr>
        <p:txBody>
          <a:bodyPr wrap="square" rtlCol="0">
            <a:spAutoFit/>
          </a:bodyPr>
          <a:lstStyle/>
          <a:p>
            <a:pPr algn="ctr"/>
            <a:r>
              <a:rPr lang="zh-TW" altLang="en-US" b="1" dirty="0" smtClean="0">
                <a:solidFill>
                  <a:prstClr val="black"/>
                </a:solidFill>
                <a:latin typeface="標楷體" panose="03000509000000000000" pitchFamily="65" charset="-120"/>
                <a:ea typeface="標楷體" panose="03000509000000000000" pitchFamily="65" charset="-120"/>
              </a:rPr>
              <a:t>亞洲四小龍出口與實質經濟成長率</a:t>
            </a:r>
            <a:endParaRPr lang="zh-TW" altLang="en-US" b="1" dirty="0">
              <a:solidFill>
                <a:prstClr val="black"/>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7949609" y="2974832"/>
            <a:ext cx="1049536" cy="477054"/>
          </a:xfrm>
          <a:prstGeom prst="rect">
            <a:avLst/>
          </a:prstGeom>
          <a:noFill/>
        </p:spPr>
        <p:txBody>
          <a:bodyPr wrap="square" rtlCol="0">
            <a:spAutoFit/>
          </a:bodyPr>
          <a:lstStyle/>
          <a:p>
            <a:pPr marL="101600" lvl="2" algn="just">
              <a:lnSpc>
                <a:spcPts val="3000"/>
              </a:lnSpc>
              <a:spcBef>
                <a:spcPts val="600"/>
              </a:spcBef>
              <a:buClr>
                <a:srgbClr val="1F497D">
                  <a:lumMod val="50000"/>
                </a:srgbClr>
              </a:buClr>
              <a:buSzPct val="100000"/>
              <a:defRPr/>
            </a:pPr>
            <a:r>
              <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單位</a:t>
            </a:r>
            <a:r>
              <a:rPr lang="zh-TW" altLang="en-US"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179411" y="888146"/>
            <a:ext cx="8740853" cy="1977464"/>
          </a:xfrm>
          <a:prstGeom prst="rect">
            <a:avLst/>
          </a:prstGeom>
        </p:spPr>
        <p:txBody>
          <a:bodyPr wrap="square">
            <a:spAutoFit/>
          </a:bodyPr>
          <a:lstStyle/>
          <a:p>
            <a:pPr marL="457200" indent="-457200" algn="just">
              <a:lnSpc>
                <a:spcPts val="2400"/>
              </a:lnSpc>
              <a:spcBef>
                <a:spcPts val="300"/>
              </a:spcBef>
              <a:buClr>
                <a:prstClr val="black"/>
              </a:buClr>
              <a:buFont typeface="Wingdings" panose="05000000000000000000" pitchFamily="2" charset="2"/>
              <a:buChar char="n"/>
            </a:pPr>
            <a:r>
              <a:rPr lang="en-US" altLang="zh-TW" sz="2400" b="1" dirty="0" smtClean="0">
                <a:solidFill>
                  <a:schemeClr val="accent6"/>
                </a:solidFill>
                <a:latin typeface="Times New Roman" panose="02020603050405020304" pitchFamily="18" charset="0"/>
                <a:ea typeface="標楷體" panose="03000509000000000000" pitchFamily="65" charset="-120"/>
              </a:rPr>
              <a:t>2008</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以來，受金融海嘯、歐債危機影響，全球經濟表現下滑，貿易量成長率</a:t>
            </a:r>
            <a:r>
              <a:rPr lang="zh-TW" altLang="en-US" sz="2400" b="1" dirty="0" smtClean="0">
                <a:solidFill>
                  <a:schemeClr val="accent6"/>
                </a:solidFill>
                <a:latin typeface="Times New Roman" panose="02020603050405020304" pitchFamily="18" charset="0"/>
                <a:ea typeface="標楷體" panose="03000509000000000000" pitchFamily="65" charset="-120"/>
              </a:rPr>
              <a:t>由</a:t>
            </a:r>
            <a:r>
              <a:rPr lang="en-US" altLang="zh-TW" sz="2400" b="1" dirty="0" smtClean="0">
                <a:solidFill>
                  <a:schemeClr val="accent6"/>
                </a:solidFill>
                <a:latin typeface="Times New Roman" panose="02020603050405020304" pitchFamily="18" charset="0"/>
                <a:ea typeface="標楷體" panose="03000509000000000000" pitchFamily="65" charset="-120"/>
              </a:rPr>
              <a:t>2000</a:t>
            </a:r>
            <a:r>
              <a:rPr lang="zh-TW" altLang="en-US" sz="2400" b="1" dirty="0" smtClean="0">
                <a:solidFill>
                  <a:schemeClr val="accent6"/>
                </a:solidFill>
                <a:latin typeface="Times New Roman" panose="02020603050405020304" pitchFamily="18" charset="0"/>
                <a:ea typeface="標楷體" panose="03000509000000000000" pitchFamily="65" charset="-120"/>
              </a:rPr>
              <a:t>至</a:t>
            </a:r>
            <a:r>
              <a:rPr lang="en-US" altLang="zh-TW" sz="2400" b="1" dirty="0" smtClean="0">
                <a:solidFill>
                  <a:schemeClr val="accent6"/>
                </a:solidFill>
                <a:latin typeface="Times New Roman" panose="02020603050405020304" pitchFamily="18" charset="0"/>
                <a:ea typeface="標楷體" panose="03000509000000000000" pitchFamily="65" charset="-120"/>
              </a:rPr>
              <a:t>2007</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的</a:t>
            </a:r>
            <a:r>
              <a:rPr lang="en-US" altLang="zh-TW" sz="2400" b="1" dirty="0" smtClean="0">
                <a:solidFill>
                  <a:schemeClr val="accent6"/>
                </a:solidFill>
                <a:latin typeface="Times New Roman" panose="02020603050405020304" pitchFamily="18" charset="0"/>
                <a:ea typeface="標楷體" panose="03000509000000000000" pitchFamily="65" charset="-120"/>
              </a:rPr>
              <a:t>7.3%</a:t>
            </a:r>
            <a:r>
              <a:rPr lang="zh-TW" altLang="en-US" sz="2400" b="1" dirty="0">
                <a:solidFill>
                  <a:schemeClr val="accent6"/>
                </a:solidFill>
                <a:latin typeface="Times New Roman" panose="02020603050405020304" pitchFamily="18" charset="0"/>
                <a:ea typeface="標楷體" panose="03000509000000000000" pitchFamily="65" charset="-120"/>
              </a:rPr>
              <a:t>，明顯下降至 </a:t>
            </a:r>
            <a:r>
              <a:rPr lang="en-US" altLang="zh-TW" sz="2400" b="1" dirty="0" smtClean="0">
                <a:solidFill>
                  <a:schemeClr val="accent6"/>
                </a:solidFill>
                <a:latin typeface="Times New Roman" panose="02020603050405020304" pitchFamily="18" charset="0"/>
                <a:ea typeface="標楷體" panose="03000509000000000000" pitchFamily="65" charset="-120"/>
              </a:rPr>
              <a:t>2008</a:t>
            </a:r>
            <a:r>
              <a:rPr lang="zh-TW" altLang="en-US" sz="2400" b="1" dirty="0" smtClean="0">
                <a:solidFill>
                  <a:schemeClr val="accent6"/>
                </a:solidFill>
                <a:latin typeface="Times New Roman" panose="02020603050405020304" pitchFamily="18" charset="0"/>
                <a:ea typeface="標楷體" panose="03000509000000000000" pitchFamily="65" charset="-120"/>
              </a:rPr>
              <a:t>至 </a:t>
            </a:r>
            <a:r>
              <a:rPr lang="en-US" altLang="zh-TW" sz="2400" b="1" dirty="0" smtClean="0">
                <a:solidFill>
                  <a:schemeClr val="accent6"/>
                </a:solidFill>
                <a:latin typeface="Times New Roman" panose="02020603050405020304" pitchFamily="18" charset="0"/>
                <a:ea typeface="標楷體" panose="03000509000000000000" pitchFamily="65" charset="-120"/>
              </a:rPr>
              <a:t>2015</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的 </a:t>
            </a:r>
            <a:r>
              <a:rPr lang="en-US" altLang="zh-TW" sz="2400" b="1" dirty="0">
                <a:solidFill>
                  <a:schemeClr val="accent6"/>
                </a:solidFill>
                <a:latin typeface="Times New Roman" panose="02020603050405020304" pitchFamily="18" charset="0"/>
                <a:ea typeface="標楷體" panose="03000509000000000000" pitchFamily="65" charset="-120"/>
              </a:rPr>
              <a:t>3.1</a:t>
            </a:r>
            <a:r>
              <a:rPr lang="en-US" altLang="zh-TW" sz="2400" b="1" dirty="0" smtClean="0">
                <a:solidFill>
                  <a:schemeClr val="accent6"/>
                </a:solidFill>
                <a:latin typeface="Times New Roman" panose="02020603050405020304" pitchFamily="18" charset="0"/>
                <a:ea typeface="標楷體" panose="03000509000000000000" pitchFamily="65" charset="-120"/>
              </a:rPr>
              <a:t>%</a:t>
            </a:r>
          </a:p>
          <a:p>
            <a:pPr marL="342900" indent="-342900" algn="just">
              <a:lnSpc>
                <a:spcPts val="2400"/>
              </a:lnSpc>
              <a:spcBef>
                <a:spcPts val="300"/>
              </a:spcBef>
              <a:buClr>
                <a:prstClr val="black"/>
              </a:buClr>
              <a:buFont typeface="Wingdings" panose="05000000000000000000" pitchFamily="2" charset="2"/>
              <a:buChar char="n"/>
            </a:pPr>
            <a:r>
              <a:rPr lang="zh-TW" altLang="en-US" sz="2400" b="1" dirty="0" smtClean="0">
                <a:solidFill>
                  <a:schemeClr val="accent6"/>
                </a:solidFill>
                <a:latin typeface="Times New Roman" panose="02020603050405020304" pitchFamily="18" charset="0"/>
                <a:ea typeface="標楷體" panose="03000509000000000000" pitchFamily="65" charset="-120"/>
              </a:rPr>
              <a:t>受</a:t>
            </a:r>
            <a:r>
              <a:rPr lang="zh-TW" altLang="en-US" sz="2400" b="1" dirty="0">
                <a:solidFill>
                  <a:schemeClr val="accent6"/>
                </a:solidFill>
                <a:latin typeface="Times New Roman" panose="02020603050405020304" pitchFamily="18" charset="0"/>
                <a:ea typeface="標楷體" panose="03000509000000000000" pitchFamily="65" charset="-120"/>
              </a:rPr>
              <a:t>出口下滑影響，</a:t>
            </a:r>
            <a:r>
              <a:rPr lang="en-US" altLang="zh-TW" sz="2400" b="1" dirty="0" smtClean="0">
                <a:solidFill>
                  <a:schemeClr val="accent6"/>
                </a:solidFill>
                <a:latin typeface="Times New Roman" panose="02020603050405020304" pitchFamily="18" charset="0"/>
                <a:ea typeface="標楷體" panose="03000509000000000000" pitchFamily="65" charset="-120"/>
              </a:rPr>
              <a:t>2008</a:t>
            </a:r>
            <a:r>
              <a:rPr lang="zh-TW" altLang="en-US" sz="2400" b="1" dirty="0" smtClean="0">
                <a:solidFill>
                  <a:schemeClr val="accent6"/>
                </a:solidFill>
                <a:latin typeface="Times New Roman" panose="02020603050405020304" pitchFamily="18" charset="0"/>
                <a:ea typeface="標楷體" panose="03000509000000000000" pitchFamily="65" charset="-120"/>
              </a:rPr>
              <a:t>至</a:t>
            </a:r>
            <a:r>
              <a:rPr lang="en-US" altLang="zh-TW" sz="2400" b="1" dirty="0" smtClean="0">
                <a:solidFill>
                  <a:schemeClr val="accent6"/>
                </a:solidFill>
                <a:latin typeface="Times New Roman" panose="02020603050405020304" pitchFamily="18" charset="0"/>
                <a:ea typeface="標楷體" panose="03000509000000000000" pitchFamily="65" charset="-120"/>
              </a:rPr>
              <a:t>2015</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亞洲四小龍經濟成長均趨緩，但我國在該期間的經濟表現優於香港，</a:t>
            </a:r>
            <a:r>
              <a:rPr lang="zh-TW" altLang="en-US" sz="2400" b="1" dirty="0" smtClean="0">
                <a:solidFill>
                  <a:schemeClr val="accent6"/>
                </a:solidFill>
                <a:latin typeface="Times New Roman" panose="02020603050405020304" pitchFamily="18" charset="0"/>
                <a:ea typeface="標楷體" panose="03000509000000000000" pitchFamily="65" charset="-120"/>
              </a:rPr>
              <a:t>相對</a:t>
            </a:r>
            <a:r>
              <a:rPr lang="en-US" altLang="zh-TW" sz="2400" b="1" dirty="0" smtClean="0">
                <a:solidFill>
                  <a:schemeClr val="accent6"/>
                </a:solidFill>
                <a:latin typeface="Times New Roman" panose="02020603050405020304" pitchFamily="18" charset="0"/>
                <a:ea typeface="標楷體" panose="03000509000000000000" pitchFamily="65" charset="-120"/>
              </a:rPr>
              <a:t>2000</a:t>
            </a:r>
            <a:r>
              <a:rPr lang="zh-TW" altLang="en-US" sz="2400" b="1" dirty="0" smtClean="0">
                <a:solidFill>
                  <a:schemeClr val="accent6"/>
                </a:solidFill>
                <a:latin typeface="Times New Roman" panose="02020603050405020304" pitchFamily="18" charset="0"/>
                <a:ea typeface="標楷體" panose="03000509000000000000" pitchFamily="65" charset="-120"/>
              </a:rPr>
              <a:t>至</a:t>
            </a:r>
            <a:r>
              <a:rPr lang="en-US" altLang="zh-TW" sz="2400" b="1" dirty="0" smtClean="0">
                <a:solidFill>
                  <a:schemeClr val="accent6"/>
                </a:solidFill>
                <a:latin typeface="Times New Roman" panose="02020603050405020304" pitchFamily="18" charset="0"/>
                <a:ea typeface="標楷體" panose="03000509000000000000" pitchFamily="65" charset="-120"/>
              </a:rPr>
              <a:t>2007</a:t>
            </a:r>
            <a:r>
              <a:rPr lang="zh-TW" altLang="en-US" sz="2400" b="1" dirty="0" smtClean="0">
                <a:solidFill>
                  <a:schemeClr val="accent6"/>
                </a:solidFill>
                <a:latin typeface="Times New Roman" panose="02020603050405020304" pitchFamily="18" charset="0"/>
                <a:ea typeface="標楷體" panose="03000509000000000000" pitchFamily="65" charset="-120"/>
              </a:rPr>
              <a:t>年</a:t>
            </a:r>
            <a:r>
              <a:rPr lang="zh-TW" altLang="en-US" sz="2400" b="1" dirty="0">
                <a:solidFill>
                  <a:schemeClr val="accent6"/>
                </a:solidFill>
                <a:latin typeface="Times New Roman" panose="02020603050405020304" pitchFamily="18" charset="0"/>
                <a:ea typeface="標楷體" panose="03000509000000000000" pitchFamily="65" charset="-120"/>
              </a:rPr>
              <a:t>則為四小龍之末</a:t>
            </a:r>
            <a:endParaRPr lang="en-US" altLang="zh-TW" sz="2400" b="1" dirty="0">
              <a:solidFill>
                <a:schemeClr val="accent6"/>
              </a:solidFill>
              <a:latin typeface="Times New Roman" panose="02020603050405020304" pitchFamily="18" charset="0"/>
              <a:ea typeface="標楷體" panose="03000509000000000000" pitchFamily="65" charset="-120"/>
            </a:endParaRPr>
          </a:p>
        </p:txBody>
      </p:sp>
      <p:sp>
        <p:nvSpPr>
          <p:cNvPr id="16" name="文字方塊 15"/>
          <p:cNvSpPr txBox="1"/>
          <p:nvPr/>
        </p:nvSpPr>
        <p:spPr>
          <a:xfrm>
            <a:off x="253036" y="2891372"/>
            <a:ext cx="488887" cy="276999"/>
          </a:xfrm>
          <a:prstGeom prst="rect">
            <a:avLst/>
          </a:prstGeom>
          <a:noFill/>
        </p:spPr>
        <p:txBody>
          <a:bodyPr wrap="square" rtlCol="0">
            <a:spAutoFit/>
          </a:bodyPr>
          <a:lstStyle/>
          <a:p>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7" name="直線接點 16"/>
          <p:cNvCxnSpPr/>
          <p:nvPr/>
        </p:nvCxnSpPr>
        <p:spPr>
          <a:xfrm>
            <a:off x="2489702" y="3094736"/>
            <a:ext cx="0" cy="1509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3232084" y="3094736"/>
            <a:ext cx="1566251" cy="307777"/>
          </a:xfrm>
          <a:prstGeom prst="rect">
            <a:avLst/>
          </a:prstGeom>
          <a:noFill/>
        </p:spPr>
        <p:txBody>
          <a:bodyPr wrap="square" rtlCol="0">
            <a:spAutoFit/>
          </a:bodyPr>
          <a:lstStyle/>
          <a:p>
            <a:r>
              <a:rPr lang="zh-TW" altLang="en-US" sz="1400" dirty="0" smtClean="0">
                <a:solidFill>
                  <a:prstClr val="black"/>
                </a:solidFill>
                <a:latin typeface="標楷體" panose="03000509000000000000" pitchFamily="65" charset="-120"/>
                <a:ea typeface="標楷體" panose="03000509000000000000" pitchFamily="65" charset="-120"/>
              </a:rPr>
              <a:t>全球貿易成長率</a:t>
            </a:r>
            <a:endParaRPr lang="zh-TW" altLang="en-US" sz="1400" dirty="0">
              <a:solidFill>
                <a:prstClr val="black"/>
              </a:solidFill>
              <a:latin typeface="標楷體" panose="03000509000000000000" pitchFamily="65" charset="-120"/>
              <a:ea typeface="標楷體" panose="03000509000000000000" pitchFamily="65" charset="-120"/>
            </a:endParaRPr>
          </a:p>
        </p:txBody>
      </p:sp>
      <p:sp>
        <p:nvSpPr>
          <p:cNvPr id="19" name="文字方塊 18"/>
          <p:cNvSpPr txBox="1"/>
          <p:nvPr/>
        </p:nvSpPr>
        <p:spPr>
          <a:xfrm>
            <a:off x="2942374" y="4139110"/>
            <a:ext cx="1566251" cy="307777"/>
          </a:xfrm>
          <a:prstGeom prst="rect">
            <a:avLst/>
          </a:prstGeom>
          <a:noFill/>
        </p:spPr>
        <p:txBody>
          <a:bodyPr wrap="square" rtlCol="0">
            <a:spAutoFit/>
          </a:bodyPr>
          <a:lstStyle/>
          <a:p>
            <a:r>
              <a:rPr lang="zh-TW" altLang="en-US" sz="1400" dirty="0" smtClean="0">
                <a:solidFill>
                  <a:prstClr val="black"/>
                </a:solidFill>
                <a:latin typeface="標楷體" panose="03000509000000000000" pitchFamily="65" charset="-120"/>
                <a:ea typeface="標楷體" panose="03000509000000000000" pitchFamily="65" charset="-120"/>
              </a:rPr>
              <a:t>全球經濟成長率</a:t>
            </a:r>
            <a:endParaRPr lang="zh-TW" altLang="en-US" sz="1400" dirty="0">
              <a:solidFill>
                <a:prstClr val="black"/>
              </a:solidFill>
              <a:latin typeface="標楷體" panose="03000509000000000000" pitchFamily="65" charset="-120"/>
              <a:ea typeface="標楷體" panose="03000509000000000000" pitchFamily="65" charset="-120"/>
            </a:endParaRPr>
          </a:p>
        </p:txBody>
      </p:sp>
      <p:graphicFrame>
        <p:nvGraphicFramePr>
          <p:cNvPr id="20" name="表格 19"/>
          <p:cNvGraphicFramePr>
            <a:graphicFrameLocks noGrp="1"/>
          </p:cNvGraphicFramePr>
          <p:nvPr>
            <p:extLst>
              <p:ext uri="{D42A27DB-BD31-4B8C-83A1-F6EECF244321}">
                <p14:modId xmlns:p14="http://schemas.microsoft.com/office/powerpoint/2010/main" val="3726628919"/>
              </p:ext>
            </p:extLst>
          </p:nvPr>
        </p:nvGraphicFramePr>
        <p:xfrm>
          <a:off x="209397" y="5047666"/>
          <a:ext cx="4118159" cy="832920"/>
        </p:xfrm>
        <a:graphic>
          <a:graphicData uri="http://schemas.openxmlformats.org/drawingml/2006/table">
            <a:tbl>
              <a:tblPr firstRow="1" firstCol="1" bandRow="1">
                <a:tableStyleId>{5940675A-B579-460E-94D1-54222C63F5DA}</a:tableStyleId>
              </a:tblPr>
              <a:tblGrid>
                <a:gridCol w="1583189"/>
                <a:gridCol w="1158844"/>
                <a:gridCol w="1376126"/>
              </a:tblGrid>
              <a:tr h="327696">
                <a:tc>
                  <a:txBody>
                    <a:bodyPr/>
                    <a:lstStyle/>
                    <a:p>
                      <a:pPr algn="ctr">
                        <a:lnSpc>
                          <a:spcPts val="2200"/>
                        </a:lnSpc>
                        <a:spcAft>
                          <a:spcPts val="0"/>
                        </a:spcAft>
                      </a:pPr>
                      <a:r>
                        <a:rPr lang="en-US" sz="1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noFill/>
                      <a:prstDash val="solid"/>
                      <a:round/>
                      <a:headEnd type="none" w="med" len="med"/>
                      <a:tailEnd type="none" w="med" len="med"/>
                    </a:lnL>
                    <a:noFill/>
                  </a:tcPr>
                </a:tc>
                <a:tc>
                  <a:txBody>
                    <a:bodyPr/>
                    <a:lstStyle/>
                    <a:p>
                      <a:pPr marL="0" algn="ctr" defTabSz="914400" rtl="0" eaLnBrk="1" latinLnBrk="0" hangingPunct="1">
                        <a:lnSpc>
                          <a:spcPts val="2200"/>
                        </a:lnSpc>
                        <a:spcBef>
                          <a:spcPts val="600"/>
                        </a:spcBef>
                        <a:spcAft>
                          <a:spcPts val="0"/>
                        </a:spcAft>
                      </a:pPr>
                      <a:r>
                        <a:rPr 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2000-200</a:t>
                      </a: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noFill/>
                  </a:tcPr>
                </a:tc>
                <a:tc>
                  <a:txBody>
                    <a:bodyPr/>
                    <a:lstStyle/>
                    <a:p>
                      <a:pPr marL="0" algn="ctr" defTabSz="914400" rtl="0" eaLnBrk="1" latinLnBrk="0" hangingPunct="1">
                        <a:lnSpc>
                          <a:spcPts val="2200"/>
                        </a:lnSpc>
                        <a:spcBef>
                          <a:spcPts val="600"/>
                        </a:spcBef>
                        <a:spcAft>
                          <a:spcPts val="0"/>
                        </a:spcAft>
                      </a:pPr>
                      <a:r>
                        <a:rPr 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200</a:t>
                      </a: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8</a:t>
                      </a:r>
                      <a:r>
                        <a:rPr 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-201</a:t>
                      </a: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noFill/>
                  </a:tcPr>
                </a:tc>
              </a:tr>
              <a:tr h="252612">
                <a:tc>
                  <a:txBody>
                    <a:bodyPr/>
                    <a:lstStyle/>
                    <a:p>
                      <a:pPr algn="ctr">
                        <a:lnSpc>
                          <a:spcPts val="1900"/>
                        </a:lnSpc>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全球貿易量成長率</a:t>
                      </a:r>
                      <a:endParaRPr lang="zh-TW"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noFill/>
                      <a:prstDash val="solid"/>
                      <a:round/>
                      <a:headEnd type="none" w="med" len="med"/>
                      <a:tailEnd type="none" w="med" len="med"/>
                    </a:lnL>
                  </a:tcPr>
                </a:tc>
                <a:tc>
                  <a:txBody>
                    <a:bodyPr/>
                    <a:lstStyle/>
                    <a:p>
                      <a:pPr marL="0" algn="ctr" defTabSz="914400" rtl="0" eaLnBrk="1" latinLnBrk="0" hangingPunct="1">
                        <a:lnSpc>
                          <a:spcPts val="1900"/>
                        </a:lnSpc>
                        <a:spcAft>
                          <a:spcPts val="0"/>
                        </a:spcAft>
                      </a:pP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7.3</a:t>
                      </a:r>
                      <a:endParaRPr lang="zh-TW" altLang="en-US"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L="0" algn="ctr" defTabSz="914400" rtl="0" eaLnBrk="1" latinLnBrk="0" hangingPunct="1">
                        <a:lnSpc>
                          <a:spcPts val="1900"/>
                        </a:lnSpc>
                        <a:spcAft>
                          <a:spcPts val="0"/>
                        </a:spcAft>
                      </a:pP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3.1</a:t>
                      </a:r>
                      <a:endParaRPr lang="zh-TW" altLang="en-US"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tr>
              <a:tr h="252612">
                <a:tc>
                  <a:txBody>
                    <a:bodyPr/>
                    <a:lstStyle/>
                    <a:p>
                      <a:pPr algn="ctr">
                        <a:lnSpc>
                          <a:spcPts val="1900"/>
                        </a:lnSpc>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全球經濟成長率</a:t>
                      </a:r>
                      <a:endParaRPr lang="zh-TW"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noFill/>
                      <a:prstDash val="solid"/>
                      <a:round/>
                      <a:headEnd type="none" w="med" len="med"/>
                      <a:tailEnd type="none" w="med" len="med"/>
                    </a:lnL>
                  </a:tcPr>
                </a:tc>
                <a:tc>
                  <a:txBody>
                    <a:bodyPr/>
                    <a:lstStyle/>
                    <a:p>
                      <a:pPr marL="0" algn="ctr" defTabSz="914400" rtl="0" eaLnBrk="1" latinLnBrk="0" hangingPunct="1">
                        <a:lnSpc>
                          <a:spcPts val="1900"/>
                        </a:lnSpc>
                        <a:spcAft>
                          <a:spcPts val="0"/>
                        </a:spcAft>
                      </a:pPr>
                      <a:r>
                        <a:rPr lang="en-US" altLang="zh-TW"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altLang="en-US"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tc>
                <a:tc>
                  <a:txBody>
                    <a:bodyPr/>
                    <a:lstStyle/>
                    <a:p>
                      <a:pPr marL="0" algn="ctr" defTabSz="914400" rtl="0" eaLnBrk="1" latinLnBrk="0" hangingPunct="1">
                        <a:lnSpc>
                          <a:spcPts val="1900"/>
                        </a:lnSpc>
                        <a:spcAft>
                          <a:spcPts val="0"/>
                        </a:spcAft>
                      </a:pPr>
                      <a:r>
                        <a:rPr lang="en-US" altLang="zh-TW" sz="1400" b="1" kern="10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altLang="en-US"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R w="12700" cap="flat" cmpd="sng" algn="ctr">
                      <a:noFill/>
                      <a:prstDash val="solid"/>
                      <a:round/>
                      <a:headEnd type="none" w="med" len="med"/>
                      <a:tailEnd type="none" w="med" len="med"/>
                    </a:lnR>
                  </a:tcPr>
                </a:tc>
              </a:tr>
            </a:tbl>
          </a:graphicData>
        </a:graphic>
      </p:graphicFrame>
      <p:graphicFrame>
        <p:nvGraphicFramePr>
          <p:cNvPr id="21" name="表格 20"/>
          <p:cNvGraphicFramePr>
            <a:graphicFrameLocks noGrp="1"/>
          </p:cNvGraphicFramePr>
          <p:nvPr>
            <p:extLst>
              <p:ext uri="{D42A27DB-BD31-4B8C-83A1-F6EECF244321}">
                <p14:modId xmlns:p14="http://schemas.microsoft.com/office/powerpoint/2010/main" val="1254463091"/>
              </p:ext>
            </p:extLst>
          </p:nvPr>
        </p:nvGraphicFramePr>
        <p:xfrm>
          <a:off x="4798337" y="3429333"/>
          <a:ext cx="4075319" cy="2350190"/>
        </p:xfrm>
        <a:graphic>
          <a:graphicData uri="http://schemas.openxmlformats.org/drawingml/2006/table">
            <a:tbl>
              <a:tblPr firstRow="1" firstCol="1" bandRow="1" bandCol="1"/>
              <a:tblGrid>
                <a:gridCol w="1268035"/>
                <a:gridCol w="681512"/>
                <a:gridCol w="681512"/>
                <a:gridCol w="848502"/>
                <a:gridCol w="595758"/>
              </a:tblGrid>
              <a:tr h="395444">
                <a:tc>
                  <a:txBody>
                    <a:bodyPr/>
                    <a:lstStyle/>
                    <a:p>
                      <a:pPr algn="ctr" hangingPunct="0">
                        <a:lnSpc>
                          <a:spcPts val="1400"/>
                        </a:lnSpc>
                        <a:spcAft>
                          <a:spcPts val="0"/>
                        </a:spcAft>
                      </a:pPr>
                      <a:r>
                        <a:rPr lang="en-US" sz="16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 </a:t>
                      </a:r>
                      <a:endParaRPr lang="zh-TW" sz="16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altLang="en-US" sz="1600" b="1" kern="100" dirty="0" smtClean="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臺灣</a:t>
                      </a:r>
                      <a:endParaRPr lang="zh-TW" sz="1600" b="1"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6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韓國</a:t>
                      </a:r>
                      <a:endParaRPr lang="zh-TW" sz="16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6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新加坡</a:t>
                      </a:r>
                      <a:endParaRPr lang="zh-TW" sz="16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lnSpc>
                          <a:spcPts val="1400"/>
                        </a:lnSpc>
                        <a:spcAft>
                          <a:spcPts val="0"/>
                        </a:spcAft>
                      </a:pPr>
                      <a:r>
                        <a:rPr lang="zh-TW" sz="1600" b="0" kern="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香港</a:t>
                      </a:r>
                      <a:endParaRPr lang="zh-TW" sz="1600" b="0" kern="10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25791">
                <a:tc gridSpan="5">
                  <a:txBody>
                    <a:bodyPr/>
                    <a:lstStyle/>
                    <a:p>
                      <a:pPr indent="88900" algn="ctr" hangingPunct="0">
                        <a:spcAft>
                          <a:spcPts val="0"/>
                        </a:spcAft>
                      </a:pPr>
                      <a:r>
                        <a:rPr lang="zh-TW" altLang="en-US" sz="1600" b="1" kern="100" dirty="0" smtClean="0">
                          <a:effectLst/>
                          <a:latin typeface="標楷體" panose="03000509000000000000" pitchFamily="65" charset="-120"/>
                          <a:ea typeface="標楷體" panose="03000509000000000000" pitchFamily="65" charset="-120"/>
                          <a:cs typeface="Times New Roman" panose="02020603050405020304" pitchFamily="18" charset="0"/>
                        </a:rPr>
                        <a:t>出口成長率</a:t>
                      </a:r>
                      <a:endParaRPr lang="zh-TW" sz="16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indent="88900"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91">
                <a:tc>
                  <a:txBody>
                    <a:bodyPr/>
                    <a:lstStyle/>
                    <a:p>
                      <a:pPr indent="88900" hangingPunct="0">
                        <a:spcAft>
                          <a:spcPts val="0"/>
                        </a:spcAft>
                      </a:pP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2000-20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07</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600" b="1"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9.74</a:t>
                      </a:r>
                      <a:endParaRPr lang="zh-TW" sz="16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13.25</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13.44</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9.35</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25791">
                <a:tc>
                  <a:txBody>
                    <a:bodyPr/>
                    <a:lstStyle/>
                    <a:p>
                      <a:pPr marL="179388" indent="-92075" hangingPunct="0">
                        <a:spcAft>
                          <a:spcPts val="0"/>
                        </a:spcAft>
                      </a:pP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a:t>
                      </a: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15</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b="1"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2.84</a:t>
                      </a:r>
                      <a:endParaRPr lang="zh-TW" sz="16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5.30</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3.04</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4.59</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r h="325791">
                <a:tc gridSpan="5">
                  <a:txBody>
                    <a:bodyPr/>
                    <a:lstStyle/>
                    <a:p>
                      <a:pPr marL="179388" indent="-92075" algn="ctr" hangingPunct="0">
                        <a:spcAft>
                          <a:spcPts val="0"/>
                        </a:spcAft>
                      </a:pPr>
                      <a:r>
                        <a:rPr lang="zh-TW" altLang="en-US" sz="1600" b="1" kern="100" dirty="0" smtClean="0">
                          <a:effectLst/>
                          <a:latin typeface="標楷體" panose="03000509000000000000" pitchFamily="65" charset="-120"/>
                          <a:ea typeface="標楷體" panose="03000509000000000000" pitchFamily="65" charset="-120"/>
                          <a:cs typeface="Times New Roman" panose="02020603050405020304" pitchFamily="18" charset="0"/>
                        </a:rPr>
                        <a:t>經濟成長率</a:t>
                      </a:r>
                      <a:endParaRPr lang="zh-TW" sz="16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179388" indent="-92075"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hangingPunct="0">
                        <a:spcAft>
                          <a:spcPts val="0"/>
                        </a:spcAft>
                      </a:pP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25791">
                <a:tc>
                  <a:txBody>
                    <a:bodyPr/>
                    <a:lstStyle/>
                    <a:p>
                      <a:pPr indent="88900" hangingPunct="0">
                        <a:spcAft>
                          <a:spcPts val="0"/>
                        </a:spcAft>
                      </a:pP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2000-20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07</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sz="1600" b="1"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4.</a:t>
                      </a:r>
                      <a:r>
                        <a:rPr lang="en-US" altLang="zh-TW" sz="1600" b="1"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87</a:t>
                      </a:r>
                      <a:r>
                        <a:rPr lang="en-US" sz="1600" b="1"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 </a:t>
                      </a:r>
                      <a:endParaRPr lang="zh-TW" sz="16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5.40</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6.44</a:t>
                      </a: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 </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hangingPunct="0">
                        <a:spcAft>
                          <a:spcPts val="0"/>
                        </a:spcAft>
                      </a:pP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5.34</a:t>
                      </a: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 </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25791">
                <a:tc>
                  <a:txBody>
                    <a:bodyPr/>
                    <a:lstStyle/>
                    <a:p>
                      <a:pPr marL="179388" indent="-92075" hangingPunct="0">
                        <a:spcAft>
                          <a:spcPts val="0"/>
                        </a:spcAft>
                      </a:pP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8</a:t>
                      </a:r>
                      <a:r>
                        <a:rPr lang="en-US"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-20</a:t>
                      </a:r>
                      <a:r>
                        <a:rPr lang="en-US" altLang="zh-TW" sz="1600"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15</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b="1" kern="0" dirty="0" smtClean="0">
                          <a:effectLst/>
                          <a:latin typeface="Times New Roman" panose="02020603050405020304" pitchFamily="18" charset="0"/>
                          <a:ea typeface="Arial Unicode MS" panose="020B0604020202020204" pitchFamily="34" charset="-120"/>
                          <a:cs typeface="Times New Roman" panose="02020603050405020304" pitchFamily="18" charset="0"/>
                        </a:rPr>
                        <a:t>2.81</a:t>
                      </a:r>
                      <a:endParaRPr lang="zh-TW" sz="1600" b="1"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3.10</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4.43</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en-US" altLang="zh-TW" sz="1600" kern="100" dirty="0" smtClean="0">
                          <a:effectLst/>
                          <a:latin typeface="Times New Roman" panose="02020603050405020304" pitchFamily="18" charset="0"/>
                          <a:ea typeface="Arial Unicode MS" panose="020B0604020202020204" pitchFamily="34" charset="-120"/>
                          <a:cs typeface="Times New Roman" panose="02020603050405020304" pitchFamily="18" charset="0"/>
                        </a:rPr>
                        <a:t>2.64</a:t>
                      </a:r>
                      <a:endParaRPr lang="zh-TW" sz="1600" kern="100" dirty="0">
                        <a:effectLst/>
                        <a:latin typeface="Times New Roman" panose="02020603050405020304" pitchFamily="18" charset="0"/>
                        <a:ea typeface="Arial Unicode MS" panose="020B060402020202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60010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heme/theme1.xml><?xml version="1.0" encoding="utf-8"?>
<a:theme xmlns:a="http://schemas.openxmlformats.org/drawingml/2006/main" name="國發會簡報母片">
  <a:themeElements>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預設簡報設計">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800" b="1"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預設簡報設計">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國發會簡報母片</Template>
  <TotalTime>10915</TotalTime>
  <Words>30313</Words>
  <Application>Microsoft Office PowerPoint</Application>
  <PresentationFormat>如螢幕大小 (4:3)</PresentationFormat>
  <Paragraphs>2525</Paragraphs>
  <Slides>213</Slides>
  <Notes>177</Notes>
  <HiddenSlides>0</HiddenSlides>
  <MMClips>0</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213</vt:i4>
      </vt:variant>
    </vt:vector>
  </HeadingPairs>
  <TitlesOfParts>
    <vt:vector size="217" baseType="lpstr">
      <vt:lpstr>國發會簡報母片</vt:lpstr>
      <vt:lpstr>Microsoft Excel 圖表</vt:lpstr>
      <vt:lpstr>工作表</vt:lpstr>
      <vt:lpstr>圖表</vt:lpstr>
      <vt:lpstr>政府八年施政成果 </vt:lpstr>
      <vt:lpstr>PowerPoint 簡報</vt:lpstr>
      <vt:lpstr>PowerPoint 簡報</vt:lpstr>
      <vt:lpstr>PowerPoint 簡報</vt:lpstr>
      <vt:lpstr>PowerPoint 簡報</vt:lpstr>
      <vt:lpstr>PowerPoint 簡報</vt:lpstr>
      <vt:lpstr>PowerPoint 簡報</vt:lpstr>
      <vt:lpstr>PowerPoint 簡報</vt:lpstr>
      <vt:lpstr>PowerPoint 簡報</vt:lpstr>
      <vt:lpstr>嚴格取締酒駕，死亡人數創20年新低</vt:lpstr>
      <vt:lpstr>PowerPoint 簡報</vt:lpstr>
      <vt:lpstr>PowerPoint 簡報</vt:lpstr>
      <vt:lpstr>PowerPoint 簡報</vt:lpstr>
      <vt:lpstr>成立廉政署，營造廉政新藍圖</vt:lpstr>
      <vt:lpstr>PowerPoint 簡報</vt:lpstr>
      <vt:lpstr>PowerPoint 簡報</vt:lpstr>
      <vt:lpstr>PowerPoint 簡報</vt:lpstr>
      <vt:lpstr>PowerPoint 簡報</vt:lpstr>
      <vt:lpstr>PowerPoint 簡報</vt:lpstr>
      <vt:lpstr>強化軌道運輸服務，打造鐵道新願景</vt:lpstr>
      <vt:lpstr>高鐵苗彰雲通車啟用，擁抱新起點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開放天空增航點，陸日韓客湧進來(續)</vt:lpstr>
      <vt:lpstr>PowerPoint 簡報</vt:lpstr>
      <vt:lpstr>臺灣觀光展魅力，國際媒體齊讚譽(續)</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創業循環生態圈，青年路上不孤單</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友善移民環境，尊重多元文化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達娜伊谷復生態，產業重建展新機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推動創新創業，帶動臺灣產業典範移轉</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扎根環境教育，提升環境品質</vt:lpstr>
      <vt:lpstr>資源回收再利用，垃圾也能變黃金</vt:lpstr>
      <vt:lpstr>捍衛世代正義，落實環境權</vt:lpstr>
      <vt:lpstr>PowerPoint 簡報</vt:lpstr>
      <vt:lpstr>保護動物增愛心，動物生存有尊嚴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附錄  主要成果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二、強化創新創業，促進經濟轉型(續1)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RDEC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訪查故宮南部院區籌建計畫報告</dc:title>
  <dc:creator>蘇黃亮</dc:creator>
  <cp:lastModifiedBy>user</cp:lastModifiedBy>
  <cp:revision>1860</cp:revision>
  <cp:lastPrinted>2016-05-12T01:50:48Z</cp:lastPrinted>
  <dcterms:created xsi:type="dcterms:W3CDTF">2015-02-09T02:01:30Z</dcterms:created>
  <dcterms:modified xsi:type="dcterms:W3CDTF">2016-05-16T01:39:58Z</dcterms:modified>
</cp:coreProperties>
</file>