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53" r:id="rId2"/>
    <p:sldId id="396" r:id="rId3"/>
    <p:sldId id="604" r:id="rId4"/>
    <p:sldId id="516" r:id="rId5"/>
    <p:sldId id="513" r:id="rId6"/>
    <p:sldId id="573" r:id="rId7"/>
    <p:sldId id="645" r:id="rId8"/>
    <p:sldId id="637" r:id="rId9"/>
    <p:sldId id="638" r:id="rId10"/>
    <p:sldId id="639" r:id="rId11"/>
    <p:sldId id="654" r:id="rId12"/>
    <p:sldId id="640" r:id="rId13"/>
    <p:sldId id="641" r:id="rId14"/>
    <p:sldId id="578" r:id="rId15"/>
    <p:sldId id="643" r:id="rId16"/>
    <p:sldId id="631" r:id="rId17"/>
    <p:sldId id="632" r:id="rId18"/>
    <p:sldId id="633" r:id="rId19"/>
    <p:sldId id="609" r:id="rId20"/>
    <p:sldId id="653" r:id="rId21"/>
    <p:sldId id="642" r:id="rId22"/>
    <p:sldId id="646" r:id="rId23"/>
    <p:sldId id="624" r:id="rId24"/>
    <p:sldId id="625" r:id="rId25"/>
    <p:sldId id="622" r:id="rId26"/>
    <p:sldId id="636" r:id="rId27"/>
    <p:sldId id="655" r:id="rId28"/>
    <p:sldId id="656" r:id="rId29"/>
    <p:sldId id="554" r:id="rId30"/>
    <p:sldId id="476" r:id="rId31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何昇融" initials="何昇融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1"/>
    <a:srgbClr val="FFFFCC"/>
    <a:srgbClr val="FF0066"/>
    <a:srgbClr val="33FFFF"/>
    <a:srgbClr val="FF3300"/>
    <a:srgbClr val="FF9900"/>
    <a:srgbClr val="FF6699"/>
    <a:srgbClr val="FFCCFF"/>
    <a:srgbClr val="EAF2F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6060" autoAdjust="0"/>
  </p:normalViewPr>
  <p:slideViewPr>
    <p:cSldViewPr snapToGrid="0">
      <p:cViewPr>
        <p:scale>
          <a:sx n="100" d="100"/>
          <a:sy n="100" d="100"/>
        </p:scale>
        <p:origin x="-2010" y="-348"/>
      </p:cViewPr>
      <p:guideLst>
        <p:guide orient="horz" pos="2168"/>
        <p:guide pos="29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4044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6400" cy="496809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4"/>
            <a:ext cx="2946400" cy="496809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EF2FBC7A-A272-417E-817E-4A2E0548AD49}" type="datetimeFigureOut">
              <a:rPr lang="zh-TW" altLang="en-US" smtClean="0"/>
              <a:pPr/>
              <a:t>2016/8/4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28246"/>
            <a:ext cx="2946400" cy="496809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246"/>
            <a:ext cx="2946400" cy="496809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F0F55782-867F-41BE-B30C-50C2A1F98E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9144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2945659" cy="49805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51" y="7"/>
            <a:ext cx="2945659" cy="49805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268843A0-06A4-4E67-BB37-2B7E7CCDB499}" type="datetimeFigureOut">
              <a:rPr lang="zh-TW" altLang="en-US" smtClean="0"/>
              <a:pPr/>
              <a:t>2016/8/4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200"/>
            <a:ext cx="5438140" cy="3908614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7" y="9428587"/>
            <a:ext cx="2945659" cy="498054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51" y="9428587"/>
            <a:ext cx="2945659" cy="498054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10AEEB84-A78F-4289-A46B-F9141456B2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28993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幫助青年朋友實現創業夢想，經濟部加強實體政策與網路世界連結，不僅將「青年創業及圓夢網」改版升級，透過「找資金、創業空間、創業懶人包、活動看板、青年創業成功個案、創業社群、社會企業專區、創意實現平臺」等八大專區，整合政府創業服務資源，建立青年創業服務的單一入口平臺。</a:t>
            </a:r>
          </a:p>
          <a:p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FD02A-2BA1-4E7D-A510-FFA80864042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5922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創新創業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園區定名為臺灣新創競技場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(Taiwan Startup Stadium , TSS)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聚焦在以國際為市場的創新驅動新創事業，如物聯網、行動應用服務等，提供其所需的各項服務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今年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整體推動工作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引進國際加速器及業師，強化國際連結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目前已和包含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Combinator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 Startups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Techstars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等十大國際加速器達成合作，並召集具有海外市場開拓經驗的創業學長姐們傳承實戰經驗，帶領創業的新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血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開設海外加速器培訓營，協助臺灣團隊走向國際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為了因應每年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月國外加速器申請時點，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於今年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月開設培訓營，模擬國際加速器遴選過程，舉辦最具臨場感的戰鬥訓練營。營期結束後成功獲選特定國際加速器者，還可獲得每個團隊最多補助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萬美金的海外差旅經費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FD02A-2BA1-4E7D-A510-FFA80864042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948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創新創業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園區定名為臺灣新創競技場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(Taiwan Startup Stadium , TSS)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聚焦在以國際為市場的創新驅動新創事業，如物聯網、行動應用服務等，提供其所需的各項服務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今年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整體推動工作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引進國際加速器及業師，強化國際連結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目前已和包含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Combinator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 Startups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Techstars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等十大國際加速器達成合作，並召集具有海外市場開拓經驗的創業學長姐們傳承實戰經驗，帶領創業的新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血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開設海外加速器培訓營，協助臺灣團隊走向國際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為了因應每年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月國外加速器申請時點，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於今年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月開設培訓營，模擬國際加速器遴選過程，舉辦最具臨場感的戰鬥訓練營。營期結束後成功獲選特定國際加速器者，還可獲得每個團隊最多補助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萬美金的海外差旅經費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FD02A-2BA1-4E7D-A510-FFA80864042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94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了幫助青年朋友實現創業夢想，經濟部加強實體政策與網路世界連結，不僅將「青年創業及圓夢網」改版升級，透過「找資金、創業空間、創業懶人包、活動看板、青年創業成功個案、創業社群、社會企業專區、創意實現平臺」等八大專區，整合政府創業服務資源，建立青年創業服務的單一入口平臺。</a:t>
            </a:r>
          </a:p>
          <a:p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FD02A-2BA1-4E7D-A510-FFA80864042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5922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協助中小企業跨領域發展，建構新的產業鏈 （口頭：電腦零件供應商因產業視為而衰落，轉型提供電動機車零件，開發新商機）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713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協助中小企業跨領域發展，建構新的產業鏈 （口頭：電腦零件供應商因產業視為而衰落，轉型提供電動機車零件，開發新商機）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713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775062" cy="365125"/>
          </a:xfrm>
          <a:prstGeom prst="rect">
            <a:avLst/>
          </a:prstGeom>
        </p:spPr>
        <p:txBody>
          <a:bodyPr/>
          <a:lstStyle/>
          <a:p>
            <a:fld id="{C7024E13-29F1-4D11-A106-D3F56B743DA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5" name="Picture 2" descr="D:\Users\candy\00業務\102年業務\23.經建會邁向國發會1021119\國發會LOGO定稿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5"/>
          <a:stretch/>
        </p:blipFill>
        <p:spPr bwMode="auto">
          <a:xfrm>
            <a:off x="8217390" y="120902"/>
            <a:ext cx="698009" cy="70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92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7250" y="6520533"/>
            <a:ext cx="666750" cy="365125"/>
          </a:xfrm>
          <a:prstGeom prst="rect">
            <a:avLst/>
          </a:prstGeom>
        </p:spPr>
        <p:txBody>
          <a:bodyPr/>
          <a:lstStyle/>
          <a:p>
            <a:fld id="{C7024E13-29F1-4D11-A106-D3F56B743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771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67650" y="3121026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520533"/>
            <a:ext cx="2057400" cy="365125"/>
          </a:xfrm>
          <a:prstGeom prst="rect">
            <a:avLst/>
          </a:prstGeom>
        </p:spPr>
        <p:txBody>
          <a:bodyPr/>
          <a:lstStyle/>
          <a:p>
            <a:fld id="{C7024E13-29F1-4D11-A106-D3F56B743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983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63087" y="6520533"/>
            <a:ext cx="580912" cy="365125"/>
          </a:xfrm>
          <a:prstGeom prst="rect">
            <a:avLst/>
          </a:prstGeom>
        </p:spPr>
        <p:txBody>
          <a:bodyPr/>
          <a:lstStyle/>
          <a:p>
            <a:fld id="{8874E710-CA64-44E7-9277-506E55562EC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795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03" y="5790"/>
            <a:ext cx="7886700" cy="1325563"/>
          </a:xfrm>
        </p:spPr>
        <p:txBody>
          <a:bodyPr>
            <a:normAutofit/>
          </a:bodyPr>
          <a:lstStyle>
            <a:lvl1pPr marL="360000" algn="ctr">
              <a:defRPr sz="48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03" y="1386306"/>
            <a:ext cx="7886700" cy="4670401"/>
          </a:xfrm>
        </p:spPr>
        <p:txBody>
          <a:bodyPr/>
          <a:lstStyle>
            <a:lvl1pPr marL="45720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00100" indent="-342900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257300" indent="-342900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029201" y="6056708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文鼎圓體M" panose="020F06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775062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7024E13-29F1-4D11-A106-D3F56B743DA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556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5029201" y="6056708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文鼎圓體M" panose="020F06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775062" cy="365125"/>
          </a:xfrm>
          <a:prstGeom prst="rect">
            <a:avLst/>
          </a:prstGeom>
        </p:spPr>
        <p:txBody>
          <a:bodyPr/>
          <a:lstStyle/>
          <a:p>
            <a:fld id="{C7024E13-29F1-4D11-A106-D3F56B743DA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356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67650" y="3121026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775062" cy="365125"/>
          </a:xfrm>
          <a:prstGeom prst="rect">
            <a:avLst/>
          </a:prstGeom>
        </p:spPr>
        <p:txBody>
          <a:bodyPr/>
          <a:lstStyle/>
          <a:p>
            <a:fld id="{C7024E13-29F1-4D11-A106-D3F56B743DA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924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67650" y="3121026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68937" y="6520533"/>
            <a:ext cx="775062" cy="365125"/>
          </a:xfrm>
          <a:prstGeom prst="rect">
            <a:avLst/>
          </a:prstGeom>
        </p:spPr>
        <p:txBody>
          <a:bodyPr/>
          <a:lstStyle/>
          <a:p>
            <a:fld id="{C7024E13-29F1-4D11-A106-D3F56B743DA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714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63087" y="6520533"/>
            <a:ext cx="580912" cy="365125"/>
          </a:xfrm>
          <a:prstGeom prst="rect">
            <a:avLst/>
          </a:prstGeom>
        </p:spPr>
        <p:txBody>
          <a:bodyPr/>
          <a:lstStyle/>
          <a:p>
            <a:fld id="{C7024E13-29F1-4D11-A106-D3F56B743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241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63087" y="6520533"/>
            <a:ext cx="580912" cy="365125"/>
          </a:xfrm>
          <a:prstGeom prst="rect">
            <a:avLst/>
          </a:prstGeom>
        </p:spPr>
        <p:txBody>
          <a:bodyPr/>
          <a:lstStyle/>
          <a:p>
            <a:fld id="{C7024E13-29F1-4D11-A106-D3F56B743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94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775062" cy="365125"/>
          </a:xfrm>
          <a:prstGeom prst="rect">
            <a:avLst/>
          </a:prstGeom>
        </p:spPr>
        <p:txBody>
          <a:bodyPr/>
          <a:lstStyle/>
          <a:p>
            <a:fld id="{C7024E13-29F1-4D11-A106-D3F56B743DA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531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520533"/>
            <a:ext cx="762000" cy="365125"/>
          </a:xfrm>
          <a:prstGeom prst="rect">
            <a:avLst/>
          </a:prstGeom>
        </p:spPr>
        <p:txBody>
          <a:bodyPr/>
          <a:lstStyle/>
          <a:p>
            <a:fld id="{C7024E13-29F1-4D11-A106-D3F56B743D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310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5481322"/>
            <a:ext cx="9144000" cy="1464295"/>
            <a:chOff x="0" y="5072063"/>
            <a:chExt cx="9144000" cy="1863516"/>
          </a:xfrm>
        </p:grpSpPr>
        <p:pic>
          <p:nvPicPr>
            <p:cNvPr id="8" name="图片 8" descr="4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72063"/>
              <a:ext cx="9144000" cy="178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图片 13" descr="10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040" y="5649704"/>
              <a:ext cx="4572000" cy="128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604" y="1"/>
            <a:ext cx="78837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603" y="138630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368937" y="6578930"/>
            <a:ext cx="775062" cy="306728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C7024E13-29F1-4D11-A106-D3F56B743DA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869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文鼎圓體M" panose="020F0600000000000000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文鼎圓體M" panose="020F0600000000000000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文鼎圓體M" panose="020F0600000000000000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文鼎圓體M" panose="020F0600000000000000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文鼎圓體M" panose="020F0600000000000000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文鼎圓體M" panose="020F0600000000000000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.tw/url?sa=i&amp;rct=j&amp;q=&amp;esrc=s&amp;source=images&amp;cd=&amp;cad=rja&amp;uact=8&amp;ved=0ahUKEwikooD6nZTKAhWF26YKHYLaAUAQjRwIBw&amp;url=http://www.ohmymag.com/the-end/wallpaper&amp;psig=AFQjCNGZa9sVDnLWHjDbxsYrpKMNJXBCyg&amp;ust=14521369518489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6329" y="304679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 smtClean="0">
                <a:solidFill>
                  <a:srgbClr val="00206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高雄創新創業發展論壇</a:t>
            </a:r>
            <a:endParaRPr lang="zh-TW" altLang="zh-TW" sz="2400" b="1" dirty="0">
              <a:solidFill>
                <a:srgbClr val="002060"/>
              </a:solidFill>
              <a:latin typeface="Arial Unicode MS" panose="020B060402020202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628650" y="1419226"/>
            <a:ext cx="7886700" cy="2867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marL="3175">
              <a:lnSpc>
                <a:spcPct val="100000"/>
              </a:lnSpc>
            </a:pPr>
            <a:r>
              <a:rPr lang="zh-TW" altLang="en-US" sz="5400" b="1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</a:rPr>
              <a:t>創新創業帶動</a:t>
            </a:r>
            <a:r>
              <a:rPr lang="en-US" altLang="zh-TW" sz="5400" b="1" dirty="0">
                <a:solidFill>
                  <a:srgbClr val="002060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</a:rPr>
              <a:t/>
            </a:r>
            <a:br>
              <a:rPr lang="en-US" altLang="zh-TW" sz="5400" b="1" dirty="0">
                <a:solidFill>
                  <a:srgbClr val="002060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</a:rPr>
            </a:br>
            <a:r>
              <a:rPr lang="zh-TW" altLang="en-US" sz="5400" b="1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</a:rPr>
              <a:t>臺灣產業典範移轉</a:t>
            </a:r>
            <a:endParaRPr lang="zh-TW" altLang="en-US" sz="5400" b="1" dirty="0">
              <a:solidFill>
                <a:srgbClr val="002060"/>
              </a:solidFill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anose="020B060402020202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867989" y="4690753"/>
            <a:ext cx="5408023" cy="1809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60000" algn="ctr">
              <a:lnSpc>
                <a:spcPct val="90000"/>
              </a:lnSpc>
              <a:spcBef>
                <a:spcPct val="0"/>
              </a:spcBef>
              <a:buNone/>
              <a:defRPr sz="48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lnSpc>
                <a:spcPts val="4300"/>
              </a:lnSpc>
            </a:pPr>
            <a:endParaRPr lang="en-US" altLang="zh-TW" sz="2900" dirty="0">
              <a:latin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65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字方塊 42"/>
          <p:cNvSpPr txBox="1"/>
          <p:nvPr/>
        </p:nvSpPr>
        <p:spPr>
          <a:xfrm>
            <a:off x="807275" y="4598481"/>
            <a:ext cx="4793424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fontAlgn="base" hangingPunct="0">
              <a:lnSpc>
                <a:spcPts val="25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zh-TW" altLang="en-US" sz="2000" dirty="0"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早期事業或生技</a:t>
            </a:r>
            <a:r>
              <a:rPr kumimoji="1" lang="zh-TW" altLang="en-US" sz="2000" dirty="0" smtClean="0"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產業需要</a:t>
            </a:r>
            <a:r>
              <a:rPr kumimoji="1" lang="zh-TW" altLang="en-US" sz="2000" dirty="0" smtClean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創投</a:t>
            </a:r>
            <a:r>
              <a:rPr kumimoji="1" lang="zh-TW" altLang="en-US" sz="20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資金</a:t>
            </a:r>
            <a:r>
              <a:rPr kumimoji="1" lang="zh-TW" altLang="en-US" sz="2000" dirty="0" smtClean="0">
                <a:solidFill>
                  <a:srgbClr val="000000"/>
                </a:solidFill>
                <a:effectLst>
                  <a:glow rad="635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支援，</a:t>
            </a:r>
            <a:r>
              <a:rPr kumimoji="1" lang="zh-TW" altLang="en-US" sz="20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開放大型創投公司上市</a:t>
            </a:r>
            <a:r>
              <a:rPr kumimoji="1" lang="zh-TW" altLang="en-US" sz="2000" dirty="0" smtClean="0">
                <a:effectLst>
                  <a:glow rad="635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，可增加投資意願，</a:t>
            </a:r>
            <a:r>
              <a:rPr lang="zh-TW" altLang="en-US" sz="2000" dirty="0">
                <a:latin typeface="微軟正黑體"/>
                <a:ea typeface="微軟正黑體"/>
              </a:rPr>
              <a:t>鼓勵政府機構、基金及金融機構參與</a:t>
            </a:r>
            <a:r>
              <a:rPr lang="zh-TW" altLang="en-US" sz="2000" dirty="0" smtClean="0">
                <a:latin typeface="微軟正黑體"/>
                <a:ea typeface="微軟正黑體"/>
              </a:rPr>
              <a:t>投資</a:t>
            </a:r>
            <a:endParaRPr kumimoji="1" lang="en-US" altLang="zh-TW" sz="2000" dirty="0" smtClean="0">
              <a:solidFill>
                <a:srgbClr val="C00000"/>
              </a:solidFill>
              <a:effectLst>
                <a:glow rad="63500">
                  <a:schemeClr val="bg1"/>
                </a:glow>
              </a:effectLst>
              <a:latin typeface="Arial Unicode MS" panose="020B060402020202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6700" indent="-266700" fontAlgn="base" hangingPunct="0">
              <a:lnSpc>
                <a:spcPts val="2500"/>
              </a:lnSpc>
              <a:spcBef>
                <a:spcPts val="400"/>
              </a:spcBef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zh-TW" altLang="en-US" sz="2000" dirty="0" smtClean="0">
                <a:effectLst>
                  <a:glow rad="635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證交所已制訂創投公司上市條件及配套事宜，俟金管會同意後即可開放</a:t>
            </a:r>
            <a:endParaRPr kumimoji="1" lang="en-US" altLang="zh-TW" sz="2000" dirty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Arial Unicode MS" panose="020B060402020202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276475" y="1032782"/>
            <a:ext cx="6976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457200"/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多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層次資本市場扶植新創</a:t>
            </a:r>
          </a:p>
        </p:txBody>
      </p:sp>
      <p:sp>
        <p:nvSpPr>
          <p:cNvPr id="68" name="內容版面配置區 2"/>
          <p:cNvSpPr>
            <a:spLocks noGrp="1"/>
          </p:cNvSpPr>
          <p:nvPr>
            <p:ph idx="1"/>
          </p:nvPr>
        </p:nvSpPr>
        <p:spPr>
          <a:xfrm>
            <a:off x="807275" y="3310777"/>
            <a:ext cx="7394176" cy="866412"/>
          </a:xfrm>
        </p:spPr>
        <p:txBody>
          <a:bodyPr>
            <a:noAutofit/>
          </a:bodyPr>
          <a:lstStyle/>
          <a:p>
            <a:pPr marL="266700" indent="-266700" fontAlgn="base" hangingPunct="0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SzPct val="80000"/>
              <a:defRPr/>
            </a:pPr>
            <a:r>
              <a:rPr kumimoji="1" lang="zh-TW" altLang="en-US" sz="2000" dirty="0" smtClean="0">
                <a:solidFill>
                  <a:srgbClr val="000000"/>
                </a:solidFill>
                <a:latin typeface="Arial Unicode MS" panose="020B0604020202020204" pitchFamily="34" charset="-120"/>
                <a:cs typeface="Times New Roman" panose="02020603050405020304" pitchFamily="18" charset="0"/>
              </a:rPr>
              <a:t>具創新</a:t>
            </a:r>
            <a:r>
              <a:rPr kumimoji="1" lang="zh-TW" altLang="en-US" sz="2000" dirty="0">
                <a:solidFill>
                  <a:srgbClr val="000000"/>
                </a:solidFill>
                <a:latin typeface="Arial Unicode MS" panose="020B0604020202020204" pitchFamily="34" charset="-120"/>
                <a:cs typeface="Times New Roman" panose="02020603050405020304" pitchFamily="18" charset="0"/>
              </a:rPr>
              <a:t>、創意</a:t>
            </a:r>
            <a:r>
              <a:rPr kumimoji="1" lang="zh-TW" altLang="en-US" sz="2000" dirty="0" smtClean="0">
                <a:solidFill>
                  <a:srgbClr val="000000"/>
                </a:solidFill>
                <a:latin typeface="Arial Unicode MS" panose="020B0604020202020204" pitchFamily="34" charset="-120"/>
                <a:cs typeface="Times New Roman" panose="02020603050405020304" pitchFamily="18" charset="0"/>
              </a:rPr>
              <a:t>構想的</a:t>
            </a:r>
            <a:r>
              <a:rPr kumimoji="1" lang="zh-TW" altLang="en-US" sz="2000" dirty="0" smtClean="0">
                <a:solidFill>
                  <a:srgbClr val="C00000"/>
                </a:solidFill>
                <a:latin typeface="Arial Unicode MS" panose="020B0604020202020204" pitchFamily="34" charset="-120"/>
                <a:cs typeface="Times New Roman" panose="02020603050405020304" pitchFamily="18" charset="0"/>
              </a:rPr>
              <a:t>非</a:t>
            </a:r>
            <a:r>
              <a:rPr kumimoji="1" lang="zh-TW" altLang="en-US" sz="2000" dirty="0">
                <a:solidFill>
                  <a:srgbClr val="C00000"/>
                </a:solidFill>
                <a:latin typeface="Arial Unicode MS" panose="020B0604020202020204" pitchFamily="34" charset="-120"/>
                <a:cs typeface="Times New Roman" panose="02020603050405020304" pitchFamily="18" charset="0"/>
              </a:rPr>
              <a:t>公開</a:t>
            </a:r>
            <a:r>
              <a:rPr kumimoji="1" lang="zh-TW" altLang="en-US" sz="2000" dirty="0" smtClean="0">
                <a:solidFill>
                  <a:srgbClr val="C00000"/>
                </a:solidFill>
                <a:latin typeface="Arial Unicode MS" panose="020B0604020202020204" pitchFamily="34" charset="-120"/>
                <a:cs typeface="Times New Roman" panose="02020603050405020304" pitchFamily="18" charset="0"/>
              </a:rPr>
              <a:t>發行微型企業</a:t>
            </a:r>
            <a:r>
              <a:rPr kumimoji="1" lang="zh-TW" altLang="en-US" sz="2000" dirty="0" smtClean="0">
                <a:latin typeface="Arial Unicode MS" panose="020B0604020202020204" pitchFamily="34" charset="-120"/>
                <a:cs typeface="Times New Roman" panose="02020603050405020304" pitchFamily="18" charset="0"/>
              </a:rPr>
              <a:t>，向</a:t>
            </a:r>
            <a:r>
              <a:rPr kumimoji="1" lang="zh-TW" altLang="en-US" sz="2000" dirty="0">
                <a:latin typeface="Arial Unicode MS" panose="020B0604020202020204" pitchFamily="34" charset="-120"/>
                <a:cs typeface="Times New Roman" panose="02020603050405020304" pitchFamily="18" charset="0"/>
              </a:rPr>
              <a:t>大眾</a:t>
            </a:r>
            <a:r>
              <a:rPr kumimoji="1" lang="zh-TW" altLang="en-US" sz="2000" dirty="0" smtClean="0">
                <a:latin typeface="Arial Unicode MS" panose="020B0604020202020204" pitchFamily="34" charset="-120"/>
                <a:cs typeface="Times New Roman" panose="02020603050405020304" pitchFamily="18" charset="0"/>
              </a:rPr>
              <a:t>籌資</a:t>
            </a:r>
            <a:endParaRPr kumimoji="1" lang="en-US" altLang="zh-TW" sz="2000" dirty="0" smtClean="0">
              <a:latin typeface="Arial Unicode MS" panose="020B0604020202020204" pitchFamily="34" charset="-120"/>
              <a:cs typeface="Times New Roman" panose="02020603050405020304" pitchFamily="18" charset="0"/>
            </a:endParaRPr>
          </a:p>
          <a:p>
            <a:pPr marL="266700" indent="-266700" fontAlgn="base" hangingPunct="0">
              <a:lnSpc>
                <a:spcPts val="2500"/>
              </a:lnSpc>
              <a:spcBef>
                <a:spcPts val="400"/>
              </a:spcBef>
              <a:spcAft>
                <a:spcPts val="0"/>
              </a:spcAft>
              <a:buSzPct val="80000"/>
              <a:defRPr/>
            </a:pPr>
            <a:r>
              <a:rPr kumimoji="1" lang="zh-TW" altLang="en-US" sz="2000" dirty="0" smtClean="0">
                <a:solidFill>
                  <a:srgbClr val="000000"/>
                </a:solidFill>
                <a:latin typeface="Arial Unicode MS" panose="020B0604020202020204" pitchFamily="34" charset="-120"/>
                <a:cs typeface="Times New Roman" panose="02020603050405020304" pitchFamily="18" charset="0"/>
              </a:rPr>
              <a:t>至</a:t>
            </a:r>
            <a:r>
              <a:rPr kumimoji="1" lang="en-US" altLang="zh-TW" sz="2000" dirty="0" smtClean="0">
                <a:solidFill>
                  <a:srgbClr val="000000"/>
                </a:solidFill>
                <a:latin typeface="Arial Unicode MS" panose="020B0604020202020204" pitchFamily="34" charset="-120"/>
                <a:cs typeface="Times New Roman" panose="02020603050405020304" pitchFamily="18" charset="0"/>
              </a:rPr>
              <a:t>104.12</a:t>
            </a:r>
            <a:r>
              <a:rPr kumimoji="1" lang="zh-TW" altLang="en-US" sz="2000" dirty="0" smtClean="0">
                <a:solidFill>
                  <a:srgbClr val="000000"/>
                </a:solidFill>
                <a:latin typeface="Arial Unicode MS" panose="020B0604020202020204" pitchFamily="34" charset="-120"/>
                <a:cs typeface="Times New Roman" panose="02020603050405020304" pitchFamily="18" charset="0"/>
              </a:rPr>
              <a:t>止，已有</a:t>
            </a:r>
            <a:r>
              <a:rPr kumimoji="1" lang="en-US" altLang="zh-TW" sz="2000" dirty="0" smtClean="0">
                <a:solidFill>
                  <a:srgbClr val="000000"/>
                </a:solidFill>
                <a:latin typeface="Arial Unicode MS" panose="020B0604020202020204" pitchFamily="34" charset="-120"/>
                <a:cs typeface="Times New Roman" panose="02020603050405020304" pitchFamily="18" charset="0"/>
              </a:rPr>
              <a:t>80</a:t>
            </a:r>
            <a:r>
              <a:rPr kumimoji="1" lang="zh-TW" altLang="en-US" sz="2000" dirty="0" smtClean="0">
                <a:solidFill>
                  <a:srgbClr val="000000"/>
                </a:solidFill>
                <a:latin typeface="Arial Unicode MS" panose="020B0604020202020204" pitchFamily="34" charset="-120"/>
                <a:cs typeface="Times New Roman" panose="02020603050405020304" pitchFamily="18" charset="0"/>
              </a:rPr>
              <a:t>家登錄，</a:t>
            </a:r>
            <a:r>
              <a:rPr kumimoji="1" lang="zh-TW" altLang="en-US" sz="2000" dirty="0">
                <a:solidFill>
                  <a:srgbClr val="000000"/>
                </a:solidFill>
                <a:latin typeface="Arial Unicode MS" panose="020B0604020202020204" pitchFamily="34" charset="-120"/>
                <a:cs typeface="Times New Roman" panose="02020603050405020304" pitchFamily="18" charset="0"/>
              </a:rPr>
              <a:t>籌資金額逾</a:t>
            </a:r>
            <a:r>
              <a:rPr kumimoji="1" lang="en-US" altLang="zh-TW" sz="2000" dirty="0">
                <a:solidFill>
                  <a:srgbClr val="000000"/>
                </a:solidFill>
                <a:latin typeface="Arial Unicode MS" panose="020B0604020202020204" pitchFamily="34" charset="-120"/>
                <a:cs typeface="Times New Roman" panose="02020603050405020304" pitchFamily="18" charset="0"/>
              </a:rPr>
              <a:t>2</a:t>
            </a:r>
            <a:r>
              <a:rPr kumimoji="1" lang="zh-TW" altLang="en-US" sz="2000" dirty="0">
                <a:solidFill>
                  <a:srgbClr val="000000"/>
                </a:solidFill>
                <a:latin typeface="Arial Unicode MS" panose="020B0604020202020204" pitchFamily="34" charset="-120"/>
                <a:cs typeface="Times New Roman" panose="02020603050405020304" pitchFamily="18" charset="0"/>
              </a:rPr>
              <a:t>億元</a:t>
            </a:r>
          </a:p>
        </p:txBody>
      </p:sp>
      <p:sp>
        <p:nvSpPr>
          <p:cNvPr id="69" name="文字方塊 68"/>
          <p:cNvSpPr txBox="1"/>
          <p:nvPr/>
        </p:nvSpPr>
        <p:spPr>
          <a:xfrm>
            <a:off x="807275" y="2001010"/>
            <a:ext cx="72322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fontAlgn="base" hangingPunct="0">
              <a:lnSpc>
                <a:spcPts val="2500"/>
              </a:lnSpc>
              <a:spcBef>
                <a:spcPct val="0"/>
              </a:spcBef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zh-TW" altLang="en-US" sz="2000" dirty="0" smtClean="0">
                <a:solidFill>
                  <a:srgbClr val="0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開放</a:t>
            </a:r>
            <a:r>
              <a:rPr kumimoji="1" lang="zh-TW" altLang="en-US" sz="2000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民間業者經營</a:t>
            </a:r>
            <a:r>
              <a:rPr kumimoji="1" lang="zh-TW" altLang="en-US" sz="2000" dirty="0" smtClean="0">
                <a:solidFill>
                  <a:srgbClr val="0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，我國為</a:t>
            </a:r>
            <a:r>
              <a:rPr kumimoji="1" lang="zh-TW" altLang="en-US" sz="2000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全球第</a:t>
            </a:r>
            <a:r>
              <a:rPr kumimoji="1" lang="en-US" altLang="zh-TW" sz="2000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kumimoji="1" lang="zh-TW" altLang="en-US" sz="2000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、亞洲第</a:t>
            </a:r>
            <a:r>
              <a:rPr kumimoji="1" lang="en-US" altLang="zh-TW" sz="2000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kumimoji="1" lang="zh-TW" altLang="en-US" sz="2000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</a:t>
            </a:r>
            <a:r>
              <a:rPr kumimoji="1" lang="zh-TW" altLang="en-US" sz="2000" dirty="0">
                <a:solidFill>
                  <a:srgbClr val="0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實施的國家</a:t>
            </a:r>
            <a:endParaRPr kumimoji="1" lang="en-US" altLang="zh-TW" sz="2000" dirty="0">
              <a:solidFill>
                <a:srgbClr val="000000"/>
              </a:solidFill>
              <a:latin typeface="Arial Unicode MS" panose="020B060402020202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6700" indent="-266700" fontAlgn="base" hangingPunct="0">
              <a:lnSpc>
                <a:spcPts val="25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zh-TW" altLang="en-US" sz="2000" dirty="0">
                <a:solidFill>
                  <a:srgbClr val="0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kumimoji="1" lang="en-US" altLang="zh-TW" sz="2000" dirty="0">
                <a:solidFill>
                  <a:srgbClr val="0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104.12</a:t>
            </a:r>
            <a:r>
              <a:rPr kumimoji="1" lang="zh-TW" altLang="en-US" sz="2000" dirty="0">
                <a:solidFill>
                  <a:srgbClr val="0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止</a:t>
            </a:r>
            <a:r>
              <a:rPr kumimoji="1" lang="zh-TW" altLang="en-US" sz="2000" dirty="0" smtClean="0">
                <a:solidFill>
                  <a:srgbClr val="0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，已有</a:t>
            </a:r>
            <a:r>
              <a:rPr kumimoji="1" lang="en-US" altLang="zh-TW" sz="2000" dirty="0" smtClean="0">
                <a:solidFill>
                  <a:srgbClr val="0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kumimoji="1" lang="zh-TW" altLang="en-US" sz="2000" dirty="0" smtClean="0">
                <a:solidFill>
                  <a:srgbClr val="0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家平台獲核准，</a:t>
            </a:r>
            <a:r>
              <a:rPr kumimoji="1" lang="en-US" altLang="zh-TW" sz="2000" dirty="0" smtClean="0">
                <a:solidFill>
                  <a:srgbClr val="0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kumimoji="1" lang="zh-TW" altLang="en-US" sz="2000" dirty="0" smtClean="0">
                <a:solidFill>
                  <a:srgbClr val="0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家開辦</a:t>
            </a:r>
            <a:endParaRPr kumimoji="1" lang="zh-TW" altLang="en-US" sz="2000" dirty="0">
              <a:solidFill>
                <a:srgbClr val="000000"/>
              </a:solidFill>
              <a:latin typeface="Arial Unicode MS" panose="020B060402020202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436566" y="1564813"/>
            <a:ext cx="6901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457200"/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股權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群眾募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資鼓勵民間參與</a:t>
            </a:r>
            <a:endParaRPr lang="zh-TW" altLang="en-US" sz="2400" b="1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440289" y="2849112"/>
            <a:ext cx="6901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創櫃板協助微型企業籌資</a:t>
            </a:r>
            <a:endParaRPr lang="zh-TW" altLang="en-US" sz="2400" b="1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425452" y="4156422"/>
            <a:ext cx="6901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457200"/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規劃創投公司上市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扶植新創</a:t>
            </a:r>
          </a:p>
        </p:txBody>
      </p:sp>
      <p:sp>
        <p:nvSpPr>
          <p:cNvPr id="45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377658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9</a:t>
            </a:fld>
            <a:endParaRPr lang="zh-TW" altLang="en-US" dirty="0"/>
          </a:p>
        </p:txBody>
      </p:sp>
      <p:sp>
        <p:nvSpPr>
          <p:cNvPr id="46" name="標題 1"/>
          <p:cNvSpPr txBox="1">
            <a:spLocks/>
          </p:cNvSpPr>
          <p:nvPr/>
        </p:nvSpPr>
        <p:spPr>
          <a:xfrm>
            <a:off x="631603" y="195791"/>
            <a:ext cx="7886700" cy="822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600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marL="0"/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一、引進智慧資金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(3/4)</a:t>
            </a:r>
            <a:endParaRPr lang="zh-TW" altLang="en-US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65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10</a:t>
            </a:fld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494805" y="1564973"/>
            <a:ext cx="8438271" cy="436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9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天使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為例，</a:t>
            </a:r>
            <a:r>
              <a:rPr lang="zh-TW" altLang="en-US" sz="2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於南部地區已通過</a:t>
            </a:r>
            <a:r>
              <a:rPr lang="en-US" altLang="zh-TW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zh-TW" altLang="en-US" sz="2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，補助近</a:t>
            </a:r>
            <a:r>
              <a:rPr lang="en-US" altLang="zh-TW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千萬元</a:t>
            </a:r>
            <a:endParaRPr lang="en-US" altLang="zh-TW" sz="2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631603" y="195791"/>
            <a:ext cx="7886700" cy="822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600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marL="0"/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一、引進智慧資金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(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4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/4)</a:t>
            </a:r>
            <a:endParaRPr lang="zh-TW" altLang="en-US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76475" y="1032782"/>
            <a:ext cx="6976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457200"/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協助南部新創業者資金取得</a:t>
            </a:r>
            <a:endParaRPr lang="zh-TW" altLang="en-US" sz="2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5681911" y="3381437"/>
            <a:ext cx="3529119" cy="3101182"/>
            <a:chOff x="5424736" y="3648137"/>
            <a:chExt cx="3529119" cy="3101182"/>
          </a:xfrm>
        </p:grpSpPr>
        <p:grpSp>
          <p:nvGrpSpPr>
            <p:cNvPr id="15" name="群組 14"/>
            <p:cNvGrpSpPr/>
            <p:nvPr/>
          </p:nvGrpSpPr>
          <p:grpSpPr>
            <a:xfrm>
              <a:off x="5471291" y="3648137"/>
              <a:ext cx="3482564" cy="2870380"/>
              <a:chOff x="5471291" y="3648137"/>
              <a:chExt cx="3482564" cy="2870380"/>
            </a:xfrm>
            <a:effectLst>
              <a:glow rad="101600">
                <a:schemeClr val="bg1"/>
              </a:glow>
            </a:effectLst>
          </p:grpSpPr>
          <p:pic>
            <p:nvPicPr>
              <p:cNvPr id="18" name="圖片 17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62" b="98454" l="3475" r="98069">
                            <a14:backgroundMark x1="45174" y1="82474" x2="45174" y2="82474"/>
                            <a14:backgroundMark x1="46718" y1="79897" x2="46718" y2="79897"/>
                            <a14:backgroundMark x1="47490" y1="78351" x2="47490" y2="78351"/>
                            <a14:backgroundMark x1="31660" y1="89175" x2="31660" y2="8917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6" b="7526"/>
              <a:stretch/>
            </p:blipFill>
            <p:spPr>
              <a:xfrm rot="21428891">
                <a:off x="5471291" y="3648137"/>
                <a:ext cx="3482564" cy="1954216"/>
              </a:xfrm>
              <a:prstGeom prst="rect">
                <a:avLst/>
              </a:prstGeom>
            </p:spPr>
          </p:pic>
          <p:sp>
            <p:nvSpPr>
              <p:cNvPr id="19" name="立方體 18"/>
              <p:cNvSpPr/>
              <p:nvPr/>
            </p:nvSpPr>
            <p:spPr>
              <a:xfrm>
                <a:off x="5508930" y="5187794"/>
                <a:ext cx="579870" cy="1204739"/>
              </a:xfrm>
              <a:prstGeom prst="cub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立方體 19"/>
              <p:cNvSpPr/>
              <p:nvPr/>
            </p:nvSpPr>
            <p:spPr>
              <a:xfrm>
                <a:off x="6088800" y="5032715"/>
                <a:ext cx="565127" cy="1359818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立方體 20"/>
              <p:cNvSpPr/>
              <p:nvPr/>
            </p:nvSpPr>
            <p:spPr>
              <a:xfrm>
                <a:off x="6639166" y="4868438"/>
                <a:ext cx="613157" cy="1524094"/>
              </a:xfrm>
              <a:prstGeom prst="cub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EBE1FF"/>
                  </a:solidFill>
                </a:endParaRPr>
              </a:p>
            </p:txBody>
          </p:sp>
          <p:sp>
            <p:nvSpPr>
              <p:cNvPr id="22" name="立方體 21"/>
              <p:cNvSpPr/>
              <p:nvPr/>
            </p:nvSpPr>
            <p:spPr>
              <a:xfrm>
                <a:off x="7235433" y="4723120"/>
                <a:ext cx="552588" cy="1669412"/>
              </a:xfrm>
              <a:prstGeom prst="cub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立方體 22"/>
              <p:cNvSpPr/>
              <p:nvPr/>
            </p:nvSpPr>
            <p:spPr>
              <a:xfrm>
                <a:off x="7776938" y="4452270"/>
                <a:ext cx="592289" cy="1940262"/>
              </a:xfrm>
              <a:prstGeom prst="cub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文字方塊 23"/>
              <p:cNvSpPr txBox="1"/>
              <p:nvPr/>
            </p:nvSpPr>
            <p:spPr>
              <a:xfrm>
                <a:off x="7264274" y="4997521"/>
                <a:ext cx="400110" cy="122963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TW" altLang="en-US" sz="1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  櫃     家</a:t>
                </a:r>
                <a:endPara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6120976" y="5215287"/>
                <a:ext cx="400110" cy="130322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TW" altLang="en-US" sz="1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創櫃板    家</a:t>
                </a:r>
                <a:endPara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7836600" y="4773424"/>
                <a:ext cx="400110" cy="125914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TW" altLang="en-US" sz="1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  市</a:t>
                </a:r>
                <a:r>
                  <a:rPr lang="zh-TW" altLang="en-US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1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家</a:t>
                </a:r>
                <a:endParaRPr lang="en-US" altLang="zh-TW" sz="1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7765181" y="5293354"/>
                <a:ext cx="43954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200" b="1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873</a:t>
                </a:r>
                <a:endParaRPr lang="zh-TW" altLang="en-US" sz="1200" b="1" dirty="0">
                  <a:solidFill>
                    <a:schemeClr val="bg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7240051" y="5471067"/>
                <a:ext cx="43954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200" b="1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712</a:t>
                </a:r>
                <a:endParaRPr lang="zh-TW" altLang="en-US" sz="1200" b="1" dirty="0">
                  <a:solidFill>
                    <a:schemeClr val="bg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138706" y="5755981"/>
                <a:ext cx="36740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200" b="1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69</a:t>
                </a:r>
                <a:endParaRPr lang="zh-TW" altLang="en-US" sz="1200" b="1" dirty="0">
                  <a:solidFill>
                    <a:schemeClr val="bg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grpSp>
            <p:nvGrpSpPr>
              <p:cNvPr id="30" name="群組 29"/>
              <p:cNvGrpSpPr/>
              <p:nvPr/>
            </p:nvGrpSpPr>
            <p:grpSpPr>
              <a:xfrm>
                <a:off x="5514157" y="5293519"/>
                <a:ext cx="400110" cy="1224998"/>
                <a:chOff x="2336862" y="5146279"/>
                <a:chExt cx="691246" cy="2097991"/>
              </a:xfrm>
            </p:grpSpPr>
            <p:sp>
              <p:nvSpPr>
                <p:cNvPr id="33" name="文字方塊 32"/>
                <p:cNvSpPr txBox="1"/>
                <p:nvPr/>
              </p:nvSpPr>
              <p:spPr>
                <a:xfrm>
                  <a:off x="2336862" y="5146279"/>
                  <a:ext cx="691246" cy="2097991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TW" altLang="en-US" sz="1400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群募平台   家</a:t>
                  </a:r>
                  <a:endParaRPr lang="zh-TW" altLang="en-US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2448153" y="6328837"/>
                  <a:ext cx="476894" cy="4744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1200" b="1" dirty="0" smtClean="0">
                      <a:solidFill>
                        <a:schemeClr val="bg1"/>
                      </a:solidFill>
                      <a:latin typeface="Arial Unicode MS" panose="020B0604020202020204" pitchFamily="34" charset="-120"/>
                      <a:ea typeface="Arial Unicode MS" panose="020B0604020202020204" pitchFamily="34" charset="-120"/>
                      <a:cs typeface="Arial Unicode MS" panose="020B0604020202020204" pitchFamily="34" charset="-120"/>
                    </a:rPr>
                    <a:t>6</a:t>
                  </a:r>
                  <a:endParaRPr lang="zh-TW" altLang="en-US" sz="1200" b="1" dirty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endParaRPr>
                </a:p>
              </p:txBody>
            </p:sp>
          </p:grpSp>
          <p:sp>
            <p:nvSpPr>
              <p:cNvPr id="31" name="文字方塊 30"/>
              <p:cNvSpPr txBox="1"/>
              <p:nvPr/>
            </p:nvSpPr>
            <p:spPr>
              <a:xfrm>
                <a:off x="6694440" y="5118061"/>
                <a:ext cx="400110" cy="127447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TW" altLang="en-US" sz="1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興 櫃     家</a:t>
                </a:r>
                <a:endPara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6665522" y="5549277"/>
                <a:ext cx="43954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200" b="1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284</a:t>
                </a:r>
                <a:endParaRPr lang="zh-TW" altLang="en-US" sz="1200" b="1" dirty="0">
                  <a:solidFill>
                    <a:schemeClr val="bg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5424736" y="6472320"/>
              <a:ext cx="19532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200" dirty="0" smtClean="0">
                  <a:effectLst>
                    <a:glow rad="101600">
                      <a:schemeClr val="bg1"/>
                    </a:glo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資料日期：</a:t>
              </a:r>
              <a:r>
                <a:rPr lang="en-US" altLang="zh-TW" sz="1200" dirty="0" smtClean="0">
                  <a:effectLst>
                    <a:glow rad="101600">
                      <a:schemeClr val="bg1"/>
                    </a:glo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104.12.31</a:t>
              </a:r>
              <a:endParaRPr lang="zh-TW" altLang="en-US" sz="1200" dirty="0"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1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/>
          <p:cNvSpPr txBox="1"/>
          <p:nvPr/>
        </p:nvSpPr>
        <p:spPr>
          <a:xfrm>
            <a:off x="232674" y="1049346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友善新創法規制度</a:t>
            </a:r>
          </a:p>
        </p:txBody>
      </p:sp>
      <p:sp>
        <p:nvSpPr>
          <p:cNvPr id="39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396708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11</a:t>
            </a:fld>
            <a:endParaRPr lang="zh-TW" altLang="en-US" dirty="0"/>
          </a:p>
        </p:txBody>
      </p:sp>
      <p:sp>
        <p:nvSpPr>
          <p:cNvPr id="41" name="標題 1"/>
          <p:cNvSpPr txBox="1">
            <a:spLocks/>
          </p:cNvSpPr>
          <p:nvPr/>
        </p:nvSpPr>
        <p:spPr>
          <a:xfrm>
            <a:off x="631603" y="195791"/>
            <a:ext cx="7886700" cy="822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600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marL="0"/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二、完善新創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法規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(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1/2)</a:t>
            </a:r>
            <a:endParaRPr lang="zh-TW" altLang="en-US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232674" y="1716447"/>
            <a:ext cx="8779717" cy="4767727"/>
            <a:chOff x="232674" y="1887897"/>
            <a:chExt cx="8779717" cy="4767727"/>
          </a:xfrm>
        </p:grpSpPr>
        <p:grpSp>
          <p:nvGrpSpPr>
            <p:cNvPr id="24" name="Group 3"/>
            <p:cNvGrpSpPr>
              <a:grpSpLocks/>
            </p:cNvGrpSpPr>
            <p:nvPr/>
          </p:nvGrpSpPr>
          <p:grpSpPr bwMode="auto">
            <a:xfrm>
              <a:off x="2657716" y="2860096"/>
              <a:ext cx="2644574" cy="2684704"/>
              <a:chOff x="1824" y="633"/>
              <a:chExt cx="2834" cy="2849"/>
            </a:xfrm>
          </p:grpSpPr>
          <p:sp>
            <p:nvSpPr>
              <p:cNvPr id="58" name="Puzzle3"/>
              <p:cNvSpPr>
                <a:spLocks noEditPoints="1" noChangeArrowheads="1"/>
              </p:cNvSpPr>
              <p:nvPr/>
            </p:nvSpPr>
            <p:spPr bwMode="gray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CC">
                      <a:gamma/>
                      <a:tint val="63529"/>
                      <a:invGamma/>
                    </a:srgbClr>
                  </a:gs>
                  <a:gs pos="100000">
                    <a:srgbClr val="0099CC"/>
                  </a:gs>
                </a:gsLst>
                <a:lin ang="54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>
                  <a:latin typeface="Arial Unicode MS" panose="020B0604020202020204" pitchFamily="34" charset="-120"/>
                </a:endParaRPr>
              </a:p>
            </p:txBody>
          </p:sp>
          <p:sp>
            <p:nvSpPr>
              <p:cNvPr id="59" name="Puzzle2"/>
              <p:cNvSpPr>
                <a:spLocks noEditPoints="1" noChangeArrowheads="1"/>
              </p:cNvSpPr>
              <p:nvPr/>
            </p:nvSpPr>
            <p:spPr bwMode="gray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17EF5">
                      <a:gamma/>
                      <a:tint val="45490"/>
                      <a:invGamma/>
                    </a:srgbClr>
                  </a:gs>
                  <a:gs pos="100000">
                    <a:srgbClr val="717EF5"/>
                  </a:gs>
                </a:gsLst>
                <a:lin ang="54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>
                  <a:latin typeface="Arial Unicode MS" panose="020B0604020202020204" pitchFamily="34" charset="-120"/>
                </a:endParaRPr>
              </a:p>
            </p:txBody>
          </p:sp>
          <p:sp>
            <p:nvSpPr>
              <p:cNvPr id="60" name="Puzzle4"/>
              <p:cNvSpPr>
                <a:spLocks noEditPoints="1" noChangeArrowheads="1"/>
              </p:cNvSpPr>
              <p:nvPr/>
            </p:nvSpPr>
            <p:spPr bwMode="gray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tint val="51373"/>
                      <a:invGamma/>
                    </a:srgbClr>
                  </a:gs>
                </a:gsLst>
                <a:lin ang="189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>
                  <a:latin typeface="Arial Unicode MS" panose="020B0604020202020204" pitchFamily="34" charset="-120"/>
                </a:endParaRPr>
              </a:p>
            </p:txBody>
          </p:sp>
          <p:sp>
            <p:nvSpPr>
              <p:cNvPr id="61" name="Puzzle1"/>
              <p:cNvSpPr>
                <a:spLocks noEditPoints="1" noChangeArrowheads="1"/>
              </p:cNvSpPr>
              <p:nvPr/>
            </p:nvSpPr>
            <p:spPr bwMode="gray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FF66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>
                  <a:latin typeface="Arial Unicode MS" panose="020B0604020202020204" pitchFamily="34" charset="-120"/>
                </a:endParaRPr>
              </a:p>
            </p:txBody>
          </p:sp>
        </p:grpSp>
        <p:grpSp>
          <p:nvGrpSpPr>
            <p:cNvPr id="31" name="Group 3"/>
            <p:cNvGrpSpPr>
              <a:grpSpLocks/>
            </p:cNvGrpSpPr>
            <p:nvPr/>
          </p:nvGrpSpPr>
          <p:grpSpPr bwMode="auto">
            <a:xfrm>
              <a:off x="4575032" y="2860096"/>
              <a:ext cx="2644574" cy="2684704"/>
              <a:chOff x="1824" y="633"/>
              <a:chExt cx="2834" cy="2849"/>
            </a:xfrm>
          </p:grpSpPr>
          <p:sp>
            <p:nvSpPr>
              <p:cNvPr id="54" name="Puzzle3"/>
              <p:cNvSpPr>
                <a:spLocks noEditPoints="1" noChangeArrowheads="1"/>
              </p:cNvSpPr>
              <p:nvPr/>
            </p:nvSpPr>
            <p:spPr bwMode="gray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CC">
                      <a:gamma/>
                      <a:tint val="63529"/>
                      <a:invGamma/>
                    </a:srgbClr>
                  </a:gs>
                  <a:gs pos="100000">
                    <a:srgbClr val="0099CC"/>
                  </a:gs>
                </a:gsLst>
                <a:lin ang="54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>
                  <a:latin typeface="Arial Unicode MS" panose="020B0604020202020204" pitchFamily="34" charset="-120"/>
                </a:endParaRPr>
              </a:p>
            </p:txBody>
          </p:sp>
          <p:sp>
            <p:nvSpPr>
              <p:cNvPr id="55" name="Puzzle2"/>
              <p:cNvSpPr>
                <a:spLocks noEditPoints="1" noChangeArrowheads="1"/>
              </p:cNvSpPr>
              <p:nvPr/>
            </p:nvSpPr>
            <p:spPr bwMode="gray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17EF5">
                      <a:gamma/>
                      <a:tint val="45490"/>
                      <a:invGamma/>
                    </a:srgbClr>
                  </a:gs>
                  <a:gs pos="100000">
                    <a:srgbClr val="717EF5"/>
                  </a:gs>
                </a:gsLst>
                <a:lin ang="54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>
                  <a:latin typeface="Arial Unicode MS" panose="020B0604020202020204" pitchFamily="34" charset="-120"/>
                </a:endParaRPr>
              </a:p>
            </p:txBody>
          </p:sp>
          <p:sp>
            <p:nvSpPr>
              <p:cNvPr id="56" name="Puzzle4"/>
              <p:cNvSpPr>
                <a:spLocks noEditPoints="1" noChangeArrowheads="1"/>
              </p:cNvSpPr>
              <p:nvPr/>
            </p:nvSpPr>
            <p:spPr bwMode="gray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tint val="51373"/>
                      <a:invGamma/>
                    </a:srgbClr>
                  </a:gs>
                </a:gsLst>
                <a:lin ang="189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>
                  <a:latin typeface="Arial Unicode MS" panose="020B0604020202020204" pitchFamily="34" charset="-120"/>
                </a:endParaRPr>
              </a:p>
            </p:txBody>
          </p:sp>
          <p:sp>
            <p:nvSpPr>
              <p:cNvPr id="57" name="Puzzle1"/>
              <p:cNvSpPr>
                <a:spLocks noEditPoints="1" noChangeArrowheads="1"/>
              </p:cNvSpPr>
              <p:nvPr/>
            </p:nvSpPr>
            <p:spPr bwMode="gray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FF66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>
                  <a:latin typeface="Arial Unicode MS" panose="020B0604020202020204" pitchFamily="34" charset="-120"/>
                </a:endParaRPr>
              </a:p>
            </p:txBody>
          </p:sp>
        </p:grpSp>
        <p:cxnSp>
          <p:nvCxnSpPr>
            <p:cNvPr id="6" name="直線接點 5"/>
            <p:cNvCxnSpPr/>
            <p:nvPr/>
          </p:nvCxnSpPr>
          <p:spPr>
            <a:xfrm>
              <a:off x="4345656" y="2558716"/>
              <a:ext cx="0" cy="894505"/>
            </a:xfrm>
            <a:prstGeom prst="line">
              <a:avLst/>
            </a:prstGeom>
            <a:ln w="63500">
              <a:solidFill>
                <a:srgbClr val="FF0066"/>
              </a:solidFill>
              <a:tailEnd type="oval"/>
            </a:ln>
            <a:effectLst>
              <a:glow rad="63500">
                <a:schemeClr val="bg1"/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>
              <a:off x="5726781" y="2558724"/>
              <a:ext cx="0" cy="894497"/>
            </a:xfrm>
            <a:prstGeom prst="line">
              <a:avLst/>
            </a:prstGeom>
            <a:ln w="63500">
              <a:solidFill>
                <a:srgbClr val="FF0066"/>
              </a:solidFill>
              <a:tailEnd type="oval"/>
            </a:ln>
            <a:effectLst>
              <a:glow rad="63500">
                <a:schemeClr val="bg1"/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群組 49"/>
            <p:cNvGrpSpPr/>
            <p:nvPr/>
          </p:nvGrpSpPr>
          <p:grpSpPr>
            <a:xfrm>
              <a:off x="1207640" y="1887897"/>
              <a:ext cx="3320261" cy="705255"/>
              <a:chOff x="411480" y="741646"/>
              <a:chExt cx="5760720" cy="849606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64" name="圓角矩形 63"/>
              <p:cNvSpPr/>
              <p:nvPr/>
            </p:nvSpPr>
            <p:spPr>
              <a:xfrm>
                <a:off x="411480" y="741646"/>
                <a:ext cx="5760720" cy="849606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圓角矩形 4"/>
              <p:cNvSpPr/>
              <p:nvPr/>
            </p:nvSpPr>
            <p:spPr>
              <a:xfrm>
                <a:off x="452954" y="783120"/>
                <a:ext cx="5677771" cy="76665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7742" tIns="0" rIns="217742" bIns="0" numCol="1" spcCol="1270" anchor="ctr" anchorCtr="0">
                <a:noAutofit/>
              </a:bodyPr>
              <a:lstStyle/>
              <a:p>
                <a:pPr lvl="0" algn="l" defTabSz="93345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b="1" dirty="0" smtClean="0">
                    <a:latin typeface="Arial Unicode MS" panose="020B060402020202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104</a:t>
                </a:r>
                <a:r>
                  <a:rPr lang="en-US" altLang="zh-TW" b="1" kern="1200" dirty="0" smtClean="0">
                    <a:latin typeface="Arial Unicode MS" panose="020B060402020202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.1.16</a:t>
                </a:r>
                <a:r>
                  <a:rPr lang="zh-TW" altLang="en-US" b="1" kern="1200" dirty="0" smtClean="0">
                    <a:latin typeface="Arial Unicode MS" panose="020B060402020202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電子支付機構管理條例 </a:t>
                </a:r>
                <a:r>
                  <a:rPr lang="en-US" altLang="zh-TW" b="1" kern="1200" dirty="0" smtClean="0">
                    <a:latin typeface="Arial Unicode MS" panose="020B060402020202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(</a:t>
                </a:r>
                <a:r>
                  <a:rPr lang="zh-TW" altLang="en-US" b="1" kern="1200" dirty="0" smtClean="0">
                    <a:latin typeface="Arial Unicode MS" panose="020B060402020202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第三方支付</a:t>
                </a:r>
                <a:r>
                  <a:rPr lang="en-US" altLang="zh-TW" b="1" kern="1200" dirty="0" smtClean="0">
                    <a:latin typeface="Arial Unicode MS" panose="020B060402020202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)</a:t>
                </a:r>
                <a:endParaRPr lang="zh-TW" altLang="en-US" kern="1200" dirty="0">
                  <a:latin typeface="Arial Unicode MS" panose="020B060402020202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69" name="直線接點 68"/>
            <p:cNvCxnSpPr/>
            <p:nvPr/>
          </p:nvCxnSpPr>
          <p:spPr>
            <a:xfrm flipV="1">
              <a:off x="4739158" y="4956767"/>
              <a:ext cx="0" cy="1015408"/>
            </a:xfrm>
            <a:prstGeom prst="line">
              <a:avLst/>
            </a:prstGeom>
            <a:ln w="63500">
              <a:solidFill>
                <a:srgbClr val="FF0066"/>
              </a:solidFill>
              <a:tailEnd type="oval"/>
            </a:ln>
            <a:effectLst>
              <a:glow rad="63500">
                <a:schemeClr val="bg1"/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/>
            <p:nvPr/>
          </p:nvCxnSpPr>
          <p:spPr>
            <a:xfrm>
              <a:off x="2989855" y="3148566"/>
              <a:ext cx="272928" cy="425566"/>
            </a:xfrm>
            <a:prstGeom prst="line">
              <a:avLst/>
            </a:prstGeom>
            <a:ln w="63500">
              <a:solidFill>
                <a:srgbClr val="FF0066"/>
              </a:solidFill>
              <a:tailEnd type="oval"/>
            </a:ln>
            <a:effectLst>
              <a:glow rad="63500">
                <a:schemeClr val="bg1"/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群組 32"/>
            <p:cNvGrpSpPr/>
            <p:nvPr/>
          </p:nvGrpSpPr>
          <p:grpSpPr>
            <a:xfrm>
              <a:off x="232674" y="2875178"/>
              <a:ext cx="2890355" cy="663621"/>
              <a:chOff x="-483396" y="2583357"/>
              <a:chExt cx="5856853" cy="864820"/>
            </a:xfrm>
          </p:grpSpPr>
          <p:sp>
            <p:nvSpPr>
              <p:cNvPr id="72" name="圓角矩形 71"/>
              <p:cNvSpPr/>
              <p:nvPr/>
            </p:nvSpPr>
            <p:spPr>
              <a:xfrm>
                <a:off x="-483396" y="2583357"/>
                <a:ext cx="5760719" cy="864820"/>
              </a:xfrm>
              <a:prstGeom prst="roundRect">
                <a:avLst/>
              </a:prstGeom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-4464770"/>
                  <a:satOff val="26899"/>
                  <a:lumOff val="2156"/>
                  <a:alphaOff val="0"/>
                </a:schemeClr>
              </a:fillRef>
              <a:effectRef idx="2">
                <a:schemeClr val="accent4">
                  <a:hueOff val="-4464770"/>
                  <a:satOff val="26899"/>
                  <a:lumOff val="215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3" name="圓角矩形 4"/>
              <p:cNvSpPr/>
              <p:nvPr/>
            </p:nvSpPr>
            <p:spPr>
              <a:xfrm>
                <a:off x="-302824" y="2620833"/>
                <a:ext cx="5676281" cy="78038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7742" tIns="0" rIns="217742" bIns="0" numCol="1" spcCol="1270" anchor="ctr" anchorCtr="0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b="1" dirty="0">
                    <a:latin typeface="Arial Unicode MS" panose="020B060402020202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104.4.30 </a:t>
                </a:r>
                <a:r>
                  <a:rPr lang="zh-TW" altLang="en-US" b="1" dirty="0">
                    <a:latin typeface="Arial Unicode MS" panose="020B060402020202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開放民間經營股權式群眾募資</a:t>
                </a:r>
              </a:p>
            </p:txBody>
          </p:sp>
        </p:grpSp>
        <p:sp>
          <p:nvSpPr>
            <p:cNvPr id="74" name="圓角矩形 73"/>
            <p:cNvSpPr/>
            <p:nvPr/>
          </p:nvSpPr>
          <p:spPr>
            <a:xfrm>
              <a:off x="4341319" y="5875606"/>
              <a:ext cx="1723690" cy="732393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104.6.5</a:t>
              </a:r>
              <a:r>
                <a:rPr lang="zh-TW" altLang="en-US" b="1" dirty="0" smtClean="0">
                  <a:solidFill>
                    <a:schemeClr val="bg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 </a:t>
              </a:r>
              <a:endParaRPr lang="en-US" altLang="zh-TW" b="1" dirty="0">
                <a:solidFill>
                  <a:schemeClr val="bg1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有限合夥法</a:t>
              </a:r>
              <a:endParaRPr lang="zh-TW" altLang="en-US" b="1" dirty="0">
                <a:solidFill>
                  <a:schemeClr val="bg1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75" name="直線接點 74"/>
            <p:cNvCxnSpPr/>
            <p:nvPr/>
          </p:nvCxnSpPr>
          <p:spPr>
            <a:xfrm rot="5400000" flipV="1">
              <a:off x="2989855" y="4483548"/>
              <a:ext cx="0" cy="1015408"/>
            </a:xfrm>
            <a:prstGeom prst="line">
              <a:avLst/>
            </a:prstGeom>
            <a:ln w="63500">
              <a:solidFill>
                <a:srgbClr val="FF0066"/>
              </a:solidFill>
              <a:tailEnd type="oval"/>
            </a:ln>
            <a:effectLst>
              <a:glow rad="63500">
                <a:schemeClr val="bg1"/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群組 64"/>
            <p:cNvGrpSpPr/>
            <p:nvPr/>
          </p:nvGrpSpPr>
          <p:grpSpPr>
            <a:xfrm>
              <a:off x="240856" y="3705164"/>
              <a:ext cx="2700888" cy="2950460"/>
              <a:chOff x="-857815" y="1163975"/>
              <a:chExt cx="5063007" cy="2852882"/>
            </a:xfrm>
            <a:solidFill>
              <a:srgbClr val="7030A0"/>
            </a:solidFill>
          </p:grpSpPr>
          <p:sp>
            <p:nvSpPr>
              <p:cNvPr id="77" name="圓角矩形 76"/>
              <p:cNvSpPr/>
              <p:nvPr/>
            </p:nvSpPr>
            <p:spPr>
              <a:xfrm>
                <a:off x="-797321" y="1163975"/>
                <a:ext cx="5002513" cy="2852882"/>
              </a:xfrm>
              <a:prstGeom prst="roundRect">
                <a:avLst>
                  <a:gd name="adj" fmla="val 5959"/>
                </a:avLst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8" name="圓角矩形 4"/>
              <p:cNvSpPr/>
              <p:nvPr/>
            </p:nvSpPr>
            <p:spPr>
              <a:xfrm>
                <a:off x="-857815" y="1242987"/>
                <a:ext cx="5040745" cy="2727820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000" tIns="0" rIns="72000" bIns="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b="1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遠距勞動相關法制</a:t>
                </a:r>
                <a:endParaRPr lang="en-US" altLang="zh-TW" b="1" dirty="0" smtClean="0">
                  <a:solidFill>
                    <a:schemeClr val="bg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  <a:cs typeface="Times New Roman" pitchFamily="18" charset="0"/>
                </a:endParaRPr>
              </a:p>
              <a:p>
                <a:pPr marL="180975" lvl="0" indent="-180975" algn="just" defTabSz="93345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TW" sz="1600" b="1" spc="-100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104.3.31</a:t>
                </a:r>
                <a:r>
                  <a:rPr lang="zh-TW" altLang="en-US" sz="1600" b="1" spc="-100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 修正「</a:t>
                </a:r>
                <a:r>
                  <a:rPr lang="zh-TW" altLang="zh-TW" sz="1600" b="1" spc="-100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事業單位</a:t>
                </a:r>
                <a:r>
                  <a:rPr lang="zh-TW" altLang="zh-TW" sz="1600" b="1" spc="-100" dirty="0">
                    <a:solidFill>
                      <a:schemeClr val="bg1"/>
                    </a:solidFill>
                    <a:latin typeface="Arial Unicode MS" panose="020B060402020202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僱用女性勞工夜間工作場所必要之安全衛生設施</a:t>
                </a:r>
                <a:r>
                  <a:rPr lang="zh-TW" altLang="zh-TW" sz="1600" b="1" spc="-100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標準</a:t>
                </a:r>
                <a:r>
                  <a:rPr lang="zh-TW" altLang="en-US" sz="1600" b="1" spc="-100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」</a:t>
                </a:r>
                <a:endParaRPr lang="en-US" altLang="zh-TW" sz="1600" b="1" spc="-100" dirty="0">
                  <a:solidFill>
                    <a:schemeClr val="bg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  <a:cs typeface="Times New Roman" pitchFamily="18" charset="0"/>
                </a:endParaRPr>
              </a:p>
              <a:p>
                <a:pPr marL="180975" indent="-180975" algn="just" defTabSz="93345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TW" sz="1600" b="1" spc="-100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104.5.6 </a:t>
                </a:r>
                <a:r>
                  <a:rPr lang="zh-TW" altLang="zh-TW" sz="1600" b="1" spc="-100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發布</a:t>
                </a:r>
                <a:r>
                  <a:rPr lang="zh-TW" altLang="zh-TW" sz="1600" b="1" spc="-100" dirty="0">
                    <a:solidFill>
                      <a:schemeClr val="bg1"/>
                    </a:solidFill>
                    <a:latin typeface="Arial Unicode MS" panose="020B060402020202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「勞工在事業場所外工作時間指導</a:t>
                </a:r>
                <a:r>
                  <a:rPr lang="zh-TW" altLang="zh-TW" sz="1600" b="1" spc="-100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原則</a:t>
                </a:r>
                <a:r>
                  <a:rPr lang="zh-TW" altLang="en-US" sz="1600" b="1" spc="-100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」</a:t>
                </a:r>
                <a:endParaRPr lang="en-US" altLang="zh-TW" sz="1600" b="1" spc="-100" dirty="0">
                  <a:solidFill>
                    <a:schemeClr val="bg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  <a:cs typeface="Times New Roman" pitchFamily="18" charset="0"/>
                </a:endParaRPr>
              </a:p>
              <a:p>
                <a:pPr marL="180975" indent="-180975" algn="just" defTabSz="933450">
                  <a:spcBef>
                    <a:spcPct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TW" sz="1600" b="1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104.5.14 </a:t>
                </a:r>
                <a:r>
                  <a:rPr lang="zh-TW" altLang="zh-TW" sz="1600" b="1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修正</a:t>
                </a:r>
                <a:r>
                  <a:rPr lang="zh-TW" altLang="zh-TW" sz="1600" b="1" dirty="0">
                    <a:solidFill>
                      <a:schemeClr val="bg1"/>
                    </a:solidFill>
                    <a:latin typeface="Arial Unicode MS" panose="020B060402020202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「工作場所性騷擾防治措施申訴及懲戒辦法訂定準則</a:t>
                </a:r>
                <a:r>
                  <a:rPr lang="zh-TW" altLang="zh-TW" sz="1600" b="1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微軟正黑體" panose="020B0604030504040204" pitchFamily="34" charset="-120"/>
                    <a:cs typeface="Times New Roman" pitchFamily="18" charset="0"/>
                  </a:rPr>
                  <a:t>」</a:t>
                </a:r>
                <a:endParaRPr lang="zh-TW" altLang="en-US" sz="1600" b="1" dirty="0">
                  <a:solidFill>
                    <a:schemeClr val="bg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  <a:cs typeface="Times New Roman" pitchFamily="18" charset="0"/>
                </a:endParaRPr>
              </a:p>
            </p:txBody>
          </p:sp>
        </p:grpSp>
        <p:cxnSp>
          <p:nvCxnSpPr>
            <p:cNvPr id="84" name="直線接點 83"/>
            <p:cNvCxnSpPr/>
            <p:nvPr/>
          </p:nvCxnSpPr>
          <p:spPr>
            <a:xfrm rot="16200000" flipH="1" flipV="1">
              <a:off x="6890266" y="2945517"/>
              <a:ext cx="0" cy="1015408"/>
            </a:xfrm>
            <a:prstGeom prst="line">
              <a:avLst/>
            </a:prstGeom>
            <a:ln w="63500">
              <a:solidFill>
                <a:srgbClr val="FF0066"/>
              </a:solidFill>
              <a:tailEnd type="oval"/>
            </a:ln>
            <a:effectLst>
              <a:glow rad="63500">
                <a:schemeClr val="bg1"/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/>
            <p:nvPr/>
          </p:nvCxnSpPr>
          <p:spPr>
            <a:xfrm rot="16200000" flipH="1" flipV="1">
              <a:off x="6897731" y="4018118"/>
              <a:ext cx="0" cy="1015408"/>
            </a:xfrm>
            <a:prstGeom prst="line">
              <a:avLst/>
            </a:prstGeom>
            <a:ln w="63500">
              <a:solidFill>
                <a:srgbClr val="FF0066"/>
              </a:solidFill>
              <a:tailEnd type="oval"/>
            </a:ln>
            <a:effectLst>
              <a:glow rad="63500">
                <a:schemeClr val="bg1"/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圓角矩形 85"/>
            <p:cNvSpPr/>
            <p:nvPr/>
          </p:nvSpPr>
          <p:spPr>
            <a:xfrm>
              <a:off x="7305282" y="2826129"/>
              <a:ext cx="1707109" cy="96075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b="1" dirty="0" smtClean="0">
                  <a:solidFill>
                    <a:schemeClr val="accent5">
                      <a:lumMod val="50000"/>
                    </a:schemeClr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104.6.9 </a:t>
              </a:r>
              <a:r>
                <a:rPr lang="zh-TW" altLang="en-US" b="1" dirty="0" smtClean="0">
                  <a:solidFill>
                    <a:schemeClr val="accent5">
                      <a:lumMod val="50000"/>
                    </a:schemeClr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電子</a:t>
              </a:r>
              <a:r>
                <a:rPr lang="zh-TW" altLang="en-US" b="1" dirty="0">
                  <a:solidFill>
                    <a:schemeClr val="accent5">
                      <a:lumMod val="50000"/>
                    </a:schemeClr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票證發行管理</a:t>
              </a:r>
              <a:r>
                <a:rPr lang="zh-TW" altLang="en-US" b="1" dirty="0" smtClean="0">
                  <a:solidFill>
                    <a:schemeClr val="accent5">
                      <a:lumMod val="50000"/>
                    </a:schemeClr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條例</a:t>
              </a:r>
              <a:endParaRPr lang="zh-TW" altLang="en-US" b="1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圓角矩形 86"/>
            <p:cNvSpPr/>
            <p:nvPr/>
          </p:nvSpPr>
          <p:spPr>
            <a:xfrm>
              <a:off x="7305283" y="4014167"/>
              <a:ext cx="1458708" cy="95809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b="1" dirty="0" smtClean="0">
                  <a:solidFill>
                    <a:schemeClr val="bg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104.6.15</a:t>
              </a:r>
              <a:r>
                <a:rPr lang="zh-TW" altLang="en-US" b="1" dirty="0" smtClean="0">
                  <a:solidFill>
                    <a:schemeClr val="bg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 </a:t>
              </a:r>
              <a:endParaRPr lang="en-US" altLang="zh-TW" b="1" dirty="0" smtClean="0">
                <a:solidFill>
                  <a:schemeClr val="bg1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b="1" dirty="0">
                  <a:solidFill>
                    <a:schemeClr val="bg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企業併購法</a:t>
              </a:r>
            </a:p>
          </p:txBody>
        </p:sp>
      </p:grpSp>
      <p:grpSp>
        <p:nvGrpSpPr>
          <p:cNvPr id="88" name="群組 64"/>
          <p:cNvGrpSpPr/>
          <p:nvPr/>
        </p:nvGrpSpPr>
        <p:grpSpPr>
          <a:xfrm>
            <a:off x="4810206" y="1806871"/>
            <a:ext cx="4297434" cy="730418"/>
            <a:chOff x="411477" y="2964513"/>
            <a:chExt cx="6138475" cy="638991"/>
          </a:xfrm>
        </p:grpSpPr>
        <p:sp>
          <p:nvSpPr>
            <p:cNvPr id="89" name="圓角矩形 88"/>
            <p:cNvSpPr/>
            <p:nvPr/>
          </p:nvSpPr>
          <p:spPr>
            <a:xfrm>
              <a:off x="411477" y="3006461"/>
              <a:ext cx="5125708" cy="54912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圓角矩形 4"/>
            <p:cNvSpPr/>
            <p:nvPr/>
          </p:nvSpPr>
          <p:spPr>
            <a:xfrm>
              <a:off x="446047" y="2964513"/>
              <a:ext cx="6103905" cy="63899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b="1" dirty="0" smtClean="0"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104</a:t>
              </a:r>
              <a:r>
                <a:rPr lang="en-US" altLang="zh-TW" b="1" kern="1200" dirty="0" smtClean="0"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.6.15 </a:t>
              </a:r>
              <a:r>
                <a:rPr lang="zh-TW" altLang="en-US" b="1" kern="1200" dirty="0" smtClean="0"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公司法閉鎖性公司專節</a:t>
              </a:r>
              <a:endParaRPr lang="zh-TW" altLang="en-US" b="1" kern="1200" dirty="0"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6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字方塊 20"/>
          <p:cNvSpPr txBox="1"/>
          <p:nvPr/>
        </p:nvSpPr>
        <p:spPr>
          <a:xfrm>
            <a:off x="248792" y="1102979"/>
            <a:ext cx="848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推動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虛擬世界發展法規調適 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2.0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2681172" y="1631525"/>
            <a:ext cx="3787825" cy="3613840"/>
            <a:chOff x="2794812" y="1995101"/>
            <a:chExt cx="3554375" cy="35356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手繪多邊形 7"/>
            <p:cNvSpPr/>
            <p:nvPr/>
          </p:nvSpPr>
          <p:spPr>
            <a:xfrm>
              <a:off x="2935427" y="1995101"/>
              <a:ext cx="3413760" cy="3413760"/>
            </a:xfrm>
            <a:custGeom>
              <a:avLst/>
              <a:gdLst>
                <a:gd name="connsiteX0" fmla="*/ 1706880 w 3413760"/>
                <a:gd name="connsiteY0" fmla="*/ 0 h 3413760"/>
                <a:gd name="connsiteX1" fmla="*/ 3185081 w 3413760"/>
                <a:gd name="connsiteY1" fmla="*/ 853440 h 3413760"/>
                <a:gd name="connsiteX2" fmla="*/ 3185081 w 3413760"/>
                <a:gd name="connsiteY2" fmla="*/ 2560320 h 3413760"/>
                <a:gd name="connsiteX3" fmla="*/ 1706880 w 3413760"/>
                <a:gd name="connsiteY3" fmla="*/ 1706880 h 3413760"/>
                <a:gd name="connsiteX4" fmla="*/ 1706880 w 341376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760" h="3413760">
                  <a:moveTo>
                    <a:pt x="1706880" y="0"/>
                  </a:moveTo>
                  <a:cubicBezTo>
                    <a:pt x="2316689" y="0"/>
                    <a:pt x="2880177" y="325329"/>
                    <a:pt x="3185081" y="853440"/>
                  </a:cubicBezTo>
                  <a:cubicBezTo>
                    <a:pt x="3489986" y="1381551"/>
                    <a:pt x="3489986" y="2032209"/>
                    <a:pt x="3185081" y="2560320"/>
                  </a:cubicBezTo>
                  <a:lnTo>
                    <a:pt x="1706880" y="1706880"/>
                  </a:lnTo>
                  <a:lnTo>
                    <a:pt x="170688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88000" tIns="720000" rIns="417017" bIns="1695958" numCol="1" spcCol="1270" anchor="ctr" anchorCtr="0">
              <a:noAutofit/>
            </a:bodyPr>
            <a:lstStyle/>
            <a:p>
              <a:pPr lvl="0" algn="ctr" defTabSz="755650">
                <a:lnSpc>
                  <a:spcPts val="23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b="1" kern="1200" dirty="0" smtClean="0">
                  <a:solidFill>
                    <a:schemeClr val="accent5">
                      <a:lumMod val="50000"/>
                    </a:schemeClr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打造臺灣成為網路公司樞紐</a:t>
              </a:r>
              <a:endParaRPr lang="zh-TW" altLang="en-US" b="1" kern="12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2865119" y="2117021"/>
              <a:ext cx="3413760" cy="3413760"/>
            </a:xfrm>
            <a:custGeom>
              <a:avLst/>
              <a:gdLst>
                <a:gd name="connsiteX0" fmla="*/ 3185081 w 3413760"/>
                <a:gd name="connsiteY0" fmla="*/ 2560320 h 3413760"/>
                <a:gd name="connsiteX1" fmla="*/ 1706880 w 3413760"/>
                <a:gd name="connsiteY1" fmla="*/ 3413760 h 3413760"/>
                <a:gd name="connsiteX2" fmla="*/ 228679 w 3413760"/>
                <a:gd name="connsiteY2" fmla="*/ 2560320 h 3413760"/>
                <a:gd name="connsiteX3" fmla="*/ 1706880 w 3413760"/>
                <a:gd name="connsiteY3" fmla="*/ 1706880 h 3413760"/>
                <a:gd name="connsiteX4" fmla="*/ 3185081 w 3413760"/>
                <a:gd name="connsiteY4" fmla="*/ 256032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760" h="3413760">
                  <a:moveTo>
                    <a:pt x="3185081" y="2560320"/>
                  </a:moveTo>
                  <a:cubicBezTo>
                    <a:pt x="2880176" y="3088431"/>
                    <a:pt x="2316689" y="3413760"/>
                    <a:pt x="1706880" y="3413760"/>
                  </a:cubicBezTo>
                  <a:cubicBezTo>
                    <a:pt x="1097071" y="3413760"/>
                    <a:pt x="533583" y="3088431"/>
                    <a:pt x="228679" y="2560320"/>
                  </a:cubicBezTo>
                  <a:lnTo>
                    <a:pt x="1706880" y="1706880"/>
                  </a:lnTo>
                  <a:lnTo>
                    <a:pt x="3185081" y="256032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6000" tIns="2484000" rIns="864000" bIns="326389" numCol="1" spcCol="1270" anchor="ctr" anchorCtr="0">
              <a:noAutofit/>
            </a:bodyPr>
            <a:lstStyle/>
            <a:p>
              <a:pPr lvl="0" algn="ctr" defTabSz="755650">
                <a:lnSpc>
                  <a:spcPts val="23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b="1" kern="1200" dirty="0" smtClean="0">
                  <a:solidFill>
                    <a:schemeClr val="accent5">
                      <a:lumMod val="50000"/>
                    </a:schemeClr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型塑臺灣數位生活型態的未來願景</a:t>
              </a:r>
              <a:endParaRPr lang="zh-TW" altLang="en-US" b="1" kern="12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2794812" y="1995101"/>
              <a:ext cx="3413760" cy="3413760"/>
            </a:xfrm>
            <a:custGeom>
              <a:avLst/>
              <a:gdLst>
                <a:gd name="connsiteX0" fmla="*/ 228679 w 3413760"/>
                <a:gd name="connsiteY0" fmla="*/ 2560320 h 3413760"/>
                <a:gd name="connsiteX1" fmla="*/ 228679 w 3413760"/>
                <a:gd name="connsiteY1" fmla="*/ 853440 h 3413760"/>
                <a:gd name="connsiteX2" fmla="*/ 1706880 w 3413760"/>
                <a:gd name="connsiteY2" fmla="*/ 0 h 3413760"/>
                <a:gd name="connsiteX3" fmla="*/ 1706880 w 3413760"/>
                <a:gd name="connsiteY3" fmla="*/ 1706880 h 3413760"/>
                <a:gd name="connsiteX4" fmla="*/ 228679 w 3413760"/>
                <a:gd name="connsiteY4" fmla="*/ 256032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760" h="3413760">
                  <a:moveTo>
                    <a:pt x="228679" y="2560320"/>
                  </a:moveTo>
                  <a:cubicBezTo>
                    <a:pt x="-76226" y="2032209"/>
                    <a:pt x="-76226" y="1381551"/>
                    <a:pt x="228679" y="853440"/>
                  </a:cubicBezTo>
                  <a:cubicBezTo>
                    <a:pt x="533584" y="325329"/>
                    <a:pt x="1097071" y="0"/>
                    <a:pt x="1706880" y="0"/>
                  </a:cubicBezTo>
                  <a:lnTo>
                    <a:pt x="1706880" y="1706880"/>
                  </a:lnTo>
                  <a:lnTo>
                    <a:pt x="228679" y="2560320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0" tIns="744982" rIns="2052000" bIns="1695958" numCol="1" spcCol="1270" anchor="ctr" anchorCtr="0">
              <a:noAutofit/>
            </a:bodyPr>
            <a:lstStyle/>
            <a:p>
              <a:pPr lvl="0" algn="ctr" defTabSz="755650">
                <a:lnSpc>
                  <a:spcPts val="23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b="1" kern="1200" dirty="0" smtClean="0">
                  <a:solidFill>
                    <a:schemeClr val="accent5">
                      <a:lumMod val="50000"/>
                    </a:schemeClr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促進電子商務環境的安全與安心</a:t>
              </a:r>
              <a:endParaRPr lang="zh-TW" altLang="en-US" b="1" kern="12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629400" y="2181225"/>
            <a:ext cx="2194559" cy="2798860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sz="1500" b="1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研</a:t>
            </a:r>
            <a:r>
              <a:rPr lang="zh-TW" altLang="en-US" sz="1500" b="1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擬「無形資產擔保交易法草案」</a:t>
            </a:r>
            <a:r>
              <a:rPr lang="zh-TW" altLang="en-US" sz="1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，協助文創等創新新創業者取得多元融資</a:t>
            </a:r>
          </a:p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sz="1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放寬原供</a:t>
            </a:r>
            <a:r>
              <a:rPr lang="zh-TW" altLang="en-US" sz="1500" b="1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住家</a:t>
            </a:r>
            <a:r>
              <a:rPr lang="zh-TW" altLang="en-US" sz="1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使用的房屋，</a:t>
            </a:r>
            <a:r>
              <a:rPr lang="zh-TW" altLang="en-US" sz="1500" b="1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作為從事網路銷售貨物或勞務的營業登記場所</a:t>
            </a:r>
            <a:r>
              <a:rPr lang="zh-TW" altLang="en-US" sz="1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，可繼續按住家用稅率課徵房屋稅及</a:t>
            </a:r>
            <a:r>
              <a:rPr lang="zh-TW" altLang="en-US" sz="150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地價稅</a:t>
            </a:r>
            <a:endParaRPr lang="zh-TW" altLang="en-US" sz="1500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9857" y="2284777"/>
            <a:ext cx="2051438" cy="3123519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sz="150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發布</a:t>
            </a:r>
            <a:r>
              <a:rPr lang="zh-TW" altLang="en-US" sz="1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「通訊交易解除權合理例外情事</a:t>
            </a:r>
            <a:r>
              <a:rPr lang="zh-TW" altLang="en-US" sz="150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適用準則</a:t>
            </a:r>
            <a:r>
              <a:rPr lang="zh-TW" altLang="en-US" sz="1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150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500" b="1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排除</a:t>
            </a:r>
            <a:r>
              <a:rPr lang="zh-TW" altLang="en-US" sz="1500" b="1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消費者保護法</a:t>
            </a:r>
            <a:r>
              <a:rPr lang="zh-TW" altLang="en-US" sz="1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第 </a:t>
            </a:r>
            <a:r>
              <a:rPr lang="en-US" altLang="zh-TW" sz="1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19 </a:t>
            </a:r>
            <a:r>
              <a:rPr lang="zh-TW" altLang="en-US" sz="1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條第 </a:t>
            </a:r>
            <a:r>
              <a:rPr lang="en-US" altLang="zh-TW" sz="1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1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項之 </a:t>
            </a:r>
            <a:r>
              <a:rPr lang="en-US" altLang="zh-TW" sz="1500" b="1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7 </a:t>
            </a:r>
            <a:r>
              <a:rPr lang="zh-TW" altLang="en-US" sz="1500" b="1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天猶豫期</a:t>
            </a:r>
            <a:r>
              <a:rPr lang="zh-TW" altLang="en-US" sz="1500" b="1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適用</a:t>
            </a:r>
            <a:endParaRPr lang="zh-TW" altLang="en-US" sz="1500" dirty="0">
              <a:solidFill>
                <a:srgbClr val="C00000"/>
              </a:solidFill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sz="150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研</a:t>
            </a:r>
            <a:r>
              <a:rPr lang="zh-TW" altLang="en-US" sz="1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提</a:t>
            </a:r>
            <a:r>
              <a:rPr lang="zh-TW" altLang="en-US" sz="1500" b="1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個人資料去識別化驗證標準 </a:t>
            </a:r>
            <a:r>
              <a:rPr lang="en-US" altLang="zh-TW" sz="1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CN29100 </a:t>
            </a:r>
            <a:r>
              <a:rPr lang="zh-TW" altLang="en-US" sz="1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及 </a:t>
            </a:r>
            <a:r>
              <a:rPr lang="en-US" altLang="zh-TW" sz="1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CN29191</a:t>
            </a:r>
            <a:r>
              <a:rPr lang="zh-TW" altLang="en-US" sz="1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50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作為個人</a:t>
            </a:r>
            <a:r>
              <a:rPr lang="zh-TW" altLang="en-US" sz="15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資料去識別化驗證</a:t>
            </a:r>
            <a:r>
              <a:rPr lang="zh-TW" altLang="en-US" sz="150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標準</a:t>
            </a:r>
            <a:endParaRPr lang="zh-TW" altLang="en-US" sz="1500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22430" y="5333158"/>
            <a:ext cx="5136542" cy="1207386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sz="1500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1500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確立</a:t>
            </a:r>
            <a:r>
              <a:rPr lang="zh-TW" altLang="en-US" sz="1500" b="1" dirty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共享經濟法制政策</a:t>
            </a:r>
            <a:r>
              <a:rPr lang="zh-TW" altLang="en-US" sz="1500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，刻就汽車共享與房屋共享模式進行討論</a:t>
            </a:r>
            <a:r>
              <a:rPr lang="zh-TW" altLang="en-US" sz="1500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，吸引相關事業將</a:t>
            </a:r>
            <a:r>
              <a:rPr lang="zh-TW" altLang="en-US" sz="1500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據點設在</a:t>
            </a:r>
            <a:r>
              <a:rPr lang="zh-TW" altLang="en-US" sz="1500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臺灣</a:t>
            </a:r>
            <a:endParaRPr lang="zh-TW" altLang="en-US" sz="1500" dirty="0">
              <a:solidFill>
                <a:schemeClr val="accent5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sz="1500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因應</a:t>
            </a:r>
            <a:r>
              <a:rPr lang="zh-TW" altLang="en-US" sz="1500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數位時代及科技發展之實際需求</a:t>
            </a:r>
            <a:r>
              <a:rPr lang="zh-TW" altLang="en-US" sz="1500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500" b="1" dirty="0" smtClean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研</a:t>
            </a:r>
            <a:r>
              <a:rPr lang="zh-TW" altLang="en-US" sz="1500" b="1" dirty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擬著作權法修正草案</a:t>
            </a:r>
            <a:r>
              <a:rPr lang="zh-TW" altLang="en-US" sz="1500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，釐清著作權利定義，調整合理使用規定</a:t>
            </a:r>
          </a:p>
        </p:txBody>
      </p:sp>
      <p:sp>
        <p:nvSpPr>
          <p:cNvPr id="1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12</a:t>
            </a:fld>
            <a:endParaRPr lang="zh-TW" altLang="en-US" dirty="0"/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631603" y="195791"/>
            <a:ext cx="7886700" cy="822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600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marL="0"/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二、完善新創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法規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(2/2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)</a:t>
            </a:r>
            <a:endParaRPr lang="zh-TW" altLang="en-US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</a:endParaRPr>
          </a:p>
        </p:txBody>
      </p:sp>
      <p:sp>
        <p:nvSpPr>
          <p:cNvPr id="3" name="手繪多邊形 2"/>
          <p:cNvSpPr/>
          <p:nvPr/>
        </p:nvSpPr>
        <p:spPr>
          <a:xfrm>
            <a:off x="5743575" y="2181225"/>
            <a:ext cx="885825" cy="409575"/>
          </a:xfrm>
          <a:custGeom>
            <a:avLst/>
            <a:gdLst>
              <a:gd name="connsiteX0" fmla="*/ 0 w 885825"/>
              <a:gd name="connsiteY0" fmla="*/ 0 h 409575"/>
              <a:gd name="connsiteX1" fmla="*/ 647700 w 885825"/>
              <a:gd name="connsiteY1" fmla="*/ 0 h 409575"/>
              <a:gd name="connsiteX2" fmla="*/ 885825 w 885825"/>
              <a:gd name="connsiteY2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5825" h="409575">
                <a:moveTo>
                  <a:pt x="0" y="0"/>
                </a:moveTo>
                <a:lnTo>
                  <a:pt x="647700" y="0"/>
                </a:lnTo>
                <a:lnTo>
                  <a:pt x="885825" y="409575"/>
                </a:lnTo>
              </a:path>
            </a:pathLst>
          </a:custGeom>
          <a:noFill/>
          <a:ln w="38100">
            <a:solidFill>
              <a:srgbClr val="FF0066"/>
            </a:solidFill>
            <a:headEnd type="oval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 flipH="1">
            <a:off x="2322430" y="2276475"/>
            <a:ext cx="1104900" cy="285750"/>
          </a:xfrm>
          <a:custGeom>
            <a:avLst/>
            <a:gdLst>
              <a:gd name="connsiteX0" fmla="*/ 0 w 885825"/>
              <a:gd name="connsiteY0" fmla="*/ 0 h 409575"/>
              <a:gd name="connsiteX1" fmla="*/ 647700 w 885825"/>
              <a:gd name="connsiteY1" fmla="*/ 0 h 409575"/>
              <a:gd name="connsiteX2" fmla="*/ 885825 w 885825"/>
              <a:gd name="connsiteY2" fmla="*/ 409575 h 409575"/>
              <a:gd name="connsiteX0" fmla="*/ 0 w 1104900"/>
              <a:gd name="connsiteY0" fmla="*/ 0 h 285750"/>
              <a:gd name="connsiteX1" fmla="*/ 647700 w 1104900"/>
              <a:gd name="connsiteY1" fmla="*/ 0 h 285750"/>
              <a:gd name="connsiteX2" fmla="*/ 1104900 w 1104900"/>
              <a:gd name="connsiteY2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285750">
                <a:moveTo>
                  <a:pt x="0" y="0"/>
                </a:moveTo>
                <a:lnTo>
                  <a:pt x="647700" y="0"/>
                </a:lnTo>
                <a:lnTo>
                  <a:pt x="1104900" y="285750"/>
                </a:lnTo>
              </a:path>
            </a:pathLst>
          </a:custGeom>
          <a:noFill/>
          <a:ln w="38100">
            <a:solidFill>
              <a:srgbClr val="FF0066"/>
            </a:solidFill>
            <a:headEnd type="oval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 flipH="1">
            <a:off x="2874880" y="4915962"/>
            <a:ext cx="885825" cy="409575"/>
          </a:xfrm>
          <a:custGeom>
            <a:avLst/>
            <a:gdLst>
              <a:gd name="connsiteX0" fmla="*/ 0 w 885825"/>
              <a:gd name="connsiteY0" fmla="*/ 0 h 409575"/>
              <a:gd name="connsiteX1" fmla="*/ 647700 w 885825"/>
              <a:gd name="connsiteY1" fmla="*/ 0 h 409575"/>
              <a:gd name="connsiteX2" fmla="*/ 885825 w 885825"/>
              <a:gd name="connsiteY2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5825" h="409575">
                <a:moveTo>
                  <a:pt x="0" y="0"/>
                </a:moveTo>
                <a:lnTo>
                  <a:pt x="647700" y="0"/>
                </a:lnTo>
                <a:lnTo>
                  <a:pt x="885825" y="409575"/>
                </a:lnTo>
              </a:path>
            </a:pathLst>
          </a:custGeom>
          <a:noFill/>
          <a:ln w="38100">
            <a:solidFill>
              <a:srgbClr val="FF0066"/>
            </a:solidFill>
            <a:headEnd type="oval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46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43"/>
          <p:cNvSpPr>
            <a:spLocks noChangeArrowheads="1"/>
          </p:cNvSpPr>
          <p:nvPr/>
        </p:nvSpPr>
        <p:spPr bwMode="auto">
          <a:xfrm>
            <a:off x="5493815" y="4466375"/>
            <a:ext cx="3400796" cy="15542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1600" b="1" dirty="0" smtClean="0">
                <a:latin typeface="Arial Unicode MS" panose="020B0604020202020204" pitchFamily="34" charset="-120"/>
                <a:ea typeface="微軟正黑體" pitchFamily="34" charset="-120"/>
              </a:rPr>
              <a:t>員工取得獎酬股票延緩課稅</a:t>
            </a:r>
            <a:endParaRPr lang="en-US" altLang="zh-TW" sz="1600" b="1" dirty="0" smtClean="0">
              <a:latin typeface="Arial Unicode MS" panose="020B0604020202020204" pitchFamily="34" charset="-120"/>
              <a:ea typeface="微軟正黑體" pitchFamily="34" charset="-120"/>
            </a:endParaRPr>
          </a:p>
          <a:p>
            <a:pPr marL="285750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1600" b="1" dirty="0">
                <a:latin typeface="Arial Unicode MS" panose="020B0604020202020204" pitchFamily="34" charset="-120"/>
                <a:ea typeface="微軟正黑體" pitchFamily="34" charset="-120"/>
              </a:rPr>
              <a:t>放寬員工認股權憑證與限制員工權利新</a:t>
            </a:r>
            <a:r>
              <a:rPr lang="zh-TW" altLang="en-US" sz="1600" b="1" dirty="0" smtClean="0">
                <a:latin typeface="Arial Unicode MS" panose="020B0604020202020204" pitchFamily="34" charset="-120"/>
                <a:ea typeface="微軟正黑體" pitchFamily="34" charset="-120"/>
              </a:rPr>
              <a:t>股</a:t>
            </a:r>
            <a:endParaRPr lang="en-US" altLang="zh-TW" sz="1600" b="1" dirty="0" smtClean="0">
              <a:latin typeface="Arial Unicode MS" panose="020B0604020202020204" pitchFamily="34" charset="-120"/>
              <a:ea typeface="微軟正黑體" pitchFamily="34" charset="-120"/>
            </a:endParaRPr>
          </a:p>
          <a:p>
            <a:pPr marL="285750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1600" b="1" dirty="0" smtClean="0">
                <a:latin typeface="Arial Unicode MS" panose="020B0604020202020204" pitchFamily="34" charset="-120"/>
                <a:ea typeface="微軟正黑體" pitchFamily="34" charset="-120"/>
              </a:rPr>
              <a:t>智慧財產權作價入股延緩課稅</a:t>
            </a:r>
            <a:endParaRPr lang="en-US" altLang="zh-TW" sz="1600" b="1" dirty="0" smtClean="0">
              <a:latin typeface="Arial Unicode MS" panose="020B0604020202020204" pitchFamily="34" charset="-120"/>
              <a:ea typeface="微軟正黑體" pitchFamily="34" charset="-120"/>
            </a:endParaRPr>
          </a:p>
          <a:p>
            <a:pPr marL="285750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1600" b="1" dirty="0" smtClean="0">
                <a:latin typeface="Arial Unicode MS" panose="020B0604020202020204" pitchFamily="34" charset="-120"/>
                <a:ea typeface="微軟正黑體" pitchFamily="34" charset="-120"/>
              </a:rPr>
              <a:t>延長研發投抵年限</a:t>
            </a:r>
            <a:endParaRPr lang="en-US" altLang="zh-TW" sz="1600" b="1" dirty="0" smtClean="0">
              <a:latin typeface="Arial Unicode MS" panose="020B0604020202020204" pitchFamily="34" charset="-120"/>
              <a:ea typeface="微軟正黑體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807492" y="1450696"/>
            <a:ext cx="20871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457200">
              <a:defRPr/>
            </a:pP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主動獵才</a:t>
            </a:r>
          </a:p>
        </p:txBody>
      </p:sp>
      <p:sp>
        <p:nvSpPr>
          <p:cNvPr id="19" name="矩形 43"/>
          <p:cNvSpPr>
            <a:spLocks noChangeArrowheads="1"/>
          </p:cNvSpPr>
          <p:nvPr/>
        </p:nvSpPr>
        <p:spPr bwMode="auto">
          <a:xfrm>
            <a:off x="6264584" y="2361704"/>
            <a:ext cx="2793691" cy="12311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zh-TW" sz="1600" b="1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全球</a:t>
            </a:r>
            <a:r>
              <a:rPr lang="zh-TW" altLang="zh-TW" sz="1600" b="1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招商及攬才服務</a:t>
            </a:r>
            <a:r>
              <a:rPr lang="zh-TW" altLang="zh-TW" sz="1600" b="1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中心</a:t>
            </a:r>
            <a:endParaRPr lang="en-US" altLang="zh-TW" sz="1600" b="1" dirty="0" smtClean="0"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TW" sz="1600" b="1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Contact Taiwan</a:t>
            </a:r>
            <a:r>
              <a:rPr lang="zh-TW" altLang="en-US" sz="1600" b="1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全球競才單一入口網站</a:t>
            </a:r>
            <a:endParaRPr lang="en-US" altLang="zh-TW" sz="1600" b="1" dirty="0" smtClean="0"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1600" b="1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臺灣創新創業中心</a:t>
            </a:r>
            <a:r>
              <a:rPr lang="en-US" altLang="zh-TW" sz="1600" b="1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(TIEC)</a:t>
            </a:r>
          </a:p>
        </p:txBody>
      </p:sp>
      <p:pic>
        <p:nvPicPr>
          <p:cNvPr id="20" name="Picture 4" descr="C:\Users\Tony\Desktop\Taiwan_symb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390" y="1301193"/>
            <a:ext cx="3560987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字方塊 20"/>
          <p:cNvSpPr txBox="1"/>
          <p:nvPr/>
        </p:nvSpPr>
        <p:spPr>
          <a:xfrm>
            <a:off x="3112199" y="4257674"/>
            <a:ext cx="19133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defRPr/>
            </a:pPr>
            <a:r>
              <a:rPr lang="en-US" altLang="zh-TW" sz="2800" b="1" spc="-1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2800" b="1" spc="-1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提高留才誘因</a:t>
            </a:r>
          </a:p>
        </p:txBody>
      </p:sp>
      <p:sp>
        <p:nvSpPr>
          <p:cNvPr id="24" name="Line 93"/>
          <p:cNvSpPr>
            <a:spLocks noChangeShapeType="1"/>
          </p:cNvSpPr>
          <p:nvPr/>
        </p:nvSpPr>
        <p:spPr bwMode="auto">
          <a:xfrm flipH="1">
            <a:off x="5553897" y="1839549"/>
            <a:ext cx="1148983" cy="608375"/>
          </a:xfrm>
          <a:prstGeom prst="line">
            <a:avLst/>
          </a:prstGeom>
          <a:noFill/>
          <a:ln w="76200" cap="rnd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8267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60330" y="1450696"/>
            <a:ext cx="3092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強化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留才攬才</a:t>
            </a:r>
          </a:p>
        </p:txBody>
      </p:sp>
      <p:sp>
        <p:nvSpPr>
          <p:cNvPr id="15" name="矩形 43"/>
          <p:cNvSpPr>
            <a:spLocks noChangeArrowheads="1"/>
          </p:cNvSpPr>
          <p:nvPr/>
        </p:nvSpPr>
        <p:spPr bwMode="auto">
          <a:xfrm>
            <a:off x="316586" y="2123012"/>
            <a:ext cx="2936158" cy="1554272"/>
          </a:xfrm>
          <a:prstGeom prst="rect">
            <a:avLst/>
          </a:prstGeom>
          <a:noFill/>
          <a:ln w="28575"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1600" b="1" spc="-100" dirty="0">
                <a:ea typeface="微軟正黑體" pitchFamily="34" charset="-120"/>
              </a:rPr>
              <a:t>建立</a:t>
            </a:r>
            <a:r>
              <a:rPr lang="zh-TW" altLang="en-US" sz="1600" b="1" spc="-100" dirty="0" smtClean="0">
                <a:solidFill>
                  <a:srgbClr val="C00000"/>
                </a:solidFill>
                <a:ea typeface="微軟正黑體" pitchFamily="34" charset="-120"/>
              </a:rPr>
              <a:t>僑</a:t>
            </a:r>
            <a:r>
              <a:rPr lang="zh-TW" altLang="en-US" sz="1600" b="1" spc="-100" dirty="0">
                <a:solidFill>
                  <a:srgbClr val="C00000"/>
                </a:solidFill>
                <a:ea typeface="微軟正黑體" pitchFamily="34" charset="-120"/>
              </a:rPr>
              <a:t>外生評點配額</a:t>
            </a:r>
            <a:r>
              <a:rPr lang="zh-TW" altLang="en-US" sz="1600" b="1" spc="-100" dirty="0" smtClean="0">
                <a:ea typeface="微軟正黑體" pitchFamily="34" charset="-120"/>
              </a:rPr>
              <a:t>機制</a:t>
            </a:r>
            <a:endParaRPr lang="en-US" altLang="zh-TW" sz="1600" b="1" spc="-100" dirty="0" smtClean="0">
              <a:ea typeface="微軟正黑體" pitchFamily="34" charset="-120"/>
            </a:endParaRPr>
          </a:p>
          <a:p>
            <a:pPr marL="180975" indent="-180975" algn="just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1600" b="1" dirty="0" smtClean="0">
                <a:ea typeface="微軟正黑體" pitchFamily="34" charset="-120"/>
              </a:rPr>
              <a:t>鬆綁新創事業聘僱外籍專技人才限制</a:t>
            </a:r>
            <a:endParaRPr lang="en-US" altLang="zh-TW" sz="1600" b="1" dirty="0" smtClean="0">
              <a:ea typeface="微軟正黑體" pitchFamily="34" charset="-120"/>
            </a:endParaRPr>
          </a:p>
          <a:p>
            <a:pPr marL="180975" indent="-180975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1600" b="1" dirty="0" smtClean="0">
                <a:ea typeface="微軟正黑體" pitchFamily="34" charset="-120"/>
              </a:rPr>
              <a:t>開辦創業</a:t>
            </a:r>
            <a:r>
              <a:rPr lang="zh-TW" altLang="en-US" sz="1600" b="1" dirty="0">
                <a:ea typeface="微軟正黑體" pitchFamily="34" charset="-120"/>
              </a:rPr>
              <a:t>家簽證</a:t>
            </a:r>
            <a:endParaRPr lang="en-US" altLang="zh-TW" sz="1600" b="1" dirty="0">
              <a:ea typeface="微軟正黑體" pitchFamily="34" charset="-120"/>
            </a:endParaRPr>
          </a:p>
          <a:p>
            <a:pPr marL="180975" indent="-180975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1600" b="1" dirty="0">
                <a:ea typeface="微軟正黑體" pitchFamily="34" charset="-120"/>
              </a:rPr>
              <a:t>規劃</a:t>
            </a:r>
            <a:r>
              <a:rPr lang="zh-TW" altLang="en-US" sz="1600" b="1" dirty="0" smtClean="0">
                <a:solidFill>
                  <a:srgbClr val="C00000"/>
                </a:solidFill>
                <a:ea typeface="微軟正黑體" pitchFamily="34" charset="-120"/>
              </a:rPr>
              <a:t>外籍</a:t>
            </a:r>
            <a:r>
              <a:rPr lang="zh-TW" altLang="en-US" sz="1600" b="1" dirty="0">
                <a:solidFill>
                  <a:srgbClr val="C00000"/>
                </a:solidFill>
                <a:ea typeface="微軟正黑體" pitchFamily="34" charset="-120"/>
              </a:rPr>
              <a:t>專技</a:t>
            </a:r>
            <a:r>
              <a:rPr lang="zh-TW" altLang="en-US" sz="1600" b="1" dirty="0" smtClean="0">
                <a:solidFill>
                  <a:srgbClr val="C00000"/>
                </a:solidFill>
                <a:ea typeface="微軟正黑體" pitchFamily="34" charset="-120"/>
              </a:rPr>
              <a:t>人才評點</a:t>
            </a:r>
            <a:r>
              <a:rPr lang="zh-TW" altLang="en-US" sz="1600" b="1" dirty="0">
                <a:ea typeface="微軟正黑體" pitchFamily="34" charset="-120"/>
              </a:rPr>
              <a:t>制度</a:t>
            </a:r>
            <a:endParaRPr lang="en-US" altLang="zh-TW" sz="1600" b="1" dirty="0" smtClean="0">
              <a:ea typeface="微軟正黑體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711782" y="2789029"/>
            <a:ext cx="21138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defRPr/>
            </a:pP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放寬專業人士留臺</a:t>
            </a:r>
          </a:p>
        </p:txBody>
      </p:sp>
      <p:sp>
        <p:nvSpPr>
          <p:cNvPr id="17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13</a:t>
            </a:fld>
            <a:endParaRPr lang="zh-TW" altLang="en-US" dirty="0"/>
          </a:p>
        </p:txBody>
      </p:sp>
      <p:sp>
        <p:nvSpPr>
          <p:cNvPr id="26" name="標題 1"/>
          <p:cNvSpPr txBox="1">
            <a:spLocks/>
          </p:cNvSpPr>
          <p:nvPr/>
        </p:nvSpPr>
        <p:spPr>
          <a:xfrm>
            <a:off x="631603" y="195791"/>
            <a:ext cx="7886700" cy="822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600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marL="0"/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三、厚植新創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人力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(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1/2)</a:t>
            </a:r>
            <a:endParaRPr lang="zh-TW" altLang="en-US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</a:endParaRPr>
          </a:p>
        </p:txBody>
      </p:sp>
      <p:sp>
        <p:nvSpPr>
          <p:cNvPr id="27" name="Line 93"/>
          <p:cNvSpPr>
            <a:spLocks noChangeShapeType="1"/>
          </p:cNvSpPr>
          <p:nvPr/>
        </p:nvSpPr>
        <p:spPr bwMode="auto">
          <a:xfrm flipH="1" flipV="1">
            <a:off x="4933949" y="3930092"/>
            <a:ext cx="1270617" cy="356158"/>
          </a:xfrm>
          <a:prstGeom prst="line">
            <a:avLst/>
          </a:prstGeom>
          <a:noFill/>
          <a:ln w="76200" cap="rnd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8267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28" name="Line 93"/>
          <p:cNvSpPr>
            <a:spLocks noChangeShapeType="1"/>
          </p:cNvSpPr>
          <p:nvPr/>
        </p:nvSpPr>
        <p:spPr bwMode="auto">
          <a:xfrm flipV="1">
            <a:off x="1123950" y="4734727"/>
            <a:ext cx="1265880" cy="508784"/>
          </a:xfrm>
          <a:prstGeom prst="line">
            <a:avLst/>
          </a:prstGeom>
          <a:noFill/>
          <a:ln w="76200" cap="rnd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78267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4169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標題 1"/>
          <p:cNvSpPr txBox="1">
            <a:spLocks/>
          </p:cNvSpPr>
          <p:nvPr/>
        </p:nvSpPr>
        <p:spPr>
          <a:xfrm>
            <a:off x="146246" y="107727"/>
            <a:ext cx="802005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4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46246" y="1112215"/>
            <a:ext cx="434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培育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校園創業種子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177423" y="1750777"/>
            <a:ext cx="499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457200" algn="just">
              <a:defRPr/>
            </a:pPr>
            <a:r>
              <a:rPr lang="en-US" altLang="zh-TW" sz="24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zh-TW" sz="24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鬆綁校園內創業的相關法令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533400" y="2185818"/>
            <a:ext cx="553402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spc="-1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放寬</a:t>
            </a:r>
            <a:r>
              <a:rPr lang="zh-TW" altLang="zh-TW" sz="2000" b="1" spc="-100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大學育</a:t>
            </a:r>
            <a:r>
              <a:rPr lang="zh-TW" altLang="zh-TW" sz="2000" b="1" spc="-100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zh-TW" sz="2000" b="1" spc="-100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中心</a:t>
            </a:r>
            <a:r>
              <a:rPr lang="zh-TW" altLang="en-US" sz="2000" spc="-1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可供新創事業登記</a:t>
            </a:r>
            <a:r>
              <a:rPr lang="zh-TW" altLang="en-US" sz="2000" b="1" spc="-100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設立</a:t>
            </a:r>
            <a:r>
              <a:rPr lang="zh-TW" altLang="zh-TW" sz="2000" b="1" spc="-100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公司</a:t>
            </a:r>
            <a:endParaRPr lang="en-US" altLang="zh-TW" sz="2000" b="1" spc="-100" dirty="0" smtClean="0">
              <a:solidFill>
                <a:srgbClr val="C00000"/>
              </a:solidFill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  <a:p>
            <a:pPr marL="266700" indent="-2667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zh-TW" sz="20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評估放寬</a:t>
            </a:r>
            <a:r>
              <a:rPr lang="zh-TW" altLang="en-US" sz="2000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公立</a:t>
            </a:r>
            <a:r>
              <a:rPr lang="zh-TW" altLang="en-US" sz="20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大專校院專任教師或研究機構人員可</a:t>
            </a:r>
            <a:r>
              <a:rPr lang="zh-TW" altLang="en-US" sz="2000" b="1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兼</a:t>
            </a:r>
            <a:r>
              <a:rPr lang="zh-TW" altLang="zh-TW" sz="2000" b="1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任</a:t>
            </a:r>
            <a:r>
              <a:rPr lang="zh-TW" altLang="zh-TW" sz="2000" b="1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新創</a:t>
            </a:r>
            <a:r>
              <a:rPr lang="zh-TW" altLang="zh-TW" sz="2000" b="1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事業</a:t>
            </a:r>
            <a:r>
              <a:rPr lang="zh-TW" altLang="en-US" sz="2000" b="1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發起人或</a:t>
            </a:r>
            <a:r>
              <a:rPr lang="zh-TW" altLang="zh-TW" sz="2000" b="1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董事</a:t>
            </a:r>
            <a:r>
              <a:rPr lang="zh-TW" altLang="en-US" sz="2000" b="1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及其持股上限</a:t>
            </a:r>
            <a:endParaRPr lang="zh-TW" altLang="zh-TW" sz="2000" b="1" dirty="0">
              <a:solidFill>
                <a:srgbClr val="C00000"/>
              </a:solidFill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2496042" y="3420247"/>
            <a:ext cx="5357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0" indent="-457200" algn="just">
              <a:defRPr/>
            </a:pPr>
            <a:r>
              <a:rPr lang="en-US" altLang="zh-TW" sz="24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自造文化</a:t>
            </a:r>
            <a:r>
              <a:rPr lang="zh-TW" altLang="zh-TW" sz="24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從基礎教育紮根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2819061" y="3929553"/>
            <a:ext cx="618419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dirty="0" smtClean="0"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透過</a:t>
            </a:r>
            <a:r>
              <a:rPr lang="en-US" altLang="zh-TW" sz="2000" b="1" dirty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1" dirty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部</a:t>
            </a:r>
            <a:r>
              <a:rPr lang="zh-TW" altLang="en-US" sz="2000" dirty="0"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創客</a:t>
            </a:r>
            <a:r>
              <a:rPr lang="zh-TW" altLang="en-US" sz="2000" dirty="0" smtClean="0"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胖卡車</a:t>
            </a:r>
            <a:r>
              <a:rPr lang="en-US" altLang="zh-TW" sz="2000" dirty="0" smtClean="0"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dirty="0" err="1" smtClean="0"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FabTruck</a:t>
            </a:r>
            <a:r>
              <a:rPr lang="en-US" altLang="zh-TW" sz="2000" dirty="0" smtClean="0"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巡迴</a:t>
            </a:r>
            <a:r>
              <a:rPr lang="zh-TW" altLang="en-US" sz="2000" b="1" dirty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全國</a:t>
            </a:r>
            <a:r>
              <a:rPr lang="en-US" altLang="zh-TW" sz="2000" b="1" dirty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497</a:t>
            </a:r>
            <a:r>
              <a:rPr lang="zh-TW" altLang="en-US" sz="2000" b="1" dirty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所高中</a:t>
            </a:r>
            <a:r>
              <a:rPr lang="en-US" altLang="zh-TW" sz="2000" b="1" dirty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職</a:t>
            </a:r>
            <a:r>
              <a:rPr lang="en-US" altLang="zh-TW" sz="2000" b="1" dirty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，提供</a:t>
            </a:r>
            <a:r>
              <a:rPr lang="en-US" altLang="zh-TW" sz="2000" dirty="0" smtClean="0"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3D </a:t>
            </a:r>
            <a:r>
              <a:rPr lang="zh-TW" altLang="en-US" sz="2000" dirty="0" smtClean="0"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列印軟體及硬體設備，開放體驗實作</a:t>
            </a:r>
            <a:endParaRPr lang="en-US" altLang="zh-TW" sz="2000" dirty="0" smtClean="0">
              <a:effectLst>
                <a:glow rad="101600">
                  <a:schemeClr val="bg1"/>
                </a:glow>
              </a:effectLst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dirty="0" smtClean="0"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打造創客基地，提供自由創造空間，以及提供分享創作的舞臺，如</a:t>
            </a:r>
            <a:r>
              <a:rPr lang="zh-TW" altLang="en-US" sz="2000" b="1" dirty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逗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卡車</a:t>
            </a:r>
            <a:r>
              <a:rPr lang="en-US" altLang="zh-TW" sz="2000" b="1" dirty="0" smtClean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逗</a:t>
            </a:r>
            <a:r>
              <a:rPr lang="en-US" altLang="zh-TW" sz="2000" b="1" dirty="0" smtClean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Truck)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、創客擂臺</a:t>
            </a:r>
            <a:endParaRPr lang="en-US" altLang="zh-TW" sz="2000" b="1" dirty="0" smtClean="0">
              <a:solidFill>
                <a:srgbClr val="C00000"/>
              </a:solidFill>
              <a:effectLst>
                <a:glow rad="101600">
                  <a:schemeClr val="bg1"/>
                </a:glow>
              </a:effectLst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spc="-100" dirty="0" smtClean="0"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打造國際</a:t>
            </a:r>
            <a:r>
              <a:rPr lang="zh-TW" altLang="en-US" sz="2000" spc="-100" dirty="0"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鏈結平</a:t>
            </a:r>
            <a:r>
              <a:rPr lang="zh-TW" altLang="en-US" sz="2000" spc="-100" dirty="0" smtClean="0"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臺</a:t>
            </a:r>
            <a:r>
              <a:rPr lang="en-US" altLang="zh-TW" sz="2000" b="1" spc="-100" dirty="0" err="1" smtClean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Fablab</a:t>
            </a:r>
            <a:r>
              <a:rPr lang="en-US" altLang="zh-TW" sz="2000" b="1" spc="-100" dirty="0" smtClean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 Taipei(TAF)</a:t>
            </a:r>
            <a:r>
              <a:rPr lang="zh-TW" altLang="en-US" sz="2000" b="1" spc="-100" dirty="0" smtClean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創客旗艦基地</a:t>
            </a:r>
            <a:endParaRPr lang="en-US" altLang="zh-TW" sz="2000" b="1" spc="-100" dirty="0" smtClean="0">
              <a:solidFill>
                <a:srgbClr val="C00000"/>
              </a:solidFill>
              <a:effectLst>
                <a:glow rad="101600">
                  <a:schemeClr val="bg1"/>
                </a:glow>
              </a:effectLst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dirty="0" smtClean="0"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落實</a:t>
            </a:r>
            <a:r>
              <a:rPr lang="zh-TW" altLang="en-US" sz="2000" b="1" dirty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國中小程式設計</a:t>
            </a:r>
            <a:r>
              <a:rPr lang="en-US" altLang="zh-TW" sz="2000" b="1" dirty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(coding)</a:t>
            </a:r>
            <a:r>
              <a:rPr lang="zh-TW" altLang="en-US" sz="2000" b="1" dirty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基本能力</a:t>
            </a:r>
            <a:r>
              <a:rPr lang="zh-TW" altLang="en-US" sz="2000" dirty="0" smtClean="0"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培養，從小扎根訓練</a:t>
            </a:r>
            <a:r>
              <a:rPr lang="zh-TW" altLang="zh-TW" sz="2000" dirty="0" smtClean="0"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邏輯思考及</a:t>
            </a:r>
            <a:r>
              <a:rPr lang="zh-TW" altLang="zh-TW" sz="2000" dirty="0"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動手做的</a:t>
            </a:r>
            <a:r>
              <a:rPr lang="zh-TW" altLang="zh-TW" sz="2000" dirty="0" smtClean="0">
                <a:effectLst>
                  <a:glow rad="101600">
                    <a:schemeClr val="bg1"/>
                  </a:glo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能力</a:t>
            </a:r>
            <a:endParaRPr lang="zh-TW" altLang="zh-TW" sz="2000" dirty="0">
              <a:effectLst>
                <a:glow rad="101600">
                  <a:schemeClr val="bg1"/>
                </a:glow>
              </a:effectLst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14</a:t>
            </a:fld>
            <a:endParaRPr lang="zh-TW" altLang="en-US" dirty="0"/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631603" y="195791"/>
            <a:ext cx="7886700" cy="822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600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marL="0"/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三、厚植新創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人力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(2/2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)</a:t>
            </a:r>
            <a:endParaRPr lang="zh-TW" altLang="en-US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676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sme.moeasmea.gov.tw/startup/upload/news/20150521021637uw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0" b="15100"/>
          <a:stretch/>
        </p:blipFill>
        <p:spPr bwMode="auto">
          <a:xfrm>
            <a:off x="5543055" y="2742080"/>
            <a:ext cx="3204043" cy="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404" y="5434086"/>
            <a:ext cx="1698172" cy="67436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536" y="692696"/>
            <a:ext cx="8280920" cy="6048672"/>
          </a:xfrm>
          <a:prstGeom prst="rect">
            <a:avLst/>
          </a:prstGeom>
          <a:ln w="12700"/>
        </p:spPr>
      </p:sp>
      <p:sp>
        <p:nvSpPr>
          <p:cNvPr id="23" name="標題 1"/>
          <p:cNvSpPr txBox="1">
            <a:spLocks/>
          </p:cNvSpPr>
          <p:nvPr/>
        </p:nvSpPr>
        <p:spPr>
          <a:xfrm>
            <a:off x="765612" y="222027"/>
            <a:ext cx="7612777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zh-TW" altLang="en-US" sz="4800" b="1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四、增進國際鏈</a:t>
            </a:r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結 </a:t>
            </a:r>
            <a:r>
              <a:rPr lang="en-US" altLang="zh-TW" sz="4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4800" b="1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1/3)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2539966" y="3341923"/>
            <a:ext cx="5805666" cy="2638408"/>
            <a:chOff x="2577010" y="2931586"/>
            <a:chExt cx="6534500" cy="3297220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750" b="97417" l="2397" r="97686">
                          <a14:foregroundMark x1="57521" y1="88417" x2="57521" y2="88417"/>
                          <a14:foregroundMark x1="41074" y1="90000" x2="41074" y2="90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83777" y="2981063"/>
              <a:ext cx="3027733" cy="3247743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2577010" y="2931586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TW" altLang="en-US" sz="2400" b="1" dirty="0">
                <a:solidFill>
                  <a:schemeClr val="bg1"/>
                </a:solidFill>
                <a:ea typeface="微軟正黑體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525810" y="4072548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TW" alt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7" name="Picture 1" descr="P:\New business\TIS\creative\demo\20150413\logo_png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4" t="74992" r="6379" b="10693"/>
          <a:stretch/>
        </p:blipFill>
        <p:spPr bwMode="auto">
          <a:xfrm>
            <a:off x="503293" y="2827745"/>
            <a:ext cx="1516535" cy="819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" descr="P:\New business\TIS\creative\demo\20150413\logo_png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" t="8528" r="73700" b="78004"/>
          <a:stretch/>
        </p:blipFill>
        <p:spPr bwMode="auto">
          <a:xfrm>
            <a:off x="2019828" y="2848390"/>
            <a:ext cx="1045028" cy="706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矩形 19"/>
          <p:cNvSpPr/>
          <p:nvPr/>
        </p:nvSpPr>
        <p:spPr>
          <a:xfrm>
            <a:off x="395537" y="1335139"/>
            <a:ext cx="83922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8890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2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成立</a:t>
            </a:r>
            <a:r>
              <a:rPr lang="zh-TW" altLang="en-US" sz="2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臺灣</a:t>
            </a:r>
            <a:r>
              <a:rPr lang="zh-TW" altLang="en-US" sz="2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新創</a:t>
            </a:r>
            <a:r>
              <a:rPr lang="zh-TW" altLang="en-US" sz="2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競技場</a:t>
            </a:r>
            <a:r>
              <a:rPr lang="zh-TW" altLang="en-US" sz="2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協助臺灣新創邁向全球</a:t>
            </a:r>
            <a:r>
              <a:rPr lang="zh-TW" altLang="en-US" sz="2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；於矽谷成立</a:t>
            </a:r>
            <a:r>
              <a:rPr lang="zh-TW" altLang="en-US" sz="2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臺灣</a:t>
            </a:r>
            <a:r>
              <a:rPr lang="zh-TW" altLang="en-US" sz="2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創新</a:t>
            </a:r>
            <a:r>
              <a:rPr lang="zh-TW" altLang="en-US" sz="2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創業中心</a:t>
            </a:r>
            <a:r>
              <a:rPr lang="zh-TW" altLang="en-US" sz="2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，加速臺灣創新創業</a:t>
            </a:r>
            <a:r>
              <a:rPr lang="zh-TW" altLang="en-US" sz="2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lang="zh-TW" altLang="en-US" sz="2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矽谷的連結</a:t>
            </a:r>
            <a:r>
              <a:rPr lang="zh-TW" altLang="en-US" sz="2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；結合</a:t>
            </a:r>
            <a:r>
              <a:rPr lang="zh-TW" altLang="en-US" sz="2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臺灣</a:t>
            </a:r>
            <a:r>
              <a:rPr lang="zh-TW" altLang="en-US" sz="2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創新快製媒合中心</a:t>
            </a:r>
            <a:r>
              <a:rPr lang="zh-TW" altLang="en-US" sz="2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，引進全球新創業者到臺灣，將</a:t>
            </a: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其創意實現為產品</a:t>
            </a:r>
          </a:p>
        </p:txBody>
      </p:sp>
      <p:sp>
        <p:nvSpPr>
          <p:cNvPr id="13" name="向右箭號 12"/>
          <p:cNvSpPr/>
          <p:nvPr/>
        </p:nvSpPr>
        <p:spPr>
          <a:xfrm>
            <a:off x="3100829" y="3381514"/>
            <a:ext cx="1976799" cy="105810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4" name="向左箭號 13"/>
          <p:cNvSpPr/>
          <p:nvPr/>
        </p:nvSpPr>
        <p:spPr>
          <a:xfrm>
            <a:off x="3789579" y="4439622"/>
            <a:ext cx="1955342" cy="994464"/>
          </a:xfrm>
          <a:prstGeom prst="leftArrow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3266706" y="3648957"/>
            <a:ext cx="130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帶出去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318806" y="4680922"/>
            <a:ext cx="130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引進來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C:\Users\joycechen\AppData\Local\Microsoft\Windows\Temporary Internet Files\Content.IE5\0X72BY1X\Taiwan[2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4" y="3505433"/>
            <a:ext cx="2420487" cy="275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009651" y="4150363"/>
            <a:ext cx="1408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具國際</a:t>
            </a:r>
            <a:endParaRPr lang="en-US" altLang="zh-TW" b="1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發展潛力</a:t>
            </a:r>
            <a:endParaRPr lang="en-US" altLang="zh-TW" b="1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之新創事業</a:t>
            </a:r>
            <a:endParaRPr lang="zh-TW" altLang="en-US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15</a:t>
            </a:fld>
            <a:endParaRPr lang="zh-TW" altLang="en-US" dirty="0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9"/>
          <a:stretch/>
        </p:blipFill>
        <p:spPr>
          <a:xfrm>
            <a:off x="2822202" y="5927725"/>
            <a:ext cx="2255426" cy="43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 noGrp="1"/>
          </p:cNvSpPr>
          <p:nvPr>
            <p:ph type="title"/>
          </p:nvPr>
        </p:nvSpPr>
        <p:spPr>
          <a:xfrm>
            <a:off x="628650" y="5790"/>
            <a:ext cx="7886700" cy="1027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>
              <a:lnSpc>
                <a:spcPct val="90000"/>
              </a:lnSpc>
            </a:pP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四、增進國際鏈</a:t>
            </a:r>
            <a:r>
              <a:rPr lang="zh-TW" altLang="en-US" sz="480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結 </a:t>
            </a:r>
            <a:r>
              <a:rPr lang="en-US" altLang="zh-TW" sz="480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4800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2/3)</a:t>
            </a:r>
          </a:p>
        </p:txBody>
      </p:sp>
      <p:pic>
        <p:nvPicPr>
          <p:cNvPr id="7" name="Picture 1" descr="P:\New business\TIS\creative\demo\20150413\logo_png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" t="8528" r="73700" b="78004"/>
          <a:stretch/>
        </p:blipFill>
        <p:spPr bwMode="auto">
          <a:xfrm>
            <a:off x="7400285" y="1790700"/>
            <a:ext cx="1471311" cy="963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1268600"/>
            <a:ext cx="7380544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推動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國際創新創業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園區 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TSS)</a:t>
            </a:r>
          </a:p>
          <a:p>
            <a:pPr marL="800100" lvl="1" indent="-342900" algn="just" hangingPunct="0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聚焦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在以國際為市場的創新驅動新創事業</a:t>
            </a:r>
            <a:r>
              <a:rPr lang="en-US" altLang="zh-TW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(IDE</a:t>
            </a: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800100" lvl="1" indent="-342900" algn="just" hangingPunct="0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完成</a:t>
            </a: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期</a:t>
            </a:r>
            <a:r>
              <a:rPr lang="zh-TW" altLang="en-US" sz="2200" b="1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海外</a:t>
            </a:r>
            <a:r>
              <a:rPr lang="zh-TW" altLang="en-US" sz="2200" b="1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加速器培訓營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，強化臺灣新創團隊能力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，第</a:t>
            </a: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期結訓</a:t>
            </a: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隊，已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200" b="1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200" b="1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隊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成功申請海外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加速器</a:t>
            </a:r>
            <a:endParaRPr lang="en-US" altLang="zh-TW" sz="2200" dirty="0">
              <a:solidFill>
                <a:schemeClr val="tx1">
                  <a:lumMod val="95000"/>
                  <a:lumOff val="5000"/>
                </a:schemeClr>
              </a:solidFill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  <a:p>
            <a:pPr marL="800100" lvl="1" indent="-342900" algn="just" hangingPunct="0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超過</a:t>
            </a:r>
            <a:r>
              <a:rPr lang="en-US" altLang="zh-TW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</a:t>
            </a:r>
            <a:r>
              <a:rPr lang="zh-TW" altLang="en-US" sz="2200" b="1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國際頂尖加速器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建立合作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關係，鏈結</a:t>
            </a:r>
            <a:r>
              <a:rPr lang="zh-TW" altLang="en-US" sz="2200" b="1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國際創投及大企業等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資源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，協助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多家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新創成功募資</a:t>
            </a:r>
            <a:endParaRPr lang="zh-TW" altLang="en-US" sz="2200" dirty="0">
              <a:solidFill>
                <a:schemeClr val="tx1">
                  <a:lumMod val="95000"/>
                  <a:lumOff val="5000"/>
                </a:schemeClr>
              </a:solidFill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  <a:p>
            <a:pPr marL="800100" lvl="1" indent="-342900" algn="just" hangingPunct="0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參與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國際創業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活動，</a:t>
            </a:r>
            <a:r>
              <a:rPr lang="en-US" altLang="zh-TW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zh-TW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月赴新加坡</a:t>
            </a:r>
            <a:r>
              <a:rPr lang="en-US" altLang="zh-TW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Echelon</a:t>
            </a:r>
            <a:r>
              <a:rPr lang="zh-TW" altLang="zh-TW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zh-TW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月赴香港</a:t>
            </a: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RISE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月於美國</a:t>
            </a:r>
            <a:r>
              <a:rPr lang="en-US" altLang="zh-TW" sz="2200" b="1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Disrupt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設立</a:t>
            </a:r>
            <a:r>
              <a:rPr lang="zh-TW" altLang="en-US" sz="2200" b="1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國家展區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2200" b="1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臺灣冠名獎項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，大幅提升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我國新創國際能見度</a:t>
            </a:r>
            <a:endParaRPr lang="zh-TW" altLang="en-US" sz="2200" dirty="0">
              <a:latin typeface="Arial Unicode MS" panose="020B0604020202020204" pitchFamily="34" charset="-120"/>
            </a:endParaRPr>
          </a:p>
        </p:txBody>
      </p:sp>
      <p:sp>
        <p:nvSpPr>
          <p:cNvPr id="12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9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5536" y="779001"/>
            <a:ext cx="8280920" cy="6048672"/>
          </a:xfrm>
          <a:prstGeom prst="rect">
            <a:avLst/>
          </a:prstGeom>
          <a:ln w="12700"/>
        </p:spPr>
      </p:sp>
      <p:sp>
        <p:nvSpPr>
          <p:cNvPr id="23" name="標題 1"/>
          <p:cNvSpPr txBox="1">
            <a:spLocks/>
          </p:cNvSpPr>
          <p:nvPr/>
        </p:nvSpPr>
        <p:spPr>
          <a:xfrm>
            <a:off x="765612" y="198277"/>
            <a:ext cx="7612777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zh-TW" altLang="en-US" sz="4800" b="1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四、增進國際鏈</a:t>
            </a:r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結 </a:t>
            </a:r>
            <a:r>
              <a:rPr lang="en-US" altLang="zh-TW" sz="4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4800" b="1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3/3)</a:t>
            </a:r>
          </a:p>
        </p:txBody>
      </p:sp>
      <p:sp>
        <p:nvSpPr>
          <p:cNvPr id="2" name="矩形 1"/>
          <p:cNvSpPr/>
          <p:nvPr/>
        </p:nvSpPr>
        <p:spPr>
          <a:xfrm>
            <a:off x="395536" y="1628108"/>
            <a:ext cx="739858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協助國內新創事業融入矽谷新創圈，並吸引矽谷高科技人才回臺創業</a:t>
            </a:r>
            <a:endParaRPr lang="en-US" altLang="zh-TW" sz="2200" dirty="0">
              <a:solidFill>
                <a:schemeClr val="tx1">
                  <a:lumMod val="95000"/>
                  <a:lumOff val="5000"/>
                </a:schemeClr>
              </a:solidFill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  <a:p>
            <a:pPr marL="266700" lvl="1" indent="-2667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Plug&amp;Play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家知名矽谷加速器建立合作關係，並連結</a:t>
            </a:r>
            <a:r>
              <a:rPr lang="en-US" altLang="zh-TW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SVT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天使投資人，媒合新創資金</a:t>
            </a:r>
            <a:endParaRPr lang="en-US" altLang="zh-TW" sz="2200" dirty="0">
              <a:solidFill>
                <a:schemeClr val="tx1">
                  <a:lumMod val="95000"/>
                  <a:lumOff val="5000"/>
                </a:schemeClr>
              </a:solidFill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  <a:p>
            <a:pPr marL="266700" lvl="1" indent="-2667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選拔</a:t>
            </a:r>
            <a:r>
              <a:rPr lang="en-US" altLang="zh-TW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隊新創赴美，其中</a:t>
            </a:r>
            <a:r>
              <a:rPr lang="en-US" altLang="zh-TW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Nerd Skin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2200" b="1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隊已進駐矽谷加速器；</a:t>
            </a:r>
            <a:r>
              <a:rPr lang="en-US" altLang="zh-TW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Installments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SmartAll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2200" b="1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家募資合計超過</a:t>
            </a:r>
            <a:r>
              <a:rPr lang="en-US" altLang="zh-TW" sz="2200" b="1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610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萬美元</a:t>
            </a:r>
          </a:p>
        </p:txBody>
      </p:sp>
      <p:sp>
        <p:nvSpPr>
          <p:cNvPr id="16" name="矩形 15"/>
          <p:cNvSpPr/>
          <p:nvPr/>
        </p:nvSpPr>
        <p:spPr>
          <a:xfrm>
            <a:off x="395536" y="4811850"/>
            <a:ext cx="5959745" cy="184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吸引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全球優質案源，建構國際伙伴關係，並提升國內製造業創新快製及供應鏈管理能力</a:t>
            </a:r>
            <a:endParaRPr lang="en-US" altLang="zh-TW" sz="2200" dirty="0">
              <a:solidFill>
                <a:schemeClr val="tx1">
                  <a:lumMod val="95000"/>
                  <a:lumOff val="5000"/>
                </a:schemeClr>
              </a:solidFill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  <a:p>
            <a:pPr marL="266700" lvl="1" indent="-266700" algn="just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國內外主動蒐源媒合，快製聯盟廠商計</a:t>
            </a:r>
            <a:r>
              <a:rPr lang="en-US" altLang="zh-TW" sz="2200" b="1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338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家，媒合</a:t>
            </a:r>
            <a:r>
              <a:rPr lang="en-US" altLang="zh-TW" sz="2200" b="1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95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件，</a:t>
            </a:r>
            <a:r>
              <a:rPr lang="en-US" altLang="zh-TW" sz="2200" b="1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件成功，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媒合時程</a:t>
            </a:r>
            <a:r>
              <a:rPr lang="zh-TW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由</a:t>
            </a:r>
            <a:r>
              <a:rPr lang="en-US" altLang="zh-TW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個月縮短至</a:t>
            </a:r>
            <a:r>
              <a:rPr lang="en-US" altLang="zh-TW" sz="2200" b="1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200" b="1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個月</a:t>
            </a:r>
            <a:endParaRPr lang="zh-TW" altLang="en-US" sz="2200" b="1" dirty="0">
              <a:solidFill>
                <a:srgbClr val="C00000"/>
              </a:solidFill>
              <a:latin typeface="Arial Unicode MS" panose="020B060402020202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38694" y="1149728"/>
            <a:ext cx="6737273" cy="48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lvl="0" defTabSz="8890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在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矽谷成立臺灣創新創業中心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(TIEC)</a:t>
            </a:r>
          </a:p>
        </p:txBody>
      </p:sp>
      <p:sp>
        <p:nvSpPr>
          <p:cNvPr id="21" name="矩形 20"/>
          <p:cNvSpPr/>
          <p:nvPr/>
        </p:nvSpPr>
        <p:spPr>
          <a:xfrm>
            <a:off x="138693" y="4275421"/>
            <a:ext cx="69764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defTabSz="8890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800" b="1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成立臺灣</a:t>
            </a:r>
            <a:r>
              <a:rPr lang="zh-TW" altLang="en-US" sz="2800" b="1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創新</a:t>
            </a:r>
            <a:r>
              <a:rPr lang="zh-TW" altLang="en-US" sz="2800" b="1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快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製媒合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中心 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TRIPLE)</a:t>
            </a:r>
          </a:p>
        </p:txBody>
      </p:sp>
      <p:sp>
        <p:nvSpPr>
          <p:cNvPr id="15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22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標題 1"/>
          <p:cNvSpPr txBox="1">
            <a:spLocks/>
          </p:cNvSpPr>
          <p:nvPr/>
        </p:nvSpPr>
        <p:spPr>
          <a:xfrm>
            <a:off x="561975" y="107727"/>
            <a:ext cx="802005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4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1" name="標題 1"/>
          <p:cNvSpPr txBox="1">
            <a:spLocks/>
          </p:cNvSpPr>
          <p:nvPr/>
        </p:nvSpPr>
        <p:spPr>
          <a:xfrm>
            <a:off x="553518" y="145577"/>
            <a:ext cx="7612777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五、引領新創</a:t>
            </a:r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風潮 </a:t>
            </a:r>
            <a:r>
              <a:rPr lang="en-US" altLang="zh-TW" sz="4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(1/3)</a:t>
            </a:r>
            <a:endParaRPr lang="en-US" altLang="zh-TW" sz="4800" b="1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20" name="文字方塊 219"/>
          <p:cNvSpPr txBox="1"/>
          <p:nvPr/>
        </p:nvSpPr>
        <p:spPr>
          <a:xfrm>
            <a:off x="365050" y="1078800"/>
            <a:ext cx="5518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創新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創業基地聚集創業能量</a:t>
            </a:r>
          </a:p>
        </p:txBody>
      </p:sp>
      <p:cxnSp>
        <p:nvCxnSpPr>
          <p:cNvPr id="221" name="直接连接符 1"/>
          <p:cNvCxnSpPr/>
          <p:nvPr/>
        </p:nvCxnSpPr>
        <p:spPr>
          <a:xfrm>
            <a:off x="4658056" y="1631890"/>
            <a:ext cx="0" cy="4931554"/>
          </a:xfrm>
          <a:prstGeom prst="line">
            <a:avLst/>
          </a:prstGeom>
          <a:noFill/>
          <a:ln w="28575" cap="flat" cmpd="sng" algn="ctr">
            <a:solidFill>
              <a:srgbClr val="FF0066"/>
            </a:solidFill>
            <a:prstDash val="sysDash"/>
          </a:ln>
          <a:effectLst/>
        </p:spPr>
      </p:cxnSp>
      <p:sp>
        <p:nvSpPr>
          <p:cNvPr id="222" name="椭圆 2"/>
          <p:cNvSpPr/>
          <p:nvPr/>
        </p:nvSpPr>
        <p:spPr>
          <a:xfrm>
            <a:off x="4630115" y="185033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79646">
                  <a:lumMod val="75000"/>
                </a:srgbClr>
              </a:gs>
              <a:gs pos="54000">
                <a:srgbClr val="FFCE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rgbClr val="A47D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noProof="0">
              <a:ln>
                <a:noFill/>
              </a:ln>
              <a:solidFill>
                <a:sysClr val="window" lastClr="C7EDCC"/>
              </a:solidFill>
              <a:effectLst/>
              <a:uLnTx/>
              <a:uFillTx/>
              <a:latin typeface="Arial Unicode MS" panose="020B0604020202020204" pitchFamily="34" charset="-120"/>
              <a:ea typeface="微軟正黑體" pitchFamily="34" charset="-120"/>
            </a:endParaRPr>
          </a:p>
        </p:txBody>
      </p:sp>
      <p:sp>
        <p:nvSpPr>
          <p:cNvPr id="223" name="椭圆 3"/>
          <p:cNvSpPr/>
          <p:nvPr/>
        </p:nvSpPr>
        <p:spPr>
          <a:xfrm>
            <a:off x="4594490" y="345543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79646">
                  <a:lumMod val="75000"/>
                </a:srgbClr>
              </a:gs>
              <a:gs pos="54000">
                <a:srgbClr val="FFCE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rgbClr val="A47D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noProof="0">
              <a:ln>
                <a:noFill/>
              </a:ln>
              <a:solidFill>
                <a:sysClr val="window" lastClr="C7EDCC"/>
              </a:solidFill>
              <a:effectLst/>
              <a:uLnTx/>
              <a:uFillTx/>
              <a:latin typeface="Arial Unicode MS" panose="020B0604020202020204" pitchFamily="34" charset="-120"/>
              <a:ea typeface="微軟正黑體" pitchFamily="34" charset="-120"/>
            </a:endParaRPr>
          </a:p>
        </p:txBody>
      </p:sp>
      <p:sp>
        <p:nvSpPr>
          <p:cNvPr id="226" name="等腰三角形 225"/>
          <p:cNvSpPr/>
          <p:nvPr/>
        </p:nvSpPr>
        <p:spPr>
          <a:xfrm rot="5400000">
            <a:off x="4411568" y="1743962"/>
            <a:ext cx="186694" cy="314047"/>
          </a:xfrm>
          <a:prstGeom prst="triangle">
            <a:avLst/>
          </a:prstGeom>
          <a:solidFill>
            <a:srgbClr val="FFC000"/>
          </a:solidFill>
          <a:ln w="28575" cap="flat" cmpd="sng" algn="ctr">
            <a:solidFill>
              <a:srgbClr val="FFCE33"/>
            </a:solidFill>
            <a:prstDash val="solid"/>
          </a:ln>
          <a:effectLst>
            <a:outerShdw dist="127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sysClr val="window" lastClr="C7EDCC"/>
              </a:solidFill>
              <a:latin typeface="Arial Unicode MS" panose="020B0604020202020204" pitchFamily="34" charset="-120"/>
              <a:ea typeface="微軟正黑體" pitchFamily="34" charset="-120"/>
            </a:endParaRPr>
          </a:p>
        </p:txBody>
      </p:sp>
      <p:sp>
        <p:nvSpPr>
          <p:cNvPr id="230" name="圆角矩形 7"/>
          <p:cNvSpPr/>
          <p:nvPr/>
        </p:nvSpPr>
        <p:spPr>
          <a:xfrm>
            <a:off x="522520" y="1620159"/>
            <a:ext cx="3799645" cy="550797"/>
          </a:xfrm>
          <a:prstGeom prst="roundRect">
            <a:avLst>
              <a:gd name="adj" fmla="val 5371"/>
            </a:avLst>
          </a:prstGeom>
          <a:solidFill>
            <a:srgbClr val="FFC000"/>
          </a:solidFill>
          <a:ln w="28575" cap="flat" cmpd="sng" algn="ctr">
            <a:solidFill>
              <a:srgbClr val="FFCE33"/>
            </a:solidFill>
            <a:prstDash val="solid"/>
          </a:ln>
          <a:effectLst>
            <a:outerShdw dist="127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TW" altLang="en-US" sz="2400" b="1" kern="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微軟正黑體" pitchFamily="34" charset="-120"/>
              </a:rPr>
              <a:t>青年創業圓夢網</a:t>
            </a:r>
            <a:r>
              <a:rPr lang="en-US" altLang="zh-TW" sz="2400" b="1" kern="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微軟正黑體" pitchFamily="34" charset="-120"/>
              </a:rPr>
              <a:t>2.0</a:t>
            </a:r>
            <a:endParaRPr lang="en-US" sz="2400" b="1" kern="0" dirty="0">
              <a:solidFill>
                <a:srgbClr val="333333"/>
              </a:solidFill>
              <a:latin typeface="Arial Unicode MS" panose="020B0604020202020204" pitchFamily="34" charset="-120"/>
              <a:ea typeface="微軟正黑體" pitchFamily="34" charset="-120"/>
            </a:endParaRPr>
          </a:p>
        </p:txBody>
      </p:sp>
      <p:sp>
        <p:nvSpPr>
          <p:cNvPr id="242" name="圆角矩形 7"/>
          <p:cNvSpPr/>
          <p:nvPr/>
        </p:nvSpPr>
        <p:spPr>
          <a:xfrm>
            <a:off x="475022" y="3245059"/>
            <a:ext cx="3847143" cy="557495"/>
          </a:xfrm>
          <a:prstGeom prst="roundRect">
            <a:avLst>
              <a:gd name="adj" fmla="val 5371"/>
            </a:avLst>
          </a:prstGeom>
          <a:solidFill>
            <a:srgbClr val="FFC000"/>
          </a:solidFill>
          <a:ln w="28575" cap="flat" cmpd="sng" algn="ctr">
            <a:solidFill>
              <a:srgbClr val="FFCE33"/>
            </a:solidFill>
            <a:prstDash val="solid"/>
          </a:ln>
          <a:effectLst>
            <a:outerShdw dist="127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TW" altLang="en-US" sz="2400" b="1" kern="0" dirty="0">
                <a:solidFill>
                  <a:srgbClr val="333333"/>
                </a:solidFill>
                <a:latin typeface="Arial Unicode MS" panose="020B0604020202020204" pitchFamily="34" charset="-120"/>
                <a:ea typeface="微軟正黑體" pitchFamily="34" charset="-120"/>
              </a:rPr>
              <a:t>金華</a:t>
            </a:r>
            <a:r>
              <a:rPr lang="zh-TW" altLang="en-US" sz="2400" b="1" kern="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微軟正黑體" pitchFamily="34" charset="-120"/>
              </a:rPr>
              <a:t>官邸青創基地</a:t>
            </a:r>
            <a:endParaRPr lang="en-US" altLang="zh-TW" sz="2400" b="1" kern="0" dirty="0" smtClean="0">
              <a:solidFill>
                <a:srgbClr val="333333"/>
              </a:solidFill>
              <a:latin typeface="Arial Unicode MS" panose="020B0604020202020204" pitchFamily="34" charset="-120"/>
              <a:ea typeface="微軟正黑體" pitchFamily="34" charset="-120"/>
            </a:endParaRPr>
          </a:p>
        </p:txBody>
      </p:sp>
      <p:sp>
        <p:nvSpPr>
          <p:cNvPr id="243" name="等腰三角形 242"/>
          <p:cNvSpPr/>
          <p:nvPr/>
        </p:nvSpPr>
        <p:spPr>
          <a:xfrm rot="5400000">
            <a:off x="4397718" y="3356987"/>
            <a:ext cx="186694" cy="314047"/>
          </a:xfrm>
          <a:prstGeom prst="triangle">
            <a:avLst/>
          </a:prstGeom>
          <a:solidFill>
            <a:srgbClr val="FFC000"/>
          </a:solidFill>
          <a:ln w="28575" cap="flat" cmpd="sng" algn="ctr">
            <a:solidFill>
              <a:srgbClr val="FFCE33"/>
            </a:solidFill>
            <a:prstDash val="solid"/>
          </a:ln>
          <a:effectLst>
            <a:outerShdw dist="127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sysClr val="window" lastClr="C7EDCC"/>
              </a:solidFill>
              <a:latin typeface="Arial Unicode MS" panose="020B0604020202020204" pitchFamily="34" charset="-120"/>
              <a:ea typeface="微軟正黑體" pitchFamily="34" charset="-120"/>
            </a:endParaRPr>
          </a:p>
        </p:txBody>
      </p:sp>
      <p:sp>
        <p:nvSpPr>
          <p:cNvPr id="245" name="圆角矩形 12"/>
          <p:cNvSpPr/>
          <p:nvPr/>
        </p:nvSpPr>
        <p:spPr>
          <a:xfrm>
            <a:off x="5047326" y="1748263"/>
            <a:ext cx="3429530" cy="599102"/>
          </a:xfrm>
          <a:prstGeom prst="roundRect">
            <a:avLst>
              <a:gd name="adj" fmla="val 5371"/>
            </a:avLst>
          </a:prstGeom>
          <a:solidFill>
            <a:srgbClr val="FFC000"/>
          </a:solidFill>
          <a:ln w="28575" cap="flat" cmpd="sng" algn="ctr">
            <a:solidFill>
              <a:srgbClr val="FFCE33"/>
            </a:solidFill>
            <a:prstDash val="solid"/>
          </a:ln>
          <a:effectLst>
            <a:outerShdw dist="127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400" b="1" kern="0" dirty="0">
                <a:solidFill>
                  <a:srgbClr val="333333"/>
                </a:solidFill>
                <a:latin typeface="Arial Unicode MS" panose="020B0604020202020204" pitchFamily="34" charset="-120"/>
                <a:ea typeface="微軟正黑體" pitchFamily="34" charset="-120"/>
              </a:rPr>
              <a:t>TAF</a:t>
            </a:r>
            <a:r>
              <a:rPr lang="zh-TW" altLang="en-US" sz="2400" b="1" kern="0" dirty="0">
                <a:solidFill>
                  <a:srgbClr val="333333"/>
                </a:solidFill>
                <a:latin typeface="Arial Unicode MS" panose="020B0604020202020204" pitchFamily="34" charset="-120"/>
                <a:ea typeface="微軟正黑體" pitchFamily="34" charset="-120"/>
              </a:rPr>
              <a:t>空總創新基地</a:t>
            </a:r>
            <a:endParaRPr lang="en-US" sz="2400" b="1" kern="0" dirty="0">
              <a:solidFill>
                <a:srgbClr val="333333"/>
              </a:solidFill>
              <a:latin typeface="Arial Unicode MS" panose="020B0604020202020204" pitchFamily="34" charset="-120"/>
              <a:ea typeface="微軟正黑體" pitchFamily="34" charset="-120"/>
            </a:endParaRPr>
          </a:p>
        </p:txBody>
      </p:sp>
      <p:sp>
        <p:nvSpPr>
          <p:cNvPr id="249" name="等腰三角形 248"/>
          <p:cNvSpPr/>
          <p:nvPr/>
        </p:nvSpPr>
        <p:spPr>
          <a:xfrm rot="16200000" flipH="1">
            <a:off x="4755814" y="2046325"/>
            <a:ext cx="288032" cy="314047"/>
          </a:xfrm>
          <a:prstGeom prst="triangle">
            <a:avLst/>
          </a:prstGeom>
          <a:solidFill>
            <a:srgbClr val="FFC000"/>
          </a:solidFill>
          <a:ln w="28575" cap="flat" cmpd="sng" algn="ctr">
            <a:solidFill>
              <a:srgbClr val="FFCE33"/>
            </a:solidFill>
            <a:prstDash val="solid"/>
          </a:ln>
          <a:effectLst>
            <a:outerShdw dist="127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sysClr val="window" lastClr="C7EDCC"/>
              </a:solidFill>
              <a:latin typeface="Arial Unicode MS" panose="020B0604020202020204" pitchFamily="34" charset="-120"/>
              <a:ea typeface="微軟正黑體" pitchFamily="34" charset="-120"/>
            </a:endParaRPr>
          </a:p>
        </p:txBody>
      </p:sp>
      <p:sp>
        <p:nvSpPr>
          <p:cNvPr id="250" name="椭圆 2"/>
          <p:cNvSpPr/>
          <p:nvPr/>
        </p:nvSpPr>
        <p:spPr>
          <a:xfrm>
            <a:off x="4628140" y="213335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79646">
                  <a:lumMod val="75000"/>
                </a:srgbClr>
              </a:gs>
              <a:gs pos="54000">
                <a:srgbClr val="FFCE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rgbClr val="A47D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noProof="0">
              <a:ln>
                <a:noFill/>
              </a:ln>
              <a:solidFill>
                <a:sysClr val="window" lastClr="C7EDCC"/>
              </a:solidFill>
              <a:effectLst/>
              <a:uLnTx/>
              <a:uFillTx/>
              <a:latin typeface="Arial Unicode MS" panose="020B0604020202020204" pitchFamily="34" charset="-120"/>
              <a:ea typeface="微軟正黑體" pitchFamily="34" charset="-120"/>
            </a:endParaRPr>
          </a:p>
        </p:txBody>
      </p:sp>
      <p:sp>
        <p:nvSpPr>
          <p:cNvPr id="252" name="圆角矩形 7"/>
          <p:cNvSpPr/>
          <p:nvPr/>
        </p:nvSpPr>
        <p:spPr>
          <a:xfrm>
            <a:off x="498768" y="4917505"/>
            <a:ext cx="3823397" cy="571345"/>
          </a:xfrm>
          <a:prstGeom prst="roundRect">
            <a:avLst>
              <a:gd name="adj" fmla="val 5371"/>
            </a:avLst>
          </a:prstGeom>
          <a:solidFill>
            <a:srgbClr val="FFC000"/>
          </a:solidFill>
          <a:ln w="28575" cap="flat" cmpd="sng" algn="ctr">
            <a:solidFill>
              <a:srgbClr val="FFCE33"/>
            </a:solidFill>
            <a:prstDash val="solid"/>
          </a:ln>
          <a:effectLst>
            <a:outerShdw dist="127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TW" altLang="en-US" sz="2400" b="1" kern="0" dirty="0">
                <a:solidFill>
                  <a:srgbClr val="333333"/>
                </a:solidFill>
                <a:latin typeface="Arial Unicode MS" panose="020B0604020202020204" pitchFamily="34" charset="-120"/>
                <a:ea typeface="微軟正黑體" pitchFamily="34" charset="-120"/>
              </a:rPr>
              <a:t>金華</a:t>
            </a:r>
            <a:r>
              <a:rPr lang="zh-TW" altLang="en-US" sz="2400" b="1" kern="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微軟正黑體" pitchFamily="34" charset="-120"/>
              </a:rPr>
              <a:t>官邸社企聚落</a:t>
            </a:r>
            <a:endParaRPr lang="en-US" altLang="zh-TW" sz="2400" b="1" kern="0" dirty="0" smtClean="0">
              <a:solidFill>
                <a:srgbClr val="333333"/>
              </a:solidFill>
              <a:latin typeface="Arial Unicode MS" panose="020B0604020202020204" pitchFamily="34" charset="-120"/>
              <a:ea typeface="微軟正黑體" pitchFamily="34" charset="-120"/>
            </a:endParaRPr>
          </a:p>
        </p:txBody>
      </p:sp>
      <p:sp>
        <p:nvSpPr>
          <p:cNvPr id="253" name="文字方塊 252"/>
          <p:cNvSpPr txBox="1"/>
          <p:nvPr/>
        </p:nvSpPr>
        <p:spPr>
          <a:xfrm>
            <a:off x="522521" y="3814432"/>
            <a:ext cx="3652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kern="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微軟正黑體" pitchFamily="34" charset="-120"/>
              </a:rPr>
              <a:t>提供</a:t>
            </a:r>
            <a:r>
              <a:rPr lang="zh-TW" altLang="en-US" sz="2000" kern="0" dirty="0">
                <a:solidFill>
                  <a:srgbClr val="333333"/>
                </a:solidFill>
                <a:latin typeface="Arial Unicode MS" panose="020B0604020202020204" pitchFamily="34" charset="-120"/>
                <a:ea typeface="微軟正黑體" pitchFamily="34" charset="-120"/>
              </a:rPr>
              <a:t>創業諮詢、業師諮詢等</a:t>
            </a:r>
            <a:r>
              <a:rPr lang="en-US" altLang="zh-TW" sz="2000" kern="0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itchFamily="34" charset="-120"/>
              </a:rPr>
              <a:t>O2O</a:t>
            </a:r>
            <a:r>
              <a:rPr lang="zh-TW" altLang="en-US" sz="2000" kern="0" dirty="0">
                <a:solidFill>
                  <a:srgbClr val="333333"/>
                </a:solidFill>
                <a:latin typeface="Arial Unicode MS" panose="020B0604020202020204" pitchFamily="34" charset="-120"/>
                <a:ea typeface="微軟正黑體" pitchFamily="34" charset="-120"/>
              </a:rPr>
              <a:t>服務，為新創社群舉辦活動與課程的重要</a:t>
            </a:r>
            <a:r>
              <a:rPr lang="zh-TW" altLang="en-US" sz="2000" kern="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微軟正黑體" pitchFamily="34" charset="-120"/>
              </a:rPr>
              <a:t>基地</a:t>
            </a:r>
            <a:endParaRPr lang="en-US" altLang="zh-TW" sz="2000" kern="0" dirty="0">
              <a:solidFill>
                <a:srgbClr val="333333"/>
              </a:solidFill>
              <a:latin typeface="Arial Unicode MS" panose="020B0604020202020204" pitchFamily="34" charset="-120"/>
              <a:ea typeface="微軟正黑體" pitchFamily="34" charset="-120"/>
            </a:endParaRPr>
          </a:p>
        </p:txBody>
      </p:sp>
      <p:sp>
        <p:nvSpPr>
          <p:cNvPr id="254" name="文字方塊 253"/>
          <p:cNvSpPr txBox="1"/>
          <p:nvPr/>
        </p:nvSpPr>
        <p:spPr>
          <a:xfrm>
            <a:off x="475021" y="5546259"/>
            <a:ext cx="3652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kern="0" dirty="0">
                <a:solidFill>
                  <a:srgbClr val="333333"/>
                </a:solidFill>
                <a:latin typeface="Arial Unicode MS" panose="020B0604020202020204" pitchFamily="34" charset="-120"/>
                <a:ea typeface="微軟正黑體" pitchFamily="34" charset="-120"/>
              </a:rPr>
              <a:t>已有提供農夫契作平台的</a:t>
            </a:r>
            <a:r>
              <a:rPr lang="zh-TW" altLang="en-US" sz="2000" kern="0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itchFamily="34" charset="-120"/>
              </a:rPr>
              <a:t>我的開心農場</a:t>
            </a:r>
            <a:r>
              <a:rPr lang="zh-TW" altLang="en-US" sz="2000" kern="0" dirty="0">
                <a:solidFill>
                  <a:srgbClr val="333333"/>
                </a:solidFill>
                <a:latin typeface="Arial Unicode MS" panose="020B0604020202020204" pitchFamily="34" charset="-120"/>
                <a:ea typeface="微軟正黑體" pitchFamily="34" charset="-120"/>
              </a:rPr>
              <a:t>、推廣魚菜共生的</a:t>
            </a:r>
            <a:r>
              <a:rPr lang="zh-TW" altLang="en-US" sz="2000" kern="0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itchFamily="34" charset="-120"/>
              </a:rPr>
              <a:t>秉益企業</a:t>
            </a:r>
            <a:r>
              <a:rPr lang="zh-TW" altLang="en-US" sz="2000" kern="0" dirty="0">
                <a:solidFill>
                  <a:srgbClr val="333333"/>
                </a:solidFill>
                <a:latin typeface="Arial Unicode MS" panose="020B0604020202020204" pitchFamily="34" charset="-120"/>
                <a:ea typeface="微軟正黑體" pitchFamily="34" charset="-120"/>
              </a:rPr>
              <a:t>等</a:t>
            </a:r>
            <a:r>
              <a:rPr lang="en-US" altLang="zh-TW" sz="2000" kern="0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itchFamily="34" charset="-120"/>
              </a:rPr>
              <a:t>10</a:t>
            </a:r>
            <a:r>
              <a:rPr lang="zh-TW" altLang="en-US" sz="2000" kern="0" dirty="0">
                <a:solidFill>
                  <a:srgbClr val="333333"/>
                </a:solidFill>
                <a:latin typeface="Arial Unicode MS" panose="020B0604020202020204" pitchFamily="34" charset="-120"/>
                <a:ea typeface="微軟正黑體" pitchFamily="34" charset="-120"/>
              </a:rPr>
              <a:t>家社企</a:t>
            </a:r>
            <a:r>
              <a:rPr lang="zh-TW" altLang="en-US" sz="2000" kern="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微軟正黑體" pitchFamily="34" charset="-120"/>
              </a:rPr>
              <a:t>進駐</a:t>
            </a:r>
            <a:endParaRPr lang="en-US" altLang="zh-TW" sz="2000" kern="0" dirty="0" smtClean="0">
              <a:solidFill>
                <a:srgbClr val="333333"/>
              </a:solidFill>
              <a:latin typeface="Arial Unicode MS" panose="020B0604020202020204" pitchFamily="34" charset="-120"/>
              <a:ea typeface="微軟正黑體" pitchFamily="34" charset="-120"/>
            </a:endParaRPr>
          </a:p>
        </p:txBody>
      </p:sp>
      <p:sp>
        <p:nvSpPr>
          <p:cNvPr id="255" name="等腰三角形 254"/>
          <p:cNvSpPr/>
          <p:nvPr/>
        </p:nvSpPr>
        <p:spPr>
          <a:xfrm rot="5400000">
            <a:off x="4383868" y="5112512"/>
            <a:ext cx="186694" cy="314047"/>
          </a:xfrm>
          <a:prstGeom prst="triangle">
            <a:avLst/>
          </a:prstGeom>
          <a:solidFill>
            <a:srgbClr val="FFC000"/>
          </a:solidFill>
          <a:ln w="28575" cap="flat" cmpd="sng" algn="ctr">
            <a:solidFill>
              <a:srgbClr val="FFCE33"/>
            </a:solidFill>
            <a:prstDash val="solid"/>
          </a:ln>
          <a:effectLst>
            <a:outerShdw dist="127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sysClr val="window" lastClr="C7EDCC"/>
              </a:solidFill>
              <a:latin typeface="Arial Unicode MS" panose="020B0604020202020204" pitchFamily="34" charset="-120"/>
              <a:ea typeface="微軟正黑體" pitchFamily="34" charset="-120"/>
            </a:endParaRPr>
          </a:p>
        </p:txBody>
      </p:sp>
      <p:sp>
        <p:nvSpPr>
          <p:cNvPr id="256" name="椭圆 3"/>
          <p:cNvSpPr/>
          <p:nvPr/>
        </p:nvSpPr>
        <p:spPr>
          <a:xfrm>
            <a:off x="4604390" y="521096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79646">
                  <a:lumMod val="75000"/>
                </a:srgbClr>
              </a:gs>
              <a:gs pos="54000">
                <a:srgbClr val="FFCE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rgbClr val="A47D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noProof="0">
              <a:ln>
                <a:noFill/>
              </a:ln>
              <a:solidFill>
                <a:sysClr val="window" lastClr="C7EDCC"/>
              </a:solidFill>
              <a:effectLst/>
              <a:uLnTx/>
              <a:uFillTx/>
              <a:latin typeface="Arial Unicode MS" panose="020B0604020202020204" pitchFamily="34" charset="-120"/>
              <a:ea typeface="微軟正黑體" pitchFamily="34" charset="-120"/>
            </a:endParaRPr>
          </a:p>
        </p:txBody>
      </p:sp>
      <p:sp>
        <p:nvSpPr>
          <p:cNvPr id="258" name="文字方塊 257"/>
          <p:cNvSpPr txBox="1"/>
          <p:nvPr/>
        </p:nvSpPr>
        <p:spPr>
          <a:xfrm>
            <a:off x="4830015" y="2359240"/>
            <a:ext cx="384871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kern="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微軟正黑體" pitchFamily="34" charset="-120"/>
              </a:rPr>
              <a:t>科技</a:t>
            </a:r>
            <a:r>
              <a:rPr lang="zh-TW" altLang="en-US" sz="2000" kern="0" dirty="0">
                <a:solidFill>
                  <a:srgbClr val="333333"/>
                </a:solidFill>
                <a:latin typeface="Arial Unicode MS" panose="020B0604020202020204" pitchFamily="34" charset="-120"/>
                <a:ea typeface="微軟正黑體" pitchFamily="34" charset="-120"/>
              </a:rPr>
              <a:t>村</a:t>
            </a:r>
            <a:r>
              <a:rPr lang="zh-TW" altLang="en-US" sz="2000" kern="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微軟正黑體" pitchFamily="34" charset="-120"/>
              </a:rPr>
              <a:t>、社創村、藝文村、創客村等空間已陸續啟用</a:t>
            </a:r>
            <a:endParaRPr lang="en-US" altLang="zh-TW" sz="2000" kern="0" dirty="0" smtClean="0">
              <a:solidFill>
                <a:srgbClr val="333333"/>
              </a:solidFill>
              <a:latin typeface="Arial Unicode MS" panose="020B0604020202020204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kern="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微軟正黑體" pitchFamily="34" charset="-120"/>
              </a:rPr>
              <a:t>營造友善在臺外國人聚集的創意交流空間</a:t>
            </a:r>
            <a:endParaRPr lang="en-US" altLang="zh-TW" sz="2000" kern="0" dirty="0" smtClean="0">
              <a:solidFill>
                <a:srgbClr val="333333"/>
              </a:solidFill>
              <a:latin typeface="Arial Unicode MS" panose="020B0604020202020204" pitchFamily="34" charset="-120"/>
              <a:ea typeface="微軟正黑體" pitchFamily="34" charset="-120"/>
            </a:endParaRPr>
          </a:p>
        </p:txBody>
      </p:sp>
      <p:sp>
        <p:nvSpPr>
          <p:cNvPr id="4" name="雲朵形圖說文字 3"/>
          <p:cNvSpPr/>
          <p:nvPr/>
        </p:nvSpPr>
        <p:spPr>
          <a:xfrm>
            <a:off x="6792686" y="3457216"/>
            <a:ext cx="2185059" cy="1323775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首度在臺舉辦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2015Fab Lab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亞洲年會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9" name="雲朵形圖說文字 258"/>
          <p:cNvSpPr/>
          <p:nvPr/>
        </p:nvSpPr>
        <p:spPr>
          <a:xfrm>
            <a:off x="4702115" y="3719451"/>
            <a:ext cx="2304327" cy="1282535"/>
          </a:xfrm>
          <a:prstGeom prst="cloudCallout">
            <a:avLst>
              <a:gd name="adj1" fmla="val 35936"/>
              <a:gd name="adj2" fmla="val -4906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MIT Media Lab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合辦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未來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城市工作坊</a:t>
            </a:r>
          </a:p>
        </p:txBody>
      </p:sp>
      <p:sp>
        <p:nvSpPr>
          <p:cNvPr id="260" name="雲朵形圖說文字 259"/>
          <p:cNvSpPr/>
          <p:nvPr/>
        </p:nvSpPr>
        <p:spPr>
          <a:xfrm>
            <a:off x="6733308" y="4602449"/>
            <a:ext cx="2244437" cy="1147274"/>
          </a:xfrm>
          <a:prstGeom prst="cloudCallout">
            <a:avLst>
              <a:gd name="adj1" fmla="val -44901"/>
              <a:gd name="adj2" fmla="val -4721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為偏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鄉學童舉辦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Learning Holiday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20545" y="2197457"/>
            <a:ext cx="3990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kern="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微軟正黑體" pitchFamily="34" charset="-120"/>
              </a:rPr>
              <a:t>以需求為導向，提供網實合一創業服務，</a:t>
            </a:r>
            <a:r>
              <a:rPr lang="en-US" altLang="zh-TW" sz="2000" kern="0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微軟正黑體" pitchFamily="34" charset="-120"/>
              </a:rPr>
              <a:t>104.3.26</a:t>
            </a:r>
            <a:r>
              <a:rPr lang="zh-TW" altLang="en-US" sz="2000" kern="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微軟正黑體" pitchFamily="34" charset="-120"/>
              </a:rPr>
              <a:t>上線以來已超過</a:t>
            </a:r>
            <a:r>
              <a:rPr lang="en-US" altLang="zh-TW" sz="2000" kern="0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itchFamily="34" charset="-120"/>
              </a:rPr>
              <a:t>225</a:t>
            </a:r>
            <a:r>
              <a:rPr lang="zh-TW" altLang="en-US" sz="2000" kern="0" dirty="0" smtClean="0">
                <a:solidFill>
                  <a:srgbClr val="333333"/>
                </a:solidFill>
                <a:latin typeface="Arial Unicode MS" panose="020B0604020202020204" pitchFamily="34" charset="-120"/>
                <a:ea typeface="微軟正黑體" pitchFamily="34" charset="-120"/>
              </a:rPr>
              <a:t>萬人次瀏覽</a:t>
            </a:r>
            <a:endParaRPr lang="en-US" altLang="zh-TW" sz="2000" kern="0" dirty="0">
              <a:solidFill>
                <a:srgbClr val="333333"/>
              </a:solidFill>
              <a:latin typeface="Arial Unicode MS" panose="020B0604020202020204" pitchFamily="34" charset="-120"/>
              <a:ea typeface="微軟正黑體" pitchFamily="34" charset="-120"/>
            </a:endParaRPr>
          </a:p>
        </p:txBody>
      </p:sp>
      <p:sp>
        <p:nvSpPr>
          <p:cNvPr id="29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330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95250"/>
            <a:ext cx="7886700" cy="1236103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　綱</a:t>
            </a:r>
            <a:endParaRPr lang="zh-TW" altLang="en-US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9700" y="1681101"/>
            <a:ext cx="6705600" cy="41660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壹、前　言</a:t>
            </a:r>
            <a:endParaRPr lang="en-US" altLang="zh-TW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貳、打造創新創業生態環境</a:t>
            </a:r>
            <a:endParaRPr lang="en-US" altLang="zh-TW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參、創新創業引領產業轉型</a:t>
            </a:r>
            <a:endParaRPr lang="en-US" altLang="zh-TW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zh-TW" altLang="en-US" sz="3600" b="1" dirty="0">
                <a:solidFill>
                  <a:schemeClr val="accent5">
                    <a:lumMod val="75000"/>
                  </a:schemeClr>
                </a:solidFill>
              </a:rPr>
              <a:t>肆</a:t>
            </a:r>
            <a:r>
              <a:rPr lang="zh-TW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、</a:t>
            </a:r>
            <a:r>
              <a:rPr lang="zh-TW" altLang="zh-TW" sz="3600" b="1" dirty="0" smtClean="0">
                <a:solidFill>
                  <a:schemeClr val="accent5">
                    <a:lumMod val="75000"/>
                  </a:schemeClr>
                </a:solidFill>
              </a:rPr>
              <a:t>結</a:t>
            </a:r>
            <a:r>
              <a:rPr lang="zh-TW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　</a:t>
            </a:r>
            <a:r>
              <a:rPr lang="zh-TW" altLang="zh-TW" sz="3600" b="1" dirty="0" smtClean="0">
                <a:solidFill>
                  <a:schemeClr val="accent5">
                    <a:lumMod val="75000"/>
                  </a:schemeClr>
                </a:solidFill>
              </a:rPr>
              <a:t>語</a:t>
            </a:r>
            <a:endParaRPr lang="en-US" altLang="zh-TW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63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19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037850"/>
            <a:ext cx="3133725" cy="3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257174" y="1382944"/>
            <a:ext cx="4924425" cy="1800225"/>
          </a:xfrm>
          <a:prstGeom prst="wedgeRoundRectCallout">
            <a:avLst>
              <a:gd name="adj1" fmla="val 57186"/>
              <a:gd name="adj2" fmla="val -7773"/>
              <a:gd name="adj3" fmla="val 16667"/>
            </a:avLst>
          </a:prstGeom>
          <a:solidFill>
            <a:srgbClr val="FF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</a:t>
            </a:r>
            <a:endParaRPr lang="en-US" altLang="zh-TW" sz="2200" b="1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南臺科大</a:t>
            </a:r>
            <a:r>
              <a:rPr lang="en-US" altLang="zh-TW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</a:t>
            </a:r>
            <a:r>
              <a:rPr lang="en-US" altLang="zh-TW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、崑山科大</a:t>
            </a:r>
            <a:r>
              <a:rPr lang="en-US" altLang="zh-TW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文化部</a:t>
            </a:r>
            <a:r>
              <a:rPr lang="en-US" altLang="zh-TW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、畜產試驗所</a:t>
            </a:r>
            <a:r>
              <a:rPr lang="en-US" altLang="zh-TW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農委會</a:t>
            </a:r>
            <a:r>
              <a:rPr lang="en-US" altLang="zh-TW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等育成中心</a:t>
            </a:r>
            <a:endParaRPr lang="en-US" altLang="zh-TW" sz="1600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</a:t>
            </a:r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園區創業工坊</a:t>
            </a:r>
            <a:r>
              <a:rPr lang="en-US" altLang="zh-TW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科技部</a:t>
            </a:r>
            <a:r>
              <a:rPr lang="en-US" altLang="zh-TW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 smtClean="0"/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國家新</a:t>
            </a:r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境、延平金鑽等創業空間</a:t>
            </a:r>
            <a:r>
              <a:rPr lang="en-US" altLang="zh-TW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財政部</a:t>
            </a:r>
            <a:r>
              <a:rPr lang="en-US" altLang="zh-TW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</a:t>
            </a:r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數位文創園區</a:t>
            </a:r>
            <a:r>
              <a:rPr lang="en-US" altLang="zh-TW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fab lab(</a:t>
            </a:r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</a:t>
            </a:r>
            <a:r>
              <a:rPr lang="en-US" altLang="zh-TW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6" name="圓角矩形圖說文字 5"/>
          <p:cNvSpPr/>
          <p:nvPr/>
        </p:nvSpPr>
        <p:spPr>
          <a:xfrm>
            <a:off x="257173" y="3267075"/>
            <a:ext cx="4924425" cy="2038350"/>
          </a:xfrm>
          <a:prstGeom prst="wedgeRoundRectCallout">
            <a:avLst>
              <a:gd name="adj1" fmla="val 57633"/>
              <a:gd name="adj2" fmla="val -485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</a:t>
            </a:r>
            <a:endParaRPr lang="en-US" altLang="zh-TW" sz="2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金工中心、高雄大學、中山大學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、樹德科大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文化部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等育成中心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高雄園區創業工坊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科技部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三民區正興路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財政部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、橋頭區站前街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臺鐵局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等創業空間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l"/>
            </a:pPr>
            <a:r>
              <a:rPr lang="en-US" altLang="zh-TW" sz="1600" dirty="0" err="1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Dakuo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高雄市數位內容創意中心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高雄市政府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257175" y="5391149"/>
            <a:ext cx="4924425" cy="1209675"/>
          </a:xfrm>
          <a:prstGeom prst="wedgeRoundRectCallout">
            <a:avLst>
              <a:gd name="adj1" fmla="val 51805"/>
              <a:gd name="adj2" fmla="val -4798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屏東</a:t>
            </a:r>
            <a:endParaRPr lang="en-US" altLang="zh-TW" sz="2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屏科大、美和科大育成中心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>
              <a:spcBef>
                <a:spcPts val="200"/>
              </a:spcBef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新園鄉五房路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財政部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、枋山鄉國中路</a:t>
            </a:r>
            <a:r>
              <a:rPr lang="en-US" altLang="zh-TW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臺鐵局</a:t>
            </a:r>
            <a:r>
              <a:rPr lang="en-US" altLang="zh-TW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6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00"/>
              </a:spcBef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等創業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空間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553518" y="145577"/>
            <a:ext cx="7612777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五、引領新創</a:t>
            </a:r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風潮 </a:t>
            </a:r>
            <a:r>
              <a:rPr lang="en-US" altLang="zh-TW" sz="4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4800" b="1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en-US" altLang="zh-TW" sz="4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/3)</a:t>
            </a:r>
            <a:endParaRPr lang="en-US" altLang="zh-TW" sz="4800" b="1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65050" y="869250"/>
            <a:ext cx="5518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南臺灣創新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創業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基地</a:t>
            </a:r>
            <a:endParaRPr lang="zh-TW" altLang="en-US" sz="2800" b="1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雲朵形圖說文字 1"/>
          <p:cNvSpPr/>
          <p:nvPr/>
        </p:nvSpPr>
        <p:spPr>
          <a:xfrm>
            <a:off x="4724400" y="4400550"/>
            <a:ext cx="4162425" cy="2457450"/>
          </a:xfrm>
          <a:prstGeom prst="cloudCallout">
            <a:avLst>
              <a:gd name="adj1" fmla="val -13667"/>
              <a:gd name="adj2" fmla="val -7083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行動創業服務</a:t>
            </a:r>
            <a:endParaRPr lang="en-US" altLang="zh-TW" sz="2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創業臺灣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368</a:t>
            </a:r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以巡迴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</a:t>
            </a:r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串連在地產業與創業</a:t>
            </a: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</a:t>
            </a:r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</a:t>
            </a:r>
            <a:endParaRPr lang="en-US" altLang="zh-TW" sz="1600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南部地區</a:t>
            </a:r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青農與傳產創新</a:t>
            </a:r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為主題</a:t>
            </a:r>
            <a:endParaRPr lang="zh-TW" altLang="en-US" sz="16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2" b="16039"/>
          <a:stretch/>
        </p:blipFill>
        <p:spPr>
          <a:xfrm>
            <a:off x="6805612" y="6057898"/>
            <a:ext cx="1543053" cy="80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圖片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47" y="1828375"/>
            <a:ext cx="5379526" cy="4234845"/>
          </a:xfrm>
          <a:prstGeom prst="rect">
            <a:avLst/>
          </a:prstGeom>
        </p:spPr>
      </p:pic>
      <p:sp>
        <p:nvSpPr>
          <p:cNvPr id="57" name="標題 1"/>
          <p:cNvSpPr txBox="1">
            <a:spLocks/>
          </p:cNvSpPr>
          <p:nvPr/>
        </p:nvSpPr>
        <p:spPr>
          <a:xfrm>
            <a:off x="765612" y="193077"/>
            <a:ext cx="7612777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五、引領新創</a:t>
            </a:r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風潮 </a:t>
            </a:r>
            <a:r>
              <a:rPr lang="en-US" altLang="zh-TW" sz="4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4800" b="1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en-US" altLang="zh-TW" sz="4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/3)</a:t>
            </a:r>
            <a:endParaRPr lang="en-US" altLang="zh-TW" sz="4800" b="1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2882362" y="4737642"/>
            <a:ext cx="3491345" cy="1366404"/>
          </a:xfrm>
          <a:prstGeom prst="roundRect">
            <a:avLst/>
          </a:prstGeom>
          <a:solidFill>
            <a:srgbClr val="00990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政府創新創業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發揮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點火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圖說文字 2"/>
          <p:cNvSpPr/>
          <p:nvPr/>
        </p:nvSpPr>
        <p:spPr>
          <a:xfrm>
            <a:off x="6164313" y="1553216"/>
            <a:ext cx="2646312" cy="1751421"/>
          </a:xfrm>
          <a:prstGeom prst="wedgeRectCallout">
            <a:avLst>
              <a:gd name="adj1" fmla="val -58788"/>
              <a:gd name="adj2" fmla="val 3722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6600"/>
                </a:solidFill>
                <a:latin typeface="Arial Unicode MS" panose="020B0604020202020204" pitchFamily="34" charset="-120"/>
                <a:ea typeface="微軟正黑體" pitchFamily="34" charset="-120"/>
                <a:cs typeface="Times New Roman" pitchFamily="18" charset="0"/>
              </a:rPr>
              <a:t>社企蓬勃發展</a:t>
            </a:r>
            <a:endParaRPr lang="en-US" altLang="zh-TW" sz="2400" b="1" dirty="0">
              <a:solidFill>
                <a:srgbClr val="FF6600"/>
              </a:solidFill>
              <a:latin typeface="Arial Unicode MS" panose="020B0604020202020204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spc="-100" dirty="0" smtClean="0">
                <a:solidFill>
                  <a:srgbClr val="FF66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我</a:t>
            </a:r>
            <a:r>
              <a:rPr lang="zh-TW" altLang="en-US" spc="-100" dirty="0">
                <a:solidFill>
                  <a:srgbClr val="FF66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的開心農場</a:t>
            </a:r>
            <a:r>
              <a:rPr lang="zh-TW" altLang="en-US" spc="-100" dirty="0" smtClean="0">
                <a:solidFill>
                  <a:srgbClr val="FF66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、众社</a:t>
            </a:r>
            <a:r>
              <a:rPr lang="zh-TW" altLang="en-US" spc="-100" dirty="0">
                <a:solidFill>
                  <a:srgbClr val="FF66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企等</a:t>
            </a:r>
            <a:r>
              <a:rPr lang="en-US" altLang="zh-TW" spc="-100" dirty="0">
                <a:solidFill>
                  <a:srgbClr val="FF66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101</a:t>
            </a:r>
            <a:r>
              <a:rPr lang="zh-TW" altLang="en-US" spc="-100" dirty="0">
                <a:solidFill>
                  <a:srgbClr val="FF66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家登錄社企</a:t>
            </a:r>
            <a:r>
              <a:rPr lang="zh-TW" altLang="en-US" spc="-100" dirty="0" smtClean="0">
                <a:solidFill>
                  <a:srgbClr val="FF66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平台</a:t>
            </a:r>
            <a:endParaRPr lang="en-US" altLang="zh-TW" spc="-100" dirty="0" smtClean="0">
              <a:solidFill>
                <a:srgbClr val="FF6600"/>
              </a:solidFill>
              <a:latin typeface="Arial Unicode MS" panose="020B060402020202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FF66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超過</a:t>
            </a:r>
            <a:r>
              <a:rPr lang="zh-TW" altLang="en-US" dirty="0">
                <a:solidFill>
                  <a:srgbClr val="FF66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百場社企小聚，近萬人次</a:t>
            </a:r>
            <a:r>
              <a:rPr lang="zh-TW" altLang="en-US" dirty="0" smtClean="0">
                <a:solidFill>
                  <a:srgbClr val="FF66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參與</a:t>
            </a:r>
            <a:endParaRPr lang="en-US" altLang="zh-TW" dirty="0">
              <a:solidFill>
                <a:srgbClr val="FF6600"/>
              </a:solidFill>
              <a:latin typeface="Arial Unicode MS" panose="020B060402020202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28" name="矩形圖說文字 27"/>
          <p:cNvSpPr/>
          <p:nvPr/>
        </p:nvSpPr>
        <p:spPr>
          <a:xfrm>
            <a:off x="365050" y="1924050"/>
            <a:ext cx="3375366" cy="1265646"/>
          </a:xfrm>
          <a:prstGeom prst="wedgeRectCallout">
            <a:avLst>
              <a:gd name="adj1" fmla="val 65807"/>
              <a:gd name="adj2" fmla="val 40846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0" rIns="90000" bIns="0" rtlCol="0" anchor="ctr"/>
          <a:lstStyle/>
          <a:p>
            <a:pPr algn="ctr"/>
            <a:r>
              <a:rPr lang="zh-TW" altLang="en-US" sz="24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0"/>
                <a:ea typeface="微軟正黑體" pitchFamily="34" charset="-120"/>
                <a:cs typeface="Times New Roman" pitchFamily="18" charset="0"/>
              </a:rPr>
              <a:t>國際關注臺灣新創</a:t>
            </a:r>
            <a:endParaRPr lang="en-US" altLang="zh-TW" sz="2400" b="1" dirty="0">
              <a:solidFill>
                <a:schemeClr val="bg2">
                  <a:lumMod val="25000"/>
                </a:schemeClr>
              </a:solidFill>
              <a:latin typeface="Arial Unicode MS" panose="020B0604020202020204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285750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500 Startups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、紅杉資本等國際知名創投及加速器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Arial Unicode MS" panose="020B060402020202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31" name="矩形圖說文字 30"/>
          <p:cNvSpPr/>
          <p:nvPr/>
        </p:nvSpPr>
        <p:spPr>
          <a:xfrm>
            <a:off x="154381" y="3603051"/>
            <a:ext cx="2585606" cy="1388049"/>
          </a:xfrm>
          <a:prstGeom prst="wedgeRectCallout">
            <a:avLst>
              <a:gd name="adj1" fmla="val 68817"/>
              <a:gd name="adj2" fmla="val -327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0" rIns="0" bIns="0" rtlCol="0" anchor="ctr"/>
          <a:lstStyle/>
          <a:p>
            <a:pPr algn="ctr"/>
            <a:r>
              <a:rPr lang="zh-TW" altLang="en-US" sz="2400" b="1" spc="-100" dirty="0" smtClean="0">
                <a:solidFill>
                  <a:srgbClr val="0070C0"/>
                </a:solidFill>
                <a:latin typeface="Arial Unicode MS" panose="020B0604020202020204" pitchFamily="34" charset="-120"/>
                <a:ea typeface="微軟正黑體" pitchFamily="34" charset="-120"/>
                <a:cs typeface="Times New Roman" pitchFamily="18" charset="0"/>
              </a:rPr>
              <a:t>地方積極推動新創</a:t>
            </a:r>
            <a:endParaRPr lang="en-US" altLang="zh-TW" sz="2400" b="1" spc="-100" dirty="0">
              <a:solidFill>
                <a:srgbClr val="0070C0"/>
              </a:solidFill>
              <a:latin typeface="Arial Unicode MS" panose="020B0604020202020204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285750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rgbClr val="0070C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新</a:t>
            </a:r>
            <a:r>
              <a:rPr lang="zh-TW" altLang="en-US" dirty="0" smtClean="0">
                <a:solidFill>
                  <a:srgbClr val="0070C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北創力坊、臺北天使俱樂部、臺南南星創速器等</a:t>
            </a:r>
            <a:endParaRPr lang="en-US" altLang="zh-TW" dirty="0">
              <a:solidFill>
                <a:srgbClr val="0070C0"/>
              </a:solidFill>
              <a:latin typeface="Arial Unicode MS" panose="020B060402020202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65050" y="1174050"/>
            <a:ext cx="474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創新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創業蔚為全民風潮</a:t>
            </a:r>
          </a:p>
        </p:txBody>
      </p:sp>
      <p:sp>
        <p:nvSpPr>
          <p:cNvPr id="12" name="矩形圖說文字 11"/>
          <p:cNvSpPr/>
          <p:nvPr/>
        </p:nvSpPr>
        <p:spPr>
          <a:xfrm>
            <a:off x="6588830" y="3603051"/>
            <a:ext cx="2388920" cy="2481945"/>
          </a:xfrm>
          <a:prstGeom prst="wedgeRectCallout">
            <a:avLst>
              <a:gd name="adj1" fmla="val -72318"/>
              <a:gd name="adj2" fmla="val -35868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accent4">
                    <a:lumMod val="50000"/>
                  </a:schemeClr>
                </a:solidFill>
                <a:latin typeface="Arial Unicode MS" panose="020B0604020202020204" pitchFamily="34" charset="-120"/>
                <a:ea typeface="微軟正黑體" pitchFamily="34" charset="-120"/>
                <a:cs typeface="Times New Roman" pitchFamily="18" charset="0"/>
              </a:rPr>
              <a:t>企業投資增加</a:t>
            </a:r>
            <a:endParaRPr lang="en-US" altLang="zh-TW" dirty="0">
              <a:solidFill>
                <a:schemeClr val="accent4">
                  <a:lumMod val="50000"/>
                </a:schemeClr>
              </a:solidFill>
              <a:latin typeface="Arial Unicode MS" panose="020B060402020202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285750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鴻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海投資</a:t>
            </a:r>
            <a:r>
              <a:rPr lang="en-US" altLang="zh-TW" dirty="0" err="1" smtClean="0">
                <a:solidFill>
                  <a:schemeClr val="accent4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PaGamO</a:t>
            </a:r>
            <a:endParaRPr lang="en-US" altLang="zh-TW" dirty="0">
              <a:solidFill>
                <a:schemeClr val="accent4">
                  <a:lumMod val="50000"/>
                </a:schemeClr>
              </a:solidFill>
              <a:latin typeface="Arial Unicode MS" panose="020B0604020202020204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英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業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達成立超級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天使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基金</a:t>
            </a:r>
            <a:endParaRPr lang="en-US" altLang="zh-TW" dirty="0" smtClean="0">
              <a:solidFill>
                <a:schemeClr val="accent4">
                  <a:lumMod val="50000"/>
                </a:schemeClr>
              </a:solidFill>
              <a:latin typeface="Arial Unicode MS" panose="020B060402020202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聯發科成立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3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億美元創投基金，已投資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EZTABLE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itchFamily="18" charset="0"/>
              </a:rPr>
              <a:t>等</a:t>
            </a:r>
            <a:endParaRPr lang="en-US" altLang="zh-TW" dirty="0">
              <a:solidFill>
                <a:schemeClr val="accent4">
                  <a:lumMod val="50000"/>
                </a:schemeClr>
              </a:solidFill>
              <a:latin typeface="Arial Unicode MS" panose="020B060402020202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5" name="雲朵形圖說文字 4"/>
          <p:cNvSpPr/>
          <p:nvPr/>
        </p:nvSpPr>
        <p:spPr>
          <a:xfrm>
            <a:off x="154382" y="5148819"/>
            <a:ext cx="2596072" cy="1294411"/>
          </a:xfrm>
          <a:prstGeom prst="cloudCallout">
            <a:avLst>
              <a:gd name="adj1" fmla="val 45063"/>
              <a:gd name="adj2" fmla="val -115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民間社群主辦國際新創活動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MOSA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83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21</a:t>
            </a:fld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676401" y="2668273"/>
            <a:ext cx="5791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TW" altLang="en-US" sz="54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參</a:t>
            </a:r>
            <a:r>
              <a:rPr lang="zh-TW" altLang="en-US" sz="5400" b="1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zh-TW" altLang="en-US" sz="54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創新創業引領產業轉型</a:t>
            </a:r>
          </a:p>
        </p:txBody>
      </p:sp>
    </p:spTree>
    <p:extLst>
      <p:ext uri="{BB962C8B-B14F-4D97-AF65-F5344CB8AC3E}">
        <p14:creationId xmlns:p14="http://schemas.microsoft.com/office/powerpoint/2010/main" val="40354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字方塊 22"/>
          <p:cNvSpPr txBox="1"/>
          <p:nvPr/>
        </p:nvSpPr>
        <p:spPr>
          <a:xfrm>
            <a:off x="348145" y="1325814"/>
            <a:ext cx="821055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hangingPunct="0">
              <a:lnSpc>
                <a:spcPct val="12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為因應</a:t>
            </a:r>
            <a:r>
              <a:rPr lang="zh-TW" altLang="zh-TW" sz="24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未來</a:t>
            </a:r>
            <a:r>
              <a:rPr lang="zh-TW" altLang="en-US" sz="24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數位新經濟</a:t>
            </a:r>
            <a:r>
              <a:rPr lang="zh-TW" altLang="zh-TW" sz="24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趨勢</a:t>
            </a:r>
            <a:r>
              <a:rPr lang="en-US" altLang="zh-TW" sz="2400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如物聯網、</a:t>
            </a:r>
            <a:r>
              <a:rPr lang="en-US" altLang="zh-TW" sz="24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VR</a:t>
            </a:r>
            <a:r>
              <a:rPr lang="zh-TW" altLang="en-US" sz="2400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4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分享</a:t>
            </a:r>
            <a:r>
              <a:rPr lang="zh-TW" altLang="zh-TW" sz="2400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經濟</a:t>
            </a:r>
            <a:r>
              <a:rPr lang="en-US" altLang="zh-TW" sz="24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需賴具創新能力之創業</a:t>
            </a:r>
            <a:r>
              <a:rPr lang="zh-TW" altLang="zh-TW" sz="24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家</a:t>
            </a:r>
            <a:r>
              <a:rPr lang="zh-TW" altLang="en-US" sz="24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，運用臺灣</a:t>
            </a:r>
            <a:r>
              <a:rPr lang="en-US" altLang="zh-TW" sz="24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ICT</a:t>
            </a:r>
            <a:r>
              <a:rPr lang="zh-TW" altLang="en-US" sz="24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硬體製造優勢，結合</a:t>
            </a:r>
            <a:r>
              <a:rPr lang="zh-TW" altLang="zh-TW" sz="24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zh-TW" sz="2400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整合者</a:t>
            </a:r>
            <a:r>
              <a:rPr lang="en-US" altLang="zh-TW" sz="2400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(SI)</a:t>
            </a:r>
            <a:r>
              <a:rPr lang="zh-TW" altLang="zh-TW" sz="24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重組產業供應鏈，</a:t>
            </a:r>
            <a:r>
              <a:rPr lang="zh-TW" altLang="zh-TW" sz="24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創造</a:t>
            </a:r>
            <a:r>
              <a:rPr lang="zh-TW" altLang="zh-TW" sz="2400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新一波產業商機及投資</a:t>
            </a:r>
            <a:endParaRPr lang="zh-TW" altLang="en-US" sz="2400" dirty="0"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9075" y="4389567"/>
            <a:ext cx="1981200" cy="40011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現有科技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業者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19075" y="3615490"/>
            <a:ext cx="1981200" cy="40011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新創業者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16436" y="5128466"/>
            <a:ext cx="1981200" cy="40011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系統整合者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7037591" y="3317201"/>
            <a:ext cx="1952625" cy="769442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模式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2590800" y="3600974"/>
            <a:ext cx="2476500" cy="1814503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物聯網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虛擬實境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分享經濟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產業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電商化</a:t>
            </a:r>
          </a:p>
        </p:txBody>
      </p:sp>
      <p:sp>
        <p:nvSpPr>
          <p:cNvPr id="16" name="橢圓 15"/>
          <p:cNvSpPr/>
          <p:nvPr/>
        </p:nvSpPr>
        <p:spPr>
          <a:xfrm>
            <a:off x="7072309" y="4335416"/>
            <a:ext cx="1952625" cy="769442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新產業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投資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7104270" y="5332530"/>
            <a:ext cx="1952625" cy="769442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型態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標題 3"/>
          <p:cNvSpPr txBox="1">
            <a:spLocks/>
          </p:cNvSpPr>
          <p:nvPr/>
        </p:nvSpPr>
        <p:spPr>
          <a:xfrm>
            <a:off x="153572" y="311343"/>
            <a:ext cx="8836856" cy="74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600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軟硬整合，推動產業典範移轉</a:t>
            </a:r>
          </a:p>
        </p:txBody>
      </p:sp>
      <p:sp>
        <p:nvSpPr>
          <p:cNvPr id="26" name="加號 25"/>
          <p:cNvSpPr/>
          <p:nvPr/>
        </p:nvSpPr>
        <p:spPr>
          <a:xfrm>
            <a:off x="2206799" y="4429971"/>
            <a:ext cx="371475" cy="377026"/>
          </a:xfrm>
          <a:prstGeom prst="mathPlus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5486399" y="5234432"/>
            <a:ext cx="1228725" cy="70788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做為試驗場域</a:t>
            </a:r>
          </a:p>
        </p:txBody>
      </p:sp>
      <p:sp>
        <p:nvSpPr>
          <p:cNvPr id="32" name="向右箭號 31"/>
          <p:cNvSpPr/>
          <p:nvPr/>
        </p:nvSpPr>
        <p:spPr>
          <a:xfrm rot="19672667">
            <a:off x="4945339" y="3488096"/>
            <a:ext cx="505145" cy="737146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向右箭號 32"/>
          <p:cNvSpPr/>
          <p:nvPr/>
        </p:nvSpPr>
        <p:spPr>
          <a:xfrm>
            <a:off x="6677272" y="4260502"/>
            <a:ext cx="338139" cy="737146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5514815" y="3483621"/>
            <a:ext cx="1228725" cy="40011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進軍國際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向右箭號 34"/>
          <p:cNvSpPr/>
          <p:nvPr/>
        </p:nvSpPr>
        <p:spPr>
          <a:xfrm rot="1796330">
            <a:off x="4936206" y="4862944"/>
            <a:ext cx="536017" cy="737146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71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90501" y="2572386"/>
            <a:ext cx="6831585" cy="3449363"/>
            <a:chOff x="190501" y="2429511"/>
            <a:chExt cx="6831585" cy="3449363"/>
          </a:xfrm>
        </p:grpSpPr>
        <p:sp>
          <p:nvSpPr>
            <p:cNvPr id="25" name="文字方塊 24"/>
            <p:cNvSpPr txBox="1"/>
            <p:nvPr/>
          </p:nvSpPr>
          <p:spPr>
            <a:xfrm>
              <a:off x="190501" y="4826320"/>
              <a:ext cx="1981200" cy="6463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rgbClr val="A5002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T.R.I.P.L.E</a:t>
              </a:r>
              <a:br>
                <a:rPr lang="en-US" altLang="zh-TW" b="1" dirty="0" smtClean="0">
                  <a:solidFill>
                    <a:srgbClr val="A5002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</a:br>
              <a:r>
                <a:rPr lang="zh-TW" altLang="en-US" b="1" dirty="0" smtClean="0">
                  <a:solidFill>
                    <a:srgbClr val="A5002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快製媒合中心</a:t>
              </a:r>
              <a:endParaRPr lang="zh-TW" altLang="en-US" b="1" dirty="0">
                <a:solidFill>
                  <a:srgbClr val="A50021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2724483" y="4047834"/>
              <a:ext cx="2228183" cy="178510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TW" altLang="en-US" b="1" dirty="0">
                  <a:solidFill>
                    <a:srgbClr val="A5002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創新創業政策</a:t>
              </a:r>
              <a:endParaRPr lang="en-US" altLang="zh-TW" b="1" dirty="0" smtClean="0">
                <a:solidFill>
                  <a:srgbClr val="A50021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  <a:p>
              <a:pPr algn="ctr">
                <a:spcBef>
                  <a:spcPts val="600"/>
                </a:spcBef>
              </a:pPr>
              <a:r>
                <a:rPr lang="en-US" altLang="zh-TW" b="1" dirty="0" err="1" smtClean="0">
                  <a:solidFill>
                    <a:srgbClr val="A5002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ide@Taiwan</a:t>
              </a:r>
              <a:r>
                <a:rPr lang="en-US" altLang="zh-TW" b="1" dirty="0" smtClean="0">
                  <a:solidFill>
                    <a:srgbClr val="A5002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 2020</a:t>
              </a:r>
            </a:p>
            <a:p>
              <a:pPr algn="ctr">
                <a:spcBef>
                  <a:spcPts val="600"/>
                </a:spcBef>
              </a:pPr>
              <a:r>
                <a:rPr lang="zh-TW" altLang="en-US" b="1" dirty="0">
                  <a:solidFill>
                    <a:srgbClr val="A5002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虛擬</a:t>
              </a:r>
              <a:r>
                <a:rPr lang="zh-TW" altLang="en-US" b="1" dirty="0" smtClean="0">
                  <a:solidFill>
                    <a:srgbClr val="A5002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世界法規調適</a:t>
              </a:r>
              <a:endParaRPr lang="en-US" altLang="zh-TW" b="1" dirty="0" smtClean="0">
                <a:solidFill>
                  <a:srgbClr val="A50021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  <a:p>
              <a:pPr algn="ctr">
                <a:spcBef>
                  <a:spcPts val="600"/>
                </a:spcBef>
              </a:pPr>
              <a:r>
                <a:rPr lang="zh-TW" altLang="en-US" b="1" dirty="0" smtClean="0">
                  <a:solidFill>
                    <a:srgbClr val="A5002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生產力</a:t>
              </a:r>
              <a:r>
                <a:rPr lang="en-US" altLang="zh-TW" b="1" dirty="0" smtClean="0">
                  <a:solidFill>
                    <a:srgbClr val="A5002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4.0</a:t>
              </a:r>
            </a:p>
            <a:p>
              <a:pPr algn="ctr">
                <a:spcBef>
                  <a:spcPts val="600"/>
                </a:spcBef>
              </a:pPr>
              <a:r>
                <a:rPr lang="en-US" altLang="zh-TW" b="1" dirty="0" smtClean="0">
                  <a:solidFill>
                    <a:srgbClr val="A5002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Bank3.0</a:t>
              </a:r>
              <a:endParaRPr lang="zh-TW" altLang="en-US" b="1" dirty="0">
                <a:solidFill>
                  <a:srgbClr val="A50021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5496297" y="4586212"/>
              <a:ext cx="1479951" cy="6463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rgbClr val="A5002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生產力 </a:t>
              </a:r>
              <a:r>
                <a:rPr lang="en-US" altLang="zh-TW" b="1" dirty="0" smtClean="0">
                  <a:solidFill>
                    <a:srgbClr val="A5002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4.0</a:t>
              </a:r>
            </a:p>
            <a:p>
              <a:pPr algn="ctr"/>
              <a:r>
                <a:rPr lang="zh-TW" altLang="en-US" b="1" dirty="0">
                  <a:solidFill>
                    <a:srgbClr val="A5002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智慧城市</a:t>
              </a:r>
              <a:r>
                <a:rPr lang="en-US" altLang="zh-TW" b="1" dirty="0" smtClean="0">
                  <a:solidFill>
                    <a:srgbClr val="A5002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 </a:t>
              </a:r>
              <a:endParaRPr lang="zh-TW" altLang="en-US" b="1" dirty="0">
                <a:solidFill>
                  <a:srgbClr val="A50021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5450459" y="5232543"/>
              <a:ext cx="1571627" cy="6463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rgbClr val="A5002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系統整合</a:t>
              </a:r>
              <a:r>
                <a:rPr lang="zh-TW" altLang="en-US" b="1" dirty="0">
                  <a:solidFill>
                    <a:srgbClr val="A5002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藍海</a:t>
              </a:r>
              <a:r>
                <a:rPr lang="en-US" altLang="zh-TW" b="1" dirty="0" smtClean="0">
                  <a:solidFill>
                    <a:srgbClr val="A5002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b="1" dirty="0" smtClean="0">
                  <a:solidFill>
                    <a:srgbClr val="A5002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</a:br>
              <a:r>
                <a:rPr lang="zh-TW" altLang="en-US" b="1" dirty="0">
                  <a:solidFill>
                    <a:srgbClr val="A5002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出口</a:t>
              </a:r>
              <a:r>
                <a:rPr lang="zh-TW" altLang="en-US" b="1" dirty="0" smtClean="0">
                  <a:solidFill>
                    <a:srgbClr val="A5002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方案</a:t>
              </a:r>
              <a:endParaRPr lang="zh-TW" altLang="en-US" b="1" dirty="0">
                <a:solidFill>
                  <a:srgbClr val="A50021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358728" y="2429511"/>
              <a:ext cx="1571626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rgbClr val="A5002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創新創業政策</a:t>
              </a:r>
              <a:endParaRPr lang="en-US" altLang="zh-TW" b="1" dirty="0" smtClean="0">
                <a:solidFill>
                  <a:srgbClr val="A50021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368628" y="3552995"/>
              <a:ext cx="1571626" cy="6463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rgbClr val="A5002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鞏固五大主力產業競爭優勢</a:t>
              </a:r>
              <a:endParaRPr lang="en-US" altLang="zh-TW" b="1" dirty="0" smtClean="0">
                <a:solidFill>
                  <a:srgbClr val="A50021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" name="標題 3"/>
          <p:cNvSpPr txBox="1">
            <a:spLocks/>
          </p:cNvSpPr>
          <p:nvPr/>
        </p:nvSpPr>
        <p:spPr>
          <a:xfrm>
            <a:off x="180975" y="375543"/>
            <a:ext cx="8782050" cy="74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600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政策支援，帶動產業轉型升級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190500" y="1809695"/>
            <a:ext cx="8882830" cy="3387665"/>
            <a:chOff x="190500" y="1666820"/>
            <a:chExt cx="8882830" cy="3387665"/>
          </a:xfrm>
        </p:grpSpPr>
        <p:sp>
          <p:nvSpPr>
            <p:cNvPr id="20" name="文字方塊 19"/>
            <p:cNvSpPr txBox="1"/>
            <p:nvPr/>
          </p:nvSpPr>
          <p:spPr>
            <a:xfrm>
              <a:off x="190500" y="3123606"/>
              <a:ext cx="1981200" cy="40011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現有科技</a:t>
              </a:r>
              <a:r>
                <a:rPr lang="zh-TW" altLang="en-US" sz="20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業者</a:t>
              </a:r>
              <a:endParaRPr lang="zh-TW" altLang="en-US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90500" y="1992202"/>
              <a:ext cx="1981200" cy="40011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新創業者</a:t>
              </a:r>
              <a:endParaRPr lang="en-US" altLang="zh-TW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190500" y="4391389"/>
              <a:ext cx="1981200" cy="40011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系統整合者</a:t>
              </a:r>
              <a:endParaRPr lang="zh-TW" altLang="en-US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橢圓 35"/>
            <p:cNvSpPr/>
            <p:nvPr/>
          </p:nvSpPr>
          <p:spPr>
            <a:xfrm>
              <a:off x="2600325" y="2208565"/>
              <a:ext cx="2476500" cy="1814503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物聯網</a:t>
              </a:r>
              <a:r>
                <a:rPr lang="en-US" altLang="zh-TW" sz="20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0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0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虛擬實境</a:t>
              </a:r>
              <a:r>
                <a:rPr lang="en-US" altLang="zh-TW" sz="20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0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0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分享經濟</a:t>
              </a:r>
              <a:endParaRPr lang="en-US" altLang="zh-TW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產業</a:t>
              </a:r>
              <a:r>
                <a:rPr lang="zh-TW" altLang="en-US" sz="20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電商化</a:t>
              </a:r>
            </a:p>
          </p:txBody>
        </p:sp>
        <p:sp>
          <p:nvSpPr>
            <p:cNvPr id="53" name="橢圓 52"/>
            <p:cNvSpPr/>
            <p:nvPr/>
          </p:nvSpPr>
          <p:spPr>
            <a:xfrm>
              <a:off x="7120704" y="1666820"/>
              <a:ext cx="1952625" cy="76944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新營運</a:t>
              </a:r>
              <a:endParaRPr lang="en-US" altLang="zh-TW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模式</a:t>
              </a:r>
              <a:endParaRPr lang="zh-TW" altLang="en-US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橢圓 53"/>
            <p:cNvSpPr/>
            <p:nvPr/>
          </p:nvSpPr>
          <p:spPr>
            <a:xfrm>
              <a:off x="7120705" y="2984992"/>
              <a:ext cx="1952625" cy="76944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新產業</a:t>
              </a:r>
              <a:r>
                <a:rPr lang="en-US" altLang="zh-TW" sz="20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0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0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投資</a:t>
              </a:r>
              <a:endParaRPr lang="zh-TW" altLang="en-US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橢圓 54"/>
            <p:cNvSpPr/>
            <p:nvPr/>
          </p:nvSpPr>
          <p:spPr>
            <a:xfrm>
              <a:off x="7120705" y="4336116"/>
              <a:ext cx="1952625" cy="718369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</a:t>
              </a:r>
              <a:r>
                <a:rPr lang="zh-TW" altLang="en-US" sz="20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輸出</a:t>
              </a:r>
              <a:endParaRPr lang="en-US" altLang="zh-TW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型態</a:t>
              </a:r>
              <a:endParaRPr lang="zh-TW" altLang="en-US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加號 25"/>
            <p:cNvSpPr/>
            <p:nvPr/>
          </p:nvSpPr>
          <p:spPr>
            <a:xfrm>
              <a:off x="2228850" y="3146690"/>
              <a:ext cx="371475" cy="377026"/>
            </a:xfrm>
            <a:prstGeom prst="mathPlus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5566232" y="3770367"/>
              <a:ext cx="1228725" cy="707886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做為試驗場域</a:t>
              </a:r>
            </a:p>
          </p:txBody>
        </p:sp>
        <p:sp>
          <p:nvSpPr>
            <p:cNvPr id="34" name="向右箭號 33"/>
            <p:cNvSpPr/>
            <p:nvPr/>
          </p:nvSpPr>
          <p:spPr>
            <a:xfrm rot="19672667">
              <a:off x="5025172" y="2024031"/>
              <a:ext cx="505145" cy="737146"/>
            </a:xfrm>
            <a:prstGeom prst="rightArrow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5594648" y="1946154"/>
              <a:ext cx="1228725" cy="40011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進軍國際</a:t>
              </a:r>
              <a:endPara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向右箭號 42"/>
            <p:cNvSpPr/>
            <p:nvPr/>
          </p:nvSpPr>
          <p:spPr>
            <a:xfrm rot="1796330">
              <a:off x="5016039" y="3398879"/>
              <a:ext cx="536017" cy="737146"/>
            </a:xfrm>
            <a:prstGeom prst="rightArrow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向右箭號 43"/>
            <p:cNvSpPr/>
            <p:nvPr/>
          </p:nvSpPr>
          <p:spPr>
            <a:xfrm>
              <a:off x="6701022" y="2835002"/>
              <a:ext cx="338139" cy="737146"/>
            </a:xfrm>
            <a:prstGeom prst="rightArrow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3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421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/>
          </p:cNvSpPr>
          <p:nvPr/>
        </p:nvSpPr>
        <p:spPr>
          <a:xfrm>
            <a:off x="694288" y="134950"/>
            <a:ext cx="5654126" cy="74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600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典範</a:t>
            </a:r>
            <a:r>
              <a:rPr lang="zh-TW" altLang="en-US" sz="480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案例 </a:t>
            </a:r>
            <a:r>
              <a:rPr lang="en-US" altLang="zh-TW" sz="480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189968" y="1948107"/>
            <a:ext cx="2638951" cy="3036313"/>
          </a:xfrm>
          <a:prstGeom prst="roundRect">
            <a:avLst>
              <a:gd name="adj" fmla="val 728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CES 2015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」被譽為電動機車界的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Tesla</a:t>
            </a:r>
          </a:p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巴黎氣候峰會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邀請，參與論壇，分享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推動節能及智慧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城市經驗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將進軍歐洲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智慧城市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先驅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荷蘭阿姆斯特丹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945200" y="1945604"/>
            <a:ext cx="2633928" cy="3036312"/>
          </a:xfrm>
          <a:prstGeom prst="roundRect">
            <a:avLst>
              <a:gd name="adj" fmla="val 7988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政府提供節能補助，積極推廣環保概念</a:t>
            </a:r>
          </a:p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國營事業協助於營業據點設置充電站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國發基金投資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3,000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萬美元，加速國際市場拓展與新產品開發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27718" y="1320261"/>
            <a:ext cx="2038365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endParaRPr lang="en-US" altLang="zh-TW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10000"/>
              </a:lnSpc>
            </a:pP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拓展國際市場</a:t>
            </a:r>
            <a:endParaRPr lang="en-US" altLang="zh-TW" sz="24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24561" y="1320261"/>
            <a:ext cx="2714623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跨域應用</a:t>
            </a:r>
            <a:endParaRPr lang="en-US" altLang="zh-TW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10000"/>
              </a:lnSpc>
            </a:pP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產業創新典範</a:t>
            </a:r>
            <a:endParaRPr lang="en-US" altLang="zh-TW" sz="24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9968" y="1142886"/>
            <a:ext cx="2638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全球百大</a:t>
            </a:r>
            <a:endParaRPr lang="en-US" altLang="zh-TW" sz="24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物聯網公司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5695949" y="1945602"/>
            <a:ext cx="3219451" cy="4302798"/>
          </a:xfrm>
          <a:prstGeom prst="roundRect">
            <a:avLst>
              <a:gd name="adj" fmla="val 9605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掌握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行動裝置、物聯網及大數據等最新科技趨勢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，將創新導入傳統機電產業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協助原本從事電腦零組件供應之中小企業跨領域轉型，加入智慧電動機車供應鏈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採車電分離新營運模式，並與超商、加油站合作，帶動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全新商機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展現臺灣製造、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設計及軟硬整合優勢，提升附加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價值，未來可望系統輸出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全世界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18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189970" y="1878333"/>
            <a:ext cx="2725846" cy="3307826"/>
          </a:xfrm>
          <a:prstGeom prst="roundRect">
            <a:avLst>
              <a:gd name="adj" fmla="val 7582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擁有超過</a:t>
            </a:r>
            <a:r>
              <a:rPr lang="en-US" altLang="zh-TW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25,000</a:t>
            </a:r>
            <a:r>
              <a:rPr lang="zh-TW" altLang="en-US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名設計師，逾</a:t>
            </a:r>
            <a:r>
              <a:rPr lang="en-US" altLang="zh-TW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件商品</a:t>
            </a:r>
            <a:r>
              <a:rPr lang="zh-TW" altLang="en-US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販售至</a:t>
            </a:r>
            <a:r>
              <a:rPr lang="en-US" altLang="zh-TW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63</a:t>
            </a:r>
            <a:r>
              <a:rPr lang="zh-TW" altLang="en-US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個國家</a:t>
            </a:r>
          </a:p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提供中、英、日、泰</a:t>
            </a:r>
            <a:r>
              <a:rPr lang="en-US" altLang="zh-TW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種語系，打造國際級的平台服務</a:t>
            </a:r>
          </a:p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en-US" altLang="zh-TW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2015.01 </a:t>
            </a:r>
            <a:r>
              <a:rPr lang="zh-TW" altLang="en-US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獲選 </a:t>
            </a:r>
            <a:r>
              <a:rPr lang="en-US" altLang="zh-TW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Apple </a:t>
            </a:r>
            <a:r>
              <a:rPr lang="en-US" altLang="zh-TW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Store </a:t>
            </a:r>
            <a:r>
              <a:rPr lang="zh-TW" altLang="en-US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最佳新 </a:t>
            </a:r>
            <a:r>
              <a:rPr lang="en-US" altLang="zh-TW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App</a:t>
            </a:r>
          </a:p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en-US" altLang="zh-TW" spc="-100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2015.10 </a:t>
            </a:r>
            <a:r>
              <a:rPr lang="zh-TW" altLang="en-US" spc="-100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獲紅杉</a:t>
            </a:r>
            <a:r>
              <a:rPr lang="zh-TW" altLang="en-US" spc="-100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資本等創投投資</a:t>
            </a:r>
            <a:r>
              <a:rPr lang="en-US" altLang="zh-TW" spc="-100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900</a:t>
            </a:r>
            <a:r>
              <a:rPr lang="zh-TW" altLang="en-US" spc="-100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萬美元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5820889" y="1878333"/>
            <a:ext cx="3162300" cy="3307826"/>
          </a:xfrm>
          <a:prstGeom prst="roundRect">
            <a:avLst>
              <a:gd name="adj" fmla="val 8534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-180975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掌握</a:t>
            </a:r>
            <a:r>
              <a:rPr lang="zh-TW" altLang="en-US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行動趨勢，透過網路及行動化</a:t>
            </a:r>
            <a:r>
              <a:rPr lang="en-US" altLang="zh-TW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翻轉文創產業的傳統消費模式</a:t>
            </a:r>
            <a:endParaRPr lang="en-US" altLang="zh-TW" dirty="0"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  <a:p>
            <a:pPr marL="180975" indent="-180975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整合電子商務及網路行銷，應用數據分析掌握消費族群，帶動文創產業新商機</a:t>
            </a:r>
          </a:p>
          <a:p>
            <a:pPr marL="180975" indent="-180975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鏈結設計師與全球消費者</a:t>
            </a: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，幫助我</a:t>
            </a:r>
            <a:r>
              <a:rPr lang="zh-TW" altLang="en-US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國文創設計產業走向</a:t>
            </a: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國際</a:t>
            </a:r>
            <a:endParaRPr lang="zh-TW" altLang="en-US" dirty="0"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29324" y="1286013"/>
            <a:ext cx="2667002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鏈結全球</a:t>
            </a:r>
            <a:endParaRPr lang="en-US" altLang="zh-TW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10000"/>
              </a:lnSpc>
            </a:pP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文創產業升級</a:t>
            </a:r>
            <a:endParaRPr lang="zh-TW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015067" y="4608418"/>
            <a:ext cx="2445857" cy="1914068"/>
            <a:chOff x="3095241" y="4745761"/>
            <a:chExt cx="2397968" cy="1944216"/>
          </a:xfrm>
        </p:grpSpPr>
        <p:sp>
          <p:nvSpPr>
            <p:cNvPr id="22" name="橢圓 21"/>
            <p:cNvSpPr/>
            <p:nvPr/>
          </p:nvSpPr>
          <p:spPr>
            <a:xfrm>
              <a:off x="3192903" y="5491988"/>
              <a:ext cx="1196162" cy="1182266"/>
            </a:xfrm>
            <a:prstGeom prst="ellipse">
              <a:avLst/>
            </a:prstGeom>
            <a:solidFill>
              <a:srgbClr val="FA4426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4247369" y="5507711"/>
              <a:ext cx="1215752" cy="1182266"/>
            </a:xfrm>
            <a:prstGeom prst="ellipse">
              <a:avLst/>
            </a:prstGeom>
            <a:solidFill>
              <a:srgbClr val="FFC000">
                <a:alpha val="6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316336" y="5944621"/>
              <a:ext cx="117687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MARKETING</a:t>
              </a:r>
              <a:endPara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3679689" y="4745761"/>
              <a:ext cx="1215752" cy="1182266"/>
            </a:xfrm>
            <a:prstGeom prst="ellipse">
              <a:avLst/>
            </a:prstGeom>
            <a:solidFill>
              <a:srgbClr val="339966">
                <a:alpha val="6745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095241" y="5944621"/>
              <a:ext cx="13205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TECHNOLOGY</a:t>
              </a:r>
              <a:endPara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880060" y="5177809"/>
              <a:ext cx="8150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DESIGN</a:t>
              </a:r>
              <a:endPara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" name="標題 1"/>
          <p:cNvSpPr txBox="1">
            <a:spLocks/>
          </p:cNvSpPr>
          <p:nvPr/>
        </p:nvSpPr>
        <p:spPr>
          <a:xfrm>
            <a:off x="985813" y="188104"/>
            <a:ext cx="5597579" cy="7680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sz="4800" b="1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典範</a:t>
            </a:r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案例 </a:t>
            </a:r>
            <a:r>
              <a:rPr lang="en-US" altLang="zh-TW" sz="4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2</a:t>
            </a:r>
            <a:r>
              <a:rPr lang="zh-TW" altLang="en-US" sz="4800" b="1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：</a:t>
            </a:r>
          </a:p>
        </p:txBody>
      </p:sp>
      <p:sp>
        <p:nvSpPr>
          <p:cNvPr id="3" name="矩形 2"/>
          <p:cNvSpPr/>
          <p:nvPr/>
        </p:nvSpPr>
        <p:spPr>
          <a:xfrm>
            <a:off x="189970" y="1108639"/>
            <a:ext cx="2689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亞洲最大</a:t>
            </a:r>
            <a:endParaRPr lang="en-US" altLang="zh-TW" sz="24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設計商品購物平台 </a:t>
            </a:r>
          </a:p>
        </p:txBody>
      </p:sp>
      <p:sp>
        <p:nvSpPr>
          <p:cNvPr id="6" name="矩形 5"/>
          <p:cNvSpPr/>
          <p:nvPr/>
        </p:nvSpPr>
        <p:spPr>
          <a:xfrm>
            <a:off x="3014170" y="1087158"/>
            <a:ext cx="2662730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政府支持</a:t>
            </a:r>
            <a:endParaRPr lang="en-US" altLang="zh-TW" sz="24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10000"/>
              </a:lnSpc>
            </a:pP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協助早期萌芽</a:t>
            </a:r>
            <a:endParaRPr lang="en-US" altLang="zh-TW" sz="24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3001111" y="1878332"/>
            <a:ext cx="2725846" cy="2634291"/>
          </a:xfrm>
          <a:prstGeom prst="roundRect">
            <a:avLst>
              <a:gd name="adj" fmla="val 79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 hangingPunct="0">
              <a:lnSpc>
                <a:spcPts val="2800"/>
              </a:lnSpc>
              <a:buSzPct val="80000"/>
              <a:buFont typeface="Wingdings" panose="05000000000000000000" pitchFamily="2" charset="2"/>
              <a:buChar char="l"/>
            </a:pPr>
            <a:r>
              <a:rPr lang="en-US" altLang="zh-TW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2010 </a:t>
            </a:r>
            <a:r>
              <a:rPr lang="zh-TW" altLang="en-US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經濟部金網獎網路創新</a:t>
            </a: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第一名</a:t>
            </a:r>
            <a:endParaRPr lang="en-US" altLang="zh-TW" dirty="0"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  <a:p>
            <a:pPr marL="285750" indent="-285750" algn="just" hangingPunct="0">
              <a:lnSpc>
                <a:spcPts val="2800"/>
              </a:lnSpc>
              <a:buSzPct val="80000"/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經濟部</a:t>
            </a:r>
            <a:r>
              <a:rPr lang="zh-TW" altLang="en-US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網路創新的重點培育</a:t>
            </a: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團隊</a:t>
            </a:r>
            <a:r>
              <a:rPr lang="zh-TW" altLang="en-US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曾</a:t>
            </a:r>
            <a:r>
              <a:rPr lang="zh-TW" altLang="en-US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進駐資策會空間，並獲</a:t>
            </a:r>
            <a:r>
              <a:rPr lang="en-US" altLang="zh-TW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2012 IDEAS Show </a:t>
            </a:r>
            <a:r>
              <a:rPr lang="en-US" altLang="zh-TW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大獎</a:t>
            </a:r>
          </a:p>
        </p:txBody>
      </p:sp>
      <p:sp>
        <p:nvSpPr>
          <p:cNvPr id="21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94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266700" y="245254"/>
            <a:ext cx="6657975" cy="7680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南部新創實例 </a:t>
            </a:r>
            <a:r>
              <a:rPr lang="en-US" altLang="zh-TW" sz="4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1</a:t>
            </a:r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：：</a:t>
            </a:r>
            <a:endParaRPr lang="en-US" altLang="zh-TW" sz="4800" b="1" dirty="0" smtClean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</a:endParaRPr>
          </a:p>
        </p:txBody>
      </p:sp>
      <p:sp>
        <p:nvSpPr>
          <p:cNvPr id="21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26</a:t>
            </a:fld>
            <a:endParaRPr lang="zh-TW" altLang="en-US" dirty="0"/>
          </a:p>
        </p:txBody>
      </p:sp>
      <p:sp>
        <p:nvSpPr>
          <p:cNvPr id="15" name="圓角矩形 14"/>
          <p:cNvSpPr/>
          <p:nvPr/>
        </p:nvSpPr>
        <p:spPr>
          <a:xfrm>
            <a:off x="55658" y="1925438"/>
            <a:ext cx="2824200" cy="3454511"/>
          </a:xfrm>
          <a:prstGeom prst="roundRect">
            <a:avLst>
              <a:gd name="adj" fmla="val 7582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開發手機檢測的 </a:t>
            </a:r>
            <a:r>
              <a:rPr lang="en-US" altLang="zh-TW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，在付</a:t>
            </a:r>
            <a:r>
              <a:rPr lang="zh-TW" altLang="en-US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費</a:t>
            </a: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工具類 </a:t>
            </a:r>
            <a:r>
              <a:rPr lang="en-US" altLang="zh-TW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排行中，居</a:t>
            </a:r>
            <a:r>
              <a:rPr lang="en-US" altLang="zh-TW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37</a:t>
            </a: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個國家下載量第</a:t>
            </a:r>
            <a:r>
              <a:rPr lang="en-US" altLang="zh-TW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名，</a:t>
            </a:r>
            <a:r>
              <a:rPr lang="en-US" altLang="zh-TW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85</a:t>
            </a: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國位居前</a:t>
            </a:r>
            <a:r>
              <a:rPr lang="en-US" altLang="zh-TW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名，在全球擁有高知名度</a:t>
            </a:r>
            <a:endParaRPr lang="zh-TW" altLang="en-US" dirty="0"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、英、日等多種語言版本，提供</a:t>
            </a:r>
            <a:r>
              <a:rPr lang="en-US" altLang="zh-TW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項以上的手機檢測</a:t>
            </a:r>
            <a:endParaRPr lang="zh-TW" altLang="en-US" dirty="0"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在臺灣及韓國榮獲 </a:t>
            </a:r>
            <a:r>
              <a:rPr lang="en-US" altLang="zh-TW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年最暢銷</a:t>
            </a:r>
            <a:r>
              <a:rPr lang="en-US" altLang="zh-TW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App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6134099" y="1954995"/>
            <a:ext cx="2886203" cy="2540805"/>
          </a:xfrm>
          <a:prstGeom prst="roundRect">
            <a:avLst>
              <a:gd name="adj" fmla="val 8534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-180975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運用獨創檢測技術，提供手機功能優化服務，透過</a:t>
            </a:r>
            <a:r>
              <a:rPr lang="en-US" altLang="zh-TW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服務全球逾百個國家消費者。</a:t>
            </a:r>
            <a:endParaRPr lang="en-US" altLang="zh-TW" dirty="0"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  <a:p>
            <a:pPr marL="180975" indent="-180975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帶動二手手機消費新市場，創造新商業模式及龐大商機。</a:t>
            </a:r>
            <a:endParaRPr lang="en-US" altLang="zh-TW" dirty="0"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43699" y="1286013"/>
            <a:ext cx="2667002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創新應用</a:t>
            </a:r>
            <a:endParaRPr lang="en-US" altLang="zh-TW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10000"/>
              </a:lnSpc>
            </a:pP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開創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新商業模式</a:t>
            </a:r>
            <a:endParaRPr lang="en-US" altLang="zh-TW" sz="24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9970" y="1076389"/>
            <a:ext cx="2689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高人氣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</a:p>
          <a:p>
            <a:pPr algn="ctr"/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行動支援服務</a:t>
            </a:r>
            <a:endParaRPr lang="en-US" altLang="zh-TW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64965" y="1076389"/>
            <a:ext cx="266273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政府協助</a:t>
            </a:r>
            <a:endParaRPr lang="en-US" altLang="zh-TW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10000"/>
              </a:lnSpc>
            </a:pP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拓展國際市場</a:t>
            </a:r>
            <a:endParaRPr lang="en-US" altLang="zh-TW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3028951" y="1923067"/>
            <a:ext cx="3000374" cy="3453950"/>
          </a:xfrm>
          <a:prstGeom prst="roundRect">
            <a:avLst>
              <a:gd name="adj" fmla="val 79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 hangingPunct="0">
              <a:lnSpc>
                <a:spcPts val="2800"/>
              </a:lnSpc>
              <a:buSzPct val="80000"/>
              <a:buFont typeface="Wingdings" panose="05000000000000000000" pitchFamily="2" charset="2"/>
              <a:buChar char="l"/>
            </a:pPr>
            <a:r>
              <a:rPr lang="en-US" altLang="zh-TW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年進駐中山大學育成中心，並獲得教育部</a:t>
            </a:r>
            <a:r>
              <a:rPr lang="en-US" altLang="zh-TW" dirty="0">
                <a:latin typeface="Arial Unicode MS" panose="020B0604020202020204" pitchFamily="34" charset="-120"/>
                <a:ea typeface="微軟正黑體" panose="020B0604030504040204" pitchFamily="34" charset="-120"/>
              </a:rPr>
              <a:t>U-Start</a:t>
            </a: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計畫補助</a:t>
            </a:r>
            <a:endParaRPr lang="zh-TW" altLang="en-US" dirty="0"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  <a:p>
            <a:pPr marL="285750" indent="-285750" algn="just" hangingPunct="0">
              <a:lnSpc>
                <a:spcPts val="2800"/>
              </a:lnSpc>
              <a:buSzPct val="80000"/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臺灣新創競技場</a:t>
            </a:r>
            <a:r>
              <a:rPr lang="en-US" altLang="zh-TW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(TSS)</a:t>
            </a: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協助引介業師諮詢服務，與國際手機回收商業者合作；並帶領參加香港</a:t>
            </a:r>
            <a:r>
              <a:rPr lang="en-US" altLang="zh-TW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Rise</a:t>
            </a: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、舊金山</a:t>
            </a:r>
            <a:r>
              <a:rPr lang="en-US" altLang="zh-TW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Disrupt</a:t>
            </a:r>
            <a:r>
              <a:rPr lang="zh-TW" altLang="en-US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等國際知名活動</a:t>
            </a:r>
            <a:endParaRPr lang="en-US" altLang="zh-TW" dirty="0"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77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/>
        </p:nvSpPr>
        <p:spPr>
          <a:xfrm>
            <a:off x="189968" y="1945602"/>
            <a:ext cx="2638951" cy="4512348"/>
          </a:xfrm>
          <a:prstGeom prst="roundRect">
            <a:avLst>
              <a:gd name="adj" fmla="val 728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專注於物聯網軟硬整合的團隊，透過雲端平台連結家電與感測器，提供居家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群眾募資平台</a:t>
            </a:r>
            <a:r>
              <a:rPr lang="en-US" altLang="zh-TW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flyingV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160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達成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率募資成功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微軟全球雲端防災應用開發者大賽多元應用獎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決賽隊伍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唯一軟硬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整合團隊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與微軟雲端服務建立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合作，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成為微軟的全球重點戰略夥伴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042962" y="1954833"/>
            <a:ext cx="2569775" cy="2917361"/>
          </a:xfrm>
          <a:prstGeom prst="roundRect">
            <a:avLst>
              <a:gd name="adj" fmla="val 7988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通過經濟部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SBIR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企業創新研發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嘉義產業創新研發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進駐臺灣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新創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競技場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(TSS)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，政府提供創業資源，協助成長並拓展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27718" y="1118251"/>
            <a:ext cx="2038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政府支持</a:t>
            </a:r>
            <a:endParaRPr lang="en-US" altLang="zh-TW" sz="24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協助成長茁壯</a:t>
            </a:r>
            <a:endParaRPr lang="en-US" altLang="zh-TW" sz="24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24561" y="1158336"/>
            <a:ext cx="2714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跨域應用</a:t>
            </a:r>
            <a:endParaRPr lang="en-US" altLang="zh-TW" sz="24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產業創新升級</a:t>
            </a:r>
            <a:endParaRPr lang="en-US" altLang="zh-TW" sz="24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9968" y="1123836"/>
            <a:ext cx="2638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雲端科技</a:t>
            </a:r>
            <a:endParaRPr lang="en-US" altLang="zh-TW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實力獲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國際肯定</a:t>
            </a:r>
            <a:endParaRPr lang="zh-TW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5772150" y="1945603"/>
            <a:ext cx="3133725" cy="2597822"/>
          </a:xfrm>
          <a:prstGeom prst="roundRect">
            <a:avLst>
              <a:gd name="adj" fmla="val 9605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打造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機器間互相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溝通的平台，讓家電互相合作，傳統設備升級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將物聯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網、大數據、及雲端運算等創新科技導入傳統產業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 hangingPunct="0"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展現臺灣製造及軟硬整合優勢，提升附加價值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27</a:t>
            </a:fld>
            <a:endParaRPr lang="zh-TW" altLang="en-US" dirty="0"/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266700" y="245254"/>
            <a:ext cx="6657975" cy="7680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南部新創實例 </a:t>
            </a:r>
            <a:r>
              <a:rPr lang="en-US" altLang="zh-TW" sz="4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2</a:t>
            </a:r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：</a:t>
            </a:r>
            <a:endParaRPr lang="en-US" altLang="zh-TW" sz="4800" b="1" dirty="0" smtClean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00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1603" y="5790"/>
            <a:ext cx="7159847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肆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、結　語</a:t>
            </a:r>
            <a:endParaRPr lang="zh-TW" altLang="en-US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5637" y="1390650"/>
            <a:ext cx="8312727" cy="4898199"/>
          </a:xfrm>
        </p:spPr>
        <p:txBody>
          <a:bodyPr>
            <a:normAutofit lnSpcReduction="10000"/>
          </a:bodyPr>
          <a:lstStyle/>
          <a:p>
            <a:pPr algn="just" hangingPunct="0">
              <a:spcBef>
                <a:spcPts val="600"/>
              </a:spcBef>
              <a:buSzPct val="80000"/>
            </a:pPr>
            <a:r>
              <a:rPr lang="zh-TW" altLang="en-US" dirty="0" smtClean="0"/>
              <a:t>臺灣面對全球產業變革的衝擊，現有的產業發展模式亟待翻轉</a:t>
            </a:r>
            <a:r>
              <a:rPr lang="zh-TW" altLang="en-US" dirty="0"/>
              <a:t>，推動創新</a:t>
            </a:r>
            <a:r>
              <a:rPr lang="zh-TW" altLang="en-US" dirty="0" smtClean="0"/>
              <a:t>創業，運用</a:t>
            </a:r>
            <a:r>
              <a:rPr lang="en-US" altLang="zh-TW" dirty="0" smtClean="0"/>
              <a:t>ICT</a:t>
            </a:r>
            <a:r>
              <a:rPr lang="zh-TW" altLang="en-US" dirty="0" smtClean="0"/>
              <a:t>硬體製造優勢，藉由</a:t>
            </a:r>
            <a:r>
              <a:rPr lang="zh-TW" altLang="en-US" dirty="0">
                <a:solidFill>
                  <a:srgbClr val="FF0000"/>
                </a:solidFill>
              </a:rPr>
              <a:t>「以硬帶軟、軟硬整合」</a:t>
            </a:r>
            <a:r>
              <a:rPr lang="zh-TW" altLang="en-US" dirty="0" smtClean="0"/>
              <a:t>，重組產業供應鏈，才能掌握數位新經濟崛起的商機</a:t>
            </a:r>
            <a:endParaRPr lang="en-US" altLang="zh-TW" dirty="0" smtClean="0"/>
          </a:p>
          <a:p>
            <a:pPr algn="just" hangingPunct="0">
              <a:spcBef>
                <a:spcPts val="600"/>
              </a:spcBef>
              <a:buSzPct val="80000"/>
            </a:pPr>
            <a:r>
              <a:rPr lang="zh-TW" altLang="en-US" dirty="0" smtClean="0"/>
              <a:t>相關部會在南部地區多已有創新創業資源投入，</a:t>
            </a:r>
            <a:r>
              <a:rPr lang="zh-TW" altLang="en-US" dirty="0"/>
              <a:t>地方</a:t>
            </a:r>
            <a:r>
              <a:rPr lang="zh-TW" altLang="en-US" dirty="0" smtClean="0"/>
              <a:t>亦積極發展具在地特色之創新。未來將朝</a:t>
            </a:r>
            <a:r>
              <a:rPr lang="zh-TW" altLang="en-US" dirty="0">
                <a:solidFill>
                  <a:srgbClr val="FF0000"/>
                </a:solidFill>
              </a:rPr>
              <a:t>協助地方政府強化國際鏈結、鼓勵創業社群與地方政府合作、引介創業活動與服務在地方舉辦</a:t>
            </a:r>
            <a:r>
              <a:rPr lang="zh-TW" altLang="en-US" dirty="0" smtClean="0"/>
              <a:t>等方向努力，以強化創新創業能量，驅動南臺灣產業升級轉型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5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2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440781" y="3008885"/>
            <a:ext cx="4262438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zh-TW" altLang="en-US" sz="5400" b="1" dirty="0" smtClean="0">
                <a:solidFill>
                  <a:srgbClr val="002060"/>
                </a:solidFill>
                <a:effectLst>
                  <a:glow rad="1016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壹、前　言</a:t>
            </a:r>
            <a:endParaRPr lang="zh-TW" altLang="en-US" sz="5400" b="1" dirty="0">
              <a:solidFill>
                <a:srgbClr val="002060"/>
              </a:solidFill>
              <a:effectLst>
                <a:glow rad="101600">
                  <a:prstClr val="whit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anose="020B060402020202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2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6945617"/>
            <a:chOff x="0" y="0"/>
            <a:chExt cx="9144000" cy="6945617"/>
          </a:xfrm>
        </p:grpSpPr>
        <p:pic>
          <p:nvPicPr>
            <p:cNvPr id="1030" name="Picture 6" descr="http://img0.ndsstatic.com/wallpapers/1902ea0e0326cec4cb39fdc18c50e175_large.jpe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28"/>
            <a:stretch/>
          </p:blipFill>
          <p:spPr bwMode="auto">
            <a:xfrm>
              <a:off x="0" y="0"/>
              <a:ext cx="9144000" cy="6709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群組 10"/>
            <p:cNvGrpSpPr/>
            <p:nvPr/>
          </p:nvGrpSpPr>
          <p:grpSpPr>
            <a:xfrm>
              <a:off x="0" y="5481322"/>
              <a:ext cx="9144000" cy="1464295"/>
              <a:chOff x="0" y="5072063"/>
              <a:chExt cx="9144000" cy="1863516"/>
            </a:xfrm>
          </p:grpSpPr>
          <p:pic>
            <p:nvPicPr>
              <p:cNvPr id="12" name="图片 8" descr="4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072063"/>
                <a:ext cx="9144000" cy="1785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图片 13" descr="10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1040" y="5649704"/>
                <a:ext cx="4572000" cy="1285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29</a:t>
            </a:fld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290763" y="2338908"/>
            <a:ext cx="45624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6600" b="1" spc="500" dirty="0">
                <a:solidFill>
                  <a:srgbClr val="002060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簡報完畢</a:t>
            </a:r>
            <a:endParaRPr lang="en-US" altLang="zh-TW" sz="6600" b="1" spc="500" dirty="0">
              <a:solidFill>
                <a:srgbClr val="002060"/>
              </a:solidFill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anose="020B060402020202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09101" y="2601648"/>
            <a:ext cx="34277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歐美國家推動再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工業化</a:t>
            </a:r>
            <a:endParaRPr lang="en-US" altLang="zh-TW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 Unicode MS" panose="020B060402020202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中國大陸啟動「中國製造</a:t>
            </a:r>
            <a:r>
              <a:rPr lang="en-US" altLang="zh-TW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2025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」、雙創風潮興起</a:t>
            </a:r>
          </a:p>
        </p:txBody>
      </p:sp>
      <p:sp>
        <p:nvSpPr>
          <p:cNvPr id="24" name="標題 3"/>
          <p:cNvSpPr txBox="1">
            <a:spLocks/>
          </p:cNvSpPr>
          <p:nvPr/>
        </p:nvSpPr>
        <p:spPr>
          <a:xfrm>
            <a:off x="431668" y="133121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360000" algn="ctr">
              <a:lnSpc>
                <a:spcPct val="90000"/>
              </a:lnSpc>
            </a:pPr>
            <a:endParaRPr lang="en-US" altLang="zh-TW" sz="48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1247775" y="5007194"/>
            <a:ext cx="6491950" cy="1117381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臺灣必須重新定位在全球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供應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鏈的角色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臺灣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亟需掌握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行動網路與社群網絡崛起契機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435621" y="263746"/>
            <a:ext cx="8272758" cy="904875"/>
          </a:xfrm>
        </p:spPr>
        <p:txBody>
          <a:bodyPr>
            <a:noAutofit/>
          </a:bodyPr>
          <a:lstStyle/>
          <a:p>
            <a:pPr marL="0"/>
            <a:r>
              <a:rPr lang="en-US" altLang="zh-TW" sz="4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全球產業格局翻轉的衝擊</a:t>
            </a:r>
          </a:p>
        </p:txBody>
      </p:sp>
      <p:sp>
        <p:nvSpPr>
          <p:cNvPr id="16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3</a:t>
            </a:fld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545620" y="1821253"/>
            <a:ext cx="3345177" cy="533592"/>
            <a:chOff x="731522" y="1487878"/>
            <a:chExt cx="3345177" cy="533592"/>
          </a:xfrm>
        </p:grpSpPr>
        <p:sp>
          <p:nvSpPr>
            <p:cNvPr id="2" name="圓角化同側角落矩形 1"/>
            <p:cNvSpPr/>
            <p:nvPr/>
          </p:nvSpPr>
          <p:spPr>
            <a:xfrm rot="16200000">
              <a:off x="975265" y="1244136"/>
              <a:ext cx="533591" cy="1021077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 Unicode MS" panose="020B0604020202020204" pitchFamily="34" charset="-12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50580" y="1521363"/>
              <a:ext cx="9829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衝擊</a:t>
              </a:r>
              <a:r>
                <a:rPr lang="en-US" altLang="zh-TW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圓角化同側角落矩形 22"/>
            <p:cNvSpPr/>
            <p:nvPr/>
          </p:nvSpPr>
          <p:spPr>
            <a:xfrm rot="16200000" flipH="1" flipV="1">
              <a:off x="2647853" y="592624"/>
              <a:ext cx="533591" cy="2324100"/>
            </a:xfrm>
            <a:prstGeom prst="round2SameRect">
              <a:avLst/>
            </a:prstGeom>
            <a:solidFill>
              <a:srgbClr val="FFCF3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 Unicode MS" panose="020B0604020202020204" pitchFamily="34" charset="-12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756831" y="1533661"/>
              <a:ext cx="2286000" cy="46166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lvl="0" algn="ctr"/>
              <a:r>
                <a:rPr lang="zh-TW" altLang="en-US" sz="2400" b="1" dirty="0">
                  <a:solidFill>
                    <a:srgbClr val="7030A0"/>
                  </a:solidFill>
                  <a:effectLst>
                    <a:glow rad="635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新工業革命開啟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4669043" y="1821253"/>
            <a:ext cx="3345177" cy="533592"/>
            <a:chOff x="731522" y="1487878"/>
            <a:chExt cx="3345177" cy="533592"/>
          </a:xfrm>
        </p:grpSpPr>
        <p:sp>
          <p:nvSpPr>
            <p:cNvPr id="35" name="圓角化同側角落矩形 34"/>
            <p:cNvSpPr/>
            <p:nvPr/>
          </p:nvSpPr>
          <p:spPr>
            <a:xfrm rot="16200000">
              <a:off x="975265" y="1244136"/>
              <a:ext cx="533591" cy="1021077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 Unicode MS" panose="020B0604020202020204" pitchFamily="34" charset="-12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50580" y="1521363"/>
              <a:ext cx="9829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衝擊</a:t>
              </a:r>
              <a:r>
                <a:rPr lang="en-US" altLang="zh-TW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圓角化同側角落矩形 36"/>
            <p:cNvSpPr/>
            <p:nvPr/>
          </p:nvSpPr>
          <p:spPr>
            <a:xfrm rot="16200000" flipH="1" flipV="1">
              <a:off x="2647853" y="592624"/>
              <a:ext cx="533591" cy="2324100"/>
            </a:xfrm>
            <a:prstGeom prst="round2SameRect">
              <a:avLst/>
            </a:prstGeom>
            <a:solidFill>
              <a:srgbClr val="FFCF3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 Unicode MS" panose="020B0604020202020204" pitchFamily="34" charset="-12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756831" y="1533661"/>
              <a:ext cx="2286000" cy="46166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lvl="0" algn="ctr"/>
              <a:r>
                <a:rPr lang="zh-TW" altLang="en-US" sz="2400" b="1" dirty="0">
                  <a:solidFill>
                    <a:srgbClr val="7030A0"/>
                  </a:solidFill>
                  <a:effectLst>
                    <a:glow rad="635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數位新經濟</a:t>
              </a:r>
              <a:r>
                <a:rPr lang="zh-TW" altLang="en-US" sz="2400" b="1" dirty="0" smtClean="0">
                  <a:solidFill>
                    <a:srgbClr val="7030A0"/>
                  </a:solidFill>
                  <a:effectLst>
                    <a:glow rad="635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崛起</a:t>
              </a:r>
              <a:endParaRPr lang="zh-TW" altLang="en-US" sz="2400" b="1" dirty="0">
                <a:solidFill>
                  <a:srgbClr val="7030A0"/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9" name="文字方塊 38"/>
          <p:cNvSpPr txBox="1"/>
          <p:nvPr/>
        </p:nvSpPr>
        <p:spPr>
          <a:xfrm>
            <a:off x="4736968" y="2593446"/>
            <a:ext cx="4151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網路創新經濟翻轉產業版圖</a:t>
            </a:r>
            <a:b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(Google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Facebook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Amazon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行動網路創造新商業營運模式</a:t>
            </a:r>
            <a:r>
              <a:rPr lang="en-US" altLang="zh-TW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共享經濟、物聯網</a:t>
            </a:r>
            <a:r>
              <a:rPr lang="en-US" altLang="zh-TW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40" name="群組 39"/>
          <p:cNvGrpSpPr/>
          <p:nvPr/>
        </p:nvGrpSpPr>
        <p:grpSpPr>
          <a:xfrm rot="5400000">
            <a:off x="3895297" y="3931491"/>
            <a:ext cx="893186" cy="902187"/>
            <a:chOff x="9651269" y="1472956"/>
            <a:chExt cx="1054074" cy="902187"/>
          </a:xfrm>
        </p:grpSpPr>
        <p:sp>
          <p:nvSpPr>
            <p:cNvPr id="41" name="矩形 40"/>
            <p:cNvSpPr/>
            <p:nvPr/>
          </p:nvSpPr>
          <p:spPr>
            <a:xfrm>
              <a:off x="9870612" y="1472956"/>
              <a:ext cx="100290" cy="902187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流程圖: 合併 41"/>
            <p:cNvSpPr/>
            <p:nvPr/>
          </p:nvSpPr>
          <p:spPr>
            <a:xfrm rot="16200000">
              <a:off x="9946556" y="1616355"/>
              <a:ext cx="902186" cy="615388"/>
            </a:xfrm>
            <a:prstGeom prst="flowChartMerge">
              <a:avLst/>
            </a:prstGeom>
            <a:solidFill>
              <a:srgbClr val="FF006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9651269" y="1472956"/>
              <a:ext cx="100290" cy="902187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5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628650" y="204371"/>
            <a:ext cx="7886700" cy="904875"/>
          </a:xfrm>
        </p:spPr>
        <p:txBody>
          <a:bodyPr>
            <a:normAutofit/>
          </a:bodyPr>
          <a:lstStyle/>
          <a:p>
            <a:pPr marL="0"/>
            <a:r>
              <a:rPr lang="en-US" altLang="zh-TW" sz="4400" dirty="0">
                <a:solidFill>
                  <a:srgbClr val="000066"/>
                </a:solidFill>
              </a:rPr>
              <a:t> 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善用優勢掌握轉型契機</a:t>
            </a:r>
          </a:p>
        </p:txBody>
      </p:sp>
      <p:sp>
        <p:nvSpPr>
          <p:cNvPr id="22" name="五邊形 21"/>
          <p:cNvSpPr/>
          <p:nvPr/>
        </p:nvSpPr>
        <p:spPr>
          <a:xfrm flipH="1">
            <a:off x="4387356" y="5296646"/>
            <a:ext cx="4547094" cy="979220"/>
          </a:xfrm>
          <a:prstGeom prst="homePlate">
            <a:avLst>
              <a:gd name="adj" fmla="val 383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TW" sz="2000" b="1" spc="-100" dirty="0" smtClean="0">
                <a:solidFill>
                  <a:srgbClr val="7030A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103.12</a:t>
            </a:r>
            <a:r>
              <a:rPr lang="zh-TW" altLang="en-US" sz="2000" b="1" spc="-100" dirty="0">
                <a:solidFill>
                  <a:srgbClr val="7030A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「工研院院士會議」重要結論：</a:t>
            </a:r>
            <a:endParaRPr lang="en-US" altLang="zh-TW" sz="2000" b="1" spc="-100" dirty="0">
              <a:solidFill>
                <a:srgbClr val="7030A0"/>
              </a:solidFill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b="1" dirty="0">
                <a:solidFill>
                  <a:srgbClr val="7030A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en-US" sz="2000" b="1" dirty="0" smtClean="0">
                <a:solidFill>
                  <a:srgbClr val="7030A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灣</a:t>
            </a:r>
            <a:r>
              <a:rPr lang="zh-TW" altLang="en-US" sz="2000" b="1" dirty="0">
                <a:solidFill>
                  <a:srgbClr val="7030A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產業轉型升級要多成立</a:t>
            </a:r>
            <a:r>
              <a:rPr lang="zh-TW" altLang="en-US" sz="2000" b="1" dirty="0" smtClean="0">
                <a:solidFill>
                  <a:srgbClr val="7030A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新創公司</a:t>
            </a:r>
            <a:endParaRPr lang="en-US" altLang="zh-TW" sz="2000" b="1" dirty="0">
              <a:solidFill>
                <a:srgbClr val="7030A0"/>
              </a:solidFill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4</a:t>
            </a:fld>
            <a:endParaRPr lang="zh-TW" altLang="en-US" dirty="0"/>
          </a:p>
        </p:txBody>
      </p:sp>
      <p:grpSp>
        <p:nvGrpSpPr>
          <p:cNvPr id="21" name="群組 20"/>
          <p:cNvGrpSpPr/>
          <p:nvPr/>
        </p:nvGrpSpPr>
        <p:grpSpPr>
          <a:xfrm>
            <a:off x="402744" y="1485454"/>
            <a:ext cx="3844294" cy="1221367"/>
            <a:chOff x="731522" y="1487879"/>
            <a:chExt cx="3844294" cy="533592"/>
          </a:xfrm>
        </p:grpSpPr>
        <p:sp>
          <p:nvSpPr>
            <p:cNvPr id="24" name="圓角化同側角落矩形 23"/>
            <p:cNvSpPr/>
            <p:nvPr/>
          </p:nvSpPr>
          <p:spPr>
            <a:xfrm rot="16200000">
              <a:off x="821313" y="1398088"/>
              <a:ext cx="533591" cy="7131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 Unicode MS" panose="020B0604020202020204" pitchFamily="34" charset="-12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22966" y="1581484"/>
              <a:ext cx="553998" cy="34637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威 脅</a:t>
              </a:r>
              <a:endPara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圓角化同側角落矩形 27"/>
            <p:cNvSpPr/>
            <p:nvPr/>
          </p:nvSpPr>
          <p:spPr>
            <a:xfrm rot="16200000" flipH="1" flipV="1">
              <a:off x="2743460" y="189115"/>
              <a:ext cx="533591" cy="3131121"/>
            </a:xfrm>
            <a:prstGeom prst="round2Same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 Unicode MS" panose="020B0604020202020204" pitchFamily="34" charset="-12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519403" y="1533661"/>
              <a:ext cx="2438400" cy="36304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266700" lvl="0" indent="-266700" algn="just">
                <a:buSzPct val="70000"/>
                <a:buFont typeface="Wingdings" panose="05000000000000000000" pitchFamily="2" charset="2"/>
                <a:buChar char="l"/>
              </a:pPr>
              <a:r>
                <a:rPr lang="zh-TW" altLang="en-US" sz="2400" b="1" dirty="0">
                  <a:solidFill>
                    <a:schemeClr val="accent2">
                      <a:lumMod val="75000"/>
                    </a:schemeClr>
                  </a:solidFill>
                  <a:effectLst>
                    <a:glow rad="635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代工生產模式遭受雙重</a:t>
              </a:r>
              <a:r>
                <a:rPr lang="zh-TW" altLang="en-US" sz="24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glow rad="635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擠壓</a:t>
              </a:r>
              <a:endParaRPr lang="zh-TW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4542671" y="1485455"/>
            <a:ext cx="3844293" cy="1221376"/>
            <a:chOff x="731524" y="1487877"/>
            <a:chExt cx="3844293" cy="533596"/>
          </a:xfrm>
        </p:grpSpPr>
        <p:sp>
          <p:nvSpPr>
            <p:cNvPr id="39" name="圓角化同側角落矩形 38"/>
            <p:cNvSpPr/>
            <p:nvPr/>
          </p:nvSpPr>
          <p:spPr>
            <a:xfrm rot="16200000">
              <a:off x="821314" y="1398087"/>
              <a:ext cx="533591" cy="713172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 Unicode MS" panose="020B0604020202020204" pitchFamily="34" charset="-12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51541" y="1581484"/>
              <a:ext cx="553998" cy="34637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優 勢</a:t>
              </a:r>
              <a:endPara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圓角化同側角落矩形 40"/>
            <p:cNvSpPr/>
            <p:nvPr/>
          </p:nvSpPr>
          <p:spPr>
            <a:xfrm rot="16200000" flipH="1" flipV="1">
              <a:off x="2746921" y="192576"/>
              <a:ext cx="533592" cy="3124201"/>
            </a:xfrm>
            <a:prstGeom prst="round2Same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 Unicode MS" panose="020B0604020202020204" pitchFamily="34" charset="-12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576553" y="1541983"/>
              <a:ext cx="2875440" cy="43027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266700" lvl="0" indent="-266700" algn="just">
                <a:spcBef>
                  <a:spcPts val="600"/>
                </a:spcBef>
                <a:spcAft>
                  <a:spcPts val="600"/>
                </a:spcAft>
                <a:buSzPct val="70000"/>
                <a:buFont typeface="Wingdings" panose="05000000000000000000" pitchFamily="2" charset="2"/>
                <a:buChar char="l"/>
              </a:pPr>
              <a:r>
                <a:rPr lang="en-US" altLang="zh-TW" sz="2400" b="1" spc="-100" dirty="0">
                  <a:solidFill>
                    <a:schemeClr val="accent2">
                      <a:lumMod val="75000"/>
                    </a:schemeClr>
                  </a:solidFill>
                  <a:effectLst>
                    <a:glow rad="635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ICT</a:t>
              </a:r>
              <a:r>
                <a:rPr lang="zh-TW" altLang="en-US" sz="2400" b="1" spc="-100" dirty="0">
                  <a:solidFill>
                    <a:schemeClr val="accent2">
                      <a:lumMod val="75000"/>
                    </a:schemeClr>
                  </a:solidFill>
                  <a:effectLst>
                    <a:glow rad="635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產業供應鏈完整</a:t>
              </a:r>
            </a:p>
            <a:p>
              <a:pPr marL="266700" lvl="0" indent="-266700" algn="just">
                <a:spcBef>
                  <a:spcPts val="600"/>
                </a:spcBef>
                <a:spcAft>
                  <a:spcPts val="600"/>
                </a:spcAft>
                <a:buSzPct val="70000"/>
                <a:buFont typeface="Wingdings" panose="05000000000000000000" pitchFamily="2" charset="2"/>
                <a:buChar char="l"/>
              </a:pPr>
              <a:r>
                <a:rPr lang="zh-TW" altLang="en-US" sz="2400" b="1" dirty="0">
                  <a:solidFill>
                    <a:schemeClr val="accent2">
                      <a:lumMod val="75000"/>
                    </a:schemeClr>
                  </a:solidFill>
                  <a:effectLst>
                    <a:glow rad="635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創業精神亞洲第</a:t>
              </a:r>
              <a:r>
                <a:rPr lang="en-US" altLang="zh-TW" sz="2400" b="1" dirty="0">
                  <a:solidFill>
                    <a:schemeClr val="accent2">
                      <a:lumMod val="75000"/>
                    </a:schemeClr>
                  </a:solidFill>
                  <a:effectLst>
                    <a:glow rad="635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4" name="圓角矩形 43"/>
          <p:cNvSpPr/>
          <p:nvPr/>
        </p:nvSpPr>
        <p:spPr>
          <a:xfrm>
            <a:off x="1727536" y="3628634"/>
            <a:ext cx="5039004" cy="96162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>
              <a:spcBef>
                <a:spcPts val="600"/>
              </a:spcBef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成立「行政院創新創業政策會報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  <a:p>
            <a:pPr algn="ctr" hangingPunct="0">
              <a:spcBef>
                <a:spcPts val="600"/>
              </a:spcBef>
            </a:pP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推動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創新創業，啟動產業典範移轉</a:t>
            </a:r>
          </a:p>
        </p:txBody>
      </p:sp>
      <p:grpSp>
        <p:nvGrpSpPr>
          <p:cNvPr id="4" name="群組 3"/>
          <p:cNvGrpSpPr/>
          <p:nvPr/>
        </p:nvGrpSpPr>
        <p:grpSpPr>
          <a:xfrm rot="5400000">
            <a:off x="4014165" y="2832270"/>
            <a:ext cx="746382" cy="731237"/>
            <a:chOff x="9651269" y="1472956"/>
            <a:chExt cx="1054074" cy="902187"/>
          </a:xfrm>
        </p:grpSpPr>
        <p:sp>
          <p:nvSpPr>
            <p:cNvPr id="2" name="矩形 1"/>
            <p:cNvSpPr/>
            <p:nvPr/>
          </p:nvSpPr>
          <p:spPr>
            <a:xfrm>
              <a:off x="9870612" y="1472956"/>
              <a:ext cx="100290" cy="902187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流程圖: 合併 2"/>
            <p:cNvSpPr/>
            <p:nvPr/>
          </p:nvSpPr>
          <p:spPr>
            <a:xfrm rot="16200000">
              <a:off x="9946556" y="1616355"/>
              <a:ext cx="902186" cy="615388"/>
            </a:xfrm>
            <a:prstGeom prst="flowChartMerge">
              <a:avLst/>
            </a:prstGeom>
            <a:solidFill>
              <a:srgbClr val="FF006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9651269" y="1472956"/>
              <a:ext cx="100290" cy="902187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1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3"/>
          <p:cNvSpPr txBox="1">
            <a:spLocks noGrp="1"/>
          </p:cNvSpPr>
          <p:nvPr>
            <p:ph type="title"/>
          </p:nvPr>
        </p:nvSpPr>
        <p:spPr>
          <a:xfrm>
            <a:off x="873015" y="203175"/>
            <a:ext cx="739797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創新創業策略架構</a:t>
            </a:r>
            <a:endParaRPr lang="en-US" altLang="zh-TW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內容版面配置區 2"/>
          <p:cNvSpPr txBox="1">
            <a:spLocks/>
          </p:cNvSpPr>
          <p:nvPr/>
        </p:nvSpPr>
        <p:spPr>
          <a:xfrm>
            <a:off x="442096" y="2016370"/>
            <a:ext cx="2651648" cy="89865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56032" lvl="1" indent="0">
              <a:buNone/>
            </a:pP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新創事業崛起</a:t>
            </a:r>
            <a:endParaRPr lang="en-US" altLang="zh-TW" sz="2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6032" lvl="1" indent="0">
              <a:buNone/>
            </a:pPr>
            <a:r>
              <a:rPr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產業典範移轉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內容版面配置區 2"/>
          <p:cNvSpPr txBox="1">
            <a:spLocks/>
          </p:cNvSpPr>
          <p:nvPr/>
        </p:nvSpPr>
        <p:spPr>
          <a:xfrm>
            <a:off x="442096" y="5152359"/>
            <a:ext cx="2651648" cy="83179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56032" lvl="1" indent="0">
              <a:buNone/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構完善創新</a:t>
            </a: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6032" lvl="1" indent="0">
              <a:buNone/>
            </a:pP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創業生態體系</a:t>
            </a: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610264" y="820486"/>
            <a:ext cx="6056451" cy="5881598"/>
            <a:chOff x="2610264" y="1001461"/>
            <a:chExt cx="6056451" cy="5881598"/>
          </a:xfrm>
        </p:grpSpPr>
        <p:grpSp>
          <p:nvGrpSpPr>
            <p:cNvPr id="8" name="群組 7"/>
            <p:cNvGrpSpPr/>
            <p:nvPr/>
          </p:nvGrpSpPr>
          <p:grpSpPr>
            <a:xfrm>
              <a:off x="2610264" y="1414414"/>
              <a:ext cx="6056451" cy="5468645"/>
              <a:chOff x="2662677" y="1186085"/>
              <a:chExt cx="6056451" cy="5468645"/>
            </a:xfrm>
          </p:grpSpPr>
          <p:pic>
            <p:nvPicPr>
              <p:cNvPr id="81" name="圖片 8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2677" y="1186085"/>
                <a:ext cx="6056451" cy="4110714"/>
              </a:xfrm>
              <a:prstGeom prst="rect">
                <a:avLst/>
              </a:prstGeom>
            </p:spPr>
          </p:pic>
          <p:grpSp>
            <p:nvGrpSpPr>
              <p:cNvPr id="6" name="群組 5"/>
              <p:cNvGrpSpPr/>
              <p:nvPr/>
            </p:nvGrpSpPr>
            <p:grpSpPr>
              <a:xfrm>
                <a:off x="4567705" y="4681216"/>
                <a:ext cx="3374527" cy="1973514"/>
                <a:chOff x="4567705" y="4681216"/>
                <a:chExt cx="3374527" cy="1973514"/>
              </a:xfrm>
            </p:grpSpPr>
            <p:grpSp>
              <p:nvGrpSpPr>
                <p:cNvPr id="82" name="群組 81"/>
                <p:cNvGrpSpPr/>
                <p:nvPr/>
              </p:nvGrpSpPr>
              <p:grpSpPr>
                <a:xfrm>
                  <a:off x="5669939" y="5117722"/>
                  <a:ext cx="2272293" cy="1145987"/>
                  <a:chOff x="5748806" y="4754940"/>
                  <a:chExt cx="2272293" cy="1145987"/>
                </a:xfrm>
              </p:grpSpPr>
              <p:pic>
                <p:nvPicPr>
                  <p:cNvPr id="83" name="圖片 8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903" t="90168" r="52229"/>
                  <a:stretch/>
                </p:blipFill>
                <p:spPr>
                  <a:xfrm rot="164711" flipH="1">
                    <a:off x="6687416" y="4755246"/>
                    <a:ext cx="1333683" cy="574142"/>
                  </a:xfrm>
                  <a:prstGeom prst="rect">
                    <a:avLst/>
                  </a:prstGeom>
                </p:spPr>
              </p:pic>
              <p:pic>
                <p:nvPicPr>
                  <p:cNvPr id="84" name="圖片 8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903" t="90168" r="52229"/>
                  <a:stretch/>
                </p:blipFill>
                <p:spPr>
                  <a:xfrm rot="2507355" flipH="1">
                    <a:off x="5748806" y="5077375"/>
                    <a:ext cx="1768959" cy="574142"/>
                  </a:xfrm>
                  <a:prstGeom prst="rect">
                    <a:avLst/>
                  </a:prstGeom>
                </p:spPr>
              </p:pic>
              <p:pic>
                <p:nvPicPr>
                  <p:cNvPr id="85" name="圖片 8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903" t="90168" r="52229"/>
                  <a:stretch/>
                </p:blipFill>
                <p:spPr>
                  <a:xfrm rot="16359756">
                    <a:off x="5530906" y="5040863"/>
                    <a:ext cx="1145987" cy="5741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6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7927" b="89634" l="862" r="89655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160720" flipH="1">
                  <a:off x="4567705" y="4681216"/>
                  <a:ext cx="671322" cy="156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7927" b="89634" l="862" r="89655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720786">
                  <a:off x="6512420" y="4821016"/>
                  <a:ext cx="671322" cy="1462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4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7927" b="89634" l="862" r="89655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1437877" flipH="1">
                  <a:off x="5067698" y="4945088"/>
                  <a:ext cx="671322" cy="17096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5" name="圖片 9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03" t="90168" r="52229"/>
                <a:stretch/>
              </p:blipFill>
              <p:spPr>
                <a:xfrm rot="5400000" flipH="1">
                  <a:off x="5099191" y="5211871"/>
                  <a:ext cx="1010032" cy="574142"/>
                </a:xfrm>
                <a:prstGeom prst="rect">
                  <a:avLst/>
                </a:prstGeom>
              </p:spPr>
            </p:pic>
            <p:pic>
              <p:nvPicPr>
                <p:cNvPr id="96" name="圖片 9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03" t="90168" r="52229"/>
                <a:stretch/>
              </p:blipFill>
              <p:spPr>
                <a:xfrm rot="164711" flipH="1">
                  <a:off x="6266375" y="4905549"/>
                  <a:ext cx="990432" cy="677914"/>
                </a:xfrm>
                <a:prstGeom prst="rect">
                  <a:avLst/>
                </a:prstGeom>
              </p:spPr>
            </p:pic>
            <p:pic>
              <p:nvPicPr>
                <p:cNvPr id="97" name="圖片 9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03" t="90168" r="52229"/>
                <a:stretch/>
              </p:blipFill>
              <p:spPr>
                <a:xfrm rot="2269880" flipH="1">
                  <a:off x="5960339" y="5019139"/>
                  <a:ext cx="855420" cy="677914"/>
                </a:xfrm>
                <a:prstGeom prst="rect">
                  <a:avLst/>
                </a:prstGeom>
              </p:spPr>
            </p:pic>
            <p:pic>
              <p:nvPicPr>
                <p:cNvPr id="98" name="圖片 9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03" t="90168" r="52229"/>
                <a:stretch/>
              </p:blipFill>
              <p:spPr>
                <a:xfrm rot="2937524" flipH="1">
                  <a:off x="5596546" y="5198695"/>
                  <a:ext cx="1010032" cy="574142"/>
                </a:xfrm>
                <a:prstGeom prst="rect">
                  <a:avLst/>
                </a:prstGeom>
              </p:spPr>
            </p:pic>
            <p:pic>
              <p:nvPicPr>
                <p:cNvPr id="99" name="圖片 9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903" t="90168" r="52229"/>
                <a:stretch/>
              </p:blipFill>
              <p:spPr>
                <a:xfrm rot="20281327">
                  <a:off x="4793256" y="4999487"/>
                  <a:ext cx="855420" cy="677914"/>
                </a:xfrm>
                <a:prstGeom prst="rect">
                  <a:avLst/>
                </a:prstGeom>
              </p:spPr>
            </p:pic>
          </p:grpSp>
        </p:grpSp>
        <p:pic>
          <p:nvPicPr>
            <p:cNvPr id="102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927" b="89634" l="862" r="896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5474298" y="2016966"/>
              <a:ext cx="799633" cy="2242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圖片 10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440" y="4771132"/>
              <a:ext cx="4901827" cy="651946"/>
            </a:xfrm>
            <a:prstGeom prst="rect">
              <a:avLst/>
            </a:prstGeom>
          </p:spPr>
        </p:pic>
        <p:pic>
          <p:nvPicPr>
            <p:cNvPr id="107" name="Picture 5" descr="C:\Users\wujialing\AppData\Local\Microsoft\Windows\Temporary Internet Files\Content.IE5\HXEQMGXS\1332023400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3214">
              <a:off x="4030234" y="1661778"/>
              <a:ext cx="753785" cy="1044506"/>
            </a:xfrm>
            <a:prstGeom prst="rect">
              <a:avLst/>
            </a:prstGeom>
            <a:noFill/>
            <a:effectLst>
              <a:glow rad="635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矩形 107"/>
            <p:cNvSpPr/>
            <p:nvPr/>
          </p:nvSpPr>
          <p:spPr>
            <a:xfrm rot="1103063">
              <a:off x="3649005" y="2048103"/>
              <a:ext cx="1443085" cy="396134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TW" sz="1500" b="1" dirty="0" smtClean="0">
                  <a:solidFill>
                    <a:srgbClr val="C00000"/>
                  </a:solidFill>
                  <a:effectLst>
                    <a:glow rad="1016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Gogoro</a:t>
              </a:r>
              <a:endParaRPr lang="zh-TW" altLang="en-US" sz="1500" b="1" dirty="0">
                <a:solidFill>
                  <a:srgbClr val="C00000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14" name="圖片 1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0" t="14339" r="79589" b="71442"/>
            <a:stretch/>
          </p:blipFill>
          <p:spPr>
            <a:xfrm>
              <a:off x="5292277" y="2631332"/>
              <a:ext cx="701996" cy="697652"/>
            </a:xfrm>
            <a:prstGeom prst="rect">
              <a:avLst/>
            </a:prstGeom>
          </p:spPr>
        </p:pic>
        <p:grpSp>
          <p:nvGrpSpPr>
            <p:cNvPr id="7" name="群組 6"/>
            <p:cNvGrpSpPr/>
            <p:nvPr/>
          </p:nvGrpSpPr>
          <p:grpSpPr>
            <a:xfrm>
              <a:off x="3507633" y="1001461"/>
              <a:ext cx="4008087" cy="3212255"/>
              <a:chOff x="3560046" y="773132"/>
              <a:chExt cx="4008087" cy="3212255"/>
            </a:xfrm>
          </p:grpSpPr>
          <p:pic>
            <p:nvPicPr>
              <p:cNvPr id="100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927" b="89634" l="862" r="896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023172" flipH="1">
                <a:off x="4744390" y="2123896"/>
                <a:ext cx="671322" cy="1882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927" b="89634" l="862" r="896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327705" flipH="1">
                <a:off x="6896811" y="1597938"/>
                <a:ext cx="671322" cy="1882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927" b="89634" l="862" r="896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309749">
                <a:off x="4447444" y="885451"/>
                <a:ext cx="671322" cy="1998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927" b="89634" l="862" r="896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355168">
                <a:off x="3560046" y="1533673"/>
                <a:ext cx="671322" cy="1882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927" b="89634" l="862" r="896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960881" flipH="1">
                <a:off x="6410676" y="773132"/>
                <a:ext cx="577573" cy="2407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" name="圖片 111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20" t="14339" r="79589" b="71442"/>
              <a:stretch/>
            </p:blipFill>
            <p:spPr>
              <a:xfrm>
                <a:off x="5134099" y="3287735"/>
                <a:ext cx="701996" cy="697652"/>
              </a:xfrm>
              <a:prstGeom prst="rect">
                <a:avLst/>
              </a:prstGeom>
            </p:spPr>
          </p:pic>
          <p:pic>
            <p:nvPicPr>
              <p:cNvPr id="113" name="圖片 112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20" t="14339" r="79589" b="71442"/>
              <a:stretch/>
            </p:blipFill>
            <p:spPr>
              <a:xfrm flipH="1">
                <a:off x="5678273" y="3251590"/>
                <a:ext cx="701996" cy="697652"/>
              </a:xfrm>
              <a:prstGeom prst="rect">
                <a:avLst/>
              </a:prstGeom>
            </p:spPr>
          </p:pic>
          <p:pic>
            <p:nvPicPr>
              <p:cNvPr id="115" name="圖片 11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20" t="14339" r="79589" b="71442"/>
              <a:stretch/>
            </p:blipFill>
            <p:spPr>
              <a:xfrm rot="416273" flipH="1">
                <a:off x="5897280" y="2403003"/>
                <a:ext cx="701996" cy="697652"/>
              </a:xfrm>
              <a:prstGeom prst="rect">
                <a:avLst/>
              </a:prstGeom>
            </p:spPr>
          </p:pic>
        </p:grpSp>
        <p:grpSp>
          <p:nvGrpSpPr>
            <p:cNvPr id="2" name="群組 1"/>
            <p:cNvGrpSpPr/>
            <p:nvPr/>
          </p:nvGrpSpPr>
          <p:grpSpPr>
            <a:xfrm>
              <a:off x="3900991" y="5514572"/>
              <a:ext cx="720000" cy="720000"/>
              <a:chOff x="-102908" y="3393552"/>
              <a:chExt cx="720000" cy="720000"/>
            </a:xfrm>
          </p:grpSpPr>
          <p:grpSp>
            <p:nvGrpSpPr>
              <p:cNvPr id="109" name="群組 108"/>
              <p:cNvGrpSpPr/>
              <p:nvPr/>
            </p:nvGrpSpPr>
            <p:grpSpPr>
              <a:xfrm>
                <a:off x="-102908" y="3393552"/>
                <a:ext cx="720000" cy="720000"/>
                <a:chOff x="8844507" y="333716"/>
                <a:chExt cx="757388" cy="757388"/>
              </a:xfrm>
            </p:grpSpPr>
            <p:sp>
              <p:nvSpPr>
                <p:cNvPr id="110" name="橢圓 109"/>
                <p:cNvSpPr/>
                <p:nvPr/>
              </p:nvSpPr>
              <p:spPr>
                <a:xfrm>
                  <a:off x="8844507" y="333716"/>
                  <a:ext cx="757388" cy="757388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glow rad="101600">
                    <a:schemeClr val="accent3">
                      <a:lumMod val="20000"/>
                      <a:lumOff val="80000"/>
                      <a:alpha val="81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1" name="橢圓 110"/>
                <p:cNvSpPr/>
                <p:nvPr/>
              </p:nvSpPr>
              <p:spPr>
                <a:xfrm>
                  <a:off x="8927010" y="406657"/>
                  <a:ext cx="592382" cy="59238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19" name="矩形 118"/>
              <p:cNvSpPr/>
              <p:nvPr/>
            </p:nvSpPr>
            <p:spPr>
              <a:xfrm>
                <a:off x="-92083" y="3461165"/>
                <a:ext cx="698350" cy="584775"/>
              </a:xfrm>
              <a:prstGeom prst="rect">
                <a:avLst/>
              </a:prstGeom>
              <a:effectLst>
                <a:glow rad="101600">
                  <a:schemeClr val="bg1"/>
                </a:glow>
              </a:effectLst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TW" altLang="en-US" sz="1600" b="1" dirty="0">
                    <a:solidFill>
                      <a:srgbClr val="7030A0"/>
                    </a:solidFill>
                    <a:effectLst>
                      <a:glow rad="101600">
                        <a:schemeClr val="bg1"/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新創</a:t>
                </a:r>
                <a:endParaRPr lang="en-US" altLang="zh-TW" sz="1600" b="1" dirty="0" smtClean="0">
                  <a:solidFill>
                    <a:srgbClr val="7030A0"/>
                  </a:solidFill>
                  <a:effectLst>
                    <a:glow rad="1016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 algn="ctr"/>
                <a:r>
                  <a:rPr lang="zh-TW" altLang="en-US" sz="1600" b="1" dirty="0" smtClean="0">
                    <a:solidFill>
                      <a:srgbClr val="7030A0"/>
                    </a:solidFill>
                    <a:effectLst>
                      <a:glow rad="101600">
                        <a:schemeClr val="bg1"/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風潮</a:t>
                </a:r>
                <a:endParaRPr lang="en-US" altLang="zh-TW" sz="1600" b="1" dirty="0">
                  <a:solidFill>
                    <a:srgbClr val="7030A0"/>
                  </a:solidFill>
                  <a:effectLst>
                    <a:glow rad="1016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" name="群組 2"/>
            <p:cNvGrpSpPr/>
            <p:nvPr/>
          </p:nvGrpSpPr>
          <p:grpSpPr>
            <a:xfrm>
              <a:off x="4819110" y="6017932"/>
              <a:ext cx="907422" cy="720000"/>
              <a:chOff x="-557658" y="6122619"/>
              <a:chExt cx="907422" cy="720000"/>
            </a:xfrm>
          </p:grpSpPr>
          <p:grpSp>
            <p:nvGrpSpPr>
              <p:cNvPr id="116" name="群組 115"/>
              <p:cNvGrpSpPr/>
              <p:nvPr/>
            </p:nvGrpSpPr>
            <p:grpSpPr>
              <a:xfrm>
                <a:off x="-463947" y="6122619"/>
                <a:ext cx="720000" cy="720000"/>
                <a:chOff x="8844507" y="333716"/>
                <a:chExt cx="757388" cy="757388"/>
              </a:xfrm>
            </p:grpSpPr>
            <p:sp>
              <p:nvSpPr>
                <p:cNvPr id="117" name="橢圓 116"/>
                <p:cNvSpPr/>
                <p:nvPr/>
              </p:nvSpPr>
              <p:spPr>
                <a:xfrm>
                  <a:off x="8844507" y="333716"/>
                  <a:ext cx="757388" cy="757388"/>
                </a:xfrm>
                <a:prstGeom prst="ellipse">
                  <a:avLst/>
                </a:prstGeom>
                <a:solidFill>
                  <a:srgbClr val="FF9933"/>
                </a:solidFill>
                <a:ln>
                  <a:noFill/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8" name="橢圓 117"/>
                <p:cNvSpPr/>
                <p:nvPr/>
              </p:nvSpPr>
              <p:spPr>
                <a:xfrm>
                  <a:off x="8927010" y="406657"/>
                  <a:ext cx="592382" cy="59238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20" name="矩形 119"/>
              <p:cNvSpPr/>
              <p:nvPr/>
            </p:nvSpPr>
            <p:spPr>
              <a:xfrm>
                <a:off x="-557658" y="6251787"/>
                <a:ext cx="907422" cy="461665"/>
              </a:xfrm>
              <a:prstGeom prst="rect">
                <a:avLst/>
              </a:prstGeom>
              <a:effectLst>
                <a:glow rad="101600">
                  <a:schemeClr val="bg1"/>
                </a:glow>
              </a:effectLst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TW" altLang="en-US" sz="1600" b="1" dirty="0" smtClean="0">
                    <a:solidFill>
                      <a:srgbClr val="7030A0"/>
                    </a:solidFill>
                    <a:effectLst>
                      <a:glow rad="101600">
                        <a:schemeClr val="bg1"/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法規</a:t>
                </a:r>
                <a:endParaRPr lang="en-US" altLang="zh-TW" sz="1600" b="1" dirty="0">
                  <a:solidFill>
                    <a:srgbClr val="7030A0"/>
                  </a:solidFill>
                  <a:effectLst>
                    <a:glow rad="1016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6630751" y="5923489"/>
              <a:ext cx="990482" cy="720000"/>
              <a:chOff x="10004711" y="1448014"/>
              <a:chExt cx="990482" cy="720000"/>
            </a:xfrm>
          </p:grpSpPr>
          <p:grpSp>
            <p:nvGrpSpPr>
              <p:cNvPr id="90" name="群組 89"/>
              <p:cNvGrpSpPr/>
              <p:nvPr/>
            </p:nvGrpSpPr>
            <p:grpSpPr>
              <a:xfrm>
                <a:off x="10146932" y="1448014"/>
                <a:ext cx="720000" cy="720000"/>
                <a:chOff x="8844507" y="333716"/>
                <a:chExt cx="757388" cy="757388"/>
              </a:xfrm>
            </p:grpSpPr>
            <p:sp>
              <p:nvSpPr>
                <p:cNvPr id="91" name="橢圓 90"/>
                <p:cNvSpPr/>
                <p:nvPr/>
              </p:nvSpPr>
              <p:spPr>
                <a:xfrm>
                  <a:off x="8844507" y="333716"/>
                  <a:ext cx="757388" cy="75738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92" name="橢圓 91"/>
                <p:cNvSpPr/>
                <p:nvPr/>
              </p:nvSpPr>
              <p:spPr>
                <a:xfrm>
                  <a:off x="8927010" y="406657"/>
                  <a:ext cx="592382" cy="59238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21" name="矩形 120"/>
              <p:cNvSpPr/>
              <p:nvPr/>
            </p:nvSpPr>
            <p:spPr>
              <a:xfrm>
                <a:off x="10004711" y="1502615"/>
                <a:ext cx="990482" cy="584775"/>
              </a:xfrm>
              <a:prstGeom prst="rect">
                <a:avLst/>
              </a:prstGeom>
              <a:effectLst>
                <a:glow rad="101600">
                  <a:schemeClr val="bg1"/>
                </a:glow>
              </a:effectLst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TW" altLang="en-US" sz="1600" b="1" dirty="0" smtClean="0">
                    <a:solidFill>
                      <a:srgbClr val="7030A0"/>
                    </a:solidFill>
                    <a:effectLst>
                      <a:glow rad="101600">
                        <a:schemeClr val="bg1"/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國際</a:t>
                </a:r>
                <a:endParaRPr lang="en-US" altLang="zh-TW" sz="1600" b="1" dirty="0" smtClean="0">
                  <a:solidFill>
                    <a:srgbClr val="7030A0"/>
                  </a:solidFill>
                  <a:effectLst>
                    <a:glow rad="1016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 algn="ctr"/>
                <a:r>
                  <a:rPr lang="zh-TW" altLang="en-US" sz="1600" b="1" dirty="0" smtClean="0">
                    <a:solidFill>
                      <a:srgbClr val="7030A0"/>
                    </a:solidFill>
                    <a:effectLst>
                      <a:glow rad="101600">
                        <a:schemeClr val="bg1"/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鏈</a:t>
                </a:r>
                <a:r>
                  <a:rPr lang="zh-TW" altLang="en-US" sz="1600" b="1" dirty="0">
                    <a:solidFill>
                      <a:srgbClr val="7030A0"/>
                    </a:solidFill>
                    <a:effectLst>
                      <a:glow rad="101600">
                        <a:schemeClr val="bg1"/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結</a:t>
                </a:r>
                <a:endParaRPr lang="en-US" altLang="zh-TW" sz="1600" b="1" dirty="0">
                  <a:solidFill>
                    <a:srgbClr val="7030A0"/>
                  </a:solidFill>
                  <a:effectLst>
                    <a:glow rad="1016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7454304" y="5462520"/>
              <a:ext cx="937408" cy="720000"/>
              <a:chOff x="10116659" y="228755"/>
              <a:chExt cx="937408" cy="720000"/>
            </a:xfrm>
          </p:grpSpPr>
          <p:grpSp>
            <p:nvGrpSpPr>
              <p:cNvPr id="87" name="群組 86"/>
              <p:cNvGrpSpPr/>
              <p:nvPr/>
            </p:nvGrpSpPr>
            <p:grpSpPr>
              <a:xfrm>
                <a:off x="10225363" y="228755"/>
                <a:ext cx="720000" cy="720000"/>
                <a:chOff x="8844507" y="333716"/>
                <a:chExt cx="757388" cy="757388"/>
              </a:xfrm>
            </p:grpSpPr>
            <p:sp>
              <p:nvSpPr>
                <p:cNvPr id="88" name="橢圓 87"/>
                <p:cNvSpPr/>
                <p:nvPr/>
              </p:nvSpPr>
              <p:spPr>
                <a:xfrm>
                  <a:off x="8844507" y="333716"/>
                  <a:ext cx="757388" cy="757388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>
                  <a:glow rad="101600">
                    <a:schemeClr val="bg2">
                      <a:lumMod val="90000"/>
                      <a:alpha val="81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9" name="橢圓 88"/>
                <p:cNvSpPr/>
                <p:nvPr/>
              </p:nvSpPr>
              <p:spPr>
                <a:xfrm>
                  <a:off x="8927010" y="406657"/>
                  <a:ext cx="592382" cy="59238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22" name="矩形 121"/>
              <p:cNvSpPr/>
              <p:nvPr/>
            </p:nvSpPr>
            <p:spPr>
              <a:xfrm>
                <a:off x="10116659" y="419478"/>
                <a:ext cx="937408" cy="338554"/>
              </a:xfrm>
              <a:prstGeom prst="rect">
                <a:avLst/>
              </a:prstGeom>
              <a:effectLst>
                <a:glow rad="101600">
                  <a:schemeClr val="bg1"/>
                </a:glow>
              </a:effectLst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zh-TW" altLang="en-US" sz="1600" b="1" dirty="0" smtClean="0">
                    <a:solidFill>
                      <a:srgbClr val="7030A0"/>
                    </a:solidFill>
                    <a:effectLst>
                      <a:glow rad="101600">
                        <a:schemeClr val="bg1"/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人才</a:t>
                </a:r>
                <a:endParaRPr lang="en-US" altLang="zh-TW" sz="1600" b="1" dirty="0">
                  <a:solidFill>
                    <a:srgbClr val="7030A0"/>
                  </a:solidFill>
                  <a:effectLst>
                    <a:glow rad="1016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" name="群組 4"/>
            <p:cNvGrpSpPr/>
            <p:nvPr/>
          </p:nvGrpSpPr>
          <p:grpSpPr>
            <a:xfrm>
              <a:off x="5833754" y="5984896"/>
              <a:ext cx="720000" cy="720000"/>
              <a:chOff x="10170378" y="2588485"/>
              <a:chExt cx="720000" cy="720000"/>
            </a:xfrm>
          </p:grpSpPr>
          <p:grpSp>
            <p:nvGrpSpPr>
              <p:cNvPr id="123" name="群組 122"/>
              <p:cNvGrpSpPr/>
              <p:nvPr/>
            </p:nvGrpSpPr>
            <p:grpSpPr>
              <a:xfrm>
                <a:off x="10170378" y="2588485"/>
                <a:ext cx="720000" cy="720000"/>
                <a:chOff x="8844507" y="333716"/>
                <a:chExt cx="757388" cy="757388"/>
              </a:xfrm>
            </p:grpSpPr>
            <p:sp>
              <p:nvSpPr>
                <p:cNvPr id="124" name="橢圓 123"/>
                <p:cNvSpPr/>
                <p:nvPr/>
              </p:nvSpPr>
              <p:spPr>
                <a:xfrm>
                  <a:off x="8844507" y="333716"/>
                  <a:ext cx="757388" cy="757388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>
                  <a:glow rad="101600">
                    <a:schemeClr val="bg2">
                      <a:lumMod val="90000"/>
                      <a:alpha val="81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5" name="橢圓 124"/>
                <p:cNvSpPr/>
                <p:nvPr/>
              </p:nvSpPr>
              <p:spPr>
                <a:xfrm>
                  <a:off x="8927010" y="406657"/>
                  <a:ext cx="592382" cy="59238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26" name="矩形 125"/>
              <p:cNvSpPr/>
              <p:nvPr/>
            </p:nvSpPr>
            <p:spPr>
              <a:xfrm>
                <a:off x="10224079" y="2785638"/>
                <a:ext cx="612598" cy="338554"/>
              </a:xfrm>
              <a:prstGeom prst="rect">
                <a:avLst/>
              </a:prstGeom>
              <a:effectLst>
                <a:glow rad="101600">
                  <a:schemeClr val="bg1"/>
                </a:glow>
              </a:effectLst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TW" altLang="en-US" sz="1600" b="1" dirty="0" smtClean="0">
                    <a:solidFill>
                      <a:srgbClr val="7030A0"/>
                    </a:solidFill>
                    <a:effectLst>
                      <a:glow rad="101600">
                        <a:schemeClr val="bg1"/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資金</a:t>
                </a:r>
                <a:endParaRPr lang="en-US" altLang="zh-TW" sz="1600" b="1" dirty="0">
                  <a:solidFill>
                    <a:srgbClr val="7030A0"/>
                  </a:solidFill>
                  <a:effectLst>
                    <a:glow rad="1016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27" name="Picture 5" descr="C:\Users\wujialing\AppData\Local\Microsoft\Windows\Temporary Internet Files\Content.IE5\HXEQMGXS\1332023400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1789">
              <a:off x="3312611" y="2977714"/>
              <a:ext cx="550732" cy="700117"/>
            </a:xfrm>
            <a:prstGeom prst="rect">
              <a:avLst/>
            </a:prstGeom>
            <a:noFill/>
            <a:effectLst>
              <a:glow rad="635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5" descr="C:\Users\wujialing\AppData\Local\Microsoft\Windows\Temporary Internet Files\Content.IE5\HXEQMGXS\1332023400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1789">
              <a:off x="5023621" y="2455101"/>
              <a:ext cx="660961" cy="859726"/>
            </a:xfrm>
            <a:prstGeom prst="rect">
              <a:avLst/>
            </a:prstGeom>
            <a:noFill/>
            <a:effectLst>
              <a:glow rad="635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5" descr="C:\Users\wujialing\AppData\Local\Microsoft\Windows\Temporary Internet Files\Content.IE5\HXEQMGXS\1332023400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1789">
              <a:off x="3922090" y="3862210"/>
              <a:ext cx="377071" cy="495678"/>
            </a:xfrm>
            <a:prstGeom prst="rect">
              <a:avLst/>
            </a:prstGeom>
            <a:noFill/>
            <a:effectLst>
              <a:glow rad="635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5" descr="C:\Users\wujialing\AppData\Local\Microsoft\Windows\Temporary Internet Files\Content.IE5\HXEQMGXS\1332023400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1789">
              <a:off x="7226982" y="3655346"/>
              <a:ext cx="377071" cy="495678"/>
            </a:xfrm>
            <a:prstGeom prst="rect">
              <a:avLst/>
            </a:prstGeom>
            <a:noFill/>
            <a:effectLst>
              <a:glow rad="635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5" descr="C:\Users\wujialing\AppData\Local\Microsoft\Windows\Temporary Internet Files\Content.IE5\HXEQMGXS\1332023400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1789">
              <a:off x="6977832" y="2707338"/>
              <a:ext cx="542655" cy="668708"/>
            </a:xfrm>
            <a:prstGeom prst="rect">
              <a:avLst/>
            </a:prstGeom>
            <a:noFill/>
            <a:effectLst>
              <a:glow rad="635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5" descr="C:\Users\wujialing\AppData\Local\Microsoft\Windows\Temporary Internet Files\Content.IE5\HXEQMGXS\1332023400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1789">
              <a:off x="4931036" y="3655347"/>
              <a:ext cx="377071" cy="495678"/>
            </a:xfrm>
            <a:prstGeom prst="rect">
              <a:avLst/>
            </a:prstGeom>
            <a:noFill/>
            <a:effectLst>
              <a:glow rad="635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6" name="群組 135"/>
            <p:cNvGrpSpPr/>
            <p:nvPr/>
          </p:nvGrpSpPr>
          <p:grpSpPr>
            <a:xfrm rot="21196402">
              <a:off x="5090040" y="1251148"/>
              <a:ext cx="1443085" cy="1044506"/>
              <a:chOff x="-725582" y="2297751"/>
              <a:chExt cx="1443085" cy="1044506"/>
            </a:xfrm>
          </p:grpSpPr>
          <p:pic>
            <p:nvPicPr>
              <p:cNvPr id="137" name="Picture 5" descr="C:\Users\wujialing\AppData\Local\Microsoft\Windows\Temporary Internet Files\Content.IE5\HXEQMGXS\1332023400[1]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29211">
                <a:off x="-376893" y="2297751"/>
                <a:ext cx="753785" cy="1044506"/>
              </a:xfrm>
              <a:prstGeom prst="rect">
                <a:avLst/>
              </a:prstGeom>
              <a:noFill/>
              <a:effectLst>
                <a:glow rad="635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8" name="矩形 137"/>
              <p:cNvSpPr/>
              <p:nvPr/>
            </p:nvSpPr>
            <p:spPr>
              <a:xfrm>
                <a:off x="-725582" y="2711608"/>
                <a:ext cx="1443085" cy="416396"/>
              </a:xfrm>
              <a:prstGeom prst="rect">
                <a:avLst/>
              </a:prstGeom>
              <a:effectLst>
                <a:glow rad="101600">
                  <a:schemeClr val="bg1"/>
                </a:glow>
              </a:effectLst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altLang="zh-TW" sz="1600" b="1" dirty="0" err="1" smtClean="0">
                    <a:solidFill>
                      <a:srgbClr val="C00000"/>
                    </a:solidFill>
                    <a:effectLst>
                      <a:glow rad="101600">
                        <a:schemeClr val="bg1"/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Pinkoi</a:t>
                </a:r>
                <a:endParaRPr lang="zh-TW" altLang="en-US" sz="1600" b="1" dirty="0">
                  <a:solidFill>
                    <a:srgbClr val="C00000"/>
                  </a:solidFill>
                  <a:effectLst>
                    <a:glow rad="1016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39" name="矩形 138"/>
            <p:cNvSpPr/>
            <p:nvPr/>
          </p:nvSpPr>
          <p:spPr>
            <a:xfrm rot="21196402">
              <a:off x="2887471" y="3204157"/>
              <a:ext cx="1443085" cy="416396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TW" altLang="en-US" sz="16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學悅科技</a:t>
              </a:r>
            </a:p>
          </p:txBody>
        </p:sp>
        <p:sp>
          <p:nvSpPr>
            <p:cNvPr id="141" name="矩形 140"/>
            <p:cNvSpPr/>
            <p:nvPr/>
          </p:nvSpPr>
          <p:spPr>
            <a:xfrm rot="21196402">
              <a:off x="4607341" y="2798935"/>
              <a:ext cx="1443085" cy="416396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TW" altLang="en-US" sz="1600" b="1" dirty="0"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阿碼</a:t>
              </a:r>
              <a:r>
                <a:rPr lang="zh-TW" altLang="en-US" sz="16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科技</a:t>
              </a:r>
              <a:endParaRPr lang="zh-TW" altLang="en-US" sz="16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3" name="矩形 142"/>
            <p:cNvSpPr/>
            <p:nvPr/>
          </p:nvSpPr>
          <p:spPr>
            <a:xfrm rot="21196402">
              <a:off x="6537727" y="2928539"/>
              <a:ext cx="1443085" cy="416396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TW" sz="1600" b="1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Gogolook</a:t>
              </a:r>
              <a:endParaRPr lang="zh-TW" altLang="en-US" sz="1600" b="1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44" name="群組 143"/>
            <p:cNvGrpSpPr/>
            <p:nvPr/>
          </p:nvGrpSpPr>
          <p:grpSpPr>
            <a:xfrm rot="21196402">
              <a:off x="6438411" y="1272009"/>
              <a:ext cx="1443085" cy="1044506"/>
              <a:chOff x="-725582" y="2297751"/>
              <a:chExt cx="1443085" cy="1044506"/>
            </a:xfrm>
          </p:grpSpPr>
          <p:pic>
            <p:nvPicPr>
              <p:cNvPr id="145" name="Picture 5" descr="C:\Users\wujialing\AppData\Local\Microsoft\Windows\Temporary Internet Files\Content.IE5\HXEQMGXS\1332023400[1]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29211">
                <a:off x="-376893" y="2297751"/>
                <a:ext cx="753785" cy="1044506"/>
              </a:xfrm>
              <a:prstGeom prst="rect">
                <a:avLst/>
              </a:prstGeom>
              <a:noFill/>
              <a:effectLst>
                <a:glow rad="635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6" name="矩形 145"/>
              <p:cNvSpPr/>
              <p:nvPr/>
            </p:nvSpPr>
            <p:spPr>
              <a:xfrm>
                <a:off x="-725582" y="2711608"/>
                <a:ext cx="1443085" cy="416396"/>
              </a:xfrm>
              <a:prstGeom prst="rect">
                <a:avLst/>
              </a:prstGeom>
              <a:effectLst>
                <a:glow rad="101600">
                  <a:schemeClr val="bg1"/>
                </a:glow>
              </a:effectLst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altLang="zh-TW" sz="1600" b="1" dirty="0" err="1" smtClean="0">
                    <a:solidFill>
                      <a:srgbClr val="C00000"/>
                    </a:solidFill>
                    <a:effectLst>
                      <a:glow rad="101600">
                        <a:schemeClr val="bg1"/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Appier</a:t>
                </a:r>
                <a:endParaRPr lang="zh-TW" altLang="en-US" sz="1600" b="1" dirty="0">
                  <a:solidFill>
                    <a:srgbClr val="C00000"/>
                  </a:solidFill>
                  <a:effectLst>
                    <a:glow rad="1016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67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339558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99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6</a:t>
            </a:fld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676401" y="2668273"/>
            <a:ext cx="5791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TW" altLang="en-US" sz="54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貳、打造創新創業生態環境</a:t>
            </a:r>
          </a:p>
        </p:txBody>
      </p:sp>
    </p:spTree>
    <p:extLst>
      <p:ext uri="{BB962C8B-B14F-4D97-AF65-F5344CB8AC3E}">
        <p14:creationId xmlns:p14="http://schemas.microsoft.com/office/powerpoint/2010/main" val="26194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31603" y="195791"/>
            <a:ext cx="7886700" cy="822884"/>
          </a:xfrm>
        </p:spPr>
        <p:txBody>
          <a:bodyPr>
            <a:noAutofit/>
          </a:bodyPr>
          <a:lstStyle/>
          <a:p>
            <a:pPr marL="0"/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一、引進智慧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資金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(1/4)</a:t>
            </a:r>
            <a:endParaRPr lang="zh-TW" altLang="en-US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</a:endParaRPr>
          </a:p>
        </p:txBody>
      </p:sp>
      <p:grpSp>
        <p:nvGrpSpPr>
          <p:cNvPr id="65" name="群組 64"/>
          <p:cNvGrpSpPr/>
          <p:nvPr/>
        </p:nvGrpSpPr>
        <p:grpSpPr>
          <a:xfrm>
            <a:off x="6872005" y="2783611"/>
            <a:ext cx="1565498" cy="548166"/>
            <a:chOff x="6921086" y="3283885"/>
            <a:chExt cx="1565498" cy="548166"/>
          </a:xfrm>
        </p:grpSpPr>
        <p:sp>
          <p:nvSpPr>
            <p:cNvPr id="66" name="圓角矩形 65"/>
            <p:cNvSpPr/>
            <p:nvPr/>
          </p:nvSpPr>
          <p:spPr>
            <a:xfrm>
              <a:off x="6921086" y="3283885"/>
              <a:ext cx="1565498" cy="548166"/>
            </a:xfrm>
            <a:prstGeom prst="roundRect">
              <a:avLst>
                <a:gd name="adj" fmla="val 50000"/>
              </a:avLst>
            </a:prstGeom>
            <a:solidFill>
              <a:srgbClr val="FFCCFF"/>
            </a:solidFill>
            <a:ln w="254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6989043" y="3329477"/>
              <a:ext cx="1465963" cy="478144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tIns="46800" rtlCol="0" anchor="ctr" anchorCtr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規劃創投</a:t>
              </a:r>
              <a:r>
                <a:rPr lang="zh-TW" altLang="en-US" sz="14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上市</a:t>
              </a:r>
              <a:endPara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1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金管會</a:t>
              </a:r>
              <a:r>
                <a:rPr lang="en-US" altLang="zh-TW" sz="11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en-US" altLang="zh-TW" sz="1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73" name="Straight Connector 25"/>
          <p:cNvCxnSpPr>
            <a:cxnSpLocks noChangeShapeType="1"/>
          </p:cNvCxnSpPr>
          <p:nvPr/>
        </p:nvCxnSpPr>
        <p:spPr bwMode="auto">
          <a:xfrm flipH="1">
            <a:off x="6137515" y="1907879"/>
            <a:ext cx="3172" cy="4135580"/>
          </a:xfrm>
          <a:prstGeom prst="line">
            <a:avLst/>
          </a:prstGeom>
          <a:noFill/>
          <a:ln w="3175">
            <a:solidFill>
              <a:srgbClr val="7F7F7F"/>
            </a:solidFill>
            <a:prstDash val="dash"/>
            <a:round/>
            <a:headEnd/>
            <a:tailEnd/>
          </a:ln>
        </p:spPr>
      </p:cxnSp>
      <p:cxnSp>
        <p:nvCxnSpPr>
          <p:cNvPr id="74" name="Straight Connector 25"/>
          <p:cNvCxnSpPr>
            <a:cxnSpLocks noChangeShapeType="1"/>
          </p:cNvCxnSpPr>
          <p:nvPr/>
        </p:nvCxnSpPr>
        <p:spPr bwMode="auto">
          <a:xfrm>
            <a:off x="3266074" y="2055659"/>
            <a:ext cx="0" cy="4064036"/>
          </a:xfrm>
          <a:prstGeom prst="line">
            <a:avLst/>
          </a:prstGeom>
          <a:noFill/>
          <a:ln w="3175">
            <a:solidFill>
              <a:srgbClr val="7F7F7F"/>
            </a:solidFill>
            <a:prstDash val="dash"/>
            <a:round/>
            <a:headEnd/>
            <a:tailEnd/>
          </a:ln>
        </p:spPr>
      </p:cxnSp>
      <p:cxnSp>
        <p:nvCxnSpPr>
          <p:cNvPr id="75" name="Straight Connector 25"/>
          <p:cNvCxnSpPr>
            <a:cxnSpLocks noChangeShapeType="1"/>
          </p:cNvCxnSpPr>
          <p:nvPr/>
        </p:nvCxnSpPr>
        <p:spPr bwMode="auto">
          <a:xfrm>
            <a:off x="7674993" y="1931018"/>
            <a:ext cx="0" cy="3794475"/>
          </a:xfrm>
          <a:prstGeom prst="line">
            <a:avLst/>
          </a:prstGeom>
          <a:noFill/>
          <a:ln w="3175">
            <a:solidFill>
              <a:srgbClr val="7F7F7F"/>
            </a:solidFill>
            <a:prstDash val="solid"/>
            <a:round/>
            <a:headEnd/>
            <a:tailEnd/>
          </a:ln>
        </p:spPr>
      </p:cxnSp>
      <p:cxnSp>
        <p:nvCxnSpPr>
          <p:cNvPr id="76" name="Straight Connector 25"/>
          <p:cNvCxnSpPr>
            <a:cxnSpLocks noChangeShapeType="1"/>
          </p:cNvCxnSpPr>
          <p:nvPr/>
        </p:nvCxnSpPr>
        <p:spPr bwMode="auto">
          <a:xfrm>
            <a:off x="1665612" y="1442389"/>
            <a:ext cx="0" cy="4630597"/>
          </a:xfrm>
          <a:prstGeom prst="line">
            <a:avLst/>
          </a:prstGeom>
          <a:noFill/>
          <a:ln w="3175">
            <a:solidFill>
              <a:srgbClr val="7F7F7F"/>
            </a:solidFill>
            <a:prstDash val="dash"/>
            <a:round/>
            <a:headEnd/>
            <a:tailEnd/>
          </a:ln>
        </p:spPr>
      </p:cxnSp>
      <p:sp>
        <p:nvSpPr>
          <p:cNvPr id="77" name="矩形 31"/>
          <p:cNvSpPr>
            <a:spLocks noChangeArrowheads="1"/>
          </p:cNvSpPr>
          <p:nvPr/>
        </p:nvSpPr>
        <p:spPr bwMode="auto">
          <a:xfrm>
            <a:off x="2071507" y="5741814"/>
            <a:ext cx="800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16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種子期</a:t>
            </a:r>
            <a:endParaRPr kumimoji="0" lang="zh-TW" altLang="en-US" sz="1600" b="1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36" name="矩形 32"/>
          <p:cNvSpPr>
            <a:spLocks noChangeArrowheads="1"/>
          </p:cNvSpPr>
          <p:nvPr/>
        </p:nvSpPr>
        <p:spPr bwMode="auto">
          <a:xfrm>
            <a:off x="3541766" y="5741814"/>
            <a:ext cx="800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16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創建期</a:t>
            </a:r>
            <a:endParaRPr kumimoji="0" lang="zh-TW" altLang="en-US" sz="1600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37" name="矩形 33"/>
          <p:cNvSpPr>
            <a:spLocks noChangeArrowheads="1"/>
          </p:cNvSpPr>
          <p:nvPr/>
        </p:nvSpPr>
        <p:spPr bwMode="auto">
          <a:xfrm>
            <a:off x="5275429" y="5741814"/>
            <a:ext cx="800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16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擴充期</a:t>
            </a:r>
            <a:endParaRPr kumimoji="0" lang="zh-TW" altLang="en-US" sz="1600" b="1" dirty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40" name="矩形 34"/>
          <p:cNvSpPr>
            <a:spLocks noChangeArrowheads="1"/>
          </p:cNvSpPr>
          <p:nvPr/>
        </p:nvSpPr>
        <p:spPr bwMode="auto">
          <a:xfrm>
            <a:off x="6527138" y="5740541"/>
            <a:ext cx="800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成熟期</a:t>
            </a:r>
            <a:endParaRPr kumimoji="0" lang="zh-TW" altLang="en-US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cxnSp>
        <p:nvCxnSpPr>
          <p:cNvPr id="141" name="Straight Connector 25"/>
          <p:cNvCxnSpPr>
            <a:cxnSpLocks noChangeShapeType="1"/>
          </p:cNvCxnSpPr>
          <p:nvPr/>
        </p:nvCxnSpPr>
        <p:spPr bwMode="auto">
          <a:xfrm>
            <a:off x="4285403" y="1492997"/>
            <a:ext cx="0" cy="4677305"/>
          </a:xfrm>
          <a:prstGeom prst="line">
            <a:avLst/>
          </a:prstGeom>
          <a:noFill/>
          <a:ln w="3175">
            <a:solidFill>
              <a:srgbClr val="7F7F7F"/>
            </a:solidFill>
            <a:prstDash val="dash"/>
            <a:round/>
            <a:headEnd/>
            <a:tailEnd/>
          </a:ln>
        </p:spPr>
      </p:cxnSp>
      <p:cxnSp>
        <p:nvCxnSpPr>
          <p:cNvPr id="142" name="直線單箭頭接點 141"/>
          <p:cNvCxnSpPr/>
          <p:nvPr/>
        </p:nvCxnSpPr>
        <p:spPr>
          <a:xfrm flipV="1">
            <a:off x="1665612" y="1442389"/>
            <a:ext cx="0" cy="467730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3" name="直線單箭頭接點 142"/>
          <p:cNvCxnSpPr/>
          <p:nvPr/>
        </p:nvCxnSpPr>
        <p:spPr>
          <a:xfrm>
            <a:off x="180701" y="5725493"/>
            <a:ext cx="8344221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44" name="矩形 31"/>
          <p:cNvSpPr>
            <a:spLocks noChangeArrowheads="1"/>
          </p:cNvSpPr>
          <p:nvPr/>
        </p:nvSpPr>
        <p:spPr bwMode="auto">
          <a:xfrm>
            <a:off x="422524" y="5741814"/>
            <a:ext cx="12105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16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創業準備期</a:t>
            </a:r>
            <a:endParaRPr kumimoji="0" lang="zh-TW" altLang="en-US" sz="1600" b="1" dirty="0">
              <a:solidFill>
                <a:srgbClr val="F79646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45" name="文字方塊 144"/>
          <p:cNvSpPr txBox="1"/>
          <p:nvPr/>
        </p:nvSpPr>
        <p:spPr>
          <a:xfrm>
            <a:off x="1221113" y="117691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營收</a:t>
            </a:r>
          </a:p>
        </p:txBody>
      </p:sp>
      <p:cxnSp>
        <p:nvCxnSpPr>
          <p:cNvPr id="146" name="Straight Connector 25"/>
          <p:cNvCxnSpPr>
            <a:cxnSpLocks noChangeShapeType="1"/>
          </p:cNvCxnSpPr>
          <p:nvPr/>
        </p:nvCxnSpPr>
        <p:spPr bwMode="auto">
          <a:xfrm>
            <a:off x="6837231" y="1423820"/>
            <a:ext cx="0" cy="4294468"/>
          </a:xfrm>
          <a:prstGeom prst="line">
            <a:avLst/>
          </a:prstGeom>
          <a:noFill/>
          <a:ln w="3175">
            <a:solidFill>
              <a:srgbClr val="0000FF"/>
            </a:solidFill>
            <a:prstDash val="solid"/>
            <a:round/>
            <a:headEnd/>
            <a:tailEnd/>
          </a:ln>
        </p:spPr>
      </p:cxnSp>
      <p:sp>
        <p:nvSpPr>
          <p:cNvPr id="147" name="文字方塊 146"/>
          <p:cNvSpPr txBox="1"/>
          <p:nvPr/>
        </p:nvSpPr>
        <p:spPr>
          <a:xfrm>
            <a:off x="6771265" y="3418085"/>
            <a:ext cx="944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zh-TW" altLang="en-US" sz="1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次上市</a:t>
            </a:r>
            <a:r>
              <a:rPr lang="en-US" altLang="zh-TW" sz="1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IPO</a:t>
            </a:r>
            <a:endParaRPr lang="zh-TW" altLang="en-US" sz="1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9" name="Straight Connector 25"/>
          <p:cNvCxnSpPr>
            <a:cxnSpLocks noChangeShapeType="1"/>
          </p:cNvCxnSpPr>
          <p:nvPr/>
        </p:nvCxnSpPr>
        <p:spPr bwMode="auto">
          <a:xfrm>
            <a:off x="3269772" y="5254835"/>
            <a:ext cx="0" cy="471332"/>
          </a:xfrm>
          <a:prstGeom prst="line">
            <a:avLst/>
          </a:prstGeom>
          <a:noFill/>
          <a:ln w="3175">
            <a:solidFill>
              <a:srgbClr val="0000FF"/>
            </a:solidFill>
            <a:prstDash val="solid"/>
            <a:round/>
            <a:headEnd/>
            <a:tailEnd/>
          </a:ln>
        </p:spPr>
      </p:cxnSp>
      <p:cxnSp>
        <p:nvCxnSpPr>
          <p:cNvPr id="152" name="Straight Connector 25"/>
          <p:cNvCxnSpPr>
            <a:cxnSpLocks noChangeShapeType="1"/>
          </p:cNvCxnSpPr>
          <p:nvPr/>
        </p:nvCxnSpPr>
        <p:spPr bwMode="auto">
          <a:xfrm>
            <a:off x="5294442" y="2471260"/>
            <a:ext cx="0" cy="1731283"/>
          </a:xfrm>
          <a:prstGeom prst="line">
            <a:avLst/>
          </a:prstGeom>
          <a:noFill/>
          <a:ln w="3175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158" name="直線單箭頭接點 157"/>
          <p:cNvCxnSpPr/>
          <p:nvPr/>
        </p:nvCxnSpPr>
        <p:spPr>
          <a:xfrm>
            <a:off x="180701" y="1919814"/>
            <a:ext cx="1471658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59" name="Straight Connector 25"/>
          <p:cNvCxnSpPr>
            <a:cxnSpLocks noChangeShapeType="1"/>
          </p:cNvCxnSpPr>
          <p:nvPr/>
        </p:nvCxnSpPr>
        <p:spPr bwMode="auto">
          <a:xfrm>
            <a:off x="180700" y="1441733"/>
            <a:ext cx="0" cy="4677305"/>
          </a:xfrm>
          <a:prstGeom prst="line">
            <a:avLst/>
          </a:prstGeom>
          <a:noFill/>
          <a:ln w="3175">
            <a:solidFill>
              <a:srgbClr val="7F7F7F"/>
            </a:solidFill>
            <a:prstDash val="dash"/>
            <a:round/>
            <a:headEnd/>
            <a:tailEnd/>
          </a:ln>
        </p:spPr>
      </p:cxnSp>
      <p:sp>
        <p:nvSpPr>
          <p:cNvPr id="160" name="文字方塊 159"/>
          <p:cNvSpPr txBox="1"/>
          <p:nvPr/>
        </p:nvSpPr>
        <p:spPr>
          <a:xfrm>
            <a:off x="305649" y="162710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創業獎金</a:t>
            </a:r>
            <a:endParaRPr lang="zh-TW" altLang="en-US" sz="1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1" name="文字方塊 160"/>
          <p:cNvSpPr txBox="1"/>
          <p:nvPr/>
        </p:nvSpPr>
        <p:spPr>
          <a:xfrm>
            <a:off x="6909277" y="1637398"/>
            <a:ext cx="2162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資本市場籌</a:t>
            </a:r>
            <a:r>
              <a:rPr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en-US" altLang="zh-TW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上市櫃</a:t>
            </a:r>
            <a:r>
              <a:rPr lang="en-US" altLang="zh-TW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2" name="直線單箭頭接點 161"/>
          <p:cNvCxnSpPr/>
          <p:nvPr/>
        </p:nvCxnSpPr>
        <p:spPr>
          <a:xfrm>
            <a:off x="5213648" y="1922613"/>
            <a:ext cx="165038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63" name="直線單箭頭接點 162"/>
          <p:cNvCxnSpPr/>
          <p:nvPr/>
        </p:nvCxnSpPr>
        <p:spPr>
          <a:xfrm>
            <a:off x="1661274" y="1920749"/>
            <a:ext cx="360112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64" name="文字方塊 163"/>
          <p:cNvSpPr txBox="1"/>
          <p:nvPr/>
        </p:nvSpPr>
        <p:spPr>
          <a:xfrm>
            <a:off x="5888347" y="163694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晚期投資</a:t>
            </a:r>
            <a:endParaRPr lang="zh-TW" altLang="en-US" sz="1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5" name="文字方塊 164"/>
          <p:cNvSpPr txBox="1"/>
          <p:nvPr/>
        </p:nvSpPr>
        <p:spPr>
          <a:xfrm>
            <a:off x="3232837" y="163083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早期投資</a:t>
            </a:r>
            <a:endParaRPr lang="zh-TW" altLang="en-US" sz="1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6" name="弧形 165"/>
          <p:cNvSpPr/>
          <p:nvPr/>
        </p:nvSpPr>
        <p:spPr>
          <a:xfrm rot="8667818">
            <a:off x="1484190" y="4202774"/>
            <a:ext cx="2705620" cy="1646392"/>
          </a:xfrm>
          <a:prstGeom prst="arc">
            <a:avLst>
              <a:gd name="adj1" fmla="val 16450038"/>
              <a:gd name="adj2" fmla="val 119142"/>
            </a:avLst>
          </a:prstGeom>
          <a:noFill/>
          <a:ln w="19050" cap="flat" cmpd="sng" algn="ctr">
            <a:solidFill>
              <a:srgbClr val="00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標楷體"/>
              <a:cs typeface="+mn-cs"/>
            </a:endParaRPr>
          </a:p>
        </p:txBody>
      </p:sp>
      <p:sp>
        <p:nvSpPr>
          <p:cNvPr id="59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7</a:t>
            </a:fld>
            <a:endParaRPr lang="zh-TW" altLang="en-US" dirty="0"/>
          </a:p>
        </p:txBody>
      </p:sp>
      <p:sp>
        <p:nvSpPr>
          <p:cNvPr id="2" name="手繪多邊形 1"/>
          <p:cNvSpPr/>
          <p:nvPr/>
        </p:nvSpPr>
        <p:spPr>
          <a:xfrm>
            <a:off x="3268071" y="3689016"/>
            <a:ext cx="3562350" cy="2038350"/>
          </a:xfrm>
          <a:custGeom>
            <a:avLst/>
            <a:gdLst>
              <a:gd name="connsiteX0" fmla="*/ 0 w 3562350"/>
              <a:gd name="connsiteY0" fmla="*/ 2028825 h 2028825"/>
              <a:gd name="connsiteX1" fmla="*/ 0 w 3562350"/>
              <a:gd name="connsiteY1" fmla="*/ 1571625 h 2028825"/>
              <a:gd name="connsiteX2" fmla="*/ 1009650 w 3562350"/>
              <a:gd name="connsiteY2" fmla="*/ 1571625 h 2028825"/>
              <a:gd name="connsiteX3" fmla="*/ 1009650 w 3562350"/>
              <a:gd name="connsiteY3" fmla="*/ 1038225 h 2028825"/>
              <a:gd name="connsiteX4" fmla="*/ 2009775 w 3562350"/>
              <a:gd name="connsiteY4" fmla="*/ 1038225 h 2028825"/>
              <a:gd name="connsiteX5" fmla="*/ 2009775 w 3562350"/>
              <a:gd name="connsiteY5" fmla="*/ 504825 h 2028825"/>
              <a:gd name="connsiteX6" fmla="*/ 2847975 w 3562350"/>
              <a:gd name="connsiteY6" fmla="*/ 504825 h 2028825"/>
              <a:gd name="connsiteX7" fmla="*/ 2847975 w 3562350"/>
              <a:gd name="connsiteY7" fmla="*/ 0 h 2028825"/>
              <a:gd name="connsiteX8" fmla="*/ 3562350 w 3562350"/>
              <a:gd name="connsiteY8" fmla="*/ 0 h 2028825"/>
              <a:gd name="connsiteX9" fmla="*/ 3562350 w 3562350"/>
              <a:gd name="connsiteY9" fmla="*/ 2028825 h 2028825"/>
              <a:gd name="connsiteX0" fmla="*/ 0 w 3562350"/>
              <a:gd name="connsiteY0" fmla="*/ 2028825 h 2028825"/>
              <a:gd name="connsiteX1" fmla="*/ 0 w 3562350"/>
              <a:gd name="connsiteY1" fmla="*/ 1571625 h 2028825"/>
              <a:gd name="connsiteX2" fmla="*/ 1009650 w 3562350"/>
              <a:gd name="connsiteY2" fmla="*/ 1571625 h 2028825"/>
              <a:gd name="connsiteX3" fmla="*/ 1009650 w 3562350"/>
              <a:gd name="connsiteY3" fmla="*/ 1038225 h 2028825"/>
              <a:gd name="connsiteX4" fmla="*/ 2009775 w 3562350"/>
              <a:gd name="connsiteY4" fmla="*/ 1038225 h 2028825"/>
              <a:gd name="connsiteX5" fmla="*/ 2009775 w 3562350"/>
              <a:gd name="connsiteY5" fmla="*/ 504825 h 2028825"/>
              <a:gd name="connsiteX6" fmla="*/ 2847975 w 3562350"/>
              <a:gd name="connsiteY6" fmla="*/ 495300 h 2028825"/>
              <a:gd name="connsiteX7" fmla="*/ 2847975 w 3562350"/>
              <a:gd name="connsiteY7" fmla="*/ 0 h 2028825"/>
              <a:gd name="connsiteX8" fmla="*/ 3562350 w 3562350"/>
              <a:gd name="connsiteY8" fmla="*/ 0 h 2028825"/>
              <a:gd name="connsiteX9" fmla="*/ 3562350 w 3562350"/>
              <a:gd name="connsiteY9" fmla="*/ 2028825 h 2028825"/>
              <a:gd name="connsiteX0" fmla="*/ 0 w 3562350"/>
              <a:gd name="connsiteY0" fmla="*/ 2028825 h 2028825"/>
              <a:gd name="connsiteX1" fmla="*/ 0 w 3562350"/>
              <a:gd name="connsiteY1" fmla="*/ 1571625 h 2028825"/>
              <a:gd name="connsiteX2" fmla="*/ 1009650 w 3562350"/>
              <a:gd name="connsiteY2" fmla="*/ 1571625 h 2028825"/>
              <a:gd name="connsiteX3" fmla="*/ 1009650 w 3562350"/>
              <a:gd name="connsiteY3" fmla="*/ 1038225 h 2028825"/>
              <a:gd name="connsiteX4" fmla="*/ 2009775 w 3562350"/>
              <a:gd name="connsiteY4" fmla="*/ 1038225 h 2028825"/>
              <a:gd name="connsiteX5" fmla="*/ 2009775 w 3562350"/>
              <a:gd name="connsiteY5" fmla="*/ 504825 h 2028825"/>
              <a:gd name="connsiteX6" fmla="*/ 2847975 w 3562350"/>
              <a:gd name="connsiteY6" fmla="*/ 495300 h 2028825"/>
              <a:gd name="connsiteX7" fmla="*/ 2847975 w 3562350"/>
              <a:gd name="connsiteY7" fmla="*/ 0 h 2028825"/>
              <a:gd name="connsiteX8" fmla="*/ 3562350 w 3562350"/>
              <a:gd name="connsiteY8" fmla="*/ 0 h 2028825"/>
              <a:gd name="connsiteX9" fmla="*/ 3562350 w 3562350"/>
              <a:gd name="connsiteY9" fmla="*/ 2028825 h 2028825"/>
              <a:gd name="connsiteX0" fmla="*/ 0 w 3562350"/>
              <a:gd name="connsiteY0" fmla="*/ 2028825 h 2028825"/>
              <a:gd name="connsiteX1" fmla="*/ 0 w 3562350"/>
              <a:gd name="connsiteY1" fmla="*/ 1571625 h 2028825"/>
              <a:gd name="connsiteX2" fmla="*/ 1009650 w 3562350"/>
              <a:gd name="connsiteY2" fmla="*/ 1571625 h 2028825"/>
              <a:gd name="connsiteX3" fmla="*/ 1009650 w 3562350"/>
              <a:gd name="connsiteY3" fmla="*/ 1038225 h 2028825"/>
              <a:gd name="connsiteX4" fmla="*/ 2009775 w 3562350"/>
              <a:gd name="connsiteY4" fmla="*/ 1038225 h 2028825"/>
              <a:gd name="connsiteX5" fmla="*/ 2009775 w 3562350"/>
              <a:gd name="connsiteY5" fmla="*/ 504825 h 2028825"/>
              <a:gd name="connsiteX6" fmla="*/ 2867025 w 3562350"/>
              <a:gd name="connsiteY6" fmla="*/ 495300 h 2028825"/>
              <a:gd name="connsiteX7" fmla="*/ 2847975 w 3562350"/>
              <a:gd name="connsiteY7" fmla="*/ 0 h 2028825"/>
              <a:gd name="connsiteX8" fmla="*/ 3562350 w 3562350"/>
              <a:gd name="connsiteY8" fmla="*/ 0 h 2028825"/>
              <a:gd name="connsiteX9" fmla="*/ 3562350 w 3562350"/>
              <a:gd name="connsiteY9" fmla="*/ 2028825 h 2028825"/>
              <a:gd name="connsiteX0" fmla="*/ 0 w 3562350"/>
              <a:gd name="connsiteY0" fmla="*/ 2038350 h 2038350"/>
              <a:gd name="connsiteX1" fmla="*/ 0 w 3562350"/>
              <a:gd name="connsiteY1" fmla="*/ 1581150 h 2038350"/>
              <a:gd name="connsiteX2" fmla="*/ 1009650 w 3562350"/>
              <a:gd name="connsiteY2" fmla="*/ 1581150 h 2038350"/>
              <a:gd name="connsiteX3" fmla="*/ 1009650 w 3562350"/>
              <a:gd name="connsiteY3" fmla="*/ 1047750 h 2038350"/>
              <a:gd name="connsiteX4" fmla="*/ 2009775 w 3562350"/>
              <a:gd name="connsiteY4" fmla="*/ 1047750 h 2038350"/>
              <a:gd name="connsiteX5" fmla="*/ 2009775 w 3562350"/>
              <a:gd name="connsiteY5" fmla="*/ 514350 h 2038350"/>
              <a:gd name="connsiteX6" fmla="*/ 2867025 w 3562350"/>
              <a:gd name="connsiteY6" fmla="*/ 504825 h 2038350"/>
              <a:gd name="connsiteX7" fmla="*/ 2867025 w 3562350"/>
              <a:gd name="connsiteY7" fmla="*/ 0 h 2038350"/>
              <a:gd name="connsiteX8" fmla="*/ 3562350 w 3562350"/>
              <a:gd name="connsiteY8" fmla="*/ 9525 h 2038350"/>
              <a:gd name="connsiteX9" fmla="*/ 3562350 w 3562350"/>
              <a:gd name="connsiteY9" fmla="*/ 203835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2350" h="2038350">
                <a:moveTo>
                  <a:pt x="0" y="2038350"/>
                </a:moveTo>
                <a:lnTo>
                  <a:pt x="0" y="1581150"/>
                </a:lnTo>
                <a:lnTo>
                  <a:pt x="1009650" y="1581150"/>
                </a:lnTo>
                <a:lnTo>
                  <a:pt x="1009650" y="1047750"/>
                </a:lnTo>
                <a:lnTo>
                  <a:pt x="2009775" y="1047750"/>
                </a:lnTo>
                <a:lnTo>
                  <a:pt x="2009775" y="514350"/>
                </a:lnTo>
                <a:lnTo>
                  <a:pt x="2867025" y="504825"/>
                </a:lnTo>
                <a:lnTo>
                  <a:pt x="2867025" y="0"/>
                </a:lnTo>
                <a:lnTo>
                  <a:pt x="3562350" y="9525"/>
                </a:lnTo>
                <a:lnTo>
                  <a:pt x="3562350" y="2038350"/>
                </a:lnTo>
              </a:path>
            </a:pathLst>
          </a:custGeom>
          <a:solidFill>
            <a:schemeClr val="accent4">
              <a:lumMod val="60000"/>
              <a:lumOff val="4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圓角矩形 60"/>
          <p:cNvSpPr/>
          <p:nvPr/>
        </p:nvSpPr>
        <p:spPr>
          <a:xfrm>
            <a:off x="1670810" y="4788386"/>
            <a:ext cx="2555958" cy="4320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青年創業及啟動金</a:t>
            </a:r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貸款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</a:t>
            </a:r>
            <a:r>
              <a:rPr lang="en-US" altLang="zh-TW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圓角矩形 61"/>
          <p:cNvSpPr/>
          <p:nvPr/>
        </p:nvSpPr>
        <p:spPr>
          <a:xfrm>
            <a:off x="2174584" y="3379985"/>
            <a:ext cx="2018332" cy="4320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zh-TW" altLang="en-US" sz="1400" b="1" spc="-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創業拔萃方案投資計畫</a:t>
            </a:r>
          </a:p>
          <a:p>
            <a:pPr algn="ctr"/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國發基金</a:t>
            </a: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400" b="1" kern="0" dirty="0" smtClean="0">
              <a:solidFill>
                <a:schemeClr val="bg1"/>
              </a:solidFill>
              <a:latin typeface="Calibri"/>
              <a:ea typeface="新細明體"/>
            </a:endParaRPr>
          </a:p>
        </p:txBody>
      </p:sp>
      <p:sp>
        <p:nvSpPr>
          <p:cNvPr id="63" name="圓角矩形 62"/>
          <p:cNvSpPr/>
          <p:nvPr/>
        </p:nvSpPr>
        <p:spPr>
          <a:xfrm>
            <a:off x="1426269" y="3849452"/>
            <a:ext cx="1805491" cy="4320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創業天使計畫</a:t>
            </a:r>
          </a:p>
          <a:p>
            <a:pPr algn="ctr"/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國發基金</a:t>
            </a:r>
            <a:r>
              <a:rPr lang="en-US" altLang="zh-TW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圓角矩形 63"/>
          <p:cNvSpPr/>
          <p:nvPr/>
        </p:nvSpPr>
        <p:spPr>
          <a:xfrm>
            <a:off x="2158499" y="2910518"/>
            <a:ext cx="2034417" cy="4320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台灣矽谷科技基金</a:t>
            </a:r>
          </a:p>
          <a:p>
            <a:pPr algn="ctr"/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科技部</a:t>
            </a: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國發基金</a:t>
            </a: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400" b="1" kern="0" dirty="0" smtClean="0">
              <a:solidFill>
                <a:schemeClr val="bg1"/>
              </a:solidFill>
              <a:latin typeface="Calibri"/>
              <a:ea typeface="新細明體"/>
            </a:endParaRPr>
          </a:p>
        </p:txBody>
      </p:sp>
      <p:sp>
        <p:nvSpPr>
          <p:cNvPr id="78" name="圓角矩形 77"/>
          <p:cNvSpPr/>
          <p:nvPr/>
        </p:nvSpPr>
        <p:spPr>
          <a:xfrm>
            <a:off x="1678289" y="4318919"/>
            <a:ext cx="2571082" cy="4320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金融挺創意產業專案計畫</a:t>
            </a:r>
          </a:p>
          <a:p>
            <a:pPr algn="ctr"/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金管會</a:t>
            </a:r>
            <a:r>
              <a:rPr lang="en-US" altLang="zh-TW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b="1" dirty="0">
              <a:solidFill>
                <a:schemeClr val="bg1"/>
              </a:solidFill>
            </a:endParaRPr>
          </a:p>
        </p:txBody>
      </p:sp>
      <p:sp>
        <p:nvSpPr>
          <p:cNvPr id="79" name="圓角矩形 78"/>
          <p:cNvSpPr/>
          <p:nvPr/>
        </p:nvSpPr>
        <p:spPr>
          <a:xfrm>
            <a:off x="1681305" y="2441051"/>
            <a:ext cx="3623609" cy="4320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民間股權群眾募資　</a:t>
            </a: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金管會</a:t>
            </a:r>
            <a:r>
              <a:rPr lang="en-US" altLang="zh-TW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圓角矩形 79"/>
          <p:cNvSpPr/>
          <p:nvPr/>
        </p:nvSpPr>
        <p:spPr>
          <a:xfrm>
            <a:off x="1677186" y="1971584"/>
            <a:ext cx="3622216" cy="4320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創櫃板　</a:t>
            </a: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金管會</a:t>
            </a:r>
            <a:r>
              <a:rPr lang="en-US" altLang="zh-TW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" name="圓角矩形 80"/>
          <p:cNvSpPr/>
          <p:nvPr/>
        </p:nvSpPr>
        <p:spPr>
          <a:xfrm>
            <a:off x="1680079" y="5257852"/>
            <a:ext cx="1587992" cy="432000"/>
          </a:xfrm>
          <a:prstGeom prst="roundRect">
            <a:avLst>
              <a:gd name="adj" fmla="val 50000"/>
            </a:avLst>
          </a:prstGeom>
          <a:solidFill>
            <a:srgbClr val="FF33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企業小頭家貸款</a:t>
            </a:r>
          </a:p>
          <a:p>
            <a:pPr algn="ctr"/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</a:t>
            </a: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400" b="1" kern="0" dirty="0" smtClean="0">
              <a:solidFill>
                <a:schemeClr val="bg1"/>
              </a:solidFill>
              <a:latin typeface="Calibri"/>
              <a:ea typeface="新細明體"/>
            </a:endParaRPr>
          </a:p>
        </p:txBody>
      </p:sp>
      <p:sp>
        <p:nvSpPr>
          <p:cNvPr id="82" name="手繪多邊形 81"/>
          <p:cNvSpPr/>
          <p:nvPr/>
        </p:nvSpPr>
        <p:spPr>
          <a:xfrm>
            <a:off x="1676506" y="2640643"/>
            <a:ext cx="6704257" cy="3942429"/>
          </a:xfrm>
          <a:custGeom>
            <a:avLst/>
            <a:gdLst>
              <a:gd name="connsiteX0" fmla="*/ 0 w 7665720"/>
              <a:gd name="connsiteY0" fmla="*/ 2495973 h 3367329"/>
              <a:gd name="connsiteX1" fmla="*/ 990600 w 7665720"/>
              <a:gd name="connsiteY1" fmla="*/ 3257973 h 3367329"/>
              <a:gd name="connsiteX2" fmla="*/ 4343400 w 7665720"/>
              <a:gd name="connsiteY2" fmla="*/ 392853 h 3367329"/>
              <a:gd name="connsiteX3" fmla="*/ 6858000 w 7665720"/>
              <a:gd name="connsiteY3" fmla="*/ 27093 h 3367329"/>
              <a:gd name="connsiteX4" fmla="*/ 7665720 w 7665720"/>
              <a:gd name="connsiteY4" fmla="*/ 27093 h 336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5720" h="3367329">
                <a:moveTo>
                  <a:pt x="0" y="2495973"/>
                </a:moveTo>
                <a:cubicBezTo>
                  <a:pt x="133350" y="3052233"/>
                  <a:pt x="266700" y="3608493"/>
                  <a:pt x="990600" y="3257973"/>
                </a:cubicBezTo>
                <a:cubicBezTo>
                  <a:pt x="1714500" y="2907453"/>
                  <a:pt x="3365500" y="931333"/>
                  <a:pt x="4343400" y="392853"/>
                </a:cubicBezTo>
                <a:cubicBezTo>
                  <a:pt x="5321300" y="-145627"/>
                  <a:pt x="6304280" y="88053"/>
                  <a:pt x="6858000" y="27093"/>
                </a:cubicBezTo>
                <a:cubicBezTo>
                  <a:pt x="7411720" y="-33867"/>
                  <a:pt x="7665720" y="27093"/>
                  <a:pt x="7665720" y="27093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 smtClean="0">
              <a:solidFill>
                <a:prstClr val="white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7044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字方塊 34"/>
          <p:cNvSpPr txBox="1"/>
          <p:nvPr/>
        </p:nvSpPr>
        <p:spPr>
          <a:xfrm>
            <a:off x="277253" y="1121373"/>
            <a:ext cx="4978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引進國際創投資金</a:t>
            </a:r>
            <a:endParaRPr lang="zh-TW" altLang="en-US" sz="2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95349" y="1617124"/>
            <a:ext cx="7867653" cy="904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 hangingPunct="0">
              <a:lnSpc>
                <a:spcPct val="120000"/>
              </a:lnSpc>
              <a:spcBef>
                <a:spcPct val="0"/>
              </a:spcBef>
            </a:pPr>
            <a:r>
              <a:rPr lang="zh-TW" altLang="en-US" sz="2200" dirty="0">
                <a:solidFill>
                  <a:schemeClr val="tx1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2200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創新誘因機制</a:t>
            </a:r>
            <a:r>
              <a:rPr lang="zh-TW" altLang="en-US" sz="22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，引進</a:t>
            </a:r>
            <a:r>
              <a:rPr lang="zh-TW" altLang="en-US" sz="2200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國內外創投資金、專業知識與網絡</a:t>
            </a:r>
            <a:r>
              <a:rPr lang="zh-TW" altLang="en-US" sz="22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微軟正黑體"/>
              </a:rPr>
              <a:t>，將新創</a:t>
            </a:r>
            <a:r>
              <a:rPr lang="zh-TW" altLang="en-US" sz="22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團隊</a:t>
            </a:r>
            <a:r>
              <a:rPr lang="zh-TW" altLang="en-US" sz="2200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帶上國際市場</a:t>
            </a:r>
            <a:r>
              <a:rPr lang="zh-TW" altLang="en-US" sz="2200" dirty="0" smtClean="0">
                <a:solidFill>
                  <a:schemeClr val="tx1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，尤其是</a:t>
            </a:r>
            <a:r>
              <a:rPr lang="zh-TW" altLang="en-US" sz="2200" dirty="0">
                <a:solidFill>
                  <a:srgbClr val="C0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強化矽谷的緊密鏈結</a:t>
            </a:r>
            <a:endParaRPr lang="en-US" altLang="zh-TW" sz="2200" dirty="0">
              <a:solidFill>
                <a:srgbClr val="C00000"/>
              </a:solidFill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530232" y="1804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endParaRPr lang="zh-TW" altLang="en-US" dirty="0">
              <a:latin typeface="Arial Unicode MS" panose="020B0604020202020204" pitchFamily="34" charset="-120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387378" y="5235245"/>
            <a:ext cx="8289899" cy="1222706"/>
            <a:chOff x="475387" y="3926288"/>
            <a:chExt cx="8759388" cy="1531729"/>
          </a:xfrm>
        </p:grpSpPr>
        <p:sp>
          <p:nvSpPr>
            <p:cNvPr id="39" name="圓角矩形 38"/>
            <p:cNvSpPr/>
            <p:nvPr/>
          </p:nvSpPr>
          <p:spPr bwMode="auto">
            <a:xfrm>
              <a:off x="2239990" y="3943888"/>
              <a:ext cx="6994785" cy="15141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2F8BDD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16000" tIns="0" rIns="36000" bIns="0" spcCol="1270" anchor="ctr"/>
            <a:lstStyle/>
            <a:p>
              <a:pPr marL="542925" lvl="1" algn="just" defTabSz="800100" hangingPunct="0">
                <a:lnSpc>
                  <a:spcPts val="2600"/>
                </a:lnSpc>
                <a:spcBef>
                  <a:spcPts val="1200"/>
                </a:spcBef>
                <a:defRPr/>
              </a:pPr>
              <a:r>
                <a:rPr lang="zh-TW" altLang="en-US" sz="2000" dirty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促進臺灣與矽谷之人才、技術及資金鏈結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，至</a:t>
              </a:r>
              <a:r>
                <a:rPr lang="en-US" altLang="zh-TW" sz="2000" dirty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104.12</a:t>
              </a:r>
              <a:r>
                <a:rPr lang="zh-TW" altLang="en-US" sz="2000" dirty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止，</a:t>
              </a:r>
              <a:r>
                <a:rPr lang="en-US" altLang="zh-TW" sz="2000" dirty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家申請</a:t>
              </a:r>
              <a:r>
                <a:rPr lang="zh-TW" altLang="en-US" sz="2000" dirty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，已通過</a:t>
              </a:r>
              <a:r>
                <a:rPr lang="en-US" altLang="zh-TW" sz="2000" dirty="0" smtClean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Vivo</a:t>
              </a:r>
              <a:r>
                <a:rPr lang="zh-TW" altLang="en-US" sz="2000" dirty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一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家</a:t>
              </a:r>
              <a:r>
                <a:rPr lang="zh-TW" altLang="en-US" sz="2000" dirty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創投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，規劃總</a:t>
              </a:r>
              <a:r>
                <a:rPr lang="zh-TW" altLang="en-US" sz="2000" dirty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募集資金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新臺幣</a:t>
              </a:r>
              <a:r>
                <a:rPr lang="en-US" altLang="zh-TW" sz="2000" dirty="0" smtClean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33</a:t>
              </a:r>
              <a:r>
                <a:rPr lang="zh-TW" altLang="en-US" sz="2000" dirty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億元</a:t>
              </a:r>
            </a:p>
          </p:txBody>
        </p:sp>
        <p:grpSp>
          <p:nvGrpSpPr>
            <p:cNvPr id="40" name="群組 39"/>
            <p:cNvGrpSpPr>
              <a:grpSpLocks/>
            </p:cNvGrpSpPr>
            <p:nvPr/>
          </p:nvGrpSpPr>
          <p:grpSpPr bwMode="auto">
            <a:xfrm>
              <a:off x="475387" y="3926288"/>
              <a:ext cx="2509066" cy="1529572"/>
              <a:chOff x="1147824" y="1772815"/>
              <a:chExt cx="1687170" cy="1604158"/>
            </a:xfrm>
          </p:grpSpPr>
          <p:sp>
            <p:nvSpPr>
              <p:cNvPr id="41" name="＞形箭號 40"/>
              <p:cNvSpPr/>
              <p:nvPr/>
            </p:nvSpPr>
            <p:spPr>
              <a:xfrm>
                <a:off x="1147824" y="1772815"/>
                <a:ext cx="1551108" cy="855927"/>
              </a:xfrm>
              <a:prstGeom prst="chevron">
                <a:avLst>
                  <a:gd name="adj" fmla="val 35715"/>
                </a:avLst>
              </a:prstGeom>
              <a:solidFill>
                <a:srgbClr val="2F8BDD"/>
              </a:solidFill>
              <a:ln w="38100" cap="flat" cmpd="sng" algn="ctr">
                <a:solidFill>
                  <a:sysClr val="window" lastClr="C7EDCC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0" rIns="0" anchor="ctr"/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prstClr val="black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2" name="圓角矩形 41"/>
              <p:cNvSpPr/>
              <p:nvPr/>
            </p:nvSpPr>
            <p:spPr>
              <a:xfrm>
                <a:off x="1377042" y="1909984"/>
                <a:ext cx="1457952" cy="1466989"/>
              </a:xfrm>
              <a:prstGeom prst="roundRect">
                <a:avLst/>
              </a:prstGeom>
              <a:solidFill>
                <a:sysClr val="window" lastClr="C7EDCC"/>
              </a:solidFill>
              <a:ln w="25400" cap="flat" cmpd="sng" algn="ctr">
                <a:solidFill>
                  <a:srgbClr val="2F8BDD"/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hangingPunct="0">
                  <a:defRPr/>
                </a:pPr>
                <a:r>
                  <a:rPr lang="zh-TW" altLang="en-US" sz="2200" b="1" kern="0" dirty="0">
                    <a:latin typeface="Arial Unicode MS" panose="020B0604020202020204" pitchFamily="34" charset="-120"/>
                    <a:ea typeface="微軟正黑體" panose="020B0604030504040204" pitchFamily="34" charset="-120"/>
                  </a:rPr>
                  <a:t>臺</a:t>
                </a:r>
                <a:r>
                  <a:rPr lang="zh-TW" altLang="en-US" sz="2200" b="1" kern="0" dirty="0" smtClean="0">
                    <a:latin typeface="Arial Unicode MS" panose="020B0604020202020204" pitchFamily="34" charset="-120"/>
                    <a:ea typeface="微軟正黑體" panose="020B0604030504040204" pitchFamily="34" charset="-120"/>
                  </a:rPr>
                  <a:t>灣矽谷</a:t>
                </a:r>
                <a:endParaRPr lang="en-US" altLang="zh-TW" sz="2200" b="1" kern="0" dirty="0" smtClean="0">
                  <a:latin typeface="Arial Unicode MS" panose="020B0604020202020204" pitchFamily="34" charset="-120"/>
                  <a:ea typeface="微軟正黑體" panose="020B0604030504040204" pitchFamily="34" charset="-120"/>
                </a:endParaRPr>
              </a:p>
              <a:p>
                <a:pPr algn="ctr" hangingPunct="0">
                  <a:lnSpc>
                    <a:spcPct val="110000"/>
                  </a:lnSpc>
                  <a:defRPr/>
                </a:pPr>
                <a:r>
                  <a:rPr lang="zh-TW" altLang="en-US" sz="2200" b="1" kern="0" dirty="0" smtClean="0">
                    <a:latin typeface="Arial Unicode MS" panose="020B0604020202020204" pitchFamily="34" charset="-120"/>
                    <a:ea typeface="微軟正黑體" panose="020B0604030504040204" pitchFamily="34" charset="-120"/>
                  </a:rPr>
                  <a:t>科技</a:t>
                </a:r>
                <a:r>
                  <a:rPr lang="zh-TW" altLang="en-US" sz="2200" b="1" kern="0" dirty="0">
                    <a:latin typeface="Arial Unicode MS" panose="020B0604020202020204" pitchFamily="34" charset="-120"/>
                    <a:ea typeface="微軟正黑體" panose="020B0604030504040204" pitchFamily="34" charset="-120"/>
                  </a:rPr>
                  <a:t>基金</a:t>
                </a:r>
              </a:p>
            </p:txBody>
          </p:sp>
        </p:grpSp>
      </p:grpSp>
      <p:grpSp>
        <p:nvGrpSpPr>
          <p:cNvPr id="43" name="群組 42"/>
          <p:cNvGrpSpPr/>
          <p:nvPr/>
        </p:nvGrpSpPr>
        <p:grpSpPr>
          <a:xfrm>
            <a:off x="315626" y="2553936"/>
            <a:ext cx="8361650" cy="1484418"/>
            <a:chOff x="521653" y="2409772"/>
            <a:chExt cx="7925545" cy="1307207"/>
          </a:xfrm>
        </p:grpSpPr>
        <p:sp>
          <p:nvSpPr>
            <p:cNvPr id="44" name="圓角矩形 43"/>
            <p:cNvSpPr/>
            <p:nvPr/>
          </p:nvSpPr>
          <p:spPr bwMode="auto">
            <a:xfrm>
              <a:off x="2109387" y="2427372"/>
              <a:ext cx="6337811" cy="1289606"/>
            </a:xfrm>
            <a:prstGeom prst="roundRect">
              <a:avLst/>
            </a:prstGeom>
            <a:solidFill>
              <a:srgbClr val="EAF2FA"/>
            </a:solidFill>
            <a:ln w="25400" cap="flat" cmpd="sng" algn="ctr">
              <a:solidFill>
                <a:srgbClr val="00ADDC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16000" tIns="0" rIns="108000" bIns="0" spcCol="1270" anchor="ctr"/>
            <a:lstStyle/>
            <a:p>
              <a:pPr marL="631825" lvl="1" algn="just" defTabSz="800100" hangingPunct="0">
                <a:lnSpc>
                  <a:spcPts val="2600"/>
                </a:lnSpc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kumimoji="0" lang="zh-TW" altLang="en-US" sz="2000" dirty="0" smtClean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國發基金與國內外</a:t>
              </a:r>
              <a:r>
                <a:rPr lang="zh-TW" altLang="en-US" sz="2000" dirty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知名創投合作，至</a:t>
              </a:r>
              <a:r>
                <a:rPr lang="en-US" altLang="zh-TW" sz="2000" dirty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104.12</a:t>
              </a:r>
              <a:r>
                <a:rPr lang="zh-TW" altLang="en-US" sz="2000" dirty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止，通過</a:t>
              </a:r>
              <a:r>
                <a:rPr lang="en-US" altLang="zh-TW" sz="2000" dirty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500 Startups</a:t>
              </a:r>
              <a:r>
                <a:rPr lang="zh-TW" altLang="en-US" sz="2000" dirty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、本誠等</a:t>
              </a:r>
              <a:r>
                <a:rPr lang="en-US" altLang="zh-TW" sz="2000" dirty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5</a:t>
              </a:r>
              <a:r>
                <a:rPr lang="zh-TW" altLang="en-US" sz="2000" dirty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家創投，總募集資金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新臺幣</a:t>
              </a:r>
              <a:r>
                <a:rPr lang="en-US" altLang="zh-TW" sz="2000" dirty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136</a:t>
              </a:r>
              <a:r>
                <a:rPr lang="zh-TW" altLang="en-US" sz="2000" dirty="0">
                  <a:solidFill>
                    <a:schemeClr val="tx1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億元，已投資阿福管家、行動貝果等國內新創企業</a:t>
              </a:r>
            </a:p>
          </p:txBody>
        </p:sp>
        <p:grpSp>
          <p:nvGrpSpPr>
            <p:cNvPr id="45" name="群組 52"/>
            <p:cNvGrpSpPr>
              <a:grpSpLocks/>
            </p:cNvGrpSpPr>
            <p:nvPr/>
          </p:nvGrpSpPr>
          <p:grpSpPr bwMode="auto">
            <a:xfrm>
              <a:off x="521653" y="2409772"/>
              <a:ext cx="2329596" cy="1307207"/>
              <a:chOff x="1187624" y="1772815"/>
              <a:chExt cx="1633470" cy="1370950"/>
            </a:xfrm>
          </p:grpSpPr>
          <p:sp>
            <p:nvSpPr>
              <p:cNvPr id="46" name="＞形箭號 45"/>
              <p:cNvSpPr/>
              <p:nvPr/>
            </p:nvSpPr>
            <p:spPr>
              <a:xfrm>
                <a:off x="1187624" y="1772815"/>
                <a:ext cx="1625863" cy="855926"/>
              </a:xfrm>
              <a:prstGeom prst="chevron">
                <a:avLst>
                  <a:gd name="adj" fmla="val 35715"/>
                </a:avLst>
              </a:prstGeom>
              <a:solidFill>
                <a:srgbClr val="00ADDC"/>
              </a:solidFill>
              <a:ln w="38100" cap="flat" cmpd="sng" algn="ctr">
                <a:solidFill>
                  <a:sysClr val="window" lastClr="C7EDCC"/>
                </a:solidFill>
                <a:prstDash val="solid"/>
              </a:ln>
              <a:effectLst>
                <a:outerShdw blurRad="40005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0" rIns="0" anchor="ctr"/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prstClr val="black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7" name="圓角矩形 46"/>
              <p:cNvSpPr/>
              <p:nvPr/>
            </p:nvSpPr>
            <p:spPr>
              <a:xfrm>
                <a:off x="1443244" y="1923928"/>
                <a:ext cx="1377850" cy="1219837"/>
              </a:xfrm>
              <a:prstGeom prst="roundRect">
                <a:avLst/>
              </a:prstGeom>
              <a:solidFill>
                <a:sysClr val="window" lastClr="C7EDCC"/>
              </a:solidFill>
              <a:ln w="25400" cap="flat" cmpd="sng" algn="ctr">
                <a:solidFill>
                  <a:srgbClr val="00ADDC"/>
                </a:solidFill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hangingPunct="0">
                  <a:defRPr/>
                </a:pPr>
                <a:r>
                  <a:rPr kumimoji="0" lang="zh-TW" altLang="en-US" sz="2200" b="1" kern="0" dirty="0" smtClean="0">
                    <a:latin typeface="Arial Unicode MS" panose="020B0604020202020204" pitchFamily="34" charset="-120"/>
                    <a:ea typeface="微軟正黑體" panose="020B0604030504040204" pitchFamily="34" charset="-120"/>
                  </a:rPr>
                  <a:t>創業拔萃方案投資計畫</a:t>
                </a:r>
                <a:endParaRPr kumimoji="0" lang="zh-TW" altLang="en-US" sz="2200" b="1" kern="0" dirty="0">
                  <a:latin typeface="Arial Unicode MS" panose="020B060402020202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30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368937" y="6520533"/>
            <a:ext cx="656310" cy="365125"/>
          </a:xfrm>
        </p:spPr>
        <p:txBody>
          <a:bodyPr anchor="ctr"/>
          <a:lstStyle/>
          <a:p>
            <a:pPr algn="r"/>
            <a:fld id="{C7024E13-29F1-4D11-A106-D3F56B743DA7}" type="slidenum">
              <a:rPr lang="zh-TW" altLang="en-US" smtClean="0"/>
              <a:pPr algn="r"/>
              <a:t>8</a:t>
            </a:fld>
            <a:endParaRPr lang="zh-TW" altLang="en-US" dirty="0"/>
          </a:p>
        </p:txBody>
      </p:sp>
      <p:sp>
        <p:nvSpPr>
          <p:cNvPr id="31" name="標題 1"/>
          <p:cNvSpPr txBox="1">
            <a:spLocks/>
          </p:cNvSpPr>
          <p:nvPr/>
        </p:nvSpPr>
        <p:spPr>
          <a:xfrm>
            <a:off x="631603" y="195791"/>
            <a:ext cx="7886700" cy="822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600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marL="0"/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一、引進智慧資金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</a:rPr>
              <a:t>(2/4)</a:t>
            </a:r>
            <a:endParaRPr lang="zh-TW" altLang="en-US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80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40490</TotalTime>
  <Words>3669</Words>
  <Application>Microsoft Office PowerPoint</Application>
  <PresentationFormat>如螢幕大小 (4:3)</PresentationFormat>
  <Paragraphs>387</Paragraphs>
  <Slides>30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Office 佈景主題</vt:lpstr>
      <vt:lpstr>PowerPoint 簡報</vt:lpstr>
      <vt:lpstr>大　綱</vt:lpstr>
      <vt:lpstr>PowerPoint 簡報</vt:lpstr>
      <vt:lpstr> 全球產業格局翻轉的衝擊</vt:lpstr>
      <vt:lpstr> 善用優勢掌握轉型契機</vt:lpstr>
      <vt:lpstr>創新創業策略架構</vt:lpstr>
      <vt:lpstr>PowerPoint 簡報</vt:lpstr>
      <vt:lpstr>一、引進智慧資金 (1/4)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四、增進國際鏈結 (2/3)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肆、結　語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fychu</dc:creator>
  <cp:lastModifiedBy>ACER</cp:lastModifiedBy>
  <cp:revision>2490</cp:revision>
  <cp:lastPrinted>2016-01-06T02:17:19Z</cp:lastPrinted>
  <dcterms:created xsi:type="dcterms:W3CDTF">2013-09-03T05:44:19Z</dcterms:created>
  <dcterms:modified xsi:type="dcterms:W3CDTF">2016-08-04T01:39:03Z</dcterms:modified>
</cp:coreProperties>
</file>