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sldIdLst>
    <p:sldId id="257" r:id="rId2"/>
    <p:sldId id="310" r:id="rId3"/>
    <p:sldId id="270" r:id="rId4"/>
    <p:sldId id="318" r:id="rId5"/>
    <p:sldId id="273" r:id="rId6"/>
    <p:sldId id="296" r:id="rId7"/>
    <p:sldId id="302" r:id="rId8"/>
    <p:sldId id="309" r:id="rId9"/>
    <p:sldId id="317" r:id="rId10"/>
    <p:sldId id="315" r:id="rId11"/>
    <p:sldId id="316" r:id="rId12"/>
    <p:sldId id="313" r:id="rId13"/>
    <p:sldId id="312" r:id="rId14"/>
    <p:sldId id="314" r:id="rId1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21" autoAdjust="0"/>
    <p:restoredTop sz="93671" autoAdjust="0"/>
  </p:normalViewPr>
  <p:slideViewPr>
    <p:cSldViewPr>
      <p:cViewPr varScale="1">
        <p:scale>
          <a:sx n="65" d="100"/>
          <a:sy n="65" d="100"/>
        </p:scale>
        <p:origin x="-13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69107-E229-4515-A4EB-D149D63B68A5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C5E2B19-A4FD-44DF-9695-20E61AD46D59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醫療院所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88E69-FE50-4CF3-9A9C-5CF969F3271F}" type="parTrans" cxnId="{63EB47C2-46E7-43FE-9AFB-0FD67850A1E3}">
      <dgm:prSet/>
      <dgm:spPr/>
      <dgm:t>
        <a:bodyPr/>
        <a:lstStyle/>
        <a:p>
          <a:endParaRPr lang="zh-TW" altLang="en-US"/>
        </a:p>
      </dgm:t>
    </dgm:pt>
    <dgm:pt modelId="{8D6E7863-B304-41AD-AC2E-DB94D2E5C558}" type="sibTrans" cxnId="{63EB47C2-46E7-43FE-9AFB-0FD67850A1E3}">
      <dgm:prSet/>
      <dgm:spPr/>
      <dgm:t>
        <a:bodyPr/>
        <a:lstStyle/>
        <a:p>
          <a:endParaRPr lang="zh-TW" altLang="en-US"/>
        </a:p>
      </dgm:t>
    </dgm:pt>
    <dgm:pt modelId="{DEB3B006-83CA-4C0C-85C0-7C917C5896CF}">
      <dgm:prSet phldrT="[文字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zh-TW" altLang="en-US" sz="1800" b="1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全國</a:t>
          </a:r>
          <a:r>
            <a:rPr lang="en-US" altLang="zh-TW" sz="2400" b="1" baseline="0" dirty="0" smtClean="0">
              <a:solidFill>
                <a:srgbClr val="FF0000"/>
              </a:solidFill>
              <a:latin typeface="Arial Unicode MS" panose="020B0604020202020204" pitchFamily="34" charset="-120"/>
              <a:ea typeface="微軟正黑體" panose="020B0604030504040204" pitchFamily="34" charset="-120"/>
            </a:rPr>
            <a:t>80%</a:t>
          </a:r>
          <a:r>
            <a:rPr lang="zh-TW" altLang="en-US" sz="1800" b="1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醫學中心</a:t>
          </a:r>
          <a:endParaRPr lang="zh-TW" altLang="en-US" sz="1800" b="1" baseline="0" dirty="0">
            <a:latin typeface="Arial Unicode MS" panose="020B0604020202020204" pitchFamily="34" charset="-120"/>
            <a:ea typeface="微軟正黑體" panose="020B0604030504040204" pitchFamily="34" charset="-120"/>
          </a:endParaRPr>
        </a:p>
      </dgm:t>
    </dgm:pt>
    <dgm:pt modelId="{0CB03ABE-45E8-4642-9380-FA04A1FFE936}" type="parTrans" cxnId="{E07C57DD-A7A6-4058-96FB-4B23E5CE6A89}">
      <dgm:prSet/>
      <dgm:spPr/>
      <dgm:t>
        <a:bodyPr/>
        <a:lstStyle/>
        <a:p>
          <a:endParaRPr lang="zh-TW" altLang="en-US"/>
        </a:p>
      </dgm:t>
    </dgm:pt>
    <dgm:pt modelId="{406268E3-1AE5-4690-ACAF-46E9F73D0CD3}" type="sibTrans" cxnId="{E07C57DD-A7A6-4058-96FB-4B23E5CE6A89}">
      <dgm:prSet/>
      <dgm:spPr/>
      <dgm:t>
        <a:bodyPr/>
        <a:lstStyle/>
        <a:p>
          <a:endParaRPr lang="zh-TW" altLang="en-US"/>
        </a:p>
      </dgm:t>
    </dgm:pt>
    <dgm:pt modelId="{373D90CB-C225-494E-AB2B-7A6A558CB6A8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加油站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D3F20B8-06EF-458D-A915-208B27EBAE8A}" type="parTrans" cxnId="{C0F20289-90E1-4C8C-A919-584B42EC5002}">
      <dgm:prSet/>
      <dgm:spPr/>
      <dgm:t>
        <a:bodyPr/>
        <a:lstStyle/>
        <a:p>
          <a:endParaRPr lang="zh-TW" altLang="en-US"/>
        </a:p>
      </dgm:t>
    </dgm:pt>
    <dgm:pt modelId="{B2722CFD-A63B-4195-83D3-700948E3E05F}" type="sibTrans" cxnId="{C0F20289-90E1-4C8C-A919-584B42EC5002}">
      <dgm:prSet/>
      <dgm:spPr/>
      <dgm:t>
        <a:bodyPr/>
        <a:lstStyle/>
        <a:p>
          <a:endParaRPr lang="zh-TW" altLang="en-US"/>
        </a:p>
      </dgm:t>
    </dgm:pt>
    <dgm:pt modelId="{A874C00C-4B8E-47D0-B7D8-8927ECE7ED2F}">
      <dgm:prSet phldrT="[文字]" custT="1"/>
      <dgm:spPr/>
      <dgm:t>
        <a:bodyPr/>
        <a:lstStyle/>
        <a:p>
          <a:r>
            <a:rPr lang="zh-TW" altLang="en-US" sz="1800" b="1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中油</a:t>
          </a:r>
          <a:r>
            <a:rPr lang="en-US" altLang="zh-TW" sz="2400" b="1" baseline="0" dirty="0" smtClean="0">
              <a:solidFill>
                <a:srgbClr val="FF0000"/>
              </a:solidFill>
              <a:latin typeface="Arial Unicode MS" panose="020B0604020202020204" pitchFamily="34" charset="-120"/>
              <a:ea typeface="微軟正黑體" panose="020B0604030504040204" pitchFamily="34" charset="-120"/>
            </a:rPr>
            <a:t>610</a:t>
          </a:r>
          <a:r>
            <a:rPr lang="zh-TW" altLang="en-US" sz="1800" b="1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座加油站</a:t>
          </a:r>
          <a:endParaRPr lang="zh-TW" altLang="en-US" sz="1800" b="1" baseline="0" dirty="0">
            <a:latin typeface="Arial Unicode MS" panose="020B0604020202020204" pitchFamily="34" charset="-120"/>
            <a:ea typeface="微軟正黑體" panose="020B0604030504040204" pitchFamily="34" charset="-120"/>
          </a:endParaRPr>
        </a:p>
      </dgm:t>
    </dgm:pt>
    <dgm:pt modelId="{E0C38409-2D36-498D-8609-3B10D93939AB}" type="parTrans" cxnId="{DE389A3B-8277-4FA4-8F2B-01B9D020F6E8}">
      <dgm:prSet/>
      <dgm:spPr/>
      <dgm:t>
        <a:bodyPr/>
        <a:lstStyle/>
        <a:p>
          <a:endParaRPr lang="zh-TW" altLang="en-US"/>
        </a:p>
      </dgm:t>
    </dgm:pt>
    <dgm:pt modelId="{44BD5381-D443-4517-B5F3-2BCC201CAA00}" type="sibTrans" cxnId="{DE389A3B-8277-4FA4-8F2B-01B9D020F6E8}">
      <dgm:prSet/>
      <dgm:spPr/>
      <dgm:t>
        <a:bodyPr/>
        <a:lstStyle/>
        <a:p>
          <a:endParaRPr lang="zh-TW" altLang="en-US"/>
        </a:p>
      </dgm:t>
    </dgm:pt>
    <dgm:pt modelId="{2CB87F6A-0E71-4A39-A3C1-5DBA75108653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水電費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AF9910-B636-4940-95E3-BF971707D034}" type="parTrans" cxnId="{89167567-3ECB-4FA6-B615-346898B42513}">
      <dgm:prSet/>
      <dgm:spPr/>
      <dgm:t>
        <a:bodyPr/>
        <a:lstStyle/>
        <a:p>
          <a:endParaRPr lang="zh-TW" altLang="en-US"/>
        </a:p>
      </dgm:t>
    </dgm:pt>
    <dgm:pt modelId="{D4988767-A670-4E31-811A-C6ED022D778C}" type="sibTrans" cxnId="{89167567-3ECB-4FA6-B615-346898B42513}">
      <dgm:prSet/>
      <dgm:spPr/>
      <dgm:t>
        <a:bodyPr/>
        <a:lstStyle/>
        <a:p>
          <a:endParaRPr lang="zh-TW" altLang="en-US"/>
        </a:p>
      </dgm:t>
    </dgm:pt>
    <dgm:pt modelId="{8FA2886A-A474-42F3-BA7F-991CDB923D50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1200"/>
            </a:spcAft>
          </a:pPr>
          <a:r>
            <a:rPr lang="zh-TW" altLang="en-US" sz="1800" b="1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台電</a:t>
          </a:r>
          <a:r>
            <a:rPr lang="en-US" altLang="zh-TW" sz="2400" b="1" baseline="0" dirty="0" smtClean="0">
              <a:solidFill>
                <a:srgbClr val="FF0000"/>
              </a:solidFill>
              <a:latin typeface="Arial Unicode MS" panose="020B060402020202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1800" b="1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萬戶</a:t>
          </a:r>
          <a:endParaRPr lang="en-US" altLang="zh-TW" sz="1800" b="1" baseline="0" dirty="0" smtClean="0">
            <a:latin typeface="Arial Unicode MS" panose="020B0604020202020204" pitchFamily="34" charset="-120"/>
            <a:ea typeface="微軟正黑體" panose="020B0604030504040204" pitchFamily="34" charset="-120"/>
          </a:endParaRPr>
        </a:p>
        <a:p>
          <a:pPr>
            <a:lnSpc>
              <a:spcPct val="50000"/>
            </a:lnSpc>
            <a:spcAft>
              <a:spcPts val="600"/>
            </a:spcAft>
          </a:pPr>
          <a:r>
            <a:rPr lang="zh-TW" altLang="en-US" sz="1800" b="1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台水</a:t>
          </a:r>
          <a:r>
            <a:rPr lang="en-US" altLang="zh-TW" sz="2400" b="1" baseline="0" dirty="0" smtClean="0">
              <a:solidFill>
                <a:srgbClr val="FF0000"/>
              </a:solidFill>
              <a:latin typeface="Arial Unicode MS" panose="020B060402020202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萬戶</a:t>
          </a:r>
          <a:endParaRPr lang="zh-TW" altLang="en-US" sz="1800" b="1" baseline="0" dirty="0">
            <a:latin typeface="Arial Unicode MS" panose="020B0604020202020204" pitchFamily="34" charset="-120"/>
            <a:ea typeface="微軟正黑體" panose="020B0604030504040204" pitchFamily="34" charset="-120"/>
          </a:endParaRPr>
        </a:p>
      </dgm:t>
    </dgm:pt>
    <dgm:pt modelId="{1129B6A3-1B8C-444C-81A2-F2F42585174E}" type="parTrans" cxnId="{BD3AED5D-F4DA-49A6-84A1-78ACB4A7456B}">
      <dgm:prSet/>
      <dgm:spPr/>
      <dgm:t>
        <a:bodyPr/>
        <a:lstStyle/>
        <a:p>
          <a:endParaRPr lang="zh-TW" altLang="en-US"/>
        </a:p>
      </dgm:t>
    </dgm:pt>
    <dgm:pt modelId="{088210B2-BEDF-41F8-B301-7289BFF3068B}" type="sibTrans" cxnId="{BD3AED5D-F4DA-49A6-84A1-78ACB4A7456B}">
      <dgm:prSet/>
      <dgm:spPr/>
      <dgm:t>
        <a:bodyPr/>
        <a:lstStyle/>
        <a:p>
          <a:endParaRPr lang="zh-TW" altLang="en-US"/>
        </a:p>
      </dgm:t>
    </dgm:pt>
    <dgm:pt modelId="{1BD634B3-22E9-4C4D-9B96-7683DC50316B}">
      <dgm:prSet phldrT="[文字]" custT="1"/>
      <dgm:spPr/>
      <dgm:t>
        <a:bodyPr/>
        <a:lstStyle/>
        <a:p>
          <a:r>
            <a:rPr lang="zh-TW" altLang="en-US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行動國旅卡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740E25-7F1D-47A3-9CBB-A77250EC726C}" type="parTrans" cxnId="{ED3D4A36-E436-4416-8750-B5AD210788E9}">
      <dgm:prSet/>
      <dgm:spPr/>
      <dgm:t>
        <a:bodyPr/>
        <a:lstStyle/>
        <a:p>
          <a:endParaRPr lang="zh-TW" altLang="en-US"/>
        </a:p>
      </dgm:t>
    </dgm:pt>
    <dgm:pt modelId="{DBA5E99B-0AAC-446B-B455-F0D3634F23A2}" type="sibTrans" cxnId="{ED3D4A36-E436-4416-8750-B5AD210788E9}">
      <dgm:prSet/>
      <dgm:spPr/>
      <dgm:t>
        <a:bodyPr/>
        <a:lstStyle/>
        <a:p>
          <a:endParaRPr lang="zh-TW" altLang="en-US"/>
        </a:p>
      </dgm:t>
    </dgm:pt>
    <dgm:pt modelId="{BA27E4A9-AC41-4709-8345-4460C80D1E61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交通運輸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A4EF5BB-9E88-4401-895A-0698B85B3EFC}" type="parTrans" cxnId="{03C7788C-3105-4FCD-904C-6B9B55F04B7C}">
      <dgm:prSet/>
      <dgm:spPr/>
      <dgm:t>
        <a:bodyPr/>
        <a:lstStyle/>
        <a:p>
          <a:endParaRPr lang="zh-TW" altLang="en-US"/>
        </a:p>
      </dgm:t>
    </dgm:pt>
    <dgm:pt modelId="{CBC6D09D-612D-486B-A7A2-25F980303EB1}" type="sibTrans" cxnId="{03C7788C-3105-4FCD-904C-6B9B55F04B7C}">
      <dgm:prSet/>
      <dgm:spPr/>
      <dgm:t>
        <a:bodyPr/>
        <a:lstStyle/>
        <a:p>
          <a:endParaRPr lang="zh-TW" altLang="en-US"/>
        </a:p>
      </dgm:t>
    </dgm:pt>
    <dgm:pt modelId="{A9F1FA5D-0336-487E-9385-2BB2068EAD1C}">
      <dgm:prSet phldrT="[文字]" custT="1"/>
      <dgm:spPr/>
      <dgm:t>
        <a:bodyPr/>
        <a:lstStyle/>
        <a:p>
          <a:r>
            <a:rPr lang="zh-TW" altLang="en-US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推動機場捷運提供行動支付</a:t>
          </a:r>
          <a:endParaRPr lang="zh-TW" altLang="en-US" sz="1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2085A51-FE52-490F-9EF8-62E8234492DD}" type="parTrans" cxnId="{F7509C48-94DD-44D9-AE2B-07DB244BD8D8}">
      <dgm:prSet/>
      <dgm:spPr/>
      <dgm:t>
        <a:bodyPr/>
        <a:lstStyle/>
        <a:p>
          <a:endParaRPr lang="zh-TW" altLang="en-US"/>
        </a:p>
      </dgm:t>
    </dgm:pt>
    <dgm:pt modelId="{08392E5A-EEFE-49CC-AF00-66506CBCC17A}" type="sibTrans" cxnId="{F7509C48-94DD-44D9-AE2B-07DB244BD8D8}">
      <dgm:prSet/>
      <dgm:spPr/>
      <dgm:t>
        <a:bodyPr/>
        <a:lstStyle/>
        <a:p>
          <a:endParaRPr lang="zh-TW" altLang="en-US"/>
        </a:p>
      </dgm:t>
    </dgm:pt>
    <dgm:pt modelId="{399C5E08-A85D-48FB-A68B-2CB92ABD4EEC}" type="pres">
      <dgm:prSet presAssocID="{5AF69107-E229-4515-A4EB-D149D63B68A5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C9914C8F-B579-4BA8-83B0-25C56D17E5E9}" type="pres">
      <dgm:prSet presAssocID="{BA27E4A9-AC41-4709-8345-4460C80D1E61}" presName="composite" presStyleCnt="0"/>
      <dgm:spPr/>
    </dgm:pt>
    <dgm:pt modelId="{8D835CE5-1026-40B8-A0DE-24646021E37E}" type="pres">
      <dgm:prSet presAssocID="{BA27E4A9-AC41-4709-8345-4460C80D1E61}" presName="Accent" presStyleLbl="alignAcc1" presStyleIdx="0" presStyleCnt="5"/>
      <dgm:spPr/>
    </dgm:pt>
    <dgm:pt modelId="{1903E187-66E6-4E77-8E18-A760CAC7CB8B}" type="pres">
      <dgm:prSet presAssocID="{BA27E4A9-AC41-4709-8345-4460C80D1E61}" presName="Image" presStyleLbl="node1" presStyleIdx="0" presStyleCnt="5" custScaleX="97982" custScaleY="718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  <dgm:t>
        <a:bodyPr/>
        <a:lstStyle/>
        <a:p>
          <a:endParaRPr lang="zh-TW" altLang="en-US"/>
        </a:p>
      </dgm:t>
    </dgm:pt>
    <dgm:pt modelId="{55929707-4B3C-4B8F-B801-04D2CC1072F8}" type="pres">
      <dgm:prSet presAssocID="{BA27E4A9-AC41-4709-8345-4460C80D1E61}" presName="Child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C485F1-B2A9-4CE0-BC5E-B249658B2182}" type="pres">
      <dgm:prSet presAssocID="{BA27E4A9-AC41-4709-8345-4460C80D1E61}" presName="Parent" presStyleLbl="alignNode1" presStyleIdx="0" presStyleCnt="5" custScaleX="102107" custScaleY="1995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2B7C88-2917-4E5D-AB72-1B4CB1C32BDE}" type="pres">
      <dgm:prSet presAssocID="{CBC6D09D-612D-486B-A7A2-25F980303EB1}" presName="sibTrans" presStyleCnt="0"/>
      <dgm:spPr/>
    </dgm:pt>
    <dgm:pt modelId="{C98AAEC2-FF68-45AF-91E7-1884C34A9384}" type="pres">
      <dgm:prSet presAssocID="{BC5E2B19-A4FD-44DF-9695-20E61AD46D59}" presName="composite" presStyleCnt="0"/>
      <dgm:spPr/>
    </dgm:pt>
    <dgm:pt modelId="{5CA680F1-7430-46D9-8F6D-4941170ABB66}" type="pres">
      <dgm:prSet presAssocID="{BC5E2B19-A4FD-44DF-9695-20E61AD46D59}" presName="Accent" presStyleLbl="alignAcc1" presStyleIdx="1" presStyleCnt="5"/>
      <dgm:spPr/>
    </dgm:pt>
    <dgm:pt modelId="{67D208A6-5743-4ED1-9C54-BB3C4DE2B670}" type="pres">
      <dgm:prSet presAssocID="{BC5E2B19-A4FD-44DF-9695-20E61AD46D59}" presName="Image" presStyleLbl="node1" presStyleIdx="1" presStyleCnt="5" custScaleY="8021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D02E9D13-F61A-49A4-9B5E-2D95245A2E2C}" type="pres">
      <dgm:prSet presAssocID="{BC5E2B19-A4FD-44DF-9695-20E61AD46D59}" presName="Child" presStyleLbl="revTx" presStyleIdx="1" presStyleCnt="5" custScaleX="1163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FB16F4-49E2-4078-A39D-0DA97BB082C0}" type="pres">
      <dgm:prSet presAssocID="{BC5E2B19-A4FD-44DF-9695-20E61AD46D59}" presName="Parent" presStyleLbl="alignNode1" presStyleIdx="1" presStyleCnt="5" custScaleY="1719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3545AD-216A-400A-8CEC-A7B2D4B61BCA}" type="pres">
      <dgm:prSet presAssocID="{8D6E7863-B304-41AD-AC2E-DB94D2E5C558}" presName="sibTrans" presStyleCnt="0"/>
      <dgm:spPr/>
    </dgm:pt>
    <dgm:pt modelId="{2112D59D-2FEE-4540-9CCD-F33E8892C219}" type="pres">
      <dgm:prSet presAssocID="{373D90CB-C225-494E-AB2B-7A6A558CB6A8}" presName="composite" presStyleCnt="0"/>
      <dgm:spPr/>
    </dgm:pt>
    <dgm:pt modelId="{97F1471C-F8B8-4189-A95E-E1DAB5A12CE5}" type="pres">
      <dgm:prSet presAssocID="{373D90CB-C225-494E-AB2B-7A6A558CB6A8}" presName="Accent" presStyleLbl="alignAcc1" presStyleIdx="2" presStyleCnt="5"/>
      <dgm:spPr/>
    </dgm:pt>
    <dgm:pt modelId="{56EAA6CB-4994-4BBE-9EE6-2158CBE9110D}" type="pres">
      <dgm:prSet presAssocID="{373D90CB-C225-494E-AB2B-7A6A558CB6A8}" presName="Image" presStyleLbl="node1" presStyleIdx="2" presStyleCnt="5" custScaleY="802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BD40250C-CD7D-431C-B67F-877DC11D9249}" type="pres">
      <dgm:prSet presAssocID="{373D90CB-C225-494E-AB2B-7A6A558CB6A8}" presName="Child" presStyleLbl="revTx" presStyleIdx="2" presStyleCnt="5" custScaleX="1163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E50C12-E4D1-43B3-B996-4C33BD46649B}" type="pres">
      <dgm:prSet presAssocID="{373D90CB-C225-494E-AB2B-7A6A558CB6A8}" presName="Parent" presStyleLbl="alignNode1" presStyleIdx="2" presStyleCnt="5" custScaleY="1719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D7EABE-9DF7-4EDB-B29F-2946F31A5123}" type="pres">
      <dgm:prSet presAssocID="{B2722CFD-A63B-4195-83D3-700948E3E05F}" presName="sibTrans" presStyleCnt="0"/>
      <dgm:spPr/>
    </dgm:pt>
    <dgm:pt modelId="{F8AD5488-4FA3-423B-8F41-15A065EEDC44}" type="pres">
      <dgm:prSet presAssocID="{2CB87F6A-0E71-4A39-A3C1-5DBA75108653}" presName="composite" presStyleCnt="0"/>
      <dgm:spPr/>
    </dgm:pt>
    <dgm:pt modelId="{55827A1C-55F2-4B3A-B046-E0FD7966CAE3}" type="pres">
      <dgm:prSet presAssocID="{2CB87F6A-0E71-4A39-A3C1-5DBA75108653}" presName="Accent" presStyleLbl="alignAcc1" presStyleIdx="3" presStyleCnt="5"/>
      <dgm:spPr/>
    </dgm:pt>
    <dgm:pt modelId="{6E446961-CABF-48AE-8F18-8B0CE2CC0DBC}" type="pres">
      <dgm:prSet presAssocID="{2CB87F6A-0E71-4A39-A3C1-5DBA75108653}" presName="Image" presStyleLbl="node1" presStyleIdx="3" presStyleCnt="5" custScaleY="8021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814650DB-DC30-44E2-98E0-FC2429BBEF84}" type="pres">
      <dgm:prSet presAssocID="{2CB87F6A-0E71-4A39-A3C1-5DBA75108653}" presName="Child" presStyleLbl="revTx" presStyleIdx="3" presStyleCnt="5" custScaleX="1163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001E70-508E-4DCC-8D53-F95EB5139F6E}" type="pres">
      <dgm:prSet presAssocID="{2CB87F6A-0E71-4A39-A3C1-5DBA75108653}" presName="Parent" presStyleLbl="alignNode1" presStyleIdx="3" presStyleCnt="5" custScaleY="1719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CC5037-67DD-4EC0-86DB-D2493B49ADAE}" type="pres">
      <dgm:prSet presAssocID="{D4988767-A670-4E31-811A-C6ED022D778C}" presName="sibTrans" presStyleCnt="0"/>
      <dgm:spPr/>
    </dgm:pt>
    <dgm:pt modelId="{06E1BC7F-B9DF-4929-87F4-BE28B1CDE1A9}" type="pres">
      <dgm:prSet presAssocID="{1BD634B3-22E9-4C4D-9B96-7683DC50316B}" presName="composite" presStyleCnt="0"/>
      <dgm:spPr/>
    </dgm:pt>
    <dgm:pt modelId="{238175C7-5085-4D03-BE4A-DE57F8CA537B}" type="pres">
      <dgm:prSet presAssocID="{1BD634B3-22E9-4C4D-9B96-7683DC50316B}" presName="Accent" presStyleLbl="alignAcc1" presStyleIdx="4" presStyleCnt="5"/>
      <dgm:spPr/>
    </dgm:pt>
    <dgm:pt modelId="{6041028E-F641-4CD1-9BE6-2E6CA0DD1302}" type="pres">
      <dgm:prSet presAssocID="{1BD634B3-22E9-4C4D-9B96-7683DC50316B}" presName="Image" presStyleLbl="node1" presStyleIdx="4" presStyleCnt="5" custScaleY="8021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432ACECD-BB00-43AE-84A0-2B063FE313C0}" type="pres">
      <dgm:prSet presAssocID="{1BD634B3-22E9-4C4D-9B96-7683DC50316B}" presName="Child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FF3326-207E-4462-97FF-D7591A3D9777}" type="pres">
      <dgm:prSet presAssocID="{1BD634B3-22E9-4C4D-9B96-7683DC50316B}" presName="Parent" presStyleLbl="alignNode1" presStyleIdx="4" presStyleCnt="5" custScaleY="1719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7C57DD-A7A6-4058-96FB-4B23E5CE6A89}" srcId="{BC5E2B19-A4FD-44DF-9695-20E61AD46D59}" destId="{DEB3B006-83CA-4C0C-85C0-7C917C5896CF}" srcOrd="0" destOrd="0" parTransId="{0CB03ABE-45E8-4642-9380-FA04A1FFE936}" sibTransId="{406268E3-1AE5-4690-ACAF-46E9F73D0CD3}"/>
    <dgm:cxn modelId="{30423D0C-391F-4993-81FC-64E8C276B983}" type="presOf" srcId="{DEB3B006-83CA-4C0C-85C0-7C917C5896CF}" destId="{D02E9D13-F61A-49A4-9B5E-2D95245A2E2C}" srcOrd="0" destOrd="0" presId="urn:microsoft.com/office/officeart/2008/layout/TitlePictureLineup"/>
    <dgm:cxn modelId="{89167567-3ECB-4FA6-B615-346898B42513}" srcId="{5AF69107-E229-4515-A4EB-D149D63B68A5}" destId="{2CB87F6A-0E71-4A39-A3C1-5DBA75108653}" srcOrd="3" destOrd="0" parTransId="{13AF9910-B636-4940-95E3-BF971707D034}" sibTransId="{D4988767-A670-4E31-811A-C6ED022D778C}"/>
    <dgm:cxn modelId="{E8EB01DD-8916-4A52-A4E9-85E51C6E0967}" type="presOf" srcId="{2CB87F6A-0E71-4A39-A3C1-5DBA75108653}" destId="{A8001E70-508E-4DCC-8D53-F95EB5139F6E}" srcOrd="0" destOrd="0" presId="urn:microsoft.com/office/officeart/2008/layout/TitlePictureLineup"/>
    <dgm:cxn modelId="{30335CDC-480F-4431-9C62-FACC11D271E0}" type="presOf" srcId="{BA27E4A9-AC41-4709-8345-4460C80D1E61}" destId="{06C485F1-B2A9-4CE0-BC5E-B249658B2182}" srcOrd="0" destOrd="0" presId="urn:microsoft.com/office/officeart/2008/layout/TitlePictureLineup"/>
    <dgm:cxn modelId="{C0F20289-90E1-4C8C-A919-584B42EC5002}" srcId="{5AF69107-E229-4515-A4EB-D149D63B68A5}" destId="{373D90CB-C225-494E-AB2B-7A6A558CB6A8}" srcOrd="2" destOrd="0" parTransId="{AD3F20B8-06EF-458D-A915-208B27EBAE8A}" sibTransId="{B2722CFD-A63B-4195-83D3-700948E3E05F}"/>
    <dgm:cxn modelId="{AF927F0D-3488-456F-93CB-F547AF923C92}" type="presOf" srcId="{BC5E2B19-A4FD-44DF-9695-20E61AD46D59}" destId="{BEFB16F4-49E2-4078-A39D-0DA97BB082C0}" srcOrd="0" destOrd="0" presId="urn:microsoft.com/office/officeart/2008/layout/TitlePictureLineup"/>
    <dgm:cxn modelId="{AA71FE3C-62A0-4D3B-9439-6F8E7887D21A}" type="presOf" srcId="{A874C00C-4B8E-47D0-B7D8-8927ECE7ED2F}" destId="{BD40250C-CD7D-431C-B67F-877DC11D9249}" srcOrd="0" destOrd="0" presId="urn:microsoft.com/office/officeart/2008/layout/TitlePictureLineup"/>
    <dgm:cxn modelId="{8BDC3AB0-51D9-4481-94E3-0B1EF8F9B8C0}" type="presOf" srcId="{5AF69107-E229-4515-A4EB-D149D63B68A5}" destId="{399C5E08-A85D-48FB-A68B-2CB92ABD4EEC}" srcOrd="0" destOrd="0" presId="urn:microsoft.com/office/officeart/2008/layout/TitlePictureLineup"/>
    <dgm:cxn modelId="{22A02BCE-4012-4A64-8C1C-D906112509C8}" type="presOf" srcId="{1BD634B3-22E9-4C4D-9B96-7683DC50316B}" destId="{21FF3326-207E-4462-97FF-D7591A3D9777}" srcOrd="0" destOrd="0" presId="urn:microsoft.com/office/officeart/2008/layout/TitlePictureLineup"/>
    <dgm:cxn modelId="{8C0732B5-12C4-42F3-96C8-4CAC1EF6586C}" type="presOf" srcId="{A9F1FA5D-0336-487E-9385-2BB2068EAD1C}" destId="{55929707-4B3C-4B8F-B801-04D2CC1072F8}" srcOrd="0" destOrd="0" presId="urn:microsoft.com/office/officeart/2008/layout/TitlePictureLineup"/>
    <dgm:cxn modelId="{03C7788C-3105-4FCD-904C-6B9B55F04B7C}" srcId="{5AF69107-E229-4515-A4EB-D149D63B68A5}" destId="{BA27E4A9-AC41-4709-8345-4460C80D1E61}" srcOrd="0" destOrd="0" parTransId="{FA4EF5BB-9E88-4401-895A-0698B85B3EFC}" sibTransId="{CBC6D09D-612D-486B-A7A2-25F980303EB1}"/>
    <dgm:cxn modelId="{63EB47C2-46E7-43FE-9AFB-0FD67850A1E3}" srcId="{5AF69107-E229-4515-A4EB-D149D63B68A5}" destId="{BC5E2B19-A4FD-44DF-9695-20E61AD46D59}" srcOrd="1" destOrd="0" parTransId="{91188E69-FE50-4CF3-9A9C-5CF969F3271F}" sibTransId="{8D6E7863-B304-41AD-AC2E-DB94D2E5C558}"/>
    <dgm:cxn modelId="{8D44EE1C-ABAD-4C2F-8768-F51E03F30ED9}" type="presOf" srcId="{373D90CB-C225-494E-AB2B-7A6A558CB6A8}" destId="{BAE50C12-E4D1-43B3-B996-4C33BD46649B}" srcOrd="0" destOrd="0" presId="urn:microsoft.com/office/officeart/2008/layout/TitlePictureLineup"/>
    <dgm:cxn modelId="{F7509C48-94DD-44D9-AE2B-07DB244BD8D8}" srcId="{BA27E4A9-AC41-4709-8345-4460C80D1E61}" destId="{A9F1FA5D-0336-487E-9385-2BB2068EAD1C}" srcOrd="0" destOrd="0" parTransId="{A2085A51-FE52-490F-9EF8-62E8234492DD}" sibTransId="{08392E5A-EEFE-49CC-AF00-66506CBCC17A}"/>
    <dgm:cxn modelId="{BD3AED5D-F4DA-49A6-84A1-78ACB4A7456B}" srcId="{2CB87F6A-0E71-4A39-A3C1-5DBA75108653}" destId="{8FA2886A-A474-42F3-BA7F-991CDB923D50}" srcOrd="0" destOrd="0" parTransId="{1129B6A3-1B8C-444C-81A2-F2F42585174E}" sibTransId="{088210B2-BEDF-41F8-B301-7289BFF3068B}"/>
    <dgm:cxn modelId="{7A192CEF-2AA2-4A4A-8A7F-0CFB7FFDAE60}" type="presOf" srcId="{8FA2886A-A474-42F3-BA7F-991CDB923D50}" destId="{814650DB-DC30-44E2-98E0-FC2429BBEF84}" srcOrd="0" destOrd="0" presId="urn:microsoft.com/office/officeart/2008/layout/TitlePictureLineup"/>
    <dgm:cxn modelId="{ED3D4A36-E436-4416-8750-B5AD210788E9}" srcId="{5AF69107-E229-4515-A4EB-D149D63B68A5}" destId="{1BD634B3-22E9-4C4D-9B96-7683DC50316B}" srcOrd="4" destOrd="0" parTransId="{A2740E25-7F1D-47A3-9CBB-A77250EC726C}" sibTransId="{DBA5E99B-0AAC-446B-B455-F0D3634F23A2}"/>
    <dgm:cxn modelId="{DE389A3B-8277-4FA4-8F2B-01B9D020F6E8}" srcId="{373D90CB-C225-494E-AB2B-7A6A558CB6A8}" destId="{A874C00C-4B8E-47D0-B7D8-8927ECE7ED2F}" srcOrd="0" destOrd="0" parTransId="{E0C38409-2D36-498D-8609-3B10D93939AB}" sibTransId="{44BD5381-D443-4517-B5F3-2BCC201CAA00}"/>
    <dgm:cxn modelId="{0D2B884D-5444-4B0E-B5BF-30E82DBCC2D5}" type="presParOf" srcId="{399C5E08-A85D-48FB-A68B-2CB92ABD4EEC}" destId="{C9914C8F-B579-4BA8-83B0-25C56D17E5E9}" srcOrd="0" destOrd="0" presId="urn:microsoft.com/office/officeart/2008/layout/TitlePictureLineup"/>
    <dgm:cxn modelId="{A13D515B-AE62-4E23-A985-656DE9C81172}" type="presParOf" srcId="{C9914C8F-B579-4BA8-83B0-25C56D17E5E9}" destId="{8D835CE5-1026-40B8-A0DE-24646021E37E}" srcOrd="0" destOrd="0" presId="urn:microsoft.com/office/officeart/2008/layout/TitlePictureLineup"/>
    <dgm:cxn modelId="{719CB2BE-3906-4E4D-8C77-55DB06F3E1AF}" type="presParOf" srcId="{C9914C8F-B579-4BA8-83B0-25C56D17E5E9}" destId="{1903E187-66E6-4E77-8E18-A760CAC7CB8B}" srcOrd="1" destOrd="0" presId="urn:microsoft.com/office/officeart/2008/layout/TitlePictureLineup"/>
    <dgm:cxn modelId="{994AD0B4-66DD-4E97-90A4-EA620E42FAFE}" type="presParOf" srcId="{C9914C8F-B579-4BA8-83B0-25C56D17E5E9}" destId="{55929707-4B3C-4B8F-B801-04D2CC1072F8}" srcOrd="2" destOrd="0" presId="urn:microsoft.com/office/officeart/2008/layout/TitlePictureLineup"/>
    <dgm:cxn modelId="{9DB6CFBB-B28B-4F54-9922-858510520B36}" type="presParOf" srcId="{C9914C8F-B579-4BA8-83B0-25C56D17E5E9}" destId="{06C485F1-B2A9-4CE0-BC5E-B249658B2182}" srcOrd="3" destOrd="0" presId="urn:microsoft.com/office/officeart/2008/layout/TitlePictureLineup"/>
    <dgm:cxn modelId="{FA0DADBD-F575-4BA3-92BD-7A05E9E8D22C}" type="presParOf" srcId="{399C5E08-A85D-48FB-A68B-2CB92ABD4EEC}" destId="{362B7C88-2917-4E5D-AB72-1B4CB1C32BDE}" srcOrd="1" destOrd="0" presId="urn:microsoft.com/office/officeart/2008/layout/TitlePictureLineup"/>
    <dgm:cxn modelId="{55454BDD-E588-473E-AA33-BA63206B54E5}" type="presParOf" srcId="{399C5E08-A85D-48FB-A68B-2CB92ABD4EEC}" destId="{C98AAEC2-FF68-45AF-91E7-1884C34A9384}" srcOrd="2" destOrd="0" presId="urn:microsoft.com/office/officeart/2008/layout/TitlePictureLineup"/>
    <dgm:cxn modelId="{A625566C-AA4F-4026-B5EB-CF07D2D35225}" type="presParOf" srcId="{C98AAEC2-FF68-45AF-91E7-1884C34A9384}" destId="{5CA680F1-7430-46D9-8F6D-4941170ABB66}" srcOrd="0" destOrd="0" presId="urn:microsoft.com/office/officeart/2008/layout/TitlePictureLineup"/>
    <dgm:cxn modelId="{A8C1EDC6-F455-47B6-800A-881B71AD7FB4}" type="presParOf" srcId="{C98AAEC2-FF68-45AF-91E7-1884C34A9384}" destId="{67D208A6-5743-4ED1-9C54-BB3C4DE2B670}" srcOrd="1" destOrd="0" presId="urn:microsoft.com/office/officeart/2008/layout/TitlePictureLineup"/>
    <dgm:cxn modelId="{8793E9A8-546D-4F3F-BB56-D396B51D261F}" type="presParOf" srcId="{C98AAEC2-FF68-45AF-91E7-1884C34A9384}" destId="{D02E9D13-F61A-49A4-9B5E-2D95245A2E2C}" srcOrd="2" destOrd="0" presId="urn:microsoft.com/office/officeart/2008/layout/TitlePictureLineup"/>
    <dgm:cxn modelId="{AF4DCA95-6FDB-4C75-A127-7E4C79846A74}" type="presParOf" srcId="{C98AAEC2-FF68-45AF-91E7-1884C34A9384}" destId="{BEFB16F4-49E2-4078-A39D-0DA97BB082C0}" srcOrd="3" destOrd="0" presId="urn:microsoft.com/office/officeart/2008/layout/TitlePictureLineup"/>
    <dgm:cxn modelId="{628B3CB1-9A73-47F2-AFB2-CED0F613AF38}" type="presParOf" srcId="{399C5E08-A85D-48FB-A68B-2CB92ABD4EEC}" destId="{903545AD-216A-400A-8CEC-A7B2D4B61BCA}" srcOrd="3" destOrd="0" presId="urn:microsoft.com/office/officeart/2008/layout/TitlePictureLineup"/>
    <dgm:cxn modelId="{8994A88F-261A-4863-8F32-5864AF5C4BE9}" type="presParOf" srcId="{399C5E08-A85D-48FB-A68B-2CB92ABD4EEC}" destId="{2112D59D-2FEE-4540-9CCD-F33E8892C219}" srcOrd="4" destOrd="0" presId="urn:microsoft.com/office/officeart/2008/layout/TitlePictureLineup"/>
    <dgm:cxn modelId="{281CA634-6F02-4D44-A27C-6500F90F449C}" type="presParOf" srcId="{2112D59D-2FEE-4540-9CCD-F33E8892C219}" destId="{97F1471C-F8B8-4189-A95E-E1DAB5A12CE5}" srcOrd="0" destOrd="0" presId="urn:microsoft.com/office/officeart/2008/layout/TitlePictureLineup"/>
    <dgm:cxn modelId="{E16188FB-8C0A-40F8-9446-C1D803484E64}" type="presParOf" srcId="{2112D59D-2FEE-4540-9CCD-F33E8892C219}" destId="{56EAA6CB-4994-4BBE-9EE6-2158CBE9110D}" srcOrd="1" destOrd="0" presId="urn:microsoft.com/office/officeart/2008/layout/TitlePictureLineup"/>
    <dgm:cxn modelId="{8CBBDC62-746E-48A4-9A96-B1DFE839A159}" type="presParOf" srcId="{2112D59D-2FEE-4540-9CCD-F33E8892C219}" destId="{BD40250C-CD7D-431C-B67F-877DC11D9249}" srcOrd="2" destOrd="0" presId="urn:microsoft.com/office/officeart/2008/layout/TitlePictureLineup"/>
    <dgm:cxn modelId="{697FEC32-501D-427B-80C6-C8F8E14EA6C6}" type="presParOf" srcId="{2112D59D-2FEE-4540-9CCD-F33E8892C219}" destId="{BAE50C12-E4D1-43B3-B996-4C33BD46649B}" srcOrd="3" destOrd="0" presId="urn:microsoft.com/office/officeart/2008/layout/TitlePictureLineup"/>
    <dgm:cxn modelId="{0297FAFC-4D59-4D23-8E8F-51843AFC5B75}" type="presParOf" srcId="{399C5E08-A85D-48FB-A68B-2CB92ABD4EEC}" destId="{B4D7EABE-9DF7-4EDB-B29F-2946F31A5123}" srcOrd="5" destOrd="0" presId="urn:microsoft.com/office/officeart/2008/layout/TitlePictureLineup"/>
    <dgm:cxn modelId="{74FE1E38-5A8B-45B4-9B6A-BAD64D8950BC}" type="presParOf" srcId="{399C5E08-A85D-48FB-A68B-2CB92ABD4EEC}" destId="{F8AD5488-4FA3-423B-8F41-15A065EEDC44}" srcOrd="6" destOrd="0" presId="urn:microsoft.com/office/officeart/2008/layout/TitlePictureLineup"/>
    <dgm:cxn modelId="{5F23D700-FF55-46D0-8BEA-0F4F5096CF9A}" type="presParOf" srcId="{F8AD5488-4FA3-423B-8F41-15A065EEDC44}" destId="{55827A1C-55F2-4B3A-B046-E0FD7966CAE3}" srcOrd="0" destOrd="0" presId="urn:microsoft.com/office/officeart/2008/layout/TitlePictureLineup"/>
    <dgm:cxn modelId="{D9932682-F50F-4B9E-BE18-230EF3CDA993}" type="presParOf" srcId="{F8AD5488-4FA3-423B-8F41-15A065EEDC44}" destId="{6E446961-CABF-48AE-8F18-8B0CE2CC0DBC}" srcOrd="1" destOrd="0" presId="urn:microsoft.com/office/officeart/2008/layout/TitlePictureLineup"/>
    <dgm:cxn modelId="{408210BD-6050-4ECD-A8D6-965AEE9C0EF8}" type="presParOf" srcId="{F8AD5488-4FA3-423B-8F41-15A065EEDC44}" destId="{814650DB-DC30-44E2-98E0-FC2429BBEF84}" srcOrd="2" destOrd="0" presId="urn:microsoft.com/office/officeart/2008/layout/TitlePictureLineup"/>
    <dgm:cxn modelId="{15E196D5-DBE1-4920-B578-221FB56FA838}" type="presParOf" srcId="{F8AD5488-4FA3-423B-8F41-15A065EEDC44}" destId="{A8001E70-508E-4DCC-8D53-F95EB5139F6E}" srcOrd="3" destOrd="0" presId="urn:microsoft.com/office/officeart/2008/layout/TitlePictureLineup"/>
    <dgm:cxn modelId="{81699FE7-AE55-43A7-A680-F0A99CCF41B8}" type="presParOf" srcId="{399C5E08-A85D-48FB-A68B-2CB92ABD4EEC}" destId="{0DCC5037-67DD-4EC0-86DB-D2493B49ADAE}" srcOrd="7" destOrd="0" presId="urn:microsoft.com/office/officeart/2008/layout/TitlePictureLineup"/>
    <dgm:cxn modelId="{B0310280-31F5-4B23-AC9E-7D310FAA2B8B}" type="presParOf" srcId="{399C5E08-A85D-48FB-A68B-2CB92ABD4EEC}" destId="{06E1BC7F-B9DF-4929-87F4-BE28B1CDE1A9}" srcOrd="8" destOrd="0" presId="urn:microsoft.com/office/officeart/2008/layout/TitlePictureLineup"/>
    <dgm:cxn modelId="{25A74408-BF3D-4D26-9EEC-498C45B65319}" type="presParOf" srcId="{06E1BC7F-B9DF-4929-87F4-BE28B1CDE1A9}" destId="{238175C7-5085-4D03-BE4A-DE57F8CA537B}" srcOrd="0" destOrd="0" presId="urn:microsoft.com/office/officeart/2008/layout/TitlePictureLineup"/>
    <dgm:cxn modelId="{858CDDE0-6D3E-4011-B3B1-842278E8F42A}" type="presParOf" srcId="{06E1BC7F-B9DF-4929-87F4-BE28B1CDE1A9}" destId="{6041028E-F641-4CD1-9BE6-2E6CA0DD1302}" srcOrd="1" destOrd="0" presId="urn:microsoft.com/office/officeart/2008/layout/TitlePictureLineup"/>
    <dgm:cxn modelId="{BA5BD163-2279-4FAC-A882-2DF57DD0A4E3}" type="presParOf" srcId="{06E1BC7F-B9DF-4929-87F4-BE28B1CDE1A9}" destId="{432ACECD-BB00-43AE-84A0-2B063FE313C0}" srcOrd="2" destOrd="0" presId="urn:microsoft.com/office/officeart/2008/layout/TitlePictureLineup"/>
    <dgm:cxn modelId="{1681501E-D34C-434C-AEB4-D858F7B1FD2F}" type="presParOf" srcId="{06E1BC7F-B9DF-4929-87F4-BE28B1CDE1A9}" destId="{21FF3326-207E-4462-97FF-D7591A3D977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35CE5-1026-40B8-A0DE-24646021E37E}">
      <dsp:nvSpPr>
        <dsp:cNvPr id="0" name=""/>
        <dsp:cNvSpPr/>
      </dsp:nvSpPr>
      <dsp:spPr>
        <a:xfrm>
          <a:off x="12782" y="644686"/>
          <a:ext cx="0" cy="208129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3E187-66E6-4E77-8E18-A760CAC7CB8B}">
      <dsp:nvSpPr>
        <dsp:cNvPr id="0" name=""/>
        <dsp:cNvSpPr/>
      </dsp:nvSpPr>
      <dsp:spPr>
        <a:xfrm>
          <a:off x="81641" y="845802"/>
          <a:ext cx="1072557" cy="6731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29707-4B3C-4B8F-B801-04D2CC1072F8}">
      <dsp:nvSpPr>
        <dsp:cNvPr id="0" name=""/>
        <dsp:cNvSpPr/>
      </dsp:nvSpPr>
      <dsp:spPr>
        <a:xfrm>
          <a:off x="70596" y="1650647"/>
          <a:ext cx="1094647" cy="107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推動機場捷運提供行動支付</a:t>
          </a:r>
          <a:endParaRPr lang="zh-TW" altLang="en-US" sz="1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0596" y="1650647"/>
        <a:ext cx="1094647" cy="1075337"/>
      </dsp:txXfrm>
    </dsp:sp>
    <dsp:sp modelId="{06C485F1-B2A9-4CE0-BC5E-B249658B2182}">
      <dsp:nvSpPr>
        <dsp:cNvPr id="0" name=""/>
        <dsp:cNvSpPr/>
      </dsp:nvSpPr>
      <dsp:spPr>
        <a:xfrm>
          <a:off x="601" y="298351"/>
          <a:ext cx="1180639" cy="461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交通運輸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01" y="298351"/>
        <a:ext cx="1180639" cy="461414"/>
      </dsp:txXfrm>
    </dsp:sp>
    <dsp:sp modelId="{5CA680F1-7430-46D9-8F6D-4941170ABB66}">
      <dsp:nvSpPr>
        <dsp:cNvPr id="0" name=""/>
        <dsp:cNvSpPr/>
      </dsp:nvSpPr>
      <dsp:spPr>
        <a:xfrm>
          <a:off x="1490829" y="612814"/>
          <a:ext cx="0" cy="208129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208A6-5743-4ED1-9C54-BB3C4DE2B670}">
      <dsp:nvSpPr>
        <dsp:cNvPr id="0" name=""/>
        <dsp:cNvSpPr/>
      </dsp:nvSpPr>
      <dsp:spPr>
        <a:xfrm>
          <a:off x="1548643" y="774824"/>
          <a:ext cx="1094647" cy="75131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E9D13-F61A-49A4-9B5E-2D95245A2E2C}">
      <dsp:nvSpPr>
        <dsp:cNvPr id="0" name=""/>
        <dsp:cNvSpPr/>
      </dsp:nvSpPr>
      <dsp:spPr>
        <a:xfrm>
          <a:off x="1459211" y="1618775"/>
          <a:ext cx="1273512" cy="107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全國</a:t>
          </a:r>
          <a:r>
            <a:rPr lang="en-US" altLang="zh-TW" sz="2400" b="1" kern="1200" baseline="0" dirty="0" smtClean="0">
              <a:solidFill>
                <a:srgbClr val="FF0000"/>
              </a:solidFill>
              <a:latin typeface="Arial Unicode MS" panose="020B0604020202020204" pitchFamily="34" charset="-120"/>
              <a:ea typeface="微軟正黑體" panose="020B0604030504040204" pitchFamily="34" charset="-120"/>
            </a:rPr>
            <a:t>80%</a:t>
          </a:r>
          <a:r>
            <a:rPr lang="zh-TW" altLang="en-US" sz="1800" b="1" kern="1200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醫學中心</a:t>
          </a:r>
          <a:endParaRPr lang="zh-TW" altLang="en-US" sz="1800" b="1" kern="1200" baseline="0" dirty="0">
            <a:latin typeface="Arial Unicode MS" panose="020B0604020202020204" pitchFamily="34" charset="-120"/>
            <a:ea typeface="微軟正黑體" panose="020B0604030504040204" pitchFamily="34" charset="-120"/>
          </a:endParaRPr>
        </a:p>
      </dsp:txBody>
      <dsp:txXfrm>
        <a:off x="1459211" y="1618775"/>
        <a:ext cx="1273512" cy="1075337"/>
      </dsp:txXfrm>
    </dsp:sp>
    <dsp:sp modelId="{BEFB16F4-49E2-4078-A39D-0DA97BB082C0}">
      <dsp:nvSpPr>
        <dsp:cNvPr id="0" name=""/>
        <dsp:cNvSpPr/>
      </dsp:nvSpPr>
      <dsp:spPr>
        <a:xfrm>
          <a:off x="1490829" y="298351"/>
          <a:ext cx="1156276" cy="3976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醫療院所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90829" y="298351"/>
        <a:ext cx="1156276" cy="397671"/>
      </dsp:txXfrm>
    </dsp:sp>
    <dsp:sp modelId="{97F1471C-F8B8-4189-A95E-E1DAB5A12CE5}">
      <dsp:nvSpPr>
        <dsp:cNvPr id="0" name=""/>
        <dsp:cNvSpPr/>
      </dsp:nvSpPr>
      <dsp:spPr>
        <a:xfrm>
          <a:off x="3042312" y="612814"/>
          <a:ext cx="0" cy="208129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AA6CB-4994-4BBE-9EE6-2158CBE9110D}">
      <dsp:nvSpPr>
        <dsp:cNvPr id="0" name=""/>
        <dsp:cNvSpPr/>
      </dsp:nvSpPr>
      <dsp:spPr>
        <a:xfrm>
          <a:off x="3100126" y="774824"/>
          <a:ext cx="1094647" cy="75131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0250C-CD7D-431C-B67F-877DC11D9249}">
      <dsp:nvSpPr>
        <dsp:cNvPr id="0" name=""/>
        <dsp:cNvSpPr/>
      </dsp:nvSpPr>
      <dsp:spPr>
        <a:xfrm>
          <a:off x="3010694" y="1618775"/>
          <a:ext cx="1273512" cy="107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中油</a:t>
          </a:r>
          <a:r>
            <a:rPr lang="en-US" altLang="zh-TW" sz="2400" b="1" kern="1200" baseline="0" dirty="0" smtClean="0">
              <a:solidFill>
                <a:srgbClr val="FF0000"/>
              </a:solidFill>
              <a:latin typeface="Arial Unicode MS" panose="020B0604020202020204" pitchFamily="34" charset="-120"/>
              <a:ea typeface="微軟正黑體" panose="020B0604030504040204" pitchFamily="34" charset="-120"/>
            </a:rPr>
            <a:t>610</a:t>
          </a:r>
          <a:r>
            <a:rPr lang="zh-TW" altLang="en-US" sz="1800" b="1" kern="1200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座加油站</a:t>
          </a:r>
          <a:endParaRPr lang="zh-TW" altLang="en-US" sz="1800" b="1" kern="1200" baseline="0" dirty="0">
            <a:latin typeface="Arial Unicode MS" panose="020B0604020202020204" pitchFamily="34" charset="-120"/>
            <a:ea typeface="微軟正黑體" panose="020B0604030504040204" pitchFamily="34" charset="-120"/>
          </a:endParaRPr>
        </a:p>
      </dsp:txBody>
      <dsp:txXfrm>
        <a:off x="3010694" y="1618775"/>
        <a:ext cx="1273512" cy="1075337"/>
      </dsp:txXfrm>
    </dsp:sp>
    <dsp:sp modelId="{BAE50C12-E4D1-43B3-B996-4C33BD46649B}">
      <dsp:nvSpPr>
        <dsp:cNvPr id="0" name=""/>
        <dsp:cNvSpPr/>
      </dsp:nvSpPr>
      <dsp:spPr>
        <a:xfrm>
          <a:off x="3042312" y="298351"/>
          <a:ext cx="1156276" cy="3976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加油站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42312" y="298351"/>
        <a:ext cx="1156276" cy="397671"/>
      </dsp:txXfrm>
    </dsp:sp>
    <dsp:sp modelId="{55827A1C-55F2-4B3A-B046-E0FD7966CAE3}">
      <dsp:nvSpPr>
        <dsp:cNvPr id="0" name=""/>
        <dsp:cNvSpPr/>
      </dsp:nvSpPr>
      <dsp:spPr>
        <a:xfrm>
          <a:off x="4593795" y="612814"/>
          <a:ext cx="0" cy="208129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46961-CABF-48AE-8F18-8B0CE2CC0DBC}">
      <dsp:nvSpPr>
        <dsp:cNvPr id="0" name=""/>
        <dsp:cNvSpPr/>
      </dsp:nvSpPr>
      <dsp:spPr>
        <a:xfrm>
          <a:off x="4651609" y="774824"/>
          <a:ext cx="1094647" cy="75131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650DB-DC30-44E2-98E0-FC2429BBEF84}">
      <dsp:nvSpPr>
        <dsp:cNvPr id="0" name=""/>
        <dsp:cNvSpPr/>
      </dsp:nvSpPr>
      <dsp:spPr>
        <a:xfrm>
          <a:off x="4562177" y="1618775"/>
          <a:ext cx="1273512" cy="107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ctr" defTabSz="800100">
            <a:lnSpc>
              <a:spcPct val="80000"/>
            </a:lnSpc>
            <a:spcBef>
              <a:spcPct val="0"/>
            </a:spcBef>
            <a:spcAft>
              <a:spcPts val="1200"/>
            </a:spcAft>
          </a:pPr>
          <a:r>
            <a:rPr lang="zh-TW" altLang="en-US" sz="1800" b="1" kern="1200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台電</a:t>
          </a:r>
          <a:r>
            <a:rPr lang="en-US" altLang="zh-TW" sz="2400" b="1" kern="1200" baseline="0" dirty="0" smtClean="0">
              <a:solidFill>
                <a:srgbClr val="FF0000"/>
              </a:solidFill>
              <a:latin typeface="Arial Unicode MS" panose="020B0604020202020204" pitchFamily="34" charset="-120"/>
              <a:ea typeface="微軟正黑體" panose="020B0604030504040204" pitchFamily="34" charset="-120"/>
            </a:rPr>
            <a:t>6</a:t>
          </a:r>
          <a:r>
            <a:rPr lang="zh-TW" altLang="en-US" sz="1800" b="1" kern="1200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萬戶</a:t>
          </a:r>
          <a:endParaRPr lang="en-US" altLang="zh-TW" sz="1800" b="1" kern="1200" baseline="0" dirty="0" smtClean="0">
            <a:latin typeface="Arial Unicode MS" panose="020B0604020202020204" pitchFamily="34" charset="-120"/>
            <a:ea typeface="微軟正黑體" panose="020B0604030504040204" pitchFamily="34" charset="-120"/>
          </a:endParaRPr>
        </a:p>
        <a:p>
          <a:pPr lvl="0" algn="ctr" defTabSz="800100">
            <a:lnSpc>
              <a:spcPct val="50000"/>
            </a:lnSpc>
            <a:spcBef>
              <a:spcPct val="0"/>
            </a:spcBef>
            <a:spcAft>
              <a:spcPts val="600"/>
            </a:spcAft>
          </a:pPr>
          <a:r>
            <a:rPr lang="zh-TW" altLang="en-US" sz="1800" b="1" kern="1200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台水</a:t>
          </a:r>
          <a:r>
            <a:rPr lang="en-US" altLang="zh-TW" sz="2400" b="1" kern="1200" baseline="0" dirty="0" smtClean="0">
              <a:solidFill>
                <a:srgbClr val="FF0000"/>
              </a:solidFill>
              <a:latin typeface="Arial Unicode MS" panose="020B060402020202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800" b="1" kern="1200" baseline="0" dirty="0" smtClean="0">
              <a:latin typeface="Arial Unicode MS" panose="020B0604020202020204" pitchFamily="34" charset="-120"/>
              <a:ea typeface="微軟正黑體" panose="020B0604030504040204" pitchFamily="34" charset="-120"/>
            </a:rPr>
            <a:t>萬戶</a:t>
          </a:r>
          <a:endParaRPr lang="zh-TW" altLang="en-US" sz="1800" b="1" kern="1200" baseline="0" dirty="0">
            <a:latin typeface="Arial Unicode MS" panose="020B0604020202020204" pitchFamily="34" charset="-120"/>
            <a:ea typeface="微軟正黑體" panose="020B0604030504040204" pitchFamily="34" charset="-120"/>
          </a:endParaRPr>
        </a:p>
      </dsp:txBody>
      <dsp:txXfrm>
        <a:off x="4562177" y="1618775"/>
        <a:ext cx="1273512" cy="1075337"/>
      </dsp:txXfrm>
    </dsp:sp>
    <dsp:sp modelId="{A8001E70-508E-4DCC-8D53-F95EB5139F6E}">
      <dsp:nvSpPr>
        <dsp:cNvPr id="0" name=""/>
        <dsp:cNvSpPr/>
      </dsp:nvSpPr>
      <dsp:spPr>
        <a:xfrm>
          <a:off x="4593795" y="298351"/>
          <a:ext cx="1156276" cy="3976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水電費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93795" y="298351"/>
        <a:ext cx="1156276" cy="397671"/>
      </dsp:txXfrm>
    </dsp:sp>
    <dsp:sp modelId="{238175C7-5085-4D03-BE4A-DE57F8CA537B}">
      <dsp:nvSpPr>
        <dsp:cNvPr id="0" name=""/>
        <dsp:cNvSpPr/>
      </dsp:nvSpPr>
      <dsp:spPr>
        <a:xfrm>
          <a:off x="6113660" y="612814"/>
          <a:ext cx="0" cy="208129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1028E-F641-4CD1-9BE6-2E6CA0DD1302}">
      <dsp:nvSpPr>
        <dsp:cNvPr id="0" name=""/>
        <dsp:cNvSpPr/>
      </dsp:nvSpPr>
      <dsp:spPr>
        <a:xfrm>
          <a:off x="6171473" y="774824"/>
          <a:ext cx="1094647" cy="75131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2ACECD-BB00-43AE-84A0-2B063FE313C0}">
      <dsp:nvSpPr>
        <dsp:cNvPr id="0" name=""/>
        <dsp:cNvSpPr/>
      </dsp:nvSpPr>
      <dsp:spPr>
        <a:xfrm>
          <a:off x="6171473" y="1618775"/>
          <a:ext cx="1094647" cy="107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FF3326-207E-4462-97FF-D7591A3D9777}">
      <dsp:nvSpPr>
        <dsp:cNvPr id="0" name=""/>
        <dsp:cNvSpPr/>
      </dsp:nvSpPr>
      <dsp:spPr>
        <a:xfrm>
          <a:off x="6113660" y="298351"/>
          <a:ext cx="1156276" cy="3976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行動國旅卡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113660" y="298351"/>
        <a:ext cx="1156276" cy="397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BC899-1C81-4674-A5A1-E0B609D5BA24}" type="datetimeFigureOut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3C23B-D139-483B-9EB9-61D358044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51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3C23B-D139-483B-9EB9-61D358044194}" type="slidenum">
              <a:rPr lang="zh-TW" altLang="en-US" smtClean="0"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00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3C23B-D139-483B-9EB9-61D358044194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02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3C23B-D139-483B-9EB9-61D35804419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894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3C23B-D139-483B-9EB9-61D358044194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09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4617-0DAD-47EC-932B-34AF2665D39F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135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60BA-517B-4292-9B3D-16783BB762AB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79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D696-D8DA-4971-9B71-A568DD88FF98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60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651A5-A9F4-47F1-8E16-91ED65664AD1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702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F5AC-44F3-406C-95CA-E3BA695F8BD0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6617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CF6C-2E89-4F11-8D0E-06740DADC7C6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65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0A43C-EBD9-409E-B677-091907D6DF19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97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13CE3-6CD2-45F5-82AD-10F5B8FD7BEB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08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CD050-0860-456E-AE84-23F49AE8C991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907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B633A-0D62-4382-94BD-C561641D2200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76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B716-60A4-4A6A-83FE-17879FC700F1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88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52F40-00D9-475A-83BD-FE074A07DDBA}" type="datetime1">
              <a:rPr lang="zh-TW" altLang="en-US" smtClean="0"/>
              <a:t>2018/1/8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DA89-61F9-4383-B555-312B213EE2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330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副標題 2"/>
          <p:cNvSpPr txBox="1">
            <a:spLocks/>
          </p:cNvSpPr>
          <p:nvPr/>
        </p:nvSpPr>
        <p:spPr>
          <a:xfrm>
            <a:off x="962602" y="180680"/>
            <a:ext cx="6711950" cy="667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None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 typeface="Source Sans Pro"/>
              <a:buNone/>
            </a:pPr>
            <a:r>
              <a:rPr lang="zh-TW" altLang="en-US" sz="24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加速投資台灣專案會議第</a:t>
            </a:r>
            <a:r>
              <a:rPr lang="en-US" altLang="zh-TW" sz="24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400" b="1" dirty="0" smtClean="0">
                <a:latin typeface="Arial Unicode MS" panose="020B0604020202020204" pitchFamily="34" charset="-120"/>
                <a:ea typeface="微軟正黑體" panose="020B0604030504040204" pitchFamily="34" charset="-120"/>
              </a:rPr>
              <a:t>次會議</a:t>
            </a:r>
            <a:endParaRPr lang="zh-TW" altLang="en-US" sz="2400" dirty="0"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標題 5"/>
          <p:cNvSpPr txBox="1">
            <a:spLocks/>
          </p:cNvSpPr>
          <p:nvPr/>
        </p:nvSpPr>
        <p:spPr bwMode="auto">
          <a:xfrm>
            <a:off x="140781" y="1556792"/>
            <a:ext cx="8888818" cy="15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>
              <a:lnSpc>
                <a:spcPts val="7000"/>
              </a:lnSpc>
            </a:pPr>
            <a:r>
              <a:rPr lang="en-US" altLang="zh-TW" sz="4800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zh-TW" altLang="en-US" sz="4800" dirty="0" smtClean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行動支付推動措施及進度</a:t>
            </a:r>
            <a:endParaRPr lang="zh-TW" altLang="en-US" sz="4800" dirty="0">
              <a:solidFill>
                <a:schemeClr val="accent3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副標題 2"/>
          <p:cNvSpPr txBox="1">
            <a:spLocks/>
          </p:cNvSpPr>
          <p:nvPr/>
        </p:nvSpPr>
        <p:spPr bwMode="auto">
          <a:xfrm>
            <a:off x="526479" y="4209008"/>
            <a:ext cx="85820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35100" indent="-14351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</a:rPr>
              <a:t>主政機關：國發會、衛福部、教育部、文化部、故宮博物院</a:t>
            </a:r>
            <a:endPara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Unicode MS" panose="020B0604020202020204" pitchFamily="34" charset="-120"/>
              </a:rPr>
              <a:t>報 告 人：國發會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 Unicode MS" panose="020B0604020202020204" pitchFamily="34" charset="-12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zh-TW" sz="2400" b="1" dirty="0">
              <a:latin typeface="Arial Unicode MS" panose="020B0604020202020204" pitchFamily="34" charset="-12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TW" sz="2000" b="1" dirty="0" smtClean="0"/>
              <a:t>107 </a:t>
            </a:r>
            <a:r>
              <a:rPr lang="zh-TW" altLang="en-US" sz="2400" b="1" dirty="0"/>
              <a:t>年</a:t>
            </a:r>
            <a:r>
              <a:rPr lang="zh-TW" altLang="en-US" sz="2000" b="1" dirty="0" smtClean="0"/>
              <a:t> </a:t>
            </a:r>
            <a:r>
              <a:rPr lang="en-US" altLang="zh-TW" sz="2000" b="1" dirty="0" smtClean="0"/>
              <a:t>1</a:t>
            </a:r>
            <a:r>
              <a:rPr lang="zh-TW" altLang="en-US" sz="2000" b="1" dirty="0" smtClean="0"/>
              <a:t> </a:t>
            </a:r>
            <a:r>
              <a:rPr lang="zh-TW" altLang="en-US" sz="2400" b="1" dirty="0"/>
              <a:t>月</a:t>
            </a:r>
            <a:r>
              <a:rPr lang="zh-TW" altLang="en-US" sz="2000" b="1" dirty="0" smtClean="0"/>
              <a:t> </a:t>
            </a:r>
            <a:r>
              <a:rPr lang="en-US" altLang="zh-TW" sz="2000" b="1" dirty="0"/>
              <a:t>9</a:t>
            </a:r>
            <a:r>
              <a:rPr lang="zh-TW" altLang="en-US" sz="2000" b="1" dirty="0" smtClean="0"/>
              <a:t> </a:t>
            </a:r>
            <a:r>
              <a:rPr lang="zh-TW" altLang="en-US" sz="2400" b="1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259781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6225"/>
            <a:ext cx="8229600" cy="99253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文教場館</a:t>
            </a:r>
            <a:endParaRPr lang="zh-TW" altLang="en-US" sz="4000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Rectangle 59"/>
          <p:cNvSpPr/>
          <p:nvPr/>
        </p:nvSpPr>
        <p:spPr>
          <a:xfrm>
            <a:off x="1562546" y="2927875"/>
            <a:ext cx="722279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238" indent="-28575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Source Sans Pro"/>
            </a:endParaRPr>
          </a:p>
        </p:txBody>
      </p:sp>
      <p:pic>
        <p:nvPicPr>
          <p:cNvPr id="18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8"/>
          <p:cNvSpPr/>
          <p:nvPr/>
        </p:nvSpPr>
        <p:spPr>
          <a:xfrm>
            <a:off x="1124675" y="1412776"/>
            <a:ext cx="7201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263525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所屬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機構，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目前有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個業管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機構提供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行動支付服務，如文化資產局、傳統藝術中心、國父紀念館、中正紀念堂、歷史博物館、臺灣美術館、工藝研究發展中心、臺灣博物館及史前文化博物館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等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13" name="ZoneTexte 46"/>
          <p:cNvSpPr txBox="1">
            <a:spLocks/>
          </p:cNvSpPr>
          <p:nvPr/>
        </p:nvSpPr>
        <p:spPr>
          <a:xfrm>
            <a:off x="683568" y="1412777"/>
            <a:ext cx="738197" cy="1368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kumimoji="0"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r>
              <a:rPr kumimoji="0"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現況</a:t>
            </a:r>
            <a:endParaRPr kumimoji="0" lang="en-US" altLang="zh-TW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endParaRPr kumimoji="0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16389"/>
              </p:ext>
            </p:extLst>
          </p:nvPr>
        </p:nvGraphicFramePr>
        <p:xfrm>
          <a:off x="683569" y="2996952"/>
          <a:ext cx="7848872" cy="304926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801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68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136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53981"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46219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具體措施及目標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文化部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ource Sans Pro"/>
                        </a:rPr>
                        <a:t>兩廳院</a:t>
                      </a:r>
                      <a:r>
                        <a:rPr lang="zh-TW" altLang="en-US" sz="1800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ource Sans Pro"/>
                        </a:rPr>
                        <a:t>導入行動支付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90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國立歷史博物館及國立臺灣美術館各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個商家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國立臺灣美術館、國立臺灣工藝研究發展中心各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個商家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國立臺灣文學館、國立臺灣歷史博物館各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1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個商家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9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763688" y="4725144"/>
            <a:ext cx="144016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部屬機構商家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07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27622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故宮院區</a:t>
            </a:r>
            <a:endParaRPr lang="zh-TW" altLang="en-US" sz="4000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58"/>
          <p:cNvSpPr/>
          <p:nvPr/>
        </p:nvSpPr>
        <p:spPr>
          <a:xfrm>
            <a:off x="1143632" y="1556792"/>
            <a:ext cx="7532824" cy="74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171450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北部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及南部院區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博物館之票務、禮品及餐飲，桃園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機場二航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站禮品部已提供支付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寶行動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支付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10" name="Rectangle 59"/>
          <p:cNvSpPr/>
          <p:nvPr/>
        </p:nvSpPr>
        <p:spPr>
          <a:xfrm>
            <a:off x="1562546" y="2927875"/>
            <a:ext cx="722279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238" indent="-28575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Source Sans Pro"/>
            </a:endParaRPr>
          </a:p>
        </p:txBody>
      </p:sp>
      <p:pic>
        <p:nvPicPr>
          <p:cNvPr id="18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46"/>
          <p:cNvSpPr txBox="1">
            <a:spLocks/>
          </p:cNvSpPr>
          <p:nvPr/>
        </p:nvSpPr>
        <p:spPr>
          <a:xfrm>
            <a:off x="755577" y="1556792"/>
            <a:ext cx="738197" cy="1008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kumimoji="0"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r>
              <a:rPr kumimoji="0"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現況</a:t>
            </a:r>
            <a:endParaRPr kumimoji="0" lang="en-US" altLang="zh-TW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endParaRPr kumimoji="0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96996"/>
              </p:ext>
            </p:extLst>
          </p:nvPr>
        </p:nvGraphicFramePr>
        <p:xfrm>
          <a:off x="755577" y="2663201"/>
          <a:ext cx="7920879" cy="299804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08111"/>
                <a:gridCol w="2232248"/>
                <a:gridCol w="2111587"/>
                <a:gridCol w="2568933"/>
              </a:tblGrid>
              <a:tr h="468207"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23138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具體措施及目標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國立故宮博物院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新增台灣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pay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、微信或歐付寶等其他行動支付方式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持續擴大導入其他行動支付方式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所有交易服務皆能提供多元行動支付</a:t>
                      </a:r>
                    </a:p>
                    <a:p>
                      <a:pPr marL="177800" indent="-17780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計畫整合票務系統及驗票作業，</a:t>
                      </a:r>
                      <a:r>
                        <a:rPr lang="zh-TW" altLang="en-US" sz="1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提供行動載具可直接感應進場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，節省觀眾排隊購票取票時間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10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52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44975"/>
              </p:ext>
            </p:extLst>
          </p:nvPr>
        </p:nvGraphicFramePr>
        <p:xfrm>
          <a:off x="456213" y="2060848"/>
          <a:ext cx="8148235" cy="17452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9483"/>
                <a:gridCol w="6768752"/>
              </a:tblGrid>
              <a:tr h="379187"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/>
                        <a:t>107-109</a:t>
                      </a:r>
                      <a:r>
                        <a:rPr lang="zh-TW" altLang="en-US" sz="2000" dirty="0" smtClean="0"/>
                        <a:t>年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34900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具體措施及目標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effectLst>
                            <a:glow rad="101600">
                              <a:srgbClr val="FFFFFF"/>
                            </a:glow>
                          </a:effectLst>
                        </a:rPr>
                        <a:t>(</a:t>
                      </a:r>
                      <a:r>
                        <a:rPr lang="zh-TW" altLang="en-US" sz="1500" dirty="0" smtClean="0"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亞洲．矽谷計畫執行中心</a:t>
                      </a:r>
                      <a:r>
                        <a:rPr lang="en-US" altLang="zh-TW" sz="1600" dirty="0" smtClean="0">
                          <a:effectLst>
                            <a:glow rad="101600">
                              <a:srgbClr val="FFFFFF"/>
                            </a:glow>
                          </a:effectLst>
                        </a:rPr>
                        <a:t>)</a:t>
                      </a:r>
                      <a:endParaRPr lang="zh-TW" altLang="en-US" sz="20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7800" indent="-177800" algn="just">
                        <a:lnSpc>
                          <a:spcPct val="110000"/>
                        </a:lnSpc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協調電信、票證業者針對國際人士申請門號上網業務，提供擁有票證功能的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sim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卡，讓預付卡結合電子票證，可進行小額支付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7800" indent="-177800" algn="just">
                        <a:lnSpc>
                          <a:spcPct val="110000"/>
                        </a:lnSpc>
                        <a:spcBef>
                          <a:spcPts val="15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完善國際人士來台情境，如交通、小額支付、伴手禮等服務，並利用國內大型展會進行示範，如</a:t>
                      </a:r>
                      <a:r>
                        <a:rPr lang="en-US" altLang="zh-TW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</a:t>
                      </a:r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嘉義燈會、台中花博等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C118DA89-61F9-4383-B555-312B213EE275}" type="slidenum">
              <a:rPr lang="zh-TW" altLang="en-US" smtClean="0"/>
              <a:t>11</a:t>
            </a:fld>
            <a:endParaRPr lang="zh-TW" altLang="en-US" dirty="0"/>
          </a:p>
        </p:txBody>
      </p:sp>
      <p:sp>
        <p:nvSpPr>
          <p:cNvPr id="10" name="Rectangle 59"/>
          <p:cNvSpPr/>
          <p:nvPr/>
        </p:nvSpPr>
        <p:spPr>
          <a:xfrm>
            <a:off x="1562546" y="2927875"/>
            <a:ext cx="722279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238" indent="-28575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  <a:sym typeface="Source Sans Pro"/>
            </a:endParaRPr>
          </a:p>
        </p:txBody>
      </p:sp>
      <p:pic>
        <p:nvPicPr>
          <p:cNvPr id="18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802358" y="274638"/>
            <a:ext cx="8090122" cy="778098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提高國際人士行動生活便利性</a:t>
            </a:r>
          </a:p>
        </p:txBody>
      </p:sp>
      <p:sp>
        <p:nvSpPr>
          <p:cNvPr id="14" name="Rectangle 58"/>
          <p:cNvSpPr/>
          <p:nvPr/>
        </p:nvSpPr>
        <p:spPr>
          <a:xfrm>
            <a:off x="952096" y="1268760"/>
            <a:ext cx="7254690" cy="727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4388" indent="-342900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持護照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、簽證、出入境許可證等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證件以辦理門號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marL="814388" indent="-342900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已協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請通傳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106/7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開放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護照入境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查驗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戳記視為第二證件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20" name="ZoneTexte 46"/>
          <p:cNvSpPr txBox="1">
            <a:spLocks/>
          </p:cNvSpPr>
          <p:nvPr/>
        </p:nvSpPr>
        <p:spPr>
          <a:xfrm>
            <a:off x="456213" y="1294546"/>
            <a:ext cx="738197" cy="7015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kumimoji="0"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r>
              <a:rPr kumimoji="0"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現況</a:t>
            </a:r>
            <a:endParaRPr kumimoji="0" lang="en-US" altLang="zh-TW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endParaRPr kumimoji="0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187624" y="3861048"/>
            <a:ext cx="6875146" cy="2916592"/>
            <a:chOff x="453196" y="2178632"/>
            <a:chExt cx="8272515" cy="4673453"/>
          </a:xfrm>
        </p:grpSpPr>
        <p:pic>
          <p:nvPicPr>
            <p:cNvPr id="15" name="Picture 6" descr="「包裹」的圖片搜尋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91" y="4979563"/>
              <a:ext cx="1503739" cy="1224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327" y="2659956"/>
              <a:ext cx="814457" cy="843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0099" y="2773370"/>
              <a:ext cx="970022" cy="849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075" y="2607544"/>
              <a:ext cx="1122796" cy="106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740" y="3875605"/>
              <a:ext cx="904385" cy="7699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文字方塊 22"/>
            <p:cNvSpPr txBox="1"/>
            <p:nvPr/>
          </p:nvSpPr>
          <p:spPr>
            <a:xfrm>
              <a:off x="453196" y="2230087"/>
              <a:ext cx="2373228" cy="44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各國旅客上網申購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4042380" y="2178632"/>
              <a:ext cx="1513504" cy="739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記名</a:t>
              </a:r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租借具票證功能</a:t>
              </a:r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sim</a:t>
              </a:r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卡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759169" y="2226674"/>
              <a:ext cx="1079950" cy="44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搭乘捷運</a:t>
              </a: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955984" y="6151998"/>
              <a:ext cx="1079950" cy="44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小額支付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文字方塊 26"/>
            <p:cNvSpPr txBox="1"/>
            <p:nvPr/>
          </p:nvSpPr>
          <p:spPr>
            <a:xfrm>
              <a:off x="4341725" y="6151998"/>
              <a:ext cx="1614258" cy="44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故宮</a:t>
              </a:r>
              <a:r>
                <a:rPr lang="en-US" altLang="zh-TW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博物館等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97541" y="6112328"/>
              <a:ext cx="1589327" cy="739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伴手禮購買</a:t>
              </a:r>
              <a:endPara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直接送到機場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53196" y="4310589"/>
              <a:ext cx="921626" cy="739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返國下次再訪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2616776" y="2247008"/>
              <a:ext cx="1468457" cy="44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機場出境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向右箭號 30"/>
            <p:cNvSpPr/>
            <p:nvPr/>
          </p:nvSpPr>
          <p:spPr>
            <a:xfrm>
              <a:off x="2096114" y="3038747"/>
              <a:ext cx="290754" cy="18617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向左箭號 31"/>
            <p:cNvSpPr/>
            <p:nvPr/>
          </p:nvSpPr>
          <p:spPr>
            <a:xfrm>
              <a:off x="5580372" y="5555524"/>
              <a:ext cx="276364" cy="197623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向右箭號 32"/>
            <p:cNvSpPr/>
            <p:nvPr/>
          </p:nvSpPr>
          <p:spPr>
            <a:xfrm>
              <a:off x="3832298" y="3038747"/>
              <a:ext cx="283973" cy="18617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向右箭號 33"/>
            <p:cNvSpPr/>
            <p:nvPr/>
          </p:nvSpPr>
          <p:spPr>
            <a:xfrm>
              <a:off x="5371968" y="3038747"/>
              <a:ext cx="257453" cy="186173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向左箭號 34"/>
            <p:cNvSpPr/>
            <p:nvPr/>
          </p:nvSpPr>
          <p:spPr>
            <a:xfrm>
              <a:off x="3964938" y="5549215"/>
              <a:ext cx="302668" cy="199156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向左箭號 35"/>
            <p:cNvSpPr/>
            <p:nvPr/>
          </p:nvSpPr>
          <p:spPr>
            <a:xfrm>
              <a:off x="2223308" y="5561693"/>
              <a:ext cx="327119" cy="199157"/>
            </a:xfrm>
            <a:prstGeom prst="lef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向上箭號 36"/>
            <p:cNvSpPr/>
            <p:nvPr/>
          </p:nvSpPr>
          <p:spPr>
            <a:xfrm>
              <a:off x="1362931" y="4730593"/>
              <a:ext cx="181001" cy="258788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文字方塊 37"/>
            <p:cNvSpPr txBox="1"/>
            <p:nvPr/>
          </p:nvSpPr>
          <p:spPr>
            <a:xfrm>
              <a:off x="2602441" y="3944107"/>
              <a:ext cx="4143811" cy="7397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一支手機 悠遊台灣</a:t>
              </a:r>
            </a:p>
          </p:txBody>
        </p:sp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37684" y="4898015"/>
              <a:ext cx="805632" cy="1085269"/>
            </a:xfrm>
            <a:prstGeom prst="rect">
              <a:avLst/>
            </a:prstGeom>
          </p:spPr>
        </p:pic>
        <p:pic>
          <p:nvPicPr>
            <p:cNvPr id="40" name="Picture 2" descr="「hotel 卡通」的圖片搜尋結果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978" y="2461334"/>
              <a:ext cx="1005748" cy="134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193" y="2773370"/>
              <a:ext cx="970022" cy="849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9169" y="2607544"/>
              <a:ext cx="1122796" cy="1068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329" y="2923978"/>
              <a:ext cx="550997" cy="749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744" y="3070321"/>
              <a:ext cx="226303" cy="156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210" y="2923978"/>
              <a:ext cx="550997" cy="749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625" y="3070321"/>
              <a:ext cx="226303" cy="156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6424" y="5186513"/>
              <a:ext cx="870164" cy="817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296" y="3967874"/>
              <a:ext cx="896090" cy="817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文字方塊 48"/>
            <p:cNvSpPr txBox="1"/>
            <p:nvPr/>
          </p:nvSpPr>
          <p:spPr>
            <a:xfrm>
              <a:off x="6427484" y="2238809"/>
              <a:ext cx="1789514" cy="443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TW" altLang="en-US" sz="1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旅館門禁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文字方塊 49"/>
            <p:cNvSpPr txBox="1"/>
            <p:nvPr/>
          </p:nvSpPr>
          <p:spPr>
            <a:xfrm>
              <a:off x="8123309" y="3993206"/>
              <a:ext cx="602402" cy="1331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超商消費</a:t>
              </a: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7213224" y="6074059"/>
              <a:ext cx="1211285" cy="739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乘坐大眾運輸工具</a:t>
              </a:r>
            </a:p>
          </p:txBody>
        </p:sp>
        <p:sp>
          <p:nvSpPr>
            <p:cNvPr id="52" name="文字方塊 51"/>
            <p:cNvSpPr txBox="1"/>
            <p:nvPr/>
          </p:nvSpPr>
          <p:spPr>
            <a:xfrm>
              <a:off x="2826424" y="6084442"/>
              <a:ext cx="944677" cy="739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台灣觀光旅遊</a:t>
              </a:r>
            </a:p>
          </p:txBody>
        </p:sp>
        <p:sp>
          <p:nvSpPr>
            <p:cNvPr id="53" name="向右箭號 52"/>
            <p:cNvSpPr/>
            <p:nvPr/>
          </p:nvSpPr>
          <p:spPr>
            <a:xfrm>
              <a:off x="2083208" y="3038747"/>
              <a:ext cx="290754" cy="18617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向左箭號 53"/>
            <p:cNvSpPr/>
            <p:nvPr/>
          </p:nvSpPr>
          <p:spPr>
            <a:xfrm>
              <a:off x="5567466" y="5555524"/>
              <a:ext cx="276364" cy="197623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向右箭號 54"/>
            <p:cNvSpPr/>
            <p:nvPr/>
          </p:nvSpPr>
          <p:spPr>
            <a:xfrm>
              <a:off x="3819392" y="3038747"/>
              <a:ext cx="283973" cy="18617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向右箭號 55"/>
            <p:cNvSpPr/>
            <p:nvPr/>
          </p:nvSpPr>
          <p:spPr>
            <a:xfrm>
              <a:off x="5359062" y="3038747"/>
              <a:ext cx="257453" cy="18617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向下箭號 56"/>
            <p:cNvSpPr/>
            <p:nvPr/>
          </p:nvSpPr>
          <p:spPr>
            <a:xfrm>
              <a:off x="7540484" y="3754718"/>
              <a:ext cx="193020" cy="24256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向左箭號 57"/>
            <p:cNvSpPr/>
            <p:nvPr/>
          </p:nvSpPr>
          <p:spPr>
            <a:xfrm>
              <a:off x="3952032" y="5549215"/>
              <a:ext cx="302668" cy="199156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向左箭號 58"/>
            <p:cNvSpPr/>
            <p:nvPr/>
          </p:nvSpPr>
          <p:spPr>
            <a:xfrm>
              <a:off x="2210402" y="5561693"/>
              <a:ext cx="327119" cy="199157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向上箭號 59"/>
            <p:cNvSpPr/>
            <p:nvPr/>
          </p:nvSpPr>
          <p:spPr>
            <a:xfrm>
              <a:off x="1350025" y="4730593"/>
              <a:ext cx="181001" cy="258788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8647" y="5135879"/>
              <a:ext cx="794407" cy="920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向右箭號 61"/>
            <p:cNvSpPr/>
            <p:nvPr/>
          </p:nvSpPr>
          <p:spPr>
            <a:xfrm>
              <a:off x="6907210" y="3053559"/>
              <a:ext cx="257453" cy="186173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向下箭號 62"/>
            <p:cNvSpPr/>
            <p:nvPr/>
          </p:nvSpPr>
          <p:spPr>
            <a:xfrm>
              <a:off x="7649341" y="4877642"/>
              <a:ext cx="193020" cy="242562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向左箭號 63"/>
            <p:cNvSpPr/>
            <p:nvPr/>
          </p:nvSpPr>
          <p:spPr>
            <a:xfrm>
              <a:off x="6993091" y="5524827"/>
              <a:ext cx="276364" cy="197623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60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" name="AutoShape 2" descr="「購票」的圖片搜尋結果"/>
            <p:cNvSpPr>
              <a:spLocks noChangeAspect="1" noChangeArrowheads="1"/>
            </p:cNvSpPr>
            <p:nvPr/>
          </p:nvSpPr>
          <p:spPr bwMode="auto">
            <a:xfrm>
              <a:off x="453196" y="3791706"/>
              <a:ext cx="2286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61210" y="4887943"/>
              <a:ext cx="799027" cy="1095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1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其他配套措施</a:t>
            </a:r>
          </a:p>
        </p:txBody>
      </p:sp>
      <p:sp>
        <p:nvSpPr>
          <p:cNvPr id="4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12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Rectangle 58"/>
          <p:cNvSpPr/>
          <p:nvPr/>
        </p:nvSpPr>
        <p:spPr>
          <a:xfrm>
            <a:off x="827584" y="1613342"/>
            <a:ext cx="7254690" cy="4073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713" indent="-342900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完善通訊基礎建設，提高無線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網路覆蓋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率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國家通訊傳播委員會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6713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支持編列各相關單位推動行動支付所需手續費預算，免除民眾額外負擔，提高使用誘因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行政主計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6713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支持行動支付相關科技計畫預算 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行政院科技會報辦公室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3813" lvl="3" algn="just">
              <a:lnSpc>
                <a:spcPct val="110000"/>
              </a:lnSpc>
              <a:spcBef>
                <a:spcPts val="150"/>
              </a:spcBef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3813" algn="just">
              <a:lnSpc>
                <a:spcPct val="110000"/>
              </a:lnSpc>
              <a:spcBef>
                <a:spcPts val="150"/>
              </a:spcBef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2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328043" y="18864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結論與建議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13</a:t>
            </a:fld>
            <a:endParaRPr lang="zh-TW" altLang="en-US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1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493204" y="1196752"/>
            <a:ext cx="7899278" cy="5950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3" indent="-342900" algn="just" hangingPunct="0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感謝各部會的協助，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近期已感受行動支付工作明顯動起來，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本會後續將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定期檢視進度並協調解決問題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3" indent="-342900" algn="just" hangingPunct="0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請各部會持續滾動檢討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，訂定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積極目標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並建議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部會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首長及主管應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積極帶頭使用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讓民眾感受政府決心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3" indent="-342900" algn="just" hangingPunct="0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各部會推動行動支付應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多與民間業者合作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，協助地方政府時亦應注意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endParaRPr lang="en-US" altLang="zh-TW" sz="2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3" indent="-342900" algn="just" hangingPunct="0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行動支付愈普及，亦會產生更多資訊，應多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開放資料並結合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，讓新創事業得以發展，政府效率亦可提升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3" indent="-342900" algn="just" hangingPunct="0">
              <a:lnSpc>
                <a:spcPts val="35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algn="just" hangingPunct="0">
              <a:spcAft>
                <a:spcPts val="600"/>
              </a:spcAft>
              <a:buFont typeface="Arial" pitchFamily="34" charset="0"/>
              <a:buChar char="•"/>
            </a:pP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306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9"/>
          <p:cNvSpPr txBox="1">
            <a:spLocks/>
          </p:cNvSpPr>
          <p:nvPr/>
        </p:nvSpPr>
        <p:spPr bwMode="auto">
          <a:xfrm>
            <a:off x="1835696" y="1484784"/>
            <a:ext cx="7063754" cy="45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Roboto Slab"/>
              </a:rPr>
              <a:t>前言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sym typeface="Roboto Slab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Roboto Slab"/>
              </a:rPr>
              <a:t>推動機制及策略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sym typeface="Roboto Slab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Roboto Slab"/>
              </a:rPr>
              <a:t>具體推動措施及進度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sym typeface="Roboto Slab"/>
            </a:endParaRP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anose="05000000000000000000" pitchFamily="2" charset="2"/>
              <a:buChar char="l"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Roboto Slab"/>
              </a:rPr>
              <a:t>結語與建議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sym typeface="Roboto Slab"/>
            </a:endParaRPr>
          </a:p>
        </p:txBody>
      </p:sp>
      <p:pic>
        <p:nvPicPr>
          <p:cNvPr id="4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11"/>
          <p:cNvSpPr txBox="1">
            <a:spLocks/>
          </p:cNvSpPr>
          <p:nvPr/>
        </p:nvSpPr>
        <p:spPr>
          <a:xfrm>
            <a:off x="8460432" y="6438218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1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標題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大綱</a:t>
            </a:r>
          </a:p>
        </p:txBody>
      </p:sp>
    </p:spTree>
    <p:extLst>
      <p:ext uri="{BB962C8B-B14F-4D97-AF65-F5344CB8AC3E}">
        <p14:creationId xmlns:p14="http://schemas.microsoft.com/office/powerpoint/2010/main" val="15476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 言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流程圖: 程序 5"/>
          <p:cNvSpPr/>
          <p:nvPr/>
        </p:nvSpPr>
        <p:spPr>
          <a:xfrm>
            <a:off x="755576" y="1988840"/>
            <a:ext cx="7018594" cy="1944216"/>
          </a:xfrm>
          <a:prstGeom prst="flowChartProcess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程序 8"/>
          <p:cNvSpPr/>
          <p:nvPr/>
        </p:nvSpPr>
        <p:spPr>
          <a:xfrm>
            <a:off x="1358038" y="3850752"/>
            <a:ext cx="7071672" cy="2035648"/>
          </a:xfrm>
          <a:prstGeom prst="flowChartProcess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zh-TW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</a:t>
            </a:r>
            <a:r>
              <a:rPr lang="zh-TW" altLang="zh-TW" sz="2000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起來</a:t>
            </a:r>
          </a:p>
        </p:txBody>
      </p:sp>
      <p:sp>
        <p:nvSpPr>
          <p:cNvPr id="2" name="矩形 1"/>
          <p:cNvSpPr/>
          <p:nvPr/>
        </p:nvSpPr>
        <p:spPr>
          <a:xfrm>
            <a:off x="1547664" y="4129912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自賴院長上任揭示行動支付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年使用率達成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90%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之目標後，陳美伶政委已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召開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跨部會會議，</a:t>
            </a:r>
            <a:r>
              <a:rPr lang="zh-TW" altLang="en-US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擬定政策方向，強化推動民眾有感之亮點措施，讓政府</a:t>
            </a:r>
            <a:r>
              <a:rPr lang="zh-TW" altLang="zh-TW" sz="2000" b="1" dirty="0">
                <a:solidFill>
                  <a:srgbClr val="FF0000"/>
                </a:solidFill>
                <a:latin typeface="Arial Unicode MS" panose="020B0604020202020204" pitchFamily="34" charset="-120"/>
                <a:ea typeface="微軟正黑體" panose="020B0604030504040204" pitchFamily="34" charset="-120"/>
              </a:rPr>
              <a:t>全面動起來</a:t>
            </a:r>
          </a:p>
          <a:p>
            <a:pPr>
              <a:lnSpc>
                <a:spcPct val="150000"/>
              </a:lnSpc>
            </a:pPr>
            <a:endParaRPr lang="zh-TW" altLang="en-US" sz="2000" dirty="0"/>
          </a:p>
        </p:txBody>
      </p:sp>
      <p:sp>
        <p:nvSpPr>
          <p:cNvPr id="3" name="矩形 2"/>
          <p:cNvSpPr/>
          <p:nvPr/>
        </p:nvSpPr>
        <p:spPr>
          <a:xfrm>
            <a:off x="971600" y="2241520"/>
            <a:ext cx="662473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hangingPunct="0"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行動支付是未來數位經濟發展的趨勢，不僅可望帶動產業新商機，也可提升民眾生活的便利性，尤其年輕族群對於行動支付有強烈的需求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78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線接點 11"/>
          <p:cNvCxnSpPr>
            <a:stCxn id="4" idx="2"/>
          </p:cNvCxnSpPr>
          <p:nvPr/>
        </p:nvCxnSpPr>
        <p:spPr>
          <a:xfrm>
            <a:off x="4752399" y="2669890"/>
            <a:ext cx="0" cy="454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>
            <a:off x="4752399" y="2886502"/>
            <a:ext cx="1508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圓角矩形 3"/>
          <p:cNvSpPr/>
          <p:nvPr/>
        </p:nvSpPr>
        <p:spPr>
          <a:xfrm>
            <a:off x="3635896" y="1934646"/>
            <a:ext cx="2233006" cy="73524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召集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 hangingPunct="0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政委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主委陳美伶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6011402" y="3232098"/>
            <a:ext cx="2233006" cy="74983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加強行動支付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hangingPunct="0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體驗行銷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258874" y="3232098"/>
            <a:ext cx="2233006" cy="7498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完備行動支付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hangingPunct="0"/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基礎環境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6106302" y="2669890"/>
            <a:ext cx="1850074" cy="39907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中小企業處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043608" y="2689127"/>
            <a:ext cx="1331334" cy="43700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三大主軸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635138" y="3232098"/>
            <a:ext cx="2233006" cy="749838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擴大行動支付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hangingPunct="0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應用場域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868144" y="4062308"/>
            <a:ext cx="2520280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9538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推升實際體驗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09538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推動獎勵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政策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09538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提高國外人士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行動生活</a:t>
            </a: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便利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國發會、亞洲．矽谷計畫中心</a:t>
            </a:r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71600" y="4120584"/>
            <a:ext cx="2448271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9538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制定行動票</a:t>
            </a: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證端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末設備</a:t>
            </a: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感應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109538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滾動檢討行動支付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相關法規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金管會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09538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行動支付資訊安全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護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347864" y="4034978"/>
            <a:ext cx="3024336" cy="279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109538" hangingPunc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7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優先推動場域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國發會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、經濟部、交通部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109538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推廣行動支付場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域</a:t>
            </a:r>
            <a:endParaRPr lang="en-US" altLang="zh-TW" sz="17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hangingPunct="0"/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民生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消費、公共</a:t>
            </a:r>
            <a:r>
              <a:rPr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服務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hangingPunct="0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5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交通運輸、觀光旅遊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hangingPunct="0"/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醫療機構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衛福部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hangingPunct="0"/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校園生活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hangingPunct="0"/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文教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文化部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hangingPunct="0"/>
            <a:r>
              <a:rPr lang="zh-TW" altLang="en-US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故宮</a:t>
            </a:r>
            <a:r>
              <a:rPr lang="zh-TW" altLang="en-US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國立故宮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285750" indent="-109538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介接電子發票</a:t>
            </a:r>
            <a:r>
              <a:rPr lang="zh-TW" altLang="en-US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財政部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dirty="0"/>
          </a:p>
        </p:txBody>
      </p:sp>
      <p:sp>
        <p:nvSpPr>
          <p:cNvPr id="54" name="矩形 53"/>
          <p:cNvSpPr/>
          <p:nvPr/>
        </p:nvSpPr>
        <p:spPr>
          <a:xfrm>
            <a:off x="539552" y="4130819"/>
            <a:ext cx="648072" cy="232251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九項重要策略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115615" y="3153283"/>
            <a:ext cx="7272809" cy="905008"/>
          </a:xfrm>
          <a:prstGeom prst="rect">
            <a:avLst/>
          </a:prstGeom>
          <a:noFill/>
          <a:ln w="317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hangingPunct="0"/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712854" y="877274"/>
            <a:ext cx="7675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l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行動支付涉及層面廣泛，爰由國發會作為平台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，陳美伶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政委擔任召集人，經濟部中企處擔任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幕僚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buFont typeface="Wingdings" panose="05000000000000000000" pitchFamily="2" charset="2"/>
              <a:buChar char="l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擬定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三大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推動主軸，九項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重要策略，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涵蓋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十三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機關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含協辦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8" name="標題 1"/>
          <p:cNvSpPr>
            <a:spLocks noGrp="1"/>
          </p:cNvSpPr>
          <p:nvPr>
            <p:ph type="title"/>
          </p:nvPr>
        </p:nvSpPr>
        <p:spPr>
          <a:xfrm>
            <a:off x="823526" y="-99392"/>
            <a:ext cx="7863274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推動</a:t>
            </a:r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機制及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策略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(1/2)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633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91580" y="1628800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將民生相關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、社會大眾有感且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政府部門可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積極帶頭推動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之議題列為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優先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推動場域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希望在短時間內能產生具體成效，並加速國內行動支付普及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2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823526" y="274638"/>
            <a:ext cx="7863274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推動機制及策略 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(2/2)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1640090707"/>
              </p:ext>
            </p:extLst>
          </p:nvPr>
        </p:nvGraphicFramePr>
        <p:xfrm>
          <a:off x="973870" y="2866973"/>
          <a:ext cx="7270538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7030201" y="4307133"/>
            <a:ext cx="1502239" cy="1210099"/>
            <a:chOff x="3764171" y="1661473"/>
            <a:chExt cx="1574247" cy="1382189"/>
          </a:xfrm>
        </p:grpSpPr>
        <p:sp>
          <p:nvSpPr>
            <p:cNvPr id="14" name="矩形 13"/>
            <p:cNvSpPr/>
            <p:nvPr/>
          </p:nvSpPr>
          <p:spPr>
            <a:xfrm>
              <a:off x="3764171" y="1661473"/>
              <a:ext cx="1551636" cy="131018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3786782" y="1733481"/>
              <a:ext cx="1551636" cy="13101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800" tIns="50800" rIns="50800" bIns="50800" numCol="1" spcCol="1270" anchor="t" anchorCtr="0">
              <a:noAutofit/>
            </a:bodyPr>
            <a:lstStyle/>
            <a:p>
              <a:pPr lvl="0" algn="ctr" defTabSz="889000">
                <a:lnSpc>
                  <a:spcPct val="150000"/>
                </a:lnSpc>
                <a:spcBef>
                  <a:spcPct val="0"/>
                </a:spcBef>
                <a:spcAft>
                  <a:spcPts val="1800"/>
                </a:spcAft>
              </a:pPr>
              <a:r>
                <a:rPr lang="en-US" altLang="zh-TW" b="1" dirty="0">
                  <a:solidFill>
                    <a:srgbClr val="FF0000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5</a:t>
              </a:r>
              <a:r>
                <a:rPr lang="en-US" altLang="zh-TW" b="1" kern="1200" dirty="0" smtClean="0">
                  <a:solidFill>
                    <a:srgbClr val="FF0000"/>
                  </a:solidFill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5</a:t>
              </a:r>
              <a:r>
                <a:rPr lang="zh-TW" altLang="en-US" b="1" kern="1200" dirty="0" smtClean="0">
                  <a:latin typeface="Arial Unicode MS" panose="020B0604020202020204" pitchFamily="34" charset="-120"/>
                  <a:ea typeface="微軟正黑體" panose="020B0604030504040204" pitchFamily="34" charset="-120"/>
                </a:rPr>
                <a:t>萬張國旅卡先行推動</a:t>
              </a:r>
              <a:endParaRPr lang="en-US" altLang="zh-TW" b="1" kern="1200" dirty="0" smtClean="0">
                <a:latin typeface="Arial Unicode MS" panose="020B060402020202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文字方塊 15"/>
          <p:cNvSpPr txBox="1"/>
          <p:nvPr/>
        </p:nvSpPr>
        <p:spPr>
          <a:xfrm>
            <a:off x="88900" y="4581128"/>
            <a:ext cx="81069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年目標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53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493204" y="2852936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具體推動措施及進度</a:t>
            </a:r>
          </a:p>
        </p:txBody>
      </p:sp>
      <p:sp>
        <p:nvSpPr>
          <p:cNvPr id="4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422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443795"/>
              </p:ext>
            </p:extLst>
          </p:nvPr>
        </p:nvGraphicFramePr>
        <p:xfrm>
          <a:off x="673516" y="2924503"/>
          <a:ext cx="7992887" cy="349341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90172"/>
                <a:gridCol w="2448272"/>
                <a:gridCol w="2232248"/>
                <a:gridCol w="2222195"/>
              </a:tblGrid>
              <a:tr h="457502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20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20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865145">
                <a:tc row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b="1" dirty="0" smtClean="0">
                          <a:latin typeface="+mn-lt"/>
                          <a:ea typeface="微軟正黑體" panose="020B0604030504040204" pitchFamily="34" charset="-120"/>
                        </a:rPr>
                        <a:t>具體措施及目標</a:t>
                      </a:r>
                      <a:endParaRPr lang="en-US" altLang="zh-TW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TW" sz="20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rgbClr val="FFFFFF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衛福部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rgbClr val="FFFFFF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Source Sans Pro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+mn-lt"/>
                          <a:ea typeface="微軟正黑體" panose="020B0604030504040204" pitchFamily="34" charset="-120"/>
                          <a:sym typeface="Source Sans Pro"/>
                        </a:rPr>
                        <a:t>推動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+mn-lt"/>
                          <a:ea typeface="微軟正黑體" panose="020B0604030504040204" pitchFamily="34" charset="-120"/>
                          <a:sym typeface="Source Sans Pro"/>
                        </a:rPr>
                        <a:t>80%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+mn-lt"/>
                          <a:ea typeface="微軟正黑體" panose="020B0604030504040204" pitchFamily="34" charset="-120"/>
                          <a:sym typeface="Source Sans Pro"/>
                        </a:rPr>
                        <a:t>醫學中心提供行動支付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+mn-lt"/>
                          <a:ea typeface="微軟正黑體" panose="020B0604030504040204" pitchFamily="34" charset="-120"/>
                          <a:sym typeface="Source Sans Pro"/>
                        </a:rPr>
                        <a:t>(20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+mn-lt"/>
                          <a:ea typeface="微軟正黑體" panose="020B0604030504040204" pitchFamily="34" charset="-120"/>
                          <a:sym typeface="Source Sans Pro"/>
                        </a:rPr>
                        <a:t>家以上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+mn-lt"/>
                          <a:ea typeface="微軟正黑體" panose="020B0604030504040204" pitchFamily="34" charset="-120"/>
                          <a:sym typeface="Source Sans Pro"/>
                        </a:rPr>
                        <a:t>)</a:t>
                      </a:r>
                      <a:endParaRPr lang="zh-TW" altLang="en-US" sz="1800" dirty="0">
                        <a:solidFill>
                          <a:srgbClr val="FF0000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altLang="zh-TW" sz="1800" kern="1200" dirty="0" smtClean="0"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pPr algn="just"/>
                      <a:r>
                        <a:rPr lang="zh-TW" altLang="en-US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全數醫學中心導入行動支付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</a:tr>
              <a:tr h="932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zh-TW" altLang="en-US" sz="1800" b="1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altLang="zh-TW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45</a:t>
                      </a:r>
                      <a:r>
                        <a:rPr lang="zh-TW" altLang="en-US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家醫療院所自建</a:t>
                      </a:r>
                      <a:r>
                        <a:rPr lang="en-US" altLang="zh-TW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App</a:t>
                      </a:r>
                      <a:r>
                        <a:rPr lang="zh-TW" altLang="en-US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或加入其他平台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至少</a:t>
                      </a:r>
                      <a:r>
                        <a:rPr lang="en-US" altLang="zh-TW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60</a:t>
                      </a:r>
                      <a:r>
                        <a:rPr lang="zh-TW" altLang="en-US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家醫療院所自建</a:t>
                      </a:r>
                      <a:r>
                        <a:rPr lang="en-US" altLang="zh-TW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App</a:t>
                      </a:r>
                      <a:r>
                        <a:rPr lang="zh-TW" altLang="en-US" sz="1800" kern="1200" dirty="0" smtClean="0">
                          <a:latin typeface="+mn-lt"/>
                          <a:ea typeface="微軟正黑體" panose="020B0604030504040204" pitchFamily="34" charset="-120"/>
                        </a:rPr>
                        <a:t>或加入其他平台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</a:tr>
              <a:tr h="968274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sz="2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just"/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安排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家公立醫院進行試辦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NCCC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公務機關信用卡繳費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APP</a:t>
                      </a:r>
                      <a:endParaRPr lang="zh-TW" alt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algn="just"/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鼓勵公立醫院陸續加入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APP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繳費服務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algn="just"/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鼓勵公立醫院陸續加入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APP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繳費服務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3516" y="189839"/>
            <a:ext cx="8193305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醫療機構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ZoneTexte 46"/>
          <p:cNvSpPr txBox="1">
            <a:spLocks/>
          </p:cNvSpPr>
          <p:nvPr/>
        </p:nvSpPr>
        <p:spPr>
          <a:xfrm>
            <a:off x="673516" y="1332839"/>
            <a:ext cx="738197" cy="1393147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kumimoji="0" lang="en-US" altLang="zh-TW" sz="2000" b="1" dirty="0" smtClean="0">
              <a:solidFill>
                <a:schemeClr val="bg1"/>
              </a:solidFill>
              <a:ea typeface="微軟正黑體" panose="020B0604030504040204" pitchFamily="34" charset="-120"/>
              <a:cs typeface="Arial" charset="0"/>
            </a:endParaRPr>
          </a:p>
          <a:p>
            <a:pPr algn="ctr"/>
            <a:r>
              <a:rPr kumimoji="0" lang="zh-TW" altLang="en-US" sz="2200" b="1" dirty="0" smtClean="0">
                <a:solidFill>
                  <a:schemeClr val="bg1"/>
                </a:solidFill>
                <a:ea typeface="微軟正黑體" panose="020B0604030504040204" pitchFamily="34" charset="-120"/>
                <a:cs typeface="Arial" charset="0"/>
              </a:rPr>
              <a:t>現況</a:t>
            </a:r>
            <a:endParaRPr kumimoji="0" lang="en-US" altLang="zh-TW" sz="2200" b="1" dirty="0">
              <a:solidFill>
                <a:schemeClr val="bg1"/>
              </a:solidFill>
              <a:ea typeface="微軟正黑體" panose="020B0604030504040204" pitchFamily="34" charset="-120"/>
              <a:cs typeface="Arial" charset="0"/>
            </a:endParaRPr>
          </a:p>
          <a:p>
            <a:pPr algn="ctr"/>
            <a:endParaRPr kumimoji="0" lang="en-US" altLang="zh-TW" sz="2000" b="1" dirty="0">
              <a:solidFill>
                <a:schemeClr val="bg1"/>
              </a:solidFill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10" name="Rectangle 59"/>
          <p:cNvSpPr/>
          <p:nvPr/>
        </p:nvSpPr>
        <p:spPr>
          <a:xfrm>
            <a:off x="1552493" y="2527471"/>
            <a:ext cx="722279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7238" indent="-285750" algn="just"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altLang="zh-TW" dirty="0">
              <a:solidFill>
                <a:srgbClr val="002060"/>
              </a:solidFill>
              <a:ea typeface="微軟正黑體" panose="020B0604030504040204" pitchFamily="34" charset="-120"/>
              <a:cs typeface="Arial" charset="0"/>
              <a:sym typeface="Source Sans Pro"/>
            </a:endParaRPr>
          </a:p>
        </p:txBody>
      </p:sp>
      <p:pic>
        <p:nvPicPr>
          <p:cNvPr id="18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58"/>
          <p:cNvSpPr/>
          <p:nvPr/>
        </p:nvSpPr>
        <p:spPr>
          <a:xfrm>
            <a:off x="1399353" y="1332840"/>
            <a:ext cx="7123034" cy="1133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sz="2000" kern="100" dirty="0" smtClean="0">
                <a:ea typeface="微軟正黑體" panose="020B0604030504040204" pitchFamily="34" charset="-120"/>
                <a:cs typeface="Times New Roman"/>
              </a:rPr>
              <a:t>部屬醫院目前僅提供</a:t>
            </a:r>
            <a:r>
              <a:rPr lang="zh-TW" altLang="en-US" sz="2000" kern="100" dirty="0">
                <a:ea typeface="微軟正黑體" panose="020B0604030504040204" pitchFamily="34" charset="-120"/>
                <a:cs typeface="Times New Roman"/>
              </a:rPr>
              <a:t>信用卡繳費</a:t>
            </a:r>
            <a:r>
              <a:rPr lang="zh-TW" altLang="en-US" sz="2000" kern="100" dirty="0" smtClean="0">
                <a:ea typeface="微軟正黑體" panose="020B0604030504040204" pitchFamily="34" charset="-120"/>
                <a:cs typeface="Times New Roman"/>
              </a:rPr>
              <a:t>服務</a:t>
            </a:r>
            <a:endParaRPr lang="en-US" altLang="zh-TW" sz="2000" kern="100" dirty="0" smtClean="0">
              <a:ea typeface="微軟正黑體" panose="020B0604030504040204" pitchFamily="34" charset="-120"/>
              <a:cs typeface="Times New Roman"/>
            </a:endParaRPr>
          </a:p>
          <a:p>
            <a:pPr marL="180975" indent="-180975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sz="2000" kern="100" dirty="0" smtClean="0">
                <a:ea typeface="微軟正黑體" panose="020B0604030504040204" pitchFamily="34" charset="-120"/>
                <a:cs typeface="Times New Roman"/>
              </a:rPr>
              <a:t>部分私立醫院使用醫</a:t>
            </a:r>
            <a:r>
              <a:rPr lang="zh-TW" altLang="en-US" sz="2000" kern="100" dirty="0">
                <a:ea typeface="微軟正黑體" panose="020B0604030504040204" pitchFamily="34" charset="-120"/>
                <a:cs typeface="Times New Roman"/>
              </a:rPr>
              <a:t>指</a:t>
            </a:r>
            <a:r>
              <a:rPr lang="zh-TW" altLang="en-US" sz="2000" kern="100" dirty="0" smtClean="0">
                <a:ea typeface="微軟正黑體" panose="020B0604030504040204" pitchFamily="34" charset="-120"/>
                <a:cs typeface="Times New Roman"/>
              </a:rPr>
              <a:t>付</a:t>
            </a:r>
            <a:r>
              <a:rPr lang="en-US" altLang="zh-TW" sz="2000" kern="100" dirty="0" smtClean="0">
                <a:ea typeface="微軟正黑體" panose="020B0604030504040204" pitchFamily="34" charset="-120"/>
                <a:cs typeface="Times New Roman"/>
              </a:rPr>
              <a:t>App</a:t>
            </a:r>
            <a:r>
              <a:rPr lang="zh-TW" altLang="en-US" sz="2000" kern="100" dirty="0" smtClean="0">
                <a:ea typeface="微軟正黑體" panose="020B0604030504040204" pitchFamily="34" charset="-120"/>
                <a:cs typeface="Times New Roman"/>
              </a:rPr>
              <a:t>提供行動支付，可是</a:t>
            </a:r>
            <a:r>
              <a:rPr lang="zh-TW" altLang="en-US" sz="2000" kern="100" dirty="0" smtClean="0">
                <a:solidFill>
                  <a:srgbClr val="FF0000"/>
                </a:solidFill>
                <a:ea typeface="微軟正黑體" panose="020B0604030504040204" pitchFamily="34" charset="-120"/>
                <a:cs typeface="Times New Roman"/>
              </a:rPr>
              <a:t>教學醫院或醫學中心</a:t>
            </a:r>
            <a:r>
              <a:rPr lang="zh-TW" altLang="en-US" sz="2000" kern="100" dirty="0" smtClean="0">
                <a:ea typeface="微軟正黑體" panose="020B0604030504040204" pitchFamily="34" charset="-120"/>
                <a:cs typeface="Times New Roman"/>
              </a:rPr>
              <a:t>普遍都沒有提供行動支付</a:t>
            </a:r>
            <a:endParaRPr lang="zh-TW" altLang="en-US" sz="2000" kern="100" dirty="0"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73515" y="6525344"/>
            <a:ext cx="4490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NCCC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為財團法人聯合信用卡處理中心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691680" y="3284984"/>
            <a:ext cx="1008112" cy="33855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醫學中心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275856" y="4293096"/>
            <a:ext cx="1008112" cy="33855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醫療院所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691680" y="5091801"/>
            <a:ext cx="1008112" cy="33855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公立醫院</a:t>
            </a:r>
          </a:p>
        </p:txBody>
      </p:sp>
    </p:spTree>
    <p:extLst>
      <p:ext uri="{BB962C8B-B14F-4D97-AF65-F5344CB8AC3E}">
        <p14:creationId xmlns:p14="http://schemas.microsoft.com/office/powerpoint/2010/main" val="682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607283"/>
              </p:ext>
            </p:extLst>
          </p:nvPr>
        </p:nvGraphicFramePr>
        <p:xfrm>
          <a:off x="673516" y="3068960"/>
          <a:ext cx="8146955" cy="338809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162180"/>
                <a:gridCol w="2660133"/>
                <a:gridCol w="2668459"/>
                <a:gridCol w="1656183"/>
              </a:tblGrid>
              <a:tr h="401050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20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+mn-lt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20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29707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b="1" dirty="0" smtClean="0">
                          <a:latin typeface="+mn-lt"/>
                          <a:ea typeface="微軟正黑體" panose="020B0604030504040204" pitchFamily="34" charset="-120"/>
                        </a:rPr>
                        <a:t>具體措施及目標</a:t>
                      </a:r>
                      <a:endParaRPr lang="en-US" altLang="zh-TW" sz="2000" b="1" dirty="0" smtClean="0"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TW" sz="2000" b="1" dirty="0" smtClean="0">
                        <a:solidFill>
                          <a:schemeClr val="tx1"/>
                        </a:solidFill>
                        <a:effectLst>
                          <a:glow rad="101600">
                            <a:srgbClr val="FFFFFF"/>
                          </a:glow>
                        </a:effectLst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國發會、人事行政總處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0" dirty="0" smtClean="0">
                        <a:solidFill>
                          <a:schemeClr val="tx1"/>
                        </a:solidFill>
                        <a:effectLst>
                          <a:glow rad="101600">
                            <a:srgbClr val="FFFFFF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indent="-1762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協調發卡銀行提供公務員使用行動支付時優於刷實體卡之優惠</a:t>
                      </a:r>
                    </a:p>
                    <a:p>
                      <a:pPr marL="180975" indent="-180975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人事行政總處研議放寬國旅卡自行運用額度使用業別限制，可增加提供行動支付之特約店</a:t>
                      </a:r>
                    </a:p>
                    <a:p>
                      <a:pPr marL="180975" indent="-180975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經濟部及交通部研議提供相關誘因，鼓勵特約商店提供行動支付服務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發卡銀行促進公務人員使用行動支付比率，列為</a:t>
                      </a:r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</a:rPr>
                        <a:t>年國旅卡發卡銀行評比項目之一</a:t>
                      </a:r>
                    </a:p>
                    <a:p>
                      <a:pPr marL="176213" indent="-176213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持續鼓勵特約商店提供行動支付服務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6213" marR="0" indent="-176213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持續促進公務員使用國旅卡行動支付</a:t>
                      </a:r>
                    </a:p>
                    <a:p>
                      <a:pPr marL="176213" indent="-176213" algn="just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微軟正黑體" panose="020B0604030504040204" pitchFamily="34" charset="-120"/>
                          <a:cs typeface="Arial" charset="0"/>
                        </a:rPr>
                        <a:t>持續鼓勵特約商店提供行動支付服務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46"/>
          <p:cNvSpPr txBox="1">
            <a:spLocks/>
          </p:cNvSpPr>
          <p:nvPr/>
        </p:nvSpPr>
        <p:spPr>
          <a:xfrm>
            <a:off x="673516" y="1412776"/>
            <a:ext cx="738197" cy="147219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kumimoji="0"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r>
              <a:rPr kumimoji="0"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現況</a:t>
            </a:r>
          </a:p>
          <a:p>
            <a:pPr algn="ctr"/>
            <a:endParaRPr lang="en-US" altLang="zh-TW" sz="2200" b="1" dirty="0">
              <a:solidFill>
                <a:schemeClr val="bg1"/>
              </a:solidFill>
              <a:ea typeface="微軟正黑體" panose="020B0604030504040204" pitchFamily="34" charset="-120"/>
              <a:cs typeface="Arial" charset="0"/>
            </a:endParaRPr>
          </a:p>
        </p:txBody>
      </p:sp>
      <p:sp>
        <p:nvSpPr>
          <p:cNvPr id="5" name="Rectangle 58"/>
          <p:cNvSpPr/>
          <p:nvPr/>
        </p:nvSpPr>
        <p:spPr>
          <a:xfrm>
            <a:off x="1399352" y="1412776"/>
            <a:ext cx="7421119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altLang="zh-TW" sz="2000" kern="100" dirty="0">
                <a:ea typeface="微軟正黑體" panose="020B0604030504040204" pitchFamily="34" charset="-120"/>
                <a:cs typeface="Times New Roman"/>
              </a:rPr>
              <a:t>106</a:t>
            </a:r>
            <a:r>
              <a:rPr lang="zh-TW" altLang="en-US" sz="2000" kern="100" dirty="0">
                <a:ea typeface="微軟正黑體" panose="020B0604030504040204" pitchFamily="34" charset="-120"/>
                <a:cs typeface="Times New Roman"/>
              </a:rPr>
              <a:t>年國旅卡特約商店約</a:t>
            </a:r>
            <a:r>
              <a:rPr lang="en-US" altLang="zh-TW" sz="2000" kern="100" dirty="0">
                <a:ea typeface="微軟正黑體" panose="020B0604030504040204" pitchFamily="34" charset="-120"/>
                <a:cs typeface="Times New Roman"/>
              </a:rPr>
              <a:t>6.1</a:t>
            </a:r>
            <a:r>
              <a:rPr lang="zh-TW" altLang="en-US" sz="2000" kern="100" dirty="0">
                <a:ea typeface="微軟正黑體" panose="020B0604030504040204" pitchFamily="34" charset="-120"/>
                <a:cs typeface="Times New Roman"/>
              </a:rPr>
              <a:t>萬家，其中</a:t>
            </a:r>
            <a:r>
              <a:rPr lang="en-US" altLang="zh-TW" sz="2000" kern="100" dirty="0">
                <a:ea typeface="微軟正黑體" panose="020B0604030504040204" pitchFamily="34" charset="-120"/>
                <a:cs typeface="Times New Roman"/>
              </a:rPr>
              <a:t>20%</a:t>
            </a:r>
            <a:r>
              <a:rPr lang="zh-TW" altLang="en-US" sz="2000" kern="100" dirty="0">
                <a:ea typeface="微軟正黑體" panose="020B0604030504040204" pitchFamily="34" charset="-120"/>
                <a:cs typeface="Times New Roman"/>
              </a:rPr>
              <a:t>旅遊旅宿商家、</a:t>
            </a:r>
            <a:r>
              <a:rPr lang="en-US" altLang="zh-TW" sz="2000" kern="100" dirty="0">
                <a:ea typeface="微軟正黑體" panose="020B0604030504040204" pitchFamily="34" charset="-120"/>
                <a:cs typeface="Times New Roman"/>
              </a:rPr>
              <a:t>45%</a:t>
            </a:r>
            <a:r>
              <a:rPr lang="zh-TW" altLang="en-US" sz="2000" kern="100" dirty="0">
                <a:ea typeface="微軟正黑體" panose="020B0604030504040204" pitchFamily="34" charset="-120"/>
                <a:cs typeface="Times New Roman"/>
              </a:rPr>
              <a:t>商圈商家使用感應式刷卡機</a:t>
            </a:r>
          </a:p>
          <a:p>
            <a:pPr marL="180975" indent="-180975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en-US" altLang="zh-TW" sz="2000" kern="100" dirty="0">
                <a:ea typeface="微軟正黑體" panose="020B0604030504040204" pitchFamily="34" charset="-120"/>
                <a:cs typeface="Times New Roman"/>
              </a:rPr>
              <a:t>105</a:t>
            </a:r>
            <a:r>
              <a:rPr lang="zh-TW" altLang="en-US" sz="2000" kern="100" dirty="0">
                <a:ea typeface="微軟正黑體" panose="020B0604030504040204" pitchFamily="34" charset="-120"/>
                <a:cs typeface="Times New Roman"/>
              </a:rPr>
              <a:t>年公務員休假消費之刷卡金額約新臺幣</a:t>
            </a:r>
            <a:r>
              <a:rPr lang="en-US" altLang="zh-TW" sz="2000" kern="100" dirty="0">
                <a:ea typeface="微軟正黑體" panose="020B0604030504040204" pitchFamily="34" charset="-120"/>
                <a:cs typeface="Times New Roman"/>
              </a:rPr>
              <a:t>175</a:t>
            </a:r>
            <a:r>
              <a:rPr lang="zh-TW" altLang="en-US" sz="2000" kern="100" dirty="0">
                <a:ea typeface="微軟正黑體" panose="020B0604030504040204" pitchFamily="34" charset="-120"/>
                <a:cs typeface="Times New Roman"/>
              </a:rPr>
              <a:t>億元，目前採行動支付比例約</a:t>
            </a:r>
            <a:r>
              <a:rPr lang="en-US" altLang="zh-TW" sz="2000" kern="100" dirty="0">
                <a:ea typeface="微軟正黑體" panose="020B0604030504040204" pitchFamily="34" charset="-120"/>
                <a:cs typeface="Times New Roman"/>
              </a:rPr>
              <a:t>3%</a:t>
            </a:r>
          </a:p>
        </p:txBody>
      </p:sp>
      <p:pic>
        <p:nvPicPr>
          <p:cNvPr id="6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8" y="88899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755576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國民旅遊卡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90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6883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大專校院及社教機構</a:t>
            </a:r>
            <a:endParaRPr lang="zh-TW" altLang="en-US" sz="4000" b="1" dirty="0">
              <a:solidFill>
                <a:schemeClr val="tx2">
                  <a:lumMod val="75000"/>
                </a:scheme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ectangle 58"/>
          <p:cNvSpPr/>
          <p:nvPr/>
        </p:nvSpPr>
        <p:spPr>
          <a:xfrm>
            <a:off x="1458760" y="1464942"/>
            <a:ext cx="6885591" cy="1607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召開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研商部屬社教機構行動支付推動會議</a:t>
            </a:r>
          </a:p>
          <a:p>
            <a:pPr marL="180975" indent="-180975" algn="just">
              <a:lnSpc>
                <a:spcPct val="110000"/>
              </a:lnSpc>
              <a:spcBef>
                <a:spcPts val="150"/>
              </a:spcBef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已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規劃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所屬社教機構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具購票作業館所導入行動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支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付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，包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括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國立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自然科學博物館、國立臺灣科學教育館、國立科學工藝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博物館等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pic>
        <p:nvPicPr>
          <p:cNvPr id="18" name="Picture 2" descr="D:\Users\rockkane\Desktop\NDC LOGO\國家發展委員會Logo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734626" cy="7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46"/>
          <p:cNvSpPr txBox="1">
            <a:spLocks/>
          </p:cNvSpPr>
          <p:nvPr/>
        </p:nvSpPr>
        <p:spPr>
          <a:xfrm>
            <a:off x="720563" y="1464942"/>
            <a:ext cx="738197" cy="1460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kumimoji="0"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r>
              <a:rPr kumimoji="0" lang="zh-TW" altLang="en-US" sz="22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現況</a:t>
            </a:r>
            <a:endParaRPr kumimoji="0" lang="en-US" altLang="zh-TW" sz="2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  <a:p>
            <a:pPr algn="ctr"/>
            <a:endParaRPr kumimoji="0"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129464"/>
              </p:ext>
            </p:extLst>
          </p:nvPr>
        </p:nvGraphicFramePr>
        <p:xfrm>
          <a:off x="715630" y="3140968"/>
          <a:ext cx="7888817" cy="3414631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048058"/>
                <a:gridCol w="2088232"/>
                <a:gridCol w="2376264"/>
                <a:gridCol w="2376263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endParaRPr lang="zh-TW" altLang="en-US" sz="2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1245223">
                <a:tc row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具體措施及目標</a:t>
                      </a: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altLang="zh-TW" sz="20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>
                            <a:glow rad="101600">
                              <a:srgbClr val="FFFFFF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000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sym typeface="Source Sans Pro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ource Sans Pro"/>
                        </a:rPr>
                        <a:t>國立自然科學博物館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Source Sans Pro"/>
                        </a:rPr>
                        <a:t>提供行動支付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sz="1800" kern="1200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r>
                        <a:rPr lang="zh-TW" altLang="en-US" sz="1800" kern="1200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國立科學工藝博物館及國立臺灣科學教育館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提供行動支付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</a:tr>
              <a:tr h="111874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於大專校院推廣行動支付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  <a:p>
                      <a:pPr marL="176213" marR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charset="0"/>
                        </a:rPr>
                        <a:t>結合大專校園連鎖店家推廣行動支付服務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規劃辦理先導學校校園相關費用行動支付試辦作業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推動大專校院商家提供行動支付服務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投影片編號版面配置區 11"/>
          <p:cNvSpPr>
            <a:spLocks noGrp="1"/>
          </p:cNvSpPr>
          <p:nvPr>
            <p:ph type="sldNum" sz="quarter" idx="12"/>
          </p:nvPr>
        </p:nvSpPr>
        <p:spPr>
          <a:xfrm>
            <a:off x="8460432" y="6438218"/>
            <a:ext cx="586408" cy="365125"/>
          </a:xfrm>
        </p:spPr>
        <p:txBody>
          <a:bodyPr/>
          <a:lstStyle/>
          <a:p>
            <a:fld id="{C118DA89-61F9-4383-B555-312B213EE2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752328" y="3501008"/>
            <a:ext cx="1451520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部屬社教機構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752328" y="4746630"/>
            <a:ext cx="100811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大專校院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1387</Words>
  <Application>Microsoft Office PowerPoint</Application>
  <PresentationFormat>如螢幕大小 (4:3)</PresentationFormat>
  <Paragraphs>210</Paragraphs>
  <Slides>14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佈景主題</vt:lpstr>
      <vt:lpstr>PowerPoint 簡報</vt:lpstr>
      <vt:lpstr>PowerPoint 簡報</vt:lpstr>
      <vt:lpstr>前 言</vt:lpstr>
      <vt:lpstr>推動機制及策略(1/2)</vt:lpstr>
      <vt:lpstr>推動機制及策略 (2/2)</vt:lpstr>
      <vt:lpstr>PowerPoint 簡報</vt:lpstr>
      <vt:lpstr>醫療機構</vt:lpstr>
      <vt:lpstr>PowerPoint 簡報</vt:lpstr>
      <vt:lpstr>大專校院及社教機構</vt:lpstr>
      <vt:lpstr>文教場館</vt:lpstr>
      <vt:lpstr>故宮院區</vt:lpstr>
      <vt:lpstr>提高國際人士行動生活便利性</vt:lpstr>
      <vt:lpstr>其他配套措施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張智閔</dc:creator>
  <cp:lastModifiedBy>彭吉敏</cp:lastModifiedBy>
  <cp:revision>351</cp:revision>
  <cp:lastPrinted>2018-01-08T13:06:16Z</cp:lastPrinted>
  <dcterms:created xsi:type="dcterms:W3CDTF">2017-10-22T02:26:55Z</dcterms:created>
  <dcterms:modified xsi:type="dcterms:W3CDTF">2018-01-08T13:09:36Z</dcterms:modified>
</cp:coreProperties>
</file>