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62" r:id="rId2"/>
    <p:sldId id="332" r:id="rId3"/>
    <p:sldId id="359" r:id="rId4"/>
    <p:sldId id="316" r:id="rId5"/>
    <p:sldId id="319" r:id="rId6"/>
    <p:sldId id="320" r:id="rId7"/>
    <p:sldId id="361" r:id="rId8"/>
    <p:sldId id="358" r:id="rId9"/>
    <p:sldId id="355" r:id="rId10"/>
    <p:sldId id="356" r:id="rId11"/>
    <p:sldId id="357" r:id="rId12"/>
    <p:sldId id="362" r:id="rId13"/>
    <p:sldId id="364" r:id="rId14"/>
    <p:sldId id="363" r:id="rId15"/>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000000"/>
    <a:srgbClr val="FFCCCC"/>
    <a:srgbClr val="CC0000"/>
    <a:srgbClr val="2270CE"/>
    <a:srgbClr val="238CCD"/>
    <a:srgbClr val="5B9BD5"/>
    <a:srgbClr val="FF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58" autoAdjust="0"/>
  </p:normalViewPr>
  <p:slideViewPr>
    <p:cSldViewPr>
      <p:cViewPr>
        <p:scale>
          <a:sx n="75" d="100"/>
          <a:sy n="75" d="100"/>
        </p:scale>
        <p:origin x="-252" y="-4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B7E769B-3C3D-4F62-AE40-522DA8B96200}" type="datetimeFigureOut">
              <a:rPr lang="zh-TW" altLang="en-US" smtClean="0"/>
              <a:pPr/>
              <a:t>2016/5/11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5A405F5-0961-4BA2-A929-11D97CA2E4D2}" type="slidenum">
              <a:rPr lang="zh-TW" altLang="en-US" smtClean="0"/>
              <a:pPr/>
              <a:t>‹#›</a:t>
            </a:fld>
            <a:endParaRPr lang="zh-TW" altLang="en-US"/>
          </a:p>
        </p:txBody>
      </p:sp>
    </p:spTree>
    <p:extLst>
      <p:ext uri="{BB962C8B-B14F-4D97-AF65-F5344CB8AC3E}">
        <p14:creationId xmlns:p14="http://schemas.microsoft.com/office/powerpoint/2010/main" val="29820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pic>
        <p:nvPicPr>
          <p:cNvPr id="5" name="Picture 2" descr="D:\Users\candy\00業務\102年業務\23.經建會邁向國發會1021119\國發會LOGO定稿"/>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995"/>
          <a:stretch/>
        </p:blipFill>
        <p:spPr bwMode="auto">
          <a:xfrm>
            <a:off x="254491" y="120900"/>
            <a:ext cx="1308838" cy="13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928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5" name="Footer Placeholder 4"/>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086600" y="6520532"/>
            <a:ext cx="2057400" cy="365125"/>
          </a:xfrm>
          <a:prstGeom prst="rect">
            <a:avLst/>
          </a:prstGeom>
        </p:spPr>
        <p:txBody>
          <a:bodyPr/>
          <a:lstStyle/>
          <a:p>
            <a:fld id="{F25C1C9A-35A2-48F8-8C58-35A708C67363}" type="slidenum">
              <a:rPr lang="zh-TW" altLang="en-US" smtClean="0"/>
              <a:pPr/>
              <a:t>‹#›</a:t>
            </a:fld>
            <a:endParaRPr lang="zh-TW" altLang="en-US"/>
          </a:p>
        </p:txBody>
      </p:sp>
    </p:spTree>
    <p:extLst>
      <p:ext uri="{BB962C8B-B14F-4D97-AF65-F5344CB8AC3E}">
        <p14:creationId xmlns:p14="http://schemas.microsoft.com/office/powerpoint/2010/main" val="27977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5" name="Footer Placeholder 4"/>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086600" y="6520532"/>
            <a:ext cx="2057400" cy="365125"/>
          </a:xfrm>
          <a:prstGeom prst="rect">
            <a:avLst/>
          </a:prstGeom>
        </p:spPr>
        <p:txBody>
          <a:bodyPr/>
          <a:lstStyle/>
          <a:p>
            <a:fld id="{F25C1C9A-35A2-48F8-8C58-35A708C67363}" type="slidenum">
              <a:rPr lang="zh-TW" altLang="en-US" smtClean="0"/>
              <a:pPr/>
              <a:t>‹#›</a:t>
            </a:fld>
            <a:endParaRPr lang="zh-TW" altLang="en-US"/>
          </a:p>
        </p:txBody>
      </p:sp>
    </p:spTree>
    <p:extLst>
      <p:ext uri="{BB962C8B-B14F-4D97-AF65-F5344CB8AC3E}">
        <p14:creationId xmlns:p14="http://schemas.microsoft.com/office/powerpoint/2010/main" val="212598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31603" y="5789"/>
            <a:ext cx="7886700" cy="1325563"/>
          </a:xfrm>
        </p:spPr>
        <p:txBody>
          <a:bodyPr>
            <a:normAutofit/>
          </a:bodyPr>
          <a:lstStyle>
            <a:lvl1pPr marL="360000" algn="ctr">
              <a:defRPr sz="4800" b="1">
                <a:solidFill>
                  <a:srgbClr val="002060"/>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1603" y="1465815"/>
            <a:ext cx="7886700" cy="4670401"/>
          </a:xfrm>
        </p:spPr>
        <p:txBody>
          <a:bodyPr/>
          <a:lstStyle>
            <a:lvl1pPr marL="457200" indent="-457200">
              <a:lnSpc>
                <a:spcPct val="110000"/>
              </a:lnSpc>
              <a:spcBef>
                <a:spcPts val="0"/>
              </a:spcBef>
              <a:spcAft>
                <a:spcPts val="600"/>
              </a:spcAft>
              <a:buFont typeface="Wingdings" panose="05000000000000000000" pitchFamily="2" charset="2"/>
              <a:buChar char="l"/>
              <a:defRPr/>
            </a:lvl1pPr>
            <a:lvl2pPr marL="800100" indent="-342900">
              <a:lnSpc>
                <a:spcPct val="105000"/>
              </a:lnSpc>
              <a:spcBef>
                <a:spcPts val="0"/>
              </a:spcBef>
              <a:spcAft>
                <a:spcPts val="400"/>
              </a:spcAft>
              <a:buFont typeface="Wingdings" panose="05000000000000000000" pitchFamily="2" charset="2"/>
              <a:buChar char="Ø"/>
              <a:defRPr/>
            </a:lvl2pPr>
            <a:lvl3pPr marL="1257300" indent="-342900">
              <a:lnSpc>
                <a:spcPct val="105000"/>
              </a:lnSpc>
              <a:spcBef>
                <a:spcPts val="0"/>
              </a:spcBef>
              <a:spcAft>
                <a:spcPts val="400"/>
              </a:spcAft>
              <a:buFont typeface="Wingdings" panose="05000000000000000000" pitchFamily="2" charset="2"/>
              <a:buChar char="ü"/>
              <a:defRPr/>
            </a:lvl3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Footer Placeholder 4"/>
          <p:cNvSpPr txBox="1">
            <a:spLocks/>
          </p:cNvSpPr>
          <p:nvPr/>
        </p:nvSpPr>
        <p:spPr>
          <a:xfrm>
            <a:off x="5029200" y="6056707"/>
            <a:ext cx="3086100" cy="365125"/>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sz="1600" dirty="0">
              <a:solidFill>
                <a:schemeClr val="bg1">
                  <a:lumMod val="95000"/>
                </a:schemeClr>
              </a:solidFill>
              <a:latin typeface="Arial" panose="020B0604020202020204" pitchFamily="34" charset="0"/>
              <a:ea typeface="文鼎圓體M" panose="020F0600000000000000" pitchFamily="34" charset="-120"/>
              <a:cs typeface="Arial" panose="020B0604020202020204" pitchFamily="34" charset="0"/>
            </a:endParaRPr>
          </a:p>
        </p:txBody>
      </p:sp>
      <p:pic>
        <p:nvPicPr>
          <p:cNvPr id="5" name="圖片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534" y="201470"/>
            <a:ext cx="1065527" cy="8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5662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16" name="Footer Placeholder 4"/>
          <p:cNvSpPr txBox="1">
            <a:spLocks/>
          </p:cNvSpPr>
          <p:nvPr/>
        </p:nvSpPr>
        <p:spPr>
          <a:xfrm>
            <a:off x="5029200" y="6056707"/>
            <a:ext cx="3086100" cy="365125"/>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sz="1600" dirty="0">
              <a:solidFill>
                <a:schemeClr val="bg1">
                  <a:lumMod val="95000"/>
                </a:schemeClr>
              </a:solidFill>
              <a:latin typeface="Arial" panose="020B0604020202020204" pitchFamily="34" charset="0"/>
              <a:ea typeface="文鼎圓體M" panose="020F0600000000000000" pitchFamily="34" charset="-120"/>
              <a:cs typeface="Arial" panose="020B0604020202020204" pitchFamily="34" charset="0"/>
            </a:endParaRPr>
          </a:p>
        </p:txBody>
      </p:sp>
      <p:pic>
        <p:nvPicPr>
          <p:cNvPr id="8" name="Picture 2" descr="D:\Users\candy\00業務\102年業務\23.經建會邁向國發會1021119\國發會LOGO定稿"/>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995"/>
          <a:stretch/>
        </p:blipFill>
        <p:spPr bwMode="auto">
          <a:xfrm>
            <a:off x="254491" y="120900"/>
            <a:ext cx="1008112" cy="10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628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6" name="Footer Placeholder 5"/>
          <p:cNvSpPr>
            <a:spLocks noGrp="1"/>
          </p:cNvSpPr>
          <p:nvPr>
            <p:ph type="ftr" sz="quarter" idx="11"/>
          </p:nvPr>
        </p:nvSpPr>
        <p:spPr>
          <a:xfrm>
            <a:off x="7867650" y="3121025"/>
            <a:ext cx="3086100" cy="365125"/>
          </a:xfrm>
          <a:prstGeom prst="rect">
            <a:avLst/>
          </a:prstGeom>
        </p:spPr>
        <p:txBody>
          <a:bodyPr/>
          <a:lstStyle/>
          <a:p>
            <a:endParaRPr lang="zh-TW" altLang="en-US"/>
          </a:p>
        </p:txBody>
      </p:sp>
    </p:spTree>
    <p:extLst>
      <p:ext uri="{BB962C8B-B14F-4D97-AF65-F5344CB8AC3E}">
        <p14:creationId xmlns:p14="http://schemas.microsoft.com/office/powerpoint/2010/main" val="3599248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8" name="Footer Placeholder 7"/>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7086600" y="6520532"/>
            <a:ext cx="2057400" cy="365125"/>
          </a:xfrm>
          <a:prstGeom prst="rect">
            <a:avLst/>
          </a:prstGeom>
        </p:spPr>
        <p:txBody>
          <a:bodyPr/>
          <a:lstStyle/>
          <a:p>
            <a:fld id="{F25C1C9A-35A2-48F8-8C58-35A708C67363}" type="slidenum">
              <a:rPr lang="zh-TW" altLang="en-US" smtClean="0"/>
              <a:pPr/>
              <a:t>‹#›</a:t>
            </a:fld>
            <a:endParaRPr lang="zh-TW" altLang="en-US"/>
          </a:p>
        </p:txBody>
      </p:sp>
    </p:spTree>
    <p:extLst>
      <p:ext uri="{BB962C8B-B14F-4D97-AF65-F5344CB8AC3E}">
        <p14:creationId xmlns:p14="http://schemas.microsoft.com/office/powerpoint/2010/main" val="15271430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4" name="Footer Placeholder 3"/>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086600" y="6520532"/>
            <a:ext cx="2057400" cy="365125"/>
          </a:xfrm>
          <a:prstGeom prst="rect">
            <a:avLst/>
          </a:prstGeom>
        </p:spPr>
        <p:txBody>
          <a:bodyPr/>
          <a:lstStyle/>
          <a:p>
            <a:fld id="{F25C1C9A-35A2-48F8-8C58-35A708C67363}" type="slidenum">
              <a:rPr lang="zh-TW" altLang="en-US" smtClean="0"/>
              <a:pPr/>
              <a:t>‹#›</a:t>
            </a:fld>
            <a:endParaRPr lang="zh-TW" altLang="en-US"/>
          </a:p>
        </p:txBody>
      </p:sp>
    </p:spTree>
    <p:extLst>
      <p:ext uri="{BB962C8B-B14F-4D97-AF65-F5344CB8AC3E}">
        <p14:creationId xmlns:p14="http://schemas.microsoft.com/office/powerpoint/2010/main" val="3552411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3" name="Footer Placeholder 2"/>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7086600" y="6520532"/>
            <a:ext cx="2057400" cy="365125"/>
          </a:xfrm>
          <a:prstGeom prst="rect">
            <a:avLst/>
          </a:prstGeom>
        </p:spPr>
        <p:txBody>
          <a:bodyPr/>
          <a:lstStyle/>
          <a:p>
            <a:fld id="{F25C1C9A-35A2-48F8-8C58-35A708C67363}" type="slidenum">
              <a:rPr lang="zh-TW" altLang="en-US" smtClean="0"/>
              <a:pPr/>
              <a:t>‹#›</a:t>
            </a:fld>
            <a:endParaRPr lang="zh-TW" altLang="en-US"/>
          </a:p>
        </p:txBody>
      </p:sp>
    </p:spTree>
    <p:extLst>
      <p:ext uri="{BB962C8B-B14F-4D97-AF65-F5344CB8AC3E}">
        <p14:creationId xmlns:p14="http://schemas.microsoft.com/office/powerpoint/2010/main" val="561946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6" name="Footer Placeholder 5"/>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086600" y="6520532"/>
            <a:ext cx="2057400" cy="365125"/>
          </a:xfrm>
          <a:prstGeom prst="rect">
            <a:avLst/>
          </a:prstGeom>
        </p:spPr>
        <p:txBody>
          <a:bodyPr/>
          <a:lstStyle/>
          <a:p>
            <a:fld id="{F25C1C9A-35A2-48F8-8C58-35A708C67363}" type="slidenum">
              <a:rPr lang="zh-TW" altLang="en-US" smtClean="0"/>
              <a:pPr/>
              <a:t>‹#›</a:t>
            </a:fld>
            <a:endParaRPr lang="zh-TW" altLang="en-US"/>
          </a:p>
        </p:txBody>
      </p:sp>
    </p:spTree>
    <p:extLst>
      <p:ext uri="{BB962C8B-B14F-4D97-AF65-F5344CB8AC3E}">
        <p14:creationId xmlns:p14="http://schemas.microsoft.com/office/powerpoint/2010/main" val="195531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6" name="Footer Placeholder 5"/>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086600" y="6520532"/>
            <a:ext cx="2057400" cy="365125"/>
          </a:xfrm>
          <a:prstGeom prst="rect">
            <a:avLst/>
          </a:prstGeom>
        </p:spPr>
        <p:txBody>
          <a:bodyPr/>
          <a:lstStyle/>
          <a:p>
            <a:fld id="{F25C1C9A-35A2-48F8-8C58-35A708C67363}" type="slidenum">
              <a:rPr lang="zh-TW" altLang="en-US" smtClean="0"/>
              <a:pPr/>
              <a:t>‹#›</a:t>
            </a:fld>
            <a:endParaRPr lang="zh-TW" altLang="en-US"/>
          </a:p>
        </p:txBody>
      </p:sp>
    </p:spTree>
    <p:extLst>
      <p:ext uri="{BB962C8B-B14F-4D97-AF65-F5344CB8AC3E}">
        <p14:creationId xmlns:p14="http://schemas.microsoft.com/office/powerpoint/2010/main" val="416310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群組 6"/>
          <p:cNvGrpSpPr/>
          <p:nvPr/>
        </p:nvGrpSpPr>
        <p:grpSpPr>
          <a:xfrm>
            <a:off x="0" y="6213470"/>
            <a:ext cx="9144000" cy="762628"/>
            <a:chOff x="0" y="5072063"/>
            <a:chExt cx="9144000" cy="1863517"/>
          </a:xfrm>
        </p:grpSpPr>
        <p:pic>
          <p:nvPicPr>
            <p:cNvPr id="8" name="图片 8" descr="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072063"/>
              <a:ext cx="9144000" cy="178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图片 13" descr="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11040" y="5649705"/>
              <a:ext cx="457200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 name="Title Placeholder 1"/>
          <p:cNvSpPr>
            <a:spLocks noGrp="1"/>
          </p:cNvSpPr>
          <p:nvPr>
            <p:ph type="title"/>
          </p:nvPr>
        </p:nvSpPr>
        <p:spPr>
          <a:xfrm>
            <a:off x="631603" y="0"/>
            <a:ext cx="7883747"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631603" y="1386306"/>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412869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ortal.sw.nat.gov.tw/PPL/;PPLJSESSIONID=yPZWWKjbRkRzl28lwR6nkGlN6ML411TQvvnlgpJcKWjpnTrJ0lCP!1710121630" TargetMode="External"/><Relationship Id="rId7" Type="http://schemas.openxmlformats.org/officeDocument/2006/relationships/image" Target="../media/image9.png"/><Relationship Id="rId2" Type="http://schemas.openxmlformats.org/officeDocument/2006/relationships/hyperlink" Target="https://onestop.nat.gov.tw/oss/identity/Identity/init.do"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english.dba.gov.taipei/"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onestop.nat.gov.tw/oss/web/Show/engWorkFlow.d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856984" y="6597352"/>
            <a:ext cx="395536" cy="365125"/>
          </a:xfrm>
          <a:prstGeom prst="rect">
            <a:avLst/>
          </a:prstGeom>
        </p:spPr>
        <p:txBody>
          <a:bodyPr/>
          <a:lstStyle/>
          <a:p>
            <a:fld id="{F25C1C9A-35A2-48F8-8C58-35A708C67363}" type="slidenum">
              <a:rPr lang="zh-TW" altLang="en-US" smtClean="0"/>
              <a:pPr/>
              <a:t>1</a:t>
            </a:fld>
            <a:endParaRPr lang="zh-TW" altLang="en-US" dirty="0"/>
          </a:p>
        </p:txBody>
      </p:sp>
      <p:sp>
        <p:nvSpPr>
          <p:cNvPr id="7" name="文字方塊 6"/>
          <p:cNvSpPr txBox="1"/>
          <p:nvPr/>
        </p:nvSpPr>
        <p:spPr>
          <a:xfrm>
            <a:off x="2339751" y="4797152"/>
            <a:ext cx="5118325" cy="1631216"/>
          </a:xfrm>
          <a:prstGeom prst="rect">
            <a:avLst/>
          </a:prstGeom>
          <a:noFill/>
        </p:spPr>
        <p:txBody>
          <a:bodyPr wrap="square" rtlCol="0">
            <a:spAutoFit/>
          </a:bodyPr>
          <a:lstStyle/>
          <a:p>
            <a:pPr algn="ctr">
              <a:lnSpc>
                <a:spcPts val="4000"/>
              </a:lnSpc>
            </a:pPr>
            <a:r>
              <a:rPr lang="en-US" altLang="zh-TW" sz="2400" dirty="0" smtClean="0">
                <a:solidFill>
                  <a:srgbClr val="0000CC"/>
                </a:solidFill>
                <a:latin typeface="微軟正黑體" panose="020B0604030504040204" pitchFamily="34" charset="-120"/>
                <a:ea typeface="微軟正黑體" panose="020B0604030504040204" pitchFamily="34" charset="-120"/>
              </a:rPr>
              <a:t>Chinese Taipei</a:t>
            </a:r>
          </a:p>
          <a:p>
            <a:pPr algn="ctr">
              <a:lnSpc>
                <a:spcPts val="4000"/>
              </a:lnSpc>
            </a:pPr>
            <a:r>
              <a:rPr lang="en-US" altLang="zh-TW" sz="2400" dirty="0" smtClean="0">
                <a:solidFill>
                  <a:srgbClr val="0000CC"/>
                </a:solidFill>
                <a:latin typeface="微軟正黑體" panose="020B0604030504040204" pitchFamily="34" charset="-120"/>
                <a:ea typeface="微軟正黑體" panose="020B0604030504040204" pitchFamily="34" charset="-120"/>
              </a:rPr>
              <a:t>National Development Council</a:t>
            </a:r>
            <a:r>
              <a:rPr lang="zh-TW" altLang="en-US" sz="2400" dirty="0" smtClean="0">
                <a:solidFill>
                  <a:srgbClr val="0000CC"/>
                </a:solidFill>
                <a:latin typeface="微軟正黑體" panose="020B0604030504040204" pitchFamily="34" charset="-120"/>
                <a:ea typeface="微軟正黑體" panose="020B0604030504040204" pitchFamily="34" charset="-120"/>
              </a:rPr>
              <a:t> </a:t>
            </a:r>
            <a:endParaRPr lang="en-US" altLang="zh-TW" sz="2400" dirty="0" smtClean="0">
              <a:solidFill>
                <a:srgbClr val="0000CC"/>
              </a:solidFill>
              <a:latin typeface="微軟正黑體" panose="020B0604030504040204" pitchFamily="34" charset="-120"/>
              <a:ea typeface="微軟正黑體" panose="020B0604030504040204" pitchFamily="34" charset="-120"/>
            </a:endParaRPr>
          </a:p>
          <a:p>
            <a:pPr algn="ctr">
              <a:lnSpc>
                <a:spcPts val="4000"/>
              </a:lnSpc>
            </a:pPr>
            <a:r>
              <a:rPr lang="en-US" altLang="zh-TW" sz="2400" dirty="0" smtClean="0">
                <a:solidFill>
                  <a:srgbClr val="0000CC"/>
                </a:solidFill>
                <a:latin typeface="微軟正黑體" panose="020B0604030504040204" pitchFamily="34" charset="-120"/>
                <a:ea typeface="微軟正黑體" panose="020B0604030504040204" pitchFamily="34" charset="-120"/>
              </a:rPr>
              <a:t>26-27 February, 2016</a:t>
            </a:r>
            <a:endParaRPr lang="zh-TW" altLang="en-US" sz="2400" dirty="0">
              <a:solidFill>
                <a:srgbClr val="0000CC"/>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07504" y="1844824"/>
            <a:ext cx="8964488" cy="1692771"/>
          </a:xfrm>
          <a:prstGeom prst="rect">
            <a:avLst/>
          </a:prstGeom>
          <a:noFill/>
        </p:spPr>
        <p:txBody>
          <a:bodyPr wrap="square" rtlCol="0">
            <a:spAutoFit/>
          </a:bodyPr>
          <a:lstStyle/>
          <a:p>
            <a:pPr algn="ctr">
              <a:spcBef>
                <a:spcPts val="1200"/>
              </a:spcBef>
            </a:pPr>
            <a:r>
              <a:rPr lang="en-US" altLang="zh-TW" sz="2800" b="1" dirty="0" smtClean="0">
                <a:solidFill>
                  <a:srgbClr val="0000CC"/>
                </a:solidFill>
                <a:latin typeface="微軟正黑體" pitchFamily="34" charset="-120"/>
                <a:ea typeface="微軟正黑體" panose="020B0604030504040204" pitchFamily="34" charset="-120"/>
              </a:rPr>
              <a:t>APEC</a:t>
            </a:r>
            <a:r>
              <a:rPr lang="zh-TW" altLang="en-US" sz="2800" b="1" dirty="0" smtClean="0">
                <a:solidFill>
                  <a:srgbClr val="0000CC"/>
                </a:solidFill>
                <a:latin typeface="微軟正黑體" pitchFamily="34" charset="-120"/>
                <a:ea typeface="微軟正黑體" panose="020B0604030504040204" pitchFamily="34" charset="-120"/>
              </a:rPr>
              <a:t> </a:t>
            </a:r>
            <a:r>
              <a:rPr lang="en-US" altLang="zh-TW" sz="2800" b="1" dirty="0" smtClean="0">
                <a:solidFill>
                  <a:srgbClr val="0000CC"/>
                </a:solidFill>
                <a:latin typeface="微軟正黑體" pitchFamily="34" charset="-120"/>
                <a:ea typeface="微軟正黑體" panose="020B0604030504040204" pitchFamily="34" charset="-120"/>
              </a:rPr>
              <a:t>2016 Ease of Doing Business Workshop</a:t>
            </a:r>
            <a:r>
              <a:rPr lang="zh-TW" altLang="en-US" sz="2800" b="1" dirty="0" smtClean="0">
                <a:solidFill>
                  <a:srgbClr val="0000CC"/>
                </a:solidFill>
                <a:latin typeface="微軟正黑體" pitchFamily="34" charset="-120"/>
                <a:ea typeface="微軟正黑體" panose="020B0604030504040204" pitchFamily="34" charset="-120"/>
              </a:rPr>
              <a:t>：</a:t>
            </a:r>
            <a:endParaRPr lang="en-US" altLang="zh-TW" sz="2800" b="1" dirty="0" smtClean="0">
              <a:solidFill>
                <a:srgbClr val="0000CC"/>
              </a:solidFill>
              <a:latin typeface="微軟正黑體" pitchFamily="34" charset="-120"/>
              <a:ea typeface="微軟正黑體" panose="020B0604030504040204" pitchFamily="34" charset="-120"/>
            </a:endParaRPr>
          </a:p>
          <a:p>
            <a:pPr algn="ctr">
              <a:spcBef>
                <a:spcPts val="1200"/>
              </a:spcBef>
            </a:pPr>
            <a:r>
              <a:rPr lang="en-US" altLang="zh-TW" sz="2800" b="1" dirty="0" smtClean="0">
                <a:solidFill>
                  <a:srgbClr val="0000CC"/>
                </a:solidFill>
                <a:latin typeface="微軟正黑體" pitchFamily="34" charset="-120"/>
                <a:ea typeface="微軟正黑體" panose="020B0604030504040204" pitchFamily="34" charset="-120"/>
              </a:rPr>
              <a:t>One-Stop Shops Improve</a:t>
            </a:r>
          </a:p>
          <a:p>
            <a:pPr algn="ctr">
              <a:spcBef>
                <a:spcPts val="1200"/>
              </a:spcBef>
            </a:pPr>
            <a:r>
              <a:rPr lang="en-US" altLang="zh-TW" sz="2800" b="1" dirty="0" smtClean="0">
                <a:solidFill>
                  <a:srgbClr val="0000CC"/>
                </a:solidFill>
                <a:latin typeface="微軟正黑體" pitchFamily="34" charset="-120"/>
                <a:ea typeface="微軟正黑體" panose="020B0604030504040204" pitchFamily="34" charset="-120"/>
              </a:rPr>
              <a:t> the Business Environment  </a:t>
            </a:r>
            <a:endParaRPr lang="zh-TW" altLang="en-US" sz="2800" b="1" dirty="0">
              <a:solidFill>
                <a:srgbClr val="0000CC"/>
              </a:solidFill>
              <a:latin typeface="微軟正黑體" pitchFamily="34" charset="-120"/>
              <a:ea typeface="微軟正黑體" panose="020B0604030504040204" pitchFamily="34" charset="-120"/>
            </a:endParaRPr>
          </a:p>
        </p:txBody>
      </p:sp>
    </p:spTree>
    <p:extLst>
      <p:ext uri="{BB962C8B-B14F-4D97-AF65-F5344CB8AC3E}">
        <p14:creationId xmlns:p14="http://schemas.microsoft.com/office/powerpoint/2010/main" val="312664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71600" y="332656"/>
            <a:ext cx="8172400" cy="646331"/>
          </a:xfrm>
          <a:prstGeom prst="rect">
            <a:avLst/>
          </a:prstGeom>
          <a:noFill/>
        </p:spPr>
        <p:txBody>
          <a:bodyPr wrap="square" rtlCol="0">
            <a:spAutoFit/>
          </a:bodyPr>
          <a:lstStyle/>
          <a:p>
            <a:pPr lvl="0" algn="ctr"/>
            <a:r>
              <a:rPr lang="en-US" altLang="zh-TW" sz="3600" dirty="0" smtClean="0">
                <a:solidFill>
                  <a:srgbClr val="0000CC"/>
                </a:solidFill>
                <a:latin typeface="微軟正黑體" panose="020B0604030504040204" pitchFamily="34" charset="-120"/>
                <a:ea typeface="微軟正黑體" panose="020B0604030504040204" pitchFamily="34" charset="-120"/>
              </a:rPr>
              <a:t>Reform starting a business strategy  </a:t>
            </a:r>
            <a:endParaRPr lang="zh-TW" altLang="en-US" sz="3600" dirty="0">
              <a:solidFill>
                <a:srgbClr val="0000CC"/>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827584" y="1412776"/>
            <a:ext cx="7848872" cy="4934556"/>
          </a:xfrm>
          <a:prstGeom prst="rect">
            <a:avLst/>
          </a:prstGeom>
          <a:noFill/>
        </p:spPr>
        <p:txBody>
          <a:bodyPr wrap="square" rtlCol="0">
            <a:spAutoFit/>
          </a:bodyPr>
          <a:lstStyle/>
          <a:p>
            <a:pPr marL="342900" indent="-342900">
              <a:lnSpc>
                <a:spcPts val="2800"/>
              </a:lnSpc>
              <a:spcBef>
                <a:spcPts val="600"/>
              </a:spcBef>
              <a:spcAft>
                <a:spcPts val="600"/>
              </a:spcAft>
              <a:buFont typeface="Wingdings"/>
              <a:buChar char="l"/>
            </a:pPr>
            <a:r>
              <a:rPr lang="en-US" altLang="zh-TW" sz="2400" dirty="0" smtClean="0">
                <a:solidFill>
                  <a:srgbClr val="C00000"/>
                </a:solidFill>
                <a:latin typeface="微軟正黑體" panose="020B0604030504040204" pitchFamily="34" charset="-120"/>
                <a:ea typeface="微軟正黑體" panose="020B0604030504040204" pitchFamily="34" charset="-120"/>
                <a:sym typeface="Wingdings"/>
              </a:rPr>
              <a:t>Step1</a:t>
            </a:r>
            <a:r>
              <a:rPr lang="zh-TW" altLang="en-US" sz="2400" dirty="0" smtClean="0">
                <a:solidFill>
                  <a:srgbClr val="C00000"/>
                </a:solidFill>
                <a:latin typeface="微軟正黑體" panose="020B0604030504040204" pitchFamily="34" charset="-120"/>
                <a:ea typeface="微軟正黑體" panose="020B0604030504040204" pitchFamily="34" charset="-120"/>
                <a:sym typeface="Wingdings"/>
              </a:rPr>
              <a:t>：</a:t>
            </a:r>
            <a:r>
              <a:rPr lang="en-US" altLang="zh-TW" sz="2400" dirty="0" smtClean="0">
                <a:solidFill>
                  <a:srgbClr val="C00000"/>
                </a:solidFill>
                <a:latin typeface="微軟正黑體" panose="020B0604030504040204" pitchFamily="34" charset="-120"/>
                <a:ea typeface="微軟正黑體" panose="020B0604030504040204" pitchFamily="34" charset="-120"/>
                <a:sym typeface="Wingdings"/>
              </a:rPr>
              <a:t>Regulatory Reform (April,2009)</a:t>
            </a:r>
          </a:p>
          <a:p>
            <a:pPr marL="704850" indent="-342900">
              <a:lnSpc>
                <a:spcPts val="2800"/>
              </a:lnSpc>
              <a:spcBef>
                <a:spcPts val="600"/>
              </a:spcBef>
              <a:spcAft>
                <a:spcPts val="600"/>
              </a:spcAft>
              <a:buFont typeface="Wingdings" panose="05000000000000000000" pitchFamily="2" charset="2"/>
              <a:buChar char="Ø"/>
            </a:pP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Simplified </a:t>
            </a:r>
            <a:r>
              <a:rPr lang="en-US" altLang="zh-TW" sz="2000" dirty="0">
                <a:solidFill>
                  <a:srgbClr val="0000CC"/>
                </a:solidFill>
                <a:latin typeface="微軟正黑體" panose="020B0604030504040204" pitchFamily="34" charset="-120"/>
                <a:ea typeface="微軟正黑體" panose="020B0604030504040204" pitchFamily="34" charset="-120"/>
                <a:sym typeface="Wingdings"/>
              </a:rPr>
              <a:t>labor and health insurance </a:t>
            </a: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enrollment </a:t>
            </a:r>
          </a:p>
          <a:p>
            <a:pPr marL="704850" indent="-342900">
              <a:lnSpc>
                <a:spcPts val="2800"/>
              </a:lnSpc>
              <a:spcBef>
                <a:spcPts val="600"/>
              </a:spcBef>
              <a:spcAft>
                <a:spcPts val="600"/>
              </a:spcAft>
              <a:buFont typeface="Wingdings" panose="05000000000000000000" pitchFamily="2" charset="2"/>
              <a:buChar char="Ø"/>
            </a:pP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Abolishing </a:t>
            </a:r>
            <a:r>
              <a:rPr lang="en-US" altLang="zh-TW" sz="2000" dirty="0">
                <a:solidFill>
                  <a:srgbClr val="0000CC"/>
                </a:solidFill>
                <a:latin typeface="微軟正黑體" panose="020B0604030504040204" pitchFamily="34" charset="-120"/>
                <a:ea typeface="微軟正黑體" panose="020B0604030504040204" pitchFamily="34" charset="-120"/>
                <a:sym typeface="Wingdings"/>
              </a:rPr>
              <a:t>the minimum capital requirement for starting a </a:t>
            </a: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business</a:t>
            </a:r>
          </a:p>
          <a:p>
            <a:pPr marL="704850" indent="-342900">
              <a:lnSpc>
                <a:spcPts val="2800"/>
              </a:lnSpc>
              <a:spcBef>
                <a:spcPts val="600"/>
              </a:spcBef>
              <a:spcAft>
                <a:spcPts val="600"/>
              </a:spcAft>
              <a:buFont typeface="Wingdings" panose="05000000000000000000" pitchFamily="2" charset="2"/>
              <a:buChar char="Ø"/>
            </a:pP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Terminated </a:t>
            </a:r>
            <a:r>
              <a:rPr lang="en-US" altLang="zh-TW" sz="2000" dirty="0">
                <a:solidFill>
                  <a:srgbClr val="0000CC"/>
                </a:solidFill>
                <a:latin typeface="微軟正黑體" panose="020B0604030504040204" pitchFamily="34" charset="-120"/>
                <a:ea typeface="微軟正黑體" panose="020B0604030504040204" pitchFamily="34" charset="-120"/>
                <a:sym typeface="Wingdings"/>
              </a:rPr>
              <a:t>the uniform certification system for profit-seeking </a:t>
            </a: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enterprises </a:t>
            </a:r>
          </a:p>
          <a:p>
            <a:pPr marL="704850" indent="-342900">
              <a:lnSpc>
                <a:spcPts val="2800"/>
              </a:lnSpc>
              <a:spcBef>
                <a:spcPts val="600"/>
              </a:spcBef>
              <a:spcAft>
                <a:spcPts val="600"/>
              </a:spcAft>
              <a:buFont typeface="Wingdings" panose="05000000000000000000" pitchFamily="2" charset="2"/>
              <a:buChar char="Ø"/>
            </a:pP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Amended </a:t>
            </a:r>
            <a:r>
              <a:rPr lang="en-US" altLang="zh-TW" sz="2000" dirty="0">
                <a:solidFill>
                  <a:srgbClr val="0000CC"/>
                </a:solidFill>
                <a:latin typeface="微軟正黑體" panose="020B0604030504040204" pitchFamily="34" charset="-120"/>
                <a:ea typeface="微軟正黑體" panose="020B0604030504040204" pitchFamily="34" charset="-120"/>
                <a:sym typeface="Wingdings"/>
              </a:rPr>
              <a:t>the Directions for Reviewing of Work Rules to stipulate the timeframe for review and </a:t>
            </a: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approval </a:t>
            </a:r>
          </a:p>
          <a:p>
            <a:pPr marL="342900" indent="-342900">
              <a:lnSpc>
                <a:spcPts val="2800"/>
              </a:lnSpc>
              <a:spcBef>
                <a:spcPts val="600"/>
              </a:spcBef>
              <a:spcAft>
                <a:spcPts val="600"/>
              </a:spcAft>
              <a:buFont typeface="Wingdings"/>
              <a:buChar char="l"/>
            </a:pPr>
            <a:r>
              <a:rPr lang="en-US" altLang="zh-TW" sz="2400" dirty="0" smtClean="0">
                <a:solidFill>
                  <a:srgbClr val="C00000"/>
                </a:solidFill>
                <a:latin typeface="微軟正黑體" panose="020B0604030504040204" pitchFamily="34" charset="-120"/>
                <a:ea typeface="微軟正黑體" panose="020B0604030504040204" pitchFamily="34" charset="-120"/>
                <a:sym typeface="Wingdings"/>
              </a:rPr>
              <a:t>Step2</a:t>
            </a:r>
            <a:r>
              <a:rPr lang="zh-TW" altLang="en-US" sz="2400" dirty="0" smtClean="0">
                <a:solidFill>
                  <a:srgbClr val="C00000"/>
                </a:solidFill>
                <a:latin typeface="微軟正黑體" panose="020B0604030504040204" pitchFamily="34" charset="-120"/>
                <a:ea typeface="微軟正黑體" panose="020B0604030504040204" pitchFamily="34" charset="-120"/>
                <a:sym typeface="Wingdings"/>
              </a:rPr>
              <a:t>：</a:t>
            </a:r>
            <a:r>
              <a:rPr lang="en-US" altLang="zh-TW" sz="2400" dirty="0" smtClean="0">
                <a:solidFill>
                  <a:srgbClr val="C00000"/>
                </a:solidFill>
                <a:latin typeface="微軟正黑體" panose="020B0604030504040204" pitchFamily="34" charset="-120"/>
                <a:ea typeface="微軟正黑體" panose="020B0604030504040204" pitchFamily="34" charset="-120"/>
                <a:sym typeface="Wingdings"/>
              </a:rPr>
              <a:t>Building One-Stop Shop (March,2011)</a:t>
            </a:r>
          </a:p>
          <a:p>
            <a:pPr marL="714375" indent="-352425">
              <a:lnSpc>
                <a:spcPts val="2800"/>
              </a:lnSpc>
              <a:spcBef>
                <a:spcPts val="600"/>
              </a:spcBef>
              <a:spcAft>
                <a:spcPts val="600"/>
              </a:spcAft>
              <a:buFont typeface="Wingdings" panose="05000000000000000000" pitchFamily="2" charset="2"/>
              <a:buChar char="Ø"/>
            </a:pP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Completed </a:t>
            </a:r>
            <a:r>
              <a:rPr lang="en-US" altLang="zh-TW" sz="2000" dirty="0">
                <a:solidFill>
                  <a:srgbClr val="0000CC"/>
                </a:solidFill>
                <a:latin typeface="微軟正黑體" panose="020B0604030504040204" pitchFamily="34" charset="-120"/>
                <a:ea typeface="微軟正黑體" panose="020B0604030504040204" pitchFamily="34" charset="-120"/>
                <a:sym typeface="Wingdings"/>
              </a:rPr>
              <a:t>the establishment of the Company and Business One-Stop Service Request </a:t>
            </a:r>
            <a:r>
              <a:rPr lang="en-US" altLang="zh-TW" sz="2000" dirty="0" smtClean="0">
                <a:solidFill>
                  <a:srgbClr val="0000CC"/>
                </a:solidFill>
                <a:latin typeface="微軟正黑體" panose="020B0604030504040204" pitchFamily="34" charset="-120"/>
                <a:ea typeface="微軟正黑體" panose="020B0604030504040204" pitchFamily="34" charset="-120"/>
                <a:sym typeface="Wingdings"/>
              </a:rPr>
              <a:t>website</a:t>
            </a:r>
            <a:endParaRPr lang="zh-TW" altLang="en-US" sz="2000" dirty="0">
              <a:solidFill>
                <a:srgbClr val="0000CC"/>
              </a:solidFill>
              <a:latin typeface="微軟正黑體" panose="020B0604030504040204" pitchFamily="34" charset="-120"/>
              <a:ea typeface="微軟正黑體" panose="020B0604030504040204" pitchFamily="34" charset="-120"/>
            </a:endParaRPr>
          </a:p>
        </p:txBody>
      </p:sp>
      <p:sp>
        <p:nvSpPr>
          <p:cNvPr id="4" name="投影片編號版面配置區 3"/>
          <p:cNvSpPr txBox="1">
            <a:spLocks/>
          </p:cNvSpPr>
          <p:nvPr/>
        </p:nvSpPr>
        <p:spPr>
          <a:xfrm>
            <a:off x="8748464" y="6597352"/>
            <a:ext cx="576064"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10</a:t>
            </a:fld>
            <a:endParaRPr lang="zh-TW" altLang="en-US" dirty="0"/>
          </a:p>
        </p:txBody>
      </p:sp>
    </p:spTree>
    <p:extLst>
      <p:ext uri="{BB962C8B-B14F-4D97-AF65-F5344CB8AC3E}">
        <p14:creationId xmlns:p14="http://schemas.microsoft.com/office/powerpoint/2010/main" val="2345522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68760"/>
            <a:ext cx="7920880" cy="5472608"/>
          </a:xfrm>
          <a:prstGeom prst="rect">
            <a:avLst/>
          </a:prstGeom>
        </p:spPr>
      </p:pic>
      <p:sp>
        <p:nvSpPr>
          <p:cNvPr id="6" name="矩形 5"/>
          <p:cNvSpPr/>
          <p:nvPr/>
        </p:nvSpPr>
        <p:spPr>
          <a:xfrm>
            <a:off x="1259632" y="191964"/>
            <a:ext cx="7416824" cy="1138773"/>
          </a:xfrm>
          <a:prstGeom prst="rect">
            <a:avLst/>
          </a:prstGeom>
        </p:spPr>
        <p:txBody>
          <a:bodyPr wrap="square">
            <a:spAutoFit/>
          </a:bodyPr>
          <a:lstStyle/>
          <a:p>
            <a:r>
              <a:rPr lang="en-US" altLang="zh-TW" sz="3600" dirty="0" smtClean="0">
                <a:solidFill>
                  <a:srgbClr val="0000CC"/>
                </a:solidFill>
                <a:latin typeface="微軟正黑體" panose="020B0604030504040204" pitchFamily="34" charset="-120"/>
                <a:ea typeface="微軟正黑體" panose="020B0604030504040204" pitchFamily="34" charset="-120"/>
              </a:rPr>
              <a:t>One-stop shop flow chart</a:t>
            </a:r>
          </a:p>
          <a:p>
            <a:r>
              <a:rPr lang="en-US" altLang="zh-TW" sz="3200" dirty="0" smtClean="0">
                <a:solidFill>
                  <a:srgbClr val="0000CC"/>
                </a:solidFill>
                <a:latin typeface="微軟正黑體" panose="020B0604030504040204" pitchFamily="34" charset="-120"/>
                <a:ea typeface="微軟正黑體" panose="020B0604030504040204" pitchFamily="34" charset="-120"/>
              </a:rPr>
              <a:t>- Starting a business </a:t>
            </a:r>
            <a:endParaRPr lang="zh-TW" altLang="en-US" sz="3200" dirty="0"/>
          </a:p>
        </p:txBody>
      </p:sp>
      <p:sp>
        <p:nvSpPr>
          <p:cNvPr id="4" name="投影片編號版面配置區 3"/>
          <p:cNvSpPr txBox="1">
            <a:spLocks/>
          </p:cNvSpPr>
          <p:nvPr/>
        </p:nvSpPr>
        <p:spPr>
          <a:xfrm>
            <a:off x="8748464" y="6597352"/>
            <a:ext cx="576064"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11</a:t>
            </a:fld>
            <a:endParaRPr lang="zh-TW" altLang="en-US" dirty="0"/>
          </a:p>
        </p:txBody>
      </p:sp>
    </p:spTree>
    <p:extLst>
      <p:ext uri="{BB962C8B-B14F-4D97-AF65-F5344CB8AC3E}">
        <p14:creationId xmlns:p14="http://schemas.microsoft.com/office/powerpoint/2010/main" val="2671149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71600" y="826840"/>
            <a:ext cx="7920880" cy="733534"/>
          </a:xfrm>
          <a:prstGeom prst="rect">
            <a:avLst/>
          </a:prstGeom>
          <a:noFill/>
        </p:spPr>
        <p:txBody>
          <a:bodyPr wrap="square" rtlCol="0">
            <a:spAutoFit/>
          </a:bodyPr>
          <a:lstStyle/>
          <a:p>
            <a:pPr lvl="0">
              <a:lnSpc>
                <a:spcPts val="5000"/>
              </a:lnSpc>
              <a:spcBef>
                <a:spcPts val="1200"/>
              </a:spcBef>
              <a:spcAft>
                <a:spcPts val="1200"/>
              </a:spcAft>
            </a:pPr>
            <a:r>
              <a:rPr lang="en-US" altLang="zh-TW" sz="3200" dirty="0">
                <a:solidFill>
                  <a:srgbClr val="0000CC"/>
                </a:solidFill>
                <a:latin typeface="微軟正黑體" pitchFamily="34" charset="-120"/>
                <a:ea typeface="微軟正黑體" pitchFamily="34" charset="-120"/>
                <a:sym typeface="Wingdings"/>
              </a:rPr>
              <a:t>Starting a business reform’s  benefits</a:t>
            </a:r>
            <a:r>
              <a:rPr lang="zh-TW" altLang="en-US" sz="3200" dirty="0">
                <a:solidFill>
                  <a:srgbClr val="0000CC"/>
                </a:solidFill>
                <a:latin typeface="微軟正黑體" pitchFamily="34" charset="-120"/>
                <a:ea typeface="微軟正黑體" pitchFamily="34" charset="-120"/>
                <a:sym typeface="Wingdings"/>
              </a:rPr>
              <a:t>  </a:t>
            </a:r>
            <a:endParaRPr lang="zh-TW" altLang="en-US" sz="3200" dirty="0">
              <a:solidFill>
                <a:srgbClr val="0000CC"/>
              </a:solidFill>
              <a:latin typeface="微軟正黑體" pitchFamily="34" charset="-120"/>
              <a:ea typeface="微軟正黑體" pitchFamily="34" charset="-120"/>
            </a:endParaRPr>
          </a:p>
        </p:txBody>
      </p:sp>
      <p:sp>
        <p:nvSpPr>
          <p:cNvPr id="6" name="文字方塊 5"/>
          <p:cNvSpPr txBox="1"/>
          <p:nvPr/>
        </p:nvSpPr>
        <p:spPr>
          <a:xfrm>
            <a:off x="1187624" y="2132856"/>
            <a:ext cx="6480720" cy="369332"/>
          </a:xfrm>
          <a:prstGeom prst="rect">
            <a:avLst/>
          </a:prstGeom>
          <a:noFill/>
        </p:spPr>
        <p:txBody>
          <a:bodyPr wrap="square" rtlCol="0">
            <a:spAutoFit/>
          </a:bodyPr>
          <a:lstStyle/>
          <a:p>
            <a:pPr marL="285750" indent="-285750">
              <a:buBlip>
                <a:blip r:embed="rId2"/>
              </a:buBlip>
            </a:pPr>
            <a:endParaRPr lang="zh-TW" altLang="en-US" dirty="0"/>
          </a:p>
        </p:txBody>
      </p:sp>
      <p:sp>
        <p:nvSpPr>
          <p:cNvPr id="7" name="文字方塊 6"/>
          <p:cNvSpPr txBox="1"/>
          <p:nvPr/>
        </p:nvSpPr>
        <p:spPr>
          <a:xfrm>
            <a:off x="683568" y="1844824"/>
            <a:ext cx="8208912" cy="3913892"/>
          </a:xfrm>
          <a:prstGeom prst="rect">
            <a:avLst/>
          </a:prstGeom>
          <a:noFill/>
        </p:spPr>
        <p:txBody>
          <a:bodyPr wrap="square" rtlCol="0">
            <a:spAutoFit/>
          </a:bodyPr>
          <a:lstStyle/>
          <a:p>
            <a:pPr marL="447675" indent="-447675">
              <a:lnSpc>
                <a:spcPts val="5000"/>
              </a:lnSpc>
              <a:spcBef>
                <a:spcPts val="1200"/>
              </a:spcBef>
              <a:spcAft>
                <a:spcPts val="1200"/>
              </a:spcAft>
              <a:buBlip>
                <a:blip r:embed="rId2"/>
              </a:buBlip>
            </a:pPr>
            <a:r>
              <a:rPr lang="en-US" altLang="zh-TW" sz="3200" dirty="0" smtClean="0">
                <a:solidFill>
                  <a:srgbClr val="0000CC"/>
                </a:solidFill>
                <a:latin typeface="微軟正黑體" panose="020B0604030504040204" pitchFamily="34" charset="-120"/>
                <a:ea typeface="微軟正黑體" panose="020B0604030504040204" pitchFamily="34" charset="-120"/>
              </a:rPr>
              <a:t>Company numbers &amp; Unemployment change </a:t>
            </a:r>
          </a:p>
          <a:p>
            <a:pPr marL="447675" indent="-447675">
              <a:lnSpc>
                <a:spcPts val="5000"/>
              </a:lnSpc>
              <a:spcBef>
                <a:spcPts val="1200"/>
              </a:spcBef>
              <a:spcAft>
                <a:spcPts val="1200"/>
              </a:spcAft>
              <a:buBlip>
                <a:blip r:embed="rId2"/>
              </a:buBlip>
            </a:pPr>
            <a:r>
              <a:rPr lang="en-US" altLang="zh-TW" sz="3200" dirty="0" smtClean="0">
                <a:solidFill>
                  <a:srgbClr val="0000CC"/>
                </a:solidFill>
                <a:latin typeface="微軟正黑體" panose="020B0604030504040204" pitchFamily="34" charset="-120"/>
                <a:ea typeface="微軟正黑體" panose="020B0604030504040204" pitchFamily="34" charset="-120"/>
              </a:rPr>
              <a:t>Business </a:t>
            </a:r>
            <a:r>
              <a:rPr lang="en-US" altLang="zh-TW" sz="3200" dirty="0">
                <a:solidFill>
                  <a:srgbClr val="0000CC"/>
                </a:solidFill>
                <a:latin typeface="微軟正黑體" panose="020B0604030504040204" pitchFamily="34" charset="-120"/>
                <a:ea typeface="微軟正黑體" panose="020B0604030504040204" pitchFamily="34" charset="-120"/>
              </a:rPr>
              <a:t>numbers &amp; Unemployment change </a:t>
            </a:r>
          </a:p>
          <a:p>
            <a:pPr marL="447675" indent="-447675">
              <a:lnSpc>
                <a:spcPts val="5000"/>
              </a:lnSpc>
              <a:spcBef>
                <a:spcPts val="1200"/>
              </a:spcBef>
              <a:spcAft>
                <a:spcPts val="1200"/>
              </a:spcAft>
              <a:buBlip>
                <a:blip r:embed="rId2"/>
              </a:buBlip>
            </a:pPr>
            <a:endParaRPr lang="zh-TW" altLang="en-US" sz="3200" dirty="0">
              <a:solidFill>
                <a:srgbClr val="0000CC"/>
              </a:solidFill>
              <a:latin typeface="微軟正黑體" panose="020B0604030504040204" pitchFamily="34" charset="-120"/>
              <a:ea typeface="微軟正黑體" panose="020B0604030504040204" pitchFamily="34" charset="-120"/>
            </a:endParaRPr>
          </a:p>
        </p:txBody>
      </p:sp>
      <p:sp>
        <p:nvSpPr>
          <p:cNvPr id="5" name="投影片編號版面配置區 3"/>
          <p:cNvSpPr txBox="1">
            <a:spLocks/>
          </p:cNvSpPr>
          <p:nvPr/>
        </p:nvSpPr>
        <p:spPr>
          <a:xfrm>
            <a:off x="8748464" y="6597352"/>
            <a:ext cx="576064"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12</a:t>
            </a:fld>
            <a:endParaRPr lang="zh-TW" altLang="en-US" dirty="0"/>
          </a:p>
        </p:txBody>
      </p:sp>
    </p:spTree>
    <p:extLst>
      <p:ext uri="{BB962C8B-B14F-4D97-AF65-F5344CB8AC3E}">
        <p14:creationId xmlns:p14="http://schemas.microsoft.com/office/powerpoint/2010/main" val="955062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484785"/>
            <a:ext cx="4824536" cy="5184576"/>
          </a:xfrm>
          <a:prstGeom prst="rect">
            <a:avLst/>
          </a:prstGeom>
        </p:spPr>
      </p:pic>
      <p:sp>
        <p:nvSpPr>
          <p:cNvPr id="6" name="文字方塊 5"/>
          <p:cNvSpPr txBox="1"/>
          <p:nvPr/>
        </p:nvSpPr>
        <p:spPr>
          <a:xfrm>
            <a:off x="323528" y="1874728"/>
            <a:ext cx="3816424" cy="1554272"/>
          </a:xfrm>
          <a:prstGeom prst="rect">
            <a:avLst/>
          </a:prstGeom>
          <a:noFill/>
        </p:spPr>
        <p:txBody>
          <a:bodyPr wrap="square" rtlCol="0">
            <a:spAutoFit/>
          </a:bodyPr>
          <a:lstStyle/>
          <a:p>
            <a:pPr marL="285750" indent="-285750">
              <a:lnSpc>
                <a:spcPts val="3000"/>
              </a:lnSpc>
              <a:spcBef>
                <a:spcPts val="600"/>
              </a:spcBef>
              <a:spcAft>
                <a:spcPts val="600"/>
              </a:spcAft>
              <a:buFont typeface="Wingdings" panose="05000000000000000000" pitchFamily="2" charset="2"/>
              <a:buChar char="l"/>
            </a:pPr>
            <a:r>
              <a:rPr lang="en-US" altLang="zh-TW" sz="2400" dirty="0" smtClean="0">
                <a:solidFill>
                  <a:srgbClr val="0000CC"/>
                </a:solidFill>
              </a:rPr>
              <a:t>April,2009</a:t>
            </a:r>
          </a:p>
          <a:p>
            <a:pPr marL="342900" indent="-161925">
              <a:lnSpc>
                <a:spcPts val="3000"/>
              </a:lnSpc>
              <a:spcBef>
                <a:spcPts val="600"/>
              </a:spcBef>
              <a:spcAft>
                <a:spcPts val="600"/>
              </a:spcAft>
              <a:buFont typeface="Wingdings" panose="05000000000000000000" pitchFamily="2" charset="2"/>
              <a:buChar char="Ø"/>
            </a:pPr>
            <a:r>
              <a:rPr lang="en-US" altLang="zh-TW" sz="2000" dirty="0" smtClean="0">
                <a:solidFill>
                  <a:srgbClr val="0000CC"/>
                </a:solidFill>
              </a:rPr>
              <a:t> </a:t>
            </a:r>
            <a:r>
              <a:rPr lang="en-US" altLang="zh-TW" sz="2000" dirty="0">
                <a:solidFill>
                  <a:srgbClr val="0000CC"/>
                </a:solidFill>
              </a:rPr>
              <a:t>Company numbers</a:t>
            </a:r>
            <a:r>
              <a:rPr lang="zh-TW" altLang="en-US" sz="2000" dirty="0">
                <a:solidFill>
                  <a:srgbClr val="0000CC"/>
                </a:solidFill>
              </a:rPr>
              <a:t>：</a:t>
            </a:r>
            <a:r>
              <a:rPr lang="en-US" altLang="zh-TW" sz="2000" dirty="0">
                <a:solidFill>
                  <a:srgbClr val="0000CC"/>
                </a:solidFill>
              </a:rPr>
              <a:t>575,300</a:t>
            </a:r>
            <a:endParaRPr lang="zh-TW" altLang="en-US" sz="2400" dirty="0">
              <a:solidFill>
                <a:srgbClr val="0000CC"/>
              </a:solidFill>
            </a:endParaRPr>
          </a:p>
          <a:p>
            <a:pPr marL="342900" indent="-161925">
              <a:lnSpc>
                <a:spcPts val="3000"/>
              </a:lnSpc>
              <a:spcBef>
                <a:spcPts val="600"/>
              </a:spcBef>
              <a:spcAft>
                <a:spcPts val="600"/>
              </a:spcAft>
              <a:buFont typeface="Wingdings" panose="05000000000000000000" pitchFamily="2" charset="2"/>
              <a:buChar char="Ø"/>
            </a:pPr>
            <a:r>
              <a:rPr lang="en-US" altLang="zh-TW" sz="2000" dirty="0" smtClean="0">
                <a:solidFill>
                  <a:srgbClr val="FF0000"/>
                </a:solidFill>
              </a:rPr>
              <a:t> Unemployment</a:t>
            </a:r>
            <a:r>
              <a:rPr lang="zh-TW" altLang="en-US" sz="2000" dirty="0" smtClean="0">
                <a:solidFill>
                  <a:srgbClr val="FF0000"/>
                </a:solidFill>
              </a:rPr>
              <a:t>：</a:t>
            </a:r>
            <a:r>
              <a:rPr lang="en-US" altLang="zh-TW" sz="2000" dirty="0" smtClean="0">
                <a:solidFill>
                  <a:srgbClr val="FF0000"/>
                </a:solidFill>
              </a:rPr>
              <a:t>5.78%</a:t>
            </a:r>
            <a:r>
              <a:rPr lang="zh-TW" altLang="en-US" sz="2000" dirty="0" smtClean="0">
                <a:solidFill>
                  <a:srgbClr val="0000CC"/>
                </a:solidFill>
              </a:rPr>
              <a:t> </a:t>
            </a:r>
            <a:endParaRPr lang="zh-TW" altLang="en-US" sz="2400" dirty="0">
              <a:solidFill>
                <a:srgbClr val="0000CC"/>
              </a:solidFill>
            </a:endParaRPr>
          </a:p>
        </p:txBody>
      </p:sp>
      <p:sp>
        <p:nvSpPr>
          <p:cNvPr id="7" name="文字方塊 6"/>
          <p:cNvSpPr txBox="1"/>
          <p:nvPr/>
        </p:nvSpPr>
        <p:spPr>
          <a:xfrm>
            <a:off x="323528" y="3749824"/>
            <a:ext cx="3814936" cy="1554272"/>
          </a:xfrm>
          <a:prstGeom prst="rect">
            <a:avLst/>
          </a:prstGeom>
          <a:noFill/>
        </p:spPr>
        <p:txBody>
          <a:bodyPr wrap="square" rtlCol="0">
            <a:spAutoFit/>
          </a:bodyPr>
          <a:lstStyle/>
          <a:p>
            <a:pPr marL="285750" indent="-285750">
              <a:lnSpc>
                <a:spcPts val="3000"/>
              </a:lnSpc>
              <a:spcBef>
                <a:spcPts val="600"/>
              </a:spcBef>
              <a:spcAft>
                <a:spcPts val="600"/>
              </a:spcAft>
              <a:buFont typeface="Wingdings" panose="05000000000000000000" pitchFamily="2" charset="2"/>
              <a:buChar char="l"/>
            </a:pPr>
            <a:r>
              <a:rPr lang="en-US" altLang="zh-TW" sz="2400" dirty="0" smtClean="0">
                <a:solidFill>
                  <a:srgbClr val="0000CC"/>
                </a:solidFill>
              </a:rPr>
              <a:t>December,2015</a:t>
            </a:r>
          </a:p>
          <a:p>
            <a:pPr marL="342900" indent="-161925">
              <a:lnSpc>
                <a:spcPts val="3000"/>
              </a:lnSpc>
              <a:spcBef>
                <a:spcPts val="600"/>
              </a:spcBef>
              <a:spcAft>
                <a:spcPts val="600"/>
              </a:spcAft>
              <a:buFont typeface="Wingdings" panose="05000000000000000000" pitchFamily="2" charset="2"/>
              <a:buChar char="Ø"/>
            </a:pPr>
            <a:r>
              <a:rPr lang="en-US" altLang="zh-TW" sz="2000" dirty="0" smtClean="0">
                <a:solidFill>
                  <a:srgbClr val="0000CC"/>
                </a:solidFill>
              </a:rPr>
              <a:t> </a:t>
            </a:r>
            <a:r>
              <a:rPr lang="en-US" altLang="zh-TW" sz="2000" dirty="0">
                <a:solidFill>
                  <a:srgbClr val="0000CC"/>
                </a:solidFill>
              </a:rPr>
              <a:t>Company numbers</a:t>
            </a:r>
            <a:r>
              <a:rPr lang="zh-TW" altLang="en-US" sz="2000" dirty="0">
                <a:solidFill>
                  <a:srgbClr val="0000CC"/>
                </a:solidFill>
              </a:rPr>
              <a:t>：</a:t>
            </a:r>
            <a:r>
              <a:rPr lang="en-US" altLang="zh-TW" sz="2000" dirty="0">
                <a:solidFill>
                  <a:srgbClr val="0000CC"/>
                </a:solidFill>
              </a:rPr>
              <a:t>656,333</a:t>
            </a:r>
            <a:endParaRPr lang="zh-TW" altLang="en-US" sz="2400" dirty="0">
              <a:solidFill>
                <a:srgbClr val="0000CC"/>
              </a:solidFill>
            </a:endParaRPr>
          </a:p>
          <a:p>
            <a:pPr marL="342900" indent="-161925">
              <a:lnSpc>
                <a:spcPts val="3000"/>
              </a:lnSpc>
              <a:spcBef>
                <a:spcPts val="600"/>
              </a:spcBef>
              <a:spcAft>
                <a:spcPts val="600"/>
              </a:spcAft>
              <a:buFont typeface="Wingdings" panose="05000000000000000000" pitchFamily="2" charset="2"/>
              <a:buChar char="Ø"/>
            </a:pPr>
            <a:r>
              <a:rPr lang="en-US" altLang="zh-TW" sz="2000" dirty="0" smtClean="0">
                <a:solidFill>
                  <a:srgbClr val="FF0000"/>
                </a:solidFill>
              </a:rPr>
              <a:t> Unemployment</a:t>
            </a:r>
            <a:r>
              <a:rPr lang="zh-TW" altLang="en-US" sz="2000" dirty="0" smtClean="0">
                <a:solidFill>
                  <a:srgbClr val="FF0000"/>
                </a:solidFill>
              </a:rPr>
              <a:t>：</a:t>
            </a:r>
            <a:r>
              <a:rPr lang="en-US" altLang="zh-TW" sz="2000" dirty="0" smtClean="0">
                <a:solidFill>
                  <a:srgbClr val="FF0000"/>
                </a:solidFill>
              </a:rPr>
              <a:t>3.87%</a:t>
            </a:r>
            <a:r>
              <a:rPr lang="zh-TW" altLang="en-US" sz="2000" dirty="0" smtClean="0">
                <a:solidFill>
                  <a:srgbClr val="0000CC"/>
                </a:solidFill>
              </a:rPr>
              <a:t> </a:t>
            </a:r>
            <a:endParaRPr lang="zh-TW" altLang="en-US" sz="2400" dirty="0">
              <a:solidFill>
                <a:srgbClr val="0000CC"/>
              </a:solidFill>
            </a:endParaRPr>
          </a:p>
        </p:txBody>
      </p:sp>
      <p:sp>
        <p:nvSpPr>
          <p:cNvPr id="8" name="文字方塊 7"/>
          <p:cNvSpPr txBox="1"/>
          <p:nvPr/>
        </p:nvSpPr>
        <p:spPr>
          <a:xfrm flipH="1" flipV="1">
            <a:off x="5530949" y="4353073"/>
            <a:ext cx="270783" cy="369332"/>
          </a:xfrm>
          <a:prstGeom prst="rect">
            <a:avLst/>
          </a:prstGeom>
          <a:noFill/>
        </p:spPr>
        <p:txBody>
          <a:bodyPr wrap="square" rtlCol="0">
            <a:spAutoFit/>
          </a:bodyPr>
          <a:lstStyle/>
          <a:p>
            <a:r>
              <a:rPr lang="zh-TW" altLang="en-US" dirty="0" smtClean="0">
                <a:solidFill>
                  <a:srgbClr val="0000CC"/>
                </a:solidFill>
                <a:sym typeface="Wingdings"/>
              </a:rPr>
              <a:t></a:t>
            </a:r>
            <a:endParaRPr lang="zh-TW" altLang="en-US" dirty="0">
              <a:solidFill>
                <a:srgbClr val="0000CC"/>
              </a:solidFill>
            </a:endParaRPr>
          </a:p>
        </p:txBody>
      </p:sp>
      <p:sp>
        <p:nvSpPr>
          <p:cNvPr id="10" name="文字方塊 9"/>
          <p:cNvSpPr txBox="1"/>
          <p:nvPr/>
        </p:nvSpPr>
        <p:spPr>
          <a:xfrm flipH="1" flipV="1">
            <a:off x="8460432" y="2060848"/>
            <a:ext cx="270783" cy="369332"/>
          </a:xfrm>
          <a:prstGeom prst="rect">
            <a:avLst/>
          </a:prstGeom>
          <a:noFill/>
        </p:spPr>
        <p:txBody>
          <a:bodyPr wrap="square" rtlCol="0">
            <a:spAutoFit/>
          </a:bodyPr>
          <a:lstStyle/>
          <a:p>
            <a:r>
              <a:rPr lang="zh-TW" altLang="en-US" dirty="0" smtClean="0">
                <a:solidFill>
                  <a:srgbClr val="0000CC"/>
                </a:solidFill>
                <a:sym typeface="Wingdings"/>
              </a:rPr>
              <a:t></a:t>
            </a:r>
            <a:endParaRPr lang="zh-TW" altLang="en-US" dirty="0">
              <a:solidFill>
                <a:srgbClr val="0000CC"/>
              </a:solidFill>
            </a:endParaRPr>
          </a:p>
        </p:txBody>
      </p:sp>
      <p:sp>
        <p:nvSpPr>
          <p:cNvPr id="11" name="矩形 10"/>
          <p:cNvSpPr/>
          <p:nvPr/>
        </p:nvSpPr>
        <p:spPr>
          <a:xfrm>
            <a:off x="1259632" y="191964"/>
            <a:ext cx="7416824" cy="584775"/>
          </a:xfrm>
          <a:prstGeom prst="rect">
            <a:avLst/>
          </a:prstGeom>
        </p:spPr>
        <p:txBody>
          <a:bodyPr wrap="square">
            <a:spAutoFit/>
          </a:bodyPr>
          <a:lstStyle/>
          <a:p>
            <a:r>
              <a:rPr lang="en-US" altLang="zh-TW" sz="3200" dirty="0" smtClean="0">
                <a:solidFill>
                  <a:srgbClr val="0000CC"/>
                </a:solidFill>
                <a:latin typeface="微軟正黑體" panose="020B0604030504040204" pitchFamily="34" charset="-120"/>
                <a:ea typeface="微軟正黑體" panose="020B0604030504040204" pitchFamily="34" charset="-120"/>
              </a:rPr>
              <a:t> </a:t>
            </a:r>
            <a:endParaRPr lang="zh-TW" altLang="en-US" sz="3200" dirty="0"/>
          </a:p>
        </p:txBody>
      </p:sp>
      <p:sp>
        <p:nvSpPr>
          <p:cNvPr id="12" name="矩形 11"/>
          <p:cNvSpPr/>
          <p:nvPr/>
        </p:nvSpPr>
        <p:spPr>
          <a:xfrm>
            <a:off x="2159732" y="182057"/>
            <a:ext cx="5616624" cy="1374735"/>
          </a:xfrm>
          <a:prstGeom prst="rect">
            <a:avLst/>
          </a:prstGeom>
        </p:spPr>
        <p:txBody>
          <a:bodyPr wrap="square">
            <a:spAutoFit/>
          </a:bodyPr>
          <a:lstStyle/>
          <a:p>
            <a:pPr>
              <a:lnSpc>
                <a:spcPts val="5000"/>
              </a:lnSpc>
              <a:spcBef>
                <a:spcPts val="1200"/>
              </a:spcBef>
              <a:spcAft>
                <a:spcPts val="1200"/>
              </a:spcAft>
            </a:pPr>
            <a:r>
              <a:rPr lang="en-US" altLang="zh-TW" sz="3600" dirty="0">
                <a:solidFill>
                  <a:srgbClr val="0000CC"/>
                </a:solidFill>
                <a:latin typeface="微軟正黑體" panose="020B0604030504040204" pitchFamily="34" charset="-120"/>
                <a:ea typeface="微軟正黑體" panose="020B0604030504040204" pitchFamily="34" charset="-120"/>
              </a:rPr>
              <a:t>Company numbers &amp; Unemployment change </a:t>
            </a:r>
          </a:p>
        </p:txBody>
      </p:sp>
      <p:sp>
        <p:nvSpPr>
          <p:cNvPr id="13" name="投影片編號版面配置區 3"/>
          <p:cNvSpPr txBox="1">
            <a:spLocks/>
          </p:cNvSpPr>
          <p:nvPr/>
        </p:nvSpPr>
        <p:spPr>
          <a:xfrm>
            <a:off x="8748464" y="6597352"/>
            <a:ext cx="576064"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13</a:t>
            </a:fld>
            <a:endParaRPr lang="zh-TW" altLang="en-US" dirty="0"/>
          </a:p>
        </p:txBody>
      </p:sp>
    </p:spTree>
    <p:extLst>
      <p:ext uri="{BB962C8B-B14F-4D97-AF65-F5344CB8AC3E}">
        <p14:creationId xmlns:p14="http://schemas.microsoft.com/office/powerpoint/2010/main" val="1543106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556792"/>
            <a:ext cx="4968552" cy="5040560"/>
          </a:xfrm>
          <a:prstGeom prst="rect">
            <a:avLst/>
          </a:prstGeom>
        </p:spPr>
      </p:pic>
      <p:sp>
        <p:nvSpPr>
          <p:cNvPr id="5" name="文字方塊 4"/>
          <p:cNvSpPr txBox="1"/>
          <p:nvPr/>
        </p:nvSpPr>
        <p:spPr>
          <a:xfrm>
            <a:off x="395536" y="1802720"/>
            <a:ext cx="3744416" cy="1554272"/>
          </a:xfrm>
          <a:prstGeom prst="rect">
            <a:avLst/>
          </a:prstGeom>
          <a:noFill/>
        </p:spPr>
        <p:txBody>
          <a:bodyPr wrap="square" rtlCol="0">
            <a:spAutoFit/>
          </a:bodyPr>
          <a:lstStyle/>
          <a:p>
            <a:pPr marL="285750" indent="-285750">
              <a:lnSpc>
                <a:spcPts val="3000"/>
              </a:lnSpc>
              <a:spcBef>
                <a:spcPts val="600"/>
              </a:spcBef>
              <a:spcAft>
                <a:spcPts val="600"/>
              </a:spcAft>
              <a:buFont typeface="Wingdings" panose="05000000000000000000" pitchFamily="2" charset="2"/>
              <a:buChar char="l"/>
            </a:pPr>
            <a:r>
              <a:rPr lang="en-US" altLang="zh-TW" sz="2400" smtClean="0">
                <a:solidFill>
                  <a:srgbClr val="0000CC"/>
                </a:solidFill>
              </a:rPr>
              <a:t>April,2009</a:t>
            </a:r>
            <a:endParaRPr lang="en-US" altLang="zh-TW" sz="2400" dirty="0" smtClean="0">
              <a:solidFill>
                <a:srgbClr val="0000CC"/>
              </a:solidFill>
            </a:endParaRPr>
          </a:p>
          <a:p>
            <a:pPr marL="342900" indent="-161925">
              <a:lnSpc>
                <a:spcPts val="3000"/>
              </a:lnSpc>
              <a:spcBef>
                <a:spcPts val="600"/>
              </a:spcBef>
              <a:spcAft>
                <a:spcPts val="600"/>
              </a:spcAft>
              <a:buFont typeface="Wingdings" panose="05000000000000000000" pitchFamily="2" charset="2"/>
              <a:buChar char="Ø"/>
            </a:pPr>
            <a:r>
              <a:rPr lang="en-US" altLang="zh-TW" sz="2000" dirty="0" smtClean="0">
                <a:solidFill>
                  <a:srgbClr val="0000CC"/>
                </a:solidFill>
              </a:rPr>
              <a:t> </a:t>
            </a:r>
            <a:r>
              <a:rPr lang="en-US" altLang="zh-TW" sz="2000" dirty="0">
                <a:solidFill>
                  <a:srgbClr val="0000CC"/>
                </a:solidFill>
              </a:rPr>
              <a:t>Business numbers</a:t>
            </a:r>
            <a:r>
              <a:rPr lang="zh-TW" altLang="en-US" sz="2000" dirty="0">
                <a:solidFill>
                  <a:srgbClr val="0000CC"/>
                </a:solidFill>
              </a:rPr>
              <a:t>：</a:t>
            </a:r>
            <a:r>
              <a:rPr lang="en-US" altLang="zh-TW" sz="2000" dirty="0">
                <a:solidFill>
                  <a:srgbClr val="0000CC"/>
                </a:solidFill>
              </a:rPr>
              <a:t>746,036</a:t>
            </a:r>
            <a:endParaRPr lang="en-US" altLang="zh-TW" sz="2000" dirty="0" smtClean="0">
              <a:solidFill>
                <a:srgbClr val="0000CC"/>
              </a:solidFill>
            </a:endParaRPr>
          </a:p>
          <a:p>
            <a:pPr marL="342900" indent="-161925">
              <a:lnSpc>
                <a:spcPts val="3000"/>
              </a:lnSpc>
              <a:spcBef>
                <a:spcPts val="600"/>
              </a:spcBef>
              <a:spcAft>
                <a:spcPts val="600"/>
              </a:spcAft>
              <a:buFont typeface="Wingdings" panose="05000000000000000000" pitchFamily="2" charset="2"/>
              <a:buChar char="Ø"/>
            </a:pPr>
            <a:r>
              <a:rPr lang="en-US" altLang="zh-TW" sz="2000" dirty="0" smtClean="0">
                <a:solidFill>
                  <a:srgbClr val="FF0000"/>
                </a:solidFill>
              </a:rPr>
              <a:t> Unemployment</a:t>
            </a:r>
            <a:r>
              <a:rPr lang="zh-TW" altLang="en-US" sz="2000" dirty="0" smtClean="0">
                <a:solidFill>
                  <a:srgbClr val="FF0000"/>
                </a:solidFill>
              </a:rPr>
              <a:t>：</a:t>
            </a:r>
            <a:r>
              <a:rPr lang="en-US" altLang="zh-TW" sz="2000" dirty="0" smtClean="0">
                <a:solidFill>
                  <a:srgbClr val="FF0000"/>
                </a:solidFill>
              </a:rPr>
              <a:t>5.78%</a:t>
            </a:r>
            <a:r>
              <a:rPr lang="zh-TW" altLang="en-US" sz="2000" b="1" dirty="0" smtClean="0">
                <a:solidFill>
                  <a:srgbClr val="FF0000"/>
                </a:solidFill>
              </a:rPr>
              <a:t> </a:t>
            </a:r>
            <a:endParaRPr lang="zh-TW" altLang="en-US" sz="2400" dirty="0">
              <a:solidFill>
                <a:srgbClr val="FF0000"/>
              </a:solidFill>
            </a:endParaRPr>
          </a:p>
        </p:txBody>
      </p:sp>
      <p:sp>
        <p:nvSpPr>
          <p:cNvPr id="6" name="文字方塊 5"/>
          <p:cNvSpPr txBox="1"/>
          <p:nvPr/>
        </p:nvSpPr>
        <p:spPr>
          <a:xfrm>
            <a:off x="397024" y="3749824"/>
            <a:ext cx="3814936" cy="1554272"/>
          </a:xfrm>
          <a:prstGeom prst="rect">
            <a:avLst/>
          </a:prstGeom>
          <a:noFill/>
        </p:spPr>
        <p:txBody>
          <a:bodyPr wrap="square" rtlCol="0">
            <a:spAutoFit/>
          </a:bodyPr>
          <a:lstStyle/>
          <a:p>
            <a:pPr marL="285750" indent="-285750">
              <a:lnSpc>
                <a:spcPts val="3000"/>
              </a:lnSpc>
              <a:spcBef>
                <a:spcPts val="600"/>
              </a:spcBef>
              <a:spcAft>
                <a:spcPts val="600"/>
              </a:spcAft>
              <a:buFont typeface="Wingdings" panose="05000000000000000000" pitchFamily="2" charset="2"/>
              <a:buChar char="l"/>
            </a:pPr>
            <a:r>
              <a:rPr lang="en-US" altLang="zh-TW" sz="2400" dirty="0" smtClean="0">
                <a:solidFill>
                  <a:srgbClr val="0000CC"/>
                </a:solidFill>
              </a:rPr>
              <a:t>December,2015</a:t>
            </a:r>
          </a:p>
          <a:p>
            <a:pPr marL="342900" indent="-161925">
              <a:lnSpc>
                <a:spcPts val="3000"/>
              </a:lnSpc>
              <a:spcBef>
                <a:spcPts val="600"/>
              </a:spcBef>
              <a:spcAft>
                <a:spcPts val="600"/>
              </a:spcAft>
              <a:buFont typeface="Wingdings" panose="05000000000000000000" pitchFamily="2" charset="2"/>
              <a:buChar char="Ø"/>
            </a:pPr>
            <a:r>
              <a:rPr lang="en-US" altLang="zh-TW" sz="2000" dirty="0" smtClean="0">
                <a:solidFill>
                  <a:srgbClr val="0000CC"/>
                </a:solidFill>
              </a:rPr>
              <a:t> </a:t>
            </a:r>
            <a:r>
              <a:rPr lang="en-US" altLang="zh-TW" sz="2000" dirty="0">
                <a:solidFill>
                  <a:srgbClr val="0000CC"/>
                </a:solidFill>
              </a:rPr>
              <a:t>Business numbers</a:t>
            </a:r>
            <a:r>
              <a:rPr lang="zh-TW" altLang="en-US" sz="2000" dirty="0">
                <a:solidFill>
                  <a:srgbClr val="0000CC"/>
                </a:solidFill>
              </a:rPr>
              <a:t>：</a:t>
            </a:r>
            <a:r>
              <a:rPr lang="en-US" altLang="zh-TW" sz="2000" dirty="0">
                <a:solidFill>
                  <a:srgbClr val="0000CC"/>
                </a:solidFill>
              </a:rPr>
              <a:t>821,407</a:t>
            </a:r>
            <a:endParaRPr lang="en-US" altLang="zh-TW" sz="2000" dirty="0" smtClean="0">
              <a:solidFill>
                <a:srgbClr val="0000CC"/>
              </a:solidFill>
            </a:endParaRPr>
          </a:p>
          <a:p>
            <a:pPr marL="342900" indent="-161925">
              <a:lnSpc>
                <a:spcPts val="3000"/>
              </a:lnSpc>
              <a:spcBef>
                <a:spcPts val="600"/>
              </a:spcBef>
              <a:spcAft>
                <a:spcPts val="600"/>
              </a:spcAft>
              <a:buFont typeface="Wingdings" panose="05000000000000000000" pitchFamily="2" charset="2"/>
              <a:buChar char="Ø"/>
            </a:pPr>
            <a:r>
              <a:rPr lang="en-US" altLang="zh-TW" sz="2000" dirty="0" smtClean="0">
                <a:solidFill>
                  <a:srgbClr val="FF0000"/>
                </a:solidFill>
              </a:rPr>
              <a:t> Unemployment</a:t>
            </a:r>
            <a:r>
              <a:rPr lang="zh-TW" altLang="en-US" sz="2000" dirty="0" smtClean="0">
                <a:solidFill>
                  <a:srgbClr val="FF0000"/>
                </a:solidFill>
              </a:rPr>
              <a:t>：</a:t>
            </a:r>
            <a:r>
              <a:rPr lang="en-US" altLang="zh-TW" sz="2000" dirty="0" smtClean="0">
                <a:solidFill>
                  <a:srgbClr val="FF0000"/>
                </a:solidFill>
              </a:rPr>
              <a:t>3.87%</a:t>
            </a:r>
            <a:r>
              <a:rPr lang="zh-TW" altLang="en-US" sz="2000" dirty="0" smtClean="0">
                <a:solidFill>
                  <a:srgbClr val="FF0000"/>
                </a:solidFill>
              </a:rPr>
              <a:t> </a:t>
            </a:r>
            <a:endParaRPr lang="zh-TW" altLang="en-US" sz="2400" dirty="0">
              <a:solidFill>
                <a:srgbClr val="FF0000"/>
              </a:solidFill>
            </a:endParaRPr>
          </a:p>
        </p:txBody>
      </p:sp>
      <p:sp>
        <p:nvSpPr>
          <p:cNvPr id="9" name="文字方塊 8"/>
          <p:cNvSpPr txBox="1"/>
          <p:nvPr/>
        </p:nvSpPr>
        <p:spPr>
          <a:xfrm flipH="1" flipV="1">
            <a:off x="5386032" y="4527108"/>
            <a:ext cx="270783" cy="369332"/>
          </a:xfrm>
          <a:prstGeom prst="rect">
            <a:avLst/>
          </a:prstGeom>
          <a:noFill/>
        </p:spPr>
        <p:txBody>
          <a:bodyPr wrap="square" rtlCol="0">
            <a:spAutoFit/>
          </a:bodyPr>
          <a:lstStyle/>
          <a:p>
            <a:r>
              <a:rPr lang="zh-TW" altLang="en-US" dirty="0" smtClean="0">
                <a:solidFill>
                  <a:srgbClr val="0000CC"/>
                </a:solidFill>
                <a:sym typeface="Wingdings"/>
              </a:rPr>
              <a:t></a:t>
            </a:r>
            <a:endParaRPr lang="zh-TW" altLang="en-US" dirty="0">
              <a:solidFill>
                <a:srgbClr val="0000CC"/>
              </a:solidFill>
            </a:endParaRPr>
          </a:p>
        </p:txBody>
      </p:sp>
      <p:sp>
        <p:nvSpPr>
          <p:cNvPr id="10" name="文字方塊 9"/>
          <p:cNvSpPr txBox="1"/>
          <p:nvPr/>
        </p:nvSpPr>
        <p:spPr>
          <a:xfrm flipH="1" flipV="1">
            <a:off x="8477681" y="2132856"/>
            <a:ext cx="270783" cy="369332"/>
          </a:xfrm>
          <a:prstGeom prst="rect">
            <a:avLst/>
          </a:prstGeom>
          <a:noFill/>
        </p:spPr>
        <p:txBody>
          <a:bodyPr wrap="square" rtlCol="0">
            <a:spAutoFit/>
          </a:bodyPr>
          <a:lstStyle/>
          <a:p>
            <a:r>
              <a:rPr lang="zh-TW" altLang="en-US" dirty="0" smtClean="0">
                <a:solidFill>
                  <a:srgbClr val="0000CC"/>
                </a:solidFill>
                <a:sym typeface="Wingdings"/>
              </a:rPr>
              <a:t></a:t>
            </a:r>
            <a:endParaRPr lang="zh-TW" altLang="en-US" dirty="0">
              <a:solidFill>
                <a:srgbClr val="0000CC"/>
              </a:solidFill>
            </a:endParaRPr>
          </a:p>
        </p:txBody>
      </p:sp>
      <p:sp>
        <p:nvSpPr>
          <p:cNvPr id="11" name="矩形 10"/>
          <p:cNvSpPr/>
          <p:nvPr/>
        </p:nvSpPr>
        <p:spPr>
          <a:xfrm>
            <a:off x="2232931" y="182057"/>
            <a:ext cx="5760640" cy="1374735"/>
          </a:xfrm>
          <a:prstGeom prst="rect">
            <a:avLst/>
          </a:prstGeom>
        </p:spPr>
        <p:txBody>
          <a:bodyPr wrap="square">
            <a:spAutoFit/>
          </a:bodyPr>
          <a:lstStyle/>
          <a:p>
            <a:pPr>
              <a:lnSpc>
                <a:spcPts val="5000"/>
              </a:lnSpc>
              <a:spcBef>
                <a:spcPts val="1200"/>
              </a:spcBef>
              <a:spcAft>
                <a:spcPts val="1200"/>
              </a:spcAft>
            </a:pPr>
            <a:r>
              <a:rPr lang="en-US" altLang="zh-TW" sz="3600" dirty="0" smtClean="0">
                <a:solidFill>
                  <a:srgbClr val="0000CC"/>
                </a:solidFill>
                <a:latin typeface="微軟正黑體" panose="020B0604030504040204" pitchFamily="34" charset="-120"/>
                <a:ea typeface="微軟正黑體" panose="020B0604030504040204" pitchFamily="34" charset="-120"/>
              </a:rPr>
              <a:t>Business </a:t>
            </a:r>
            <a:r>
              <a:rPr lang="en-US" altLang="zh-TW" sz="3600" dirty="0">
                <a:solidFill>
                  <a:srgbClr val="0000CC"/>
                </a:solidFill>
                <a:latin typeface="微軟正黑體" panose="020B0604030504040204" pitchFamily="34" charset="-120"/>
                <a:ea typeface="微軟正黑體" panose="020B0604030504040204" pitchFamily="34" charset="-120"/>
              </a:rPr>
              <a:t>numbers &amp; Unemployment change </a:t>
            </a:r>
          </a:p>
        </p:txBody>
      </p:sp>
      <p:sp>
        <p:nvSpPr>
          <p:cNvPr id="12" name="投影片編號版面配置區 3"/>
          <p:cNvSpPr txBox="1">
            <a:spLocks/>
          </p:cNvSpPr>
          <p:nvPr/>
        </p:nvSpPr>
        <p:spPr>
          <a:xfrm>
            <a:off x="8748464" y="6597352"/>
            <a:ext cx="576064"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14</a:t>
            </a:fld>
            <a:endParaRPr lang="zh-TW" altLang="en-US" dirty="0"/>
          </a:p>
        </p:txBody>
      </p:sp>
    </p:spTree>
    <p:extLst>
      <p:ext uri="{BB962C8B-B14F-4D97-AF65-F5344CB8AC3E}">
        <p14:creationId xmlns:p14="http://schemas.microsoft.com/office/powerpoint/2010/main" val="1790731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342703" y="826840"/>
            <a:ext cx="5400600" cy="605294"/>
          </a:xfrm>
          <a:prstGeom prst="rect">
            <a:avLst/>
          </a:prstGeom>
          <a:noFill/>
        </p:spPr>
        <p:txBody>
          <a:bodyPr wrap="square" rtlCol="0">
            <a:spAutoFit/>
          </a:bodyPr>
          <a:lstStyle/>
          <a:p>
            <a:pPr algn="ctr">
              <a:lnSpc>
                <a:spcPts val="4000"/>
              </a:lnSpc>
              <a:spcBef>
                <a:spcPts val="600"/>
              </a:spcBef>
              <a:spcAft>
                <a:spcPts val="600"/>
              </a:spcAft>
            </a:pPr>
            <a:r>
              <a:rPr lang="en-US" altLang="zh-TW" sz="3600" dirty="0" smtClean="0">
                <a:solidFill>
                  <a:srgbClr val="0000CC"/>
                </a:solidFill>
                <a:latin typeface="微軟正黑體" panose="020B0604030504040204" pitchFamily="34" charset="-120"/>
                <a:ea typeface="微軟正黑體" panose="020B0604030504040204" pitchFamily="34" charset="-120"/>
                <a:cs typeface="Arial" pitchFamily="34" charset="0"/>
              </a:rPr>
              <a:t>Outline</a:t>
            </a:r>
            <a:endParaRPr lang="en-US" altLang="zh-TW" sz="3600" dirty="0">
              <a:solidFill>
                <a:srgbClr val="0000CC"/>
              </a:solidFill>
              <a:latin typeface="微軟正黑體" panose="020B0604030504040204" pitchFamily="34" charset="-120"/>
              <a:ea typeface="微軟正黑體" panose="020B0604030504040204" pitchFamily="34" charset="-120"/>
              <a:cs typeface="Arial" pitchFamily="34" charset="0"/>
            </a:endParaRPr>
          </a:p>
        </p:txBody>
      </p:sp>
      <p:sp>
        <p:nvSpPr>
          <p:cNvPr id="10" name="投影片編號版面配置區 3"/>
          <p:cNvSpPr txBox="1">
            <a:spLocks/>
          </p:cNvSpPr>
          <p:nvPr/>
        </p:nvSpPr>
        <p:spPr>
          <a:xfrm>
            <a:off x="8856984" y="6592267"/>
            <a:ext cx="539552"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2</a:t>
            </a:fld>
            <a:endParaRPr lang="zh-TW" altLang="en-US" dirty="0"/>
          </a:p>
        </p:txBody>
      </p:sp>
      <p:sp>
        <p:nvSpPr>
          <p:cNvPr id="11" name="文字方塊 10"/>
          <p:cNvSpPr txBox="1"/>
          <p:nvPr/>
        </p:nvSpPr>
        <p:spPr>
          <a:xfrm>
            <a:off x="1071538" y="1897375"/>
            <a:ext cx="7604918" cy="3272691"/>
          </a:xfrm>
          <a:prstGeom prst="rect">
            <a:avLst/>
          </a:prstGeom>
          <a:noFill/>
        </p:spPr>
        <p:txBody>
          <a:bodyPr wrap="square" rtlCol="0">
            <a:spAutoFit/>
          </a:bodyPr>
          <a:lstStyle/>
          <a:p>
            <a:pPr>
              <a:lnSpc>
                <a:spcPts val="5000"/>
              </a:lnSpc>
              <a:spcBef>
                <a:spcPts val="1200"/>
              </a:spcBef>
              <a:spcAft>
                <a:spcPts val="1200"/>
              </a:spcAft>
            </a:pPr>
            <a:r>
              <a:rPr lang="zh-TW" altLang="en-US" sz="3200" dirty="0" smtClean="0">
                <a:solidFill>
                  <a:srgbClr val="0000CC"/>
                </a:solidFill>
                <a:latin typeface="微軟正黑體" pitchFamily="34" charset="-120"/>
                <a:ea typeface="微軟正黑體" pitchFamily="34" charset="-120"/>
                <a:sym typeface="Wingdings"/>
              </a:rPr>
              <a:t>  </a:t>
            </a:r>
            <a:r>
              <a:rPr lang="en-US" altLang="zh-TW" sz="3200" dirty="0" smtClean="0">
                <a:solidFill>
                  <a:srgbClr val="0000CC"/>
                </a:solidFill>
                <a:latin typeface="微軟正黑體" pitchFamily="34" charset="-120"/>
                <a:ea typeface="微軟正黑體" pitchFamily="34" charset="-120"/>
                <a:sym typeface="Wingdings"/>
              </a:rPr>
              <a:t>Overview</a:t>
            </a:r>
            <a:endParaRPr lang="en-US" altLang="zh-TW" sz="3200" dirty="0" smtClean="0">
              <a:solidFill>
                <a:srgbClr val="0000CC"/>
              </a:solidFill>
              <a:latin typeface="微軟正黑體" pitchFamily="34" charset="-120"/>
              <a:ea typeface="微軟正黑體" pitchFamily="34" charset="-120"/>
            </a:endParaRPr>
          </a:p>
          <a:p>
            <a:pPr marL="457200" indent="-457200">
              <a:lnSpc>
                <a:spcPts val="5000"/>
              </a:lnSpc>
              <a:spcBef>
                <a:spcPts val="1200"/>
              </a:spcBef>
              <a:spcAft>
                <a:spcPts val="1200"/>
              </a:spcAft>
              <a:buFont typeface="Wingdings"/>
              <a:buChar char="n"/>
            </a:pPr>
            <a:r>
              <a:rPr lang="en-US" altLang="zh-TW" sz="3200" dirty="0" smtClean="0">
                <a:solidFill>
                  <a:srgbClr val="0000CC"/>
                </a:solidFill>
                <a:latin typeface="微軟正黑體" pitchFamily="34" charset="-120"/>
                <a:ea typeface="微軟正黑體" pitchFamily="34" charset="-120"/>
                <a:sym typeface="Wingdings"/>
              </a:rPr>
              <a:t>Chinese Taipei One-Stop Shops</a:t>
            </a:r>
          </a:p>
          <a:p>
            <a:pPr marL="457200" indent="-457200">
              <a:lnSpc>
                <a:spcPts val="5000"/>
              </a:lnSpc>
              <a:spcBef>
                <a:spcPts val="1200"/>
              </a:spcBef>
              <a:spcAft>
                <a:spcPts val="1200"/>
              </a:spcAft>
              <a:buFont typeface="Wingdings"/>
              <a:buChar char="n"/>
            </a:pPr>
            <a:r>
              <a:rPr lang="en-US" altLang="zh-TW" sz="3200" dirty="0" smtClean="0">
                <a:solidFill>
                  <a:srgbClr val="0000CC"/>
                </a:solidFill>
                <a:latin typeface="微軟正黑體" pitchFamily="34" charset="-120"/>
                <a:ea typeface="微軟正黑體" pitchFamily="34" charset="-120"/>
                <a:sym typeface="Wingdings"/>
              </a:rPr>
              <a:t>Starting a business reform’s  benefits</a:t>
            </a:r>
            <a:r>
              <a:rPr lang="zh-TW" altLang="en-US" sz="3200" dirty="0" smtClean="0">
                <a:solidFill>
                  <a:srgbClr val="0000CC"/>
                </a:solidFill>
                <a:latin typeface="微軟正黑體" pitchFamily="34" charset="-120"/>
                <a:ea typeface="微軟正黑體" pitchFamily="34" charset="-120"/>
                <a:sym typeface="Wingdings"/>
              </a:rPr>
              <a:t>  </a:t>
            </a:r>
            <a:endParaRPr lang="zh-TW" altLang="en-US" sz="3200" dirty="0">
              <a:solidFill>
                <a:srgbClr val="0000CC"/>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6777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342703" y="826840"/>
            <a:ext cx="5400600" cy="605294"/>
          </a:xfrm>
          <a:prstGeom prst="rect">
            <a:avLst/>
          </a:prstGeom>
          <a:noFill/>
        </p:spPr>
        <p:txBody>
          <a:bodyPr wrap="square" rtlCol="0">
            <a:spAutoFit/>
          </a:bodyPr>
          <a:lstStyle/>
          <a:p>
            <a:pPr algn="ctr">
              <a:lnSpc>
                <a:spcPts val="4000"/>
              </a:lnSpc>
              <a:spcBef>
                <a:spcPts val="600"/>
              </a:spcBef>
              <a:spcAft>
                <a:spcPts val="600"/>
              </a:spcAft>
            </a:pPr>
            <a:r>
              <a:rPr lang="en-US" altLang="zh-TW" sz="3600" dirty="0" smtClean="0">
                <a:solidFill>
                  <a:srgbClr val="0000CC"/>
                </a:solidFill>
                <a:latin typeface="微軟正黑體" panose="020B0604030504040204" pitchFamily="34" charset="-120"/>
                <a:ea typeface="微軟正黑體" panose="020B0604030504040204" pitchFamily="34" charset="-120"/>
                <a:cs typeface="Arial" pitchFamily="34" charset="0"/>
              </a:rPr>
              <a:t>Overview</a:t>
            </a:r>
            <a:endParaRPr lang="en-US" altLang="zh-TW" sz="3600" dirty="0">
              <a:solidFill>
                <a:srgbClr val="0000CC"/>
              </a:solidFill>
              <a:latin typeface="微軟正黑體" panose="020B0604030504040204" pitchFamily="34" charset="-120"/>
              <a:ea typeface="微軟正黑體" panose="020B0604030504040204" pitchFamily="34" charset="-120"/>
              <a:cs typeface="Arial" pitchFamily="34" charset="0"/>
            </a:endParaRPr>
          </a:p>
        </p:txBody>
      </p:sp>
      <p:sp>
        <p:nvSpPr>
          <p:cNvPr id="6" name="文字方塊 5"/>
          <p:cNvSpPr txBox="1"/>
          <p:nvPr/>
        </p:nvSpPr>
        <p:spPr>
          <a:xfrm>
            <a:off x="1187624" y="2132856"/>
            <a:ext cx="6480720" cy="369332"/>
          </a:xfrm>
          <a:prstGeom prst="rect">
            <a:avLst/>
          </a:prstGeom>
          <a:noFill/>
        </p:spPr>
        <p:txBody>
          <a:bodyPr wrap="square" rtlCol="0">
            <a:spAutoFit/>
          </a:bodyPr>
          <a:lstStyle/>
          <a:p>
            <a:pPr marL="285750" indent="-285750">
              <a:buBlip>
                <a:blip r:embed="rId2"/>
              </a:buBlip>
            </a:pPr>
            <a:endParaRPr lang="zh-TW" altLang="en-US" dirty="0"/>
          </a:p>
        </p:txBody>
      </p:sp>
      <p:sp>
        <p:nvSpPr>
          <p:cNvPr id="7" name="文字方塊 6"/>
          <p:cNvSpPr txBox="1"/>
          <p:nvPr/>
        </p:nvSpPr>
        <p:spPr>
          <a:xfrm>
            <a:off x="1187624" y="1844824"/>
            <a:ext cx="7344816" cy="2631490"/>
          </a:xfrm>
          <a:prstGeom prst="rect">
            <a:avLst/>
          </a:prstGeom>
          <a:noFill/>
        </p:spPr>
        <p:txBody>
          <a:bodyPr wrap="square" rtlCol="0">
            <a:spAutoFit/>
          </a:bodyPr>
          <a:lstStyle/>
          <a:p>
            <a:pPr marL="285750" indent="-285750">
              <a:lnSpc>
                <a:spcPts val="5000"/>
              </a:lnSpc>
              <a:spcBef>
                <a:spcPts val="1200"/>
              </a:spcBef>
              <a:spcAft>
                <a:spcPts val="1200"/>
              </a:spcAft>
              <a:buBlip>
                <a:blip r:embed="rId2"/>
              </a:buBlip>
            </a:pPr>
            <a:r>
              <a:rPr lang="en-US" altLang="zh-TW" sz="3200" dirty="0" smtClean="0">
                <a:solidFill>
                  <a:srgbClr val="0000CC"/>
                </a:solidFill>
                <a:latin typeface="微軟正黑體" panose="020B0604030504040204" pitchFamily="34" charset="-120"/>
                <a:ea typeface="微軟正黑體" panose="020B0604030504040204" pitchFamily="34" charset="-120"/>
              </a:rPr>
              <a:t>  Introduce  </a:t>
            </a:r>
          </a:p>
          <a:p>
            <a:pPr marL="285750" indent="-285750">
              <a:lnSpc>
                <a:spcPts val="5000"/>
              </a:lnSpc>
              <a:spcBef>
                <a:spcPts val="1200"/>
              </a:spcBef>
              <a:spcAft>
                <a:spcPts val="1200"/>
              </a:spcAft>
              <a:buBlip>
                <a:blip r:embed="rId2"/>
              </a:buBlip>
            </a:pPr>
            <a:r>
              <a:rPr lang="en-US" altLang="zh-TW" sz="3200" dirty="0" smtClean="0">
                <a:solidFill>
                  <a:srgbClr val="0000CC"/>
                </a:solidFill>
                <a:latin typeface="微軟正黑體" panose="020B0604030504040204" pitchFamily="34" charset="-120"/>
                <a:ea typeface="微軟正黑體" panose="020B0604030504040204" pitchFamily="34" charset="-120"/>
              </a:rPr>
              <a:t>  7 Years </a:t>
            </a:r>
            <a:r>
              <a:rPr lang="en-US" altLang="zh-TW" sz="3200" dirty="0" err="1" smtClean="0">
                <a:solidFill>
                  <a:srgbClr val="0000CC"/>
                </a:solidFill>
                <a:latin typeface="微軟正黑體" panose="020B0604030504040204" pitchFamily="34" charset="-120"/>
                <a:ea typeface="微軟正黑體" panose="020B0604030504040204" pitchFamily="34" charset="-120"/>
              </a:rPr>
              <a:t>EoDB</a:t>
            </a:r>
            <a:r>
              <a:rPr lang="en-US" altLang="zh-TW" sz="3200" dirty="0" smtClean="0">
                <a:solidFill>
                  <a:srgbClr val="0000CC"/>
                </a:solidFill>
                <a:latin typeface="微軟正黑體" panose="020B0604030504040204" pitchFamily="34" charset="-120"/>
                <a:ea typeface="微軟正黑體" panose="020B0604030504040204" pitchFamily="34" charset="-120"/>
              </a:rPr>
              <a:t> reform</a:t>
            </a:r>
          </a:p>
          <a:p>
            <a:pPr marL="285750" indent="-285750">
              <a:lnSpc>
                <a:spcPts val="5000"/>
              </a:lnSpc>
              <a:spcBef>
                <a:spcPts val="1200"/>
              </a:spcBef>
              <a:spcAft>
                <a:spcPts val="1200"/>
              </a:spcAft>
              <a:buBlip>
                <a:blip r:embed="rId2"/>
              </a:buBlip>
            </a:pPr>
            <a:r>
              <a:rPr lang="en-US" altLang="zh-TW" sz="3200" dirty="0">
                <a:solidFill>
                  <a:srgbClr val="0000CC"/>
                </a:solidFill>
                <a:latin typeface="微軟正黑體" panose="020B0604030504040204" pitchFamily="34" charset="-120"/>
                <a:ea typeface="微軟正黑體" panose="020B0604030504040204" pitchFamily="34" charset="-120"/>
              </a:rPr>
              <a:t> </a:t>
            </a:r>
            <a:r>
              <a:rPr lang="en-US" altLang="zh-TW" sz="3200" dirty="0" smtClean="0">
                <a:solidFill>
                  <a:srgbClr val="0000CC"/>
                </a:solidFill>
                <a:latin typeface="微軟正黑體" panose="020B0604030504040204" pitchFamily="34" charset="-120"/>
                <a:ea typeface="微軟正黑體" panose="020B0604030504040204" pitchFamily="34" charset="-120"/>
              </a:rPr>
              <a:t> Indicators ranking change</a:t>
            </a:r>
            <a:endParaRPr lang="zh-TW" altLang="en-US" sz="3200" dirty="0">
              <a:solidFill>
                <a:srgbClr val="0000CC"/>
              </a:solidFill>
              <a:latin typeface="微軟正黑體" panose="020B0604030504040204" pitchFamily="34" charset="-120"/>
              <a:ea typeface="微軟正黑體" panose="020B0604030504040204" pitchFamily="34" charset="-120"/>
            </a:endParaRPr>
          </a:p>
        </p:txBody>
      </p:sp>
      <p:sp>
        <p:nvSpPr>
          <p:cNvPr id="8" name="投影片編號版面配置區 3"/>
          <p:cNvSpPr txBox="1">
            <a:spLocks/>
          </p:cNvSpPr>
          <p:nvPr/>
        </p:nvSpPr>
        <p:spPr>
          <a:xfrm>
            <a:off x="8856984" y="6597352"/>
            <a:ext cx="395536"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3</a:t>
            </a:fld>
            <a:endParaRPr lang="zh-TW" altLang="en-US" dirty="0"/>
          </a:p>
        </p:txBody>
      </p:sp>
    </p:spTree>
    <p:extLst>
      <p:ext uri="{BB962C8B-B14F-4D97-AF65-F5344CB8AC3E}">
        <p14:creationId xmlns:p14="http://schemas.microsoft.com/office/powerpoint/2010/main" val="502819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67544" y="393710"/>
            <a:ext cx="8334672" cy="646331"/>
          </a:xfrm>
          <a:prstGeom prst="rect">
            <a:avLst/>
          </a:prstGeom>
          <a:noFill/>
        </p:spPr>
        <p:txBody>
          <a:bodyPr wrap="square" rtlCol="0">
            <a:spAutoFit/>
          </a:bodyPr>
          <a:lstStyle/>
          <a:p>
            <a:pPr algn="ctr"/>
            <a:r>
              <a:rPr lang="en-US" altLang="zh-TW" sz="3600" dirty="0" smtClean="0">
                <a:solidFill>
                  <a:srgbClr val="0000CC"/>
                </a:solidFill>
                <a:latin typeface="微軟正黑體" panose="020B0604030504040204" pitchFamily="34" charset="-120"/>
                <a:ea typeface="微軟正黑體" panose="020B0604030504040204" pitchFamily="34" charset="-120"/>
                <a:cs typeface="Arial Unicode MS" panose="020B0604020202020204" pitchFamily="34" charset="-120"/>
              </a:rPr>
              <a:t>Introduce </a:t>
            </a:r>
            <a:endParaRPr lang="zh-TW" altLang="en-US" sz="3600" dirty="0">
              <a:solidFill>
                <a:srgbClr val="0000CC"/>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sp>
        <p:nvSpPr>
          <p:cNvPr id="7" name="投影片編號版面配置區 3"/>
          <p:cNvSpPr txBox="1">
            <a:spLocks/>
          </p:cNvSpPr>
          <p:nvPr/>
        </p:nvSpPr>
        <p:spPr>
          <a:xfrm>
            <a:off x="8776617" y="6448251"/>
            <a:ext cx="395536"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4</a:t>
            </a:fld>
            <a:endParaRPr lang="zh-TW" altLang="en-US" dirty="0"/>
          </a:p>
        </p:txBody>
      </p:sp>
      <p:sp>
        <p:nvSpPr>
          <p:cNvPr id="6" name="文字方塊 5"/>
          <p:cNvSpPr txBox="1"/>
          <p:nvPr/>
        </p:nvSpPr>
        <p:spPr>
          <a:xfrm>
            <a:off x="218009" y="1040041"/>
            <a:ext cx="8496944" cy="5940088"/>
          </a:xfrm>
          <a:prstGeom prst="rect">
            <a:avLst/>
          </a:prstGeom>
          <a:noFill/>
        </p:spPr>
        <p:txBody>
          <a:bodyPr wrap="square">
            <a:spAutoFit/>
          </a:bodyPr>
          <a:lstStyle/>
          <a:p>
            <a:pPr marL="628650" indent="-542925" algn="just">
              <a:lnSpc>
                <a:spcPts val="2800"/>
              </a:lnSpc>
              <a:spcBef>
                <a:spcPts val="600"/>
              </a:spcBef>
              <a:spcAft>
                <a:spcPts val="600"/>
              </a:spcAft>
              <a:buFont typeface="Wingdings" panose="05000000000000000000" pitchFamily="2" charset="2"/>
              <a:buChar char="l"/>
              <a:defRPr/>
            </a:pPr>
            <a:r>
              <a:rPr lang="en-US" altLang="zh-TW" u="sng" dirty="0">
                <a:solidFill>
                  <a:srgbClr val="0000CC"/>
                </a:solidFill>
                <a:latin typeface="微軟正黑體" pitchFamily="34" charset="-120"/>
                <a:ea typeface="微軟正黑體" pitchFamily="34" charset="-120"/>
              </a:rPr>
              <a:t>In October 2008, </a:t>
            </a:r>
            <a:r>
              <a:rPr lang="en-US" altLang="zh-TW" u="sng" dirty="0" smtClean="0">
                <a:solidFill>
                  <a:srgbClr val="0000CC"/>
                </a:solidFill>
                <a:latin typeface="微軟正黑體" pitchFamily="34" charset="-120"/>
                <a:ea typeface="微軟正黑體" pitchFamily="34" charset="-120"/>
              </a:rPr>
              <a:t>Chinese Taipei </a:t>
            </a:r>
            <a:r>
              <a:rPr lang="en-US" altLang="zh-TW" u="sng" dirty="0">
                <a:solidFill>
                  <a:srgbClr val="0000CC"/>
                </a:solidFill>
                <a:latin typeface="微軟正黑體" pitchFamily="34" charset="-120"/>
                <a:ea typeface="微軟正黑體" pitchFamily="34" charset="-120"/>
              </a:rPr>
              <a:t>launched business environment reforms </a:t>
            </a:r>
            <a:r>
              <a:rPr lang="en-US" altLang="zh-TW" dirty="0">
                <a:solidFill>
                  <a:srgbClr val="0000CC"/>
                </a:solidFill>
                <a:latin typeface="微軟正黑體" pitchFamily="34" charset="-120"/>
                <a:ea typeface="微軟正黑體" pitchFamily="34" charset="-120"/>
              </a:rPr>
              <a:t>based on the criteria of the World Bank’s Doing Business report, and has advanced them for </a:t>
            </a:r>
            <a:r>
              <a:rPr lang="en-US" altLang="zh-TW" dirty="0" smtClean="0">
                <a:solidFill>
                  <a:srgbClr val="0000CC"/>
                </a:solidFill>
                <a:latin typeface="微軟正黑體" pitchFamily="34" charset="-120"/>
                <a:ea typeface="微軟正黑體" pitchFamily="34" charset="-120"/>
              </a:rPr>
              <a:t>seven consecutive </a:t>
            </a:r>
            <a:r>
              <a:rPr lang="en-US" altLang="zh-TW" dirty="0">
                <a:solidFill>
                  <a:srgbClr val="0000CC"/>
                </a:solidFill>
                <a:latin typeface="微軟正黑體" pitchFamily="34" charset="-120"/>
                <a:ea typeface="微軟正黑體" pitchFamily="34" charset="-120"/>
              </a:rPr>
              <a:t>years as of May 2015</a:t>
            </a:r>
            <a:r>
              <a:rPr lang="en-US" altLang="zh-TW" dirty="0" smtClean="0">
                <a:solidFill>
                  <a:srgbClr val="0000CC"/>
                </a:solidFill>
                <a:latin typeface="微軟正黑體" pitchFamily="34" charset="-120"/>
                <a:ea typeface="微軟正黑體" pitchFamily="34" charset="-120"/>
              </a:rPr>
              <a:t>.</a:t>
            </a:r>
          </a:p>
          <a:p>
            <a:pPr marL="628650" indent="-542925" algn="just">
              <a:lnSpc>
                <a:spcPts val="2800"/>
              </a:lnSpc>
              <a:spcBef>
                <a:spcPts val="600"/>
              </a:spcBef>
              <a:spcAft>
                <a:spcPts val="600"/>
              </a:spcAft>
              <a:buFont typeface="Wingdings" panose="05000000000000000000" pitchFamily="2" charset="2"/>
              <a:buChar char="l"/>
              <a:defRPr/>
            </a:pPr>
            <a:r>
              <a:rPr lang="en-US" altLang="zh-TW" dirty="0" smtClean="0">
                <a:solidFill>
                  <a:srgbClr val="0000CC"/>
                </a:solidFill>
                <a:latin typeface="微軟正黑體" pitchFamily="34" charset="-120"/>
                <a:ea typeface="微軟正黑體" pitchFamily="34" charset="-120"/>
              </a:rPr>
              <a:t> Chinese Taipei’s </a:t>
            </a:r>
            <a:r>
              <a:rPr lang="en-US" altLang="zh-TW" dirty="0">
                <a:solidFill>
                  <a:srgbClr val="0000CC"/>
                </a:solidFill>
                <a:latin typeface="微軟正黑體" pitchFamily="34" charset="-120"/>
                <a:ea typeface="微軟正黑體" pitchFamily="34" charset="-120"/>
              </a:rPr>
              <a:t>Ease of Doing Business ranking rose from </a:t>
            </a:r>
            <a:r>
              <a:rPr lang="en-US" altLang="zh-TW" dirty="0" smtClean="0">
                <a:solidFill>
                  <a:srgbClr val="0000CC"/>
                </a:solidFill>
                <a:latin typeface="微軟正黑體" pitchFamily="34" charset="-120"/>
                <a:ea typeface="微軟正黑體" pitchFamily="34" charset="-120"/>
              </a:rPr>
              <a:t>61th </a:t>
            </a:r>
            <a:r>
              <a:rPr lang="en-US" altLang="zh-TW" dirty="0">
                <a:solidFill>
                  <a:srgbClr val="0000CC"/>
                </a:solidFill>
                <a:latin typeface="微軟正黑體" pitchFamily="34" charset="-120"/>
                <a:ea typeface="微軟正黑體" pitchFamily="34" charset="-120"/>
              </a:rPr>
              <a:t>in 2008 to </a:t>
            </a:r>
            <a:r>
              <a:rPr lang="en-US" altLang="zh-TW" dirty="0" smtClean="0">
                <a:solidFill>
                  <a:srgbClr val="0000CC"/>
                </a:solidFill>
                <a:latin typeface="微軟正黑體" pitchFamily="34" charset="-120"/>
                <a:ea typeface="微軟正黑體" pitchFamily="34" charset="-120"/>
              </a:rPr>
              <a:t>11th </a:t>
            </a:r>
            <a:r>
              <a:rPr lang="en-US" altLang="zh-TW" dirty="0">
                <a:solidFill>
                  <a:srgbClr val="0000CC"/>
                </a:solidFill>
                <a:latin typeface="微軟正黑體" pitchFamily="34" charset="-120"/>
                <a:ea typeface="微軟正黑體" pitchFamily="34" charset="-120"/>
              </a:rPr>
              <a:t>in </a:t>
            </a:r>
            <a:r>
              <a:rPr lang="en-US" altLang="zh-TW" dirty="0" smtClean="0">
                <a:solidFill>
                  <a:srgbClr val="0000CC"/>
                </a:solidFill>
                <a:latin typeface="微軟正黑體" pitchFamily="34" charset="-120"/>
                <a:ea typeface="微軟正黑體" pitchFamily="34" charset="-120"/>
              </a:rPr>
              <a:t>2015,  </a:t>
            </a:r>
            <a:r>
              <a:rPr lang="en-US" altLang="zh-TW" u="sng" dirty="0">
                <a:solidFill>
                  <a:srgbClr val="0000CC"/>
                </a:solidFill>
                <a:latin typeface="微軟正黑體" pitchFamily="34" charset="-120"/>
                <a:ea typeface="微軟正黑體" pitchFamily="34" charset="-120"/>
              </a:rPr>
              <a:t>in </a:t>
            </a:r>
            <a:r>
              <a:rPr lang="en-US" altLang="zh-TW" u="sng" dirty="0" smtClean="0">
                <a:solidFill>
                  <a:srgbClr val="0000CC"/>
                </a:solidFill>
                <a:latin typeface="微軟正黑體" pitchFamily="34" charset="-120"/>
                <a:ea typeface="微軟正黑體" pitchFamily="34" charset="-120"/>
              </a:rPr>
              <a:t>seven years Chinese Taipei </a:t>
            </a:r>
            <a:r>
              <a:rPr lang="en-US" altLang="zh-TW" u="sng" dirty="0">
                <a:solidFill>
                  <a:srgbClr val="0000CC"/>
                </a:solidFill>
                <a:latin typeface="微軟正黑體" pitchFamily="34" charset="-120"/>
                <a:ea typeface="微軟正黑體" pitchFamily="34" charset="-120"/>
              </a:rPr>
              <a:t>moved up </a:t>
            </a:r>
            <a:r>
              <a:rPr lang="en-US" altLang="zh-TW" u="sng" dirty="0" smtClean="0">
                <a:solidFill>
                  <a:srgbClr val="0000CC"/>
                </a:solidFill>
                <a:latin typeface="微軟正黑體" pitchFamily="34" charset="-120"/>
                <a:ea typeface="微軟正黑體" pitchFamily="34" charset="-120"/>
              </a:rPr>
              <a:t>50 </a:t>
            </a:r>
            <a:r>
              <a:rPr lang="en-US" altLang="zh-TW" u="sng" dirty="0">
                <a:solidFill>
                  <a:srgbClr val="0000CC"/>
                </a:solidFill>
                <a:latin typeface="微軟正黑體" pitchFamily="34" charset="-120"/>
                <a:ea typeface="微軟正黑體" pitchFamily="34" charset="-120"/>
              </a:rPr>
              <a:t>places in the </a:t>
            </a:r>
            <a:r>
              <a:rPr lang="en-US" altLang="zh-TW" u="sng" dirty="0" smtClean="0">
                <a:solidFill>
                  <a:srgbClr val="0000CC"/>
                </a:solidFill>
                <a:latin typeface="微軟正黑體" pitchFamily="34" charset="-120"/>
                <a:ea typeface="微軟正黑體" pitchFamily="34" charset="-120"/>
              </a:rPr>
              <a:t>rankings. Its highest ever  ranking</a:t>
            </a:r>
            <a:r>
              <a:rPr lang="en-US" altLang="zh-TW" dirty="0" smtClean="0">
                <a:solidFill>
                  <a:srgbClr val="0000CC"/>
                </a:solidFill>
                <a:latin typeface="微軟正黑體" pitchFamily="34" charset="-120"/>
                <a:ea typeface="微軟正黑體" pitchFamily="34" charset="-120"/>
              </a:rPr>
              <a:t>.</a:t>
            </a:r>
          </a:p>
          <a:p>
            <a:pPr marL="628650" indent="-542925" algn="just">
              <a:lnSpc>
                <a:spcPts val="2800"/>
              </a:lnSpc>
              <a:spcBef>
                <a:spcPts val="600"/>
              </a:spcBef>
              <a:spcAft>
                <a:spcPts val="600"/>
              </a:spcAft>
              <a:buFont typeface="Wingdings" panose="05000000000000000000" pitchFamily="2" charset="2"/>
              <a:buChar char="l"/>
              <a:defRPr/>
            </a:pPr>
            <a:r>
              <a:rPr lang="en-US" altLang="zh-TW" dirty="0">
                <a:solidFill>
                  <a:srgbClr val="0000CC"/>
                </a:solidFill>
                <a:latin typeface="微軟正黑體" pitchFamily="34" charset="-120"/>
                <a:ea typeface="微軟正黑體" pitchFamily="34" charset="-120"/>
              </a:rPr>
              <a:t>In April 2010, the Executive Yuan promulgated the Procedural Directions on the Conduct an Assessment of Business Environment Reform by Agencies of the Executive Yuan, under which </a:t>
            </a:r>
            <a:r>
              <a:rPr lang="en-US" altLang="zh-TW" u="sng" dirty="0">
                <a:solidFill>
                  <a:srgbClr val="0000CC"/>
                </a:solidFill>
                <a:latin typeface="微軟正黑體" pitchFamily="34" charset="-120"/>
                <a:ea typeface="微軟正黑體" pitchFamily="34" charset="-120"/>
              </a:rPr>
              <a:t>the Deputy Premier of the Executive Yuan acts as the top level of </a:t>
            </a:r>
            <a:r>
              <a:rPr lang="en-US" altLang="zh-TW" u="sng" dirty="0" smtClean="0">
                <a:solidFill>
                  <a:srgbClr val="0000CC"/>
                </a:solidFill>
                <a:latin typeface="微軟正黑體" pitchFamily="34" charset="-120"/>
                <a:ea typeface="微軟正黑體" pitchFamily="34" charset="-120"/>
              </a:rPr>
              <a:t>oversight</a:t>
            </a:r>
            <a:r>
              <a:rPr lang="en-US" altLang="zh-TW" dirty="0" smtClean="0">
                <a:solidFill>
                  <a:srgbClr val="0000CC"/>
                </a:solidFill>
                <a:latin typeface="微軟正黑體" pitchFamily="34" charset="-120"/>
                <a:ea typeface="微軟正黑體" pitchFamily="34" charset="-120"/>
              </a:rPr>
              <a:t>.</a:t>
            </a:r>
          </a:p>
          <a:p>
            <a:pPr marL="628650" indent="-542925" algn="just">
              <a:lnSpc>
                <a:spcPts val="2800"/>
              </a:lnSpc>
              <a:spcBef>
                <a:spcPts val="600"/>
              </a:spcBef>
              <a:spcAft>
                <a:spcPts val="600"/>
              </a:spcAft>
              <a:buFont typeface="Wingdings" panose="05000000000000000000" pitchFamily="2" charset="2"/>
              <a:buChar char="l"/>
              <a:defRPr/>
            </a:pPr>
            <a:r>
              <a:rPr lang="en-US" altLang="zh-TW" dirty="0">
                <a:solidFill>
                  <a:srgbClr val="0000CC"/>
                </a:solidFill>
                <a:latin typeface="微軟正黑體" pitchFamily="34" charset="-120"/>
                <a:ea typeface="微軟正黑體" pitchFamily="34" charset="-120"/>
              </a:rPr>
              <a:t>Cabinet agencies form an interagency task force, and </a:t>
            </a:r>
            <a:r>
              <a:rPr lang="en-US" altLang="zh-TW" u="sng" dirty="0">
                <a:solidFill>
                  <a:srgbClr val="0000CC"/>
                </a:solidFill>
                <a:latin typeface="微軟正黑體" pitchFamily="34" charset="-120"/>
                <a:ea typeface="微軟正黑體" pitchFamily="34" charset="-120"/>
              </a:rPr>
              <a:t>the National Development Council </a:t>
            </a:r>
            <a:r>
              <a:rPr lang="en-US" altLang="zh-TW" u="sng" dirty="0" smtClean="0">
                <a:solidFill>
                  <a:srgbClr val="0000CC"/>
                </a:solidFill>
                <a:latin typeface="微軟正黑體" pitchFamily="34" charset="-120"/>
                <a:ea typeface="微軟正黑體" pitchFamily="34" charset="-120"/>
              </a:rPr>
              <a:t> puts forward reform </a:t>
            </a:r>
            <a:r>
              <a:rPr lang="en-US" altLang="zh-TW" u="sng" dirty="0">
                <a:solidFill>
                  <a:srgbClr val="0000CC"/>
                </a:solidFill>
                <a:latin typeface="微軟正黑體" pitchFamily="34" charset="-120"/>
                <a:ea typeface="微軟正黑體" pitchFamily="34" charset="-120"/>
              </a:rPr>
              <a:t>proposals each year</a:t>
            </a:r>
            <a:r>
              <a:rPr lang="en-US" altLang="zh-TW" dirty="0">
                <a:solidFill>
                  <a:srgbClr val="0000CC"/>
                </a:solidFill>
                <a:latin typeface="微軟正黑體" pitchFamily="34" charset="-120"/>
                <a:ea typeface="微軟正黑體" pitchFamily="34" charset="-120"/>
              </a:rPr>
              <a:t>, and coordinates between agencies and evaluates their progress in implementing reforms. </a:t>
            </a:r>
            <a:endParaRPr lang="zh-TW" altLang="en-US" sz="20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1190382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3"/>
          <p:cNvSpPr txBox="1">
            <a:spLocks/>
          </p:cNvSpPr>
          <p:nvPr/>
        </p:nvSpPr>
        <p:spPr>
          <a:xfrm>
            <a:off x="8820472" y="6611589"/>
            <a:ext cx="474490"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5</a:t>
            </a:fld>
            <a:endParaRPr lang="zh-TW" alt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67358"/>
            <a:ext cx="7632848" cy="444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橢圓 7"/>
          <p:cNvSpPr/>
          <p:nvPr/>
        </p:nvSpPr>
        <p:spPr>
          <a:xfrm>
            <a:off x="2947839" y="4725144"/>
            <a:ext cx="648072" cy="936104"/>
          </a:xfrm>
          <a:prstGeom prst="ellipse">
            <a:avLst/>
          </a:prstGeom>
          <a:solidFill>
            <a:schemeClr val="accent1">
              <a:lumMod val="20000"/>
              <a:lumOff val="80000"/>
              <a:alpha val="0"/>
            </a:schemeClr>
          </a:solidFill>
          <a:ln w="38100">
            <a:solidFill>
              <a:srgbClr val="FF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7787927" y="2132856"/>
            <a:ext cx="648072" cy="936104"/>
          </a:xfrm>
          <a:prstGeom prst="ellipse">
            <a:avLst/>
          </a:prstGeom>
          <a:solidFill>
            <a:schemeClr val="accent1">
              <a:lumMod val="20000"/>
              <a:lumOff val="80000"/>
              <a:alpha val="0"/>
            </a:schemeClr>
          </a:solidFill>
          <a:ln w="38100">
            <a:solidFill>
              <a:srgbClr val="FF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4867" y="1664380"/>
            <a:ext cx="792088" cy="46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CC"/>
                </a:solidFill>
              </a:rPr>
              <a:t>rank</a:t>
            </a:r>
            <a:endParaRPr lang="zh-TW" altLang="en-US" dirty="0">
              <a:solidFill>
                <a:srgbClr val="0000CC"/>
              </a:solidFill>
            </a:endParaRPr>
          </a:p>
        </p:txBody>
      </p:sp>
      <p:sp>
        <p:nvSpPr>
          <p:cNvPr id="11" name="矩形 10"/>
          <p:cNvSpPr/>
          <p:nvPr/>
        </p:nvSpPr>
        <p:spPr>
          <a:xfrm>
            <a:off x="8208404" y="5757029"/>
            <a:ext cx="792088" cy="46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CC"/>
                </a:solidFill>
              </a:rPr>
              <a:t>year</a:t>
            </a:r>
            <a:endParaRPr lang="zh-TW" altLang="en-US" dirty="0">
              <a:solidFill>
                <a:srgbClr val="0000CC"/>
              </a:solidFill>
            </a:endParaRPr>
          </a:p>
        </p:txBody>
      </p:sp>
      <p:sp>
        <p:nvSpPr>
          <p:cNvPr id="13" name="文字方塊 12"/>
          <p:cNvSpPr txBox="1"/>
          <p:nvPr/>
        </p:nvSpPr>
        <p:spPr>
          <a:xfrm>
            <a:off x="405483" y="393710"/>
            <a:ext cx="8334672" cy="1200329"/>
          </a:xfrm>
          <a:prstGeom prst="rect">
            <a:avLst/>
          </a:prstGeom>
          <a:noFill/>
        </p:spPr>
        <p:txBody>
          <a:bodyPr wrap="square" rtlCol="0">
            <a:spAutoFit/>
          </a:bodyPr>
          <a:lstStyle/>
          <a:p>
            <a:pPr algn="ctr"/>
            <a:r>
              <a:rPr lang="en-US" altLang="zh-TW" sz="3600" dirty="0" smtClean="0">
                <a:solidFill>
                  <a:srgbClr val="0000CC"/>
                </a:solidFill>
                <a:latin typeface="微軟正黑體" pitchFamily="34" charset="-120"/>
                <a:ea typeface="微軟正黑體" panose="020B0604030504040204" pitchFamily="34" charset="-120"/>
              </a:rPr>
              <a:t>7 </a:t>
            </a:r>
            <a:r>
              <a:rPr lang="en-US" altLang="zh-TW" sz="3600" dirty="0">
                <a:solidFill>
                  <a:srgbClr val="0000CC"/>
                </a:solidFill>
                <a:latin typeface="微軟正黑體" pitchFamily="34" charset="-120"/>
                <a:ea typeface="微軟正黑體" panose="020B0604030504040204" pitchFamily="34" charset="-120"/>
              </a:rPr>
              <a:t>Years </a:t>
            </a:r>
            <a:r>
              <a:rPr lang="en-US" altLang="zh-TW" sz="3600" dirty="0" err="1" smtClean="0">
                <a:solidFill>
                  <a:srgbClr val="0000CC"/>
                </a:solidFill>
                <a:latin typeface="微軟正黑體" pitchFamily="34" charset="-120"/>
                <a:ea typeface="微軟正黑體" panose="020B0604030504040204" pitchFamily="34" charset="-120"/>
              </a:rPr>
              <a:t>EoDB</a:t>
            </a:r>
            <a:r>
              <a:rPr lang="en-US" altLang="zh-TW" sz="3600" dirty="0" smtClean="0">
                <a:solidFill>
                  <a:srgbClr val="0000CC"/>
                </a:solidFill>
                <a:latin typeface="微軟正黑體" pitchFamily="34" charset="-120"/>
                <a:ea typeface="微軟正黑體" panose="020B0604030504040204" pitchFamily="34" charset="-120"/>
              </a:rPr>
              <a:t> reform</a:t>
            </a:r>
          </a:p>
          <a:p>
            <a:pPr algn="ctr"/>
            <a:r>
              <a:rPr lang="en-US" altLang="zh-TW" sz="3600" dirty="0" smtClean="0">
                <a:solidFill>
                  <a:srgbClr val="0000CC"/>
                </a:solidFill>
                <a:latin typeface="微軟正黑體" panose="020B0604030504040204" pitchFamily="34" charset="-120"/>
                <a:ea typeface="微軟正黑體" panose="020B0604030504040204" pitchFamily="34" charset="-120"/>
                <a:cs typeface="Arial Unicode MS" panose="020B0604020202020204" pitchFamily="34" charset="-120"/>
              </a:rPr>
              <a:t>- </a:t>
            </a:r>
            <a:r>
              <a:rPr lang="en-US" altLang="zh-TW" sz="3200" dirty="0" smtClean="0">
                <a:solidFill>
                  <a:srgbClr val="0000CC"/>
                </a:solidFill>
                <a:latin typeface="微軟正黑體" panose="020B0604030504040204" pitchFamily="34" charset="-120"/>
                <a:ea typeface="微軟正黑體" panose="020B0604030504040204" pitchFamily="34" charset="-120"/>
                <a:cs typeface="Arial Unicode MS" panose="020B0604020202020204" pitchFamily="34" charset="-120"/>
              </a:rPr>
              <a:t>2015 Chinese Taipei ranked 11th</a:t>
            </a:r>
            <a:endParaRPr lang="zh-TW" altLang="en-US" sz="3600" dirty="0">
              <a:solidFill>
                <a:srgbClr val="0000CC"/>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spTree>
    <p:extLst>
      <p:ext uri="{BB962C8B-B14F-4D97-AF65-F5344CB8AC3E}">
        <p14:creationId xmlns:p14="http://schemas.microsoft.com/office/powerpoint/2010/main" val="869534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259632" y="322524"/>
            <a:ext cx="7488832" cy="1077218"/>
          </a:xfrm>
          <a:prstGeom prst="rect">
            <a:avLst/>
          </a:prstGeom>
          <a:noFill/>
        </p:spPr>
        <p:txBody>
          <a:bodyPr wrap="square" rtlCol="0">
            <a:spAutoFit/>
          </a:bodyPr>
          <a:lstStyle/>
          <a:p>
            <a:r>
              <a:rPr lang="en-US" altLang="zh-TW" sz="3600" dirty="0" smtClean="0">
                <a:solidFill>
                  <a:srgbClr val="0000CC"/>
                </a:solidFill>
                <a:latin typeface="微軟正黑體" panose="020B0604030504040204" pitchFamily="34" charset="-120"/>
                <a:ea typeface="微軟正黑體" panose="020B0604030504040204" pitchFamily="34" charset="-120"/>
              </a:rPr>
              <a:t> Indicators ranking change</a:t>
            </a:r>
          </a:p>
          <a:p>
            <a:r>
              <a:rPr lang="en-US" altLang="zh-TW" sz="2800" dirty="0" smtClean="0">
                <a:solidFill>
                  <a:srgbClr val="0000CC"/>
                </a:solidFill>
                <a:latin typeface="微軟正黑體" panose="020B0604030504040204" pitchFamily="34" charset="-120"/>
                <a:ea typeface="微軟正黑體" panose="020B0604030504040204" pitchFamily="34" charset="-120"/>
              </a:rPr>
              <a:t>- </a:t>
            </a:r>
            <a:r>
              <a:rPr lang="en-US" altLang="zh-TW" sz="2800" dirty="0" smtClean="0">
                <a:solidFill>
                  <a:srgbClr val="0000CC"/>
                </a:solidFill>
                <a:latin typeface="微軟正黑體" pitchFamily="34" charset="-120"/>
                <a:ea typeface="微軟正黑體" pitchFamily="34" charset="-120"/>
                <a:sym typeface="Wingdings"/>
              </a:rPr>
              <a:t>5 </a:t>
            </a:r>
            <a:r>
              <a:rPr lang="en-US" altLang="zh-TW" sz="2800" dirty="0">
                <a:solidFill>
                  <a:srgbClr val="0000CC"/>
                </a:solidFill>
                <a:latin typeface="微軟正黑體" pitchFamily="34" charset="-120"/>
                <a:ea typeface="微軟正黑體" pitchFamily="34" charset="-120"/>
                <a:sym typeface="Wingdings"/>
              </a:rPr>
              <a:t>indictors </a:t>
            </a:r>
            <a:r>
              <a:rPr lang="en-US" altLang="zh-TW" sz="2800" dirty="0">
                <a:solidFill>
                  <a:srgbClr val="0000CC"/>
                </a:solidFill>
                <a:latin typeface="微軟正黑體" pitchFamily="34" charset="-120"/>
                <a:ea typeface="微軟正黑體" pitchFamily="34" charset="-120"/>
              </a:rPr>
              <a:t>highest ever  ranking</a:t>
            </a:r>
            <a:endParaRPr lang="zh-TW" altLang="en-US" sz="2800" dirty="0">
              <a:solidFill>
                <a:srgbClr val="0000CC"/>
              </a:solidFill>
              <a:latin typeface="微軟正黑體" panose="020B0604030504040204" pitchFamily="34" charset="-120"/>
              <a:ea typeface="微軟正黑體" panose="020B0604030504040204" pitchFamily="34" charset="-120"/>
            </a:endParaRPr>
          </a:p>
        </p:txBody>
      </p:sp>
      <p:sp>
        <p:nvSpPr>
          <p:cNvPr id="3" name="投影片編號版面配置區 3"/>
          <p:cNvSpPr txBox="1">
            <a:spLocks/>
          </p:cNvSpPr>
          <p:nvPr/>
        </p:nvSpPr>
        <p:spPr>
          <a:xfrm>
            <a:off x="8724403" y="6630813"/>
            <a:ext cx="539552"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6</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674045009"/>
              </p:ext>
            </p:extLst>
          </p:nvPr>
        </p:nvGraphicFramePr>
        <p:xfrm>
          <a:off x="323528" y="1399742"/>
          <a:ext cx="8678207" cy="5231073"/>
        </p:xfrm>
        <a:graphic>
          <a:graphicData uri="http://schemas.openxmlformats.org/drawingml/2006/table">
            <a:tbl>
              <a:tblPr firstRow="1" bandRow="1">
                <a:tableStyleId>{2D5ABB26-0587-4C30-8999-92F81FD0307C}</a:tableStyleId>
              </a:tblPr>
              <a:tblGrid>
                <a:gridCol w="384688"/>
                <a:gridCol w="2423627"/>
                <a:gridCol w="603067"/>
                <a:gridCol w="603067"/>
                <a:gridCol w="603067"/>
                <a:gridCol w="603067"/>
                <a:gridCol w="603067"/>
                <a:gridCol w="603067"/>
                <a:gridCol w="603067"/>
                <a:gridCol w="603067"/>
                <a:gridCol w="1045356"/>
              </a:tblGrid>
              <a:tr h="718327">
                <a:tc gridSpan="2">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Launched Year</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a:txBody>
                    <a:bodyPr/>
                    <a:lstStyle/>
                    <a:p>
                      <a:pPr>
                        <a:lnSpc>
                          <a:spcPts val="1500"/>
                        </a:lnSpc>
                      </a:pPr>
                      <a:r>
                        <a:rPr lang="en-US" altLang="zh-TW" sz="1600" b="0" spc="-100" baseline="0" dirty="0" smtClean="0">
                          <a:solidFill>
                            <a:srgbClr val="0000CC"/>
                          </a:solidFill>
                          <a:latin typeface="微軟正黑體" panose="020B0604030504040204" pitchFamily="34" charset="-120"/>
                          <a:ea typeface="微軟正黑體" panose="020B0604030504040204" pitchFamily="34" charset="-120"/>
                        </a:rPr>
                        <a:t>2015</a:t>
                      </a:r>
                      <a:endParaRPr lang="zh-TW" altLang="en-US" sz="1600" b="0" spc="-100" baseline="0" dirty="0">
                        <a:solidFill>
                          <a:srgbClr val="0000CC"/>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spc="-100" baseline="0" dirty="0" smtClean="0">
                          <a:solidFill>
                            <a:srgbClr val="0000CC"/>
                          </a:solidFill>
                          <a:effectLst/>
                          <a:latin typeface="微軟正黑體" pitchFamily="34" charset="-120"/>
                          <a:ea typeface="微軟正黑體" pitchFamily="34" charset="-120"/>
                          <a:cs typeface="+mn-cs"/>
                        </a:rPr>
                        <a:t>2014</a:t>
                      </a:r>
                      <a:endParaRPr lang="zh-TW" altLang="en-US" sz="1600" b="0"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spc="-100" baseline="0" dirty="0" smtClean="0">
                          <a:solidFill>
                            <a:srgbClr val="0000CC"/>
                          </a:solidFill>
                          <a:effectLst/>
                          <a:latin typeface="微軟正黑體" pitchFamily="34" charset="-120"/>
                          <a:ea typeface="微軟正黑體" pitchFamily="34" charset="-120"/>
                          <a:cs typeface="+mn-cs"/>
                        </a:rPr>
                        <a:t>2013</a:t>
                      </a:r>
                      <a:endParaRPr lang="zh-TW" altLang="en-US" sz="1600" b="0"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spc="-100" baseline="0" dirty="0" smtClean="0">
                          <a:solidFill>
                            <a:srgbClr val="0000CC"/>
                          </a:solidFill>
                          <a:effectLst/>
                          <a:latin typeface="微軟正黑體" pitchFamily="34" charset="-120"/>
                          <a:ea typeface="微軟正黑體" pitchFamily="34" charset="-120"/>
                          <a:cs typeface="+mn-cs"/>
                        </a:rPr>
                        <a:t>2012</a:t>
                      </a:r>
                      <a:endParaRPr lang="zh-TW" altLang="en-US" sz="1600" b="0"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spc="-100" baseline="0" dirty="0" smtClean="0">
                          <a:solidFill>
                            <a:srgbClr val="0000CC"/>
                          </a:solidFill>
                          <a:effectLst/>
                          <a:latin typeface="微軟正黑體" pitchFamily="34" charset="-120"/>
                          <a:ea typeface="微軟正黑體" pitchFamily="34" charset="-120"/>
                          <a:cs typeface="+mn-cs"/>
                        </a:rPr>
                        <a:t>2011</a:t>
                      </a:r>
                      <a:endParaRPr lang="zh-TW" altLang="en-US" sz="1600" b="0"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spc="-100" baseline="0" dirty="0" smtClean="0">
                          <a:solidFill>
                            <a:srgbClr val="0000CC"/>
                          </a:solidFill>
                          <a:effectLst/>
                          <a:latin typeface="微軟正黑體" pitchFamily="34" charset="-120"/>
                          <a:ea typeface="微軟正黑體" pitchFamily="34" charset="-120"/>
                          <a:cs typeface="+mn-cs"/>
                        </a:rPr>
                        <a:t>2010</a:t>
                      </a:r>
                      <a:endParaRPr lang="zh-TW" altLang="en-US" sz="1600" b="0"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spc="-100" baseline="0" dirty="0" smtClean="0">
                          <a:solidFill>
                            <a:srgbClr val="0000CC"/>
                          </a:solidFill>
                          <a:effectLst/>
                          <a:latin typeface="微軟正黑體" pitchFamily="34" charset="-120"/>
                          <a:ea typeface="微軟正黑體" pitchFamily="34" charset="-120"/>
                          <a:cs typeface="+mn-cs"/>
                        </a:rPr>
                        <a:t>2009</a:t>
                      </a:r>
                      <a:endParaRPr lang="zh-TW" altLang="en-US" sz="1600" b="0"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spc="-100" baseline="0" dirty="0" smtClean="0">
                          <a:solidFill>
                            <a:srgbClr val="0000CC"/>
                          </a:solidFill>
                          <a:effectLst/>
                          <a:latin typeface="微軟正黑體" pitchFamily="34" charset="-120"/>
                          <a:ea typeface="微軟正黑體" pitchFamily="34" charset="-120"/>
                          <a:cs typeface="+mn-cs"/>
                        </a:rPr>
                        <a:t>2008</a:t>
                      </a:r>
                      <a:endParaRPr lang="zh-TW" altLang="en-US" sz="1600" b="0"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7-years ranking change</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0738">
                <a:tc gridSpan="2">
                  <a:txBody>
                    <a:bodyPr/>
                    <a:lstStyle/>
                    <a:p>
                      <a:pPr algn="ctr">
                        <a:lnSpc>
                          <a:spcPts val="2000"/>
                        </a:lnSpc>
                      </a:pPr>
                      <a:r>
                        <a:rPr lang="en-US" altLang="zh-TW" sz="1600" b="0" kern="1200" dirty="0" smtClean="0">
                          <a:solidFill>
                            <a:srgbClr val="0000CC"/>
                          </a:solidFill>
                          <a:effectLst/>
                          <a:latin typeface="微軟正黑體" pitchFamily="34" charset="-120"/>
                          <a:ea typeface="微軟正黑體" pitchFamily="34" charset="-120"/>
                          <a:cs typeface="+mn-cs"/>
                        </a:rPr>
                        <a:t>Chinese Taipei </a:t>
                      </a:r>
                      <a:r>
                        <a:rPr lang="en-US" altLang="zh-TW" sz="1600" b="0" kern="1200" dirty="0" err="1" smtClean="0">
                          <a:solidFill>
                            <a:srgbClr val="0000CC"/>
                          </a:solidFill>
                          <a:effectLst/>
                          <a:latin typeface="微軟正黑體" pitchFamily="34" charset="-120"/>
                          <a:ea typeface="微軟正黑體" pitchFamily="34" charset="-120"/>
                          <a:cs typeface="+mn-cs"/>
                        </a:rPr>
                        <a:t>EoDB</a:t>
                      </a:r>
                      <a:r>
                        <a:rPr lang="en-US" altLang="zh-TW" sz="1600" b="0" kern="1200" dirty="0" smtClean="0">
                          <a:solidFill>
                            <a:srgbClr val="0000CC"/>
                          </a:solidFill>
                          <a:effectLst/>
                          <a:latin typeface="微軟正黑體" pitchFamily="34" charset="-120"/>
                          <a:ea typeface="微軟正黑體" pitchFamily="34" charset="-120"/>
                          <a:cs typeface="+mn-cs"/>
                        </a:rPr>
                        <a:t> rank</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a:txBody>
                    <a:bodyPr/>
                    <a:lstStyle/>
                    <a:p>
                      <a:pPr algn="ctr">
                        <a:lnSpc>
                          <a:spcPts val="2000"/>
                        </a:lnSpc>
                      </a:pPr>
                      <a:r>
                        <a:rPr lang="en-US" altLang="zh-TW" sz="1600" b="1" dirty="0" smtClean="0">
                          <a:solidFill>
                            <a:srgbClr val="0000CC"/>
                          </a:solidFill>
                          <a:latin typeface="微軟正黑體" panose="020B0604030504040204" pitchFamily="34" charset="-120"/>
                          <a:ea typeface="微軟正黑體" panose="020B0604030504040204" pitchFamily="34" charset="-120"/>
                        </a:rPr>
                        <a:t>11</a:t>
                      </a:r>
                      <a:endParaRPr lang="zh-TW" altLang="en-US" sz="1600" b="1" dirty="0">
                        <a:solidFill>
                          <a:srgbClr val="0000CC"/>
                        </a:solidFill>
                        <a:latin typeface="微軟正黑體" panose="020B0604030504040204" pitchFamily="34" charset="-120"/>
                        <a:ea typeface="微軟正黑體" panose="020B0604030504040204" pitchFamily="34" charset="-120"/>
                      </a:endParaRPr>
                    </a:p>
                  </a:txBody>
                  <a:tcPr marL="91427" marR="91427" marT="45699" marB="45699">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lang="en-US" altLang="zh-TW" sz="1600" b="0" kern="1200" dirty="0" smtClean="0">
                          <a:solidFill>
                            <a:srgbClr val="0000CC"/>
                          </a:solidFill>
                          <a:effectLst/>
                          <a:latin typeface="微軟正黑體" pitchFamily="34" charset="-120"/>
                          <a:ea typeface="微軟正黑體" pitchFamily="34" charset="-120"/>
                          <a:cs typeface="+mn-cs"/>
                        </a:rPr>
                        <a:t>19</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lang="en-US" altLang="zh-TW" sz="1600" b="0" kern="1200" dirty="0" smtClean="0">
                          <a:solidFill>
                            <a:srgbClr val="0000CC"/>
                          </a:solidFill>
                          <a:effectLst/>
                          <a:latin typeface="微軟正黑體" pitchFamily="34" charset="-120"/>
                          <a:ea typeface="微軟正黑體" pitchFamily="34" charset="-120"/>
                          <a:cs typeface="+mn-cs"/>
                        </a:rPr>
                        <a:t>16</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lang="en-US" altLang="zh-TW" sz="1600" b="0" kern="1200" dirty="0" smtClean="0">
                          <a:solidFill>
                            <a:srgbClr val="0000CC"/>
                          </a:solidFill>
                          <a:effectLst/>
                          <a:latin typeface="微軟正黑體" pitchFamily="34" charset="-120"/>
                          <a:ea typeface="微軟正黑體" pitchFamily="34" charset="-120"/>
                          <a:cs typeface="+mn-cs"/>
                        </a:rPr>
                        <a:t>16</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lang="en-US" altLang="zh-TW" sz="1600" b="0" kern="1200" dirty="0" smtClean="0">
                          <a:solidFill>
                            <a:srgbClr val="0000CC"/>
                          </a:solidFill>
                          <a:effectLst/>
                          <a:latin typeface="微軟正黑體" pitchFamily="34" charset="-120"/>
                          <a:ea typeface="微軟正黑體" pitchFamily="34" charset="-120"/>
                          <a:cs typeface="+mn-cs"/>
                        </a:rPr>
                        <a:t>25</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lang="en-US" altLang="zh-TW" sz="1600" b="0" kern="1200" dirty="0" smtClean="0">
                          <a:solidFill>
                            <a:srgbClr val="0000CC"/>
                          </a:solidFill>
                          <a:effectLst/>
                          <a:latin typeface="微軟正黑體" pitchFamily="34" charset="-120"/>
                          <a:ea typeface="微軟正黑體" pitchFamily="34" charset="-120"/>
                          <a:cs typeface="+mn-cs"/>
                        </a:rPr>
                        <a:t>33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lang="en-US" altLang="zh-TW" sz="1600" b="0" kern="1200" dirty="0" smtClean="0">
                          <a:solidFill>
                            <a:srgbClr val="0000CC"/>
                          </a:solidFill>
                          <a:effectLst/>
                          <a:latin typeface="微軟正黑體" pitchFamily="34" charset="-120"/>
                          <a:ea typeface="微軟正黑體" pitchFamily="34" charset="-120"/>
                          <a:cs typeface="+mn-cs"/>
                        </a:rPr>
                        <a:t>46</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lang="en-US" altLang="zh-TW" sz="1600" b="0" kern="1200" dirty="0" smtClean="0">
                          <a:solidFill>
                            <a:srgbClr val="0000CC"/>
                          </a:solidFill>
                          <a:effectLst/>
                          <a:latin typeface="微軟正黑體" pitchFamily="34" charset="-120"/>
                          <a:ea typeface="微軟正黑體" pitchFamily="34" charset="-120"/>
                          <a:cs typeface="+mn-cs"/>
                        </a:rPr>
                        <a:t>61</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50</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097">
                <a:tc>
                  <a:txBody>
                    <a:bodyPr/>
                    <a:lstStyle/>
                    <a:p>
                      <a:pPr algn="ctr">
                        <a:lnSpc>
                          <a:spcPts val="1500"/>
                        </a:lnSpc>
                      </a:pPr>
                      <a:r>
                        <a:rPr lang="en-US" altLang="zh-TW" sz="1400" b="1" kern="1200" spc="-100" baseline="0" dirty="0" smtClean="0">
                          <a:solidFill>
                            <a:srgbClr val="0000CC"/>
                          </a:solidFill>
                          <a:effectLst/>
                          <a:latin typeface="微軟正黑體" pitchFamily="34" charset="-120"/>
                          <a:ea typeface="微軟正黑體" pitchFamily="34" charset="-120"/>
                          <a:cs typeface="+mn-cs"/>
                        </a:rPr>
                        <a:t>1</a:t>
                      </a:r>
                      <a:endParaRPr lang="zh-TW" altLang="en-US" sz="1400" b="1" kern="1200" spc="-100" baseline="0" dirty="0" smtClean="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Starting a Business</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0000CC"/>
                          </a:solidFill>
                          <a:latin typeface="微軟正黑體" panose="020B0604030504040204" pitchFamily="34" charset="-120"/>
                          <a:ea typeface="微軟正黑體" panose="020B0604030504040204" pitchFamily="34" charset="-120"/>
                        </a:rPr>
                        <a:t>22</a:t>
                      </a:r>
                      <a:endParaRPr lang="zh-TW" altLang="en-US" sz="1600" b="1" dirty="0">
                        <a:solidFill>
                          <a:srgbClr val="0000CC"/>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15</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16</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16</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24</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29</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119</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rPr>
                        <a:t>97</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898">
                <a:tc>
                  <a:txBody>
                    <a:bodyPr/>
                    <a:lstStyle/>
                    <a:p>
                      <a:pPr algn="ctr">
                        <a:lnSpc>
                          <a:spcPts val="1500"/>
                        </a:lnSpc>
                      </a:pPr>
                      <a:r>
                        <a:rPr lang="en-US" altLang="zh-TW" sz="1400" b="1" kern="1200" spc="-100" baseline="0" dirty="0" smtClean="0">
                          <a:solidFill>
                            <a:srgbClr val="0000CC"/>
                          </a:solidFill>
                          <a:effectLst/>
                          <a:latin typeface="微軟正黑體" pitchFamily="34" charset="-120"/>
                          <a:ea typeface="微軟正黑體" pitchFamily="34" charset="-120"/>
                          <a:cs typeface="+mn-cs"/>
                        </a:rPr>
                        <a:t>2</a:t>
                      </a:r>
                      <a:endParaRPr lang="zh-TW" altLang="en-US" sz="1400" b="1"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500"/>
                        </a:lnSpc>
                      </a:pPr>
                      <a:r>
                        <a:rPr lang="en-US" altLang="zh-TW" sz="1600" b="1" kern="1200" dirty="0" smtClean="0">
                          <a:solidFill>
                            <a:srgbClr val="C00000"/>
                          </a:solidFill>
                          <a:effectLst/>
                          <a:latin typeface="微軟正黑體" pitchFamily="34" charset="-120"/>
                          <a:ea typeface="微軟正黑體" pitchFamily="34" charset="-120"/>
                          <a:cs typeface="+mn-cs"/>
                        </a:rPr>
                        <a:t>Dealing with Construction Permits </a:t>
                      </a:r>
                      <a:endParaRPr lang="zh-TW" altLang="en-US" sz="1600" b="1" kern="1200" dirty="0">
                        <a:solidFill>
                          <a:srgbClr val="C00000"/>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C00000"/>
                          </a:solidFill>
                          <a:latin typeface="微軟正黑體" panose="020B0604030504040204" pitchFamily="34" charset="-120"/>
                          <a:ea typeface="微軟正黑體" panose="020B0604030504040204" pitchFamily="34" charset="-120"/>
                        </a:rPr>
                        <a:t>6</a:t>
                      </a:r>
                      <a:endParaRPr lang="zh-TW" altLang="en-US" sz="1600" b="1" dirty="0">
                        <a:solidFill>
                          <a:srgbClr val="C00000"/>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11</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9</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87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95</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97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127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121</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097">
                <a:tc>
                  <a:txBody>
                    <a:bodyPr/>
                    <a:lstStyle/>
                    <a:p>
                      <a:pPr algn="ctr">
                        <a:lnSpc>
                          <a:spcPts val="1500"/>
                        </a:lnSpc>
                      </a:pPr>
                      <a:r>
                        <a:rPr lang="en-US" altLang="zh-TW" sz="1400" b="1" kern="1200" spc="-100" baseline="0" dirty="0" smtClean="0">
                          <a:solidFill>
                            <a:srgbClr val="C00000"/>
                          </a:solidFill>
                          <a:effectLst/>
                          <a:latin typeface="微軟正黑體" pitchFamily="34" charset="-120"/>
                          <a:ea typeface="微軟正黑體" pitchFamily="34" charset="-120"/>
                          <a:cs typeface="+mn-cs"/>
                        </a:rPr>
                        <a:t>3</a:t>
                      </a:r>
                      <a:endParaRPr lang="zh-TW" altLang="en-US" sz="1400" b="1" kern="1200" spc="-100" baseline="0" dirty="0">
                        <a:solidFill>
                          <a:srgbClr val="C00000"/>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lang="en-US" altLang="zh-TW" sz="1600" b="1" kern="1200" dirty="0" smtClean="0">
                          <a:solidFill>
                            <a:srgbClr val="C00000"/>
                          </a:solidFill>
                          <a:effectLst/>
                          <a:latin typeface="微軟正黑體" pitchFamily="34" charset="-120"/>
                          <a:ea typeface="微軟正黑體" pitchFamily="34" charset="-120"/>
                          <a:cs typeface="+mn-cs"/>
                        </a:rPr>
                        <a:t>Getting Electricity</a:t>
                      </a:r>
                      <a:endParaRPr lang="zh-TW" altLang="en-US" sz="1600" b="1" kern="1200" dirty="0">
                        <a:solidFill>
                          <a:srgbClr val="C00000"/>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C00000"/>
                          </a:solidFill>
                          <a:latin typeface="微軟正黑體" panose="020B0604030504040204" pitchFamily="34" charset="-120"/>
                          <a:ea typeface="微軟正黑體" panose="020B0604030504040204" pitchFamily="34" charset="-120"/>
                        </a:rPr>
                        <a:t>2</a:t>
                      </a:r>
                      <a:endParaRPr lang="zh-TW" altLang="en-US" sz="1600" b="1" dirty="0">
                        <a:solidFill>
                          <a:srgbClr val="C00000"/>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2</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6</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1</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097">
                <a:tc>
                  <a:txBody>
                    <a:bodyPr/>
                    <a:lstStyle/>
                    <a:p>
                      <a:pPr algn="ctr">
                        <a:lnSpc>
                          <a:spcPts val="1500"/>
                        </a:lnSpc>
                      </a:pPr>
                      <a:r>
                        <a:rPr lang="en-US" altLang="zh-TW" sz="1400" b="1" kern="1200" spc="-100" baseline="0" dirty="0" smtClean="0">
                          <a:solidFill>
                            <a:srgbClr val="0000CC"/>
                          </a:solidFill>
                          <a:effectLst/>
                          <a:latin typeface="微軟正黑體" pitchFamily="34" charset="-120"/>
                          <a:ea typeface="微軟正黑體" pitchFamily="34" charset="-120"/>
                          <a:cs typeface="+mn-cs"/>
                        </a:rPr>
                        <a:t>4</a:t>
                      </a:r>
                      <a:endParaRPr lang="zh-TW" altLang="en-US" sz="1400" b="1"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lang="en-US" altLang="zh-TW" sz="1600" b="1" kern="1200" dirty="0" smtClean="0">
                          <a:solidFill>
                            <a:srgbClr val="C00000"/>
                          </a:solidFill>
                          <a:effectLst/>
                          <a:latin typeface="微軟正黑體" pitchFamily="34" charset="-120"/>
                          <a:ea typeface="微軟正黑體" pitchFamily="34" charset="-120"/>
                          <a:cs typeface="+mn-cs"/>
                        </a:rPr>
                        <a:t>Registering Property</a:t>
                      </a:r>
                      <a:endParaRPr lang="zh-TW" altLang="en-US" sz="1600" b="1" kern="1200" dirty="0">
                        <a:solidFill>
                          <a:srgbClr val="C00000"/>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C00000"/>
                          </a:solidFill>
                          <a:latin typeface="微軟正黑體" panose="020B0604030504040204" pitchFamily="34" charset="-120"/>
                          <a:ea typeface="微軟正黑體" panose="020B0604030504040204" pitchFamily="34" charset="-120"/>
                        </a:rPr>
                        <a:t>18</a:t>
                      </a:r>
                      <a:endParaRPr lang="zh-TW" altLang="en-US" sz="1600" b="1" dirty="0">
                        <a:solidFill>
                          <a:srgbClr val="C00000"/>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40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31</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32</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32</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26</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8</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097">
                <a:tc>
                  <a:txBody>
                    <a:bodyPr/>
                    <a:lstStyle/>
                    <a:p>
                      <a:pPr algn="ctr">
                        <a:lnSpc>
                          <a:spcPts val="1500"/>
                        </a:lnSpc>
                      </a:pPr>
                      <a:r>
                        <a:rPr lang="en-US" altLang="zh-TW" sz="1400" b="1" kern="1200" spc="-100" baseline="0" dirty="0" smtClean="0">
                          <a:solidFill>
                            <a:srgbClr val="0000CC"/>
                          </a:solidFill>
                          <a:effectLst/>
                          <a:latin typeface="微軟正黑體" pitchFamily="34" charset="-120"/>
                          <a:ea typeface="微軟正黑體" pitchFamily="34" charset="-120"/>
                          <a:cs typeface="+mn-cs"/>
                        </a:rPr>
                        <a:t>5</a:t>
                      </a:r>
                      <a:endParaRPr lang="zh-TW" altLang="en-US" sz="1400" b="1"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Getting Credit</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0000CC"/>
                          </a:solidFill>
                          <a:latin typeface="微軟正黑體" panose="020B0604030504040204" pitchFamily="34" charset="-120"/>
                          <a:ea typeface="微軟正黑體" panose="020B0604030504040204" pitchFamily="34" charset="-120"/>
                        </a:rPr>
                        <a:t>59</a:t>
                      </a:r>
                      <a:endParaRPr lang="zh-TW" altLang="en-US" sz="1600" b="1" dirty="0">
                        <a:solidFill>
                          <a:srgbClr val="0000CC"/>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52</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67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72</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71</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68</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10</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898">
                <a:tc>
                  <a:txBody>
                    <a:bodyPr/>
                    <a:lstStyle/>
                    <a:p>
                      <a:pPr algn="ctr">
                        <a:lnSpc>
                          <a:spcPts val="1500"/>
                        </a:lnSpc>
                      </a:pPr>
                      <a:r>
                        <a:rPr lang="en-US" altLang="zh-TW" sz="1400" b="1" kern="1200" spc="-100" baseline="0" dirty="0" smtClean="0">
                          <a:solidFill>
                            <a:srgbClr val="C00000"/>
                          </a:solidFill>
                          <a:effectLst/>
                          <a:latin typeface="微軟正黑體" pitchFamily="34" charset="-120"/>
                          <a:ea typeface="微軟正黑體" pitchFamily="34" charset="-120"/>
                          <a:cs typeface="+mn-cs"/>
                        </a:rPr>
                        <a:t>6</a:t>
                      </a:r>
                      <a:endParaRPr lang="zh-TW" altLang="en-US" sz="1400" b="1" kern="1200" spc="-100" baseline="0" dirty="0">
                        <a:solidFill>
                          <a:srgbClr val="C00000"/>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lang="en-US" altLang="zh-TW" sz="1600" b="1" kern="1200" spc="-100" baseline="0" dirty="0" smtClean="0">
                          <a:solidFill>
                            <a:srgbClr val="C00000"/>
                          </a:solidFill>
                          <a:effectLst/>
                          <a:latin typeface="微軟正黑體" pitchFamily="34" charset="-120"/>
                          <a:ea typeface="微軟正黑體" pitchFamily="34" charset="-120"/>
                          <a:cs typeface="+mn-cs"/>
                        </a:rPr>
                        <a:t>Protecting Minority Investors</a:t>
                      </a:r>
                      <a:endParaRPr lang="zh-TW" altLang="en-US" sz="1600" b="1" kern="1200" spc="-100" baseline="0" dirty="0">
                        <a:solidFill>
                          <a:srgbClr val="C00000"/>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C00000"/>
                          </a:solidFill>
                          <a:latin typeface="微軟正黑體" panose="020B0604030504040204" pitchFamily="34" charset="-120"/>
                          <a:ea typeface="微軟正黑體" panose="020B0604030504040204" pitchFamily="34" charset="-120"/>
                        </a:rPr>
                        <a:t>25</a:t>
                      </a:r>
                      <a:endParaRPr lang="zh-TW" altLang="en-US" sz="1600" b="1" dirty="0">
                        <a:solidFill>
                          <a:srgbClr val="C00000"/>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34</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32</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79</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74</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45</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533">
                <a:tc>
                  <a:txBody>
                    <a:bodyPr/>
                    <a:lstStyle/>
                    <a:p>
                      <a:pPr algn="ctr">
                        <a:lnSpc>
                          <a:spcPts val="1500"/>
                        </a:lnSpc>
                      </a:pPr>
                      <a:r>
                        <a:rPr lang="en-US" altLang="zh-TW" sz="1400" b="1" kern="1200" spc="-100" baseline="0" dirty="0" smtClean="0">
                          <a:solidFill>
                            <a:srgbClr val="0000CC"/>
                          </a:solidFill>
                          <a:effectLst/>
                          <a:latin typeface="微軟正黑體" pitchFamily="34" charset="-120"/>
                          <a:ea typeface="微軟正黑體" pitchFamily="34" charset="-120"/>
                          <a:cs typeface="+mn-cs"/>
                        </a:rPr>
                        <a:t>7</a:t>
                      </a:r>
                      <a:endParaRPr lang="zh-TW" altLang="en-US" sz="1400" b="1"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Paying Taxes</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0000CC"/>
                          </a:solidFill>
                          <a:latin typeface="微軟正黑體" panose="020B0604030504040204" pitchFamily="34" charset="-120"/>
                          <a:ea typeface="微軟正黑體" panose="020B0604030504040204" pitchFamily="34" charset="-120"/>
                        </a:rPr>
                        <a:t>39</a:t>
                      </a:r>
                      <a:endParaRPr lang="zh-TW" altLang="en-US" sz="1600" b="1" dirty="0">
                        <a:solidFill>
                          <a:srgbClr val="0000CC"/>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58</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54</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71</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87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92</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100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61</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097">
                <a:tc>
                  <a:txBody>
                    <a:bodyPr/>
                    <a:lstStyle/>
                    <a:p>
                      <a:pPr algn="ctr">
                        <a:lnSpc>
                          <a:spcPts val="1500"/>
                        </a:lnSpc>
                      </a:pPr>
                      <a:r>
                        <a:rPr lang="en-US" altLang="zh-TW" sz="1400" b="1" kern="1200" spc="-100" baseline="0" dirty="0" smtClean="0">
                          <a:solidFill>
                            <a:srgbClr val="0000CC"/>
                          </a:solidFill>
                          <a:effectLst/>
                          <a:latin typeface="微軟正黑體" pitchFamily="34" charset="-120"/>
                          <a:ea typeface="微軟正黑體" pitchFamily="34" charset="-120"/>
                          <a:cs typeface="+mn-cs"/>
                        </a:rPr>
                        <a:t>8</a:t>
                      </a:r>
                      <a:endParaRPr lang="zh-TW" altLang="en-US" sz="1400" b="1"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Trading Across Borders</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0000CC"/>
                          </a:solidFill>
                          <a:latin typeface="微軟正黑體" panose="020B0604030504040204" pitchFamily="34" charset="-120"/>
                          <a:ea typeface="微軟正黑體" panose="020B0604030504040204" pitchFamily="34" charset="-120"/>
                        </a:rPr>
                        <a:t>65</a:t>
                      </a:r>
                      <a:endParaRPr lang="zh-TW" altLang="en-US" sz="1600" b="1" dirty="0">
                        <a:solidFill>
                          <a:srgbClr val="0000CC"/>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32</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18</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23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23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17</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30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35</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CC"/>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83097">
                <a:tc>
                  <a:txBody>
                    <a:bodyPr/>
                    <a:lstStyle/>
                    <a:p>
                      <a:pPr algn="ctr">
                        <a:lnSpc>
                          <a:spcPts val="1500"/>
                        </a:lnSpc>
                      </a:pPr>
                      <a:r>
                        <a:rPr lang="en-US" altLang="zh-TW" sz="1400" b="1" kern="1200" spc="-100" baseline="0" dirty="0" smtClean="0">
                          <a:solidFill>
                            <a:srgbClr val="C00000"/>
                          </a:solidFill>
                          <a:effectLst/>
                          <a:latin typeface="微軟正黑體" pitchFamily="34" charset="-120"/>
                          <a:ea typeface="微軟正黑體" pitchFamily="34" charset="-120"/>
                          <a:cs typeface="+mn-cs"/>
                        </a:rPr>
                        <a:t>9</a:t>
                      </a:r>
                      <a:endParaRPr lang="zh-TW" altLang="en-US" sz="1400" b="1" kern="1200" spc="-100" baseline="0" dirty="0">
                        <a:solidFill>
                          <a:srgbClr val="C00000"/>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lang="en-US" altLang="zh-TW" sz="1600" b="1" kern="1200" dirty="0" smtClean="0">
                          <a:solidFill>
                            <a:srgbClr val="C00000"/>
                          </a:solidFill>
                          <a:effectLst/>
                          <a:latin typeface="微軟正黑體" pitchFamily="34" charset="-120"/>
                          <a:ea typeface="微軟正黑體" pitchFamily="34" charset="-120"/>
                          <a:cs typeface="+mn-cs"/>
                        </a:rPr>
                        <a:t>Enforcing Contracts</a:t>
                      </a:r>
                      <a:endParaRPr lang="zh-TW" altLang="en-US" sz="1600" b="1" kern="1200" dirty="0">
                        <a:solidFill>
                          <a:srgbClr val="C00000"/>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C00000"/>
                          </a:solidFill>
                          <a:latin typeface="微軟正黑體" panose="020B0604030504040204" pitchFamily="34" charset="-120"/>
                          <a:ea typeface="微軟正黑體" panose="020B0604030504040204" pitchFamily="34" charset="-120"/>
                        </a:rPr>
                        <a:t>16</a:t>
                      </a:r>
                      <a:endParaRPr lang="zh-TW" altLang="en-US" sz="1600" b="1" dirty="0">
                        <a:solidFill>
                          <a:srgbClr val="C00000"/>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93</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84</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90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88</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90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90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88</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0000CC"/>
                          </a:solidFill>
                          <a:effectLst/>
                          <a:latin typeface="微軟正黑體" pitchFamily="34" charset="-120"/>
                          <a:ea typeface="微軟正黑體" pitchFamily="34" charset="-120"/>
                          <a:cs typeface="+mn-cs"/>
                          <a:sym typeface="Wingdings"/>
                        </a:rPr>
                        <a:t>＋ </a:t>
                      </a:r>
                      <a:r>
                        <a:rPr lang="en-US" altLang="zh-TW" sz="1600" b="1" kern="1200" dirty="0" smtClean="0">
                          <a:solidFill>
                            <a:srgbClr val="0000CC"/>
                          </a:solidFill>
                          <a:effectLst/>
                          <a:latin typeface="微軟正黑體" pitchFamily="34" charset="-120"/>
                          <a:ea typeface="微軟正黑體" pitchFamily="34" charset="-120"/>
                          <a:cs typeface="+mn-cs"/>
                          <a:sym typeface="Wingdings"/>
                        </a:rPr>
                        <a:t>72</a:t>
                      </a:r>
                      <a:endParaRPr lang="zh-TW" altLang="en-US" sz="1600" b="1"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CC"/>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3097">
                <a:tc>
                  <a:txBody>
                    <a:bodyPr/>
                    <a:lstStyle/>
                    <a:p>
                      <a:pPr algn="ctr">
                        <a:lnSpc>
                          <a:spcPts val="1500"/>
                        </a:lnSpc>
                      </a:pPr>
                      <a:r>
                        <a:rPr lang="en-US" altLang="zh-TW" sz="1400" b="1" kern="1200" spc="-100" baseline="0" dirty="0" smtClean="0">
                          <a:solidFill>
                            <a:srgbClr val="0000CC"/>
                          </a:solidFill>
                          <a:effectLst/>
                          <a:latin typeface="微軟正黑體" pitchFamily="34" charset="-120"/>
                          <a:ea typeface="微軟正黑體" pitchFamily="34" charset="-120"/>
                          <a:cs typeface="+mn-cs"/>
                        </a:rPr>
                        <a:t>10</a:t>
                      </a:r>
                      <a:endParaRPr lang="zh-TW" altLang="en-US" sz="1400" b="1" kern="1200" spc="-100" baseline="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Resolving insolvency</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1" dirty="0" smtClean="0">
                          <a:solidFill>
                            <a:srgbClr val="0000CC"/>
                          </a:solidFill>
                          <a:latin typeface="微軟正黑體" panose="020B0604030504040204" pitchFamily="34" charset="-120"/>
                          <a:ea typeface="微軟正黑體" panose="020B0604030504040204" pitchFamily="34" charset="-120"/>
                        </a:rPr>
                        <a:t>21</a:t>
                      </a:r>
                      <a:endParaRPr lang="zh-TW" altLang="en-US" sz="1600" b="1" dirty="0">
                        <a:solidFill>
                          <a:srgbClr val="0000CC"/>
                        </a:solidFill>
                        <a:latin typeface="微軟正黑體" panose="020B0604030504040204" pitchFamily="34" charset="-120"/>
                        <a:ea typeface="微軟正黑體" panose="020B0604030504040204" pitchFamily="34" charset="-120"/>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18</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16</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15</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14</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10</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11</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b="0" kern="1200" dirty="0" smtClean="0">
                          <a:solidFill>
                            <a:srgbClr val="0000CC"/>
                          </a:solidFill>
                          <a:effectLst/>
                          <a:latin typeface="微軟正黑體" pitchFamily="34" charset="-120"/>
                          <a:ea typeface="微軟正黑體" pitchFamily="34" charset="-120"/>
                          <a:cs typeface="+mn-cs"/>
                        </a:rPr>
                        <a:t>11</a:t>
                      </a:r>
                      <a:endParaRPr lang="zh-TW" altLang="en-US" sz="1600" b="0" kern="1200" dirty="0">
                        <a:solidFill>
                          <a:srgbClr val="0000CC"/>
                        </a:solidFill>
                        <a:effectLst/>
                        <a:latin typeface="微軟正黑體" pitchFamily="34" charset="-120"/>
                        <a:ea typeface="微軟正黑體" pitchFamily="34" charset="-120"/>
                        <a:cs typeface="+mn-cs"/>
                      </a:endParaRPr>
                    </a:p>
                  </a:txBody>
                  <a:tcPr marL="91427" marR="91427" marT="45699" marB="45699" anchor="ctr" anchorCtr="1">
                    <a:lnL w="6350" cap="flat" cmpd="sng" algn="ctr">
                      <a:noFill/>
                      <a:prstDash val="solid"/>
                      <a:round/>
                      <a:headEnd type="none" w="med" len="med"/>
                      <a:tailEnd type="none" w="med" len="med"/>
                    </a:lnL>
                    <a:lnR w="6350" cap="flat" cmpd="sng" algn="ctr">
                      <a:solidFill>
                        <a:srgbClr val="0000CC"/>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zh-TW" altLang="en-US" sz="1600" b="1" kern="1200" dirty="0" smtClean="0">
                          <a:solidFill>
                            <a:srgbClr val="FF0000"/>
                          </a:solidFill>
                          <a:effectLst/>
                          <a:latin typeface="微軟正黑體" pitchFamily="34" charset="-120"/>
                          <a:ea typeface="微軟正黑體" pitchFamily="34" charset="-120"/>
                          <a:cs typeface="+mn-cs"/>
                          <a:sym typeface="Wingdings"/>
                        </a:rPr>
                        <a:t>－ </a:t>
                      </a:r>
                      <a:r>
                        <a:rPr lang="en-US" altLang="zh-TW" sz="1600" b="1" kern="1200" dirty="0" smtClean="0">
                          <a:solidFill>
                            <a:srgbClr val="FF0000"/>
                          </a:solidFill>
                          <a:effectLst/>
                          <a:latin typeface="微軟正黑體" pitchFamily="34" charset="-120"/>
                          <a:ea typeface="微軟正黑體" pitchFamily="34" charset="-120"/>
                          <a:cs typeface="+mn-cs"/>
                          <a:sym typeface="Wingdings"/>
                        </a:rPr>
                        <a:t>10</a:t>
                      </a:r>
                      <a:endParaRPr lang="zh-TW" altLang="en-US" sz="1600" b="1" kern="1200" dirty="0">
                        <a:solidFill>
                          <a:srgbClr val="FF0000"/>
                        </a:solidFill>
                        <a:effectLst/>
                        <a:latin typeface="微軟正黑體" pitchFamily="34" charset="-120"/>
                        <a:ea typeface="微軟正黑體" pitchFamily="34" charset="-120"/>
                        <a:cs typeface="+mn-cs"/>
                      </a:endParaRPr>
                    </a:p>
                  </a:txBody>
                  <a:tcPr marL="91427" marR="91427" marT="45699" marB="45699" anchor="ctr" anchorCtr="1">
                    <a:lnL w="6350" cap="flat" cmpd="sng" algn="ctr">
                      <a:solidFill>
                        <a:srgbClr val="0000C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074119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342702" y="826840"/>
            <a:ext cx="7189737" cy="605294"/>
          </a:xfrm>
          <a:prstGeom prst="rect">
            <a:avLst/>
          </a:prstGeom>
          <a:noFill/>
        </p:spPr>
        <p:txBody>
          <a:bodyPr wrap="square" rtlCol="0">
            <a:spAutoFit/>
          </a:bodyPr>
          <a:lstStyle/>
          <a:p>
            <a:pPr algn="ctr">
              <a:lnSpc>
                <a:spcPts val="4000"/>
              </a:lnSpc>
              <a:spcBef>
                <a:spcPts val="600"/>
              </a:spcBef>
              <a:spcAft>
                <a:spcPts val="600"/>
              </a:spcAft>
            </a:pPr>
            <a:r>
              <a:rPr lang="en-US" altLang="zh-TW" sz="3600" dirty="0">
                <a:solidFill>
                  <a:srgbClr val="0000CC"/>
                </a:solidFill>
                <a:latin typeface="微軟正黑體" pitchFamily="34" charset="-120"/>
                <a:ea typeface="微軟正黑體" pitchFamily="34" charset="-120"/>
                <a:sym typeface="Wingdings"/>
              </a:rPr>
              <a:t>Chinese Taipei One-Stop </a:t>
            </a:r>
            <a:r>
              <a:rPr lang="en-US" altLang="zh-TW" sz="3600" dirty="0" smtClean="0">
                <a:solidFill>
                  <a:srgbClr val="0000CC"/>
                </a:solidFill>
                <a:latin typeface="微軟正黑體" pitchFamily="34" charset="-120"/>
                <a:ea typeface="微軟正黑體" pitchFamily="34" charset="-120"/>
                <a:sym typeface="Wingdings"/>
              </a:rPr>
              <a:t>Shops</a:t>
            </a:r>
            <a:r>
              <a:rPr lang="zh-TW" altLang="en-US" sz="3600" dirty="0" smtClean="0">
                <a:solidFill>
                  <a:srgbClr val="0000CC"/>
                </a:solidFill>
                <a:latin typeface="微軟正黑體" pitchFamily="34" charset="-120"/>
                <a:ea typeface="微軟正黑體" pitchFamily="34" charset="-120"/>
                <a:sym typeface="Wingdings"/>
              </a:rPr>
              <a:t> </a:t>
            </a:r>
            <a:endParaRPr lang="en-US" altLang="zh-TW" sz="3600" dirty="0">
              <a:solidFill>
                <a:srgbClr val="0000CC"/>
              </a:solidFill>
              <a:latin typeface="微軟正黑體" panose="020B0604030504040204" pitchFamily="34" charset="-120"/>
              <a:ea typeface="微軟正黑體" panose="020B0604030504040204" pitchFamily="34" charset="-120"/>
              <a:cs typeface="Arial" pitchFamily="34" charset="0"/>
            </a:endParaRPr>
          </a:p>
        </p:txBody>
      </p:sp>
      <p:sp>
        <p:nvSpPr>
          <p:cNvPr id="6" name="文字方塊 5"/>
          <p:cNvSpPr txBox="1"/>
          <p:nvPr/>
        </p:nvSpPr>
        <p:spPr>
          <a:xfrm>
            <a:off x="1187624" y="2132856"/>
            <a:ext cx="6480720" cy="369332"/>
          </a:xfrm>
          <a:prstGeom prst="rect">
            <a:avLst/>
          </a:prstGeom>
          <a:noFill/>
        </p:spPr>
        <p:txBody>
          <a:bodyPr wrap="square" rtlCol="0">
            <a:spAutoFit/>
          </a:bodyPr>
          <a:lstStyle/>
          <a:p>
            <a:pPr marL="285750" indent="-285750">
              <a:buBlip>
                <a:blip r:embed="rId2"/>
              </a:buBlip>
            </a:pPr>
            <a:endParaRPr lang="zh-TW" altLang="en-US" dirty="0"/>
          </a:p>
        </p:txBody>
      </p:sp>
      <p:sp>
        <p:nvSpPr>
          <p:cNvPr id="7" name="文字方塊 6"/>
          <p:cNvSpPr txBox="1"/>
          <p:nvPr/>
        </p:nvSpPr>
        <p:spPr>
          <a:xfrm>
            <a:off x="1187624" y="1844824"/>
            <a:ext cx="7704856" cy="3580467"/>
          </a:xfrm>
          <a:prstGeom prst="rect">
            <a:avLst/>
          </a:prstGeom>
          <a:noFill/>
        </p:spPr>
        <p:txBody>
          <a:bodyPr wrap="square" rtlCol="0">
            <a:spAutoFit/>
          </a:bodyPr>
          <a:lstStyle/>
          <a:p>
            <a:pPr marL="285750" indent="-285750">
              <a:lnSpc>
                <a:spcPts val="5000"/>
              </a:lnSpc>
              <a:spcBef>
                <a:spcPts val="1200"/>
              </a:spcBef>
              <a:spcAft>
                <a:spcPts val="1200"/>
              </a:spcAft>
              <a:buBlip>
                <a:blip r:embed="rId2"/>
              </a:buBlip>
            </a:pPr>
            <a:r>
              <a:rPr lang="en-US" altLang="zh-TW" sz="3200" dirty="0" smtClean="0">
                <a:solidFill>
                  <a:srgbClr val="0000CC"/>
                </a:solidFill>
                <a:latin typeface="微軟正黑體" panose="020B0604030504040204" pitchFamily="34" charset="-120"/>
                <a:ea typeface="微軟正黑體" panose="020B0604030504040204" pitchFamily="34" charset="-120"/>
              </a:rPr>
              <a:t>  In three priority areas  </a:t>
            </a:r>
          </a:p>
          <a:p>
            <a:pPr marL="285750" indent="-285750">
              <a:lnSpc>
                <a:spcPts val="5000"/>
              </a:lnSpc>
              <a:spcBef>
                <a:spcPts val="1200"/>
              </a:spcBef>
              <a:spcAft>
                <a:spcPts val="1200"/>
              </a:spcAft>
              <a:buBlip>
                <a:blip r:embed="rId2"/>
              </a:buBlip>
            </a:pPr>
            <a:r>
              <a:rPr lang="en-US" altLang="zh-TW" sz="3200" dirty="0" smtClean="0">
                <a:solidFill>
                  <a:srgbClr val="0000CC"/>
                </a:solidFill>
                <a:latin typeface="微軟正黑體" panose="020B0604030504040204" pitchFamily="34" charset="-120"/>
                <a:ea typeface="微軟正黑體" panose="020B0604030504040204" pitchFamily="34" charset="-120"/>
              </a:rPr>
              <a:t>  Chinese Taipei’s starting a business</a:t>
            </a:r>
          </a:p>
          <a:p>
            <a:pPr marL="285750" indent="-285750">
              <a:lnSpc>
                <a:spcPts val="5000"/>
              </a:lnSpc>
              <a:spcBef>
                <a:spcPts val="1200"/>
              </a:spcBef>
              <a:spcAft>
                <a:spcPts val="1200"/>
              </a:spcAft>
              <a:buBlip>
                <a:blip r:embed="rId2"/>
              </a:buBlip>
            </a:pPr>
            <a:r>
              <a:rPr lang="en-US" altLang="zh-TW" sz="3200" dirty="0">
                <a:solidFill>
                  <a:srgbClr val="0000CC"/>
                </a:solidFill>
                <a:latin typeface="微軟正黑體" panose="020B0604030504040204" pitchFamily="34" charset="-120"/>
                <a:ea typeface="微軟正黑體" panose="020B0604030504040204" pitchFamily="34" charset="-120"/>
              </a:rPr>
              <a:t> </a:t>
            </a:r>
            <a:r>
              <a:rPr lang="en-US" altLang="zh-TW" sz="3200" dirty="0" smtClean="0">
                <a:solidFill>
                  <a:srgbClr val="0000CC"/>
                </a:solidFill>
                <a:latin typeface="微軟正黑體" panose="020B0604030504040204" pitchFamily="34" charset="-120"/>
                <a:ea typeface="微軟正黑體" panose="020B0604030504040204" pitchFamily="34" charset="-120"/>
              </a:rPr>
              <a:t> Reform starting a business strategy</a:t>
            </a:r>
          </a:p>
          <a:p>
            <a:pPr marL="285750" indent="-285750">
              <a:lnSpc>
                <a:spcPts val="5000"/>
              </a:lnSpc>
              <a:spcBef>
                <a:spcPts val="1200"/>
              </a:spcBef>
              <a:spcAft>
                <a:spcPts val="1200"/>
              </a:spcAft>
              <a:buBlip>
                <a:blip r:embed="rId2"/>
              </a:buBlip>
            </a:pPr>
            <a:r>
              <a:rPr lang="en-US" altLang="zh-TW" sz="3200" dirty="0">
                <a:solidFill>
                  <a:srgbClr val="0000CC"/>
                </a:solidFill>
                <a:latin typeface="微軟正黑體" panose="020B0604030504040204" pitchFamily="34" charset="-120"/>
                <a:ea typeface="微軟正黑體" panose="020B0604030504040204" pitchFamily="34" charset="-120"/>
              </a:rPr>
              <a:t> </a:t>
            </a:r>
            <a:r>
              <a:rPr lang="en-US" altLang="zh-TW" sz="3200" dirty="0" smtClean="0">
                <a:solidFill>
                  <a:srgbClr val="0000CC"/>
                </a:solidFill>
                <a:latin typeface="微軟正黑體" panose="020B0604030504040204" pitchFamily="34" charset="-120"/>
                <a:ea typeface="微軟正黑體" panose="020B0604030504040204" pitchFamily="34" charset="-120"/>
              </a:rPr>
              <a:t> One-stop shops flow chart</a:t>
            </a:r>
            <a:endParaRPr lang="zh-TW" altLang="en-US" sz="3200" dirty="0">
              <a:solidFill>
                <a:srgbClr val="0000CC"/>
              </a:solidFill>
              <a:latin typeface="微軟正黑體" panose="020B0604030504040204" pitchFamily="34" charset="-120"/>
              <a:ea typeface="微軟正黑體" panose="020B0604030504040204" pitchFamily="34" charset="-120"/>
            </a:endParaRPr>
          </a:p>
        </p:txBody>
      </p:sp>
      <p:sp>
        <p:nvSpPr>
          <p:cNvPr id="5" name="投影片編號版面配置區 3"/>
          <p:cNvSpPr txBox="1">
            <a:spLocks/>
          </p:cNvSpPr>
          <p:nvPr/>
        </p:nvSpPr>
        <p:spPr>
          <a:xfrm>
            <a:off x="8856984" y="6597352"/>
            <a:ext cx="395536"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7</a:t>
            </a:fld>
            <a:endParaRPr lang="zh-TW" altLang="en-US" dirty="0"/>
          </a:p>
        </p:txBody>
      </p:sp>
    </p:spTree>
    <p:extLst>
      <p:ext uri="{BB962C8B-B14F-4D97-AF65-F5344CB8AC3E}">
        <p14:creationId xmlns:p14="http://schemas.microsoft.com/office/powerpoint/2010/main" val="1308765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5656" y="260648"/>
            <a:ext cx="7416824" cy="1138773"/>
          </a:xfrm>
          <a:prstGeom prst="rect">
            <a:avLst/>
          </a:prstGeom>
        </p:spPr>
        <p:txBody>
          <a:bodyPr wrap="square">
            <a:spAutoFit/>
          </a:bodyPr>
          <a:lstStyle/>
          <a:p>
            <a:r>
              <a:rPr lang="en-US" altLang="zh-TW" sz="3200" dirty="0" smtClean="0">
                <a:solidFill>
                  <a:srgbClr val="0000CC"/>
                </a:solidFill>
                <a:latin typeface="微軟正黑體" pitchFamily="34" charset="-120"/>
                <a:ea typeface="微軟正黑體" panose="020B0604030504040204" pitchFamily="34" charset="-120"/>
              </a:rPr>
              <a:t> </a:t>
            </a:r>
            <a:r>
              <a:rPr lang="en-US" altLang="zh-TW" sz="3600" dirty="0" smtClean="0">
                <a:solidFill>
                  <a:srgbClr val="0000CC"/>
                </a:solidFill>
                <a:latin typeface="微軟正黑體" pitchFamily="34" charset="-120"/>
                <a:ea typeface="微軟正黑體" panose="020B0604030504040204" pitchFamily="34" charset="-120"/>
              </a:rPr>
              <a:t>In three priority  areas </a:t>
            </a:r>
          </a:p>
          <a:p>
            <a:r>
              <a:rPr lang="en-US" altLang="zh-TW" sz="3200" dirty="0" smtClean="0">
                <a:solidFill>
                  <a:srgbClr val="0000CC"/>
                </a:solidFill>
                <a:latin typeface="微軟正黑體" pitchFamily="34" charset="-120"/>
                <a:ea typeface="微軟正黑體" panose="020B0604030504040204" pitchFamily="34" charset="-120"/>
              </a:rPr>
              <a:t>- Chinese Taipei one-stop shops</a:t>
            </a:r>
            <a:endParaRPr lang="zh-TW" altLang="en-US" sz="3200" dirty="0"/>
          </a:p>
        </p:txBody>
      </p:sp>
      <p:sp>
        <p:nvSpPr>
          <p:cNvPr id="5" name="文字方塊 4"/>
          <p:cNvSpPr txBox="1"/>
          <p:nvPr/>
        </p:nvSpPr>
        <p:spPr>
          <a:xfrm>
            <a:off x="467544" y="1556792"/>
            <a:ext cx="4752528" cy="4452501"/>
          </a:xfrm>
          <a:prstGeom prst="rect">
            <a:avLst/>
          </a:prstGeom>
          <a:noFill/>
        </p:spPr>
        <p:txBody>
          <a:bodyPr wrap="square" rtlCol="0">
            <a:spAutoFit/>
          </a:bodyPr>
          <a:lstStyle/>
          <a:p>
            <a:pPr marL="342900" indent="-342900">
              <a:lnSpc>
                <a:spcPts val="2800"/>
              </a:lnSpc>
              <a:spcBef>
                <a:spcPts val="600"/>
              </a:spcBef>
              <a:spcAft>
                <a:spcPts val="600"/>
              </a:spcAft>
              <a:buFont typeface="Wingdings"/>
              <a:buChar char="l"/>
            </a:pPr>
            <a:r>
              <a:rPr lang="en-US" altLang="zh-TW" sz="2400" dirty="0" smtClean="0">
                <a:solidFill>
                  <a:srgbClr val="C00000"/>
                </a:solidFill>
                <a:latin typeface="微軟正黑體" panose="020B0604030504040204" pitchFamily="34" charset="-120"/>
                <a:ea typeface="微軟正黑體" panose="020B0604030504040204" pitchFamily="34" charset="-120"/>
                <a:sym typeface="Wingdings"/>
              </a:rPr>
              <a:t>Starting a Business</a:t>
            </a:r>
            <a:r>
              <a:rPr lang="zh-TW" altLang="en-US" sz="2400" dirty="0" smtClean="0">
                <a:solidFill>
                  <a:srgbClr val="C00000"/>
                </a:solidFill>
                <a:latin typeface="微軟正黑體" panose="020B0604030504040204" pitchFamily="34" charset="-120"/>
                <a:ea typeface="微軟正黑體" panose="020B0604030504040204" pitchFamily="34" charset="-120"/>
                <a:sym typeface="Wingdings"/>
              </a:rPr>
              <a:t>   </a:t>
            </a:r>
            <a:r>
              <a:rPr lang="en-US" altLang="zh-TW" sz="2000" dirty="0" smtClean="0">
                <a:sym typeface="Wingdings"/>
              </a:rPr>
              <a:t>(</a:t>
            </a:r>
            <a:r>
              <a:rPr lang="zh-TW" altLang="en-US" sz="2000" dirty="0" smtClean="0">
                <a:sym typeface="Wingdings"/>
              </a:rPr>
              <a:t> </a:t>
            </a:r>
            <a:r>
              <a:rPr lang="en-US" altLang="zh-TW" sz="2000" dirty="0">
                <a:sym typeface="Wingdings"/>
                <a:hlinkClick r:id="rId2"/>
              </a:rPr>
              <a:t>https://</a:t>
            </a:r>
            <a:r>
              <a:rPr lang="en-US" altLang="zh-TW" sz="2000" dirty="0" smtClean="0">
                <a:sym typeface="Wingdings"/>
                <a:hlinkClick r:id="rId2"/>
              </a:rPr>
              <a:t>onestop.nat.gov.tw/oss/identity/Identity/init.do</a:t>
            </a:r>
            <a:r>
              <a:rPr lang="en-US" altLang="zh-TW" sz="2000" dirty="0" smtClean="0">
                <a:sym typeface="Wingdings"/>
              </a:rPr>
              <a:t>)</a:t>
            </a:r>
          </a:p>
          <a:p>
            <a:pPr>
              <a:lnSpc>
                <a:spcPts val="2800"/>
              </a:lnSpc>
              <a:spcBef>
                <a:spcPts val="1200"/>
              </a:spcBef>
              <a:spcAft>
                <a:spcPts val="600"/>
              </a:spcAft>
            </a:pPr>
            <a:r>
              <a:rPr lang="en-US" altLang="zh-TW" sz="2400" b="1" dirty="0" smtClean="0">
                <a:solidFill>
                  <a:srgbClr val="C00000"/>
                </a:solidFill>
                <a:sym typeface="Wingdings"/>
              </a:rPr>
              <a:t> Cross Trading  Border</a:t>
            </a:r>
          </a:p>
          <a:p>
            <a:pPr>
              <a:lnSpc>
                <a:spcPts val="2800"/>
              </a:lnSpc>
              <a:spcBef>
                <a:spcPts val="600"/>
              </a:spcBef>
              <a:spcAft>
                <a:spcPts val="600"/>
              </a:spcAft>
            </a:pPr>
            <a:r>
              <a:rPr lang="en-US" altLang="zh-TW" sz="2000" dirty="0" smtClean="0"/>
              <a:t>(</a:t>
            </a:r>
            <a:r>
              <a:rPr lang="en-US" altLang="zh-TW" sz="2000" dirty="0" smtClean="0">
                <a:hlinkClick r:id="rId3"/>
              </a:rPr>
              <a:t>https</a:t>
            </a:r>
            <a:r>
              <a:rPr lang="en-US" altLang="zh-TW" sz="2000" dirty="0">
                <a:hlinkClick r:id="rId3"/>
              </a:rPr>
              <a:t>://portal.sw.nat.gov.tw/PPL/;</a:t>
            </a:r>
            <a:r>
              <a:rPr lang="en-US" altLang="zh-TW" sz="2000" dirty="0" smtClean="0">
                <a:hlinkClick r:id="rId3"/>
              </a:rPr>
              <a:t>PPLJSESSIONID=yPZWWKjbRkRzl28lwR6nkGlN6ML411TQvvnlgpJcKWjpnTrJ0lCP!1710121630</a:t>
            </a:r>
            <a:r>
              <a:rPr lang="en-US" altLang="zh-TW" sz="2000" dirty="0" smtClean="0"/>
              <a:t>)</a:t>
            </a:r>
          </a:p>
          <a:p>
            <a:pPr marL="285750" indent="-285750">
              <a:lnSpc>
                <a:spcPts val="2800"/>
              </a:lnSpc>
              <a:spcBef>
                <a:spcPts val="1200"/>
              </a:spcBef>
              <a:spcAft>
                <a:spcPts val="600"/>
              </a:spcAft>
              <a:buFont typeface="Wingdings"/>
              <a:buChar char="l"/>
            </a:pPr>
            <a:r>
              <a:rPr lang="en-US" altLang="zh-TW" sz="2400" b="1" dirty="0" smtClean="0">
                <a:solidFill>
                  <a:srgbClr val="C00000"/>
                </a:solidFill>
                <a:sym typeface="Wingdings"/>
              </a:rPr>
              <a:t>Dealing  with Construction Permits</a:t>
            </a:r>
          </a:p>
          <a:p>
            <a:pPr>
              <a:lnSpc>
                <a:spcPts val="2800"/>
              </a:lnSpc>
              <a:spcBef>
                <a:spcPts val="600"/>
              </a:spcBef>
              <a:spcAft>
                <a:spcPts val="600"/>
              </a:spcAft>
            </a:pPr>
            <a:r>
              <a:rPr lang="en-US" altLang="zh-TW" sz="2000" dirty="0">
                <a:sym typeface="Wingdings"/>
              </a:rPr>
              <a:t> </a:t>
            </a:r>
            <a:r>
              <a:rPr lang="en-US" altLang="zh-TW" sz="2000" dirty="0" smtClean="0">
                <a:sym typeface="Wingdings"/>
              </a:rPr>
              <a:t>(</a:t>
            </a:r>
            <a:r>
              <a:rPr lang="en-US" altLang="zh-TW" sz="2000" dirty="0" smtClean="0">
                <a:sym typeface="Wingdings"/>
                <a:hlinkClick r:id="rId4"/>
              </a:rPr>
              <a:t>http</a:t>
            </a:r>
            <a:r>
              <a:rPr lang="en-US" altLang="zh-TW" sz="2000" dirty="0">
                <a:sym typeface="Wingdings"/>
                <a:hlinkClick r:id="rId4"/>
              </a:rPr>
              <a:t>://english.dba.gov.taipei</a:t>
            </a:r>
            <a:r>
              <a:rPr lang="en-US" altLang="zh-TW" sz="2000" dirty="0" smtClean="0">
                <a:sym typeface="Wingdings"/>
                <a:hlinkClick r:id="rId4"/>
              </a:rPr>
              <a:t>/</a:t>
            </a:r>
            <a:r>
              <a:rPr lang="en-US" altLang="zh-TW" sz="2000" dirty="0" smtClean="0">
                <a:sym typeface="Wingdings"/>
              </a:rPr>
              <a:t>)</a:t>
            </a:r>
            <a:endParaRPr lang="zh-TW" altLang="en-US" sz="2000" dirty="0"/>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723" y="1543748"/>
            <a:ext cx="3240360" cy="1390844"/>
          </a:xfrm>
          <a:prstGeom prst="rect">
            <a:avLst/>
          </a:prstGeom>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2996953"/>
            <a:ext cx="3168352" cy="1467222"/>
          </a:xfrm>
          <a:prstGeom prst="rect">
            <a:avLst/>
          </a:prstGeom>
        </p:spPr>
      </p:pic>
      <p:pic>
        <p:nvPicPr>
          <p:cNvPr id="6" name="圖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4725144"/>
            <a:ext cx="3168352" cy="1584176"/>
          </a:xfrm>
          <a:prstGeom prst="rect">
            <a:avLst/>
          </a:prstGeom>
        </p:spPr>
      </p:pic>
      <p:sp>
        <p:nvSpPr>
          <p:cNvPr id="7" name="投影片編號版面配置區 3"/>
          <p:cNvSpPr txBox="1">
            <a:spLocks/>
          </p:cNvSpPr>
          <p:nvPr/>
        </p:nvSpPr>
        <p:spPr>
          <a:xfrm>
            <a:off x="8856984" y="6597352"/>
            <a:ext cx="395536"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8</a:t>
            </a:fld>
            <a:endParaRPr lang="zh-TW" altLang="en-US" dirty="0"/>
          </a:p>
        </p:txBody>
      </p:sp>
    </p:spTree>
    <p:extLst>
      <p:ext uri="{BB962C8B-B14F-4D97-AF65-F5344CB8AC3E}">
        <p14:creationId xmlns:p14="http://schemas.microsoft.com/office/powerpoint/2010/main" val="302037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510938497"/>
              </p:ext>
            </p:extLst>
          </p:nvPr>
        </p:nvGraphicFramePr>
        <p:xfrm>
          <a:off x="395536" y="1198324"/>
          <a:ext cx="8400256" cy="5687060"/>
        </p:xfrm>
        <a:graphic>
          <a:graphicData uri="http://schemas.openxmlformats.org/drawingml/2006/table">
            <a:tbl>
              <a:tblPr firstRow="1" bandRow="1">
                <a:tableStyleId>{2D5ABB26-0587-4C30-8999-92F81FD0307C}</a:tableStyleId>
              </a:tblPr>
              <a:tblGrid>
                <a:gridCol w="504056"/>
                <a:gridCol w="2520280"/>
                <a:gridCol w="504056"/>
                <a:gridCol w="4871864"/>
              </a:tblGrid>
              <a:tr h="216024">
                <a:tc>
                  <a:txBody>
                    <a:bodyPr/>
                    <a:lstStyle/>
                    <a:p>
                      <a:pPr algn="ctr">
                        <a:lnSpc>
                          <a:spcPts val="1500"/>
                        </a:lnSpc>
                      </a:pPr>
                      <a:r>
                        <a:rPr lang="en-US" altLang="zh-TW" sz="1600" dirty="0" smtClean="0">
                          <a:solidFill>
                            <a:srgbClr val="0000CC"/>
                          </a:solidFill>
                          <a:latin typeface="微軟正黑體" panose="020B0604030504040204" pitchFamily="34" charset="-120"/>
                          <a:ea typeface="微軟正黑體" panose="020B0604030504040204" pitchFamily="34" charset="-120"/>
                        </a:rPr>
                        <a:t>No.</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altLang="zh-TW" sz="1600" dirty="0" smtClean="0">
                          <a:solidFill>
                            <a:srgbClr val="0000CC"/>
                          </a:solidFill>
                          <a:latin typeface="微軟正黑體" panose="020B0604030504040204" pitchFamily="34" charset="-120"/>
                          <a:ea typeface="微軟正黑體" panose="020B0604030504040204" pitchFamily="34" charset="-120"/>
                        </a:rPr>
                        <a:t>DB 2016</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dirty="0" smtClean="0">
                          <a:solidFill>
                            <a:srgbClr val="0000CC"/>
                          </a:solidFill>
                          <a:latin typeface="微軟正黑體" panose="020B0604030504040204" pitchFamily="34" charset="-120"/>
                          <a:ea typeface="微軟正黑體" panose="020B0604030504040204" pitchFamily="34" charset="-120"/>
                        </a:rPr>
                        <a:t>No.</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500"/>
                        </a:lnSpc>
                      </a:pPr>
                      <a:r>
                        <a:rPr lang="en-US" altLang="zh-TW" sz="1600" dirty="0" smtClean="0">
                          <a:solidFill>
                            <a:srgbClr val="0000CC"/>
                          </a:solidFill>
                          <a:latin typeface="微軟正黑體" panose="020B0604030504040204" pitchFamily="34" charset="-120"/>
                          <a:ea typeface="微軟正黑體" panose="020B0604030504040204" pitchFamily="34" charset="-120"/>
                        </a:rPr>
                        <a:t>DB 2009</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rowSpan="5">
                  <a:txBody>
                    <a:bodyPr/>
                    <a:lstStyle/>
                    <a:p>
                      <a:pPr algn="ctr">
                        <a:lnSpc>
                          <a:spcPts val="1500"/>
                        </a:lnSpc>
                      </a:pPr>
                      <a:r>
                        <a:rPr lang="en-US" altLang="zh-TW" sz="1600" dirty="0" smtClean="0">
                          <a:solidFill>
                            <a:srgbClr val="0000CC"/>
                          </a:solidFill>
                          <a:latin typeface="微軟正黑體" panose="020B0604030504040204" pitchFamily="34" charset="-120"/>
                          <a:ea typeface="微軟正黑體" panose="020B0604030504040204" pitchFamily="34" charset="-120"/>
                        </a:rPr>
                        <a:t>1</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tcPr>
                </a:tc>
                <a:tc rowSpan="5">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Use the online application to search the name, apply for incorporation and tax registration, apply for Labor Insurance, National Health Insurance and register for work rules with the Council of Labor Affairs</a:t>
                      </a:r>
                    </a:p>
                    <a:p>
                      <a:pPr>
                        <a:lnSpc>
                          <a:spcPts val="1800"/>
                        </a:lnSpc>
                      </a:pP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en-US" altLang="zh-TW" sz="1600" b="1" dirty="0" smtClean="0">
                          <a:solidFill>
                            <a:srgbClr val="FF0000"/>
                          </a:solidFill>
                          <a:latin typeface="微軟正黑體" panose="020B0604030504040204" pitchFamily="34" charset="-120"/>
                          <a:ea typeface="微軟正黑體" panose="020B0604030504040204" pitchFamily="34" charset="-120"/>
                          <a:hlinkClick r:id="rId2"/>
                        </a:rPr>
                        <a:t>https://onestop.nat.gov.tw/oss/web/Show/engWorkFlow.do</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1</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Search the uniqueness of company; reserve company name and apply for MOEA approval</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CC"/>
                      </a:solidFill>
                      <a:prstDash val="solid"/>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370840">
                <a:tc vMerge="1">
                  <a:txBody>
                    <a:bodyPr/>
                    <a:lstStyle/>
                    <a:p>
                      <a:pPr algn="ctr">
                        <a:lnSpc>
                          <a:spcPts val="1500"/>
                        </a:lnSpc>
                      </a:pP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ts val="1500"/>
                        </a:lnSpc>
                      </a:pP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2</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Make a company  seal</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370840">
                <a:tc vMerge="1">
                  <a:txBody>
                    <a:bodyPr/>
                    <a:lstStyle/>
                    <a:p>
                      <a:pPr algn="ctr">
                        <a:lnSpc>
                          <a:spcPts val="1500"/>
                        </a:lnSpc>
                      </a:pP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ts val="1500"/>
                        </a:lnSpc>
                      </a:pP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3</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Deposit capital in a bank</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478200">
                <a:tc vMerge="1">
                  <a:txBody>
                    <a:bodyPr/>
                    <a:lstStyle/>
                    <a:p>
                      <a:pPr algn="ctr">
                        <a:lnSpc>
                          <a:spcPts val="1500"/>
                        </a:lnSpc>
                      </a:pP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ts val="1500"/>
                        </a:lnSpc>
                      </a:pP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4</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Have a certified accountant verify and sign the paid-in capital </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608920">
                <a:tc vMerge="1">
                  <a:txBody>
                    <a:bodyPr/>
                    <a:lstStyle/>
                    <a:p>
                      <a:endParaRPr lang="zh-TW" altLang="en-US"/>
                    </a:p>
                  </a:txBody>
                  <a:tcPr/>
                </a:tc>
                <a:tc vMerge="1">
                  <a:txBody>
                    <a:bodyPr/>
                    <a:lstStyle/>
                    <a:p>
                      <a:endParaRPr lang="zh-TW" altLang="en-US"/>
                    </a:p>
                  </a:txBody>
                  <a:tcPr/>
                </a:tc>
                <a:tc rowSpan="2">
                  <a:txBody>
                    <a:bodyPr/>
                    <a:lstStyle/>
                    <a:p>
                      <a:pPr algn="ct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5</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rgbClr val="FFCCCC"/>
                    </a:solidFill>
                  </a:tcPr>
                </a:tc>
                <a:tc rowSpan="2">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Apply for incorporation at the Ministry of Economic Affairs(MOEA)for large companies with paid-in capital of more than or equal to TWD 500 million, or Taipei city office of commerce for companies with paid-in capital under TWD 500 million</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21744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solidFill>
                            <a:srgbClr val="0000CC"/>
                          </a:solidFill>
                          <a:latin typeface="微軟正黑體" panose="020B0604030504040204" pitchFamily="34" charset="-120"/>
                          <a:ea typeface="微軟正黑體" panose="020B0604030504040204" pitchFamily="34" charset="-120"/>
                        </a:rPr>
                        <a:t>2</a:t>
                      </a:r>
                      <a:endParaRPr lang="zh-TW" altLang="en-US" sz="1800" dirty="0" smtClean="0">
                        <a:solidFill>
                          <a:srgbClr val="0000CC"/>
                        </a:solidFill>
                        <a:latin typeface="微軟正黑體" panose="020B0604030504040204" pitchFamily="34" charset="-120"/>
                        <a:ea typeface="微軟正黑體" panose="020B0604030504040204" pitchFamily="34" charset="-120"/>
                      </a:endParaRPr>
                    </a:p>
                    <a:p>
                      <a:endParaRPr lang="zh-TW" altLang="en-US" dirty="0">
                        <a:solidFill>
                          <a:srgbClr val="0000CC"/>
                        </a:solidFill>
                      </a:endParaRPr>
                    </a:p>
                  </a:txBody>
                  <a:tcPr>
                    <a:lnL w="12700" cap="flat" cmpd="sng" algn="ctr">
                      <a:no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tcPr>
                </a:tc>
                <a:tc rowSpan="2">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smtClean="0">
                          <a:solidFill>
                            <a:srgbClr val="0000CC"/>
                          </a:solidFill>
                          <a:latin typeface="微軟正黑體" panose="020B0604030504040204" pitchFamily="34" charset="-120"/>
                          <a:ea typeface="微軟正黑體" panose="020B0604030504040204" pitchFamily="34" charset="-120"/>
                        </a:rPr>
                        <a:t>Make a company seal</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a:p>
                  </a:txBody>
                  <a:tcPr/>
                </a:tc>
              </a:tr>
              <a:tr h="158904">
                <a:tc vMerge="1">
                  <a:txBody>
                    <a:bodyPr/>
                    <a:lstStyle/>
                    <a:p>
                      <a:endParaRPr lang="zh-TW" altLang="en-US" dirty="0">
                        <a:solidFill>
                          <a:srgbClr val="0000CC"/>
                        </a:solidFill>
                      </a:endParaRPr>
                    </a:p>
                  </a:txBody>
                  <a:tcPr/>
                </a:tc>
                <a:tc vMerge="1">
                  <a:txBody>
                    <a:bodyPr/>
                    <a:lstStyle/>
                    <a:p>
                      <a:pPr marL="0" marR="0" indent="0" algn="l" defTabSz="914400" rtl="0" eaLnBrk="1" fontAlgn="auto" latinLnBrk="0" hangingPunct="1">
                        <a:lnSpc>
                          <a:spcPts val="1800"/>
                        </a:lnSpc>
                        <a:spcBef>
                          <a:spcPts val="0"/>
                        </a:spcBef>
                        <a:spcAft>
                          <a:spcPts val="0"/>
                        </a:spcAft>
                        <a:buClrTx/>
                        <a:buSzTx/>
                        <a:buFontTx/>
                        <a:buNone/>
                        <a:tabLst/>
                        <a:defRPr/>
                      </a:pP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tc>
                <a:tc rowSpan="2">
                  <a:txBody>
                    <a:bodyPr/>
                    <a:lstStyle/>
                    <a:p>
                      <a:pPr algn="ct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6</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rgbClr val="FFCCCC"/>
                    </a:solidFill>
                  </a:tcPr>
                </a:tc>
                <a:tc rowSpan="2">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Apply for business license and taxpayer identification number from Municipal Government(for tax purpose)</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297448">
                <a:tc rowSpan="3">
                  <a:txBody>
                    <a:bodyPr/>
                    <a:lstStyle/>
                    <a:p>
                      <a:r>
                        <a:rPr lang="en-US" altLang="zh-TW" dirty="0" smtClean="0">
                          <a:solidFill>
                            <a:srgbClr val="0000CC"/>
                          </a:solidFill>
                        </a:rPr>
                        <a:t>3</a:t>
                      </a:r>
                      <a:endParaRPr lang="zh-TW" altLang="en-US" dirty="0">
                        <a:solidFill>
                          <a:srgbClr val="0000CC"/>
                        </a:solidFill>
                      </a:endParaRPr>
                    </a:p>
                  </a:txBody>
                  <a:tcPr>
                    <a:lnL w="12700" cap="flat" cmpd="sng" algn="ctr">
                      <a:no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1270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smtClean="0">
                          <a:solidFill>
                            <a:srgbClr val="0000CC"/>
                          </a:solidFill>
                          <a:latin typeface="微軟正黑體" panose="020B0604030504040204" pitchFamily="34" charset="-120"/>
                          <a:ea typeface="微軟正黑體" panose="020B0604030504040204" pitchFamily="34" charset="-120"/>
                        </a:rPr>
                        <a:t>Submit a CPA audit report showing that the amount of capital invested is sufficient to cover company establishment cost </a:t>
                      </a:r>
                      <a:endParaRPr lang="zh-TW" altLang="en-US" sz="1600" dirty="0" smtClean="0">
                        <a:solidFill>
                          <a:srgbClr val="0000CC"/>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ts val="1800"/>
                        </a:lnSpc>
                        <a:spcBef>
                          <a:spcPts val="0"/>
                        </a:spcBef>
                        <a:spcAft>
                          <a:spcPts val="0"/>
                        </a:spcAft>
                        <a:buClrTx/>
                        <a:buSzTx/>
                        <a:buFontTx/>
                        <a:buNone/>
                        <a:tabLst/>
                        <a:defRPr/>
                      </a:pP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1270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TW" altLang="en-US"/>
                    </a:p>
                  </a:txBody>
                  <a:tcPr/>
                </a:tc>
                <a:tc vMerge="1">
                  <a:txBody>
                    <a:bodyPr/>
                    <a:lstStyle/>
                    <a:p>
                      <a:endParaRPr lang="zh-TW" altLang="en-US" dirty="0"/>
                    </a:p>
                  </a:txBody>
                  <a:tcPr/>
                </a:tc>
              </a:tr>
              <a:tr h="717550">
                <a:tc vMerge="1">
                  <a:txBody>
                    <a:bodyPr/>
                    <a:lstStyle/>
                    <a:p>
                      <a:endParaRPr lang="zh-TW" altLang="en-US"/>
                    </a:p>
                  </a:txBody>
                  <a:tcPr/>
                </a:tc>
                <a:tc vMerge="1">
                  <a:txBody>
                    <a:bodyPr/>
                    <a:lstStyle/>
                    <a:p>
                      <a:endParaRPr lang="zh-TW" altLang="en-US"/>
                    </a:p>
                  </a:txBody>
                  <a:tcPr/>
                </a:tc>
                <a:tc>
                  <a:txBody>
                    <a:bodyPr/>
                    <a:lstStyle/>
                    <a:p>
                      <a:pPr algn="ct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7</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Apply for labor Insurance, National health Insurance and Pension Plan with Bureau of Labor Insurance</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CC"/>
                      </a:solidFill>
                      <a:prstDash val="dash"/>
                      <a:round/>
                      <a:headEnd type="none" w="med" len="med"/>
                      <a:tailEnd type="none" w="med" len="med"/>
                    </a:lnT>
                    <a:lnB w="6350" cap="flat" cmpd="sng" algn="ctr">
                      <a:solidFill>
                        <a:srgbClr val="0000CC"/>
                      </a:solidFill>
                      <a:prstDash val="dash"/>
                      <a:round/>
                      <a:headEnd type="none" w="med" len="med"/>
                      <a:tailEnd type="none" w="med" len="med"/>
                    </a:lnB>
                    <a:lnTlToBr w="12700" cmpd="sng">
                      <a:noFill/>
                      <a:prstDash val="solid"/>
                    </a:lnTlToBr>
                    <a:lnBlToTr w="12700" cmpd="sng">
                      <a:noFill/>
                      <a:prstDash val="solid"/>
                    </a:lnBlToTr>
                    <a:solidFill>
                      <a:schemeClr val="bg1"/>
                    </a:solidFill>
                  </a:tcPr>
                </a:tc>
              </a:tr>
              <a:tr h="440432">
                <a:tc vMerge="1">
                  <a:txBody>
                    <a:bodyPr/>
                    <a:lstStyle/>
                    <a:p>
                      <a:endParaRPr lang="zh-TW" altLang="en-US"/>
                    </a:p>
                  </a:txBody>
                  <a:tcPr/>
                </a:tc>
                <a:tc vMerge="1">
                  <a:txBody>
                    <a:bodyPr/>
                    <a:lstStyle/>
                    <a:p>
                      <a:endParaRPr lang="zh-TW" altLang="en-US"/>
                    </a:p>
                  </a:txBody>
                  <a:tcPr/>
                </a:tc>
                <a:tc>
                  <a:txBody>
                    <a:bodyPr/>
                    <a:lstStyle/>
                    <a:p>
                      <a:pPr algn="ct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8</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6350" cap="flat" cmpd="sng" algn="ctr">
                      <a:solidFill>
                        <a:srgbClr val="0000CC"/>
                      </a:solidFill>
                      <a:prstDash val="dash"/>
                      <a:round/>
                      <a:headEnd type="none" w="med" len="med"/>
                      <a:tailEnd type="none" w="med" len="med"/>
                    </a:lnT>
                    <a:lnB w="1270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nSpc>
                          <a:spcPts val="1800"/>
                        </a:lnSpc>
                      </a:pPr>
                      <a:r>
                        <a:rPr lang="en-US" altLang="zh-TW" sz="1600" dirty="0" smtClean="0">
                          <a:solidFill>
                            <a:srgbClr val="0000CC"/>
                          </a:solidFill>
                          <a:latin typeface="微軟正黑體" panose="020B0604030504040204" pitchFamily="34" charset="-120"/>
                          <a:ea typeface="微軟正黑體" panose="020B0604030504040204" pitchFamily="34" charset="-120"/>
                        </a:rPr>
                        <a:t>Register with Labor Standard Legislation(LSL) scheme for retirement and works rule</a:t>
                      </a:r>
                      <a:endParaRPr lang="zh-TW" altLang="en-US" sz="1600" dirty="0">
                        <a:solidFill>
                          <a:srgbClr val="0000CC"/>
                        </a:solidFill>
                        <a:latin typeface="微軟正黑體" panose="020B0604030504040204" pitchFamily="34" charset="-120"/>
                        <a:ea typeface="微軟正黑體" panose="020B0604030504040204" pitchFamily="34" charset="-120"/>
                      </a:endParaRPr>
                    </a:p>
                  </a:txBody>
                  <a:tcPr>
                    <a:lnL w="12700" cap="flat" cmpd="sng" algn="ctr">
                      <a:solidFill>
                        <a:srgbClr val="0000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CC"/>
                      </a:solidFill>
                      <a:prstDash val="dash"/>
                      <a:round/>
                      <a:headEnd type="none" w="med" len="med"/>
                      <a:tailEnd type="none" w="med" len="med"/>
                    </a:lnT>
                    <a:lnB w="12700" cap="flat" cmpd="sng" algn="ctr">
                      <a:solidFill>
                        <a:srgbClr val="0000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文字方塊 2"/>
          <p:cNvSpPr txBox="1"/>
          <p:nvPr/>
        </p:nvSpPr>
        <p:spPr>
          <a:xfrm>
            <a:off x="1117973" y="116632"/>
            <a:ext cx="7992888" cy="1138773"/>
          </a:xfrm>
          <a:prstGeom prst="rect">
            <a:avLst/>
          </a:prstGeom>
          <a:noFill/>
        </p:spPr>
        <p:txBody>
          <a:bodyPr wrap="square" rtlCol="0">
            <a:spAutoFit/>
          </a:bodyPr>
          <a:lstStyle/>
          <a:p>
            <a:pPr lvl="0"/>
            <a:r>
              <a:rPr lang="en-US" altLang="zh-TW" sz="3600" dirty="0" smtClean="0">
                <a:solidFill>
                  <a:srgbClr val="0000CC"/>
                </a:solidFill>
                <a:latin typeface="微軟正黑體" panose="020B0604030504040204" pitchFamily="34" charset="-120"/>
                <a:ea typeface="微軟正黑體" panose="020B0604030504040204" pitchFamily="34" charset="-120"/>
              </a:rPr>
              <a:t>Chinese Taipei’s starting a business</a:t>
            </a:r>
          </a:p>
          <a:p>
            <a:pPr lvl="0"/>
            <a:r>
              <a:rPr lang="en-US" altLang="zh-TW" sz="3200" dirty="0">
                <a:solidFill>
                  <a:srgbClr val="0000CC"/>
                </a:solidFill>
                <a:latin typeface="微軟正黑體" panose="020B0604030504040204" pitchFamily="34" charset="-120"/>
                <a:ea typeface="微軟正黑體" panose="020B0604030504040204" pitchFamily="34" charset="-120"/>
              </a:rPr>
              <a:t>-</a:t>
            </a:r>
            <a:r>
              <a:rPr lang="en-US" altLang="zh-TW" sz="3200" dirty="0" smtClean="0">
                <a:solidFill>
                  <a:srgbClr val="0000CC"/>
                </a:solidFill>
                <a:latin typeface="微軟正黑體" panose="020B0604030504040204" pitchFamily="34" charset="-120"/>
                <a:ea typeface="微軟正黑體" panose="020B0604030504040204" pitchFamily="34" charset="-120"/>
              </a:rPr>
              <a:t>  WB survey</a:t>
            </a:r>
            <a:endParaRPr lang="zh-TW" altLang="en-US" sz="3200" dirty="0">
              <a:solidFill>
                <a:srgbClr val="0000CC"/>
              </a:solidFill>
              <a:latin typeface="微軟正黑體" panose="020B0604030504040204" pitchFamily="34" charset="-120"/>
              <a:ea typeface="微軟正黑體" panose="020B0604030504040204" pitchFamily="34" charset="-120"/>
            </a:endParaRPr>
          </a:p>
        </p:txBody>
      </p:sp>
      <p:sp>
        <p:nvSpPr>
          <p:cNvPr id="4" name="投影片編號版面配置區 3"/>
          <p:cNvSpPr txBox="1">
            <a:spLocks/>
          </p:cNvSpPr>
          <p:nvPr/>
        </p:nvSpPr>
        <p:spPr>
          <a:xfrm>
            <a:off x="8856984" y="6597352"/>
            <a:ext cx="395536"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5C1C9A-35A2-48F8-8C58-35A708C67363}" type="slidenum">
              <a:rPr lang="zh-TW" altLang="en-US" smtClean="0"/>
              <a:pPr/>
              <a:t>9</a:t>
            </a:fld>
            <a:endParaRPr lang="zh-TW" altLang="en-US" dirty="0"/>
          </a:p>
        </p:txBody>
      </p:sp>
    </p:spTree>
    <p:extLst>
      <p:ext uri="{BB962C8B-B14F-4D97-AF65-F5344CB8AC3E}">
        <p14:creationId xmlns:p14="http://schemas.microsoft.com/office/powerpoint/2010/main" val="2944036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國發會">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國發會</Template>
  <TotalTime>6097</TotalTime>
  <Words>816</Words>
  <Application>Microsoft Office PowerPoint</Application>
  <PresentationFormat>如螢幕大小 (4:3)</PresentationFormat>
  <Paragraphs>242</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國發會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社會創新與青年創業組</dc:title>
  <dc:creator>ACER</dc:creator>
  <cp:lastModifiedBy>user</cp:lastModifiedBy>
  <cp:revision>681</cp:revision>
  <cp:lastPrinted>2016-01-21T05:07:27Z</cp:lastPrinted>
  <dcterms:created xsi:type="dcterms:W3CDTF">2015-08-27T07:36:23Z</dcterms:created>
  <dcterms:modified xsi:type="dcterms:W3CDTF">2016-05-11T08:43:13Z</dcterms:modified>
</cp:coreProperties>
</file>