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91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1296" r:id="rId4"/>
    <p:sldId id="1298" r:id="rId5"/>
    <p:sldId id="1307" r:id="rId6"/>
    <p:sldId id="1308" r:id="rId7"/>
    <p:sldId id="1309" r:id="rId8"/>
    <p:sldId id="1294" r:id="rId9"/>
    <p:sldId id="1304" r:id="rId10"/>
    <p:sldId id="1303" r:id="rId11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F5089B3-D7CF-4BED-A5F9-E8CE8F4F6E91}">
          <p14:sldIdLst>
            <p14:sldId id="1296"/>
            <p14:sldId id="1298"/>
            <p14:sldId id="1307"/>
            <p14:sldId id="1308"/>
            <p14:sldId id="1309"/>
            <p14:sldId id="1294"/>
            <p14:sldId id="1304"/>
            <p14:sldId id="1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D29"/>
    <a:srgbClr val="F96555"/>
    <a:srgbClr val="C9A6E4"/>
    <a:srgbClr val="FF9797"/>
    <a:srgbClr val="E4D3F1"/>
    <a:srgbClr val="AA72D4"/>
    <a:srgbClr val="FCB2AA"/>
    <a:srgbClr val="FA8376"/>
    <a:srgbClr val="EFB085"/>
    <a:srgbClr val="4FB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8128" autoAdjust="0"/>
  </p:normalViewPr>
  <p:slideViewPr>
    <p:cSldViewPr>
      <p:cViewPr varScale="1">
        <p:scale>
          <a:sx n="63" d="100"/>
          <a:sy n="63" d="100"/>
        </p:scale>
        <p:origin x="12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110" d="100"/>
          <a:sy n="110" d="100"/>
        </p:scale>
        <p:origin x="-1372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95157738050033"/>
          <c:y val="9.835659502636053E-2"/>
          <c:w val="0.79518032590978083"/>
          <c:h val="0.55221716621882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2023年3月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-9.4305894316314379E-17"/>
                  <c:y val="-3.4522173700899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8B-4D5B-B525-135667D6C9F5}"/>
                </c:ext>
              </c:extLst>
            </c:dLbl>
            <c:dLbl>
              <c:idx val="3"/>
              <c:layout>
                <c:manualLayout>
                  <c:x val="0"/>
                  <c:y val="2.15763585630620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92-402E-9A97-ECA5CAC336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工作表1!$B$2:$B$6</c:f>
              <c:numCache>
                <c:formatCode>0.0_ ;[Red]\-0.0\ </c:formatCode>
                <c:ptCount val="5"/>
                <c:pt idx="0">
                  <c:v>44.5</c:v>
                </c:pt>
                <c:pt idx="1">
                  <c:v>52</c:v>
                </c:pt>
                <c:pt idx="2">
                  <c:v>45.5</c:v>
                </c:pt>
                <c:pt idx="3">
                  <c:v>44.8</c:v>
                </c:pt>
                <c:pt idx="4">
                  <c:v>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57-4441-906D-374A54AE242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2023年4月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853360066021639E-2"/>
                  <c:y val="6.00298467297036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57-4441-906D-374A54AE242C}"/>
                </c:ext>
              </c:extLst>
            </c:dLbl>
            <c:dLbl>
              <c:idx val="1"/>
              <c:layout>
                <c:manualLayout>
                  <c:x val="1.0274870766691476E-2"/>
                  <c:y val="2.50985716790416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57-4441-906D-374A54AE242C}"/>
                </c:ext>
              </c:extLst>
            </c:dLbl>
            <c:dLbl>
              <c:idx val="2"/>
              <c:layout>
                <c:manualLayout>
                  <c:x val="2.3135116525155562E-2"/>
                  <c:y val="-2.2839000270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57-4441-906D-374A54AE242C}"/>
                </c:ext>
              </c:extLst>
            </c:dLbl>
            <c:dLbl>
              <c:idx val="3"/>
              <c:layout>
                <c:manualLayout>
                  <c:x val="1.5405926758509653E-2"/>
                  <c:y val="2.5454326756451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57-4441-906D-374A54AE242C}"/>
                </c:ext>
              </c:extLst>
            </c:dLbl>
            <c:dLbl>
              <c:idx val="4"/>
              <c:layout>
                <c:manualLayout>
                  <c:x val="1.5418685541564774E-2"/>
                  <c:y val="1.64714872761406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57-4441-906D-374A54AE242C}"/>
                </c:ext>
              </c:extLst>
            </c:dLbl>
            <c:dLbl>
              <c:idx val="5"/>
              <c:layout>
                <c:manualLayout>
                  <c:x val="0"/>
                  <c:y val="3.8407091582163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57-4441-906D-374A54AE2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工作表1!$C$2:$C$6</c:f>
              <c:numCache>
                <c:formatCode>0.0_ ;[Red]\-0.0\ </c:formatCode>
                <c:ptCount val="5"/>
                <c:pt idx="0">
                  <c:v>40.6</c:v>
                </c:pt>
                <c:pt idx="1">
                  <c:v>38.5</c:v>
                </c:pt>
                <c:pt idx="2">
                  <c:v>46.8</c:v>
                </c:pt>
                <c:pt idx="3">
                  <c:v>42.2</c:v>
                </c:pt>
                <c:pt idx="4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57-4441-906D-374A54AE2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733504"/>
        <c:axId val="226761472"/>
      </c:barChart>
      <c:catAx>
        <c:axId val="23573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300" kern="800" spc="-300" baseline="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26761472"/>
        <c:crosses val="autoZero"/>
        <c:auto val="1"/>
        <c:lblAlgn val="ctr"/>
        <c:lblOffset val="100"/>
        <c:noMultiLvlLbl val="0"/>
      </c:catAx>
      <c:valAx>
        <c:axId val="226761472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35733504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760782943734779"/>
          <c:y val="0"/>
          <c:w val="0.5813685313729362"/>
          <c:h val="0.11817912626951131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67603246701363E-2"/>
          <c:y val="0.10406794772419585"/>
          <c:w val="0.93486900680022733"/>
          <c:h val="0.78004500207602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2022年11月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75</c:v>
                </c:pt>
                <c:pt idx="1">
                  <c:v>29</c:v>
                </c:pt>
                <c:pt idx="2">
                  <c:v>41.7</c:v>
                </c:pt>
                <c:pt idx="3">
                  <c:v>32.6</c:v>
                </c:pt>
                <c:pt idx="4">
                  <c:v>47.1</c:v>
                </c:pt>
                <c:pt idx="5">
                  <c:v>42.9</c:v>
                </c:pt>
                <c:pt idx="6">
                  <c:v>35.200000000000003</c:v>
                </c:pt>
                <c:pt idx="7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4-4999-80DD-925AE51C5524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12月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59.1</c:v>
                </c:pt>
                <c:pt idx="1">
                  <c:v>27.1</c:v>
                </c:pt>
                <c:pt idx="2">
                  <c:v>50</c:v>
                </c:pt>
                <c:pt idx="3">
                  <c:v>25</c:v>
                </c:pt>
                <c:pt idx="4">
                  <c:v>46.9</c:v>
                </c:pt>
                <c:pt idx="5">
                  <c:v>41.7</c:v>
                </c:pt>
                <c:pt idx="6">
                  <c:v>36</c:v>
                </c:pt>
                <c:pt idx="7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F4-4999-80DD-925AE51C5524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2023年1月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70.8</c:v>
                </c:pt>
                <c:pt idx="1">
                  <c:v>35.5</c:v>
                </c:pt>
                <c:pt idx="2">
                  <c:v>45.6</c:v>
                </c:pt>
                <c:pt idx="3">
                  <c:v>40.700000000000003</c:v>
                </c:pt>
                <c:pt idx="4">
                  <c:v>40.6</c:v>
                </c:pt>
                <c:pt idx="5">
                  <c:v>52.6</c:v>
                </c:pt>
                <c:pt idx="6">
                  <c:v>51.9</c:v>
                </c:pt>
                <c:pt idx="7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F4-4999-80DD-925AE51C5524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59.1</c:v>
                </c:pt>
                <c:pt idx="1">
                  <c:v>44.6</c:v>
                </c:pt>
                <c:pt idx="2">
                  <c:v>47.1</c:v>
                </c:pt>
                <c:pt idx="3">
                  <c:v>42.9</c:v>
                </c:pt>
                <c:pt idx="4">
                  <c:v>43.8</c:v>
                </c:pt>
                <c:pt idx="5">
                  <c:v>60</c:v>
                </c:pt>
                <c:pt idx="6">
                  <c:v>46</c:v>
                </c:pt>
                <c:pt idx="7">
                  <c:v>40.4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F4-4999-80DD-925AE51C5524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355829952554137E-3"/>
                  <c:y val="-2.352434711115136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4549829712542E-2"/>
                      <c:h val="4.33200852051852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8F4-4999-80DD-925AE51C5524}"/>
                </c:ext>
              </c:extLst>
            </c:dLbl>
            <c:dLbl>
              <c:idx val="1"/>
              <c:layout>
                <c:manualLayout>
                  <c:x val="-1.3622138688643402E-3"/>
                  <c:y val="5.97471367929022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F4-4999-80DD-925AE51C5524}"/>
                </c:ext>
              </c:extLst>
            </c:dLbl>
            <c:dLbl>
              <c:idx val="2"/>
              <c:layout>
                <c:manualLayout>
                  <c:x val="-2.1532894514121538E-3"/>
                  <c:y val="-3.3960744601698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F4-4999-80DD-925AE51C5524}"/>
                </c:ext>
              </c:extLst>
            </c:dLbl>
            <c:dLbl>
              <c:idx val="3"/>
              <c:layout>
                <c:manualLayout>
                  <c:x val="-3.2908907872753225E-3"/>
                  <c:y val="9.5381817796873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F4-4999-80DD-925AE51C5524}"/>
                </c:ext>
              </c:extLst>
            </c:dLbl>
            <c:dLbl>
              <c:idx val="4"/>
              <c:layout>
                <c:manualLayout>
                  <c:x val="0"/>
                  <c:y val="1.2526009106274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F4-4999-80DD-925AE51C5524}"/>
                </c:ext>
              </c:extLst>
            </c:dLbl>
            <c:dLbl>
              <c:idx val="5"/>
              <c:layout>
                <c:manualLayout>
                  <c:x val="-8.4288441619593743E-3"/>
                  <c:y val="-3.2415150722645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F4-4999-80DD-925AE51C5524}"/>
                </c:ext>
              </c:extLst>
            </c:dLbl>
            <c:dLbl>
              <c:idx val="6"/>
              <c:layout>
                <c:manualLayout>
                  <c:x val="3.1510445516432094E-3"/>
                  <c:y val="1.464955191999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F4-4999-80DD-925AE51C5524}"/>
                </c:ext>
              </c:extLst>
            </c:dLbl>
            <c:dLbl>
              <c:idx val="7"/>
              <c:layout>
                <c:manualLayout>
                  <c:x val="-4.5701120779694506E-3"/>
                  <c:y val="1.1662024056425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F4-4999-80DD-925AE51C5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63.6</c:v>
                </c:pt>
                <c:pt idx="1">
                  <c:v>43.3</c:v>
                </c:pt>
                <c:pt idx="2">
                  <c:v>50</c:v>
                </c:pt>
                <c:pt idx="3">
                  <c:v>52.5</c:v>
                </c:pt>
                <c:pt idx="4">
                  <c:v>50</c:v>
                </c:pt>
                <c:pt idx="5">
                  <c:v>55.3</c:v>
                </c:pt>
                <c:pt idx="6">
                  <c:v>51.9</c:v>
                </c:pt>
                <c:pt idx="7">
                  <c:v>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F4-4999-80DD-925AE51C5524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4月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7.2380435215008074E-3"/>
                  <c:y val="2.25288237166426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F4-4999-80DD-925AE51C5524}"/>
                </c:ext>
              </c:extLst>
            </c:dLbl>
            <c:dLbl>
              <c:idx val="2"/>
              <c:layout>
                <c:manualLayout>
                  <c:x val="4.3428261129004313E-3"/>
                  <c:y val="-3.54024372690098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7E-4A63-8050-3E100539A746}"/>
                </c:ext>
              </c:extLst>
            </c:dLbl>
            <c:dLbl>
              <c:idx val="4"/>
              <c:layout>
                <c:manualLayout>
                  <c:x val="8.6856522258009685E-3"/>
                  <c:y val="-2.25288237166425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6D-4A33-8132-1860B0B40970}"/>
                </c:ext>
              </c:extLst>
            </c:dLbl>
            <c:dLbl>
              <c:idx val="5"/>
              <c:layout>
                <c:manualLayout>
                  <c:x val="7.238043521500807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0188045510538E-2"/>
                      <c:h val="4.02300423511475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66D-4A33-8132-1860B0B40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65.400000000000006</c:v>
                </c:pt>
                <c:pt idx="1">
                  <c:v>25.8</c:v>
                </c:pt>
                <c:pt idx="2">
                  <c:v>48.5</c:v>
                </c:pt>
                <c:pt idx="3">
                  <c:v>38.799999999999997</c:v>
                </c:pt>
                <c:pt idx="4">
                  <c:v>40</c:v>
                </c:pt>
                <c:pt idx="5">
                  <c:v>61.8</c:v>
                </c:pt>
                <c:pt idx="6">
                  <c:v>53.7</c:v>
                </c:pt>
                <c:pt idx="7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8F4-4999-80DD-925AE51C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18720"/>
        <c:axId val="130872384"/>
      </c:barChart>
      <c:catAx>
        <c:axId val="16111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0" b="1" spc="-3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2384"/>
        <c:crosses val="autoZero"/>
        <c:auto val="1"/>
        <c:lblAlgn val="ctr"/>
        <c:lblOffset val="100"/>
        <c:noMultiLvlLbl val="0"/>
      </c:catAx>
      <c:valAx>
        <c:axId val="130872384"/>
        <c:scaling>
          <c:orientation val="minMax"/>
          <c:max val="8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118720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2276632369663362"/>
          <c:y val="5.2587501749623317E-2"/>
          <c:w val="0.59364984411541732"/>
          <c:h val="7.56895868301295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7859186598733"/>
          <c:y val="0.13125892806396"/>
          <c:w val="0.80344788406373113"/>
          <c:h val="0.61675350017998221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PMI(季調值)</c:v>
                </c:pt>
              </c:strCache>
            </c:strRef>
          </c:tx>
          <c:spPr>
            <a:ln w="28575">
              <a:solidFill>
                <a:srgbClr val="F9655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F96555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14A7-4513-A3B4-862BCE77340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14A7-4513-A3B4-862BCE773405}"/>
              </c:ext>
            </c:extLst>
          </c:dPt>
          <c:cat>
            <c:numRef>
              <c:f>工作表1!$A$119:$A$131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工作表1!$B$119:$B$131</c:f>
              <c:numCache>
                <c:formatCode>0.0_ </c:formatCode>
                <c:ptCount val="13"/>
                <c:pt idx="0">
                  <c:v>56.3</c:v>
                </c:pt>
                <c:pt idx="1">
                  <c:v>53.5</c:v>
                </c:pt>
                <c:pt idx="2">
                  <c:v>53.6</c:v>
                </c:pt>
                <c:pt idx="3">
                  <c:v>47.8</c:v>
                </c:pt>
                <c:pt idx="4">
                  <c:v>47.2</c:v>
                </c:pt>
                <c:pt idx="5">
                  <c:v>44.9</c:v>
                </c:pt>
                <c:pt idx="6">
                  <c:v>45.4</c:v>
                </c:pt>
                <c:pt idx="7">
                  <c:v>43.9</c:v>
                </c:pt>
                <c:pt idx="8">
                  <c:v>43.7</c:v>
                </c:pt>
                <c:pt idx="9">
                  <c:v>40.4</c:v>
                </c:pt>
                <c:pt idx="10">
                  <c:v>51.4</c:v>
                </c:pt>
                <c:pt idx="11">
                  <c:v>47.3</c:v>
                </c:pt>
                <c:pt idx="12">
                  <c:v>42.8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A7-4513-A3B4-862BCE773405}"/>
            </c:ext>
          </c:extLst>
        </c:ser>
        <c:ser>
          <c:idx val="1"/>
          <c:order val="1"/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工作表1!$A$119:$A$131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工作表1!$C$99:$C$111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A7-4513-A3B4-862BCE77340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PMI(原始值)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工作表1!$A$119:$A$131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工作表1!$D$119:$D$131</c:f>
              <c:numCache>
                <c:formatCode>General</c:formatCode>
                <c:ptCount val="13"/>
                <c:pt idx="0">
                  <c:v>59.7</c:v>
                </c:pt>
                <c:pt idx="1">
                  <c:v>54.6</c:v>
                </c:pt>
                <c:pt idx="2">
                  <c:v>50.8</c:v>
                </c:pt>
                <c:pt idx="3">
                  <c:v>47.5</c:v>
                </c:pt>
                <c:pt idx="4">
                  <c:v>45.6</c:v>
                </c:pt>
                <c:pt idx="5">
                  <c:v>43.4</c:v>
                </c:pt>
                <c:pt idx="6">
                  <c:v>42.7</c:v>
                </c:pt>
                <c:pt idx="7">
                  <c:v>42.6</c:v>
                </c:pt>
                <c:pt idx="8">
                  <c:v>43.8</c:v>
                </c:pt>
                <c:pt idx="9">
                  <c:v>38.1</c:v>
                </c:pt>
                <c:pt idx="10">
                  <c:v>47.9</c:v>
                </c:pt>
                <c:pt idx="11">
                  <c:v>50.8</c:v>
                </c:pt>
                <c:pt idx="12">
                  <c:v>47.2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19-4CEA-84B1-4CCD093F6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219136"/>
        <c:axId val="226759168"/>
      </c:lineChart>
      <c:dateAx>
        <c:axId val="240219136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26759168"/>
        <c:crosses val="autoZero"/>
        <c:auto val="1"/>
        <c:lblOffset val="100"/>
        <c:baseTimeUnit val="months"/>
        <c:majorUnit val="3"/>
        <c:majorTimeUnit val="months"/>
      </c:dateAx>
      <c:valAx>
        <c:axId val="226759168"/>
        <c:scaling>
          <c:orientation val="minMax"/>
          <c:max val="70"/>
          <c:min val="3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240219136"/>
        <c:crosses val="autoZero"/>
        <c:crossBetween val="midCat"/>
        <c:majorUnit val="20"/>
        <c:minorUnit val="15"/>
      </c:valAx>
      <c:spPr>
        <a:ln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23960961118440541"/>
          <c:y val="1.8263077127105322E-2"/>
          <c:w val="0.66983817903807197"/>
          <c:h val="0.126158801129151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526530512233062E-2"/>
          <c:y val="7.5483419436427612E-2"/>
          <c:w val="0.92945058878847286"/>
          <c:h val="0.81289783535343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2022年11月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45.1</c:v>
                </c:pt>
                <c:pt idx="1">
                  <c:v>39.4</c:v>
                </c:pt>
                <c:pt idx="2">
                  <c:v>52.6</c:v>
                </c:pt>
                <c:pt idx="3">
                  <c:v>44.7</c:v>
                </c:pt>
                <c:pt idx="4">
                  <c:v>51.3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0-4D64-B8BF-3FF20C2A1E3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12月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48.1</c:v>
                </c:pt>
                <c:pt idx="1">
                  <c:v>39.799999999999997</c:v>
                </c:pt>
                <c:pt idx="2">
                  <c:v>62.1</c:v>
                </c:pt>
                <c:pt idx="3">
                  <c:v>46</c:v>
                </c:pt>
                <c:pt idx="4">
                  <c:v>47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30-4D64-B8BF-3FF20C2A1E3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2023年1月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39.200000000000003</c:v>
                </c:pt>
                <c:pt idx="1">
                  <c:v>35.200000000000003</c:v>
                </c:pt>
                <c:pt idx="2">
                  <c:v>45.7</c:v>
                </c:pt>
                <c:pt idx="3">
                  <c:v>42.4</c:v>
                </c:pt>
                <c:pt idx="4">
                  <c:v>42.6</c:v>
                </c:pt>
                <c:pt idx="5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30-4D64-B8BF-3FF20C2A1E35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51.6</c:v>
                </c:pt>
                <c:pt idx="1">
                  <c:v>45.7</c:v>
                </c:pt>
                <c:pt idx="2">
                  <c:v>51.7</c:v>
                </c:pt>
                <c:pt idx="3">
                  <c:v>50.7</c:v>
                </c:pt>
                <c:pt idx="4">
                  <c:v>50</c:v>
                </c:pt>
                <c:pt idx="5">
                  <c:v>45.3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30-4D64-B8BF-3FF20C2A1E35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-4.3854827858290741E-3"/>
                  <c:y val="-6.43182304797540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58-4302-963B-3B2BBA38AD6D}"/>
                </c:ext>
              </c:extLst>
            </c:dLbl>
            <c:dLbl>
              <c:idx val="3"/>
              <c:layout>
                <c:manualLayout>
                  <c:x val="-1.2425534559848891E-2"/>
                  <c:y val="1.75415382243930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320414192158962E-2"/>
                      <c:h val="4.8414645499324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158-4302-963B-3B2BBA38AD6D}"/>
                </c:ext>
              </c:extLst>
            </c:dLbl>
            <c:dLbl>
              <c:idx val="4"/>
              <c:layout>
                <c:manualLayout>
                  <c:x val="-4.385482785828912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4C-4DC3-BFE9-2F239628EC0E}"/>
                </c:ext>
              </c:extLst>
            </c:dLbl>
            <c:dLbl>
              <c:idx val="5"/>
              <c:layout>
                <c:manualLayout>
                  <c:x val="-1.02327931669343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58-4302-963B-3B2BBA38AD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50.8</c:v>
                </c:pt>
                <c:pt idx="1">
                  <c:v>48.9</c:v>
                </c:pt>
                <c:pt idx="2">
                  <c:v>53</c:v>
                </c:pt>
                <c:pt idx="3">
                  <c:v>56.5</c:v>
                </c:pt>
                <c:pt idx="4">
                  <c:v>50</c:v>
                </c:pt>
                <c:pt idx="5">
                  <c:v>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30-4D64-B8BF-3FF20C2A1E35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4月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946152371930378E-2"/>
                  <c:y val="7.643690750692200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30-4D64-B8BF-3FF20C2A1E35}"/>
                </c:ext>
              </c:extLst>
            </c:dLbl>
            <c:dLbl>
              <c:idx val="1"/>
              <c:layout>
                <c:manualLayout>
                  <c:x val="1.3566868638527343E-2"/>
                  <c:y val="4.3644451575718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30-4D64-B8BF-3FF20C2A1E35}"/>
                </c:ext>
              </c:extLst>
            </c:dLbl>
            <c:dLbl>
              <c:idx val="2"/>
              <c:layout>
                <c:manualLayout>
                  <c:x val="1.7636822404348336E-2"/>
                  <c:y val="1.1067607994814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30-4D64-B8BF-3FF20C2A1E35}"/>
                </c:ext>
              </c:extLst>
            </c:dLbl>
            <c:dLbl>
              <c:idx val="3"/>
              <c:layout>
                <c:manualLayout>
                  <c:x val="6.7834343192636716E-3"/>
                  <c:y val="-9.04161661286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30-4D64-B8BF-3FF20C2A1E35}"/>
                </c:ext>
              </c:extLst>
            </c:dLbl>
            <c:dLbl>
              <c:idx val="4"/>
              <c:layout>
                <c:manualLayout>
                  <c:x val="6.7834343192636716E-3"/>
                  <c:y val="1.0660936653427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30-4D64-B8BF-3FF20C2A1E35}"/>
                </c:ext>
              </c:extLst>
            </c:dLbl>
            <c:dLbl>
              <c:idx val="5"/>
              <c:layout>
                <c:manualLayout>
                  <c:x val="1.7227120239923892E-2"/>
                  <c:y val="2.605871470525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30-4D64-B8BF-3FF20C2A1E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46.7</c:v>
                </c:pt>
                <c:pt idx="1">
                  <c:v>45.7</c:v>
                </c:pt>
                <c:pt idx="2">
                  <c:v>52.7</c:v>
                </c:pt>
                <c:pt idx="3">
                  <c:v>51.4</c:v>
                </c:pt>
                <c:pt idx="4">
                  <c:v>44.6</c:v>
                </c:pt>
                <c:pt idx="5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630-4D64-B8BF-3FF20C2A1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29248"/>
        <c:axId val="226765056"/>
      </c:barChart>
      <c:catAx>
        <c:axId val="13022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1" kern="200" spc="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26765056"/>
        <c:crosses val="autoZero"/>
        <c:auto val="1"/>
        <c:lblAlgn val="ctr"/>
        <c:lblOffset val="100"/>
        <c:noMultiLvlLbl val="0"/>
      </c:catAx>
      <c:valAx>
        <c:axId val="226765056"/>
        <c:scaling>
          <c:orientation val="minMax"/>
          <c:max val="70"/>
          <c:min val="2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229248"/>
        <c:crosses val="autoZero"/>
        <c:crossBetween val="between"/>
        <c:majorUnit val="15"/>
      </c:valAx>
    </c:plotArea>
    <c:legend>
      <c:legendPos val="t"/>
      <c:layout>
        <c:manualLayout>
          <c:xMode val="edge"/>
          <c:yMode val="edge"/>
          <c:x val="0.1303166353102729"/>
          <c:y val="4.1533113866130164E-2"/>
          <c:w val="0.76418699204361906"/>
          <c:h val="9.0044531113568888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90146371594495E-2"/>
          <c:y val="6.7358753302973681E-2"/>
          <c:w val="0.79518032590978083"/>
          <c:h val="0.51555092203879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numFmt formatCode="#,##0.0_);[Red]\(#,##0.0\)" sourceLinked="0"/>
              <c:spPr/>
              <c:txPr>
                <a:bodyPr/>
                <a:lstStyle/>
                <a:p>
                  <a:pPr>
                    <a:defRPr sz="1200">
                      <a:latin typeface="Calibri" panose="020F0502020204030204" pitchFamily="34" charset="0"/>
                    </a:defRPr>
                  </a:pPr>
                  <a:endParaRPr lang="zh-TW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83C-47F8-B105-145BA42145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工作表1!$B$2:$B$5</c:f>
              <c:numCache>
                <c:formatCode>0.0_ </c:formatCode>
                <c:ptCount val="4"/>
                <c:pt idx="0">
                  <c:v>54.4</c:v>
                </c:pt>
                <c:pt idx="1">
                  <c:v>55.4</c:v>
                </c:pt>
                <c:pt idx="2">
                  <c:v>51.4</c:v>
                </c:pt>
                <c:pt idx="3">
                  <c:v>51.8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3C-47F8-B105-145BA4214560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4月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1298974268785138E-3"/>
                  <c:y val="8.22534184031326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3C-47F8-B105-145BA4214560}"/>
                </c:ext>
              </c:extLst>
            </c:dLbl>
            <c:dLbl>
              <c:idx val="1"/>
              <c:layout>
                <c:manualLayout>
                  <c:x val="4.6949742978826831E-3"/>
                  <c:y val="1.59183847521354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3C-47F8-B105-145BA4214560}"/>
                </c:ext>
              </c:extLst>
            </c:dLbl>
            <c:dLbl>
              <c:idx val="2"/>
              <c:layout>
                <c:manualLayout>
                  <c:x val="1.6144857843521113E-2"/>
                  <c:y val="1.8453421638098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3C-47F8-B105-145BA4214560}"/>
                </c:ext>
              </c:extLst>
            </c:dLbl>
            <c:dLbl>
              <c:idx val="3"/>
              <c:layout>
                <c:manualLayout>
                  <c:x val="1.3414395667546868E-2"/>
                  <c:y val="1.0019571543475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3C-47F8-B105-145BA4214560}"/>
                </c:ext>
              </c:extLst>
            </c:dLbl>
            <c:dLbl>
              <c:idx val="4"/>
              <c:layout>
                <c:manualLayout>
                  <c:x val="2.5590473441986453E-3"/>
                  <c:y val="-7.68172073447665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3C-47F8-B105-145BA4214560}"/>
                </c:ext>
              </c:extLst>
            </c:dLbl>
            <c:dLbl>
              <c:idx val="5"/>
              <c:layout>
                <c:manualLayout>
                  <c:x val="0"/>
                  <c:y val="3.8407091582163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3C-47F8-B105-145BA4214560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工作表1!$C$2:$C$5</c:f>
              <c:numCache>
                <c:formatCode>0.0_ </c:formatCode>
                <c:ptCount val="4"/>
                <c:pt idx="0">
                  <c:v>61.1</c:v>
                </c:pt>
                <c:pt idx="1">
                  <c:v>54.8</c:v>
                </c:pt>
                <c:pt idx="2">
                  <c:v>55.2</c:v>
                </c:pt>
                <c:pt idx="3">
                  <c:v>52.2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83C-47F8-B105-145BA4214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304000"/>
        <c:axId val="231782016"/>
      </c:barChart>
      <c:catAx>
        <c:axId val="13030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20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31782016"/>
        <c:crosses val="autoZero"/>
        <c:auto val="1"/>
        <c:lblAlgn val="ctr"/>
        <c:lblOffset val="0"/>
        <c:noMultiLvlLbl val="0"/>
      </c:catAx>
      <c:valAx>
        <c:axId val="231782016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304000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012776817130928"/>
          <c:y val="7.4698302672228847E-3"/>
          <c:w val="0.58774278798117385"/>
          <c:h val="9.4622751514919806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9723686615464"/>
          <c:y val="4.2006172755872651E-2"/>
          <c:w val="0.80420679064333367"/>
          <c:h val="0.73195288599369712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NMI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07DA-4534-8CA8-08359A822DA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07DA-4534-8CA8-08359A822DA5}"/>
              </c:ext>
            </c:extLst>
          </c:dPt>
          <c:cat>
            <c:numRef>
              <c:f>工作表1!$A$94:$A$106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工作表1!$B$94:$B$106</c:f>
              <c:numCache>
                <c:formatCode>0.0_ </c:formatCode>
                <c:ptCount val="13"/>
                <c:pt idx="0">
                  <c:v>55.1</c:v>
                </c:pt>
                <c:pt idx="1">
                  <c:v>45.1</c:v>
                </c:pt>
                <c:pt idx="2">
                  <c:v>49.7</c:v>
                </c:pt>
                <c:pt idx="3">
                  <c:v>56.7</c:v>
                </c:pt>
                <c:pt idx="4">
                  <c:v>53.8</c:v>
                </c:pt>
                <c:pt idx="5">
                  <c:v>52.2</c:v>
                </c:pt>
                <c:pt idx="6">
                  <c:v>50</c:v>
                </c:pt>
                <c:pt idx="7">
                  <c:v>52.2</c:v>
                </c:pt>
                <c:pt idx="8">
                  <c:v>53.3</c:v>
                </c:pt>
                <c:pt idx="9">
                  <c:v>50.1</c:v>
                </c:pt>
                <c:pt idx="10">
                  <c:v>50.2</c:v>
                </c:pt>
                <c:pt idx="11">
                  <c:v>53.2</c:v>
                </c:pt>
                <c:pt idx="12">
                  <c:v>55.8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DA-4534-8CA8-08359A822DA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工作表1!$A$94:$A$106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工作表1!$C$74:$C$86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7DA-4534-8CA8-08359A822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55968"/>
        <c:axId val="240149632"/>
      </c:lineChart>
      <c:dateAx>
        <c:axId val="131155968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40149632"/>
        <c:crosses val="autoZero"/>
        <c:auto val="1"/>
        <c:lblOffset val="100"/>
        <c:baseTimeUnit val="months"/>
        <c:majorUnit val="3"/>
        <c:majorTimeUnit val="months"/>
      </c:dateAx>
      <c:valAx>
        <c:axId val="240149632"/>
        <c:scaling>
          <c:orientation val="minMax"/>
          <c:max val="65"/>
          <c:min val="35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55968"/>
        <c:crosses val="autoZero"/>
        <c:crossBetween val="midCat"/>
        <c:majorUnit val="15"/>
        <c:minorUnit val="1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77095527751259E-2"/>
          <c:y val="8.3869461651852578E-2"/>
          <c:w val="0.93414352849342475"/>
          <c:h val="0.79062713440943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2022年11月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62.5</c:v>
                </c:pt>
                <c:pt idx="1">
                  <c:v>51.6</c:v>
                </c:pt>
                <c:pt idx="2">
                  <c:v>54.6</c:v>
                </c:pt>
                <c:pt idx="3">
                  <c:v>51.2</c:v>
                </c:pt>
                <c:pt idx="4">
                  <c:v>58.1</c:v>
                </c:pt>
                <c:pt idx="5">
                  <c:v>51.2</c:v>
                </c:pt>
                <c:pt idx="6">
                  <c:v>50.5</c:v>
                </c:pt>
                <c:pt idx="7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D-48FE-BCFC-76435573527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12月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56.8</c:v>
                </c:pt>
                <c:pt idx="1">
                  <c:v>54.2</c:v>
                </c:pt>
                <c:pt idx="2">
                  <c:v>54.3</c:v>
                </c:pt>
                <c:pt idx="3">
                  <c:v>54.1</c:v>
                </c:pt>
                <c:pt idx="4">
                  <c:v>58.6</c:v>
                </c:pt>
                <c:pt idx="5">
                  <c:v>54.2</c:v>
                </c:pt>
                <c:pt idx="6">
                  <c:v>40.5</c:v>
                </c:pt>
                <c:pt idx="7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D-48FE-BCFC-76435573527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2023年1月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67.7</c:v>
                </c:pt>
                <c:pt idx="1">
                  <c:v>44.4</c:v>
                </c:pt>
                <c:pt idx="2">
                  <c:v>50.4</c:v>
                </c:pt>
                <c:pt idx="3">
                  <c:v>47.7</c:v>
                </c:pt>
                <c:pt idx="4">
                  <c:v>50.8</c:v>
                </c:pt>
                <c:pt idx="5">
                  <c:v>60</c:v>
                </c:pt>
                <c:pt idx="6">
                  <c:v>41.7</c:v>
                </c:pt>
                <c:pt idx="7">
                  <c:v>38.799999999999997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ED-48FE-BCFC-764355735271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34.1</c:v>
                </c:pt>
                <c:pt idx="1">
                  <c:v>57.6</c:v>
                </c:pt>
                <c:pt idx="2">
                  <c:v>54</c:v>
                </c:pt>
                <c:pt idx="3">
                  <c:v>48.8</c:v>
                </c:pt>
                <c:pt idx="4">
                  <c:v>43</c:v>
                </c:pt>
                <c:pt idx="5">
                  <c:v>46.5</c:v>
                </c:pt>
                <c:pt idx="6">
                  <c:v>43</c:v>
                </c:pt>
                <c:pt idx="7">
                  <c:v>46.5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ED-48FE-BCFC-764355735271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4"/>
              <c:layout>
                <c:manualLayout>
                  <c:x val="-9.7601088213708984E-3"/>
                  <c:y val="1.6416048328846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74-4240-86FF-F37572D9E2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38.6</c:v>
                </c:pt>
                <c:pt idx="1">
                  <c:v>54.6</c:v>
                </c:pt>
                <c:pt idx="2">
                  <c:v>57.7</c:v>
                </c:pt>
                <c:pt idx="3">
                  <c:v>53.8</c:v>
                </c:pt>
                <c:pt idx="4">
                  <c:v>55.9</c:v>
                </c:pt>
                <c:pt idx="5">
                  <c:v>54.6</c:v>
                </c:pt>
                <c:pt idx="6">
                  <c:v>51.4</c:v>
                </c:pt>
                <c:pt idx="7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ED-48FE-BCFC-764355735271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4月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9776467486772622E-3"/>
                  <c:y val="-7.97949209004990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ED-48FE-BCFC-764355735271}"/>
                </c:ext>
              </c:extLst>
            </c:dLbl>
            <c:dLbl>
              <c:idx val="1"/>
              <c:layout>
                <c:manualLayout>
                  <c:x val="3.9777511543350533E-3"/>
                  <c:y val="-1.3900644388064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ED-48FE-BCFC-764355735271}"/>
                </c:ext>
              </c:extLst>
            </c:dLbl>
            <c:dLbl>
              <c:idx val="2"/>
              <c:layout>
                <c:manualLayout>
                  <c:x val="9.3497231433697994E-3"/>
                  <c:y val="8.5696942685500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ED-48FE-BCFC-764355735271}"/>
                </c:ext>
              </c:extLst>
            </c:dLbl>
            <c:dLbl>
              <c:idx val="3"/>
              <c:layout>
                <c:manualLayout>
                  <c:x val="3.9777511543349561E-3"/>
                  <c:y val="2.662995185341691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ED-48FE-BCFC-764355735271}"/>
                </c:ext>
              </c:extLst>
            </c:dLbl>
            <c:dLbl>
              <c:idx val="4"/>
              <c:layout>
                <c:manualLayout>
                  <c:x val="7.9556067143278491E-3"/>
                  <c:y val="8.80707062207752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FED-48FE-BCFC-764355735271}"/>
                </c:ext>
              </c:extLst>
            </c:dLbl>
            <c:dLbl>
              <c:idx val="5"/>
              <c:layout>
                <c:manualLayout>
                  <c:x val="5.3037030076659858E-3"/>
                  <c:y val="5.3327597626368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FED-48FE-BCFC-764355735271}"/>
                </c:ext>
              </c:extLst>
            </c:dLbl>
            <c:dLbl>
              <c:idx val="6"/>
              <c:layout>
                <c:manualLayout>
                  <c:x val="9.2815585676587816E-3"/>
                  <c:y val="-1.849222603166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FED-48FE-BCFC-764355735271}"/>
                </c:ext>
              </c:extLst>
            </c:dLbl>
            <c:dLbl>
              <c:idx val="7"/>
              <c:layout>
                <c:manualLayout>
                  <c:x val="1.7237269687644375E-2"/>
                  <c:y val="2.0683058265040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FED-48FE-BCFC-7643557352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62.5</c:v>
                </c:pt>
                <c:pt idx="1">
                  <c:v>52.4</c:v>
                </c:pt>
                <c:pt idx="2">
                  <c:v>59.6</c:v>
                </c:pt>
                <c:pt idx="3">
                  <c:v>63.1</c:v>
                </c:pt>
                <c:pt idx="4">
                  <c:v>49.2</c:v>
                </c:pt>
                <c:pt idx="5">
                  <c:v>58.1</c:v>
                </c:pt>
                <c:pt idx="6">
                  <c:v>56</c:v>
                </c:pt>
                <c:pt idx="7">
                  <c:v>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FED-48FE-BCFC-764355735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957504"/>
        <c:axId val="231780864"/>
      </c:barChart>
      <c:catAx>
        <c:axId val="26395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0" b="1" spc="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31780864"/>
        <c:crosses val="autoZero"/>
        <c:auto val="1"/>
        <c:lblAlgn val="ctr"/>
        <c:lblOffset val="100"/>
        <c:noMultiLvlLbl val="0"/>
      </c:catAx>
      <c:valAx>
        <c:axId val="231780864"/>
        <c:scaling>
          <c:orientation val="minMax"/>
          <c:max val="8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6395750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20583116039058155"/>
          <c:y val="3.9963651965022301E-2"/>
          <c:w val="0.59084205773110843"/>
          <c:h val="7.437662334059801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0509589707291"/>
          <c:y val="7.1981544789028212E-2"/>
          <c:w val="0.87798874650780867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F73D29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2225">
                <a:solidFill>
                  <a:srgbClr val="F73D29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A5D0-40E2-842C-67743C97BE7C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A5D0-40E2-842C-67743C97BE7C}"/>
              </c:ext>
            </c:extLst>
          </c:dPt>
          <c:cat>
            <c:numRef>
              <c:f>工作表1!$A$119:$A$131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工作表1!$B$119:$B$131</c:f>
              <c:numCache>
                <c:formatCode>0.0_ </c:formatCode>
                <c:ptCount val="13"/>
                <c:pt idx="0">
                  <c:v>52.9</c:v>
                </c:pt>
                <c:pt idx="1">
                  <c:v>44</c:v>
                </c:pt>
                <c:pt idx="2">
                  <c:v>37.1</c:v>
                </c:pt>
                <c:pt idx="3">
                  <c:v>30.1</c:v>
                </c:pt>
                <c:pt idx="4">
                  <c:v>28.3</c:v>
                </c:pt>
                <c:pt idx="5">
                  <c:v>28.3</c:v>
                </c:pt>
                <c:pt idx="6">
                  <c:v>24.8</c:v>
                </c:pt>
                <c:pt idx="7">
                  <c:v>25.3</c:v>
                </c:pt>
                <c:pt idx="8">
                  <c:v>29.3</c:v>
                </c:pt>
                <c:pt idx="9">
                  <c:v>38.9</c:v>
                </c:pt>
                <c:pt idx="10">
                  <c:v>44.7</c:v>
                </c:pt>
                <c:pt idx="11">
                  <c:v>46.2</c:v>
                </c:pt>
                <c:pt idx="12">
                  <c:v>44.9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5D0-40E2-842C-67743C97BE7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工作表1!$A$119:$A$131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工作表1!$C$97:$C$109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5D0-40E2-842C-67743C97B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786304"/>
        <c:axId val="130872960"/>
      </c:lineChart>
      <c:dateAx>
        <c:axId val="130786304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2960"/>
        <c:crosses val="autoZero"/>
        <c:auto val="1"/>
        <c:lblOffset val="100"/>
        <c:baseTimeUnit val="months"/>
        <c:majorUnit val="3"/>
        <c:majorTimeUnit val="months"/>
      </c:dateAx>
      <c:valAx>
        <c:axId val="13087296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0786304"/>
        <c:crosses val="autoZero"/>
        <c:crossBetween val="between"/>
        <c:majorUnit val="50"/>
        <c:minorUnit val="2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07799102322901E-2"/>
          <c:y val="7.198150070046419E-2"/>
          <c:w val="0.83251202650243628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9"/>
            <c:spPr>
              <a:solidFill>
                <a:schemeClr val="bg1"/>
              </a:solidFill>
              <a:ln w="22225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2BCD-4391-A640-2C242D1326DD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2BCD-4391-A640-2C242D1326DD}"/>
              </c:ext>
            </c:extLst>
          </c:dPt>
          <c:cat>
            <c:numRef>
              <c:f>工作表1!$A$94:$A$106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工作表1!$B$94:$B$106</c:f>
              <c:numCache>
                <c:formatCode>General</c:formatCode>
                <c:ptCount val="13"/>
                <c:pt idx="0">
                  <c:v>45.7</c:v>
                </c:pt>
                <c:pt idx="1">
                  <c:v>35.799999999999997</c:v>
                </c:pt>
                <c:pt idx="2">
                  <c:v>41.5</c:v>
                </c:pt>
                <c:pt idx="3">
                  <c:v>43.7</c:v>
                </c:pt>
                <c:pt idx="4">
                  <c:v>43.9</c:v>
                </c:pt>
                <c:pt idx="5">
                  <c:v>41.1</c:v>
                </c:pt>
                <c:pt idx="6">
                  <c:v>33.6</c:v>
                </c:pt>
                <c:pt idx="7">
                  <c:v>37.4</c:v>
                </c:pt>
                <c:pt idx="8">
                  <c:v>36.200000000000003</c:v>
                </c:pt>
                <c:pt idx="9">
                  <c:v>44.3</c:v>
                </c:pt>
                <c:pt idx="10">
                  <c:v>47.7</c:v>
                </c:pt>
                <c:pt idx="11">
                  <c:v>49.9</c:v>
                </c:pt>
                <c:pt idx="12">
                  <c:v>43.3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CD-4391-A640-2C242D1326DD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工作表1!$A$94:$A$106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工作表1!$C$73:$C$85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CD-4391-A640-2C242D132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36000"/>
        <c:axId val="130870080"/>
      </c:lineChart>
      <c:dateAx>
        <c:axId val="131136000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0080"/>
        <c:crosses val="autoZero"/>
        <c:auto val="1"/>
        <c:lblOffset val="100"/>
        <c:baseTimeUnit val="months"/>
        <c:majorUnit val="3"/>
        <c:majorTimeUnit val="months"/>
      </c:dateAx>
      <c:valAx>
        <c:axId val="1308700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36000"/>
        <c:crosses val="autoZero"/>
        <c:crossBetween val="between"/>
        <c:majorUnit val="50"/>
        <c:minorUnit val="3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83800244701143E-2"/>
          <c:y val="0.1060114693107404"/>
          <c:w val="0.92341395004712679"/>
          <c:h val="0.786694716740089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2022年11月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31.4</c:v>
                </c:pt>
                <c:pt idx="1">
                  <c:v>22.5</c:v>
                </c:pt>
                <c:pt idx="2">
                  <c:v>35.200000000000003</c:v>
                </c:pt>
                <c:pt idx="3">
                  <c:v>29.1</c:v>
                </c:pt>
                <c:pt idx="4">
                  <c:v>27.1</c:v>
                </c:pt>
                <c:pt idx="5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0-400C-AE7C-EAD084B5EFD7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12月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35.9</c:v>
                </c:pt>
                <c:pt idx="1">
                  <c:v>25.4</c:v>
                </c:pt>
                <c:pt idx="2">
                  <c:v>35.4</c:v>
                </c:pt>
                <c:pt idx="3">
                  <c:v>37.200000000000003</c:v>
                </c:pt>
                <c:pt idx="4">
                  <c:v>25</c:v>
                </c:pt>
                <c:pt idx="5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30-400C-AE7C-EAD084B5EFD7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2023年1月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47.3</c:v>
                </c:pt>
                <c:pt idx="1">
                  <c:v>34.4</c:v>
                </c:pt>
                <c:pt idx="2">
                  <c:v>43.5</c:v>
                </c:pt>
                <c:pt idx="3">
                  <c:v>45.1</c:v>
                </c:pt>
                <c:pt idx="4">
                  <c:v>34.799999999999997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30-400C-AE7C-EAD084B5EFD7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55.4</c:v>
                </c:pt>
                <c:pt idx="1">
                  <c:v>41.3</c:v>
                </c:pt>
                <c:pt idx="2">
                  <c:v>46.6</c:v>
                </c:pt>
                <c:pt idx="3">
                  <c:v>50</c:v>
                </c:pt>
                <c:pt idx="4">
                  <c:v>34.799999999999997</c:v>
                </c:pt>
                <c:pt idx="5">
                  <c:v>42.5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30-400C-AE7C-EAD084B5EFD7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52.6</c:v>
                </c:pt>
                <c:pt idx="1">
                  <c:v>45.5</c:v>
                </c:pt>
                <c:pt idx="2">
                  <c:v>38.9</c:v>
                </c:pt>
                <c:pt idx="3">
                  <c:v>48.8</c:v>
                </c:pt>
                <c:pt idx="4">
                  <c:v>39.1</c:v>
                </c:pt>
                <c:pt idx="5">
                  <c:v>45.3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30-400C-AE7C-EAD084B5EFD7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4月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389041433624912E-2"/>
                  <c:y val="-4.681203050459155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30-400C-AE7C-EAD084B5EFD7}"/>
                </c:ext>
              </c:extLst>
            </c:dLbl>
            <c:dLbl>
              <c:idx val="1"/>
              <c:layout>
                <c:manualLayout>
                  <c:x val="1.2853557162906187E-2"/>
                  <c:y val="1.4862351564902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30-400C-AE7C-EAD084B5EFD7}"/>
                </c:ext>
              </c:extLst>
            </c:dLbl>
            <c:dLbl>
              <c:idx val="2"/>
              <c:layout>
                <c:manualLayout>
                  <c:x val="1.0050882233287067E-2"/>
                  <c:y val="1.189002168801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30-400C-AE7C-EAD084B5EFD7}"/>
                </c:ext>
              </c:extLst>
            </c:dLbl>
            <c:dLbl>
              <c:idx val="3"/>
              <c:layout>
                <c:manualLayout>
                  <c:x val="1.4389041433624938E-2"/>
                  <c:y val="-1.49568822713760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30-400C-AE7C-EAD084B5EFD7}"/>
                </c:ext>
              </c:extLst>
            </c:dLbl>
            <c:dLbl>
              <c:idx val="4"/>
              <c:layout>
                <c:manualLayout>
                  <c:x val="1.7218479921206141E-2"/>
                  <c:y val="1.7835149562096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30-400C-AE7C-EAD084B5EFD7}"/>
                </c:ext>
              </c:extLst>
            </c:dLbl>
            <c:dLbl>
              <c:idx val="5"/>
              <c:layout>
                <c:manualLayout>
                  <c:x val="1.4335195375838144E-2"/>
                  <c:y val="-1.1890255748166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30-400C-AE7C-EAD084B5E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52.8</c:v>
                </c:pt>
                <c:pt idx="1">
                  <c:v>45.6</c:v>
                </c:pt>
                <c:pt idx="2">
                  <c:v>44.2</c:v>
                </c:pt>
                <c:pt idx="3">
                  <c:v>43.2</c:v>
                </c:pt>
                <c:pt idx="4">
                  <c:v>35.4</c:v>
                </c:pt>
                <c:pt idx="5">
                  <c:v>40.200000000000003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330-400C-AE7C-EAD084B5E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014784"/>
        <c:axId val="130874112"/>
      </c:barChart>
      <c:catAx>
        <c:axId val="161014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300" b="1" spc="-2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4112"/>
        <c:crosses val="autoZero"/>
        <c:auto val="1"/>
        <c:lblAlgn val="ctr"/>
        <c:lblOffset val="100"/>
        <c:noMultiLvlLbl val="0"/>
      </c:catAx>
      <c:valAx>
        <c:axId val="130874112"/>
        <c:scaling>
          <c:orientation val="minMax"/>
          <c:max val="7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01478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4339823845486102"/>
          <c:y val="5.8976838811667251E-2"/>
          <c:w val="0.69876851002195117"/>
          <c:h val="7.5308854074261675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6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>
              <a:defRPr sz="1200"/>
            </a:lvl1pPr>
          </a:lstStyle>
          <a:p>
            <a:fld id="{01E98358-16CC-4DE5-A917-F19F8AD1AB28}" type="datetimeFigureOut">
              <a:rPr lang="zh-TW" altLang="en-US" smtClean="0"/>
              <a:pPr/>
              <a:t>2023/5/1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36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>
              <a:defRPr sz="1200"/>
            </a:lvl1pPr>
          </a:lstStyle>
          <a:p>
            <a:fld id="{E4D63AB2-AA17-451D-BBC4-CCC53A9C2C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90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79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1269ADC-26EC-42EE-901C-9BDC4F432691}" type="datetimeFigureOut">
              <a:rPr lang="zh-TW" altLang="en-US"/>
              <a:pPr>
                <a:defRPr/>
              </a:pPr>
              <a:t>2023/5/1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2" tIns="45574" rIns="91102" bIns="4557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102" tIns="45574" rIns="91102" bIns="45574" rtlCol="0"/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79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8788B47-C7B6-41CF-AE3B-C0326C4C90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205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/>
              <a:pPr>
                <a:defRPr/>
              </a:pPr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30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03648" y="667512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5FB156-8B30-4E14-8BC7-47D67A14A1AA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2915816" y="692696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84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54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44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732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58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96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946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221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40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51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872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758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823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757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496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01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3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853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71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投影片編號版面配置區 8"/>
          <p:cNvSpPr txBox="1">
            <a:spLocks/>
          </p:cNvSpPr>
          <p:nvPr userDrawn="1"/>
        </p:nvSpPr>
        <p:spPr>
          <a:xfrm>
            <a:off x="8316416" y="6482575"/>
            <a:ext cx="827585" cy="365760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88424" y="6468137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196752"/>
            <a:ext cx="8229600" cy="4910328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16416" y="6492240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pPr lvl="0"/>
            <a:endParaRPr lang="zh-TW" altLang="en-US" noProof="0" dirty="0"/>
          </a:p>
        </p:txBody>
      </p:sp>
      <p:sp>
        <p:nvSpPr>
          <p:cNvPr id="4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53400" y="6482756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5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0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46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16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6000" y="-7934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6000" y="1975661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sp>
        <p:nvSpPr>
          <p:cNvPr id="7" name="投影片編號版面配置區 8"/>
          <p:cNvSpPr txBox="1">
            <a:spLocks/>
          </p:cNvSpPr>
          <p:nvPr userDrawn="1"/>
        </p:nvSpPr>
        <p:spPr>
          <a:xfrm>
            <a:off x="8244408" y="6482574"/>
            <a:ext cx="899593" cy="3754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6283-6063-46CB-993A-E56992D7D5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2" r:id="rId2"/>
    <p:sldLayoutId id="2147483773" r:id="rId3"/>
    <p:sldLayoutId id="2147483774" r:id="rId4"/>
    <p:sldLayoutId id="2147483778" r:id="rId5"/>
    <p:sldLayoutId id="2147483724" r:id="rId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79F5-FC2D-459E-83DE-A51979B5B961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26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3609-EE33-4FD7-B4D5-BBD0FE2E533C}" type="datetimeFigureOut">
              <a:rPr lang="zh-TW" altLang="en-US" smtClean="0"/>
              <a:t>2023/5/1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4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467544" y="2463031"/>
            <a:ext cx="8424936" cy="1470025"/>
          </a:xfrm>
        </p:spPr>
        <p:txBody>
          <a:bodyPr anchor="ctr">
            <a:noAutofit/>
          </a:bodyPr>
          <a:lstStyle/>
          <a:p>
            <a:pPr algn="ctr"/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2023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年</a:t>
            </a:r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4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月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台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灣採購經理人指數重點簡報</a:t>
            </a:r>
          </a:p>
        </p:txBody>
      </p:sp>
    </p:spTree>
    <p:extLst>
      <p:ext uri="{BB962C8B-B14F-4D97-AF65-F5344CB8AC3E}">
        <p14:creationId xmlns:p14="http://schemas.microsoft.com/office/powerpoint/2010/main" val="282640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接點 19"/>
          <p:cNvCxnSpPr/>
          <p:nvPr/>
        </p:nvCxnSpPr>
        <p:spPr>
          <a:xfrm>
            <a:off x="4963498" y="4392000"/>
            <a:ext cx="4065437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851265411"/>
              </p:ext>
            </p:extLst>
          </p:nvPr>
        </p:nvGraphicFramePr>
        <p:xfrm>
          <a:off x="4366609" y="3294276"/>
          <a:ext cx="4937775" cy="2943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19526" y="6021288"/>
            <a:ext cx="895260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代表製造業景氣呈現擴張，低於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本次調查使用樣本數：製造業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296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34925">
              <a:lnSpc>
                <a:spcPts val="1200"/>
              </a:lnSpc>
              <a:spcBef>
                <a:spcPts val="200"/>
              </a:spcBef>
            </a:pP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總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指標、新增訂單、生產與人力僱用均經季節調整，每年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4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月均回溯修正歷史數列。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PMI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8267" y="692696"/>
            <a:ext cx="9033859" cy="219815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2023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月經季節調整後台灣製造業採購經理人指數（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PMI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）續跌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4.5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42.8%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個月緊縮。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生產數量轉呈緊縮，人力僱用、新增訂單、存貨續呈緊縮，供應商交貨時間續為下降（低於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2919657352"/>
              </p:ext>
            </p:extLst>
          </p:nvPr>
        </p:nvGraphicFramePr>
        <p:xfrm>
          <a:off x="44209" y="3319889"/>
          <a:ext cx="4347768" cy="263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221169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2" name="文字方塊 3"/>
          <p:cNvSpPr txBox="1">
            <a:spLocks noChangeArrowheads="1"/>
          </p:cNvSpPr>
          <p:nvPr/>
        </p:nvSpPr>
        <p:spPr bwMode="auto">
          <a:xfrm>
            <a:off x="797233" y="2924944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13" name="文字方塊 3"/>
          <p:cNvSpPr txBox="1">
            <a:spLocks noChangeArrowheads="1"/>
          </p:cNvSpPr>
          <p:nvPr/>
        </p:nvSpPr>
        <p:spPr bwMode="auto">
          <a:xfrm>
            <a:off x="5160013" y="2915652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之五項指標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(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季調值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4539894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139952" y="5380811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323529" y="5670044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 </a:t>
            </a:r>
            <a:r>
              <a:rPr lang="zh-TW" altLang="en-US" sz="1400" dirty="0">
                <a:ea typeface="文鼎圓體M" panose="020F0609000000000000" pitchFamily="49" charset="-120"/>
              </a:rPr>
              <a:t>年</a:t>
            </a:r>
            <a:r>
              <a:rPr lang="zh-TW" altLang="en-US" sz="1600" dirty="0">
                <a:ea typeface="文鼎圓體M" panose="020F0609000000000000" pitchFamily="49" charset="-120"/>
              </a:rPr>
              <a:t>          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3009445" y="3843713"/>
            <a:ext cx="684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2023.2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51.4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9D2664B-F906-46E5-BED3-A311B1DB3C56}"/>
              </a:ext>
            </a:extLst>
          </p:cNvPr>
          <p:cNvSpPr txBox="1"/>
          <p:nvPr/>
        </p:nvSpPr>
        <p:spPr>
          <a:xfrm>
            <a:off x="2871395" y="4992836"/>
            <a:ext cx="75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2023.1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40.4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88106AC-BB75-4194-95D1-64A9FFE0A2D7}"/>
              </a:ext>
            </a:extLst>
          </p:cNvPr>
          <p:cNvSpPr txBox="1"/>
          <p:nvPr/>
        </p:nvSpPr>
        <p:spPr>
          <a:xfrm>
            <a:off x="3323408" y="4684960"/>
            <a:ext cx="75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2023.3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47.3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D88106AC-BB75-4194-95D1-64A9FFE0A2D7}"/>
              </a:ext>
            </a:extLst>
          </p:cNvPr>
          <p:cNvSpPr txBox="1"/>
          <p:nvPr/>
        </p:nvSpPr>
        <p:spPr>
          <a:xfrm>
            <a:off x="3950036" y="4662846"/>
            <a:ext cx="75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2023.4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42.8</a:t>
            </a:r>
          </a:p>
        </p:txBody>
      </p:sp>
    </p:spTree>
    <p:extLst>
      <p:ext uri="{BB962C8B-B14F-4D97-AF65-F5344CB8AC3E}">
        <p14:creationId xmlns:p14="http://schemas.microsoft.com/office/powerpoint/2010/main" val="419735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3767380757"/>
              </p:ext>
            </p:extLst>
          </p:nvPr>
        </p:nvGraphicFramePr>
        <p:xfrm>
          <a:off x="252920" y="2681752"/>
          <a:ext cx="8687755" cy="361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540953" y="4140000"/>
            <a:ext cx="817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40953" y="6434932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：二大產業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PMI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續呈擴張 </a:t>
            </a:r>
            <a:endParaRPr kumimoji="1" lang="zh-TW" alt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110695" y="699865"/>
            <a:ext cx="8784977" cy="206106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六大產業中，二大產業續為擴張，各產業依擴張速度排序為食品暨紡織產業、基礎原物料產業。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四大產業呈現緊縮，依緊縮速度排序為：電力暨機械設備產業、交通工具產業、電子暨光學產業、化學暨生技醫療產業。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67400" y="259165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81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49875467"/>
              </p:ext>
            </p:extLst>
          </p:nvPr>
        </p:nvGraphicFramePr>
        <p:xfrm>
          <a:off x="4578043" y="3055335"/>
          <a:ext cx="4673934" cy="340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812785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-36511" y="836712"/>
            <a:ext cx="9180512" cy="1728192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2023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月未經季節調整之台灣非製造業經理人指數（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NMI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）續揚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2.6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55.8%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6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個月擴張。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新增訂單、人力僱用、商業活動續呈擴張，供應商交貨時間續為上升（高於 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23" name="文字方塊 3"/>
          <p:cNvSpPr txBox="1">
            <a:spLocks noChangeArrowheads="1"/>
          </p:cNvSpPr>
          <p:nvPr/>
        </p:nvSpPr>
        <p:spPr bwMode="auto">
          <a:xfrm>
            <a:off x="5211270" y="2780928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之四項指標</a:t>
            </a:r>
          </a:p>
        </p:txBody>
      </p:sp>
      <p:cxnSp>
        <p:nvCxnSpPr>
          <p:cNvPr id="17" name="直線接點 16"/>
          <p:cNvCxnSpPr/>
          <p:nvPr/>
        </p:nvCxnSpPr>
        <p:spPr>
          <a:xfrm>
            <a:off x="4939617" y="4149080"/>
            <a:ext cx="379271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606625" y="294642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94921" y="6093296"/>
            <a:ext cx="9491744" cy="733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代表非製造業景氣呈現擴張，低於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數：非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製造業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249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28575">
              <a:lnSpc>
                <a:spcPts val="1100"/>
              </a:lnSpc>
              <a:spcBef>
                <a:spcPts val="200"/>
              </a:spcBef>
            </a:pP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X-13ARIMA-SEATS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最適合季調之序列長度需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5~7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年以上，故非製造業經理人指數（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）目前尚未進行季節調整。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graphicFrame>
        <p:nvGraphicFramePr>
          <p:cNvPr id="16" name="圖表 15"/>
          <p:cNvGraphicFramePr/>
          <p:nvPr>
            <p:extLst>
              <p:ext uri="{D42A27DB-BD31-4B8C-83A1-F6EECF244321}">
                <p14:modId xmlns:p14="http://schemas.microsoft.com/office/powerpoint/2010/main" val="2656695323"/>
              </p:ext>
            </p:extLst>
          </p:nvPr>
        </p:nvGraphicFramePr>
        <p:xfrm>
          <a:off x="115637" y="3022983"/>
          <a:ext cx="432212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文字方塊 3"/>
          <p:cNvSpPr txBox="1">
            <a:spLocks noChangeArrowheads="1"/>
          </p:cNvSpPr>
          <p:nvPr/>
        </p:nvSpPr>
        <p:spPr bwMode="auto">
          <a:xfrm>
            <a:off x="683568" y="2780928"/>
            <a:ext cx="3526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93213" y="280128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037795" y="3495937"/>
            <a:ext cx="103888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2023.3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53.2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283968" y="5362579"/>
            <a:ext cx="474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79713" y="5661248"/>
            <a:ext cx="4659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年 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B8BBB27-4EB7-4EF2-AED9-FD65FE2110F6}"/>
              </a:ext>
            </a:extLst>
          </p:cNvPr>
          <p:cNvSpPr txBox="1"/>
          <p:nvPr/>
        </p:nvSpPr>
        <p:spPr>
          <a:xfrm>
            <a:off x="3742446" y="3216672"/>
            <a:ext cx="684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2023.4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55.8</a:t>
            </a:r>
          </a:p>
        </p:txBody>
      </p:sp>
    </p:spTree>
    <p:extLst>
      <p:ext uri="{BB962C8B-B14F-4D97-AF65-F5344CB8AC3E}">
        <p14:creationId xmlns:p14="http://schemas.microsoft.com/office/powerpoint/2010/main" val="364779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11560" y="6570183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：六大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產業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呈現擴張 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5496" y="728658"/>
            <a:ext cx="8928992" cy="1980262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八大產業中，六大產業呈現擴張，依擴張速度排序為：金融保險業、住宿餐飲業、教育暨專業科學業、零售業、運輸倉儲業與營造暨不動產業。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僅批發業與資訊暨通訊傳播業呈現緊縮。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1481206376"/>
              </p:ext>
            </p:extLst>
          </p:nvPr>
        </p:nvGraphicFramePr>
        <p:xfrm>
          <a:off x="35496" y="2708920"/>
          <a:ext cx="9108505" cy="386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219944" y="270004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cxnSp>
        <p:nvCxnSpPr>
          <p:cNvPr id="20" name="直線接點 19"/>
          <p:cNvCxnSpPr/>
          <p:nvPr/>
        </p:nvCxnSpPr>
        <p:spPr>
          <a:xfrm>
            <a:off x="432488" y="4365104"/>
            <a:ext cx="853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777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92824" y="6392361"/>
            <a:ext cx="42411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139660" y="79536"/>
            <a:ext cx="8933348" cy="90687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未來六個月展望指數</a:t>
            </a:r>
            <a:b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</a:b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製造業、非製造業均續呈緊縮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5496" y="1004894"/>
            <a:ext cx="9108504" cy="156001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製造業已連續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12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個月緊縮，指數回跌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1.3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44.9%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非製造業已連續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13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個月緊縮，指數回跌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6.6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43.3%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2565369136"/>
              </p:ext>
            </p:extLst>
          </p:nvPr>
        </p:nvGraphicFramePr>
        <p:xfrm>
          <a:off x="24581" y="3172562"/>
          <a:ext cx="4331395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5496" y="290730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0" name="文字方塊 3"/>
          <p:cNvSpPr txBox="1">
            <a:spLocks noChangeArrowheads="1"/>
          </p:cNvSpPr>
          <p:nvPr/>
        </p:nvSpPr>
        <p:spPr bwMode="auto">
          <a:xfrm>
            <a:off x="676903" y="2988413"/>
            <a:ext cx="36644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製造業「未來六個月展望」指數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296037" y="4077395"/>
            <a:ext cx="8727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2023.3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46.2</a:t>
            </a:r>
          </a:p>
        </p:txBody>
      </p:sp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2412910345"/>
              </p:ext>
            </p:extLst>
          </p:nvPr>
        </p:nvGraphicFramePr>
        <p:xfrm>
          <a:off x="4572000" y="3181377"/>
          <a:ext cx="4476456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4608512" y="289470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9" name="文字方塊 3"/>
          <p:cNvSpPr txBox="1">
            <a:spLocks noChangeArrowheads="1"/>
          </p:cNvSpPr>
          <p:nvPr/>
        </p:nvSpPr>
        <p:spPr bwMode="auto">
          <a:xfrm>
            <a:off x="5054792" y="2988413"/>
            <a:ext cx="3909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非製造業「未來六個月展望」指數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7846334" y="3978910"/>
            <a:ext cx="78542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2023.3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49.9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251520" y="5959716"/>
            <a:ext cx="4515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  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4283968" y="5658984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8748464" y="5637498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4875278" y="5984121"/>
            <a:ext cx="430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 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417FC833-FB28-4660-B623-25CE2A30A0FF}"/>
              </a:ext>
            </a:extLst>
          </p:cNvPr>
          <p:cNvSpPr txBox="1"/>
          <p:nvPr/>
        </p:nvSpPr>
        <p:spPr>
          <a:xfrm>
            <a:off x="3987803" y="4077394"/>
            <a:ext cx="720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2023.4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44.9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FCCDEA7-9663-47B1-96C5-0E7EC5740B80}"/>
              </a:ext>
            </a:extLst>
          </p:cNvPr>
          <p:cNvSpPr txBox="1"/>
          <p:nvPr/>
        </p:nvSpPr>
        <p:spPr>
          <a:xfrm>
            <a:off x="8454440" y="4139228"/>
            <a:ext cx="78542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2023.4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43.3</a:t>
            </a:r>
          </a:p>
        </p:txBody>
      </p:sp>
    </p:spTree>
    <p:extLst>
      <p:ext uri="{BB962C8B-B14F-4D97-AF65-F5344CB8AC3E}">
        <p14:creationId xmlns:p14="http://schemas.microsoft.com/office/powerpoint/2010/main" val="353818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1527238791"/>
              </p:ext>
            </p:extLst>
          </p:nvPr>
        </p:nvGraphicFramePr>
        <p:xfrm>
          <a:off x="235901" y="2549023"/>
          <a:ext cx="8728587" cy="394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684000" y="4005064"/>
            <a:ext cx="7776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6679" y="6488668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製造業：五大產業未來展望呈現緊縮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5496" y="711970"/>
            <a:ext cx="9036496" cy="183705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六大產業中，五大產業呈現緊縮，各產業依緊縮速度排序為：交通工具產業、電力暨機械設備產業、基礎原物料產業、食品暨紡織產業、電子暨光學產業。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僅化學暨生技醫療產業續呈擴張。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endParaRPr lang="en-US" altLang="zh-TW" sz="2200" kern="100" spc="-4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11560" y="254902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977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接點 19"/>
          <p:cNvCxnSpPr/>
          <p:nvPr/>
        </p:nvCxnSpPr>
        <p:spPr>
          <a:xfrm>
            <a:off x="684997" y="4437112"/>
            <a:ext cx="817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55576" y="6570184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47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非製造業：三大產業未來展望呈現擴張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1" y="635768"/>
            <a:ext cx="9036496" cy="2016219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6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八大產業中，三大產業呈現擴張，依擴張速度排序為：住宿餐飲業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、零售業、運輸倉儲業。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5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五大產業呈現緊縮，依緊縮速度排序為：營造暨不動產業、批發業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、金融保險業、資訊暨通訊傳播業、教育暨專業科學業。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1679006158"/>
              </p:ext>
            </p:extLst>
          </p:nvPr>
        </p:nvGraphicFramePr>
        <p:xfrm>
          <a:off x="191399" y="2708920"/>
          <a:ext cx="8773089" cy="394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179512" y="267282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8928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50456</TotalTime>
  <Words>782</Words>
  <Application>Microsoft Office PowerPoint</Application>
  <PresentationFormat>如螢幕大小 (4:3)</PresentationFormat>
  <Paragraphs>136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20" baseType="lpstr">
      <vt:lpstr>文鼎圓體M</vt:lpstr>
      <vt:lpstr>微軟正黑體</vt:lpstr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原創</vt:lpstr>
      <vt:lpstr>1_自訂設計</vt:lpstr>
      <vt:lpstr>自訂設計</vt:lpstr>
      <vt:lpstr>2023年4月台灣採購經理人指數重點簡報</vt:lpstr>
      <vt:lpstr>製造業 PMI 續呈緊縮</vt:lpstr>
      <vt:lpstr>製造業：二大產業PMI續呈擴張 </vt:lpstr>
      <vt:lpstr>非製造業 NMI 續呈擴張</vt:lpstr>
      <vt:lpstr>非製造業：六大產業NMI呈現擴張 </vt:lpstr>
      <vt:lpstr>未來六個月展望指數 製造業、非製造業均續呈緊縮</vt:lpstr>
      <vt:lpstr>製造業：五大產業未來展望呈現緊縮</vt:lpstr>
      <vt:lpstr>非製造業：三大產業未來展望呈現擴張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aurelia huang</cp:lastModifiedBy>
  <cp:revision>5477</cp:revision>
  <cp:lastPrinted>2021-04-29T02:09:20Z</cp:lastPrinted>
  <dcterms:created xsi:type="dcterms:W3CDTF">2012-02-29T14:54:28Z</dcterms:created>
  <dcterms:modified xsi:type="dcterms:W3CDTF">2023-05-01T02:35:07Z</dcterms:modified>
</cp:coreProperties>
</file>