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9" r:id="rId3"/>
  </p:sldMasterIdLst>
  <p:notesMasterIdLst>
    <p:notesMasterId r:id="rId59"/>
  </p:notesMasterIdLst>
  <p:handoutMasterIdLst>
    <p:handoutMasterId r:id="rId60"/>
  </p:handoutMasterIdLst>
  <p:sldIdLst>
    <p:sldId id="593" r:id="rId4"/>
    <p:sldId id="539" r:id="rId5"/>
    <p:sldId id="530" r:id="rId6"/>
    <p:sldId id="654" r:id="rId7"/>
    <p:sldId id="652" r:id="rId8"/>
    <p:sldId id="665" r:id="rId9"/>
    <p:sldId id="588" r:id="rId10"/>
    <p:sldId id="587" r:id="rId11"/>
    <p:sldId id="578" r:id="rId12"/>
    <p:sldId id="656" r:id="rId13"/>
    <p:sldId id="598" r:id="rId14"/>
    <p:sldId id="599" r:id="rId15"/>
    <p:sldId id="600" r:id="rId16"/>
    <p:sldId id="601" r:id="rId17"/>
    <p:sldId id="625" r:id="rId18"/>
    <p:sldId id="657" r:id="rId19"/>
    <p:sldId id="658" r:id="rId20"/>
    <p:sldId id="626" r:id="rId21"/>
    <p:sldId id="627" r:id="rId22"/>
    <p:sldId id="628" r:id="rId23"/>
    <p:sldId id="629" r:id="rId24"/>
    <p:sldId id="660" r:id="rId25"/>
    <p:sldId id="661" r:id="rId26"/>
    <p:sldId id="630" r:id="rId27"/>
    <p:sldId id="666" r:id="rId28"/>
    <p:sldId id="617" r:id="rId29"/>
    <p:sldId id="662" r:id="rId30"/>
    <p:sldId id="606" r:id="rId31"/>
    <p:sldId id="667" r:id="rId32"/>
    <p:sldId id="596" r:id="rId33"/>
    <p:sldId id="663" r:id="rId34"/>
    <p:sldId id="669" r:id="rId35"/>
    <p:sldId id="672" r:id="rId36"/>
    <p:sldId id="673" r:id="rId37"/>
    <p:sldId id="693" r:id="rId38"/>
    <p:sldId id="675" r:id="rId39"/>
    <p:sldId id="676" r:id="rId40"/>
    <p:sldId id="677" r:id="rId41"/>
    <p:sldId id="678" r:id="rId42"/>
    <p:sldId id="550" r:id="rId43"/>
    <p:sldId id="664" r:id="rId44"/>
    <p:sldId id="679" r:id="rId45"/>
    <p:sldId id="690" r:id="rId46"/>
    <p:sldId id="691" r:id="rId47"/>
    <p:sldId id="680" r:id="rId48"/>
    <p:sldId id="681" r:id="rId49"/>
    <p:sldId id="682" r:id="rId50"/>
    <p:sldId id="683" r:id="rId51"/>
    <p:sldId id="684" r:id="rId52"/>
    <p:sldId id="685" r:id="rId53"/>
    <p:sldId id="686" r:id="rId54"/>
    <p:sldId id="687" r:id="rId55"/>
    <p:sldId id="688" r:id="rId56"/>
    <p:sldId id="689" r:id="rId57"/>
    <p:sldId id="692" r:id="rId5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533"/>
    <a:srgbClr val="C08926"/>
    <a:srgbClr val="A7A42F"/>
    <a:srgbClr val="9BBB59"/>
    <a:srgbClr val="4BACC6"/>
    <a:srgbClr val="5767B4"/>
    <a:srgbClr val="47D872"/>
    <a:srgbClr val="ACE946"/>
    <a:srgbClr val="F79646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6" autoAdjust="0"/>
    <p:restoredTop sz="99757" autoAdjust="0"/>
  </p:normalViewPr>
  <p:slideViewPr>
    <p:cSldViewPr snapToGrid="0">
      <p:cViewPr>
        <p:scale>
          <a:sx n="92" d="100"/>
          <a:sy n="92" d="100"/>
        </p:scale>
        <p:origin x="-1445" y="-24"/>
      </p:cViewPr>
      <p:guideLst>
        <p:guide orient="horz" pos="2160"/>
        <p:guide pos="288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DA574-B870-4EE0-8B27-FAA6B36BB898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328B33F-9853-4702-8BEB-877E55278AC9}" type="pres">
      <dgm:prSet presAssocID="{714DA574-B870-4EE0-8B27-FAA6B36BB8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48A4BD-6D41-4968-AD11-E9C759CE7462}" type="presOf" srcId="{714DA574-B870-4EE0-8B27-FAA6B36BB898}" destId="{4328B33F-9853-4702-8BEB-877E55278AC9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39F7B-781A-485D-8EA8-8F49F02DAAE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85C09C3-D0E8-4FE0-B698-6B2A93729962}">
      <dgm:prSet phldrT="[文字]" custT="1"/>
      <dgm:spPr>
        <a:xfrm>
          <a:off x="4268484" y="1578880"/>
          <a:ext cx="2873654" cy="1442192"/>
        </a:xfrm>
        <a:solidFill>
          <a:srgbClr val="00B050"/>
        </a:solidFill>
      </dgm:spPr>
      <dgm:t>
        <a:bodyPr/>
        <a:lstStyle/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連結國際研發能量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建立創新研發基地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9909333-87A0-4754-B5F5-915460C72E7A}" type="parTrans" cxnId="{358DA419-3566-4262-B649-02E12A332AB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2E0109-0E82-4F8E-ADAE-82A35BF14AAA}" type="sibTrans" cxnId="{358DA419-3566-4262-B649-02E12A332AB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73955A-4345-4099-82B3-D36911D94FF5}">
      <dgm:prSet phldrT="[文字]" custT="1"/>
      <dgm:spPr>
        <a:xfrm>
          <a:off x="2685643" y="3156357"/>
          <a:ext cx="2884384" cy="1442192"/>
        </a:xfrm>
        <a:solidFill>
          <a:srgbClr val="0070C0"/>
        </a:solidFill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軟硬互補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建構物聯網供應鏈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(19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45.1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A9F8211D-9661-4104-9F7D-764044F6CF39}" type="parTrans" cxnId="{075935FA-788E-4723-B277-CD0042A9BC2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54AFF3-47DE-49A9-98C0-44EDA289D41D}" type="sibTrans" cxnId="{075935FA-788E-4723-B277-CD0042A9BC2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39466-55FC-4733-8A86-02C52F7F94F8}">
      <dgm:prSet phldrT="[文字]" custT="1"/>
      <dgm:spPr>
        <a:xfrm>
          <a:off x="1108167" y="1578880"/>
          <a:ext cx="2884384" cy="1442192"/>
        </a:xfrm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網實群聚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提供多元示範場域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(19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39.7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9773505-A470-40F9-B206-885BE04D41C6}" type="parTrans" cxnId="{64F31EC9-5F1D-4977-A8BC-0DD6F6296F3F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329BEC-F6B7-4E5D-8A7F-FF2234817607}" type="sibTrans" cxnId="{64F31EC9-5F1D-4977-A8BC-0DD6F6296F3F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9A3F8E-1F48-4A82-8296-4C51BB1961AD}">
      <dgm:prSet phldrT="[文字]" custT="1"/>
      <dgm:spPr>
        <a:xfrm>
          <a:off x="2685643" y="1404"/>
          <a:ext cx="2884384" cy="1442192"/>
        </a:xfrm>
        <a:solidFill>
          <a:srgbClr val="FF9933"/>
        </a:solidFill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體現矽谷精神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健全創新創業生態系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(9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16.5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439E605-14F2-442C-839E-160A30A14753}" type="parTrans" cxnId="{1B080922-CEAE-459F-83A8-F68340DBD3E4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412622-BC4A-4195-AD44-2E835A0C9AC1}" type="sibTrans" cxnId="{1B080922-CEAE-459F-83A8-F68340DBD3E4}">
      <dgm:prSet/>
      <dgm:spPr>
        <a:xfrm>
          <a:off x="1931200" y="-106394"/>
          <a:ext cx="4393271" cy="4393271"/>
        </a:xfrm>
      </dgm:spPr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FB7A3F-64D9-4203-8A27-1C5C7F434ECF}" type="pres">
      <dgm:prSet presAssocID="{BE339F7B-781A-485D-8EA8-8F49F02DA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8AA94F-FBC7-49FA-8AEB-71BE55DC655D}" type="pres">
      <dgm:prSet presAssocID="{BE339F7B-781A-485D-8EA8-8F49F02DAAEA}" presName="cycle" presStyleCnt="0"/>
      <dgm:spPr/>
      <dgm:t>
        <a:bodyPr/>
        <a:lstStyle/>
        <a:p>
          <a:endParaRPr lang="zh-TW" altLang="en-US"/>
        </a:p>
      </dgm:t>
    </dgm:pt>
    <dgm:pt modelId="{226D0716-B11A-46C8-9394-0CA624732E97}" type="pres">
      <dgm:prSet presAssocID="{1D9A3F8E-1F48-4A82-8296-4C51BB1961AD}" presName="nodeFirstNode" presStyleLbl="node1" presStyleIdx="0" presStyleCnt="4" custScaleX="1099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29169BD-4EE4-482D-A2A7-8658D4A8C087}" type="pres">
      <dgm:prSet presAssocID="{81412622-BC4A-4195-AD44-2E835A0C9AC1}" presName="sibTransFirstNode" presStyleLbl="bgShp" presStyleIdx="0" presStyleCnt="1" custScaleX="110940" custScaleY="84773"/>
      <dgm:spPr>
        <a:prstGeom prst="circularArrow">
          <a:avLst>
            <a:gd name="adj1" fmla="val 4668"/>
            <a:gd name="adj2" fmla="val 272909"/>
            <a:gd name="adj3" fmla="val 12886588"/>
            <a:gd name="adj4" fmla="val 17993310"/>
            <a:gd name="adj5" fmla="val 4847"/>
          </a:avLst>
        </a:prstGeom>
      </dgm:spPr>
      <dgm:t>
        <a:bodyPr/>
        <a:lstStyle/>
        <a:p>
          <a:endParaRPr lang="zh-TW" altLang="en-US"/>
        </a:p>
      </dgm:t>
    </dgm:pt>
    <dgm:pt modelId="{8FBCA19B-A7A1-443D-9896-C3B18B02A868}" type="pres">
      <dgm:prSet presAssocID="{385C09C3-D0E8-4FE0-B698-6B2A93729962}" presName="nodeFollowingNodes" presStyleLbl="node1" presStyleIdx="1" presStyleCnt="4" custScaleX="92784" custRadScaleRad="11782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6DBCC6E-A4D5-4276-AC82-641256E30CA1}" type="pres">
      <dgm:prSet presAssocID="{2873955A-4345-4099-82B3-D36911D94FF5}" presName="nodeFollowingNodes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16CB0AD-C193-43AA-83DC-70A19CFF74EC}" type="pres">
      <dgm:prSet presAssocID="{6A539466-55FC-4733-8A86-02C52F7F94F8}" presName="nodeFollowingNodes" presStyleLbl="node1" presStyleIdx="3" presStyleCnt="4" custRadScaleRad="127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9A4AF5B-F86B-4AE7-B84A-B282EEF1FE65}" type="presOf" srcId="{6A539466-55FC-4733-8A86-02C52F7F94F8}" destId="{416CB0AD-C193-43AA-83DC-70A19CFF74EC}" srcOrd="0" destOrd="0" presId="urn:microsoft.com/office/officeart/2005/8/layout/cycle3"/>
    <dgm:cxn modelId="{075935FA-788E-4723-B277-CD0042A9BC2B}" srcId="{BE339F7B-781A-485D-8EA8-8F49F02DAAEA}" destId="{2873955A-4345-4099-82B3-D36911D94FF5}" srcOrd="2" destOrd="0" parTransId="{A9F8211D-9661-4104-9F7D-764044F6CF39}" sibTransId="{3A54AFF3-47DE-49A9-98C0-44EDA289D41D}"/>
    <dgm:cxn modelId="{1B080922-CEAE-459F-83A8-F68340DBD3E4}" srcId="{BE339F7B-781A-485D-8EA8-8F49F02DAAEA}" destId="{1D9A3F8E-1F48-4A82-8296-4C51BB1961AD}" srcOrd="0" destOrd="0" parTransId="{F439E605-14F2-442C-839E-160A30A14753}" sibTransId="{81412622-BC4A-4195-AD44-2E835A0C9AC1}"/>
    <dgm:cxn modelId="{D73A9EED-9FAA-485C-A0A0-A614225472ED}" type="presOf" srcId="{BE339F7B-781A-485D-8EA8-8F49F02DAAEA}" destId="{15FB7A3F-64D9-4203-8A27-1C5C7F434ECF}" srcOrd="0" destOrd="0" presId="urn:microsoft.com/office/officeart/2005/8/layout/cycle3"/>
    <dgm:cxn modelId="{64F31EC9-5F1D-4977-A8BC-0DD6F6296F3F}" srcId="{BE339F7B-781A-485D-8EA8-8F49F02DAAEA}" destId="{6A539466-55FC-4733-8A86-02C52F7F94F8}" srcOrd="3" destOrd="0" parTransId="{79773505-A470-40F9-B206-885BE04D41C6}" sibTransId="{2C329BEC-F6B7-4E5D-8A7F-FF2234817607}"/>
    <dgm:cxn modelId="{E8C2D744-94D7-424B-BB00-B37FE49A49EE}" type="presOf" srcId="{81412622-BC4A-4195-AD44-2E835A0C9AC1}" destId="{A29169BD-4EE4-482D-A2A7-8658D4A8C087}" srcOrd="0" destOrd="0" presId="urn:microsoft.com/office/officeart/2005/8/layout/cycle3"/>
    <dgm:cxn modelId="{275AB479-EBDB-4EC7-A8E4-E8506275213A}" type="presOf" srcId="{1D9A3F8E-1F48-4A82-8296-4C51BB1961AD}" destId="{226D0716-B11A-46C8-9394-0CA624732E97}" srcOrd="0" destOrd="0" presId="urn:microsoft.com/office/officeart/2005/8/layout/cycle3"/>
    <dgm:cxn modelId="{358DA419-3566-4262-B649-02E12A332ABB}" srcId="{BE339F7B-781A-485D-8EA8-8F49F02DAAEA}" destId="{385C09C3-D0E8-4FE0-B698-6B2A93729962}" srcOrd="1" destOrd="0" parTransId="{89909333-87A0-4754-B5F5-915460C72E7A}" sibTransId="{E82E0109-0E82-4F8E-ADAE-82A35BF14AAA}"/>
    <dgm:cxn modelId="{2384E682-6BEE-4DAA-9129-42D8FF11B156}" type="presOf" srcId="{385C09C3-D0E8-4FE0-B698-6B2A93729962}" destId="{8FBCA19B-A7A1-443D-9896-C3B18B02A868}" srcOrd="0" destOrd="0" presId="urn:microsoft.com/office/officeart/2005/8/layout/cycle3"/>
    <dgm:cxn modelId="{5CFC6B2F-1ACE-438B-AF10-E230432F2757}" type="presOf" srcId="{2873955A-4345-4099-82B3-D36911D94FF5}" destId="{66DBCC6E-A4D5-4276-AC82-641256E30CA1}" srcOrd="0" destOrd="0" presId="urn:microsoft.com/office/officeart/2005/8/layout/cycle3"/>
    <dgm:cxn modelId="{85FCC20D-CCDA-4577-8D8F-1F36B168D13A}" type="presParOf" srcId="{15FB7A3F-64D9-4203-8A27-1C5C7F434ECF}" destId="{118AA94F-FBC7-49FA-8AEB-71BE55DC655D}" srcOrd="0" destOrd="0" presId="urn:microsoft.com/office/officeart/2005/8/layout/cycle3"/>
    <dgm:cxn modelId="{713D6639-7D0F-49E3-A84A-F883F0FDC273}" type="presParOf" srcId="{118AA94F-FBC7-49FA-8AEB-71BE55DC655D}" destId="{226D0716-B11A-46C8-9394-0CA624732E97}" srcOrd="0" destOrd="0" presId="urn:microsoft.com/office/officeart/2005/8/layout/cycle3"/>
    <dgm:cxn modelId="{FDCA7586-34A5-45E2-9013-0DECBC763C05}" type="presParOf" srcId="{118AA94F-FBC7-49FA-8AEB-71BE55DC655D}" destId="{A29169BD-4EE4-482D-A2A7-8658D4A8C087}" srcOrd="1" destOrd="0" presId="urn:microsoft.com/office/officeart/2005/8/layout/cycle3"/>
    <dgm:cxn modelId="{949E4510-811D-4965-84B3-0AF080A44EE6}" type="presParOf" srcId="{118AA94F-FBC7-49FA-8AEB-71BE55DC655D}" destId="{8FBCA19B-A7A1-443D-9896-C3B18B02A868}" srcOrd="2" destOrd="0" presId="urn:microsoft.com/office/officeart/2005/8/layout/cycle3"/>
    <dgm:cxn modelId="{001258FB-72BB-46E4-AA98-F40DABEF911B}" type="presParOf" srcId="{118AA94F-FBC7-49FA-8AEB-71BE55DC655D}" destId="{66DBCC6E-A4D5-4276-AC82-641256E30CA1}" srcOrd="3" destOrd="0" presId="urn:microsoft.com/office/officeart/2005/8/layout/cycle3"/>
    <dgm:cxn modelId="{16A8BC18-F760-44A0-96B3-9FB60AA289F4}" type="presParOf" srcId="{118AA94F-FBC7-49FA-8AEB-71BE55DC655D}" destId="{416CB0AD-C193-43AA-83DC-70A19CFF74E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1B6F8B-60CD-4C24-9CE1-C0976FE8F2AD}" type="doc">
      <dgm:prSet loTypeId="urn:microsoft.com/office/officeart/2005/8/layout/chart3" loCatId="relationship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zh-TW" altLang="en-US"/>
        </a:p>
      </dgm:t>
    </dgm:pt>
    <dgm:pt modelId="{0F5CA047-E0B9-4B42-B546-28715029A065}">
      <dgm:prSet phldrT="[文字]" custT="1"/>
      <dgm:spPr/>
      <dgm:t>
        <a:bodyPr/>
        <a:lstStyle/>
        <a:p>
          <a:endParaRPr lang="en-US" altLang="zh-TW" sz="16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endParaRPr lang="en-US" altLang="zh-TW" sz="16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(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二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)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學研機構物聯網研發成果產業化</a:t>
          </a:r>
        </a:p>
        <a:p>
          <a:pPr algn="just">
            <a:lnSpc>
              <a:spcPts val="1500"/>
            </a:lnSpc>
            <a:spcAft>
              <a:spcPts val="0"/>
            </a:spcAft>
          </a:pPr>
          <a:endParaRPr lang="zh-TW" altLang="en-US" sz="1600" dirty="0">
            <a:latin typeface="微軟正黑體" pitchFamily="34" charset="-120"/>
            <a:ea typeface="微軟正黑體" pitchFamily="34" charset="-120"/>
            <a:cs typeface="Microsoft JhengHei"/>
          </a:endParaRPr>
        </a:p>
      </dgm:t>
    </dgm:pt>
    <dgm:pt modelId="{B2C67FE3-2950-4FA8-8E41-114133DE97AA}" type="parTrans" cxnId="{14DE4557-FB18-4E4E-B52D-CD5A2527EA30}">
      <dgm:prSet/>
      <dgm:spPr/>
      <dgm:t>
        <a:bodyPr/>
        <a:lstStyle/>
        <a:p>
          <a:endParaRPr lang="zh-TW" altLang="en-US"/>
        </a:p>
      </dgm:t>
    </dgm:pt>
    <dgm:pt modelId="{6F74F2D4-4AAC-4561-BC5C-DB6AE2E504DE}" type="sibTrans" cxnId="{14DE4557-FB18-4E4E-B52D-CD5A2527EA30}">
      <dgm:prSet/>
      <dgm:spPr/>
      <dgm:t>
        <a:bodyPr/>
        <a:lstStyle/>
        <a:p>
          <a:endParaRPr lang="zh-TW" altLang="en-US"/>
        </a:p>
      </dgm:t>
    </dgm:pt>
    <dgm:pt modelId="{E33F0317-525F-4EBB-9203-C98A90DB112A}">
      <dgm:prSet phldrT="[文字]"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endParaRPr lang="en-US" altLang="zh-TW" sz="1600" dirty="0" smtClean="0">
            <a:latin typeface="微軟正黑體" pitchFamily="34" charset="-120"/>
            <a:ea typeface="微軟正黑體" pitchFamily="34" charset="-120"/>
            <a:cs typeface="Microsoft JhengHei"/>
            <a:sym typeface="Microsoft JhengHei"/>
          </a:endParaRPr>
        </a:p>
        <a:p>
          <a:pPr algn="just">
            <a:lnSpc>
              <a:spcPts val="3000"/>
            </a:lnSpc>
            <a:spcAft>
              <a:spcPts val="0"/>
            </a:spcAft>
          </a:pPr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(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三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)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佈局物聯網技術缺口</a:t>
          </a:r>
          <a:endParaRPr lang="zh-TW" altLang="en-US" sz="1400" dirty="0">
            <a:latin typeface="微軟正黑體" pitchFamily="34" charset="-120"/>
            <a:ea typeface="微軟正黑體" pitchFamily="34" charset="-120"/>
            <a:cs typeface="Microsoft JhengHei"/>
          </a:endParaRPr>
        </a:p>
      </dgm:t>
    </dgm:pt>
    <dgm:pt modelId="{ADFF0F5E-A0B0-426C-919A-1C6DF5D02A96}" type="parTrans" cxnId="{05E6AA3E-1C0C-4674-98AF-128E6E147BB3}">
      <dgm:prSet/>
      <dgm:spPr/>
      <dgm:t>
        <a:bodyPr/>
        <a:lstStyle/>
        <a:p>
          <a:endParaRPr lang="zh-TW" altLang="en-US"/>
        </a:p>
      </dgm:t>
    </dgm:pt>
    <dgm:pt modelId="{E80E344C-B8F4-4078-8476-8BB51BE993F4}" type="sibTrans" cxnId="{05E6AA3E-1C0C-4674-98AF-128E6E147BB3}">
      <dgm:prSet/>
      <dgm:spPr/>
      <dgm:t>
        <a:bodyPr/>
        <a:lstStyle/>
        <a:p>
          <a:endParaRPr lang="zh-TW" altLang="en-US"/>
        </a:p>
      </dgm:t>
    </dgm:pt>
    <dgm:pt modelId="{22319449-227B-44E4-8F76-666AB1EEFBEE}">
      <dgm:prSet phldrT="[文字]" custT="1"/>
      <dgm:spPr/>
      <dgm:t>
        <a:bodyPr/>
        <a:lstStyle/>
        <a:p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(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四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)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建構物聯網生態體系</a:t>
          </a:r>
          <a:endParaRPr lang="en-US" altLang="zh-TW" sz="16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endParaRPr lang="zh-TW" altLang="en-US" sz="1600" dirty="0">
            <a:latin typeface="微軟正黑體" pitchFamily="34" charset="-120"/>
            <a:ea typeface="微軟正黑體" pitchFamily="34" charset="-120"/>
            <a:cs typeface="Microsoft JhengHei"/>
          </a:endParaRPr>
        </a:p>
      </dgm:t>
    </dgm:pt>
    <dgm:pt modelId="{BC11B312-2494-4DA6-BFE7-BE6B86F5E762}" type="parTrans" cxnId="{896FA9D4-41E1-485F-A67A-AA0E82FF31A5}">
      <dgm:prSet/>
      <dgm:spPr/>
      <dgm:t>
        <a:bodyPr/>
        <a:lstStyle/>
        <a:p>
          <a:endParaRPr lang="zh-TW" altLang="en-US"/>
        </a:p>
      </dgm:t>
    </dgm:pt>
    <dgm:pt modelId="{4D49BE4B-2DBC-463C-A25B-C77085D12D54}" type="sibTrans" cxnId="{896FA9D4-41E1-485F-A67A-AA0E82FF31A5}">
      <dgm:prSet/>
      <dgm:spPr/>
      <dgm:t>
        <a:bodyPr/>
        <a:lstStyle/>
        <a:p>
          <a:endParaRPr lang="zh-TW" altLang="en-US"/>
        </a:p>
      </dgm:t>
    </dgm:pt>
    <dgm:pt modelId="{A4ED641B-D8F6-4741-89F0-27485895EF66}">
      <dgm:prSet phldrT="[文字]" custT="1"/>
      <dgm:spPr/>
      <dgm:t>
        <a:bodyPr/>
        <a:lstStyle/>
        <a:p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(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一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)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 挹注創新能量與學術資源，提升軟實力</a:t>
          </a:r>
          <a:endParaRPr lang="en-US" altLang="zh-TW" sz="16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endParaRPr lang="zh-TW" altLang="en-US" sz="600" dirty="0">
            <a:latin typeface="微軟正黑體" pitchFamily="34" charset="-120"/>
            <a:ea typeface="微軟正黑體" pitchFamily="34" charset="-120"/>
            <a:cs typeface="Microsoft JhengHei"/>
          </a:endParaRPr>
        </a:p>
      </dgm:t>
    </dgm:pt>
    <dgm:pt modelId="{C9330279-1C57-4A82-AA37-DC754DEB5F47}" type="sibTrans" cxnId="{C996A688-61C0-4FEA-BBA7-8E3AF6EE12EC}">
      <dgm:prSet/>
      <dgm:spPr/>
      <dgm:t>
        <a:bodyPr/>
        <a:lstStyle/>
        <a:p>
          <a:endParaRPr lang="zh-TW" altLang="en-US"/>
        </a:p>
      </dgm:t>
    </dgm:pt>
    <dgm:pt modelId="{7EB1E0E8-7F9C-42EE-ACE0-B70689942CFE}" type="parTrans" cxnId="{C996A688-61C0-4FEA-BBA7-8E3AF6EE12EC}">
      <dgm:prSet/>
      <dgm:spPr/>
      <dgm:t>
        <a:bodyPr/>
        <a:lstStyle/>
        <a:p>
          <a:endParaRPr lang="zh-TW" altLang="en-US"/>
        </a:p>
      </dgm:t>
    </dgm:pt>
    <dgm:pt modelId="{4588B727-5329-4EBB-BDC6-6B28B642BAEC}" type="pres">
      <dgm:prSet presAssocID="{AB1B6F8B-60CD-4C24-9CE1-C0976FE8F2A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23B0CF-43A5-41E4-95F4-4AA86779CD49}" type="pres">
      <dgm:prSet presAssocID="{AB1B6F8B-60CD-4C24-9CE1-C0976FE8F2AD}" presName="wedge1" presStyleLbl="node1" presStyleIdx="0" presStyleCnt="4" custLinFactNeighborX="-4065" custLinFactNeighborY="5018"/>
      <dgm:spPr/>
      <dgm:t>
        <a:bodyPr/>
        <a:lstStyle/>
        <a:p>
          <a:endParaRPr lang="zh-TW" altLang="en-US"/>
        </a:p>
      </dgm:t>
    </dgm:pt>
    <dgm:pt modelId="{C40C454E-3C94-416E-8C48-665CAB7FA036}" type="pres">
      <dgm:prSet presAssocID="{AB1B6F8B-60CD-4C24-9CE1-C0976FE8F2A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DB6D3E-5EC4-4D88-A36F-D930D040C4BE}" type="pres">
      <dgm:prSet presAssocID="{AB1B6F8B-60CD-4C24-9CE1-C0976FE8F2AD}" presName="wedge2" presStyleLbl="node1" presStyleIdx="1" presStyleCnt="4" custLinFactNeighborX="893" custLinFactNeighborY="-298"/>
      <dgm:spPr/>
      <dgm:t>
        <a:bodyPr/>
        <a:lstStyle/>
        <a:p>
          <a:endParaRPr lang="zh-TW" altLang="en-US"/>
        </a:p>
      </dgm:t>
    </dgm:pt>
    <dgm:pt modelId="{C05C4AB4-759E-48B8-A50E-E19A3CC5494A}" type="pres">
      <dgm:prSet presAssocID="{AB1B6F8B-60CD-4C24-9CE1-C0976FE8F2A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44164E-7C24-4D0D-ADFB-FA082DA74814}" type="pres">
      <dgm:prSet presAssocID="{AB1B6F8B-60CD-4C24-9CE1-C0976FE8F2AD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1D85A94E-300B-46B3-A63B-93A452EAE1E0}" type="pres">
      <dgm:prSet presAssocID="{AB1B6F8B-60CD-4C24-9CE1-C0976FE8F2A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15709A-0C4E-4412-8B9D-34CF096D8797}" type="pres">
      <dgm:prSet presAssocID="{AB1B6F8B-60CD-4C24-9CE1-C0976FE8F2AD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F76D233A-083B-409B-9D6E-90E5F66B5F92}" type="pres">
      <dgm:prSet presAssocID="{AB1B6F8B-60CD-4C24-9CE1-C0976FE8F2A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96A688-61C0-4FEA-BBA7-8E3AF6EE12EC}" srcId="{AB1B6F8B-60CD-4C24-9CE1-C0976FE8F2AD}" destId="{A4ED641B-D8F6-4741-89F0-27485895EF66}" srcOrd="0" destOrd="0" parTransId="{7EB1E0E8-7F9C-42EE-ACE0-B70689942CFE}" sibTransId="{C9330279-1C57-4A82-AA37-DC754DEB5F47}"/>
    <dgm:cxn modelId="{CF1D3766-852D-4903-B6A9-2B89F93394E7}" type="presOf" srcId="{E33F0317-525F-4EBB-9203-C98A90DB112A}" destId="{8844164E-7C24-4D0D-ADFB-FA082DA74814}" srcOrd="0" destOrd="0" presId="urn:microsoft.com/office/officeart/2005/8/layout/chart3"/>
    <dgm:cxn modelId="{05E6AA3E-1C0C-4674-98AF-128E6E147BB3}" srcId="{AB1B6F8B-60CD-4C24-9CE1-C0976FE8F2AD}" destId="{E33F0317-525F-4EBB-9203-C98A90DB112A}" srcOrd="2" destOrd="0" parTransId="{ADFF0F5E-A0B0-426C-919A-1C6DF5D02A96}" sibTransId="{E80E344C-B8F4-4078-8476-8BB51BE993F4}"/>
    <dgm:cxn modelId="{29D6DB2E-FEC8-4DF3-B60D-27980689B6E0}" type="presOf" srcId="{0F5CA047-E0B9-4B42-B546-28715029A065}" destId="{66DB6D3E-5EC4-4D88-A36F-D930D040C4BE}" srcOrd="0" destOrd="0" presId="urn:microsoft.com/office/officeart/2005/8/layout/chart3"/>
    <dgm:cxn modelId="{AB56D62A-C4A6-4B75-8963-8500CB4D9DA9}" type="presOf" srcId="{0F5CA047-E0B9-4B42-B546-28715029A065}" destId="{C05C4AB4-759E-48B8-A50E-E19A3CC5494A}" srcOrd="1" destOrd="0" presId="urn:microsoft.com/office/officeart/2005/8/layout/chart3"/>
    <dgm:cxn modelId="{9C2CBBFC-3779-46BE-8510-868AFB952186}" type="presOf" srcId="{A4ED641B-D8F6-4741-89F0-27485895EF66}" destId="{8C23B0CF-43A5-41E4-95F4-4AA86779CD49}" srcOrd="0" destOrd="0" presId="urn:microsoft.com/office/officeart/2005/8/layout/chart3"/>
    <dgm:cxn modelId="{F5400F49-FE0B-4F8D-8EEE-03C8EFA75497}" type="presOf" srcId="{22319449-227B-44E4-8F76-666AB1EEFBEE}" destId="{F76D233A-083B-409B-9D6E-90E5F66B5F92}" srcOrd="1" destOrd="0" presId="urn:microsoft.com/office/officeart/2005/8/layout/chart3"/>
    <dgm:cxn modelId="{C05CBABC-E77B-489C-9392-09A224DB0F4C}" type="presOf" srcId="{AB1B6F8B-60CD-4C24-9CE1-C0976FE8F2AD}" destId="{4588B727-5329-4EBB-BDC6-6B28B642BAEC}" srcOrd="0" destOrd="0" presId="urn:microsoft.com/office/officeart/2005/8/layout/chart3"/>
    <dgm:cxn modelId="{BDC4FEBD-D72E-40F2-917C-7812835ED222}" type="presOf" srcId="{22319449-227B-44E4-8F76-666AB1EEFBEE}" destId="{2615709A-0C4E-4412-8B9D-34CF096D8797}" srcOrd="0" destOrd="0" presId="urn:microsoft.com/office/officeart/2005/8/layout/chart3"/>
    <dgm:cxn modelId="{14DE4557-FB18-4E4E-B52D-CD5A2527EA30}" srcId="{AB1B6F8B-60CD-4C24-9CE1-C0976FE8F2AD}" destId="{0F5CA047-E0B9-4B42-B546-28715029A065}" srcOrd="1" destOrd="0" parTransId="{B2C67FE3-2950-4FA8-8E41-114133DE97AA}" sibTransId="{6F74F2D4-4AAC-4561-BC5C-DB6AE2E504DE}"/>
    <dgm:cxn modelId="{48B11854-FB0E-41A6-BF7A-236A881D8D5A}" type="presOf" srcId="{A4ED641B-D8F6-4741-89F0-27485895EF66}" destId="{C40C454E-3C94-416E-8C48-665CAB7FA036}" srcOrd="1" destOrd="0" presId="urn:microsoft.com/office/officeart/2005/8/layout/chart3"/>
    <dgm:cxn modelId="{896FA9D4-41E1-485F-A67A-AA0E82FF31A5}" srcId="{AB1B6F8B-60CD-4C24-9CE1-C0976FE8F2AD}" destId="{22319449-227B-44E4-8F76-666AB1EEFBEE}" srcOrd="3" destOrd="0" parTransId="{BC11B312-2494-4DA6-BFE7-BE6B86F5E762}" sibTransId="{4D49BE4B-2DBC-463C-A25B-C77085D12D54}"/>
    <dgm:cxn modelId="{C51E997F-FA28-4329-8BAD-6B73DECE0CB1}" type="presOf" srcId="{E33F0317-525F-4EBB-9203-C98A90DB112A}" destId="{1D85A94E-300B-46B3-A63B-93A452EAE1E0}" srcOrd="1" destOrd="0" presId="urn:microsoft.com/office/officeart/2005/8/layout/chart3"/>
    <dgm:cxn modelId="{96BACAFD-684F-4389-BD97-334C342F6F74}" type="presParOf" srcId="{4588B727-5329-4EBB-BDC6-6B28B642BAEC}" destId="{8C23B0CF-43A5-41E4-95F4-4AA86779CD49}" srcOrd="0" destOrd="0" presId="urn:microsoft.com/office/officeart/2005/8/layout/chart3"/>
    <dgm:cxn modelId="{FEB9A45C-D3EE-434F-A037-BA4A72A0CC8C}" type="presParOf" srcId="{4588B727-5329-4EBB-BDC6-6B28B642BAEC}" destId="{C40C454E-3C94-416E-8C48-665CAB7FA036}" srcOrd="1" destOrd="0" presId="urn:microsoft.com/office/officeart/2005/8/layout/chart3"/>
    <dgm:cxn modelId="{42AE4F80-5C92-481A-AF15-7E74ACC43181}" type="presParOf" srcId="{4588B727-5329-4EBB-BDC6-6B28B642BAEC}" destId="{66DB6D3E-5EC4-4D88-A36F-D930D040C4BE}" srcOrd="2" destOrd="0" presId="urn:microsoft.com/office/officeart/2005/8/layout/chart3"/>
    <dgm:cxn modelId="{C160C7D1-2496-4515-9638-D0BC4848CD53}" type="presParOf" srcId="{4588B727-5329-4EBB-BDC6-6B28B642BAEC}" destId="{C05C4AB4-759E-48B8-A50E-E19A3CC5494A}" srcOrd="3" destOrd="0" presId="urn:microsoft.com/office/officeart/2005/8/layout/chart3"/>
    <dgm:cxn modelId="{C28AB101-B75F-4593-9F97-13BA0593D46E}" type="presParOf" srcId="{4588B727-5329-4EBB-BDC6-6B28B642BAEC}" destId="{8844164E-7C24-4D0D-ADFB-FA082DA74814}" srcOrd="4" destOrd="0" presId="urn:microsoft.com/office/officeart/2005/8/layout/chart3"/>
    <dgm:cxn modelId="{1500ED5F-E0E0-4341-A3C8-D132C7DC7710}" type="presParOf" srcId="{4588B727-5329-4EBB-BDC6-6B28B642BAEC}" destId="{1D85A94E-300B-46B3-A63B-93A452EAE1E0}" srcOrd="5" destOrd="0" presId="urn:microsoft.com/office/officeart/2005/8/layout/chart3"/>
    <dgm:cxn modelId="{FEC5B7EC-7888-4BDF-AB74-BF86C46522CB}" type="presParOf" srcId="{4588B727-5329-4EBB-BDC6-6B28B642BAEC}" destId="{2615709A-0C4E-4412-8B9D-34CF096D8797}" srcOrd="6" destOrd="0" presId="urn:microsoft.com/office/officeart/2005/8/layout/chart3"/>
    <dgm:cxn modelId="{EF0D0B4A-7A54-4083-A51F-622A5F17B02C}" type="presParOf" srcId="{4588B727-5329-4EBB-BDC6-6B28B642BAEC}" destId="{F76D233A-083B-409B-9D6E-90E5F66B5F9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2E9B6-73AA-4A4D-B488-6D644EFEAAA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5A4ADA5-0E4D-4D05-B511-7BD0F23F35CA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佔全球經濟規模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en-US" altLang="zh-TW" sz="5400" dirty="0" smtClean="0"/>
            <a:t>5%</a:t>
          </a:r>
          <a:endParaRPr lang="zh-TW" altLang="en-US" sz="5400" dirty="0"/>
        </a:p>
      </dgm:t>
    </dgm:pt>
    <dgm:pt modelId="{3BE7DCD9-C5BC-4E60-910E-C157F0D7A468}" type="parTrans" cxnId="{365A9F1F-9178-491C-BA0F-C878D566654A}">
      <dgm:prSet/>
      <dgm:spPr/>
      <dgm:t>
        <a:bodyPr/>
        <a:lstStyle/>
        <a:p>
          <a:endParaRPr lang="zh-TW" altLang="en-US"/>
        </a:p>
      </dgm:t>
    </dgm:pt>
    <dgm:pt modelId="{D950A0C9-62F5-47FB-AC1F-1C72615F19AB}" type="sibTrans" cxnId="{365A9F1F-9178-491C-BA0F-C878D566654A}">
      <dgm:prSet/>
      <dgm:spPr/>
      <dgm:t>
        <a:bodyPr/>
        <a:lstStyle/>
        <a:p>
          <a:endParaRPr lang="zh-TW" altLang="en-US"/>
        </a:p>
      </dgm:t>
    </dgm:pt>
    <dgm:pt modelId="{B7A6853A-01EF-42E9-9F95-6EB708CC369B}">
      <dgm:prSet phldrT="[文字]" custT="1"/>
      <dgm:spPr/>
      <dgm:t>
        <a:bodyPr anchor="ctr"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新創事業成功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或研發中心數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en-US" altLang="zh-TW" sz="5400" dirty="0" smtClean="0"/>
            <a:t>100</a:t>
          </a:r>
          <a:endParaRPr lang="zh-TW" altLang="en-US" sz="5400" dirty="0"/>
        </a:p>
      </dgm:t>
    </dgm:pt>
    <dgm:pt modelId="{C99A134E-406F-4596-AF92-71259FC26426}" type="parTrans" cxnId="{38B64038-2DDC-4627-9CAD-86D21562B545}">
      <dgm:prSet/>
      <dgm:spPr/>
      <dgm:t>
        <a:bodyPr/>
        <a:lstStyle/>
        <a:p>
          <a:endParaRPr lang="zh-TW" altLang="en-US"/>
        </a:p>
      </dgm:t>
    </dgm:pt>
    <dgm:pt modelId="{7A2A87EA-C3D0-4C29-9A1A-A10FDF2FADBB}" type="sibTrans" cxnId="{38B64038-2DDC-4627-9CAD-86D21562B545}">
      <dgm:prSet/>
      <dgm:spPr/>
      <dgm:t>
        <a:bodyPr/>
        <a:lstStyle/>
        <a:p>
          <a:endParaRPr lang="zh-TW" altLang="en-US"/>
        </a:p>
      </dgm:t>
    </dgm:pt>
    <dgm:pt modelId="{09CFE1EF-9E7A-498A-A778-61B723A214D5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成立國際級系統整合公司數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en-US" altLang="zh-TW" sz="5400" dirty="0" smtClean="0"/>
            <a:t>3</a:t>
          </a:r>
          <a:endParaRPr lang="zh-TW" altLang="en-US" sz="5400" dirty="0"/>
        </a:p>
      </dgm:t>
    </dgm:pt>
    <dgm:pt modelId="{E9F0EB46-076E-4488-84E9-D11D677BD22C}" type="parTrans" cxnId="{E8D82409-D420-46AF-BA80-BD8550FA46CB}">
      <dgm:prSet/>
      <dgm:spPr/>
      <dgm:t>
        <a:bodyPr/>
        <a:lstStyle/>
        <a:p>
          <a:endParaRPr lang="zh-TW" altLang="en-US"/>
        </a:p>
      </dgm:t>
    </dgm:pt>
    <dgm:pt modelId="{81726856-0501-4EB6-95A6-484447480535}" type="sibTrans" cxnId="{E8D82409-D420-46AF-BA80-BD8550FA46CB}">
      <dgm:prSet/>
      <dgm:spPr/>
      <dgm:t>
        <a:bodyPr/>
        <a:lstStyle/>
        <a:p>
          <a:endParaRPr lang="zh-TW" altLang="en-US"/>
        </a:p>
      </dgm:t>
    </dgm:pt>
    <dgm:pt modelId="{8FEB3C2E-327E-426A-AB16-CD8BCE74C0B6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在臺灣投資數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en-US" altLang="zh-TW" sz="5400" dirty="0" smtClean="0"/>
            <a:t>2</a:t>
          </a:r>
          <a:endParaRPr lang="zh-TW" altLang="en-US" sz="5400" dirty="0"/>
        </a:p>
      </dgm:t>
    </dgm:pt>
    <dgm:pt modelId="{09FF23E7-02CD-4997-912A-6A875A6DD14A}" type="parTrans" cxnId="{F24FEDCE-B47B-40BA-91D9-29D1488EED7C}">
      <dgm:prSet/>
      <dgm:spPr/>
      <dgm:t>
        <a:bodyPr/>
        <a:lstStyle/>
        <a:p>
          <a:endParaRPr lang="zh-TW" altLang="en-US"/>
        </a:p>
      </dgm:t>
    </dgm:pt>
    <dgm:pt modelId="{7B87E5A8-B73D-41D1-8B2E-0DE938709BE8}" type="sibTrans" cxnId="{F24FEDCE-B47B-40BA-91D9-29D1488EED7C}">
      <dgm:prSet/>
      <dgm:spPr/>
      <dgm:t>
        <a:bodyPr/>
        <a:lstStyle/>
        <a:p>
          <a:endParaRPr lang="zh-TW" altLang="en-US"/>
        </a:p>
      </dgm:t>
    </dgm:pt>
    <dgm:pt modelId="{00D3773E-5BAC-473A-B456-264829B6F653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建立虛擬教學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學院數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en-US" altLang="zh-TW" sz="5400" dirty="0" smtClean="0"/>
            <a:t>1</a:t>
          </a:r>
          <a:endParaRPr lang="zh-TW" altLang="en-US" sz="5400" dirty="0"/>
        </a:p>
      </dgm:t>
    </dgm:pt>
    <dgm:pt modelId="{AB6A15F9-53B6-41A5-B651-488A69810268}" type="parTrans" cxnId="{2EC94B6A-2365-4B51-A551-7DCDA261535A}">
      <dgm:prSet/>
      <dgm:spPr/>
      <dgm:t>
        <a:bodyPr/>
        <a:lstStyle/>
        <a:p>
          <a:endParaRPr lang="zh-TW" altLang="en-US"/>
        </a:p>
      </dgm:t>
    </dgm:pt>
    <dgm:pt modelId="{171672B9-D158-4478-ACF2-F94CB07FB367}" type="sibTrans" cxnId="{2EC94B6A-2365-4B51-A551-7DCDA261535A}">
      <dgm:prSet/>
      <dgm:spPr/>
      <dgm:t>
        <a:bodyPr/>
        <a:lstStyle/>
        <a:p>
          <a:endParaRPr lang="zh-TW" altLang="en-US"/>
        </a:p>
      </dgm:t>
    </dgm:pt>
    <dgm:pt modelId="{34002752-EA87-42B6-9B79-BED8B4240F05}" type="pres">
      <dgm:prSet presAssocID="{3D62E9B6-73AA-4A4D-B488-6D644EFEAA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420BFA-4B74-4EC6-B3D0-2550D7B395E6}" type="pres">
      <dgm:prSet presAssocID="{E5A4ADA5-0E4D-4D05-B511-7BD0F23F35CA}" presName="Name5" presStyleLbl="vennNode1" presStyleIdx="0" presStyleCnt="5" custLinFactNeighborY="-13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F56679-66DF-46CD-87E2-F1479FF7F301}" type="pres">
      <dgm:prSet presAssocID="{D950A0C9-62F5-47FB-AC1F-1C72615F19AB}" presName="space" presStyleCnt="0"/>
      <dgm:spPr/>
    </dgm:pt>
    <dgm:pt modelId="{53BAEFFE-DBFF-4145-B271-4FCACF76AF23}" type="pres">
      <dgm:prSet presAssocID="{B7A6853A-01EF-42E9-9F95-6EB708CC369B}" presName="Name5" presStyleLbl="vennNode1" presStyleIdx="1" presStyleCnt="5" custLinFactNeighborY="-130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82EE0-98A9-4B94-BC7F-8E5CF6D4A990}" type="pres">
      <dgm:prSet presAssocID="{7A2A87EA-C3D0-4C29-9A1A-A10FDF2FADBB}" presName="space" presStyleCnt="0"/>
      <dgm:spPr/>
    </dgm:pt>
    <dgm:pt modelId="{97808A4B-7EC1-48A3-9C1C-8BC54279FC7A}" type="pres">
      <dgm:prSet presAssocID="{09CFE1EF-9E7A-498A-A778-61B723A214D5}" presName="Name5" presStyleLbl="vennNode1" presStyleIdx="2" presStyleCnt="5" custLinFactNeighborY="-149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8AB309-C219-4058-AC7B-1FC9D04B4DC1}" type="pres">
      <dgm:prSet presAssocID="{81726856-0501-4EB6-95A6-484447480535}" presName="space" presStyleCnt="0"/>
      <dgm:spPr/>
    </dgm:pt>
    <dgm:pt modelId="{40503D0E-5CA2-4C32-BBCE-72F0D4DA39D3}" type="pres">
      <dgm:prSet presAssocID="{8FEB3C2E-327E-426A-AB16-CD8BCE74C0B6}" presName="Name5" presStyleLbl="vennNode1" presStyleIdx="3" presStyleCnt="5" custLinFactNeighborY="-197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4FF67-D815-41DC-A9B1-638F479B8A6F}" type="pres">
      <dgm:prSet presAssocID="{7B87E5A8-B73D-41D1-8B2E-0DE938709BE8}" presName="space" presStyleCnt="0"/>
      <dgm:spPr/>
    </dgm:pt>
    <dgm:pt modelId="{422C6590-73C6-48BA-A50F-FDE9183792BB}" type="pres">
      <dgm:prSet presAssocID="{00D3773E-5BAC-473A-B456-264829B6F653}" presName="Name5" presStyleLbl="vennNode1" presStyleIdx="4" presStyleCnt="5" custLinFactNeighborX="256" custLinFactNeighborY="-1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1DB55D-F91C-42AE-A5E4-65580052438D}" type="presOf" srcId="{3D62E9B6-73AA-4A4D-B488-6D644EFEAAA2}" destId="{34002752-EA87-42B6-9B79-BED8B4240F05}" srcOrd="0" destOrd="0" presId="urn:microsoft.com/office/officeart/2005/8/layout/venn3"/>
    <dgm:cxn modelId="{F24FEDCE-B47B-40BA-91D9-29D1488EED7C}" srcId="{3D62E9B6-73AA-4A4D-B488-6D644EFEAAA2}" destId="{8FEB3C2E-327E-426A-AB16-CD8BCE74C0B6}" srcOrd="3" destOrd="0" parTransId="{09FF23E7-02CD-4997-912A-6A875A6DD14A}" sibTransId="{7B87E5A8-B73D-41D1-8B2E-0DE938709BE8}"/>
    <dgm:cxn modelId="{2EC94B6A-2365-4B51-A551-7DCDA261535A}" srcId="{3D62E9B6-73AA-4A4D-B488-6D644EFEAAA2}" destId="{00D3773E-5BAC-473A-B456-264829B6F653}" srcOrd="4" destOrd="0" parTransId="{AB6A15F9-53B6-41A5-B651-488A69810268}" sibTransId="{171672B9-D158-4478-ACF2-F94CB07FB367}"/>
    <dgm:cxn modelId="{235D2703-D00C-4044-B9C9-B5B0DD81E123}" type="presOf" srcId="{8FEB3C2E-327E-426A-AB16-CD8BCE74C0B6}" destId="{40503D0E-5CA2-4C32-BBCE-72F0D4DA39D3}" srcOrd="0" destOrd="0" presId="urn:microsoft.com/office/officeart/2005/8/layout/venn3"/>
    <dgm:cxn modelId="{E8D82409-D420-46AF-BA80-BD8550FA46CB}" srcId="{3D62E9B6-73AA-4A4D-B488-6D644EFEAAA2}" destId="{09CFE1EF-9E7A-498A-A778-61B723A214D5}" srcOrd="2" destOrd="0" parTransId="{E9F0EB46-076E-4488-84E9-D11D677BD22C}" sibTransId="{81726856-0501-4EB6-95A6-484447480535}"/>
    <dgm:cxn modelId="{649E2507-A22E-433D-B812-AD4F094C9A7D}" type="presOf" srcId="{00D3773E-5BAC-473A-B456-264829B6F653}" destId="{422C6590-73C6-48BA-A50F-FDE9183792BB}" srcOrd="0" destOrd="0" presId="urn:microsoft.com/office/officeart/2005/8/layout/venn3"/>
    <dgm:cxn modelId="{044392A9-E36F-4DD5-A45A-968137C6D23E}" type="presOf" srcId="{B7A6853A-01EF-42E9-9F95-6EB708CC369B}" destId="{53BAEFFE-DBFF-4145-B271-4FCACF76AF23}" srcOrd="0" destOrd="0" presId="urn:microsoft.com/office/officeart/2005/8/layout/venn3"/>
    <dgm:cxn modelId="{365A9F1F-9178-491C-BA0F-C878D566654A}" srcId="{3D62E9B6-73AA-4A4D-B488-6D644EFEAAA2}" destId="{E5A4ADA5-0E4D-4D05-B511-7BD0F23F35CA}" srcOrd="0" destOrd="0" parTransId="{3BE7DCD9-C5BC-4E60-910E-C157F0D7A468}" sibTransId="{D950A0C9-62F5-47FB-AC1F-1C72615F19AB}"/>
    <dgm:cxn modelId="{38B64038-2DDC-4627-9CAD-86D21562B545}" srcId="{3D62E9B6-73AA-4A4D-B488-6D644EFEAAA2}" destId="{B7A6853A-01EF-42E9-9F95-6EB708CC369B}" srcOrd="1" destOrd="0" parTransId="{C99A134E-406F-4596-AF92-71259FC26426}" sibTransId="{7A2A87EA-C3D0-4C29-9A1A-A10FDF2FADBB}"/>
    <dgm:cxn modelId="{FF1B0FEC-CDC1-421C-9535-94D7FD74055B}" type="presOf" srcId="{E5A4ADA5-0E4D-4D05-B511-7BD0F23F35CA}" destId="{81420BFA-4B74-4EC6-B3D0-2550D7B395E6}" srcOrd="0" destOrd="0" presId="urn:microsoft.com/office/officeart/2005/8/layout/venn3"/>
    <dgm:cxn modelId="{59B9D5DF-155E-42EA-BFE9-85E6306E3AE7}" type="presOf" srcId="{09CFE1EF-9E7A-498A-A778-61B723A214D5}" destId="{97808A4B-7EC1-48A3-9C1C-8BC54279FC7A}" srcOrd="0" destOrd="0" presId="urn:microsoft.com/office/officeart/2005/8/layout/venn3"/>
    <dgm:cxn modelId="{81DB3C33-2B49-455A-A756-1BC2D95229C0}" type="presParOf" srcId="{34002752-EA87-42B6-9B79-BED8B4240F05}" destId="{81420BFA-4B74-4EC6-B3D0-2550D7B395E6}" srcOrd="0" destOrd="0" presId="urn:microsoft.com/office/officeart/2005/8/layout/venn3"/>
    <dgm:cxn modelId="{B32CE4D1-3C81-44A0-BED5-F127310E48DB}" type="presParOf" srcId="{34002752-EA87-42B6-9B79-BED8B4240F05}" destId="{ADF56679-66DF-46CD-87E2-F1479FF7F301}" srcOrd="1" destOrd="0" presId="urn:microsoft.com/office/officeart/2005/8/layout/venn3"/>
    <dgm:cxn modelId="{4895BD89-533C-419C-B49F-79936EDFE0A2}" type="presParOf" srcId="{34002752-EA87-42B6-9B79-BED8B4240F05}" destId="{53BAEFFE-DBFF-4145-B271-4FCACF76AF23}" srcOrd="2" destOrd="0" presId="urn:microsoft.com/office/officeart/2005/8/layout/venn3"/>
    <dgm:cxn modelId="{A0354628-7F14-493C-8C6B-2BE4B1BD2108}" type="presParOf" srcId="{34002752-EA87-42B6-9B79-BED8B4240F05}" destId="{C3882EE0-98A9-4B94-BC7F-8E5CF6D4A990}" srcOrd="3" destOrd="0" presId="urn:microsoft.com/office/officeart/2005/8/layout/venn3"/>
    <dgm:cxn modelId="{A4B71E47-D7D8-4D70-86F2-223A9D927512}" type="presParOf" srcId="{34002752-EA87-42B6-9B79-BED8B4240F05}" destId="{97808A4B-7EC1-48A3-9C1C-8BC54279FC7A}" srcOrd="4" destOrd="0" presId="urn:microsoft.com/office/officeart/2005/8/layout/venn3"/>
    <dgm:cxn modelId="{C515D74C-B933-4BB6-94FE-F5BFB90DE982}" type="presParOf" srcId="{34002752-EA87-42B6-9B79-BED8B4240F05}" destId="{138AB309-C219-4058-AC7B-1FC9D04B4DC1}" srcOrd="5" destOrd="0" presId="urn:microsoft.com/office/officeart/2005/8/layout/venn3"/>
    <dgm:cxn modelId="{2D1BD16A-F1AA-413E-9BBB-B8CD276BD696}" type="presParOf" srcId="{34002752-EA87-42B6-9B79-BED8B4240F05}" destId="{40503D0E-5CA2-4C32-BBCE-72F0D4DA39D3}" srcOrd="6" destOrd="0" presId="urn:microsoft.com/office/officeart/2005/8/layout/venn3"/>
    <dgm:cxn modelId="{D7FEC9E7-FCA9-422C-851B-7D3D04C9ACEA}" type="presParOf" srcId="{34002752-EA87-42B6-9B79-BED8B4240F05}" destId="{FE64FF67-D815-41DC-A9B1-638F479B8A6F}" srcOrd="7" destOrd="0" presId="urn:microsoft.com/office/officeart/2005/8/layout/venn3"/>
    <dgm:cxn modelId="{89659D8F-FB63-4348-9A00-AD1807A10785}" type="presParOf" srcId="{34002752-EA87-42B6-9B79-BED8B4240F05}" destId="{422C6590-73C6-48BA-A50F-FDE9183792B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94E6D8-476D-4949-9CF4-62D6EEFC12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11070D-0F13-4982-85C8-C8B4B66FD825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500" b="1" dirty="0" smtClean="0">
              <a:solidFill>
                <a:schemeClr val="tx1"/>
              </a:solidFill>
              <a:latin typeface="+mn-ea"/>
              <a:ea typeface="+mn-ea"/>
            </a:rPr>
            <a:t>創業競賽與輔導</a:t>
          </a:r>
          <a:endParaRPr lang="zh-TW" altLang="en-US" sz="15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5D1CC16B-F448-4681-B3C7-168521C61BCC}" type="parTrans" cxnId="{027DC40E-0944-45F1-855B-90EDE14AB264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981EA3D6-1570-487B-B4BF-A8991D3A2DA2}" type="sibTrans" cxnId="{027DC40E-0944-45F1-855B-90EDE14AB264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200F66E6-B696-418A-830B-7136F55A1A8A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500" b="1" dirty="0" smtClean="0">
              <a:solidFill>
                <a:schemeClr val="tx1"/>
              </a:solidFill>
              <a:latin typeface="+mn-ea"/>
              <a:ea typeface="+mn-ea"/>
            </a:rPr>
            <a:t>產學合作</a:t>
          </a:r>
          <a:r>
            <a:rPr lang="en-US" altLang="zh-TW" sz="1500" b="1" dirty="0" smtClean="0">
              <a:solidFill>
                <a:schemeClr val="tx1"/>
              </a:solidFill>
              <a:latin typeface="+mn-ea"/>
              <a:ea typeface="+mn-ea"/>
            </a:rPr>
            <a:t>/</a:t>
          </a:r>
          <a:r>
            <a:rPr lang="zh-TW" altLang="en-US" sz="1500" b="1" dirty="0" smtClean="0">
              <a:solidFill>
                <a:schemeClr val="tx1"/>
              </a:solidFill>
              <a:latin typeface="+mn-ea"/>
              <a:ea typeface="+mn-ea"/>
            </a:rPr>
            <a:t>研發補助</a:t>
          </a:r>
          <a:endParaRPr lang="zh-TW" altLang="en-US" sz="15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27DAFABB-D3D0-494F-BA54-F366464A0CC0}" type="parTrans" cxnId="{3FD7CA87-04B9-4C98-B637-CEACA0C08867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AE1C9EE8-7BF5-42DD-AF0B-0DBBB57B14FE}" type="sibTrans" cxnId="{3FD7CA87-04B9-4C98-B637-CEACA0C08867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95284E49-1BF8-49FF-93A5-FB930C9A76F1}">
      <dgm:prSet phldrT="[文字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500" b="1" dirty="0" smtClean="0">
              <a:solidFill>
                <a:schemeClr val="tx1"/>
              </a:solidFill>
              <a:latin typeface="+mn-ea"/>
              <a:ea typeface="+mn-ea"/>
            </a:rPr>
            <a:t>育成中心</a:t>
          </a:r>
          <a:r>
            <a:rPr lang="en-US" altLang="zh-TW" sz="1500" b="1" dirty="0" smtClean="0">
              <a:solidFill>
                <a:schemeClr val="tx1"/>
              </a:solidFill>
              <a:latin typeface="+mn-ea"/>
              <a:ea typeface="+mn-ea"/>
            </a:rPr>
            <a:t>/</a:t>
          </a:r>
          <a:r>
            <a:rPr lang="zh-TW" altLang="en-US" sz="1500" b="1" dirty="0" smtClean="0">
              <a:solidFill>
                <a:schemeClr val="tx1"/>
              </a:solidFill>
              <a:latin typeface="+mn-ea"/>
              <a:ea typeface="+mn-ea"/>
            </a:rPr>
            <a:t>育成網絡</a:t>
          </a:r>
          <a:endParaRPr lang="zh-TW" altLang="en-US" sz="15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288B12F6-BCFA-41BA-8FDA-828082FF03FC}" type="parTrans" cxnId="{951B66BF-C8B1-4704-94C9-9EF589A959F7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9BABA976-ED62-41E8-9C8E-718F30DD14BA}" type="sibTrans" cxnId="{951B66BF-C8B1-4704-94C9-9EF589A959F7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CD40E7B7-0652-402C-ADDE-C24BA98D2A80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500" b="1" dirty="0" smtClean="0">
              <a:solidFill>
                <a:schemeClr val="tx1"/>
              </a:solidFill>
              <a:latin typeface="+mn-ea"/>
              <a:ea typeface="+mn-ea"/>
            </a:rPr>
            <a:t>創業投資</a:t>
          </a:r>
          <a:endParaRPr lang="zh-TW" altLang="en-US" sz="15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8CAE0398-FF73-45F7-A139-9EBB78B6F57C}" type="parTrans" cxnId="{86F24A71-419D-4C72-B9ED-A5B740D6E268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01E9E7C1-9114-49A8-BBEE-40625DE48391}" type="sibTrans" cxnId="{86F24A71-419D-4C72-B9ED-A5B740D6E268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</a:endParaRPr>
        </a:p>
      </dgm:t>
    </dgm:pt>
    <dgm:pt modelId="{F2AF23BC-BD4E-45E2-9933-7162289BC88B}" type="pres">
      <dgm:prSet presAssocID="{6994E6D8-476D-4949-9CF4-62D6EEFC12AA}" presName="Name0" presStyleCnt="0">
        <dgm:presLayoutVars>
          <dgm:dir/>
          <dgm:animLvl val="lvl"/>
          <dgm:resizeHandles val="exact"/>
        </dgm:presLayoutVars>
      </dgm:prSet>
      <dgm:spPr/>
    </dgm:pt>
    <dgm:pt modelId="{09883CFC-3A9C-47D3-9336-4184D5ECDC81}" type="pres">
      <dgm:prSet presAssocID="{2611070D-0F13-4982-85C8-C8B4B66FD825}" presName="parTxOnly" presStyleLbl="node1" presStyleIdx="0" presStyleCnt="4" custScaleX="159076" custLinFactNeighborY="-19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2C631-98FF-45F0-8E6D-EA717A84D4EE}" type="pres">
      <dgm:prSet presAssocID="{981EA3D6-1570-487B-B4BF-A8991D3A2DA2}" presName="parTxOnlySpace" presStyleCnt="0"/>
      <dgm:spPr/>
    </dgm:pt>
    <dgm:pt modelId="{B41CAA9B-91F5-47BE-AE13-A1E60AD59A9A}" type="pres">
      <dgm:prSet presAssocID="{200F66E6-B696-418A-830B-7136F55A1A8A}" presName="parTxOnly" presStyleLbl="node1" presStyleIdx="1" presStyleCnt="4" custScaleX="176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DEEADE-DDF7-4D99-A63B-0D0442EBFE17}" type="pres">
      <dgm:prSet presAssocID="{AE1C9EE8-7BF5-42DD-AF0B-0DBBB57B14FE}" presName="parTxOnlySpace" presStyleCnt="0"/>
      <dgm:spPr/>
    </dgm:pt>
    <dgm:pt modelId="{8A898310-CA20-422B-9960-F560B085B204}" type="pres">
      <dgm:prSet presAssocID="{95284E49-1BF8-49FF-93A5-FB930C9A76F1}" presName="parTxOnly" presStyleLbl="node1" presStyleIdx="2" presStyleCnt="4" custScaleX="184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A95046-A55B-4194-845D-2BA336062448}" type="pres">
      <dgm:prSet presAssocID="{9BABA976-ED62-41E8-9C8E-718F30DD14BA}" presName="parTxOnlySpace" presStyleCnt="0"/>
      <dgm:spPr/>
    </dgm:pt>
    <dgm:pt modelId="{8453146C-597C-474A-BA11-76BFE841E1C0}" type="pres">
      <dgm:prSet presAssocID="{CD40E7B7-0652-402C-ADDE-C24BA98D2A80}" presName="parTxOnly" presStyleLbl="node1" presStyleIdx="3" presStyleCnt="4" custScaleX="180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1B66BF-C8B1-4704-94C9-9EF589A959F7}" srcId="{6994E6D8-476D-4949-9CF4-62D6EEFC12AA}" destId="{95284E49-1BF8-49FF-93A5-FB930C9A76F1}" srcOrd="2" destOrd="0" parTransId="{288B12F6-BCFA-41BA-8FDA-828082FF03FC}" sibTransId="{9BABA976-ED62-41E8-9C8E-718F30DD14BA}"/>
    <dgm:cxn modelId="{DCD0FD15-5F85-4359-95F2-74B14B292555}" type="presOf" srcId="{2611070D-0F13-4982-85C8-C8B4B66FD825}" destId="{09883CFC-3A9C-47D3-9336-4184D5ECDC81}" srcOrd="0" destOrd="0" presId="urn:microsoft.com/office/officeart/2005/8/layout/chevron1"/>
    <dgm:cxn modelId="{86F24A71-419D-4C72-B9ED-A5B740D6E268}" srcId="{6994E6D8-476D-4949-9CF4-62D6EEFC12AA}" destId="{CD40E7B7-0652-402C-ADDE-C24BA98D2A80}" srcOrd="3" destOrd="0" parTransId="{8CAE0398-FF73-45F7-A139-9EBB78B6F57C}" sibTransId="{01E9E7C1-9114-49A8-BBEE-40625DE48391}"/>
    <dgm:cxn modelId="{9A4BF051-A774-4520-B64D-F512E776AA83}" type="presOf" srcId="{95284E49-1BF8-49FF-93A5-FB930C9A76F1}" destId="{8A898310-CA20-422B-9960-F560B085B204}" srcOrd="0" destOrd="0" presId="urn:microsoft.com/office/officeart/2005/8/layout/chevron1"/>
    <dgm:cxn modelId="{B942B761-6A6B-41E0-9DD2-BF5F1A425920}" type="presOf" srcId="{CD40E7B7-0652-402C-ADDE-C24BA98D2A80}" destId="{8453146C-597C-474A-BA11-76BFE841E1C0}" srcOrd="0" destOrd="0" presId="urn:microsoft.com/office/officeart/2005/8/layout/chevron1"/>
    <dgm:cxn modelId="{A9DB4104-FF26-4311-A79F-71994E458C24}" type="presOf" srcId="{6994E6D8-476D-4949-9CF4-62D6EEFC12AA}" destId="{F2AF23BC-BD4E-45E2-9933-7162289BC88B}" srcOrd="0" destOrd="0" presId="urn:microsoft.com/office/officeart/2005/8/layout/chevron1"/>
    <dgm:cxn modelId="{3FD7CA87-04B9-4C98-B637-CEACA0C08867}" srcId="{6994E6D8-476D-4949-9CF4-62D6EEFC12AA}" destId="{200F66E6-B696-418A-830B-7136F55A1A8A}" srcOrd="1" destOrd="0" parTransId="{27DAFABB-D3D0-494F-BA54-F366464A0CC0}" sibTransId="{AE1C9EE8-7BF5-42DD-AF0B-0DBBB57B14FE}"/>
    <dgm:cxn modelId="{004B5759-6010-4552-85CD-2FE1983E25A3}" type="presOf" srcId="{200F66E6-B696-418A-830B-7136F55A1A8A}" destId="{B41CAA9B-91F5-47BE-AE13-A1E60AD59A9A}" srcOrd="0" destOrd="0" presId="urn:microsoft.com/office/officeart/2005/8/layout/chevron1"/>
    <dgm:cxn modelId="{027DC40E-0944-45F1-855B-90EDE14AB264}" srcId="{6994E6D8-476D-4949-9CF4-62D6EEFC12AA}" destId="{2611070D-0F13-4982-85C8-C8B4B66FD825}" srcOrd="0" destOrd="0" parTransId="{5D1CC16B-F448-4681-B3C7-168521C61BCC}" sibTransId="{981EA3D6-1570-487B-B4BF-A8991D3A2DA2}"/>
    <dgm:cxn modelId="{9D9FA5BD-3035-4DDE-8A4A-6B1A20175F8B}" type="presParOf" srcId="{F2AF23BC-BD4E-45E2-9933-7162289BC88B}" destId="{09883CFC-3A9C-47D3-9336-4184D5ECDC81}" srcOrd="0" destOrd="0" presId="urn:microsoft.com/office/officeart/2005/8/layout/chevron1"/>
    <dgm:cxn modelId="{DA7E8F8E-CE21-43EC-BE4B-2A3913ECD524}" type="presParOf" srcId="{F2AF23BC-BD4E-45E2-9933-7162289BC88B}" destId="{3592C631-98FF-45F0-8E6D-EA717A84D4EE}" srcOrd="1" destOrd="0" presId="urn:microsoft.com/office/officeart/2005/8/layout/chevron1"/>
    <dgm:cxn modelId="{CB8B65A6-7BB6-44A3-9E82-7192DFAE8615}" type="presParOf" srcId="{F2AF23BC-BD4E-45E2-9933-7162289BC88B}" destId="{B41CAA9B-91F5-47BE-AE13-A1E60AD59A9A}" srcOrd="2" destOrd="0" presId="urn:microsoft.com/office/officeart/2005/8/layout/chevron1"/>
    <dgm:cxn modelId="{4D6C2D84-F28E-46DC-BB0B-00C8539591E5}" type="presParOf" srcId="{F2AF23BC-BD4E-45E2-9933-7162289BC88B}" destId="{55DEEADE-DDF7-4D99-A63B-0D0442EBFE17}" srcOrd="3" destOrd="0" presId="urn:microsoft.com/office/officeart/2005/8/layout/chevron1"/>
    <dgm:cxn modelId="{A22CE959-AB1B-481C-8552-39A590A52C7F}" type="presParOf" srcId="{F2AF23BC-BD4E-45E2-9933-7162289BC88B}" destId="{8A898310-CA20-422B-9960-F560B085B204}" srcOrd="4" destOrd="0" presId="urn:microsoft.com/office/officeart/2005/8/layout/chevron1"/>
    <dgm:cxn modelId="{4CA2240D-4199-40A1-97C6-6C497BD32E3E}" type="presParOf" srcId="{F2AF23BC-BD4E-45E2-9933-7162289BC88B}" destId="{A3A95046-A55B-4194-845D-2BA336062448}" srcOrd="5" destOrd="0" presId="urn:microsoft.com/office/officeart/2005/8/layout/chevron1"/>
    <dgm:cxn modelId="{701F9395-3AE9-458E-AC71-7E4BA72FC953}" type="presParOf" srcId="{F2AF23BC-BD4E-45E2-9933-7162289BC88B}" destId="{8453146C-597C-474A-BA11-76BFE841E1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169BD-4EE4-482D-A2A7-8658D4A8C087}">
      <dsp:nvSpPr>
        <dsp:cNvPr id="0" name=""/>
        <dsp:cNvSpPr/>
      </dsp:nvSpPr>
      <dsp:spPr>
        <a:xfrm>
          <a:off x="495556" y="157862"/>
          <a:ext cx="4281784" cy="3271855"/>
        </a:xfrm>
        <a:prstGeom prst="circularArrow">
          <a:avLst>
            <a:gd name="adj1" fmla="val 4668"/>
            <a:gd name="adj2" fmla="val 272909"/>
            <a:gd name="adj3" fmla="val 12886588"/>
            <a:gd name="adj4" fmla="val 17993310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D0716-B11A-46C8-9394-0CA624732E97}">
      <dsp:nvSpPr>
        <dsp:cNvPr id="0" name=""/>
        <dsp:cNvSpPr/>
      </dsp:nvSpPr>
      <dsp:spPr>
        <a:xfrm>
          <a:off x="1309756" y="55195"/>
          <a:ext cx="2653384" cy="1206566"/>
        </a:xfrm>
        <a:prstGeom prst="round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體現矽谷精神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健全創新創業生態系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(9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16.5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368656" y="114095"/>
        <a:ext cx="2535584" cy="1088766"/>
      </dsp:txXfrm>
    </dsp:sp>
    <dsp:sp modelId="{8FBCA19B-A7A1-443D-9896-C3B18B02A868}">
      <dsp:nvSpPr>
        <dsp:cNvPr id="0" name=""/>
        <dsp:cNvSpPr/>
      </dsp:nvSpPr>
      <dsp:spPr>
        <a:xfrm>
          <a:off x="2946829" y="1441029"/>
          <a:ext cx="2239001" cy="120656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連結國際研發能量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建立創新研發基地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(4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05729" y="1499929"/>
        <a:ext cx="2121201" cy="1088766"/>
      </dsp:txXfrm>
    </dsp:sp>
    <dsp:sp modelId="{66DBCC6E-A4D5-4276-AC82-641256E30CA1}">
      <dsp:nvSpPr>
        <dsp:cNvPr id="0" name=""/>
        <dsp:cNvSpPr/>
      </dsp:nvSpPr>
      <dsp:spPr>
        <a:xfrm>
          <a:off x="1429881" y="2826864"/>
          <a:ext cx="2413133" cy="12065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軟硬互補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建構物聯網供應鏈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(19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45.1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488781" y="2885764"/>
        <a:ext cx="2295333" cy="1088766"/>
      </dsp:txXfrm>
    </dsp:sp>
    <dsp:sp modelId="{416CB0AD-C193-43AA-83DC-70A19CFF74EC}">
      <dsp:nvSpPr>
        <dsp:cNvPr id="0" name=""/>
        <dsp:cNvSpPr/>
      </dsp:nvSpPr>
      <dsp:spPr>
        <a:xfrm>
          <a:off x="0" y="1441029"/>
          <a:ext cx="2413133" cy="12065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網實群聚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提供多元示範場域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7112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(19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項計畫，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39.7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億元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8900" y="1499929"/>
        <a:ext cx="2295333" cy="1088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3B0CF-43A5-41E4-95F4-4AA86779CD49}">
      <dsp:nvSpPr>
        <dsp:cNvPr id="0" name=""/>
        <dsp:cNvSpPr/>
      </dsp:nvSpPr>
      <dsp:spPr>
        <a:xfrm>
          <a:off x="2044225" y="454502"/>
          <a:ext cx="3655123" cy="3655123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(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一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)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 挹注創新能量與學術資源，提升軟實力</a:t>
          </a:r>
          <a:endParaRPr lang="en-US" altLang="zh-TW" sz="1600" kern="12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 dirty="0">
            <a:latin typeface="微軟正黑體" pitchFamily="34" charset="-120"/>
            <a:ea typeface="微軟正黑體" pitchFamily="34" charset="-120"/>
            <a:cs typeface="Microsoft JhengHei"/>
          </a:endParaRPr>
        </a:p>
      </dsp:txBody>
      <dsp:txXfrm>
        <a:off x="3913560" y="1130700"/>
        <a:ext cx="1348914" cy="1087834"/>
      </dsp:txXfrm>
    </dsp:sp>
    <dsp:sp modelId="{66DB6D3E-5EC4-4D88-A36F-D930D040C4BE}">
      <dsp:nvSpPr>
        <dsp:cNvPr id="0" name=""/>
        <dsp:cNvSpPr/>
      </dsp:nvSpPr>
      <dsp:spPr>
        <a:xfrm>
          <a:off x="2071409" y="414233"/>
          <a:ext cx="3655123" cy="3655123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defTabSz="711200">
            <a:spcBef>
              <a:spcPct val="0"/>
            </a:spcBef>
          </a:pPr>
          <a:endParaRPr lang="en-US" altLang="zh-TW" sz="1600" kern="12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pPr lvl="0" defTabSz="711200">
            <a:spcBef>
              <a:spcPct val="0"/>
            </a:spcBef>
          </a:pPr>
          <a:endParaRPr lang="en-US" altLang="zh-TW" sz="1600" kern="12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pPr lvl="0" defTabSz="711200">
            <a:spcBef>
              <a:spcPct val="0"/>
            </a:spcBef>
          </a:pP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(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二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)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學研機構物聯網研發成果產業化</a:t>
          </a:r>
        </a:p>
        <a:p>
          <a:pPr lvl="0" algn="just" defTabSz="71120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zh-TW" altLang="en-US" sz="1600" kern="1200" dirty="0">
            <a:latin typeface="微軟正黑體" pitchFamily="34" charset="-120"/>
            <a:ea typeface="微軟正黑體" pitchFamily="34" charset="-120"/>
            <a:cs typeface="Microsoft JhengHei"/>
          </a:endParaRPr>
        </a:p>
      </dsp:txBody>
      <dsp:txXfrm>
        <a:off x="3964241" y="2307065"/>
        <a:ext cx="1348914" cy="1087834"/>
      </dsp:txXfrm>
    </dsp:sp>
    <dsp:sp modelId="{8844164E-7C24-4D0D-ADFB-FA082DA74814}">
      <dsp:nvSpPr>
        <dsp:cNvPr id="0" name=""/>
        <dsp:cNvSpPr/>
      </dsp:nvSpPr>
      <dsp:spPr>
        <a:xfrm>
          <a:off x="2038769" y="425125"/>
          <a:ext cx="3655123" cy="3655123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endParaRPr lang="en-US" altLang="zh-TW" sz="1600" kern="1200" dirty="0" smtClean="0">
            <a:latin typeface="微軟正黑體" pitchFamily="34" charset="-120"/>
            <a:ea typeface="微軟正黑體" pitchFamily="34" charset="-120"/>
            <a:cs typeface="Microsoft JhengHei"/>
            <a:sym typeface="Microsoft JhengHei"/>
          </a:endParaRPr>
        </a:p>
        <a:p>
          <a:pPr lvl="0" algn="just" defTabSz="7112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(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三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)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rPr>
            <a:t>佈局物聯網技術缺口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  <a:cs typeface="Microsoft JhengHei"/>
          </a:endParaRPr>
        </a:p>
      </dsp:txBody>
      <dsp:txXfrm>
        <a:off x="2452146" y="2317957"/>
        <a:ext cx="1348914" cy="1087834"/>
      </dsp:txXfrm>
    </dsp:sp>
    <dsp:sp modelId="{2615709A-0C4E-4412-8B9D-34CF096D8797}">
      <dsp:nvSpPr>
        <dsp:cNvPr id="0" name=""/>
        <dsp:cNvSpPr/>
      </dsp:nvSpPr>
      <dsp:spPr>
        <a:xfrm>
          <a:off x="2038769" y="425125"/>
          <a:ext cx="3655123" cy="3655123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(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四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)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  <a:sym typeface="Microsoft JhengHei"/>
            </a:rPr>
            <a:t>建構物聯網生態體系</a:t>
          </a:r>
          <a:endParaRPr lang="en-US" altLang="zh-TW" sz="1600" kern="1200" dirty="0" smtClean="0">
            <a:latin typeface="微軟正黑體" pitchFamily="34" charset="-120"/>
            <a:ea typeface="微軟正黑體" pitchFamily="34" charset="-120"/>
            <a:sym typeface="Microsoft JhengHei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itchFamily="34" charset="-120"/>
            <a:ea typeface="微軟正黑體" pitchFamily="34" charset="-120"/>
            <a:cs typeface="Microsoft JhengHei"/>
          </a:endParaRPr>
        </a:p>
      </dsp:txBody>
      <dsp:txXfrm>
        <a:off x="2452146" y="1099583"/>
        <a:ext cx="1348914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20BFA-4B74-4EC6-B3D0-2550D7B395E6}">
      <dsp:nvSpPr>
        <dsp:cNvPr id="0" name=""/>
        <dsp:cNvSpPr/>
      </dsp:nvSpPr>
      <dsp:spPr>
        <a:xfrm>
          <a:off x="962" y="0"/>
          <a:ext cx="1877327" cy="18773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6" tIns="15240" rIns="103316" bIns="15240" numCol="1" spcCol="1270" anchor="ctr" anchorCtr="0">
          <a:noAutofit/>
        </a:bodyPr>
        <a:lstStyle/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佔全球經濟規模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6000"/>
            </a:lnSpc>
            <a:spcBef>
              <a:spcPct val="0"/>
            </a:spcBef>
            <a:spcAft>
              <a:spcPts val="0"/>
            </a:spcAft>
          </a:pPr>
          <a:r>
            <a:rPr lang="en-US" altLang="zh-TW" sz="5400" kern="1200" dirty="0" smtClean="0"/>
            <a:t>5%</a:t>
          </a:r>
          <a:endParaRPr lang="zh-TW" altLang="en-US" sz="5400" kern="1200" dirty="0"/>
        </a:p>
      </dsp:txBody>
      <dsp:txXfrm>
        <a:off x="275890" y="274928"/>
        <a:ext cx="1327471" cy="1327471"/>
      </dsp:txXfrm>
    </dsp:sp>
    <dsp:sp modelId="{53BAEFFE-DBFF-4145-B271-4FCACF76AF23}">
      <dsp:nvSpPr>
        <dsp:cNvPr id="0" name=""/>
        <dsp:cNvSpPr/>
      </dsp:nvSpPr>
      <dsp:spPr>
        <a:xfrm>
          <a:off x="1502824" y="0"/>
          <a:ext cx="1877327" cy="1877327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6" tIns="15240" rIns="103316" bIns="15240" numCol="1" spcCol="1270" anchor="ctr" anchorCtr="0">
          <a:noAutofit/>
        </a:bodyPr>
        <a:lstStyle/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新創事業成功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或研發中心數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6000"/>
            </a:lnSpc>
            <a:spcBef>
              <a:spcPct val="0"/>
            </a:spcBef>
            <a:spcAft>
              <a:spcPts val="0"/>
            </a:spcAft>
          </a:pPr>
          <a:r>
            <a:rPr lang="en-US" altLang="zh-TW" sz="5400" kern="1200" dirty="0" smtClean="0"/>
            <a:t>100</a:t>
          </a:r>
          <a:endParaRPr lang="zh-TW" altLang="en-US" sz="5400" kern="1200" dirty="0"/>
        </a:p>
      </dsp:txBody>
      <dsp:txXfrm>
        <a:off x="1777752" y="274928"/>
        <a:ext cx="1327471" cy="1327471"/>
      </dsp:txXfrm>
    </dsp:sp>
    <dsp:sp modelId="{97808A4B-7EC1-48A3-9C1C-8BC54279FC7A}">
      <dsp:nvSpPr>
        <dsp:cNvPr id="0" name=""/>
        <dsp:cNvSpPr/>
      </dsp:nvSpPr>
      <dsp:spPr>
        <a:xfrm>
          <a:off x="3004686" y="0"/>
          <a:ext cx="1877327" cy="187732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6" tIns="15240" rIns="103316" bIns="15240" numCol="1" spcCol="1270" anchor="ctr" anchorCtr="0">
          <a:noAutofit/>
        </a:bodyPr>
        <a:lstStyle/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成立國際級系統整合公司數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6000"/>
            </a:lnSpc>
            <a:spcBef>
              <a:spcPct val="0"/>
            </a:spcBef>
            <a:spcAft>
              <a:spcPts val="0"/>
            </a:spcAft>
          </a:pPr>
          <a:r>
            <a:rPr lang="en-US" altLang="zh-TW" sz="5400" kern="1200" dirty="0" smtClean="0"/>
            <a:t>3</a:t>
          </a:r>
          <a:endParaRPr lang="zh-TW" altLang="en-US" sz="5400" kern="1200" dirty="0"/>
        </a:p>
      </dsp:txBody>
      <dsp:txXfrm>
        <a:off x="3279614" y="274928"/>
        <a:ext cx="1327471" cy="1327471"/>
      </dsp:txXfrm>
    </dsp:sp>
    <dsp:sp modelId="{40503D0E-5CA2-4C32-BBCE-72F0D4DA39D3}">
      <dsp:nvSpPr>
        <dsp:cNvPr id="0" name=""/>
        <dsp:cNvSpPr/>
      </dsp:nvSpPr>
      <dsp:spPr>
        <a:xfrm>
          <a:off x="4506548" y="0"/>
          <a:ext cx="1877327" cy="1877327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6" tIns="15240" rIns="103316" bIns="15240" numCol="1" spcCol="1270" anchor="ctr" anchorCtr="0">
          <a:noAutofit/>
        </a:bodyPr>
        <a:lstStyle/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在臺灣投資數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6000"/>
            </a:lnSpc>
            <a:spcBef>
              <a:spcPct val="0"/>
            </a:spcBef>
            <a:spcAft>
              <a:spcPts val="0"/>
            </a:spcAft>
          </a:pPr>
          <a:r>
            <a:rPr lang="en-US" altLang="zh-TW" sz="5400" kern="1200" dirty="0" smtClean="0"/>
            <a:t>2</a:t>
          </a:r>
          <a:endParaRPr lang="zh-TW" altLang="en-US" sz="5400" kern="1200" dirty="0"/>
        </a:p>
      </dsp:txBody>
      <dsp:txXfrm>
        <a:off x="4781476" y="274928"/>
        <a:ext cx="1327471" cy="1327471"/>
      </dsp:txXfrm>
    </dsp:sp>
    <dsp:sp modelId="{422C6590-73C6-48BA-A50F-FDE9183792BB}">
      <dsp:nvSpPr>
        <dsp:cNvPr id="0" name=""/>
        <dsp:cNvSpPr/>
      </dsp:nvSpPr>
      <dsp:spPr>
        <a:xfrm>
          <a:off x="6009371" y="0"/>
          <a:ext cx="1877327" cy="187732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6" tIns="15240" rIns="103316" bIns="15240" numCol="1" spcCol="1270" anchor="ctr" anchorCtr="0">
          <a:noAutofit/>
        </a:bodyPr>
        <a:lstStyle/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建立虛擬教學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學院數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lnSpc>
              <a:spcPts val="6000"/>
            </a:lnSpc>
            <a:spcBef>
              <a:spcPct val="0"/>
            </a:spcBef>
            <a:spcAft>
              <a:spcPts val="0"/>
            </a:spcAft>
          </a:pPr>
          <a:r>
            <a:rPr lang="en-US" altLang="zh-TW" sz="5400" kern="1200" dirty="0" smtClean="0"/>
            <a:t>1</a:t>
          </a:r>
          <a:endParaRPr lang="zh-TW" altLang="en-US" sz="5400" kern="1200" dirty="0"/>
        </a:p>
      </dsp:txBody>
      <dsp:txXfrm>
        <a:off x="6284299" y="274928"/>
        <a:ext cx="1327471" cy="1327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3CFC-3A9C-47D3-9336-4184D5ECDC81}">
      <dsp:nvSpPr>
        <dsp:cNvPr id="0" name=""/>
        <dsp:cNvSpPr/>
      </dsp:nvSpPr>
      <dsp:spPr>
        <a:xfrm>
          <a:off x="2751" y="0"/>
          <a:ext cx="1857166" cy="36110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chemeClr val="tx1"/>
              </a:solidFill>
              <a:latin typeface="+mn-ea"/>
              <a:ea typeface="+mn-ea"/>
            </a:rPr>
            <a:t>創業競賽與輔導</a:t>
          </a:r>
          <a:endParaRPr lang="zh-TW" altLang="en-US" sz="15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83305" y="0"/>
        <a:ext cx="1496059" cy="361107"/>
      </dsp:txXfrm>
    </dsp:sp>
    <dsp:sp modelId="{B41CAA9B-91F5-47BE-AE13-A1E60AD59A9A}">
      <dsp:nvSpPr>
        <dsp:cNvPr id="0" name=""/>
        <dsp:cNvSpPr/>
      </dsp:nvSpPr>
      <dsp:spPr>
        <a:xfrm>
          <a:off x="1743171" y="0"/>
          <a:ext cx="2060458" cy="36110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chemeClr val="tx1"/>
              </a:solidFill>
              <a:latin typeface="+mn-ea"/>
              <a:ea typeface="+mn-ea"/>
            </a:rPr>
            <a:t>產學合作</a:t>
          </a:r>
          <a:r>
            <a:rPr lang="en-US" altLang="zh-TW" sz="1500" b="1" kern="1200" dirty="0" smtClean="0">
              <a:solidFill>
                <a:schemeClr val="tx1"/>
              </a:solidFill>
              <a:latin typeface="+mn-ea"/>
              <a:ea typeface="+mn-ea"/>
            </a:rPr>
            <a:t>/</a:t>
          </a:r>
          <a:r>
            <a:rPr lang="zh-TW" altLang="en-US" sz="1500" b="1" kern="1200" dirty="0" smtClean="0">
              <a:solidFill>
                <a:schemeClr val="tx1"/>
              </a:solidFill>
              <a:latin typeface="+mn-ea"/>
              <a:ea typeface="+mn-ea"/>
            </a:rPr>
            <a:t>研發補助</a:t>
          </a:r>
          <a:endParaRPr lang="zh-TW" altLang="en-US" sz="15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923725" y="0"/>
        <a:ext cx="1699351" cy="361107"/>
      </dsp:txXfrm>
    </dsp:sp>
    <dsp:sp modelId="{8A898310-CA20-422B-9960-F560B085B204}">
      <dsp:nvSpPr>
        <dsp:cNvPr id="0" name=""/>
        <dsp:cNvSpPr/>
      </dsp:nvSpPr>
      <dsp:spPr>
        <a:xfrm>
          <a:off x="3686882" y="0"/>
          <a:ext cx="2149174" cy="36110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chemeClr val="tx1"/>
              </a:solidFill>
              <a:latin typeface="+mn-ea"/>
              <a:ea typeface="+mn-ea"/>
            </a:rPr>
            <a:t>育成中心</a:t>
          </a:r>
          <a:r>
            <a:rPr lang="en-US" altLang="zh-TW" sz="1500" b="1" kern="1200" dirty="0" smtClean="0">
              <a:solidFill>
                <a:schemeClr val="tx1"/>
              </a:solidFill>
              <a:latin typeface="+mn-ea"/>
              <a:ea typeface="+mn-ea"/>
            </a:rPr>
            <a:t>/</a:t>
          </a:r>
          <a:r>
            <a:rPr lang="zh-TW" altLang="en-US" sz="1500" b="1" kern="1200" dirty="0" smtClean="0">
              <a:solidFill>
                <a:schemeClr val="tx1"/>
              </a:solidFill>
              <a:latin typeface="+mn-ea"/>
              <a:ea typeface="+mn-ea"/>
            </a:rPr>
            <a:t>育成網絡</a:t>
          </a:r>
          <a:endParaRPr lang="zh-TW" altLang="en-US" sz="15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867436" y="0"/>
        <a:ext cx="1788067" cy="361107"/>
      </dsp:txXfrm>
    </dsp:sp>
    <dsp:sp modelId="{8453146C-597C-474A-BA11-76BFE841E1C0}">
      <dsp:nvSpPr>
        <dsp:cNvPr id="0" name=""/>
        <dsp:cNvSpPr/>
      </dsp:nvSpPr>
      <dsp:spPr>
        <a:xfrm>
          <a:off x="5719309" y="0"/>
          <a:ext cx="2104389" cy="361107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chemeClr val="tx1"/>
              </a:solidFill>
              <a:latin typeface="+mn-ea"/>
              <a:ea typeface="+mn-ea"/>
            </a:rPr>
            <a:t>創業投資</a:t>
          </a:r>
          <a:endParaRPr lang="zh-TW" altLang="en-US" sz="15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899863" y="0"/>
        <a:ext cx="1743282" cy="36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38C6B-4165-428B-8115-9D8BC504E456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67189-3916-4EBC-89F6-6178761C64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96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0CD8E114-D579-4DAA-9EA9-5CED21DDCA82}" type="datetimeFigureOut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B9604B4F-C981-4D9A-A291-E1209D018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94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B4F-C981-4D9A-A291-E1209D018E03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B4F-C981-4D9A-A291-E1209D018E0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45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53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1FA9-DB81-431E-91D1-23A3029743FF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2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84F85-9741-430E-A63A-BE4A68AF2081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8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>
                <a:solidFill>
                  <a:prstClr val="black"/>
                </a:solidFill>
              </a:rPr>
              <a:pPr/>
              <a:t>50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9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614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>
                <a:solidFill>
                  <a:prstClr val="black"/>
                </a:solidFill>
              </a:rPr>
              <a:pPr/>
              <a:t>52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1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>
                <a:solidFill>
                  <a:prstClr val="black"/>
                </a:solidFill>
              </a:rPr>
              <a:pPr/>
              <a:t>53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82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>
                <a:solidFill>
                  <a:prstClr val="black"/>
                </a:solidFill>
              </a:rPr>
              <a:pPr/>
              <a:t>54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4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>
                <a:solidFill>
                  <a:prstClr val="black"/>
                </a:solidFill>
              </a:rPr>
              <a:pPr/>
              <a:t>55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9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B4F-C981-4D9A-A291-E1209D018E0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61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B4F-C981-4D9A-A291-E1209D018E0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39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B4F-C981-4D9A-A291-E1209D018E03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59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B4F-C981-4D9A-A291-E1209D018E03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4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49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75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0B6C-D990-43E2-A366-09E9B1DA6224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38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4B6F-A7D7-4572-8052-E31594C01328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7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2E36-1C04-42C2-84E3-DD3C6CA74B6A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68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EF42-55D4-405D-879A-39DD27EC09B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78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無MI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83226" y="1052513"/>
            <a:ext cx="7911069" cy="5256212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indent="-22859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lang="zh-TW" altLang="en-US" sz="1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indent="-22859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lang="zh-TW" altLang="en-US" sz="1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23902" y="354949"/>
            <a:ext cx="8362898" cy="4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9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7467" y="102497"/>
            <a:ext cx="5109091" cy="528794"/>
          </a:xfrm>
          <a:noFill/>
        </p:spPr>
        <p:txBody>
          <a:bodyPr/>
          <a:lstStyle>
            <a:lvl1pPr>
              <a:defRPr sz="2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31806" y="1314451"/>
            <a:ext cx="8280400" cy="5187955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352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0B6C-D990-43E2-A366-09E9B1DA622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9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04BE-8E8B-4EA6-8EAF-D4708330842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16E-87A9-4E64-AB30-AD66085DDD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7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B04-D2F5-4420-A6D1-D2DD2A0FB41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C697-EE95-4D09-B548-C75DBBE28DA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7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04BE-8E8B-4EA6-8EAF-D47083308423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4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EA17-6C0C-4B7F-A3D7-D855E5CA220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25DC-FE12-4F38-9062-068B4204EBF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86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57EA-DE45-4242-8623-5EFA4ADB1D6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112F-BB64-42E8-A935-16B511BE58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76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4B6F-A7D7-4572-8052-E31594C013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78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2E36-1C04-42C2-84E3-DD3C6CA74B6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9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9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5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16E-87A9-4E64-AB30-AD66085DDDE6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7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36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860" y="6383647"/>
            <a:ext cx="2057400" cy="365125"/>
          </a:xfrm>
        </p:spPr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47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8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8327" y="6373504"/>
            <a:ext cx="2057400" cy="347972"/>
          </a:xfrm>
        </p:spPr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21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5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1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65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65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637"/>
            <a:ext cx="8153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752600"/>
            <a:ext cx="39624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400" kern="1200" dirty="0" smtClean="0">
                <a:solidFill>
                  <a:schemeClr val="accent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48200" y="2286000"/>
            <a:ext cx="3962400" cy="3850944"/>
          </a:xfr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lang="en-US" sz="1800" dirty="0" smtClean="0"/>
            </a:lvl1pPr>
          </a:lstStyle>
          <a:p>
            <a:pPr marL="0" lvl="0" indent="0">
              <a:buFontTx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" y="1746691"/>
            <a:ext cx="3733800" cy="4425509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228600" y="533400"/>
            <a:ext cx="152400" cy="533400"/>
            <a:chOff x="228600" y="533400"/>
            <a:chExt cx="152400" cy="533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28600" y="7239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3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無MI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83226" y="1052513"/>
            <a:ext cx="7911069" cy="5256212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indent="-22859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lang="zh-TW" altLang="en-US" sz="1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indent="-22859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lang="zh-TW" altLang="en-US" sz="1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23902" y="354949"/>
            <a:ext cx="8362898" cy="4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7467" y="102497"/>
            <a:ext cx="5109091" cy="528794"/>
          </a:xfrm>
          <a:noFill/>
        </p:spPr>
        <p:txBody>
          <a:bodyPr/>
          <a:lstStyle>
            <a:lvl1pPr>
              <a:defRPr sz="2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31806" y="1314451"/>
            <a:ext cx="8280400" cy="5187955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0B04-D2F5-4420-A6D1-D2DD2A0FB411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9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C697-EE95-4D09-B548-C75DBBE28DA7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8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EA17-6C0C-4B7F-A3D7-D855E5CA220B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7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25DC-FE12-4F38-9062-068B4204EBF5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70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57EA-DE45-4242-8623-5EFA4ADB1D68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75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112F-BB64-42E8-A935-16B511BE5859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07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rockkane\Desktop\NDC LOGO\國家發展委員會Logo-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E5EDF46-35FA-4866-8E60-BA839D34F10B}" type="datetime1">
              <a:rPr lang="zh-TW" altLang="en-US" smtClean="0"/>
              <a:pPr/>
              <a:t>2017/7/11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C6C8483-95B3-43B9-9A3C-12A8D068DD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57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  <p:sldLayoutId id="214748369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rockkane\Desktop\NDC LOGO\國家發展委員會Logo-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1060450" cy="10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E5EDF46-35FA-4866-8E60-BA839D34F10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C6C8483-95B3-43B9-9A3C-12A8D068DDD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-42772" y="6622042"/>
            <a:ext cx="4680960" cy="239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2017 Asia Silicon Valley Development Agency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4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4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www.google.com.tw/url?sa=i&amp;rct=j&amp;q=&amp;esrc=s&amp;source=images&amp;cd=&amp;cad=rja&amp;uact=8&amp;ved=0ahUKEwjA3vLt8oTSAhXHspQKHdhJCPgQjRwIBw&amp;url=https://www.linkedin.com/company/ibm-de-chile&amp;psig=AFQjCNHJ_4HSWVmutN3J3bio0APvgzPMZQ&amp;ust=1486794385194338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2466" y="1122363"/>
            <a:ext cx="8572500" cy="2387600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亞洲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矽谷計畫推動情形及展望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3390" y="4303322"/>
            <a:ext cx="6858000" cy="191054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zh-TW" altLang="en-US" sz="2400" b="1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dirty="0" smtClean="0"/>
              <a:t>106 </a:t>
            </a:r>
            <a:r>
              <a:rPr lang="zh-TW" altLang="en-US" sz="2400" dirty="0" smtClean="0"/>
              <a:t>年 </a:t>
            </a:r>
            <a:r>
              <a:rPr lang="en-US" altLang="zh-TW" sz="2400" dirty="0"/>
              <a:t>6</a:t>
            </a:r>
            <a:r>
              <a:rPr lang="zh-TW" altLang="en-US" sz="2400" dirty="0" smtClean="0"/>
              <a:t>月 </a:t>
            </a:r>
            <a:endParaRPr lang="zh-TW" altLang="en-US" sz="24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29936" y="3509963"/>
            <a:ext cx="8104909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79" y="4128657"/>
            <a:ext cx="3883703" cy="875425"/>
          </a:xfrm>
          <a:prstGeom prst="rect">
            <a:avLst/>
          </a:prstGeom>
        </p:spPr>
      </p:pic>
      <p:sp>
        <p:nvSpPr>
          <p:cNvPr id="7" name="文字方塊 3"/>
          <p:cNvSpPr txBox="1"/>
          <p:nvPr/>
        </p:nvSpPr>
        <p:spPr>
          <a:xfrm>
            <a:off x="66673" y="132755"/>
            <a:ext cx="433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矽谷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計畫民間諮詢委員會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1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4379" y="1391680"/>
            <a:ext cx="8304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建構一個以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為本的創新創業生態系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" y="1946073"/>
            <a:ext cx="824865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71119" y="-169643"/>
            <a:ext cx="8229600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1: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健全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創新創業生態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系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10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4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標題 1"/>
          <p:cNvSpPr txBox="1">
            <a:spLocks/>
          </p:cNvSpPr>
          <p:nvPr/>
        </p:nvSpPr>
        <p:spPr>
          <a:xfrm>
            <a:off x="787679" y="-169643"/>
            <a:ext cx="8229600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1: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健全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創新創業生態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系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(1/5)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3510" y="1067554"/>
            <a:ext cx="77048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indent="-357188">
              <a:buClr>
                <a:srgbClr val="97ABB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TW" altLang="en-US" sz="2800" b="1" kern="1200" dirty="0">
                <a:solidFill>
                  <a:srgbClr val="2185C5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活絡創新人才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2004388" y="1873177"/>
            <a:ext cx="6723901" cy="1708223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44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216000" indent="-216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積極推動行政院</a:t>
            </a:r>
            <a:r>
              <a:rPr lang="en-US" altLang="zh-TW" sz="1800" b="0" dirty="0"/>
              <a:t>105.10</a:t>
            </a:r>
            <a:r>
              <a:rPr lang="zh-TW" altLang="en-US" sz="1800" b="0" dirty="0"/>
              <a:t>核定「完善我國留才環境方案」</a:t>
            </a:r>
            <a:endParaRPr lang="en-US" altLang="zh-TW" sz="1800" b="0" dirty="0"/>
          </a:p>
          <a:p>
            <a:pPr marL="216000" indent="-216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完成</a:t>
            </a:r>
            <a:r>
              <a:rPr lang="zh-TW" altLang="zh-TW" sz="1800" b="0" dirty="0"/>
              <a:t>研擬「外國專業人才延攬及僱用法」</a:t>
            </a:r>
            <a:r>
              <a:rPr lang="en-US" altLang="zh-TW" sz="1800" b="0" dirty="0"/>
              <a:t>(</a:t>
            </a:r>
            <a:r>
              <a:rPr lang="zh-TW" altLang="zh-TW" sz="1800" b="0" dirty="0"/>
              <a:t>草案</a:t>
            </a:r>
            <a:r>
              <a:rPr lang="en-US" altLang="zh-TW" sz="1800" b="0" dirty="0"/>
              <a:t>)</a:t>
            </a:r>
            <a:r>
              <a:rPr lang="zh-TW" altLang="en-US" sz="1800" b="0" dirty="0"/>
              <a:t>，於</a:t>
            </a:r>
            <a:r>
              <a:rPr lang="en-US" altLang="zh-TW" sz="1800" b="0" dirty="0"/>
              <a:t>105.12</a:t>
            </a:r>
            <a:r>
              <a:rPr lang="zh-TW" altLang="zh-TW" sz="1800" b="0" dirty="0"/>
              <a:t>辦理</a:t>
            </a:r>
            <a:r>
              <a:rPr lang="en-US" altLang="zh-TW" sz="1800" b="0" dirty="0"/>
              <a:t>2</a:t>
            </a:r>
            <a:r>
              <a:rPr lang="zh-TW" altLang="zh-TW" sz="1800" b="0" dirty="0"/>
              <a:t>場專家學者座談會，</a:t>
            </a:r>
            <a:r>
              <a:rPr lang="zh-TW" altLang="en-US" sz="1800" b="0" dirty="0"/>
              <a:t>並</a:t>
            </a:r>
            <a:r>
              <a:rPr lang="zh-TW" altLang="zh-TW" sz="1800" b="0" dirty="0"/>
              <a:t>利用「公共政策網路參與平臺」廣徵意見</a:t>
            </a:r>
            <a:r>
              <a:rPr lang="zh-TW" altLang="en-US" sz="1800" b="0" dirty="0"/>
              <a:t>，</a:t>
            </a:r>
            <a:r>
              <a:rPr lang="zh-TW" altLang="en-US" sz="1800" b="0" dirty="0">
                <a:solidFill>
                  <a:srgbClr val="FF0000"/>
                </a:solidFill>
              </a:rPr>
              <a:t>已陳報行政院審查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，已於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106.4.20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提行政院</a:t>
            </a:r>
            <a:r>
              <a:rPr lang="zh-TW" altLang="en-US" sz="1800" b="0" dirty="0">
                <a:solidFill>
                  <a:srgbClr val="FF0000"/>
                </a:solidFill>
              </a:rPr>
              <a:t>院會討論通過，送立法院審議。</a:t>
            </a:r>
            <a:endParaRPr lang="en-US" altLang="zh-TW" sz="1800" b="0" dirty="0">
              <a:solidFill>
                <a:srgbClr val="FF0000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385139" y="1873177"/>
            <a:ext cx="1619249" cy="1708223"/>
          </a:xfrm>
          <a:prstGeom prst="homePlate">
            <a:avLst>
              <a:gd name="adj" fmla="val 33708"/>
            </a:avLst>
          </a:prstGeom>
          <a:solidFill>
            <a:srgbClr val="4BACC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2000" dirty="0" smtClean="0"/>
              <a:t>完善留</a:t>
            </a:r>
            <a:r>
              <a:rPr lang="zh-TW" altLang="zh-TW" sz="2000" dirty="0"/>
              <a:t>才環境</a:t>
            </a:r>
            <a:endParaRPr lang="zh-TW" altLang="en-US" sz="200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gray">
          <a:xfrm>
            <a:off x="2004387" y="3686175"/>
            <a:ext cx="6723977" cy="1510145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44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目前推動</a:t>
            </a:r>
            <a:r>
              <a:rPr lang="zh-TW" altLang="en-US" sz="1800" b="0" dirty="0" smtClean="0"/>
              <a:t>成果有限，林院長指示訂定</a:t>
            </a:r>
            <a:r>
              <a:rPr lang="zh-TW" altLang="zh-TW" sz="1800" b="0" dirty="0" smtClean="0"/>
              <a:t>年度目標為</a:t>
            </a:r>
            <a:r>
              <a:rPr lang="zh-TW" altLang="en-US" sz="1800" b="0" dirty="0" smtClean="0"/>
              <a:t>核發</a:t>
            </a:r>
            <a:r>
              <a:rPr lang="en-US" altLang="zh-TW" sz="1800" b="0" dirty="0" smtClean="0"/>
              <a:t>200</a:t>
            </a:r>
            <a:r>
              <a:rPr lang="zh-TW" altLang="zh-TW" sz="1800" b="0" dirty="0"/>
              <a:t>名</a:t>
            </a:r>
            <a:r>
              <a:rPr lang="zh-TW" altLang="en-US" sz="1800" b="0" dirty="0"/>
              <a:t>，於</a:t>
            </a:r>
            <a:r>
              <a:rPr lang="zh-TW" altLang="zh-TW" sz="1800" b="0" dirty="0"/>
              <a:t>設有攬才服務窗口之</a:t>
            </a:r>
            <a:r>
              <a:rPr lang="en-US" altLang="zh-TW" sz="1800" b="0" dirty="0"/>
              <a:t>29</a:t>
            </a:r>
            <a:r>
              <a:rPr lang="zh-TW" altLang="zh-TW" sz="1800" b="0" dirty="0"/>
              <a:t>個重點駐外館處</a:t>
            </a:r>
            <a:r>
              <a:rPr lang="zh-TW" altLang="en-US" sz="1800" b="0" dirty="0"/>
              <a:t>推動</a:t>
            </a:r>
            <a:endParaRPr lang="en-US" altLang="zh-TW" sz="1800" b="0" dirty="0"/>
          </a:p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經濟部已於</a:t>
            </a:r>
            <a:r>
              <a:rPr lang="en-US" altLang="zh-TW" sz="1800" b="0" dirty="0" smtClean="0"/>
              <a:t>106.1-3</a:t>
            </a:r>
            <a:r>
              <a:rPr lang="zh-TW" altLang="en-US" sz="1800" b="0" dirty="0"/>
              <a:t>月召開分工會議，討論優化流程具體作法及各部會推廣目標數</a:t>
            </a:r>
            <a:r>
              <a:rPr lang="zh-TW" altLang="en-US" sz="1800" b="0" dirty="0" smtClean="0"/>
              <a:t>，並於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106.4 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修正</a:t>
            </a:r>
            <a:r>
              <a:rPr lang="zh-TW" altLang="en-US" sz="1800" b="0" dirty="0">
                <a:solidFill>
                  <a:srgbClr val="FF0000"/>
                </a:solidFill>
              </a:rPr>
              <a:t>「外國人來臺申請創業家簽證資格審查處理要點」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，擴大</a:t>
            </a:r>
            <a:r>
              <a:rPr lang="zh-TW" altLang="en-US" sz="1800" b="0" dirty="0">
                <a:solidFill>
                  <a:srgbClr val="FF0000"/>
                </a:solidFill>
              </a:rPr>
              <a:t>適用範圍</a:t>
            </a:r>
            <a:endParaRPr lang="en-US" altLang="zh-TW" sz="1800" b="0" dirty="0">
              <a:solidFill>
                <a:srgbClr val="FF0000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385138" y="3686175"/>
            <a:ext cx="1619249" cy="1510145"/>
          </a:xfrm>
          <a:prstGeom prst="homePlate">
            <a:avLst>
              <a:gd name="adj" fmla="val 3370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加強推動創業家</a:t>
            </a:r>
            <a:endParaRPr lang="en-US" altLang="zh-TW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簽證</a:t>
            </a:r>
            <a:endParaRPr lang="en-US" altLang="zh-TW" sz="2000" dirty="0" smtClean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2004312" y="5348720"/>
            <a:ext cx="6723977" cy="1117898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44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/>
              <a:t>配合科技部規劃每年選派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至少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50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位博士赴矽谷</a:t>
            </a:r>
            <a:r>
              <a:rPr lang="zh-TW" altLang="en-US" sz="1800" b="0" dirty="0" smtClean="0"/>
              <a:t>，至著名企業、新創事業及學研機構實習，將國外研發</a:t>
            </a:r>
            <a:r>
              <a:rPr lang="zh-TW" altLang="en-US" sz="1800" b="0" dirty="0"/>
              <a:t>創新能量</a:t>
            </a:r>
            <a:r>
              <a:rPr lang="zh-TW" altLang="en-US" sz="1800" b="0" dirty="0" smtClean="0"/>
              <a:t>導入臺灣，亞矽執行中心配合洽談矽谷學術、研究機構及企業</a:t>
            </a:r>
            <a:endParaRPr lang="en-US" altLang="zh-TW" sz="1800" b="0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385063" y="5348720"/>
            <a:ext cx="1619249" cy="1117898"/>
          </a:xfrm>
          <a:prstGeom prst="homePlate">
            <a:avLst>
              <a:gd name="adj" fmla="val 33708"/>
            </a:avLst>
          </a:prstGeom>
          <a:solidFill>
            <a:srgbClr val="9BBB5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強化與</a:t>
            </a:r>
            <a:endParaRPr lang="en-US" altLang="zh-TW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矽谷人才交流</a:t>
            </a:r>
            <a:endParaRPr lang="en-US" altLang="zh-TW" sz="2000" dirty="0" smtClean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3" b="81223"/>
          <a:stretch/>
        </p:blipFill>
        <p:spPr bwMode="auto">
          <a:xfrm>
            <a:off x="8158365" y="1294156"/>
            <a:ext cx="687971" cy="65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20097" r="75838" b="60043"/>
          <a:stretch/>
        </p:blipFill>
        <p:spPr bwMode="auto">
          <a:xfrm>
            <a:off x="4530102" y="1294964"/>
            <a:ext cx="719792" cy="7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42346" r="76783" b="38622"/>
          <a:stretch/>
        </p:blipFill>
        <p:spPr bwMode="auto">
          <a:xfrm>
            <a:off x="6323395" y="1281907"/>
            <a:ext cx="712928" cy="71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4" b="32834"/>
          <a:stretch/>
        </p:blipFill>
        <p:spPr bwMode="auto">
          <a:xfrm>
            <a:off x="7285574" y="1318168"/>
            <a:ext cx="717978" cy="68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70485"/>
          <a:stretch/>
        </p:blipFill>
        <p:spPr bwMode="auto">
          <a:xfrm>
            <a:off x="5421323" y="1294156"/>
            <a:ext cx="758536" cy="72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11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4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標題 1"/>
          <p:cNvSpPr txBox="1">
            <a:spLocks/>
          </p:cNvSpPr>
          <p:nvPr/>
        </p:nvSpPr>
        <p:spPr>
          <a:xfrm>
            <a:off x="787679" y="-169643"/>
            <a:ext cx="8229600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1: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健全創新創業生態系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(2/5)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0208" y="927771"/>
            <a:ext cx="77048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indent="-357188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完善資金協助</a:t>
            </a:r>
            <a:endParaRPr lang="zh-TW" altLang="en-US" sz="2800" b="1" kern="1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Raleway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gray">
          <a:xfrm>
            <a:off x="1739285" y="1396495"/>
            <a:ext cx="7200489" cy="2069911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44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216000" indent="-216000"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1800" b="0" dirty="0" smtClean="0"/>
              <a:t>國</a:t>
            </a:r>
            <a:r>
              <a:rPr lang="zh-TW" altLang="zh-TW" sz="1800" b="0" dirty="0"/>
              <a:t>發基金匡列</a:t>
            </a:r>
            <a:r>
              <a:rPr lang="zh-TW" altLang="zh-TW" sz="1800" b="0" dirty="0" smtClean="0"/>
              <a:t>新</a:t>
            </a:r>
            <a:r>
              <a:rPr lang="zh-TW" altLang="en-US" sz="1800" b="0" dirty="0" smtClean="0"/>
              <a:t>臺</a:t>
            </a:r>
            <a:r>
              <a:rPr lang="zh-TW" altLang="zh-TW" sz="1800" b="0" dirty="0" smtClean="0"/>
              <a:t>幣</a:t>
            </a:r>
            <a:r>
              <a:rPr lang="en-US" altLang="zh-TW" sz="1800" b="0" dirty="0" smtClean="0"/>
              <a:t> </a:t>
            </a:r>
            <a:r>
              <a:rPr lang="en-US" altLang="zh-TW" sz="1800" b="0" dirty="0"/>
              <a:t>1,000 </a:t>
            </a:r>
            <a:r>
              <a:rPr lang="zh-TW" altLang="zh-TW" sz="1800" b="0" dirty="0"/>
              <a:t>億元，於</a:t>
            </a:r>
            <a:r>
              <a:rPr lang="en-US" altLang="zh-TW" sz="1800" b="0" dirty="0" smtClean="0"/>
              <a:t>105.7</a:t>
            </a:r>
            <a:r>
              <a:rPr lang="zh-TW" altLang="zh-TW" sz="1800" b="0" dirty="0" smtClean="0"/>
              <a:t>設立</a:t>
            </a:r>
            <a:r>
              <a:rPr lang="zh-TW" altLang="zh-TW" sz="1800" b="0" dirty="0"/>
              <a:t>「產業創新轉型基金」，期透過結合民間資金共同投資，加速國內產業轉型升級，並創造國內就業機會</a:t>
            </a:r>
            <a:endParaRPr lang="en-US" altLang="zh-TW" sz="1800" b="0" dirty="0"/>
          </a:p>
          <a:p>
            <a:pPr marL="216000" indent="-216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/>
              <a:t>至</a:t>
            </a:r>
            <a:r>
              <a:rPr lang="en-US" altLang="zh-TW" sz="1800" b="0" dirty="0" smtClean="0"/>
              <a:t>106.5</a:t>
            </a:r>
            <a:r>
              <a:rPr lang="zh-TW" altLang="en-US" sz="1800" b="0" dirty="0" smtClean="0"/>
              <a:t>已洽談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26</a:t>
            </a:r>
            <a:r>
              <a:rPr lang="zh-TW" altLang="zh-TW" sz="1800" b="0" dirty="0" smtClean="0"/>
              <a:t>件</a:t>
            </a:r>
            <a:r>
              <a:rPr lang="zh-TW" altLang="zh-TW" sz="1800" b="0" dirty="0"/>
              <a:t>潛在投資案，</a:t>
            </a:r>
            <a:r>
              <a:rPr lang="zh-TW" altLang="zh-TW" sz="1800" b="0" dirty="0">
                <a:solidFill>
                  <a:srgbClr val="FF0000"/>
                </a:solidFill>
              </a:rPr>
              <a:t>涵蓋半導體、生</a:t>
            </a:r>
            <a:r>
              <a:rPr lang="zh-TW" altLang="en-US" sz="1800" b="0" dirty="0">
                <a:solidFill>
                  <a:srgbClr val="FF0000"/>
                </a:solidFill>
              </a:rPr>
              <a:t>技醫療</a:t>
            </a:r>
            <a:r>
              <a:rPr lang="zh-TW" altLang="zh-TW" sz="1800" b="0" dirty="0">
                <a:solidFill>
                  <a:srgbClr val="FF0000"/>
                </a:solidFill>
              </a:rPr>
              <a:t>、循環經濟、智慧機械、國防等領域轉型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計畫</a:t>
            </a:r>
            <a:endParaRPr lang="en-US" altLang="zh-TW" sz="1800" b="0" dirty="0" smtClean="0">
              <a:solidFill>
                <a:srgbClr val="FF0000"/>
              </a:solidFill>
            </a:endParaRPr>
          </a:p>
          <a:p>
            <a:pPr marL="216000" indent="-216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>
                <a:solidFill>
                  <a:srgbClr val="FF0000"/>
                </a:solidFill>
              </a:rPr>
              <a:t>已於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106.6.9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通過如興公司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130.2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億元增資案，產業創新轉型基金認購其中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14.88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億元</a:t>
            </a:r>
            <a:endParaRPr lang="en-US" altLang="zh-TW" sz="1800" b="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310208" y="1396495"/>
            <a:ext cx="1619249" cy="2069912"/>
          </a:xfrm>
          <a:prstGeom prst="homePlate">
            <a:avLst>
              <a:gd name="adj" fmla="val 3370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2000" dirty="0"/>
              <a:t>產業創新轉型基金</a:t>
            </a:r>
            <a:endParaRPr lang="zh-TW" altLang="en-US" sz="2000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1739284" y="3611422"/>
            <a:ext cx="7200489" cy="1723292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08000" tIns="44450" rIns="7200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216000" indent="-2160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dirty="0"/>
              <a:t>創業天使投資方案 </a:t>
            </a:r>
            <a:r>
              <a:rPr lang="en-US" altLang="zh-TW" sz="1800" dirty="0"/>
              <a:t>:</a:t>
            </a:r>
            <a:r>
              <a:rPr lang="zh-TW" altLang="en-US" sz="1800" b="0" dirty="0">
                <a:solidFill>
                  <a:srgbClr val="FF0000"/>
                </a:solidFill>
              </a:rPr>
              <a:t>國發基金於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106.3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通過</a:t>
            </a:r>
            <a:r>
              <a:rPr lang="zh-TW" altLang="en-US" sz="1800" b="0" dirty="0">
                <a:solidFill>
                  <a:srgbClr val="FF0000"/>
                </a:solidFill>
              </a:rPr>
              <a:t>創業天使投資方案</a:t>
            </a:r>
            <a:r>
              <a:rPr lang="zh-TW" altLang="en-US" sz="1800" b="0" dirty="0"/>
              <a:t>，匡列</a:t>
            </a:r>
            <a:r>
              <a:rPr lang="en-US" altLang="zh-TW" sz="1800" b="0" dirty="0"/>
              <a:t>10</a:t>
            </a:r>
            <a:r>
              <a:rPr lang="zh-TW" altLang="en-US" sz="1800" b="0" dirty="0"/>
              <a:t>億元投資於設立未逾</a:t>
            </a:r>
            <a:r>
              <a:rPr lang="en-US" altLang="zh-TW" sz="1800" b="0" dirty="0"/>
              <a:t>3</a:t>
            </a:r>
            <a:r>
              <a:rPr lang="zh-TW" altLang="en-US" sz="1800" b="0" dirty="0"/>
              <a:t>年之我國登記設立新創事業或主要營業活動於我國之境外新創事業，本方案將由國發基金與民間天使投資人共同投資，提供新創事業創立初期營運資金</a:t>
            </a:r>
            <a:endParaRPr lang="en-US" altLang="zh-TW" sz="1800" b="0" dirty="0"/>
          </a:p>
          <a:p>
            <a:pPr marL="216000" indent="-2160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創新</a:t>
            </a:r>
            <a:r>
              <a:rPr lang="zh-TW" altLang="en-US" sz="1800" dirty="0"/>
              <a:t>創業基金 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 </a:t>
            </a:r>
            <a:r>
              <a:rPr lang="zh-TW" altLang="en-US" sz="1800" b="0" dirty="0" smtClean="0"/>
              <a:t>由</a:t>
            </a:r>
            <a:r>
              <a:rPr lang="zh-TW" altLang="en-US" sz="1800" b="0" dirty="0"/>
              <a:t>台灣證券交易所等 </a:t>
            </a:r>
            <a:r>
              <a:rPr lang="en-US" altLang="zh-TW" sz="1800" b="0" dirty="0"/>
              <a:t>9 </a:t>
            </a:r>
            <a:r>
              <a:rPr lang="zh-TW" altLang="en-US" sz="1800" b="0" dirty="0"/>
              <a:t>個</a:t>
            </a:r>
            <a:r>
              <a:rPr lang="zh-TW" altLang="en-US" sz="1800" b="0" dirty="0" smtClean="0"/>
              <a:t>證券</a:t>
            </a:r>
            <a:r>
              <a:rPr lang="zh-TW" altLang="en-US" sz="1800" b="0" dirty="0"/>
              <a:t>相關</a:t>
            </a:r>
            <a:r>
              <a:rPr lang="zh-TW" altLang="en-US" sz="1800" b="0" dirty="0" smtClean="0"/>
              <a:t>單位</a:t>
            </a:r>
            <a:r>
              <a:rPr lang="zh-TW" altLang="en-US" sz="1800" b="0" dirty="0"/>
              <a:t>共同捐助</a:t>
            </a:r>
            <a:r>
              <a:rPr lang="zh-TW" altLang="en-US" sz="1800" b="0" dirty="0" smtClean="0"/>
              <a:t>成立新</a:t>
            </a:r>
            <a:r>
              <a:rPr lang="zh-TW" altLang="en-US" sz="1800" b="0" dirty="0"/>
              <a:t>臺幣</a:t>
            </a:r>
            <a:r>
              <a:rPr lang="en-US" altLang="zh-TW" sz="1800" b="0" dirty="0"/>
              <a:t>2.7</a:t>
            </a:r>
            <a:r>
              <a:rPr lang="zh-TW" altLang="en-US" sz="1800" b="0" dirty="0"/>
              <a:t>億基金，並配合國家政策扶植重點新創</a:t>
            </a:r>
            <a:r>
              <a:rPr lang="zh-TW" altLang="en-US" sz="1800" b="0" dirty="0" smtClean="0"/>
              <a:t>公司</a:t>
            </a:r>
            <a:endParaRPr lang="zh-TW" altLang="en-US" sz="1800" b="0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gray">
          <a:xfrm>
            <a:off x="310208" y="3611422"/>
            <a:ext cx="1619249" cy="1723292"/>
          </a:xfrm>
          <a:prstGeom prst="homePlate">
            <a:avLst>
              <a:gd name="adj" fmla="val 3120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活絡天使投資</a:t>
            </a:r>
            <a:endParaRPr lang="zh-TW" altLang="en-US" sz="20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1755758" y="5536273"/>
            <a:ext cx="7200489" cy="1105439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08000" tIns="44450" rIns="7200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216000" indent="-216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國家級投資公司</a:t>
            </a:r>
            <a:r>
              <a:rPr lang="zh-TW" altLang="en-US" sz="1800" b="0" dirty="0" smtClean="0"/>
              <a:t>於</a:t>
            </a:r>
            <a:r>
              <a:rPr lang="en-US" altLang="zh-TW" sz="1800" b="0" dirty="0" smtClean="0">
                <a:solidFill>
                  <a:srgbClr val="FF0000"/>
                </a:solidFill>
              </a:rPr>
              <a:t>106.5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成立</a:t>
            </a:r>
            <a:r>
              <a:rPr lang="zh-TW" altLang="en-US" sz="1800" b="0" dirty="0">
                <a:solidFill>
                  <a:srgbClr val="FF0000"/>
                </a:solidFill>
              </a:rPr>
              <a:t>籌備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處</a:t>
            </a:r>
            <a:r>
              <a:rPr lang="zh-TW" altLang="en-US" sz="1800" b="0" dirty="0" smtClean="0"/>
              <a:t>，由總統府資政吳榮義擔任董事長，亞洲</a:t>
            </a:r>
            <a:r>
              <a:rPr lang="en-US" altLang="zh-TW" sz="1800" b="0" dirty="0" smtClean="0">
                <a:latin typeface="標楷體"/>
                <a:ea typeface="標楷體"/>
              </a:rPr>
              <a:t>·</a:t>
            </a:r>
            <a:r>
              <a:rPr lang="zh-TW" altLang="en-US" sz="1800" b="0" dirty="0" smtClean="0"/>
              <a:t>矽谷計畫執行中心投資長翁嘉盛擔任總經理，</a:t>
            </a:r>
            <a:r>
              <a:rPr lang="zh-TW" altLang="en-US" sz="1800" b="0" dirty="0"/>
              <a:t>預計募集資金達</a:t>
            </a:r>
            <a:r>
              <a:rPr lang="en-US" altLang="zh-TW" sz="1800" b="0" dirty="0"/>
              <a:t>100</a:t>
            </a:r>
            <a:r>
              <a:rPr lang="zh-TW" altLang="en-US" sz="1800" b="0" dirty="0"/>
              <a:t>億元，第</a:t>
            </a:r>
            <a:r>
              <a:rPr lang="en-US" altLang="zh-TW" sz="1800" b="0" dirty="0"/>
              <a:t>1</a:t>
            </a:r>
            <a:r>
              <a:rPr lang="zh-TW" altLang="en-US" sz="1800" b="0" dirty="0"/>
              <a:t>檔物聯網基金</a:t>
            </a:r>
            <a:r>
              <a:rPr lang="en-US" altLang="zh-TW" sz="1800" b="0" dirty="0"/>
              <a:t>20</a:t>
            </a:r>
            <a:r>
              <a:rPr lang="zh-TW" altLang="en-US" sz="1800" b="0" dirty="0"/>
              <a:t>億元規劃於半年內完成募集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310208" y="5536273"/>
            <a:ext cx="1536260" cy="1105440"/>
          </a:xfrm>
          <a:prstGeom prst="homePlate">
            <a:avLst>
              <a:gd name="adj" fmla="val 274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國家級</a:t>
            </a:r>
            <a:endParaRPr lang="en-US" altLang="zh-TW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投資公司</a:t>
            </a:r>
            <a:endParaRPr lang="zh-TW" altLang="en-US" sz="2000" dirty="0"/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12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63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標題 1"/>
          <p:cNvSpPr txBox="1">
            <a:spLocks/>
          </p:cNvSpPr>
          <p:nvPr/>
        </p:nvSpPr>
        <p:spPr>
          <a:xfrm>
            <a:off x="787679" y="-169643"/>
            <a:ext cx="8229600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1: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健全創新創業生態系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(3/5)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3510" y="935931"/>
            <a:ext cx="77048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indent="-357188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完善新創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法規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(1/2)</a:t>
            </a:r>
            <a:endParaRPr lang="zh-TW" altLang="en-US" sz="2800" b="1" kern="1200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Raleway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4751" y="3297115"/>
            <a:ext cx="8819737" cy="3084213"/>
            <a:chOff x="144751" y="3297115"/>
            <a:chExt cx="8819737" cy="3084213"/>
          </a:xfrm>
        </p:grpSpPr>
        <p:grpSp>
          <p:nvGrpSpPr>
            <p:cNvPr id="2" name="群組 1"/>
            <p:cNvGrpSpPr/>
            <p:nvPr/>
          </p:nvGrpSpPr>
          <p:grpSpPr>
            <a:xfrm>
              <a:off x="144751" y="3297115"/>
              <a:ext cx="8819735" cy="1450731"/>
              <a:chOff x="144751" y="3185902"/>
              <a:chExt cx="8819735" cy="1450731"/>
            </a:xfrm>
          </p:grpSpPr>
          <p:sp>
            <p:nvSpPr>
              <p:cNvPr id="11" name="Rectangle 13"/>
              <p:cNvSpPr>
                <a:spLocks noChangeArrowheads="1"/>
              </p:cNvSpPr>
              <p:nvPr/>
            </p:nvSpPr>
            <p:spPr bwMode="gray">
              <a:xfrm>
                <a:off x="1763997" y="3185902"/>
                <a:ext cx="7200489" cy="14507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lIns="108000" tIns="72000" rIns="72000" bIns="7200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9pPr>
              </a:lstStyle>
              <a:p>
                <a:pPr marL="216000" indent="-216000" eaLnBrk="1" hangingPunct="1">
                  <a:lnSpc>
                    <a:spcPts val="2200"/>
                  </a:lnSpc>
                  <a:spcBef>
                    <a:spcPct val="0"/>
                  </a:spcBef>
                </a:pPr>
                <a:r>
                  <a:rPr lang="zh-TW" altLang="en-US" sz="1800" b="0" dirty="0" smtClean="0"/>
                  <a:t>強化</a:t>
                </a:r>
                <a:r>
                  <a:rPr lang="zh-TW" altLang="en-US" sz="1800" b="0" dirty="0"/>
                  <a:t>國營事業研發、學研機構人員技術移轉取得股票緩繳所得稅、有限合夥創投事業穿透式課稅、天使投資人投資抵減</a:t>
                </a:r>
                <a:r>
                  <a:rPr lang="zh-TW" altLang="en-US" sz="1800" b="0" dirty="0" smtClean="0"/>
                  <a:t>、健全</a:t>
                </a:r>
                <a:r>
                  <a:rPr lang="zh-TW" altLang="en-US" sz="1800" b="0" dirty="0"/>
                  <a:t>無形資產評價、推動創新</a:t>
                </a:r>
                <a:r>
                  <a:rPr lang="zh-TW" altLang="en-US" sz="1800" b="0" dirty="0" smtClean="0"/>
                  <a:t>採購等</a:t>
                </a:r>
                <a:endParaRPr lang="en-US" altLang="zh-TW" sz="1800" b="0" dirty="0" smtClean="0"/>
              </a:p>
              <a:p>
                <a:pPr marL="216000" indent="-216000" eaLnBrk="1" hangingPunct="1">
                  <a:lnSpc>
                    <a:spcPts val="2200"/>
                  </a:lnSpc>
                  <a:spcBef>
                    <a:spcPct val="0"/>
                  </a:spcBef>
                </a:pPr>
                <a:r>
                  <a:rPr lang="zh-TW" altLang="en-US" sz="1800" b="0" dirty="0">
                    <a:solidFill>
                      <a:srgbClr val="FF0000"/>
                    </a:solidFill>
                  </a:rPr>
                  <a:t>已於</a:t>
                </a:r>
                <a:r>
                  <a:rPr lang="en-US" altLang="zh-TW" sz="1800" b="0" dirty="0">
                    <a:solidFill>
                      <a:srgbClr val="FF0000"/>
                    </a:solidFill>
                  </a:rPr>
                  <a:t>106.3.1</a:t>
                </a:r>
                <a:r>
                  <a:rPr lang="zh-TW" altLang="en-US" sz="1800" b="0" dirty="0">
                    <a:solidFill>
                      <a:srgbClr val="FF0000"/>
                    </a:solidFill>
                  </a:rPr>
                  <a:t>送立法院審議，立法院經濟財政兩委員會聯席會議於</a:t>
                </a:r>
                <a:r>
                  <a:rPr lang="en-US" altLang="zh-TW" sz="1800" b="0" dirty="0">
                    <a:solidFill>
                      <a:srgbClr val="FF0000"/>
                    </a:solidFill>
                  </a:rPr>
                  <a:t>5.24</a:t>
                </a:r>
                <a:r>
                  <a:rPr lang="zh-TW" altLang="en-US" sz="1800" b="0" dirty="0">
                    <a:solidFill>
                      <a:srgbClr val="FF0000"/>
                    </a:solidFill>
                  </a:rPr>
                  <a:t>審查完竣，保留部分條文送黨團協商</a:t>
                </a:r>
                <a:endParaRPr lang="en-US" altLang="zh-TW" sz="18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gray">
              <a:xfrm>
                <a:off x="144751" y="3185903"/>
                <a:ext cx="1726432" cy="1450730"/>
              </a:xfrm>
              <a:prstGeom prst="homePlate">
                <a:avLst>
                  <a:gd name="adj" fmla="val 31201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72000" rIns="108000" bIns="7200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dirty="0" smtClean="0"/>
                  <a:t>修正</a:t>
                </a:r>
                <a:endParaRPr lang="en-US" altLang="zh-TW" sz="20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dirty="0" smtClean="0"/>
                  <a:t>產業創新</a:t>
                </a:r>
                <a:endParaRPr lang="en-US" altLang="zh-TW" sz="20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dirty="0" smtClean="0"/>
                  <a:t>條例</a:t>
                </a:r>
                <a:endParaRPr lang="en-US" altLang="zh-TW" sz="2000" dirty="0" smtClean="0"/>
              </a:p>
            </p:txBody>
          </p:sp>
        </p:grpSp>
        <p:sp>
          <p:nvSpPr>
            <p:cNvPr id="15" name="Rectangle 7"/>
            <p:cNvSpPr>
              <a:spLocks noChangeArrowheads="1"/>
            </p:cNvSpPr>
            <p:nvPr/>
          </p:nvSpPr>
          <p:spPr bwMode="gray">
            <a:xfrm>
              <a:off x="1682213" y="4818418"/>
              <a:ext cx="7282275" cy="156291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lIns="180000" tIns="44450" rIns="45720" bIns="4445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9pPr>
            </a:lstStyle>
            <a:p>
              <a:pPr marL="180000" indent="-180000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zh-TW" altLang="en-US" sz="1800" b="0" dirty="0" smtClean="0"/>
                <a:t>提供</a:t>
              </a:r>
              <a:r>
                <a:rPr lang="zh-TW" altLang="en-US" sz="1800" b="0" dirty="0"/>
                <a:t>創新產品、服務、商業模式的測試環境</a:t>
              </a:r>
              <a:r>
                <a:rPr lang="zh-TW" altLang="en-US" sz="1800" b="0" dirty="0" smtClean="0"/>
                <a:t>，允許</a:t>
              </a:r>
              <a:r>
                <a:rPr lang="zh-TW" altLang="en-US" sz="1800" b="0" dirty="0"/>
                <a:t>金融服務業及金融科技業可就特許金融</a:t>
              </a:r>
              <a:r>
                <a:rPr lang="zh-TW" altLang="en-US" sz="1800" b="0" dirty="0" smtClean="0"/>
                <a:t>業務提出</a:t>
              </a:r>
              <a:r>
                <a:rPr lang="zh-TW" altLang="en-US" sz="1800" b="0" dirty="0"/>
                <a:t>創新實驗申請，經金管會同意後，可豁免刑事及行政</a:t>
              </a:r>
              <a:r>
                <a:rPr lang="zh-TW" altLang="en-US" sz="1800" b="0" dirty="0" smtClean="0"/>
                <a:t>責任</a:t>
              </a:r>
              <a:endParaRPr lang="en-US" altLang="zh-TW" sz="1800" b="0" dirty="0" smtClean="0"/>
            </a:p>
            <a:p>
              <a:pPr marL="180000" indent="-180000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zh-TW" altLang="en-US" sz="1800" b="0" dirty="0" smtClean="0"/>
                <a:t>金管會已研擬「金融科技創新實驗條例」</a:t>
              </a:r>
              <a:r>
                <a:rPr lang="en-US" altLang="zh-TW" sz="1800" b="0" dirty="0" smtClean="0"/>
                <a:t>(</a:t>
              </a:r>
              <a:r>
                <a:rPr lang="zh-TW" altLang="en-US" sz="1800" b="0" dirty="0" smtClean="0"/>
                <a:t>草案</a:t>
              </a:r>
              <a:r>
                <a:rPr lang="en-US" altLang="zh-TW" sz="1800" b="0" dirty="0" smtClean="0"/>
                <a:t>)</a:t>
              </a:r>
              <a:r>
                <a:rPr lang="zh-TW" altLang="en-US" sz="1800" b="0" dirty="0" smtClean="0"/>
                <a:t> ，</a:t>
              </a:r>
              <a:r>
                <a:rPr lang="zh-TW" altLang="en-US" sz="1800" b="0" dirty="0">
                  <a:solidFill>
                    <a:srgbClr val="FF0000"/>
                  </a:solidFill>
                </a:rPr>
                <a:t>並已於</a:t>
              </a:r>
              <a:r>
                <a:rPr lang="en-US" altLang="zh-TW" sz="1800" b="0" dirty="0">
                  <a:solidFill>
                    <a:srgbClr val="FF0000"/>
                  </a:solidFill>
                </a:rPr>
                <a:t>106.5.23</a:t>
              </a:r>
              <a:r>
                <a:rPr lang="zh-TW" altLang="en-US" sz="1800" b="0" dirty="0">
                  <a:solidFill>
                    <a:srgbClr val="FF0000"/>
                  </a:solidFill>
                </a:rPr>
                <a:t>經立法院一讀決議交財政委員會審查</a:t>
              </a: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gray">
            <a:xfrm>
              <a:off x="170148" y="4818418"/>
              <a:ext cx="1619249" cy="1562910"/>
            </a:xfrm>
            <a:prstGeom prst="homePlate">
              <a:avLst>
                <a:gd name="adj" fmla="val 2994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72000" rIns="108000" bIns="7200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dirty="0" smtClean="0"/>
                <a:t>制定</a:t>
              </a:r>
              <a:endParaRPr lang="en-US" altLang="zh-TW" sz="20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dirty="0" smtClean="0"/>
                <a:t>金融監管沙盒機制</a:t>
              </a:r>
              <a:endParaRPr lang="en-US" altLang="zh-TW" sz="2000" dirty="0" smtClean="0"/>
            </a:p>
          </p:txBody>
        </p:sp>
      </p:grpSp>
      <p:sp>
        <p:nvSpPr>
          <p:cNvPr id="17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13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1725915" y="1437939"/>
            <a:ext cx="7200489" cy="1776625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08000" tIns="44450" rIns="7200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放寬研究發展成果收入</a:t>
            </a:r>
            <a:r>
              <a:rPr lang="en-US" altLang="zh-TW" sz="1800" b="0" dirty="0"/>
              <a:t>(</a:t>
            </a:r>
            <a:r>
              <a:rPr lang="zh-TW" altLang="en-US" sz="1800" b="0" dirty="0"/>
              <a:t>包含股票</a:t>
            </a:r>
            <a:r>
              <a:rPr lang="en-US" altLang="zh-TW" sz="1800" b="0" dirty="0"/>
              <a:t>)</a:t>
            </a:r>
            <a:r>
              <a:rPr lang="zh-TW" altLang="en-US" sz="1800" b="0" dirty="0"/>
              <a:t>排除國有財產法等相關限制、放寬公立學校教師兼任行政職務及研究機關</a:t>
            </a:r>
            <a:r>
              <a:rPr lang="en-US" altLang="zh-TW" sz="1800" b="0" dirty="0"/>
              <a:t>(</a:t>
            </a:r>
            <a:r>
              <a:rPr lang="zh-TW" altLang="en-US" sz="1800" b="0" dirty="0"/>
              <a:t>構</a:t>
            </a:r>
            <a:r>
              <a:rPr lang="en-US" altLang="zh-TW" sz="1800" b="0" dirty="0"/>
              <a:t>)</a:t>
            </a:r>
            <a:r>
              <a:rPr lang="zh-TW" altLang="en-US" sz="1800" b="0" dirty="0"/>
              <a:t>人員得兼任新創公司之職務，明定該等人員因科學研究業務而需技術作價投資或兼職者，排除公務員服務法不得經營商業之限制等</a:t>
            </a:r>
            <a:endParaRPr lang="en-US" altLang="zh-TW" sz="1800" b="0" dirty="0"/>
          </a:p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科學技術基本法</a:t>
            </a:r>
            <a:r>
              <a:rPr lang="en-US" altLang="zh-TW" sz="1800" b="0" dirty="0"/>
              <a:t>(</a:t>
            </a:r>
            <a:r>
              <a:rPr lang="zh-TW" altLang="en-US" sz="1800" b="0" dirty="0"/>
              <a:t>草案</a:t>
            </a:r>
            <a:r>
              <a:rPr lang="en-US" altLang="zh-TW" sz="1800" b="0" dirty="0" smtClean="0"/>
              <a:t>)</a:t>
            </a:r>
            <a:r>
              <a:rPr lang="zh-TW" altLang="en-US" sz="1800" b="0" dirty="0"/>
              <a:t>已於</a:t>
            </a:r>
            <a:r>
              <a:rPr lang="en-US" altLang="zh-TW" sz="1800" b="0" dirty="0">
                <a:solidFill>
                  <a:srgbClr val="FF0000"/>
                </a:solidFill>
              </a:rPr>
              <a:t>106.5.26</a:t>
            </a:r>
            <a:r>
              <a:rPr lang="zh-TW" altLang="en-US" sz="1800" b="0" dirty="0">
                <a:solidFill>
                  <a:srgbClr val="FF0000"/>
                </a:solidFill>
              </a:rPr>
              <a:t>經立法院第</a:t>
            </a:r>
            <a:r>
              <a:rPr lang="en-US" altLang="zh-TW" sz="1800" b="0" dirty="0">
                <a:solidFill>
                  <a:srgbClr val="FF0000"/>
                </a:solidFill>
              </a:rPr>
              <a:t>9</a:t>
            </a:r>
            <a:r>
              <a:rPr lang="zh-TW" altLang="en-US" sz="1800" b="0" dirty="0">
                <a:solidFill>
                  <a:srgbClr val="FF0000"/>
                </a:solidFill>
              </a:rPr>
              <a:t>屆第</a:t>
            </a:r>
            <a:r>
              <a:rPr lang="en-US" altLang="zh-TW" sz="1800" b="0" dirty="0">
                <a:solidFill>
                  <a:srgbClr val="FF0000"/>
                </a:solidFill>
              </a:rPr>
              <a:t>3</a:t>
            </a:r>
            <a:r>
              <a:rPr lang="zh-TW" altLang="en-US" sz="1800" b="0" dirty="0">
                <a:solidFill>
                  <a:srgbClr val="FF0000"/>
                </a:solidFill>
              </a:rPr>
              <a:t>會期第</a:t>
            </a:r>
            <a:r>
              <a:rPr lang="en-US" altLang="zh-TW" sz="1800" b="0" dirty="0">
                <a:solidFill>
                  <a:srgbClr val="FF0000"/>
                </a:solidFill>
              </a:rPr>
              <a:t>15</a:t>
            </a:r>
            <a:r>
              <a:rPr lang="zh-TW" altLang="en-US" sz="1800" b="0" dirty="0">
                <a:solidFill>
                  <a:srgbClr val="FF0000"/>
                </a:solidFill>
              </a:rPr>
              <a:t>次會議三讀通過，</a:t>
            </a:r>
            <a:r>
              <a:rPr lang="en-US" altLang="zh-TW" sz="1800" b="0" dirty="0">
                <a:solidFill>
                  <a:srgbClr val="FF0000"/>
                </a:solidFill>
              </a:rPr>
              <a:t>6.14</a:t>
            </a:r>
            <a:r>
              <a:rPr lang="zh-TW" altLang="en-US" sz="1800" b="0" dirty="0">
                <a:solidFill>
                  <a:srgbClr val="FF0000"/>
                </a:solidFill>
              </a:rPr>
              <a:t>總統修正公布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196974" y="1437939"/>
            <a:ext cx="1619249" cy="1776625"/>
          </a:xfrm>
          <a:prstGeom prst="homePlate">
            <a:avLst>
              <a:gd name="adj" fmla="val 2744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/>
              <a:t>修正</a:t>
            </a:r>
            <a:r>
              <a:rPr lang="zh-TW" altLang="en-US" sz="2000" dirty="0" smtClean="0"/>
              <a:t>科學技術基本法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06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標題 1"/>
          <p:cNvSpPr txBox="1">
            <a:spLocks/>
          </p:cNvSpPr>
          <p:nvPr/>
        </p:nvSpPr>
        <p:spPr>
          <a:xfrm>
            <a:off x="787679" y="-169643"/>
            <a:ext cx="8229600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1: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健全創新創業生態系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(4/5)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1266" y="927771"/>
            <a:ext cx="77048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indent="-357188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完善新創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法規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(2/2)</a:t>
            </a:r>
            <a:endParaRPr lang="zh-TW" altLang="en-US" sz="2800" b="1" kern="1200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Raleway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1628610" y="4944427"/>
            <a:ext cx="7200489" cy="1297459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08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zh-TW" sz="1800" b="0" dirty="0" smtClean="0"/>
              <a:t>推動</a:t>
            </a:r>
            <a:r>
              <a:rPr lang="zh-TW" altLang="zh-TW" sz="1800" b="0" dirty="0"/>
              <a:t>核銷規定公開透明及簡化核銷作業流程等相關配套措施</a:t>
            </a:r>
            <a:r>
              <a:rPr lang="zh-TW" altLang="zh-TW" sz="1800" b="0" dirty="0" smtClean="0"/>
              <a:t>，將</a:t>
            </a:r>
            <a:r>
              <a:rPr lang="zh-TW" altLang="zh-TW" sz="1800" b="0" dirty="0"/>
              <a:t>優先推動簡化社會福利組織</a:t>
            </a:r>
            <a:r>
              <a:rPr lang="en-US" altLang="zh-TW" sz="1800" b="0" dirty="0"/>
              <a:t>(</a:t>
            </a:r>
            <a:r>
              <a:rPr lang="zh-TW" altLang="zh-TW" sz="1800" b="0" dirty="0"/>
              <a:t>團體</a:t>
            </a:r>
            <a:r>
              <a:rPr lang="en-US" altLang="zh-TW" sz="1800" b="0" dirty="0"/>
              <a:t>)</a:t>
            </a:r>
            <a:r>
              <a:rPr lang="zh-TW" altLang="zh-TW" sz="1800" b="0" dirty="0"/>
              <a:t>、學術</a:t>
            </a:r>
            <a:r>
              <a:rPr lang="en-US" altLang="zh-TW" sz="1800" b="0" dirty="0"/>
              <a:t>(</a:t>
            </a:r>
            <a:r>
              <a:rPr lang="zh-TW" altLang="zh-TW" sz="1800" b="0" dirty="0"/>
              <a:t>研究</a:t>
            </a:r>
            <a:r>
              <a:rPr lang="en-US" altLang="zh-TW" sz="1800" b="0" dirty="0"/>
              <a:t>)</a:t>
            </a:r>
            <a:r>
              <a:rPr lang="zh-TW" altLang="zh-TW" sz="1800" b="0" dirty="0"/>
              <a:t>機構面臨的核銷問題</a:t>
            </a:r>
            <a:r>
              <a:rPr lang="zh-TW" altLang="zh-TW" sz="1800" b="0" dirty="0" smtClean="0"/>
              <a:t>，</a:t>
            </a:r>
            <a:r>
              <a:rPr lang="zh-TW" altLang="en-US" sz="1800" b="0" dirty="0" smtClean="0"/>
              <a:t>後</a:t>
            </a:r>
            <a:r>
              <a:rPr lang="zh-TW" altLang="zh-TW" sz="1800" b="0" dirty="0" smtClean="0"/>
              <a:t>再</a:t>
            </a:r>
            <a:r>
              <a:rPr lang="zh-TW" altLang="zh-TW" sz="1800" b="0" dirty="0"/>
              <a:t>逐步擴大</a:t>
            </a:r>
            <a:r>
              <a:rPr lang="zh-TW" altLang="zh-TW" sz="1800" b="0" dirty="0" smtClean="0"/>
              <a:t>適用項目</a:t>
            </a:r>
            <a:endParaRPr lang="en-US" altLang="zh-TW" sz="1800" b="0" dirty="0"/>
          </a:p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>
                <a:solidFill>
                  <a:srgbClr val="FF0000"/>
                </a:solidFill>
              </a:rPr>
              <a:t>已於</a:t>
            </a:r>
            <a:r>
              <a:rPr lang="en-US" altLang="zh-TW" sz="1800" b="0" dirty="0">
                <a:solidFill>
                  <a:srgbClr val="FF0000"/>
                </a:solidFill>
              </a:rPr>
              <a:t>105.12.22</a:t>
            </a:r>
            <a:r>
              <a:rPr lang="zh-TW" altLang="en-US" sz="1800" b="0" dirty="0">
                <a:solidFill>
                  <a:srgbClr val="FF0000"/>
                </a:solidFill>
              </a:rPr>
              <a:t>提報院會通過</a:t>
            </a:r>
            <a:r>
              <a:rPr lang="zh-TW" altLang="en-US" sz="1800" b="0" dirty="0"/>
              <a:t>	</a:t>
            </a:r>
            <a:endParaRPr lang="en-US" altLang="zh-TW" sz="1800" b="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206307" y="4944426"/>
            <a:ext cx="1619248" cy="1297459"/>
          </a:xfrm>
          <a:prstGeom prst="homePlate">
            <a:avLst>
              <a:gd name="adj" fmla="val 3120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簡化政府</a:t>
            </a:r>
            <a:r>
              <a:rPr lang="zh-TW" altLang="zh-TW" sz="2000" dirty="0" smtClean="0"/>
              <a:t>核銷流程</a:t>
            </a:r>
            <a:endParaRPr lang="zh-TW" altLang="en-US" sz="2000" dirty="0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14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1613943" y="3559588"/>
            <a:ext cx="7200489" cy="1225718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80000" tIns="44450" rIns="4572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/>
              <a:t>行政院於</a:t>
            </a:r>
            <a:r>
              <a:rPr lang="en-US" altLang="zh-TW" sz="1800" b="0" dirty="0" smtClean="0"/>
              <a:t>105.8</a:t>
            </a:r>
            <a:r>
              <a:rPr lang="zh-TW" altLang="zh-TW" sz="1800" b="0" dirty="0" smtClean="0"/>
              <a:t>成立資訊安全處</a:t>
            </a:r>
            <a:r>
              <a:rPr lang="zh-TW" altLang="en-US" sz="1800" b="0" dirty="0" smtClean="0"/>
              <a:t>，為促進資通安全產業發展，已研擬資通安全管理法草案，</a:t>
            </a:r>
            <a:r>
              <a:rPr lang="zh-TW" altLang="en-US" sz="1800" b="0" dirty="0">
                <a:solidFill>
                  <a:srgbClr val="FF0000"/>
                </a:solidFill>
              </a:rPr>
              <a:t>並已於</a:t>
            </a:r>
            <a:r>
              <a:rPr lang="en-US" altLang="zh-TW" sz="1800" b="0" dirty="0">
                <a:solidFill>
                  <a:srgbClr val="FF0000"/>
                </a:solidFill>
              </a:rPr>
              <a:t>106.5.23</a:t>
            </a:r>
            <a:r>
              <a:rPr lang="zh-TW" altLang="en-US" sz="1800" b="0" dirty="0">
                <a:solidFill>
                  <a:srgbClr val="FF0000"/>
                </a:solidFill>
              </a:rPr>
              <a:t>經立法院一讀決議交司法及法制委員會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審查</a:t>
            </a:r>
            <a:endParaRPr lang="en-US" altLang="zh-TW" sz="1800" b="0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206307" y="3559585"/>
            <a:ext cx="1619248" cy="1225721"/>
          </a:xfrm>
          <a:prstGeom prst="homePlate">
            <a:avLst>
              <a:gd name="adj" fmla="val 3120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制定資通安全管理法</a:t>
            </a:r>
            <a:endParaRPr lang="zh-TW" altLang="en-US" sz="2000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gray">
          <a:xfrm>
            <a:off x="1633365" y="1740516"/>
            <a:ext cx="7200489" cy="159052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44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/>
              <a:t>經濟部以</a:t>
            </a:r>
            <a:r>
              <a:rPr lang="zh-TW" altLang="en-US" sz="1800" b="0" dirty="0">
                <a:solidFill>
                  <a:srgbClr val="FF0000"/>
                </a:solidFill>
              </a:rPr>
              <a:t>「友善創新及創業環境」、「強化公司治理及提升股東權益」、「增加企業經營彈性」及「管理制度效率化與電子化」</a:t>
            </a:r>
            <a:r>
              <a:rPr lang="zh-TW" altLang="en-US" sz="1800" b="0" dirty="0"/>
              <a:t>等</a:t>
            </a:r>
            <a:r>
              <a:rPr lang="en-US" altLang="zh-TW" sz="1800" b="0" dirty="0"/>
              <a:t>4</a:t>
            </a:r>
            <a:r>
              <a:rPr lang="zh-TW" altLang="en-US" sz="1800" b="0" dirty="0"/>
              <a:t>方向進行檢視，提出公司法部分條文</a:t>
            </a:r>
            <a:r>
              <a:rPr lang="zh-TW" altLang="en-US" sz="1800" b="0" dirty="0" smtClean="0"/>
              <a:t>修正草案</a:t>
            </a:r>
            <a:endParaRPr lang="en-US" altLang="zh-TW" sz="1800" b="0" dirty="0" smtClean="0"/>
          </a:p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zh-TW" sz="1800" b="0" dirty="0" smtClean="0"/>
              <a:t>經濟部</a:t>
            </a:r>
            <a:r>
              <a:rPr lang="zh-TW" altLang="en-US" sz="1800" b="0" dirty="0" smtClean="0"/>
              <a:t>刻正密集召開公聽會廣徵各界意見</a:t>
            </a:r>
            <a:endParaRPr lang="zh-TW" altLang="en-US" sz="1800" b="0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154083" y="1740516"/>
            <a:ext cx="1726432" cy="1590520"/>
          </a:xfrm>
          <a:prstGeom prst="homePlate">
            <a:avLst>
              <a:gd name="adj" fmla="val 3370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修正</a:t>
            </a:r>
            <a:endParaRPr lang="en-US" altLang="zh-TW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公司法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23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標題 1"/>
          <p:cNvSpPr txBox="1">
            <a:spLocks/>
          </p:cNvSpPr>
          <p:nvPr/>
        </p:nvSpPr>
        <p:spPr>
          <a:xfrm>
            <a:off x="787679" y="-169643"/>
            <a:ext cx="8229600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1: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健全創新創業生態系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(5/5)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3510" y="1058891"/>
            <a:ext cx="77048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indent="-357188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提供創新場域及媒合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2175164" y="2729349"/>
            <a:ext cx="6742091" cy="90891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80000" tIns="44450" rIns="4572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/>
              <a:t>規劃於南北各設立</a:t>
            </a:r>
            <a:r>
              <a:rPr lang="en-US" altLang="zh-TW" sz="1800" b="0" dirty="0" smtClean="0"/>
              <a:t>1</a:t>
            </a:r>
            <a:r>
              <a:rPr lang="zh-TW" altLang="en-US" sz="1800" b="0" dirty="0" smtClean="0"/>
              <a:t>個</a:t>
            </a:r>
            <a:r>
              <a:rPr lang="en-US" altLang="zh-TW" sz="1800" b="0" dirty="0" smtClean="0"/>
              <a:t>AR/VR</a:t>
            </a:r>
            <a:r>
              <a:rPr lang="zh-TW" altLang="en-US" sz="1800" b="0" dirty="0" smtClean="0"/>
              <a:t>體驗及應用示範創新場域，匯集政府法人、學研機構及產業能量，共同推動</a:t>
            </a:r>
            <a:r>
              <a:rPr lang="en-US" altLang="zh-TW" sz="1800" b="0" dirty="0" smtClean="0"/>
              <a:t>AR/VR</a:t>
            </a:r>
            <a:r>
              <a:rPr lang="zh-TW" altLang="en-US" sz="1800" b="0" dirty="0" smtClean="0"/>
              <a:t>產業發展</a:t>
            </a:r>
            <a:endParaRPr lang="en-US" altLang="zh-TW" sz="1800" b="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337820" y="2743202"/>
            <a:ext cx="1728346" cy="908912"/>
          </a:xfrm>
          <a:prstGeom prst="homePlate">
            <a:avLst>
              <a:gd name="adj" fmla="val 3120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72000" bIns="72000" anchor="ctr" anchorCtr="1"/>
          <a:lstStyle/>
          <a:p>
            <a:pPr algn="ctr">
              <a:spcBef>
                <a:spcPct val="0"/>
              </a:spcBef>
            </a:pP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規劃</a:t>
            </a:r>
            <a:r>
              <a:rPr kumimoji="1" lang="en-US" altLang="zh-TW" sz="2000" b="1" dirty="0">
                <a:latin typeface="微軟正黑體" pitchFamily="34" charset="-120"/>
                <a:ea typeface="微軟正黑體" pitchFamily="34" charset="-120"/>
              </a:rPr>
              <a:t>AR/VR</a:t>
            </a:r>
          </a:p>
          <a:p>
            <a:pPr algn="ctr">
              <a:spcBef>
                <a:spcPct val="0"/>
              </a:spcBef>
            </a:pP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基地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2175164" y="1773351"/>
            <a:ext cx="6742091" cy="836499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08000" tIns="44450" rIns="7200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/>
              <a:t>行政院於</a:t>
            </a:r>
            <a:r>
              <a:rPr lang="zh-TW" altLang="en-US" sz="1800" b="0" dirty="0"/>
              <a:t>台北金華官邸設立青創基地外，並於</a:t>
            </a:r>
            <a:r>
              <a:rPr lang="en-US" altLang="zh-TW" sz="1800" b="0" dirty="0" smtClean="0"/>
              <a:t>105.11</a:t>
            </a:r>
            <a:r>
              <a:rPr lang="zh-TW" altLang="en-US" sz="1800" b="0" dirty="0"/>
              <a:t>設立行政院</a:t>
            </a:r>
            <a:r>
              <a:rPr lang="zh-TW" altLang="en-US" sz="1800" b="0" dirty="0" smtClean="0"/>
              <a:t>中區</a:t>
            </a:r>
            <a:r>
              <a:rPr lang="en-US" altLang="zh-TW" sz="1800" b="0" dirty="0" smtClean="0"/>
              <a:t>(</a:t>
            </a:r>
            <a:r>
              <a:rPr lang="zh-TW" altLang="en-US" sz="1800" b="0" dirty="0" smtClean="0"/>
              <a:t>臺</a:t>
            </a:r>
            <a:r>
              <a:rPr lang="zh-TW" altLang="en-US" sz="1800" b="0" dirty="0"/>
              <a:t>中</a:t>
            </a:r>
            <a:r>
              <a:rPr lang="zh-TW" altLang="en-US" sz="1800" b="0" dirty="0" smtClean="0"/>
              <a:t>逢甲大學</a:t>
            </a:r>
            <a:r>
              <a:rPr lang="en-US" altLang="zh-TW" sz="1800" b="0" dirty="0" smtClean="0"/>
              <a:t>)</a:t>
            </a:r>
            <a:r>
              <a:rPr lang="zh-TW" altLang="en-US" sz="1800" b="0" dirty="0" smtClean="0"/>
              <a:t>及</a:t>
            </a:r>
            <a:r>
              <a:rPr lang="zh-TW" altLang="en-US" sz="1800" b="0" dirty="0"/>
              <a:t>南區青創</a:t>
            </a:r>
            <a:r>
              <a:rPr lang="zh-TW" altLang="en-US" sz="1800" b="0" dirty="0" smtClean="0"/>
              <a:t>基地</a:t>
            </a:r>
            <a:r>
              <a:rPr lang="en-US" altLang="zh-TW" sz="1800" b="0" dirty="0" smtClean="0"/>
              <a:t>(</a:t>
            </a:r>
            <a:r>
              <a:rPr lang="zh-TW" altLang="en-US" sz="1800" b="0" dirty="0" smtClean="0"/>
              <a:t>高雄</a:t>
            </a:r>
            <a:r>
              <a:rPr lang="zh-TW" altLang="en-US" sz="1800" b="0" dirty="0"/>
              <a:t>應用科技</a:t>
            </a:r>
            <a:r>
              <a:rPr lang="zh-TW" altLang="en-US" sz="1800" b="0" dirty="0" smtClean="0"/>
              <a:t>大學</a:t>
            </a:r>
            <a:r>
              <a:rPr lang="en-US" altLang="zh-TW" sz="1800" b="0" dirty="0" smtClean="0"/>
              <a:t>)</a:t>
            </a:r>
            <a:r>
              <a:rPr lang="zh-TW" altLang="en-US" sz="1800" b="0" dirty="0" smtClean="0"/>
              <a:t>；</a:t>
            </a:r>
            <a:endParaRPr lang="en-US" altLang="zh-TW" sz="1800" b="0" dirty="0" smtClean="0"/>
          </a:p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800" b="0" dirty="0" smtClean="0"/>
              <a:t>桃園市政府亦規劃新設虎頭山創新園區，做為人才培育基地</a:t>
            </a:r>
            <a:endParaRPr lang="zh-TW" altLang="en-US" sz="1800" b="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337820" y="1773352"/>
            <a:ext cx="1728347" cy="836498"/>
          </a:xfrm>
          <a:prstGeom prst="homePlate">
            <a:avLst>
              <a:gd name="adj" fmla="val 2744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72000" bIns="7200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/>
              <a:t>增</a:t>
            </a:r>
            <a:r>
              <a:rPr lang="zh-TW" altLang="en-US" sz="2000" dirty="0" smtClean="0"/>
              <a:t>設</a:t>
            </a:r>
            <a:endParaRPr lang="en-US" altLang="zh-TW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青</a:t>
            </a:r>
            <a:r>
              <a:rPr lang="zh-TW" altLang="en-US" sz="2000" dirty="0"/>
              <a:t>創基地</a:t>
            </a:r>
            <a:endParaRPr lang="zh-TW" altLang="en-US" sz="1800" dirty="0"/>
          </a:p>
        </p:txBody>
      </p:sp>
      <p:pic>
        <p:nvPicPr>
          <p:cNvPr id="1026" name="Picture 2" descr="N:\產業處\產業處資料限閱區\五大創新產業\亞洲矽谷\1060104龔副主委赴民進黨中常會簡報\Pic\南區青創基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10093"/>
          <a:stretch/>
        </p:blipFill>
        <p:spPr bwMode="auto">
          <a:xfrm>
            <a:off x="346817" y="4819651"/>
            <a:ext cx="4244233" cy="16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753600" y="14791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zh-TW" altLang="en-US" b="1" dirty="0" smtClean="0">
                <a:effectLst>
                  <a:glow rad="101600">
                    <a:schemeClr val="bg1"/>
                  </a:glow>
                </a:effectLst>
                <a:cs typeface="Lato"/>
              </a:rPr>
              <a:t>：</a:t>
            </a:r>
            <a:endParaRPr lang="en-US" altLang="zh-TW" dirty="0">
              <a:effectLst>
                <a:glow rad="101600">
                  <a:schemeClr val="bg1"/>
                </a:glow>
              </a:effectLst>
              <a:cs typeface="Lato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2175164" y="3786893"/>
            <a:ext cx="6742090" cy="836499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lIns="108000" tIns="44450" rIns="7200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marL="180000" indent="-180000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sz="1800" b="0" dirty="0" smtClean="0"/>
              <a:t>TSS</a:t>
            </a:r>
            <a:r>
              <a:rPr lang="zh-TW" altLang="en-US" sz="1800" b="0" dirty="0" smtClean="0"/>
              <a:t>已與各地創新聚落成為合作夥伴，如桃園青創指揮部、台中光明頂創育智庫、高雄南星加速器等</a:t>
            </a:r>
            <a:endParaRPr lang="zh-TW" altLang="en-US" sz="1800" b="0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gray">
          <a:xfrm>
            <a:off x="337819" y="3786894"/>
            <a:ext cx="1728347" cy="836498"/>
          </a:xfrm>
          <a:prstGeom prst="homePlate">
            <a:avLst>
              <a:gd name="adj" fmla="val 2744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08000" tIns="72000" rIns="108000" bIns="72000" anchor="ctr" anchorCtr="1"/>
          <a:lstStyle/>
          <a:p>
            <a:pPr algn="ctr">
              <a:spcBef>
                <a:spcPct val="0"/>
              </a:spcBef>
            </a:pPr>
            <a:r>
              <a:rPr kumimoji="1" lang="en-US" altLang="zh-TW" sz="2000" b="1" dirty="0">
                <a:latin typeface="微軟正黑體" pitchFamily="34" charset="-120"/>
                <a:ea typeface="微軟正黑體" pitchFamily="34" charset="-120"/>
              </a:rPr>
              <a:t>TSS</a:t>
            </a: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串接全臺創業社群</a:t>
            </a:r>
          </a:p>
        </p:txBody>
      </p:sp>
      <p:sp>
        <p:nvSpPr>
          <p:cNvPr id="17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15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Picture 2" descr="Taiwan Startup Sta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5019675"/>
            <a:ext cx="4272401" cy="14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39966" y="3341923"/>
            <a:ext cx="5805666" cy="2638408"/>
            <a:chOff x="2577010" y="2931586"/>
            <a:chExt cx="6534500" cy="329722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0" b="97417" l="2397" r="97686">
                          <a14:foregroundMark x1="57521" y1="88417" x2="57521" y2="88417"/>
                          <a14:foregroundMark x1="41074" y1="90000" x2="41074" y2="90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83777" y="2981063"/>
              <a:ext cx="3027733" cy="324774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577010" y="2931586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b="1" dirty="0">
                <a:solidFill>
                  <a:schemeClr val="bg1"/>
                </a:solidFill>
                <a:ea typeface="微軟正黑體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25810" y="4072548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94874" y="1225140"/>
            <a:ext cx="707678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4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連結矽谷等創新聚落，引進創新能量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84269" y="2684811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加強與全球主要加速器</a:t>
            </a:r>
            <a:endParaRPr lang="en-US" altLang="zh-TW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或創新聚落合作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1610" y="19485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 indent="-266700" algn="just">
              <a:spcBef>
                <a:spcPts val="600"/>
              </a:spcBef>
              <a:buSzPct val="80000"/>
            </a:pP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透過技術、人才、資金、市場的緊密結合，使台灣與矽谷等合作夥伴成為成長共同體，改變過去「計畫式」研發中心成效有限之經驗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88496" y="5620247"/>
            <a:ext cx="345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整合各部會於矽谷的資源，成立在矽谷的單一窗口，吸引技術、人才、資金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02915" y="3585093"/>
            <a:ext cx="197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國家級投資公司</a:t>
            </a:r>
            <a:endParaRPr lang="zh-TW" altLang="en-US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357" y="3818846"/>
            <a:ext cx="1526087" cy="16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弧形箭號 (下彎) 22"/>
          <p:cNvSpPr/>
          <p:nvPr/>
        </p:nvSpPr>
        <p:spPr>
          <a:xfrm>
            <a:off x="3701143" y="3015343"/>
            <a:ext cx="2623457" cy="6749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7217" r="36389" b="3410"/>
          <a:stretch/>
        </p:blipFill>
        <p:spPr bwMode="auto">
          <a:xfrm>
            <a:off x="407732" y="3285767"/>
            <a:ext cx="1977794" cy="29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1170229" y="3479750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弧形箭號 (下彎) 27"/>
          <p:cNvSpPr/>
          <p:nvPr/>
        </p:nvSpPr>
        <p:spPr>
          <a:xfrm rot="10800000">
            <a:off x="3679372" y="5192486"/>
            <a:ext cx="2623457" cy="6749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940629" y="4967578"/>
            <a:ext cx="227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研發中心創新能量</a:t>
            </a:r>
            <a:endParaRPr lang="zh-TW" altLang="en-US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908972" y="3773664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69487" y="3991379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資通訊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932230" y="3523294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數位教育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36830" y="4219979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84431" y="4546551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27974" y="5079951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智慧能源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399525" y="5489619"/>
            <a:ext cx="345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成立創新研發中心，對內整合國內物聯網創新能量，對外成為連結矽谷等國際創新中心之單一窗口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376243"/>
            <a:ext cx="2133600" cy="365125"/>
          </a:xfrm>
        </p:spPr>
        <p:txBody>
          <a:bodyPr/>
          <a:lstStyle/>
          <a:p>
            <a:fld id="{6A382ACD-46F7-4FA2-9C5B-AAC07B510721}" type="slidenum">
              <a:rPr lang="zh-TW" alt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16</a:t>
            </a:fld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607169" y="4683353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智慧觀光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標題 1"/>
          <p:cNvSpPr txBox="1">
            <a:spLocks/>
          </p:cNvSpPr>
          <p:nvPr/>
        </p:nvSpPr>
        <p:spPr>
          <a:xfrm>
            <a:off x="724178" y="-29943"/>
            <a:ext cx="8699222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l"/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2: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連結</a:t>
            </a:r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矽谷等國際研發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能量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(1/5)</a:t>
            </a:r>
            <a:endParaRPr lang="zh-TW" altLang="en-US" sz="38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20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 19"/>
          <p:cNvSpPr/>
          <p:nvPr/>
        </p:nvSpPr>
        <p:spPr>
          <a:xfrm>
            <a:off x="2743200" y="1676400"/>
            <a:ext cx="2286000" cy="441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 descr="「Taiwan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3" y="914400"/>
            <a:ext cx="3886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「bay area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9908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52473" y="1981200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國發會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395273" y="290726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科技部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143000" y="3886200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3400" y="4507468"/>
            <a:ext cx="20120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其它民間組織</a:t>
            </a:r>
            <a:endParaRPr lang="en-US" altLang="zh-TW" sz="2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177800">
              <a:buFont typeface="Calibri" panose="020F0502020204030204" pitchFamily="34" charset="0"/>
              <a:buChar char="­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紫牛協會</a:t>
            </a:r>
            <a:endParaRPr lang="en-US" altLang="zh-TW" sz="2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177800">
              <a:buFont typeface="Calibri" panose="020F0502020204030204" pitchFamily="34" charset="0"/>
              <a:buChar char="­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台大</a:t>
            </a:r>
            <a:endParaRPr lang="en-US" altLang="zh-TW" sz="2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177800">
              <a:buFont typeface="Calibri" panose="020F0502020204030204" pitchFamily="34" charset="0"/>
              <a:buChar char="­"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台科大</a:t>
            </a:r>
            <a:endParaRPr lang="en-US" altLang="zh-TW" sz="2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177800">
              <a:buFont typeface="Calibri" panose="020F0502020204030204" pitchFamily="34" charset="0"/>
              <a:buChar char="­"/>
            </a:pPr>
            <a:r>
              <a:rPr lang="en-US" altLang="zh-TW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24200" y="2173069"/>
            <a:ext cx="13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prstClr val="black"/>
                </a:solidFill>
              </a:rPr>
              <a:t>TSS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prstClr val="black"/>
                </a:solidFill>
              </a:rPr>
              <a:t>N. D. </a:t>
            </a:r>
            <a:r>
              <a:rPr lang="en-US" altLang="zh-TW" dirty="0">
                <a:solidFill>
                  <a:prstClr val="black"/>
                </a:solidFill>
              </a:rPr>
              <a:t>Fund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124200" y="3039070"/>
            <a:ext cx="1426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prstClr val="black"/>
                </a:solidFill>
              </a:rPr>
              <a:t>STB/BTB</a:t>
            </a:r>
            <a:endParaRPr lang="zh-TW" altLang="en-US" dirty="0">
              <a:solidFill>
                <a:prstClr val="black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prstClr val="black"/>
                </a:solidFill>
              </a:rPr>
              <a:t>Tai-Si Fund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zh-TW" dirty="0" err="1" smtClean="0">
                <a:solidFill>
                  <a:prstClr val="black"/>
                </a:solidFill>
              </a:rPr>
              <a:t>TiEC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638800" y="2895600"/>
            <a:ext cx="2286000" cy="17950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</a:rPr>
              <a:t>科技組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ITRI</a:t>
            </a:r>
            <a:r>
              <a:rPr lang="zh-TW" altLang="en-US" dirty="0">
                <a:solidFill>
                  <a:prstClr val="black"/>
                </a:solidFill>
              </a:rPr>
              <a:t>北美公司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/>
            <a:r>
              <a:rPr lang="zh-TW" altLang="en-US" dirty="0">
                <a:solidFill>
                  <a:prstClr val="black"/>
                </a:solidFill>
              </a:rPr>
              <a:t>台貿</a:t>
            </a:r>
            <a:r>
              <a:rPr lang="zh-TW" altLang="en-US" dirty="0" smtClean="0">
                <a:solidFill>
                  <a:prstClr val="black"/>
                </a:solidFill>
              </a:rPr>
              <a:t>中心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38800" y="1"/>
            <a:ext cx="2667000" cy="2706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科技社團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TAITA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Monte Jade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NATEA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CBA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CASPA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CIE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…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Connecting.TW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UXD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8800" y="4969133"/>
            <a:ext cx="2743200" cy="188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創投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天使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SVT-Angel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VIVO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WI Harper</a:t>
            </a:r>
          </a:p>
          <a:p>
            <a:pPr algn="ctr"/>
            <a:r>
              <a:rPr lang="en-US" altLang="zh-TW" dirty="0">
                <a:solidFill>
                  <a:prstClr val="black"/>
                </a:solidFill>
              </a:rPr>
              <a:t>…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62900" y="2706470"/>
            <a:ext cx="1181100" cy="2262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prstClr val="black"/>
                </a:solidFill>
              </a:rPr>
              <a:t>學</a:t>
            </a:r>
            <a:r>
              <a:rPr lang="zh-TW" altLang="en-US" dirty="0" smtClean="0">
                <a:solidFill>
                  <a:prstClr val="black"/>
                </a:solidFill>
              </a:rPr>
              <a:t>界教授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/>
            <a:r>
              <a:rPr lang="zh-TW" altLang="en-US" dirty="0">
                <a:solidFill>
                  <a:prstClr val="black"/>
                </a:solidFill>
              </a:rPr>
              <a:t>中研院士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124200" y="4050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攬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才團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229360" y="144959"/>
            <a:ext cx="440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矽谷聯合辦公室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895600" y="453526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創新研發國際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美產業合作推動</a:t>
            </a:r>
          </a:p>
        </p:txBody>
      </p:sp>
      <p:sp>
        <p:nvSpPr>
          <p:cNvPr id="22" name="左-右雙向箭號 21"/>
          <p:cNvSpPr/>
          <p:nvPr/>
        </p:nvSpPr>
        <p:spPr>
          <a:xfrm>
            <a:off x="4724400" y="3581400"/>
            <a:ext cx="12192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410200" y="0"/>
            <a:ext cx="3733800" cy="685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376243"/>
            <a:ext cx="2133600" cy="365125"/>
          </a:xfrm>
        </p:spPr>
        <p:txBody>
          <a:bodyPr/>
          <a:lstStyle/>
          <a:p>
            <a:fld id="{6A382ACD-46F7-4FA2-9C5B-AAC07B510721}" type="slidenum">
              <a:rPr lang="zh-TW" alt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17</a:t>
            </a:fld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1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73022" y="1478216"/>
            <a:ext cx="4182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成立亞洲</a:t>
            </a:r>
            <a:r>
              <a:rPr lang="en-US" altLang="zh-TW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矽谷計畫執行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2400" b="1" dirty="0" smtClean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Asia </a:t>
            </a:r>
            <a:r>
              <a:rPr lang="en-US" altLang="zh-TW" sz="16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Silicon Valley Development </a:t>
            </a:r>
            <a:endParaRPr lang="en-US" altLang="zh-TW" sz="1600" dirty="0" smtClean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Agency</a:t>
            </a:r>
            <a:r>
              <a:rPr lang="en-US" altLang="zh-TW" sz="16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ASVDA</a:t>
            </a:r>
            <a:endParaRPr lang="en-US" altLang="zh-TW" sz="1600" dirty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6" y="4018133"/>
            <a:ext cx="3640079" cy="1916803"/>
          </a:xfrm>
          <a:prstGeom prst="rect">
            <a:avLst/>
          </a:prstGeom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6A382ACD-46F7-4FA2-9C5B-AAC07B510721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18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267753" y="1590987"/>
            <a:ext cx="2962380" cy="4262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+mn-cs"/>
              </a:rPr>
              <a:t>成立美國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+mn-cs"/>
              </a:rPr>
              <a:t>矽谷辦公室</a:t>
            </a:r>
            <a:endParaRPr lang="en-US" altLang="zh-TW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43028" y="2432323"/>
            <a:ext cx="3667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n-US" altLang="zh-TW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106.1.14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成立，將整合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外貿協會、臺矽基金、北美工研院及臺灣創新創業中心</a:t>
            </a:r>
            <a:r>
              <a:rPr lang="en-US" altLang="zh-TW" sz="2000" dirty="0">
                <a:latin typeface="Arial Unicode MS" panose="020B060402020202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(TIEC)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等駐外資源</a:t>
            </a:r>
            <a:endParaRPr lang="zh-TW" altLang="zh-TW" sz="2000" dirty="0">
              <a:latin typeface="Arial Unicode MS" panose="020B060402020202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0" y="4018134"/>
            <a:ext cx="3660402" cy="191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59" y="1804103"/>
            <a:ext cx="612991" cy="6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32911" y="2408469"/>
            <a:ext cx="405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105.12.25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揭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牌成立</a:t>
            </a:r>
            <a:r>
              <a:rPr lang="en-US" altLang="zh-TW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設桃園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台北辦公室</a:t>
            </a:r>
            <a:r>
              <a:rPr lang="en-US" altLang="zh-TW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，積極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促成國內外企業合作，協助整合民間資源推動物聯網、創新創業</a:t>
            </a:r>
            <a:endParaRPr lang="zh-TW" altLang="en-US" sz="2000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784792" y="-72462"/>
            <a:ext cx="8699222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2: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連結</a:t>
            </a:r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矽谷等國際研發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能量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(2/5)</a:t>
            </a:r>
            <a:endParaRPr lang="zh-TW" altLang="en-US" sz="38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621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「GCTC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25573" r="7949" b="25058"/>
          <a:stretch/>
        </p:blipFill>
        <p:spPr bwMode="auto">
          <a:xfrm>
            <a:off x="5391149" y="5160371"/>
            <a:ext cx="3333785" cy="10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「AIT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4" y="1735080"/>
            <a:ext cx="2531815" cy="11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15812" r="10778" b="12419"/>
          <a:stretch/>
        </p:blipFill>
        <p:spPr>
          <a:xfrm>
            <a:off x="708304" y="1803982"/>
            <a:ext cx="3547186" cy="1126888"/>
          </a:xfrm>
          <a:prstGeom prst="rect">
            <a:avLst/>
          </a:prstGeom>
        </p:spPr>
      </p:pic>
      <p:sp>
        <p:nvSpPr>
          <p:cNvPr id="58" name="標題 1"/>
          <p:cNvSpPr txBox="1">
            <a:spLocks/>
          </p:cNvSpPr>
          <p:nvPr/>
        </p:nvSpPr>
        <p:spPr>
          <a:xfrm>
            <a:off x="644804" y="0"/>
            <a:ext cx="8499196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l"/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2:</a:t>
            </a:r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連結矽谷等國際研發能量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(3/5)</a:t>
            </a:r>
            <a:endParaRPr lang="zh-TW" altLang="en-US" sz="38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91085" y="1211861"/>
            <a:ext cx="37084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與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AIT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合作鏈結全球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Raleway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15900" y="2995531"/>
            <a:ext cx="4678502" cy="2082261"/>
          </a:xfrm>
        </p:spPr>
        <p:txBody>
          <a:bodyPr>
            <a:noAutofit/>
          </a:bodyPr>
          <a:lstStyle/>
          <a:p>
            <a:pPr algn="just" hangingPunct="0"/>
            <a:r>
              <a:rPr lang="en-US" altLang="zh-TW" sz="2000" b="1" dirty="0" smtClean="0"/>
              <a:t>GEC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2017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AIT</a:t>
            </a:r>
            <a:r>
              <a:rPr lang="zh-TW" altLang="en-US" sz="2000" dirty="0" smtClean="0"/>
              <a:t>協助安排翁嘉盛投資長至美國主辦</a:t>
            </a:r>
            <a:r>
              <a:rPr lang="en-US" altLang="zh-TW" sz="2000" dirty="0" smtClean="0"/>
              <a:t>GEC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2017</a:t>
            </a:r>
            <a:r>
              <a:rPr lang="zh-TW" altLang="en-US" sz="2000" dirty="0" smtClean="0"/>
              <a:t>創業大會</a:t>
            </a:r>
            <a:r>
              <a:rPr lang="en-US" altLang="zh-TW" sz="2000" dirty="0" smtClean="0"/>
              <a:t>(3</a:t>
            </a:r>
            <a:r>
              <a:rPr lang="zh-TW" altLang="en-US" sz="2000" dirty="0" smtClean="0"/>
              <a:t>月份南非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，擔任與談人介紹亞洲</a:t>
            </a:r>
            <a:r>
              <a:rPr lang="zh-TW" altLang="en-US" sz="2000" dirty="0" smtClean="0">
                <a:latin typeface="微軟正黑體"/>
                <a:ea typeface="微軟正黑體"/>
              </a:rPr>
              <a:t>∙</a:t>
            </a:r>
            <a:r>
              <a:rPr lang="zh-TW" altLang="en-US" sz="2000" dirty="0" smtClean="0"/>
              <a:t>矽谷計畫，首度以</a:t>
            </a:r>
            <a:r>
              <a:rPr lang="en-US" altLang="zh-TW" sz="2000" dirty="0" smtClean="0"/>
              <a:t>Taiwan</a:t>
            </a:r>
            <a:r>
              <a:rPr lang="zh-TW" altLang="en-US" sz="2000" dirty="0" smtClean="0"/>
              <a:t>國家</a:t>
            </a:r>
            <a:r>
              <a:rPr lang="zh-TW" altLang="en-US" sz="2000" dirty="0"/>
              <a:t>名稱</a:t>
            </a:r>
            <a:r>
              <a:rPr lang="zh-TW" altLang="en-US" sz="2000" dirty="0" smtClean="0"/>
              <a:t>與會</a:t>
            </a:r>
            <a:endParaRPr lang="en-US" altLang="zh-TW" sz="2000" dirty="0" smtClean="0"/>
          </a:p>
          <a:p>
            <a:pPr algn="just" hangingPunct="0"/>
            <a:r>
              <a:rPr lang="zh-TW" altLang="en-US" sz="2000" b="1" dirty="0" smtClean="0"/>
              <a:t>與泰國洽談合作：</a:t>
            </a:r>
            <a:r>
              <a:rPr lang="zh-TW" altLang="en-US" sz="2000" dirty="0"/>
              <a:t>投資</a:t>
            </a:r>
            <a:r>
              <a:rPr lang="zh-TW" altLang="en-US" sz="2000" dirty="0" smtClean="0"/>
              <a:t>長於</a:t>
            </a:r>
            <a:r>
              <a:rPr lang="en-US" altLang="zh-TW" sz="2000" dirty="0" smtClean="0"/>
              <a:t>GEC</a:t>
            </a:r>
            <a:r>
              <a:rPr lang="zh-TW" altLang="en-US" sz="2000" dirty="0" smtClean="0"/>
              <a:t>活動期間與</a:t>
            </a:r>
            <a:r>
              <a:rPr lang="zh-TW" altLang="en-US" sz="2000" dirty="0"/>
              <a:t>泰國數位</a:t>
            </a:r>
            <a:r>
              <a:rPr lang="zh-TW" altLang="en-US" sz="2000" dirty="0" smtClean="0"/>
              <a:t>部長會談，將</a:t>
            </a:r>
            <a:r>
              <a:rPr lang="zh-TW" altLang="en-US" sz="2000" dirty="0"/>
              <a:t>洽談簽署</a:t>
            </a:r>
            <a:r>
              <a:rPr lang="en-US" altLang="zh-TW" sz="2000" dirty="0" smtClean="0"/>
              <a:t>MOU</a:t>
            </a:r>
            <a:r>
              <a:rPr lang="zh-TW" altLang="en-US" sz="2000" dirty="0" smtClean="0"/>
              <a:t>事宜</a:t>
            </a:r>
            <a:endParaRPr lang="en-US" altLang="zh-TW" sz="2000" dirty="0"/>
          </a:p>
          <a:p>
            <a:pPr algn="just" hangingPunct="0"/>
            <a:endParaRPr lang="en-US" altLang="zh-TW" sz="2000" dirty="0" smtClean="0">
              <a:latin typeface="Arial Unicode MS" panose="020B0604020202020204" pitchFamily="34" charset="-120"/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19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8" name="Picture 4" descr="「連結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t="23539" r="22728" b="23539"/>
          <a:stretch/>
        </p:blipFill>
        <p:spPr bwMode="auto">
          <a:xfrm rot="900000">
            <a:off x="4166511" y="1906720"/>
            <a:ext cx="908974" cy="8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5173117" y="2994370"/>
            <a:ext cx="3656557" cy="175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/>
            <a:r>
              <a:rPr lang="en-US" altLang="zh-TW" sz="2000" b="1" dirty="0" smtClean="0"/>
              <a:t>GCTC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2017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AIT</a:t>
            </a:r>
            <a:r>
              <a:rPr lang="zh-TW" altLang="en-US" sz="2000" dirty="0" smtClean="0"/>
              <a:t>邀請我國各主要城市參與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月於美東舉辦之全球城市團隊挑戰大會</a:t>
            </a:r>
            <a:r>
              <a:rPr lang="en-US" altLang="zh-TW" sz="2000" dirty="0" smtClean="0"/>
              <a:t>(GCTC)</a:t>
            </a:r>
            <a:r>
              <a:rPr lang="zh-TW" altLang="en-US" sz="2000" dirty="0" smtClean="0"/>
              <a:t>，並於</a:t>
            </a:r>
            <a:r>
              <a:rPr lang="en-US" altLang="zh-TW" sz="2000" dirty="0" smtClean="0"/>
              <a:t>106.4.25</a:t>
            </a:r>
            <a:r>
              <a:rPr lang="zh-TW" altLang="en-US" sz="2000" dirty="0"/>
              <a:t>舉辦台北智慧城市工作</a:t>
            </a:r>
            <a:r>
              <a:rPr lang="zh-TW" altLang="en-US" sz="2000" dirty="0" smtClean="0"/>
              <a:t>小組啟動會議，建立雙方溝通合作平台</a:t>
            </a:r>
            <a:endParaRPr lang="en-US" altLang="zh-TW" sz="2000" dirty="0" smtClean="0">
              <a:latin typeface="Arial Unicode MS" panose="020B0604020202020204" pitchFamily="34" charset="-120"/>
            </a:endParaRPr>
          </a:p>
        </p:txBody>
      </p:sp>
      <p:sp>
        <p:nvSpPr>
          <p:cNvPr id="2" name="AutoShape 2" descr="https://email.ndc.gov.tw/owa/service.svc/s/GetFileAttachment?id=AAMkADVlYWRiODdkLTIxMzQtNDMwMS04YzdkLWI3NDQ2MDU5M2JmYQBGAAAAAAAPOf9uiqSURotSUOS9uqRrBwDqSc3oDyi0Q6s9FF%2FSqklSAAAAAAENAADqSc3oDyi0Q6s9FF%2FSqklSAAIyZu1yAAABEgAQAKgbMwyJR0pNlw8bwvB9b30%3D&amp;isImagePreview=True&amp;X-OWA-CANARY=mOMI4Jn_-06lCOcLar16ISXKC_xPbNQI4-PzF4maYdaDe4nO-sN7sZkMY4jtDhJUZwvs7jq2vU4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https://email.ndc.gov.tw/owa/service.svc/s/GetFileAttachment?id=AAMkADVlYWRiODdkLTIxMzQtNDMwMS04YzdkLWI3NDQ2MDU5M2JmYQBGAAAAAAAPOf9uiqSURotSUOS9uqRrBwDqSc3oDyi0Q6s9FF%2FSqklSAAAAAAENAADqSc3oDyi0Q6s9FF%2FSqklSAAIyZu1yAAABEgAQAKgbMwyJR0pNlw8bwvB9b30%3D&amp;isImagePreview=True&amp;X-OWA-CANARY=mOMI4Jn_-06lCOcLar16ISXKC_xPbNQI4-PzF4maYdaDe4nO-sN7sZkMY4jtDhJUZwvs7jq2vU4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" name="Picture 5" descr="C:\Users\rockkane\AppData\Local\Microsoft\Windows\Temporary Internet Files\Content.IE5\1GRSEUCY\Image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22582" r="13711" b="5738"/>
          <a:stretch/>
        </p:blipFill>
        <p:spPr bwMode="auto">
          <a:xfrm>
            <a:off x="2549998" y="4829917"/>
            <a:ext cx="2344403" cy="16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「&quot;GEC 2017&quot;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5224968"/>
            <a:ext cx="2418397" cy="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37353" y="541905"/>
            <a:ext cx="3157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大綱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49928" y="1742335"/>
            <a:ext cx="6651348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75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>
              <a:spcBef>
                <a:spcPts val="75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、計畫架構與推動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>
              <a:spcBef>
                <a:spcPts val="75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目前推動情形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>
              <a:spcBef>
                <a:spcPts val="75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、未來展望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>
              <a:spcBef>
                <a:spcPts val="750"/>
              </a:spcBef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2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0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標題 1"/>
          <p:cNvSpPr txBox="1">
            <a:spLocks/>
          </p:cNvSpPr>
          <p:nvPr/>
        </p:nvSpPr>
        <p:spPr>
          <a:xfrm>
            <a:off x="644804" y="0"/>
            <a:ext cx="8499196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l"/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2:</a:t>
            </a:r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連結矽谷等國際研發能量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(4/5)</a:t>
            </a:r>
            <a:endParaRPr lang="zh-TW" altLang="en-US" sz="38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6700" y="1246992"/>
            <a:ext cx="37084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連結國際大企業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Raleway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85191" y="1770212"/>
            <a:ext cx="4934953" cy="4830093"/>
          </a:xfrm>
        </p:spPr>
        <p:txBody>
          <a:bodyPr>
            <a:noAutofit/>
          </a:bodyPr>
          <a:lstStyle/>
          <a:p>
            <a:pPr algn="just" hangingPunct="0"/>
            <a:r>
              <a:rPr lang="zh-TW" altLang="zh-TW" sz="2000" b="1" dirty="0" smtClean="0"/>
              <a:t>微軟物</a:t>
            </a:r>
            <a:r>
              <a:rPr lang="zh-TW" altLang="zh-TW" sz="2000" b="1" dirty="0"/>
              <a:t>聯網創新</a:t>
            </a:r>
            <a:r>
              <a:rPr lang="zh-TW" altLang="zh-TW" sz="2000" b="1" dirty="0" smtClean="0"/>
              <a:t>中心</a:t>
            </a:r>
            <a:r>
              <a:rPr lang="en-US" altLang="zh-TW" sz="2000" b="1" dirty="0" smtClean="0"/>
              <a:t>(</a:t>
            </a:r>
            <a:r>
              <a:rPr lang="en-US" altLang="zh-TW" sz="2000" dirty="0" smtClean="0"/>
              <a:t>Microsoft </a:t>
            </a:r>
            <a:r>
              <a:rPr lang="en-US" altLang="zh-TW" sz="2000" dirty="0" err="1"/>
              <a:t>IoT</a:t>
            </a:r>
            <a:r>
              <a:rPr lang="en-US" altLang="zh-TW" sz="2000" dirty="0"/>
              <a:t> Innovation </a:t>
            </a:r>
            <a:r>
              <a:rPr lang="en-US" altLang="zh-TW" sz="2000" dirty="0" smtClean="0"/>
              <a:t>Center)</a:t>
            </a:r>
            <a:r>
              <a:rPr lang="zh-TW" altLang="en-US" sz="2000" dirty="0" smtClean="0"/>
              <a:t>：</a:t>
            </a:r>
            <a:r>
              <a:rPr lang="en-US" altLang="zh-TW" sz="2000" dirty="0">
                <a:latin typeface="Arial Unicode MS" panose="020B0604020202020204" pitchFamily="34" charset="-120"/>
              </a:rPr>
              <a:t>105.10</a:t>
            </a:r>
            <a:r>
              <a:rPr lang="zh-TW" altLang="en-US" sz="2000" dirty="0">
                <a:latin typeface="Arial Unicode MS" panose="020B0604020202020204" pitchFamily="34" charset="-120"/>
              </a:rPr>
              <a:t>在臺成立，作為微軟亞洲樞紐，協助我國業者提出物聯網解決方案</a:t>
            </a:r>
            <a:endParaRPr lang="en-US" altLang="zh-TW" sz="2000" dirty="0">
              <a:latin typeface="Arial Unicode MS" panose="020B060402020202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000" b="1" dirty="0" smtClean="0">
                <a:latin typeface="Arial Unicode MS" panose="020B0604020202020204" pitchFamily="34" charset="-120"/>
              </a:rPr>
              <a:t>高</a:t>
            </a:r>
            <a:r>
              <a:rPr lang="zh-TW" altLang="en-US" sz="2000" b="1" dirty="0">
                <a:latin typeface="Arial Unicode MS" panose="020B0604020202020204" pitchFamily="34" charset="-120"/>
              </a:rPr>
              <a:t>通科技實驗室：</a:t>
            </a:r>
            <a:r>
              <a:rPr lang="en-US" altLang="zh-TW" sz="2000" dirty="0">
                <a:latin typeface="Arial Unicode MS" panose="020B0604020202020204" pitchFamily="34" charset="-120"/>
              </a:rPr>
              <a:t>105.11</a:t>
            </a:r>
            <a:r>
              <a:rPr lang="zh-TW" altLang="en-US" sz="2000" dirty="0">
                <a:latin typeface="Arial Unicode MS" panose="020B0604020202020204" pitchFamily="34" charset="-120"/>
              </a:rPr>
              <a:t>在臺成立，投入物聯網、</a:t>
            </a:r>
            <a:r>
              <a:rPr lang="en-US" altLang="zh-TW" sz="2000" dirty="0">
                <a:latin typeface="Arial Unicode MS" panose="020B0604020202020204" pitchFamily="34" charset="-120"/>
              </a:rPr>
              <a:t>5G</a:t>
            </a:r>
            <a:r>
              <a:rPr lang="zh-TW" altLang="en-US" sz="2000" dirty="0">
                <a:latin typeface="Arial Unicode MS" panose="020B0604020202020204" pitchFamily="34" charset="-120"/>
              </a:rPr>
              <a:t>、</a:t>
            </a:r>
            <a:r>
              <a:rPr lang="zh-TW" altLang="en-US" sz="2000" dirty="0" smtClean="0">
                <a:latin typeface="Arial Unicode MS" panose="020B0604020202020204" pitchFamily="34" charset="-120"/>
              </a:rPr>
              <a:t>車聯網</a:t>
            </a:r>
            <a:r>
              <a:rPr lang="zh-TW" altLang="en-US" sz="2000" dirty="0">
                <a:latin typeface="Arial Unicode MS" panose="020B0604020202020204" pitchFamily="34" charset="-120"/>
              </a:rPr>
              <a:t>等技術，協助國內企業技術育成、服務設計與產品上市</a:t>
            </a:r>
            <a:endParaRPr lang="en-US" altLang="ja-JP" sz="2000" dirty="0">
              <a:latin typeface="Arial Unicode MS" panose="020B060402020202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000" b="1" dirty="0" err="1" smtClean="0">
                <a:sym typeface="Raleway"/>
              </a:rPr>
              <a:t>FbStart</a:t>
            </a:r>
            <a:r>
              <a:rPr lang="zh-TW" altLang="en-US" sz="2000" b="1" dirty="0" smtClean="0">
                <a:sym typeface="Raleway"/>
              </a:rPr>
              <a:t> 加速計畫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106.3</a:t>
            </a:r>
            <a:r>
              <a:rPr lang="zh-TW" altLang="en-US" sz="2000" dirty="0" smtClean="0"/>
              <a:t>成立，並與</a:t>
            </a:r>
            <a:r>
              <a:rPr lang="en-US" altLang="zh-TW" sz="2000" dirty="0" err="1" smtClean="0"/>
              <a:t>AppWorks</a:t>
            </a:r>
            <a:r>
              <a:rPr lang="zh-TW" altLang="en-US" sz="2000" dirty="0" smtClean="0"/>
              <a:t> 及 </a:t>
            </a:r>
            <a:r>
              <a:rPr lang="en-US" altLang="zh-TW" sz="2000" dirty="0" smtClean="0"/>
              <a:t>TSS</a:t>
            </a:r>
            <a:r>
              <a:rPr lang="zh-TW" altLang="en-US" sz="2000" dirty="0" smtClean="0"/>
              <a:t> 合作，提供國內新創團隊相關工具及服務，強化與矽谷之連結</a:t>
            </a:r>
            <a:endParaRPr lang="en-US" altLang="zh-TW" sz="2000" b="1" dirty="0" smtClean="0">
              <a:sym typeface="Raleway"/>
            </a:endParaRPr>
          </a:p>
          <a:p>
            <a:pPr>
              <a:spcAft>
                <a:spcPts val="600"/>
              </a:spcAft>
            </a:pPr>
            <a:r>
              <a:rPr lang="en-US" altLang="zh-TW" sz="2000" dirty="0" smtClean="0"/>
              <a:t>Cisco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HPE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Intel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SuperMicro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Amazon</a:t>
            </a:r>
            <a:r>
              <a:rPr lang="zh-TW" altLang="en-US" sz="2000" dirty="0" smtClean="0"/>
              <a:t>網路服務平台</a:t>
            </a:r>
            <a:r>
              <a:rPr lang="en-US" altLang="zh-TW" sz="2000" dirty="0" smtClean="0"/>
              <a:t>(AWS)</a:t>
            </a:r>
            <a:r>
              <a:rPr lang="zh-TW" altLang="en-US" sz="2000" dirty="0" smtClean="0"/>
              <a:t>正洽談於臺灣設立研發中心 </a:t>
            </a:r>
            <a:endParaRPr lang="en-US" altLang="zh-TW" sz="2000" dirty="0" smtClean="0"/>
          </a:p>
          <a:p>
            <a:pPr>
              <a:spcAft>
                <a:spcPts val="600"/>
              </a:spcAft>
            </a:pPr>
            <a:r>
              <a:rPr lang="en-US" altLang="zh-TW" sz="2000" dirty="0" smtClean="0"/>
              <a:t>NTT</a:t>
            </a:r>
            <a:r>
              <a:rPr lang="zh-TW" altLang="en-US" sz="2000" dirty="0" smtClean="0"/>
              <a:t> 與臺塑集團積極籌畫於臺灣設立資料中心</a:t>
            </a:r>
            <a:r>
              <a:rPr lang="en-US" altLang="zh-TW" sz="2000" dirty="0" smtClean="0"/>
              <a:t>(Data Center)</a:t>
            </a:r>
            <a:endParaRPr lang="en-US" altLang="zh-TW" sz="2400" dirty="0"/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7"/>
          <a:stretch/>
        </p:blipFill>
        <p:spPr>
          <a:xfrm>
            <a:off x="5575396" y="1359024"/>
            <a:ext cx="3237495" cy="21588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20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575396" y="3724274"/>
            <a:ext cx="3519022" cy="2476501"/>
            <a:chOff x="5575398" y="3590924"/>
            <a:chExt cx="3519022" cy="2476501"/>
          </a:xfrm>
        </p:grpSpPr>
        <p:pic>
          <p:nvPicPr>
            <p:cNvPr id="3" name="圖片 2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0"/>
            <a:stretch/>
          </p:blipFill>
          <p:spPr>
            <a:xfrm>
              <a:off x="5575398" y="3590924"/>
              <a:ext cx="3519022" cy="466725"/>
            </a:xfrm>
            <a:prstGeom prst="rect">
              <a:avLst/>
            </a:prstGeom>
          </p:spPr>
        </p:pic>
        <p:pic>
          <p:nvPicPr>
            <p:cNvPr id="10" name="圖片 9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11" b="4557"/>
            <a:stretch/>
          </p:blipFill>
          <p:spPr>
            <a:xfrm>
              <a:off x="5575398" y="4057650"/>
              <a:ext cx="3237494" cy="2009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11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77247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6A382ACD-46F7-4FA2-9C5B-AAC07B510721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21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03817" y="-72462"/>
            <a:ext cx="8699222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2: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連結</a:t>
            </a:r>
            <a:r>
              <a:rPr lang="zh-TW" altLang="en-US" sz="3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矽谷等國際研發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能量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(5/5)</a:t>
            </a:r>
            <a:endParaRPr lang="zh-TW" altLang="en-US" sz="38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720" y="96313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連結新創事業</a:t>
            </a:r>
          </a:p>
        </p:txBody>
      </p:sp>
      <p:sp>
        <p:nvSpPr>
          <p:cNvPr id="19" name="矩形 18"/>
          <p:cNvSpPr/>
          <p:nvPr/>
        </p:nvSpPr>
        <p:spPr>
          <a:xfrm>
            <a:off x="2381250" y="3246353"/>
            <a:ext cx="2241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Meet 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Taiepi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年華，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個城市參展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，吸引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組國際新創來臺交流</a:t>
            </a: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5642"/>
          <a:stretch/>
        </p:blipFill>
        <p:spPr bwMode="auto">
          <a:xfrm>
            <a:off x="4803751" y="3224404"/>
            <a:ext cx="2025674" cy="14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6829425" y="3224404"/>
            <a:ext cx="2200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協助促成與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新創交流，福岡市長並與臺北市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簽署創新創業交流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合作備忘錄</a:t>
            </a:r>
          </a:p>
        </p:txBody>
      </p:sp>
      <p:pic>
        <p:nvPicPr>
          <p:cNvPr id="26" name="Picture 14" descr="http://image.peoplenews.tw/news/a87c3605-b4ad-4031-bee6-fdbf1718fd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1"/>
          <a:stretch/>
        </p:blipFill>
        <p:spPr bwMode="auto">
          <a:xfrm>
            <a:off x="271023" y="3224404"/>
            <a:ext cx="2091176" cy="13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「taiwan startup stadium disrupt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8" y="4919949"/>
            <a:ext cx="2167255" cy="14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2562102" y="5441456"/>
            <a:ext cx="6353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組新創團隊參加美國紐約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Disrupt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新創活動，積極鏈結紐約新創生態系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將帶領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組新創團隊參加香港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Rise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，協助新創拓展國際市場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Picture 8" descr="https://d1qb2nb5cznatu.cloudfront.net/startups/i/621826-c2d9ab024bd9232458c1790866110147-medium_jpg.jpg?buster=14297651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885">
            <a:off x="97747" y="4970325"/>
            <a:ext cx="731843" cy="8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2562103" y="5065445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TSS</a:t>
            </a:r>
            <a:r>
              <a:rPr lang="zh-TW" altLang="en-US" sz="2000" b="1" dirty="0" smtClean="0"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積極協助新創走向國際</a:t>
            </a:r>
            <a:endParaRPr lang="zh-TW" altLang="en-US" sz="2000" b="1" dirty="0"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33551" y="1557106"/>
            <a:ext cx="661039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indent="-104775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ea typeface="微軟正黑體" panose="020B0604030504040204" pitchFamily="34" charset="-120"/>
              </a:rPr>
              <a:t>於</a:t>
            </a:r>
            <a:r>
              <a:rPr lang="en-US" altLang="zh-TW" dirty="0" smtClean="0">
                <a:ea typeface="微軟正黑體" panose="020B0604030504040204" pitchFamily="34" charset="-120"/>
              </a:rPr>
              <a:t>COMPUTEX</a:t>
            </a:r>
            <a:r>
              <a:rPr lang="zh-TW" altLang="en-US" dirty="0" smtClean="0">
                <a:ea typeface="微軟正黑體" panose="020B0604030504040204" pitchFamily="34" charset="-120"/>
              </a:rPr>
              <a:t>期間與</a:t>
            </a:r>
            <a:r>
              <a:rPr lang="zh-TW" altLang="en-US" b="1" dirty="0" smtClean="0">
                <a:ea typeface="微軟正黑體" panose="020B0604030504040204" pitchFamily="34" charset="-120"/>
              </a:rPr>
              <a:t>時代基金會</a:t>
            </a:r>
            <a:r>
              <a:rPr lang="zh-TW" altLang="en-US" dirty="0" smtClean="0">
                <a:ea typeface="微軟正黑體" panose="020B0604030504040204" pitchFamily="34" charset="-120"/>
              </a:rPr>
              <a:t>合作，邀請全球</a:t>
            </a:r>
            <a:r>
              <a:rPr lang="en-US" altLang="zh-TW" dirty="0" smtClean="0">
                <a:ea typeface="微軟正黑體" panose="020B0604030504040204" pitchFamily="34" charset="-120"/>
              </a:rPr>
              <a:t>17</a:t>
            </a:r>
            <a:r>
              <a:rPr lang="zh-TW" altLang="en-US" dirty="0">
                <a:ea typeface="微軟正黑體" panose="020B0604030504040204" pitchFamily="34" charset="-120"/>
              </a:rPr>
              <a:t>個</a:t>
            </a:r>
            <a:r>
              <a:rPr lang="zh-TW" altLang="en-US" dirty="0" smtClean="0">
                <a:ea typeface="微軟正黑體" panose="020B0604030504040204" pitchFamily="34" charset="-120"/>
              </a:rPr>
              <a:t>智慧醫療新創團隊來臺，並與國內企業、投資人及新創社群媒合與交流。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104775" indent="-104775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ea typeface="微軟正黑體" panose="020B0604030504040204" pitchFamily="34" charset="-120"/>
              </a:rPr>
              <a:t>於</a:t>
            </a:r>
            <a:r>
              <a:rPr lang="en-US" altLang="zh-TW" b="1" dirty="0" err="1" smtClean="0">
                <a:ea typeface="微軟正黑體" panose="020B0604030504040204" pitchFamily="34" charset="-120"/>
              </a:rPr>
              <a:t>InnoVEX</a:t>
            </a:r>
            <a:r>
              <a:rPr lang="zh-TW" altLang="en-US" dirty="0" smtClean="0">
                <a:ea typeface="微軟正黑體" panose="020B0604030504040204" pitchFamily="34" charset="-120"/>
              </a:rPr>
              <a:t>設立台灣</a:t>
            </a:r>
            <a:r>
              <a:rPr lang="en-US" altLang="zh-TW" dirty="0" smtClean="0">
                <a:ea typeface="微軟正黑體" panose="020B0604030504040204" pitchFamily="34" charset="-120"/>
              </a:rPr>
              <a:t>ARVR</a:t>
            </a:r>
            <a:r>
              <a:rPr lang="zh-TW" altLang="en-US" dirty="0" smtClean="0">
                <a:ea typeface="微軟正黑體" panose="020B0604030504040204" pitchFamily="34" charset="-120"/>
              </a:rPr>
              <a:t>創新應用展區，協助</a:t>
            </a:r>
            <a:r>
              <a:rPr lang="en-US" altLang="zh-TW" dirty="0" smtClean="0"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ea typeface="微軟正黑體" panose="020B0604030504040204" pitchFamily="34" charset="-120"/>
              </a:rPr>
              <a:t>個國內優秀新創團隊展示</a:t>
            </a:r>
            <a:r>
              <a:rPr lang="en-US" altLang="zh-TW" dirty="0" smtClean="0">
                <a:ea typeface="微軟正黑體" panose="020B0604030504040204" pitchFamily="34" charset="-120"/>
              </a:rPr>
              <a:t>ARVR</a:t>
            </a:r>
            <a:r>
              <a:rPr lang="zh-TW" altLang="en-US" dirty="0" smtClean="0">
                <a:ea typeface="微軟正黑體" panose="020B0604030504040204" pitchFamily="34" charset="-120"/>
              </a:rPr>
              <a:t>於工業、影音、行銷及教育等領域之應用。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7" name="Picture 2" descr="C:\Users\cmchang\Downloads\1496121839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0" y="1612521"/>
            <a:ext cx="2091692" cy="13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47975"/>
              </p:ext>
            </p:extLst>
          </p:nvPr>
        </p:nvGraphicFramePr>
        <p:xfrm>
          <a:off x="1105729" y="170635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6636427" y="4627140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鼓勵學校、法人釋出物聯網相關研發成果或專利，成立新公司或與新創事業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合作</a:t>
            </a:r>
            <a:endParaRPr lang="zh-TW" altLang="en-US" sz="1200" dirty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923240"/>
            <a:ext cx="410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推動物聯網應用及其關鍵零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組件（半導體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、面板、感測器、光電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元件等）與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如雲端、大數據等其他關鍵技術之創新，並協助業者跨領域整合，串聯物聯網系統生態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體系</a:t>
            </a:r>
            <a:endParaRPr lang="zh-TW" altLang="en-US" sz="1200" dirty="0"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91537" y="2183150"/>
            <a:ext cx="234223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buSzPct val="100000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協助各校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增設軟體課程，並成立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軟體及軟硬跨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領域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之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跨校虛擬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學院</a:t>
            </a:r>
          </a:p>
        </p:txBody>
      </p:sp>
      <p:sp>
        <p:nvSpPr>
          <p:cNvPr id="13" name="矩形 12"/>
          <p:cNvSpPr/>
          <p:nvPr/>
        </p:nvSpPr>
        <p:spPr>
          <a:xfrm>
            <a:off x="1017990" y="5072050"/>
            <a:ext cx="237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100000"/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盤點下世代智慧應用及物聯網技術缺口，鎖定感知終端、網路傳輸及服務平臺等關鍵項目領域，進行產業標準與專利佈局，厚植產業競爭力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378426" y="3632208"/>
            <a:ext cx="11981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</a:p>
        </p:txBody>
      </p:sp>
      <p:sp>
        <p:nvSpPr>
          <p:cNvPr id="15" name="矩形 14"/>
          <p:cNvSpPr/>
          <p:nvPr/>
        </p:nvSpPr>
        <p:spPr>
          <a:xfrm>
            <a:off x="135472" y="3701660"/>
            <a:ext cx="2031325" cy="2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  <a:spcAft>
                <a:spcPts val="0"/>
              </a:spcAft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產業創新轉型基金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717" y="3988429"/>
            <a:ext cx="195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結合民間資金共同投資，協助國內現有硬體製造商朝向系統整合創新轉型</a:t>
            </a:r>
            <a:endParaRPr lang="zh-TW" altLang="en-US" sz="1200" dirty="0"/>
          </a:p>
        </p:txBody>
      </p:sp>
      <p:sp>
        <p:nvSpPr>
          <p:cNvPr id="18" name="矩形 17"/>
          <p:cNvSpPr/>
          <p:nvPr/>
        </p:nvSpPr>
        <p:spPr>
          <a:xfrm>
            <a:off x="110071" y="3526971"/>
            <a:ext cx="2068286" cy="1306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376243"/>
            <a:ext cx="2133600" cy="365125"/>
          </a:xfrm>
        </p:spPr>
        <p:txBody>
          <a:bodyPr/>
          <a:lstStyle/>
          <a:p>
            <a:fld id="{6A382ACD-46F7-4FA2-9C5B-AAC07B510721}" type="slidenum">
              <a:rPr lang="zh-TW" alt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22</a:t>
            </a:fld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2166797" y="3883811"/>
            <a:ext cx="2190518" cy="1431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120730" y="53752"/>
            <a:ext cx="7943587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175" algn="l"/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3: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軟硬</a:t>
            </a:r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整合建構物聯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網價值鏈</a:t>
            </a:r>
            <a:r>
              <a:rPr lang="en-US" altLang="zh-TW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(1/5)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972300" y="3070860"/>
            <a:ext cx="1961467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開始整合教育部相關計畫、課程，並與民間平台包括緯育、學聯網等合作。未來重要在於物聯網相關課程，與目前國際平台區別及互補。</a:t>
            </a:r>
            <a:endParaRPr lang="zh-TW" altLang="en-US" sz="1200" dirty="0"/>
          </a:p>
        </p:txBody>
      </p:sp>
      <p:sp>
        <p:nvSpPr>
          <p:cNvPr id="3" name="向下箭號 2"/>
          <p:cNvSpPr/>
          <p:nvPr/>
        </p:nvSpPr>
        <p:spPr>
          <a:xfrm>
            <a:off x="7644427" y="2674620"/>
            <a:ext cx="569933" cy="32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7334353" y="5341620"/>
            <a:ext cx="569933" cy="32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729060" y="5795282"/>
            <a:ext cx="1961467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運用國家基金開始與工研院新創公司及工研院</a:t>
            </a:r>
            <a:r>
              <a:rPr lang="en-US" altLang="zh-TW" sz="1200" dirty="0" smtClean="0"/>
              <a:t>spin off</a:t>
            </a:r>
            <a:r>
              <a:rPr lang="zh-TW" altLang="en-US" sz="1200" dirty="0" smtClean="0"/>
              <a:t>公司聯盟合，協助法人或學校</a:t>
            </a:r>
            <a:r>
              <a:rPr lang="en-US" altLang="zh-TW" sz="1200" dirty="0"/>
              <a:t>spin off </a:t>
            </a:r>
            <a:r>
              <a:rPr lang="zh-TW" altLang="en-US" sz="1200" dirty="0" smtClean="0"/>
              <a:t>新創事業。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414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4" y="2149355"/>
            <a:ext cx="6784975" cy="4351338"/>
          </a:xfrm>
        </p:spPr>
      </p:pic>
      <p:sp>
        <p:nvSpPr>
          <p:cNvPr id="15" name="矩形 14"/>
          <p:cNvSpPr/>
          <p:nvPr/>
        </p:nvSpPr>
        <p:spPr>
          <a:xfrm>
            <a:off x="398064" y="1415264"/>
            <a:ext cx="836999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l"/>
              <a:defRPr/>
            </a:pPr>
            <a:r>
              <a:rPr lang="zh-TW" altLang="en-US" kern="0" dirty="0">
                <a:latin typeface="Franklin Gothic Book"/>
                <a:ea typeface="微軟正黑體"/>
              </a:rPr>
              <a:t>物聯網發展重點將從硬體聯網轉成服務應用，並藉由智慧裝置、數據分析及推估預測等，將聯網資訊轉化為商業決策之輔助</a:t>
            </a:r>
            <a:endParaRPr lang="en-US" altLang="zh-TW" kern="0" dirty="0">
              <a:latin typeface="Franklin Gothic Book"/>
              <a:ea typeface="微軟正黑體"/>
            </a:endParaRPr>
          </a:p>
        </p:txBody>
      </p:sp>
      <p:sp>
        <p:nvSpPr>
          <p:cNvPr id="16" name="向左箭號 15"/>
          <p:cNvSpPr/>
          <p:nvPr/>
        </p:nvSpPr>
        <p:spPr>
          <a:xfrm>
            <a:off x="7256062" y="2149355"/>
            <a:ext cx="1512000" cy="1080000"/>
          </a:xfrm>
          <a:prstGeom prst="leftArrow">
            <a:avLst>
              <a:gd name="adj1" fmla="val 69142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商機 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 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</a:p>
        </p:txBody>
      </p:sp>
      <p:sp>
        <p:nvSpPr>
          <p:cNvPr id="18" name="向左箭號 17"/>
          <p:cNvSpPr/>
          <p:nvPr/>
        </p:nvSpPr>
        <p:spPr>
          <a:xfrm>
            <a:off x="7256062" y="5392122"/>
            <a:ext cx="1512000" cy="1080000"/>
          </a:xfrm>
          <a:prstGeom prst="leftArrow">
            <a:avLst>
              <a:gd name="adj1" fmla="val 69142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臺灣強項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8064" y="6474889"/>
            <a:ext cx="1656000" cy="288032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MIC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IEK</a:t>
            </a:r>
            <a:endParaRPr kumimoji="0" lang="zh-TW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左箭號 8"/>
          <p:cNvSpPr/>
          <p:nvPr/>
        </p:nvSpPr>
        <p:spPr>
          <a:xfrm>
            <a:off x="7256062" y="4312122"/>
            <a:ext cx="1512000" cy="1080000"/>
          </a:xfrm>
          <a:prstGeom prst="leftArrow">
            <a:avLst>
              <a:gd name="adj1" fmla="val 69142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臺灣強項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376243"/>
            <a:ext cx="2133600" cy="365125"/>
          </a:xfrm>
        </p:spPr>
        <p:txBody>
          <a:bodyPr/>
          <a:lstStyle/>
          <a:p>
            <a:fld id="{6A382ACD-46F7-4FA2-9C5B-AAC07B510721}" type="slidenum">
              <a:rPr lang="zh-TW" alt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23</a:t>
            </a:fld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060454" y="56240"/>
            <a:ext cx="7943587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175" algn="l"/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3: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軟硬</a:t>
            </a:r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整合建構物聯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網價值鏈</a:t>
            </a:r>
            <a:r>
              <a:rPr lang="en-US" altLang="zh-TW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(2/5)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25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588" y="1329048"/>
            <a:ext cx="725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成立「亞洲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/>
                <a:ea typeface="標楷體"/>
              </a:rPr>
              <a:t>·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矽谷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物聯網產業大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聯盟」</a:t>
            </a:r>
            <a:endParaRPr lang="en-US" altLang="zh-TW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標題 1"/>
          <p:cNvSpPr txBox="1">
            <a:spLocks/>
          </p:cNvSpPr>
          <p:nvPr/>
        </p:nvSpPr>
        <p:spPr>
          <a:xfrm>
            <a:off x="854652" y="53752"/>
            <a:ext cx="8375073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175" algn="l"/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3: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軟硬</a:t>
            </a:r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整合建構物聯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網價值鏈 </a:t>
            </a:r>
            <a:r>
              <a:rPr lang="en-US" altLang="zh-TW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(3/5)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6A382ACD-46F7-4FA2-9C5B-AAC07B510721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24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38566" y="2265213"/>
            <a:ext cx="3474720" cy="3657600"/>
            <a:chOff x="2470441" y="2075213"/>
            <a:chExt cx="3474720" cy="36576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441" y="2075213"/>
              <a:ext cx="3474720" cy="36576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079645" y="3583377"/>
              <a:ext cx="2232561" cy="783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物聯網產業</a:t>
              </a:r>
              <a:endPara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大聯盟</a:t>
              </a:r>
              <a:endPara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57031" y="2945080"/>
            <a:ext cx="2360644" cy="82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組成國家、國際隊雛形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0" y="1836720"/>
            <a:ext cx="1616886" cy="145125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683551" y="3020266"/>
            <a:ext cx="2360644" cy="82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形塑產業標準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34" y="4465122"/>
            <a:ext cx="1402278" cy="140227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86" y="1726130"/>
            <a:ext cx="1528129" cy="1528129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683551" y="5867399"/>
            <a:ext cx="2360644" cy="82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提出政策建議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43" y="4557148"/>
            <a:ext cx="1436420" cy="143642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5957031" y="5867398"/>
            <a:ext cx="2360644" cy="82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鏈結政府示範計畫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588" y="1329048"/>
            <a:ext cx="725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國內外企業與新創社群熱烈響應</a:t>
            </a:r>
          </a:p>
        </p:txBody>
      </p:sp>
      <p:sp>
        <p:nvSpPr>
          <p:cNvPr id="4" name="矩形 3"/>
          <p:cNvSpPr/>
          <p:nvPr/>
        </p:nvSpPr>
        <p:spPr>
          <a:xfrm>
            <a:off x="263236" y="1819858"/>
            <a:ext cx="8565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105.12.25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啟動，由宏碁、聯發科、研華等產業龍頭、國內物聯網聯盟、國內外企業、新創社群、學研單位共同組成，已有逾</a:t>
            </a:r>
            <a:r>
              <a:rPr lang="en-US" altLang="zh-TW" sz="20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加入</a:t>
            </a:r>
            <a:endParaRPr lang="zh-TW" altLang="en-US" sz="2000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34359" y="2650629"/>
            <a:ext cx="6607847" cy="3775515"/>
            <a:chOff x="1055061" y="2856637"/>
            <a:chExt cx="6607847" cy="377551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54" y="4168953"/>
              <a:ext cx="3089397" cy="11491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矩形 20"/>
            <p:cNvSpPr/>
            <p:nvPr/>
          </p:nvSpPr>
          <p:spPr>
            <a:xfrm>
              <a:off x="4661948" y="3325009"/>
              <a:ext cx="11054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國內大</a:t>
              </a:r>
              <a:r>
                <a:rPr lang="zh-TW" altLang="en-US" b="1" dirty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廠</a:t>
              </a:r>
              <a:endParaRPr lang="en-US" altLang="zh-TW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816466" y="4131834"/>
              <a:ext cx="11504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新創社群</a:t>
              </a:r>
              <a:endParaRPr lang="en-US" altLang="zh-TW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69463" y="4353947"/>
              <a:ext cx="12211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聯盟</a:t>
              </a:r>
              <a:r>
                <a:rPr lang="en-US" altLang="zh-TW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協會</a:t>
              </a:r>
              <a:endParaRPr lang="en-US" altLang="zh-TW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96060" y="5618362"/>
              <a:ext cx="11609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學研單位</a:t>
              </a:r>
              <a:endParaRPr lang="en-US" altLang="zh-TW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852651" y="5249030"/>
              <a:ext cx="11609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中小企業</a:t>
              </a:r>
              <a:endParaRPr lang="en-US" altLang="zh-TW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64068" y="3303091"/>
              <a:ext cx="11609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7030A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國際企業</a:t>
              </a:r>
              <a:endParaRPr lang="en-US" altLang="zh-TW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230767" y="3912369"/>
              <a:ext cx="25884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以大</a:t>
              </a:r>
              <a:r>
                <a:rPr lang="zh-TW" altLang="en-US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帶</a:t>
              </a:r>
              <a:r>
                <a:rPr lang="zh-TW" altLang="en-US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小  </a:t>
              </a:r>
              <a:r>
                <a:rPr lang="en-US" altLang="zh-TW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   跨</a:t>
              </a:r>
              <a:r>
                <a:rPr lang="zh-TW" altLang="en-US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業</a:t>
              </a:r>
              <a:r>
                <a:rPr lang="zh-TW" altLang="en-US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合作</a:t>
              </a:r>
              <a:endParaRPr lang="zh-TW" altLang="en-US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72" t="22681" r="1572" b="29844"/>
            <a:stretch/>
          </p:blipFill>
          <p:spPr>
            <a:xfrm>
              <a:off x="5665362" y="2856637"/>
              <a:ext cx="798034" cy="34856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602" r="10598" b="21019"/>
            <a:stretch/>
          </p:blipFill>
          <p:spPr>
            <a:xfrm>
              <a:off x="5767410" y="3246483"/>
              <a:ext cx="665705" cy="291418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029" y="2926714"/>
              <a:ext cx="587970" cy="30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410" y="3573908"/>
              <a:ext cx="694452" cy="28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829" y="3304848"/>
              <a:ext cx="668369" cy="26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115" y="3589075"/>
              <a:ext cx="852360" cy="307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880" y="3014501"/>
              <a:ext cx="635457" cy="373990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193" y="3672423"/>
              <a:ext cx="897717" cy="331243"/>
            </a:xfrm>
            <a:prstGeom prst="rect">
              <a:avLst/>
            </a:prstGeom>
          </p:spPr>
        </p:pic>
        <p:pic>
          <p:nvPicPr>
            <p:cNvPr id="34" name="Picture 2" descr="「IBM」的圖片搜尋結果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678" y="3418086"/>
              <a:ext cx="471330" cy="2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1055061" y="4769118"/>
              <a:ext cx="2235096" cy="17943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r>
                <a:rPr lang="zh-TW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亞洲物聯網</a:t>
              </a:r>
              <a:r>
                <a:rPr lang="zh-TW" altLang="en-US" sz="12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聯盟</a:t>
              </a:r>
              <a:endParaRPr lang="en-US" altLang="zh-TW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台灣資訊軟體協會</a:t>
              </a:r>
            </a:p>
            <a:p>
              <a:pPr algn="just">
                <a:defRPr/>
              </a:pPr>
              <a:r>
                <a:rPr lang="zh-TW" altLang="en-US" sz="12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台灣物聯網協會</a:t>
              </a:r>
              <a:endParaRPr lang="en-US" altLang="zh-TW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台灣雲端物聯網產業協會</a:t>
              </a: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台灣物聯網產業技術協會</a:t>
              </a:r>
            </a:p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台灣智慧城市產業聯盟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台灣區電機電子工業同業公會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台灣電信產業發展協會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</a:t>
              </a: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聯網智慧感測產業聯盟</a:t>
              </a:r>
            </a:p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亞太</a:t>
              </a: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電信物聯網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聯盟</a:t>
              </a:r>
              <a:endParaRPr lang="zh-TW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290157" y="5987694"/>
              <a:ext cx="1991619" cy="64445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中山大學、</a:t>
              </a:r>
              <a:r>
                <a:rPr lang="zh-TW" altLang="en-US" sz="12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交通大學</a:t>
              </a:r>
              <a:endParaRPr lang="en-US" altLang="zh-TW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台北科大、高雄</a:t>
              </a: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第一科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南臺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科大</a:t>
              </a:r>
              <a:endParaRPr lang="zh-TW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952609" y="5656199"/>
              <a:ext cx="871859" cy="85848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瑞</a:t>
              </a: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艾科技</a:t>
              </a:r>
              <a:endParaRPr lang="en-US" altLang="zh-TW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歐勝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</a:t>
              </a:r>
              <a:endParaRPr lang="en-US" altLang="zh-TW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有朋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京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碼公司</a:t>
              </a:r>
              <a:endParaRPr lang="zh-TW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986029" y="4425154"/>
              <a:ext cx="1676879" cy="6879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台灣矽谷創業家協會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zh-TW" altLang="en-US" sz="12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台灣天使投資協會</a:t>
              </a:r>
              <a:endParaRPr lang="en-US" altLang="zh-TW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defRPr/>
              </a:pPr>
              <a:r>
                <a:rPr lang="en-US" altLang="zh-TW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TXA</a:t>
              </a: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創新加速器</a:t>
              </a:r>
              <a:endParaRPr lang="zh-TW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" name="標題 1"/>
          <p:cNvSpPr txBox="1">
            <a:spLocks/>
          </p:cNvSpPr>
          <p:nvPr/>
        </p:nvSpPr>
        <p:spPr>
          <a:xfrm>
            <a:off x="854652" y="53752"/>
            <a:ext cx="8375073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175" algn="l"/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3: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軟硬</a:t>
            </a:r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整合建構物聯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網價值鏈 </a:t>
            </a:r>
            <a:r>
              <a:rPr lang="en-US" altLang="zh-TW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(4/5)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6A382ACD-46F7-4FA2-9C5B-AAC07B510721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25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0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2" y="1787171"/>
            <a:ext cx="8224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召開，出席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家，與會人數逾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，分為智慧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交通、智慧醫療、智慧製造等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3496" y="1325506"/>
            <a:ext cx="462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召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開物聯網產業大聯盟</a:t>
            </a:r>
            <a:r>
              <a:rPr lang="en-US" altLang="zh-TW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SIG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919735" y="53752"/>
            <a:ext cx="7943587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175" algn="l"/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3: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軟硬</a:t>
            </a:r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整合建構物聯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網價值鏈</a:t>
            </a:r>
            <a:r>
              <a:rPr lang="en-US" altLang="zh-TW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(5/5)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0794" y="309217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智慧交通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2" y="2871800"/>
            <a:ext cx="857145" cy="85714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477975" y="3094313"/>
            <a:ext cx="1143000" cy="43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智慧家庭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95" y="2711796"/>
            <a:ext cx="957472" cy="9574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02" y="2802834"/>
            <a:ext cx="1007177" cy="79399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320618" y="310270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endParaRPr lang="en-US" altLang="zh-TW" sz="16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83036" y="3771965"/>
            <a:ext cx="1900348" cy="69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如老舊建築智慧化推動引導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方案、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政府公共宅智慧創新計畫</a:t>
            </a:r>
          </a:p>
        </p:txBody>
      </p:sp>
      <p:sp>
        <p:nvSpPr>
          <p:cNvPr id="35" name="矩形 34"/>
          <p:cNvSpPr/>
          <p:nvPr/>
        </p:nvSpPr>
        <p:spPr>
          <a:xfrm>
            <a:off x="317487" y="3818551"/>
            <a:ext cx="1820064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如智慧路燈解決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、智慧路邊停車方案</a:t>
            </a:r>
          </a:p>
        </p:txBody>
      </p:sp>
      <p:sp>
        <p:nvSpPr>
          <p:cNvPr id="36" name="矩形 35"/>
          <p:cNvSpPr/>
          <p:nvPr/>
        </p:nvSpPr>
        <p:spPr>
          <a:xfrm>
            <a:off x="4259585" y="3783568"/>
            <a:ext cx="2277726" cy="644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如打造工業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國家隊技術自主整廠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輸出、打造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馬達島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矽谷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專業園區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80" y="2697869"/>
            <a:ext cx="1080119" cy="108011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7814365" y="310270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</a:t>
            </a:r>
            <a:endParaRPr lang="en-US" altLang="zh-TW" sz="16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54406" y="3666151"/>
            <a:ext cx="2108915" cy="644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如智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聯照護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平台、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智慧醫療解決方案</a:t>
            </a: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1" y="4889896"/>
            <a:ext cx="982114" cy="98211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00742" y="5141761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</a:t>
            </a:r>
          </a:p>
        </p:txBody>
      </p:sp>
      <p:sp>
        <p:nvSpPr>
          <p:cNvPr id="42" name="矩形 41"/>
          <p:cNvSpPr/>
          <p:nvPr/>
        </p:nvSpPr>
        <p:spPr>
          <a:xfrm>
            <a:off x="98312" y="5802494"/>
            <a:ext cx="2013175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如無人機農業監控</a:t>
            </a:r>
          </a:p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、物聯網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技術農業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園區</a:t>
            </a: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5" y="4848592"/>
            <a:ext cx="830488" cy="861632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3411076" y="5071206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智慧商業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495995" y="5802494"/>
            <a:ext cx="1217150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如智慧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、智慧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</a:t>
            </a: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83" y="4696101"/>
            <a:ext cx="1166614" cy="116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矩形 46"/>
          <p:cNvSpPr/>
          <p:nvPr/>
        </p:nvSpPr>
        <p:spPr>
          <a:xfrm>
            <a:off x="5409251" y="5071206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智慧物流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20502" y="5847871"/>
            <a:ext cx="1217150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如冷鏈物流、智慧辨識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69" y="4926101"/>
            <a:ext cx="847725" cy="847725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7848376" y="508940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智慧能效與環境監控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966640" y="6000271"/>
            <a:ext cx="1624910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電網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平臺、智慧環境監測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6A382ACD-46F7-4FA2-9C5B-AAC07B510721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26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9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06600"/>
              </p:ext>
            </p:extLst>
          </p:nvPr>
        </p:nvGraphicFramePr>
        <p:xfrm>
          <a:off x="4724400" y="2931885"/>
          <a:ext cx="441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1"/>
                <a:gridCol w="27214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示範項目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智慧運輸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衛福部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偏鄉數位資訊醫療照護、智慧醫療服務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行動寬頻、智慧物流、智慧商業、電子商務、雲端應用服務</a:t>
                      </a:r>
                      <a:r>
                        <a:rPr lang="zh-TW" altLang="en-US" u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、智慧電網</a:t>
                      </a:r>
                      <a:endParaRPr lang="en-US" altLang="zh-TW" u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行動服務、科學園區智慧化、科學園區創新創業場域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357" y="3818846"/>
            <a:ext cx="1526087" cy="16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7217" r="36389" b="3410"/>
          <a:stretch/>
        </p:blipFill>
        <p:spPr bwMode="auto">
          <a:xfrm>
            <a:off x="407732" y="3285767"/>
            <a:ext cx="1977794" cy="29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70229" y="3479750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8972" y="3773664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487" y="3991379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資通訊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32230" y="3523294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數位教育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6830" y="4219979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4431" y="4546551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7974" y="5079951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智慧能源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5200" y="3537857"/>
            <a:ext cx="1251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智慧物流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智慧載具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傳統工業區智慧轉型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98714" y="995422"/>
            <a:ext cx="854528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示範計畫三層次：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全台場域：創新場域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、電商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區域示範場域：例智慧物流、醫療、商業、城市、既有園區智慧化、智慧電網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跨域示範場域：例如，基北桃竹之智慧交通、中部智慧製造、南部智慧能源、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東部智慧觀光等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75031" y="4655408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智慧觀光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11760" y="0"/>
            <a:ext cx="8970104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策略</a:t>
            </a:r>
            <a:r>
              <a:rPr lang="en-US" altLang="zh-TW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4: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智慧</a:t>
            </a:r>
            <a:r>
              <a:rPr lang="zh-TW" altLang="en-US" sz="3600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化示範場域</a:t>
            </a:r>
            <a:r>
              <a:rPr lang="en-US" altLang="zh-TW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(1/3)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27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8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2227152" y="2481683"/>
            <a:ext cx="4463359" cy="2553077"/>
          </a:xfrm>
          <a:prstGeom prst="triangle">
            <a:avLst>
              <a:gd name="adj" fmla="val 5086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4"/>
          <p:cNvSpPr>
            <a:spLocks noGrp="1"/>
          </p:cNvSpPr>
          <p:nvPr>
            <p:ph type="title"/>
          </p:nvPr>
        </p:nvSpPr>
        <p:spPr>
          <a:xfrm>
            <a:off x="570370" y="103775"/>
            <a:ext cx="8573630" cy="1109389"/>
          </a:xfrm>
        </p:spPr>
        <p:txBody>
          <a:bodyPr>
            <a:noAutofit/>
          </a:bodyPr>
          <a:lstStyle/>
          <a:p>
            <a:pPr marL="360000" algn="ctr" defTabSz="914400">
              <a:lnSpc>
                <a:spcPct val="100000"/>
              </a:lnSpc>
              <a:buClr>
                <a:srgbClr val="97ABBC"/>
              </a:buClr>
              <a:buSzPct val="100000"/>
            </a:pP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策略</a:t>
            </a:r>
            <a:r>
              <a:rPr lang="en-US" altLang="zh-TW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4:</a:t>
            </a: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智慧</a:t>
            </a:r>
            <a:r>
              <a:rPr lang="zh-TW" altLang="en-US" sz="35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化示範場域</a:t>
            </a:r>
            <a:r>
              <a:rPr lang="en-US" altLang="zh-TW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(2/3)</a:t>
            </a:r>
            <a:endParaRPr lang="zh-TW" altLang="en-US" sz="35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  <a:sym typeface="Raleway"/>
            </a:endParaRPr>
          </a:p>
        </p:txBody>
      </p:sp>
      <p:sp>
        <p:nvSpPr>
          <p:cNvPr id="24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28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57907" y="1184814"/>
            <a:ext cx="7823954" cy="8847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經盤點</a:t>
            </a:r>
            <a:r>
              <a:rPr lang="en-US" altLang="zh-TW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年計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項計畫投入推動智慧化示範場域，預算投入計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39.7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億，占總預算投入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104.4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億元的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38</a:t>
            </a:r>
            <a:r>
              <a:rPr lang="en-US" altLang="zh-TW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%</a:t>
            </a:r>
          </a:p>
        </p:txBody>
      </p:sp>
      <p:sp>
        <p:nvSpPr>
          <p:cNvPr id="4" name="流程圖: 接點 3"/>
          <p:cNvSpPr/>
          <p:nvPr/>
        </p:nvSpPr>
        <p:spPr>
          <a:xfrm>
            <a:off x="3458425" y="3069283"/>
            <a:ext cx="2027976" cy="193744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示範場域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2759" y="4555225"/>
            <a:ext cx="21547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寬頻服務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79657" y="4487127"/>
            <a:ext cx="202170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科學園區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項計畫，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7" name="矩形 6"/>
          <p:cNvSpPr/>
          <p:nvPr/>
        </p:nvSpPr>
        <p:spPr>
          <a:xfrm>
            <a:off x="3270734" y="2099458"/>
            <a:ext cx="228780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智慧服務應用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</a:p>
        </p:txBody>
      </p:sp>
      <p:sp>
        <p:nvSpPr>
          <p:cNvPr id="9" name="矩形 8"/>
          <p:cNvSpPr/>
          <p:nvPr/>
        </p:nvSpPr>
        <p:spPr>
          <a:xfrm>
            <a:off x="957907" y="5249521"/>
            <a:ext cx="3585460" cy="1469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4G+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網路接取與應用測試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構相關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行動商務與本土數位內容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 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智慧寬頻應用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城鄉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客家樂活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中小企業第四代行動寬頻商務應用服務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6.4G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先進商務模式發展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一代寬頻通訊與創新應用發展計畫</a:t>
            </a:r>
          </a:p>
        </p:txBody>
      </p:sp>
      <p:sp>
        <p:nvSpPr>
          <p:cNvPr id="13" name="矩形 12"/>
          <p:cNvSpPr/>
          <p:nvPr/>
        </p:nvSpPr>
        <p:spPr>
          <a:xfrm>
            <a:off x="5821959" y="2069578"/>
            <a:ext cx="2850317" cy="1843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多通路物流服務推動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社群分享商務推動發展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港區物流加值服務推動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亞洲矽谷智慧商業服務應用推動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服務業結構調整與科技應用規劃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建構國際級偏鄉數位資訊醫療照護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永續提供高品質醫療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推動中小企業跨域創新加值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亞洲矽谷試驗場域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智慧運輸系統發展建設計畫</a:t>
            </a:r>
          </a:p>
        </p:txBody>
      </p:sp>
      <p:sp>
        <p:nvSpPr>
          <p:cNvPr id="14" name="矩形 13"/>
          <p:cNvSpPr/>
          <p:nvPr/>
        </p:nvSpPr>
        <p:spPr>
          <a:xfrm>
            <a:off x="5679657" y="5249522"/>
            <a:ext cx="3223321" cy="837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園區智慧永續發展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研發成果推廣及科學園區業務推動計畫</a:t>
            </a:r>
          </a:p>
        </p:txBody>
      </p:sp>
    </p:spTree>
    <p:extLst>
      <p:ext uri="{BB962C8B-B14F-4D97-AF65-F5344CB8AC3E}">
        <p14:creationId xmlns:p14="http://schemas.microsoft.com/office/powerpoint/2010/main" val="9788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19075" y="3612197"/>
            <a:ext cx="8724900" cy="3159320"/>
            <a:chOff x="-186804" y="2509921"/>
            <a:chExt cx="9090053" cy="3627095"/>
          </a:xfrm>
        </p:grpSpPr>
        <p:pic>
          <p:nvPicPr>
            <p:cNvPr id="1026" name="Picture 2" descr="Colorful city vector file free to download.&#10;Enjoy ;)&#10;Remember to visit author's site!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3" t="3614" r="7659" b="5489"/>
            <a:stretch/>
          </p:blipFill>
          <p:spPr bwMode="auto">
            <a:xfrm>
              <a:off x="3289726" y="2676490"/>
              <a:ext cx="2477963" cy="271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 8"/>
            <p:cNvSpPr/>
            <p:nvPr/>
          </p:nvSpPr>
          <p:spPr>
            <a:xfrm rot="21172262">
              <a:off x="2306960" y="2509921"/>
              <a:ext cx="3842082" cy="3627095"/>
            </a:xfrm>
            <a:custGeom>
              <a:avLst/>
              <a:gdLst>
                <a:gd name="connsiteX0" fmla="*/ 3120206 w 5240930"/>
                <a:gd name="connsiteY0" fmla="*/ 18970 h 4842334"/>
                <a:gd name="connsiteX1" fmla="*/ 5221960 w 5240930"/>
                <a:gd name="connsiteY1" fmla="*/ 2721610 h 4842334"/>
                <a:gd name="connsiteX2" fmla="*/ 2519320 w 5240930"/>
                <a:gd name="connsiteY2" fmla="*/ 4823364 h 4842334"/>
                <a:gd name="connsiteX3" fmla="*/ 436222 w 5240930"/>
                <a:gd name="connsiteY3" fmla="*/ 2848572 h 4842334"/>
                <a:gd name="connsiteX4" fmla="*/ 414986 w 5240930"/>
                <a:gd name="connsiteY4" fmla="*/ 2682589 h 4842334"/>
                <a:gd name="connsiteX5" fmla="*/ 0 w 5240930"/>
                <a:gd name="connsiteY5" fmla="*/ 2682589 h 4842334"/>
                <a:gd name="connsiteX6" fmla="*/ 457731 w 5240930"/>
                <a:gd name="connsiteY6" fmla="*/ 1893399 h 4842334"/>
                <a:gd name="connsiteX7" fmla="*/ 460687 w 5240930"/>
                <a:gd name="connsiteY7" fmla="*/ 1876665 h 4842334"/>
                <a:gd name="connsiteX8" fmla="*/ 464753 w 5240930"/>
                <a:gd name="connsiteY8" fmla="*/ 1862301 h 4842334"/>
                <a:gd name="connsiteX9" fmla="*/ 472187 w 5240930"/>
                <a:gd name="connsiteY9" fmla="*/ 1868475 h 4842334"/>
                <a:gd name="connsiteX10" fmla="*/ 622092 w 5240930"/>
                <a:gd name="connsiteY10" fmla="*/ 1610017 h 4842334"/>
                <a:gd name="connsiteX11" fmla="*/ 1244183 w 5240930"/>
                <a:gd name="connsiteY11" fmla="*/ 2682589 h 4842334"/>
                <a:gd name="connsiteX12" fmla="*/ 890089 w 5240930"/>
                <a:gd name="connsiteY12" fmla="*/ 2682589 h 4842334"/>
                <a:gd name="connsiteX13" fmla="*/ 897077 w 5240930"/>
                <a:gd name="connsiteY13" fmla="*/ 2741570 h 4842334"/>
                <a:gd name="connsiteX14" fmla="*/ 2577925 w 5240930"/>
                <a:gd name="connsiteY14" fmla="*/ 4354791 h 4842334"/>
                <a:gd name="connsiteX15" fmla="*/ 4753388 w 5240930"/>
                <a:gd name="connsiteY15" fmla="*/ 2663005 h 4842334"/>
                <a:gd name="connsiteX16" fmla="*/ 3061602 w 5240930"/>
                <a:gd name="connsiteY16" fmla="*/ 487542 h 4842334"/>
                <a:gd name="connsiteX17" fmla="*/ 1132227 w 5240930"/>
                <a:gd name="connsiteY17" fmla="*/ 1445680 h 4842334"/>
                <a:gd name="connsiteX18" fmla="*/ 1061341 w 5240930"/>
                <a:gd name="connsiteY18" fmla="*/ 1583422 h 4842334"/>
                <a:gd name="connsiteX19" fmla="*/ 1153218 w 5240930"/>
                <a:gd name="connsiteY19" fmla="*/ 1039838 h 4842334"/>
                <a:gd name="connsiteX20" fmla="*/ 732981 w 5240930"/>
                <a:gd name="connsiteY20" fmla="*/ 1194281 h 4842334"/>
                <a:gd name="connsiteX21" fmla="*/ 850707 w 5240930"/>
                <a:gd name="connsiteY21" fmla="*/ 1011957 h 4842334"/>
                <a:gd name="connsiteX22" fmla="*/ 3120206 w 5240930"/>
                <a:gd name="connsiteY22" fmla="*/ 18970 h 484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0930" h="4842334">
                  <a:moveTo>
                    <a:pt x="3120206" y="18970"/>
                  </a:moveTo>
                  <a:cubicBezTo>
                    <a:pt x="4446903" y="184900"/>
                    <a:pt x="5387890" y="1394913"/>
                    <a:pt x="5221960" y="2721610"/>
                  </a:cubicBezTo>
                  <a:cubicBezTo>
                    <a:pt x="5056030" y="4048307"/>
                    <a:pt x="3846017" y="4989294"/>
                    <a:pt x="2519320" y="4823364"/>
                  </a:cubicBezTo>
                  <a:cubicBezTo>
                    <a:pt x="1441379" y="4688546"/>
                    <a:pt x="618067" y="3864470"/>
                    <a:pt x="436222" y="2848572"/>
                  </a:cubicBezTo>
                  <a:lnTo>
                    <a:pt x="414986" y="2682589"/>
                  </a:lnTo>
                  <a:lnTo>
                    <a:pt x="0" y="2682589"/>
                  </a:lnTo>
                  <a:lnTo>
                    <a:pt x="457731" y="1893399"/>
                  </a:lnTo>
                  <a:lnTo>
                    <a:pt x="460687" y="1876665"/>
                  </a:lnTo>
                  <a:lnTo>
                    <a:pt x="464753" y="1862301"/>
                  </a:lnTo>
                  <a:lnTo>
                    <a:pt x="472187" y="1868475"/>
                  </a:lnTo>
                  <a:lnTo>
                    <a:pt x="622092" y="1610017"/>
                  </a:lnTo>
                  <a:lnTo>
                    <a:pt x="1244183" y="2682589"/>
                  </a:lnTo>
                  <a:lnTo>
                    <a:pt x="890089" y="2682589"/>
                  </a:lnTo>
                  <a:lnTo>
                    <a:pt x="897077" y="2741570"/>
                  </a:lnTo>
                  <a:cubicBezTo>
                    <a:pt x="1034804" y="3570131"/>
                    <a:pt x="1701904" y="4245227"/>
                    <a:pt x="2577925" y="4354791"/>
                  </a:cubicBezTo>
                  <a:cubicBezTo>
                    <a:pt x="3645836" y="4488355"/>
                    <a:pt x="4619824" y="3730916"/>
                    <a:pt x="4753388" y="2663005"/>
                  </a:cubicBezTo>
                  <a:cubicBezTo>
                    <a:pt x="4886951" y="1595094"/>
                    <a:pt x="4129513" y="621106"/>
                    <a:pt x="3061602" y="487542"/>
                  </a:cubicBezTo>
                  <a:cubicBezTo>
                    <a:pt x="2260669" y="387370"/>
                    <a:pt x="1512567" y="788386"/>
                    <a:pt x="1132227" y="1445680"/>
                  </a:cubicBezTo>
                  <a:lnTo>
                    <a:pt x="1061341" y="1583422"/>
                  </a:lnTo>
                  <a:lnTo>
                    <a:pt x="1153218" y="1039838"/>
                  </a:lnTo>
                  <a:lnTo>
                    <a:pt x="732981" y="1194281"/>
                  </a:lnTo>
                  <a:lnTo>
                    <a:pt x="850707" y="1011957"/>
                  </a:lnTo>
                  <a:cubicBezTo>
                    <a:pt x="1351150" y="314007"/>
                    <a:pt x="2208102" y="-95107"/>
                    <a:pt x="3120206" y="18970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Oval 9"/>
            <p:cNvSpPr/>
            <p:nvPr/>
          </p:nvSpPr>
          <p:spPr>
            <a:xfrm>
              <a:off x="2568006" y="2825625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Oval 11"/>
            <p:cNvSpPr/>
            <p:nvPr/>
          </p:nvSpPr>
          <p:spPr>
            <a:xfrm>
              <a:off x="5229215" y="2825625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5" name="Oval 16"/>
            <p:cNvSpPr/>
            <p:nvPr/>
          </p:nvSpPr>
          <p:spPr>
            <a:xfrm>
              <a:off x="2568006" y="5011981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Oval 18"/>
            <p:cNvSpPr/>
            <p:nvPr/>
          </p:nvSpPr>
          <p:spPr>
            <a:xfrm>
              <a:off x="5229215" y="5011981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3247194" y="4498201"/>
              <a:ext cx="223283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kumimoji="1" lang="zh-TW" altLang="en-US" sz="2400" b="1" dirty="0">
                  <a:solidFill>
                    <a:srgbClr val="002060"/>
                  </a:solidFill>
                  <a:effectLst>
                    <a:glow rad="63500">
                      <a:srgbClr val="FFFFFF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推動智慧城市示範場域驗證</a:t>
              </a:r>
              <a:endParaRPr lang="en-US" sz="2400" b="1" kern="1200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32" name="TextBox 25"/>
            <p:cNvSpPr txBox="1"/>
            <p:nvPr/>
          </p:nvSpPr>
          <p:spPr>
            <a:xfrm>
              <a:off x="-186804" y="2781686"/>
              <a:ext cx="2614895" cy="636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defRPr/>
              </a:pPr>
              <a:r>
                <a:rPr lang="zh-TW" altLang="en-US" kern="1200" dirty="0" smtClean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聚焦</a:t>
              </a: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城市共通議題，如</a:t>
              </a:r>
              <a:r>
                <a:rPr lang="zh-TW" altLang="en-US" b="1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智慧交通、智慧醫療</a:t>
              </a: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等</a:t>
              </a:r>
            </a:p>
          </p:txBody>
        </p:sp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053" y="3054672"/>
              <a:ext cx="500673" cy="500673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030" y="3065864"/>
              <a:ext cx="521167" cy="521167"/>
            </a:xfrm>
            <a:prstGeom prst="rect">
              <a:avLst/>
            </a:prstGeom>
          </p:spPr>
        </p:pic>
        <p:sp>
          <p:nvSpPr>
            <p:cNvPr id="38" name="TextBox 25"/>
            <p:cNvSpPr txBox="1"/>
            <p:nvPr/>
          </p:nvSpPr>
          <p:spPr>
            <a:xfrm>
              <a:off x="6359259" y="2812292"/>
              <a:ext cx="2543990" cy="580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defRPr/>
              </a:pP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選定代表性場域進行技術測試與商業模式驗證</a:t>
              </a: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733" y="5202762"/>
              <a:ext cx="590438" cy="590438"/>
            </a:xfrm>
            <a:prstGeom prst="rect">
              <a:avLst/>
            </a:prstGeom>
          </p:spPr>
        </p:pic>
        <p:sp>
          <p:nvSpPr>
            <p:cNvPr id="40" name="TextBox 25"/>
            <p:cNvSpPr txBox="1"/>
            <p:nvPr/>
          </p:nvSpPr>
          <p:spPr>
            <a:xfrm>
              <a:off x="6334823" y="5301301"/>
              <a:ext cx="240543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spcAft>
                  <a:spcPts val="300"/>
                </a:spcAft>
                <a:defRPr/>
              </a:pP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推動服務導向的系統解決方案</a:t>
              </a:r>
            </a:p>
          </p:txBody>
        </p:sp>
        <p:sp>
          <p:nvSpPr>
            <p:cNvPr id="41" name="TextBox 25"/>
            <p:cNvSpPr txBox="1"/>
            <p:nvPr/>
          </p:nvSpPr>
          <p:spPr>
            <a:xfrm>
              <a:off x="-107415" y="5184286"/>
              <a:ext cx="2535506" cy="580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spcAft>
                  <a:spcPts val="300"/>
                </a:spcAft>
                <a:defRPr/>
              </a:pP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逐步將成功案例擴展至其他城市或海外市場</a:t>
              </a:r>
              <a:endParaRPr lang="zh-TW" altLang="en-US" kern="1200" dirty="0" smtClean="0">
                <a:latin typeface="Arial Unicode MS" panose="020B0604020202020204" pitchFamily="34" charset="-120"/>
                <a:ea typeface="微軟正黑體" panose="020B0604030504040204" pitchFamily="34" charset="-120"/>
                <a:cs typeface="Lato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02" y="5222192"/>
              <a:ext cx="529426" cy="529426"/>
            </a:xfrm>
            <a:prstGeom prst="rect">
              <a:avLst/>
            </a:prstGeom>
          </p:spPr>
        </p:pic>
      </p:grpSp>
      <p:sp>
        <p:nvSpPr>
          <p:cNvPr id="24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29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951" y="940037"/>
            <a:ext cx="8515349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施振榮、蔡明介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建議規劃國家級智慧城市發展策略，已向院長報告並獲同意，將透過大小企業合作，提出系統解決方案，解決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城市在地問題，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帶動海外輸出商機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本會已協調相關部會，積極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推動智慧城市示範場域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年運用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智慧寬頻應用城市補助計畫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」辦理，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目前企業提案件數達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智慧交通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案、智慧健康醫療照護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案、物聯網應用平台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年將由經濟部提出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「亞洲．矽谷─智慧城市旗艦應用服務示範計畫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」，投入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億元預算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4"/>
          <p:cNvSpPr>
            <a:spLocks noGrp="1"/>
          </p:cNvSpPr>
          <p:nvPr>
            <p:ph type="title"/>
          </p:nvPr>
        </p:nvSpPr>
        <p:spPr>
          <a:xfrm>
            <a:off x="551708" y="19796"/>
            <a:ext cx="8573630" cy="1109389"/>
          </a:xfrm>
        </p:spPr>
        <p:txBody>
          <a:bodyPr>
            <a:noAutofit/>
          </a:bodyPr>
          <a:lstStyle/>
          <a:p>
            <a:pPr marL="360000" algn="ctr" defTabSz="914400">
              <a:lnSpc>
                <a:spcPct val="100000"/>
              </a:lnSpc>
              <a:buClr>
                <a:srgbClr val="97ABBC"/>
              </a:buClr>
              <a:buSzPct val="100000"/>
            </a:pP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策略</a:t>
            </a:r>
            <a:r>
              <a:rPr lang="en-US" altLang="zh-TW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4:</a:t>
            </a:r>
            <a:r>
              <a:rPr lang="zh-TW" altLang="en-US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智慧</a:t>
            </a:r>
            <a:r>
              <a:rPr lang="zh-TW" altLang="en-US" sz="35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化示範場域</a:t>
            </a:r>
            <a:r>
              <a:rPr lang="en-US" altLang="zh-TW" sz="35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(3/3)</a:t>
            </a:r>
            <a:endParaRPr lang="zh-TW" altLang="en-US" sz="35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670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9663" y="1373724"/>
            <a:ext cx="8297877" cy="4028700"/>
          </a:xfrm>
        </p:spPr>
        <p:txBody>
          <a:bodyPr>
            <a:noAutofit/>
          </a:bodyPr>
          <a:lstStyle/>
          <a:p>
            <a:pPr algn="just">
              <a:lnSpc>
                <a:spcPts val="3360"/>
              </a:lnSpc>
            </a:pPr>
            <a:r>
              <a:rPr lang="zh-TW" altLang="en-US" sz="2800" dirty="0"/>
              <a:t>「</a:t>
            </a:r>
            <a:r>
              <a:rPr lang="zh-TW" altLang="en-US" sz="2800" dirty="0" smtClean="0"/>
              <a:t>亞洲</a:t>
            </a:r>
            <a:r>
              <a:rPr lang="en-US" altLang="zh-TW" sz="2800" dirty="0" smtClean="0">
                <a:latin typeface="微軟正黑體"/>
                <a:ea typeface="微軟正黑體"/>
              </a:rPr>
              <a:t>·</a:t>
            </a:r>
            <a:r>
              <a:rPr lang="zh-TW" altLang="en-US" sz="2800" dirty="0" smtClean="0"/>
              <a:t>矽谷</a:t>
            </a:r>
            <a:r>
              <a:rPr lang="zh-TW" altLang="en-US" sz="2800" dirty="0"/>
              <a:t>推動方案」</a:t>
            </a:r>
            <a:r>
              <a:rPr lang="zh-TW" altLang="en-US" sz="2800" dirty="0" smtClean="0"/>
              <a:t>已提報</a:t>
            </a:r>
            <a:r>
              <a:rPr lang="en-US" altLang="zh-TW" sz="2800" dirty="0" smtClean="0"/>
              <a:t>105.9.8 </a:t>
            </a:r>
            <a:r>
              <a:rPr lang="zh-TW" altLang="en-US" sz="2800" dirty="0" smtClean="0"/>
              <a:t>行政院會通過，透過發展物聯網產業及強化創新創業生態系兩大主軸，全面帶動我國產業升級轉型</a:t>
            </a:r>
            <a:endParaRPr lang="en-US" altLang="zh-TW" sz="2800" dirty="0" smtClean="0"/>
          </a:p>
          <a:p>
            <a:pPr algn="just">
              <a:lnSpc>
                <a:spcPts val="3360"/>
              </a:lnSpc>
            </a:pPr>
            <a:r>
              <a:rPr lang="zh-TW" altLang="en-US" sz="2800" dirty="0"/>
              <a:t>本</a:t>
            </a:r>
            <a:r>
              <a:rPr lang="zh-TW" altLang="zh-TW" sz="2800" dirty="0" smtClean="0"/>
              <a:t>會</a:t>
            </a:r>
            <a:r>
              <a:rPr lang="zh-TW" altLang="en-US" sz="2800" dirty="0" smtClean="0"/>
              <a:t>今年</a:t>
            </a:r>
            <a:r>
              <a:rPr lang="en-US" altLang="zh-TW" sz="2800" dirty="0" smtClean="0"/>
              <a:t>4</a:t>
            </a:r>
            <a:r>
              <a:rPr lang="zh-TW" altLang="zh-TW" sz="2800" dirty="0" smtClean="0"/>
              <a:t>月</a:t>
            </a:r>
            <a:r>
              <a:rPr lang="zh-TW" altLang="en-US" sz="2800" dirty="0" smtClean="0"/>
              <a:t>向總統及院長報告</a:t>
            </a:r>
            <a:r>
              <a:rPr lang="zh-TW" altLang="zh-TW" sz="2800" dirty="0" smtClean="0"/>
              <a:t>「</a:t>
            </a:r>
            <a:r>
              <a:rPr lang="zh-TW" altLang="zh-TW" sz="2800" dirty="0"/>
              <a:t>亞洲</a:t>
            </a:r>
            <a:r>
              <a:rPr lang="en-US" altLang="zh-TW" sz="2800" dirty="0"/>
              <a:t>‧</a:t>
            </a:r>
            <a:r>
              <a:rPr lang="zh-TW" altLang="zh-TW" sz="2800" dirty="0"/>
              <a:t>矽谷推動方案執行進展與成果」，在法規、資金、人才、國際鏈結、物聯網價值鏈及示範場域等方面，皆有具體</a:t>
            </a:r>
            <a:r>
              <a:rPr lang="zh-TW" altLang="zh-TW" sz="2800" dirty="0" smtClean="0"/>
              <a:t>成果</a:t>
            </a:r>
            <a:r>
              <a:rPr lang="zh-TW" altLang="en-US" sz="2800" dirty="0" smtClean="0"/>
              <a:t>，未來並將就</a:t>
            </a:r>
            <a:r>
              <a:rPr lang="zh-TW" altLang="zh-TW" sz="2800" dirty="0"/>
              <a:t>亞洲</a:t>
            </a:r>
            <a:r>
              <a:rPr lang="en-US" altLang="zh-TW" sz="2800" dirty="0"/>
              <a:t>‧</a:t>
            </a:r>
            <a:r>
              <a:rPr lang="zh-TW" altLang="zh-TW" sz="2800" dirty="0" smtClean="0"/>
              <a:t>矽谷</a:t>
            </a:r>
            <a:r>
              <a:rPr lang="zh-TW" altLang="zh-TW" sz="2800" dirty="0"/>
              <a:t>聚焦</a:t>
            </a:r>
            <a:r>
              <a:rPr lang="zh-TW" altLang="zh-TW" sz="2800" dirty="0" smtClean="0"/>
              <a:t>之</a:t>
            </a:r>
            <a:r>
              <a:rPr lang="zh-TW" altLang="zh-TW" sz="2800" dirty="0"/>
              <a:t>行動生活、人工智慧、自動駕駛、</a:t>
            </a:r>
            <a:r>
              <a:rPr lang="en-US" altLang="zh-TW" sz="2800" dirty="0" smtClean="0"/>
              <a:t>AR/VR</a:t>
            </a:r>
            <a:r>
              <a:rPr lang="zh-TW" altLang="zh-TW" sz="2800" dirty="0" smtClean="0"/>
              <a:t>等</a:t>
            </a:r>
            <a:r>
              <a:rPr lang="zh-TW" altLang="zh-TW" sz="2800" dirty="0"/>
              <a:t>關鍵</a:t>
            </a:r>
            <a:r>
              <a:rPr lang="zh-TW" altLang="zh-TW" sz="2800" dirty="0" smtClean="0"/>
              <a:t>議題</a:t>
            </a:r>
            <a:r>
              <a:rPr lang="zh-TW" altLang="en-US" sz="2800" dirty="0" smtClean="0"/>
              <a:t>，積極推動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08871" y="395425"/>
            <a:ext cx="31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一、前 言</a:t>
            </a:r>
            <a:endParaRPr lang="zh-TW" altLang="en-US" sz="48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3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9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30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273410" y="2527443"/>
            <a:ext cx="828004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360000" algn="ctr" defTabSz="914400">
              <a:lnSpc>
                <a:spcPct val="100000"/>
              </a:lnSpc>
              <a:buClr>
                <a:srgbClr val="97ABBC"/>
              </a:buClr>
              <a:buSzPct val="100000"/>
            </a:pPr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四</a:t>
            </a: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、</a:t>
            </a: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未來展望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529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451" y="277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四</a:t>
            </a:r>
            <a:r>
              <a:rPr lang="zh-TW" alt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、未來展望</a:t>
            </a:r>
            <a:r>
              <a:rPr lang="en-US" altLang="zh-TW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(1/9)</a:t>
            </a:r>
            <a:endParaRPr lang="zh-TW" altLang="en-US" sz="40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31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095" y="1112754"/>
            <a:ext cx="8229600" cy="49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 defTabSz="685800">
              <a:lnSpc>
                <a:spcPts val="3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∙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矽谷計畫自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105.9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開始推動，短期內已將執行中心於台灣、矽谷之架構建置完成，今年可望加速推動，以達成方案目標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9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610079"/>
              </p:ext>
            </p:extLst>
          </p:nvPr>
        </p:nvGraphicFramePr>
        <p:xfrm>
          <a:off x="591070" y="2326201"/>
          <a:ext cx="7886700" cy="228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矩形 19"/>
          <p:cNvSpPr/>
          <p:nvPr/>
        </p:nvSpPr>
        <p:spPr>
          <a:xfrm>
            <a:off x="7077075" y="4813723"/>
            <a:ext cx="150495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年將成立 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個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聯網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產業虛擬教學平台，完成物聯網相關數位課程規劃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7957" y="4759520"/>
            <a:ext cx="161659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促成國內外企業投資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、帶動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網產業發展，以加快產值成長速度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19326" y="4754395"/>
            <a:ext cx="1371599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資金媒合、投資、國際鏈結服務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等資源，協助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新創團隊成長</a:t>
            </a:r>
          </a:p>
        </p:txBody>
      </p:sp>
      <p:sp>
        <p:nvSpPr>
          <p:cNvPr id="24" name="矩形 23"/>
          <p:cNvSpPr/>
          <p:nvPr/>
        </p:nvSpPr>
        <p:spPr>
          <a:xfrm>
            <a:off x="5295092" y="4788095"/>
            <a:ext cx="1715308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積極與國際大企業洽談投資，如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高通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已分別在台成立創新中心及科技實驗室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00475" y="4775623"/>
            <a:ext cx="1419225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智慧城市示範場域驗證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，提出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系統解決方案，帶動海外輸出商機</a:t>
            </a:r>
          </a:p>
        </p:txBody>
      </p:sp>
      <p:sp>
        <p:nvSpPr>
          <p:cNvPr id="27" name="向下箭號 26"/>
          <p:cNvSpPr/>
          <p:nvPr/>
        </p:nvSpPr>
        <p:spPr>
          <a:xfrm flipV="1">
            <a:off x="1276915" y="4267200"/>
            <a:ext cx="261257" cy="35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向下箭號 30"/>
          <p:cNvSpPr/>
          <p:nvPr/>
        </p:nvSpPr>
        <p:spPr>
          <a:xfrm flipV="1">
            <a:off x="2900247" y="4267200"/>
            <a:ext cx="261257" cy="35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向下箭號 31"/>
          <p:cNvSpPr/>
          <p:nvPr/>
        </p:nvSpPr>
        <p:spPr>
          <a:xfrm flipV="1">
            <a:off x="4394266" y="4281453"/>
            <a:ext cx="261257" cy="35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向下箭號 32"/>
          <p:cNvSpPr/>
          <p:nvPr/>
        </p:nvSpPr>
        <p:spPr>
          <a:xfrm flipV="1">
            <a:off x="5891489" y="4281453"/>
            <a:ext cx="261257" cy="35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向下箭號 33"/>
          <p:cNvSpPr/>
          <p:nvPr/>
        </p:nvSpPr>
        <p:spPr>
          <a:xfrm flipV="1">
            <a:off x="7568293" y="4281453"/>
            <a:ext cx="261257" cy="35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516" y="4760235"/>
            <a:ext cx="38573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標題 1"/>
          <p:cNvSpPr txBox="1">
            <a:spLocks/>
          </p:cNvSpPr>
          <p:nvPr/>
        </p:nvSpPr>
        <p:spPr>
          <a:xfrm>
            <a:off x="574451" y="-28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四、未來展望</a:t>
            </a:r>
            <a:r>
              <a:rPr lang="en-US" altLang="zh-TW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(2/9)</a:t>
            </a:r>
            <a:endParaRPr lang="zh-TW" altLang="en-US" sz="40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</a:endParaRPr>
          </a:p>
        </p:txBody>
      </p:sp>
      <p:sp>
        <p:nvSpPr>
          <p:cNvPr id="45" name="標題 1"/>
          <p:cNvSpPr txBox="1">
            <a:spLocks/>
          </p:cNvSpPr>
          <p:nvPr/>
        </p:nvSpPr>
        <p:spPr>
          <a:xfrm>
            <a:off x="615168" y="617741"/>
            <a:ext cx="7886700" cy="791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>掌握前瞻趨勢</a:t>
            </a:r>
            <a:r>
              <a:rPr lang="en-US" altLang="zh-TW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>聚焦關鍵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>議題</a:t>
            </a:r>
            <a:endParaRPr lang="en-US" altLang="zh-TW" sz="2800" b="1" dirty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32" name="圓角矩形圖說文字 31"/>
          <p:cNvSpPr/>
          <p:nvPr/>
        </p:nvSpPr>
        <p:spPr>
          <a:xfrm>
            <a:off x="4561209" y="4897398"/>
            <a:ext cx="3817563" cy="180000"/>
          </a:xfrm>
          <a:prstGeom prst="wedgeRoundRectCallout">
            <a:avLst>
              <a:gd name="adj1" fmla="val 50437"/>
              <a:gd name="adj2" fmla="val -24276"/>
              <a:gd name="adj3" fmla="val 16667"/>
            </a:avLst>
          </a:prstGeom>
          <a:gradFill>
            <a:gsLst>
              <a:gs pos="0">
                <a:sysClr val="window" lastClr="FFFFFF"/>
              </a:gs>
              <a:gs pos="100000">
                <a:srgbClr val="549E39">
                  <a:lumMod val="20000"/>
                  <a:lumOff val="8000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圓角矩形圖說文字 32"/>
          <p:cNvSpPr/>
          <p:nvPr/>
        </p:nvSpPr>
        <p:spPr>
          <a:xfrm>
            <a:off x="4129253" y="6174166"/>
            <a:ext cx="4249519" cy="180000"/>
          </a:xfrm>
          <a:prstGeom prst="wedgeRoundRectCallout">
            <a:avLst>
              <a:gd name="adj1" fmla="val 49811"/>
              <a:gd name="adj2" fmla="val -20917"/>
              <a:gd name="adj3" fmla="val 16667"/>
            </a:avLst>
          </a:prstGeom>
          <a:gradFill>
            <a:gsLst>
              <a:gs pos="0">
                <a:sysClr val="window" lastClr="FFFFFF"/>
              </a:gs>
              <a:gs pos="100000">
                <a:srgbClr val="549E39">
                  <a:lumMod val="20000"/>
                  <a:lumOff val="8000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5153195" y="3741664"/>
            <a:ext cx="3817563" cy="180000"/>
          </a:xfrm>
          <a:prstGeom prst="wedgeRoundRectCallout">
            <a:avLst>
              <a:gd name="adj1" fmla="val 50437"/>
              <a:gd name="adj2" fmla="val -24276"/>
              <a:gd name="adj3" fmla="val 16667"/>
            </a:avLst>
          </a:prstGeom>
          <a:gradFill>
            <a:gsLst>
              <a:gs pos="0">
                <a:sysClr val="window" lastClr="FFFFFF"/>
              </a:gs>
              <a:gs pos="100000">
                <a:srgbClr val="549E39">
                  <a:lumMod val="20000"/>
                  <a:lumOff val="8000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圓角矩形圖說文字 34"/>
          <p:cNvSpPr/>
          <p:nvPr/>
        </p:nvSpPr>
        <p:spPr>
          <a:xfrm>
            <a:off x="4800947" y="2577511"/>
            <a:ext cx="4131697" cy="180000"/>
          </a:xfrm>
          <a:prstGeom prst="wedgeRoundRectCallout">
            <a:avLst>
              <a:gd name="adj1" fmla="val 49505"/>
              <a:gd name="adj2" fmla="val -23131"/>
              <a:gd name="adj3" fmla="val 16667"/>
            </a:avLst>
          </a:prstGeom>
          <a:gradFill>
            <a:gsLst>
              <a:gs pos="0">
                <a:sysClr val="window" lastClr="FFFFFF"/>
              </a:gs>
              <a:gs pos="100000">
                <a:srgbClr val="549E39">
                  <a:lumMod val="20000"/>
                  <a:lumOff val="8000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圓角矩形圖說文字 35"/>
          <p:cNvSpPr/>
          <p:nvPr/>
        </p:nvSpPr>
        <p:spPr>
          <a:xfrm>
            <a:off x="650711" y="3928604"/>
            <a:ext cx="3600396" cy="180000"/>
          </a:xfrm>
          <a:prstGeom prst="wedgeRoundRectCallout">
            <a:avLst>
              <a:gd name="adj1" fmla="val 49167"/>
              <a:gd name="adj2" fmla="val -22393"/>
              <a:gd name="adj3" fmla="val 16667"/>
            </a:avLst>
          </a:prstGeom>
          <a:gradFill>
            <a:gsLst>
              <a:gs pos="0">
                <a:sysClr val="window" lastClr="FFFFFF"/>
              </a:gs>
              <a:gs pos="100000">
                <a:srgbClr val="549E39">
                  <a:lumMod val="20000"/>
                  <a:lumOff val="8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圓角矩形圖說文字 36"/>
          <p:cNvSpPr/>
          <p:nvPr/>
        </p:nvSpPr>
        <p:spPr>
          <a:xfrm>
            <a:off x="165313" y="2552106"/>
            <a:ext cx="4158584" cy="180000"/>
          </a:xfrm>
          <a:prstGeom prst="wedgeRoundRectCallout">
            <a:avLst>
              <a:gd name="adj1" fmla="val 49811"/>
              <a:gd name="adj2" fmla="val -20917"/>
              <a:gd name="adj3" fmla="val 16667"/>
            </a:avLst>
          </a:prstGeom>
          <a:gradFill>
            <a:gsLst>
              <a:gs pos="0">
                <a:sysClr val="window" lastClr="FFFFFF"/>
              </a:gs>
              <a:gs pos="100000">
                <a:srgbClr val="549E39">
                  <a:lumMod val="20000"/>
                  <a:lumOff val="8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7" y="2127798"/>
            <a:ext cx="2383597" cy="2474047"/>
          </a:xfrm>
          <a:prstGeom prst="rect">
            <a:avLst/>
          </a:prstGeom>
        </p:spPr>
      </p:pic>
      <p:grpSp>
        <p:nvGrpSpPr>
          <p:cNvPr id="39" name="群組 38"/>
          <p:cNvGrpSpPr/>
          <p:nvPr/>
        </p:nvGrpSpPr>
        <p:grpSpPr>
          <a:xfrm>
            <a:off x="2689749" y="1254263"/>
            <a:ext cx="1514673" cy="1367825"/>
            <a:chOff x="2371185" y="3022586"/>
            <a:chExt cx="1557220" cy="151550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9E3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955" y="3022586"/>
              <a:ext cx="985680" cy="985680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2371185" y="3777164"/>
              <a:ext cx="1557220" cy="7609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人工智慧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105642" y="4119038"/>
            <a:ext cx="1557220" cy="1629853"/>
            <a:chOff x="3150594" y="1235482"/>
            <a:chExt cx="1557220" cy="1629853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3" name="矩形 42"/>
            <p:cNvSpPr/>
            <p:nvPr/>
          </p:nvSpPr>
          <p:spPr>
            <a:xfrm>
              <a:off x="3150594" y="2104412"/>
              <a:ext cx="1557220" cy="7609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物聯網</a:t>
              </a:r>
              <a:endPara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資安</a:t>
              </a:r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4" cstate="print">
              <a:duotone>
                <a:srgbClr val="549E3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5" y="1235482"/>
              <a:ext cx="981298" cy="981298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1962172" y="2506346"/>
            <a:ext cx="1557220" cy="1524756"/>
            <a:chOff x="4572841" y="1311852"/>
            <a:chExt cx="1557220" cy="1524756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5">
              <a:duotone>
                <a:srgbClr val="549E3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462" y="1311852"/>
              <a:ext cx="1035979" cy="1035979"/>
            </a:xfrm>
            <a:prstGeom prst="rect">
              <a:avLst/>
            </a:prstGeom>
          </p:spPr>
        </p:pic>
        <p:sp>
          <p:nvSpPr>
            <p:cNvPr id="77" name="矩形 76"/>
            <p:cNvSpPr/>
            <p:nvPr/>
          </p:nvSpPr>
          <p:spPr>
            <a:xfrm>
              <a:off x="4572841" y="2075685"/>
              <a:ext cx="1557220" cy="7609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行動生活</a:t>
              </a: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4863378" y="1401787"/>
            <a:ext cx="1445820" cy="1311410"/>
            <a:chOff x="5090531" y="2945234"/>
            <a:chExt cx="1557220" cy="1412452"/>
          </a:xfrm>
          <a:effectLst>
            <a:glow>
              <a:srgbClr val="FFFF00"/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6">
              <a:duotone>
                <a:srgbClr val="549E3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521" y="2945234"/>
              <a:ext cx="1130129" cy="11301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sp>
          <p:nvSpPr>
            <p:cNvPr id="80" name="矩形 79"/>
            <p:cNvSpPr/>
            <p:nvPr/>
          </p:nvSpPr>
          <p:spPr>
            <a:xfrm>
              <a:off x="5090531" y="3596763"/>
              <a:ext cx="1557220" cy="7609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自動駕駛</a:t>
              </a:r>
            </a:p>
          </p:txBody>
        </p:sp>
      </p:grpSp>
      <p:sp>
        <p:nvSpPr>
          <p:cNvPr id="81" name="矩形 80"/>
          <p:cNvSpPr/>
          <p:nvPr/>
        </p:nvSpPr>
        <p:spPr>
          <a:xfrm>
            <a:off x="6634572" y="1564822"/>
            <a:ext cx="2249927" cy="1378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793390" y="6044875"/>
            <a:ext cx="1557220" cy="7609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國際鏈</a:t>
            </a: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endParaRPr lang="en-US" altLang="zh-TW" b="1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endParaRPr lang="en-US" altLang="zh-TW" b="1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南向</a:t>
            </a:r>
          </a:p>
        </p:txBody>
      </p:sp>
      <p:grpSp>
        <p:nvGrpSpPr>
          <p:cNvPr id="83" name="群組 82"/>
          <p:cNvGrpSpPr/>
          <p:nvPr/>
        </p:nvGrpSpPr>
        <p:grpSpPr>
          <a:xfrm>
            <a:off x="5340438" y="2551741"/>
            <a:ext cx="1536344" cy="1868000"/>
            <a:chOff x="4542144" y="4331446"/>
            <a:chExt cx="1557220" cy="1973904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7">
              <a:duotone>
                <a:srgbClr val="549E3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430" y="4331446"/>
              <a:ext cx="1469380" cy="1469380"/>
            </a:xfrm>
            <a:prstGeom prst="rect">
              <a:avLst/>
            </a:prstGeom>
          </p:spPr>
        </p:pic>
        <p:sp>
          <p:nvSpPr>
            <p:cNvPr id="85" name="矩形 84"/>
            <p:cNvSpPr/>
            <p:nvPr/>
          </p:nvSpPr>
          <p:spPr>
            <a:xfrm>
              <a:off x="4542144" y="5544427"/>
              <a:ext cx="1557220" cy="7609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AR/VR</a:t>
              </a:r>
              <a:endPara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2211294" y="4055750"/>
            <a:ext cx="1917959" cy="1401022"/>
            <a:chOff x="9566906" y="3678294"/>
            <a:chExt cx="1917959" cy="1401022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3023" y="3678294"/>
              <a:ext cx="1085726" cy="108040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88" name="矩形 87"/>
            <p:cNvSpPr/>
            <p:nvPr/>
          </p:nvSpPr>
          <p:spPr>
            <a:xfrm>
              <a:off x="9566906" y="4670704"/>
              <a:ext cx="1917959" cy="40861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創新創業</a:t>
              </a:r>
            </a:p>
          </p:txBody>
        </p:sp>
      </p:grpSp>
      <p:pic>
        <p:nvPicPr>
          <p:cNvPr id="89" name="圖片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86" y="4933965"/>
            <a:ext cx="1041277" cy="1036649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37122" y="2713197"/>
            <a:ext cx="249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一機在手，悠活台灣</a:t>
            </a:r>
          </a:p>
        </p:txBody>
      </p:sp>
      <p:sp>
        <p:nvSpPr>
          <p:cNvPr id="91" name="矩形 90"/>
          <p:cNvSpPr/>
          <p:nvPr/>
        </p:nvSpPr>
        <p:spPr>
          <a:xfrm>
            <a:off x="650711" y="1486740"/>
            <a:ext cx="249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人工智慧的科技服務</a:t>
            </a:r>
          </a:p>
        </p:txBody>
      </p:sp>
      <p:sp>
        <p:nvSpPr>
          <p:cNvPr id="92" name="矩形 91"/>
          <p:cNvSpPr/>
          <p:nvPr/>
        </p:nvSpPr>
        <p:spPr>
          <a:xfrm>
            <a:off x="5742743" y="1411860"/>
            <a:ext cx="2987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自駕車產業關鍵角色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247904" y="3278947"/>
            <a:ext cx="2987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全球應用典範基地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加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值中心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314536" y="4848886"/>
            <a:ext cx="2987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資安技術開發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系統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建置之領頭羊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81529" y="4113989"/>
            <a:ext cx="2987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亞洲最大創新創業平台</a:t>
            </a: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32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33629" y="6006030"/>
            <a:ext cx="298756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物聯網系統與解決方案的輸出國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zh-TW" alt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9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" y="36035"/>
            <a:ext cx="914399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(3/9)</a:t>
            </a: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人工智慧工作項目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361425"/>
            <a:ext cx="698892" cy="675823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62532"/>
              </p:ext>
            </p:extLst>
          </p:nvPr>
        </p:nvGraphicFramePr>
        <p:xfrm>
          <a:off x="451314" y="1240862"/>
          <a:ext cx="8241372" cy="4890918"/>
        </p:xfrm>
        <a:graphic>
          <a:graphicData uri="http://schemas.openxmlformats.org/drawingml/2006/table">
            <a:tbl>
              <a:tblPr/>
              <a:tblGrid>
                <a:gridCol w="442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6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7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3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19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97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建立實力讓台灣有自主能力建立 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 model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，舉辦國際級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黑克松，鼓勵新創找尋新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indent="-177800" algn="just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電腦運算資源，整合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開發平台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Nvidia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MTK)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，培育及發展微型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應用，協助產業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發展。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30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協調台北市交通局與高速公路局，將紅綠燈與交通流量資料全省統合 以建立大數據的資料庫，讓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新創使用，投資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Smart City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 建立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公分的地理資料庫，利用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Lidar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掃描建檔儲存 讓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新創團隊從事開發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地理數據資料加值應用，發揮跨域連結整合及資源槓桿綜效，達到智慧化交通目標，降低交通壅塞；拜訪國際大廠商談自駕車技術合作可行性。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07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利用機器學習應用，結合雲端平台與大數據分析，提供空污防制決策參考，實現智慧城市的環境監控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90500" algn="just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藉由提供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開發資源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平台及大數據開放，進一步挖掘並投資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優質潛力團隊。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36098" y="6200125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33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5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0" y="-30777"/>
            <a:ext cx="91440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(4/9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自動駕駛工作項目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21" y="171844"/>
            <a:ext cx="671973" cy="67197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59401"/>
              </p:ext>
            </p:extLst>
          </p:nvPr>
        </p:nvGraphicFramePr>
        <p:xfrm>
          <a:off x="336097" y="1426520"/>
          <a:ext cx="8514205" cy="4195319"/>
        </p:xfrm>
        <a:graphic>
          <a:graphicData uri="http://schemas.openxmlformats.org/drawingml/2006/table">
            <a:tbl>
              <a:tblPr/>
              <a:tblGrid>
                <a:gridCol w="422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4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849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2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411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舉辦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Grand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Challenge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，推動自駕車障礙賽，設定各級別場地與情境賽道，並編列獎金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舉辦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AV(Autonomous Vehicle)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障礙賽及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模擬賽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項賽事。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獎金由科技部編列。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科技部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9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建構自駕系統中控軟體應用平台，遴選業者導入該平台，成立中控軟體國家隊建立出海口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建構自駕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中控軟體以及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系統軟體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應用平台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應用平台。                        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同時遴選半導體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聯發科、台積電、瑞昱等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&amp; 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電子製造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鴻海、廣達、緯創等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代表性業者之先進車載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sensor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及路邊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LIDAR 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導入該平台進行整合測試。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25706" y="5628626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34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35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0" y="26102"/>
            <a:ext cx="9143999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(5/9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ARVR</a:t>
            </a: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工作項目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5" y="213927"/>
            <a:ext cx="845034" cy="81056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31409"/>
              </p:ext>
            </p:extLst>
          </p:nvPr>
        </p:nvGraphicFramePr>
        <p:xfrm>
          <a:off x="546871" y="1103320"/>
          <a:ext cx="8050255" cy="5014846"/>
        </p:xfrm>
        <a:graphic>
          <a:graphicData uri="http://schemas.openxmlformats.org/drawingml/2006/table">
            <a:tbl>
              <a:tblPr/>
              <a:tblGrid>
                <a:gridCol w="459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9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766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62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90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形塑</a:t>
                      </a:r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產業聚落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串聯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國內外</a:t>
                      </a:r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 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企業、新創及相關業者能量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，形塑產業創新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聚落，以加速臺灣</a:t>
                      </a:r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產業發展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發會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9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</a:t>
                      </a:r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關鍵應用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推動跨領域體感科技關鍵應用，帶動相關產業升級轉型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92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培育國際級新創 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協助民間與全球關注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加速器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創投連結，如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Rothenberg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Venture 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BoostVC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VIVE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等，共同推動培訓計畫，引進國際資金 師資，以培訓具國際發展潛力的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新創國際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連結海外市場</a:t>
                      </a:r>
                      <a:b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</a:t>
                      </a: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國內業者參與國際大展、活動，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如矽谷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SVVR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AWE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洛杉磯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VRLA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及法國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LAVAL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等，以展示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ARVR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的相關應用，爭取國際訂單、資金及合作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</a:p>
                  </a:txBody>
                  <a:tcPr marL="4210" marR="4210" marT="4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54306" y="6376770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35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2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0" y="-30777"/>
            <a:ext cx="91440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(6/9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行動生活工作項目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77" y="49638"/>
            <a:ext cx="916387" cy="91638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75726"/>
              </p:ext>
            </p:extLst>
          </p:nvPr>
        </p:nvGraphicFramePr>
        <p:xfrm>
          <a:off x="410563" y="1092229"/>
          <a:ext cx="8324001" cy="5005759"/>
        </p:xfrm>
        <a:graphic>
          <a:graphicData uri="http://schemas.openxmlformats.org/drawingml/2006/table">
            <a:tbl>
              <a:tblPr/>
              <a:tblGrid>
                <a:gridCol w="504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1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36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28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63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推動數位身分認證，如電子發票中獎歸戶、關務電子發貨認證等。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just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推動數位身分認證，規劃場域試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營運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財政部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8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推動行動國旅卡，強化我國電子支付產業發展。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行動國旅卡與手機鑰匙結合運用與推廣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國發會</a:t>
                      </a:r>
                      <a:endParaRPr lang="en-US" altLang="zh-TW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3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推動現有技術整合與應用，建構重點示範場域，帶動民眾應用多元化支付消費。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結合民生產業服務業者，金融、支付、電信、資服業者等，推動包括支付方案、場域與行銷的全面合作，協助民眾跨越初次使用障礙，吸引消者實際體驗、感受便利，加速中小企業行動支付普及。</a:t>
                      </a:r>
                    </a:p>
                    <a:p>
                      <a:pPr marL="177800" marR="0" lvl="0" indent="-17780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聚焦民生消費產業鏈，以高頻次交易行為之商業應用為主，選定人潮眾多與交易頻繁的相關消費場域，如「創新先導實驗場域（學校）」、「百貨零售」、「交通樞紐」、「社區商業」等，以此建置重點示範場域，導入數位行動支付應用，帶動民眾多元支付消費。</a:t>
                      </a:r>
                      <a:endParaRPr kumimoji="0" lang="zh-TW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en-US" altLang="zh-TW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09435" y="6376362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36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63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0" y="-30777"/>
            <a:ext cx="91440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(7/9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物聯網資安工作項目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1" y="248835"/>
            <a:ext cx="657140" cy="65714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20368"/>
              </p:ext>
            </p:extLst>
          </p:nvPr>
        </p:nvGraphicFramePr>
        <p:xfrm>
          <a:off x="336098" y="1054802"/>
          <a:ext cx="8594289" cy="4812539"/>
        </p:xfrm>
        <a:graphic>
          <a:graphicData uri="http://schemas.openxmlformats.org/drawingml/2006/table">
            <a:tbl>
              <a:tblPr/>
              <a:tblGrid>
                <a:gridCol w="497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5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6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4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23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0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建立物聯網資安訊息協同分享中心 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-ISAC),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將來延伸成立 </a:t>
                      </a:r>
                      <a:r>
                        <a:rPr lang="en-US" altLang="zh-TW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Threat &amp; Cybersecurity Emergency Response Center 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營運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物聯網資安訊息協同分享中心 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-ISAC), 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未來延伸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成立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Threat &amp; Cybersecurity Emergency Response Center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 </a:t>
                      </a: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電信技術中心現有能量，建立開放式資安測試環境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以維持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資安社群交流，並協助擴大國內資安檢驗範疇。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結合產業與政府既有資安防護能量至智慧城市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提升物聯網平台與智慧城市連網裝置之資安防護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just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大型物聯網資安國際研討會、駭客競賽、</a:t>
                      </a:r>
                      <a:r>
                        <a:rPr lang="en-US" altLang="zh-TW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社群交流活動與國際連結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39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針對物聯網資安及其人工智慧專業人才需求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充實虛擬學院平台之內容與課程。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21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鼓勵產業及學界收集巨量資料以利</a:t>
                      </a:r>
                      <a:r>
                        <a:rPr lang="en-US" altLang="zh-TW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人工智慧模型的訓練與建立 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just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已驗證物聯網資安應用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如智慧電網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智慧路燈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視訊監控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導入智慧城市布建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並收集巨量資料以建立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 </a:t>
                      </a: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人工智慧分析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模型。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36098" y="6008718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37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9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0" y="-14217"/>
            <a:ext cx="91440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(8/9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創新創業工作項目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3" y="157718"/>
            <a:ext cx="736960" cy="7333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28677"/>
              </p:ext>
            </p:extLst>
          </p:nvPr>
        </p:nvGraphicFramePr>
        <p:xfrm>
          <a:off x="419045" y="1523877"/>
          <a:ext cx="8400613" cy="3120108"/>
        </p:xfrm>
        <a:graphic>
          <a:graphicData uri="http://schemas.openxmlformats.org/drawingml/2006/table">
            <a:tbl>
              <a:tblPr/>
              <a:tblGrid>
                <a:gridCol w="425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8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98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2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03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97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整合政府資源，建立與國際連結之創新創業生態體系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協調輔育北中南具規模之育成中心</a:t>
                      </a:r>
                      <a:endParaRPr lang="en-US" altLang="zh-TW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indent="-1778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協調及支援地方建構具指標性的新創基地</a:t>
                      </a:r>
                      <a:endParaRPr lang="en-US" altLang="zh-TW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indent="-1778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共同邀請國外優質新創團隊來台 </a:t>
                      </a:r>
                      <a:endParaRPr lang="en-US" altLang="zh-TW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indent="-1778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盤點創新創業資料庫</a:t>
                      </a:r>
                      <a:endParaRPr lang="en-US" altLang="zh-TW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indent="-1778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建構創新創業對外網站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09435" y="4660208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38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0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0" y="-30777"/>
            <a:ext cx="91440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四、未來展望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(9/9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cs typeface="+mj-cs"/>
              </a:rPr>
              <a:t>國際鏈結暨新南向工作項目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5717"/>
              </p:ext>
            </p:extLst>
          </p:nvPr>
        </p:nvGraphicFramePr>
        <p:xfrm>
          <a:off x="188856" y="1087734"/>
          <a:ext cx="8788889" cy="4794471"/>
        </p:xfrm>
        <a:graphic>
          <a:graphicData uri="http://schemas.openxmlformats.org/drawingml/2006/table">
            <a:tbl>
              <a:tblPr/>
              <a:tblGrid>
                <a:gridCol w="69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7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5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2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0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主要工作項目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1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配合「新南向政策工作計畫」，辦理</a:t>
                      </a:r>
                      <a:r>
                        <a:rPr lang="en-US" altLang="zh-TW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、智慧城市等形象展或論壇，協助廠商拓展東協市場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搭配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貿易局於東協市場舉辦台灣</a:t>
                      </a:r>
                      <a:r>
                        <a:rPr lang="en-US" altLang="zh-TW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形象展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海外台灣智慧城市解決方案及智慧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技術合作。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南向國家合作支持我國</a:t>
                      </a:r>
                      <a:r>
                        <a:rPr lang="en-US" altLang="zh-TW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業者以論壇及展覽形式推廣</a:t>
                      </a:r>
                      <a:r>
                        <a:rPr lang="en-US" altLang="zh-TW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軟硬整合解決方案與服務。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0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強化臺美創新創業、智慧城市等領域之合作，辦理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GEC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＋、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ICF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GECTC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等國際展會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鏈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GEC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AAN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、亞洲育成協會等，參與全球創業論壇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ICF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GCTC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等全球城市創業挑戰大會。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21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建構跨境物聯網產業平台，分析新南向產業市場，協助系統整合服務輸出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物聯網產業盤點與南向市場物聯網市場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構跨境物聯網產業平台，整合台灣</a:t>
                      </a:r>
                      <a:r>
                        <a:rPr lang="en-US" altLang="zh-TW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Iaas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en-US" altLang="zh-TW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Paas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SaaS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等系統業者，規劃跨境物聯網創新服務、創新產品、解決方案輸出，建構南向市場互利互補物聯網產業生態系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科技行銷與展示，建置跨境虛實平台展示服務平台。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建立亞太新創服務平台，加強商機媒合、跨國育成及市場連結，引進新創團隊來台，提供產品快製服務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中企處合作推動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(Pull) 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商機媒合、跨國育成、市場連結，進一步推動跨國新創服務平台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台灣創業實驗基地：吸引國際新創團隊來台，運用快速試製服務，打造實驗場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域。</a:t>
                      </a:r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製作物聯網及創新創業形象廣告或廣宣素材，並安排於國際頻道播出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節目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制作台灣物聯網產業及新創團隊故事，並在海外頻道</a:t>
                      </a: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播出。</a:t>
                      </a:r>
                      <a:endParaRPr lang="en-US" altLang="zh-TW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國際頻道製作托播台灣</a:t>
                      </a:r>
                      <a:r>
                        <a:rPr lang="en-US" altLang="zh-TW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IoT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形像廣告。</a:t>
                      </a:r>
                      <a:b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43" marR="5743" marT="5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11407" y="6535125"/>
            <a:ext cx="8325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相關研發與場域驗證已在各政府單位分別執行，國發會規劃工作係以補強與跨單位整合為主。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38" y="139344"/>
            <a:ext cx="741308" cy="736973"/>
          </a:xfrm>
          <a:prstGeom prst="rect">
            <a:avLst/>
          </a:prstGeom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39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0060" y="2466199"/>
            <a:ext cx="7932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二</a:t>
            </a: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、</a:t>
            </a:r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計畫</a:t>
            </a: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架構與推動機制</a:t>
            </a:r>
            <a:endParaRPr lang="en-US" altLang="zh-TW" sz="5400" b="1" dirty="0" smtClean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  <a:p>
            <a:endParaRPr lang="en-US" altLang="zh-TW" sz="54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4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3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451" y="277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五</a:t>
            </a:r>
            <a:r>
              <a:rPr lang="zh-TW" alt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</a:rPr>
              <a:t>、結  語</a:t>
            </a:r>
            <a:endParaRPr lang="zh-TW" altLang="en-US" sz="40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40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1782" y="1237449"/>
            <a:ext cx="8229600" cy="49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 defTabSz="685800">
              <a:lnSpc>
                <a:spcPts val="3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矽谷計畫自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105.9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開始推動，短期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內已在台灣及美國矽谷成立辦公室，連結國際人才、資金及市場等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資源，同時亦成立物聯網產業大聯盟，彙聚產業界能量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algn="just" defTabSz="685800">
              <a:lnSpc>
                <a:spcPts val="3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未來本計畫將透過提案機制，結合政府計畫資源與民間產業能量，發揮公私夥伴精神，共同推動物聯網發展，引導出臺灣新經濟發展模式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algn="just" defTabSz="685800">
              <a:lnSpc>
                <a:spcPts val="3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為強化亞洲∙矽谷計畫與民間之連結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，本計畫設置民間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委員會作為交流平台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，聽取企業界、新創社群等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領域之建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言，以做為未來推動政策之重要參考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971600" y="1587879"/>
            <a:ext cx="7200800" cy="3367746"/>
            <a:chOff x="971600" y="1587879"/>
            <a:chExt cx="7200800" cy="3367746"/>
          </a:xfrm>
        </p:grpSpPr>
        <p:grpSp>
          <p:nvGrpSpPr>
            <p:cNvPr id="11" name="群組 10"/>
            <p:cNvGrpSpPr/>
            <p:nvPr/>
          </p:nvGrpSpPr>
          <p:grpSpPr>
            <a:xfrm>
              <a:off x="971600" y="1587879"/>
              <a:ext cx="7200800" cy="3001649"/>
              <a:chOff x="971600" y="1657596"/>
              <a:chExt cx="7200800" cy="3001649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0888" y="1657596"/>
                <a:ext cx="1466204" cy="1487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373" y="3808521"/>
                <a:ext cx="834558" cy="85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文字版面配置區 2"/>
              <p:cNvSpPr txBox="1">
                <a:spLocks/>
              </p:cNvSpPr>
              <p:nvPr/>
            </p:nvSpPr>
            <p:spPr>
              <a:xfrm>
                <a:off x="971600" y="2708920"/>
                <a:ext cx="7200800" cy="1440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Char char="▷"/>
                  <a:defRPr sz="30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24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24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18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18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18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18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18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677480"/>
                  </a:buClr>
                  <a:buSzPct val="100000"/>
                  <a:buFont typeface="Lato"/>
                  <a:buNone/>
                  <a:defRPr sz="1800" b="0" i="0" u="none" strike="noStrike" cap="none">
                    <a:solidFill>
                      <a:srgbClr val="677480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algn="ctr">
                  <a:buNone/>
                </a:pPr>
                <a:r>
                  <a:rPr lang="zh-TW" altLang="en-US" sz="5400" b="1" dirty="0">
                    <a:solidFill>
                      <a:schemeClr val="accent3">
                        <a:lumMod val="75000"/>
                      </a:schemeClr>
                    </a:solidFill>
                    <a:effectLst>
                      <a:glow rad="101600">
                        <a:srgbClr val="FFFFFF"/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簡報完畢</a:t>
                </a:r>
              </a:p>
              <a:p>
                <a:pPr algn="ctr">
                  <a:buNone/>
                </a:pPr>
                <a:r>
                  <a:rPr lang="zh-TW" altLang="en-US" sz="5400" b="1" dirty="0">
                    <a:solidFill>
                      <a:schemeClr val="accent3">
                        <a:lumMod val="75000"/>
                      </a:schemeClr>
                    </a:solidFill>
                    <a:effectLst>
                      <a:glow rad="101600">
                        <a:srgbClr val="FFFFFF"/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敬請指教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539" y="3990825"/>
              <a:ext cx="957357" cy="96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41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4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779318" y="2393575"/>
            <a:ext cx="7335982" cy="104387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附件</a:t>
            </a:r>
            <a:endParaRPr lang="zh-TW" altLang="en-US" sz="4000" b="1" dirty="0">
              <a:solidFill>
                <a:srgbClr val="006600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42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853" y="80953"/>
            <a:ext cx="7886700" cy="1325563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全球物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聯網發展三階段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533162" y="4784157"/>
            <a:ext cx="209195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2060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buClr>
                <a:srgbClr val="00206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buClr>
                <a:srgbClr val="002060"/>
              </a:buClr>
              <a:buChar char="ü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buClr>
                <a:srgbClr val="002060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buClr>
                <a:prstClr val="black"/>
              </a:buClr>
              <a:buFont typeface="Arial" charset="0"/>
              <a:buNone/>
            </a:pPr>
            <a:r>
              <a:rPr kumimoji="1" lang="zh-TW" alt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終端</a:t>
            </a:r>
            <a:r>
              <a:rPr kumimoji="1" lang="zh-TW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連接</a:t>
            </a:r>
            <a:r>
              <a:rPr kumimoji="1" lang="zh-TW" alt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感知</a:t>
            </a:r>
            <a:endParaRPr kumimoji="1" lang="en-US" altLang="zh-TW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智慧手機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自駕車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穿戴裝置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感測器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智慧路燈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en-US" altLang="zh-TW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365125" indent="-182563" algn="ctr" eaLnBrk="1" hangingPunct="1">
              <a:buClr>
                <a:prstClr val="black"/>
              </a:buClr>
            </a:pP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endParaRPr kumimoji="1" lang="en-US" altLang="zh-TW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prstClr val="black"/>
              </a:buClr>
              <a:buFont typeface="Wingdings" pitchFamily="2" charset="2"/>
              <a:buNone/>
            </a:pPr>
            <a:endParaRPr kumimoji="1" lang="en-US" altLang="zh-TW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856196" y="4120758"/>
            <a:ext cx="145103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2060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buClr>
                <a:srgbClr val="00206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buClr>
                <a:srgbClr val="002060"/>
              </a:buClr>
              <a:buChar char="ü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buClr>
                <a:srgbClr val="002060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buClr>
                <a:prstClr val="black"/>
              </a:buClr>
              <a:buFont typeface="Wingdings" pitchFamily="2" charset="2"/>
              <a:buNone/>
            </a:pPr>
            <a:r>
              <a:rPr kumimoji="1" lang="zh-TW" alt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商業</a:t>
            </a:r>
            <a:r>
              <a:rPr kumimoji="1" lang="zh-TW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分析</a:t>
            </a:r>
            <a:r>
              <a:rPr kumimoji="1" lang="zh-TW" alt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平台</a:t>
            </a:r>
            <a:endParaRPr kumimoji="1" lang="en-US" altLang="zh-TW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物聯網平台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雲端平台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人工智慧</a:t>
            </a:r>
            <a:endParaRPr kumimoji="1" lang="en-US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數據</a:t>
            </a:r>
            <a:endParaRPr kumimoji="1" lang="en-US" altLang="zh-TW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en-US" altLang="zh-TW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AR/VR</a:t>
            </a: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資安</a:t>
            </a:r>
            <a:endParaRPr kumimoji="1" lang="en-US" altLang="zh-TW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區</a:t>
            </a: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塊鏈平台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系統整合</a:t>
            </a: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r>
              <a:rPr kumimoji="1" lang="en-US" altLang="zh-TW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65125" indent="-182563" eaLnBrk="1" hangingPunct="1">
              <a:buClr>
                <a:prstClr val="black"/>
              </a:buClr>
            </a:pPr>
            <a:endParaRPr kumimoji="1" lang="en-US" altLang="zh-TW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82563" eaLnBrk="1" hangingPunct="1">
              <a:buClr>
                <a:prstClr val="black"/>
              </a:buClr>
            </a:pPr>
            <a:endParaRPr kumimoji="1" lang="en-US" altLang="zh-TW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>
            <a:off x="475291" y="6489739"/>
            <a:ext cx="8136000" cy="16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475291" y="2276872"/>
            <a:ext cx="0" cy="421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/>
          <a:lstStyle/>
          <a:p>
            <a:endParaRPr lang="zh-TW" altLang="en-US" sz="16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532989" y="6279154"/>
            <a:ext cx="660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buClr>
                <a:schemeClr val="tx1"/>
              </a:buClr>
              <a:buFont typeface="Wingdings" pitchFamily="2" charset="2"/>
              <a:buNone/>
              <a:defRPr kumimoji="1" sz="1800" b="1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defRPr>
            </a:lvl1pPr>
            <a:lvl2pPr marL="742950" indent="-285750" eaLnBrk="0" hangingPunct="0">
              <a:buClr>
                <a:srgbClr val="002060"/>
              </a:buClr>
              <a:buFont typeface="Arial" charset="0"/>
              <a:buChar char="–"/>
              <a:defRPr sz="2000" b="1">
                <a:ea typeface="微軟正黑體" pitchFamily="34" charset="-120"/>
              </a:defRPr>
            </a:lvl2pPr>
            <a:lvl3pPr marL="1143000" indent="-228600" eaLnBrk="0" hangingPunct="0">
              <a:buClr>
                <a:srgbClr val="002060"/>
              </a:buClr>
              <a:buChar char="ü"/>
              <a:defRPr sz="2000" b="1">
                <a:ea typeface="微軟正黑體" pitchFamily="34" charset="-120"/>
              </a:defRPr>
            </a:lvl3pPr>
            <a:lvl4pPr marL="1600200" indent="-228600" eaLnBrk="0" hangingPunct="0">
              <a:buClr>
                <a:srgbClr val="002060"/>
              </a:buClr>
              <a:buFont typeface="Arial" charset="0"/>
              <a:buChar char="»"/>
              <a:defRPr sz="2000" b="1">
                <a:ea typeface="微軟正黑體" pitchFamily="34" charset="-120"/>
              </a:defRPr>
            </a:lvl4pPr>
            <a:lvl5pPr marL="2057400" indent="-228600" eaLnBrk="0" hangingPunct="0">
              <a:buClr>
                <a:srgbClr val="002060"/>
              </a:buClr>
              <a:buFont typeface="微軟正黑體" pitchFamily="34" charset="-120"/>
              <a:buChar char="。"/>
              <a:defRPr sz="2000" b="1"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ea typeface="微軟正黑體" pitchFamily="34" charset="-120"/>
              </a:defRPr>
            </a:lvl9pPr>
          </a:lstStyle>
          <a:p>
            <a:pPr>
              <a:buClr>
                <a:prstClr val="black"/>
              </a:buClr>
            </a:pPr>
            <a:r>
              <a:rPr lang="en-US" altLang="zh-TW" sz="1600" dirty="0">
                <a:solidFill>
                  <a:prstClr val="black"/>
                </a:solidFill>
              </a:rPr>
              <a:t>Time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423" y="1672958"/>
            <a:ext cx="935736" cy="6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2060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buClr>
                <a:srgbClr val="00206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buClr>
                <a:srgbClr val="002060"/>
              </a:buClr>
              <a:buChar char="ü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buClr>
                <a:srgbClr val="002060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 eaLnBrk="1" hangingPunct="1">
              <a:buClr>
                <a:prstClr val="black"/>
              </a:buClr>
              <a:buFont typeface="Wingdings" pitchFamily="2" charset="2"/>
              <a:buNone/>
            </a:pPr>
            <a:r>
              <a:rPr kumimoji="1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Value-add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486495" y="3353052"/>
            <a:ext cx="2771667" cy="29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2060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buClr>
                <a:srgbClr val="00206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buClr>
                <a:srgbClr val="002060"/>
              </a:buClr>
              <a:buChar char="ü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buClr>
                <a:srgbClr val="002060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lnSpc>
                <a:spcPts val="1600"/>
              </a:lnSpc>
              <a:buClr>
                <a:prstClr val="black"/>
              </a:buClr>
              <a:buFont typeface="Wingdings" pitchFamily="2" charset="2"/>
              <a:buNone/>
            </a:pPr>
            <a:r>
              <a:rPr kumimoji="1" lang="zh-TW" altLang="en-US" sz="1600" dirty="0">
                <a:solidFill>
                  <a:srgbClr val="0000CC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智慧應用</a:t>
            </a:r>
            <a:r>
              <a:rPr kumimoji="1"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服務</a:t>
            </a:r>
            <a:endParaRPr kumimoji="1"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365125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政府</a:t>
            </a:r>
            <a:endParaRPr kumimoji="1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智慧城市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智慧交通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環境改善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智慧農業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365125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消費者</a:t>
            </a:r>
            <a:endParaRPr kumimoji="1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anose="020B0604020202020204" pitchFamily="34" charset="0"/>
              </a:rPr>
              <a:t>自動駕駛</a:t>
            </a:r>
            <a:endParaRPr kumimoji="1" lang="en-US" altLang="zh-TW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</a:t>
            </a: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家庭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智慧醫療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anose="020B0604020202020204" pitchFamily="34" charset="0"/>
              </a:rPr>
              <a:t>行動生活</a:t>
            </a:r>
            <a:endParaRPr kumimoji="1" lang="en-US" altLang="zh-TW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物</a:t>
            </a: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流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智慧製造</a:t>
            </a:r>
            <a:endParaRPr kumimoji="1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108075" lvl="1" indent="-182563" eaLnBrk="1" hangingPunct="1">
              <a:lnSpc>
                <a:spcPts val="1600"/>
              </a:lnSpc>
              <a:buClr>
                <a:prstClr val="black"/>
              </a:buClr>
            </a:pPr>
            <a:r>
              <a:rPr kumimoji="1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五邊形 34"/>
          <p:cNvSpPr/>
          <p:nvPr/>
        </p:nvSpPr>
        <p:spPr bwMode="auto">
          <a:xfrm>
            <a:off x="1115550" y="1133763"/>
            <a:ext cx="2020618" cy="4535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Phase 1</a:t>
            </a:r>
            <a:endParaRPr lang="zh-TW" altLang="en-US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五邊形 35"/>
          <p:cNvSpPr/>
          <p:nvPr/>
        </p:nvSpPr>
        <p:spPr bwMode="auto">
          <a:xfrm>
            <a:off x="3625120" y="1161682"/>
            <a:ext cx="2020618" cy="45355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Phase 2</a:t>
            </a:r>
            <a:endParaRPr lang="zh-TW" altLang="en-US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3575778" y="1788985"/>
            <a:ext cx="2229841" cy="507405"/>
          </a:xfrm>
          <a:prstGeom prst="roundRect">
            <a:avLst/>
          </a:prstGeom>
          <a:solidFill>
            <a:srgbClr val="051534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0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平台分析</a:t>
            </a:r>
          </a:p>
        </p:txBody>
      </p:sp>
      <p:sp>
        <p:nvSpPr>
          <p:cNvPr id="41" name="圓角矩形 40"/>
          <p:cNvSpPr/>
          <p:nvPr/>
        </p:nvSpPr>
        <p:spPr>
          <a:xfrm>
            <a:off x="6198806" y="1768433"/>
            <a:ext cx="2048428" cy="507405"/>
          </a:xfrm>
          <a:prstGeom prst="roundRect">
            <a:avLst/>
          </a:prstGeom>
          <a:solidFill>
            <a:srgbClr val="051534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0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</a:t>
            </a:r>
          </a:p>
        </p:txBody>
      </p:sp>
      <p:sp>
        <p:nvSpPr>
          <p:cNvPr id="42" name="圓角矩形 41"/>
          <p:cNvSpPr/>
          <p:nvPr/>
        </p:nvSpPr>
        <p:spPr>
          <a:xfrm>
            <a:off x="1067543" y="1764574"/>
            <a:ext cx="1994361" cy="507405"/>
          </a:xfrm>
          <a:prstGeom prst="roundRect">
            <a:avLst/>
          </a:prstGeom>
          <a:solidFill>
            <a:srgbClr val="051534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0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終端連接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592967" y="3857936"/>
            <a:ext cx="2394857" cy="1208648"/>
          </a:xfrm>
          <a:custGeom>
            <a:avLst/>
            <a:gdLst>
              <a:gd name="connsiteX0" fmla="*/ 0 w 2394857"/>
              <a:gd name="connsiteY0" fmla="*/ 1295400 h 1295400"/>
              <a:gd name="connsiteX1" fmla="*/ 827314 w 2394857"/>
              <a:gd name="connsiteY1" fmla="*/ 1219200 h 1295400"/>
              <a:gd name="connsiteX2" fmla="*/ 1240971 w 2394857"/>
              <a:gd name="connsiteY2" fmla="*/ 936172 h 1295400"/>
              <a:gd name="connsiteX3" fmla="*/ 1436914 w 2394857"/>
              <a:gd name="connsiteY3" fmla="*/ 674914 h 1295400"/>
              <a:gd name="connsiteX4" fmla="*/ 1763485 w 2394857"/>
              <a:gd name="connsiteY4" fmla="*/ 283029 h 1295400"/>
              <a:gd name="connsiteX5" fmla="*/ 2394857 w 2394857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857" h="1295400">
                <a:moveTo>
                  <a:pt x="0" y="1295400"/>
                </a:moveTo>
                <a:cubicBezTo>
                  <a:pt x="310243" y="1287235"/>
                  <a:pt x="620486" y="1279071"/>
                  <a:pt x="827314" y="1219200"/>
                </a:cubicBezTo>
                <a:cubicBezTo>
                  <a:pt x="1034142" y="1159329"/>
                  <a:pt x="1139371" y="1026886"/>
                  <a:pt x="1240971" y="936172"/>
                </a:cubicBezTo>
                <a:cubicBezTo>
                  <a:pt x="1342571" y="845458"/>
                  <a:pt x="1349828" y="783771"/>
                  <a:pt x="1436914" y="674914"/>
                </a:cubicBezTo>
                <a:cubicBezTo>
                  <a:pt x="1524000" y="566057"/>
                  <a:pt x="1603828" y="395515"/>
                  <a:pt x="1763485" y="283029"/>
                </a:cubicBezTo>
                <a:cubicBezTo>
                  <a:pt x="1923142" y="170543"/>
                  <a:pt x="2158999" y="85271"/>
                  <a:pt x="2394857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5689661" y="3020743"/>
            <a:ext cx="2880285" cy="1272353"/>
          </a:xfrm>
          <a:custGeom>
            <a:avLst/>
            <a:gdLst>
              <a:gd name="connsiteX0" fmla="*/ 0 w 3113315"/>
              <a:gd name="connsiteY0" fmla="*/ 1363677 h 1363677"/>
              <a:gd name="connsiteX1" fmla="*/ 707572 w 3113315"/>
              <a:gd name="connsiteY1" fmla="*/ 808505 h 1363677"/>
              <a:gd name="connsiteX2" fmla="*/ 979715 w 3113315"/>
              <a:gd name="connsiteY2" fmla="*/ 296877 h 1363677"/>
              <a:gd name="connsiteX3" fmla="*/ 1469572 w 3113315"/>
              <a:gd name="connsiteY3" fmla="*/ 111820 h 1363677"/>
              <a:gd name="connsiteX4" fmla="*/ 2743200 w 3113315"/>
              <a:gd name="connsiteY4" fmla="*/ 13848 h 1363677"/>
              <a:gd name="connsiteX5" fmla="*/ 3113315 w 3113315"/>
              <a:gd name="connsiteY5" fmla="*/ 2962 h 13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315" h="1363677">
                <a:moveTo>
                  <a:pt x="0" y="1363677"/>
                </a:moveTo>
                <a:cubicBezTo>
                  <a:pt x="272143" y="1174991"/>
                  <a:pt x="544286" y="986305"/>
                  <a:pt x="707572" y="808505"/>
                </a:cubicBezTo>
                <a:cubicBezTo>
                  <a:pt x="870858" y="630705"/>
                  <a:pt x="852715" y="412991"/>
                  <a:pt x="979715" y="296877"/>
                </a:cubicBezTo>
                <a:cubicBezTo>
                  <a:pt x="1106715" y="180763"/>
                  <a:pt x="1175658" y="158991"/>
                  <a:pt x="1469572" y="111820"/>
                </a:cubicBezTo>
                <a:cubicBezTo>
                  <a:pt x="1763486" y="64649"/>
                  <a:pt x="2469243" y="31991"/>
                  <a:pt x="2743200" y="13848"/>
                </a:cubicBezTo>
                <a:cubicBezTo>
                  <a:pt x="3017157" y="-4295"/>
                  <a:pt x="3065236" y="-667"/>
                  <a:pt x="3113315" y="296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3062507" y="3353052"/>
            <a:ext cx="2646947" cy="1315308"/>
          </a:xfrm>
          <a:custGeom>
            <a:avLst/>
            <a:gdLst>
              <a:gd name="connsiteX0" fmla="*/ 0 w 2646947"/>
              <a:gd name="connsiteY0" fmla="*/ 1407694 h 1409715"/>
              <a:gd name="connsiteX1" fmla="*/ 348916 w 2646947"/>
              <a:gd name="connsiteY1" fmla="*/ 1299410 h 1409715"/>
              <a:gd name="connsiteX2" fmla="*/ 757990 w 2646947"/>
              <a:gd name="connsiteY2" fmla="*/ 697831 h 1409715"/>
              <a:gd name="connsiteX3" fmla="*/ 1155032 w 2646947"/>
              <a:gd name="connsiteY3" fmla="*/ 360947 h 1409715"/>
              <a:gd name="connsiteX4" fmla="*/ 1564105 w 2646947"/>
              <a:gd name="connsiteY4" fmla="*/ 252663 h 1409715"/>
              <a:gd name="connsiteX5" fmla="*/ 2646947 w 2646947"/>
              <a:gd name="connsiteY5" fmla="*/ 0 h 1409715"/>
              <a:gd name="connsiteX6" fmla="*/ 2646947 w 2646947"/>
              <a:gd name="connsiteY6" fmla="*/ 0 h 140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947" h="1409715">
                <a:moveTo>
                  <a:pt x="0" y="1407694"/>
                </a:moveTo>
                <a:cubicBezTo>
                  <a:pt x="111292" y="1412707"/>
                  <a:pt x="222584" y="1417721"/>
                  <a:pt x="348916" y="1299410"/>
                </a:cubicBezTo>
                <a:cubicBezTo>
                  <a:pt x="475248" y="1181099"/>
                  <a:pt x="623637" y="854241"/>
                  <a:pt x="757990" y="697831"/>
                </a:cubicBezTo>
                <a:cubicBezTo>
                  <a:pt x="892343" y="541420"/>
                  <a:pt x="1020680" y="435142"/>
                  <a:pt x="1155032" y="360947"/>
                </a:cubicBezTo>
                <a:cubicBezTo>
                  <a:pt x="1289384" y="286752"/>
                  <a:pt x="1564105" y="252663"/>
                  <a:pt x="1564105" y="252663"/>
                </a:cubicBezTo>
                <a:lnTo>
                  <a:pt x="2646947" y="0"/>
                </a:lnTo>
                <a:lnTo>
                  <a:pt x="2646947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169584" y="3539117"/>
            <a:ext cx="1465696" cy="5048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硬體載具變革</a:t>
            </a:r>
          </a:p>
        </p:txBody>
      </p:sp>
      <p:sp>
        <p:nvSpPr>
          <p:cNvPr id="23" name="橢圓 22"/>
          <p:cNvSpPr/>
          <p:nvPr/>
        </p:nvSpPr>
        <p:spPr>
          <a:xfrm>
            <a:off x="3911355" y="2957624"/>
            <a:ext cx="1465696" cy="5048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管理平台問世</a:t>
            </a:r>
          </a:p>
        </p:txBody>
      </p:sp>
      <p:sp>
        <p:nvSpPr>
          <p:cNvPr id="24" name="橢圓 23"/>
          <p:cNvSpPr/>
          <p:nvPr/>
        </p:nvSpPr>
        <p:spPr>
          <a:xfrm>
            <a:off x="6678062" y="2542280"/>
            <a:ext cx="1465696" cy="5048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商業模式突破</a:t>
            </a:r>
          </a:p>
        </p:txBody>
      </p:sp>
      <p:sp>
        <p:nvSpPr>
          <p:cNvPr id="31" name="五邊形 30"/>
          <p:cNvSpPr/>
          <p:nvPr/>
        </p:nvSpPr>
        <p:spPr bwMode="auto">
          <a:xfrm>
            <a:off x="6241143" y="1149149"/>
            <a:ext cx="2020618" cy="45355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Phase </a:t>
            </a:r>
            <a:r>
              <a:rPr lang="en-US" altLang="zh-TW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8932" y="2724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終端連接數快速成長</a:t>
            </a:r>
            <a:r>
              <a:rPr lang="zh-TW" altLang="en-US" sz="1600" b="1" kern="0" dirty="0" smtClean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kern="0" dirty="0" smtClean="0">
              <a:solidFill>
                <a:srgbClr val="0A34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600" b="1" kern="0" dirty="0" smtClean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</a:t>
            </a:r>
            <a:r>
              <a:rPr lang="zh-TW" altLang="en-US" sz="16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能力提升</a:t>
            </a:r>
          </a:p>
        </p:txBody>
      </p:sp>
      <p:sp>
        <p:nvSpPr>
          <p:cNvPr id="6" name="矩形 5"/>
          <p:cNvSpPr/>
          <p:nvPr/>
        </p:nvSpPr>
        <p:spPr>
          <a:xfrm>
            <a:off x="3517661" y="2559954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以平台、</a:t>
            </a:r>
            <a:r>
              <a:rPr lang="en-US" altLang="zh-TW" sz="16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6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分析數據價值</a:t>
            </a:r>
          </a:p>
        </p:txBody>
      </p:sp>
      <p:sp>
        <p:nvSpPr>
          <p:cNvPr id="8" name="矩形 7"/>
          <p:cNvSpPr/>
          <p:nvPr/>
        </p:nvSpPr>
        <p:spPr>
          <a:xfrm>
            <a:off x="6009707" y="2238521"/>
            <a:ext cx="2825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kern="0" dirty="0">
                <a:solidFill>
                  <a:srgbClr val="0A34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結合領域知識達成服務精進</a:t>
            </a:r>
          </a:p>
        </p:txBody>
      </p:sp>
      <p:sp>
        <p:nvSpPr>
          <p:cNvPr id="3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43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4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853" y="80953"/>
            <a:ext cx="7886700" cy="1325563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國內物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聯網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發展現況</a:t>
            </a:r>
            <a:endParaRPr lang="zh-TW" altLang="en-US" sz="32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-32766" y="1140280"/>
            <a:ext cx="9176766" cy="5086801"/>
            <a:chOff x="-32766" y="1524328"/>
            <a:chExt cx="9176766" cy="5086801"/>
          </a:xfrm>
        </p:grpSpPr>
        <p:sp>
          <p:nvSpPr>
            <p:cNvPr id="73" name="矩形 72"/>
            <p:cNvSpPr/>
            <p:nvPr/>
          </p:nvSpPr>
          <p:spPr>
            <a:xfrm>
              <a:off x="0" y="5543328"/>
              <a:ext cx="9144000" cy="10678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16006" y="3329721"/>
              <a:ext cx="9144000" cy="21318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1524328"/>
              <a:ext cx="9144000" cy="1713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152144" y="5635597"/>
              <a:ext cx="5724144" cy="3320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人才培育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920484" y="5637535"/>
              <a:ext cx="1402080" cy="3383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物聯網虛擬學院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856488" y="4879848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2243328" y="4879848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ARVR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技術研究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3587496" y="4879848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通訊基礎技術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4931664" y="4879848"/>
              <a:ext cx="1944624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人工智慧發展平台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6912864" y="4879848"/>
              <a:ext cx="1371600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物聯網應用晶片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912876" y="4379976"/>
              <a:ext cx="2502408" cy="40538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人工智慧晶片技術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1242" y="5775805"/>
              <a:ext cx="1098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跨領域</a:t>
              </a:r>
              <a:endPara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研發基礎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4230624" y="6077712"/>
              <a:ext cx="1402080" cy="3383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法規研究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3817620" y="3886200"/>
              <a:ext cx="1661160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LiDAR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圓角矩形 46"/>
            <p:cNvSpPr/>
            <p:nvPr/>
          </p:nvSpPr>
          <p:spPr>
            <a:xfrm>
              <a:off x="3483864" y="4390489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影像處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4824984" y="4384807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大數據分析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圓角矩形 49"/>
            <p:cNvSpPr/>
            <p:nvPr/>
          </p:nvSpPr>
          <p:spPr>
            <a:xfrm>
              <a:off x="6184392" y="4377446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統計應用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7577328" y="4384807"/>
              <a:ext cx="130759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穿戴載具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2066544" y="3893665"/>
              <a:ext cx="1661160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自駕車場域驗證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圓角矩形 52"/>
            <p:cNvSpPr/>
            <p:nvPr/>
          </p:nvSpPr>
          <p:spPr>
            <a:xfrm>
              <a:off x="5535168" y="3893665"/>
              <a:ext cx="1057656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醫療分析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圓角矩形 53"/>
            <p:cNvSpPr/>
            <p:nvPr/>
          </p:nvSpPr>
          <p:spPr>
            <a:xfrm>
              <a:off x="6661404" y="3886200"/>
              <a:ext cx="1661160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商業行為分析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585216" y="3886200"/>
              <a:ext cx="139141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行動商務技術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-32766" y="4291930"/>
              <a:ext cx="1098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基礎研究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0" y="1924026"/>
              <a:ext cx="1098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商業應用</a:t>
              </a: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9" name="圓角矩形 58"/>
            <p:cNvSpPr/>
            <p:nvPr/>
          </p:nvSpPr>
          <p:spPr>
            <a:xfrm>
              <a:off x="7535418" y="3400148"/>
              <a:ext cx="139141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3D/MR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眼鏡技術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1179577" y="3407354"/>
              <a:ext cx="139141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冷鏈物流場域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圓角矩形 60"/>
            <p:cNvSpPr/>
            <p:nvPr/>
          </p:nvSpPr>
          <p:spPr>
            <a:xfrm>
              <a:off x="2627377" y="2883456"/>
              <a:ext cx="1882897" cy="9445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智慧運輸技術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圓角矩形 61"/>
            <p:cNvSpPr/>
            <p:nvPr/>
          </p:nvSpPr>
          <p:spPr>
            <a:xfrm>
              <a:off x="6063233" y="3407140"/>
              <a:ext cx="139141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GIS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內政部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4591048" y="3407140"/>
              <a:ext cx="1391412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無人自駕車研究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交通部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圓角矩形 63"/>
            <p:cNvSpPr/>
            <p:nvPr/>
          </p:nvSpPr>
          <p:spPr>
            <a:xfrm>
              <a:off x="1098804" y="1831586"/>
              <a:ext cx="1891284" cy="4206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4G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寬頻應用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3086862" y="1779916"/>
              <a:ext cx="2360675" cy="8627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．矽谷─智慧城市旗艦應用服務示範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1098804" y="2341178"/>
              <a:ext cx="1891284" cy="4840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智慧機械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5478780" y="1761142"/>
              <a:ext cx="1827276" cy="9311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產業升級轉型計畫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4593331" y="2768453"/>
              <a:ext cx="1194817" cy="3903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物流加值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7344537" y="2305278"/>
              <a:ext cx="1773174" cy="5783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科學園區智慧永續發展計畫</a:t>
              </a: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圓角矩形 69"/>
            <p:cNvSpPr/>
            <p:nvPr/>
          </p:nvSpPr>
          <p:spPr>
            <a:xfrm>
              <a:off x="7367396" y="1890624"/>
              <a:ext cx="1194817" cy="3903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SBIR</a:t>
              </a: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2438400" y="6085487"/>
              <a:ext cx="1665732" cy="3366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倫理研究社會影響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科政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向下箭號 12"/>
            <p:cNvSpPr/>
            <p:nvPr/>
          </p:nvSpPr>
          <p:spPr>
            <a:xfrm rot="10800000">
              <a:off x="192592" y="5153069"/>
              <a:ext cx="499685" cy="616961"/>
            </a:xfrm>
            <a:prstGeom prst="down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向下箭號 73"/>
            <p:cNvSpPr/>
            <p:nvPr/>
          </p:nvSpPr>
          <p:spPr>
            <a:xfrm rot="10800000">
              <a:off x="153256" y="2956694"/>
              <a:ext cx="499685" cy="616961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5864347" y="2766107"/>
              <a:ext cx="1194817" cy="3903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體感中心</a:t>
              </a:r>
              <a:endPara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44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27180" y="208800"/>
            <a:ext cx="7705531" cy="5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/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sz="3200" b="1" dirty="0" err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，運用人工智慧加值物聯網產業</a:t>
            </a:r>
          </a:p>
        </p:txBody>
      </p:sp>
      <p:sp>
        <p:nvSpPr>
          <p:cNvPr id="19" name="內容版面配置區 18"/>
          <p:cNvSpPr>
            <a:spLocks noGrp="1"/>
          </p:cNvSpPr>
          <p:nvPr>
            <p:ph idx="1"/>
          </p:nvPr>
        </p:nvSpPr>
        <p:spPr>
          <a:xfrm>
            <a:off x="349133" y="986749"/>
            <a:ext cx="8401337" cy="535531"/>
          </a:xfrm>
        </p:spPr>
        <p:txBody>
          <a:bodyPr wrap="square">
            <a:spAutoFit/>
          </a:bodyPr>
          <a:lstStyle/>
          <a:p>
            <a:pPr marL="342900" indent="-342900"/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預估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2020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全球將有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 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商業將成為數位商業，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企業將有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專門的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演算法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智慧代理人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將導入全球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替人類</a:t>
            </a:r>
            <a:r>
              <a:rPr lang="zh-TW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全球經濟交易活動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998206" y="2254306"/>
            <a:ext cx="5081808" cy="4071361"/>
          </a:xfrm>
          <a:prstGeom prst="roundRect">
            <a:avLst>
              <a:gd name="adj" fmla="val 134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642641" y="4088715"/>
            <a:ext cx="5711625" cy="8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14" idx="2"/>
          </p:cNvCxnSpPr>
          <p:nvPr/>
        </p:nvCxnSpPr>
        <p:spPr>
          <a:xfrm flipH="1">
            <a:off x="4549802" y="2485140"/>
            <a:ext cx="64691" cy="38405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534057" y="2702112"/>
            <a:ext cx="1582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zh-TW" altLang="en-US" b="1" dirty="0">
                <a:solidFill>
                  <a:srgbClr val="CC6600"/>
                </a:solidFill>
                <a:latin typeface="微軟正黑體" panose="020B0604030504040204" pitchFamily="34" charset="-120"/>
              </a:rPr>
              <a:t>智慧感測</a:t>
            </a:r>
            <a:endParaRPr lang="en-US" altLang="zh-TW" b="1" dirty="0">
              <a:solidFill>
                <a:srgbClr val="CC6600"/>
              </a:solidFill>
              <a:latin typeface="微軟正黑體" panose="020B0604030504040204" pitchFamily="34" charset="-120"/>
            </a:endParaRPr>
          </a:p>
          <a:p>
            <a:pPr marL="92075" indent="-920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zh-TW" altLang="en-US" b="1" dirty="0">
                <a:solidFill>
                  <a:srgbClr val="CC6600"/>
                </a:solidFill>
                <a:latin typeface="微軟正黑體" panose="020B0604030504040204" pitchFamily="34" charset="-120"/>
              </a:rPr>
              <a:t>智慧家電</a:t>
            </a:r>
            <a:endParaRPr lang="en-US" altLang="zh-TW" b="1" dirty="0">
              <a:solidFill>
                <a:srgbClr val="CC6600"/>
              </a:solidFill>
              <a:latin typeface="微軟正黑體" panose="020B0604030504040204" pitchFamily="34" charset="-120"/>
            </a:endParaRPr>
          </a:p>
          <a:p>
            <a:pPr marL="92075" indent="-920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zh-TW" altLang="en-US" b="1" dirty="0">
                <a:solidFill>
                  <a:srgbClr val="CC6600"/>
                </a:solidFill>
                <a:latin typeface="微軟正黑體" panose="020B0604030504040204" pitchFamily="34" charset="-120"/>
              </a:rPr>
              <a:t>智慧工具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076601" y="2702112"/>
            <a:ext cx="180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92075" indent="-920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tabLst/>
            </a:pPr>
            <a:r>
              <a:rPr lang="zh-TW" altLang="en-US" dirty="0"/>
              <a:t>智慧機器人</a:t>
            </a:r>
            <a:endParaRPr lang="en-US" altLang="zh-TW" dirty="0"/>
          </a:p>
          <a:p>
            <a:pPr>
              <a:tabLst/>
            </a:pPr>
            <a:r>
              <a:rPr lang="zh-TW" altLang="en-US" dirty="0"/>
              <a:t>無人機</a:t>
            </a:r>
            <a:endParaRPr lang="en-US" altLang="zh-TW" dirty="0"/>
          </a:p>
          <a:p>
            <a:pPr>
              <a:tabLst/>
            </a:pPr>
            <a:r>
              <a:rPr lang="zh-TW" altLang="en-US" dirty="0"/>
              <a:t>無人駕駛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324163" y="4541221"/>
            <a:ext cx="2002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92075" indent="-920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800" dirty="0">
                <a:solidFill>
                  <a:srgbClr val="009900"/>
                </a:solidFill>
              </a:rPr>
              <a:t>語音轉文字</a:t>
            </a:r>
            <a:endParaRPr lang="en-US" altLang="zh-TW" sz="1800" dirty="0">
              <a:solidFill>
                <a:srgbClr val="009900"/>
              </a:solidFill>
            </a:endParaRPr>
          </a:p>
          <a:p>
            <a:r>
              <a:rPr lang="zh-TW" altLang="en-US" sz="1800" dirty="0">
                <a:solidFill>
                  <a:srgbClr val="009900"/>
                </a:solidFill>
              </a:rPr>
              <a:t>智慧安全與營運</a:t>
            </a:r>
            <a:endParaRPr lang="en-US" altLang="zh-TW" sz="1800" dirty="0">
              <a:solidFill>
                <a:srgbClr val="009900"/>
              </a:solidFill>
            </a:endParaRPr>
          </a:p>
          <a:p>
            <a:r>
              <a:rPr lang="zh-TW" altLang="en-US" sz="1800" dirty="0">
                <a:solidFill>
                  <a:srgbClr val="009900"/>
                </a:solidFill>
              </a:rPr>
              <a:t>智慧企業</a:t>
            </a:r>
            <a:r>
              <a:rPr lang="en-US" altLang="zh-TW" sz="1800" dirty="0">
                <a:solidFill>
                  <a:srgbClr val="009900"/>
                </a:solidFill>
              </a:rPr>
              <a:t>APPS</a:t>
            </a:r>
            <a:endParaRPr lang="zh-TW" altLang="en-US" sz="1800" dirty="0">
              <a:solidFill>
                <a:srgbClr val="0099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10790" y="4541221"/>
            <a:ext cx="1932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92075" indent="-920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80975" indent="-180975">
              <a:tabLst/>
            </a:pPr>
            <a:r>
              <a:rPr lang="zh-TW" altLang="en-US" dirty="0">
                <a:solidFill>
                  <a:srgbClr val="7030A0"/>
                </a:solidFill>
              </a:rPr>
              <a:t>虛擬客戶助理</a:t>
            </a:r>
            <a:endParaRPr lang="en-US" altLang="zh-TW" dirty="0">
              <a:solidFill>
                <a:srgbClr val="7030A0"/>
              </a:solidFill>
            </a:endParaRPr>
          </a:p>
          <a:p>
            <a:pPr marL="180975" indent="-180975">
              <a:tabLst/>
            </a:pPr>
            <a:r>
              <a:rPr lang="zh-TW" altLang="en-US" dirty="0">
                <a:solidFill>
                  <a:srgbClr val="7030A0"/>
                </a:solidFill>
              </a:rPr>
              <a:t>虛擬個人助理</a:t>
            </a:r>
            <a:endParaRPr lang="en-US" altLang="zh-TW" dirty="0">
              <a:solidFill>
                <a:srgbClr val="7030A0"/>
              </a:solidFill>
            </a:endParaRPr>
          </a:p>
          <a:p>
            <a:pPr marL="180975" indent="-180975">
              <a:tabLst/>
            </a:pPr>
            <a:r>
              <a:rPr lang="zh-TW" altLang="en-US" dirty="0">
                <a:solidFill>
                  <a:srgbClr val="7030A0"/>
                </a:solidFill>
              </a:rPr>
              <a:t>智慧顧問</a:t>
            </a:r>
          </a:p>
        </p:txBody>
      </p:sp>
      <p:sp>
        <p:nvSpPr>
          <p:cNvPr id="13" name="矩形 12"/>
          <p:cNvSpPr/>
          <p:nvPr/>
        </p:nvSpPr>
        <p:spPr>
          <a:xfrm>
            <a:off x="6039626" y="3869591"/>
            <a:ext cx="15840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D3C8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b="1" dirty="0">
                <a:solidFill>
                  <a:srgbClr val="D3C8B7">
                    <a:lumMod val="25000"/>
                  </a:srgbClr>
                </a:solidFill>
              </a:rPr>
              <a:t>Obvious </a:t>
            </a:r>
          </a:p>
        </p:txBody>
      </p:sp>
      <p:sp>
        <p:nvSpPr>
          <p:cNvPr id="14" name="矩形 13"/>
          <p:cNvSpPr/>
          <p:nvPr/>
        </p:nvSpPr>
        <p:spPr>
          <a:xfrm>
            <a:off x="3897788" y="2023475"/>
            <a:ext cx="143340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D3C8B7">
                    <a:lumMod val="25000"/>
                  </a:srgbClr>
                </a:solidFill>
              </a:rPr>
              <a:t>Physical</a:t>
            </a:r>
            <a:endParaRPr lang="zh-TW" altLang="en-US" sz="2400" b="1" dirty="0">
              <a:solidFill>
                <a:srgbClr val="D3C8B7">
                  <a:lumMod val="25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3928" y="5975231"/>
            <a:ext cx="12210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D3C8B7">
                    <a:lumMod val="25000"/>
                  </a:srgbClr>
                </a:solidFill>
              </a:rPr>
              <a:t>Virtual </a:t>
            </a:r>
          </a:p>
        </p:txBody>
      </p:sp>
      <p:sp>
        <p:nvSpPr>
          <p:cNvPr id="16" name="矩形 15"/>
          <p:cNvSpPr/>
          <p:nvPr/>
        </p:nvSpPr>
        <p:spPr>
          <a:xfrm>
            <a:off x="1367012" y="3865962"/>
            <a:ext cx="206498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D3C8B7">
                    <a:lumMod val="25000"/>
                  </a:srgbClr>
                </a:solidFill>
              </a:rPr>
              <a:t>Unobtrusive </a:t>
            </a:r>
            <a:endParaRPr lang="zh-TW" altLang="en-US" sz="2400" b="1" dirty="0">
              <a:solidFill>
                <a:srgbClr val="D3C8B7">
                  <a:lumMod val="25000"/>
                </a:srgbClr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847371" y="3409506"/>
            <a:ext cx="1516719" cy="1374577"/>
          </a:xfrm>
          <a:prstGeom prst="ellipse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prstClr val="white"/>
                </a:solidFill>
              </a:rPr>
              <a:t>人工智慧</a:t>
            </a:r>
            <a:r>
              <a:rPr lang="en-US" altLang="zh-TW" sz="1600" b="1" dirty="0">
                <a:solidFill>
                  <a:prstClr val="white"/>
                </a:solidFill>
              </a:rPr>
              <a:t>/</a:t>
            </a:r>
            <a:r>
              <a:rPr lang="zh-TW" altLang="en-US" sz="1600" b="1" dirty="0">
                <a:solidFill>
                  <a:prstClr val="white"/>
                </a:solidFill>
              </a:rPr>
              <a:t>智慧機器</a:t>
            </a:r>
          </a:p>
        </p:txBody>
      </p:sp>
      <p:pic>
        <p:nvPicPr>
          <p:cNvPr id="23" name="Picture 7" descr="http://www.ayantek.com/wp-content/uploads/2014/06/inner-services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04" y="5556213"/>
            <a:ext cx="946535" cy="7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" y="179497"/>
            <a:ext cx="655629" cy="675823"/>
          </a:xfrm>
          <a:prstGeom prst="rect">
            <a:avLst/>
          </a:prstGeom>
        </p:spPr>
      </p:pic>
      <p:sp>
        <p:nvSpPr>
          <p:cNvPr id="2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45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220" y="235377"/>
            <a:ext cx="7908587" cy="720316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zh-CN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人工智慧產學研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</a:t>
            </a:r>
            <a:r>
              <a:rPr lang="zh-CN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生態系</a:t>
            </a:r>
            <a:endParaRPr lang="zh-TW" altLang="en-US" sz="32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575" y="5292474"/>
            <a:ext cx="8503686" cy="12182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人工智慧典範應用，帶動國內先期採用業者導入，打造台灣成為人工智慧應用示範島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建置共享的發展環境，鏈結技術、市場等資源，以利人工智慧系統的訓練與測試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掌握學界技術優勢，鍊結國際資源，打造產學研合作平台，長期投入人工智慧研究以支持產業創新發展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槓桿國內硬體優勢，加速推動嵌入式解決方案，提升產業軟硬整合能力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評估研發人才資源需求，規劃未來人力發展藍圖，厚植我國人工智慧專業技術研發能量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評估人工智慧對倫理社會影響，研擬相關配套規範，提升正面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2" y="1097464"/>
            <a:ext cx="8784529" cy="42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4" y="235377"/>
            <a:ext cx="655629" cy="675823"/>
          </a:xfrm>
          <a:prstGeom prst="rect">
            <a:avLst/>
          </a:prstGeom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46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5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552" y="-26180"/>
            <a:ext cx="7886700" cy="854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/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世界各國積極投入自動駕駛車發展</a:t>
            </a:r>
          </a:p>
        </p:txBody>
      </p:sp>
      <p:sp>
        <p:nvSpPr>
          <p:cNvPr id="40" name="文字版面配置區 3"/>
          <p:cNvSpPr txBox="1">
            <a:spLocks/>
          </p:cNvSpPr>
          <p:nvPr/>
        </p:nvSpPr>
        <p:spPr bwMode="auto">
          <a:xfrm>
            <a:off x="107950" y="6316604"/>
            <a:ext cx="666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Tx/>
              <a:buNone/>
              <a:defRPr lang="zh-TW" alt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–"/>
              <a:defRPr lang="zh-TW" altLang="en-US" sz="2800" b="1" kern="1200" dirty="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58875" indent="-2444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ü"/>
              <a:defRPr lang="zh-TW" altLang="en-US" sz="2800" b="1" kern="1200" dirty="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»"/>
              <a:defRPr lang="zh-TW" altLang="en-US" sz="2800" b="1" kern="1200" dirty="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lang="zh-TW" altLang="en-US" sz="2800" b="1" kern="1200" dirty="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資料來源：工研院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IEK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2016/3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）；環球網（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）；科技新報（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）；</a:t>
            </a:r>
            <a:r>
              <a:rPr lang="en-US" altLang="zh-TW" sz="1050" dirty="0" err="1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Taiwantrade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(2015)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；大紀元（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）；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F&amp;S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07952" y="1340768"/>
            <a:ext cx="8856663" cy="4891646"/>
            <a:chOff x="107950" y="1101725"/>
            <a:chExt cx="8856663" cy="5133987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50" y="1187450"/>
              <a:ext cx="8178800" cy="4833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文字方塊 40"/>
            <p:cNvSpPr txBox="1"/>
            <p:nvPr/>
          </p:nvSpPr>
          <p:spPr>
            <a:xfrm>
              <a:off x="6315075" y="2349500"/>
              <a:ext cx="2649538" cy="85601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4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韓國</a:t>
              </a:r>
              <a:endParaRPr kumimoji="1" lang="en-US" altLang="zh-TW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年劃定試運行特別區域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年開通專用試驗道路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零件測定標準、專用保險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5186363" y="1101725"/>
              <a:ext cx="3633787" cy="85601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14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德國</a:t>
              </a:r>
              <a:endParaRPr kumimoji="1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Audi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CES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展現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A7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車型實力，並提及德國無路可試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月底交通部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-A9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高速公路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自駕車試車道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938213" y="1341438"/>
              <a:ext cx="3633787" cy="85601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14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法國</a:t>
              </a:r>
              <a:endParaRPr kumimoji="1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CN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kumimoji="1" lang="zh-CN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1" lang="en-US" altLang="zh-CN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PSA Peugeot Citroen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kumimoji="1" lang="zh-CN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駕車沿高速公路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</a:t>
              </a:r>
              <a:r>
                <a:rPr kumimoji="1" lang="zh-CN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巴黎</a:t>
              </a:r>
              <a:r>
                <a:rPr kumimoji="1" lang="en-US" altLang="zh-CN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1" lang="zh-CN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波爾多，參加</a:t>
              </a:r>
              <a:r>
                <a:rPr kumimoji="1" lang="en-US" altLang="zh-CN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kumimoji="1" lang="zh-CN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月世界智慧交通系統展覽會（</a:t>
              </a:r>
              <a:r>
                <a:rPr kumimoji="1" lang="en-US" altLang="zh-CN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ITS</a:t>
              </a:r>
              <a:r>
                <a:rPr kumimoji="1" lang="zh-CN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kumimoji="1" lang="zh-TW" altLang="en-US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627313" y="2349500"/>
              <a:ext cx="3384550" cy="103367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14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英國</a:t>
              </a:r>
              <a:endParaRPr kumimoji="1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交通部長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英國為全球最適合無人自動駕駛車道路測試國家之一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Greenwich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Milton Keynes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kumimoji="1" lang="en-US" altLang="zh-TW" sz="1100" b="1" kern="0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Conventry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Bristol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等城市公共道路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07950" y="3605213"/>
              <a:ext cx="3384550" cy="179278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14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美國</a:t>
              </a:r>
              <a:endParaRPr kumimoji="1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indent="-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加州</a:t>
              </a:r>
              <a:endParaRPr kumimoji="1" lang="en-US" altLang="zh-TW" sz="12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年底公佈自駕車管理辦法草案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洛杉磯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年啟動討論路口交通系統調整、自駕車管理辦法、自駕車試乘方案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indent="-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俄勒岡州</a:t>
              </a:r>
              <a:endParaRPr kumimoji="1" lang="en-US" altLang="zh-TW" sz="12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自駕車車禍車廠需出具報告及解釋原因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indent="-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佛羅里達州</a:t>
              </a:r>
              <a:endParaRPr kumimoji="1" lang="en-US" altLang="zh-TW" sz="12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考慮設置自駕車專用道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003800" y="3573463"/>
              <a:ext cx="3635375" cy="90446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14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日本</a:t>
              </a:r>
              <a:endParaRPr kumimoji="1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Robot Taxi</a:t>
              </a: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月神奈川縣藤澤市道路實測（手動</a:t>
              </a: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自駕）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lvl="1" indent="-18097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kumimoji="1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年東京奧運前實現商業化營運</a:t>
              </a:r>
              <a:endParaRPr kumimoji="1" lang="en-US" altLang="zh-TW" sz="11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003675" y="4749800"/>
              <a:ext cx="3736975" cy="148591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1400" b="1"/>
              </a:lvl1pPr>
              <a:lvl2pPr marL="361950" lvl="1" indent="-180975">
                <a:buFont typeface="Arial" pitchFamily="34" charset="0"/>
                <a:buChar char="•"/>
                <a:defRPr sz="1100" b="1"/>
              </a:lvl2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中國大陸</a:t>
              </a:r>
              <a:endParaRPr kumimoji="1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indent="-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於上海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F1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賽場南方封閉區內建置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平方公里、道路總長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3.6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公里測試場域，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月初步對外開放</a:t>
              </a:r>
              <a:endParaRPr kumimoji="1" lang="en-US" altLang="zh-TW" sz="12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indent="-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年提供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輛自駕車進行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86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種場景測試（天氣、隧道、高架橋、路口通行）。</a:t>
              </a:r>
            </a:p>
            <a:p>
              <a:pPr marL="85725" indent="-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二期將園區面積擴大至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平方公里，測試車輛達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2,000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輛，至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年供</a:t>
              </a:r>
              <a:r>
                <a:rPr kumimoji="1" lang="en-US" altLang="zh-TW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10,000</a:t>
              </a:r>
              <a:r>
                <a:rPr kumimoji="1" lang="zh-TW" altLang="en-US" sz="12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輛自駕車實測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65089" y="757900"/>
            <a:ext cx="8899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年以來各國紛紛投入自駕車發展，歸結有三大發展面向：</a:t>
            </a:r>
            <a:r>
              <a:rPr lang="zh-TW" altLang="en-US" sz="16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自動駕駛技術研發與驗證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場域驗證新興技術可行性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sz="16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測定標準、法規與保險調整之評估</a:t>
            </a:r>
            <a:endParaRPr lang="en-US" altLang="zh-TW" sz="1600" b="1" u="sng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4" y="78668"/>
            <a:ext cx="671973" cy="67197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47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668" y="44624"/>
            <a:ext cx="8346332" cy="857251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5" tIns="31673" rIns="63345" bIns="31673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駕車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產業加速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產業界接</a:t>
            </a: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5745619" y="6604318"/>
            <a:ext cx="3124573" cy="276999"/>
          </a:xfrm>
          <a:prstGeom prst="rect">
            <a:avLst/>
          </a:prstGeom>
          <a:extLst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>
              <a:defRPr sz="1200"/>
            </a:lvl1pPr>
          </a:lstStyle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資料來源：車輛中心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IEK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2017/04)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5194" y="2239115"/>
            <a:ext cx="1511300" cy="1954381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良好零組件能力：大多侷限於車燈、輪胎、車用整流器等等單一元件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消費級車載系統能量：娛樂資訊、導航、車用平板等</a:t>
            </a:r>
          </a:p>
          <a:p>
            <a:pPr>
              <a:defRPr/>
            </a:pPr>
            <a:r>
              <a:rPr lang="zh-TW" altLang="en-US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</a:p>
          <a:p>
            <a:pPr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次系統開發及驗證能力</a:t>
            </a:r>
          </a:p>
        </p:txBody>
      </p:sp>
      <p:sp>
        <p:nvSpPr>
          <p:cNvPr id="95" name="矩形 94"/>
          <p:cNvSpPr/>
          <p:nvPr/>
        </p:nvSpPr>
        <p:spPr>
          <a:xfrm>
            <a:off x="7699337" y="4799202"/>
            <a:ext cx="1404939" cy="1615827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</a:p>
          <a:p>
            <a:pPr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自動駕駛所需感測元件，我國已有廠商(如為升) 投入77GHz IC開發</a:t>
            </a:r>
          </a:p>
          <a:p>
            <a:pPr>
              <a:defRPr/>
            </a:pPr>
            <a:r>
              <a:rPr lang="zh-TW" altLang="en-US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</a:p>
          <a:p>
            <a:pPr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微型化、具備多重感測能力的分析硬體</a:t>
            </a:r>
          </a:p>
        </p:txBody>
      </p:sp>
      <p:sp>
        <p:nvSpPr>
          <p:cNvPr id="96" name="矩形 95"/>
          <p:cNvSpPr/>
          <p:nvPr/>
        </p:nvSpPr>
        <p:spPr>
          <a:xfrm>
            <a:off x="84178" y="5141820"/>
            <a:ext cx="1382712" cy="1107996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缺乏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應用深度學習之多感測融合技術</a:t>
            </a:r>
            <a:endParaRPr lang="en-US" altLang="zh-TW" sz="1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zh-TW" altLang="en-US" sz="1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自動駕駛事件推理甚至決策系統能力</a:t>
            </a:r>
            <a:endParaRPr lang="en-US" altLang="zh-TW" sz="1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97" name="文字方塊 25"/>
          <p:cNvSpPr txBox="1">
            <a:spLocks noChangeArrowheads="1"/>
          </p:cNvSpPr>
          <p:nvPr/>
        </p:nvSpPr>
        <p:spPr bwMode="auto">
          <a:xfrm>
            <a:off x="7560477" y="1768984"/>
            <a:ext cx="1476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視訊安全系統</a:t>
            </a:r>
          </a:p>
        </p:txBody>
      </p:sp>
      <p:sp>
        <p:nvSpPr>
          <p:cNvPr id="98" name="文字方塊 28"/>
          <p:cNvSpPr txBox="1">
            <a:spLocks noChangeArrowheads="1"/>
          </p:cNvSpPr>
          <p:nvPr/>
        </p:nvSpPr>
        <p:spPr bwMode="auto">
          <a:xfrm>
            <a:off x="7594669" y="4448581"/>
            <a:ext cx="1116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4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感測硬體</a:t>
            </a:r>
          </a:p>
        </p:txBody>
      </p:sp>
      <p:sp>
        <p:nvSpPr>
          <p:cNvPr id="99" name="文字方塊 29"/>
          <p:cNvSpPr txBox="1">
            <a:spLocks noChangeArrowheads="1"/>
          </p:cNvSpPr>
          <p:nvPr/>
        </p:nvSpPr>
        <p:spPr bwMode="auto">
          <a:xfrm>
            <a:off x="67043" y="1953464"/>
            <a:ext cx="14763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車載設備</a:t>
            </a:r>
          </a:p>
        </p:txBody>
      </p:sp>
      <p:sp>
        <p:nvSpPr>
          <p:cNvPr id="100" name="文字方塊 30"/>
          <p:cNvSpPr txBox="1">
            <a:spLocks noChangeArrowheads="1"/>
          </p:cNvSpPr>
          <p:nvPr/>
        </p:nvSpPr>
        <p:spPr bwMode="auto">
          <a:xfrm>
            <a:off x="116437" y="4856938"/>
            <a:ext cx="14763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軟體與整合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35802" y="859045"/>
            <a:ext cx="8948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目前亞洲．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矽谷計畫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規劃已著手規劃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自駕車示範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應用場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域測試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，各單位提議的場域有：台南沙崙、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新竹園區、基隆金山公路、南投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中興新村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、台中花博會、桃園航空城接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駁</a:t>
            </a:r>
            <a:endParaRPr lang="en-US" altLang="zh-TW" sz="1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亞洲．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矽谷計畫將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由示範場域建置及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Grand Challenge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之舉辦，淬煉自駕車關鍵技術，提升我國自駕車產業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能量，推動自駕車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產業發展，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加速產業界接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98" y="2277735"/>
            <a:ext cx="6110979" cy="4237087"/>
          </a:xfrm>
          <a:prstGeom prst="rect">
            <a:avLst/>
          </a:prstGeom>
        </p:spPr>
      </p:pic>
      <p:sp>
        <p:nvSpPr>
          <p:cNvPr id="77" name="矩形 3"/>
          <p:cNvSpPr>
            <a:spLocks noChangeArrowheads="1"/>
          </p:cNvSpPr>
          <p:nvPr/>
        </p:nvSpPr>
        <p:spPr bwMode="auto">
          <a:xfrm>
            <a:off x="7671808" y="2235427"/>
            <a:ext cx="1433513" cy="212365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1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1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車用影像具環景顯示，二維影像辨識系統能力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1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1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深度學習之軟體開發能力，以致無法開發自動駕駛需之影像(交通號誌、車、人、機</a:t>
            </a:r>
            <a:r>
              <a:rPr lang="en-US" altLang="zh-TW" sz="11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1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腳踏車、動物等)甚至具距離感偵測系統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7" y="87501"/>
            <a:ext cx="671973" cy="67197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48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5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" y="1948990"/>
            <a:ext cx="8846709" cy="4198214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665075" y="143289"/>
            <a:ext cx="3772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45" tIns="31673" rIns="63345" bIns="31673" numCol="1" rtlCol="0" anchor="ctr" anchorCtr="0" compatLnSpc="1">
            <a:prstTxWarp prst="textNoShape">
              <a:avLst/>
            </a:prstTxWarp>
            <a:noAutofit/>
          </a:bodyPr>
          <a:lstStyle>
            <a:lvl1pPr algn="r">
              <a:spcBef>
                <a:spcPct val="0"/>
              </a:spcBef>
              <a:buNone/>
              <a:defRPr sz="32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台灣</a:t>
            </a:r>
            <a:r>
              <a:rPr lang="en-US" altLang="zh-TW" dirty="0"/>
              <a:t>ARVR</a:t>
            </a:r>
            <a:r>
              <a:rPr lang="zh-TW" altLang="en-US" dirty="0"/>
              <a:t>應用分析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" y="75428"/>
            <a:ext cx="845034" cy="8105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4516" y="6147204"/>
            <a:ext cx="8949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prstClr val="black"/>
                </a:solidFill>
              </a:rPr>
              <a:t>資料來源</a:t>
            </a:r>
            <a:r>
              <a:rPr lang="en-US" altLang="zh-TW" sz="1200" dirty="0" smtClean="0">
                <a:solidFill>
                  <a:prstClr val="black"/>
                </a:solidFill>
              </a:rPr>
              <a:t>:</a:t>
            </a:r>
            <a:r>
              <a:rPr lang="zh-TW" altLang="en-US" sz="1200" dirty="0" smtClean="0">
                <a:solidFill>
                  <a:prstClr val="black"/>
                </a:solidFill>
              </a:rPr>
              <a:t>經濟部工業局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0331" y="885990"/>
            <a:ext cx="8948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建立生態環境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方面，台灣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北部與南部設立群聚中心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ARVR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國際鏈結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；人才、資金、技術與生產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鏈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49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57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11"/>
          <p:cNvSpPr txBox="1">
            <a:spLocks/>
          </p:cNvSpPr>
          <p:nvPr/>
        </p:nvSpPr>
        <p:spPr>
          <a:xfrm>
            <a:off x="899592" y="332656"/>
            <a:ext cx="7632848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Raleway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兩大主軸</a:t>
            </a:r>
            <a:endParaRPr kumimoji="0" lang="en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Lato"/>
            </a:endParaRPr>
          </a:p>
        </p:txBody>
      </p:sp>
      <p:graphicFrame>
        <p:nvGraphicFramePr>
          <p:cNvPr id="2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4441"/>
              </p:ext>
            </p:extLst>
          </p:nvPr>
        </p:nvGraphicFramePr>
        <p:xfrm>
          <a:off x="676150" y="138007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32470" r="40882" b="5324"/>
          <a:stretch/>
        </p:blipFill>
        <p:spPr bwMode="auto">
          <a:xfrm>
            <a:off x="4603174" y="1166308"/>
            <a:ext cx="4225818" cy="37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7398328" y="4582391"/>
            <a:ext cx="1527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" name="Picture 4" descr="「iot 物聯網」的圖片搜尋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2" y="1392383"/>
            <a:ext cx="3953446" cy="35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483472" y="4914482"/>
            <a:ext cx="3570208" cy="45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4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推動物聯網產業創新研發</a:t>
            </a:r>
            <a:endParaRPr lang="zh-TW" altLang="en-US" sz="2400" b="1" kern="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38755" y="4927187"/>
            <a:ext cx="2954656" cy="45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強化創新創業生態系</a:t>
            </a: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4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000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台灣智慧城市發展已具實績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2372" y="1196752"/>
            <a:ext cx="8358100" cy="4824592"/>
          </a:xfrm>
          <a:prstGeom prst="rect">
            <a:avLst/>
          </a:prstGeom>
        </p:spPr>
        <p:txBody>
          <a:bodyPr>
            <a:noAutofit/>
          </a:bodyPr>
          <a:lstStyle>
            <a:lvl1pPr marL="202406" indent="-202406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–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156" indent="-183356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ü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»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微軟正黑體" pitchFamily="34" charset="-120"/>
              <a:buChar char="。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台灣各縣市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在智慧城市的發展普遍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0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地方需求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出發展多樣化特色應用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，包含基隆市、台北市、新北市、桃園市、新竹市、新竹縣、台中市、彰化縣、嘉義市、台南市、高雄市、宜蘭縣、台東縣等均為國際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ICF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論壇獲獎城市，其中又以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治理</a:t>
            </a:r>
            <a:r>
              <a:rPr lang="zh-TW" altLang="en-US" sz="20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、交通、安防為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台灣重要實績。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年台灣共有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個城市入榜，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入選城市數量僅次於加拿大</a:t>
            </a:r>
            <a:endParaRPr lang="en-US" altLang="zh-TW" sz="2000" dirty="0" smtClean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經濟部工業局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 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智慧寬頻應用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城市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亦鼓勵國內業者結合地方政府共同投入，於全國各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縣市推動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行動寬頻應用服務，包含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交通、</a:t>
            </a:r>
            <a:r>
              <a:rPr lang="zh-TW" altLang="en-US" sz="20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健康、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文創、旅遊導購等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均為重要特色應用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日行政院「研商智慧城市發展規劃事宜」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會議指示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，智慧城市為重要議題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，尤其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在政策法規面將協助突破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，訂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「亞洲‧矽谷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智慧城市旗艦應用服務示範計畫」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層級解決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城市在地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鼓勵創新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應用與擴散，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放眼國際商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聚焦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發展</a:t>
            </a:r>
            <a:r>
              <a:rPr lang="zh-TW" altLang="en-US" sz="2000" dirty="0">
                <a:solidFill>
                  <a:srgbClr val="37A4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智慧交通、健康醫療、物聯網應用平台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為主的</a:t>
            </a:r>
            <a:r>
              <a:rPr lang="zh-TW" altLang="zh-TW" sz="2000" dirty="0" smtClean="0">
                <a:solidFill>
                  <a:srgbClr val="37A4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2000" dirty="0">
                <a:solidFill>
                  <a:srgbClr val="37A4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地區發展需求」及「在全球有機會建立領先特色」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產業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項目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" y="208635"/>
            <a:ext cx="616178" cy="759733"/>
          </a:xfrm>
          <a:prstGeom prst="rect">
            <a:avLst/>
          </a:prstGeom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50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2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61" y="1146661"/>
            <a:ext cx="8707641" cy="1342540"/>
          </a:xfrm>
        </p:spPr>
        <p:txBody>
          <a:bodyPr>
            <a:noAutofit/>
          </a:bodyPr>
          <a:lstStyle/>
          <a:p>
            <a:pPr lvl="0"/>
            <a:r>
              <a:rPr lang="zh-TW" altLang="en-US" sz="2000" b="1" dirty="0" smtClean="0"/>
              <a:t>未來</a:t>
            </a:r>
            <a:r>
              <a:rPr lang="zh-TW" altLang="en-US" sz="2000" b="1" dirty="0"/>
              <a:t>五年智慧</a:t>
            </a:r>
            <a:r>
              <a:rPr lang="zh-TW" altLang="en-US" sz="2000" b="1" dirty="0" smtClean="0"/>
              <a:t>行動終端</a:t>
            </a:r>
            <a:r>
              <a:rPr lang="zh-TW" altLang="en-US" sz="2000" b="1" dirty="0"/>
              <a:t>在通訊連</a:t>
            </a:r>
            <a:r>
              <a:rPr lang="zh-TW" altLang="en-US" sz="2000" b="1" dirty="0" smtClean="0"/>
              <a:t>網、人工智慧、顯示技術、使用者</a:t>
            </a:r>
            <a:r>
              <a:rPr lang="zh-TW" altLang="en-US" sz="2000" b="1" dirty="0"/>
              <a:t>介</a:t>
            </a:r>
            <a:r>
              <a:rPr lang="zh-TW" altLang="en-US" sz="2000" b="1" dirty="0" smtClean="0"/>
              <a:t>面有大幅進步，讓使用者享受</a:t>
            </a:r>
            <a:r>
              <a:rPr lang="zh-TW" altLang="en-US" sz="2000" b="1" dirty="0">
                <a:solidFill>
                  <a:srgbClr val="008000"/>
                </a:solidFill>
              </a:rPr>
              <a:t>無接縫行動生活</a:t>
            </a:r>
            <a:endParaRPr lang="en-US" altLang="zh-TW" sz="2000" b="1" dirty="0">
              <a:solidFill>
                <a:srgbClr val="008000"/>
              </a:solidFill>
            </a:endParaRPr>
          </a:p>
          <a:p>
            <a:pPr lvl="0"/>
            <a:r>
              <a:rPr lang="zh-TW" altLang="en-US" sz="2000" b="1" dirty="0" smtClean="0">
                <a:solidFill>
                  <a:srgbClr val="FF0000"/>
                </a:solidFill>
              </a:rPr>
              <a:t>行動支付</a:t>
            </a:r>
            <a:r>
              <a:rPr lang="zh-TW" altLang="en-US" sz="2000" b="1" dirty="0" smtClean="0"/>
              <a:t>已經成為基本的需求，台灣在</a:t>
            </a:r>
            <a:r>
              <a:rPr lang="en-US" altLang="zh-TW" sz="2000" b="1" dirty="0" smtClean="0"/>
              <a:t>105</a:t>
            </a:r>
            <a:r>
              <a:rPr lang="zh-TW" altLang="en-US" sz="2000" b="1" dirty="0" smtClean="0"/>
              <a:t>年金</a:t>
            </a:r>
            <a:r>
              <a:rPr lang="zh-TW" altLang="en-US" sz="2000" b="1" dirty="0"/>
              <a:t>管會修法鬆綁電子支付相關法規，改善行動</a:t>
            </a:r>
            <a:r>
              <a:rPr lang="zh-TW" altLang="en-US" sz="2000" b="1" dirty="0" smtClean="0"/>
              <a:t>支付體驗。</a:t>
            </a:r>
            <a:endParaRPr lang="en-US" altLang="zh-TW" sz="2000" b="1" dirty="0" smtClean="0"/>
          </a:p>
          <a:p>
            <a:pPr lvl="0"/>
            <a:r>
              <a:rPr lang="zh-TW" altLang="en-US" sz="2000" b="1" dirty="0" smtClean="0"/>
              <a:t>相關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身分驗證</a:t>
            </a:r>
            <a:r>
              <a:rPr lang="zh-TW" altLang="en-US" sz="2000" b="1" dirty="0" smtClean="0"/>
              <a:t>方式已陸續改善</a:t>
            </a:r>
            <a:endParaRPr lang="en-US" altLang="zh-TW" sz="20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3349" y="263720"/>
            <a:ext cx="7625927" cy="71023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/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智慧城市強調落實行動生活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" y="91011"/>
            <a:ext cx="616178" cy="759733"/>
          </a:xfrm>
          <a:prstGeom prst="rect">
            <a:avLst/>
          </a:prstGeom>
        </p:spPr>
      </p:pic>
      <p:pic>
        <p:nvPicPr>
          <p:cNvPr id="4" name="圖片 3" descr="智慧行動裝置於萬物聯網應用發展趨勢初探.pdf - Adobe Acrobat Pro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22596" r="15591" b="1854"/>
          <a:stretch/>
        </p:blipFill>
        <p:spPr>
          <a:xfrm>
            <a:off x="1308422" y="2869783"/>
            <a:ext cx="6253317" cy="3706761"/>
          </a:xfrm>
          <a:prstGeom prst="rect">
            <a:avLst/>
          </a:prstGeom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51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9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62657" y="3926951"/>
            <a:ext cx="8949703" cy="256614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defRPr/>
            </a:pPr>
            <a:endParaRPr lang="zh-TW" altLang="en-US" sz="1600" kern="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95745" y="905453"/>
            <a:ext cx="8964488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875" indent="-244475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ü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微軟正黑體" pitchFamily="34" charset="-120"/>
              <a:buChar char="。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zh-TW" altLang="en-US" sz="1800" b="0" dirty="0" smtClean="0">
                <a:solidFill>
                  <a:sysClr val="windowText" lastClr="000000"/>
                </a:solidFill>
                <a:latin typeface="Arial"/>
                <a:ea typeface="微軟正黑體"/>
              </a:rPr>
              <a:t>早期資安破壞僅導致資料遺失或損壞，但現今大量資料與資訊交換的智慧聯網時代，駭客入侵系統除引發實體經濟犯罪造成商業損失，並將危急人身安全；而</a:t>
            </a:r>
            <a:r>
              <a:rPr lang="zh-TW" altLang="en-US" sz="1800" dirty="0" smtClean="0">
                <a:solidFill>
                  <a:srgbClr val="051534">
                    <a:lumMod val="75000"/>
                    <a:lumOff val="25000"/>
                  </a:srgbClr>
                </a:solidFill>
                <a:latin typeface="Arial"/>
                <a:ea typeface="微軟正黑體"/>
              </a:rPr>
              <a:t>物聯網的資安問題已經成為全球討論重要議題。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zh-TW" altLang="en-US" sz="1800" b="0" dirty="0">
              <a:solidFill>
                <a:sysClr val="windowText" lastClr="000000"/>
              </a:solidFill>
              <a:latin typeface="Arial"/>
              <a:ea typeface="微軟正黑體"/>
            </a:endParaRPr>
          </a:p>
        </p:txBody>
      </p:sp>
      <p:sp>
        <p:nvSpPr>
          <p:cNvPr id="24" name="頁尾版面配置區 3"/>
          <p:cNvSpPr txBox="1">
            <a:spLocks/>
          </p:cNvSpPr>
          <p:nvPr/>
        </p:nvSpPr>
        <p:spPr>
          <a:xfrm>
            <a:off x="198934" y="6512676"/>
            <a:ext cx="8316416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1000" dirty="0" smtClean="0">
                <a:solidFill>
                  <a:prstClr val="black"/>
                </a:solidFill>
                <a:latin typeface="Arial"/>
                <a:ea typeface="微軟正黑體"/>
              </a:rPr>
              <a:t>資料來源：</a:t>
            </a:r>
            <a:r>
              <a:rPr lang="en-US" altLang="zh-TW" sz="1000" dirty="0" smtClean="0">
                <a:solidFill>
                  <a:prstClr val="black"/>
                </a:solidFill>
                <a:latin typeface="Arial"/>
                <a:ea typeface="微軟正黑體"/>
              </a:rPr>
              <a:t>IBM 2015 Cyber Security Intelligence Index;</a:t>
            </a:r>
            <a:r>
              <a:rPr lang="zh-TW" altLang="en-US" sz="1000" dirty="0" smtClean="0">
                <a:solidFill>
                  <a:prstClr val="black"/>
                </a:solidFill>
                <a:latin typeface="Arial"/>
                <a:ea typeface="微軟正黑體"/>
              </a:rPr>
              <a:t>工研院</a:t>
            </a:r>
            <a:r>
              <a:rPr lang="en-US" altLang="zh-TW" sz="1000" dirty="0" smtClean="0">
                <a:solidFill>
                  <a:prstClr val="black"/>
                </a:solidFill>
                <a:latin typeface="Arial"/>
                <a:ea typeface="微軟正黑體"/>
              </a:rPr>
              <a:t>IEK</a:t>
            </a:r>
            <a:r>
              <a:rPr lang="zh-TW" altLang="en-US" sz="1000" dirty="0" smtClean="0">
                <a:solidFill>
                  <a:prstClr val="black"/>
                </a:solidFill>
                <a:latin typeface="Arial"/>
                <a:ea typeface="微軟正黑體"/>
              </a:rPr>
              <a:t>產業情報網</a:t>
            </a:r>
            <a:r>
              <a:rPr lang="en-US" altLang="zh-TW" sz="1000" dirty="0" smtClean="0">
                <a:solidFill>
                  <a:prstClr val="black"/>
                </a:solidFill>
                <a:latin typeface="Arial"/>
                <a:ea typeface="微軟正黑體"/>
              </a:rPr>
              <a:t>(2015/7);</a:t>
            </a:r>
            <a:r>
              <a:rPr lang="zh-TW" altLang="en-US" sz="1000" dirty="0" smtClean="0">
                <a:solidFill>
                  <a:prstClr val="black"/>
                </a:solidFill>
                <a:latin typeface="Arial"/>
                <a:ea typeface="微軟正黑體"/>
              </a:rPr>
              <a:t>工研院</a:t>
            </a:r>
            <a:r>
              <a:rPr lang="en-US" altLang="zh-TW" sz="1000" dirty="0" smtClean="0">
                <a:solidFill>
                  <a:prstClr val="black"/>
                </a:solidFill>
                <a:latin typeface="Arial"/>
                <a:ea typeface="微軟正黑體"/>
              </a:rPr>
              <a:t>IEK</a:t>
            </a:r>
            <a:r>
              <a:rPr lang="zh-TW" altLang="en-US" sz="1000" dirty="0" smtClean="0">
                <a:solidFill>
                  <a:prstClr val="black"/>
                </a:solidFill>
                <a:latin typeface="Arial"/>
                <a:ea typeface="微軟正黑體"/>
              </a:rPr>
              <a:t>整理</a:t>
            </a:r>
            <a:r>
              <a:rPr lang="en-US" altLang="zh-TW" sz="1000" dirty="0" smtClean="0">
                <a:solidFill>
                  <a:prstClr val="black"/>
                </a:solidFill>
                <a:latin typeface="Arial"/>
                <a:ea typeface="微軟正黑體"/>
              </a:rPr>
              <a:t>(2015/12)</a:t>
            </a:r>
            <a:endParaRPr lang="zh-TW" altLang="en-US" sz="1000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95744" y="2116609"/>
            <a:ext cx="4440759" cy="159041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88150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defRPr/>
            </a:pPr>
            <a:endParaRPr lang="en-US" altLang="zh-TW" sz="1600" kern="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algn="just">
              <a:defRPr/>
            </a:pPr>
            <a:r>
              <a:rPr lang="en-US" altLang="zh-TW" sz="1600" kern="0" dirty="0" err="1" smtClean="0">
                <a:solidFill>
                  <a:prstClr val="black"/>
                </a:solidFill>
                <a:latin typeface="Arial"/>
                <a:ea typeface="微軟正黑體"/>
              </a:rPr>
              <a:t>MarketsandMarkets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機構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預估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為防制駭客入侵</a:t>
            </a:r>
            <a:r>
              <a:rPr lang="zh-TW" altLang="en-US" sz="1600" kern="0" dirty="0" smtClean="0">
                <a:solidFill>
                  <a:srgbClr val="0000CC"/>
                </a:solidFill>
                <a:latin typeface="Arial"/>
                <a:ea typeface="微軟正黑體"/>
              </a:rPr>
              <a:t>物聯網</a:t>
            </a:r>
            <a:r>
              <a:rPr lang="zh-TW" altLang="zh-TW" sz="1600" kern="0" dirty="0" smtClean="0">
                <a:solidFill>
                  <a:srgbClr val="0000CC"/>
                </a:solidFill>
                <a:latin typeface="Arial"/>
                <a:ea typeface="微軟正黑體"/>
              </a:rPr>
              <a:t>安全防護市場規模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，在</a:t>
            </a:r>
            <a:r>
              <a:rPr lang="en-US" altLang="zh-TW" sz="1600" kern="0" dirty="0" smtClean="0">
                <a:solidFill>
                  <a:srgbClr val="0000CC"/>
                </a:solidFill>
                <a:latin typeface="Arial"/>
                <a:ea typeface="微軟正黑體"/>
              </a:rPr>
              <a:t>2015</a:t>
            </a:r>
            <a:r>
              <a:rPr lang="zh-TW" altLang="zh-TW" sz="1600" kern="0" dirty="0" smtClean="0">
                <a:solidFill>
                  <a:srgbClr val="0000CC"/>
                </a:solidFill>
                <a:latin typeface="Arial"/>
                <a:ea typeface="微軟正黑體"/>
              </a:rPr>
              <a:t>年將達</a:t>
            </a:r>
            <a:r>
              <a:rPr lang="en-US" altLang="zh-TW" sz="1600" kern="0" dirty="0" smtClean="0">
                <a:solidFill>
                  <a:srgbClr val="0000CC"/>
                </a:solidFill>
                <a:latin typeface="Arial"/>
                <a:ea typeface="微軟正黑體"/>
              </a:rPr>
              <a:t>68.9</a:t>
            </a:r>
            <a:r>
              <a:rPr lang="zh-TW" altLang="zh-TW" sz="1600" kern="0" dirty="0" smtClean="0">
                <a:solidFill>
                  <a:srgbClr val="0000CC"/>
                </a:solidFill>
                <a:latin typeface="Arial"/>
                <a:ea typeface="微軟正黑體"/>
              </a:rPr>
              <a:t>億美元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，並於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2020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年成長至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289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億美元 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(</a:t>
            </a:r>
            <a:r>
              <a:rPr lang="en-US" altLang="zh-TW" sz="1600" b="1" kern="0" dirty="0" smtClean="0">
                <a:solidFill>
                  <a:srgbClr val="FF0000"/>
                </a:solidFill>
                <a:latin typeface="Arial"/>
                <a:ea typeface="微軟正黑體"/>
              </a:rPr>
              <a:t>CAGR33.2%) 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，包括軟體系統、雲端基礎設施、以及物聯網裝置等</a:t>
            </a:r>
            <a:endParaRPr lang="zh-TW" altLang="en-US" sz="1600" kern="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584376" y="2116609"/>
            <a:ext cx="4427984" cy="1601542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73B7C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defRPr/>
            </a:pPr>
            <a:endParaRPr lang="en-US" altLang="zh-TW" sz="1600" kern="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algn="just">
              <a:defRPr/>
            </a:pP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車載系統軟體漏洞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: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飛雅特克萊斯勒第一家因網路漏洞召回全球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140</a:t>
            </a:r>
            <a:r>
              <a:rPr lang="zh-TW" altLang="en-US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萬輛汽車；美國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聯邦貿易委員會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(Federal Trade Commission)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與</a:t>
            </a:r>
            <a:r>
              <a:rPr lang="zh-TW" altLang="zh-TW" sz="1600" b="1" kern="0" dirty="0" smtClean="0">
                <a:solidFill>
                  <a:srgbClr val="0000CC"/>
                </a:solidFill>
                <a:latin typeface="Arial"/>
                <a:ea typeface="微軟正黑體"/>
              </a:rPr>
              <a:t>國家公路交通安全管理局</a:t>
            </a:r>
            <a:r>
              <a:rPr lang="en-US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(National Highway Traffic Safety Administration)</a:t>
            </a:r>
            <a:r>
              <a:rPr lang="zh-TW" altLang="zh-TW" sz="1600" kern="0" dirty="0" smtClean="0">
                <a:solidFill>
                  <a:prstClr val="black"/>
                </a:solidFill>
                <a:latin typeface="Arial"/>
                <a:ea typeface="微軟正黑體"/>
              </a:rPr>
              <a:t>擬定</a:t>
            </a:r>
            <a:r>
              <a:rPr lang="zh-TW" altLang="zh-TW" sz="1600" b="1" kern="0" dirty="0" smtClean="0">
                <a:solidFill>
                  <a:srgbClr val="0000CC"/>
                </a:solidFill>
                <a:latin typeface="Arial"/>
                <a:ea typeface="微軟正黑體"/>
              </a:rPr>
              <a:t>連網汽車資安標準</a:t>
            </a:r>
            <a:endParaRPr lang="zh-TW" altLang="en-US" sz="1600" b="1" kern="0" dirty="0" smtClean="0">
              <a:solidFill>
                <a:srgbClr val="0000CC"/>
              </a:solidFill>
              <a:latin typeface="Arial"/>
              <a:ea typeface="微軟正黑體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5963" y="1812229"/>
            <a:ext cx="2880320" cy="360040"/>
          </a:xfrm>
          <a:prstGeom prst="rect">
            <a:avLst/>
          </a:prstGeom>
          <a:solidFill>
            <a:srgbClr val="8815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物聯網資</a:t>
            </a:r>
            <a:r>
              <a:rPr lang="zh-TW" altLang="zh-TW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安防護市場規模</a:t>
            </a:r>
            <a:endParaRPr lang="zh-TW" altLang="en-US" b="1" kern="0" dirty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58208" y="1849921"/>
            <a:ext cx="2880320" cy="36004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車聯網資安</a:t>
            </a:r>
            <a:r>
              <a:rPr lang="zh-TW" altLang="zh-TW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防護</a:t>
            </a:r>
            <a:endParaRPr lang="zh-TW" altLang="en-US" b="1" kern="0" dirty="0" smtClean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18" y="4159817"/>
            <a:ext cx="6060890" cy="231700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95744" y="4702967"/>
            <a:ext cx="23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IBM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調查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2014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年資通訊產業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(19.8%)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與製造業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(17.79%)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成為資安攻擊者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主要產業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之一，僅次於金融業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(25.33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%)</a:t>
            </a:r>
            <a:endParaRPr lang="zh-TW" altLang="en-US" sz="1600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3528" y="3785773"/>
            <a:ext cx="4081178" cy="360040"/>
          </a:xfrm>
          <a:prstGeom prst="rect">
            <a:avLst/>
          </a:prstGeom>
          <a:gradFill rotWithShape="1">
            <a:gsLst>
              <a:gs pos="0">
                <a:srgbClr val="22515F">
                  <a:shade val="51000"/>
                  <a:satMod val="130000"/>
                </a:srgbClr>
              </a:gs>
              <a:gs pos="80000">
                <a:srgbClr val="22515F">
                  <a:shade val="93000"/>
                  <a:satMod val="130000"/>
                </a:srgbClr>
              </a:gs>
              <a:gs pos="100000">
                <a:srgbClr val="22515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zh-TW" altLang="en-US" b="1" kern="0" dirty="0" smtClean="0">
                <a:solidFill>
                  <a:prstClr val="white"/>
                </a:solidFill>
                <a:latin typeface="Arial"/>
                <a:ea typeface="微軟正黑體"/>
              </a:rPr>
              <a:t>製造業為資安攻擊者主要產業之一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30234" y="4430"/>
            <a:ext cx="7485116" cy="8952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342900" lvl="1" algn="ctr">
              <a:spcBef>
                <a:spcPct val="0"/>
              </a:spcBef>
              <a:defRPr sz="32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2pPr>
          </a:lstStyle>
          <a:p>
            <a:pPr algn="ctr"/>
            <a:r>
              <a:rPr lang="zh-TW" altLang="en-US" sz="3200" dirty="0">
                <a:solidFill>
                  <a:srgbClr val="008000"/>
                </a:solidFill>
              </a:rPr>
              <a:t>資訊安全發展與重要性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3" y="75317"/>
            <a:ext cx="657140" cy="657140"/>
          </a:xfrm>
          <a:prstGeom prst="rect">
            <a:avLst/>
          </a:prstGeom>
        </p:spPr>
      </p:pic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52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9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標題 1"/>
          <p:cNvSpPr>
            <a:spLocks noGrp="1"/>
          </p:cNvSpPr>
          <p:nvPr>
            <p:ph type="title"/>
          </p:nvPr>
        </p:nvSpPr>
        <p:spPr>
          <a:xfrm>
            <a:off x="175098" y="257818"/>
            <a:ext cx="8732205" cy="315408"/>
          </a:xfrm>
        </p:spPr>
        <p:txBody>
          <a:bodyPr>
            <a:noAutofit/>
          </a:bodyPr>
          <a:lstStyle/>
          <a:p>
            <a:pPr marL="342900" lvl="1" algn="ctr" rtl="0">
              <a:spcBef>
                <a:spcPct val="0"/>
              </a:spcBef>
              <a:defRPr/>
            </a:pPr>
            <a:r>
              <a:rPr lang="zh-TW" altLang="en-US" sz="3200" b="1" kern="12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台灣</a:t>
            </a:r>
            <a:r>
              <a:rPr lang="zh-TW" altLang="zh-TW" sz="3200" b="1" kern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推動創新和創業的重要政策與方案</a:t>
            </a:r>
          </a:p>
        </p:txBody>
      </p:sp>
      <p:sp>
        <p:nvSpPr>
          <p:cNvPr id="37" name="矩形 36"/>
          <p:cNvSpPr/>
          <p:nvPr/>
        </p:nvSpPr>
        <p:spPr>
          <a:xfrm>
            <a:off x="33338" y="778057"/>
            <a:ext cx="9122231" cy="9715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亞洲．矽谷方案推動物聯網產業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創新研發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及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健全創新創業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生態系，讓台灣連結矽谷等全球科技核心聚落，並成為亞太青年創新與創業發展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基地</a:t>
            </a:r>
            <a:endParaRPr lang="en-US" altLang="zh-TW" sz="15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在這個方案下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各單位亦規劃推動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相關激勵措施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zh-TW" altLang="en-US" sz="15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</a:t>
            </a:r>
            <a:r>
              <a:rPr lang="zh-TW" altLang="en-US" sz="15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、科技部、經濟部、國發</a:t>
            </a:r>
            <a:r>
              <a:rPr lang="zh-TW" altLang="en-US" sz="15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會等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皆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戮力推動跨部會國家創新創業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機制</a:t>
            </a: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endParaRPr lang="en-US" altLang="zh-TW" sz="15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0" y="6606466"/>
            <a:ext cx="5688013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資料來源：工研院</a:t>
            </a:r>
            <a:r>
              <a:rPr lang="en-US" altLang="zh-TW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IEK</a:t>
            </a: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r>
              <a:rPr lang="en-US" altLang="zh-TW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(2016/11)</a:t>
            </a:r>
          </a:p>
        </p:txBody>
      </p:sp>
      <p:sp>
        <p:nvSpPr>
          <p:cNvPr id="42" name="矩形 52"/>
          <p:cNvSpPr>
            <a:spLocks noChangeArrowheads="1"/>
          </p:cNvSpPr>
          <p:nvPr/>
        </p:nvSpPr>
        <p:spPr bwMode="auto">
          <a:xfrm>
            <a:off x="9888179" y="4394600"/>
            <a:ext cx="162560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ts val="1125"/>
              </a:lnSpc>
              <a:defRPr/>
            </a:pPr>
            <a:endParaRPr lang="zh-TW" altLang="en-US" sz="750" kern="0" dirty="0">
              <a:solidFill>
                <a:srgbClr val="000000"/>
              </a:solidFill>
            </a:endParaRPr>
          </a:p>
        </p:txBody>
      </p:sp>
      <p:sp>
        <p:nvSpPr>
          <p:cNvPr id="44" name="矩形 74"/>
          <p:cNvSpPr>
            <a:spLocks noChangeArrowheads="1"/>
          </p:cNvSpPr>
          <p:nvPr/>
        </p:nvSpPr>
        <p:spPr bwMode="auto">
          <a:xfrm>
            <a:off x="9172576" y="4394600"/>
            <a:ext cx="1833563" cy="1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ts val="750"/>
              </a:lnSpc>
              <a:buFont typeface="Wingdings" panose="05000000000000000000" pitchFamily="2" charset="2"/>
              <a:buChar char="ü"/>
              <a:defRPr/>
            </a:pPr>
            <a:endParaRPr lang="en-US" altLang="zh-TW" sz="750" kern="0" dirty="0">
              <a:solidFill>
                <a:srgbClr val="000000"/>
              </a:solidFill>
            </a:endParaRPr>
          </a:p>
        </p:txBody>
      </p:sp>
      <p:grpSp>
        <p:nvGrpSpPr>
          <p:cNvPr id="228360" name="群組 2"/>
          <p:cNvGrpSpPr>
            <a:grpSpLocks/>
          </p:cNvGrpSpPr>
          <p:nvPr/>
        </p:nvGrpSpPr>
        <p:grpSpPr bwMode="auto">
          <a:xfrm>
            <a:off x="33338" y="1844824"/>
            <a:ext cx="8980034" cy="4680520"/>
            <a:chOff x="34082" y="1052513"/>
            <a:chExt cx="9218438" cy="5544839"/>
          </a:xfrm>
        </p:grpSpPr>
        <p:grpSp>
          <p:nvGrpSpPr>
            <p:cNvPr id="228362" name="群組 4"/>
            <p:cNvGrpSpPr>
              <a:grpSpLocks/>
            </p:cNvGrpSpPr>
            <p:nvPr/>
          </p:nvGrpSpPr>
          <p:grpSpPr bwMode="auto">
            <a:xfrm>
              <a:off x="35682" y="1052513"/>
              <a:ext cx="9216838" cy="5544839"/>
              <a:chOff x="336618" y="1825802"/>
              <a:chExt cx="8931283" cy="5080148"/>
            </a:xfrm>
          </p:grpSpPr>
          <p:sp>
            <p:nvSpPr>
              <p:cNvPr id="6" name="圓角矩形 5"/>
              <p:cNvSpPr/>
              <p:nvPr/>
            </p:nvSpPr>
            <p:spPr bwMode="auto">
              <a:xfrm>
                <a:off x="4138155" y="4202211"/>
                <a:ext cx="2254544" cy="2635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65485" indent="-65485" algn="ctr"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75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大專院校畢業生創業服務計畫</a:t>
                </a:r>
              </a:p>
            </p:txBody>
          </p:sp>
          <p:grpSp>
            <p:nvGrpSpPr>
              <p:cNvPr id="228371" name="群組 6"/>
              <p:cNvGrpSpPr>
                <a:grpSpLocks/>
              </p:cNvGrpSpPr>
              <p:nvPr/>
            </p:nvGrpSpPr>
            <p:grpSpPr bwMode="auto">
              <a:xfrm>
                <a:off x="336618" y="1825802"/>
                <a:ext cx="8931283" cy="5080148"/>
                <a:chOff x="332255" y="1810742"/>
                <a:chExt cx="8931283" cy="5080148"/>
              </a:xfrm>
            </p:grpSpPr>
            <p:grpSp>
              <p:nvGrpSpPr>
                <p:cNvPr id="228372" name="群組 7"/>
                <p:cNvGrpSpPr>
                  <a:grpSpLocks/>
                </p:cNvGrpSpPr>
                <p:nvPr/>
              </p:nvGrpSpPr>
              <p:grpSpPr bwMode="auto">
                <a:xfrm>
                  <a:off x="332255" y="1810742"/>
                  <a:ext cx="8931283" cy="4718450"/>
                  <a:chOff x="1282815" y="1781511"/>
                  <a:chExt cx="6498061" cy="4251604"/>
                </a:xfrm>
              </p:grpSpPr>
              <p:sp>
                <p:nvSpPr>
                  <p:cNvPr id="10" name="圓角矩形 9"/>
                  <p:cNvSpPr/>
                  <p:nvPr/>
                </p:nvSpPr>
                <p:spPr bwMode="auto">
                  <a:xfrm>
                    <a:off x="6231999" y="2182633"/>
                    <a:ext cx="1472111" cy="886304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28588" indent="-128588"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zh-TW" altLang="en-US" sz="750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青年創業及啟動金貸款</a:t>
                    </a:r>
                    <a:endParaRPr lang="en-US" altLang="zh-TW" sz="75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28588" indent="-128588"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zh-TW" altLang="en-US" sz="750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企業小頭家貸款</a:t>
                    </a:r>
                    <a:endParaRPr lang="en-US" altLang="zh-TW" sz="75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28588" indent="-128588"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zh-TW" altLang="en-US" sz="750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中小企業創新發展貸款</a:t>
                    </a:r>
                    <a:endParaRPr lang="en-US" altLang="zh-TW" sz="75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28588" indent="-128588"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zh-TW" altLang="en-US" sz="750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加強投資中小企業實施方案</a:t>
                    </a:r>
                    <a:endParaRPr lang="en-US" altLang="zh-TW" sz="75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28588" indent="-128588"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zh-TW" altLang="en-US" sz="750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加強投資策略性服務業實施方案</a:t>
                    </a:r>
                  </a:p>
                </p:txBody>
              </p:sp>
              <p:grpSp>
                <p:nvGrpSpPr>
                  <p:cNvPr id="228375" name="群組 10"/>
                  <p:cNvGrpSpPr>
                    <a:grpSpLocks/>
                  </p:cNvGrpSpPr>
                  <p:nvPr/>
                </p:nvGrpSpPr>
                <p:grpSpPr bwMode="auto">
                  <a:xfrm>
                    <a:off x="1282815" y="1781511"/>
                    <a:ext cx="6498061" cy="4251604"/>
                    <a:chOff x="1282815" y="1781511"/>
                    <a:chExt cx="6498061" cy="4251604"/>
                  </a:xfrm>
                </p:grpSpPr>
                <p:grpSp>
                  <p:nvGrpSpPr>
                    <p:cNvPr id="228376" name="群組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2815" y="1781511"/>
                      <a:ext cx="6498061" cy="4251604"/>
                      <a:chOff x="1077179" y="1182978"/>
                      <a:chExt cx="6983248" cy="4638566"/>
                    </a:xfrm>
                  </p:grpSpPr>
                  <p:grpSp>
                    <p:nvGrpSpPr>
                      <p:cNvPr id="228378" name="群組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80820" y="1182978"/>
                        <a:ext cx="6979607" cy="4596735"/>
                        <a:chOff x="685579" y="960284"/>
                        <a:chExt cx="7831473" cy="5157763"/>
                      </a:xfrm>
                    </p:grpSpPr>
                    <p:sp>
                      <p:nvSpPr>
                        <p:cNvPr id="17" name="圓角矩形 16"/>
                        <p:cNvSpPr/>
                        <p:nvPr/>
                      </p:nvSpPr>
                      <p:spPr bwMode="auto">
                        <a:xfrm>
                          <a:off x="1767800" y="5908630"/>
                          <a:ext cx="1527362" cy="209416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客家產業創新育成計畫</a:t>
                          </a:r>
                        </a:p>
                      </p:txBody>
                    </p:sp>
                    <p:sp>
                      <p:nvSpPr>
                        <p:cNvPr id="18" name="矩形 17"/>
                        <p:cNvSpPr/>
                        <p:nvPr/>
                      </p:nvSpPr>
                      <p:spPr bwMode="auto">
                        <a:xfrm>
                          <a:off x="685579" y="1442301"/>
                          <a:ext cx="1027770" cy="1029025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經濟部</a:t>
                          </a:r>
                        </a:p>
                      </p:txBody>
                    </p:sp>
                    <p:sp>
                      <p:nvSpPr>
                        <p:cNvPr id="19" name="圓角矩形 18"/>
                        <p:cNvSpPr/>
                        <p:nvPr/>
                      </p:nvSpPr>
                      <p:spPr bwMode="auto">
                        <a:xfrm>
                          <a:off x="5089336" y="1595752"/>
                          <a:ext cx="1542336" cy="747397"/>
                        </a:xfrm>
                        <a:prstGeom prst="roundRect">
                          <a:avLst/>
                        </a:prstGeom>
                        <a:solidFill>
                          <a:srgbClr val="FFFF99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中小企業創新育成中心</a:t>
                          </a:r>
                          <a:endParaRPr lang="en-US" altLang="zh-TW" sz="75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北中南東創服中心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創業諮詢服務計畫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新興產業育成加速器</a:t>
                          </a:r>
                        </a:p>
                      </p:txBody>
                    </p:sp>
                    <p:sp>
                      <p:nvSpPr>
                        <p:cNvPr id="20" name="圓角矩形 19"/>
                        <p:cNvSpPr/>
                        <p:nvPr/>
                      </p:nvSpPr>
                      <p:spPr bwMode="auto">
                        <a:xfrm>
                          <a:off x="3295162" y="1451327"/>
                          <a:ext cx="1772393" cy="1084990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中小企業創新服務憑證補捐助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(SBIV)</a:t>
                          </a: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中小企業創新研發計畫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(SBIR)</a:t>
                          </a: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服務業創新研發計畫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(SIIR)</a:t>
                          </a: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協助傳統產業技術開發計畫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itchFamily="18" charset="0"/>
                            </a:rPr>
                            <a:t>(CITD)</a:t>
                          </a:r>
                        </a:p>
                      </p:txBody>
                    </p:sp>
                    <p:sp>
                      <p:nvSpPr>
                        <p:cNvPr id="22" name="圓角矩形 21"/>
                        <p:cNvSpPr/>
                        <p:nvPr/>
                      </p:nvSpPr>
                      <p:spPr bwMode="auto">
                        <a:xfrm>
                          <a:off x="1767800" y="1465770"/>
                          <a:ext cx="1527362" cy="1070547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創業圓夢計畫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創業知能養成計畫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中小企業數位學習計畫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新創事業獎及創業楷模選拔</a:t>
                          </a: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網路社群創新服務計畫</a:t>
                          </a:r>
                        </a:p>
                      </p:txBody>
                    </p:sp>
                    <p:sp>
                      <p:nvSpPr>
                        <p:cNvPr id="23" name="矩形 22"/>
                        <p:cNvSpPr/>
                        <p:nvPr/>
                      </p:nvSpPr>
                      <p:spPr bwMode="auto">
                        <a:xfrm>
                          <a:off x="685579" y="2536317"/>
                          <a:ext cx="1030492" cy="687821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科技部</a:t>
                          </a:r>
                        </a:p>
                      </p:txBody>
                    </p:sp>
                    <p:sp>
                      <p:nvSpPr>
                        <p:cNvPr id="24" name="圓角矩形 23"/>
                        <p:cNvSpPr/>
                        <p:nvPr/>
                      </p:nvSpPr>
                      <p:spPr bwMode="auto">
                        <a:xfrm>
                          <a:off x="1752827" y="2724069"/>
                          <a:ext cx="1527362" cy="411610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萌芽計畫</a:t>
                          </a:r>
                          <a:endParaRPr lang="en-US" altLang="zh-TW" sz="75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創新到創業激勵計畫</a:t>
                          </a:r>
                        </a:p>
                      </p:txBody>
                    </p:sp>
                    <p:sp>
                      <p:nvSpPr>
                        <p:cNvPr id="25" name="圓角矩形 24"/>
                        <p:cNvSpPr/>
                        <p:nvPr/>
                      </p:nvSpPr>
                      <p:spPr bwMode="auto">
                        <a:xfrm>
                          <a:off x="3359143" y="2617556"/>
                          <a:ext cx="1543697" cy="669769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育苗計畫</a:t>
                          </a:r>
                          <a:endParaRPr lang="en-US" altLang="zh-TW" sz="75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產學大聯盟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/</a:t>
                          </a: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小聯盟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運用法人協助產學合作</a:t>
                          </a:r>
                        </a:p>
                      </p:txBody>
                    </p:sp>
                    <p:sp>
                      <p:nvSpPr>
                        <p:cNvPr id="26" name="矩形 25"/>
                        <p:cNvSpPr/>
                        <p:nvPr/>
                      </p:nvSpPr>
                      <p:spPr bwMode="auto">
                        <a:xfrm>
                          <a:off x="685579" y="3281908"/>
                          <a:ext cx="1034577" cy="994725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教育部</a:t>
                          </a:r>
                        </a:p>
                      </p:txBody>
                    </p:sp>
                    <p:sp>
                      <p:nvSpPr>
                        <p:cNvPr id="27" name="圓角矩形 26"/>
                        <p:cNvSpPr/>
                        <p:nvPr/>
                      </p:nvSpPr>
                      <p:spPr bwMode="auto">
                        <a:xfrm>
                          <a:off x="1767800" y="3390227"/>
                          <a:ext cx="2188947" cy="868353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高中教師創意教學評選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全國高職學生專題暨創意製作競賽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大學校院創新創業扎根計畫</a:t>
                          </a:r>
                          <a:endParaRPr lang="en-US" altLang="zh-TW" sz="75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技職再造推動創新創業策略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智慧生活創新創業育成平臺計畫</a:t>
                          </a:r>
                        </a:p>
                      </p:txBody>
                    </p:sp>
                    <p:sp>
                      <p:nvSpPr>
                        <p:cNvPr id="29" name="圓角矩形 28"/>
                        <p:cNvSpPr/>
                        <p:nvPr/>
                      </p:nvSpPr>
                      <p:spPr bwMode="auto">
                        <a:xfrm>
                          <a:off x="5041691" y="4392173"/>
                          <a:ext cx="1607677" cy="211220"/>
                        </a:xfrm>
                        <a:prstGeom prst="roundRect">
                          <a:avLst/>
                        </a:prstGeom>
                        <a:solidFill>
                          <a:srgbClr val="FFFF99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藝文產業創新育成中心</a:t>
                          </a:r>
                        </a:p>
                      </p:txBody>
                    </p:sp>
                    <p:sp>
                      <p:nvSpPr>
                        <p:cNvPr id="30" name="矩形 29"/>
                        <p:cNvSpPr/>
                        <p:nvPr/>
                      </p:nvSpPr>
                      <p:spPr bwMode="auto">
                        <a:xfrm>
                          <a:off x="685579" y="4341624"/>
                          <a:ext cx="1041383" cy="305096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文化部</a:t>
                          </a:r>
                          <a:endParaRPr lang="en-US" altLang="zh-TW" sz="1200" b="1" dirty="0">
                            <a:solidFill>
                              <a:prstClr val="white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sp>
                      <p:nvSpPr>
                        <p:cNvPr id="31" name="圓角矩形 30"/>
                        <p:cNvSpPr/>
                        <p:nvPr/>
                      </p:nvSpPr>
                      <p:spPr bwMode="auto">
                        <a:xfrm>
                          <a:off x="5041691" y="4717128"/>
                          <a:ext cx="1607677" cy="137203"/>
                        </a:xfrm>
                        <a:prstGeom prst="roundRect">
                          <a:avLst/>
                        </a:prstGeom>
                        <a:solidFill>
                          <a:srgbClr val="FFFF99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農試 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/</a:t>
                          </a: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畜產</a:t>
                          </a:r>
                          <a:r>
                            <a:rPr lang="en-US" altLang="zh-TW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/</a:t>
                          </a: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水試育成中心</a:t>
                          </a:r>
                        </a:p>
                      </p:txBody>
                    </p:sp>
                    <p:sp>
                      <p:nvSpPr>
                        <p:cNvPr id="32" name="圓角矩形 31"/>
                        <p:cNvSpPr/>
                        <p:nvPr/>
                      </p:nvSpPr>
                      <p:spPr bwMode="auto">
                        <a:xfrm>
                          <a:off x="5028079" y="5034862"/>
                          <a:ext cx="1581813" cy="254548"/>
                        </a:xfrm>
                        <a:prstGeom prst="roundRect">
                          <a:avLst/>
                        </a:prstGeom>
                        <a:solidFill>
                          <a:srgbClr val="FFFF99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marL="128588" indent="-128588">
                            <a:buFont typeface="Wingdings" panose="05000000000000000000" pitchFamily="2" charset="2"/>
                            <a:buChar char="ü"/>
                            <a:defRPr/>
                          </a:pPr>
                          <a:r>
                            <a:rPr lang="zh-TW" altLang="en-US" sz="750" b="1" dirty="0">
                              <a:solidFill>
                                <a:prstClr val="black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原住民族創業育成中心</a:t>
                          </a:r>
                          <a:endParaRPr lang="en-US" altLang="zh-TW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sp>
                      <p:nvSpPr>
                        <p:cNvPr id="33" name="矩形 32"/>
                        <p:cNvSpPr/>
                        <p:nvPr/>
                      </p:nvSpPr>
                      <p:spPr bwMode="auto">
                        <a:xfrm>
                          <a:off x="685579" y="4693658"/>
                          <a:ext cx="1046828" cy="321345"/>
                        </a:xfrm>
                        <a:prstGeom prst="rect">
                          <a:avLst/>
                        </a:prstGeom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農委會</a:t>
                          </a:r>
                        </a:p>
                      </p:txBody>
                    </p:sp>
                    <p:sp>
                      <p:nvSpPr>
                        <p:cNvPr id="34" name="矩形 33"/>
                        <p:cNvSpPr/>
                        <p:nvPr/>
                      </p:nvSpPr>
                      <p:spPr bwMode="auto">
                        <a:xfrm>
                          <a:off x="685579" y="5015003"/>
                          <a:ext cx="1046828" cy="31954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原民會</a:t>
                          </a:r>
                        </a:p>
                      </p:txBody>
                    </p:sp>
                    <p:sp>
                      <p:nvSpPr>
                        <p:cNvPr id="35" name="矩形 34"/>
                        <p:cNvSpPr/>
                        <p:nvPr/>
                      </p:nvSpPr>
                      <p:spPr bwMode="auto">
                        <a:xfrm>
                          <a:off x="685579" y="5356206"/>
                          <a:ext cx="1046828" cy="417025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75000"/>
                          </a:schemeClr>
                        </a:solidFill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1200" b="1" dirty="0">
                              <a:solidFill>
                                <a:prstClr val="white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勞委會</a:t>
                          </a:r>
                        </a:p>
                      </p:txBody>
                    </p:sp>
                    <p:graphicFrame>
                      <p:nvGraphicFramePr>
                        <p:cNvPr id="36" name="資料庫圖表 35"/>
                        <p:cNvGraphicFramePr/>
                        <p:nvPr>
                          <p:extLst/>
                        </p:nvPr>
                      </p:nvGraphicFramePr>
                      <p:xfrm>
                        <a:off x="1686871" y="960284"/>
                        <a:ext cx="6830181" cy="432330"/>
                      </p:xfrm>
                      <a:graphic>
                        <a:graphicData uri="http://schemas.openxmlformats.org/drawingml/2006/diagram">
                          <dgm:relIds xmlns:dgm="http://schemas.openxmlformats.org/drawingml/2006/diagram" xmlns:r="http://schemas.openxmlformats.org/officeDocument/2006/relationships" r:dm="rId3" r:lo="rId4" r:qs="rId5" r:cs="rId6"/>
                        </a:graphicData>
                      </a:graphic>
                    </p:graphicFrame>
                  </p:grpSp>
                  <p:sp>
                    <p:nvSpPr>
                      <p:cNvPr id="15" name="矩形 14"/>
                      <p:cNvSpPr/>
                      <p:nvPr/>
                    </p:nvSpPr>
                    <p:spPr bwMode="auto">
                      <a:xfrm>
                        <a:off x="1077180" y="5448271"/>
                        <a:ext cx="932960" cy="373273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3">
                        <a:schemeClr val="lt1"/>
                      </a:lnRef>
                      <a:fillRef idx="1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zh-TW" altLang="en-US" sz="1200" b="1" dirty="0">
                            <a:solidFill>
                              <a:prstClr val="white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客委會</a:t>
                        </a:r>
                      </a:p>
                    </p:txBody>
                  </p:sp>
                  <p:sp>
                    <p:nvSpPr>
                      <p:cNvPr id="16" name="圓角矩形 15"/>
                      <p:cNvSpPr/>
                      <p:nvPr/>
                    </p:nvSpPr>
                    <p:spPr bwMode="auto">
                      <a:xfrm>
                        <a:off x="6415312" y="5245545"/>
                        <a:ext cx="1418245" cy="218815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marL="128588" indent="-128588">
                          <a:buFont typeface="Wingdings" panose="05000000000000000000" pitchFamily="2" charset="2"/>
                          <a:buChar char="ü"/>
                          <a:defRPr/>
                        </a:pPr>
                        <a:r>
                          <a:rPr lang="zh-TW" altLang="en-US" sz="750" b="1" dirty="0">
                            <a:solidFill>
                              <a:prstClr val="black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微型創業鳳凰貸款</a:t>
                        </a:r>
                      </a:p>
                    </p:txBody>
                  </p:sp>
                </p:grpSp>
                <p:sp>
                  <p:nvSpPr>
                    <p:cNvPr id="13" name="圓角矩形 12"/>
                    <p:cNvSpPr/>
                    <p:nvPr/>
                  </p:nvSpPr>
                  <p:spPr bwMode="auto">
                    <a:xfrm>
                      <a:off x="2198370" y="4584945"/>
                      <a:ext cx="1267776" cy="246277"/>
                    </a:xfrm>
                    <a:prstGeom prst="round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128588" indent="-128588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TW" altLang="en-US" sz="750" b="1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文創創業圓夢輔導</a:t>
                      </a:r>
                    </a:p>
                  </p:txBody>
                </p:sp>
              </p:grpSp>
            </p:grpSp>
            <p:sp>
              <p:nvSpPr>
                <p:cNvPr id="9" name="圓角矩形 8"/>
                <p:cNvSpPr/>
                <p:nvPr/>
              </p:nvSpPr>
              <p:spPr bwMode="auto">
                <a:xfrm>
                  <a:off x="7159504" y="6622480"/>
                  <a:ext cx="1771981" cy="26841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128588" indent="-128588">
                    <a:buFont typeface="Wingdings" panose="05000000000000000000" pitchFamily="2" charset="2"/>
                    <a:buChar char="ü"/>
                    <a:defRPr/>
                  </a:pPr>
                  <a:r>
                    <a:rPr lang="zh-TW" altLang="en-US" sz="750" b="1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創業天使計畫</a:t>
                  </a:r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 bwMode="auto">
            <a:xfrm>
              <a:off x="34082" y="6238296"/>
              <a:ext cx="1224961" cy="287602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endPara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 bwMode="auto">
            <a:xfrm>
              <a:off x="1334303" y="5500531"/>
              <a:ext cx="1798211" cy="183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28588" indent="-128588">
                <a:buFont typeface="Wingdings" panose="05000000000000000000" pitchFamily="2" charset="2"/>
                <a:buChar char="ü"/>
                <a:defRPr/>
              </a:pPr>
              <a:r>
                <a:rPr lang="zh-TW" altLang="en-US" sz="75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創業諮詢輔導計畫</a:t>
              </a:r>
            </a:p>
          </p:txBody>
        </p:sp>
        <p:sp>
          <p:nvSpPr>
            <p:cNvPr id="43" name="圓角矩形 42"/>
            <p:cNvSpPr/>
            <p:nvPr/>
          </p:nvSpPr>
          <p:spPr bwMode="auto">
            <a:xfrm>
              <a:off x="7092424" y="4414429"/>
              <a:ext cx="1871869" cy="2429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28588" indent="-128588">
                <a:lnSpc>
                  <a:spcPts val="1125"/>
                </a:lnSpc>
                <a:buFont typeface="Wingdings" panose="05000000000000000000" pitchFamily="2" charset="2"/>
                <a:buChar char="ü"/>
                <a:defRPr/>
              </a:pPr>
              <a:r>
                <a:rPr lang="zh-TW" altLang="en-US" sz="75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文化創意產業優惠貸款</a:t>
              </a:r>
            </a:p>
          </p:txBody>
        </p:sp>
        <p:sp>
          <p:nvSpPr>
            <p:cNvPr id="45" name="圓角矩形 44"/>
            <p:cNvSpPr/>
            <p:nvPr/>
          </p:nvSpPr>
          <p:spPr bwMode="auto">
            <a:xfrm>
              <a:off x="7092424" y="5012858"/>
              <a:ext cx="1871869" cy="3501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75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TW" altLang="zh-TW" sz="75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原住民青年創業貸款</a:t>
              </a:r>
              <a:endParaRPr lang="en-US" altLang="zh-TW" sz="75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75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TW" altLang="zh-TW" sz="75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原住民微型經濟活動貸款</a:t>
              </a:r>
              <a:endParaRPr lang="en-US" altLang="zh-TW" sz="75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57"/>
            <p:cNvSpPr>
              <a:spLocks noChangeArrowheads="1"/>
            </p:cNvSpPr>
            <p:nvPr/>
          </p:nvSpPr>
          <p:spPr bwMode="auto">
            <a:xfrm>
              <a:off x="4176534" y="5861375"/>
              <a:ext cx="1870269" cy="27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ts val="1125"/>
                </a:lnSpc>
                <a:defRPr/>
              </a:pPr>
              <a:r>
                <a:rPr lang="zh-TW" altLang="en-US" sz="750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</a:p>
          </p:txBody>
        </p:sp>
        <p:sp>
          <p:nvSpPr>
            <p:cNvPr id="47" name="圓角矩形 46"/>
            <p:cNvSpPr/>
            <p:nvPr/>
          </p:nvSpPr>
          <p:spPr bwMode="auto">
            <a:xfrm>
              <a:off x="3276628" y="4741332"/>
              <a:ext cx="1726155" cy="2715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485" indent="-65485" algn="ctr">
                <a:buFont typeface="Wingdings" panose="05000000000000000000" pitchFamily="2" charset="2"/>
                <a:buChar char="ü"/>
                <a:defRPr/>
              </a:pPr>
              <a:r>
                <a:rPr lang="zh-TW" altLang="en-US" sz="75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農業科技產學合作輔導　</a:t>
              </a:r>
            </a:p>
          </p:txBody>
        </p:sp>
      </p:grpSp>
      <p:sp>
        <p:nvSpPr>
          <p:cNvPr id="48" name="圓角矩形 47"/>
          <p:cNvSpPr/>
          <p:nvPr/>
        </p:nvSpPr>
        <p:spPr bwMode="auto">
          <a:xfrm>
            <a:off x="6156325" y="3267077"/>
            <a:ext cx="1855788" cy="161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8588" indent="-128588">
              <a:lnSpc>
                <a:spcPts val="1125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7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台美矽谷基金培育平台</a:t>
            </a: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8" y="94016"/>
            <a:ext cx="648013" cy="6448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50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53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0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-36797" y="53117"/>
            <a:ext cx="8965781" cy="895271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zh-TW"/>
            </a:defPPr>
            <a:lvl1pPr algn="ctr" defTabSz="685800">
              <a:lnSpc>
                <a:spcPct val="100000"/>
              </a:lnSpc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None/>
              <a:defRPr sz="4800" b="1">
                <a:solidFill>
                  <a:schemeClr val="accent6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r>
              <a:rPr lang="zh-TW" altLang="en-US" sz="4000" dirty="0">
                <a:solidFill>
                  <a:srgbClr val="008000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國際鏈結暨新南向方案背景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1162462" y="1117369"/>
            <a:ext cx="2413018" cy="37324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ED7D3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16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東南亞投資潛力巨大</a:t>
            </a:r>
            <a:endParaRPr lang="zh-TW" altLang="zh-TW" sz="1600" kern="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gray">
          <a:xfrm>
            <a:off x="225288" y="1440935"/>
            <a:ext cx="4194358" cy="16724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D7D31"/>
            </a:solidFill>
            <a:prstDash val="solid"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marL="177800" indent="-177800" fontAlgn="base">
              <a:lnSpc>
                <a:spcPts val="2500"/>
              </a:lnSpc>
              <a:spcAft>
                <a:spcPct val="0"/>
              </a:spcAft>
              <a:defRPr/>
            </a:pPr>
            <a:endParaRPr lang="en-US" altLang="zh-TW" sz="1200" b="1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584608"/>
            <a:ext cx="4127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2015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東南亞國協主要六國（新加坡、泰國、印尼、馬來西亞、菲律賓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、越南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），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整體資訊投資規模約達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628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美元，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年約可達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820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億美元，年複合成長率約達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5.5%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。其中成長最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快的國家包括印尼（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8.4%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）、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越南（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6.7%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）以及菲律賓（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6.5%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391683" y="1074729"/>
            <a:ext cx="2699008" cy="39438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ED7D3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TW" sz="16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RCEP</a:t>
            </a:r>
            <a:r>
              <a:rPr lang="zh-TW" altLang="en-US" sz="16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16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我國重要貿易</a:t>
            </a:r>
            <a:r>
              <a:rPr lang="zh-TW" altLang="en-US" sz="16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夥</a:t>
            </a:r>
            <a:r>
              <a:rPr lang="zh-TW" altLang="en-US" sz="16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伴</a:t>
            </a:r>
            <a:endParaRPr lang="zh-TW" altLang="zh-TW" sz="1600" kern="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gray">
          <a:xfrm>
            <a:off x="4860033" y="1447820"/>
            <a:ext cx="4176464" cy="167626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D7D31"/>
            </a:solidFill>
            <a:prstDash val="solid"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marL="177800" indent="-177800" fontAlgn="base">
              <a:lnSpc>
                <a:spcPts val="2500"/>
              </a:lnSpc>
              <a:spcAft>
                <a:spcPct val="0"/>
              </a:spcAft>
              <a:defRPr/>
            </a:pPr>
            <a:endParaRPr lang="en-US" altLang="zh-TW" sz="1200" b="1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49871" y="1490413"/>
            <a:ext cx="29523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RCEP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為我國重要貿易夥伴 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zh-TW" altLang="en-US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7800" indent="-177800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2015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年我與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RCEP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成員貿易額占我國貿易總額約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57.59%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，達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2,933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億美元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7800" indent="-177800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2015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RCEP16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個成員經濟產出達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兆美元，占全球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GDP31.65%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19829"/>
            <a:ext cx="1188633" cy="150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47" y="3627337"/>
            <a:ext cx="1569652" cy="84817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82405" y="4043820"/>
            <a:ext cx="3089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u="sng" dirty="0" smtClean="0">
                <a:solidFill>
                  <a:srgbClr val="0F6FC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印尼</a:t>
            </a:r>
            <a:endParaRPr lang="en-US" altLang="zh-TW" b="1" u="sng" dirty="0" smtClean="0">
              <a:solidFill>
                <a:srgbClr val="0F6FC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將投資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240 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萬美元在安全項目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2,500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智慧城市計劃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，從公共安全和安全議題的角度切入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，範圍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意外、犯罪行為、衛生議題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印尼政府在雅加達展開智慧城市計劃，未來在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行動網路基礎設施、線上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、智慧交通、安全監控、災害管理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有潛在合作機會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94" y="3623519"/>
            <a:ext cx="1692075" cy="8519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271522" y="4439465"/>
            <a:ext cx="2997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rgbClr val="0F6FC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馬來西亞</a:t>
            </a:r>
            <a:endParaRPr lang="zh-TW" altLang="en-US" b="1" u="sng" dirty="0">
              <a:solidFill>
                <a:srgbClr val="0F6FC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國家物聯網策略藍圖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(National </a:t>
            </a:r>
            <a:r>
              <a:rPr lang="en-US" altLang="zh-TW" sz="14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Strategic Roadmap)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，涵蓋農業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水產業、醫療保健、政府、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政策支持智慧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交通系統，我國工業電腦業者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系統整合業者、交通付費票證業者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最有機會從多模式交通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系，統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軟硬體整合進行布局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2197101" y="3185797"/>
            <a:ext cx="5146040" cy="38140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ED7D3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20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東南亞國家布局物聯網產業與台灣南向契機</a:t>
            </a:r>
            <a:endParaRPr lang="zh-TW" altLang="zh-TW" sz="2000" kern="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95554" y="4243188"/>
            <a:ext cx="28078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b="1" u="sng" dirty="0">
                <a:solidFill>
                  <a:srgbClr val="0F6FC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泰國</a:t>
            </a:r>
            <a:endParaRPr lang="en-US" altLang="zh-TW" sz="1400" b="1" u="sng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數位泰國政策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Thailand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建設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全國數位硬體設施、利用數位科技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加速經濟與社會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數位產業與創新園區、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個數位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工作機會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；發展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智慧生活：建置安全監控系統、建置中央控制系統管理環境與災害預防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14" y="3577904"/>
            <a:ext cx="2219475" cy="882394"/>
          </a:xfrm>
          <a:prstGeom prst="rect">
            <a:avLst/>
          </a:prstGeom>
        </p:spPr>
      </p:pic>
      <p:cxnSp>
        <p:nvCxnSpPr>
          <p:cNvPr id="21" name="直線接點 20"/>
          <p:cNvCxnSpPr/>
          <p:nvPr/>
        </p:nvCxnSpPr>
        <p:spPr>
          <a:xfrm flipH="1">
            <a:off x="2368971" y="3540569"/>
            <a:ext cx="1766149" cy="31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401843" y="3509571"/>
            <a:ext cx="1694917" cy="443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5" y="107070"/>
            <a:ext cx="734360" cy="7310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3338" y="778057"/>
            <a:ext cx="9122231" cy="9715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將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物聯網產業成果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擴建至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國際</a:t>
            </a:r>
            <a:r>
              <a:rPr lang="zh-TW" altLang="en-US" sz="15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以及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東協</a:t>
            </a:r>
            <a:endParaRPr lang="en-US" altLang="zh-TW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54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8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7824" y="0"/>
            <a:ext cx="4288353" cy="1015663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006600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重要工作時程規劃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238626" y="1071326"/>
          <a:ext cx="8609979" cy="55567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74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3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9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80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57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七大議題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106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107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108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109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自動駕駛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dist" defTabSz="914400" rtl="0" eaLnBrk="1" latinLnBrk="0" hangingPunct="1"/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AR/VR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8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行動生活</a:t>
                      </a:r>
                      <a:endParaRPr lang="zh-TW" altLang="en-US" sz="18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7590932"/>
                  </a:ext>
                </a:extLst>
              </a:tr>
              <a:tr h="685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物聯網資安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510127"/>
                  </a:ext>
                </a:extLst>
              </a:tr>
              <a:tr h="685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創新創業</a:t>
                      </a:r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0542216"/>
                  </a:ext>
                </a:extLst>
              </a:tr>
              <a:tr h="685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國際鏈結</a:t>
                      </a: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新南向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TW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2355282" y="3658511"/>
            <a:ext cx="6479506" cy="666220"/>
            <a:chOff x="2369099" y="2294737"/>
            <a:chExt cx="6479506" cy="666220"/>
          </a:xfrm>
        </p:grpSpPr>
        <p:sp>
          <p:nvSpPr>
            <p:cNvPr id="9" name="五邊形 8"/>
            <p:cNvSpPr/>
            <p:nvPr/>
          </p:nvSpPr>
          <p:spPr>
            <a:xfrm>
              <a:off x="4214921" y="2298243"/>
              <a:ext cx="4633683" cy="206726"/>
            </a:xfrm>
            <a:prstGeom prst="homePlate">
              <a:avLst/>
            </a:prstGeom>
            <a:gradFill>
              <a:gsLst>
                <a:gs pos="84000">
                  <a:srgbClr val="6FABDE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推廣創新智慧商業交易模式</a:t>
              </a:r>
              <a:endParaRPr lang="zh-TW" altLang="en-US" sz="1200" b="1" dirty="0">
                <a:solidFill>
                  <a:prstClr val="white"/>
                </a:solidFill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10" name="五邊形 9"/>
            <p:cNvSpPr/>
            <p:nvPr/>
          </p:nvSpPr>
          <p:spPr>
            <a:xfrm>
              <a:off x="2881357" y="2537953"/>
              <a:ext cx="5967248" cy="203507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55000">
                  <a:srgbClr val="4F97D6"/>
                </a:gs>
                <a:gs pos="99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                           完善數位身分認證機制</a:t>
              </a:r>
              <a:endParaRPr lang="zh-TW" altLang="en-US" sz="1200" b="1" dirty="0">
                <a:solidFill>
                  <a:prstClr val="white"/>
                </a:solidFill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69099" y="2707041"/>
              <a:ext cx="5125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zh-TW" altLang="en-US" sz="105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</a:t>
              </a: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</a:t>
              </a:r>
              <a:r>
                <a:rPr lang="zh-TW" altLang="en-US" sz="105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下整合帳單與各縣市市民卡福利，結合</a:t>
              </a:r>
              <a:r>
                <a:rPr lang="zh-TW" altLang="en-US" sz="1050" b="1" dirty="0">
                  <a:solidFill>
                    <a:prstClr val="black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數位身分認證</a:t>
              </a:r>
              <a:r>
                <a:rPr lang="zh-TW" altLang="en-US" sz="1050" b="1" dirty="0" smtClean="0">
                  <a:solidFill>
                    <a:prstClr val="black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機制，逐步推行全國</a:t>
              </a:r>
              <a:endPara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五邊形 13"/>
            <p:cNvSpPr/>
            <p:nvPr/>
          </p:nvSpPr>
          <p:spPr>
            <a:xfrm>
              <a:off x="2689266" y="2538240"/>
              <a:ext cx="2047626" cy="201281"/>
            </a:xfrm>
            <a:prstGeom prst="homePlate">
              <a:avLst/>
            </a:prstGeom>
            <a:gradFill>
              <a:gsLst>
                <a:gs pos="58000">
                  <a:srgbClr val="5098D6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建立</a:t>
              </a:r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無</a:t>
              </a:r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線</a:t>
              </a:r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行動</a:t>
              </a:r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生活平台</a:t>
              </a:r>
            </a:p>
          </p:txBody>
        </p:sp>
        <p:sp>
          <p:nvSpPr>
            <p:cNvPr id="15" name="五邊形 14"/>
            <p:cNvSpPr/>
            <p:nvPr/>
          </p:nvSpPr>
          <p:spPr>
            <a:xfrm>
              <a:off x="2689266" y="2294737"/>
              <a:ext cx="2227507" cy="213107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86000">
                  <a:srgbClr val="8DC4E8"/>
                </a:gs>
                <a:gs pos="100000">
                  <a:schemeClr val="bg2">
                    <a:lumMod val="9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手機票證整合驗證</a:t>
              </a:r>
              <a:endParaRPr lang="zh-TW" altLang="en-US" sz="1200" b="1" dirty="0">
                <a:solidFill>
                  <a:prstClr val="white"/>
                </a:solidFill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</p:grpSp>
      <p:sp>
        <p:nvSpPr>
          <p:cNvPr id="25" name="五邊形 121"/>
          <p:cNvSpPr/>
          <p:nvPr/>
        </p:nvSpPr>
        <p:spPr>
          <a:xfrm>
            <a:off x="3635451" y="1639360"/>
            <a:ext cx="5060425" cy="225144"/>
          </a:xfrm>
          <a:prstGeom prst="homePlate">
            <a:avLst/>
          </a:prstGeom>
          <a:gradFill>
            <a:gsLst>
              <a:gs pos="0">
                <a:schemeClr val="accent1"/>
              </a:gs>
              <a:gs pos="60000">
                <a:srgbClr val="3285CF"/>
              </a:gs>
              <a:gs pos="100000">
                <a:schemeClr val="bg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投資</a:t>
            </a:r>
            <a:r>
              <a: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局</a:t>
            </a:r>
            <a:r>
              <a:rPr lang="zh-TW" altLang="en-US" sz="12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端</a:t>
            </a:r>
            <a:r>
              <a:rPr lang="en-US" altLang="zh-TW" sz="12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(</a:t>
            </a:r>
            <a:r>
              <a:rPr lang="en-US" altLang="zh-TW" sz="12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edge</a:t>
            </a:r>
            <a:r>
              <a:rPr lang="en-US" altLang="zh-TW" sz="12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應用系統環境建構</a:t>
            </a:r>
          </a:p>
        </p:txBody>
      </p:sp>
      <p:sp>
        <p:nvSpPr>
          <p:cNvPr id="26" name="五邊形 121"/>
          <p:cNvSpPr/>
          <p:nvPr/>
        </p:nvSpPr>
        <p:spPr>
          <a:xfrm>
            <a:off x="2776298" y="1635865"/>
            <a:ext cx="2103936" cy="222085"/>
          </a:xfrm>
          <a:prstGeom prst="homePlate">
            <a:avLst/>
          </a:prstGeom>
          <a:gradFill>
            <a:gsLst>
              <a:gs pos="25000">
                <a:srgbClr val="277ECC"/>
              </a:gs>
              <a:gs pos="0">
                <a:schemeClr val="accent1"/>
              </a:gs>
              <a:gs pos="100000">
                <a:schemeClr val="bg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建立整合</a:t>
            </a:r>
            <a:r>
              <a:rPr lang="en-US" altLang="zh-TW" sz="12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AI</a:t>
            </a:r>
            <a:r>
              <a:rPr lang="zh-TW" altLang="en-US" sz="12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開發平台</a:t>
            </a:r>
            <a:endParaRPr lang="zh-TW" altLang="en-US" sz="1200" b="1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27" name="五邊形 121"/>
          <p:cNvSpPr/>
          <p:nvPr/>
        </p:nvSpPr>
        <p:spPr>
          <a:xfrm>
            <a:off x="4104396" y="1883611"/>
            <a:ext cx="4675379" cy="199695"/>
          </a:xfrm>
          <a:prstGeom prst="homePlate">
            <a:avLst/>
          </a:prstGeom>
          <a:gradFill>
            <a:gsLst>
              <a:gs pos="51000">
                <a:srgbClr val="3687D0"/>
              </a:gs>
              <a:gs pos="0">
                <a:schemeClr val="accent1"/>
              </a:gs>
              <a:gs pos="100000">
                <a:schemeClr val="bg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建立大數據的資料庫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427824" y="2072605"/>
            <a:ext cx="5154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 </a:t>
            </a:r>
            <a:r>
              <a:rPr lang="en-US" altLang="zh-TW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Los Angeles </a:t>
            </a: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Transportation</a:t>
            </a: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的方式將資料開放</a:t>
            </a:r>
          </a:p>
        </p:txBody>
      </p:sp>
      <p:sp>
        <p:nvSpPr>
          <p:cNvPr id="29" name="五邊形 28"/>
          <p:cNvSpPr/>
          <p:nvPr/>
        </p:nvSpPr>
        <p:spPr>
          <a:xfrm>
            <a:off x="2689265" y="5803754"/>
            <a:ext cx="6159340" cy="227591"/>
          </a:xfrm>
          <a:prstGeom prst="homePlate">
            <a:avLst/>
          </a:prstGeom>
          <a:gradFill>
            <a:gsLst>
              <a:gs pos="0">
                <a:schemeClr val="bg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prstClr val="white"/>
                </a:solidFill>
                <a:latin typeface="Microsoft JhengHei" charset="0"/>
                <a:ea typeface="Microsoft JhengHei" charset="0"/>
                <a:cs typeface="Microsoft JhengHei" charset="0"/>
              </a:rPr>
              <a:t>物聯網國際商機開拓</a:t>
            </a:r>
            <a:endParaRPr lang="zh-TW" altLang="en-US" sz="1200" b="1" dirty="0">
              <a:solidFill>
                <a:prstClr val="white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340792" y="6110769"/>
            <a:ext cx="5404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集中物聯網領域產業在地域或國家的群聚，以讓解決方案輸出時一併輸出我國領域企業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363427" y="4357333"/>
            <a:ext cx="6507814" cy="678062"/>
            <a:chOff x="2340792" y="2992327"/>
            <a:chExt cx="6507814" cy="678062"/>
          </a:xfrm>
        </p:grpSpPr>
        <p:sp>
          <p:nvSpPr>
            <p:cNvPr id="16" name="五邊形 121"/>
            <p:cNvSpPr/>
            <p:nvPr/>
          </p:nvSpPr>
          <p:spPr>
            <a:xfrm>
              <a:off x="2689266" y="2992327"/>
              <a:ext cx="6159340" cy="201463"/>
            </a:xfrm>
            <a:prstGeom prst="homePlate">
              <a:avLst/>
            </a:prstGeom>
            <a:gradFill>
              <a:gsLst>
                <a:gs pos="60000">
                  <a:srgbClr val="5299D7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ea typeface="微軟正黑體" panose="020B0604030504040204" pitchFamily="34" charset="-120"/>
                </a:rPr>
                <a:t>成立 </a:t>
              </a:r>
              <a:r>
                <a:rPr lang="en-US" altLang="zh-TW" sz="1200" b="1" dirty="0" err="1">
                  <a:solidFill>
                    <a:prstClr val="white"/>
                  </a:solidFill>
                  <a:ea typeface="微軟正黑體" panose="020B0604030504040204" pitchFamily="34" charset="-120"/>
                </a:rPr>
                <a:t>IoT</a:t>
              </a:r>
              <a:r>
                <a:rPr lang="en-US" altLang="zh-TW" sz="1200" b="1" dirty="0">
                  <a:solidFill>
                    <a:prstClr val="white"/>
                  </a:solidFill>
                  <a:ea typeface="微軟正黑體" panose="020B0604030504040204" pitchFamily="34" charset="-120"/>
                </a:rPr>
                <a:t> Threat &amp; Cybersecurity Emergency Response Center </a:t>
              </a:r>
              <a:endPara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7" name="五邊形 121"/>
            <p:cNvSpPr/>
            <p:nvPr/>
          </p:nvSpPr>
          <p:spPr>
            <a:xfrm>
              <a:off x="4214924" y="3220826"/>
              <a:ext cx="4633682" cy="195366"/>
            </a:xfrm>
            <a:prstGeom prst="homePlate">
              <a:avLst/>
            </a:prstGeom>
            <a:gradFill>
              <a:gsLst>
                <a:gs pos="64000">
                  <a:srgbClr val="3A8AD1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ea typeface="微軟正黑體" panose="020B0604030504040204" pitchFamily="34" charset="-120"/>
                </a:rPr>
                <a:t>建立安全測試環境</a:t>
              </a:r>
              <a:endParaRPr lang="en-US" altLang="zh-TW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8" name="五邊形 121"/>
            <p:cNvSpPr/>
            <p:nvPr/>
          </p:nvSpPr>
          <p:spPr>
            <a:xfrm>
              <a:off x="2689265" y="3239256"/>
              <a:ext cx="2227507" cy="175148"/>
            </a:xfrm>
            <a:prstGeom prst="homePlate">
              <a:avLst/>
            </a:prstGeom>
            <a:gradFill>
              <a:gsLst>
                <a:gs pos="42000">
                  <a:srgbClr val="4692D4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ea typeface="微軟正黑體" panose="020B0604030504040204" pitchFamily="34" charset="-120"/>
                </a:rPr>
                <a:t>建立認證平台</a:t>
              </a:r>
              <a:endParaRPr lang="en-US" altLang="zh-TW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40792" y="3416473"/>
              <a:ext cx="59069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結合產業與政府既有資安防護能量至智慧城市</a:t>
              </a:r>
              <a:r>
                <a:rPr lang="en-US" altLang="zh-TW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 </a:t>
              </a: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提升物聯網平台與智慧城市連網裝置之資安防護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326975" y="2302187"/>
            <a:ext cx="6507813" cy="688155"/>
            <a:chOff x="2340792" y="3669688"/>
            <a:chExt cx="6507813" cy="688155"/>
          </a:xfrm>
        </p:grpSpPr>
        <p:sp>
          <p:nvSpPr>
            <p:cNvPr id="19" name="五邊形 121"/>
            <p:cNvSpPr/>
            <p:nvPr/>
          </p:nvSpPr>
          <p:spPr>
            <a:xfrm>
              <a:off x="3269786" y="3672458"/>
              <a:ext cx="4936171" cy="208566"/>
            </a:xfrm>
            <a:prstGeom prst="homePlate">
              <a:avLst/>
            </a:prstGeom>
            <a:gradFill>
              <a:gsLst>
                <a:gs pos="39000">
                  <a:srgbClr val="3889D0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200" b="1" dirty="0" smtClean="0">
                  <a:solidFill>
                    <a:prstClr val="white"/>
                  </a:solidFill>
                  <a:ea typeface="微軟正黑體" panose="020B0604030504040204" pitchFamily="34" charset="-120"/>
                </a:rPr>
                <a:t>                                                            投資具有國際市場之相關產業鏈</a:t>
              </a:r>
              <a:endPara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340792" y="4103927"/>
              <a:ext cx="46875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以美國</a:t>
              </a:r>
              <a:r>
                <a:rPr lang="en-US" altLang="zh-TW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SAE or EU</a:t>
              </a: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車輛上市前的審核標準建置測試項目並給予合格</a:t>
              </a:r>
              <a:r>
                <a:rPr lang="zh-TW" altLang="en-US" sz="105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證書</a:t>
              </a:r>
              <a:endPara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五邊形 121"/>
            <p:cNvSpPr/>
            <p:nvPr/>
          </p:nvSpPr>
          <p:spPr>
            <a:xfrm>
              <a:off x="2689265" y="3910975"/>
              <a:ext cx="6159340" cy="199940"/>
            </a:xfrm>
            <a:prstGeom prst="homePlate">
              <a:avLst/>
            </a:prstGeom>
            <a:gradFill>
              <a:gsLst>
                <a:gs pos="40000">
                  <a:srgbClr val="2C81CD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ea typeface="微軟正黑體" panose="020B0604030504040204" pitchFamily="34" charset="-120"/>
                </a:rPr>
                <a:t>自駕車行駛審查標準認證</a:t>
              </a:r>
              <a:endPara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34" name="五邊形 121"/>
            <p:cNvSpPr/>
            <p:nvPr/>
          </p:nvSpPr>
          <p:spPr>
            <a:xfrm>
              <a:off x="2689265" y="3669688"/>
              <a:ext cx="2419599" cy="212133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49000">
                  <a:srgbClr val="3083CE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ea typeface="微軟正黑體" panose="020B0604030504040204" pitchFamily="34" charset="-120"/>
                </a:rPr>
                <a:t>成立國家級整合公司</a:t>
              </a:r>
              <a:endParaRPr lang="en-US" altLang="zh-TW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326975" y="3029889"/>
            <a:ext cx="6484325" cy="650402"/>
            <a:chOff x="2364280" y="5095242"/>
            <a:chExt cx="6484325" cy="650402"/>
          </a:xfrm>
        </p:grpSpPr>
        <p:sp>
          <p:nvSpPr>
            <p:cNvPr id="37" name="五邊形 36"/>
            <p:cNvSpPr/>
            <p:nvPr/>
          </p:nvSpPr>
          <p:spPr>
            <a:xfrm>
              <a:off x="5504762" y="5099531"/>
              <a:ext cx="3343843" cy="258417"/>
            </a:xfrm>
            <a:prstGeom prst="homePlate">
              <a:avLst/>
            </a:prstGeom>
            <a:gradFill>
              <a:gsLst>
                <a:gs pos="77000">
                  <a:srgbClr val="3687D0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推動</a:t>
              </a:r>
              <a:r>
                <a:rPr lang="en-US" altLang="zh-TW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ARVR</a:t>
              </a:r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關鍵</a:t>
              </a:r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應用及進軍國際市場 </a:t>
              </a:r>
              <a:endParaRPr lang="zh-TW" altLang="en-US" sz="1200" b="1" dirty="0">
                <a:solidFill>
                  <a:prstClr val="white"/>
                </a:solidFill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364280" y="5492446"/>
              <a:ext cx="4381294" cy="25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協助各部會、地方政府導入</a:t>
              </a:r>
              <a:r>
                <a:rPr lang="en-US" altLang="zh-TW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ARVR</a:t>
              </a: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相關解決方案、培訓及資金媒</a:t>
              </a:r>
              <a:r>
                <a:rPr lang="zh-TW" altLang="en-US" sz="105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</a:t>
              </a:r>
              <a:endPara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五邊形 38"/>
            <p:cNvSpPr/>
            <p:nvPr/>
          </p:nvSpPr>
          <p:spPr>
            <a:xfrm>
              <a:off x="2689266" y="5095242"/>
              <a:ext cx="3051314" cy="258417"/>
            </a:xfrm>
            <a:prstGeom prst="homePlate">
              <a:avLst/>
            </a:prstGeom>
            <a:gradFill>
              <a:gsLst>
                <a:gs pos="42000">
                  <a:srgbClr val="2C81CD"/>
                </a:gs>
                <a:gs pos="0">
                  <a:schemeClr val="accent1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打造</a:t>
              </a:r>
              <a:r>
                <a:rPr lang="en-US" altLang="zh-TW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AR/VR</a:t>
              </a:r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創新</a:t>
              </a:r>
              <a:r>
                <a:rPr lang="zh-TW" altLang="en-US" sz="1200" b="1" dirty="0" smtClean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基地及建立運算平</a:t>
              </a:r>
              <a:r>
                <a:rPr lang="zh-TW" altLang="en-US" sz="1200" b="1" dirty="0">
                  <a:solidFill>
                    <a:prstClr val="white"/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台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346783" y="5065025"/>
            <a:ext cx="6464517" cy="710898"/>
            <a:chOff x="2384088" y="1555395"/>
            <a:chExt cx="6464517" cy="710898"/>
          </a:xfrm>
        </p:grpSpPr>
        <p:sp>
          <p:nvSpPr>
            <p:cNvPr id="41" name="五邊形 121"/>
            <p:cNvSpPr/>
            <p:nvPr/>
          </p:nvSpPr>
          <p:spPr>
            <a:xfrm>
              <a:off x="2689266" y="1555395"/>
              <a:ext cx="6159339" cy="208806"/>
            </a:xfrm>
            <a:prstGeom prst="homePlate">
              <a:avLst/>
            </a:prstGeom>
            <a:gradFill>
              <a:gsLst>
                <a:gs pos="34000">
                  <a:srgbClr val="3D8ED2"/>
                </a:gs>
                <a:gs pos="0">
                  <a:schemeClr val="accent1"/>
                </a:gs>
                <a:gs pos="99000">
                  <a:schemeClr val="bg2">
                    <a:lumMod val="9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ea typeface="微軟正黑體" panose="020B0604030504040204" pitchFamily="34" charset="-120"/>
                </a:rPr>
                <a:t>創新創業育成服務</a:t>
              </a:r>
            </a:p>
          </p:txBody>
        </p:sp>
        <p:sp>
          <p:nvSpPr>
            <p:cNvPr id="42" name="五邊形 121"/>
            <p:cNvSpPr/>
            <p:nvPr/>
          </p:nvSpPr>
          <p:spPr>
            <a:xfrm>
              <a:off x="2689266" y="1789694"/>
              <a:ext cx="6159339" cy="216511"/>
            </a:xfrm>
            <a:prstGeom prst="homePlate">
              <a:avLst/>
            </a:prstGeom>
            <a:gradFill>
              <a:gsLst>
                <a:gs pos="38000">
                  <a:srgbClr val="3689D1"/>
                </a:gs>
                <a:gs pos="0">
                  <a:schemeClr val="accent1"/>
                </a:gs>
                <a:gs pos="100000">
                  <a:schemeClr val="bg2">
                    <a:lumMod val="9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solidFill>
                    <a:prstClr val="white"/>
                  </a:solidFill>
                  <a:ea typeface="微軟正黑體" panose="020B0604030504040204" pitchFamily="34" charset="-120"/>
                </a:rPr>
                <a:t>國際投資媒合</a:t>
              </a:r>
              <a:endParaRPr lang="zh-TW" altLang="en-US" sz="1200" b="1" dirty="0">
                <a:solidFill>
                  <a:prstClr val="white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384088" y="2012377"/>
              <a:ext cx="46875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zh-TW" altLang="en-US" sz="105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培育新創企業成為</a:t>
              </a:r>
              <a:r>
                <a:rPr lang="en-US" altLang="zh-TW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Unicorn</a:t>
              </a:r>
              <a:r>
                <a:rPr lang="zh-TW" altLang="en-US" sz="10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為目標、一年數次定期定點巡禮投資媒</a:t>
              </a:r>
              <a:r>
                <a:rPr lang="zh-TW" altLang="en-US" sz="105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</a:t>
              </a:r>
              <a:endPara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55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9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862BEF42-55D4-405D-879A-39DD27EC09B4}" type="slidenum">
              <a:rPr lang="zh-TW" altLang="en-US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6</a:t>
            </a:fld>
            <a:endParaRPr lang="zh-TW" altLang="en-US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3253" y="382773"/>
            <a:ext cx="7886700" cy="92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>
              <a:lnSpc>
                <a:spcPct val="100000"/>
              </a:lnSpc>
              <a:spcBef>
                <a:spcPct val="0"/>
              </a:spcBef>
              <a:buClr>
                <a:srgbClr val="97ABBC"/>
              </a:buClr>
              <a:buSzPct val="100000"/>
              <a:buNone/>
              <a:defRPr sz="4000" b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pPr lvl="0"/>
            <a:r>
              <a:rPr lang="zh-TW" altLang="en-US" dirty="0"/>
              <a:t>亞洲</a:t>
            </a:r>
            <a:r>
              <a:rPr lang="zh-TW" altLang="zh-TW" dirty="0"/>
              <a:t>∙</a:t>
            </a:r>
            <a:r>
              <a:rPr lang="zh-TW" altLang="en-US" dirty="0"/>
              <a:t>矽谷計畫四大推動策略</a:t>
            </a:r>
            <a:endParaRPr lang="en-US" altLang="zh-TW" dirty="0"/>
          </a:p>
          <a:p>
            <a:pPr lvl="0"/>
            <a:r>
              <a:rPr lang="zh-TW" altLang="en-US" dirty="0"/>
              <a:t>及</a:t>
            </a:r>
            <a:r>
              <a:rPr lang="en-US" altLang="zh-TW" dirty="0"/>
              <a:t>106</a:t>
            </a:r>
            <a:r>
              <a:rPr lang="zh-TW" altLang="en-US" dirty="0"/>
              <a:t>年度預算投入</a:t>
            </a:r>
            <a:endParaRPr lang="en-US" altLang="zh-TW" dirty="0"/>
          </a:p>
        </p:txBody>
      </p:sp>
      <p:sp>
        <p:nvSpPr>
          <p:cNvPr id="3" name="文字方塊 2"/>
          <p:cNvSpPr txBox="1"/>
          <p:nvPr/>
        </p:nvSpPr>
        <p:spPr>
          <a:xfrm>
            <a:off x="571500" y="6381750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註：另有政府投資，如國家級投資公司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05450" y="5087759"/>
            <a:ext cx="273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行政院主計總處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05222"/>
              </p:ext>
            </p:extLst>
          </p:nvPr>
        </p:nvGraphicFramePr>
        <p:xfrm>
          <a:off x="81493" y="1905001"/>
          <a:ext cx="5185831" cy="408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93438"/>
              </p:ext>
            </p:extLst>
          </p:nvPr>
        </p:nvGraphicFramePr>
        <p:xfrm>
          <a:off x="5510036" y="2132985"/>
          <a:ext cx="3442053" cy="2969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712"/>
                <a:gridCol w="2079341"/>
              </a:tblGrid>
              <a:tr h="37785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部會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年預算</a:t>
                      </a: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億元，％</a:t>
                      </a: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76.1(72.9%)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科技部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16.6(16.0%)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交通部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(5.2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3(2.9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衛福部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(1.3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其他部會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(1.7%)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104.4(100%)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0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接點 42"/>
          <p:cNvCxnSpPr/>
          <p:nvPr/>
        </p:nvCxnSpPr>
        <p:spPr>
          <a:xfrm>
            <a:off x="2749615" y="2190260"/>
            <a:ext cx="1765286" cy="13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593764" y="866775"/>
            <a:ext cx="7702510" cy="5646772"/>
            <a:chOff x="579250" y="723900"/>
            <a:chExt cx="7702510" cy="5646772"/>
          </a:xfrm>
        </p:grpSpPr>
        <p:cxnSp>
          <p:nvCxnSpPr>
            <p:cNvPr id="10" name="直線接點 9"/>
            <p:cNvCxnSpPr/>
            <p:nvPr/>
          </p:nvCxnSpPr>
          <p:spPr>
            <a:xfrm>
              <a:off x="3978900" y="3381238"/>
              <a:ext cx="2256259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4500387" y="1676400"/>
              <a:ext cx="3764" cy="2238375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手繪多邊形 27"/>
            <p:cNvSpPr/>
            <p:nvPr/>
          </p:nvSpPr>
          <p:spPr>
            <a:xfrm>
              <a:off x="1889522" y="723900"/>
              <a:ext cx="5250655" cy="1049112"/>
            </a:xfrm>
            <a:custGeom>
              <a:avLst/>
              <a:gdLst>
                <a:gd name="connsiteX0" fmla="*/ 0 w 5250655"/>
                <a:gd name="connsiteY0" fmla="*/ 0 h 648640"/>
                <a:gd name="connsiteX1" fmla="*/ 5250655 w 5250655"/>
                <a:gd name="connsiteY1" fmla="*/ 0 h 648640"/>
                <a:gd name="connsiteX2" fmla="*/ 5250655 w 5250655"/>
                <a:gd name="connsiteY2" fmla="*/ 648640 h 648640"/>
                <a:gd name="connsiteX3" fmla="*/ 0 w 5250655"/>
                <a:gd name="connsiteY3" fmla="*/ 648640 h 648640"/>
                <a:gd name="connsiteX4" fmla="*/ 0 w 5250655"/>
                <a:gd name="connsiteY4" fmla="*/ 0 h 6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0655" h="648640">
                  <a:moveTo>
                    <a:pt x="0" y="0"/>
                  </a:moveTo>
                  <a:lnTo>
                    <a:pt x="5250655" y="0"/>
                  </a:lnTo>
                  <a:lnTo>
                    <a:pt x="5250655" y="648640"/>
                  </a:lnTo>
                  <a:lnTo>
                    <a:pt x="0" y="64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ts val="1800"/>
                </a:lnSpc>
                <a:spcBef>
                  <a:spcPts val="600"/>
                </a:spcBef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行政院亞洲</a:t>
              </a:r>
              <a:r>
                <a:rPr lang="zh-TW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∙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矽谷指導委員會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lnSpc>
                  <a:spcPts val="1800"/>
                </a:lnSpc>
                <a:spcBef>
                  <a:spcPts val="600"/>
                </a:spcBef>
              </a:pPr>
              <a:r>
                <a:rPr lang="zh-TW" altLang="en-US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督導政委、主責部會首長</a:t>
              </a:r>
              <a:r>
                <a:rPr lang="en-US" altLang="zh-TW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經濟部部長、科技部部長</a:t>
              </a:r>
              <a:r>
                <a:rPr lang="en-US" altLang="zh-TW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 defTabSz="711200">
                <a:lnSpc>
                  <a:spcPts val="1800"/>
                </a:lnSpc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已於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106.1.18</a:t>
              </a:r>
              <a:r>
                <a:rPr lang="zh-TW" altLang="en-US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召開第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次會議；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106.5.2</a:t>
              </a:r>
              <a:r>
                <a:rPr lang="zh-TW" altLang="en-US" sz="12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召開</a:t>
              </a:r>
              <a:r>
                <a:rPr lang="zh-TW" altLang="en-US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r>
                <a:rPr lang="zh-TW" altLang="en-US" sz="12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會議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1336622" y="1877105"/>
              <a:ext cx="1969956" cy="750671"/>
            </a:xfrm>
            <a:custGeom>
              <a:avLst/>
              <a:gdLst>
                <a:gd name="connsiteX0" fmla="*/ 0 w 2421012"/>
                <a:gd name="connsiteY0" fmla="*/ 0 h 648640"/>
                <a:gd name="connsiteX1" fmla="*/ 2421012 w 2421012"/>
                <a:gd name="connsiteY1" fmla="*/ 0 h 648640"/>
                <a:gd name="connsiteX2" fmla="*/ 2421012 w 2421012"/>
                <a:gd name="connsiteY2" fmla="*/ 648640 h 648640"/>
                <a:gd name="connsiteX3" fmla="*/ 0 w 2421012"/>
                <a:gd name="connsiteY3" fmla="*/ 648640 h 648640"/>
                <a:gd name="connsiteX4" fmla="*/ 0 w 2421012"/>
                <a:gd name="connsiteY4" fmla="*/ 0 h 6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012" h="648640">
                  <a:moveTo>
                    <a:pt x="0" y="0"/>
                  </a:moveTo>
                  <a:lnTo>
                    <a:pt x="2421012" y="0"/>
                  </a:lnTo>
                  <a:lnTo>
                    <a:pt x="2421012" y="648640"/>
                  </a:lnTo>
                  <a:lnTo>
                    <a:pt x="0" y="64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民間諮詢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委員會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106.6.28</a:t>
              </a:r>
              <a:r>
                <a:rPr lang="zh-TW" altLang="en-US" sz="12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召開第</a:t>
              </a:r>
              <a:r>
                <a:rPr lang="en-US" altLang="zh-TW" sz="12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2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次會議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手繪多邊形 48"/>
            <p:cNvSpPr/>
            <p:nvPr/>
          </p:nvSpPr>
          <p:spPr>
            <a:xfrm>
              <a:off x="3789765" y="3914774"/>
              <a:ext cx="1428771" cy="455509"/>
            </a:xfrm>
            <a:custGeom>
              <a:avLst/>
              <a:gdLst>
                <a:gd name="connsiteX0" fmla="*/ 0 w 2062625"/>
                <a:gd name="connsiteY0" fmla="*/ 0 h 648640"/>
                <a:gd name="connsiteX1" fmla="*/ 2062625 w 2062625"/>
                <a:gd name="connsiteY1" fmla="*/ 0 h 648640"/>
                <a:gd name="connsiteX2" fmla="*/ 2062625 w 2062625"/>
                <a:gd name="connsiteY2" fmla="*/ 648640 h 648640"/>
                <a:gd name="connsiteX3" fmla="*/ 0 w 2062625"/>
                <a:gd name="connsiteY3" fmla="*/ 648640 h 648640"/>
                <a:gd name="connsiteX4" fmla="*/ 0 w 2062625"/>
                <a:gd name="connsiteY4" fmla="*/ 0 h 6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2625" h="648640">
                  <a:moveTo>
                    <a:pt x="0" y="0"/>
                  </a:moveTo>
                  <a:lnTo>
                    <a:pt x="2062625" y="0"/>
                  </a:lnTo>
                  <a:lnTo>
                    <a:pt x="2062625" y="648640"/>
                  </a:lnTo>
                  <a:lnTo>
                    <a:pt x="0" y="64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副執行長</a:t>
              </a:r>
              <a:endPara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167952" y="2991531"/>
              <a:ext cx="1509056" cy="7506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研究智庫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0" name="群組 69"/>
            <p:cNvGrpSpPr/>
            <p:nvPr/>
          </p:nvGrpSpPr>
          <p:grpSpPr>
            <a:xfrm>
              <a:off x="579250" y="4370284"/>
              <a:ext cx="7702510" cy="2000388"/>
              <a:chOff x="579250" y="4175543"/>
              <a:chExt cx="7702510" cy="2000388"/>
            </a:xfrm>
          </p:grpSpPr>
          <p:sp>
            <p:nvSpPr>
              <p:cNvPr id="13" name="手繪多邊形 12"/>
              <p:cNvSpPr/>
              <p:nvPr/>
            </p:nvSpPr>
            <p:spPr>
              <a:xfrm>
                <a:off x="7651632" y="5095560"/>
                <a:ext cx="136214" cy="59674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36214" y="0"/>
                    </a:moveTo>
                    <a:lnTo>
                      <a:pt x="136214" y="596749"/>
                    </a:lnTo>
                    <a:lnTo>
                      <a:pt x="0" y="596749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手繪多邊形 29"/>
              <p:cNvSpPr>
                <a:spLocks noChangeAspect="1"/>
              </p:cNvSpPr>
              <p:nvPr/>
            </p:nvSpPr>
            <p:spPr>
              <a:xfrm>
                <a:off x="927252" y="4435794"/>
                <a:ext cx="1080000" cy="540000"/>
              </a:xfrm>
              <a:custGeom>
                <a:avLst/>
                <a:gdLst>
                  <a:gd name="connsiteX0" fmla="*/ 0 w 1297281"/>
                  <a:gd name="connsiteY0" fmla="*/ 0 h 648640"/>
                  <a:gd name="connsiteX1" fmla="*/ 1297281 w 1297281"/>
                  <a:gd name="connsiteY1" fmla="*/ 0 h 648640"/>
                  <a:gd name="connsiteX2" fmla="*/ 1297281 w 1297281"/>
                  <a:gd name="connsiteY2" fmla="*/ 648640 h 648640"/>
                  <a:gd name="connsiteX3" fmla="*/ 0 w 1297281"/>
                  <a:gd name="connsiteY3" fmla="*/ 648640 h 648640"/>
                  <a:gd name="connsiteX4" fmla="*/ 0 w 1297281"/>
                  <a:gd name="connsiteY4" fmla="*/ 0 h 6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281" h="648640">
                    <a:moveTo>
                      <a:pt x="0" y="0"/>
                    </a:moveTo>
                    <a:lnTo>
                      <a:pt x="1297281" y="0"/>
                    </a:lnTo>
                    <a:lnTo>
                      <a:pt x="1297281" y="648640"/>
                    </a:lnTo>
                    <a:lnTo>
                      <a:pt x="0" y="64864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71120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zh-TW" altLang="en-US" sz="1600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技術長</a:t>
                </a:r>
                <a:endParaRPr lang="en-US" altLang="zh-TW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手繪多邊形 30"/>
              <p:cNvSpPr/>
              <p:nvPr/>
            </p:nvSpPr>
            <p:spPr>
              <a:xfrm>
                <a:off x="2506681" y="4435794"/>
                <a:ext cx="1080000" cy="540000"/>
              </a:xfrm>
              <a:custGeom>
                <a:avLst/>
                <a:gdLst>
                  <a:gd name="connsiteX0" fmla="*/ 0 w 1297281"/>
                  <a:gd name="connsiteY0" fmla="*/ 0 h 648640"/>
                  <a:gd name="connsiteX1" fmla="*/ 1297281 w 1297281"/>
                  <a:gd name="connsiteY1" fmla="*/ 0 h 648640"/>
                  <a:gd name="connsiteX2" fmla="*/ 1297281 w 1297281"/>
                  <a:gd name="connsiteY2" fmla="*/ 648640 h 648640"/>
                  <a:gd name="connsiteX3" fmla="*/ 0 w 1297281"/>
                  <a:gd name="connsiteY3" fmla="*/ 648640 h 648640"/>
                  <a:gd name="connsiteX4" fmla="*/ 0 w 1297281"/>
                  <a:gd name="connsiteY4" fmla="*/ 0 h 6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281" h="648640">
                    <a:moveTo>
                      <a:pt x="0" y="0"/>
                    </a:moveTo>
                    <a:lnTo>
                      <a:pt x="1297281" y="0"/>
                    </a:lnTo>
                    <a:lnTo>
                      <a:pt x="1297281" y="648640"/>
                    </a:lnTo>
                    <a:lnTo>
                      <a:pt x="0" y="64864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人資長</a:t>
                </a:r>
                <a:endParaRPr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手繪多邊形 31"/>
              <p:cNvSpPr/>
              <p:nvPr/>
            </p:nvSpPr>
            <p:spPr>
              <a:xfrm>
                <a:off x="3956624" y="4435794"/>
                <a:ext cx="1080000" cy="540000"/>
              </a:xfrm>
              <a:custGeom>
                <a:avLst/>
                <a:gdLst>
                  <a:gd name="connsiteX0" fmla="*/ 0 w 1297281"/>
                  <a:gd name="connsiteY0" fmla="*/ 0 h 648640"/>
                  <a:gd name="connsiteX1" fmla="*/ 1297281 w 1297281"/>
                  <a:gd name="connsiteY1" fmla="*/ 0 h 648640"/>
                  <a:gd name="connsiteX2" fmla="*/ 1297281 w 1297281"/>
                  <a:gd name="connsiteY2" fmla="*/ 648640 h 648640"/>
                  <a:gd name="connsiteX3" fmla="*/ 0 w 1297281"/>
                  <a:gd name="connsiteY3" fmla="*/ 648640 h 648640"/>
                  <a:gd name="connsiteX4" fmla="*/ 0 w 1297281"/>
                  <a:gd name="connsiteY4" fmla="*/ 0 h 6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281" h="648640">
                    <a:moveTo>
                      <a:pt x="0" y="0"/>
                    </a:moveTo>
                    <a:lnTo>
                      <a:pt x="1297281" y="0"/>
                    </a:lnTo>
                    <a:lnTo>
                      <a:pt x="1297281" y="648640"/>
                    </a:lnTo>
                    <a:lnTo>
                      <a:pt x="0" y="64864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71120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zh-TW" altLang="en-US" sz="1600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投資長</a:t>
                </a:r>
                <a:endParaRPr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手繪多邊形 32"/>
              <p:cNvSpPr/>
              <p:nvPr/>
            </p:nvSpPr>
            <p:spPr>
              <a:xfrm>
                <a:off x="5458978" y="4435794"/>
                <a:ext cx="1080000" cy="540000"/>
              </a:xfrm>
              <a:custGeom>
                <a:avLst/>
                <a:gdLst>
                  <a:gd name="connsiteX0" fmla="*/ 0 w 1568672"/>
                  <a:gd name="connsiteY0" fmla="*/ 0 h 648640"/>
                  <a:gd name="connsiteX1" fmla="*/ 1568672 w 1568672"/>
                  <a:gd name="connsiteY1" fmla="*/ 0 h 648640"/>
                  <a:gd name="connsiteX2" fmla="*/ 1568672 w 1568672"/>
                  <a:gd name="connsiteY2" fmla="*/ 648640 h 648640"/>
                  <a:gd name="connsiteX3" fmla="*/ 0 w 1568672"/>
                  <a:gd name="connsiteY3" fmla="*/ 648640 h 648640"/>
                  <a:gd name="connsiteX4" fmla="*/ 0 w 1568672"/>
                  <a:gd name="connsiteY4" fmla="*/ 0 h 6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672" h="648640">
                    <a:moveTo>
                      <a:pt x="0" y="0"/>
                    </a:moveTo>
                    <a:lnTo>
                      <a:pt x="1568672" y="0"/>
                    </a:lnTo>
                    <a:lnTo>
                      <a:pt x="1568672" y="648640"/>
                    </a:lnTo>
                    <a:lnTo>
                      <a:pt x="0" y="64864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法制長</a:t>
                </a:r>
                <a:endParaRPr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手繪多邊形 33"/>
              <p:cNvSpPr/>
              <p:nvPr/>
            </p:nvSpPr>
            <p:spPr>
              <a:xfrm>
                <a:off x="6990528" y="4435795"/>
                <a:ext cx="1080000" cy="540000"/>
              </a:xfrm>
              <a:custGeom>
                <a:avLst/>
                <a:gdLst>
                  <a:gd name="connsiteX0" fmla="*/ 0 w 1297281"/>
                  <a:gd name="connsiteY0" fmla="*/ 0 h 659764"/>
                  <a:gd name="connsiteX1" fmla="*/ 1297281 w 1297281"/>
                  <a:gd name="connsiteY1" fmla="*/ 0 h 659764"/>
                  <a:gd name="connsiteX2" fmla="*/ 1297281 w 1297281"/>
                  <a:gd name="connsiteY2" fmla="*/ 659764 h 659764"/>
                  <a:gd name="connsiteX3" fmla="*/ 0 w 1297281"/>
                  <a:gd name="connsiteY3" fmla="*/ 659764 h 659764"/>
                  <a:gd name="connsiteX4" fmla="*/ 0 w 1297281"/>
                  <a:gd name="connsiteY4" fmla="*/ 0 h 65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281" h="659764">
                    <a:moveTo>
                      <a:pt x="0" y="0"/>
                    </a:moveTo>
                    <a:lnTo>
                      <a:pt x="1297281" y="0"/>
                    </a:lnTo>
                    <a:lnTo>
                      <a:pt x="1297281" y="659764"/>
                    </a:lnTo>
                    <a:lnTo>
                      <a:pt x="0" y="65976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TW" altLang="en-US" sz="1600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行政長</a:t>
                </a:r>
                <a:endParaRPr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手繪多邊形 34"/>
              <p:cNvSpPr/>
              <p:nvPr/>
            </p:nvSpPr>
            <p:spPr>
              <a:xfrm>
                <a:off x="6515224" y="5614975"/>
                <a:ext cx="1297281" cy="154668"/>
              </a:xfrm>
              <a:custGeom>
                <a:avLst/>
                <a:gdLst>
                  <a:gd name="connsiteX0" fmla="*/ 0 w 1297281"/>
                  <a:gd name="connsiteY0" fmla="*/ 0 h 154668"/>
                  <a:gd name="connsiteX1" fmla="*/ 1297281 w 1297281"/>
                  <a:gd name="connsiteY1" fmla="*/ 0 h 154668"/>
                  <a:gd name="connsiteX2" fmla="*/ 1297281 w 1297281"/>
                  <a:gd name="connsiteY2" fmla="*/ 154668 h 154668"/>
                  <a:gd name="connsiteX3" fmla="*/ 0 w 1297281"/>
                  <a:gd name="connsiteY3" fmla="*/ 154668 h 154668"/>
                  <a:gd name="connsiteX4" fmla="*/ 0 w 1297281"/>
                  <a:gd name="connsiteY4" fmla="*/ 0 h 15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281" h="154668">
                    <a:moveTo>
                      <a:pt x="0" y="0"/>
                    </a:moveTo>
                    <a:lnTo>
                      <a:pt x="1297281" y="0"/>
                    </a:lnTo>
                    <a:lnTo>
                      <a:pt x="1297281" y="154668"/>
                    </a:lnTo>
                    <a:lnTo>
                      <a:pt x="0" y="1546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9250" y="5529598"/>
                <a:ext cx="1549362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協調技術發展、示範研發計畫、國家長期領域規劃</a:t>
                </a:r>
                <a:endPara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向下箭號 10"/>
              <p:cNvSpPr/>
              <p:nvPr/>
            </p:nvSpPr>
            <p:spPr>
              <a:xfrm>
                <a:off x="1336622" y="5079691"/>
                <a:ext cx="252000" cy="360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2321600" y="5529597"/>
                <a:ext cx="1315637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軟體及跨領域虛擬學院、台灣創新</a:t>
                </a:r>
                <a:r>
                  <a:rPr lang="en-US" altLang="zh-TW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roadmap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3789765" y="5529599"/>
                <a:ext cx="1327344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海外宣傳、投資合作、國家級</a:t>
                </a:r>
                <a:endParaRPr lang="en-US" altLang="zh-TW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投資公司</a:t>
                </a:r>
                <a:endParaRPr lang="en-US" altLang="zh-TW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5458978" y="5529600"/>
                <a:ext cx="1080000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法律會計</a:t>
                </a:r>
                <a:endParaRPr lang="en-US" altLang="zh-TW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及行動環境建置</a:t>
                </a:r>
                <a:endPara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990527" y="5529600"/>
                <a:ext cx="1291233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檢視及協調政府計畫預算、政策行銷</a:t>
                </a:r>
                <a:endPara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向下箭號 18"/>
              <p:cNvSpPr/>
              <p:nvPr/>
            </p:nvSpPr>
            <p:spPr>
              <a:xfrm>
                <a:off x="7390375" y="5039668"/>
                <a:ext cx="252000" cy="360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向下箭號 19"/>
              <p:cNvSpPr/>
              <p:nvPr/>
            </p:nvSpPr>
            <p:spPr>
              <a:xfrm>
                <a:off x="5868349" y="5039001"/>
                <a:ext cx="252000" cy="360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向下箭號 21"/>
              <p:cNvSpPr/>
              <p:nvPr/>
            </p:nvSpPr>
            <p:spPr>
              <a:xfrm>
                <a:off x="2916052" y="5080008"/>
                <a:ext cx="252000" cy="360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向下箭號 22"/>
              <p:cNvSpPr/>
              <p:nvPr/>
            </p:nvSpPr>
            <p:spPr>
              <a:xfrm>
                <a:off x="4365995" y="5039001"/>
                <a:ext cx="252000" cy="360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62" name="直線接點 61"/>
              <p:cNvCxnSpPr/>
              <p:nvPr/>
            </p:nvCxnSpPr>
            <p:spPr>
              <a:xfrm>
                <a:off x="4504151" y="4175543"/>
                <a:ext cx="0" cy="345657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/>
              <p:nvPr/>
            </p:nvCxnSpPr>
            <p:spPr>
              <a:xfrm>
                <a:off x="1462622" y="4308790"/>
                <a:ext cx="6119954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 flipH="1">
                <a:off x="7582576" y="4302440"/>
                <a:ext cx="2001" cy="21876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 flipH="1">
                <a:off x="6003467" y="4302440"/>
                <a:ext cx="2001" cy="21876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flipH="1">
                <a:off x="3016751" y="4302440"/>
                <a:ext cx="2001" cy="21876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 flipH="1">
                <a:off x="1460621" y="4302440"/>
                <a:ext cx="2001" cy="21876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線接點 37"/>
            <p:cNvCxnSpPr/>
            <p:nvPr/>
          </p:nvCxnSpPr>
          <p:spPr>
            <a:xfrm flipV="1">
              <a:off x="4943505" y="2491119"/>
              <a:ext cx="1061963" cy="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手繪多邊形 28"/>
            <p:cNvSpPr/>
            <p:nvPr/>
          </p:nvSpPr>
          <p:spPr>
            <a:xfrm>
              <a:off x="3134136" y="2991530"/>
              <a:ext cx="2734214" cy="750671"/>
            </a:xfrm>
            <a:custGeom>
              <a:avLst/>
              <a:gdLst>
                <a:gd name="connsiteX0" fmla="*/ 0 w 2062625"/>
                <a:gd name="connsiteY0" fmla="*/ 0 h 648640"/>
                <a:gd name="connsiteX1" fmla="*/ 2062625 w 2062625"/>
                <a:gd name="connsiteY1" fmla="*/ 0 h 648640"/>
                <a:gd name="connsiteX2" fmla="*/ 2062625 w 2062625"/>
                <a:gd name="connsiteY2" fmla="*/ 648640 h 648640"/>
                <a:gd name="connsiteX3" fmla="*/ 0 w 2062625"/>
                <a:gd name="connsiteY3" fmla="*/ 648640 h 648640"/>
                <a:gd name="connsiteX4" fmla="*/ 0 w 2062625"/>
                <a:gd name="connsiteY4" fmla="*/ 0 h 6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2625" h="648640">
                  <a:moveTo>
                    <a:pt x="0" y="0"/>
                  </a:moveTo>
                  <a:lnTo>
                    <a:pt x="2062625" y="0"/>
                  </a:lnTo>
                  <a:lnTo>
                    <a:pt x="2062625" y="648640"/>
                  </a:lnTo>
                  <a:lnTo>
                    <a:pt x="0" y="64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spcBef>
                  <a:spcPct val="0"/>
                </a:spcBef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</a:t>
              </a:r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∙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矽谷計畫執行中心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spcBef>
                  <a:spcPct val="0"/>
                </a:spcBef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(105.12.25</a:t>
              </a:r>
              <a:r>
                <a:rPr lang="zh-TW" altLang="en-US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r>
                <a:rPr lang="en-US" altLang="zh-TW" sz="1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spcBef>
                  <a:spcPct val="0"/>
                </a:spcBef>
              </a:pPr>
              <a:r>
                <a:rPr lang="zh-TW" altLang="en-US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執行長</a:t>
              </a:r>
              <a:endPara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647871" y="2199922"/>
              <a:ext cx="2029137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</a:t>
              </a:r>
              <a:r>
                <a:rPr lang="zh-TW" altLang="en-US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官</a:t>
              </a:r>
              <a:r>
                <a:rPr lang="en-US" altLang="zh-TW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中央與地方</a:t>
              </a:r>
              <a:r>
                <a:rPr lang="en-US" altLang="zh-TW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/>
              <a:r>
                <a:rPr lang="zh-TW" altLang="en-US" sz="16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學研協調會議</a:t>
              </a:r>
              <a:endPara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手繪多邊形 41"/>
          <p:cNvSpPr/>
          <p:nvPr/>
        </p:nvSpPr>
        <p:spPr>
          <a:xfrm>
            <a:off x="3993414" y="2344510"/>
            <a:ext cx="1030089" cy="576064"/>
          </a:xfrm>
          <a:custGeom>
            <a:avLst/>
            <a:gdLst>
              <a:gd name="connsiteX0" fmla="*/ 0 w 2062625"/>
              <a:gd name="connsiteY0" fmla="*/ 0 h 648640"/>
              <a:gd name="connsiteX1" fmla="*/ 2062625 w 2062625"/>
              <a:gd name="connsiteY1" fmla="*/ 0 h 648640"/>
              <a:gd name="connsiteX2" fmla="*/ 2062625 w 2062625"/>
              <a:gd name="connsiteY2" fmla="*/ 648640 h 648640"/>
              <a:gd name="connsiteX3" fmla="*/ 0 w 2062625"/>
              <a:gd name="connsiteY3" fmla="*/ 648640 h 648640"/>
              <a:gd name="connsiteX4" fmla="*/ 0 w 2062625"/>
              <a:gd name="connsiteY4" fmla="*/ 0 h 6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625" h="648640">
                <a:moveTo>
                  <a:pt x="0" y="0"/>
                </a:moveTo>
                <a:lnTo>
                  <a:pt x="2062625" y="0"/>
                </a:lnTo>
                <a:lnTo>
                  <a:pt x="2062625" y="648640"/>
                </a:lnTo>
                <a:lnTo>
                  <a:pt x="0" y="6486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</a:t>
            </a:r>
            <a:endParaRPr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投影片編號版面配置區 1"/>
          <p:cNvSpPr txBox="1">
            <a:spLocks/>
          </p:cNvSpPr>
          <p:nvPr/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TW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fld id="{862BEF42-55D4-405D-879A-39DD27EC09B4}" type="slidenum">
              <a:rPr lang="zh-TW" altLang="en-US"/>
              <a:pPr/>
              <a:t>7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37322" y="2962441"/>
            <a:ext cx="8277308" cy="365864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593763" y="133466"/>
            <a:ext cx="78867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>
              <a:lnSpc>
                <a:spcPct val="100000"/>
              </a:lnSpc>
              <a:spcBef>
                <a:spcPct val="0"/>
              </a:spcBef>
              <a:buClr>
                <a:srgbClr val="97ABBC"/>
              </a:buClr>
              <a:buSzPct val="100000"/>
              <a:buNone/>
              <a:defRPr sz="4000" b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r>
              <a:rPr lang="zh-TW" altLang="en-US" dirty="0" smtClean="0"/>
              <a:t>亞洲</a:t>
            </a:r>
            <a:r>
              <a:rPr lang="zh-TW" altLang="zh-TW" dirty="0"/>
              <a:t>∙</a:t>
            </a:r>
            <a:r>
              <a:rPr lang="zh-TW" altLang="en-US" dirty="0" smtClean="0"/>
              <a:t>矽谷計畫推動組織架構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0177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089045" y="1362075"/>
            <a:ext cx="2961098" cy="1152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∙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矽谷計畫執行</a:t>
            </a:r>
            <a:r>
              <a:rPr lang="zh-TW" altLang="en-US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3" name="矩形 62"/>
          <p:cNvSpPr/>
          <p:nvPr/>
        </p:nvSpPr>
        <p:spPr>
          <a:xfrm>
            <a:off x="1047113" y="4507317"/>
            <a:ext cx="2090963" cy="11625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產業界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新創社群</a:t>
            </a:r>
          </a:p>
        </p:txBody>
      </p:sp>
      <p:sp>
        <p:nvSpPr>
          <p:cNvPr id="66" name="矩形 65"/>
          <p:cNvSpPr/>
          <p:nvPr/>
        </p:nvSpPr>
        <p:spPr>
          <a:xfrm>
            <a:off x="5965920" y="4566862"/>
            <a:ext cx="2174272" cy="1043465"/>
          </a:xfrm>
          <a:prstGeom prst="rect">
            <a:avLst/>
          </a:prstGeom>
          <a:solidFill>
            <a:srgbClr val="8064A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政府單位</a:t>
            </a:r>
            <a:endPara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71120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學研機構</a:t>
            </a:r>
            <a:endPara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8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1047113" y="414576"/>
            <a:ext cx="6867947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>
              <a:lnSpc>
                <a:spcPct val="100000"/>
              </a:lnSpc>
              <a:spcBef>
                <a:spcPct val="0"/>
              </a:spcBef>
              <a:buClr>
                <a:srgbClr val="97ABBC"/>
              </a:buClr>
              <a:buSzPct val="100000"/>
              <a:buNone/>
              <a:defRPr sz="4000" b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defRPr>
            </a:lvl1pPr>
          </a:lstStyle>
          <a:p>
            <a:r>
              <a:rPr lang="zh-TW" altLang="en-US" dirty="0" smtClean="0"/>
              <a:t>亞洲</a:t>
            </a:r>
            <a:r>
              <a:rPr lang="zh-TW" altLang="zh-TW" dirty="0"/>
              <a:t>∙</a:t>
            </a:r>
            <a:r>
              <a:rPr lang="zh-TW" altLang="en-US" dirty="0" smtClean="0"/>
              <a:t>矽谷計畫執行機制</a:t>
            </a:r>
            <a:endParaRPr lang="en-US" altLang="zh-TW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86750" y="2994640"/>
            <a:ext cx="32116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每半年召開民間諮詢委員會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持續推動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網產業大聯盟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鼓勵產業提案參與示範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680364" y="2994640"/>
            <a:ext cx="33390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召開跨部會協調工作會議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檢視科技計畫規劃方向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與地方政府共同推動示範場域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與國外政府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洽談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跨國合作機會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105">
            <a:off x="3219462" y="3245854"/>
            <a:ext cx="2271204" cy="23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000375" y="5697363"/>
            <a:ext cx="32194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支持國內外創業資金媒合會及交流活動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協助新創社群發展及交流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C6C8483-95B3-43B9-9A3C-12A8D068DDD3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9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40110" y="2527443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360000" algn="ctr" defTabSz="914400">
              <a:lnSpc>
                <a:spcPct val="100000"/>
              </a:lnSpc>
              <a:buClr>
                <a:srgbClr val="97ABBC"/>
              </a:buClr>
              <a:buSzPct val="100000"/>
            </a:pPr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三</a:t>
            </a: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Lato"/>
                <a:sym typeface="Raleway"/>
              </a:rPr>
              <a:t>、目前推動情形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Lato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697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-3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4-3" id="{607832E4-5C21-4CC9-A53F-7A51A4F6840A}" vid="{73C81F3A-404A-480A-9D52-F68BFBCADA91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14057</TotalTime>
  <Words>8668</Words>
  <Application>Microsoft Office PowerPoint</Application>
  <PresentationFormat>如螢幕大小 (4:3)</PresentationFormat>
  <Paragraphs>1017</Paragraphs>
  <Slides>55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55</vt:i4>
      </vt:variant>
    </vt:vector>
  </HeadingPairs>
  <TitlesOfParts>
    <vt:vector size="58" baseType="lpstr">
      <vt:lpstr>Office 佈景主題</vt:lpstr>
      <vt:lpstr>1_Office 佈景主題</vt:lpstr>
      <vt:lpstr>4-3</vt:lpstr>
      <vt:lpstr>亞洲‧矽谷計畫推動情形及展望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策略4:智慧化示範場域(2/3)</vt:lpstr>
      <vt:lpstr>策略4:智慧化示範場域(3/3)</vt:lpstr>
      <vt:lpstr>PowerPoint 簡報</vt:lpstr>
      <vt:lpstr>四、未來展望(1/9)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五、結  語</vt:lpstr>
      <vt:lpstr>PowerPoint 簡報</vt:lpstr>
      <vt:lpstr>PowerPoint 簡報</vt:lpstr>
      <vt:lpstr>全球物聯網發展三階段</vt:lpstr>
      <vt:lpstr>國內物聯網發展現況</vt:lpstr>
      <vt:lpstr>發展AIoT，運用人工智慧加值物聯網產業</vt:lpstr>
      <vt:lpstr>打造人工智慧產學研協同生態系</vt:lpstr>
      <vt:lpstr>世界各國積極投入自動駕駛車發展</vt:lpstr>
      <vt:lpstr>自駕車產業加速產業界接</vt:lpstr>
      <vt:lpstr>PowerPoint 簡報</vt:lpstr>
      <vt:lpstr>台灣智慧城市發展已具實績</vt:lpstr>
      <vt:lpstr>智慧城市強調落實行動生活</vt:lpstr>
      <vt:lpstr>PowerPoint 簡報</vt:lpstr>
      <vt:lpstr>台灣推動創新和創業的重要政策與方案</vt:lpstr>
      <vt:lpstr>PowerPoint 簡報</vt:lpstr>
      <vt:lpstr>重要工作時程規劃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邱才維</dc:creator>
  <cp:lastModifiedBy>ACER</cp:lastModifiedBy>
  <cp:revision>1107</cp:revision>
  <cp:lastPrinted>2017-06-27T06:01:56Z</cp:lastPrinted>
  <dcterms:created xsi:type="dcterms:W3CDTF">2016-08-03T02:10:57Z</dcterms:created>
  <dcterms:modified xsi:type="dcterms:W3CDTF">2017-07-11T01:47:03Z</dcterms:modified>
</cp:coreProperties>
</file>